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3">
  <p:sldMasterIdLst>
    <p:sldMasterId id="2147483648" r:id="rId1"/>
    <p:sldMasterId id="2147483661" r:id="rId2"/>
  </p:sldMasterIdLst>
  <p:notesMasterIdLst>
    <p:notesMasterId r:id="rId19"/>
  </p:notesMasterIdLst>
  <p:handoutMasterIdLst>
    <p:handoutMasterId r:id="rId20"/>
  </p:handoutMasterIdLst>
  <p:sldIdLst>
    <p:sldId id="281" r:id="rId3"/>
    <p:sldId id="379" r:id="rId4"/>
    <p:sldId id="380" r:id="rId5"/>
    <p:sldId id="409" r:id="rId6"/>
    <p:sldId id="410" r:id="rId7"/>
    <p:sldId id="411" r:id="rId8"/>
    <p:sldId id="412" r:id="rId9"/>
    <p:sldId id="417" r:id="rId10"/>
    <p:sldId id="418" r:id="rId11"/>
    <p:sldId id="419" r:id="rId12"/>
    <p:sldId id="416" r:id="rId13"/>
    <p:sldId id="413" r:id="rId14"/>
    <p:sldId id="415" r:id="rId15"/>
    <p:sldId id="414" r:id="rId16"/>
    <p:sldId id="408" r:id="rId17"/>
    <p:sldId id="28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21689"/>
    <a:srgbClr val="7B1905"/>
    <a:srgbClr val="404040"/>
    <a:srgbClr val="818181"/>
    <a:srgbClr val="243B90"/>
    <a:srgbClr val="203864"/>
    <a:srgbClr val="001596"/>
    <a:srgbClr val="66AE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22" autoAdjust="0"/>
    <p:restoredTop sz="96163" autoAdjust="0"/>
  </p:normalViewPr>
  <p:slideViewPr>
    <p:cSldViewPr snapToGrid="0" snapToObjects="1" showGuides="1">
      <p:cViewPr varScale="1">
        <p:scale>
          <a:sx n="58" d="100"/>
          <a:sy n="58" d="100"/>
        </p:scale>
        <p:origin x="133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97" d="100"/>
          <a:sy n="97" d="100"/>
        </p:scale>
        <p:origin x="3688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BD8D77-D499-0D40-83F7-16E95A5FAA27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374525-0851-6445-A524-10D253C1F8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951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42070B-9241-8D48-B714-6F61117042CF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30FA3B-EE25-A545-8C8F-F31B5B136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3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30FA3B-EE25-A545-8C8F-F31B5B13603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7538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30FA3B-EE25-A545-8C8F-F31B5B13603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7544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30FA3B-EE25-A545-8C8F-F31B5B13603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8100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30FA3B-EE25-A545-8C8F-F31B5B13603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5805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30FA3B-EE25-A545-8C8F-F31B5B13603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7412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30FA3B-EE25-A545-8C8F-F31B5B13603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508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30FA3B-EE25-A545-8C8F-F31B5B13603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8052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30FA3B-EE25-A545-8C8F-F31B5B13603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931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30FA3B-EE25-A545-8C8F-F31B5B13603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7608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30FA3B-EE25-A545-8C8F-F31B5B13603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401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30FA3B-EE25-A545-8C8F-F31B5B13603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1586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30FA3B-EE25-A545-8C8F-F31B5B13603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8522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30FA3B-EE25-A545-8C8F-F31B5B13603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3875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30FA3B-EE25-A545-8C8F-F31B5B13603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3122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30FA3B-EE25-A545-8C8F-F31B5B13603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7395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30FA3B-EE25-A545-8C8F-F31B5B13603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582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6132-00B8-415C-AE8B-D93E941A21EF}" type="datetime1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for Predicting Indonesia Industrial Classification Code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7870-B1B2-9A41-BD15-643C4E2E1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985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2564E-9A3A-4324-9AB8-12B0DABDE565}" type="datetime1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for Predicting Indonesia Industrial Classification Code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7870-B1B2-9A41-BD15-643C4E2E1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694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14A6-B363-4735-90F7-8486A2897ED7}" type="datetime1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for Predicting Indonesia Industrial Classification Code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7870-B1B2-9A41-BD15-643C4E2E1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5385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65845-EADE-4064-8BC7-F1411FD73E64}" type="datetime1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for Predicting Indonesia Industrial Classification Code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FB10-81A5-E645-AF12-4F93AF5E9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3424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C6D5A-15F0-4A94-B692-8E5C6AB42156}" type="datetime1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for Predicting Indonesia Industrial Classification Code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74943" y="6356350"/>
            <a:ext cx="2743200" cy="365125"/>
          </a:xfrm>
        </p:spPr>
        <p:txBody>
          <a:bodyPr/>
          <a:lstStyle/>
          <a:p>
            <a:fld id="{E1677870-B1B2-9A41-BD15-643C4E2E1B1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Graphic 13">
            <a:extLst>
              <a:ext uri="{FF2B5EF4-FFF2-40B4-BE49-F238E27FC236}">
                <a16:creationId xmlns:a16="http://schemas.microsoft.com/office/drawing/2014/main" id="{608B0327-7718-4DAA-BFC1-6381E679DF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 flipV="1">
            <a:off x="2392003" y="4032030"/>
            <a:ext cx="442302" cy="5226307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A9371F5-7922-4329-B37D-AC0EA40E5B62}"/>
              </a:ext>
            </a:extLst>
          </p:cNvPr>
          <p:cNvCxnSpPr/>
          <p:nvPr userDrawn="1"/>
        </p:nvCxnSpPr>
        <p:spPr>
          <a:xfrm>
            <a:off x="838200" y="1158875"/>
            <a:ext cx="8900160" cy="0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1" y="115847"/>
            <a:ext cx="7985760" cy="1019776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id-ID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838201" y="1249923"/>
            <a:ext cx="10980420" cy="4992127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d-ID" dirty="0"/>
          </a:p>
        </p:txBody>
      </p:sp>
      <p:pic>
        <p:nvPicPr>
          <p:cNvPr id="12" name="Content Placeholder 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8360" y="272389"/>
            <a:ext cx="2079783" cy="54442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883FD-09E3-4A5C-B3E6-80FF6924A6ED}" type="datetime1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for Predicting Indonesia Industrial Classification Code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FB10-81A5-E645-AF12-4F93AF5E9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8540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28AAF-BB5D-4B88-84BD-AAA56DAC7753}" type="datetime1">
              <a:rPr lang="en-US" smtClean="0"/>
              <a:t>9/15/2023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for Predicting Indonesia Industrial Classification Code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FB10-81A5-E645-AF12-4F93AF5E9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498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547BF-0416-4283-ADD4-3FD6BD219B38}" type="datetime1">
              <a:rPr lang="en-US" smtClean="0"/>
              <a:t>9/15/2023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for Predicting Indonesia Industrial Classification Code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FB10-81A5-E645-AF12-4F93AF5E9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766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79139-AE61-46D1-B05D-EA4D3FDCE07A}" type="datetime1">
              <a:rPr lang="en-US" smtClean="0"/>
              <a:t>9/15/2023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for Predicting Indonesia Industrial Classification Code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FB10-81A5-E645-AF12-4F93AF5E9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6396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CB8E-15A7-4217-975F-9E16B1B89D14}" type="datetime1">
              <a:rPr lang="en-US" smtClean="0"/>
              <a:t>9/15/2023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for Predicting Indonesia Industrial Classification Code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FB10-81A5-E645-AF12-4F93AF5E9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2098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8C1F4-DE1C-41A1-94AF-8AF1DB809501}" type="datetime1">
              <a:rPr lang="en-US" smtClean="0"/>
              <a:t>9/15/2023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for Predicting Indonesia Industrial Classification Code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FB10-81A5-E645-AF12-4F93AF5E9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72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C6BA0-A141-4BD3-B14D-CDB800581286}" type="datetime1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for Predicting Indonesia Industrial Classification Code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74943" y="6356350"/>
            <a:ext cx="2743200" cy="365125"/>
          </a:xfrm>
        </p:spPr>
        <p:txBody>
          <a:bodyPr/>
          <a:lstStyle/>
          <a:p>
            <a:fld id="{E1677870-B1B2-9A41-BD15-643C4E2E1B1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1" y="115847"/>
            <a:ext cx="7985760" cy="1019776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id-ID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838201" y="1249923"/>
            <a:ext cx="10980420" cy="4992127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682671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AF3D7-A972-4F2B-8C52-AE2F42C321F5}" type="datetime1">
              <a:rPr lang="en-US" smtClean="0"/>
              <a:t>9/15/2023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for Predicting Indonesia Industrial Classification Code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FB10-81A5-E645-AF12-4F93AF5E9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3792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60FAC-C2E3-4685-96EA-1CF9D8ABA090}" type="datetime1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for Predicting Indonesia Industrial Classification Code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FB10-81A5-E645-AF12-4F93AF5E9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6903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C5C33-B5C7-45D8-9C27-FD871A74E106}" type="datetime1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for Predicting Indonesia Industrial Classification Code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FB10-81A5-E645-AF12-4F93AF5E9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477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CC14F-4953-4704-94DB-10500BBC7599}" type="datetime1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for Predicting Indonesia Industrial Classification Code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7870-B1B2-9A41-BD15-643C4E2E1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00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153C2-5D60-40CB-B237-5B15A60D8526}" type="datetime1">
              <a:rPr lang="en-US" smtClean="0"/>
              <a:t>9/15/2023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for Predicting Indonesia Industrial Classification Code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7870-B1B2-9A41-BD15-643C4E2E1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716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D06C4-0BEB-4F7D-B02F-650F2EE7BECC}" type="datetime1">
              <a:rPr lang="en-US" smtClean="0"/>
              <a:t>9/15/2023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for Predicting Indonesia Industrial Classification Code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7870-B1B2-9A41-BD15-643C4E2E1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439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9E22-390E-45B1-950F-41905BBF3FA2}" type="datetime1">
              <a:rPr lang="en-US" smtClean="0"/>
              <a:t>9/15/2023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for Predicting Indonesia Industrial Classification Code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7870-B1B2-9A41-BD15-643C4E2E1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808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2AC28-1AE4-410A-8E20-F47306334388}" type="datetime1">
              <a:rPr lang="en-US" smtClean="0"/>
              <a:t>9/15/2023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for Predicting Indonesia Industrial Classification Code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7870-B1B2-9A41-BD15-643C4E2E1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6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F9CD7-5D35-42A9-8576-3BA74A3A8F7C}" type="datetime1">
              <a:rPr lang="en-US" smtClean="0"/>
              <a:t>9/15/2023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for Predicting Indonesia Industrial Classification Code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7870-B1B2-9A41-BD15-643C4E2E1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906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043B2-CE00-45B2-9E8B-F8C7AA67B6BC}" type="datetime1">
              <a:rPr lang="en-US" smtClean="0"/>
              <a:t>9/15/2023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for Predicting Indonesia Industrial Classification Code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7870-B1B2-9A41-BD15-643C4E2E1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50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12E06-2D50-4488-A869-93BD0CF591EF}" type="datetime1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Artificial Intelligence for Predicting Indonesia Industrial Classification Code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77870-B1B2-9A41-BD15-643C4E2E1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41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21633-DA35-47F8-AC77-09F25642FB42}" type="datetime1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Artificial Intelligence for Predicting Indonesia Industrial Classification Code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1FB10-81A5-E645-AF12-4F93AF5E9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799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7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2.svg"/><Relationship Id="rId9" Type="http://schemas.openxmlformats.org/officeDocument/2006/relationships/image" Target="../media/image8.png"/><Relationship Id="rId14" Type="http://schemas.openxmlformats.org/officeDocument/2006/relationships/image" Target="../media/image13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>
            <a:extLst>
              <a:ext uri="{FF2B5EF4-FFF2-40B4-BE49-F238E27FC236}">
                <a16:creationId xmlns:a16="http://schemas.microsoft.com/office/drawing/2014/main" id="{01C159D7-7824-44C7-A5C0-EC28E64F22C7}"/>
              </a:ext>
            </a:extLst>
          </p:cNvPr>
          <p:cNvSpPr txBox="1">
            <a:spLocks/>
          </p:cNvSpPr>
          <p:nvPr/>
        </p:nvSpPr>
        <p:spPr>
          <a:xfrm>
            <a:off x="0" y="3820956"/>
            <a:ext cx="12192000" cy="5223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28</a:t>
            </a:r>
            <a:r>
              <a:rPr lang="en-US" sz="1800" baseline="30000" dirty="0"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800" dirty="0"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Meeting of the Wiesbaden Group on Business Registers</a:t>
            </a:r>
            <a:endParaRPr lang="en-US" dirty="0">
              <a:latin typeface="Lato Black" panose="020F0A02020204030203" pitchFamily="34" charset="0"/>
              <a:ea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40896"/>
            <a:ext cx="9144000" cy="1478001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Lato" panose="020F0502020204030203" pitchFamily="34" charset="0"/>
                <a:ea typeface="Arial" charset="0"/>
                <a:cs typeface="Arial" charset="0"/>
              </a:rPr>
              <a:t>Artificial Intelligence for Predicting Indonesia Industrial Classification Code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792026" y="4242722"/>
            <a:ext cx="6300825" cy="392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600" dirty="0" err="1">
                <a:latin typeface="Arial" charset="0"/>
                <a:ea typeface="Arial" charset="0"/>
                <a:cs typeface="Arial" charset="0"/>
              </a:rPr>
              <a:t>Annisarahmi</a:t>
            </a:r>
            <a:r>
              <a:rPr lang="en-US" sz="1600" dirty="0">
                <a:latin typeface="Arial" charset="0"/>
                <a:ea typeface="Arial" charset="0"/>
                <a:cs typeface="Arial" charset="0"/>
              </a:rPr>
              <a:t> Nur Aini </a:t>
            </a:r>
            <a:r>
              <a:rPr lang="en-US" sz="1600" dirty="0" err="1">
                <a:latin typeface="Arial" charset="0"/>
                <a:ea typeface="Arial" charset="0"/>
                <a:cs typeface="Arial" charset="0"/>
              </a:rPr>
              <a:t>Aldania</a:t>
            </a:r>
            <a:r>
              <a:rPr lang="en-US" sz="1600" dirty="0">
                <a:latin typeface="Arial" charset="0"/>
                <a:ea typeface="Arial" charset="0"/>
                <a:cs typeface="Arial" charset="0"/>
              </a:rPr>
              <a:t> and Irma Damayanti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465194"/>
            <a:ext cx="12192000" cy="392806"/>
          </a:xfrm>
          <a:prstGeom prst="rect">
            <a:avLst/>
          </a:prstGeom>
          <a:solidFill>
            <a:srgbClr val="243B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44362F00-438D-4A09-9332-FDE71551D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7870-B1B2-9A41-BD15-643C4E2E1B1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842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9371F5-7922-4329-B37D-AC0EA40E5B62}"/>
              </a:ext>
            </a:extLst>
          </p:cNvPr>
          <p:cNvCxnSpPr>
            <a:cxnSpLocks/>
          </p:cNvCxnSpPr>
          <p:nvPr/>
        </p:nvCxnSpPr>
        <p:spPr>
          <a:xfrm flipV="1">
            <a:off x="170121" y="1135623"/>
            <a:ext cx="11841205" cy="23252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2">
            <a:extLst>
              <a:ext uri="{FF2B5EF4-FFF2-40B4-BE49-F238E27FC236}">
                <a16:creationId xmlns:a16="http://schemas.microsoft.com/office/drawing/2014/main" id="{929E3B39-AEF2-4447-B938-2E924F5A8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983" y="151552"/>
            <a:ext cx="11747439" cy="1019776"/>
          </a:xfrm>
        </p:spPr>
        <p:txBody>
          <a:bodyPr>
            <a:normAutofit/>
          </a:bodyPr>
          <a:lstStyle/>
          <a:p>
            <a:r>
              <a:rPr lang="en-US" sz="4800" dirty="0">
                <a:latin typeface="Lato Black" panose="020F0A02020204030203" pitchFamily="34" charset="0"/>
              </a:rPr>
              <a:t>Method</a:t>
            </a:r>
            <a:r>
              <a:rPr lang="en-US" sz="4800" dirty="0">
                <a:solidFill>
                  <a:srgbClr val="021689"/>
                </a:solidFill>
                <a:latin typeface="Lato Black" panose="020F0A02020204030203" pitchFamily="34" charset="0"/>
              </a:rPr>
              <a:t>ology</a:t>
            </a:r>
            <a:endParaRPr lang="en-US" dirty="0">
              <a:solidFill>
                <a:srgbClr val="021689"/>
              </a:solidFill>
              <a:latin typeface="Lato Black" panose="020F0A02020204030203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168BF9-7E93-9035-F9FF-9B96E05FE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7870-B1B2-9A41-BD15-643C4E2E1B1B}" type="slidenum">
              <a:rPr lang="en-US" smtClean="0">
                <a:latin typeface="Lato" panose="020F0502020204030203" pitchFamily="34" charset="0"/>
              </a:rPr>
              <a:t>10</a:t>
            </a:fld>
            <a:endParaRPr lang="en-US" dirty="0">
              <a:latin typeface="Lato" panose="020F0502020204030203" pitchFamily="34" charset="0"/>
            </a:endParaRPr>
          </a:p>
        </p:txBody>
      </p:sp>
      <p:pic>
        <p:nvPicPr>
          <p:cNvPr id="7" name="Picture 6" descr="A diagram of a model&#10;&#10;Description automatically generated">
            <a:extLst>
              <a:ext uri="{FF2B5EF4-FFF2-40B4-BE49-F238E27FC236}">
                <a16:creationId xmlns:a16="http://schemas.microsoft.com/office/drawing/2014/main" id="{21517256-2DA4-5A8F-9C45-FB936AB6ED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416" y="1373273"/>
            <a:ext cx="9603220" cy="488531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9FA4474-DC31-A916-E321-3B73C62A4DDD}"/>
              </a:ext>
            </a:extLst>
          </p:cNvPr>
          <p:cNvSpPr txBox="1"/>
          <p:nvPr/>
        </p:nvSpPr>
        <p:spPr>
          <a:xfrm>
            <a:off x="3432942" y="6363323"/>
            <a:ext cx="61883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0045" marR="0" indent="-360045" algn="ctr">
              <a:spcBef>
                <a:spcPts val="300"/>
              </a:spcBef>
              <a:spcAft>
                <a:spcPts val="1000"/>
              </a:spcAft>
            </a:pPr>
            <a:r>
              <a:rPr lang="en-US" sz="1800" b="1" dirty="0">
                <a:effectLst/>
                <a:latin typeface="Lato" panose="020F050202020403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Illustration of Analysis Procedure </a:t>
            </a:r>
            <a:endParaRPr lang="en-US" sz="2000" b="1" dirty="0">
              <a:effectLst/>
              <a:latin typeface="Lato" panose="020F050202020403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840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9371F5-7922-4329-B37D-AC0EA40E5B62}"/>
              </a:ext>
            </a:extLst>
          </p:cNvPr>
          <p:cNvCxnSpPr>
            <a:cxnSpLocks/>
          </p:cNvCxnSpPr>
          <p:nvPr/>
        </p:nvCxnSpPr>
        <p:spPr>
          <a:xfrm flipV="1">
            <a:off x="170121" y="1135623"/>
            <a:ext cx="11841205" cy="23252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2">
            <a:extLst>
              <a:ext uri="{FF2B5EF4-FFF2-40B4-BE49-F238E27FC236}">
                <a16:creationId xmlns:a16="http://schemas.microsoft.com/office/drawing/2014/main" id="{929E3B39-AEF2-4447-B938-2E924F5A8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983" y="151552"/>
            <a:ext cx="11747439" cy="1019776"/>
          </a:xfrm>
        </p:spPr>
        <p:txBody>
          <a:bodyPr>
            <a:normAutofit/>
          </a:bodyPr>
          <a:lstStyle/>
          <a:p>
            <a:r>
              <a:rPr lang="en-US" sz="4800" dirty="0">
                <a:latin typeface="Lato Black" panose="020F0A02020204030203" pitchFamily="34" charset="0"/>
              </a:rPr>
              <a:t>Method</a:t>
            </a:r>
            <a:r>
              <a:rPr lang="en-US" sz="4800" dirty="0">
                <a:solidFill>
                  <a:srgbClr val="021689"/>
                </a:solidFill>
                <a:latin typeface="Lato Black" panose="020F0A02020204030203" pitchFamily="34" charset="0"/>
              </a:rPr>
              <a:t>ology</a:t>
            </a:r>
            <a:endParaRPr lang="en-US" dirty="0">
              <a:solidFill>
                <a:srgbClr val="021689"/>
              </a:solidFill>
              <a:latin typeface="Lato Black" panose="020F0A02020204030203" pitchFamily="34" charset="0"/>
            </a:endParaRPr>
          </a:p>
        </p:txBody>
      </p:sp>
      <p:sp>
        <p:nvSpPr>
          <p:cNvPr id="20" name="Title 2">
            <a:extLst>
              <a:ext uri="{FF2B5EF4-FFF2-40B4-BE49-F238E27FC236}">
                <a16:creationId xmlns:a16="http://schemas.microsoft.com/office/drawing/2014/main" id="{DEE4E470-252E-4CB6-9E46-8DA5755C22A9}"/>
              </a:ext>
            </a:extLst>
          </p:cNvPr>
          <p:cNvSpPr txBox="1">
            <a:spLocks/>
          </p:cNvSpPr>
          <p:nvPr/>
        </p:nvSpPr>
        <p:spPr>
          <a:xfrm>
            <a:off x="419442" y="1316716"/>
            <a:ext cx="4281867" cy="4740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800" dirty="0">
                <a:solidFill>
                  <a:srgbClr val="001596"/>
                </a:solidFill>
                <a:latin typeface="Lato Black" panose="020F0A02020204030203" pitchFamily="34" charset="0"/>
              </a:rPr>
              <a:t>Pre- processing data</a:t>
            </a:r>
            <a:endParaRPr lang="en-US" sz="1800" dirty="0">
              <a:solidFill>
                <a:srgbClr val="001596"/>
              </a:solidFill>
              <a:latin typeface="Lato Black" panose="020F0A02020204030203" pitchFamily="34" charset="0"/>
            </a:endParaRP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B09B183A-1039-488C-858B-56E0451AEB9C}"/>
              </a:ext>
            </a:extLst>
          </p:cNvPr>
          <p:cNvSpPr txBox="1">
            <a:spLocks/>
          </p:cNvSpPr>
          <p:nvPr/>
        </p:nvSpPr>
        <p:spPr>
          <a:xfrm>
            <a:off x="919319" y="1936158"/>
            <a:ext cx="11018446" cy="461688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en-US" sz="2400" dirty="0">
                <a:latin typeface="Lato" panose="020F0502020204030203" pitchFamily="34" charset="0"/>
              </a:rPr>
              <a:t>Concatenate the main activity description details and the main product description into new details</a:t>
            </a:r>
          </a:p>
          <a:p>
            <a:pPr marL="852488" indent="-852488" algn="just">
              <a:lnSpc>
                <a:spcPct val="100000"/>
              </a:lnSpc>
              <a:buNone/>
            </a:pPr>
            <a:r>
              <a:rPr lang="en-US" sz="2400" dirty="0">
                <a:latin typeface="Lato" panose="020F0502020204030203" pitchFamily="34" charset="0"/>
              </a:rPr>
              <a:t>      X1: </a:t>
            </a:r>
            <a:r>
              <a:rPr lang="en-US" sz="2400" i="1" dirty="0">
                <a:latin typeface="Lato" panose="020F0502020204030203" pitchFamily="34" charset="0"/>
              </a:rPr>
              <a:t>PENYEDIAAN MINUMAN KELILING </a:t>
            </a:r>
            <a:r>
              <a:rPr lang="en-US" sz="2400" dirty="0">
                <a:latin typeface="Lato" panose="020F0502020204030203" pitchFamily="34" charset="0"/>
              </a:rPr>
              <a:t>(MOBILE BEVERAGE SERVICE ACTIVITIES )</a:t>
            </a:r>
          </a:p>
          <a:p>
            <a:pPr marL="0" indent="0">
              <a:lnSpc>
                <a:spcPct val="100000"/>
              </a:lnSpc>
              <a:buFont typeface="Arial"/>
              <a:buNone/>
            </a:pPr>
            <a:r>
              <a:rPr lang="en-US" sz="2400" dirty="0">
                <a:latin typeface="Lato" panose="020F0502020204030203" pitchFamily="34" charset="0"/>
              </a:rPr>
              <a:t>      X2: POPICE</a:t>
            </a:r>
          </a:p>
          <a:p>
            <a:pPr marL="0" indent="0">
              <a:lnSpc>
                <a:spcPct val="100000"/>
              </a:lnSpc>
              <a:buFont typeface="Arial"/>
              <a:buNone/>
            </a:pPr>
            <a:r>
              <a:rPr lang="en-US" sz="2400" dirty="0">
                <a:solidFill>
                  <a:srgbClr val="001596"/>
                </a:solidFill>
                <a:latin typeface="Lato" panose="020F0502020204030203" pitchFamily="34" charset="0"/>
              </a:rPr>
              <a:t>      Input: </a:t>
            </a:r>
            <a:r>
              <a:rPr lang="en-US" sz="2400" i="1" dirty="0">
                <a:solidFill>
                  <a:srgbClr val="001596"/>
                </a:solidFill>
                <a:latin typeface="Lato" panose="020F0502020204030203" pitchFamily="34" charset="0"/>
              </a:rPr>
              <a:t>PENYEDIAAN MINUMAN KELILING POPICE</a:t>
            </a:r>
          </a:p>
          <a:p>
            <a:pPr>
              <a:lnSpc>
                <a:spcPct val="100000"/>
              </a:lnSpc>
            </a:pPr>
            <a:r>
              <a:rPr lang="en-US" sz="2400" i="1" dirty="0">
                <a:latin typeface="Lato" panose="020F0502020204030203" pitchFamily="34" charset="0"/>
              </a:rPr>
              <a:t>Lowercasing</a:t>
            </a:r>
          </a:p>
          <a:p>
            <a:pPr>
              <a:lnSpc>
                <a:spcPct val="100000"/>
              </a:lnSpc>
            </a:pPr>
            <a:r>
              <a:rPr lang="en-US" sz="2400" i="1" dirty="0">
                <a:latin typeface="Lato" panose="020F0502020204030203" pitchFamily="34" charset="0"/>
              </a:rPr>
              <a:t>Stop word removal</a:t>
            </a:r>
          </a:p>
          <a:p>
            <a:pPr>
              <a:lnSpc>
                <a:spcPct val="100000"/>
              </a:lnSpc>
            </a:pPr>
            <a:r>
              <a:rPr lang="en-US" sz="2400" dirty="0">
                <a:latin typeface="Lato" panose="020F0502020204030203" pitchFamily="34" charset="0"/>
              </a:rPr>
              <a:t>Stemming</a:t>
            </a:r>
          </a:p>
          <a:p>
            <a:pPr marL="0" indent="0">
              <a:lnSpc>
                <a:spcPct val="100000"/>
              </a:lnSpc>
              <a:buFont typeface="Arial"/>
              <a:buNone/>
            </a:pPr>
            <a:r>
              <a:rPr lang="en-US" sz="2400" dirty="0">
                <a:solidFill>
                  <a:srgbClr val="001596"/>
                </a:solidFill>
                <a:latin typeface="Lato" panose="020F0502020204030203" pitchFamily="34" charset="0"/>
              </a:rPr>
              <a:t>      Input: </a:t>
            </a:r>
            <a:r>
              <a:rPr lang="en-US" sz="2400" i="1" dirty="0" err="1">
                <a:solidFill>
                  <a:srgbClr val="001596"/>
                </a:solidFill>
                <a:latin typeface="Lato" panose="020F0502020204030203" pitchFamily="34" charset="0"/>
              </a:rPr>
              <a:t>sedia</a:t>
            </a:r>
            <a:r>
              <a:rPr lang="en-US" sz="2400" i="1" dirty="0">
                <a:solidFill>
                  <a:srgbClr val="001596"/>
                </a:solidFill>
                <a:latin typeface="Lato" panose="020F0502020204030203" pitchFamily="34" charset="0"/>
              </a:rPr>
              <a:t> </a:t>
            </a:r>
            <a:r>
              <a:rPr lang="en-US" sz="2400" i="1" dirty="0" err="1">
                <a:solidFill>
                  <a:srgbClr val="001596"/>
                </a:solidFill>
                <a:latin typeface="Lato" panose="020F0502020204030203" pitchFamily="34" charset="0"/>
              </a:rPr>
              <a:t>minum</a:t>
            </a:r>
            <a:r>
              <a:rPr lang="en-US" sz="2400" i="1" dirty="0">
                <a:solidFill>
                  <a:srgbClr val="001596"/>
                </a:solidFill>
                <a:latin typeface="Lato" panose="020F0502020204030203" pitchFamily="34" charset="0"/>
              </a:rPr>
              <a:t> </a:t>
            </a:r>
            <a:r>
              <a:rPr lang="en-US" sz="2400" i="1" dirty="0" err="1">
                <a:solidFill>
                  <a:srgbClr val="001596"/>
                </a:solidFill>
                <a:latin typeface="Lato" panose="020F0502020204030203" pitchFamily="34" charset="0"/>
              </a:rPr>
              <a:t>keliling</a:t>
            </a:r>
            <a:r>
              <a:rPr lang="en-US" sz="2400" i="1" dirty="0">
                <a:solidFill>
                  <a:srgbClr val="001596"/>
                </a:solidFill>
                <a:latin typeface="Lato" panose="020F0502020204030203" pitchFamily="34" charset="0"/>
              </a:rPr>
              <a:t> </a:t>
            </a:r>
            <a:r>
              <a:rPr lang="en-US" sz="2400" i="1" dirty="0" err="1">
                <a:solidFill>
                  <a:srgbClr val="001596"/>
                </a:solidFill>
                <a:latin typeface="Lato" panose="020F0502020204030203" pitchFamily="34" charset="0"/>
              </a:rPr>
              <a:t>popice</a:t>
            </a:r>
            <a:endParaRPr lang="en-US" sz="2400" i="1" dirty="0">
              <a:solidFill>
                <a:srgbClr val="001596"/>
              </a:solidFill>
              <a:latin typeface="Lato" panose="020F0502020204030203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Lato" panose="020F0502020204030203" pitchFamily="34" charset="0"/>
              </a:rPr>
              <a:t>Feature Extraction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Lato" panose="020F0502020204030203" pitchFamily="34" charset="0"/>
                <a:sym typeface="Wingdings" panose="05000000000000000000" pitchFamily="2" charset="2"/>
              </a:rPr>
              <a:t>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Lato" panose="020F0502020204030203" pitchFamily="34" charset="0"/>
                <a:sym typeface="Wingdings" panose="05000000000000000000" pitchFamily="2" charset="2"/>
              </a:rPr>
              <a:t>FastText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Lato" panose="020F0502020204030203" pitchFamily="34" charset="0"/>
            </a:endParaRPr>
          </a:p>
          <a:p>
            <a:pPr>
              <a:lnSpc>
                <a:spcPct val="100000"/>
              </a:lnSpc>
            </a:pPr>
            <a:endParaRPr lang="en-US" sz="2400" b="1" i="1" dirty="0">
              <a:solidFill>
                <a:srgbClr val="001596"/>
              </a:solidFill>
              <a:latin typeface="Lato" panose="020F0502020204030203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168BF9-7E93-9035-F9FF-9B96E05FE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7870-B1B2-9A41-BD15-643C4E2E1B1B}" type="slidenum">
              <a:rPr lang="en-US" smtClean="0">
                <a:latin typeface="Lato" panose="020F0502020204030203" pitchFamily="34" charset="0"/>
              </a:rPr>
              <a:t>11</a:t>
            </a:fld>
            <a:endParaRPr lang="en-US" dirty="0"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002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9371F5-7922-4329-B37D-AC0EA40E5B62}"/>
              </a:ext>
            </a:extLst>
          </p:cNvPr>
          <p:cNvCxnSpPr>
            <a:cxnSpLocks/>
          </p:cNvCxnSpPr>
          <p:nvPr/>
        </p:nvCxnSpPr>
        <p:spPr>
          <a:xfrm flipV="1">
            <a:off x="170121" y="1135623"/>
            <a:ext cx="11841205" cy="23252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2">
            <a:extLst>
              <a:ext uri="{FF2B5EF4-FFF2-40B4-BE49-F238E27FC236}">
                <a16:creationId xmlns:a16="http://schemas.microsoft.com/office/drawing/2014/main" id="{FF95568C-056B-445F-ABA0-D471A26E19AE}"/>
              </a:ext>
            </a:extLst>
          </p:cNvPr>
          <p:cNvSpPr txBox="1">
            <a:spLocks/>
          </p:cNvSpPr>
          <p:nvPr/>
        </p:nvSpPr>
        <p:spPr>
          <a:xfrm>
            <a:off x="94984" y="151552"/>
            <a:ext cx="11841204" cy="10197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4800" dirty="0">
                <a:latin typeface="Lato Black" panose="020F0A02020204030203" pitchFamily="34" charset="0"/>
              </a:rPr>
              <a:t>Re</a:t>
            </a:r>
            <a:r>
              <a:rPr lang="en-US" sz="4800" dirty="0">
                <a:solidFill>
                  <a:srgbClr val="021689"/>
                </a:solidFill>
                <a:latin typeface="Lato Black" panose="020F0A02020204030203" pitchFamily="34" charset="0"/>
              </a:rPr>
              <a:t>sults</a:t>
            </a:r>
            <a:endParaRPr lang="en-US" dirty="0">
              <a:solidFill>
                <a:srgbClr val="021689"/>
              </a:solidFill>
              <a:latin typeface="Lato Black" panose="020F0A02020204030203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C9BE62D-FEB4-3DC6-83AB-3080AA7932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688567"/>
              </p:ext>
            </p:extLst>
          </p:nvPr>
        </p:nvGraphicFramePr>
        <p:xfrm>
          <a:off x="1752600" y="1914654"/>
          <a:ext cx="7811236" cy="4645095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1619250">
                  <a:extLst>
                    <a:ext uri="{9D8B030D-6E8A-4147-A177-3AD203B41FA5}">
                      <a16:colId xmlns:a16="http://schemas.microsoft.com/office/drawing/2014/main" val="402784864"/>
                    </a:ext>
                  </a:extLst>
                </a:gridCol>
                <a:gridCol w="1475056">
                  <a:extLst>
                    <a:ext uri="{9D8B030D-6E8A-4147-A177-3AD203B41FA5}">
                      <a16:colId xmlns:a16="http://schemas.microsoft.com/office/drawing/2014/main" val="2294159511"/>
                    </a:ext>
                  </a:extLst>
                </a:gridCol>
                <a:gridCol w="1927235">
                  <a:extLst>
                    <a:ext uri="{9D8B030D-6E8A-4147-A177-3AD203B41FA5}">
                      <a16:colId xmlns:a16="http://schemas.microsoft.com/office/drawing/2014/main" val="2795311655"/>
                    </a:ext>
                  </a:extLst>
                </a:gridCol>
                <a:gridCol w="1503336">
                  <a:extLst>
                    <a:ext uri="{9D8B030D-6E8A-4147-A177-3AD203B41FA5}">
                      <a16:colId xmlns:a16="http://schemas.microsoft.com/office/drawing/2014/main" val="2292747858"/>
                    </a:ext>
                  </a:extLst>
                </a:gridCol>
                <a:gridCol w="1286359">
                  <a:extLst>
                    <a:ext uri="{9D8B030D-6E8A-4147-A177-3AD203B41FA5}">
                      <a16:colId xmlns:a16="http://schemas.microsoft.com/office/drawing/2014/main" val="198520633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Section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Model</a:t>
                      </a: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Accuracy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F1Score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75614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Scenario 1</a:t>
                      </a: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All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DRF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0.95</a:t>
                      </a: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0.87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49655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 dirty="0" err="1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IndoBERT</a:t>
                      </a: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 kern="1200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0.96</a:t>
                      </a:r>
                      <a:endParaRPr lang="en-US" sz="1800" b="1" u="sng" kern="120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 kern="1200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0.92</a:t>
                      </a:r>
                      <a:endParaRPr lang="en-US" sz="1800" b="1" u="sng" kern="120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27825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G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DRF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0.95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0.68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87657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 dirty="0" err="1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IndoBERT</a:t>
                      </a: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0.95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0.60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14097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I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DRF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0.93</a:t>
                      </a: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0.72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49071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IndoBERT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0.96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0.71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88202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Scenario 2</a:t>
                      </a: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All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DRF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0.96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0.91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41381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IndoBERT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 kern="1200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0.98</a:t>
                      </a:r>
                      <a:endParaRPr lang="en-US" sz="1800" b="1" u="sng" kern="120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 kern="1200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0.95</a:t>
                      </a:r>
                      <a:endParaRPr lang="en-US" sz="1800" b="1" u="sng" kern="120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19626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G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DRF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0.97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0.93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66440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IndoBERT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0.98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0.96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29497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I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DRF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0.96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0.89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34594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 dirty="0" err="1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IndoBERT</a:t>
                      </a: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0.97</a:t>
                      </a:r>
                      <a:endParaRPr lang="en-US" sz="1800" b="0" kern="12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0.94</a:t>
                      </a: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32195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775A532-CE60-5DE2-6F93-69606D51E24A}"/>
              </a:ext>
            </a:extLst>
          </p:cNvPr>
          <p:cNvSpPr txBox="1"/>
          <p:nvPr/>
        </p:nvSpPr>
        <p:spPr>
          <a:xfrm>
            <a:off x="2819804" y="1319475"/>
            <a:ext cx="6188362" cy="4932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0045" marR="0" indent="-360045" algn="ctr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Lato" panose="020F050202020403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Table 3 Accuracy and F1-Score</a:t>
            </a:r>
            <a:endParaRPr lang="en-US" sz="2400" b="1" dirty="0">
              <a:effectLst/>
              <a:latin typeface="Lato" panose="020F050202020403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FF2AD9F-9639-6BD1-8025-D2112D8F2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7870-B1B2-9A41-BD15-643C4E2E1B1B}" type="slidenum">
              <a:rPr lang="en-US" smtClean="0">
                <a:latin typeface="Lato" panose="020F0502020204030203" pitchFamily="34" charset="0"/>
              </a:rPr>
              <a:t>12</a:t>
            </a:fld>
            <a:endParaRPr lang="en-US" dirty="0"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434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9371F5-7922-4329-B37D-AC0EA40E5B62}"/>
              </a:ext>
            </a:extLst>
          </p:cNvPr>
          <p:cNvCxnSpPr>
            <a:cxnSpLocks/>
          </p:cNvCxnSpPr>
          <p:nvPr/>
        </p:nvCxnSpPr>
        <p:spPr>
          <a:xfrm flipV="1">
            <a:off x="170121" y="1135623"/>
            <a:ext cx="11841205" cy="23252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2">
            <a:extLst>
              <a:ext uri="{FF2B5EF4-FFF2-40B4-BE49-F238E27FC236}">
                <a16:creationId xmlns:a16="http://schemas.microsoft.com/office/drawing/2014/main" id="{FF95568C-056B-445F-ABA0-D471A26E19AE}"/>
              </a:ext>
            </a:extLst>
          </p:cNvPr>
          <p:cNvSpPr txBox="1">
            <a:spLocks/>
          </p:cNvSpPr>
          <p:nvPr/>
        </p:nvSpPr>
        <p:spPr>
          <a:xfrm>
            <a:off x="94984" y="151552"/>
            <a:ext cx="11841204" cy="10197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4800" dirty="0">
                <a:latin typeface="Lato Black" panose="020F0A02020204030203" pitchFamily="34" charset="0"/>
              </a:rPr>
              <a:t>Re</a:t>
            </a:r>
            <a:r>
              <a:rPr lang="en-US" sz="4800" dirty="0">
                <a:solidFill>
                  <a:srgbClr val="021689"/>
                </a:solidFill>
                <a:latin typeface="Lato Black" panose="020F0A02020204030203" pitchFamily="34" charset="0"/>
              </a:rPr>
              <a:t>sults</a:t>
            </a:r>
            <a:endParaRPr lang="en-US" dirty="0">
              <a:solidFill>
                <a:srgbClr val="021689"/>
              </a:solidFill>
              <a:latin typeface="Lato Black" panose="020F0A02020204030203" pitchFamily="34" charset="0"/>
            </a:endParaRPr>
          </a:p>
        </p:txBody>
      </p:sp>
      <p:pic>
        <p:nvPicPr>
          <p:cNvPr id="3" name="Picture 2" descr="A graph with numbers and a line of blue squares&#10;&#10;Description automatically generated with medium confidence">
            <a:extLst>
              <a:ext uri="{FF2B5EF4-FFF2-40B4-BE49-F238E27FC236}">
                <a16:creationId xmlns:a16="http://schemas.microsoft.com/office/drawing/2014/main" id="{E627D314-317F-027E-2BC6-9845BC9B3D6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360"/>
          <a:stretch/>
        </p:blipFill>
        <p:spPr bwMode="auto">
          <a:xfrm>
            <a:off x="690418" y="1256982"/>
            <a:ext cx="4233302" cy="520847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 descr="A graph with numbers and a bar chart&#10;&#10;Description automatically generated with medium confidence">
            <a:extLst>
              <a:ext uri="{FF2B5EF4-FFF2-40B4-BE49-F238E27FC236}">
                <a16:creationId xmlns:a16="http://schemas.microsoft.com/office/drawing/2014/main" id="{258FEE08-0EC0-7728-28C6-A24775A69BD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977"/>
          <a:stretch/>
        </p:blipFill>
        <p:spPr bwMode="auto">
          <a:xfrm>
            <a:off x="4988375" y="1247748"/>
            <a:ext cx="4255261" cy="520847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1F17546-5C25-912A-0141-800E08DC7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7870-B1B2-9A41-BD15-643C4E2E1B1B}" type="slidenum">
              <a:rPr lang="en-US" smtClean="0">
                <a:latin typeface="Lato" panose="020F0502020204030203" pitchFamily="34" charset="0"/>
              </a:rPr>
              <a:t>13</a:t>
            </a:fld>
            <a:endParaRPr lang="en-US">
              <a:latin typeface="Lato" panose="020F05020202040302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AD69056-DFE6-1846-37B1-A7690E947400}"/>
              </a:ext>
            </a:extLst>
          </p:cNvPr>
          <p:cNvSpPr txBox="1"/>
          <p:nvPr/>
        </p:nvSpPr>
        <p:spPr>
          <a:xfrm>
            <a:off x="2677235" y="6451724"/>
            <a:ext cx="439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ato" panose="020F0502020204030203" pitchFamily="34" charset="0"/>
              </a:rPr>
              <a:t>(a)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B7A70D3-C256-E3BC-AB9D-1F7BFEB89928}"/>
              </a:ext>
            </a:extLst>
          </p:cNvPr>
          <p:cNvSpPr txBox="1"/>
          <p:nvPr/>
        </p:nvSpPr>
        <p:spPr>
          <a:xfrm>
            <a:off x="7116005" y="6451724"/>
            <a:ext cx="679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ato" panose="020F0502020204030203" pitchFamily="34" charset="0"/>
              </a:rPr>
              <a:t>(b)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1DC8C68-E411-BCC4-DCF1-33DFADE804BD}"/>
              </a:ext>
            </a:extLst>
          </p:cNvPr>
          <p:cNvSpPr txBox="1"/>
          <p:nvPr/>
        </p:nvSpPr>
        <p:spPr>
          <a:xfrm>
            <a:off x="9308291" y="5344147"/>
            <a:ext cx="274320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Figure 5 Confusion matrix from scenario 1: (a) DRF, (b) </a:t>
            </a:r>
            <a:r>
              <a:rPr lang="en-US" sz="1800" dirty="0" err="1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IndoBERT</a:t>
            </a:r>
            <a:endParaRPr lang="en-US" dirty="0"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3903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9371F5-7922-4329-B37D-AC0EA40E5B62}"/>
              </a:ext>
            </a:extLst>
          </p:cNvPr>
          <p:cNvCxnSpPr>
            <a:cxnSpLocks/>
          </p:cNvCxnSpPr>
          <p:nvPr/>
        </p:nvCxnSpPr>
        <p:spPr>
          <a:xfrm flipV="1">
            <a:off x="170121" y="1135623"/>
            <a:ext cx="11841205" cy="23252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2">
            <a:extLst>
              <a:ext uri="{FF2B5EF4-FFF2-40B4-BE49-F238E27FC236}">
                <a16:creationId xmlns:a16="http://schemas.microsoft.com/office/drawing/2014/main" id="{FF95568C-056B-445F-ABA0-D471A26E19AE}"/>
              </a:ext>
            </a:extLst>
          </p:cNvPr>
          <p:cNvSpPr txBox="1">
            <a:spLocks/>
          </p:cNvSpPr>
          <p:nvPr/>
        </p:nvSpPr>
        <p:spPr>
          <a:xfrm>
            <a:off x="94984" y="151552"/>
            <a:ext cx="11841204" cy="10197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4800" dirty="0">
                <a:latin typeface="Lato Black" panose="020F0A02020204030203" pitchFamily="34" charset="0"/>
              </a:rPr>
              <a:t>Re</a:t>
            </a:r>
            <a:r>
              <a:rPr lang="en-US" sz="4800" dirty="0">
                <a:solidFill>
                  <a:srgbClr val="021689"/>
                </a:solidFill>
                <a:latin typeface="Lato Black" panose="020F0A02020204030203" pitchFamily="34" charset="0"/>
              </a:rPr>
              <a:t>sults</a:t>
            </a:r>
            <a:endParaRPr lang="en-US" dirty="0">
              <a:solidFill>
                <a:srgbClr val="021689"/>
              </a:solidFill>
              <a:latin typeface="Lato Black" panose="020F0A02020204030203" pitchFamily="34" charset="0"/>
            </a:endParaRPr>
          </a:p>
        </p:txBody>
      </p:sp>
      <p:pic>
        <p:nvPicPr>
          <p:cNvPr id="7" name="Picture 6" descr="A graph with numbers and a number of percentages&#10;&#10;Description automatically generated with medium confidence">
            <a:extLst>
              <a:ext uri="{FF2B5EF4-FFF2-40B4-BE49-F238E27FC236}">
                <a16:creationId xmlns:a16="http://schemas.microsoft.com/office/drawing/2014/main" id="{2BDA6769-D8A1-E8AF-916D-BCFAE9A7A6F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294"/>
          <a:stretch/>
        </p:blipFill>
        <p:spPr bwMode="auto">
          <a:xfrm>
            <a:off x="745837" y="1250604"/>
            <a:ext cx="4242391" cy="52120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340C3A7-7769-A190-07B3-30CA1EE6FE4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480"/>
          <a:stretch/>
        </p:blipFill>
        <p:spPr bwMode="auto">
          <a:xfrm>
            <a:off x="4988228" y="1171328"/>
            <a:ext cx="4232820" cy="52120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954B90-8ABE-9E63-C74A-323DF5B75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7870-B1B2-9A41-BD15-643C4E2E1B1B}" type="slidenum">
              <a:rPr lang="en-US" smtClean="0">
                <a:latin typeface="Lato" panose="020F0502020204030203" pitchFamily="34" charset="0"/>
              </a:rPr>
              <a:t>14</a:t>
            </a:fld>
            <a:endParaRPr lang="en-US">
              <a:latin typeface="Lato" panose="020F05020202040302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E4E8C40-7038-832D-7F48-79312D9845BF}"/>
              </a:ext>
            </a:extLst>
          </p:cNvPr>
          <p:cNvSpPr txBox="1"/>
          <p:nvPr/>
        </p:nvSpPr>
        <p:spPr>
          <a:xfrm>
            <a:off x="2677235" y="6451724"/>
            <a:ext cx="439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ato" panose="020F0502020204030203" pitchFamily="34" charset="0"/>
              </a:rPr>
              <a:t>(a)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23482A4-7A07-E41E-CEB4-DBC8BFA3AADD}"/>
              </a:ext>
            </a:extLst>
          </p:cNvPr>
          <p:cNvSpPr txBox="1"/>
          <p:nvPr/>
        </p:nvSpPr>
        <p:spPr>
          <a:xfrm>
            <a:off x="7116005" y="6451724"/>
            <a:ext cx="679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ato" panose="020F0502020204030203" pitchFamily="34" charset="0"/>
              </a:rPr>
              <a:t>(b)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51AC878-E05E-9C0F-5C5F-10BDFDCDA217}"/>
              </a:ext>
            </a:extLst>
          </p:cNvPr>
          <p:cNvSpPr txBox="1"/>
          <p:nvPr/>
        </p:nvSpPr>
        <p:spPr>
          <a:xfrm>
            <a:off x="9308291" y="5344147"/>
            <a:ext cx="274320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Figure 6 Confusion matrix from scenario 2: (a) DRF, (b) </a:t>
            </a:r>
            <a:r>
              <a:rPr lang="en-US" sz="1800" dirty="0" err="1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IndoBERT</a:t>
            </a:r>
            <a:endParaRPr lang="en-US" dirty="0"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428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9371F5-7922-4329-B37D-AC0EA40E5B62}"/>
              </a:ext>
            </a:extLst>
          </p:cNvPr>
          <p:cNvCxnSpPr>
            <a:cxnSpLocks/>
          </p:cNvCxnSpPr>
          <p:nvPr/>
        </p:nvCxnSpPr>
        <p:spPr>
          <a:xfrm flipV="1">
            <a:off x="170121" y="1135623"/>
            <a:ext cx="11841205" cy="23252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2">
            <a:extLst>
              <a:ext uri="{FF2B5EF4-FFF2-40B4-BE49-F238E27FC236}">
                <a16:creationId xmlns:a16="http://schemas.microsoft.com/office/drawing/2014/main" id="{FF95568C-056B-445F-ABA0-D471A26E19AE}"/>
              </a:ext>
            </a:extLst>
          </p:cNvPr>
          <p:cNvSpPr txBox="1">
            <a:spLocks/>
          </p:cNvSpPr>
          <p:nvPr/>
        </p:nvSpPr>
        <p:spPr>
          <a:xfrm>
            <a:off x="94984" y="151552"/>
            <a:ext cx="11841204" cy="10197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4800" dirty="0">
                <a:latin typeface="Lato Black" panose="020F0A02020204030203" pitchFamily="34" charset="0"/>
              </a:rPr>
              <a:t>Conc</a:t>
            </a:r>
            <a:r>
              <a:rPr lang="en-US" sz="4800" dirty="0">
                <a:solidFill>
                  <a:srgbClr val="021689"/>
                </a:solidFill>
                <a:latin typeface="Lato Black" panose="020F0A02020204030203" pitchFamily="34" charset="0"/>
              </a:rPr>
              <a:t>lusion</a:t>
            </a:r>
            <a:endParaRPr lang="en-US" dirty="0">
              <a:solidFill>
                <a:srgbClr val="021689"/>
              </a:solidFill>
              <a:latin typeface="Lato Black" panose="020F0A0202020403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90BD63-D826-55D3-9CDF-1DF42B3BA197}"/>
              </a:ext>
            </a:extLst>
          </p:cNvPr>
          <p:cNvSpPr txBox="1"/>
          <p:nvPr/>
        </p:nvSpPr>
        <p:spPr>
          <a:xfrm>
            <a:off x="829368" y="1743250"/>
            <a:ext cx="10372436" cy="33715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2286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results show that using machine learning models for industry classification based on textual descriptions of the establishment's main activities and products is feasible. The application of DRF and </a:t>
            </a:r>
            <a:r>
              <a:rPr lang="en-US" sz="1800" dirty="0" err="1">
                <a:solidFill>
                  <a:srgbClr val="000000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IndoBERT</a:t>
            </a:r>
            <a:r>
              <a:rPr lang="en-US" sz="18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classify 5-digit KBLI in sections G and I shows promising results. Two scenarios were formed, which included building a model without differentiating their sections and building a model for each section. For both scenarios,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IndoBERT's</a:t>
            </a:r>
            <a:r>
              <a:rPr lang="en-US" sz="18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performance exceeded DRF.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IndoBERT</a:t>
            </a:r>
            <a:r>
              <a:rPr lang="en-US" sz="18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has 0.96 accuracy in the first scenario, while DRF is 0.95. In the second scenario, the accuracy of </a:t>
            </a:r>
            <a:r>
              <a:rPr lang="en-US" sz="1800" dirty="0" err="1">
                <a:solidFill>
                  <a:srgbClr val="000000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IndoBERT</a:t>
            </a:r>
            <a:r>
              <a:rPr lang="en-US" sz="18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0.98 while DRF is 0.96. In this research, forming a model for each section provides better results than forming one model for all sections.</a:t>
            </a:r>
            <a:endParaRPr lang="en-US" sz="1800" dirty="0">
              <a:effectLst/>
              <a:latin typeface="Lato" panose="020F050202020403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7ED4A8-7BF9-7A9E-0905-869D03371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7870-B1B2-9A41-BD15-643C4E2E1B1B}" type="slidenum">
              <a:rPr lang="en-US" smtClean="0">
                <a:latin typeface="Lato" panose="020F0502020204030203" pitchFamily="34" charset="0"/>
              </a:rPr>
              <a:t>15</a:t>
            </a:fld>
            <a:endParaRPr lang="en-US" dirty="0"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85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70634"/>
            <a:ext cx="12205252" cy="1019776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Lato Black" panose="020F0A02020204030203" pitchFamily="34" charset="0"/>
              </a:rPr>
              <a:t>THANK </a:t>
            </a:r>
            <a:r>
              <a:rPr lang="en-US" sz="4800" dirty="0">
                <a:solidFill>
                  <a:srgbClr val="001596"/>
                </a:solidFill>
                <a:latin typeface="Lato Black" panose="020F0A02020204030203" pitchFamily="34" charset="0"/>
              </a:rPr>
              <a:t>YOU</a:t>
            </a:r>
          </a:p>
        </p:txBody>
      </p:sp>
      <p:pic>
        <p:nvPicPr>
          <p:cNvPr id="12" name="Graphic 13">
            <a:extLst>
              <a:ext uri="{FF2B5EF4-FFF2-40B4-BE49-F238E27FC236}">
                <a16:creationId xmlns:a16="http://schemas.microsoft.com/office/drawing/2014/main" id="{608B0327-7718-4DAA-BFC1-6381E679DF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11666893" y="3180522"/>
            <a:ext cx="538359" cy="367747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051818-36AD-4AC5-9E41-353213309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7870-B1B2-9A41-BD15-643C4E2E1B1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772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F175C241-10CC-1A7E-91D3-149B93647530}"/>
              </a:ext>
            </a:extLst>
          </p:cNvPr>
          <p:cNvCxnSpPr/>
          <p:nvPr/>
        </p:nvCxnSpPr>
        <p:spPr>
          <a:xfrm flipH="1">
            <a:off x="5998230" y="4748002"/>
            <a:ext cx="67" cy="48737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C3E27D3A-7DED-43D6-AB41-A6DF3BDF5C8E}"/>
              </a:ext>
            </a:extLst>
          </p:cNvPr>
          <p:cNvCxnSpPr>
            <a:cxnSpLocks/>
            <a:stCxn id="39" idx="4"/>
          </p:cNvCxnSpPr>
          <p:nvPr/>
        </p:nvCxnSpPr>
        <p:spPr>
          <a:xfrm>
            <a:off x="6008471" y="5714172"/>
            <a:ext cx="0" cy="560414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1FB94B95-115C-4129-93A3-7F271E9A5002}"/>
              </a:ext>
            </a:extLst>
          </p:cNvPr>
          <p:cNvCxnSpPr/>
          <p:nvPr/>
        </p:nvCxnSpPr>
        <p:spPr>
          <a:xfrm flipH="1">
            <a:off x="6003410" y="3886395"/>
            <a:ext cx="67" cy="48737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352D617E-DF97-4376-9C39-77C2224AA3D0}"/>
              </a:ext>
            </a:extLst>
          </p:cNvPr>
          <p:cNvCxnSpPr/>
          <p:nvPr/>
        </p:nvCxnSpPr>
        <p:spPr>
          <a:xfrm flipH="1">
            <a:off x="5998297" y="3027569"/>
            <a:ext cx="67" cy="48737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B8CE15BD-5C4E-404F-A800-F265B925E12F}"/>
              </a:ext>
            </a:extLst>
          </p:cNvPr>
          <p:cNvCxnSpPr/>
          <p:nvPr/>
        </p:nvCxnSpPr>
        <p:spPr>
          <a:xfrm flipH="1">
            <a:off x="5998364" y="2163270"/>
            <a:ext cx="67" cy="48737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462F46E7-8429-4EE4-9934-0DEA6111718E}"/>
              </a:ext>
            </a:extLst>
          </p:cNvPr>
          <p:cNvCxnSpPr/>
          <p:nvPr/>
        </p:nvCxnSpPr>
        <p:spPr>
          <a:xfrm flipH="1">
            <a:off x="6003410" y="1275542"/>
            <a:ext cx="67" cy="48737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Graphic 13">
            <a:extLst>
              <a:ext uri="{FF2B5EF4-FFF2-40B4-BE49-F238E27FC236}">
                <a16:creationId xmlns:a16="http://schemas.microsoft.com/office/drawing/2014/main" id="{608B0327-7718-4DAA-BFC1-6381E679DF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 flipH="1">
            <a:off x="4744433" y="1679673"/>
            <a:ext cx="442678" cy="9931545"/>
          </a:xfrm>
          <a:prstGeom prst="rect">
            <a:avLst/>
          </a:prstGeom>
        </p:spPr>
      </p:pic>
      <p:sp>
        <p:nvSpPr>
          <p:cNvPr id="10" name="Title 2">
            <a:extLst>
              <a:ext uri="{FF2B5EF4-FFF2-40B4-BE49-F238E27FC236}">
                <a16:creationId xmlns:a16="http://schemas.microsoft.com/office/drawing/2014/main" id="{FF95568C-056B-445F-ABA0-D471A26E19AE}"/>
              </a:ext>
            </a:extLst>
          </p:cNvPr>
          <p:cNvSpPr txBox="1">
            <a:spLocks/>
          </p:cNvSpPr>
          <p:nvPr/>
        </p:nvSpPr>
        <p:spPr>
          <a:xfrm>
            <a:off x="2379240" y="1690778"/>
            <a:ext cx="2942608" cy="2516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6000" dirty="0">
                <a:latin typeface="Lato Black" panose="020F0A02020204030203" pitchFamily="34" charset="0"/>
              </a:rPr>
              <a:t>Out</a:t>
            </a:r>
            <a:r>
              <a:rPr lang="en-US" sz="6000" dirty="0">
                <a:solidFill>
                  <a:srgbClr val="021689"/>
                </a:solidFill>
                <a:latin typeface="Lato Black" panose="020F0A02020204030203" pitchFamily="34" charset="0"/>
              </a:rPr>
              <a:t>line</a:t>
            </a:r>
            <a:endParaRPr lang="en-US" sz="4000" dirty="0">
              <a:solidFill>
                <a:srgbClr val="021689"/>
              </a:solidFill>
              <a:latin typeface="Lato Black" panose="020F0A02020204030203" pitchFamily="34" charset="0"/>
            </a:endParaRPr>
          </a:p>
        </p:txBody>
      </p:sp>
      <p:sp>
        <p:nvSpPr>
          <p:cNvPr id="34" name="Title 2">
            <a:extLst>
              <a:ext uri="{FF2B5EF4-FFF2-40B4-BE49-F238E27FC236}">
                <a16:creationId xmlns:a16="http://schemas.microsoft.com/office/drawing/2014/main" id="{EE599F7F-E225-4FC3-8BD2-8AC44D7DE2AE}"/>
              </a:ext>
            </a:extLst>
          </p:cNvPr>
          <p:cNvSpPr txBox="1">
            <a:spLocks/>
          </p:cNvSpPr>
          <p:nvPr/>
        </p:nvSpPr>
        <p:spPr>
          <a:xfrm>
            <a:off x="6405606" y="514413"/>
            <a:ext cx="3925129" cy="10197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>
                <a:latin typeface="Lato Black" panose="020F0A02020204030203" pitchFamily="34" charset="0"/>
              </a:rPr>
              <a:t>Classification</a:t>
            </a:r>
            <a:endParaRPr lang="en-US" sz="1800" dirty="0">
              <a:solidFill>
                <a:srgbClr val="021689"/>
              </a:solidFill>
              <a:latin typeface="Lato Black" panose="020F0A02020204030203" pitchFamily="34" charset="0"/>
            </a:endParaRPr>
          </a:p>
        </p:txBody>
      </p:sp>
      <p:sp>
        <p:nvSpPr>
          <p:cNvPr id="35" name="Title 2">
            <a:extLst>
              <a:ext uri="{FF2B5EF4-FFF2-40B4-BE49-F238E27FC236}">
                <a16:creationId xmlns:a16="http://schemas.microsoft.com/office/drawing/2014/main" id="{800CE6AC-B7B0-44C5-BD7F-BAC3815B07D4}"/>
              </a:ext>
            </a:extLst>
          </p:cNvPr>
          <p:cNvSpPr txBox="1">
            <a:spLocks/>
          </p:cNvSpPr>
          <p:nvPr/>
        </p:nvSpPr>
        <p:spPr>
          <a:xfrm>
            <a:off x="6405606" y="1400094"/>
            <a:ext cx="4804216" cy="10197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>
                <a:latin typeface="Lato Black" panose="020F0A02020204030203" pitchFamily="34" charset="0"/>
              </a:rPr>
              <a:t>AI for Classification</a:t>
            </a:r>
            <a:endParaRPr lang="en-US" sz="1800" dirty="0">
              <a:solidFill>
                <a:srgbClr val="021689"/>
              </a:solidFill>
              <a:latin typeface="Lato Black" panose="020F0A02020204030203" pitchFamily="34" charset="0"/>
            </a:endParaRPr>
          </a:p>
        </p:txBody>
      </p:sp>
      <p:sp>
        <p:nvSpPr>
          <p:cNvPr id="36" name="Title 2">
            <a:extLst>
              <a:ext uri="{FF2B5EF4-FFF2-40B4-BE49-F238E27FC236}">
                <a16:creationId xmlns:a16="http://schemas.microsoft.com/office/drawing/2014/main" id="{786B0A77-A09E-4304-A8F8-BA4E15FCACD8}"/>
              </a:ext>
            </a:extLst>
          </p:cNvPr>
          <p:cNvSpPr txBox="1">
            <a:spLocks/>
          </p:cNvSpPr>
          <p:nvPr/>
        </p:nvSpPr>
        <p:spPr>
          <a:xfrm>
            <a:off x="6405606" y="2285775"/>
            <a:ext cx="5140403" cy="10197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>
                <a:latin typeface="Lato Black" panose="020F0A02020204030203" pitchFamily="34" charset="0"/>
              </a:rPr>
              <a:t>Data</a:t>
            </a:r>
            <a:endParaRPr lang="en-US" sz="1800" dirty="0">
              <a:solidFill>
                <a:srgbClr val="021689"/>
              </a:solidFill>
              <a:latin typeface="Lato Black" panose="020F0A02020204030203" pitchFamily="34" charset="0"/>
            </a:endParaRPr>
          </a:p>
        </p:txBody>
      </p:sp>
      <p:sp>
        <p:nvSpPr>
          <p:cNvPr id="37" name="Title 2">
            <a:extLst>
              <a:ext uri="{FF2B5EF4-FFF2-40B4-BE49-F238E27FC236}">
                <a16:creationId xmlns:a16="http://schemas.microsoft.com/office/drawing/2014/main" id="{2F957EB4-7DC3-476D-BDDE-2A293A8031FD}"/>
              </a:ext>
            </a:extLst>
          </p:cNvPr>
          <p:cNvSpPr txBox="1">
            <a:spLocks/>
          </p:cNvSpPr>
          <p:nvPr/>
        </p:nvSpPr>
        <p:spPr>
          <a:xfrm>
            <a:off x="6405606" y="3171456"/>
            <a:ext cx="5140403" cy="10197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>
                <a:latin typeface="Lato Black" panose="020F0A02020204030203" pitchFamily="34" charset="0"/>
              </a:rPr>
              <a:t>Methodology</a:t>
            </a:r>
            <a:endParaRPr lang="en-US" sz="1800" dirty="0">
              <a:solidFill>
                <a:srgbClr val="021689"/>
              </a:solidFill>
              <a:latin typeface="Lato Black" panose="020F0A02020204030203" pitchFamily="34" charset="0"/>
            </a:endParaRPr>
          </a:p>
        </p:txBody>
      </p:sp>
      <p:sp>
        <p:nvSpPr>
          <p:cNvPr id="38" name="Title 2">
            <a:extLst>
              <a:ext uri="{FF2B5EF4-FFF2-40B4-BE49-F238E27FC236}">
                <a16:creationId xmlns:a16="http://schemas.microsoft.com/office/drawing/2014/main" id="{3E4E72F5-0819-4E4A-A4BA-CBDCBD37BC7E}"/>
              </a:ext>
            </a:extLst>
          </p:cNvPr>
          <p:cNvSpPr txBox="1">
            <a:spLocks/>
          </p:cNvSpPr>
          <p:nvPr/>
        </p:nvSpPr>
        <p:spPr>
          <a:xfrm>
            <a:off x="6405606" y="4057137"/>
            <a:ext cx="5140403" cy="10197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>
                <a:latin typeface="Lato Black" panose="020F0A02020204030203" pitchFamily="34" charset="0"/>
              </a:rPr>
              <a:t>Results</a:t>
            </a:r>
            <a:endParaRPr lang="en-US" sz="1800" dirty="0">
              <a:solidFill>
                <a:srgbClr val="021689"/>
              </a:solidFill>
              <a:latin typeface="Lato Black" panose="020F0A02020204030203" pitchFamily="34" charset="0"/>
            </a:endParaRP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82A6351B-7245-46BC-860B-55E24AFE39C7}"/>
              </a:ext>
            </a:extLst>
          </p:cNvPr>
          <p:cNvGrpSpPr/>
          <p:nvPr/>
        </p:nvGrpSpPr>
        <p:grpSpPr>
          <a:xfrm>
            <a:off x="5729090" y="734451"/>
            <a:ext cx="548640" cy="549872"/>
            <a:chOff x="5739063" y="978137"/>
            <a:chExt cx="548640" cy="549872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3F7B0820-5E4B-4E0C-B9B5-06D4F3596EBF}"/>
                </a:ext>
              </a:extLst>
            </p:cNvPr>
            <p:cNvSpPr/>
            <p:nvPr/>
          </p:nvSpPr>
          <p:spPr>
            <a:xfrm>
              <a:off x="5739063" y="978137"/>
              <a:ext cx="548640" cy="54987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40" name="Graphic 39" descr="Books with solid fill">
              <a:extLst>
                <a:ext uri="{FF2B5EF4-FFF2-40B4-BE49-F238E27FC236}">
                  <a16:creationId xmlns:a16="http://schemas.microsoft.com/office/drawing/2014/main" id="{B8C5FD5E-8DFD-4EDB-8E4C-54766DD8F2E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832984" y="1072338"/>
              <a:ext cx="373704" cy="373704"/>
            </a:xfrm>
            <a:prstGeom prst="rect">
              <a:avLst/>
            </a:prstGeom>
          </p:spPr>
        </p:pic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07507DC7-FF25-44D2-A902-54963CB87965}"/>
              </a:ext>
            </a:extLst>
          </p:cNvPr>
          <p:cNvGrpSpPr/>
          <p:nvPr/>
        </p:nvGrpSpPr>
        <p:grpSpPr>
          <a:xfrm>
            <a:off x="5729090" y="2521780"/>
            <a:ext cx="548640" cy="549872"/>
            <a:chOff x="5739063" y="2950191"/>
            <a:chExt cx="548640" cy="549872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382FCB2A-0800-4CFA-B3DD-62F2EED93861}"/>
                </a:ext>
              </a:extLst>
            </p:cNvPr>
            <p:cNvSpPr/>
            <p:nvPr/>
          </p:nvSpPr>
          <p:spPr>
            <a:xfrm>
              <a:off x="5739063" y="2950191"/>
              <a:ext cx="548640" cy="54987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2" name="Graphic 41" descr="Presentation with bar chart with solid fill">
              <a:extLst>
                <a:ext uri="{FF2B5EF4-FFF2-40B4-BE49-F238E27FC236}">
                  <a16:creationId xmlns:a16="http://schemas.microsoft.com/office/drawing/2014/main" id="{B50BBC5E-32B0-45B5-9DDA-FED6D97CB59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825931" y="3068143"/>
              <a:ext cx="374904" cy="374904"/>
            </a:xfrm>
            <a:prstGeom prst="rect">
              <a:avLst/>
            </a:prstGeom>
          </p:spPr>
        </p:pic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2F36A274-00E3-4A09-B70C-60F457630A23}"/>
              </a:ext>
            </a:extLst>
          </p:cNvPr>
          <p:cNvGrpSpPr/>
          <p:nvPr/>
        </p:nvGrpSpPr>
        <p:grpSpPr>
          <a:xfrm>
            <a:off x="5729090" y="1637354"/>
            <a:ext cx="548640" cy="549872"/>
            <a:chOff x="5739063" y="1964164"/>
            <a:chExt cx="548640" cy="549872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033E3F0C-A792-4093-952E-D8B26D515550}"/>
                </a:ext>
              </a:extLst>
            </p:cNvPr>
            <p:cNvSpPr/>
            <p:nvPr/>
          </p:nvSpPr>
          <p:spPr>
            <a:xfrm>
              <a:off x="5739063" y="1964164"/>
              <a:ext cx="548640" cy="54987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44" name="Graphic 43" descr="Mathematics with solid fill">
              <a:extLst>
                <a:ext uri="{FF2B5EF4-FFF2-40B4-BE49-F238E27FC236}">
                  <a16:creationId xmlns:a16="http://schemas.microsoft.com/office/drawing/2014/main" id="{7E352508-8E5C-485F-AD68-E6443A6877C5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5831784" y="2085210"/>
              <a:ext cx="374904" cy="374904"/>
            </a:xfrm>
            <a:prstGeom prst="rect">
              <a:avLst/>
            </a:prstGeom>
          </p:spPr>
        </p:pic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FDC93597-E550-470B-98F3-81FC14FC0CF3}"/>
              </a:ext>
            </a:extLst>
          </p:cNvPr>
          <p:cNvGrpSpPr/>
          <p:nvPr/>
        </p:nvGrpSpPr>
        <p:grpSpPr>
          <a:xfrm>
            <a:off x="5729090" y="3406205"/>
            <a:ext cx="548640" cy="549872"/>
            <a:chOff x="5739063" y="3936218"/>
            <a:chExt cx="548640" cy="549872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249C219A-5D1D-4CB0-BE1C-757B7B197008}"/>
                </a:ext>
              </a:extLst>
            </p:cNvPr>
            <p:cNvSpPr/>
            <p:nvPr/>
          </p:nvSpPr>
          <p:spPr>
            <a:xfrm>
              <a:off x="5739063" y="3936218"/>
              <a:ext cx="548640" cy="54987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6" name="Graphic 45" descr="Badge Tick1 with solid fill">
              <a:extLst>
                <a:ext uri="{FF2B5EF4-FFF2-40B4-BE49-F238E27FC236}">
                  <a16:creationId xmlns:a16="http://schemas.microsoft.com/office/drawing/2014/main" id="{F8D36E3C-0BD7-423A-B39E-9823036CE698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5830925" y="4029342"/>
              <a:ext cx="374904" cy="374904"/>
            </a:xfrm>
            <a:prstGeom prst="rect">
              <a:avLst/>
            </a:prstGeom>
          </p:spPr>
        </p:pic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99E311FB-225D-4EE7-9890-3AE982E75D08}"/>
              </a:ext>
            </a:extLst>
          </p:cNvPr>
          <p:cNvGrpSpPr/>
          <p:nvPr/>
        </p:nvGrpSpPr>
        <p:grpSpPr>
          <a:xfrm>
            <a:off x="5729090" y="4318348"/>
            <a:ext cx="548640" cy="549872"/>
            <a:chOff x="5739063" y="4922247"/>
            <a:chExt cx="548640" cy="549872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9D636ABA-1728-48E2-AFDD-DE253FC095B3}"/>
                </a:ext>
              </a:extLst>
            </p:cNvPr>
            <p:cNvSpPr/>
            <p:nvPr/>
          </p:nvSpPr>
          <p:spPr>
            <a:xfrm>
              <a:off x="5739063" y="4922247"/>
              <a:ext cx="548640" cy="54987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8" name="Graphic 47" descr="Storytelling with solid fill">
              <a:extLst>
                <a:ext uri="{FF2B5EF4-FFF2-40B4-BE49-F238E27FC236}">
                  <a16:creationId xmlns:a16="http://schemas.microsoft.com/office/drawing/2014/main" id="{1E9C340A-E7DD-4255-8785-4F1B8CB311D7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5820952" y="5015788"/>
              <a:ext cx="374904" cy="374904"/>
            </a:xfrm>
            <a:prstGeom prst="rect">
              <a:avLst/>
            </a:prstGeom>
          </p:spPr>
        </p:pic>
      </p:grp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D210DD7B-336E-4939-9465-AEADACF13D4E}"/>
              </a:ext>
            </a:extLst>
          </p:cNvPr>
          <p:cNvCxnSpPr>
            <a:endCxn id="2" idx="0"/>
          </p:cNvCxnSpPr>
          <p:nvPr/>
        </p:nvCxnSpPr>
        <p:spPr>
          <a:xfrm flipH="1">
            <a:off x="6003410" y="247080"/>
            <a:ext cx="67" cy="48737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BD4F89F-DA82-F6FE-9EC5-B463786DB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7870-B1B2-9A41-BD15-643C4E2E1B1B}" type="slidenum">
              <a:rPr lang="en-US" smtClean="0">
                <a:latin typeface="Lato" panose="020F0502020204030203" pitchFamily="34" charset="0"/>
              </a:rPr>
              <a:t>2</a:t>
            </a:fld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30" name="Title 2">
            <a:extLst>
              <a:ext uri="{FF2B5EF4-FFF2-40B4-BE49-F238E27FC236}">
                <a16:creationId xmlns:a16="http://schemas.microsoft.com/office/drawing/2014/main" id="{6494CBF9-DD24-FE04-C190-12A7A572FEFA}"/>
              </a:ext>
            </a:extLst>
          </p:cNvPr>
          <p:cNvSpPr txBox="1">
            <a:spLocks/>
          </p:cNvSpPr>
          <p:nvPr/>
        </p:nvSpPr>
        <p:spPr>
          <a:xfrm>
            <a:off x="6405605" y="4942816"/>
            <a:ext cx="5140403" cy="10197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>
                <a:latin typeface="Lato Black" panose="020F0A02020204030203" pitchFamily="34" charset="0"/>
              </a:rPr>
              <a:t>Conclusion</a:t>
            </a:r>
            <a:endParaRPr lang="en-US" sz="1800" dirty="0">
              <a:solidFill>
                <a:srgbClr val="021689"/>
              </a:solidFill>
              <a:latin typeface="Lato Black" panose="020F0A02020204030203" pitchFamily="34" charset="0"/>
            </a:endParaRP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3AE2CB9-8DFA-84D4-202E-6CBEC1332682}"/>
              </a:ext>
            </a:extLst>
          </p:cNvPr>
          <p:cNvGrpSpPr/>
          <p:nvPr/>
        </p:nvGrpSpPr>
        <p:grpSpPr>
          <a:xfrm>
            <a:off x="5734151" y="5164300"/>
            <a:ext cx="548640" cy="549872"/>
            <a:chOff x="5739063" y="4922247"/>
            <a:chExt cx="548640" cy="549872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9EB62C1F-6BC7-46AA-9DD5-A31A0FFA2916}"/>
                </a:ext>
              </a:extLst>
            </p:cNvPr>
            <p:cNvSpPr/>
            <p:nvPr/>
          </p:nvSpPr>
          <p:spPr>
            <a:xfrm>
              <a:off x="5739063" y="4922247"/>
              <a:ext cx="548640" cy="54987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1" name="Graphic 40" descr="Storytelling with solid fill">
              <a:extLst>
                <a:ext uri="{FF2B5EF4-FFF2-40B4-BE49-F238E27FC236}">
                  <a16:creationId xmlns:a16="http://schemas.microsoft.com/office/drawing/2014/main" id="{E774D825-8804-307B-0560-443E02D34359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5820952" y="5015788"/>
              <a:ext cx="374904" cy="37490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97159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9371F5-7922-4329-B37D-AC0EA40E5B62}"/>
              </a:ext>
            </a:extLst>
          </p:cNvPr>
          <p:cNvCxnSpPr>
            <a:cxnSpLocks/>
          </p:cNvCxnSpPr>
          <p:nvPr/>
        </p:nvCxnSpPr>
        <p:spPr>
          <a:xfrm flipV="1">
            <a:off x="170121" y="1135623"/>
            <a:ext cx="11841205" cy="23252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2">
            <a:extLst>
              <a:ext uri="{FF2B5EF4-FFF2-40B4-BE49-F238E27FC236}">
                <a16:creationId xmlns:a16="http://schemas.microsoft.com/office/drawing/2014/main" id="{FF95568C-056B-445F-ABA0-D471A26E19AE}"/>
              </a:ext>
            </a:extLst>
          </p:cNvPr>
          <p:cNvSpPr txBox="1">
            <a:spLocks/>
          </p:cNvSpPr>
          <p:nvPr/>
        </p:nvSpPr>
        <p:spPr>
          <a:xfrm>
            <a:off x="94984" y="151552"/>
            <a:ext cx="11841204" cy="10197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4800" dirty="0">
                <a:latin typeface="Lato Black" panose="020F0A02020204030203" pitchFamily="34" charset="0"/>
              </a:rPr>
              <a:t>What is </a:t>
            </a:r>
            <a:r>
              <a:rPr lang="en-US" sz="4800" dirty="0">
                <a:solidFill>
                  <a:srgbClr val="021689"/>
                </a:solidFill>
                <a:latin typeface="Lato Black" panose="020F0A02020204030203" pitchFamily="34" charset="0"/>
              </a:rPr>
              <a:t>Classification?</a:t>
            </a:r>
            <a:endParaRPr lang="en-US" dirty="0">
              <a:solidFill>
                <a:srgbClr val="021689"/>
              </a:solidFill>
              <a:latin typeface="Lato Black" panose="020F0A02020204030203" pitchFamily="34" charset="0"/>
            </a:endParaRPr>
          </a:p>
        </p:txBody>
      </p:sp>
      <p:graphicFrame>
        <p:nvGraphicFramePr>
          <p:cNvPr id="8" name="Table 2">
            <a:extLst>
              <a:ext uri="{FF2B5EF4-FFF2-40B4-BE49-F238E27FC236}">
                <a16:creationId xmlns:a16="http://schemas.microsoft.com/office/drawing/2014/main" id="{DB3F5AF7-5304-4B71-9606-C5CD9E6B71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9052797"/>
              </p:ext>
            </p:extLst>
          </p:nvPr>
        </p:nvGraphicFramePr>
        <p:xfrm>
          <a:off x="1706285" y="2919283"/>
          <a:ext cx="2896407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5469">
                  <a:extLst>
                    <a:ext uri="{9D8B030D-6E8A-4147-A177-3AD203B41FA5}">
                      <a16:colId xmlns:a16="http://schemas.microsoft.com/office/drawing/2014/main" val="800936756"/>
                    </a:ext>
                  </a:extLst>
                </a:gridCol>
                <a:gridCol w="965469">
                  <a:extLst>
                    <a:ext uri="{9D8B030D-6E8A-4147-A177-3AD203B41FA5}">
                      <a16:colId xmlns:a16="http://schemas.microsoft.com/office/drawing/2014/main" val="3003535621"/>
                    </a:ext>
                  </a:extLst>
                </a:gridCol>
                <a:gridCol w="965469">
                  <a:extLst>
                    <a:ext uri="{9D8B030D-6E8A-4147-A177-3AD203B41FA5}">
                      <a16:colId xmlns:a16="http://schemas.microsoft.com/office/drawing/2014/main" val="1437131989"/>
                    </a:ext>
                  </a:extLst>
                </a:gridCol>
              </a:tblGrid>
              <a:tr h="485664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X1</a:t>
                      </a:r>
                    </a:p>
                    <a:p>
                      <a:pPr algn="ctr"/>
                      <a:r>
                        <a:rPr lang="en-US" sz="1400" b="1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(age)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X2</a:t>
                      </a:r>
                    </a:p>
                    <a:p>
                      <a:pPr algn="ctr"/>
                      <a:r>
                        <a:rPr lang="en-US" sz="1400" b="1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(height)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Health status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9013789"/>
                  </a:ext>
                </a:extLst>
              </a:tr>
              <a:tr h="259473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261130"/>
                  </a:ext>
                </a:extLst>
              </a:tr>
              <a:tr h="259473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189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4523571"/>
                  </a:ext>
                </a:extLst>
              </a:tr>
              <a:tr h="259473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170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1423167"/>
                  </a:ext>
                </a:extLst>
              </a:tr>
              <a:tr h="259473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156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212034"/>
                  </a:ext>
                </a:extLst>
              </a:tr>
            </a:tbl>
          </a:graphicData>
        </a:graphic>
      </p:graphicFrame>
      <p:graphicFrame>
        <p:nvGraphicFramePr>
          <p:cNvPr id="9" name="Table 2">
            <a:extLst>
              <a:ext uri="{FF2B5EF4-FFF2-40B4-BE49-F238E27FC236}">
                <a16:creationId xmlns:a16="http://schemas.microsoft.com/office/drawing/2014/main" id="{F198421D-CFF4-42D5-8210-C28F579F0B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414978"/>
              </p:ext>
            </p:extLst>
          </p:nvPr>
        </p:nvGraphicFramePr>
        <p:xfrm>
          <a:off x="6364366" y="2965125"/>
          <a:ext cx="2896407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5469">
                  <a:extLst>
                    <a:ext uri="{9D8B030D-6E8A-4147-A177-3AD203B41FA5}">
                      <a16:colId xmlns:a16="http://schemas.microsoft.com/office/drawing/2014/main" val="800936756"/>
                    </a:ext>
                  </a:extLst>
                </a:gridCol>
                <a:gridCol w="965469">
                  <a:extLst>
                    <a:ext uri="{9D8B030D-6E8A-4147-A177-3AD203B41FA5}">
                      <a16:colId xmlns:a16="http://schemas.microsoft.com/office/drawing/2014/main" val="3003535621"/>
                    </a:ext>
                  </a:extLst>
                </a:gridCol>
                <a:gridCol w="965469">
                  <a:extLst>
                    <a:ext uri="{9D8B030D-6E8A-4147-A177-3AD203B41FA5}">
                      <a16:colId xmlns:a16="http://schemas.microsoft.com/office/drawing/2014/main" val="1437131989"/>
                    </a:ext>
                  </a:extLst>
                </a:gridCol>
              </a:tblGrid>
              <a:tr h="47172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X1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X2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Health status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9013789"/>
                  </a:ext>
                </a:extLst>
              </a:tr>
              <a:tr h="259473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179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261130"/>
                  </a:ext>
                </a:extLst>
              </a:tr>
              <a:tr h="259473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165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6124493"/>
                  </a:ext>
                </a:extLst>
              </a:tr>
              <a:tr h="259473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188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199558"/>
                  </a:ext>
                </a:extLst>
              </a:tr>
              <a:tr h="259473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172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Lato" panose="020F0502020204030203" pitchFamily="34" charset="0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1903459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B09D6DD6-4FFA-4AA8-B28A-6958498579C3}"/>
              </a:ext>
            </a:extLst>
          </p:cNvPr>
          <p:cNvSpPr txBox="1"/>
          <p:nvPr/>
        </p:nvSpPr>
        <p:spPr>
          <a:xfrm>
            <a:off x="1605301" y="2565015"/>
            <a:ext cx="18242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Lato" panose="020F0502020204030203" pitchFamily="34" charset="0"/>
                <a:cs typeface="Arial" panose="020B0604020202020204" pitchFamily="34" charset="0"/>
              </a:rPr>
              <a:t>Data train</a:t>
            </a:r>
            <a:endParaRPr lang="en-US" sz="2000" dirty="0">
              <a:solidFill>
                <a:srgbClr val="404040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8213DB9-58EE-419E-AF4D-A924B9DD9C2D}"/>
              </a:ext>
            </a:extLst>
          </p:cNvPr>
          <p:cNvSpPr txBox="1"/>
          <p:nvPr/>
        </p:nvSpPr>
        <p:spPr>
          <a:xfrm>
            <a:off x="6284583" y="2610857"/>
            <a:ext cx="18242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Lato" panose="020F0502020204030203" pitchFamily="34" charset="0"/>
                <a:cs typeface="Arial" panose="020B0604020202020204" pitchFamily="34" charset="0"/>
              </a:rPr>
              <a:t>New data</a:t>
            </a:r>
            <a:endParaRPr lang="en-US" sz="2000" dirty="0">
              <a:solidFill>
                <a:srgbClr val="404040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19FB1EC-0738-49EA-B7C3-9FCBAED60D13}"/>
              </a:ext>
            </a:extLst>
          </p:cNvPr>
          <p:cNvSpPr/>
          <p:nvPr/>
        </p:nvSpPr>
        <p:spPr>
          <a:xfrm>
            <a:off x="199995" y="1380130"/>
            <a:ext cx="2266774" cy="40010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Lato" panose="020F0502020204030203" pitchFamily="34" charset="0"/>
                <a:cs typeface="Arial" panose="020B0604020202020204" pitchFamily="34" charset="0"/>
              </a:rPr>
              <a:t>CLASSIFICATION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1CC7E01-7204-47D1-B887-4EDCB916568A}"/>
              </a:ext>
            </a:extLst>
          </p:cNvPr>
          <p:cNvSpPr txBox="1"/>
          <p:nvPr/>
        </p:nvSpPr>
        <p:spPr>
          <a:xfrm>
            <a:off x="2482267" y="1333146"/>
            <a:ext cx="94491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Lato" panose="020F0502020204030203" pitchFamily="34" charset="0"/>
              </a:rPr>
              <a:t>a supervised machine learning method where the model tries to predict the correct label of a given input data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0D6EF86-DD7C-4256-B643-13B59A7B3452}"/>
              </a:ext>
            </a:extLst>
          </p:cNvPr>
          <p:cNvSpPr txBox="1"/>
          <p:nvPr/>
        </p:nvSpPr>
        <p:spPr>
          <a:xfrm>
            <a:off x="241185" y="5190427"/>
            <a:ext cx="94491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Lato" panose="020F0502020204030203" pitchFamily="34" charset="0"/>
                <a:cs typeface="Arial" panose="020B0604020202020204" pitchFamily="34" charset="0"/>
              </a:rPr>
              <a:t>Multiclass classification </a:t>
            </a:r>
            <a:r>
              <a:rPr lang="en-US" sz="2000" dirty="0">
                <a:solidFill>
                  <a:srgbClr val="404040"/>
                </a:solidFill>
                <a:latin typeface="Lato" panose="020F0502020204030203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more than two predicted classes/ labels</a:t>
            </a:r>
            <a:endParaRPr lang="en-US" sz="2000" dirty="0">
              <a:solidFill>
                <a:srgbClr val="404040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340F8957-715F-43E6-8F6E-AF5F0F0C04B1}"/>
              </a:ext>
            </a:extLst>
          </p:cNvPr>
          <p:cNvSpPr/>
          <p:nvPr/>
        </p:nvSpPr>
        <p:spPr>
          <a:xfrm>
            <a:off x="4763328" y="2874739"/>
            <a:ext cx="1481363" cy="56347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40404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Classification Model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48C1908-DF5C-47C3-932F-159813F0F5A1}"/>
              </a:ext>
            </a:extLst>
          </p:cNvPr>
          <p:cNvCxnSpPr/>
          <p:nvPr/>
        </p:nvCxnSpPr>
        <p:spPr>
          <a:xfrm flipV="1">
            <a:off x="5573905" y="2400847"/>
            <a:ext cx="0" cy="427152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9995341-90CA-4275-91AB-755CF06FD12C}"/>
              </a:ext>
            </a:extLst>
          </p:cNvPr>
          <p:cNvCxnSpPr/>
          <p:nvPr/>
        </p:nvCxnSpPr>
        <p:spPr>
          <a:xfrm flipV="1">
            <a:off x="8860773" y="2397281"/>
            <a:ext cx="0" cy="427152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FED6765-8B75-4FA9-8DC1-993F8DB1BBE2}"/>
              </a:ext>
            </a:extLst>
          </p:cNvPr>
          <p:cNvCxnSpPr>
            <a:cxnSpLocks/>
          </p:cNvCxnSpPr>
          <p:nvPr/>
        </p:nvCxnSpPr>
        <p:spPr>
          <a:xfrm flipH="1">
            <a:off x="5560014" y="2409525"/>
            <a:ext cx="3287004" cy="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E8B4B7AD-F928-9BD5-85AD-F64C0B5AB1B0}"/>
              </a:ext>
            </a:extLst>
          </p:cNvPr>
          <p:cNvSpPr txBox="1"/>
          <p:nvPr/>
        </p:nvSpPr>
        <p:spPr>
          <a:xfrm>
            <a:off x="2981021" y="5643428"/>
            <a:ext cx="55940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>
                <a:solidFill>
                  <a:srgbClr val="404040"/>
                </a:solidFill>
                <a:latin typeface="Lato" panose="020F0502020204030203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example: industrial classification</a:t>
            </a:r>
            <a:endParaRPr lang="en-US" sz="2000" dirty="0">
              <a:solidFill>
                <a:srgbClr val="404040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223F03F-B2C4-AF19-FA52-4CD7F0A71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7870-B1B2-9A41-BD15-643C4E2E1B1B}" type="slidenum">
              <a:rPr lang="en-US" smtClean="0">
                <a:latin typeface="Lato" panose="020F0502020204030203" pitchFamily="34" charset="0"/>
              </a:rPr>
              <a:t>3</a:t>
            </a:fld>
            <a:endParaRPr lang="en-US" dirty="0"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5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7" grpId="0"/>
      <p:bldP spid="25" grpId="0" animBg="1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9371F5-7922-4329-B37D-AC0EA40E5B62}"/>
              </a:ext>
            </a:extLst>
          </p:cNvPr>
          <p:cNvCxnSpPr>
            <a:cxnSpLocks/>
          </p:cNvCxnSpPr>
          <p:nvPr/>
        </p:nvCxnSpPr>
        <p:spPr>
          <a:xfrm flipV="1">
            <a:off x="170121" y="1135623"/>
            <a:ext cx="11841205" cy="23252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2">
            <a:extLst>
              <a:ext uri="{FF2B5EF4-FFF2-40B4-BE49-F238E27FC236}">
                <a16:creationId xmlns:a16="http://schemas.microsoft.com/office/drawing/2014/main" id="{FF95568C-056B-445F-ABA0-D471A26E19AE}"/>
              </a:ext>
            </a:extLst>
          </p:cNvPr>
          <p:cNvSpPr txBox="1">
            <a:spLocks/>
          </p:cNvSpPr>
          <p:nvPr/>
        </p:nvSpPr>
        <p:spPr>
          <a:xfrm>
            <a:off x="94984" y="151552"/>
            <a:ext cx="11841204" cy="10197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4800" dirty="0">
                <a:latin typeface="Lato Black" panose="020F0A02020204030203" pitchFamily="34" charset="0"/>
              </a:rPr>
              <a:t>Industrial Clas</a:t>
            </a:r>
            <a:r>
              <a:rPr lang="en-US" sz="4800" dirty="0">
                <a:solidFill>
                  <a:srgbClr val="021689"/>
                </a:solidFill>
                <a:latin typeface="Lato Black" panose="020F0A02020204030203" pitchFamily="34" charset="0"/>
              </a:rPr>
              <a:t>sification</a:t>
            </a:r>
            <a:endParaRPr lang="en-US" dirty="0">
              <a:solidFill>
                <a:srgbClr val="021689"/>
              </a:solidFill>
              <a:latin typeface="Lato Black" panose="020F0A02020204030203" pitchFamily="34" charset="0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D5EEF297-4DA0-4D50-AA45-142705B8E120}"/>
              </a:ext>
            </a:extLst>
          </p:cNvPr>
          <p:cNvSpPr txBox="1"/>
          <p:nvPr/>
        </p:nvSpPr>
        <p:spPr>
          <a:xfrm>
            <a:off x="128158" y="1292044"/>
            <a:ext cx="11893220" cy="958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Rule or principle for classifying economic activities into certain classes or categories</a:t>
            </a:r>
            <a:r>
              <a:rPr lang="sv-SE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lnSpc>
                <a:spcPct val="150000"/>
              </a:lnSpc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nl-NL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0"/>
                <a:cs typeface="Arial" panose="020B0604020202020204" pitchFamily="34" charset="0"/>
              </a:rPr>
              <a:t>Indonesia </a:t>
            </a:r>
            <a:r>
              <a:rPr lang="nl-NL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nl-NL" sz="2000" b="1" dirty="0">
                <a:solidFill>
                  <a:srgbClr val="021689"/>
                </a:solidFill>
                <a:latin typeface="Lato" panose="020F0502020204030203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Indonesia Industrial Classification Code (KBLI)</a:t>
            </a:r>
            <a:endParaRPr lang="en-US" sz="2000" dirty="0">
              <a:solidFill>
                <a:srgbClr val="021689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B26F7D-6C64-4196-B1CB-C662B4E38001}"/>
              </a:ext>
            </a:extLst>
          </p:cNvPr>
          <p:cNvSpPr txBox="1"/>
          <p:nvPr/>
        </p:nvSpPr>
        <p:spPr>
          <a:xfrm>
            <a:off x="132803" y="2332581"/>
            <a:ext cx="11765566" cy="12865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d-ID" sz="1800" dirty="0">
                <a:effectLst/>
                <a:latin typeface="Arial Nova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determine the KBLI code of an establishment, there are questions about "main activities" and "main products" on the BPS - Statistics Indonesia questionnaire. The main activity is an approach to knowing the economic activities. Meanwhile, the main product is an approach to knowing the products produced from the main activity.</a:t>
            </a:r>
            <a:endParaRPr lang="en-US" sz="2000" dirty="0">
              <a:solidFill>
                <a:srgbClr val="404040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523CECC-291B-44CB-AC6F-EBB5F1729DF7}"/>
              </a:ext>
            </a:extLst>
          </p:cNvPr>
          <p:cNvSpPr txBox="1">
            <a:spLocks/>
          </p:cNvSpPr>
          <p:nvPr/>
        </p:nvSpPr>
        <p:spPr>
          <a:xfrm>
            <a:off x="2209905" y="4163942"/>
            <a:ext cx="2201087" cy="4843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1800" dirty="0">
                <a:solidFill>
                  <a:schemeClr val="accent1">
                    <a:lumMod val="50000"/>
                  </a:schemeClr>
                </a:solidFill>
                <a:latin typeface="Lato" panose="020F0502020204030203" pitchFamily="34" charset="0"/>
              </a:rPr>
              <a:t>Main Activities</a:t>
            </a:r>
            <a:r>
              <a:rPr lang="en-US" sz="1800" dirty="0">
                <a:latin typeface="Lato" panose="020F0502020204030203" pitchFamily="34" charset="0"/>
              </a:rPr>
              <a:t>: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CE6F139-5F69-4F96-93AA-648F065661E9}"/>
              </a:ext>
            </a:extLst>
          </p:cNvPr>
          <p:cNvSpPr txBox="1">
            <a:spLocks/>
          </p:cNvSpPr>
          <p:nvPr/>
        </p:nvSpPr>
        <p:spPr>
          <a:xfrm>
            <a:off x="2209905" y="5281485"/>
            <a:ext cx="4281020" cy="4843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1800" dirty="0">
                <a:solidFill>
                  <a:schemeClr val="accent1">
                    <a:lumMod val="50000"/>
                  </a:schemeClr>
                </a:solidFill>
                <a:latin typeface="Lato" panose="020F0502020204030203" pitchFamily="34" charset="0"/>
              </a:rPr>
              <a:t>Main Product</a:t>
            </a:r>
            <a:r>
              <a:rPr lang="en-US" sz="1800" dirty="0">
                <a:latin typeface="Lato" panose="020F0502020204030203" pitchFamily="34" charset="0"/>
              </a:rPr>
              <a:t>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01892EA-4EED-4272-98AD-54FFA1E89EA3}"/>
              </a:ext>
            </a:extLst>
          </p:cNvPr>
          <p:cNvSpPr txBox="1"/>
          <p:nvPr/>
        </p:nvSpPr>
        <p:spPr>
          <a:xfrm>
            <a:off x="2419742" y="4504152"/>
            <a:ext cx="2652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40404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Catering services</a:t>
            </a:r>
            <a:endParaRPr lang="en-US" i="1" dirty="0">
              <a:solidFill>
                <a:srgbClr val="404040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F724443-18DA-422B-8025-A1371E9D47EB}"/>
              </a:ext>
            </a:extLst>
          </p:cNvPr>
          <p:cNvSpPr txBox="1"/>
          <p:nvPr/>
        </p:nvSpPr>
        <p:spPr>
          <a:xfrm>
            <a:off x="2473443" y="5533966"/>
            <a:ext cx="25903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40404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Foods and drinks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54593F3-C72C-47DF-BD63-8F131130FFE7}"/>
              </a:ext>
            </a:extLst>
          </p:cNvPr>
          <p:cNvCxnSpPr/>
          <p:nvPr/>
        </p:nvCxnSpPr>
        <p:spPr>
          <a:xfrm>
            <a:off x="1638605" y="4904262"/>
            <a:ext cx="314325" cy="0"/>
          </a:xfrm>
          <a:prstGeom prst="line">
            <a:avLst/>
          </a:prstGeom>
          <a:ln w="19050">
            <a:solidFill>
              <a:srgbClr val="4040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35209F3-161F-4812-870A-D90F2BD28EEF}"/>
              </a:ext>
            </a:extLst>
          </p:cNvPr>
          <p:cNvCxnSpPr/>
          <p:nvPr/>
        </p:nvCxnSpPr>
        <p:spPr>
          <a:xfrm flipV="1">
            <a:off x="1952930" y="4337619"/>
            <a:ext cx="0" cy="566643"/>
          </a:xfrm>
          <a:prstGeom prst="line">
            <a:avLst/>
          </a:prstGeom>
          <a:ln w="19050">
            <a:solidFill>
              <a:srgbClr val="4040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DB96B16-F94D-4DC9-AB7E-61DC92C50200}"/>
              </a:ext>
            </a:extLst>
          </p:cNvPr>
          <p:cNvCxnSpPr/>
          <p:nvPr/>
        </p:nvCxnSpPr>
        <p:spPr>
          <a:xfrm flipV="1">
            <a:off x="1955142" y="4905454"/>
            <a:ext cx="0" cy="566643"/>
          </a:xfrm>
          <a:prstGeom prst="line">
            <a:avLst/>
          </a:prstGeom>
          <a:ln w="19050">
            <a:solidFill>
              <a:srgbClr val="4040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2FC5ABD-C483-42A3-8BBD-88A734AA063A}"/>
              </a:ext>
            </a:extLst>
          </p:cNvPr>
          <p:cNvCxnSpPr>
            <a:cxnSpLocks/>
          </p:cNvCxnSpPr>
          <p:nvPr/>
        </p:nvCxnSpPr>
        <p:spPr>
          <a:xfrm>
            <a:off x="1957371" y="4337619"/>
            <a:ext cx="258145" cy="0"/>
          </a:xfrm>
          <a:prstGeom prst="straightConnector1">
            <a:avLst/>
          </a:prstGeom>
          <a:ln w="19050">
            <a:solidFill>
              <a:srgbClr val="40404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9B51F73-C78F-423C-8E64-10D954D175F1}"/>
              </a:ext>
            </a:extLst>
          </p:cNvPr>
          <p:cNvCxnSpPr/>
          <p:nvPr/>
        </p:nvCxnSpPr>
        <p:spPr>
          <a:xfrm>
            <a:off x="1951760" y="5472097"/>
            <a:ext cx="258145" cy="0"/>
          </a:xfrm>
          <a:prstGeom prst="straightConnector1">
            <a:avLst/>
          </a:prstGeom>
          <a:ln w="19050">
            <a:solidFill>
              <a:srgbClr val="40404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E53BA202-9CCC-414A-BC82-21E8110D07D2}"/>
              </a:ext>
            </a:extLst>
          </p:cNvPr>
          <p:cNvSpPr txBox="1">
            <a:spLocks/>
          </p:cNvSpPr>
          <p:nvPr/>
        </p:nvSpPr>
        <p:spPr>
          <a:xfrm>
            <a:off x="6017118" y="4657936"/>
            <a:ext cx="1272745" cy="4843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chemeClr val="accent1">
                    <a:lumMod val="50000"/>
                  </a:schemeClr>
                </a:solidFill>
                <a:latin typeface="Lato" panose="020F0502020204030203" pitchFamily="34" charset="0"/>
              </a:rPr>
              <a:t>Subclasses</a:t>
            </a:r>
            <a:endParaRPr lang="en-US" sz="1800" dirty="0">
              <a:latin typeface="Lato" panose="020F0502020204030203" pitchFamily="34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55FD7A8-2237-4D61-B993-121A85BA9B04}"/>
              </a:ext>
            </a:extLst>
          </p:cNvPr>
          <p:cNvGrpSpPr/>
          <p:nvPr/>
        </p:nvGrpSpPr>
        <p:grpSpPr>
          <a:xfrm>
            <a:off x="510812" y="4446466"/>
            <a:ext cx="1343241" cy="1129282"/>
            <a:chOff x="1016397" y="3973142"/>
            <a:chExt cx="1343241" cy="1129282"/>
          </a:xfrm>
        </p:grpSpPr>
        <p:pic>
          <p:nvPicPr>
            <p:cNvPr id="22" name="Graphic 21" descr="Building outline">
              <a:extLst>
                <a:ext uri="{FF2B5EF4-FFF2-40B4-BE49-F238E27FC236}">
                  <a16:creationId xmlns:a16="http://schemas.microsoft.com/office/drawing/2014/main" id="{FF328E46-AB37-41FA-B680-F9F806D8DEB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247112" y="3973142"/>
              <a:ext cx="914400" cy="914400"/>
            </a:xfrm>
            <a:prstGeom prst="rect">
              <a:avLst/>
            </a:prstGeom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64B74B0-041A-40DE-BFC3-A548ED814352}"/>
                </a:ext>
              </a:extLst>
            </p:cNvPr>
            <p:cNvSpPr txBox="1"/>
            <p:nvPr/>
          </p:nvSpPr>
          <p:spPr>
            <a:xfrm>
              <a:off x="1016397" y="4840814"/>
              <a:ext cx="1343241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100" dirty="0">
                  <a:solidFill>
                    <a:srgbClr val="404040"/>
                  </a:solidFill>
                  <a:latin typeface="Lato" panose="020F0502020204030203" pitchFamily="34" charset="0"/>
                  <a:cs typeface="Arial" panose="020B0604020202020204" pitchFamily="34" charset="0"/>
                </a:rPr>
                <a:t>A business</a:t>
              </a: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05D02A17-7371-490B-946E-C879EB479B9D}"/>
              </a:ext>
            </a:extLst>
          </p:cNvPr>
          <p:cNvSpPr txBox="1"/>
          <p:nvPr/>
        </p:nvSpPr>
        <p:spPr>
          <a:xfrm>
            <a:off x="6189306" y="4898306"/>
            <a:ext cx="11221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40404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56210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1C15914-32A8-4696-8F3A-D11E688E6798}"/>
              </a:ext>
            </a:extLst>
          </p:cNvPr>
          <p:cNvGrpSpPr/>
          <p:nvPr/>
        </p:nvGrpSpPr>
        <p:grpSpPr>
          <a:xfrm>
            <a:off x="5495861" y="4391553"/>
            <a:ext cx="499682" cy="1134478"/>
            <a:chOff x="6877050" y="3995880"/>
            <a:chExt cx="499682" cy="1134478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62441744-3DC8-4E6D-B38D-453B595CF190}"/>
                </a:ext>
              </a:extLst>
            </p:cNvPr>
            <p:cNvGrpSpPr/>
            <p:nvPr/>
          </p:nvGrpSpPr>
          <p:grpSpPr>
            <a:xfrm flipH="1">
              <a:off x="7062407" y="3995880"/>
              <a:ext cx="314325" cy="1134478"/>
              <a:chOff x="2314575" y="3996476"/>
              <a:chExt cx="314325" cy="1134478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9187FE36-E8ED-4C26-9DA1-D36EC2088C67}"/>
                  </a:ext>
                </a:extLst>
              </p:cNvPr>
              <p:cNvCxnSpPr/>
              <p:nvPr/>
            </p:nvCxnSpPr>
            <p:spPr>
              <a:xfrm>
                <a:off x="2314575" y="4563119"/>
                <a:ext cx="314325" cy="0"/>
              </a:xfrm>
              <a:prstGeom prst="line">
                <a:avLst/>
              </a:prstGeom>
              <a:ln w="19050">
                <a:solidFill>
                  <a:srgbClr val="40404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3A1F033E-B397-48E0-B25C-ACB7857C8B68}"/>
                  </a:ext>
                </a:extLst>
              </p:cNvPr>
              <p:cNvCxnSpPr/>
              <p:nvPr/>
            </p:nvCxnSpPr>
            <p:spPr>
              <a:xfrm flipV="1">
                <a:off x="2628900" y="3996476"/>
                <a:ext cx="0" cy="566643"/>
              </a:xfrm>
              <a:prstGeom prst="line">
                <a:avLst/>
              </a:prstGeom>
              <a:ln w="19050">
                <a:solidFill>
                  <a:srgbClr val="40404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267BF83E-1C20-4615-B5C1-2A9ADA247ABB}"/>
                  </a:ext>
                </a:extLst>
              </p:cNvPr>
              <p:cNvCxnSpPr/>
              <p:nvPr/>
            </p:nvCxnSpPr>
            <p:spPr>
              <a:xfrm flipV="1">
                <a:off x="2627167" y="4564311"/>
                <a:ext cx="0" cy="566643"/>
              </a:xfrm>
              <a:prstGeom prst="line">
                <a:avLst/>
              </a:prstGeom>
              <a:ln w="19050">
                <a:solidFill>
                  <a:srgbClr val="40404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43F0774-1E47-4AE5-9AB3-CB2068ED2B74}"/>
                </a:ext>
              </a:extLst>
            </p:cNvPr>
            <p:cNvCxnSpPr/>
            <p:nvPr/>
          </p:nvCxnSpPr>
          <p:spPr>
            <a:xfrm flipH="1">
              <a:off x="6877050" y="4003820"/>
              <a:ext cx="180916" cy="0"/>
            </a:xfrm>
            <a:prstGeom prst="line">
              <a:avLst/>
            </a:prstGeom>
            <a:ln w="1905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CC8EE16-D11E-4F6A-8D3F-3D51ECA97642}"/>
                </a:ext>
              </a:extLst>
            </p:cNvPr>
            <p:cNvCxnSpPr/>
            <p:nvPr/>
          </p:nvCxnSpPr>
          <p:spPr>
            <a:xfrm flipH="1">
              <a:off x="6881491" y="5120705"/>
              <a:ext cx="180916" cy="0"/>
            </a:xfrm>
            <a:prstGeom prst="line">
              <a:avLst/>
            </a:prstGeom>
            <a:ln w="1905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CC2AE685-8A23-46D8-8D67-76BA115C25DE}"/>
              </a:ext>
            </a:extLst>
          </p:cNvPr>
          <p:cNvSpPr txBox="1">
            <a:spLocks/>
          </p:cNvSpPr>
          <p:nvPr/>
        </p:nvSpPr>
        <p:spPr>
          <a:xfrm>
            <a:off x="1854053" y="3899677"/>
            <a:ext cx="922641" cy="31722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1800" dirty="0">
                <a:solidFill>
                  <a:srgbClr val="404040"/>
                </a:solidFill>
                <a:latin typeface="Lato" panose="020F0502020204030203" pitchFamily="34" charset="0"/>
              </a:rPr>
              <a:t>Input</a:t>
            </a:r>
            <a:r>
              <a:rPr lang="en-US" sz="1800" dirty="0">
                <a:latin typeface="Lato" panose="020F0502020204030203" pitchFamily="34" charset="0"/>
              </a:rPr>
              <a:t>:</a:t>
            </a:r>
            <a:endParaRPr lang="en-US" sz="1800" i="1" dirty="0">
              <a:latin typeface="Lato" panose="020F0502020204030203" pitchFamily="34" charset="0"/>
            </a:endParaRP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2B61A88E-7B27-417E-8498-71702D17D4D2}"/>
              </a:ext>
            </a:extLst>
          </p:cNvPr>
          <p:cNvSpPr txBox="1">
            <a:spLocks/>
          </p:cNvSpPr>
          <p:nvPr/>
        </p:nvSpPr>
        <p:spPr>
          <a:xfrm>
            <a:off x="5294436" y="3938360"/>
            <a:ext cx="1018420" cy="32721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1800" i="1" dirty="0">
                <a:solidFill>
                  <a:srgbClr val="404040"/>
                </a:solidFill>
                <a:latin typeface="Lato" panose="020F0502020204030203" pitchFamily="34" charset="0"/>
              </a:rPr>
              <a:t>Output</a:t>
            </a:r>
            <a:r>
              <a:rPr lang="en-US" sz="1800" dirty="0">
                <a:latin typeface="Lato" panose="020F0502020204030203" pitchFamily="34" charset="0"/>
              </a:rPr>
              <a:t>:</a:t>
            </a:r>
            <a:endParaRPr lang="en-US" sz="1800" i="1" dirty="0">
              <a:latin typeface="Lato" panose="020F0502020204030203" pitchFamily="34" charset="0"/>
            </a:endParaRPr>
          </a:p>
        </p:txBody>
      </p:sp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7F628657-2230-4F0D-9D50-B9E678F101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8077987"/>
              </p:ext>
            </p:extLst>
          </p:nvPr>
        </p:nvGraphicFramePr>
        <p:xfrm>
          <a:off x="8307040" y="4118961"/>
          <a:ext cx="3139758" cy="1645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26310">
                  <a:extLst>
                    <a:ext uri="{9D8B030D-6E8A-4147-A177-3AD203B41FA5}">
                      <a16:colId xmlns:a16="http://schemas.microsoft.com/office/drawing/2014/main" val="141303344"/>
                    </a:ext>
                  </a:extLst>
                </a:gridCol>
                <a:gridCol w="913448">
                  <a:extLst>
                    <a:ext uri="{9D8B030D-6E8A-4147-A177-3AD203B41FA5}">
                      <a16:colId xmlns:a16="http://schemas.microsoft.com/office/drawing/2014/main" val="109341262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 b="0" dirty="0">
                          <a:solidFill>
                            <a:srgbClr val="404040"/>
                          </a:solidFill>
                          <a:effectLst/>
                          <a:latin typeface="Lato" panose="020F0502020204030203" pitchFamily="34" charset="0"/>
                          <a:cs typeface="Arial" panose="020B0604020202020204" pitchFamily="34" charset="0"/>
                        </a:rPr>
                        <a:t>KBLI</a:t>
                      </a:r>
                      <a:r>
                        <a:rPr lang="en-US" sz="1800" b="0" dirty="0">
                          <a:solidFill>
                            <a:srgbClr val="404040"/>
                          </a:solidFill>
                          <a:effectLst/>
                          <a:latin typeface="Lato" panose="020F0502020204030203" pitchFamily="34" charset="0"/>
                          <a:cs typeface="Arial" panose="020B0604020202020204" pitchFamily="34" charset="0"/>
                        </a:rPr>
                        <a:t> Structure</a:t>
                      </a:r>
                      <a:endParaRPr lang="en-US" sz="1800" b="0" dirty="0">
                        <a:solidFill>
                          <a:srgbClr val="404040"/>
                        </a:solidFill>
                        <a:effectLst/>
                        <a:latin typeface="Lato" panose="020F0502020204030203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404040"/>
                          </a:solidFill>
                          <a:effectLst/>
                          <a:latin typeface="Lato" panose="020F0502020204030203" pitchFamily="34" charset="0"/>
                          <a:cs typeface="Arial" panose="020B0604020202020204" pitchFamily="34" charset="0"/>
                        </a:rPr>
                        <a:t>Code</a:t>
                      </a:r>
                      <a:endParaRPr lang="en-US" sz="1800" b="0" dirty="0">
                        <a:solidFill>
                          <a:srgbClr val="404040"/>
                        </a:solidFill>
                        <a:effectLst/>
                        <a:latin typeface="Lato" panose="020F0502020204030203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46733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404040"/>
                          </a:solidFill>
                          <a:effectLst/>
                          <a:latin typeface="Lato" panose="020F0502020204030203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id-ID" sz="1800" b="0" dirty="0">
                          <a:solidFill>
                            <a:srgbClr val="404040"/>
                          </a:solidFill>
                          <a:effectLst/>
                          <a:latin typeface="Lato" panose="020F0502020204030203" pitchFamily="34" charset="0"/>
                          <a:cs typeface="Arial" panose="020B0604020202020204" pitchFamily="34" charset="0"/>
                        </a:rPr>
                        <a:t>ection</a:t>
                      </a:r>
                      <a:endParaRPr lang="en-US" sz="1800" b="0" dirty="0">
                        <a:solidFill>
                          <a:srgbClr val="404040"/>
                        </a:solidFill>
                        <a:effectLst/>
                        <a:latin typeface="Lato" panose="020F0502020204030203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404040"/>
                          </a:solidFill>
                          <a:effectLst/>
                          <a:latin typeface="Lato" panose="020F050202020403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94272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404040"/>
                          </a:solidFill>
                          <a:effectLst/>
                          <a:latin typeface="Lato" panose="020F0502020204030203" pitchFamily="34" charset="0"/>
                          <a:cs typeface="Arial" panose="020B0604020202020204" pitchFamily="34" charset="0"/>
                        </a:rPr>
                        <a:t>Division</a:t>
                      </a:r>
                      <a:endParaRPr lang="en-US" sz="1800" b="0" dirty="0">
                        <a:solidFill>
                          <a:srgbClr val="404040"/>
                        </a:solidFill>
                        <a:effectLst/>
                        <a:latin typeface="Lato" panose="020F0502020204030203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404040"/>
                          </a:solidFill>
                          <a:effectLst/>
                          <a:latin typeface="Lato" panose="020F0502020204030203" pitchFamily="34" charset="0"/>
                          <a:cs typeface="Arial" panose="020B0604020202020204" pitchFamily="34" charset="0"/>
                        </a:rPr>
                        <a:t>56</a:t>
                      </a:r>
                      <a:endParaRPr lang="en-US" sz="1800" b="0" dirty="0">
                        <a:solidFill>
                          <a:srgbClr val="404040"/>
                        </a:solidFill>
                        <a:effectLst/>
                        <a:latin typeface="Lato" panose="020F0502020204030203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44527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404040"/>
                          </a:solidFill>
                          <a:effectLst/>
                          <a:latin typeface="Lato" panose="020F050202020403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Group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404040"/>
                          </a:solidFill>
                          <a:effectLst/>
                          <a:latin typeface="Lato" panose="020F050202020403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562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04155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404040"/>
                          </a:solidFill>
                          <a:effectLst/>
                          <a:latin typeface="Lato" panose="020F0502020204030203" pitchFamily="34" charset="0"/>
                          <a:cs typeface="Arial" panose="020B0604020202020204" pitchFamily="34" charset="0"/>
                        </a:rPr>
                        <a:t>Classes</a:t>
                      </a:r>
                      <a:endParaRPr lang="en-US" sz="1800" b="0" dirty="0">
                        <a:solidFill>
                          <a:srgbClr val="404040"/>
                        </a:solidFill>
                        <a:effectLst/>
                        <a:latin typeface="Lato" panose="020F0502020204030203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404040"/>
                          </a:solidFill>
                          <a:effectLst/>
                          <a:latin typeface="Lato" panose="020F050202020403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5621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08132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404040"/>
                          </a:solidFill>
                          <a:effectLst/>
                          <a:latin typeface="Lato" panose="020F0502020204030203" pitchFamily="34" charset="0"/>
                          <a:cs typeface="Arial" panose="020B0604020202020204" pitchFamily="34" charset="0"/>
                        </a:rPr>
                        <a:t>Subclasses</a:t>
                      </a:r>
                      <a:endParaRPr lang="en-US" sz="1800" b="0" dirty="0">
                        <a:solidFill>
                          <a:srgbClr val="404040"/>
                        </a:solidFill>
                        <a:effectLst/>
                        <a:latin typeface="Lato" panose="020F0502020204030203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404040"/>
                          </a:solidFill>
                          <a:effectLst/>
                          <a:latin typeface="Lato" panose="020F050202020403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56210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8234014"/>
                  </a:ext>
                </a:extLst>
              </a:tr>
            </a:tbl>
          </a:graphicData>
        </a:graphic>
      </p:graphicFrame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C859CD9-556C-4FA2-A26E-110BD4BE507B}"/>
              </a:ext>
            </a:extLst>
          </p:cNvPr>
          <p:cNvCxnSpPr>
            <a:cxnSpLocks/>
          </p:cNvCxnSpPr>
          <p:nvPr/>
        </p:nvCxnSpPr>
        <p:spPr>
          <a:xfrm flipV="1">
            <a:off x="8269827" y="5472097"/>
            <a:ext cx="0" cy="298290"/>
          </a:xfrm>
          <a:prstGeom prst="line">
            <a:avLst/>
          </a:prstGeom>
          <a:ln w="28575">
            <a:solidFill>
              <a:srgbClr val="7B19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4932ED5B-F591-44C9-934F-98616B887CB1}"/>
              </a:ext>
            </a:extLst>
          </p:cNvPr>
          <p:cNvCxnSpPr/>
          <p:nvPr/>
        </p:nvCxnSpPr>
        <p:spPr>
          <a:xfrm>
            <a:off x="8269827" y="5476781"/>
            <a:ext cx="3076286" cy="0"/>
          </a:xfrm>
          <a:prstGeom prst="line">
            <a:avLst/>
          </a:prstGeom>
          <a:ln w="28575">
            <a:solidFill>
              <a:srgbClr val="7B19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CB23B30-A076-49CD-AE16-F4FD7B910AE5}"/>
              </a:ext>
            </a:extLst>
          </p:cNvPr>
          <p:cNvCxnSpPr>
            <a:cxnSpLocks/>
          </p:cNvCxnSpPr>
          <p:nvPr/>
        </p:nvCxnSpPr>
        <p:spPr>
          <a:xfrm flipV="1">
            <a:off x="11346113" y="5472097"/>
            <a:ext cx="0" cy="298290"/>
          </a:xfrm>
          <a:prstGeom prst="line">
            <a:avLst/>
          </a:prstGeom>
          <a:ln w="28575">
            <a:solidFill>
              <a:srgbClr val="7B19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0298AA4-E234-4EDD-8B0C-A5D5F9E9EF32}"/>
              </a:ext>
            </a:extLst>
          </p:cNvPr>
          <p:cNvCxnSpPr/>
          <p:nvPr/>
        </p:nvCxnSpPr>
        <p:spPr>
          <a:xfrm>
            <a:off x="8269827" y="5770387"/>
            <a:ext cx="3076286" cy="0"/>
          </a:xfrm>
          <a:prstGeom prst="line">
            <a:avLst/>
          </a:prstGeom>
          <a:ln w="28575">
            <a:solidFill>
              <a:srgbClr val="7B19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7AA82FB-B2DC-9D76-159E-59BB35BA9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7870-B1B2-9A41-BD15-643C4E2E1B1B}" type="slidenum">
              <a:rPr lang="en-US" smtClean="0">
                <a:latin typeface="Lato" panose="020F0502020204030203" pitchFamily="34" charset="0"/>
              </a:rPr>
              <a:t>4</a:t>
            </a:fld>
            <a:endParaRPr lang="en-US" dirty="0"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5555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5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25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75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75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3" grpId="0"/>
      <p:bldP spid="14" grpId="0"/>
      <p:bldP spid="20" grpId="0"/>
      <p:bldP spid="24" grpId="0"/>
      <p:bldP spid="32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9371F5-7922-4329-B37D-AC0EA40E5B62}"/>
              </a:ext>
            </a:extLst>
          </p:cNvPr>
          <p:cNvCxnSpPr>
            <a:cxnSpLocks/>
          </p:cNvCxnSpPr>
          <p:nvPr/>
        </p:nvCxnSpPr>
        <p:spPr>
          <a:xfrm flipV="1">
            <a:off x="170121" y="1135623"/>
            <a:ext cx="11841205" cy="23252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2">
            <a:extLst>
              <a:ext uri="{FF2B5EF4-FFF2-40B4-BE49-F238E27FC236}">
                <a16:creationId xmlns:a16="http://schemas.microsoft.com/office/drawing/2014/main" id="{FF95568C-056B-445F-ABA0-D471A26E19AE}"/>
              </a:ext>
            </a:extLst>
          </p:cNvPr>
          <p:cNvSpPr txBox="1">
            <a:spLocks/>
          </p:cNvSpPr>
          <p:nvPr/>
        </p:nvSpPr>
        <p:spPr>
          <a:xfrm>
            <a:off x="94984" y="151552"/>
            <a:ext cx="11841204" cy="10197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4800" dirty="0">
                <a:latin typeface="Lato Black" panose="020F0A02020204030203" pitchFamily="34" charset="0"/>
              </a:rPr>
              <a:t>Artificial Intelligence for </a:t>
            </a:r>
            <a:r>
              <a:rPr lang="en-US" sz="4800" dirty="0">
                <a:solidFill>
                  <a:srgbClr val="021689"/>
                </a:solidFill>
                <a:latin typeface="Lato Black" panose="020F0A02020204030203" pitchFamily="34" charset="0"/>
              </a:rPr>
              <a:t>Classification</a:t>
            </a:r>
            <a:r>
              <a:rPr lang="en-US" sz="4800" dirty="0">
                <a:latin typeface="Lato Black" panose="020F0A02020204030203" pitchFamily="34" charset="0"/>
              </a:rPr>
              <a:t> </a:t>
            </a:r>
            <a:endParaRPr lang="en-US" dirty="0">
              <a:solidFill>
                <a:srgbClr val="021689"/>
              </a:solidFill>
              <a:latin typeface="Lato Black" panose="020F0A02020204030203" pitchFamily="34" charset="0"/>
            </a:endParaRP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4283731D-C5E1-D7CE-90D9-DFDF8823D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7870-B1B2-9A41-BD15-643C4E2E1B1B}" type="slidenum">
              <a:rPr lang="en-US" sz="1400" smtClean="0">
                <a:latin typeface="Lato" panose="020F0502020204030203" pitchFamily="34" charset="0"/>
              </a:rPr>
              <a:t>5</a:t>
            </a:fld>
            <a:endParaRPr lang="en-US" dirty="0">
              <a:latin typeface="Lato" panose="020F0502020204030203" pitchFamily="34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B5B610D-AC2E-B2AD-0BA1-59B9382B5B84}"/>
              </a:ext>
            </a:extLst>
          </p:cNvPr>
          <p:cNvGrpSpPr/>
          <p:nvPr/>
        </p:nvGrpSpPr>
        <p:grpSpPr>
          <a:xfrm>
            <a:off x="342900" y="1438351"/>
            <a:ext cx="3419475" cy="3543222"/>
            <a:chOff x="1308100" y="1854200"/>
            <a:chExt cx="3419475" cy="3543222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75701839-A2DB-BC04-7098-3E4B451F26C7}"/>
                </a:ext>
              </a:extLst>
            </p:cNvPr>
            <p:cNvSpPr/>
            <p:nvPr/>
          </p:nvSpPr>
          <p:spPr>
            <a:xfrm>
              <a:off x="1308100" y="1854200"/>
              <a:ext cx="3419475" cy="3543222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F207C7B-A155-B4B4-0CB9-190644BC59CA}"/>
                </a:ext>
              </a:extLst>
            </p:cNvPr>
            <p:cNvSpPr/>
            <p:nvPr/>
          </p:nvSpPr>
          <p:spPr>
            <a:xfrm>
              <a:off x="1822450" y="2592540"/>
              <a:ext cx="2692400" cy="26162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74CA372-9CDA-B653-D747-3E7683158DC5}"/>
                </a:ext>
              </a:extLst>
            </p:cNvPr>
            <p:cNvSpPr/>
            <p:nvPr/>
          </p:nvSpPr>
          <p:spPr>
            <a:xfrm>
              <a:off x="2279650" y="3406708"/>
              <a:ext cx="1778000" cy="1685331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6E08230B-BD27-9F2B-F84D-8A0F8D5A7C66}"/>
                </a:ext>
              </a:extLst>
            </p:cNvPr>
            <p:cNvSpPr txBox="1"/>
            <p:nvPr/>
          </p:nvSpPr>
          <p:spPr>
            <a:xfrm>
              <a:off x="1822450" y="2209864"/>
              <a:ext cx="259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Lato" panose="020F0502020204030203" pitchFamily="34" charset="0"/>
                </a:rPr>
                <a:t>Artificial Intelligence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65538F0-AC49-B12A-1B32-D2FEB5918C0D}"/>
                </a:ext>
              </a:extLst>
            </p:cNvPr>
            <p:cNvSpPr txBox="1"/>
            <p:nvPr/>
          </p:nvSpPr>
          <p:spPr>
            <a:xfrm>
              <a:off x="2279650" y="2710689"/>
              <a:ext cx="1778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Lato" panose="020F0502020204030203" pitchFamily="34" charset="0"/>
                </a:rPr>
                <a:t>Machine Learning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595E986-A628-0492-0ED0-852EC96EE1D7}"/>
                </a:ext>
              </a:extLst>
            </p:cNvPr>
            <p:cNvSpPr txBox="1"/>
            <p:nvPr/>
          </p:nvSpPr>
          <p:spPr>
            <a:xfrm>
              <a:off x="2254250" y="4110873"/>
              <a:ext cx="1778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Lato" panose="020F0502020204030203" pitchFamily="34" charset="0"/>
                </a:rPr>
                <a:t>Deep Learning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FF05DDDD-E649-64AD-43E9-83F9283E87E8}"/>
              </a:ext>
            </a:extLst>
          </p:cNvPr>
          <p:cNvSpPr txBox="1"/>
          <p:nvPr/>
        </p:nvSpPr>
        <p:spPr>
          <a:xfrm>
            <a:off x="4864100" y="2324367"/>
            <a:ext cx="68016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Lato" panose="020F0502020204030203" pitchFamily="34" charset="0"/>
              </a:rPr>
              <a:t>branch of AI, with the goal is to “learn” to perform tasks based on examples (called training data) without explicit instruction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AB39692-AE35-1692-6FAF-62EE0D25BC75}"/>
              </a:ext>
            </a:extLst>
          </p:cNvPr>
          <p:cNvCxnSpPr>
            <a:cxnSpLocks/>
          </p:cNvCxnSpPr>
          <p:nvPr/>
        </p:nvCxnSpPr>
        <p:spPr>
          <a:xfrm flipH="1">
            <a:off x="2892425" y="2618005"/>
            <a:ext cx="194310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FF336F08-2B7B-20CE-84D1-264F151B82D4}"/>
              </a:ext>
            </a:extLst>
          </p:cNvPr>
          <p:cNvSpPr txBox="1"/>
          <p:nvPr/>
        </p:nvSpPr>
        <p:spPr>
          <a:xfrm>
            <a:off x="4864100" y="3510358"/>
            <a:ext cx="68016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Lato" panose="020F0502020204030203" pitchFamily="34" charset="0"/>
              </a:rPr>
              <a:t>branch of ML that is based on artificial neural network architectures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D5AF5C7C-DA4E-536E-FFC0-A1D10618AF67}"/>
              </a:ext>
            </a:extLst>
          </p:cNvPr>
          <p:cNvCxnSpPr>
            <a:cxnSpLocks/>
          </p:cNvCxnSpPr>
          <p:nvPr/>
        </p:nvCxnSpPr>
        <p:spPr>
          <a:xfrm flipH="1">
            <a:off x="3092450" y="3879690"/>
            <a:ext cx="162560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40F94D8C-2B36-77C2-59E7-3A69BFDBBB01}"/>
              </a:ext>
            </a:extLst>
          </p:cNvPr>
          <p:cNvSpPr txBox="1"/>
          <p:nvPr/>
        </p:nvSpPr>
        <p:spPr>
          <a:xfrm>
            <a:off x="4864100" y="1586265"/>
            <a:ext cx="68016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Lato" panose="020F0502020204030203" pitchFamily="34" charset="0"/>
              </a:rPr>
              <a:t>branch of computer science which enables computers to mimic human behavior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073AF185-47A8-8B55-B6EC-2A9CFD6DF1AC}"/>
              </a:ext>
            </a:extLst>
          </p:cNvPr>
          <p:cNvCxnSpPr>
            <a:cxnSpLocks/>
          </p:cNvCxnSpPr>
          <p:nvPr/>
        </p:nvCxnSpPr>
        <p:spPr>
          <a:xfrm flipH="1">
            <a:off x="3448050" y="1947587"/>
            <a:ext cx="129540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TextBox 142">
            <a:extLst>
              <a:ext uri="{FF2B5EF4-FFF2-40B4-BE49-F238E27FC236}">
                <a16:creationId xmlns:a16="http://schemas.microsoft.com/office/drawing/2014/main" id="{05B55159-B8C4-277C-A4F1-4A1CB3F8C8FE}"/>
              </a:ext>
            </a:extLst>
          </p:cNvPr>
          <p:cNvSpPr txBox="1"/>
          <p:nvPr/>
        </p:nvSpPr>
        <p:spPr>
          <a:xfrm>
            <a:off x="473227" y="5184450"/>
            <a:ext cx="11084718" cy="1416542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pPr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id-ID" sz="2000" dirty="0">
                <a:solidFill>
                  <a:schemeClr val="bg2">
                    <a:lumMod val="25000"/>
                  </a:schemeClr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research uses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machine learning:</a:t>
            </a:r>
            <a:r>
              <a:rPr lang="id-ID" sz="2000" dirty="0">
                <a:solidFill>
                  <a:schemeClr val="bg2">
                    <a:lumMod val="25000"/>
                  </a:schemeClr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d-ID" sz="2000" dirty="0">
                <a:solidFill>
                  <a:schemeClr val="accent1">
                    <a:lumMod val="50000"/>
                  </a:schemeClr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Double Random Forest </a:t>
            </a:r>
            <a:r>
              <a:rPr lang="id-ID" sz="2000" dirty="0">
                <a:solidFill>
                  <a:schemeClr val="bg2">
                    <a:lumMod val="25000"/>
                  </a:schemeClr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deep learning: </a:t>
            </a:r>
            <a:r>
              <a:rPr lang="id-ID" sz="2000" dirty="0">
                <a:solidFill>
                  <a:schemeClr val="bg2">
                    <a:lumMod val="25000"/>
                  </a:schemeClr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fine-tuned </a:t>
            </a:r>
            <a:r>
              <a:rPr lang="id-ID" sz="2000" dirty="0">
                <a:solidFill>
                  <a:schemeClr val="accent1">
                    <a:lumMod val="50000"/>
                  </a:schemeClr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IndoBERT</a:t>
            </a:r>
            <a:r>
              <a:rPr lang="id-ID" sz="2000" dirty="0">
                <a:solidFill>
                  <a:schemeClr val="bg2">
                    <a:lumMod val="25000"/>
                  </a:schemeClr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classify establishment into 2020 KBLI subclasses.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Input: the establishment’s main activities and main products.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id-ID" sz="2000" dirty="0">
                <a:solidFill>
                  <a:schemeClr val="bg2">
                    <a:lumMod val="25000"/>
                  </a:schemeClr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 model formed is evaluated using accuracy and F1 Score.  </a:t>
            </a:r>
            <a:endParaRPr lang="en-US" sz="2000" dirty="0">
              <a:solidFill>
                <a:schemeClr val="bg2">
                  <a:lumMod val="25000"/>
                </a:schemeClr>
              </a:solidFill>
              <a:effectLst/>
              <a:latin typeface="Lato" panose="020F050202020403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18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9371F5-7922-4329-B37D-AC0EA40E5B62}"/>
              </a:ext>
            </a:extLst>
          </p:cNvPr>
          <p:cNvCxnSpPr>
            <a:cxnSpLocks/>
          </p:cNvCxnSpPr>
          <p:nvPr/>
        </p:nvCxnSpPr>
        <p:spPr>
          <a:xfrm flipV="1">
            <a:off x="170121" y="1135623"/>
            <a:ext cx="11841205" cy="23252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2">
            <a:extLst>
              <a:ext uri="{FF2B5EF4-FFF2-40B4-BE49-F238E27FC236}">
                <a16:creationId xmlns:a16="http://schemas.microsoft.com/office/drawing/2014/main" id="{FF95568C-056B-445F-ABA0-D471A26E19AE}"/>
              </a:ext>
            </a:extLst>
          </p:cNvPr>
          <p:cNvSpPr txBox="1">
            <a:spLocks/>
          </p:cNvSpPr>
          <p:nvPr/>
        </p:nvSpPr>
        <p:spPr>
          <a:xfrm>
            <a:off x="94984" y="151552"/>
            <a:ext cx="11841204" cy="10197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4800">
                <a:latin typeface="Lato Black" panose="020F0A02020204030203" pitchFamily="34" charset="0"/>
              </a:rPr>
              <a:t>Machine Learning </a:t>
            </a:r>
            <a:r>
              <a:rPr lang="en-US" sz="4800" dirty="0">
                <a:latin typeface="Lato Black" panose="020F0A02020204030203" pitchFamily="34" charset="0"/>
              </a:rPr>
              <a:t>for </a:t>
            </a:r>
            <a:r>
              <a:rPr lang="en-US" sz="4800" dirty="0">
                <a:solidFill>
                  <a:srgbClr val="021689"/>
                </a:solidFill>
                <a:latin typeface="Lato Black" panose="020F0A02020204030203" pitchFamily="34" charset="0"/>
              </a:rPr>
              <a:t>Classification</a:t>
            </a:r>
            <a:endParaRPr lang="en-US" dirty="0">
              <a:solidFill>
                <a:srgbClr val="021689"/>
              </a:solidFill>
              <a:latin typeface="Lato Black" panose="020F0A02020204030203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5191DD8-23C8-0CB2-8C44-558B201C3797}"/>
              </a:ext>
            </a:extLst>
          </p:cNvPr>
          <p:cNvGrpSpPr/>
          <p:nvPr/>
        </p:nvGrpSpPr>
        <p:grpSpPr>
          <a:xfrm>
            <a:off x="721315" y="1476673"/>
            <a:ext cx="3211829" cy="495189"/>
            <a:chOff x="8237820" y="2573481"/>
            <a:chExt cx="3211829" cy="495189"/>
          </a:xfrm>
        </p:grpSpPr>
        <p:sp>
          <p:nvSpPr>
            <p:cNvPr id="3" name="Title 2">
              <a:extLst>
                <a:ext uri="{FF2B5EF4-FFF2-40B4-BE49-F238E27FC236}">
                  <a16:creationId xmlns:a16="http://schemas.microsoft.com/office/drawing/2014/main" id="{92A327BF-6661-7AF9-71DB-C2B67EB2B8C6}"/>
                </a:ext>
              </a:extLst>
            </p:cNvPr>
            <p:cNvSpPr txBox="1">
              <a:spLocks/>
            </p:cNvSpPr>
            <p:nvPr/>
          </p:nvSpPr>
          <p:spPr>
            <a:xfrm>
              <a:off x="8662748" y="2573481"/>
              <a:ext cx="2786901" cy="495189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3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charset="0"/>
                  <a:ea typeface="Arial" charset="0"/>
                  <a:cs typeface="Arial" charset="0"/>
                </a:defRPr>
              </a:lvl1pPr>
            </a:lstStyle>
            <a:p>
              <a:r>
                <a:rPr lang="en-US" sz="2000" dirty="0">
                  <a:solidFill>
                    <a:srgbClr val="021689"/>
                  </a:solidFill>
                  <a:latin typeface="Lato Black" panose="020F0A02020204030203" pitchFamily="34" charset="0"/>
                </a:rPr>
                <a:t>Classification Tree</a:t>
              </a:r>
              <a:endParaRPr lang="en-US" sz="1200" dirty="0">
                <a:solidFill>
                  <a:srgbClr val="021689"/>
                </a:solidFill>
                <a:latin typeface="Lato Black" panose="020F0A02020204030203" pitchFamily="34" charset="0"/>
              </a:endParaRP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C9D928CD-2747-688A-FE8B-61AF910D8C11}"/>
                </a:ext>
              </a:extLst>
            </p:cNvPr>
            <p:cNvGrpSpPr/>
            <p:nvPr/>
          </p:nvGrpSpPr>
          <p:grpSpPr>
            <a:xfrm>
              <a:off x="8237820" y="2638195"/>
              <a:ext cx="365760" cy="365760"/>
              <a:chOff x="4342891" y="2612106"/>
              <a:chExt cx="365760" cy="365760"/>
            </a:xfrm>
          </p:grpSpPr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C8DFC78B-FEA5-54BE-C1C6-EFAC1283BE82}"/>
                  </a:ext>
                </a:extLst>
              </p:cNvPr>
              <p:cNvSpPr/>
              <p:nvPr/>
            </p:nvSpPr>
            <p:spPr>
              <a:xfrm>
                <a:off x="4342891" y="2612106"/>
                <a:ext cx="365760" cy="365760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7" name="Graphic 6" descr="Tree With Roots with solid fill">
                <a:extLst>
                  <a:ext uri="{FF2B5EF4-FFF2-40B4-BE49-F238E27FC236}">
                    <a16:creationId xmlns:a16="http://schemas.microsoft.com/office/drawing/2014/main" id="{C009ABB8-83FF-AEF8-AE42-9889D190C34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4384336" y="2657552"/>
                <a:ext cx="274320" cy="274320"/>
              </a:xfrm>
              <a:prstGeom prst="rect">
                <a:avLst/>
              </a:prstGeom>
            </p:spPr>
          </p:pic>
        </p:grp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FAC5CEA6-6A00-6232-B000-BE84E5D6FFA9}"/>
              </a:ext>
            </a:extLst>
          </p:cNvPr>
          <p:cNvGrpSpPr/>
          <p:nvPr/>
        </p:nvGrpSpPr>
        <p:grpSpPr>
          <a:xfrm>
            <a:off x="2558782" y="2188479"/>
            <a:ext cx="849986" cy="742705"/>
            <a:chOff x="2371705" y="2209822"/>
            <a:chExt cx="849986" cy="742705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B26E0215-AAEB-78B3-8E94-B2303CE6FEE3}"/>
                </a:ext>
              </a:extLst>
            </p:cNvPr>
            <p:cNvSpPr/>
            <p:nvPr/>
          </p:nvSpPr>
          <p:spPr>
            <a:xfrm>
              <a:off x="2371705" y="2209822"/>
              <a:ext cx="735870" cy="742705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5D7E8B65-029B-4E17-07C6-436629037CBF}"/>
                </a:ext>
              </a:extLst>
            </p:cNvPr>
            <p:cNvSpPr txBox="1"/>
            <p:nvPr/>
          </p:nvSpPr>
          <p:spPr>
            <a:xfrm>
              <a:off x="2485821" y="2270484"/>
              <a:ext cx="73587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>
                  <a:latin typeface="Lato" panose="020F0502020204030203" pitchFamily="34" charset="0"/>
                </a:rPr>
                <a:t>n = 100</a:t>
              </a:r>
            </a:p>
            <a:p>
              <a:r>
                <a:rPr lang="en-US" sz="1000" b="1" dirty="0">
                  <a:latin typeface="Lato" panose="020F0502020204030203" pitchFamily="34" charset="0"/>
                </a:rPr>
                <a:t>A: 40</a:t>
              </a:r>
            </a:p>
            <a:p>
              <a:r>
                <a:rPr lang="en-US" sz="1000" b="1" dirty="0">
                  <a:latin typeface="Lato" panose="020F0502020204030203" pitchFamily="34" charset="0"/>
                </a:rPr>
                <a:t>B: 60</a:t>
              </a: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79232E8B-220B-BEE5-9E1F-EA9CA2E45601}"/>
              </a:ext>
            </a:extLst>
          </p:cNvPr>
          <p:cNvGrpSpPr/>
          <p:nvPr/>
        </p:nvGrpSpPr>
        <p:grpSpPr>
          <a:xfrm>
            <a:off x="1686980" y="2822417"/>
            <a:ext cx="979568" cy="1360291"/>
            <a:chOff x="1499903" y="2679890"/>
            <a:chExt cx="979568" cy="1360291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4346D68-93CC-8F58-2E34-B31958F49130}"/>
                </a:ext>
              </a:extLst>
            </p:cNvPr>
            <p:cNvSpPr/>
            <p:nvPr/>
          </p:nvSpPr>
          <p:spPr>
            <a:xfrm>
              <a:off x="1624140" y="3297476"/>
              <a:ext cx="735870" cy="742705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D3D45DA5-FA52-D6A5-7442-18E0D8ECB5BA}"/>
                </a:ext>
              </a:extLst>
            </p:cNvPr>
            <p:cNvGrpSpPr/>
            <p:nvPr/>
          </p:nvGrpSpPr>
          <p:grpSpPr>
            <a:xfrm>
              <a:off x="1499903" y="2679890"/>
              <a:ext cx="979568" cy="1234539"/>
              <a:chOff x="1499903" y="2679890"/>
              <a:chExt cx="979568" cy="1234539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990DF379-5880-EE3C-BFC2-882720CA8FD1}"/>
                  </a:ext>
                </a:extLst>
              </p:cNvPr>
              <p:cNvCxnSpPr>
                <a:cxnSpLocks/>
                <a:stCxn id="50" idx="3"/>
                <a:endCxn id="51" idx="0"/>
              </p:cNvCxnSpPr>
              <p:nvPr/>
            </p:nvCxnSpPr>
            <p:spPr>
              <a:xfrm flipH="1">
                <a:off x="1992075" y="2679890"/>
                <a:ext cx="487396" cy="61758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9" name="TextBox 148">
                    <a:extLst>
                      <a:ext uri="{FF2B5EF4-FFF2-40B4-BE49-F238E27FC236}">
                        <a16:creationId xmlns:a16="http://schemas.microsoft.com/office/drawing/2014/main" id="{AEAD6D21-E5FA-0396-05AF-D5B6C47AE059}"/>
                      </a:ext>
                    </a:extLst>
                  </p:cNvPr>
                  <p:cNvSpPr txBox="1"/>
                  <p:nvPr/>
                </p:nvSpPr>
                <p:spPr>
                  <a:xfrm>
                    <a:off x="1499903" y="2887312"/>
                    <a:ext cx="735870" cy="2462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000" b="1" dirty="0">
                        <a:latin typeface="Lato" panose="020F0502020204030203" pitchFamily="34" charset="0"/>
                      </a:rPr>
                      <a:t>Age </a:t>
                    </a:r>
                    <a14:m>
                      <m:oMath xmlns:m="http://schemas.openxmlformats.org/officeDocument/2006/math">
                        <m:r>
                          <a:rPr lang="en-US" sz="1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≥ </m:t>
                        </m:r>
                      </m:oMath>
                    </a14:m>
                    <a:r>
                      <a:rPr lang="en-US" sz="1000" b="1" dirty="0">
                        <a:latin typeface="Lato" panose="020F0502020204030203" pitchFamily="34" charset="0"/>
                      </a:rPr>
                      <a:t>30</a:t>
                    </a:r>
                  </a:p>
                </p:txBody>
              </p:sp>
            </mc:Choice>
            <mc:Fallback xmlns="">
              <p:sp>
                <p:nvSpPr>
                  <p:cNvPr id="149" name="TextBox 148">
                    <a:extLst>
                      <a:ext uri="{FF2B5EF4-FFF2-40B4-BE49-F238E27FC236}">
                        <a16:creationId xmlns:a16="http://schemas.microsoft.com/office/drawing/2014/main" id="{AEAD6D21-E5FA-0396-05AF-D5B6C47AE059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99903" y="2887312"/>
                    <a:ext cx="735870" cy="246221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b="-1250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56" name="TextBox 155">
                <a:extLst>
                  <a:ext uri="{FF2B5EF4-FFF2-40B4-BE49-F238E27FC236}">
                    <a16:creationId xmlns:a16="http://schemas.microsoft.com/office/drawing/2014/main" id="{204128E4-1AC1-DC6D-B157-2B0B8D95A659}"/>
                  </a:ext>
                </a:extLst>
              </p:cNvPr>
              <p:cNvSpPr txBox="1"/>
              <p:nvPr/>
            </p:nvSpPr>
            <p:spPr>
              <a:xfrm>
                <a:off x="1712399" y="3360431"/>
                <a:ext cx="735870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b="1" dirty="0">
                    <a:latin typeface="Lato" panose="020F0502020204030203" pitchFamily="34" charset="0"/>
                  </a:rPr>
                  <a:t>n = 55</a:t>
                </a:r>
              </a:p>
              <a:p>
                <a:r>
                  <a:rPr lang="en-US" sz="1000" b="1" dirty="0">
                    <a:latin typeface="Lato" panose="020F0502020204030203" pitchFamily="34" charset="0"/>
                  </a:rPr>
                  <a:t>A: 20</a:t>
                </a:r>
              </a:p>
              <a:p>
                <a:r>
                  <a:rPr lang="en-US" sz="1000" b="1" dirty="0">
                    <a:latin typeface="Lato" panose="020F0502020204030203" pitchFamily="34" charset="0"/>
                  </a:rPr>
                  <a:t>B: 35</a:t>
                </a:r>
              </a:p>
            </p:txBody>
          </p:sp>
        </p:grpSp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C225C5E6-FEBF-41A5-FB5E-6B3A7FA3762B}"/>
              </a:ext>
            </a:extLst>
          </p:cNvPr>
          <p:cNvGrpSpPr/>
          <p:nvPr/>
        </p:nvGrpSpPr>
        <p:grpSpPr>
          <a:xfrm>
            <a:off x="3113091" y="2866668"/>
            <a:ext cx="978250" cy="1156525"/>
            <a:chOff x="2926014" y="2888011"/>
            <a:chExt cx="978250" cy="1156525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6DD9AAD3-83BA-3EF6-CB6A-FA19C5D0335C}"/>
                </a:ext>
              </a:extLst>
            </p:cNvPr>
            <p:cNvSpPr/>
            <p:nvPr/>
          </p:nvSpPr>
          <p:spPr>
            <a:xfrm>
              <a:off x="2983453" y="3301831"/>
              <a:ext cx="735870" cy="742705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FD7CA3EA-37AD-B33E-9FCA-D638205DE1ED}"/>
                </a:ext>
              </a:extLst>
            </p:cNvPr>
            <p:cNvGrpSpPr/>
            <p:nvPr/>
          </p:nvGrpSpPr>
          <p:grpSpPr>
            <a:xfrm>
              <a:off x="2926014" y="2888011"/>
              <a:ext cx="978250" cy="1068896"/>
              <a:chOff x="2926014" y="2888011"/>
              <a:chExt cx="978250" cy="1068896"/>
            </a:xfrm>
          </p:grpSpPr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AE9A4C38-9306-9098-6AA0-1032857E195D}"/>
                  </a:ext>
                </a:extLst>
              </p:cNvPr>
              <p:cNvCxnSpPr>
                <a:cxnSpLocks/>
                <a:endCxn id="52" idx="0"/>
              </p:cNvCxnSpPr>
              <p:nvPr/>
            </p:nvCxnSpPr>
            <p:spPr>
              <a:xfrm>
                <a:off x="2926014" y="2888011"/>
                <a:ext cx="425374" cy="41382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0" name="TextBox 149">
                    <a:extLst>
                      <a:ext uri="{FF2B5EF4-FFF2-40B4-BE49-F238E27FC236}">
                        <a16:creationId xmlns:a16="http://schemas.microsoft.com/office/drawing/2014/main" id="{5AF965FF-DF49-C5E2-28C6-E0186767D14C}"/>
                      </a:ext>
                    </a:extLst>
                  </p:cNvPr>
                  <p:cNvSpPr txBox="1"/>
                  <p:nvPr/>
                </p:nvSpPr>
                <p:spPr>
                  <a:xfrm>
                    <a:off x="3168394" y="2907266"/>
                    <a:ext cx="735870" cy="2462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000" b="1" dirty="0">
                        <a:latin typeface="Lato" panose="020F0502020204030203" pitchFamily="34" charset="0"/>
                      </a:rPr>
                      <a:t>Age </a:t>
                    </a:r>
                    <a14:m>
                      <m:oMath xmlns:m="http://schemas.openxmlformats.org/officeDocument/2006/math">
                        <m:r>
                          <a:rPr lang="en-US" sz="1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&lt; </m:t>
                        </m:r>
                      </m:oMath>
                    </a14:m>
                    <a:r>
                      <a:rPr lang="en-US" sz="1000" b="1" dirty="0">
                        <a:latin typeface="Lato" panose="020F0502020204030203" pitchFamily="34" charset="0"/>
                      </a:rPr>
                      <a:t>30</a:t>
                    </a:r>
                  </a:p>
                </p:txBody>
              </p:sp>
            </mc:Choice>
            <mc:Fallback xmlns="">
              <p:sp>
                <p:nvSpPr>
                  <p:cNvPr id="150" name="TextBox 149">
                    <a:extLst>
                      <a:ext uri="{FF2B5EF4-FFF2-40B4-BE49-F238E27FC236}">
                        <a16:creationId xmlns:a16="http://schemas.microsoft.com/office/drawing/2014/main" id="{5AF965FF-DF49-C5E2-28C6-E0186767D14C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68394" y="2907266"/>
                    <a:ext cx="735870" cy="246221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b="-975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57" name="TextBox 156">
                <a:extLst>
                  <a:ext uri="{FF2B5EF4-FFF2-40B4-BE49-F238E27FC236}">
                    <a16:creationId xmlns:a16="http://schemas.microsoft.com/office/drawing/2014/main" id="{3948852A-D11F-A274-E077-F8F4903C2E16}"/>
                  </a:ext>
                </a:extLst>
              </p:cNvPr>
              <p:cNvSpPr txBox="1"/>
              <p:nvPr/>
            </p:nvSpPr>
            <p:spPr>
              <a:xfrm>
                <a:off x="3094712" y="3402909"/>
                <a:ext cx="735870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b="1" dirty="0">
                    <a:latin typeface="Lato" panose="020F0502020204030203" pitchFamily="34" charset="0"/>
                  </a:rPr>
                  <a:t>n = 45</a:t>
                </a:r>
              </a:p>
              <a:p>
                <a:r>
                  <a:rPr lang="en-US" sz="1000" b="1" dirty="0">
                    <a:latin typeface="Lato" panose="020F0502020204030203" pitchFamily="34" charset="0"/>
                  </a:rPr>
                  <a:t>A: 20</a:t>
                </a:r>
              </a:p>
              <a:p>
                <a:r>
                  <a:rPr lang="en-US" sz="1000" b="1" dirty="0">
                    <a:latin typeface="Lato" panose="020F0502020204030203" pitchFamily="34" charset="0"/>
                  </a:rPr>
                  <a:t>B: 25</a:t>
                </a:r>
              </a:p>
            </p:txBody>
          </p:sp>
        </p:grpSp>
      </p:grp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B4AB34DA-43F7-F6B9-AA6C-159CE16D7137}"/>
              </a:ext>
            </a:extLst>
          </p:cNvPr>
          <p:cNvGrpSpPr/>
          <p:nvPr/>
        </p:nvGrpSpPr>
        <p:grpSpPr>
          <a:xfrm>
            <a:off x="3884965" y="3794771"/>
            <a:ext cx="964126" cy="1305835"/>
            <a:chOff x="3697888" y="3816114"/>
            <a:chExt cx="964126" cy="1305835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F0C0AF3B-0225-2137-2DB0-B58A195FA411}"/>
                </a:ext>
              </a:extLst>
            </p:cNvPr>
            <p:cNvGrpSpPr/>
            <p:nvPr/>
          </p:nvGrpSpPr>
          <p:grpSpPr>
            <a:xfrm>
              <a:off x="3697888" y="3816114"/>
              <a:ext cx="964126" cy="1305835"/>
              <a:chOff x="3697888" y="3816114"/>
              <a:chExt cx="964126" cy="1305835"/>
            </a:xfrm>
          </p:grpSpPr>
          <p:sp>
            <p:nvSpPr>
              <p:cNvPr id="54" name="Oval 53">
                <a:extLst>
                  <a:ext uri="{FF2B5EF4-FFF2-40B4-BE49-F238E27FC236}">
                    <a16:creationId xmlns:a16="http://schemas.microsoft.com/office/drawing/2014/main" id="{ED5F791D-5A62-6F5B-31BA-316D1BA8CA94}"/>
                  </a:ext>
                </a:extLst>
              </p:cNvPr>
              <p:cNvSpPr/>
              <p:nvPr/>
            </p:nvSpPr>
            <p:spPr>
              <a:xfrm>
                <a:off x="3708928" y="4379244"/>
                <a:ext cx="735870" cy="742705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EDCD7008-E414-505A-9CE8-AF6A9211F2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97888" y="3816114"/>
                <a:ext cx="273004" cy="58888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D1EAED9D-9930-52DA-CF40-153F73DAA88E}"/>
                  </a:ext>
                </a:extLst>
              </p:cNvPr>
              <p:cNvSpPr txBox="1"/>
              <p:nvPr/>
            </p:nvSpPr>
            <p:spPr>
              <a:xfrm>
                <a:off x="3872738" y="3852690"/>
                <a:ext cx="78927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b="1" dirty="0">
                    <a:latin typeface="Lato" panose="020F0502020204030203" pitchFamily="34" charset="0"/>
                  </a:rPr>
                  <a:t>Height &lt;= 175 cm</a:t>
                </a:r>
              </a:p>
            </p:txBody>
          </p:sp>
        </p:grp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23100659-94D8-D6FE-5535-61C20EE039EA}"/>
                </a:ext>
              </a:extLst>
            </p:cNvPr>
            <p:cNvSpPr txBox="1"/>
            <p:nvPr/>
          </p:nvSpPr>
          <p:spPr>
            <a:xfrm>
              <a:off x="3799540" y="4509060"/>
              <a:ext cx="73587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>
                  <a:latin typeface="Lato" panose="020F0502020204030203" pitchFamily="34" charset="0"/>
                </a:rPr>
                <a:t>n = 35</a:t>
              </a:r>
            </a:p>
            <a:p>
              <a:r>
                <a:rPr lang="en-US" sz="1000" b="1" dirty="0">
                  <a:latin typeface="Lato" panose="020F0502020204030203" pitchFamily="34" charset="0"/>
                </a:rPr>
                <a:t>A: 15</a:t>
              </a:r>
            </a:p>
            <a:p>
              <a:r>
                <a:rPr lang="en-US" sz="1000" b="1" dirty="0">
                  <a:latin typeface="Lato" panose="020F0502020204030203" pitchFamily="34" charset="0"/>
                </a:rPr>
                <a:t>B: 20</a:t>
              </a:r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395441EB-6A43-F893-463B-F42D53A26921}"/>
              </a:ext>
            </a:extLst>
          </p:cNvPr>
          <p:cNvGrpSpPr/>
          <p:nvPr/>
        </p:nvGrpSpPr>
        <p:grpSpPr>
          <a:xfrm>
            <a:off x="2520659" y="3814164"/>
            <a:ext cx="901332" cy="1286442"/>
            <a:chOff x="2333582" y="3835507"/>
            <a:chExt cx="901332" cy="1286442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807A7430-322F-9420-9D3B-E84BF99C220F}"/>
                </a:ext>
              </a:extLst>
            </p:cNvPr>
            <p:cNvGrpSpPr/>
            <p:nvPr/>
          </p:nvGrpSpPr>
          <p:grpSpPr>
            <a:xfrm>
              <a:off x="2333582" y="3835507"/>
              <a:ext cx="795038" cy="1286442"/>
              <a:chOff x="2333582" y="3835507"/>
              <a:chExt cx="795038" cy="1286442"/>
            </a:xfrm>
          </p:grpSpPr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F9DAEBDC-200A-1958-249E-E4E9C778927F}"/>
                  </a:ext>
                </a:extLst>
              </p:cNvPr>
              <p:cNvSpPr/>
              <p:nvPr/>
            </p:nvSpPr>
            <p:spPr>
              <a:xfrm>
                <a:off x="2392750" y="4379244"/>
                <a:ext cx="735870" cy="742705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2116AE84-F3CF-9C75-C8BE-FE7A045F49E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771456" y="3835507"/>
                <a:ext cx="235310" cy="54095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2" name="TextBox 151">
                <a:extLst>
                  <a:ext uri="{FF2B5EF4-FFF2-40B4-BE49-F238E27FC236}">
                    <a16:creationId xmlns:a16="http://schemas.microsoft.com/office/drawing/2014/main" id="{358ED895-1799-7C54-809A-B9D7E45A7B75}"/>
                  </a:ext>
                </a:extLst>
              </p:cNvPr>
              <p:cNvSpPr txBox="1"/>
              <p:nvPr/>
            </p:nvSpPr>
            <p:spPr>
              <a:xfrm>
                <a:off x="2333582" y="3958693"/>
                <a:ext cx="72300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b="1" dirty="0">
                    <a:latin typeface="Lato" panose="020F0502020204030203" pitchFamily="34" charset="0"/>
                  </a:rPr>
                  <a:t>Height &gt;175 cm</a:t>
                </a:r>
              </a:p>
            </p:txBody>
          </p:sp>
        </p:grpSp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id="{9A0F0AA2-F055-42A5-4A37-344ADD88FA63}"/>
                </a:ext>
              </a:extLst>
            </p:cNvPr>
            <p:cNvSpPr txBox="1"/>
            <p:nvPr/>
          </p:nvSpPr>
          <p:spPr>
            <a:xfrm>
              <a:off x="2499044" y="4459620"/>
              <a:ext cx="73587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>
                  <a:latin typeface="Lato" panose="020F0502020204030203" pitchFamily="34" charset="0"/>
                </a:rPr>
                <a:t>n = 10</a:t>
              </a:r>
            </a:p>
            <a:p>
              <a:r>
                <a:rPr lang="en-US" sz="1000" b="1" dirty="0">
                  <a:latin typeface="Lato" panose="020F0502020204030203" pitchFamily="34" charset="0"/>
                </a:rPr>
                <a:t>A: 5</a:t>
              </a:r>
            </a:p>
            <a:p>
              <a:r>
                <a:rPr lang="en-US" sz="1000" b="1" dirty="0">
                  <a:latin typeface="Lato" panose="020F0502020204030203" pitchFamily="34" charset="0"/>
                </a:rPr>
                <a:t>B: 5</a:t>
              </a:r>
            </a:p>
          </p:txBody>
        </p:sp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42C13A4A-6AB0-B7CC-D4E6-2FB2C5EAD329}"/>
              </a:ext>
            </a:extLst>
          </p:cNvPr>
          <p:cNvGrpSpPr/>
          <p:nvPr/>
        </p:nvGrpSpPr>
        <p:grpSpPr>
          <a:xfrm>
            <a:off x="3267984" y="4912375"/>
            <a:ext cx="888193" cy="1304384"/>
            <a:chOff x="3080907" y="4933718"/>
            <a:chExt cx="888193" cy="1304384"/>
          </a:xfrm>
        </p:grpSpPr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CA9773AE-0CB2-C26A-40E2-089D70DA07E9}"/>
                </a:ext>
              </a:extLst>
            </p:cNvPr>
            <p:cNvSpPr/>
            <p:nvPr/>
          </p:nvSpPr>
          <p:spPr>
            <a:xfrm>
              <a:off x="3080907" y="5495397"/>
              <a:ext cx="735870" cy="742705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0B21CB94-FC89-ECBB-2B69-5B771C356DC1}"/>
                </a:ext>
              </a:extLst>
            </p:cNvPr>
            <p:cNvGrpSpPr/>
            <p:nvPr/>
          </p:nvGrpSpPr>
          <p:grpSpPr>
            <a:xfrm>
              <a:off x="3080907" y="4933718"/>
              <a:ext cx="888193" cy="1192662"/>
              <a:chOff x="3080907" y="4933718"/>
              <a:chExt cx="888193" cy="1192662"/>
            </a:xfrm>
          </p:grpSpPr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AB9C50C4-0024-31D2-3750-3CFACFF1C7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80907" y="4933718"/>
                <a:ext cx="273004" cy="58888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3" name="TextBox 152">
                <a:extLst>
                  <a:ext uri="{FF2B5EF4-FFF2-40B4-BE49-F238E27FC236}">
                    <a16:creationId xmlns:a16="http://schemas.microsoft.com/office/drawing/2014/main" id="{629CCE0C-EE65-DD4E-A4D9-B97DF5C19961}"/>
                  </a:ext>
                </a:extLst>
              </p:cNvPr>
              <p:cNvSpPr txBox="1"/>
              <p:nvPr/>
            </p:nvSpPr>
            <p:spPr>
              <a:xfrm>
                <a:off x="3245242" y="5077790"/>
                <a:ext cx="7238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b="1" dirty="0">
                    <a:latin typeface="Lato" panose="020F0502020204030203" pitchFamily="34" charset="0"/>
                  </a:rPr>
                  <a:t>Weight &lt;=75 kg</a:t>
                </a:r>
              </a:p>
            </p:txBody>
          </p:sp>
          <p:sp>
            <p:nvSpPr>
              <p:cNvPr id="160" name="TextBox 159">
                <a:extLst>
                  <a:ext uri="{FF2B5EF4-FFF2-40B4-BE49-F238E27FC236}">
                    <a16:creationId xmlns:a16="http://schemas.microsoft.com/office/drawing/2014/main" id="{74B06B83-4111-C322-D878-1773DF0FA714}"/>
                  </a:ext>
                </a:extLst>
              </p:cNvPr>
              <p:cNvSpPr txBox="1"/>
              <p:nvPr/>
            </p:nvSpPr>
            <p:spPr>
              <a:xfrm>
                <a:off x="3207734" y="5572382"/>
                <a:ext cx="735870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b="1" dirty="0">
                    <a:latin typeface="Lato" panose="020F0502020204030203" pitchFamily="34" charset="0"/>
                  </a:rPr>
                  <a:t>n = 6</a:t>
                </a:r>
              </a:p>
              <a:p>
                <a:r>
                  <a:rPr lang="en-US" sz="1000" b="1" dirty="0">
                    <a:latin typeface="Lato" panose="020F0502020204030203" pitchFamily="34" charset="0"/>
                  </a:rPr>
                  <a:t>A: 2</a:t>
                </a:r>
              </a:p>
              <a:p>
                <a:r>
                  <a:rPr lang="en-US" sz="1000" b="1" dirty="0">
                    <a:latin typeface="Lato" panose="020F0502020204030203" pitchFamily="34" charset="0"/>
                  </a:rPr>
                  <a:t>B: 4</a:t>
                </a:r>
              </a:p>
            </p:txBody>
          </p:sp>
        </p:grp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730F8A6B-91AE-6C21-6991-560132D1CF9E}"/>
              </a:ext>
            </a:extLst>
          </p:cNvPr>
          <p:cNvGrpSpPr/>
          <p:nvPr/>
        </p:nvGrpSpPr>
        <p:grpSpPr>
          <a:xfrm>
            <a:off x="1607079" y="4932008"/>
            <a:ext cx="1270740" cy="1287848"/>
            <a:chOff x="1420002" y="4953351"/>
            <a:chExt cx="1270740" cy="1287848"/>
          </a:xfrm>
        </p:grpSpPr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93AD2614-C4EE-6E8A-A332-4643BD7472B9}"/>
                </a:ext>
              </a:extLst>
            </p:cNvPr>
            <p:cNvGrpSpPr/>
            <p:nvPr/>
          </p:nvGrpSpPr>
          <p:grpSpPr>
            <a:xfrm>
              <a:off x="1420002" y="4953351"/>
              <a:ext cx="1123156" cy="1287848"/>
              <a:chOff x="1420002" y="4953351"/>
              <a:chExt cx="1123156" cy="1287848"/>
            </a:xfrm>
          </p:grpSpPr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C18F2815-18D5-5567-287B-D8D6FAF1FF43}"/>
                  </a:ext>
                </a:extLst>
              </p:cNvPr>
              <p:cNvSpPr/>
              <p:nvPr/>
            </p:nvSpPr>
            <p:spPr>
              <a:xfrm>
                <a:off x="1807288" y="5498494"/>
                <a:ext cx="735870" cy="742705"/>
              </a:xfrm>
              <a:prstGeom prst="ellipse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C2477589-9BD6-AD05-6BEE-1E14A4C07D5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205152" y="4953351"/>
                <a:ext cx="235310" cy="54095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4" name="TextBox 153">
                <a:extLst>
                  <a:ext uri="{FF2B5EF4-FFF2-40B4-BE49-F238E27FC236}">
                    <a16:creationId xmlns:a16="http://schemas.microsoft.com/office/drawing/2014/main" id="{FC0FE5FC-91D1-B4E5-AD8B-7A00DFED3207}"/>
                  </a:ext>
                </a:extLst>
              </p:cNvPr>
              <p:cNvSpPr txBox="1"/>
              <p:nvPr/>
            </p:nvSpPr>
            <p:spPr>
              <a:xfrm>
                <a:off x="1420002" y="4977041"/>
                <a:ext cx="85212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b="1" dirty="0">
                    <a:latin typeface="Lato" panose="020F0502020204030203" pitchFamily="34" charset="0"/>
                  </a:rPr>
                  <a:t>Weight &gt; 75 kg</a:t>
                </a:r>
              </a:p>
            </p:txBody>
          </p:sp>
        </p:grp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84EB89FA-E42C-003C-F599-1705F941B5F8}"/>
                </a:ext>
              </a:extLst>
            </p:cNvPr>
            <p:cNvSpPr txBox="1"/>
            <p:nvPr/>
          </p:nvSpPr>
          <p:spPr>
            <a:xfrm>
              <a:off x="1954872" y="5574444"/>
              <a:ext cx="73587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>
                  <a:latin typeface="Lato" panose="020F0502020204030203" pitchFamily="34" charset="0"/>
                </a:rPr>
                <a:t>n = 4</a:t>
              </a:r>
            </a:p>
            <a:p>
              <a:r>
                <a:rPr lang="en-US" sz="1000" b="1" dirty="0">
                  <a:latin typeface="Lato" panose="020F0502020204030203" pitchFamily="34" charset="0"/>
                </a:rPr>
                <a:t>A: 3</a:t>
              </a:r>
            </a:p>
            <a:p>
              <a:r>
                <a:rPr lang="en-US" sz="1000" b="1" dirty="0">
                  <a:latin typeface="Lato" panose="020F0502020204030203" pitchFamily="34" charset="0"/>
                </a:rPr>
                <a:t>B: 1</a:t>
              </a: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18B45C63-7557-0BCA-6611-0B9BA252077B}"/>
              </a:ext>
            </a:extLst>
          </p:cNvPr>
          <p:cNvSpPr txBox="1"/>
          <p:nvPr/>
        </p:nvSpPr>
        <p:spPr>
          <a:xfrm>
            <a:off x="5734050" y="2329723"/>
            <a:ext cx="6433503" cy="1416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Blip>
                <a:blip r:embed="rId7">
                  <a:extLst>
                    <a:ext uri="{96DAC541-7B7A-43D3-8B79-37D633B846F1}">
                      <asvg:svgBlip xmlns:asvg="http://schemas.microsoft.com/office/drawing/2016/SVG/main" r:embed="rId8"/>
                    </a:ext>
                  </a:extLst>
                </a:blip>
              </a:buBlip>
            </a:pPr>
            <a:r>
              <a:rPr lang="en-US" sz="2000" i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Aggregating many decision trees, improvements prediction accuracy</a:t>
            </a:r>
          </a:p>
          <a:p>
            <a:pPr marL="342900" indent="-342900">
              <a:lnSpc>
                <a:spcPct val="150000"/>
              </a:lnSpc>
              <a:buBlip>
                <a:blip r:embed="rId7">
                  <a:extLst>
                    <a:ext uri="{96DAC541-7B7A-43D3-8B79-37D633B846F1}">
                      <asvg:svgBlip xmlns:asvg="http://schemas.microsoft.com/office/drawing/2016/SVG/main" r:embed="rId8"/>
                    </a:ext>
                  </a:extLst>
                </a:blip>
              </a:buBlip>
            </a:pPr>
            <a:r>
              <a:rPr lang="en-US" sz="2000" b="1" i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Bagging, Random Forest and Boosting</a:t>
            </a:r>
            <a:endParaRPr lang="en-US" sz="2000" b="1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1CCE5A1-84F9-8CFE-1328-EE8EB9B62A75}"/>
              </a:ext>
            </a:extLst>
          </p:cNvPr>
          <p:cNvSpPr txBox="1"/>
          <p:nvPr/>
        </p:nvSpPr>
        <p:spPr>
          <a:xfrm>
            <a:off x="5975351" y="1257373"/>
            <a:ext cx="251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Ensemble Tree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19FD7A7-5B3A-4957-C7EF-B37C9659C351}"/>
              </a:ext>
            </a:extLst>
          </p:cNvPr>
          <p:cNvCxnSpPr>
            <a:cxnSpLocks/>
          </p:cNvCxnSpPr>
          <p:nvPr/>
        </p:nvCxnSpPr>
        <p:spPr>
          <a:xfrm>
            <a:off x="5905500" y="1799637"/>
            <a:ext cx="6286500" cy="0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TextBox 189">
            <a:extLst>
              <a:ext uri="{FF2B5EF4-FFF2-40B4-BE49-F238E27FC236}">
                <a16:creationId xmlns:a16="http://schemas.microsoft.com/office/drawing/2014/main" id="{DBBC41D9-804F-73A2-03FF-7FA7BADCD2CF}"/>
              </a:ext>
            </a:extLst>
          </p:cNvPr>
          <p:cNvSpPr txBox="1"/>
          <p:nvPr/>
        </p:nvSpPr>
        <p:spPr>
          <a:xfrm>
            <a:off x="6969216" y="6117217"/>
            <a:ext cx="19604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0"/>
                <a:ea typeface="Lato Black" panose="020F0502020204030203" pitchFamily="34" charset="0"/>
                <a:cs typeface="Arial" panose="020B0604020202020204" pitchFamily="34" charset="0"/>
              </a:rPr>
              <a:t>Final Prediction: 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0"/>
                <a:ea typeface="Lato Black" panose="020F0502020204030203" pitchFamily="34" charset="0"/>
                <a:cs typeface="Arial" panose="020B0604020202020204" pitchFamily="34" charset="0"/>
              </a:rPr>
              <a:t>Majority Vote</a:t>
            </a:r>
          </a:p>
        </p:txBody>
      </p:sp>
      <p:grpSp>
        <p:nvGrpSpPr>
          <p:cNvPr id="211" name="Group 210">
            <a:extLst>
              <a:ext uri="{FF2B5EF4-FFF2-40B4-BE49-F238E27FC236}">
                <a16:creationId xmlns:a16="http://schemas.microsoft.com/office/drawing/2014/main" id="{E6B29597-9D41-51B7-BFD3-BF050672A2EC}"/>
              </a:ext>
            </a:extLst>
          </p:cNvPr>
          <p:cNvGrpSpPr/>
          <p:nvPr/>
        </p:nvGrpSpPr>
        <p:grpSpPr>
          <a:xfrm>
            <a:off x="5988732" y="3856366"/>
            <a:ext cx="4357061" cy="495189"/>
            <a:chOff x="8237820" y="2573481"/>
            <a:chExt cx="4357061" cy="495189"/>
          </a:xfrm>
        </p:grpSpPr>
        <p:sp>
          <p:nvSpPr>
            <p:cNvPr id="212" name="Title 2">
              <a:extLst>
                <a:ext uri="{FF2B5EF4-FFF2-40B4-BE49-F238E27FC236}">
                  <a16:creationId xmlns:a16="http://schemas.microsoft.com/office/drawing/2014/main" id="{56F9AFEA-BFE1-AE76-2868-1BE5675466DC}"/>
                </a:ext>
              </a:extLst>
            </p:cNvPr>
            <p:cNvSpPr txBox="1">
              <a:spLocks/>
            </p:cNvSpPr>
            <p:nvPr/>
          </p:nvSpPr>
          <p:spPr>
            <a:xfrm>
              <a:off x="8662748" y="2573481"/>
              <a:ext cx="3932133" cy="495189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3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charset="0"/>
                  <a:ea typeface="Arial" charset="0"/>
                  <a:cs typeface="Arial" charset="0"/>
                </a:defRPr>
              </a:lvl1pPr>
            </a:lstStyle>
            <a:p>
              <a:r>
                <a:rPr lang="en-US" sz="2000" i="1" dirty="0">
                  <a:solidFill>
                    <a:schemeClr val="accent1">
                      <a:lumMod val="50000"/>
                    </a:schemeClr>
                  </a:solidFill>
                  <a:latin typeface="Lato Black" panose="020F0A02020204030203" pitchFamily="34" charset="0"/>
                </a:rPr>
                <a:t>Double Random Forest</a:t>
              </a:r>
              <a:endParaRPr lang="en-US" sz="1200" i="1" dirty="0">
                <a:solidFill>
                  <a:schemeClr val="accent1">
                    <a:lumMod val="50000"/>
                  </a:schemeClr>
                </a:solidFill>
                <a:latin typeface="Lato Black" panose="020F0A02020204030203" pitchFamily="34" charset="0"/>
              </a:endParaRPr>
            </a:p>
          </p:txBody>
        </p:sp>
        <p:grpSp>
          <p:nvGrpSpPr>
            <p:cNvPr id="213" name="Group 212">
              <a:extLst>
                <a:ext uri="{FF2B5EF4-FFF2-40B4-BE49-F238E27FC236}">
                  <a16:creationId xmlns:a16="http://schemas.microsoft.com/office/drawing/2014/main" id="{1AF08CC7-E9D9-F593-97DE-89B498771A1C}"/>
                </a:ext>
              </a:extLst>
            </p:cNvPr>
            <p:cNvGrpSpPr/>
            <p:nvPr/>
          </p:nvGrpSpPr>
          <p:grpSpPr>
            <a:xfrm>
              <a:off x="8237820" y="2638195"/>
              <a:ext cx="365760" cy="365760"/>
              <a:chOff x="4342891" y="2612106"/>
              <a:chExt cx="365760" cy="365760"/>
            </a:xfrm>
          </p:grpSpPr>
          <p:sp>
            <p:nvSpPr>
              <p:cNvPr id="214" name="Oval 213">
                <a:extLst>
                  <a:ext uri="{FF2B5EF4-FFF2-40B4-BE49-F238E27FC236}">
                    <a16:creationId xmlns:a16="http://schemas.microsoft.com/office/drawing/2014/main" id="{FBBFAE52-7C4A-C5FC-9DDD-3DF17D0095A1}"/>
                  </a:ext>
                </a:extLst>
              </p:cNvPr>
              <p:cNvSpPr/>
              <p:nvPr/>
            </p:nvSpPr>
            <p:spPr>
              <a:xfrm>
                <a:off x="4342891" y="2612106"/>
                <a:ext cx="365760" cy="365760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215" name="Graphic 214" descr="Tree With Roots with solid fill">
                <a:extLst>
                  <a:ext uri="{FF2B5EF4-FFF2-40B4-BE49-F238E27FC236}">
                    <a16:creationId xmlns:a16="http://schemas.microsoft.com/office/drawing/2014/main" id="{9FEEB557-DDD2-A7C3-4B58-651D53277A4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4384336" y="2657552"/>
                <a:ext cx="274320" cy="274320"/>
              </a:xfrm>
              <a:prstGeom prst="rect">
                <a:avLst/>
              </a:prstGeom>
            </p:spPr>
          </p:pic>
        </p:grpSp>
      </p:grpSp>
      <p:grpSp>
        <p:nvGrpSpPr>
          <p:cNvPr id="224" name="Group 223">
            <a:extLst>
              <a:ext uri="{FF2B5EF4-FFF2-40B4-BE49-F238E27FC236}">
                <a16:creationId xmlns:a16="http://schemas.microsoft.com/office/drawing/2014/main" id="{2F8F87AC-7CEC-DFDE-946E-4468719FBB39}"/>
              </a:ext>
            </a:extLst>
          </p:cNvPr>
          <p:cNvGrpSpPr/>
          <p:nvPr/>
        </p:nvGrpSpPr>
        <p:grpSpPr>
          <a:xfrm>
            <a:off x="6087800" y="4360351"/>
            <a:ext cx="3404298" cy="1555247"/>
            <a:chOff x="7678534" y="4739512"/>
            <a:chExt cx="3404298" cy="1555247"/>
          </a:xfrm>
        </p:grpSpPr>
        <p:grpSp>
          <p:nvGrpSpPr>
            <p:cNvPr id="222" name="Group 221">
              <a:extLst>
                <a:ext uri="{FF2B5EF4-FFF2-40B4-BE49-F238E27FC236}">
                  <a16:creationId xmlns:a16="http://schemas.microsoft.com/office/drawing/2014/main" id="{4B4FB8D9-9DF6-BB23-BFE6-3A5EEB660B09}"/>
                </a:ext>
              </a:extLst>
            </p:cNvPr>
            <p:cNvGrpSpPr/>
            <p:nvPr/>
          </p:nvGrpSpPr>
          <p:grpSpPr>
            <a:xfrm>
              <a:off x="7678534" y="4739512"/>
              <a:ext cx="3404298" cy="1555247"/>
              <a:chOff x="7678534" y="4755010"/>
              <a:chExt cx="3404298" cy="1555247"/>
            </a:xfrm>
          </p:grpSpPr>
          <p:grpSp>
            <p:nvGrpSpPr>
              <p:cNvPr id="173" name="Group 172">
                <a:extLst>
                  <a:ext uri="{FF2B5EF4-FFF2-40B4-BE49-F238E27FC236}">
                    <a16:creationId xmlns:a16="http://schemas.microsoft.com/office/drawing/2014/main" id="{77921A32-5440-9682-8E66-94D15249316C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10083522" y="5487297"/>
                <a:ext cx="999310" cy="822960"/>
                <a:chOff x="6443476" y="4389738"/>
                <a:chExt cx="1554480" cy="1280160"/>
              </a:xfrm>
            </p:grpSpPr>
            <p:sp>
              <p:nvSpPr>
                <p:cNvPr id="174" name="Oval 173">
                  <a:extLst>
                    <a:ext uri="{FF2B5EF4-FFF2-40B4-BE49-F238E27FC236}">
                      <a16:creationId xmlns:a16="http://schemas.microsoft.com/office/drawing/2014/main" id="{8335AD36-A7A6-3D35-173C-7162059C34C4}"/>
                    </a:ext>
                  </a:extLst>
                </p:cNvPr>
                <p:cNvSpPr/>
                <p:nvPr/>
              </p:nvSpPr>
              <p:spPr>
                <a:xfrm>
                  <a:off x="7309501" y="5413836"/>
                  <a:ext cx="245545" cy="244769"/>
                </a:xfrm>
                <a:prstGeom prst="ellipse">
                  <a:avLst/>
                </a:prstGeom>
                <a:solidFill>
                  <a:schemeClr val="accent4"/>
                </a:solidFill>
                <a:ln w="28575">
                  <a:solidFill>
                    <a:srgbClr val="40404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grpSp>
              <p:nvGrpSpPr>
                <p:cNvPr id="175" name="Group 174">
                  <a:extLst>
                    <a:ext uri="{FF2B5EF4-FFF2-40B4-BE49-F238E27FC236}">
                      <a16:creationId xmlns:a16="http://schemas.microsoft.com/office/drawing/2014/main" id="{47A7BF49-F1A2-BBA6-5542-96180CD680CA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6443476" y="4389738"/>
                  <a:ext cx="1554480" cy="1280160"/>
                  <a:chOff x="5509688" y="3968030"/>
                  <a:chExt cx="1736645" cy="1434711"/>
                </a:xfrm>
              </p:grpSpPr>
              <p:grpSp>
                <p:nvGrpSpPr>
                  <p:cNvPr id="176" name="Group 175">
                    <a:extLst>
                      <a:ext uri="{FF2B5EF4-FFF2-40B4-BE49-F238E27FC236}">
                        <a16:creationId xmlns:a16="http://schemas.microsoft.com/office/drawing/2014/main" id="{43171176-663F-8729-3DE0-CEF6D20658E4}"/>
                      </a:ext>
                    </a:extLst>
                  </p:cNvPr>
                  <p:cNvGrpSpPr/>
                  <p:nvPr/>
                </p:nvGrpSpPr>
                <p:grpSpPr>
                  <a:xfrm>
                    <a:off x="5784008" y="3968030"/>
                    <a:ext cx="1462325" cy="1427731"/>
                    <a:chOff x="6126477" y="1680505"/>
                    <a:chExt cx="1462325" cy="1427731"/>
                  </a:xfrm>
                </p:grpSpPr>
                <p:sp>
                  <p:nvSpPr>
                    <p:cNvPr id="180" name="Oval 179">
                      <a:extLst>
                        <a:ext uri="{FF2B5EF4-FFF2-40B4-BE49-F238E27FC236}">
                          <a16:creationId xmlns:a16="http://schemas.microsoft.com/office/drawing/2014/main" id="{9FABA98D-A22B-E554-0D0B-A5B4C19628B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611431" y="1680505"/>
                      <a:ext cx="274320" cy="274320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rgbClr val="40404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id="{1C9298EB-8C66-612A-F0B9-BDC74A23B7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126477" y="2260469"/>
                      <a:ext cx="274320" cy="274320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rgbClr val="40404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82" name="Oval 181">
                      <a:extLst>
                        <a:ext uri="{FF2B5EF4-FFF2-40B4-BE49-F238E27FC236}">
                          <a16:creationId xmlns:a16="http://schemas.microsoft.com/office/drawing/2014/main" id="{BD9EDC20-8C4E-FB67-9D9D-29AF01A90D1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056373" y="2260469"/>
                      <a:ext cx="274320" cy="274320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rgbClr val="40404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A65D6AE4-26BC-EFA8-B2BF-6D27156EE5F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387487" y="2833916"/>
                      <a:ext cx="274320" cy="274320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rgbClr val="40404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84" name="Oval 183">
                      <a:extLst>
                        <a:ext uri="{FF2B5EF4-FFF2-40B4-BE49-F238E27FC236}">
                          <a16:creationId xmlns:a16="http://schemas.microsoft.com/office/drawing/2014/main" id="{8E067C64-45B4-F09C-C222-60B86A17C3F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314482" y="2833287"/>
                      <a:ext cx="274320" cy="274320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rgbClr val="40404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185" name="Straight Connector 184">
                      <a:extLst>
                        <a:ext uri="{FF2B5EF4-FFF2-40B4-BE49-F238E27FC236}">
                          <a16:creationId xmlns:a16="http://schemas.microsoft.com/office/drawing/2014/main" id="{99ACF6D5-A05F-8C35-90F3-65F071172FF6}"/>
                        </a:ext>
                      </a:extLst>
                    </p:cNvPr>
                    <p:cNvCxnSpPr>
                      <a:cxnSpLocks/>
                      <a:stCxn id="180" idx="3"/>
                      <a:endCxn id="181" idx="7"/>
                    </p:cNvCxnSpPr>
                    <p:nvPr/>
                  </p:nvCxnSpPr>
                  <p:spPr>
                    <a:xfrm flipH="1">
                      <a:off x="6360624" y="1914652"/>
                      <a:ext cx="290980" cy="385990"/>
                    </a:xfrm>
                    <a:prstGeom prst="line">
                      <a:avLst/>
                    </a:prstGeom>
                    <a:ln w="28575">
                      <a:solidFill>
                        <a:srgbClr val="40404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6" name="Straight Connector 185">
                      <a:extLst>
                        <a:ext uri="{FF2B5EF4-FFF2-40B4-BE49-F238E27FC236}">
                          <a16:creationId xmlns:a16="http://schemas.microsoft.com/office/drawing/2014/main" id="{EDB723B2-3C4A-792A-A06B-3E6D00BBE8E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6977401" y="2516224"/>
                      <a:ext cx="154204" cy="324672"/>
                    </a:xfrm>
                    <a:prstGeom prst="line">
                      <a:avLst/>
                    </a:prstGeom>
                    <a:ln w="28575">
                      <a:solidFill>
                        <a:srgbClr val="40404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7" name="Straight Connector 186">
                      <a:extLst>
                        <a:ext uri="{FF2B5EF4-FFF2-40B4-BE49-F238E27FC236}">
                          <a16:creationId xmlns:a16="http://schemas.microsoft.com/office/drawing/2014/main" id="{8A5B08D2-E43C-38D7-0426-CB0E1A4B1E6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7276068" y="2527586"/>
                      <a:ext cx="154204" cy="324672"/>
                    </a:xfrm>
                    <a:prstGeom prst="line">
                      <a:avLst/>
                    </a:prstGeom>
                    <a:ln w="28575">
                      <a:solidFill>
                        <a:srgbClr val="40404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8" name="Straight Connector 187">
                      <a:extLst>
                        <a:ext uri="{FF2B5EF4-FFF2-40B4-BE49-F238E27FC236}">
                          <a16:creationId xmlns:a16="http://schemas.microsoft.com/office/drawing/2014/main" id="{0F70A84C-6D15-0262-E39D-F42A83B125D7}"/>
                        </a:ext>
                      </a:extLst>
                    </p:cNvPr>
                    <p:cNvCxnSpPr>
                      <a:cxnSpLocks/>
                      <a:stCxn id="182" idx="1"/>
                    </p:cNvCxnSpPr>
                    <p:nvPr/>
                  </p:nvCxnSpPr>
                  <p:spPr>
                    <a:xfrm flipH="1" flipV="1">
                      <a:off x="6858538" y="1914652"/>
                      <a:ext cx="238008" cy="385990"/>
                    </a:xfrm>
                    <a:prstGeom prst="line">
                      <a:avLst/>
                    </a:prstGeom>
                    <a:ln w="28575">
                      <a:solidFill>
                        <a:srgbClr val="40404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77" name="Oval 176">
                    <a:extLst>
                      <a:ext uri="{FF2B5EF4-FFF2-40B4-BE49-F238E27FC236}">
                        <a16:creationId xmlns:a16="http://schemas.microsoft.com/office/drawing/2014/main" id="{EFDB534B-954D-B410-0905-7C946799A31B}"/>
                      </a:ext>
                    </a:extLst>
                  </p:cNvPr>
                  <p:cNvSpPr/>
                  <p:nvPr/>
                </p:nvSpPr>
                <p:spPr>
                  <a:xfrm>
                    <a:off x="5509688" y="5128421"/>
                    <a:ext cx="274320" cy="274320"/>
                  </a:xfrm>
                  <a:prstGeom prst="ellipse">
                    <a:avLst/>
                  </a:prstGeom>
                  <a:noFill/>
                  <a:ln w="28575">
                    <a:solidFill>
                      <a:srgbClr val="40404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78" name="Straight Connector 177">
                    <a:extLst>
                      <a:ext uri="{FF2B5EF4-FFF2-40B4-BE49-F238E27FC236}">
                        <a16:creationId xmlns:a16="http://schemas.microsoft.com/office/drawing/2014/main" id="{F934FD48-2B2C-9C2E-0436-8B71A36D7E3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692838" y="4811358"/>
                    <a:ext cx="154204" cy="324672"/>
                  </a:xfrm>
                  <a:prstGeom prst="line">
                    <a:avLst/>
                  </a:prstGeom>
                  <a:ln w="28575">
                    <a:solidFill>
                      <a:srgbClr val="40404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9" name="Straight Connector 178">
                    <a:extLst>
                      <a:ext uri="{FF2B5EF4-FFF2-40B4-BE49-F238E27FC236}">
                        <a16:creationId xmlns:a16="http://schemas.microsoft.com/office/drawing/2014/main" id="{59AC062F-E22D-DAC2-C62D-523C7C2643E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5991505" y="4822720"/>
                    <a:ext cx="154204" cy="324672"/>
                  </a:xfrm>
                  <a:prstGeom prst="line">
                    <a:avLst/>
                  </a:prstGeom>
                  <a:ln w="28575">
                    <a:solidFill>
                      <a:srgbClr val="40404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89" name="Rectangle 188">
                <a:extLst>
                  <a:ext uri="{FF2B5EF4-FFF2-40B4-BE49-F238E27FC236}">
                    <a16:creationId xmlns:a16="http://schemas.microsoft.com/office/drawing/2014/main" id="{95116C24-0C86-3529-3992-9E371BA0BE20}"/>
                  </a:ext>
                </a:extLst>
              </p:cNvPr>
              <p:cNvSpPr/>
              <p:nvPr/>
            </p:nvSpPr>
            <p:spPr>
              <a:xfrm>
                <a:off x="9003779" y="4755010"/>
                <a:ext cx="598883" cy="326812"/>
              </a:xfrm>
              <a:prstGeom prst="rect">
                <a:avLst/>
              </a:prstGeom>
              <a:noFill/>
              <a:ln w="28575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Lato Black" panose="020F0502020204030203" pitchFamily="34" charset="0"/>
                    <a:cs typeface="Arial" panose="020B0604020202020204" pitchFamily="34" charset="0"/>
                  </a:rPr>
                  <a:t>Data</a:t>
                </a:r>
              </a:p>
            </p:txBody>
          </p:sp>
          <p:grpSp>
            <p:nvGrpSpPr>
              <p:cNvPr id="191" name="Group 190">
                <a:extLst>
                  <a:ext uri="{FF2B5EF4-FFF2-40B4-BE49-F238E27FC236}">
                    <a16:creationId xmlns:a16="http://schemas.microsoft.com/office/drawing/2014/main" id="{46E76981-38D3-D9FD-7589-422FE6AFFCE1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7678534" y="5530720"/>
                <a:ext cx="639890" cy="731520"/>
                <a:chOff x="4121124" y="3921795"/>
                <a:chExt cx="1213603" cy="1387389"/>
              </a:xfrm>
            </p:grpSpPr>
            <p:sp>
              <p:nvSpPr>
                <p:cNvPr id="192" name="Oval 191">
                  <a:extLst>
                    <a:ext uri="{FF2B5EF4-FFF2-40B4-BE49-F238E27FC236}">
                      <a16:creationId xmlns:a16="http://schemas.microsoft.com/office/drawing/2014/main" id="{6CC6B40E-D6D7-6F29-E508-5514873D6E24}"/>
                    </a:ext>
                  </a:extLst>
                </p:cNvPr>
                <p:cNvSpPr/>
                <p:nvPr/>
              </p:nvSpPr>
              <p:spPr>
                <a:xfrm>
                  <a:off x="4121124" y="5034864"/>
                  <a:ext cx="274320" cy="274320"/>
                </a:xfrm>
                <a:prstGeom prst="ellipse">
                  <a:avLst/>
                </a:prstGeom>
                <a:solidFill>
                  <a:schemeClr val="accent5">
                    <a:lumMod val="50000"/>
                  </a:schemeClr>
                </a:solidFill>
                <a:ln w="28575">
                  <a:solidFill>
                    <a:srgbClr val="40404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Oval 192">
                  <a:extLst>
                    <a:ext uri="{FF2B5EF4-FFF2-40B4-BE49-F238E27FC236}">
                      <a16:creationId xmlns:a16="http://schemas.microsoft.com/office/drawing/2014/main" id="{9D9C465B-2EB5-B710-7013-681146657781}"/>
                    </a:ext>
                  </a:extLst>
                </p:cNvPr>
                <p:cNvSpPr/>
                <p:nvPr/>
              </p:nvSpPr>
              <p:spPr>
                <a:xfrm>
                  <a:off x="4738500" y="3921795"/>
                  <a:ext cx="274320" cy="274320"/>
                </a:xfrm>
                <a:prstGeom prst="ellipse">
                  <a:avLst/>
                </a:prstGeom>
                <a:noFill/>
                <a:ln w="28575">
                  <a:solidFill>
                    <a:srgbClr val="40404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Oval 193">
                  <a:extLst>
                    <a:ext uri="{FF2B5EF4-FFF2-40B4-BE49-F238E27FC236}">
                      <a16:creationId xmlns:a16="http://schemas.microsoft.com/office/drawing/2014/main" id="{5A8766E9-200B-F4EA-0EFC-BE6A71311255}"/>
                    </a:ext>
                  </a:extLst>
                </p:cNvPr>
                <p:cNvSpPr/>
                <p:nvPr/>
              </p:nvSpPr>
              <p:spPr>
                <a:xfrm>
                  <a:off x="4381376" y="4468761"/>
                  <a:ext cx="274320" cy="274320"/>
                </a:xfrm>
                <a:prstGeom prst="ellipse">
                  <a:avLst/>
                </a:prstGeom>
                <a:noFill/>
                <a:ln w="28575">
                  <a:solidFill>
                    <a:srgbClr val="40404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Oval 194">
                  <a:extLst>
                    <a:ext uri="{FF2B5EF4-FFF2-40B4-BE49-F238E27FC236}">
                      <a16:creationId xmlns:a16="http://schemas.microsoft.com/office/drawing/2014/main" id="{4946ED41-D8FF-D141-DE0E-C3F444D6B285}"/>
                    </a:ext>
                  </a:extLst>
                </p:cNvPr>
                <p:cNvSpPr/>
                <p:nvPr/>
              </p:nvSpPr>
              <p:spPr>
                <a:xfrm>
                  <a:off x="5060407" y="4484580"/>
                  <a:ext cx="274320" cy="274320"/>
                </a:xfrm>
                <a:prstGeom prst="ellipse">
                  <a:avLst/>
                </a:prstGeom>
                <a:noFill/>
                <a:ln w="28575">
                  <a:solidFill>
                    <a:srgbClr val="40404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Oval 195">
                  <a:extLst>
                    <a:ext uri="{FF2B5EF4-FFF2-40B4-BE49-F238E27FC236}">
                      <a16:creationId xmlns:a16="http://schemas.microsoft.com/office/drawing/2014/main" id="{12DCF97B-D5A6-7263-D053-98C532622F2C}"/>
                    </a:ext>
                  </a:extLst>
                </p:cNvPr>
                <p:cNvSpPr/>
                <p:nvPr/>
              </p:nvSpPr>
              <p:spPr>
                <a:xfrm>
                  <a:off x="4641355" y="5029811"/>
                  <a:ext cx="274320" cy="274320"/>
                </a:xfrm>
                <a:prstGeom prst="ellipse">
                  <a:avLst/>
                </a:prstGeom>
                <a:noFill/>
                <a:ln w="28575">
                  <a:solidFill>
                    <a:srgbClr val="40404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97" name="Straight Connector 196">
                  <a:extLst>
                    <a:ext uri="{FF2B5EF4-FFF2-40B4-BE49-F238E27FC236}">
                      <a16:creationId xmlns:a16="http://schemas.microsoft.com/office/drawing/2014/main" id="{F2DB4379-5AD0-0704-E71F-FC0C98561375}"/>
                    </a:ext>
                  </a:extLst>
                </p:cNvPr>
                <p:cNvCxnSpPr>
                  <a:cxnSpLocks/>
                  <a:stCxn id="193" idx="3"/>
                  <a:endCxn id="194" idx="7"/>
                </p:cNvCxnSpPr>
                <p:nvPr/>
              </p:nvCxnSpPr>
              <p:spPr>
                <a:xfrm flipH="1">
                  <a:off x="4615523" y="4155942"/>
                  <a:ext cx="163150" cy="352992"/>
                </a:xfrm>
                <a:prstGeom prst="line">
                  <a:avLst/>
                </a:prstGeom>
                <a:ln w="28575">
                  <a:solidFill>
                    <a:srgbClr val="40404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Straight Connector 197">
                  <a:extLst>
                    <a:ext uri="{FF2B5EF4-FFF2-40B4-BE49-F238E27FC236}">
                      <a16:creationId xmlns:a16="http://schemas.microsoft.com/office/drawing/2014/main" id="{E3ED5602-AE98-C379-6D4F-BF2111B768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304274" y="4712748"/>
                  <a:ext cx="154204" cy="324672"/>
                </a:xfrm>
                <a:prstGeom prst="line">
                  <a:avLst/>
                </a:prstGeom>
                <a:ln w="28575">
                  <a:solidFill>
                    <a:srgbClr val="40404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Straight Connector 198">
                  <a:extLst>
                    <a:ext uri="{FF2B5EF4-FFF2-40B4-BE49-F238E27FC236}">
                      <a16:creationId xmlns:a16="http://schemas.microsoft.com/office/drawing/2014/main" id="{619F7C6E-C768-8C5F-EA28-299BA4ADA17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602941" y="4724110"/>
                  <a:ext cx="154204" cy="324672"/>
                </a:xfrm>
                <a:prstGeom prst="line">
                  <a:avLst/>
                </a:prstGeom>
                <a:ln w="28575">
                  <a:solidFill>
                    <a:srgbClr val="40404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" name="Straight Connector 199">
                  <a:extLst>
                    <a:ext uri="{FF2B5EF4-FFF2-40B4-BE49-F238E27FC236}">
                      <a16:creationId xmlns:a16="http://schemas.microsoft.com/office/drawing/2014/main" id="{24188E67-7477-79B7-221D-4C6A2EF339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983305" y="4164243"/>
                  <a:ext cx="154204" cy="324672"/>
                </a:xfrm>
                <a:prstGeom prst="line">
                  <a:avLst/>
                </a:prstGeom>
                <a:ln w="28575">
                  <a:solidFill>
                    <a:srgbClr val="40404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1" name="Group 200">
                <a:extLst>
                  <a:ext uri="{FF2B5EF4-FFF2-40B4-BE49-F238E27FC236}">
                    <a16:creationId xmlns:a16="http://schemas.microsoft.com/office/drawing/2014/main" id="{4BAB047A-44AA-1BE2-727D-63A008D62258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9022299" y="5546636"/>
                <a:ext cx="587316" cy="731520"/>
                <a:chOff x="3893399" y="3797824"/>
                <a:chExt cx="1145879" cy="1427227"/>
              </a:xfrm>
            </p:grpSpPr>
            <p:sp>
              <p:nvSpPr>
                <p:cNvPr id="202" name="Oval 201">
                  <a:extLst>
                    <a:ext uri="{FF2B5EF4-FFF2-40B4-BE49-F238E27FC236}">
                      <a16:creationId xmlns:a16="http://schemas.microsoft.com/office/drawing/2014/main" id="{B467B78C-6D3F-C596-8F18-5D19D8CCA02E}"/>
                    </a:ext>
                  </a:extLst>
                </p:cNvPr>
                <p:cNvSpPr/>
                <p:nvPr/>
              </p:nvSpPr>
              <p:spPr>
                <a:xfrm>
                  <a:off x="4270145" y="4945684"/>
                  <a:ext cx="274320" cy="274320"/>
                </a:xfrm>
                <a:prstGeom prst="ellipse">
                  <a:avLst/>
                </a:prstGeom>
                <a:noFill/>
                <a:ln w="28575">
                  <a:solidFill>
                    <a:srgbClr val="40404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Oval 202">
                  <a:extLst>
                    <a:ext uri="{FF2B5EF4-FFF2-40B4-BE49-F238E27FC236}">
                      <a16:creationId xmlns:a16="http://schemas.microsoft.com/office/drawing/2014/main" id="{0DEB417C-FE85-BDDC-66AF-33CF847DBB81}"/>
                    </a:ext>
                  </a:extLst>
                </p:cNvPr>
                <p:cNvSpPr/>
                <p:nvPr/>
              </p:nvSpPr>
              <p:spPr>
                <a:xfrm>
                  <a:off x="4205055" y="3797824"/>
                  <a:ext cx="274320" cy="274320"/>
                </a:xfrm>
                <a:prstGeom prst="ellipse">
                  <a:avLst/>
                </a:prstGeom>
                <a:noFill/>
                <a:ln w="28575">
                  <a:solidFill>
                    <a:srgbClr val="40404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Oval 203">
                  <a:extLst>
                    <a:ext uri="{FF2B5EF4-FFF2-40B4-BE49-F238E27FC236}">
                      <a16:creationId xmlns:a16="http://schemas.microsoft.com/office/drawing/2014/main" id="{2CA6A86F-2F9D-156D-F55D-C35C0020614C}"/>
                    </a:ext>
                  </a:extLst>
                </p:cNvPr>
                <p:cNvSpPr/>
                <p:nvPr/>
              </p:nvSpPr>
              <p:spPr>
                <a:xfrm>
                  <a:off x="4506849" y="4377913"/>
                  <a:ext cx="274320" cy="274320"/>
                </a:xfrm>
                <a:prstGeom prst="ellipse">
                  <a:avLst/>
                </a:prstGeom>
                <a:noFill/>
                <a:ln w="28575">
                  <a:solidFill>
                    <a:srgbClr val="40404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Oval 204">
                  <a:extLst>
                    <a:ext uri="{FF2B5EF4-FFF2-40B4-BE49-F238E27FC236}">
                      <a16:creationId xmlns:a16="http://schemas.microsoft.com/office/drawing/2014/main" id="{54E6899D-5199-5D84-AE28-A459A1E4465C}"/>
                    </a:ext>
                  </a:extLst>
                </p:cNvPr>
                <p:cNvSpPr/>
                <p:nvPr/>
              </p:nvSpPr>
              <p:spPr>
                <a:xfrm>
                  <a:off x="4764958" y="4950731"/>
                  <a:ext cx="274320" cy="274320"/>
                </a:xfrm>
                <a:prstGeom prst="ellipse">
                  <a:avLst/>
                </a:prstGeom>
                <a:noFill/>
                <a:ln w="28575">
                  <a:solidFill>
                    <a:srgbClr val="40404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06" name="Straight Connector 205">
                  <a:extLst>
                    <a:ext uri="{FF2B5EF4-FFF2-40B4-BE49-F238E27FC236}">
                      <a16:creationId xmlns:a16="http://schemas.microsoft.com/office/drawing/2014/main" id="{2860C24E-4616-A1CA-326F-4385A54C01E0}"/>
                    </a:ext>
                  </a:extLst>
                </p:cNvPr>
                <p:cNvCxnSpPr>
                  <a:cxnSpLocks/>
                  <a:stCxn id="203" idx="3"/>
                  <a:endCxn id="209" idx="0"/>
                </p:cNvCxnSpPr>
                <p:nvPr/>
              </p:nvCxnSpPr>
              <p:spPr>
                <a:xfrm flipH="1">
                  <a:off x="4030559" y="4031971"/>
                  <a:ext cx="214669" cy="345942"/>
                </a:xfrm>
                <a:prstGeom prst="line">
                  <a:avLst/>
                </a:prstGeom>
                <a:ln w="28575">
                  <a:solidFill>
                    <a:srgbClr val="40404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" name="Straight Connector 206">
                  <a:extLst>
                    <a:ext uri="{FF2B5EF4-FFF2-40B4-BE49-F238E27FC236}">
                      <a16:creationId xmlns:a16="http://schemas.microsoft.com/office/drawing/2014/main" id="{4065EF73-B41E-5BD6-6D2D-1B70888702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427877" y="4633668"/>
                  <a:ext cx="154204" cy="324672"/>
                </a:xfrm>
                <a:prstGeom prst="line">
                  <a:avLst/>
                </a:prstGeom>
                <a:ln w="28575">
                  <a:solidFill>
                    <a:srgbClr val="40404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Straight Connector 207">
                  <a:extLst>
                    <a:ext uri="{FF2B5EF4-FFF2-40B4-BE49-F238E27FC236}">
                      <a16:creationId xmlns:a16="http://schemas.microsoft.com/office/drawing/2014/main" id="{122ADD59-28D0-C53B-4051-9B35FD0C2DD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726544" y="4645030"/>
                  <a:ext cx="154204" cy="324672"/>
                </a:xfrm>
                <a:prstGeom prst="line">
                  <a:avLst/>
                </a:prstGeom>
                <a:ln w="28575">
                  <a:solidFill>
                    <a:srgbClr val="40404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9" name="Oval 208">
                  <a:extLst>
                    <a:ext uri="{FF2B5EF4-FFF2-40B4-BE49-F238E27FC236}">
                      <a16:creationId xmlns:a16="http://schemas.microsoft.com/office/drawing/2014/main" id="{80841643-06AB-EF88-DCB2-4781970EA6D2}"/>
                    </a:ext>
                  </a:extLst>
                </p:cNvPr>
                <p:cNvSpPr/>
                <p:nvPr/>
              </p:nvSpPr>
              <p:spPr>
                <a:xfrm>
                  <a:off x="3893399" y="4377913"/>
                  <a:ext cx="274320" cy="274320"/>
                </a:xfrm>
                <a:prstGeom prst="ellipse">
                  <a:avLst/>
                </a:prstGeom>
                <a:solidFill>
                  <a:schemeClr val="accent5">
                    <a:lumMod val="50000"/>
                  </a:schemeClr>
                </a:solidFill>
                <a:ln w="28575">
                  <a:solidFill>
                    <a:srgbClr val="40404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10" name="Straight Connector 209">
                  <a:extLst>
                    <a:ext uri="{FF2B5EF4-FFF2-40B4-BE49-F238E27FC236}">
                      <a16:creationId xmlns:a16="http://schemas.microsoft.com/office/drawing/2014/main" id="{6562CFDE-35EA-9D8E-C8CA-575736926D95}"/>
                    </a:ext>
                  </a:extLst>
                </p:cNvPr>
                <p:cNvCxnSpPr>
                  <a:cxnSpLocks/>
                  <a:stCxn id="203" idx="5"/>
                  <a:endCxn id="204" idx="0"/>
                </p:cNvCxnSpPr>
                <p:nvPr/>
              </p:nvCxnSpPr>
              <p:spPr>
                <a:xfrm>
                  <a:off x="4439202" y="4031971"/>
                  <a:ext cx="204807" cy="345942"/>
                </a:xfrm>
                <a:prstGeom prst="line">
                  <a:avLst/>
                </a:prstGeom>
                <a:ln w="28575">
                  <a:solidFill>
                    <a:srgbClr val="40404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9" name="Straight Arrow Connector 218">
                <a:extLst>
                  <a:ext uri="{FF2B5EF4-FFF2-40B4-BE49-F238E27FC236}">
                    <a16:creationId xmlns:a16="http://schemas.microsoft.com/office/drawing/2014/main" id="{C95D2CC3-C945-341A-2ADC-945F58F0D114}"/>
                  </a:ext>
                </a:extLst>
              </p:cNvPr>
              <p:cNvCxnSpPr>
                <a:cxnSpLocks/>
                <a:stCxn id="189" idx="2"/>
              </p:cNvCxnSpPr>
              <p:nvPr/>
            </p:nvCxnSpPr>
            <p:spPr>
              <a:xfrm flipH="1">
                <a:off x="8549822" y="5081822"/>
                <a:ext cx="753399" cy="156720"/>
              </a:xfrm>
              <a:prstGeom prst="straightConnector1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Straight Arrow Connector 219">
                <a:extLst>
                  <a:ext uri="{FF2B5EF4-FFF2-40B4-BE49-F238E27FC236}">
                    <a16:creationId xmlns:a16="http://schemas.microsoft.com/office/drawing/2014/main" id="{9F046F7F-6766-100E-5C8E-3719E2A4A498}"/>
                  </a:ext>
                </a:extLst>
              </p:cNvPr>
              <p:cNvCxnSpPr>
                <a:cxnSpLocks/>
                <a:stCxn id="189" idx="2"/>
              </p:cNvCxnSpPr>
              <p:nvPr/>
            </p:nvCxnSpPr>
            <p:spPr>
              <a:xfrm>
                <a:off x="9303221" y="5081822"/>
                <a:ext cx="753398" cy="128915"/>
              </a:xfrm>
              <a:prstGeom prst="straightConnector1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1" name="Straight Arrow Connector 220">
              <a:extLst>
                <a:ext uri="{FF2B5EF4-FFF2-40B4-BE49-F238E27FC236}">
                  <a16:creationId xmlns:a16="http://schemas.microsoft.com/office/drawing/2014/main" id="{FCFA8B81-E423-B67D-3927-96D986AB6EB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296244" y="5073113"/>
              <a:ext cx="15686" cy="242137"/>
            </a:xfrm>
            <a:prstGeom prst="straightConnector1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6" name="Slide Number Placeholder 225">
            <a:extLst>
              <a:ext uri="{FF2B5EF4-FFF2-40B4-BE49-F238E27FC236}">
                <a16:creationId xmlns:a16="http://schemas.microsoft.com/office/drawing/2014/main" id="{18113C05-4387-6CF2-7F56-6C729980E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7870-B1B2-9A41-BD15-643C4E2E1B1B}" type="slidenum">
              <a:rPr lang="en-US" smtClean="0">
                <a:latin typeface="Lato" panose="020F0502020204030203" pitchFamily="34" charset="0"/>
              </a:rPr>
              <a:t>6</a:t>
            </a:fld>
            <a:endParaRPr lang="en-US"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812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19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9371F5-7922-4329-B37D-AC0EA40E5B62}"/>
              </a:ext>
            </a:extLst>
          </p:cNvPr>
          <p:cNvCxnSpPr>
            <a:cxnSpLocks/>
          </p:cNvCxnSpPr>
          <p:nvPr/>
        </p:nvCxnSpPr>
        <p:spPr>
          <a:xfrm flipV="1">
            <a:off x="170121" y="1135623"/>
            <a:ext cx="11841205" cy="23252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2">
            <a:extLst>
              <a:ext uri="{FF2B5EF4-FFF2-40B4-BE49-F238E27FC236}">
                <a16:creationId xmlns:a16="http://schemas.microsoft.com/office/drawing/2014/main" id="{FF95568C-056B-445F-ABA0-D471A26E19AE}"/>
              </a:ext>
            </a:extLst>
          </p:cNvPr>
          <p:cNvSpPr txBox="1">
            <a:spLocks/>
          </p:cNvSpPr>
          <p:nvPr/>
        </p:nvSpPr>
        <p:spPr>
          <a:xfrm>
            <a:off x="94984" y="151552"/>
            <a:ext cx="11841204" cy="10197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4800" dirty="0">
                <a:latin typeface="Lato Black" panose="020F0A02020204030203" pitchFamily="34" charset="0"/>
              </a:rPr>
              <a:t>Deep Learning for </a:t>
            </a:r>
            <a:r>
              <a:rPr lang="en-US" sz="4800" dirty="0">
                <a:solidFill>
                  <a:srgbClr val="021689"/>
                </a:solidFill>
                <a:latin typeface="Lato Black" panose="020F0A02020204030203" pitchFamily="34" charset="0"/>
              </a:rPr>
              <a:t>Classification</a:t>
            </a:r>
            <a:endParaRPr lang="en-US" dirty="0">
              <a:solidFill>
                <a:srgbClr val="021689"/>
              </a:solidFill>
              <a:latin typeface="Lato Black" panose="020F0A02020204030203" pitchFamily="34" charset="0"/>
            </a:endParaRPr>
          </a:p>
        </p:txBody>
      </p:sp>
      <p:pic>
        <p:nvPicPr>
          <p:cNvPr id="9" name="Picture 8" descr="A diagram of a block diagram&#10;&#10;Description automatically generated">
            <a:extLst>
              <a:ext uri="{FF2B5EF4-FFF2-40B4-BE49-F238E27FC236}">
                <a16:creationId xmlns:a16="http://schemas.microsoft.com/office/drawing/2014/main" id="{15747075-54A9-8526-2D22-FA478B87DB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733" y="2254249"/>
            <a:ext cx="9151271" cy="4095413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E99DCF95-5198-6FA4-2892-097B24E52B7A}"/>
              </a:ext>
            </a:extLst>
          </p:cNvPr>
          <p:cNvSpPr txBox="1"/>
          <p:nvPr/>
        </p:nvSpPr>
        <p:spPr>
          <a:xfrm>
            <a:off x="180674" y="1393746"/>
            <a:ext cx="7227516" cy="33616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complex architecture of deep learning means that models built using deep learning require a lot of training data and resources. </a:t>
            </a:r>
          </a:p>
          <a:p>
            <a:pPr marL="285750" marR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solution without building a model from scratch is to use a pre-trained language model (PLM). </a:t>
            </a:r>
          </a:p>
          <a:p>
            <a:pPr marL="285750" marR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18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PLM is a language model trained on a large dataset but remains agnostic to the specific problem to be used. There are many PLM representations; one that performs well in many specific tasks is BERT [9].</a:t>
            </a: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BEBF2495-85C2-0B24-05E8-43C56A490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7870-B1B2-9A41-BD15-643C4E2E1B1B}" type="slidenum">
              <a:rPr lang="en-US" smtClean="0">
                <a:latin typeface="Lato" panose="020F0502020204030203" pitchFamily="34" charset="0"/>
              </a:rPr>
              <a:t>7</a:t>
            </a:fld>
            <a:endParaRPr lang="en-US" dirty="0"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358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9371F5-7922-4329-B37D-AC0EA40E5B62}"/>
              </a:ext>
            </a:extLst>
          </p:cNvPr>
          <p:cNvCxnSpPr>
            <a:cxnSpLocks/>
          </p:cNvCxnSpPr>
          <p:nvPr/>
        </p:nvCxnSpPr>
        <p:spPr>
          <a:xfrm flipV="1">
            <a:off x="170121" y="1135623"/>
            <a:ext cx="11841205" cy="23252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2">
            <a:extLst>
              <a:ext uri="{FF2B5EF4-FFF2-40B4-BE49-F238E27FC236}">
                <a16:creationId xmlns:a16="http://schemas.microsoft.com/office/drawing/2014/main" id="{929E3B39-AEF2-4447-B938-2E924F5A8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983" y="151552"/>
            <a:ext cx="11747439" cy="1019776"/>
          </a:xfrm>
        </p:spPr>
        <p:txBody>
          <a:bodyPr>
            <a:normAutofit/>
          </a:bodyPr>
          <a:lstStyle/>
          <a:p>
            <a:r>
              <a:rPr lang="en-US" sz="4800" dirty="0">
                <a:latin typeface="Lato Black" panose="020F0A02020204030203" pitchFamily="34" charset="0"/>
              </a:rPr>
              <a:t>Da</a:t>
            </a:r>
            <a:r>
              <a:rPr lang="en-US" sz="4800" dirty="0">
                <a:solidFill>
                  <a:srgbClr val="021689"/>
                </a:solidFill>
                <a:latin typeface="Lato Black" panose="020F0A02020204030203" pitchFamily="34" charset="0"/>
              </a:rPr>
              <a:t>ta</a:t>
            </a:r>
            <a:endParaRPr lang="en-US" dirty="0">
              <a:solidFill>
                <a:srgbClr val="021689"/>
              </a:solidFill>
              <a:latin typeface="Lato Black" panose="020F0A0202020403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349F36-B406-D66E-4102-525C421CF951}"/>
              </a:ext>
            </a:extLst>
          </p:cNvPr>
          <p:cNvSpPr txBox="1"/>
          <p:nvPr/>
        </p:nvSpPr>
        <p:spPr>
          <a:xfrm>
            <a:off x="722549" y="1601463"/>
            <a:ext cx="10736347" cy="33433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96875" indent="-396875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Establishment data from the 2016 economic census. </a:t>
            </a:r>
          </a:p>
          <a:p>
            <a:pPr marL="396875" indent="-396875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Variables </a:t>
            </a:r>
            <a:r>
              <a:rPr lang="en-US" sz="24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4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main activities, main products, and five-digit KBLI codes.</a:t>
            </a:r>
          </a:p>
          <a:p>
            <a:pPr marL="396875" indent="-396875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Limited to the establishment in DKI Jakarta Province, and only two sections (G and I) with 16 five-digit KBLI code subclasses will be used. </a:t>
            </a:r>
          </a:p>
          <a:p>
            <a:pPr marL="396875" indent="-396875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dirty="0"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 expert will manually code the establishment into the 2020 KBLI to ensure the data has the right KBLI</a:t>
            </a:r>
            <a:endParaRPr lang="en-US" sz="2400" dirty="0">
              <a:latin typeface="Lato" panose="020F0502020204030203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C11E50-0419-1B8B-972D-5E3BDD757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7870-B1B2-9A41-BD15-643C4E2E1B1B}" type="slidenum">
              <a:rPr lang="en-US" smtClean="0">
                <a:latin typeface="Lato" panose="020F0502020204030203" pitchFamily="34" charset="0"/>
              </a:rPr>
              <a:t>8</a:t>
            </a:fld>
            <a:endParaRPr lang="en-US"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154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9371F5-7922-4329-B37D-AC0EA40E5B62}"/>
              </a:ext>
            </a:extLst>
          </p:cNvPr>
          <p:cNvCxnSpPr>
            <a:cxnSpLocks/>
          </p:cNvCxnSpPr>
          <p:nvPr/>
        </p:nvCxnSpPr>
        <p:spPr>
          <a:xfrm flipV="1">
            <a:off x="170121" y="1135623"/>
            <a:ext cx="11841205" cy="23252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2">
            <a:extLst>
              <a:ext uri="{FF2B5EF4-FFF2-40B4-BE49-F238E27FC236}">
                <a16:creationId xmlns:a16="http://schemas.microsoft.com/office/drawing/2014/main" id="{929E3B39-AEF2-4447-B938-2E924F5A8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983" y="151552"/>
            <a:ext cx="11747439" cy="1019776"/>
          </a:xfrm>
        </p:spPr>
        <p:txBody>
          <a:bodyPr>
            <a:normAutofit/>
          </a:bodyPr>
          <a:lstStyle/>
          <a:p>
            <a:r>
              <a:rPr lang="en-US" sz="4800" dirty="0">
                <a:latin typeface="Lato Black" panose="020F0A02020204030203" pitchFamily="34" charset="0"/>
              </a:rPr>
              <a:t>Da</a:t>
            </a:r>
            <a:r>
              <a:rPr lang="en-US" sz="4800" dirty="0">
                <a:solidFill>
                  <a:srgbClr val="021689"/>
                </a:solidFill>
                <a:latin typeface="Lato Black" panose="020F0A02020204030203" pitchFamily="34" charset="0"/>
              </a:rPr>
              <a:t>ta</a:t>
            </a:r>
            <a:endParaRPr lang="en-US" dirty="0">
              <a:solidFill>
                <a:srgbClr val="021689"/>
              </a:solidFill>
              <a:latin typeface="Lato Black" panose="020F0A02020204030203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6BF6912-7683-294A-74F6-56DE8090D2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369398"/>
              </p:ext>
            </p:extLst>
          </p:nvPr>
        </p:nvGraphicFramePr>
        <p:xfrm>
          <a:off x="663824" y="1687083"/>
          <a:ext cx="5746212" cy="5019040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741354">
                  <a:extLst>
                    <a:ext uri="{9D8B030D-6E8A-4147-A177-3AD203B41FA5}">
                      <a16:colId xmlns:a16="http://schemas.microsoft.com/office/drawing/2014/main" val="351463110"/>
                    </a:ext>
                  </a:extLst>
                </a:gridCol>
                <a:gridCol w="663567">
                  <a:extLst>
                    <a:ext uri="{9D8B030D-6E8A-4147-A177-3AD203B41FA5}">
                      <a16:colId xmlns:a16="http://schemas.microsoft.com/office/drawing/2014/main" val="785166560"/>
                    </a:ext>
                  </a:extLst>
                </a:gridCol>
                <a:gridCol w="3676273">
                  <a:extLst>
                    <a:ext uri="{9D8B030D-6E8A-4147-A177-3AD203B41FA5}">
                      <a16:colId xmlns:a16="http://schemas.microsoft.com/office/drawing/2014/main" val="1815869118"/>
                    </a:ext>
                  </a:extLst>
                </a:gridCol>
                <a:gridCol w="665018">
                  <a:extLst>
                    <a:ext uri="{9D8B030D-6E8A-4147-A177-3AD203B41FA5}">
                      <a16:colId xmlns:a16="http://schemas.microsoft.com/office/drawing/2014/main" val="161412590"/>
                    </a:ext>
                  </a:extLst>
                </a:gridCol>
              </a:tblGrid>
              <a:tr h="1843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Lato" panose="020F0502020204030203" pitchFamily="34" charset="0"/>
                        </a:rPr>
                        <a:t>Section</a:t>
                      </a:r>
                      <a:endParaRPr lang="en-US" sz="1400" dirty="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KBLI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Lato" panose="020F0502020204030203" pitchFamily="34" charset="0"/>
                        </a:rPr>
                        <a:t>Description</a:t>
                      </a:r>
                      <a:endParaRPr lang="en-US" sz="1400" dirty="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Freq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3537446"/>
                  </a:ext>
                </a:extLst>
              </a:tr>
              <a:tr h="5975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G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47111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 dirty="0">
                          <a:effectLst/>
                          <a:latin typeface="Lato" panose="020F0502020204030203" pitchFamily="34" charset="0"/>
                        </a:rPr>
                        <a:t>Retail Trade of Various Kinds of Goods, Mainly Food, Drinks or Tobacco in Minimarkets/ Supermarkets/ Hypermarkets</a:t>
                      </a:r>
                      <a:endParaRPr lang="en-US" sz="1400" dirty="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215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6688303"/>
                  </a:ext>
                </a:extLst>
              </a:tr>
              <a:tr h="5975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47112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 dirty="0">
                          <a:effectLst/>
                          <a:latin typeface="Lato" panose="020F0502020204030203" pitchFamily="34" charset="0"/>
                        </a:rPr>
                        <a:t>Retail Trade of Various Kinds of Goods, Mainly Food, Drinks or Tobacco not in Minimarkets/ Supermarkets/ Hypermarkets (traditional)</a:t>
                      </a:r>
                      <a:endParaRPr lang="en-US" sz="1400" dirty="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4077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184174"/>
                  </a:ext>
                </a:extLst>
              </a:tr>
              <a:tr h="1843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47213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 dirty="0">
                          <a:effectLst/>
                          <a:latin typeface="Lato" panose="020F0502020204030203" pitchFamily="34" charset="0"/>
                        </a:rPr>
                        <a:t>Vegetable Retail Trade</a:t>
                      </a:r>
                      <a:endParaRPr lang="en-US" sz="1400" dirty="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357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3662524"/>
                  </a:ext>
                </a:extLst>
              </a:tr>
              <a:tr h="1843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47214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 dirty="0">
                          <a:effectLst/>
                          <a:latin typeface="Lato" panose="020F0502020204030203" pitchFamily="34" charset="0"/>
                        </a:rPr>
                        <a:t>Retail Trade in Livestock Products</a:t>
                      </a:r>
                      <a:endParaRPr lang="en-US" sz="1400" dirty="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189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6322342"/>
                  </a:ext>
                </a:extLst>
              </a:tr>
              <a:tr h="1843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47215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 dirty="0">
                          <a:effectLst/>
                          <a:latin typeface="Lato" panose="020F0502020204030203" pitchFamily="34" charset="0"/>
                        </a:rPr>
                        <a:t>Retail Trade in Fishery Products</a:t>
                      </a:r>
                      <a:endParaRPr lang="en-US" sz="1400" dirty="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228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3364123"/>
                  </a:ext>
                </a:extLst>
              </a:tr>
              <a:tr h="1843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47711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 dirty="0">
                          <a:effectLst/>
                          <a:latin typeface="Lato" panose="020F0502020204030203" pitchFamily="34" charset="0"/>
                        </a:rPr>
                        <a:t>Clothing Retail Trade</a:t>
                      </a:r>
                      <a:endParaRPr lang="en-US" sz="1400" dirty="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1690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0574857"/>
                  </a:ext>
                </a:extLst>
              </a:tr>
              <a:tr h="1843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47712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 dirty="0">
                          <a:effectLst/>
                          <a:latin typeface="Lato" panose="020F0502020204030203" pitchFamily="34" charset="0"/>
                        </a:rPr>
                        <a:t>Retail Trade in Shoes, Sandals and Other Footwear</a:t>
                      </a:r>
                      <a:endParaRPr lang="en-US" sz="1400" dirty="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361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3667352"/>
                  </a:ext>
                </a:extLst>
              </a:tr>
              <a:tr h="1843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47713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 dirty="0">
                          <a:effectLst/>
                          <a:latin typeface="Lato" panose="020F0502020204030203" pitchFamily="34" charset="0"/>
                        </a:rPr>
                        <a:t>Clothing Complementary Retail Trade</a:t>
                      </a:r>
                      <a:endParaRPr lang="en-US" sz="1400" dirty="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182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8128813"/>
                  </a:ext>
                </a:extLst>
              </a:tr>
              <a:tr h="3909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47714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 dirty="0">
                          <a:effectLst/>
                          <a:latin typeface="Lato" panose="020F0502020204030203" pitchFamily="34" charset="0"/>
                        </a:rPr>
                        <a:t>Retail Trade in Bags, Wallets, Suitcases, Backpacks and others</a:t>
                      </a:r>
                      <a:endParaRPr lang="en-US" sz="1400" dirty="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 dirty="0">
                          <a:effectLst/>
                          <a:latin typeface="Lato" panose="020F0502020204030203" pitchFamily="34" charset="0"/>
                        </a:rPr>
                        <a:t>225</a:t>
                      </a:r>
                      <a:endParaRPr lang="en-US" sz="1400" dirty="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6206823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A803F96-D2FC-A75E-0E37-DFFFC22F23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391733"/>
              </p:ext>
            </p:extLst>
          </p:nvPr>
        </p:nvGraphicFramePr>
        <p:xfrm>
          <a:off x="6707898" y="1677847"/>
          <a:ext cx="5216247" cy="2500884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741354">
                  <a:extLst>
                    <a:ext uri="{9D8B030D-6E8A-4147-A177-3AD203B41FA5}">
                      <a16:colId xmlns:a16="http://schemas.microsoft.com/office/drawing/2014/main" val="351463110"/>
                    </a:ext>
                  </a:extLst>
                </a:gridCol>
                <a:gridCol w="663567">
                  <a:extLst>
                    <a:ext uri="{9D8B030D-6E8A-4147-A177-3AD203B41FA5}">
                      <a16:colId xmlns:a16="http://schemas.microsoft.com/office/drawing/2014/main" val="785166560"/>
                    </a:ext>
                  </a:extLst>
                </a:gridCol>
                <a:gridCol w="3090890">
                  <a:extLst>
                    <a:ext uri="{9D8B030D-6E8A-4147-A177-3AD203B41FA5}">
                      <a16:colId xmlns:a16="http://schemas.microsoft.com/office/drawing/2014/main" val="1815869118"/>
                    </a:ext>
                  </a:extLst>
                </a:gridCol>
                <a:gridCol w="720436">
                  <a:extLst>
                    <a:ext uri="{9D8B030D-6E8A-4147-A177-3AD203B41FA5}">
                      <a16:colId xmlns:a16="http://schemas.microsoft.com/office/drawing/2014/main" val="161412590"/>
                    </a:ext>
                  </a:extLst>
                </a:gridCol>
              </a:tblGrid>
              <a:tr h="1843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Section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KBLI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Lato" panose="020F0502020204030203" pitchFamily="34" charset="0"/>
                        </a:rPr>
                        <a:t>Description</a:t>
                      </a:r>
                      <a:endParaRPr lang="en-US" sz="1400" dirty="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Freq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3537446"/>
                  </a:ext>
                </a:extLst>
              </a:tr>
              <a:tr h="1843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Lato" panose="020F0502020204030203" pitchFamily="34" charset="0"/>
                        </a:rPr>
                        <a:t>I</a:t>
                      </a:r>
                      <a:endParaRPr lang="en-US" sz="1400" dirty="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56101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 dirty="0">
                          <a:effectLst/>
                          <a:latin typeface="Lato" panose="020F0502020204030203" pitchFamily="34" charset="0"/>
                        </a:rPr>
                        <a:t>Restaurant</a:t>
                      </a:r>
                      <a:endParaRPr lang="en-US" sz="1400" dirty="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 dirty="0">
                          <a:effectLst/>
                          <a:latin typeface="Lato" panose="020F0502020204030203" pitchFamily="34" charset="0"/>
                        </a:rPr>
                        <a:t>1136</a:t>
                      </a:r>
                      <a:endParaRPr lang="en-US" sz="1400" dirty="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429131"/>
                  </a:ext>
                </a:extLst>
              </a:tr>
              <a:tr h="1843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56102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 dirty="0">
                          <a:effectLst/>
                          <a:latin typeface="Lato" panose="020F0502020204030203" pitchFamily="34" charset="0"/>
                        </a:rPr>
                        <a:t>Food Stores</a:t>
                      </a:r>
                      <a:endParaRPr lang="en-US" sz="1400" dirty="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1857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8447385"/>
                  </a:ext>
                </a:extLst>
              </a:tr>
              <a:tr h="1843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56103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Food Stalls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355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5170527"/>
                  </a:ext>
                </a:extLst>
              </a:tr>
              <a:tr h="1843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56104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 dirty="0">
                          <a:effectLst/>
                          <a:latin typeface="Lato" panose="020F0502020204030203" pitchFamily="34" charset="0"/>
                        </a:rPr>
                        <a:t>Mobile Food Service Activities</a:t>
                      </a:r>
                      <a:endParaRPr lang="en-US" sz="1400" dirty="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1414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1150506"/>
                  </a:ext>
                </a:extLst>
              </a:tr>
              <a:tr h="1843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56303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 dirty="0">
                          <a:effectLst/>
                          <a:latin typeface="Lato" panose="020F0502020204030203" pitchFamily="34" charset="0"/>
                        </a:rPr>
                        <a:t>Café </a:t>
                      </a:r>
                      <a:endParaRPr lang="en-US" sz="1400" dirty="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143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5048272"/>
                  </a:ext>
                </a:extLst>
              </a:tr>
              <a:tr h="1843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56304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Beverage Stalls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109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8294618"/>
                  </a:ext>
                </a:extLst>
              </a:tr>
              <a:tr h="1843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56306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Mobile Beverage Service Activities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312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7934383"/>
                  </a:ext>
                </a:extLst>
              </a:tr>
              <a:tr h="1843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 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>
                          <a:effectLst/>
                          <a:latin typeface="Lato" panose="020F0502020204030203" pitchFamily="34" charset="0"/>
                        </a:rPr>
                        <a:t>Total</a:t>
                      </a:r>
                      <a:endParaRPr lang="en-US" sz="140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en-US" sz="1400" dirty="0">
                          <a:effectLst/>
                          <a:latin typeface="Lato" panose="020F0502020204030203" pitchFamily="34" charset="0"/>
                        </a:rPr>
                        <a:t>12850</a:t>
                      </a:r>
                      <a:endParaRPr lang="en-US" sz="1400" dirty="0"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2" marR="56352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463641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D5857E7-AF04-7C78-3FF3-5C28F6E215FC}"/>
              </a:ext>
            </a:extLst>
          </p:cNvPr>
          <p:cNvSpPr txBox="1"/>
          <p:nvPr/>
        </p:nvSpPr>
        <p:spPr>
          <a:xfrm>
            <a:off x="2789382" y="1271076"/>
            <a:ext cx="61883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0045" marR="0" indent="-360045" algn="ctr">
              <a:spcBef>
                <a:spcPts val="300"/>
              </a:spcBef>
              <a:spcAft>
                <a:spcPts val="1000"/>
              </a:spcAft>
            </a:pPr>
            <a:r>
              <a:rPr lang="en-US" sz="1800" b="1" dirty="0">
                <a:effectLst/>
                <a:latin typeface="Lato" panose="020F050202020403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Table 1  Section, KBLI, and Code Description</a:t>
            </a:r>
            <a:endParaRPr lang="en-US" sz="2000" b="1" dirty="0">
              <a:effectLst/>
              <a:latin typeface="Lato" panose="020F050202020403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107F23-F4E6-31B9-ED14-DA8904E8D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7870-B1B2-9A41-BD15-643C4E2E1B1B}" type="slidenum">
              <a:rPr lang="en-US" smtClean="0">
                <a:latin typeface="Lato" panose="020F0502020204030203" pitchFamily="34" charset="0"/>
              </a:rPr>
              <a:t>9</a:t>
            </a:fld>
            <a:endParaRPr lang="en-US"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7078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19110</TotalTime>
  <Words>1120</Words>
  <Application>Microsoft Office PowerPoint</Application>
  <PresentationFormat>Widescreen</PresentationFormat>
  <Paragraphs>328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Arial</vt:lpstr>
      <vt:lpstr>Arial Nova Light</vt:lpstr>
      <vt:lpstr>Calibri</vt:lpstr>
      <vt:lpstr>Calibri Light</vt:lpstr>
      <vt:lpstr>Cambria Math</vt:lpstr>
      <vt:lpstr>Lato</vt:lpstr>
      <vt:lpstr>Lato Black</vt:lpstr>
      <vt:lpstr>Wingdings</vt:lpstr>
      <vt:lpstr>Office Theme</vt:lpstr>
      <vt:lpstr>Custom Design</vt:lpstr>
      <vt:lpstr>Artificial Intelligence for Predicting Indonesia Industrial Classification Code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Data</vt:lpstr>
      <vt:lpstr>Data</vt:lpstr>
      <vt:lpstr>Methodology</vt:lpstr>
      <vt:lpstr>Methodology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IPB University Presentation Template</dc:title>
  <dc:creator>Microsoft Office User</dc:creator>
  <cp:lastModifiedBy>Subdirektorat Pengembangan Kerangka Sampel</cp:lastModifiedBy>
  <cp:revision>308</cp:revision>
  <cp:lastPrinted>2023-05-26T02:42:10Z</cp:lastPrinted>
  <dcterms:created xsi:type="dcterms:W3CDTF">2019-07-11T07:04:53Z</dcterms:created>
  <dcterms:modified xsi:type="dcterms:W3CDTF">2023-09-15T17:31:43Z</dcterms:modified>
</cp:coreProperties>
</file>