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7"/>
  </p:notesMasterIdLst>
  <p:handoutMasterIdLst>
    <p:handoutMasterId r:id="rId28"/>
  </p:handoutMasterIdLst>
  <p:sldIdLst>
    <p:sldId id="258" r:id="rId5"/>
    <p:sldId id="443" r:id="rId6"/>
    <p:sldId id="441" r:id="rId7"/>
    <p:sldId id="325" r:id="rId8"/>
    <p:sldId id="349" r:id="rId9"/>
    <p:sldId id="340" r:id="rId10"/>
    <p:sldId id="442" r:id="rId11"/>
    <p:sldId id="456" r:id="rId12"/>
    <p:sldId id="447" r:id="rId13"/>
    <p:sldId id="289" r:id="rId14"/>
    <p:sldId id="444" r:id="rId15"/>
    <p:sldId id="445" r:id="rId16"/>
    <p:sldId id="449" r:id="rId17"/>
    <p:sldId id="454" r:id="rId18"/>
    <p:sldId id="451" r:id="rId19"/>
    <p:sldId id="452" r:id="rId20"/>
    <p:sldId id="455" r:id="rId21"/>
    <p:sldId id="448" r:id="rId22"/>
    <p:sldId id="450" r:id="rId23"/>
    <p:sldId id="274" r:id="rId24"/>
    <p:sldId id="305" r:id="rId25"/>
    <p:sldId id="284" r:id="rId2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6E94FC-BB5D-4832-BEB8-10B554ED5D6F}">
          <p14:sldIdLst>
            <p14:sldId id="258"/>
            <p14:sldId id="443"/>
            <p14:sldId id="441"/>
            <p14:sldId id="325"/>
            <p14:sldId id="349"/>
            <p14:sldId id="340"/>
            <p14:sldId id="442"/>
            <p14:sldId id="456"/>
            <p14:sldId id="447"/>
            <p14:sldId id="289"/>
            <p14:sldId id="444"/>
            <p14:sldId id="445"/>
            <p14:sldId id="449"/>
            <p14:sldId id="454"/>
            <p14:sldId id="451"/>
            <p14:sldId id="452"/>
            <p14:sldId id="455"/>
            <p14:sldId id="448"/>
            <p14:sldId id="450"/>
            <p14:sldId id="274"/>
            <p14:sldId id="305"/>
            <p14:sldId id="284"/>
          </p14:sldIdLst>
        </p14:section>
      </p14:sectionLst>
    </p:ex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DC00"/>
    <a:srgbClr val="EB8015"/>
    <a:srgbClr val="004494"/>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69800" autoAdjust="0"/>
  </p:normalViewPr>
  <p:slideViewPr>
    <p:cSldViewPr snapToGrid="0">
      <p:cViewPr varScale="1">
        <p:scale>
          <a:sx n="79" d="100"/>
          <a:sy n="79" d="100"/>
        </p:scale>
        <p:origin x="1674" y="96"/>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net1.cec.eu.int\Homes\05\depiral\My%20Documents\Task\12.%20Various\12.1.%20CSI\Statistic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MNEs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Size!$B$1:$B$2</c:f>
              <c:strCache>
                <c:ptCount val="2"/>
                <c:pt idx="0">
                  <c:v>Year</c:v>
                </c:pt>
                <c:pt idx="1">
                  <c:v>2019</c:v>
                </c:pt>
              </c:strCache>
            </c:strRef>
          </c:tx>
          <c:spPr>
            <a:solidFill>
              <a:schemeClr val="accent1"/>
            </a:solidFill>
            <a:ln>
              <a:noFill/>
            </a:ln>
            <a:effectLst/>
          </c:spPr>
          <c:invertIfNegative val="0"/>
          <c:cat>
            <c:strRef>
              <c:f>Size!$A$3:$A$6</c:f>
              <c:strCache>
                <c:ptCount val="4"/>
                <c:pt idx="0">
                  <c:v>2</c:v>
                </c:pt>
                <c:pt idx="1">
                  <c:v>[3;10[</c:v>
                </c:pt>
                <c:pt idx="2">
                  <c:v>[10;100[</c:v>
                </c:pt>
                <c:pt idx="3">
                  <c:v>100 or more</c:v>
                </c:pt>
              </c:strCache>
            </c:strRef>
          </c:cat>
          <c:val>
            <c:numRef>
              <c:f>Size!$B$3:$B$6</c:f>
              <c:numCache>
                <c:formatCode>General</c:formatCode>
                <c:ptCount val="4"/>
                <c:pt idx="0">
                  <c:v>71610</c:v>
                </c:pt>
                <c:pt idx="1">
                  <c:v>57168</c:v>
                </c:pt>
                <c:pt idx="2">
                  <c:v>16355</c:v>
                </c:pt>
                <c:pt idx="3">
                  <c:v>1445</c:v>
                </c:pt>
              </c:numCache>
            </c:numRef>
          </c:val>
          <c:extLst>
            <c:ext xmlns:c16="http://schemas.microsoft.com/office/drawing/2014/chart" uri="{C3380CC4-5D6E-409C-BE32-E72D297353CC}">
              <c16:uniqueId val="{00000000-A78F-4ED9-B640-55E58A8BA831}"/>
            </c:ext>
          </c:extLst>
        </c:ser>
        <c:ser>
          <c:idx val="1"/>
          <c:order val="1"/>
          <c:tx>
            <c:strRef>
              <c:f>Size!$C$1:$C$2</c:f>
              <c:strCache>
                <c:ptCount val="2"/>
                <c:pt idx="0">
                  <c:v>Year</c:v>
                </c:pt>
                <c:pt idx="1">
                  <c:v>2020</c:v>
                </c:pt>
              </c:strCache>
            </c:strRef>
          </c:tx>
          <c:spPr>
            <a:solidFill>
              <a:schemeClr val="accent2"/>
            </a:solidFill>
            <a:ln>
              <a:noFill/>
            </a:ln>
            <a:effectLst/>
          </c:spPr>
          <c:invertIfNegative val="0"/>
          <c:cat>
            <c:strRef>
              <c:f>Size!$A$3:$A$6</c:f>
              <c:strCache>
                <c:ptCount val="4"/>
                <c:pt idx="0">
                  <c:v>2</c:v>
                </c:pt>
                <c:pt idx="1">
                  <c:v>[3;10[</c:v>
                </c:pt>
                <c:pt idx="2">
                  <c:v>[10;100[</c:v>
                </c:pt>
                <c:pt idx="3">
                  <c:v>100 or more</c:v>
                </c:pt>
              </c:strCache>
            </c:strRef>
          </c:cat>
          <c:val>
            <c:numRef>
              <c:f>Size!$C$3:$C$6</c:f>
              <c:numCache>
                <c:formatCode>General</c:formatCode>
                <c:ptCount val="4"/>
                <c:pt idx="0">
                  <c:v>66032</c:v>
                </c:pt>
                <c:pt idx="1">
                  <c:v>53707</c:v>
                </c:pt>
                <c:pt idx="2">
                  <c:v>15756</c:v>
                </c:pt>
                <c:pt idx="3">
                  <c:v>1718</c:v>
                </c:pt>
              </c:numCache>
            </c:numRef>
          </c:val>
          <c:extLst>
            <c:ext xmlns:c16="http://schemas.microsoft.com/office/drawing/2014/chart" uri="{C3380CC4-5D6E-409C-BE32-E72D297353CC}">
              <c16:uniqueId val="{00000001-A78F-4ED9-B640-55E58A8BA831}"/>
            </c:ext>
          </c:extLst>
        </c:ser>
        <c:ser>
          <c:idx val="2"/>
          <c:order val="2"/>
          <c:tx>
            <c:strRef>
              <c:f>Size!$D$1:$D$2</c:f>
              <c:strCache>
                <c:ptCount val="2"/>
                <c:pt idx="0">
                  <c:v>Year</c:v>
                </c:pt>
                <c:pt idx="1">
                  <c:v>2021</c:v>
                </c:pt>
              </c:strCache>
            </c:strRef>
          </c:tx>
          <c:spPr>
            <a:solidFill>
              <a:schemeClr val="accent3"/>
            </a:solidFill>
            <a:ln>
              <a:noFill/>
            </a:ln>
            <a:effectLst/>
          </c:spPr>
          <c:invertIfNegative val="0"/>
          <c:cat>
            <c:strRef>
              <c:f>Size!$A$3:$A$6</c:f>
              <c:strCache>
                <c:ptCount val="4"/>
                <c:pt idx="0">
                  <c:v>2</c:v>
                </c:pt>
                <c:pt idx="1">
                  <c:v>[3;10[</c:v>
                </c:pt>
                <c:pt idx="2">
                  <c:v>[10;100[</c:v>
                </c:pt>
                <c:pt idx="3">
                  <c:v>100 or more</c:v>
                </c:pt>
              </c:strCache>
            </c:strRef>
          </c:cat>
          <c:val>
            <c:numRef>
              <c:f>Size!$D$3:$D$6</c:f>
              <c:numCache>
                <c:formatCode>General</c:formatCode>
                <c:ptCount val="4"/>
                <c:pt idx="0">
                  <c:v>76986</c:v>
                </c:pt>
                <c:pt idx="1">
                  <c:v>64089</c:v>
                </c:pt>
                <c:pt idx="2">
                  <c:v>18325</c:v>
                </c:pt>
                <c:pt idx="3">
                  <c:v>1896</c:v>
                </c:pt>
              </c:numCache>
            </c:numRef>
          </c:val>
          <c:extLst>
            <c:ext xmlns:c16="http://schemas.microsoft.com/office/drawing/2014/chart" uri="{C3380CC4-5D6E-409C-BE32-E72D297353CC}">
              <c16:uniqueId val="{00000002-A78F-4ED9-B640-55E58A8BA831}"/>
            </c:ext>
          </c:extLst>
        </c:ser>
        <c:dLbls>
          <c:showLegendKey val="0"/>
          <c:showVal val="0"/>
          <c:showCatName val="0"/>
          <c:showSerName val="0"/>
          <c:showPercent val="0"/>
          <c:showBubbleSize val="0"/>
        </c:dLbls>
        <c:gapWidth val="219"/>
        <c:overlap val="-27"/>
        <c:axId val="498099776"/>
        <c:axId val="498097808"/>
      </c:barChart>
      <c:catAx>
        <c:axId val="4980997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LEUs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097808"/>
        <c:crosses val="autoZero"/>
        <c:auto val="1"/>
        <c:lblAlgn val="ctr"/>
        <c:lblOffset val="100"/>
        <c:noMultiLvlLbl val="0"/>
      </c:catAx>
      <c:valAx>
        <c:axId val="498097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099776"/>
        <c:crosses val="autoZero"/>
        <c:crossBetween val="between"/>
        <c:majorUnit val="2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202CD-F3E2-4972-803A-2853FF735B9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43F154C3-038E-46CF-95AA-9DE35AD39EEF}">
      <dgm:prSet phldrT="[Text]"/>
      <dgm:spPr/>
      <dgm:t>
        <a:bodyPr/>
        <a:lstStyle/>
        <a:p>
          <a:r>
            <a:rPr lang="fr-FR" dirty="0"/>
            <a:t>Size</a:t>
          </a:r>
          <a:endParaRPr lang="en-GB" dirty="0"/>
        </a:p>
      </dgm:t>
    </dgm:pt>
    <dgm:pt modelId="{E226E9E5-EE17-4B47-AC94-A53AB585FA54}" type="parTrans" cxnId="{E1A8A71D-8F3F-4649-9200-F72E9C281150}">
      <dgm:prSet/>
      <dgm:spPr/>
      <dgm:t>
        <a:bodyPr/>
        <a:lstStyle/>
        <a:p>
          <a:endParaRPr lang="en-GB"/>
        </a:p>
      </dgm:t>
    </dgm:pt>
    <dgm:pt modelId="{53AEEEF3-A1BF-4618-866C-8CCD586304AD}" type="sibTrans" cxnId="{E1A8A71D-8F3F-4649-9200-F72E9C281150}">
      <dgm:prSet/>
      <dgm:spPr/>
      <dgm:t>
        <a:bodyPr/>
        <a:lstStyle/>
        <a:p>
          <a:endParaRPr lang="en-GB"/>
        </a:p>
      </dgm:t>
    </dgm:pt>
    <dgm:pt modelId="{0D65871E-98A9-4AE8-BD64-AE097FE0AD1B}">
      <dgm:prSet phldrT="[Text]" custT="1"/>
      <dgm:spPr/>
      <dgm:t>
        <a:bodyPr/>
        <a:lstStyle/>
        <a:p>
          <a:r>
            <a:rPr lang="en-GB" sz="1600" dirty="0"/>
            <a:t>Number of LEUs</a:t>
          </a:r>
        </a:p>
      </dgm:t>
    </dgm:pt>
    <dgm:pt modelId="{B528D2D6-E97A-4575-ACC3-4E577C280804}" type="parTrans" cxnId="{A74E7C09-CBAA-4F84-BE3E-CEDF5A21F88E}">
      <dgm:prSet/>
      <dgm:spPr/>
      <dgm:t>
        <a:bodyPr/>
        <a:lstStyle/>
        <a:p>
          <a:endParaRPr lang="en-GB"/>
        </a:p>
      </dgm:t>
    </dgm:pt>
    <dgm:pt modelId="{CD1529B5-E02D-4FCA-92CA-ECC58F294108}" type="sibTrans" cxnId="{A74E7C09-CBAA-4F84-BE3E-CEDF5A21F88E}">
      <dgm:prSet/>
      <dgm:spPr/>
      <dgm:t>
        <a:bodyPr/>
        <a:lstStyle/>
        <a:p>
          <a:endParaRPr lang="en-GB"/>
        </a:p>
      </dgm:t>
    </dgm:pt>
    <dgm:pt modelId="{88568021-391D-407A-8A6B-C02D7D6F6679}">
      <dgm:prSet phldrT="[Text]" custT="1"/>
      <dgm:spPr/>
      <dgm:t>
        <a:bodyPr/>
        <a:lstStyle/>
        <a:p>
          <a:r>
            <a:rPr lang="en-GB" sz="1600" dirty="0"/>
            <a:t>Number of employees</a:t>
          </a:r>
        </a:p>
      </dgm:t>
    </dgm:pt>
    <dgm:pt modelId="{AF9F210E-7FFC-4921-B5C6-AF2C54DC48F1}" type="parTrans" cxnId="{4BFBC9CF-3C1A-45EE-92D6-5E73D86C6CC5}">
      <dgm:prSet/>
      <dgm:spPr/>
      <dgm:t>
        <a:bodyPr/>
        <a:lstStyle/>
        <a:p>
          <a:endParaRPr lang="en-GB"/>
        </a:p>
      </dgm:t>
    </dgm:pt>
    <dgm:pt modelId="{C9523089-C0B0-47FE-BADD-BC952417C935}" type="sibTrans" cxnId="{4BFBC9CF-3C1A-45EE-92D6-5E73D86C6CC5}">
      <dgm:prSet/>
      <dgm:spPr/>
      <dgm:t>
        <a:bodyPr/>
        <a:lstStyle/>
        <a:p>
          <a:endParaRPr lang="en-GB"/>
        </a:p>
      </dgm:t>
    </dgm:pt>
    <dgm:pt modelId="{03B157B9-9FCC-4181-9B9D-6A4930DFB10E}">
      <dgm:prSet phldrT="[Text]" custT="1"/>
      <dgm:spPr/>
      <dgm:t>
        <a:bodyPr/>
        <a:lstStyle/>
        <a:p>
          <a:r>
            <a:rPr lang="en-GB" sz="1600" dirty="0"/>
            <a:t>Number of cross-border relations</a:t>
          </a:r>
        </a:p>
      </dgm:t>
    </dgm:pt>
    <dgm:pt modelId="{3E39AE55-AAF4-481D-A8FC-9BD5E190EAB3}" type="parTrans" cxnId="{A2E1E3E1-A00A-4E22-9F64-1D721B84D3A3}">
      <dgm:prSet/>
      <dgm:spPr/>
      <dgm:t>
        <a:bodyPr/>
        <a:lstStyle/>
        <a:p>
          <a:endParaRPr lang="en-GB"/>
        </a:p>
      </dgm:t>
    </dgm:pt>
    <dgm:pt modelId="{A1142B5D-6AF2-49DF-9D16-C579C8BDE4DD}" type="sibTrans" cxnId="{A2E1E3E1-A00A-4E22-9F64-1D721B84D3A3}">
      <dgm:prSet/>
      <dgm:spPr/>
      <dgm:t>
        <a:bodyPr/>
        <a:lstStyle/>
        <a:p>
          <a:endParaRPr lang="en-GB"/>
        </a:p>
      </dgm:t>
    </dgm:pt>
    <dgm:pt modelId="{21435125-F8E9-454F-988A-DD9A25563720}">
      <dgm:prSet phldrT="[Text]" custT="1"/>
      <dgm:spPr/>
      <dgm:t>
        <a:bodyPr/>
        <a:lstStyle/>
        <a:p>
          <a:r>
            <a:rPr lang="en-GB" sz="1600" dirty="0"/>
            <a:t>Number of NACE codes</a:t>
          </a:r>
        </a:p>
      </dgm:t>
    </dgm:pt>
    <dgm:pt modelId="{79C84A52-1D4E-453A-846C-38AD137FC675}" type="parTrans" cxnId="{746736C2-23E1-4B61-BF0F-226B0B6E0AB4}">
      <dgm:prSet/>
      <dgm:spPr/>
      <dgm:t>
        <a:bodyPr/>
        <a:lstStyle/>
        <a:p>
          <a:endParaRPr lang="en-GB"/>
        </a:p>
      </dgm:t>
    </dgm:pt>
    <dgm:pt modelId="{D1E9A7B8-8B7B-4A1F-8FBC-2ED8BE1254DC}" type="sibTrans" cxnId="{746736C2-23E1-4B61-BF0F-226B0B6E0AB4}">
      <dgm:prSet/>
      <dgm:spPr/>
      <dgm:t>
        <a:bodyPr/>
        <a:lstStyle/>
        <a:p>
          <a:endParaRPr lang="en-GB"/>
        </a:p>
      </dgm:t>
    </dgm:pt>
    <dgm:pt modelId="{F3298609-6E46-42DD-A3ED-7A61F2B0D736}">
      <dgm:prSet phldrT="[Text]"/>
      <dgm:spPr/>
      <dgm:t>
        <a:bodyPr/>
        <a:lstStyle/>
        <a:p>
          <a:r>
            <a:rPr lang="fr-FR" dirty="0" err="1"/>
            <a:t>Complexity</a:t>
          </a:r>
          <a:endParaRPr lang="en-GB" dirty="0"/>
        </a:p>
      </dgm:t>
    </dgm:pt>
    <dgm:pt modelId="{0C95FB18-9249-4D65-871D-806E1AA860D2}" type="sibTrans" cxnId="{8B308E05-8542-47CC-9BAD-FDBEB341FF7D}">
      <dgm:prSet/>
      <dgm:spPr/>
      <dgm:t>
        <a:bodyPr/>
        <a:lstStyle/>
        <a:p>
          <a:endParaRPr lang="en-GB"/>
        </a:p>
      </dgm:t>
    </dgm:pt>
    <dgm:pt modelId="{D4F26903-CC03-4E12-8F73-4DB49E71D82F}" type="parTrans" cxnId="{8B308E05-8542-47CC-9BAD-FDBEB341FF7D}">
      <dgm:prSet/>
      <dgm:spPr/>
      <dgm:t>
        <a:bodyPr/>
        <a:lstStyle/>
        <a:p>
          <a:endParaRPr lang="en-GB"/>
        </a:p>
      </dgm:t>
    </dgm:pt>
    <dgm:pt modelId="{D838574C-2E6A-48E3-98CA-3554A9432CDF}">
      <dgm:prSet phldrT="[Text]" custT="1"/>
      <dgm:spPr/>
      <dgm:t>
        <a:bodyPr/>
        <a:lstStyle/>
        <a:p>
          <a:r>
            <a:rPr lang="en-GB" sz="1600"/>
            <a:t>Number of ownership layers </a:t>
          </a:r>
          <a:endParaRPr lang="en-GB" sz="1600" dirty="0"/>
        </a:p>
      </dgm:t>
    </dgm:pt>
    <dgm:pt modelId="{8EEACD42-BDAF-4F95-AB7A-0C52DC30C931}" type="parTrans" cxnId="{55B8F4FF-C312-4608-8509-F6EC44BC5D4B}">
      <dgm:prSet/>
      <dgm:spPr/>
      <dgm:t>
        <a:bodyPr/>
        <a:lstStyle/>
        <a:p>
          <a:endParaRPr lang="en-GB"/>
        </a:p>
      </dgm:t>
    </dgm:pt>
    <dgm:pt modelId="{55212E2F-701C-4202-AF3B-E418A9699CCB}" type="sibTrans" cxnId="{55B8F4FF-C312-4608-8509-F6EC44BC5D4B}">
      <dgm:prSet/>
      <dgm:spPr/>
      <dgm:t>
        <a:bodyPr/>
        <a:lstStyle/>
        <a:p>
          <a:endParaRPr lang="en-GB"/>
        </a:p>
      </dgm:t>
    </dgm:pt>
    <dgm:pt modelId="{890A7F56-DB32-477F-9E9D-702D41074707}">
      <dgm:prSet phldrT="[Text]" custT="1"/>
      <dgm:spPr/>
      <dgm:t>
        <a:bodyPr/>
        <a:lstStyle/>
        <a:p>
          <a:r>
            <a:rPr lang="en-GB" sz="1600"/>
            <a:t>Number of employees in largest LEU</a:t>
          </a:r>
          <a:endParaRPr lang="en-GB" sz="1600" dirty="0"/>
        </a:p>
      </dgm:t>
    </dgm:pt>
    <dgm:pt modelId="{C77BEC03-09F3-4919-A16E-573229A6ABDA}" type="parTrans" cxnId="{4CC76F04-55AE-47D7-AC74-CD7AC86684AF}">
      <dgm:prSet/>
      <dgm:spPr/>
      <dgm:t>
        <a:bodyPr/>
        <a:lstStyle/>
        <a:p>
          <a:endParaRPr lang="en-GB"/>
        </a:p>
      </dgm:t>
    </dgm:pt>
    <dgm:pt modelId="{7E114BAD-50CD-4F94-BC4F-1A44423AAB8D}" type="sibTrans" cxnId="{4CC76F04-55AE-47D7-AC74-CD7AC86684AF}">
      <dgm:prSet/>
      <dgm:spPr/>
      <dgm:t>
        <a:bodyPr/>
        <a:lstStyle/>
        <a:p>
          <a:endParaRPr lang="en-GB"/>
        </a:p>
      </dgm:t>
    </dgm:pt>
    <dgm:pt modelId="{9FF899BE-12A5-4D1D-9792-35D8A016E412}" type="pres">
      <dgm:prSet presAssocID="{DA4202CD-F3E2-4972-803A-2853FF735B93}" presName="Name0" presStyleCnt="0">
        <dgm:presLayoutVars>
          <dgm:chPref val="3"/>
          <dgm:dir/>
          <dgm:animLvl val="lvl"/>
          <dgm:resizeHandles/>
        </dgm:presLayoutVars>
      </dgm:prSet>
      <dgm:spPr/>
    </dgm:pt>
    <dgm:pt modelId="{46F42821-0DBF-4EA8-93EB-3F2ACF80A8F2}" type="pres">
      <dgm:prSet presAssocID="{43F154C3-038E-46CF-95AA-9DE35AD39EEF}" presName="horFlow" presStyleCnt="0"/>
      <dgm:spPr/>
    </dgm:pt>
    <dgm:pt modelId="{8BC00643-7885-4CD2-A338-D5E91D2E362B}" type="pres">
      <dgm:prSet presAssocID="{43F154C3-038E-46CF-95AA-9DE35AD39EEF}" presName="bigChev" presStyleLbl="node1" presStyleIdx="0" presStyleCnt="2"/>
      <dgm:spPr/>
    </dgm:pt>
    <dgm:pt modelId="{A3AC5DF0-46DC-480C-A536-9E609EAF2A50}" type="pres">
      <dgm:prSet presAssocID="{B528D2D6-E97A-4575-ACC3-4E577C280804}" presName="parTrans" presStyleCnt="0"/>
      <dgm:spPr/>
    </dgm:pt>
    <dgm:pt modelId="{EFB14B82-9A25-451C-AF0A-8928E6CF6B2B}" type="pres">
      <dgm:prSet presAssocID="{0D65871E-98A9-4AE8-BD64-AE097FE0AD1B}" presName="node" presStyleLbl="alignAccFollowNode1" presStyleIdx="0" presStyleCnt="6">
        <dgm:presLayoutVars>
          <dgm:bulletEnabled val="1"/>
        </dgm:presLayoutVars>
      </dgm:prSet>
      <dgm:spPr/>
    </dgm:pt>
    <dgm:pt modelId="{362DABF7-78FB-4EE4-9C41-1F63895F125A}" type="pres">
      <dgm:prSet presAssocID="{CD1529B5-E02D-4FCA-92CA-ECC58F294108}" presName="sibTrans" presStyleCnt="0"/>
      <dgm:spPr/>
    </dgm:pt>
    <dgm:pt modelId="{326F692A-4387-4827-B504-A4858626CA63}" type="pres">
      <dgm:prSet presAssocID="{88568021-391D-407A-8A6B-C02D7D6F6679}" presName="node" presStyleLbl="alignAccFollowNode1" presStyleIdx="1" presStyleCnt="6">
        <dgm:presLayoutVars>
          <dgm:bulletEnabled val="1"/>
        </dgm:presLayoutVars>
      </dgm:prSet>
      <dgm:spPr/>
    </dgm:pt>
    <dgm:pt modelId="{EA90CD16-EF44-46EE-B79A-3736A0D9F207}" type="pres">
      <dgm:prSet presAssocID="{C9523089-C0B0-47FE-BADD-BC952417C935}" presName="sibTrans" presStyleCnt="0"/>
      <dgm:spPr/>
    </dgm:pt>
    <dgm:pt modelId="{6432A129-10B1-4090-8EDB-99625A198698}" type="pres">
      <dgm:prSet presAssocID="{890A7F56-DB32-477F-9E9D-702D41074707}" presName="node" presStyleLbl="alignAccFollowNode1" presStyleIdx="2" presStyleCnt="6">
        <dgm:presLayoutVars>
          <dgm:bulletEnabled val="1"/>
        </dgm:presLayoutVars>
      </dgm:prSet>
      <dgm:spPr/>
    </dgm:pt>
    <dgm:pt modelId="{4B0037D3-5C85-4A5D-A843-F5D4056A695B}" type="pres">
      <dgm:prSet presAssocID="{43F154C3-038E-46CF-95AA-9DE35AD39EEF}" presName="vSp" presStyleCnt="0"/>
      <dgm:spPr/>
    </dgm:pt>
    <dgm:pt modelId="{24A0EAE5-97C6-44E2-8C5E-B9770B88E53F}" type="pres">
      <dgm:prSet presAssocID="{F3298609-6E46-42DD-A3ED-7A61F2B0D736}" presName="horFlow" presStyleCnt="0"/>
      <dgm:spPr/>
    </dgm:pt>
    <dgm:pt modelId="{B459F0D2-55A9-487F-BA73-40BE084254A9}" type="pres">
      <dgm:prSet presAssocID="{F3298609-6E46-42DD-A3ED-7A61F2B0D736}" presName="bigChev" presStyleLbl="node1" presStyleIdx="1" presStyleCnt="2"/>
      <dgm:spPr/>
    </dgm:pt>
    <dgm:pt modelId="{7D71B3DA-D36C-4105-B163-0780D22258CB}" type="pres">
      <dgm:prSet presAssocID="{3E39AE55-AAF4-481D-A8FC-9BD5E190EAB3}" presName="parTrans" presStyleCnt="0"/>
      <dgm:spPr/>
    </dgm:pt>
    <dgm:pt modelId="{4AC96E5E-0156-4232-95CA-9C2925E51482}" type="pres">
      <dgm:prSet presAssocID="{03B157B9-9FCC-4181-9B9D-6A4930DFB10E}" presName="node" presStyleLbl="alignAccFollowNode1" presStyleIdx="3" presStyleCnt="6">
        <dgm:presLayoutVars>
          <dgm:bulletEnabled val="1"/>
        </dgm:presLayoutVars>
      </dgm:prSet>
      <dgm:spPr/>
    </dgm:pt>
    <dgm:pt modelId="{CB2EE771-4888-4491-9E34-E030D0B24E1B}" type="pres">
      <dgm:prSet presAssocID="{A1142B5D-6AF2-49DF-9D16-C579C8BDE4DD}" presName="sibTrans" presStyleCnt="0"/>
      <dgm:spPr/>
    </dgm:pt>
    <dgm:pt modelId="{15E4381B-38E1-4C6A-BDEC-EF1B737961E5}" type="pres">
      <dgm:prSet presAssocID="{21435125-F8E9-454F-988A-DD9A25563720}" presName="node" presStyleLbl="alignAccFollowNode1" presStyleIdx="4" presStyleCnt="6">
        <dgm:presLayoutVars>
          <dgm:bulletEnabled val="1"/>
        </dgm:presLayoutVars>
      </dgm:prSet>
      <dgm:spPr/>
    </dgm:pt>
    <dgm:pt modelId="{F8042163-C2A4-45B6-9B5A-BBFF6CA83749}" type="pres">
      <dgm:prSet presAssocID="{D1E9A7B8-8B7B-4A1F-8FBC-2ED8BE1254DC}" presName="sibTrans" presStyleCnt="0"/>
      <dgm:spPr/>
    </dgm:pt>
    <dgm:pt modelId="{3B5A3CB5-6C3B-45B5-8C98-47DF9680008D}" type="pres">
      <dgm:prSet presAssocID="{D838574C-2E6A-48E3-98CA-3554A9432CDF}" presName="node" presStyleLbl="alignAccFollowNode1" presStyleIdx="5" presStyleCnt="6">
        <dgm:presLayoutVars>
          <dgm:bulletEnabled val="1"/>
        </dgm:presLayoutVars>
      </dgm:prSet>
      <dgm:spPr/>
    </dgm:pt>
  </dgm:ptLst>
  <dgm:cxnLst>
    <dgm:cxn modelId="{4CC76F04-55AE-47D7-AC74-CD7AC86684AF}" srcId="{43F154C3-038E-46CF-95AA-9DE35AD39EEF}" destId="{890A7F56-DB32-477F-9E9D-702D41074707}" srcOrd="2" destOrd="0" parTransId="{C77BEC03-09F3-4919-A16E-573229A6ABDA}" sibTransId="{7E114BAD-50CD-4F94-BC4F-1A44423AAB8D}"/>
    <dgm:cxn modelId="{8B308E05-8542-47CC-9BAD-FDBEB341FF7D}" srcId="{DA4202CD-F3E2-4972-803A-2853FF735B93}" destId="{F3298609-6E46-42DD-A3ED-7A61F2B0D736}" srcOrd="1" destOrd="0" parTransId="{D4F26903-CC03-4E12-8F73-4DB49E71D82F}" sibTransId="{0C95FB18-9249-4D65-871D-806E1AA860D2}"/>
    <dgm:cxn modelId="{A74E7C09-CBAA-4F84-BE3E-CEDF5A21F88E}" srcId="{43F154C3-038E-46CF-95AA-9DE35AD39EEF}" destId="{0D65871E-98A9-4AE8-BD64-AE097FE0AD1B}" srcOrd="0" destOrd="0" parTransId="{B528D2D6-E97A-4575-ACC3-4E577C280804}" sibTransId="{CD1529B5-E02D-4FCA-92CA-ECC58F294108}"/>
    <dgm:cxn modelId="{E1A8A71D-8F3F-4649-9200-F72E9C281150}" srcId="{DA4202CD-F3E2-4972-803A-2853FF735B93}" destId="{43F154C3-038E-46CF-95AA-9DE35AD39EEF}" srcOrd="0" destOrd="0" parTransId="{E226E9E5-EE17-4B47-AC94-A53AB585FA54}" sibTransId="{53AEEEF3-A1BF-4618-866C-8CCD586304AD}"/>
    <dgm:cxn modelId="{2FCEE028-4FE5-4884-A5F2-7E4090C1AC1E}" type="presOf" srcId="{DA4202CD-F3E2-4972-803A-2853FF735B93}" destId="{9FF899BE-12A5-4D1D-9792-35D8A016E412}" srcOrd="0" destOrd="0" presId="urn:microsoft.com/office/officeart/2005/8/layout/lProcess3"/>
    <dgm:cxn modelId="{66601133-7066-483E-8BD3-8ABA69613304}" type="presOf" srcId="{21435125-F8E9-454F-988A-DD9A25563720}" destId="{15E4381B-38E1-4C6A-BDEC-EF1B737961E5}" srcOrd="0" destOrd="0" presId="urn:microsoft.com/office/officeart/2005/8/layout/lProcess3"/>
    <dgm:cxn modelId="{BDB0913B-C4B1-418B-9B0A-EE24BDBA746E}" type="presOf" srcId="{0D65871E-98A9-4AE8-BD64-AE097FE0AD1B}" destId="{EFB14B82-9A25-451C-AF0A-8928E6CF6B2B}" srcOrd="0" destOrd="0" presId="urn:microsoft.com/office/officeart/2005/8/layout/lProcess3"/>
    <dgm:cxn modelId="{B0D4025F-0B80-4015-9E2C-AED3C3B4F9FC}" type="presOf" srcId="{F3298609-6E46-42DD-A3ED-7A61F2B0D736}" destId="{B459F0D2-55A9-487F-BA73-40BE084254A9}" srcOrd="0" destOrd="0" presId="urn:microsoft.com/office/officeart/2005/8/layout/lProcess3"/>
    <dgm:cxn modelId="{C21D1064-B92B-40C4-8849-B69A9A861CA3}" type="presOf" srcId="{03B157B9-9FCC-4181-9B9D-6A4930DFB10E}" destId="{4AC96E5E-0156-4232-95CA-9C2925E51482}" srcOrd="0" destOrd="0" presId="urn:microsoft.com/office/officeart/2005/8/layout/lProcess3"/>
    <dgm:cxn modelId="{10544278-E0D7-4755-8723-5608894FB190}" type="presOf" srcId="{43F154C3-038E-46CF-95AA-9DE35AD39EEF}" destId="{8BC00643-7885-4CD2-A338-D5E91D2E362B}" srcOrd="0" destOrd="0" presId="urn:microsoft.com/office/officeart/2005/8/layout/lProcess3"/>
    <dgm:cxn modelId="{EED93F82-630B-4851-8D9D-EC7B4BA8014D}" type="presOf" srcId="{D838574C-2E6A-48E3-98CA-3554A9432CDF}" destId="{3B5A3CB5-6C3B-45B5-8C98-47DF9680008D}" srcOrd="0" destOrd="0" presId="urn:microsoft.com/office/officeart/2005/8/layout/lProcess3"/>
    <dgm:cxn modelId="{746736C2-23E1-4B61-BF0F-226B0B6E0AB4}" srcId="{F3298609-6E46-42DD-A3ED-7A61F2B0D736}" destId="{21435125-F8E9-454F-988A-DD9A25563720}" srcOrd="1" destOrd="0" parTransId="{79C84A52-1D4E-453A-846C-38AD137FC675}" sibTransId="{D1E9A7B8-8B7B-4A1F-8FBC-2ED8BE1254DC}"/>
    <dgm:cxn modelId="{4BFBC9CF-3C1A-45EE-92D6-5E73D86C6CC5}" srcId="{43F154C3-038E-46CF-95AA-9DE35AD39EEF}" destId="{88568021-391D-407A-8A6B-C02D7D6F6679}" srcOrd="1" destOrd="0" parTransId="{AF9F210E-7FFC-4921-B5C6-AF2C54DC48F1}" sibTransId="{C9523089-C0B0-47FE-BADD-BC952417C935}"/>
    <dgm:cxn modelId="{0BC245D6-4143-4F7C-B369-12A3BA81DAEE}" type="presOf" srcId="{88568021-391D-407A-8A6B-C02D7D6F6679}" destId="{326F692A-4387-4827-B504-A4858626CA63}" srcOrd="0" destOrd="0" presId="urn:microsoft.com/office/officeart/2005/8/layout/lProcess3"/>
    <dgm:cxn modelId="{A2E1E3E1-A00A-4E22-9F64-1D721B84D3A3}" srcId="{F3298609-6E46-42DD-A3ED-7A61F2B0D736}" destId="{03B157B9-9FCC-4181-9B9D-6A4930DFB10E}" srcOrd="0" destOrd="0" parTransId="{3E39AE55-AAF4-481D-A8FC-9BD5E190EAB3}" sibTransId="{A1142B5D-6AF2-49DF-9D16-C579C8BDE4DD}"/>
    <dgm:cxn modelId="{C484BFE9-688B-4754-B8E0-9BCE78039A3F}" type="presOf" srcId="{890A7F56-DB32-477F-9E9D-702D41074707}" destId="{6432A129-10B1-4090-8EDB-99625A198698}" srcOrd="0" destOrd="0" presId="urn:microsoft.com/office/officeart/2005/8/layout/lProcess3"/>
    <dgm:cxn modelId="{55B8F4FF-C312-4608-8509-F6EC44BC5D4B}" srcId="{F3298609-6E46-42DD-A3ED-7A61F2B0D736}" destId="{D838574C-2E6A-48E3-98CA-3554A9432CDF}" srcOrd="2" destOrd="0" parTransId="{8EEACD42-BDAF-4F95-AB7A-0C52DC30C931}" sibTransId="{55212E2F-701C-4202-AF3B-E418A9699CCB}"/>
    <dgm:cxn modelId="{782083B0-D741-4D00-BDC6-C3118C6C2187}" type="presParOf" srcId="{9FF899BE-12A5-4D1D-9792-35D8A016E412}" destId="{46F42821-0DBF-4EA8-93EB-3F2ACF80A8F2}" srcOrd="0" destOrd="0" presId="urn:microsoft.com/office/officeart/2005/8/layout/lProcess3"/>
    <dgm:cxn modelId="{BA9A87F6-5FBC-4047-9BA3-C3CE29271ADA}" type="presParOf" srcId="{46F42821-0DBF-4EA8-93EB-3F2ACF80A8F2}" destId="{8BC00643-7885-4CD2-A338-D5E91D2E362B}" srcOrd="0" destOrd="0" presId="urn:microsoft.com/office/officeart/2005/8/layout/lProcess3"/>
    <dgm:cxn modelId="{1904EB55-B476-49A6-905E-1723FAC25D84}" type="presParOf" srcId="{46F42821-0DBF-4EA8-93EB-3F2ACF80A8F2}" destId="{A3AC5DF0-46DC-480C-A536-9E609EAF2A50}" srcOrd="1" destOrd="0" presId="urn:microsoft.com/office/officeart/2005/8/layout/lProcess3"/>
    <dgm:cxn modelId="{7EA0838D-F813-4BED-B488-56209612EC33}" type="presParOf" srcId="{46F42821-0DBF-4EA8-93EB-3F2ACF80A8F2}" destId="{EFB14B82-9A25-451C-AF0A-8928E6CF6B2B}" srcOrd="2" destOrd="0" presId="urn:microsoft.com/office/officeart/2005/8/layout/lProcess3"/>
    <dgm:cxn modelId="{027DF645-2C1B-46A0-9B77-08D319EA0AE8}" type="presParOf" srcId="{46F42821-0DBF-4EA8-93EB-3F2ACF80A8F2}" destId="{362DABF7-78FB-4EE4-9C41-1F63895F125A}" srcOrd="3" destOrd="0" presId="urn:microsoft.com/office/officeart/2005/8/layout/lProcess3"/>
    <dgm:cxn modelId="{BAF27E6B-9E1A-4DB3-A01F-8F5E088D408B}" type="presParOf" srcId="{46F42821-0DBF-4EA8-93EB-3F2ACF80A8F2}" destId="{326F692A-4387-4827-B504-A4858626CA63}" srcOrd="4" destOrd="0" presId="urn:microsoft.com/office/officeart/2005/8/layout/lProcess3"/>
    <dgm:cxn modelId="{F578E2E7-BB73-42E6-A01A-CF5DB68DBA85}" type="presParOf" srcId="{46F42821-0DBF-4EA8-93EB-3F2ACF80A8F2}" destId="{EA90CD16-EF44-46EE-B79A-3736A0D9F207}" srcOrd="5" destOrd="0" presId="urn:microsoft.com/office/officeart/2005/8/layout/lProcess3"/>
    <dgm:cxn modelId="{40B92905-BBED-43CA-90F0-145061099F51}" type="presParOf" srcId="{46F42821-0DBF-4EA8-93EB-3F2ACF80A8F2}" destId="{6432A129-10B1-4090-8EDB-99625A198698}" srcOrd="6" destOrd="0" presId="urn:microsoft.com/office/officeart/2005/8/layout/lProcess3"/>
    <dgm:cxn modelId="{3C354BB8-33E1-4540-A488-D6E882FA2067}" type="presParOf" srcId="{9FF899BE-12A5-4D1D-9792-35D8A016E412}" destId="{4B0037D3-5C85-4A5D-A843-F5D4056A695B}" srcOrd="1" destOrd="0" presId="urn:microsoft.com/office/officeart/2005/8/layout/lProcess3"/>
    <dgm:cxn modelId="{92C73458-FCCE-421C-8F3A-CD8056FE4EEE}" type="presParOf" srcId="{9FF899BE-12A5-4D1D-9792-35D8A016E412}" destId="{24A0EAE5-97C6-44E2-8C5E-B9770B88E53F}" srcOrd="2" destOrd="0" presId="urn:microsoft.com/office/officeart/2005/8/layout/lProcess3"/>
    <dgm:cxn modelId="{E0005A28-523C-4B5D-B667-CED7DFB5003D}" type="presParOf" srcId="{24A0EAE5-97C6-44E2-8C5E-B9770B88E53F}" destId="{B459F0D2-55A9-487F-BA73-40BE084254A9}" srcOrd="0" destOrd="0" presId="urn:microsoft.com/office/officeart/2005/8/layout/lProcess3"/>
    <dgm:cxn modelId="{3E14CC23-F44B-4F84-9CA7-62C7F389EAF7}" type="presParOf" srcId="{24A0EAE5-97C6-44E2-8C5E-B9770B88E53F}" destId="{7D71B3DA-D36C-4105-B163-0780D22258CB}" srcOrd="1" destOrd="0" presId="urn:microsoft.com/office/officeart/2005/8/layout/lProcess3"/>
    <dgm:cxn modelId="{EB4358DD-42F0-4F67-9497-E324CD949E5A}" type="presParOf" srcId="{24A0EAE5-97C6-44E2-8C5E-B9770B88E53F}" destId="{4AC96E5E-0156-4232-95CA-9C2925E51482}" srcOrd="2" destOrd="0" presId="urn:microsoft.com/office/officeart/2005/8/layout/lProcess3"/>
    <dgm:cxn modelId="{660A8F6D-C2F4-4FB6-A4E1-26C8BE6C5800}" type="presParOf" srcId="{24A0EAE5-97C6-44E2-8C5E-B9770B88E53F}" destId="{CB2EE771-4888-4491-9E34-E030D0B24E1B}" srcOrd="3" destOrd="0" presId="urn:microsoft.com/office/officeart/2005/8/layout/lProcess3"/>
    <dgm:cxn modelId="{E4035441-C22C-41F4-AE58-E543953977F5}" type="presParOf" srcId="{24A0EAE5-97C6-44E2-8C5E-B9770B88E53F}" destId="{15E4381B-38E1-4C6A-BDEC-EF1B737961E5}" srcOrd="4" destOrd="0" presId="urn:microsoft.com/office/officeart/2005/8/layout/lProcess3"/>
    <dgm:cxn modelId="{3168FF2A-6AB8-48AC-90E0-95EA36941CB5}" type="presParOf" srcId="{24A0EAE5-97C6-44E2-8C5E-B9770B88E53F}" destId="{F8042163-C2A4-45B6-9B5A-BBFF6CA83749}" srcOrd="5" destOrd="0" presId="urn:microsoft.com/office/officeart/2005/8/layout/lProcess3"/>
    <dgm:cxn modelId="{1C6E2497-0B29-4459-86DD-B8F650E4516B}" type="presParOf" srcId="{24A0EAE5-97C6-44E2-8C5E-B9770B88E53F}" destId="{3B5A3CB5-6C3B-45B5-8C98-47DF9680008D}"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00643-7885-4CD2-A338-D5E91D2E362B}">
      <dsp:nvSpPr>
        <dsp:cNvPr id="0" name=""/>
        <dsp:cNvSpPr/>
      </dsp:nvSpPr>
      <dsp:spPr>
        <a:xfrm>
          <a:off x="5870" y="583406"/>
          <a:ext cx="3011616" cy="1204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Size</a:t>
          </a:r>
          <a:endParaRPr lang="en-GB" sz="2800" kern="1200" dirty="0"/>
        </a:p>
      </dsp:txBody>
      <dsp:txXfrm>
        <a:off x="608193" y="583406"/>
        <a:ext cx="1806970" cy="1204646"/>
      </dsp:txXfrm>
    </dsp:sp>
    <dsp:sp modelId="{EFB14B82-9A25-451C-AF0A-8928E6CF6B2B}">
      <dsp:nvSpPr>
        <dsp:cNvPr id="0" name=""/>
        <dsp:cNvSpPr/>
      </dsp:nvSpPr>
      <dsp:spPr>
        <a:xfrm>
          <a:off x="2625976" y="685801"/>
          <a:ext cx="2499641" cy="9998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Number of LEUs</a:t>
          </a:r>
        </a:p>
      </dsp:txBody>
      <dsp:txXfrm>
        <a:off x="3125904" y="685801"/>
        <a:ext cx="1499785" cy="999856"/>
      </dsp:txXfrm>
    </dsp:sp>
    <dsp:sp modelId="{326F692A-4387-4827-B504-A4858626CA63}">
      <dsp:nvSpPr>
        <dsp:cNvPr id="0" name=""/>
        <dsp:cNvSpPr/>
      </dsp:nvSpPr>
      <dsp:spPr>
        <a:xfrm>
          <a:off x="4775668" y="685801"/>
          <a:ext cx="2499641" cy="9998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Number of employees</a:t>
          </a:r>
        </a:p>
      </dsp:txBody>
      <dsp:txXfrm>
        <a:off x="5275596" y="685801"/>
        <a:ext cx="1499785" cy="999856"/>
      </dsp:txXfrm>
    </dsp:sp>
    <dsp:sp modelId="{6432A129-10B1-4090-8EDB-99625A198698}">
      <dsp:nvSpPr>
        <dsp:cNvPr id="0" name=""/>
        <dsp:cNvSpPr/>
      </dsp:nvSpPr>
      <dsp:spPr>
        <a:xfrm>
          <a:off x="6925360" y="685801"/>
          <a:ext cx="2499641" cy="9998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a:t>Number of employees in largest LEU</a:t>
          </a:r>
          <a:endParaRPr lang="en-GB" sz="1600" kern="1200" dirty="0"/>
        </a:p>
      </dsp:txBody>
      <dsp:txXfrm>
        <a:off x="7425288" y="685801"/>
        <a:ext cx="1499785" cy="999856"/>
      </dsp:txXfrm>
    </dsp:sp>
    <dsp:sp modelId="{B459F0D2-55A9-487F-BA73-40BE084254A9}">
      <dsp:nvSpPr>
        <dsp:cNvPr id="0" name=""/>
        <dsp:cNvSpPr/>
      </dsp:nvSpPr>
      <dsp:spPr>
        <a:xfrm>
          <a:off x="5870" y="1956703"/>
          <a:ext cx="3011616" cy="12046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fr-FR" sz="2800" kern="1200" dirty="0" err="1"/>
            <a:t>Complexity</a:t>
          </a:r>
          <a:endParaRPr lang="en-GB" sz="2800" kern="1200" dirty="0"/>
        </a:p>
      </dsp:txBody>
      <dsp:txXfrm>
        <a:off x="608193" y="1956703"/>
        <a:ext cx="1806970" cy="1204646"/>
      </dsp:txXfrm>
    </dsp:sp>
    <dsp:sp modelId="{4AC96E5E-0156-4232-95CA-9C2925E51482}">
      <dsp:nvSpPr>
        <dsp:cNvPr id="0" name=""/>
        <dsp:cNvSpPr/>
      </dsp:nvSpPr>
      <dsp:spPr>
        <a:xfrm>
          <a:off x="2625976" y="2059098"/>
          <a:ext cx="2499641" cy="9998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Number of cross-border relations</a:t>
          </a:r>
        </a:p>
      </dsp:txBody>
      <dsp:txXfrm>
        <a:off x="3125904" y="2059098"/>
        <a:ext cx="1499785" cy="999856"/>
      </dsp:txXfrm>
    </dsp:sp>
    <dsp:sp modelId="{15E4381B-38E1-4C6A-BDEC-EF1B737961E5}">
      <dsp:nvSpPr>
        <dsp:cNvPr id="0" name=""/>
        <dsp:cNvSpPr/>
      </dsp:nvSpPr>
      <dsp:spPr>
        <a:xfrm>
          <a:off x="4775668" y="2059098"/>
          <a:ext cx="2499641" cy="9998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Number of NACE codes</a:t>
          </a:r>
        </a:p>
      </dsp:txBody>
      <dsp:txXfrm>
        <a:off x="5275596" y="2059098"/>
        <a:ext cx="1499785" cy="999856"/>
      </dsp:txXfrm>
    </dsp:sp>
    <dsp:sp modelId="{3B5A3CB5-6C3B-45B5-8C98-47DF9680008D}">
      <dsp:nvSpPr>
        <dsp:cNvPr id="0" name=""/>
        <dsp:cNvSpPr/>
      </dsp:nvSpPr>
      <dsp:spPr>
        <a:xfrm>
          <a:off x="6925360" y="2059098"/>
          <a:ext cx="2499641" cy="9998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a:t>Number of ownership layers </a:t>
          </a:r>
          <a:endParaRPr lang="en-GB" sz="1600" kern="1200" dirty="0"/>
        </a:p>
      </dsp:txBody>
      <dsp:txXfrm>
        <a:off x="7425288" y="2059098"/>
        <a:ext cx="1499785" cy="99985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A939EFE-0303-44F6-9A16-FD3B5E015DB1}" type="datetimeFigureOut">
              <a:rPr lang="en-GB" smtClean="0"/>
              <a:t>29/09/2023</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3B926D1-0013-4A80-B64E-9D824EE65210}" type="datetimeFigureOut">
              <a:rPr lang="en-GB" smtClean="0"/>
              <a:t>29/09/2023</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dirty="0"/>
          </a:p>
        </p:txBody>
      </p:sp>
    </p:spTree>
    <p:extLst>
      <p:ext uri="{BB962C8B-B14F-4D97-AF65-F5344CB8AC3E}">
        <p14:creationId xmlns:p14="http://schemas.microsoft.com/office/powerpoint/2010/main" val="350355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621769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362113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48113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1725496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3959353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190091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358965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149585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59134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233186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273856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599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3778846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ebgate.ec.europa.eu/fpfis/wikis/x/tFBSD" TargetMode="External"/><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hyperlink" Target="mailto:ESTAT-IPT@ec.europa.eu.int" TargetMode="External"/><Relationship Id="rId4" Type="http://schemas.openxmlformats.org/officeDocument/2006/relationships/hyperlink" Target="https://webgate.ec.europa.eu/fpfis/wikis/display/Profiling/User+guides+and+templates?preview=/206721300/540313358/IPT%20Users%20Manual%208.7.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ec.europa.eu/eurostat/web/main/home" TargetMode="External"/><Relationship Id="rId5" Type="http://schemas.openxmlformats.org/officeDocument/2006/relationships/hyperlink" Target="mailto:Alexandre.Depire@ec.europa.eu" TargetMode="External"/><Relationship Id="rId4" Type="http://schemas.openxmlformats.org/officeDocument/2006/relationships/hyperlink" Target="mailto:Simon.RommelSpacherlexandros.Bitoulas@ext.ec.europa.e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s://eur-lex.europa.eu/legal-content/EN/TXT/HTML/?uri=CELEX:32019R2152&amp;qid=1680173266478&amp;from=EN"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eurostat/web/experimental-statistics/multinational-enterprise-groups"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sz="4800" dirty="0"/>
              <a:t>Introducing Top-tier profiling of </a:t>
            </a:r>
            <a:br>
              <a:rPr lang="en-GB" sz="4800" dirty="0"/>
            </a:br>
            <a:r>
              <a:rPr lang="en-GB" sz="4800" dirty="0"/>
              <a:t>Multinational Enterprise Groups </a:t>
            </a:r>
            <a:br>
              <a:rPr lang="en-GB" sz="4800" dirty="0"/>
            </a:br>
            <a:r>
              <a:rPr lang="en-GB" sz="4800" dirty="0"/>
              <a:t>in the </a:t>
            </a:r>
            <a:r>
              <a:rPr lang="en-GB" sz="4800" dirty="0" err="1"/>
              <a:t>EuroGroups</a:t>
            </a:r>
            <a:r>
              <a:rPr lang="en-GB" sz="4800" dirty="0"/>
              <a:t> Register</a:t>
            </a:r>
            <a:br>
              <a:rPr lang="en-GB" sz="4800" dirty="0"/>
            </a:br>
            <a:br>
              <a:rPr lang="en-US" sz="3200" dirty="0"/>
            </a:br>
            <a:r>
              <a:rPr lang="en-US" sz="3200" dirty="0"/>
              <a:t>Wiesbaden group 2023 – Session 2</a:t>
            </a:r>
            <a:br>
              <a:rPr lang="en-US" sz="3600" dirty="0"/>
            </a:br>
            <a:r>
              <a:rPr lang="en-US" sz="2400" dirty="0"/>
              <a:t>A. </a:t>
            </a:r>
            <a:r>
              <a:rPr lang="en-US" sz="2400" dirty="0" err="1"/>
              <a:t>Depire</a:t>
            </a:r>
            <a:r>
              <a:rPr lang="en-US" sz="2400" dirty="0"/>
              <a:t> (ESTAT)</a:t>
            </a:r>
            <a:br>
              <a:rPr lang="en-US" sz="2400" dirty="0"/>
            </a:br>
            <a:r>
              <a:rPr lang="en-US" sz="2400" dirty="0"/>
              <a:t>S. Rommelspacher (</a:t>
            </a:r>
            <a:r>
              <a:rPr lang="en-US" sz="2400" dirty="0" err="1"/>
              <a:t>Destatis</a:t>
            </a:r>
            <a:r>
              <a:rPr lang="en-US" sz="2400" dirty="0"/>
              <a:t>)</a:t>
            </a:r>
            <a:br>
              <a:rPr lang="en-US" sz="2400" dirty="0"/>
            </a:br>
            <a:r>
              <a:rPr lang="en-US" sz="2400" dirty="0"/>
              <a:t>(members of the task force for the future EGR)</a:t>
            </a:r>
          </a:p>
        </p:txBody>
      </p:sp>
      <p:sp>
        <p:nvSpPr>
          <p:cNvPr id="7" name="Subtitle 6"/>
          <p:cNvSpPr>
            <a:spLocks noGrp="1"/>
          </p:cNvSpPr>
          <p:nvPr>
            <p:ph type="subTitle" idx="1"/>
          </p:nvPr>
        </p:nvSpPr>
        <p:spPr>
          <a:xfrm>
            <a:off x="1055687" y="6069106"/>
            <a:ext cx="10065224" cy="651050"/>
          </a:xfrm>
        </p:spPr>
        <p:txBody>
          <a:bodyPr/>
          <a:lstStyle/>
          <a:p>
            <a:r>
              <a:rPr lang="en-US" dirty="0"/>
              <a:t>2 October 2023</a:t>
            </a:r>
            <a:endParaRPr lang="en-GB" dirty="0"/>
          </a:p>
        </p:txBody>
      </p:sp>
      <p:sp>
        <p:nvSpPr>
          <p:cNvPr id="8" name="Text Placeholder 7"/>
          <p:cNvSpPr>
            <a:spLocks noGrp="1"/>
          </p:cNvSpPr>
          <p:nvPr>
            <p:ph type="body" sz="quarter" idx="13"/>
          </p:nvPr>
        </p:nvSpPr>
        <p:spPr>
          <a:xfrm>
            <a:off x="6096000" y="5557902"/>
            <a:ext cx="5040313" cy="897753"/>
          </a:xfrm>
        </p:spPr>
        <p:txBody>
          <a:bodyPr/>
          <a:lstStyle/>
          <a:p>
            <a:r>
              <a:rPr lang="en-GB" dirty="0"/>
              <a:t>Eurostat G1 / </a:t>
            </a:r>
            <a:r>
              <a:rPr lang="en-GB" dirty="0" err="1"/>
              <a:t>Destatis</a:t>
            </a:r>
            <a:endParaRPr lang="en-GB" dirty="0"/>
          </a:p>
          <a:p>
            <a:endParaRPr lang="en-GB" dirty="0"/>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870" y="1398939"/>
            <a:ext cx="8811008" cy="3881904"/>
          </a:xfrm>
        </p:spPr>
        <p:txBody>
          <a:bodyPr/>
          <a:lstStyle/>
          <a:p>
            <a:r>
              <a:rPr lang="en-GB" sz="2200" dirty="0"/>
              <a:t>A first analysis showed that the groups with </a:t>
            </a:r>
            <a:br>
              <a:rPr lang="en-GB" sz="2200" dirty="0"/>
            </a:br>
            <a:r>
              <a:rPr lang="en-GB" sz="2200" dirty="0"/>
              <a:t>only 2 LEUs should be discarded.</a:t>
            </a:r>
          </a:p>
          <a:p>
            <a:endParaRPr lang="en-GB" sz="2200" dirty="0"/>
          </a:p>
          <a:p>
            <a:pPr>
              <a:spcAft>
                <a:spcPts val="600"/>
              </a:spcAft>
            </a:pPr>
            <a:r>
              <a:rPr lang="en-GB" sz="2200" dirty="0"/>
              <a:t>A quantile-based method for each variable was adopted:</a:t>
            </a:r>
          </a:p>
          <a:p>
            <a:pPr lvl="1">
              <a:spcAft>
                <a:spcPts val="0"/>
              </a:spcAft>
            </a:pPr>
            <a:r>
              <a:rPr lang="en-GB" dirty="0"/>
              <a:t>All variables divided into 10 classes except</a:t>
            </a:r>
          </a:p>
          <a:p>
            <a:pPr lvl="1">
              <a:spcAft>
                <a:spcPts val="0"/>
              </a:spcAft>
            </a:pPr>
            <a:r>
              <a:rPr lang="en-GB" dirty="0"/>
              <a:t>The EU employment divided into 25 classes (due to its importance)</a:t>
            </a:r>
          </a:p>
          <a:p>
            <a:pPr>
              <a:spcAft>
                <a:spcPts val="0"/>
              </a:spcAft>
            </a:pPr>
            <a:endParaRPr lang="en-GB" sz="2200" dirty="0"/>
          </a:p>
          <a:p>
            <a:pPr>
              <a:spcAft>
                <a:spcPts val="0"/>
              </a:spcAft>
            </a:pPr>
            <a:r>
              <a:rPr lang="en-GB" sz="2200" dirty="0"/>
              <a:t>This approach, contrary to the ranking method, can handle the </a:t>
            </a:r>
            <a:r>
              <a:rPr lang="en-GB" sz="2200" b="1" dirty="0"/>
              <a:t>ties </a:t>
            </a:r>
            <a:r>
              <a:rPr lang="en-GB" sz="2200" dirty="0"/>
              <a:t>inside the same criterion.</a:t>
            </a:r>
          </a:p>
          <a:p>
            <a:pPr marL="228600" lvl="1">
              <a:spcBef>
                <a:spcPts val="0"/>
              </a:spcBef>
              <a:spcAft>
                <a:spcPts val="600"/>
              </a:spcAft>
            </a:pPr>
            <a:endParaRPr lang="en-GB" sz="2200" dirty="0"/>
          </a:p>
          <a:p>
            <a:pPr marL="228600" lvl="1">
              <a:spcBef>
                <a:spcPts val="0"/>
              </a:spcBef>
              <a:spcAft>
                <a:spcPts val="600"/>
              </a:spcAft>
            </a:pPr>
            <a:r>
              <a:rPr lang="en-GB" sz="2200" dirty="0"/>
              <a:t>Each group in the </a:t>
            </a:r>
            <a:r>
              <a:rPr lang="en-GB" sz="2200" i="1" dirty="0" err="1"/>
              <a:t>i</a:t>
            </a:r>
            <a:r>
              <a:rPr lang="en-GB" sz="2200" i="1" baseline="30000" dirty="0" err="1"/>
              <a:t>th</a:t>
            </a:r>
            <a:r>
              <a:rPr lang="en-GB" sz="2200" dirty="0"/>
              <a:t> class receives </a:t>
            </a:r>
            <a:r>
              <a:rPr lang="en-GB" sz="2200" i="1" dirty="0" err="1"/>
              <a:t>i</a:t>
            </a:r>
            <a:r>
              <a:rPr lang="en-GB" sz="2200" dirty="0"/>
              <a:t> points for each criterion. </a:t>
            </a:r>
          </a:p>
          <a:p>
            <a:pPr marL="228600" lvl="1">
              <a:spcBef>
                <a:spcPts val="0"/>
              </a:spcBef>
              <a:spcAft>
                <a:spcPts val="600"/>
              </a:spcAft>
            </a:pPr>
            <a:endParaRPr lang="en-GB" sz="2200" dirty="0"/>
          </a:p>
          <a:p>
            <a:pPr marL="0" lvl="1" indent="0">
              <a:spcBef>
                <a:spcPts val="0"/>
              </a:spcBef>
              <a:spcAft>
                <a:spcPts val="600"/>
              </a:spcAft>
              <a:buNone/>
            </a:pPr>
            <a:r>
              <a:rPr lang="en-GB" sz="2200" dirty="0">
                <a:sym typeface="Wingdings" panose="05000000000000000000" pitchFamily="2" charset="2"/>
              </a:rPr>
              <a:t> </a:t>
            </a:r>
            <a:r>
              <a:rPr lang="en-GB" sz="2200" dirty="0"/>
              <a:t>We call </a:t>
            </a:r>
            <a:r>
              <a:rPr lang="en-GB" sz="2200" b="1" dirty="0"/>
              <a:t>Top-tier groups</a:t>
            </a:r>
            <a:r>
              <a:rPr lang="en-GB" sz="2200" dirty="0"/>
              <a:t> the ones having 75 points.</a:t>
            </a:r>
            <a:endParaRPr lang="en-IE" sz="2200" dirty="0"/>
          </a:p>
          <a:p>
            <a:pPr marL="457200" lvl="1" indent="0">
              <a:spcAft>
                <a:spcPts val="0"/>
              </a:spcAft>
              <a:buNone/>
            </a:pPr>
            <a:endParaRPr lang="en-GB" dirty="0"/>
          </a:p>
        </p:txBody>
      </p:sp>
      <p:sp>
        <p:nvSpPr>
          <p:cNvPr id="3" name="Title 2"/>
          <p:cNvSpPr>
            <a:spLocks noGrp="1"/>
          </p:cNvSpPr>
          <p:nvPr>
            <p:ph type="title"/>
          </p:nvPr>
        </p:nvSpPr>
        <p:spPr/>
        <p:txBody>
          <a:bodyPr/>
          <a:lstStyle/>
          <a:p>
            <a:r>
              <a:rPr lang="en-GB" dirty="0"/>
              <a:t>New version: Quantile-based method</a:t>
            </a:r>
          </a:p>
        </p:txBody>
      </p:sp>
      <p:graphicFrame>
        <p:nvGraphicFramePr>
          <p:cNvPr id="4" name="Chart 3">
            <a:extLst>
              <a:ext uri="{FF2B5EF4-FFF2-40B4-BE49-F238E27FC236}">
                <a16:creationId xmlns:a16="http://schemas.microsoft.com/office/drawing/2014/main" id="{E3086218-FD18-2326-17FD-6C6325B5EB20}"/>
              </a:ext>
            </a:extLst>
          </p:cNvPr>
          <p:cNvGraphicFramePr/>
          <p:nvPr>
            <p:extLst>
              <p:ext uri="{D42A27DB-BD31-4B8C-83A1-F6EECF244321}">
                <p14:modId xmlns:p14="http://schemas.microsoft.com/office/powerpoint/2010/main" val="4155533363"/>
              </p:ext>
            </p:extLst>
          </p:nvPr>
        </p:nvGraphicFramePr>
        <p:xfrm>
          <a:off x="8256493" y="1265217"/>
          <a:ext cx="3715637" cy="2585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920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8FC773-8B4F-B6F2-277E-D04D3A871F7F}"/>
              </a:ext>
            </a:extLst>
          </p:cNvPr>
          <p:cNvSpPr>
            <a:spLocks noGrp="1"/>
          </p:cNvSpPr>
          <p:nvPr>
            <p:ph sz="half" idx="1"/>
          </p:nvPr>
        </p:nvSpPr>
        <p:spPr>
          <a:xfrm>
            <a:off x="847624" y="2468705"/>
            <a:ext cx="6908518" cy="3906435"/>
          </a:xfrm>
        </p:spPr>
        <p:txBody>
          <a:bodyPr wrap="square">
            <a:normAutofit/>
          </a:bodyPr>
          <a:lstStyle/>
          <a:p>
            <a:pPr>
              <a:lnSpc>
                <a:spcPct val="90000"/>
              </a:lnSpc>
            </a:pPr>
            <a:r>
              <a:rPr lang="en-US" sz="2000" dirty="0"/>
              <a:t>For 2021, </a:t>
            </a:r>
            <a:r>
              <a:rPr lang="en-US" sz="2000" b="1" dirty="0"/>
              <a:t>1669</a:t>
            </a:r>
            <a:r>
              <a:rPr lang="en-US" sz="2000" dirty="0"/>
              <a:t> groups selected (1% of the total MNE).</a:t>
            </a:r>
            <a:br>
              <a:rPr lang="en-US" sz="2000" dirty="0"/>
            </a:br>
            <a:r>
              <a:rPr lang="en-US" sz="2000" dirty="0"/>
              <a:t>They cover around </a:t>
            </a:r>
            <a:r>
              <a:rPr lang="en-US" sz="2000" b="1" dirty="0"/>
              <a:t>50% of the total employment </a:t>
            </a:r>
            <a:r>
              <a:rPr lang="en-US" sz="2000" dirty="0"/>
              <a:t>in EU.</a:t>
            </a:r>
          </a:p>
          <a:p>
            <a:pPr>
              <a:lnSpc>
                <a:spcPct val="90000"/>
              </a:lnSpc>
            </a:pPr>
            <a:r>
              <a:rPr lang="en-US" sz="2000" dirty="0"/>
              <a:t>With this approach based on quantiles, the number of Top-tier groups should remain stable over years</a:t>
            </a:r>
          </a:p>
          <a:p>
            <a:pPr>
              <a:lnSpc>
                <a:spcPct val="90000"/>
              </a:lnSpc>
            </a:pPr>
            <a:endParaRPr lang="en-US" sz="1800" dirty="0"/>
          </a:p>
          <a:p>
            <a:pPr>
              <a:lnSpc>
                <a:spcPct val="90000"/>
              </a:lnSpc>
            </a:pPr>
            <a:r>
              <a:rPr lang="en-US" sz="1800" dirty="0"/>
              <a:t>The treatment of each MNE is assigned to the country where the Global Decision Center is located.</a:t>
            </a:r>
          </a:p>
          <a:p>
            <a:pPr>
              <a:lnSpc>
                <a:spcPct val="90000"/>
              </a:lnSpc>
            </a:pPr>
            <a:r>
              <a:rPr lang="en-US" sz="1800" dirty="0"/>
              <a:t>If it is outside EU+EFTA, a similar rank-rule on involved countries to find the « responsible » EU+EFTA country is used.</a:t>
            </a:r>
          </a:p>
          <a:p>
            <a:pPr marL="0" indent="0">
              <a:lnSpc>
                <a:spcPct val="90000"/>
              </a:lnSpc>
              <a:buNone/>
            </a:pPr>
            <a:endParaRPr lang="en-US" sz="1800" dirty="0"/>
          </a:p>
        </p:txBody>
      </p:sp>
      <p:pic>
        <p:nvPicPr>
          <p:cNvPr id="6" name="Picture 5">
            <a:extLst>
              <a:ext uri="{FF2B5EF4-FFF2-40B4-BE49-F238E27FC236}">
                <a16:creationId xmlns:a16="http://schemas.microsoft.com/office/drawing/2014/main" id="{AD7E5E12-DCC2-6858-C85D-691B924ED3FF}"/>
              </a:ext>
            </a:extLst>
          </p:cNvPr>
          <p:cNvPicPr>
            <a:picLocks noChangeAspect="1"/>
          </p:cNvPicPr>
          <p:nvPr/>
        </p:nvPicPr>
        <p:blipFill>
          <a:blip r:embed="rId3"/>
          <a:stretch>
            <a:fillRect/>
          </a:stretch>
        </p:blipFill>
        <p:spPr>
          <a:xfrm>
            <a:off x="9267477" y="3215750"/>
            <a:ext cx="1292753" cy="1309117"/>
          </a:xfrm>
          <a:prstGeom prst="rect">
            <a:avLst/>
          </a:prstGeom>
          <a:noFill/>
        </p:spPr>
      </p:pic>
      <p:sp>
        <p:nvSpPr>
          <p:cNvPr id="3" name="Title 2">
            <a:extLst>
              <a:ext uri="{FF2B5EF4-FFF2-40B4-BE49-F238E27FC236}">
                <a16:creationId xmlns:a16="http://schemas.microsoft.com/office/drawing/2014/main" id="{EA814C59-8C20-4610-C499-CEFBA3D9C491}"/>
              </a:ext>
            </a:extLst>
          </p:cNvPr>
          <p:cNvSpPr>
            <a:spLocks noGrp="1"/>
          </p:cNvSpPr>
          <p:nvPr>
            <p:ph type="title"/>
          </p:nvPr>
        </p:nvSpPr>
        <p:spPr>
          <a:xfrm>
            <a:off x="970722" y="482860"/>
            <a:ext cx="10515600" cy="782357"/>
          </a:xfrm>
        </p:spPr>
        <p:txBody>
          <a:bodyPr anchor="b">
            <a:normAutofit/>
          </a:bodyPr>
          <a:lstStyle/>
          <a:p>
            <a:r>
              <a:rPr lang="en-GB" dirty="0"/>
              <a:t>New version of CSI index results</a:t>
            </a:r>
          </a:p>
        </p:txBody>
      </p:sp>
      <p:pic>
        <p:nvPicPr>
          <p:cNvPr id="5" name="Picture 4">
            <a:extLst>
              <a:ext uri="{FF2B5EF4-FFF2-40B4-BE49-F238E27FC236}">
                <a16:creationId xmlns:a16="http://schemas.microsoft.com/office/drawing/2014/main" id="{E03534EF-0493-D730-FF58-F2B386DE6A16}"/>
              </a:ext>
            </a:extLst>
          </p:cNvPr>
          <p:cNvPicPr>
            <a:picLocks noChangeAspect="1"/>
          </p:cNvPicPr>
          <p:nvPr/>
        </p:nvPicPr>
        <p:blipFill>
          <a:blip r:embed="rId4"/>
          <a:stretch>
            <a:fillRect/>
          </a:stretch>
        </p:blipFill>
        <p:spPr>
          <a:xfrm>
            <a:off x="8975642" y="329733"/>
            <a:ext cx="1876425" cy="1743075"/>
          </a:xfrm>
          <a:prstGeom prst="rect">
            <a:avLst/>
          </a:prstGeom>
        </p:spPr>
      </p:pic>
    </p:spTree>
    <p:extLst>
      <p:ext uri="{BB962C8B-B14F-4D97-AF65-F5344CB8AC3E}">
        <p14:creationId xmlns:p14="http://schemas.microsoft.com/office/powerpoint/2010/main" val="211169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AFB59B-F1E1-04A1-42B1-E25032F44F07}"/>
              </a:ext>
            </a:extLst>
          </p:cNvPr>
          <p:cNvSpPr>
            <a:spLocks noGrp="1"/>
          </p:cNvSpPr>
          <p:nvPr>
            <p:ph type="ctrTitle"/>
          </p:nvPr>
        </p:nvSpPr>
        <p:spPr/>
        <p:txBody>
          <a:bodyPr/>
          <a:lstStyle/>
          <a:p>
            <a:pPr lvl="0" algn="just">
              <a:spcBef>
                <a:spcPts val="1200"/>
              </a:spcBef>
              <a:spcAft>
                <a:spcPts val="1200"/>
              </a:spcAft>
              <a:tabLst>
                <a:tab pos="306070" algn="l"/>
              </a:tabLst>
            </a:pPr>
            <a:r>
              <a:rPr lang="en-GB" b="0" kern="0" cap="small" dirty="0">
                <a:effectLst/>
                <a:ea typeface="Times New Roman" panose="02020603050405020304" pitchFamily="18" charset="0"/>
              </a:rPr>
              <a:t>Implementing the Top-tier profiling process in EGR</a:t>
            </a:r>
            <a:endParaRPr lang="en-IE" b="1" kern="0" cap="small" dirty="0">
              <a:effectLst/>
              <a:ea typeface="Times New Roman" panose="02020603050405020304" pitchFamily="18" charset="0"/>
            </a:endParaRPr>
          </a:p>
        </p:txBody>
      </p:sp>
      <p:sp>
        <p:nvSpPr>
          <p:cNvPr id="5" name="Subtitle 4">
            <a:extLst>
              <a:ext uri="{FF2B5EF4-FFF2-40B4-BE49-F238E27FC236}">
                <a16:creationId xmlns:a16="http://schemas.microsoft.com/office/drawing/2014/main" id="{DBC404CA-4B94-AB72-76C3-DF839E4E8E3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0308489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0355EF-73D5-5552-FEA2-105F040AD2EE}"/>
              </a:ext>
            </a:extLst>
          </p:cNvPr>
          <p:cNvSpPr>
            <a:spLocks noGrp="1"/>
          </p:cNvSpPr>
          <p:nvPr>
            <p:ph idx="1"/>
          </p:nvPr>
        </p:nvSpPr>
        <p:spPr>
          <a:xfrm>
            <a:off x="970722" y="1825625"/>
            <a:ext cx="10905699" cy="3881904"/>
          </a:xfrm>
        </p:spPr>
        <p:txBody>
          <a:bodyPr/>
          <a:lstStyle/>
          <a:p>
            <a:r>
              <a:rPr lang="en-GB" dirty="0"/>
              <a:t>Analysing</a:t>
            </a:r>
            <a:r>
              <a:rPr lang="en-US" dirty="0"/>
              <a:t> the legal, economic, and operational structure of an enterprise group to get the best delineation of the statistical unit 'enterprise’</a:t>
            </a:r>
          </a:p>
          <a:p>
            <a:r>
              <a:rPr lang="en-IE" dirty="0"/>
              <a:t>Collaborative task between GDC country, partner countries and Eurostat</a:t>
            </a:r>
          </a:p>
          <a:p>
            <a:r>
              <a:rPr lang="en-IE" dirty="0"/>
              <a:t>In some cases including an interview with the group </a:t>
            </a:r>
          </a:p>
          <a:p>
            <a:r>
              <a:rPr lang="en-US" dirty="0"/>
              <a:t>Eurostat has developed an IT tool called IPT (Interactive Profiling Tool) to support the European Profiling activities.</a:t>
            </a:r>
            <a:endParaRPr lang="en-IE" dirty="0"/>
          </a:p>
        </p:txBody>
      </p:sp>
      <p:sp>
        <p:nvSpPr>
          <p:cNvPr id="3" name="Title 2">
            <a:extLst>
              <a:ext uri="{FF2B5EF4-FFF2-40B4-BE49-F238E27FC236}">
                <a16:creationId xmlns:a16="http://schemas.microsoft.com/office/drawing/2014/main" id="{7045B449-7FEF-C71D-1E41-AF25DF4466DE}"/>
              </a:ext>
            </a:extLst>
          </p:cNvPr>
          <p:cNvSpPr>
            <a:spLocks noGrp="1"/>
          </p:cNvSpPr>
          <p:nvPr>
            <p:ph type="title"/>
          </p:nvPr>
        </p:nvSpPr>
        <p:spPr/>
        <p:txBody>
          <a:bodyPr/>
          <a:lstStyle/>
          <a:p>
            <a:r>
              <a:rPr lang="en-IE" dirty="0"/>
              <a:t>European Profiling until 2022</a:t>
            </a:r>
          </a:p>
        </p:txBody>
      </p:sp>
    </p:spTree>
    <p:extLst>
      <p:ext uri="{BB962C8B-B14F-4D97-AF65-F5344CB8AC3E}">
        <p14:creationId xmlns:p14="http://schemas.microsoft.com/office/powerpoint/2010/main" val="1047207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0355EF-73D5-5552-FEA2-105F040AD2EE}"/>
              </a:ext>
            </a:extLst>
          </p:cNvPr>
          <p:cNvSpPr>
            <a:spLocks noGrp="1"/>
          </p:cNvSpPr>
          <p:nvPr>
            <p:ph idx="1"/>
          </p:nvPr>
        </p:nvSpPr>
        <p:spPr/>
        <p:txBody>
          <a:bodyPr/>
          <a:lstStyle/>
          <a:p>
            <a:r>
              <a:rPr lang="en-IE" dirty="0"/>
              <a:t>The process had </a:t>
            </a:r>
            <a:r>
              <a:rPr lang="en-GB" dirty="0"/>
              <a:t>to be reviewed and to be made as intelligent as possible and supported by efficient tools</a:t>
            </a:r>
          </a:p>
          <a:p>
            <a:r>
              <a:rPr lang="en-GB" dirty="0"/>
              <a:t>Eurostat and the task force developed a new and leaner process and improved the existing tools for this purpose</a:t>
            </a:r>
          </a:p>
          <a:p>
            <a:r>
              <a:rPr lang="en-US" dirty="0"/>
              <a:t>Focus on the structures of the legal units and their relationships within the enterprise group</a:t>
            </a:r>
          </a:p>
          <a:p>
            <a:pPr lvl="1"/>
            <a:r>
              <a:rPr lang="en-US" dirty="0"/>
              <a:t>Enterprises can be optionally treated or automatically provided</a:t>
            </a:r>
          </a:p>
          <a:p>
            <a:r>
              <a:rPr lang="en-US" dirty="0"/>
              <a:t>Technical support possibilities to speed up the process could be adopted from the IT tool </a:t>
            </a:r>
            <a:r>
              <a:rPr lang="en-US" dirty="0" err="1"/>
              <a:t>iProfAnT</a:t>
            </a:r>
            <a:r>
              <a:rPr lang="en-US" dirty="0"/>
              <a:t>, which is used in Germany</a:t>
            </a:r>
            <a:endParaRPr lang="en-GB" dirty="0"/>
          </a:p>
          <a:p>
            <a:endParaRPr lang="en-GB" dirty="0"/>
          </a:p>
          <a:p>
            <a:endParaRPr lang="en-IE" dirty="0"/>
          </a:p>
        </p:txBody>
      </p:sp>
      <p:sp>
        <p:nvSpPr>
          <p:cNvPr id="3" name="Title 2">
            <a:extLst>
              <a:ext uri="{FF2B5EF4-FFF2-40B4-BE49-F238E27FC236}">
                <a16:creationId xmlns:a16="http://schemas.microsoft.com/office/drawing/2014/main" id="{7045B449-7FEF-C71D-1E41-AF25DF4466DE}"/>
              </a:ext>
            </a:extLst>
          </p:cNvPr>
          <p:cNvSpPr>
            <a:spLocks noGrp="1"/>
          </p:cNvSpPr>
          <p:nvPr>
            <p:ph type="title"/>
          </p:nvPr>
        </p:nvSpPr>
        <p:spPr/>
        <p:txBody>
          <a:bodyPr/>
          <a:lstStyle/>
          <a:p>
            <a:r>
              <a:rPr lang="en-IE" dirty="0"/>
              <a:t>Top-tier profiling</a:t>
            </a:r>
          </a:p>
        </p:txBody>
      </p:sp>
    </p:spTree>
    <p:extLst>
      <p:ext uri="{BB962C8B-B14F-4D97-AF65-F5344CB8AC3E}">
        <p14:creationId xmlns:p14="http://schemas.microsoft.com/office/powerpoint/2010/main" val="189748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45B449-7FEF-C71D-1E41-AF25DF4466DE}"/>
              </a:ext>
            </a:extLst>
          </p:cNvPr>
          <p:cNvSpPr>
            <a:spLocks noGrp="1"/>
          </p:cNvSpPr>
          <p:nvPr>
            <p:ph type="title"/>
          </p:nvPr>
        </p:nvSpPr>
        <p:spPr/>
        <p:txBody>
          <a:bodyPr/>
          <a:lstStyle/>
          <a:p>
            <a:r>
              <a:rPr lang="en-IE" dirty="0"/>
              <a:t>Lean treatment process for Top-tier profiling</a:t>
            </a:r>
          </a:p>
        </p:txBody>
      </p:sp>
      <p:pic>
        <p:nvPicPr>
          <p:cNvPr id="9" name="Inhaltsplatzhalter 8">
            <a:extLst>
              <a:ext uri="{FF2B5EF4-FFF2-40B4-BE49-F238E27FC236}">
                <a16:creationId xmlns:a16="http://schemas.microsoft.com/office/drawing/2014/main" id="{2C2FF69B-78B2-4F45-BC57-81EC498C01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530" r="24252"/>
          <a:stretch/>
        </p:blipFill>
        <p:spPr>
          <a:xfrm>
            <a:off x="970722" y="1352667"/>
            <a:ext cx="8292150" cy="5237651"/>
          </a:xfrm>
        </p:spPr>
      </p:pic>
      <p:sp>
        <p:nvSpPr>
          <p:cNvPr id="10" name="Textfeld 9">
            <a:extLst>
              <a:ext uri="{FF2B5EF4-FFF2-40B4-BE49-F238E27FC236}">
                <a16:creationId xmlns:a16="http://schemas.microsoft.com/office/drawing/2014/main" id="{6E46A870-F79D-4C82-9B56-A36466D068F4}"/>
              </a:ext>
            </a:extLst>
          </p:cNvPr>
          <p:cNvSpPr txBox="1"/>
          <p:nvPr/>
        </p:nvSpPr>
        <p:spPr>
          <a:xfrm>
            <a:off x="9336024" y="1378672"/>
            <a:ext cx="2254143" cy="1169551"/>
          </a:xfrm>
          <a:prstGeom prst="rect">
            <a:avLst/>
          </a:prstGeom>
          <a:noFill/>
        </p:spPr>
        <p:txBody>
          <a:bodyPr wrap="none" rtlCol="0">
            <a:spAutoFit/>
          </a:bodyPr>
          <a:lstStyle/>
          <a:p>
            <a:r>
              <a:rPr lang="en-GB" sz="1400" dirty="0">
                <a:highlight>
                  <a:srgbClr val="FFDC00"/>
                </a:highlight>
              </a:rPr>
              <a:t>Automatable process step</a:t>
            </a:r>
          </a:p>
          <a:p>
            <a:endParaRPr lang="en-GB" sz="1400" dirty="0">
              <a:highlight>
                <a:srgbClr val="00FFFF"/>
              </a:highlight>
            </a:endParaRPr>
          </a:p>
          <a:p>
            <a:r>
              <a:rPr lang="en-GB" sz="1400" dirty="0">
                <a:highlight>
                  <a:srgbClr val="00FFFF"/>
                </a:highlight>
              </a:rPr>
              <a:t>Optional process step</a:t>
            </a:r>
          </a:p>
          <a:p>
            <a:endParaRPr lang="en-GB" sz="1400" dirty="0">
              <a:highlight>
                <a:srgbClr val="00FFFF"/>
              </a:highlight>
            </a:endParaRPr>
          </a:p>
          <a:p>
            <a:r>
              <a:rPr lang="en-GB" sz="1400" dirty="0">
                <a:highlight>
                  <a:srgbClr val="66FF66"/>
                </a:highlight>
              </a:rPr>
              <a:t>Mandatory process step</a:t>
            </a:r>
          </a:p>
        </p:txBody>
      </p:sp>
    </p:spTree>
    <p:extLst>
      <p:ext uri="{BB962C8B-B14F-4D97-AF65-F5344CB8AC3E}">
        <p14:creationId xmlns:p14="http://schemas.microsoft.com/office/powerpoint/2010/main" val="318903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45B449-7FEF-C71D-1E41-AF25DF4466DE}"/>
              </a:ext>
            </a:extLst>
          </p:cNvPr>
          <p:cNvSpPr>
            <a:spLocks noGrp="1"/>
          </p:cNvSpPr>
          <p:nvPr>
            <p:ph type="title"/>
          </p:nvPr>
        </p:nvSpPr>
        <p:spPr>
          <a:xfrm>
            <a:off x="970722" y="482860"/>
            <a:ext cx="10641056" cy="782357"/>
          </a:xfrm>
        </p:spPr>
        <p:txBody>
          <a:bodyPr/>
          <a:lstStyle/>
          <a:p>
            <a:r>
              <a:rPr lang="en-IE" dirty="0"/>
              <a:t>Top-tier profiling with technical support</a:t>
            </a:r>
          </a:p>
        </p:txBody>
      </p:sp>
      <p:pic>
        <p:nvPicPr>
          <p:cNvPr id="7" name="Inhaltsplatzhalter 6" descr="cid:image001.png@01D89063.6DC4DD90">
            <a:extLst>
              <a:ext uri="{FF2B5EF4-FFF2-40B4-BE49-F238E27FC236}">
                <a16:creationId xmlns:a16="http://schemas.microsoft.com/office/drawing/2014/main" id="{2764FE70-4304-4D57-A8A0-0629E935FFA7}"/>
              </a:ext>
            </a:extLst>
          </p:cNvPr>
          <p:cNvPicPr>
            <a:picLocks noGrp="1"/>
          </p:cNvPicPr>
          <p:nvPr>
            <p:ph idx="1"/>
          </p:nvPr>
        </p:nvPicPr>
        <p:blipFill>
          <a:blip r:embed="rId2">
            <a:extLst>
              <a:ext uri="{28A0092B-C50C-407E-A947-70E740481C1C}">
                <a14:useLocalDpi xmlns:a14="http://schemas.microsoft.com/office/drawing/2010/main" val="0"/>
              </a:ext>
            </a:extLst>
          </a:blip>
          <a:srcRect t="11314"/>
          <a:stretch>
            <a:fillRect/>
          </a:stretch>
        </p:blipFill>
        <p:spPr bwMode="auto">
          <a:xfrm>
            <a:off x="651961" y="1682404"/>
            <a:ext cx="10056433" cy="4542125"/>
          </a:xfrm>
          <a:prstGeom prst="rect">
            <a:avLst/>
          </a:prstGeom>
          <a:noFill/>
          <a:ln>
            <a:noFill/>
          </a:ln>
        </p:spPr>
      </p:pic>
    </p:spTree>
    <p:extLst>
      <p:ext uri="{BB962C8B-B14F-4D97-AF65-F5344CB8AC3E}">
        <p14:creationId xmlns:p14="http://schemas.microsoft.com/office/powerpoint/2010/main" val="40419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0355EF-73D5-5552-FEA2-105F040AD2EE}"/>
              </a:ext>
            </a:extLst>
          </p:cNvPr>
          <p:cNvSpPr>
            <a:spLocks noGrp="1"/>
          </p:cNvSpPr>
          <p:nvPr>
            <p:ph idx="1"/>
          </p:nvPr>
        </p:nvSpPr>
        <p:spPr>
          <a:xfrm>
            <a:off x="422811" y="1825625"/>
            <a:ext cx="8296983" cy="3881904"/>
          </a:xfrm>
        </p:spPr>
        <p:txBody>
          <a:bodyPr/>
          <a:lstStyle/>
          <a:p>
            <a:r>
              <a:rPr lang="en-GB" dirty="0"/>
              <a:t>Lean process for treatment is developed</a:t>
            </a:r>
          </a:p>
          <a:p>
            <a:r>
              <a:rPr lang="en-GB" dirty="0"/>
              <a:t>Technical support of the process will be improved</a:t>
            </a:r>
          </a:p>
          <a:p>
            <a:r>
              <a:rPr lang="en-GB" dirty="0"/>
              <a:t>Data quality in EGR and NSBRs will be higher</a:t>
            </a:r>
          </a:p>
          <a:p>
            <a:r>
              <a:rPr lang="en-GB" dirty="0"/>
              <a:t>Higher accuracy for enterprise groups with an high CSI-Value</a:t>
            </a:r>
          </a:p>
          <a:p>
            <a:r>
              <a:rPr lang="en-US" dirty="0"/>
              <a:t>EGR cycle with more continuous data</a:t>
            </a:r>
          </a:p>
          <a:p>
            <a:r>
              <a:rPr lang="en-US" dirty="0"/>
              <a:t>It will be possible to increase the exchange of </a:t>
            </a:r>
            <a:br>
              <a:rPr lang="en-US" dirty="0"/>
            </a:br>
            <a:r>
              <a:rPr lang="en-US" dirty="0"/>
              <a:t>updated information between NSBRs and EGR</a:t>
            </a:r>
          </a:p>
          <a:p>
            <a:r>
              <a:rPr lang="en-US" dirty="0"/>
              <a:t>Additional staff to be recruited and trained</a:t>
            </a:r>
            <a:endParaRPr lang="en-GB" dirty="0"/>
          </a:p>
        </p:txBody>
      </p:sp>
      <p:sp>
        <p:nvSpPr>
          <p:cNvPr id="3" name="Title 2">
            <a:extLst>
              <a:ext uri="{FF2B5EF4-FFF2-40B4-BE49-F238E27FC236}">
                <a16:creationId xmlns:a16="http://schemas.microsoft.com/office/drawing/2014/main" id="{7045B449-7FEF-C71D-1E41-AF25DF4466DE}"/>
              </a:ext>
            </a:extLst>
          </p:cNvPr>
          <p:cNvSpPr>
            <a:spLocks noGrp="1"/>
          </p:cNvSpPr>
          <p:nvPr>
            <p:ph type="title"/>
          </p:nvPr>
        </p:nvSpPr>
        <p:spPr/>
        <p:txBody>
          <a:bodyPr/>
          <a:lstStyle/>
          <a:p>
            <a:r>
              <a:rPr lang="en-IE" dirty="0"/>
              <a:t>Values of the top-tier profiling</a:t>
            </a:r>
          </a:p>
        </p:txBody>
      </p:sp>
      <p:pic>
        <p:nvPicPr>
          <p:cNvPr id="4" name="Grafik 3">
            <a:extLst>
              <a:ext uri="{FF2B5EF4-FFF2-40B4-BE49-F238E27FC236}">
                <a16:creationId xmlns:a16="http://schemas.microsoft.com/office/drawing/2014/main" id="{EC5B97B5-AEAB-4072-BBCA-46A6C16CA018}"/>
              </a:ext>
            </a:extLst>
          </p:cNvPr>
          <p:cNvPicPr>
            <a:picLocks noChangeAspect="1"/>
          </p:cNvPicPr>
          <p:nvPr/>
        </p:nvPicPr>
        <p:blipFill>
          <a:blip r:embed="rId2"/>
          <a:stretch>
            <a:fillRect/>
          </a:stretch>
        </p:blipFill>
        <p:spPr>
          <a:xfrm>
            <a:off x="6407567" y="2036190"/>
            <a:ext cx="6761761" cy="3091990"/>
          </a:xfrm>
          <a:prstGeom prst="rect">
            <a:avLst/>
          </a:prstGeom>
        </p:spPr>
      </p:pic>
    </p:spTree>
    <p:extLst>
      <p:ext uri="{BB962C8B-B14F-4D97-AF65-F5344CB8AC3E}">
        <p14:creationId xmlns:p14="http://schemas.microsoft.com/office/powerpoint/2010/main" val="1764700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DA83-7BE7-AD99-A653-91FB8E36D380}"/>
              </a:ext>
            </a:extLst>
          </p:cNvPr>
          <p:cNvSpPr>
            <a:spLocks noGrp="1"/>
          </p:cNvSpPr>
          <p:nvPr>
            <p:ph type="ctrTitle"/>
          </p:nvPr>
        </p:nvSpPr>
        <p:spPr/>
        <p:txBody>
          <a:bodyPr/>
          <a:lstStyle/>
          <a:p>
            <a:r>
              <a:rPr lang="en-GB" b="0" kern="0" cap="small" dirty="0">
                <a:effectLst/>
                <a:ea typeface="Times New Roman" panose="02020603050405020304" pitchFamily="18" charset="0"/>
              </a:rPr>
              <a:t>current status and future goals </a:t>
            </a:r>
            <a:br>
              <a:rPr lang="en-IE" sz="1800" b="1" kern="0" cap="small" dirty="0">
                <a:effectLst/>
                <a:latin typeface="Times New Roman" panose="02020603050405020304" pitchFamily="18" charset="0"/>
                <a:ea typeface="Times New Roman" panose="02020603050405020304" pitchFamily="18" charset="0"/>
              </a:rPr>
            </a:br>
            <a:endParaRPr lang="en-IE" dirty="0"/>
          </a:p>
        </p:txBody>
      </p:sp>
      <p:sp>
        <p:nvSpPr>
          <p:cNvPr id="3" name="Subtitle 2">
            <a:extLst>
              <a:ext uri="{FF2B5EF4-FFF2-40B4-BE49-F238E27FC236}">
                <a16:creationId xmlns:a16="http://schemas.microsoft.com/office/drawing/2014/main" id="{4368A5BF-621F-3A3A-C5FB-2D82D059246D}"/>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2915357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7AF1D6-CA19-288B-8E97-FE8B6F32605D}"/>
              </a:ext>
            </a:extLst>
          </p:cNvPr>
          <p:cNvSpPr>
            <a:spLocks noGrp="1"/>
          </p:cNvSpPr>
          <p:nvPr>
            <p:ph sz="half" idx="1"/>
          </p:nvPr>
        </p:nvSpPr>
        <p:spPr>
          <a:xfrm>
            <a:off x="191784" y="1825624"/>
            <a:ext cx="4039747" cy="4458444"/>
          </a:xfrm>
        </p:spPr>
        <p:txBody>
          <a:bodyPr vert="horz" lIns="91440" tIns="45720" rIns="91440" bIns="45720" rtlCol="0">
            <a:noAutofit/>
          </a:bodyPr>
          <a:lstStyle/>
          <a:p>
            <a:pPr>
              <a:lnSpc>
                <a:spcPct val="90000"/>
              </a:lnSpc>
            </a:pPr>
            <a:r>
              <a:rPr lang="en-US" sz="1800" dirty="0"/>
              <a:t>The implementation of the two-tier process is already well advanced </a:t>
            </a:r>
          </a:p>
          <a:p>
            <a:pPr lvl="1">
              <a:lnSpc>
                <a:spcPct val="90000"/>
              </a:lnSpc>
            </a:pPr>
            <a:r>
              <a:rPr lang="en-US" sz="1800" dirty="0"/>
              <a:t>The RY 2021 EGR data integrated for the first time the European profiling data.</a:t>
            </a:r>
          </a:p>
          <a:p>
            <a:pPr lvl="1">
              <a:lnSpc>
                <a:spcPct val="90000"/>
              </a:lnSpc>
            </a:pPr>
            <a:r>
              <a:rPr lang="en-US" sz="1800" dirty="0"/>
              <a:t>The RY 2022 EGR data will propose at the beginning of T+12 high quality information on the Top tier MNE groups. </a:t>
            </a:r>
          </a:p>
        </p:txBody>
      </p:sp>
      <p:sp>
        <p:nvSpPr>
          <p:cNvPr id="8" name="Content Placeholder 1">
            <a:extLst>
              <a:ext uri="{FF2B5EF4-FFF2-40B4-BE49-F238E27FC236}">
                <a16:creationId xmlns:a16="http://schemas.microsoft.com/office/drawing/2014/main" id="{BB39B132-A595-7E56-04E5-EDF133E366A4}"/>
              </a:ext>
            </a:extLst>
          </p:cNvPr>
          <p:cNvSpPr txBox="1">
            <a:spLocks/>
          </p:cNvSpPr>
          <p:nvPr/>
        </p:nvSpPr>
        <p:spPr>
          <a:xfrm>
            <a:off x="5956032" y="1978726"/>
            <a:ext cx="4630492" cy="376313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lnSpc>
                <a:spcPct val="90000"/>
              </a:lnSpc>
              <a:spcAft>
                <a:spcPts val="1200"/>
              </a:spcAft>
              <a:buFont typeface="Arial" panose="020B0604020202020204" pitchFamily="34" charset="0"/>
              <a:buChar char="•"/>
            </a:pPr>
            <a:r>
              <a:rPr lang="en-US" sz="2000" dirty="0"/>
              <a:t>Objectives</a:t>
            </a:r>
            <a:r>
              <a:rPr lang="en-US" sz="1800" dirty="0"/>
              <a:t>: </a:t>
            </a:r>
          </a:p>
          <a:p>
            <a:pPr lvl="1">
              <a:lnSpc>
                <a:spcPct val="90000"/>
              </a:lnSpc>
              <a:spcBef>
                <a:spcPts val="600"/>
              </a:spcBef>
              <a:spcAft>
                <a:spcPts val="1200"/>
              </a:spcAft>
            </a:pPr>
            <a:r>
              <a:rPr lang="en-US" sz="1800" dirty="0"/>
              <a:t>to further increase the accuracy of all Top-tier MNE groups</a:t>
            </a:r>
          </a:p>
          <a:p>
            <a:pPr lvl="1">
              <a:lnSpc>
                <a:spcPct val="90000"/>
              </a:lnSpc>
              <a:spcBef>
                <a:spcPts val="600"/>
              </a:spcBef>
              <a:spcAft>
                <a:spcPts val="1200"/>
              </a:spcAft>
            </a:pPr>
            <a:r>
              <a:rPr lang="en-US" sz="1800" dirty="0"/>
              <a:t>to further increase the timeliness and frequency:</a:t>
            </a:r>
            <a:br>
              <a:rPr lang="en-US" sz="1800" dirty="0"/>
            </a:br>
            <a:r>
              <a:rPr lang="en-US" sz="1800" dirty="0"/>
              <a:t>	- </a:t>
            </a:r>
            <a:r>
              <a:rPr lang="en-US" sz="1600" dirty="0"/>
              <a:t>from 2024 one more EGR data release at T+4 will be available</a:t>
            </a:r>
            <a:r>
              <a:rPr lang="en-US" sz="1800" dirty="0"/>
              <a:t>.</a:t>
            </a:r>
          </a:p>
          <a:p>
            <a:pPr lvl="1">
              <a:lnSpc>
                <a:spcPct val="90000"/>
              </a:lnSpc>
              <a:spcBef>
                <a:spcPts val="600"/>
              </a:spcBef>
              <a:spcAft>
                <a:spcPts val="1200"/>
              </a:spcAft>
            </a:pPr>
            <a:r>
              <a:rPr lang="en-US" sz="1800" dirty="0"/>
              <a:t>to move towards an event-driven approach for updating of the MNE groups</a:t>
            </a:r>
          </a:p>
        </p:txBody>
      </p:sp>
      <p:sp>
        <p:nvSpPr>
          <p:cNvPr id="3" name="Title 2">
            <a:extLst>
              <a:ext uri="{FF2B5EF4-FFF2-40B4-BE49-F238E27FC236}">
                <a16:creationId xmlns:a16="http://schemas.microsoft.com/office/drawing/2014/main" id="{5B96D034-CFF9-8F96-A300-14F3AE2D162D}"/>
              </a:ext>
            </a:extLst>
          </p:cNvPr>
          <p:cNvSpPr>
            <a:spLocks noGrp="1"/>
          </p:cNvSpPr>
          <p:nvPr>
            <p:ph type="title"/>
          </p:nvPr>
        </p:nvSpPr>
        <p:spPr>
          <a:xfrm>
            <a:off x="970722" y="482860"/>
            <a:ext cx="10515600" cy="782357"/>
          </a:xfrm>
        </p:spPr>
        <p:txBody>
          <a:bodyPr vert="horz" lIns="91440" tIns="45720" rIns="91440" bIns="0" rtlCol="0" anchor="b" anchorCtr="0">
            <a:normAutofit/>
          </a:bodyPr>
          <a:lstStyle/>
          <a:p>
            <a:r>
              <a:rPr lang="en-US" dirty="0"/>
              <a:t>Status and objectives to achieve</a:t>
            </a:r>
            <a:endParaRPr lang="en-IE" dirty="0"/>
          </a:p>
        </p:txBody>
      </p:sp>
      <p:pic>
        <p:nvPicPr>
          <p:cNvPr id="6" name="Picture 5">
            <a:extLst>
              <a:ext uri="{FF2B5EF4-FFF2-40B4-BE49-F238E27FC236}">
                <a16:creationId xmlns:a16="http://schemas.microsoft.com/office/drawing/2014/main" id="{0F3C9450-6FC0-BD50-3C59-D4BA0C58D548}"/>
              </a:ext>
            </a:extLst>
          </p:cNvPr>
          <p:cNvPicPr>
            <a:picLocks noChangeAspect="1"/>
          </p:cNvPicPr>
          <p:nvPr/>
        </p:nvPicPr>
        <p:blipFill>
          <a:blip r:embed="rId3"/>
          <a:stretch>
            <a:fillRect/>
          </a:stretch>
        </p:blipFill>
        <p:spPr>
          <a:xfrm>
            <a:off x="4125993" y="2836406"/>
            <a:ext cx="1618470" cy="1185187"/>
          </a:xfrm>
          <a:prstGeom prst="rect">
            <a:avLst/>
          </a:prstGeom>
        </p:spPr>
      </p:pic>
      <p:pic>
        <p:nvPicPr>
          <p:cNvPr id="9" name="Picture 8">
            <a:extLst>
              <a:ext uri="{FF2B5EF4-FFF2-40B4-BE49-F238E27FC236}">
                <a16:creationId xmlns:a16="http://schemas.microsoft.com/office/drawing/2014/main" id="{ABE66005-0342-3167-0C2B-2D4FF0CF1240}"/>
              </a:ext>
            </a:extLst>
          </p:cNvPr>
          <p:cNvPicPr>
            <a:picLocks noChangeAspect="1"/>
          </p:cNvPicPr>
          <p:nvPr/>
        </p:nvPicPr>
        <p:blipFill>
          <a:blip r:embed="rId4"/>
          <a:stretch>
            <a:fillRect/>
          </a:stretch>
        </p:blipFill>
        <p:spPr>
          <a:xfrm>
            <a:off x="8704511" y="827844"/>
            <a:ext cx="2433659" cy="1554357"/>
          </a:xfrm>
          <a:prstGeom prst="rect">
            <a:avLst/>
          </a:prstGeom>
        </p:spPr>
      </p:pic>
    </p:spTree>
    <p:extLst>
      <p:ext uri="{BB962C8B-B14F-4D97-AF65-F5344CB8AC3E}">
        <p14:creationId xmlns:p14="http://schemas.microsoft.com/office/powerpoint/2010/main" val="170071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AFB59B-F1E1-04A1-42B1-E25032F44F07}"/>
              </a:ext>
            </a:extLst>
          </p:cNvPr>
          <p:cNvSpPr>
            <a:spLocks noGrp="1"/>
          </p:cNvSpPr>
          <p:nvPr>
            <p:ph type="ctrTitle"/>
          </p:nvPr>
        </p:nvSpPr>
        <p:spPr/>
        <p:txBody>
          <a:bodyPr/>
          <a:lstStyle/>
          <a:p>
            <a:r>
              <a:rPr lang="en-GB"/>
              <a:t>What is the EuroGroups Register (EGR) ?</a:t>
            </a:r>
          </a:p>
        </p:txBody>
      </p:sp>
      <p:sp>
        <p:nvSpPr>
          <p:cNvPr id="5" name="Subtitle 4">
            <a:extLst>
              <a:ext uri="{FF2B5EF4-FFF2-40B4-BE49-F238E27FC236}">
                <a16:creationId xmlns:a16="http://schemas.microsoft.com/office/drawing/2014/main" id="{DBC404CA-4B94-AB72-76C3-DF839E4E8E3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12517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Resources for EGR</a:t>
            </a:r>
            <a:endParaRPr lang="en-GB" dirty="0"/>
          </a:p>
        </p:txBody>
      </p:sp>
      <p:sp>
        <p:nvSpPr>
          <p:cNvPr id="22" name="Rectangle 21"/>
          <p:cNvSpPr/>
          <p:nvPr/>
        </p:nvSpPr>
        <p:spPr>
          <a:xfrm>
            <a:off x="1819504" y="2397181"/>
            <a:ext cx="5486887" cy="338554"/>
          </a:xfrm>
          <a:prstGeom prst="rect">
            <a:avLst/>
          </a:prstGeom>
        </p:spPr>
        <p:txBody>
          <a:bodyPr wrap="none">
            <a:spAutoFit/>
          </a:bodyPr>
          <a:lstStyle/>
          <a:p>
            <a:r>
              <a:rPr lang="en-GB" sz="1600" dirty="0">
                <a:hlinkClick r:id="rId3"/>
              </a:rPr>
              <a:t>https://webgate.ec.europa.eu/fpfis/wikis/x/tFBSD</a:t>
            </a:r>
            <a:r>
              <a:rPr lang="en-GB" sz="1600" dirty="0"/>
              <a:t> - IPT Wiki</a:t>
            </a:r>
            <a:endParaRPr lang="en-IE" sz="1200" dirty="0"/>
          </a:p>
        </p:txBody>
      </p:sp>
      <p:sp>
        <p:nvSpPr>
          <p:cNvPr id="23" name="Rectangle 22"/>
          <p:cNvSpPr/>
          <p:nvPr/>
        </p:nvSpPr>
        <p:spPr>
          <a:xfrm>
            <a:off x="1819504" y="3463309"/>
            <a:ext cx="4773551" cy="338554"/>
          </a:xfrm>
          <a:prstGeom prst="rect">
            <a:avLst/>
          </a:prstGeom>
        </p:spPr>
        <p:txBody>
          <a:bodyPr wrap="none">
            <a:spAutoFit/>
          </a:bodyPr>
          <a:lstStyle/>
          <a:p>
            <a:r>
              <a:rPr lang="en-GB" sz="1600" dirty="0">
                <a:hlinkClick r:id="rId4"/>
              </a:rPr>
              <a:t>IPT User Guide</a:t>
            </a:r>
            <a:r>
              <a:rPr lang="en-GB" sz="1600" dirty="0"/>
              <a:t> – Latest version is available online</a:t>
            </a:r>
          </a:p>
        </p:txBody>
      </p:sp>
      <p:sp>
        <p:nvSpPr>
          <p:cNvPr id="24" name="Rectangle 23"/>
          <p:cNvSpPr/>
          <p:nvPr/>
        </p:nvSpPr>
        <p:spPr>
          <a:xfrm>
            <a:off x="1819504" y="4463213"/>
            <a:ext cx="7513403" cy="338554"/>
          </a:xfrm>
          <a:prstGeom prst="rect">
            <a:avLst/>
          </a:prstGeom>
        </p:spPr>
        <p:txBody>
          <a:bodyPr wrap="none">
            <a:spAutoFit/>
          </a:bodyPr>
          <a:lstStyle/>
          <a:p>
            <a:r>
              <a:rPr lang="en-GB" sz="1600" dirty="0">
                <a:hlinkClick r:id="rId5"/>
              </a:rPr>
              <a:t>ESTAT-IPT@ec.europa.eu.int</a:t>
            </a:r>
            <a:r>
              <a:rPr lang="en-GB" sz="1600" dirty="0"/>
              <a:t>  – support requests and questions about using IPT</a:t>
            </a: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722" y="4311527"/>
            <a:ext cx="640080" cy="640080"/>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177" y="3312546"/>
            <a:ext cx="640080" cy="640080"/>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722" y="2246418"/>
            <a:ext cx="640080" cy="640080"/>
          </a:xfrm>
          <a:prstGeom prst="rect">
            <a:avLst/>
          </a:prstGeom>
        </p:spPr>
      </p:pic>
    </p:spTree>
    <p:extLst>
      <p:ext uri="{BB962C8B-B14F-4D97-AF65-F5344CB8AC3E}">
        <p14:creationId xmlns:p14="http://schemas.microsoft.com/office/powerpoint/2010/main" val="124463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Keep in touch</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22" name="Rectangle 21"/>
          <p:cNvSpPr/>
          <p:nvPr/>
        </p:nvSpPr>
        <p:spPr>
          <a:xfrm>
            <a:off x="1819504" y="2671732"/>
            <a:ext cx="3515706" cy="338554"/>
          </a:xfrm>
          <a:prstGeom prst="rect">
            <a:avLst/>
          </a:prstGeom>
        </p:spPr>
        <p:txBody>
          <a:bodyPr wrap="none">
            <a:spAutoFit/>
          </a:bodyPr>
          <a:lstStyle/>
          <a:p>
            <a:r>
              <a:rPr lang="it-IT" sz="1600" dirty="0">
                <a:hlinkClick r:id="rId4"/>
              </a:rPr>
              <a:t>Simon.Rommelspacher@destatis.de</a:t>
            </a:r>
            <a:endParaRPr lang="en-GB" sz="1200" dirty="0"/>
          </a:p>
        </p:txBody>
      </p:sp>
      <p:sp>
        <p:nvSpPr>
          <p:cNvPr id="9" name="Rectangle 8"/>
          <p:cNvSpPr/>
          <p:nvPr/>
        </p:nvSpPr>
        <p:spPr>
          <a:xfrm>
            <a:off x="1819504" y="1836034"/>
            <a:ext cx="3230372" cy="338554"/>
          </a:xfrm>
          <a:prstGeom prst="rect">
            <a:avLst/>
          </a:prstGeom>
        </p:spPr>
        <p:txBody>
          <a:bodyPr wrap="none">
            <a:spAutoFit/>
          </a:bodyPr>
          <a:lstStyle/>
          <a:p>
            <a:r>
              <a:rPr lang="en-IE" sz="1600" dirty="0">
                <a:hlinkClick r:id="rId5"/>
              </a:rPr>
              <a:t>Alexandre.Depire@ec.europa.eu</a:t>
            </a:r>
            <a:r>
              <a:rPr lang="en-IE" sz="1600" dirty="0"/>
              <a:t> </a:t>
            </a:r>
            <a:endParaRPr lang="en-GB" sz="12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94" y="3569009"/>
            <a:ext cx="684199" cy="750146"/>
          </a:xfrm>
          <a:prstGeom prst="rect">
            <a:avLst/>
          </a:prstGeom>
        </p:spPr>
      </p:pic>
      <p:sp>
        <p:nvSpPr>
          <p:cNvPr id="13" name="Rectangle 12"/>
          <p:cNvSpPr/>
          <p:nvPr/>
        </p:nvSpPr>
        <p:spPr>
          <a:xfrm>
            <a:off x="1813732" y="3760474"/>
            <a:ext cx="4421403" cy="338554"/>
          </a:xfrm>
          <a:prstGeom prst="rect">
            <a:avLst/>
          </a:prstGeom>
        </p:spPr>
        <p:txBody>
          <a:bodyPr wrap="none">
            <a:spAutoFit/>
          </a:bodyPr>
          <a:lstStyle/>
          <a:p>
            <a:r>
              <a:rPr lang="en-IE" sz="1600" dirty="0">
                <a:hlinkClick r:id="rId6"/>
              </a:rPr>
              <a:t>https://ec.europa.eu/eurostat/web/main/home</a:t>
            </a:r>
            <a:r>
              <a:rPr lang="en-IE" sz="1600" dirty="0"/>
              <a:t>  </a:t>
            </a:r>
            <a:endParaRPr lang="en-GB" sz="1200" dirty="0"/>
          </a:p>
        </p:txBody>
      </p:sp>
    </p:spTree>
    <p:extLst>
      <p:ext uri="{BB962C8B-B14F-4D97-AF65-F5344CB8AC3E}">
        <p14:creationId xmlns:p14="http://schemas.microsoft.com/office/powerpoint/2010/main" val="213697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7F9158-45D0-04B7-D40B-1A31F73BA103}"/>
              </a:ext>
            </a:extLst>
          </p:cNvPr>
          <p:cNvSpPr>
            <a:spLocks noGrp="1"/>
          </p:cNvSpPr>
          <p:nvPr>
            <p:ph idx="1"/>
          </p:nvPr>
        </p:nvSpPr>
        <p:spPr>
          <a:xfrm>
            <a:off x="838199" y="1825625"/>
            <a:ext cx="6240695" cy="3881904"/>
          </a:xfrm>
        </p:spPr>
        <p:txBody>
          <a:bodyPr/>
          <a:lstStyle/>
          <a:p>
            <a:pPr marL="283302" marR="4607" indent="-272362">
              <a:lnSpc>
                <a:spcPct val="90300"/>
              </a:lnSpc>
              <a:spcBef>
                <a:spcPts val="313"/>
              </a:spcBef>
              <a:buChar char="•"/>
              <a:tabLst>
                <a:tab pos="284454" algn="l"/>
                <a:tab pos="285030" algn="l"/>
              </a:tabLst>
            </a:pPr>
            <a:r>
              <a:rPr lang="en-GB" sz="2000" dirty="0">
                <a:latin typeface="Arial"/>
                <a:cs typeface="Arial"/>
              </a:rPr>
              <a:t>The</a:t>
            </a:r>
            <a:r>
              <a:rPr lang="en-GB" sz="2000" spc="-18" dirty="0">
                <a:latin typeface="Arial"/>
                <a:cs typeface="Arial"/>
              </a:rPr>
              <a:t> </a:t>
            </a:r>
            <a:r>
              <a:rPr lang="en-GB" sz="2000" dirty="0">
                <a:latin typeface="Arial"/>
                <a:cs typeface="Arial"/>
              </a:rPr>
              <a:t>European</a:t>
            </a:r>
            <a:r>
              <a:rPr lang="en-GB" sz="2000" spc="32" dirty="0">
                <a:latin typeface="Arial"/>
                <a:cs typeface="Arial"/>
              </a:rPr>
              <a:t> </a:t>
            </a:r>
            <a:r>
              <a:rPr lang="en-GB" sz="2000" dirty="0">
                <a:latin typeface="Arial"/>
                <a:cs typeface="Arial"/>
              </a:rPr>
              <a:t>Statistical</a:t>
            </a:r>
            <a:r>
              <a:rPr lang="en-GB" sz="2000" spc="-14" dirty="0">
                <a:latin typeface="Arial"/>
                <a:cs typeface="Arial"/>
              </a:rPr>
              <a:t> </a:t>
            </a:r>
            <a:r>
              <a:rPr lang="en-GB" sz="2000" dirty="0">
                <a:latin typeface="Arial"/>
                <a:cs typeface="Arial"/>
              </a:rPr>
              <a:t>System</a:t>
            </a:r>
            <a:r>
              <a:rPr lang="en-GB" sz="2000" spc="-18" dirty="0">
                <a:latin typeface="Arial"/>
                <a:cs typeface="Arial"/>
              </a:rPr>
              <a:t> </a:t>
            </a:r>
            <a:r>
              <a:rPr lang="en-GB" sz="2000" spc="-9" dirty="0">
                <a:latin typeface="Arial"/>
                <a:cs typeface="Arial"/>
              </a:rPr>
              <a:t>allocated </a:t>
            </a:r>
            <a:br>
              <a:rPr lang="en-GB" sz="2000" spc="-9" dirty="0">
                <a:latin typeface="Arial"/>
                <a:cs typeface="Arial"/>
              </a:rPr>
            </a:br>
            <a:r>
              <a:rPr lang="en-GB" sz="2000" dirty="0">
                <a:latin typeface="Arial"/>
                <a:cs typeface="Arial"/>
              </a:rPr>
              <a:t>high</a:t>
            </a:r>
            <a:r>
              <a:rPr lang="en-GB" sz="2000" spc="-5" dirty="0">
                <a:latin typeface="Arial"/>
                <a:cs typeface="Arial"/>
              </a:rPr>
              <a:t> </a:t>
            </a:r>
            <a:r>
              <a:rPr lang="en-GB" sz="2000" dirty="0">
                <a:latin typeface="Arial"/>
                <a:cs typeface="Arial"/>
              </a:rPr>
              <a:t>priority to</a:t>
            </a:r>
            <a:r>
              <a:rPr lang="en-GB" sz="2000" spc="-9" dirty="0">
                <a:latin typeface="Arial"/>
                <a:cs typeface="Arial"/>
              </a:rPr>
              <a:t> </a:t>
            </a:r>
            <a:r>
              <a:rPr lang="en-GB" sz="2000" dirty="0">
                <a:latin typeface="Arial"/>
                <a:cs typeface="Arial"/>
              </a:rPr>
              <a:t>the</a:t>
            </a:r>
            <a:r>
              <a:rPr lang="en-GB" sz="2000" spc="-14" dirty="0">
                <a:latin typeface="Arial"/>
                <a:cs typeface="Arial"/>
              </a:rPr>
              <a:t> </a:t>
            </a:r>
            <a:r>
              <a:rPr lang="en-GB" sz="2000" dirty="0">
                <a:latin typeface="Arial"/>
                <a:cs typeface="Arial"/>
              </a:rPr>
              <a:t>better</a:t>
            </a:r>
            <a:r>
              <a:rPr lang="en-GB" sz="2000" spc="-9" dirty="0">
                <a:latin typeface="Arial"/>
                <a:cs typeface="Arial"/>
              </a:rPr>
              <a:t> </a:t>
            </a:r>
            <a:r>
              <a:rPr lang="en-GB" sz="2000" dirty="0">
                <a:latin typeface="Arial"/>
                <a:cs typeface="Arial"/>
              </a:rPr>
              <a:t>measuring</a:t>
            </a:r>
            <a:r>
              <a:rPr lang="en-GB" sz="2000" spc="27" dirty="0">
                <a:latin typeface="Arial"/>
                <a:cs typeface="Arial"/>
              </a:rPr>
              <a:t> </a:t>
            </a:r>
            <a:r>
              <a:rPr lang="en-GB" sz="2000" spc="-23" dirty="0">
                <a:latin typeface="Arial"/>
                <a:cs typeface="Arial"/>
              </a:rPr>
              <a:t>of </a:t>
            </a:r>
            <a:r>
              <a:rPr lang="en-GB" sz="2000" dirty="0">
                <a:latin typeface="Arial"/>
                <a:cs typeface="Arial"/>
              </a:rPr>
              <a:t>globalisation</a:t>
            </a:r>
            <a:r>
              <a:rPr lang="en-GB" sz="2000" spc="18" dirty="0">
                <a:latin typeface="Arial"/>
                <a:cs typeface="Arial"/>
              </a:rPr>
              <a:t> </a:t>
            </a:r>
            <a:r>
              <a:rPr lang="en-GB" sz="2000" dirty="0">
                <a:latin typeface="Arial"/>
                <a:cs typeface="Arial"/>
              </a:rPr>
              <a:t>related</a:t>
            </a:r>
            <a:r>
              <a:rPr lang="en-GB" sz="2000" spc="9" dirty="0">
                <a:latin typeface="Arial"/>
                <a:cs typeface="Arial"/>
              </a:rPr>
              <a:t> </a:t>
            </a:r>
            <a:r>
              <a:rPr lang="en-GB" sz="2000" spc="-9" dirty="0">
                <a:latin typeface="Arial"/>
                <a:cs typeface="Arial"/>
              </a:rPr>
              <a:t>activities</a:t>
            </a:r>
          </a:p>
          <a:p>
            <a:pPr marL="283302" marR="338581" indent="-272362">
              <a:lnSpc>
                <a:spcPct val="90100"/>
              </a:lnSpc>
              <a:spcBef>
                <a:spcPts val="1836"/>
              </a:spcBef>
              <a:buChar char="•"/>
              <a:tabLst>
                <a:tab pos="284454" algn="l"/>
                <a:tab pos="285030" algn="l"/>
              </a:tabLst>
            </a:pPr>
            <a:r>
              <a:rPr lang="en-GB" sz="2000" dirty="0">
                <a:latin typeface="Arial"/>
                <a:cs typeface="Arial"/>
              </a:rPr>
              <a:t>The</a:t>
            </a:r>
            <a:r>
              <a:rPr lang="en-GB" sz="2000" spc="-9" dirty="0">
                <a:latin typeface="Arial"/>
                <a:cs typeface="Arial"/>
              </a:rPr>
              <a:t> </a:t>
            </a:r>
            <a:r>
              <a:rPr lang="en-GB" sz="2000" spc="-9" dirty="0" err="1">
                <a:latin typeface="Arial"/>
                <a:cs typeface="Arial"/>
              </a:rPr>
              <a:t>EuroGroup</a:t>
            </a:r>
            <a:r>
              <a:rPr lang="en-GB" sz="2000" spc="-9" dirty="0">
                <a:latin typeface="Arial"/>
                <a:cs typeface="Arial"/>
              </a:rPr>
              <a:t> Register (</a:t>
            </a:r>
            <a:r>
              <a:rPr lang="en-GB" sz="2000" dirty="0">
                <a:latin typeface="Arial"/>
                <a:cs typeface="Arial"/>
              </a:rPr>
              <a:t>EGR)</a:t>
            </a:r>
            <a:r>
              <a:rPr lang="en-GB" sz="2000" spc="-5" dirty="0">
                <a:latin typeface="Arial"/>
                <a:cs typeface="Arial"/>
              </a:rPr>
              <a:t> </a:t>
            </a:r>
            <a:r>
              <a:rPr lang="en-GB" sz="2000" dirty="0">
                <a:latin typeface="Arial"/>
                <a:cs typeface="Arial"/>
              </a:rPr>
              <a:t>is</a:t>
            </a:r>
            <a:r>
              <a:rPr lang="en-GB" sz="2000" spc="-5" dirty="0">
                <a:latin typeface="Arial"/>
                <a:cs typeface="Arial"/>
              </a:rPr>
              <a:t> </a:t>
            </a:r>
            <a:r>
              <a:rPr lang="en-GB" sz="2000" dirty="0">
                <a:latin typeface="Arial"/>
                <a:cs typeface="Arial"/>
              </a:rPr>
              <a:t>part</a:t>
            </a:r>
            <a:r>
              <a:rPr lang="en-GB" sz="2000" spc="-5" dirty="0">
                <a:latin typeface="Arial"/>
                <a:cs typeface="Arial"/>
              </a:rPr>
              <a:t> </a:t>
            </a:r>
            <a:r>
              <a:rPr lang="en-GB" sz="2000" dirty="0">
                <a:latin typeface="Arial"/>
                <a:cs typeface="Arial"/>
              </a:rPr>
              <a:t>of</a:t>
            </a:r>
            <a:r>
              <a:rPr lang="en-GB" sz="2000" spc="-18" dirty="0">
                <a:latin typeface="Arial"/>
                <a:cs typeface="Arial"/>
              </a:rPr>
              <a:t> </a:t>
            </a:r>
            <a:br>
              <a:rPr lang="en-GB" sz="2000" spc="-18" dirty="0">
                <a:latin typeface="Arial"/>
                <a:cs typeface="Arial"/>
              </a:rPr>
            </a:br>
            <a:r>
              <a:rPr lang="en-GB" sz="2000" dirty="0">
                <a:latin typeface="Arial"/>
                <a:cs typeface="Arial"/>
              </a:rPr>
              <a:t>the</a:t>
            </a:r>
            <a:r>
              <a:rPr lang="en-GB" sz="2000" spc="5" dirty="0">
                <a:latin typeface="Arial"/>
                <a:cs typeface="Arial"/>
              </a:rPr>
              <a:t> </a:t>
            </a:r>
            <a:r>
              <a:rPr lang="en-GB" sz="2000" dirty="0">
                <a:latin typeface="Arial"/>
                <a:cs typeface="Arial"/>
              </a:rPr>
              <a:t>EU</a:t>
            </a:r>
            <a:r>
              <a:rPr lang="en-GB" sz="2000" spc="-5" dirty="0">
                <a:latin typeface="Arial"/>
                <a:cs typeface="Arial"/>
              </a:rPr>
              <a:t> </a:t>
            </a:r>
            <a:r>
              <a:rPr lang="en-GB" sz="2000" spc="-9" dirty="0">
                <a:latin typeface="Arial"/>
                <a:cs typeface="Arial"/>
              </a:rPr>
              <a:t>statistical </a:t>
            </a:r>
            <a:r>
              <a:rPr lang="en-GB" sz="2000" dirty="0">
                <a:latin typeface="Arial"/>
                <a:cs typeface="Arial"/>
              </a:rPr>
              <a:t>infrastructure</a:t>
            </a:r>
            <a:r>
              <a:rPr lang="en-GB" sz="2000" spc="5" dirty="0">
                <a:latin typeface="Arial"/>
                <a:cs typeface="Arial"/>
              </a:rPr>
              <a:t> </a:t>
            </a:r>
            <a:r>
              <a:rPr lang="en-GB" sz="2000" dirty="0">
                <a:latin typeface="Arial"/>
                <a:cs typeface="Arial"/>
              </a:rPr>
              <a:t>and</a:t>
            </a:r>
            <a:r>
              <a:rPr lang="en-GB" sz="2000" spc="5" dirty="0">
                <a:latin typeface="Arial"/>
                <a:cs typeface="Arial"/>
              </a:rPr>
              <a:t> </a:t>
            </a:r>
            <a:r>
              <a:rPr lang="en-GB" sz="2000" dirty="0">
                <a:latin typeface="Arial"/>
                <a:cs typeface="Arial"/>
              </a:rPr>
              <a:t>has</a:t>
            </a:r>
            <a:r>
              <a:rPr lang="en-GB" sz="2000" spc="-18" dirty="0">
                <a:latin typeface="Arial"/>
                <a:cs typeface="Arial"/>
              </a:rPr>
              <a:t> </a:t>
            </a:r>
            <a:r>
              <a:rPr lang="en-GB" sz="2000" dirty="0">
                <a:latin typeface="Arial"/>
                <a:cs typeface="Arial"/>
              </a:rPr>
              <a:t>been</a:t>
            </a:r>
            <a:r>
              <a:rPr lang="en-GB" sz="2000" spc="5" dirty="0">
                <a:latin typeface="Arial"/>
                <a:cs typeface="Arial"/>
              </a:rPr>
              <a:t> </a:t>
            </a:r>
            <a:r>
              <a:rPr lang="en-GB" sz="2000" dirty="0">
                <a:latin typeface="Arial"/>
                <a:cs typeface="Arial"/>
              </a:rPr>
              <a:t>built</a:t>
            </a:r>
            <a:r>
              <a:rPr lang="en-GB" sz="2000" spc="9" dirty="0">
                <a:latin typeface="Arial"/>
                <a:cs typeface="Arial"/>
              </a:rPr>
              <a:t> </a:t>
            </a:r>
            <a:r>
              <a:rPr lang="en-GB" sz="2000" dirty="0">
                <a:latin typeface="Arial"/>
                <a:cs typeface="Arial"/>
              </a:rPr>
              <a:t>up </a:t>
            </a:r>
            <a:r>
              <a:rPr lang="en-GB" sz="2000" spc="-23" dirty="0">
                <a:latin typeface="Arial"/>
                <a:cs typeface="Arial"/>
              </a:rPr>
              <a:t>to </a:t>
            </a:r>
            <a:r>
              <a:rPr lang="en-GB" sz="2000" dirty="0">
                <a:latin typeface="Arial"/>
                <a:cs typeface="Arial"/>
              </a:rPr>
              <a:t>better</a:t>
            </a:r>
            <a:r>
              <a:rPr lang="en-GB" sz="2000" spc="-14" dirty="0">
                <a:latin typeface="Arial"/>
                <a:cs typeface="Arial"/>
              </a:rPr>
              <a:t> </a:t>
            </a:r>
            <a:r>
              <a:rPr lang="en-GB" sz="2000" dirty="0">
                <a:latin typeface="Arial"/>
                <a:cs typeface="Arial"/>
              </a:rPr>
              <a:t>capture</a:t>
            </a:r>
            <a:r>
              <a:rPr lang="en-GB" sz="2000" spc="-18" dirty="0">
                <a:latin typeface="Arial"/>
                <a:cs typeface="Arial"/>
              </a:rPr>
              <a:t> </a:t>
            </a:r>
            <a:r>
              <a:rPr lang="en-GB" sz="2000" dirty="0">
                <a:latin typeface="Arial"/>
                <a:cs typeface="Arial"/>
              </a:rPr>
              <a:t>globalisation</a:t>
            </a:r>
            <a:r>
              <a:rPr lang="en-GB" sz="2000" spc="14" dirty="0">
                <a:latin typeface="Arial"/>
                <a:cs typeface="Arial"/>
              </a:rPr>
              <a:t> </a:t>
            </a:r>
            <a:r>
              <a:rPr lang="en-GB" sz="2000" dirty="0">
                <a:latin typeface="Arial"/>
                <a:cs typeface="Arial"/>
              </a:rPr>
              <a:t>effects</a:t>
            </a:r>
            <a:r>
              <a:rPr lang="en-GB" sz="2000" spc="-23" dirty="0">
                <a:latin typeface="Arial"/>
                <a:cs typeface="Arial"/>
              </a:rPr>
              <a:t> as </a:t>
            </a:r>
            <a:r>
              <a:rPr lang="en-GB" sz="2000" dirty="0">
                <a:latin typeface="Arial"/>
                <a:cs typeface="Arial"/>
              </a:rPr>
              <a:t>well</a:t>
            </a:r>
            <a:r>
              <a:rPr lang="en-GB" sz="2000" spc="9" dirty="0">
                <a:latin typeface="Arial"/>
                <a:cs typeface="Arial"/>
              </a:rPr>
              <a:t> </a:t>
            </a:r>
            <a:r>
              <a:rPr lang="en-GB" sz="2000" dirty="0">
                <a:latin typeface="Arial"/>
                <a:cs typeface="Arial"/>
              </a:rPr>
              <a:t>as</a:t>
            </a:r>
            <a:r>
              <a:rPr lang="en-GB" sz="2000" spc="-27" dirty="0">
                <a:latin typeface="Arial"/>
                <a:cs typeface="Arial"/>
              </a:rPr>
              <a:t> </a:t>
            </a:r>
            <a:r>
              <a:rPr lang="en-GB" sz="2000" dirty="0">
                <a:latin typeface="Arial"/>
                <a:cs typeface="Arial"/>
              </a:rPr>
              <a:t>for</a:t>
            </a:r>
            <a:r>
              <a:rPr lang="en-GB" sz="2000" spc="-14" dirty="0">
                <a:latin typeface="Arial"/>
                <a:cs typeface="Arial"/>
              </a:rPr>
              <a:t> </a:t>
            </a:r>
            <a:r>
              <a:rPr lang="en-GB" sz="2000" dirty="0">
                <a:latin typeface="Arial"/>
                <a:cs typeface="Arial"/>
              </a:rPr>
              <a:t>improving</a:t>
            </a:r>
            <a:r>
              <a:rPr lang="en-GB" sz="2000" spc="36" dirty="0">
                <a:latin typeface="Arial"/>
                <a:cs typeface="Arial"/>
              </a:rPr>
              <a:t> </a:t>
            </a:r>
            <a:r>
              <a:rPr lang="en-GB" sz="2000" dirty="0">
                <a:latin typeface="Arial"/>
                <a:cs typeface="Arial"/>
              </a:rPr>
              <a:t>the consistency</a:t>
            </a:r>
            <a:r>
              <a:rPr lang="en-GB" sz="2000" spc="18" dirty="0">
                <a:latin typeface="Arial"/>
                <a:cs typeface="Arial"/>
              </a:rPr>
              <a:t> </a:t>
            </a:r>
            <a:r>
              <a:rPr lang="en-GB" sz="2000" spc="-23" dirty="0">
                <a:latin typeface="Arial"/>
                <a:cs typeface="Arial"/>
              </a:rPr>
              <a:t>of </a:t>
            </a:r>
            <a:r>
              <a:rPr lang="en-GB" sz="2000" dirty="0">
                <a:latin typeface="Arial"/>
                <a:cs typeface="Arial"/>
              </a:rPr>
              <a:t>national</a:t>
            </a:r>
            <a:r>
              <a:rPr lang="en-GB" sz="2000" spc="18" dirty="0">
                <a:latin typeface="Arial"/>
                <a:cs typeface="Arial"/>
              </a:rPr>
              <a:t> </a:t>
            </a:r>
            <a:r>
              <a:rPr lang="en-GB" sz="2000" dirty="0">
                <a:latin typeface="Arial"/>
                <a:cs typeface="Arial"/>
              </a:rPr>
              <a:t>data</a:t>
            </a:r>
            <a:r>
              <a:rPr lang="en-GB" sz="2000" spc="-5" dirty="0">
                <a:latin typeface="Arial"/>
                <a:cs typeface="Arial"/>
              </a:rPr>
              <a:t> </a:t>
            </a:r>
            <a:r>
              <a:rPr lang="en-GB" sz="2000" dirty="0">
                <a:latin typeface="Arial"/>
                <a:cs typeface="Arial"/>
              </a:rPr>
              <a:t>on</a:t>
            </a:r>
            <a:r>
              <a:rPr lang="en-GB" sz="2000" spc="-5" dirty="0">
                <a:latin typeface="Arial"/>
                <a:cs typeface="Arial"/>
              </a:rPr>
              <a:t> </a:t>
            </a:r>
            <a:r>
              <a:rPr lang="en-GB" sz="2000" dirty="0">
                <a:latin typeface="Arial"/>
                <a:cs typeface="Arial"/>
              </a:rPr>
              <a:t>MNE (</a:t>
            </a:r>
            <a:r>
              <a:rPr lang="en-GB" sz="2000" dirty="0" err="1">
                <a:latin typeface="Arial"/>
                <a:cs typeface="Arial"/>
              </a:rPr>
              <a:t>MultiNational</a:t>
            </a:r>
            <a:r>
              <a:rPr lang="en-GB" sz="2000" dirty="0">
                <a:latin typeface="Arial"/>
                <a:cs typeface="Arial"/>
              </a:rPr>
              <a:t> Enterprise) </a:t>
            </a:r>
            <a:r>
              <a:rPr lang="en-GB" sz="2000" spc="-9" dirty="0">
                <a:latin typeface="Arial"/>
                <a:cs typeface="Arial"/>
              </a:rPr>
              <a:t>groups</a:t>
            </a:r>
            <a:endParaRPr lang="en-GB" sz="2000" dirty="0">
              <a:latin typeface="Arial"/>
              <a:cs typeface="Arial"/>
            </a:endParaRPr>
          </a:p>
          <a:p>
            <a:pPr marL="283302" marR="29366" indent="-272362">
              <a:lnSpc>
                <a:spcPct val="90200"/>
              </a:lnSpc>
              <a:spcBef>
                <a:spcPts val="1823"/>
              </a:spcBef>
              <a:buChar char="•"/>
              <a:tabLst>
                <a:tab pos="284454" algn="l"/>
                <a:tab pos="285030" algn="l"/>
              </a:tabLst>
            </a:pPr>
            <a:r>
              <a:rPr lang="en-GB" sz="2000" dirty="0">
                <a:latin typeface="Arial"/>
                <a:cs typeface="Arial"/>
                <a:hlinkClick r:id="rId3"/>
              </a:rPr>
              <a:t>European Business Statistics (EBS)</a:t>
            </a:r>
            <a:r>
              <a:rPr lang="en-GB" sz="2000" spc="-14" dirty="0">
                <a:latin typeface="Arial"/>
                <a:cs typeface="Arial"/>
              </a:rPr>
              <a:t> </a:t>
            </a:r>
            <a:r>
              <a:rPr lang="en-GB" sz="2000" dirty="0">
                <a:latin typeface="Arial"/>
                <a:cs typeface="Arial"/>
              </a:rPr>
              <a:t>regulation</a:t>
            </a:r>
            <a:r>
              <a:rPr lang="en-GB" sz="2000" spc="23" dirty="0">
                <a:latin typeface="Arial"/>
                <a:cs typeface="Arial"/>
              </a:rPr>
              <a:t> </a:t>
            </a:r>
            <a:r>
              <a:rPr lang="en-GB" sz="2000" dirty="0">
                <a:latin typeface="Arial"/>
                <a:cs typeface="Arial"/>
              </a:rPr>
              <a:t>empowers</a:t>
            </a:r>
            <a:r>
              <a:rPr lang="en-GB" sz="2000" spc="41" dirty="0">
                <a:latin typeface="Arial"/>
                <a:cs typeface="Arial"/>
              </a:rPr>
              <a:t> </a:t>
            </a:r>
            <a:r>
              <a:rPr lang="en-GB" sz="2000" dirty="0">
                <a:latin typeface="Arial"/>
                <a:cs typeface="Arial"/>
              </a:rPr>
              <a:t>the</a:t>
            </a:r>
            <a:r>
              <a:rPr lang="en-GB" sz="2000" spc="-14" dirty="0">
                <a:latin typeface="Arial"/>
                <a:cs typeface="Arial"/>
              </a:rPr>
              <a:t> </a:t>
            </a:r>
            <a:r>
              <a:rPr lang="en-GB" sz="2000" dirty="0">
                <a:latin typeface="Arial"/>
                <a:cs typeface="Arial"/>
              </a:rPr>
              <a:t>EGR</a:t>
            </a:r>
            <a:r>
              <a:rPr lang="en-GB" sz="2000" spc="-18" dirty="0">
                <a:latin typeface="Arial"/>
                <a:cs typeface="Arial"/>
              </a:rPr>
              <a:t> </a:t>
            </a:r>
            <a:r>
              <a:rPr lang="en-GB" sz="2000" dirty="0">
                <a:latin typeface="Arial"/>
                <a:cs typeface="Arial"/>
              </a:rPr>
              <a:t>as</a:t>
            </a:r>
            <a:r>
              <a:rPr lang="en-GB" sz="2000" spc="-18" dirty="0">
                <a:latin typeface="Arial"/>
                <a:cs typeface="Arial"/>
              </a:rPr>
              <a:t> </a:t>
            </a:r>
            <a:r>
              <a:rPr lang="en-GB" sz="2000" spc="-23" dirty="0">
                <a:latin typeface="Arial"/>
                <a:cs typeface="Arial"/>
              </a:rPr>
              <a:t>the </a:t>
            </a:r>
            <a:r>
              <a:rPr lang="en-GB" sz="2000" dirty="0">
                <a:latin typeface="Arial"/>
                <a:cs typeface="Arial"/>
              </a:rPr>
              <a:t>authoritative</a:t>
            </a:r>
            <a:r>
              <a:rPr lang="en-GB" sz="2000" spc="9" dirty="0">
                <a:latin typeface="Arial"/>
                <a:cs typeface="Arial"/>
              </a:rPr>
              <a:t> </a:t>
            </a:r>
            <a:r>
              <a:rPr lang="en-GB" sz="2000" dirty="0">
                <a:latin typeface="Arial"/>
                <a:cs typeface="Arial"/>
              </a:rPr>
              <a:t>source</a:t>
            </a:r>
            <a:r>
              <a:rPr lang="en-GB" sz="2000" spc="-5" dirty="0">
                <a:latin typeface="Arial"/>
                <a:cs typeface="Arial"/>
              </a:rPr>
              <a:t> </a:t>
            </a:r>
            <a:r>
              <a:rPr lang="en-GB" sz="2000" dirty="0">
                <a:latin typeface="Arial"/>
                <a:cs typeface="Arial"/>
              </a:rPr>
              <a:t>for</a:t>
            </a:r>
            <a:r>
              <a:rPr lang="en-GB" sz="2000" spc="-14" dirty="0">
                <a:latin typeface="Arial"/>
                <a:cs typeface="Arial"/>
              </a:rPr>
              <a:t> </a:t>
            </a:r>
            <a:r>
              <a:rPr lang="en-GB" sz="2000" dirty="0">
                <a:latin typeface="Arial"/>
                <a:cs typeface="Arial"/>
              </a:rPr>
              <a:t>production</a:t>
            </a:r>
            <a:r>
              <a:rPr lang="en-GB" sz="2000" spc="9" dirty="0">
                <a:latin typeface="Arial"/>
                <a:cs typeface="Arial"/>
              </a:rPr>
              <a:t> </a:t>
            </a:r>
            <a:r>
              <a:rPr lang="en-GB" sz="2000" dirty="0">
                <a:latin typeface="Arial"/>
                <a:cs typeface="Arial"/>
              </a:rPr>
              <a:t>of</a:t>
            </a:r>
            <a:r>
              <a:rPr lang="en-GB" sz="2000" spc="-5" dirty="0">
                <a:latin typeface="Arial"/>
                <a:cs typeface="Arial"/>
              </a:rPr>
              <a:t> </a:t>
            </a:r>
            <a:r>
              <a:rPr lang="en-GB" sz="2000" spc="-23" dirty="0">
                <a:latin typeface="Arial"/>
                <a:cs typeface="Arial"/>
              </a:rPr>
              <a:t>the </a:t>
            </a:r>
            <a:r>
              <a:rPr lang="en-GB" sz="2000" dirty="0">
                <a:latin typeface="Arial"/>
                <a:cs typeface="Arial"/>
              </a:rPr>
              <a:t>cross-border</a:t>
            </a:r>
            <a:r>
              <a:rPr lang="en-GB" sz="2000" spc="18" dirty="0">
                <a:latin typeface="Arial"/>
                <a:cs typeface="Arial"/>
              </a:rPr>
              <a:t> </a:t>
            </a:r>
            <a:r>
              <a:rPr lang="en-GB" sz="2000" dirty="0">
                <a:latin typeface="Arial"/>
                <a:cs typeface="Arial"/>
              </a:rPr>
              <a:t>and</a:t>
            </a:r>
            <a:r>
              <a:rPr lang="en-GB" sz="2000" spc="-18" dirty="0">
                <a:latin typeface="Arial"/>
                <a:cs typeface="Arial"/>
              </a:rPr>
              <a:t> </a:t>
            </a:r>
            <a:r>
              <a:rPr lang="en-GB" sz="2000" dirty="0">
                <a:latin typeface="Arial"/>
                <a:cs typeface="Arial"/>
              </a:rPr>
              <a:t>globalisation</a:t>
            </a:r>
            <a:r>
              <a:rPr lang="en-GB" sz="2000" spc="23" dirty="0">
                <a:latin typeface="Arial"/>
                <a:cs typeface="Arial"/>
              </a:rPr>
              <a:t> </a:t>
            </a:r>
            <a:r>
              <a:rPr lang="en-GB" sz="2000" spc="-9" dirty="0">
                <a:latin typeface="Arial"/>
                <a:cs typeface="Arial"/>
              </a:rPr>
              <a:t>related </a:t>
            </a:r>
            <a:r>
              <a:rPr lang="en-GB" sz="2000" dirty="0">
                <a:latin typeface="Arial"/>
                <a:cs typeface="Arial"/>
              </a:rPr>
              <a:t>official</a:t>
            </a:r>
            <a:r>
              <a:rPr lang="en-GB" sz="2000" spc="-36" dirty="0">
                <a:latin typeface="Arial"/>
                <a:cs typeface="Arial"/>
              </a:rPr>
              <a:t> </a:t>
            </a:r>
            <a:r>
              <a:rPr lang="en-GB" sz="2000" spc="-9" dirty="0">
                <a:latin typeface="Arial"/>
                <a:cs typeface="Arial"/>
              </a:rPr>
              <a:t>statistics</a:t>
            </a:r>
            <a:endParaRPr lang="en-GB" sz="2000" dirty="0">
              <a:latin typeface="Arial"/>
              <a:cs typeface="Arial"/>
            </a:endParaRPr>
          </a:p>
        </p:txBody>
      </p:sp>
      <p:sp>
        <p:nvSpPr>
          <p:cNvPr id="3" name="Title 2">
            <a:extLst>
              <a:ext uri="{FF2B5EF4-FFF2-40B4-BE49-F238E27FC236}">
                <a16:creationId xmlns:a16="http://schemas.microsoft.com/office/drawing/2014/main" id="{8468E598-51AF-5D03-2561-0666FA3B438E}"/>
              </a:ext>
            </a:extLst>
          </p:cNvPr>
          <p:cNvSpPr>
            <a:spLocks noGrp="1"/>
          </p:cNvSpPr>
          <p:nvPr>
            <p:ph type="title"/>
          </p:nvPr>
        </p:nvSpPr>
        <p:spPr/>
        <p:txBody>
          <a:bodyPr/>
          <a:lstStyle/>
          <a:p>
            <a:r>
              <a:rPr lang="fr-BE" dirty="0"/>
              <a:t>Introduction</a:t>
            </a:r>
            <a:endParaRPr lang="en-GB" dirty="0"/>
          </a:p>
        </p:txBody>
      </p:sp>
      <p:pic>
        <p:nvPicPr>
          <p:cNvPr id="4" name="object 4">
            <a:extLst>
              <a:ext uri="{FF2B5EF4-FFF2-40B4-BE49-F238E27FC236}">
                <a16:creationId xmlns:a16="http://schemas.microsoft.com/office/drawing/2014/main" id="{862584F7-EA30-9703-BFA0-F2B8E7841BDD}"/>
              </a:ext>
            </a:extLst>
          </p:cNvPr>
          <p:cNvPicPr/>
          <p:nvPr/>
        </p:nvPicPr>
        <p:blipFill>
          <a:blip r:embed="rId4" cstate="print"/>
          <a:stretch>
            <a:fillRect/>
          </a:stretch>
        </p:blipFill>
        <p:spPr>
          <a:xfrm>
            <a:off x="6860381" y="845463"/>
            <a:ext cx="5331619" cy="4917491"/>
          </a:xfrm>
          <a:prstGeom prst="rect">
            <a:avLst/>
          </a:prstGeom>
        </p:spPr>
      </p:pic>
    </p:spTree>
    <p:extLst>
      <p:ext uri="{BB962C8B-B14F-4D97-AF65-F5344CB8AC3E}">
        <p14:creationId xmlns:p14="http://schemas.microsoft.com/office/powerpoint/2010/main" val="65683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36"/>
          <p:cNvSpPr>
            <a:spLocks noGrp="1"/>
          </p:cNvSpPr>
          <p:nvPr>
            <p:ph sz="half" idx="1"/>
          </p:nvPr>
        </p:nvSpPr>
        <p:spPr>
          <a:xfrm>
            <a:off x="838198" y="1497875"/>
            <a:ext cx="6073590" cy="4234186"/>
          </a:xfrm>
        </p:spPr>
        <p:txBody>
          <a:bodyPr/>
          <a:lstStyle/>
          <a:p>
            <a:r>
              <a:rPr lang="en-GB" sz="1800" dirty="0">
                <a:sym typeface="Wingdings" panose="05000000000000000000" pitchFamily="2" charset="2"/>
              </a:rPr>
              <a:t>EGR provides the complete view of all enterprises and legal units in the same MNE group, i.e., foreign affiliates enterprises of an MNE group gets the same UCI (Ultimate Controlling institutional Unit)</a:t>
            </a:r>
            <a:endParaRPr lang="en-GB" sz="1800" dirty="0"/>
          </a:p>
          <a:p>
            <a:endParaRPr lang="en-GB" sz="1800" dirty="0">
              <a:sym typeface="Wingdings" panose="05000000000000000000" pitchFamily="2" charset="2"/>
            </a:endParaRPr>
          </a:p>
          <a:p>
            <a:endParaRPr lang="en-IE" dirty="0"/>
          </a:p>
        </p:txBody>
      </p:sp>
      <p:sp>
        <p:nvSpPr>
          <p:cNvPr id="46" name="Content Placeholder 45"/>
          <p:cNvSpPr>
            <a:spLocks noGrp="1"/>
          </p:cNvSpPr>
          <p:nvPr>
            <p:ph sz="half" idx="2"/>
          </p:nvPr>
        </p:nvSpPr>
        <p:spPr>
          <a:xfrm>
            <a:off x="7657446" y="1536496"/>
            <a:ext cx="4128771" cy="4234185"/>
          </a:xfrm>
        </p:spPr>
        <p:txBody>
          <a:bodyPr/>
          <a:lstStyle/>
          <a:p>
            <a:r>
              <a:rPr lang="en-IE" sz="1800" dirty="0"/>
              <a:t>Data exchanges between the national BRs and the EGR are regulated by legal framework and are compliant with standards for data  and metadata exchanges</a:t>
            </a:r>
          </a:p>
        </p:txBody>
      </p:sp>
      <p:sp>
        <p:nvSpPr>
          <p:cNvPr id="3" name="Title 2"/>
          <p:cNvSpPr>
            <a:spLocks noGrp="1"/>
          </p:cNvSpPr>
          <p:nvPr>
            <p:ph type="title"/>
          </p:nvPr>
        </p:nvSpPr>
        <p:spPr/>
        <p:txBody>
          <a:bodyPr/>
          <a:lstStyle/>
          <a:p>
            <a:pPr marL="342900" lvl="1" indent="-342900">
              <a:lnSpc>
                <a:spcPct val="90000"/>
              </a:lnSpc>
              <a:buClrTx/>
            </a:pPr>
            <a:r>
              <a:rPr lang="en-IE" sz="4000" kern="1200" dirty="0">
                <a:solidFill>
                  <a:schemeClr val="tx2"/>
                </a:solidFill>
                <a:latin typeface="+mj-lt"/>
                <a:ea typeface="+mj-ea"/>
                <a:cs typeface="+mj-cs"/>
              </a:rPr>
              <a:t>EGR MNE groups’ structures</a:t>
            </a:r>
          </a:p>
        </p:txBody>
      </p:sp>
      <p:sp>
        <p:nvSpPr>
          <p:cNvPr id="30" name="Rectangle 28"/>
          <p:cNvSpPr>
            <a:spLocks noChangeArrowheads="1"/>
          </p:cNvSpPr>
          <p:nvPr/>
        </p:nvSpPr>
        <p:spPr bwMode="auto">
          <a:xfrm>
            <a:off x="2555701" y="22567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   </a:t>
            </a:r>
            <a:endParaRPr kumimoji="0" lang="en-IE" altLang="en-US" sz="1800" b="0" i="0" u="none" strike="noStrike" cap="none" normalizeH="0" baseline="0">
              <a:ln>
                <a:noFill/>
              </a:ln>
              <a:solidFill>
                <a:schemeClr val="tx1"/>
              </a:solidFill>
              <a:effectLst/>
              <a:latin typeface="Arial" panose="020B0604020202020204" pitchFamily="34" charset="0"/>
            </a:endParaRPr>
          </a:p>
        </p:txBody>
      </p:sp>
      <p:pic>
        <p:nvPicPr>
          <p:cNvPr id="45" name="Picture 44"/>
          <p:cNvPicPr>
            <a:picLocks noChangeAspect="1"/>
          </p:cNvPicPr>
          <p:nvPr/>
        </p:nvPicPr>
        <p:blipFill>
          <a:blip r:embed="rId3"/>
          <a:stretch>
            <a:fillRect/>
          </a:stretch>
        </p:blipFill>
        <p:spPr>
          <a:xfrm>
            <a:off x="7997665" y="3014947"/>
            <a:ext cx="3814537" cy="1515888"/>
          </a:xfrm>
          <a:prstGeom prst="rect">
            <a:avLst/>
          </a:prstGeom>
        </p:spPr>
      </p:pic>
      <p:pic>
        <p:nvPicPr>
          <p:cNvPr id="47" name="Picture 46"/>
          <p:cNvPicPr>
            <a:picLocks noChangeAspect="1"/>
          </p:cNvPicPr>
          <p:nvPr/>
        </p:nvPicPr>
        <p:blipFill>
          <a:blip r:embed="rId4"/>
          <a:stretch>
            <a:fillRect/>
          </a:stretch>
        </p:blipFill>
        <p:spPr>
          <a:xfrm>
            <a:off x="8725989" y="4647164"/>
            <a:ext cx="2081347" cy="647185"/>
          </a:xfrm>
          <a:prstGeom prst="rect">
            <a:avLst/>
          </a:prstGeom>
        </p:spPr>
      </p:pic>
      <p:pic>
        <p:nvPicPr>
          <p:cNvPr id="1026" name="Picture 2">
            <a:extLst>
              <a:ext uri="{FF2B5EF4-FFF2-40B4-BE49-F238E27FC236}">
                <a16:creationId xmlns:a16="http://schemas.microsoft.com/office/drawing/2014/main" id="{7030DDF9-BBC9-5C77-E2E7-A540D3EC2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722" y="2828088"/>
            <a:ext cx="6407231" cy="386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Arrow: Right 37">
            <a:extLst>
              <a:ext uri="{FF2B5EF4-FFF2-40B4-BE49-F238E27FC236}">
                <a16:creationId xmlns:a16="http://schemas.microsoft.com/office/drawing/2014/main" id="{8526401C-695B-79C2-3027-662E070D9206}"/>
              </a:ext>
            </a:extLst>
          </p:cNvPr>
          <p:cNvSpPr/>
          <p:nvPr/>
        </p:nvSpPr>
        <p:spPr>
          <a:xfrm>
            <a:off x="4616824" y="4530835"/>
            <a:ext cx="645458" cy="381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826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3949" y="1607007"/>
            <a:ext cx="10592992" cy="4202122"/>
          </a:xfrm>
        </p:spPr>
        <p:txBody>
          <a:bodyPr/>
          <a:lstStyle/>
          <a:p>
            <a:pPr>
              <a:spcAft>
                <a:spcPts val="1200"/>
              </a:spcAft>
            </a:pPr>
            <a:r>
              <a:rPr lang="en-US" sz="2000" dirty="0"/>
              <a:t>The EGR final frame for reference 2021 was delivered in March 2023</a:t>
            </a:r>
          </a:p>
          <a:p>
            <a:pPr>
              <a:spcAft>
                <a:spcPts val="1200"/>
              </a:spcAft>
            </a:pPr>
            <a:r>
              <a:rPr lang="en-US" sz="2000" b="1" dirty="0"/>
              <a:t>155.983 Multinational Enterprise groups (MNE) </a:t>
            </a:r>
            <a:r>
              <a:rPr lang="en-US" sz="2000" dirty="0"/>
              <a:t>operating in EU and EFTA countries </a:t>
            </a:r>
          </a:p>
          <a:p>
            <a:pPr>
              <a:spcAft>
                <a:spcPts val="1200"/>
              </a:spcAft>
            </a:pPr>
            <a:r>
              <a:rPr lang="en-US" sz="2000" b="1" dirty="0"/>
              <a:t>over 1.4 million legal units</a:t>
            </a:r>
          </a:p>
          <a:p>
            <a:pPr>
              <a:spcAft>
                <a:spcPts val="1200"/>
              </a:spcAft>
            </a:pPr>
            <a:r>
              <a:rPr lang="en-US" sz="2000" b="1" dirty="0"/>
              <a:t>533 400 enterprises </a:t>
            </a:r>
            <a:r>
              <a:rPr lang="en-US" sz="2000" dirty="0"/>
              <a:t>in the EU and EFTA countries employing over 45 million people</a:t>
            </a:r>
          </a:p>
          <a:p>
            <a:pPr>
              <a:spcAft>
                <a:spcPts val="1200"/>
              </a:spcAft>
            </a:pPr>
            <a:r>
              <a:rPr lang="en-US" sz="2000" b="1" dirty="0"/>
              <a:t>443 700 enterprises </a:t>
            </a:r>
            <a:r>
              <a:rPr lang="en-US" sz="2000" dirty="0"/>
              <a:t>outside the EU and EFTA</a:t>
            </a:r>
          </a:p>
          <a:p>
            <a:pPr>
              <a:spcAft>
                <a:spcPts val="1200"/>
              </a:spcAft>
            </a:pPr>
            <a:r>
              <a:rPr lang="en-IE" sz="2000" b="1" dirty="0"/>
              <a:t>10% of MNE groups in EGR cover over 90% of employment</a:t>
            </a:r>
            <a:r>
              <a:rPr lang="en-IE" sz="2000" dirty="0"/>
              <a:t>: in EGR MNE groups are very polarized and few large ones dominate</a:t>
            </a:r>
          </a:p>
          <a:p>
            <a:pPr>
              <a:spcAft>
                <a:spcPts val="1200"/>
              </a:spcAft>
            </a:pPr>
            <a:r>
              <a:rPr lang="en-US" sz="2000" b="1" dirty="0"/>
              <a:t>75% MNE groups </a:t>
            </a:r>
            <a:r>
              <a:rPr lang="en-US" sz="2000" dirty="0"/>
              <a:t>are controlled by an EU country </a:t>
            </a:r>
            <a:r>
              <a:rPr lang="en-US" sz="2000" b="1" dirty="0"/>
              <a:t>(66%) </a:t>
            </a:r>
            <a:r>
              <a:rPr lang="en-US" sz="2000" dirty="0"/>
              <a:t>or an EFTA country </a:t>
            </a:r>
            <a:r>
              <a:rPr lang="en-US" sz="2000" b="1" dirty="0"/>
              <a:t>(9%)</a:t>
            </a:r>
            <a:r>
              <a:rPr lang="en-US" sz="2000" dirty="0"/>
              <a:t>, together covering 84 % of EGR employment</a:t>
            </a:r>
          </a:p>
          <a:p>
            <a:pPr>
              <a:spcAft>
                <a:spcPts val="1200"/>
              </a:spcAft>
            </a:pPr>
            <a:r>
              <a:rPr lang="en-US" sz="2000" b="1" dirty="0"/>
              <a:t>UK</a:t>
            </a:r>
            <a:r>
              <a:rPr lang="en-US" sz="2000" b="1" dirty="0">
                <a:solidFill>
                  <a:srgbClr val="FF0000"/>
                </a:solidFill>
              </a:rPr>
              <a:t> </a:t>
            </a:r>
            <a:r>
              <a:rPr lang="en-US" sz="2000" dirty="0"/>
              <a:t>controls more than </a:t>
            </a:r>
            <a:r>
              <a:rPr lang="en-US" sz="2000" b="1" dirty="0"/>
              <a:t>11 700 MNE groups </a:t>
            </a:r>
            <a:r>
              <a:rPr lang="en-US" sz="2000" dirty="0"/>
              <a:t>in EGR; </a:t>
            </a:r>
            <a:r>
              <a:rPr lang="en-US" sz="2000" b="1" dirty="0"/>
              <a:t>US</a:t>
            </a:r>
            <a:r>
              <a:rPr lang="en-US" sz="2000" b="1" dirty="0">
                <a:solidFill>
                  <a:srgbClr val="FF0000"/>
                </a:solidFill>
              </a:rPr>
              <a:t> </a:t>
            </a:r>
            <a:r>
              <a:rPr lang="en-US" sz="2000" dirty="0"/>
              <a:t>around </a:t>
            </a:r>
            <a:r>
              <a:rPr lang="en-US" sz="2000" b="1" dirty="0"/>
              <a:t>7 900</a:t>
            </a:r>
            <a:r>
              <a:rPr lang="en-US" sz="2000" dirty="0"/>
              <a:t>, </a:t>
            </a:r>
            <a:r>
              <a:rPr lang="en-US" sz="2000" b="1" dirty="0"/>
              <a:t>China </a:t>
            </a:r>
            <a:r>
              <a:rPr lang="en-US" sz="2000" dirty="0"/>
              <a:t>around </a:t>
            </a:r>
            <a:r>
              <a:rPr lang="en-US" sz="2000" b="1" dirty="0"/>
              <a:t>2 700</a:t>
            </a:r>
          </a:p>
          <a:p>
            <a:pPr marL="0" indent="0">
              <a:spcAft>
                <a:spcPts val="1200"/>
              </a:spcAft>
              <a:buNone/>
            </a:pPr>
            <a:r>
              <a:rPr lang="en-IE" sz="2000" dirty="0">
                <a:hlinkClick r:id="rId3"/>
              </a:rPr>
              <a:t>Multinational enterprise groups and their structure - Experimental statistics - Eurostat</a:t>
            </a:r>
            <a:endParaRPr lang="en-IE" sz="2000" dirty="0"/>
          </a:p>
          <a:p>
            <a:pPr marL="0" indent="0">
              <a:buNone/>
            </a:pPr>
            <a:endParaRPr lang="en-IE" sz="2000" dirty="0"/>
          </a:p>
        </p:txBody>
      </p:sp>
      <p:sp>
        <p:nvSpPr>
          <p:cNvPr id="4" name="Title 2"/>
          <p:cNvSpPr>
            <a:spLocks noGrp="1"/>
          </p:cNvSpPr>
          <p:nvPr>
            <p:ph type="title"/>
          </p:nvPr>
        </p:nvSpPr>
        <p:spPr>
          <a:xfrm>
            <a:off x="979430" y="195477"/>
            <a:ext cx="10515600" cy="782357"/>
          </a:xfrm>
        </p:spPr>
        <p:txBody>
          <a:bodyPr/>
          <a:lstStyle/>
          <a:p>
            <a:r>
              <a:rPr lang="en-IE" dirty="0"/>
              <a:t>Did you know? Figures from the EGR (2021)</a:t>
            </a:r>
          </a:p>
        </p:txBody>
      </p:sp>
      <p:pic>
        <p:nvPicPr>
          <p:cNvPr id="5" name="Picture 4" descr="A picture containing text, headdress, helmet&#10;&#10;Description automatically generated">
            <a:extLst>
              <a:ext uri="{FF2B5EF4-FFF2-40B4-BE49-F238E27FC236}">
                <a16:creationId xmlns:a16="http://schemas.microsoft.com/office/drawing/2014/main" id="{F8EAFBB5-9443-CF54-3961-EF47C5D11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3907" y="2336748"/>
            <a:ext cx="2008094" cy="1579701"/>
          </a:xfrm>
          <a:prstGeom prst="rect">
            <a:avLst/>
          </a:prstGeom>
        </p:spPr>
      </p:pic>
    </p:spTree>
    <p:extLst>
      <p:ext uri="{BB962C8B-B14F-4D97-AF65-F5344CB8AC3E}">
        <p14:creationId xmlns:p14="http://schemas.microsoft.com/office/powerpoint/2010/main" val="79698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57FE9B-B682-4CCB-BA41-AF1904277767}"/>
              </a:ext>
            </a:extLst>
          </p:cNvPr>
          <p:cNvSpPr>
            <a:spLocks noGrp="1"/>
          </p:cNvSpPr>
          <p:nvPr>
            <p:ph idx="1"/>
          </p:nvPr>
        </p:nvSpPr>
        <p:spPr>
          <a:xfrm>
            <a:off x="335560" y="1536569"/>
            <a:ext cx="6301546" cy="5321431"/>
          </a:xfrm>
        </p:spPr>
        <p:txBody>
          <a:bodyPr/>
          <a:lstStyle/>
          <a:p>
            <a:r>
              <a:rPr lang="en-IE" dirty="0"/>
              <a:t>The strategy consists in implementing a so-called “two-tier” approach:</a:t>
            </a:r>
          </a:p>
          <a:p>
            <a:pPr lvl="1"/>
            <a:r>
              <a:rPr lang="en-IE" dirty="0">
                <a:solidFill>
                  <a:schemeClr val="accent6"/>
                </a:solidFill>
              </a:rPr>
              <a:t>Focus on  accuracy and timeliness for the TOP-TIER (the largest) MNEs, which are the most important for the EU economy, as agreed by the European Statistical System (ESS)</a:t>
            </a:r>
          </a:p>
          <a:p>
            <a:pPr lvl="1"/>
            <a:r>
              <a:rPr lang="en-IE" dirty="0">
                <a:solidFill>
                  <a:srgbClr val="FF0000"/>
                </a:solidFill>
              </a:rPr>
              <a:t>Invest in full automation for the ‘BULK-TIER’ while timeliness for those is not such a high priority</a:t>
            </a:r>
            <a:r>
              <a:rPr lang="en-IE" dirty="0"/>
              <a:t>.</a:t>
            </a:r>
          </a:p>
          <a:p>
            <a:pPr lvl="1"/>
            <a:r>
              <a:rPr lang="en-GB" dirty="0"/>
              <a:t>Eurostat set up the Task Force for the future EGR with members from 13 EU NSIs to analyse and propose how to implement this strategy</a:t>
            </a:r>
            <a:endParaRPr lang="en-IE" dirty="0"/>
          </a:p>
          <a:p>
            <a:endParaRPr lang="en-IE" dirty="0"/>
          </a:p>
        </p:txBody>
      </p:sp>
      <p:sp>
        <p:nvSpPr>
          <p:cNvPr id="3" name="Title 2">
            <a:extLst>
              <a:ext uri="{FF2B5EF4-FFF2-40B4-BE49-F238E27FC236}">
                <a16:creationId xmlns:a16="http://schemas.microsoft.com/office/drawing/2014/main" id="{E4A091BE-8CE3-4A45-9707-371F2A0BC7BD}"/>
              </a:ext>
            </a:extLst>
          </p:cNvPr>
          <p:cNvSpPr>
            <a:spLocks noGrp="1"/>
          </p:cNvSpPr>
          <p:nvPr>
            <p:ph type="title"/>
          </p:nvPr>
        </p:nvSpPr>
        <p:spPr>
          <a:xfrm>
            <a:off x="970722" y="317397"/>
            <a:ext cx="10515600" cy="782357"/>
          </a:xfrm>
        </p:spPr>
        <p:txBody>
          <a:bodyPr/>
          <a:lstStyle/>
          <a:p>
            <a:r>
              <a:rPr lang="en-IE" dirty="0"/>
              <a:t>Strategy for the EGR quality</a:t>
            </a:r>
          </a:p>
        </p:txBody>
      </p:sp>
      <p:pic>
        <p:nvPicPr>
          <p:cNvPr id="4" name="Picture 3">
            <a:extLst>
              <a:ext uri="{FF2B5EF4-FFF2-40B4-BE49-F238E27FC236}">
                <a16:creationId xmlns:a16="http://schemas.microsoft.com/office/drawing/2014/main" id="{D302FD1E-1A6C-4D0A-B38E-249AD154AE9B}"/>
              </a:ext>
            </a:extLst>
          </p:cNvPr>
          <p:cNvPicPr>
            <a:picLocks noChangeAspect="1"/>
          </p:cNvPicPr>
          <p:nvPr/>
        </p:nvPicPr>
        <p:blipFill>
          <a:blip r:embed="rId3"/>
          <a:stretch>
            <a:fillRect/>
          </a:stretch>
        </p:blipFill>
        <p:spPr>
          <a:xfrm>
            <a:off x="6858725" y="1643865"/>
            <a:ext cx="5336374" cy="4381842"/>
          </a:xfrm>
          <a:prstGeom prst="rect">
            <a:avLst/>
          </a:prstGeom>
        </p:spPr>
      </p:pic>
    </p:spTree>
    <p:extLst>
      <p:ext uri="{BB962C8B-B14F-4D97-AF65-F5344CB8AC3E}">
        <p14:creationId xmlns:p14="http://schemas.microsoft.com/office/powerpoint/2010/main" val="4274292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AFB59B-F1E1-04A1-42B1-E25032F44F07}"/>
              </a:ext>
            </a:extLst>
          </p:cNvPr>
          <p:cNvSpPr>
            <a:spLocks noGrp="1"/>
          </p:cNvSpPr>
          <p:nvPr>
            <p:ph type="ctrTitle"/>
          </p:nvPr>
        </p:nvSpPr>
        <p:spPr/>
        <p:txBody>
          <a:bodyPr/>
          <a:lstStyle/>
          <a:p>
            <a:r>
              <a:rPr lang="fr-BE" dirty="0"/>
              <a:t>How to select the Top-tier groups ? </a:t>
            </a:r>
            <a:endParaRPr lang="en-GB" dirty="0"/>
          </a:p>
        </p:txBody>
      </p:sp>
      <p:sp>
        <p:nvSpPr>
          <p:cNvPr id="5" name="Subtitle 4">
            <a:extLst>
              <a:ext uri="{FF2B5EF4-FFF2-40B4-BE49-F238E27FC236}">
                <a16:creationId xmlns:a16="http://schemas.microsoft.com/office/drawing/2014/main" id="{DBC404CA-4B94-AB72-76C3-DF839E4E8E3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1936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E31F5D-B062-0883-1E1B-39DC2BF40A7C}"/>
              </a:ext>
            </a:extLst>
          </p:cNvPr>
          <p:cNvSpPr>
            <a:spLocks noGrp="1"/>
          </p:cNvSpPr>
          <p:nvPr>
            <p:ph idx="1"/>
          </p:nvPr>
        </p:nvSpPr>
        <p:spPr>
          <a:xfrm>
            <a:off x="838200" y="1825625"/>
            <a:ext cx="6055660" cy="3881904"/>
          </a:xfrm>
        </p:spPr>
        <p:txBody>
          <a:bodyPr/>
          <a:lstStyle/>
          <a:p>
            <a:r>
              <a:rPr lang="en-GB" sz="2000" dirty="0"/>
              <a:t>To identify the ‘Top tier’ MNE groups, the Task Force for the Future EGR agreed to work on a composite index involving</a:t>
            </a:r>
          </a:p>
        </p:txBody>
      </p:sp>
      <p:sp>
        <p:nvSpPr>
          <p:cNvPr id="3" name="Title 2">
            <a:extLst>
              <a:ext uri="{FF2B5EF4-FFF2-40B4-BE49-F238E27FC236}">
                <a16:creationId xmlns:a16="http://schemas.microsoft.com/office/drawing/2014/main" id="{F5F831E3-ECB3-AD3F-CB83-FFB6E1B5E6F8}"/>
              </a:ext>
            </a:extLst>
          </p:cNvPr>
          <p:cNvSpPr>
            <a:spLocks noGrp="1"/>
          </p:cNvSpPr>
          <p:nvPr>
            <p:ph type="title"/>
          </p:nvPr>
        </p:nvSpPr>
        <p:spPr/>
        <p:txBody>
          <a:bodyPr/>
          <a:lstStyle/>
          <a:p>
            <a:r>
              <a:rPr lang="en-GB" sz="3600" dirty="0"/>
              <a:t>Complex and Statistical Impact (CSI) index</a:t>
            </a:r>
          </a:p>
        </p:txBody>
      </p:sp>
      <p:graphicFrame>
        <p:nvGraphicFramePr>
          <p:cNvPr id="4" name="Diagram 3">
            <a:extLst>
              <a:ext uri="{FF2B5EF4-FFF2-40B4-BE49-F238E27FC236}">
                <a16:creationId xmlns:a16="http://schemas.microsoft.com/office/drawing/2014/main" id="{ADE8972D-D735-B17B-8FE6-82169B9D5332}"/>
              </a:ext>
            </a:extLst>
          </p:cNvPr>
          <p:cNvGraphicFramePr/>
          <p:nvPr>
            <p:extLst>
              <p:ext uri="{D42A27DB-BD31-4B8C-83A1-F6EECF244321}">
                <p14:modId xmlns:p14="http://schemas.microsoft.com/office/powerpoint/2010/main" val="3622649266"/>
              </p:ext>
            </p:extLst>
          </p:nvPr>
        </p:nvGraphicFramePr>
        <p:xfrm>
          <a:off x="564775" y="2944521"/>
          <a:ext cx="9430872" cy="374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49EE1ED-EEE6-B836-AC32-156B8B9267DF}"/>
              </a:ext>
            </a:extLst>
          </p:cNvPr>
          <p:cNvPicPr>
            <a:picLocks noChangeAspect="1"/>
          </p:cNvPicPr>
          <p:nvPr/>
        </p:nvPicPr>
        <p:blipFill>
          <a:blip r:embed="rId8"/>
          <a:stretch>
            <a:fillRect/>
          </a:stretch>
        </p:blipFill>
        <p:spPr>
          <a:xfrm>
            <a:off x="10210801" y="133868"/>
            <a:ext cx="1884830" cy="990817"/>
          </a:xfrm>
          <a:prstGeom prst="rect">
            <a:avLst/>
          </a:prstGeom>
        </p:spPr>
      </p:pic>
      <p:pic>
        <p:nvPicPr>
          <p:cNvPr id="8" name="Picture 7">
            <a:extLst>
              <a:ext uri="{FF2B5EF4-FFF2-40B4-BE49-F238E27FC236}">
                <a16:creationId xmlns:a16="http://schemas.microsoft.com/office/drawing/2014/main" id="{0CF0CD0C-1275-400E-1AC1-CCCF7A80BE69}"/>
              </a:ext>
            </a:extLst>
          </p:cNvPr>
          <p:cNvPicPr>
            <a:picLocks noChangeAspect="1"/>
          </p:cNvPicPr>
          <p:nvPr/>
        </p:nvPicPr>
        <p:blipFill>
          <a:blip r:embed="rId9"/>
          <a:stretch>
            <a:fillRect/>
          </a:stretch>
        </p:blipFill>
        <p:spPr>
          <a:xfrm>
            <a:off x="6948970" y="1697821"/>
            <a:ext cx="5112716" cy="1821986"/>
          </a:xfrm>
          <a:prstGeom prst="rect">
            <a:avLst/>
          </a:prstGeom>
        </p:spPr>
      </p:pic>
      <p:sp>
        <p:nvSpPr>
          <p:cNvPr id="10" name="Right Brace 9">
            <a:extLst>
              <a:ext uri="{FF2B5EF4-FFF2-40B4-BE49-F238E27FC236}">
                <a16:creationId xmlns:a16="http://schemas.microsoft.com/office/drawing/2014/main" id="{6940B999-0A80-0375-BF98-9C8A61E86C71}"/>
              </a:ext>
            </a:extLst>
          </p:cNvPr>
          <p:cNvSpPr/>
          <p:nvPr/>
        </p:nvSpPr>
        <p:spPr>
          <a:xfrm rot="5400000">
            <a:off x="6422249" y="2998966"/>
            <a:ext cx="235007" cy="6517342"/>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389B8E52-80A7-5A1B-1334-03ED1C71A344}"/>
              </a:ext>
            </a:extLst>
          </p:cNvPr>
          <p:cNvSpPr txBox="1"/>
          <p:nvPr/>
        </p:nvSpPr>
        <p:spPr>
          <a:xfrm>
            <a:off x="5658741" y="6375140"/>
            <a:ext cx="1762021" cy="369332"/>
          </a:xfrm>
          <a:prstGeom prst="rect">
            <a:avLst/>
          </a:prstGeom>
          <a:noFill/>
        </p:spPr>
        <p:txBody>
          <a:bodyPr wrap="none" rtlCol="0">
            <a:spAutoFit/>
          </a:bodyPr>
          <a:lstStyle/>
          <a:p>
            <a:r>
              <a:rPr lang="fr-FR" dirty="0" err="1"/>
              <a:t>Implementation</a:t>
            </a:r>
            <a:endParaRPr lang="en-GB" dirty="0"/>
          </a:p>
        </p:txBody>
      </p:sp>
    </p:spTree>
    <p:extLst>
      <p:ext uri="{BB962C8B-B14F-4D97-AF65-F5344CB8AC3E}">
        <p14:creationId xmlns:p14="http://schemas.microsoft.com/office/powerpoint/2010/main" val="143895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A915E-3D20-CAD9-61A5-E440BD87E041}"/>
              </a:ext>
            </a:extLst>
          </p:cNvPr>
          <p:cNvSpPr>
            <a:spLocks noGrp="1"/>
          </p:cNvSpPr>
          <p:nvPr>
            <p:ph idx="1"/>
          </p:nvPr>
        </p:nvSpPr>
        <p:spPr/>
        <p:txBody>
          <a:bodyPr/>
          <a:lstStyle/>
          <a:p>
            <a:r>
              <a:rPr lang="en-GB" dirty="0">
                <a:latin typeface="+mj-lt"/>
                <a:ea typeface="MS Mincho" panose="02020609040205080304" pitchFamily="49" charset="-128"/>
                <a:cs typeface="Times New Roman" panose="02020603050405020304" pitchFamily="18" charset="0"/>
              </a:rPr>
              <a:t>Applying </a:t>
            </a:r>
            <a:r>
              <a:rPr lang="en-GB" dirty="0">
                <a:effectLst/>
                <a:latin typeface="+mj-lt"/>
                <a:ea typeface="MS Mincho" panose="02020609040205080304" pitchFamily="49" charset="-128"/>
                <a:cs typeface="Times New Roman" panose="02020603050405020304" pitchFamily="18" charset="0"/>
              </a:rPr>
              <a:t>this initial CSI index based on </a:t>
            </a:r>
            <a:r>
              <a:rPr lang="en-GB" u="sng" dirty="0">
                <a:effectLst/>
                <a:latin typeface="+mj-lt"/>
                <a:ea typeface="MS Mincho" panose="02020609040205080304" pitchFamily="49" charset="-128"/>
                <a:cs typeface="Times New Roman" panose="02020603050405020304" pitchFamily="18" charset="0"/>
              </a:rPr>
              <a:t>rankings</a:t>
            </a:r>
            <a:r>
              <a:rPr lang="en-GB" dirty="0">
                <a:effectLst/>
                <a:latin typeface="+mj-lt"/>
                <a:ea typeface="MS Mincho" panose="02020609040205080304" pitchFamily="49" charset="-128"/>
                <a:cs typeface="Times New Roman" panose="02020603050405020304" pitchFamily="18" charset="0"/>
              </a:rPr>
              <a:t>, </a:t>
            </a:r>
          </a:p>
          <a:p>
            <a:endParaRPr lang="en-GB" dirty="0">
              <a:effectLst/>
              <a:latin typeface="+mj-lt"/>
              <a:ea typeface="MS Mincho" panose="02020609040205080304" pitchFamily="49" charset="-128"/>
              <a:cs typeface="Times New Roman" panose="02020603050405020304" pitchFamily="18" charset="0"/>
            </a:endParaRPr>
          </a:p>
          <a:p>
            <a:pPr marL="0" indent="0">
              <a:buNone/>
            </a:pPr>
            <a:r>
              <a:rPr lang="en-GB" b="1" dirty="0">
                <a:effectLst/>
                <a:latin typeface="+mj-lt"/>
                <a:ea typeface="MS Mincho" panose="02020609040205080304" pitchFamily="49" charset="-128"/>
                <a:cs typeface="Times New Roman" panose="02020603050405020304" pitchFamily="18" charset="0"/>
              </a:rPr>
              <a:t>2020</a:t>
            </a:r>
            <a:r>
              <a:rPr lang="en-GB" dirty="0">
                <a:effectLst/>
                <a:latin typeface="+mj-lt"/>
                <a:ea typeface="MS Mincho" panose="02020609040205080304" pitchFamily="49" charset="-128"/>
                <a:cs typeface="Times New Roman" panose="02020603050405020304" pitchFamily="18" charset="0"/>
              </a:rPr>
              <a:t>: 2,365 MNE groups (~ 2% of MNE groups)</a:t>
            </a:r>
            <a:br>
              <a:rPr lang="en-GB" dirty="0">
                <a:effectLst/>
                <a:latin typeface="+mj-lt"/>
                <a:ea typeface="MS Mincho" panose="02020609040205080304" pitchFamily="49" charset="-128"/>
                <a:cs typeface="Times New Roman" panose="02020603050405020304" pitchFamily="18" charset="0"/>
              </a:rPr>
            </a:br>
            <a:r>
              <a:rPr lang="en-GB" b="1" dirty="0">
                <a:effectLst/>
                <a:latin typeface="+mj-lt"/>
                <a:ea typeface="MS Mincho" panose="02020609040205080304" pitchFamily="49" charset="-128"/>
                <a:cs typeface="Times New Roman" panose="02020603050405020304" pitchFamily="18" charset="0"/>
              </a:rPr>
              <a:t>2021</a:t>
            </a:r>
            <a:r>
              <a:rPr lang="en-GB" dirty="0">
                <a:effectLst/>
                <a:latin typeface="+mj-lt"/>
                <a:ea typeface="MS Mincho" panose="02020609040205080304" pitchFamily="49" charset="-128"/>
                <a:cs typeface="Times New Roman" panose="02020603050405020304" pitchFamily="18" charset="0"/>
              </a:rPr>
              <a:t>: 2,903 MNE groups.</a:t>
            </a:r>
          </a:p>
          <a:p>
            <a:endParaRPr lang="en-GB" dirty="0">
              <a:effectLst/>
              <a:latin typeface="+mj-lt"/>
              <a:ea typeface="MS Mincho" panose="02020609040205080304" pitchFamily="49" charset="-128"/>
              <a:cs typeface="Times New Roman" panose="02020603050405020304" pitchFamily="18" charset="0"/>
            </a:endParaRPr>
          </a:p>
          <a:p>
            <a:r>
              <a:rPr lang="en-GB" dirty="0">
                <a:effectLst/>
                <a:latin typeface="+mj-lt"/>
                <a:ea typeface="MS Mincho" panose="02020609040205080304" pitchFamily="49" charset="-128"/>
                <a:cs typeface="Times New Roman" panose="02020603050405020304" pitchFamily="18" charset="0"/>
              </a:rPr>
              <a:t>As this number was considered too high by the NSIs due to resource constraints, a further analysis and an updated version of the CSI index was necessary.</a:t>
            </a:r>
            <a:endParaRPr lang="en-IE" dirty="0">
              <a:effectLst/>
              <a:latin typeface="+mj-lt"/>
              <a:ea typeface="MS Mincho" panose="02020609040205080304" pitchFamily="49" charset="-128"/>
              <a:cs typeface="Times New Roman" panose="02020603050405020304" pitchFamily="18" charset="0"/>
            </a:endParaRPr>
          </a:p>
          <a:p>
            <a:endParaRPr lang="en-IE" dirty="0"/>
          </a:p>
        </p:txBody>
      </p:sp>
      <p:sp>
        <p:nvSpPr>
          <p:cNvPr id="3" name="Title 2">
            <a:extLst>
              <a:ext uri="{FF2B5EF4-FFF2-40B4-BE49-F238E27FC236}">
                <a16:creationId xmlns:a16="http://schemas.microsoft.com/office/drawing/2014/main" id="{341FE191-CDAE-5E0E-AD9E-E5FB25095D98}"/>
              </a:ext>
            </a:extLst>
          </p:cNvPr>
          <p:cNvSpPr>
            <a:spLocks noGrp="1"/>
          </p:cNvSpPr>
          <p:nvPr>
            <p:ph type="title"/>
          </p:nvPr>
        </p:nvSpPr>
        <p:spPr/>
        <p:txBody>
          <a:bodyPr/>
          <a:lstStyle/>
          <a:p>
            <a:r>
              <a:rPr lang="en-US" dirty="0"/>
              <a:t>First version of the CSI index – results and issues</a:t>
            </a:r>
            <a:endParaRPr lang="en-IE" dirty="0"/>
          </a:p>
        </p:txBody>
      </p:sp>
      <p:cxnSp>
        <p:nvCxnSpPr>
          <p:cNvPr id="10" name="Straight Arrow Connector 9">
            <a:extLst>
              <a:ext uri="{FF2B5EF4-FFF2-40B4-BE49-F238E27FC236}">
                <a16:creationId xmlns:a16="http://schemas.microsoft.com/office/drawing/2014/main" id="{C86CE019-2529-EEFC-3B65-0D9A18B70342}"/>
              </a:ext>
            </a:extLst>
          </p:cNvPr>
          <p:cNvCxnSpPr/>
          <p:nvPr/>
        </p:nvCxnSpPr>
        <p:spPr>
          <a:xfrm>
            <a:off x="8591873" y="3919873"/>
            <a:ext cx="29673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411B987-1833-AA27-3F55-E7FF4037FD78}"/>
              </a:ext>
            </a:extLst>
          </p:cNvPr>
          <p:cNvCxnSpPr>
            <a:cxnSpLocks/>
          </p:cNvCxnSpPr>
          <p:nvPr/>
        </p:nvCxnSpPr>
        <p:spPr>
          <a:xfrm flipV="1">
            <a:off x="8744273" y="2216579"/>
            <a:ext cx="0" cy="1855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385BEF2-92BA-30D5-6C2B-51B7EC532211}"/>
              </a:ext>
            </a:extLst>
          </p:cNvPr>
          <p:cNvSpPr/>
          <p:nvPr/>
        </p:nvSpPr>
        <p:spPr>
          <a:xfrm>
            <a:off x="9223892" y="3191436"/>
            <a:ext cx="192733" cy="728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E1FA4DD-51B6-CB5B-FBF6-DCBCC169B1A2}"/>
              </a:ext>
            </a:extLst>
          </p:cNvPr>
          <p:cNvSpPr/>
          <p:nvPr/>
        </p:nvSpPr>
        <p:spPr>
          <a:xfrm>
            <a:off x="9676603" y="2788026"/>
            <a:ext cx="206172" cy="1125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19D9B7FF-E821-DCBE-83CE-0105F2FA3CA8}"/>
              </a:ext>
            </a:extLst>
          </p:cNvPr>
          <p:cNvSpPr/>
          <p:nvPr/>
        </p:nvSpPr>
        <p:spPr>
          <a:xfrm>
            <a:off x="10133812" y="2286001"/>
            <a:ext cx="287759" cy="1627091"/>
          </a:xfrm>
          <a:custGeom>
            <a:avLst/>
            <a:gdLst>
              <a:gd name="connsiteX0" fmla="*/ 0 w 287759"/>
              <a:gd name="connsiteY0" fmla="*/ 0 h 1627091"/>
              <a:gd name="connsiteX1" fmla="*/ 287759 w 287759"/>
              <a:gd name="connsiteY1" fmla="*/ 0 h 1627091"/>
              <a:gd name="connsiteX2" fmla="*/ 287759 w 287759"/>
              <a:gd name="connsiteY2" fmla="*/ 493551 h 1627091"/>
              <a:gd name="connsiteX3" fmla="*/ 287759 w 287759"/>
              <a:gd name="connsiteY3" fmla="*/ 1068456 h 1627091"/>
              <a:gd name="connsiteX4" fmla="*/ 287759 w 287759"/>
              <a:gd name="connsiteY4" fmla="*/ 1627091 h 1627091"/>
              <a:gd name="connsiteX5" fmla="*/ 0 w 287759"/>
              <a:gd name="connsiteY5" fmla="*/ 1627091 h 1627091"/>
              <a:gd name="connsiteX6" fmla="*/ 0 w 287759"/>
              <a:gd name="connsiteY6" fmla="*/ 1068456 h 1627091"/>
              <a:gd name="connsiteX7" fmla="*/ 0 w 287759"/>
              <a:gd name="connsiteY7" fmla="*/ 558635 h 1627091"/>
              <a:gd name="connsiteX8" fmla="*/ 0 w 287759"/>
              <a:gd name="connsiteY8" fmla="*/ 0 h 162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59" h="1627091" fill="none" extrusionOk="0">
                <a:moveTo>
                  <a:pt x="0" y="0"/>
                </a:moveTo>
                <a:cubicBezTo>
                  <a:pt x="94020" y="-6281"/>
                  <a:pt x="163267" y="17385"/>
                  <a:pt x="287759" y="0"/>
                </a:cubicBezTo>
                <a:cubicBezTo>
                  <a:pt x="330461" y="133666"/>
                  <a:pt x="236190" y="268685"/>
                  <a:pt x="287759" y="493551"/>
                </a:cubicBezTo>
                <a:cubicBezTo>
                  <a:pt x="339328" y="718417"/>
                  <a:pt x="245482" y="826616"/>
                  <a:pt x="287759" y="1068456"/>
                </a:cubicBezTo>
                <a:cubicBezTo>
                  <a:pt x="330036" y="1310297"/>
                  <a:pt x="221335" y="1398937"/>
                  <a:pt x="287759" y="1627091"/>
                </a:cubicBezTo>
                <a:cubicBezTo>
                  <a:pt x="214395" y="1638809"/>
                  <a:pt x="64366" y="1610359"/>
                  <a:pt x="0" y="1627091"/>
                </a:cubicBezTo>
                <a:cubicBezTo>
                  <a:pt x="-60083" y="1361635"/>
                  <a:pt x="53710" y="1181206"/>
                  <a:pt x="0" y="1068456"/>
                </a:cubicBezTo>
                <a:cubicBezTo>
                  <a:pt x="-53710" y="955707"/>
                  <a:pt x="3442" y="694480"/>
                  <a:pt x="0" y="558635"/>
                </a:cubicBezTo>
                <a:cubicBezTo>
                  <a:pt x="-3442" y="422790"/>
                  <a:pt x="41119" y="119923"/>
                  <a:pt x="0" y="0"/>
                </a:cubicBezTo>
                <a:close/>
              </a:path>
              <a:path w="287759" h="1627091" stroke="0" extrusionOk="0">
                <a:moveTo>
                  <a:pt x="0" y="0"/>
                </a:moveTo>
                <a:cubicBezTo>
                  <a:pt x="106202" y="-16076"/>
                  <a:pt x="174570" y="9751"/>
                  <a:pt x="287759" y="0"/>
                </a:cubicBezTo>
                <a:cubicBezTo>
                  <a:pt x="341846" y="109886"/>
                  <a:pt x="245697" y="320281"/>
                  <a:pt x="287759" y="493551"/>
                </a:cubicBezTo>
                <a:cubicBezTo>
                  <a:pt x="329821" y="666821"/>
                  <a:pt x="224070" y="878201"/>
                  <a:pt x="287759" y="1052186"/>
                </a:cubicBezTo>
                <a:cubicBezTo>
                  <a:pt x="351448" y="1226171"/>
                  <a:pt x="246675" y="1466089"/>
                  <a:pt x="287759" y="1627091"/>
                </a:cubicBezTo>
                <a:cubicBezTo>
                  <a:pt x="169298" y="1628944"/>
                  <a:pt x="103363" y="1626921"/>
                  <a:pt x="0" y="1627091"/>
                </a:cubicBezTo>
                <a:cubicBezTo>
                  <a:pt x="-45589" y="1392244"/>
                  <a:pt x="59272" y="1280502"/>
                  <a:pt x="0" y="1100998"/>
                </a:cubicBezTo>
                <a:cubicBezTo>
                  <a:pt x="-59272" y="921494"/>
                  <a:pt x="61921" y="683303"/>
                  <a:pt x="0" y="526093"/>
                </a:cubicBezTo>
                <a:cubicBezTo>
                  <a:pt x="-61921" y="368883"/>
                  <a:pt x="55623" y="168807"/>
                  <a:pt x="0" y="0"/>
                </a:cubicBezTo>
                <a:close/>
              </a:path>
            </a:pathLst>
          </a:custGeom>
          <a:solidFill>
            <a:schemeClr val="bg1">
              <a:lumMod val="75000"/>
            </a:schemeClr>
          </a:solidFill>
          <a:ln>
            <a:solidFill>
              <a:schemeClr val="bg1">
                <a:lumMod val="65000"/>
              </a:schemeClr>
            </a:solidFill>
            <a:extLst>
              <a:ext uri="{C807C97D-BFC1-408E-A445-0C87EB9F89A2}">
                <ask:lineSketchStyleProps xmlns:ask="http://schemas.microsoft.com/office/drawing/2018/sketchyshapes" sd="373630663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4BEAE84-C704-AFC9-C461-39D56ADD9AF6}"/>
              </a:ext>
            </a:extLst>
          </p:cNvPr>
          <p:cNvSpPr txBox="1"/>
          <p:nvPr/>
        </p:nvSpPr>
        <p:spPr>
          <a:xfrm>
            <a:off x="11160912" y="3543760"/>
            <a:ext cx="650819" cy="369332"/>
          </a:xfrm>
          <a:prstGeom prst="rect">
            <a:avLst/>
          </a:prstGeom>
          <a:noFill/>
        </p:spPr>
        <p:txBody>
          <a:bodyPr wrap="none" rtlCol="0">
            <a:spAutoFit/>
          </a:bodyPr>
          <a:lstStyle/>
          <a:p>
            <a:r>
              <a:rPr lang="fr-FR" dirty="0" err="1"/>
              <a:t>Year</a:t>
            </a:r>
            <a:endParaRPr lang="en-GB" dirty="0"/>
          </a:p>
        </p:txBody>
      </p:sp>
      <p:sp>
        <p:nvSpPr>
          <p:cNvPr id="20" name="TextBox 19">
            <a:extLst>
              <a:ext uri="{FF2B5EF4-FFF2-40B4-BE49-F238E27FC236}">
                <a16:creationId xmlns:a16="http://schemas.microsoft.com/office/drawing/2014/main" id="{8CD26496-764F-9416-B67D-0A0B52491D78}"/>
              </a:ext>
            </a:extLst>
          </p:cNvPr>
          <p:cNvSpPr txBox="1"/>
          <p:nvPr/>
        </p:nvSpPr>
        <p:spPr>
          <a:xfrm>
            <a:off x="8264655" y="2154283"/>
            <a:ext cx="479618" cy="369332"/>
          </a:xfrm>
          <a:prstGeom prst="rect">
            <a:avLst/>
          </a:prstGeom>
          <a:noFill/>
        </p:spPr>
        <p:txBody>
          <a:bodyPr wrap="none" rtlCol="0">
            <a:spAutoFit/>
          </a:bodyPr>
          <a:lstStyle/>
          <a:p>
            <a:r>
              <a:rPr lang="fr-FR" dirty="0"/>
              <a:t>Nb</a:t>
            </a:r>
            <a:endParaRPr lang="en-GB" dirty="0"/>
          </a:p>
        </p:txBody>
      </p:sp>
      <p:sp>
        <p:nvSpPr>
          <p:cNvPr id="21" name="Arrow: Down 20">
            <a:extLst>
              <a:ext uri="{FF2B5EF4-FFF2-40B4-BE49-F238E27FC236}">
                <a16:creationId xmlns:a16="http://schemas.microsoft.com/office/drawing/2014/main" id="{AB7D688F-C3FF-950C-86E8-C8563F3C5951}"/>
              </a:ext>
            </a:extLst>
          </p:cNvPr>
          <p:cNvSpPr/>
          <p:nvPr/>
        </p:nvSpPr>
        <p:spPr>
          <a:xfrm rot="13565474">
            <a:off x="9493198" y="2000823"/>
            <a:ext cx="286870" cy="1089431"/>
          </a:xfrm>
          <a:prstGeom prst="downArrow">
            <a:avLst/>
          </a:prstGeom>
          <a:gradFill>
            <a:gsLst>
              <a:gs pos="37000">
                <a:schemeClr val="accent2">
                  <a:lumMod val="60000"/>
                  <a:lumOff val="40000"/>
                </a:schemeClr>
              </a:gs>
              <a:gs pos="0">
                <a:schemeClr val="accent1">
                  <a:lumMod val="5000"/>
                  <a:lumOff val="95000"/>
                </a:schemeClr>
              </a:gs>
              <a:gs pos="74000">
                <a:srgbClr val="FF0000"/>
              </a:gs>
              <a:gs pos="83000">
                <a:srgbClr val="FF0000"/>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F682044-A1B4-6B36-15DA-1787CB85E2E3}"/>
              </a:ext>
            </a:extLst>
          </p:cNvPr>
          <p:cNvSpPr txBox="1"/>
          <p:nvPr/>
        </p:nvSpPr>
        <p:spPr>
          <a:xfrm>
            <a:off x="9493321" y="3925165"/>
            <a:ext cx="582211" cy="307777"/>
          </a:xfrm>
          <a:prstGeom prst="rect">
            <a:avLst/>
          </a:prstGeom>
          <a:noFill/>
        </p:spPr>
        <p:txBody>
          <a:bodyPr wrap="none" rtlCol="0">
            <a:spAutoFit/>
          </a:bodyPr>
          <a:lstStyle/>
          <a:p>
            <a:r>
              <a:rPr lang="fr-FR" sz="1400" dirty="0"/>
              <a:t>2021</a:t>
            </a:r>
            <a:endParaRPr lang="en-GB" sz="1600" dirty="0"/>
          </a:p>
        </p:txBody>
      </p:sp>
      <p:sp>
        <p:nvSpPr>
          <p:cNvPr id="24" name="TextBox 23">
            <a:extLst>
              <a:ext uri="{FF2B5EF4-FFF2-40B4-BE49-F238E27FC236}">
                <a16:creationId xmlns:a16="http://schemas.microsoft.com/office/drawing/2014/main" id="{CD83E10F-249C-8A10-5366-76101556729A}"/>
              </a:ext>
            </a:extLst>
          </p:cNvPr>
          <p:cNvSpPr txBox="1"/>
          <p:nvPr/>
        </p:nvSpPr>
        <p:spPr>
          <a:xfrm>
            <a:off x="9027161" y="3924353"/>
            <a:ext cx="582211" cy="307777"/>
          </a:xfrm>
          <a:prstGeom prst="rect">
            <a:avLst/>
          </a:prstGeom>
          <a:noFill/>
        </p:spPr>
        <p:txBody>
          <a:bodyPr wrap="none" rtlCol="0">
            <a:spAutoFit/>
          </a:bodyPr>
          <a:lstStyle/>
          <a:p>
            <a:r>
              <a:rPr lang="fr-FR" sz="1400" dirty="0"/>
              <a:t>2020</a:t>
            </a:r>
            <a:endParaRPr lang="en-GB" sz="1600" dirty="0"/>
          </a:p>
        </p:txBody>
      </p:sp>
      <p:sp>
        <p:nvSpPr>
          <p:cNvPr id="25" name="TextBox 24">
            <a:extLst>
              <a:ext uri="{FF2B5EF4-FFF2-40B4-BE49-F238E27FC236}">
                <a16:creationId xmlns:a16="http://schemas.microsoft.com/office/drawing/2014/main" id="{E86BC5CD-168A-C0C8-08E4-B4164089C944}"/>
              </a:ext>
            </a:extLst>
          </p:cNvPr>
          <p:cNvSpPr txBox="1"/>
          <p:nvPr/>
        </p:nvSpPr>
        <p:spPr>
          <a:xfrm rot="18917089">
            <a:off x="9106269" y="2210230"/>
            <a:ext cx="715260" cy="338554"/>
          </a:xfrm>
          <a:prstGeom prst="rect">
            <a:avLst/>
          </a:prstGeom>
          <a:noFill/>
        </p:spPr>
        <p:txBody>
          <a:bodyPr wrap="none" rtlCol="0">
            <a:spAutoFit/>
          </a:bodyPr>
          <a:lstStyle/>
          <a:p>
            <a:r>
              <a:rPr lang="fr-FR" sz="1600" dirty="0">
                <a:solidFill>
                  <a:srgbClr val="FF0000"/>
                </a:solidFill>
              </a:rPr>
              <a:t>+22%</a:t>
            </a:r>
            <a:endParaRPr lang="en-GB" sz="1600" dirty="0">
              <a:solidFill>
                <a:srgbClr val="FF0000"/>
              </a:solidFill>
            </a:endParaRPr>
          </a:p>
        </p:txBody>
      </p:sp>
    </p:spTree>
    <p:extLst>
      <p:ext uri="{BB962C8B-B14F-4D97-AF65-F5344CB8AC3E}">
        <p14:creationId xmlns:p14="http://schemas.microsoft.com/office/powerpoint/2010/main" val="2545667418"/>
      </p:ext>
    </p:extLst>
  </p:cSld>
  <p:clrMapOvr>
    <a:masterClrMapping/>
  </p:clrMapOvr>
</p:sld>
</file>

<file path=ppt/theme/theme1.xml><?xml version="1.0" encoding="utf-8"?>
<a:theme xmlns:a="http://schemas.openxmlformats.org/drawingml/2006/main" name="Office Theme">
  <a:themeElements>
    <a:clrScheme name="4 Industry, trade and services">
      <a:dk1>
        <a:sysClr val="windowText" lastClr="000000"/>
      </a:dk1>
      <a:lt1>
        <a:sysClr val="window" lastClr="FFFFFF"/>
      </a:lt1>
      <a:dk2>
        <a:srgbClr val="1F497D"/>
      </a:dk2>
      <a:lt2>
        <a:srgbClr val="EEECE1"/>
      </a:lt2>
      <a:accent1>
        <a:srgbClr val="00A5E6"/>
      </a:accent1>
      <a:accent2>
        <a:srgbClr val="F06423"/>
      </a:accent2>
      <a:accent3>
        <a:srgbClr val="286EB4"/>
      </a:accent3>
      <a:accent4>
        <a:srgbClr val="FAA519"/>
      </a:accent4>
      <a:accent5>
        <a:srgbClr val="32AFAF"/>
      </a:accent5>
      <a:accent6>
        <a:srgbClr val="5FB441"/>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4 Industry, trade and services">
    <a:dk1>
      <a:sysClr val="windowText" lastClr="000000"/>
    </a:dk1>
    <a:lt1>
      <a:sysClr val="window" lastClr="FFFFFF"/>
    </a:lt1>
    <a:dk2>
      <a:srgbClr val="1F497D"/>
    </a:dk2>
    <a:lt2>
      <a:srgbClr val="EEECE1"/>
    </a:lt2>
    <a:accent1>
      <a:srgbClr val="00A5E6"/>
    </a:accent1>
    <a:accent2>
      <a:srgbClr val="F06423"/>
    </a:accent2>
    <a:accent3>
      <a:srgbClr val="286EB4"/>
    </a:accent3>
    <a:accent4>
      <a:srgbClr val="FAA519"/>
    </a:accent4>
    <a:accent5>
      <a:srgbClr val="32AFAF"/>
    </a:accent5>
    <a:accent6>
      <a:srgbClr val="5FB441"/>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c94b04e-aaf8-4edc-a94f-832c661963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2461F222EE594DA72961A8D2A36833" ma:contentTypeVersion="9" ma:contentTypeDescription="Create a new document." ma:contentTypeScope="" ma:versionID="1c2fc7dba6c1a9930dfd3355f688bd8c">
  <xsd:schema xmlns:xsd="http://www.w3.org/2001/XMLSchema" xmlns:xs="http://www.w3.org/2001/XMLSchema" xmlns:p="http://schemas.microsoft.com/office/2006/metadata/properties" xmlns:ns3="bc94b04e-aaf8-4edc-a94f-832c661963b5" xmlns:ns4="702e431d-6370-4fa2-a52e-ca9ad07cb01b" targetNamespace="http://schemas.microsoft.com/office/2006/metadata/properties" ma:root="true" ma:fieldsID="e6a72ec6ade4dd88e509b9afdcef4c9a" ns3:_="" ns4:_="">
    <xsd:import namespace="bc94b04e-aaf8-4edc-a94f-832c661963b5"/>
    <xsd:import namespace="702e431d-6370-4fa2-a52e-ca9ad07cb01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4b04e-aaf8-4edc-a94f-832c66196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2e431d-6370-4fa2-a52e-ca9ad07cb0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A11F0-D2C1-4E19-84C2-6E48864796D8}">
  <ds:schemaRefs>
    <ds:schemaRef ds:uri="http://schemas.microsoft.com/sharepoint/v3/contenttype/forms"/>
  </ds:schemaRefs>
</ds:datastoreItem>
</file>

<file path=customXml/itemProps2.xml><?xml version="1.0" encoding="utf-8"?>
<ds:datastoreItem xmlns:ds="http://schemas.openxmlformats.org/officeDocument/2006/customXml" ds:itemID="{6C1F4442-2719-427E-8C16-3A332673586F}">
  <ds:schemaRefs>
    <ds:schemaRef ds:uri="http://purl.org/dc/elements/1.1/"/>
    <ds:schemaRef ds:uri="bc94b04e-aaf8-4edc-a94f-832c661963b5"/>
    <ds:schemaRef ds:uri="http://schemas.openxmlformats.org/package/2006/metadata/core-properties"/>
    <ds:schemaRef ds:uri="http://schemas.microsoft.com/office/infopath/2007/PartnerControls"/>
    <ds:schemaRef ds:uri="http://purl.org/dc/terms/"/>
    <ds:schemaRef ds:uri="702e431d-6370-4fa2-a52e-ca9ad07cb01b"/>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612A9BA-C3B1-446E-B8C8-857361E9A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94b04e-aaf8-4edc-a94f-832c661963b5"/>
    <ds:schemaRef ds:uri="702e431d-6370-4fa2-a52e-ca9ad07cb0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1295</Words>
  <Application>Microsoft Office PowerPoint</Application>
  <PresentationFormat>Widescreen</PresentationFormat>
  <Paragraphs>133</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Introducing Top-tier profiling of  Multinational Enterprise Groups  in the EuroGroups Register  Wiesbaden group 2023 – Session 2 A. Depire (ESTAT) S. Rommelspacher (Destatis) (members of the task force for the future EGR)</vt:lpstr>
      <vt:lpstr>What is the EuroGroups Register (EGR) ?</vt:lpstr>
      <vt:lpstr>Introduction</vt:lpstr>
      <vt:lpstr>EGR MNE groups’ structures</vt:lpstr>
      <vt:lpstr>Did you know? Figures from the EGR (2021)</vt:lpstr>
      <vt:lpstr>Strategy for the EGR quality</vt:lpstr>
      <vt:lpstr>How to select the Top-tier groups ? </vt:lpstr>
      <vt:lpstr>Complex and Statistical Impact (CSI) index</vt:lpstr>
      <vt:lpstr>First version of the CSI index – results and issues</vt:lpstr>
      <vt:lpstr>New version: Quantile-based method</vt:lpstr>
      <vt:lpstr>New version of CSI index results</vt:lpstr>
      <vt:lpstr>Implementing the Top-tier profiling process in EGR</vt:lpstr>
      <vt:lpstr>European Profiling until 2022</vt:lpstr>
      <vt:lpstr>Top-tier profiling</vt:lpstr>
      <vt:lpstr>Lean treatment process for Top-tier profiling</vt:lpstr>
      <vt:lpstr>Top-tier profiling with technical support</vt:lpstr>
      <vt:lpstr>Values of the top-tier profiling</vt:lpstr>
      <vt:lpstr>current status and future goals  </vt:lpstr>
      <vt:lpstr>Status and objectives to achieve</vt:lpstr>
      <vt:lpstr>Resources for EGR</vt:lpstr>
      <vt:lpstr>Keep in touch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15/09/2023 IPT - Partnering Profiling phase</dc:title>
  <dc:subject/>
  <dc:creator/>
  <cp:keywords>IPT</cp:keywords>
  <cp:lastModifiedBy/>
  <cp:revision>1</cp:revision>
  <dcterms:created xsi:type="dcterms:W3CDTF">2021-10-04T12:46:05Z</dcterms:created>
  <dcterms:modified xsi:type="dcterms:W3CDTF">2023-09-29T09:00:18Z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2023-09-04T10:16:19Z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075a62c0-df31-4e9b-a3f0-43ba407daf3e</vt:lpwstr>
  </property>
  <property fmtid="{D5CDD505-2E9C-101B-9397-08002B2CF9AE}" pid="8" name="MSIP_Label_6bd9ddd1-4d20-43f6-abfa-fc3c07406f94_ContentBits">
    <vt:lpwstr>0</vt:lpwstr>
  </property>
  <property fmtid="{D5CDD505-2E9C-101B-9397-08002B2CF9AE}" pid="9" name="ContentTypeId">
    <vt:lpwstr>0x010100092461F222EE594DA72961A8D2A36833</vt:lpwstr>
  </property>
</Properties>
</file>