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8"/>
  </p:notesMasterIdLst>
  <p:handoutMasterIdLst>
    <p:handoutMasterId r:id="rId9"/>
  </p:handoutMasterIdLst>
  <p:sldIdLst>
    <p:sldId id="282" r:id="rId2"/>
    <p:sldId id="283" r:id="rId3"/>
    <p:sldId id="292" r:id="rId4"/>
    <p:sldId id="296" r:id="rId5"/>
    <p:sldId id="297" r:id="rId6"/>
    <p:sldId id="29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88389" autoAdjust="0"/>
  </p:normalViewPr>
  <p:slideViewPr>
    <p:cSldViewPr snapToGrid="0">
      <p:cViewPr varScale="1">
        <p:scale>
          <a:sx n="81" d="100"/>
          <a:sy n="81" d="100"/>
        </p:scale>
        <p:origin x="163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301C269D-8E45-46FC-9078-909DBF23880E}" type="datetimeFigureOut">
              <a:rPr lang="en-US"/>
              <a:pPr>
                <a:defRPr/>
              </a:pPr>
              <a:t>9/1/2023</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645A7F9-C1B9-4717-A605-54FC7777A4F9}" type="slidenum">
              <a:rPr lang="en-US"/>
              <a:pPr>
                <a:defRPr/>
              </a:pPr>
              <a:t>‹#›</a:t>
            </a:fld>
            <a:endParaRPr lang="en-US"/>
          </a:p>
        </p:txBody>
      </p:sp>
    </p:spTree>
    <p:extLst>
      <p:ext uri="{BB962C8B-B14F-4D97-AF65-F5344CB8AC3E}">
        <p14:creationId xmlns:p14="http://schemas.microsoft.com/office/powerpoint/2010/main" val="3065756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D0561812-C8E9-47E2-8C3D-8F5C1BFCA2DF}" type="datetimeFigureOut">
              <a:rPr lang="en-US"/>
              <a:pPr>
                <a:defRPr/>
              </a:pPr>
              <a:t>9/1/2023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30AC7B4A-AABE-4999-B016-B88E7880ED00}" type="slidenum">
              <a:rPr lang="en-US"/>
              <a:pPr>
                <a:defRPr/>
              </a:pPr>
              <a:t>‹#›</a:t>
            </a:fld>
            <a:endParaRPr lang="en-US"/>
          </a:p>
        </p:txBody>
      </p:sp>
    </p:spTree>
    <p:extLst>
      <p:ext uri="{BB962C8B-B14F-4D97-AF65-F5344CB8AC3E}">
        <p14:creationId xmlns:p14="http://schemas.microsoft.com/office/powerpoint/2010/main" val="37983929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3</a:t>
            </a:fld>
            <a:endParaRPr lang="en-US"/>
          </a:p>
        </p:txBody>
      </p:sp>
    </p:spTree>
    <p:extLst>
      <p:ext uri="{BB962C8B-B14F-4D97-AF65-F5344CB8AC3E}">
        <p14:creationId xmlns:p14="http://schemas.microsoft.com/office/powerpoint/2010/main" val="998995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4</a:t>
            </a:fld>
            <a:endParaRPr lang="en-US"/>
          </a:p>
        </p:txBody>
      </p:sp>
    </p:spTree>
    <p:extLst>
      <p:ext uri="{BB962C8B-B14F-4D97-AF65-F5344CB8AC3E}">
        <p14:creationId xmlns:p14="http://schemas.microsoft.com/office/powerpoint/2010/main" val="2448000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0AC7B4A-AABE-4999-B016-B88E7880ED00}" type="slidenum">
              <a:rPr lang="en-US" smtClean="0"/>
              <a:pPr>
                <a:defRPr/>
              </a:pPr>
              <a:t>5</a:t>
            </a:fld>
            <a:endParaRPr lang="en-US"/>
          </a:p>
        </p:txBody>
      </p:sp>
    </p:spTree>
    <p:extLst>
      <p:ext uri="{BB962C8B-B14F-4D97-AF65-F5344CB8AC3E}">
        <p14:creationId xmlns:p14="http://schemas.microsoft.com/office/powerpoint/2010/main" val="3512484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05D44E-6631-45BB-A1F8-10F9903AEA36}"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669E33-CD8F-4D53-9616-C4589C6FF670}" type="slidenum">
              <a:rPr lang="en-US" smtClean="0"/>
              <a:pPr>
                <a:defRPr/>
              </a:pPr>
              <a:t>‹#›</a:t>
            </a:fld>
            <a:endParaRPr lang="en-US"/>
          </a:p>
        </p:txBody>
      </p:sp>
    </p:spTree>
    <p:extLst>
      <p:ext uri="{BB962C8B-B14F-4D97-AF65-F5344CB8AC3E}">
        <p14:creationId xmlns:p14="http://schemas.microsoft.com/office/powerpoint/2010/main" val="3106508493"/>
      </p:ext>
    </p:extLst>
  </p:cSld>
  <p:clrMapOvr>
    <a:masterClrMapping/>
  </p:clrMapOvr>
  <p:transition spd="slow">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28582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01903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4106695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058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1789571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D114CBE-6448-4504-8B7D-1272E992CCBF}"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A0C3A0F-D98D-4788-896A-B796EB718F75}" type="slidenum">
              <a:rPr lang="en-US" smtClean="0"/>
              <a:pPr>
                <a:defRPr/>
              </a:pPr>
              <a:t>‹#›</a:t>
            </a:fld>
            <a:endParaRPr lang="en-US"/>
          </a:p>
        </p:txBody>
      </p:sp>
    </p:spTree>
    <p:extLst>
      <p:ext uri="{BB962C8B-B14F-4D97-AF65-F5344CB8AC3E}">
        <p14:creationId xmlns:p14="http://schemas.microsoft.com/office/powerpoint/2010/main" val="2312516243"/>
      </p:ext>
    </p:extLst>
  </p:cSld>
  <p:clrMapOvr>
    <a:masterClrMapping/>
  </p:clrMapOvr>
  <p:transition spd="slow">
    <p:checke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8FB9703-2CB2-46EA-AE8E-C79D10346C37}"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5E8E418-4970-4E34-896A-46341A6DBECC}" type="slidenum">
              <a:rPr lang="en-US" smtClean="0"/>
              <a:pPr>
                <a:defRPr/>
              </a:pPr>
              <a:t>‹#›</a:t>
            </a:fld>
            <a:endParaRPr lang="en-US"/>
          </a:p>
        </p:txBody>
      </p:sp>
    </p:spTree>
    <p:extLst>
      <p:ext uri="{BB962C8B-B14F-4D97-AF65-F5344CB8AC3E}">
        <p14:creationId xmlns:p14="http://schemas.microsoft.com/office/powerpoint/2010/main" val="3086299340"/>
      </p:ext>
    </p:extLst>
  </p:cSld>
  <p:clrMapOvr>
    <a:masterClrMapping/>
  </p:clrMapOvr>
  <p:transition spd="slow">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F67D173-B1FF-48BE-AAD7-E2750DC4765E}"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926E16-6E0C-497A-BF3E-FC196174D142}" type="slidenum">
              <a:rPr lang="en-US" smtClean="0"/>
              <a:pPr>
                <a:defRPr/>
              </a:pPr>
              <a:t>‹#›</a:t>
            </a:fld>
            <a:endParaRPr lang="en-US"/>
          </a:p>
        </p:txBody>
      </p:sp>
    </p:spTree>
    <p:extLst>
      <p:ext uri="{BB962C8B-B14F-4D97-AF65-F5344CB8AC3E}">
        <p14:creationId xmlns:p14="http://schemas.microsoft.com/office/powerpoint/2010/main" val="3983491871"/>
      </p:ext>
    </p:extLst>
  </p:cSld>
  <p:clrMapOvr>
    <a:masterClrMapping/>
  </p:clrMapOvr>
  <p:transition spd="slow">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D1A4F531-CBAC-4DD9-9B91-FD267C8EB703}" type="datetimeFigureOut">
              <a:rPr lang="en-US" smtClean="0"/>
              <a:pPr>
                <a:defRPr/>
              </a:pPr>
              <a:t>9/1/2023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444A0F-2294-4272-9025-687EC9100D82}" type="slidenum">
              <a:rPr lang="en-US" smtClean="0"/>
              <a:pPr>
                <a:defRPr/>
              </a:pPr>
              <a:t>‹#›</a:t>
            </a:fld>
            <a:endParaRPr lang="en-US"/>
          </a:p>
        </p:txBody>
      </p:sp>
    </p:spTree>
    <p:extLst>
      <p:ext uri="{BB962C8B-B14F-4D97-AF65-F5344CB8AC3E}">
        <p14:creationId xmlns:p14="http://schemas.microsoft.com/office/powerpoint/2010/main" val="3466329589"/>
      </p:ext>
    </p:extLst>
  </p:cSld>
  <p:clrMapOvr>
    <a:masterClrMapping/>
  </p:clrMapOvr>
  <p:transition spd="slow">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67D9FCE6-BB7A-4981-B5EB-6CC7428CDFCE}"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9EF90B-0FD8-4F87-9F1A-1D06E05BFB1E}" type="slidenum">
              <a:rPr lang="en-US" smtClean="0"/>
              <a:pPr>
                <a:defRPr/>
              </a:pPr>
              <a:t>‹#›</a:t>
            </a:fld>
            <a:endParaRPr lang="en-US"/>
          </a:p>
        </p:txBody>
      </p:sp>
    </p:spTree>
    <p:extLst>
      <p:ext uri="{BB962C8B-B14F-4D97-AF65-F5344CB8AC3E}">
        <p14:creationId xmlns:p14="http://schemas.microsoft.com/office/powerpoint/2010/main" val="2411221143"/>
      </p:ext>
    </p:extLst>
  </p:cSld>
  <p:clrMapOvr>
    <a:masterClrMapping/>
  </p:clrMapOvr>
  <p:transition spd="slow">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600C1EEF-D5D6-4D2B-94ED-6E14E9442D38}" type="datetimeFigureOut">
              <a:rPr lang="en-US" smtClean="0"/>
              <a:pPr>
                <a:defRPr/>
              </a:pPr>
              <a:t>9/1/2023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54E7A77-0152-4931-9E1D-BEF84875A912}" type="slidenum">
              <a:rPr lang="en-US" smtClean="0"/>
              <a:pPr>
                <a:defRPr/>
              </a:pPr>
              <a:t>‹#›</a:t>
            </a:fld>
            <a:endParaRPr lang="en-US"/>
          </a:p>
        </p:txBody>
      </p:sp>
    </p:spTree>
    <p:extLst>
      <p:ext uri="{BB962C8B-B14F-4D97-AF65-F5344CB8AC3E}">
        <p14:creationId xmlns:p14="http://schemas.microsoft.com/office/powerpoint/2010/main" val="1605820928"/>
      </p:ext>
    </p:extLst>
  </p:cSld>
  <p:clrMapOvr>
    <a:masterClrMapping/>
  </p:clrMapOvr>
  <p:transition spd="slow">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BFA9E7F-0774-4630-804E-CCFAF2A794E3}" type="datetimeFigureOut">
              <a:rPr lang="en-US" smtClean="0"/>
              <a:pPr>
                <a:defRPr/>
              </a:pPr>
              <a:t>9/1/2023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B819900-4C16-4D12-A73C-90E481348A02}" type="slidenum">
              <a:rPr lang="en-US" smtClean="0"/>
              <a:pPr>
                <a:defRPr/>
              </a:pPr>
              <a:t>‹#›</a:t>
            </a:fld>
            <a:endParaRPr lang="en-US"/>
          </a:p>
        </p:txBody>
      </p:sp>
    </p:spTree>
    <p:extLst>
      <p:ext uri="{BB962C8B-B14F-4D97-AF65-F5344CB8AC3E}">
        <p14:creationId xmlns:p14="http://schemas.microsoft.com/office/powerpoint/2010/main" val="2677302459"/>
      </p:ext>
    </p:extLst>
  </p:cSld>
  <p:clrMapOvr>
    <a:masterClrMapping/>
  </p:clrMapOvr>
  <p:transition spd="slow">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96C77C-8DB1-47FF-868C-F53353BD0C58}" type="datetimeFigureOut">
              <a:rPr lang="en-US" smtClean="0"/>
              <a:pPr>
                <a:defRPr/>
              </a:pPr>
              <a:t>9/1/2023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5A9348-CDED-473D-A5E3-EB2E93646EC6}" type="slidenum">
              <a:rPr lang="en-US" smtClean="0"/>
              <a:pPr>
                <a:defRPr/>
              </a:pPr>
              <a:t>‹#›</a:t>
            </a:fld>
            <a:endParaRPr lang="en-US"/>
          </a:p>
        </p:txBody>
      </p:sp>
    </p:spTree>
    <p:extLst>
      <p:ext uri="{BB962C8B-B14F-4D97-AF65-F5344CB8AC3E}">
        <p14:creationId xmlns:p14="http://schemas.microsoft.com/office/powerpoint/2010/main" val="2374724484"/>
      </p:ext>
    </p:extLst>
  </p:cSld>
  <p:clrMapOvr>
    <a:masterClrMapping/>
  </p:clrMapOvr>
  <p:transition spd="slow">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720C21A-C4F1-4270-92DF-69FC19299B07}"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64F112A-580D-4AE8-A8A5-31FACB942100}" type="slidenum">
              <a:rPr lang="en-US" smtClean="0"/>
              <a:pPr>
                <a:defRPr/>
              </a:pPr>
              <a:t>‹#›</a:t>
            </a:fld>
            <a:endParaRPr lang="en-US"/>
          </a:p>
        </p:txBody>
      </p:sp>
    </p:spTree>
    <p:extLst>
      <p:ext uri="{BB962C8B-B14F-4D97-AF65-F5344CB8AC3E}">
        <p14:creationId xmlns:p14="http://schemas.microsoft.com/office/powerpoint/2010/main" val="1080393473"/>
      </p:ext>
    </p:extLst>
  </p:cSld>
  <p:clrMapOvr>
    <a:masterClrMapping/>
  </p:clrMapOvr>
  <p:transition spd="slow">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4EA95E91-3384-4710-8EDF-4F0EE0CE0AAF}" type="datetimeFigureOut">
              <a:rPr lang="en-US" smtClean="0"/>
              <a:pPr>
                <a:defRPr/>
              </a:pPr>
              <a:t>9/1/2023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436396-16AA-4D96-BD00-897BBBC11511}" type="slidenum">
              <a:rPr lang="en-US" smtClean="0"/>
              <a:pPr>
                <a:defRPr/>
              </a:pPr>
              <a:t>‹#›</a:t>
            </a:fld>
            <a:endParaRPr lang="en-US"/>
          </a:p>
        </p:txBody>
      </p:sp>
    </p:spTree>
    <p:extLst>
      <p:ext uri="{BB962C8B-B14F-4D97-AF65-F5344CB8AC3E}">
        <p14:creationId xmlns:p14="http://schemas.microsoft.com/office/powerpoint/2010/main" val="2200854125"/>
      </p:ext>
    </p:extLst>
  </p:cSld>
  <p:clrMapOvr>
    <a:masterClrMapping/>
  </p:clrMapOvr>
  <p:transition spd="slow">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F392140-0970-4C1C-8F51-EC2C65AFA329}" type="datetimeFigureOut">
              <a:rPr lang="en-US" smtClean="0"/>
              <a:pPr>
                <a:defRPr/>
              </a:pPr>
              <a:t>9/1/2023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1A7A9F3-1EBE-4A9C-9FAF-8BEA5FD588B1}" type="slidenum">
              <a:rPr lang="en-US" smtClean="0"/>
              <a:pPr>
                <a:defRPr/>
              </a:pPr>
              <a:t>‹#›</a:t>
            </a:fld>
            <a:endParaRPr lang="en-US"/>
          </a:p>
        </p:txBody>
      </p:sp>
    </p:spTree>
    <p:extLst>
      <p:ext uri="{BB962C8B-B14F-4D97-AF65-F5344CB8AC3E}">
        <p14:creationId xmlns:p14="http://schemas.microsoft.com/office/powerpoint/2010/main" val="212639301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ransition spd="slow">
    <p:checker/>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cid:image001.png@01D223AB.0512497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cid:image001.png@01D223AB.0512497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399" y="0"/>
            <a:ext cx="5375031" cy="1406769"/>
          </a:xfrm>
        </p:spPr>
        <p:style>
          <a:lnRef idx="2">
            <a:schemeClr val="accent4"/>
          </a:lnRef>
          <a:fillRef idx="1">
            <a:schemeClr val="lt1"/>
          </a:fillRef>
          <a:effectRef idx="0">
            <a:schemeClr val="accent4"/>
          </a:effectRef>
          <a:fontRef idx="minor">
            <a:schemeClr val="dk1"/>
          </a:fontRef>
        </p:style>
        <p:txBody>
          <a:bodyPr anchor="ctr">
            <a:normAutofit fontScale="90000"/>
          </a:bodyPr>
          <a:lstStyle/>
          <a:p>
            <a:pPr algn="ctr"/>
            <a:r>
              <a:rPr lang="en-US" b="1" dirty="0">
                <a:solidFill>
                  <a:schemeClr val="tx1"/>
                </a:solidFill>
                <a:latin typeface="Times New Roman" panose="02020603050405020304" pitchFamily="18" charset="0"/>
                <a:cs typeface="Times New Roman" panose="02020603050405020304" pitchFamily="18" charset="0"/>
              </a:rPr>
              <a:t>Fiji Bureau </a:t>
            </a:r>
            <a:r>
              <a:rPr lang="en-US" b="1" dirty="0" smtClean="0">
                <a:solidFill>
                  <a:schemeClr val="tx1"/>
                </a:solidFill>
                <a:latin typeface="Times New Roman" panose="02020603050405020304" pitchFamily="18" charset="0"/>
                <a:cs typeface="Times New Roman" panose="02020603050405020304" pitchFamily="18" charset="0"/>
              </a:rPr>
              <a:t>of </a:t>
            </a:r>
            <a:r>
              <a:rPr lang="en-US" b="1" dirty="0">
                <a:solidFill>
                  <a:schemeClr val="tx1"/>
                </a:solidFill>
                <a:latin typeface="Times New Roman" panose="02020603050405020304" pitchFamily="18" charset="0"/>
                <a:cs typeface="Times New Roman" panose="02020603050405020304" pitchFamily="18" charset="0"/>
              </a:rPr>
              <a:t>Statistics</a:t>
            </a:r>
          </a:p>
        </p:txBody>
      </p:sp>
      <p:sp>
        <p:nvSpPr>
          <p:cNvPr id="3" name="Subtitle 2"/>
          <p:cNvSpPr>
            <a:spLocks noGrp="1"/>
          </p:cNvSpPr>
          <p:nvPr>
            <p:ph type="subTitle" idx="1"/>
          </p:nvPr>
        </p:nvSpPr>
        <p:spPr>
          <a:xfrm>
            <a:off x="685800" y="2121876"/>
            <a:ext cx="6945923" cy="3516923"/>
          </a:xfrm>
        </p:spPr>
        <p:txBody>
          <a:bodyPr>
            <a:noAutofit/>
          </a:bodyPr>
          <a:lstStyle/>
          <a:p>
            <a:pPr algn="ctr"/>
            <a:r>
              <a:rPr lang="en-US" sz="5400" b="1" dirty="0" smtClean="0">
                <a:solidFill>
                  <a:schemeClr val="tx1"/>
                </a:solidFill>
                <a:latin typeface="Times New Roman" panose="02020603050405020304" pitchFamily="18" charset="0"/>
                <a:cs typeface="Times New Roman" panose="02020603050405020304" pitchFamily="18" charset="0"/>
              </a:rPr>
              <a:t>Session </a:t>
            </a:r>
            <a:r>
              <a:rPr lang="en-US" sz="5400" b="1" dirty="0" smtClean="0">
                <a:solidFill>
                  <a:schemeClr val="tx1"/>
                </a:solidFill>
                <a:latin typeface="Times New Roman" panose="02020603050405020304" pitchFamily="18" charset="0"/>
                <a:cs typeface="Times New Roman" panose="02020603050405020304" pitchFamily="18" charset="0"/>
              </a:rPr>
              <a:t>5</a:t>
            </a:r>
            <a:endParaRPr lang="en-US" sz="5400" b="1" dirty="0" smtClean="0">
              <a:solidFill>
                <a:schemeClr val="tx1"/>
              </a:solidFill>
              <a:latin typeface="Times New Roman" panose="02020603050405020304" pitchFamily="18" charset="0"/>
              <a:cs typeface="Times New Roman" panose="02020603050405020304" pitchFamily="18" charset="0"/>
            </a:endParaRPr>
          </a:p>
          <a:p>
            <a:pPr algn="ctr"/>
            <a:r>
              <a:rPr lang="en-US" sz="5400" b="1" dirty="0" smtClean="0">
                <a:solidFill>
                  <a:schemeClr val="tx1"/>
                </a:solidFill>
                <a:latin typeface="Times New Roman" panose="02020603050405020304" pitchFamily="18" charset="0"/>
                <a:cs typeface="Times New Roman" panose="02020603050405020304" pitchFamily="18" charset="0"/>
              </a:rPr>
              <a:t>Workshop SBR Maturity Model</a:t>
            </a:r>
            <a:endParaRPr lang="en-US" sz="5400" b="1" dirty="0">
              <a:solidFill>
                <a:schemeClr val="tx1"/>
              </a:solidFill>
              <a:latin typeface="Times New Roman" panose="02020603050405020304" pitchFamily="18" charset="0"/>
              <a:cs typeface="Times New Roman" panose="02020603050405020304" pitchFamily="18" charset="0"/>
            </a:endParaRPr>
          </a:p>
          <a:p>
            <a:pPr algn="ctr"/>
            <a:endParaRPr lang="en-US" sz="5400" b="1" dirty="0">
              <a:solidFill>
                <a:schemeClr val="accent4">
                  <a:lumMod val="75000"/>
                  <a:lumOff val="25000"/>
                </a:schemeClr>
              </a:solidFill>
            </a:endParaRPr>
          </a:p>
          <a:p>
            <a:pPr algn="ctr"/>
            <a:r>
              <a:rPr lang="en-US" sz="1600" b="1" dirty="0" smtClean="0">
                <a:solidFill>
                  <a:schemeClr val="tx1">
                    <a:lumMod val="50000"/>
                  </a:schemeClr>
                </a:solidFill>
                <a:latin typeface="Times New Roman" pitchFamily="18" charset="0"/>
                <a:cs typeface="Times New Roman" pitchFamily="18" charset="0"/>
              </a:rPr>
              <a:t>Presenter</a:t>
            </a:r>
            <a:r>
              <a:rPr lang="en-US" sz="1600" b="1" dirty="0">
                <a:solidFill>
                  <a:schemeClr val="tx1">
                    <a:lumMod val="50000"/>
                  </a:schemeClr>
                </a:solidFill>
                <a:latin typeface="Times New Roman" pitchFamily="18" charset="0"/>
                <a:cs typeface="Times New Roman" pitchFamily="18" charset="0"/>
              </a:rPr>
              <a:t>: </a:t>
            </a:r>
            <a:r>
              <a:rPr lang="en-US" sz="1600" b="1" dirty="0" smtClean="0">
                <a:solidFill>
                  <a:schemeClr val="tx1">
                    <a:lumMod val="50000"/>
                  </a:schemeClr>
                </a:solidFill>
                <a:latin typeface="Times New Roman" pitchFamily="18" charset="0"/>
                <a:cs typeface="Times New Roman" pitchFamily="18" charset="0"/>
              </a:rPr>
              <a:t>Vikashni Lata</a:t>
            </a:r>
            <a:endParaRPr lang="en-US" sz="1600" b="1" dirty="0">
              <a:solidFill>
                <a:schemeClr val="tx1">
                  <a:lumMod val="50000"/>
                </a:schemeClr>
              </a:solidFill>
              <a:latin typeface="Times New Roman" pitchFamily="18" charset="0"/>
              <a:cs typeface="Times New Roman" pitchFamily="18" charset="0"/>
            </a:endParaRP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383323"/>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6258" y="1"/>
            <a:ext cx="5500634" cy="1558200"/>
          </a:xfrm>
          <a:noFill/>
        </p:spPr>
        <p:style>
          <a:lnRef idx="1">
            <a:schemeClr val="accent4"/>
          </a:lnRef>
          <a:fillRef idx="2">
            <a:schemeClr val="accent4"/>
          </a:fillRef>
          <a:effectRef idx="1">
            <a:schemeClr val="accent4"/>
          </a:effectRef>
          <a:fontRef idx="minor">
            <a:schemeClr val="dk1"/>
          </a:fontRef>
        </p:style>
        <p:txBody>
          <a:bodyPr vert="horz" lIns="0" rIns="0" bIns="0" anchor="ctr">
            <a:normAutofit fontScale="90000"/>
          </a:bodyPr>
          <a:lstStyle/>
          <a:p>
            <a:pPr algn="ctr"/>
            <a:r>
              <a:rPr lang="en-US" sz="4500" b="1" dirty="0" smtClean="0">
                <a:solidFill>
                  <a:schemeClr val="tx1"/>
                </a:solidFill>
                <a:latin typeface="Times New Roman" pitchFamily="18" charset="0"/>
                <a:cs typeface="Times New Roman" pitchFamily="18" charset="0"/>
              </a:rPr>
              <a:t> </a:t>
            </a:r>
            <a:r>
              <a:rPr lang="en-US" sz="4500" b="1" dirty="0" smtClean="0">
                <a:solidFill>
                  <a:schemeClr val="tx1"/>
                </a:solidFill>
                <a:latin typeface="Times New Roman" pitchFamily="18" charset="0"/>
                <a:cs typeface="Times New Roman" pitchFamily="18" charset="0"/>
              </a:rPr>
              <a:t>Determine the Current State of your SBR</a:t>
            </a:r>
            <a:endParaRPr lang="en-US" sz="4500" b="1"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609598" y="1934308"/>
            <a:ext cx="7315202" cy="4741984"/>
          </a:xfrm>
        </p:spPr>
        <p:txBody>
          <a:bodyPr>
            <a:noAutofit/>
          </a:bodyPr>
          <a:lstStyle/>
          <a:p>
            <a:pPr lvl="0" algn="just"/>
            <a:r>
              <a:rPr lang="en-US" sz="2300" dirty="0">
                <a:solidFill>
                  <a:schemeClr val="tx1"/>
                </a:solidFill>
              </a:rPr>
              <a:t>The current system is Microsoft Access based and is maintained by the Business Register Unit which is part of the Economic Statistics Division. This system was upgraded and effective from 23</a:t>
            </a:r>
            <a:r>
              <a:rPr lang="en-US" sz="2300" baseline="30000" dirty="0">
                <a:solidFill>
                  <a:schemeClr val="tx1"/>
                </a:solidFill>
              </a:rPr>
              <a:t>rd</a:t>
            </a:r>
            <a:r>
              <a:rPr lang="en-US" sz="2300" dirty="0">
                <a:solidFill>
                  <a:schemeClr val="tx1"/>
                </a:solidFill>
              </a:rPr>
              <a:t> October 2013.</a:t>
            </a:r>
          </a:p>
          <a:p>
            <a:pPr lvl="0" algn="just"/>
            <a:r>
              <a:rPr lang="en-US" sz="2300" dirty="0">
                <a:solidFill>
                  <a:schemeClr val="tx1"/>
                </a:solidFill>
              </a:rPr>
              <a:t>In Fiji we are using questionnaires(for new businesses</a:t>
            </a:r>
            <a:r>
              <a:rPr lang="en-US" sz="2300" dirty="0" smtClean="0">
                <a:solidFill>
                  <a:schemeClr val="tx1"/>
                </a:solidFill>
              </a:rPr>
              <a:t>) its online designed using Survey 123 </a:t>
            </a:r>
            <a:r>
              <a:rPr lang="en-US" sz="2300" dirty="0">
                <a:solidFill>
                  <a:schemeClr val="tx1"/>
                </a:solidFill>
              </a:rPr>
              <a:t>and update forms(for the surveying officers for the amendments)</a:t>
            </a:r>
          </a:p>
          <a:p>
            <a:pPr lvl="0" algn="just"/>
            <a:r>
              <a:rPr lang="en-US" sz="2300" dirty="0">
                <a:solidFill>
                  <a:schemeClr val="tx1"/>
                </a:solidFill>
              </a:rPr>
              <a:t>Outputs for Business Register we prepare quarterly reports to senior management on the status of BR which is Quarterly Snapshot and Quarterly updates by industry.</a:t>
            </a:r>
          </a:p>
          <a:p>
            <a:pPr lvl="0" algn="just">
              <a:buClrTx/>
            </a:pPr>
            <a:endParaRPr lang="en-US" sz="3200" dirty="0">
              <a:solidFill>
                <a:schemeClr val="tx1"/>
              </a:solidFill>
              <a:latin typeface="Times New Roman" pitchFamily="18" charset="0"/>
              <a:cs typeface="Times New Roman" pitchFamily="18" charset="0"/>
            </a:endParaRPr>
          </a:p>
        </p:txBody>
      </p:sp>
      <p:pic>
        <p:nvPicPr>
          <p:cNvPr id="6" name="Picture 5"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600200"/>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9570" y="0"/>
            <a:ext cx="6389916" cy="1324707"/>
          </a:xfrm>
        </p:spPr>
        <p:txBody>
          <a:bodyPr>
            <a:normAutofit fontScale="90000"/>
          </a:bodyPr>
          <a:lstStyle/>
          <a:p>
            <a:r>
              <a:rPr lang="en-US" sz="4800" b="1" dirty="0">
                <a:solidFill>
                  <a:schemeClr val="tx1"/>
                </a:solidFill>
                <a:latin typeface="Times New Roman" pitchFamily="18" charset="0"/>
                <a:cs typeface="Times New Roman" pitchFamily="18" charset="0"/>
              </a:rPr>
              <a:t>Determine the Current State of your SBR</a:t>
            </a:r>
            <a:endParaRPr lang="en-US" sz="4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6121195"/>
              </p:ext>
            </p:extLst>
          </p:nvPr>
        </p:nvGraphicFramePr>
        <p:xfrm>
          <a:off x="269633" y="1336433"/>
          <a:ext cx="8194428" cy="4726021"/>
        </p:xfrm>
        <a:graphic>
          <a:graphicData uri="http://schemas.openxmlformats.org/drawingml/2006/table">
            <a:tbl>
              <a:tblPr>
                <a:tableStyleId>{5C22544A-7EE6-4342-B048-85BDC9FD1C3A}</a:tableStyleId>
              </a:tblPr>
              <a:tblGrid>
                <a:gridCol w="450694"/>
                <a:gridCol w="4193694"/>
                <a:gridCol w="795445"/>
                <a:gridCol w="736521"/>
                <a:gridCol w="692332"/>
                <a:gridCol w="662871"/>
                <a:gridCol w="662871"/>
              </a:tblGrid>
              <a:tr h="180020">
                <a:tc>
                  <a:txBody>
                    <a:bodyPr/>
                    <a:lstStyle/>
                    <a:p>
                      <a:pPr algn="ctr" fontAlgn="b"/>
                      <a:r>
                        <a:rPr lang="en-US" sz="900" u="none" strike="noStrike" dirty="0">
                          <a:solidFill>
                            <a:schemeClr val="tx1"/>
                          </a:solidFill>
                          <a:effectLst/>
                        </a:rPr>
                        <a:t>Section</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dirty="0">
                          <a:solidFill>
                            <a:schemeClr val="tx1"/>
                          </a:solidFill>
                          <a:effectLst/>
                        </a:rPr>
                        <a:t>Industry</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a:solidFill>
                            <a:schemeClr val="tx1"/>
                          </a:solidFill>
                          <a:effectLst/>
                        </a:rPr>
                        <a:t>Alive</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a:solidFill>
                            <a:schemeClr val="tx1"/>
                          </a:solidFill>
                          <a:effectLst/>
                        </a:rPr>
                        <a:t>Reactivate</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dirty="0">
                          <a:solidFill>
                            <a:schemeClr val="tx1"/>
                          </a:solidFill>
                          <a:effectLst/>
                        </a:rPr>
                        <a:t>Ceased</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a:solidFill>
                            <a:schemeClr val="tx1"/>
                          </a:solidFill>
                          <a:effectLst/>
                        </a:rPr>
                        <a:t>Dormant</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ctr" fontAlgn="b"/>
                      <a:r>
                        <a:rPr lang="en-US" sz="900" u="none" strike="noStrike" dirty="0">
                          <a:solidFill>
                            <a:schemeClr val="tx1"/>
                          </a:solidFill>
                          <a:effectLst/>
                        </a:rPr>
                        <a:t>Total</a:t>
                      </a:r>
                      <a:endParaRPr lang="en-US" sz="900" b="0" i="0" u="none" strike="noStrike" dirty="0">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A</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AGRICULTURE, FORESTRY AND FISHING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373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4</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231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357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965</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B</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MINING AND QUARRYING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41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20</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95</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C</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MANUFACTURING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952</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890</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359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2237</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D</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ELECTRICITY, GAS, STEAM AND AIR CONDITIONING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800" u="none" strike="noStrike">
                          <a:solidFill>
                            <a:schemeClr val="tx1"/>
                          </a:solidFill>
                          <a:effectLst/>
                        </a:rPr>
                        <a:t> </a:t>
                      </a:r>
                      <a:endParaRPr lang="en-US" sz="800" b="0" i="0" u="none" strike="noStrike">
                        <a:solidFill>
                          <a:schemeClr val="tx1"/>
                        </a:solidFill>
                        <a:effectLst/>
                        <a:latin typeface="Arial" panose="020B0604020202020204" pitchFamily="34" charset="0"/>
                      </a:endParaRPr>
                    </a:p>
                  </a:txBody>
                  <a:tcPr marL="7831" marR="7831" marT="7831" marB="0" anchor="b"/>
                </a:tc>
                <a:tc>
                  <a:txBody>
                    <a:bodyPr/>
                    <a:lstStyle/>
                    <a:p>
                      <a:pPr algn="r" fontAlgn="b"/>
                      <a:r>
                        <a:rPr lang="en-US" sz="900" u="none" strike="noStrike">
                          <a:solidFill>
                            <a:schemeClr val="tx1"/>
                          </a:solidFill>
                          <a:effectLst/>
                        </a:rPr>
                        <a:t>23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52</a:t>
                      </a:r>
                      <a:endParaRPr lang="en-US" sz="900" b="0" i="0" u="none" strike="noStrike">
                        <a:solidFill>
                          <a:schemeClr val="tx1"/>
                        </a:solidFill>
                        <a:effectLst/>
                        <a:latin typeface="Calibri" panose="020F0502020204030204" pitchFamily="34" charset="0"/>
                      </a:endParaRPr>
                    </a:p>
                  </a:txBody>
                  <a:tcPr marL="7831" marR="7831" marT="7831" marB="0" anchor="b"/>
                </a:tc>
              </a:tr>
              <a:tr h="307535">
                <a:tc>
                  <a:txBody>
                    <a:bodyPr/>
                    <a:lstStyle/>
                    <a:p>
                      <a:pPr algn="l" fontAlgn="b"/>
                      <a:r>
                        <a:rPr lang="en-US" sz="900" u="none" strike="noStrike">
                          <a:solidFill>
                            <a:schemeClr val="tx1"/>
                          </a:solidFill>
                          <a:effectLst/>
                        </a:rPr>
                        <a:t>E</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WATER SUPPLY; SEWERAGE, WASTE MANAGEMENT</a:t>
                      </a:r>
                      <a:br>
                        <a:rPr lang="en-US" sz="900" u="none" strike="noStrike" dirty="0">
                          <a:solidFill>
                            <a:schemeClr val="tx1"/>
                          </a:solidFill>
                          <a:effectLst/>
                        </a:rPr>
                      </a:br>
                      <a:r>
                        <a:rPr lang="en-US" sz="900" u="none" strike="noStrike" dirty="0">
                          <a:solidFill>
                            <a:schemeClr val="tx1"/>
                          </a:solidFill>
                          <a:effectLst/>
                        </a:rPr>
                        <a:t>AND REMEDIATION ACTIVITIES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38</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800" u="none" strike="noStrike">
                          <a:solidFill>
                            <a:schemeClr val="tx1"/>
                          </a:solidFill>
                          <a:effectLst/>
                        </a:rPr>
                        <a:t> </a:t>
                      </a:r>
                      <a:endParaRPr lang="en-US" sz="800" b="0" i="0" u="none" strike="noStrike">
                        <a:solidFill>
                          <a:schemeClr val="tx1"/>
                        </a:solidFill>
                        <a:effectLst/>
                        <a:latin typeface="Arial" panose="020B0604020202020204" pitchFamily="34" charset="0"/>
                      </a:endParaRPr>
                    </a:p>
                  </a:txBody>
                  <a:tcPr marL="7831" marR="7831" marT="7831" marB="0" anchor="b"/>
                </a:tc>
                <a:tc>
                  <a:txBody>
                    <a:bodyPr/>
                    <a:lstStyle/>
                    <a:p>
                      <a:pPr algn="r" fontAlgn="b"/>
                      <a:r>
                        <a:rPr lang="en-US" sz="900" u="none" strike="noStrike">
                          <a:solidFill>
                            <a:schemeClr val="tx1"/>
                          </a:solidFill>
                          <a:effectLst/>
                        </a:rPr>
                        <a:t>27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84</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F</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CONSTRUCTION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575</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293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109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990</a:t>
                      </a:r>
                      <a:endParaRPr lang="en-US" sz="900" b="0" i="0" u="none" strike="noStrike">
                        <a:solidFill>
                          <a:schemeClr val="tx1"/>
                        </a:solidFill>
                        <a:effectLst/>
                        <a:latin typeface="Calibri" panose="020F0502020204030204" pitchFamily="34" charset="0"/>
                      </a:endParaRPr>
                    </a:p>
                  </a:txBody>
                  <a:tcPr marL="7831" marR="7831" marT="7831" marB="0" anchor="b"/>
                </a:tc>
              </a:tr>
              <a:tr h="237139">
                <a:tc>
                  <a:txBody>
                    <a:bodyPr/>
                    <a:lstStyle/>
                    <a:p>
                      <a:pPr algn="l" fontAlgn="b"/>
                      <a:r>
                        <a:rPr lang="en-US" sz="900" u="none" strike="noStrike">
                          <a:solidFill>
                            <a:schemeClr val="tx1"/>
                          </a:solidFill>
                          <a:effectLst/>
                        </a:rPr>
                        <a:t>G</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WHOLESALE AND RETAIL TRADE; REPAIR OF MOTOR VEHICLES AND MOTORCYCLES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5116</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3042</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1061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9300</a:t>
                      </a:r>
                      <a:endParaRPr lang="en-US" sz="900" b="0" i="0" u="none" strike="noStrike">
                        <a:solidFill>
                          <a:schemeClr val="tx1"/>
                        </a:solidFill>
                        <a:effectLst/>
                        <a:latin typeface="Calibri" panose="020F0502020204030204" pitchFamily="34" charset="0"/>
                      </a:endParaRPr>
                    </a:p>
                  </a:txBody>
                  <a:tcPr marL="7831" marR="7831" marT="7831" marB="0" anchor="b"/>
                </a:tc>
              </a:tr>
              <a:tr h="225026">
                <a:tc>
                  <a:txBody>
                    <a:bodyPr/>
                    <a:lstStyle/>
                    <a:p>
                      <a:pPr algn="l" fontAlgn="b"/>
                      <a:r>
                        <a:rPr lang="en-US" sz="900" u="none" strike="noStrike">
                          <a:solidFill>
                            <a:schemeClr val="tx1"/>
                          </a:solidFill>
                          <a:effectLst/>
                        </a:rPr>
                        <a:t>H</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TRANSPORT AND STORAGE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1706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14</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893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512</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3125</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I</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ACCOMMODATION AND FOOD SERVICE ACTIVITIES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1083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961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227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2290</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J</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INFORMATION AND COMMUNICATION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214</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8</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221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63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506</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K</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FINANCIAL AND INSURANCE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380</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4</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184</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30</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598</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L</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REAL ESTATE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527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497</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309</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1341</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M</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PROFESSIONAL, SCIENTIFIC AND TECHNICAL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569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314</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122</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1016</a:t>
                      </a:r>
                      <a:endParaRPr lang="en-US" sz="900" b="0" i="0" u="none" strike="noStrike">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N</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ADMINISTRATIVE AND SUPPORT SERVICE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676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459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263</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1409</a:t>
                      </a:r>
                      <a:endParaRPr lang="en-US" sz="900" b="0" i="0" u="none" strike="noStrike" dirty="0">
                        <a:solidFill>
                          <a:schemeClr val="tx1"/>
                        </a:solidFill>
                        <a:effectLst/>
                        <a:latin typeface="Calibri" panose="020F0502020204030204" pitchFamily="34" charset="0"/>
                      </a:endParaRPr>
                    </a:p>
                  </a:txBody>
                  <a:tcPr marL="7831" marR="7831" marT="7831" marB="0" anchor="b"/>
                </a:tc>
              </a:tr>
              <a:tr h="223565">
                <a:tc>
                  <a:txBody>
                    <a:bodyPr/>
                    <a:lstStyle/>
                    <a:p>
                      <a:pPr algn="l" fontAlgn="b"/>
                      <a:r>
                        <a:rPr lang="en-US" sz="900" u="none" strike="noStrike">
                          <a:solidFill>
                            <a:schemeClr val="tx1"/>
                          </a:solidFill>
                          <a:effectLst/>
                        </a:rPr>
                        <a:t>O</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PUBLIC ADMINISTRATION AND DEFENSE; COMPULSORY SOCIAL SECURITY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172</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192</a:t>
                      </a:r>
                      <a:endParaRPr lang="en-US" sz="900" b="0" i="0" u="none" strike="noStrike" dirty="0">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P</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EDUCATION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1447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160</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45</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1669</a:t>
                      </a:r>
                      <a:endParaRPr lang="en-US" sz="900" b="0" i="0" u="none" strike="noStrike" dirty="0">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Q</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HUMAN HEALTH AND SOCIAL WORK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244</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2</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133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39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418</a:t>
                      </a:r>
                      <a:endParaRPr lang="en-US" sz="900" b="0" i="0" u="none" strike="noStrike" dirty="0">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R</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ARTS, ENTERTAINMENT AND RECREATION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120</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6</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193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372</a:t>
                      </a:r>
                      <a:endParaRPr lang="en-US" sz="900" b="0" i="0" u="none" strike="noStrike" dirty="0">
                        <a:solidFill>
                          <a:schemeClr val="tx1"/>
                        </a:solidFill>
                        <a:effectLst/>
                        <a:latin typeface="Calibri" panose="020F0502020204030204" pitchFamily="34" charset="0"/>
                      </a:endParaRPr>
                    </a:p>
                  </a:txBody>
                  <a:tcPr marL="7831" marR="7831" marT="7831" marB="0" anchor="b"/>
                </a:tc>
              </a:tr>
              <a:tr h="180020">
                <a:tc>
                  <a:txBody>
                    <a:bodyPr/>
                    <a:lstStyle/>
                    <a:p>
                      <a:pPr algn="l" fontAlgn="b"/>
                      <a:r>
                        <a:rPr lang="en-US" sz="900" u="none" strike="noStrike">
                          <a:solidFill>
                            <a:schemeClr val="tx1"/>
                          </a:solidFill>
                          <a:effectLst/>
                        </a:rPr>
                        <a:t>S</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OTHER SERVICE ACTIVITIES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929</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8</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413</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137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1487</a:t>
                      </a:r>
                      <a:endParaRPr lang="en-US" sz="900" b="0" i="0" u="none" strike="noStrike" dirty="0">
                        <a:solidFill>
                          <a:schemeClr val="tx1"/>
                        </a:solidFill>
                        <a:effectLst/>
                        <a:latin typeface="Calibri" panose="020F0502020204030204" pitchFamily="34" charset="0"/>
                      </a:endParaRPr>
                    </a:p>
                  </a:txBody>
                  <a:tcPr marL="7831" marR="7831" marT="7831" marB="0" anchor="b"/>
                </a:tc>
              </a:tr>
              <a:tr h="346700">
                <a:tc>
                  <a:txBody>
                    <a:bodyPr/>
                    <a:lstStyle/>
                    <a:p>
                      <a:pPr algn="l" fontAlgn="b"/>
                      <a:r>
                        <a:rPr lang="en-US" sz="900" u="none" strike="noStrike">
                          <a:solidFill>
                            <a:schemeClr val="tx1"/>
                          </a:solidFill>
                          <a:effectLst/>
                        </a:rPr>
                        <a:t>T</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dirty="0">
                          <a:solidFill>
                            <a:schemeClr val="tx1"/>
                          </a:solidFill>
                          <a:effectLst/>
                        </a:rPr>
                        <a:t>ACTIVITIES OF HOUSEHOLDS AS EMPLOYERS; UNDIFFERENTIATED GOODS - AND SERVICES-PRODUCING ACTIVITIES OF HOUSEHOLDS FOR OWN USE                                                                                                                                    </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5</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800" u="none" strike="noStrike">
                          <a:solidFill>
                            <a:schemeClr val="tx1"/>
                          </a:solidFill>
                          <a:effectLst/>
                        </a:rPr>
                        <a:t> </a:t>
                      </a:r>
                      <a:endParaRPr lang="en-US" sz="800" b="0" i="0" u="none" strike="noStrike">
                        <a:solidFill>
                          <a:schemeClr val="tx1"/>
                        </a:solidFill>
                        <a:effectLst/>
                        <a:latin typeface="Arial" panose="020B0604020202020204" pitchFamily="34" charset="0"/>
                      </a:endParaRPr>
                    </a:p>
                  </a:txBody>
                  <a:tcPr marL="7831" marR="7831" marT="7831" marB="0" anchor="b"/>
                </a:tc>
                <a:tc>
                  <a:txBody>
                    <a:bodyPr/>
                    <a:lstStyle/>
                    <a:p>
                      <a:pPr algn="r" fontAlgn="b"/>
                      <a:r>
                        <a:rPr lang="en-US" sz="900" u="none" strike="noStrike">
                          <a:solidFill>
                            <a:schemeClr val="tx1"/>
                          </a:solidFill>
                          <a:effectLst/>
                        </a:rPr>
                        <a:t>7</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3</a:t>
                      </a:r>
                      <a:endParaRPr lang="en-US" sz="900" b="0"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dirty="0">
                          <a:solidFill>
                            <a:schemeClr val="tx1"/>
                          </a:solidFill>
                          <a:effectLst/>
                        </a:rPr>
                        <a:t>15</a:t>
                      </a:r>
                      <a:endParaRPr lang="en-US" sz="900" b="0" i="0" u="none" strike="noStrike" dirty="0">
                        <a:solidFill>
                          <a:schemeClr val="tx1"/>
                        </a:solidFill>
                        <a:effectLst/>
                        <a:latin typeface="Calibri" panose="020F0502020204030204" pitchFamily="34" charset="0"/>
                      </a:endParaRPr>
                    </a:p>
                  </a:txBody>
                  <a:tcPr marL="7831" marR="7831" marT="7831" marB="0" anchor="b"/>
                </a:tc>
              </a:tr>
              <a:tr h="199293">
                <a:tc>
                  <a:txBody>
                    <a:bodyPr/>
                    <a:lstStyle/>
                    <a:p>
                      <a:pPr algn="l" fontAlgn="b"/>
                      <a:r>
                        <a:rPr lang="en-US" sz="900" u="none" strike="noStrike">
                          <a:solidFill>
                            <a:schemeClr val="tx1"/>
                          </a:solidFill>
                          <a:effectLst/>
                        </a:rPr>
                        <a:t>U</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u="none" strike="noStrike">
                          <a:solidFill>
                            <a:schemeClr val="tx1"/>
                          </a:solidFill>
                          <a:effectLst/>
                        </a:rPr>
                        <a:t>ACTIVITIES OF EXTRATERRITORIAL ORGANIZATIONS AND BODIES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61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r" fontAlgn="b"/>
                      <a:r>
                        <a:rPr lang="en-US" sz="900" u="none" strike="noStrike">
                          <a:solidFill>
                            <a:schemeClr val="tx1"/>
                          </a:solidFill>
                          <a:effectLst/>
                        </a:rPr>
                        <a:t>1</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800" u="none" strike="noStrike" dirty="0">
                          <a:solidFill>
                            <a:schemeClr val="tx1"/>
                          </a:solidFill>
                          <a:effectLst/>
                        </a:rPr>
                        <a:t> </a:t>
                      </a:r>
                      <a:endParaRPr lang="en-US" sz="800" b="0" i="0" u="none" strike="noStrike" dirty="0">
                        <a:solidFill>
                          <a:schemeClr val="tx1"/>
                        </a:solidFill>
                        <a:effectLst/>
                        <a:latin typeface="Arial" panose="020B0604020202020204" pitchFamily="34" charset="0"/>
                      </a:endParaRPr>
                    </a:p>
                  </a:txBody>
                  <a:tcPr marL="7831" marR="7831" marT="7831" marB="0" anchor="b"/>
                </a:tc>
                <a:tc>
                  <a:txBody>
                    <a:bodyPr/>
                    <a:lstStyle/>
                    <a:p>
                      <a:pPr algn="r" fontAlgn="b"/>
                      <a:r>
                        <a:rPr lang="en-US" sz="900" u="none" strike="noStrike" dirty="0">
                          <a:solidFill>
                            <a:schemeClr val="tx1"/>
                          </a:solidFill>
                          <a:effectLst/>
                        </a:rPr>
                        <a:t>63</a:t>
                      </a:r>
                      <a:endParaRPr lang="en-US" sz="900" b="0" i="0" u="none" strike="noStrike" dirty="0">
                        <a:solidFill>
                          <a:schemeClr val="tx1"/>
                        </a:solidFill>
                        <a:effectLst/>
                        <a:latin typeface="Calibri" panose="020F0502020204030204" pitchFamily="34" charset="0"/>
                      </a:endParaRPr>
                    </a:p>
                  </a:txBody>
                  <a:tcPr marL="7831" marR="7831" marT="7831" marB="0" anchor="b"/>
                </a:tc>
              </a:tr>
              <a:tr h="306443">
                <a:tc>
                  <a:txBody>
                    <a:bodyPr/>
                    <a:lstStyle/>
                    <a:p>
                      <a:pPr algn="l" fontAlgn="b"/>
                      <a:r>
                        <a:rPr lang="en-US" sz="900" u="none" strike="noStrike">
                          <a:solidFill>
                            <a:schemeClr val="tx1"/>
                          </a:solidFill>
                          <a:effectLst/>
                        </a:rPr>
                        <a:t> </a:t>
                      </a:r>
                      <a:endParaRPr lang="en-US" sz="900" b="0" i="0" u="none" strike="noStrike">
                        <a:solidFill>
                          <a:schemeClr val="tx1"/>
                        </a:solidFill>
                        <a:effectLst/>
                        <a:latin typeface="Calibri" panose="020F0502020204030204" pitchFamily="34" charset="0"/>
                      </a:endParaRPr>
                    </a:p>
                  </a:txBody>
                  <a:tcPr marL="7831" marR="7831" marT="7831" marB="0" anchor="b"/>
                </a:tc>
                <a:tc>
                  <a:txBody>
                    <a:bodyPr/>
                    <a:lstStyle/>
                    <a:p>
                      <a:pPr algn="l" fontAlgn="b"/>
                      <a:r>
                        <a:rPr lang="en-US" sz="900" b="1" u="none" strike="noStrike" dirty="0">
                          <a:solidFill>
                            <a:schemeClr val="tx1"/>
                          </a:solidFill>
                          <a:effectLst/>
                        </a:rPr>
                        <a:t>Total Business</a:t>
                      </a:r>
                      <a:endParaRPr lang="en-US" sz="900" b="1"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b="1" u="none" strike="noStrike" dirty="0">
                          <a:solidFill>
                            <a:schemeClr val="tx1"/>
                          </a:solidFill>
                          <a:effectLst/>
                        </a:rPr>
                        <a:t>         15,243 </a:t>
                      </a:r>
                      <a:endParaRPr lang="en-US" sz="900" b="1"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b="1" u="none" strike="noStrike" dirty="0">
                          <a:solidFill>
                            <a:schemeClr val="tx1"/>
                          </a:solidFill>
                          <a:effectLst/>
                        </a:rPr>
                        <a:t>                      245 </a:t>
                      </a:r>
                      <a:endParaRPr lang="en-US" sz="900" b="1"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b="1" u="none" strike="noStrike" dirty="0">
                          <a:solidFill>
                            <a:schemeClr val="tx1"/>
                          </a:solidFill>
                          <a:effectLst/>
                        </a:rPr>
                        <a:t>         8,999 </a:t>
                      </a:r>
                      <a:endParaRPr lang="en-US" sz="900" b="1"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b="1" u="none" strike="noStrike" dirty="0">
                          <a:solidFill>
                            <a:schemeClr val="tx1"/>
                          </a:solidFill>
                          <a:effectLst/>
                        </a:rPr>
                        <a:t>         3,737 </a:t>
                      </a:r>
                      <a:endParaRPr lang="en-US" sz="900" b="1" i="0" u="none" strike="noStrike" dirty="0">
                        <a:solidFill>
                          <a:schemeClr val="tx1"/>
                        </a:solidFill>
                        <a:effectLst/>
                        <a:latin typeface="Calibri" panose="020F0502020204030204" pitchFamily="34" charset="0"/>
                      </a:endParaRPr>
                    </a:p>
                  </a:txBody>
                  <a:tcPr marL="7831" marR="7831" marT="7831" marB="0" anchor="b"/>
                </a:tc>
                <a:tc>
                  <a:txBody>
                    <a:bodyPr/>
                    <a:lstStyle/>
                    <a:p>
                      <a:pPr algn="r" fontAlgn="b"/>
                      <a:r>
                        <a:rPr lang="en-US" sz="900" b="1" u="none" strike="noStrike" dirty="0">
                          <a:solidFill>
                            <a:schemeClr val="tx1"/>
                          </a:solidFill>
                          <a:effectLst/>
                        </a:rPr>
                        <a:t>         28,224 </a:t>
                      </a:r>
                      <a:endParaRPr lang="en-US" sz="900" b="1" i="0" u="none" strike="noStrike" dirty="0">
                        <a:solidFill>
                          <a:schemeClr val="tx1"/>
                        </a:solidFill>
                        <a:effectLst/>
                        <a:latin typeface="Calibri" panose="020F0502020204030204" pitchFamily="34" charset="0"/>
                      </a:endParaRPr>
                    </a:p>
                  </a:txBody>
                  <a:tcPr marL="7831" marR="7831" marT="7831" marB="0" anchor="b"/>
                </a:tc>
              </a:tr>
            </a:tbl>
          </a:graphicData>
        </a:graphic>
      </p:graphicFrame>
      <p:pic>
        <p:nvPicPr>
          <p:cNvPr id="4" name="Picture 3"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175657" cy="1153886"/>
          </a:xfrm>
          <a:prstGeom prst="rect">
            <a:avLst/>
          </a:prstGeom>
          <a:noFill/>
          <a:ln>
            <a:noFill/>
          </a:ln>
        </p:spPr>
      </p:pic>
    </p:spTree>
    <p:extLst>
      <p:ext uri="{BB962C8B-B14F-4D97-AF65-F5344CB8AC3E}">
        <p14:creationId xmlns:p14="http://schemas.microsoft.com/office/powerpoint/2010/main" val="380504609"/>
      </p:ext>
    </p:extLst>
  </p:cSld>
  <p:clrMapOvr>
    <a:masterClrMapping/>
  </p:clrMapOvr>
  <p:transition spd="slow">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1508" y="0"/>
            <a:ext cx="4982307" cy="1436914"/>
          </a:xfrm>
          <a:noFill/>
        </p:spPr>
        <p:style>
          <a:lnRef idx="1">
            <a:schemeClr val="accent4"/>
          </a:lnRef>
          <a:fillRef idx="2">
            <a:schemeClr val="accent4"/>
          </a:fillRef>
          <a:effectRef idx="1">
            <a:schemeClr val="accent4"/>
          </a:effectRef>
          <a:fontRef idx="minor">
            <a:schemeClr val="dk1"/>
          </a:fontRef>
        </p:style>
        <p:txBody>
          <a:bodyPr vert="horz" lIns="0" rIns="0" bIns="0" anchor="ctr">
            <a:noAutofit/>
          </a:bodyPr>
          <a:lstStyle/>
          <a:p>
            <a:pPr algn="ctr"/>
            <a:r>
              <a:rPr lang="en-US" sz="4400" b="1" dirty="0">
                <a:solidFill>
                  <a:schemeClr val="tx1"/>
                </a:solidFill>
                <a:latin typeface="Times New Roman" panose="02020603050405020304" pitchFamily="18" charset="0"/>
                <a:cs typeface="Times New Roman" panose="02020603050405020304" pitchFamily="18" charset="0"/>
              </a:rPr>
              <a:t>Main Challenges </a:t>
            </a:r>
            <a:r>
              <a:rPr lang="en-US" sz="4400" b="1" dirty="0" smtClean="0">
                <a:solidFill>
                  <a:schemeClr val="tx1"/>
                </a:solidFill>
                <a:latin typeface="Times New Roman" panose="02020603050405020304" pitchFamily="18" charset="0"/>
                <a:cs typeface="Times New Roman" panose="02020603050405020304" pitchFamily="18" charset="0"/>
              </a:rPr>
              <a:t>of SBR</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11626" y="1567543"/>
            <a:ext cx="7130145" cy="5290457"/>
          </a:xfrm>
        </p:spPr>
        <p:txBody>
          <a:bodyPr>
            <a:noAutofit/>
          </a:bodyPr>
          <a:lstStyle/>
          <a:p>
            <a:pPr marL="354013" lvl="0" indent="-354013" algn="just">
              <a:lnSpc>
                <a:spcPct val="120000"/>
              </a:lnSpc>
              <a:buClrTx/>
              <a:buFont typeface="Wingdings" pitchFamily="2" charset="2"/>
              <a:buChar char="q"/>
            </a:pPr>
            <a:r>
              <a:rPr lang="en-US" sz="2400" dirty="0">
                <a:solidFill>
                  <a:schemeClr val="tx1"/>
                </a:solidFill>
                <a:latin typeface="Times New Roman" pitchFamily="18" charset="0"/>
                <a:cs typeface="Times New Roman" pitchFamily="18" charset="0"/>
              </a:rPr>
              <a:t>Develop good relationship &amp; networking with our data sources.</a:t>
            </a:r>
          </a:p>
          <a:p>
            <a:pPr marL="354013" lvl="0" indent="-354013" algn="just">
              <a:buClrTx/>
              <a:buFont typeface="Wingdings" pitchFamily="2" charset="2"/>
              <a:buChar char="q"/>
            </a:pPr>
            <a:r>
              <a:rPr lang="en-US" sz="2400" dirty="0">
                <a:solidFill>
                  <a:schemeClr val="tx1"/>
                </a:solidFill>
                <a:latin typeface="Times New Roman" pitchFamily="18" charset="0"/>
                <a:cs typeface="Times New Roman" pitchFamily="18" charset="0"/>
              </a:rPr>
              <a:t>To develop awareness on the importance of the BR system within </a:t>
            </a:r>
            <a:r>
              <a:rPr lang="en-US" sz="2400" dirty="0" err="1">
                <a:solidFill>
                  <a:schemeClr val="tx1"/>
                </a:solidFill>
                <a:latin typeface="Times New Roman" pitchFamily="18" charset="0"/>
                <a:cs typeface="Times New Roman" pitchFamily="18" charset="0"/>
              </a:rPr>
              <a:t>FBoS</a:t>
            </a:r>
            <a:r>
              <a:rPr lang="en-US" sz="2400" dirty="0">
                <a:solidFill>
                  <a:schemeClr val="tx1"/>
                </a:solidFill>
                <a:latin typeface="Times New Roman" pitchFamily="18" charset="0"/>
                <a:cs typeface="Times New Roman" pitchFamily="18" charset="0"/>
              </a:rPr>
              <a:t>.</a:t>
            </a:r>
          </a:p>
          <a:p>
            <a:pPr marL="354013" lvl="0" indent="-354013" algn="just">
              <a:buClrTx/>
              <a:buFont typeface="Wingdings" pitchFamily="2" charset="2"/>
              <a:buChar char="q"/>
            </a:pPr>
            <a:r>
              <a:rPr lang="en-US" sz="2400" dirty="0">
                <a:solidFill>
                  <a:schemeClr val="tx1"/>
                </a:solidFill>
                <a:latin typeface="Times New Roman" pitchFamily="18" charset="0"/>
                <a:cs typeface="Times New Roman" pitchFamily="18" charset="0"/>
              </a:rPr>
              <a:t>Ensure that all BR variables are updated efficiently thus having an up to date system.</a:t>
            </a:r>
          </a:p>
          <a:p>
            <a:pPr algn="just">
              <a:buClrTx/>
              <a:buFont typeface="Wingdings" pitchFamily="2" charset="2"/>
              <a:buChar char="q"/>
            </a:pPr>
            <a:r>
              <a:rPr lang="en-US" sz="2400" dirty="0">
                <a:solidFill>
                  <a:schemeClr val="tx1"/>
                </a:solidFill>
                <a:latin typeface="Times New Roman" pitchFamily="18" charset="0"/>
                <a:cs typeface="Times New Roman" pitchFamily="18" charset="0"/>
              </a:rPr>
              <a:t> Create more checks on the ground for companies that have closed or are dormant. </a:t>
            </a:r>
            <a:endParaRPr lang="en-US" sz="2400" dirty="0" smtClean="0">
              <a:solidFill>
                <a:schemeClr val="tx1"/>
              </a:solidFill>
              <a:latin typeface="Times New Roman" pitchFamily="18" charset="0"/>
              <a:cs typeface="Times New Roman" pitchFamily="18" charset="0"/>
            </a:endParaRPr>
          </a:p>
          <a:p>
            <a:pPr marL="0" indent="0" algn="just">
              <a:buClrTx/>
              <a:buNone/>
            </a:pPr>
            <a:endParaRPr lang="en-US" sz="2400" dirty="0">
              <a:solidFill>
                <a:schemeClr val="tx1"/>
              </a:solidFill>
              <a:latin typeface="Times New Roman" pitchFamily="18" charset="0"/>
              <a:cs typeface="Times New Roman" pitchFamily="18" charset="0"/>
            </a:endParaRPr>
          </a:p>
          <a:p>
            <a:pPr algn="just"/>
            <a:endParaRPr lang="en-US" sz="2400" dirty="0"/>
          </a:p>
        </p:txBody>
      </p:sp>
      <p:pic>
        <p:nvPicPr>
          <p:cNvPr id="6" name="Picture 5"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981200" cy="1458686"/>
          </a:xfrm>
          <a:prstGeom prst="rect">
            <a:avLst/>
          </a:prstGeom>
          <a:noFill/>
          <a:ln>
            <a:noFill/>
          </a:ln>
        </p:spPr>
      </p:pic>
    </p:spTree>
    <p:extLst>
      <p:ext uri="{BB962C8B-B14F-4D97-AF65-F5344CB8AC3E}">
        <p14:creationId xmlns:p14="http://schemas.microsoft.com/office/powerpoint/2010/main" val="3644458413"/>
      </p:ext>
    </p:extLst>
  </p:cSld>
  <p:clrMapOvr>
    <a:masterClrMapping/>
  </p:clrMapOvr>
  <p:transition spd="slow">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1508" y="0"/>
            <a:ext cx="4982307" cy="1436914"/>
          </a:xfrm>
          <a:noFill/>
        </p:spPr>
        <p:style>
          <a:lnRef idx="1">
            <a:schemeClr val="accent4"/>
          </a:lnRef>
          <a:fillRef idx="2">
            <a:schemeClr val="accent4"/>
          </a:fillRef>
          <a:effectRef idx="1">
            <a:schemeClr val="accent4"/>
          </a:effectRef>
          <a:fontRef idx="minor">
            <a:schemeClr val="dk1"/>
          </a:fontRef>
        </p:style>
        <p:txBody>
          <a:bodyPr vert="horz" lIns="0" rIns="0" bIns="0" anchor="ctr">
            <a:noAutofit/>
          </a:bodyPr>
          <a:lstStyle/>
          <a:p>
            <a:pPr algn="ctr"/>
            <a:r>
              <a:rPr lang="en-US" sz="4400" b="1" dirty="0" smtClean="0">
                <a:solidFill>
                  <a:schemeClr val="tx1"/>
                </a:solidFill>
                <a:latin typeface="Times New Roman" panose="02020603050405020304" pitchFamily="18" charset="0"/>
                <a:cs typeface="Times New Roman" panose="02020603050405020304" pitchFamily="18" charset="0"/>
              </a:rPr>
              <a:t>Development Plan for SBR</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11626" y="1567543"/>
            <a:ext cx="7130145" cy="5290457"/>
          </a:xfrm>
        </p:spPr>
        <p:txBody>
          <a:bodyPr>
            <a:noAutofit/>
          </a:bodyPr>
          <a:lstStyle/>
          <a:p>
            <a:pPr marL="265113" lvl="0" indent="-265113" algn="just">
              <a:buClrTx/>
              <a:buFont typeface="Wingdings" pitchFamily="2" charset="2"/>
              <a:buChar char="Ø"/>
            </a:pPr>
            <a:r>
              <a:rPr lang="en-US" sz="2200" dirty="0">
                <a:solidFill>
                  <a:schemeClr val="tx1"/>
                </a:solidFill>
                <a:latin typeface="Times New Roman" pitchFamily="18" charset="0"/>
                <a:cs typeface="Times New Roman" pitchFamily="18" charset="0"/>
              </a:rPr>
              <a:t>Attaching a Geographical code against all businesses enabling each establishment’s profile to be linked to our Geographical Information System (GIS). Once this is done, data collection will be performed in a more systematic manner.</a:t>
            </a:r>
          </a:p>
          <a:p>
            <a:pPr marL="265113" lvl="0" indent="-265113" algn="just">
              <a:buClrTx/>
              <a:buFont typeface="Wingdings" pitchFamily="2" charset="2"/>
              <a:buChar char="Ø"/>
            </a:pPr>
            <a:r>
              <a:rPr lang="en-US" sz="2200" dirty="0" smtClean="0">
                <a:solidFill>
                  <a:schemeClr val="tx1"/>
                </a:solidFill>
                <a:latin typeface="Times New Roman" panose="02020603050405020304" pitchFamily="18" charset="0"/>
                <a:cs typeface="Times New Roman" pitchFamily="18" charset="0"/>
              </a:rPr>
              <a:t>Updating variables like Turnover</a:t>
            </a:r>
            <a:r>
              <a:rPr lang="en-US" sz="2200" dirty="0">
                <a:solidFill>
                  <a:schemeClr val="tx1"/>
                </a:solidFill>
                <a:latin typeface="Times New Roman" pitchFamily="18" charset="0"/>
                <a:cs typeface="Times New Roman" pitchFamily="18" charset="0"/>
              </a:rPr>
              <a:t>, Number of Employee, TIN, Oversea Ownership/ Importer &amp; Exporters</a:t>
            </a:r>
            <a:r>
              <a:rPr lang="en-US" sz="2200" dirty="0" smtClean="0">
                <a:solidFill>
                  <a:schemeClr val="tx1"/>
                </a:solidFill>
                <a:latin typeface="Times New Roman" pitchFamily="18" charset="0"/>
                <a:cs typeface="Times New Roman" pitchFamily="18" charset="0"/>
              </a:rPr>
              <a:t>.</a:t>
            </a:r>
          </a:p>
          <a:p>
            <a:pPr marL="265113" lvl="0" indent="-265113" algn="just">
              <a:buClrTx/>
              <a:buFont typeface="Wingdings" pitchFamily="2" charset="2"/>
              <a:buChar char="Ø"/>
            </a:pPr>
            <a:r>
              <a:rPr lang="en-US" sz="2200" dirty="0" smtClean="0">
                <a:solidFill>
                  <a:schemeClr val="tx1"/>
                </a:solidFill>
                <a:latin typeface="Times New Roman" pitchFamily="18" charset="0"/>
                <a:cs typeface="Times New Roman" pitchFamily="18" charset="0"/>
              </a:rPr>
              <a:t>To have a review of the current BR database which can be more organized, reliable, efficient and effective . </a:t>
            </a:r>
          </a:p>
          <a:p>
            <a:pPr marL="265113" lvl="0" indent="-265113" algn="just">
              <a:buClrTx/>
              <a:buFont typeface="Wingdings" pitchFamily="2" charset="2"/>
              <a:buChar char="Ø"/>
            </a:pPr>
            <a:r>
              <a:rPr lang="en-US" sz="2200" dirty="0" smtClean="0">
                <a:solidFill>
                  <a:schemeClr val="tx1"/>
                </a:solidFill>
                <a:latin typeface="Times New Roman" pitchFamily="18" charset="0"/>
                <a:cs typeface="Times New Roman" pitchFamily="18" charset="0"/>
              </a:rPr>
              <a:t>Organizing the statistical units through data collection for the largest multi-national enterprise groups to </a:t>
            </a:r>
            <a:r>
              <a:rPr lang="en-US" sz="2200" dirty="0">
                <a:solidFill>
                  <a:schemeClr val="tx1"/>
                </a:solidFill>
                <a:latin typeface="Times New Roman" panose="02020603050405020304" pitchFamily="18" charset="0"/>
                <a:cs typeface="Times New Roman" panose="02020603050405020304" pitchFamily="18" charset="0"/>
              </a:rPr>
              <a:t>develop and implement </a:t>
            </a:r>
            <a:r>
              <a:rPr lang="en-US" sz="2200" dirty="0" smtClean="0">
                <a:solidFill>
                  <a:schemeClr val="tx1"/>
                </a:solidFill>
                <a:latin typeface="Times New Roman" panose="02020603050405020304" pitchFamily="18" charset="0"/>
                <a:cs typeface="Times New Roman" panose="02020603050405020304" pitchFamily="18" charset="0"/>
              </a:rPr>
              <a:t>more resources, </a:t>
            </a:r>
            <a:r>
              <a:rPr lang="en-US" sz="2200" dirty="0">
                <a:solidFill>
                  <a:schemeClr val="tx1"/>
                </a:solidFill>
                <a:latin typeface="Times New Roman" panose="02020603050405020304" pitchFamily="18" charset="0"/>
                <a:cs typeface="Times New Roman" panose="02020603050405020304" pitchFamily="18" charset="0"/>
              </a:rPr>
              <a:t>training, workshops and </a:t>
            </a:r>
            <a:r>
              <a:rPr lang="en-US" sz="2200" dirty="0" smtClean="0">
                <a:solidFill>
                  <a:schemeClr val="tx1"/>
                </a:solidFill>
                <a:latin typeface="Times New Roman" panose="02020603050405020304" pitchFamily="18" charset="0"/>
                <a:cs typeface="Times New Roman" panose="02020603050405020304" pitchFamily="18" charset="0"/>
              </a:rPr>
              <a:t>consultancy for globalisation of large data units.</a:t>
            </a:r>
            <a:endParaRPr lang="en-US" sz="2200" dirty="0">
              <a:solidFill>
                <a:schemeClr val="tx1"/>
              </a:solidFill>
              <a:latin typeface="Times New Roman" pitchFamily="18" charset="0"/>
              <a:cs typeface="Times New Roman" pitchFamily="18" charset="0"/>
            </a:endParaRPr>
          </a:p>
          <a:p>
            <a:pPr algn="just"/>
            <a:endParaRPr lang="en-US" sz="2400" dirty="0"/>
          </a:p>
        </p:txBody>
      </p:sp>
      <p:pic>
        <p:nvPicPr>
          <p:cNvPr id="6" name="Picture 5" descr="cid:image001.png@01D223AB.051249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1981200" cy="1458686"/>
          </a:xfrm>
          <a:prstGeom prst="rect">
            <a:avLst/>
          </a:prstGeom>
          <a:noFill/>
          <a:ln>
            <a:noFill/>
          </a:ln>
        </p:spPr>
      </p:pic>
    </p:spTree>
    <p:extLst>
      <p:ext uri="{BB962C8B-B14F-4D97-AF65-F5344CB8AC3E}">
        <p14:creationId xmlns:p14="http://schemas.microsoft.com/office/powerpoint/2010/main" val="3530090723"/>
      </p:ext>
    </p:extLst>
  </p:cSld>
  <p:clrMapOvr>
    <a:masterClrMapping/>
  </p:clrMapOvr>
  <p:transition spd="slow">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791200"/>
          </a:xfrm>
          <a:noFill/>
        </p:spPr>
        <p:txBody>
          <a:bodyPr anchor="ctr">
            <a:normAutofit/>
          </a:bodyPr>
          <a:lstStyle/>
          <a:p>
            <a:pPr algn="ctr">
              <a:buNone/>
            </a:pPr>
            <a:r>
              <a:rPr lang="en-US" sz="7100" b="1" dirty="0">
                <a:solidFill>
                  <a:schemeClr val="tx1"/>
                </a:solidFill>
              </a:rPr>
              <a:t>Thank you !!!</a:t>
            </a:r>
          </a:p>
          <a:p>
            <a:pPr algn="ctr">
              <a:buNone/>
            </a:pPr>
            <a:r>
              <a:rPr lang="en-US" sz="4400" b="1" dirty="0">
                <a:solidFill>
                  <a:srgbClr val="DAD126"/>
                </a:solidFill>
              </a:rPr>
              <a:t> </a:t>
            </a:r>
          </a:p>
        </p:txBody>
      </p:sp>
      <p:pic>
        <p:nvPicPr>
          <p:cNvPr id="5" name="Picture 4" descr="cid:image001.png@01D223AB.051249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1981200" cy="1752600"/>
          </a:xfrm>
          <a:prstGeom prst="rect">
            <a:avLst/>
          </a:prstGeom>
          <a:noFill/>
          <a:ln>
            <a:noFill/>
          </a:ln>
        </p:spPr>
      </p:pic>
    </p:spTree>
  </p:cSld>
  <p:clrMapOvr>
    <a:masterClrMapping/>
  </p:clrMapOvr>
  <p:transition spd="slow">
    <p:checker/>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1430</TotalTime>
  <Words>546</Words>
  <Application>Microsoft Office PowerPoint</Application>
  <PresentationFormat>On-screen Show (4:3)</PresentationFormat>
  <Paragraphs>186</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Times New Roman</vt:lpstr>
      <vt:lpstr>Trebuchet MS</vt:lpstr>
      <vt:lpstr>Wingdings</vt:lpstr>
      <vt:lpstr>Wingdings 3</vt:lpstr>
      <vt:lpstr>Facet</vt:lpstr>
      <vt:lpstr>Fiji Bureau of Statistics</vt:lpstr>
      <vt:lpstr> Determine the Current State of your SBR</vt:lpstr>
      <vt:lpstr>Determine the Current State of your SBR</vt:lpstr>
      <vt:lpstr>Main Challenges of SBR</vt:lpstr>
      <vt:lpstr>Development Plan for SBR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RDTA 7507:2011 International Comparison Program for Asia and the Pacific</dc:title>
  <dc:creator>RETA6482</dc:creator>
  <cp:lastModifiedBy>Vikashni Lata</cp:lastModifiedBy>
  <cp:revision>146</cp:revision>
  <dcterms:created xsi:type="dcterms:W3CDTF">2010-09-24T00:33:01Z</dcterms:created>
  <dcterms:modified xsi:type="dcterms:W3CDTF">2023-09-01T02:32:42Z</dcterms:modified>
</cp:coreProperties>
</file>