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drawings/drawing3.xml" ContentType="application/vnd.openxmlformats-officedocument.drawingml.chartshapes+xml"/>
  <Override PartName="/ppt/slides/slide3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hart9.xml" ContentType="application/vnd.openxmlformats-officedocument.drawingml.chart+xml"/>
  <Override PartName="/ppt/charts/chart8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hart7.xml" ContentType="application/vnd.openxmlformats-officedocument.drawingml.chart+xml"/>
  <Override PartName="/ppt/charts/chart6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2"/>
  </p:notesMasterIdLst>
  <p:sldIdLst>
    <p:sldId id="256" r:id="rId3"/>
    <p:sldId id="257" r:id="rId4"/>
    <p:sldId id="333" r:id="rId5"/>
    <p:sldId id="332" r:id="rId6"/>
    <p:sldId id="259" r:id="rId7"/>
    <p:sldId id="260" r:id="rId8"/>
    <p:sldId id="334" r:id="rId9"/>
    <p:sldId id="335" r:id="rId10"/>
    <p:sldId id="295" r:id="rId11"/>
    <p:sldId id="296" r:id="rId12"/>
    <p:sldId id="307" r:id="rId13"/>
    <p:sldId id="306" r:id="rId14"/>
    <p:sldId id="308" r:id="rId15"/>
    <p:sldId id="262" r:id="rId16"/>
    <p:sldId id="310" r:id="rId17"/>
    <p:sldId id="268" r:id="rId18"/>
    <p:sldId id="311" r:id="rId19"/>
    <p:sldId id="342" r:id="rId20"/>
    <p:sldId id="343" r:id="rId21"/>
    <p:sldId id="344" r:id="rId22"/>
    <p:sldId id="347" r:id="rId23"/>
    <p:sldId id="349" r:id="rId24"/>
    <p:sldId id="340" r:id="rId25"/>
    <p:sldId id="317" r:id="rId26"/>
    <p:sldId id="300" r:id="rId27"/>
    <p:sldId id="271" r:id="rId28"/>
    <p:sldId id="273" r:id="rId29"/>
    <p:sldId id="274" r:id="rId30"/>
    <p:sldId id="312" r:id="rId31"/>
    <p:sldId id="292" r:id="rId32"/>
    <p:sldId id="323" r:id="rId33"/>
    <p:sldId id="337" r:id="rId34"/>
    <p:sldId id="328" r:id="rId35"/>
    <p:sldId id="329" r:id="rId36"/>
    <p:sldId id="330" r:id="rId37"/>
    <p:sldId id="331" r:id="rId38"/>
    <p:sldId id="338" r:id="rId39"/>
    <p:sldId id="350" r:id="rId40"/>
    <p:sldId id="33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520C63-2CF8-4C43-B87A-90F3477FC895}">
          <p14:sldIdLst>
            <p14:sldId id="256"/>
            <p14:sldId id="257"/>
            <p14:sldId id="333"/>
            <p14:sldId id="332"/>
            <p14:sldId id="259"/>
            <p14:sldId id="260"/>
            <p14:sldId id="334"/>
            <p14:sldId id="335"/>
            <p14:sldId id="295"/>
            <p14:sldId id="296"/>
            <p14:sldId id="307"/>
            <p14:sldId id="306"/>
            <p14:sldId id="308"/>
            <p14:sldId id="262"/>
            <p14:sldId id="310"/>
            <p14:sldId id="268"/>
            <p14:sldId id="311"/>
            <p14:sldId id="342"/>
            <p14:sldId id="343"/>
            <p14:sldId id="344"/>
            <p14:sldId id="347"/>
            <p14:sldId id="349"/>
            <p14:sldId id="340"/>
            <p14:sldId id="317"/>
            <p14:sldId id="300"/>
            <p14:sldId id="271"/>
            <p14:sldId id="273"/>
            <p14:sldId id="274"/>
            <p14:sldId id="312"/>
            <p14:sldId id="292"/>
            <p14:sldId id="323"/>
            <p14:sldId id="337"/>
            <p14:sldId id="328"/>
            <p14:sldId id="329"/>
            <p14:sldId id="330"/>
            <p14:sldId id="331"/>
            <p14:sldId id="338"/>
            <p14:sldId id="350"/>
          </p14:sldIdLst>
        </p14:section>
        <p14:section name="Untitled Section" id="{2D68B48A-2FDF-4276-8A0D-7ACF9F77E8A7}">
          <p14:sldIdLst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4EDD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5" autoAdjust="0"/>
    <p:restoredTop sz="94651" autoAdjust="0"/>
  </p:normalViewPr>
  <p:slideViewPr>
    <p:cSldViewPr>
      <p:cViewPr varScale="1">
        <p:scale>
          <a:sx n="110" d="100"/>
          <a:sy n="110" d="100"/>
        </p:scale>
        <p:origin x="155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2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customXml" Target="../customXml/item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From%20My%20Documents\Dr.%20Neetha\Statistics\Annual%20Statistics%20NBTS\2009%20Annual%20Statistics%20finalized%20Pushpika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From%20My%20Documents\Dr.%20Neetha\Statistics\Annual%20Statistics%20NBTS\Statictics%202008%20(%20Tables%20%20&amp;%20Graphs)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E:\From%20My%20Documents\Dr.%20Neetha\Statistics\Annual%20Statistics%20NBTS\Statictics%202008%20(%20Tables%20%20&amp;%20Graphs)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ocuments%20and%20Settings\Neetha\My%20Documents\Graphs%20for%20country%20presentati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pali%20Ranasinghe\AppData\Local\Microsoft\Windows\Temporary%20Internet%20Files\Content.Outlook\GQ6VIS28\Dr%20Neetha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1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800" dirty="0"/>
              <a:t>Annual Blood Collection (450 ml units) - NBTS</a:t>
            </a:r>
          </a:p>
        </c:rich>
      </c:tx>
      <c:layout>
        <c:manualLayout>
          <c:xMode val="edge"/>
          <c:yMode val="edge"/>
          <c:x val="0.2066586897226082"/>
          <c:y val="3.058814523184601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406258702284769"/>
          <c:y val="0.16941176470588373"/>
          <c:w val="0.81875062465715465"/>
          <c:h val="0.66588235294118303"/>
        </c:manualLayout>
      </c:layout>
      <c:lineChart>
        <c:grouping val="standard"/>
        <c:varyColors val="0"/>
        <c:ser>
          <c:idx val="1"/>
          <c:order val="0"/>
          <c:tx>
            <c:strRef>
              <c:f>yearly!$C$2</c:f>
              <c:strCache>
                <c:ptCount val="1"/>
                <c:pt idx="0">
                  <c:v>Collection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89-E44E-8CB1-9EB584484661}"/>
                </c:ext>
              </c:extLst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89-E44E-8CB1-9EB584484661}"/>
                </c:ext>
              </c:extLst>
            </c:dLbl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89-E44E-8CB1-9EB584484661}"/>
                </c:ext>
              </c:extLst>
            </c:dLbl>
            <c:dLbl>
              <c:idx val="7"/>
              <c:layout>
                <c:manualLayout>
                  <c:x val="-6.4950337090217128E-3"/>
                  <c:y val="3.36929133858269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89-E44E-8CB1-9EB584484661}"/>
                </c:ext>
              </c:extLst>
            </c:dLbl>
            <c:dLbl>
              <c:idx val="9"/>
              <c:layout>
                <c:manualLayout>
                  <c:x val="-1.0784313725490199E-2"/>
                  <c:y val="3.3333114610673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89-E44E-8CB1-9EB584484661}"/>
                </c:ext>
              </c:extLst>
            </c:dLbl>
            <c:dLbl>
              <c:idx val="10"/>
              <c:layout>
                <c:manualLayout>
                  <c:x val="-7.0915032679738824E-2"/>
                  <c:y val="-2.22222222222222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89-E44E-8CB1-9EB584484661}"/>
                </c:ext>
              </c:extLst>
            </c:dLbl>
            <c:dLbl>
              <c:idx val="11"/>
              <c:layout>
                <c:manualLayout>
                  <c:x val="-1.4624183006536019E-2"/>
                  <c:y val="3.22548118985126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89-E44E-8CB1-9EB584484661}"/>
                </c:ext>
              </c:extLst>
            </c:dLbl>
            <c:dLbl>
              <c:idx val="12"/>
              <c:layout>
                <c:manualLayout>
                  <c:x val="-5.6233724460912973E-2"/>
                  <c:y val="-2.42915573053368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89-E44E-8CB1-9EB584484661}"/>
                </c:ext>
              </c:extLst>
            </c:dLbl>
            <c:dLbl>
              <c:idx val="13"/>
              <c:layout>
                <c:manualLayout>
                  <c:x val="-5.8943955534969859E-2"/>
                  <c:y val="-2.76143919510062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889-E44E-8CB1-9EB584484661}"/>
                </c:ext>
              </c:extLst>
            </c:dLbl>
            <c:dLbl>
              <c:idx val="15"/>
              <c:layout>
                <c:manualLayout>
                  <c:x val="0"/>
                  <c:y val="6.901960784313875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89-E44E-8CB1-9EB584484661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2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nl-N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yearly!$B$3:$B$18</c:f>
              <c:numCache>
                <c:formatCode>@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yearly!$C$3:$C$18</c:f>
              <c:numCache>
                <c:formatCode>#,##0</c:formatCode>
                <c:ptCount val="16"/>
                <c:pt idx="0">
                  <c:v>118985</c:v>
                </c:pt>
                <c:pt idx="1">
                  <c:v>116491</c:v>
                </c:pt>
                <c:pt idx="2">
                  <c:v>122242</c:v>
                </c:pt>
                <c:pt idx="3">
                  <c:v>135572</c:v>
                </c:pt>
                <c:pt idx="4">
                  <c:v>139486</c:v>
                </c:pt>
                <c:pt idx="5">
                  <c:v>153729</c:v>
                </c:pt>
                <c:pt idx="6">
                  <c:v>154115</c:v>
                </c:pt>
                <c:pt idx="7">
                  <c:v>158552</c:v>
                </c:pt>
                <c:pt idx="8">
                  <c:v>170992</c:v>
                </c:pt>
                <c:pt idx="9">
                  <c:v>192919</c:v>
                </c:pt>
                <c:pt idx="10">
                  <c:v>207380</c:v>
                </c:pt>
                <c:pt idx="11">
                  <c:v>246752</c:v>
                </c:pt>
                <c:pt idx="12">
                  <c:v>260212</c:v>
                </c:pt>
                <c:pt idx="13">
                  <c:v>320091</c:v>
                </c:pt>
                <c:pt idx="14">
                  <c:v>309909</c:v>
                </c:pt>
                <c:pt idx="15">
                  <c:v>302883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0889-E44E-8CB1-9EB5844846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1872464"/>
        <c:axId val="81869200"/>
      </c:lineChart>
      <c:catAx>
        <c:axId val="8187246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81869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186920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81872464"/>
        <c:crosses val="autoZero"/>
        <c:crossBetween val="between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i-LK" sz="1800" dirty="0"/>
              <a:t>Total </a:t>
            </a:r>
            <a:r>
              <a:rPr lang="en-US" sz="1800" dirty="0"/>
              <a:t>Blood Collection Voluntary &amp; Replacement </a:t>
            </a:r>
            <a:r>
              <a:rPr lang="si-LK" sz="1800" dirty="0"/>
              <a:t>-</a:t>
            </a:r>
            <a:r>
              <a:rPr lang="en-US" sz="1800" dirty="0"/>
              <a:t> NBTS</a:t>
            </a:r>
          </a:p>
        </c:rich>
      </c:tx>
      <c:layout>
        <c:manualLayout>
          <c:xMode val="edge"/>
          <c:yMode val="edge"/>
          <c:x val="0.13104464372508992"/>
          <c:y val="6.236389806112948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456310679611729"/>
          <c:y val="0.20426859676989786"/>
          <c:w val="0.85825242718446604"/>
          <c:h val="0.57926915501910703"/>
        </c:manualLayout>
      </c:layout>
      <c:lineChart>
        <c:grouping val="standard"/>
        <c:varyColors val="0"/>
        <c:ser>
          <c:idx val="0"/>
          <c:order val="0"/>
          <c:spPr>
            <a:ln w="127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1.7394796524220858E-2"/>
                  <c:y val="2.1331402117317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7C-5644-8BA7-33AB41CEBB3D}"/>
                </c:ext>
              </c:extLst>
            </c:dLbl>
            <c:dLbl>
              <c:idx val="1"/>
              <c:layout>
                <c:manualLayout>
                  <c:x val="-2.1763677598552616E-2"/>
                  <c:y val="3.23069937189700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7C-5644-8BA7-33AB41CEBB3D}"/>
                </c:ext>
              </c:extLst>
            </c:dLbl>
            <c:dLbl>
              <c:idx val="2"/>
              <c:layout>
                <c:manualLayout>
                  <c:x val="-4.3608490686236998E-2"/>
                  <c:y val="-5.06200624798968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7C-5644-8BA7-33AB41CEBB3D}"/>
                </c:ext>
              </c:extLst>
            </c:dLbl>
            <c:dLbl>
              <c:idx val="3"/>
              <c:layout>
                <c:manualLayout>
                  <c:x val="-5.1860866906199808E-2"/>
                  <c:y val="-6.5254299593589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7C-5644-8BA7-33AB41CEBB3D}"/>
                </c:ext>
              </c:extLst>
            </c:dLbl>
            <c:dLbl>
              <c:idx val="4"/>
              <c:layout>
                <c:manualLayout>
                  <c:x val="-4.8462757689269498E-2"/>
                  <c:y val="-5.36686998916090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7C-5644-8BA7-33AB41CEBB3D}"/>
                </c:ext>
              </c:extLst>
            </c:dLbl>
            <c:dLbl>
              <c:idx val="5"/>
              <c:layout>
                <c:manualLayout>
                  <c:x val="-4.3122900899523933E-2"/>
                  <c:y val="-3.72053124891318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7C-5644-8BA7-33AB41CEBB3D}"/>
                </c:ext>
              </c:extLst>
            </c:dLbl>
            <c:dLbl>
              <c:idx val="6"/>
              <c:layout>
                <c:manualLayout>
                  <c:x val="-4.1666743113421535E-2"/>
                  <c:y val="-3.93393623301844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47C-5644-8BA7-33AB41CEBB3D}"/>
                </c:ext>
              </c:extLst>
            </c:dLbl>
            <c:dLbl>
              <c:idx val="7"/>
              <c:layout>
                <c:manualLayout>
                  <c:x val="-7.7669902912622405E-3"/>
                  <c:y val="2.4390243902438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7C-5644-8BA7-33AB41CEBB3D}"/>
                </c:ext>
              </c:extLst>
            </c:dLbl>
            <c:dLbl>
              <c:idx val="8"/>
              <c:layout>
                <c:manualLayout>
                  <c:x val="-1.2944983818770227E-2"/>
                  <c:y val="-3.2520325203252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47C-5644-8BA7-33AB41CEBB3D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Sheet1!$C$136:$D$144</c:f>
              <c:strCache>
                <c:ptCount val="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strCache>
            </c:strRef>
          </c:cat>
          <c:val>
            <c:numRef>
              <c:f>Sheet1!$E$136:$E$144</c:f>
              <c:numCache>
                <c:formatCode>0%</c:formatCode>
                <c:ptCount val="9"/>
                <c:pt idx="0">
                  <c:v>0.39000000000000418</c:v>
                </c:pt>
                <c:pt idx="1">
                  <c:v>0.43000000000000038</c:v>
                </c:pt>
                <c:pt idx="2">
                  <c:v>0.55000000000000004</c:v>
                </c:pt>
                <c:pt idx="3">
                  <c:v>0.63000000000000811</c:v>
                </c:pt>
                <c:pt idx="4">
                  <c:v>0.75000000000000755</c:v>
                </c:pt>
                <c:pt idx="5">
                  <c:v>0.81</c:v>
                </c:pt>
                <c:pt idx="6">
                  <c:v>0.88</c:v>
                </c:pt>
                <c:pt idx="7">
                  <c:v>0.86000000000000065</c:v>
                </c:pt>
                <c:pt idx="8">
                  <c:v>0.89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47C-5644-8BA7-33AB41CEBB3D}"/>
            </c:ext>
          </c:extLst>
        </c:ser>
        <c:ser>
          <c:idx val="1"/>
          <c:order val="1"/>
          <c:spPr>
            <a:ln w="12700">
              <a:solidFill>
                <a:srgbClr val="00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2928777106745195E-2"/>
                  <c:y val="-3.4156675077419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47C-5644-8BA7-33AB41CEBB3D}"/>
                </c:ext>
              </c:extLst>
            </c:dLbl>
            <c:dLbl>
              <c:idx val="1"/>
              <c:layout>
                <c:manualLayout>
                  <c:x val="-2.9530667889815246E-2"/>
                  <c:y val="-4.81810517054873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47C-5644-8BA7-33AB41CEBB3D}"/>
                </c:ext>
              </c:extLst>
            </c:dLbl>
            <c:dLbl>
              <c:idx val="2"/>
              <c:layout>
                <c:manualLayout>
                  <c:x val="-3.1958005249343835E-2"/>
                  <c:y val="4.38923595726280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47C-5644-8BA7-33AB41CEBB3D}"/>
                </c:ext>
              </c:extLst>
            </c:dLbl>
            <c:dLbl>
              <c:idx val="3"/>
              <c:layout>
                <c:manualLayout>
                  <c:x val="-6.1569604770277467E-2"/>
                  <c:y val="1.58436063164920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47C-5644-8BA7-33AB41CEBB3D}"/>
                </c:ext>
              </c:extLst>
            </c:dLbl>
            <c:dLbl>
              <c:idx val="4"/>
              <c:layout>
                <c:manualLayout>
                  <c:x val="-6.9821980990240534E-2"/>
                  <c:y val="7.306791640926911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47C-5644-8BA7-33AB41CEBB3D}"/>
                </c:ext>
              </c:extLst>
            </c:dLbl>
            <c:dLbl>
              <c:idx val="5"/>
              <c:layout>
                <c:manualLayout>
                  <c:x val="-6.4482124200494512E-2"/>
                  <c:y val="2.4380039529029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47C-5644-8BA7-33AB41CEBB3D}"/>
                </c:ext>
              </c:extLst>
            </c:dLbl>
            <c:dLbl>
              <c:idx val="6"/>
              <c:layout>
                <c:manualLayout>
                  <c:x val="-5.3317228550314913E-2"/>
                  <c:y val="2.65140893700827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47C-5644-8BA7-33AB41CEBB3D}"/>
                </c:ext>
              </c:extLst>
            </c:dLbl>
            <c:dLbl>
              <c:idx val="7"/>
              <c:layout>
                <c:manualLayout>
                  <c:x val="-2.3199061922815088E-2"/>
                  <c:y val="-5.1337524341715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47C-5644-8BA7-33AB41CEBB3D}"/>
                </c:ext>
              </c:extLst>
            </c:dLbl>
            <c:dLbl>
              <c:idx val="8"/>
              <c:layout>
                <c:manualLayout>
                  <c:x val="-2.3300970873786409E-2"/>
                  <c:y val="2.8455284552845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47C-5644-8BA7-33AB41CEBB3D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Sheet1!$C$136:$D$144</c:f>
              <c:strCache>
                <c:ptCount val="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strCache>
            </c:strRef>
          </c:cat>
          <c:val>
            <c:numRef>
              <c:f>Sheet1!$F$136:$F$144</c:f>
              <c:numCache>
                <c:formatCode>0%</c:formatCode>
                <c:ptCount val="9"/>
                <c:pt idx="0">
                  <c:v>0.61000000000000065</c:v>
                </c:pt>
                <c:pt idx="1">
                  <c:v>0.56999999999999995</c:v>
                </c:pt>
                <c:pt idx="2">
                  <c:v>0.45</c:v>
                </c:pt>
                <c:pt idx="3">
                  <c:v>0.37000000000000038</c:v>
                </c:pt>
                <c:pt idx="4">
                  <c:v>0.25</c:v>
                </c:pt>
                <c:pt idx="5">
                  <c:v>0.19</c:v>
                </c:pt>
                <c:pt idx="6">
                  <c:v>0.12000000000000002</c:v>
                </c:pt>
                <c:pt idx="7">
                  <c:v>0.14000000000000001</c:v>
                </c:pt>
                <c:pt idx="8">
                  <c:v>0.11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247C-5644-8BA7-33AB41CEBB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1875728"/>
        <c:axId val="81867024"/>
      </c:lineChart>
      <c:catAx>
        <c:axId val="818757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nl-NL"/>
          </a:p>
        </c:txPr>
        <c:crossAx val="81867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186702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Blood Collection 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nl-NL"/>
          </a:p>
        </c:txPr>
        <c:crossAx val="81875728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chemeClr val="bg1"/>
      </a:solidFill>
      <a:prstDash val="solid"/>
    </a:ln>
  </c:spPr>
  <c:txPr>
    <a:bodyPr/>
    <a:lstStyle/>
    <a:p>
      <a:pPr>
        <a:defRPr sz="105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NL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21371944807658"/>
          <c:y val="0.20689686841335903"/>
          <c:w val="0.84457083291423973"/>
          <c:h val="0.57053378865502036"/>
        </c:manualLayout>
      </c:layout>
      <c:lineChart>
        <c:grouping val="standard"/>
        <c:varyColors val="0"/>
        <c:ser>
          <c:idx val="0"/>
          <c:order val="0"/>
          <c:spPr>
            <a:ln w="254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Sheet1!$C$1845:$K$1845</c:f>
              <c:numCache>
                <c:formatCode>General</c:formatCode>
                <c:ptCount val="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numCache>
            </c:numRef>
          </c:cat>
          <c:val>
            <c:numRef>
              <c:f>Sheet1!$C$1846:$K$1846</c:f>
              <c:numCache>
                <c:formatCode>0.000%</c:formatCode>
                <c:ptCount val="9"/>
                <c:pt idx="0">
                  <c:v>2.0000000000000208E-5</c:v>
                </c:pt>
                <c:pt idx="1">
                  <c:v>2.0000000000000208E-5</c:v>
                </c:pt>
                <c:pt idx="2">
                  <c:v>2.0000000000000208E-5</c:v>
                </c:pt>
                <c:pt idx="3">
                  <c:v>3.0000000000000282E-5</c:v>
                </c:pt>
                <c:pt idx="4" formatCode="0.0000%">
                  <c:v>3.6000000000000401E-5</c:v>
                </c:pt>
                <c:pt idx="5" formatCode="0.0000%">
                  <c:v>8.0000000000000267E-6</c:v>
                </c:pt>
                <c:pt idx="6">
                  <c:v>3.0000000000000282E-5</c:v>
                </c:pt>
                <c:pt idx="7">
                  <c:v>5.000000000000049E-5</c:v>
                </c:pt>
                <c:pt idx="8">
                  <c:v>3.6000000000000401E-5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DD-484E-96A8-CEB090AE056E}"/>
            </c:ext>
          </c:extLst>
        </c:ser>
        <c:ser>
          <c:idx val="1"/>
          <c:order val="1"/>
          <c:spPr>
            <a:ln w="12700">
              <a:solidFill>
                <a:srgbClr val="FF00FF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F04EDD"/>
              </a:solidFill>
              <a:ln>
                <a:solidFill>
                  <a:srgbClr val="808080"/>
                </a:solidFill>
                <a:prstDash val="solid"/>
              </a:ln>
            </c:spPr>
          </c:marker>
          <c:cat>
            <c:numRef>
              <c:f>Sheet1!$C$1845:$K$1845</c:f>
              <c:numCache>
                <c:formatCode>General</c:formatCode>
                <c:ptCount val="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numCache>
            </c:numRef>
          </c:cat>
          <c:val>
            <c:numRef>
              <c:f>Sheet1!$C$1847:$K$1847</c:f>
              <c:numCache>
                <c:formatCode>0.00%</c:formatCode>
                <c:ptCount val="9"/>
                <c:pt idx="0">
                  <c:v>2.0000000000000052E-4</c:v>
                </c:pt>
                <c:pt idx="1">
                  <c:v>3.0000000000000241E-4</c:v>
                </c:pt>
                <c:pt idx="2">
                  <c:v>5.0000000000000034E-4</c:v>
                </c:pt>
                <c:pt idx="3">
                  <c:v>8.0000000000000264E-4</c:v>
                </c:pt>
                <c:pt idx="4">
                  <c:v>9.0000000000000247E-4</c:v>
                </c:pt>
                <c:pt idx="5" formatCode="0.0%">
                  <c:v>1.0000000000000041E-3</c:v>
                </c:pt>
                <c:pt idx="6">
                  <c:v>9.4000000000000268E-4</c:v>
                </c:pt>
                <c:pt idx="7">
                  <c:v>4.0000000000000034E-4</c:v>
                </c:pt>
                <c:pt idx="8">
                  <c:v>1.6970000000000119E-3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DD-484E-96A8-CEB090AE056E}"/>
            </c:ext>
          </c:extLst>
        </c:ser>
        <c:ser>
          <c:idx val="2"/>
          <c:order val="2"/>
          <c:spPr>
            <a:ln w="12700">
              <a:solidFill>
                <a:srgbClr val="00B050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00B050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cat>
            <c:numRef>
              <c:f>Sheet1!$C$1845:$K$1845</c:f>
              <c:numCache>
                <c:formatCode>General</c:formatCode>
                <c:ptCount val="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numCache>
            </c:numRef>
          </c:cat>
          <c:val>
            <c:numRef>
              <c:f>Sheet1!$C$1848:$K$1848</c:f>
              <c:numCache>
                <c:formatCode>0.00%</c:formatCode>
                <c:ptCount val="9"/>
                <c:pt idx="0">
                  <c:v>3.0000000000000241E-4</c:v>
                </c:pt>
                <c:pt idx="1">
                  <c:v>2.0000000000000052E-4</c:v>
                </c:pt>
                <c:pt idx="2">
                  <c:v>5.0000000000000034E-4</c:v>
                </c:pt>
                <c:pt idx="3">
                  <c:v>8.0000000000000264E-4</c:v>
                </c:pt>
                <c:pt idx="4">
                  <c:v>6.0000000000000439E-4</c:v>
                </c:pt>
                <c:pt idx="5">
                  <c:v>6.0000000000000439E-4</c:v>
                </c:pt>
                <c:pt idx="6">
                  <c:v>4.0000000000000034E-4</c:v>
                </c:pt>
                <c:pt idx="7">
                  <c:v>2.0000000000000052E-4</c:v>
                </c:pt>
                <c:pt idx="8">
                  <c:v>3.6000000000000295E-4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DD-484E-96A8-CEB090AE056E}"/>
            </c:ext>
          </c:extLst>
        </c:ser>
        <c:ser>
          <c:idx val="3"/>
          <c:order val="3"/>
          <c:spPr>
            <a:ln w="12700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808080"/>
                </a:solidFill>
                <a:prstDash val="solid"/>
              </a:ln>
            </c:spPr>
          </c:marker>
          <c:cat>
            <c:numRef>
              <c:f>Sheet1!$C$1845:$K$1845</c:f>
              <c:numCache>
                <c:formatCode>General</c:formatCode>
                <c:ptCount val="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numCache>
            </c:numRef>
          </c:cat>
          <c:val>
            <c:numRef>
              <c:f>Sheet1!$C$1849:$K$1849</c:f>
              <c:numCache>
                <c:formatCode>0.0000%</c:formatCode>
                <c:ptCount val="9"/>
                <c:pt idx="0" formatCode="0.000%">
                  <c:v>3.0000000000000282E-5</c:v>
                </c:pt>
                <c:pt idx="1">
                  <c:v>6.0000000000000645E-6</c:v>
                </c:pt>
                <c:pt idx="2" formatCode="0%">
                  <c:v>0</c:v>
                </c:pt>
                <c:pt idx="3">
                  <c:v>5.0000000000000521E-6</c:v>
                </c:pt>
                <c:pt idx="4">
                  <c:v>4.0000000000000134E-6</c:v>
                </c:pt>
                <c:pt idx="5" formatCode="0%">
                  <c:v>0</c:v>
                </c:pt>
                <c:pt idx="6">
                  <c:v>3.0000000000000344E-6</c:v>
                </c:pt>
                <c:pt idx="7">
                  <c:v>3.0000000000000344E-6</c:v>
                </c:pt>
                <c:pt idx="8">
                  <c:v>3.0000000000000344E-6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ADD-484E-96A8-CEB090AE056E}"/>
            </c:ext>
          </c:extLst>
        </c:ser>
        <c:ser>
          <c:idx val="4"/>
          <c:order val="4"/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cat>
            <c:numRef>
              <c:f>Sheet1!$C$1845:$K$1845</c:f>
              <c:numCache>
                <c:formatCode>General</c:formatCode>
                <c:ptCount val="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numCache>
            </c:numRef>
          </c:cat>
          <c:val>
            <c:numRef>
              <c:f>Sheet1!$C$1850:$K$1850</c:f>
              <c:numCache>
                <c:formatCode>General</c:formatCode>
                <c:ptCount val="9"/>
                <c:pt idx="3" formatCode="0.00%">
                  <c:v>3.400000000000018E-3</c:v>
                </c:pt>
                <c:pt idx="4" formatCode="0.00%">
                  <c:v>3.3000000000000052E-3</c:v>
                </c:pt>
                <c:pt idx="5" formatCode="0.00%">
                  <c:v>2.7000000000000214E-3</c:v>
                </c:pt>
                <c:pt idx="6" formatCode="0.00%">
                  <c:v>2.8000000000000052E-3</c:v>
                </c:pt>
                <c:pt idx="7" formatCode="0.00%">
                  <c:v>5.7000000000000123E-3</c:v>
                </c:pt>
                <c:pt idx="8" formatCode="0.00%">
                  <c:v>3.7000000000000292E-3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ADD-484E-96A8-CEB090AE05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875184"/>
        <c:axId val="81868112"/>
      </c:lineChart>
      <c:catAx>
        <c:axId val="81875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81868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186811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81875184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NL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698193249100064E-2"/>
          <c:y val="4.4186351706036991E-2"/>
          <c:w val="0.9174050565107994"/>
          <c:h val="0.87119798816158178"/>
        </c:manualLayout>
      </c:layout>
      <c:lineChart>
        <c:grouping val="standard"/>
        <c:varyColors val="0"/>
        <c:ser>
          <c:idx val="0"/>
          <c:order val="0"/>
          <c:tx>
            <c:v>Mobile</c:v>
          </c:tx>
          <c:marker>
            <c:symbol val="none"/>
          </c:marker>
          <c:cat>
            <c:numRef>
              <c:f>Sheet1!$C$39:$C$44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Sheet1!$D$39:$D$44</c:f>
              <c:numCache>
                <c:formatCode>0%</c:formatCode>
                <c:ptCount val="6"/>
                <c:pt idx="0">
                  <c:v>0.54</c:v>
                </c:pt>
                <c:pt idx="1">
                  <c:v>0.66000000000000514</c:v>
                </c:pt>
                <c:pt idx="2">
                  <c:v>0.73000000000000065</c:v>
                </c:pt>
                <c:pt idx="3">
                  <c:v>0.8</c:v>
                </c:pt>
                <c:pt idx="4">
                  <c:v>0.79</c:v>
                </c:pt>
                <c:pt idx="5">
                  <c:v>0.79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F5-3742-9619-483FCA168E7A}"/>
            </c:ext>
          </c:extLst>
        </c:ser>
        <c:ser>
          <c:idx val="1"/>
          <c:order val="1"/>
          <c:tx>
            <c:v>In house</c:v>
          </c:tx>
          <c:spPr>
            <a:ln>
              <a:solidFill>
                <a:srgbClr val="FF00FF"/>
              </a:solidFill>
            </a:ln>
          </c:spPr>
          <c:marker>
            <c:symbol val="none"/>
          </c:marker>
          <c:cat>
            <c:numRef>
              <c:f>Sheet1!$C$39:$C$44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Sheet1!$E$39:$E$44</c:f>
              <c:numCache>
                <c:formatCode>0%</c:formatCode>
                <c:ptCount val="6"/>
                <c:pt idx="0">
                  <c:v>0.46</c:v>
                </c:pt>
                <c:pt idx="1">
                  <c:v>0.34</c:v>
                </c:pt>
                <c:pt idx="2">
                  <c:v>0.27</c:v>
                </c:pt>
                <c:pt idx="3">
                  <c:v>0.2</c:v>
                </c:pt>
                <c:pt idx="4">
                  <c:v>0.21000000000000021</c:v>
                </c:pt>
                <c:pt idx="5">
                  <c:v>0.21000000000000021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F5-3742-9619-483FCA168E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871920"/>
        <c:axId val="81865936"/>
      </c:lineChart>
      <c:catAx>
        <c:axId val="8187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nl-NL"/>
          </a:p>
        </c:txPr>
        <c:crossAx val="81865936"/>
        <c:crosses val="autoZero"/>
        <c:auto val="1"/>
        <c:lblAlgn val="ctr"/>
        <c:lblOffset val="100"/>
        <c:noMultiLvlLbl val="0"/>
      </c:catAx>
      <c:valAx>
        <c:axId val="818659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nl-NL"/>
          </a:p>
        </c:txPr>
        <c:crossAx val="81871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1st time</c:v>
          </c:tx>
          <c:spPr>
            <a:ln>
              <a:solidFill>
                <a:srgbClr val="FF00FF"/>
              </a:solidFill>
            </a:ln>
          </c:spPr>
          <c:marker>
            <c:symbol val="none"/>
          </c:marker>
          <c:cat>
            <c:numRef>
              <c:f>Sheet1!$B$4:$B$6</c:f>
              <c:numCache>
                <c:formatCode>General</c:formatCode>
                <c:ptCount val="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</c:numCache>
            </c:numRef>
          </c:cat>
          <c:val>
            <c:numRef>
              <c:f>Sheet1!$C$4:$C$6</c:f>
              <c:numCache>
                <c:formatCode>0%</c:formatCode>
                <c:ptCount val="3"/>
                <c:pt idx="0">
                  <c:v>0.4</c:v>
                </c:pt>
                <c:pt idx="1">
                  <c:v>0.35000000000000031</c:v>
                </c:pt>
                <c:pt idx="2">
                  <c:v>0.33000000000000285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2E-8B45-8ED6-4E27D2BE2D52}"/>
            </c:ext>
          </c:extLst>
        </c:ser>
        <c:ser>
          <c:idx val="1"/>
          <c:order val="1"/>
          <c:tx>
            <c:v>repeat</c:v>
          </c:tx>
          <c:marker>
            <c:symbol val="none"/>
          </c:marker>
          <c:cat>
            <c:numRef>
              <c:f>Sheet1!$B$4:$B$6</c:f>
              <c:numCache>
                <c:formatCode>General</c:formatCode>
                <c:ptCount val="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</c:numCache>
            </c:numRef>
          </c:cat>
          <c:val>
            <c:numRef>
              <c:f>Sheet1!$D$4:$D$6</c:f>
              <c:numCache>
                <c:formatCode>0%</c:formatCode>
                <c:ptCount val="3"/>
                <c:pt idx="0">
                  <c:v>0.60000000000000064</c:v>
                </c:pt>
                <c:pt idx="1">
                  <c:v>0.65000000000000524</c:v>
                </c:pt>
                <c:pt idx="2">
                  <c:v>0.67000000000000592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2E-8B45-8ED6-4E27D2BE2D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873008"/>
        <c:axId val="81876816"/>
      </c:lineChart>
      <c:catAx>
        <c:axId val="81873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nl-NL"/>
          </a:p>
        </c:txPr>
        <c:crossAx val="81876816"/>
        <c:crosses val="autoZero"/>
        <c:auto val="1"/>
        <c:lblAlgn val="ctr"/>
        <c:lblOffset val="100"/>
        <c:noMultiLvlLbl val="0"/>
      </c:catAx>
      <c:valAx>
        <c:axId val="818768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nl-NL"/>
          </a:p>
        </c:txPr>
        <c:crossAx val="81873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2010</c:v>
          </c:tx>
          <c:spPr>
            <a:solidFill>
              <a:srgbClr val="00B050"/>
            </a:solidFill>
          </c:spPr>
          <c:invertIfNegative val="0"/>
          <c:cat>
            <c:strRef>
              <c:f>Sheet1!$C$3:$C$10</c:f>
              <c:strCache>
                <c:ptCount val="8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</c:strCache>
            </c:strRef>
          </c:cat>
          <c:val>
            <c:numRef>
              <c:f>Sheet1!$E$3:$E$10</c:f>
              <c:numCache>
                <c:formatCode>General</c:formatCode>
                <c:ptCount val="8"/>
                <c:pt idx="0">
                  <c:v>20859</c:v>
                </c:pt>
                <c:pt idx="1">
                  <c:v>24893</c:v>
                </c:pt>
                <c:pt idx="2">
                  <c:v>24350</c:v>
                </c:pt>
                <c:pt idx="3">
                  <c:v>19726</c:v>
                </c:pt>
                <c:pt idx="4">
                  <c:v>31368</c:v>
                </c:pt>
                <c:pt idx="5">
                  <c:v>25883</c:v>
                </c:pt>
                <c:pt idx="6">
                  <c:v>26001</c:v>
                </c:pt>
                <c:pt idx="7">
                  <c:v>25258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D8-9947-9A93-89CA609F5442}"/>
            </c:ext>
          </c:extLst>
        </c:ser>
        <c:ser>
          <c:idx val="1"/>
          <c:order val="1"/>
          <c:tx>
            <c:v>2011</c:v>
          </c:tx>
          <c:spPr>
            <a:solidFill>
              <a:srgbClr val="FFC000"/>
            </a:solidFill>
          </c:spPr>
          <c:invertIfNegative val="0"/>
          <c:cat>
            <c:strRef>
              <c:f>Sheet1!$C$3:$C$10</c:f>
              <c:strCache>
                <c:ptCount val="8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</c:strCache>
            </c:strRef>
          </c:cat>
          <c:val>
            <c:numRef>
              <c:f>Sheet1!$F$3:$F$10</c:f>
              <c:numCache>
                <c:formatCode>General</c:formatCode>
                <c:ptCount val="8"/>
                <c:pt idx="0">
                  <c:v>23768</c:v>
                </c:pt>
                <c:pt idx="1">
                  <c:v>26422</c:v>
                </c:pt>
                <c:pt idx="2">
                  <c:v>24728</c:v>
                </c:pt>
                <c:pt idx="3">
                  <c:v>20537</c:v>
                </c:pt>
                <c:pt idx="4">
                  <c:v>38558</c:v>
                </c:pt>
                <c:pt idx="5">
                  <c:v>24965</c:v>
                </c:pt>
                <c:pt idx="6">
                  <c:v>27781</c:v>
                </c:pt>
                <c:pt idx="7">
                  <c:v>24445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D8-9947-9A93-89CA609F54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950928"/>
        <c:axId val="116943856"/>
      </c:barChart>
      <c:catAx>
        <c:axId val="116950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nl-NL"/>
          </a:p>
        </c:txPr>
        <c:crossAx val="116943856"/>
        <c:crosses val="autoZero"/>
        <c:auto val="1"/>
        <c:lblAlgn val="ctr"/>
        <c:lblOffset val="100"/>
        <c:noMultiLvlLbl val="0"/>
      </c:catAx>
      <c:valAx>
        <c:axId val="116943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nl-NL"/>
          </a:p>
        </c:txPr>
        <c:crossAx val="11695092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nl-N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193855995862611E-2"/>
          <c:y val="4.5443685248751649E-2"/>
          <c:w val="0.90029762554314818"/>
          <c:h val="0.77095555010823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Voluntary Collection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209774</c:v>
                </c:pt>
                <c:pt idx="1">
                  <c:v>282446</c:v>
                </c:pt>
                <c:pt idx="2">
                  <c:v>267773</c:v>
                </c:pt>
                <c:pt idx="3">
                  <c:v>268128</c:v>
                </c:pt>
                <c:pt idx="4">
                  <c:v>318885</c:v>
                </c:pt>
                <c:pt idx="5">
                  <c:v>349423</c:v>
                </c:pt>
                <c:pt idx="6">
                  <c:v>380808</c:v>
                </c:pt>
                <c:pt idx="7">
                  <c:v>380367</c:v>
                </c:pt>
                <c:pt idx="8">
                  <c:v>395500</c:v>
                </c:pt>
                <c:pt idx="9">
                  <c:v>414175</c:v>
                </c:pt>
                <c:pt idx="10">
                  <c:v>423668</c:v>
                </c:pt>
                <c:pt idx="11">
                  <c:v>450640</c:v>
                </c:pt>
                <c:pt idx="12">
                  <c:v>444515</c:v>
                </c:pt>
                <c:pt idx="13">
                  <c:v>397833</c:v>
                </c:pt>
                <c:pt idx="14">
                  <c:v>385054</c:v>
                </c:pt>
                <c:pt idx="15">
                  <c:v>424127</c:v>
                </c:pt>
                <c:pt idx="16">
                  <c:v>466061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08-4DDA-9081-DDFCE9751B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Replacement collection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50468</c:v>
                </c:pt>
                <c:pt idx="1">
                  <c:v>37645</c:v>
                </c:pt>
                <c:pt idx="2">
                  <c:v>42136</c:v>
                </c:pt>
                <c:pt idx="3">
                  <c:v>34755</c:v>
                </c:pt>
                <c:pt idx="4">
                  <c:v>11315</c:v>
                </c:pt>
                <c:pt idx="5">
                  <c:v>2182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08-4DDA-9081-DDFCE9751BD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6954192"/>
        <c:axId val="116946576"/>
      </c:barChart>
      <c:catAx>
        <c:axId val="116954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16946576"/>
        <c:crosses val="autoZero"/>
        <c:auto val="1"/>
        <c:lblAlgn val="ctr"/>
        <c:lblOffset val="100"/>
        <c:noMultiLvlLbl val="0"/>
      </c:catAx>
      <c:valAx>
        <c:axId val="11694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Number of Donations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1695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Voluntary donations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1.9438854852468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2F-4ACB-85DA-E8BD9130A5A4}"/>
                </c:ext>
              </c:extLst>
            </c:dLbl>
            <c:dLbl>
              <c:idx val="1"/>
              <c:layout>
                <c:manualLayout>
                  <c:x val="0"/>
                  <c:y val="2.2678663994546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2F-4ACB-85DA-E8BD9130A5A4}"/>
                </c:ext>
              </c:extLst>
            </c:dLbl>
            <c:dLbl>
              <c:idx val="2"/>
              <c:layout>
                <c:manualLayout>
                  <c:x val="8.0167860136752481E-3"/>
                  <c:y val="3.2398091420781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2F-4ACB-85DA-E8BD9130A5A4}"/>
                </c:ext>
              </c:extLst>
            </c:dLbl>
            <c:dLbl>
              <c:idx val="3"/>
              <c:layout>
                <c:manualLayout>
                  <c:x val="0"/>
                  <c:y val="4.21175188470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2F-4ACB-85DA-E8BD9130A5A4}"/>
                </c:ext>
              </c:extLst>
            </c:dLbl>
            <c:dLbl>
              <c:idx val="4"/>
              <c:layout>
                <c:manualLayout>
                  <c:x val="1.6033572027350496E-3"/>
                  <c:y val="2.5918218033542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82F-4ACB-85DA-E8BD9130A5A4}"/>
                </c:ext>
              </c:extLst>
            </c:dLbl>
            <c:dLbl>
              <c:idx val="5"/>
              <c:layout>
                <c:manualLayout>
                  <c:x val="-8.0167860136752481E-3"/>
                  <c:y val="2.9158282278703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2F-4ACB-85DA-E8BD9130A5A4}"/>
                </c:ext>
              </c:extLst>
            </c:dLbl>
            <c:dLbl>
              <c:idx val="6"/>
              <c:layout>
                <c:manualLayout>
                  <c:x val="-6.4134288109401983E-3"/>
                  <c:y val="3.887770970493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82F-4ACB-85DA-E8BD9130A5A4}"/>
                </c:ext>
              </c:extLst>
            </c:dLbl>
            <c:dLbl>
              <c:idx val="7"/>
              <c:layout>
                <c:manualLayout>
                  <c:x val="1.6033572027351671E-3"/>
                  <c:y val="1.6199045710390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82F-4ACB-85DA-E8BD9130A5A4}"/>
                </c:ext>
              </c:extLst>
            </c:dLbl>
            <c:dLbl>
              <c:idx val="8"/>
              <c:layout>
                <c:manualLayout>
                  <c:x val="-4.0083930068376239E-2"/>
                  <c:y val="-4.8597137131171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82F-4ACB-85DA-E8BD9130A5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268128</c:v>
                </c:pt>
                <c:pt idx="1">
                  <c:v>318885</c:v>
                </c:pt>
                <c:pt idx="2">
                  <c:v>349423</c:v>
                </c:pt>
                <c:pt idx="3">
                  <c:v>380808</c:v>
                </c:pt>
                <c:pt idx="4">
                  <c:v>380367</c:v>
                </c:pt>
                <c:pt idx="5">
                  <c:v>395500</c:v>
                </c:pt>
                <c:pt idx="6">
                  <c:v>414175</c:v>
                </c:pt>
                <c:pt idx="7">
                  <c:v>423668</c:v>
                </c:pt>
                <c:pt idx="8">
                  <c:v>450640</c:v>
                </c:pt>
                <c:pt idx="9">
                  <c:v>444515</c:v>
                </c:pt>
                <c:pt idx="10">
                  <c:v>397833</c:v>
                </c:pt>
                <c:pt idx="11">
                  <c:v>385054</c:v>
                </c:pt>
                <c:pt idx="12">
                  <c:v>424127</c:v>
                </c:pt>
                <c:pt idx="13">
                  <c:v>466061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82F-4ACB-85DA-E8BD9130A5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Replacement donations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4.21175188470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82F-4ACB-85DA-E8BD9130A5A4}"/>
                </c:ext>
              </c:extLst>
            </c:dLbl>
            <c:dLbl>
              <c:idx val="1"/>
              <c:layout>
                <c:manualLayout>
                  <c:x val="0"/>
                  <c:y val="-2.2678663994546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82F-4ACB-85DA-E8BD9130A5A4}"/>
                </c:ext>
              </c:extLst>
            </c:dLbl>
            <c:dLbl>
              <c:idx val="2"/>
              <c:layout>
                <c:manualLayout>
                  <c:x val="0"/>
                  <c:y val="-3.563790056285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82F-4ACB-85DA-E8BD9130A5A4}"/>
                </c:ext>
              </c:extLst>
            </c:dLbl>
            <c:dLbl>
              <c:idx val="3"/>
              <c:layout>
                <c:manualLayout>
                  <c:x val="0"/>
                  <c:y val="-2.2678663994546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82F-4ACB-85DA-E8BD9130A5A4}"/>
                </c:ext>
              </c:extLst>
            </c:dLbl>
            <c:dLbl>
              <c:idx val="4"/>
              <c:layout>
                <c:manualLayout>
                  <c:x val="0"/>
                  <c:y val="-2.2678663994546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82F-4ACB-85DA-E8BD9130A5A4}"/>
                </c:ext>
              </c:extLst>
            </c:dLbl>
            <c:dLbl>
              <c:idx val="5"/>
              <c:layout>
                <c:manualLayout>
                  <c:x val="0"/>
                  <c:y val="-2.2678663994546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82F-4ACB-85DA-E8BD9130A5A4}"/>
                </c:ext>
              </c:extLst>
            </c:dLbl>
            <c:dLbl>
              <c:idx val="6"/>
              <c:layout>
                <c:manualLayout>
                  <c:x val="0"/>
                  <c:y val="-2.2678663994546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82F-4ACB-85DA-E8BD9130A5A4}"/>
                </c:ext>
              </c:extLst>
            </c:dLbl>
            <c:dLbl>
              <c:idx val="7"/>
              <c:layout>
                <c:manualLayout>
                  <c:x val="1.6033572027351671E-3"/>
                  <c:y val="-2.2678663994546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82F-4ACB-85DA-E8BD9130A5A4}"/>
                </c:ext>
              </c:extLst>
            </c:dLbl>
            <c:dLbl>
              <c:idx val="8"/>
              <c:layout>
                <c:manualLayout>
                  <c:x val="1.6033572027349321E-3"/>
                  <c:y val="-2.2678663994546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82F-4ACB-85DA-E8BD9130A5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34755</c:v>
                </c:pt>
                <c:pt idx="1">
                  <c:v>11315</c:v>
                </c:pt>
                <c:pt idx="2">
                  <c:v>2182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782F-4ACB-85DA-E8BD9130A5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634464"/>
        <c:axId val="176636096"/>
      </c:lineChart>
      <c:catAx>
        <c:axId val="17663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nl-NL"/>
          </a:p>
        </c:txPr>
        <c:crossAx val="176636096"/>
        <c:crosses val="autoZero"/>
        <c:auto val="1"/>
        <c:lblAlgn val="ctr"/>
        <c:lblOffset val="100"/>
        <c:noMultiLvlLbl val="0"/>
      </c:catAx>
      <c:valAx>
        <c:axId val="1766360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SG" sz="1400" dirty="0"/>
                  <a:t>Number of units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nl-NL"/>
          </a:p>
        </c:txPr>
        <c:crossAx val="17663446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nl-N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RCC</c:v>
                </c:pt>
              </c:strCache>
            </c:strRef>
          </c:tx>
          <c:dLbls>
            <c:dLbl>
              <c:idx val="0"/>
              <c:layout>
                <c:manualLayout>
                  <c:x val="-3.6743602562678224E-2"/>
                  <c:y val="-5.5417916527793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51-4CC2-9A7C-E74754787747}"/>
                </c:ext>
              </c:extLst>
            </c:dLbl>
            <c:dLbl>
              <c:idx val="1"/>
              <c:layout>
                <c:manualLayout>
                  <c:x val="-4.7766683331481687E-2"/>
                  <c:y val="-2.9572640077028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51-4CC2-9A7C-E74754787747}"/>
                </c:ext>
              </c:extLst>
            </c:dLbl>
            <c:dLbl>
              <c:idx val="2"/>
              <c:layout>
                <c:manualLayout>
                  <c:x val="-6.9812844869088619E-2"/>
                  <c:y val="-5.793954992655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51-4CC2-9A7C-E74754787747}"/>
                </c:ext>
              </c:extLst>
            </c:dLbl>
            <c:dLbl>
              <c:idx val="3"/>
              <c:layout>
                <c:manualLayout>
                  <c:x val="-3.8580782690812131E-2"/>
                  <c:y val="-4.8237351248024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51-4CC2-9A7C-E747547877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393348</c:v>
                </c:pt>
                <c:pt idx="1">
                  <c:v>408959</c:v>
                </c:pt>
                <c:pt idx="2">
                  <c:v>417792</c:v>
                </c:pt>
                <c:pt idx="3">
                  <c:v>446098</c:v>
                </c:pt>
                <c:pt idx="4">
                  <c:v>443235</c:v>
                </c:pt>
                <c:pt idx="5">
                  <c:v>395319</c:v>
                </c:pt>
                <c:pt idx="6">
                  <c:v>382422</c:v>
                </c:pt>
                <c:pt idx="7">
                  <c:v>422080</c:v>
                </c:pt>
                <c:pt idx="8">
                  <c:v>453907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351-4CC2-9A7C-E747547877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Platelets</c:v>
                </c:pt>
              </c:strCache>
            </c:strRef>
          </c:tx>
          <c:dLbls>
            <c:dLbl>
              <c:idx val="0"/>
              <c:layout>
                <c:manualLayout>
                  <c:x val="-2.7557701922008664E-2"/>
                  <c:y val="5.2622564997845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51-4CC2-9A7C-E74754787747}"/>
                </c:ext>
              </c:extLst>
            </c:dLbl>
            <c:dLbl>
              <c:idx val="1"/>
              <c:layout>
                <c:manualLayout>
                  <c:x val="-1.4697441025071289E-2"/>
                  <c:y val="4.4591650310459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351-4CC2-9A7C-E74754787747}"/>
                </c:ext>
              </c:extLst>
            </c:dLbl>
            <c:dLbl>
              <c:idx val="2"/>
              <c:layout>
                <c:manualLayout>
                  <c:x val="-1.1023225428656075E-2"/>
                  <c:y val="5.056691231838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351-4CC2-9A7C-E74754787747}"/>
                </c:ext>
              </c:extLst>
            </c:dLbl>
            <c:dLbl>
              <c:idx val="3"/>
              <c:layout>
                <c:manualLayout>
                  <c:x val="-3.490642243454431E-2"/>
                  <c:y val="6.8107555950573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351-4CC2-9A7C-E747547877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244071</c:v>
                </c:pt>
                <c:pt idx="1">
                  <c:v>248644</c:v>
                </c:pt>
                <c:pt idx="2">
                  <c:v>252865</c:v>
                </c:pt>
                <c:pt idx="3">
                  <c:v>263720</c:v>
                </c:pt>
                <c:pt idx="4">
                  <c:v>274499</c:v>
                </c:pt>
                <c:pt idx="5">
                  <c:v>272613</c:v>
                </c:pt>
                <c:pt idx="6">
                  <c:v>251055</c:v>
                </c:pt>
                <c:pt idx="7">
                  <c:v>230480</c:v>
                </c:pt>
                <c:pt idx="8">
                  <c:v>278865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351-4CC2-9A7C-E7475478774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FFP</c:v>
                </c:pt>
              </c:strCache>
            </c:strRef>
          </c:tx>
          <c:dLbls>
            <c:dLbl>
              <c:idx val="0"/>
              <c:layout>
                <c:manualLayout>
                  <c:x val="-5.5115403844017332E-3"/>
                  <c:y val="3.9466923748383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351-4CC2-9A7C-E74754787747}"/>
                </c:ext>
              </c:extLst>
            </c:dLbl>
            <c:dLbl>
              <c:idx val="1"/>
              <c:layout>
                <c:manualLayout>
                  <c:x val="-9.1859006406695559E-3"/>
                  <c:y val="3.0696496248743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351-4CC2-9A7C-E74754787747}"/>
                </c:ext>
              </c:extLst>
            </c:dLbl>
            <c:dLbl>
              <c:idx val="2"/>
              <c:layout>
                <c:manualLayout>
                  <c:x val="-3.6743602562678223E-3"/>
                  <c:y val="2.1926068749102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351-4CC2-9A7C-E74754787747}"/>
                </c:ext>
              </c:extLst>
            </c:dLbl>
            <c:dLbl>
              <c:idx val="3"/>
              <c:layout>
                <c:manualLayout>
                  <c:x val="-2.7557701922008664E-2"/>
                  <c:y val="5.2622564997845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351-4CC2-9A7C-E747547877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344788</c:v>
                </c:pt>
                <c:pt idx="1">
                  <c:v>369299</c:v>
                </c:pt>
                <c:pt idx="2">
                  <c:v>378983</c:v>
                </c:pt>
                <c:pt idx="3">
                  <c:v>390671</c:v>
                </c:pt>
                <c:pt idx="4">
                  <c:v>399052</c:v>
                </c:pt>
                <c:pt idx="5">
                  <c:v>344779</c:v>
                </c:pt>
                <c:pt idx="6">
                  <c:v>326349</c:v>
                </c:pt>
                <c:pt idx="7">
                  <c:v>361061</c:v>
                </c:pt>
                <c:pt idx="8">
                  <c:v>384027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F351-4CC2-9A7C-E747547877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6632832"/>
        <c:axId val="176635008"/>
      </c:lineChart>
      <c:catAx>
        <c:axId val="176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6635008"/>
        <c:crosses val="autoZero"/>
        <c:auto val="1"/>
        <c:lblAlgn val="ctr"/>
        <c:lblOffset val="100"/>
        <c:noMultiLvlLbl val="0"/>
      </c:catAx>
      <c:valAx>
        <c:axId val="1766350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SG" sz="1400" dirty="0"/>
                  <a:t>Number of units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nl-NL"/>
          </a:p>
        </c:txPr>
        <c:crossAx val="17663283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nl-NL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nl-N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0.49975</cdr:x>
      <cdr:y>0.5017</cdr:y>
    </cdr:from>
    <cdr:to>
      <cdr:x>0.5152</cdr:x>
      <cdr:y>0.5623</cdr:y>
    </cdr:to>
    <cdr:sp macro="" textlink="">
      <cdr:nvSpPr>
        <cdr:cNvPr id="4301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59420" y="1575355"/>
          <a:ext cx="75910" cy="1899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1050" b="0" i="0" strike="noStrike">
              <a:solidFill>
                <a:srgbClr val="000000"/>
              </a:solidFill>
              <a:latin typeface="Arial"/>
              <a:cs typeface="Arial"/>
            </a:rPr>
            <a:t> </a:t>
          </a:r>
        </a:p>
      </cdr:txBody>
    </cdr:sp>
  </cdr:relSizeAnchor>
  <cdr:relSizeAnchor xmlns:cdr="http://schemas.openxmlformats.org/drawingml/2006/chartDrawing">
    <cdr:from>
      <cdr:x>0.63889</cdr:x>
      <cdr:y>0.32258</cdr:y>
    </cdr:from>
    <cdr:to>
      <cdr:x>0.78351</cdr:x>
      <cdr:y>0.41935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722292" y="1474836"/>
          <a:ext cx="1068908" cy="442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i-LK" sz="1400" b="1" dirty="0">
              <a:solidFill>
                <a:srgbClr val="FF0000"/>
              </a:solidFill>
            </a:rPr>
            <a:t>Voluntary</a:t>
          </a:r>
          <a:endParaRPr lang="en-US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0.63889</cdr:x>
      <cdr:y>0.59677</cdr:y>
    </cdr:from>
    <cdr:to>
      <cdr:x>0.81443</cdr:x>
      <cdr:y>0.67742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4722292" y="2728432"/>
          <a:ext cx="1297508" cy="3687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Perpetua"/>
            </a:defRPr>
          </a:lvl1pPr>
          <a:lvl2pPr marL="457200" indent="0">
            <a:defRPr sz="1100">
              <a:latin typeface="Perpetua"/>
            </a:defRPr>
          </a:lvl2pPr>
          <a:lvl3pPr marL="914400" indent="0">
            <a:defRPr sz="1100">
              <a:latin typeface="Perpetua"/>
            </a:defRPr>
          </a:lvl3pPr>
          <a:lvl4pPr marL="1371600" indent="0">
            <a:defRPr sz="1100">
              <a:latin typeface="Perpetua"/>
            </a:defRPr>
          </a:lvl4pPr>
          <a:lvl5pPr marL="1828800" indent="0">
            <a:defRPr sz="1100">
              <a:latin typeface="Perpetua"/>
            </a:defRPr>
          </a:lvl5pPr>
          <a:lvl6pPr marL="2286000" indent="0">
            <a:defRPr sz="1100">
              <a:latin typeface="Perpetua"/>
            </a:defRPr>
          </a:lvl6pPr>
          <a:lvl7pPr marL="2743200" indent="0">
            <a:defRPr sz="1100">
              <a:latin typeface="Perpetua"/>
            </a:defRPr>
          </a:lvl7pPr>
          <a:lvl8pPr marL="3200400" indent="0">
            <a:defRPr sz="1100">
              <a:latin typeface="Perpetua"/>
            </a:defRPr>
          </a:lvl8pPr>
          <a:lvl9pPr marL="3657600" indent="0">
            <a:defRPr sz="1100">
              <a:latin typeface="Perpetua"/>
            </a:defRPr>
          </a:lvl9pPr>
        </a:lstStyle>
        <a:p xmlns:a="http://schemas.openxmlformats.org/drawingml/2006/main">
          <a:r>
            <a:rPr lang="si-LK" sz="1400" b="1" dirty="0">
              <a:solidFill>
                <a:srgbClr val="0070C0"/>
              </a:solidFill>
            </a:rPr>
            <a:t>Replacement</a:t>
          </a:r>
          <a:endParaRPr lang="en-US" sz="1400" b="1" dirty="0">
            <a:solidFill>
              <a:srgbClr val="0070C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0.84211</cdr:x>
      <cdr:y>0.22414</cdr:y>
    </cdr:from>
    <cdr:to>
      <cdr:x>0.96842</cdr:x>
      <cdr:y>0.31035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96000" y="990600"/>
          <a:ext cx="914358" cy="381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200" dirty="0" err="1">
              <a:solidFill>
                <a:srgbClr val="00B0F0"/>
              </a:solidFill>
            </a:rPr>
            <a:t>Hep</a:t>
          </a:r>
          <a:r>
            <a:rPr lang="en-US" sz="1200" dirty="0">
              <a:solidFill>
                <a:srgbClr val="00B0F0"/>
              </a:solidFill>
            </a:rPr>
            <a:t> C </a:t>
          </a:r>
          <a:r>
            <a:rPr lang="en-US" sz="1200" dirty="0" err="1">
              <a:solidFill>
                <a:srgbClr val="00B0F0"/>
              </a:solidFill>
            </a:rPr>
            <a:t>Rpt.+ve</a:t>
          </a:r>
          <a:endParaRPr lang="en-US" sz="1200" dirty="0">
            <a:solidFill>
              <a:srgbClr val="00B0F0"/>
            </a:solidFill>
          </a:endParaRPr>
        </a:p>
      </cdr:txBody>
    </cdr:sp>
  </cdr:relSizeAnchor>
  <cdr:relSizeAnchor xmlns:cdr="http://schemas.openxmlformats.org/drawingml/2006/chartDrawing">
    <cdr:from>
      <cdr:x>0.62105</cdr:x>
      <cdr:y>0.60345</cdr:y>
    </cdr:from>
    <cdr:to>
      <cdr:x>0.74737</cdr:x>
      <cdr:y>0.67241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95800" y="2667000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200" dirty="0" err="1">
              <a:solidFill>
                <a:srgbClr val="FF00FF"/>
              </a:solidFill>
            </a:rPr>
            <a:t>Hep</a:t>
          </a:r>
          <a:r>
            <a:rPr lang="en-US" sz="1200" dirty="0">
              <a:solidFill>
                <a:srgbClr val="FF00FF"/>
              </a:solidFill>
            </a:rPr>
            <a:t> B </a:t>
          </a:r>
          <a:r>
            <a:rPr lang="en-US" sz="1200" dirty="0" err="1">
              <a:solidFill>
                <a:srgbClr val="FF00FF"/>
              </a:solidFill>
            </a:rPr>
            <a:t>Rpt.+ve</a:t>
          </a:r>
          <a:endParaRPr lang="en-US" sz="1200" dirty="0">
            <a:solidFill>
              <a:srgbClr val="FF00FF"/>
            </a:solidFill>
          </a:endParaRPr>
        </a:p>
      </cdr:txBody>
    </cdr:sp>
  </cdr:relSizeAnchor>
  <cdr:relSizeAnchor xmlns:cdr="http://schemas.openxmlformats.org/drawingml/2006/chartDrawing">
    <cdr:from>
      <cdr:x>0.86316</cdr:x>
      <cdr:y>0.67241</cdr:y>
    </cdr:from>
    <cdr:to>
      <cdr:x>0.98634</cdr:x>
      <cdr:y>0.73161</cdr:y>
    </cdr:to>
    <cdr:sp macro="" textlink="">
      <cdr:nvSpPr>
        <cdr:cNvPr id="4" name="TextBox 5"/>
        <cdr:cNvSpPr txBox="1"/>
      </cdr:nvSpPr>
      <cdr:spPr>
        <a:xfrm xmlns:a="http://schemas.openxmlformats.org/drawingml/2006/main">
          <a:off x="6248400" y="2971800"/>
          <a:ext cx="891705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100" dirty="0">
              <a:solidFill>
                <a:srgbClr val="10CF9B">
                  <a:lumMod val="75000"/>
                </a:srgbClr>
              </a:solidFill>
            </a:rPr>
            <a:t>TPPA +</a:t>
          </a:r>
          <a:r>
            <a:rPr lang="en-US" sz="1100" dirty="0" err="1">
              <a:solidFill>
                <a:srgbClr val="10CF9B">
                  <a:lumMod val="75000"/>
                </a:srgbClr>
              </a:solidFill>
            </a:rPr>
            <a:t>ve</a:t>
          </a:r>
          <a:endParaRPr lang="en-US" sz="1100" dirty="0">
            <a:solidFill>
              <a:srgbClr val="10CF9B">
                <a:lumMod val="75000"/>
              </a:srgbClr>
            </a:solidFill>
          </a:endParaRPr>
        </a:p>
      </cdr:txBody>
    </cdr:sp>
  </cdr:relSizeAnchor>
  <cdr:relSizeAnchor xmlns:cdr="http://schemas.openxmlformats.org/drawingml/2006/chartDrawing">
    <cdr:from>
      <cdr:x>0.4</cdr:x>
      <cdr:y>0.7069</cdr:y>
    </cdr:from>
    <cdr:to>
      <cdr:x>0.49152</cdr:x>
      <cdr:y>0.76957</cdr:y>
    </cdr:to>
    <cdr:sp macro="" textlink="">
      <cdr:nvSpPr>
        <cdr:cNvPr id="5" name="TextBox 6"/>
        <cdr:cNvSpPr txBox="1"/>
      </cdr:nvSpPr>
      <cdr:spPr>
        <a:xfrm xmlns:a="http://schemas.openxmlformats.org/drawingml/2006/main">
          <a:off x="2895600" y="3124200"/>
          <a:ext cx="662489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200" dirty="0">
              <a:solidFill>
                <a:srgbClr val="FF0000"/>
              </a:solidFill>
            </a:rPr>
            <a:t>HIV +</a:t>
          </a:r>
          <a:r>
            <a:rPr lang="en-US" sz="1200" dirty="0" err="1">
              <a:solidFill>
                <a:srgbClr val="FF0000"/>
              </a:solidFill>
            </a:rPr>
            <a:t>ve</a:t>
          </a:r>
          <a:endParaRPr lang="en-US" sz="1200" dirty="0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0.73469</cdr:x>
      <cdr:y>0.56742</cdr:y>
    </cdr:from>
    <cdr:to>
      <cdr:x>0.85714</cdr:x>
      <cdr:y>0.62061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86400" y="2438400"/>
          <a:ext cx="914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0.78571</cdr:x>
      <cdr:y>0.54969</cdr:y>
    </cdr:from>
    <cdr:to>
      <cdr:x>0.90816</cdr:x>
      <cdr:y>0.62061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867400" y="2362200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0.76531</cdr:x>
      <cdr:y>0.54969</cdr:y>
    </cdr:from>
    <cdr:to>
      <cdr:x>0.88776</cdr:x>
      <cdr:y>0.63834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715000" y="2362200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0.7093</cdr:x>
      <cdr:y>0.73469</cdr:y>
    </cdr:from>
    <cdr:to>
      <cdr:x>0.83174</cdr:x>
      <cdr:y>0.83673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648200" y="2743200"/>
          <a:ext cx="802374" cy="3809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rgbClr val="FF00FF"/>
              </a:solidFill>
            </a:rPr>
            <a:t>In house</a:t>
          </a:r>
        </a:p>
      </cdr:txBody>
    </cdr:sp>
  </cdr:relSizeAnchor>
  <cdr:relSizeAnchor xmlns:cdr="http://schemas.openxmlformats.org/drawingml/2006/chartDrawing">
    <cdr:from>
      <cdr:x>0.72093</cdr:x>
      <cdr:y>0.04082</cdr:y>
    </cdr:from>
    <cdr:to>
      <cdr:x>0.84337</cdr:x>
      <cdr:y>0.14286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724400" y="152400"/>
          <a:ext cx="802374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 dirty="0">
              <a:solidFill>
                <a:srgbClr val="0070C0"/>
              </a:solidFill>
            </a:rPr>
            <a:t>Mobile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B67FD-16F6-4A63-B442-8B6154D6FCE2}" type="datetimeFigureOut">
              <a:rPr lang="en-US" smtClean="0"/>
              <a:pPr/>
              <a:t>9/8/25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B5772-F426-4B79-AAC3-99929B954EE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15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6ECB-48D8-4116-B482-AEE933272586}" type="datetimeFigureOut">
              <a:rPr lang="en-US" smtClean="0"/>
              <a:pPr/>
              <a:t>9/8/25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02F6742-F7ED-4DB1-AD7D-FF8F7BB1D4A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6ECB-48D8-4116-B482-AEE933272586}" type="datetimeFigureOut">
              <a:rPr lang="en-US" smtClean="0"/>
              <a:pPr/>
              <a:t>9/8/25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6742-F7ED-4DB1-AD7D-FF8F7BB1D4A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6ECB-48D8-4116-B482-AEE933272586}" type="datetimeFigureOut">
              <a:rPr lang="en-US" smtClean="0"/>
              <a:pPr/>
              <a:t>9/8/25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6742-F7ED-4DB1-AD7D-FF8F7BB1D4A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34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06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141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6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45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467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16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09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6ECB-48D8-4116-B482-AEE933272586}" type="datetimeFigureOut">
              <a:rPr lang="en-US" smtClean="0"/>
              <a:pPr/>
              <a:t>9/8/25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6742-F7ED-4DB1-AD7D-FF8F7BB1D4A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30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91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2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6ECB-48D8-4116-B482-AEE933272586}" type="datetimeFigureOut">
              <a:rPr lang="en-US" smtClean="0"/>
              <a:pPr/>
              <a:t>9/8/25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02F6742-F7ED-4DB1-AD7D-FF8F7BB1D4A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6ECB-48D8-4116-B482-AEE933272586}" type="datetimeFigureOut">
              <a:rPr lang="en-US" smtClean="0"/>
              <a:pPr/>
              <a:t>9/8/25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6742-F7ED-4DB1-AD7D-FF8F7BB1D4A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6ECB-48D8-4116-B482-AEE933272586}" type="datetimeFigureOut">
              <a:rPr lang="en-US" smtClean="0"/>
              <a:pPr/>
              <a:t>9/8/25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6742-F7ED-4DB1-AD7D-FF8F7BB1D4A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6ECB-48D8-4116-B482-AEE933272586}" type="datetimeFigureOut">
              <a:rPr lang="en-US" smtClean="0"/>
              <a:pPr/>
              <a:t>9/8/25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6742-F7ED-4DB1-AD7D-FF8F7BB1D4A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6ECB-48D8-4116-B482-AEE933272586}" type="datetimeFigureOut">
              <a:rPr lang="en-US" smtClean="0"/>
              <a:pPr/>
              <a:t>9/8/25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6742-F7ED-4DB1-AD7D-FF8F7BB1D4A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6ECB-48D8-4116-B482-AEE933272586}" type="datetimeFigureOut">
              <a:rPr lang="en-US" smtClean="0"/>
              <a:pPr/>
              <a:t>9/8/25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6742-F7ED-4DB1-AD7D-FF8F7BB1D4A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6ECB-48D8-4116-B482-AEE933272586}" type="datetimeFigureOut">
              <a:rPr lang="en-US" smtClean="0"/>
              <a:pPr/>
              <a:t>9/8/25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02F6742-F7ED-4DB1-AD7D-FF8F7BB1D4A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7996ECB-48D8-4116-B482-AEE933272586}" type="datetimeFigureOut">
              <a:rPr lang="en-US" smtClean="0"/>
              <a:pPr/>
              <a:t>9/8/25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02F6742-F7ED-4DB1-AD7D-FF8F7BB1D4A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3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file:///upload.wikimedia.org/wikipedia/commons/6/6b/Sri_Lanka_North_Eastern_Province_locator_map.sv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3733800"/>
            <a:ext cx="5562600" cy="2438400"/>
          </a:xfrm>
        </p:spPr>
        <p:txBody>
          <a:bodyPr>
            <a:normAutofit fontScale="55000" lnSpcReduction="20000"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sz="5100" b="1" dirty="0" err="1">
                <a:solidFill>
                  <a:schemeClr val="tx1"/>
                </a:solidFill>
              </a:rPr>
              <a:t>Dr.Ananda</a:t>
            </a:r>
            <a:r>
              <a:rPr lang="en-US" sz="5100" b="1" dirty="0">
                <a:solidFill>
                  <a:schemeClr val="tx1"/>
                </a:solidFill>
              </a:rPr>
              <a:t> </a:t>
            </a:r>
            <a:r>
              <a:rPr lang="en-US" sz="5100" b="1" dirty="0" err="1">
                <a:solidFill>
                  <a:schemeClr val="tx1"/>
                </a:solidFill>
              </a:rPr>
              <a:t>Gunasekera</a:t>
            </a:r>
            <a:endParaRPr lang="en-US" sz="5100" b="1" dirty="0">
              <a:solidFill>
                <a:schemeClr val="tx1"/>
              </a:solidFill>
            </a:endParaRPr>
          </a:p>
          <a:p>
            <a:pPr algn="l"/>
            <a:r>
              <a:rPr lang="en-GB" sz="3300" dirty="0" err="1">
                <a:solidFill>
                  <a:schemeClr val="tx1"/>
                </a:solidFill>
              </a:rPr>
              <a:t>MBBS,M.Sc</a:t>
            </a:r>
            <a:r>
              <a:rPr lang="en-GB" sz="3300" dirty="0">
                <a:solidFill>
                  <a:schemeClr val="tx1"/>
                </a:solidFill>
              </a:rPr>
              <a:t>.(</a:t>
            </a:r>
            <a:r>
              <a:rPr lang="en-GB" sz="3300" dirty="0" err="1">
                <a:solidFill>
                  <a:schemeClr val="tx1"/>
                </a:solidFill>
              </a:rPr>
              <a:t>Med.Adm</a:t>
            </a:r>
            <a:r>
              <a:rPr lang="en-GB" sz="3300" dirty="0">
                <a:solidFill>
                  <a:schemeClr val="tx1"/>
                </a:solidFill>
              </a:rPr>
              <a:t>.) MCMA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COO - </a:t>
            </a:r>
            <a:r>
              <a:rPr lang="si-LK" sz="3600" i="1" dirty="0">
                <a:solidFill>
                  <a:schemeClr val="tx1"/>
                </a:solidFill>
              </a:rPr>
              <a:t>Asian Association of Transfusion Medicine</a:t>
            </a:r>
          </a:p>
          <a:p>
            <a:pPr algn="l"/>
            <a:r>
              <a:rPr lang="en-US" sz="3800" dirty="0" err="1">
                <a:solidFill>
                  <a:schemeClr val="tx1"/>
                </a:solidFill>
              </a:rPr>
              <a:t>Fmr</a:t>
            </a:r>
            <a:r>
              <a:rPr lang="en-US" sz="3800" dirty="0">
                <a:solidFill>
                  <a:schemeClr val="tx1"/>
                </a:solidFill>
              </a:rPr>
              <a:t>. </a:t>
            </a:r>
            <a:r>
              <a:rPr lang="si-LK" sz="3800" dirty="0">
                <a:solidFill>
                  <a:schemeClr val="tx1"/>
                </a:solidFill>
              </a:rPr>
              <a:t>Deputy Director General(Medical Services)</a:t>
            </a:r>
            <a:r>
              <a:rPr lang="en-US" sz="3800" dirty="0">
                <a:solidFill>
                  <a:schemeClr val="tx1"/>
                </a:solidFill>
              </a:rPr>
              <a:t> &amp; Director NBTS</a:t>
            </a:r>
            <a:endParaRPr lang="si-LK" sz="3800" dirty="0">
              <a:solidFill>
                <a:schemeClr val="tx1"/>
              </a:solidFill>
            </a:endParaRPr>
          </a:p>
          <a:p>
            <a:pPr algn="l"/>
            <a:r>
              <a:rPr lang="si-LK" sz="3800" dirty="0">
                <a:solidFill>
                  <a:schemeClr val="tx1"/>
                </a:solidFill>
              </a:rPr>
              <a:t>Ministry of Health</a:t>
            </a:r>
            <a:r>
              <a:rPr lang="en-US" sz="3800" dirty="0">
                <a:solidFill>
                  <a:schemeClr val="tx1"/>
                </a:solidFill>
              </a:rPr>
              <a:t>,</a:t>
            </a:r>
            <a:r>
              <a:rPr lang="si-LK" sz="3800" dirty="0">
                <a:solidFill>
                  <a:schemeClr val="tx1"/>
                </a:solidFill>
              </a:rPr>
              <a:t> Sri Lanka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9200"/>
            <a:ext cx="7772400" cy="3124200"/>
          </a:xfrm>
        </p:spPr>
        <p:txBody>
          <a:bodyPr>
            <a:normAutofit/>
          </a:bodyPr>
          <a:lstStyle/>
          <a:p>
            <a:r>
              <a:rPr lang="en-US" sz="2800" dirty="0"/>
              <a:t> Roadmap to Achieve 100% VNRBD in a Resource Restricted Setting - Sri Lankan Perspective</a:t>
            </a:r>
            <a:br>
              <a:rPr lang="en-US" sz="2800" dirty="0"/>
            </a:br>
            <a:r>
              <a:rPr lang="en-US" sz="2800" dirty="0"/>
              <a:t>Sri Lanka</a:t>
            </a:r>
          </a:p>
        </p:txBody>
      </p:sp>
      <p:pic>
        <p:nvPicPr>
          <p:cNvPr id="5" name="Picture 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28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772400" cy="1066800"/>
          </a:xfrm>
        </p:spPr>
        <p:txBody>
          <a:bodyPr>
            <a:normAutofit fontScale="90000"/>
          </a:bodyPr>
          <a:lstStyle/>
          <a:p>
            <a:br>
              <a:rPr lang="si-LK" sz="3100" dirty="0"/>
            </a:br>
            <a:br>
              <a:rPr lang="si-LK" sz="3100" dirty="0"/>
            </a:br>
            <a:r>
              <a:rPr lang="si-LK" sz="3100" dirty="0"/>
              <a:t>Vital Statistics of NBTS            </a:t>
            </a:r>
            <a:r>
              <a:rPr lang="en-US" sz="3100" dirty="0"/>
              <a:t>			</a:t>
            </a:r>
            <a:r>
              <a:rPr lang="si-LK" sz="3100" dirty="0"/>
              <a:t>....cntd.</a:t>
            </a:r>
            <a:br>
              <a:rPr lang="si-LK" dirty="0"/>
            </a:br>
            <a:r>
              <a:rPr lang="si-LK" dirty="0"/>
              <a:t>Where we stand now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838200" y="1447800"/>
          <a:ext cx="7391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609600" y="6019800"/>
            <a:ext cx="7467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Blip>
                <a:blip r:embed="rId3"/>
              </a:buBlip>
            </a:pPr>
            <a:r>
              <a:rPr lang="en-US" sz="3200" dirty="0">
                <a:solidFill>
                  <a:schemeClr val="tx1"/>
                </a:solidFill>
              </a:rPr>
              <a:t>Paid Donations</a:t>
            </a:r>
            <a:r>
              <a:rPr lang="si-LK" sz="3200" dirty="0">
                <a:solidFill>
                  <a:schemeClr val="tx1"/>
                </a:solidFill>
              </a:rPr>
              <a:t> are not entertained.</a:t>
            </a:r>
            <a:endParaRPr lang="en-SG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1447800"/>
          </a:xfrm>
        </p:spPr>
        <p:txBody>
          <a:bodyPr>
            <a:normAutofit fontScale="90000"/>
          </a:bodyPr>
          <a:lstStyle/>
          <a:p>
            <a:r>
              <a:rPr lang="si-LK" sz="3100" dirty="0"/>
              <a:t>Vital Statistics of NBTS            </a:t>
            </a:r>
            <a:r>
              <a:rPr lang="en-US" sz="3100" dirty="0"/>
              <a:t>		.</a:t>
            </a:r>
            <a:r>
              <a:rPr lang="si-LK" sz="3100" dirty="0"/>
              <a:t>...cntd</a:t>
            </a:r>
            <a:r>
              <a:rPr lang="si-LK" dirty="0"/>
              <a:t>.</a:t>
            </a:r>
            <a:br>
              <a:rPr lang="si-LK" dirty="0"/>
            </a:br>
            <a:r>
              <a:rPr lang="en-US" dirty="0"/>
              <a:t>Prevalence of TTI among units collected </a:t>
            </a:r>
            <a:r>
              <a:rPr lang="en-US" sz="2700" b="1" dirty="0"/>
              <a:t>(2002 – 2010)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7772400" cy="4572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066800" y="1981200"/>
          <a:ext cx="7239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i-LK" sz="3100" dirty="0"/>
              <a:t>Vital Statistics of NBTS            </a:t>
            </a:r>
            <a:r>
              <a:rPr lang="en-US" sz="3100" dirty="0"/>
              <a:t>               </a:t>
            </a:r>
            <a:r>
              <a:rPr lang="si-LK" sz="3100" dirty="0"/>
              <a:t>....cntd</a:t>
            </a:r>
            <a:r>
              <a:rPr lang="si-LK" dirty="0"/>
              <a:t>.</a:t>
            </a:r>
            <a:br>
              <a:rPr lang="si-LK" dirty="0"/>
            </a:br>
            <a:r>
              <a:rPr lang="en-US" dirty="0"/>
              <a:t>Blood Collection Pattern</a:t>
            </a:r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1371600" y="1752600"/>
          <a:ext cx="6553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i-LK" sz="3100" dirty="0"/>
              <a:t>Vital Statistics of NBTS            </a:t>
            </a:r>
            <a:r>
              <a:rPr lang="en-US" sz="3100" dirty="0"/>
              <a:t>		   </a:t>
            </a:r>
            <a:r>
              <a:rPr lang="si-LK" sz="3100" dirty="0"/>
              <a:t>....cntd.</a:t>
            </a:r>
            <a:br>
              <a:rPr lang="si-LK" sz="3100" dirty="0"/>
            </a:br>
            <a:r>
              <a:rPr lang="si-LK" dirty="0"/>
              <a:t>First time and repeat donations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914400" y="1981200"/>
          <a:ext cx="7315200" cy="414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86400" y="22860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b="1" dirty="0">
                <a:solidFill>
                  <a:srgbClr val="C00000"/>
                </a:solidFill>
              </a:rPr>
              <a:t>Repeat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4343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b="1" dirty="0">
                <a:solidFill>
                  <a:srgbClr val="FF3399"/>
                </a:solidFill>
              </a:rPr>
              <a:t>First time</a:t>
            </a:r>
            <a:endParaRPr lang="en-US" b="1" dirty="0">
              <a:solidFill>
                <a:srgbClr val="FF339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Traditional </a:t>
            </a:r>
            <a:r>
              <a:rPr lang="si-LK" dirty="0"/>
              <a:t>stra</a:t>
            </a:r>
            <a:r>
              <a:rPr lang="en-GB" dirty="0" err="1"/>
              <a:t>tergies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7772400" cy="3962400"/>
          </a:xfrm>
        </p:spPr>
        <p:txBody>
          <a:bodyPr/>
          <a:lstStyle/>
          <a:p>
            <a:pPr>
              <a:buNone/>
            </a:pPr>
            <a:r>
              <a:rPr lang="en-GB" sz="3600" b="1" dirty="0"/>
              <a:t>1.Evidence Based Management System</a:t>
            </a:r>
          </a:p>
          <a:p>
            <a:pPr>
              <a:buNone/>
            </a:pPr>
            <a:endParaRPr lang="en-GB" dirty="0">
              <a:solidFill>
                <a:srgbClr val="FF0000"/>
              </a:solidFill>
            </a:endParaRPr>
          </a:p>
          <a:p>
            <a:pPr>
              <a:buNone/>
            </a:pPr>
            <a:endParaRPr lang="en-GB" dirty="0">
              <a:solidFill>
                <a:srgbClr val="FF0000"/>
              </a:solidFill>
            </a:endParaRPr>
          </a:p>
          <a:p>
            <a:pPr>
              <a:buBlip>
                <a:blip r:embed="rId3"/>
              </a:buBlip>
            </a:pPr>
            <a:r>
              <a:rPr lang="en-GB" sz="3200" dirty="0"/>
              <a:t>Regular monitoring of monthly statistics of all blood banks</a:t>
            </a:r>
            <a:endParaRPr lang="si-LK" sz="3200" dirty="0"/>
          </a:p>
          <a:p>
            <a:pPr>
              <a:buNone/>
            </a:pPr>
            <a:endParaRPr lang="si-LK" sz="3200" dirty="0"/>
          </a:p>
          <a:p>
            <a:pPr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Traditional </a:t>
            </a:r>
            <a:r>
              <a:rPr lang="en-GB" dirty="0" err="1"/>
              <a:t>Stratergies</a:t>
            </a:r>
            <a:r>
              <a:rPr lang="en-GB" dirty="0"/>
              <a:t>        </a:t>
            </a:r>
            <a:r>
              <a:rPr lang="en-GB" sz="3100" dirty="0"/>
              <a:t>..... </a:t>
            </a:r>
            <a:r>
              <a:rPr lang="en-GB" sz="3100" dirty="0" err="1"/>
              <a:t>cntd</a:t>
            </a:r>
            <a:r>
              <a:rPr lang="en-GB" sz="3100" dirty="0"/>
              <a:t>.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GB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si-LK" sz="3600" b="1" dirty="0"/>
              <a:t>2. Giving wider awareness to Blood       Donation</a:t>
            </a:r>
            <a:endParaRPr lang="en-GB" sz="3600" b="1" dirty="0"/>
          </a:p>
          <a:p>
            <a:pPr>
              <a:buNone/>
            </a:pPr>
            <a:endParaRPr lang="si-LK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4000" b="1" dirty="0"/>
              <a:t>3.Annual Celebrations of World Blood Donor Day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r>
              <a:rPr lang="en-GB" dirty="0"/>
              <a:t>Walk for life - 2009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G:\donor days\Y4141918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5303" y="1646237"/>
            <a:ext cx="653339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Traditional </a:t>
            </a:r>
            <a:r>
              <a:rPr lang="en-GB" dirty="0" err="1"/>
              <a:t>Stratergies</a:t>
            </a:r>
            <a:r>
              <a:rPr lang="en-GB" dirty="0"/>
              <a:t>              .....</a:t>
            </a:r>
            <a:r>
              <a:rPr lang="en-GB" sz="3200" dirty="0" err="1"/>
              <a:t>cntd</a:t>
            </a:r>
            <a:r>
              <a:rPr lang="en-GB" sz="3200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7772400" cy="4038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4600" b="1" dirty="0"/>
              <a:t>4</a:t>
            </a:r>
            <a:r>
              <a:rPr lang="en-GB" sz="4600" b="1" dirty="0"/>
              <a:t>.Providing easy access to Blood Donation facilities by;</a:t>
            </a:r>
            <a:endParaRPr lang="si-LK" sz="4600" b="1" dirty="0"/>
          </a:p>
          <a:p>
            <a:pPr>
              <a:buNone/>
            </a:pPr>
            <a:endParaRPr lang="en-GB" dirty="0">
              <a:solidFill>
                <a:srgbClr val="FF0000"/>
              </a:solidFill>
            </a:endParaRPr>
          </a:p>
          <a:p>
            <a:pPr>
              <a:buBlip>
                <a:blip r:embed="rId2"/>
              </a:buBlip>
            </a:pPr>
            <a:r>
              <a:rPr lang="en-GB" dirty="0"/>
              <a:t> </a:t>
            </a:r>
            <a:r>
              <a:rPr lang="en-GB" sz="4100" dirty="0"/>
              <a:t>Development of Hospital Based Blood Banks Island wide</a:t>
            </a:r>
          </a:p>
          <a:p>
            <a:pPr>
              <a:buBlip>
                <a:blip r:embed="rId2"/>
              </a:buBlip>
            </a:pPr>
            <a:r>
              <a:rPr lang="en-GB" sz="4100" dirty="0"/>
              <a:t> Development of a Regional Cluster System</a:t>
            </a:r>
          </a:p>
          <a:p>
            <a:pPr>
              <a:buBlip>
                <a:blip r:embed="rId2"/>
              </a:buBlip>
            </a:pPr>
            <a:r>
              <a:rPr lang="en-GB" sz="4100" dirty="0"/>
              <a:t> Opening up new blood banks in newly liberated areas in North &amp; East of the country</a:t>
            </a:r>
            <a:endParaRPr lang="en-US" sz="4100" dirty="0"/>
          </a:p>
          <a:p>
            <a:pPr marL="0" indent="0">
              <a:buNone/>
            </a:pPr>
            <a:endParaRPr lang="en-GB" dirty="0"/>
          </a:p>
          <a:p>
            <a:pPr>
              <a:buBlip>
                <a:blip r:embed="rId2"/>
              </a:buBlip>
            </a:pPr>
            <a:endParaRPr lang="en-GB" dirty="0"/>
          </a:p>
          <a:p>
            <a:pPr>
              <a:buBlip>
                <a:blip r:embed="rId2"/>
              </a:buBlip>
            </a:pPr>
            <a:endParaRPr lang="en-GB" dirty="0"/>
          </a:p>
          <a:p>
            <a:pPr>
              <a:buNone/>
            </a:pPr>
            <a:r>
              <a:rPr lang="en-GB" dirty="0"/>
              <a:t>   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1143000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5.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Haemovigilance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Picture 2" descr="C:\Users\User\Desktop\imagesCALD7QO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762" y="1524000"/>
            <a:ext cx="7965867" cy="4419600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3000" y="1524000"/>
          <a:ext cx="7696199" cy="42088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38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22466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Country</a:t>
                      </a:r>
                    </a:p>
                  </a:txBody>
                  <a:tcPr>
                    <a:solidFill>
                      <a:schemeClr val="tx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No. of </a:t>
                      </a:r>
                      <a:r>
                        <a:rPr lang="en-GB" noProof="0" dirty="0" err="1"/>
                        <a:t>Haemovigilance</a:t>
                      </a:r>
                      <a:r>
                        <a:rPr lang="en-GB" noProof="0" dirty="0"/>
                        <a:t> Reports published  </a:t>
                      </a:r>
                      <a:r>
                        <a:rPr lang="en-GB" noProof="0" dirty="0" err="1"/>
                        <a:t>upto</a:t>
                      </a:r>
                      <a:r>
                        <a:rPr lang="en-GB" noProof="0" dirty="0"/>
                        <a:t> 2020</a:t>
                      </a:r>
                    </a:p>
                  </a:txBody>
                  <a:tcPr>
                    <a:solidFill>
                      <a:schemeClr val="tx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Reporting</a:t>
                      </a:r>
                      <a:r>
                        <a:rPr lang="en-GB" baseline="0" noProof="0"/>
                        <a:t> system</a:t>
                      </a:r>
                    </a:p>
                    <a:p>
                      <a:pPr algn="ctr"/>
                      <a:r>
                        <a:rPr lang="en-GB" noProof="0"/>
                        <a:t>Mandatory/Voluntary</a:t>
                      </a:r>
                    </a:p>
                  </a:txBody>
                  <a:tcPr>
                    <a:solidFill>
                      <a:schemeClr val="tx1"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323">
                <a:tc>
                  <a:txBody>
                    <a:bodyPr/>
                    <a:lstStyle/>
                    <a:p>
                      <a:r>
                        <a:rPr lang="en-GB" b="1" noProof="0"/>
                        <a:t>UK(SHOT)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24</a:t>
                      </a:r>
                    </a:p>
                    <a:p>
                      <a:pPr algn="l"/>
                      <a:r>
                        <a:rPr lang="en-GB" sz="1200" noProof="0" dirty="0"/>
                        <a:t>( Ref. SHOT</a:t>
                      </a:r>
                      <a:r>
                        <a:rPr lang="en-GB" sz="1200" baseline="0" noProof="0" dirty="0"/>
                        <a:t> report 2010)</a:t>
                      </a:r>
                      <a:endParaRPr lang="en-GB" sz="1200" noProof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Voluntary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186">
                <a:tc>
                  <a:txBody>
                    <a:bodyPr/>
                    <a:lstStyle/>
                    <a:p>
                      <a:r>
                        <a:rPr lang="en-GB" b="1" noProof="0"/>
                        <a:t>New</a:t>
                      </a:r>
                      <a:r>
                        <a:rPr lang="en-GB" b="1" baseline="0" noProof="0"/>
                        <a:t> Zealand</a:t>
                      </a:r>
                      <a:endParaRPr lang="en-GB" b="1" noProof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17</a:t>
                      </a:r>
                    </a:p>
                    <a:p>
                      <a:pPr algn="l"/>
                      <a:r>
                        <a:rPr lang="en-GB" noProof="0" dirty="0"/>
                        <a:t>(</a:t>
                      </a:r>
                      <a:r>
                        <a:rPr lang="en-GB" sz="1200" noProof="0" dirty="0"/>
                        <a:t>Ref.</a:t>
                      </a:r>
                      <a:r>
                        <a:rPr lang="en-GB" sz="1200" baseline="0" noProof="0" dirty="0"/>
                        <a:t> </a:t>
                      </a:r>
                      <a:r>
                        <a:rPr lang="en-GB" sz="1200" noProof="0" dirty="0"/>
                        <a:t>National </a:t>
                      </a:r>
                      <a:r>
                        <a:rPr lang="en-GB" sz="1200" noProof="0" dirty="0" err="1"/>
                        <a:t>Haemovigilance</a:t>
                      </a:r>
                      <a:r>
                        <a:rPr lang="en-GB" sz="1200" noProof="0" dirty="0"/>
                        <a:t> programme Annual Report 2010)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Mandatory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3186">
                <a:tc>
                  <a:txBody>
                    <a:bodyPr/>
                    <a:lstStyle/>
                    <a:p>
                      <a:r>
                        <a:rPr lang="en-GB" b="1" noProof="0"/>
                        <a:t>Australia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14</a:t>
                      </a:r>
                    </a:p>
                    <a:p>
                      <a:pPr algn="l"/>
                      <a:r>
                        <a:rPr lang="en-GB" sz="1200" noProof="0" dirty="0"/>
                        <a:t>( Ref. Australian </a:t>
                      </a:r>
                      <a:r>
                        <a:rPr lang="en-GB" sz="1200" noProof="0" dirty="0" err="1"/>
                        <a:t>Haemovigilance</a:t>
                      </a:r>
                      <a:r>
                        <a:rPr lang="en-GB" sz="1200" baseline="0" noProof="0" dirty="0"/>
                        <a:t> Report 2010)</a:t>
                      </a:r>
                      <a:endParaRPr lang="en-GB" sz="1200" noProof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Voluntary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840">
                <a:tc>
                  <a:txBody>
                    <a:bodyPr/>
                    <a:lstStyle/>
                    <a:p>
                      <a:r>
                        <a:rPr lang="en-GB" b="1" noProof="0"/>
                        <a:t>Sri Lanka</a:t>
                      </a:r>
                    </a:p>
                  </a:txBody>
                  <a:tcPr>
                    <a:solidFill>
                      <a:srgbClr val="FFFF00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7</a:t>
                      </a:r>
                    </a:p>
                    <a:p>
                      <a:pPr algn="l"/>
                      <a:r>
                        <a:rPr lang="en-GB" sz="1200" noProof="0" dirty="0"/>
                        <a:t>(Ref </a:t>
                      </a:r>
                      <a:r>
                        <a:rPr lang="en-GB" sz="1200" noProof="0" dirty="0" err="1"/>
                        <a:t>Haemovigilance</a:t>
                      </a:r>
                      <a:r>
                        <a:rPr lang="en-GB" sz="1200" noProof="0" dirty="0"/>
                        <a:t> report 2010 Sri</a:t>
                      </a:r>
                      <a:r>
                        <a:rPr lang="en-GB" sz="1200" baseline="0" noProof="0" dirty="0"/>
                        <a:t> Lanka)</a:t>
                      </a:r>
                      <a:endParaRPr lang="en-GB" sz="1200" noProof="0" dirty="0"/>
                    </a:p>
                  </a:txBody>
                  <a:tcPr>
                    <a:solidFill>
                      <a:srgbClr val="FFFF00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Mandatory</a:t>
                      </a:r>
                    </a:p>
                  </a:txBody>
                  <a:tcPr>
                    <a:solidFill>
                      <a:srgbClr val="FFFF00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2921169" y="2921171"/>
            <a:ext cx="6858002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schemeClr val="bg1"/>
                </a:solidFill>
                <a:latin typeface="David" pitchFamily="34" charset="-79"/>
                <a:ea typeface="Batang" pitchFamily="18" charset="-127"/>
                <a:cs typeface="David" pitchFamily="34" charset="-79"/>
              </a:rPr>
              <a:t>Haemovigilance</a:t>
            </a:r>
            <a:endParaRPr lang="en-GB" sz="6000" dirty="0">
              <a:solidFill>
                <a:schemeClr val="bg1"/>
              </a:solidFill>
              <a:latin typeface="David" pitchFamily="34" charset="-79"/>
              <a:ea typeface="Batang" pitchFamily="18" charset="-127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72945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1143000"/>
          </a:xfrm>
        </p:spPr>
        <p:txBody>
          <a:bodyPr/>
          <a:lstStyle/>
          <a:p>
            <a:r>
              <a:rPr lang="en-US" b="1" dirty="0"/>
              <a:t>Haemovigilance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8153400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	Donor 		 Process		Recipient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			    Haemovigilance</a:t>
            </a:r>
          </a:p>
          <a:p>
            <a:pPr>
              <a:buNone/>
            </a:pPr>
            <a:r>
              <a:rPr lang="en-US" sz="7200" b="1" dirty="0">
                <a:solidFill>
                  <a:srgbClr val="FF0000"/>
                </a:solidFill>
              </a:rPr>
              <a:t>		Vein</a:t>
            </a:r>
            <a:r>
              <a:rPr lang="en-US" sz="7200" b="1" dirty="0"/>
              <a:t> 			</a:t>
            </a:r>
            <a:r>
              <a:rPr lang="en-US" sz="7200" b="1" dirty="0" err="1">
                <a:solidFill>
                  <a:schemeClr val="tx2">
                    <a:lumMod val="75000"/>
                  </a:schemeClr>
                </a:solidFill>
              </a:rPr>
              <a:t>Vein</a:t>
            </a:r>
            <a:endParaRPr lang="en-GB" sz="7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733800" y="3886200"/>
            <a:ext cx="1828800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Left Brace 5"/>
          <p:cNvSpPr/>
          <p:nvPr/>
        </p:nvSpPr>
        <p:spPr>
          <a:xfrm rot="16200000">
            <a:off x="4191000" y="533400"/>
            <a:ext cx="838200" cy="4038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43200" y="19050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486400" y="19050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User\Desktop\designersamy091100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419600"/>
            <a:ext cx="1600200" cy="10763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rot="16200000">
            <a:off x="-2921169" y="2921171"/>
            <a:ext cx="6858002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schemeClr val="bg1"/>
                </a:solidFill>
                <a:latin typeface="David" pitchFamily="34" charset="-79"/>
                <a:ea typeface="Batang" pitchFamily="18" charset="-127"/>
                <a:cs typeface="David" pitchFamily="34" charset="-79"/>
              </a:rPr>
              <a:t>Haemovigilance</a:t>
            </a:r>
            <a:endParaRPr lang="en-GB" sz="6000" dirty="0">
              <a:solidFill>
                <a:schemeClr val="bg1"/>
              </a:solidFill>
              <a:latin typeface="David" pitchFamily="34" charset="-79"/>
              <a:ea typeface="Batang" pitchFamily="18" charset="-127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58106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Healthcare System in Sri Lanka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7772400" cy="4038600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n-GB" sz="3600" dirty="0"/>
              <a:t>National Health Policy</a:t>
            </a:r>
          </a:p>
          <a:p>
            <a:pPr>
              <a:buBlip>
                <a:blip r:embed="rId2"/>
              </a:buBlip>
            </a:pPr>
            <a:r>
              <a:rPr lang="en-US" sz="3600" dirty="0"/>
              <a:t>One of the first developing nations in </a:t>
            </a:r>
          </a:p>
          <a:p>
            <a:pPr>
              <a:buNone/>
            </a:pPr>
            <a:r>
              <a:rPr lang="si-LK" sz="3600" dirty="0"/>
              <a:t>   world </a:t>
            </a:r>
            <a:r>
              <a:rPr lang="en-US" sz="3600" dirty="0"/>
              <a:t>to provide;</a:t>
            </a:r>
          </a:p>
          <a:p>
            <a:pPr>
              <a:buNone/>
            </a:pPr>
            <a:r>
              <a:rPr lang="en-GB" sz="3600" dirty="0"/>
              <a:t>			 - </a:t>
            </a:r>
            <a:r>
              <a:rPr lang="en-US" sz="3600" dirty="0"/>
              <a:t>free </a:t>
            </a:r>
            <a:r>
              <a:rPr lang="en-GB" sz="3600" dirty="0"/>
              <a:t>Education &amp;</a:t>
            </a:r>
          </a:p>
          <a:p>
            <a:pPr>
              <a:buNone/>
            </a:pPr>
            <a:r>
              <a:rPr lang="si-LK" sz="3600" dirty="0"/>
              <a:t> </a:t>
            </a:r>
            <a:r>
              <a:rPr lang="en-GB" sz="3600" dirty="0"/>
              <a:t> </a:t>
            </a:r>
            <a:r>
              <a:rPr lang="si-LK" sz="3600" dirty="0"/>
              <a:t>	           </a:t>
            </a:r>
            <a:r>
              <a:rPr lang="en-GB" sz="3600" dirty="0"/>
              <a:t> </a:t>
            </a:r>
            <a:r>
              <a:rPr lang="si-LK" sz="3600" dirty="0"/>
              <a:t> </a:t>
            </a:r>
            <a:r>
              <a:rPr lang="en-US" sz="3600" dirty="0"/>
              <a:t>  </a:t>
            </a:r>
            <a:r>
              <a:rPr lang="en-GB" sz="3600" dirty="0"/>
              <a:t>- </a:t>
            </a:r>
            <a:r>
              <a:rPr lang="en-US" sz="3600" dirty="0"/>
              <a:t>free </a:t>
            </a:r>
            <a:r>
              <a:rPr lang="en-GB" sz="3600" dirty="0"/>
              <a:t>Healthcare</a:t>
            </a:r>
          </a:p>
          <a:p>
            <a:pPr>
              <a:buBlip>
                <a:blip r:embed="rId2"/>
              </a:buBlip>
            </a:pPr>
            <a:r>
              <a:rPr lang="en-GB" sz="3600" dirty="0"/>
              <a:t>Provides </a:t>
            </a:r>
            <a:r>
              <a:rPr lang="en-GB" sz="3600" dirty="0" err="1"/>
              <a:t>Promotive,Preventive,Curative</a:t>
            </a:r>
            <a:r>
              <a:rPr lang="en-GB" sz="3600" dirty="0"/>
              <a:t> &amp;    Rehabilitative healthcare free</a:t>
            </a:r>
          </a:p>
          <a:p>
            <a:pPr>
              <a:lnSpc>
                <a:spcPct val="80000"/>
              </a:lnSpc>
              <a:buBlip>
                <a:blip r:embed="rId3"/>
              </a:buBlip>
              <a:defRPr/>
            </a:pPr>
            <a:endParaRPr lang="en-GB" sz="2200" dirty="0">
              <a:latin typeface="Arial" charset="0"/>
              <a:cs typeface="Arial" charset="0"/>
            </a:endParaRPr>
          </a:p>
          <a:p>
            <a:pPr lvl="2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sz="1700" dirty="0">
              <a:latin typeface="Arial" charset="0"/>
              <a:cs typeface="Arial" charset="0"/>
            </a:endParaRPr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1143000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Haemovigilance</a:t>
            </a:r>
            <a:r>
              <a:rPr lang="en-US" b="1" dirty="0">
                <a:solidFill>
                  <a:srgbClr val="FF0000"/>
                </a:solidFill>
              </a:rPr>
              <a:t> System -SL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8153400" cy="5105400"/>
          </a:xfrm>
        </p:spPr>
        <p:txBody>
          <a:bodyPr>
            <a:normAutofit/>
          </a:bodyPr>
          <a:lstStyle/>
          <a:p>
            <a:r>
              <a:rPr lang="en-US" dirty="0"/>
              <a:t>The National </a:t>
            </a:r>
            <a:r>
              <a:rPr lang="en-US" dirty="0" err="1"/>
              <a:t>Haemovigilance</a:t>
            </a:r>
            <a:r>
              <a:rPr lang="en-US" dirty="0"/>
              <a:t> Centre of Sri Lanka was established in 2009 at the National Blood Centre</a:t>
            </a:r>
          </a:p>
          <a:p>
            <a:r>
              <a:rPr lang="en-US" dirty="0"/>
              <a:t>Mandatory reporting system</a:t>
            </a:r>
          </a:p>
          <a:p>
            <a:r>
              <a:rPr lang="en-US" dirty="0"/>
              <a:t> All adverse reactions (including near misses ) are expected to report</a:t>
            </a:r>
          </a:p>
          <a:p>
            <a:r>
              <a:rPr lang="en-US" dirty="0"/>
              <a:t>Done in a fact finding culture( not fault finding) </a:t>
            </a:r>
          </a:p>
          <a:p>
            <a:r>
              <a:rPr lang="en-US" dirty="0"/>
              <a:t>Consultant Transfusion Physician and</a:t>
            </a:r>
          </a:p>
          <a:p>
            <a:pPr>
              <a:buNone/>
            </a:pPr>
            <a:r>
              <a:rPr lang="en-US" dirty="0"/>
              <a:t>	One medical officer attached to the unit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921169" y="2921171"/>
            <a:ext cx="6858002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schemeClr val="bg1"/>
                </a:solidFill>
                <a:latin typeface="David" pitchFamily="34" charset="-79"/>
                <a:ea typeface="Batang" pitchFamily="18" charset="-127"/>
                <a:cs typeface="David" pitchFamily="34" charset="-79"/>
              </a:rPr>
              <a:t>Haemovigilance</a:t>
            </a:r>
            <a:endParaRPr lang="en-GB" sz="6000" dirty="0">
              <a:solidFill>
                <a:schemeClr val="bg1"/>
              </a:solidFill>
              <a:latin typeface="David" pitchFamily="34" charset="-79"/>
              <a:ea typeface="Batang" pitchFamily="18" charset="-127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5452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8153400" cy="1143000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b="1" dirty="0"/>
              <a:t>Guidelines for reporting</a:t>
            </a:r>
            <a:br>
              <a:rPr lang="en-US" sz="3200" dirty="0">
                <a:solidFill>
                  <a:srgbClr val="FF0000"/>
                </a:solidFill>
              </a:rPr>
            </a:br>
            <a:br>
              <a:rPr lang="en-US" sz="3200" dirty="0">
                <a:solidFill>
                  <a:srgbClr val="FF0000"/>
                </a:solidFill>
              </a:rPr>
            </a:b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31498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0" y="2971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Guide lines for transfusion reaction reporting,  investigation and management   for blood banks and wards are included in this hand book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2921169" y="2921171"/>
            <a:ext cx="6858002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schemeClr val="bg1"/>
                </a:solidFill>
                <a:latin typeface="David" pitchFamily="34" charset="-79"/>
                <a:ea typeface="Batang" pitchFamily="18" charset="-127"/>
                <a:cs typeface="David" pitchFamily="34" charset="-79"/>
              </a:rPr>
              <a:t>Haemovigilance</a:t>
            </a:r>
            <a:endParaRPr lang="en-GB" sz="6000" dirty="0">
              <a:solidFill>
                <a:schemeClr val="bg1"/>
              </a:solidFill>
              <a:latin typeface="David" pitchFamily="34" charset="-79"/>
              <a:ea typeface="Batang" pitchFamily="18" charset="-127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72300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5" y="200025"/>
            <a:ext cx="455295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83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Upali Ranasinghe\AppData\Local\Microsoft\Windows\Temporary Internet Files\Content.Outlook\GQ6VIS28\MAP1 (2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62" y="0"/>
            <a:ext cx="471487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3648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New Blood Banks established in </a:t>
            </a:r>
            <a:br>
              <a:rPr lang="en-US" dirty="0"/>
            </a:br>
            <a:r>
              <a:rPr lang="en-US" dirty="0"/>
              <a:t>North and East of the Country</a:t>
            </a:r>
          </a:p>
        </p:txBody>
      </p:sp>
      <p:pic>
        <p:nvPicPr>
          <p:cNvPr id="17412" name="Picture 4" descr="File:Sri Lanka North Eastern Province locator map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296880"/>
            <a:ext cx="4298494" cy="556112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5715000" y="44196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638800" y="48006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10200" y="38862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86200" y="25146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95800" y="22860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86200" y="28956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57600" y="16002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76800" y="30480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20762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Novel Strategies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i-LK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si-LK" b="1" dirty="0"/>
              <a:t>1.</a:t>
            </a:r>
            <a:r>
              <a:rPr lang="en-GB" b="1" dirty="0"/>
              <a:t> Giving wider awareness to Blood Donation</a:t>
            </a:r>
          </a:p>
          <a:p>
            <a:pPr>
              <a:buNone/>
            </a:pPr>
            <a:r>
              <a:rPr lang="en-GB" b="1" dirty="0"/>
              <a:t>	through;</a:t>
            </a:r>
            <a:endParaRPr lang="si-LK" b="1" dirty="0"/>
          </a:p>
          <a:p>
            <a:pPr>
              <a:buBlip>
                <a:blip r:embed="rId2"/>
              </a:buBlip>
            </a:pPr>
            <a:endParaRPr lang="en-GB" sz="2800" dirty="0"/>
          </a:p>
          <a:p>
            <a:pPr>
              <a:buBlip>
                <a:blip r:embed="rId2"/>
              </a:buBlip>
            </a:pPr>
            <a:r>
              <a:rPr lang="en-GB" sz="2800" dirty="0"/>
              <a:t>Identification of Population based target levels</a:t>
            </a:r>
            <a:endParaRPr lang="en-GB" dirty="0">
              <a:solidFill>
                <a:srgbClr val="FF0000"/>
              </a:solidFill>
            </a:endParaRPr>
          </a:p>
          <a:p>
            <a:pPr>
              <a:buBlip>
                <a:blip r:embed="rId2"/>
              </a:buBlip>
            </a:pPr>
            <a:r>
              <a:rPr lang="en-GB" sz="2800" dirty="0"/>
              <a:t>Value added programmes in Mobile Drives</a:t>
            </a:r>
          </a:p>
          <a:p>
            <a:pPr>
              <a:buBlip>
                <a:blip r:embed="rId2"/>
              </a:buBlip>
            </a:pPr>
            <a:r>
              <a:rPr lang="en-GB" sz="2800" dirty="0"/>
              <a:t>Social Marketing Concepts</a:t>
            </a:r>
          </a:p>
          <a:p>
            <a:pPr>
              <a:buBlip>
                <a:blip r:embed="rId2"/>
              </a:buBlip>
            </a:pPr>
            <a:r>
              <a:rPr lang="en-GB" sz="2800" dirty="0"/>
              <a:t>Effective Use of Social Media</a:t>
            </a:r>
            <a:endParaRPr lang="si-LK" sz="2800" dirty="0"/>
          </a:p>
          <a:p>
            <a:pPr>
              <a:buNone/>
            </a:pPr>
            <a:endParaRPr lang="si-LK" dirty="0">
              <a:solidFill>
                <a:srgbClr val="FF0000"/>
              </a:solidFill>
            </a:endParaRP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Population based target levels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4400" y="1676400"/>
            <a:ext cx="73914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14400"/>
            <a:ext cx="7772400" cy="715962"/>
          </a:xfrm>
        </p:spPr>
        <p:txBody>
          <a:bodyPr>
            <a:normAutofit fontScale="90000"/>
          </a:bodyPr>
          <a:lstStyle/>
          <a:p>
            <a:br>
              <a:rPr lang="en-GB" sz="2800" dirty="0"/>
            </a:b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Giving Wider Awareness </a:t>
            </a:r>
            <a:r>
              <a:rPr lang="si-LK" sz="2800" dirty="0"/>
              <a:t>to blood donation t</a:t>
            </a:r>
            <a:r>
              <a:rPr lang="en-GB" sz="2800" dirty="0" err="1"/>
              <a:t>hrough</a:t>
            </a:r>
            <a:r>
              <a:rPr lang="en-GB" sz="2800" dirty="0"/>
              <a:t>;</a:t>
            </a:r>
            <a:br>
              <a:rPr lang="en-GB" sz="2800" dirty="0"/>
            </a:br>
            <a:r>
              <a:rPr lang="en-GB" dirty="0"/>
              <a:t>Value Added programmes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GB" dirty="0"/>
              <a:t>Introduction of CPR Training to Mobile Drives</a:t>
            </a:r>
          </a:p>
          <a:p>
            <a:endParaRPr lang="en-US" dirty="0"/>
          </a:p>
        </p:txBody>
      </p:sp>
      <p:pic>
        <p:nvPicPr>
          <p:cNvPr id="4" name="Picture 3" descr="G:\photos for presentation\DSC0018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4038600" cy="2819400"/>
          </a:xfrm>
          <a:prstGeom prst="rect">
            <a:avLst/>
          </a:prstGeom>
          <a:noFill/>
        </p:spPr>
      </p:pic>
      <p:pic>
        <p:nvPicPr>
          <p:cNvPr id="5" name="Picture 2" descr="G:\crpss 08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3886200" cy="2786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200" dirty="0"/>
              <a:t>Giving Wider Awareness to Blood Donation Through;</a:t>
            </a:r>
            <a:br>
              <a:rPr lang="en-GB" dirty="0"/>
            </a:br>
            <a:r>
              <a:rPr lang="en-GB" dirty="0"/>
              <a:t>Social Marketing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dirty="0"/>
              <a:t>Loyalty system to appreciate the milestones of blood donations by introducing Blood Donor Cards for the Donors &amp; Organizers in :</a:t>
            </a:r>
          </a:p>
          <a:p>
            <a:pPr>
              <a:buNone/>
            </a:pPr>
            <a:r>
              <a:rPr lang="en-US" dirty="0"/>
              <a:t>	Silver</a:t>
            </a:r>
          </a:p>
          <a:p>
            <a:pPr>
              <a:buNone/>
            </a:pPr>
            <a:r>
              <a:rPr lang="en-US" dirty="0"/>
              <a:t>	Gold</a:t>
            </a:r>
          </a:p>
          <a:p>
            <a:pPr>
              <a:buNone/>
            </a:pPr>
            <a:r>
              <a:rPr lang="en-US" dirty="0"/>
              <a:t>	Platinum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Content Placeholder 4" descr="Platinum Car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3581400"/>
            <a:ext cx="4919382" cy="312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ards copy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40282"/>
            <a:ext cx="4267200" cy="162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rmAutofit/>
          </a:bodyPr>
          <a:lstStyle/>
          <a:p>
            <a:r>
              <a:rPr lang="en-GB" dirty="0"/>
              <a:t>Novel </a:t>
            </a:r>
            <a:r>
              <a:rPr lang="en-GB" dirty="0" err="1"/>
              <a:t>Stratergies</a:t>
            </a:r>
            <a:r>
              <a:rPr lang="en-GB" dirty="0"/>
              <a:t>                  </a:t>
            </a:r>
            <a:r>
              <a:rPr lang="en-GB" sz="2800" dirty="0"/>
              <a:t>......</a:t>
            </a:r>
            <a:r>
              <a:rPr lang="en-GB" sz="2800" dirty="0" err="1"/>
              <a:t>cntd</a:t>
            </a:r>
            <a:r>
              <a:rPr lang="en-GB" sz="3100" dirty="0"/>
              <a:t>.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/>
              <a:t>2</a:t>
            </a:r>
            <a:r>
              <a:rPr lang="si-LK" sz="2800" b="1" dirty="0"/>
              <a:t>.</a:t>
            </a:r>
            <a:r>
              <a:rPr lang="en-GB" sz="2800" b="1" dirty="0"/>
              <a:t>Development of Mobile Calendar</a:t>
            </a:r>
            <a:endParaRPr lang="si-LK" sz="2800" b="1" dirty="0"/>
          </a:p>
          <a:p>
            <a:pPr>
              <a:buNone/>
            </a:pPr>
            <a:endParaRPr lang="en-US" sz="2800" b="1" dirty="0"/>
          </a:p>
          <a:p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914400" y="2514605"/>
          <a:ext cx="7315200" cy="4099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dirty="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Iskoola Pota"/>
                        </a:rPr>
                        <a:t>          Ministries</a:t>
                      </a:r>
                      <a:endParaRPr lang="en-US" sz="1100" dirty="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Iskoola Pota"/>
                        </a:rPr>
                        <a:t>Departments</a:t>
                      </a:r>
                      <a:endParaRPr lang="en-US" sz="1100" dirty="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Iskoola Pota"/>
                        </a:rPr>
                        <a:t>Co operations</a:t>
                      </a:r>
                      <a:endParaRPr lang="en-US" sz="1100" dirty="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Iskoola Pota"/>
                        </a:rPr>
                        <a:t>January</a:t>
                      </a:r>
                      <a:r>
                        <a:rPr lang="en-US" sz="1600" baseline="0" dirty="0">
                          <a:latin typeface="Calibri"/>
                          <a:ea typeface="Calibri"/>
                          <a:cs typeface="Iskoola Pota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Iskoola Pota"/>
                        </a:rPr>
                        <a:t>February</a:t>
                      </a:r>
                      <a:endParaRPr lang="en-US" sz="1100" dirty="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Iskoola Pota"/>
                        </a:rPr>
                        <a:t>04</a:t>
                      </a:r>
                      <a:endParaRPr lang="en-US" sz="1100" dirty="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Iskoola Pota"/>
                        </a:rPr>
                        <a:t>04</a:t>
                      </a:r>
                      <a:endParaRPr lang="en-US" sz="1100" dirty="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Iskoola Pota"/>
                        </a:rPr>
                        <a:t>March</a:t>
                      </a:r>
                      <a:endParaRPr lang="en-US" sz="1100" dirty="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Iskoola Pota"/>
                        </a:rPr>
                        <a:t>04</a:t>
                      </a:r>
                      <a:endParaRPr lang="en-US" sz="1100" dirty="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Iskoola Pota"/>
                        </a:rPr>
                        <a:t>04</a:t>
                      </a:r>
                      <a:endParaRPr lang="en-US" sz="1100" dirty="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Iskoola Pota"/>
                        </a:rPr>
                        <a:t>05</a:t>
                      </a:r>
                      <a:endParaRPr lang="en-US" sz="1100" dirty="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Iskoola Pota"/>
                        </a:rPr>
                        <a:t>April	</a:t>
                      </a:r>
                      <a:endParaRPr lang="en-US" sz="1100" dirty="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Iskoola Pota"/>
                        </a:rPr>
                        <a:t>02</a:t>
                      </a:r>
                      <a:endParaRPr lang="en-US" sz="1100" dirty="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Iskoola Pota"/>
                        </a:rPr>
                        <a:t>02</a:t>
                      </a:r>
                      <a:endParaRPr lang="en-US" sz="1100" dirty="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Iskoola Pota"/>
                        </a:rPr>
                        <a:t>May	</a:t>
                      </a:r>
                      <a:endParaRPr lang="en-US" sz="1100" dirty="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Iskoola Pota"/>
                        </a:rPr>
                        <a:t>04</a:t>
                      </a:r>
                      <a:endParaRPr lang="en-US" sz="1100" dirty="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Iskoola Pota"/>
                        </a:rPr>
                        <a:t>04</a:t>
                      </a:r>
                      <a:endParaRPr lang="en-US" sz="1100" dirty="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Iskoola Pota"/>
                        </a:rPr>
                        <a:t>June	</a:t>
                      </a:r>
                      <a:endParaRPr lang="en-US" sz="1100" dirty="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Iskoola Pota"/>
                        </a:rPr>
                        <a:t>04</a:t>
                      </a:r>
                      <a:endParaRPr lang="en-US" sz="1100" dirty="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Iskoola Pota"/>
                        </a:rPr>
                        <a:t>04</a:t>
                      </a:r>
                      <a:endParaRPr lang="en-US" sz="1100" dirty="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Iskoola Pota"/>
                        </a:rPr>
                        <a:t>July	</a:t>
                      </a:r>
                      <a:endParaRPr lang="en-US" sz="1100" dirty="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Iskoola Pota"/>
                        </a:rPr>
                        <a:t>04</a:t>
                      </a:r>
                      <a:endParaRPr lang="en-US" sz="110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Iskoola Pota"/>
                        </a:rPr>
                        <a:t>04</a:t>
                      </a:r>
                      <a:endParaRPr lang="en-US" sz="1100" dirty="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Iskoola Pota"/>
                        </a:rPr>
                        <a:t>August 	</a:t>
                      </a:r>
                      <a:endParaRPr lang="en-US" sz="1100" dirty="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Iskoola Pota"/>
                        </a:rPr>
                        <a:t>04</a:t>
                      </a:r>
                      <a:endParaRPr lang="en-US" sz="110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Iskoola Pota"/>
                        </a:rPr>
                        <a:t>04</a:t>
                      </a:r>
                      <a:endParaRPr lang="en-US" sz="1100" dirty="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Iskoola Pota"/>
                        </a:rPr>
                        <a:t>September</a:t>
                      </a:r>
                      <a:endParaRPr lang="en-US" sz="1100" dirty="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Iskoola Pota"/>
                        </a:rPr>
                        <a:t>04</a:t>
                      </a:r>
                      <a:endParaRPr lang="en-US" sz="110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Iskoola Pota"/>
                        </a:rPr>
                        <a:t>04</a:t>
                      </a:r>
                      <a:endParaRPr lang="en-US" sz="1100" dirty="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Iskoola Pota"/>
                        </a:rPr>
                        <a:t>October</a:t>
                      </a:r>
                      <a:endParaRPr lang="en-US" sz="1100" dirty="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Iskoola Pota"/>
                        </a:rPr>
                        <a:t>04</a:t>
                      </a:r>
                      <a:endParaRPr lang="en-US" sz="110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Iskoola Pota"/>
                        </a:rPr>
                        <a:t>04</a:t>
                      </a:r>
                      <a:endParaRPr lang="en-US" sz="1100" dirty="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Iskoola Pota"/>
                        </a:rPr>
                        <a:t>November	</a:t>
                      </a:r>
                      <a:endParaRPr lang="en-US" sz="1100" dirty="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Iskoola Pota"/>
                        </a:rPr>
                        <a:t>04</a:t>
                      </a:r>
                      <a:endParaRPr lang="en-US" sz="1100" dirty="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Iskoola Pota"/>
                        </a:rPr>
                        <a:t>04</a:t>
                      </a:r>
                      <a:endParaRPr lang="en-US" sz="1100" dirty="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Iskoola Pota"/>
                        </a:rPr>
                        <a:t>December</a:t>
                      </a:r>
                      <a:endParaRPr lang="en-US" sz="1100" dirty="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Iskoola Pota"/>
                        </a:rPr>
                        <a:t>04</a:t>
                      </a:r>
                      <a:endParaRPr lang="en-US" sz="110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Iskoola Pota"/>
                        </a:rPr>
                        <a:t>04</a:t>
                      </a:r>
                      <a:endParaRPr lang="en-US" sz="1100" dirty="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Iskoola Pota"/>
                        </a:rPr>
                        <a:t>06</a:t>
                      </a:r>
                      <a:endParaRPr lang="en-US" sz="1100" dirty="0"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71800" y="19812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sz="2400" b="1" u="sng" dirty="0"/>
              <a:t>Mobile Calendar  </a:t>
            </a:r>
            <a:endParaRPr lang="en-US" sz="2400" b="1" u="sng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i-LK" dirty="0"/>
              <a:t>As a result....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  <a:buBlip>
                <a:blip r:embed="rId2"/>
              </a:buBlip>
              <a:defRPr/>
            </a:pPr>
            <a:endParaRPr lang="en-US" sz="1900" b="1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Blip>
                <a:blip r:embed="rId3"/>
              </a:buBlip>
              <a:defRPr/>
            </a:pPr>
            <a:r>
              <a:rPr lang="en-US" sz="1900" b="1" dirty="0">
                <a:latin typeface="Arial" charset="0"/>
                <a:cs typeface="Arial" charset="0"/>
              </a:rPr>
              <a:t>Infant Mortality Rate </a:t>
            </a:r>
            <a:r>
              <a:rPr lang="si-LK" sz="1400" b="1" dirty="0">
                <a:latin typeface="Arial" charset="0"/>
                <a:cs typeface="Arial" charset="0"/>
              </a:rPr>
              <a:t>under 1yr</a:t>
            </a:r>
            <a:r>
              <a:rPr lang="si-LK" sz="1900" b="1" dirty="0">
                <a:latin typeface="Arial" charset="0"/>
                <a:cs typeface="Arial" charset="0"/>
              </a:rPr>
              <a:t> </a:t>
            </a:r>
            <a:r>
              <a:rPr lang="en-US" sz="1900" b="1" dirty="0">
                <a:latin typeface="Arial" charset="0"/>
                <a:cs typeface="Arial" charset="0"/>
              </a:rPr>
              <a:t>(per 1000 live births) – 6.2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US" sz="1400" b="1" dirty="0">
                <a:latin typeface="Arial" charset="0"/>
                <a:cs typeface="Arial" charset="0"/>
              </a:rPr>
              <a:t>(India </a:t>
            </a:r>
            <a:r>
              <a:rPr lang="si-LK" sz="1400" b="1" dirty="0">
                <a:latin typeface="Arial" charset="0"/>
                <a:cs typeface="Arial" charset="0"/>
              </a:rPr>
              <a:t>–</a:t>
            </a:r>
            <a:r>
              <a:rPr lang="en-US" sz="1400" b="1" dirty="0">
                <a:latin typeface="Arial" charset="0"/>
                <a:cs typeface="Arial" charset="0"/>
              </a:rPr>
              <a:t> 25.5</a:t>
            </a:r>
            <a:r>
              <a:rPr lang="si-LK" sz="1400" b="1" dirty="0">
                <a:latin typeface="Arial" charset="0"/>
                <a:cs typeface="Arial" charset="0"/>
              </a:rPr>
              <a:t>, China -</a:t>
            </a:r>
            <a:r>
              <a:rPr lang="en-US" sz="1400" b="1" dirty="0">
                <a:latin typeface="Arial" charset="0"/>
                <a:cs typeface="Arial" charset="0"/>
              </a:rPr>
              <a:t>5.7</a:t>
            </a:r>
            <a:r>
              <a:rPr lang="si-LK" sz="1400" b="1" dirty="0">
                <a:latin typeface="Arial" charset="0"/>
                <a:cs typeface="Arial" charset="0"/>
              </a:rPr>
              <a:t>,Japan – </a:t>
            </a:r>
            <a:r>
              <a:rPr lang="en-US" sz="1400" b="1" dirty="0">
                <a:latin typeface="Arial" charset="0"/>
                <a:cs typeface="Arial" charset="0"/>
              </a:rPr>
              <a:t>1.7, USA 5.5</a:t>
            </a:r>
            <a:r>
              <a:rPr lang="si-LK" sz="1400" b="1" dirty="0">
                <a:latin typeface="Arial" charset="0"/>
                <a:cs typeface="Arial" charset="0"/>
              </a:rPr>
              <a:t> </a:t>
            </a:r>
            <a:r>
              <a:rPr lang="en-US" sz="1400" b="1" dirty="0">
                <a:latin typeface="Arial" charset="0"/>
                <a:cs typeface="Arial" charset="0"/>
              </a:rPr>
              <a:t>)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US" sz="1300" i="1" dirty="0">
                <a:latin typeface="Arial" charset="0"/>
                <a:cs typeface="Arial" charset="0"/>
              </a:rPr>
              <a:t>(</a:t>
            </a:r>
            <a:r>
              <a:rPr lang="en-US" sz="1400" i="1" dirty="0">
                <a:latin typeface="Arial" charset="0"/>
                <a:cs typeface="Arial" charset="0"/>
              </a:rPr>
              <a:t>Based on WB &amp; UN data 2024</a:t>
            </a:r>
            <a:r>
              <a:rPr lang="si-LK" sz="1400" i="1" dirty="0">
                <a:latin typeface="Arial" charset="0"/>
                <a:cs typeface="Arial" charset="0"/>
              </a:rPr>
              <a:t>)</a:t>
            </a:r>
          </a:p>
          <a:p>
            <a:pPr lvl="1">
              <a:lnSpc>
                <a:spcPct val="80000"/>
              </a:lnSpc>
              <a:buBlip>
                <a:blip r:embed="rId3"/>
              </a:buBlip>
              <a:defRPr/>
            </a:pPr>
            <a:endParaRPr lang="en-US" sz="1400" b="1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Blip>
                <a:blip r:embed="rId3"/>
              </a:buBlip>
              <a:defRPr/>
            </a:pPr>
            <a:r>
              <a:rPr lang="en-US" sz="1900" b="1" dirty="0">
                <a:latin typeface="Arial" charset="0"/>
                <a:cs typeface="Arial" charset="0"/>
              </a:rPr>
              <a:t>Maternal Mortality Rate (per 100,000 live births)</a:t>
            </a:r>
            <a:r>
              <a:rPr lang="si-LK" sz="1900" b="1" dirty="0">
                <a:latin typeface="Arial" charset="0"/>
                <a:cs typeface="Arial" charset="0"/>
              </a:rPr>
              <a:t>  </a:t>
            </a:r>
            <a:r>
              <a:rPr lang="en-US" sz="1900" b="1" dirty="0">
                <a:latin typeface="Arial" charset="0"/>
                <a:cs typeface="Arial" charset="0"/>
              </a:rPr>
              <a:t>  - </a:t>
            </a:r>
            <a:r>
              <a:rPr lang="si-LK" sz="1900" b="1" dirty="0">
                <a:latin typeface="Arial" charset="0"/>
                <a:cs typeface="Arial" charset="0"/>
              </a:rPr>
              <a:t>3</a:t>
            </a:r>
            <a:r>
              <a:rPr lang="en-US" sz="1900" b="1" dirty="0">
                <a:latin typeface="Arial" charset="0"/>
                <a:cs typeface="Arial" charset="0"/>
              </a:rPr>
              <a:t>3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US" sz="1400" b="1" dirty="0">
                <a:latin typeface="Arial" charset="0"/>
                <a:cs typeface="Arial" charset="0"/>
              </a:rPr>
              <a:t>(Thailand – </a:t>
            </a:r>
            <a:r>
              <a:rPr lang="si-LK" sz="1400" b="1" dirty="0">
                <a:latin typeface="Arial" charset="0"/>
                <a:cs typeface="Arial" charset="0"/>
              </a:rPr>
              <a:t>48</a:t>
            </a:r>
            <a:r>
              <a:rPr lang="en-GB" sz="1400" b="1" dirty="0">
                <a:latin typeface="Arial" charset="0"/>
                <a:cs typeface="Arial" charset="0"/>
              </a:rPr>
              <a:t>, India – 97, USA – 18.6, China 29, Japan 5 </a:t>
            </a:r>
            <a:r>
              <a:rPr lang="en-US" sz="1400" b="1" dirty="0">
                <a:latin typeface="Arial" charset="0"/>
                <a:cs typeface="Arial" charset="0"/>
              </a:rPr>
              <a:t>)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US" sz="1400" i="1" dirty="0">
                <a:latin typeface="Arial" charset="0"/>
                <a:cs typeface="Arial" charset="0"/>
              </a:rPr>
              <a:t>(Based on WB &amp; UN data 2018 to 2023()</a:t>
            </a:r>
          </a:p>
          <a:p>
            <a:pPr lvl="1">
              <a:lnSpc>
                <a:spcPct val="80000"/>
              </a:lnSpc>
              <a:buBlip>
                <a:blip r:embed="rId3"/>
              </a:buBlip>
              <a:defRPr/>
            </a:pPr>
            <a:endParaRPr lang="en-US" sz="1700" b="1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Blip>
                <a:blip r:embed="rId3"/>
              </a:buBlip>
              <a:defRPr/>
            </a:pPr>
            <a:r>
              <a:rPr lang="en-US" sz="1900" b="1" dirty="0">
                <a:latin typeface="Arial" charset="0"/>
                <a:cs typeface="Arial" charset="0"/>
              </a:rPr>
              <a:t>Life expectancy at birth – 77,73 years  (overall)      	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US" sz="1400" b="1" dirty="0">
                <a:latin typeface="Arial" charset="0"/>
                <a:cs typeface="Arial" charset="0"/>
              </a:rPr>
              <a:t>((Sweden  – 83.3 ,</a:t>
            </a:r>
            <a:r>
              <a:rPr lang="si-LK" sz="1400" b="1" dirty="0">
                <a:latin typeface="Arial" charset="0"/>
                <a:cs typeface="Arial" charset="0"/>
              </a:rPr>
              <a:t>USA – 7</a:t>
            </a:r>
            <a:r>
              <a:rPr lang="en-US" sz="1400" b="1" dirty="0">
                <a:latin typeface="Arial" charset="0"/>
                <a:cs typeface="Arial" charset="0"/>
              </a:rPr>
              <a:t>8.4</a:t>
            </a:r>
            <a:r>
              <a:rPr lang="si-LK" sz="1400" b="1" dirty="0">
                <a:latin typeface="Arial" charset="0"/>
                <a:cs typeface="Arial" charset="0"/>
              </a:rPr>
              <a:t>, India – </a:t>
            </a:r>
            <a:r>
              <a:rPr lang="en-US" sz="1400" b="1" dirty="0">
                <a:latin typeface="Arial" charset="0"/>
                <a:cs typeface="Arial" charset="0"/>
              </a:rPr>
              <a:t>70.4</a:t>
            </a:r>
            <a:r>
              <a:rPr lang="si-LK" sz="1400" b="1" dirty="0">
                <a:latin typeface="Arial" charset="0"/>
                <a:cs typeface="Arial" charset="0"/>
              </a:rPr>
              <a:t>)</a:t>
            </a:r>
            <a:endParaRPr lang="en-US" sz="1400" i="1" dirty="0">
              <a:latin typeface="Arial" charset="0"/>
              <a:cs typeface="Arial" charset="0"/>
            </a:endParaRPr>
          </a:p>
          <a:p>
            <a:pPr lvl="1">
              <a:lnSpc>
                <a:spcPct val="80000"/>
              </a:lnSpc>
              <a:buNone/>
              <a:defRPr/>
            </a:pPr>
            <a:r>
              <a:rPr lang="en-US" sz="1300" i="1" dirty="0">
                <a:latin typeface="Arial" charset="0"/>
                <a:cs typeface="Arial" charset="0"/>
              </a:rPr>
              <a:t>(</a:t>
            </a:r>
            <a:r>
              <a:rPr lang="en-US" sz="1200" i="1" dirty="0">
                <a:latin typeface="Arial" charset="0"/>
                <a:cs typeface="Arial" charset="0"/>
              </a:rPr>
              <a:t>Based on WB &amp; UN data 2023)</a:t>
            </a:r>
          </a:p>
          <a:p>
            <a:pPr lvl="1">
              <a:lnSpc>
                <a:spcPct val="80000"/>
              </a:lnSpc>
              <a:buBlip>
                <a:blip r:embed="rId3"/>
              </a:buBlip>
              <a:defRPr/>
            </a:pPr>
            <a:endParaRPr lang="en-US" sz="1300" i="1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Blip>
                <a:blip r:embed="rId3"/>
              </a:buBlip>
              <a:defRPr/>
            </a:pPr>
            <a:r>
              <a:rPr lang="en-US" sz="1900" b="1" dirty="0">
                <a:latin typeface="Arial" charset="0"/>
                <a:cs typeface="Arial" charset="0"/>
              </a:rPr>
              <a:t>Literacy rate - 92%</a:t>
            </a:r>
            <a:r>
              <a:rPr lang="en-US" sz="1900" b="1" dirty="0">
                <a:solidFill>
                  <a:schemeClr val="folHlink"/>
                </a:solidFill>
                <a:latin typeface="Arial" charset="0"/>
                <a:cs typeface="Arial" charset="0"/>
              </a:rPr>
              <a:t>                          	 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US" sz="1400" b="1" dirty="0">
                <a:latin typeface="Arial" charset="0"/>
                <a:cs typeface="Arial" charset="0"/>
              </a:rPr>
              <a:t>(India  - 77%, Thailand - 94% ,China – 96.7 %) </a:t>
            </a:r>
            <a:endParaRPr lang="en-US" sz="1400" i="1" dirty="0">
              <a:latin typeface="Arial" charset="0"/>
              <a:cs typeface="Arial" charset="0"/>
            </a:endParaRPr>
          </a:p>
          <a:p>
            <a:pPr lvl="1">
              <a:lnSpc>
                <a:spcPct val="80000"/>
              </a:lnSpc>
              <a:buNone/>
              <a:defRPr/>
            </a:pPr>
            <a:r>
              <a:rPr lang="en-US" sz="1200" i="1" dirty="0">
                <a:latin typeface="Arial" charset="0"/>
                <a:cs typeface="Arial" charset="0"/>
              </a:rPr>
              <a:t>(Based on WB &amp; UN data 2023</a:t>
            </a:r>
            <a:r>
              <a:rPr lang="en-US" sz="1300" i="1" dirty="0">
                <a:latin typeface="Arial" charset="0"/>
                <a:cs typeface="Arial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259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371600"/>
          </a:xfrm>
        </p:spPr>
        <p:txBody>
          <a:bodyPr>
            <a:noAutofit/>
          </a:bodyPr>
          <a:lstStyle/>
          <a:p>
            <a:r>
              <a:rPr lang="en-GB" dirty="0"/>
              <a:t>Novel Strategies                     </a:t>
            </a:r>
            <a:r>
              <a:rPr lang="en-GB" sz="2800" dirty="0"/>
              <a:t>.....</a:t>
            </a:r>
            <a:r>
              <a:rPr lang="en-GB" sz="2800" dirty="0" err="1"/>
              <a:t>cntd</a:t>
            </a:r>
            <a:r>
              <a:rPr lang="en-GB" sz="2800" dirty="0"/>
              <a:t>.</a:t>
            </a:r>
            <a:br>
              <a:rPr lang="en-GB" sz="3600" dirty="0"/>
            </a:b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371600" y="2743200"/>
          <a:ext cx="6705600" cy="384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0" y="17526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i-LK" sz="2400" dirty="0"/>
              <a:t>Monthly Blood Collection – NBTS</a:t>
            </a:r>
            <a:br>
              <a:rPr lang="si-LK" sz="2400" dirty="0"/>
            </a:br>
            <a:r>
              <a:rPr lang="si-LK" sz="2400" dirty="0"/>
              <a:t>(Jan – Aug 2010 &amp; 2011)</a:t>
            </a:r>
            <a:endParaRPr lang="en-US" sz="2400" dirty="0"/>
          </a:p>
        </p:txBody>
      </p:sp>
      <p:sp>
        <p:nvSpPr>
          <p:cNvPr id="6" name="Down Arrow 5"/>
          <p:cNvSpPr/>
          <p:nvPr/>
        </p:nvSpPr>
        <p:spPr>
          <a:xfrm>
            <a:off x="4267200" y="3505200"/>
            <a:ext cx="1524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11430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si-LK" sz="2800" dirty="0"/>
              <a:t>.Addressing </a:t>
            </a:r>
            <a:r>
              <a:rPr lang="en-GB" sz="2800" dirty="0"/>
              <a:t>Seasonal Variation in Blood Donation</a:t>
            </a:r>
            <a:endParaRPr lang="en-US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 fontScale="90000"/>
          </a:bodyPr>
          <a:lstStyle/>
          <a:p>
            <a:r>
              <a:rPr lang="en-GB" dirty="0"/>
              <a:t> Novel Strategies                       </a:t>
            </a:r>
            <a:r>
              <a:rPr lang="en-GB" sz="3100" dirty="0"/>
              <a:t>......</a:t>
            </a:r>
            <a:r>
              <a:rPr lang="en-GB" sz="3100" dirty="0" err="1"/>
              <a:t>cntd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sz="quarter" idx="1"/>
          </p:nvPr>
        </p:nvSpPr>
        <p:spPr>
          <a:xfrm>
            <a:off x="685800" y="14478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800" b="1" dirty="0"/>
              <a:t>5.Credibility Development of the Organization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2286000"/>
            <a:ext cx="7772400" cy="38862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Through targeting National Awards for Quality of Service;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spcBef>
                <a:spcPts val="580"/>
              </a:spcBef>
              <a:buClr>
                <a:srgbClr val="FF0000"/>
              </a:buClr>
              <a:buSzPct val="85000"/>
              <a:buBlip>
                <a:blip r:embed="rId2"/>
              </a:buBlip>
            </a:pPr>
            <a:r>
              <a:rPr lang="en-GB" sz="2800" b="1" dirty="0"/>
              <a:t>ISO 15189 Accreditation </a:t>
            </a:r>
            <a:r>
              <a:rPr lang="en-GB" sz="2800" dirty="0"/>
              <a:t>for Laboratories</a:t>
            </a:r>
          </a:p>
          <a:p>
            <a:pPr marL="514350" indent="-514350">
              <a:buClr>
                <a:srgbClr val="FF0000"/>
              </a:buClr>
              <a:buBlip>
                <a:blip r:embed="rId2"/>
              </a:buBlip>
            </a:pPr>
            <a:r>
              <a:rPr lang="en-US" sz="2800" dirty="0"/>
              <a:t>Provincial Productivity Award 2009        – </a:t>
            </a:r>
            <a:r>
              <a:rPr lang="en-US" sz="2800" b="1" i="1" dirty="0"/>
              <a:t>Commendation</a:t>
            </a:r>
            <a:r>
              <a:rPr lang="en-US" sz="2800" dirty="0"/>
              <a:t> </a:t>
            </a:r>
          </a:p>
          <a:p>
            <a:pPr marL="514350" indent="-514350">
              <a:buClr>
                <a:srgbClr val="FF0000"/>
              </a:buClr>
              <a:buBlip>
                <a:blip r:embed="rId2"/>
              </a:buBlip>
            </a:pPr>
            <a:r>
              <a:rPr lang="en-GB" sz="2800" dirty="0" err="1"/>
              <a:t>Taiki</a:t>
            </a:r>
            <a:r>
              <a:rPr lang="en-GB" sz="2800" dirty="0"/>
              <a:t> Akimoto 5S Award 2010                 – </a:t>
            </a:r>
            <a:r>
              <a:rPr lang="en-GB" sz="2800" b="1" i="1" dirty="0"/>
              <a:t>Winner</a:t>
            </a:r>
          </a:p>
          <a:p>
            <a:pPr marL="514350" indent="-514350">
              <a:buClr>
                <a:srgbClr val="FF0000"/>
              </a:buClr>
              <a:buBlip>
                <a:blip r:embed="rId2"/>
              </a:buBlip>
            </a:pPr>
            <a:r>
              <a:rPr lang="en-GB" sz="2800" dirty="0"/>
              <a:t>National Health Excellence Awards 2009/2010	                                                                					           - </a:t>
            </a:r>
            <a:r>
              <a:rPr lang="en-GB" sz="2800" b="1" i="1" dirty="0"/>
              <a:t>Gold Award</a:t>
            </a:r>
          </a:p>
          <a:p>
            <a:pPr marL="514350" indent="-514350">
              <a:buClr>
                <a:srgbClr val="FF0000"/>
              </a:buClr>
              <a:buBlip>
                <a:blip r:embed="rId2"/>
              </a:buBlip>
            </a:pPr>
            <a:r>
              <a:rPr lang="en-GB" sz="2800" dirty="0"/>
              <a:t>National Green Awards 2010                  – </a:t>
            </a:r>
            <a:r>
              <a:rPr lang="en-GB" sz="2800" b="1" i="1" dirty="0"/>
              <a:t>Silver Award</a:t>
            </a:r>
          </a:p>
          <a:p>
            <a:pPr marL="514350" indent="-514350">
              <a:buClr>
                <a:srgbClr val="FF0000"/>
              </a:buClr>
              <a:buBlip>
                <a:blip r:embed="rId2"/>
              </a:buBlip>
            </a:pPr>
            <a:r>
              <a:rPr lang="en-GB" sz="2800" dirty="0"/>
              <a:t>National Quality Award 2010                 – </a:t>
            </a:r>
            <a:r>
              <a:rPr lang="en-GB" sz="2800" b="1" i="1" dirty="0"/>
              <a:t>Merit Award</a:t>
            </a:r>
            <a:endParaRPr lang="en-US" sz="2800" b="1" i="1" dirty="0"/>
          </a:p>
          <a:p>
            <a:pPr marL="514350" indent="-514350">
              <a:buClr>
                <a:srgbClr val="FF0000"/>
              </a:buClr>
              <a:buBlip>
                <a:blip r:embed="rId2"/>
              </a:buBlip>
            </a:pPr>
            <a:endParaRPr lang="en-GB" sz="2800" b="1" i="1" dirty="0"/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 2"/>
              <a:buBlip>
                <a:blip r:embed="rId2"/>
              </a:buBlip>
              <a:tabLst/>
              <a:defRPr/>
            </a:pPr>
            <a:endParaRPr kumimoji="0" lang="en-US" sz="2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6000" dirty="0"/>
          </a:p>
          <a:p>
            <a:r>
              <a:rPr lang="en-US" sz="6000" dirty="0"/>
              <a:t>We Achieved the </a:t>
            </a:r>
            <a:r>
              <a:rPr lang="en-US" sz="6000" dirty="0" err="1"/>
              <a:t>Pinacle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9098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857251"/>
            <a:ext cx="9143999" cy="514349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708103"/>
              </p:ext>
            </p:extLst>
          </p:nvPr>
        </p:nvGraphicFramePr>
        <p:xfrm>
          <a:off x="685800" y="898015"/>
          <a:ext cx="8001220" cy="49693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0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44">
                  <a:extLst>
                    <a:ext uri="{9D8B030D-6E8A-4147-A177-3AD203B41FA5}">
                      <a16:colId xmlns:a16="http://schemas.microsoft.com/office/drawing/2014/main" val="390387003"/>
                    </a:ext>
                  </a:extLst>
                </a:gridCol>
              </a:tblGrid>
              <a:tr h="4517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Year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Voluntary Collection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Replacement collection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 collection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a %</a:t>
                      </a: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8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2004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106,106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86,813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192,919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2116863198"/>
                  </a:ext>
                </a:extLst>
              </a:tr>
              <a:tr h="2258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2005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130,442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76,938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207,380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62.9</a:t>
                      </a: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4188564322"/>
                  </a:ext>
                </a:extLst>
              </a:tr>
              <a:tr h="2258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2006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185,064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61,688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246,752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3089162382"/>
                  </a:ext>
                </a:extLst>
              </a:tr>
              <a:tr h="2258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2007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209,774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50,468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260,212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80.6</a:t>
                      </a: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8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2008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282,446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37,645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319,891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88.3</a:t>
                      </a: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8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2009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267,773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42,136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309,909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86.4</a:t>
                      </a: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8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2010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268,128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34,755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302,883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88.5</a:t>
                      </a: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8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2011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318,885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11,315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330,200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96.6</a:t>
                      </a: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8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2012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349,423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2,182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351,605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99.4</a:t>
                      </a: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8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380,808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380,808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8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380367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380367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8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395500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395500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58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414175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414175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58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423668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423668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58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450640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450640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58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444515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444515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58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397833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397833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58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385054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385054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58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424127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424127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58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466061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466061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4952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72067"/>
              </p:ext>
            </p:extLst>
          </p:nvPr>
        </p:nvGraphicFramePr>
        <p:xfrm>
          <a:off x="198783" y="1572868"/>
          <a:ext cx="8786192" cy="41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26166" y="976520"/>
            <a:ext cx="7752523" cy="5963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/>
              <a:t>Escalation of 100% voluntary non remunerated Blood Donation</a:t>
            </a:r>
            <a:br>
              <a:rPr lang="en-US" sz="2400" b="1" dirty="0"/>
            </a:br>
            <a:r>
              <a:rPr lang="en-US" sz="2400" b="1" dirty="0"/>
              <a:t>Sri Lanka</a:t>
            </a:r>
          </a:p>
        </p:txBody>
      </p:sp>
      <p:sp>
        <p:nvSpPr>
          <p:cNvPr id="2" name="Down Arrow 1"/>
          <p:cNvSpPr/>
          <p:nvPr/>
        </p:nvSpPr>
        <p:spPr>
          <a:xfrm>
            <a:off x="2895600" y="1572868"/>
            <a:ext cx="533400" cy="1310540"/>
          </a:xfrm>
          <a:prstGeom prst="downArrow">
            <a:avLst>
              <a:gd name="adj1" fmla="val 50000"/>
              <a:gd name="adj2" fmla="val 58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710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957" y="1257300"/>
            <a:ext cx="3248086" cy="807914"/>
          </a:xfrm>
        </p:spPr>
        <p:txBody>
          <a:bodyPr>
            <a:normAutofit fontScale="90000"/>
          </a:bodyPr>
          <a:lstStyle/>
          <a:p>
            <a:r>
              <a:rPr lang="en-SG" dirty="0"/>
              <a:t>Annual blood collection</a:t>
            </a:r>
          </a:p>
        </p:txBody>
      </p:sp>
      <p:pic>
        <p:nvPicPr>
          <p:cNvPr id="5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857251"/>
            <a:ext cx="9143999" cy="5143499"/>
          </a:xfrm>
          <a:prstGeom prst="rect">
            <a:avLst/>
          </a:prstGeom>
        </p:spPr>
      </p:pic>
      <p:sp>
        <p:nvSpPr>
          <p:cNvPr id="6" name="object 5"/>
          <p:cNvSpPr/>
          <p:nvPr/>
        </p:nvSpPr>
        <p:spPr>
          <a:xfrm>
            <a:off x="381001" y="1333500"/>
            <a:ext cx="8229599" cy="4381500"/>
          </a:xfrm>
          <a:custGeom>
            <a:avLst/>
            <a:gdLst/>
            <a:ahLst/>
            <a:cxnLst/>
            <a:rect l="l" t="t" r="r" b="b"/>
            <a:pathLst>
              <a:path w="10149205" h="7386955">
                <a:moveTo>
                  <a:pt x="9848373" y="7386717"/>
                </a:moveTo>
                <a:lnTo>
                  <a:pt x="300285" y="7386717"/>
                </a:lnTo>
                <a:lnTo>
                  <a:pt x="251440" y="7382801"/>
                </a:lnTo>
                <a:lnTo>
                  <a:pt x="205155" y="7371456"/>
                </a:lnTo>
                <a:lnTo>
                  <a:pt x="162037" y="7353293"/>
                </a:lnTo>
                <a:lnTo>
                  <a:pt x="122696" y="7328918"/>
                </a:lnTo>
                <a:lnTo>
                  <a:pt x="87739" y="7298940"/>
                </a:lnTo>
                <a:lnTo>
                  <a:pt x="57774" y="7263968"/>
                </a:lnTo>
                <a:lnTo>
                  <a:pt x="33410" y="7224610"/>
                </a:lnTo>
                <a:lnTo>
                  <a:pt x="15254" y="7181475"/>
                </a:lnTo>
                <a:lnTo>
                  <a:pt x="3914" y="7135169"/>
                </a:lnTo>
                <a:lnTo>
                  <a:pt x="0" y="7086303"/>
                </a:lnTo>
                <a:lnTo>
                  <a:pt x="0" y="300414"/>
                </a:lnTo>
                <a:lnTo>
                  <a:pt x="3914" y="251547"/>
                </a:lnTo>
                <a:lnTo>
                  <a:pt x="15254" y="205242"/>
                </a:lnTo>
                <a:lnTo>
                  <a:pt x="33410" y="162107"/>
                </a:lnTo>
                <a:lnTo>
                  <a:pt x="57774" y="122749"/>
                </a:lnTo>
                <a:lnTo>
                  <a:pt x="87739" y="87777"/>
                </a:lnTo>
                <a:lnTo>
                  <a:pt x="122696" y="57799"/>
                </a:lnTo>
                <a:lnTo>
                  <a:pt x="162037" y="33424"/>
                </a:lnTo>
                <a:lnTo>
                  <a:pt x="205155" y="15261"/>
                </a:lnTo>
                <a:lnTo>
                  <a:pt x="251440" y="3916"/>
                </a:lnTo>
                <a:lnTo>
                  <a:pt x="300285" y="0"/>
                </a:lnTo>
                <a:lnTo>
                  <a:pt x="9848373" y="0"/>
                </a:lnTo>
                <a:lnTo>
                  <a:pt x="9897218" y="3916"/>
                </a:lnTo>
                <a:lnTo>
                  <a:pt x="9943503" y="15261"/>
                </a:lnTo>
                <a:lnTo>
                  <a:pt x="9986620" y="33424"/>
                </a:lnTo>
                <a:lnTo>
                  <a:pt x="10025961" y="57799"/>
                </a:lnTo>
                <a:lnTo>
                  <a:pt x="10060918" y="87777"/>
                </a:lnTo>
                <a:lnTo>
                  <a:pt x="10090883" y="122749"/>
                </a:lnTo>
                <a:lnTo>
                  <a:pt x="10115248" y="162107"/>
                </a:lnTo>
                <a:lnTo>
                  <a:pt x="10133404" y="205242"/>
                </a:lnTo>
                <a:lnTo>
                  <a:pt x="10144743" y="251547"/>
                </a:lnTo>
                <a:lnTo>
                  <a:pt x="10148658" y="300414"/>
                </a:lnTo>
                <a:lnTo>
                  <a:pt x="10148658" y="7086303"/>
                </a:lnTo>
                <a:lnTo>
                  <a:pt x="10144743" y="7135169"/>
                </a:lnTo>
                <a:lnTo>
                  <a:pt x="10133404" y="7181475"/>
                </a:lnTo>
                <a:lnTo>
                  <a:pt x="10115248" y="7224610"/>
                </a:lnTo>
                <a:lnTo>
                  <a:pt x="10090883" y="7263968"/>
                </a:lnTo>
                <a:lnTo>
                  <a:pt x="10060918" y="7298940"/>
                </a:lnTo>
                <a:lnTo>
                  <a:pt x="10025961" y="7328918"/>
                </a:lnTo>
                <a:lnTo>
                  <a:pt x="9986620" y="7353293"/>
                </a:lnTo>
                <a:lnTo>
                  <a:pt x="9943503" y="7371456"/>
                </a:lnTo>
                <a:lnTo>
                  <a:pt x="9897218" y="7382801"/>
                </a:lnTo>
                <a:lnTo>
                  <a:pt x="9848373" y="7386717"/>
                </a:lnTo>
                <a:close/>
              </a:path>
            </a:pathLst>
          </a:custGeom>
          <a:solidFill>
            <a:schemeClr val="bg1">
              <a:alpha val="77648"/>
            </a:schemeClr>
          </a:solidFill>
        </p:spPr>
        <p:txBody>
          <a:bodyPr wrap="square" lIns="0" tIns="0" rIns="0" bIns="0" rtlCol="0"/>
          <a:lstStyle/>
          <a:p>
            <a:pPr defTabSz="457223"/>
            <a:endParaRPr sz="9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457200" y="1638300"/>
          <a:ext cx="7920880" cy="3919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09496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958" y="1841758"/>
            <a:ext cx="3248086" cy="807914"/>
          </a:xfrm>
        </p:spPr>
        <p:txBody>
          <a:bodyPr>
            <a:normAutofit fontScale="90000"/>
          </a:bodyPr>
          <a:lstStyle/>
          <a:p>
            <a:r>
              <a:rPr lang="en-SG" dirty="0"/>
              <a:t>Blood component processing</a:t>
            </a:r>
          </a:p>
        </p:txBody>
      </p:sp>
      <p:pic>
        <p:nvPicPr>
          <p:cNvPr id="6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857251"/>
            <a:ext cx="9143999" cy="51434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09700"/>
            <a:ext cx="8229600" cy="432058"/>
          </a:xfrm>
        </p:spPr>
        <p:txBody>
          <a:bodyPr>
            <a:normAutofit/>
          </a:bodyPr>
          <a:lstStyle/>
          <a:p>
            <a:pPr algn="ctr"/>
            <a:r>
              <a:rPr lang="en-SG" sz="2000" dirty="0">
                <a:solidFill>
                  <a:schemeClr val="bg1"/>
                </a:solidFill>
              </a:rPr>
              <a:t>NBTS practices 100% blood processing.</a:t>
            </a:r>
          </a:p>
        </p:txBody>
      </p:sp>
      <p:sp>
        <p:nvSpPr>
          <p:cNvPr id="8" name="object 5"/>
          <p:cNvSpPr/>
          <p:nvPr/>
        </p:nvSpPr>
        <p:spPr>
          <a:xfrm>
            <a:off x="1028700" y="1943101"/>
            <a:ext cx="7086600" cy="3824892"/>
          </a:xfrm>
          <a:custGeom>
            <a:avLst/>
            <a:gdLst/>
            <a:ahLst/>
            <a:cxnLst/>
            <a:rect l="l" t="t" r="r" b="b"/>
            <a:pathLst>
              <a:path w="10149205" h="7386955">
                <a:moveTo>
                  <a:pt x="9848373" y="7386717"/>
                </a:moveTo>
                <a:lnTo>
                  <a:pt x="300285" y="7386717"/>
                </a:lnTo>
                <a:lnTo>
                  <a:pt x="251440" y="7382801"/>
                </a:lnTo>
                <a:lnTo>
                  <a:pt x="205155" y="7371456"/>
                </a:lnTo>
                <a:lnTo>
                  <a:pt x="162037" y="7353293"/>
                </a:lnTo>
                <a:lnTo>
                  <a:pt x="122696" y="7328918"/>
                </a:lnTo>
                <a:lnTo>
                  <a:pt x="87739" y="7298940"/>
                </a:lnTo>
                <a:lnTo>
                  <a:pt x="57774" y="7263968"/>
                </a:lnTo>
                <a:lnTo>
                  <a:pt x="33410" y="7224610"/>
                </a:lnTo>
                <a:lnTo>
                  <a:pt x="15254" y="7181475"/>
                </a:lnTo>
                <a:lnTo>
                  <a:pt x="3914" y="7135169"/>
                </a:lnTo>
                <a:lnTo>
                  <a:pt x="0" y="7086303"/>
                </a:lnTo>
                <a:lnTo>
                  <a:pt x="0" y="300414"/>
                </a:lnTo>
                <a:lnTo>
                  <a:pt x="3914" y="251547"/>
                </a:lnTo>
                <a:lnTo>
                  <a:pt x="15254" y="205242"/>
                </a:lnTo>
                <a:lnTo>
                  <a:pt x="33410" y="162107"/>
                </a:lnTo>
                <a:lnTo>
                  <a:pt x="57774" y="122749"/>
                </a:lnTo>
                <a:lnTo>
                  <a:pt x="87739" y="87777"/>
                </a:lnTo>
                <a:lnTo>
                  <a:pt x="122696" y="57799"/>
                </a:lnTo>
                <a:lnTo>
                  <a:pt x="162037" y="33424"/>
                </a:lnTo>
                <a:lnTo>
                  <a:pt x="205155" y="15261"/>
                </a:lnTo>
                <a:lnTo>
                  <a:pt x="251440" y="3916"/>
                </a:lnTo>
                <a:lnTo>
                  <a:pt x="300285" y="0"/>
                </a:lnTo>
                <a:lnTo>
                  <a:pt x="9848373" y="0"/>
                </a:lnTo>
                <a:lnTo>
                  <a:pt x="9897218" y="3916"/>
                </a:lnTo>
                <a:lnTo>
                  <a:pt x="9943503" y="15261"/>
                </a:lnTo>
                <a:lnTo>
                  <a:pt x="9986620" y="33424"/>
                </a:lnTo>
                <a:lnTo>
                  <a:pt x="10025961" y="57799"/>
                </a:lnTo>
                <a:lnTo>
                  <a:pt x="10060918" y="87777"/>
                </a:lnTo>
                <a:lnTo>
                  <a:pt x="10090883" y="122749"/>
                </a:lnTo>
                <a:lnTo>
                  <a:pt x="10115248" y="162107"/>
                </a:lnTo>
                <a:lnTo>
                  <a:pt x="10133404" y="205242"/>
                </a:lnTo>
                <a:lnTo>
                  <a:pt x="10144743" y="251547"/>
                </a:lnTo>
                <a:lnTo>
                  <a:pt x="10148658" y="300414"/>
                </a:lnTo>
                <a:lnTo>
                  <a:pt x="10148658" y="7086303"/>
                </a:lnTo>
                <a:lnTo>
                  <a:pt x="10144743" y="7135169"/>
                </a:lnTo>
                <a:lnTo>
                  <a:pt x="10133404" y="7181475"/>
                </a:lnTo>
                <a:lnTo>
                  <a:pt x="10115248" y="7224610"/>
                </a:lnTo>
                <a:lnTo>
                  <a:pt x="10090883" y="7263968"/>
                </a:lnTo>
                <a:lnTo>
                  <a:pt x="10060918" y="7298940"/>
                </a:lnTo>
                <a:lnTo>
                  <a:pt x="10025961" y="7328918"/>
                </a:lnTo>
                <a:lnTo>
                  <a:pt x="9986620" y="7353293"/>
                </a:lnTo>
                <a:lnTo>
                  <a:pt x="9943503" y="7371456"/>
                </a:lnTo>
                <a:lnTo>
                  <a:pt x="9897218" y="7382801"/>
                </a:lnTo>
                <a:lnTo>
                  <a:pt x="9848373" y="7386717"/>
                </a:lnTo>
                <a:close/>
              </a:path>
            </a:pathLst>
          </a:custGeom>
          <a:solidFill>
            <a:schemeClr val="bg1">
              <a:alpha val="77648"/>
            </a:schemeClr>
          </a:solidFill>
        </p:spPr>
        <p:txBody>
          <a:bodyPr wrap="square" lIns="0" tIns="0" rIns="0" bIns="0" rtlCol="0"/>
          <a:lstStyle/>
          <a:p>
            <a:pPr defTabSz="457223"/>
            <a:endParaRPr sz="9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115615" y="2394208"/>
          <a:ext cx="691276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12297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Few Examples from Member Countries</a:t>
            </a:r>
            <a:br>
              <a:rPr lang="en-US" b="1" dirty="0"/>
            </a:br>
            <a:r>
              <a:rPr lang="en-US" sz="2000" b="1" dirty="0"/>
              <a:t>Source: </a:t>
            </a:r>
            <a:r>
              <a:rPr lang="en-US" sz="2000" b="1" dirty="0" err="1"/>
              <a:t>ChatGpt</a:t>
            </a:r>
            <a:endParaRPr lang="en-US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1447800"/>
            <a:ext cx="4479471" cy="52115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2971800"/>
            <a:ext cx="1676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Iran 100%</a:t>
            </a:r>
          </a:p>
        </p:txBody>
      </p:sp>
    </p:spTree>
    <p:extLst>
      <p:ext uri="{BB962C8B-B14F-4D97-AF65-F5344CB8AC3E}">
        <p14:creationId xmlns:p14="http://schemas.microsoft.com/office/powerpoint/2010/main" val="42453170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Us Discus…….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Is It only Financial Situation of a Country??</a:t>
            </a:r>
          </a:p>
          <a:p>
            <a:r>
              <a:rPr lang="en-US" dirty="0"/>
              <a:t>Is It only the Scientific Development of a country?</a:t>
            </a:r>
          </a:p>
          <a:p>
            <a:r>
              <a:rPr lang="en-US" dirty="0"/>
              <a:t>Is it only the Health Policy of the Country?</a:t>
            </a:r>
          </a:p>
          <a:p>
            <a:r>
              <a:rPr lang="en-US" dirty="0"/>
              <a:t>Is it only the Religion of a Country?</a:t>
            </a:r>
          </a:p>
          <a:p>
            <a:r>
              <a:rPr lang="en-US" dirty="0"/>
              <a:t>Is It only the Social &amp; Cultural Situation of a Country? </a:t>
            </a:r>
          </a:p>
          <a:p>
            <a:pPr marL="0" indent="0">
              <a:buNone/>
            </a:pPr>
            <a:r>
              <a:rPr lang="en-US" dirty="0"/>
              <a:t>                                        OR</a:t>
            </a:r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sz="3600" dirty="0"/>
              <a:t>A COMBINATION OF ABOVE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401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					</a:t>
            </a:r>
            <a:r>
              <a:rPr lang="en-GB" sz="7200" b="1" dirty="0">
                <a:latin typeface="Edwardian Script ITC" pitchFamily="66" charset="0"/>
              </a:rPr>
              <a:t>Thank You</a:t>
            </a:r>
            <a:endParaRPr lang="en-US" sz="7200" b="1" dirty="0"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196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AATM Member Countries (26)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5400" dirty="0"/>
              <a:t>Very Diverse Health Systems  Policies &amp; Economies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0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Blood Transfusion service – Sri Lanka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057400"/>
            <a:ext cx="7772400" cy="39624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GB" sz="3200" dirty="0"/>
              <a:t>Established in late 1950s</a:t>
            </a:r>
          </a:p>
          <a:p>
            <a:pPr>
              <a:buBlip>
                <a:blip r:embed="rId2"/>
              </a:buBlip>
            </a:pPr>
            <a:r>
              <a:rPr lang="en-GB" sz="3200" dirty="0"/>
              <a:t>Directly under the Ministry of Heal</a:t>
            </a:r>
            <a:r>
              <a:rPr lang="si-LK" sz="3200" dirty="0"/>
              <a:t>th</a:t>
            </a:r>
            <a:endParaRPr lang="en-GB" sz="3200" dirty="0"/>
          </a:p>
          <a:p>
            <a:pPr>
              <a:buBlip>
                <a:blip r:embed="rId2"/>
              </a:buBlip>
            </a:pPr>
            <a:r>
              <a:rPr lang="en-GB" sz="3200" dirty="0"/>
              <a:t>Nationally  Coordinated</a:t>
            </a:r>
          </a:p>
          <a:p>
            <a:pPr>
              <a:buBlip>
                <a:blip r:embed="rId2"/>
              </a:buBlip>
            </a:pPr>
            <a:r>
              <a:rPr lang="en-GB" sz="3200" dirty="0"/>
              <a:t>Sole supplier of Blood and Blood Products to the;</a:t>
            </a:r>
          </a:p>
          <a:p>
            <a:pPr>
              <a:buNone/>
            </a:pPr>
            <a:r>
              <a:rPr lang="en-GB" sz="3200" dirty="0"/>
              <a:t> 	 - entire Government sector</a:t>
            </a:r>
          </a:p>
          <a:p>
            <a:pPr>
              <a:buNone/>
            </a:pPr>
            <a:r>
              <a:rPr lang="en-GB" sz="3200" dirty="0"/>
              <a:t>    - majority of Private sector</a:t>
            </a:r>
          </a:p>
          <a:p>
            <a:pPr>
              <a:buNone/>
            </a:pPr>
            <a:endParaRPr lang="en-GB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Administrative net work of NBTS - SL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52600"/>
            <a:ext cx="7772400" cy="4267200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n-GB" sz="2800" b="1" dirty="0"/>
              <a:t>Director/NBTS</a:t>
            </a:r>
            <a:r>
              <a:rPr lang="en-GB" sz="3200" b="1" dirty="0"/>
              <a:t> </a:t>
            </a:r>
            <a:r>
              <a:rPr lang="en-GB" b="1" dirty="0"/>
              <a:t> </a:t>
            </a:r>
            <a:r>
              <a:rPr lang="en-GB" dirty="0"/>
              <a:t> - </a:t>
            </a:r>
            <a:r>
              <a:rPr lang="en-GB" i="1" dirty="0"/>
              <a:t>Head of the Service</a:t>
            </a:r>
          </a:p>
          <a:p>
            <a:pPr>
              <a:buBlip>
                <a:blip r:embed="rId2"/>
              </a:buBlip>
            </a:pPr>
            <a:r>
              <a:rPr lang="en-GB" sz="2800" b="1" dirty="0"/>
              <a:t>National Blood Centre (NBC)</a:t>
            </a:r>
            <a:r>
              <a:rPr lang="si-LK" sz="2800" b="1" dirty="0"/>
              <a:t> </a:t>
            </a:r>
            <a:r>
              <a:rPr lang="en-GB" dirty="0"/>
              <a:t>– </a:t>
            </a:r>
            <a:r>
              <a:rPr lang="en-GB" i="1" dirty="0"/>
              <a:t>Operational Head Quarters</a:t>
            </a:r>
          </a:p>
          <a:p>
            <a:pPr>
              <a:buBlip>
                <a:blip r:embed="rId2"/>
              </a:buBlip>
            </a:pPr>
            <a:r>
              <a:rPr lang="en-GB" sz="2800" b="1" dirty="0"/>
              <a:t>88 hospital Based Blood Banks </a:t>
            </a:r>
            <a:r>
              <a:rPr lang="en-GB" dirty="0"/>
              <a:t>– </a:t>
            </a:r>
            <a:r>
              <a:rPr lang="si-LK" i="1" dirty="0"/>
              <a:t>M</a:t>
            </a:r>
            <a:r>
              <a:rPr lang="en-GB" i="1" dirty="0" err="1"/>
              <a:t>anaged</a:t>
            </a:r>
            <a:r>
              <a:rPr lang="en-GB" i="1" dirty="0"/>
              <a:t> through 16 clusters</a:t>
            </a:r>
          </a:p>
          <a:p>
            <a:pPr>
              <a:buBlip>
                <a:blip r:embed="rId2"/>
              </a:buBlip>
            </a:pPr>
            <a:r>
              <a:rPr lang="en-GB" sz="2800" b="1" dirty="0"/>
              <a:t>Total Man power </a:t>
            </a:r>
            <a:r>
              <a:rPr lang="en-GB" dirty="0"/>
              <a:t>– </a:t>
            </a:r>
            <a:r>
              <a:rPr lang="en-GB" i="1" dirty="0"/>
              <a:t>1036</a:t>
            </a:r>
          </a:p>
          <a:p>
            <a:pPr>
              <a:buBlip>
                <a:blip r:embed="rId2"/>
              </a:buBlip>
            </a:pPr>
            <a:r>
              <a:rPr lang="en-GB" sz="2800" b="1" dirty="0"/>
              <a:t>Transfusion Medicine </a:t>
            </a:r>
          </a:p>
          <a:p>
            <a:pPr>
              <a:buNone/>
            </a:pPr>
            <a:r>
              <a:rPr lang="si-LK" i="1" dirty="0"/>
              <a:t>	</a:t>
            </a:r>
            <a:r>
              <a:rPr lang="en-GB" i="1" dirty="0"/>
              <a:t>a recognized specialty by PGIM- SL</a:t>
            </a:r>
          </a:p>
          <a:p>
            <a:pPr>
              <a:buBlip>
                <a:blip r:embed="rId2"/>
              </a:buBlip>
            </a:pPr>
            <a:r>
              <a:rPr lang="en-GB" sz="2800" b="1" dirty="0"/>
              <a:t>Board certified Consultants</a:t>
            </a:r>
            <a:endParaRPr lang="en-US" sz="2800" b="1" dirty="0"/>
          </a:p>
        </p:txBody>
      </p:sp>
      <p:pic>
        <p:nvPicPr>
          <p:cNvPr id="6" name="Picture 4" descr="Centre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757" y="4572000"/>
            <a:ext cx="3058241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i-LK" dirty="0"/>
              <a:t>Blood Donor De</a:t>
            </a:r>
            <a:r>
              <a:rPr lang="en-GB" dirty="0" err="1"/>
              <a:t>partment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GB" sz="2800" dirty="0"/>
              <a:t>Sep</a:t>
            </a:r>
            <a:r>
              <a:rPr lang="si-LK" sz="2800" dirty="0"/>
              <a:t>e</a:t>
            </a:r>
            <a:r>
              <a:rPr lang="en-GB" sz="2800" dirty="0"/>
              <a:t>rate unit – Blood donor Department</a:t>
            </a:r>
          </a:p>
          <a:p>
            <a:pPr>
              <a:buNone/>
            </a:pPr>
            <a:r>
              <a:rPr lang="en-GB" sz="2800" dirty="0"/>
              <a:t>   under direct supervision of the Director </a:t>
            </a:r>
          </a:p>
          <a:p>
            <a:pPr>
              <a:buBlip>
                <a:blip r:embed="rId2"/>
              </a:buBlip>
            </a:pPr>
            <a:r>
              <a:rPr lang="en-GB" sz="2800" dirty="0"/>
              <a:t>Responsible for ;</a:t>
            </a:r>
          </a:p>
          <a:p>
            <a:pPr>
              <a:buNone/>
            </a:pPr>
            <a:r>
              <a:rPr lang="en-GB" sz="2800" dirty="0"/>
              <a:t>			-Donor motivation</a:t>
            </a:r>
          </a:p>
          <a:p>
            <a:pPr>
              <a:buNone/>
            </a:pPr>
            <a:r>
              <a:rPr lang="en-GB" sz="2800" dirty="0"/>
              <a:t>              	-Donor recruitment</a:t>
            </a:r>
          </a:p>
          <a:p>
            <a:pPr>
              <a:buNone/>
            </a:pPr>
            <a:r>
              <a:rPr lang="en-GB" sz="2800" dirty="0"/>
              <a:t>		    	-Blood collection</a:t>
            </a:r>
          </a:p>
          <a:p>
            <a:pPr>
              <a:buNone/>
            </a:pPr>
            <a:r>
              <a:rPr lang="en-GB" sz="2800" dirty="0"/>
              <a:t>		    	-Donor welfare &amp; retention</a:t>
            </a:r>
          </a:p>
          <a:p>
            <a:pPr>
              <a:buNone/>
            </a:pPr>
            <a:r>
              <a:rPr lang="en-GB" sz="2800" dirty="0"/>
              <a:t>			-Research on development of new 			  </a:t>
            </a:r>
            <a:r>
              <a:rPr lang="si-LK" sz="2800" dirty="0"/>
              <a:t>           </a:t>
            </a:r>
            <a:r>
              <a:rPr lang="en-GB" sz="2800" dirty="0"/>
              <a:t>strategies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4225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4800" dirty="0"/>
          </a:p>
          <a:p>
            <a:endParaRPr lang="en-US" sz="4800" dirty="0"/>
          </a:p>
          <a:p>
            <a:r>
              <a:rPr lang="en-US" sz="4800" dirty="0"/>
              <a:t>Progress Till 100% VNRBD</a:t>
            </a:r>
          </a:p>
        </p:txBody>
      </p:sp>
    </p:spTree>
    <p:extLst>
      <p:ext uri="{BB962C8B-B14F-4D97-AF65-F5344CB8AC3E}">
        <p14:creationId xmlns:p14="http://schemas.microsoft.com/office/powerpoint/2010/main" val="149139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r>
              <a:rPr lang="si-LK" dirty="0"/>
              <a:t>Vital Statistics of NBTS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19E7D0817F5448AEBCFEDF85947944" ma:contentTypeVersion="14" ma:contentTypeDescription="Een nieuw document maken." ma:contentTypeScope="" ma:versionID="ca1fff6abcce7fd0edbeffb66a73830c">
  <xsd:schema xmlns:xsd="http://www.w3.org/2001/XMLSchema" xmlns:xs="http://www.w3.org/2001/XMLSchema" xmlns:p="http://schemas.microsoft.com/office/2006/metadata/properties" xmlns:ns2="226bb0d9-941c-4c72-8b58-eec0f92f91f9" xmlns:ns3="390cec58-3f9b-4ba4-8a21-a3ec4dd383b8" targetNamespace="http://schemas.microsoft.com/office/2006/metadata/properties" ma:root="true" ma:fieldsID="62c6e46a416083380a54c833316e6934" ns2:_="" ns3:_="">
    <xsd:import namespace="226bb0d9-941c-4c72-8b58-eec0f92f91f9"/>
    <xsd:import namespace="390cec58-3f9b-4ba4-8a21-a3ec4dd383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bb0d9-941c-4c72-8b58-eec0f92f91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0f1cba57-224f-4b5e-856c-412f75d57d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cec58-3f9b-4ba4-8a21-a3ec4dd383b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a9674ad-d5c1-440c-aae0-4061e05cf5d0}" ma:internalName="TaxCatchAll" ma:showField="CatchAllData" ma:web="390cec58-3f9b-4ba4-8a21-a3ec4dd383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26bb0d9-941c-4c72-8b58-eec0f92f91f9">
      <Terms xmlns="http://schemas.microsoft.com/office/infopath/2007/PartnerControls"/>
    </lcf76f155ced4ddcb4097134ff3c332f>
    <TaxCatchAll xmlns="390cec58-3f9b-4ba4-8a21-a3ec4dd383b8" xsi:nil="true"/>
  </documentManagement>
</p:properties>
</file>

<file path=customXml/itemProps1.xml><?xml version="1.0" encoding="utf-8"?>
<ds:datastoreItem xmlns:ds="http://schemas.openxmlformats.org/officeDocument/2006/customXml" ds:itemID="{EB2CBFE6-7071-4427-AFE4-AB3354C3D91F}"/>
</file>

<file path=customXml/itemProps2.xml><?xml version="1.0" encoding="utf-8"?>
<ds:datastoreItem xmlns:ds="http://schemas.openxmlformats.org/officeDocument/2006/customXml" ds:itemID="{F3378BA3-EDAC-4A04-974F-39032E599475}"/>
</file>

<file path=customXml/itemProps3.xml><?xml version="1.0" encoding="utf-8"?>
<ds:datastoreItem xmlns:ds="http://schemas.openxmlformats.org/officeDocument/2006/customXml" ds:itemID="{F2E20576-F04A-48F5-869D-72A92E4170EA}"/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7602</TotalTime>
  <Words>1329</Words>
  <Application>Microsoft Macintosh PowerPoint</Application>
  <PresentationFormat>Diavoorstelling (4:3)</PresentationFormat>
  <Paragraphs>353</Paragraphs>
  <Slides>39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39</vt:i4>
      </vt:variant>
    </vt:vector>
  </HeadingPairs>
  <TitlesOfParts>
    <vt:vector size="49" baseType="lpstr">
      <vt:lpstr>Arial</vt:lpstr>
      <vt:lpstr>Calibri</vt:lpstr>
      <vt:lpstr>David</vt:lpstr>
      <vt:lpstr>Edwardian Script ITC</vt:lpstr>
      <vt:lpstr>Franklin Gothic Book</vt:lpstr>
      <vt:lpstr>Perpetua</vt:lpstr>
      <vt:lpstr>Wingdings</vt:lpstr>
      <vt:lpstr>Wingdings 2</vt:lpstr>
      <vt:lpstr>Equity</vt:lpstr>
      <vt:lpstr>Office Theme</vt:lpstr>
      <vt:lpstr> Roadmap to Achieve 100% VNRBD in a Resource Restricted Setting - Sri Lankan Perspective Sri Lanka</vt:lpstr>
      <vt:lpstr>Healthcare System in Sri Lanka</vt:lpstr>
      <vt:lpstr>As a result....</vt:lpstr>
      <vt:lpstr>AATM Member Countries (26)</vt:lpstr>
      <vt:lpstr>Blood Transfusion service – Sri Lanka</vt:lpstr>
      <vt:lpstr>Administrative net work of NBTS - SL</vt:lpstr>
      <vt:lpstr>Blood Donor Department </vt:lpstr>
      <vt:lpstr>PowerPoint-presentatie</vt:lpstr>
      <vt:lpstr>Vital Statistics of NBTS</vt:lpstr>
      <vt:lpstr>  Vital Statistics of NBTS               ....cntd. Where we stand now</vt:lpstr>
      <vt:lpstr>Vital Statistics of NBTS              ....cntd. Prevalence of TTI among units collected (2002 – 2010)</vt:lpstr>
      <vt:lpstr>Vital Statistics of NBTS                           ....cntd. Blood Collection Pattern</vt:lpstr>
      <vt:lpstr>Vital Statistics of NBTS                 ....cntd. First time and repeat donations</vt:lpstr>
      <vt:lpstr>Traditional stratergies</vt:lpstr>
      <vt:lpstr>Traditional Stratergies        ..... cntd.</vt:lpstr>
      <vt:lpstr>Walk for life - 2009</vt:lpstr>
      <vt:lpstr>Traditional Stratergies              .....cntd.</vt:lpstr>
      <vt:lpstr>5. Haemovigilance </vt:lpstr>
      <vt:lpstr>Haemovigilance</vt:lpstr>
      <vt:lpstr>Haemovigilance System -SL</vt:lpstr>
      <vt:lpstr>         Guidelines for reporting  </vt:lpstr>
      <vt:lpstr>PowerPoint-presentatie</vt:lpstr>
      <vt:lpstr>PowerPoint-presentatie</vt:lpstr>
      <vt:lpstr>New Blood Banks established in  North and East of the Country</vt:lpstr>
      <vt:lpstr>Novel Strategies</vt:lpstr>
      <vt:lpstr>Population based target levels</vt:lpstr>
      <vt:lpstr>   Giving Wider Awareness to blood donation through; Value Added programmes </vt:lpstr>
      <vt:lpstr>Giving Wider Awareness to Blood Donation Through; Social Marketing Concepts</vt:lpstr>
      <vt:lpstr>Novel Stratergies                  ......cntd.</vt:lpstr>
      <vt:lpstr>Novel Strategies                     .....cntd. </vt:lpstr>
      <vt:lpstr> Novel Strategies                       ......cntd</vt:lpstr>
      <vt:lpstr>PowerPoint-presentatie</vt:lpstr>
      <vt:lpstr>PowerPoint-presentatie</vt:lpstr>
      <vt:lpstr>Escalation of 100% voluntary non remunerated Blood Donation Sri Lanka</vt:lpstr>
      <vt:lpstr>Annual blood collection</vt:lpstr>
      <vt:lpstr>Blood component processing</vt:lpstr>
      <vt:lpstr>Few Examples from Member Countries Source: ChatGpt</vt:lpstr>
      <vt:lpstr>Let Us Discus…….</vt:lpstr>
      <vt:lpstr>PowerPoint-presentatie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 Stratergies Adopted in Aiming at the target of 100% Voluntary Donations in Sri Lanka</dc:title>
  <dc:creator>Upali Ranasinghe</dc:creator>
  <cp:lastModifiedBy>willem smid</cp:lastModifiedBy>
  <cp:revision>353</cp:revision>
  <dcterms:created xsi:type="dcterms:W3CDTF">2011-11-05T03:51:13Z</dcterms:created>
  <dcterms:modified xsi:type="dcterms:W3CDTF">2025-09-08T15:29:35Z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1489472706</vt:i4>
  </property>
  <property fmtid="{D5CDD505-2E9C-101B-9397-08002B2CF9AE}" pid="3" name="_NewReviewCycle">
    <vt:lpwstr/>
  </property>
  <property fmtid="{D5CDD505-2E9C-101B-9397-08002B2CF9AE}" pid="4" name="_EmailSubject">
    <vt:lpwstr>Xtra final version of the PPt</vt:lpwstr>
  </property>
  <property fmtid="{D5CDD505-2E9C-101B-9397-08002B2CF9AE}" pid="5" name="_AuthorEmail">
    <vt:lpwstr>agro@sltnet.lk</vt:lpwstr>
  </property>
  <property fmtid="{D5CDD505-2E9C-101B-9397-08002B2CF9AE}" pid="6" name="_AuthorEmailDisplayName">
    <vt:lpwstr>Upali Ranasinghe</vt:lpwstr>
  </property>
  <property fmtid="{D5CDD505-2E9C-101B-9397-08002B2CF9AE}" pid="7" name="_PreviousAdHocReviewCycleID">
    <vt:i4>-956893527</vt:i4>
  </property>
  <property fmtid="{D5CDD505-2E9C-101B-9397-08002B2CF9AE}" pid="8" name="ContentTypeId">
    <vt:lpwstr>0x0101004619E7D0817F5448AEBCFEDF85947944</vt:lpwstr>
  </property>
</Properties>
</file>