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Alan Sans"/>
      <p:regular r:id="rId11"/>
      <p:bold r:id="rId12"/>
    </p:embeddedFont>
    <p:embeddedFont>
      <p:font typeface="Inter SemiBold"/>
      <p:regular r:id="rId13"/>
      <p:bold r:id="rId14"/>
      <p:italic r:id="rId15"/>
      <p:boldItalic r:id="rId16"/>
    </p:embeddedFont>
    <p:embeddedFont>
      <p:font typeface="Alan Sans ExtraBold"/>
      <p:bold r:id="rId17"/>
    </p:embeddedFont>
    <p:embeddedFont>
      <p:font typeface="Inter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-italic.fntdata"/><Relationship Id="rId11" Type="http://schemas.openxmlformats.org/officeDocument/2006/relationships/font" Target="fonts/AlanSans-regular.fntdata"/><Relationship Id="rId10" Type="http://schemas.openxmlformats.org/officeDocument/2006/relationships/slide" Target="slides/slide5.xml"/><Relationship Id="rId21" Type="http://schemas.openxmlformats.org/officeDocument/2006/relationships/font" Target="fonts/Inter-boldItalic.fntdata"/><Relationship Id="rId13" Type="http://schemas.openxmlformats.org/officeDocument/2006/relationships/font" Target="fonts/InterSemiBold-regular.fntdata"/><Relationship Id="rId12" Type="http://schemas.openxmlformats.org/officeDocument/2006/relationships/font" Target="fonts/Ala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InterSemiBold-italic.fntdata"/><Relationship Id="rId14" Type="http://schemas.openxmlformats.org/officeDocument/2006/relationships/font" Target="fonts/InterSemiBold-bold.fntdata"/><Relationship Id="rId17" Type="http://schemas.openxmlformats.org/officeDocument/2006/relationships/font" Target="fonts/AlanSansExtraBold-bold.fntdata"/><Relationship Id="rId16" Type="http://schemas.openxmlformats.org/officeDocument/2006/relationships/font" Target="fonts/InterSemiBold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Inter-bold.fntdata"/><Relationship Id="rId6" Type="http://schemas.openxmlformats.org/officeDocument/2006/relationships/slide" Target="slides/slide1.xml"/><Relationship Id="rId18" Type="http://schemas.openxmlformats.org/officeDocument/2006/relationships/font" Target="fonts/Int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d0ce550e1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d0ce550e1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962a1e3d0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962a1e3d0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d04c5f978b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d04c5f978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d04c5f978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d04c5f978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20" Type="http://schemas.openxmlformats.org/officeDocument/2006/relationships/image" Target="../media/image17.png"/><Relationship Id="rId11" Type="http://schemas.openxmlformats.org/officeDocument/2006/relationships/image" Target="../media/image31.png"/><Relationship Id="rId10" Type="http://schemas.openxmlformats.org/officeDocument/2006/relationships/image" Target="../media/image14.png"/><Relationship Id="rId21" Type="http://schemas.openxmlformats.org/officeDocument/2006/relationships/image" Target="../media/image19.png"/><Relationship Id="rId13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5" Type="http://schemas.openxmlformats.org/officeDocument/2006/relationships/image" Target="../media/image12.png"/><Relationship Id="rId14" Type="http://schemas.openxmlformats.org/officeDocument/2006/relationships/image" Target="../media/image22.png"/><Relationship Id="rId17" Type="http://schemas.openxmlformats.org/officeDocument/2006/relationships/image" Target="../media/image11.png"/><Relationship Id="rId16" Type="http://schemas.openxmlformats.org/officeDocument/2006/relationships/image" Target="../media/image10.png"/><Relationship Id="rId5" Type="http://schemas.openxmlformats.org/officeDocument/2006/relationships/image" Target="../media/image24.png"/><Relationship Id="rId19" Type="http://schemas.openxmlformats.org/officeDocument/2006/relationships/image" Target="../media/image29.png"/><Relationship Id="rId6" Type="http://schemas.openxmlformats.org/officeDocument/2006/relationships/image" Target="../media/image3.png"/><Relationship Id="rId18" Type="http://schemas.openxmlformats.org/officeDocument/2006/relationships/image" Target="../media/image16.png"/><Relationship Id="rId7" Type="http://schemas.openxmlformats.org/officeDocument/2006/relationships/image" Target="../media/image18.png"/><Relationship Id="rId8" Type="http://schemas.openxmlformats.org/officeDocument/2006/relationships/image" Target="../media/image20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title="pozadi_A4.png"/>
          <p:cNvPicPr preferRelativeResize="0"/>
          <p:nvPr/>
        </p:nvPicPr>
        <p:blipFill rotWithShape="1">
          <a:blip r:embed="rId2">
            <a:alphaModFix/>
          </a:blip>
          <a:srcRect b="20458" l="0" r="0" t="39771"/>
          <a:stretch/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/>
        </p:nvSpPr>
        <p:spPr>
          <a:xfrm>
            <a:off x="1144050" y="1172300"/>
            <a:ext cx="6855900" cy="25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643E"/>
              </a:solidFill>
              <a:latin typeface="Alan Sans ExtraBold"/>
              <a:ea typeface="Alan Sans ExtraBold"/>
              <a:cs typeface="Alan Sans ExtraBold"/>
              <a:sym typeface="Alan Sans ExtraBold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b="7493" l="0" r="0" t="0"/>
          <a:stretch/>
        </p:blipFill>
        <p:spPr>
          <a:xfrm>
            <a:off x="245500" y="199675"/>
            <a:ext cx="2401875" cy="8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title"/>
          </p:nvPr>
        </p:nvSpPr>
        <p:spPr>
          <a:xfrm>
            <a:off x="311700" y="1360429"/>
            <a:ext cx="8520600" cy="21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43E"/>
              </a:buClr>
              <a:buSzPts val="3600"/>
              <a:buNone/>
              <a:defRPr sz="3600">
                <a:solidFill>
                  <a:srgbClr val="00643E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2"/>
          <p:cNvSpPr txBox="1"/>
          <p:nvPr>
            <p:ph idx="2" type="title"/>
          </p:nvPr>
        </p:nvSpPr>
        <p:spPr>
          <a:xfrm>
            <a:off x="311700" y="37397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643E"/>
              </a:buClr>
              <a:buSzPts val="1800"/>
              <a:buFont typeface="Inter SemiBold"/>
              <a:buNone/>
              <a:defRPr b="0" sz="1800">
                <a:solidFill>
                  <a:srgbClr val="00643E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89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9" name="Google Shape;19;p3" title="pozadi_zapati_A4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586362"/>
            <a:ext cx="9144000" cy="156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">
  <p:cSld name="TITLE_AND_BODY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289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4623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4" name="Google Shape;24;p4" title="pozadi_zapati_A4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586362"/>
            <a:ext cx="9144000" cy="156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/>
          <p:nvPr>
            <p:ph idx="2" type="pic"/>
          </p:nvPr>
        </p:nvSpPr>
        <p:spPr>
          <a:xfrm>
            <a:off x="5034600" y="1146350"/>
            <a:ext cx="3797700" cy="26382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4"/>
          <p:cNvSpPr txBox="1"/>
          <p:nvPr>
            <p:ph idx="3" type="subTitle"/>
          </p:nvPr>
        </p:nvSpPr>
        <p:spPr>
          <a:xfrm>
            <a:off x="5034625" y="3874438"/>
            <a:ext cx="3797700" cy="6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i="1" sz="9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title="pozadi_A4_sirka.png"/>
          <p:cNvPicPr preferRelativeResize="0"/>
          <p:nvPr/>
        </p:nvPicPr>
        <p:blipFill rotWithShape="1">
          <a:blip r:embed="rId2">
            <a:alphaModFix/>
          </a:blip>
          <a:srcRect b="9568" l="2281" r="2272" t="14496"/>
          <a:stretch/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00" y="4523172"/>
            <a:ext cx="616400" cy="389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525" y="4556100"/>
            <a:ext cx="845868" cy="368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53561" y="4534150"/>
            <a:ext cx="650939" cy="37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36668" y="4534150"/>
            <a:ext cx="507283" cy="377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58949" y="4559550"/>
            <a:ext cx="650950" cy="36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48401" y="4560224"/>
            <a:ext cx="616406" cy="31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87019" y="4572916"/>
            <a:ext cx="845868" cy="31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48458" y="4588250"/>
            <a:ext cx="925190" cy="31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 rotWithShape="1">
          <a:blip r:embed="rId11">
            <a:alphaModFix/>
          </a:blip>
          <a:srcRect b="33593" l="0" r="0" t="34387"/>
          <a:stretch/>
        </p:blipFill>
        <p:spPr>
          <a:xfrm>
            <a:off x="7999940" y="4595196"/>
            <a:ext cx="845860" cy="2703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1133704"/>
            <a:ext cx="8520600" cy="21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43E"/>
              </a:buClr>
              <a:buSzPts val="3600"/>
              <a:buNone/>
              <a:defRPr sz="3600">
                <a:solidFill>
                  <a:srgbClr val="00643E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12">
            <a:alphaModFix/>
          </a:blip>
          <a:srcRect b="7493" l="0" r="0" t="0"/>
          <a:stretch/>
        </p:blipFill>
        <p:spPr>
          <a:xfrm>
            <a:off x="245500" y="199675"/>
            <a:ext cx="2401875" cy="8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/>
          <p:nvPr>
            <p:ph idx="2" type="title"/>
          </p:nvPr>
        </p:nvSpPr>
        <p:spPr>
          <a:xfrm>
            <a:off x="311700" y="30628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43E"/>
              </a:buClr>
              <a:buSzPts val="1800"/>
              <a:buFont typeface="Inter SemiBold"/>
              <a:buNone/>
              <a:defRPr b="0" sz="1800">
                <a:solidFill>
                  <a:srgbClr val="00643E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" name="Google Shape;42;p5"/>
          <p:cNvSpPr/>
          <p:nvPr/>
        </p:nvSpPr>
        <p:spPr>
          <a:xfrm>
            <a:off x="0" y="4414975"/>
            <a:ext cx="9144000" cy="728400"/>
          </a:xfrm>
          <a:prstGeom prst="rect">
            <a:avLst/>
          </a:prstGeom>
          <a:solidFill>
            <a:srgbClr val="D9D7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" name="Google Shape;4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313" y="4308053"/>
            <a:ext cx="413050" cy="260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9330" y="4328903"/>
            <a:ext cx="502125" cy="219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4690" y="4348580"/>
            <a:ext cx="413050" cy="239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08177" y="4326291"/>
            <a:ext cx="322400" cy="239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/>
          <p:cNvPicPr preferRelativeResize="0"/>
          <p:nvPr/>
        </p:nvPicPr>
        <p:blipFill rotWithShape="1">
          <a:blip r:embed="rId11">
            <a:alphaModFix/>
          </a:blip>
          <a:srcRect b="33593" l="0" r="0" t="34387"/>
          <a:stretch/>
        </p:blipFill>
        <p:spPr>
          <a:xfrm>
            <a:off x="4630573" y="4799240"/>
            <a:ext cx="502125" cy="160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752313" y="4785613"/>
            <a:ext cx="413049" cy="18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902312" y="4742399"/>
            <a:ext cx="322399" cy="21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558407" y="4298330"/>
            <a:ext cx="322402" cy="33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663863" y="4807304"/>
            <a:ext cx="548700" cy="144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5"/>
          <p:cNvPicPr preferRelativeResize="0"/>
          <p:nvPr/>
        </p:nvPicPr>
        <p:blipFill rotWithShape="1">
          <a:blip r:embed="rId17">
            <a:alphaModFix/>
          </a:blip>
          <a:srcRect b="0" l="19879" r="19460" t="0"/>
          <a:stretch/>
        </p:blipFill>
        <p:spPr>
          <a:xfrm>
            <a:off x="6321119" y="4302825"/>
            <a:ext cx="366444" cy="33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141001" y="4330797"/>
            <a:ext cx="669701" cy="28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31242" y="4344432"/>
            <a:ext cx="461325" cy="256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36225" y="4354838"/>
            <a:ext cx="461325" cy="2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38313" y="4770274"/>
            <a:ext cx="633100" cy="2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5"/>
          <p:cNvPicPr preferRelativeResize="0"/>
          <p:nvPr/>
        </p:nvPicPr>
        <p:blipFill rotWithShape="1">
          <a:blip r:embed="rId19">
            <a:alphaModFix/>
          </a:blip>
          <a:srcRect b="38354" l="0" r="0" t="38230"/>
          <a:stretch/>
        </p:blipFill>
        <p:spPr>
          <a:xfrm>
            <a:off x="339411" y="4768323"/>
            <a:ext cx="1023440" cy="23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5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800526" y="4681500"/>
            <a:ext cx="308074" cy="33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5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762651" y="4737587"/>
            <a:ext cx="442701" cy="28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n Sans"/>
              <a:buNone/>
              <a:defRPr b="1" sz="2800">
                <a:solidFill>
                  <a:schemeClr val="dk1"/>
                </a:solidFill>
                <a:latin typeface="Alan Sans"/>
                <a:ea typeface="Alan Sans"/>
                <a:cs typeface="Alan Sans"/>
                <a:sym typeface="Ala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nter SemiBold"/>
              <a:buChar char="●"/>
              <a:defRPr sz="18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○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■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●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○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■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●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○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■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millenniumassessment.org/en/index.html" TargetMode="External"/><Relationship Id="rId4" Type="http://schemas.openxmlformats.org/officeDocument/2006/relationships/hyperlink" Target="https://www.millenniumassessment.org/en/index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"/>
          <p:cNvSpPr txBox="1"/>
          <p:nvPr>
            <p:ph type="title"/>
          </p:nvPr>
        </p:nvSpPr>
        <p:spPr>
          <a:xfrm>
            <a:off x="311700" y="1360429"/>
            <a:ext cx="8520600" cy="21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2"/>
                </a:solidFill>
              </a:rPr>
              <a:t> Introduction to Ecosystem Services (ES)</a:t>
            </a:r>
            <a:endParaRPr/>
          </a:p>
        </p:txBody>
      </p:sp>
      <p:sp>
        <p:nvSpPr>
          <p:cNvPr id="65" name="Google Shape;65;p6"/>
          <p:cNvSpPr txBox="1"/>
          <p:nvPr>
            <p:ph idx="2" type="title"/>
          </p:nvPr>
        </p:nvSpPr>
        <p:spPr>
          <a:xfrm>
            <a:off x="311700" y="37397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2"/>
                </a:solidFill>
              </a:rPr>
              <a:t>Jane Doe</a:t>
            </a:r>
            <a:br>
              <a:rPr lang="cs">
                <a:solidFill>
                  <a:schemeClr val="dk2"/>
                </a:solidFill>
              </a:rPr>
            </a:br>
            <a:r>
              <a:rPr lang="cs">
                <a:solidFill>
                  <a:schemeClr val="dk2"/>
                </a:solidFill>
              </a:rPr>
              <a:t>CzechGlobe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 txBox="1"/>
          <p:nvPr>
            <p:ph type="title"/>
          </p:nvPr>
        </p:nvSpPr>
        <p:spPr>
          <a:xfrm>
            <a:off x="311700" y="289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Core Concept</a:t>
            </a:r>
            <a:endParaRPr/>
          </a:p>
        </p:txBody>
      </p:sp>
      <p:sp>
        <p:nvSpPr>
          <p:cNvPr id="71" name="Google Shape;71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Direct and indirect contributions of ecosystems to </a:t>
            </a:r>
            <a:r>
              <a:rPr lang="cs">
                <a:highlight>
                  <a:schemeClr val="accent2"/>
                </a:highlight>
              </a:rPr>
              <a:t>human well-being</a:t>
            </a:r>
            <a:r>
              <a:rPr lang="cs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They represent the bridge between biological processes and the socio-economic benefits that sustain modern civilization.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4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Key Components: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643E"/>
              </a:buClr>
              <a:buSzPts val="1400"/>
              <a:buChar char="○"/>
            </a:pPr>
            <a:r>
              <a:rPr b="1" lang="cs" sz="1100">
                <a:solidFill>
                  <a:srgbClr val="00643E"/>
                </a:solidFill>
                <a:highlight>
                  <a:schemeClr val="accent1"/>
                </a:highlight>
                <a:latin typeface="Inter"/>
                <a:ea typeface="Inter"/>
                <a:cs typeface="Inter"/>
                <a:sym typeface="Inter"/>
              </a:rPr>
              <a:t>Natural Capital</a:t>
            </a:r>
            <a:r>
              <a:rPr b="1" lang="cs" sz="11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cs" sz="11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 Ecosystems act as a stock that yields a flow of valuable goods and services over time.</a:t>
            </a:r>
            <a:endParaRPr sz="1100">
              <a:solidFill>
                <a:srgbClr val="00643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643E"/>
              </a:buClr>
              <a:buSzPts val="1400"/>
              <a:buChar char="○"/>
            </a:pPr>
            <a:r>
              <a:rPr b="1" lang="cs" sz="1100">
                <a:solidFill>
                  <a:srgbClr val="00643E"/>
                </a:solidFill>
                <a:highlight>
                  <a:schemeClr val="accent1"/>
                </a:highlight>
                <a:latin typeface="Inter"/>
                <a:ea typeface="Inter"/>
                <a:cs typeface="Inter"/>
                <a:sym typeface="Inter"/>
              </a:rPr>
              <a:t>Human-Centric Approach</a:t>
            </a:r>
            <a:r>
              <a:rPr b="1" lang="cs" sz="11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cs" sz="11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 The framework translates ecological functions into value-based outcomes for society.</a:t>
            </a:r>
            <a:endParaRPr sz="1100">
              <a:solidFill>
                <a:srgbClr val="00643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643E"/>
              </a:buClr>
              <a:buSzPts val="1400"/>
              <a:buChar char="○"/>
            </a:pPr>
            <a:r>
              <a:rPr b="1" lang="cs" sz="1100">
                <a:solidFill>
                  <a:srgbClr val="00643E"/>
                </a:solidFill>
                <a:highlight>
                  <a:schemeClr val="accent1"/>
                </a:highlight>
                <a:latin typeface="Inter"/>
                <a:ea typeface="Inter"/>
                <a:cs typeface="Inter"/>
                <a:sym typeface="Inter"/>
              </a:rPr>
              <a:t>Sustainability Nexus</a:t>
            </a:r>
            <a:r>
              <a:rPr b="1" lang="cs" sz="11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cs" sz="11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 Maintaining the flow of ES is essential for </a:t>
            </a:r>
            <a:r>
              <a:rPr lang="cs" sz="1100">
                <a:solidFill>
                  <a:srgbClr val="00643E"/>
                </a:solidFill>
                <a:highlight>
                  <a:schemeClr val="accent2"/>
                </a:highlight>
                <a:latin typeface="Inter"/>
                <a:ea typeface="Inter"/>
                <a:cs typeface="Inter"/>
                <a:sym typeface="Inter"/>
              </a:rPr>
              <a:t>climate resilience and economic stability</a:t>
            </a:r>
            <a:r>
              <a:rPr lang="cs" sz="11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1100">
              <a:solidFill>
                <a:srgbClr val="00643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cs" sz="11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Millennium Ecosystem Assessment (2005). Ecosystems and Human Well-being: Synthesis. Island Press, Washington, DC.</a:t>
            </a:r>
            <a:r>
              <a:rPr lang="cs" sz="1100">
                <a:solidFill>
                  <a:srgbClr val="00643E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cs" sz="1100" u="sng">
                <a:solidFill>
                  <a:srgbClr val="00643E"/>
                </a:solidFill>
                <a:highlight>
                  <a:schemeClr val="dk1"/>
                </a:highlight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Available at: millenniumassessment.org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/>
          <p:nvPr>
            <p:ph type="title"/>
          </p:nvPr>
        </p:nvSpPr>
        <p:spPr>
          <a:xfrm>
            <a:off x="311700" y="289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Classification of Ecosystem Services</a:t>
            </a:r>
            <a:endParaRPr/>
          </a:p>
        </p:txBody>
      </p:sp>
      <p:sp>
        <p:nvSpPr>
          <p:cNvPr id="77" name="Google Shape;7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highlight>
                  <a:schemeClr val="accent2"/>
                </a:highlight>
              </a:rPr>
              <a:t>4 distinct functional groups</a:t>
            </a:r>
            <a:r>
              <a:rPr lang="cs"/>
              <a:t> based on the type of benefit they provide to society.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Functional Categories: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9085" lvl="0" marL="457200" rtl="0" algn="l">
              <a:spcBef>
                <a:spcPts val="1200"/>
              </a:spcBef>
              <a:spcAft>
                <a:spcPts val="0"/>
              </a:spcAft>
              <a:buClr>
                <a:srgbClr val="00643E"/>
              </a:buClr>
              <a:buSzPct val="100000"/>
              <a:buAutoNum type="arabicPeriod"/>
            </a:pPr>
            <a:r>
              <a:rPr b="1" lang="cs" sz="1200">
                <a:solidFill>
                  <a:srgbClr val="00643E"/>
                </a:solidFill>
                <a:highlight>
                  <a:schemeClr val="accent1"/>
                </a:highlight>
                <a:latin typeface="Inter"/>
                <a:ea typeface="Inter"/>
                <a:cs typeface="Inter"/>
                <a:sym typeface="Inter"/>
              </a:rPr>
              <a:t>Provisioning Services</a:t>
            </a:r>
            <a:r>
              <a:rPr b="1" lang="cs" sz="12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cs" sz="12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 Material outputs directly harvested from nature (e.g., food, raw materials, fresh water).</a:t>
            </a:r>
            <a:endParaRPr sz="1200">
              <a:solidFill>
                <a:srgbClr val="00643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99085" lvl="0" marL="457200" rtl="0" algn="l">
              <a:spcBef>
                <a:spcPts val="1000"/>
              </a:spcBef>
              <a:spcAft>
                <a:spcPts val="0"/>
              </a:spcAft>
              <a:buClr>
                <a:srgbClr val="00643E"/>
              </a:buClr>
              <a:buSzPct val="100000"/>
              <a:buAutoNum type="arabicPeriod"/>
            </a:pPr>
            <a:r>
              <a:rPr b="1" lang="cs" sz="1200">
                <a:solidFill>
                  <a:srgbClr val="00643E"/>
                </a:solidFill>
                <a:highlight>
                  <a:schemeClr val="accent1"/>
                </a:highlight>
                <a:latin typeface="Inter"/>
                <a:ea typeface="Inter"/>
                <a:cs typeface="Inter"/>
                <a:sym typeface="Inter"/>
              </a:rPr>
              <a:t>Regulating Services</a:t>
            </a:r>
            <a:r>
              <a:rPr b="1" lang="cs" sz="12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cs" sz="12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 Benefits obtained from the </a:t>
            </a:r>
            <a:r>
              <a:rPr lang="cs" sz="1200">
                <a:solidFill>
                  <a:srgbClr val="00643E"/>
                </a:solidFill>
                <a:highlight>
                  <a:schemeClr val="accent2"/>
                </a:highlight>
                <a:latin typeface="Inter"/>
                <a:ea typeface="Inter"/>
                <a:cs typeface="Inter"/>
                <a:sym typeface="Inter"/>
              </a:rPr>
              <a:t>regulation of ecosystem processes</a:t>
            </a:r>
            <a:r>
              <a:rPr lang="cs" sz="12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 (e.g., carbon sequestration, waste decomposition, flood control).</a:t>
            </a:r>
            <a:endParaRPr sz="1200">
              <a:solidFill>
                <a:srgbClr val="00643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99085" lvl="0" marL="457200" rtl="0" algn="l">
              <a:spcBef>
                <a:spcPts val="1000"/>
              </a:spcBef>
              <a:spcAft>
                <a:spcPts val="0"/>
              </a:spcAft>
              <a:buClr>
                <a:srgbClr val="00643E"/>
              </a:buClr>
              <a:buSzPct val="100000"/>
              <a:buAutoNum type="arabicPeriod"/>
            </a:pPr>
            <a:r>
              <a:rPr b="1" lang="cs" sz="1200">
                <a:solidFill>
                  <a:srgbClr val="00643E"/>
                </a:solidFill>
                <a:highlight>
                  <a:schemeClr val="accent1"/>
                </a:highlight>
                <a:latin typeface="Inter"/>
                <a:ea typeface="Inter"/>
                <a:cs typeface="Inter"/>
                <a:sym typeface="Inter"/>
              </a:rPr>
              <a:t>Cultural Services</a:t>
            </a:r>
            <a:r>
              <a:rPr b="1" lang="cs" sz="12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cs" sz="12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 Non-material benefits that contribute to the </a:t>
            </a:r>
            <a:r>
              <a:rPr lang="cs" sz="1200">
                <a:solidFill>
                  <a:srgbClr val="00643E"/>
                </a:solidFill>
                <a:highlight>
                  <a:schemeClr val="accent2"/>
                </a:highlight>
                <a:latin typeface="Inter"/>
                <a:ea typeface="Inter"/>
                <a:cs typeface="Inter"/>
                <a:sym typeface="Inter"/>
              </a:rPr>
              <a:t>spiritual and cognitive development</a:t>
            </a:r>
            <a:r>
              <a:rPr lang="cs" sz="12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 of humans (e.g., recreation, aesthetic values, mental health).</a:t>
            </a:r>
            <a:endParaRPr sz="1200">
              <a:solidFill>
                <a:srgbClr val="00643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99085" lvl="0" marL="457200" rtl="0" algn="l">
              <a:spcBef>
                <a:spcPts val="1200"/>
              </a:spcBef>
              <a:spcAft>
                <a:spcPts val="0"/>
              </a:spcAft>
              <a:buClr>
                <a:srgbClr val="00643E"/>
              </a:buClr>
              <a:buSzPct val="100000"/>
              <a:buAutoNum type="arabicPeriod"/>
            </a:pPr>
            <a:r>
              <a:rPr b="1" lang="cs" sz="1200">
                <a:solidFill>
                  <a:srgbClr val="00643E"/>
                </a:solidFill>
                <a:highlight>
                  <a:schemeClr val="accent1"/>
                </a:highlight>
                <a:latin typeface="Inter"/>
                <a:ea typeface="Inter"/>
                <a:cs typeface="Inter"/>
                <a:sym typeface="Inter"/>
              </a:rPr>
              <a:t>Supporting Services</a:t>
            </a:r>
            <a:r>
              <a:rPr b="1" lang="cs" sz="12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cs" sz="12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 Fundamental processes necessary for the production of all other services (e.g., nutrient cycling, photosynthesis).</a:t>
            </a:r>
            <a:endParaRPr sz="1200">
              <a:solidFill>
                <a:srgbClr val="00643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cs" sz="11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TEEB (2010). The Economics of Ecosystems and Biodiversity: Mainstreaming the Economics of Nature. Earthscan, London and Washington.</a:t>
            </a:r>
            <a:endParaRPr>
              <a:solidFill>
                <a:srgbClr val="00643E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>
            <p:ph type="title"/>
          </p:nvPr>
        </p:nvSpPr>
        <p:spPr>
          <a:xfrm>
            <a:off x="311700" y="289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The DPSIR Framework &amp; Ecosystem Services</a:t>
            </a:r>
            <a:endParaRPr/>
          </a:p>
        </p:txBody>
      </p:sp>
      <p:sp>
        <p:nvSpPr>
          <p:cNvPr id="83" name="Google Shape;83;p9"/>
          <p:cNvSpPr txBox="1"/>
          <p:nvPr>
            <p:ph idx="1" type="body"/>
          </p:nvPr>
        </p:nvSpPr>
        <p:spPr>
          <a:xfrm>
            <a:off x="311700" y="1152475"/>
            <a:ext cx="4623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Core Concept: The Socio-Ecological Loop</a:t>
            </a:r>
            <a:endParaRPr b="1">
              <a:solidFill>
                <a:srgbClr val="00643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00643E"/>
              </a:buClr>
              <a:buSzPts val="1300"/>
              <a:buFont typeface="Arial"/>
              <a:buChar char="●"/>
            </a:pPr>
            <a:r>
              <a:rPr b="1" lang="cs" sz="1300">
                <a:solidFill>
                  <a:srgbClr val="00643E"/>
                </a:solidFill>
                <a:highlight>
                  <a:schemeClr val="accent1"/>
                </a:highlight>
                <a:latin typeface="Inter"/>
                <a:ea typeface="Inter"/>
                <a:cs typeface="Inter"/>
                <a:sym typeface="Inter"/>
              </a:rPr>
              <a:t>Human-Nature Link</a:t>
            </a:r>
            <a:r>
              <a:rPr b="1" lang="cs" sz="13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cs" sz="13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 Demonstrates how anthropogenic activities directly alter natural systems.</a:t>
            </a:r>
            <a:endParaRPr sz="1300">
              <a:solidFill>
                <a:srgbClr val="00643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Clr>
                <a:srgbClr val="00643E"/>
              </a:buClr>
              <a:buSzPts val="1300"/>
              <a:buFont typeface="Arial"/>
              <a:buChar char="●"/>
            </a:pPr>
            <a:r>
              <a:rPr b="1" lang="cs" sz="1300">
                <a:solidFill>
                  <a:srgbClr val="00643E"/>
                </a:solidFill>
                <a:highlight>
                  <a:schemeClr val="accent1"/>
                </a:highlight>
                <a:latin typeface="Inter"/>
                <a:ea typeface="Inter"/>
                <a:cs typeface="Inter"/>
                <a:sym typeface="Inter"/>
              </a:rPr>
              <a:t>Feedback Mechanism</a:t>
            </a:r>
            <a:r>
              <a:rPr b="1" lang="cs" sz="13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cs" sz="13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 Illustrates how environmental changes cycle back to impact </a:t>
            </a:r>
            <a:r>
              <a:rPr b="1" lang="cs" sz="13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human wellbeing</a:t>
            </a:r>
            <a:r>
              <a:rPr lang="cs" sz="13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1300">
              <a:solidFill>
                <a:srgbClr val="00643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00643E"/>
              </a:buClr>
              <a:buSzPts val="1300"/>
              <a:buFont typeface="Arial"/>
              <a:buChar char="●"/>
            </a:pPr>
            <a:r>
              <a:rPr b="1" lang="cs" sz="1300">
                <a:solidFill>
                  <a:srgbClr val="00643E"/>
                </a:solidFill>
                <a:highlight>
                  <a:schemeClr val="accent1"/>
                </a:highlight>
                <a:latin typeface="Inter"/>
                <a:ea typeface="Inter"/>
                <a:cs typeface="Inter"/>
                <a:sym typeface="Inter"/>
              </a:rPr>
              <a:t>Value Impact</a:t>
            </a:r>
            <a:r>
              <a:rPr b="1" lang="cs" sz="13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cs" sz="13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 Maps the flow from ecosystem degradation to the loss of </a:t>
            </a:r>
            <a:r>
              <a:rPr b="1" lang="cs" sz="13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socio-economic benefits</a:t>
            </a:r>
            <a:r>
              <a:rPr lang="cs" sz="13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9" title="Snímek obrazovky 2026-03-18 113459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412" r="0" t="-16741"/>
          <a:stretch/>
        </p:blipFill>
        <p:spPr>
          <a:xfrm>
            <a:off x="5034625" y="1152475"/>
            <a:ext cx="3797701" cy="2638200"/>
          </a:xfrm>
          <a:prstGeom prst="rect">
            <a:avLst/>
          </a:prstGeom>
        </p:spPr>
      </p:pic>
      <p:sp>
        <p:nvSpPr>
          <p:cNvPr id="85" name="Google Shape;85;p9"/>
          <p:cNvSpPr txBox="1"/>
          <p:nvPr>
            <p:ph idx="3" type="subTitle"/>
          </p:nvPr>
        </p:nvSpPr>
        <p:spPr>
          <a:xfrm>
            <a:off x="5034625" y="3874438"/>
            <a:ext cx="3797700" cy="6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>
                <a:solidFill>
                  <a:srgbClr val="00643E"/>
                </a:solidFill>
                <a:latin typeface="Arial"/>
                <a:ea typeface="Arial"/>
                <a:cs typeface="Arial"/>
                <a:sym typeface="Arial"/>
              </a:rPr>
              <a:t>TEEB (2010). The Economics of Ecosystems and Biodiversity: Mainstreaming the Economics of Nature. Earthscan, London and Washington.</a:t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 txBox="1"/>
          <p:nvPr>
            <p:ph type="title"/>
          </p:nvPr>
        </p:nvSpPr>
        <p:spPr>
          <a:xfrm>
            <a:off x="311700" y="1133701"/>
            <a:ext cx="8520600" cy="188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Thank you!</a:t>
            </a:r>
            <a:endParaRPr/>
          </a:p>
        </p:txBody>
      </p:sp>
      <p:sp>
        <p:nvSpPr>
          <p:cNvPr id="91" name="Google Shape;91;p10"/>
          <p:cNvSpPr txBox="1"/>
          <p:nvPr>
            <p:ph idx="2" type="title"/>
          </p:nvPr>
        </p:nvSpPr>
        <p:spPr>
          <a:xfrm>
            <a:off x="311700" y="30628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2"/>
                </a:solidFill>
              </a:rPr>
              <a:t>Jane Doe</a:t>
            </a:r>
            <a:br>
              <a:rPr lang="cs">
                <a:solidFill>
                  <a:schemeClr val="dk2"/>
                </a:solidFill>
              </a:rPr>
            </a:br>
            <a:r>
              <a:rPr lang="cs">
                <a:solidFill>
                  <a:schemeClr val="dk2"/>
                </a:solidFill>
              </a:rPr>
              <a:t>CzechGlobe</a:t>
            </a:r>
            <a:br>
              <a:rPr lang="cs">
                <a:solidFill>
                  <a:schemeClr val="dk2"/>
                </a:solidFill>
              </a:rPr>
            </a:br>
            <a:r>
              <a:rPr lang="cs">
                <a:solidFill>
                  <a:schemeClr val="dk2"/>
                </a:solidFill>
              </a:rPr>
              <a:t>jean.doe@email.com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P_2026">
  <a:themeElements>
    <a:clrScheme name="Simple Light">
      <a:dk1>
        <a:srgbClr val="82BF6B"/>
      </a:dk1>
      <a:lt1>
        <a:srgbClr val="D9D7CE"/>
      </a:lt1>
      <a:dk2>
        <a:srgbClr val="00643E"/>
      </a:dk2>
      <a:lt2>
        <a:srgbClr val="D9D7CE"/>
      </a:lt2>
      <a:accent1>
        <a:srgbClr val="C3B0D6"/>
      </a:accent1>
      <a:accent2>
        <a:srgbClr val="7CC8C3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