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 id="2147483675" r:id="rId5"/>
  </p:sldMasterIdLst>
  <p:notesMasterIdLst>
    <p:notesMasterId r:id="rId177"/>
  </p:notesMasterIdLst>
  <p:handoutMasterIdLst>
    <p:handoutMasterId r:id="rId178"/>
  </p:handoutMasterIdLst>
  <p:sldIdLst>
    <p:sldId id="1407" r:id="rId6"/>
    <p:sldId id="1408" r:id="rId7"/>
    <p:sldId id="866" r:id="rId8"/>
    <p:sldId id="867" r:id="rId9"/>
    <p:sldId id="868" r:id="rId10"/>
    <p:sldId id="869" r:id="rId11"/>
    <p:sldId id="872" r:id="rId12"/>
    <p:sldId id="873" r:id="rId13"/>
    <p:sldId id="874" r:id="rId14"/>
    <p:sldId id="875" r:id="rId15"/>
    <p:sldId id="877" r:id="rId16"/>
    <p:sldId id="878" r:id="rId17"/>
    <p:sldId id="876" r:id="rId18"/>
    <p:sldId id="870" r:id="rId19"/>
    <p:sldId id="879" r:id="rId20"/>
    <p:sldId id="871" r:id="rId21"/>
    <p:sldId id="880" r:id="rId22"/>
    <p:sldId id="678" r:id="rId23"/>
    <p:sldId id="679" r:id="rId24"/>
    <p:sldId id="681" r:id="rId25"/>
    <p:sldId id="697" r:id="rId26"/>
    <p:sldId id="699" r:id="rId27"/>
    <p:sldId id="702" r:id="rId28"/>
    <p:sldId id="703" r:id="rId29"/>
    <p:sldId id="705" r:id="rId30"/>
    <p:sldId id="706" r:id="rId31"/>
    <p:sldId id="712" r:id="rId32"/>
    <p:sldId id="713" r:id="rId33"/>
    <p:sldId id="714" r:id="rId34"/>
    <p:sldId id="715" r:id="rId35"/>
    <p:sldId id="716" r:id="rId36"/>
    <p:sldId id="717" r:id="rId37"/>
    <p:sldId id="881" r:id="rId38"/>
    <p:sldId id="719" r:id="rId39"/>
    <p:sldId id="720" r:id="rId40"/>
    <p:sldId id="858" r:id="rId41"/>
    <p:sldId id="859" r:id="rId42"/>
    <p:sldId id="860" r:id="rId43"/>
    <p:sldId id="855" r:id="rId44"/>
    <p:sldId id="856" r:id="rId45"/>
    <p:sldId id="857" r:id="rId46"/>
    <p:sldId id="737" r:id="rId47"/>
    <p:sldId id="738" r:id="rId48"/>
    <p:sldId id="759" r:id="rId49"/>
    <p:sldId id="761" r:id="rId50"/>
    <p:sldId id="849" r:id="rId51"/>
    <p:sldId id="850" r:id="rId52"/>
    <p:sldId id="851" r:id="rId53"/>
    <p:sldId id="852" r:id="rId54"/>
    <p:sldId id="853" r:id="rId55"/>
    <p:sldId id="854" r:id="rId56"/>
    <p:sldId id="773" r:id="rId57"/>
    <p:sldId id="370" r:id="rId58"/>
    <p:sldId id="1411" r:id="rId59"/>
    <p:sldId id="259" r:id="rId60"/>
    <p:sldId id="371" r:id="rId61"/>
    <p:sldId id="265" r:id="rId62"/>
    <p:sldId id="266" r:id="rId63"/>
    <p:sldId id="267" r:id="rId64"/>
    <p:sldId id="439" r:id="rId65"/>
    <p:sldId id="440" r:id="rId66"/>
    <p:sldId id="441" r:id="rId67"/>
    <p:sldId id="442" r:id="rId68"/>
    <p:sldId id="443" r:id="rId69"/>
    <p:sldId id="444" r:id="rId70"/>
    <p:sldId id="445" r:id="rId71"/>
    <p:sldId id="406"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21" r:id="rId87"/>
    <p:sldId id="422" r:id="rId88"/>
    <p:sldId id="423" r:id="rId89"/>
    <p:sldId id="428" r:id="rId90"/>
    <p:sldId id="429" r:id="rId91"/>
    <p:sldId id="430" r:id="rId92"/>
    <p:sldId id="431" r:id="rId93"/>
    <p:sldId id="292" r:id="rId94"/>
    <p:sldId id="293" r:id="rId95"/>
    <p:sldId id="294" r:id="rId96"/>
    <p:sldId id="295" r:id="rId97"/>
    <p:sldId id="382" r:id="rId98"/>
    <p:sldId id="383" r:id="rId99"/>
    <p:sldId id="882" r:id="rId100"/>
    <p:sldId id="883" r:id="rId101"/>
    <p:sldId id="884" r:id="rId102"/>
    <p:sldId id="885" r:id="rId103"/>
    <p:sldId id="886" r:id="rId104"/>
    <p:sldId id="887" r:id="rId105"/>
    <p:sldId id="888" r:id="rId106"/>
    <p:sldId id="889" r:id="rId107"/>
    <p:sldId id="890" r:id="rId108"/>
    <p:sldId id="891" r:id="rId109"/>
    <p:sldId id="892" r:id="rId110"/>
    <p:sldId id="893" r:id="rId111"/>
    <p:sldId id="894" r:id="rId112"/>
    <p:sldId id="895" r:id="rId113"/>
    <p:sldId id="896" r:id="rId114"/>
    <p:sldId id="897" r:id="rId115"/>
    <p:sldId id="898" r:id="rId116"/>
    <p:sldId id="899" r:id="rId117"/>
    <p:sldId id="900" r:id="rId118"/>
    <p:sldId id="901" r:id="rId119"/>
    <p:sldId id="902" r:id="rId120"/>
    <p:sldId id="903" r:id="rId121"/>
    <p:sldId id="904" r:id="rId122"/>
    <p:sldId id="905" r:id="rId123"/>
    <p:sldId id="906" r:id="rId124"/>
    <p:sldId id="907" r:id="rId125"/>
    <p:sldId id="908" r:id="rId126"/>
    <p:sldId id="909" r:id="rId127"/>
    <p:sldId id="910" r:id="rId128"/>
    <p:sldId id="911" r:id="rId129"/>
    <p:sldId id="912" r:id="rId130"/>
    <p:sldId id="913" r:id="rId131"/>
    <p:sldId id="914" r:id="rId132"/>
    <p:sldId id="915" r:id="rId133"/>
    <p:sldId id="916" r:id="rId134"/>
    <p:sldId id="630" r:id="rId135"/>
    <p:sldId id="372" r:id="rId136"/>
    <p:sldId id="432" r:id="rId137"/>
    <p:sldId id="433" r:id="rId138"/>
    <p:sldId id="434" r:id="rId139"/>
    <p:sldId id="435" r:id="rId140"/>
    <p:sldId id="436" r:id="rId141"/>
    <p:sldId id="373" r:id="rId142"/>
    <p:sldId id="306" r:id="rId143"/>
    <p:sldId id="307" r:id="rId144"/>
    <p:sldId id="308" r:id="rId145"/>
    <p:sldId id="309" r:id="rId146"/>
    <p:sldId id="310" r:id="rId147"/>
    <p:sldId id="374" r:id="rId148"/>
    <p:sldId id="312" r:id="rId149"/>
    <p:sldId id="450" r:id="rId150"/>
    <p:sldId id="437" r:id="rId151"/>
    <p:sldId id="438" r:id="rId152"/>
    <p:sldId id="384" r:id="rId153"/>
    <p:sldId id="319" r:id="rId154"/>
    <p:sldId id="320" r:id="rId155"/>
    <p:sldId id="321" r:id="rId156"/>
    <p:sldId id="322" r:id="rId157"/>
    <p:sldId id="323" r:id="rId158"/>
    <p:sldId id="324" r:id="rId159"/>
    <p:sldId id="325" r:id="rId160"/>
    <p:sldId id="326" r:id="rId161"/>
    <p:sldId id="327" r:id="rId162"/>
    <p:sldId id="328" r:id="rId163"/>
    <p:sldId id="329" r:id="rId164"/>
    <p:sldId id="330" r:id="rId165"/>
    <p:sldId id="331" r:id="rId166"/>
    <p:sldId id="332" r:id="rId167"/>
    <p:sldId id="333" r:id="rId168"/>
    <p:sldId id="375" r:id="rId169"/>
    <p:sldId id="447" r:id="rId170"/>
    <p:sldId id="337" r:id="rId171"/>
    <p:sldId id="339" r:id="rId172"/>
    <p:sldId id="376" r:id="rId173"/>
    <p:sldId id="341" r:id="rId174"/>
    <p:sldId id="1409" r:id="rId175"/>
    <p:sldId id="1410" r:id="rId176"/>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dou de Boer" initials="JdB" lastIdx="1" clrIdx="0">
    <p:extLst>
      <p:ext uri="{19B8F6BF-5375-455C-9EA6-DF929625EA0E}">
        <p15:presenceInfo xmlns:p15="http://schemas.microsoft.com/office/powerpoint/2012/main" userId="S::J.deBoer@acconavm.nl::c682caef-792d-400b-8805-9710bade3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F00"/>
    <a:srgbClr val="82CAD6"/>
    <a:srgbClr val="9EC5D3"/>
    <a:srgbClr val="A2BC03"/>
    <a:srgbClr val="79B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95701" autoAdjust="0"/>
  </p:normalViewPr>
  <p:slideViewPr>
    <p:cSldViewPr snapToGrid="0" showGuides="1">
      <p:cViewPr varScale="1">
        <p:scale>
          <a:sx n="82" d="100"/>
          <a:sy n="82" d="100"/>
        </p:scale>
        <p:origin x="61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454"/>
    </p:cViewPr>
  </p:sorterViewPr>
  <p:notesViewPr>
    <p:cSldViewPr snapToGrid="0">
      <p:cViewPr varScale="1">
        <p:scale>
          <a:sx n="128" d="100"/>
          <a:sy n="128" d="100"/>
        </p:scale>
        <p:origin x="5264" y="1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viewProps" Target="viewProp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theme" Target="theme/theme1.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notesMaster" Target="notesMasters/notesMaster1.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commentAuthors" Target="commentAuthor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presProps" Target="presProps.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 Type="http://schemas.openxmlformats.org/officeDocument/2006/relationships/customXml" Target="../customXml/item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383B834-A6CF-9F4B-B30F-A11BB7EF5CFA}"/>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272FF1B-592E-9C4F-A4E1-3EA034D56A17}"/>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5D6123B-3926-9E41-B2CF-307326A7D8E7}" type="datetimeFigureOut">
              <a:rPr lang="nl-NL" smtClean="0"/>
              <a:t>17-11-2021</a:t>
            </a:fld>
            <a:endParaRPr lang="nl-NL"/>
          </a:p>
        </p:txBody>
      </p:sp>
      <p:sp>
        <p:nvSpPr>
          <p:cNvPr id="4" name="Tijdelijke aanduiding voor voettekst 3">
            <a:extLst>
              <a:ext uri="{FF2B5EF4-FFF2-40B4-BE49-F238E27FC236}">
                <a16:creationId xmlns:a16="http://schemas.microsoft.com/office/drawing/2014/main" id="{8DF25B85-C4F6-7A4E-B219-6C3FFCC5D7E2}"/>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FABA312-B6E7-4E44-8878-06D58D82D9C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C681FEF0-DCF5-F84A-86C6-EA970666EA13}" type="slidenum">
              <a:rPr lang="nl-NL" smtClean="0"/>
              <a:t>‹nr.›</a:t>
            </a:fld>
            <a:endParaRPr lang="nl-NL"/>
          </a:p>
        </p:txBody>
      </p:sp>
    </p:spTree>
    <p:extLst>
      <p:ext uri="{BB962C8B-B14F-4D97-AF65-F5344CB8AC3E}">
        <p14:creationId xmlns:p14="http://schemas.microsoft.com/office/powerpoint/2010/main" val="2976667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A3C6870-517B-4DB7-8F13-FAED35E1BA00}" type="datetimeFigureOut">
              <a:rPr lang="nl-NL" smtClean="0"/>
              <a:t>17-11-2021</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1931DE1-31C3-4FA0-BE5B-A3E0953283AF}" type="slidenum">
              <a:rPr lang="nl-NL" smtClean="0"/>
              <a:t>‹nr.›</a:t>
            </a:fld>
            <a:endParaRPr lang="nl-NL"/>
          </a:p>
        </p:txBody>
      </p:sp>
    </p:spTree>
    <p:extLst>
      <p:ext uri="{BB962C8B-B14F-4D97-AF65-F5344CB8AC3E}">
        <p14:creationId xmlns:p14="http://schemas.microsoft.com/office/powerpoint/2010/main" val="321923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C5ACBAB1-9428-49AF-A8C0-179E204C2F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96E48E66-6F2C-4E2D-B7AC-279F739D7392}" type="slidenum">
              <a:rPr lang="nl-NL" altLang="nl-NL" sz="1000"/>
              <a:pPr/>
              <a:t>18</a:t>
            </a:fld>
            <a:endParaRPr lang="nl-NL" altLang="nl-NL" sz="1000"/>
          </a:p>
        </p:txBody>
      </p:sp>
      <p:sp>
        <p:nvSpPr>
          <p:cNvPr id="37890" name="Rectangle 2">
            <a:extLst>
              <a:ext uri="{FF2B5EF4-FFF2-40B4-BE49-F238E27FC236}">
                <a16:creationId xmlns:a16="http://schemas.microsoft.com/office/drawing/2014/main" id="{AA75F0B3-88A3-45D3-8F7E-B0E63C63EC72}"/>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9F19FC46-17CD-4892-97F8-283A5983C51A}"/>
              </a:ext>
            </a:extLst>
          </p:cNvPr>
          <p:cNvSpPr>
            <a:spLocks noGrp="1" noChangeArrowheads="1"/>
          </p:cNvSpPr>
          <p:nvPr>
            <p:ph type="body" idx="1"/>
          </p:nvPr>
        </p:nvSpPr>
        <p:spPr>
          <a:xfrm>
            <a:off x="947738" y="4862513"/>
            <a:ext cx="5208587"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2DD71DDC-1BCA-4359-878E-9C2487FAC4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AD44BCD8-3321-46E0-8528-D7CFBB16A572}" type="slidenum">
              <a:rPr lang="nl-NL" altLang="nl-NL" sz="1000"/>
              <a:pPr/>
              <a:t>31</a:t>
            </a:fld>
            <a:endParaRPr lang="nl-NL" altLang="nl-NL" sz="1000"/>
          </a:p>
        </p:txBody>
      </p:sp>
      <p:sp>
        <p:nvSpPr>
          <p:cNvPr id="60418" name="Rectangle 7">
            <a:extLst>
              <a:ext uri="{FF2B5EF4-FFF2-40B4-BE49-F238E27FC236}">
                <a16:creationId xmlns:a16="http://schemas.microsoft.com/office/drawing/2014/main" id="{A841B42C-B59B-46C5-83F4-5DF5D659A141}"/>
              </a:ext>
            </a:extLst>
          </p:cNvPr>
          <p:cNvSpPr txBox="1">
            <a:spLocks noGrp="1" noChangeArrowheads="1"/>
          </p:cNvSpPr>
          <p:nvPr/>
        </p:nvSpPr>
        <p:spPr bwMode="auto">
          <a:xfrm>
            <a:off x="4059238" y="9002713"/>
            <a:ext cx="31067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87" tIns="47393" rIns="94787" bIns="47393" anchor="b"/>
          <a:lstStyle>
            <a:lvl1pPr>
              <a:defRPr sz="2400">
                <a:solidFill>
                  <a:schemeClr val="tx1"/>
                </a:solidFill>
                <a:latin typeface="Trebuchet MS" panose="020B0603020202020204" pitchFamily="34" charset="0"/>
              </a:defRPr>
            </a:lvl1pPr>
            <a:lvl2pPr marL="742950" indent="-285750">
              <a:defRPr sz="2400">
                <a:solidFill>
                  <a:schemeClr val="tx1"/>
                </a:solidFill>
                <a:latin typeface="Trebuchet MS" panose="020B0603020202020204" pitchFamily="34" charset="0"/>
              </a:defRPr>
            </a:lvl2pPr>
            <a:lvl3pPr marL="1143000" indent="-228600">
              <a:defRPr sz="2400">
                <a:solidFill>
                  <a:schemeClr val="tx1"/>
                </a:solidFill>
                <a:latin typeface="Trebuchet MS" panose="020B0603020202020204" pitchFamily="34" charset="0"/>
              </a:defRPr>
            </a:lvl3pPr>
            <a:lvl4pPr marL="1600200" indent="-228600">
              <a:defRPr sz="2400">
                <a:solidFill>
                  <a:schemeClr val="tx1"/>
                </a:solidFill>
                <a:latin typeface="Trebuchet MS" panose="020B0603020202020204" pitchFamily="34" charset="0"/>
              </a:defRPr>
            </a:lvl4pPr>
            <a:lvl5pPr marL="2057400" indent="-228600">
              <a:defRPr sz="2400">
                <a:solidFill>
                  <a:schemeClr val="tx1"/>
                </a:solidFill>
                <a:latin typeface="Trebuchet MS" panose="020B0603020202020204" pitchFamily="34" charset="0"/>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defRPr>
            </a:lvl9pPr>
          </a:lstStyle>
          <a:p>
            <a:pPr algn="r"/>
            <a:fld id="{859651AB-AFF9-4F1C-9DA4-A5885BAEB349}" type="slidenum">
              <a:rPr lang="en-US" altLang="nl-NL" sz="1200">
                <a:latin typeface="Arial" panose="020B0604020202020204" pitchFamily="34" charset="0"/>
              </a:rPr>
              <a:pPr algn="r"/>
              <a:t>31</a:t>
            </a:fld>
            <a:endParaRPr lang="en-US" altLang="nl-NL" sz="1200">
              <a:latin typeface="Arial" panose="020B0604020202020204" pitchFamily="34" charset="0"/>
            </a:endParaRPr>
          </a:p>
        </p:txBody>
      </p:sp>
      <p:sp>
        <p:nvSpPr>
          <p:cNvPr id="60419" name="Rectangle 2">
            <a:extLst>
              <a:ext uri="{FF2B5EF4-FFF2-40B4-BE49-F238E27FC236}">
                <a16:creationId xmlns:a16="http://schemas.microsoft.com/office/drawing/2014/main" id="{2392880D-BFED-49F4-8333-A56E31062CA4}"/>
              </a:ext>
            </a:extLst>
          </p:cNvPr>
          <p:cNvSpPr>
            <a:spLocks noGrp="1" noRot="1" noChangeAspect="1" noChangeArrowheads="1" noTextEdit="1"/>
          </p:cNvSpPr>
          <p:nvPr>
            <p:ph type="sldImg"/>
          </p:nvPr>
        </p:nvSpPr>
        <p:spPr>
          <a:xfrm>
            <a:off x="736600" y="868363"/>
            <a:ext cx="4738688" cy="3554412"/>
          </a:xfrm>
          <a:ln/>
        </p:spPr>
      </p:sp>
      <p:sp>
        <p:nvSpPr>
          <p:cNvPr id="60420" name="Rectangle 3">
            <a:extLst>
              <a:ext uri="{FF2B5EF4-FFF2-40B4-BE49-F238E27FC236}">
                <a16:creationId xmlns:a16="http://schemas.microsoft.com/office/drawing/2014/main" id="{B087FA9D-3FD4-4795-B4AA-6529213E18A0}"/>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nl-NL" altLang="nl-NL" sz="1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88AC9DB-5F45-44F5-BC69-760D0EBC92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F475B641-035C-4602-A446-952BE6D21D1E}" type="slidenum">
              <a:rPr lang="nl-NL" altLang="nl-NL" sz="1000"/>
              <a:pPr/>
              <a:t>32</a:t>
            </a:fld>
            <a:endParaRPr lang="nl-NL" altLang="nl-NL" sz="1000"/>
          </a:p>
        </p:txBody>
      </p:sp>
      <p:sp>
        <p:nvSpPr>
          <p:cNvPr id="62466" name="Rectangle 7">
            <a:extLst>
              <a:ext uri="{FF2B5EF4-FFF2-40B4-BE49-F238E27FC236}">
                <a16:creationId xmlns:a16="http://schemas.microsoft.com/office/drawing/2014/main" id="{DB52D716-E37A-4FFF-A48E-991F7C25EE74}"/>
              </a:ext>
            </a:extLst>
          </p:cNvPr>
          <p:cNvSpPr txBox="1">
            <a:spLocks noGrp="1" noChangeArrowheads="1"/>
          </p:cNvSpPr>
          <p:nvPr/>
        </p:nvSpPr>
        <p:spPr bwMode="auto">
          <a:xfrm>
            <a:off x="4059238" y="9002713"/>
            <a:ext cx="31067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87" tIns="47393" rIns="94787" bIns="47393" anchor="b"/>
          <a:lstStyle>
            <a:lvl1pPr>
              <a:defRPr sz="2400">
                <a:solidFill>
                  <a:schemeClr val="tx1"/>
                </a:solidFill>
                <a:latin typeface="Trebuchet MS" panose="020B0603020202020204" pitchFamily="34" charset="0"/>
              </a:defRPr>
            </a:lvl1pPr>
            <a:lvl2pPr marL="742950" indent="-285750">
              <a:defRPr sz="2400">
                <a:solidFill>
                  <a:schemeClr val="tx1"/>
                </a:solidFill>
                <a:latin typeface="Trebuchet MS" panose="020B0603020202020204" pitchFamily="34" charset="0"/>
              </a:defRPr>
            </a:lvl2pPr>
            <a:lvl3pPr marL="1143000" indent="-228600">
              <a:defRPr sz="2400">
                <a:solidFill>
                  <a:schemeClr val="tx1"/>
                </a:solidFill>
                <a:latin typeface="Trebuchet MS" panose="020B0603020202020204" pitchFamily="34" charset="0"/>
              </a:defRPr>
            </a:lvl3pPr>
            <a:lvl4pPr marL="1600200" indent="-228600">
              <a:defRPr sz="2400">
                <a:solidFill>
                  <a:schemeClr val="tx1"/>
                </a:solidFill>
                <a:latin typeface="Trebuchet MS" panose="020B0603020202020204" pitchFamily="34" charset="0"/>
              </a:defRPr>
            </a:lvl4pPr>
            <a:lvl5pPr marL="2057400" indent="-228600">
              <a:defRPr sz="2400">
                <a:solidFill>
                  <a:schemeClr val="tx1"/>
                </a:solidFill>
                <a:latin typeface="Trebuchet MS" panose="020B0603020202020204" pitchFamily="34" charset="0"/>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defRPr>
            </a:lvl9pPr>
          </a:lstStyle>
          <a:p>
            <a:pPr algn="r"/>
            <a:fld id="{B5D06418-D8E1-4B03-8850-271DBD6E902A}" type="slidenum">
              <a:rPr lang="en-US" altLang="nl-NL" sz="1200">
                <a:latin typeface="Arial" panose="020B0604020202020204" pitchFamily="34" charset="0"/>
              </a:rPr>
              <a:pPr algn="r"/>
              <a:t>32</a:t>
            </a:fld>
            <a:endParaRPr lang="en-US" altLang="nl-NL" sz="1200">
              <a:latin typeface="Arial" panose="020B0604020202020204" pitchFamily="34" charset="0"/>
            </a:endParaRPr>
          </a:p>
        </p:txBody>
      </p:sp>
      <p:sp>
        <p:nvSpPr>
          <p:cNvPr id="62467" name="Rectangle 2">
            <a:extLst>
              <a:ext uri="{FF2B5EF4-FFF2-40B4-BE49-F238E27FC236}">
                <a16:creationId xmlns:a16="http://schemas.microsoft.com/office/drawing/2014/main" id="{8D8FF5B8-0563-40C8-B094-29AE17B9F72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FF6B7888-20A1-4464-A85B-A3BDA3BB6597}"/>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nl-NL" altLang="nl-NL" sz="1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434E0A93-A61A-4A7B-9365-2E5134F7F5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7FC33602-B11A-46F1-BF04-1A58399A2D46}" type="slidenum">
              <a:rPr lang="nl-NL" altLang="nl-NL" sz="1200">
                <a:latin typeface="Arial" panose="020B0604020202020204" pitchFamily="34" charset="0"/>
                <a:ea typeface="ヒラギノ角ゴ Pro W3" pitchFamily="1" charset="-128"/>
              </a:rPr>
              <a:pPr/>
              <a:t>38</a:t>
            </a:fld>
            <a:endParaRPr lang="nl-NL" altLang="nl-NL" sz="1200">
              <a:latin typeface="Arial" panose="020B0604020202020204" pitchFamily="34" charset="0"/>
              <a:ea typeface="ヒラギノ角ゴ Pro W3" pitchFamily="1" charset="-128"/>
            </a:endParaRPr>
          </a:p>
        </p:txBody>
      </p:sp>
      <p:sp>
        <p:nvSpPr>
          <p:cNvPr id="69634" name="Rectangle 7">
            <a:extLst>
              <a:ext uri="{FF2B5EF4-FFF2-40B4-BE49-F238E27FC236}">
                <a16:creationId xmlns:a16="http://schemas.microsoft.com/office/drawing/2014/main" id="{7A60F84C-A3F8-4944-9EE3-920BE283FE58}"/>
              </a:ext>
            </a:extLst>
          </p:cNvPr>
          <p:cNvSpPr txBox="1">
            <a:spLocks noGrp="1" noChangeArrowheads="1"/>
          </p:cNvSpPr>
          <p:nvPr/>
        </p:nvSpPr>
        <p:spPr bwMode="auto">
          <a:xfrm>
            <a:off x="4021138" y="9718675"/>
            <a:ext cx="3081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4" tIns="47452" rIns="94904" bIns="47452" anchor="b"/>
          <a:lstStyle>
            <a:lvl1pPr defTabSz="911225">
              <a:defRPr sz="2400">
                <a:solidFill>
                  <a:schemeClr val="tx1"/>
                </a:solidFill>
                <a:latin typeface="Trebuchet MS" panose="020B0603020202020204" pitchFamily="34" charset="0"/>
              </a:defRPr>
            </a:lvl1pPr>
            <a:lvl2pPr marL="742950" indent="-285750" defTabSz="911225">
              <a:defRPr sz="2400">
                <a:solidFill>
                  <a:schemeClr val="tx1"/>
                </a:solidFill>
                <a:latin typeface="Trebuchet MS" panose="020B0603020202020204" pitchFamily="34" charset="0"/>
              </a:defRPr>
            </a:lvl2pPr>
            <a:lvl3pPr marL="1143000" indent="-228600" defTabSz="911225">
              <a:defRPr sz="2400">
                <a:solidFill>
                  <a:schemeClr val="tx1"/>
                </a:solidFill>
                <a:latin typeface="Trebuchet MS" panose="020B0603020202020204" pitchFamily="34" charset="0"/>
              </a:defRPr>
            </a:lvl3pPr>
            <a:lvl4pPr marL="1600200" indent="-228600" defTabSz="911225">
              <a:defRPr sz="2400">
                <a:solidFill>
                  <a:schemeClr val="tx1"/>
                </a:solidFill>
                <a:latin typeface="Trebuchet MS" panose="020B0603020202020204" pitchFamily="34" charset="0"/>
              </a:defRPr>
            </a:lvl4pPr>
            <a:lvl5pPr marL="2057400" indent="-228600" defTabSz="911225">
              <a:defRPr sz="2400">
                <a:solidFill>
                  <a:schemeClr val="tx1"/>
                </a:solidFill>
                <a:latin typeface="Trebuchet MS" panose="020B0603020202020204" pitchFamily="34" charset="0"/>
              </a:defRPr>
            </a:lvl5pPr>
            <a:lvl6pPr marL="2514600" indent="-228600" defTabSz="911225" eaLnBrk="0" fontAlgn="base" hangingPunct="0">
              <a:spcBef>
                <a:spcPct val="0"/>
              </a:spcBef>
              <a:spcAft>
                <a:spcPct val="0"/>
              </a:spcAft>
              <a:defRPr sz="2400">
                <a:solidFill>
                  <a:schemeClr val="tx1"/>
                </a:solidFill>
                <a:latin typeface="Trebuchet MS" panose="020B0603020202020204" pitchFamily="34" charset="0"/>
              </a:defRPr>
            </a:lvl6pPr>
            <a:lvl7pPr marL="2971800" indent="-228600" defTabSz="911225" eaLnBrk="0" fontAlgn="base" hangingPunct="0">
              <a:spcBef>
                <a:spcPct val="0"/>
              </a:spcBef>
              <a:spcAft>
                <a:spcPct val="0"/>
              </a:spcAft>
              <a:defRPr sz="2400">
                <a:solidFill>
                  <a:schemeClr val="tx1"/>
                </a:solidFill>
                <a:latin typeface="Trebuchet MS" panose="020B0603020202020204" pitchFamily="34" charset="0"/>
              </a:defRPr>
            </a:lvl7pPr>
            <a:lvl8pPr marL="3429000" indent="-228600" defTabSz="911225" eaLnBrk="0" fontAlgn="base" hangingPunct="0">
              <a:spcBef>
                <a:spcPct val="0"/>
              </a:spcBef>
              <a:spcAft>
                <a:spcPct val="0"/>
              </a:spcAft>
              <a:defRPr sz="2400">
                <a:solidFill>
                  <a:schemeClr val="tx1"/>
                </a:solidFill>
                <a:latin typeface="Trebuchet MS" panose="020B0603020202020204" pitchFamily="34" charset="0"/>
              </a:defRPr>
            </a:lvl8pPr>
            <a:lvl9pPr marL="3886200" indent="-228600" defTabSz="911225" eaLnBrk="0" fontAlgn="base" hangingPunct="0">
              <a:spcBef>
                <a:spcPct val="0"/>
              </a:spcBef>
              <a:spcAft>
                <a:spcPct val="0"/>
              </a:spcAft>
              <a:defRPr sz="2400">
                <a:solidFill>
                  <a:schemeClr val="tx1"/>
                </a:solidFill>
                <a:latin typeface="Trebuchet MS" panose="020B0603020202020204" pitchFamily="34" charset="0"/>
              </a:defRPr>
            </a:lvl9pPr>
          </a:lstStyle>
          <a:p>
            <a:pPr algn="r"/>
            <a:fld id="{8573B9D3-95BE-475E-B8F4-A57F688E51B1}" type="slidenum">
              <a:rPr lang="nl-NL" altLang="nl-NL" sz="1200">
                <a:latin typeface="Arial" panose="020B0604020202020204" pitchFamily="34" charset="0"/>
                <a:ea typeface="ヒラギノ角ゴ Pro W3" pitchFamily="1" charset="-128"/>
              </a:rPr>
              <a:pPr algn="r"/>
              <a:t>38</a:t>
            </a:fld>
            <a:endParaRPr lang="nl-NL" altLang="nl-NL" sz="1200">
              <a:latin typeface="Arial" panose="020B0604020202020204" pitchFamily="34" charset="0"/>
              <a:ea typeface="ヒラギノ角ゴ Pro W3" pitchFamily="1" charset="-128"/>
            </a:endParaRPr>
          </a:p>
        </p:txBody>
      </p:sp>
      <p:sp>
        <p:nvSpPr>
          <p:cNvPr id="69635" name="Rectangle 2">
            <a:extLst>
              <a:ext uri="{FF2B5EF4-FFF2-40B4-BE49-F238E27FC236}">
                <a16:creationId xmlns:a16="http://schemas.microsoft.com/office/drawing/2014/main" id="{3BDBD0DF-1447-4F7A-BB47-23D2B91552F8}"/>
              </a:ext>
            </a:extLst>
          </p:cNvPr>
          <p:cNvSpPr>
            <a:spLocks noGrp="1" noRot="1" noChangeAspect="1" noChangeArrowheads="1" noTextEdit="1"/>
          </p:cNvSpPr>
          <p:nvPr>
            <p:ph type="sldImg"/>
          </p:nvPr>
        </p:nvSpPr>
        <p:spPr>
          <a:xfrm>
            <a:off x="995363" y="766763"/>
            <a:ext cx="5114925" cy="3836987"/>
          </a:xfrm>
          <a:ln/>
        </p:spPr>
      </p:sp>
      <p:sp>
        <p:nvSpPr>
          <p:cNvPr id="69636" name="Rectangle 3">
            <a:extLst>
              <a:ext uri="{FF2B5EF4-FFF2-40B4-BE49-F238E27FC236}">
                <a16:creationId xmlns:a16="http://schemas.microsoft.com/office/drawing/2014/main" id="{83B5A39C-F14E-403F-AC80-574AB5889708}"/>
              </a:ext>
            </a:extLst>
          </p:cNvPr>
          <p:cNvSpPr>
            <a:spLocks noGrp="1" noChangeArrowheads="1"/>
          </p:cNvSpPr>
          <p:nvPr>
            <p:ph type="body" idx="1"/>
          </p:nvPr>
        </p:nvSpPr>
        <p:spPr>
          <a:xfrm>
            <a:off x="949325" y="4860925"/>
            <a:ext cx="5205413"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4" tIns="47452" rIns="94904" bIns="47452"/>
          <a:lstStyle/>
          <a:p>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Trebuchet MS" pitchFamily="34" charset="0"/>
              </a:defRPr>
            </a:lvl1pPr>
            <a:lvl2pPr marL="744538" indent="-285750">
              <a:defRPr sz="2400">
                <a:solidFill>
                  <a:schemeClr val="tx1"/>
                </a:solidFill>
                <a:latin typeface="Trebuchet MS" pitchFamily="34" charset="0"/>
              </a:defRPr>
            </a:lvl2pPr>
            <a:lvl3pPr marL="1147763" indent="-228600">
              <a:defRPr sz="2400">
                <a:solidFill>
                  <a:schemeClr val="tx1"/>
                </a:solidFill>
                <a:latin typeface="Trebuchet MS" pitchFamily="34" charset="0"/>
              </a:defRPr>
            </a:lvl3pPr>
            <a:lvl4pPr marL="1606550" indent="-228600">
              <a:defRPr sz="2400">
                <a:solidFill>
                  <a:schemeClr val="tx1"/>
                </a:solidFill>
                <a:latin typeface="Trebuchet MS" pitchFamily="34" charset="0"/>
              </a:defRPr>
            </a:lvl4pPr>
            <a:lvl5pPr marL="2065338" indent="-228600">
              <a:defRPr sz="2400">
                <a:solidFill>
                  <a:schemeClr val="tx1"/>
                </a:solidFill>
                <a:latin typeface="Trebuchet MS" pitchFamily="34" charset="0"/>
              </a:defRPr>
            </a:lvl5pPr>
            <a:lvl6pPr marL="2522538" indent="-228600" eaLnBrk="0" fontAlgn="base" hangingPunct="0">
              <a:spcBef>
                <a:spcPct val="0"/>
              </a:spcBef>
              <a:spcAft>
                <a:spcPct val="0"/>
              </a:spcAft>
              <a:defRPr sz="2400">
                <a:solidFill>
                  <a:schemeClr val="tx1"/>
                </a:solidFill>
                <a:latin typeface="Trebuchet MS" pitchFamily="34" charset="0"/>
              </a:defRPr>
            </a:lvl6pPr>
            <a:lvl7pPr marL="2979738" indent="-228600" eaLnBrk="0" fontAlgn="base" hangingPunct="0">
              <a:spcBef>
                <a:spcPct val="0"/>
              </a:spcBef>
              <a:spcAft>
                <a:spcPct val="0"/>
              </a:spcAft>
              <a:defRPr sz="2400">
                <a:solidFill>
                  <a:schemeClr val="tx1"/>
                </a:solidFill>
                <a:latin typeface="Trebuchet MS" pitchFamily="34" charset="0"/>
              </a:defRPr>
            </a:lvl7pPr>
            <a:lvl8pPr marL="3436938" indent="-228600" eaLnBrk="0" fontAlgn="base" hangingPunct="0">
              <a:spcBef>
                <a:spcPct val="0"/>
              </a:spcBef>
              <a:spcAft>
                <a:spcPct val="0"/>
              </a:spcAft>
              <a:defRPr sz="2400">
                <a:solidFill>
                  <a:schemeClr val="tx1"/>
                </a:solidFill>
                <a:latin typeface="Trebuchet MS" pitchFamily="34" charset="0"/>
              </a:defRPr>
            </a:lvl8pPr>
            <a:lvl9pPr marL="3894138" indent="-228600" eaLnBrk="0" fontAlgn="base" hangingPunct="0">
              <a:spcBef>
                <a:spcPct val="0"/>
              </a:spcBef>
              <a:spcAft>
                <a:spcPct val="0"/>
              </a:spcAft>
              <a:defRPr sz="2400">
                <a:solidFill>
                  <a:schemeClr val="tx1"/>
                </a:solidFill>
                <a:latin typeface="Trebuchet MS" pitchFamily="34" charset="0"/>
              </a:defRPr>
            </a:lvl9pPr>
          </a:lstStyle>
          <a:p>
            <a:pPr defTabSz="914400" eaLnBrk="1" hangingPunct="1"/>
            <a:fld id="{653B67B2-53AC-41B0-8F7D-3D717CCC473F}" type="slidenum">
              <a:rPr lang="nl-NL" altLang="nl-NL" sz="1000" smtClean="0">
                <a:latin typeface="Arial" charset="0"/>
              </a:rPr>
              <a:pPr defTabSz="914400" eaLnBrk="1" hangingPunct="1"/>
              <a:t>71</a:t>
            </a:fld>
            <a:endParaRPr lang="nl-NL" altLang="nl-NL" sz="100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06463" y="4742487"/>
            <a:ext cx="4984750" cy="4492124"/>
          </a:xfrm>
          <a:noFill/>
        </p:spPr>
        <p:txBody>
          <a:bodyPr/>
          <a:lstStyle/>
          <a:p>
            <a:pPr eaLnBrk="1" hangingPunct="1"/>
            <a:endParaRPr lang="nl-NL" altLang="nl-NL"/>
          </a:p>
        </p:txBody>
      </p:sp>
    </p:spTree>
    <p:extLst>
      <p:ext uri="{BB962C8B-B14F-4D97-AF65-F5344CB8AC3E}">
        <p14:creationId xmlns:p14="http://schemas.microsoft.com/office/powerpoint/2010/main" val="275095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51276" y="9483370"/>
            <a:ext cx="2946400" cy="49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824" tIns="45912" rIns="91824" bIns="45912" anchor="b"/>
          <a:lstStyle>
            <a:lvl1pPr defTabSz="917575">
              <a:defRPr sz="2400">
                <a:solidFill>
                  <a:schemeClr val="tx1"/>
                </a:solidFill>
                <a:latin typeface="Trebuchet MS" pitchFamily="34" charset="0"/>
              </a:defRPr>
            </a:lvl1pPr>
            <a:lvl2pPr marL="746125" indent="-287338" defTabSz="917575">
              <a:defRPr sz="2400">
                <a:solidFill>
                  <a:schemeClr val="tx1"/>
                </a:solidFill>
                <a:latin typeface="Trebuchet MS" pitchFamily="34" charset="0"/>
              </a:defRPr>
            </a:lvl2pPr>
            <a:lvl3pPr marL="1147763" indent="-230188" defTabSz="917575">
              <a:defRPr sz="2400">
                <a:solidFill>
                  <a:schemeClr val="tx1"/>
                </a:solidFill>
                <a:latin typeface="Trebuchet MS" pitchFamily="34" charset="0"/>
              </a:defRPr>
            </a:lvl3pPr>
            <a:lvl4pPr marL="1606550" indent="-228600" defTabSz="917575">
              <a:defRPr sz="2400">
                <a:solidFill>
                  <a:schemeClr val="tx1"/>
                </a:solidFill>
                <a:latin typeface="Trebuchet MS" pitchFamily="34" charset="0"/>
              </a:defRPr>
            </a:lvl4pPr>
            <a:lvl5pPr marL="2065338" indent="-228600" defTabSz="917575">
              <a:defRPr sz="2400">
                <a:solidFill>
                  <a:schemeClr val="tx1"/>
                </a:solidFill>
                <a:latin typeface="Trebuchet MS" pitchFamily="34" charset="0"/>
              </a:defRPr>
            </a:lvl5pPr>
            <a:lvl6pPr marL="2522538" indent="-228600" defTabSz="917575" eaLnBrk="0" fontAlgn="base" hangingPunct="0">
              <a:spcBef>
                <a:spcPct val="0"/>
              </a:spcBef>
              <a:spcAft>
                <a:spcPct val="0"/>
              </a:spcAft>
              <a:defRPr sz="2400">
                <a:solidFill>
                  <a:schemeClr val="tx1"/>
                </a:solidFill>
                <a:latin typeface="Trebuchet MS" pitchFamily="34" charset="0"/>
              </a:defRPr>
            </a:lvl6pPr>
            <a:lvl7pPr marL="2979738" indent="-228600" defTabSz="917575" eaLnBrk="0" fontAlgn="base" hangingPunct="0">
              <a:spcBef>
                <a:spcPct val="0"/>
              </a:spcBef>
              <a:spcAft>
                <a:spcPct val="0"/>
              </a:spcAft>
              <a:defRPr sz="2400">
                <a:solidFill>
                  <a:schemeClr val="tx1"/>
                </a:solidFill>
                <a:latin typeface="Trebuchet MS" pitchFamily="34" charset="0"/>
              </a:defRPr>
            </a:lvl7pPr>
            <a:lvl8pPr marL="3436938" indent="-228600" defTabSz="917575" eaLnBrk="0" fontAlgn="base" hangingPunct="0">
              <a:spcBef>
                <a:spcPct val="0"/>
              </a:spcBef>
              <a:spcAft>
                <a:spcPct val="0"/>
              </a:spcAft>
              <a:defRPr sz="2400">
                <a:solidFill>
                  <a:schemeClr val="tx1"/>
                </a:solidFill>
                <a:latin typeface="Trebuchet MS" pitchFamily="34" charset="0"/>
              </a:defRPr>
            </a:lvl8pPr>
            <a:lvl9pPr marL="3894138" indent="-228600" defTabSz="917575" eaLnBrk="0" fontAlgn="base" hangingPunct="0">
              <a:spcBef>
                <a:spcPct val="0"/>
              </a:spcBef>
              <a:spcAft>
                <a:spcPct val="0"/>
              </a:spcAft>
              <a:defRPr sz="2400">
                <a:solidFill>
                  <a:schemeClr val="tx1"/>
                </a:solidFill>
                <a:latin typeface="Trebuchet MS" pitchFamily="34" charset="0"/>
              </a:defRPr>
            </a:lvl9pPr>
          </a:lstStyle>
          <a:p>
            <a:pPr algn="r"/>
            <a:fld id="{C032008B-21D6-4980-AB9A-F8E960D912E0}" type="slidenum">
              <a:rPr lang="nl-NL" altLang="nl-NL" sz="1200">
                <a:latin typeface="Times New Roman" pitchFamily="18" charset="0"/>
                <a:ea typeface="ヒラギノ角ゴ Pro W3" pitchFamily="1" charset="-128"/>
              </a:rPr>
              <a:pPr algn="r"/>
              <a:t>73</a:t>
            </a:fld>
            <a:endParaRPr lang="nl-NL" altLang="nl-NL" sz="1200">
              <a:latin typeface="Times New Roman" pitchFamily="18" charset="0"/>
              <a:ea typeface="ヒラギノ角ゴ Pro W3" pitchFamily="1" charset="-128"/>
            </a:endParaRPr>
          </a:p>
        </p:txBody>
      </p:sp>
      <p:sp>
        <p:nvSpPr>
          <p:cNvPr id="106499" name="Rectangle 7"/>
          <p:cNvSpPr txBox="1">
            <a:spLocks noGrp="1" noChangeArrowheads="1"/>
          </p:cNvSpPr>
          <p:nvPr/>
        </p:nvSpPr>
        <p:spPr bwMode="auto">
          <a:xfrm>
            <a:off x="3849690" y="9483370"/>
            <a:ext cx="2947987"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0" tIns="44136" rIns="88270" bIns="44136" anchor="b"/>
          <a:lstStyle>
            <a:lvl1pPr defTabSz="882650">
              <a:defRPr sz="2400">
                <a:solidFill>
                  <a:schemeClr val="tx1"/>
                </a:solidFill>
                <a:latin typeface="Trebuchet MS" pitchFamily="34" charset="0"/>
              </a:defRPr>
            </a:lvl1pPr>
            <a:lvl2pPr marL="746125" indent="-287338" defTabSz="882650">
              <a:defRPr sz="2400">
                <a:solidFill>
                  <a:schemeClr val="tx1"/>
                </a:solidFill>
                <a:latin typeface="Trebuchet MS" pitchFamily="34" charset="0"/>
              </a:defRPr>
            </a:lvl2pPr>
            <a:lvl3pPr marL="1147763" indent="-230188" defTabSz="882650">
              <a:defRPr sz="2400">
                <a:solidFill>
                  <a:schemeClr val="tx1"/>
                </a:solidFill>
                <a:latin typeface="Trebuchet MS" pitchFamily="34" charset="0"/>
              </a:defRPr>
            </a:lvl3pPr>
            <a:lvl4pPr marL="1606550" indent="-228600" defTabSz="882650">
              <a:defRPr sz="2400">
                <a:solidFill>
                  <a:schemeClr val="tx1"/>
                </a:solidFill>
                <a:latin typeface="Trebuchet MS" pitchFamily="34" charset="0"/>
              </a:defRPr>
            </a:lvl4pPr>
            <a:lvl5pPr marL="2065338" indent="-228600" defTabSz="882650">
              <a:defRPr sz="2400">
                <a:solidFill>
                  <a:schemeClr val="tx1"/>
                </a:solidFill>
                <a:latin typeface="Trebuchet MS" pitchFamily="34" charset="0"/>
              </a:defRPr>
            </a:lvl5pPr>
            <a:lvl6pPr marL="2522538" indent="-228600" defTabSz="882650" eaLnBrk="0" fontAlgn="base" hangingPunct="0">
              <a:spcBef>
                <a:spcPct val="0"/>
              </a:spcBef>
              <a:spcAft>
                <a:spcPct val="0"/>
              </a:spcAft>
              <a:defRPr sz="2400">
                <a:solidFill>
                  <a:schemeClr val="tx1"/>
                </a:solidFill>
                <a:latin typeface="Trebuchet MS" pitchFamily="34" charset="0"/>
              </a:defRPr>
            </a:lvl6pPr>
            <a:lvl7pPr marL="2979738" indent="-228600" defTabSz="882650" eaLnBrk="0" fontAlgn="base" hangingPunct="0">
              <a:spcBef>
                <a:spcPct val="0"/>
              </a:spcBef>
              <a:spcAft>
                <a:spcPct val="0"/>
              </a:spcAft>
              <a:defRPr sz="2400">
                <a:solidFill>
                  <a:schemeClr val="tx1"/>
                </a:solidFill>
                <a:latin typeface="Trebuchet MS" pitchFamily="34" charset="0"/>
              </a:defRPr>
            </a:lvl7pPr>
            <a:lvl8pPr marL="3436938" indent="-228600" defTabSz="882650" eaLnBrk="0" fontAlgn="base" hangingPunct="0">
              <a:spcBef>
                <a:spcPct val="0"/>
              </a:spcBef>
              <a:spcAft>
                <a:spcPct val="0"/>
              </a:spcAft>
              <a:defRPr sz="2400">
                <a:solidFill>
                  <a:schemeClr val="tx1"/>
                </a:solidFill>
                <a:latin typeface="Trebuchet MS" pitchFamily="34" charset="0"/>
              </a:defRPr>
            </a:lvl8pPr>
            <a:lvl9pPr marL="3894138" indent="-228600" defTabSz="882650" eaLnBrk="0" fontAlgn="base" hangingPunct="0">
              <a:spcBef>
                <a:spcPct val="0"/>
              </a:spcBef>
              <a:spcAft>
                <a:spcPct val="0"/>
              </a:spcAft>
              <a:defRPr sz="2400">
                <a:solidFill>
                  <a:schemeClr val="tx1"/>
                </a:solidFill>
                <a:latin typeface="Trebuchet MS" pitchFamily="34" charset="0"/>
              </a:defRPr>
            </a:lvl9pPr>
          </a:lstStyle>
          <a:p>
            <a:pPr algn="r"/>
            <a:fld id="{04473218-012D-42FB-B73B-CBE6EDEFF263}" type="slidenum">
              <a:rPr lang="nl-NL" altLang="nl-NL" sz="1200">
                <a:latin typeface="Times New Roman" pitchFamily="18" charset="0"/>
                <a:ea typeface="ヒラギノ角ゴ Pro W3" pitchFamily="1" charset="-128"/>
              </a:rPr>
              <a:pPr algn="r"/>
              <a:t>73</a:t>
            </a:fld>
            <a:endParaRPr lang="nl-NL" altLang="nl-NL" sz="1200">
              <a:latin typeface="Times New Roman" pitchFamily="18" charset="0"/>
              <a:ea typeface="ヒラギノ角ゴ Pro W3" pitchFamily="1" charset="-128"/>
            </a:endParaRPr>
          </a:p>
        </p:txBody>
      </p:sp>
      <p:sp>
        <p:nvSpPr>
          <p:cNvPr id="106500" name="Rectangle 7"/>
          <p:cNvSpPr txBox="1">
            <a:spLocks noGrp="1" noChangeArrowheads="1"/>
          </p:cNvSpPr>
          <p:nvPr/>
        </p:nvSpPr>
        <p:spPr bwMode="auto">
          <a:xfrm>
            <a:off x="3849689" y="9481767"/>
            <a:ext cx="2946400"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5" rIns="91810" bIns="45905" anchor="b"/>
          <a:lstStyle>
            <a:lvl1pPr defTabSz="917575">
              <a:defRPr sz="2400">
                <a:solidFill>
                  <a:schemeClr val="tx1"/>
                </a:solidFill>
                <a:latin typeface="Trebuchet MS" pitchFamily="34" charset="0"/>
              </a:defRPr>
            </a:lvl1pPr>
            <a:lvl2pPr marL="746125" indent="-287338" defTabSz="917575">
              <a:defRPr sz="2400">
                <a:solidFill>
                  <a:schemeClr val="tx1"/>
                </a:solidFill>
                <a:latin typeface="Trebuchet MS" pitchFamily="34" charset="0"/>
              </a:defRPr>
            </a:lvl2pPr>
            <a:lvl3pPr marL="1147763" indent="-230188" defTabSz="917575">
              <a:defRPr sz="2400">
                <a:solidFill>
                  <a:schemeClr val="tx1"/>
                </a:solidFill>
                <a:latin typeface="Trebuchet MS" pitchFamily="34" charset="0"/>
              </a:defRPr>
            </a:lvl3pPr>
            <a:lvl4pPr marL="1606550" indent="-228600" defTabSz="917575">
              <a:defRPr sz="2400">
                <a:solidFill>
                  <a:schemeClr val="tx1"/>
                </a:solidFill>
                <a:latin typeface="Trebuchet MS" pitchFamily="34" charset="0"/>
              </a:defRPr>
            </a:lvl4pPr>
            <a:lvl5pPr marL="2065338" indent="-228600" defTabSz="917575">
              <a:defRPr sz="2400">
                <a:solidFill>
                  <a:schemeClr val="tx1"/>
                </a:solidFill>
                <a:latin typeface="Trebuchet MS" pitchFamily="34" charset="0"/>
              </a:defRPr>
            </a:lvl5pPr>
            <a:lvl6pPr marL="2522538" indent="-228600" defTabSz="917575" eaLnBrk="0" fontAlgn="base" hangingPunct="0">
              <a:spcBef>
                <a:spcPct val="0"/>
              </a:spcBef>
              <a:spcAft>
                <a:spcPct val="0"/>
              </a:spcAft>
              <a:defRPr sz="2400">
                <a:solidFill>
                  <a:schemeClr val="tx1"/>
                </a:solidFill>
                <a:latin typeface="Trebuchet MS" pitchFamily="34" charset="0"/>
              </a:defRPr>
            </a:lvl6pPr>
            <a:lvl7pPr marL="2979738" indent="-228600" defTabSz="917575" eaLnBrk="0" fontAlgn="base" hangingPunct="0">
              <a:spcBef>
                <a:spcPct val="0"/>
              </a:spcBef>
              <a:spcAft>
                <a:spcPct val="0"/>
              </a:spcAft>
              <a:defRPr sz="2400">
                <a:solidFill>
                  <a:schemeClr val="tx1"/>
                </a:solidFill>
                <a:latin typeface="Trebuchet MS" pitchFamily="34" charset="0"/>
              </a:defRPr>
            </a:lvl7pPr>
            <a:lvl8pPr marL="3436938" indent="-228600" defTabSz="917575" eaLnBrk="0" fontAlgn="base" hangingPunct="0">
              <a:spcBef>
                <a:spcPct val="0"/>
              </a:spcBef>
              <a:spcAft>
                <a:spcPct val="0"/>
              </a:spcAft>
              <a:defRPr sz="2400">
                <a:solidFill>
                  <a:schemeClr val="tx1"/>
                </a:solidFill>
                <a:latin typeface="Trebuchet MS" pitchFamily="34" charset="0"/>
              </a:defRPr>
            </a:lvl8pPr>
            <a:lvl9pPr marL="3894138" indent="-228600" defTabSz="917575" eaLnBrk="0" fontAlgn="base" hangingPunct="0">
              <a:spcBef>
                <a:spcPct val="0"/>
              </a:spcBef>
              <a:spcAft>
                <a:spcPct val="0"/>
              </a:spcAft>
              <a:defRPr sz="2400">
                <a:solidFill>
                  <a:schemeClr val="tx1"/>
                </a:solidFill>
                <a:latin typeface="Trebuchet MS" pitchFamily="34" charset="0"/>
              </a:defRPr>
            </a:lvl9pPr>
          </a:lstStyle>
          <a:p>
            <a:pPr algn="r" eaLnBrk="1" hangingPunct="1"/>
            <a:fld id="{0AFDCDEE-8A7B-4FB9-AA7D-4E1163AF55AA}" type="slidenum">
              <a:rPr lang="nl-NL" altLang="nl-NL" sz="1200">
                <a:latin typeface="Times New Roman" pitchFamily="18" charset="0"/>
                <a:ea typeface="ヒラギノ角ゴ Pro W3" pitchFamily="1" charset="-128"/>
              </a:rPr>
              <a:pPr algn="r" eaLnBrk="1" hangingPunct="1"/>
              <a:t>73</a:t>
            </a:fld>
            <a:endParaRPr lang="nl-NL" altLang="nl-NL" sz="1200">
              <a:latin typeface="Times New Roman" pitchFamily="18" charset="0"/>
              <a:ea typeface="ヒラギノ角ゴ Pro W3" pitchFamily="1" charset="-128"/>
            </a:endParaRPr>
          </a:p>
        </p:txBody>
      </p:sp>
      <p:sp>
        <p:nvSpPr>
          <p:cNvPr id="106501" name="Rectangle 2"/>
          <p:cNvSpPr>
            <a:spLocks noGrp="1" noRot="1" noChangeAspect="1" noChangeArrowheads="1" noTextEdit="1"/>
          </p:cNvSpPr>
          <p:nvPr>
            <p:ph type="sldImg"/>
          </p:nvPr>
        </p:nvSpPr>
        <p:spPr>
          <a:xfrm>
            <a:off x="76200" y="750888"/>
            <a:ext cx="6646863" cy="3740150"/>
          </a:xfrm>
          <a:ln/>
        </p:spPr>
      </p:sp>
      <p:sp>
        <p:nvSpPr>
          <p:cNvPr id="106502" name="Rectangle 3"/>
          <p:cNvSpPr>
            <a:spLocks noGrp="1" noChangeArrowheads="1"/>
          </p:cNvSpPr>
          <p:nvPr>
            <p:ph type="body" idx="1"/>
          </p:nvPr>
        </p:nvSpPr>
        <p:spPr>
          <a:xfrm>
            <a:off x="679453" y="4740884"/>
            <a:ext cx="5438775" cy="4493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5" rIns="91810" bIns="45905"/>
          <a:lstStyle/>
          <a:p>
            <a:pPr eaLnBrk="1" hangingPunct="1"/>
            <a:endParaRPr lang="nl-NL" altLang="nl-NL"/>
          </a:p>
        </p:txBody>
      </p:sp>
    </p:spTree>
    <p:extLst>
      <p:ext uri="{BB962C8B-B14F-4D97-AF65-F5344CB8AC3E}">
        <p14:creationId xmlns:p14="http://schemas.microsoft.com/office/powerpoint/2010/main" val="156657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51276" y="9483370"/>
            <a:ext cx="2946400" cy="49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824" tIns="45912" rIns="91824" bIns="45912" anchor="b"/>
          <a:lstStyle>
            <a:lvl1pPr defTabSz="917575">
              <a:defRPr sz="2400">
                <a:solidFill>
                  <a:schemeClr val="tx1"/>
                </a:solidFill>
                <a:latin typeface="Trebuchet MS" pitchFamily="34" charset="0"/>
              </a:defRPr>
            </a:lvl1pPr>
            <a:lvl2pPr marL="746125" indent="-287338" defTabSz="917575">
              <a:defRPr sz="2400">
                <a:solidFill>
                  <a:schemeClr val="tx1"/>
                </a:solidFill>
                <a:latin typeface="Trebuchet MS" pitchFamily="34" charset="0"/>
              </a:defRPr>
            </a:lvl2pPr>
            <a:lvl3pPr marL="1147763" indent="-230188" defTabSz="917575">
              <a:defRPr sz="2400">
                <a:solidFill>
                  <a:schemeClr val="tx1"/>
                </a:solidFill>
                <a:latin typeface="Trebuchet MS" pitchFamily="34" charset="0"/>
              </a:defRPr>
            </a:lvl3pPr>
            <a:lvl4pPr marL="1606550" indent="-228600" defTabSz="917575">
              <a:defRPr sz="2400">
                <a:solidFill>
                  <a:schemeClr val="tx1"/>
                </a:solidFill>
                <a:latin typeface="Trebuchet MS" pitchFamily="34" charset="0"/>
              </a:defRPr>
            </a:lvl4pPr>
            <a:lvl5pPr marL="2065338" indent="-228600" defTabSz="917575">
              <a:defRPr sz="2400">
                <a:solidFill>
                  <a:schemeClr val="tx1"/>
                </a:solidFill>
                <a:latin typeface="Trebuchet MS" pitchFamily="34" charset="0"/>
              </a:defRPr>
            </a:lvl5pPr>
            <a:lvl6pPr marL="2522538" indent="-228600" defTabSz="917575" eaLnBrk="0" fontAlgn="base" hangingPunct="0">
              <a:spcBef>
                <a:spcPct val="0"/>
              </a:spcBef>
              <a:spcAft>
                <a:spcPct val="0"/>
              </a:spcAft>
              <a:defRPr sz="2400">
                <a:solidFill>
                  <a:schemeClr val="tx1"/>
                </a:solidFill>
                <a:latin typeface="Trebuchet MS" pitchFamily="34" charset="0"/>
              </a:defRPr>
            </a:lvl6pPr>
            <a:lvl7pPr marL="2979738" indent="-228600" defTabSz="917575" eaLnBrk="0" fontAlgn="base" hangingPunct="0">
              <a:spcBef>
                <a:spcPct val="0"/>
              </a:spcBef>
              <a:spcAft>
                <a:spcPct val="0"/>
              </a:spcAft>
              <a:defRPr sz="2400">
                <a:solidFill>
                  <a:schemeClr val="tx1"/>
                </a:solidFill>
                <a:latin typeface="Trebuchet MS" pitchFamily="34" charset="0"/>
              </a:defRPr>
            </a:lvl7pPr>
            <a:lvl8pPr marL="3436938" indent="-228600" defTabSz="917575" eaLnBrk="0" fontAlgn="base" hangingPunct="0">
              <a:spcBef>
                <a:spcPct val="0"/>
              </a:spcBef>
              <a:spcAft>
                <a:spcPct val="0"/>
              </a:spcAft>
              <a:defRPr sz="2400">
                <a:solidFill>
                  <a:schemeClr val="tx1"/>
                </a:solidFill>
                <a:latin typeface="Trebuchet MS" pitchFamily="34" charset="0"/>
              </a:defRPr>
            </a:lvl8pPr>
            <a:lvl9pPr marL="3894138" indent="-228600" defTabSz="917575" eaLnBrk="0" fontAlgn="base" hangingPunct="0">
              <a:spcBef>
                <a:spcPct val="0"/>
              </a:spcBef>
              <a:spcAft>
                <a:spcPct val="0"/>
              </a:spcAft>
              <a:defRPr sz="2400">
                <a:solidFill>
                  <a:schemeClr val="tx1"/>
                </a:solidFill>
                <a:latin typeface="Trebuchet MS" pitchFamily="34" charset="0"/>
              </a:defRPr>
            </a:lvl9pPr>
          </a:lstStyle>
          <a:p>
            <a:pPr algn="r"/>
            <a:fld id="{5C405A0A-9B15-401F-B9BC-2D5EF1520738}" type="slidenum">
              <a:rPr lang="nl-NL" altLang="nl-NL" sz="1200">
                <a:latin typeface="Times New Roman" pitchFamily="18" charset="0"/>
                <a:ea typeface="ヒラギノ角ゴ Pro W3" pitchFamily="1" charset="-128"/>
              </a:rPr>
              <a:pPr algn="r"/>
              <a:t>74</a:t>
            </a:fld>
            <a:endParaRPr lang="nl-NL" altLang="nl-NL" sz="1200">
              <a:latin typeface="Times New Roman" pitchFamily="18" charset="0"/>
              <a:ea typeface="ヒラギノ角ゴ Pro W3" pitchFamily="1" charset="-128"/>
            </a:endParaRPr>
          </a:p>
        </p:txBody>
      </p:sp>
      <p:sp>
        <p:nvSpPr>
          <p:cNvPr id="107523" name="Rectangle 7"/>
          <p:cNvSpPr txBox="1">
            <a:spLocks noGrp="1" noChangeArrowheads="1"/>
          </p:cNvSpPr>
          <p:nvPr/>
        </p:nvSpPr>
        <p:spPr bwMode="auto">
          <a:xfrm>
            <a:off x="3849690" y="9483370"/>
            <a:ext cx="2947987"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0" tIns="44136" rIns="88270" bIns="44136" anchor="b"/>
          <a:lstStyle>
            <a:lvl1pPr defTabSz="882650">
              <a:defRPr sz="2400">
                <a:solidFill>
                  <a:schemeClr val="tx1"/>
                </a:solidFill>
                <a:latin typeface="Trebuchet MS" pitchFamily="34" charset="0"/>
              </a:defRPr>
            </a:lvl1pPr>
            <a:lvl2pPr marL="746125" indent="-287338" defTabSz="882650">
              <a:defRPr sz="2400">
                <a:solidFill>
                  <a:schemeClr val="tx1"/>
                </a:solidFill>
                <a:latin typeface="Trebuchet MS" pitchFamily="34" charset="0"/>
              </a:defRPr>
            </a:lvl2pPr>
            <a:lvl3pPr marL="1147763" indent="-230188" defTabSz="882650">
              <a:defRPr sz="2400">
                <a:solidFill>
                  <a:schemeClr val="tx1"/>
                </a:solidFill>
                <a:latin typeface="Trebuchet MS" pitchFamily="34" charset="0"/>
              </a:defRPr>
            </a:lvl3pPr>
            <a:lvl4pPr marL="1606550" indent="-228600" defTabSz="882650">
              <a:defRPr sz="2400">
                <a:solidFill>
                  <a:schemeClr val="tx1"/>
                </a:solidFill>
                <a:latin typeface="Trebuchet MS" pitchFamily="34" charset="0"/>
              </a:defRPr>
            </a:lvl4pPr>
            <a:lvl5pPr marL="2065338" indent="-228600" defTabSz="882650">
              <a:defRPr sz="2400">
                <a:solidFill>
                  <a:schemeClr val="tx1"/>
                </a:solidFill>
                <a:latin typeface="Trebuchet MS" pitchFamily="34" charset="0"/>
              </a:defRPr>
            </a:lvl5pPr>
            <a:lvl6pPr marL="2522538" indent="-228600" defTabSz="882650" eaLnBrk="0" fontAlgn="base" hangingPunct="0">
              <a:spcBef>
                <a:spcPct val="0"/>
              </a:spcBef>
              <a:spcAft>
                <a:spcPct val="0"/>
              </a:spcAft>
              <a:defRPr sz="2400">
                <a:solidFill>
                  <a:schemeClr val="tx1"/>
                </a:solidFill>
                <a:latin typeface="Trebuchet MS" pitchFamily="34" charset="0"/>
              </a:defRPr>
            </a:lvl6pPr>
            <a:lvl7pPr marL="2979738" indent="-228600" defTabSz="882650" eaLnBrk="0" fontAlgn="base" hangingPunct="0">
              <a:spcBef>
                <a:spcPct val="0"/>
              </a:spcBef>
              <a:spcAft>
                <a:spcPct val="0"/>
              </a:spcAft>
              <a:defRPr sz="2400">
                <a:solidFill>
                  <a:schemeClr val="tx1"/>
                </a:solidFill>
                <a:latin typeface="Trebuchet MS" pitchFamily="34" charset="0"/>
              </a:defRPr>
            </a:lvl7pPr>
            <a:lvl8pPr marL="3436938" indent="-228600" defTabSz="882650" eaLnBrk="0" fontAlgn="base" hangingPunct="0">
              <a:spcBef>
                <a:spcPct val="0"/>
              </a:spcBef>
              <a:spcAft>
                <a:spcPct val="0"/>
              </a:spcAft>
              <a:defRPr sz="2400">
                <a:solidFill>
                  <a:schemeClr val="tx1"/>
                </a:solidFill>
                <a:latin typeface="Trebuchet MS" pitchFamily="34" charset="0"/>
              </a:defRPr>
            </a:lvl8pPr>
            <a:lvl9pPr marL="3894138" indent="-228600" defTabSz="882650" eaLnBrk="0" fontAlgn="base" hangingPunct="0">
              <a:spcBef>
                <a:spcPct val="0"/>
              </a:spcBef>
              <a:spcAft>
                <a:spcPct val="0"/>
              </a:spcAft>
              <a:defRPr sz="2400">
                <a:solidFill>
                  <a:schemeClr val="tx1"/>
                </a:solidFill>
                <a:latin typeface="Trebuchet MS" pitchFamily="34" charset="0"/>
              </a:defRPr>
            </a:lvl9pPr>
          </a:lstStyle>
          <a:p>
            <a:pPr algn="r"/>
            <a:fld id="{6C00CC7B-1E17-4F5F-9245-4EDC7D4F278D}" type="slidenum">
              <a:rPr lang="nl-NL" altLang="nl-NL" sz="1200">
                <a:latin typeface="Times New Roman" pitchFamily="18" charset="0"/>
                <a:ea typeface="ヒラギノ角ゴ Pro W3" pitchFamily="1" charset="-128"/>
              </a:rPr>
              <a:pPr algn="r"/>
              <a:t>74</a:t>
            </a:fld>
            <a:endParaRPr lang="nl-NL" altLang="nl-NL" sz="1200">
              <a:latin typeface="Times New Roman" pitchFamily="18" charset="0"/>
              <a:ea typeface="ヒラギノ角ゴ Pro W3" pitchFamily="1" charset="-128"/>
            </a:endParaRPr>
          </a:p>
        </p:txBody>
      </p:sp>
      <p:sp>
        <p:nvSpPr>
          <p:cNvPr id="107524" name="Rectangle 7"/>
          <p:cNvSpPr txBox="1">
            <a:spLocks noGrp="1" noChangeArrowheads="1"/>
          </p:cNvSpPr>
          <p:nvPr/>
        </p:nvSpPr>
        <p:spPr bwMode="auto">
          <a:xfrm>
            <a:off x="3849689" y="9481767"/>
            <a:ext cx="2946400"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5" rIns="91810" bIns="45905" anchor="b"/>
          <a:lstStyle>
            <a:lvl1pPr defTabSz="917575">
              <a:defRPr sz="2400">
                <a:solidFill>
                  <a:schemeClr val="tx1"/>
                </a:solidFill>
                <a:latin typeface="Trebuchet MS" pitchFamily="34" charset="0"/>
              </a:defRPr>
            </a:lvl1pPr>
            <a:lvl2pPr marL="746125" indent="-287338" defTabSz="917575">
              <a:defRPr sz="2400">
                <a:solidFill>
                  <a:schemeClr val="tx1"/>
                </a:solidFill>
                <a:latin typeface="Trebuchet MS" pitchFamily="34" charset="0"/>
              </a:defRPr>
            </a:lvl2pPr>
            <a:lvl3pPr marL="1147763" indent="-230188" defTabSz="917575">
              <a:defRPr sz="2400">
                <a:solidFill>
                  <a:schemeClr val="tx1"/>
                </a:solidFill>
                <a:latin typeface="Trebuchet MS" pitchFamily="34" charset="0"/>
              </a:defRPr>
            </a:lvl3pPr>
            <a:lvl4pPr marL="1606550" indent="-228600" defTabSz="917575">
              <a:defRPr sz="2400">
                <a:solidFill>
                  <a:schemeClr val="tx1"/>
                </a:solidFill>
                <a:latin typeface="Trebuchet MS" pitchFamily="34" charset="0"/>
              </a:defRPr>
            </a:lvl4pPr>
            <a:lvl5pPr marL="2065338" indent="-228600" defTabSz="917575">
              <a:defRPr sz="2400">
                <a:solidFill>
                  <a:schemeClr val="tx1"/>
                </a:solidFill>
                <a:latin typeface="Trebuchet MS" pitchFamily="34" charset="0"/>
              </a:defRPr>
            </a:lvl5pPr>
            <a:lvl6pPr marL="2522538" indent="-228600" defTabSz="917575" eaLnBrk="0" fontAlgn="base" hangingPunct="0">
              <a:spcBef>
                <a:spcPct val="0"/>
              </a:spcBef>
              <a:spcAft>
                <a:spcPct val="0"/>
              </a:spcAft>
              <a:defRPr sz="2400">
                <a:solidFill>
                  <a:schemeClr val="tx1"/>
                </a:solidFill>
                <a:latin typeface="Trebuchet MS" pitchFamily="34" charset="0"/>
              </a:defRPr>
            </a:lvl6pPr>
            <a:lvl7pPr marL="2979738" indent="-228600" defTabSz="917575" eaLnBrk="0" fontAlgn="base" hangingPunct="0">
              <a:spcBef>
                <a:spcPct val="0"/>
              </a:spcBef>
              <a:spcAft>
                <a:spcPct val="0"/>
              </a:spcAft>
              <a:defRPr sz="2400">
                <a:solidFill>
                  <a:schemeClr val="tx1"/>
                </a:solidFill>
                <a:latin typeface="Trebuchet MS" pitchFamily="34" charset="0"/>
              </a:defRPr>
            </a:lvl7pPr>
            <a:lvl8pPr marL="3436938" indent="-228600" defTabSz="917575" eaLnBrk="0" fontAlgn="base" hangingPunct="0">
              <a:spcBef>
                <a:spcPct val="0"/>
              </a:spcBef>
              <a:spcAft>
                <a:spcPct val="0"/>
              </a:spcAft>
              <a:defRPr sz="2400">
                <a:solidFill>
                  <a:schemeClr val="tx1"/>
                </a:solidFill>
                <a:latin typeface="Trebuchet MS" pitchFamily="34" charset="0"/>
              </a:defRPr>
            </a:lvl8pPr>
            <a:lvl9pPr marL="3894138" indent="-228600" defTabSz="917575" eaLnBrk="0" fontAlgn="base" hangingPunct="0">
              <a:spcBef>
                <a:spcPct val="0"/>
              </a:spcBef>
              <a:spcAft>
                <a:spcPct val="0"/>
              </a:spcAft>
              <a:defRPr sz="2400">
                <a:solidFill>
                  <a:schemeClr val="tx1"/>
                </a:solidFill>
                <a:latin typeface="Trebuchet MS" pitchFamily="34" charset="0"/>
              </a:defRPr>
            </a:lvl9pPr>
          </a:lstStyle>
          <a:p>
            <a:pPr algn="r" eaLnBrk="1" hangingPunct="1"/>
            <a:fld id="{9A990B64-42E7-414D-A9AF-B0E75699C10F}" type="slidenum">
              <a:rPr lang="nl-NL" altLang="nl-NL" sz="1200">
                <a:latin typeface="Times New Roman" pitchFamily="18" charset="0"/>
                <a:ea typeface="ヒラギノ角ゴ Pro W3" pitchFamily="1" charset="-128"/>
              </a:rPr>
              <a:pPr algn="r" eaLnBrk="1" hangingPunct="1"/>
              <a:t>74</a:t>
            </a:fld>
            <a:endParaRPr lang="nl-NL" altLang="nl-NL" sz="1200">
              <a:latin typeface="Times New Roman" pitchFamily="18" charset="0"/>
              <a:ea typeface="ヒラギノ角ゴ Pro W3" pitchFamily="1" charset="-128"/>
            </a:endParaRPr>
          </a:p>
        </p:txBody>
      </p:sp>
      <p:sp>
        <p:nvSpPr>
          <p:cNvPr id="107525" name="Rectangle 2"/>
          <p:cNvSpPr>
            <a:spLocks noGrp="1" noRot="1" noChangeAspect="1" noChangeArrowheads="1" noTextEdit="1"/>
          </p:cNvSpPr>
          <p:nvPr>
            <p:ph type="sldImg"/>
          </p:nvPr>
        </p:nvSpPr>
        <p:spPr>
          <a:xfrm>
            <a:off x="76200" y="750888"/>
            <a:ext cx="6646863" cy="3740150"/>
          </a:xfrm>
          <a:ln/>
        </p:spPr>
      </p:sp>
      <p:sp>
        <p:nvSpPr>
          <p:cNvPr id="107526" name="Rectangle 3"/>
          <p:cNvSpPr>
            <a:spLocks noGrp="1" noChangeArrowheads="1"/>
          </p:cNvSpPr>
          <p:nvPr>
            <p:ph type="body" idx="1"/>
          </p:nvPr>
        </p:nvSpPr>
        <p:spPr>
          <a:xfrm>
            <a:off x="679453" y="4740884"/>
            <a:ext cx="5438775" cy="4493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5" rIns="91810" bIns="45905"/>
          <a:lstStyle/>
          <a:p>
            <a:pPr eaLnBrk="1" hangingPunct="1"/>
            <a:endParaRPr lang="nl-NL" altLang="nl-NL"/>
          </a:p>
        </p:txBody>
      </p:sp>
    </p:spTree>
    <p:extLst>
      <p:ext uri="{BB962C8B-B14F-4D97-AF65-F5344CB8AC3E}">
        <p14:creationId xmlns:p14="http://schemas.microsoft.com/office/powerpoint/2010/main" val="117583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51276" y="9483370"/>
            <a:ext cx="2946400" cy="49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824" tIns="45912" rIns="91824" bIns="45912" anchor="b"/>
          <a:lstStyle>
            <a:lvl1pPr defTabSz="917575">
              <a:defRPr sz="2400">
                <a:solidFill>
                  <a:schemeClr val="tx1"/>
                </a:solidFill>
                <a:latin typeface="Trebuchet MS" pitchFamily="34" charset="0"/>
              </a:defRPr>
            </a:lvl1pPr>
            <a:lvl2pPr marL="746125" indent="-287338" defTabSz="917575">
              <a:defRPr sz="2400">
                <a:solidFill>
                  <a:schemeClr val="tx1"/>
                </a:solidFill>
                <a:latin typeface="Trebuchet MS" pitchFamily="34" charset="0"/>
              </a:defRPr>
            </a:lvl2pPr>
            <a:lvl3pPr marL="1147763" indent="-230188" defTabSz="917575">
              <a:defRPr sz="2400">
                <a:solidFill>
                  <a:schemeClr val="tx1"/>
                </a:solidFill>
                <a:latin typeface="Trebuchet MS" pitchFamily="34" charset="0"/>
              </a:defRPr>
            </a:lvl3pPr>
            <a:lvl4pPr marL="1606550" indent="-228600" defTabSz="917575">
              <a:defRPr sz="2400">
                <a:solidFill>
                  <a:schemeClr val="tx1"/>
                </a:solidFill>
                <a:latin typeface="Trebuchet MS" pitchFamily="34" charset="0"/>
              </a:defRPr>
            </a:lvl4pPr>
            <a:lvl5pPr marL="2065338" indent="-228600" defTabSz="917575">
              <a:defRPr sz="2400">
                <a:solidFill>
                  <a:schemeClr val="tx1"/>
                </a:solidFill>
                <a:latin typeface="Trebuchet MS" pitchFamily="34" charset="0"/>
              </a:defRPr>
            </a:lvl5pPr>
            <a:lvl6pPr marL="2522538" indent="-228600" defTabSz="917575" eaLnBrk="0" fontAlgn="base" hangingPunct="0">
              <a:spcBef>
                <a:spcPct val="0"/>
              </a:spcBef>
              <a:spcAft>
                <a:spcPct val="0"/>
              </a:spcAft>
              <a:defRPr sz="2400">
                <a:solidFill>
                  <a:schemeClr val="tx1"/>
                </a:solidFill>
                <a:latin typeface="Trebuchet MS" pitchFamily="34" charset="0"/>
              </a:defRPr>
            </a:lvl6pPr>
            <a:lvl7pPr marL="2979738" indent="-228600" defTabSz="917575" eaLnBrk="0" fontAlgn="base" hangingPunct="0">
              <a:spcBef>
                <a:spcPct val="0"/>
              </a:spcBef>
              <a:spcAft>
                <a:spcPct val="0"/>
              </a:spcAft>
              <a:defRPr sz="2400">
                <a:solidFill>
                  <a:schemeClr val="tx1"/>
                </a:solidFill>
                <a:latin typeface="Trebuchet MS" pitchFamily="34" charset="0"/>
              </a:defRPr>
            </a:lvl7pPr>
            <a:lvl8pPr marL="3436938" indent="-228600" defTabSz="917575" eaLnBrk="0" fontAlgn="base" hangingPunct="0">
              <a:spcBef>
                <a:spcPct val="0"/>
              </a:spcBef>
              <a:spcAft>
                <a:spcPct val="0"/>
              </a:spcAft>
              <a:defRPr sz="2400">
                <a:solidFill>
                  <a:schemeClr val="tx1"/>
                </a:solidFill>
                <a:latin typeface="Trebuchet MS" pitchFamily="34" charset="0"/>
              </a:defRPr>
            </a:lvl8pPr>
            <a:lvl9pPr marL="3894138" indent="-228600" defTabSz="917575" eaLnBrk="0" fontAlgn="base" hangingPunct="0">
              <a:spcBef>
                <a:spcPct val="0"/>
              </a:spcBef>
              <a:spcAft>
                <a:spcPct val="0"/>
              </a:spcAft>
              <a:defRPr sz="2400">
                <a:solidFill>
                  <a:schemeClr val="tx1"/>
                </a:solidFill>
                <a:latin typeface="Trebuchet MS" pitchFamily="34" charset="0"/>
              </a:defRPr>
            </a:lvl9pPr>
          </a:lstStyle>
          <a:p>
            <a:pPr algn="r"/>
            <a:fld id="{A21A733B-9BAD-42B5-B8CA-087C34281A1E}" type="slidenum">
              <a:rPr lang="nl-NL" altLang="nl-NL" sz="1200">
                <a:latin typeface="Times New Roman" pitchFamily="18" charset="0"/>
                <a:ea typeface="ヒラギノ角ゴ Pro W3" pitchFamily="1" charset="-128"/>
              </a:rPr>
              <a:pPr algn="r"/>
              <a:t>75</a:t>
            </a:fld>
            <a:endParaRPr lang="nl-NL" altLang="nl-NL" sz="1200">
              <a:latin typeface="Times New Roman" pitchFamily="18" charset="0"/>
              <a:ea typeface="ヒラギノ角ゴ Pro W3" pitchFamily="1" charset="-128"/>
            </a:endParaRPr>
          </a:p>
        </p:txBody>
      </p:sp>
      <p:sp>
        <p:nvSpPr>
          <p:cNvPr id="108547" name="Rectangle 7"/>
          <p:cNvSpPr txBox="1">
            <a:spLocks noGrp="1" noChangeArrowheads="1"/>
          </p:cNvSpPr>
          <p:nvPr/>
        </p:nvSpPr>
        <p:spPr bwMode="auto">
          <a:xfrm>
            <a:off x="3849690" y="9483370"/>
            <a:ext cx="2947987"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70" tIns="44136" rIns="88270" bIns="44136" anchor="b"/>
          <a:lstStyle>
            <a:lvl1pPr defTabSz="882650">
              <a:defRPr sz="2400">
                <a:solidFill>
                  <a:schemeClr val="tx1"/>
                </a:solidFill>
                <a:latin typeface="Trebuchet MS" pitchFamily="34" charset="0"/>
              </a:defRPr>
            </a:lvl1pPr>
            <a:lvl2pPr marL="746125" indent="-287338" defTabSz="882650">
              <a:defRPr sz="2400">
                <a:solidFill>
                  <a:schemeClr val="tx1"/>
                </a:solidFill>
                <a:latin typeface="Trebuchet MS" pitchFamily="34" charset="0"/>
              </a:defRPr>
            </a:lvl2pPr>
            <a:lvl3pPr marL="1147763" indent="-230188" defTabSz="882650">
              <a:defRPr sz="2400">
                <a:solidFill>
                  <a:schemeClr val="tx1"/>
                </a:solidFill>
                <a:latin typeface="Trebuchet MS" pitchFamily="34" charset="0"/>
              </a:defRPr>
            </a:lvl3pPr>
            <a:lvl4pPr marL="1606550" indent="-228600" defTabSz="882650">
              <a:defRPr sz="2400">
                <a:solidFill>
                  <a:schemeClr val="tx1"/>
                </a:solidFill>
                <a:latin typeface="Trebuchet MS" pitchFamily="34" charset="0"/>
              </a:defRPr>
            </a:lvl4pPr>
            <a:lvl5pPr marL="2065338" indent="-228600" defTabSz="882650">
              <a:defRPr sz="2400">
                <a:solidFill>
                  <a:schemeClr val="tx1"/>
                </a:solidFill>
                <a:latin typeface="Trebuchet MS" pitchFamily="34" charset="0"/>
              </a:defRPr>
            </a:lvl5pPr>
            <a:lvl6pPr marL="2522538" indent="-228600" defTabSz="882650" eaLnBrk="0" fontAlgn="base" hangingPunct="0">
              <a:spcBef>
                <a:spcPct val="0"/>
              </a:spcBef>
              <a:spcAft>
                <a:spcPct val="0"/>
              </a:spcAft>
              <a:defRPr sz="2400">
                <a:solidFill>
                  <a:schemeClr val="tx1"/>
                </a:solidFill>
                <a:latin typeface="Trebuchet MS" pitchFamily="34" charset="0"/>
              </a:defRPr>
            </a:lvl6pPr>
            <a:lvl7pPr marL="2979738" indent="-228600" defTabSz="882650" eaLnBrk="0" fontAlgn="base" hangingPunct="0">
              <a:spcBef>
                <a:spcPct val="0"/>
              </a:spcBef>
              <a:spcAft>
                <a:spcPct val="0"/>
              </a:spcAft>
              <a:defRPr sz="2400">
                <a:solidFill>
                  <a:schemeClr val="tx1"/>
                </a:solidFill>
                <a:latin typeface="Trebuchet MS" pitchFamily="34" charset="0"/>
              </a:defRPr>
            </a:lvl7pPr>
            <a:lvl8pPr marL="3436938" indent="-228600" defTabSz="882650" eaLnBrk="0" fontAlgn="base" hangingPunct="0">
              <a:spcBef>
                <a:spcPct val="0"/>
              </a:spcBef>
              <a:spcAft>
                <a:spcPct val="0"/>
              </a:spcAft>
              <a:defRPr sz="2400">
                <a:solidFill>
                  <a:schemeClr val="tx1"/>
                </a:solidFill>
                <a:latin typeface="Trebuchet MS" pitchFamily="34" charset="0"/>
              </a:defRPr>
            </a:lvl8pPr>
            <a:lvl9pPr marL="3894138" indent="-228600" defTabSz="882650" eaLnBrk="0" fontAlgn="base" hangingPunct="0">
              <a:spcBef>
                <a:spcPct val="0"/>
              </a:spcBef>
              <a:spcAft>
                <a:spcPct val="0"/>
              </a:spcAft>
              <a:defRPr sz="2400">
                <a:solidFill>
                  <a:schemeClr val="tx1"/>
                </a:solidFill>
                <a:latin typeface="Trebuchet MS" pitchFamily="34" charset="0"/>
              </a:defRPr>
            </a:lvl9pPr>
          </a:lstStyle>
          <a:p>
            <a:pPr algn="r"/>
            <a:fld id="{1DABD2EA-EE09-4024-90A4-CBBFA6F090A6}" type="slidenum">
              <a:rPr lang="nl-NL" altLang="nl-NL" sz="1200">
                <a:latin typeface="Times New Roman" pitchFamily="18" charset="0"/>
                <a:ea typeface="ヒラギノ角ゴ Pro W3" pitchFamily="1" charset="-128"/>
              </a:rPr>
              <a:pPr algn="r"/>
              <a:t>75</a:t>
            </a:fld>
            <a:endParaRPr lang="nl-NL" altLang="nl-NL" sz="1200">
              <a:latin typeface="Times New Roman" pitchFamily="18" charset="0"/>
              <a:ea typeface="ヒラギノ角ゴ Pro W3" pitchFamily="1" charset="-128"/>
            </a:endParaRPr>
          </a:p>
        </p:txBody>
      </p:sp>
      <p:sp>
        <p:nvSpPr>
          <p:cNvPr id="108548" name="Rectangle 7"/>
          <p:cNvSpPr txBox="1">
            <a:spLocks noGrp="1" noChangeArrowheads="1"/>
          </p:cNvSpPr>
          <p:nvPr/>
        </p:nvSpPr>
        <p:spPr bwMode="auto">
          <a:xfrm>
            <a:off x="3849689" y="9481767"/>
            <a:ext cx="2946400"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5" rIns="91810" bIns="45905" anchor="b"/>
          <a:lstStyle>
            <a:lvl1pPr defTabSz="917575">
              <a:defRPr sz="2400">
                <a:solidFill>
                  <a:schemeClr val="tx1"/>
                </a:solidFill>
                <a:latin typeface="Trebuchet MS" pitchFamily="34" charset="0"/>
              </a:defRPr>
            </a:lvl1pPr>
            <a:lvl2pPr marL="746125" indent="-287338" defTabSz="917575">
              <a:defRPr sz="2400">
                <a:solidFill>
                  <a:schemeClr val="tx1"/>
                </a:solidFill>
                <a:latin typeface="Trebuchet MS" pitchFamily="34" charset="0"/>
              </a:defRPr>
            </a:lvl2pPr>
            <a:lvl3pPr marL="1147763" indent="-230188" defTabSz="917575">
              <a:defRPr sz="2400">
                <a:solidFill>
                  <a:schemeClr val="tx1"/>
                </a:solidFill>
                <a:latin typeface="Trebuchet MS" pitchFamily="34" charset="0"/>
              </a:defRPr>
            </a:lvl3pPr>
            <a:lvl4pPr marL="1606550" indent="-228600" defTabSz="917575">
              <a:defRPr sz="2400">
                <a:solidFill>
                  <a:schemeClr val="tx1"/>
                </a:solidFill>
                <a:latin typeface="Trebuchet MS" pitchFamily="34" charset="0"/>
              </a:defRPr>
            </a:lvl4pPr>
            <a:lvl5pPr marL="2065338" indent="-228600" defTabSz="917575">
              <a:defRPr sz="2400">
                <a:solidFill>
                  <a:schemeClr val="tx1"/>
                </a:solidFill>
                <a:latin typeface="Trebuchet MS" pitchFamily="34" charset="0"/>
              </a:defRPr>
            </a:lvl5pPr>
            <a:lvl6pPr marL="2522538" indent="-228600" defTabSz="917575" eaLnBrk="0" fontAlgn="base" hangingPunct="0">
              <a:spcBef>
                <a:spcPct val="0"/>
              </a:spcBef>
              <a:spcAft>
                <a:spcPct val="0"/>
              </a:spcAft>
              <a:defRPr sz="2400">
                <a:solidFill>
                  <a:schemeClr val="tx1"/>
                </a:solidFill>
                <a:latin typeface="Trebuchet MS" pitchFamily="34" charset="0"/>
              </a:defRPr>
            </a:lvl6pPr>
            <a:lvl7pPr marL="2979738" indent="-228600" defTabSz="917575" eaLnBrk="0" fontAlgn="base" hangingPunct="0">
              <a:spcBef>
                <a:spcPct val="0"/>
              </a:spcBef>
              <a:spcAft>
                <a:spcPct val="0"/>
              </a:spcAft>
              <a:defRPr sz="2400">
                <a:solidFill>
                  <a:schemeClr val="tx1"/>
                </a:solidFill>
                <a:latin typeface="Trebuchet MS" pitchFamily="34" charset="0"/>
              </a:defRPr>
            </a:lvl7pPr>
            <a:lvl8pPr marL="3436938" indent="-228600" defTabSz="917575" eaLnBrk="0" fontAlgn="base" hangingPunct="0">
              <a:spcBef>
                <a:spcPct val="0"/>
              </a:spcBef>
              <a:spcAft>
                <a:spcPct val="0"/>
              </a:spcAft>
              <a:defRPr sz="2400">
                <a:solidFill>
                  <a:schemeClr val="tx1"/>
                </a:solidFill>
                <a:latin typeface="Trebuchet MS" pitchFamily="34" charset="0"/>
              </a:defRPr>
            </a:lvl8pPr>
            <a:lvl9pPr marL="3894138" indent="-228600" defTabSz="917575" eaLnBrk="0" fontAlgn="base" hangingPunct="0">
              <a:spcBef>
                <a:spcPct val="0"/>
              </a:spcBef>
              <a:spcAft>
                <a:spcPct val="0"/>
              </a:spcAft>
              <a:defRPr sz="2400">
                <a:solidFill>
                  <a:schemeClr val="tx1"/>
                </a:solidFill>
                <a:latin typeface="Trebuchet MS" pitchFamily="34" charset="0"/>
              </a:defRPr>
            </a:lvl9pPr>
          </a:lstStyle>
          <a:p>
            <a:pPr algn="r" eaLnBrk="1" hangingPunct="1"/>
            <a:fld id="{C3495171-31A1-4099-9F62-4B7B25BA01D7}" type="slidenum">
              <a:rPr lang="nl-NL" altLang="nl-NL" sz="1200">
                <a:latin typeface="Times New Roman" pitchFamily="18" charset="0"/>
                <a:ea typeface="ヒラギノ角ゴ Pro W3" pitchFamily="1" charset="-128"/>
              </a:rPr>
              <a:pPr algn="r" eaLnBrk="1" hangingPunct="1"/>
              <a:t>75</a:t>
            </a:fld>
            <a:endParaRPr lang="nl-NL" altLang="nl-NL" sz="1200">
              <a:latin typeface="Times New Roman" pitchFamily="18" charset="0"/>
              <a:ea typeface="ヒラギノ角ゴ Pro W3" pitchFamily="1" charset="-128"/>
            </a:endParaRPr>
          </a:p>
        </p:txBody>
      </p:sp>
      <p:sp>
        <p:nvSpPr>
          <p:cNvPr id="108549" name="Rectangle 2"/>
          <p:cNvSpPr>
            <a:spLocks noGrp="1" noRot="1" noChangeAspect="1" noChangeArrowheads="1" noTextEdit="1"/>
          </p:cNvSpPr>
          <p:nvPr>
            <p:ph type="sldImg"/>
          </p:nvPr>
        </p:nvSpPr>
        <p:spPr>
          <a:xfrm>
            <a:off x="76200" y="750888"/>
            <a:ext cx="6646863" cy="3740150"/>
          </a:xfrm>
          <a:ln/>
        </p:spPr>
      </p:sp>
      <p:sp>
        <p:nvSpPr>
          <p:cNvPr id="108550" name="Rectangle 3"/>
          <p:cNvSpPr>
            <a:spLocks noGrp="1" noChangeArrowheads="1"/>
          </p:cNvSpPr>
          <p:nvPr>
            <p:ph type="body" idx="1"/>
          </p:nvPr>
        </p:nvSpPr>
        <p:spPr>
          <a:xfrm>
            <a:off x="679453" y="4740884"/>
            <a:ext cx="5438775" cy="4493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5" rIns="91810" bIns="45905"/>
          <a:lstStyle/>
          <a:p>
            <a:pPr eaLnBrk="1" hangingPunct="1"/>
            <a:endParaRPr lang="nl-NL" altLang="nl-NL"/>
          </a:p>
        </p:txBody>
      </p:sp>
    </p:spTree>
    <p:extLst>
      <p:ext uri="{BB962C8B-B14F-4D97-AF65-F5344CB8AC3E}">
        <p14:creationId xmlns:p14="http://schemas.microsoft.com/office/powerpoint/2010/main" val="145416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4E67A2-C0DE-4E59-ABFD-28C48779366B}" type="slidenum">
              <a:rPr lang="nl-NL" altLang="nl-NL" sz="1000" smtClean="0">
                <a:latin typeface="Arial" charset="0"/>
                <a:cs typeface="Arial" charset="0"/>
              </a:rPr>
              <a:pPr fontAlgn="base">
                <a:spcBef>
                  <a:spcPct val="0"/>
                </a:spcBef>
                <a:spcAft>
                  <a:spcPct val="0"/>
                </a:spcAft>
              </a:pPr>
              <a:t>87</a:t>
            </a:fld>
            <a:endParaRPr lang="nl-NL" altLang="nl-NL" sz="1000">
              <a:latin typeface="Arial" charset="0"/>
              <a:cs typeface="Arial"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66161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49688" y="9430218"/>
            <a:ext cx="2946400" cy="496412"/>
          </a:xfrm>
          <a:prstGeom prst="rect">
            <a:avLst/>
          </a:prstGeom>
          <a:noFill/>
          <a:ln w="9525">
            <a:noFill/>
            <a:miter lim="800000"/>
            <a:headEnd/>
            <a:tailEnd/>
          </a:ln>
        </p:spPr>
        <p:txBody>
          <a:bodyPr anchor="b"/>
          <a:lstStyle/>
          <a:p>
            <a:pPr algn="r"/>
            <a:fld id="{694DAC4F-6A96-4099-A5EB-23D1D3836C2D}" type="slidenum">
              <a:rPr lang="nl-NL" altLang="nl-NL" sz="1000"/>
              <a:pPr algn="r"/>
              <a:t>88</a:t>
            </a:fld>
            <a:endParaRPr lang="nl-NL" altLang="nl-NL" sz="100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1888005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rebuchet MS" pitchFamily="34" charset="0"/>
              </a:defRPr>
            </a:lvl1pPr>
            <a:lvl2pPr marL="744538" indent="-285750">
              <a:defRPr sz="2400">
                <a:solidFill>
                  <a:schemeClr val="tx1"/>
                </a:solidFill>
                <a:latin typeface="Trebuchet MS" pitchFamily="34" charset="0"/>
              </a:defRPr>
            </a:lvl2pPr>
            <a:lvl3pPr marL="1147763" indent="-228600">
              <a:defRPr sz="2400">
                <a:solidFill>
                  <a:schemeClr val="tx1"/>
                </a:solidFill>
                <a:latin typeface="Trebuchet MS" pitchFamily="34" charset="0"/>
              </a:defRPr>
            </a:lvl3pPr>
            <a:lvl4pPr marL="1606550" indent="-228600">
              <a:defRPr sz="2400">
                <a:solidFill>
                  <a:schemeClr val="tx1"/>
                </a:solidFill>
                <a:latin typeface="Trebuchet MS" pitchFamily="34" charset="0"/>
              </a:defRPr>
            </a:lvl4pPr>
            <a:lvl5pPr marL="2065338" indent="-228600">
              <a:defRPr sz="2400">
                <a:solidFill>
                  <a:schemeClr val="tx1"/>
                </a:solidFill>
                <a:latin typeface="Trebuchet MS" pitchFamily="34" charset="0"/>
              </a:defRPr>
            </a:lvl5pPr>
            <a:lvl6pPr marL="2522538" indent="-228600" eaLnBrk="0" fontAlgn="base" hangingPunct="0">
              <a:spcBef>
                <a:spcPct val="0"/>
              </a:spcBef>
              <a:spcAft>
                <a:spcPct val="0"/>
              </a:spcAft>
              <a:defRPr sz="2400">
                <a:solidFill>
                  <a:schemeClr val="tx1"/>
                </a:solidFill>
                <a:latin typeface="Trebuchet MS" pitchFamily="34" charset="0"/>
              </a:defRPr>
            </a:lvl6pPr>
            <a:lvl7pPr marL="2979738" indent="-228600" eaLnBrk="0" fontAlgn="base" hangingPunct="0">
              <a:spcBef>
                <a:spcPct val="0"/>
              </a:spcBef>
              <a:spcAft>
                <a:spcPct val="0"/>
              </a:spcAft>
              <a:defRPr sz="2400">
                <a:solidFill>
                  <a:schemeClr val="tx1"/>
                </a:solidFill>
                <a:latin typeface="Trebuchet MS" pitchFamily="34" charset="0"/>
              </a:defRPr>
            </a:lvl7pPr>
            <a:lvl8pPr marL="3436938" indent="-228600" eaLnBrk="0" fontAlgn="base" hangingPunct="0">
              <a:spcBef>
                <a:spcPct val="0"/>
              </a:spcBef>
              <a:spcAft>
                <a:spcPct val="0"/>
              </a:spcAft>
              <a:defRPr sz="2400">
                <a:solidFill>
                  <a:schemeClr val="tx1"/>
                </a:solidFill>
                <a:latin typeface="Trebuchet MS" pitchFamily="34" charset="0"/>
              </a:defRPr>
            </a:lvl8pPr>
            <a:lvl9pPr marL="3894138" indent="-228600" eaLnBrk="0" fontAlgn="base" hangingPunct="0">
              <a:spcBef>
                <a:spcPct val="0"/>
              </a:spcBef>
              <a:spcAft>
                <a:spcPct val="0"/>
              </a:spcAft>
              <a:defRPr sz="2400">
                <a:solidFill>
                  <a:schemeClr val="tx1"/>
                </a:solidFill>
                <a:latin typeface="Trebuchet MS" pitchFamily="34" charset="0"/>
              </a:defRPr>
            </a:lvl9pPr>
          </a:lstStyle>
          <a:p>
            <a:pPr defTabSz="914400" eaLnBrk="1" hangingPunct="1"/>
            <a:fld id="{EDD21157-9BBE-43D7-B35B-38DA15B9FE93}" type="slidenum">
              <a:rPr lang="nl-NL" altLang="nl-NL" sz="1000" smtClean="0">
                <a:latin typeface="Arial" charset="0"/>
              </a:rPr>
              <a:pPr defTabSz="914400" eaLnBrk="1" hangingPunct="1"/>
              <a:t>89</a:t>
            </a:fld>
            <a:endParaRPr lang="nl-NL" altLang="nl-NL" sz="10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335735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0DBDF894-4279-4930-8A94-DC27B9FCC4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8D9832AA-2CF2-4C7C-8F3C-7F5ABB2D1A8E}" type="slidenum">
              <a:rPr lang="nl-NL" altLang="nl-NL" sz="1000"/>
              <a:pPr/>
              <a:t>20</a:t>
            </a:fld>
            <a:endParaRPr lang="nl-NL" altLang="nl-NL" sz="1000"/>
          </a:p>
        </p:txBody>
      </p:sp>
      <p:sp>
        <p:nvSpPr>
          <p:cNvPr id="40962" name="Rectangle 2">
            <a:extLst>
              <a:ext uri="{FF2B5EF4-FFF2-40B4-BE49-F238E27FC236}">
                <a16:creationId xmlns:a16="http://schemas.microsoft.com/office/drawing/2014/main" id="{4503A91F-D26C-4280-A785-22889A744E1C}"/>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8239BF7-1200-4FEA-AD00-535BC845C11A}"/>
              </a:ext>
            </a:extLst>
          </p:cNvPr>
          <p:cNvSpPr>
            <a:spLocks noGrp="1" noChangeArrowheads="1"/>
          </p:cNvSpPr>
          <p:nvPr>
            <p:ph type="body" idx="1"/>
          </p:nvPr>
        </p:nvSpPr>
        <p:spPr>
          <a:xfrm>
            <a:off x="947738" y="4862513"/>
            <a:ext cx="5208587"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Trebuchet MS" pitchFamily="34" charset="0"/>
              </a:defRPr>
            </a:lvl1pPr>
            <a:lvl2pPr marL="744538" indent="-285750">
              <a:defRPr sz="2400">
                <a:solidFill>
                  <a:schemeClr val="tx1"/>
                </a:solidFill>
                <a:latin typeface="Trebuchet MS" pitchFamily="34" charset="0"/>
              </a:defRPr>
            </a:lvl2pPr>
            <a:lvl3pPr marL="1147763" indent="-228600">
              <a:defRPr sz="2400">
                <a:solidFill>
                  <a:schemeClr val="tx1"/>
                </a:solidFill>
                <a:latin typeface="Trebuchet MS" pitchFamily="34" charset="0"/>
              </a:defRPr>
            </a:lvl3pPr>
            <a:lvl4pPr marL="1606550" indent="-228600">
              <a:defRPr sz="2400">
                <a:solidFill>
                  <a:schemeClr val="tx1"/>
                </a:solidFill>
                <a:latin typeface="Trebuchet MS" pitchFamily="34" charset="0"/>
              </a:defRPr>
            </a:lvl4pPr>
            <a:lvl5pPr marL="2065338" indent="-228600">
              <a:defRPr sz="2400">
                <a:solidFill>
                  <a:schemeClr val="tx1"/>
                </a:solidFill>
                <a:latin typeface="Trebuchet MS" pitchFamily="34" charset="0"/>
              </a:defRPr>
            </a:lvl5pPr>
            <a:lvl6pPr marL="2522538" indent="-228600" eaLnBrk="0" fontAlgn="base" hangingPunct="0">
              <a:spcBef>
                <a:spcPct val="0"/>
              </a:spcBef>
              <a:spcAft>
                <a:spcPct val="0"/>
              </a:spcAft>
              <a:defRPr sz="2400">
                <a:solidFill>
                  <a:schemeClr val="tx1"/>
                </a:solidFill>
                <a:latin typeface="Trebuchet MS" pitchFamily="34" charset="0"/>
              </a:defRPr>
            </a:lvl6pPr>
            <a:lvl7pPr marL="2979738" indent="-228600" eaLnBrk="0" fontAlgn="base" hangingPunct="0">
              <a:spcBef>
                <a:spcPct val="0"/>
              </a:spcBef>
              <a:spcAft>
                <a:spcPct val="0"/>
              </a:spcAft>
              <a:defRPr sz="2400">
                <a:solidFill>
                  <a:schemeClr val="tx1"/>
                </a:solidFill>
                <a:latin typeface="Trebuchet MS" pitchFamily="34" charset="0"/>
              </a:defRPr>
            </a:lvl7pPr>
            <a:lvl8pPr marL="3436938" indent="-228600" eaLnBrk="0" fontAlgn="base" hangingPunct="0">
              <a:spcBef>
                <a:spcPct val="0"/>
              </a:spcBef>
              <a:spcAft>
                <a:spcPct val="0"/>
              </a:spcAft>
              <a:defRPr sz="2400">
                <a:solidFill>
                  <a:schemeClr val="tx1"/>
                </a:solidFill>
                <a:latin typeface="Trebuchet MS" pitchFamily="34" charset="0"/>
              </a:defRPr>
            </a:lvl8pPr>
            <a:lvl9pPr marL="3894138" indent="-228600" eaLnBrk="0" fontAlgn="base" hangingPunct="0">
              <a:spcBef>
                <a:spcPct val="0"/>
              </a:spcBef>
              <a:spcAft>
                <a:spcPct val="0"/>
              </a:spcAft>
              <a:defRPr sz="2400">
                <a:solidFill>
                  <a:schemeClr val="tx1"/>
                </a:solidFill>
                <a:latin typeface="Trebuchet MS" pitchFamily="34" charset="0"/>
              </a:defRPr>
            </a:lvl9pPr>
          </a:lstStyle>
          <a:p>
            <a:pPr defTabSz="914400" eaLnBrk="1" hangingPunct="1"/>
            <a:fld id="{E5ECC186-0CA4-4790-9A7B-B3A17D467892}" type="slidenum">
              <a:rPr lang="nl-NL" altLang="nl-NL" sz="1000" smtClean="0">
                <a:latin typeface="Arial" charset="0"/>
              </a:rPr>
              <a:pPr defTabSz="914400" eaLnBrk="1" hangingPunct="1"/>
              <a:t>138</a:t>
            </a:fld>
            <a:endParaRPr lang="nl-NL" altLang="nl-NL" sz="1000">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181917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52864" y="9483370"/>
            <a:ext cx="2944812"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6" tIns="45953" rIns="91906" bIns="45953" anchor="ctr"/>
          <a:lstStyle>
            <a:lvl1pPr>
              <a:defRPr sz="2400">
                <a:solidFill>
                  <a:schemeClr val="tx1"/>
                </a:solidFill>
                <a:latin typeface="Trebuchet MS" pitchFamily="34" charset="0"/>
              </a:defRPr>
            </a:lvl1pPr>
            <a:lvl2pPr marL="742950" indent="-285750">
              <a:defRPr sz="2400">
                <a:solidFill>
                  <a:schemeClr val="tx1"/>
                </a:solidFill>
                <a:latin typeface="Trebuchet MS" pitchFamily="34" charset="0"/>
              </a:defRPr>
            </a:lvl2pPr>
            <a:lvl3pPr marL="1143000" indent="-228600">
              <a:defRPr sz="2400">
                <a:solidFill>
                  <a:schemeClr val="tx1"/>
                </a:solidFill>
                <a:latin typeface="Trebuchet MS" pitchFamily="34" charset="0"/>
              </a:defRPr>
            </a:lvl3pPr>
            <a:lvl4pPr marL="1600200" indent="-228600">
              <a:defRPr sz="2400">
                <a:solidFill>
                  <a:schemeClr val="tx1"/>
                </a:solidFill>
                <a:latin typeface="Trebuchet MS" pitchFamily="34" charset="0"/>
              </a:defRPr>
            </a:lvl4pPr>
            <a:lvl5pPr marL="2057400" indent="-22860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r"/>
            <a:fld id="{108D49FE-65AF-4038-A252-9594CAC255B6}" type="slidenum">
              <a:rPr lang="nl-NL" altLang="nl-NL" sz="1000"/>
              <a:pPr algn="r"/>
              <a:t>146</a:t>
            </a:fld>
            <a:endParaRPr lang="nl-NL" altLang="nl-NL" sz="1000"/>
          </a:p>
        </p:txBody>
      </p:sp>
      <p:sp>
        <p:nvSpPr>
          <p:cNvPr id="111619" name="Rectangle 7"/>
          <p:cNvSpPr txBox="1">
            <a:spLocks noGrp="1" noChangeArrowheads="1"/>
          </p:cNvSpPr>
          <p:nvPr/>
        </p:nvSpPr>
        <p:spPr bwMode="auto">
          <a:xfrm>
            <a:off x="3851276" y="9483370"/>
            <a:ext cx="2946400"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1" tIns="43951" rIns="87901" bIns="43951" anchor="b"/>
          <a:lstStyle>
            <a:lvl1pPr defTabSz="879475">
              <a:defRPr sz="2400">
                <a:solidFill>
                  <a:schemeClr val="tx1"/>
                </a:solidFill>
                <a:latin typeface="Trebuchet MS" pitchFamily="34" charset="0"/>
              </a:defRPr>
            </a:lvl1pPr>
            <a:lvl2pPr marL="742950" indent="-285750" defTabSz="879475">
              <a:defRPr sz="2400">
                <a:solidFill>
                  <a:schemeClr val="tx1"/>
                </a:solidFill>
                <a:latin typeface="Trebuchet MS" pitchFamily="34" charset="0"/>
              </a:defRPr>
            </a:lvl2pPr>
            <a:lvl3pPr marL="1143000" indent="-228600" defTabSz="879475">
              <a:defRPr sz="2400">
                <a:solidFill>
                  <a:schemeClr val="tx1"/>
                </a:solidFill>
                <a:latin typeface="Trebuchet MS" pitchFamily="34" charset="0"/>
              </a:defRPr>
            </a:lvl3pPr>
            <a:lvl4pPr marL="1600200" indent="-228600" defTabSz="879475">
              <a:defRPr sz="2400">
                <a:solidFill>
                  <a:schemeClr val="tx1"/>
                </a:solidFill>
                <a:latin typeface="Trebuchet MS" pitchFamily="34" charset="0"/>
              </a:defRPr>
            </a:lvl4pPr>
            <a:lvl5pPr marL="2057400" indent="-228600" defTabSz="879475">
              <a:defRPr sz="2400">
                <a:solidFill>
                  <a:schemeClr val="tx1"/>
                </a:solidFill>
                <a:latin typeface="Trebuchet MS" pitchFamily="34" charset="0"/>
              </a:defRPr>
            </a:lvl5pPr>
            <a:lvl6pPr marL="2514600" indent="-228600" defTabSz="879475" eaLnBrk="0" fontAlgn="base" hangingPunct="0">
              <a:spcBef>
                <a:spcPct val="0"/>
              </a:spcBef>
              <a:spcAft>
                <a:spcPct val="0"/>
              </a:spcAft>
              <a:defRPr sz="2400">
                <a:solidFill>
                  <a:schemeClr val="tx1"/>
                </a:solidFill>
                <a:latin typeface="Trebuchet MS" pitchFamily="34" charset="0"/>
              </a:defRPr>
            </a:lvl6pPr>
            <a:lvl7pPr marL="2971800" indent="-228600" defTabSz="879475" eaLnBrk="0" fontAlgn="base" hangingPunct="0">
              <a:spcBef>
                <a:spcPct val="0"/>
              </a:spcBef>
              <a:spcAft>
                <a:spcPct val="0"/>
              </a:spcAft>
              <a:defRPr sz="2400">
                <a:solidFill>
                  <a:schemeClr val="tx1"/>
                </a:solidFill>
                <a:latin typeface="Trebuchet MS" pitchFamily="34" charset="0"/>
              </a:defRPr>
            </a:lvl7pPr>
            <a:lvl8pPr marL="3429000" indent="-228600" defTabSz="879475" eaLnBrk="0" fontAlgn="base" hangingPunct="0">
              <a:spcBef>
                <a:spcPct val="0"/>
              </a:spcBef>
              <a:spcAft>
                <a:spcPct val="0"/>
              </a:spcAft>
              <a:defRPr sz="2400">
                <a:solidFill>
                  <a:schemeClr val="tx1"/>
                </a:solidFill>
                <a:latin typeface="Trebuchet MS" pitchFamily="34" charset="0"/>
              </a:defRPr>
            </a:lvl8pPr>
            <a:lvl9pPr marL="3886200" indent="-228600" defTabSz="879475" eaLnBrk="0" fontAlgn="base" hangingPunct="0">
              <a:spcBef>
                <a:spcPct val="0"/>
              </a:spcBef>
              <a:spcAft>
                <a:spcPct val="0"/>
              </a:spcAft>
              <a:defRPr sz="2400">
                <a:solidFill>
                  <a:schemeClr val="tx1"/>
                </a:solidFill>
                <a:latin typeface="Trebuchet MS" pitchFamily="34" charset="0"/>
              </a:defRPr>
            </a:lvl9pPr>
          </a:lstStyle>
          <a:p>
            <a:pPr algn="r"/>
            <a:fld id="{132E2D67-4870-45C1-9238-0ACD8535DD9D}" type="slidenum">
              <a:rPr lang="nl-NL" altLang="nl-NL" sz="1200">
                <a:latin typeface="Times New Roman" pitchFamily="18" charset="0"/>
                <a:ea typeface="ヒラギノ角ゴ Pro W3" pitchFamily="1" charset="-128"/>
              </a:rPr>
              <a:pPr algn="r"/>
              <a:t>146</a:t>
            </a:fld>
            <a:endParaRPr lang="nl-NL" altLang="nl-NL" sz="1200">
              <a:latin typeface="Times New Roman" pitchFamily="18" charset="0"/>
              <a:ea typeface="ヒラギノ角ゴ Pro W3" pitchFamily="1" charset="-128"/>
            </a:endParaRPr>
          </a:p>
        </p:txBody>
      </p:sp>
      <p:sp>
        <p:nvSpPr>
          <p:cNvPr id="111620" name="Rectangle 7"/>
          <p:cNvSpPr txBox="1">
            <a:spLocks noGrp="1" noChangeArrowheads="1"/>
          </p:cNvSpPr>
          <p:nvPr/>
        </p:nvSpPr>
        <p:spPr bwMode="auto">
          <a:xfrm>
            <a:off x="3851277" y="9481767"/>
            <a:ext cx="2944813"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defRPr sz="2400">
                <a:solidFill>
                  <a:schemeClr val="tx1"/>
                </a:solidFill>
                <a:latin typeface="Trebuchet MS" pitchFamily="34" charset="0"/>
              </a:defRPr>
            </a:lvl1pPr>
            <a:lvl2pPr marL="742950" indent="-285750">
              <a:defRPr sz="2400">
                <a:solidFill>
                  <a:schemeClr val="tx1"/>
                </a:solidFill>
                <a:latin typeface="Trebuchet MS" pitchFamily="34" charset="0"/>
              </a:defRPr>
            </a:lvl2pPr>
            <a:lvl3pPr marL="1143000" indent="-228600">
              <a:defRPr sz="2400">
                <a:solidFill>
                  <a:schemeClr val="tx1"/>
                </a:solidFill>
                <a:latin typeface="Trebuchet MS" pitchFamily="34" charset="0"/>
              </a:defRPr>
            </a:lvl3pPr>
            <a:lvl4pPr marL="1600200" indent="-228600">
              <a:defRPr sz="2400">
                <a:solidFill>
                  <a:schemeClr val="tx1"/>
                </a:solidFill>
                <a:latin typeface="Trebuchet MS" pitchFamily="34" charset="0"/>
              </a:defRPr>
            </a:lvl4pPr>
            <a:lvl5pPr marL="2057400" indent="-22860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r"/>
            <a:fld id="{C6A44CCD-9E53-4C6D-B6F3-A1D978DC1083}" type="slidenum">
              <a:rPr lang="nl-NL" altLang="nl-NL" sz="1200">
                <a:latin typeface="Times New Roman" pitchFamily="18" charset="0"/>
                <a:ea typeface="ヒラギノ角ゴ Pro W3" pitchFamily="1" charset="-128"/>
              </a:rPr>
              <a:pPr algn="r"/>
              <a:t>146</a:t>
            </a:fld>
            <a:endParaRPr lang="nl-NL" altLang="nl-NL" sz="1200">
              <a:latin typeface="Times New Roman" pitchFamily="18" charset="0"/>
              <a:ea typeface="ヒラギノ角ゴ Pro W3" pitchFamily="1" charset="-128"/>
            </a:endParaRPr>
          </a:p>
        </p:txBody>
      </p:sp>
      <p:sp>
        <p:nvSpPr>
          <p:cNvPr id="111621" name="Rectangle 2"/>
          <p:cNvSpPr>
            <a:spLocks noGrp="1" noRot="1" noChangeAspect="1" noChangeArrowheads="1" noTextEdit="1"/>
          </p:cNvSpPr>
          <p:nvPr>
            <p:ph type="sldImg"/>
          </p:nvPr>
        </p:nvSpPr>
        <p:spPr>
          <a:ln/>
        </p:spPr>
      </p:sp>
      <p:sp>
        <p:nvSpPr>
          <p:cNvPr id="1116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endParaRPr lang="nl-NL" altLang="nl-NL"/>
          </a:p>
        </p:txBody>
      </p:sp>
    </p:spTree>
    <p:extLst>
      <p:ext uri="{BB962C8B-B14F-4D97-AF65-F5344CB8AC3E}">
        <p14:creationId xmlns:p14="http://schemas.microsoft.com/office/powerpoint/2010/main" val="3003450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52864" y="9483370"/>
            <a:ext cx="2944812"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06" tIns="45953" rIns="91906" bIns="45953" anchor="ctr"/>
          <a:lstStyle>
            <a:lvl1pPr>
              <a:defRPr sz="2400">
                <a:solidFill>
                  <a:schemeClr val="tx1"/>
                </a:solidFill>
                <a:latin typeface="Trebuchet MS" pitchFamily="34" charset="0"/>
              </a:defRPr>
            </a:lvl1pPr>
            <a:lvl2pPr marL="742950" indent="-285750">
              <a:defRPr sz="2400">
                <a:solidFill>
                  <a:schemeClr val="tx1"/>
                </a:solidFill>
                <a:latin typeface="Trebuchet MS" pitchFamily="34" charset="0"/>
              </a:defRPr>
            </a:lvl2pPr>
            <a:lvl3pPr marL="1143000" indent="-228600">
              <a:defRPr sz="2400">
                <a:solidFill>
                  <a:schemeClr val="tx1"/>
                </a:solidFill>
                <a:latin typeface="Trebuchet MS" pitchFamily="34" charset="0"/>
              </a:defRPr>
            </a:lvl3pPr>
            <a:lvl4pPr marL="1600200" indent="-228600">
              <a:defRPr sz="2400">
                <a:solidFill>
                  <a:schemeClr val="tx1"/>
                </a:solidFill>
                <a:latin typeface="Trebuchet MS" pitchFamily="34" charset="0"/>
              </a:defRPr>
            </a:lvl4pPr>
            <a:lvl5pPr marL="2057400" indent="-22860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r"/>
            <a:fld id="{CD2F218C-AB41-435C-B506-F4EC316F0D79}" type="slidenum">
              <a:rPr lang="nl-NL" altLang="nl-NL" sz="1000"/>
              <a:pPr algn="r"/>
              <a:t>147</a:t>
            </a:fld>
            <a:endParaRPr lang="nl-NL" altLang="nl-NL" sz="1000"/>
          </a:p>
        </p:txBody>
      </p:sp>
      <p:sp>
        <p:nvSpPr>
          <p:cNvPr id="112643" name="Rectangle 7"/>
          <p:cNvSpPr txBox="1">
            <a:spLocks noGrp="1" noChangeArrowheads="1"/>
          </p:cNvSpPr>
          <p:nvPr/>
        </p:nvSpPr>
        <p:spPr bwMode="auto">
          <a:xfrm>
            <a:off x="3851276" y="9483370"/>
            <a:ext cx="2946400"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1" tIns="43951" rIns="87901" bIns="43951" anchor="b"/>
          <a:lstStyle>
            <a:lvl1pPr defTabSz="879475">
              <a:defRPr sz="2400">
                <a:solidFill>
                  <a:schemeClr val="tx1"/>
                </a:solidFill>
                <a:latin typeface="Trebuchet MS" pitchFamily="34" charset="0"/>
              </a:defRPr>
            </a:lvl1pPr>
            <a:lvl2pPr marL="742950" indent="-285750" defTabSz="879475">
              <a:defRPr sz="2400">
                <a:solidFill>
                  <a:schemeClr val="tx1"/>
                </a:solidFill>
                <a:latin typeface="Trebuchet MS" pitchFamily="34" charset="0"/>
              </a:defRPr>
            </a:lvl2pPr>
            <a:lvl3pPr marL="1143000" indent="-228600" defTabSz="879475">
              <a:defRPr sz="2400">
                <a:solidFill>
                  <a:schemeClr val="tx1"/>
                </a:solidFill>
                <a:latin typeface="Trebuchet MS" pitchFamily="34" charset="0"/>
              </a:defRPr>
            </a:lvl3pPr>
            <a:lvl4pPr marL="1600200" indent="-228600" defTabSz="879475">
              <a:defRPr sz="2400">
                <a:solidFill>
                  <a:schemeClr val="tx1"/>
                </a:solidFill>
                <a:latin typeface="Trebuchet MS" pitchFamily="34" charset="0"/>
              </a:defRPr>
            </a:lvl4pPr>
            <a:lvl5pPr marL="2057400" indent="-228600" defTabSz="879475">
              <a:defRPr sz="2400">
                <a:solidFill>
                  <a:schemeClr val="tx1"/>
                </a:solidFill>
                <a:latin typeface="Trebuchet MS" pitchFamily="34" charset="0"/>
              </a:defRPr>
            </a:lvl5pPr>
            <a:lvl6pPr marL="2514600" indent="-228600" defTabSz="879475" eaLnBrk="0" fontAlgn="base" hangingPunct="0">
              <a:spcBef>
                <a:spcPct val="0"/>
              </a:spcBef>
              <a:spcAft>
                <a:spcPct val="0"/>
              </a:spcAft>
              <a:defRPr sz="2400">
                <a:solidFill>
                  <a:schemeClr val="tx1"/>
                </a:solidFill>
                <a:latin typeface="Trebuchet MS" pitchFamily="34" charset="0"/>
              </a:defRPr>
            </a:lvl6pPr>
            <a:lvl7pPr marL="2971800" indent="-228600" defTabSz="879475" eaLnBrk="0" fontAlgn="base" hangingPunct="0">
              <a:spcBef>
                <a:spcPct val="0"/>
              </a:spcBef>
              <a:spcAft>
                <a:spcPct val="0"/>
              </a:spcAft>
              <a:defRPr sz="2400">
                <a:solidFill>
                  <a:schemeClr val="tx1"/>
                </a:solidFill>
                <a:latin typeface="Trebuchet MS" pitchFamily="34" charset="0"/>
              </a:defRPr>
            </a:lvl7pPr>
            <a:lvl8pPr marL="3429000" indent="-228600" defTabSz="879475" eaLnBrk="0" fontAlgn="base" hangingPunct="0">
              <a:spcBef>
                <a:spcPct val="0"/>
              </a:spcBef>
              <a:spcAft>
                <a:spcPct val="0"/>
              </a:spcAft>
              <a:defRPr sz="2400">
                <a:solidFill>
                  <a:schemeClr val="tx1"/>
                </a:solidFill>
                <a:latin typeface="Trebuchet MS" pitchFamily="34" charset="0"/>
              </a:defRPr>
            </a:lvl8pPr>
            <a:lvl9pPr marL="3886200" indent="-228600" defTabSz="879475" eaLnBrk="0" fontAlgn="base" hangingPunct="0">
              <a:spcBef>
                <a:spcPct val="0"/>
              </a:spcBef>
              <a:spcAft>
                <a:spcPct val="0"/>
              </a:spcAft>
              <a:defRPr sz="2400">
                <a:solidFill>
                  <a:schemeClr val="tx1"/>
                </a:solidFill>
                <a:latin typeface="Trebuchet MS" pitchFamily="34" charset="0"/>
              </a:defRPr>
            </a:lvl9pPr>
          </a:lstStyle>
          <a:p>
            <a:pPr algn="r"/>
            <a:fld id="{9DF5D421-056F-4284-BE8B-13B53C10D07A}" type="slidenum">
              <a:rPr lang="nl-NL" altLang="nl-NL" sz="1200">
                <a:latin typeface="Times New Roman" pitchFamily="18" charset="0"/>
                <a:ea typeface="ヒラギノ角ゴ Pro W3" pitchFamily="1" charset="-128"/>
              </a:rPr>
              <a:pPr algn="r"/>
              <a:t>147</a:t>
            </a:fld>
            <a:endParaRPr lang="nl-NL" altLang="nl-NL" sz="1200">
              <a:latin typeface="Times New Roman" pitchFamily="18" charset="0"/>
              <a:ea typeface="ヒラギノ角ゴ Pro W3" pitchFamily="1" charset="-128"/>
            </a:endParaRPr>
          </a:p>
        </p:txBody>
      </p:sp>
      <p:sp>
        <p:nvSpPr>
          <p:cNvPr id="112644" name="Rectangle 7"/>
          <p:cNvSpPr txBox="1">
            <a:spLocks noGrp="1" noChangeArrowheads="1"/>
          </p:cNvSpPr>
          <p:nvPr/>
        </p:nvSpPr>
        <p:spPr bwMode="auto">
          <a:xfrm>
            <a:off x="3851277" y="9481767"/>
            <a:ext cx="2944813" cy="4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defRPr sz="2400">
                <a:solidFill>
                  <a:schemeClr val="tx1"/>
                </a:solidFill>
                <a:latin typeface="Trebuchet MS" pitchFamily="34" charset="0"/>
              </a:defRPr>
            </a:lvl1pPr>
            <a:lvl2pPr marL="742950" indent="-285750">
              <a:defRPr sz="2400">
                <a:solidFill>
                  <a:schemeClr val="tx1"/>
                </a:solidFill>
                <a:latin typeface="Trebuchet MS" pitchFamily="34" charset="0"/>
              </a:defRPr>
            </a:lvl2pPr>
            <a:lvl3pPr marL="1143000" indent="-228600">
              <a:defRPr sz="2400">
                <a:solidFill>
                  <a:schemeClr val="tx1"/>
                </a:solidFill>
                <a:latin typeface="Trebuchet MS" pitchFamily="34" charset="0"/>
              </a:defRPr>
            </a:lvl3pPr>
            <a:lvl4pPr marL="1600200" indent="-228600">
              <a:defRPr sz="2400">
                <a:solidFill>
                  <a:schemeClr val="tx1"/>
                </a:solidFill>
                <a:latin typeface="Trebuchet MS" pitchFamily="34" charset="0"/>
              </a:defRPr>
            </a:lvl4pPr>
            <a:lvl5pPr marL="2057400" indent="-228600">
              <a:defRPr sz="2400">
                <a:solidFill>
                  <a:schemeClr val="tx1"/>
                </a:solidFill>
                <a:latin typeface="Trebuchet MS" pitchFamily="34" charset="0"/>
              </a:defRPr>
            </a:lvl5pPr>
            <a:lvl6pPr marL="2514600" indent="-228600" eaLnBrk="0" fontAlgn="base" hangingPunct="0">
              <a:spcBef>
                <a:spcPct val="0"/>
              </a:spcBef>
              <a:spcAft>
                <a:spcPct val="0"/>
              </a:spcAft>
              <a:defRPr sz="2400">
                <a:solidFill>
                  <a:schemeClr val="tx1"/>
                </a:solidFill>
                <a:latin typeface="Trebuchet MS" pitchFamily="34" charset="0"/>
              </a:defRPr>
            </a:lvl6pPr>
            <a:lvl7pPr marL="2971800" indent="-228600" eaLnBrk="0" fontAlgn="base" hangingPunct="0">
              <a:spcBef>
                <a:spcPct val="0"/>
              </a:spcBef>
              <a:spcAft>
                <a:spcPct val="0"/>
              </a:spcAft>
              <a:defRPr sz="2400">
                <a:solidFill>
                  <a:schemeClr val="tx1"/>
                </a:solidFill>
                <a:latin typeface="Trebuchet MS" pitchFamily="34" charset="0"/>
              </a:defRPr>
            </a:lvl7pPr>
            <a:lvl8pPr marL="3429000" indent="-228600" eaLnBrk="0" fontAlgn="base" hangingPunct="0">
              <a:spcBef>
                <a:spcPct val="0"/>
              </a:spcBef>
              <a:spcAft>
                <a:spcPct val="0"/>
              </a:spcAft>
              <a:defRPr sz="2400">
                <a:solidFill>
                  <a:schemeClr val="tx1"/>
                </a:solidFill>
                <a:latin typeface="Trebuchet MS" pitchFamily="34" charset="0"/>
              </a:defRPr>
            </a:lvl8pPr>
            <a:lvl9pPr marL="3886200" indent="-228600" eaLnBrk="0" fontAlgn="base" hangingPunct="0">
              <a:spcBef>
                <a:spcPct val="0"/>
              </a:spcBef>
              <a:spcAft>
                <a:spcPct val="0"/>
              </a:spcAft>
              <a:defRPr sz="2400">
                <a:solidFill>
                  <a:schemeClr val="tx1"/>
                </a:solidFill>
                <a:latin typeface="Trebuchet MS" pitchFamily="34" charset="0"/>
              </a:defRPr>
            </a:lvl9pPr>
          </a:lstStyle>
          <a:p>
            <a:pPr algn="r"/>
            <a:fld id="{584C9A90-BEB1-4FFE-848E-1044257AD0EF}" type="slidenum">
              <a:rPr lang="nl-NL" altLang="nl-NL" sz="1200">
                <a:latin typeface="Times New Roman" pitchFamily="18" charset="0"/>
                <a:ea typeface="ヒラギノ角ゴ Pro W3" pitchFamily="1" charset="-128"/>
              </a:rPr>
              <a:pPr algn="r"/>
              <a:t>147</a:t>
            </a:fld>
            <a:endParaRPr lang="nl-NL" altLang="nl-NL" sz="1200">
              <a:latin typeface="Times New Roman" pitchFamily="18" charset="0"/>
              <a:ea typeface="ヒラギノ角ゴ Pro W3" pitchFamily="1" charset="-128"/>
            </a:endParaRPr>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endParaRPr lang="nl-NL" altLang="nl-NL"/>
          </a:p>
        </p:txBody>
      </p:sp>
    </p:spTree>
    <p:extLst>
      <p:ext uri="{BB962C8B-B14F-4D97-AF65-F5344CB8AC3E}">
        <p14:creationId xmlns:p14="http://schemas.microsoft.com/office/powerpoint/2010/main" val="365283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2A28DA8-ED2A-430A-97D7-2004D97D05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C4E158C4-85A5-4E71-927E-22AA82A9A7B1}" type="slidenum">
              <a:rPr lang="nl-NL" altLang="nl-NL" sz="1000"/>
              <a:pPr/>
              <a:t>22</a:t>
            </a:fld>
            <a:endParaRPr lang="nl-NL" altLang="nl-NL" sz="1000"/>
          </a:p>
        </p:txBody>
      </p:sp>
      <p:sp>
        <p:nvSpPr>
          <p:cNvPr id="44034" name="Rectangle 2">
            <a:extLst>
              <a:ext uri="{FF2B5EF4-FFF2-40B4-BE49-F238E27FC236}">
                <a16:creationId xmlns:a16="http://schemas.microsoft.com/office/drawing/2014/main" id="{BA1ED5FC-3258-4360-8F97-5BE3EC6345B2}"/>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2F2B4CBF-A05A-4B1E-AC57-C0463E5D0EC8}"/>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Tolsma Orgeldraaier</a:t>
            </a:r>
          </a:p>
          <a:p>
            <a:r>
              <a:rPr lang="nl-NL" altLang="nl-NL"/>
              <a:t>gratis festival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45154716-2F37-4253-A79A-4033D6B24A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E0C1F354-EBC2-4088-BA3E-A6CA01A43493}" type="slidenum">
              <a:rPr lang="nl-NL" altLang="nl-NL" sz="1000"/>
              <a:pPr/>
              <a:t>23</a:t>
            </a:fld>
            <a:endParaRPr lang="nl-NL" altLang="nl-NL" sz="1000"/>
          </a:p>
        </p:txBody>
      </p:sp>
      <p:sp>
        <p:nvSpPr>
          <p:cNvPr id="46082" name="Rectangle 2">
            <a:extLst>
              <a:ext uri="{FF2B5EF4-FFF2-40B4-BE49-F238E27FC236}">
                <a16:creationId xmlns:a16="http://schemas.microsoft.com/office/drawing/2014/main" id="{7B4725DD-91E8-41F9-8D34-F6DD73CAEC3C}"/>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AAF17109-54CA-4D7B-B726-41DB617E266A}"/>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0C37444-B748-4F34-A928-F32DE5A0DA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9489B307-B13B-49DE-AF14-71C9CA235D0C}" type="slidenum">
              <a:rPr lang="nl-NL" altLang="nl-NL" sz="1000"/>
              <a:pPr/>
              <a:t>25</a:t>
            </a:fld>
            <a:endParaRPr lang="nl-NL" altLang="nl-NL" sz="1000"/>
          </a:p>
        </p:txBody>
      </p:sp>
      <p:sp>
        <p:nvSpPr>
          <p:cNvPr id="49154" name="Rectangle 2">
            <a:extLst>
              <a:ext uri="{FF2B5EF4-FFF2-40B4-BE49-F238E27FC236}">
                <a16:creationId xmlns:a16="http://schemas.microsoft.com/office/drawing/2014/main" id="{9F0EA9B0-18BE-40A4-858C-847A4F8B3F2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6BB94958-F379-4D42-B131-8C025F18BD2B}"/>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ED431FBA-EB9D-4A6F-A0B8-CB80077D52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DEDC2BA9-84F4-4103-A3B5-AE054CF1E596}" type="slidenum">
              <a:rPr lang="nl-NL" altLang="nl-NL" sz="1000"/>
              <a:pPr/>
              <a:t>26</a:t>
            </a:fld>
            <a:endParaRPr lang="nl-NL" altLang="nl-NL" sz="1000"/>
          </a:p>
        </p:txBody>
      </p:sp>
      <p:sp>
        <p:nvSpPr>
          <p:cNvPr id="51202" name="Rectangle 2">
            <a:extLst>
              <a:ext uri="{FF2B5EF4-FFF2-40B4-BE49-F238E27FC236}">
                <a16:creationId xmlns:a16="http://schemas.microsoft.com/office/drawing/2014/main" id="{E9F67C5E-AD69-4DC0-A30C-CCADD32E26C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EB24AAFD-A157-4249-A6B8-FE131DB2E31C}"/>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86590171-DB77-404A-A43F-5A6B9A7FF6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C54836C4-27A9-4C82-951E-175EFDF192D7}" type="slidenum">
              <a:rPr lang="nl-NL" altLang="nl-NL" sz="1000"/>
              <a:pPr/>
              <a:t>27</a:t>
            </a:fld>
            <a:endParaRPr lang="nl-NL" altLang="nl-NL" sz="1000"/>
          </a:p>
        </p:txBody>
      </p:sp>
      <p:sp>
        <p:nvSpPr>
          <p:cNvPr id="53250" name="Rectangle 2">
            <a:extLst>
              <a:ext uri="{FF2B5EF4-FFF2-40B4-BE49-F238E27FC236}">
                <a16:creationId xmlns:a16="http://schemas.microsoft.com/office/drawing/2014/main" id="{0F3B8457-7717-4CAC-BBE3-A21ED9F336E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F4032A02-AE74-4C10-B6C5-9309E7A38CF9}"/>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1674A578-59D7-4A02-80C1-87A147BD93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42BD9DF6-B711-4ACB-84B2-3BAD65E4594D}" type="slidenum">
              <a:rPr lang="nl-NL" altLang="nl-NL" sz="1000"/>
              <a:pPr/>
              <a:t>29</a:t>
            </a:fld>
            <a:endParaRPr lang="nl-NL" altLang="nl-NL" sz="1000"/>
          </a:p>
        </p:txBody>
      </p:sp>
      <p:sp>
        <p:nvSpPr>
          <p:cNvPr id="56322" name="Rectangle 2">
            <a:extLst>
              <a:ext uri="{FF2B5EF4-FFF2-40B4-BE49-F238E27FC236}">
                <a16:creationId xmlns:a16="http://schemas.microsoft.com/office/drawing/2014/main" id="{F579CFAA-192E-4FC8-B5E3-80284232F576}"/>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895C584E-1E74-4CE5-9BD7-305BCFD85146}"/>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10A76FD9-7B46-489D-A22A-3248BDE968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panose="020B0603020202020204" pitchFamily="34" charset="0"/>
              </a:defRPr>
            </a:lvl1pPr>
            <a:lvl2pPr marL="769938" indent="-295275">
              <a:defRPr sz="2400">
                <a:solidFill>
                  <a:schemeClr val="tx1"/>
                </a:solidFill>
                <a:latin typeface="Trebuchet MS" panose="020B0603020202020204" pitchFamily="34" charset="0"/>
              </a:defRPr>
            </a:lvl2pPr>
            <a:lvl3pPr marL="1184275" indent="-236538">
              <a:defRPr sz="2400">
                <a:solidFill>
                  <a:schemeClr val="tx1"/>
                </a:solidFill>
                <a:latin typeface="Trebuchet MS" panose="020B0603020202020204" pitchFamily="34" charset="0"/>
              </a:defRPr>
            </a:lvl3pPr>
            <a:lvl4pPr marL="1657350" indent="-236538">
              <a:defRPr sz="2400">
                <a:solidFill>
                  <a:schemeClr val="tx1"/>
                </a:solidFill>
                <a:latin typeface="Trebuchet MS" panose="020B0603020202020204" pitchFamily="34" charset="0"/>
              </a:defRPr>
            </a:lvl4pPr>
            <a:lvl5pPr marL="2132013" indent="-236538">
              <a:defRPr sz="2400">
                <a:solidFill>
                  <a:schemeClr val="tx1"/>
                </a:solidFill>
                <a:latin typeface="Trebuchet MS" panose="020B0603020202020204" pitchFamily="34" charset="0"/>
              </a:defRPr>
            </a:lvl5pPr>
            <a:lvl6pPr marL="2589213" indent="-236538" eaLnBrk="0" fontAlgn="base" hangingPunct="0">
              <a:spcBef>
                <a:spcPct val="0"/>
              </a:spcBef>
              <a:spcAft>
                <a:spcPct val="0"/>
              </a:spcAft>
              <a:defRPr sz="2400">
                <a:solidFill>
                  <a:schemeClr val="tx1"/>
                </a:solidFill>
                <a:latin typeface="Trebuchet MS" panose="020B0603020202020204" pitchFamily="34" charset="0"/>
              </a:defRPr>
            </a:lvl6pPr>
            <a:lvl7pPr marL="3046413" indent="-236538" eaLnBrk="0" fontAlgn="base" hangingPunct="0">
              <a:spcBef>
                <a:spcPct val="0"/>
              </a:spcBef>
              <a:spcAft>
                <a:spcPct val="0"/>
              </a:spcAft>
              <a:defRPr sz="2400">
                <a:solidFill>
                  <a:schemeClr val="tx1"/>
                </a:solidFill>
                <a:latin typeface="Trebuchet MS" panose="020B0603020202020204" pitchFamily="34" charset="0"/>
              </a:defRPr>
            </a:lvl7pPr>
            <a:lvl8pPr marL="3503613" indent="-236538" eaLnBrk="0" fontAlgn="base" hangingPunct="0">
              <a:spcBef>
                <a:spcPct val="0"/>
              </a:spcBef>
              <a:spcAft>
                <a:spcPct val="0"/>
              </a:spcAft>
              <a:defRPr sz="2400">
                <a:solidFill>
                  <a:schemeClr val="tx1"/>
                </a:solidFill>
                <a:latin typeface="Trebuchet MS" panose="020B0603020202020204" pitchFamily="34" charset="0"/>
              </a:defRPr>
            </a:lvl8pPr>
            <a:lvl9pPr marL="3960813" indent="-236538" eaLnBrk="0" fontAlgn="base" hangingPunct="0">
              <a:spcBef>
                <a:spcPct val="0"/>
              </a:spcBef>
              <a:spcAft>
                <a:spcPct val="0"/>
              </a:spcAft>
              <a:defRPr sz="2400">
                <a:solidFill>
                  <a:schemeClr val="tx1"/>
                </a:solidFill>
                <a:latin typeface="Trebuchet MS" panose="020B0603020202020204" pitchFamily="34" charset="0"/>
              </a:defRPr>
            </a:lvl9pPr>
          </a:lstStyle>
          <a:p>
            <a:fld id="{DA7B96A2-0200-45AD-A37C-8C5FC47E64F7}" type="slidenum">
              <a:rPr lang="nl-NL" altLang="nl-NL" sz="1000"/>
              <a:pPr/>
              <a:t>30</a:t>
            </a:fld>
            <a:endParaRPr lang="nl-NL" altLang="nl-NL" sz="1000"/>
          </a:p>
        </p:txBody>
      </p:sp>
      <p:sp>
        <p:nvSpPr>
          <p:cNvPr id="58370" name="Rectangle 2">
            <a:extLst>
              <a:ext uri="{FF2B5EF4-FFF2-40B4-BE49-F238E27FC236}">
                <a16:creationId xmlns:a16="http://schemas.microsoft.com/office/drawing/2014/main" id="{730BDEAE-2EE8-4E18-961B-E3A3D4F5E864}"/>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DDED6FD6-012C-47B7-AFB0-331D33F372F3}"/>
              </a:ext>
            </a:extLst>
          </p:cNvPr>
          <p:cNvSpPr>
            <a:spLocks noGrp="1" noChangeArrowheads="1"/>
          </p:cNvSpPr>
          <p:nvPr>
            <p:ph type="body" idx="1"/>
          </p:nvPr>
        </p:nvSpPr>
        <p:spPr>
          <a:xfrm>
            <a:off x="955675" y="4502150"/>
            <a:ext cx="5256213" cy="426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855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65745" y="1264920"/>
            <a:ext cx="10363200" cy="1143000"/>
          </a:xfrm>
        </p:spPr>
        <p:txBody>
          <a:bodyPr/>
          <a:lstStyle>
            <a:lvl1pPr algn="l">
              <a:defRPr sz="3200">
                <a:solidFill>
                  <a:srgbClr val="BCBF00"/>
                </a:solidFill>
                <a:latin typeface="Calibri" panose="020F0502020204030204" pitchFamily="34" charset="0"/>
                <a:cs typeface="Calibri" panose="020F0502020204030204" pitchFamily="34" charset="0"/>
              </a:defRPr>
            </a:lvl1pPr>
          </a:lstStyle>
          <a:p>
            <a:r>
              <a:rPr lang="nl-NL" dirty="0"/>
              <a:t>KLIK OM STIJL TE BEWERKEN</a:t>
            </a:r>
          </a:p>
        </p:txBody>
      </p:sp>
      <p:sp>
        <p:nvSpPr>
          <p:cNvPr id="3" name="Tijdelijke aanduiding voor inhoud 2"/>
          <p:cNvSpPr>
            <a:spLocks noGrp="1"/>
          </p:cNvSpPr>
          <p:nvPr>
            <p:ph idx="1"/>
          </p:nvPr>
        </p:nvSpPr>
        <p:spPr>
          <a:xfrm>
            <a:off x="865745" y="2485017"/>
            <a:ext cx="10363200" cy="3207329"/>
          </a:xfrm>
        </p:spPr>
        <p:txBody>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ekstvak 3">
            <a:extLst>
              <a:ext uri="{FF2B5EF4-FFF2-40B4-BE49-F238E27FC236}">
                <a16:creationId xmlns:a16="http://schemas.microsoft.com/office/drawing/2014/main" id="{D6BF80CC-570B-7A42-AE8A-33BA6A0174F7}"/>
              </a:ext>
            </a:extLst>
          </p:cNvPr>
          <p:cNvSpPr txBox="1"/>
          <p:nvPr userDrawn="1"/>
        </p:nvSpPr>
        <p:spPr>
          <a:xfrm>
            <a:off x="1426948" y="6364154"/>
            <a:ext cx="1393677" cy="246221"/>
          </a:xfrm>
          <a:prstGeom prst="rect">
            <a:avLst/>
          </a:prstGeom>
          <a:noFill/>
        </p:spPr>
        <p:txBody>
          <a:bodyPr wrap="square" rtlCol="0">
            <a:spAutoFit/>
          </a:bodyPr>
          <a:lstStyle/>
          <a:p>
            <a:r>
              <a:rPr lang="nl-NL" sz="1000" dirty="0" err="1">
                <a:solidFill>
                  <a:schemeClr val="bg1"/>
                </a:solidFill>
                <a:latin typeface="Calibri" panose="020F0502020204030204" pitchFamily="34" charset="0"/>
                <a:cs typeface="Calibri" panose="020F0502020204030204" pitchFamily="34" charset="0"/>
              </a:rPr>
              <a:t>www.BTWadvies.com</a:t>
            </a:r>
            <a:endParaRPr lang="nl-NL"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2864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7"/>
          <p:cNvSpPr txBox="1">
            <a:spLocks noChangeArrowheads="1"/>
          </p:cNvSpPr>
          <p:nvPr/>
        </p:nvSpPr>
        <p:spPr>
          <a:xfrm>
            <a:off x="11741922" y="6515245"/>
            <a:ext cx="458624" cy="393107"/>
          </a:xfrm>
          <a:prstGeom prst="rect">
            <a:avLst/>
          </a:prstGeom>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fld id="{9FE1ACA7-A88E-4315-84D9-E9BC9FB9AC78}" type="slidenum">
              <a:rPr lang="nl-NL" sz="1200" smtClean="0">
                <a:solidFill>
                  <a:schemeClr val="bg1"/>
                </a:solidFill>
                <a:latin typeface="Calibri" panose="020F0502020204030204" pitchFamily="34" charset="0"/>
                <a:cs typeface="Calibri" panose="020F0502020204030204" pitchFamily="34" charset="0"/>
              </a:rPr>
              <a:pPr algn="ctr">
                <a:defRPr/>
              </a:pPr>
              <a:t>‹nr.›</a:t>
            </a:fld>
            <a:endParaRPr lang="nl-NL"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856946"/>
      </p:ext>
    </p:extLst>
  </p:cSld>
  <p:clrMap bg1="lt1" tx1="dk1" bg2="lt2" tx2="dk2" accent1="accent1" accent2="accent2" accent3="accent3" accent4="accent4" accent5="accent5" accent6="accent6" hlink="hlink" folHlink="folHlink"/>
  <p:sldLayoutIdLst>
    <p:sldLayoutId id="2147483648" r:id="rId1"/>
  </p:sldLayoutIdLst>
  <p:transition>
    <p:fade/>
  </p:transition>
  <p:hf sldNum="0" hdr="0" ftr="0" dt="0"/>
  <p:txStyles>
    <p:titleStyle>
      <a:lvl1pPr algn="ctr" rtl="0" eaLnBrk="1" fontAlgn="base" hangingPunct="1">
        <a:spcBef>
          <a:spcPct val="0"/>
        </a:spcBef>
        <a:spcAft>
          <a:spcPct val="0"/>
        </a:spcAft>
        <a:defRPr sz="3600" b="1">
          <a:solidFill>
            <a:schemeClr val="tx2"/>
          </a:solidFill>
          <a:latin typeface="Segoe UI" panose="020B0502040204020203" pitchFamily="34" charset="0"/>
          <a:ea typeface="+mj-ea"/>
          <a:cs typeface="+mj-cs"/>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189" algn="ctr" rtl="0" eaLnBrk="1" fontAlgn="base" hangingPunct="1">
        <a:spcBef>
          <a:spcPct val="0"/>
        </a:spcBef>
        <a:spcAft>
          <a:spcPct val="0"/>
        </a:spcAft>
        <a:defRPr sz="3600" b="1">
          <a:solidFill>
            <a:schemeClr val="tx2"/>
          </a:solidFill>
          <a:latin typeface="Arial" charset="0"/>
        </a:defRPr>
      </a:lvl6pPr>
      <a:lvl7pPr marL="914377" algn="ctr" rtl="0" eaLnBrk="1" fontAlgn="base" hangingPunct="1">
        <a:spcBef>
          <a:spcPct val="0"/>
        </a:spcBef>
        <a:spcAft>
          <a:spcPct val="0"/>
        </a:spcAft>
        <a:defRPr sz="3600" b="1">
          <a:solidFill>
            <a:schemeClr val="tx2"/>
          </a:solidFill>
          <a:latin typeface="Arial" charset="0"/>
        </a:defRPr>
      </a:lvl7pPr>
      <a:lvl8pPr marL="1371566" algn="ctr" rtl="0" eaLnBrk="1" fontAlgn="base" hangingPunct="1">
        <a:spcBef>
          <a:spcPct val="0"/>
        </a:spcBef>
        <a:spcAft>
          <a:spcPct val="0"/>
        </a:spcAft>
        <a:defRPr sz="3600" b="1">
          <a:solidFill>
            <a:schemeClr val="tx2"/>
          </a:solidFill>
          <a:latin typeface="Arial" charset="0"/>
        </a:defRPr>
      </a:lvl8pPr>
      <a:lvl9pPr marL="1828754" algn="ctr" rtl="0" eaLnBrk="1" fontAlgn="base" hangingPunct="1">
        <a:spcBef>
          <a:spcPct val="0"/>
        </a:spcBef>
        <a:spcAft>
          <a:spcPct val="0"/>
        </a:spcAft>
        <a:defRPr sz="3600" b="1">
          <a:solidFill>
            <a:schemeClr val="tx2"/>
          </a:solidFill>
          <a:latin typeface="Arial" charset="0"/>
        </a:defRPr>
      </a:lvl9pPr>
    </p:titleStyle>
    <p:bodyStyle>
      <a:lvl1pPr marL="342891" indent="-342891" algn="l" rtl="0" eaLnBrk="1" fontAlgn="base" hangingPunct="1">
        <a:spcBef>
          <a:spcPct val="20000"/>
        </a:spcBef>
        <a:spcAft>
          <a:spcPct val="0"/>
        </a:spcAft>
        <a:buChar char="•"/>
        <a:defRPr sz="2000">
          <a:solidFill>
            <a:schemeClr val="tx1"/>
          </a:solidFill>
          <a:latin typeface="Segoe UI" panose="020B0502040204020203" pitchFamily="34" charset="0"/>
          <a:ea typeface="+mn-ea"/>
          <a:cs typeface="+mn-cs"/>
        </a:defRPr>
      </a:lvl1pPr>
      <a:lvl2pPr marL="742932" indent="-285744" algn="l" rtl="0" eaLnBrk="1" fontAlgn="base" hangingPunct="1">
        <a:spcBef>
          <a:spcPct val="20000"/>
        </a:spcBef>
        <a:spcAft>
          <a:spcPct val="0"/>
        </a:spcAft>
        <a:buChar char="–"/>
        <a:defRPr sz="2000">
          <a:solidFill>
            <a:schemeClr val="tx1"/>
          </a:solidFill>
          <a:latin typeface="Segoe UI" panose="020B0502040204020203" pitchFamily="34" charset="0"/>
        </a:defRPr>
      </a:lvl2pPr>
      <a:lvl3pPr marL="1142971" indent="-228594" algn="l" rtl="0" eaLnBrk="1" fontAlgn="base" hangingPunct="1">
        <a:spcBef>
          <a:spcPct val="20000"/>
        </a:spcBef>
        <a:spcAft>
          <a:spcPct val="0"/>
        </a:spcAft>
        <a:buChar char="•"/>
        <a:defRPr sz="2000">
          <a:solidFill>
            <a:schemeClr val="tx1"/>
          </a:solidFill>
          <a:latin typeface="Segoe UI" panose="020B0502040204020203" pitchFamily="34" charset="0"/>
        </a:defRPr>
      </a:lvl3pPr>
      <a:lvl4pPr marL="1600160" indent="-228594" algn="l" rtl="0" eaLnBrk="1" fontAlgn="base" hangingPunct="1">
        <a:spcBef>
          <a:spcPct val="20000"/>
        </a:spcBef>
        <a:spcAft>
          <a:spcPct val="0"/>
        </a:spcAft>
        <a:buChar char="–"/>
        <a:defRPr sz="2000">
          <a:solidFill>
            <a:schemeClr val="tx1"/>
          </a:solidFill>
          <a:latin typeface="Segoe UI" panose="020B0502040204020203" pitchFamily="34" charset="0"/>
        </a:defRPr>
      </a:lvl4pPr>
      <a:lvl5pPr marL="2057349" indent="-228594" algn="l" rtl="0" eaLnBrk="1" fontAlgn="base" hangingPunct="1">
        <a:spcBef>
          <a:spcPct val="20000"/>
        </a:spcBef>
        <a:spcAft>
          <a:spcPct val="0"/>
        </a:spcAft>
        <a:buChar char="»"/>
        <a:defRPr sz="2000">
          <a:solidFill>
            <a:schemeClr val="tx1"/>
          </a:solidFill>
          <a:latin typeface="Segoe UI" panose="020B0502040204020203" pitchFamily="34"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914400" y="1524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dirty="0"/>
              <a:t>KLIK OM HET OPMAAKPROFIEL TE BEWERKEN</a:t>
            </a:r>
          </a:p>
        </p:txBody>
      </p:sp>
      <p:sp>
        <p:nvSpPr>
          <p:cNvPr id="1028" name="Rectangle 4"/>
          <p:cNvSpPr>
            <a:spLocks noGrp="1" noChangeArrowheads="1"/>
          </p:cNvSpPr>
          <p:nvPr>
            <p:ph type="body" idx="1"/>
          </p:nvPr>
        </p:nvSpPr>
        <p:spPr bwMode="auto">
          <a:xfrm>
            <a:off x="914400" y="2895600"/>
            <a:ext cx="1036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Rectangle 7">
            <a:extLst>
              <a:ext uri="{FF2B5EF4-FFF2-40B4-BE49-F238E27FC236}">
                <a16:creationId xmlns:a16="http://schemas.microsoft.com/office/drawing/2014/main" id="{F50AE79A-1864-0A46-9DA2-F55B678D8979}"/>
              </a:ext>
            </a:extLst>
          </p:cNvPr>
          <p:cNvSpPr txBox="1">
            <a:spLocks noChangeArrowheads="1"/>
          </p:cNvSpPr>
          <p:nvPr userDrawn="1"/>
        </p:nvSpPr>
        <p:spPr>
          <a:xfrm>
            <a:off x="11741922" y="6515245"/>
            <a:ext cx="458624" cy="393107"/>
          </a:xfrm>
          <a:prstGeom prst="rect">
            <a:avLst/>
          </a:prstGeom>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fld id="{9FE1ACA7-A88E-4315-84D9-E9BC9FB9AC78}" type="slidenum">
              <a:rPr lang="nl-NL" sz="1200" smtClean="0">
                <a:solidFill>
                  <a:srgbClr val="9EC5D3"/>
                </a:solidFill>
                <a:latin typeface="Calibri" panose="020F0502020204030204" pitchFamily="34" charset="0"/>
                <a:cs typeface="Calibri" panose="020F0502020204030204" pitchFamily="34" charset="0"/>
              </a:rPr>
              <a:pPr algn="ctr">
                <a:defRPr/>
              </a:pPr>
              <a:t>‹nr.›</a:t>
            </a:fld>
            <a:endParaRPr lang="nl-NL" sz="1200" dirty="0">
              <a:solidFill>
                <a:srgbClr val="9EC5D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183091"/>
      </p:ext>
    </p:extLst>
  </p:cSld>
  <p:clrMap bg1="lt1" tx1="dk1" bg2="lt2" tx2="dk2" accent1="accent1" accent2="accent2" accent3="accent3" accent4="accent4" accent5="accent5" accent6="accent6" hlink="hlink" folHlink="folHlink"/>
  <p:sldLayoutIdLst>
    <p:sldLayoutId id="2147483676" r:id="rId1"/>
  </p:sldLayoutIdLst>
  <p:transition>
    <p:fade/>
  </p:transition>
  <p:hf sldNum="0" hdr="0" ftr="0" dt="0"/>
  <p:txStyles>
    <p:title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189" algn="ctr" rtl="0" eaLnBrk="1" fontAlgn="base" hangingPunct="1">
        <a:spcBef>
          <a:spcPct val="0"/>
        </a:spcBef>
        <a:spcAft>
          <a:spcPct val="0"/>
        </a:spcAft>
        <a:defRPr sz="3600" b="1">
          <a:solidFill>
            <a:schemeClr val="tx2"/>
          </a:solidFill>
          <a:latin typeface="Arial" charset="0"/>
        </a:defRPr>
      </a:lvl6pPr>
      <a:lvl7pPr marL="914377" algn="ctr" rtl="0" eaLnBrk="1" fontAlgn="base" hangingPunct="1">
        <a:spcBef>
          <a:spcPct val="0"/>
        </a:spcBef>
        <a:spcAft>
          <a:spcPct val="0"/>
        </a:spcAft>
        <a:defRPr sz="3600" b="1">
          <a:solidFill>
            <a:schemeClr val="tx2"/>
          </a:solidFill>
          <a:latin typeface="Arial" charset="0"/>
        </a:defRPr>
      </a:lvl7pPr>
      <a:lvl8pPr marL="1371566" algn="ctr" rtl="0" eaLnBrk="1" fontAlgn="base" hangingPunct="1">
        <a:spcBef>
          <a:spcPct val="0"/>
        </a:spcBef>
        <a:spcAft>
          <a:spcPct val="0"/>
        </a:spcAft>
        <a:defRPr sz="3600" b="1">
          <a:solidFill>
            <a:schemeClr val="tx2"/>
          </a:solidFill>
          <a:latin typeface="Arial" charset="0"/>
        </a:defRPr>
      </a:lvl8pPr>
      <a:lvl9pPr marL="1828754" algn="ctr" rtl="0" eaLnBrk="1" fontAlgn="base" hangingPunct="1">
        <a:spcBef>
          <a:spcPct val="0"/>
        </a:spcBef>
        <a:spcAft>
          <a:spcPct val="0"/>
        </a:spcAft>
        <a:defRPr sz="3600" b="1">
          <a:solidFill>
            <a:schemeClr val="tx2"/>
          </a:solidFill>
          <a:latin typeface="Arial" charset="0"/>
        </a:defRPr>
      </a:lvl9pPr>
    </p:titleStyle>
    <p:bodyStyle>
      <a:lvl1pPr marL="342891" indent="-342891" algn="l" rtl="0" eaLnBrk="1" fontAlgn="base" hangingPunct="1">
        <a:spcBef>
          <a:spcPct val="20000"/>
        </a:spcBef>
        <a:spcAft>
          <a:spcPct val="0"/>
        </a:spcAft>
        <a:buChar char="•"/>
        <a:defRPr sz="2000">
          <a:solidFill>
            <a:schemeClr val="tx1"/>
          </a:solidFill>
          <a:latin typeface="Calibri" panose="020F0502020204030204" pitchFamily="34" charset="0"/>
          <a:ea typeface="+mn-ea"/>
          <a:cs typeface="Calibri" panose="020F0502020204030204" pitchFamily="34" charset="0"/>
        </a:defRPr>
      </a:lvl1pPr>
      <a:lvl2pPr marL="742932" indent="-285744"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2pPr>
      <a:lvl3pPr marL="1142971" indent="-228594"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160" indent="-228594"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349" indent="-228594"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twadvies.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xius.nl/wet-op-de-omzetbelasting-1968/artikel7/lid2" TargetMode="External"/><Relationship Id="rId2" Type="http://schemas.openxmlformats.org/officeDocument/2006/relationships/hyperlink" Target="https://maxius.nl/wet-op-de-omzetbelasting-1968/artikel7" TargetMode="External"/><Relationship Id="rId1" Type="http://schemas.openxmlformats.org/officeDocument/2006/relationships/slideLayout" Target="../slideLayouts/slideLayout2.xml"/><Relationship Id="rId6" Type="http://schemas.openxmlformats.org/officeDocument/2006/relationships/hyperlink" Target="https://maxius.nl/wet-op-de-omzetbelasting-1968/artikel7/lid3" TargetMode="External"/><Relationship Id="rId5" Type="http://schemas.openxmlformats.org/officeDocument/2006/relationships/hyperlink" Target="https://maxius.nl/wet-op-de-omzetbelasting-1968/artikel7/lid2/onderdeelb" TargetMode="External"/><Relationship Id="rId4" Type="http://schemas.openxmlformats.org/officeDocument/2006/relationships/hyperlink" Target="https://maxius.nl/wet-op-de-omzetbelasting-1968/artikel7/lid2/onderdeel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EDFB13-A869-5C46-8749-66591E1568D5}"/>
              </a:ext>
            </a:extLst>
          </p:cNvPr>
          <p:cNvSpPr>
            <a:spLocks noChangeArrowheads="1"/>
          </p:cNvSpPr>
          <p:nvPr/>
        </p:nvSpPr>
        <p:spPr bwMode="auto">
          <a:xfrm>
            <a:off x="773006" y="816263"/>
            <a:ext cx="970294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nl-NL" sz="48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BTW EN NON-PROFIT ORGANSATIES</a:t>
            </a:r>
          </a:p>
          <a:p>
            <a:pPr eaLnBrk="1" hangingPunct="1">
              <a:spcBef>
                <a:spcPct val="0"/>
              </a:spcBef>
              <a:buFontTx/>
              <a:buNone/>
            </a:pPr>
            <a:r>
              <a:rPr lang="en-US" altLang="nl-NL" sz="4800" b="1"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Vakmedianet</a:t>
            </a:r>
            <a:endParaRPr lang="en-US" altLang="nl-NL" sz="48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endParaRPr>
          </a:p>
        </p:txBody>
      </p:sp>
      <p:sp>
        <p:nvSpPr>
          <p:cNvPr id="3" name="Rectangle 4">
            <a:extLst>
              <a:ext uri="{FF2B5EF4-FFF2-40B4-BE49-F238E27FC236}">
                <a16:creationId xmlns:a16="http://schemas.microsoft.com/office/drawing/2014/main" id="{8D231614-1388-A54C-A02F-AB99F006A751}"/>
              </a:ext>
            </a:extLst>
          </p:cNvPr>
          <p:cNvSpPr>
            <a:spLocks noChangeArrowheads="1"/>
          </p:cNvSpPr>
          <p:nvPr/>
        </p:nvSpPr>
        <p:spPr bwMode="auto">
          <a:xfrm>
            <a:off x="773006" y="2547862"/>
            <a:ext cx="95958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nl-NL" sz="32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11 </a:t>
            </a:r>
            <a:r>
              <a:rPr lang="en-US" altLang="nl-NL" sz="3200" b="1"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november</a:t>
            </a:r>
            <a:r>
              <a:rPr lang="en-US" altLang="nl-NL" sz="32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 2021</a:t>
            </a:r>
            <a:endParaRPr lang="en-US" altLang="nl-NL" sz="3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endParaRPr>
          </a:p>
        </p:txBody>
      </p:sp>
      <p:sp>
        <p:nvSpPr>
          <p:cNvPr id="6" name="Tekstvak 5">
            <a:extLst>
              <a:ext uri="{FF2B5EF4-FFF2-40B4-BE49-F238E27FC236}">
                <a16:creationId xmlns:a16="http://schemas.microsoft.com/office/drawing/2014/main" id="{F3BF9F06-11BE-4940-9759-3AD25268B0C2}"/>
              </a:ext>
            </a:extLst>
          </p:cNvPr>
          <p:cNvSpPr txBox="1"/>
          <p:nvPr/>
        </p:nvSpPr>
        <p:spPr>
          <a:xfrm>
            <a:off x="1059350" y="5012717"/>
            <a:ext cx="1044341" cy="246221"/>
          </a:xfrm>
          <a:prstGeom prst="rect">
            <a:avLst/>
          </a:prstGeom>
          <a:noFill/>
        </p:spPr>
        <p:txBody>
          <a:bodyPr wrap="square" rtlCol="0">
            <a:spAutoFit/>
          </a:bodyPr>
          <a:lstStyle/>
          <a:p>
            <a:r>
              <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nl-NL" sz="100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BTW_advies</a:t>
            </a:r>
            <a:endPar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0AFD5BEA-627A-ED42-A1CC-1984197EFB22}"/>
              </a:ext>
            </a:extLst>
          </p:cNvPr>
          <p:cNvSpPr txBox="1"/>
          <p:nvPr/>
        </p:nvSpPr>
        <p:spPr>
          <a:xfrm>
            <a:off x="2311995" y="5012717"/>
            <a:ext cx="1253398" cy="246221"/>
          </a:xfrm>
          <a:prstGeom prst="rect">
            <a:avLst/>
          </a:prstGeom>
          <a:noFill/>
        </p:spPr>
        <p:txBody>
          <a:bodyPr wrap="square" rtlCol="0">
            <a:spAutoFit/>
          </a:bodyPr>
          <a:lstStyle/>
          <a:p>
            <a:r>
              <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Carola van </a:t>
            </a:r>
            <a:r>
              <a:rPr lang="nl-NL" sz="100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Vlisteren</a:t>
            </a:r>
            <a:endPar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8" name="Rechthoek 7">
            <a:extLst>
              <a:ext uri="{FF2B5EF4-FFF2-40B4-BE49-F238E27FC236}">
                <a16:creationId xmlns:a16="http://schemas.microsoft.com/office/drawing/2014/main" id="{0A9EC372-DB5F-DF4E-B49B-5E61AF226BA5}"/>
              </a:ext>
            </a:extLst>
          </p:cNvPr>
          <p:cNvSpPr/>
          <p:nvPr/>
        </p:nvSpPr>
        <p:spPr>
          <a:xfrm>
            <a:off x="773006" y="3587097"/>
            <a:ext cx="6096000" cy="1077218"/>
          </a:xfrm>
          <a:prstGeom prst="rect">
            <a:avLst/>
          </a:prstGeom>
        </p:spPr>
        <p:txBody>
          <a:bodyPr>
            <a:spAutoFit/>
          </a:bodyPr>
          <a:lstStyle/>
          <a:p>
            <a:r>
              <a:rPr lang="en-US" altLang="nl-NL" sz="3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MR. ROBER BRINKS</a:t>
            </a:r>
          </a:p>
          <a:p>
            <a:r>
              <a:rPr lang="en-US" altLang="nl-NL" sz="3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VAN VILSTEREN BTW ADVIES BV</a:t>
            </a:r>
            <a:endParaRPr lang="nl-NL" sz="3200" dirty="0"/>
          </a:p>
        </p:txBody>
      </p:sp>
      <p:sp>
        <p:nvSpPr>
          <p:cNvPr id="9" name="Tekstvak 8">
            <a:extLst>
              <a:ext uri="{FF2B5EF4-FFF2-40B4-BE49-F238E27FC236}">
                <a16:creationId xmlns:a16="http://schemas.microsoft.com/office/drawing/2014/main" id="{1F66030F-3698-184D-9B3A-E5080A68285B}"/>
              </a:ext>
            </a:extLst>
          </p:cNvPr>
          <p:cNvSpPr txBox="1"/>
          <p:nvPr/>
        </p:nvSpPr>
        <p:spPr>
          <a:xfrm>
            <a:off x="3756592" y="5012717"/>
            <a:ext cx="1393677" cy="246221"/>
          </a:xfrm>
          <a:prstGeom prst="rect">
            <a:avLst/>
          </a:prstGeom>
          <a:noFill/>
        </p:spPr>
        <p:txBody>
          <a:bodyPr wrap="square" rtlCol="0">
            <a:spAutoFit/>
          </a:bodyPr>
          <a:lstStyle/>
          <a:p>
            <a:r>
              <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Carola van </a:t>
            </a:r>
            <a:r>
              <a:rPr lang="nl-NL" sz="100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Vlisteren</a:t>
            </a:r>
            <a:endPar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495B8D9F-4D7F-3041-AE9A-3C647D45B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2520">
            <a:off x="10108050" y="514332"/>
            <a:ext cx="1432805" cy="1432805"/>
          </a:xfrm>
          <a:prstGeom prst="rect">
            <a:avLst/>
          </a:prstGeom>
        </p:spPr>
      </p:pic>
    </p:spTree>
    <p:extLst>
      <p:ext uri="{BB962C8B-B14F-4D97-AF65-F5344CB8AC3E}">
        <p14:creationId xmlns:p14="http://schemas.microsoft.com/office/powerpoint/2010/main" val="36629022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a:extLst>
              <a:ext uri="{FF2B5EF4-FFF2-40B4-BE49-F238E27FC236}">
                <a16:creationId xmlns:a16="http://schemas.microsoft.com/office/drawing/2014/main" id="{D22067A8-A486-4C0E-8DDE-FCD41B523926}"/>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28674" name="Tijdelijke aanduiding voor inhoud 2">
            <a:extLst>
              <a:ext uri="{FF2B5EF4-FFF2-40B4-BE49-F238E27FC236}">
                <a16:creationId xmlns:a16="http://schemas.microsoft.com/office/drawing/2014/main" id="{D49283C1-57EF-4165-90E0-695F11EFB3F2}"/>
              </a:ext>
            </a:extLst>
          </p:cNvPr>
          <p:cNvSpPr>
            <a:spLocks noGrp="1" noChangeArrowheads="1"/>
          </p:cNvSpPr>
          <p:nvPr>
            <p:ph idx="1"/>
          </p:nvPr>
        </p:nvSpPr>
        <p:spPr>
          <a:xfrm>
            <a:off x="2208213" y="2276475"/>
            <a:ext cx="7772400" cy="4114800"/>
          </a:xfrm>
        </p:spPr>
        <p:txBody>
          <a:bodyPr/>
          <a:lstStyle/>
          <a:p>
            <a:endParaRPr lang="nl-NL" altLang="nl-NL"/>
          </a:p>
          <a:p>
            <a:r>
              <a:rPr lang="nl-NL" altLang="nl-NL" b="1">
                <a:solidFill>
                  <a:srgbClr val="222222"/>
                </a:solidFill>
                <a:latin typeface="Verdana" panose="020B0604030504040204" pitchFamily="34" charset="0"/>
              </a:rPr>
              <a:t>Bijlage 1</a:t>
            </a:r>
          </a:p>
          <a:p>
            <a:r>
              <a:rPr lang="nl-NL" altLang="nl-NL" b="1">
                <a:solidFill>
                  <a:srgbClr val="222222"/>
                </a:solidFill>
                <a:latin typeface="Verdana" panose="020B0604030504040204" pitchFamily="34" charset="0"/>
              </a:rPr>
              <a:t>Telecommunicatiediensten</a:t>
            </a:r>
          </a:p>
          <a:p>
            <a:r>
              <a:rPr lang="nl-NL" altLang="nl-NL" b="1">
                <a:solidFill>
                  <a:srgbClr val="222222"/>
                </a:solidFill>
                <a:latin typeface="Verdana" panose="020B0604030504040204" pitchFamily="34" charset="0"/>
              </a:rPr>
              <a:t>Levering van water, gas, elektriciteit en stoom</a:t>
            </a:r>
          </a:p>
          <a:p>
            <a:r>
              <a:rPr lang="nl-NL" altLang="nl-NL" b="1">
                <a:solidFill>
                  <a:srgbClr val="222222"/>
                </a:solidFill>
                <a:latin typeface="Verdana" panose="020B0604030504040204" pitchFamily="34" charset="0"/>
              </a:rPr>
              <a:t>Goederenvervoer en goederenopslag</a:t>
            </a:r>
          </a:p>
          <a:p>
            <a:r>
              <a:rPr lang="nl-NL" altLang="nl-NL" b="1">
                <a:solidFill>
                  <a:srgbClr val="222222"/>
                </a:solidFill>
                <a:latin typeface="Verdana" panose="020B0604030504040204" pitchFamily="34" charset="0"/>
              </a:rPr>
              <a:t>Haven- en luchthavendiensten</a:t>
            </a:r>
          </a:p>
          <a:p>
            <a:r>
              <a:rPr lang="nl-NL" altLang="nl-NL" b="1">
                <a:solidFill>
                  <a:srgbClr val="222222"/>
                </a:solidFill>
                <a:latin typeface="Verdana" panose="020B0604030504040204" pitchFamily="34" charset="0"/>
              </a:rPr>
              <a:t>Personenvervoer</a:t>
            </a:r>
          </a:p>
          <a:p>
            <a:r>
              <a:rPr lang="nl-NL" altLang="nl-NL" b="1">
                <a:solidFill>
                  <a:srgbClr val="222222"/>
                </a:solidFill>
                <a:latin typeface="Verdana" panose="020B0604030504040204" pitchFamily="34" charset="0"/>
              </a:rPr>
              <a:t>Enz. </a:t>
            </a:r>
            <a:endParaRPr lang="nl-NL" altLang="nl-NL">
              <a:solidFill>
                <a:srgbClr val="222222"/>
              </a:solidFill>
              <a:latin typeface="Verdana" panose="020B060403050404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el 1">
            <a:extLst>
              <a:ext uri="{FF2B5EF4-FFF2-40B4-BE49-F238E27FC236}">
                <a16:creationId xmlns:a16="http://schemas.microsoft.com/office/drawing/2014/main" id="{56ED2846-B419-4258-8EFB-04E18E854F94}"/>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E39561AD-9B26-4355-BDD5-56F214D756DA}"/>
              </a:ext>
            </a:extLst>
          </p:cNvPr>
          <p:cNvSpPr>
            <a:spLocks noGrp="1" noChangeArrowheads="1"/>
          </p:cNvSpPr>
          <p:nvPr>
            <p:ph idx="1"/>
          </p:nvPr>
        </p:nvSpPr>
        <p:spPr>
          <a:xfrm>
            <a:off x="2208213" y="2276475"/>
            <a:ext cx="7772400" cy="4114800"/>
          </a:xfrm>
        </p:spPr>
        <p:txBody>
          <a:bodyPr/>
          <a:lstStyle/>
          <a:p>
            <a:pPr marL="0" indent="0">
              <a:buNone/>
              <a:defRPr/>
            </a:pPr>
            <a:r>
              <a:rPr lang="nl-NL" altLang="nl-NL" sz="1800" u="sng" dirty="0"/>
              <a:t>Deels gesloopt pand </a:t>
            </a:r>
            <a:r>
              <a:rPr lang="nl-NL" altLang="nl-NL" sz="1800" u="sng" dirty="0" err="1"/>
              <a:t>HvJ</a:t>
            </a:r>
            <a:r>
              <a:rPr lang="nl-NL" altLang="nl-NL" sz="1800" u="sng" dirty="0"/>
              <a:t> EG 19 nov 2009 (Don Bosco):</a:t>
            </a:r>
          </a:p>
          <a:p>
            <a:pPr eaLnBrk="1" hangingPunct="1">
              <a:defRPr/>
            </a:pPr>
            <a:r>
              <a:rPr lang="nl-NL" altLang="nl-NL" sz="1800" dirty="0"/>
              <a:t>De levering van een gebouw dat gedeeltelijk is gesloopt met het oog op vervanging van dat gebouw door een nieuw op te richten gebouw wordt aangemerkt als de levering van onbebouwde grond, mits:</a:t>
            </a:r>
          </a:p>
          <a:p>
            <a:pPr lvl="1" eaLnBrk="1" hangingPunct="1">
              <a:defRPr/>
            </a:pPr>
            <a:r>
              <a:rPr lang="nl-NL" altLang="nl-NL" sz="1800" dirty="0"/>
              <a:t>De verkoper de opdracht tot de sloop heeft gegeven en de kosten daarvan aan zich in rekening laat brengen; en </a:t>
            </a:r>
          </a:p>
          <a:p>
            <a:pPr lvl="1" eaLnBrk="1" hangingPunct="1">
              <a:defRPr/>
            </a:pPr>
            <a:r>
              <a:rPr lang="nl-NL" altLang="nl-NL" sz="1800" dirty="0"/>
              <a:t>De sloop is aangevangen voor de levering. Het is niet van belang hoever de sloop van het oude gebouw op het moment van juridische levering van het perceel grond is gevorderd</a:t>
            </a:r>
          </a:p>
          <a:p>
            <a:pPr lvl="1" eaLnBrk="1" hangingPunct="1">
              <a:defRPr/>
            </a:pPr>
            <a:r>
              <a:rPr lang="nl-NL" altLang="nl-NL" sz="1800" dirty="0"/>
              <a:t>De levering van onbebouwde grond in beginsel onbelast, tenzij aan te merken als bouwterrein</a:t>
            </a:r>
          </a:p>
          <a:p>
            <a:pPr>
              <a:defRPr/>
            </a:pPr>
            <a:endParaRPr lang="nl-NL" altLang="nl-NL"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el 1">
            <a:extLst>
              <a:ext uri="{FF2B5EF4-FFF2-40B4-BE49-F238E27FC236}">
                <a16:creationId xmlns:a16="http://schemas.microsoft.com/office/drawing/2014/main" id="{79CC2E46-BBF4-4C13-9AC7-2C96D10F33BE}"/>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A8059FB1-F7AC-443B-B273-C3C2492AEE3B}"/>
              </a:ext>
            </a:extLst>
          </p:cNvPr>
          <p:cNvSpPr>
            <a:spLocks noGrp="1" noChangeArrowheads="1"/>
          </p:cNvSpPr>
          <p:nvPr>
            <p:ph idx="1"/>
          </p:nvPr>
        </p:nvSpPr>
        <p:spPr>
          <a:xfrm>
            <a:off x="2208213" y="2276475"/>
            <a:ext cx="7772400" cy="4114800"/>
          </a:xfrm>
        </p:spPr>
        <p:txBody>
          <a:bodyPr/>
          <a:lstStyle/>
          <a:p>
            <a:pPr marL="0" indent="0">
              <a:buNone/>
              <a:defRPr/>
            </a:pPr>
            <a:r>
              <a:rPr lang="en-US" altLang="nl-NL" sz="1500" u="sng" dirty="0"/>
              <a:t>Hoge </a:t>
            </a:r>
            <a:r>
              <a:rPr lang="en-US" altLang="nl-NL" sz="1500" u="sng" dirty="0" err="1"/>
              <a:t>Raad</a:t>
            </a:r>
            <a:r>
              <a:rPr lang="en-US" altLang="nl-NL" sz="1500" u="sng" dirty="0"/>
              <a:t> 11 </a:t>
            </a:r>
            <a:r>
              <a:rPr lang="en-US" altLang="nl-NL" sz="1500" u="sng" dirty="0" err="1"/>
              <a:t>juni</a:t>
            </a:r>
            <a:r>
              <a:rPr lang="en-US" altLang="nl-NL" sz="1500" u="sng" dirty="0"/>
              <a:t> 2011:</a:t>
            </a:r>
          </a:p>
          <a:p>
            <a:pPr marL="0" indent="0">
              <a:buNone/>
              <a:defRPr/>
            </a:pPr>
            <a:r>
              <a:rPr lang="nl-NL" altLang="nl-NL" sz="1500" dirty="0"/>
              <a:t>Staat en omstandigheden van terrein bij oplevering zijn niet van belang. Voor vrijstelling overdrachtsbelasting aansluiting zoeken bij hetgeen voor de btw wordt geleverd</a:t>
            </a:r>
          </a:p>
          <a:p>
            <a:pPr eaLnBrk="1" hangingPunct="1">
              <a:defRPr/>
            </a:pPr>
            <a:endParaRPr lang="en-US" altLang="nl-NL" sz="1500" dirty="0"/>
          </a:p>
          <a:p>
            <a:pPr marL="0" indent="0">
              <a:buNone/>
              <a:defRPr/>
            </a:pPr>
            <a:r>
              <a:rPr lang="en-US" altLang="nl-NL" sz="1500" u="sng" dirty="0"/>
              <a:t>Hof Den Haag 2 </a:t>
            </a:r>
            <a:r>
              <a:rPr lang="en-US" altLang="nl-NL" sz="1500" u="sng" dirty="0" err="1"/>
              <a:t>maart</a:t>
            </a:r>
            <a:r>
              <a:rPr lang="en-US" altLang="nl-NL" sz="1500" u="sng" dirty="0"/>
              <a:t> 2012: </a:t>
            </a:r>
            <a:br>
              <a:rPr lang="en-US" altLang="nl-NL" sz="1500" dirty="0"/>
            </a:br>
            <a:r>
              <a:rPr lang="en-US" altLang="nl-NL" sz="1500" dirty="0"/>
              <a:t>S</a:t>
            </a:r>
            <a:r>
              <a:rPr lang="nl-NL" altLang="nl-NL" sz="1500" dirty="0" err="1"/>
              <a:t>prake</a:t>
            </a:r>
            <a:r>
              <a:rPr lang="nl-NL" altLang="nl-NL" sz="1500" dirty="0"/>
              <a:t> van een met BTW belaste levering van een bouwterrein =&gt; vrijstelling in de overdrachtsbelasting van toepassing</a:t>
            </a:r>
          </a:p>
          <a:p>
            <a:pPr eaLnBrk="1" hangingPunct="1">
              <a:defRPr/>
            </a:pPr>
            <a:endParaRPr lang="nl-NL" altLang="nl-NL" sz="1500" dirty="0"/>
          </a:p>
          <a:p>
            <a:pPr marL="0" indent="0">
              <a:buNone/>
              <a:defRPr/>
            </a:pPr>
            <a:r>
              <a:rPr lang="nl-NL" altLang="nl-NL" sz="1500" u="sng" dirty="0"/>
              <a:t>Hoge Raad 7 juni 2013:</a:t>
            </a:r>
          </a:p>
          <a:p>
            <a:pPr marL="0" indent="0">
              <a:buNone/>
              <a:defRPr/>
            </a:pPr>
            <a:r>
              <a:rPr lang="nl-NL" altLang="nl-NL" sz="1500" dirty="0"/>
              <a:t>In de zaak Maasdriel heeft de Hoge Raad aangegeven dat sprake is van een bouwterrein als partijen de bedoeling hebben om een bouwterrein te leveren</a:t>
            </a:r>
          </a:p>
          <a:p>
            <a:pPr>
              <a:defRPr/>
            </a:pPr>
            <a:endParaRPr lang="nl-NL" altLang="nl-NL"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el 1">
            <a:extLst>
              <a:ext uri="{FF2B5EF4-FFF2-40B4-BE49-F238E27FC236}">
                <a16:creationId xmlns:a16="http://schemas.microsoft.com/office/drawing/2014/main" id="{50AC5334-2FCE-49DC-BACD-19CCC7E32B61}"/>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53602" name="Tijdelijke aanduiding voor inhoud 2">
            <a:extLst>
              <a:ext uri="{FF2B5EF4-FFF2-40B4-BE49-F238E27FC236}">
                <a16:creationId xmlns:a16="http://schemas.microsoft.com/office/drawing/2014/main" id="{B7044723-DE24-4E3C-992E-86B8B6D380D7}"/>
              </a:ext>
            </a:extLst>
          </p:cNvPr>
          <p:cNvSpPr>
            <a:spLocks noGrp="1" noChangeArrowheads="1"/>
          </p:cNvSpPr>
          <p:nvPr>
            <p:ph idx="1"/>
          </p:nvPr>
        </p:nvSpPr>
        <p:spPr>
          <a:xfrm>
            <a:off x="2208213" y="2276475"/>
            <a:ext cx="7772400" cy="4114800"/>
          </a:xfrm>
        </p:spPr>
        <p:txBody>
          <a:bodyPr/>
          <a:lstStyle/>
          <a:p>
            <a:pPr eaLnBrk="1" hangingPunct="1"/>
            <a:r>
              <a:rPr lang="nl-NL" altLang="nl-NL" sz="1800"/>
              <a:t>Niet zijnde: </a:t>
            </a:r>
          </a:p>
          <a:p>
            <a:pPr lvl="1" eaLnBrk="1" hangingPunct="1"/>
            <a:r>
              <a:rPr lang="nl-NL" altLang="nl-NL" sz="1800"/>
              <a:t>Een gebouw</a:t>
            </a:r>
          </a:p>
          <a:p>
            <a:pPr lvl="1" eaLnBrk="1" hangingPunct="1"/>
            <a:r>
              <a:rPr lang="nl-NL" altLang="nl-NL" sz="1800"/>
              <a:t>Bouwterrein</a:t>
            </a:r>
          </a:p>
          <a:p>
            <a:pPr eaLnBrk="1" hangingPunct="1"/>
            <a:r>
              <a:rPr lang="nl-NL" altLang="nl-NL" sz="1800"/>
              <a:t>Levering is vrijgesteld van BTW</a:t>
            </a:r>
          </a:p>
          <a:p>
            <a:pPr eaLnBrk="1" hangingPunct="1"/>
            <a:r>
              <a:rPr lang="nl-NL" altLang="nl-NL" sz="1800"/>
              <a:t>Bijvoorbeeld:</a:t>
            </a:r>
          </a:p>
          <a:p>
            <a:pPr lvl="1" eaLnBrk="1" hangingPunct="1"/>
            <a:r>
              <a:rPr lang="nl-NL" altLang="nl-NL" sz="1800"/>
              <a:t>Bewerkte landbouwgronden</a:t>
            </a:r>
          </a:p>
          <a:p>
            <a:pPr lvl="1" eaLnBrk="1" hangingPunct="1"/>
            <a:r>
              <a:rPr lang="nl-NL" altLang="nl-NL" sz="1800"/>
              <a:t>Kavel na sloop van opstal zonder bouwbestemming </a:t>
            </a:r>
          </a:p>
          <a:p>
            <a:endParaRPr lang="nl-NL" altLang="nl-NL"/>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el 1">
            <a:extLst>
              <a:ext uri="{FF2B5EF4-FFF2-40B4-BE49-F238E27FC236}">
                <a16:creationId xmlns:a16="http://schemas.microsoft.com/office/drawing/2014/main" id="{864A61CD-8512-43D8-AC7D-DB44E59AE7CE}"/>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D44D23D1-66C4-4E40-91DD-F03B19A556BA}"/>
              </a:ext>
            </a:extLst>
          </p:cNvPr>
          <p:cNvSpPr>
            <a:spLocks noGrp="1" noChangeArrowheads="1"/>
          </p:cNvSpPr>
          <p:nvPr>
            <p:ph idx="1"/>
          </p:nvPr>
        </p:nvSpPr>
        <p:spPr>
          <a:xfrm>
            <a:off x="2208213" y="2276475"/>
            <a:ext cx="7772400" cy="4114800"/>
          </a:xfrm>
        </p:spPr>
        <p:txBody>
          <a:bodyPr/>
          <a:lstStyle/>
          <a:p>
            <a:pPr marL="0" indent="0">
              <a:buNone/>
              <a:defRPr/>
            </a:pPr>
            <a:r>
              <a:rPr lang="nl-NL" altLang="nl-NL" u="sng" dirty="0"/>
              <a:t>Wat is een gebouw?</a:t>
            </a:r>
          </a:p>
          <a:p>
            <a:pPr marL="0" indent="0">
              <a:buNone/>
              <a:defRPr/>
            </a:pPr>
            <a:endParaRPr lang="nl-NL" altLang="nl-NL" u="sng" dirty="0"/>
          </a:p>
          <a:p>
            <a:pPr marL="0" indent="0">
              <a:buNone/>
              <a:defRPr/>
            </a:pPr>
            <a:r>
              <a:rPr lang="nl-NL" altLang="nl-NL" u="sng" dirty="0"/>
              <a:t>Bouwwerk vast met de grond verbonden zoals: </a:t>
            </a:r>
          </a:p>
          <a:p>
            <a:pPr eaLnBrk="1" hangingPunct="1">
              <a:defRPr/>
            </a:pPr>
            <a:r>
              <a:rPr lang="nl-NL" altLang="nl-NL" dirty="0"/>
              <a:t>Huizen, kantoren en winkels</a:t>
            </a:r>
          </a:p>
          <a:p>
            <a:pPr eaLnBrk="1" hangingPunct="1">
              <a:defRPr/>
            </a:pPr>
            <a:r>
              <a:rPr lang="nl-NL" altLang="nl-NL" dirty="0"/>
              <a:t>Bruggen, tunnels en viaducten</a:t>
            </a:r>
          </a:p>
          <a:p>
            <a:pPr eaLnBrk="1" hangingPunct="1">
              <a:defRPr/>
            </a:pPr>
            <a:r>
              <a:rPr lang="nl-NL" altLang="nl-NL" dirty="0"/>
              <a:t>Straten, wegen en pleinen</a:t>
            </a:r>
          </a:p>
          <a:p>
            <a:pPr eaLnBrk="1" hangingPunct="1">
              <a:defRPr/>
            </a:pPr>
            <a:r>
              <a:rPr lang="nl-NL" altLang="nl-NL" dirty="0"/>
              <a:t>Atletiekbanen en kunstgrasvelden</a:t>
            </a:r>
          </a:p>
          <a:p>
            <a:pPr eaLnBrk="1" hangingPunct="1">
              <a:defRPr/>
            </a:pPr>
            <a:endParaRPr lang="nl-NL" altLang="nl-NL" dirty="0"/>
          </a:p>
          <a:p>
            <a:pPr marL="0" indent="0">
              <a:buNone/>
              <a:defRPr/>
            </a:pPr>
            <a:r>
              <a:rPr lang="nl-NL" altLang="nl-NL" u="sng" dirty="0"/>
              <a:t>Wat is een erbij behorend terrein?</a:t>
            </a:r>
          </a:p>
          <a:p>
            <a:pPr marL="0" indent="0">
              <a:buNone/>
              <a:defRPr/>
            </a:pPr>
            <a:r>
              <a:rPr lang="nl-NL" altLang="nl-NL" dirty="0"/>
              <a:t>Naar maatschappelijke opvattingen dienstbaar aan het gebouw (tuin bij woning, parkeerplaats bij kantoor, </a:t>
            </a:r>
            <a:r>
              <a:rPr lang="nl-NL" altLang="nl-NL" dirty="0" err="1"/>
              <a:t>etcetera</a:t>
            </a:r>
            <a:r>
              <a:rPr lang="nl-NL" altLang="nl-NL" dirty="0"/>
              <a:t>)</a:t>
            </a:r>
          </a:p>
          <a:p>
            <a:pPr>
              <a:defRPr/>
            </a:pPr>
            <a:endParaRPr lang="nl-NL" altLang="nl-NL"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el 1">
            <a:extLst>
              <a:ext uri="{FF2B5EF4-FFF2-40B4-BE49-F238E27FC236}">
                <a16:creationId xmlns:a16="http://schemas.microsoft.com/office/drawing/2014/main" id="{E1D0CC95-3FA0-46F5-9FAB-42625592213A}"/>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94891DB7-7719-461F-95A4-BB8D0CC777DF}"/>
              </a:ext>
            </a:extLst>
          </p:cNvPr>
          <p:cNvSpPr>
            <a:spLocks noGrp="1" noChangeArrowheads="1"/>
          </p:cNvSpPr>
          <p:nvPr>
            <p:ph idx="1"/>
          </p:nvPr>
        </p:nvSpPr>
        <p:spPr>
          <a:xfrm>
            <a:off x="2208213" y="2276475"/>
            <a:ext cx="7772400" cy="4114800"/>
          </a:xfrm>
        </p:spPr>
        <p:txBody>
          <a:bodyPr/>
          <a:lstStyle/>
          <a:p>
            <a:pPr eaLnBrk="1" hangingPunct="1">
              <a:defRPr/>
            </a:pPr>
            <a:r>
              <a:rPr lang="nl-NL" altLang="nl-NL" dirty="0"/>
              <a:t>Ver-/nieuwbouw</a:t>
            </a:r>
          </a:p>
          <a:p>
            <a:pPr eaLnBrk="1" hangingPunct="1">
              <a:defRPr/>
            </a:pPr>
            <a:r>
              <a:rPr lang="nl-NL" altLang="nl-NL" dirty="0"/>
              <a:t>Slopen/gedeeltelijk slopen</a:t>
            </a:r>
          </a:p>
          <a:p>
            <a:pPr eaLnBrk="1" hangingPunct="1">
              <a:defRPr/>
            </a:pPr>
            <a:r>
              <a:rPr lang="nl-NL" altLang="nl-NL" dirty="0"/>
              <a:t>Restaureren: geen “nieuw” gebouw</a:t>
            </a:r>
          </a:p>
          <a:p>
            <a:pPr marL="0" indent="0">
              <a:buNone/>
              <a:defRPr/>
            </a:pPr>
            <a:r>
              <a:rPr lang="nl-NL" altLang="nl-NL" u="sng" dirty="0"/>
              <a:t>HR 19 november 2010:</a:t>
            </a:r>
          </a:p>
          <a:p>
            <a:pPr eaLnBrk="1" hangingPunct="1">
              <a:defRPr/>
            </a:pPr>
            <a:r>
              <a:rPr lang="nl-NL" altLang="nl-NL" dirty="0"/>
              <a:t>Vervaardiging/nieuwe zaak indien ingrepen hebben plaatsgevonden die van zodanige aard waren dat in wezen nieuwbouw heeft plaatsgevonden</a:t>
            </a:r>
          </a:p>
          <a:p>
            <a:pPr eaLnBrk="1" hangingPunct="1">
              <a:defRPr/>
            </a:pPr>
            <a:r>
              <a:rPr lang="en-US" altLang="nl-NL" dirty="0" err="1"/>
              <a:t>Nieuw</a:t>
            </a:r>
            <a:r>
              <a:rPr lang="en-US" altLang="nl-NL" dirty="0"/>
              <a:t> criterium, maar </a:t>
            </a:r>
            <a:r>
              <a:rPr lang="en-US" altLang="nl-NL" dirty="0" err="1"/>
              <a:t>onderbouwing</a:t>
            </a:r>
            <a:r>
              <a:rPr lang="en-US" altLang="nl-NL" dirty="0"/>
              <a:t> </a:t>
            </a:r>
            <a:r>
              <a:rPr lang="en-US" altLang="nl-NL" dirty="0" err="1"/>
              <a:t>blijft</a:t>
            </a:r>
            <a:r>
              <a:rPr lang="en-US" altLang="nl-NL" dirty="0"/>
              <a:t> </a:t>
            </a:r>
            <a:r>
              <a:rPr lang="en-US" altLang="nl-NL" dirty="0" err="1"/>
              <a:t>achterwege</a:t>
            </a:r>
            <a:endParaRPr lang="en-US" altLang="nl-NL" dirty="0"/>
          </a:p>
          <a:p>
            <a:pPr eaLnBrk="1" hangingPunct="1">
              <a:defRPr/>
            </a:pPr>
            <a:r>
              <a:rPr lang="en-US" altLang="nl-NL" dirty="0" err="1"/>
              <a:t>Uitgangspunt</a:t>
            </a:r>
            <a:r>
              <a:rPr lang="en-US" altLang="nl-NL" dirty="0"/>
              <a:t> </a:t>
            </a:r>
            <a:r>
              <a:rPr lang="en-US" altLang="nl-NL" dirty="0" err="1"/>
              <a:t>praktijk</a:t>
            </a:r>
            <a:r>
              <a:rPr lang="en-US" altLang="nl-NL" dirty="0"/>
              <a:t>: </a:t>
            </a:r>
            <a:r>
              <a:rPr lang="en-US" altLang="nl-NL" dirty="0" err="1"/>
              <a:t>nieuwe</a:t>
            </a:r>
            <a:r>
              <a:rPr lang="en-US" altLang="nl-NL" dirty="0"/>
              <a:t> criterium </a:t>
            </a:r>
            <a:r>
              <a:rPr lang="en-US" altLang="nl-NL" dirty="0" err="1"/>
              <a:t>invullen</a:t>
            </a:r>
            <a:r>
              <a:rPr lang="en-US" altLang="nl-NL" dirty="0"/>
              <a:t> met ‘</a:t>
            </a:r>
            <a:r>
              <a:rPr lang="en-US" altLang="nl-NL" dirty="0" err="1"/>
              <a:t>oude’criteria</a:t>
            </a:r>
            <a:r>
              <a:rPr lang="en-US" altLang="nl-NL" dirty="0"/>
              <a:t>, </a:t>
            </a:r>
            <a:r>
              <a:rPr lang="en-US" altLang="nl-NL" dirty="0" err="1"/>
              <a:t>zoals</a:t>
            </a:r>
            <a:r>
              <a:rPr lang="en-US" altLang="nl-NL" dirty="0"/>
              <a:t> w</a:t>
            </a:r>
            <a:r>
              <a:rPr lang="nl-NL" altLang="nl-NL" dirty="0" err="1"/>
              <a:t>ijziging</a:t>
            </a:r>
            <a:r>
              <a:rPr lang="nl-NL" altLang="nl-NL" dirty="0"/>
              <a:t> bestemming/functie, uiterlijke  verschijning/karakter, verbouwingskosten t.o.v. waarde</a:t>
            </a:r>
            <a:br>
              <a:rPr lang="nl-NL" altLang="nl-NL" dirty="0"/>
            </a:br>
            <a:endParaRPr lang="nl-NL" altLang="nl-NL" dirty="0"/>
          </a:p>
          <a:p>
            <a:pPr eaLnBrk="1" hangingPunct="1">
              <a:defRPr/>
            </a:pPr>
            <a:endParaRPr lang="nl-NL" altLang="nl-NL" dirty="0"/>
          </a:p>
          <a:p>
            <a:pPr>
              <a:defRPr/>
            </a:pPr>
            <a:endParaRPr lang="nl-NL" altLang="nl-NL"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el 1">
            <a:extLst>
              <a:ext uri="{FF2B5EF4-FFF2-40B4-BE49-F238E27FC236}">
                <a16:creationId xmlns:a16="http://schemas.microsoft.com/office/drawing/2014/main" id="{F9417458-D8D8-47BC-9954-99CA0AE1AEC4}"/>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7EA3317B-00D4-4110-A326-186E07E1D444}"/>
              </a:ext>
            </a:extLst>
          </p:cNvPr>
          <p:cNvSpPr>
            <a:spLocks noGrp="1" noChangeArrowheads="1"/>
          </p:cNvSpPr>
          <p:nvPr>
            <p:ph idx="1"/>
          </p:nvPr>
        </p:nvSpPr>
        <p:spPr>
          <a:xfrm>
            <a:off x="2208213" y="2276475"/>
            <a:ext cx="7772400" cy="4114800"/>
          </a:xfrm>
        </p:spPr>
        <p:txBody>
          <a:bodyPr/>
          <a:lstStyle/>
          <a:p>
            <a:pPr marL="0" indent="0">
              <a:buNone/>
              <a:defRPr/>
            </a:pPr>
            <a:r>
              <a:rPr lang="nl-NL" altLang="nl-NL" sz="1800" u="sng"/>
              <a:t>Levering belast:</a:t>
            </a:r>
          </a:p>
          <a:p>
            <a:pPr eaLnBrk="1" hangingPunct="1">
              <a:defRPr/>
            </a:pPr>
            <a:r>
              <a:rPr lang="nl-NL" altLang="nl-NL" sz="1800"/>
              <a:t>Binnen twee jaar na eerste ingebruikneming</a:t>
            </a:r>
          </a:p>
          <a:p>
            <a:pPr eaLnBrk="1" hangingPunct="1">
              <a:defRPr/>
            </a:pPr>
            <a:r>
              <a:rPr lang="nl-NL" altLang="nl-NL" sz="1800"/>
              <a:t>Samenloop overdrachtsbelasting</a:t>
            </a:r>
          </a:p>
          <a:p>
            <a:pPr eaLnBrk="1" hangingPunct="1">
              <a:defRPr/>
            </a:pPr>
            <a:r>
              <a:rPr lang="nl-NL" altLang="nl-NL" sz="1800"/>
              <a:t>Aftrek van voorbelasting</a:t>
            </a:r>
          </a:p>
          <a:p>
            <a:pPr lvl="1" eaLnBrk="1" hangingPunct="1">
              <a:defRPr/>
            </a:pPr>
            <a:endParaRPr lang="nl-NL" altLang="nl-NL" sz="1800"/>
          </a:p>
          <a:p>
            <a:pPr marL="0" indent="0">
              <a:buNone/>
              <a:defRPr/>
            </a:pPr>
            <a:r>
              <a:rPr lang="nl-NL" altLang="nl-NL" sz="1800" u="sng"/>
              <a:t>Levering vrijgesteld:</a:t>
            </a:r>
          </a:p>
          <a:p>
            <a:pPr eaLnBrk="1" hangingPunct="1">
              <a:defRPr/>
            </a:pPr>
            <a:r>
              <a:rPr lang="nl-NL" altLang="nl-NL" sz="1800"/>
              <a:t>Levering na twee jaar</a:t>
            </a:r>
          </a:p>
          <a:p>
            <a:pPr eaLnBrk="1" hangingPunct="1">
              <a:defRPr/>
            </a:pPr>
            <a:r>
              <a:rPr lang="nl-NL" altLang="nl-NL" sz="1800"/>
              <a:t>Overdrachtsbelasting </a:t>
            </a:r>
          </a:p>
          <a:p>
            <a:pPr eaLnBrk="1" hangingPunct="1">
              <a:defRPr/>
            </a:pPr>
            <a:r>
              <a:rPr lang="nl-NL" altLang="nl-NL" sz="1800"/>
              <a:t>Geen recht op aftrek, tenzij er wordt geopteerd</a:t>
            </a:r>
            <a:endParaRPr lang="nl-NL" altLang="nl-NL" sz="1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el 1">
            <a:extLst>
              <a:ext uri="{FF2B5EF4-FFF2-40B4-BE49-F238E27FC236}">
                <a16:creationId xmlns:a16="http://schemas.microsoft.com/office/drawing/2014/main" id="{7A00E886-AE9F-4A7A-896B-DEBC0A1CC247}"/>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F37B5B7F-DDBE-424A-8691-F87F0DD67621}"/>
              </a:ext>
            </a:extLst>
          </p:cNvPr>
          <p:cNvSpPr>
            <a:spLocks noGrp="1" noChangeArrowheads="1"/>
          </p:cNvSpPr>
          <p:nvPr>
            <p:ph idx="1"/>
          </p:nvPr>
        </p:nvSpPr>
        <p:spPr>
          <a:xfrm>
            <a:off x="2208213" y="2276475"/>
            <a:ext cx="7772400" cy="4114800"/>
          </a:xfrm>
        </p:spPr>
        <p:txBody>
          <a:bodyPr/>
          <a:lstStyle/>
          <a:p>
            <a:pPr>
              <a:defRPr/>
            </a:pPr>
            <a:r>
              <a:rPr lang="en-US" sz="1800"/>
              <a:t>Koop-aannemingsovereenkomst tot 1 januari 2016 levering grond en bouw nieuwe onroerende zaak twee afzonderlijke prestaties</a:t>
            </a:r>
          </a:p>
          <a:p>
            <a:pPr marL="0" indent="0">
              <a:buNone/>
              <a:defRPr/>
            </a:pPr>
            <a:endParaRPr lang="en-US" sz="1800"/>
          </a:p>
          <a:p>
            <a:pPr>
              <a:defRPr/>
            </a:pPr>
            <a:r>
              <a:rPr lang="en-US" sz="1800"/>
              <a:t>Koop-aannemingscontracten worden beschouwd als levering nieuwe onroerende zaak</a:t>
            </a:r>
          </a:p>
          <a:p>
            <a:pPr lvl="1">
              <a:defRPr/>
            </a:pPr>
            <a:r>
              <a:rPr lang="en-US" sz="1800"/>
              <a:t>Ook bij koop-aanneming bij verbouw tot nieuw woonappartement</a:t>
            </a:r>
          </a:p>
          <a:p>
            <a:pPr>
              <a:defRPr/>
            </a:pPr>
            <a:endParaRPr lang="en-US" sz="1800"/>
          </a:p>
          <a:p>
            <a:pPr>
              <a:defRPr/>
            </a:pPr>
            <a:r>
              <a:rPr lang="en-US" sz="1800"/>
              <a:t>Levering grond door derde kan in overdrachtsbelasting (besluit van 19 september 2013, nr. BLKB2013/186M)</a:t>
            </a:r>
            <a:endParaRPr lang="en-US" sz="18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el 1">
            <a:extLst>
              <a:ext uri="{FF2B5EF4-FFF2-40B4-BE49-F238E27FC236}">
                <a16:creationId xmlns:a16="http://schemas.microsoft.com/office/drawing/2014/main" id="{D44E1460-999C-48D0-BC90-A117A832FED7}"/>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01E2A3B5-020F-4044-8D97-77B918C69B3A}"/>
              </a:ext>
            </a:extLst>
          </p:cNvPr>
          <p:cNvSpPr>
            <a:spLocks noGrp="1" noChangeArrowheads="1"/>
          </p:cNvSpPr>
          <p:nvPr>
            <p:ph idx="1"/>
          </p:nvPr>
        </p:nvSpPr>
        <p:spPr>
          <a:xfrm>
            <a:off x="2208213" y="2276475"/>
            <a:ext cx="7772400" cy="4114800"/>
          </a:xfrm>
        </p:spPr>
        <p:txBody>
          <a:bodyPr/>
          <a:lstStyle/>
          <a:p>
            <a:pPr>
              <a:defRPr/>
            </a:pPr>
            <a:r>
              <a:rPr lang="en-US" sz="1800"/>
              <a:t>Bij nieuw vervaardigd onroerend goed</a:t>
            </a:r>
          </a:p>
          <a:p>
            <a:pPr>
              <a:defRPr/>
            </a:pPr>
            <a:r>
              <a:rPr lang="en-US" sz="1800"/>
              <a:t>Bijvoorbeeld bij ombouw scholen naar woningen</a:t>
            </a:r>
          </a:p>
          <a:p>
            <a:pPr>
              <a:defRPr/>
            </a:pPr>
            <a:r>
              <a:rPr lang="en-US" sz="1800"/>
              <a:t>Ombouw naar kantoor dat vrij dat BTW-vrij wordt verhuurd</a:t>
            </a:r>
          </a:p>
          <a:p>
            <a:pPr>
              <a:defRPr/>
            </a:pPr>
            <a:r>
              <a:rPr lang="en-US" sz="1800"/>
              <a:t>Bij de levering verbouwde onroerende zaak vraag nieuw goed vervaardigd:</a:t>
            </a:r>
          </a:p>
          <a:p>
            <a:pPr lvl="1">
              <a:defRPr/>
            </a:pPr>
            <a:r>
              <a:rPr lang="en-US" sz="1800"/>
              <a:t>Ja: vrijstelling ovb en belast met BTW, vooraftrek verbouwingskosten</a:t>
            </a:r>
          </a:p>
          <a:p>
            <a:pPr lvl="1">
              <a:defRPr/>
            </a:pPr>
            <a:r>
              <a:rPr lang="en-US" sz="1800"/>
              <a:t>Nee: 2% of 6% ovb, levering belast met BTW, geen vooraftrek kosten</a:t>
            </a:r>
          </a:p>
          <a:p>
            <a:pPr marL="0" indent="0">
              <a:buNone/>
              <a:defRPr/>
            </a:pPr>
            <a:endParaRPr lang="en-US" sz="1800"/>
          </a:p>
          <a:p>
            <a:pPr marL="0" indent="0">
              <a:buNone/>
              <a:defRPr/>
            </a:pPr>
            <a:r>
              <a:rPr lang="en-US" sz="1800"/>
              <a:t>Oplossing: opteren voor BTW belaste levering?</a:t>
            </a:r>
            <a:endParaRPr lang="nl-NL" sz="18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el 1">
            <a:extLst>
              <a:ext uri="{FF2B5EF4-FFF2-40B4-BE49-F238E27FC236}">
                <a16:creationId xmlns:a16="http://schemas.microsoft.com/office/drawing/2014/main" id="{58F0FAF3-A267-476F-947D-6560FB068AAE}"/>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262F5AC1-97D6-4381-A72E-3DFFCBECA2C2}"/>
              </a:ext>
            </a:extLst>
          </p:cNvPr>
          <p:cNvSpPr>
            <a:spLocks noGrp="1" noChangeArrowheads="1"/>
          </p:cNvSpPr>
          <p:nvPr>
            <p:ph idx="1"/>
          </p:nvPr>
        </p:nvSpPr>
        <p:spPr>
          <a:xfrm>
            <a:off x="2208213" y="2276475"/>
            <a:ext cx="7772400" cy="4114800"/>
          </a:xfrm>
        </p:spPr>
        <p:txBody>
          <a:bodyPr/>
          <a:lstStyle/>
          <a:p>
            <a:pPr marL="0" indent="0">
              <a:buNone/>
              <a:defRPr/>
            </a:pPr>
            <a:r>
              <a:rPr lang="en-US" altLang="nl-NL" u="sng"/>
              <a:t>Hoge Raad op 19 November 2010, 08/01021:</a:t>
            </a:r>
          </a:p>
          <a:p>
            <a:pPr>
              <a:defRPr/>
            </a:pPr>
            <a:r>
              <a:rPr lang="en-US" altLang="nl-NL"/>
              <a:t>Verbouw met oog op wijziging van winkelpand met woning in een kinderdagverblijf</a:t>
            </a:r>
          </a:p>
          <a:p>
            <a:pPr>
              <a:defRPr/>
            </a:pPr>
            <a:r>
              <a:rPr lang="en-US" altLang="nl-NL"/>
              <a:t>Uiterlijk nagenoeg onveranderd gebleven</a:t>
            </a:r>
          </a:p>
          <a:p>
            <a:pPr>
              <a:defRPr/>
            </a:pPr>
            <a:r>
              <a:rPr lang="en-US" altLang="nl-NL"/>
              <a:t>Voorpui op begane grond vernieuwd</a:t>
            </a:r>
          </a:p>
          <a:p>
            <a:pPr>
              <a:defRPr/>
            </a:pPr>
            <a:r>
              <a:rPr lang="en-US" altLang="nl-NL"/>
              <a:t>Aanleg speelterrein</a:t>
            </a:r>
          </a:p>
          <a:p>
            <a:pPr>
              <a:defRPr/>
            </a:pPr>
            <a:r>
              <a:rPr lang="en-US" altLang="nl-NL"/>
              <a:t>HR: geen sprake van vervaardiging, geen ingrepen van zodanig aard dat in wezen nieuwbouw plaatsvond</a:t>
            </a:r>
            <a:endParaRPr lang="en-US" altLang="nl-NL"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el 1">
            <a:extLst>
              <a:ext uri="{FF2B5EF4-FFF2-40B4-BE49-F238E27FC236}">
                <a16:creationId xmlns:a16="http://schemas.microsoft.com/office/drawing/2014/main" id="{82506318-27D3-4138-8866-A44A4DA09DC7}"/>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7D06563B-D84C-43BD-9F13-5065E99AC2AE}"/>
              </a:ext>
            </a:extLst>
          </p:cNvPr>
          <p:cNvSpPr>
            <a:spLocks noGrp="1" noChangeArrowheads="1"/>
          </p:cNvSpPr>
          <p:nvPr>
            <p:ph idx="1"/>
          </p:nvPr>
        </p:nvSpPr>
        <p:spPr>
          <a:xfrm>
            <a:off x="2208213" y="2276475"/>
            <a:ext cx="7772400" cy="4114800"/>
          </a:xfrm>
        </p:spPr>
        <p:txBody>
          <a:bodyPr/>
          <a:lstStyle/>
          <a:p>
            <a:pPr marL="0" indent="0">
              <a:buNone/>
              <a:defRPr/>
            </a:pPr>
            <a:r>
              <a:rPr lang="en-US" altLang="nl-NL" b="1" dirty="0"/>
              <a:t>HR 8 </a:t>
            </a:r>
            <a:r>
              <a:rPr lang="en-US" altLang="nl-NL" b="1" dirty="0" err="1"/>
              <a:t>maart</a:t>
            </a:r>
            <a:r>
              <a:rPr lang="en-US" altLang="nl-NL" b="1" dirty="0"/>
              <a:t> 2013, nr.11/00701</a:t>
            </a:r>
          </a:p>
          <a:p>
            <a:pPr>
              <a:defRPr/>
            </a:pPr>
            <a:endParaRPr lang="en-US" altLang="nl-NL" dirty="0"/>
          </a:p>
          <a:p>
            <a:pPr>
              <a:defRPr/>
            </a:pPr>
            <a:r>
              <a:rPr lang="en-US" altLang="nl-NL" dirty="0" err="1"/>
              <a:t>Pand</a:t>
            </a:r>
            <a:r>
              <a:rPr lang="en-US" altLang="nl-NL" dirty="0"/>
              <a:t> 17e </a:t>
            </a:r>
            <a:r>
              <a:rPr lang="en-US" altLang="nl-NL" dirty="0" err="1"/>
              <a:t>eeuw</a:t>
            </a:r>
            <a:r>
              <a:rPr lang="en-US" altLang="nl-NL" dirty="0"/>
              <a:t> met </a:t>
            </a:r>
            <a:r>
              <a:rPr lang="en-US" altLang="nl-NL" dirty="0" err="1"/>
              <a:t>winkel</a:t>
            </a:r>
            <a:r>
              <a:rPr lang="en-US" altLang="nl-NL" dirty="0"/>
              <a:t> </a:t>
            </a:r>
            <a:r>
              <a:rPr lang="en-US" altLang="nl-NL" dirty="0" err="1"/>
              <a:t>en</a:t>
            </a:r>
            <a:r>
              <a:rPr lang="en-US" altLang="nl-NL" dirty="0"/>
              <a:t> twee </a:t>
            </a:r>
            <a:r>
              <a:rPr lang="en-US" altLang="nl-NL" dirty="0" err="1"/>
              <a:t>woningen</a:t>
            </a:r>
            <a:endParaRPr lang="en-US" altLang="nl-NL" dirty="0"/>
          </a:p>
          <a:p>
            <a:pPr>
              <a:defRPr/>
            </a:pPr>
            <a:r>
              <a:rPr lang="en-US" altLang="nl-NL" dirty="0"/>
              <a:t>Start </a:t>
            </a:r>
            <a:r>
              <a:rPr lang="en-US" altLang="nl-NL" dirty="0" err="1"/>
              <a:t>inpandige</a:t>
            </a:r>
            <a:r>
              <a:rPr lang="en-US" altLang="nl-NL" dirty="0"/>
              <a:t> </a:t>
            </a:r>
            <a:r>
              <a:rPr lang="en-US" altLang="nl-NL" dirty="0" err="1"/>
              <a:t>verbouw</a:t>
            </a:r>
            <a:r>
              <a:rPr lang="en-US" altLang="nl-NL" dirty="0"/>
              <a:t> </a:t>
            </a:r>
            <a:r>
              <a:rPr lang="en-US" altLang="nl-NL" dirty="0" err="1"/>
              <a:t>gebouw</a:t>
            </a:r>
            <a:r>
              <a:rPr lang="en-US" altLang="nl-NL" dirty="0"/>
              <a:t>: </a:t>
            </a:r>
            <a:r>
              <a:rPr lang="en-US" altLang="nl-NL" dirty="0" err="1"/>
              <a:t>drie</a:t>
            </a:r>
            <a:r>
              <a:rPr lang="en-US" altLang="nl-NL" dirty="0"/>
              <a:t> </a:t>
            </a:r>
            <a:r>
              <a:rPr lang="en-US" altLang="nl-NL" dirty="0" err="1"/>
              <a:t>woonappartementen</a:t>
            </a:r>
            <a:r>
              <a:rPr lang="en-US" altLang="nl-NL" dirty="0"/>
              <a:t> </a:t>
            </a:r>
            <a:r>
              <a:rPr lang="en-US" altLang="nl-NL" dirty="0" err="1"/>
              <a:t>en</a:t>
            </a:r>
            <a:r>
              <a:rPr lang="en-US" altLang="nl-NL" dirty="0"/>
              <a:t> </a:t>
            </a:r>
            <a:r>
              <a:rPr lang="en-US" altLang="nl-NL" dirty="0" err="1"/>
              <a:t>drie</a:t>
            </a:r>
            <a:r>
              <a:rPr lang="en-US" altLang="nl-NL" dirty="0"/>
              <a:t> </a:t>
            </a:r>
            <a:r>
              <a:rPr lang="en-US" altLang="nl-NL" dirty="0" err="1"/>
              <a:t>winkeleenheden</a:t>
            </a:r>
            <a:r>
              <a:rPr lang="en-US" altLang="nl-NL" dirty="0"/>
              <a:t>. Dak </a:t>
            </a:r>
            <a:r>
              <a:rPr lang="en-US" altLang="nl-NL" dirty="0" err="1"/>
              <a:t>verhoogd</a:t>
            </a:r>
            <a:r>
              <a:rPr lang="en-US" altLang="nl-NL" dirty="0"/>
              <a:t> </a:t>
            </a:r>
            <a:r>
              <a:rPr lang="en-US" altLang="nl-NL" dirty="0" err="1"/>
              <a:t>en</a:t>
            </a:r>
            <a:r>
              <a:rPr lang="en-US" altLang="nl-NL" dirty="0"/>
              <a:t> </a:t>
            </a:r>
            <a:r>
              <a:rPr lang="en-US" altLang="nl-NL" dirty="0" err="1"/>
              <a:t>raam</a:t>
            </a:r>
            <a:r>
              <a:rPr lang="en-US" altLang="nl-NL" dirty="0"/>
              <a:t>- </a:t>
            </a:r>
            <a:r>
              <a:rPr lang="en-US" altLang="nl-NL" dirty="0" err="1"/>
              <a:t>en</a:t>
            </a:r>
            <a:r>
              <a:rPr lang="en-US" altLang="nl-NL" dirty="0"/>
              <a:t> </a:t>
            </a:r>
            <a:r>
              <a:rPr lang="en-US" altLang="nl-NL" dirty="0" err="1"/>
              <a:t>deurkozijnen</a:t>
            </a:r>
            <a:r>
              <a:rPr lang="en-US" altLang="nl-NL" dirty="0"/>
              <a:t> </a:t>
            </a:r>
            <a:r>
              <a:rPr lang="en-US" altLang="nl-NL" dirty="0" err="1"/>
              <a:t>vervangen</a:t>
            </a:r>
            <a:r>
              <a:rPr lang="en-US" altLang="nl-NL" dirty="0"/>
              <a:t>, </a:t>
            </a:r>
            <a:r>
              <a:rPr lang="en-US" altLang="nl-NL" dirty="0" err="1"/>
              <a:t>nieuwe</a:t>
            </a:r>
            <a:r>
              <a:rPr lang="en-US" altLang="nl-NL" dirty="0"/>
              <a:t> </a:t>
            </a:r>
            <a:r>
              <a:rPr lang="en-US" altLang="nl-NL" dirty="0" err="1"/>
              <a:t>pui</a:t>
            </a:r>
            <a:endParaRPr lang="en-US" altLang="nl-NL" dirty="0"/>
          </a:p>
          <a:p>
            <a:pPr>
              <a:defRPr/>
            </a:pPr>
            <a:r>
              <a:rPr lang="en-US" altLang="nl-NL" dirty="0"/>
              <a:t>Hof Amsterdam: </a:t>
            </a:r>
            <a:r>
              <a:rPr lang="en-US" altLang="nl-NL" dirty="0" err="1"/>
              <a:t>geen</a:t>
            </a:r>
            <a:r>
              <a:rPr lang="en-US" altLang="nl-NL" dirty="0"/>
              <a:t> </a:t>
            </a:r>
            <a:r>
              <a:rPr lang="en-US" altLang="nl-NL" dirty="0" err="1"/>
              <a:t>vervaardiging</a:t>
            </a:r>
            <a:r>
              <a:rPr lang="en-US" altLang="nl-NL" dirty="0"/>
              <a:t> </a:t>
            </a:r>
            <a:r>
              <a:rPr lang="en-US" altLang="nl-NL" dirty="0" err="1"/>
              <a:t>onroerende</a:t>
            </a:r>
            <a:r>
              <a:rPr lang="en-US" altLang="nl-NL" dirty="0"/>
              <a:t> </a:t>
            </a:r>
            <a:r>
              <a:rPr lang="en-US" altLang="nl-NL" dirty="0" err="1"/>
              <a:t>zaak</a:t>
            </a:r>
            <a:endParaRPr lang="en-US" altLang="nl-NL" dirty="0"/>
          </a:p>
          <a:p>
            <a:pPr>
              <a:defRPr/>
            </a:pPr>
            <a:r>
              <a:rPr lang="en-US" altLang="nl-NL" dirty="0"/>
              <a:t>HR: </a:t>
            </a:r>
            <a:r>
              <a:rPr lang="en-US" altLang="nl-NL" dirty="0" err="1"/>
              <a:t>geen</a:t>
            </a:r>
            <a:r>
              <a:rPr lang="en-US" altLang="nl-NL" dirty="0"/>
              <a:t> </a:t>
            </a:r>
            <a:r>
              <a:rPr lang="en-US" altLang="nl-NL" dirty="0" err="1"/>
              <a:t>onjuiste</a:t>
            </a:r>
            <a:r>
              <a:rPr lang="en-US" altLang="nl-NL" dirty="0"/>
              <a:t> </a:t>
            </a:r>
            <a:r>
              <a:rPr lang="en-US" altLang="nl-NL" dirty="0" err="1"/>
              <a:t>rechtopvatting</a:t>
            </a:r>
            <a:r>
              <a:rPr lang="en-US" altLang="nl-NL" dirty="0"/>
              <a:t> Hof Amsterdam</a:t>
            </a:r>
            <a:endParaRPr lang="nl-NL" alt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a:extLst>
              <a:ext uri="{FF2B5EF4-FFF2-40B4-BE49-F238E27FC236}">
                <a16:creationId xmlns:a16="http://schemas.microsoft.com/office/drawing/2014/main" id="{D813D3AD-B0B2-42DE-B143-D13072B2AA5C}"/>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29698" name="Tijdelijke aanduiding voor inhoud 2">
            <a:extLst>
              <a:ext uri="{FF2B5EF4-FFF2-40B4-BE49-F238E27FC236}">
                <a16:creationId xmlns:a16="http://schemas.microsoft.com/office/drawing/2014/main" id="{E51F4FBD-A0AD-41EE-A070-0CCF1E7B3126}"/>
              </a:ext>
            </a:extLst>
          </p:cNvPr>
          <p:cNvSpPr>
            <a:spLocks noGrp="1" noChangeArrowheads="1"/>
          </p:cNvSpPr>
          <p:nvPr>
            <p:ph idx="1"/>
          </p:nvPr>
        </p:nvSpPr>
        <p:spPr>
          <a:xfrm>
            <a:off x="2208213" y="2276475"/>
            <a:ext cx="7772400" cy="4114800"/>
          </a:xfrm>
        </p:spPr>
        <p:txBody>
          <a:bodyPr/>
          <a:lstStyle/>
          <a:p>
            <a:r>
              <a:rPr lang="nl-NL" altLang="nl-NL"/>
              <a:t>Publiekrechtelijke lichamen:</a:t>
            </a:r>
          </a:p>
          <a:p>
            <a:endParaRPr lang="nl-NL" altLang="nl-NL"/>
          </a:p>
          <a:p>
            <a:r>
              <a:rPr lang="nl-NL" altLang="nl-NL"/>
              <a:t>Staat</a:t>
            </a:r>
          </a:p>
          <a:p>
            <a:r>
              <a:rPr lang="nl-NL" altLang="nl-NL"/>
              <a:t>Provincies</a:t>
            </a:r>
          </a:p>
          <a:p>
            <a:r>
              <a:rPr lang="nl-NL" altLang="nl-NL"/>
              <a:t>Gemeenten</a:t>
            </a:r>
          </a:p>
          <a:p>
            <a:r>
              <a:rPr lang="nl-NL" altLang="nl-NL"/>
              <a:t>Waterschappen</a:t>
            </a:r>
          </a:p>
          <a:p>
            <a:r>
              <a:rPr lang="nl-NL" altLang="nl-NL"/>
              <a:t>Metropoolregio</a:t>
            </a:r>
          </a:p>
          <a:p>
            <a:r>
              <a:rPr lang="nl-NL" altLang="nl-NL"/>
              <a:t>CBS</a:t>
            </a:r>
          </a:p>
          <a:p>
            <a:r>
              <a:rPr lang="nl-NL" altLang="nl-NL"/>
              <a:t>UWV</a:t>
            </a:r>
          </a:p>
          <a:p>
            <a:r>
              <a:rPr lang="nl-NL" altLang="nl-NL"/>
              <a:t>RDW</a:t>
            </a:r>
          </a:p>
          <a:p>
            <a:r>
              <a:rPr lang="nl-NL" altLang="nl-NL"/>
              <a:t>KVK</a:t>
            </a:r>
          </a:p>
          <a:p>
            <a:endParaRPr lang="nl-NL" altLang="nl-NL"/>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el 1">
            <a:extLst>
              <a:ext uri="{FF2B5EF4-FFF2-40B4-BE49-F238E27FC236}">
                <a16:creationId xmlns:a16="http://schemas.microsoft.com/office/drawing/2014/main" id="{530F6170-4368-44C8-BBE7-0D76DC0EB943}"/>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61794" name="Tijdelijke aanduiding voor inhoud 2">
            <a:extLst>
              <a:ext uri="{FF2B5EF4-FFF2-40B4-BE49-F238E27FC236}">
                <a16:creationId xmlns:a16="http://schemas.microsoft.com/office/drawing/2014/main" id="{34717E0F-F33F-46D9-B811-AE6D2E122517}"/>
              </a:ext>
            </a:extLst>
          </p:cNvPr>
          <p:cNvSpPr>
            <a:spLocks noGrp="1" noChangeArrowheads="1"/>
          </p:cNvSpPr>
          <p:nvPr>
            <p:ph idx="1"/>
          </p:nvPr>
        </p:nvSpPr>
        <p:spPr>
          <a:xfrm>
            <a:off x="2208213" y="2060575"/>
            <a:ext cx="7772400" cy="4114800"/>
          </a:xfrm>
        </p:spPr>
        <p:txBody>
          <a:bodyPr/>
          <a:lstStyle/>
          <a:p>
            <a:r>
              <a:rPr lang="en-US" altLang="nl-NL"/>
              <a:t>Wél vervaardiging:</a:t>
            </a:r>
          </a:p>
          <a:p>
            <a:endParaRPr lang="en-US" altLang="nl-NL"/>
          </a:p>
          <a:p>
            <a:r>
              <a:rPr lang="en-US" altLang="nl-NL"/>
              <a:t>HR 8 maart 2013, nr. 12/02061</a:t>
            </a:r>
          </a:p>
          <a:p>
            <a:r>
              <a:rPr lang="en-US" altLang="nl-NL"/>
              <a:t>Winkel en wooneenheden</a:t>
            </a:r>
          </a:p>
          <a:p>
            <a:r>
              <a:rPr lang="en-US" altLang="nl-NL"/>
              <a:t>Dak, gevels, binnenmuren, fundering, vloer verwijderd</a:t>
            </a:r>
          </a:p>
          <a:p>
            <a:r>
              <a:rPr lang="en-US" altLang="nl-NL"/>
              <a:t>Draagcontructie bleef over</a:t>
            </a:r>
          </a:p>
          <a:p>
            <a:r>
              <a:rPr lang="en-US" altLang="nl-NL"/>
              <a:t>Hof: geen nieuwbouw, want geen functiewijziging pand</a:t>
            </a:r>
          </a:p>
          <a:p>
            <a:r>
              <a:rPr lang="en-US" altLang="nl-NL"/>
              <a:t>HR: wel vervaardiging, want zodanige verbouw dat nieuwbouw is ontstaan</a:t>
            </a:r>
            <a:endParaRPr lang="nl-NL" altLang="nl-NL"/>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el 1">
            <a:extLst>
              <a:ext uri="{FF2B5EF4-FFF2-40B4-BE49-F238E27FC236}">
                <a16:creationId xmlns:a16="http://schemas.microsoft.com/office/drawing/2014/main" id="{94FD1E4D-4450-4163-BC5E-130721FB1572}"/>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C39021CD-6D0F-4B3C-BBCF-EF0C43C9C513}"/>
              </a:ext>
            </a:extLst>
          </p:cNvPr>
          <p:cNvSpPr>
            <a:spLocks noGrp="1" noChangeArrowheads="1"/>
          </p:cNvSpPr>
          <p:nvPr>
            <p:ph idx="1"/>
          </p:nvPr>
        </p:nvSpPr>
        <p:spPr>
          <a:xfrm>
            <a:off x="2208213" y="2276475"/>
            <a:ext cx="7772400" cy="4114800"/>
          </a:xfrm>
        </p:spPr>
        <p:txBody>
          <a:bodyPr/>
          <a:lstStyle/>
          <a:p>
            <a:pPr marL="0" indent="0">
              <a:buNone/>
              <a:defRPr/>
            </a:pPr>
            <a:r>
              <a:rPr lang="en-US" altLang="nl-NL" dirty="0" err="1"/>
              <a:t>Optie</a:t>
            </a:r>
            <a:r>
              <a:rPr lang="en-US" altLang="nl-NL" dirty="0"/>
              <a:t> </a:t>
            </a:r>
            <a:r>
              <a:rPr lang="en-US" altLang="nl-NL" dirty="0" err="1"/>
              <a:t>belaste</a:t>
            </a:r>
            <a:r>
              <a:rPr lang="en-US" altLang="nl-NL" dirty="0"/>
              <a:t> levering: </a:t>
            </a:r>
          </a:p>
          <a:p>
            <a:pPr eaLnBrk="1" hangingPunct="1">
              <a:defRPr/>
            </a:pPr>
            <a:endParaRPr lang="en-US" altLang="nl-NL" dirty="0"/>
          </a:p>
          <a:p>
            <a:pPr eaLnBrk="1" hangingPunct="1">
              <a:defRPr/>
            </a:pPr>
            <a:r>
              <a:rPr lang="en-US" altLang="nl-NL" dirty="0" err="1"/>
              <a:t>Schriftelijk</a:t>
            </a:r>
            <a:r>
              <a:rPr lang="en-US" altLang="nl-NL" dirty="0"/>
              <a:t> </a:t>
            </a:r>
            <a:r>
              <a:rPr lang="en-US" altLang="nl-NL" dirty="0" err="1"/>
              <a:t>verzoek</a:t>
            </a:r>
            <a:r>
              <a:rPr lang="en-US" altLang="nl-NL" dirty="0"/>
              <a:t> </a:t>
            </a:r>
            <a:r>
              <a:rPr lang="en-US" altLang="nl-NL" dirty="0" err="1"/>
              <a:t>verkoper</a:t>
            </a:r>
            <a:r>
              <a:rPr lang="en-US" altLang="nl-NL" dirty="0"/>
              <a:t> </a:t>
            </a:r>
            <a:r>
              <a:rPr lang="en-US" altLang="nl-NL" dirty="0" err="1"/>
              <a:t>en</a:t>
            </a:r>
            <a:r>
              <a:rPr lang="en-US" altLang="nl-NL" dirty="0"/>
              <a:t> </a:t>
            </a:r>
            <a:r>
              <a:rPr lang="en-US" altLang="nl-NL" dirty="0" err="1"/>
              <a:t>koper</a:t>
            </a:r>
            <a:r>
              <a:rPr lang="en-US" altLang="nl-NL" dirty="0"/>
              <a:t> </a:t>
            </a:r>
            <a:r>
              <a:rPr lang="en-US" altLang="nl-NL" dirty="0" err="1"/>
              <a:t>gezamenlijk</a:t>
            </a:r>
            <a:endParaRPr lang="en-US" altLang="nl-NL" dirty="0"/>
          </a:p>
          <a:p>
            <a:pPr eaLnBrk="1" hangingPunct="1">
              <a:defRPr/>
            </a:pPr>
            <a:r>
              <a:rPr lang="en-US" altLang="nl-NL" dirty="0"/>
              <a:t> </a:t>
            </a:r>
            <a:r>
              <a:rPr lang="en-US" altLang="nl-NL" dirty="0" err="1"/>
              <a:t>Gegevens</a:t>
            </a:r>
            <a:r>
              <a:rPr lang="en-US" altLang="nl-NL" dirty="0"/>
              <a:t> </a:t>
            </a:r>
            <a:r>
              <a:rPr lang="en-US" altLang="nl-NL" dirty="0" err="1"/>
              <a:t>onroerende</a:t>
            </a:r>
            <a:r>
              <a:rPr lang="en-US" altLang="nl-NL" dirty="0"/>
              <a:t> </a:t>
            </a:r>
            <a:r>
              <a:rPr lang="en-US" altLang="nl-NL" dirty="0" err="1"/>
              <a:t>zaak</a:t>
            </a:r>
            <a:endParaRPr lang="en-US" altLang="nl-NL" dirty="0"/>
          </a:p>
          <a:p>
            <a:pPr eaLnBrk="1" hangingPunct="1">
              <a:defRPr/>
            </a:pPr>
            <a:r>
              <a:rPr lang="en-US" altLang="nl-NL" dirty="0"/>
              <a:t> Koper </a:t>
            </a:r>
            <a:r>
              <a:rPr lang="en-US" altLang="nl-NL" dirty="0" err="1"/>
              <a:t>moet</a:t>
            </a:r>
            <a:r>
              <a:rPr lang="en-US" altLang="nl-NL" dirty="0"/>
              <a:t> </a:t>
            </a:r>
            <a:r>
              <a:rPr lang="en-US" altLang="nl-NL" dirty="0" err="1"/>
              <a:t>voldoen</a:t>
            </a:r>
            <a:r>
              <a:rPr lang="en-US" altLang="nl-NL" dirty="0"/>
              <a:t> </a:t>
            </a:r>
            <a:r>
              <a:rPr lang="en-US" altLang="nl-NL" dirty="0" err="1"/>
              <a:t>aan</a:t>
            </a:r>
            <a:r>
              <a:rPr lang="en-US" altLang="nl-NL" dirty="0"/>
              <a:t> 90%-</a:t>
            </a:r>
            <a:r>
              <a:rPr lang="en-US" altLang="nl-NL" dirty="0" err="1"/>
              <a:t>eis</a:t>
            </a:r>
            <a:endParaRPr lang="en-US" altLang="nl-NL" dirty="0"/>
          </a:p>
          <a:p>
            <a:pPr eaLnBrk="1" hangingPunct="1">
              <a:defRPr/>
            </a:pPr>
            <a:r>
              <a:rPr lang="en-US" altLang="nl-NL" dirty="0"/>
              <a:t> </a:t>
            </a:r>
            <a:r>
              <a:rPr lang="en-US" altLang="nl-NL" dirty="0" err="1"/>
              <a:t>Indienen</a:t>
            </a:r>
            <a:r>
              <a:rPr lang="en-US" altLang="nl-NL" dirty="0"/>
              <a:t> van de </a:t>
            </a:r>
            <a:r>
              <a:rPr lang="en-US" altLang="nl-NL" dirty="0" err="1"/>
              <a:t>verkoper</a:t>
            </a:r>
            <a:r>
              <a:rPr lang="en-US" altLang="nl-NL" dirty="0"/>
              <a:t> </a:t>
            </a:r>
            <a:r>
              <a:rPr lang="en-US" altLang="nl-NL" dirty="0" err="1"/>
              <a:t>bij</a:t>
            </a:r>
            <a:r>
              <a:rPr lang="en-US" altLang="nl-NL" dirty="0"/>
              <a:t> </a:t>
            </a:r>
            <a:r>
              <a:rPr lang="en-US" altLang="nl-NL" dirty="0" err="1"/>
              <a:t>Belastingdienst</a:t>
            </a:r>
            <a:r>
              <a:rPr lang="en-US" altLang="nl-NL" dirty="0"/>
              <a:t> </a:t>
            </a:r>
            <a:r>
              <a:rPr lang="en-US" altLang="nl-NL" dirty="0" err="1"/>
              <a:t>voor</a:t>
            </a:r>
            <a:r>
              <a:rPr lang="en-US" altLang="nl-NL" dirty="0"/>
              <a:t> de levering</a:t>
            </a:r>
            <a:endParaRPr lang="nl-NL" altLang="nl-NL"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el 1">
            <a:extLst>
              <a:ext uri="{FF2B5EF4-FFF2-40B4-BE49-F238E27FC236}">
                <a16:creationId xmlns:a16="http://schemas.microsoft.com/office/drawing/2014/main" id="{9EAAC5A9-78C8-42DC-B4DE-3A3AE9C78323}"/>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E5CAB52E-C19E-4375-BB64-3A86423D076D}"/>
              </a:ext>
            </a:extLst>
          </p:cNvPr>
          <p:cNvSpPr>
            <a:spLocks noGrp="1" noChangeArrowheads="1"/>
          </p:cNvSpPr>
          <p:nvPr>
            <p:ph idx="1"/>
          </p:nvPr>
        </p:nvSpPr>
        <p:spPr>
          <a:xfrm>
            <a:off x="2208213" y="2276475"/>
            <a:ext cx="7772400" cy="4114800"/>
          </a:xfrm>
        </p:spPr>
        <p:txBody>
          <a:bodyPr/>
          <a:lstStyle/>
          <a:p>
            <a:pPr marL="0" indent="0">
              <a:buNone/>
              <a:defRPr/>
            </a:pPr>
            <a:r>
              <a:rPr lang="en-US" u="sng"/>
              <a:t>Gevolgen optie:</a:t>
            </a:r>
          </a:p>
          <a:p>
            <a:pPr eaLnBrk="1" hangingPunct="1">
              <a:defRPr/>
            </a:pPr>
            <a:r>
              <a:rPr lang="en-US"/>
              <a:t> Verkoper verricht belaste prestatie </a:t>
            </a:r>
            <a:r>
              <a:rPr lang="en-US">
                <a:sym typeface="Wingdings" pitchFamily="2" charset="2"/>
              </a:rPr>
              <a:t> voorbelasting verkoper aftrekbaar</a:t>
            </a:r>
          </a:p>
          <a:p>
            <a:pPr eaLnBrk="1" hangingPunct="1">
              <a:defRPr/>
            </a:pPr>
            <a:r>
              <a:rPr lang="en-US">
                <a:sym typeface="Wingdings" pitchFamily="2" charset="2"/>
              </a:rPr>
              <a:t> Levering belast</a:t>
            </a:r>
          </a:p>
          <a:p>
            <a:pPr eaLnBrk="1" hangingPunct="1">
              <a:defRPr/>
            </a:pPr>
            <a:r>
              <a:rPr lang="en-US">
                <a:sym typeface="Wingdings" pitchFamily="2" charset="2"/>
              </a:rPr>
              <a:t> BTW verlegd naar koper</a:t>
            </a:r>
          </a:p>
          <a:p>
            <a:pPr eaLnBrk="1" hangingPunct="1">
              <a:defRPr/>
            </a:pPr>
            <a:r>
              <a:rPr lang="en-US">
                <a:sym typeface="Wingdings" pitchFamily="2" charset="2"/>
              </a:rPr>
              <a:t> Koper kan verlegde BTW in aftrek brengen (90% minimaal)</a:t>
            </a:r>
          </a:p>
          <a:p>
            <a:pPr eaLnBrk="1" hangingPunct="1">
              <a:defRPr/>
            </a:pPr>
            <a:endParaRPr lang="en-US"/>
          </a:p>
          <a:p>
            <a:pPr marL="0" indent="0">
              <a:buNone/>
              <a:defRPr/>
            </a:pPr>
            <a:r>
              <a:rPr lang="en-US" u="sng"/>
              <a:t>Bij koper start:</a:t>
            </a:r>
          </a:p>
          <a:p>
            <a:pPr eaLnBrk="1" hangingPunct="1">
              <a:defRPr/>
            </a:pPr>
            <a:r>
              <a:rPr lang="en-US"/>
              <a:t>Nieuwe herzieningstermijn </a:t>
            </a:r>
          </a:p>
          <a:p>
            <a:pPr eaLnBrk="1" hangingPunct="1">
              <a:defRPr/>
            </a:pPr>
            <a:r>
              <a:rPr lang="en-US"/>
              <a:t>Geen vrijstelling overdrachtsbelasting</a:t>
            </a:r>
            <a:endParaRPr lang="nl-NL"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el 1">
            <a:extLst>
              <a:ext uri="{FF2B5EF4-FFF2-40B4-BE49-F238E27FC236}">
                <a16:creationId xmlns:a16="http://schemas.microsoft.com/office/drawing/2014/main" id="{CE264602-D737-4FCD-9E3C-7CBAE4EF83BE}"/>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579E91EF-8DD7-4234-9B98-F9CFE71DD603}"/>
              </a:ext>
            </a:extLst>
          </p:cNvPr>
          <p:cNvSpPr>
            <a:spLocks noGrp="1" noChangeArrowheads="1"/>
          </p:cNvSpPr>
          <p:nvPr>
            <p:ph idx="1"/>
          </p:nvPr>
        </p:nvSpPr>
        <p:spPr>
          <a:xfrm>
            <a:off x="2208213" y="2276475"/>
            <a:ext cx="7772400" cy="4114800"/>
          </a:xfrm>
        </p:spPr>
        <p:txBody>
          <a:bodyPr/>
          <a:lstStyle/>
          <a:p>
            <a:pPr marL="0" indent="0">
              <a:buNone/>
              <a:defRPr/>
            </a:pPr>
            <a:r>
              <a:rPr lang="en-US" altLang="nl-NL" sz="1800" u="sng"/>
              <a:t>Optie en 90%-eis:</a:t>
            </a:r>
          </a:p>
          <a:p>
            <a:pPr eaLnBrk="1" hangingPunct="1">
              <a:defRPr/>
            </a:pPr>
            <a:r>
              <a:rPr lang="en-US" altLang="nl-NL" sz="1800"/>
              <a:t> Soms 70%</a:t>
            </a:r>
          </a:p>
          <a:p>
            <a:pPr lvl="1" eaLnBrk="1" hangingPunct="1">
              <a:defRPr/>
            </a:pPr>
            <a:r>
              <a:rPr lang="nl-NL" sz="1800"/>
              <a:t>De Staatssecretaris heeft branches aangewezen die voor het 70%-criterium in aanmerking komen: werkgeversorganisaties, makelaars in onroerende zaken en assurantiën, reisbureaus, juridisch zelfstandige arbodiensten, postvervoersbedrijven en openbare radio- en televisieorganisaties</a:t>
            </a:r>
            <a:endParaRPr lang="en-US" altLang="nl-NL" sz="1800"/>
          </a:p>
          <a:p>
            <a:pPr eaLnBrk="1" hangingPunct="1">
              <a:defRPr/>
            </a:pPr>
            <a:r>
              <a:rPr lang="en-US" altLang="nl-NL" sz="1800"/>
              <a:t> Toetsing ten gevolge van:</a:t>
            </a:r>
          </a:p>
          <a:p>
            <a:pPr lvl="1" eaLnBrk="1" hangingPunct="1">
              <a:defRPr/>
            </a:pPr>
            <a:r>
              <a:rPr lang="en-US" altLang="nl-NL" sz="1800"/>
              <a:t> Levering</a:t>
            </a:r>
          </a:p>
          <a:p>
            <a:pPr lvl="1" eaLnBrk="1" hangingPunct="1">
              <a:defRPr/>
            </a:pPr>
            <a:r>
              <a:rPr lang="en-US" altLang="nl-NL" sz="1800"/>
              <a:t> Doorlevering</a:t>
            </a:r>
          </a:p>
          <a:p>
            <a:pPr lvl="1" eaLnBrk="1" hangingPunct="1">
              <a:defRPr/>
            </a:pPr>
            <a:r>
              <a:rPr lang="en-US" altLang="nl-NL" sz="1800"/>
              <a:t> Einde referentie periode</a:t>
            </a:r>
            <a:endParaRPr lang="en-US" altLang="nl-NL" sz="18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el 1">
            <a:extLst>
              <a:ext uri="{FF2B5EF4-FFF2-40B4-BE49-F238E27FC236}">
                <a16:creationId xmlns:a16="http://schemas.microsoft.com/office/drawing/2014/main" id="{B65C5461-BBF4-406A-A273-3C70935A698E}"/>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3C91885E-2C25-423A-B9A8-7208F055D5CC}"/>
              </a:ext>
            </a:extLst>
          </p:cNvPr>
          <p:cNvSpPr>
            <a:spLocks noGrp="1" noChangeArrowheads="1"/>
          </p:cNvSpPr>
          <p:nvPr>
            <p:ph idx="1"/>
          </p:nvPr>
        </p:nvSpPr>
        <p:spPr>
          <a:xfrm>
            <a:off x="2208213" y="2276475"/>
            <a:ext cx="7772400" cy="4114800"/>
          </a:xfrm>
        </p:spPr>
        <p:txBody>
          <a:bodyPr/>
          <a:lstStyle/>
          <a:p>
            <a:pPr marL="0" indent="0">
              <a:buNone/>
              <a:defRPr/>
            </a:pPr>
            <a:r>
              <a:rPr lang="en-US" altLang="nl-NL" u="sng"/>
              <a:t>Verklaring:</a:t>
            </a:r>
          </a:p>
          <a:p>
            <a:pPr eaLnBrk="1" hangingPunct="1">
              <a:defRPr/>
            </a:pPr>
            <a:r>
              <a:rPr lang="en-US" altLang="nl-NL"/>
              <a:t>Aan leverancier</a:t>
            </a:r>
          </a:p>
          <a:p>
            <a:pPr eaLnBrk="1" hangingPunct="1">
              <a:defRPr/>
            </a:pPr>
            <a:r>
              <a:rPr lang="en-US" altLang="nl-NL"/>
              <a:t>Afschrift Belastingdienst</a:t>
            </a:r>
            <a:endParaRPr lang="en-US" altLang="nl-NL"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el 1">
            <a:extLst>
              <a:ext uri="{FF2B5EF4-FFF2-40B4-BE49-F238E27FC236}">
                <a16:creationId xmlns:a16="http://schemas.microsoft.com/office/drawing/2014/main" id="{0B3D4207-1FF2-4118-88CF-C59D31D80E36}"/>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F1EC835D-5ECD-4632-A2B1-54361692875C}"/>
              </a:ext>
            </a:extLst>
          </p:cNvPr>
          <p:cNvSpPr>
            <a:spLocks noGrp="1" noChangeArrowheads="1"/>
          </p:cNvSpPr>
          <p:nvPr>
            <p:ph idx="1"/>
          </p:nvPr>
        </p:nvSpPr>
        <p:spPr>
          <a:xfrm>
            <a:off x="2208213" y="2276475"/>
            <a:ext cx="7772400" cy="4114800"/>
          </a:xfrm>
        </p:spPr>
        <p:txBody>
          <a:bodyPr/>
          <a:lstStyle/>
          <a:p>
            <a:pPr marL="0" indent="0">
              <a:buNone/>
              <a:defRPr/>
            </a:pPr>
            <a:r>
              <a:rPr lang="en-US" altLang="nl-NL" sz="1800" u="sng"/>
              <a:t>Toetsing aftrekrecht koper: 2 jaarsperiode</a:t>
            </a:r>
          </a:p>
          <a:p>
            <a:pPr eaLnBrk="1" hangingPunct="1">
              <a:defRPr/>
            </a:pPr>
            <a:endParaRPr lang="en-US" altLang="nl-NL" sz="1800"/>
          </a:p>
          <a:p>
            <a:pPr marL="0" indent="0">
              <a:buNone/>
              <a:defRPr/>
            </a:pPr>
            <a:r>
              <a:rPr lang="en-US" altLang="nl-NL" sz="1800" u="sng"/>
              <a:t>Voldoet koper niet aan 90%-eis:</a:t>
            </a:r>
          </a:p>
          <a:p>
            <a:pPr eaLnBrk="1" hangingPunct="1">
              <a:defRPr/>
            </a:pPr>
            <a:r>
              <a:rPr lang="en-US" altLang="nl-NL" sz="1800"/>
              <a:t>Optie onterecht</a:t>
            </a:r>
          </a:p>
          <a:p>
            <a:pPr eaLnBrk="1" hangingPunct="1">
              <a:defRPr/>
            </a:pPr>
            <a:r>
              <a:rPr lang="en-US" altLang="nl-NL" sz="1800"/>
              <a:t>Herrekening bij leverancier</a:t>
            </a:r>
          </a:p>
          <a:p>
            <a:pPr eaLnBrk="1" hangingPunct="1">
              <a:defRPr/>
            </a:pPr>
            <a:r>
              <a:rPr lang="en-US" altLang="nl-NL" sz="1800"/>
              <a:t>Leverancier hoofdelijk aansprakelijk...</a:t>
            </a:r>
          </a:p>
          <a:p>
            <a:pPr eaLnBrk="1" hangingPunct="1">
              <a:defRPr/>
            </a:pPr>
            <a:r>
              <a:rPr lang="en-US" altLang="nl-NL" sz="1800"/>
              <a:t>...tenzij hij niet wist of behoorde te weten (art. 42b inv. wet) </a:t>
            </a:r>
          </a:p>
          <a:p>
            <a:pPr lvl="1" eaLnBrk="1" hangingPunct="1">
              <a:defRPr/>
            </a:pPr>
            <a:endParaRPr lang="en-US" altLang="nl-NL" sz="1800"/>
          </a:p>
          <a:p>
            <a:pPr marL="0" indent="0">
              <a:buNone/>
              <a:defRPr/>
            </a:pPr>
            <a:r>
              <a:rPr lang="en-US" altLang="nl-NL" sz="1800"/>
              <a:t>Let op: vanaf 10 oktober 2013 kan Belastingdienst niet naheffen bij de koper als optie vervalt (HvJ EU 10 oktober 2013, C-622/11 (Pactor))</a:t>
            </a:r>
          </a:p>
          <a:p>
            <a:pPr lvl="1" eaLnBrk="1" hangingPunct="1">
              <a:defRPr/>
            </a:pPr>
            <a:r>
              <a:rPr lang="en-US" altLang="nl-NL" sz="1800"/>
              <a:t>Naheffing alleen nog bij verkoper</a:t>
            </a:r>
          </a:p>
          <a:p>
            <a:pPr lvl="1" eaLnBrk="1" hangingPunct="1">
              <a:defRPr/>
            </a:pPr>
            <a:r>
              <a:rPr lang="en-US" altLang="nl-NL" sz="1800"/>
              <a:t>Rechtsgevolgen regelen in contract</a:t>
            </a:r>
            <a:endParaRPr lang="en-US" altLang="nl-NL" sz="18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el 1">
            <a:extLst>
              <a:ext uri="{FF2B5EF4-FFF2-40B4-BE49-F238E27FC236}">
                <a16:creationId xmlns:a16="http://schemas.microsoft.com/office/drawing/2014/main" id="{D6327FC1-D25F-4B71-9009-96CA7E096BE8}"/>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79864BAF-8B1D-47CD-AEBE-F23638C57136}"/>
              </a:ext>
            </a:extLst>
          </p:cNvPr>
          <p:cNvSpPr>
            <a:spLocks noGrp="1" noChangeArrowheads="1"/>
          </p:cNvSpPr>
          <p:nvPr>
            <p:ph idx="1"/>
          </p:nvPr>
        </p:nvSpPr>
        <p:spPr>
          <a:xfrm>
            <a:off x="2208213" y="2276475"/>
            <a:ext cx="7772400" cy="4114800"/>
          </a:xfrm>
        </p:spPr>
        <p:txBody>
          <a:bodyPr/>
          <a:lstStyle/>
          <a:p>
            <a:pPr marL="0" indent="0">
              <a:buNone/>
              <a:defRPr/>
            </a:pPr>
            <a:r>
              <a:rPr lang="nl-NL" altLang="nl-NL" u="sng"/>
              <a:t>Algemene regel: vrijgesteld 11.1.a</a:t>
            </a:r>
          </a:p>
          <a:p>
            <a:pPr eaLnBrk="1" hangingPunct="1">
              <a:defRPr/>
            </a:pPr>
            <a:endParaRPr lang="nl-NL" altLang="nl-NL"/>
          </a:p>
          <a:p>
            <a:pPr marL="0" indent="0">
              <a:buNone/>
              <a:defRPr/>
            </a:pPr>
            <a:r>
              <a:rPr lang="nl-NL" altLang="nl-NL" u="sng"/>
              <a:t>Uitzonderingen belast:</a:t>
            </a:r>
          </a:p>
          <a:p>
            <a:pPr eaLnBrk="1" hangingPunct="1">
              <a:defRPr/>
            </a:pPr>
            <a:r>
              <a:rPr lang="nl-NL" altLang="nl-NL"/>
              <a:t>Gebouwen, op/rond eerste ingebruikneming</a:t>
            </a:r>
          </a:p>
          <a:p>
            <a:pPr eaLnBrk="1" hangingPunct="1">
              <a:defRPr/>
            </a:pPr>
            <a:r>
              <a:rPr lang="nl-NL" altLang="nl-NL"/>
              <a:t>Bouwterreinen</a:t>
            </a:r>
          </a:p>
          <a:p>
            <a:pPr eaLnBrk="1" hangingPunct="1">
              <a:defRPr/>
            </a:pPr>
            <a:r>
              <a:rPr lang="nl-NL" altLang="nl-NL"/>
              <a:t>Optie belaste levering</a:t>
            </a:r>
            <a:endParaRPr lang="nl-NL" altLang="nl-NL"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el 1">
            <a:extLst>
              <a:ext uri="{FF2B5EF4-FFF2-40B4-BE49-F238E27FC236}">
                <a16:creationId xmlns:a16="http://schemas.microsoft.com/office/drawing/2014/main" id="{C996571D-DA0D-4166-B7A8-98BDC5A6FBC9}"/>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90FD0323-6A8A-4364-A41C-3B078CA561D3}"/>
              </a:ext>
            </a:extLst>
          </p:cNvPr>
          <p:cNvSpPr>
            <a:spLocks noGrp="1" noChangeArrowheads="1"/>
          </p:cNvSpPr>
          <p:nvPr>
            <p:ph idx="1"/>
          </p:nvPr>
        </p:nvSpPr>
        <p:spPr>
          <a:xfrm>
            <a:off x="2208213" y="2276475"/>
            <a:ext cx="7772400" cy="4114800"/>
          </a:xfrm>
        </p:spPr>
        <p:txBody>
          <a:bodyPr/>
          <a:lstStyle/>
          <a:p>
            <a:pPr marL="0" indent="0">
              <a:buNone/>
              <a:defRPr/>
            </a:pPr>
            <a:r>
              <a:rPr lang="nl-NL" altLang="nl-NL" u="sng"/>
              <a:t>Begrip verhuur:</a:t>
            </a:r>
          </a:p>
          <a:p>
            <a:pPr>
              <a:defRPr/>
            </a:pPr>
            <a:r>
              <a:rPr lang="nl-NL" altLang="nl-NL"/>
              <a:t>V</a:t>
            </a:r>
            <a:r>
              <a:rPr lang="en-US" altLang="nl-NL"/>
              <a:t>erschaffen van de exclusieve (dat wil zeggen met uitsluiting van gebruik door derden) bevoegdheid om voor een overeengekomen tijdsduur tegen een vergoeding een (onroerende) zaak te gebruiken als ware de huurder eigenaar.</a:t>
            </a:r>
            <a:endParaRPr lang="nl-NL" altLang="nl-NL"/>
          </a:p>
          <a:p>
            <a:pPr>
              <a:defRPr/>
            </a:pPr>
            <a:endParaRPr lang="nl-NL" altLang="nl-NL"/>
          </a:p>
          <a:p>
            <a:pPr>
              <a:defRPr/>
            </a:pPr>
            <a:r>
              <a:rPr lang="nl-NL" altLang="nl-NL"/>
              <a:t>Hoofdregel verhuur onroerende zaak: vrijgesteld </a:t>
            </a:r>
          </a:p>
          <a:p>
            <a:pPr>
              <a:defRPr/>
            </a:pPr>
            <a:r>
              <a:rPr lang="nl-NL" altLang="nl-NL"/>
              <a:t>Ook vrijgesteld verhuur apparatuur, uitrusting en dergelijke die onlosmakelijk verbonden is met de ruimte of daarmee nauw samenhangt (ook licht en warmte)</a:t>
            </a:r>
            <a:endParaRPr lang="nl-NL" altLang="nl-NL"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el 1">
            <a:extLst>
              <a:ext uri="{FF2B5EF4-FFF2-40B4-BE49-F238E27FC236}">
                <a16:creationId xmlns:a16="http://schemas.microsoft.com/office/drawing/2014/main" id="{3A7E9A64-BF23-4117-BAB6-1E9415C1E54A}"/>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00F65624-E955-4FFE-A01E-6F923F6D46C1}"/>
              </a:ext>
            </a:extLst>
          </p:cNvPr>
          <p:cNvSpPr>
            <a:spLocks noGrp="1" noChangeArrowheads="1"/>
          </p:cNvSpPr>
          <p:nvPr>
            <p:ph idx="1"/>
          </p:nvPr>
        </p:nvSpPr>
        <p:spPr>
          <a:xfrm>
            <a:off x="2208213" y="2276475"/>
            <a:ext cx="7772400" cy="4114800"/>
          </a:xfrm>
        </p:spPr>
        <p:txBody>
          <a:bodyPr/>
          <a:lstStyle/>
          <a:p>
            <a:pPr marL="0" indent="0">
              <a:buNone/>
              <a:defRPr/>
            </a:pPr>
            <a:r>
              <a:rPr lang="nl-NL" altLang="nl-NL" u="sng"/>
              <a:t>Regelen in huurovereenkomst:</a:t>
            </a:r>
          </a:p>
          <a:p>
            <a:pPr>
              <a:defRPr/>
            </a:pPr>
            <a:r>
              <a:rPr lang="nl-NL" altLang="nl-NL"/>
              <a:t>Huurovereenkomst vermeldt dat verhuur belast is</a:t>
            </a:r>
          </a:p>
          <a:p>
            <a:pPr>
              <a:defRPr/>
            </a:pPr>
            <a:r>
              <a:rPr lang="nl-NL" altLang="nl-NL"/>
              <a:t>Ingangsdatum belaste verhuur</a:t>
            </a:r>
          </a:p>
          <a:p>
            <a:pPr>
              <a:defRPr/>
            </a:pPr>
            <a:r>
              <a:rPr lang="nl-NL" altLang="nl-NL"/>
              <a:t>Huurder verklaart schriftelijk te voldoen aan 90%-criterium</a:t>
            </a:r>
          </a:p>
          <a:p>
            <a:pPr>
              <a:defRPr/>
            </a:pPr>
            <a:r>
              <a:rPr lang="nl-NL" altLang="nl-NL"/>
              <a:t>Duidelijke omschrijving van de onroerende zaak</a:t>
            </a:r>
          </a:p>
          <a:p>
            <a:pPr>
              <a:defRPr/>
            </a:pPr>
            <a:r>
              <a:rPr lang="nl-NL" altLang="nl-NL"/>
              <a:t>Kadastrale aanduiding</a:t>
            </a:r>
          </a:p>
          <a:p>
            <a:pPr>
              <a:defRPr/>
            </a:pPr>
            <a:r>
              <a:rPr lang="nl-NL" altLang="nl-NL"/>
              <a:t>Aanvang boekjaar huurder</a:t>
            </a:r>
          </a:p>
          <a:p>
            <a:pPr eaLnBrk="1" hangingPunct="1">
              <a:defRPr/>
            </a:pPr>
            <a:endParaRPr lang="nl-NL" altLang="nl-NL"/>
          </a:p>
          <a:p>
            <a:pPr marL="0" indent="0">
              <a:buNone/>
              <a:defRPr/>
            </a:pPr>
            <a:r>
              <a:rPr lang="nl-NL" altLang="nl-NL" u="sng"/>
              <a:t>Wordt niet voldaan aan één of meerdere voorwaarden: </a:t>
            </a:r>
            <a:br>
              <a:rPr lang="nl-NL" altLang="nl-NL"/>
            </a:br>
            <a:r>
              <a:rPr lang="nl-NL" altLang="nl-NL"/>
              <a:t>Verhuur vrijgesteld</a:t>
            </a:r>
            <a:endParaRPr lang="nl-NL" altLang="nl-NL"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el 1">
            <a:extLst>
              <a:ext uri="{FF2B5EF4-FFF2-40B4-BE49-F238E27FC236}">
                <a16:creationId xmlns:a16="http://schemas.microsoft.com/office/drawing/2014/main" id="{BDD384FF-BD1C-4911-8E3D-B396ED79491F}"/>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71010" name="Tijdelijke aanduiding voor inhoud 2">
            <a:extLst>
              <a:ext uri="{FF2B5EF4-FFF2-40B4-BE49-F238E27FC236}">
                <a16:creationId xmlns:a16="http://schemas.microsoft.com/office/drawing/2014/main" id="{F6CF6DFD-4761-4383-A8CC-B6065D6BBBFB}"/>
              </a:ext>
            </a:extLst>
          </p:cNvPr>
          <p:cNvSpPr>
            <a:spLocks noGrp="1" noChangeArrowheads="1"/>
          </p:cNvSpPr>
          <p:nvPr>
            <p:ph idx="1"/>
          </p:nvPr>
        </p:nvSpPr>
        <p:spPr>
          <a:xfrm>
            <a:off x="2208213" y="2276475"/>
            <a:ext cx="7772400" cy="4114800"/>
          </a:xfrm>
        </p:spPr>
        <p:txBody>
          <a:bodyPr/>
          <a:lstStyle/>
          <a:p>
            <a:pPr eaLnBrk="1" hangingPunct="1">
              <a:buFont typeface="Wingdings" panose="05000000000000000000" pitchFamily="2" charset="2"/>
              <a:buNone/>
            </a:pPr>
            <a:r>
              <a:rPr lang="nl-NL" altLang="nl-NL" u="sng"/>
              <a:t>Wanneer sprake van één dienst?:</a:t>
            </a:r>
          </a:p>
          <a:p>
            <a:pPr eaLnBrk="1" hangingPunct="1">
              <a:buFont typeface="Wingdings" panose="05000000000000000000" pitchFamily="2" charset="2"/>
              <a:buNone/>
            </a:pPr>
            <a:r>
              <a:rPr lang="nl-NL" altLang="nl-NL"/>
              <a:t>In beginsel elke handeling als zelfstandige prestatie beoordelen</a:t>
            </a:r>
          </a:p>
          <a:p>
            <a:pPr eaLnBrk="1" hangingPunct="1">
              <a:buFont typeface="Wingdings" panose="05000000000000000000" pitchFamily="2" charset="2"/>
              <a:buNone/>
            </a:pPr>
            <a:endParaRPr lang="nl-NL" altLang="nl-NL"/>
          </a:p>
          <a:p>
            <a:pPr eaLnBrk="1" hangingPunct="1">
              <a:buFont typeface="Wingdings" panose="05000000000000000000" pitchFamily="2" charset="2"/>
              <a:buNone/>
            </a:pPr>
            <a:r>
              <a:rPr lang="nl-NL" altLang="nl-NL" u="sng"/>
              <a:t>Tenzij:</a:t>
            </a:r>
          </a:p>
          <a:p>
            <a:r>
              <a:rPr lang="nl-NL" altLang="nl-NL"/>
              <a:t>Economisch gezien sprake van één samengestelde dienst</a:t>
            </a:r>
          </a:p>
          <a:p>
            <a:r>
              <a:rPr lang="nl-NL" altLang="nl-NL"/>
              <a:t>Bijkomstige dienst ondergeschikt is en geen doel op zich vormt</a:t>
            </a:r>
          </a:p>
          <a:p>
            <a:r>
              <a:rPr lang="nl-NL" altLang="nl-NL"/>
              <a:t>Sprake is van aanvullend dienstbetoon</a:t>
            </a:r>
          </a:p>
          <a:p>
            <a:r>
              <a:rPr lang="nl-NL" altLang="nl-NL"/>
              <a:t>Verhuur-plus wordt in het vastgoedbesluit (</a:t>
            </a:r>
            <a:r>
              <a:rPr lang="en-US" altLang="nl-NL"/>
              <a:t>Ministerie van Financiën, 19-9-2013, nr. BLKB2013/1686M) </a:t>
            </a:r>
            <a:r>
              <a:rPr lang="nl-NL" altLang="nl-NL"/>
              <a:t>beperkt</a:t>
            </a:r>
          </a:p>
          <a:p>
            <a:r>
              <a:rPr lang="nl-NL" altLang="nl-NL"/>
              <a:t>Strijdigheid met jurisprudentie?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a:extLst>
              <a:ext uri="{FF2B5EF4-FFF2-40B4-BE49-F238E27FC236}">
                <a16:creationId xmlns:a16="http://schemas.microsoft.com/office/drawing/2014/main" id="{27CBED09-A086-43BD-B2A1-A1290D1AC445}"/>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30722" name="Tijdelijke aanduiding voor inhoud 2">
            <a:extLst>
              <a:ext uri="{FF2B5EF4-FFF2-40B4-BE49-F238E27FC236}">
                <a16:creationId xmlns:a16="http://schemas.microsoft.com/office/drawing/2014/main" id="{E2B6E4CC-368E-4352-9209-40DD3A8A4935}"/>
              </a:ext>
            </a:extLst>
          </p:cNvPr>
          <p:cNvSpPr>
            <a:spLocks noGrp="1" noChangeArrowheads="1"/>
          </p:cNvSpPr>
          <p:nvPr>
            <p:ph idx="1"/>
          </p:nvPr>
        </p:nvSpPr>
        <p:spPr>
          <a:xfrm>
            <a:off x="2208213" y="2276475"/>
            <a:ext cx="7772400" cy="4114800"/>
          </a:xfrm>
        </p:spPr>
        <p:txBody>
          <a:bodyPr/>
          <a:lstStyle/>
          <a:p>
            <a:r>
              <a:rPr lang="nl-NL" altLang="nl-NL"/>
              <a:t>Als gelieerd aan de Staat:</a:t>
            </a:r>
            <a:br>
              <a:rPr lang="nl-NL" altLang="nl-NL"/>
            </a:br>
            <a:br>
              <a:rPr lang="nl-NL" altLang="nl-NL"/>
            </a:br>
            <a:endParaRPr lang="nl-NL" altLang="nl-NL"/>
          </a:p>
          <a:p>
            <a:r>
              <a:rPr lang="nl-NL" altLang="nl-NL"/>
              <a:t>KNMI</a:t>
            </a:r>
          </a:p>
          <a:p>
            <a:r>
              <a:rPr lang="nl-NL" altLang="nl-NL"/>
              <a:t>NVWA</a:t>
            </a:r>
          </a:p>
          <a:p>
            <a:r>
              <a:rPr lang="nl-NL" altLang="nl-NL"/>
              <a:t>IND</a:t>
            </a:r>
          </a:p>
          <a:p>
            <a:r>
              <a:rPr lang="nl-NL" altLang="nl-NL"/>
              <a:t>Enz.</a:t>
            </a:r>
          </a:p>
          <a:p>
            <a:endParaRPr lang="nl-NL" altLang="nl-NL"/>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el 1">
            <a:extLst>
              <a:ext uri="{FF2B5EF4-FFF2-40B4-BE49-F238E27FC236}">
                <a16:creationId xmlns:a16="http://schemas.microsoft.com/office/drawing/2014/main" id="{E6E53B7A-C13B-4E98-A7D0-07A118C9A098}"/>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72034" name="Tijdelijke aanduiding voor inhoud 2">
            <a:extLst>
              <a:ext uri="{FF2B5EF4-FFF2-40B4-BE49-F238E27FC236}">
                <a16:creationId xmlns:a16="http://schemas.microsoft.com/office/drawing/2014/main" id="{FCD1A3B1-17BF-43E0-9FD7-625E8A6FB48F}"/>
              </a:ext>
            </a:extLst>
          </p:cNvPr>
          <p:cNvSpPr>
            <a:spLocks noGrp="1" noChangeArrowheads="1"/>
          </p:cNvSpPr>
          <p:nvPr>
            <p:ph idx="1"/>
          </p:nvPr>
        </p:nvSpPr>
        <p:spPr>
          <a:xfrm>
            <a:off x="2208213" y="2276475"/>
            <a:ext cx="7772400" cy="4114800"/>
          </a:xfrm>
        </p:spPr>
        <p:txBody>
          <a:bodyPr/>
          <a:lstStyle/>
          <a:p>
            <a:pPr eaLnBrk="1" hangingPunct="1">
              <a:buFont typeface="Wingdings" panose="05000000000000000000" pitchFamily="2" charset="2"/>
              <a:buNone/>
            </a:pPr>
            <a:r>
              <a:rPr lang="nl-NL" altLang="nl-NL"/>
              <a:t>Maak afzonderlijke overeenkomsten. Waarbij de bijkomende</a:t>
            </a:r>
          </a:p>
          <a:p>
            <a:pPr eaLnBrk="1" hangingPunct="1">
              <a:buFont typeface="Wingdings" panose="05000000000000000000" pitchFamily="2" charset="2"/>
              <a:buNone/>
            </a:pPr>
            <a:r>
              <a:rPr lang="nl-NL" altLang="nl-NL"/>
              <a:t>dienstverlening optioneel is. Hierdoor elke handeling als zelfstandig aan te merken en eigen BTW gevolgen.</a:t>
            </a:r>
          </a:p>
          <a:p>
            <a:pPr eaLnBrk="1" hangingPunct="1"/>
            <a:endParaRPr lang="nl-NL" altLang="nl-NL"/>
          </a:p>
          <a:p>
            <a:r>
              <a:rPr lang="nl-NL" altLang="nl-NL"/>
              <a:t> Huurovereenkomst</a:t>
            </a:r>
          </a:p>
          <a:p>
            <a:r>
              <a:rPr lang="nl-NL" altLang="nl-NL"/>
              <a:t> Overeenkomst verhuur klein materiaal</a:t>
            </a:r>
          </a:p>
          <a:p>
            <a:r>
              <a:rPr lang="nl-NL" altLang="nl-NL"/>
              <a:t> Overeenkomst inleen ondersteunend personeel</a:t>
            </a:r>
          </a:p>
          <a:p>
            <a:r>
              <a:rPr lang="nl-NL" altLang="nl-NL"/>
              <a:t> Blijft discutabel!</a:t>
            </a:r>
          </a:p>
          <a:p>
            <a:pPr eaLnBrk="1" hangingPunct="1"/>
            <a:endParaRPr lang="nl-NL" altLang="nl-NL"/>
          </a:p>
          <a:p>
            <a:pPr eaLnBrk="1" hangingPunct="1">
              <a:buFont typeface="Wingdings" panose="05000000000000000000" pitchFamily="2" charset="2"/>
              <a:buNone/>
            </a:pPr>
            <a:r>
              <a:rPr lang="nl-NL" altLang="nl-NL"/>
              <a:t>Let op! Voor zekerheid afstemmen met de Belastingdienst.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el 1">
            <a:extLst>
              <a:ext uri="{FF2B5EF4-FFF2-40B4-BE49-F238E27FC236}">
                <a16:creationId xmlns:a16="http://schemas.microsoft.com/office/drawing/2014/main" id="{9B1F0372-12E9-43E8-A1FC-E65C1AB8B45F}"/>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F6EB43FE-587C-4A33-9DDE-08482C8A4C73}"/>
              </a:ext>
            </a:extLst>
          </p:cNvPr>
          <p:cNvSpPr>
            <a:spLocks noGrp="1" noChangeArrowheads="1"/>
          </p:cNvSpPr>
          <p:nvPr>
            <p:ph idx="1"/>
          </p:nvPr>
        </p:nvSpPr>
        <p:spPr>
          <a:xfrm>
            <a:off x="2208213" y="2276475"/>
            <a:ext cx="7772400" cy="4114800"/>
          </a:xfrm>
        </p:spPr>
        <p:txBody>
          <a:bodyPr/>
          <a:lstStyle/>
          <a:p>
            <a:pPr marL="0" indent="0" fontAlgn="auto">
              <a:spcBef>
                <a:spcPts val="0"/>
              </a:spcBef>
              <a:spcAft>
                <a:spcPts val="0"/>
              </a:spcAft>
              <a:buNone/>
              <a:defRPr/>
            </a:pPr>
            <a:r>
              <a:rPr lang="en-US" u="sng"/>
              <a:t>Andersoortige dienst:</a:t>
            </a:r>
          </a:p>
          <a:p>
            <a:pPr fontAlgn="auto">
              <a:spcBef>
                <a:spcPts val="0"/>
              </a:spcBef>
              <a:spcAft>
                <a:spcPts val="0"/>
              </a:spcAft>
              <a:defRPr/>
            </a:pPr>
            <a:r>
              <a:rPr lang="en-US"/>
              <a:t>Hof van Justitie EU: passieve verhuur is vrijgesteld</a:t>
            </a:r>
          </a:p>
          <a:p>
            <a:pPr fontAlgn="auto">
              <a:spcBef>
                <a:spcPts val="0"/>
              </a:spcBef>
              <a:spcAft>
                <a:spcPts val="0"/>
              </a:spcAft>
              <a:defRPr/>
            </a:pPr>
            <a:r>
              <a:rPr lang="en-US"/>
              <a:t>Verhuurder zorgt ook schoonmaak, toezicht, controle,bewaking en een EHBO-voorziening </a:t>
            </a:r>
          </a:p>
          <a:p>
            <a:pPr fontAlgn="auto">
              <a:spcBef>
                <a:spcPts val="0"/>
              </a:spcBef>
              <a:spcAft>
                <a:spcPts val="0"/>
              </a:spcAft>
              <a:defRPr/>
            </a:pPr>
            <a:r>
              <a:rPr lang="en-US"/>
              <a:t>Geen sprake van vrijgestelde verhuur van een onroerende zaak maar van een andersoortige dienst belast met BTW</a:t>
            </a:r>
          </a:p>
          <a:p>
            <a:pPr fontAlgn="auto">
              <a:spcBef>
                <a:spcPts val="0"/>
              </a:spcBef>
              <a:spcAft>
                <a:spcPts val="0"/>
              </a:spcAft>
              <a:defRPr/>
            </a:pPr>
            <a:r>
              <a:rPr lang="en-US"/>
              <a:t>Hoge Raad 30 november 2012: </a:t>
            </a:r>
            <a:r>
              <a:rPr lang="nl-NL"/>
              <a:t>tegen meer dan symbolische vergoeding ter beschikking stellen van ruimtes in multifunctionele accommodatie voor korte periode aan wisselende gebruikers ≠ vrijgestelde verhuur maar = andersoortige dienst, van rechtswege belast met 21% BTW </a:t>
            </a:r>
            <a:endParaRPr lang="nl-NL"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el 1">
            <a:extLst>
              <a:ext uri="{FF2B5EF4-FFF2-40B4-BE49-F238E27FC236}">
                <a16:creationId xmlns:a16="http://schemas.microsoft.com/office/drawing/2014/main" id="{0A621DAF-7D39-4C85-ABC4-1B151CB7A9B8}"/>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19423772-C947-4FEA-9B9F-9F12C5BFC40D}"/>
              </a:ext>
            </a:extLst>
          </p:cNvPr>
          <p:cNvSpPr>
            <a:spLocks noGrp="1" noChangeArrowheads="1"/>
          </p:cNvSpPr>
          <p:nvPr>
            <p:ph idx="1"/>
          </p:nvPr>
        </p:nvSpPr>
        <p:spPr>
          <a:xfrm>
            <a:off x="2208213" y="2276475"/>
            <a:ext cx="7772400" cy="4114800"/>
          </a:xfrm>
        </p:spPr>
        <p:txBody>
          <a:bodyPr/>
          <a:lstStyle/>
          <a:p>
            <a:pPr fontAlgn="auto">
              <a:spcBef>
                <a:spcPts val="0"/>
              </a:spcBef>
              <a:spcAft>
                <a:spcPts val="0"/>
              </a:spcAft>
              <a:defRPr/>
            </a:pPr>
            <a:r>
              <a:rPr lang="nl-NL">
                <a:sym typeface="Wingdings 3" pitchFamily="18" charset="2"/>
              </a:rPr>
              <a:t>Verhuur = exclusief gebruiksrecht tegen vooraf overeengekomen tijdsduur en prijs</a:t>
            </a:r>
          </a:p>
          <a:p>
            <a:pPr fontAlgn="auto">
              <a:spcBef>
                <a:spcPts val="0"/>
              </a:spcBef>
              <a:spcAft>
                <a:spcPts val="0"/>
              </a:spcAft>
              <a:defRPr/>
            </a:pPr>
            <a:r>
              <a:rPr lang="nl-NL">
                <a:sym typeface="Wingdings 3" pitchFamily="18" charset="2"/>
              </a:rPr>
              <a:t>Geen verhuur indien samen met verhuur andere handelingen worden verricht met een meer dan bijkomstig karakter </a:t>
            </a:r>
          </a:p>
          <a:p>
            <a:pPr fontAlgn="auto">
              <a:spcBef>
                <a:spcPts val="0"/>
              </a:spcBef>
              <a:spcAft>
                <a:spcPts val="0"/>
              </a:spcAft>
              <a:defRPr/>
            </a:pPr>
            <a:endParaRPr lang="nl-NL">
              <a:sym typeface="Wingdings 3" pitchFamily="18" charset="2"/>
            </a:endParaRPr>
          </a:p>
          <a:p>
            <a:pPr marL="0" indent="0" fontAlgn="auto">
              <a:spcBef>
                <a:spcPts val="0"/>
              </a:spcBef>
              <a:spcAft>
                <a:spcPts val="0"/>
              </a:spcAft>
              <a:buNone/>
              <a:defRPr/>
            </a:pPr>
            <a:r>
              <a:rPr lang="nl-NL" u="sng">
                <a:sym typeface="Wingdings 3" pitchFamily="18" charset="2"/>
              </a:rPr>
              <a:t>Hoge Raad 7 december 2012: meer dan bijkomstig bij verhuur theaterzaal:</a:t>
            </a:r>
          </a:p>
          <a:p>
            <a:pPr fontAlgn="auto">
              <a:spcBef>
                <a:spcPts val="0"/>
              </a:spcBef>
              <a:spcAft>
                <a:spcPts val="0"/>
              </a:spcAft>
              <a:defRPr/>
            </a:pPr>
            <a:r>
              <a:rPr lang="nl-NL">
                <a:sym typeface="Wingdings 3" pitchFamily="18" charset="2"/>
              </a:rPr>
              <a:t>Aanwezigheid van geluidstechnici</a:t>
            </a:r>
          </a:p>
          <a:p>
            <a:pPr fontAlgn="auto">
              <a:spcBef>
                <a:spcPts val="0"/>
              </a:spcBef>
              <a:spcAft>
                <a:spcPts val="0"/>
              </a:spcAft>
              <a:defRPr/>
            </a:pPr>
            <a:r>
              <a:rPr lang="nl-NL">
                <a:sym typeface="Wingdings 3" pitchFamily="18" charset="2"/>
              </a:rPr>
              <a:t>Gebruik licht en geluidsinstallatie</a:t>
            </a:r>
          </a:p>
          <a:p>
            <a:pPr fontAlgn="auto">
              <a:spcBef>
                <a:spcPts val="0"/>
              </a:spcBef>
              <a:spcAft>
                <a:spcPts val="0"/>
              </a:spcAft>
              <a:defRPr/>
            </a:pPr>
            <a:r>
              <a:rPr lang="nl-NL">
                <a:sym typeface="Wingdings 3" pitchFamily="18" charset="2"/>
              </a:rPr>
              <a:t>Begeleiding bezoekend publiek</a:t>
            </a:r>
          </a:p>
          <a:p>
            <a:pPr fontAlgn="auto">
              <a:spcBef>
                <a:spcPts val="0"/>
              </a:spcBef>
              <a:spcAft>
                <a:spcPts val="0"/>
              </a:spcAft>
              <a:defRPr/>
            </a:pPr>
            <a:r>
              <a:rPr lang="nl-NL">
                <a:sym typeface="Wingdings 3" pitchFamily="18" charset="2"/>
              </a:rPr>
              <a:t>Schoonmaak</a:t>
            </a:r>
            <a:endParaRPr lang="nl-NL" dirty="0">
              <a:sym typeface="Wingdings 3" pitchFamily="18" charset="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el 1">
            <a:extLst>
              <a:ext uri="{FF2B5EF4-FFF2-40B4-BE49-F238E27FC236}">
                <a16:creationId xmlns:a16="http://schemas.microsoft.com/office/drawing/2014/main" id="{08700834-2EDE-4961-9DE4-53672D43C73C}"/>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1DAA96CA-5867-42A1-B313-791B809F119F}"/>
              </a:ext>
            </a:extLst>
          </p:cNvPr>
          <p:cNvSpPr>
            <a:spLocks noGrp="1" noChangeArrowheads="1"/>
          </p:cNvSpPr>
          <p:nvPr>
            <p:ph idx="1"/>
          </p:nvPr>
        </p:nvSpPr>
        <p:spPr>
          <a:xfrm>
            <a:off x="2208213" y="2276475"/>
            <a:ext cx="7772400" cy="4114800"/>
          </a:xfrm>
        </p:spPr>
        <p:txBody>
          <a:bodyPr/>
          <a:lstStyle/>
          <a:p>
            <a:pPr marL="0" indent="0" fontAlgn="auto">
              <a:spcBef>
                <a:spcPts val="0"/>
              </a:spcBef>
              <a:spcAft>
                <a:spcPts val="0"/>
              </a:spcAft>
              <a:buNone/>
              <a:defRPr/>
            </a:pPr>
            <a:r>
              <a:rPr lang="nl-NL" altLang="nl-NL" sz="1800" u="sng"/>
              <a:t>Vastgoed besluit: verhuur of verhuur-plus:</a:t>
            </a:r>
            <a:endParaRPr lang="nl-NL" altLang="nl-NL" sz="1800"/>
          </a:p>
          <a:p>
            <a:pPr fontAlgn="auto">
              <a:spcBef>
                <a:spcPts val="0"/>
              </a:spcBef>
              <a:spcAft>
                <a:spcPts val="0"/>
              </a:spcAft>
              <a:defRPr/>
            </a:pPr>
            <a:r>
              <a:rPr lang="nl-NL" altLang="nl-NL" sz="1800"/>
              <a:t>Verhuur-plus: verhuur onroerende zaak met aanvullend dienstbetoon door verhuurder</a:t>
            </a:r>
          </a:p>
          <a:p>
            <a:pPr fontAlgn="auto">
              <a:spcBef>
                <a:spcPts val="0"/>
              </a:spcBef>
              <a:spcAft>
                <a:spcPts val="0"/>
              </a:spcAft>
              <a:defRPr/>
            </a:pPr>
            <a:r>
              <a:rPr lang="nl-NL" altLang="nl-NL" sz="1800"/>
              <a:t>Is verhuur-plus één samengestelde dienst of meerdere, afzonderlijke, diensten?</a:t>
            </a:r>
          </a:p>
          <a:p>
            <a:pPr lvl="2" fontAlgn="auto">
              <a:spcAft>
                <a:spcPts val="0"/>
              </a:spcAft>
              <a:defRPr/>
            </a:pPr>
            <a:r>
              <a:rPr lang="nl-NL" altLang="nl-NL" sz="1800"/>
              <a:t>Staatssecretaris heeft aangegeven dat vooral sprake zal zijn van afzonderlijke prestaties; of</a:t>
            </a:r>
          </a:p>
          <a:p>
            <a:pPr lvl="2" fontAlgn="auto">
              <a:spcAft>
                <a:spcPts val="0"/>
              </a:spcAft>
              <a:defRPr/>
            </a:pPr>
            <a:r>
              <a:rPr lang="nl-NL" altLang="nl-NL" sz="1800"/>
              <a:t>Samengestelde prestaties met verhuur als hoofddienst</a:t>
            </a:r>
          </a:p>
          <a:p>
            <a:pPr lvl="2" fontAlgn="auto">
              <a:spcAft>
                <a:spcPts val="0"/>
              </a:spcAft>
              <a:defRPr/>
            </a:pPr>
            <a:r>
              <a:rPr lang="nl-NL" altLang="nl-NL" sz="1800"/>
              <a:t>Dus: meeste gevallen deel prestatie vrijgestelde verhuur</a:t>
            </a:r>
          </a:p>
          <a:p>
            <a:pPr lvl="2" fontAlgn="auto">
              <a:spcAft>
                <a:spcPts val="0"/>
              </a:spcAft>
              <a:defRPr/>
            </a:pPr>
            <a:r>
              <a:rPr lang="nl-NL" altLang="nl-NL" sz="1800"/>
              <a:t>Strijdigheid met Europese jurisprudentie</a:t>
            </a:r>
          </a:p>
          <a:p>
            <a:pPr lvl="3" fontAlgn="auto">
              <a:spcAft>
                <a:spcPts val="0"/>
              </a:spcAft>
              <a:defRPr/>
            </a:pPr>
            <a:r>
              <a:rPr lang="nl-NL" altLang="nl-NL" sz="1800"/>
              <a:t>Verhuur-plus in vastgoedbesluit te beperkt</a:t>
            </a:r>
            <a:endParaRPr lang="nl-NL" altLang="nl-NL" sz="18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el 1">
            <a:extLst>
              <a:ext uri="{FF2B5EF4-FFF2-40B4-BE49-F238E27FC236}">
                <a16:creationId xmlns:a16="http://schemas.microsoft.com/office/drawing/2014/main" id="{69F26773-E174-4686-A9E1-8E75549F53D7}"/>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194DFE4B-E97B-4694-BA94-22C496C6E1E6}"/>
              </a:ext>
            </a:extLst>
          </p:cNvPr>
          <p:cNvSpPr>
            <a:spLocks noGrp="1" noChangeArrowheads="1"/>
          </p:cNvSpPr>
          <p:nvPr>
            <p:ph idx="1"/>
          </p:nvPr>
        </p:nvSpPr>
        <p:spPr>
          <a:xfrm>
            <a:off x="2208213" y="2276475"/>
            <a:ext cx="7772400" cy="4114800"/>
          </a:xfrm>
        </p:spPr>
        <p:txBody>
          <a:bodyPr/>
          <a:lstStyle/>
          <a:p>
            <a:pPr marL="0" indent="0">
              <a:buNone/>
              <a:defRPr/>
            </a:pPr>
            <a:r>
              <a:rPr lang="nl-NL" sz="1800" dirty="0"/>
              <a:t>Leegstand:</a:t>
            </a:r>
          </a:p>
          <a:p>
            <a:pPr eaLnBrk="1" hangingPunct="1">
              <a:defRPr/>
            </a:pPr>
            <a:r>
              <a:rPr lang="nl-NL" sz="1800" dirty="0"/>
              <a:t>Aanvangsleegstand: opschorten eerste gebruik</a:t>
            </a:r>
          </a:p>
          <a:p>
            <a:pPr eaLnBrk="1" hangingPunct="1">
              <a:defRPr/>
            </a:pPr>
            <a:r>
              <a:rPr lang="nl-NL" sz="1800" dirty="0"/>
              <a:t>Tussentijdse leegstand</a:t>
            </a:r>
          </a:p>
          <a:p>
            <a:pPr lvl="1" eaLnBrk="1" hangingPunct="1">
              <a:defRPr/>
            </a:pPr>
            <a:r>
              <a:rPr lang="nl-NL" sz="1800" dirty="0"/>
              <a:t>Geen gebruik: belast gebruik</a:t>
            </a:r>
          </a:p>
          <a:p>
            <a:pPr lvl="1" eaLnBrk="1" hangingPunct="1">
              <a:defRPr/>
            </a:pPr>
            <a:r>
              <a:rPr lang="nl-NL" sz="1800" dirty="0"/>
              <a:t>BTW op onderhoud etc. aftrekbaar</a:t>
            </a:r>
          </a:p>
          <a:p>
            <a:pPr lvl="1" eaLnBrk="1" hangingPunct="1">
              <a:defRPr/>
            </a:pPr>
            <a:r>
              <a:rPr lang="nl-NL" sz="1800" dirty="0"/>
              <a:t>Herziening n.a.v. aansluitend/voorafgaand belast/vrijgesteld gebruik</a:t>
            </a:r>
          </a:p>
          <a:p>
            <a:pPr eaLnBrk="1" hangingPunct="1">
              <a:defRPr/>
            </a:pPr>
            <a:r>
              <a:rPr lang="nl-NL" sz="1800" dirty="0"/>
              <a:t>Afspraken met de Belastingdienst</a:t>
            </a:r>
            <a:br>
              <a:rPr lang="nl-NL" sz="1800" dirty="0"/>
            </a:br>
            <a:endParaRPr lang="nl-NL" sz="1800" dirty="0"/>
          </a:p>
          <a:p>
            <a:pPr marL="0" indent="0">
              <a:buNone/>
              <a:defRPr/>
            </a:pPr>
            <a:r>
              <a:rPr lang="nl-NL" sz="1800" u="sng" dirty="0"/>
              <a:t>Huurgarantie verkoper:</a:t>
            </a:r>
          </a:p>
          <a:p>
            <a:pPr eaLnBrk="1" hangingPunct="1">
              <a:defRPr/>
            </a:pPr>
            <a:r>
              <a:rPr lang="nl-NL" sz="1800" dirty="0"/>
              <a:t>Korting op koopsom</a:t>
            </a:r>
          </a:p>
          <a:p>
            <a:pPr eaLnBrk="1" hangingPunct="1">
              <a:defRPr/>
            </a:pPr>
            <a:r>
              <a:rPr lang="nl-NL" sz="1800" dirty="0"/>
              <a:t>Geen belaste verhuur aan verkoper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el 1">
            <a:extLst>
              <a:ext uri="{FF2B5EF4-FFF2-40B4-BE49-F238E27FC236}">
                <a16:creationId xmlns:a16="http://schemas.microsoft.com/office/drawing/2014/main" id="{3B854CEF-383E-447C-9B4C-A72D51E1E86A}"/>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58BFAD3B-D3E7-4EA9-8D8E-F3B776DA34A2}"/>
              </a:ext>
            </a:extLst>
          </p:cNvPr>
          <p:cNvSpPr>
            <a:spLocks noGrp="1" noChangeArrowheads="1"/>
          </p:cNvSpPr>
          <p:nvPr>
            <p:ph idx="1"/>
          </p:nvPr>
        </p:nvSpPr>
        <p:spPr>
          <a:xfrm>
            <a:off x="2208213" y="2276475"/>
            <a:ext cx="7772400" cy="4114800"/>
          </a:xfrm>
        </p:spPr>
        <p:txBody>
          <a:bodyPr/>
          <a:lstStyle/>
          <a:p>
            <a:pPr marL="0" indent="0">
              <a:buNone/>
              <a:defRPr/>
            </a:pPr>
            <a:r>
              <a:rPr lang="nl-NL" altLang="nl-NL" sz="1800" u="sng" dirty="0"/>
              <a:t>Uitspraak van de Hoge Raad (Hoge Raad 13 juni 2014 nr. 13/00282):</a:t>
            </a:r>
          </a:p>
          <a:p>
            <a:pPr eaLnBrk="1" hangingPunct="1">
              <a:defRPr/>
            </a:pPr>
            <a:r>
              <a:rPr lang="nl-NL" altLang="nl-NL" sz="1800" dirty="0"/>
              <a:t>Aftrek voorbelasting mogelijk, mits het voornemen bestaat het pand weer belast te gaan gebruiken</a:t>
            </a:r>
          </a:p>
          <a:p>
            <a:pPr lvl="1" eaLnBrk="1" hangingPunct="1">
              <a:defRPr/>
            </a:pPr>
            <a:r>
              <a:rPr lang="nl-NL" altLang="nl-NL" sz="1800" dirty="0"/>
              <a:t>Herzienings-BTW</a:t>
            </a:r>
          </a:p>
          <a:p>
            <a:pPr lvl="1" eaLnBrk="1" hangingPunct="1">
              <a:defRPr/>
            </a:pPr>
            <a:r>
              <a:rPr lang="nl-NL" altLang="nl-NL" sz="1800" dirty="0"/>
              <a:t>BTW op kosten energie, onderhoud etc.</a:t>
            </a:r>
          </a:p>
          <a:p>
            <a:pPr eaLnBrk="1" hangingPunct="1">
              <a:defRPr/>
            </a:pPr>
            <a:r>
              <a:rPr lang="nl-NL" altLang="nl-NL" sz="1800" dirty="0"/>
              <a:t>Recht op teruggave herzienings-BTW als:</a:t>
            </a:r>
          </a:p>
          <a:p>
            <a:pPr lvl="1" eaLnBrk="1" hangingPunct="1">
              <a:defRPr/>
            </a:pPr>
            <a:r>
              <a:rPr lang="nl-NL" altLang="nl-NL" sz="1800" dirty="0"/>
              <a:t>Pand gekocht met BTW, maar niet in aftrek gebracht; en</a:t>
            </a:r>
          </a:p>
          <a:p>
            <a:pPr lvl="1" eaLnBrk="1" hangingPunct="1">
              <a:defRPr/>
            </a:pPr>
            <a:r>
              <a:rPr lang="nl-NL" altLang="nl-NL" sz="1800" dirty="0"/>
              <a:t>Pand binnen herzieningstermijn leeg staat; en</a:t>
            </a:r>
          </a:p>
          <a:p>
            <a:pPr lvl="1" eaLnBrk="1" hangingPunct="1">
              <a:defRPr/>
            </a:pPr>
            <a:r>
              <a:rPr lang="nl-NL" altLang="nl-NL" sz="1800" dirty="0"/>
              <a:t>Het voornemen bestaat het pand belast te gaan gebruiken</a:t>
            </a:r>
          </a:p>
          <a:p>
            <a:pPr eaLnBrk="1" hangingPunct="1">
              <a:defRPr/>
            </a:pPr>
            <a:r>
              <a:rPr lang="nl-NL" altLang="nl-NL" sz="1800" dirty="0"/>
              <a:t>Ook als het pand voor leegstand vrijgesteld werd gebruikt</a:t>
            </a:r>
          </a:p>
          <a:p>
            <a:pPr marL="0" indent="0">
              <a:buNone/>
              <a:defRPr/>
            </a:pPr>
            <a:endParaRPr lang="nl-NL" sz="18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el 1">
            <a:extLst>
              <a:ext uri="{FF2B5EF4-FFF2-40B4-BE49-F238E27FC236}">
                <a16:creationId xmlns:a16="http://schemas.microsoft.com/office/drawing/2014/main" id="{7CF8FBB9-4BD1-42F1-A299-E3F5AD5D5DCD}"/>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79466059-8736-4069-BACE-1A9A02E227D3}"/>
              </a:ext>
            </a:extLst>
          </p:cNvPr>
          <p:cNvSpPr>
            <a:spLocks noGrp="1" noChangeArrowheads="1"/>
          </p:cNvSpPr>
          <p:nvPr>
            <p:ph idx="1"/>
          </p:nvPr>
        </p:nvSpPr>
        <p:spPr>
          <a:xfrm>
            <a:off x="2208213" y="2276475"/>
            <a:ext cx="7772400" cy="4114800"/>
          </a:xfrm>
        </p:spPr>
        <p:txBody>
          <a:bodyPr/>
          <a:lstStyle/>
          <a:p>
            <a:pPr marL="0" indent="0">
              <a:buNone/>
              <a:defRPr/>
            </a:pPr>
            <a:r>
              <a:rPr lang="nl-NL" sz="1800" b="1" dirty="0"/>
              <a:t>Anti-kraak:</a:t>
            </a:r>
          </a:p>
          <a:p>
            <a:pPr marL="0" indent="0">
              <a:buNone/>
              <a:defRPr/>
            </a:pPr>
            <a:endParaRPr lang="nl-NL" sz="1800" dirty="0"/>
          </a:p>
          <a:p>
            <a:pPr marL="0" indent="0">
              <a:buNone/>
              <a:defRPr/>
            </a:pPr>
            <a:r>
              <a:rPr lang="nl-NL" sz="1800" dirty="0"/>
              <a:t>Onroerende zaken die ter voorkoming van kraak ter </a:t>
            </a:r>
            <a:br>
              <a:rPr lang="nl-NL" sz="1800" dirty="0"/>
            </a:br>
            <a:r>
              <a:rPr lang="nl-NL" sz="1800" dirty="0"/>
              <a:t>beschikking worden gesteld &gt; niet als gebruik/verhuur aangemerkt hierdoor geen gevolgen voor de BTW</a:t>
            </a:r>
          </a:p>
          <a:p>
            <a:pPr eaLnBrk="1" hangingPunct="1">
              <a:defRPr/>
            </a:pPr>
            <a:endParaRPr lang="nl-NL" sz="1800" dirty="0"/>
          </a:p>
          <a:p>
            <a:pPr marL="0" indent="0">
              <a:buNone/>
              <a:defRPr/>
            </a:pPr>
            <a:r>
              <a:rPr lang="nl-NL" sz="1800" u="sng" dirty="0"/>
              <a:t>Let op:</a:t>
            </a:r>
          </a:p>
          <a:p>
            <a:pPr eaLnBrk="1" hangingPunct="1">
              <a:defRPr/>
            </a:pPr>
            <a:r>
              <a:rPr lang="nl-NL" sz="1800" dirty="0"/>
              <a:t>Er moet dan wel sprake zijn van een bewakingsovereenkomst  </a:t>
            </a:r>
          </a:p>
          <a:p>
            <a:pPr eaLnBrk="1" hangingPunct="1">
              <a:defRPr/>
            </a:pPr>
            <a:r>
              <a:rPr lang="nl-NL" sz="1800" dirty="0"/>
              <a:t>Indien sprake is van tijdelijke bewoning door tussenkomst van een intermediair &gt; geen sprake van een anti-kraak regeling</a:t>
            </a:r>
          </a:p>
          <a:p>
            <a:pPr marL="0" indent="0">
              <a:buNone/>
              <a:defRPr/>
            </a:pPr>
            <a:endParaRPr lang="nl-NL" sz="18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el 1">
            <a:extLst>
              <a:ext uri="{FF2B5EF4-FFF2-40B4-BE49-F238E27FC236}">
                <a16:creationId xmlns:a16="http://schemas.microsoft.com/office/drawing/2014/main" id="{6DE932DF-1262-45C1-8C32-363A30D4394A}"/>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7709F70D-17EF-4369-B478-1B2A0F3038B0}"/>
              </a:ext>
            </a:extLst>
          </p:cNvPr>
          <p:cNvSpPr>
            <a:spLocks noGrp="1" noChangeArrowheads="1"/>
          </p:cNvSpPr>
          <p:nvPr>
            <p:ph idx="1"/>
          </p:nvPr>
        </p:nvSpPr>
        <p:spPr>
          <a:xfrm>
            <a:off x="2208213" y="2276475"/>
            <a:ext cx="7772400" cy="4114800"/>
          </a:xfrm>
        </p:spPr>
        <p:txBody>
          <a:bodyPr/>
          <a:lstStyle/>
          <a:p>
            <a:pPr marL="0" indent="0">
              <a:buNone/>
              <a:defRPr/>
            </a:pPr>
            <a:r>
              <a:rPr lang="nl-NL" sz="1800" b="1" dirty="0"/>
              <a:t>Overdrachtsbelasting</a:t>
            </a:r>
          </a:p>
          <a:p>
            <a:pPr marL="0" indent="0">
              <a:buNone/>
              <a:defRPr/>
            </a:pPr>
            <a:endParaRPr lang="nl-NL" altLang="nl-NL" sz="1800" u="sng" dirty="0"/>
          </a:p>
          <a:p>
            <a:pPr marL="0" indent="0">
              <a:buNone/>
              <a:defRPr/>
            </a:pPr>
            <a:r>
              <a:rPr lang="en-US" altLang="nl-NL" sz="1800" u="sng" dirty="0" err="1"/>
              <a:t>Verkrijging</a:t>
            </a:r>
            <a:r>
              <a:rPr lang="en-US" altLang="nl-NL" sz="1800" u="sng" dirty="0"/>
              <a:t> </a:t>
            </a:r>
            <a:r>
              <a:rPr lang="en-US" altLang="nl-NL" sz="1800" u="sng" dirty="0" err="1"/>
              <a:t>onroerende</a:t>
            </a:r>
            <a:r>
              <a:rPr lang="en-US" altLang="nl-NL" sz="1800" u="sng" dirty="0"/>
              <a:t> </a:t>
            </a:r>
            <a:r>
              <a:rPr lang="en-US" altLang="nl-NL" sz="1800" u="sng" dirty="0" err="1"/>
              <a:t>zaken</a:t>
            </a:r>
            <a:r>
              <a:rPr lang="en-US" altLang="nl-NL" sz="1800" u="sng" dirty="0"/>
              <a:t>:</a:t>
            </a:r>
          </a:p>
          <a:p>
            <a:pPr eaLnBrk="1" hangingPunct="1">
              <a:defRPr/>
            </a:pPr>
            <a:r>
              <a:rPr lang="en-US" altLang="nl-NL" sz="1800" dirty="0" err="1"/>
              <a:t>Juridische</a:t>
            </a:r>
            <a:r>
              <a:rPr lang="en-US" altLang="nl-NL" sz="1800" dirty="0"/>
              <a:t> </a:t>
            </a:r>
            <a:r>
              <a:rPr lang="en-US" altLang="nl-NL" sz="1800" dirty="0" err="1"/>
              <a:t>eigendom</a:t>
            </a:r>
            <a:endParaRPr lang="en-US" altLang="nl-NL" sz="1800" dirty="0"/>
          </a:p>
          <a:p>
            <a:pPr eaLnBrk="1" hangingPunct="1">
              <a:defRPr/>
            </a:pPr>
            <a:r>
              <a:rPr lang="en-US" altLang="nl-NL" sz="1800" dirty="0" err="1"/>
              <a:t>Economische</a:t>
            </a:r>
            <a:r>
              <a:rPr lang="en-US" altLang="nl-NL" sz="1800" dirty="0"/>
              <a:t> </a:t>
            </a:r>
            <a:r>
              <a:rPr lang="en-US" altLang="nl-NL" sz="1800" dirty="0" err="1"/>
              <a:t>eigendom</a:t>
            </a:r>
            <a:endParaRPr lang="en-US" altLang="nl-NL" sz="1800" dirty="0"/>
          </a:p>
          <a:p>
            <a:pPr eaLnBrk="1" hangingPunct="1">
              <a:defRPr/>
            </a:pPr>
            <a:r>
              <a:rPr lang="en-US" altLang="nl-NL" sz="1800" dirty="0" err="1"/>
              <a:t>Onroerende</a:t>
            </a:r>
            <a:r>
              <a:rPr lang="en-US" altLang="nl-NL" sz="1800" dirty="0"/>
              <a:t> </a:t>
            </a:r>
            <a:r>
              <a:rPr lang="en-US" altLang="nl-NL" sz="1800" dirty="0" err="1"/>
              <a:t>zaaklichaam</a:t>
            </a:r>
            <a:br>
              <a:rPr lang="en-US" altLang="nl-NL" sz="1800" dirty="0"/>
            </a:br>
            <a:endParaRPr lang="en-US" altLang="nl-NL" sz="1800" dirty="0"/>
          </a:p>
          <a:p>
            <a:pPr marL="0" indent="0">
              <a:buNone/>
              <a:defRPr/>
            </a:pPr>
            <a:r>
              <a:rPr lang="en-US" altLang="nl-NL" sz="1800" dirty="0" err="1"/>
              <a:t>Maatstaf</a:t>
            </a:r>
            <a:r>
              <a:rPr lang="en-US" altLang="nl-NL" sz="1800" dirty="0"/>
              <a:t> van </a:t>
            </a:r>
            <a:r>
              <a:rPr lang="en-US" altLang="nl-NL" sz="1800" dirty="0" err="1"/>
              <a:t>heffing</a:t>
            </a:r>
            <a:r>
              <a:rPr lang="en-US" altLang="nl-NL" sz="1800" dirty="0"/>
              <a:t> (6%): </a:t>
            </a:r>
            <a:r>
              <a:rPr lang="en-US" altLang="nl-NL" sz="1800" dirty="0" err="1"/>
              <a:t>waarde</a:t>
            </a:r>
            <a:r>
              <a:rPr lang="en-US" altLang="nl-NL" sz="1800" dirty="0"/>
              <a:t> </a:t>
            </a:r>
            <a:r>
              <a:rPr lang="en-US" altLang="nl-NL" sz="1800" dirty="0" err="1"/>
              <a:t>economisch</a:t>
            </a:r>
            <a:r>
              <a:rPr lang="en-US" altLang="nl-NL" sz="1800" dirty="0"/>
              <a:t> </a:t>
            </a:r>
            <a:r>
              <a:rPr lang="en-US" altLang="nl-NL" sz="1800" dirty="0" err="1"/>
              <a:t>verkeer</a:t>
            </a:r>
            <a:r>
              <a:rPr lang="en-US" altLang="nl-NL" sz="1800" dirty="0"/>
              <a:t> of </a:t>
            </a:r>
            <a:r>
              <a:rPr lang="en-US" altLang="nl-NL" sz="1800" dirty="0" err="1"/>
              <a:t>tegenprestatie</a:t>
            </a:r>
            <a:r>
              <a:rPr lang="en-US" altLang="nl-NL" sz="1800" dirty="0"/>
              <a:t> (de </a:t>
            </a:r>
            <a:r>
              <a:rPr lang="en-US" altLang="nl-NL" sz="1800" dirty="0" err="1"/>
              <a:t>hoogste</a:t>
            </a:r>
            <a:r>
              <a:rPr lang="en-US" altLang="nl-NL" sz="1800" dirty="0"/>
              <a:t>) of 2% in </a:t>
            </a:r>
            <a:r>
              <a:rPr lang="en-US" altLang="nl-NL" sz="1800" dirty="0" err="1"/>
              <a:t>geval</a:t>
            </a:r>
            <a:r>
              <a:rPr lang="en-US" altLang="nl-NL" sz="1800" dirty="0"/>
              <a:t> van </a:t>
            </a:r>
            <a:r>
              <a:rPr lang="en-US" altLang="nl-NL" sz="1800" dirty="0" err="1"/>
              <a:t>woningen</a:t>
            </a:r>
            <a:endParaRPr lang="en-US" altLang="nl-NL" sz="1800" dirty="0"/>
          </a:p>
          <a:p>
            <a:pPr marL="0" indent="0">
              <a:buNone/>
              <a:defRPr/>
            </a:pPr>
            <a:br>
              <a:rPr lang="en-US" altLang="nl-NL" sz="1800" dirty="0"/>
            </a:br>
            <a:r>
              <a:rPr lang="en-US" altLang="nl-NL" sz="1800" u="sng" dirty="0" err="1"/>
              <a:t>Vrijstellingen</a:t>
            </a:r>
            <a:r>
              <a:rPr lang="en-US" altLang="nl-NL" sz="1800" u="sng" dirty="0"/>
              <a:t> </a:t>
            </a:r>
            <a:r>
              <a:rPr lang="en-US" altLang="nl-NL" sz="1800" u="sng" dirty="0" err="1"/>
              <a:t>onder</a:t>
            </a:r>
            <a:r>
              <a:rPr lang="en-US" altLang="nl-NL" sz="1800" u="sng" dirty="0"/>
              <a:t> </a:t>
            </a:r>
            <a:r>
              <a:rPr lang="en-US" altLang="nl-NL" sz="1800" u="sng" dirty="0" err="1"/>
              <a:t>andere</a:t>
            </a:r>
            <a:r>
              <a:rPr lang="en-US" altLang="nl-NL" sz="1800" u="sng" dirty="0"/>
              <a:t>:</a:t>
            </a:r>
          </a:p>
          <a:p>
            <a:pPr marL="0" indent="0">
              <a:buNone/>
              <a:defRPr/>
            </a:pPr>
            <a:r>
              <a:rPr lang="en-US" altLang="nl-NL" sz="1800" dirty="0" err="1"/>
              <a:t>Samenloop</a:t>
            </a:r>
            <a:r>
              <a:rPr lang="en-US" altLang="nl-NL" sz="1800" dirty="0"/>
              <a:t> met BTW </a:t>
            </a:r>
            <a:r>
              <a:rPr lang="en-US" altLang="nl-NL" sz="1800" dirty="0" err="1"/>
              <a:t>verkoper</a:t>
            </a:r>
            <a:endParaRPr lang="nl-NL" altLang="nl-NL" sz="1800" dirty="0"/>
          </a:p>
          <a:p>
            <a:pPr marL="0" indent="0">
              <a:buNone/>
              <a:defRPr/>
            </a:pPr>
            <a:endParaRPr lang="nl-NL" sz="18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el 1">
            <a:extLst>
              <a:ext uri="{FF2B5EF4-FFF2-40B4-BE49-F238E27FC236}">
                <a16:creationId xmlns:a16="http://schemas.microsoft.com/office/drawing/2014/main" id="{C6B7A176-2F4D-4344-B474-5EBE4D081642}"/>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B1CD3B9B-01AD-43D8-B31C-50D31461325A}"/>
              </a:ext>
            </a:extLst>
          </p:cNvPr>
          <p:cNvSpPr>
            <a:spLocks noGrp="1" noChangeArrowheads="1"/>
          </p:cNvSpPr>
          <p:nvPr>
            <p:ph idx="1"/>
          </p:nvPr>
        </p:nvSpPr>
        <p:spPr>
          <a:xfrm>
            <a:off x="2208213" y="2276475"/>
            <a:ext cx="7772400" cy="4114800"/>
          </a:xfrm>
        </p:spPr>
        <p:txBody>
          <a:bodyPr/>
          <a:lstStyle/>
          <a:p>
            <a:pPr eaLnBrk="1" hangingPunct="1">
              <a:defRPr/>
            </a:pPr>
            <a:r>
              <a:rPr lang="nl-NL" sz="1800" dirty="0"/>
              <a:t>Chalets</a:t>
            </a:r>
          </a:p>
          <a:p>
            <a:pPr eaLnBrk="1" hangingPunct="1">
              <a:defRPr/>
            </a:pPr>
            <a:r>
              <a:rPr lang="nl-NL" sz="1800" dirty="0"/>
              <a:t>Stacaravans</a:t>
            </a:r>
          </a:p>
          <a:p>
            <a:pPr eaLnBrk="1" hangingPunct="1">
              <a:defRPr/>
            </a:pPr>
            <a:r>
              <a:rPr lang="nl-NL" sz="1800" dirty="0"/>
              <a:t>Wooncontainers</a:t>
            </a:r>
          </a:p>
          <a:p>
            <a:pPr eaLnBrk="1" hangingPunct="1">
              <a:defRPr/>
            </a:pPr>
            <a:r>
              <a:rPr lang="nl-NL" sz="1800" dirty="0"/>
              <a:t>Woonwagens</a:t>
            </a:r>
          </a:p>
          <a:p>
            <a:pPr eaLnBrk="1" hangingPunct="1">
              <a:defRPr/>
            </a:pPr>
            <a:endParaRPr lang="nl-NL" sz="1800" dirty="0"/>
          </a:p>
          <a:p>
            <a:pPr marL="0" indent="0">
              <a:buNone/>
              <a:defRPr/>
            </a:pPr>
            <a:r>
              <a:rPr lang="nl-NL" sz="1800" dirty="0"/>
              <a:t>Onroerend voor de OVB, maar roerend voor de BTW!</a:t>
            </a:r>
          </a:p>
          <a:p>
            <a:pPr eaLnBrk="1" hangingPunct="1">
              <a:defRPr/>
            </a:pPr>
            <a:endParaRPr lang="nl-NL" sz="1800" dirty="0"/>
          </a:p>
          <a:p>
            <a:pPr marL="0" indent="0">
              <a:buNone/>
              <a:defRPr/>
            </a:pPr>
            <a:r>
              <a:rPr lang="nl-NL" sz="1800" dirty="0">
                <a:sym typeface="Wingdings" pitchFamily="2" charset="2"/>
              </a:rPr>
              <a:t>=&gt; Belaste verkrijging van een onroerende zaak voor OVB</a:t>
            </a:r>
          </a:p>
          <a:p>
            <a:pPr marL="0" indent="0">
              <a:buNone/>
              <a:defRPr/>
            </a:pPr>
            <a:r>
              <a:rPr lang="nl-NL" sz="1800" dirty="0">
                <a:sym typeface="Wingdings" pitchFamily="2" charset="2"/>
              </a:rPr>
              <a:t>=&gt; Belaste levering van een roerende zaak voor de BTW </a:t>
            </a:r>
            <a:endParaRPr lang="nl-NL" sz="1800" dirty="0"/>
          </a:p>
          <a:p>
            <a:pPr marL="0" indent="0">
              <a:buNone/>
              <a:defRPr/>
            </a:pPr>
            <a:endParaRPr lang="nl-NL" sz="1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el 1">
            <a:extLst>
              <a:ext uri="{FF2B5EF4-FFF2-40B4-BE49-F238E27FC236}">
                <a16:creationId xmlns:a16="http://schemas.microsoft.com/office/drawing/2014/main" id="{9E64E32C-6387-4521-9AFC-B8EE17FD9042}"/>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A1E8FAB7-7A84-423C-B58B-B59A2F218435}"/>
              </a:ext>
            </a:extLst>
          </p:cNvPr>
          <p:cNvSpPr>
            <a:spLocks noGrp="1" noChangeArrowheads="1"/>
          </p:cNvSpPr>
          <p:nvPr>
            <p:ph idx="1"/>
          </p:nvPr>
        </p:nvSpPr>
        <p:spPr>
          <a:xfrm>
            <a:off x="2208213" y="2276475"/>
            <a:ext cx="7772400" cy="4114800"/>
          </a:xfrm>
        </p:spPr>
        <p:txBody>
          <a:bodyPr/>
          <a:lstStyle/>
          <a:p>
            <a:pPr marL="0" indent="0">
              <a:buNone/>
              <a:defRPr/>
            </a:pPr>
            <a:r>
              <a:rPr lang="en-US" sz="1800" u="sng" dirty="0" err="1"/>
              <a:t>Samenvatting</a:t>
            </a:r>
            <a:endParaRPr lang="en-US" sz="1800" u="sng" dirty="0"/>
          </a:p>
          <a:p>
            <a:pPr marL="0" indent="0">
              <a:buNone/>
              <a:defRPr/>
            </a:pPr>
            <a:br>
              <a:rPr lang="en-US" sz="1800" dirty="0"/>
            </a:br>
            <a:r>
              <a:rPr lang="en-US" sz="1800" dirty="0" err="1"/>
              <a:t>Nieuw</a:t>
            </a:r>
            <a:r>
              <a:rPr lang="en-US" sz="1800" dirty="0"/>
              <a:t> </a:t>
            </a:r>
            <a:r>
              <a:rPr lang="en-US" sz="1800" dirty="0" err="1"/>
              <a:t>en</a:t>
            </a:r>
            <a:r>
              <a:rPr lang="en-US" sz="1800" dirty="0"/>
              <a:t> </a:t>
            </a:r>
            <a:r>
              <a:rPr lang="en-US" sz="1800" dirty="0" err="1"/>
              <a:t>ongebruikt</a:t>
            </a:r>
            <a:r>
              <a:rPr lang="en-US" sz="1800" dirty="0"/>
              <a:t> </a:t>
            </a:r>
            <a:r>
              <a:rPr lang="nl-NL" sz="1800" dirty="0"/>
              <a:t>=&gt;</a:t>
            </a:r>
            <a:r>
              <a:rPr lang="en-US" sz="1800" dirty="0"/>
              <a:t> </a:t>
            </a:r>
            <a:r>
              <a:rPr lang="en-US" sz="1800" dirty="0" err="1">
                <a:sym typeface="Symbol" pitchFamily="18" charset="2"/>
              </a:rPr>
              <a:t>vrijstelling</a:t>
            </a:r>
            <a:r>
              <a:rPr lang="en-US" sz="1800" dirty="0">
                <a:sym typeface="Symbol" pitchFamily="18" charset="2"/>
              </a:rPr>
              <a:t> OVB</a:t>
            </a:r>
          </a:p>
          <a:p>
            <a:pPr marL="0" indent="0">
              <a:buNone/>
              <a:defRPr/>
            </a:pPr>
            <a:br>
              <a:rPr lang="en-US" sz="1800" dirty="0">
                <a:sym typeface="Symbol" pitchFamily="18" charset="2"/>
              </a:rPr>
            </a:br>
            <a:r>
              <a:rPr lang="en-US" sz="1800" u="sng" dirty="0" err="1">
                <a:sym typeface="Symbol" pitchFamily="18" charset="2"/>
              </a:rPr>
              <a:t>Gebruikt</a:t>
            </a:r>
            <a:r>
              <a:rPr lang="en-US" sz="1800" u="sng" dirty="0">
                <a:sym typeface="Symbol" pitchFamily="18" charset="2"/>
              </a:rPr>
              <a:t>:</a:t>
            </a:r>
          </a:p>
          <a:p>
            <a:pPr eaLnBrk="1" hangingPunct="1">
              <a:defRPr/>
            </a:pPr>
            <a:r>
              <a:rPr lang="en-US" sz="1800" dirty="0"/>
              <a:t>&lt; 2 </a:t>
            </a:r>
            <a:r>
              <a:rPr lang="en-US" sz="1800" dirty="0" err="1"/>
              <a:t>jaar</a:t>
            </a:r>
            <a:r>
              <a:rPr lang="en-US" sz="1800" dirty="0"/>
              <a:t> </a:t>
            </a:r>
            <a:r>
              <a:rPr lang="en-US" sz="1800" dirty="0" err="1"/>
              <a:t>aftrekrecht</a:t>
            </a:r>
            <a:r>
              <a:rPr lang="en-US" sz="1800" dirty="0"/>
              <a:t>          </a:t>
            </a:r>
            <a:r>
              <a:rPr lang="nl-NL" sz="1800" dirty="0"/>
              <a:t>=&gt;</a:t>
            </a:r>
            <a:r>
              <a:rPr lang="en-US" sz="1800" dirty="0"/>
              <a:t> </a:t>
            </a:r>
            <a:r>
              <a:rPr lang="en-US" sz="1800" dirty="0" err="1">
                <a:sym typeface="Symbol" pitchFamily="18" charset="2"/>
              </a:rPr>
              <a:t>geen</a:t>
            </a:r>
            <a:r>
              <a:rPr lang="en-US" sz="1800" dirty="0">
                <a:sym typeface="Symbol" pitchFamily="18" charset="2"/>
              </a:rPr>
              <a:t> </a:t>
            </a:r>
            <a:r>
              <a:rPr lang="en-US" sz="1800" dirty="0" err="1">
                <a:sym typeface="Symbol" pitchFamily="18" charset="2"/>
              </a:rPr>
              <a:t>vrijstelling</a:t>
            </a:r>
            <a:r>
              <a:rPr lang="en-US" sz="1800" dirty="0">
                <a:sym typeface="Symbol" pitchFamily="18" charset="2"/>
              </a:rPr>
              <a:t> OVB</a:t>
            </a:r>
          </a:p>
          <a:p>
            <a:pPr eaLnBrk="1" hangingPunct="1">
              <a:defRPr/>
            </a:pPr>
            <a:r>
              <a:rPr lang="en-US" sz="1800" dirty="0">
                <a:sym typeface="Symbol" pitchFamily="18" charset="2"/>
              </a:rPr>
              <a:t>&lt; 2 </a:t>
            </a:r>
            <a:r>
              <a:rPr lang="en-US" sz="1800" dirty="0" err="1">
                <a:sym typeface="Symbol" pitchFamily="18" charset="2"/>
              </a:rPr>
              <a:t>jaar</a:t>
            </a:r>
            <a:r>
              <a:rPr lang="en-US" sz="1800" dirty="0">
                <a:sym typeface="Symbol" pitchFamily="18" charset="2"/>
              </a:rPr>
              <a:t> </a:t>
            </a:r>
            <a:r>
              <a:rPr lang="en-US" sz="1800" dirty="0" err="1">
                <a:sym typeface="Symbol" pitchFamily="18" charset="2"/>
              </a:rPr>
              <a:t>geen</a:t>
            </a:r>
            <a:r>
              <a:rPr lang="en-US" sz="1800" dirty="0">
                <a:sym typeface="Symbol" pitchFamily="18" charset="2"/>
              </a:rPr>
              <a:t> </a:t>
            </a:r>
            <a:r>
              <a:rPr lang="en-US" sz="1800" dirty="0" err="1">
                <a:sym typeface="Symbol" pitchFamily="18" charset="2"/>
              </a:rPr>
              <a:t>aftrekrecht</a:t>
            </a:r>
            <a:r>
              <a:rPr lang="en-US" sz="1800" dirty="0">
                <a:sym typeface="Symbol" pitchFamily="18" charset="2"/>
              </a:rPr>
              <a:t> </a:t>
            </a:r>
            <a:r>
              <a:rPr lang="nl-NL" sz="1800" dirty="0"/>
              <a:t>=&gt;</a:t>
            </a:r>
            <a:r>
              <a:rPr lang="en-US" sz="1800" dirty="0">
                <a:sym typeface="Symbol" pitchFamily="18" charset="2"/>
              </a:rPr>
              <a:t> </a:t>
            </a:r>
            <a:r>
              <a:rPr lang="en-US" sz="1800" dirty="0" err="1">
                <a:sym typeface="Symbol" pitchFamily="18" charset="2"/>
              </a:rPr>
              <a:t>vrijstelling</a:t>
            </a:r>
            <a:r>
              <a:rPr lang="en-US" sz="1800" dirty="0">
                <a:sym typeface="Symbol" pitchFamily="18" charset="2"/>
              </a:rPr>
              <a:t> OVB</a:t>
            </a:r>
          </a:p>
          <a:p>
            <a:pPr eaLnBrk="1" hangingPunct="1">
              <a:defRPr/>
            </a:pPr>
            <a:r>
              <a:rPr lang="en-US" sz="1800" dirty="0">
                <a:sym typeface="Symbol" pitchFamily="18" charset="2"/>
              </a:rPr>
              <a:t>&gt; 2 </a:t>
            </a:r>
            <a:r>
              <a:rPr lang="en-US" sz="1800" dirty="0" err="1">
                <a:sym typeface="Symbol" pitchFamily="18" charset="2"/>
              </a:rPr>
              <a:t>jaar</a:t>
            </a:r>
            <a:r>
              <a:rPr lang="en-US" sz="1800" dirty="0">
                <a:sym typeface="Symbol" pitchFamily="18" charset="2"/>
              </a:rPr>
              <a:t> </a:t>
            </a:r>
            <a:r>
              <a:rPr lang="en-US" sz="1800" dirty="0" err="1">
                <a:sym typeface="Symbol" pitchFamily="18" charset="2"/>
              </a:rPr>
              <a:t>aftrekrecht</a:t>
            </a:r>
            <a:r>
              <a:rPr lang="en-US" sz="1800" dirty="0">
                <a:sym typeface="Symbol" pitchFamily="18" charset="2"/>
              </a:rPr>
              <a:t>          </a:t>
            </a:r>
            <a:r>
              <a:rPr lang="nl-NL" sz="1800" dirty="0"/>
              <a:t>=&gt;</a:t>
            </a:r>
            <a:r>
              <a:rPr lang="en-US" sz="1800" dirty="0">
                <a:sym typeface="Symbol" pitchFamily="18" charset="2"/>
              </a:rPr>
              <a:t> </a:t>
            </a:r>
            <a:r>
              <a:rPr lang="en-US" sz="1800" dirty="0" err="1">
                <a:sym typeface="Symbol" pitchFamily="18" charset="2"/>
              </a:rPr>
              <a:t>geen</a:t>
            </a:r>
            <a:r>
              <a:rPr lang="en-US" sz="1800" dirty="0">
                <a:sym typeface="Symbol" pitchFamily="18" charset="2"/>
              </a:rPr>
              <a:t> </a:t>
            </a:r>
            <a:r>
              <a:rPr lang="en-US" sz="1800" dirty="0" err="1">
                <a:sym typeface="Symbol" pitchFamily="18" charset="2"/>
              </a:rPr>
              <a:t>vrijstelling</a:t>
            </a:r>
            <a:r>
              <a:rPr lang="en-US" sz="1800" dirty="0">
                <a:sym typeface="Symbol" pitchFamily="18" charset="2"/>
              </a:rPr>
              <a:t> OVB</a:t>
            </a:r>
          </a:p>
          <a:p>
            <a:pPr eaLnBrk="1" hangingPunct="1">
              <a:defRPr/>
            </a:pPr>
            <a:r>
              <a:rPr lang="en-US" sz="1800" dirty="0">
                <a:sym typeface="Symbol" pitchFamily="18" charset="2"/>
              </a:rPr>
              <a:t>&gt; 2 </a:t>
            </a:r>
            <a:r>
              <a:rPr lang="en-US" sz="1800" dirty="0" err="1">
                <a:sym typeface="Symbol" pitchFamily="18" charset="2"/>
              </a:rPr>
              <a:t>jaar</a:t>
            </a:r>
            <a:r>
              <a:rPr lang="en-US" sz="1800" dirty="0">
                <a:sym typeface="Symbol" pitchFamily="18" charset="2"/>
              </a:rPr>
              <a:t> </a:t>
            </a:r>
            <a:r>
              <a:rPr lang="en-US" sz="1800" dirty="0" err="1">
                <a:sym typeface="Symbol" pitchFamily="18" charset="2"/>
              </a:rPr>
              <a:t>geen</a:t>
            </a:r>
            <a:r>
              <a:rPr lang="en-US" sz="1800" dirty="0">
                <a:sym typeface="Symbol" pitchFamily="18" charset="2"/>
              </a:rPr>
              <a:t> </a:t>
            </a:r>
            <a:r>
              <a:rPr lang="en-US" sz="1800" dirty="0" err="1">
                <a:sym typeface="Symbol" pitchFamily="18" charset="2"/>
              </a:rPr>
              <a:t>aftrekrecht</a:t>
            </a:r>
            <a:r>
              <a:rPr lang="en-US" sz="1800" dirty="0">
                <a:sym typeface="Symbol" pitchFamily="18" charset="2"/>
              </a:rPr>
              <a:t> </a:t>
            </a:r>
            <a:r>
              <a:rPr lang="nl-NL" sz="1800" dirty="0"/>
              <a:t>=&gt;</a:t>
            </a:r>
            <a:r>
              <a:rPr lang="en-US" sz="1800" dirty="0">
                <a:sym typeface="Symbol" pitchFamily="18" charset="2"/>
              </a:rPr>
              <a:t> </a:t>
            </a:r>
            <a:r>
              <a:rPr lang="en-US" sz="1800" dirty="0" err="1">
                <a:sym typeface="Symbol" pitchFamily="18" charset="2"/>
              </a:rPr>
              <a:t>geen</a:t>
            </a:r>
            <a:r>
              <a:rPr lang="en-US" sz="1800" dirty="0">
                <a:sym typeface="Symbol" pitchFamily="18" charset="2"/>
              </a:rPr>
              <a:t> </a:t>
            </a:r>
            <a:r>
              <a:rPr lang="en-US" sz="1800" dirty="0" err="1">
                <a:sym typeface="Symbol" pitchFamily="18" charset="2"/>
              </a:rPr>
              <a:t>vrijstelling</a:t>
            </a:r>
            <a:r>
              <a:rPr lang="en-US" sz="1800" dirty="0">
                <a:sym typeface="Symbol" pitchFamily="18" charset="2"/>
              </a:rPr>
              <a:t> OVB</a:t>
            </a:r>
            <a:endParaRPr lang="nl-NL" sz="1800" dirty="0">
              <a:sym typeface="Symbol" pitchFamily="18" charset="2"/>
            </a:endParaRPr>
          </a:p>
          <a:p>
            <a:pPr marL="0" indent="0">
              <a:buNone/>
              <a:defRPr/>
            </a:pPr>
            <a:endParaRPr lang="nl-NL"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a:extLst>
              <a:ext uri="{FF2B5EF4-FFF2-40B4-BE49-F238E27FC236}">
                <a16:creationId xmlns:a16="http://schemas.microsoft.com/office/drawing/2014/main" id="{4E0117E3-386E-45C3-9D82-A1E9575CD0BC}"/>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31746" name="Tijdelijke aanduiding voor inhoud 2">
            <a:extLst>
              <a:ext uri="{FF2B5EF4-FFF2-40B4-BE49-F238E27FC236}">
                <a16:creationId xmlns:a16="http://schemas.microsoft.com/office/drawing/2014/main" id="{FA9E47A7-1975-4067-923B-47E24A511A27}"/>
              </a:ext>
            </a:extLst>
          </p:cNvPr>
          <p:cNvSpPr>
            <a:spLocks noGrp="1" noChangeArrowheads="1"/>
          </p:cNvSpPr>
          <p:nvPr>
            <p:ph idx="1"/>
          </p:nvPr>
        </p:nvSpPr>
        <p:spPr>
          <a:xfrm>
            <a:off x="2208213" y="2276475"/>
            <a:ext cx="7772400" cy="4114800"/>
          </a:xfrm>
        </p:spPr>
        <p:txBody>
          <a:bodyPr/>
          <a:lstStyle/>
          <a:p>
            <a:endParaRPr lang="nl-NL" altLang="nl-NL"/>
          </a:p>
          <a:p>
            <a:r>
              <a:rPr lang="nl-NL" altLang="nl-NL"/>
              <a:t>HvJ 29 oktober 2015, C-174/14 Saudaçor-zaak, definitie van publiekrechtelijk lichaam: </a:t>
            </a:r>
          </a:p>
          <a:p>
            <a:r>
              <a:rPr lang="nl-NL" altLang="nl-NL"/>
              <a:t>- Bevoegdheid van openbaar gezag EN</a:t>
            </a:r>
          </a:p>
          <a:p>
            <a:r>
              <a:rPr lang="nl-NL" altLang="nl-NL"/>
              <a:t>- inbedding in de organisatie van het openbaar bestuur</a:t>
            </a:r>
          </a:p>
          <a:p>
            <a:endParaRPr lang="nl-NL" altLang="nl-NL"/>
          </a:p>
          <a:p>
            <a:endParaRPr lang="nl-NL" altLang="nl-NL"/>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a:extLst>
              <a:ext uri="{FF2B5EF4-FFF2-40B4-BE49-F238E27FC236}">
                <a16:creationId xmlns:a16="http://schemas.microsoft.com/office/drawing/2014/main" id="{E70B80F4-5902-43B6-AE56-49B648C1B691}"/>
              </a:ext>
            </a:extLst>
          </p:cNvPr>
          <p:cNvSpPr>
            <a:spLocks noGrp="1" noChangeArrowheads="1"/>
          </p:cNvSpPr>
          <p:nvPr>
            <p:ph type="title"/>
          </p:nvPr>
        </p:nvSpPr>
        <p:spPr>
          <a:xfrm>
            <a:off x="2351088" y="2636838"/>
            <a:ext cx="7772400" cy="1143000"/>
          </a:xfrm>
        </p:spPr>
        <p:txBody>
          <a:bodyPr/>
          <a:lstStyle/>
          <a:p>
            <a:pPr eaLnBrk="1" hangingPunct="1"/>
            <a:r>
              <a:rPr lang="nl-NL" altLang="nl-NL">
                <a:cs typeface="Arial" panose="020B0604020202020204" pitchFamily="34" charset="0"/>
              </a:rPr>
              <a:t>Vragen?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7" name="Tijdelijke aanduiding voor inhoud 6"/>
          <p:cNvSpPr>
            <a:spLocks noGrp="1"/>
          </p:cNvSpPr>
          <p:nvPr>
            <p:ph idx="1"/>
          </p:nvPr>
        </p:nvSpPr>
        <p:spPr/>
        <p:txBody>
          <a:bodyPr>
            <a:normAutofit/>
          </a:bodyPr>
          <a:lstStyle/>
          <a:p>
            <a:pPr marL="285750" indent="-285750"/>
            <a:r>
              <a:rPr lang="nl-NL" dirty="0"/>
              <a:t>Welkom en doelstellingen</a:t>
            </a:r>
          </a:p>
          <a:p>
            <a:pPr marL="285750" indent="-285750"/>
            <a:r>
              <a:rPr lang="nl-NL" dirty="0"/>
              <a:t>BTW en ondernemer</a:t>
            </a:r>
          </a:p>
          <a:p>
            <a:pPr marL="285750" indent="-285750"/>
            <a:r>
              <a:rPr lang="nl-NL" dirty="0"/>
              <a:t>BTW en vrijstellingen</a:t>
            </a:r>
          </a:p>
          <a:p>
            <a:pPr marL="285750" indent="-285750"/>
            <a:r>
              <a:rPr lang="nl-NL" b="1" dirty="0"/>
              <a:t>BTW en fondswerving</a:t>
            </a:r>
          </a:p>
          <a:p>
            <a:pPr marL="285750" indent="-285750"/>
            <a:r>
              <a:rPr lang="nl-NL" dirty="0"/>
              <a:t>BTW en aftrek van voorbelasting en (pre) pro rata</a:t>
            </a:r>
          </a:p>
          <a:p>
            <a:pPr marL="285750" indent="-285750"/>
            <a:r>
              <a:rPr lang="nl-NL" dirty="0"/>
              <a:t>BTW en uitlenen van personeel</a:t>
            </a:r>
          </a:p>
          <a:p>
            <a:pPr marL="285750" indent="-285750"/>
            <a:r>
              <a:rPr lang="nl-NL" dirty="0"/>
              <a:t>BTW en subsidies wanneer belast en wanneer onbelast</a:t>
            </a:r>
          </a:p>
          <a:p>
            <a:pPr marL="285750" indent="-285750"/>
            <a:r>
              <a:rPr lang="nl-NL" dirty="0"/>
              <a:t>BTW en doorbelasten van kosten </a:t>
            </a:r>
          </a:p>
          <a:p>
            <a:pPr marL="285750" indent="-285750"/>
            <a:r>
              <a:rPr lang="nl-NL" dirty="0"/>
              <a:t>Vragen</a:t>
            </a:r>
          </a:p>
        </p:txBody>
      </p:sp>
    </p:spTree>
    <p:extLst>
      <p:ext uri="{BB962C8B-B14F-4D97-AF65-F5344CB8AC3E}">
        <p14:creationId xmlns:p14="http://schemas.microsoft.com/office/powerpoint/2010/main" val="30982603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a:t>BTW en fondswerving</a:t>
            </a:r>
          </a:p>
        </p:txBody>
      </p:sp>
      <p:sp>
        <p:nvSpPr>
          <p:cNvPr id="74755" name="Tijdelijke aanduiding voor inhoud 2"/>
          <p:cNvSpPr>
            <a:spLocks noGrp="1"/>
          </p:cNvSpPr>
          <p:nvPr>
            <p:ph idx="1"/>
          </p:nvPr>
        </p:nvSpPr>
        <p:spPr/>
        <p:txBody>
          <a:bodyPr>
            <a:normAutofit/>
          </a:bodyPr>
          <a:lstStyle/>
          <a:p>
            <a:pPr marL="0" indent="0">
              <a:buNone/>
              <a:defRPr/>
            </a:pPr>
            <a:r>
              <a:rPr lang="nl-NL" altLang="nl-NL" u="sng" dirty="0"/>
              <a:t>Ruime vrijstelling voor </a:t>
            </a:r>
            <a:r>
              <a:rPr lang="nl-NL" altLang="nl-NL" u="sng" dirty="0" err="1"/>
              <a:t>fondswervende</a:t>
            </a:r>
            <a:r>
              <a:rPr lang="nl-NL" altLang="nl-NL" u="sng" dirty="0"/>
              <a:t> activiteiten:</a:t>
            </a:r>
          </a:p>
          <a:p>
            <a:pPr marL="342900" indent="-342900">
              <a:buFont typeface="Arial" panose="020B0604020202020204" pitchFamily="34" charset="0"/>
              <a:buChar char="•"/>
              <a:defRPr/>
            </a:pPr>
            <a:r>
              <a:rPr lang="nl-NL" altLang="nl-NL" dirty="0"/>
              <a:t>Alleen als de primaire activiteiten zijn vrijgesteld van BTW. Dit zijn organisaties op het gebied van:</a:t>
            </a:r>
          </a:p>
          <a:p>
            <a:pPr marL="641350" lvl="1">
              <a:buFont typeface="Arial" panose="020B0604020202020204" pitchFamily="34" charset="0"/>
              <a:buChar char="•"/>
              <a:defRPr/>
            </a:pPr>
            <a:r>
              <a:rPr lang="en-US" altLang="nl-NL" dirty="0" err="1"/>
              <a:t>Verzorgen</a:t>
            </a:r>
            <a:r>
              <a:rPr lang="en-US" altLang="nl-NL" dirty="0"/>
              <a:t> </a:t>
            </a:r>
            <a:r>
              <a:rPr lang="en-US" altLang="nl-NL" dirty="0" err="1"/>
              <a:t>en</a:t>
            </a:r>
            <a:r>
              <a:rPr lang="en-US" altLang="nl-NL" dirty="0"/>
              <a:t> </a:t>
            </a:r>
            <a:r>
              <a:rPr lang="en-US" altLang="nl-NL" dirty="0" err="1"/>
              <a:t>verplegen</a:t>
            </a:r>
            <a:r>
              <a:rPr lang="en-US" altLang="nl-NL" dirty="0"/>
              <a:t> van in </a:t>
            </a:r>
            <a:r>
              <a:rPr lang="en-US" altLang="nl-NL" dirty="0" err="1"/>
              <a:t>een</a:t>
            </a:r>
            <a:r>
              <a:rPr lang="en-US" altLang="nl-NL" dirty="0"/>
              <a:t> </a:t>
            </a:r>
            <a:r>
              <a:rPr lang="en-US" altLang="nl-NL" dirty="0" err="1"/>
              <a:t>inrichting</a:t>
            </a:r>
            <a:r>
              <a:rPr lang="en-US" altLang="nl-NL" dirty="0"/>
              <a:t> </a:t>
            </a:r>
            <a:r>
              <a:rPr lang="en-US" altLang="nl-NL" dirty="0" err="1"/>
              <a:t>opgenomen</a:t>
            </a:r>
            <a:r>
              <a:rPr lang="en-US" altLang="nl-NL" dirty="0"/>
              <a:t> </a:t>
            </a:r>
            <a:r>
              <a:rPr lang="en-US" altLang="nl-NL" dirty="0" err="1"/>
              <a:t>personen</a:t>
            </a:r>
            <a:endParaRPr lang="en-US" altLang="nl-NL" dirty="0"/>
          </a:p>
          <a:p>
            <a:pPr marL="641350" lvl="1">
              <a:buFont typeface="Arial" panose="020B0604020202020204" pitchFamily="34" charset="0"/>
              <a:buChar char="•"/>
              <a:defRPr/>
            </a:pPr>
            <a:r>
              <a:rPr lang="en-US" altLang="nl-NL" dirty="0"/>
              <a:t>Het </a:t>
            </a:r>
            <a:r>
              <a:rPr lang="en-US" altLang="nl-NL" dirty="0" err="1"/>
              <a:t>verlenen</a:t>
            </a:r>
            <a:r>
              <a:rPr lang="en-US" altLang="nl-NL" dirty="0"/>
              <a:t> van </a:t>
            </a:r>
            <a:r>
              <a:rPr lang="en-US" altLang="nl-NL" dirty="0" err="1"/>
              <a:t>diensten</a:t>
            </a:r>
            <a:r>
              <a:rPr lang="en-US" altLang="nl-NL" dirty="0"/>
              <a:t> </a:t>
            </a:r>
            <a:r>
              <a:rPr lang="en-US" altLang="nl-NL" dirty="0" err="1"/>
              <a:t>aan</a:t>
            </a:r>
            <a:r>
              <a:rPr lang="en-US" altLang="nl-NL" dirty="0"/>
              <a:t> de </a:t>
            </a:r>
            <a:r>
              <a:rPr lang="en-US" altLang="nl-NL" dirty="0" err="1"/>
              <a:t>jeugd</a:t>
            </a:r>
            <a:endParaRPr lang="en-US" altLang="nl-NL" dirty="0"/>
          </a:p>
          <a:p>
            <a:pPr marL="641350" lvl="1">
              <a:buFont typeface="Arial" panose="020B0604020202020204" pitchFamily="34" charset="0"/>
              <a:buChar char="•"/>
              <a:defRPr/>
            </a:pPr>
            <a:r>
              <a:rPr lang="en-US" altLang="nl-NL" dirty="0"/>
              <a:t>Het </a:t>
            </a:r>
            <a:r>
              <a:rPr lang="en-US" altLang="nl-NL" dirty="0" err="1"/>
              <a:t>verlenen</a:t>
            </a:r>
            <a:r>
              <a:rPr lang="en-US" altLang="nl-NL" dirty="0"/>
              <a:t> van </a:t>
            </a:r>
            <a:r>
              <a:rPr lang="en-US" altLang="nl-NL" dirty="0" err="1"/>
              <a:t>diensten</a:t>
            </a:r>
            <a:r>
              <a:rPr lang="en-US" altLang="nl-NL" dirty="0"/>
              <a:t> </a:t>
            </a:r>
            <a:r>
              <a:rPr lang="en-US" altLang="nl-NL" dirty="0" err="1"/>
              <a:t>aan</a:t>
            </a:r>
            <a:r>
              <a:rPr lang="en-US" altLang="nl-NL" dirty="0"/>
              <a:t> </a:t>
            </a:r>
            <a:r>
              <a:rPr lang="en-US" altLang="nl-NL" dirty="0" err="1"/>
              <a:t>sportverenigingen</a:t>
            </a:r>
            <a:r>
              <a:rPr lang="en-US" altLang="nl-NL" dirty="0"/>
              <a:t> of de </a:t>
            </a:r>
            <a:r>
              <a:rPr lang="en-US" altLang="nl-NL" dirty="0" err="1"/>
              <a:t>leden</a:t>
            </a:r>
            <a:r>
              <a:rPr lang="en-US" altLang="nl-NL" dirty="0"/>
              <a:t> </a:t>
            </a:r>
            <a:r>
              <a:rPr lang="en-US" altLang="nl-NL" dirty="0" err="1"/>
              <a:t>daarvan</a:t>
            </a:r>
            <a:r>
              <a:rPr lang="en-US" altLang="nl-NL" dirty="0"/>
              <a:t>. </a:t>
            </a:r>
            <a:r>
              <a:rPr lang="en-US" altLang="nl-NL" dirty="0" err="1"/>
              <a:t>leveringen</a:t>
            </a:r>
            <a:r>
              <a:rPr lang="en-US" altLang="nl-NL" dirty="0"/>
              <a:t> </a:t>
            </a:r>
            <a:r>
              <a:rPr lang="en-US" altLang="nl-NL" dirty="0" err="1"/>
              <a:t>en</a:t>
            </a:r>
            <a:r>
              <a:rPr lang="en-US" altLang="nl-NL" dirty="0"/>
              <a:t> </a:t>
            </a:r>
            <a:r>
              <a:rPr lang="en-US" altLang="nl-NL" dirty="0" err="1"/>
              <a:t>diensten</a:t>
            </a:r>
            <a:r>
              <a:rPr lang="en-US" altLang="nl-NL" dirty="0"/>
              <a:t> van </a:t>
            </a:r>
            <a:r>
              <a:rPr lang="en-US" altLang="nl-NL" dirty="0" err="1"/>
              <a:t>sociale</a:t>
            </a:r>
            <a:r>
              <a:rPr lang="en-US" altLang="nl-NL" dirty="0"/>
              <a:t> of </a:t>
            </a:r>
            <a:r>
              <a:rPr lang="en-US" altLang="nl-NL" dirty="0" err="1"/>
              <a:t>culturele</a:t>
            </a:r>
            <a:r>
              <a:rPr lang="en-US" altLang="nl-NL" dirty="0"/>
              <a:t> </a:t>
            </a:r>
            <a:r>
              <a:rPr lang="en-US" altLang="nl-NL" dirty="0" err="1"/>
              <a:t>aard</a:t>
            </a:r>
            <a:r>
              <a:rPr lang="en-US" altLang="nl-NL" dirty="0"/>
              <a:t> </a:t>
            </a:r>
          </a:p>
          <a:p>
            <a:pPr marL="641350" lvl="1">
              <a:buFont typeface="Arial" panose="020B0604020202020204" pitchFamily="34" charset="0"/>
              <a:buChar char="•"/>
              <a:defRPr/>
            </a:pPr>
            <a:r>
              <a:rPr lang="en-US" altLang="nl-NL" dirty="0"/>
              <a:t>Het </a:t>
            </a:r>
            <a:r>
              <a:rPr lang="en-US" altLang="nl-NL" dirty="0" err="1"/>
              <a:t>wettelijk</a:t>
            </a:r>
            <a:r>
              <a:rPr lang="en-US" altLang="nl-NL" dirty="0"/>
              <a:t> </a:t>
            </a:r>
            <a:r>
              <a:rPr lang="en-US" altLang="nl-NL" dirty="0" err="1"/>
              <a:t>geregelde</a:t>
            </a:r>
            <a:r>
              <a:rPr lang="en-US" altLang="nl-NL" dirty="0"/>
              <a:t> </a:t>
            </a:r>
            <a:r>
              <a:rPr lang="en-US" altLang="nl-NL" dirty="0" err="1"/>
              <a:t>onderwijs</a:t>
            </a:r>
            <a:endParaRPr lang="en-US" altLang="nl-NL" dirty="0"/>
          </a:p>
          <a:p>
            <a:pPr marL="641350" lvl="1">
              <a:buFont typeface="Arial" panose="020B0604020202020204" pitchFamily="34" charset="0"/>
              <a:buChar char="•"/>
              <a:defRPr/>
            </a:pPr>
            <a:r>
              <a:rPr lang="en-US" altLang="nl-NL" dirty="0"/>
              <a:t>Het </a:t>
            </a:r>
            <a:r>
              <a:rPr lang="en-US" altLang="nl-NL" dirty="0" err="1"/>
              <a:t>verlenen</a:t>
            </a:r>
            <a:r>
              <a:rPr lang="en-US" altLang="nl-NL" dirty="0"/>
              <a:t> van </a:t>
            </a:r>
            <a:r>
              <a:rPr lang="en-US" altLang="nl-NL" dirty="0" err="1"/>
              <a:t>diensten</a:t>
            </a:r>
            <a:r>
              <a:rPr lang="en-US" altLang="nl-NL" dirty="0"/>
              <a:t> aan </a:t>
            </a:r>
            <a:r>
              <a:rPr lang="en-US" altLang="nl-NL" dirty="0" err="1"/>
              <a:t>leden</a:t>
            </a:r>
            <a:r>
              <a:rPr lang="en-US" altLang="nl-NL" dirty="0"/>
              <a:t> van </a:t>
            </a:r>
            <a:r>
              <a:rPr lang="en-US" altLang="nl-NL" dirty="0" err="1"/>
              <a:t>werkgeversorganisaties</a:t>
            </a:r>
            <a:r>
              <a:rPr lang="en-US" altLang="nl-NL" dirty="0"/>
              <a:t> </a:t>
            </a:r>
          </a:p>
          <a:p>
            <a:pPr marL="641350" lvl="1">
              <a:buFont typeface="Arial" panose="020B0604020202020204" pitchFamily="34" charset="0"/>
              <a:buChar char="•"/>
              <a:defRPr/>
            </a:pPr>
            <a:r>
              <a:rPr lang="nl-NL" altLang="nl-NL" dirty="0"/>
              <a:t>Verkrijging van financiële steun ten behoeve van primaire activiteiten</a:t>
            </a:r>
          </a:p>
        </p:txBody>
      </p:sp>
    </p:spTree>
    <p:extLst>
      <p:ext uri="{BB962C8B-B14F-4D97-AF65-F5344CB8AC3E}">
        <p14:creationId xmlns:p14="http://schemas.microsoft.com/office/powerpoint/2010/main" val="41476886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a:t>BTW en fondswerving</a:t>
            </a:r>
          </a:p>
        </p:txBody>
      </p:sp>
      <p:sp>
        <p:nvSpPr>
          <p:cNvPr id="45059" name="Tijdelijke aanduiding voor inhoud 2"/>
          <p:cNvSpPr>
            <a:spLocks noGrp="1"/>
          </p:cNvSpPr>
          <p:nvPr>
            <p:ph idx="1"/>
          </p:nvPr>
        </p:nvSpPr>
        <p:spPr/>
        <p:txBody>
          <a:bodyPr>
            <a:normAutofit/>
          </a:bodyPr>
          <a:lstStyle/>
          <a:p>
            <a:pPr marL="0" indent="0">
              <a:buNone/>
              <a:defRPr/>
            </a:pPr>
            <a:r>
              <a:rPr lang="nl-NL" altLang="nl-NL" u="sng" dirty="0"/>
              <a:t>Ruime vrijstelling voor </a:t>
            </a:r>
            <a:r>
              <a:rPr lang="nl-NL" altLang="nl-NL" u="sng" dirty="0" err="1"/>
              <a:t>fondswervende</a:t>
            </a:r>
            <a:r>
              <a:rPr lang="nl-NL" altLang="nl-NL" u="sng" dirty="0"/>
              <a:t> activiteiten:</a:t>
            </a:r>
          </a:p>
          <a:p>
            <a:pPr marL="342900" indent="-342900">
              <a:buFont typeface="Arial" panose="020B0604020202020204" pitchFamily="34" charset="0"/>
              <a:buChar char="•"/>
              <a:defRPr/>
            </a:pPr>
            <a:r>
              <a:rPr lang="nl-NL" altLang="nl-NL" dirty="0"/>
              <a:t>Vrijstelling geldt tot een bepaalde hoogte</a:t>
            </a:r>
          </a:p>
          <a:p>
            <a:pPr marL="342900" indent="-342900">
              <a:buFont typeface="Arial" panose="020B0604020202020204" pitchFamily="34" charset="0"/>
              <a:buChar char="•"/>
              <a:defRPr/>
            </a:pPr>
            <a:r>
              <a:rPr lang="nl-NL" altLang="nl-NL" dirty="0"/>
              <a:t>Drempelbedrag voor leveringen (€ 68.076)</a:t>
            </a:r>
          </a:p>
          <a:p>
            <a:pPr marL="342900" indent="-342900">
              <a:buFont typeface="Arial" panose="020B0604020202020204" pitchFamily="34" charset="0"/>
              <a:buChar char="•"/>
              <a:defRPr/>
            </a:pPr>
            <a:r>
              <a:rPr lang="nl-NL" altLang="nl-NL" dirty="0"/>
              <a:t>Drempelbedrag voor diensten (€ 22.689 en € 31.765 voor sportorganisaties)</a:t>
            </a:r>
          </a:p>
          <a:p>
            <a:pPr marL="342900" indent="-342900">
              <a:buFont typeface="Arial" panose="020B0604020202020204" pitchFamily="34" charset="0"/>
              <a:buChar char="•"/>
              <a:defRPr/>
            </a:pPr>
            <a:r>
              <a:rPr lang="nl-NL" altLang="nl-NL" dirty="0"/>
              <a:t>Let op: sinds1 januari 2014 drempel verhoogd voor diensten door sportverenigingen: € 50.000</a:t>
            </a:r>
          </a:p>
        </p:txBody>
      </p:sp>
    </p:spTree>
    <p:extLst>
      <p:ext uri="{BB962C8B-B14F-4D97-AF65-F5344CB8AC3E}">
        <p14:creationId xmlns:p14="http://schemas.microsoft.com/office/powerpoint/2010/main" val="28665819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a:t>BTW en fondswerving</a:t>
            </a:r>
          </a:p>
        </p:txBody>
      </p:sp>
      <p:sp>
        <p:nvSpPr>
          <p:cNvPr id="46083" name="Tijdelijke aanduiding voor inhoud 12"/>
          <p:cNvSpPr>
            <a:spLocks noGrp="1"/>
          </p:cNvSpPr>
          <p:nvPr>
            <p:ph idx="1"/>
          </p:nvPr>
        </p:nvSpPr>
        <p:spPr/>
        <p:txBody>
          <a:bodyPr>
            <a:normAutofit/>
          </a:bodyPr>
          <a:lstStyle/>
          <a:p>
            <a:pPr marL="0" indent="0">
              <a:buNone/>
              <a:defRPr/>
            </a:pPr>
            <a:r>
              <a:rPr lang="nl-NL" altLang="nl-NL" u="sng" dirty="0"/>
              <a:t>De vrijstelling geldt niet voor:</a:t>
            </a:r>
          </a:p>
          <a:p>
            <a:pPr marL="342900" indent="-342900">
              <a:buFont typeface="Arial" panose="020B0604020202020204" pitchFamily="34" charset="0"/>
              <a:buChar char="•"/>
              <a:defRPr/>
            </a:pPr>
            <a:r>
              <a:rPr lang="nl-NL" altLang="nl-NL" dirty="0"/>
              <a:t>Instelling die voor de primaire activiteit geen ondernemer is</a:t>
            </a:r>
          </a:p>
          <a:p>
            <a:pPr marL="342900" lvl="1" indent="-342900">
              <a:buFont typeface="Arial" panose="020B0604020202020204" pitchFamily="34" charset="0"/>
              <a:buChar char="•"/>
              <a:defRPr/>
            </a:pPr>
            <a:r>
              <a:rPr lang="nl-NL" altLang="nl-NL" dirty="0"/>
              <a:t>Kerkelijke instellingen</a:t>
            </a:r>
          </a:p>
          <a:p>
            <a:pPr marL="342900" lvl="1" indent="-342900">
              <a:buFont typeface="Arial" panose="020B0604020202020204" pitchFamily="34" charset="0"/>
              <a:buChar char="•"/>
              <a:defRPr/>
            </a:pPr>
            <a:r>
              <a:rPr lang="nl-NL" altLang="nl-NL" dirty="0"/>
              <a:t>Buurtverenigingen</a:t>
            </a:r>
          </a:p>
          <a:p>
            <a:pPr marL="342900" lvl="1" indent="-342900">
              <a:buFont typeface="Arial" panose="020B0604020202020204" pitchFamily="34" charset="0"/>
              <a:buChar char="•"/>
              <a:defRPr/>
            </a:pPr>
            <a:r>
              <a:rPr lang="nl-NL" altLang="nl-NL" dirty="0"/>
              <a:t>Belangenorganisaties</a:t>
            </a:r>
          </a:p>
          <a:p>
            <a:pPr>
              <a:buFont typeface="Arial" panose="020B0604020202020204" pitchFamily="34" charset="0"/>
              <a:buChar char="•"/>
              <a:defRPr/>
            </a:pPr>
            <a:r>
              <a:rPr lang="nl-NL" altLang="nl-NL" dirty="0"/>
              <a:t>Bijzondere evenementen</a:t>
            </a:r>
          </a:p>
          <a:p>
            <a:pPr>
              <a:buFont typeface="Arial" panose="020B0604020202020204" pitchFamily="34" charset="0"/>
              <a:buChar char="•"/>
              <a:defRPr/>
            </a:pPr>
            <a:r>
              <a:rPr lang="nl-NL" altLang="nl-NL" dirty="0"/>
              <a:t>Evenement voor een ‘goed doel’</a:t>
            </a:r>
          </a:p>
          <a:p>
            <a:pPr>
              <a:buFont typeface="Arial" panose="020B0604020202020204" pitchFamily="34" charset="0"/>
              <a:buChar char="•"/>
              <a:defRPr/>
            </a:pPr>
            <a:r>
              <a:rPr lang="nl-NL" altLang="nl-NL" dirty="0"/>
              <a:t>Steunstichtingen &amp; “De vrienden van…….”</a:t>
            </a:r>
          </a:p>
          <a:p>
            <a:pPr>
              <a:buFont typeface="Arial" panose="020B0604020202020204" pitchFamily="34" charset="0"/>
              <a:buChar char="•"/>
              <a:defRPr/>
            </a:pPr>
            <a:r>
              <a:rPr lang="nl-NL" altLang="nl-NL" dirty="0"/>
              <a:t>Wereldwinkels</a:t>
            </a:r>
          </a:p>
          <a:p>
            <a:pPr eaLnBrk="1" hangingPunct="1">
              <a:buFont typeface="Arial" panose="020B0604020202020204" pitchFamily="34" charset="0"/>
              <a:buChar char="•"/>
              <a:defRPr/>
            </a:pPr>
            <a:endParaRPr lang="nl-NL" altLang="nl-NL" dirty="0"/>
          </a:p>
        </p:txBody>
      </p:sp>
    </p:spTree>
    <p:extLst>
      <p:ext uri="{BB962C8B-B14F-4D97-AF65-F5344CB8AC3E}">
        <p14:creationId xmlns:p14="http://schemas.microsoft.com/office/powerpoint/2010/main" val="28119485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a:t>BTW en fondswerving</a:t>
            </a:r>
          </a:p>
        </p:txBody>
      </p:sp>
      <p:sp>
        <p:nvSpPr>
          <p:cNvPr id="80899" name="Rectangle 2"/>
          <p:cNvSpPr>
            <a:spLocks noGrp="1" noChangeArrowheads="1"/>
          </p:cNvSpPr>
          <p:nvPr>
            <p:ph idx="1"/>
          </p:nvPr>
        </p:nvSpPr>
        <p:spPr/>
        <p:txBody>
          <a:bodyPr>
            <a:noAutofit/>
          </a:bodyPr>
          <a:lstStyle/>
          <a:p>
            <a:pPr marL="0" indent="0">
              <a:buNone/>
              <a:defRPr/>
            </a:pPr>
            <a:r>
              <a:rPr lang="nl-NL" altLang="nl-NL" u="sng" dirty="0">
                <a:sym typeface="Wingdings 3" pitchFamily="18" charset="2"/>
              </a:rPr>
              <a:t>Volgens besluit:</a:t>
            </a:r>
          </a:p>
          <a:p>
            <a:pPr marL="285750" indent="-285750">
              <a:buFont typeface="Arial" panose="020B0604020202020204" pitchFamily="34" charset="0"/>
              <a:buChar char="•"/>
              <a:defRPr/>
            </a:pPr>
            <a:r>
              <a:rPr lang="nl-NL" altLang="nl-NL" dirty="0">
                <a:sym typeface="Wingdings 3" pitchFamily="18" charset="2"/>
              </a:rPr>
              <a:t>Verstrekking van spijzen en dranken vanuit kantine is levering </a:t>
            </a:r>
            <a:r>
              <a:rPr lang="nl-NL" altLang="nl-NL" dirty="0">
                <a:sym typeface="Wingdings" panose="05000000000000000000" pitchFamily="2" charset="2"/>
              </a:rPr>
              <a:t> </a:t>
            </a:r>
            <a:r>
              <a:rPr lang="nl-NL" altLang="nl-NL" dirty="0">
                <a:sym typeface="Wingdings 3" pitchFamily="18" charset="2"/>
              </a:rPr>
              <a:t>dus hoge vrijstelling!</a:t>
            </a:r>
          </a:p>
          <a:p>
            <a:pPr marL="285750" indent="-285750">
              <a:buFont typeface="Arial" panose="020B0604020202020204" pitchFamily="34" charset="0"/>
              <a:buChar char="•"/>
              <a:defRPr/>
            </a:pPr>
            <a:r>
              <a:rPr lang="nl-NL" altLang="nl-NL" dirty="0">
                <a:sym typeface="Wingdings 3" pitchFamily="18" charset="2"/>
              </a:rPr>
              <a:t>Forfait BTW afdracht voor kantine omzet door sportvereniging </a:t>
            </a:r>
            <a:r>
              <a:rPr lang="nl-NL" altLang="nl-NL" dirty="0">
                <a:sym typeface="Wingdings" panose="05000000000000000000" pitchFamily="2" charset="2"/>
              </a:rPr>
              <a:t> </a:t>
            </a:r>
            <a:r>
              <a:rPr lang="nl-NL" altLang="nl-NL" dirty="0">
                <a:sym typeface="Wingdings 3" pitchFamily="18" charset="2"/>
              </a:rPr>
              <a:t> 11,5% (tot 1januari 2013: 11%)</a:t>
            </a:r>
          </a:p>
          <a:p>
            <a:pPr eaLnBrk="1" hangingPunct="1">
              <a:buFont typeface="Arial" panose="020B0604020202020204" pitchFamily="34" charset="0"/>
              <a:buChar char="•"/>
              <a:defRPr/>
            </a:pPr>
            <a:endParaRPr lang="nl-NL" altLang="nl-NL" dirty="0">
              <a:sym typeface="Wingdings 3" pitchFamily="18" charset="2"/>
            </a:endParaRPr>
          </a:p>
          <a:p>
            <a:pPr marL="0" indent="0">
              <a:buNone/>
              <a:defRPr/>
            </a:pPr>
            <a:r>
              <a:rPr lang="nl-NL" altLang="nl-NL" u="sng" dirty="0">
                <a:sym typeface="Wingdings 3" pitchFamily="18" charset="2"/>
              </a:rPr>
              <a:t>Kantineregeling afgeschaft:</a:t>
            </a:r>
          </a:p>
          <a:p>
            <a:pPr marL="285750" indent="-285750">
              <a:buFont typeface="Arial" panose="020B0604020202020204" pitchFamily="34" charset="0"/>
              <a:buChar char="•"/>
              <a:defRPr/>
            </a:pPr>
            <a:r>
              <a:rPr lang="nl-NL" altLang="nl-NL" dirty="0">
                <a:sym typeface="Wingdings 3" pitchFamily="18" charset="2"/>
              </a:rPr>
              <a:t>Verstrekkingen vanuit kantine onder fondswervingsvrijstelling voor levering </a:t>
            </a:r>
          </a:p>
          <a:p>
            <a:pPr marL="285750" indent="-285750">
              <a:buFont typeface="Arial" panose="020B0604020202020204" pitchFamily="34" charset="0"/>
              <a:buChar char="•"/>
              <a:defRPr/>
            </a:pPr>
            <a:r>
              <a:rPr lang="nl-NL" altLang="nl-NL" dirty="0">
                <a:sym typeface="Wingdings 3" pitchFamily="18" charset="2"/>
              </a:rPr>
              <a:t>Geen beroep op kantineregeling</a:t>
            </a:r>
          </a:p>
          <a:p>
            <a:pPr marL="285750" indent="-285750">
              <a:buFont typeface="Arial" panose="020B0604020202020204" pitchFamily="34" charset="0"/>
              <a:buChar char="•"/>
              <a:defRPr/>
            </a:pPr>
            <a:r>
              <a:rPr lang="nl-NL" altLang="nl-NL" dirty="0">
                <a:sym typeface="Wingdings 3" pitchFamily="18" charset="2"/>
              </a:rPr>
              <a:t>Overgangsregeling voor verenigingen die in 2013 hebben geïnvesteerd </a:t>
            </a:r>
          </a:p>
          <a:p>
            <a:pPr marL="641350" lvl="1">
              <a:buFont typeface="Arial" panose="020B0604020202020204" pitchFamily="34" charset="0"/>
              <a:buChar char="•"/>
              <a:defRPr/>
            </a:pPr>
            <a:r>
              <a:rPr lang="nl-NL" altLang="nl-NL" dirty="0">
                <a:sym typeface="Wingdings 3" pitchFamily="18" charset="2"/>
              </a:rPr>
              <a:t>Keuze om kantineontvangsten in BTW te blijven betrekken</a:t>
            </a:r>
          </a:p>
          <a:p>
            <a:pPr marL="641350" lvl="1">
              <a:buFont typeface="Arial" panose="020B0604020202020204" pitchFamily="34" charset="0"/>
              <a:buChar char="•"/>
              <a:defRPr/>
            </a:pPr>
            <a:r>
              <a:rPr lang="nl-NL" altLang="nl-NL" dirty="0">
                <a:sym typeface="Wingdings 3" pitchFamily="18" charset="2"/>
              </a:rPr>
              <a:t>Kantineontvangsten samen met de </a:t>
            </a:r>
            <a:r>
              <a:rPr lang="nl-NL" altLang="nl-NL" dirty="0" err="1">
                <a:sym typeface="Wingdings 3" pitchFamily="18" charset="2"/>
              </a:rPr>
              <a:t>fondswervende</a:t>
            </a:r>
            <a:r>
              <a:rPr lang="nl-NL" altLang="nl-NL" dirty="0">
                <a:sym typeface="Wingdings 3" pitchFamily="18" charset="2"/>
              </a:rPr>
              <a:t> diensten in een jaar hoger dan € 22.689 (€ 31.765) en minder dan € 68.067</a:t>
            </a:r>
          </a:p>
          <a:p>
            <a:pPr eaLnBrk="1" hangingPunct="1">
              <a:buFont typeface="Arial" panose="020B0604020202020204" pitchFamily="34" charset="0"/>
              <a:buChar char="•"/>
              <a:defRPr/>
            </a:pPr>
            <a:endParaRPr lang="nl-NL" altLang="nl-NL" dirty="0">
              <a:sym typeface="Wingdings 3" pitchFamily="18" charset="2"/>
            </a:endParaRPr>
          </a:p>
          <a:p>
            <a:pPr eaLnBrk="1" hangingPunct="1">
              <a:buFont typeface="Arial" panose="020B0604020202020204" pitchFamily="34" charset="0"/>
              <a:buChar char="•"/>
              <a:defRPr/>
            </a:pPr>
            <a:endParaRPr lang="en-US" altLang="nl-NL" dirty="0">
              <a:sym typeface="Wingdings" pitchFamily="2" charset="2"/>
            </a:endParaRPr>
          </a:p>
          <a:p>
            <a:pPr eaLnBrk="1" hangingPunct="1">
              <a:buFont typeface="Arial" panose="020B0604020202020204" pitchFamily="34" charset="0"/>
              <a:buChar char="•"/>
              <a:defRPr/>
            </a:pPr>
            <a:endParaRPr lang="nl-NL" altLang="nl-NL" dirty="0"/>
          </a:p>
          <a:p>
            <a:pPr marL="0" indent="0">
              <a:buNone/>
              <a:defRPr/>
            </a:pPr>
            <a:endParaRPr lang="nl-NL" altLang="nl-NL" dirty="0">
              <a:sym typeface="Wingdings 3" pitchFamily="18" charset="2"/>
            </a:endParaRPr>
          </a:p>
        </p:txBody>
      </p:sp>
    </p:spTree>
    <p:extLst>
      <p:ext uri="{BB962C8B-B14F-4D97-AF65-F5344CB8AC3E}">
        <p14:creationId xmlns:p14="http://schemas.microsoft.com/office/powerpoint/2010/main" val="19951247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a:t>BTW en fondswerving</a:t>
            </a:r>
          </a:p>
        </p:txBody>
      </p:sp>
      <p:sp>
        <p:nvSpPr>
          <p:cNvPr id="81923" name="Rectangle 3"/>
          <p:cNvSpPr>
            <a:spLocks noGrp="1" noChangeArrowheads="1"/>
          </p:cNvSpPr>
          <p:nvPr>
            <p:ph idx="1"/>
          </p:nvPr>
        </p:nvSpPr>
        <p:spPr/>
        <p:txBody>
          <a:bodyPr>
            <a:normAutofit/>
          </a:bodyPr>
          <a:lstStyle/>
          <a:p>
            <a:pPr marL="342900" indent="-342900">
              <a:buFont typeface="Arial" panose="020B0604020202020204" pitchFamily="34" charset="0"/>
              <a:buChar char="•"/>
              <a:defRPr/>
            </a:pPr>
            <a:r>
              <a:rPr lang="nl-NL" altLang="nl-NL" dirty="0">
                <a:sym typeface="Wingdings 3" pitchFamily="18" charset="2"/>
              </a:rPr>
              <a:t>Geen BTW over giftelement in vergoeding indien de gift wordt gedaan aan een Algemeen Nut Beogende Instelling (ANBI)</a:t>
            </a:r>
          </a:p>
          <a:p>
            <a:pPr eaLnBrk="1" hangingPunct="1">
              <a:buFont typeface="Arial" panose="020B0604020202020204" pitchFamily="34" charset="0"/>
              <a:buChar char="•"/>
              <a:defRPr/>
            </a:pPr>
            <a:endParaRPr lang="nl-NL" altLang="nl-NL" dirty="0">
              <a:sym typeface="Wingdings 3" pitchFamily="18" charset="2"/>
            </a:endParaRPr>
          </a:p>
          <a:p>
            <a:pPr marL="0" indent="0">
              <a:buNone/>
              <a:defRPr/>
            </a:pPr>
            <a:r>
              <a:rPr lang="nl-NL" altLang="nl-NL" u="sng" dirty="0">
                <a:sym typeface="Wingdings 3" pitchFamily="18" charset="2"/>
              </a:rPr>
              <a:t>Voorwaarden goedkeuring:</a:t>
            </a:r>
          </a:p>
          <a:p>
            <a:pPr marL="342900" indent="-342900">
              <a:buFont typeface="Arial" panose="020B0604020202020204" pitchFamily="34" charset="0"/>
              <a:buChar char="•"/>
              <a:defRPr/>
            </a:pPr>
            <a:r>
              <a:rPr lang="nl-NL" altLang="nl-NL" dirty="0">
                <a:sym typeface="Wingdings 3" pitchFamily="18" charset="2"/>
              </a:rPr>
              <a:t>Afnemer kenbaar maken dat de opbrengst van het evenement voor het goede doel is bestemd</a:t>
            </a:r>
          </a:p>
          <a:p>
            <a:pPr marL="342900" indent="-342900">
              <a:buFont typeface="Arial" panose="020B0604020202020204" pitchFamily="34" charset="0"/>
              <a:buChar char="•"/>
              <a:defRPr/>
            </a:pPr>
            <a:r>
              <a:rPr lang="nl-NL" altLang="nl-NL" dirty="0">
                <a:sym typeface="Wingdings 3" pitchFamily="18" charset="2"/>
              </a:rPr>
              <a:t>Afnemer kenbaar maken dat boven de normale prijs een extra bedrag wordt betaald</a:t>
            </a:r>
          </a:p>
          <a:p>
            <a:pPr marL="342900" indent="-342900">
              <a:buFont typeface="Arial" panose="020B0604020202020204" pitchFamily="34" charset="0"/>
              <a:buChar char="•"/>
              <a:defRPr/>
            </a:pPr>
            <a:r>
              <a:rPr lang="nl-NL" altLang="nl-NL" dirty="0">
                <a:sym typeface="Wingdings 3" pitchFamily="18" charset="2"/>
              </a:rPr>
              <a:t>Gift (opbrengst – kosten evenement) komt volledig ten goede aan het goede doel</a:t>
            </a:r>
          </a:p>
          <a:p>
            <a:pPr marL="342900" indent="-342900">
              <a:buFont typeface="Arial" panose="020B0604020202020204" pitchFamily="34" charset="0"/>
              <a:buChar char="•"/>
              <a:defRPr/>
            </a:pPr>
            <a:r>
              <a:rPr lang="nl-NL" altLang="nl-NL" dirty="0">
                <a:sym typeface="Wingdings 3" pitchFamily="18" charset="2"/>
              </a:rPr>
              <a:t>Inspecteur hoeft toepassing van de regeling niet meer vooraf </a:t>
            </a:r>
            <a:r>
              <a:rPr lang="nl-NL" altLang="nl-NL">
                <a:sym typeface="Wingdings 3" pitchFamily="18" charset="2"/>
              </a:rPr>
              <a:t>goed te keuren</a:t>
            </a:r>
            <a:endParaRPr lang="nl-NL" altLang="nl-NL" dirty="0">
              <a:sym typeface="Wingdings 3" pitchFamily="18" charset="2"/>
            </a:endParaRPr>
          </a:p>
          <a:p>
            <a:pPr marL="342900" indent="-342900">
              <a:buFont typeface="Arial" panose="020B0604020202020204" pitchFamily="34" charset="0"/>
              <a:buChar char="•"/>
              <a:defRPr/>
            </a:pPr>
            <a:r>
              <a:rPr lang="nl-NL" altLang="nl-NL" dirty="0">
                <a:sym typeface="Wingdings 3" pitchFamily="18" charset="2"/>
              </a:rPr>
              <a:t>Goedkeuring biedt ruimte voor Goede Doelen, maar let op de voorwaarden!</a:t>
            </a:r>
          </a:p>
          <a:p>
            <a:pPr eaLnBrk="1" hangingPunct="1">
              <a:buFont typeface="Arial" panose="020B0604020202020204" pitchFamily="34" charset="0"/>
              <a:buChar char="•"/>
              <a:defRPr/>
            </a:pPr>
            <a:endParaRPr lang="nl-NL" altLang="nl-NL" dirty="0">
              <a:sym typeface="Wingdings 3" pitchFamily="18" charset="2"/>
            </a:endParaRPr>
          </a:p>
          <a:p>
            <a:pPr eaLnBrk="1" hangingPunct="1">
              <a:buFont typeface="Arial" panose="020B0604020202020204" pitchFamily="34" charset="0"/>
              <a:buChar char="•"/>
              <a:defRPr/>
            </a:pPr>
            <a:endParaRPr lang="en-US" altLang="nl-NL" dirty="0"/>
          </a:p>
        </p:txBody>
      </p:sp>
    </p:spTree>
    <p:extLst>
      <p:ext uri="{BB962C8B-B14F-4D97-AF65-F5344CB8AC3E}">
        <p14:creationId xmlns:p14="http://schemas.microsoft.com/office/powerpoint/2010/main" val="33274333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7" name="Tijdelijke aanduiding voor inhoud 6"/>
          <p:cNvSpPr>
            <a:spLocks noGrp="1"/>
          </p:cNvSpPr>
          <p:nvPr>
            <p:ph idx="1"/>
          </p:nvPr>
        </p:nvSpPr>
        <p:spPr/>
        <p:txBody>
          <a:bodyPr>
            <a:normAutofit/>
          </a:bodyPr>
          <a:lstStyle/>
          <a:p>
            <a:pPr marL="285750" indent="-285750"/>
            <a:r>
              <a:rPr lang="nl-NL" dirty="0"/>
              <a:t>Welkom en doelstellingen</a:t>
            </a:r>
          </a:p>
          <a:p>
            <a:pPr marL="285750" indent="-285750"/>
            <a:r>
              <a:rPr lang="nl-NL" dirty="0"/>
              <a:t>BTW en ondernemer</a:t>
            </a:r>
          </a:p>
          <a:p>
            <a:pPr marL="285750" indent="-285750"/>
            <a:r>
              <a:rPr lang="nl-NL" dirty="0"/>
              <a:t>BTW en vrijstellingen</a:t>
            </a:r>
          </a:p>
          <a:p>
            <a:pPr marL="285750" indent="-285750"/>
            <a:r>
              <a:rPr lang="nl-NL" dirty="0"/>
              <a:t>BTW en fondswerving</a:t>
            </a:r>
          </a:p>
          <a:p>
            <a:pPr marL="285750" indent="-285750"/>
            <a:r>
              <a:rPr lang="nl-NL" b="1" dirty="0"/>
              <a:t>BTW en aftrek van voorbelasting en (pre) pro rata</a:t>
            </a:r>
          </a:p>
          <a:p>
            <a:pPr marL="285750" indent="-285750"/>
            <a:r>
              <a:rPr lang="nl-NL" dirty="0"/>
              <a:t>BTW en uitlenen van personeel</a:t>
            </a:r>
          </a:p>
          <a:p>
            <a:pPr marL="285750" indent="-285750"/>
            <a:r>
              <a:rPr lang="nl-NL" dirty="0"/>
              <a:t>BTW en subsidies wanneer belast en wanneer onbelast</a:t>
            </a:r>
          </a:p>
          <a:p>
            <a:pPr marL="285750" indent="-285750"/>
            <a:r>
              <a:rPr lang="nl-NL" dirty="0"/>
              <a:t>BTW en doorbelasten van kosten </a:t>
            </a:r>
          </a:p>
          <a:p>
            <a:pPr marL="285750" indent="-285750"/>
            <a:r>
              <a:rPr lang="nl-NL" dirty="0"/>
              <a:t>Vragen</a:t>
            </a:r>
          </a:p>
        </p:txBody>
      </p:sp>
    </p:spTree>
    <p:extLst>
      <p:ext uri="{BB962C8B-B14F-4D97-AF65-F5344CB8AC3E}">
        <p14:creationId xmlns:p14="http://schemas.microsoft.com/office/powerpoint/2010/main" val="35272086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Aftrek van voorbelasting</a:t>
            </a:r>
          </a:p>
        </p:txBody>
      </p:sp>
      <p:sp>
        <p:nvSpPr>
          <p:cNvPr id="41987" name="Rectangle 3"/>
          <p:cNvSpPr>
            <a:spLocks noGrp="1" noChangeArrowheads="1"/>
          </p:cNvSpPr>
          <p:nvPr>
            <p:ph idx="1"/>
          </p:nvPr>
        </p:nvSpPr>
        <p:spPr/>
        <p:txBody>
          <a:bodyPr rtlCol="0"/>
          <a:lstStyle/>
          <a:p>
            <a:pPr marL="0" indent="0" fontAlgn="auto">
              <a:spcBef>
                <a:spcPts val="0"/>
              </a:spcBef>
              <a:spcAft>
                <a:spcPts val="0"/>
              </a:spcAft>
              <a:buNone/>
              <a:defRPr/>
            </a:pPr>
            <a:r>
              <a:rPr lang="en-US" u="sng" dirty="0"/>
              <a:t>BTW-aftrek in de </a:t>
            </a:r>
            <a:r>
              <a:rPr lang="en-US" u="sng" dirty="0" err="1"/>
              <a:t>tijd</a:t>
            </a:r>
            <a:r>
              <a:rPr lang="en-US" u="sng" dirty="0"/>
              <a:t>:</a:t>
            </a:r>
            <a:endParaRPr lang="nl-NL" u="sng" dirty="0"/>
          </a:p>
          <a:p>
            <a:pPr marL="285750" indent="-285750" fontAlgn="auto">
              <a:spcBef>
                <a:spcPts val="0"/>
              </a:spcBef>
              <a:spcAft>
                <a:spcPts val="0"/>
              </a:spcAft>
              <a:buFont typeface="Arial" panose="020B0604020202020204" pitchFamily="34" charset="0"/>
              <a:buChar char="•"/>
              <a:defRPr/>
            </a:pPr>
            <a:r>
              <a:rPr lang="nl-NL" dirty="0"/>
              <a:t>100% vrijgesteld: 	geen aftrek</a:t>
            </a:r>
          </a:p>
          <a:p>
            <a:pPr marL="285750" indent="-285750" fontAlgn="auto">
              <a:spcBef>
                <a:spcPts val="0"/>
              </a:spcBef>
              <a:spcAft>
                <a:spcPts val="0"/>
              </a:spcAft>
              <a:buFont typeface="Arial" panose="020B0604020202020204" pitchFamily="34" charset="0"/>
              <a:buChar char="•"/>
              <a:defRPr/>
            </a:pPr>
            <a:r>
              <a:rPr lang="nl-NL" dirty="0"/>
              <a:t>100% belast:		volledige aftrek</a:t>
            </a:r>
          </a:p>
          <a:p>
            <a:pPr marL="285750" indent="-285750" fontAlgn="auto">
              <a:spcBef>
                <a:spcPts val="0"/>
              </a:spcBef>
              <a:spcAft>
                <a:spcPts val="0"/>
              </a:spcAft>
              <a:buFont typeface="Arial" panose="020B0604020202020204" pitchFamily="34" charset="0"/>
              <a:buChar char="•"/>
              <a:defRPr/>
            </a:pPr>
            <a:r>
              <a:rPr lang="nl-NL" dirty="0"/>
              <a:t>Gemengd:		aftrek op basis van omzetverhouding, 				tenzij werkelijk gebruik</a:t>
            </a:r>
          </a:p>
        </p:txBody>
      </p:sp>
      <p:sp>
        <p:nvSpPr>
          <p:cNvPr id="67588" name="Rectangle 4"/>
          <p:cNvSpPr>
            <a:spLocks noChangeArrowheads="1"/>
          </p:cNvSpPr>
          <p:nvPr/>
        </p:nvSpPr>
        <p:spPr bwMode="auto">
          <a:xfrm>
            <a:off x="1524001" y="29600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a:spcBef>
                <a:spcPct val="0"/>
              </a:spcBef>
              <a:buFontTx/>
              <a:buNone/>
            </a:pPr>
            <a:endParaRPr lang="nl-NL" altLang="nl-NL" sz="2400">
              <a:latin typeface="Trebuchet MS" pitchFamily="34" charset="0"/>
              <a:cs typeface="Arial" charset="0"/>
            </a:endParaRPr>
          </a:p>
        </p:txBody>
      </p:sp>
    </p:spTree>
    <p:extLst>
      <p:ext uri="{BB962C8B-B14F-4D97-AF65-F5344CB8AC3E}">
        <p14:creationId xmlns:p14="http://schemas.microsoft.com/office/powerpoint/2010/main" val="11860447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Aftrek van voorbelasting</a:t>
            </a:r>
          </a:p>
        </p:txBody>
      </p:sp>
      <p:sp>
        <p:nvSpPr>
          <p:cNvPr id="44035"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Ondernemer heeft aftrekrecht tenzij:</a:t>
            </a:r>
          </a:p>
          <a:p>
            <a:pPr marL="285750" indent="-285750" fontAlgn="auto">
              <a:spcBef>
                <a:spcPts val="0"/>
              </a:spcBef>
              <a:spcAft>
                <a:spcPts val="0"/>
              </a:spcAft>
              <a:buFont typeface="Arial" panose="020B0604020202020204" pitchFamily="34" charset="0"/>
              <a:buChar char="•"/>
              <a:defRPr/>
            </a:pPr>
            <a:r>
              <a:rPr lang="nl-NL" dirty="0"/>
              <a:t>Vrijgestelde prestaties worden verricht</a:t>
            </a:r>
          </a:p>
          <a:p>
            <a:pPr marL="285750" indent="-285750" fontAlgn="auto">
              <a:spcBef>
                <a:spcPts val="0"/>
              </a:spcBef>
              <a:spcAft>
                <a:spcPts val="0"/>
              </a:spcAft>
              <a:buFont typeface="Arial" panose="020B0604020202020204" pitchFamily="34" charset="0"/>
              <a:buChar char="•"/>
              <a:defRPr/>
            </a:pPr>
            <a:r>
              <a:rPr lang="nl-NL" dirty="0" err="1"/>
              <a:t>BTW-vrijgestelde</a:t>
            </a:r>
            <a:r>
              <a:rPr lang="nl-NL" dirty="0"/>
              <a:t> verhuur/levering</a:t>
            </a:r>
          </a:p>
          <a:p>
            <a:pPr marL="285750" indent="-285750" fontAlgn="auto">
              <a:spcBef>
                <a:spcPts val="0"/>
              </a:spcBef>
              <a:spcAft>
                <a:spcPts val="0"/>
              </a:spcAft>
              <a:buFont typeface="Arial" panose="020B0604020202020204" pitchFamily="34" charset="0"/>
              <a:buChar char="•"/>
              <a:defRPr/>
            </a:pPr>
            <a:r>
              <a:rPr lang="nl-NL" dirty="0"/>
              <a:t>Aftrek bij gemengde prestaties</a:t>
            </a:r>
          </a:p>
          <a:p>
            <a:pPr marL="285750" indent="-285750" fontAlgn="auto">
              <a:spcBef>
                <a:spcPts val="0"/>
              </a:spcBef>
              <a:spcAft>
                <a:spcPts val="0"/>
              </a:spcAft>
              <a:buFont typeface="Arial" panose="020B0604020202020204" pitchFamily="34" charset="0"/>
              <a:buChar char="•"/>
              <a:defRPr/>
            </a:pPr>
            <a:r>
              <a:rPr lang="nl-NL" dirty="0"/>
              <a:t>Omzetverhouding belast/vrijgesteld</a:t>
            </a:r>
          </a:p>
          <a:p>
            <a:pPr marL="285750" indent="-285750" fontAlgn="auto">
              <a:spcBef>
                <a:spcPts val="0"/>
              </a:spcBef>
              <a:spcAft>
                <a:spcPts val="0"/>
              </a:spcAft>
              <a:buFont typeface="Arial" panose="020B0604020202020204" pitchFamily="34" charset="0"/>
              <a:buChar char="•"/>
              <a:defRPr/>
            </a:pPr>
            <a:r>
              <a:rPr lang="nl-NL" dirty="0"/>
              <a:t>Werkelijk gebruik</a:t>
            </a:r>
          </a:p>
          <a:p>
            <a:pPr marL="285750" indent="-285750" fontAlgn="auto">
              <a:spcBef>
                <a:spcPts val="0"/>
              </a:spcBef>
              <a:spcAft>
                <a:spcPts val="0"/>
              </a:spcAft>
              <a:buFont typeface="Arial" panose="020B0604020202020204" pitchFamily="34" charset="0"/>
              <a:buChar char="•"/>
              <a:defRPr/>
            </a:pPr>
            <a:r>
              <a:rPr lang="nl-NL" dirty="0"/>
              <a:t>Kosten (BTW) toerekening m² verhouding of m³ verhouding</a:t>
            </a:r>
          </a:p>
          <a:p>
            <a:pPr marL="285750" indent="-285750" fontAlgn="auto">
              <a:spcBef>
                <a:spcPts val="0"/>
              </a:spcBef>
              <a:spcAft>
                <a:spcPts val="0"/>
              </a:spcAft>
              <a:buFont typeface="Arial" panose="020B0604020202020204" pitchFamily="34" charset="0"/>
              <a:buChar char="•"/>
              <a:defRPr/>
            </a:pPr>
            <a:r>
              <a:rPr lang="nl-NL" dirty="0"/>
              <a:t>Werkelijk gebruik primair tenzij geen goed aanknopingspunt of geen gegevens dan omzetverhouding</a:t>
            </a:r>
          </a:p>
        </p:txBody>
      </p:sp>
    </p:spTree>
    <p:extLst>
      <p:ext uri="{BB962C8B-B14F-4D97-AF65-F5344CB8AC3E}">
        <p14:creationId xmlns:p14="http://schemas.microsoft.com/office/powerpoint/2010/main" val="276436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a:extLst>
              <a:ext uri="{FF2B5EF4-FFF2-40B4-BE49-F238E27FC236}">
                <a16:creationId xmlns:a16="http://schemas.microsoft.com/office/drawing/2014/main" id="{E2EBAE8D-0C32-41EE-9467-B05F3F472177}"/>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32770" name="Tijdelijke aanduiding voor inhoud 2">
            <a:extLst>
              <a:ext uri="{FF2B5EF4-FFF2-40B4-BE49-F238E27FC236}">
                <a16:creationId xmlns:a16="http://schemas.microsoft.com/office/drawing/2014/main" id="{92DB76BB-C650-41BC-84D7-A9112B15399C}"/>
              </a:ext>
            </a:extLst>
          </p:cNvPr>
          <p:cNvSpPr>
            <a:spLocks noGrp="1" noChangeArrowheads="1"/>
          </p:cNvSpPr>
          <p:nvPr>
            <p:ph idx="1"/>
          </p:nvPr>
        </p:nvSpPr>
        <p:spPr>
          <a:xfrm>
            <a:off x="2208213" y="2276475"/>
            <a:ext cx="7772400" cy="4114800"/>
          </a:xfrm>
        </p:spPr>
        <p:txBody>
          <a:bodyPr/>
          <a:lstStyle/>
          <a:p>
            <a:endParaRPr lang="nl-NL" altLang="nl-NL"/>
          </a:p>
          <a:p>
            <a:r>
              <a:rPr lang="nl-NL" altLang="nl-NL"/>
              <a:t>HvJ 17 oktober 1989, 231/87 en 129/88 FED 1990/312 Carpaneto Piacentino.</a:t>
            </a:r>
          </a:p>
          <a:p>
            <a:endParaRPr lang="nl-NL" altLang="nl-NL"/>
          </a:p>
          <a:p>
            <a:r>
              <a:rPr lang="nl-NL" altLang="nl-NL">
                <a:solidFill>
                  <a:srgbClr val="222222"/>
                </a:solidFill>
                <a:latin typeface="Verdana" panose="020B0604030504040204" pitchFamily="34" charset="0"/>
              </a:rPr>
              <a:t>“werkzaamheden door publiekrechtelijke lichamen “als overheid” verricht in de zin van deze bepaling, die zijn welke door hen worden verricht in het kader van het specifiek voor hen geldende juridisch regiem, met uitsluiting van de werkzaamheden die zij onder dezelfde juridische voorwaarden als particuliere economische subjecten verrichten”</a:t>
            </a:r>
            <a:endParaRPr lang="nl-NL" altLang="nl-NL"/>
          </a:p>
          <a:p>
            <a:endParaRPr lang="nl-NL" altLang="nl-NL"/>
          </a:p>
          <a:p>
            <a:endParaRPr lang="nl-NL" altLang="nl-NL"/>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Aftrek van voorbelasting</a:t>
            </a:r>
          </a:p>
        </p:txBody>
      </p:sp>
      <p:sp>
        <p:nvSpPr>
          <p:cNvPr id="69635" name="Rectangle 3"/>
          <p:cNvSpPr>
            <a:spLocks noGrp="1" noChangeArrowheads="1"/>
          </p:cNvSpPr>
          <p:nvPr>
            <p:ph idx="1"/>
          </p:nvPr>
        </p:nvSpPr>
        <p:spPr/>
        <p:txBody>
          <a:bodyPr/>
          <a:lstStyle/>
          <a:p>
            <a:pPr marL="285750" indent="-285750">
              <a:buFont typeface="Arial" panose="020B0604020202020204" pitchFamily="34" charset="0"/>
              <a:buChar char="•"/>
            </a:pPr>
            <a:r>
              <a:rPr lang="nl-NL" altLang="nl-NL" dirty="0" err="1">
                <a:cs typeface="Arial" charset="0"/>
              </a:rPr>
              <a:t>BTW-aftrek</a:t>
            </a:r>
            <a:r>
              <a:rPr lang="nl-NL" altLang="nl-NL" dirty="0">
                <a:cs typeface="Arial" charset="0"/>
              </a:rPr>
              <a:t> op lopende kosten per jaar bepalen</a:t>
            </a:r>
          </a:p>
          <a:p>
            <a:pPr marL="285750" indent="-285750">
              <a:buFont typeface="Arial" panose="020B0604020202020204" pitchFamily="34" charset="0"/>
              <a:buChar char="•"/>
            </a:pPr>
            <a:r>
              <a:rPr lang="nl-NL" altLang="nl-NL" dirty="0">
                <a:cs typeface="Arial" charset="0"/>
              </a:rPr>
              <a:t>BTW op aankoop</a:t>
            </a:r>
          </a:p>
          <a:p>
            <a:pPr marL="285750" indent="-285750">
              <a:buFont typeface="Arial" panose="020B0604020202020204" pitchFamily="34" charset="0"/>
              <a:buChar char="•"/>
            </a:pPr>
            <a:r>
              <a:rPr lang="nl-NL" altLang="nl-NL" dirty="0">
                <a:cs typeface="Arial" charset="0"/>
              </a:rPr>
              <a:t>Herrekening in jaar van ingebruikneming</a:t>
            </a:r>
          </a:p>
          <a:p>
            <a:pPr marL="285750" indent="-285750">
              <a:buFont typeface="Arial" panose="020B0604020202020204" pitchFamily="34" charset="0"/>
              <a:buChar char="•"/>
            </a:pPr>
            <a:r>
              <a:rPr lang="nl-NL" altLang="nl-NL" dirty="0">
                <a:cs typeface="Arial" charset="0"/>
              </a:rPr>
              <a:t>Herziening in volgende 4 boekjaren / 9 boekjaren</a:t>
            </a:r>
          </a:p>
          <a:p>
            <a:pPr marL="285750" indent="-285750">
              <a:buFont typeface="Arial" panose="020B0604020202020204" pitchFamily="34" charset="0"/>
              <a:buChar char="•"/>
            </a:pPr>
            <a:r>
              <a:rPr lang="nl-NL" altLang="nl-NL" dirty="0">
                <a:cs typeface="Arial" charset="0"/>
              </a:rPr>
              <a:t>Herrekening: totale BTW aan einde boekjaar opnieuw toerekenen aan belast/vrijgesteld gebruik</a:t>
            </a:r>
          </a:p>
          <a:p>
            <a:pPr marL="285750" indent="-285750">
              <a:buFont typeface="Arial" panose="020B0604020202020204" pitchFamily="34" charset="0"/>
              <a:buChar char="•"/>
            </a:pPr>
            <a:r>
              <a:rPr lang="nl-NL" altLang="nl-NL" dirty="0">
                <a:cs typeface="Arial" charset="0"/>
              </a:rPr>
              <a:t>Herziening: per jaar 1/5 / 1/10 van de BTW opnieuw toerekenen aan belast/vrijgesteld gebruik</a:t>
            </a:r>
          </a:p>
        </p:txBody>
      </p:sp>
    </p:spTree>
    <p:extLst>
      <p:ext uri="{BB962C8B-B14F-4D97-AF65-F5344CB8AC3E}">
        <p14:creationId xmlns:p14="http://schemas.microsoft.com/office/powerpoint/2010/main" val="20019698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Aftrek van voorbelasting</a:t>
            </a:r>
          </a:p>
        </p:txBody>
      </p:sp>
      <p:sp>
        <p:nvSpPr>
          <p:cNvPr id="70659" name="Rectangle 3"/>
          <p:cNvSpPr>
            <a:spLocks noGrp="1" noChangeArrowheads="1"/>
          </p:cNvSpPr>
          <p:nvPr>
            <p:ph idx="1"/>
          </p:nvPr>
        </p:nvSpPr>
        <p:spPr/>
        <p:txBody>
          <a:bodyPr>
            <a:normAutofit/>
          </a:bodyPr>
          <a:lstStyle/>
          <a:p>
            <a:pPr marL="414338" indent="-414338">
              <a:buNone/>
            </a:pPr>
            <a:r>
              <a:rPr lang="nl-NL" altLang="nl-NL" u="sng" dirty="0">
                <a:cs typeface="Arial" charset="0"/>
              </a:rPr>
              <a:t>Pro rata</a:t>
            </a:r>
          </a:p>
          <a:p>
            <a:pPr marL="414338" indent="-414338">
              <a:buFont typeface="Arial" charset="0"/>
              <a:buChar char="─"/>
            </a:pPr>
            <a:endParaRPr lang="nl-NL" altLang="nl-NL" dirty="0">
              <a:cs typeface="Arial" charset="0"/>
            </a:endParaRPr>
          </a:p>
          <a:p>
            <a:pPr marL="414338" indent="-414338">
              <a:buNone/>
            </a:pPr>
            <a:r>
              <a:rPr lang="nl-NL" altLang="nl-NL" u="sng" dirty="0">
                <a:cs typeface="Arial" charset="0"/>
              </a:rPr>
              <a:t>Toerekenen aan prestaties:</a:t>
            </a:r>
          </a:p>
          <a:p>
            <a:pPr marL="285750" indent="-285750">
              <a:buFont typeface="Arial" panose="020B0604020202020204" pitchFamily="34" charset="0"/>
              <a:buChar char="•"/>
            </a:pPr>
            <a:r>
              <a:rPr lang="nl-NL" altLang="nl-NL" dirty="0">
                <a:cs typeface="Arial" charset="0"/>
              </a:rPr>
              <a:t>Toerekenbaar aan belaste prestaties: 100% aftrek</a:t>
            </a:r>
          </a:p>
          <a:p>
            <a:pPr marL="285750" indent="-285750">
              <a:buFont typeface="Arial" panose="020B0604020202020204" pitchFamily="34" charset="0"/>
              <a:buChar char="•"/>
            </a:pPr>
            <a:r>
              <a:rPr lang="nl-NL" altLang="nl-NL" dirty="0">
                <a:cs typeface="Arial" charset="0"/>
              </a:rPr>
              <a:t>Toerekenbaar aan vrijgestelde prestaties: geen aftrek</a:t>
            </a:r>
          </a:p>
          <a:p>
            <a:pPr marL="285750" indent="-285750">
              <a:buFont typeface="Arial" panose="020B0604020202020204" pitchFamily="34" charset="0"/>
              <a:buChar char="•"/>
            </a:pPr>
            <a:r>
              <a:rPr lang="nl-NL" altLang="nl-NL" dirty="0">
                <a:cs typeface="Arial" charset="0"/>
              </a:rPr>
              <a:t>Toerekenbaar aan zowel belaste als vrijgestelde prestaties:</a:t>
            </a:r>
          </a:p>
          <a:p>
            <a:pPr marL="685800" lvl="1">
              <a:buFont typeface="Arial" panose="020B0604020202020204" pitchFamily="34" charset="0"/>
              <a:buChar char="•"/>
            </a:pPr>
            <a:r>
              <a:rPr lang="nl-NL" altLang="nl-NL" dirty="0">
                <a:cs typeface="Arial" charset="0"/>
              </a:rPr>
              <a:t>Pro rata: belaste omzet / totale omzet; of</a:t>
            </a:r>
          </a:p>
          <a:p>
            <a:pPr marL="685800" lvl="1">
              <a:buFont typeface="Arial" panose="020B0604020202020204" pitchFamily="34" charset="0"/>
              <a:buChar char="•"/>
            </a:pPr>
            <a:r>
              <a:rPr lang="nl-NL" altLang="nl-NL" dirty="0">
                <a:cs typeface="Arial" charset="0"/>
              </a:rPr>
              <a:t>Werkelijk gebruik</a:t>
            </a:r>
          </a:p>
          <a:p>
            <a:pPr marL="414338" indent="-414338">
              <a:buFont typeface="Arial" charset="0"/>
              <a:buChar char="─"/>
            </a:pPr>
            <a:endParaRPr lang="nl-NL" altLang="nl-NL" dirty="0">
              <a:cs typeface="Arial" charset="0"/>
            </a:endParaRPr>
          </a:p>
          <a:p>
            <a:pPr marL="414338" indent="-414338">
              <a:buNone/>
            </a:pPr>
            <a:r>
              <a:rPr lang="nl-NL" altLang="nl-NL" dirty="0">
                <a:cs typeface="Arial" charset="0"/>
              </a:rPr>
              <a:t>Pre-pro rata?!</a:t>
            </a:r>
          </a:p>
          <a:p>
            <a:pPr marL="414338">
              <a:buFont typeface="Arial" charset="0"/>
              <a:buChar char="─"/>
            </a:pPr>
            <a:endParaRPr lang="nl-NL" altLang="nl-NL" dirty="0">
              <a:cs typeface="Arial" charset="0"/>
            </a:endParaRPr>
          </a:p>
        </p:txBody>
      </p:sp>
    </p:spTree>
    <p:extLst>
      <p:ext uri="{BB962C8B-B14F-4D97-AF65-F5344CB8AC3E}">
        <p14:creationId xmlns:p14="http://schemas.microsoft.com/office/powerpoint/2010/main" val="13588820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Aftrek van voorbelasting</a:t>
            </a:r>
          </a:p>
        </p:txBody>
      </p:sp>
      <p:sp>
        <p:nvSpPr>
          <p:cNvPr id="71683" name="Rectangle 3"/>
          <p:cNvSpPr>
            <a:spLocks noGrp="1" noChangeArrowheads="1"/>
          </p:cNvSpPr>
          <p:nvPr>
            <p:ph idx="1"/>
          </p:nvPr>
        </p:nvSpPr>
        <p:spPr/>
        <p:txBody>
          <a:bodyPr>
            <a:normAutofit/>
          </a:bodyPr>
          <a:lstStyle/>
          <a:p>
            <a:pPr eaLnBrk="1" hangingPunct="1">
              <a:buFontTx/>
              <a:buNone/>
            </a:pPr>
            <a:r>
              <a:rPr lang="nl-NL" altLang="nl-NL" u="sng" dirty="0">
                <a:cs typeface="Arial" charset="0"/>
              </a:rPr>
              <a:t>Pro rata</a:t>
            </a:r>
          </a:p>
          <a:p>
            <a:pPr eaLnBrk="1" hangingPunct="1">
              <a:buFont typeface="Arial" charset="0"/>
              <a:buChar char="─"/>
            </a:pPr>
            <a:endParaRPr lang="nl-NL" altLang="nl-NL" dirty="0">
              <a:cs typeface="Arial" charset="0"/>
            </a:endParaRPr>
          </a:p>
          <a:p>
            <a:pPr eaLnBrk="1" hangingPunct="1">
              <a:buFontTx/>
              <a:buNone/>
            </a:pPr>
            <a:r>
              <a:rPr lang="nl-NL" altLang="nl-NL" u="sng" dirty="0">
                <a:cs typeface="Arial" charset="0"/>
              </a:rPr>
              <a:t>Algemene woningcorporaties:</a:t>
            </a:r>
          </a:p>
          <a:p>
            <a:pPr marL="285750" indent="-285750">
              <a:buFont typeface="Arial" panose="020B0604020202020204" pitchFamily="34" charset="0"/>
              <a:buChar char="•"/>
            </a:pPr>
            <a:r>
              <a:rPr lang="nl-NL" altLang="nl-NL" dirty="0">
                <a:cs typeface="Arial" charset="0"/>
              </a:rPr>
              <a:t>Omzet voormalige huurwoningen niet in pro rata, want bedrijfsvreemde activiteit</a:t>
            </a:r>
          </a:p>
          <a:p>
            <a:pPr marL="285750" indent="-285750">
              <a:buFont typeface="Arial" panose="020B0604020202020204" pitchFamily="34" charset="0"/>
              <a:buChar char="•"/>
            </a:pPr>
            <a:r>
              <a:rPr lang="nl-NL" altLang="nl-NL" dirty="0">
                <a:cs typeface="Arial" charset="0"/>
              </a:rPr>
              <a:t>Bij (vrijgestelde) verkoop voormalige huurwoningen</a:t>
            </a:r>
          </a:p>
          <a:p>
            <a:pPr eaLnBrk="1" hangingPunct="1">
              <a:buFont typeface="Arial" charset="0"/>
              <a:buChar char="─"/>
            </a:pPr>
            <a:endParaRPr lang="nl-NL" altLang="nl-NL" dirty="0">
              <a:cs typeface="Arial" charset="0"/>
            </a:endParaRPr>
          </a:p>
          <a:p>
            <a:pPr eaLnBrk="1" hangingPunct="1">
              <a:buFontTx/>
              <a:buNone/>
            </a:pPr>
            <a:r>
              <a:rPr lang="nl-NL" altLang="nl-NL" u="sng" dirty="0">
                <a:cs typeface="Arial" charset="0"/>
              </a:rPr>
              <a:t>Bij gemengd gebruik pand:</a:t>
            </a:r>
          </a:p>
          <a:p>
            <a:pPr marL="285750" indent="-285750">
              <a:buFont typeface="Arial" panose="020B0604020202020204" pitchFamily="34" charset="0"/>
              <a:buChar char="•"/>
            </a:pPr>
            <a:r>
              <a:rPr lang="nl-NL" altLang="nl-NL" dirty="0">
                <a:cs typeface="Arial" charset="0"/>
              </a:rPr>
              <a:t>Voor bepaling recht op aftrek op basis van werkelijk gebruik moet gebruik van het goed als geheel in aanmerking worden genomen</a:t>
            </a:r>
          </a:p>
          <a:p>
            <a:pPr marL="285750" indent="-285750">
              <a:buFont typeface="Arial" panose="020B0604020202020204" pitchFamily="34" charset="0"/>
              <a:buChar char="•"/>
            </a:pPr>
            <a:r>
              <a:rPr lang="nl-NL" altLang="nl-NL" dirty="0">
                <a:cs typeface="Arial" charset="0"/>
              </a:rPr>
              <a:t>Geen combinatie van omzetverhoudingen en werkelijk gebruik voor één pand toegestaan</a:t>
            </a:r>
          </a:p>
          <a:p>
            <a:pPr marL="414338">
              <a:buFont typeface="Arial" charset="0"/>
              <a:buChar char="─"/>
            </a:pPr>
            <a:endParaRPr lang="nl-NL" altLang="nl-NL" dirty="0">
              <a:cs typeface="Arial" charset="0"/>
            </a:endParaRPr>
          </a:p>
        </p:txBody>
      </p:sp>
    </p:spTree>
    <p:extLst>
      <p:ext uri="{BB962C8B-B14F-4D97-AF65-F5344CB8AC3E}">
        <p14:creationId xmlns:p14="http://schemas.microsoft.com/office/powerpoint/2010/main" val="18620205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7" name="Tijdelijke aanduiding voor inhoud 6"/>
          <p:cNvSpPr>
            <a:spLocks noGrp="1"/>
          </p:cNvSpPr>
          <p:nvPr>
            <p:ph idx="1"/>
          </p:nvPr>
        </p:nvSpPr>
        <p:spPr/>
        <p:txBody>
          <a:bodyPr>
            <a:normAutofit/>
          </a:bodyPr>
          <a:lstStyle/>
          <a:p>
            <a:pPr marL="285750" indent="-285750"/>
            <a:r>
              <a:rPr lang="nl-NL" dirty="0"/>
              <a:t>Welkom en doelstellingen</a:t>
            </a:r>
          </a:p>
          <a:p>
            <a:pPr marL="285750" indent="-285750"/>
            <a:r>
              <a:rPr lang="nl-NL" dirty="0"/>
              <a:t>BTW en ondernemer</a:t>
            </a:r>
          </a:p>
          <a:p>
            <a:pPr marL="285750" indent="-285750"/>
            <a:r>
              <a:rPr lang="nl-NL" dirty="0"/>
              <a:t>BTW en vrijstellingen</a:t>
            </a:r>
          </a:p>
          <a:p>
            <a:pPr marL="285750" indent="-285750"/>
            <a:r>
              <a:rPr lang="nl-NL" dirty="0"/>
              <a:t>BTW en fondswerving</a:t>
            </a:r>
          </a:p>
          <a:p>
            <a:pPr marL="285750" indent="-285750"/>
            <a:r>
              <a:rPr lang="nl-NL" dirty="0"/>
              <a:t>BTW en aftrek van voorbelasting en (pre) pro rata</a:t>
            </a:r>
          </a:p>
          <a:p>
            <a:pPr marL="285750" indent="-285750"/>
            <a:r>
              <a:rPr lang="nl-NL" b="1" dirty="0"/>
              <a:t>BTW en uitlenen van personeel</a:t>
            </a:r>
          </a:p>
          <a:p>
            <a:pPr marL="285750" indent="-285750"/>
            <a:r>
              <a:rPr lang="nl-NL" dirty="0"/>
              <a:t>BTW en subsidies wanneer belast en wanneer onbelast</a:t>
            </a:r>
          </a:p>
          <a:p>
            <a:pPr marL="285750" indent="-285750"/>
            <a:r>
              <a:rPr lang="nl-NL" dirty="0"/>
              <a:t>BTW en doorbelasten van kosten </a:t>
            </a:r>
          </a:p>
          <a:p>
            <a:pPr marL="285750" indent="-285750"/>
            <a:r>
              <a:rPr lang="nl-NL" dirty="0"/>
              <a:t>Vragen</a:t>
            </a:r>
          </a:p>
        </p:txBody>
      </p:sp>
    </p:spTree>
    <p:extLst>
      <p:ext uri="{BB962C8B-B14F-4D97-AF65-F5344CB8AC3E}">
        <p14:creationId xmlns:p14="http://schemas.microsoft.com/office/powerpoint/2010/main" val="7782915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Uitlenen van personeel</a:t>
            </a:r>
          </a:p>
        </p:txBody>
      </p:sp>
      <p:sp>
        <p:nvSpPr>
          <p:cNvPr id="52227"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Uitlenen van personeel / ter beschikking stellen /detacheren:</a:t>
            </a:r>
          </a:p>
          <a:p>
            <a:pPr marL="285750" indent="-285750" fontAlgn="auto">
              <a:spcBef>
                <a:spcPts val="0"/>
              </a:spcBef>
              <a:spcAft>
                <a:spcPts val="0"/>
              </a:spcAft>
              <a:buFont typeface="Arial" panose="020B0604020202020204" pitchFamily="34" charset="0"/>
              <a:buChar char="•"/>
              <a:defRPr/>
            </a:pPr>
            <a:r>
              <a:rPr lang="nl-NL" dirty="0"/>
              <a:t>Dienstbetrekking met werkgever blijft in stand</a:t>
            </a:r>
          </a:p>
          <a:p>
            <a:pPr marL="285750" indent="-285750" fontAlgn="auto">
              <a:spcBef>
                <a:spcPts val="0"/>
              </a:spcBef>
              <a:spcAft>
                <a:spcPts val="0"/>
              </a:spcAft>
              <a:buFont typeface="Arial" panose="020B0604020202020204" pitchFamily="34" charset="0"/>
              <a:buChar char="•"/>
              <a:defRPr/>
            </a:pPr>
            <a:r>
              <a:rPr lang="nl-NL" dirty="0"/>
              <a:t>Ter beschikking van een derde (inlener)</a:t>
            </a:r>
          </a:p>
          <a:p>
            <a:pPr marL="285750" indent="-285750" fontAlgn="auto">
              <a:spcBef>
                <a:spcPts val="0"/>
              </a:spcBef>
              <a:spcAft>
                <a:spcPts val="0"/>
              </a:spcAft>
              <a:buFont typeface="Arial" panose="020B0604020202020204" pitchFamily="34" charset="0"/>
              <a:buChar char="•"/>
              <a:defRPr/>
            </a:pPr>
            <a:r>
              <a:rPr lang="nl-NL" dirty="0"/>
              <a:t>Werkzaamheden verrichten</a:t>
            </a:r>
          </a:p>
          <a:p>
            <a:pPr marL="285750" indent="-285750" fontAlgn="auto">
              <a:spcBef>
                <a:spcPts val="0"/>
              </a:spcBef>
              <a:spcAft>
                <a:spcPts val="0"/>
              </a:spcAft>
              <a:buFont typeface="Arial" panose="020B0604020202020204" pitchFamily="34" charset="0"/>
              <a:buChar char="•"/>
              <a:defRPr/>
            </a:pPr>
            <a:r>
              <a:rPr lang="nl-NL" dirty="0"/>
              <a:t>Op aanwijzing en onder verantwoordelijkheid inlener</a:t>
            </a:r>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nl-NL" dirty="0"/>
          </a:p>
          <a:p>
            <a:pPr lvl="2" fontAlgn="auto">
              <a:spcAft>
                <a:spcPts val="0"/>
              </a:spcAft>
              <a:buFont typeface="Arial" panose="020B0604020202020204" pitchFamily="34" charset="0"/>
              <a:buChar char="•"/>
              <a:defRPr/>
            </a:pPr>
            <a:endParaRPr lang="nl-NL" dirty="0"/>
          </a:p>
        </p:txBody>
      </p:sp>
    </p:spTree>
    <p:extLst>
      <p:ext uri="{BB962C8B-B14F-4D97-AF65-F5344CB8AC3E}">
        <p14:creationId xmlns:p14="http://schemas.microsoft.com/office/powerpoint/2010/main" val="9498749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Uitlenen van personeel</a:t>
            </a:r>
          </a:p>
        </p:txBody>
      </p:sp>
      <p:sp>
        <p:nvSpPr>
          <p:cNvPr id="59394" name="Tijdelijke aanduiding voor inhoud 2"/>
          <p:cNvSpPr>
            <a:spLocks noGrp="1"/>
          </p:cNvSpPr>
          <p:nvPr>
            <p:ph idx="1"/>
          </p:nvPr>
        </p:nvSpPr>
        <p:spPr/>
        <p:txBody>
          <a:bodyPr anchor="t">
            <a:normAutofit/>
          </a:bodyPr>
          <a:lstStyle/>
          <a:p>
            <a:pPr marL="0" indent="0">
              <a:buNone/>
            </a:pPr>
            <a:r>
              <a:rPr lang="nl-NL" b="0" dirty="0">
                <a:latin typeface="Arial" charset="0"/>
                <a:cs typeface="Arial" charset="0"/>
              </a:rPr>
              <a:t>Uitlenen van personeel een belaste prestatie </a:t>
            </a:r>
            <a:r>
              <a:rPr lang="nl-NL" b="0" dirty="0">
                <a:latin typeface="Arial" charset="0"/>
                <a:cs typeface="Arial" charset="0"/>
                <a:sym typeface="Wingdings" pitchFamily="2" charset="2"/>
              </a:rPr>
              <a:t> vrijgestelde sectoren BTW kostprijsverhogend effect</a:t>
            </a:r>
          </a:p>
          <a:p>
            <a:pPr>
              <a:lnSpc>
                <a:spcPct val="100000"/>
              </a:lnSpc>
              <a:buFontTx/>
              <a:buChar char="•"/>
            </a:pPr>
            <a:endParaRPr lang="nl-NL" b="0" dirty="0">
              <a:latin typeface="Arial" charset="0"/>
              <a:cs typeface="Arial" charset="0"/>
            </a:endParaRPr>
          </a:p>
          <a:p>
            <a:pPr marL="0" indent="0">
              <a:buNone/>
            </a:pPr>
            <a:r>
              <a:rPr lang="nl-NL" b="0" u="sng" dirty="0">
                <a:latin typeface="Arial" charset="0"/>
                <a:cs typeface="Arial" charset="0"/>
              </a:rPr>
              <a:t>Geen BTW:</a:t>
            </a:r>
          </a:p>
          <a:p>
            <a:pPr marL="285750" indent="-285750">
              <a:buFont typeface="Arial" panose="020B0604020202020204" pitchFamily="34" charset="0"/>
              <a:buChar char="•"/>
            </a:pPr>
            <a:r>
              <a:rPr lang="nl-NL" b="0" dirty="0">
                <a:latin typeface="Arial" charset="0"/>
                <a:cs typeface="Arial" charset="0"/>
              </a:rPr>
              <a:t>Fiscale eenheid BTW </a:t>
            </a:r>
          </a:p>
          <a:p>
            <a:pPr marL="285750" indent="-285750">
              <a:buFont typeface="Arial" panose="020B0604020202020204" pitchFamily="34" charset="0"/>
              <a:buChar char="•"/>
            </a:pPr>
            <a:r>
              <a:rPr lang="nl-NL" b="0" dirty="0">
                <a:latin typeface="Arial" charset="0"/>
                <a:cs typeface="Arial" charset="0"/>
              </a:rPr>
              <a:t>Kosten voor gemene rekening</a:t>
            </a:r>
          </a:p>
          <a:p>
            <a:pPr marL="285750" indent="-285750">
              <a:buFont typeface="Arial" panose="020B0604020202020204" pitchFamily="34" charset="0"/>
              <a:buChar char="•"/>
            </a:pPr>
            <a:r>
              <a:rPr lang="en-US" b="0" dirty="0">
                <a:latin typeface="Arial" charset="0"/>
                <a:cs typeface="Arial" charset="0"/>
              </a:rPr>
              <a:t>Pot-</a:t>
            </a:r>
            <a:r>
              <a:rPr lang="en-US" b="0" dirty="0" err="1">
                <a:latin typeface="Arial" charset="0"/>
                <a:cs typeface="Arial" charset="0"/>
              </a:rPr>
              <a:t>overeenkomst</a:t>
            </a:r>
            <a:endParaRPr lang="nl-NL" b="0" dirty="0">
              <a:latin typeface="Arial" charset="0"/>
              <a:cs typeface="Arial" charset="0"/>
            </a:endParaRPr>
          </a:p>
          <a:p>
            <a:pPr marL="285750" indent="-285750">
              <a:buFont typeface="Arial" panose="020B0604020202020204" pitchFamily="34" charset="0"/>
              <a:buChar char="•"/>
            </a:pPr>
            <a:r>
              <a:rPr lang="nl-NL" b="0" dirty="0">
                <a:latin typeface="Arial" charset="0"/>
                <a:cs typeface="Arial" charset="0"/>
              </a:rPr>
              <a:t>Structurele uitleen</a:t>
            </a:r>
          </a:p>
          <a:p>
            <a:pPr marL="285750" indent="-285750">
              <a:buFont typeface="Arial" panose="020B0604020202020204" pitchFamily="34" charset="0"/>
              <a:buChar char="•"/>
            </a:pPr>
            <a:r>
              <a:rPr lang="nl-NL" b="0" dirty="0">
                <a:latin typeface="Arial" charset="0"/>
                <a:cs typeface="Arial" charset="0"/>
              </a:rPr>
              <a:t>Samenhangende diensten</a:t>
            </a:r>
          </a:p>
          <a:p>
            <a:pPr>
              <a:lnSpc>
                <a:spcPct val="100000"/>
              </a:lnSpc>
              <a:buFontTx/>
              <a:buChar char="•"/>
            </a:pPr>
            <a:endParaRPr lang="nl-NL" b="0" dirty="0">
              <a:latin typeface="Arial" charset="0"/>
              <a:cs typeface="Arial" charset="0"/>
            </a:endParaRPr>
          </a:p>
          <a:p>
            <a:pPr eaLnBrk="1" hangingPunct="1">
              <a:lnSpc>
                <a:spcPct val="100000"/>
              </a:lnSpc>
              <a:buFont typeface="Wingdings" pitchFamily="2" charset="2"/>
              <a:buNone/>
            </a:pPr>
            <a:endParaRPr lang="nl-NL" altLang="nl-NL" b="0" dirty="0">
              <a:latin typeface="Arial" charset="0"/>
              <a:cs typeface="Arial" charset="0"/>
            </a:endParaRPr>
          </a:p>
        </p:txBody>
      </p:sp>
    </p:spTree>
    <p:extLst>
      <p:ext uri="{BB962C8B-B14F-4D97-AF65-F5344CB8AC3E}">
        <p14:creationId xmlns:p14="http://schemas.microsoft.com/office/powerpoint/2010/main" val="36885736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Uitlenen van personeel</a:t>
            </a:r>
          </a:p>
        </p:txBody>
      </p:sp>
      <p:sp>
        <p:nvSpPr>
          <p:cNvPr id="34819" name="Rectangle 3"/>
          <p:cNvSpPr>
            <a:spLocks noGrp="1" noChangeArrowheads="1"/>
          </p:cNvSpPr>
          <p:nvPr>
            <p:ph idx="1"/>
          </p:nvPr>
        </p:nvSpPr>
        <p:spPr/>
        <p:txBody>
          <a:bodyPr>
            <a:normAutofit lnSpcReduction="10000"/>
          </a:bodyPr>
          <a:lstStyle/>
          <a:p>
            <a:pPr eaLnBrk="1" hangingPunct="1">
              <a:buFont typeface="Wingdings" pitchFamily="2" charset="2"/>
              <a:buNone/>
            </a:pPr>
            <a:r>
              <a:rPr lang="en-US" altLang="nl-NL" u="sng" dirty="0"/>
              <a:t>ZZP-</a:t>
            </a:r>
            <a:r>
              <a:rPr lang="en-US" altLang="nl-NL" u="sng" dirty="0" err="1"/>
              <a:t>ers</a:t>
            </a:r>
            <a:r>
              <a:rPr lang="en-US" altLang="nl-NL" u="sng" dirty="0"/>
              <a:t> in de </a:t>
            </a:r>
            <a:r>
              <a:rPr lang="en-US" altLang="nl-NL" u="sng" dirty="0" err="1"/>
              <a:t>zorg</a:t>
            </a:r>
            <a:endParaRPr lang="en-US" altLang="nl-NL" u="sng" dirty="0"/>
          </a:p>
          <a:p>
            <a:pPr eaLnBrk="1" hangingPunct="1">
              <a:buFont typeface="Wingdings" pitchFamily="2" charset="2"/>
              <a:buNone/>
            </a:pPr>
            <a:endParaRPr lang="en-US" altLang="nl-NL" u="sng" dirty="0"/>
          </a:p>
          <a:p>
            <a:pPr marL="285750" indent="-285750">
              <a:buFont typeface="Arial" panose="020B0604020202020204" pitchFamily="34" charset="0"/>
              <a:buChar char="•"/>
            </a:pPr>
            <a:r>
              <a:rPr lang="en-US" altLang="nl-NL" dirty="0" err="1"/>
              <a:t>Er</a:t>
            </a:r>
            <a:r>
              <a:rPr lang="en-US" altLang="nl-NL" dirty="0"/>
              <a:t> mag </a:t>
            </a:r>
            <a:r>
              <a:rPr lang="en-US" altLang="nl-NL" dirty="0" err="1"/>
              <a:t>geen</a:t>
            </a:r>
            <a:r>
              <a:rPr lang="en-US" altLang="nl-NL" dirty="0"/>
              <a:t> </a:t>
            </a:r>
            <a:r>
              <a:rPr lang="en-US" altLang="nl-NL" dirty="0" err="1"/>
              <a:t>sprake</a:t>
            </a:r>
            <a:r>
              <a:rPr lang="en-US" altLang="nl-NL" dirty="0"/>
              <a:t> </a:t>
            </a:r>
            <a:r>
              <a:rPr lang="en-US" altLang="nl-NL" dirty="0" err="1"/>
              <a:t>zijn</a:t>
            </a:r>
            <a:r>
              <a:rPr lang="en-US" altLang="nl-NL" dirty="0"/>
              <a:t> van </a:t>
            </a:r>
            <a:r>
              <a:rPr lang="en-US" altLang="nl-NL" dirty="0" err="1"/>
              <a:t>uitlenen</a:t>
            </a:r>
            <a:r>
              <a:rPr lang="en-US" altLang="nl-NL" dirty="0"/>
              <a:t> van </a:t>
            </a:r>
            <a:r>
              <a:rPr lang="en-US" altLang="nl-NL" dirty="0" err="1"/>
              <a:t>personeel</a:t>
            </a:r>
            <a:r>
              <a:rPr lang="en-US" altLang="nl-NL" dirty="0"/>
              <a:t> of </a:t>
            </a:r>
            <a:r>
              <a:rPr lang="en-US" altLang="nl-NL" dirty="0" err="1"/>
              <a:t>terbeschikkingstelling</a:t>
            </a:r>
            <a:r>
              <a:rPr lang="en-US" altLang="nl-NL" dirty="0"/>
              <a:t> van </a:t>
            </a:r>
            <a:r>
              <a:rPr lang="en-US" altLang="nl-NL" dirty="0" err="1"/>
              <a:t>arbeid</a:t>
            </a:r>
            <a:r>
              <a:rPr lang="en-US" altLang="nl-NL" dirty="0"/>
              <a:t> </a:t>
            </a:r>
          </a:p>
          <a:p>
            <a:pPr marL="285750" indent="-285750">
              <a:buFont typeface="Arial" panose="020B0604020202020204" pitchFamily="34" charset="0"/>
              <a:buChar char="•"/>
            </a:pPr>
            <a:r>
              <a:rPr lang="en-US" altLang="nl-NL" dirty="0"/>
              <a:t>De </a:t>
            </a:r>
            <a:r>
              <a:rPr lang="en-US" altLang="nl-NL" dirty="0" err="1"/>
              <a:t>werkzaamheden</a:t>
            </a:r>
            <a:r>
              <a:rPr lang="en-US" altLang="nl-NL" dirty="0"/>
              <a:t> </a:t>
            </a:r>
            <a:r>
              <a:rPr lang="en-US" altLang="nl-NL" dirty="0" err="1"/>
              <a:t>moeten</a:t>
            </a:r>
            <a:r>
              <a:rPr lang="en-US" altLang="nl-NL" dirty="0"/>
              <a:t> door ZZP-</a:t>
            </a:r>
            <a:r>
              <a:rPr lang="en-US" altLang="nl-NL" dirty="0" err="1"/>
              <a:t>er</a:t>
            </a:r>
            <a:r>
              <a:rPr lang="en-US" altLang="nl-NL" dirty="0"/>
              <a:t> </a:t>
            </a:r>
            <a:r>
              <a:rPr lang="en-US" altLang="nl-NL" dirty="0" err="1"/>
              <a:t>zelfstandig</a:t>
            </a:r>
            <a:r>
              <a:rPr lang="en-US" altLang="nl-NL" dirty="0"/>
              <a:t> </a:t>
            </a:r>
            <a:r>
              <a:rPr lang="en-US" altLang="nl-NL" dirty="0" err="1"/>
              <a:t>worden</a:t>
            </a:r>
            <a:r>
              <a:rPr lang="en-US" altLang="nl-NL" dirty="0"/>
              <a:t> </a:t>
            </a:r>
            <a:r>
              <a:rPr lang="en-US" altLang="nl-NL" dirty="0" err="1"/>
              <a:t>verricht</a:t>
            </a:r>
            <a:r>
              <a:rPr lang="en-US" altLang="nl-NL" dirty="0"/>
              <a:t>:</a:t>
            </a:r>
          </a:p>
          <a:p>
            <a:pPr marL="755650" lvl="1" indent="-342900">
              <a:buFont typeface="Arial" panose="020B0604020202020204" pitchFamily="34" charset="0"/>
              <a:buChar char="•"/>
            </a:pPr>
            <a:r>
              <a:rPr lang="en-US" altLang="nl-NL" dirty="0" err="1"/>
              <a:t>Zelfstandige</a:t>
            </a:r>
            <a:r>
              <a:rPr lang="en-US" altLang="nl-NL" dirty="0"/>
              <a:t> </a:t>
            </a:r>
            <a:r>
              <a:rPr lang="en-US" altLang="nl-NL" dirty="0" err="1"/>
              <a:t>keuzes</a:t>
            </a:r>
            <a:endParaRPr lang="en-US" altLang="nl-NL" dirty="0"/>
          </a:p>
          <a:p>
            <a:pPr marL="755650" lvl="1" indent="-342900">
              <a:buFont typeface="Arial" panose="020B0604020202020204" pitchFamily="34" charset="0"/>
              <a:buChar char="•"/>
            </a:pPr>
            <a:r>
              <a:rPr lang="en-US" altLang="nl-NL" dirty="0" err="1"/>
              <a:t>Wezenlijk</a:t>
            </a:r>
            <a:r>
              <a:rPr lang="en-US" altLang="nl-NL" dirty="0"/>
              <a:t>/</a:t>
            </a:r>
            <a:r>
              <a:rPr lang="en-US" altLang="nl-NL" dirty="0" err="1"/>
              <a:t>essentieel</a:t>
            </a:r>
            <a:r>
              <a:rPr lang="en-US" altLang="nl-NL" dirty="0"/>
              <a:t> </a:t>
            </a:r>
            <a:r>
              <a:rPr lang="en-US" altLang="nl-NL" dirty="0" err="1"/>
              <a:t>deel</a:t>
            </a:r>
            <a:r>
              <a:rPr lang="en-US" altLang="nl-NL" dirty="0"/>
              <a:t> van </a:t>
            </a:r>
            <a:r>
              <a:rPr lang="en-US" altLang="nl-NL" dirty="0" err="1"/>
              <a:t>ee</a:t>
            </a:r>
            <a:r>
              <a:rPr lang="nl-NL" altLang="nl-NL" dirty="0"/>
              <a:t>n vrijgestelde dienst</a:t>
            </a:r>
          </a:p>
          <a:p>
            <a:pPr marL="285750" indent="-285750">
              <a:buFont typeface="Arial" panose="020B0604020202020204" pitchFamily="34" charset="0"/>
              <a:buChar char="•"/>
            </a:pPr>
            <a:r>
              <a:rPr lang="nl-NL" altLang="nl-NL" dirty="0"/>
              <a:t>Diensten ZZP-er vrijgesteld:</a:t>
            </a:r>
          </a:p>
          <a:p>
            <a:pPr marL="755650" lvl="1" indent="-342900">
              <a:buFont typeface="Arial" panose="020B0604020202020204" pitchFamily="34" charset="0"/>
              <a:buChar char="•"/>
            </a:pPr>
            <a:r>
              <a:rPr lang="nl-NL" altLang="nl-NL" dirty="0"/>
              <a:t>Geen arbeidsovereenkomst of andere juridische band waardoor ZZP-er ondergeschikt is</a:t>
            </a:r>
          </a:p>
          <a:p>
            <a:pPr marL="755650" lvl="1" indent="-342900">
              <a:buFont typeface="Arial" panose="020B0604020202020204" pitchFamily="34" charset="0"/>
              <a:buChar char="•"/>
            </a:pPr>
            <a:r>
              <a:rPr lang="nl-NL" altLang="nl-NL" dirty="0"/>
              <a:t>ZZP-er verricht diensten als opdracht</a:t>
            </a:r>
          </a:p>
          <a:p>
            <a:pPr marL="285750" indent="-285750">
              <a:buFont typeface="Arial" panose="020B0604020202020204" pitchFamily="34" charset="0"/>
              <a:buChar char="•"/>
            </a:pPr>
            <a:r>
              <a:rPr lang="nl-NL" altLang="nl-NL" dirty="0"/>
              <a:t>Opvolgen instructies geen belemmering vrijstelling</a:t>
            </a:r>
          </a:p>
          <a:p>
            <a:pPr marL="285750" indent="-285750">
              <a:buFont typeface="Arial" panose="020B0604020202020204" pitchFamily="34" charset="0"/>
              <a:buChar char="•"/>
            </a:pPr>
            <a:r>
              <a:rPr lang="nl-NL" altLang="nl-NL" dirty="0"/>
              <a:t>Kijken naar de aard van de diensten</a:t>
            </a:r>
          </a:p>
        </p:txBody>
      </p:sp>
      <p:sp>
        <p:nvSpPr>
          <p:cNvPr id="34820" name="Rectangle 4"/>
          <p:cNvSpPr>
            <a:spLocks noChangeArrowheads="1"/>
          </p:cNvSpPr>
          <p:nvPr/>
        </p:nvSpPr>
        <p:spPr bwMode="auto">
          <a:xfrm>
            <a:off x="1524001" y="296004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a:spcBef>
                <a:spcPct val="0"/>
              </a:spcBef>
              <a:buFontTx/>
              <a:buNone/>
            </a:pPr>
            <a:endParaRPr lang="nl-NL" altLang="nl-NL" sz="2400">
              <a:latin typeface="Times New Roman" pitchFamily="18" charset="0"/>
              <a:ea typeface="ヒラギノ角ゴ Pro W3" pitchFamily="1" charset="-128"/>
            </a:endParaRPr>
          </a:p>
        </p:txBody>
      </p:sp>
    </p:spTree>
    <p:extLst>
      <p:ext uri="{BB962C8B-B14F-4D97-AF65-F5344CB8AC3E}">
        <p14:creationId xmlns:p14="http://schemas.microsoft.com/office/powerpoint/2010/main" val="1129759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Uitlenen van personeel</a:t>
            </a:r>
          </a:p>
        </p:txBody>
      </p:sp>
      <p:sp>
        <p:nvSpPr>
          <p:cNvPr id="35843" name="Rectangle 3"/>
          <p:cNvSpPr>
            <a:spLocks noGrp="1" noChangeArrowheads="1"/>
          </p:cNvSpPr>
          <p:nvPr>
            <p:ph idx="1"/>
          </p:nvPr>
        </p:nvSpPr>
        <p:spPr/>
        <p:txBody>
          <a:bodyPr>
            <a:normAutofit/>
          </a:bodyPr>
          <a:lstStyle/>
          <a:p>
            <a:pPr eaLnBrk="1" hangingPunct="1">
              <a:buFont typeface="Wingdings" pitchFamily="2" charset="2"/>
              <a:buNone/>
            </a:pPr>
            <a:r>
              <a:rPr lang="en-US" altLang="nl-NL" u="sng" dirty="0"/>
              <a:t>ZZP-</a:t>
            </a:r>
            <a:r>
              <a:rPr lang="en-US" altLang="nl-NL" u="sng" dirty="0" err="1"/>
              <a:t>ers</a:t>
            </a:r>
            <a:r>
              <a:rPr lang="en-US" altLang="nl-NL" u="sng" dirty="0"/>
              <a:t> in de </a:t>
            </a:r>
            <a:r>
              <a:rPr lang="en-US" altLang="nl-NL" u="sng" dirty="0" err="1"/>
              <a:t>zorg</a:t>
            </a:r>
            <a:endParaRPr lang="en-US" altLang="nl-NL" u="sng" dirty="0"/>
          </a:p>
          <a:p>
            <a:pPr eaLnBrk="1" hangingPunct="1">
              <a:buFont typeface="Wingdings" pitchFamily="2" charset="2"/>
              <a:buNone/>
            </a:pPr>
            <a:endParaRPr lang="en-US" altLang="nl-NL" u="sng" dirty="0"/>
          </a:p>
          <a:p>
            <a:pPr marL="285750" indent="-285750">
              <a:buFont typeface="Arial" panose="020B0604020202020204" pitchFamily="34" charset="0"/>
              <a:buChar char="•"/>
            </a:pPr>
            <a:r>
              <a:rPr lang="nl-NL" altLang="nl-NL" dirty="0"/>
              <a:t>Hoge Raad13 juni 2014, nr. 13/05580 en nr. 13/02960</a:t>
            </a:r>
          </a:p>
          <a:p>
            <a:pPr marL="285750" indent="-285750">
              <a:buFont typeface="Arial" panose="020B0604020202020204" pitchFamily="34" charset="0"/>
              <a:buChar char="•"/>
            </a:pPr>
            <a:r>
              <a:rPr lang="nl-NL" altLang="nl-NL" dirty="0"/>
              <a:t>Diensten ZZP-er vrijgesteld:</a:t>
            </a:r>
          </a:p>
          <a:p>
            <a:pPr lvl="1">
              <a:buFont typeface="Arial" panose="020B0604020202020204" pitchFamily="34" charset="0"/>
              <a:buChar char="•"/>
            </a:pPr>
            <a:r>
              <a:rPr lang="nl-NL" altLang="nl-NL" dirty="0"/>
              <a:t>Geen arbeidsovereenkomst of andere juridische band waardoor ZZP-er ondergeschikt is aan ziekenhuis</a:t>
            </a:r>
          </a:p>
          <a:p>
            <a:pPr lvl="1">
              <a:buFont typeface="Arial" panose="020B0604020202020204" pitchFamily="34" charset="0"/>
              <a:buChar char="•"/>
            </a:pPr>
            <a:r>
              <a:rPr lang="nl-NL" altLang="nl-NL" dirty="0"/>
              <a:t>ZZP-er </a:t>
            </a:r>
            <a:r>
              <a:rPr lang="nl-NL" altLang="nl-NL" dirty="0" err="1"/>
              <a:t>vericht</a:t>
            </a:r>
            <a:r>
              <a:rPr lang="nl-NL" altLang="nl-NL" dirty="0"/>
              <a:t> diensten in zijn hoedanigheid van BIG-beroepsbeoefenaar</a:t>
            </a:r>
          </a:p>
          <a:p>
            <a:pPr marL="285750" indent="-285750">
              <a:buFont typeface="Arial" panose="020B0604020202020204" pitchFamily="34" charset="0"/>
              <a:buChar char="•"/>
            </a:pPr>
            <a:r>
              <a:rPr lang="nl-NL" altLang="nl-NL" dirty="0"/>
              <a:t>Opvolgen instructies ziekenhuis geen belemmering vrijstelling</a:t>
            </a:r>
          </a:p>
          <a:p>
            <a:pPr marL="285750" indent="-285750">
              <a:buFont typeface="Arial" panose="020B0604020202020204" pitchFamily="34" charset="0"/>
              <a:buChar char="•"/>
            </a:pPr>
            <a:r>
              <a:rPr lang="nl-NL" altLang="nl-NL" dirty="0"/>
              <a:t>Kijken naar de aard van de diensten</a:t>
            </a:r>
          </a:p>
          <a:p>
            <a:pPr marL="285750" indent="-285750">
              <a:buFont typeface="Arial" panose="020B0604020202020204" pitchFamily="34" charset="0"/>
              <a:buChar char="•"/>
            </a:pPr>
            <a:r>
              <a:rPr lang="nl-NL" altLang="nl-NL" dirty="0"/>
              <a:t>Staatssecretaris herziet standpunt</a:t>
            </a:r>
          </a:p>
        </p:txBody>
      </p:sp>
      <p:sp>
        <p:nvSpPr>
          <p:cNvPr id="35844" name="Rectangle 4"/>
          <p:cNvSpPr>
            <a:spLocks noChangeArrowheads="1"/>
          </p:cNvSpPr>
          <p:nvPr/>
        </p:nvSpPr>
        <p:spPr bwMode="auto">
          <a:xfrm>
            <a:off x="1524001" y="296004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a:spcBef>
                <a:spcPct val="0"/>
              </a:spcBef>
              <a:buFontTx/>
              <a:buNone/>
            </a:pPr>
            <a:endParaRPr lang="nl-NL" altLang="nl-NL" sz="2400">
              <a:latin typeface="Times New Roman" pitchFamily="18" charset="0"/>
              <a:ea typeface="ヒラギノ角ゴ Pro W3" pitchFamily="1" charset="-128"/>
            </a:endParaRPr>
          </a:p>
        </p:txBody>
      </p:sp>
    </p:spTree>
    <p:extLst>
      <p:ext uri="{BB962C8B-B14F-4D97-AF65-F5344CB8AC3E}">
        <p14:creationId xmlns:p14="http://schemas.microsoft.com/office/powerpoint/2010/main" val="16413798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a:t>Fiscale eenheid BTW</a:t>
            </a:r>
          </a:p>
        </p:txBody>
      </p:sp>
      <p:sp>
        <p:nvSpPr>
          <p:cNvPr id="2" name="Tijdelijke aanduiding voor inhoud 1"/>
          <p:cNvSpPr>
            <a:spLocks noGrp="1"/>
          </p:cNvSpPr>
          <p:nvPr>
            <p:ph idx="1"/>
          </p:nvPr>
        </p:nvSpPr>
        <p:spPr/>
        <p:txBody>
          <a:bodyPr>
            <a:noAutofit/>
          </a:bodyPr>
          <a:lstStyle/>
          <a:p>
            <a:pPr marL="72000" indent="0">
              <a:buNone/>
            </a:pPr>
            <a:r>
              <a:rPr lang="nl-NL" sz="1500" u="sng" dirty="0"/>
              <a:t>Onderwijsstichting en BV economisch verweven?</a:t>
            </a:r>
          </a:p>
          <a:p>
            <a:pPr marL="72000" indent="0">
              <a:buNone/>
            </a:pPr>
            <a:endParaRPr lang="nl-NL" sz="1500" dirty="0"/>
          </a:p>
          <a:p>
            <a:pPr marL="285750" indent="-285750">
              <a:buFont typeface="Arial" panose="020B0604020202020204" pitchFamily="34" charset="0"/>
              <a:buChar char="•"/>
            </a:pPr>
            <a:r>
              <a:rPr lang="nl-NL" sz="1500" dirty="0"/>
              <a:t>Stichting voor Christelijk Primair Onderwijs heeft BV opgericht</a:t>
            </a:r>
          </a:p>
          <a:p>
            <a:pPr lvl="1">
              <a:buFont typeface="Arial" panose="020B0604020202020204" pitchFamily="34" charset="0"/>
              <a:buChar char="•"/>
            </a:pPr>
            <a:r>
              <a:rPr lang="nl-NL" sz="1500" dirty="0"/>
              <a:t>BV heeft (tijdelijk) onderwijzend en onderwijsondersteunend personeel in dienst</a:t>
            </a:r>
          </a:p>
          <a:p>
            <a:pPr lvl="1">
              <a:buFont typeface="Arial" panose="020B0604020202020204" pitchFamily="34" charset="0"/>
              <a:buChar char="•"/>
            </a:pPr>
            <a:r>
              <a:rPr lang="nl-NL" sz="1500" dirty="0"/>
              <a:t>BV heeft 27,2% van opbrengsten behaald uit ter beschikking stellen van personeel aan onderwijsstichting</a:t>
            </a:r>
          </a:p>
          <a:p>
            <a:pPr lvl="2">
              <a:buFont typeface="Arial" panose="020B0604020202020204" pitchFamily="34" charset="0"/>
              <a:buChar char="•"/>
            </a:pPr>
            <a:r>
              <a:rPr lang="nl-NL" sz="1500" dirty="0"/>
              <a:t>Overige opbrengsten </a:t>
            </a:r>
            <a:r>
              <a:rPr lang="nl-NL" sz="1500" dirty="0">
                <a:sym typeface="Wingdings" panose="05000000000000000000" pitchFamily="2" charset="2"/>
              </a:rPr>
              <a:t> behaald uit ter beschikking stellen van personeel aan andere onderwijsinstellingen</a:t>
            </a:r>
          </a:p>
          <a:p>
            <a:pPr lvl="1">
              <a:buFont typeface="Arial" panose="020B0604020202020204" pitchFamily="34" charset="0"/>
              <a:buChar char="•"/>
            </a:pPr>
            <a:r>
              <a:rPr lang="nl-NL" sz="1500" dirty="0">
                <a:sym typeface="Wingdings" panose="05000000000000000000" pitchFamily="2" charset="2"/>
              </a:rPr>
              <a:t>Kunnen de stichting en de BV een fiscale eenheid voor de omzetbelasting vormen?  artikel 7, lid 4, Wet OB 1968</a:t>
            </a:r>
          </a:p>
          <a:p>
            <a:pPr lvl="1"/>
            <a:endParaRPr lang="nl-NL" sz="1500" u="sng" dirty="0">
              <a:sym typeface="Wingdings" panose="05000000000000000000" pitchFamily="2" charset="2"/>
            </a:endParaRPr>
          </a:p>
          <a:p>
            <a:pPr marL="457200" lvl="1" indent="-363538">
              <a:buNone/>
            </a:pPr>
            <a:r>
              <a:rPr lang="nl-NL" sz="1500" u="sng" dirty="0">
                <a:sym typeface="Wingdings" panose="05000000000000000000" pitchFamily="2" charset="2"/>
              </a:rPr>
              <a:t>Rechtbank Gelderland:</a:t>
            </a:r>
          </a:p>
          <a:p>
            <a:pPr marL="285750" lvl="1">
              <a:buFont typeface="Arial" panose="020B0604020202020204" pitchFamily="34" charset="0"/>
              <a:buChar char="•"/>
            </a:pPr>
            <a:r>
              <a:rPr lang="nl-NL" sz="1500" dirty="0">
                <a:sym typeface="Wingdings" panose="05000000000000000000" pitchFamily="2" charset="2"/>
              </a:rPr>
              <a:t>Vorming van fiscale eenheid is mogelijk  sprake van niet-verwaarloosbare economische betrekkingen</a:t>
            </a:r>
          </a:p>
          <a:p>
            <a:pPr marL="628650"/>
            <a:r>
              <a:rPr lang="nl-NL" sz="1500" dirty="0">
                <a:sym typeface="Wingdings" panose="05000000000000000000" pitchFamily="2" charset="2"/>
              </a:rPr>
              <a:t>Vaststaat dat de BV 27,2% van haar opbrengsten heeft behaald met het ter beschikking stellen van onderwijspersoneel aan de stichting</a:t>
            </a:r>
          </a:p>
          <a:p>
            <a:pPr marL="285750" lvl="1" indent="-285750"/>
            <a:endParaRPr lang="nl-NL" sz="1500" dirty="0"/>
          </a:p>
          <a:p>
            <a:pPr marL="72000" indent="0">
              <a:buNone/>
            </a:pPr>
            <a:endParaRPr lang="nl-NL" sz="1500" dirty="0"/>
          </a:p>
        </p:txBody>
      </p:sp>
    </p:spTree>
    <p:extLst>
      <p:ext uri="{BB962C8B-B14F-4D97-AF65-F5344CB8AC3E}">
        <p14:creationId xmlns:p14="http://schemas.microsoft.com/office/powerpoint/2010/main" val="82292270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Kosten voor gemene rekening</a:t>
            </a:r>
          </a:p>
        </p:txBody>
      </p:sp>
      <p:sp>
        <p:nvSpPr>
          <p:cNvPr id="59395" name="Rectangle 3"/>
          <p:cNvSpPr>
            <a:spLocks noGrp="1" noChangeArrowheads="1"/>
          </p:cNvSpPr>
          <p:nvPr>
            <p:ph idx="1"/>
          </p:nvPr>
        </p:nvSpPr>
        <p:spPr/>
        <p:txBody>
          <a:bodyPr/>
          <a:lstStyle/>
          <a:p>
            <a:pPr marL="0" indent="0">
              <a:buNone/>
              <a:defRPr/>
            </a:pPr>
            <a:r>
              <a:rPr lang="nl-NL" u="sng" dirty="0"/>
              <a:t>Ontwikkeld in de Nederlandse jurisprudentie </a:t>
            </a:r>
          </a:p>
          <a:p>
            <a:pPr eaLnBrk="1" hangingPunct="1">
              <a:buFont typeface="Arial" panose="020B0604020202020204" pitchFamily="34" charset="0"/>
              <a:buChar char="•"/>
              <a:defRPr/>
            </a:pPr>
            <a:endParaRPr lang="nl-NL" dirty="0"/>
          </a:p>
          <a:p>
            <a:pPr marL="0" indent="0">
              <a:buNone/>
              <a:defRPr/>
            </a:pPr>
            <a:r>
              <a:rPr lang="nl-NL" u="sng" dirty="0"/>
              <a:t>Voorwaarden:</a:t>
            </a:r>
          </a:p>
          <a:p>
            <a:pPr marL="285750" indent="-285750">
              <a:buFont typeface="Arial" panose="020B0604020202020204" pitchFamily="34" charset="0"/>
              <a:buChar char="•"/>
              <a:defRPr/>
            </a:pPr>
            <a:r>
              <a:rPr lang="nl-NL" dirty="0"/>
              <a:t>Kosten rechtstreeks voor gemeenschappelijke rekening gemaakt ten behoeve van verschillende ondernemers</a:t>
            </a:r>
          </a:p>
          <a:p>
            <a:pPr marL="285750" indent="-285750">
              <a:buFont typeface="Arial" panose="020B0604020202020204" pitchFamily="34" charset="0"/>
              <a:buChar char="•"/>
              <a:defRPr/>
            </a:pPr>
            <a:r>
              <a:rPr lang="nl-NL" dirty="0"/>
              <a:t>In eerste instantie door één van hen betaald</a:t>
            </a:r>
          </a:p>
          <a:p>
            <a:pPr marL="285750" indent="-285750">
              <a:buFont typeface="Arial" panose="020B0604020202020204" pitchFamily="34" charset="0"/>
              <a:buChar char="•"/>
              <a:defRPr/>
            </a:pPr>
            <a:r>
              <a:rPr lang="nl-NL" dirty="0"/>
              <a:t>Voor het werkelijk bedrag via vaste verdeelsleutel omgeslagen</a:t>
            </a:r>
          </a:p>
          <a:p>
            <a:pPr marL="285750" indent="-285750">
              <a:buFont typeface="Arial" panose="020B0604020202020204" pitchFamily="34" charset="0"/>
              <a:buChar char="•"/>
              <a:defRPr/>
            </a:pPr>
            <a:r>
              <a:rPr lang="nl-NL" dirty="0"/>
              <a:t>Het risico van de kosten gaat alle deelnemers aan</a:t>
            </a:r>
          </a:p>
          <a:p>
            <a:pPr eaLnBrk="1" hangingPunct="1">
              <a:buFont typeface="Arial" panose="020B0604020202020204" pitchFamily="34" charset="0"/>
              <a:buChar char="•"/>
              <a:defRPr/>
            </a:pPr>
            <a:endParaRPr lang="nl-NL" dirty="0"/>
          </a:p>
          <a:p>
            <a:pPr eaLnBrk="1" hangingPunct="1">
              <a:buFont typeface="Arial" panose="020B0604020202020204" pitchFamily="34" charset="0"/>
              <a:buChar char="•"/>
              <a:defRPr/>
            </a:pPr>
            <a:endParaRPr lang="nl-NL" dirty="0"/>
          </a:p>
          <a:p>
            <a:pPr eaLnBrk="1" hangingPunct="1">
              <a:buFont typeface="Arial" panose="020B0604020202020204" pitchFamily="34" charset="0"/>
              <a:buChar char="•"/>
              <a:defRPr/>
            </a:pPr>
            <a:endParaRPr lang="nl-NL" dirty="0"/>
          </a:p>
          <a:p>
            <a:pPr eaLnBrk="1" hangingPunct="1">
              <a:buFont typeface="Arial" panose="020B0604020202020204" pitchFamily="34" charset="0"/>
              <a:buChar char="•"/>
              <a:defRPr/>
            </a:pPr>
            <a:endParaRPr lang="nl-NL" dirty="0"/>
          </a:p>
          <a:p>
            <a:pPr lvl="2" eaLnBrk="1" hangingPunct="1">
              <a:buFont typeface="Arial" panose="020B0604020202020204" pitchFamily="34" charset="0"/>
              <a:buChar char="•"/>
              <a:defRPr/>
            </a:pPr>
            <a:endParaRPr lang="nl-NL" dirty="0"/>
          </a:p>
        </p:txBody>
      </p:sp>
    </p:spTree>
    <p:extLst>
      <p:ext uri="{BB962C8B-B14F-4D97-AF65-F5344CB8AC3E}">
        <p14:creationId xmlns:p14="http://schemas.microsoft.com/office/powerpoint/2010/main" val="322596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a:extLst>
              <a:ext uri="{FF2B5EF4-FFF2-40B4-BE49-F238E27FC236}">
                <a16:creationId xmlns:a16="http://schemas.microsoft.com/office/drawing/2014/main" id="{DFD60F27-E563-49F7-B276-1A598AA35D33}"/>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3" name="Tijdelijke aanduiding voor inhoud 2">
            <a:extLst>
              <a:ext uri="{FF2B5EF4-FFF2-40B4-BE49-F238E27FC236}">
                <a16:creationId xmlns:a16="http://schemas.microsoft.com/office/drawing/2014/main" id="{EB75B2E6-2524-4E5E-86DA-3D574922FCB1}"/>
              </a:ext>
            </a:extLst>
          </p:cNvPr>
          <p:cNvSpPr>
            <a:spLocks noGrp="1"/>
          </p:cNvSpPr>
          <p:nvPr>
            <p:ph idx="1"/>
          </p:nvPr>
        </p:nvSpPr>
        <p:spPr>
          <a:xfrm>
            <a:off x="2208213" y="2276475"/>
            <a:ext cx="7772400" cy="4114800"/>
          </a:xfrm>
        </p:spPr>
        <p:txBody>
          <a:bodyPr/>
          <a:lstStyle/>
          <a:p>
            <a:pPr>
              <a:defRPr/>
            </a:pPr>
            <a:endParaRPr lang="nl-NL" dirty="0"/>
          </a:p>
          <a:p>
            <a:pPr>
              <a:defRPr/>
            </a:pPr>
            <a:r>
              <a:rPr lang="nl-NL" dirty="0" err="1"/>
              <a:t>HvJ</a:t>
            </a:r>
            <a:r>
              <a:rPr lang="nl-NL" dirty="0"/>
              <a:t> 29 september 2015, C-276/14, </a:t>
            </a:r>
            <a:r>
              <a:rPr lang="nl-NL" dirty="0" err="1"/>
              <a:t>Gmina</a:t>
            </a:r>
            <a:r>
              <a:rPr lang="nl-NL" dirty="0"/>
              <a:t> Wroclaw</a:t>
            </a:r>
          </a:p>
          <a:p>
            <a:pPr>
              <a:defRPr/>
            </a:pPr>
            <a:r>
              <a:rPr lang="nl-NL" dirty="0"/>
              <a:t>Kwestie die ging op een begrotingsinstelling van een gemeente. </a:t>
            </a:r>
          </a:p>
          <a:p>
            <a:pPr>
              <a:defRPr/>
            </a:pPr>
            <a:endParaRPr lang="nl-NL" dirty="0"/>
          </a:p>
          <a:p>
            <a:pPr>
              <a:defRPr/>
            </a:pPr>
            <a:r>
              <a:rPr lang="nl-NL" dirty="0"/>
              <a:t>Instellingen die geen economisch risico dragen</a:t>
            </a:r>
          </a:p>
          <a:p>
            <a:pPr>
              <a:defRPr/>
            </a:pPr>
            <a:r>
              <a:rPr lang="nl-NL" dirty="0"/>
              <a:t>Geen aansprakelijkheid kunnen oplopen</a:t>
            </a:r>
          </a:p>
          <a:p>
            <a:pPr>
              <a:defRPr/>
            </a:pPr>
            <a:r>
              <a:rPr lang="nl-NL" dirty="0"/>
              <a:t>Geen inkomsten of bezit hebben</a:t>
            </a:r>
          </a:p>
          <a:p>
            <a:pPr marL="0" indent="0">
              <a:buNone/>
              <a:defRPr/>
            </a:pPr>
            <a:endParaRPr lang="nl-NL" dirty="0"/>
          </a:p>
          <a:p>
            <a:pPr marL="0" indent="0">
              <a:buNone/>
              <a:defRPr/>
            </a:pPr>
            <a:r>
              <a:rPr lang="nl-NL" dirty="0"/>
              <a:t>zijn publiekrechtelijk lichaam vanwege de verbondenheid met een publiekrechtelijk lichaam. </a:t>
            </a:r>
          </a:p>
          <a:p>
            <a:pPr>
              <a:defRPr/>
            </a:pPr>
            <a:endParaRPr lang="nl-NL"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Kosten voor gemene rekening</a:t>
            </a:r>
          </a:p>
        </p:txBody>
      </p:sp>
      <p:sp>
        <p:nvSpPr>
          <p:cNvPr id="5" name="Rectangle 3"/>
          <p:cNvSpPr>
            <a:spLocks noGrp="1" noChangeArrowheads="1"/>
          </p:cNvSpPr>
          <p:nvPr>
            <p:ph idx="1"/>
          </p:nvPr>
        </p:nvSpPr>
        <p:spPr/>
        <p:txBody>
          <a:bodyPr/>
          <a:lstStyle/>
          <a:p>
            <a:pPr marL="0" indent="0">
              <a:lnSpc>
                <a:spcPct val="110000"/>
              </a:lnSpc>
              <a:buNone/>
              <a:defRPr/>
            </a:pPr>
            <a:r>
              <a:rPr lang="en-US" u="sng" dirty="0" err="1"/>
              <a:t>Hoge</a:t>
            </a:r>
            <a:r>
              <a:rPr lang="en-US" u="sng" dirty="0"/>
              <a:t> </a:t>
            </a:r>
            <a:r>
              <a:rPr lang="en-US" u="sng" dirty="0" err="1"/>
              <a:t>Raad</a:t>
            </a:r>
            <a:r>
              <a:rPr lang="en-US" u="sng" dirty="0"/>
              <a:t>, 21 </a:t>
            </a:r>
            <a:r>
              <a:rPr lang="en-US" u="sng" dirty="0" err="1"/>
              <a:t>november</a:t>
            </a:r>
            <a:r>
              <a:rPr lang="en-US" u="sng" dirty="0"/>
              <a:t> 2008, 43930:</a:t>
            </a:r>
            <a:endParaRPr lang="nl-NL" u="sng" dirty="0"/>
          </a:p>
          <a:p>
            <a:pPr marL="285750" indent="-285750">
              <a:lnSpc>
                <a:spcPct val="110000"/>
              </a:lnSpc>
              <a:buFont typeface="Arial" panose="020B0604020202020204" pitchFamily="34" charset="0"/>
              <a:buChar char="•"/>
              <a:defRPr/>
            </a:pPr>
            <a:r>
              <a:rPr lang="nl-NL" dirty="0"/>
              <a:t>Gelieerde ondernemer in Luxemburg</a:t>
            </a:r>
          </a:p>
          <a:p>
            <a:pPr marL="285750" indent="-285750">
              <a:lnSpc>
                <a:spcPct val="110000"/>
              </a:lnSpc>
              <a:buFont typeface="Arial" panose="020B0604020202020204" pitchFamily="34" charset="0"/>
              <a:buChar char="•"/>
              <a:defRPr/>
            </a:pPr>
            <a:r>
              <a:rPr lang="nl-NL" dirty="0"/>
              <a:t>93% kosten doorbelasten</a:t>
            </a:r>
          </a:p>
          <a:p>
            <a:pPr marL="285750" indent="-285750">
              <a:lnSpc>
                <a:spcPct val="110000"/>
              </a:lnSpc>
              <a:buFont typeface="Arial" panose="020B0604020202020204" pitchFamily="34" charset="0"/>
              <a:buChar char="•"/>
              <a:defRPr/>
            </a:pPr>
            <a:r>
              <a:rPr lang="nl-NL" dirty="0"/>
              <a:t>Vaste inrichting in Nederland</a:t>
            </a:r>
          </a:p>
          <a:p>
            <a:pPr eaLnBrk="1" hangingPunct="1">
              <a:lnSpc>
                <a:spcPct val="110000"/>
              </a:lnSpc>
              <a:buFontTx/>
              <a:buChar char="•"/>
              <a:defRPr/>
            </a:pPr>
            <a:endParaRPr lang="nl-NL" dirty="0"/>
          </a:p>
          <a:p>
            <a:pPr eaLnBrk="1" hangingPunct="1">
              <a:lnSpc>
                <a:spcPct val="110000"/>
              </a:lnSpc>
              <a:buFont typeface="Wingdings" pitchFamily="2" charset="2"/>
              <a:buNone/>
              <a:defRPr/>
            </a:pPr>
            <a:r>
              <a:rPr lang="en-US" dirty="0" err="1"/>
              <a:t>Ondanks</a:t>
            </a:r>
            <a:r>
              <a:rPr lang="en-US" dirty="0"/>
              <a:t> </a:t>
            </a:r>
            <a:r>
              <a:rPr lang="en-US" dirty="0" err="1"/>
              <a:t>kostenverdeling</a:t>
            </a:r>
            <a:r>
              <a:rPr lang="en-US" dirty="0"/>
              <a:t> 93:7 </a:t>
            </a:r>
            <a:r>
              <a:rPr lang="en-US" dirty="0" err="1"/>
              <a:t>toch</a:t>
            </a:r>
            <a:r>
              <a:rPr lang="en-US" dirty="0"/>
              <a:t> </a:t>
            </a:r>
            <a:r>
              <a:rPr lang="en-US" dirty="0" err="1"/>
              <a:t>sprake</a:t>
            </a:r>
            <a:r>
              <a:rPr lang="en-US" dirty="0"/>
              <a:t> van </a:t>
            </a:r>
            <a:r>
              <a:rPr lang="en-US" dirty="0" err="1"/>
              <a:t>kosten</a:t>
            </a:r>
            <a:r>
              <a:rPr lang="en-US" dirty="0"/>
              <a:t> voor </a:t>
            </a:r>
            <a:r>
              <a:rPr lang="en-US" dirty="0" err="1"/>
              <a:t>gemene</a:t>
            </a:r>
            <a:r>
              <a:rPr lang="en-US" dirty="0"/>
              <a:t> </a:t>
            </a:r>
            <a:r>
              <a:rPr lang="en-US" dirty="0" err="1"/>
              <a:t>rekening</a:t>
            </a:r>
            <a:endParaRPr lang="en-US" dirty="0"/>
          </a:p>
          <a:p>
            <a:pPr eaLnBrk="1" hangingPunct="1">
              <a:lnSpc>
                <a:spcPct val="110000"/>
              </a:lnSpc>
              <a:buFont typeface="Wingdings" pitchFamily="2" charset="2"/>
              <a:buNone/>
              <a:defRPr/>
            </a:pPr>
            <a:endParaRPr lang="nl-NL" dirty="0"/>
          </a:p>
          <a:p>
            <a:pPr eaLnBrk="1" hangingPunct="1">
              <a:lnSpc>
                <a:spcPct val="110000"/>
              </a:lnSpc>
              <a:buFontTx/>
              <a:buChar char="•"/>
              <a:defRPr/>
            </a:pPr>
            <a:endParaRPr lang="nl-NL" dirty="0"/>
          </a:p>
          <a:p>
            <a:pPr eaLnBrk="1" hangingPunct="1">
              <a:lnSpc>
                <a:spcPct val="110000"/>
              </a:lnSpc>
              <a:buFontTx/>
              <a:buChar char="•"/>
              <a:defRPr/>
            </a:pPr>
            <a:endParaRPr lang="en-US" dirty="0"/>
          </a:p>
          <a:p>
            <a:pPr eaLnBrk="1" hangingPunct="1">
              <a:lnSpc>
                <a:spcPct val="110000"/>
              </a:lnSpc>
              <a:buFontTx/>
              <a:buChar char="•"/>
              <a:defRPr/>
            </a:pPr>
            <a:endParaRPr lang="nl-NL" dirty="0"/>
          </a:p>
        </p:txBody>
      </p:sp>
    </p:spTree>
    <p:extLst>
      <p:ext uri="{BB962C8B-B14F-4D97-AF65-F5344CB8AC3E}">
        <p14:creationId xmlns:p14="http://schemas.microsoft.com/office/powerpoint/2010/main" val="27265560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Kosten voor gemene rekening</a:t>
            </a:r>
          </a:p>
        </p:txBody>
      </p:sp>
      <p:sp>
        <p:nvSpPr>
          <p:cNvPr id="61443" name="Rectangle 3"/>
          <p:cNvSpPr>
            <a:spLocks noGrp="1" noChangeArrowheads="1"/>
          </p:cNvSpPr>
          <p:nvPr>
            <p:ph idx="1"/>
          </p:nvPr>
        </p:nvSpPr>
        <p:spPr/>
        <p:txBody>
          <a:bodyPr>
            <a:normAutofit/>
          </a:bodyPr>
          <a:lstStyle/>
          <a:p>
            <a:pPr marL="0" indent="0">
              <a:buNone/>
              <a:defRPr/>
            </a:pPr>
            <a:r>
              <a:rPr lang="nl-NL" u="sng" dirty="0"/>
              <a:t>Voorwaarden:</a:t>
            </a:r>
          </a:p>
          <a:p>
            <a:pPr marL="285750" indent="-285750">
              <a:buFont typeface="Arial" panose="020B0604020202020204" pitchFamily="34" charset="0"/>
              <a:buChar char="•"/>
              <a:defRPr/>
            </a:pPr>
            <a:r>
              <a:rPr lang="nl-NL" dirty="0"/>
              <a:t>Kosten rechtstreeks voor gemeenschappelijke rekening gemaakt ten behoeve van verschillende ondernemers</a:t>
            </a:r>
          </a:p>
          <a:p>
            <a:pPr marL="285750" indent="-285750">
              <a:buFont typeface="Arial" panose="020B0604020202020204" pitchFamily="34" charset="0"/>
              <a:buChar char="•"/>
              <a:defRPr/>
            </a:pPr>
            <a:r>
              <a:rPr lang="nl-NL" dirty="0"/>
              <a:t>In eerste instantie door één van hen betaald</a:t>
            </a:r>
          </a:p>
          <a:p>
            <a:pPr marL="285750" indent="-285750">
              <a:buFont typeface="Arial" panose="020B0604020202020204" pitchFamily="34" charset="0"/>
              <a:buChar char="•"/>
              <a:defRPr/>
            </a:pPr>
            <a:r>
              <a:rPr lang="nl-NL" dirty="0"/>
              <a:t>Voor het werkelijk bedrag via vaste verdeelsleutel omgeslagen</a:t>
            </a:r>
          </a:p>
          <a:p>
            <a:pPr marL="285750" indent="-285750">
              <a:buFont typeface="Arial" panose="020B0604020202020204" pitchFamily="34" charset="0"/>
              <a:buChar char="•"/>
              <a:defRPr/>
            </a:pPr>
            <a:r>
              <a:rPr lang="nl-NL" dirty="0"/>
              <a:t>Het risico van de kosten gaat alle deelnemers aan</a:t>
            </a:r>
          </a:p>
          <a:p>
            <a:pPr marL="285750" indent="-285750">
              <a:buFont typeface="Arial" panose="020B0604020202020204" pitchFamily="34" charset="0"/>
              <a:buChar char="•"/>
              <a:defRPr/>
            </a:pPr>
            <a:r>
              <a:rPr lang="nl-NL" dirty="0"/>
              <a:t>Degene die doorberekent moet ook een gedeelte van de kosten dragen</a:t>
            </a:r>
          </a:p>
          <a:p>
            <a:pPr marL="285750" indent="-285750">
              <a:buFont typeface="Arial" panose="020B0604020202020204" pitchFamily="34" charset="0"/>
              <a:buChar char="•"/>
              <a:defRPr/>
            </a:pPr>
            <a:r>
              <a:rPr lang="nl-NL" dirty="0"/>
              <a:t>Verdeling moet ieders afname weerspiegelen</a:t>
            </a:r>
          </a:p>
          <a:p>
            <a:pPr eaLnBrk="1" hangingPunct="1">
              <a:buFont typeface="Arial" panose="020B0604020202020204" pitchFamily="34" charset="0"/>
              <a:buChar char="•"/>
              <a:defRPr/>
            </a:pPr>
            <a:endParaRPr lang="nl-NL" dirty="0"/>
          </a:p>
          <a:p>
            <a:pPr eaLnBrk="1" hangingPunct="1">
              <a:buFont typeface="Arial" panose="020B0604020202020204" pitchFamily="34" charset="0"/>
              <a:buChar char="•"/>
              <a:defRPr/>
            </a:pPr>
            <a:endParaRPr lang="en-US" dirty="0"/>
          </a:p>
        </p:txBody>
      </p:sp>
    </p:spTree>
    <p:extLst>
      <p:ext uri="{BB962C8B-B14F-4D97-AF65-F5344CB8AC3E}">
        <p14:creationId xmlns:p14="http://schemas.microsoft.com/office/powerpoint/2010/main" val="120044224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Kosten voor gemene rekening</a:t>
            </a:r>
          </a:p>
        </p:txBody>
      </p:sp>
      <p:sp>
        <p:nvSpPr>
          <p:cNvPr id="83971" name="Rectangle 3"/>
          <p:cNvSpPr>
            <a:spLocks noGrp="1" noChangeArrowheads="1"/>
          </p:cNvSpPr>
          <p:nvPr>
            <p:ph idx="1"/>
          </p:nvPr>
        </p:nvSpPr>
        <p:spPr/>
        <p:txBody>
          <a:bodyPr/>
          <a:lstStyle/>
          <a:p>
            <a:pPr marL="285750" indent="-285750">
              <a:buFont typeface="Arial" panose="020B0604020202020204" pitchFamily="34" charset="0"/>
              <a:buChar char="•"/>
            </a:pPr>
            <a:r>
              <a:rPr lang="nl-NL" altLang="nl-NL" dirty="0"/>
              <a:t>Naar rato aftrek van BTW (volgens de verdeelsleutel)</a:t>
            </a:r>
          </a:p>
          <a:p>
            <a:pPr marL="285750" indent="-285750">
              <a:buFont typeface="Arial" panose="020B0604020202020204" pitchFamily="34" charset="0"/>
              <a:buChar char="•"/>
            </a:pPr>
            <a:r>
              <a:rPr lang="nl-NL" altLang="nl-NL" dirty="0"/>
              <a:t>De afgesproken verdeelsleutel kan niet meer gewijzigd worden</a:t>
            </a:r>
          </a:p>
          <a:p>
            <a:pPr marL="641350" lvl="1">
              <a:buFont typeface="Arial" panose="020B0604020202020204" pitchFamily="34" charset="0"/>
              <a:buChar char="•"/>
            </a:pPr>
            <a:r>
              <a:rPr lang="nl-NL" altLang="nl-NL" dirty="0"/>
              <a:t>Voor de gehele periode dat ‘gezamenlijkheid’ bestaat</a:t>
            </a:r>
          </a:p>
          <a:p>
            <a:pPr marL="641350" lvl="1">
              <a:buFont typeface="Arial" panose="020B0604020202020204" pitchFamily="34" charset="0"/>
              <a:buChar char="•"/>
            </a:pPr>
            <a:r>
              <a:rPr lang="nl-NL" altLang="nl-NL" dirty="0"/>
              <a:t>Geen tussentijdse aanpassing</a:t>
            </a:r>
          </a:p>
          <a:p>
            <a:pPr marL="641350" lvl="1">
              <a:buFont typeface="Arial" panose="020B0604020202020204" pitchFamily="34" charset="0"/>
              <a:buChar char="•"/>
            </a:pPr>
            <a:r>
              <a:rPr lang="nl-NL" altLang="nl-NL" dirty="0"/>
              <a:t>Ook niet door nieuwe overeenkomst</a:t>
            </a:r>
          </a:p>
          <a:p>
            <a:pPr marL="641350" lvl="1">
              <a:buFont typeface="Arial" panose="020B0604020202020204" pitchFamily="34" charset="0"/>
              <a:buChar char="•"/>
            </a:pPr>
            <a:r>
              <a:rPr lang="nl-NL" altLang="nl-NL" dirty="0"/>
              <a:t>Alleen bij wijziging van de samenstelling</a:t>
            </a:r>
          </a:p>
          <a:p>
            <a:pPr lvl="3" eaLnBrk="1" hangingPunct="1"/>
            <a:endParaRPr lang="nl-NL" altLang="nl-NL" dirty="0"/>
          </a:p>
          <a:p>
            <a:pPr lvl="3" eaLnBrk="1" hangingPunct="1"/>
            <a:endParaRPr lang="en-US" altLang="nl-NL" dirty="0"/>
          </a:p>
        </p:txBody>
      </p:sp>
    </p:spTree>
    <p:extLst>
      <p:ext uri="{BB962C8B-B14F-4D97-AF65-F5344CB8AC3E}">
        <p14:creationId xmlns:p14="http://schemas.microsoft.com/office/powerpoint/2010/main" val="72873147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Structurele uitleen</a:t>
            </a:r>
          </a:p>
        </p:txBody>
      </p:sp>
      <p:sp>
        <p:nvSpPr>
          <p:cNvPr id="84995" name="Rectangle 3"/>
          <p:cNvSpPr>
            <a:spLocks noGrp="1" noChangeArrowheads="1"/>
          </p:cNvSpPr>
          <p:nvPr>
            <p:ph idx="1"/>
          </p:nvPr>
        </p:nvSpPr>
        <p:spPr/>
        <p:txBody>
          <a:bodyPr/>
          <a:lstStyle/>
          <a:p>
            <a:pPr marL="285750" indent="-285750">
              <a:buFont typeface="Arial" panose="020B0604020202020204" pitchFamily="34" charset="0"/>
              <a:buChar char="•"/>
            </a:pPr>
            <a:r>
              <a:rPr lang="nl-NL" altLang="nl-NL" dirty="0">
                <a:cs typeface="Arial" charset="0"/>
              </a:rPr>
              <a:t>Staatssecretaris onderkent lastenverzwaring bij uitleen in vrijgestelde sectoren</a:t>
            </a:r>
          </a:p>
          <a:p>
            <a:pPr marL="285750" indent="-285750">
              <a:buFont typeface="Arial" panose="020B0604020202020204" pitchFamily="34" charset="0"/>
              <a:buChar char="•"/>
            </a:pPr>
            <a:r>
              <a:rPr lang="nl-NL" altLang="nl-NL" dirty="0">
                <a:cs typeface="Arial" charset="0"/>
              </a:rPr>
              <a:t>Keurt goed dat </a:t>
            </a:r>
            <a:r>
              <a:rPr lang="nl-NL" altLang="nl-NL" dirty="0" err="1">
                <a:cs typeface="Arial" charset="0"/>
              </a:rPr>
              <a:t>BTW-heffing</a:t>
            </a:r>
            <a:r>
              <a:rPr lang="nl-NL" altLang="nl-NL" dirty="0">
                <a:cs typeface="Arial" charset="0"/>
              </a:rPr>
              <a:t> achterwege blijft in bepaalde situaties</a:t>
            </a:r>
          </a:p>
          <a:p>
            <a:pPr marL="285750" indent="-285750">
              <a:buFont typeface="Arial" panose="020B0604020202020204" pitchFamily="34" charset="0"/>
              <a:buChar char="•"/>
            </a:pPr>
            <a:r>
              <a:rPr lang="nl-NL" altLang="nl-NL" dirty="0">
                <a:cs typeface="Arial" charset="0"/>
              </a:rPr>
              <a:t>2007 besluiten inzake detachering in vrijgestelde sectoren samengevoegd in nieuw besluit (</a:t>
            </a:r>
            <a:r>
              <a:rPr lang="en-US" altLang="nl-NL" dirty="0">
                <a:cs typeface="Arial" charset="0"/>
              </a:rPr>
              <a:t>14 </a:t>
            </a:r>
            <a:r>
              <a:rPr lang="en-US" altLang="nl-NL" dirty="0" err="1">
                <a:cs typeface="Arial" charset="0"/>
              </a:rPr>
              <a:t>maart</a:t>
            </a:r>
            <a:r>
              <a:rPr lang="en-US" altLang="nl-NL" dirty="0">
                <a:cs typeface="Arial" charset="0"/>
              </a:rPr>
              <a:t> 2007, nr. CPP2007/347M)</a:t>
            </a:r>
          </a:p>
        </p:txBody>
      </p:sp>
    </p:spTree>
    <p:extLst>
      <p:ext uri="{BB962C8B-B14F-4D97-AF65-F5344CB8AC3E}">
        <p14:creationId xmlns:p14="http://schemas.microsoft.com/office/powerpoint/2010/main" val="59221209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Structurele uitleen</a:t>
            </a:r>
          </a:p>
        </p:txBody>
      </p:sp>
      <p:sp>
        <p:nvSpPr>
          <p:cNvPr id="64515"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Besluit staatssecretaris ziet op detachering:</a:t>
            </a:r>
          </a:p>
          <a:p>
            <a:pPr marL="285750" indent="-285750" fontAlgn="auto">
              <a:spcBef>
                <a:spcPts val="0"/>
              </a:spcBef>
              <a:spcAft>
                <a:spcPts val="0"/>
              </a:spcAft>
              <a:buFont typeface="Arial" panose="020B0604020202020204" pitchFamily="34" charset="0"/>
              <a:buChar char="•"/>
              <a:defRPr/>
            </a:pPr>
            <a:r>
              <a:rPr lang="nl-NL" dirty="0"/>
              <a:t>In de sociaal-culturele sector</a:t>
            </a:r>
          </a:p>
          <a:p>
            <a:pPr marL="285750" indent="-285750" fontAlgn="auto">
              <a:spcBef>
                <a:spcPts val="0"/>
              </a:spcBef>
              <a:spcAft>
                <a:spcPts val="0"/>
              </a:spcAft>
              <a:buFont typeface="Arial" panose="020B0604020202020204" pitchFamily="34" charset="0"/>
              <a:buChar char="•"/>
              <a:defRPr/>
            </a:pPr>
            <a:r>
              <a:rPr lang="nl-NL" dirty="0"/>
              <a:t>In de gezondheidssector</a:t>
            </a:r>
          </a:p>
          <a:p>
            <a:pPr marL="285750" indent="-285750" fontAlgn="auto">
              <a:spcBef>
                <a:spcPts val="0"/>
              </a:spcBef>
              <a:spcAft>
                <a:spcPts val="0"/>
              </a:spcAft>
              <a:buFont typeface="Arial" panose="020B0604020202020204" pitchFamily="34" charset="0"/>
              <a:buChar char="•"/>
              <a:defRPr/>
            </a:pPr>
            <a:r>
              <a:rPr lang="nl-NL" dirty="0"/>
              <a:t>In de onderwijssector</a:t>
            </a:r>
          </a:p>
          <a:p>
            <a:pPr marL="285750" indent="-285750" fontAlgn="auto">
              <a:spcBef>
                <a:spcPts val="0"/>
              </a:spcBef>
              <a:spcAft>
                <a:spcPts val="0"/>
              </a:spcAft>
              <a:buFont typeface="Arial" panose="020B0604020202020204" pitchFamily="34" charset="0"/>
              <a:buChar char="•"/>
              <a:defRPr/>
            </a:pPr>
            <a:r>
              <a:rPr lang="nl-NL" dirty="0"/>
              <a:t>Door publiekrechtelijke lichamen aan </a:t>
            </a:r>
            <a:r>
              <a:rPr lang="nl-NL" dirty="0" err="1"/>
              <a:t>euregio’s</a:t>
            </a:r>
            <a:endParaRPr lang="nl-NL" dirty="0"/>
          </a:p>
          <a:p>
            <a:pPr marL="285750" indent="-285750" fontAlgn="auto">
              <a:spcBef>
                <a:spcPts val="0"/>
              </a:spcBef>
              <a:spcAft>
                <a:spcPts val="0"/>
              </a:spcAft>
              <a:buFont typeface="Arial" panose="020B0604020202020204" pitchFamily="34" charset="0"/>
              <a:buChar char="•"/>
              <a:defRPr/>
            </a:pPr>
            <a:r>
              <a:rPr lang="nl-NL" dirty="0"/>
              <a:t>Bij privatisering van overheidsinstellingen</a:t>
            </a:r>
          </a:p>
          <a:p>
            <a:pPr marL="285750" indent="-285750" fontAlgn="auto">
              <a:spcBef>
                <a:spcPts val="0"/>
              </a:spcBef>
              <a:spcAft>
                <a:spcPts val="0"/>
              </a:spcAft>
              <a:buFont typeface="Arial" panose="020B0604020202020204" pitchFamily="34" charset="0"/>
              <a:buChar char="•"/>
              <a:defRPr/>
            </a:pPr>
            <a:r>
              <a:rPr lang="nl-NL" dirty="0"/>
              <a:t>Bij bevordering arbeidsmobiliteit</a:t>
            </a:r>
            <a:endParaRPr lang="en-US" dirty="0"/>
          </a:p>
        </p:txBody>
      </p:sp>
    </p:spTree>
    <p:extLst>
      <p:ext uri="{BB962C8B-B14F-4D97-AF65-F5344CB8AC3E}">
        <p14:creationId xmlns:p14="http://schemas.microsoft.com/office/powerpoint/2010/main" val="14256656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Structurele uitleen</a:t>
            </a:r>
          </a:p>
        </p:txBody>
      </p:sp>
      <p:sp>
        <p:nvSpPr>
          <p:cNvPr id="65539" name="Rectangle 3"/>
          <p:cNvSpPr>
            <a:spLocks noGrp="1" noChangeArrowheads="1"/>
          </p:cNvSpPr>
          <p:nvPr>
            <p:ph idx="1"/>
          </p:nvPr>
        </p:nvSpPr>
        <p:spPr/>
        <p:txBody>
          <a:bodyPr rtlCol="0">
            <a:normAutofit fontScale="92500" lnSpcReduction="10000"/>
          </a:bodyPr>
          <a:lstStyle/>
          <a:p>
            <a:pPr marL="0" indent="0" fontAlgn="auto">
              <a:spcBef>
                <a:spcPts val="0"/>
              </a:spcBef>
              <a:spcAft>
                <a:spcPts val="0"/>
              </a:spcAft>
              <a:buNone/>
              <a:defRPr/>
            </a:pPr>
            <a:r>
              <a:rPr lang="nl-NL" u="sng" dirty="0"/>
              <a:t>Voorwaarden (vrijgestelde sectoren):</a:t>
            </a:r>
          </a:p>
          <a:p>
            <a:pPr marL="0" indent="0">
              <a:buNone/>
            </a:pPr>
            <a:r>
              <a:rPr lang="nl-NL" altLang="nl-NL" u="sng" dirty="0"/>
              <a:t>Voorwaarden:</a:t>
            </a:r>
          </a:p>
          <a:p>
            <a:pPr marL="285750" indent="-285750">
              <a:buFont typeface="Arial" panose="020B0604020202020204" pitchFamily="34" charset="0"/>
              <a:buChar char="•"/>
            </a:pPr>
            <a:r>
              <a:rPr lang="nl-NL" altLang="nl-NL" dirty="0"/>
              <a:t>Werkgever in economische zin</a:t>
            </a:r>
          </a:p>
          <a:p>
            <a:pPr marL="285750" indent="-285750">
              <a:buFont typeface="Arial" panose="020B0604020202020204" pitchFamily="34" charset="0"/>
              <a:buChar char="•"/>
            </a:pPr>
            <a:r>
              <a:rPr lang="nl-NL" altLang="nl-NL" dirty="0"/>
              <a:t>Alle kosten één op één doorbelasten</a:t>
            </a:r>
          </a:p>
          <a:p>
            <a:pPr marL="285750" indent="-285750">
              <a:buFont typeface="Arial" panose="020B0604020202020204" pitchFamily="34" charset="0"/>
              <a:buChar char="•"/>
            </a:pPr>
            <a:r>
              <a:rPr lang="nl-NL" altLang="nl-NL" dirty="0"/>
              <a:t>Gedetacheerde moet op de hoogte zijn van regeling</a:t>
            </a:r>
          </a:p>
          <a:p>
            <a:pPr marL="285750" indent="-285750">
              <a:buFont typeface="Arial" panose="020B0604020202020204" pitchFamily="34" charset="0"/>
              <a:buChar char="•"/>
            </a:pPr>
            <a:r>
              <a:rPr lang="nl-NL" altLang="nl-NL" dirty="0"/>
              <a:t>Onbepaalde duur</a:t>
            </a:r>
          </a:p>
          <a:p>
            <a:pPr marL="285750" indent="-285750">
              <a:buFont typeface="Arial" panose="020B0604020202020204" pitchFamily="34" charset="0"/>
              <a:buChar char="•"/>
            </a:pPr>
            <a:r>
              <a:rPr lang="nl-NL" altLang="nl-NL" dirty="0"/>
              <a:t>Overeenkomstige CAO</a:t>
            </a:r>
          </a:p>
          <a:p>
            <a:pPr marL="285750" indent="-285750">
              <a:buFont typeface="Arial" panose="020B0604020202020204" pitchFamily="34" charset="0"/>
              <a:buChar char="•"/>
            </a:pPr>
            <a:r>
              <a:rPr lang="nl-NL" altLang="nl-NL" dirty="0"/>
              <a:t>Inlener moet een beroep kunnen doen op de medische vrijstelling of de onderwijsvrijstelling</a:t>
            </a:r>
          </a:p>
          <a:p>
            <a:endParaRPr lang="nl-NL" altLang="nl-NL" dirty="0"/>
          </a:p>
          <a:p>
            <a:pPr marL="0" indent="0">
              <a:buNone/>
            </a:pPr>
            <a:r>
              <a:rPr lang="nl-NL" altLang="nl-NL" u="sng" dirty="0"/>
              <a:t>Nadelen:</a:t>
            </a:r>
          </a:p>
          <a:p>
            <a:pPr marL="285750" indent="-285750">
              <a:buFont typeface="Arial" panose="020B0604020202020204" pitchFamily="34" charset="0"/>
              <a:buChar char="•"/>
            </a:pPr>
            <a:r>
              <a:rPr lang="nl-NL" altLang="nl-NL" dirty="0"/>
              <a:t>Bijna onmogelijk om aan voorwaarden te voldoen</a:t>
            </a:r>
          </a:p>
          <a:p>
            <a:pPr marL="285750" indent="-285750">
              <a:buFont typeface="Arial" panose="020B0604020202020204" pitchFamily="34" charset="0"/>
              <a:buChar char="•"/>
            </a:pPr>
            <a:r>
              <a:rPr lang="nl-NL" altLang="nl-NL" dirty="0"/>
              <a:t>Weinig flexibilisering</a:t>
            </a:r>
          </a:p>
        </p:txBody>
      </p:sp>
    </p:spTree>
    <p:extLst>
      <p:ext uri="{BB962C8B-B14F-4D97-AF65-F5344CB8AC3E}">
        <p14:creationId xmlns:p14="http://schemas.microsoft.com/office/powerpoint/2010/main" val="236599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Structurele uitleen</a:t>
            </a:r>
          </a:p>
        </p:txBody>
      </p:sp>
      <p:sp>
        <p:nvSpPr>
          <p:cNvPr id="66563"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Essentie vrijstelling: inlener materieel werkgever:</a:t>
            </a:r>
          </a:p>
          <a:p>
            <a:pPr marL="285750" indent="-285750" fontAlgn="auto">
              <a:spcBef>
                <a:spcPts val="0"/>
              </a:spcBef>
              <a:spcAft>
                <a:spcPts val="0"/>
              </a:spcAft>
              <a:buFont typeface="Arial" panose="020B0604020202020204" pitchFamily="34" charset="0"/>
              <a:buChar char="•"/>
              <a:defRPr/>
            </a:pPr>
            <a:r>
              <a:rPr lang="nl-NL" dirty="0"/>
              <a:t>Alle kosten compleet doorbelast aan inlener</a:t>
            </a:r>
          </a:p>
          <a:p>
            <a:pPr marL="285750" indent="-285750" fontAlgn="auto">
              <a:spcBef>
                <a:spcPts val="0"/>
              </a:spcBef>
              <a:spcAft>
                <a:spcPts val="0"/>
              </a:spcAft>
              <a:buFont typeface="Arial" panose="020B0604020202020204" pitchFamily="34" charset="0"/>
              <a:buChar char="•"/>
              <a:defRPr/>
            </a:pPr>
            <a:r>
              <a:rPr lang="nl-NL" dirty="0"/>
              <a:t>Werkgeversrisico’s bij inlener</a:t>
            </a:r>
          </a:p>
          <a:p>
            <a:pPr marL="285750" indent="-285750" fontAlgn="auto">
              <a:spcBef>
                <a:spcPts val="0"/>
              </a:spcBef>
              <a:spcAft>
                <a:spcPts val="0"/>
              </a:spcAft>
              <a:buFont typeface="Arial" panose="020B0604020202020204" pitchFamily="34" charset="0"/>
              <a:buChar char="•"/>
              <a:defRPr/>
            </a:pPr>
            <a:r>
              <a:rPr lang="nl-NL" dirty="0"/>
              <a:t>Economisch is personeel in dienst bij inlener</a:t>
            </a:r>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33047489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Structurele uitleen</a:t>
            </a:r>
          </a:p>
        </p:txBody>
      </p:sp>
      <p:sp>
        <p:nvSpPr>
          <p:cNvPr id="67587"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Structureel:</a:t>
            </a:r>
          </a:p>
          <a:p>
            <a:pPr marL="285750" indent="-285750" fontAlgn="auto">
              <a:spcBef>
                <a:spcPts val="0"/>
              </a:spcBef>
              <a:spcAft>
                <a:spcPts val="0"/>
              </a:spcAft>
              <a:buFont typeface="Arial" panose="020B0604020202020204" pitchFamily="34" charset="0"/>
              <a:buChar char="•"/>
              <a:defRPr/>
            </a:pPr>
            <a:r>
              <a:rPr lang="nl-NL" dirty="0"/>
              <a:t>Arbeidsovereenkomst met formele werkgever</a:t>
            </a:r>
          </a:p>
          <a:p>
            <a:pPr marL="285750" indent="-285750" fontAlgn="auto">
              <a:spcBef>
                <a:spcPts val="0"/>
              </a:spcBef>
              <a:spcAft>
                <a:spcPts val="0"/>
              </a:spcAft>
              <a:buFont typeface="Arial" panose="020B0604020202020204" pitchFamily="34" charset="0"/>
              <a:buChar char="•"/>
              <a:defRPr/>
            </a:pPr>
            <a:r>
              <a:rPr lang="nl-NL" dirty="0"/>
              <a:t>In beginsel voor onbepaalde tijd</a:t>
            </a:r>
          </a:p>
          <a:p>
            <a:pPr marL="285750" indent="-285750" fontAlgn="auto">
              <a:spcBef>
                <a:spcPts val="0"/>
              </a:spcBef>
              <a:spcAft>
                <a:spcPts val="0"/>
              </a:spcAft>
              <a:buFont typeface="Arial" panose="020B0604020202020204" pitchFamily="34" charset="0"/>
              <a:buChar char="•"/>
              <a:defRPr/>
            </a:pPr>
            <a:r>
              <a:rPr lang="nl-NL" dirty="0"/>
              <a:t>Contract voor bepaalde tijd: intentie omzetting onbepaalde tijd</a:t>
            </a:r>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251249834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Structurele uitleen</a:t>
            </a:r>
          </a:p>
        </p:txBody>
      </p:sp>
      <p:sp>
        <p:nvSpPr>
          <p:cNvPr id="68611"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Onderwijssector:</a:t>
            </a:r>
          </a:p>
          <a:p>
            <a:pPr marL="285750" indent="-285750" fontAlgn="auto">
              <a:spcBef>
                <a:spcPts val="0"/>
              </a:spcBef>
              <a:spcAft>
                <a:spcPts val="0"/>
              </a:spcAft>
              <a:buFont typeface="Arial" panose="020B0604020202020204" pitchFamily="34" charset="0"/>
              <a:buChar char="•"/>
              <a:defRPr/>
            </a:pPr>
            <a:r>
              <a:rPr lang="nl-NL" dirty="0"/>
              <a:t>Wetenschappelijk personeel</a:t>
            </a:r>
          </a:p>
          <a:p>
            <a:pPr marL="285750" indent="-285750" fontAlgn="auto">
              <a:spcBef>
                <a:spcPts val="0"/>
              </a:spcBef>
              <a:spcAft>
                <a:spcPts val="0"/>
              </a:spcAft>
              <a:buFont typeface="Arial" panose="020B0604020202020204" pitchFamily="34" charset="0"/>
              <a:buChar char="•"/>
              <a:defRPr/>
            </a:pPr>
            <a:r>
              <a:rPr lang="nl-NL" dirty="0"/>
              <a:t>Bevorderen arbeidsmobiliteit</a:t>
            </a:r>
          </a:p>
          <a:p>
            <a:pPr marL="285750" indent="-285750" fontAlgn="auto">
              <a:spcBef>
                <a:spcPts val="0"/>
              </a:spcBef>
              <a:spcAft>
                <a:spcPts val="0"/>
              </a:spcAft>
              <a:buFont typeface="Arial" panose="020B0604020202020204" pitchFamily="34" charset="0"/>
              <a:buChar char="•"/>
              <a:defRPr/>
            </a:pPr>
            <a:r>
              <a:rPr lang="nl-NL" dirty="0"/>
              <a:t>Vakbondsactiviteiten</a:t>
            </a:r>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2069028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Structurele uitleen</a:t>
            </a:r>
          </a:p>
        </p:txBody>
      </p:sp>
      <p:sp>
        <p:nvSpPr>
          <p:cNvPr id="69635"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Onderwijssector: bevorderen arbeidsmobiliteit:</a:t>
            </a:r>
          </a:p>
          <a:p>
            <a:pPr marL="285750" indent="-285750" fontAlgn="auto">
              <a:spcBef>
                <a:spcPts val="0"/>
              </a:spcBef>
              <a:spcAft>
                <a:spcPts val="0"/>
              </a:spcAft>
              <a:buFont typeface="Arial" panose="020B0604020202020204" pitchFamily="34" charset="0"/>
              <a:buChar char="•"/>
              <a:defRPr/>
            </a:pPr>
            <a:r>
              <a:rPr lang="nl-NL" dirty="0"/>
              <a:t>Opdoen van kennis en ervaring</a:t>
            </a:r>
          </a:p>
          <a:p>
            <a:pPr marL="285750" indent="-285750" fontAlgn="auto">
              <a:spcBef>
                <a:spcPts val="0"/>
              </a:spcBef>
              <a:spcAft>
                <a:spcPts val="0"/>
              </a:spcAft>
              <a:buFont typeface="Arial" panose="020B0604020202020204" pitchFamily="34" charset="0"/>
              <a:buChar char="•"/>
              <a:defRPr/>
            </a:pPr>
            <a:r>
              <a:rPr lang="nl-NL" dirty="0"/>
              <a:t>Maximaal 12 maanden</a:t>
            </a:r>
          </a:p>
          <a:p>
            <a:pPr marL="285750" indent="-285750" fontAlgn="auto">
              <a:spcBef>
                <a:spcPts val="0"/>
              </a:spcBef>
              <a:spcAft>
                <a:spcPts val="0"/>
              </a:spcAft>
              <a:buFont typeface="Arial" panose="020B0604020202020204" pitchFamily="34" charset="0"/>
              <a:buChar char="•"/>
              <a:defRPr/>
            </a:pPr>
            <a:r>
              <a:rPr lang="nl-NL" dirty="0"/>
              <a:t>Tenminste 3 jaar feitelijk in dienst bij uitlener</a:t>
            </a:r>
          </a:p>
          <a:p>
            <a:pPr marL="285750" indent="-285750" fontAlgn="auto">
              <a:spcBef>
                <a:spcPts val="0"/>
              </a:spcBef>
              <a:spcAft>
                <a:spcPts val="0"/>
              </a:spcAft>
              <a:buFont typeface="Arial" panose="020B0604020202020204" pitchFamily="34" charset="0"/>
              <a:buChar char="•"/>
              <a:defRPr/>
            </a:pPr>
            <a:r>
              <a:rPr lang="nl-NL" dirty="0"/>
              <a:t>Maximaal 2 keer</a:t>
            </a:r>
          </a:p>
          <a:p>
            <a:pPr fontAlgn="auto">
              <a:spcBef>
                <a:spcPts val="0"/>
              </a:spcBef>
              <a:spcAft>
                <a:spcPts val="0"/>
              </a:spcAft>
              <a:buFont typeface="Arial" panose="020B0604020202020204" pitchFamily="34" charset="0"/>
              <a:buChar char="•"/>
              <a:defRPr/>
            </a:pPr>
            <a:endParaRPr lang="nl-NL" dirty="0"/>
          </a:p>
          <a:p>
            <a:pPr marL="0" indent="0" fontAlgn="auto">
              <a:spcBef>
                <a:spcPts val="0"/>
              </a:spcBef>
              <a:spcAft>
                <a:spcPts val="0"/>
              </a:spcAft>
              <a:buNone/>
              <a:defRPr/>
            </a:pPr>
            <a:r>
              <a:rPr lang="nl-NL" dirty="0"/>
              <a:t>Bijzonder strikte voorwaarden!</a:t>
            </a:r>
          </a:p>
          <a:p>
            <a:pPr fontAlgn="auto">
              <a:spcBef>
                <a:spcPts val="0"/>
              </a:spcBef>
              <a:spcAft>
                <a:spcPts val="0"/>
              </a:spcAft>
              <a:buFont typeface="Arial" panose="020B0604020202020204" pitchFamily="34" charset="0"/>
              <a:buChar char="•"/>
              <a:defRPr/>
            </a:pPr>
            <a:endParaRPr lang="nl-NL" dirty="0"/>
          </a:p>
          <a:p>
            <a:pPr fontAlgn="auto">
              <a:spcBef>
                <a:spcPts val="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311452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a:extLst>
              <a:ext uri="{FF2B5EF4-FFF2-40B4-BE49-F238E27FC236}">
                <a16:creationId xmlns:a16="http://schemas.microsoft.com/office/drawing/2014/main" id="{107F64E3-1F37-4430-9ECB-D9E5A8DB77AC}"/>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34818" name="Tijdelijke aanduiding voor inhoud 2">
            <a:extLst>
              <a:ext uri="{FF2B5EF4-FFF2-40B4-BE49-F238E27FC236}">
                <a16:creationId xmlns:a16="http://schemas.microsoft.com/office/drawing/2014/main" id="{171DC1C5-41EA-4076-B0A6-2E4FA2944F4C}"/>
              </a:ext>
            </a:extLst>
          </p:cNvPr>
          <p:cNvSpPr>
            <a:spLocks noGrp="1" noChangeArrowheads="1"/>
          </p:cNvSpPr>
          <p:nvPr>
            <p:ph idx="1"/>
          </p:nvPr>
        </p:nvSpPr>
        <p:spPr>
          <a:xfrm>
            <a:off x="2208213" y="2276475"/>
            <a:ext cx="7772400" cy="4114800"/>
          </a:xfrm>
        </p:spPr>
        <p:txBody>
          <a:bodyPr/>
          <a:lstStyle/>
          <a:p>
            <a:endParaRPr lang="nl-NL" altLang="nl-NL"/>
          </a:p>
          <a:p>
            <a:endParaRPr lang="nl-NL" altLang="nl-NL"/>
          </a:p>
          <a:p>
            <a:r>
              <a:rPr lang="nl-NL" altLang="nl-NL"/>
              <a:t>HvJ 8 juni 2006, C-430/04 (Halle): Vereniging die crematorium exploiteert en BTW moet rekenen. </a:t>
            </a:r>
          </a:p>
          <a:p>
            <a:endParaRPr lang="nl-NL" altLang="nl-NL"/>
          </a:p>
          <a:p>
            <a:r>
              <a:rPr lang="nl-NL" altLang="nl-NL"/>
              <a:t>HvJ overweegt dat de gemeente Halle dat dan ook moet doen. </a:t>
            </a:r>
          </a:p>
          <a:p>
            <a:endParaRPr lang="nl-NL" altLang="nl-NL"/>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Samenhangende diensten</a:t>
            </a:r>
          </a:p>
        </p:txBody>
      </p:sp>
      <p:sp>
        <p:nvSpPr>
          <p:cNvPr id="70659"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Hof van Justitie EG (Horizon College):</a:t>
            </a:r>
          </a:p>
          <a:p>
            <a:pPr marL="0" indent="0" fontAlgn="auto">
              <a:spcBef>
                <a:spcPts val="0"/>
              </a:spcBef>
              <a:spcAft>
                <a:spcPts val="0"/>
              </a:spcAft>
              <a:buNone/>
              <a:defRPr/>
            </a:pPr>
            <a:r>
              <a:rPr lang="nl-NL" dirty="0"/>
              <a:t>Onder omstandigheden kan het detacheren van personeel worden aangemerkt als een met onderwijs samenhangende dienst waarop de vrijstelling van toepassing is.</a:t>
            </a:r>
          </a:p>
          <a:p>
            <a:pPr marL="0" indent="0" fontAlgn="auto">
              <a:spcBef>
                <a:spcPts val="0"/>
              </a:spcBef>
              <a:spcAft>
                <a:spcPts val="0"/>
              </a:spcAft>
              <a:buNone/>
              <a:defRPr/>
            </a:pPr>
            <a:endParaRPr lang="nl-NL" dirty="0"/>
          </a:p>
          <a:p>
            <a:pPr marL="0" indent="0" fontAlgn="auto">
              <a:spcBef>
                <a:spcPts val="0"/>
              </a:spcBef>
              <a:spcAft>
                <a:spcPts val="0"/>
              </a:spcAft>
              <a:buNone/>
              <a:defRPr/>
            </a:pPr>
            <a:r>
              <a:rPr lang="nl-NL" dirty="0"/>
              <a:t>BTW-richtlijn: vrijgesteld is onderwijs, met inbegrip van diensten en goederenleveringen die daar nauw mee samenhangen</a:t>
            </a:r>
          </a:p>
          <a:p>
            <a:pPr fontAlgn="auto">
              <a:spcBef>
                <a:spcPts val="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23043961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Samenhangende diensten</a:t>
            </a:r>
          </a:p>
        </p:txBody>
      </p:sp>
      <p:sp>
        <p:nvSpPr>
          <p:cNvPr id="71683"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Voorwaarden volgens Hof van Justitie EG:</a:t>
            </a:r>
          </a:p>
          <a:p>
            <a:pPr marL="285750" indent="-285750" fontAlgn="auto">
              <a:spcBef>
                <a:spcPts val="0"/>
              </a:spcBef>
              <a:spcAft>
                <a:spcPts val="0"/>
              </a:spcAft>
              <a:buFont typeface="Arial" panose="020B0604020202020204" pitchFamily="34" charset="0"/>
              <a:buChar char="•"/>
              <a:defRPr/>
            </a:pPr>
            <a:r>
              <a:rPr lang="nl-NL" dirty="0"/>
              <a:t>Inlener en uitlener vallen onder onderwijsvrijstelling</a:t>
            </a:r>
          </a:p>
          <a:p>
            <a:pPr marL="285750" indent="-285750" fontAlgn="auto">
              <a:spcBef>
                <a:spcPts val="0"/>
              </a:spcBef>
              <a:spcAft>
                <a:spcPts val="0"/>
              </a:spcAft>
              <a:buFont typeface="Arial" panose="020B0604020202020204" pitchFamily="34" charset="0"/>
              <a:buChar char="•"/>
              <a:defRPr/>
            </a:pPr>
            <a:r>
              <a:rPr lang="nl-NL" dirty="0"/>
              <a:t>Inlener heeft prestatie nodig om onderwijs optimaal te kunnen aanbieden</a:t>
            </a:r>
          </a:p>
          <a:p>
            <a:pPr marL="285750" indent="-285750" fontAlgn="auto">
              <a:spcBef>
                <a:spcPts val="0"/>
              </a:spcBef>
              <a:spcAft>
                <a:spcPts val="0"/>
              </a:spcAft>
              <a:buFont typeface="Arial" panose="020B0604020202020204" pitchFamily="34" charset="0"/>
              <a:buChar char="•"/>
              <a:defRPr/>
            </a:pPr>
            <a:r>
              <a:rPr lang="nl-NL" dirty="0"/>
              <a:t>Zonder inleen niet de gelijkwaardigheid verzekerd</a:t>
            </a:r>
          </a:p>
          <a:p>
            <a:pPr marL="285750" indent="-285750" fontAlgn="auto">
              <a:spcBef>
                <a:spcPts val="0"/>
              </a:spcBef>
              <a:spcAft>
                <a:spcPts val="0"/>
              </a:spcAft>
              <a:buFont typeface="Arial" panose="020B0604020202020204" pitchFamily="34" charset="0"/>
              <a:buChar char="•"/>
              <a:defRPr/>
            </a:pPr>
            <a:r>
              <a:rPr lang="nl-NL" dirty="0"/>
              <a:t>Niet slechts bedoelt als extra inkomsten voor de uitlener</a:t>
            </a:r>
          </a:p>
          <a:p>
            <a:pPr fontAlgn="auto">
              <a:spcBef>
                <a:spcPts val="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35312518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Samenhangende diensten</a:t>
            </a:r>
          </a:p>
        </p:txBody>
      </p:sp>
      <p:sp>
        <p:nvSpPr>
          <p:cNvPr id="72707"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Onontbeerlijk:</a:t>
            </a:r>
          </a:p>
          <a:p>
            <a:pPr marL="285750" indent="-285750" fontAlgn="auto">
              <a:spcBef>
                <a:spcPts val="0"/>
              </a:spcBef>
              <a:spcAft>
                <a:spcPts val="0"/>
              </a:spcAft>
              <a:buFont typeface="Arial" panose="020B0604020202020204" pitchFamily="34" charset="0"/>
              <a:buChar char="•"/>
              <a:defRPr/>
            </a:pPr>
            <a:r>
              <a:rPr lang="nl-NL" dirty="0"/>
              <a:t>Aard en kwaliteit detacheringsdienst verzekerd </a:t>
            </a:r>
            <a:r>
              <a:rPr lang="nl-NL" u="sng" dirty="0"/>
              <a:t>gelijkwaardigheid</a:t>
            </a:r>
            <a:r>
              <a:rPr lang="nl-NL" dirty="0"/>
              <a:t>:</a:t>
            </a:r>
          </a:p>
          <a:p>
            <a:pPr lvl="1">
              <a:buFont typeface="Arial" panose="020B0604020202020204" pitchFamily="34" charset="0"/>
              <a:buChar char="•"/>
              <a:defRPr/>
            </a:pPr>
            <a:r>
              <a:rPr lang="nl-NL" dirty="0"/>
              <a:t>Zonder ingeleend personeel kan het onderwijs niet of onder slechtere condities worden gegeven</a:t>
            </a:r>
          </a:p>
          <a:p>
            <a:pPr fontAlgn="auto">
              <a:spcBef>
                <a:spcPts val="0"/>
              </a:spcBef>
              <a:spcAft>
                <a:spcPts val="0"/>
              </a:spcAft>
              <a:defRPr/>
            </a:pPr>
            <a:endParaRPr lang="nl-NL" dirty="0"/>
          </a:p>
          <a:p>
            <a:pPr marL="0" indent="0" fontAlgn="auto">
              <a:spcBef>
                <a:spcPts val="0"/>
              </a:spcBef>
              <a:spcAft>
                <a:spcPts val="0"/>
              </a:spcAft>
              <a:buNone/>
              <a:defRPr/>
            </a:pPr>
            <a:r>
              <a:rPr lang="nl-NL" dirty="0"/>
              <a:t>Ook: niveau en kwaliteit niet mogelijk bij louter beroep op commerciële uitzendbureaus</a:t>
            </a:r>
            <a:endParaRPr lang="en-US" dirty="0"/>
          </a:p>
        </p:txBody>
      </p:sp>
    </p:spTree>
    <p:extLst>
      <p:ext uri="{BB962C8B-B14F-4D97-AF65-F5344CB8AC3E}">
        <p14:creationId xmlns:p14="http://schemas.microsoft.com/office/powerpoint/2010/main" val="286025729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Samenhangende diensten</a:t>
            </a:r>
          </a:p>
        </p:txBody>
      </p:sp>
      <p:sp>
        <p:nvSpPr>
          <p:cNvPr id="73731" name="Rectangle 3"/>
          <p:cNvSpPr>
            <a:spLocks noGrp="1" noChangeArrowheads="1"/>
          </p:cNvSpPr>
          <p:nvPr>
            <p:ph idx="1"/>
          </p:nvPr>
        </p:nvSpPr>
        <p:spPr/>
        <p:txBody>
          <a:bodyPr rtlCol="0">
            <a:normAutofit/>
          </a:bodyPr>
          <a:lstStyle/>
          <a:p>
            <a:pPr marL="285750" indent="-285750" fontAlgn="auto">
              <a:spcBef>
                <a:spcPts val="0"/>
              </a:spcBef>
              <a:spcAft>
                <a:spcPts val="0"/>
              </a:spcAft>
              <a:buFont typeface="Arial" panose="020B0604020202020204" pitchFamily="34" charset="0"/>
              <a:buChar char="•"/>
              <a:defRPr/>
            </a:pPr>
            <a:r>
              <a:rPr lang="nl-NL" dirty="0"/>
              <a:t>Rechtbank Den Haag, 4 januari 2008: voorwaarden uit Horizon</a:t>
            </a:r>
          </a:p>
          <a:p>
            <a:pPr marL="285750" indent="-285750" fontAlgn="auto">
              <a:spcBef>
                <a:spcPts val="0"/>
              </a:spcBef>
              <a:spcAft>
                <a:spcPts val="0"/>
              </a:spcAft>
              <a:buFont typeface="Arial" panose="020B0604020202020204" pitchFamily="34" charset="0"/>
              <a:buChar char="•"/>
              <a:defRPr/>
            </a:pPr>
            <a:r>
              <a:rPr lang="nl-NL" dirty="0"/>
              <a:t>College toegepast bij uitlenende onderwijsinstelling</a:t>
            </a:r>
          </a:p>
          <a:p>
            <a:pPr fontAlgn="auto">
              <a:spcBef>
                <a:spcPts val="0"/>
              </a:spcBef>
              <a:spcAft>
                <a:spcPts val="0"/>
              </a:spcAft>
              <a:buFont typeface="Arial" panose="020B0604020202020204" pitchFamily="34" charset="0"/>
              <a:buChar char="•"/>
              <a:defRPr/>
            </a:pPr>
            <a:endParaRPr lang="nl-NL" dirty="0"/>
          </a:p>
          <a:p>
            <a:pPr marL="0" indent="0" fontAlgn="auto">
              <a:spcBef>
                <a:spcPts val="0"/>
              </a:spcBef>
              <a:spcAft>
                <a:spcPts val="0"/>
              </a:spcAft>
              <a:buNone/>
              <a:defRPr/>
            </a:pPr>
            <a:r>
              <a:rPr lang="nl-NL" u="sng" dirty="0"/>
              <a:t>Niet:</a:t>
            </a:r>
          </a:p>
          <a:p>
            <a:pPr marL="285750" indent="-285750" fontAlgn="auto">
              <a:spcBef>
                <a:spcPts val="0"/>
              </a:spcBef>
              <a:spcAft>
                <a:spcPts val="0"/>
              </a:spcAft>
              <a:buFont typeface="Arial" panose="020B0604020202020204" pitchFamily="34" charset="0"/>
              <a:buChar char="•"/>
              <a:defRPr/>
            </a:pPr>
            <a:r>
              <a:rPr lang="nl-NL" dirty="0"/>
              <a:t>Detachering in kader van opfrisverlof </a:t>
            </a:r>
            <a:r>
              <a:rPr lang="nl-NL" dirty="0">
                <a:sym typeface="Wingdings" pitchFamily="2" charset="2"/>
              </a:rPr>
              <a:t>=&gt; gelijkwaardigheid</a:t>
            </a:r>
          </a:p>
          <a:p>
            <a:pPr marL="285750" indent="-285750" fontAlgn="auto">
              <a:spcBef>
                <a:spcPts val="0"/>
              </a:spcBef>
              <a:spcAft>
                <a:spcPts val="0"/>
              </a:spcAft>
              <a:buFont typeface="Arial" panose="020B0604020202020204" pitchFamily="34" charset="0"/>
              <a:buChar char="•"/>
              <a:defRPr/>
            </a:pPr>
            <a:r>
              <a:rPr lang="nl-NL" dirty="0"/>
              <a:t>Detachering als directeur basisschool </a:t>
            </a:r>
            <a:r>
              <a:rPr lang="nl-NL" dirty="0">
                <a:sym typeface="Wingdings" pitchFamily="2" charset="2"/>
              </a:rPr>
              <a:t>=&gt; geeft geen onderwijs</a:t>
            </a:r>
          </a:p>
          <a:p>
            <a:pPr marL="0" indent="0" fontAlgn="auto">
              <a:spcBef>
                <a:spcPts val="0"/>
              </a:spcBef>
              <a:spcAft>
                <a:spcPts val="0"/>
              </a:spcAft>
              <a:buNone/>
              <a:defRPr/>
            </a:pPr>
            <a:endParaRPr lang="nl-NL" dirty="0">
              <a:sym typeface="Wingdings" pitchFamily="2" charset="2"/>
            </a:endParaRPr>
          </a:p>
          <a:p>
            <a:pPr marL="0" indent="0" fontAlgn="auto">
              <a:spcBef>
                <a:spcPts val="0"/>
              </a:spcBef>
              <a:spcAft>
                <a:spcPts val="0"/>
              </a:spcAft>
              <a:buNone/>
              <a:defRPr/>
            </a:pPr>
            <a:r>
              <a:rPr lang="nl-NL" u="sng" dirty="0">
                <a:sym typeface="Wingdings" pitchFamily="2" charset="2"/>
              </a:rPr>
              <a:t>Wel:</a:t>
            </a:r>
          </a:p>
          <a:p>
            <a:pPr marL="285750" indent="-285750" fontAlgn="auto">
              <a:spcBef>
                <a:spcPts val="0"/>
              </a:spcBef>
              <a:spcAft>
                <a:spcPts val="0"/>
              </a:spcAft>
              <a:buFont typeface="Arial" panose="020B0604020202020204" pitchFamily="34" charset="0"/>
              <a:buChar char="•"/>
              <a:defRPr/>
            </a:pPr>
            <a:r>
              <a:rPr lang="nl-NL" dirty="0">
                <a:sym typeface="Wingdings" pitchFamily="2" charset="2"/>
              </a:rPr>
              <a:t>Detachering bij lerarenopleiding Universiteit =&gt; doel uitwisseling expertise =&gt; aard en kwaliteit, gelijkwaardigheid verzekerd</a:t>
            </a:r>
            <a:endParaRPr lang="en-US" dirty="0"/>
          </a:p>
        </p:txBody>
      </p:sp>
    </p:spTree>
    <p:extLst>
      <p:ext uri="{BB962C8B-B14F-4D97-AF65-F5344CB8AC3E}">
        <p14:creationId xmlns:p14="http://schemas.microsoft.com/office/powerpoint/2010/main" val="2109822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7" name="Tijdelijke aanduiding voor inhoud 6"/>
          <p:cNvSpPr>
            <a:spLocks noGrp="1"/>
          </p:cNvSpPr>
          <p:nvPr>
            <p:ph idx="1"/>
          </p:nvPr>
        </p:nvSpPr>
        <p:spPr/>
        <p:txBody>
          <a:bodyPr>
            <a:normAutofit/>
          </a:bodyPr>
          <a:lstStyle/>
          <a:p>
            <a:pPr marL="285750" indent="-285750"/>
            <a:r>
              <a:rPr lang="nl-NL" dirty="0"/>
              <a:t>Welkom en doelstellingen</a:t>
            </a:r>
          </a:p>
          <a:p>
            <a:pPr marL="285750" indent="-285750"/>
            <a:r>
              <a:rPr lang="nl-NL" dirty="0"/>
              <a:t>BTW en ondernemer</a:t>
            </a:r>
          </a:p>
          <a:p>
            <a:pPr marL="285750" indent="-285750"/>
            <a:r>
              <a:rPr lang="nl-NL" dirty="0"/>
              <a:t>BTW en vrijstellingen</a:t>
            </a:r>
          </a:p>
          <a:p>
            <a:pPr marL="285750" indent="-285750"/>
            <a:r>
              <a:rPr lang="nl-NL" dirty="0"/>
              <a:t>BTW en fondswerving</a:t>
            </a:r>
          </a:p>
          <a:p>
            <a:pPr marL="285750" indent="-285750"/>
            <a:r>
              <a:rPr lang="nl-NL" dirty="0"/>
              <a:t>BTW en aftrek van voorbelasting en (pre) pro rata</a:t>
            </a:r>
          </a:p>
          <a:p>
            <a:pPr marL="285750" indent="-285750"/>
            <a:r>
              <a:rPr lang="nl-NL" dirty="0"/>
              <a:t>BTW en uitlenen van personeel</a:t>
            </a:r>
          </a:p>
          <a:p>
            <a:pPr marL="285750" indent="-285750"/>
            <a:r>
              <a:rPr lang="nl-NL" b="1" dirty="0"/>
              <a:t>BTW en subsidies wanneer belast en wanneer onbelast</a:t>
            </a:r>
          </a:p>
          <a:p>
            <a:pPr marL="285750" indent="-285750"/>
            <a:r>
              <a:rPr lang="nl-NL" dirty="0"/>
              <a:t>BTW en doorbelasten van kosten </a:t>
            </a:r>
          </a:p>
          <a:p>
            <a:pPr marL="285750" indent="-285750"/>
            <a:r>
              <a:rPr lang="nl-NL" dirty="0"/>
              <a:t>Vragen</a:t>
            </a:r>
          </a:p>
        </p:txBody>
      </p:sp>
    </p:spTree>
    <p:extLst>
      <p:ext uri="{BB962C8B-B14F-4D97-AF65-F5344CB8AC3E}">
        <p14:creationId xmlns:p14="http://schemas.microsoft.com/office/powerpoint/2010/main" val="40209198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Subsidies</a:t>
            </a:r>
          </a:p>
        </p:txBody>
      </p:sp>
      <p:sp>
        <p:nvSpPr>
          <p:cNvPr id="49155" name="Rectangle 3"/>
          <p:cNvSpPr>
            <a:spLocks noGrp="1" noChangeArrowheads="1"/>
          </p:cNvSpPr>
          <p:nvPr>
            <p:ph idx="1"/>
          </p:nvPr>
        </p:nvSpPr>
        <p:spPr/>
        <p:txBody>
          <a:bodyPr rtlCol="0"/>
          <a:lstStyle/>
          <a:p>
            <a:pPr marL="0" indent="0" fontAlgn="auto">
              <a:spcBef>
                <a:spcPts val="0"/>
              </a:spcBef>
              <a:spcAft>
                <a:spcPts val="0"/>
              </a:spcAft>
              <a:buNone/>
              <a:defRPr/>
            </a:pPr>
            <a:r>
              <a:rPr lang="nl-NL" dirty="0"/>
              <a:t>Over een subsidie is geen BTW verschuldigd, tenzij in het kader van de subsidieverstrekking een prestatie wordt verricht waarvoor de subsidie een vergoeding vormt</a:t>
            </a:r>
          </a:p>
          <a:p>
            <a:pPr fontAlgn="auto">
              <a:spcBef>
                <a:spcPts val="0"/>
              </a:spcBef>
              <a:spcAft>
                <a:spcPts val="0"/>
              </a:spcAft>
              <a:buFont typeface="Arial" panose="020B0604020202020204" pitchFamily="34" charset="0"/>
              <a:buChar char="•"/>
              <a:defRPr/>
            </a:pPr>
            <a:endParaRPr lang="nl-NL" dirty="0"/>
          </a:p>
          <a:p>
            <a:pPr marL="0" indent="0" fontAlgn="auto">
              <a:spcBef>
                <a:spcPts val="0"/>
              </a:spcBef>
              <a:spcAft>
                <a:spcPts val="0"/>
              </a:spcAft>
              <a:buNone/>
              <a:defRPr/>
            </a:pPr>
            <a:r>
              <a:rPr lang="nl-NL" u="sng" dirty="0"/>
              <a:t>Niet eenvoudig:</a:t>
            </a:r>
          </a:p>
          <a:p>
            <a:pPr marL="285750" indent="-285750" fontAlgn="auto">
              <a:spcBef>
                <a:spcPts val="0"/>
              </a:spcBef>
              <a:spcAft>
                <a:spcPts val="0"/>
              </a:spcAft>
              <a:buFont typeface="Arial" panose="020B0604020202020204" pitchFamily="34" charset="0"/>
              <a:buChar char="•"/>
              <a:defRPr/>
            </a:pPr>
            <a:r>
              <a:rPr lang="nl-NL" dirty="0"/>
              <a:t>Veel rechterlijke beslissingen</a:t>
            </a:r>
          </a:p>
          <a:p>
            <a:pPr marL="285750" indent="-285750" fontAlgn="auto">
              <a:spcBef>
                <a:spcPts val="0"/>
              </a:spcBef>
              <a:spcAft>
                <a:spcPts val="0"/>
              </a:spcAft>
              <a:buFont typeface="Arial" panose="020B0604020202020204" pitchFamily="34" charset="0"/>
              <a:buChar char="•"/>
              <a:defRPr/>
            </a:pPr>
            <a:r>
              <a:rPr lang="nl-NL" dirty="0"/>
              <a:t>Notitie staatssecretaris 1994</a:t>
            </a:r>
            <a:endParaRPr lang="en-US" dirty="0"/>
          </a:p>
          <a:p>
            <a:pPr marL="0" indent="0" fontAlgn="auto">
              <a:spcBef>
                <a:spcPts val="0"/>
              </a:spcBef>
              <a:spcAft>
                <a:spcPts val="0"/>
              </a:spcAft>
              <a:buNone/>
              <a:defRPr/>
            </a:pPr>
            <a:endParaRPr lang="nl-NL" dirty="0"/>
          </a:p>
        </p:txBody>
      </p:sp>
    </p:spTree>
    <p:extLst>
      <p:ext uri="{BB962C8B-B14F-4D97-AF65-F5344CB8AC3E}">
        <p14:creationId xmlns:p14="http://schemas.microsoft.com/office/powerpoint/2010/main" val="27259341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Subsidies</a:t>
            </a:r>
          </a:p>
        </p:txBody>
      </p:sp>
      <p:sp>
        <p:nvSpPr>
          <p:cNvPr id="49155" name="Rectangle 3"/>
          <p:cNvSpPr>
            <a:spLocks noGrp="1" noChangeArrowheads="1"/>
          </p:cNvSpPr>
          <p:nvPr>
            <p:ph idx="1"/>
          </p:nvPr>
        </p:nvSpPr>
        <p:spPr/>
        <p:txBody>
          <a:bodyPr rtlCol="0"/>
          <a:lstStyle/>
          <a:p>
            <a:pPr marL="0" indent="0" fontAlgn="auto">
              <a:spcBef>
                <a:spcPts val="0"/>
              </a:spcBef>
              <a:spcAft>
                <a:spcPts val="0"/>
              </a:spcAft>
              <a:buNone/>
              <a:defRPr/>
            </a:pPr>
            <a:r>
              <a:rPr lang="nl-NL" u="sng" dirty="0"/>
              <a:t>Prijssubsidie:</a:t>
            </a:r>
          </a:p>
          <a:p>
            <a:pPr marL="0" indent="0" fontAlgn="auto">
              <a:spcBef>
                <a:spcPts val="0"/>
              </a:spcBef>
              <a:spcAft>
                <a:spcPts val="0"/>
              </a:spcAft>
              <a:buNone/>
              <a:defRPr/>
            </a:pPr>
            <a:r>
              <a:rPr lang="en-US" dirty="0" err="1"/>
              <a:t>Subsidie</a:t>
            </a:r>
            <a:r>
              <a:rPr lang="en-US" dirty="0"/>
              <a:t> die </a:t>
            </a:r>
            <a:r>
              <a:rPr lang="en-US" dirty="0" err="1"/>
              <a:t>ontvangen</a:t>
            </a:r>
            <a:r>
              <a:rPr lang="en-US" dirty="0"/>
              <a:t> </a:t>
            </a:r>
            <a:r>
              <a:rPr lang="en-US" dirty="0" err="1"/>
              <a:t>wordt</a:t>
            </a:r>
            <a:r>
              <a:rPr lang="en-US" dirty="0"/>
              <a:t> </a:t>
            </a:r>
            <a:r>
              <a:rPr lang="en-US" dirty="0" err="1"/>
              <a:t>voor</a:t>
            </a:r>
            <a:r>
              <a:rPr lang="en-US" dirty="0"/>
              <a:t> </a:t>
            </a:r>
            <a:r>
              <a:rPr lang="en-US" dirty="0" err="1"/>
              <a:t>een</a:t>
            </a:r>
            <a:r>
              <a:rPr lang="en-US" dirty="0"/>
              <a:t> </a:t>
            </a:r>
            <a:r>
              <a:rPr lang="en-US" dirty="0" err="1"/>
              <a:t>prestatie</a:t>
            </a:r>
            <a:r>
              <a:rPr lang="en-US" dirty="0"/>
              <a:t> </a:t>
            </a:r>
            <a:r>
              <a:rPr lang="en-US" dirty="0" err="1"/>
              <a:t>jegens</a:t>
            </a:r>
            <a:r>
              <a:rPr lang="en-US" dirty="0"/>
              <a:t> </a:t>
            </a:r>
            <a:r>
              <a:rPr lang="en-US" dirty="0" err="1"/>
              <a:t>een</a:t>
            </a:r>
            <a:r>
              <a:rPr lang="en-US" dirty="0"/>
              <a:t> </a:t>
            </a:r>
            <a:r>
              <a:rPr lang="en-US" dirty="0" err="1"/>
              <a:t>ander</a:t>
            </a:r>
            <a:r>
              <a:rPr lang="en-US" dirty="0"/>
              <a:t> </a:t>
            </a:r>
            <a:r>
              <a:rPr lang="en-US" dirty="0" err="1"/>
              <a:t>dan</a:t>
            </a:r>
            <a:r>
              <a:rPr lang="en-US" dirty="0"/>
              <a:t> de </a:t>
            </a:r>
            <a:r>
              <a:rPr lang="en-US" dirty="0" err="1"/>
              <a:t>subsidieverstrekker</a:t>
            </a:r>
            <a:r>
              <a:rPr lang="en-US" dirty="0"/>
              <a:t> </a:t>
            </a:r>
            <a:endParaRPr lang="nl-NL" dirty="0"/>
          </a:p>
          <a:p>
            <a:pPr fontAlgn="auto">
              <a:spcBef>
                <a:spcPts val="0"/>
              </a:spcBef>
              <a:spcAft>
                <a:spcPts val="0"/>
              </a:spcAft>
              <a:buFont typeface="Arial" panose="020B0604020202020204" pitchFamily="34" charset="0"/>
              <a:buChar char="•"/>
              <a:defRPr/>
            </a:pPr>
            <a:endParaRPr lang="nl-NL" dirty="0"/>
          </a:p>
          <a:p>
            <a:pPr marL="0" indent="0" fontAlgn="auto">
              <a:spcBef>
                <a:spcPts val="0"/>
              </a:spcBef>
              <a:spcAft>
                <a:spcPts val="0"/>
              </a:spcAft>
              <a:buNone/>
              <a:defRPr/>
            </a:pPr>
            <a:r>
              <a:rPr lang="en-US" u="sng" dirty="0" err="1"/>
              <a:t>Exploitatiesubsidie</a:t>
            </a:r>
            <a:r>
              <a:rPr lang="en-US" u="sng" dirty="0"/>
              <a:t>:</a:t>
            </a:r>
          </a:p>
          <a:p>
            <a:pPr marL="0" indent="0" fontAlgn="auto">
              <a:spcBef>
                <a:spcPts val="0"/>
              </a:spcBef>
              <a:spcAft>
                <a:spcPts val="0"/>
              </a:spcAft>
              <a:buNone/>
              <a:defRPr/>
            </a:pPr>
            <a:r>
              <a:rPr lang="en-US" dirty="0" err="1"/>
              <a:t>Subsidie</a:t>
            </a:r>
            <a:r>
              <a:rPr lang="en-US" dirty="0"/>
              <a:t> die </a:t>
            </a:r>
            <a:r>
              <a:rPr lang="en-US" dirty="0" err="1"/>
              <a:t>dient</a:t>
            </a:r>
            <a:r>
              <a:rPr lang="en-US" dirty="0"/>
              <a:t> </a:t>
            </a:r>
            <a:r>
              <a:rPr lang="en-US" dirty="0" err="1"/>
              <a:t>om</a:t>
            </a:r>
            <a:r>
              <a:rPr lang="en-US" dirty="0"/>
              <a:t> de </a:t>
            </a:r>
            <a:r>
              <a:rPr lang="en-US" dirty="0" err="1"/>
              <a:t>exploitatie</a:t>
            </a:r>
            <a:r>
              <a:rPr lang="en-US" dirty="0"/>
              <a:t> van </a:t>
            </a:r>
            <a:r>
              <a:rPr lang="en-US" dirty="0" err="1"/>
              <a:t>bepaalde</a:t>
            </a:r>
            <a:r>
              <a:rPr lang="en-US" dirty="0"/>
              <a:t> </a:t>
            </a:r>
            <a:r>
              <a:rPr lang="en-US" dirty="0" err="1"/>
              <a:t>activiteiten</a:t>
            </a:r>
            <a:r>
              <a:rPr lang="en-US" dirty="0"/>
              <a:t> </a:t>
            </a:r>
            <a:r>
              <a:rPr lang="en-US" dirty="0" err="1"/>
              <a:t>sluitend</a:t>
            </a:r>
            <a:r>
              <a:rPr lang="en-US" dirty="0"/>
              <a:t> </a:t>
            </a:r>
            <a:r>
              <a:rPr lang="en-US" dirty="0" err="1"/>
              <a:t>te</a:t>
            </a:r>
            <a:r>
              <a:rPr lang="en-US" dirty="0"/>
              <a:t> </a:t>
            </a:r>
            <a:r>
              <a:rPr lang="en-US" dirty="0" err="1"/>
              <a:t>maken</a:t>
            </a:r>
            <a:r>
              <a:rPr lang="en-US" dirty="0"/>
              <a:t> </a:t>
            </a:r>
            <a:endParaRPr lang="nl-NL" dirty="0"/>
          </a:p>
        </p:txBody>
      </p:sp>
    </p:spTree>
    <p:extLst>
      <p:ext uri="{BB962C8B-B14F-4D97-AF65-F5344CB8AC3E}">
        <p14:creationId xmlns:p14="http://schemas.microsoft.com/office/powerpoint/2010/main" val="135698783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l="19589" t="19792" r="15042" b="28716"/>
          <a:stretch>
            <a:fillRect/>
          </a:stretch>
        </p:blipFill>
        <p:spPr bwMode="auto">
          <a:xfrm>
            <a:off x="2999657" y="1340768"/>
            <a:ext cx="743788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el 1"/>
          <p:cNvSpPr>
            <a:spLocks noGrp="1"/>
          </p:cNvSpPr>
          <p:nvPr>
            <p:ph type="title"/>
          </p:nvPr>
        </p:nvSpPr>
        <p:spPr/>
        <p:txBody>
          <a:bodyPr>
            <a:normAutofit/>
          </a:bodyPr>
          <a:lstStyle/>
          <a:p>
            <a:r>
              <a:rPr lang="nl-NL" dirty="0"/>
              <a:t>Subsidies</a:t>
            </a:r>
          </a:p>
        </p:txBody>
      </p:sp>
    </p:spTree>
    <p:extLst>
      <p:ext uri="{BB962C8B-B14F-4D97-AF65-F5344CB8AC3E}">
        <p14:creationId xmlns:p14="http://schemas.microsoft.com/office/powerpoint/2010/main" val="25150299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7" name="Tijdelijke aanduiding voor inhoud 6"/>
          <p:cNvSpPr>
            <a:spLocks noGrp="1"/>
          </p:cNvSpPr>
          <p:nvPr>
            <p:ph idx="1"/>
          </p:nvPr>
        </p:nvSpPr>
        <p:spPr/>
        <p:txBody>
          <a:bodyPr>
            <a:normAutofit/>
          </a:bodyPr>
          <a:lstStyle/>
          <a:p>
            <a:pPr marL="285750" indent="-285750"/>
            <a:r>
              <a:rPr lang="nl-NL" dirty="0"/>
              <a:t>Welkom en doelstellingen</a:t>
            </a:r>
          </a:p>
          <a:p>
            <a:pPr marL="285750" indent="-285750"/>
            <a:r>
              <a:rPr lang="nl-NL" dirty="0"/>
              <a:t>BTW en ondernemer</a:t>
            </a:r>
          </a:p>
          <a:p>
            <a:pPr marL="285750" indent="-285750"/>
            <a:r>
              <a:rPr lang="nl-NL" dirty="0"/>
              <a:t>BTW en vrijstellingen</a:t>
            </a:r>
          </a:p>
          <a:p>
            <a:pPr marL="285750" indent="-285750"/>
            <a:r>
              <a:rPr lang="nl-NL" dirty="0"/>
              <a:t>BTW en fondswerving</a:t>
            </a:r>
          </a:p>
          <a:p>
            <a:pPr marL="285750" indent="-285750"/>
            <a:r>
              <a:rPr lang="nl-NL" dirty="0"/>
              <a:t>BTW en aftrek van voorbelasting en (pre) pro rata</a:t>
            </a:r>
          </a:p>
          <a:p>
            <a:pPr marL="285750" indent="-285750"/>
            <a:r>
              <a:rPr lang="nl-NL" dirty="0"/>
              <a:t>BTW en uitlenen van personeel</a:t>
            </a:r>
          </a:p>
          <a:p>
            <a:pPr marL="285750" indent="-285750"/>
            <a:r>
              <a:rPr lang="nl-NL" dirty="0"/>
              <a:t>BTW en subsidies wanneer belast en wanneer onbelast</a:t>
            </a:r>
          </a:p>
          <a:p>
            <a:pPr marL="285750" indent="-285750"/>
            <a:r>
              <a:rPr lang="nl-NL" b="1" dirty="0"/>
              <a:t>BTW en doorbelasten van kosten </a:t>
            </a:r>
          </a:p>
          <a:p>
            <a:pPr marL="285750" indent="-285750"/>
            <a:r>
              <a:rPr lang="nl-NL" dirty="0"/>
              <a:t>Vragen</a:t>
            </a:r>
          </a:p>
        </p:txBody>
      </p:sp>
    </p:spTree>
    <p:extLst>
      <p:ext uri="{BB962C8B-B14F-4D97-AF65-F5344CB8AC3E}">
        <p14:creationId xmlns:p14="http://schemas.microsoft.com/office/powerpoint/2010/main" val="20945292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Doorbelasten van kosten</a:t>
            </a:r>
          </a:p>
        </p:txBody>
      </p:sp>
      <p:sp>
        <p:nvSpPr>
          <p:cNvPr id="248835" name="Rectangle 3"/>
          <p:cNvSpPr>
            <a:spLocks noGrp="1" noChangeArrowheads="1"/>
          </p:cNvSpPr>
          <p:nvPr>
            <p:ph idx="1"/>
          </p:nvPr>
        </p:nvSpPr>
        <p:spPr/>
        <p:txBody>
          <a:bodyPr/>
          <a:lstStyle/>
          <a:p>
            <a:pPr marL="0" indent="0">
              <a:lnSpc>
                <a:spcPct val="90000"/>
              </a:lnSpc>
              <a:buSzPct val="115000"/>
              <a:buNone/>
              <a:defRPr/>
            </a:pPr>
            <a:r>
              <a:rPr lang="nl-NL" altLang="nl-NL" u="sng" dirty="0">
                <a:cs typeface="Arial" charset="0"/>
              </a:rPr>
              <a:t>Een of meerdere prestaties:</a:t>
            </a:r>
          </a:p>
          <a:p>
            <a:pPr marL="285750" indent="-285750">
              <a:lnSpc>
                <a:spcPct val="90000"/>
              </a:lnSpc>
              <a:buSzPct val="115000"/>
              <a:buFont typeface="Arial" panose="020B0604020202020204" pitchFamily="34" charset="0"/>
              <a:buChar char="•"/>
              <a:defRPr/>
            </a:pPr>
            <a:r>
              <a:rPr lang="nl-NL" altLang="nl-NL" dirty="0">
                <a:cs typeface="Arial" charset="0"/>
              </a:rPr>
              <a:t>Als de kosten opgaan in de hoofddienst geldt dat tarief</a:t>
            </a:r>
          </a:p>
          <a:p>
            <a:pPr marL="285750" indent="-285750">
              <a:lnSpc>
                <a:spcPct val="90000"/>
              </a:lnSpc>
              <a:buSzPct val="115000"/>
              <a:buFont typeface="Arial" panose="020B0604020202020204" pitchFamily="34" charset="0"/>
              <a:buChar char="•"/>
              <a:defRPr/>
            </a:pPr>
            <a:r>
              <a:rPr lang="nl-NL" altLang="nl-NL" dirty="0">
                <a:cs typeface="Arial" charset="0"/>
              </a:rPr>
              <a:t>Afzonderlijke doorbelasting </a:t>
            </a:r>
            <a:r>
              <a:rPr lang="nl-NL" altLang="nl-NL" dirty="0">
                <a:cs typeface="Arial" charset="0"/>
                <a:sym typeface="Wingdings" pitchFamily="2" charset="2"/>
              </a:rPr>
              <a:t> kijken naar toepasselijke tarief</a:t>
            </a:r>
            <a:endParaRPr lang="nl-NL" altLang="nl-NL" dirty="0">
              <a:cs typeface="Arial" charset="0"/>
            </a:endParaRPr>
          </a:p>
          <a:p>
            <a:pPr marL="285750" indent="-285750">
              <a:lnSpc>
                <a:spcPct val="90000"/>
              </a:lnSpc>
              <a:buSzPct val="115000"/>
              <a:buFont typeface="Arial" panose="020B0604020202020204" pitchFamily="34" charset="0"/>
              <a:buChar char="•"/>
              <a:defRPr/>
            </a:pPr>
            <a:r>
              <a:rPr lang="nl-NL" altLang="nl-NL" dirty="0">
                <a:cs typeface="Arial" charset="0"/>
              </a:rPr>
              <a:t>Doorlopende post</a:t>
            </a:r>
          </a:p>
          <a:p>
            <a:pPr marL="414338">
              <a:buNone/>
              <a:defRPr/>
            </a:pPr>
            <a:endParaRPr lang="nl-NL" altLang="nl-NL" dirty="0">
              <a:cs typeface="Arial" charset="0"/>
            </a:endParaRPr>
          </a:p>
        </p:txBody>
      </p:sp>
      <p:sp>
        <p:nvSpPr>
          <p:cNvPr id="103428" name="Tijdelijke aanduiding voor dianummer 4"/>
          <p:cNvSpPr txBox="1">
            <a:spLocks/>
          </p:cNvSpPr>
          <p:nvPr/>
        </p:nvSpPr>
        <p:spPr bwMode="auto">
          <a:xfrm>
            <a:off x="8256588"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algn="r">
              <a:spcBef>
                <a:spcPct val="0"/>
              </a:spcBef>
              <a:buFontTx/>
              <a:buNone/>
            </a:pPr>
            <a:endParaRPr lang="nl-NL" altLang="nl-NL" sz="1200">
              <a:latin typeface="Trebuchet MS" pitchFamily="34" charset="0"/>
            </a:endParaRPr>
          </a:p>
        </p:txBody>
      </p:sp>
      <p:sp>
        <p:nvSpPr>
          <p:cNvPr id="103429" name="Tijdelijke aanduiding voor voettekst 3"/>
          <p:cNvSpPr txBox="1">
            <a:spLocks/>
          </p:cNvSpPr>
          <p:nvPr/>
        </p:nvSpPr>
        <p:spPr bwMode="auto">
          <a:xfrm>
            <a:off x="2327275" y="6519864"/>
            <a:ext cx="2895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eaLnBrk="1" hangingPunct="1">
              <a:spcBef>
                <a:spcPct val="0"/>
              </a:spcBef>
              <a:buFontTx/>
              <a:buNone/>
            </a:pPr>
            <a:endParaRPr lang="nl-NL" altLang="nl-NL" sz="1800">
              <a:solidFill>
                <a:schemeClr val="bg1"/>
              </a:solidFill>
              <a:latin typeface="IrisUPC" pitchFamily="34" charset="-34"/>
              <a:cs typeface="IrisUPC" pitchFamily="34" charset="-34"/>
            </a:endParaRPr>
          </a:p>
        </p:txBody>
      </p:sp>
    </p:spTree>
    <p:extLst>
      <p:ext uri="{BB962C8B-B14F-4D97-AF65-F5344CB8AC3E}">
        <p14:creationId xmlns:p14="http://schemas.microsoft.com/office/powerpoint/2010/main" val="2580747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a:extLst>
              <a:ext uri="{FF2B5EF4-FFF2-40B4-BE49-F238E27FC236}">
                <a16:creationId xmlns:a16="http://schemas.microsoft.com/office/drawing/2014/main" id="{E4D02ADC-C80D-4629-A941-B0E33E9A1784}"/>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35842" name="Tijdelijke aanduiding voor inhoud 2">
            <a:extLst>
              <a:ext uri="{FF2B5EF4-FFF2-40B4-BE49-F238E27FC236}">
                <a16:creationId xmlns:a16="http://schemas.microsoft.com/office/drawing/2014/main" id="{E8F08ADA-EC36-424F-80FC-4CF45C20DFD3}"/>
              </a:ext>
            </a:extLst>
          </p:cNvPr>
          <p:cNvSpPr>
            <a:spLocks noGrp="1" noChangeArrowheads="1"/>
          </p:cNvSpPr>
          <p:nvPr>
            <p:ph idx="1"/>
          </p:nvPr>
        </p:nvSpPr>
        <p:spPr>
          <a:xfrm>
            <a:off x="2208213" y="2276475"/>
            <a:ext cx="7772400" cy="4114800"/>
          </a:xfrm>
        </p:spPr>
        <p:txBody>
          <a:bodyPr/>
          <a:lstStyle/>
          <a:p>
            <a:r>
              <a:rPr lang="nl-NL" altLang="nl-NL"/>
              <a:t>Rechtspraak over:</a:t>
            </a:r>
          </a:p>
          <a:p>
            <a:endParaRPr lang="nl-NL" altLang="nl-NL"/>
          </a:p>
          <a:p>
            <a:endParaRPr lang="nl-NL" altLang="nl-NL"/>
          </a:p>
          <a:p>
            <a:r>
              <a:rPr lang="nl-NL" altLang="nl-NL"/>
              <a:t>Gemeente stelt parkeerterreinen tegen betaling van parkeerbelasting. </a:t>
            </a:r>
          </a:p>
          <a:p>
            <a:r>
              <a:rPr lang="nl-NL" altLang="nl-NL"/>
              <a:t>Gemeente doet onderzoek naar vast te stellen bestemmingsplan.</a:t>
            </a:r>
          </a:p>
          <a:p>
            <a:r>
              <a:rPr lang="nl-NL" altLang="nl-NL"/>
              <a:t>Luchtverkeersleiding Schiphol. </a:t>
            </a:r>
          </a:p>
          <a:p>
            <a:r>
              <a:rPr lang="nl-NL" altLang="nl-NL"/>
              <a:t>Aanleg Noord-Zuid lijn Amsterdam.</a:t>
            </a:r>
          </a:p>
          <a:p>
            <a:endParaRPr lang="nl-NL" altLang="nl-NL"/>
          </a:p>
          <a:p>
            <a:endParaRPr lang="nl-NL" altLang="nl-NL"/>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7E5B0A2-2EFC-A340-A476-E4DBE3C2F874}"/>
              </a:ext>
            </a:extLst>
          </p:cNvPr>
          <p:cNvSpPr>
            <a:spLocks noGrp="1"/>
          </p:cNvSpPr>
          <p:nvPr>
            <p:ph type="title"/>
          </p:nvPr>
        </p:nvSpPr>
        <p:spPr/>
        <p:txBody>
          <a:bodyPr/>
          <a:lstStyle/>
          <a:p>
            <a:r>
              <a:rPr lang="nl-NL" dirty="0"/>
              <a:t>Vragen?</a:t>
            </a:r>
          </a:p>
        </p:txBody>
      </p:sp>
      <p:sp>
        <p:nvSpPr>
          <p:cNvPr id="6" name="Tijdelijke aanduiding voor inhoud 2">
            <a:extLst>
              <a:ext uri="{FF2B5EF4-FFF2-40B4-BE49-F238E27FC236}">
                <a16:creationId xmlns:a16="http://schemas.microsoft.com/office/drawing/2014/main" id="{4B927FC9-2EB6-374C-9153-98CD76DACE4B}"/>
              </a:ext>
            </a:extLst>
          </p:cNvPr>
          <p:cNvSpPr>
            <a:spLocks noGrp="1"/>
          </p:cNvSpPr>
          <p:nvPr>
            <p:ph idx="1"/>
          </p:nvPr>
        </p:nvSpPr>
        <p:spPr>
          <a:xfrm>
            <a:off x="894519" y="2485017"/>
            <a:ext cx="10363200" cy="3207329"/>
          </a:xfrm>
        </p:spPr>
        <p:txBody>
          <a:bodyPr/>
          <a:lstStyle/>
          <a:p>
            <a:endParaRPr lang="nl-NL" dirty="0"/>
          </a:p>
        </p:txBody>
      </p:sp>
    </p:spTree>
    <p:extLst>
      <p:ext uri="{BB962C8B-B14F-4D97-AF65-F5344CB8AC3E}">
        <p14:creationId xmlns:p14="http://schemas.microsoft.com/office/powerpoint/2010/main" val="40064204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A977A-762D-2D4F-8D47-04C1DD07628B}"/>
              </a:ext>
            </a:extLst>
          </p:cNvPr>
          <p:cNvSpPr>
            <a:spLocks noGrp="1"/>
          </p:cNvSpPr>
          <p:nvPr>
            <p:ph type="title"/>
          </p:nvPr>
        </p:nvSpPr>
        <p:spPr>
          <a:xfrm>
            <a:off x="0" y="1349170"/>
            <a:ext cx="12192000" cy="1143000"/>
          </a:xfrm>
        </p:spPr>
        <p:txBody>
          <a:bodyPr/>
          <a:lstStyle/>
          <a:p>
            <a:pPr algn="ctr"/>
            <a:r>
              <a:rPr lang="nl-NL" dirty="0"/>
              <a:t>Robert Brinks</a:t>
            </a:r>
          </a:p>
        </p:txBody>
      </p:sp>
      <p:sp>
        <p:nvSpPr>
          <p:cNvPr id="3" name="Tijdelijke aanduiding voor inhoud 2">
            <a:extLst>
              <a:ext uri="{FF2B5EF4-FFF2-40B4-BE49-F238E27FC236}">
                <a16:creationId xmlns:a16="http://schemas.microsoft.com/office/drawing/2014/main" id="{6F376F9E-86CE-E244-AC8A-0CE292CF9CA9}"/>
              </a:ext>
            </a:extLst>
          </p:cNvPr>
          <p:cNvSpPr>
            <a:spLocks noGrp="1"/>
          </p:cNvSpPr>
          <p:nvPr>
            <p:ph idx="1"/>
          </p:nvPr>
        </p:nvSpPr>
        <p:spPr>
          <a:xfrm>
            <a:off x="0" y="2396273"/>
            <a:ext cx="12191999" cy="1653213"/>
          </a:xfrm>
        </p:spPr>
        <p:txBody>
          <a:bodyPr/>
          <a:lstStyle/>
          <a:p>
            <a:pPr marL="0" indent="0" algn="ctr">
              <a:buNone/>
            </a:pPr>
            <a:r>
              <a:rPr lang="nl-NL" dirty="0"/>
              <a:t>van </a:t>
            </a:r>
            <a:r>
              <a:rPr lang="nl-NL" dirty="0" err="1"/>
              <a:t>vilsteren</a:t>
            </a:r>
            <a:r>
              <a:rPr lang="nl-NL" dirty="0"/>
              <a:t> BTW advies bv  </a:t>
            </a:r>
          </a:p>
          <a:p>
            <a:pPr marL="0" indent="0" algn="ctr">
              <a:buNone/>
            </a:pPr>
            <a:r>
              <a:rPr lang="nl-NL" b="1" dirty="0"/>
              <a:t>a</a:t>
            </a:r>
            <a:r>
              <a:rPr lang="nl-NL" dirty="0"/>
              <a:t>  </a:t>
            </a:r>
            <a:r>
              <a:rPr lang="nl-NL" dirty="0" err="1"/>
              <a:t>Heidesteinlaan</a:t>
            </a:r>
            <a:r>
              <a:rPr lang="nl-NL" dirty="0"/>
              <a:t> 2a, 6871 EZ Renkum </a:t>
            </a:r>
          </a:p>
          <a:p>
            <a:pPr marL="0" indent="0" algn="ctr">
              <a:buNone/>
            </a:pPr>
            <a:r>
              <a:rPr lang="nl-NL" b="1" dirty="0"/>
              <a:t>e</a:t>
            </a:r>
            <a:r>
              <a:rPr lang="nl-NL" dirty="0"/>
              <a:t>  </a:t>
            </a:r>
            <a:r>
              <a:rPr lang="nl-NL" dirty="0" err="1"/>
              <a:t>info@BTWadvies.com</a:t>
            </a:r>
            <a:r>
              <a:rPr lang="nl-NL" dirty="0"/>
              <a:t>  </a:t>
            </a:r>
          </a:p>
          <a:p>
            <a:pPr marL="0" indent="0" algn="ctr">
              <a:buNone/>
            </a:pPr>
            <a:r>
              <a:rPr lang="nl-NL" b="1" dirty="0"/>
              <a:t>w</a:t>
            </a:r>
            <a:r>
              <a:rPr lang="nl-NL" dirty="0"/>
              <a:t>  </a:t>
            </a:r>
            <a:r>
              <a:rPr lang="nl-NL" dirty="0" err="1"/>
              <a:t>www.BTWadvies.com</a:t>
            </a:r>
            <a:r>
              <a:rPr lang="nl-NL" dirty="0"/>
              <a:t>  </a:t>
            </a:r>
          </a:p>
          <a:p>
            <a:pPr marL="0" indent="0" algn="ctr">
              <a:buNone/>
            </a:pPr>
            <a:r>
              <a:rPr lang="nl-NL" b="1" dirty="0"/>
              <a:t>t</a:t>
            </a:r>
            <a:r>
              <a:rPr lang="nl-NL" dirty="0"/>
              <a:t>  085-0403220</a:t>
            </a:r>
          </a:p>
        </p:txBody>
      </p:sp>
      <p:sp>
        <p:nvSpPr>
          <p:cNvPr id="4" name="Tijdelijke aanduiding voor inhoud 2">
            <a:extLst>
              <a:ext uri="{FF2B5EF4-FFF2-40B4-BE49-F238E27FC236}">
                <a16:creationId xmlns:a16="http://schemas.microsoft.com/office/drawing/2014/main" id="{B30E909A-50BE-2D49-92A2-B806300DC67F}"/>
              </a:ext>
            </a:extLst>
          </p:cNvPr>
          <p:cNvSpPr txBox="1">
            <a:spLocks/>
          </p:cNvSpPr>
          <p:nvPr/>
        </p:nvSpPr>
        <p:spPr bwMode="auto">
          <a:xfrm>
            <a:off x="2436893" y="4338529"/>
            <a:ext cx="7318211" cy="73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1600">
                <a:solidFill>
                  <a:schemeClr val="tx1"/>
                </a:solidFill>
                <a:latin typeface="Calibri" panose="020F0502020204030204" pitchFamily="34" charset="0"/>
                <a:ea typeface="+mn-ea"/>
                <a:cs typeface="Calibri" panose="020F0502020204030204" pitchFamily="34" charset="0"/>
              </a:defRPr>
            </a:lvl1pPr>
            <a:lvl2pPr marL="742932" indent="-285744" algn="l" rtl="0" eaLnBrk="1" fontAlgn="base" hangingPunct="1">
              <a:spcBef>
                <a:spcPct val="20000"/>
              </a:spcBef>
              <a:spcAft>
                <a:spcPct val="0"/>
              </a:spcAft>
              <a:buChar char="–"/>
              <a:defRPr sz="1600">
                <a:solidFill>
                  <a:schemeClr val="tx1"/>
                </a:solidFill>
                <a:latin typeface="Calibri" panose="020F0502020204030204" pitchFamily="34" charset="0"/>
                <a:cs typeface="Calibri" panose="020F0502020204030204" pitchFamily="34" charset="0"/>
              </a:defRPr>
            </a:lvl2pPr>
            <a:lvl3pPr marL="1142971" indent="-228594" algn="l" rtl="0" eaLnBrk="1" fontAlgn="base" hangingPunct="1">
              <a:spcBef>
                <a:spcPct val="20000"/>
              </a:spcBef>
              <a:spcAft>
                <a:spcPct val="0"/>
              </a:spcAft>
              <a:buChar char="•"/>
              <a:defRPr sz="1600">
                <a:solidFill>
                  <a:schemeClr val="tx1"/>
                </a:solidFill>
                <a:latin typeface="Calibri" panose="020F0502020204030204" pitchFamily="34" charset="0"/>
                <a:cs typeface="Calibri" panose="020F0502020204030204" pitchFamily="34" charset="0"/>
              </a:defRPr>
            </a:lvl3pPr>
            <a:lvl4pPr marL="1600160" indent="-228594" algn="l" rtl="0" eaLnBrk="1" fontAlgn="base" hangingPunct="1">
              <a:spcBef>
                <a:spcPct val="20000"/>
              </a:spcBef>
              <a:spcAft>
                <a:spcPct val="0"/>
              </a:spcAft>
              <a:buChar char="–"/>
              <a:defRPr sz="1600">
                <a:solidFill>
                  <a:schemeClr val="tx1"/>
                </a:solidFill>
                <a:latin typeface="Calibri" panose="020F0502020204030204" pitchFamily="34" charset="0"/>
                <a:cs typeface="Calibri" panose="020F0502020204030204" pitchFamily="34" charset="0"/>
              </a:defRPr>
            </a:lvl4pPr>
            <a:lvl5pPr marL="2057349" indent="-228594" algn="l" rtl="0" eaLnBrk="1" fontAlgn="base" hangingPunct="1">
              <a:spcBef>
                <a:spcPct val="20000"/>
              </a:spcBef>
              <a:spcAft>
                <a:spcPct val="0"/>
              </a:spcAft>
              <a:buChar char="»"/>
              <a:defRPr sz="1600">
                <a:solidFill>
                  <a:schemeClr val="tx1"/>
                </a:solidFill>
                <a:latin typeface="Calibri" panose="020F0502020204030204" pitchFamily="34" charset="0"/>
                <a:cs typeface="Calibri" panose="020F0502020204030204" pitchFamily="34"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nl-NL" altLang="nl-NL" i="1" dirty="0"/>
              <a:t>Op de hoogte blijven van het laatste BTW nieuws? U kunt zich via het contactformulier op </a:t>
            </a:r>
            <a:r>
              <a:rPr lang="nl-NL" altLang="nl-NL" i="1" dirty="0">
                <a:solidFill>
                  <a:srgbClr val="82CAD6"/>
                </a:solidFill>
                <a:hlinkClick r:id="rId2">
                  <a:extLst>
                    <a:ext uri="{A12FA001-AC4F-418D-AE19-62706E023703}">
                      <ahyp:hlinkClr xmlns:ahyp="http://schemas.microsoft.com/office/drawing/2018/hyperlinkcolor" val="tx"/>
                    </a:ext>
                  </a:extLst>
                </a:hlinkClick>
              </a:rPr>
              <a:t>www.BTWadvies.com</a:t>
            </a:r>
            <a:r>
              <a:rPr lang="nl-NL" altLang="nl-NL" i="1" dirty="0">
                <a:solidFill>
                  <a:srgbClr val="82CAD6"/>
                </a:solidFill>
              </a:rPr>
              <a:t> </a:t>
            </a:r>
            <a:r>
              <a:rPr lang="nl-NL" altLang="nl-NL" i="1" dirty="0"/>
              <a:t>aanmelden voor onze gratis BTW-nieuwtjes.</a:t>
            </a:r>
          </a:p>
        </p:txBody>
      </p:sp>
      <p:pic>
        <p:nvPicPr>
          <p:cNvPr id="5" name="Afbeelding 4">
            <a:extLst>
              <a:ext uri="{FF2B5EF4-FFF2-40B4-BE49-F238E27FC236}">
                <a16:creationId xmlns:a16="http://schemas.microsoft.com/office/drawing/2014/main" id="{E98AA024-07A2-FF4E-9AEC-CA902393E0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47124" y="5170841"/>
            <a:ext cx="322312" cy="322312"/>
          </a:xfrm>
          <a:prstGeom prst="rect">
            <a:avLst/>
          </a:prstGeom>
        </p:spPr>
      </p:pic>
      <p:pic>
        <p:nvPicPr>
          <p:cNvPr id="6" name="Afbeelding 5">
            <a:extLst>
              <a:ext uri="{FF2B5EF4-FFF2-40B4-BE49-F238E27FC236}">
                <a16:creationId xmlns:a16="http://schemas.microsoft.com/office/drawing/2014/main" id="{CFF2F0E4-C3D3-A74B-8AD3-78E5C98CFA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65674" y="5156882"/>
            <a:ext cx="322312" cy="322312"/>
          </a:xfrm>
          <a:prstGeom prst="rect">
            <a:avLst/>
          </a:prstGeom>
        </p:spPr>
      </p:pic>
      <p:sp>
        <p:nvSpPr>
          <p:cNvPr id="7" name="Tekstvak 6">
            <a:extLst>
              <a:ext uri="{FF2B5EF4-FFF2-40B4-BE49-F238E27FC236}">
                <a16:creationId xmlns:a16="http://schemas.microsoft.com/office/drawing/2014/main" id="{05FD91DF-38E0-DA40-B078-CFE530724899}"/>
              </a:ext>
            </a:extLst>
          </p:cNvPr>
          <p:cNvSpPr txBox="1"/>
          <p:nvPr/>
        </p:nvSpPr>
        <p:spPr>
          <a:xfrm>
            <a:off x="4382707" y="5186728"/>
            <a:ext cx="1308561"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a:t>
            </a:r>
            <a:r>
              <a:rPr lang="nl-NL" sz="1200" dirty="0" err="1">
                <a:latin typeface="Calibri" panose="020F0502020204030204" pitchFamily="34" charset="0"/>
                <a:cs typeface="Calibri" panose="020F0502020204030204" pitchFamily="34" charset="0"/>
              </a:rPr>
              <a:t>BTW_advies</a:t>
            </a:r>
            <a:endParaRPr lang="nl-NL" sz="1200" dirty="0">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id="{552A05EA-D7DA-CE42-82C2-DF49946F448B}"/>
              </a:ext>
            </a:extLst>
          </p:cNvPr>
          <p:cNvSpPr txBox="1"/>
          <p:nvPr/>
        </p:nvSpPr>
        <p:spPr>
          <a:xfrm>
            <a:off x="6102452" y="5186728"/>
            <a:ext cx="2042420"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Carola van Vilsteren</a:t>
            </a:r>
          </a:p>
        </p:txBody>
      </p:sp>
      <p:pic>
        <p:nvPicPr>
          <p:cNvPr id="12" name="Afbeelding 11">
            <a:extLst>
              <a:ext uri="{FF2B5EF4-FFF2-40B4-BE49-F238E27FC236}">
                <a16:creationId xmlns:a16="http://schemas.microsoft.com/office/drawing/2014/main" id="{7EA0DA0B-8922-8B46-95C7-9F3696AD6A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709735" y="5156882"/>
            <a:ext cx="322312" cy="322312"/>
          </a:xfrm>
          <a:prstGeom prst="rect">
            <a:avLst/>
          </a:prstGeom>
        </p:spPr>
      </p:pic>
      <p:sp>
        <p:nvSpPr>
          <p:cNvPr id="13" name="Tekstvak 12">
            <a:extLst>
              <a:ext uri="{FF2B5EF4-FFF2-40B4-BE49-F238E27FC236}">
                <a16:creationId xmlns:a16="http://schemas.microsoft.com/office/drawing/2014/main" id="{D2760E38-4BC1-6847-AE9D-9CCA844C8258}"/>
              </a:ext>
            </a:extLst>
          </p:cNvPr>
          <p:cNvSpPr txBox="1"/>
          <p:nvPr/>
        </p:nvSpPr>
        <p:spPr>
          <a:xfrm>
            <a:off x="8015777" y="5186728"/>
            <a:ext cx="2042420"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Carola van Vilsteren</a:t>
            </a:r>
          </a:p>
        </p:txBody>
      </p:sp>
      <p:pic>
        <p:nvPicPr>
          <p:cNvPr id="15" name="Afbeelding 14">
            <a:extLst>
              <a:ext uri="{FF2B5EF4-FFF2-40B4-BE49-F238E27FC236}">
                <a16:creationId xmlns:a16="http://schemas.microsoft.com/office/drawing/2014/main" id="{CA1F5829-5CC1-7843-A7B1-B24603BB22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2520">
            <a:off x="9606273" y="4716152"/>
            <a:ext cx="1432805" cy="1432805"/>
          </a:xfrm>
          <a:prstGeom prst="rect">
            <a:avLst/>
          </a:prstGeom>
        </p:spPr>
      </p:pic>
    </p:spTree>
    <p:extLst>
      <p:ext uri="{BB962C8B-B14F-4D97-AF65-F5344CB8AC3E}">
        <p14:creationId xmlns:p14="http://schemas.microsoft.com/office/powerpoint/2010/main" val="89266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2">
            <a:extLst>
              <a:ext uri="{FF2B5EF4-FFF2-40B4-BE49-F238E27FC236}">
                <a16:creationId xmlns:a16="http://schemas.microsoft.com/office/drawing/2014/main" id="{742057F1-AAA5-4FB3-981B-8B6B9289F81E}"/>
              </a:ext>
            </a:extLst>
          </p:cNvPr>
          <p:cNvSpPr>
            <a:spLocks noGrp="1" noChangeArrowheads="1"/>
          </p:cNvSpPr>
          <p:nvPr>
            <p:ph type="title"/>
          </p:nvPr>
        </p:nvSpPr>
        <p:spPr>
          <a:xfrm>
            <a:off x="2208213" y="908050"/>
            <a:ext cx="7772400" cy="1143000"/>
          </a:xfrm>
        </p:spPr>
        <p:txBody>
          <a:bodyPr/>
          <a:lstStyle/>
          <a:p>
            <a:pPr eaLnBrk="1" hangingPunct="1"/>
            <a:r>
              <a:rPr lang="nl-NL" altLang="nl-NL"/>
              <a:t>Overheid/ondernemer</a:t>
            </a:r>
          </a:p>
        </p:txBody>
      </p:sp>
      <p:sp>
        <p:nvSpPr>
          <p:cNvPr id="36866" name="Rectangle 3">
            <a:extLst>
              <a:ext uri="{FF2B5EF4-FFF2-40B4-BE49-F238E27FC236}">
                <a16:creationId xmlns:a16="http://schemas.microsoft.com/office/drawing/2014/main" id="{6713BEF4-166C-4223-A8C6-234B4730775E}"/>
              </a:ext>
            </a:extLst>
          </p:cNvPr>
          <p:cNvSpPr>
            <a:spLocks noGrp="1" noChangeArrowheads="1"/>
          </p:cNvSpPr>
          <p:nvPr>
            <p:ph idx="1"/>
          </p:nvPr>
        </p:nvSpPr>
        <p:spPr>
          <a:xfrm>
            <a:off x="2208213" y="2133600"/>
            <a:ext cx="7772400" cy="4114800"/>
          </a:xfrm>
        </p:spPr>
        <p:txBody>
          <a:bodyPr/>
          <a:lstStyle/>
          <a:p>
            <a:pPr eaLnBrk="1" hangingPunct="1">
              <a:buFont typeface="Times New Roman" panose="02020603050405020304" pitchFamily="18" charset="0"/>
              <a:buNone/>
            </a:pPr>
            <a:r>
              <a:rPr lang="nl-NL" altLang="nl-NL" u="sng"/>
              <a:t>Rijk/gemeente kan optreden als:</a:t>
            </a:r>
          </a:p>
          <a:p>
            <a:pPr eaLnBrk="1" hangingPunct="1"/>
            <a:r>
              <a:rPr lang="nl-NL" altLang="nl-NL"/>
              <a:t>Ondernemer</a:t>
            </a:r>
          </a:p>
          <a:p>
            <a:pPr eaLnBrk="1" hangingPunct="1"/>
            <a:r>
              <a:rPr lang="nl-NL" altLang="nl-NL"/>
              <a:t>Niet-ondernemer</a:t>
            </a:r>
          </a:p>
          <a:p>
            <a:pPr eaLnBrk="1" hangingPunct="1"/>
            <a:r>
              <a:rPr lang="nl-NL" altLang="nl-NL"/>
              <a:t>Overheid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a:extLst>
              <a:ext uri="{FF2B5EF4-FFF2-40B4-BE49-F238E27FC236}">
                <a16:creationId xmlns:a16="http://schemas.microsoft.com/office/drawing/2014/main" id="{C584421C-1789-47D3-89B2-F304D41DBB9D}"/>
              </a:ext>
            </a:extLst>
          </p:cNvPr>
          <p:cNvGrpSpPr>
            <a:grpSpLocks/>
          </p:cNvGrpSpPr>
          <p:nvPr/>
        </p:nvGrpSpPr>
        <p:grpSpPr bwMode="auto">
          <a:xfrm>
            <a:off x="3157538" y="2222500"/>
            <a:ext cx="7239000" cy="3455988"/>
            <a:chOff x="1008" y="1008"/>
            <a:chExt cx="4560" cy="2688"/>
          </a:xfrm>
        </p:grpSpPr>
        <p:sp>
          <p:nvSpPr>
            <p:cNvPr id="38927" name="Rectangle 4">
              <a:extLst>
                <a:ext uri="{FF2B5EF4-FFF2-40B4-BE49-F238E27FC236}">
                  <a16:creationId xmlns:a16="http://schemas.microsoft.com/office/drawing/2014/main" id="{366C4989-6648-407F-BD3F-248E3F3CDC06}"/>
                </a:ext>
              </a:extLst>
            </p:cNvPr>
            <p:cNvSpPr>
              <a:spLocks noChangeArrowheads="1"/>
            </p:cNvSpPr>
            <p:nvPr/>
          </p:nvSpPr>
          <p:spPr bwMode="auto">
            <a:xfrm>
              <a:off x="1008" y="1008"/>
              <a:ext cx="4560" cy="2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nl-NL" sz="2400">
                <a:solidFill>
                  <a:schemeClr val="accent2"/>
                </a:solidFill>
                <a:latin typeface="Times New Roman" panose="02020603050405020304" pitchFamily="18" charset="0"/>
              </a:endParaRPr>
            </a:p>
          </p:txBody>
        </p:sp>
        <p:sp>
          <p:nvSpPr>
            <p:cNvPr id="38928" name="Line 5">
              <a:extLst>
                <a:ext uri="{FF2B5EF4-FFF2-40B4-BE49-F238E27FC236}">
                  <a16:creationId xmlns:a16="http://schemas.microsoft.com/office/drawing/2014/main" id="{FFE672C2-DECA-4A99-9976-11D42A251695}"/>
                </a:ext>
              </a:extLst>
            </p:cNvPr>
            <p:cNvSpPr>
              <a:spLocks noChangeShapeType="1"/>
            </p:cNvSpPr>
            <p:nvPr/>
          </p:nvSpPr>
          <p:spPr bwMode="auto">
            <a:xfrm>
              <a:off x="1008" y="1680"/>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8929" name="Line 6">
              <a:extLst>
                <a:ext uri="{FF2B5EF4-FFF2-40B4-BE49-F238E27FC236}">
                  <a16:creationId xmlns:a16="http://schemas.microsoft.com/office/drawing/2014/main" id="{5DC0EDAF-D66B-45C1-A1EF-3F30C6305B86}"/>
                </a:ext>
              </a:extLst>
            </p:cNvPr>
            <p:cNvSpPr>
              <a:spLocks noChangeShapeType="1"/>
            </p:cNvSpPr>
            <p:nvPr/>
          </p:nvSpPr>
          <p:spPr bwMode="auto">
            <a:xfrm>
              <a:off x="3120" y="1680"/>
              <a:ext cx="0" cy="20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8930" name="Line 7">
              <a:extLst>
                <a:ext uri="{FF2B5EF4-FFF2-40B4-BE49-F238E27FC236}">
                  <a16:creationId xmlns:a16="http://schemas.microsoft.com/office/drawing/2014/main" id="{84D36144-2D80-45CA-BDCD-0BC6C4DA2B4B}"/>
                </a:ext>
              </a:extLst>
            </p:cNvPr>
            <p:cNvSpPr>
              <a:spLocks noChangeShapeType="1"/>
            </p:cNvSpPr>
            <p:nvPr/>
          </p:nvSpPr>
          <p:spPr bwMode="auto">
            <a:xfrm>
              <a:off x="4176" y="1680"/>
              <a:ext cx="0" cy="20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8931" name="Line 8">
              <a:extLst>
                <a:ext uri="{FF2B5EF4-FFF2-40B4-BE49-F238E27FC236}">
                  <a16:creationId xmlns:a16="http://schemas.microsoft.com/office/drawing/2014/main" id="{9C61EF82-35E3-48EC-8804-BFC4AED230BE}"/>
                </a:ext>
              </a:extLst>
            </p:cNvPr>
            <p:cNvSpPr>
              <a:spLocks noChangeShapeType="1"/>
            </p:cNvSpPr>
            <p:nvPr/>
          </p:nvSpPr>
          <p:spPr bwMode="auto">
            <a:xfrm>
              <a:off x="4176" y="2928"/>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8932" name="Line 9">
              <a:extLst>
                <a:ext uri="{FF2B5EF4-FFF2-40B4-BE49-F238E27FC236}">
                  <a16:creationId xmlns:a16="http://schemas.microsoft.com/office/drawing/2014/main" id="{B5DE6A18-FB84-42C3-93DD-D7EDD61DD9FD}"/>
                </a:ext>
              </a:extLst>
            </p:cNvPr>
            <p:cNvSpPr>
              <a:spLocks noChangeShapeType="1"/>
            </p:cNvSpPr>
            <p:nvPr/>
          </p:nvSpPr>
          <p:spPr bwMode="auto">
            <a:xfrm>
              <a:off x="4896" y="2928"/>
              <a:ext cx="0" cy="7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38914" name="Text Box 10">
            <a:extLst>
              <a:ext uri="{FF2B5EF4-FFF2-40B4-BE49-F238E27FC236}">
                <a16:creationId xmlns:a16="http://schemas.microsoft.com/office/drawing/2014/main" id="{330B0002-F7DA-4E45-A9C5-18F6B09ED7D7}"/>
              </a:ext>
            </a:extLst>
          </p:cNvPr>
          <p:cNvSpPr txBox="1">
            <a:spLocks noChangeArrowheads="1"/>
          </p:cNvSpPr>
          <p:nvPr/>
        </p:nvSpPr>
        <p:spPr bwMode="auto">
          <a:xfrm>
            <a:off x="3144838" y="2205038"/>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nl-NL" altLang="nl-NL" sz="2400">
                <a:latin typeface="Trebuchet MS" panose="020B0603020202020204" pitchFamily="34" charset="0"/>
              </a:rPr>
              <a:t>Publiekrechtelijke lichamen</a:t>
            </a:r>
          </a:p>
        </p:txBody>
      </p:sp>
      <p:sp>
        <p:nvSpPr>
          <p:cNvPr id="38915" name="AutoShape 11">
            <a:extLst>
              <a:ext uri="{FF2B5EF4-FFF2-40B4-BE49-F238E27FC236}">
                <a16:creationId xmlns:a16="http://schemas.microsoft.com/office/drawing/2014/main" id="{110C04AE-ECBE-47BD-8C47-C0B942F2E3AD}"/>
              </a:ext>
            </a:extLst>
          </p:cNvPr>
          <p:cNvSpPr>
            <a:spLocks noChangeArrowheads="1"/>
          </p:cNvSpPr>
          <p:nvPr/>
        </p:nvSpPr>
        <p:spPr bwMode="auto">
          <a:xfrm>
            <a:off x="1644651" y="3502025"/>
            <a:ext cx="1368425" cy="1066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8916" name="Text Box 12">
            <a:extLst>
              <a:ext uri="{FF2B5EF4-FFF2-40B4-BE49-F238E27FC236}">
                <a16:creationId xmlns:a16="http://schemas.microsoft.com/office/drawing/2014/main" id="{3C2A3E80-A0CC-40AF-A26B-B7D80533AA8C}"/>
              </a:ext>
            </a:extLst>
          </p:cNvPr>
          <p:cNvSpPr txBox="1">
            <a:spLocks noChangeArrowheads="1"/>
          </p:cNvSpPr>
          <p:nvPr/>
        </p:nvSpPr>
        <p:spPr bwMode="auto">
          <a:xfrm>
            <a:off x="3506788" y="383857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nl-NL" altLang="nl-NL" sz="2400">
                <a:latin typeface="Trebuchet MS" panose="020B0603020202020204" pitchFamily="34" charset="0"/>
              </a:rPr>
              <a:t>Overheid</a:t>
            </a:r>
          </a:p>
        </p:txBody>
      </p:sp>
      <p:sp>
        <p:nvSpPr>
          <p:cNvPr id="38917" name="Text Box 13">
            <a:extLst>
              <a:ext uri="{FF2B5EF4-FFF2-40B4-BE49-F238E27FC236}">
                <a16:creationId xmlns:a16="http://schemas.microsoft.com/office/drawing/2014/main" id="{E0F0D862-14AD-4EC3-9CAA-3CAC44F1E684}"/>
              </a:ext>
            </a:extLst>
          </p:cNvPr>
          <p:cNvSpPr txBox="1">
            <a:spLocks noChangeArrowheads="1"/>
          </p:cNvSpPr>
          <p:nvPr/>
        </p:nvSpPr>
        <p:spPr bwMode="auto">
          <a:xfrm>
            <a:off x="6529388" y="3643313"/>
            <a:ext cx="180181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nl-NL" altLang="nl-NL" sz="2400">
                <a:latin typeface="Trebuchet MS" panose="020B0603020202020204" pitchFamily="34" charset="0"/>
              </a:rPr>
              <a:t>Niet-</a:t>
            </a:r>
            <a:br>
              <a:rPr lang="nl-NL" altLang="nl-NL" sz="2400">
                <a:latin typeface="Trebuchet MS" panose="020B0603020202020204" pitchFamily="34" charset="0"/>
              </a:rPr>
            </a:br>
            <a:r>
              <a:rPr lang="nl-NL" altLang="nl-NL" sz="2400">
                <a:latin typeface="Trebuchet MS" panose="020B0603020202020204" pitchFamily="34" charset="0"/>
              </a:rPr>
              <a:t>onder-</a:t>
            </a:r>
            <a:br>
              <a:rPr lang="nl-NL" altLang="nl-NL" sz="2400">
                <a:latin typeface="Trebuchet MS" panose="020B0603020202020204" pitchFamily="34" charset="0"/>
              </a:rPr>
            </a:br>
            <a:r>
              <a:rPr lang="nl-NL" altLang="nl-NL" sz="2400">
                <a:latin typeface="Trebuchet MS" panose="020B0603020202020204" pitchFamily="34" charset="0"/>
              </a:rPr>
              <a:t>nemer</a:t>
            </a:r>
          </a:p>
        </p:txBody>
      </p:sp>
      <p:sp>
        <p:nvSpPr>
          <p:cNvPr id="38918" name="Text Box 14">
            <a:extLst>
              <a:ext uri="{FF2B5EF4-FFF2-40B4-BE49-F238E27FC236}">
                <a16:creationId xmlns:a16="http://schemas.microsoft.com/office/drawing/2014/main" id="{5173EDEF-2E04-4A8F-9B42-1F1AC03655B6}"/>
              </a:ext>
            </a:extLst>
          </p:cNvPr>
          <p:cNvSpPr txBox="1">
            <a:spLocks noChangeArrowheads="1"/>
          </p:cNvSpPr>
          <p:nvPr/>
        </p:nvSpPr>
        <p:spPr bwMode="auto">
          <a:xfrm>
            <a:off x="8040689" y="3643314"/>
            <a:ext cx="2160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nl-NL" altLang="nl-NL" sz="2400">
                <a:latin typeface="Trebuchet MS" panose="020B0603020202020204" pitchFamily="34" charset="0"/>
              </a:rPr>
              <a:t>Onder-</a:t>
            </a:r>
            <a:br>
              <a:rPr lang="nl-NL" altLang="nl-NL" sz="2400">
                <a:latin typeface="Trebuchet MS" panose="020B0603020202020204" pitchFamily="34" charset="0"/>
              </a:rPr>
            </a:br>
            <a:r>
              <a:rPr lang="nl-NL" altLang="nl-NL" sz="2400">
                <a:latin typeface="Trebuchet MS" panose="020B0603020202020204" pitchFamily="34" charset="0"/>
              </a:rPr>
              <a:t>nemer</a:t>
            </a:r>
          </a:p>
        </p:txBody>
      </p:sp>
      <p:sp>
        <p:nvSpPr>
          <p:cNvPr id="38919" name="Text Box 15">
            <a:extLst>
              <a:ext uri="{FF2B5EF4-FFF2-40B4-BE49-F238E27FC236}">
                <a16:creationId xmlns:a16="http://schemas.microsoft.com/office/drawing/2014/main" id="{2AFEB305-3308-4B77-ACDC-54ED0582C22C}"/>
              </a:ext>
            </a:extLst>
          </p:cNvPr>
          <p:cNvSpPr txBox="1">
            <a:spLocks noChangeArrowheads="1"/>
          </p:cNvSpPr>
          <p:nvPr/>
        </p:nvSpPr>
        <p:spPr bwMode="auto">
          <a:xfrm>
            <a:off x="8186738" y="4808538"/>
            <a:ext cx="122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Belast</a:t>
            </a:r>
          </a:p>
        </p:txBody>
      </p:sp>
      <p:sp>
        <p:nvSpPr>
          <p:cNvPr id="38920" name="Text Box 16">
            <a:extLst>
              <a:ext uri="{FF2B5EF4-FFF2-40B4-BE49-F238E27FC236}">
                <a16:creationId xmlns:a16="http://schemas.microsoft.com/office/drawing/2014/main" id="{FB85AF40-DED0-42CA-A79F-BE9BB339E974}"/>
              </a:ext>
            </a:extLst>
          </p:cNvPr>
          <p:cNvSpPr txBox="1">
            <a:spLocks noChangeArrowheads="1"/>
          </p:cNvSpPr>
          <p:nvPr/>
        </p:nvSpPr>
        <p:spPr bwMode="auto">
          <a:xfrm>
            <a:off x="9353551" y="4819650"/>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sz="2400">
                <a:latin typeface="Trebuchet MS" panose="020B0603020202020204" pitchFamily="34" charset="0"/>
              </a:rPr>
              <a:t> Vrij</a:t>
            </a:r>
          </a:p>
        </p:txBody>
      </p:sp>
      <p:sp>
        <p:nvSpPr>
          <p:cNvPr id="38921" name="Text Box 17">
            <a:extLst>
              <a:ext uri="{FF2B5EF4-FFF2-40B4-BE49-F238E27FC236}">
                <a16:creationId xmlns:a16="http://schemas.microsoft.com/office/drawing/2014/main" id="{DE76CF51-4958-45CD-A4C1-ADDC0F5A24FB}"/>
              </a:ext>
            </a:extLst>
          </p:cNvPr>
          <p:cNvSpPr txBox="1">
            <a:spLocks noChangeArrowheads="1"/>
          </p:cNvSpPr>
          <p:nvPr/>
        </p:nvSpPr>
        <p:spPr bwMode="auto">
          <a:xfrm>
            <a:off x="1800226" y="3810001"/>
            <a:ext cx="1344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nl-NL" altLang="nl-NL">
                <a:latin typeface="Trebuchet MS" panose="020B0603020202020204" pitchFamily="34" charset="0"/>
              </a:rPr>
              <a:t>prestaties</a:t>
            </a:r>
          </a:p>
        </p:txBody>
      </p:sp>
      <p:sp>
        <p:nvSpPr>
          <p:cNvPr id="38922" name="Text Box 18">
            <a:extLst>
              <a:ext uri="{FF2B5EF4-FFF2-40B4-BE49-F238E27FC236}">
                <a16:creationId xmlns:a16="http://schemas.microsoft.com/office/drawing/2014/main" id="{4D301B97-219C-4D3D-884E-97226A37A099}"/>
              </a:ext>
            </a:extLst>
          </p:cNvPr>
          <p:cNvSpPr txBox="1">
            <a:spLocks noChangeArrowheads="1"/>
          </p:cNvSpPr>
          <p:nvPr/>
        </p:nvSpPr>
        <p:spPr bwMode="auto">
          <a:xfrm>
            <a:off x="3505200" y="3124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nl-NL" altLang="nl-NL" sz="2400">
                <a:latin typeface="Trebuchet MS" panose="020B0603020202020204" pitchFamily="34" charset="0"/>
              </a:rPr>
              <a:t>A</a:t>
            </a:r>
          </a:p>
        </p:txBody>
      </p:sp>
      <p:sp>
        <p:nvSpPr>
          <p:cNvPr id="38923" name="Text Box 19">
            <a:extLst>
              <a:ext uri="{FF2B5EF4-FFF2-40B4-BE49-F238E27FC236}">
                <a16:creationId xmlns:a16="http://schemas.microsoft.com/office/drawing/2014/main" id="{6583B214-C6E5-40FD-86F5-0F839C3F0154}"/>
              </a:ext>
            </a:extLst>
          </p:cNvPr>
          <p:cNvSpPr txBox="1">
            <a:spLocks noChangeArrowheads="1"/>
          </p:cNvSpPr>
          <p:nvPr/>
        </p:nvSpPr>
        <p:spPr bwMode="auto">
          <a:xfrm>
            <a:off x="6529388" y="3124201"/>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nl-NL" altLang="nl-NL" sz="2800">
                <a:latin typeface="Trebuchet MS" panose="020B0603020202020204" pitchFamily="34" charset="0"/>
              </a:rPr>
              <a:t>B</a:t>
            </a:r>
          </a:p>
        </p:txBody>
      </p:sp>
      <p:sp>
        <p:nvSpPr>
          <p:cNvPr id="38924" name="Text Box 20">
            <a:extLst>
              <a:ext uri="{FF2B5EF4-FFF2-40B4-BE49-F238E27FC236}">
                <a16:creationId xmlns:a16="http://schemas.microsoft.com/office/drawing/2014/main" id="{A0BBCFE1-AA90-4B71-BE61-7EFF24A4109A}"/>
              </a:ext>
            </a:extLst>
          </p:cNvPr>
          <p:cNvSpPr txBox="1">
            <a:spLocks noChangeArrowheads="1"/>
          </p:cNvSpPr>
          <p:nvPr/>
        </p:nvSpPr>
        <p:spPr bwMode="auto">
          <a:xfrm>
            <a:off x="3157539" y="5729289"/>
            <a:ext cx="3781425"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nl-NL" altLang="nl-NL" sz="2100"/>
              <a:t>A/B = BTW compensatiefonds</a:t>
            </a:r>
          </a:p>
          <a:p>
            <a:pPr>
              <a:buFontTx/>
              <a:buNone/>
            </a:pPr>
            <a:r>
              <a:rPr lang="nl-NL" altLang="nl-NL" sz="2100"/>
              <a:t>C	   = aangifte BTW</a:t>
            </a:r>
          </a:p>
        </p:txBody>
      </p:sp>
      <p:sp>
        <p:nvSpPr>
          <p:cNvPr id="38925" name="Text Box 21">
            <a:extLst>
              <a:ext uri="{FF2B5EF4-FFF2-40B4-BE49-F238E27FC236}">
                <a16:creationId xmlns:a16="http://schemas.microsoft.com/office/drawing/2014/main" id="{F3500B15-6CDA-4511-89B1-6E6F9094F72B}"/>
              </a:ext>
            </a:extLst>
          </p:cNvPr>
          <p:cNvSpPr txBox="1">
            <a:spLocks noChangeArrowheads="1"/>
          </p:cNvSpPr>
          <p:nvPr/>
        </p:nvSpPr>
        <p:spPr bwMode="auto">
          <a:xfrm>
            <a:off x="8472488" y="3124201"/>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nl-NL" altLang="nl-NL" sz="2800">
                <a:latin typeface="Trebuchet MS" panose="020B0603020202020204" pitchFamily="34" charset="0"/>
              </a:rPr>
              <a:t>C</a:t>
            </a:r>
          </a:p>
        </p:txBody>
      </p:sp>
      <p:sp>
        <p:nvSpPr>
          <p:cNvPr id="38926" name="Titel 2">
            <a:extLst>
              <a:ext uri="{FF2B5EF4-FFF2-40B4-BE49-F238E27FC236}">
                <a16:creationId xmlns:a16="http://schemas.microsoft.com/office/drawing/2014/main" id="{6091E348-B328-4FDF-BB37-76408580FE23}"/>
              </a:ext>
            </a:extLst>
          </p:cNvPr>
          <p:cNvSpPr>
            <a:spLocks noGrp="1" noChangeArrowheads="1"/>
          </p:cNvSpPr>
          <p:nvPr>
            <p:ph type="title"/>
          </p:nvPr>
        </p:nvSpPr>
        <p:spPr>
          <a:xfrm>
            <a:off x="2208213" y="908050"/>
            <a:ext cx="7772400" cy="1143000"/>
          </a:xfrm>
        </p:spPr>
        <p:txBody>
          <a:bodyPr/>
          <a:lstStyle/>
          <a:p>
            <a:pPr eaLnBrk="1" hangingPunct="1"/>
            <a:r>
              <a:rPr lang="nl-NL" altLang="nl-NL"/>
              <a:t>Overheid/ondernemer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A977A-762D-2D4F-8D47-04C1DD07628B}"/>
              </a:ext>
            </a:extLst>
          </p:cNvPr>
          <p:cNvSpPr>
            <a:spLocks noGrp="1"/>
          </p:cNvSpPr>
          <p:nvPr>
            <p:ph type="title"/>
          </p:nvPr>
        </p:nvSpPr>
        <p:spPr>
          <a:xfrm>
            <a:off x="894519" y="1264920"/>
            <a:ext cx="10363200" cy="1143000"/>
          </a:xfrm>
        </p:spPr>
        <p:txBody>
          <a:bodyPr/>
          <a:lstStyle/>
          <a:p>
            <a:r>
              <a:rPr lang="nl-NL" dirty="0"/>
              <a:t>Welkom en doelstellingen</a:t>
            </a:r>
          </a:p>
        </p:txBody>
      </p:sp>
      <p:sp>
        <p:nvSpPr>
          <p:cNvPr id="3" name="Tijdelijke aanduiding voor inhoud 2">
            <a:extLst>
              <a:ext uri="{FF2B5EF4-FFF2-40B4-BE49-F238E27FC236}">
                <a16:creationId xmlns:a16="http://schemas.microsoft.com/office/drawing/2014/main" id="{6F376F9E-86CE-E244-AC8A-0CE292CF9CA9}"/>
              </a:ext>
            </a:extLst>
          </p:cNvPr>
          <p:cNvSpPr>
            <a:spLocks noGrp="1"/>
          </p:cNvSpPr>
          <p:nvPr>
            <p:ph idx="1"/>
          </p:nvPr>
        </p:nvSpPr>
        <p:spPr>
          <a:xfrm>
            <a:off x="894519" y="2485017"/>
            <a:ext cx="10363200" cy="3207329"/>
          </a:xfrm>
        </p:spPr>
        <p:txBody>
          <a:bodyPr/>
          <a:lstStyle/>
          <a:p>
            <a:endParaRPr lang="nl-NL" dirty="0"/>
          </a:p>
        </p:txBody>
      </p:sp>
    </p:spTree>
    <p:extLst>
      <p:ext uri="{BB962C8B-B14F-4D97-AF65-F5344CB8AC3E}">
        <p14:creationId xmlns:p14="http://schemas.microsoft.com/office/powerpoint/2010/main" val="337009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a:extLst>
              <a:ext uri="{FF2B5EF4-FFF2-40B4-BE49-F238E27FC236}">
                <a16:creationId xmlns:a16="http://schemas.microsoft.com/office/drawing/2014/main" id="{4F2042A2-8F10-4085-8F5F-26768E2BDE1D}"/>
              </a:ext>
            </a:extLst>
          </p:cNvPr>
          <p:cNvSpPr>
            <a:spLocks noGrp="1" noChangeArrowheads="1"/>
          </p:cNvSpPr>
          <p:nvPr>
            <p:ph type="title"/>
          </p:nvPr>
        </p:nvSpPr>
        <p:spPr>
          <a:xfrm>
            <a:off x="2208213" y="908050"/>
            <a:ext cx="7772400" cy="1143000"/>
          </a:xfrm>
        </p:spPr>
        <p:txBody>
          <a:bodyPr/>
          <a:lstStyle/>
          <a:p>
            <a:pPr eaLnBrk="1" hangingPunct="1"/>
            <a:r>
              <a:rPr lang="nl-NL" altLang="nl-NL"/>
              <a:t>Niet-ondernemer</a:t>
            </a:r>
          </a:p>
        </p:txBody>
      </p:sp>
      <p:sp>
        <p:nvSpPr>
          <p:cNvPr id="39938" name="Rectangle 3">
            <a:extLst>
              <a:ext uri="{FF2B5EF4-FFF2-40B4-BE49-F238E27FC236}">
                <a16:creationId xmlns:a16="http://schemas.microsoft.com/office/drawing/2014/main" id="{3458F191-7AFE-4CE7-8D2B-FF954B4AEEA3}"/>
              </a:ext>
            </a:extLst>
          </p:cNvPr>
          <p:cNvSpPr>
            <a:spLocks noGrp="1" noChangeArrowheads="1"/>
          </p:cNvSpPr>
          <p:nvPr>
            <p:ph idx="1"/>
          </p:nvPr>
        </p:nvSpPr>
        <p:spPr>
          <a:xfrm>
            <a:off x="2208213" y="2205038"/>
            <a:ext cx="7772400" cy="4114800"/>
          </a:xfrm>
        </p:spPr>
        <p:txBody>
          <a:bodyPr/>
          <a:lstStyle/>
          <a:p>
            <a:pPr eaLnBrk="1" hangingPunct="1"/>
            <a:r>
              <a:rPr lang="nl-NL" altLang="nl-NL"/>
              <a:t>Verrichten van activiteiten zonder dat daar een vergoeding tegenover staat (niet onder bezwarende titel)</a:t>
            </a:r>
          </a:p>
          <a:p>
            <a:pPr eaLnBrk="1" hangingPunct="1"/>
            <a:endParaRPr lang="nl-NL" altLang="nl-NL"/>
          </a:p>
          <a:p>
            <a:pPr eaLnBrk="1" hangingPunct="1"/>
            <a:r>
              <a:rPr lang="nl-NL" altLang="nl-NL"/>
              <a:t>Ontbreken van een rechtstreeks verband tussen prestatie en vergoeding</a:t>
            </a:r>
          </a:p>
          <a:p>
            <a:pPr eaLnBrk="1" hangingPunct="1">
              <a:buFont typeface="Times New Roman" panose="02020603050405020304" pitchFamily="18" charset="0"/>
              <a:buChar char="−"/>
            </a:pPr>
            <a:endParaRPr lang="nl-NL" altLang="nl-N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F3F309B-47C6-47A7-82B9-D83F32056F38}"/>
              </a:ext>
            </a:extLst>
          </p:cNvPr>
          <p:cNvSpPr>
            <a:spLocks noGrp="1" noChangeArrowheads="1"/>
          </p:cNvSpPr>
          <p:nvPr>
            <p:ph type="title"/>
          </p:nvPr>
        </p:nvSpPr>
        <p:spPr>
          <a:xfrm>
            <a:off x="2208213" y="908050"/>
            <a:ext cx="7772400" cy="1143000"/>
          </a:xfrm>
        </p:spPr>
        <p:txBody>
          <a:bodyPr/>
          <a:lstStyle/>
          <a:p>
            <a:r>
              <a:rPr lang="nl-NL" altLang="nl-NL" sz="4000"/>
              <a:t>Optreden als overheid</a:t>
            </a:r>
          </a:p>
        </p:txBody>
      </p:sp>
      <p:sp>
        <p:nvSpPr>
          <p:cNvPr id="41986" name="Rectangle 3">
            <a:extLst>
              <a:ext uri="{FF2B5EF4-FFF2-40B4-BE49-F238E27FC236}">
                <a16:creationId xmlns:a16="http://schemas.microsoft.com/office/drawing/2014/main" id="{0647AE66-9E9E-4DD4-AAA3-F17CD93916C6}"/>
              </a:ext>
            </a:extLst>
          </p:cNvPr>
          <p:cNvSpPr>
            <a:spLocks noGrp="1" noChangeArrowheads="1"/>
          </p:cNvSpPr>
          <p:nvPr>
            <p:ph idx="1"/>
          </p:nvPr>
        </p:nvSpPr>
        <p:spPr>
          <a:xfrm>
            <a:off x="2208213" y="2276475"/>
            <a:ext cx="7772400" cy="4114800"/>
          </a:xfrm>
        </p:spPr>
        <p:txBody>
          <a:bodyPr/>
          <a:lstStyle/>
          <a:p>
            <a:r>
              <a:rPr lang="nl-NL" altLang="nl-NL"/>
              <a:t>Uitvoering WMO</a:t>
            </a:r>
          </a:p>
          <a:p>
            <a:r>
              <a:rPr lang="nl-NL" altLang="nl-NL"/>
              <a:t>Beleid onderwijs</a:t>
            </a:r>
          </a:p>
          <a:p>
            <a:r>
              <a:rPr lang="nl-NL" altLang="nl-NL"/>
              <a:t>Aanleg riolering buitengebied</a:t>
            </a:r>
          </a:p>
          <a:p>
            <a:r>
              <a:rPr lang="nl-NL" altLang="nl-NL"/>
              <a:t>Ophalen huishoudelijk afval</a:t>
            </a:r>
          </a:p>
          <a:p>
            <a:r>
              <a:rPr lang="nl-NL" altLang="nl-NL"/>
              <a:t>Verlenen van vergunningen, paspoorten e.d.</a:t>
            </a:r>
          </a:p>
          <a:p>
            <a:r>
              <a:rPr lang="nl-NL" altLang="nl-NL"/>
              <a:t>Aanleg gemeenschapsvoorzieningen:</a:t>
            </a:r>
          </a:p>
          <a:p>
            <a:pPr lvl="1"/>
            <a:r>
              <a:rPr lang="nl-NL" altLang="nl-NL"/>
              <a:t>Infrastructuur in eigendom en onderhoud van gemeente</a:t>
            </a:r>
          </a:p>
          <a:p>
            <a:pPr lvl="1"/>
            <a:r>
              <a:rPr lang="nl-NL" altLang="nl-NL"/>
              <a:t>Groenvoorzieningen</a:t>
            </a:r>
          </a:p>
          <a:p>
            <a:pPr lvl="1"/>
            <a:r>
              <a:rPr lang="nl-NL" altLang="nl-NL"/>
              <a:t>Voetgangers-, fietspaden e.d. (bijvoorbeeld bij herinrichting binnenstad)</a:t>
            </a:r>
          </a:p>
          <a:p>
            <a:pPr>
              <a:buFont typeface="Times New Roman" panose="02020603050405020304" pitchFamily="18" charset="0"/>
              <a:buChar char="−"/>
            </a:pPr>
            <a:endParaRPr lang="nl-NL" alt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51129344-8E3D-4799-AFB3-540B8E265444}"/>
              </a:ext>
            </a:extLst>
          </p:cNvPr>
          <p:cNvSpPr>
            <a:spLocks noGrp="1" noChangeArrowheads="1"/>
          </p:cNvSpPr>
          <p:nvPr>
            <p:ph type="title"/>
          </p:nvPr>
        </p:nvSpPr>
        <p:spPr>
          <a:xfrm>
            <a:off x="2208213" y="908050"/>
            <a:ext cx="7772400" cy="1143000"/>
          </a:xfrm>
          <a:noFill/>
        </p:spPr>
        <p:txBody>
          <a:bodyPr/>
          <a:lstStyle/>
          <a:p>
            <a:br>
              <a:rPr lang="nl-NL" altLang="nl-NL"/>
            </a:br>
            <a:r>
              <a:rPr lang="nl-NL" altLang="nl-NL" sz="4000"/>
              <a:t>Optreden als niet-ondernemer</a:t>
            </a:r>
            <a:br>
              <a:rPr lang="nl-NL" altLang="nl-NL"/>
            </a:br>
            <a:endParaRPr lang="nl-NL" altLang="nl-NL"/>
          </a:p>
        </p:txBody>
      </p:sp>
      <p:sp>
        <p:nvSpPr>
          <p:cNvPr id="43010" name="Rectangle 3">
            <a:extLst>
              <a:ext uri="{FF2B5EF4-FFF2-40B4-BE49-F238E27FC236}">
                <a16:creationId xmlns:a16="http://schemas.microsoft.com/office/drawing/2014/main" id="{89583AB0-0E6F-4A68-8D08-2DB6C4BABB61}"/>
              </a:ext>
            </a:extLst>
          </p:cNvPr>
          <p:cNvSpPr>
            <a:spLocks noGrp="1" noChangeArrowheads="1"/>
          </p:cNvSpPr>
          <p:nvPr>
            <p:ph idx="1"/>
          </p:nvPr>
        </p:nvSpPr>
        <p:spPr>
          <a:xfrm>
            <a:off x="2208213" y="2276475"/>
            <a:ext cx="7772400" cy="4114800"/>
          </a:xfrm>
        </p:spPr>
        <p:txBody>
          <a:bodyPr/>
          <a:lstStyle/>
          <a:p>
            <a:r>
              <a:rPr lang="nl-NL" altLang="nl-NL"/>
              <a:t>Verrichten van activiteiten zonder dat daar een vergoeding tegenover staat (niet onder bezwarende titel)</a:t>
            </a:r>
          </a:p>
          <a:p>
            <a:endParaRPr lang="nl-NL" altLang="nl-NL"/>
          </a:p>
          <a:p>
            <a:r>
              <a:rPr lang="nl-NL" altLang="nl-NL"/>
              <a:t>Ontbreken van een rechtstreeks verband tussen prestatie en vergoeding</a:t>
            </a:r>
          </a:p>
          <a:p>
            <a:pPr>
              <a:buFont typeface="Times New Roman" panose="02020603050405020304" pitchFamily="18" charset="0"/>
              <a:buChar char="−"/>
            </a:pPr>
            <a:endParaRPr lang="nl-NL" altLang="nl-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BF17FB63-BBA8-4D43-B3C7-ADF480ABDA07}"/>
              </a:ext>
            </a:extLst>
          </p:cNvPr>
          <p:cNvSpPr>
            <a:spLocks noGrp="1" noChangeArrowheads="1"/>
          </p:cNvSpPr>
          <p:nvPr>
            <p:ph type="title"/>
          </p:nvPr>
        </p:nvSpPr>
        <p:spPr>
          <a:xfrm>
            <a:off x="2208213" y="908050"/>
            <a:ext cx="7772400" cy="1143000"/>
          </a:xfrm>
          <a:noFill/>
        </p:spPr>
        <p:txBody>
          <a:bodyPr/>
          <a:lstStyle/>
          <a:p>
            <a:r>
              <a:rPr lang="nl-NL" altLang="nl-NL" sz="4000"/>
              <a:t>Optreden als ondernemer</a:t>
            </a:r>
          </a:p>
        </p:txBody>
      </p:sp>
      <p:sp>
        <p:nvSpPr>
          <p:cNvPr id="45058" name="Rectangle 3">
            <a:extLst>
              <a:ext uri="{FF2B5EF4-FFF2-40B4-BE49-F238E27FC236}">
                <a16:creationId xmlns:a16="http://schemas.microsoft.com/office/drawing/2014/main" id="{C6FD5C7D-67B7-43FB-BCFD-16BE8FE5BD8F}"/>
              </a:ext>
            </a:extLst>
          </p:cNvPr>
          <p:cNvSpPr>
            <a:spLocks noGrp="1" noChangeArrowheads="1"/>
          </p:cNvSpPr>
          <p:nvPr>
            <p:ph idx="1"/>
          </p:nvPr>
        </p:nvSpPr>
        <p:spPr>
          <a:xfrm>
            <a:off x="2208213" y="2276475"/>
            <a:ext cx="7772400" cy="4114800"/>
          </a:xfrm>
        </p:spPr>
        <p:txBody>
          <a:bodyPr/>
          <a:lstStyle/>
          <a:p>
            <a:r>
              <a:rPr lang="nl-NL" altLang="nl-NL"/>
              <a:t>Levering/verhuur van onroerende zaken</a:t>
            </a:r>
          </a:p>
          <a:p>
            <a:r>
              <a:rPr lang="nl-NL" altLang="nl-NL"/>
              <a:t>Levering van gas, water en elektriciteit</a:t>
            </a:r>
          </a:p>
          <a:p>
            <a:r>
              <a:rPr lang="nl-NL" altLang="nl-NL"/>
              <a:t>Ophalen bedrijfsafval</a:t>
            </a:r>
          </a:p>
          <a:p>
            <a:r>
              <a:rPr lang="nl-NL" altLang="nl-NL"/>
              <a:t>Havenexploitatie</a:t>
            </a:r>
          </a:p>
          <a:p>
            <a:r>
              <a:rPr lang="nl-NL" altLang="nl-NL"/>
              <a:t>Exploitatie zwembad, theater</a:t>
            </a:r>
          </a:p>
          <a:p>
            <a:r>
              <a:rPr lang="nl-NL" altLang="nl-NL"/>
              <a:t>Gelegenheid geven tot sportbeoefening/verhuur   sportaccommodatie                                                            </a:t>
            </a:r>
          </a:p>
          <a:p>
            <a:pPr>
              <a:buFont typeface="Times New Roman" panose="02020603050405020304" pitchFamily="18" charset="0"/>
              <a:buNone/>
            </a:pPr>
            <a:r>
              <a:rPr lang="nl-NL" altLang="nl-NL"/>
              <a:t>                                                                                              </a:t>
            </a:r>
          </a:p>
          <a:p>
            <a:pPr>
              <a:buFont typeface="Times New Roman" panose="02020603050405020304" pitchFamily="18" charset="0"/>
              <a:buChar char="−"/>
            </a:pPr>
            <a:endParaRPr lang="nl-NL" altLang="nl-N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E7F4CD0B-C9DB-4D8B-A577-95885C399A26}"/>
              </a:ext>
            </a:extLst>
          </p:cNvPr>
          <p:cNvSpPr>
            <a:spLocks noGrp="1" noChangeArrowheads="1"/>
          </p:cNvSpPr>
          <p:nvPr>
            <p:ph type="title"/>
          </p:nvPr>
        </p:nvSpPr>
        <p:spPr>
          <a:xfrm>
            <a:off x="2208213" y="908050"/>
            <a:ext cx="7772400" cy="1143000"/>
          </a:xfrm>
          <a:noFill/>
        </p:spPr>
        <p:txBody>
          <a:bodyPr/>
          <a:lstStyle/>
          <a:p>
            <a:r>
              <a:rPr lang="nl-NL" altLang="nl-NL" sz="4000"/>
              <a:t>Optreden als ondernemer</a:t>
            </a:r>
          </a:p>
        </p:txBody>
      </p:sp>
      <p:sp>
        <p:nvSpPr>
          <p:cNvPr id="47106" name="Rectangle 3">
            <a:extLst>
              <a:ext uri="{FF2B5EF4-FFF2-40B4-BE49-F238E27FC236}">
                <a16:creationId xmlns:a16="http://schemas.microsoft.com/office/drawing/2014/main" id="{AFA2BA85-ADE7-441F-9C51-9EE728FF43D7}"/>
              </a:ext>
            </a:extLst>
          </p:cNvPr>
          <p:cNvSpPr>
            <a:spLocks noGrp="1" noChangeArrowheads="1"/>
          </p:cNvSpPr>
          <p:nvPr>
            <p:ph idx="1"/>
          </p:nvPr>
        </p:nvSpPr>
        <p:spPr>
          <a:xfrm>
            <a:off x="2208213" y="2276475"/>
            <a:ext cx="7772400" cy="4114800"/>
          </a:xfrm>
        </p:spPr>
        <p:txBody>
          <a:bodyPr/>
          <a:lstStyle/>
          <a:p>
            <a:r>
              <a:rPr lang="nl-NL" altLang="nl-NL"/>
              <a:t>Aanleg infrastructuur die gemeente niet in eigendom en/of onderhoud heeft</a:t>
            </a:r>
          </a:p>
          <a:p>
            <a:r>
              <a:rPr lang="nl-NL" altLang="nl-NL"/>
              <a:t>Exploitatie parkeergarage </a:t>
            </a:r>
          </a:p>
          <a:p>
            <a:r>
              <a:rPr lang="nl-NL" altLang="nl-NL"/>
              <a:t>Personenvervoer</a:t>
            </a:r>
          </a:p>
          <a:p>
            <a:pPr>
              <a:buFont typeface="Times New Roman" panose="02020603050405020304" pitchFamily="18" charset="0"/>
              <a:buNone/>
            </a:pPr>
            <a:endParaRPr lang="nl-NL" altLang="nl-NL"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875E1FA5-D0A9-49FF-AEC4-8AC3349D294B}"/>
              </a:ext>
            </a:extLst>
          </p:cNvPr>
          <p:cNvSpPr>
            <a:spLocks noGrp="1" noChangeArrowheads="1"/>
          </p:cNvSpPr>
          <p:nvPr>
            <p:ph type="title"/>
          </p:nvPr>
        </p:nvSpPr>
        <p:spPr>
          <a:xfrm>
            <a:off x="2208213" y="908050"/>
            <a:ext cx="7772400" cy="1143000"/>
          </a:xfrm>
          <a:noFill/>
        </p:spPr>
        <p:txBody>
          <a:bodyPr/>
          <a:lstStyle/>
          <a:p>
            <a:r>
              <a:rPr lang="nl-NL" altLang="nl-NL" sz="4000"/>
              <a:t>BTW-compensatiefonds</a:t>
            </a:r>
          </a:p>
        </p:txBody>
      </p:sp>
      <p:sp>
        <p:nvSpPr>
          <p:cNvPr id="48130" name="Rectangle 3">
            <a:extLst>
              <a:ext uri="{FF2B5EF4-FFF2-40B4-BE49-F238E27FC236}">
                <a16:creationId xmlns:a16="http://schemas.microsoft.com/office/drawing/2014/main" id="{E60DA186-D582-4E9E-A6FA-4F05DC23A235}"/>
              </a:ext>
            </a:extLst>
          </p:cNvPr>
          <p:cNvSpPr>
            <a:spLocks noGrp="1" noChangeArrowheads="1"/>
          </p:cNvSpPr>
          <p:nvPr>
            <p:ph idx="1"/>
          </p:nvPr>
        </p:nvSpPr>
        <p:spPr>
          <a:xfrm>
            <a:off x="2208213" y="2276475"/>
            <a:ext cx="7772400" cy="4114800"/>
          </a:xfrm>
        </p:spPr>
        <p:txBody>
          <a:bodyPr/>
          <a:lstStyle/>
          <a:p>
            <a:pPr>
              <a:lnSpc>
                <a:spcPct val="90000"/>
              </a:lnSpc>
              <a:buFontTx/>
              <a:buNone/>
            </a:pPr>
            <a:r>
              <a:rPr lang="nl-NL" altLang="nl-NL" u="sng"/>
              <a:t>Doelstelling: </a:t>
            </a:r>
          </a:p>
          <a:p>
            <a:pPr>
              <a:lnSpc>
                <a:spcPct val="90000"/>
              </a:lnSpc>
            </a:pPr>
            <a:r>
              <a:rPr lang="nl-NL" altLang="nl-NL"/>
              <a:t>Afweging mogelijk maken tussen zelf doen en uitbesteden</a:t>
            </a:r>
          </a:p>
          <a:p>
            <a:pPr>
              <a:lnSpc>
                <a:spcPct val="90000"/>
              </a:lnSpc>
            </a:pPr>
            <a:r>
              <a:rPr lang="nl-NL" altLang="nl-NL"/>
              <a:t>Oplossen knelpunten bij onderlinge prestaties tussen publiekrechtelijke lichamen</a:t>
            </a:r>
          </a:p>
          <a:p>
            <a:pPr>
              <a:lnSpc>
                <a:spcPct val="90000"/>
              </a:lnSpc>
            </a:pPr>
            <a:r>
              <a:rPr lang="nl-NL" altLang="nl-NL"/>
              <a:t>Voorkomen van BTW-constructies</a:t>
            </a:r>
          </a:p>
          <a:p>
            <a:pPr lvl="1">
              <a:lnSpc>
                <a:spcPct val="90000"/>
              </a:lnSpc>
            </a:pPr>
            <a:endParaRPr lang="nl-NL" altLang="nl-N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635A8B93-493A-42F6-9C96-C3B549FB8144}"/>
              </a:ext>
            </a:extLst>
          </p:cNvPr>
          <p:cNvSpPr>
            <a:spLocks noGrp="1" noChangeArrowheads="1"/>
          </p:cNvSpPr>
          <p:nvPr>
            <p:ph type="title"/>
          </p:nvPr>
        </p:nvSpPr>
        <p:spPr>
          <a:xfrm>
            <a:off x="2208213" y="908050"/>
            <a:ext cx="7772400" cy="1143000"/>
          </a:xfrm>
          <a:noFill/>
        </p:spPr>
        <p:txBody>
          <a:bodyPr/>
          <a:lstStyle/>
          <a:p>
            <a:r>
              <a:rPr lang="nl-NL" altLang="nl-NL" sz="4000"/>
              <a:t>Voor wie is het BCF?</a:t>
            </a:r>
          </a:p>
        </p:txBody>
      </p:sp>
      <p:sp>
        <p:nvSpPr>
          <p:cNvPr id="50178" name="Rectangle 3">
            <a:extLst>
              <a:ext uri="{FF2B5EF4-FFF2-40B4-BE49-F238E27FC236}">
                <a16:creationId xmlns:a16="http://schemas.microsoft.com/office/drawing/2014/main" id="{02CBC771-BF45-4215-83DC-07FCC1474052}"/>
              </a:ext>
            </a:extLst>
          </p:cNvPr>
          <p:cNvSpPr>
            <a:spLocks noGrp="1" noChangeArrowheads="1"/>
          </p:cNvSpPr>
          <p:nvPr>
            <p:ph idx="1"/>
          </p:nvPr>
        </p:nvSpPr>
        <p:spPr>
          <a:xfrm>
            <a:off x="2208213" y="2276475"/>
            <a:ext cx="7772400" cy="4114800"/>
          </a:xfrm>
        </p:spPr>
        <p:txBody>
          <a:bodyPr/>
          <a:lstStyle/>
          <a:p>
            <a:pPr>
              <a:lnSpc>
                <a:spcPct val="90000"/>
              </a:lnSpc>
            </a:pPr>
            <a:r>
              <a:rPr lang="en-US" altLang="nl-NL"/>
              <a:t>Gemeenten</a:t>
            </a:r>
          </a:p>
          <a:p>
            <a:pPr>
              <a:lnSpc>
                <a:spcPct val="90000"/>
              </a:lnSpc>
            </a:pPr>
            <a:r>
              <a:rPr lang="en-US" altLang="nl-NL"/>
              <a:t>Provincies</a:t>
            </a:r>
            <a:endParaRPr lang="nl-NL" altLang="nl-N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7B0727C6-FDC0-431E-8B92-6AE7D15A8257}"/>
              </a:ext>
            </a:extLst>
          </p:cNvPr>
          <p:cNvSpPr>
            <a:spLocks noGrp="1" noChangeArrowheads="1"/>
          </p:cNvSpPr>
          <p:nvPr>
            <p:ph type="title"/>
          </p:nvPr>
        </p:nvSpPr>
        <p:spPr>
          <a:xfrm>
            <a:off x="2208213" y="908050"/>
            <a:ext cx="7772400" cy="1143000"/>
          </a:xfrm>
          <a:noFill/>
        </p:spPr>
        <p:txBody>
          <a:bodyPr/>
          <a:lstStyle/>
          <a:p>
            <a:br>
              <a:rPr lang="nl-NL" altLang="nl-NL" sz="4000"/>
            </a:br>
            <a:r>
              <a:rPr lang="nl-NL" altLang="nl-NL" sz="4000"/>
              <a:t>Compensabele BTW</a:t>
            </a:r>
            <a:br>
              <a:rPr lang="nl-NL" altLang="nl-NL" sz="4000"/>
            </a:br>
            <a:endParaRPr lang="nl-NL" altLang="nl-NL" sz="4000"/>
          </a:p>
        </p:txBody>
      </p:sp>
      <p:sp>
        <p:nvSpPr>
          <p:cNvPr id="71683" name="Rectangle 3">
            <a:extLst>
              <a:ext uri="{FF2B5EF4-FFF2-40B4-BE49-F238E27FC236}">
                <a16:creationId xmlns:a16="http://schemas.microsoft.com/office/drawing/2014/main" id="{AF0E8FAA-AA09-4085-8196-69F7BCC59107}"/>
              </a:ext>
            </a:extLst>
          </p:cNvPr>
          <p:cNvSpPr>
            <a:spLocks noGrp="1" noChangeArrowheads="1"/>
          </p:cNvSpPr>
          <p:nvPr>
            <p:ph idx="1"/>
          </p:nvPr>
        </p:nvSpPr>
        <p:spPr>
          <a:xfrm>
            <a:off x="2208213" y="2276475"/>
            <a:ext cx="7772400" cy="4114800"/>
          </a:xfrm>
        </p:spPr>
        <p:txBody>
          <a:bodyPr/>
          <a:lstStyle/>
          <a:p>
            <a:pPr>
              <a:buFontTx/>
              <a:buNone/>
              <a:defRPr/>
            </a:pPr>
            <a:r>
              <a:rPr lang="nl-NL" altLang="nl-NL" u="sng" dirty="0"/>
              <a:t>Gemeente heeft recht op bijdrage ter zake van:</a:t>
            </a:r>
          </a:p>
          <a:p>
            <a:pPr marL="133350" indent="-11113">
              <a:defRPr/>
            </a:pPr>
            <a:r>
              <a:rPr lang="nl-NL" altLang="nl-NL" dirty="0"/>
              <a:t> Aan hem verrichte leveringen of diensten</a:t>
            </a:r>
          </a:p>
          <a:p>
            <a:pPr marL="133350" indent="-11113">
              <a:defRPr/>
            </a:pPr>
            <a:r>
              <a:rPr lang="nl-NL" altLang="nl-NL" dirty="0"/>
              <a:t> Intracommunautaire verwerving</a:t>
            </a:r>
          </a:p>
          <a:p>
            <a:pPr marL="133350" indent="-11113">
              <a:defRPr/>
            </a:pPr>
            <a:r>
              <a:rPr lang="nl-NL" altLang="nl-NL" dirty="0"/>
              <a:t> Invoer van goederen</a:t>
            </a:r>
          </a:p>
          <a:p>
            <a:pPr marL="122237" indent="0">
              <a:buNone/>
              <a:defRPr/>
            </a:pPr>
            <a:endParaRPr lang="nl-NL" altLang="nl-NL" i="1" dirty="0"/>
          </a:p>
          <a:p>
            <a:pPr marL="122237" indent="0">
              <a:buNone/>
              <a:defRPr/>
            </a:pPr>
            <a:r>
              <a:rPr lang="nl-NL" altLang="nl-NL" i="1" dirty="0"/>
              <a:t>Voor zover sprake van overheidsprestaties en niet-ondernemersprestaties</a:t>
            </a:r>
          </a:p>
          <a:p>
            <a:pPr marL="533400" lvl="1" indent="-11113">
              <a:buNone/>
              <a:defRPr/>
            </a:pPr>
            <a:endParaRPr lang="nl-NL" altLang="nl-NL" i="1" dirty="0"/>
          </a:p>
          <a:p>
            <a:pPr>
              <a:defRPr/>
            </a:pPr>
            <a:endParaRPr lang="nl-NL" altLang="nl-N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581818B5-F451-432D-AF26-D2B86D22A455}"/>
              </a:ext>
            </a:extLst>
          </p:cNvPr>
          <p:cNvSpPr>
            <a:spLocks noGrp="1" noChangeArrowheads="1"/>
          </p:cNvSpPr>
          <p:nvPr>
            <p:ph type="title"/>
          </p:nvPr>
        </p:nvSpPr>
        <p:spPr>
          <a:xfrm>
            <a:off x="2208213" y="908050"/>
            <a:ext cx="7772400" cy="1143000"/>
          </a:xfrm>
          <a:noFill/>
        </p:spPr>
        <p:txBody>
          <a:bodyPr/>
          <a:lstStyle/>
          <a:p>
            <a:r>
              <a:rPr lang="nl-NL" altLang="nl-NL" sz="4000"/>
              <a:t>Compensabele BTW</a:t>
            </a:r>
          </a:p>
        </p:txBody>
      </p:sp>
      <p:sp>
        <p:nvSpPr>
          <p:cNvPr id="54274" name="Rectangle 3">
            <a:extLst>
              <a:ext uri="{FF2B5EF4-FFF2-40B4-BE49-F238E27FC236}">
                <a16:creationId xmlns:a16="http://schemas.microsoft.com/office/drawing/2014/main" id="{281852BE-FE91-46D2-8259-F1D5518970C5}"/>
              </a:ext>
            </a:extLst>
          </p:cNvPr>
          <p:cNvSpPr>
            <a:spLocks noGrp="1" noChangeArrowheads="1"/>
          </p:cNvSpPr>
          <p:nvPr>
            <p:ph idx="1"/>
          </p:nvPr>
        </p:nvSpPr>
        <p:spPr>
          <a:xfrm>
            <a:off x="2208213" y="2276475"/>
            <a:ext cx="7772400" cy="4114800"/>
          </a:xfrm>
        </p:spPr>
        <p:txBody>
          <a:bodyPr/>
          <a:lstStyle/>
          <a:p>
            <a:pPr>
              <a:buFontTx/>
              <a:buNone/>
            </a:pPr>
            <a:r>
              <a:rPr lang="nl-NL" altLang="nl-NL" u="sng"/>
              <a:t>Uitvoering straatwerken:</a:t>
            </a:r>
          </a:p>
          <a:p>
            <a:r>
              <a:rPr lang="nl-NL" altLang="nl-NL"/>
              <a:t>De BTW op kosten van herstel en/of opbreken van bestrating n.a.v. werkzaamheden nutsbedrijven</a:t>
            </a:r>
          </a:p>
          <a:p>
            <a:r>
              <a:rPr lang="nl-NL" altLang="nl-NL"/>
              <a:t>Kosten worden gemaakt als overheid</a:t>
            </a:r>
          </a:p>
          <a:p>
            <a:r>
              <a:rPr lang="nl-NL" altLang="nl-NL"/>
              <a:t>Vergoeding van nutsbedrijf niet belastbaar = schadevergoeding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B15CEB4-60CF-469C-B6E3-8D39D4C59929}"/>
              </a:ext>
            </a:extLst>
          </p:cNvPr>
          <p:cNvSpPr>
            <a:spLocks noGrp="1" noChangeArrowheads="1"/>
          </p:cNvSpPr>
          <p:nvPr>
            <p:ph type="title"/>
          </p:nvPr>
        </p:nvSpPr>
        <p:spPr>
          <a:xfrm>
            <a:off x="2208213" y="908050"/>
            <a:ext cx="7772400" cy="1143000"/>
          </a:xfrm>
          <a:noFill/>
        </p:spPr>
        <p:txBody>
          <a:bodyPr/>
          <a:lstStyle/>
          <a:p>
            <a:r>
              <a:rPr lang="nl-NL" altLang="nl-NL" sz="4000">
                <a:solidFill>
                  <a:schemeClr val="tx1"/>
                </a:solidFill>
              </a:rPr>
              <a:t>Niet compensabele BTW </a:t>
            </a:r>
          </a:p>
        </p:txBody>
      </p:sp>
      <p:sp>
        <p:nvSpPr>
          <p:cNvPr id="55298" name="Rectangle 3">
            <a:extLst>
              <a:ext uri="{FF2B5EF4-FFF2-40B4-BE49-F238E27FC236}">
                <a16:creationId xmlns:a16="http://schemas.microsoft.com/office/drawing/2014/main" id="{0B14CDE4-85D4-41DD-8066-7B3BED2C76CF}"/>
              </a:ext>
            </a:extLst>
          </p:cNvPr>
          <p:cNvSpPr>
            <a:spLocks noGrp="1" noChangeArrowheads="1"/>
          </p:cNvSpPr>
          <p:nvPr>
            <p:ph idx="1"/>
          </p:nvPr>
        </p:nvSpPr>
        <p:spPr>
          <a:xfrm>
            <a:off x="2208213" y="2276475"/>
            <a:ext cx="7772400" cy="4114800"/>
          </a:xfrm>
        </p:spPr>
        <p:txBody>
          <a:bodyPr/>
          <a:lstStyle/>
          <a:p>
            <a:r>
              <a:rPr lang="nl-NL" altLang="nl-NL"/>
              <a:t>Als goederen of diensten verstrekt, verleend of ter beschikking gesteld worden aan individuele derden</a:t>
            </a:r>
          </a:p>
          <a:p>
            <a:pPr lvl="1"/>
            <a:r>
              <a:rPr lang="en-US" altLang="nl-NL"/>
              <a:t>Groep?</a:t>
            </a:r>
          </a:p>
          <a:p>
            <a:r>
              <a:rPr lang="nl-NL" altLang="nl-NL"/>
              <a:t>Als</a:t>
            </a:r>
            <a:r>
              <a:rPr lang="en-US" altLang="nl-NL"/>
              <a:t> goederen en diensten gebruikt worden voor prestaties die, als ze door een ondernemer verricht worden, vrijgesteld zijn</a:t>
            </a:r>
          </a:p>
          <a:p>
            <a:r>
              <a:rPr lang="nl-NL" altLang="nl-NL"/>
              <a:t>Als ondernemersprestaties verricht worden =&gt; BTW-aangifte (belast/vrijgesteld)</a:t>
            </a:r>
          </a:p>
          <a:p>
            <a:pPr lvl="1"/>
            <a:endParaRPr lang="nl-NL" alt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a:extLst>
              <a:ext uri="{FF2B5EF4-FFF2-40B4-BE49-F238E27FC236}">
                <a16:creationId xmlns:a16="http://schemas.microsoft.com/office/drawing/2014/main" id="{87FC8A21-D78E-477D-B924-8EB9D5DEC8BE}"/>
              </a:ext>
            </a:extLst>
          </p:cNvPr>
          <p:cNvSpPr>
            <a:spLocks noGrp="1" noChangeArrowheads="1"/>
          </p:cNvSpPr>
          <p:nvPr>
            <p:ph type="title"/>
          </p:nvPr>
        </p:nvSpPr>
        <p:spPr>
          <a:xfrm>
            <a:off x="2208213" y="908050"/>
            <a:ext cx="7772400" cy="1143000"/>
          </a:xfrm>
        </p:spPr>
        <p:txBody>
          <a:bodyPr/>
          <a:lstStyle/>
          <a:p>
            <a:r>
              <a:rPr lang="nl-NL" altLang="nl-NL"/>
              <a:t>BTW in Nederland en de EU</a:t>
            </a:r>
          </a:p>
        </p:txBody>
      </p:sp>
      <p:sp>
        <p:nvSpPr>
          <p:cNvPr id="21506" name="Tijdelijke aanduiding voor inhoud 2">
            <a:extLst>
              <a:ext uri="{FF2B5EF4-FFF2-40B4-BE49-F238E27FC236}">
                <a16:creationId xmlns:a16="http://schemas.microsoft.com/office/drawing/2014/main" id="{3F4D71AE-09E3-4567-A272-12FDEA25BFE1}"/>
              </a:ext>
            </a:extLst>
          </p:cNvPr>
          <p:cNvSpPr>
            <a:spLocks noGrp="1" noChangeArrowheads="1"/>
          </p:cNvSpPr>
          <p:nvPr>
            <p:ph idx="1"/>
          </p:nvPr>
        </p:nvSpPr>
        <p:spPr>
          <a:xfrm>
            <a:off x="2208213" y="2276475"/>
            <a:ext cx="7772400" cy="4114800"/>
          </a:xfrm>
        </p:spPr>
        <p:txBody>
          <a:bodyPr/>
          <a:lstStyle/>
          <a:p>
            <a:endParaRPr lang="nl-NL" altLang="nl-NL"/>
          </a:p>
          <a:p>
            <a:r>
              <a:rPr lang="nl-NL" altLang="nl-NL"/>
              <a:t>Nederlandse Wet op de Omzetbelasting 1968</a:t>
            </a:r>
          </a:p>
          <a:p>
            <a:endParaRPr lang="nl-NL" altLang="nl-NL"/>
          </a:p>
          <a:p>
            <a:r>
              <a:rPr lang="nl-NL" altLang="nl-NL"/>
              <a:t>BTW EU richtlijn</a:t>
            </a:r>
          </a:p>
          <a:p>
            <a:endParaRPr lang="nl-NL" altLang="nl-NL"/>
          </a:p>
          <a:p>
            <a:r>
              <a:rPr lang="nl-NL" altLang="nl-NL"/>
              <a:t>BTW EU uitvoeringsverordening</a:t>
            </a:r>
          </a:p>
          <a:p>
            <a:endParaRPr lang="nl-NL" altLang="nl-NL"/>
          </a:p>
          <a:p>
            <a:r>
              <a:rPr lang="nl-NL" altLang="nl-NL"/>
              <a:t>BTW jurisprudentie HvJ EU en NL rechtspraak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0B78BD7F-6C99-4B8B-96D4-4053D3555E71}"/>
              </a:ext>
            </a:extLst>
          </p:cNvPr>
          <p:cNvSpPr>
            <a:spLocks noGrp="1" noChangeArrowheads="1"/>
          </p:cNvSpPr>
          <p:nvPr>
            <p:ph type="title"/>
          </p:nvPr>
        </p:nvSpPr>
        <p:spPr>
          <a:xfrm>
            <a:off x="2208213" y="908050"/>
            <a:ext cx="7772400" cy="1143000"/>
          </a:xfrm>
          <a:noFill/>
        </p:spPr>
        <p:txBody>
          <a:bodyPr/>
          <a:lstStyle/>
          <a:p>
            <a:r>
              <a:rPr lang="nl-NL" altLang="nl-NL" sz="4000">
                <a:solidFill>
                  <a:schemeClr val="tx1"/>
                </a:solidFill>
              </a:rPr>
              <a:t>Niet compensabele BTW </a:t>
            </a:r>
          </a:p>
        </p:txBody>
      </p:sp>
      <p:sp>
        <p:nvSpPr>
          <p:cNvPr id="57346" name="Rectangle 3">
            <a:extLst>
              <a:ext uri="{FF2B5EF4-FFF2-40B4-BE49-F238E27FC236}">
                <a16:creationId xmlns:a16="http://schemas.microsoft.com/office/drawing/2014/main" id="{CB20D884-6CDB-4176-B2CA-6F1FABBA5D87}"/>
              </a:ext>
            </a:extLst>
          </p:cNvPr>
          <p:cNvSpPr>
            <a:spLocks noGrp="1" noChangeArrowheads="1"/>
          </p:cNvSpPr>
          <p:nvPr>
            <p:ph idx="1"/>
          </p:nvPr>
        </p:nvSpPr>
        <p:spPr>
          <a:xfrm>
            <a:off x="2208213" y="2276475"/>
            <a:ext cx="7772400" cy="4114800"/>
          </a:xfrm>
        </p:spPr>
        <p:txBody>
          <a:bodyPr/>
          <a:lstStyle/>
          <a:p>
            <a:pPr>
              <a:lnSpc>
                <a:spcPct val="80000"/>
              </a:lnSpc>
              <a:buFontTx/>
              <a:buNone/>
            </a:pPr>
            <a:r>
              <a:rPr lang="nl-NL" altLang="nl-NL"/>
              <a:t>BTW verstrekking individuele derden</a:t>
            </a:r>
          </a:p>
          <a:p>
            <a:pPr>
              <a:lnSpc>
                <a:spcPct val="80000"/>
              </a:lnSpc>
            </a:pPr>
            <a:endParaRPr lang="en-US" altLang="nl-NL"/>
          </a:p>
          <a:p>
            <a:pPr>
              <a:lnSpc>
                <a:spcPct val="80000"/>
              </a:lnSpc>
              <a:buFontTx/>
              <a:buNone/>
            </a:pPr>
            <a:r>
              <a:rPr lang="nl-NL" altLang="nl-NL" u="sng"/>
              <a:t>Voorbeelden:</a:t>
            </a:r>
          </a:p>
          <a:p>
            <a:pPr>
              <a:lnSpc>
                <a:spcPct val="80000"/>
              </a:lnSpc>
            </a:pPr>
            <a:r>
              <a:rPr lang="nl-NL" altLang="nl-NL"/>
              <a:t>Leerlingenvervoer/gehandicapten vervoer</a:t>
            </a:r>
          </a:p>
          <a:p>
            <a:pPr>
              <a:lnSpc>
                <a:spcPct val="80000"/>
              </a:lnSpc>
            </a:pPr>
            <a:r>
              <a:rPr lang="nl-NL" altLang="nl-NL"/>
              <a:t>Inkopen kinderopvang</a:t>
            </a:r>
          </a:p>
          <a:p>
            <a:pPr>
              <a:lnSpc>
                <a:spcPct val="80000"/>
              </a:lnSpc>
            </a:pPr>
            <a:r>
              <a:rPr lang="nl-NL" altLang="nl-NL"/>
              <a:t>Schoolzwemmen</a:t>
            </a:r>
          </a:p>
          <a:p>
            <a:pPr>
              <a:lnSpc>
                <a:spcPct val="80000"/>
              </a:lnSpc>
            </a:pPr>
            <a:r>
              <a:rPr lang="nl-NL" altLang="nl-NL"/>
              <a:t>Aanschaf leermiddelen</a:t>
            </a:r>
          </a:p>
          <a:p>
            <a:pPr>
              <a:lnSpc>
                <a:spcPct val="80000"/>
              </a:lnSpc>
            </a:pPr>
            <a:r>
              <a:rPr lang="nl-NL" altLang="nl-NL"/>
              <a:t>Voorzieningen in het kader van de wet voorziening gehandicapten</a:t>
            </a:r>
          </a:p>
          <a:p>
            <a:pPr>
              <a:lnSpc>
                <a:spcPct val="80000"/>
              </a:lnSpc>
              <a:buFont typeface="Arial" panose="020B0604020202020204" pitchFamily="34" charset="0"/>
              <a:buChar char="−"/>
            </a:pPr>
            <a:endParaRPr lang="nl-NL" altLang="nl-N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389DFD49-EEDE-4B63-945D-A58FE0146898}"/>
              </a:ext>
            </a:extLst>
          </p:cNvPr>
          <p:cNvSpPr>
            <a:spLocks noGrp="1" noChangeArrowheads="1"/>
          </p:cNvSpPr>
          <p:nvPr>
            <p:ph type="title"/>
          </p:nvPr>
        </p:nvSpPr>
        <p:spPr>
          <a:xfrm>
            <a:off x="2208213" y="908050"/>
            <a:ext cx="7772400" cy="1143000"/>
          </a:xfrm>
        </p:spPr>
        <p:txBody>
          <a:bodyPr/>
          <a:lstStyle/>
          <a:p>
            <a:br>
              <a:rPr lang="nl-NL" altLang="nl-NL" sz="4000"/>
            </a:br>
            <a:r>
              <a:rPr lang="nl-NL" altLang="nl-NL" sz="4000"/>
              <a:t>Toerekenbare kosten  </a:t>
            </a:r>
            <a:br>
              <a:rPr lang="nl-NL" altLang="nl-NL" sz="4000"/>
            </a:br>
            <a:endParaRPr lang="nl-NL" altLang="nl-NL" sz="4000"/>
          </a:p>
        </p:txBody>
      </p:sp>
      <p:sp>
        <p:nvSpPr>
          <p:cNvPr id="59394" name="Rectangle 3">
            <a:extLst>
              <a:ext uri="{FF2B5EF4-FFF2-40B4-BE49-F238E27FC236}">
                <a16:creationId xmlns:a16="http://schemas.microsoft.com/office/drawing/2014/main" id="{51159341-8B34-471E-8476-C70F779B0906}"/>
              </a:ext>
            </a:extLst>
          </p:cNvPr>
          <p:cNvSpPr>
            <a:spLocks noGrp="1" noChangeArrowheads="1"/>
          </p:cNvSpPr>
          <p:nvPr>
            <p:ph idx="1"/>
          </p:nvPr>
        </p:nvSpPr>
        <p:spPr>
          <a:xfrm>
            <a:off x="2208213" y="2276475"/>
            <a:ext cx="7772400" cy="4114800"/>
          </a:xfrm>
        </p:spPr>
        <p:txBody>
          <a:bodyPr/>
          <a:lstStyle/>
          <a:p>
            <a:r>
              <a:rPr lang="nl-NL" altLang="nl-NL"/>
              <a:t>Uitsluitend als ondernemer </a:t>
            </a:r>
          </a:p>
          <a:p>
            <a:pPr lvl="1"/>
            <a:r>
              <a:rPr lang="nl-NL" altLang="nl-NL"/>
              <a:t>Belast (via aangifte recht op aftrek)</a:t>
            </a:r>
          </a:p>
          <a:p>
            <a:pPr lvl="1"/>
            <a:r>
              <a:rPr lang="nl-NL" altLang="nl-NL"/>
              <a:t>Vrijgesteld (geen recht op aftrek)</a:t>
            </a:r>
          </a:p>
          <a:p>
            <a:r>
              <a:rPr lang="nl-NL" altLang="nl-NL"/>
              <a:t>Uitsluitend als overheid of niet-ondernemer</a:t>
            </a:r>
          </a:p>
          <a:p>
            <a:pPr lvl="1"/>
            <a:r>
              <a:rPr lang="nl-NL" altLang="nl-NL"/>
              <a:t>Compensabel (via BCF-declaratie)</a:t>
            </a:r>
          </a:p>
          <a:p>
            <a:pPr lvl="1"/>
            <a:r>
              <a:rPr lang="nl-NL" altLang="nl-NL"/>
              <a:t>Niet compensabel </a:t>
            </a:r>
          </a:p>
          <a:p>
            <a:pPr lvl="2"/>
            <a:endParaRPr lang="en-US" altLang="nl-NL"/>
          </a:p>
          <a:p>
            <a:r>
              <a:rPr lang="en-US" altLang="nl-NL"/>
              <a:t>Wat als kosten niet toe te rekenen zijn?</a:t>
            </a:r>
            <a:endParaRPr lang="nl-NL" altLang="nl-NL"/>
          </a:p>
          <a:p>
            <a:pPr lvl="1"/>
            <a:endParaRPr lang="nl-NL" altLang="nl-NL"/>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F32BD1C6-31CC-449A-9031-676A10FEE651}"/>
              </a:ext>
            </a:extLst>
          </p:cNvPr>
          <p:cNvSpPr>
            <a:spLocks noGrp="1" noChangeArrowheads="1"/>
          </p:cNvSpPr>
          <p:nvPr>
            <p:ph type="title"/>
          </p:nvPr>
        </p:nvSpPr>
        <p:spPr>
          <a:xfrm>
            <a:off x="2208213" y="908050"/>
            <a:ext cx="7772400" cy="1143000"/>
          </a:xfrm>
        </p:spPr>
        <p:txBody>
          <a:bodyPr/>
          <a:lstStyle/>
          <a:p>
            <a:r>
              <a:rPr lang="nl-NL" altLang="nl-NL" sz="4000"/>
              <a:t>Niet toerekenbare kosten</a:t>
            </a:r>
          </a:p>
        </p:txBody>
      </p:sp>
      <p:sp>
        <p:nvSpPr>
          <p:cNvPr id="80899" name="Rectangle 3">
            <a:extLst>
              <a:ext uri="{FF2B5EF4-FFF2-40B4-BE49-F238E27FC236}">
                <a16:creationId xmlns:a16="http://schemas.microsoft.com/office/drawing/2014/main" id="{622D2429-840F-4AC0-BB2E-3FE6D5B5D13F}"/>
              </a:ext>
            </a:extLst>
          </p:cNvPr>
          <p:cNvSpPr>
            <a:spLocks noGrp="1" noChangeArrowheads="1"/>
          </p:cNvSpPr>
          <p:nvPr>
            <p:ph idx="1"/>
          </p:nvPr>
        </p:nvSpPr>
        <p:spPr>
          <a:xfrm>
            <a:off x="2208213" y="2276475"/>
            <a:ext cx="7772400" cy="4114800"/>
          </a:xfrm>
        </p:spPr>
        <p:txBody>
          <a:bodyPr/>
          <a:lstStyle/>
          <a:p>
            <a:pPr marL="571500" indent="-571500">
              <a:lnSpc>
                <a:spcPct val="80000"/>
              </a:lnSpc>
              <a:buNone/>
              <a:defRPr/>
            </a:pPr>
            <a:r>
              <a:rPr lang="en-US" altLang="nl-NL" dirty="0"/>
              <a:t>Pro rata </a:t>
            </a:r>
            <a:r>
              <a:rPr lang="en-US" altLang="nl-NL" dirty="0" err="1"/>
              <a:t>bepalen</a:t>
            </a:r>
            <a:r>
              <a:rPr lang="en-US" altLang="nl-NL" dirty="0"/>
              <a:t>:</a:t>
            </a:r>
          </a:p>
          <a:p>
            <a:pPr marL="571500" indent="-571500">
              <a:lnSpc>
                <a:spcPct val="80000"/>
              </a:lnSpc>
              <a:defRPr/>
            </a:pPr>
            <a:endParaRPr lang="nl-NL" altLang="nl-NL" i="1" dirty="0"/>
          </a:p>
          <a:p>
            <a:pPr marL="628650" indent="-571500">
              <a:lnSpc>
                <a:spcPct val="80000"/>
              </a:lnSpc>
              <a:buFontTx/>
              <a:buAutoNum type="arabicPeriod"/>
              <a:defRPr/>
            </a:pPr>
            <a:r>
              <a:rPr lang="nl-NL" altLang="nl-NL" dirty="0"/>
              <a:t>Splitsen o.b.v. werkelijk gebruik, bijvoorbeeld:</a:t>
            </a:r>
          </a:p>
          <a:p>
            <a:pPr marL="781050" lvl="1" indent="-266700">
              <a:lnSpc>
                <a:spcPct val="80000"/>
              </a:lnSpc>
              <a:buFont typeface="Times New Roman" panose="02020603050405020304" pitchFamily="18" charset="0"/>
              <a:buChar char="–"/>
              <a:defRPr/>
            </a:pPr>
            <a:r>
              <a:rPr lang="nl-NL" altLang="nl-NL" dirty="0"/>
              <a:t>M2</a:t>
            </a:r>
          </a:p>
          <a:p>
            <a:pPr marL="781050" lvl="1" indent="-266700">
              <a:lnSpc>
                <a:spcPct val="80000"/>
              </a:lnSpc>
              <a:buFont typeface="Times New Roman" panose="02020603050405020304" pitchFamily="18" charset="0"/>
              <a:buChar char="–"/>
              <a:defRPr/>
            </a:pPr>
            <a:r>
              <a:rPr lang="nl-NL" altLang="nl-NL" dirty="0"/>
              <a:t>Loonkosten</a:t>
            </a:r>
          </a:p>
          <a:p>
            <a:pPr marL="781050" lvl="1" indent="-266700">
              <a:lnSpc>
                <a:spcPct val="80000"/>
              </a:lnSpc>
              <a:buFont typeface="Times New Roman" panose="02020603050405020304" pitchFamily="18" charset="0"/>
              <a:buChar char="–"/>
              <a:defRPr/>
            </a:pPr>
            <a:r>
              <a:rPr lang="nl-NL" altLang="nl-NL" dirty="0"/>
              <a:t>Fte</a:t>
            </a:r>
          </a:p>
          <a:p>
            <a:pPr marL="628650" indent="-571500">
              <a:lnSpc>
                <a:spcPct val="80000"/>
              </a:lnSpc>
              <a:defRPr/>
            </a:pPr>
            <a:endParaRPr lang="en-US" altLang="nl-NL" dirty="0"/>
          </a:p>
          <a:p>
            <a:pPr marL="628650" indent="-571500">
              <a:lnSpc>
                <a:spcPct val="80000"/>
              </a:lnSpc>
              <a:buFontTx/>
              <a:buAutoNum type="arabicPeriod" startAt="2"/>
              <a:defRPr/>
            </a:pPr>
            <a:r>
              <a:rPr lang="en-US" altLang="nl-NL" dirty="0" err="1"/>
              <a:t>Splitsen</a:t>
            </a:r>
            <a:r>
              <a:rPr lang="en-US" altLang="nl-NL" dirty="0"/>
              <a:t> </a:t>
            </a:r>
            <a:r>
              <a:rPr lang="en-US" altLang="nl-NL" dirty="0" err="1"/>
              <a:t>o.b.v</a:t>
            </a:r>
            <a:r>
              <a:rPr lang="en-US" altLang="nl-NL" dirty="0"/>
              <a:t>. </a:t>
            </a:r>
            <a:r>
              <a:rPr lang="en-US" altLang="nl-NL" dirty="0" err="1"/>
              <a:t>omzetverhoudingen</a:t>
            </a:r>
            <a:r>
              <a:rPr lang="en-US" altLang="nl-NL" dirty="0"/>
              <a:t> (</a:t>
            </a:r>
            <a:r>
              <a:rPr lang="en-US" altLang="nl-NL" dirty="0" err="1"/>
              <a:t>alleen</a:t>
            </a:r>
            <a:r>
              <a:rPr lang="en-US" altLang="nl-NL" dirty="0"/>
              <a:t> </a:t>
            </a:r>
            <a:r>
              <a:rPr lang="en-US" altLang="nl-NL" dirty="0" err="1"/>
              <a:t>als</a:t>
            </a:r>
            <a:r>
              <a:rPr lang="en-US" altLang="nl-NL" dirty="0"/>
              <a:t> </a:t>
            </a:r>
            <a:r>
              <a:rPr lang="en-US" altLang="nl-NL" dirty="0" err="1"/>
              <a:t>werkelijk</a:t>
            </a:r>
            <a:r>
              <a:rPr lang="en-US" altLang="nl-NL" dirty="0"/>
              <a:t> </a:t>
            </a:r>
            <a:r>
              <a:rPr lang="en-US" altLang="nl-NL" dirty="0" err="1"/>
              <a:t>gebruik</a:t>
            </a:r>
            <a:r>
              <a:rPr lang="en-US" altLang="nl-NL" dirty="0"/>
              <a:t> </a:t>
            </a:r>
            <a:r>
              <a:rPr lang="en-US" altLang="nl-NL" dirty="0" err="1"/>
              <a:t>niet</a:t>
            </a:r>
            <a:r>
              <a:rPr lang="en-US" altLang="nl-NL" dirty="0"/>
              <a:t> </a:t>
            </a:r>
            <a:r>
              <a:rPr lang="en-US" altLang="nl-NL" dirty="0" err="1"/>
              <a:t>bepaalbaar</a:t>
            </a:r>
            <a:r>
              <a:rPr lang="en-US" altLang="nl-NL" dirty="0"/>
              <a:t> is)</a:t>
            </a:r>
            <a:endParaRPr lang="nl-NL" altLang="nl-NL" dirty="0"/>
          </a:p>
          <a:p>
            <a:pPr marL="1028700" lvl="1" indent="-571500">
              <a:lnSpc>
                <a:spcPct val="80000"/>
              </a:lnSpc>
              <a:buNone/>
              <a:defRPr/>
            </a:pPr>
            <a:endParaRPr lang="nl-NL" altLang="nl-NL" i="1" dirty="0"/>
          </a:p>
          <a:p>
            <a:pPr marL="571500" indent="-571500">
              <a:lnSpc>
                <a:spcPct val="80000"/>
              </a:lnSpc>
              <a:buNone/>
              <a:defRPr/>
            </a:pPr>
            <a:r>
              <a:rPr lang="nl-NL" altLang="nl-NL" dirty="0"/>
              <a:t>Gevolg: teruggave van BTW, deels via aangifte en deels via BCF</a:t>
            </a:r>
          </a:p>
          <a:p>
            <a:pPr marL="571500" indent="-571500">
              <a:lnSpc>
                <a:spcPct val="80000"/>
              </a:lnSpc>
              <a:defRPr/>
            </a:pPr>
            <a:endParaRPr lang="nl-NL" altLang="nl-NL" dirty="0"/>
          </a:p>
          <a:p>
            <a:pPr marL="1028700" lvl="1" indent="-571500">
              <a:lnSpc>
                <a:spcPct val="80000"/>
              </a:lnSpc>
              <a:defRPr/>
            </a:pPr>
            <a:endParaRPr lang="nl-NL" altLang="nl-NL"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el 1">
            <a:extLst>
              <a:ext uri="{FF2B5EF4-FFF2-40B4-BE49-F238E27FC236}">
                <a16:creationId xmlns:a16="http://schemas.microsoft.com/office/drawing/2014/main" id="{85655ECB-9066-4B11-AA9D-A5AC200E0927}"/>
              </a:ext>
            </a:extLst>
          </p:cNvPr>
          <p:cNvSpPr>
            <a:spLocks noGrp="1" noChangeArrowheads="1"/>
          </p:cNvSpPr>
          <p:nvPr>
            <p:ph type="title"/>
          </p:nvPr>
        </p:nvSpPr>
        <p:spPr>
          <a:xfrm>
            <a:off x="2208213" y="908050"/>
            <a:ext cx="7772400" cy="1143000"/>
          </a:xfrm>
        </p:spPr>
        <p:txBody>
          <a:bodyPr/>
          <a:lstStyle/>
          <a:p>
            <a:r>
              <a:rPr lang="nl-NL" altLang="nl-NL"/>
              <a:t>Budget	</a:t>
            </a:r>
          </a:p>
        </p:txBody>
      </p:sp>
      <p:sp>
        <p:nvSpPr>
          <p:cNvPr id="63490" name="Tijdelijke aanduiding voor inhoud 2">
            <a:extLst>
              <a:ext uri="{FF2B5EF4-FFF2-40B4-BE49-F238E27FC236}">
                <a16:creationId xmlns:a16="http://schemas.microsoft.com/office/drawing/2014/main" id="{44BA16F8-2791-4ECA-ABB2-D59022AB0269}"/>
              </a:ext>
            </a:extLst>
          </p:cNvPr>
          <p:cNvSpPr>
            <a:spLocks noGrp="1" noChangeArrowheads="1"/>
          </p:cNvSpPr>
          <p:nvPr>
            <p:ph idx="1"/>
          </p:nvPr>
        </p:nvSpPr>
        <p:spPr>
          <a:xfrm>
            <a:off x="2208213" y="2349500"/>
            <a:ext cx="7772400" cy="4114800"/>
          </a:xfrm>
        </p:spPr>
        <p:txBody>
          <a:bodyPr/>
          <a:lstStyle/>
          <a:p>
            <a:endParaRPr lang="nl-NL" altLang="nl-NL"/>
          </a:p>
          <a:p>
            <a:r>
              <a:rPr lang="nl-NL" altLang="nl-NL"/>
              <a:t>Plafond 2020: € 3.497.201.000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8932DB23-E472-4ED9-81FC-930D75ED3900}"/>
              </a:ext>
            </a:extLst>
          </p:cNvPr>
          <p:cNvSpPr>
            <a:spLocks noGrp="1" noChangeArrowheads="1"/>
          </p:cNvSpPr>
          <p:nvPr>
            <p:ph type="title"/>
          </p:nvPr>
        </p:nvSpPr>
        <p:spPr>
          <a:xfrm>
            <a:off x="2208213" y="908050"/>
            <a:ext cx="7772400" cy="1143000"/>
          </a:xfrm>
          <a:noFill/>
        </p:spPr>
        <p:txBody>
          <a:bodyPr/>
          <a:lstStyle/>
          <a:p>
            <a:r>
              <a:rPr lang="nl-NL" altLang="nl-NL" sz="4000"/>
              <a:t>Transparantieregeling </a:t>
            </a:r>
          </a:p>
        </p:txBody>
      </p:sp>
      <p:sp>
        <p:nvSpPr>
          <p:cNvPr id="64514" name="Rectangle 3">
            <a:extLst>
              <a:ext uri="{FF2B5EF4-FFF2-40B4-BE49-F238E27FC236}">
                <a16:creationId xmlns:a16="http://schemas.microsoft.com/office/drawing/2014/main" id="{769A94EB-08CD-4483-888D-3D1EB16EEA54}"/>
              </a:ext>
            </a:extLst>
          </p:cNvPr>
          <p:cNvSpPr>
            <a:spLocks noGrp="1" noChangeArrowheads="1"/>
          </p:cNvSpPr>
          <p:nvPr>
            <p:ph idx="1"/>
          </p:nvPr>
        </p:nvSpPr>
        <p:spPr>
          <a:xfrm>
            <a:off x="2208213" y="2276475"/>
            <a:ext cx="7772400" cy="4114800"/>
          </a:xfrm>
        </p:spPr>
        <p:txBody>
          <a:bodyPr/>
          <a:lstStyle/>
          <a:p>
            <a:pPr>
              <a:lnSpc>
                <a:spcPct val="90000"/>
              </a:lnSpc>
            </a:pPr>
            <a:r>
              <a:rPr lang="nl-NL" altLang="nl-NL"/>
              <a:t>Betaalde BTW door één gemeente of provincie in een samenwerkingsverband doorschuiven naar haar deelnemers</a:t>
            </a:r>
          </a:p>
          <a:p>
            <a:pPr>
              <a:lnSpc>
                <a:spcPct val="90000"/>
              </a:lnSpc>
            </a:pPr>
            <a:endParaRPr lang="nl-NL" altLang="nl-NL"/>
          </a:p>
          <a:p>
            <a:pPr>
              <a:lnSpc>
                <a:spcPct val="90000"/>
              </a:lnSpc>
            </a:pPr>
            <a:r>
              <a:rPr lang="nl-NL" altLang="nl-NL"/>
              <a:t>(éénrichtingsverkeer)</a:t>
            </a:r>
          </a:p>
          <a:p>
            <a:pPr>
              <a:lnSpc>
                <a:spcPct val="90000"/>
              </a:lnSpc>
            </a:pPr>
            <a:endParaRPr lang="nl-NL" altLang="nl-NL"/>
          </a:p>
          <a:p>
            <a:pPr>
              <a:lnSpc>
                <a:spcPct val="90000"/>
              </a:lnSpc>
            </a:pPr>
            <a:endParaRPr lang="nl-NL" altLang="nl-NL"/>
          </a:p>
          <a:p>
            <a:pPr>
              <a:lnSpc>
                <a:spcPct val="90000"/>
              </a:lnSpc>
            </a:pPr>
            <a:endParaRPr lang="nl-NL" altLang="nl-N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FBD80740-2E53-4742-A9B2-39014F26FD35}"/>
              </a:ext>
            </a:extLst>
          </p:cNvPr>
          <p:cNvSpPr>
            <a:spLocks noGrp="1" noChangeArrowheads="1"/>
          </p:cNvSpPr>
          <p:nvPr>
            <p:ph type="title"/>
          </p:nvPr>
        </p:nvSpPr>
        <p:spPr>
          <a:xfrm>
            <a:off x="2208213" y="908050"/>
            <a:ext cx="7772400" cy="1143000"/>
          </a:xfrm>
          <a:noFill/>
        </p:spPr>
        <p:txBody>
          <a:bodyPr/>
          <a:lstStyle/>
          <a:p>
            <a:r>
              <a:rPr lang="nl-NL" altLang="nl-NL" sz="4000"/>
              <a:t>Transparantieregeling</a:t>
            </a:r>
          </a:p>
        </p:txBody>
      </p:sp>
      <p:sp>
        <p:nvSpPr>
          <p:cNvPr id="86019" name="Rectangle 3">
            <a:extLst>
              <a:ext uri="{FF2B5EF4-FFF2-40B4-BE49-F238E27FC236}">
                <a16:creationId xmlns:a16="http://schemas.microsoft.com/office/drawing/2014/main" id="{32B7E81E-164D-4E24-92D2-9F93AF2446F1}"/>
              </a:ext>
            </a:extLst>
          </p:cNvPr>
          <p:cNvSpPr>
            <a:spLocks noGrp="1" noChangeArrowheads="1"/>
          </p:cNvSpPr>
          <p:nvPr>
            <p:ph idx="1"/>
          </p:nvPr>
        </p:nvSpPr>
        <p:spPr>
          <a:xfrm>
            <a:off x="2208213" y="2276475"/>
            <a:ext cx="7772400" cy="4114800"/>
          </a:xfrm>
        </p:spPr>
        <p:txBody>
          <a:bodyPr/>
          <a:lstStyle/>
          <a:p>
            <a:pPr marL="0" indent="0">
              <a:lnSpc>
                <a:spcPct val="90000"/>
              </a:lnSpc>
              <a:buNone/>
              <a:defRPr/>
            </a:pPr>
            <a:r>
              <a:rPr lang="nl-NL" altLang="nl-NL" sz="1900" u="sng" dirty="0"/>
              <a:t>Voorwaarde 1:</a:t>
            </a:r>
          </a:p>
          <a:p>
            <a:pPr>
              <a:lnSpc>
                <a:spcPct val="90000"/>
              </a:lnSpc>
              <a:defRPr/>
            </a:pPr>
            <a:r>
              <a:rPr lang="nl-NL" altLang="nl-NL" sz="1900" dirty="0"/>
              <a:t>Alleen publiekrechtelijke lichamen</a:t>
            </a:r>
          </a:p>
          <a:p>
            <a:pPr>
              <a:lnSpc>
                <a:spcPct val="90000"/>
              </a:lnSpc>
              <a:defRPr/>
            </a:pPr>
            <a:r>
              <a:rPr lang="nl-NL" altLang="nl-NL" sz="1900" dirty="0"/>
              <a:t>Samenwerkingsverband is gerechtigd om transparantiemethode toe te passen</a:t>
            </a:r>
          </a:p>
          <a:p>
            <a:pPr>
              <a:lnSpc>
                <a:spcPct val="90000"/>
              </a:lnSpc>
              <a:defRPr/>
            </a:pPr>
            <a:endParaRPr lang="nl-NL" altLang="nl-NL" sz="1900" dirty="0"/>
          </a:p>
          <a:p>
            <a:pPr marL="0" indent="0">
              <a:lnSpc>
                <a:spcPct val="90000"/>
              </a:lnSpc>
              <a:buNone/>
              <a:defRPr/>
            </a:pPr>
            <a:r>
              <a:rPr lang="nl-NL" altLang="nl-NL" sz="1900" u="sng" dirty="0"/>
              <a:t>Voorwaarde 2:</a:t>
            </a:r>
          </a:p>
          <a:p>
            <a:pPr>
              <a:lnSpc>
                <a:spcPct val="90000"/>
              </a:lnSpc>
              <a:defRPr/>
            </a:pPr>
            <a:r>
              <a:rPr lang="nl-NL" altLang="nl-NL" sz="1900" dirty="0"/>
              <a:t>Samenwerkingsverbanden aan te merken als zelfstandige groeperingen. Als bedoeld in de wet op de omzetbelasting (koepelvrijstelling)</a:t>
            </a:r>
          </a:p>
          <a:p>
            <a:pPr>
              <a:lnSpc>
                <a:spcPct val="90000"/>
              </a:lnSpc>
              <a:defRPr/>
            </a:pPr>
            <a:endParaRPr lang="nl-NL" altLang="nl-NL" sz="1900" dirty="0"/>
          </a:p>
          <a:p>
            <a:pPr marL="0" indent="0">
              <a:lnSpc>
                <a:spcPct val="90000"/>
              </a:lnSpc>
              <a:buNone/>
              <a:defRPr/>
            </a:pPr>
            <a:r>
              <a:rPr lang="nl-NL" altLang="nl-NL" sz="1900" u="sng" dirty="0"/>
              <a:t>Voorwaarde 3:</a:t>
            </a:r>
          </a:p>
          <a:p>
            <a:pPr>
              <a:lnSpc>
                <a:spcPct val="90000"/>
              </a:lnSpc>
              <a:defRPr/>
            </a:pPr>
            <a:r>
              <a:rPr lang="nl-NL" altLang="nl-NL" sz="1900" dirty="0"/>
              <a:t>Samenwerkingsverbanden mag niet worden aangemerkt als ondernemer. </a:t>
            </a:r>
          </a:p>
          <a:p>
            <a:pPr>
              <a:lnSpc>
                <a:spcPct val="90000"/>
              </a:lnSpc>
              <a:defRPr/>
            </a:pPr>
            <a:r>
              <a:rPr lang="nl-NL" altLang="nl-NL" sz="1900" dirty="0"/>
              <a:t>(eventueel koepelvrijstelling)</a:t>
            </a:r>
          </a:p>
          <a:p>
            <a:pPr marL="0" indent="0">
              <a:lnSpc>
                <a:spcPct val="90000"/>
              </a:lnSpc>
              <a:buNone/>
              <a:defRPr/>
            </a:pPr>
            <a:endParaRPr lang="nl-NL" altLang="nl-NL" sz="1900" dirty="0"/>
          </a:p>
          <a:p>
            <a:pPr>
              <a:lnSpc>
                <a:spcPct val="90000"/>
              </a:lnSpc>
              <a:defRPr/>
            </a:pPr>
            <a:endParaRPr lang="nl-NL" altLang="nl-NL" sz="1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el 2">
            <a:extLst>
              <a:ext uri="{FF2B5EF4-FFF2-40B4-BE49-F238E27FC236}">
                <a16:creationId xmlns:a16="http://schemas.microsoft.com/office/drawing/2014/main" id="{FEFFBEF1-A8A5-468C-9CCF-A8864ECCCDF2}"/>
              </a:ext>
            </a:extLst>
          </p:cNvPr>
          <p:cNvSpPr>
            <a:spLocks noGrp="1" noChangeArrowheads="1"/>
          </p:cNvSpPr>
          <p:nvPr>
            <p:ph type="title"/>
          </p:nvPr>
        </p:nvSpPr>
        <p:spPr>
          <a:xfrm>
            <a:off x="2205038" y="908050"/>
            <a:ext cx="7772400" cy="1143000"/>
          </a:xfrm>
        </p:spPr>
        <p:txBody>
          <a:bodyPr/>
          <a:lstStyle/>
          <a:p>
            <a:pPr eaLnBrk="1" hangingPunct="1"/>
            <a:r>
              <a:rPr lang="nl-NL" altLang="nl-NL">
                <a:ea typeface="ヒラギノ角ゴ Pro W3" pitchFamily="1" charset="-128"/>
              </a:rPr>
              <a:t>Factuur &amp; vereisten</a:t>
            </a:r>
          </a:p>
        </p:txBody>
      </p:sp>
      <p:sp>
        <p:nvSpPr>
          <p:cNvPr id="66562" name="Rectangle 3">
            <a:extLst>
              <a:ext uri="{FF2B5EF4-FFF2-40B4-BE49-F238E27FC236}">
                <a16:creationId xmlns:a16="http://schemas.microsoft.com/office/drawing/2014/main" id="{48D399E2-04AB-495E-9DB5-E868372CF587}"/>
              </a:ext>
            </a:extLst>
          </p:cNvPr>
          <p:cNvSpPr>
            <a:spLocks noGrp="1" noChangeArrowheads="1"/>
          </p:cNvSpPr>
          <p:nvPr>
            <p:ph idx="1"/>
          </p:nvPr>
        </p:nvSpPr>
        <p:spPr>
          <a:xfrm>
            <a:off x="2205038" y="2133600"/>
            <a:ext cx="7772400" cy="4114800"/>
          </a:xfrm>
        </p:spPr>
        <p:txBody>
          <a:bodyPr/>
          <a:lstStyle/>
          <a:p>
            <a:pPr eaLnBrk="1" hangingPunct="1"/>
            <a:r>
              <a:rPr lang="nl-NL" altLang="nl-NL">
                <a:ea typeface="ヒラギノ角ゴ Pro W3" pitchFamily="1" charset="-128"/>
              </a:rPr>
              <a:t>Ondernemer die prestaties verricht moet factuur uitreiken</a:t>
            </a:r>
          </a:p>
          <a:p>
            <a:pPr eaLnBrk="1" hangingPunct="1"/>
            <a:r>
              <a:rPr lang="nl-NL" altLang="nl-NL">
                <a:ea typeface="ヒラギノ角ゴ Pro W3" pitchFamily="1" charset="-128"/>
              </a:rPr>
              <a:t>In bepaalde gevallen maakt de afnemer de factuur  op (self-billing)</a:t>
            </a:r>
          </a:p>
          <a:p>
            <a:pPr eaLnBrk="1" hangingPunct="1"/>
            <a:r>
              <a:rPr lang="nl-NL" altLang="nl-NL">
                <a:ea typeface="ヒラギノ角ゴ Pro W3" pitchFamily="1" charset="-128"/>
              </a:rPr>
              <a:t>Juiste factuur is voorwaarde ondernemer voor aftrek BTW</a:t>
            </a:r>
          </a:p>
          <a:p>
            <a:pPr eaLnBrk="1" hangingPunct="1"/>
            <a:r>
              <a:rPr lang="nl-NL" altLang="nl-NL">
                <a:ea typeface="ヒラギノ角ゴ Pro W3" pitchFamily="1" charset="-128"/>
              </a:rPr>
              <a:t>Uitreiking uiterlijk op de 15e dag na maand verrichting prestatie </a:t>
            </a:r>
          </a:p>
          <a:p>
            <a:pPr eaLnBrk="1" hangingPunct="1"/>
            <a:r>
              <a:rPr lang="nl-NL" altLang="nl-NL">
                <a:ea typeface="ヒラギノ角ゴ Pro W3" pitchFamily="1" charset="-128"/>
              </a:rPr>
              <a:t>Inhoud is verbonden aan voorwaarden</a:t>
            </a:r>
          </a:p>
          <a:p>
            <a:pPr eaLnBrk="1" hangingPunct="1"/>
            <a:endParaRPr lang="en-US" altLang="nl-NL">
              <a:ea typeface="ヒラギノ角ゴ Pro W3" pitchFamily="1" charset="-128"/>
            </a:endParaRPr>
          </a:p>
          <a:p>
            <a:pPr eaLnBrk="1" hangingPunct="1"/>
            <a:endParaRPr lang="en-US" altLang="nl-NL">
              <a:ea typeface="ヒラギノ角ゴ Pro W3" pitchFamily="1"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el 2">
            <a:extLst>
              <a:ext uri="{FF2B5EF4-FFF2-40B4-BE49-F238E27FC236}">
                <a16:creationId xmlns:a16="http://schemas.microsoft.com/office/drawing/2014/main" id="{818934D2-53AB-4702-A664-ADE232F337E3}"/>
              </a:ext>
            </a:extLst>
          </p:cNvPr>
          <p:cNvSpPr>
            <a:spLocks noGrp="1" noChangeArrowheads="1"/>
          </p:cNvSpPr>
          <p:nvPr>
            <p:ph type="title"/>
          </p:nvPr>
        </p:nvSpPr>
        <p:spPr>
          <a:xfrm>
            <a:off x="2205038" y="908050"/>
            <a:ext cx="7772400" cy="1143000"/>
          </a:xfrm>
        </p:spPr>
        <p:txBody>
          <a:bodyPr/>
          <a:lstStyle/>
          <a:p>
            <a:pPr eaLnBrk="1" hangingPunct="1"/>
            <a:r>
              <a:rPr lang="nl-NL" altLang="nl-NL">
                <a:ea typeface="ヒラギノ角ゴ Pro W3" pitchFamily="1" charset="-128"/>
              </a:rPr>
              <a:t>Factuur &amp; vereisten</a:t>
            </a:r>
          </a:p>
        </p:txBody>
      </p:sp>
      <p:sp>
        <p:nvSpPr>
          <p:cNvPr id="33795" name="Rectangle 3">
            <a:extLst>
              <a:ext uri="{FF2B5EF4-FFF2-40B4-BE49-F238E27FC236}">
                <a16:creationId xmlns:a16="http://schemas.microsoft.com/office/drawing/2014/main" id="{1C8DFEC4-B3AE-4E1F-BECA-BD4A6E44B5EB}"/>
              </a:ext>
            </a:extLst>
          </p:cNvPr>
          <p:cNvSpPr>
            <a:spLocks noGrp="1" noChangeArrowheads="1"/>
          </p:cNvSpPr>
          <p:nvPr>
            <p:ph idx="1"/>
          </p:nvPr>
        </p:nvSpPr>
        <p:spPr>
          <a:xfrm>
            <a:off x="2205038" y="1844675"/>
            <a:ext cx="7772400" cy="4114800"/>
          </a:xfrm>
        </p:spPr>
        <p:txBody>
          <a:bodyPr/>
          <a:lstStyle/>
          <a:p>
            <a:pPr eaLnBrk="1" hangingPunct="1">
              <a:defRPr/>
            </a:pPr>
            <a:r>
              <a:rPr lang="nl-NL" sz="1500" dirty="0"/>
              <a:t>Datum van uitreiking (factuurdatum)</a:t>
            </a:r>
          </a:p>
          <a:p>
            <a:pPr eaLnBrk="1" hangingPunct="1">
              <a:defRPr/>
            </a:pPr>
            <a:r>
              <a:rPr lang="nl-NL" sz="1500" dirty="0"/>
              <a:t>Factuurnummer</a:t>
            </a:r>
          </a:p>
          <a:p>
            <a:pPr eaLnBrk="1" hangingPunct="1">
              <a:defRPr/>
            </a:pPr>
            <a:r>
              <a:rPr lang="nl-NL" sz="1500" dirty="0" err="1"/>
              <a:t>BTW-nummer</a:t>
            </a:r>
            <a:r>
              <a:rPr lang="nl-NL" sz="1500" dirty="0"/>
              <a:t> leverancier</a:t>
            </a:r>
          </a:p>
          <a:p>
            <a:pPr lvl="1" eaLnBrk="1" hangingPunct="1">
              <a:buFont typeface="Arial" panose="020B0604020202020204" pitchFamily="34" charset="0"/>
              <a:buChar char="•"/>
              <a:defRPr/>
            </a:pPr>
            <a:r>
              <a:rPr lang="nl-NL" sz="1500" dirty="0">
                <a:ea typeface="+mn-ea"/>
                <a:cs typeface="+mn-cs"/>
              </a:rPr>
              <a:t>Fiscale eenheid </a:t>
            </a:r>
            <a:r>
              <a:rPr lang="nl-NL" sz="1500" dirty="0">
                <a:ea typeface="+mn-ea"/>
                <a:cs typeface="+mn-cs"/>
                <a:sym typeface="Wingdings" pitchFamily="2" charset="2"/>
              </a:rPr>
              <a:t> </a:t>
            </a:r>
            <a:r>
              <a:rPr lang="nl-NL" sz="1500" dirty="0" err="1">
                <a:ea typeface="+mn-ea"/>
                <a:cs typeface="+mn-cs"/>
                <a:sym typeface="Wingdings" pitchFamily="2" charset="2"/>
              </a:rPr>
              <a:t>BTW-nummer</a:t>
            </a:r>
            <a:r>
              <a:rPr lang="nl-NL" sz="1500" dirty="0">
                <a:ea typeface="+mn-ea"/>
                <a:cs typeface="+mn-cs"/>
                <a:sym typeface="Wingdings" pitchFamily="2" charset="2"/>
              </a:rPr>
              <a:t> van het onderdeel dat levering/dienst verricht</a:t>
            </a:r>
          </a:p>
          <a:p>
            <a:pPr eaLnBrk="1" hangingPunct="1">
              <a:defRPr/>
            </a:pPr>
            <a:r>
              <a:rPr lang="nl-NL" sz="1500" dirty="0" err="1"/>
              <a:t>Naw-gegevens</a:t>
            </a:r>
            <a:r>
              <a:rPr lang="nl-NL" sz="1500" dirty="0"/>
              <a:t> leverancier</a:t>
            </a:r>
          </a:p>
          <a:p>
            <a:pPr eaLnBrk="1" hangingPunct="1">
              <a:defRPr/>
            </a:pPr>
            <a:r>
              <a:rPr lang="nl-NL" sz="1500" dirty="0" err="1"/>
              <a:t>Naw-gegevens</a:t>
            </a:r>
            <a:r>
              <a:rPr lang="nl-NL" sz="1500" dirty="0"/>
              <a:t> afnemer</a:t>
            </a:r>
          </a:p>
          <a:p>
            <a:pPr eaLnBrk="1" hangingPunct="1">
              <a:defRPr/>
            </a:pPr>
            <a:r>
              <a:rPr lang="nl-NL" sz="1500" dirty="0"/>
              <a:t>Gegevens fiscale vertegenwoordiger:</a:t>
            </a:r>
          </a:p>
          <a:p>
            <a:pPr lvl="1" eaLnBrk="1" hangingPunct="1">
              <a:buFont typeface="Arial" panose="020B0604020202020204" pitchFamily="34" charset="0"/>
              <a:buChar char="•"/>
              <a:defRPr/>
            </a:pPr>
            <a:r>
              <a:rPr lang="nl-NL" sz="1500" dirty="0" err="1">
                <a:ea typeface="+mn-ea"/>
                <a:cs typeface="+mn-cs"/>
              </a:rPr>
              <a:t>Naw-gegevens</a:t>
            </a:r>
            <a:r>
              <a:rPr lang="nl-NL" sz="1500" dirty="0">
                <a:ea typeface="+mn-ea"/>
                <a:cs typeface="+mn-cs"/>
              </a:rPr>
              <a:t> fiscale vertegenwoordiger + BTW-nummer fiscaal vertegenwoordiger</a:t>
            </a:r>
          </a:p>
          <a:p>
            <a:pPr eaLnBrk="1" hangingPunct="1">
              <a:defRPr/>
            </a:pPr>
            <a:r>
              <a:rPr lang="nl-NL" sz="1500" dirty="0"/>
              <a:t>Hoeveelheid en aard geleverde goederen of omvang en aard van de verrichte diensten</a:t>
            </a:r>
          </a:p>
          <a:p>
            <a:pPr eaLnBrk="1" hangingPunct="1">
              <a:defRPr/>
            </a:pPr>
            <a:r>
              <a:rPr lang="nl-NL" sz="1500" dirty="0"/>
              <a:t>Tijdstip levering/dienst</a:t>
            </a:r>
          </a:p>
          <a:p>
            <a:pPr lvl="1" eaLnBrk="1" hangingPunct="1">
              <a:buFont typeface="Arial" panose="020B0604020202020204" pitchFamily="34" charset="0"/>
              <a:buChar char="•"/>
              <a:defRPr/>
            </a:pPr>
            <a:r>
              <a:rPr lang="nl-NL" sz="1500" dirty="0"/>
              <a:t>Bij doorlopende prestaties periode vermelden</a:t>
            </a:r>
          </a:p>
          <a:p>
            <a:pPr eaLnBrk="1" hangingPunct="1">
              <a:defRPr/>
            </a:pPr>
            <a:r>
              <a:rPr lang="nl-NL" sz="1500" dirty="0"/>
              <a:t>Vergoeding per tarief</a:t>
            </a:r>
          </a:p>
          <a:p>
            <a:pPr eaLnBrk="1" hangingPunct="1">
              <a:defRPr/>
            </a:pPr>
            <a:r>
              <a:rPr lang="nl-NL" sz="1500" dirty="0"/>
              <a:t>BTW-tarief</a:t>
            </a:r>
          </a:p>
          <a:p>
            <a:pPr eaLnBrk="1" hangingPunct="1">
              <a:defRPr/>
            </a:pPr>
            <a:r>
              <a:rPr lang="nl-NL" sz="1500" dirty="0"/>
              <a:t>BTW-bedrag</a:t>
            </a:r>
          </a:p>
          <a:p>
            <a:pPr eaLnBrk="1" hangingPunct="1">
              <a:defRPr/>
            </a:pPr>
            <a:r>
              <a:rPr lang="nl-NL" sz="1500" dirty="0"/>
              <a:t>Duiding vrijstelling, intracommunautaire levering, verlegging</a:t>
            </a:r>
          </a:p>
          <a:p>
            <a:pPr lvl="1" eaLnBrk="1" hangingPunct="1">
              <a:defRPr/>
            </a:pPr>
            <a:endParaRPr lang="nl-NL" sz="1500" dirty="0">
              <a:ea typeface="+mn-ea"/>
              <a:cs typeface="+mn-cs"/>
            </a:endParaRPr>
          </a:p>
          <a:p>
            <a:pPr eaLnBrk="1" hangingPunct="1">
              <a:defRPr/>
            </a:pPr>
            <a:endParaRPr lang="nl-NL" sz="1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1">
            <a:extLst>
              <a:ext uri="{FF2B5EF4-FFF2-40B4-BE49-F238E27FC236}">
                <a16:creationId xmlns:a16="http://schemas.microsoft.com/office/drawing/2014/main" id="{0321E030-72C5-4985-BF1D-FEA763D02B15}"/>
              </a:ext>
            </a:extLst>
          </p:cNvPr>
          <p:cNvSpPr>
            <a:spLocks noGrp="1" noChangeArrowheads="1"/>
          </p:cNvSpPr>
          <p:nvPr>
            <p:ph type="title"/>
          </p:nvPr>
        </p:nvSpPr>
        <p:spPr>
          <a:xfrm>
            <a:off x="2205038" y="908050"/>
            <a:ext cx="7772400" cy="1143000"/>
          </a:xfrm>
        </p:spPr>
        <p:txBody>
          <a:bodyPr/>
          <a:lstStyle/>
          <a:p>
            <a:pPr eaLnBrk="1" hangingPunct="1">
              <a:spcBef>
                <a:spcPct val="30000"/>
              </a:spcBef>
            </a:pPr>
            <a:r>
              <a:rPr lang="nl-NL" altLang="nl-NL">
                <a:ea typeface="ヒラギノ角ゴ Pro W3" pitchFamily="1" charset="-128"/>
              </a:rPr>
              <a:t>Factuur &amp; vereisten</a:t>
            </a:r>
            <a:endParaRPr lang="nl-NL" altLang="nl-NL"/>
          </a:p>
        </p:txBody>
      </p:sp>
      <p:sp>
        <p:nvSpPr>
          <p:cNvPr id="19459" name="Rectangle 3">
            <a:extLst>
              <a:ext uri="{FF2B5EF4-FFF2-40B4-BE49-F238E27FC236}">
                <a16:creationId xmlns:a16="http://schemas.microsoft.com/office/drawing/2014/main" id="{D395D2DE-DC3E-4DFA-84AD-2A2B13E6C971}"/>
              </a:ext>
            </a:extLst>
          </p:cNvPr>
          <p:cNvSpPr>
            <a:spLocks noGrp="1" noChangeArrowheads="1"/>
          </p:cNvSpPr>
          <p:nvPr>
            <p:ph idx="1"/>
          </p:nvPr>
        </p:nvSpPr>
        <p:spPr>
          <a:xfrm>
            <a:off x="2205038" y="2133600"/>
            <a:ext cx="7772400" cy="4114800"/>
          </a:xfrm>
        </p:spPr>
        <p:txBody>
          <a:bodyPr vert="horz" wrap="square" lIns="0" tIns="0" rIns="0" bIns="0" numCol="1" anchor="t" anchorCtr="0" compatLnSpc="1">
            <a:prstTxWarp prst="textNoShape">
              <a:avLst/>
            </a:prstTxWarp>
          </a:bodyPr>
          <a:lstStyle/>
          <a:p>
            <a:pPr eaLnBrk="1" hangingPunct="1">
              <a:defRPr/>
            </a:pPr>
            <a:r>
              <a:rPr lang="nl-NL" altLang="nl-NL" dirty="0"/>
              <a:t>Factuur moet voldoen aan nieuwe EU-regels</a:t>
            </a:r>
          </a:p>
          <a:p>
            <a:pPr eaLnBrk="1" hangingPunct="1">
              <a:lnSpc>
                <a:spcPct val="70000"/>
              </a:lnSpc>
              <a:defRPr/>
            </a:pPr>
            <a:endParaRPr lang="nl-NL" altLang="nl-NL" dirty="0"/>
          </a:p>
          <a:p>
            <a:pPr eaLnBrk="1" hangingPunct="1">
              <a:buClr>
                <a:schemeClr val="tx1"/>
              </a:buClr>
              <a:buFontTx/>
              <a:buNone/>
              <a:defRPr/>
            </a:pPr>
            <a:r>
              <a:rPr lang="nl-NL" altLang="nl-NL" u="sng" dirty="0"/>
              <a:t>Uitgaande facturen:</a:t>
            </a:r>
          </a:p>
          <a:p>
            <a:pPr eaLnBrk="1" hangingPunct="1">
              <a:defRPr/>
            </a:pPr>
            <a:r>
              <a:rPr lang="nl-NL" altLang="nl-NL" dirty="0"/>
              <a:t>Controleer uitgaande facturen op factuurvereisten</a:t>
            </a:r>
          </a:p>
          <a:p>
            <a:pPr eaLnBrk="1" hangingPunct="1">
              <a:defRPr/>
            </a:pPr>
            <a:r>
              <a:rPr lang="nl-NL" altLang="nl-NL" dirty="0"/>
              <a:t>Bij gebreken legt de Belastingdienst forse boetes op! </a:t>
            </a:r>
          </a:p>
          <a:p>
            <a:pPr marL="800100" lvl="2" indent="-285750">
              <a:defRPr/>
            </a:pPr>
            <a:r>
              <a:rPr lang="nl-NL" altLang="nl-NL" dirty="0">
                <a:ea typeface="+mn-ea"/>
                <a:cs typeface="+mn-cs"/>
              </a:rPr>
              <a:t>Maxi</a:t>
            </a:r>
            <a:r>
              <a:rPr lang="nl-NL" altLang="nl-NL" dirty="0"/>
              <a:t>maal </a:t>
            </a:r>
            <a:r>
              <a:rPr lang="nl-NL" dirty="0"/>
              <a:t>€ 5.278</a:t>
            </a:r>
          </a:p>
          <a:p>
            <a:pPr marL="400050" lvl="2" indent="0">
              <a:buNone/>
              <a:defRPr/>
            </a:pPr>
            <a:endParaRPr lang="nl-NL" altLang="nl-NL" u="sng" dirty="0"/>
          </a:p>
          <a:p>
            <a:pPr eaLnBrk="1" hangingPunct="1">
              <a:buFontTx/>
              <a:buNone/>
              <a:defRPr/>
            </a:pPr>
            <a:r>
              <a:rPr lang="nl-NL" altLang="nl-NL" u="sng" dirty="0"/>
              <a:t>Let op:</a:t>
            </a:r>
          </a:p>
          <a:p>
            <a:pPr eaLnBrk="1" hangingPunct="1">
              <a:defRPr/>
            </a:pPr>
            <a:r>
              <a:rPr lang="nl-NL" altLang="nl-NL" dirty="0"/>
              <a:t>Bewaren digitale facturen    </a:t>
            </a:r>
          </a:p>
          <a:p>
            <a:pPr eaLnBrk="1" hangingPunct="1">
              <a:defRPr/>
            </a:pPr>
            <a:r>
              <a:rPr lang="nl-NL" altLang="nl-NL" dirty="0"/>
              <a:t>Digitale facturen en administratieve verplichtingen</a:t>
            </a:r>
          </a:p>
          <a:p>
            <a:pPr marL="342900" lvl="1" indent="0">
              <a:buNone/>
              <a:defRPr/>
            </a:pPr>
            <a:endParaRPr lang="nl-NL" altLang="nl-NL" dirty="0"/>
          </a:p>
          <a:p>
            <a:pPr eaLnBrk="1" hangingPunct="1">
              <a:lnSpc>
                <a:spcPct val="70000"/>
              </a:lnSpc>
              <a:buFontTx/>
              <a:buNone/>
              <a:defRPr/>
            </a:pPr>
            <a:endParaRPr lang="nl-NL" altLang="nl-NL" dirty="0"/>
          </a:p>
        </p:txBody>
      </p:sp>
      <p:sp>
        <p:nvSpPr>
          <p:cNvPr id="68611" name="Tijdelijke aanduiding voor voettekst 4">
            <a:extLst>
              <a:ext uri="{FF2B5EF4-FFF2-40B4-BE49-F238E27FC236}">
                <a16:creationId xmlns:a16="http://schemas.microsoft.com/office/drawing/2014/main" id="{D6BCBB47-B4D0-4EDE-85A3-2063824ACD3C}"/>
              </a:ext>
            </a:extLst>
          </p:cNvPr>
          <p:cNvSpPr txBox="1">
            <a:spLocks noGrp="1"/>
          </p:cNvSpPr>
          <p:nvPr/>
        </p:nvSpPr>
        <p:spPr bwMode="auto">
          <a:xfrm>
            <a:off x="4297364" y="6505575"/>
            <a:ext cx="36036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nl-NL" altLang="nl-NL" sz="900">
              <a:solidFill>
                <a:srgbClr val="5698C5"/>
              </a:solidFill>
              <a:ea typeface="ヒラギノ角ゴ Pro W3" pitchFamily="1"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el 3">
            <a:extLst>
              <a:ext uri="{FF2B5EF4-FFF2-40B4-BE49-F238E27FC236}">
                <a16:creationId xmlns:a16="http://schemas.microsoft.com/office/drawing/2014/main" id="{909F5497-46DA-4670-BAD5-BFA3938557C7}"/>
              </a:ext>
            </a:extLst>
          </p:cNvPr>
          <p:cNvSpPr>
            <a:spLocks noGrp="1" noChangeArrowheads="1"/>
          </p:cNvSpPr>
          <p:nvPr>
            <p:ph type="title"/>
          </p:nvPr>
        </p:nvSpPr>
        <p:spPr>
          <a:xfrm>
            <a:off x="2208213" y="908050"/>
            <a:ext cx="7772400" cy="1143000"/>
          </a:xfrm>
        </p:spPr>
        <p:txBody>
          <a:bodyPr/>
          <a:lstStyle/>
          <a:p>
            <a:r>
              <a:rPr lang="nl-NL" altLang="nl-NL">
                <a:ea typeface="ヒラギノ角ゴ Pro W3" pitchFamily="1" charset="-128"/>
              </a:rPr>
              <a:t>Factuur &amp; vereisten</a:t>
            </a:r>
            <a:endParaRPr lang="nl-NL" altLang="nl-NL"/>
          </a:p>
        </p:txBody>
      </p:sp>
      <p:sp>
        <p:nvSpPr>
          <p:cNvPr id="3" name="Tijdelijke aanduiding voor inhoud 2">
            <a:extLst>
              <a:ext uri="{FF2B5EF4-FFF2-40B4-BE49-F238E27FC236}">
                <a16:creationId xmlns:a16="http://schemas.microsoft.com/office/drawing/2014/main" id="{3B2E77C9-EEEF-4B3F-9775-FAE9928D4E08}"/>
              </a:ext>
            </a:extLst>
          </p:cNvPr>
          <p:cNvSpPr>
            <a:spLocks noGrp="1"/>
          </p:cNvSpPr>
          <p:nvPr>
            <p:ph idx="1"/>
          </p:nvPr>
        </p:nvSpPr>
        <p:spPr>
          <a:xfrm>
            <a:off x="2208213" y="2276475"/>
            <a:ext cx="7772400" cy="4114800"/>
          </a:xfrm>
        </p:spPr>
        <p:txBody>
          <a:bodyPr>
            <a:normAutofit/>
          </a:bodyPr>
          <a:lstStyle/>
          <a:p>
            <a:pPr marL="0" indent="0">
              <a:buNone/>
              <a:defRPr/>
            </a:pPr>
            <a:r>
              <a:rPr lang="en-US" altLang="nl-NL" u="sng" dirty="0"/>
              <a:t>BTW </a:t>
            </a:r>
            <a:r>
              <a:rPr lang="en-US" altLang="nl-NL" u="sng" dirty="0" err="1"/>
              <a:t>factuureisen</a:t>
            </a:r>
            <a:r>
              <a:rPr lang="en-US" altLang="nl-NL" u="sng" dirty="0"/>
              <a:t> en </a:t>
            </a:r>
            <a:r>
              <a:rPr lang="en-US" altLang="nl-NL" u="sng" dirty="0" err="1"/>
              <a:t>postbusnummer</a:t>
            </a:r>
            <a:endParaRPr lang="nl-NL" u="sng" dirty="0"/>
          </a:p>
          <a:p>
            <a:pPr marL="0" indent="0">
              <a:buNone/>
              <a:defRPr/>
            </a:pPr>
            <a:endParaRPr lang="nl-NL" u="sng" dirty="0"/>
          </a:p>
          <a:p>
            <a:pPr marL="0" indent="0">
              <a:buNone/>
              <a:defRPr/>
            </a:pPr>
            <a:r>
              <a:rPr lang="nl-NL" u="sng" dirty="0"/>
              <a:t>Postbusnummer:</a:t>
            </a:r>
          </a:p>
          <a:p>
            <a:pPr marL="357750">
              <a:defRPr/>
            </a:pPr>
            <a:r>
              <a:rPr lang="nl-NL" dirty="0"/>
              <a:t>Noemen van enkel het postbusnummer </a:t>
            </a:r>
            <a:r>
              <a:rPr lang="nl-NL" dirty="0">
                <a:sym typeface="Wingdings" panose="05000000000000000000" pitchFamily="2" charset="2"/>
              </a:rPr>
              <a:t></a:t>
            </a:r>
            <a:r>
              <a:rPr lang="nl-NL" dirty="0"/>
              <a:t> niet voldoende voor het voldoen factuureisen</a:t>
            </a:r>
          </a:p>
          <a:p>
            <a:pPr marL="357750">
              <a:defRPr/>
            </a:pPr>
            <a:r>
              <a:rPr lang="nl-NL" dirty="0"/>
              <a:t>Volledige adres van de afnemer en de leverancier vermelden</a:t>
            </a:r>
          </a:p>
          <a:p>
            <a:pPr lvl="2">
              <a:buFont typeface="Arial" panose="020B0604020202020204" pitchFamily="34" charset="0"/>
              <a:buChar char="̶"/>
              <a:defRPr/>
            </a:pPr>
            <a:r>
              <a:rPr lang="nl-NL" dirty="0"/>
              <a:t>Adres waar de ondernemer feitelijk is gevestigd</a:t>
            </a:r>
          </a:p>
          <a:p>
            <a:pPr lvl="1">
              <a:defRPr/>
            </a:pPr>
            <a:endParaRPr lang="nl-NL" dirty="0"/>
          </a:p>
          <a:p>
            <a:pPr marL="0" indent="0">
              <a:buNone/>
              <a:defRPr/>
            </a:pPr>
            <a:r>
              <a:rPr lang="nl-NL" u="sng" dirty="0"/>
              <a:t>Postbus leverancier:</a:t>
            </a:r>
          </a:p>
          <a:p>
            <a:pPr marL="357750">
              <a:defRPr/>
            </a:pPr>
            <a:r>
              <a:rPr lang="nl-NL" dirty="0"/>
              <a:t>Vermelden van een postbusnummer </a:t>
            </a:r>
            <a:r>
              <a:rPr lang="nl-NL" dirty="0">
                <a:sym typeface="Wingdings" panose="05000000000000000000" pitchFamily="2" charset="2"/>
              </a:rPr>
              <a:t> niet aangemerkt als</a:t>
            </a:r>
            <a:r>
              <a:rPr lang="nl-NL" dirty="0"/>
              <a:t> vermelden adres</a:t>
            </a:r>
          </a:p>
          <a:p>
            <a:pPr marL="357750">
              <a:defRPr/>
            </a:pPr>
            <a:r>
              <a:rPr lang="nl-NL" dirty="0"/>
              <a:t>Als postbusnummer van de leverancier wordt vermeld </a:t>
            </a:r>
            <a:r>
              <a:rPr lang="nl-NL" dirty="0">
                <a:sym typeface="Wingdings" panose="05000000000000000000" pitchFamily="2" charset="2"/>
              </a:rPr>
              <a:t> voldoet niet aan</a:t>
            </a:r>
            <a:r>
              <a:rPr lang="nl-NL" dirty="0"/>
              <a:t> de factuureisen</a:t>
            </a:r>
          </a:p>
          <a:p>
            <a:pPr lvl="2">
              <a:buFont typeface="Arial" panose="020B0604020202020204" pitchFamily="34" charset="0"/>
              <a:buChar char="̶"/>
              <a:defRPr/>
            </a:pPr>
            <a:r>
              <a:rPr lang="nl-NL" dirty="0"/>
              <a:t>Leverancier loopt risico op boete </a:t>
            </a:r>
            <a:r>
              <a:rPr lang="nl-NL" dirty="0">
                <a:sym typeface="Wingdings" panose="05000000000000000000" pitchFamily="2" charset="2"/>
              </a:rPr>
              <a:t></a:t>
            </a:r>
            <a:r>
              <a:rPr lang="nl-NL" dirty="0"/>
              <a:t> € 5.278 per gebrekkige</a:t>
            </a:r>
          </a:p>
          <a:p>
            <a:pPr lvl="1">
              <a:defRPr/>
            </a:pPr>
            <a:endParaRPr lang="nl-NL" dirty="0"/>
          </a:p>
          <a:p>
            <a:pPr marL="0" indent="0">
              <a:buNone/>
              <a:defRPr/>
            </a:pPr>
            <a:endParaRPr lang="nl-NL" dirty="0"/>
          </a:p>
          <a:p>
            <a:pPr>
              <a:defRPr/>
            </a:pP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a:extLst>
              <a:ext uri="{FF2B5EF4-FFF2-40B4-BE49-F238E27FC236}">
                <a16:creationId xmlns:a16="http://schemas.microsoft.com/office/drawing/2014/main" id="{3F8C9E91-2D8D-48E5-9C80-71E878C56AB2}"/>
              </a:ext>
            </a:extLst>
          </p:cNvPr>
          <p:cNvSpPr>
            <a:spLocks noGrp="1" noChangeArrowheads="1"/>
          </p:cNvSpPr>
          <p:nvPr>
            <p:ph type="title"/>
          </p:nvPr>
        </p:nvSpPr>
        <p:spPr>
          <a:xfrm>
            <a:off x="2208213" y="908050"/>
            <a:ext cx="7772400" cy="1143000"/>
          </a:xfrm>
        </p:spPr>
        <p:txBody>
          <a:bodyPr/>
          <a:lstStyle/>
          <a:p>
            <a:r>
              <a:rPr lang="nl-NL" altLang="nl-NL"/>
              <a:t>BTW indirecte verbruiksbelasting</a:t>
            </a:r>
          </a:p>
        </p:txBody>
      </p:sp>
      <p:sp>
        <p:nvSpPr>
          <p:cNvPr id="22530" name="Tijdelijke aanduiding voor inhoud 2">
            <a:extLst>
              <a:ext uri="{FF2B5EF4-FFF2-40B4-BE49-F238E27FC236}">
                <a16:creationId xmlns:a16="http://schemas.microsoft.com/office/drawing/2014/main" id="{6F2B6FD4-352B-4856-86C7-DD8166A1898A}"/>
              </a:ext>
            </a:extLst>
          </p:cNvPr>
          <p:cNvSpPr>
            <a:spLocks noGrp="1" noChangeArrowheads="1"/>
          </p:cNvSpPr>
          <p:nvPr>
            <p:ph idx="1"/>
          </p:nvPr>
        </p:nvSpPr>
        <p:spPr>
          <a:xfrm>
            <a:off x="2208213" y="2276475"/>
            <a:ext cx="7772400" cy="4114800"/>
          </a:xfrm>
        </p:spPr>
        <p:txBody>
          <a:bodyPr/>
          <a:lstStyle/>
          <a:p>
            <a:endParaRPr lang="nl-NL" altLang="nl-NL"/>
          </a:p>
          <a:p>
            <a:r>
              <a:rPr lang="nl-NL" altLang="nl-NL"/>
              <a:t>Indirect </a:t>
            </a:r>
          </a:p>
          <a:p>
            <a:endParaRPr lang="nl-NL" altLang="nl-NL"/>
          </a:p>
          <a:p>
            <a:r>
              <a:rPr lang="nl-NL" altLang="nl-NL"/>
              <a:t>Verbruik</a:t>
            </a:r>
          </a:p>
          <a:p>
            <a:endParaRPr lang="nl-NL" altLang="nl-NL"/>
          </a:p>
          <a:p>
            <a:r>
              <a:rPr lang="nl-NL" altLang="nl-NL"/>
              <a:t>Ondernemer voor de BTW</a:t>
            </a:r>
          </a:p>
          <a:p>
            <a:endParaRPr lang="nl-NL" altLang="nl-NL"/>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3">
            <a:extLst>
              <a:ext uri="{FF2B5EF4-FFF2-40B4-BE49-F238E27FC236}">
                <a16:creationId xmlns:a16="http://schemas.microsoft.com/office/drawing/2014/main" id="{F3687C90-58B1-4F17-83AF-35E6975D20D7}"/>
              </a:ext>
            </a:extLst>
          </p:cNvPr>
          <p:cNvSpPr>
            <a:spLocks noGrp="1" noChangeArrowheads="1"/>
          </p:cNvSpPr>
          <p:nvPr>
            <p:ph type="title"/>
          </p:nvPr>
        </p:nvSpPr>
        <p:spPr>
          <a:xfrm>
            <a:off x="2208213" y="908050"/>
            <a:ext cx="7772400" cy="1143000"/>
          </a:xfrm>
        </p:spPr>
        <p:txBody>
          <a:bodyPr/>
          <a:lstStyle/>
          <a:p>
            <a:r>
              <a:rPr lang="nl-NL" altLang="nl-NL">
                <a:ea typeface="ヒラギノ角ゴ Pro W3" pitchFamily="1" charset="-128"/>
              </a:rPr>
              <a:t>Factuur &amp; vereisten</a:t>
            </a:r>
            <a:endParaRPr lang="nl-NL" altLang="nl-NL"/>
          </a:p>
        </p:txBody>
      </p:sp>
      <p:sp>
        <p:nvSpPr>
          <p:cNvPr id="3" name="Tijdelijke aanduiding voor inhoud 2">
            <a:extLst>
              <a:ext uri="{FF2B5EF4-FFF2-40B4-BE49-F238E27FC236}">
                <a16:creationId xmlns:a16="http://schemas.microsoft.com/office/drawing/2014/main" id="{BA693CD3-1950-446E-A621-8071AD6597D5}"/>
              </a:ext>
            </a:extLst>
          </p:cNvPr>
          <p:cNvSpPr>
            <a:spLocks noGrp="1"/>
          </p:cNvSpPr>
          <p:nvPr>
            <p:ph idx="1"/>
          </p:nvPr>
        </p:nvSpPr>
        <p:spPr>
          <a:xfrm>
            <a:off x="2208213" y="2276475"/>
            <a:ext cx="7772400" cy="4114800"/>
          </a:xfrm>
        </p:spPr>
        <p:txBody>
          <a:bodyPr>
            <a:normAutofit/>
          </a:bodyPr>
          <a:lstStyle/>
          <a:p>
            <a:pPr marL="0" indent="0">
              <a:buNone/>
              <a:defRPr/>
            </a:pPr>
            <a:r>
              <a:rPr lang="en-US" altLang="nl-NL" u="sng" dirty="0"/>
              <a:t>BTW </a:t>
            </a:r>
            <a:r>
              <a:rPr lang="en-US" altLang="nl-NL" u="sng" dirty="0" err="1"/>
              <a:t>factuureisen</a:t>
            </a:r>
            <a:r>
              <a:rPr lang="en-US" altLang="nl-NL" u="sng" dirty="0"/>
              <a:t> en </a:t>
            </a:r>
            <a:r>
              <a:rPr lang="en-US" altLang="nl-NL" u="sng" dirty="0" err="1"/>
              <a:t>postbusnummer</a:t>
            </a:r>
            <a:endParaRPr lang="nl-NL" u="sng" dirty="0"/>
          </a:p>
          <a:p>
            <a:pPr marL="0" indent="0">
              <a:buNone/>
              <a:defRPr/>
            </a:pPr>
            <a:endParaRPr lang="nl-NL" u="sng" dirty="0"/>
          </a:p>
          <a:p>
            <a:pPr marL="0" indent="0">
              <a:buNone/>
              <a:defRPr/>
            </a:pPr>
            <a:r>
              <a:rPr lang="nl-NL" u="sng" dirty="0"/>
              <a:t>Postbus afnemer </a:t>
            </a:r>
          </a:p>
          <a:p>
            <a:pPr marL="357750">
              <a:defRPr/>
            </a:pPr>
            <a:r>
              <a:rPr lang="nl-NL" dirty="0"/>
              <a:t>Volledige adres van de afnemer moet worden vermeld. </a:t>
            </a:r>
          </a:p>
          <a:p>
            <a:pPr lvl="2">
              <a:buFont typeface="Arial" panose="020B0604020202020204" pitchFamily="34" charset="0"/>
              <a:buChar char="̶"/>
              <a:defRPr/>
            </a:pPr>
            <a:r>
              <a:rPr lang="nl-NL" dirty="0"/>
              <a:t>Als alleen postbusnummer wordt vermeld </a:t>
            </a:r>
            <a:r>
              <a:rPr lang="nl-NL" dirty="0">
                <a:sym typeface="Wingdings" panose="05000000000000000000" pitchFamily="2" charset="2"/>
              </a:rPr>
              <a:t> voldoet niet aan f</a:t>
            </a:r>
            <a:r>
              <a:rPr lang="nl-NL" dirty="0"/>
              <a:t>actuureisen</a:t>
            </a:r>
          </a:p>
          <a:p>
            <a:pPr lvl="2">
              <a:buFont typeface="Arial" panose="020B0604020202020204" pitchFamily="34" charset="0"/>
              <a:buChar char="̶"/>
              <a:defRPr/>
            </a:pPr>
            <a:r>
              <a:rPr lang="nl-NL" dirty="0"/>
              <a:t>Afnemer loopt risico </a:t>
            </a:r>
            <a:r>
              <a:rPr lang="nl-NL" dirty="0">
                <a:sym typeface="Wingdings" panose="05000000000000000000" pitchFamily="2" charset="2"/>
              </a:rPr>
              <a:t></a:t>
            </a:r>
            <a:r>
              <a:rPr lang="nl-NL" dirty="0"/>
              <a:t> recht op vooraftrek van BTW wordt geweigerd. </a:t>
            </a:r>
          </a:p>
          <a:p>
            <a:pPr lvl="2">
              <a:buFont typeface="Arial" panose="020B0604020202020204" pitchFamily="34" charset="0"/>
              <a:buChar char="̶"/>
              <a:defRPr/>
            </a:pPr>
            <a:r>
              <a:rPr lang="nl-NL" dirty="0"/>
              <a:t>BTW op een factuur met lichte gebreken </a:t>
            </a:r>
            <a:r>
              <a:rPr lang="nl-NL" dirty="0">
                <a:sym typeface="Wingdings" panose="05000000000000000000" pitchFamily="2" charset="2"/>
              </a:rPr>
              <a:t> </a:t>
            </a:r>
            <a:r>
              <a:rPr lang="nl-NL" dirty="0"/>
              <a:t>mag door de afnemer in aftrek worden gebracht</a:t>
            </a:r>
          </a:p>
          <a:p>
            <a:pPr marL="357750">
              <a:buFont typeface="Arial" panose="020B0604020202020204" pitchFamily="34" charset="0"/>
              <a:buChar char="̶"/>
              <a:defRPr/>
            </a:pPr>
            <a:r>
              <a:rPr lang="nl-NL" dirty="0"/>
              <a:t>Besluit 6 december 2014, nr. BLKB2014-704M</a:t>
            </a:r>
          </a:p>
          <a:p>
            <a:pPr lvl="2">
              <a:buFont typeface="Arial" panose="020B0604020202020204" pitchFamily="34" charset="0"/>
              <a:buChar char="̶"/>
              <a:defRPr/>
            </a:pPr>
            <a:r>
              <a:rPr lang="nl-NL" dirty="0"/>
              <a:t>Wanneer gebrek bestaat uit niet vermelden van volledig adres maar een postbusnummer </a:t>
            </a:r>
            <a:r>
              <a:rPr lang="nl-NL" dirty="0">
                <a:sym typeface="Wingdings" panose="05000000000000000000" pitchFamily="2" charset="2"/>
              </a:rPr>
              <a:t> l</a:t>
            </a:r>
            <a:r>
              <a:rPr lang="nl-NL" dirty="0"/>
              <a:t>icht gebrek</a:t>
            </a:r>
          </a:p>
          <a:p>
            <a:pPr lvl="2">
              <a:buFont typeface="Arial" panose="020B0604020202020204" pitchFamily="34" charset="0"/>
              <a:buChar char="̶"/>
              <a:defRPr/>
            </a:pPr>
            <a:r>
              <a:rPr lang="nl-NL" dirty="0"/>
              <a:t>Factuur met meerdere gebreken </a:t>
            </a:r>
            <a:r>
              <a:rPr lang="nl-NL" dirty="0">
                <a:sym typeface="Wingdings" panose="05000000000000000000" pitchFamily="2" charset="2"/>
              </a:rPr>
              <a:t> </a:t>
            </a:r>
            <a:r>
              <a:rPr lang="nl-NL" dirty="0"/>
              <a:t>kans op weigering aftrek van BTW groter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el 3">
            <a:extLst>
              <a:ext uri="{FF2B5EF4-FFF2-40B4-BE49-F238E27FC236}">
                <a16:creationId xmlns:a16="http://schemas.microsoft.com/office/drawing/2014/main" id="{7A1ABCA5-DE42-4C3C-8B1C-E75DFC998627}"/>
              </a:ext>
            </a:extLst>
          </p:cNvPr>
          <p:cNvSpPr>
            <a:spLocks noGrp="1" noChangeArrowheads="1"/>
          </p:cNvSpPr>
          <p:nvPr>
            <p:ph type="title"/>
          </p:nvPr>
        </p:nvSpPr>
        <p:spPr>
          <a:xfrm>
            <a:off x="2208213" y="908050"/>
            <a:ext cx="7772400" cy="1143000"/>
          </a:xfrm>
        </p:spPr>
        <p:txBody>
          <a:bodyPr/>
          <a:lstStyle/>
          <a:p>
            <a:r>
              <a:rPr lang="nl-NL" altLang="nl-NL">
                <a:ea typeface="ヒラギノ角ゴ Pro W3" pitchFamily="1" charset="-128"/>
              </a:rPr>
              <a:t>Factuur &amp; vereisten</a:t>
            </a:r>
            <a:endParaRPr lang="nl-NL" altLang="nl-NL"/>
          </a:p>
        </p:txBody>
      </p:sp>
      <p:sp>
        <p:nvSpPr>
          <p:cNvPr id="3" name="Tijdelijke aanduiding voor inhoud 2">
            <a:extLst>
              <a:ext uri="{FF2B5EF4-FFF2-40B4-BE49-F238E27FC236}">
                <a16:creationId xmlns:a16="http://schemas.microsoft.com/office/drawing/2014/main" id="{9F238669-4852-4C3F-BCF2-CD3998FB99DF}"/>
              </a:ext>
            </a:extLst>
          </p:cNvPr>
          <p:cNvSpPr>
            <a:spLocks noGrp="1"/>
          </p:cNvSpPr>
          <p:nvPr>
            <p:ph idx="1"/>
          </p:nvPr>
        </p:nvSpPr>
        <p:spPr>
          <a:xfrm>
            <a:off x="2208213" y="2276475"/>
            <a:ext cx="7772400" cy="4114800"/>
          </a:xfrm>
        </p:spPr>
        <p:txBody>
          <a:bodyPr/>
          <a:lstStyle/>
          <a:p>
            <a:pPr marL="0" indent="0">
              <a:buNone/>
              <a:defRPr/>
            </a:pPr>
            <a:r>
              <a:rPr lang="en-US" altLang="nl-NL" u="sng" dirty="0"/>
              <a:t>BTW </a:t>
            </a:r>
            <a:r>
              <a:rPr lang="en-US" altLang="nl-NL" u="sng" dirty="0" err="1"/>
              <a:t>factuureisen</a:t>
            </a:r>
            <a:r>
              <a:rPr lang="en-US" altLang="nl-NL" u="sng" dirty="0"/>
              <a:t> en </a:t>
            </a:r>
            <a:r>
              <a:rPr lang="en-US" altLang="nl-NL" u="sng" dirty="0" err="1"/>
              <a:t>postbusnummer</a:t>
            </a:r>
            <a:endParaRPr lang="nl-NL" u="sng" dirty="0"/>
          </a:p>
          <a:p>
            <a:pPr marL="0" indent="0">
              <a:buNone/>
              <a:defRPr/>
            </a:pPr>
            <a:endParaRPr lang="nl-NL" u="sng" dirty="0"/>
          </a:p>
          <a:p>
            <a:pPr marL="0" indent="0">
              <a:buNone/>
              <a:defRPr/>
            </a:pPr>
            <a:r>
              <a:rPr lang="nl-NL" u="sng" dirty="0"/>
              <a:t>Verkoopfactuur:</a:t>
            </a:r>
          </a:p>
          <a:p>
            <a:pPr marL="357750">
              <a:defRPr/>
            </a:pPr>
            <a:r>
              <a:rPr lang="nl-NL" dirty="0"/>
              <a:t>Vermelden postbusnummer in plaats van vestigingsadres </a:t>
            </a:r>
            <a:r>
              <a:rPr lang="nl-NL" dirty="0">
                <a:sym typeface="Wingdings" panose="05000000000000000000" pitchFamily="2" charset="2"/>
              </a:rPr>
              <a:t> risico boete voor leverancier</a:t>
            </a:r>
          </a:p>
          <a:p>
            <a:pPr marL="357750">
              <a:defRPr/>
            </a:pPr>
            <a:r>
              <a:rPr lang="nl-NL" dirty="0">
                <a:sym typeface="Wingdings" panose="05000000000000000000" pitchFamily="2" charset="2"/>
              </a:rPr>
              <a:t>Max € 5.278 per factuur</a:t>
            </a:r>
          </a:p>
          <a:p>
            <a:pPr>
              <a:defRPr/>
            </a:pPr>
            <a:endParaRPr lang="nl-NL" dirty="0">
              <a:sym typeface="Wingdings" panose="05000000000000000000" pitchFamily="2" charset="2"/>
            </a:endParaRPr>
          </a:p>
          <a:p>
            <a:pPr marL="0" indent="0">
              <a:buNone/>
              <a:defRPr/>
            </a:pPr>
            <a:r>
              <a:rPr lang="nl-NL" u="sng" dirty="0">
                <a:sym typeface="Wingdings" panose="05000000000000000000" pitchFamily="2" charset="2"/>
              </a:rPr>
              <a:t>Inkoopfactuur:</a:t>
            </a:r>
          </a:p>
          <a:p>
            <a:pPr marL="357750">
              <a:defRPr/>
            </a:pPr>
            <a:r>
              <a:rPr lang="nl-NL" dirty="0"/>
              <a:t>Niet aan gestelde eisen wordt voldaan </a:t>
            </a:r>
            <a:r>
              <a:rPr lang="nl-NL" dirty="0">
                <a:sym typeface="Wingdings" panose="05000000000000000000" pitchFamily="2" charset="2"/>
              </a:rPr>
              <a:t> BTW </a:t>
            </a:r>
            <a:r>
              <a:rPr lang="nl-NL" dirty="0"/>
              <a:t>die op de inkoop betaald is niet in vooraftrek mag worden gebracht</a:t>
            </a:r>
          </a:p>
          <a:p>
            <a:pPr>
              <a:defRPr/>
            </a:pPr>
            <a:endParaRPr lang="en-US" dirty="0"/>
          </a:p>
          <a:p>
            <a:pPr>
              <a:defRPr/>
            </a:pPr>
            <a:endParaRPr lang="nl-N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6" descr="aangifte">
            <a:extLst>
              <a:ext uri="{FF2B5EF4-FFF2-40B4-BE49-F238E27FC236}">
                <a16:creationId xmlns:a16="http://schemas.microsoft.com/office/drawing/2014/main" id="{7DAB1CBA-AAB1-4C87-B087-E8FF29921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538" y="1341439"/>
            <a:ext cx="4202112"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Titel 1">
            <a:extLst>
              <a:ext uri="{FF2B5EF4-FFF2-40B4-BE49-F238E27FC236}">
                <a16:creationId xmlns:a16="http://schemas.microsoft.com/office/drawing/2014/main" id="{2E24B952-9E47-4E81-9A20-98DEF6D0FA62}"/>
              </a:ext>
            </a:extLst>
          </p:cNvPr>
          <p:cNvSpPr>
            <a:spLocks noGrp="1" noChangeArrowheads="1"/>
          </p:cNvSpPr>
          <p:nvPr>
            <p:ph type="title"/>
          </p:nvPr>
        </p:nvSpPr>
        <p:spPr>
          <a:xfrm>
            <a:off x="263525" y="908050"/>
            <a:ext cx="7772400" cy="1143000"/>
          </a:xfrm>
        </p:spPr>
        <p:txBody>
          <a:bodyPr/>
          <a:lstStyle/>
          <a:p>
            <a:pPr eaLnBrk="1" hangingPunct="1"/>
            <a:r>
              <a:rPr lang="en-US" altLang="nl-NL"/>
              <a:t>BTW-aangifte</a:t>
            </a:r>
            <a:endParaRPr lang="nl-NL" altLang="nl-NL"/>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el 2">
            <a:extLst>
              <a:ext uri="{FF2B5EF4-FFF2-40B4-BE49-F238E27FC236}">
                <a16:creationId xmlns:a16="http://schemas.microsoft.com/office/drawing/2014/main" id="{312F827E-8360-431C-9755-E07824E52F1C}"/>
              </a:ext>
            </a:extLst>
          </p:cNvPr>
          <p:cNvSpPr>
            <a:spLocks noGrp="1" noChangeArrowheads="1"/>
          </p:cNvSpPr>
          <p:nvPr>
            <p:ph type="title"/>
          </p:nvPr>
        </p:nvSpPr>
        <p:spPr>
          <a:xfrm>
            <a:off x="2208213" y="908050"/>
            <a:ext cx="7772400" cy="1143000"/>
          </a:xfrm>
        </p:spPr>
        <p:txBody>
          <a:bodyPr/>
          <a:lstStyle/>
          <a:p>
            <a:pPr eaLnBrk="1" hangingPunct="1"/>
            <a:r>
              <a:rPr lang="nl-NL" altLang="nl-NL"/>
              <a:t>BTW-aangifte</a:t>
            </a:r>
          </a:p>
        </p:txBody>
      </p:sp>
      <p:sp>
        <p:nvSpPr>
          <p:cNvPr id="32771" name="Rectangle 3">
            <a:extLst>
              <a:ext uri="{FF2B5EF4-FFF2-40B4-BE49-F238E27FC236}">
                <a16:creationId xmlns:a16="http://schemas.microsoft.com/office/drawing/2014/main" id="{7A79C754-E03E-4B4F-ABB2-1640B32951FD}"/>
              </a:ext>
            </a:extLst>
          </p:cNvPr>
          <p:cNvSpPr>
            <a:spLocks noGrp="1" noChangeArrowheads="1"/>
          </p:cNvSpPr>
          <p:nvPr>
            <p:ph idx="1"/>
          </p:nvPr>
        </p:nvSpPr>
        <p:spPr>
          <a:xfrm>
            <a:off x="2208213" y="2276475"/>
            <a:ext cx="7772400" cy="4114800"/>
          </a:xfrm>
        </p:spPr>
        <p:txBody>
          <a:bodyPr/>
          <a:lstStyle/>
          <a:p>
            <a:pPr eaLnBrk="1" hangingPunct="1">
              <a:lnSpc>
                <a:spcPct val="90000"/>
              </a:lnSpc>
              <a:buFont typeface="Arial" panose="020B0604020202020204" pitchFamily="34" charset="0"/>
              <a:buChar char="•"/>
              <a:defRPr/>
            </a:pPr>
            <a:r>
              <a:rPr lang="nl-NL" dirty="0"/>
              <a:t>BTW moet periodiek door de ondernemer op  aangifte worden voldaan (maand/kwartaal/jaar)</a:t>
            </a:r>
          </a:p>
          <a:p>
            <a:pPr eaLnBrk="1" hangingPunct="1">
              <a:lnSpc>
                <a:spcPct val="90000"/>
              </a:lnSpc>
              <a:buFont typeface="Arial" panose="020B0604020202020204" pitchFamily="34" charset="0"/>
              <a:buChar char="•"/>
              <a:defRPr/>
            </a:pPr>
            <a:r>
              <a:rPr lang="nl-NL" dirty="0"/>
              <a:t>Administratie dient als basis</a:t>
            </a:r>
          </a:p>
          <a:p>
            <a:pPr eaLnBrk="1" hangingPunct="1">
              <a:lnSpc>
                <a:spcPct val="90000"/>
              </a:lnSpc>
              <a:buFont typeface="Wingdings" pitchFamily="96" charset="2"/>
              <a:buNone/>
              <a:defRPr/>
            </a:pPr>
            <a:endParaRPr lang="nl-NL" dirty="0"/>
          </a:p>
          <a:p>
            <a:pPr marL="0" indent="0">
              <a:lnSpc>
                <a:spcPct val="90000"/>
              </a:lnSpc>
              <a:buNone/>
              <a:defRPr/>
            </a:pPr>
            <a:r>
              <a:rPr lang="nl-NL" u="sng" dirty="0"/>
              <a:t>De aangifte moet:</a:t>
            </a:r>
          </a:p>
          <a:p>
            <a:pPr eaLnBrk="1" hangingPunct="1">
              <a:buFont typeface="Arial" panose="020B0604020202020204" pitchFamily="34" charset="0"/>
              <a:buChar char="•"/>
              <a:defRPr/>
            </a:pPr>
            <a:r>
              <a:rPr lang="nl-NL" dirty="0"/>
              <a:t>Naar waarheid</a:t>
            </a:r>
          </a:p>
          <a:p>
            <a:pPr eaLnBrk="1" hangingPunct="1">
              <a:buFont typeface="Arial" panose="020B0604020202020204" pitchFamily="34" charset="0"/>
              <a:buChar char="•"/>
              <a:defRPr/>
            </a:pPr>
            <a:r>
              <a:rPr lang="nl-NL" dirty="0"/>
              <a:t>Duidelijk</a:t>
            </a:r>
          </a:p>
          <a:p>
            <a:pPr eaLnBrk="1" hangingPunct="1">
              <a:buFont typeface="Arial" panose="020B0604020202020204" pitchFamily="34" charset="0"/>
              <a:buChar char="•"/>
              <a:defRPr/>
            </a:pPr>
            <a:r>
              <a:rPr lang="nl-NL" dirty="0"/>
              <a:t>Stellig en</a:t>
            </a:r>
          </a:p>
          <a:p>
            <a:pPr eaLnBrk="1" hangingPunct="1">
              <a:buFont typeface="Arial" panose="020B0604020202020204" pitchFamily="34" charset="0"/>
              <a:buChar char="•"/>
              <a:defRPr/>
            </a:pPr>
            <a:r>
              <a:rPr lang="nl-NL" dirty="0"/>
              <a:t>Zonder voorbehoud worden gedaan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3C37BE75-CDBB-4CA6-B1B8-73BB70547859}"/>
              </a:ext>
            </a:extLst>
          </p:cNvPr>
          <p:cNvSpPr>
            <a:spLocks noGrp="1" noChangeArrowheads="1"/>
          </p:cNvSpPr>
          <p:nvPr>
            <p:ph type="title"/>
          </p:nvPr>
        </p:nvSpPr>
        <p:spPr>
          <a:xfrm>
            <a:off x="2208213" y="908050"/>
            <a:ext cx="7772400" cy="1143000"/>
          </a:xfrm>
        </p:spPr>
        <p:txBody>
          <a:bodyPr/>
          <a:lstStyle/>
          <a:p>
            <a:pPr eaLnBrk="1" hangingPunct="1"/>
            <a:r>
              <a:rPr lang="nl-NL" altLang="nl-NL"/>
              <a:t>Suppletieaangifte </a:t>
            </a:r>
          </a:p>
        </p:txBody>
      </p:sp>
      <p:sp>
        <p:nvSpPr>
          <p:cNvPr id="39939" name="Rectangle 3">
            <a:extLst>
              <a:ext uri="{FF2B5EF4-FFF2-40B4-BE49-F238E27FC236}">
                <a16:creationId xmlns:a16="http://schemas.microsoft.com/office/drawing/2014/main" id="{4BAF15E0-13AB-4E3D-87E9-E3F7D89DC90F}"/>
              </a:ext>
            </a:extLst>
          </p:cNvPr>
          <p:cNvSpPr>
            <a:spLocks noGrp="1" noChangeArrowheads="1"/>
          </p:cNvSpPr>
          <p:nvPr>
            <p:ph idx="1"/>
          </p:nvPr>
        </p:nvSpPr>
        <p:spPr>
          <a:xfrm>
            <a:off x="2208213" y="2276475"/>
            <a:ext cx="7772400" cy="4114800"/>
          </a:xfrm>
        </p:spPr>
        <p:txBody>
          <a:bodyPr/>
          <a:lstStyle/>
          <a:p>
            <a:pPr eaLnBrk="1" hangingPunct="1">
              <a:buFont typeface="Arial" panose="020B0604020202020204" pitchFamily="34" charset="0"/>
              <a:buChar char="•"/>
              <a:defRPr/>
            </a:pPr>
            <a:r>
              <a:rPr lang="nl-NL" dirty="0"/>
              <a:t>Suppletieaangifte gebruikt als middel om eerdere aangiften te verbeteren</a:t>
            </a:r>
          </a:p>
          <a:p>
            <a:pPr eaLnBrk="1" hangingPunct="1">
              <a:buFont typeface="Arial" panose="020B0604020202020204" pitchFamily="34" charset="0"/>
              <a:buChar char="•"/>
              <a:defRPr/>
            </a:pPr>
            <a:r>
              <a:rPr lang="nl-NL" dirty="0"/>
              <a:t>Suppletieaangifte echter geen “echte” BTW-aangifte =&gt;</a:t>
            </a:r>
            <a:br>
              <a:rPr lang="nl-NL" dirty="0"/>
            </a:br>
            <a:r>
              <a:rPr lang="nl-NL" dirty="0"/>
              <a:t>ambtshalve verzoek</a:t>
            </a:r>
          </a:p>
          <a:p>
            <a:pPr eaLnBrk="1" hangingPunct="1">
              <a:buFont typeface="Arial" panose="020B0604020202020204" pitchFamily="34" charset="0"/>
              <a:buChar char="•"/>
              <a:defRPr/>
            </a:pPr>
            <a:r>
              <a:rPr lang="nl-NL" dirty="0"/>
              <a:t>Dus een verhoogd </a:t>
            </a:r>
            <a:r>
              <a:rPr lang="nl-NL" dirty="0" err="1"/>
              <a:t>BTW-risico</a:t>
            </a:r>
            <a:r>
              <a:rPr lang="nl-NL" dirty="0"/>
              <a:t> bij gebruik suppletie!</a:t>
            </a:r>
          </a:p>
          <a:p>
            <a:pPr marL="0" indent="0">
              <a:defRPr/>
            </a:pPr>
            <a:endParaRPr lang="nl-NL" b="1" dirty="0"/>
          </a:p>
          <a:p>
            <a:pPr eaLnBrk="1" hangingPunct="1">
              <a:buFontTx/>
              <a:buChar char="-"/>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E0FB5A9B-B4CD-4689-BB79-F1CA04CE7775}"/>
              </a:ext>
            </a:extLst>
          </p:cNvPr>
          <p:cNvSpPr>
            <a:spLocks noGrp="1" noChangeArrowheads="1"/>
          </p:cNvSpPr>
          <p:nvPr>
            <p:ph type="title"/>
          </p:nvPr>
        </p:nvSpPr>
        <p:spPr>
          <a:xfrm>
            <a:off x="2208213" y="908050"/>
            <a:ext cx="7772400" cy="1143000"/>
          </a:xfrm>
        </p:spPr>
        <p:txBody>
          <a:bodyPr/>
          <a:lstStyle/>
          <a:p>
            <a:pPr eaLnBrk="1" hangingPunct="1"/>
            <a:r>
              <a:rPr lang="nl-NL" altLang="nl-NL"/>
              <a:t>Suppletieaangifte</a:t>
            </a:r>
          </a:p>
        </p:txBody>
      </p:sp>
      <p:sp>
        <p:nvSpPr>
          <p:cNvPr id="76802" name="Tijdelijke aanduiding voor inhoud 2">
            <a:extLst>
              <a:ext uri="{FF2B5EF4-FFF2-40B4-BE49-F238E27FC236}">
                <a16:creationId xmlns:a16="http://schemas.microsoft.com/office/drawing/2014/main" id="{50B00CB8-AC09-45A2-988E-33E2E60C7D15}"/>
              </a:ext>
            </a:extLst>
          </p:cNvPr>
          <p:cNvSpPr>
            <a:spLocks noGrp="1" noChangeArrowheads="1"/>
          </p:cNvSpPr>
          <p:nvPr>
            <p:ph idx="1"/>
          </p:nvPr>
        </p:nvSpPr>
        <p:spPr>
          <a:xfrm>
            <a:off x="2208214" y="2276475"/>
            <a:ext cx="8135937" cy="4114800"/>
          </a:xfrm>
        </p:spPr>
        <p:txBody>
          <a:bodyPr/>
          <a:lstStyle/>
          <a:p>
            <a:pPr eaLnBrk="1" hangingPunct="1"/>
            <a:r>
              <a:rPr lang="nl-NL" altLang="nl-NL"/>
              <a:t>Suppletie omzetbelasting digitaal</a:t>
            </a:r>
          </a:p>
          <a:p>
            <a:pPr lvl="1" eaLnBrk="1" hangingPunct="1">
              <a:buFont typeface="Arial" panose="020B0604020202020204" pitchFamily="34" charset="0"/>
              <a:buChar char="•"/>
            </a:pPr>
            <a:r>
              <a:rPr lang="nl-NL" altLang="nl-NL"/>
              <a:t>Digitaal invullen suppletie</a:t>
            </a:r>
          </a:p>
          <a:p>
            <a:pPr lvl="1" eaLnBrk="1" hangingPunct="1">
              <a:buFont typeface="Arial" panose="020B0604020202020204" pitchFamily="34" charset="0"/>
              <a:buChar char="•"/>
            </a:pPr>
            <a:r>
              <a:rPr lang="nl-NL" altLang="nl-NL"/>
              <a:t>Door middel van verplicht suppletieformulier</a:t>
            </a:r>
          </a:p>
          <a:p>
            <a:pPr lvl="1" eaLnBrk="1" hangingPunct="1">
              <a:buFont typeface="Arial" panose="020B0604020202020204" pitchFamily="34" charset="0"/>
              <a:buChar char="•"/>
            </a:pPr>
            <a:r>
              <a:rPr lang="nl-NL" altLang="nl-NL"/>
              <a:t>Kleine correcties kunnen in volgende BTW-aangifte &lt; </a:t>
            </a:r>
            <a:r>
              <a:rPr lang="nl-NL" altLang="nl-NL">
                <a:cs typeface="Arial" panose="020B0604020202020204" pitchFamily="34" charset="0"/>
              </a:rPr>
              <a:t>€ 1.000</a:t>
            </a:r>
          </a:p>
          <a:p>
            <a:pPr lvl="1" eaLnBrk="1" hangingPunct="1">
              <a:buFont typeface="Arial" panose="020B0604020202020204" pitchFamily="34" charset="0"/>
              <a:buChar char="•"/>
            </a:pPr>
            <a:r>
              <a:rPr lang="nl-NL" altLang="nl-NL"/>
              <a:t>Mogelijkheid BTW betalen/teruggaaf over meerdere tijdvakken Voldoet ondernemer niet (tijdig aan informatieverplichting =&gt; verzuimboete</a:t>
            </a:r>
          </a:p>
          <a:p>
            <a:pPr lvl="1" eaLnBrk="1" hangingPunct="1">
              <a:buFont typeface="Arial" panose="020B0604020202020204" pitchFamily="34" charset="0"/>
              <a:buChar char="•"/>
            </a:pPr>
            <a:r>
              <a:rPr lang="nl-NL" altLang="nl-NL">
                <a:sym typeface="Symbol" panose="05050102010706020507" pitchFamily="18" charset="2"/>
              </a:rPr>
              <a:t>Let op:</a:t>
            </a:r>
          </a:p>
          <a:p>
            <a:pPr lvl="2" eaLnBrk="1" hangingPunct="1"/>
            <a:r>
              <a:rPr lang="nl-NL" altLang="nl-NL">
                <a:sym typeface="Symbol" panose="05050102010706020507" pitchFamily="18" charset="2"/>
              </a:rPr>
              <a:t>Niet (tijdig) indienen suppletie  aanvullende vergrijpboete  maximaal 100%</a:t>
            </a:r>
          </a:p>
          <a:p>
            <a:pPr lvl="2" eaLnBrk="1" hangingPunct="1"/>
            <a:r>
              <a:rPr lang="nl-NL" altLang="nl-NL">
                <a:sym typeface="Symbol" panose="05050102010706020507" pitchFamily="18" charset="2"/>
              </a:rPr>
              <a:t>Aanvullende vergrijpboete bovenop verzuim- of vergrijpboete niet tijdig of te weinig betalen van BTW</a:t>
            </a:r>
          </a:p>
          <a:p>
            <a:pPr eaLnBrk="1" hangingPunct="1"/>
            <a:endParaRPr lang="nl-NL" altLang="nl-NL"/>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12410A14-321A-44A8-8420-D90F2DFF03CC}"/>
              </a:ext>
            </a:extLst>
          </p:cNvPr>
          <p:cNvSpPr>
            <a:spLocks noGrp="1" noChangeArrowheads="1"/>
          </p:cNvSpPr>
          <p:nvPr>
            <p:ph type="title"/>
          </p:nvPr>
        </p:nvSpPr>
        <p:spPr>
          <a:xfrm>
            <a:off x="2205038" y="908050"/>
            <a:ext cx="7772400" cy="1143000"/>
          </a:xfrm>
        </p:spPr>
        <p:txBody>
          <a:bodyPr/>
          <a:lstStyle/>
          <a:p>
            <a:pPr eaLnBrk="1" hangingPunct="1"/>
            <a:r>
              <a:rPr lang="nl-NL" altLang="nl-NL">
                <a:ea typeface="ヒラギノ角ゴ Pro W3" pitchFamily="1" charset="-128"/>
              </a:rPr>
              <a:t>Inkoop</a:t>
            </a:r>
          </a:p>
        </p:txBody>
      </p:sp>
      <p:sp>
        <p:nvSpPr>
          <p:cNvPr id="16386" name="Rectangle 3">
            <a:extLst>
              <a:ext uri="{FF2B5EF4-FFF2-40B4-BE49-F238E27FC236}">
                <a16:creationId xmlns:a16="http://schemas.microsoft.com/office/drawing/2014/main" id="{76D307C1-3A16-4055-AC9B-60C8ABB92847}"/>
              </a:ext>
            </a:extLst>
          </p:cNvPr>
          <p:cNvSpPr>
            <a:spLocks noGrp="1" noChangeArrowheads="1"/>
          </p:cNvSpPr>
          <p:nvPr>
            <p:ph idx="1"/>
          </p:nvPr>
        </p:nvSpPr>
        <p:spPr>
          <a:xfrm>
            <a:off x="2205038" y="2133600"/>
            <a:ext cx="7772400" cy="4114800"/>
          </a:xfrm>
        </p:spPr>
        <p:txBody>
          <a:bodyPr/>
          <a:lstStyle/>
          <a:p>
            <a:pPr marL="0" indent="0">
              <a:buNone/>
              <a:defRPr/>
            </a:pPr>
            <a:r>
              <a:rPr lang="nl-NL" altLang="nl-NL" u="sng" dirty="0"/>
              <a:t>Kredietbeperking</a:t>
            </a:r>
          </a:p>
          <a:p>
            <a:pPr eaLnBrk="1" hangingPunct="1">
              <a:defRPr/>
            </a:pPr>
            <a:endParaRPr lang="nl-NL" altLang="nl-NL" dirty="0"/>
          </a:p>
          <a:p>
            <a:pPr eaLnBrk="1" hangingPunct="1">
              <a:defRPr/>
            </a:pPr>
            <a:r>
              <a:rPr lang="nl-NL" altLang="nl-NL" dirty="0"/>
              <a:t>Tegenovergestelde van een korting voor contante betaling</a:t>
            </a:r>
            <a:r>
              <a:rPr lang="en-US" altLang="nl-NL" dirty="0"/>
              <a:t> </a:t>
            </a:r>
          </a:p>
          <a:p>
            <a:pPr eaLnBrk="1" hangingPunct="1">
              <a:defRPr/>
            </a:pPr>
            <a:r>
              <a:rPr lang="nl-NL" altLang="nl-NL" dirty="0"/>
              <a:t>Bedrag bovenop de prijs in rekening (toeslag)</a:t>
            </a:r>
          </a:p>
          <a:p>
            <a:pPr eaLnBrk="1" hangingPunct="1">
              <a:defRPr/>
            </a:pPr>
            <a:r>
              <a:rPr lang="nl-NL" altLang="nl-NL" dirty="0"/>
              <a:t>Meestal percentage</a:t>
            </a:r>
          </a:p>
          <a:p>
            <a:pPr eaLnBrk="1" hangingPunct="1">
              <a:defRPr/>
            </a:pPr>
            <a:r>
              <a:rPr lang="nl-NL" altLang="nl-NL" dirty="0"/>
              <a:t>Toeslag hoeft niet betaald te worden bij betaling binnen termijn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01ECA4DD-969A-430A-85EB-7671290765BB}"/>
              </a:ext>
            </a:extLst>
          </p:cNvPr>
          <p:cNvSpPr>
            <a:spLocks noGrp="1" noChangeArrowheads="1"/>
          </p:cNvSpPr>
          <p:nvPr>
            <p:ph type="title"/>
          </p:nvPr>
        </p:nvSpPr>
        <p:spPr>
          <a:xfrm>
            <a:off x="2205038" y="908050"/>
            <a:ext cx="7772400" cy="1143000"/>
          </a:xfrm>
        </p:spPr>
        <p:txBody>
          <a:bodyPr/>
          <a:lstStyle/>
          <a:p>
            <a:pPr eaLnBrk="1" hangingPunct="1"/>
            <a:r>
              <a:rPr lang="nl-NL" altLang="nl-NL">
                <a:ea typeface="ヒラギノ角ゴ Pro W3" pitchFamily="1" charset="-128"/>
              </a:rPr>
              <a:t>Inkoop</a:t>
            </a:r>
          </a:p>
        </p:txBody>
      </p:sp>
      <p:sp>
        <p:nvSpPr>
          <p:cNvPr id="78850" name="Rectangle 3">
            <a:extLst>
              <a:ext uri="{FF2B5EF4-FFF2-40B4-BE49-F238E27FC236}">
                <a16:creationId xmlns:a16="http://schemas.microsoft.com/office/drawing/2014/main" id="{3BAD0922-5BBF-4137-A5DC-BEC1051C64F2}"/>
              </a:ext>
            </a:extLst>
          </p:cNvPr>
          <p:cNvSpPr>
            <a:spLocks noGrp="1" noChangeArrowheads="1"/>
          </p:cNvSpPr>
          <p:nvPr>
            <p:ph idx="1"/>
          </p:nvPr>
        </p:nvSpPr>
        <p:spPr>
          <a:xfrm>
            <a:off x="2205038" y="2133600"/>
            <a:ext cx="7772400" cy="4114800"/>
          </a:xfrm>
        </p:spPr>
        <p:txBody>
          <a:bodyPr/>
          <a:lstStyle/>
          <a:p>
            <a:pPr eaLnBrk="1" hangingPunct="1">
              <a:buFontTx/>
              <a:buNone/>
            </a:pPr>
            <a:r>
              <a:rPr lang="en-US" altLang="nl-NL" u="sng">
                <a:ea typeface="ヒラギノ角ゴ Pro W3" pitchFamily="1" charset="-128"/>
              </a:rPr>
              <a:t>Kredietbeperking</a:t>
            </a:r>
          </a:p>
          <a:p>
            <a:pPr eaLnBrk="1" hangingPunct="1">
              <a:buFontTx/>
              <a:buNone/>
            </a:pPr>
            <a:endParaRPr lang="en-US" altLang="nl-NL" u="sng">
              <a:ea typeface="ヒラギノ角ゴ Pro W3" pitchFamily="1" charset="-128"/>
            </a:endParaRPr>
          </a:p>
          <a:p>
            <a:pPr eaLnBrk="1" hangingPunct="1">
              <a:buFontTx/>
              <a:buNone/>
            </a:pPr>
            <a:r>
              <a:rPr lang="en-US" altLang="nl-NL" u="sng">
                <a:ea typeface="ヒラギノ角ゴ Pro W3" pitchFamily="1" charset="-128"/>
              </a:rPr>
              <a:t>Gevolgen</a:t>
            </a:r>
          </a:p>
          <a:p>
            <a:pPr eaLnBrk="1" hangingPunct="1"/>
            <a:r>
              <a:rPr lang="en-US" altLang="nl-NL">
                <a:ea typeface="ヒラギノ角ゴ Pro W3" pitchFamily="1" charset="-128"/>
              </a:rPr>
              <a:t>Er wordt een creditnota uitgereikt</a:t>
            </a:r>
          </a:p>
          <a:p>
            <a:pPr lvl="1" eaLnBrk="1" hangingPunct="1">
              <a:buFont typeface="Arial" panose="020B0604020202020204" pitchFamily="34" charset="0"/>
              <a:buChar char="•"/>
            </a:pPr>
            <a:r>
              <a:rPr lang="nl-NL" altLang="nl-NL">
                <a:ea typeface="ヒラギノ角ゴ Pro W3" pitchFamily="1" charset="-128"/>
              </a:rPr>
              <a:t>Leverancier kan de BTW over de toeslag terugvragen</a:t>
            </a:r>
          </a:p>
          <a:p>
            <a:pPr lvl="1" eaLnBrk="1" hangingPunct="1">
              <a:buFont typeface="Arial" panose="020B0604020202020204" pitchFamily="34" charset="0"/>
              <a:buChar char="•"/>
            </a:pPr>
            <a:r>
              <a:rPr lang="nl-NL" altLang="nl-NL">
                <a:ea typeface="ヒラギノ角ゴ Pro W3" pitchFamily="1" charset="-128"/>
              </a:rPr>
              <a:t>Afnemer is BTW alsnog verschuldigd</a:t>
            </a:r>
          </a:p>
          <a:p>
            <a:pPr eaLnBrk="1" hangingPunct="1">
              <a:buFontTx/>
              <a:buNone/>
            </a:pPr>
            <a:endParaRPr lang="nl-NL" altLang="nl-NL">
              <a:ea typeface="ヒラギノ角ゴ Pro W3" pitchFamily="1"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42EDE2BA-6099-45A4-8F11-4668AFB53E52}"/>
              </a:ext>
            </a:extLst>
          </p:cNvPr>
          <p:cNvSpPr>
            <a:spLocks noGrp="1" noChangeArrowheads="1"/>
          </p:cNvSpPr>
          <p:nvPr>
            <p:ph type="title"/>
          </p:nvPr>
        </p:nvSpPr>
        <p:spPr>
          <a:xfrm>
            <a:off x="2205038" y="908050"/>
            <a:ext cx="7772400" cy="1143000"/>
          </a:xfrm>
        </p:spPr>
        <p:txBody>
          <a:bodyPr/>
          <a:lstStyle/>
          <a:p>
            <a:pPr eaLnBrk="1" hangingPunct="1"/>
            <a:r>
              <a:rPr lang="nl-NL" altLang="nl-NL">
                <a:ea typeface="ヒラギノ角ゴ Pro W3" pitchFamily="1" charset="-128"/>
              </a:rPr>
              <a:t>Inkoop</a:t>
            </a:r>
          </a:p>
        </p:txBody>
      </p:sp>
      <p:sp>
        <p:nvSpPr>
          <p:cNvPr id="79874" name="Rectangle 3">
            <a:extLst>
              <a:ext uri="{FF2B5EF4-FFF2-40B4-BE49-F238E27FC236}">
                <a16:creationId xmlns:a16="http://schemas.microsoft.com/office/drawing/2014/main" id="{70B21B9D-1E5A-474D-9C72-B8EE344168F2}"/>
              </a:ext>
            </a:extLst>
          </p:cNvPr>
          <p:cNvSpPr>
            <a:spLocks noGrp="1" noChangeArrowheads="1"/>
          </p:cNvSpPr>
          <p:nvPr>
            <p:ph idx="1"/>
          </p:nvPr>
        </p:nvSpPr>
        <p:spPr>
          <a:xfrm>
            <a:off x="2205038" y="2133600"/>
            <a:ext cx="7772400" cy="4114800"/>
          </a:xfrm>
        </p:spPr>
        <p:txBody>
          <a:bodyPr/>
          <a:lstStyle/>
          <a:p>
            <a:pPr marL="0" indent="0">
              <a:buNone/>
            </a:pPr>
            <a:r>
              <a:rPr lang="nl-NL" altLang="nl-NL" u="sng">
                <a:ea typeface="ヒラギノ角ゴ Pro W3" pitchFamily="1" charset="-128"/>
              </a:rPr>
              <a:t>Kredietbeperking</a:t>
            </a:r>
          </a:p>
          <a:p>
            <a:pPr marL="0" indent="0">
              <a:buNone/>
            </a:pPr>
            <a:endParaRPr lang="nl-NL" altLang="nl-NL" u="sng">
              <a:ea typeface="ヒラギノ角ゴ Pro W3" pitchFamily="1" charset="-128"/>
            </a:endParaRPr>
          </a:p>
          <a:p>
            <a:pPr marL="0" indent="0">
              <a:buNone/>
            </a:pPr>
            <a:r>
              <a:rPr lang="nl-NL" altLang="nl-NL" u="sng">
                <a:ea typeface="ヒラギノ角ゴ Pro W3" pitchFamily="1" charset="-128"/>
              </a:rPr>
              <a:t>Voorbeeld 1</a:t>
            </a:r>
          </a:p>
          <a:p>
            <a:pPr marL="0" indent="0"/>
            <a:endParaRPr lang="nl-NL" altLang="nl-NL" i="1">
              <a:ea typeface="ヒラギノ角ゴ Pro W3" pitchFamily="1" charset="-128"/>
            </a:endParaRPr>
          </a:p>
          <a:p>
            <a:pPr marL="0" indent="0">
              <a:buNone/>
            </a:pPr>
            <a:r>
              <a:rPr lang="nl-NL" altLang="nl-NL">
                <a:ea typeface="ヒラギノ角ゴ Pro W3" pitchFamily="1" charset="-128"/>
              </a:rPr>
              <a:t>Vergoeding voor levering of dienst	€ 3.000,00</a:t>
            </a:r>
          </a:p>
          <a:p>
            <a:pPr marL="0" indent="0">
              <a:buNone/>
            </a:pPr>
            <a:r>
              <a:rPr lang="nl-NL" altLang="nl-NL">
                <a:ea typeface="ヒラギノ角ゴ Pro W3" pitchFamily="1" charset="-128"/>
              </a:rPr>
              <a:t>Kredietbeperkingstoeslag 1% 		€      30,00</a:t>
            </a:r>
          </a:p>
          <a:p>
            <a:pPr marL="0" indent="0">
              <a:buNone/>
            </a:pPr>
            <a:r>
              <a:rPr lang="nl-NL" altLang="nl-NL">
                <a:ea typeface="ヒラギノ角ゴ Pro W3" pitchFamily="1" charset="-128"/>
              </a:rPr>
              <a:t>BTW 21% (van € 3.030)			</a:t>
            </a:r>
            <a:r>
              <a:rPr lang="nl-NL" altLang="nl-NL" u="sng">
                <a:ea typeface="ヒラギノ角ゴ Pro W3" pitchFamily="1" charset="-128"/>
              </a:rPr>
              <a:t>€    636,30</a:t>
            </a:r>
            <a:endParaRPr lang="nl-NL" altLang="nl-NL">
              <a:ea typeface="ヒラギノ角ゴ Pro W3" pitchFamily="1" charset="-128"/>
            </a:endParaRPr>
          </a:p>
          <a:p>
            <a:pPr marL="0" indent="0">
              <a:buNone/>
            </a:pPr>
            <a:r>
              <a:rPr lang="nl-NL" altLang="nl-NL">
                <a:ea typeface="ヒラギノ角ゴ Pro W3" pitchFamily="1" charset="-128"/>
              </a:rPr>
              <a:t>Totaal 					€ 3.666,30</a:t>
            </a:r>
          </a:p>
          <a:p>
            <a:pPr marL="0" indent="0"/>
            <a:endParaRPr lang="nl-NL" altLang="nl-NL">
              <a:ea typeface="ヒラギノ角ゴ Pro W3" pitchFamily="1" charset="-128"/>
            </a:endParaRPr>
          </a:p>
          <a:p>
            <a:pPr marL="0" indent="0">
              <a:buNone/>
            </a:pPr>
            <a:r>
              <a:rPr lang="nl-NL" altLang="nl-NL">
                <a:ea typeface="ヒラギノ角ゴ Pro W3" pitchFamily="1" charset="-128"/>
              </a:rPr>
              <a:t>Bij betaling binnen 10 dagen hoeft de kredietbeperkingstoeslag niet betaald te worden</a:t>
            </a:r>
            <a:endParaRPr lang="en-US" altLang="nl-NL">
              <a:ea typeface="ヒラギノ角ゴ Pro W3" pitchFamily="1"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24539B36-62AF-44E2-A31B-73F3CE5D91D0}"/>
              </a:ext>
            </a:extLst>
          </p:cNvPr>
          <p:cNvSpPr>
            <a:spLocks noGrp="1" noChangeArrowheads="1"/>
          </p:cNvSpPr>
          <p:nvPr>
            <p:ph type="title"/>
          </p:nvPr>
        </p:nvSpPr>
        <p:spPr>
          <a:xfrm>
            <a:off x="2205038" y="908050"/>
            <a:ext cx="7772400" cy="1143000"/>
          </a:xfrm>
        </p:spPr>
        <p:txBody>
          <a:bodyPr/>
          <a:lstStyle/>
          <a:p>
            <a:pPr eaLnBrk="1" hangingPunct="1"/>
            <a:r>
              <a:rPr lang="nl-NL" altLang="nl-NL">
                <a:ea typeface="ヒラギノ角ゴ Pro W3" pitchFamily="1" charset="-128"/>
              </a:rPr>
              <a:t>Inkoop</a:t>
            </a:r>
          </a:p>
        </p:txBody>
      </p:sp>
      <p:sp>
        <p:nvSpPr>
          <p:cNvPr id="80898" name="Rectangle 3">
            <a:extLst>
              <a:ext uri="{FF2B5EF4-FFF2-40B4-BE49-F238E27FC236}">
                <a16:creationId xmlns:a16="http://schemas.microsoft.com/office/drawing/2014/main" id="{EAB7EE49-1E2E-4974-B05E-ECFBE148CF82}"/>
              </a:ext>
            </a:extLst>
          </p:cNvPr>
          <p:cNvSpPr>
            <a:spLocks noGrp="1" noChangeArrowheads="1"/>
          </p:cNvSpPr>
          <p:nvPr>
            <p:ph idx="1"/>
          </p:nvPr>
        </p:nvSpPr>
        <p:spPr>
          <a:xfrm>
            <a:off x="2205038" y="2133600"/>
            <a:ext cx="7772400" cy="4114800"/>
          </a:xfrm>
        </p:spPr>
        <p:txBody>
          <a:bodyPr/>
          <a:lstStyle/>
          <a:p>
            <a:pPr eaLnBrk="1" hangingPunct="1">
              <a:buFontTx/>
              <a:buNone/>
            </a:pPr>
            <a:r>
              <a:rPr lang="nl-NL" altLang="nl-NL" u="sng">
                <a:ea typeface="ヒラギノ角ゴ Pro W3" pitchFamily="1" charset="-128"/>
              </a:rPr>
              <a:t>Kredietbeperking</a:t>
            </a:r>
          </a:p>
          <a:p>
            <a:pPr eaLnBrk="1" hangingPunct="1">
              <a:buFontTx/>
              <a:buNone/>
            </a:pPr>
            <a:endParaRPr lang="nl-NL" altLang="nl-NL" u="sng">
              <a:ea typeface="ヒラギノ角ゴ Pro W3" pitchFamily="1" charset="-128"/>
            </a:endParaRPr>
          </a:p>
          <a:p>
            <a:pPr eaLnBrk="1" hangingPunct="1">
              <a:buFontTx/>
              <a:buNone/>
            </a:pPr>
            <a:r>
              <a:rPr lang="nl-NL" altLang="nl-NL" u="sng">
                <a:ea typeface="ヒラギノ角ゴ Pro W3" pitchFamily="1" charset="-128"/>
              </a:rPr>
              <a:t>Vervolg voorbeeld 1:</a:t>
            </a:r>
            <a:endParaRPr lang="nl-NL" altLang="nl-NL">
              <a:ea typeface="ヒラギノ角ゴ Pro W3" pitchFamily="1" charset="-128"/>
            </a:endParaRPr>
          </a:p>
          <a:p>
            <a:pPr eaLnBrk="1" hangingPunct="1"/>
            <a:r>
              <a:rPr lang="nl-NL" altLang="nl-NL">
                <a:ea typeface="ヒラギノ角ゴ Pro W3" pitchFamily="1" charset="-128"/>
              </a:rPr>
              <a:t>In het voorbeeld mag afnemer de BTW over de € 3.000 in aftrek </a:t>
            </a:r>
          </a:p>
          <a:p>
            <a:pPr eaLnBrk="1" hangingPunct="1"/>
            <a:r>
              <a:rPr lang="nl-NL" altLang="nl-NL">
                <a:ea typeface="ヒラギノ角ゴ Pro W3" pitchFamily="1" charset="-128"/>
              </a:rPr>
              <a:t>brengen. Dit is € 630,- De leverancier mag niet het BTW-bedrag wat op de factuur staat vermeld in aftrek brengen (€ 636,30)</a:t>
            </a:r>
            <a:r>
              <a:rPr lang="en-US" altLang="nl-NL">
                <a:ea typeface="ヒラギノ角ゴ Pro W3" pitchFamily="1"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a:extLst>
              <a:ext uri="{FF2B5EF4-FFF2-40B4-BE49-F238E27FC236}">
                <a16:creationId xmlns:a16="http://schemas.microsoft.com/office/drawing/2014/main" id="{D9258D12-8D2E-4180-B70A-75BA57EEB17B}"/>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23554" name="Tijdelijke aanduiding voor inhoud 2">
            <a:extLst>
              <a:ext uri="{FF2B5EF4-FFF2-40B4-BE49-F238E27FC236}">
                <a16:creationId xmlns:a16="http://schemas.microsoft.com/office/drawing/2014/main" id="{F2BD70DD-DC11-41CB-8F66-D00138B9EFE1}"/>
              </a:ext>
            </a:extLst>
          </p:cNvPr>
          <p:cNvSpPr>
            <a:spLocks noGrp="1" noChangeArrowheads="1"/>
          </p:cNvSpPr>
          <p:nvPr>
            <p:ph idx="1"/>
          </p:nvPr>
        </p:nvSpPr>
        <p:spPr>
          <a:xfrm>
            <a:off x="2208213" y="2276475"/>
            <a:ext cx="7772400" cy="4114800"/>
          </a:xfrm>
        </p:spPr>
        <p:txBody>
          <a:bodyPr/>
          <a:lstStyle/>
          <a:p>
            <a:r>
              <a:rPr lang="nl-NL" altLang="nl-NL" b="1" u="sng">
                <a:solidFill>
                  <a:srgbClr val="000000"/>
                </a:solidFill>
                <a:hlinkClick r:id="rId2" tooltip="Bekijk Artikel 7 van Wet op de omzetbelasting 1968"/>
              </a:rPr>
              <a:t>Artikel 7 </a:t>
            </a:r>
          </a:p>
          <a:p>
            <a:r>
              <a:rPr lang="nl-NL" altLang="nl-NL" b="1" u="sng">
                <a:solidFill>
                  <a:srgbClr val="000000"/>
                </a:solidFill>
              </a:rPr>
              <a:t>1.</a:t>
            </a:r>
            <a:r>
              <a:rPr lang="nl-NL" altLang="nl-NL" b="1">
                <a:solidFill>
                  <a:srgbClr val="000000"/>
                </a:solidFill>
              </a:rPr>
              <a:t> </a:t>
            </a:r>
            <a:r>
              <a:rPr lang="nl-NL" altLang="nl-NL">
                <a:solidFill>
                  <a:srgbClr val="000000"/>
                </a:solidFill>
              </a:rPr>
              <a:t>Ondernemer is ieder die een bedrijf zelfstandig uitoefent.</a:t>
            </a:r>
          </a:p>
          <a:p>
            <a:r>
              <a:rPr lang="nl-NL" altLang="nl-NL" b="1" u="sng">
                <a:solidFill>
                  <a:srgbClr val="000000"/>
                </a:solidFill>
                <a:hlinkClick r:id="rId3"/>
              </a:rPr>
              <a:t>2.</a:t>
            </a:r>
            <a:r>
              <a:rPr lang="nl-NL" altLang="nl-NL" b="1" u="sng">
                <a:solidFill>
                  <a:srgbClr val="000000"/>
                </a:solidFill>
              </a:rPr>
              <a:t> </a:t>
            </a:r>
            <a:r>
              <a:rPr lang="nl-NL" altLang="nl-NL">
                <a:solidFill>
                  <a:srgbClr val="000000"/>
                </a:solidFill>
              </a:rPr>
              <a:t>Waar in deze wet wordt gesproken van bedrijf, wordt daaronder mede verstaan:</a:t>
            </a:r>
          </a:p>
          <a:p>
            <a:r>
              <a:rPr lang="nl-NL" altLang="nl-NL" b="1" u="sng">
                <a:solidFill>
                  <a:srgbClr val="000000"/>
                </a:solidFill>
                <a:hlinkClick r:id="rId4"/>
              </a:rPr>
              <a:t>a.</a:t>
            </a:r>
            <a:r>
              <a:rPr lang="nl-NL" altLang="nl-NL" b="1" u="sng">
                <a:solidFill>
                  <a:srgbClr val="000000"/>
                </a:solidFill>
              </a:rPr>
              <a:t> </a:t>
            </a:r>
            <a:r>
              <a:rPr lang="nl-NL" altLang="nl-NL">
                <a:solidFill>
                  <a:srgbClr val="000000"/>
                </a:solidFill>
              </a:rPr>
              <a:t>beroep;</a:t>
            </a:r>
          </a:p>
          <a:p>
            <a:r>
              <a:rPr lang="nl-NL" altLang="nl-NL" b="1" u="sng">
                <a:solidFill>
                  <a:srgbClr val="000000"/>
                </a:solidFill>
                <a:hlinkClick r:id="rId5"/>
              </a:rPr>
              <a:t>b.</a:t>
            </a:r>
            <a:r>
              <a:rPr lang="nl-NL" altLang="nl-NL" b="1" u="sng">
                <a:solidFill>
                  <a:srgbClr val="000000"/>
                </a:solidFill>
              </a:rPr>
              <a:t> </a:t>
            </a:r>
            <a:r>
              <a:rPr lang="nl-NL" altLang="nl-NL">
                <a:solidFill>
                  <a:srgbClr val="000000"/>
                </a:solidFill>
              </a:rPr>
              <a:t>exploitatie van een vermogensbestanddeel om er duurzaam opbrengst uit te verkrijgen.</a:t>
            </a:r>
          </a:p>
          <a:p>
            <a:r>
              <a:rPr lang="nl-NL" altLang="nl-NL" b="1" u="sng">
                <a:solidFill>
                  <a:srgbClr val="000000"/>
                </a:solidFill>
                <a:hlinkClick r:id="rId6"/>
              </a:rPr>
              <a:t>3.</a:t>
            </a:r>
            <a:r>
              <a:rPr lang="nl-NL" altLang="nl-NL" b="1" u="sng">
                <a:solidFill>
                  <a:srgbClr val="000000"/>
                </a:solidFill>
              </a:rPr>
              <a:t> </a:t>
            </a:r>
            <a:r>
              <a:rPr lang="nl-NL" altLang="nl-NL">
                <a:solidFill>
                  <a:srgbClr val="000000"/>
                </a:solidFill>
              </a:rPr>
              <a:t>Bij ministeriële regeling kan worden bepaald, dat publiekrechtelijke lichamen die, anders dan als ondernemer, prestaties verrichten welke uit hun aard ook door ondernemers kunnen worden verricht, met betrekking tot die prestaties als ondernemer worden aangemerkt.</a:t>
            </a:r>
          </a:p>
          <a:p>
            <a:endParaRPr lang="nl-NL" altLang="nl-N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84DF3FB0-29FB-4DDC-B948-8C058518F203}"/>
              </a:ext>
            </a:extLst>
          </p:cNvPr>
          <p:cNvSpPr>
            <a:spLocks noGrp="1" noChangeArrowheads="1"/>
          </p:cNvSpPr>
          <p:nvPr>
            <p:ph type="title"/>
          </p:nvPr>
        </p:nvSpPr>
        <p:spPr>
          <a:xfrm>
            <a:off x="2205038" y="908050"/>
            <a:ext cx="7772400" cy="1143000"/>
          </a:xfrm>
        </p:spPr>
        <p:txBody>
          <a:bodyPr/>
          <a:lstStyle/>
          <a:p>
            <a:pPr eaLnBrk="1" hangingPunct="1"/>
            <a:r>
              <a:rPr lang="nl-NL" altLang="nl-NL">
                <a:ea typeface="ヒラギノ角ゴ Pro W3" pitchFamily="1" charset="-128"/>
              </a:rPr>
              <a:t>Inkoop</a:t>
            </a:r>
          </a:p>
        </p:txBody>
      </p:sp>
      <p:sp>
        <p:nvSpPr>
          <p:cNvPr id="81922" name="Rectangle 3">
            <a:extLst>
              <a:ext uri="{FF2B5EF4-FFF2-40B4-BE49-F238E27FC236}">
                <a16:creationId xmlns:a16="http://schemas.microsoft.com/office/drawing/2014/main" id="{4AF0C811-1000-49AA-8DB2-4B99721C2A32}"/>
              </a:ext>
            </a:extLst>
          </p:cNvPr>
          <p:cNvSpPr>
            <a:spLocks noGrp="1" noChangeArrowheads="1"/>
          </p:cNvSpPr>
          <p:nvPr>
            <p:ph idx="1"/>
          </p:nvPr>
        </p:nvSpPr>
        <p:spPr>
          <a:xfrm>
            <a:off x="2205038" y="2133600"/>
            <a:ext cx="7772400" cy="4114800"/>
          </a:xfrm>
        </p:spPr>
        <p:txBody>
          <a:bodyPr/>
          <a:lstStyle/>
          <a:p>
            <a:pPr eaLnBrk="1" hangingPunct="1">
              <a:buFontTx/>
              <a:buNone/>
            </a:pPr>
            <a:r>
              <a:rPr lang="en-US" altLang="nl-NL" u="sng">
                <a:ea typeface="ヒラギノ角ゴ Pro W3" pitchFamily="1" charset="-128"/>
              </a:rPr>
              <a:t>Kredietbeperking</a:t>
            </a:r>
          </a:p>
          <a:p>
            <a:pPr eaLnBrk="1" hangingPunct="1">
              <a:buFontTx/>
              <a:buNone/>
            </a:pPr>
            <a:endParaRPr lang="en-US" altLang="nl-NL" u="sng">
              <a:ea typeface="ヒラギノ角ゴ Pro W3" pitchFamily="1" charset="-128"/>
            </a:endParaRPr>
          </a:p>
          <a:p>
            <a:pPr eaLnBrk="1" hangingPunct="1">
              <a:buFontTx/>
              <a:buNone/>
            </a:pPr>
            <a:r>
              <a:rPr lang="en-US" altLang="nl-NL" u="sng">
                <a:ea typeface="ヒラギノ角ゴ Pro W3" pitchFamily="1" charset="-128"/>
              </a:rPr>
              <a:t>Goedkeuring</a:t>
            </a:r>
          </a:p>
          <a:p>
            <a:pPr eaLnBrk="1" hangingPunct="1">
              <a:buFontTx/>
              <a:buNone/>
            </a:pPr>
            <a:endParaRPr lang="en-US" altLang="nl-NL" u="sng">
              <a:ea typeface="ヒラギノ角ゴ Pro W3" pitchFamily="1" charset="-128"/>
            </a:endParaRPr>
          </a:p>
          <a:p>
            <a:pPr eaLnBrk="1" hangingPunct="1">
              <a:buFontTx/>
              <a:buNone/>
            </a:pPr>
            <a:r>
              <a:rPr lang="en-US" altLang="nl-NL" u="sng">
                <a:ea typeface="ヒラギノ角ゴ Pro W3" pitchFamily="1" charset="-128"/>
              </a:rPr>
              <a:t>Geen creditfactuur nodig indien:</a:t>
            </a:r>
          </a:p>
          <a:p>
            <a:pPr eaLnBrk="1" hangingPunct="1"/>
            <a:r>
              <a:rPr lang="nl-NL" altLang="nl-NL">
                <a:ea typeface="ヒラギノ角ゴ Pro W3" pitchFamily="1" charset="-128"/>
              </a:rPr>
              <a:t>De toeslag wordt berekend over vergoeding en BTW</a:t>
            </a:r>
          </a:p>
          <a:p>
            <a:pPr eaLnBrk="1" hangingPunct="1"/>
            <a:r>
              <a:rPr lang="nl-NL" altLang="nl-NL">
                <a:ea typeface="ヒラギノ角ゴ Pro W3" pitchFamily="1" charset="-128"/>
              </a:rPr>
              <a:t>Leverancier moet BTW (21/121) over toeslag voldoen</a:t>
            </a:r>
          </a:p>
          <a:p>
            <a:pPr eaLnBrk="1" hangingPunct="1"/>
            <a:r>
              <a:rPr lang="nl-NL" altLang="nl-NL">
                <a:ea typeface="ヒラギノ角ゴ Pro W3" pitchFamily="1" charset="-128"/>
              </a:rPr>
              <a:t>Inrichting administratie </a:t>
            </a:r>
          </a:p>
          <a:p>
            <a:pPr eaLnBrk="1" hangingPunct="1"/>
            <a:r>
              <a:rPr lang="nl-NL" altLang="nl-NL">
                <a:ea typeface="ヒラギノ角ゴ Pro W3" pitchFamily="1" charset="-128"/>
              </a:rPr>
              <a:t>Leverancier moet BTW opnemen in BTW-aangifte</a:t>
            </a:r>
          </a:p>
          <a:p>
            <a:pPr lvl="1" eaLnBrk="1" hangingPunct="1">
              <a:buFont typeface="Arial" panose="020B0604020202020204" pitchFamily="34" charset="0"/>
              <a:buChar char="•"/>
            </a:pPr>
            <a:r>
              <a:rPr lang="nl-NL" altLang="nl-NL">
                <a:ea typeface="ヒラギノ角ゴ Pro W3" pitchFamily="1" charset="-128"/>
              </a:rPr>
              <a:t>Moment van ontvangst toeslagen</a:t>
            </a:r>
            <a:endParaRPr lang="en-US" altLang="nl-NL">
              <a:ea typeface="ヒラギノ角ゴ Pro W3" pitchFamily="1"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BBB9B71E-73F9-4FEF-B5CC-B61CEAA5E983}"/>
              </a:ext>
            </a:extLst>
          </p:cNvPr>
          <p:cNvSpPr>
            <a:spLocks noGrp="1" noChangeArrowheads="1"/>
          </p:cNvSpPr>
          <p:nvPr>
            <p:ph type="title"/>
          </p:nvPr>
        </p:nvSpPr>
        <p:spPr>
          <a:xfrm>
            <a:off x="2205038" y="908050"/>
            <a:ext cx="7772400" cy="1143000"/>
          </a:xfrm>
        </p:spPr>
        <p:txBody>
          <a:bodyPr/>
          <a:lstStyle/>
          <a:p>
            <a:pPr eaLnBrk="1" hangingPunct="1"/>
            <a:r>
              <a:rPr lang="nl-NL" altLang="nl-NL">
                <a:ea typeface="ヒラギノ角ゴ Pro W3" pitchFamily="1" charset="-128"/>
              </a:rPr>
              <a:t>Inkoop</a:t>
            </a:r>
          </a:p>
        </p:txBody>
      </p:sp>
      <p:sp>
        <p:nvSpPr>
          <p:cNvPr id="225283" name="Rectangle 3">
            <a:extLst>
              <a:ext uri="{FF2B5EF4-FFF2-40B4-BE49-F238E27FC236}">
                <a16:creationId xmlns:a16="http://schemas.microsoft.com/office/drawing/2014/main" id="{FA7C9B90-65AD-45C3-87E5-03944C5C5338}"/>
              </a:ext>
            </a:extLst>
          </p:cNvPr>
          <p:cNvSpPr>
            <a:spLocks noGrp="1" noChangeArrowheads="1"/>
          </p:cNvSpPr>
          <p:nvPr>
            <p:ph idx="1"/>
          </p:nvPr>
        </p:nvSpPr>
        <p:spPr>
          <a:xfrm>
            <a:off x="2205038" y="2133600"/>
            <a:ext cx="7772400" cy="4114800"/>
          </a:xfrm>
        </p:spPr>
        <p:txBody>
          <a:bodyPr/>
          <a:lstStyle/>
          <a:p>
            <a:pPr eaLnBrk="1" hangingPunct="1">
              <a:buFontTx/>
              <a:buNone/>
              <a:defRPr/>
            </a:pPr>
            <a:r>
              <a:rPr lang="nl-NL" u="sng" dirty="0"/>
              <a:t>Kredietbeperking</a:t>
            </a:r>
          </a:p>
          <a:p>
            <a:pPr eaLnBrk="1" hangingPunct="1">
              <a:buFontTx/>
              <a:buNone/>
              <a:defRPr/>
            </a:pPr>
            <a:endParaRPr lang="nl-NL" u="sng" dirty="0"/>
          </a:p>
          <a:p>
            <a:pPr eaLnBrk="1" hangingPunct="1">
              <a:buFontTx/>
              <a:buNone/>
              <a:defRPr/>
            </a:pPr>
            <a:r>
              <a:rPr lang="nl-NL" u="sng" dirty="0"/>
              <a:t>Voorbeeld 2</a:t>
            </a:r>
            <a:br>
              <a:rPr lang="nl-NL" dirty="0"/>
            </a:br>
            <a:endParaRPr lang="nl-NL" dirty="0"/>
          </a:p>
          <a:p>
            <a:pPr marL="0" indent="0">
              <a:buNone/>
              <a:defRPr/>
            </a:pPr>
            <a:r>
              <a:rPr lang="nl-NL" dirty="0"/>
              <a:t>Vergoeding voor levering of dienst:	€ 3.000,00</a:t>
            </a:r>
          </a:p>
          <a:p>
            <a:pPr marL="0" indent="0">
              <a:buNone/>
              <a:defRPr/>
            </a:pPr>
            <a:r>
              <a:rPr lang="nl-NL" dirty="0"/>
              <a:t>BTW over de vergoeding (21%):		€    630,00</a:t>
            </a:r>
          </a:p>
          <a:p>
            <a:pPr marL="0" indent="0">
              <a:buNone/>
              <a:defRPr/>
            </a:pPr>
            <a:r>
              <a:rPr lang="nl-NL" dirty="0"/>
              <a:t>					----------------</a:t>
            </a:r>
          </a:p>
          <a:p>
            <a:pPr marL="0" indent="0">
              <a:buNone/>
              <a:defRPr/>
            </a:pPr>
            <a:r>
              <a:rPr lang="nl-NL" dirty="0"/>
              <a:t>Subtotaal:				€ 3.630,00</a:t>
            </a:r>
          </a:p>
          <a:p>
            <a:pPr marL="0" indent="0">
              <a:buNone/>
              <a:defRPr/>
            </a:pPr>
            <a:r>
              <a:rPr lang="nl-NL" dirty="0"/>
              <a:t>Kredietbeperkingstoeslag (1%):		€      36,30</a:t>
            </a:r>
          </a:p>
          <a:p>
            <a:pPr marL="0" indent="0">
              <a:buNone/>
              <a:defRPr/>
            </a:pPr>
            <a:r>
              <a:rPr lang="nl-NL" dirty="0"/>
              <a:t>					-----------------</a:t>
            </a:r>
          </a:p>
          <a:p>
            <a:pPr marL="0" indent="0">
              <a:buNone/>
              <a:defRPr/>
            </a:pPr>
            <a:r>
              <a:rPr lang="nl-NL" dirty="0"/>
              <a:t>Totaal:	</a:t>
            </a:r>
            <a:r>
              <a:rPr lang="nl-NL" i="1" dirty="0"/>
              <a:t>		       		 </a:t>
            </a:r>
            <a:r>
              <a:rPr lang="nl-NL" dirty="0"/>
              <a:t>€ 3.666,30</a:t>
            </a:r>
            <a:r>
              <a:rPr lang="en-US"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E82492B-C85D-4369-8389-D9C7440C651C}"/>
              </a:ext>
            </a:extLst>
          </p:cNvPr>
          <p:cNvSpPr>
            <a:spLocks noGrp="1" noChangeArrowheads="1"/>
          </p:cNvSpPr>
          <p:nvPr>
            <p:ph type="title"/>
          </p:nvPr>
        </p:nvSpPr>
        <p:spPr>
          <a:xfrm>
            <a:off x="2208213" y="908050"/>
            <a:ext cx="7772400" cy="1143000"/>
          </a:xfrm>
        </p:spPr>
        <p:txBody>
          <a:bodyPr/>
          <a:lstStyle/>
          <a:p>
            <a:pPr eaLnBrk="1" hangingPunct="1"/>
            <a:r>
              <a:rPr lang="nl-NL" altLang="nl-NL"/>
              <a:t>Verkoop</a:t>
            </a:r>
          </a:p>
        </p:txBody>
      </p:sp>
      <p:sp>
        <p:nvSpPr>
          <p:cNvPr id="62467" name="Rectangle 3">
            <a:extLst>
              <a:ext uri="{FF2B5EF4-FFF2-40B4-BE49-F238E27FC236}">
                <a16:creationId xmlns:a16="http://schemas.microsoft.com/office/drawing/2014/main" id="{6CC614E1-5BCA-49FF-B56C-2215A9608A0C}"/>
              </a:ext>
            </a:extLst>
          </p:cNvPr>
          <p:cNvSpPr>
            <a:spLocks noGrp="1" noChangeArrowheads="1"/>
          </p:cNvSpPr>
          <p:nvPr>
            <p:ph idx="1"/>
          </p:nvPr>
        </p:nvSpPr>
        <p:spPr>
          <a:xfrm>
            <a:off x="2208213" y="1700213"/>
            <a:ext cx="7772400" cy="4114800"/>
          </a:xfrm>
        </p:spPr>
        <p:txBody>
          <a:bodyPr/>
          <a:lstStyle/>
          <a:p>
            <a:pPr eaLnBrk="1" hangingPunct="1">
              <a:buFontTx/>
              <a:buNone/>
              <a:defRPr/>
            </a:pPr>
            <a:r>
              <a:rPr lang="nl-NL" sz="1800" u="sng" dirty="0"/>
              <a:t>Tarief</a:t>
            </a:r>
            <a:br>
              <a:rPr lang="nl-NL" sz="1800" u="sng" dirty="0"/>
            </a:br>
            <a:endParaRPr lang="nl-NL" sz="1800" u="sng" dirty="0"/>
          </a:p>
          <a:p>
            <a:pPr eaLnBrk="1" hangingPunct="1">
              <a:buFontTx/>
              <a:buNone/>
              <a:defRPr/>
            </a:pPr>
            <a:r>
              <a:rPr lang="nl-NL" sz="1800" u="sng" dirty="0"/>
              <a:t>3 tarieven:</a:t>
            </a:r>
          </a:p>
          <a:p>
            <a:pPr eaLnBrk="1" hangingPunct="1">
              <a:buFont typeface="Arial" panose="020B0604020202020204" pitchFamily="34" charset="0"/>
              <a:buChar char="•"/>
              <a:defRPr/>
            </a:pPr>
            <a:r>
              <a:rPr lang="nl-NL" sz="1800" dirty="0"/>
              <a:t>0%		Uitvoer, intracommunautaire leveringen</a:t>
            </a:r>
          </a:p>
          <a:p>
            <a:pPr eaLnBrk="1" hangingPunct="1">
              <a:buFont typeface="Arial" panose="020B0604020202020204" pitchFamily="34" charset="0"/>
              <a:buChar char="•"/>
              <a:defRPr/>
            </a:pPr>
            <a:r>
              <a:rPr lang="nl-NL" sz="1800" dirty="0"/>
              <a:t>6%		Eerste levensbehoeften, geneeskundige doeleinden, 			boeken, 	agrarische diensten</a:t>
            </a:r>
          </a:p>
          <a:p>
            <a:pPr eaLnBrk="1" hangingPunct="1">
              <a:buFont typeface="Arial" panose="020B0604020202020204" pitchFamily="34" charset="0"/>
              <a:buChar char="•"/>
              <a:defRPr/>
            </a:pPr>
            <a:r>
              <a:rPr lang="nl-NL" sz="1800" dirty="0"/>
              <a:t>21%		Overig</a:t>
            </a:r>
          </a:p>
          <a:p>
            <a:pPr marL="0" indent="0">
              <a:buNone/>
              <a:defRPr/>
            </a:pPr>
            <a:br>
              <a:rPr lang="nl-NL" sz="1800" b="1" dirty="0"/>
            </a:br>
            <a:r>
              <a:rPr lang="nl-NL" sz="1800" u="sng" dirty="0" err="1"/>
              <a:t>BTW-risico’s</a:t>
            </a:r>
            <a:r>
              <a:rPr lang="nl-NL" sz="1800" u="sng" dirty="0"/>
              <a:t> met betrekking tot</a:t>
            </a:r>
            <a:r>
              <a:rPr lang="nl-NL" sz="1800" dirty="0"/>
              <a:t>:</a:t>
            </a:r>
          </a:p>
          <a:p>
            <a:pPr eaLnBrk="1" hangingPunct="1">
              <a:buFont typeface="Arial" panose="020B0604020202020204" pitchFamily="34" charset="0"/>
              <a:buChar char="•"/>
              <a:defRPr/>
            </a:pPr>
            <a:r>
              <a:rPr lang="nl-NL" sz="1800" dirty="0"/>
              <a:t>Toepasbare tarief</a:t>
            </a:r>
          </a:p>
          <a:p>
            <a:pPr eaLnBrk="1" hangingPunct="1">
              <a:buFont typeface="Arial" panose="020B0604020202020204" pitchFamily="34" charset="0"/>
              <a:buChar char="•"/>
              <a:defRPr/>
            </a:pPr>
            <a:r>
              <a:rPr lang="nl-NL" sz="1800" dirty="0"/>
              <a:t>Combinaties van leveringen en/of diensten</a:t>
            </a:r>
          </a:p>
          <a:p>
            <a:pPr eaLnBrk="1" hangingPunct="1">
              <a:buFont typeface="Arial" panose="020B0604020202020204" pitchFamily="34" charset="0"/>
              <a:buChar char="•"/>
              <a:defRPr/>
            </a:pPr>
            <a:r>
              <a:rPr lang="nl-NL" sz="1800" dirty="0"/>
              <a:t>Splitsbaar of niet?</a:t>
            </a:r>
          </a:p>
          <a:p>
            <a:pPr eaLnBrk="1" hangingPunct="1">
              <a:buFont typeface="Wingdings" pitchFamily="96" charset="2"/>
              <a:buNone/>
              <a:defRPr/>
            </a:pPr>
            <a:endParaRPr lang="nl-NL" sz="1800" dirty="0"/>
          </a:p>
          <a:p>
            <a:pPr marL="0" indent="0">
              <a:buNone/>
              <a:defRPr/>
            </a:pPr>
            <a:r>
              <a:rPr lang="nl-NL" sz="1800" dirty="0"/>
              <a:t>Dus goed onderkennen wat prestatie is en tegen welk tarief belast! </a:t>
            </a:r>
          </a:p>
          <a:p>
            <a:pPr marL="0" indent="0">
              <a:buNone/>
              <a:defRPr/>
            </a:pPr>
            <a:r>
              <a:rPr lang="nl-NL" sz="1800" dirty="0" err="1"/>
              <a:t>BTW-risico</a:t>
            </a:r>
            <a:r>
              <a:rPr lang="nl-NL" sz="1800" dirty="0"/>
              <a:t> =&gt; naheffing bij verlaagd tarief en nultarief</a:t>
            </a:r>
            <a:endParaRPr lang="en-US" sz="1800" dirty="0"/>
          </a:p>
          <a:p>
            <a:pPr eaLnBrk="1" hangingPunct="1">
              <a:buFont typeface="Wingdings" pitchFamily="96" charset="2"/>
              <a:buNone/>
              <a:defRPr/>
            </a:pPr>
            <a:endParaRPr lang="nl-NL"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Progamma</a:t>
            </a:r>
            <a:endParaRPr lang="nl-NL" dirty="0"/>
          </a:p>
        </p:txBody>
      </p:sp>
      <p:sp>
        <p:nvSpPr>
          <p:cNvPr id="7" name="Tijdelijke aanduiding voor inhoud 6"/>
          <p:cNvSpPr>
            <a:spLocks noGrp="1"/>
          </p:cNvSpPr>
          <p:nvPr>
            <p:ph idx="1"/>
          </p:nvPr>
        </p:nvSpPr>
        <p:spPr/>
        <p:txBody>
          <a:bodyPr>
            <a:normAutofit/>
          </a:bodyPr>
          <a:lstStyle/>
          <a:p>
            <a:pPr marL="285750" indent="-285750"/>
            <a:r>
              <a:rPr lang="nl-NL" dirty="0"/>
              <a:t>Welkom en doelstellingen</a:t>
            </a:r>
          </a:p>
          <a:p>
            <a:pPr marL="285750" indent="-285750"/>
            <a:r>
              <a:rPr lang="nl-NL" b="1" dirty="0"/>
              <a:t>BTW en ondernemer</a:t>
            </a:r>
          </a:p>
          <a:p>
            <a:pPr marL="285750" indent="-285750"/>
            <a:r>
              <a:rPr lang="nl-NL" dirty="0"/>
              <a:t>BTW en vrijstellingen</a:t>
            </a:r>
          </a:p>
          <a:p>
            <a:pPr marL="285750" indent="-285750"/>
            <a:r>
              <a:rPr lang="nl-NL" dirty="0"/>
              <a:t>BTW en fondswerving</a:t>
            </a:r>
          </a:p>
          <a:p>
            <a:pPr marL="285750" indent="-285750"/>
            <a:r>
              <a:rPr lang="nl-NL" dirty="0"/>
              <a:t>BTW en aftrek van voorbelasting en (pre) pro rata</a:t>
            </a:r>
          </a:p>
          <a:p>
            <a:pPr marL="285750" indent="-285750"/>
            <a:r>
              <a:rPr lang="nl-NL" dirty="0"/>
              <a:t>BTW en uitlenen van personeel</a:t>
            </a:r>
          </a:p>
          <a:p>
            <a:pPr marL="285750" indent="-285750"/>
            <a:r>
              <a:rPr lang="nl-NL" dirty="0"/>
              <a:t>BTW en subsidies wanneer belast en wanneer onbelast</a:t>
            </a:r>
          </a:p>
          <a:p>
            <a:pPr marL="285750" indent="-285750"/>
            <a:r>
              <a:rPr lang="nl-NL" dirty="0"/>
              <a:t>BTW en doorbelasten van kosten </a:t>
            </a:r>
          </a:p>
          <a:p>
            <a:pPr marL="285750" indent="-285750"/>
            <a:r>
              <a:rPr lang="nl-NL" dirty="0"/>
              <a:t>Vragen</a:t>
            </a:r>
          </a:p>
        </p:txBody>
      </p:sp>
    </p:spTree>
    <p:extLst>
      <p:ext uri="{BB962C8B-B14F-4D97-AF65-F5344CB8AC3E}">
        <p14:creationId xmlns:p14="http://schemas.microsoft.com/office/powerpoint/2010/main" val="2361343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7D606-FC2D-4C57-8904-31DE9BF3C95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046A4F0-B7F4-4829-9B39-7CB11372BB0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749257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Ondernemer voor de BTW</a:t>
            </a:r>
          </a:p>
        </p:txBody>
      </p:sp>
      <p:sp>
        <p:nvSpPr>
          <p:cNvPr id="19458" name="Rectangle 3"/>
          <p:cNvSpPr>
            <a:spLocks noGrp="1"/>
          </p:cNvSpPr>
          <p:nvPr>
            <p:ph idx="1"/>
          </p:nvPr>
        </p:nvSpPr>
        <p:spPr/>
        <p:txBody>
          <a:bodyPr/>
          <a:lstStyle/>
          <a:p>
            <a:pPr marL="0" indent="0">
              <a:buNone/>
            </a:pPr>
            <a:r>
              <a:rPr lang="nl-NL" u="sng" dirty="0"/>
              <a:t>Wie is de belastingplichtige?:</a:t>
            </a:r>
          </a:p>
          <a:p>
            <a:pPr marL="0" indent="0">
              <a:buNone/>
            </a:pPr>
            <a:r>
              <a:rPr lang="nl-NL" dirty="0"/>
              <a:t>De ondernemer</a:t>
            </a:r>
          </a:p>
          <a:p>
            <a:pPr marL="82550" indent="-82550"/>
            <a:endParaRPr lang="nl-NL" dirty="0"/>
          </a:p>
          <a:p>
            <a:pPr marL="0" indent="0">
              <a:buNone/>
            </a:pPr>
            <a:r>
              <a:rPr lang="nl-NL" u="sng" dirty="0"/>
              <a:t>Eigen ondernemersbegrip:</a:t>
            </a:r>
          </a:p>
          <a:p>
            <a:pPr marL="285750" indent="-285750">
              <a:buFont typeface="Arial" panose="020B0604020202020204" pitchFamily="34" charset="0"/>
              <a:buChar char="•"/>
            </a:pPr>
            <a:r>
              <a:rPr lang="nl-NL" dirty="0"/>
              <a:t>Een ieder die een bedrijf of beroep zelfstandig uitoefent</a:t>
            </a:r>
          </a:p>
          <a:p>
            <a:pPr marL="285750" indent="-285750">
              <a:buFont typeface="Arial" panose="020B0604020202020204" pitchFamily="34" charset="0"/>
              <a:buChar char="•"/>
            </a:pPr>
            <a:r>
              <a:rPr lang="nl-NL" dirty="0"/>
              <a:t>Degene die een vermogensbestanddeel exploiteert om daar duurzaam opbrengst uit te verkrijgen</a:t>
            </a:r>
          </a:p>
          <a:p>
            <a:endParaRPr lang="nl-NL" dirty="0"/>
          </a:p>
        </p:txBody>
      </p:sp>
    </p:spTree>
    <p:extLst>
      <p:ext uri="{BB962C8B-B14F-4D97-AF65-F5344CB8AC3E}">
        <p14:creationId xmlns:p14="http://schemas.microsoft.com/office/powerpoint/2010/main" val="426735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7" name="Tijdelijke aanduiding voor inhoud 6"/>
          <p:cNvSpPr>
            <a:spLocks noGrp="1"/>
          </p:cNvSpPr>
          <p:nvPr>
            <p:ph idx="1"/>
          </p:nvPr>
        </p:nvSpPr>
        <p:spPr/>
        <p:txBody>
          <a:bodyPr>
            <a:normAutofit/>
          </a:bodyPr>
          <a:lstStyle/>
          <a:p>
            <a:pPr marL="285750" indent="-285750"/>
            <a:r>
              <a:rPr lang="nl-NL" dirty="0"/>
              <a:t>Welkom en doelstellingen</a:t>
            </a:r>
          </a:p>
          <a:p>
            <a:pPr marL="285750" indent="-285750"/>
            <a:r>
              <a:rPr lang="nl-NL" dirty="0"/>
              <a:t>BTW en ondernemer</a:t>
            </a:r>
          </a:p>
          <a:p>
            <a:pPr marL="285750" indent="-285750"/>
            <a:r>
              <a:rPr lang="nl-NL" b="1" dirty="0"/>
              <a:t>BTW en vrijstellingen</a:t>
            </a:r>
          </a:p>
          <a:p>
            <a:pPr marL="285750" indent="-285750"/>
            <a:r>
              <a:rPr lang="nl-NL" dirty="0"/>
              <a:t>BTW en fondswerving</a:t>
            </a:r>
          </a:p>
          <a:p>
            <a:pPr marL="285750" indent="-285750"/>
            <a:r>
              <a:rPr lang="nl-NL" dirty="0"/>
              <a:t>BTW en aftrek van voorbelasting en (pre) pro rata</a:t>
            </a:r>
          </a:p>
          <a:p>
            <a:pPr marL="285750" indent="-285750"/>
            <a:r>
              <a:rPr lang="nl-NL" dirty="0"/>
              <a:t>BTW en uitlenen van personeel</a:t>
            </a:r>
          </a:p>
          <a:p>
            <a:pPr marL="285750" indent="-285750"/>
            <a:r>
              <a:rPr lang="nl-NL" dirty="0"/>
              <a:t>BTW en subsidies wanneer belast en wanneer onbelast</a:t>
            </a:r>
          </a:p>
          <a:p>
            <a:pPr marL="285750" indent="-285750"/>
            <a:r>
              <a:rPr lang="nl-NL" dirty="0"/>
              <a:t>BTW en doorbelasten van kosten </a:t>
            </a:r>
          </a:p>
          <a:p>
            <a:pPr marL="285750" indent="-285750"/>
            <a:r>
              <a:rPr lang="nl-NL" dirty="0"/>
              <a:t>Vragen</a:t>
            </a:r>
          </a:p>
        </p:txBody>
      </p:sp>
    </p:spTree>
    <p:extLst>
      <p:ext uri="{BB962C8B-B14F-4D97-AF65-F5344CB8AC3E}">
        <p14:creationId xmlns:p14="http://schemas.microsoft.com/office/powerpoint/2010/main" val="1898168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a:t>
            </a:r>
          </a:p>
        </p:txBody>
      </p:sp>
      <p:sp>
        <p:nvSpPr>
          <p:cNvPr id="10243" name="Rectangle 3"/>
          <p:cNvSpPr>
            <a:spLocks noGrp="1" noChangeArrowheads="1"/>
          </p:cNvSpPr>
          <p:nvPr>
            <p:ph idx="1"/>
          </p:nvPr>
        </p:nvSpPr>
        <p:spPr/>
        <p:txBody>
          <a:bodyPr/>
          <a:lstStyle/>
          <a:p>
            <a:pPr marL="285750" indent="-285750">
              <a:buFont typeface="Arial" panose="020B0604020202020204" pitchFamily="34" charset="0"/>
              <a:buChar char="•"/>
            </a:pPr>
            <a:r>
              <a:rPr lang="nl-NL" altLang="nl-NL"/>
              <a:t>Vrijstelling te </a:t>
            </a:r>
            <a:r>
              <a:rPr lang="nl-NL" altLang="nl-NL" dirty="0"/>
              <a:t>eng uitleggen </a:t>
            </a:r>
          </a:p>
          <a:p>
            <a:pPr marL="285750" indent="-285750">
              <a:buFont typeface="Arial" panose="020B0604020202020204" pitchFamily="34" charset="0"/>
              <a:buChar char="•"/>
            </a:pPr>
            <a:r>
              <a:rPr lang="nl-NL" altLang="nl-NL" dirty="0"/>
              <a:t>Ook natuurlijke personen kunnen vrijstelling toepassen </a:t>
            </a:r>
          </a:p>
          <a:p>
            <a:pPr eaLnBrk="1" hangingPunct="1"/>
            <a:endParaRPr lang="nl-NL" altLang="nl-NL" dirty="0"/>
          </a:p>
        </p:txBody>
      </p:sp>
    </p:spTree>
    <p:extLst>
      <p:ext uri="{BB962C8B-B14F-4D97-AF65-F5344CB8AC3E}">
        <p14:creationId xmlns:p14="http://schemas.microsoft.com/office/powerpoint/2010/main" val="2288428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a:t>
            </a:r>
          </a:p>
        </p:txBody>
      </p:sp>
      <p:sp>
        <p:nvSpPr>
          <p:cNvPr id="11267" name="Rectangle 3"/>
          <p:cNvSpPr>
            <a:spLocks noGrp="1" noChangeArrowheads="1"/>
          </p:cNvSpPr>
          <p:nvPr>
            <p:ph idx="1"/>
          </p:nvPr>
        </p:nvSpPr>
        <p:spPr/>
        <p:txBody>
          <a:bodyPr>
            <a:normAutofit/>
          </a:bodyPr>
          <a:lstStyle/>
          <a:p>
            <a:pPr marL="285750" indent="-285750">
              <a:buFont typeface="Arial" panose="020B0604020202020204" pitchFamily="34" charset="0"/>
              <a:buChar char="•"/>
            </a:pPr>
            <a:r>
              <a:rPr lang="nl-NL" altLang="nl-NL" dirty="0"/>
              <a:t>Verzorgen en verplegen van in inrichting opgenomen personen en het verstrekken van spijzen en dranken, genees- en verbandmiddelen aan die personen onder voorwaarde dat geen winst wordt beoogd)</a:t>
            </a:r>
          </a:p>
          <a:p>
            <a:pPr marL="285750" indent="-285750">
              <a:buFont typeface="Arial" panose="020B0604020202020204" pitchFamily="34" charset="0"/>
              <a:buChar char="•"/>
            </a:pPr>
            <a:r>
              <a:rPr lang="nl-NL" altLang="nl-NL" dirty="0" err="1"/>
              <a:t>Gezondheidkundige</a:t>
            </a:r>
            <a:r>
              <a:rPr lang="nl-NL" altLang="nl-NL" dirty="0"/>
              <a:t> verzorging van de mens</a:t>
            </a:r>
          </a:p>
          <a:p>
            <a:pPr marL="285750" indent="-285750">
              <a:buFont typeface="Arial" panose="020B0604020202020204" pitchFamily="34" charset="0"/>
              <a:buChar char="•"/>
            </a:pPr>
            <a:r>
              <a:rPr lang="nl-NL" altLang="nl-NL" dirty="0"/>
              <a:t>Sociaal-culturele diensten</a:t>
            </a:r>
          </a:p>
          <a:p>
            <a:pPr marL="285750" indent="-285750">
              <a:buFont typeface="Arial" panose="020B0604020202020204" pitchFamily="34" charset="0"/>
              <a:buChar char="•"/>
            </a:pPr>
            <a:r>
              <a:rPr lang="nl-NL" altLang="nl-NL" dirty="0"/>
              <a:t>Onderwijs</a:t>
            </a:r>
          </a:p>
          <a:p>
            <a:pPr marL="285750" indent="-285750">
              <a:buFont typeface="Arial" panose="020B0604020202020204" pitchFamily="34" charset="0"/>
              <a:buChar char="•"/>
            </a:pPr>
            <a:r>
              <a:rPr lang="nl-NL" altLang="nl-NL" dirty="0"/>
              <a:t>Uitvaart (diensten en leveringen lijkbezorgers)</a:t>
            </a:r>
          </a:p>
          <a:p>
            <a:pPr marL="285750" indent="-285750">
              <a:buFont typeface="Arial" panose="020B0604020202020204" pitchFamily="34" charset="0"/>
              <a:buChar char="•"/>
            </a:pPr>
            <a:r>
              <a:rPr lang="en-US" altLang="nl-NL" dirty="0" err="1"/>
              <a:t>Fondswervingsvrijstelling</a:t>
            </a:r>
            <a:endParaRPr lang="nl-NL" altLang="nl-NL" dirty="0"/>
          </a:p>
          <a:p>
            <a:pPr marL="285750" indent="-285750">
              <a:buFont typeface="Arial" panose="020B0604020202020204" pitchFamily="34" charset="0"/>
              <a:buChar char="•"/>
            </a:pPr>
            <a:r>
              <a:rPr lang="nl-NL" altLang="nl-NL" dirty="0"/>
              <a:t>Verhuur van onroerende zaken</a:t>
            </a:r>
          </a:p>
          <a:p>
            <a:pPr eaLnBrk="1" hangingPunct="1"/>
            <a:endParaRPr lang="nl-NL" altLang="nl-NL" dirty="0"/>
          </a:p>
          <a:p>
            <a:pPr eaLnBrk="1" hangingPunct="1"/>
            <a:endParaRPr lang="nl-NL" altLang="nl-NL" dirty="0"/>
          </a:p>
        </p:txBody>
      </p:sp>
    </p:spTree>
    <p:extLst>
      <p:ext uri="{BB962C8B-B14F-4D97-AF65-F5344CB8AC3E}">
        <p14:creationId xmlns:p14="http://schemas.microsoft.com/office/powerpoint/2010/main" val="2901349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Overige vrijstellingen</a:t>
            </a:r>
          </a:p>
        </p:txBody>
      </p:sp>
      <p:sp>
        <p:nvSpPr>
          <p:cNvPr id="11267" name="Rectangle 3"/>
          <p:cNvSpPr>
            <a:spLocks noGrp="1" noChangeArrowheads="1"/>
          </p:cNvSpPr>
          <p:nvPr>
            <p:ph idx="1"/>
          </p:nvPr>
        </p:nvSpPr>
        <p:spPr/>
        <p:txBody>
          <a:bodyPr/>
          <a:lstStyle/>
          <a:p>
            <a:pPr marL="0" indent="0">
              <a:buNone/>
            </a:pPr>
            <a:r>
              <a:rPr lang="nl-NL" u="sng" dirty="0"/>
              <a:t>Overige vrijstellingen:</a:t>
            </a:r>
          </a:p>
          <a:p>
            <a:pPr marL="285750" indent="-285750">
              <a:buFont typeface="Arial" panose="020B0604020202020204" pitchFamily="34" charset="0"/>
              <a:buChar char="•"/>
            </a:pPr>
            <a:r>
              <a:rPr lang="nl-NL" dirty="0"/>
              <a:t>Jeugdwerk</a:t>
            </a:r>
          </a:p>
          <a:p>
            <a:pPr marL="285750" indent="-285750">
              <a:buFont typeface="Arial" panose="020B0604020202020204" pitchFamily="34" charset="0"/>
              <a:buChar char="•"/>
            </a:pPr>
            <a:r>
              <a:rPr lang="nl-NL" dirty="0"/>
              <a:t>Bevordering beoefening van sport</a:t>
            </a:r>
          </a:p>
          <a:p>
            <a:pPr marL="285750" indent="-285750">
              <a:buFont typeface="Arial" panose="020B0604020202020204" pitchFamily="34" charset="0"/>
              <a:buChar char="•"/>
            </a:pPr>
            <a:r>
              <a:rPr lang="nl-NL" dirty="0"/>
              <a:t>Bepaalde bemiddelingsdiensten</a:t>
            </a:r>
          </a:p>
          <a:p>
            <a:pPr marL="285750" indent="-285750">
              <a:buFont typeface="Arial" panose="020B0604020202020204" pitchFamily="34" charset="0"/>
              <a:buChar char="•"/>
            </a:pPr>
            <a:r>
              <a:rPr lang="nl-NL" dirty="0"/>
              <a:t>Verzekeringen</a:t>
            </a:r>
          </a:p>
          <a:p>
            <a:endParaRPr lang="nl-NL" dirty="0"/>
          </a:p>
        </p:txBody>
      </p:sp>
    </p:spTree>
    <p:extLst>
      <p:ext uri="{BB962C8B-B14F-4D97-AF65-F5344CB8AC3E}">
        <p14:creationId xmlns:p14="http://schemas.microsoft.com/office/powerpoint/2010/main" val="197649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a:extLst>
              <a:ext uri="{FF2B5EF4-FFF2-40B4-BE49-F238E27FC236}">
                <a16:creationId xmlns:a16="http://schemas.microsoft.com/office/drawing/2014/main" id="{057B0300-5FA6-4A3B-B3E6-EB1B0617FDFE}"/>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24578" name="Tijdelijke aanduiding voor inhoud 2">
            <a:extLst>
              <a:ext uri="{FF2B5EF4-FFF2-40B4-BE49-F238E27FC236}">
                <a16:creationId xmlns:a16="http://schemas.microsoft.com/office/drawing/2014/main" id="{FC8B39BA-EA07-4B2D-A293-573193498C02}"/>
              </a:ext>
            </a:extLst>
          </p:cNvPr>
          <p:cNvSpPr>
            <a:spLocks noGrp="1" noChangeArrowheads="1"/>
          </p:cNvSpPr>
          <p:nvPr>
            <p:ph idx="1"/>
          </p:nvPr>
        </p:nvSpPr>
        <p:spPr>
          <a:xfrm>
            <a:off x="2208213" y="2276475"/>
            <a:ext cx="7772400" cy="4114800"/>
          </a:xfrm>
        </p:spPr>
        <p:txBody>
          <a:bodyPr/>
          <a:lstStyle/>
          <a:p>
            <a:endParaRPr lang="nl-NL" altLang="nl-NL"/>
          </a:p>
          <a:p>
            <a:r>
              <a:rPr lang="nl-NL" altLang="nl-NL"/>
              <a:t>Eerst kijken naar artikel 7 lid 1</a:t>
            </a:r>
          </a:p>
          <a:p>
            <a:endParaRPr lang="nl-NL" altLang="nl-NL"/>
          </a:p>
          <a:p>
            <a:r>
              <a:rPr lang="nl-NL" altLang="nl-NL"/>
              <a:t>Daarna naar artikel 7 lid 3 Laatste artikel is een uitbreiding op het BTW ondernemerschap</a:t>
            </a:r>
          </a:p>
          <a:p>
            <a:endParaRPr lang="nl-NL" altLang="nl-NL"/>
          </a:p>
          <a:p>
            <a:r>
              <a:rPr lang="nl-NL" altLang="nl-NL"/>
              <a:t>Criterium is CONCURRENTIE VERSTORING</a:t>
            </a:r>
          </a:p>
          <a:p>
            <a:endParaRPr lang="nl-NL" altLang="nl-NL"/>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3"/>
          <p:cNvSpPr>
            <a:spLocks noGrp="1"/>
          </p:cNvSpPr>
          <p:nvPr>
            <p:ph type="title"/>
          </p:nvPr>
        </p:nvSpPr>
        <p:spPr/>
        <p:txBody>
          <a:bodyPr/>
          <a:lstStyle/>
          <a:p>
            <a:r>
              <a:rPr lang="nl-NL" dirty="0"/>
              <a:t>Vrijstellingen</a:t>
            </a:r>
            <a:endParaRPr lang="nl-NL" altLang="nl-NL" dirty="0"/>
          </a:p>
        </p:txBody>
      </p:sp>
      <p:sp>
        <p:nvSpPr>
          <p:cNvPr id="2" name="Tijdelijke aanduiding voor inhoud 1"/>
          <p:cNvSpPr>
            <a:spLocks noGrp="1"/>
          </p:cNvSpPr>
          <p:nvPr>
            <p:ph idx="1"/>
          </p:nvPr>
        </p:nvSpPr>
        <p:spPr>
          <a:xfrm>
            <a:off x="865745" y="2225525"/>
            <a:ext cx="10363200" cy="3207329"/>
          </a:xfrm>
        </p:spPr>
        <p:txBody>
          <a:bodyPr>
            <a:noAutofit/>
          </a:bodyPr>
          <a:lstStyle/>
          <a:p>
            <a:pPr marL="0" indent="0">
              <a:buNone/>
              <a:defRPr/>
            </a:pPr>
            <a:r>
              <a:rPr lang="nl-NL" altLang="nl-NL" u="sng" dirty="0"/>
              <a:t>Verruiming </a:t>
            </a:r>
            <a:r>
              <a:rPr lang="nl-NL" altLang="nl-NL" u="sng" dirty="0" err="1"/>
              <a:t>BTW-sportvrijstelling</a:t>
            </a:r>
            <a:r>
              <a:rPr lang="nl-NL" altLang="nl-NL" u="sng" dirty="0"/>
              <a:t> per 1 januari 2019</a:t>
            </a:r>
          </a:p>
          <a:p>
            <a:pPr marL="0" indent="0">
              <a:buNone/>
              <a:defRPr/>
            </a:pPr>
            <a:endParaRPr lang="nl-NL" altLang="nl-NL" u="sng" dirty="0"/>
          </a:p>
          <a:p>
            <a:pPr marL="14850" indent="0">
              <a:buNone/>
              <a:defRPr/>
            </a:pPr>
            <a:r>
              <a:rPr lang="en-US" u="sng" dirty="0" err="1">
                <a:sym typeface="Wingdings" panose="05000000000000000000" pitchFamily="2" charset="2"/>
              </a:rPr>
              <a:t>Huidige</a:t>
            </a:r>
            <a:r>
              <a:rPr lang="en-US" u="sng" dirty="0">
                <a:sym typeface="Wingdings" panose="05000000000000000000" pitchFamily="2" charset="2"/>
              </a:rPr>
              <a:t> BTW-</a:t>
            </a:r>
            <a:r>
              <a:rPr lang="en-US" u="sng" dirty="0" err="1">
                <a:sym typeface="Wingdings" panose="05000000000000000000" pitchFamily="2" charset="2"/>
              </a:rPr>
              <a:t>sportvrijstelling</a:t>
            </a:r>
            <a:r>
              <a:rPr lang="en-US" u="sng" dirty="0">
                <a:sym typeface="Wingdings" panose="05000000000000000000" pitchFamily="2" charset="2"/>
              </a:rPr>
              <a:t>:</a:t>
            </a:r>
          </a:p>
          <a:p>
            <a:pPr marL="269875" indent="-269875"/>
            <a:r>
              <a:rPr lang="nl-NL" dirty="0"/>
              <a:t>Diensten aan de leden verricht vrijgesteld van BTW</a:t>
            </a:r>
          </a:p>
          <a:p>
            <a:pPr marL="269875" indent="-269875"/>
            <a:r>
              <a:rPr lang="nl-NL" dirty="0"/>
              <a:t>Geen winstoogmerk</a:t>
            </a:r>
          </a:p>
          <a:p>
            <a:pPr marL="269875" indent="-269875"/>
            <a:r>
              <a:rPr lang="nl-NL" dirty="0"/>
              <a:t>Ook diensten van sportbonden en -organisaties waarbij de sportverenigingen zijn aangesloten </a:t>
            </a:r>
            <a:r>
              <a:rPr lang="nl-NL" dirty="0">
                <a:sym typeface="Wingdings" panose="05000000000000000000" pitchFamily="2" charset="2"/>
              </a:rPr>
              <a:t></a:t>
            </a:r>
            <a:r>
              <a:rPr lang="nl-NL" dirty="0"/>
              <a:t> vrijgesteld van BTW</a:t>
            </a:r>
          </a:p>
          <a:p>
            <a:pPr marL="0" indent="0">
              <a:buNone/>
            </a:pPr>
            <a:endParaRPr lang="en-US" dirty="0"/>
          </a:p>
          <a:p>
            <a:pPr marL="0" indent="0">
              <a:buNone/>
            </a:pPr>
            <a:r>
              <a:rPr lang="en-US" u="sng" dirty="0" err="1"/>
              <a:t>Vanaf</a:t>
            </a:r>
            <a:r>
              <a:rPr lang="en-US" u="sng" dirty="0"/>
              <a:t> 1 </a:t>
            </a:r>
            <a:r>
              <a:rPr lang="en-US" u="sng" dirty="0" err="1"/>
              <a:t>januari</a:t>
            </a:r>
            <a:r>
              <a:rPr lang="en-US" u="sng" dirty="0"/>
              <a:t> 2019:</a:t>
            </a:r>
            <a:endParaRPr lang="nl-NL" u="sng" dirty="0"/>
          </a:p>
          <a:p>
            <a:pPr marL="269875" indent="-269875"/>
            <a:r>
              <a:rPr lang="nl-NL" dirty="0"/>
              <a:t>Ook dienstverrichting op het gebied van sport aan niet-leden </a:t>
            </a:r>
            <a:r>
              <a:rPr lang="nl-NL" dirty="0" err="1"/>
              <a:t>BTW-vrijgesteld</a:t>
            </a:r>
            <a:r>
              <a:rPr lang="nl-NL" dirty="0"/>
              <a:t>, naar aanleiding van </a:t>
            </a:r>
            <a:r>
              <a:rPr lang="nl-NL" i="1" dirty="0"/>
              <a:t>Bridport-arrest, Hof van Justitie EU (</a:t>
            </a:r>
            <a:r>
              <a:rPr lang="nl-NL" dirty="0"/>
              <a:t>19 december 2013 in zaak C-495/12)</a:t>
            </a:r>
          </a:p>
          <a:p>
            <a:pPr marL="269875" indent="-269875"/>
            <a:r>
              <a:rPr lang="en-US" dirty="0" err="1"/>
              <a:t>Geen</a:t>
            </a:r>
            <a:r>
              <a:rPr lang="en-US" dirty="0"/>
              <a:t> </a:t>
            </a:r>
            <a:r>
              <a:rPr lang="en-US" dirty="0" err="1"/>
              <a:t>winstoogmerk</a:t>
            </a:r>
            <a:r>
              <a:rPr lang="en-US" dirty="0"/>
              <a:t> nog steeds van </a:t>
            </a:r>
            <a:r>
              <a:rPr lang="en-US" dirty="0" err="1"/>
              <a:t>belang</a:t>
            </a:r>
            <a:endParaRPr lang="en-US" dirty="0"/>
          </a:p>
          <a:p>
            <a:pPr marL="269875" indent="-269875"/>
            <a:r>
              <a:rPr lang="nl-NL" dirty="0"/>
              <a:t>Dienstverrichting moet zien op sport, activiteit louter ter ontspanning en vermaak is geen ‘sport’</a:t>
            </a:r>
          </a:p>
          <a:p>
            <a:pPr marL="269875" indent="-269875"/>
            <a:r>
              <a:rPr lang="nl-NL" dirty="0" err="1"/>
              <a:t>HvJ</a:t>
            </a:r>
            <a:r>
              <a:rPr lang="nl-NL" dirty="0"/>
              <a:t> EU: wedstrijdbridge is geen sport (26 oktober 2017, zaak C-90/16) </a:t>
            </a:r>
          </a:p>
          <a:p>
            <a:pPr marL="14850" indent="0">
              <a:buNone/>
              <a:defRPr/>
            </a:pPr>
            <a:br>
              <a:rPr lang="en-US" dirty="0"/>
            </a:br>
            <a:endParaRPr lang="en-US" dirty="0"/>
          </a:p>
        </p:txBody>
      </p:sp>
    </p:spTree>
    <p:extLst>
      <p:ext uri="{BB962C8B-B14F-4D97-AF65-F5344CB8AC3E}">
        <p14:creationId xmlns:p14="http://schemas.microsoft.com/office/powerpoint/2010/main" val="322647015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3"/>
          <p:cNvSpPr>
            <a:spLocks noGrp="1"/>
          </p:cNvSpPr>
          <p:nvPr>
            <p:ph type="title"/>
          </p:nvPr>
        </p:nvSpPr>
        <p:spPr/>
        <p:txBody>
          <a:bodyPr/>
          <a:lstStyle/>
          <a:p>
            <a:r>
              <a:rPr lang="nl-NL" dirty="0"/>
              <a:t>Vrijstellingen</a:t>
            </a:r>
            <a:endParaRPr lang="nl-NL" altLang="nl-NL" dirty="0"/>
          </a:p>
        </p:txBody>
      </p:sp>
      <p:sp>
        <p:nvSpPr>
          <p:cNvPr id="2" name="Tijdelijke aanduiding voor inhoud 1"/>
          <p:cNvSpPr>
            <a:spLocks noGrp="1"/>
          </p:cNvSpPr>
          <p:nvPr>
            <p:ph idx="1"/>
          </p:nvPr>
        </p:nvSpPr>
        <p:spPr>
          <a:xfrm>
            <a:off x="865745" y="2027817"/>
            <a:ext cx="10363200" cy="3207329"/>
          </a:xfrm>
        </p:spPr>
        <p:txBody>
          <a:bodyPr>
            <a:noAutofit/>
          </a:bodyPr>
          <a:lstStyle/>
          <a:p>
            <a:pPr marL="0" indent="0">
              <a:buNone/>
              <a:defRPr/>
            </a:pPr>
            <a:r>
              <a:rPr lang="nl-NL" altLang="nl-NL" u="sng" dirty="0"/>
              <a:t>Verruiming </a:t>
            </a:r>
            <a:r>
              <a:rPr lang="nl-NL" altLang="nl-NL" u="sng" dirty="0" err="1"/>
              <a:t>BTW-sportvrijstelling</a:t>
            </a:r>
            <a:r>
              <a:rPr lang="nl-NL" altLang="nl-NL" u="sng" dirty="0"/>
              <a:t> per 1 januari 2019</a:t>
            </a:r>
          </a:p>
          <a:p>
            <a:pPr marL="0" indent="0">
              <a:buNone/>
            </a:pPr>
            <a:endParaRPr lang="en-US" dirty="0"/>
          </a:p>
          <a:p>
            <a:pPr marL="0" indent="0">
              <a:buNone/>
            </a:pPr>
            <a:r>
              <a:rPr lang="en-US" u="sng" dirty="0" err="1"/>
              <a:t>Vanaf</a:t>
            </a:r>
            <a:r>
              <a:rPr lang="en-US" u="sng" dirty="0"/>
              <a:t> 1 </a:t>
            </a:r>
            <a:r>
              <a:rPr lang="en-US" u="sng" dirty="0" err="1"/>
              <a:t>januari</a:t>
            </a:r>
            <a:r>
              <a:rPr lang="en-US" u="sng" dirty="0"/>
              <a:t> 2019:</a:t>
            </a:r>
            <a:endParaRPr lang="nl-NL" u="sng" dirty="0"/>
          </a:p>
          <a:p>
            <a:pPr marL="269875" indent="-269875"/>
            <a:r>
              <a:rPr lang="nl-NL" dirty="0">
                <a:sym typeface="Wingdings" panose="05000000000000000000" pitchFamily="2" charset="2"/>
              </a:rPr>
              <a:t>Ook </a:t>
            </a:r>
            <a:r>
              <a:rPr lang="nl-NL" dirty="0"/>
              <a:t>andere rechtspersonen kunnen vanaf 1 januari 2019 </a:t>
            </a:r>
            <a:r>
              <a:rPr lang="nl-NL" dirty="0" err="1"/>
              <a:t>BTW-sportvrijstelling</a:t>
            </a:r>
            <a:r>
              <a:rPr lang="nl-NL" dirty="0"/>
              <a:t> toepassen, zoals sportexploitatiestichting</a:t>
            </a:r>
          </a:p>
          <a:p>
            <a:pPr marL="269875" indent="-269875"/>
            <a:r>
              <a:rPr lang="nl-NL" dirty="0"/>
              <a:t>Gemeenten en sportexploitatiestichting kunnen sportaccommodaties niet meer met 6% BTW belast ter beschikking stellen </a:t>
            </a:r>
            <a:r>
              <a:rPr lang="nl-NL" dirty="0">
                <a:sym typeface="Wingdings" panose="05000000000000000000" pitchFamily="2" charset="2"/>
              </a:rPr>
              <a:t> </a:t>
            </a:r>
            <a:r>
              <a:rPr lang="nl-NL" dirty="0"/>
              <a:t>verplicht vrijgesteld van BTW</a:t>
            </a:r>
          </a:p>
          <a:p>
            <a:pPr marL="269875" indent="-269875"/>
            <a:r>
              <a:rPr lang="nl-NL" dirty="0"/>
              <a:t> </a:t>
            </a:r>
            <a:r>
              <a:rPr lang="nl-NL" dirty="0" err="1"/>
              <a:t>BTW-belaste</a:t>
            </a:r>
            <a:r>
              <a:rPr lang="nl-NL" dirty="0"/>
              <a:t> verhuur niet langer mogelijk want huurder van de sportaccommodatie moet voor 90% of meer </a:t>
            </a:r>
            <a:r>
              <a:rPr lang="nl-NL" dirty="0" err="1"/>
              <a:t>BTW-belaste</a:t>
            </a:r>
            <a:r>
              <a:rPr lang="nl-NL" dirty="0"/>
              <a:t> prestaties verrichten</a:t>
            </a:r>
          </a:p>
          <a:p>
            <a:pPr>
              <a:buFont typeface="Wingdings" panose="05000000000000000000" pitchFamily="2" charset="2"/>
              <a:buChar char="à"/>
            </a:pPr>
            <a:r>
              <a:rPr lang="nl-NL" dirty="0">
                <a:sym typeface="Wingdings" panose="05000000000000000000" pitchFamily="2" charset="2"/>
              </a:rPr>
              <a:t> G</a:t>
            </a:r>
            <a:r>
              <a:rPr lang="nl-NL" dirty="0"/>
              <a:t>een recht op </a:t>
            </a:r>
            <a:r>
              <a:rPr lang="nl-NL" dirty="0" err="1"/>
              <a:t>BTW-aftrek</a:t>
            </a:r>
            <a:r>
              <a:rPr lang="nl-NL" dirty="0"/>
              <a:t> (ver)bouwings- en exploitatiekosten sportaccommodatie bij verhuurder</a:t>
            </a:r>
          </a:p>
          <a:p>
            <a:pPr>
              <a:buFont typeface="Wingdings" panose="05000000000000000000" pitchFamily="2" charset="2"/>
              <a:buChar char="à"/>
            </a:pPr>
            <a:r>
              <a:rPr lang="nl-NL" dirty="0"/>
              <a:t> Bij niet langer toepassen optie </a:t>
            </a:r>
            <a:r>
              <a:rPr lang="nl-NL" dirty="0" err="1"/>
              <a:t>BTW-belaste</a:t>
            </a:r>
            <a:r>
              <a:rPr lang="nl-NL" dirty="0"/>
              <a:t> verhuur beoordelen of BTW die voorgaande negen boekjaren in aftrek is gebracht moet worden herzien</a:t>
            </a:r>
          </a:p>
          <a:p>
            <a:pPr>
              <a:buFont typeface="Wingdings" panose="05000000000000000000" pitchFamily="2" charset="2"/>
              <a:buChar char="à"/>
            </a:pPr>
            <a:endParaRPr lang="en-US" dirty="0"/>
          </a:p>
          <a:p>
            <a:pPr marL="0" indent="0">
              <a:buNone/>
            </a:pPr>
            <a:r>
              <a:rPr lang="en-US" dirty="0" err="1"/>
              <a:t>Oplossing</a:t>
            </a:r>
            <a:r>
              <a:rPr lang="en-US" dirty="0"/>
              <a:t>: </a:t>
            </a:r>
            <a:r>
              <a:rPr lang="en-US" dirty="0" err="1"/>
              <a:t>winst</a:t>
            </a:r>
            <a:r>
              <a:rPr lang="en-US" dirty="0"/>
              <a:t> </a:t>
            </a:r>
            <a:r>
              <a:rPr lang="en-US" dirty="0" err="1"/>
              <a:t>beogende</a:t>
            </a:r>
            <a:r>
              <a:rPr lang="en-US" dirty="0"/>
              <a:t> BV die </a:t>
            </a:r>
            <a:r>
              <a:rPr lang="en-US" dirty="0" err="1"/>
              <a:t>sportaccommodatie</a:t>
            </a:r>
            <a:r>
              <a:rPr lang="en-US" dirty="0"/>
              <a:t> </a:t>
            </a:r>
            <a:r>
              <a:rPr lang="en-US" dirty="0" err="1"/>
              <a:t>huurt</a:t>
            </a:r>
            <a:r>
              <a:rPr lang="en-US" dirty="0"/>
              <a:t> en </a:t>
            </a:r>
            <a:r>
              <a:rPr lang="en-US" dirty="0" err="1"/>
              <a:t>vervolgens</a:t>
            </a:r>
            <a:r>
              <a:rPr lang="en-US" dirty="0"/>
              <a:t> </a:t>
            </a:r>
            <a:r>
              <a:rPr lang="en-US" dirty="0" err="1"/>
              <a:t>exploiteert</a:t>
            </a:r>
            <a:endParaRPr lang="nl-NL" dirty="0"/>
          </a:p>
          <a:p>
            <a:pPr marL="14850" indent="0">
              <a:buNone/>
              <a:defRPr/>
            </a:pPr>
            <a:br>
              <a:rPr lang="en-US" dirty="0"/>
            </a:br>
            <a:endParaRPr lang="en-US" dirty="0"/>
          </a:p>
        </p:txBody>
      </p:sp>
    </p:spTree>
    <p:extLst>
      <p:ext uri="{BB962C8B-B14F-4D97-AF65-F5344CB8AC3E}">
        <p14:creationId xmlns:p14="http://schemas.microsoft.com/office/powerpoint/2010/main" val="88565804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3"/>
          <p:cNvSpPr>
            <a:spLocks noGrp="1"/>
          </p:cNvSpPr>
          <p:nvPr>
            <p:ph type="title"/>
          </p:nvPr>
        </p:nvSpPr>
        <p:spPr/>
        <p:txBody>
          <a:bodyPr/>
          <a:lstStyle/>
          <a:p>
            <a:r>
              <a:rPr lang="nl-NL" dirty="0"/>
              <a:t>Vrijstellingen</a:t>
            </a:r>
            <a:endParaRPr lang="nl-NL" altLang="nl-NL" dirty="0"/>
          </a:p>
        </p:txBody>
      </p:sp>
      <p:sp>
        <p:nvSpPr>
          <p:cNvPr id="2" name="Tijdelijke aanduiding voor inhoud 1"/>
          <p:cNvSpPr>
            <a:spLocks noGrp="1"/>
          </p:cNvSpPr>
          <p:nvPr>
            <p:ph idx="1"/>
          </p:nvPr>
        </p:nvSpPr>
        <p:spPr/>
        <p:txBody>
          <a:bodyPr>
            <a:noAutofit/>
          </a:bodyPr>
          <a:lstStyle/>
          <a:p>
            <a:pPr marL="0" indent="0">
              <a:buNone/>
              <a:defRPr/>
            </a:pPr>
            <a:r>
              <a:rPr lang="nl-NL" altLang="nl-NL" u="sng" dirty="0"/>
              <a:t>Verruiming </a:t>
            </a:r>
            <a:r>
              <a:rPr lang="nl-NL" altLang="nl-NL" u="sng" dirty="0" err="1"/>
              <a:t>BTW-sportvrijstelling</a:t>
            </a:r>
            <a:r>
              <a:rPr lang="nl-NL" altLang="nl-NL" u="sng" dirty="0"/>
              <a:t> per 1 januari 2019</a:t>
            </a:r>
          </a:p>
          <a:p>
            <a:pPr marL="0" indent="0">
              <a:buNone/>
            </a:pPr>
            <a:endParaRPr lang="en-US" dirty="0"/>
          </a:p>
          <a:p>
            <a:pPr marL="0" indent="0">
              <a:buNone/>
            </a:pPr>
            <a:r>
              <a:rPr lang="en-US" u="sng" dirty="0" err="1"/>
              <a:t>Compensatie</a:t>
            </a:r>
            <a:r>
              <a:rPr lang="en-US" u="sng" dirty="0"/>
              <a:t>/</a:t>
            </a:r>
            <a:r>
              <a:rPr lang="en-US" u="sng" dirty="0" err="1"/>
              <a:t>overgangsregeling</a:t>
            </a:r>
            <a:r>
              <a:rPr lang="en-US" u="sng" dirty="0"/>
              <a:t> </a:t>
            </a:r>
            <a:r>
              <a:rPr lang="en-US" u="sng" dirty="0" err="1"/>
              <a:t>voor</a:t>
            </a:r>
            <a:r>
              <a:rPr lang="en-US" u="sng" dirty="0"/>
              <a:t> </a:t>
            </a:r>
            <a:r>
              <a:rPr lang="en-US" u="sng" dirty="0" err="1"/>
              <a:t>gemeenten</a:t>
            </a:r>
            <a:r>
              <a:rPr lang="en-US" u="sng" dirty="0"/>
              <a:t> per 1 </a:t>
            </a:r>
            <a:r>
              <a:rPr lang="en-US" u="sng" dirty="0" err="1"/>
              <a:t>januari</a:t>
            </a:r>
            <a:r>
              <a:rPr lang="en-US" u="sng" dirty="0"/>
              <a:t> 2019:</a:t>
            </a:r>
            <a:endParaRPr lang="nl-NL" u="sng" dirty="0"/>
          </a:p>
          <a:p>
            <a:pPr marL="269875" indent="-269875"/>
            <a:r>
              <a:rPr lang="nl-NL" dirty="0"/>
              <a:t>‘Regeling specifieke uitkering stimulering’  </a:t>
            </a:r>
          </a:p>
          <a:p>
            <a:pPr marL="269875" indent="-269875"/>
            <a:r>
              <a:rPr lang="nl-NL" dirty="0"/>
              <a:t>Compensatie/overgangsregeling budget van 153 miljoen euro beschikbaar</a:t>
            </a:r>
          </a:p>
          <a:p>
            <a:pPr marL="269875" indent="-269875"/>
            <a:r>
              <a:rPr lang="nl-NL" dirty="0"/>
              <a:t>Uitkering is maximaal 17,5% van begrote bedrag voor activiteiten en wordt maximaal voor één jaar verleend</a:t>
            </a:r>
          </a:p>
          <a:p>
            <a:pPr marL="269875" indent="-269875"/>
            <a:r>
              <a:rPr lang="nl-NL" dirty="0"/>
              <a:t>Aanvraag uitkering via formulier vóór 1 december voorafgaand aan boekjaar waarvoor de specifieke  uitkering wordt aangevraagd </a:t>
            </a:r>
            <a:r>
              <a:rPr lang="nl-NL" dirty="0">
                <a:sym typeface="Wingdings" panose="05000000000000000000" pitchFamily="2" charset="2"/>
              </a:rPr>
              <a:t> g</a:t>
            </a:r>
            <a:r>
              <a:rPr lang="nl-NL" dirty="0"/>
              <a:t>emeenten die in 2019 gebruik willen maken van de specifieke uitkering moeten vóór 1 december 2018 aanvraag indienen</a:t>
            </a:r>
          </a:p>
          <a:p>
            <a:pPr marL="0" indent="0">
              <a:buNone/>
            </a:pPr>
            <a:endParaRPr lang="en-US" dirty="0"/>
          </a:p>
          <a:p>
            <a:pPr marL="0" indent="0">
              <a:buNone/>
            </a:pPr>
            <a:br>
              <a:rPr lang="en-US" dirty="0"/>
            </a:br>
            <a:endParaRPr lang="en-US" dirty="0"/>
          </a:p>
        </p:txBody>
      </p:sp>
    </p:spTree>
    <p:extLst>
      <p:ext uri="{BB962C8B-B14F-4D97-AF65-F5344CB8AC3E}">
        <p14:creationId xmlns:p14="http://schemas.microsoft.com/office/powerpoint/2010/main" val="65848156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3"/>
          <p:cNvSpPr>
            <a:spLocks noGrp="1"/>
          </p:cNvSpPr>
          <p:nvPr>
            <p:ph type="title"/>
          </p:nvPr>
        </p:nvSpPr>
        <p:spPr/>
        <p:txBody>
          <a:bodyPr/>
          <a:lstStyle/>
          <a:p>
            <a:r>
              <a:rPr lang="nl-NL" dirty="0"/>
              <a:t>Vrijstellingen</a:t>
            </a:r>
            <a:endParaRPr lang="nl-NL" altLang="nl-NL" dirty="0"/>
          </a:p>
        </p:txBody>
      </p:sp>
      <p:sp>
        <p:nvSpPr>
          <p:cNvPr id="2" name="Tijdelijke aanduiding voor inhoud 1"/>
          <p:cNvSpPr>
            <a:spLocks noGrp="1"/>
          </p:cNvSpPr>
          <p:nvPr>
            <p:ph idx="1"/>
          </p:nvPr>
        </p:nvSpPr>
        <p:spPr>
          <a:xfrm>
            <a:off x="914400" y="2101958"/>
            <a:ext cx="10363200" cy="3207329"/>
          </a:xfrm>
        </p:spPr>
        <p:txBody>
          <a:bodyPr>
            <a:noAutofit/>
          </a:bodyPr>
          <a:lstStyle/>
          <a:p>
            <a:pPr marL="0" indent="0">
              <a:buNone/>
              <a:defRPr/>
            </a:pPr>
            <a:r>
              <a:rPr lang="nl-NL" altLang="nl-NL" sz="1400" u="sng" dirty="0"/>
              <a:t>Verruiming </a:t>
            </a:r>
            <a:r>
              <a:rPr lang="nl-NL" altLang="nl-NL" sz="1400" u="sng" dirty="0" err="1"/>
              <a:t>BTW-sportvrijstelling</a:t>
            </a:r>
            <a:r>
              <a:rPr lang="nl-NL" altLang="nl-NL" sz="1400" u="sng" dirty="0"/>
              <a:t> per 1 januari 2019</a:t>
            </a:r>
          </a:p>
          <a:p>
            <a:pPr marL="0" indent="0">
              <a:buNone/>
            </a:pPr>
            <a:endParaRPr lang="en-US" sz="1400" dirty="0"/>
          </a:p>
          <a:p>
            <a:pPr marL="0" indent="0">
              <a:buNone/>
            </a:pPr>
            <a:r>
              <a:rPr lang="en-US" sz="1400" u="sng" dirty="0" err="1"/>
              <a:t>Compensatie</a:t>
            </a:r>
            <a:r>
              <a:rPr lang="en-US" sz="1400" u="sng" dirty="0"/>
              <a:t>/</a:t>
            </a:r>
            <a:r>
              <a:rPr lang="en-US" sz="1400" u="sng" dirty="0" err="1"/>
              <a:t>overgangsregeling</a:t>
            </a:r>
            <a:r>
              <a:rPr lang="en-US" sz="1400" u="sng" dirty="0"/>
              <a:t> </a:t>
            </a:r>
            <a:r>
              <a:rPr lang="en-US" sz="1400" u="sng" dirty="0" err="1"/>
              <a:t>voor</a:t>
            </a:r>
            <a:r>
              <a:rPr lang="en-US" sz="1400" u="sng" dirty="0"/>
              <a:t> </a:t>
            </a:r>
            <a:r>
              <a:rPr lang="en-US" sz="1400" u="sng" dirty="0" err="1"/>
              <a:t>amateursport</a:t>
            </a:r>
            <a:r>
              <a:rPr lang="en-US" sz="1400" u="sng" dirty="0"/>
              <a:t>:</a:t>
            </a:r>
            <a:endParaRPr lang="nl-NL" sz="1400" u="sng" dirty="0"/>
          </a:p>
          <a:p>
            <a:pPr marL="269875" indent="-269875"/>
            <a:r>
              <a:rPr lang="nl-NL" sz="1400" dirty="0"/>
              <a:t>‘Subsidieregeling stimulering bouw en onderhoud sportaccommodaties’  </a:t>
            </a:r>
          </a:p>
          <a:p>
            <a:pPr marL="269875" indent="-269875"/>
            <a:r>
              <a:rPr lang="nl-NL" sz="1400" dirty="0"/>
              <a:t>Regeling voor amateursport voor de lokale gebruiker (SBI code bij KvK-inschrijving van belang </a:t>
            </a:r>
            <a:r>
              <a:rPr lang="nl-NL" sz="1400" dirty="0">
                <a:sym typeface="Wingdings" panose="05000000000000000000" pitchFamily="2" charset="2"/>
              </a:rPr>
              <a:t>code beginnend met 93</a:t>
            </a:r>
            <a:r>
              <a:rPr lang="nl-NL" sz="1400" dirty="0"/>
              <a:t>) </a:t>
            </a:r>
          </a:p>
          <a:p>
            <a:pPr marL="269875" indent="-269875"/>
            <a:r>
              <a:rPr lang="nl-NL" sz="1400" dirty="0"/>
              <a:t>Subsidie bijvoorbeeld voor bouw/onderhoud sportvelden, maneges en atletiekbanen</a:t>
            </a:r>
          </a:p>
          <a:p>
            <a:pPr marL="269875" indent="-269875"/>
            <a:r>
              <a:rPr lang="nl-NL" sz="1400" dirty="0"/>
              <a:t>Subsidie voor sportmaterialen als materialen bedoeld zijn ter ondersteuning amateursportbeoefening, bijvoorbeeld aanschaf van trampolines, ballen of matten</a:t>
            </a:r>
          </a:p>
          <a:p>
            <a:pPr marL="269875" indent="-269875"/>
            <a:r>
              <a:rPr lang="nl-NL" sz="1400" dirty="0"/>
              <a:t>BTW op kosten voor gas, water en elektra komt niet voor compensatie in aanmerking</a:t>
            </a:r>
          </a:p>
          <a:p>
            <a:pPr marL="269875" indent="-269875"/>
            <a:r>
              <a:rPr lang="nl-NL" sz="1400" dirty="0"/>
              <a:t>Subsidiebudget voor 2019 is 87 miljoen euro</a:t>
            </a:r>
          </a:p>
          <a:p>
            <a:pPr marL="269875" indent="-269875"/>
            <a:r>
              <a:rPr lang="nl-NL" sz="1400" dirty="0"/>
              <a:t>Subsidie bedraagt maximaal 20% van investering in accommodatie</a:t>
            </a:r>
          </a:p>
          <a:p>
            <a:pPr marL="269875" indent="-269875"/>
            <a:r>
              <a:rPr lang="nl-NL" sz="1400" dirty="0"/>
              <a:t>Subsidie bedraagt maximaal € 2.500.000 </a:t>
            </a:r>
          </a:p>
          <a:p>
            <a:pPr marL="269875" indent="-269875"/>
            <a:r>
              <a:rPr lang="nl-NL" sz="1400" dirty="0"/>
              <a:t>Subsidies &lt; € 5.000 worden niet verstrekt </a:t>
            </a:r>
          </a:p>
          <a:p>
            <a:pPr marL="269875" indent="-269875"/>
            <a:r>
              <a:rPr lang="nl-NL" sz="1400" dirty="0"/>
              <a:t>Subsidieaanvragen behandeld op volgorde binnenkomst</a:t>
            </a:r>
          </a:p>
          <a:p>
            <a:pPr marL="269875" indent="-269875"/>
            <a:r>
              <a:rPr lang="nl-NL" sz="1400" dirty="0"/>
              <a:t>Subsidieregeling eindigt met ingang van 1 januari 2024 </a:t>
            </a:r>
          </a:p>
          <a:p>
            <a:pPr marL="0" indent="0">
              <a:buNone/>
            </a:pPr>
            <a:endParaRPr lang="nl-NL" sz="1400" dirty="0"/>
          </a:p>
          <a:p>
            <a:pPr marL="0" indent="0">
              <a:buNone/>
            </a:pPr>
            <a:br>
              <a:rPr lang="en-US" sz="1400" dirty="0"/>
            </a:br>
            <a:endParaRPr lang="en-US" sz="1400" dirty="0"/>
          </a:p>
        </p:txBody>
      </p:sp>
    </p:spTree>
    <p:extLst>
      <p:ext uri="{BB962C8B-B14F-4D97-AF65-F5344CB8AC3E}">
        <p14:creationId xmlns:p14="http://schemas.microsoft.com/office/powerpoint/2010/main" val="227408615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3"/>
          <p:cNvSpPr>
            <a:spLocks noGrp="1"/>
          </p:cNvSpPr>
          <p:nvPr>
            <p:ph type="title"/>
          </p:nvPr>
        </p:nvSpPr>
        <p:spPr/>
        <p:txBody>
          <a:bodyPr/>
          <a:lstStyle/>
          <a:p>
            <a:r>
              <a:rPr lang="nl-NL" dirty="0"/>
              <a:t>Vrijstellingen</a:t>
            </a:r>
            <a:endParaRPr lang="nl-NL" altLang="nl-NL" dirty="0"/>
          </a:p>
        </p:txBody>
      </p:sp>
      <p:sp>
        <p:nvSpPr>
          <p:cNvPr id="2" name="Tijdelijke aanduiding voor inhoud 1"/>
          <p:cNvSpPr>
            <a:spLocks noGrp="1"/>
          </p:cNvSpPr>
          <p:nvPr>
            <p:ph idx="1"/>
          </p:nvPr>
        </p:nvSpPr>
        <p:spPr/>
        <p:txBody>
          <a:bodyPr>
            <a:noAutofit/>
          </a:bodyPr>
          <a:lstStyle/>
          <a:p>
            <a:pPr marL="0" indent="0">
              <a:buNone/>
              <a:defRPr/>
            </a:pPr>
            <a:r>
              <a:rPr lang="nl-NL" altLang="nl-NL" u="sng" dirty="0"/>
              <a:t>Verruiming </a:t>
            </a:r>
            <a:r>
              <a:rPr lang="nl-NL" altLang="nl-NL" u="sng" dirty="0" err="1"/>
              <a:t>BTW-sportvrijstelling</a:t>
            </a:r>
            <a:r>
              <a:rPr lang="nl-NL" altLang="nl-NL" u="sng" dirty="0"/>
              <a:t> per 1 januari 2019</a:t>
            </a:r>
          </a:p>
          <a:p>
            <a:pPr marL="0" indent="0">
              <a:buNone/>
            </a:pPr>
            <a:endParaRPr lang="nl-NL" u="sng" dirty="0"/>
          </a:p>
          <a:p>
            <a:pPr marL="0" indent="0">
              <a:buNone/>
            </a:pPr>
            <a:r>
              <a:rPr lang="nl-NL" u="sng" dirty="0"/>
              <a:t>Extra subsidiemogelijkheden:</a:t>
            </a:r>
            <a:endParaRPr lang="nl-NL" dirty="0"/>
          </a:p>
          <a:p>
            <a:pPr marL="269875" indent="-269875"/>
            <a:r>
              <a:rPr lang="nl-NL" dirty="0"/>
              <a:t>Aanvullende subsidie voor investeringen in energiebesparing en duurzame energieopwekking</a:t>
            </a:r>
          </a:p>
          <a:p>
            <a:pPr marL="269875" indent="-269875"/>
            <a:r>
              <a:rPr lang="nl-NL" dirty="0"/>
              <a:t>Aanvullende subsidie voor toegankelijk maken van sportaccommodaties voor mensen met beperking </a:t>
            </a:r>
          </a:p>
          <a:p>
            <a:pPr marL="0" indent="0">
              <a:buNone/>
            </a:pPr>
            <a:br>
              <a:rPr lang="en-US" dirty="0"/>
            </a:br>
            <a:endParaRPr lang="en-US" dirty="0"/>
          </a:p>
        </p:txBody>
      </p:sp>
    </p:spTree>
    <p:extLst>
      <p:ext uri="{BB962C8B-B14F-4D97-AF65-F5344CB8AC3E}">
        <p14:creationId xmlns:p14="http://schemas.microsoft.com/office/powerpoint/2010/main" val="180118511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p:cNvSpPr>
            <a:spLocks noGrp="1"/>
          </p:cNvSpPr>
          <p:nvPr>
            <p:ph type="title"/>
          </p:nvPr>
        </p:nvSpPr>
        <p:spPr/>
        <p:txBody>
          <a:bodyPr/>
          <a:lstStyle/>
          <a:p>
            <a:r>
              <a:rPr lang="en-US" altLang="nl-NL" dirty="0" err="1"/>
              <a:t>Vrijstellingen</a:t>
            </a:r>
            <a:endParaRPr lang="nl-NL" altLang="nl-NL" dirty="0"/>
          </a:p>
        </p:txBody>
      </p:sp>
      <p:sp>
        <p:nvSpPr>
          <p:cNvPr id="3" name="Tijdelijke aanduiding voor inhoud 2"/>
          <p:cNvSpPr>
            <a:spLocks noGrp="1"/>
          </p:cNvSpPr>
          <p:nvPr>
            <p:ph idx="1"/>
          </p:nvPr>
        </p:nvSpPr>
        <p:spPr>
          <a:xfrm>
            <a:off x="865745" y="2344489"/>
            <a:ext cx="10363200" cy="3207329"/>
          </a:xfrm>
        </p:spPr>
        <p:txBody>
          <a:bodyPr>
            <a:noAutofit/>
          </a:bodyPr>
          <a:lstStyle/>
          <a:p>
            <a:pPr marL="0" indent="0">
              <a:buNone/>
            </a:pPr>
            <a:r>
              <a:rPr lang="en-US" sz="1300" u="sng" dirty="0" err="1"/>
              <a:t>Inperking</a:t>
            </a:r>
            <a:r>
              <a:rPr lang="en-US" sz="1300" u="sng" dirty="0"/>
              <a:t> </a:t>
            </a:r>
            <a:r>
              <a:rPr lang="en-US" sz="1300" u="sng" dirty="0" err="1"/>
              <a:t>koepelvrijstelling</a:t>
            </a:r>
            <a:r>
              <a:rPr lang="en-US" sz="1300" u="sng" dirty="0"/>
              <a:t> </a:t>
            </a:r>
            <a:r>
              <a:rPr lang="en-US" sz="1300" u="sng" dirty="0" err="1"/>
              <a:t>opgeschort</a:t>
            </a:r>
            <a:endParaRPr lang="nl-NL" sz="1300" u="sng" dirty="0"/>
          </a:p>
          <a:p>
            <a:pPr marL="0" indent="0">
              <a:buNone/>
            </a:pPr>
            <a:endParaRPr lang="en-US" sz="1300" u="sng" dirty="0"/>
          </a:p>
          <a:p>
            <a:pPr marL="0" indent="0">
              <a:buNone/>
            </a:pPr>
            <a:r>
              <a:rPr lang="en-US" sz="1300" u="sng" dirty="0" err="1"/>
              <a:t>Koepelvrijstelling</a:t>
            </a:r>
            <a:endParaRPr lang="en-US" sz="1300" u="sng" dirty="0"/>
          </a:p>
          <a:p>
            <a:r>
              <a:rPr lang="nl-NL" sz="1300" dirty="0"/>
              <a:t>Diensten van (sociale) samenwerkingsverbanden aan leden </a:t>
            </a:r>
            <a:r>
              <a:rPr lang="nl-NL" sz="1300" dirty="0">
                <a:sym typeface="Wingdings" panose="05000000000000000000" pitchFamily="2" charset="2"/>
              </a:rPr>
              <a:t> </a:t>
            </a:r>
            <a:r>
              <a:rPr lang="nl-NL" sz="1300" dirty="0" err="1">
                <a:sym typeface="Wingdings" panose="05000000000000000000" pitchFamily="2" charset="2"/>
              </a:rPr>
              <a:t>BTW-vrijgesteld</a:t>
            </a:r>
            <a:r>
              <a:rPr lang="nl-NL" sz="1300" dirty="0"/>
              <a:t>. </a:t>
            </a:r>
          </a:p>
          <a:p>
            <a:endParaRPr lang="nl-NL" sz="1300" dirty="0"/>
          </a:p>
          <a:p>
            <a:pPr marL="0" indent="0">
              <a:buNone/>
            </a:pPr>
            <a:r>
              <a:rPr lang="nl-NL" sz="1300" u="sng" dirty="0"/>
              <a:t>Volgende samenwerkingsverbanden:</a:t>
            </a:r>
          </a:p>
          <a:p>
            <a:r>
              <a:rPr lang="nl-NL" sz="1300" dirty="0"/>
              <a:t>Instellingen op grond van Woningwet werkzaam in belang van volkshuisvestingwoningcorporaties</a:t>
            </a:r>
          </a:p>
          <a:p>
            <a:r>
              <a:rPr lang="nl-NL" sz="1300" dirty="0"/>
              <a:t>Verplegings- en verzorgingsinstellingen met </a:t>
            </a:r>
            <a:r>
              <a:rPr lang="nl-NL" sz="1300" dirty="0" err="1"/>
              <a:t>BTW-vrijstelling</a:t>
            </a:r>
            <a:r>
              <a:rPr lang="nl-NL" sz="1300" dirty="0"/>
              <a:t> voor verzorging en verpleging in een instelling</a:t>
            </a:r>
          </a:p>
          <a:p>
            <a:r>
              <a:rPr lang="nl-NL" sz="1300" dirty="0"/>
              <a:t>Kruisverenigingen</a:t>
            </a:r>
          </a:p>
          <a:p>
            <a:r>
              <a:rPr lang="nl-NL" sz="1300" dirty="0"/>
              <a:t>Andere samenwerkingsverbanden waarvan leden </a:t>
            </a:r>
            <a:r>
              <a:rPr lang="nl-NL" sz="1300" dirty="0" err="1"/>
              <a:t>BTW-vrijgestelde</a:t>
            </a:r>
            <a:r>
              <a:rPr lang="nl-NL" sz="1300" dirty="0"/>
              <a:t> prestaties verrichten/geen </a:t>
            </a:r>
            <a:r>
              <a:rPr lang="nl-NL" sz="1300" dirty="0" err="1"/>
              <a:t>BTW-ondernemer</a:t>
            </a:r>
            <a:r>
              <a:rPr lang="nl-NL" sz="1300" dirty="0"/>
              <a:t> zijn </a:t>
            </a:r>
          </a:p>
          <a:p>
            <a:endParaRPr lang="nl-NL" sz="1300" b="1" dirty="0"/>
          </a:p>
          <a:p>
            <a:pPr marL="0" indent="0">
              <a:buNone/>
            </a:pPr>
            <a:r>
              <a:rPr lang="nl-NL" sz="1300" u="sng" dirty="0"/>
              <a:t>Voorwaarden</a:t>
            </a:r>
          </a:p>
          <a:p>
            <a:r>
              <a:rPr lang="nl-NL" sz="1300" dirty="0"/>
              <a:t>Samenwerkingsverband brengt aan leden niet meer in rekening dan aandeel in gezamenlijke uitgaven</a:t>
            </a:r>
          </a:p>
          <a:p>
            <a:r>
              <a:rPr lang="nl-NL" sz="1300" dirty="0"/>
              <a:t>Diensten zijn direct nodig voor activiteiten leden</a:t>
            </a:r>
          </a:p>
          <a:p>
            <a:r>
              <a:rPr lang="nl-NL" sz="1300" dirty="0"/>
              <a:t>Vrijstelling veroorzaakt geen concurrentieverstoring</a:t>
            </a:r>
          </a:p>
          <a:p>
            <a:pPr marL="0" indent="0">
              <a:buNone/>
            </a:pPr>
            <a:endParaRPr lang="nl-NL" sz="1300" u="sng" dirty="0"/>
          </a:p>
        </p:txBody>
      </p:sp>
    </p:spTree>
    <p:extLst>
      <p:ext uri="{BB962C8B-B14F-4D97-AF65-F5344CB8AC3E}">
        <p14:creationId xmlns:p14="http://schemas.microsoft.com/office/powerpoint/2010/main" val="822616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p:cNvSpPr>
            <a:spLocks noGrp="1"/>
          </p:cNvSpPr>
          <p:nvPr>
            <p:ph type="title"/>
          </p:nvPr>
        </p:nvSpPr>
        <p:spPr/>
        <p:txBody>
          <a:bodyPr/>
          <a:lstStyle/>
          <a:p>
            <a:r>
              <a:rPr lang="en-US" altLang="nl-NL" dirty="0" err="1"/>
              <a:t>Vrijstellingen</a:t>
            </a:r>
            <a:endParaRPr lang="nl-NL" altLang="nl-NL" dirty="0"/>
          </a:p>
        </p:txBody>
      </p:sp>
      <p:sp>
        <p:nvSpPr>
          <p:cNvPr id="3" name="Tijdelijke aanduiding voor inhoud 2"/>
          <p:cNvSpPr>
            <a:spLocks noGrp="1"/>
          </p:cNvSpPr>
          <p:nvPr>
            <p:ph idx="1"/>
          </p:nvPr>
        </p:nvSpPr>
        <p:spPr/>
        <p:txBody>
          <a:bodyPr>
            <a:normAutofit/>
          </a:bodyPr>
          <a:lstStyle/>
          <a:p>
            <a:pPr marL="0" indent="0">
              <a:buNone/>
            </a:pPr>
            <a:r>
              <a:rPr lang="en-US" u="sng" dirty="0" err="1"/>
              <a:t>Inperking</a:t>
            </a:r>
            <a:r>
              <a:rPr lang="en-US" u="sng" dirty="0"/>
              <a:t> </a:t>
            </a:r>
            <a:r>
              <a:rPr lang="en-US" u="sng" dirty="0" err="1"/>
              <a:t>koepelvrijstelling</a:t>
            </a:r>
            <a:r>
              <a:rPr lang="en-US" u="sng" dirty="0"/>
              <a:t> </a:t>
            </a:r>
            <a:r>
              <a:rPr lang="en-US" u="sng" dirty="0" err="1"/>
              <a:t>opgeschort</a:t>
            </a:r>
            <a:endParaRPr lang="nl-NL" u="sng" dirty="0"/>
          </a:p>
          <a:p>
            <a:pPr marL="0" indent="0">
              <a:buNone/>
            </a:pPr>
            <a:endParaRPr lang="nl-NL" u="sng" dirty="0"/>
          </a:p>
          <a:p>
            <a:r>
              <a:rPr lang="nl-NL" dirty="0"/>
              <a:t>Per 1 januari 2018 goedkeuring ingetrokken toepassing vrijstelling als dienst 70% of meer gebruikt voor onbelaste overheidsactiviteiten/vrijgestelde activiteiten</a:t>
            </a:r>
          </a:p>
          <a:p>
            <a:r>
              <a:rPr lang="en-US" dirty="0"/>
              <a:t>Brief </a:t>
            </a:r>
            <a:r>
              <a:rPr lang="en-US" dirty="0" err="1"/>
              <a:t>Staatssecretaris</a:t>
            </a:r>
            <a:r>
              <a:rPr lang="en-US" dirty="0"/>
              <a:t> 20 </a:t>
            </a:r>
            <a:r>
              <a:rPr lang="en-US" dirty="0" err="1"/>
              <a:t>december</a:t>
            </a:r>
            <a:r>
              <a:rPr lang="en-US" dirty="0"/>
              <a:t> 2017: </a:t>
            </a:r>
            <a:r>
              <a:rPr lang="en-US" dirty="0" err="1"/>
              <a:t>meer</a:t>
            </a:r>
            <a:r>
              <a:rPr lang="en-US" dirty="0"/>
              <a:t> </a:t>
            </a:r>
            <a:r>
              <a:rPr lang="en-US" dirty="0" err="1"/>
              <a:t>beperkingen</a:t>
            </a:r>
            <a:r>
              <a:rPr lang="en-US" dirty="0"/>
              <a:t> </a:t>
            </a:r>
            <a:r>
              <a:rPr lang="en-US" dirty="0" err="1"/>
              <a:t>koepelvrijstelling</a:t>
            </a:r>
            <a:endParaRPr lang="en-US" dirty="0"/>
          </a:p>
          <a:p>
            <a:r>
              <a:rPr lang="en-US" dirty="0" err="1"/>
              <a:t>Europese</a:t>
            </a:r>
            <a:r>
              <a:rPr lang="en-US" dirty="0"/>
              <a:t> </a:t>
            </a:r>
            <a:r>
              <a:rPr lang="en-US" dirty="0" err="1"/>
              <a:t>jurisprudentie</a:t>
            </a:r>
            <a:r>
              <a:rPr lang="en-US" dirty="0"/>
              <a:t>: </a:t>
            </a:r>
            <a:r>
              <a:rPr lang="en-US" dirty="0" err="1"/>
              <a:t>alleen</a:t>
            </a:r>
            <a:r>
              <a:rPr lang="en-US" dirty="0"/>
              <a:t> </a:t>
            </a:r>
            <a:r>
              <a:rPr lang="en-US" dirty="0" err="1"/>
              <a:t>koepelvrijstelling</a:t>
            </a:r>
            <a:r>
              <a:rPr lang="en-US" dirty="0"/>
              <a:t> </a:t>
            </a:r>
            <a:r>
              <a:rPr lang="en-US" dirty="0" err="1"/>
              <a:t>bij</a:t>
            </a:r>
            <a:r>
              <a:rPr lang="en-US" dirty="0"/>
              <a:t> </a:t>
            </a:r>
            <a:r>
              <a:rPr lang="en-US" dirty="0" err="1"/>
              <a:t>algemeen</a:t>
            </a:r>
            <a:r>
              <a:rPr lang="en-US" dirty="0"/>
              <a:t> </a:t>
            </a:r>
            <a:r>
              <a:rPr lang="en-US" dirty="0" err="1"/>
              <a:t>belang</a:t>
            </a:r>
            <a:endParaRPr lang="nl-NL" dirty="0"/>
          </a:p>
          <a:p>
            <a:r>
              <a:rPr lang="nl-NL" dirty="0"/>
              <a:t>Staatssecretaris: samenwerkingen tussen gemeenten van belang: wijziging koepelvrijstelling opgeschort tot nadere berichtgeving</a:t>
            </a:r>
          </a:p>
          <a:p>
            <a:r>
              <a:rPr lang="en-US" dirty="0"/>
              <a:t>Met EU-</a:t>
            </a:r>
            <a:r>
              <a:rPr lang="en-US" dirty="0" err="1"/>
              <a:t>lidstaten</a:t>
            </a:r>
            <a:r>
              <a:rPr lang="en-US" dirty="0"/>
              <a:t> </a:t>
            </a:r>
            <a:r>
              <a:rPr lang="en-US" dirty="0" err="1"/>
              <a:t>wordt</a:t>
            </a:r>
            <a:r>
              <a:rPr lang="en-US" dirty="0"/>
              <a:t> </a:t>
            </a:r>
            <a:r>
              <a:rPr lang="en-US" dirty="0" err="1"/>
              <a:t>overlegd</a:t>
            </a:r>
            <a:r>
              <a:rPr lang="en-US" dirty="0"/>
              <a:t> over </a:t>
            </a:r>
            <a:r>
              <a:rPr lang="en-US" dirty="0" err="1"/>
              <a:t>aanpassing</a:t>
            </a:r>
            <a:r>
              <a:rPr lang="en-US" dirty="0"/>
              <a:t> </a:t>
            </a:r>
            <a:r>
              <a:rPr lang="en-US" dirty="0" err="1"/>
              <a:t>tekst</a:t>
            </a:r>
            <a:r>
              <a:rPr lang="en-US" dirty="0"/>
              <a:t> </a:t>
            </a:r>
            <a:r>
              <a:rPr lang="en-US" dirty="0" err="1"/>
              <a:t>koepelvrijstelling</a:t>
            </a:r>
            <a:endParaRPr lang="nl-NL" dirty="0"/>
          </a:p>
          <a:p>
            <a:pPr marL="0" indent="0">
              <a:buNone/>
            </a:pPr>
            <a:endParaRPr lang="nl-NL" dirty="0"/>
          </a:p>
        </p:txBody>
      </p:sp>
    </p:spTree>
    <p:extLst>
      <p:ext uri="{BB962C8B-B14F-4D97-AF65-F5344CB8AC3E}">
        <p14:creationId xmlns:p14="http://schemas.microsoft.com/office/powerpoint/2010/main" val="3376273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Verzorgen en verplegen</a:t>
            </a:r>
          </a:p>
        </p:txBody>
      </p:sp>
      <p:sp>
        <p:nvSpPr>
          <p:cNvPr id="14339" name="Rectangle 3"/>
          <p:cNvSpPr>
            <a:spLocks noGrp="1" noChangeArrowheads="1"/>
          </p:cNvSpPr>
          <p:nvPr>
            <p:ph idx="1"/>
          </p:nvPr>
        </p:nvSpPr>
        <p:spPr/>
        <p:txBody>
          <a:bodyPr/>
          <a:lstStyle/>
          <a:p>
            <a:pPr marL="0" indent="0">
              <a:buNone/>
            </a:pPr>
            <a:r>
              <a:rPr lang="nl-NL" altLang="nl-NL" u="sng" dirty="0"/>
              <a:t>Intramurale verzorging:</a:t>
            </a:r>
          </a:p>
          <a:p>
            <a:pPr marL="285750" indent="-285750">
              <a:buFont typeface="Arial" panose="020B0604020202020204" pitchFamily="34" charset="0"/>
              <a:buChar char="•"/>
            </a:pPr>
            <a:r>
              <a:rPr lang="nl-NL" altLang="nl-NL" dirty="0"/>
              <a:t>Verzorgen en verplegen van in een inrichting opgenomen personen</a:t>
            </a:r>
          </a:p>
          <a:p>
            <a:pPr marL="285750" indent="-285750">
              <a:buFont typeface="Arial" panose="020B0604020202020204" pitchFamily="34" charset="0"/>
              <a:buChar char="•"/>
            </a:pPr>
            <a:r>
              <a:rPr lang="nl-NL" altLang="nl-NL" dirty="0"/>
              <a:t>Inrichting: ziekenhuizen, verpleeghuizen, bejaardencentra, revalidatiecentra</a:t>
            </a:r>
          </a:p>
          <a:p>
            <a:endParaRPr lang="nl-NL" altLang="nl-NL" dirty="0"/>
          </a:p>
          <a:p>
            <a:endParaRPr lang="nl-NL" altLang="nl-NL" dirty="0"/>
          </a:p>
        </p:txBody>
      </p:sp>
    </p:spTree>
    <p:extLst>
      <p:ext uri="{BB962C8B-B14F-4D97-AF65-F5344CB8AC3E}">
        <p14:creationId xmlns:p14="http://schemas.microsoft.com/office/powerpoint/2010/main" val="3432877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Verzorgen en verplegen</a:t>
            </a:r>
          </a:p>
        </p:txBody>
      </p:sp>
      <p:sp>
        <p:nvSpPr>
          <p:cNvPr id="13315" name="Rectangle 3"/>
          <p:cNvSpPr>
            <a:spLocks noGrp="1" noChangeArrowheads="1"/>
          </p:cNvSpPr>
          <p:nvPr>
            <p:ph idx="1"/>
          </p:nvPr>
        </p:nvSpPr>
        <p:spPr/>
        <p:txBody>
          <a:bodyPr>
            <a:normAutofit/>
          </a:bodyPr>
          <a:lstStyle/>
          <a:p>
            <a:pPr marL="0" indent="0">
              <a:buNone/>
            </a:pPr>
            <a:r>
              <a:rPr lang="nl-NL" u="sng" dirty="0"/>
              <a:t>Diensten door aan instelling verbonden artsen, fysiotherapeuten, verpleegkundigen, schoonmakers, </a:t>
            </a:r>
            <a:r>
              <a:rPr lang="nl-NL" u="sng" dirty="0" err="1"/>
              <a:t>etcetera</a:t>
            </a:r>
            <a:r>
              <a:rPr lang="nl-NL" u="sng" dirty="0"/>
              <a:t>:</a:t>
            </a:r>
          </a:p>
          <a:p>
            <a:pPr marL="285750" indent="-285750">
              <a:buFont typeface="Arial" panose="020B0604020202020204" pitchFamily="34" charset="0"/>
              <a:buChar char="•"/>
            </a:pPr>
            <a:r>
              <a:rPr lang="nl-NL" dirty="0"/>
              <a:t>Door inrichting verleende diensten als huisvesting, laboratoriumonderzoek, gebruik operatiekamers, etcetera</a:t>
            </a:r>
          </a:p>
          <a:p>
            <a:pPr marL="285750" indent="-285750">
              <a:buFont typeface="Arial" panose="020B0604020202020204" pitchFamily="34" charset="0"/>
              <a:buChar char="•"/>
            </a:pPr>
            <a:r>
              <a:rPr lang="nl-NL" dirty="0"/>
              <a:t>Niet vrijgesteld </a:t>
            </a:r>
            <a:r>
              <a:rPr lang="nl-NL" dirty="0">
                <a:sym typeface="Wingdings" pitchFamily="2" charset="2"/>
              </a:rPr>
              <a:t>=&gt;</a:t>
            </a:r>
            <a:r>
              <a:rPr lang="nl-NL" dirty="0"/>
              <a:t> tegen vergoeding aan patiënten tv’s/telefoons ter beschikking stellen </a:t>
            </a:r>
          </a:p>
          <a:p>
            <a:endParaRPr lang="nl-NL" dirty="0"/>
          </a:p>
          <a:p>
            <a:endParaRPr lang="nl-NL" dirty="0"/>
          </a:p>
        </p:txBody>
      </p:sp>
    </p:spTree>
    <p:extLst>
      <p:ext uri="{BB962C8B-B14F-4D97-AF65-F5344CB8AC3E}">
        <p14:creationId xmlns:p14="http://schemas.microsoft.com/office/powerpoint/2010/main" val="995406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Verzorgen en verplegen</a:t>
            </a:r>
          </a:p>
        </p:txBody>
      </p:sp>
      <p:sp>
        <p:nvSpPr>
          <p:cNvPr id="16387" name="Rectangle 3"/>
          <p:cNvSpPr>
            <a:spLocks noGrp="1" noChangeArrowheads="1"/>
          </p:cNvSpPr>
          <p:nvPr>
            <p:ph idx="1"/>
          </p:nvPr>
        </p:nvSpPr>
        <p:spPr/>
        <p:txBody>
          <a:bodyPr>
            <a:normAutofit/>
          </a:bodyPr>
          <a:lstStyle/>
          <a:p>
            <a:pPr marL="285750" indent="-285750">
              <a:buFont typeface="Arial" panose="020B0604020202020204" pitchFamily="34" charset="0"/>
              <a:buChar char="•"/>
            </a:pPr>
            <a:r>
              <a:rPr lang="nl-NL" altLang="nl-NL" dirty="0"/>
              <a:t>Verstrekken spijzen en dranken aan opgenomen personen</a:t>
            </a:r>
          </a:p>
          <a:p>
            <a:pPr marL="285750" indent="-285750">
              <a:buFont typeface="Arial" panose="020B0604020202020204" pitchFamily="34" charset="0"/>
              <a:buChar char="•"/>
            </a:pPr>
            <a:r>
              <a:rPr lang="nl-NL" altLang="nl-NL" dirty="0"/>
              <a:t>Goedkeuring verstrekking spijzen en dranken aan personeel en bezoekers als verstrekking niet gescheiden is van verstrekking aan in inrichting opgenomen personen</a:t>
            </a:r>
          </a:p>
          <a:p>
            <a:pPr marL="285750" indent="-285750">
              <a:buFont typeface="Arial" panose="020B0604020202020204" pitchFamily="34" charset="0"/>
              <a:buChar char="•"/>
            </a:pPr>
            <a:r>
              <a:rPr lang="nl-NL" altLang="nl-NL" dirty="0"/>
              <a:t>Goedkeuring niet van toepassing =&gt; verstrekking aan personeel en bezoekers belast volgens kantineregeling</a:t>
            </a:r>
          </a:p>
          <a:p>
            <a:endParaRPr lang="nl-NL" altLang="nl-NL" dirty="0"/>
          </a:p>
        </p:txBody>
      </p:sp>
    </p:spTree>
    <p:extLst>
      <p:ext uri="{BB962C8B-B14F-4D97-AF65-F5344CB8AC3E}">
        <p14:creationId xmlns:p14="http://schemas.microsoft.com/office/powerpoint/2010/main" val="231099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a:extLst>
              <a:ext uri="{FF2B5EF4-FFF2-40B4-BE49-F238E27FC236}">
                <a16:creationId xmlns:a16="http://schemas.microsoft.com/office/drawing/2014/main" id="{438E3457-7171-4E34-9C9B-1659A61D9F5D}"/>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25602" name="Tijdelijke aanduiding voor inhoud 2">
            <a:extLst>
              <a:ext uri="{FF2B5EF4-FFF2-40B4-BE49-F238E27FC236}">
                <a16:creationId xmlns:a16="http://schemas.microsoft.com/office/drawing/2014/main" id="{12D9BCE1-7573-4CF5-AC28-B5EDE8E26E05}"/>
              </a:ext>
            </a:extLst>
          </p:cNvPr>
          <p:cNvSpPr>
            <a:spLocks noGrp="1" noChangeArrowheads="1"/>
          </p:cNvSpPr>
          <p:nvPr>
            <p:ph idx="1"/>
          </p:nvPr>
        </p:nvSpPr>
        <p:spPr>
          <a:xfrm>
            <a:off x="2208213" y="2276475"/>
            <a:ext cx="7772400" cy="4114800"/>
          </a:xfrm>
        </p:spPr>
        <p:txBody>
          <a:bodyPr/>
          <a:lstStyle/>
          <a:p>
            <a:endParaRPr lang="nl-NL" altLang="nl-NL"/>
          </a:p>
          <a:p>
            <a:r>
              <a:rPr lang="nl-NL" altLang="nl-NL"/>
              <a:t>BTW richtlijn</a:t>
            </a:r>
          </a:p>
          <a:p>
            <a:r>
              <a:rPr lang="nl-NL" altLang="nl-NL" b="1">
                <a:solidFill>
                  <a:srgbClr val="222222"/>
                </a:solidFill>
                <a:latin typeface="Verdana" panose="020B0604030504040204" pitchFamily="34" charset="0"/>
              </a:rPr>
              <a:t>Artikel 9</a:t>
            </a:r>
            <a:endParaRPr lang="nl-NL" altLang="nl-NL">
              <a:solidFill>
                <a:srgbClr val="222222"/>
              </a:solidFill>
              <a:latin typeface="Verdana" panose="020B0604030504040204" pitchFamily="34" charset="0"/>
            </a:endParaRPr>
          </a:p>
          <a:p>
            <a:r>
              <a:rPr lang="nl-NL" altLang="nl-NL">
                <a:solidFill>
                  <a:srgbClr val="222222"/>
                </a:solidFill>
                <a:latin typeface="Verdana" panose="020B0604030504040204" pitchFamily="34" charset="0"/>
              </a:rPr>
              <a:t>1.   Als „belastingplichtige” wordt beschouwd eenieder die, op ongeacht welke plaats, zelfstandig een economische activiteit verricht, ongeacht het oogmerk of het resultaat van die activiteit.</a:t>
            </a:r>
          </a:p>
          <a:p>
            <a:endParaRPr lang="nl-NL" altLang="nl-NL"/>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Verzorgen en verplegen</a:t>
            </a:r>
          </a:p>
        </p:txBody>
      </p:sp>
      <p:sp>
        <p:nvSpPr>
          <p:cNvPr id="15363" name="Rectangle 3"/>
          <p:cNvSpPr>
            <a:spLocks noGrp="1" noChangeArrowheads="1"/>
          </p:cNvSpPr>
          <p:nvPr>
            <p:ph idx="1"/>
          </p:nvPr>
        </p:nvSpPr>
        <p:spPr/>
        <p:txBody>
          <a:bodyPr>
            <a:normAutofit/>
          </a:bodyPr>
          <a:lstStyle/>
          <a:p>
            <a:pPr marL="0" indent="0">
              <a:buNone/>
            </a:pPr>
            <a:r>
              <a:rPr lang="nl-NL" dirty="0"/>
              <a:t>Winkeltjes in bejaardenhuizen </a:t>
            </a:r>
            <a:r>
              <a:rPr lang="nl-NL" dirty="0">
                <a:sym typeface="Wingdings" pitchFamily="2" charset="2"/>
              </a:rPr>
              <a:t>=&gt;</a:t>
            </a:r>
            <a:r>
              <a:rPr lang="nl-NL" dirty="0"/>
              <a:t> exploitatie door bejaardenhuis zelf </a:t>
            </a:r>
            <a:r>
              <a:rPr lang="nl-NL" dirty="0">
                <a:sym typeface="Wingdings" pitchFamily="2" charset="2"/>
              </a:rPr>
              <a:t>=&gt;</a:t>
            </a:r>
            <a:r>
              <a:rPr lang="nl-NL" dirty="0"/>
              <a:t> mag vrijgesteld, mits geen winst beoogd (</a:t>
            </a:r>
            <a:r>
              <a:rPr lang="nl-NL" dirty="0" err="1"/>
              <a:t>n.b.</a:t>
            </a:r>
            <a:r>
              <a:rPr lang="nl-NL" dirty="0"/>
              <a:t> besluit ingetrokken!)</a:t>
            </a:r>
          </a:p>
          <a:p>
            <a:endParaRPr lang="nl-NL" dirty="0"/>
          </a:p>
          <a:p>
            <a:pPr marL="0" indent="0">
              <a:buNone/>
            </a:pPr>
            <a:r>
              <a:rPr lang="nl-NL" u="sng" dirty="0"/>
              <a:t>Gastenverblijven in ziekenhuizen </a:t>
            </a:r>
            <a:r>
              <a:rPr lang="nl-NL" u="sng" dirty="0">
                <a:sym typeface="Wingdings" pitchFamily="2" charset="2"/>
              </a:rPr>
              <a:t>=&gt;</a:t>
            </a:r>
            <a:r>
              <a:rPr lang="nl-NL" u="sng" dirty="0"/>
              <a:t> exploitatie door ziekenhuis zelf </a:t>
            </a:r>
            <a:r>
              <a:rPr lang="nl-NL" u="sng" dirty="0">
                <a:sym typeface="Wingdings" pitchFamily="2" charset="2"/>
              </a:rPr>
              <a:t>=&gt;</a:t>
            </a:r>
            <a:r>
              <a:rPr lang="nl-NL" u="sng" dirty="0"/>
              <a:t> 6% bij bijkomende dienstverlening als bijvoorbeeld:</a:t>
            </a:r>
          </a:p>
          <a:p>
            <a:pPr marL="285750" indent="-285750">
              <a:buFont typeface="Arial" panose="020B0604020202020204" pitchFamily="34" charset="0"/>
              <a:buChar char="•"/>
            </a:pPr>
            <a:r>
              <a:rPr lang="nl-NL" dirty="0"/>
              <a:t>Verstrekken linnengoed</a:t>
            </a:r>
          </a:p>
          <a:p>
            <a:pPr marL="285750" indent="-285750">
              <a:buFont typeface="Arial" panose="020B0604020202020204" pitchFamily="34" charset="0"/>
              <a:buChar char="•"/>
            </a:pPr>
            <a:r>
              <a:rPr lang="nl-NL" dirty="0"/>
              <a:t>Schoonmaken kamer</a:t>
            </a:r>
          </a:p>
        </p:txBody>
      </p:sp>
    </p:spTree>
    <p:extLst>
      <p:ext uri="{BB962C8B-B14F-4D97-AF65-F5344CB8AC3E}">
        <p14:creationId xmlns:p14="http://schemas.microsoft.com/office/powerpoint/2010/main" val="2467465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Verzorgen en verplegen</a:t>
            </a:r>
          </a:p>
        </p:txBody>
      </p:sp>
      <p:sp>
        <p:nvSpPr>
          <p:cNvPr id="16387" name="Rectangle 3"/>
          <p:cNvSpPr>
            <a:spLocks noGrp="1" noChangeArrowheads="1"/>
          </p:cNvSpPr>
          <p:nvPr>
            <p:ph idx="1"/>
          </p:nvPr>
        </p:nvSpPr>
        <p:spPr/>
        <p:txBody>
          <a:bodyPr/>
          <a:lstStyle/>
          <a:p>
            <a:pPr marL="0" indent="0">
              <a:buNone/>
            </a:pPr>
            <a:r>
              <a:rPr lang="nl-NL" u="sng" dirty="0"/>
              <a:t>Uitbestede prestaties (outsourcing)</a:t>
            </a:r>
            <a:br>
              <a:rPr lang="nl-NL" dirty="0"/>
            </a:br>
            <a:endParaRPr lang="nl-NL" dirty="0"/>
          </a:p>
          <a:p>
            <a:pPr marL="0" indent="0">
              <a:buNone/>
            </a:pPr>
            <a:r>
              <a:rPr lang="nl-NL" u="sng" dirty="0"/>
              <a:t>Vrijgesteld, mits:</a:t>
            </a:r>
          </a:p>
          <a:p>
            <a:pPr marL="285750" indent="-285750">
              <a:buFont typeface="Arial" panose="020B0604020202020204" pitchFamily="34" charset="0"/>
              <a:buChar char="•"/>
            </a:pPr>
            <a:r>
              <a:rPr lang="nl-NL" dirty="0"/>
              <a:t>Afzonderlijk geheel</a:t>
            </a:r>
          </a:p>
          <a:p>
            <a:pPr marL="285750" indent="-285750">
              <a:buFont typeface="Arial" panose="020B0604020202020204" pitchFamily="34" charset="0"/>
              <a:buChar char="•"/>
            </a:pPr>
            <a:r>
              <a:rPr lang="nl-NL" dirty="0"/>
              <a:t>Kenmerken en essentieel</a:t>
            </a:r>
          </a:p>
          <a:p>
            <a:pPr marL="285750" indent="-285750">
              <a:buFont typeface="Arial" panose="020B0604020202020204" pitchFamily="34" charset="0"/>
              <a:buChar char="•"/>
            </a:pPr>
            <a:r>
              <a:rPr lang="nl-NL" dirty="0"/>
              <a:t>Voor verzorging en verpleging</a:t>
            </a:r>
          </a:p>
          <a:p>
            <a:endParaRPr lang="nl-NL" dirty="0"/>
          </a:p>
          <a:p>
            <a:endParaRPr lang="nl-NL" dirty="0"/>
          </a:p>
          <a:p>
            <a:endParaRPr lang="nl-NL" dirty="0"/>
          </a:p>
        </p:txBody>
      </p:sp>
    </p:spTree>
    <p:extLst>
      <p:ext uri="{BB962C8B-B14F-4D97-AF65-F5344CB8AC3E}">
        <p14:creationId xmlns:p14="http://schemas.microsoft.com/office/powerpoint/2010/main" val="1600471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Verzorgen en verplegen</a:t>
            </a:r>
          </a:p>
        </p:txBody>
      </p:sp>
      <p:sp>
        <p:nvSpPr>
          <p:cNvPr id="19459" name="Rectangle 3"/>
          <p:cNvSpPr>
            <a:spLocks noGrp="1" noChangeArrowheads="1"/>
          </p:cNvSpPr>
          <p:nvPr>
            <p:ph idx="1"/>
          </p:nvPr>
        </p:nvSpPr>
        <p:spPr/>
        <p:txBody>
          <a:bodyPr/>
          <a:lstStyle/>
          <a:p>
            <a:pPr marL="285750" indent="-285750">
              <a:buFont typeface="Arial" panose="020B0604020202020204" pitchFamily="34" charset="0"/>
              <a:buChar char="•"/>
            </a:pPr>
            <a:r>
              <a:rPr lang="nl-NL" altLang="nl-NL" dirty="0"/>
              <a:t>Commerciële verpleeg- en verzorgingsinrichtingen</a:t>
            </a:r>
          </a:p>
          <a:p>
            <a:pPr marL="285750" indent="-285750">
              <a:buFont typeface="Arial" panose="020B0604020202020204" pitchFamily="34" charset="0"/>
              <a:buChar char="•"/>
            </a:pPr>
            <a:r>
              <a:rPr lang="nl-NL" altLang="nl-NL" dirty="0"/>
              <a:t>Goedkeuring: ook vrijgesteld</a:t>
            </a:r>
          </a:p>
          <a:p>
            <a:pPr marL="285750" indent="-285750">
              <a:buFont typeface="Arial" panose="020B0604020202020204" pitchFamily="34" charset="0"/>
              <a:buChar char="•"/>
            </a:pPr>
            <a:r>
              <a:rPr lang="nl-NL" altLang="nl-NL" dirty="0"/>
              <a:t>Gedeelte vergoeding voor spijzen en dranken </a:t>
            </a:r>
            <a:r>
              <a:rPr lang="nl-NL" altLang="nl-NL" dirty="0">
                <a:sym typeface="Wingdings" pitchFamily="2" charset="2"/>
              </a:rPr>
              <a:t>=&gt; belast</a:t>
            </a:r>
          </a:p>
          <a:p>
            <a:pPr marL="285750" indent="-285750">
              <a:buFont typeface="Arial" panose="020B0604020202020204" pitchFamily="34" charset="0"/>
              <a:buChar char="•"/>
            </a:pPr>
            <a:r>
              <a:rPr lang="nl-NL" altLang="nl-NL" dirty="0">
                <a:sym typeface="Wingdings" pitchFamily="2" charset="2"/>
              </a:rPr>
              <a:t>Praktisch: 20% vergoeding voor spijzen en dranken</a:t>
            </a:r>
            <a:endParaRPr lang="nl-NL" altLang="nl-NL" dirty="0"/>
          </a:p>
          <a:p>
            <a:pPr eaLnBrk="1" hangingPunct="1"/>
            <a:endParaRPr lang="nl-NL" altLang="nl-NL" dirty="0"/>
          </a:p>
        </p:txBody>
      </p:sp>
    </p:spTree>
    <p:extLst>
      <p:ext uri="{BB962C8B-B14F-4D97-AF65-F5344CB8AC3E}">
        <p14:creationId xmlns:p14="http://schemas.microsoft.com/office/powerpoint/2010/main" val="2829657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Vrijstellingen medische diensten</a:t>
            </a:r>
          </a:p>
        </p:txBody>
      </p:sp>
      <p:sp>
        <p:nvSpPr>
          <p:cNvPr id="20482" name="Rectangle 3"/>
          <p:cNvSpPr>
            <a:spLocks noGrp="1" noChangeArrowheads="1"/>
          </p:cNvSpPr>
          <p:nvPr>
            <p:ph idx="1"/>
          </p:nvPr>
        </p:nvSpPr>
        <p:spPr/>
        <p:txBody>
          <a:bodyPr>
            <a:normAutofit/>
          </a:bodyPr>
          <a:lstStyle/>
          <a:p>
            <a:pPr marL="285750" indent="-285750">
              <a:buFont typeface="Arial" panose="020B0604020202020204" pitchFamily="34" charset="0"/>
              <a:buChar char="•"/>
            </a:pPr>
            <a:r>
              <a:rPr lang="nl-NL" altLang="nl-NL" dirty="0"/>
              <a:t> Diensten door beoefenaren van beroep Wet BIG</a:t>
            </a:r>
          </a:p>
          <a:p>
            <a:pPr marL="285750" indent="-285750">
              <a:buFont typeface="Arial" panose="020B0604020202020204" pitchFamily="34" charset="0"/>
              <a:buChar char="•"/>
            </a:pPr>
            <a:r>
              <a:rPr lang="nl-NL" altLang="nl-NL" dirty="0"/>
              <a:t> Diensten door psychologen</a:t>
            </a:r>
          </a:p>
          <a:p>
            <a:pPr marL="285750" indent="-285750">
              <a:buFont typeface="Arial" panose="020B0604020202020204" pitchFamily="34" charset="0"/>
              <a:buChar char="•"/>
            </a:pPr>
            <a:r>
              <a:rPr lang="nl-NL" altLang="nl-NL" dirty="0"/>
              <a:t> Diensten door tandtechnici</a:t>
            </a:r>
          </a:p>
          <a:p>
            <a:pPr marL="285750" indent="-285750">
              <a:buFont typeface="Arial" panose="020B0604020202020204" pitchFamily="34" charset="0"/>
              <a:buChar char="•"/>
            </a:pPr>
            <a:r>
              <a:rPr lang="nl-NL" altLang="nl-NL" dirty="0"/>
              <a:t> Leveringen tandprothesen</a:t>
            </a:r>
          </a:p>
          <a:p>
            <a:pPr marL="285750" indent="-285750">
              <a:buFont typeface="Arial" panose="020B0604020202020204" pitchFamily="34" charset="0"/>
              <a:buChar char="•"/>
            </a:pPr>
            <a:r>
              <a:rPr lang="nl-NL" altLang="nl-NL" dirty="0"/>
              <a:t> Vervoer zieken en gewonden met ambulances</a:t>
            </a:r>
          </a:p>
          <a:p>
            <a:pPr marL="285750" indent="-285750">
              <a:buFont typeface="Arial" panose="020B0604020202020204" pitchFamily="34" charset="0"/>
              <a:buChar char="•"/>
            </a:pPr>
            <a:r>
              <a:rPr lang="nl-NL" altLang="nl-NL" dirty="0"/>
              <a:t> Thuiszorg</a:t>
            </a:r>
          </a:p>
          <a:p>
            <a:pPr marL="285750" indent="-285750">
              <a:buFont typeface="Arial" panose="020B0604020202020204" pitchFamily="34" charset="0"/>
              <a:buChar char="•"/>
            </a:pPr>
            <a:r>
              <a:rPr lang="nl-NL" altLang="nl-NL" dirty="0"/>
              <a:t> Zorgboerderijen</a:t>
            </a:r>
          </a:p>
          <a:p>
            <a:pPr marL="285750" indent="-285750">
              <a:buFont typeface="Arial" panose="020B0604020202020204" pitchFamily="34" charset="0"/>
              <a:buChar char="•"/>
            </a:pPr>
            <a:r>
              <a:rPr lang="nl-NL" altLang="nl-NL" dirty="0"/>
              <a:t> Abortusklinieken</a:t>
            </a:r>
          </a:p>
          <a:p>
            <a:pPr marL="285750" indent="-285750">
              <a:buFont typeface="Arial" panose="020B0604020202020204" pitchFamily="34" charset="0"/>
              <a:buChar char="•"/>
            </a:pPr>
            <a:r>
              <a:rPr lang="nl-NL" altLang="nl-NL" dirty="0"/>
              <a:t> Bepaalde werkzaamheden </a:t>
            </a:r>
            <a:r>
              <a:rPr lang="nl-NL" altLang="nl-NL" dirty="0" err="1"/>
              <a:t>Arbo-diensten</a:t>
            </a:r>
            <a:endParaRPr lang="nl-NL" altLang="nl-NL" dirty="0"/>
          </a:p>
        </p:txBody>
      </p:sp>
      <p:sp>
        <p:nvSpPr>
          <p:cNvPr id="20483" name="Rectangle 4"/>
          <p:cNvSpPr>
            <a:spLocks noChangeArrowheads="1"/>
          </p:cNvSpPr>
          <p:nvPr/>
        </p:nvSpPr>
        <p:spPr bwMode="auto">
          <a:xfrm>
            <a:off x="1524001" y="296004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eaLnBrk="1" hangingPunct="1">
              <a:spcBef>
                <a:spcPct val="0"/>
              </a:spcBef>
              <a:buFontTx/>
              <a:buNone/>
            </a:pPr>
            <a:endParaRPr lang="nl-NL" altLang="nl-NL" sz="2400">
              <a:latin typeface="Times New Roman" pitchFamily="18" charset="0"/>
              <a:ea typeface="ヒラギノ角ゴ Pro W3" pitchFamily="1" charset="-128"/>
            </a:endParaRPr>
          </a:p>
        </p:txBody>
      </p:sp>
    </p:spTree>
    <p:extLst>
      <p:ext uri="{BB962C8B-B14F-4D97-AF65-F5344CB8AC3E}">
        <p14:creationId xmlns:p14="http://schemas.microsoft.com/office/powerpoint/2010/main" val="3090779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Vrijstellingen medische diensten</a:t>
            </a:r>
          </a:p>
        </p:txBody>
      </p:sp>
      <p:sp>
        <p:nvSpPr>
          <p:cNvPr id="96259" name="Rectangle 3"/>
          <p:cNvSpPr>
            <a:spLocks noGrp="1" noChangeArrowheads="1"/>
          </p:cNvSpPr>
          <p:nvPr>
            <p:ph idx="1"/>
          </p:nvPr>
        </p:nvSpPr>
        <p:spPr/>
        <p:txBody>
          <a:bodyPr>
            <a:normAutofit/>
          </a:bodyPr>
          <a:lstStyle/>
          <a:p>
            <a:pPr marL="285750" indent="-285750">
              <a:buFont typeface="Arial" panose="020B0604020202020204" pitchFamily="34" charset="0"/>
              <a:buChar char="•"/>
              <a:defRPr/>
            </a:pPr>
            <a:r>
              <a:rPr lang="nl-NL" altLang="nl-NL" dirty="0"/>
              <a:t>Geen vrijstelling voor diensten door dierenartsen</a:t>
            </a:r>
          </a:p>
          <a:p>
            <a:pPr marL="285750" indent="-285750">
              <a:buFont typeface="Arial" panose="020B0604020202020204" pitchFamily="34" charset="0"/>
              <a:buChar char="•"/>
              <a:defRPr/>
            </a:pPr>
            <a:r>
              <a:rPr lang="nl-NL" altLang="nl-NL" dirty="0"/>
              <a:t>Geen vrijstelling voor onderzoek naar erfelijk materiaal in verband met vaderschap</a:t>
            </a:r>
          </a:p>
          <a:p>
            <a:pPr marL="285750" indent="-285750">
              <a:buFont typeface="Arial" panose="020B0604020202020204" pitchFamily="34" charset="0"/>
              <a:buChar char="•"/>
              <a:defRPr/>
            </a:pPr>
            <a:r>
              <a:rPr lang="nl-NL" altLang="nl-NL" dirty="0"/>
              <a:t>Geen vrijstelling voor opstellen deskundigheidsrapporten</a:t>
            </a:r>
          </a:p>
          <a:p>
            <a:pPr marL="285750" indent="-285750">
              <a:buFont typeface="Arial" panose="020B0604020202020204" pitchFamily="34" charset="0"/>
              <a:buChar char="•"/>
              <a:defRPr/>
            </a:pPr>
            <a:r>
              <a:rPr lang="nl-NL" altLang="nl-NL" dirty="0"/>
              <a:t>Geen vrijstelling voor levering medicijnen</a:t>
            </a:r>
          </a:p>
          <a:p>
            <a:pPr eaLnBrk="1" hangingPunct="1">
              <a:buFont typeface="Arial" panose="020B0604020202020204" pitchFamily="34" charset="0"/>
              <a:buChar char="•"/>
              <a:defRPr/>
            </a:pPr>
            <a:endParaRPr lang="nl-NL" altLang="nl-NL" dirty="0"/>
          </a:p>
          <a:p>
            <a:pPr marL="0" indent="0">
              <a:buNone/>
              <a:defRPr/>
            </a:pPr>
            <a:r>
              <a:rPr lang="nl-NL" altLang="nl-NL" u="sng" dirty="0"/>
              <a:t>Ook niet bij:</a:t>
            </a:r>
          </a:p>
          <a:p>
            <a:pPr marL="285750" indent="-285750">
              <a:buFont typeface="Arial" panose="020B0604020202020204" pitchFamily="34" charset="0"/>
              <a:buChar char="•"/>
              <a:defRPr/>
            </a:pPr>
            <a:r>
              <a:rPr lang="nl-NL" altLang="nl-NL" dirty="0"/>
              <a:t>Sponsoring</a:t>
            </a:r>
          </a:p>
          <a:p>
            <a:pPr marL="285750" indent="-285750">
              <a:buFont typeface="Arial" panose="020B0604020202020204" pitchFamily="34" charset="0"/>
              <a:buChar char="•"/>
              <a:defRPr/>
            </a:pPr>
            <a:r>
              <a:rPr lang="nl-NL" altLang="nl-NL" dirty="0"/>
              <a:t>Medisch onderzoek</a:t>
            </a:r>
          </a:p>
        </p:txBody>
      </p:sp>
      <p:sp>
        <p:nvSpPr>
          <p:cNvPr id="21507" name="Rectangle 4"/>
          <p:cNvSpPr>
            <a:spLocks noChangeArrowheads="1"/>
          </p:cNvSpPr>
          <p:nvPr/>
        </p:nvSpPr>
        <p:spPr bwMode="auto">
          <a:xfrm>
            <a:off x="1524001" y="296004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eaLnBrk="1" hangingPunct="1">
              <a:spcBef>
                <a:spcPct val="0"/>
              </a:spcBef>
              <a:buFontTx/>
              <a:buNone/>
            </a:pPr>
            <a:endParaRPr lang="nl-NL" altLang="nl-NL" sz="2400">
              <a:latin typeface="Times New Roman" pitchFamily="18" charset="0"/>
              <a:ea typeface="ヒラギノ角ゴ Pro W3" pitchFamily="1" charset="-128"/>
            </a:endParaRPr>
          </a:p>
        </p:txBody>
      </p:sp>
    </p:spTree>
    <p:extLst>
      <p:ext uri="{BB962C8B-B14F-4D97-AF65-F5344CB8AC3E}">
        <p14:creationId xmlns:p14="http://schemas.microsoft.com/office/powerpoint/2010/main" val="960926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Vrijstellingen medische diensten</a:t>
            </a:r>
          </a:p>
        </p:txBody>
      </p:sp>
      <p:sp>
        <p:nvSpPr>
          <p:cNvPr id="22530" name="Rectangle 3"/>
          <p:cNvSpPr>
            <a:spLocks noGrp="1" noChangeArrowheads="1"/>
          </p:cNvSpPr>
          <p:nvPr>
            <p:ph idx="1"/>
          </p:nvPr>
        </p:nvSpPr>
        <p:spPr/>
        <p:txBody>
          <a:bodyPr>
            <a:normAutofit/>
          </a:bodyPr>
          <a:lstStyle/>
          <a:p>
            <a:pPr marL="0" indent="0">
              <a:buNone/>
            </a:pPr>
            <a:r>
              <a:rPr lang="nl-NL" altLang="nl-NL" u="sng" dirty="0"/>
              <a:t>Lijst </a:t>
            </a:r>
            <a:r>
              <a:rPr lang="nl-NL" altLang="nl-NL" u="sng" dirty="0" err="1"/>
              <a:t>BIG’ers</a:t>
            </a:r>
            <a:endParaRPr lang="nl-NL" altLang="nl-NL" u="sng" dirty="0"/>
          </a:p>
          <a:p>
            <a:pPr marL="0" indent="0">
              <a:buNone/>
            </a:pPr>
            <a:endParaRPr lang="nl-NL" altLang="nl-NL" dirty="0"/>
          </a:p>
          <a:p>
            <a:pPr marL="0" indent="0">
              <a:buNone/>
            </a:pPr>
            <a:r>
              <a:rPr lang="nl-NL" altLang="nl-NL" dirty="0"/>
              <a:t>Arts, apotheker, apothekersassistent, diëtist, ergotherapeut, fysiotherapeut, gezondheidszorgpsycholoog, heilgymnastmasseur, huidtherapeut, logopedist, mondhygiënist oefentherapeut, optometrist, orthoptist, podotherapeut, psychotherapeut, radiodiagnostisch en radiotherapeutisch laborant, tandarts, tandprotheticus, verpleegkundige, verloskundige en verzorgende individuele gezondheidszorg </a:t>
            </a:r>
          </a:p>
        </p:txBody>
      </p:sp>
      <p:sp>
        <p:nvSpPr>
          <p:cNvPr id="22531" name="Rectangle 4"/>
          <p:cNvSpPr>
            <a:spLocks noChangeArrowheads="1"/>
          </p:cNvSpPr>
          <p:nvPr/>
        </p:nvSpPr>
        <p:spPr bwMode="auto">
          <a:xfrm>
            <a:off x="1524001" y="296004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eaLnBrk="1" hangingPunct="1">
              <a:spcBef>
                <a:spcPct val="0"/>
              </a:spcBef>
              <a:buFontTx/>
              <a:buNone/>
            </a:pPr>
            <a:endParaRPr lang="nl-NL" altLang="nl-NL" sz="2400">
              <a:latin typeface="Times New Roman" pitchFamily="18" charset="0"/>
              <a:ea typeface="ヒラギノ角ゴ Pro W3" pitchFamily="1" charset="-128"/>
            </a:endParaRPr>
          </a:p>
        </p:txBody>
      </p:sp>
      <p:sp>
        <p:nvSpPr>
          <p:cNvPr id="22532" name="Rectangle 2"/>
          <p:cNvSpPr>
            <a:spLocks noChangeArrowheads="1"/>
          </p:cNvSpPr>
          <p:nvPr/>
        </p:nvSpPr>
        <p:spPr bwMode="auto">
          <a:xfrm>
            <a:off x="1524000" y="617538"/>
            <a:ext cx="73802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algn="ctr" eaLnBrk="1" hangingPunct="1">
              <a:spcBef>
                <a:spcPct val="0"/>
              </a:spcBef>
              <a:buFontTx/>
              <a:buNone/>
            </a:pPr>
            <a:endParaRPr lang="nl-NL" altLang="nl-NL" sz="4000">
              <a:solidFill>
                <a:srgbClr val="1F4499"/>
              </a:solidFill>
              <a:ea typeface="ヒラギノ角ゴ Pro W3" pitchFamily="1" charset="-128"/>
            </a:endParaRPr>
          </a:p>
        </p:txBody>
      </p:sp>
    </p:spTree>
    <p:extLst>
      <p:ext uri="{BB962C8B-B14F-4D97-AF65-F5344CB8AC3E}">
        <p14:creationId xmlns:p14="http://schemas.microsoft.com/office/powerpoint/2010/main" val="23799350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Vrijstellingen medische diensten</a:t>
            </a:r>
          </a:p>
        </p:txBody>
      </p:sp>
      <p:sp>
        <p:nvSpPr>
          <p:cNvPr id="23555" name="Tijdelijke aanduiding voor inhoud 2"/>
          <p:cNvSpPr>
            <a:spLocks noGrp="1"/>
          </p:cNvSpPr>
          <p:nvPr>
            <p:ph idx="1"/>
          </p:nvPr>
        </p:nvSpPr>
        <p:spPr/>
        <p:txBody>
          <a:bodyPr>
            <a:normAutofit/>
          </a:bodyPr>
          <a:lstStyle/>
          <a:p>
            <a:pPr marL="0" indent="0">
              <a:buNone/>
            </a:pPr>
            <a:r>
              <a:rPr lang="en-US" altLang="nl-NL" u="sng" dirty="0" err="1"/>
              <a:t>Vrijstelling</a:t>
            </a:r>
            <a:r>
              <a:rPr lang="en-US" altLang="nl-NL" u="sng" dirty="0"/>
              <a:t> </a:t>
            </a:r>
            <a:r>
              <a:rPr lang="en-US" altLang="nl-NL" u="sng" dirty="0" err="1"/>
              <a:t>voor</a:t>
            </a:r>
            <a:r>
              <a:rPr lang="en-US" altLang="nl-NL" u="sng" dirty="0"/>
              <a:t> </a:t>
            </a:r>
            <a:r>
              <a:rPr lang="en-US" altLang="nl-NL" u="sng" dirty="0" err="1"/>
              <a:t>personenalarmeringdiensten</a:t>
            </a:r>
            <a:r>
              <a:rPr lang="en-US" altLang="nl-NL" u="sng" dirty="0"/>
              <a:t> </a:t>
            </a:r>
            <a:r>
              <a:rPr lang="en-US" altLang="nl-NL" u="sng" dirty="0" err="1"/>
              <a:t>beperkter</a:t>
            </a:r>
            <a:endParaRPr lang="nl-NL" altLang="nl-NL" u="sng" dirty="0"/>
          </a:p>
          <a:p>
            <a:endParaRPr lang="en-US" altLang="nl-NL" u="sng" dirty="0"/>
          </a:p>
          <a:p>
            <a:pPr marL="0" indent="0">
              <a:buNone/>
            </a:pPr>
            <a:r>
              <a:rPr lang="en-US" altLang="nl-NL" u="sng" dirty="0" err="1"/>
              <a:t>Vrijstelling</a:t>
            </a:r>
            <a:r>
              <a:rPr lang="en-US" altLang="nl-NL" u="sng" dirty="0"/>
              <a:t> </a:t>
            </a:r>
            <a:r>
              <a:rPr lang="en-US" altLang="nl-NL" u="sng" dirty="0" err="1"/>
              <a:t>alleen</a:t>
            </a:r>
            <a:r>
              <a:rPr lang="en-US" altLang="nl-NL" u="sng" dirty="0"/>
              <a:t> nog van </a:t>
            </a:r>
            <a:r>
              <a:rPr lang="en-US" altLang="nl-NL" u="sng" dirty="0" err="1"/>
              <a:t>toepassing</a:t>
            </a:r>
            <a:r>
              <a:rPr lang="en-US" altLang="nl-NL" u="sng" dirty="0"/>
              <a:t> </a:t>
            </a:r>
            <a:r>
              <a:rPr lang="en-US" altLang="nl-NL" u="sng" dirty="0" err="1"/>
              <a:t>bij</a:t>
            </a:r>
            <a:r>
              <a:rPr lang="en-US" altLang="nl-NL" u="sng" dirty="0"/>
              <a:t>:</a:t>
            </a:r>
          </a:p>
          <a:p>
            <a:pPr marL="285750" indent="-285750">
              <a:buFont typeface="Arial" panose="020B0604020202020204" pitchFamily="34" charset="0"/>
              <a:buChar char="•"/>
            </a:pPr>
            <a:r>
              <a:rPr lang="nl-NL" altLang="nl-NL" dirty="0"/>
              <a:t>Bewoners van bejaardenoorden en andere instellingen voor</a:t>
            </a:r>
            <a:br>
              <a:rPr lang="nl-NL" altLang="nl-NL" dirty="0"/>
            </a:br>
            <a:r>
              <a:rPr lang="nl-NL" altLang="nl-NL" dirty="0"/>
              <a:t>bejaardenzorg </a:t>
            </a:r>
          </a:p>
          <a:p>
            <a:pPr marL="285750" indent="-285750">
              <a:buFont typeface="Arial" panose="020B0604020202020204" pitchFamily="34" charset="0"/>
              <a:buChar char="•"/>
            </a:pPr>
            <a:r>
              <a:rPr lang="nl-NL" altLang="nl-NL" dirty="0"/>
              <a:t>Die geen </a:t>
            </a:r>
            <a:r>
              <a:rPr lang="nl-NL" altLang="nl-NL" dirty="0" err="1"/>
              <a:t>winstbeogen</a:t>
            </a:r>
            <a:endParaRPr lang="en-US" altLang="nl-NL" dirty="0"/>
          </a:p>
        </p:txBody>
      </p:sp>
    </p:spTree>
    <p:extLst>
      <p:ext uri="{BB962C8B-B14F-4D97-AF65-F5344CB8AC3E}">
        <p14:creationId xmlns:p14="http://schemas.microsoft.com/office/powerpoint/2010/main" val="597151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Vrijstellingen medische diensten</a:t>
            </a:r>
          </a:p>
        </p:txBody>
      </p:sp>
      <p:sp>
        <p:nvSpPr>
          <p:cNvPr id="26626" name="Tijdelijke aanduiding voor inhoud 2"/>
          <p:cNvSpPr>
            <a:spLocks noGrp="1"/>
          </p:cNvSpPr>
          <p:nvPr>
            <p:ph idx="1"/>
          </p:nvPr>
        </p:nvSpPr>
        <p:spPr/>
        <p:txBody>
          <a:bodyPr>
            <a:normAutofit/>
          </a:bodyPr>
          <a:lstStyle/>
          <a:p>
            <a:pPr marL="0" indent="0">
              <a:buNone/>
            </a:pPr>
            <a:r>
              <a:rPr lang="en-US" altLang="nl-NL" u="sng" dirty="0"/>
              <a:t>De </a:t>
            </a:r>
            <a:r>
              <a:rPr lang="en-US" altLang="nl-NL" u="sng" dirty="0" err="1"/>
              <a:t>medische</a:t>
            </a:r>
            <a:r>
              <a:rPr lang="en-US" altLang="nl-NL" u="sng" dirty="0"/>
              <a:t> </a:t>
            </a:r>
            <a:r>
              <a:rPr lang="en-US" altLang="nl-NL" u="sng" dirty="0" err="1"/>
              <a:t>vrijstelling</a:t>
            </a:r>
            <a:r>
              <a:rPr lang="en-US" altLang="nl-NL" u="sng" dirty="0"/>
              <a:t> is </a:t>
            </a:r>
            <a:r>
              <a:rPr lang="en-US" altLang="nl-NL" u="sng" dirty="0" err="1"/>
              <a:t>beperkter</a:t>
            </a:r>
            <a:r>
              <a:rPr lang="en-US" altLang="nl-NL" u="sng" dirty="0"/>
              <a:t> (</a:t>
            </a:r>
            <a:r>
              <a:rPr lang="en-US" altLang="nl-NL" u="sng" dirty="0" err="1"/>
              <a:t>besluit</a:t>
            </a:r>
            <a:r>
              <a:rPr lang="en-US" altLang="nl-NL" u="sng" dirty="0"/>
              <a:t> van 14 </a:t>
            </a:r>
            <a:r>
              <a:rPr lang="en-US" altLang="nl-NL" u="sng" dirty="0" err="1"/>
              <a:t>mei</a:t>
            </a:r>
            <a:r>
              <a:rPr lang="en-US" altLang="nl-NL" u="sng" dirty="0"/>
              <a:t> 2013, nr. BLKB/2013/810)</a:t>
            </a:r>
          </a:p>
          <a:p>
            <a:pPr marL="0" indent="0">
              <a:buNone/>
            </a:pPr>
            <a:br>
              <a:rPr lang="en-US" altLang="nl-NL" dirty="0"/>
            </a:br>
            <a:r>
              <a:rPr lang="en-US" altLang="nl-NL" u="sng" dirty="0"/>
              <a:t>Tot 1 </a:t>
            </a:r>
            <a:r>
              <a:rPr lang="en-US" altLang="nl-NL" u="sng" dirty="0" err="1"/>
              <a:t>januari</a:t>
            </a:r>
            <a:r>
              <a:rPr lang="en-US" altLang="nl-NL" u="sng" dirty="0"/>
              <a:t> 2013:</a:t>
            </a:r>
          </a:p>
          <a:p>
            <a:pPr marL="0" indent="0">
              <a:buNone/>
            </a:pPr>
            <a:r>
              <a:rPr lang="en-US" altLang="nl-NL" dirty="0" err="1"/>
              <a:t>Geneeskundige</a:t>
            </a:r>
            <a:r>
              <a:rPr lang="en-US" altLang="nl-NL" dirty="0"/>
              <a:t> </a:t>
            </a:r>
            <a:r>
              <a:rPr lang="en-US" altLang="nl-NL" dirty="0" err="1"/>
              <a:t>verzorging</a:t>
            </a:r>
            <a:r>
              <a:rPr lang="en-US" altLang="nl-NL" dirty="0"/>
              <a:t> van de </a:t>
            </a:r>
            <a:r>
              <a:rPr lang="en-US" altLang="nl-NL" dirty="0" err="1"/>
              <a:t>mens</a:t>
            </a:r>
            <a:r>
              <a:rPr lang="en-US" altLang="nl-NL" dirty="0"/>
              <a:t> in het </a:t>
            </a:r>
            <a:r>
              <a:rPr lang="en-US" altLang="nl-NL" dirty="0" err="1"/>
              <a:t>kader</a:t>
            </a:r>
            <a:r>
              <a:rPr lang="en-US" altLang="nl-NL" dirty="0"/>
              <a:t> van de </a:t>
            </a:r>
            <a:r>
              <a:rPr lang="en-US" altLang="nl-NL" dirty="0" err="1"/>
              <a:t>uitoefening</a:t>
            </a:r>
            <a:r>
              <a:rPr lang="en-US" altLang="nl-NL" dirty="0"/>
              <a:t> </a:t>
            </a:r>
            <a:r>
              <a:rPr lang="en-US" altLang="nl-NL" dirty="0" err="1"/>
              <a:t>vanmedische</a:t>
            </a:r>
            <a:r>
              <a:rPr lang="en-US" altLang="nl-NL" dirty="0"/>
              <a:t> </a:t>
            </a:r>
            <a:r>
              <a:rPr lang="en-US" altLang="nl-NL" dirty="0" err="1"/>
              <a:t>en</a:t>
            </a:r>
            <a:r>
              <a:rPr lang="en-US" altLang="nl-NL" dirty="0"/>
              <a:t> </a:t>
            </a:r>
            <a:r>
              <a:rPr lang="en-US" altLang="nl-NL" dirty="0" err="1"/>
              <a:t>paramedische</a:t>
            </a:r>
            <a:r>
              <a:rPr lang="en-US" altLang="nl-NL" dirty="0"/>
              <a:t> </a:t>
            </a:r>
            <a:r>
              <a:rPr lang="en-US" altLang="nl-NL" dirty="0" err="1"/>
              <a:t>beroepen</a:t>
            </a:r>
            <a:r>
              <a:rPr lang="en-US" altLang="nl-NL" dirty="0"/>
              <a:t> </a:t>
            </a:r>
            <a:r>
              <a:rPr lang="en-US" altLang="nl-NL" dirty="0" err="1"/>
              <a:t>waarvoor</a:t>
            </a:r>
            <a:r>
              <a:rPr lang="en-US" altLang="nl-NL" dirty="0"/>
              <a:t> regels </a:t>
            </a:r>
            <a:r>
              <a:rPr lang="en-US" altLang="nl-NL" dirty="0" err="1"/>
              <a:t>zijn</a:t>
            </a:r>
            <a:r>
              <a:rPr lang="en-US" altLang="nl-NL" dirty="0"/>
              <a:t> </a:t>
            </a:r>
            <a:r>
              <a:rPr lang="en-US" altLang="nl-NL" dirty="0" err="1"/>
              <a:t>gesteld</a:t>
            </a:r>
            <a:r>
              <a:rPr lang="en-US" altLang="nl-NL" dirty="0"/>
              <a:t> </a:t>
            </a:r>
            <a:r>
              <a:rPr lang="en-US" altLang="nl-NL" dirty="0" err="1"/>
              <a:t>bij</a:t>
            </a:r>
            <a:r>
              <a:rPr lang="en-US" altLang="nl-NL" dirty="0"/>
              <a:t> of </a:t>
            </a:r>
            <a:r>
              <a:rPr lang="en-US" altLang="nl-NL" dirty="0" err="1"/>
              <a:t>krachtens</a:t>
            </a:r>
            <a:r>
              <a:rPr lang="en-US" altLang="nl-NL" dirty="0"/>
              <a:t> de Wet BIG </a:t>
            </a:r>
          </a:p>
          <a:p>
            <a:pPr marL="0" indent="0"/>
            <a:endParaRPr lang="en-US" altLang="nl-NL" dirty="0"/>
          </a:p>
          <a:p>
            <a:pPr marL="0" indent="0">
              <a:buNone/>
            </a:pPr>
            <a:r>
              <a:rPr lang="en-US" altLang="nl-NL" u="sng" dirty="0" err="1"/>
              <a:t>Vanaf</a:t>
            </a:r>
            <a:r>
              <a:rPr lang="en-US" altLang="nl-NL" u="sng" dirty="0"/>
              <a:t> 1 </a:t>
            </a:r>
            <a:r>
              <a:rPr lang="en-US" altLang="nl-NL" u="sng" dirty="0" err="1"/>
              <a:t>januari</a:t>
            </a:r>
            <a:r>
              <a:rPr lang="en-US" altLang="nl-NL" u="sng" dirty="0"/>
              <a:t> 2013:</a:t>
            </a:r>
          </a:p>
          <a:p>
            <a:pPr marL="0" indent="0">
              <a:buNone/>
            </a:pPr>
            <a:r>
              <a:rPr lang="en-US" altLang="nl-NL" dirty="0" err="1"/>
              <a:t>Alleen</a:t>
            </a:r>
            <a:r>
              <a:rPr lang="en-US" altLang="nl-NL" dirty="0"/>
              <a:t> nog </a:t>
            </a:r>
            <a:r>
              <a:rPr lang="en-US" altLang="nl-NL" dirty="0" err="1"/>
              <a:t>voor</a:t>
            </a:r>
            <a:r>
              <a:rPr lang="en-US" altLang="nl-NL" dirty="0"/>
              <a:t> </a:t>
            </a:r>
            <a:r>
              <a:rPr lang="en-US" altLang="nl-NL" dirty="0" err="1"/>
              <a:t>gezondheidskundige</a:t>
            </a:r>
            <a:r>
              <a:rPr lang="en-US" altLang="nl-NL" dirty="0"/>
              <a:t> </a:t>
            </a:r>
            <a:r>
              <a:rPr lang="en-US" altLang="nl-NL" dirty="0" err="1"/>
              <a:t>diensten</a:t>
            </a:r>
            <a:r>
              <a:rPr lang="en-US" altLang="nl-NL" dirty="0"/>
              <a:t> die </a:t>
            </a:r>
            <a:r>
              <a:rPr lang="en-US" altLang="nl-NL" dirty="0" err="1"/>
              <a:t>worden</a:t>
            </a:r>
            <a:r>
              <a:rPr lang="en-US" altLang="nl-NL" dirty="0"/>
              <a:t> </a:t>
            </a:r>
            <a:r>
              <a:rPr lang="en-US" altLang="nl-NL" dirty="0" err="1"/>
              <a:t>uitgevoerd</a:t>
            </a:r>
            <a:r>
              <a:rPr lang="en-US" altLang="nl-NL" dirty="0"/>
              <a:t> </a:t>
            </a:r>
            <a:r>
              <a:rPr lang="en-US" altLang="nl-NL" dirty="0" err="1"/>
              <a:t>dooreen</a:t>
            </a:r>
            <a:r>
              <a:rPr lang="en-US" altLang="nl-NL" dirty="0"/>
              <a:t> BIG-</a:t>
            </a:r>
            <a:r>
              <a:rPr lang="en-US" altLang="nl-NL" dirty="0" err="1"/>
              <a:t>beroepsbeoefenaar</a:t>
            </a:r>
            <a:r>
              <a:rPr lang="en-US" altLang="nl-NL" dirty="0"/>
              <a:t> </a:t>
            </a:r>
            <a:r>
              <a:rPr lang="en-US" altLang="nl-NL" dirty="0" err="1"/>
              <a:t>en</a:t>
            </a:r>
            <a:r>
              <a:rPr lang="en-US" altLang="nl-NL" dirty="0"/>
              <a:t> die </a:t>
            </a:r>
            <a:r>
              <a:rPr lang="en-US" altLang="nl-NL" dirty="0" err="1"/>
              <a:t>ook</a:t>
            </a:r>
            <a:r>
              <a:rPr lang="en-US" altLang="nl-NL" dirty="0"/>
              <a:t> </a:t>
            </a:r>
            <a:r>
              <a:rPr lang="en-US" altLang="nl-NL" dirty="0" err="1"/>
              <a:t>behoren</a:t>
            </a:r>
            <a:r>
              <a:rPr lang="en-US" altLang="nl-NL" dirty="0"/>
              <a:t> tot de </a:t>
            </a:r>
            <a:r>
              <a:rPr lang="en-US" altLang="nl-NL" dirty="0" err="1"/>
              <a:t>uitoefening</a:t>
            </a:r>
            <a:r>
              <a:rPr lang="en-US" altLang="nl-NL" dirty="0"/>
              <a:t> van </a:t>
            </a:r>
            <a:r>
              <a:rPr lang="en-US" altLang="nl-NL" dirty="0" err="1"/>
              <a:t>dat</a:t>
            </a:r>
            <a:r>
              <a:rPr lang="en-US" altLang="nl-NL" dirty="0"/>
              <a:t> BIG-</a:t>
            </a:r>
            <a:r>
              <a:rPr lang="en-US" altLang="nl-NL" dirty="0" err="1"/>
              <a:t>beroep</a:t>
            </a:r>
            <a:endParaRPr lang="en-US" altLang="nl-NL" dirty="0"/>
          </a:p>
          <a:p>
            <a:pPr marL="0" indent="0"/>
            <a:endParaRPr lang="nl-NL" altLang="nl-NL" dirty="0"/>
          </a:p>
        </p:txBody>
      </p:sp>
    </p:spTree>
    <p:extLst>
      <p:ext uri="{BB962C8B-B14F-4D97-AF65-F5344CB8AC3E}">
        <p14:creationId xmlns:p14="http://schemas.microsoft.com/office/powerpoint/2010/main" val="9152542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 medische diensten</a:t>
            </a:r>
          </a:p>
        </p:txBody>
      </p:sp>
      <p:sp>
        <p:nvSpPr>
          <p:cNvPr id="27650" name="Tijdelijke aanduiding voor inhoud 2"/>
          <p:cNvSpPr>
            <a:spLocks noGrp="1"/>
          </p:cNvSpPr>
          <p:nvPr>
            <p:ph idx="1"/>
          </p:nvPr>
        </p:nvSpPr>
        <p:spPr/>
        <p:txBody>
          <a:bodyPr>
            <a:normAutofit/>
          </a:bodyPr>
          <a:lstStyle/>
          <a:p>
            <a:pPr marL="285750" indent="-285750">
              <a:buFont typeface="Arial" panose="020B0604020202020204" pitchFamily="34" charset="0"/>
              <a:buChar char="•"/>
            </a:pPr>
            <a:r>
              <a:rPr lang="nl-NL" altLang="nl-NL" dirty="0"/>
              <a:t>Medisch beroep waarvoor regels zijn gesteld bij of krachtens Wet BIG</a:t>
            </a:r>
          </a:p>
          <a:p>
            <a:pPr marL="285750" indent="-285750">
              <a:buFont typeface="Arial" panose="020B0604020202020204" pitchFamily="34" charset="0"/>
              <a:buChar char="•"/>
            </a:pPr>
            <a:r>
              <a:rPr lang="nl-NL" altLang="nl-NL" dirty="0"/>
              <a:t>Gezondheidskundige verzorging van de mens</a:t>
            </a:r>
          </a:p>
          <a:p>
            <a:pPr marL="285750" indent="-285750">
              <a:buFont typeface="Arial" panose="020B0604020202020204" pitchFamily="34" charset="0"/>
              <a:buChar char="•"/>
            </a:pPr>
            <a:r>
              <a:rPr lang="nl-NL" altLang="nl-NL" dirty="0"/>
              <a:t>Beoefenaar ingeschreven in register Wet BIG</a:t>
            </a:r>
          </a:p>
          <a:p>
            <a:pPr marL="285750" indent="-285750">
              <a:buFont typeface="Arial" panose="020B0604020202020204" pitchFamily="34" charset="0"/>
              <a:buChar char="•"/>
            </a:pPr>
            <a:r>
              <a:rPr lang="nl-NL" altLang="nl-NL" dirty="0"/>
              <a:t>Diensten behoren tot deskundigheidsgebied beroepsbeoefenaar én vormen onderdeel BIG opleiding</a:t>
            </a:r>
          </a:p>
          <a:p>
            <a:pPr marL="285750" indent="-285750">
              <a:buFont typeface="Arial" panose="020B0604020202020204" pitchFamily="34" charset="0"/>
              <a:buChar char="•"/>
            </a:pPr>
            <a:r>
              <a:rPr lang="nl-NL" altLang="nl-NL" dirty="0"/>
              <a:t>Diensten verricht aan individuele patiënt</a:t>
            </a:r>
          </a:p>
        </p:txBody>
      </p:sp>
    </p:spTree>
    <p:extLst>
      <p:ext uri="{BB962C8B-B14F-4D97-AF65-F5344CB8AC3E}">
        <p14:creationId xmlns:p14="http://schemas.microsoft.com/office/powerpoint/2010/main" val="21062142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 medische diensten</a:t>
            </a:r>
          </a:p>
        </p:txBody>
      </p:sp>
      <p:sp>
        <p:nvSpPr>
          <p:cNvPr id="99330" name="Tijdelijke aanduiding voor inhoud 2"/>
          <p:cNvSpPr>
            <a:spLocks noGrp="1"/>
          </p:cNvSpPr>
          <p:nvPr>
            <p:ph idx="1"/>
          </p:nvPr>
        </p:nvSpPr>
        <p:spPr/>
        <p:txBody>
          <a:bodyPr/>
          <a:lstStyle/>
          <a:p>
            <a:pPr marL="0" indent="0">
              <a:buNone/>
            </a:pPr>
            <a:r>
              <a:rPr lang="nl-NL" altLang="nl-NL" u="sng" dirty="0"/>
              <a:t>Besluit </a:t>
            </a:r>
          </a:p>
          <a:p>
            <a:endParaRPr lang="nl-NL" altLang="nl-NL" u="sng" dirty="0"/>
          </a:p>
          <a:p>
            <a:pPr marL="0" indent="0">
              <a:buNone/>
            </a:pPr>
            <a:r>
              <a:rPr lang="nl-NL" altLang="nl-NL" u="sng" dirty="0"/>
              <a:t>Diensten geen onderdeel van BIG-opleiding, toch vrijgesteld als:</a:t>
            </a:r>
          </a:p>
          <a:p>
            <a:pPr marL="285750" indent="-285750">
              <a:buFont typeface="Arial" panose="020B0604020202020204" pitchFamily="34" charset="0"/>
              <a:buChar char="•"/>
            </a:pPr>
            <a:r>
              <a:rPr lang="nl-NL" altLang="nl-NL" dirty="0"/>
              <a:t>In het verlengde van de BIG-opleiding</a:t>
            </a:r>
          </a:p>
          <a:p>
            <a:pPr marL="285750" indent="-285750">
              <a:buFont typeface="Arial" panose="020B0604020202020204" pitchFamily="34" charset="0"/>
              <a:buChar char="•"/>
            </a:pPr>
            <a:r>
              <a:rPr lang="nl-NL" altLang="nl-NL" dirty="0"/>
              <a:t>Evidente verdieping op de BIG-opleiding</a:t>
            </a:r>
          </a:p>
          <a:p>
            <a:endParaRPr lang="nl-NL" altLang="nl-NL" dirty="0"/>
          </a:p>
        </p:txBody>
      </p:sp>
    </p:spTree>
    <p:extLst>
      <p:ext uri="{BB962C8B-B14F-4D97-AF65-F5344CB8AC3E}">
        <p14:creationId xmlns:p14="http://schemas.microsoft.com/office/powerpoint/2010/main" val="300115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a:extLst>
              <a:ext uri="{FF2B5EF4-FFF2-40B4-BE49-F238E27FC236}">
                <a16:creationId xmlns:a16="http://schemas.microsoft.com/office/drawing/2014/main" id="{7462E277-5573-43E9-98EF-9D0E7101810E}"/>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26626" name="Tijdelijke aanduiding voor inhoud 2">
            <a:extLst>
              <a:ext uri="{FF2B5EF4-FFF2-40B4-BE49-F238E27FC236}">
                <a16:creationId xmlns:a16="http://schemas.microsoft.com/office/drawing/2014/main" id="{47193761-0F34-473F-8433-DBA21E6E1466}"/>
              </a:ext>
            </a:extLst>
          </p:cNvPr>
          <p:cNvSpPr>
            <a:spLocks noGrp="1" noChangeArrowheads="1"/>
          </p:cNvSpPr>
          <p:nvPr>
            <p:ph idx="1"/>
          </p:nvPr>
        </p:nvSpPr>
        <p:spPr>
          <a:xfrm>
            <a:off x="2208213" y="2276475"/>
            <a:ext cx="7772400" cy="4114800"/>
          </a:xfrm>
        </p:spPr>
        <p:txBody>
          <a:bodyPr/>
          <a:lstStyle/>
          <a:p>
            <a:endParaRPr lang="nl-NL" altLang="nl-NL"/>
          </a:p>
          <a:p>
            <a:r>
              <a:rPr lang="nl-NL" altLang="nl-NL" b="1">
                <a:solidFill>
                  <a:srgbClr val="222222"/>
                </a:solidFill>
                <a:latin typeface="Verdana" panose="020B0604030504040204" pitchFamily="34" charset="0"/>
              </a:rPr>
              <a:t>Artikel 13</a:t>
            </a:r>
            <a:endParaRPr lang="nl-NL" altLang="nl-NL">
              <a:solidFill>
                <a:srgbClr val="222222"/>
              </a:solidFill>
              <a:latin typeface="Verdana" panose="020B0604030504040204" pitchFamily="34" charset="0"/>
            </a:endParaRPr>
          </a:p>
          <a:p>
            <a:r>
              <a:rPr lang="nl-NL" altLang="nl-NL">
                <a:solidFill>
                  <a:srgbClr val="222222"/>
                </a:solidFill>
                <a:latin typeface="Verdana" panose="020B0604030504040204" pitchFamily="34" charset="0"/>
              </a:rPr>
              <a:t>1.   De staat, de regio’s, de gewesten, de provincies, de gemeenten en de andere </a:t>
            </a:r>
            <a:r>
              <a:rPr lang="nl-NL" altLang="nl-NL" i="1">
                <a:solidFill>
                  <a:srgbClr val="222222"/>
                </a:solidFill>
                <a:latin typeface="Verdana" panose="020B0604030504040204" pitchFamily="34" charset="0"/>
              </a:rPr>
              <a:t>publiekrechtelijke lichamen</a:t>
            </a:r>
            <a:r>
              <a:rPr lang="nl-NL" altLang="nl-NL">
                <a:solidFill>
                  <a:srgbClr val="222222"/>
                </a:solidFill>
                <a:latin typeface="Verdana" panose="020B0604030504040204" pitchFamily="34" charset="0"/>
              </a:rPr>
              <a:t> worden niet als belastingplichtigen aangemerkt voor de werkzaamheden of handelingen die zij als overheid verrichten, ook niet indien zij voor die werkzaamheden of handelingen rechten, heffingen, bijdragen of retributies innen. </a:t>
            </a:r>
            <a:endParaRPr lang="nl-NL" altLang="nl-NL"/>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54534" y="977213"/>
            <a:ext cx="10363200" cy="1143000"/>
          </a:xfrm>
        </p:spPr>
        <p:txBody>
          <a:bodyPr/>
          <a:lstStyle/>
          <a:p>
            <a:r>
              <a:rPr lang="nl-NL" dirty="0"/>
              <a:t>Vrijstellingen medische diensten</a:t>
            </a:r>
          </a:p>
        </p:txBody>
      </p:sp>
      <p:sp>
        <p:nvSpPr>
          <p:cNvPr id="23555" name="Tijdelijke aanduiding voor inhoud 2"/>
          <p:cNvSpPr>
            <a:spLocks noGrp="1"/>
          </p:cNvSpPr>
          <p:nvPr>
            <p:ph idx="1"/>
          </p:nvPr>
        </p:nvSpPr>
        <p:spPr>
          <a:xfrm>
            <a:off x="754534" y="1825335"/>
            <a:ext cx="10363200" cy="3207329"/>
          </a:xfrm>
        </p:spPr>
        <p:txBody>
          <a:bodyPr>
            <a:noAutofit/>
          </a:bodyPr>
          <a:lstStyle/>
          <a:p>
            <a:pPr marL="0" indent="0">
              <a:buNone/>
            </a:pPr>
            <a:r>
              <a:rPr lang="en-US" altLang="nl-NL" sz="1400" u="sng" dirty="0" err="1"/>
              <a:t>Medische</a:t>
            </a:r>
            <a:r>
              <a:rPr lang="en-US" altLang="nl-NL" sz="1400" u="sng" dirty="0"/>
              <a:t> </a:t>
            </a:r>
            <a:r>
              <a:rPr lang="en-US" altLang="nl-NL" sz="1400" u="sng" dirty="0" err="1"/>
              <a:t>vrijstelling</a:t>
            </a:r>
            <a:r>
              <a:rPr lang="en-US" altLang="nl-NL" sz="1400" u="sng" dirty="0"/>
              <a:t> </a:t>
            </a:r>
            <a:r>
              <a:rPr lang="en-US" altLang="nl-NL" sz="1400" u="sng" dirty="0" err="1"/>
              <a:t>beperkter</a:t>
            </a:r>
            <a:br>
              <a:rPr lang="en-US" altLang="nl-NL" sz="1400" dirty="0"/>
            </a:br>
            <a:endParaRPr lang="en-US" altLang="nl-NL" sz="1400" dirty="0"/>
          </a:p>
          <a:p>
            <a:pPr marL="0" indent="0">
              <a:buNone/>
            </a:pPr>
            <a:r>
              <a:rPr lang="en-US" altLang="nl-NL" sz="1400" u="sng" dirty="0" err="1"/>
              <a:t>Gevolgen</a:t>
            </a:r>
            <a:r>
              <a:rPr lang="en-US" altLang="nl-NL" sz="1400" u="sng" dirty="0"/>
              <a:t> </a:t>
            </a:r>
            <a:r>
              <a:rPr lang="en-US" altLang="nl-NL" sz="1400" u="sng" dirty="0" err="1"/>
              <a:t>voor</a:t>
            </a:r>
            <a:r>
              <a:rPr lang="en-US" altLang="nl-NL" sz="1400" u="sng" dirty="0"/>
              <a:t> de </a:t>
            </a:r>
            <a:r>
              <a:rPr lang="en-US" altLang="nl-NL" sz="1400" u="sng" dirty="0" err="1"/>
              <a:t>praktijk</a:t>
            </a:r>
            <a:r>
              <a:rPr lang="en-US" altLang="nl-NL" sz="1400" u="sng" dirty="0"/>
              <a:t>:</a:t>
            </a:r>
          </a:p>
          <a:p>
            <a:pPr marL="285750" indent="-285750">
              <a:buFont typeface="Arial" panose="020B0604020202020204" pitchFamily="34" charset="0"/>
              <a:buChar char="•"/>
            </a:pPr>
            <a:r>
              <a:rPr lang="en-US" altLang="nl-NL" sz="1400" dirty="0" err="1"/>
              <a:t>Onderscheid</a:t>
            </a:r>
            <a:r>
              <a:rPr lang="en-US" altLang="nl-NL" sz="1400" dirty="0"/>
              <a:t> </a:t>
            </a:r>
            <a:r>
              <a:rPr lang="en-US" altLang="nl-NL" sz="1400" dirty="0" err="1"/>
              <a:t>tussen</a:t>
            </a:r>
            <a:r>
              <a:rPr lang="en-US" altLang="nl-NL" sz="1400" dirty="0"/>
              <a:t> </a:t>
            </a:r>
            <a:r>
              <a:rPr lang="en-US" altLang="nl-NL" sz="1400" dirty="0" err="1"/>
              <a:t>reguliere</a:t>
            </a:r>
            <a:r>
              <a:rPr lang="en-US" altLang="nl-NL" sz="1400" dirty="0"/>
              <a:t> </a:t>
            </a:r>
            <a:r>
              <a:rPr lang="en-US" altLang="nl-NL" sz="1400" dirty="0" err="1"/>
              <a:t>en</a:t>
            </a:r>
            <a:r>
              <a:rPr lang="en-US" altLang="nl-NL" sz="1400" dirty="0"/>
              <a:t> </a:t>
            </a:r>
            <a:r>
              <a:rPr lang="en-US" altLang="nl-NL" sz="1400" dirty="0" err="1"/>
              <a:t>alternatieve</a:t>
            </a:r>
            <a:r>
              <a:rPr lang="en-US" altLang="nl-NL" sz="1400" dirty="0"/>
              <a:t> </a:t>
            </a:r>
            <a:r>
              <a:rPr lang="en-US" altLang="nl-NL" sz="1400" dirty="0" err="1"/>
              <a:t>behandelwijze</a:t>
            </a:r>
            <a:endParaRPr lang="en-US" altLang="nl-NL" sz="1400" dirty="0"/>
          </a:p>
          <a:p>
            <a:endParaRPr lang="en-US" altLang="nl-NL" sz="1400" dirty="0"/>
          </a:p>
          <a:p>
            <a:pPr marL="0" indent="0">
              <a:buNone/>
            </a:pPr>
            <a:r>
              <a:rPr lang="en-US" altLang="nl-NL" sz="1400" u="sng" dirty="0" err="1"/>
              <a:t>Vrijstelling</a:t>
            </a:r>
            <a:r>
              <a:rPr lang="en-US" altLang="nl-NL" sz="1400" u="sng" dirty="0"/>
              <a:t> </a:t>
            </a:r>
            <a:r>
              <a:rPr lang="en-US" altLang="nl-NL" sz="1400" u="sng" dirty="0" err="1"/>
              <a:t>geldt</a:t>
            </a:r>
            <a:r>
              <a:rPr lang="en-US" altLang="nl-NL" sz="1400" u="sng" dirty="0"/>
              <a:t> </a:t>
            </a:r>
            <a:r>
              <a:rPr lang="en-US" altLang="nl-NL" sz="1400" u="sng" dirty="0" err="1"/>
              <a:t>niet</a:t>
            </a:r>
            <a:r>
              <a:rPr lang="en-US" altLang="nl-NL" sz="1400" u="sng" dirty="0"/>
              <a:t> </a:t>
            </a:r>
            <a:r>
              <a:rPr lang="en-US" altLang="nl-NL" sz="1400" u="sng" dirty="0" err="1"/>
              <a:t>voor</a:t>
            </a:r>
            <a:r>
              <a:rPr lang="en-US" altLang="nl-NL" sz="1400" u="sng" dirty="0"/>
              <a:t>:</a:t>
            </a:r>
          </a:p>
          <a:p>
            <a:pPr marL="285750" indent="-285750">
              <a:buFont typeface="Arial" panose="020B0604020202020204" pitchFamily="34" charset="0"/>
              <a:buChar char="•"/>
            </a:pPr>
            <a:r>
              <a:rPr lang="en-US" altLang="nl-NL" sz="1400" dirty="0" err="1"/>
              <a:t>Pedagogen</a:t>
            </a:r>
            <a:endParaRPr lang="en-US" altLang="nl-NL" sz="1400" dirty="0"/>
          </a:p>
          <a:p>
            <a:pPr marL="285750" indent="-285750">
              <a:buFont typeface="Arial" panose="020B0604020202020204" pitchFamily="34" charset="0"/>
              <a:buChar char="•"/>
            </a:pPr>
            <a:r>
              <a:rPr lang="en-US" altLang="nl-NL" sz="1400" dirty="0" err="1"/>
              <a:t>Osteopaten</a:t>
            </a:r>
            <a:endParaRPr lang="en-US" altLang="nl-NL" sz="1400" dirty="0"/>
          </a:p>
          <a:p>
            <a:pPr marL="285750" indent="-285750">
              <a:buFont typeface="Arial" panose="020B0604020202020204" pitchFamily="34" charset="0"/>
              <a:buChar char="•"/>
            </a:pPr>
            <a:r>
              <a:rPr lang="nl-NL" altLang="nl-NL" sz="1400" dirty="0"/>
              <a:t>Acupuncturisten </a:t>
            </a:r>
          </a:p>
          <a:p>
            <a:pPr marL="285750" indent="-285750">
              <a:buFont typeface="Arial" panose="020B0604020202020204" pitchFamily="34" charset="0"/>
              <a:buChar char="•"/>
            </a:pPr>
            <a:r>
              <a:rPr lang="nl-NL" altLang="nl-NL" sz="1400" dirty="0" err="1"/>
              <a:t>Chiropractoren</a:t>
            </a:r>
            <a:endParaRPr lang="nl-NL" altLang="nl-NL" sz="1400" dirty="0"/>
          </a:p>
          <a:p>
            <a:endParaRPr lang="nl-NL" altLang="nl-NL" sz="1400" u="sng" dirty="0"/>
          </a:p>
          <a:p>
            <a:pPr marL="0" indent="0">
              <a:buNone/>
            </a:pPr>
            <a:r>
              <a:rPr lang="nl-NL" altLang="nl-NL" sz="1400" u="sng" dirty="0"/>
              <a:t>Vrijstelling  wel van toepassing op:</a:t>
            </a:r>
          </a:p>
          <a:p>
            <a:pPr marL="285750" indent="-285750">
              <a:buFont typeface="Arial" panose="020B0604020202020204" pitchFamily="34" charset="0"/>
              <a:buChar char="•"/>
            </a:pPr>
            <a:r>
              <a:rPr lang="nl-NL" altLang="nl-NL" sz="1400" dirty="0"/>
              <a:t>De kinder- en jeugdpsycholoog</a:t>
            </a:r>
          </a:p>
          <a:p>
            <a:pPr marL="285750" indent="-285750">
              <a:buFont typeface="Arial" panose="020B0604020202020204" pitchFamily="34" charset="0"/>
              <a:buChar char="•"/>
            </a:pPr>
            <a:r>
              <a:rPr lang="nl-NL" altLang="nl-NL" sz="1400" dirty="0"/>
              <a:t>De psycholoog arbeid en gezondheid </a:t>
            </a:r>
          </a:p>
          <a:p>
            <a:pPr marL="285750" indent="-285750">
              <a:buFont typeface="Arial" panose="020B0604020202020204" pitchFamily="34" charset="0"/>
              <a:buChar char="•"/>
            </a:pPr>
            <a:r>
              <a:rPr lang="nl-NL" altLang="nl-NL" sz="1400" dirty="0"/>
              <a:t>Orthopedagoog </a:t>
            </a:r>
          </a:p>
          <a:p>
            <a:pPr marL="285750" indent="-285750">
              <a:buFont typeface="Arial" panose="020B0604020202020204" pitchFamily="34" charset="0"/>
              <a:buChar char="•"/>
            </a:pPr>
            <a:r>
              <a:rPr lang="nl-NL" altLang="nl-NL" sz="1400" dirty="0"/>
              <a:t>Zij zijn gelijkwaardig aan BIG-geregistreerde dienstverleners</a:t>
            </a:r>
          </a:p>
          <a:p>
            <a:endParaRPr lang="nl-NL" altLang="nl-NL" sz="1400" dirty="0"/>
          </a:p>
        </p:txBody>
      </p:sp>
    </p:spTree>
    <p:extLst>
      <p:ext uri="{BB962C8B-B14F-4D97-AF65-F5344CB8AC3E}">
        <p14:creationId xmlns:p14="http://schemas.microsoft.com/office/powerpoint/2010/main" val="2627766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 medische diensten</a:t>
            </a:r>
          </a:p>
        </p:txBody>
      </p:sp>
      <p:sp>
        <p:nvSpPr>
          <p:cNvPr id="23555" name="Tijdelijke aanduiding voor inhoud 2"/>
          <p:cNvSpPr>
            <a:spLocks noGrp="1"/>
          </p:cNvSpPr>
          <p:nvPr>
            <p:ph idx="1"/>
          </p:nvPr>
        </p:nvSpPr>
        <p:spPr/>
        <p:txBody>
          <a:bodyPr>
            <a:normAutofit/>
          </a:bodyPr>
          <a:lstStyle/>
          <a:p>
            <a:pPr marL="0" indent="0">
              <a:buNone/>
            </a:pPr>
            <a:r>
              <a:rPr lang="nl-NL" altLang="nl-NL" u="sng" dirty="0"/>
              <a:t>Medisch tatoeëerder</a:t>
            </a:r>
            <a:r>
              <a:rPr lang="en-US" altLang="nl-NL" u="sng" dirty="0"/>
              <a:t> (HR 19 </a:t>
            </a:r>
            <a:r>
              <a:rPr lang="en-US" altLang="nl-NL" u="sng" dirty="0" err="1"/>
              <a:t>april</a:t>
            </a:r>
            <a:r>
              <a:rPr lang="en-US" altLang="nl-NL" u="sng" dirty="0"/>
              <a:t> 2013, nr. 12/00243) </a:t>
            </a:r>
          </a:p>
          <a:p>
            <a:endParaRPr lang="en-US" altLang="nl-NL" u="sng" dirty="0"/>
          </a:p>
          <a:p>
            <a:pPr marL="0" indent="0">
              <a:buNone/>
            </a:pPr>
            <a:r>
              <a:rPr lang="en-US" altLang="nl-NL" u="sng" dirty="0" err="1"/>
              <a:t>Medisch</a:t>
            </a:r>
            <a:r>
              <a:rPr lang="en-US" altLang="nl-NL" u="sng" dirty="0"/>
              <a:t> </a:t>
            </a:r>
            <a:r>
              <a:rPr lang="en-US" altLang="nl-NL" u="sng" dirty="0" err="1"/>
              <a:t>tatoeerder</a:t>
            </a:r>
            <a:r>
              <a:rPr lang="en-US" altLang="nl-NL" u="sng" dirty="0"/>
              <a:t> </a:t>
            </a:r>
            <a:r>
              <a:rPr lang="en-US" altLang="nl-NL" u="sng" dirty="0" err="1"/>
              <a:t>kan</a:t>
            </a:r>
            <a:r>
              <a:rPr lang="en-US" altLang="nl-NL" u="sng" dirty="0"/>
              <a:t> </a:t>
            </a:r>
            <a:r>
              <a:rPr lang="en-US" altLang="nl-NL" u="sng" dirty="0" err="1"/>
              <a:t>medische</a:t>
            </a:r>
            <a:r>
              <a:rPr lang="en-US" altLang="nl-NL" u="sng" dirty="0"/>
              <a:t> </a:t>
            </a:r>
            <a:r>
              <a:rPr lang="en-US" altLang="nl-NL" u="sng" dirty="0" err="1"/>
              <a:t>vrijstelling</a:t>
            </a:r>
            <a:r>
              <a:rPr lang="en-US" altLang="nl-NL" u="sng" dirty="0"/>
              <a:t> </a:t>
            </a:r>
            <a:r>
              <a:rPr lang="en-US" altLang="nl-NL" u="sng" dirty="0" err="1"/>
              <a:t>toepassen</a:t>
            </a:r>
            <a:r>
              <a:rPr lang="en-US" altLang="nl-NL" u="sng" dirty="0"/>
              <a:t>:</a:t>
            </a:r>
          </a:p>
          <a:p>
            <a:pPr marL="285750" indent="-285750">
              <a:buFont typeface="Arial" panose="020B0604020202020204" pitchFamily="34" charset="0"/>
              <a:buChar char="•"/>
            </a:pPr>
            <a:r>
              <a:rPr lang="en-US" altLang="nl-NL" dirty="0" err="1"/>
              <a:t>Vanwege</a:t>
            </a:r>
            <a:r>
              <a:rPr lang="en-US" altLang="nl-NL" dirty="0"/>
              <a:t> </a:t>
            </a:r>
            <a:r>
              <a:rPr lang="en-US" altLang="nl-NL" dirty="0" err="1"/>
              <a:t>zijn</a:t>
            </a:r>
            <a:r>
              <a:rPr lang="en-US" altLang="nl-NL" dirty="0"/>
              <a:t> </a:t>
            </a:r>
            <a:r>
              <a:rPr lang="en-US" altLang="nl-NL" dirty="0" err="1"/>
              <a:t>unieke</a:t>
            </a:r>
            <a:r>
              <a:rPr lang="en-US" altLang="nl-NL" dirty="0"/>
              <a:t> </a:t>
            </a:r>
            <a:r>
              <a:rPr lang="en-US" altLang="nl-NL" dirty="0" err="1"/>
              <a:t>kennis</a:t>
            </a:r>
            <a:r>
              <a:rPr lang="en-US" altLang="nl-NL" dirty="0"/>
              <a:t>, </a:t>
            </a:r>
            <a:r>
              <a:rPr lang="en-US" altLang="nl-NL" dirty="0" err="1"/>
              <a:t>ervaring</a:t>
            </a:r>
            <a:r>
              <a:rPr lang="en-US" altLang="nl-NL" dirty="0"/>
              <a:t> </a:t>
            </a:r>
            <a:r>
              <a:rPr lang="en-US" altLang="nl-NL" dirty="0" err="1"/>
              <a:t>en</a:t>
            </a:r>
            <a:r>
              <a:rPr lang="en-US" altLang="nl-NL" dirty="0"/>
              <a:t> </a:t>
            </a:r>
            <a:r>
              <a:rPr lang="en-US" altLang="nl-NL" dirty="0" err="1"/>
              <a:t>kunde</a:t>
            </a:r>
            <a:r>
              <a:rPr lang="en-US" altLang="nl-NL" dirty="0"/>
              <a:t> </a:t>
            </a:r>
          </a:p>
          <a:p>
            <a:pPr marL="285750" indent="-285750">
              <a:buFont typeface="Arial" panose="020B0604020202020204" pitchFamily="34" charset="0"/>
              <a:buChar char="•"/>
            </a:pPr>
            <a:r>
              <a:rPr lang="en-US" altLang="nl-NL" dirty="0"/>
              <a:t>Door </a:t>
            </a:r>
            <a:r>
              <a:rPr lang="en-US" altLang="nl-NL" dirty="0" err="1"/>
              <a:t>chirurgen</a:t>
            </a:r>
            <a:r>
              <a:rPr lang="en-US" altLang="nl-NL" dirty="0"/>
              <a:t> </a:t>
            </a:r>
            <a:r>
              <a:rPr lang="en-US" altLang="nl-NL" dirty="0" err="1"/>
              <a:t>ingeschakeld</a:t>
            </a:r>
            <a:r>
              <a:rPr lang="en-US" altLang="nl-NL" dirty="0"/>
              <a:t> </a:t>
            </a:r>
          </a:p>
          <a:p>
            <a:pPr marL="285750" indent="-285750">
              <a:buFont typeface="Arial" panose="020B0604020202020204" pitchFamily="34" charset="0"/>
              <a:buChar char="•"/>
            </a:pPr>
            <a:r>
              <a:rPr lang="en-US" altLang="nl-NL" dirty="0"/>
              <a:t>Om </a:t>
            </a:r>
            <a:r>
              <a:rPr lang="en-US" altLang="nl-NL" dirty="0" err="1"/>
              <a:t>onder</a:t>
            </a:r>
            <a:r>
              <a:rPr lang="en-US" altLang="nl-NL" dirty="0"/>
              <a:t> </a:t>
            </a:r>
            <a:r>
              <a:rPr lang="en-US" altLang="nl-NL" dirty="0" err="1"/>
              <a:t>hun</a:t>
            </a:r>
            <a:r>
              <a:rPr lang="en-US" altLang="nl-NL" dirty="0"/>
              <a:t> </a:t>
            </a:r>
            <a:r>
              <a:rPr lang="en-US" altLang="nl-NL" dirty="0" err="1"/>
              <a:t>toezicht</a:t>
            </a:r>
            <a:r>
              <a:rPr lang="en-US" altLang="nl-NL" dirty="0"/>
              <a:t> </a:t>
            </a:r>
            <a:r>
              <a:rPr lang="en-US" altLang="nl-NL" dirty="0" err="1"/>
              <a:t>en</a:t>
            </a:r>
            <a:r>
              <a:rPr lang="en-US" altLang="nl-NL" dirty="0"/>
              <a:t> </a:t>
            </a:r>
            <a:r>
              <a:rPr lang="en-US" altLang="nl-NL" dirty="0" err="1"/>
              <a:t>verantwoordelijkheid</a:t>
            </a:r>
            <a:r>
              <a:rPr lang="en-US" altLang="nl-NL" dirty="0"/>
              <a:t> in het </a:t>
            </a:r>
            <a:r>
              <a:rPr lang="en-US" altLang="nl-NL" dirty="0" err="1"/>
              <a:t>ziekenhuis</a:t>
            </a:r>
            <a:r>
              <a:rPr lang="en-US" altLang="nl-NL" dirty="0"/>
              <a:t> </a:t>
            </a:r>
            <a:r>
              <a:rPr lang="en-US" altLang="nl-NL" dirty="0" err="1"/>
              <a:t>medische</a:t>
            </a:r>
            <a:r>
              <a:rPr lang="en-US" altLang="nl-NL" dirty="0"/>
              <a:t> </a:t>
            </a:r>
            <a:r>
              <a:rPr lang="en-US" altLang="nl-NL" dirty="0" err="1"/>
              <a:t>handelingen</a:t>
            </a:r>
            <a:r>
              <a:rPr lang="en-US" altLang="nl-NL" dirty="0"/>
              <a:t> </a:t>
            </a:r>
            <a:r>
              <a:rPr lang="en-US" altLang="nl-NL" dirty="0" err="1"/>
              <a:t>te</a:t>
            </a:r>
            <a:r>
              <a:rPr lang="en-US" altLang="nl-NL" dirty="0"/>
              <a:t> </a:t>
            </a:r>
            <a:r>
              <a:rPr lang="en-US" altLang="nl-NL" dirty="0" err="1"/>
              <a:t>verrichten</a:t>
            </a:r>
            <a:r>
              <a:rPr lang="en-US" altLang="nl-NL" dirty="0"/>
              <a:t>, </a:t>
            </a:r>
          </a:p>
          <a:p>
            <a:endParaRPr lang="en-US" altLang="nl-NL" dirty="0"/>
          </a:p>
        </p:txBody>
      </p:sp>
    </p:spTree>
    <p:extLst>
      <p:ext uri="{BB962C8B-B14F-4D97-AF65-F5344CB8AC3E}">
        <p14:creationId xmlns:p14="http://schemas.microsoft.com/office/powerpoint/2010/main" val="10461834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 medische diensten</a:t>
            </a:r>
          </a:p>
        </p:txBody>
      </p:sp>
      <p:sp>
        <p:nvSpPr>
          <p:cNvPr id="23555" name="Tijdelijke aanduiding voor inhoud 2"/>
          <p:cNvSpPr>
            <a:spLocks noGrp="1"/>
          </p:cNvSpPr>
          <p:nvPr>
            <p:ph idx="1"/>
          </p:nvPr>
        </p:nvSpPr>
        <p:spPr/>
        <p:txBody>
          <a:bodyPr>
            <a:normAutofit/>
          </a:bodyPr>
          <a:lstStyle/>
          <a:p>
            <a:pPr marL="0" indent="0">
              <a:buNone/>
            </a:pPr>
            <a:r>
              <a:rPr lang="en-US" altLang="nl-NL" u="sng" dirty="0" err="1"/>
              <a:t>Cosmetische</a:t>
            </a:r>
            <a:r>
              <a:rPr lang="en-US" altLang="nl-NL" u="sng" dirty="0"/>
              <a:t> </a:t>
            </a:r>
            <a:r>
              <a:rPr lang="en-US" altLang="nl-NL" u="sng" dirty="0" err="1"/>
              <a:t>chirurgie</a:t>
            </a:r>
            <a:endParaRPr lang="en-US" altLang="nl-NL" u="sng" dirty="0"/>
          </a:p>
          <a:p>
            <a:endParaRPr lang="nl-NL" altLang="nl-NL" u="sng" dirty="0"/>
          </a:p>
          <a:p>
            <a:pPr marL="0" indent="0">
              <a:buNone/>
            </a:pPr>
            <a:r>
              <a:rPr lang="nl-NL" altLang="nl-NL" u="sng" dirty="0"/>
              <a:t>Cosmetische chirurgie kan onder de medische vrijstelling vallen, indien:</a:t>
            </a:r>
          </a:p>
          <a:p>
            <a:pPr marL="285750" indent="-285750">
              <a:buFont typeface="Arial" panose="020B0604020202020204" pitchFamily="34" charset="0"/>
              <a:buChar char="•"/>
            </a:pPr>
            <a:r>
              <a:rPr lang="nl-NL" altLang="nl-NL" dirty="0"/>
              <a:t>Als het voornaamste doel van de behandeling de bescherming, met inbegrip van instandhouding of herstel, van de gezondheid van de mens is </a:t>
            </a:r>
          </a:p>
          <a:p>
            <a:pPr marL="285750" indent="-285750">
              <a:buFont typeface="Arial" panose="020B0604020202020204" pitchFamily="34" charset="0"/>
              <a:buChar char="•"/>
            </a:pPr>
            <a:r>
              <a:rPr lang="nl-NL" altLang="nl-NL" dirty="0"/>
              <a:t>Verfraaiing valt dus niet onder de medische vrijstelling</a:t>
            </a:r>
          </a:p>
          <a:p>
            <a:pPr marL="285750" indent="-285750">
              <a:buFont typeface="Arial" panose="020B0604020202020204" pitchFamily="34" charset="0"/>
              <a:buChar char="•"/>
            </a:pPr>
            <a:r>
              <a:rPr lang="en-US" altLang="nl-NL" dirty="0" err="1"/>
              <a:t>HvJ</a:t>
            </a:r>
            <a:r>
              <a:rPr lang="en-US" altLang="nl-NL" dirty="0"/>
              <a:t> EU 21 </a:t>
            </a:r>
            <a:r>
              <a:rPr lang="en-US" altLang="nl-NL" dirty="0" err="1"/>
              <a:t>maart</a:t>
            </a:r>
            <a:r>
              <a:rPr lang="en-US" altLang="nl-NL" dirty="0"/>
              <a:t> 2013, nr. 91/12 PFC Clinic </a:t>
            </a:r>
            <a:endParaRPr lang="nl-NL" altLang="nl-NL" dirty="0"/>
          </a:p>
        </p:txBody>
      </p:sp>
    </p:spTree>
    <p:extLst>
      <p:ext uri="{BB962C8B-B14F-4D97-AF65-F5344CB8AC3E}">
        <p14:creationId xmlns:p14="http://schemas.microsoft.com/office/powerpoint/2010/main" val="13898598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 medische diensten</a:t>
            </a:r>
          </a:p>
        </p:txBody>
      </p:sp>
      <p:sp>
        <p:nvSpPr>
          <p:cNvPr id="23555" name="Tijdelijke aanduiding voor inhoud 2"/>
          <p:cNvSpPr>
            <a:spLocks noGrp="1"/>
          </p:cNvSpPr>
          <p:nvPr>
            <p:ph idx="1"/>
          </p:nvPr>
        </p:nvSpPr>
        <p:spPr>
          <a:xfrm>
            <a:off x="865745" y="2359390"/>
            <a:ext cx="10363200" cy="3207329"/>
          </a:xfrm>
        </p:spPr>
        <p:txBody>
          <a:bodyPr>
            <a:noAutofit/>
          </a:bodyPr>
          <a:lstStyle/>
          <a:p>
            <a:pPr marL="0" indent="0">
              <a:buNone/>
            </a:pPr>
            <a:r>
              <a:rPr lang="nl-NL" altLang="nl-NL" sz="1500" u="sng" dirty="0"/>
              <a:t>Tandtechnici en </a:t>
            </a:r>
            <a:r>
              <a:rPr lang="nl-NL" altLang="nl-NL" sz="1500" u="sng" dirty="0" err="1"/>
              <a:t>tandprothetici</a:t>
            </a:r>
            <a:r>
              <a:rPr lang="nl-NL" altLang="nl-NL" sz="1500" u="sng" dirty="0"/>
              <a:t> </a:t>
            </a:r>
          </a:p>
          <a:p>
            <a:endParaRPr lang="nl-NL" altLang="nl-NL" sz="1500" dirty="0"/>
          </a:p>
          <a:p>
            <a:pPr marL="0" indent="0">
              <a:buNone/>
            </a:pPr>
            <a:r>
              <a:rPr lang="nl-NL" altLang="nl-NL" sz="1500" u="sng" dirty="0"/>
              <a:t>De medische vrijstelling stelt alleen vrij:</a:t>
            </a:r>
          </a:p>
          <a:p>
            <a:pPr marL="285750" indent="-285750">
              <a:buFont typeface="Arial" panose="020B0604020202020204" pitchFamily="34" charset="0"/>
              <a:buChar char="•"/>
            </a:pPr>
            <a:r>
              <a:rPr lang="nl-NL" altLang="nl-NL" sz="1500" dirty="0"/>
              <a:t> De leveringen van tandprothesen</a:t>
            </a:r>
          </a:p>
          <a:p>
            <a:pPr marL="285750" indent="-285750">
              <a:buFont typeface="Arial" panose="020B0604020202020204" pitchFamily="34" charset="0"/>
              <a:buChar char="•"/>
            </a:pPr>
            <a:r>
              <a:rPr lang="nl-NL" altLang="nl-NL" sz="1500" dirty="0"/>
              <a:t> Door tandartsen en tandtechnici</a:t>
            </a:r>
          </a:p>
          <a:p>
            <a:endParaRPr lang="nl-NL" altLang="nl-NL" sz="1500" dirty="0"/>
          </a:p>
          <a:p>
            <a:pPr marL="0" indent="0">
              <a:buNone/>
            </a:pPr>
            <a:r>
              <a:rPr lang="en-US" altLang="nl-NL" sz="1500" u="sng" dirty="0" err="1"/>
              <a:t>Problemen</a:t>
            </a:r>
            <a:r>
              <a:rPr lang="en-US" altLang="nl-NL" sz="1500" u="sng" dirty="0"/>
              <a:t> </a:t>
            </a:r>
            <a:r>
              <a:rPr lang="en-US" altLang="nl-NL" sz="1500" u="sng" dirty="0" err="1"/>
              <a:t>bij</a:t>
            </a:r>
            <a:r>
              <a:rPr lang="en-US" altLang="nl-NL" sz="1500" u="sng" dirty="0"/>
              <a:t> </a:t>
            </a:r>
            <a:r>
              <a:rPr lang="en-US" altLang="nl-NL" sz="1500" u="sng" dirty="0" err="1"/>
              <a:t>verwerving</a:t>
            </a:r>
            <a:r>
              <a:rPr lang="en-US" altLang="nl-NL" sz="1500" u="sng" dirty="0"/>
              <a:t> van </a:t>
            </a:r>
            <a:r>
              <a:rPr lang="en-US" altLang="nl-NL" sz="1500" u="sng" dirty="0" err="1"/>
              <a:t>tandprothesen</a:t>
            </a:r>
            <a:r>
              <a:rPr lang="en-US" altLang="nl-NL" sz="1500" u="sng" dirty="0"/>
              <a:t>:</a:t>
            </a:r>
          </a:p>
          <a:p>
            <a:pPr marL="285750" indent="-285750">
              <a:buFont typeface="Arial" panose="020B0604020202020204" pitchFamily="34" charset="0"/>
              <a:buChar char="•"/>
              <a:defRPr/>
            </a:pPr>
            <a:r>
              <a:rPr lang="en-US" altLang="nl-NL" sz="1500" dirty="0" err="1"/>
              <a:t>Verwerving</a:t>
            </a:r>
            <a:r>
              <a:rPr lang="en-US" altLang="nl-NL" sz="1500" dirty="0"/>
              <a:t> </a:t>
            </a:r>
            <a:r>
              <a:rPr lang="en-US" altLang="nl-NL" sz="1500" dirty="0" err="1"/>
              <a:t>vrijgesteld</a:t>
            </a:r>
            <a:r>
              <a:rPr lang="en-US" altLang="nl-NL" sz="1500" dirty="0"/>
              <a:t> </a:t>
            </a:r>
            <a:r>
              <a:rPr lang="en-US" altLang="nl-NL" sz="1500" dirty="0" err="1"/>
              <a:t>als</a:t>
            </a:r>
            <a:r>
              <a:rPr lang="en-US" altLang="nl-NL" sz="1500" dirty="0"/>
              <a:t> levering in Nederland </a:t>
            </a:r>
            <a:r>
              <a:rPr lang="en-US" altLang="nl-NL" sz="1500" dirty="0" err="1"/>
              <a:t>ook</a:t>
            </a:r>
            <a:r>
              <a:rPr lang="en-US" altLang="nl-NL" sz="1500" dirty="0"/>
              <a:t> </a:t>
            </a:r>
            <a:r>
              <a:rPr lang="en-US" altLang="nl-NL" sz="1500" dirty="0" err="1"/>
              <a:t>vrijgesteld</a:t>
            </a:r>
            <a:r>
              <a:rPr lang="en-US" altLang="nl-NL" sz="1500" dirty="0"/>
              <a:t> </a:t>
            </a:r>
            <a:r>
              <a:rPr lang="en-US" altLang="nl-NL" sz="1500" dirty="0" err="1"/>
              <a:t>zou</a:t>
            </a:r>
            <a:r>
              <a:rPr lang="en-US" altLang="nl-NL" sz="1500" dirty="0"/>
              <a:t> </a:t>
            </a:r>
            <a:r>
              <a:rPr lang="en-US" altLang="nl-NL" sz="1500" dirty="0" err="1"/>
              <a:t>zijn</a:t>
            </a:r>
            <a:endParaRPr lang="en-US" altLang="nl-NL" sz="1500" dirty="0"/>
          </a:p>
          <a:p>
            <a:pPr marL="285750" indent="-285750">
              <a:buFont typeface="Arial" panose="020B0604020202020204" pitchFamily="34" charset="0"/>
              <a:buChar char="•"/>
              <a:defRPr/>
            </a:pPr>
            <a:r>
              <a:rPr lang="en-US" altLang="nl-NL" sz="1500" dirty="0" err="1"/>
              <a:t>Belastingdienst</a:t>
            </a:r>
            <a:r>
              <a:rPr lang="en-US" altLang="nl-NL" sz="1500" dirty="0"/>
              <a:t>: </a:t>
            </a:r>
            <a:r>
              <a:rPr lang="en-US" altLang="nl-NL" sz="1500" dirty="0" err="1"/>
              <a:t>alleen</a:t>
            </a:r>
            <a:r>
              <a:rPr lang="en-US" altLang="nl-NL" sz="1500" dirty="0"/>
              <a:t> </a:t>
            </a:r>
            <a:r>
              <a:rPr lang="en-US" altLang="nl-NL" sz="1500" dirty="0" err="1"/>
              <a:t>vrijgesteld</a:t>
            </a:r>
            <a:r>
              <a:rPr lang="en-US" altLang="nl-NL" sz="1500" dirty="0"/>
              <a:t> </a:t>
            </a:r>
            <a:r>
              <a:rPr lang="en-US" altLang="nl-NL" sz="1500" dirty="0" err="1"/>
              <a:t>als</a:t>
            </a:r>
            <a:r>
              <a:rPr lang="en-US" altLang="nl-NL" sz="1500" dirty="0"/>
              <a:t> de </a:t>
            </a:r>
            <a:r>
              <a:rPr lang="en-US" altLang="nl-NL" sz="1500" dirty="0" err="1"/>
              <a:t>leverancier</a:t>
            </a:r>
            <a:r>
              <a:rPr lang="en-US" altLang="nl-NL" sz="1500" dirty="0"/>
              <a:t> </a:t>
            </a:r>
            <a:r>
              <a:rPr lang="en-US" altLang="nl-NL" sz="1500" dirty="0" err="1"/>
              <a:t>een</a:t>
            </a:r>
            <a:r>
              <a:rPr lang="en-US" altLang="nl-NL" sz="1500" dirty="0"/>
              <a:t> </a:t>
            </a:r>
            <a:r>
              <a:rPr lang="en-US" altLang="nl-NL" sz="1500" dirty="0" err="1"/>
              <a:t>tandarts</a:t>
            </a:r>
            <a:r>
              <a:rPr lang="en-US" altLang="nl-NL" sz="1500" dirty="0"/>
              <a:t> of </a:t>
            </a:r>
            <a:r>
              <a:rPr lang="en-US" altLang="nl-NL" sz="1500" dirty="0" err="1"/>
              <a:t>een</a:t>
            </a:r>
            <a:r>
              <a:rPr lang="en-US" altLang="nl-NL" sz="1500" dirty="0"/>
              <a:t> </a:t>
            </a:r>
            <a:r>
              <a:rPr lang="en-US" altLang="nl-NL" sz="1500" dirty="0" err="1"/>
              <a:t>tandtechnicus</a:t>
            </a:r>
            <a:r>
              <a:rPr lang="en-US" altLang="nl-NL" sz="1500" dirty="0"/>
              <a:t> is</a:t>
            </a:r>
          </a:p>
          <a:p>
            <a:pPr marL="285750" indent="-285750">
              <a:buFont typeface="Arial" panose="020B0604020202020204" pitchFamily="34" charset="0"/>
              <a:buChar char="•"/>
              <a:defRPr/>
            </a:pPr>
            <a:r>
              <a:rPr lang="en-US" altLang="nl-NL" sz="1500" dirty="0" err="1"/>
              <a:t>Dus</a:t>
            </a:r>
            <a:r>
              <a:rPr lang="en-US" altLang="nl-NL" sz="1500" dirty="0"/>
              <a:t>: de </a:t>
            </a:r>
            <a:r>
              <a:rPr lang="en-US" altLang="nl-NL" sz="1500" dirty="0" err="1"/>
              <a:t>verwerving</a:t>
            </a:r>
            <a:r>
              <a:rPr lang="en-US" altLang="nl-NL" sz="1500" dirty="0"/>
              <a:t> van </a:t>
            </a:r>
            <a:r>
              <a:rPr lang="en-US" altLang="nl-NL" sz="1500" dirty="0" err="1"/>
              <a:t>tandprothesen</a:t>
            </a:r>
            <a:r>
              <a:rPr lang="en-US" altLang="nl-NL" sz="1500" dirty="0"/>
              <a:t> door </a:t>
            </a:r>
            <a:r>
              <a:rPr lang="en-US" altLang="nl-NL" sz="1500" dirty="0" err="1"/>
              <a:t>een</a:t>
            </a:r>
            <a:r>
              <a:rPr lang="en-US" altLang="nl-NL" sz="1500" dirty="0"/>
              <a:t> </a:t>
            </a:r>
            <a:r>
              <a:rPr lang="en-US" altLang="nl-NL" sz="1500" dirty="0" err="1"/>
              <a:t>tandarts</a:t>
            </a:r>
            <a:r>
              <a:rPr lang="en-US" altLang="nl-NL" sz="1500" dirty="0"/>
              <a:t> of </a:t>
            </a:r>
            <a:r>
              <a:rPr lang="en-US" altLang="nl-NL" sz="1500" dirty="0" err="1"/>
              <a:t>tandtechnicus</a:t>
            </a:r>
            <a:r>
              <a:rPr lang="en-US" altLang="nl-NL" sz="1500" dirty="0"/>
              <a:t> is </a:t>
            </a:r>
            <a:r>
              <a:rPr lang="en-US" altLang="nl-NL" sz="1500" dirty="0" err="1"/>
              <a:t>belast</a:t>
            </a:r>
            <a:r>
              <a:rPr lang="en-US" altLang="nl-NL" sz="1500" dirty="0"/>
              <a:t> met 21% BTW</a:t>
            </a:r>
          </a:p>
          <a:p>
            <a:pPr marL="584200" lvl="1">
              <a:defRPr/>
            </a:pPr>
            <a:r>
              <a:rPr lang="en-US" altLang="nl-NL" sz="1500" dirty="0" err="1"/>
              <a:t>Nadelig</a:t>
            </a:r>
            <a:r>
              <a:rPr lang="en-US" altLang="nl-NL" sz="1500" dirty="0"/>
              <a:t> want BTW is </a:t>
            </a:r>
            <a:r>
              <a:rPr lang="en-US" altLang="nl-NL" sz="1500" dirty="0" err="1"/>
              <a:t>niet</a:t>
            </a:r>
            <a:r>
              <a:rPr lang="en-US" altLang="nl-NL" sz="1500" dirty="0"/>
              <a:t> </a:t>
            </a:r>
            <a:r>
              <a:rPr lang="en-US" altLang="nl-NL" sz="1500" dirty="0" err="1"/>
              <a:t>aftrekbaar</a:t>
            </a:r>
            <a:endParaRPr lang="en-US" altLang="nl-NL" sz="1500" dirty="0"/>
          </a:p>
          <a:p>
            <a:pPr marL="285750" indent="-285750">
              <a:buFont typeface="Arial" panose="020B0604020202020204" pitchFamily="34" charset="0"/>
              <a:buChar char="•"/>
              <a:defRPr/>
            </a:pPr>
            <a:r>
              <a:rPr lang="en-US" altLang="nl-NL" sz="1500" dirty="0"/>
              <a:t>HvJ EU (26 </a:t>
            </a:r>
            <a:r>
              <a:rPr lang="en-US" altLang="nl-NL" sz="1500" dirty="0" err="1"/>
              <a:t>februari</a:t>
            </a:r>
            <a:r>
              <a:rPr lang="en-US" altLang="nl-NL" sz="1500" dirty="0"/>
              <a:t> 2015, C-144/13,C-154/13 en C-160/13)</a:t>
            </a:r>
            <a:r>
              <a:rPr lang="nl-NL" altLang="nl-NL" sz="1500" dirty="0"/>
              <a:t>: vrijgesteld indien geleverd door tandarts of tandtechnici</a:t>
            </a:r>
            <a:endParaRPr lang="en-US" altLang="nl-NL" sz="1500" dirty="0"/>
          </a:p>
          <a:p>
            <a:pPr marL="285750" indent="-285750">
              <a:buFont typeface="Arial" panose="020B0604020202020204" pitchFamily="34" charset="0"/>
              <a:buChar char="•"/>
              <a:defRPr/>
            </a:pPr>
            <a:r>
              <a:rPr lang="en-US" altLang="nl-NL" sz="1500" dirty="0" err="1"/>
              <a:t>Praktijk</a:t>
            </a:r>
            <a:r>
              <a:rPr lang="en-US" altLang="nl-NL" sz="1500" dirty="0"/>
              <a:t>: </a:t>
            </a:r>
            <a:r>
              <a:rPr lang="en-US" altLang="nl-NL" sz="1500" dirty="0" err="1"/>
              <a:t>maak</a:t>
            </a:r>
            <a:r>
              <a:rPr lang="en-US" altLang="nl-NL" sz="1500" dirty="0"/>
              <a:t> </a:t>
            </a:r>
            <a:r>
              <a:rPr lang="en-US" altLang="nl-NL" sz="1500" dirty="0" err="1"/>
              <a:t>tijdig</a:t>
            </a:r>
            <a:r>
              <a:rPr lang="en-US" altLang="nl-NL" sz="1500" dirty="0"/>
              <a:t> </a:t>
            </a:r>
            <a:r>
              <a:rPr lang="en-US" altLang="nl-NL" sz="1500" dirty="0" err="1"/>
              <a:t>bezwaar</a:t>
            </a:r>
            <a:r>
              <a:rPr lang="en-US" altLang="nl-NL" sz="1500" dirty="0"/>
              <a:t>!</a:t>
            </a:r>
          </a:p>
          <a:p>
            <a:endParaRPr lang="en-US" altLang="nl-NL" sz="1500" dirty="0"/>
          </a:p>
          <a:p>
            <a:pPr lvl="1"/>
            <a:endParaRPr lang="en-US" altLang="nl-NL" sz="1500" dirty="0"/>
          </a:p>
        </p:txBody>
      </p:sp>
    </p:spTree>
    <p:extLst>
      <p:ext uri="{BB962C8B-B14F-4D97-AF65-F5344CB8AC3E}">
        <p14:creationId xmlns:p14="http://schemas.microsoft.com/office/powerpoint/2010/main" val="3399446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 medische diensten</a:t>
            </a:r>
          </a:p>
        </p:txBody>
      </p:sp>
      <p:sp>
        <p:nvSpPr>
          <p:cNvPr id="23555" name="Tijdelijke aanduiding voor inhoud 2"/>
          <p:cNvSpPr>
            <a:spLocks noGrp="1"/>
          </p:cNvSpPr>
          <p:nvPr>
            <p:ph idx="1"/>
          </p:nvPr>
        </p:nvSpPr>
        <p:spPr/>
        <p:txBody>
          <a:bodyPr>
            <a:normAutofit/>
          </a:bodyPr>
          <a:lstStyle/>
          <a:p>
            <a:pPr marL="0" indent="0">
              <a:buNone/>
            </a:pPr>
            <a:r>
              <a:rPr lang="en-US" altLang="nl-NL" u="sng" dirty="0" err="1"/>
              <a:t>Optometristen</a:t>
            </a:r>
            <a:r>
              <a:rPr lang="en-US" altLang="nl-NL" u="sng" dirty="0"/>
              <a:t>:</a:t>
            </a:r>
          </a:p>
          <a:p>
            <a:pPr marL="285750" indent="-285750">
              <a:buFont typeface="Arial" panose="020B0604020202020204" pitchFamily="34" charset="0"/>
              <a:buChar char="•"/>
            </a:pPr>
            <a:r>
              <a:rPr lang="nl-NL" altLang="nl-NL" dirty="0" err="1"/>
              <a:t>Optometristische</a:t>
            </a:r>
            <a:r>
              <a:rPr lang="nl-NL" altLang="nl-NL" dirty="0"/>
              <a:t> diensten en vallen onder de medische vrijstelling, zoals aanmeet- en aanpassingsonderzoeken en nazorg</a:t>
            </a:r>
          </a:p>
          <a:p>
            <a:pPr marL="285750" indent="-285750">
              <a:buFont typeface="Arial" panose="020B0604020202020204" pitchFamily="34" charset="0"/>
              <a:buChar char="•"/>
            </a:pPr>
            <a:r>
              <a:rPr lang="nl-NL" altLang="nl-NL" dirty="0" err="1"/>
              <a:t>Optometristische</a:t>
            </a:r>
            <a:r>
              <a:rPr lang="nl-NL" altLang="nl-NL" dirty="0"/>
              <a:t> levering vallen niet onder de medische vrijstelling, zoals de levering van brillen, lenzen en contactlensvloeistoffen</a:t>
            </a:r>
          </a:p>
          <a:p>
            <a:pPr marL="285750" indent="-285750">
              <a:buFont typeface="Arial" panose="020B0604020202020204" pitchFamily="34" charset="0"/>
              <a:buChar char="•"/>
            </a:pPr>
            <a:r>
              <a:rPr lang="nl-NL" altLang="nl-NL" dirty="0" err="1"/>
              <a:t>Optometristische</a:t>
            </a:r>
            <a:r>
              <a:rPr lang="nl-NL" altLang="nl-NL" dirty="0"/>
              <a:t> diensten en </a:t>
            </a:r>
            <a:r>
              <a:rPr lang="nl-NL" altLang="nl-NL" dirty="0" err="1"/>
              <a:t>optometristische</a:t>
            </a:r>
            <a:r>
              <a:rPr lang="nl-NL" altLang="nl-NL" dirty="0"/>
              <a:t> leveringen kunnen niet worden aangemerkt als één prestatie voor de BTW</a:t>
            </a:r>
          </a:p>
          <a:p>
            <a:pPr marL="285750" indent="-285750">
              <a:buFont typeface="Arial" panose="020B0604020202020204" pitchFamily="34" charset="0"/>
              <a:buChar char="•"/>
            </a:pPr>
            <a:r>
              <a:rPr lang="nl-NL" altLang="nl-NL" dirty="0"/>
              <a:t>Hof Den Haag 8 februari 2013, </a:t>
            </a:r>
            <a:r>
              <a:rPr lang="nl-NL" altLang="nl-NL" dirty="0" err="1"/>
              <a:t>nrs</a:t>
            </a:r>
            <a:r>
              <a:rPr lang="nl-NL" altLang="nl-NL" dirty="0"/>
              <a:t>. BK-11/00933 en BK-11/00934</a:t>
            </a:r>
          </a:p>
          <a:p>
            <a:pPr marL="285750" indent="-285750">
              <a:buFont typeface="Arial" panose="020B0604020202020204" pitchFamily="34" charset="0"/>
              <a:buChar char="•"/>
            </a:pPr>
            <a:r>
              <a:rPr lang="nl-NL" altLang="nl-NL" dirty="0"/>
              <a:t>Hoge Raad 12 september 2014, nr. 13/01640: </a:t>
            </a:r>
            <a:r>
              <a:rPr lang="nl-NL" altLang="nl-NL" dirty="0" err="1"/>
              <a:t>terugverwijzing</a:t>
            </a:r>
            <a:r>
              <a:rPr lang="nl-NL" altLang="nl-NL" dirty="0"/>
              <a:t> naar Hof Amsterdam in verband met splitsing abonnementsgeld</a:t>
            </a:r>
          </a:p>
          <a:p>
            <a:pPr marL="285750" indent="-285750">
              <a:buFont typeface="Arial" panose="020B0604020202020204" pitchFamily="34" charset="0"/>
              <a:buChar char="•"/>
            </a:pPr>
            <a:r>
              <a:rPr lang="nl-NL" altLang="nl-NL" dirty="0"/>
              <a:t>Van abonnementsgeld 90% vrijgesteld/ 10% belast?</a:t>
            </a:r>
          </a:p>
          <a:p>
            <a:endParaRPr lang="nl-NL" altLang="nl-NL" dirty="0"/>
          </a:p>
          <a:p>
            <a:endParaRPr lang="nl-NL" altLang="nl-NL" dirty="0"/>
          </a:p>
          <a:p>
            <a:endParaRPr lang="nl-NL" altLang="nl-NL" dirty="0"/>
          </a:p>
          <a:p>
            <a:endParaRPr lang="nl-NL" altLang="nl-NL" dirty="0"/>
          </a:p>
          <a:p>
            <a:endParaRPr lang="nl-NL" altLang="nl-NL" dirty="0"/>
          </a:p>
        </p:txBody>
      </p:sp>
    </p:spTree>
    <p:extLst>
      <p:ext uri="{BB962C8B-B14F-4D97-AF65-F5344CB8AC3E}">
        <p14:creationId xmlns:p14="http://schemas.microsoft.com/office/powerpoint/2010/main" val="34139955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Vrijstellingen medische diensten</a:t>
            </a:r>
          </a:p>
        </p:txBody>
      </p:sp>
      <p:sp>
        <p:nvSpPr>
          <p:cNvPr id="55299" name="Tijdelijke aanduiding voor inhoud 2"/>
          <p:cNvSpPr>
            <a:spLocks noGrp="1"/>
          </p:cNvSpPr>
          <p:nvPr>
            <p:ph idx="1"/>
          </p:nvPr>
        </p:nvSpPr>
        <p:spPr/>
        <p:txBody>
          <a:bodyPr>
            <a:noAutofit/>
          </a:bodyPr>
          <a:lstStyle/>
          <a:p>
            <a:pPr marL="0" indent="0">
              <a:buNone/>
            </a:pPr>
            <a:r>
              <a:rPr lang="nl-NL" altLang="nl-NL" u="sng" dirty="0"/>
              <a:t>Medische vrijstelling:</a:t>
            </a:r>
          </a:p>
          <a:p>
            <a:pPr marL="285750" indent="-285750">
              <a:buFont typeface="Arial" panose="020B0604020202020204" pitchFamily="34" charset="0"/>
              <a:buChar char="•"/>
            </a:pPr>
            <a:r>
              <a:rPr lang="nl-NL" altLang="nl-NL" dirty="0"/>
              <a:t>Arrest Hof van Justitie(Hof van Justitie, 13 maart 2014, </a:t>
            </a:r>
            <a:br>
              <a:rPr lang="nl-NL" altLang="nl-NL" dirty="0"/>
            </a:br>
            <a:r>
              <a:rPr lang="nl-NL" altLang="nl-NL" dirty="0"/>
              <a:t>C-366-12): Door ZZP arts in ziekenhuis voorgeschreven medicijnen alleen vrijgesteld o.g.v. medische vrijstelling als levering materieel en economisch onlosmakelijk verbonden is met de hoofddienst van medische verzorging</a:t>
            </a:r>
          </a:p>
          <a:p>
            <a:pPr marL="285750" indent="-285750">
              <a:buFont typeface="Arial" panose="020B0604020202020204" pitchFamily="34" charset="0"/>
              <a:buChar char="•"/>
            </a:pPr>
            <a:r>
              <a:rPr lang="nl-NL" altLang="nl-NL" dirty="0"/>
              <a:t>Hoge Raad(Hoge Raad, 11 april 2014, 13/05580): diensten ZZP operatieassistenten en anesthesieverpleegkundigen aan ziekenhuizen vrijgesteld</a:t>
            </a:r>
          </a:p>
          <a:p>
            <a:pPr marL="285750" indent="-285750">
              <a:buFont typeface="Arial" panose="020B0604020202020204" pitchFamily="34" charset="0"/>
              <a:buChar char="•"/>
            </a:pPr>
            <a:r>
              <a:rPr lang="nl-NL" altLang="nl-NL" dirty="0"/>
              <a:t>Rechtbank(Rechtbank Den Haag, 24 mei 2013, SGR 12/9981, SGR 12/9982) : diensten van maatschap radiologisch laboranten aan ziekenhuis geen uitleen van personeel maar vrijgestelde dienst</a:t>
            </a:r>
          </a:p>
          <a:p>
            <a:pPr marL="285750" indent="-285750">
              <a:buFont typeface="Arial" panose="020B0604020202020204" pitchFamily="34" charset="0"/>
              <a:buChar char="•"/>
            </a:pPr>
            <a:r>
              <a:rPr lang="nl-NL" altLang="nl-NL" dirty="0"/>
              <a:t>Rechtbank Zeeland-West-Brabant, 16 september 2014, AWB-14_1866: acupunctuurbehandelingen vrijgesteld, want onderdeel artsenstudie en ligt in het verlengde van en vormt een evidente verdieping op de initiële opleiding tot arts</a:t>
            </a:r>
          </a:p>
          <a:p>
            <a:endParaRPr lang="nl-NL" altLang="nl-NL" dirty="0"/>
          </a:p>
        </p:txBody>
      </p:sp>
    </p:spTree>
    <p:extLst>
      <p:ext uri="{BB962C8B-B14F-4D97-AF65-F5344CB8AC3E}">
        <p14:creationId xmlns:p14="http://schemas.microsoft.com/office/powerpoint/2010/main" val="29961410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Vrijstellingen medische diensten</a:t>
            </a:r>
          </a:p>
        </p:txBody>
      </p:sp>
      <p:sp>
        <p:nvSpPr>
          <p:cNvPr id="3" name="Tijdelijke aanduiding voor inhoud 2"/>
          <p:cNvSpPr>
            <a:spLocks noGrp="1"/>
          </p:cNvSpPr>
          <p:nvPr>
            <p:ph idx="1"/>
          </p:nvPr>
        </p:nvSpPr>
        <p:spPr/>
        <p:txBody>
          <a:bodyPr/>
          <a:lstStyle/>
          <a:p>
            <a:pPr marL="0" indent="0">
              <a:buNone/>
            </a:pPr>
            <a:r>
              <a:rPr lang="nl-NL" u="sng" dirty="0"/>
              <a:t>Coördinatie multidisciplinaire chronische zorg geen BTW vrijgestelde medische dienst</a:t>
            </a:r>
          </a:p>
          <a:p>
            <a:endParaRPr lang="nl-NL" dirty="0"/>
          </a:p>
          <a:p>
            <a:r>
              <a:rPr lang="nl-NL" dirty="0"/>
              <a:t>Medische diensten door medische beroepsbeoefenaren met een BIG gekwalificeerde beroepsopleiding </a:t>
            </a:r>
            <a:r>
              <a:rPr lang="nl-NL" dirty="0">
                <a:sym typeface="Wingdings" panose="05000000000000000000" pitchFamily="2" charset="2"/>
              </a:rPr>
              <a:t></a:t>
            </a:r>
            <a:r>
              <a:rPr lang="nl-NL" dirty="0"/>
              <a:t> vrijgesteld van BTW</a:t>
            </a:r>
          </a:p>
          <a:p>
            <a:r>
              <a:rPr lang="nl-NL" dirty="0"/>
              <a:t>Medische vrijstelling niet van toepassing op</a:t>
            </a:r>
          </a:p>
          <a:p>
            <a:pPr lvl="1">
              <a:buFont typeface="Arial" panose="020B0604020202020204" pitchFamily="34" charset="0"/>
              <a:buChar char="•"/>
            </a:pPr>
            <a:r>
              <a:rPr lang="nl-NL" dirty="0"/>
              <a:t>Gelden die zorggroep bij zorgverzekeraar declareert voor coördinatie van zorg</a:t>
            </a:r>
          </a:p>
          <a:p>
            <a:pPr marL="363538" lvl="1">
              <a:buFont typeface="Arial" panose="020B0604020202020204" pitchFamily="34" charset="0"/>
              <a:buChar char="•"/>
              <a:tabLst>
                <a:tab pos="363538" algn="l"/>
              </a:tabLst>
            </a:pPr>
            <a:endParaRPr lang="nl-NL" dirty="0"/>
          </a:p>
        </p:txBody>
      </p:sp>
    </p:spTree>
    <p:extLst>
      <p:ext uri="{BB962C8B-B14F-4D97-AF65-F5344CB8AC3E}">
        <p14:creationId xmlns:p14="http://schemas.microsoft.com/office/powerpoint/2010/main" val="35065980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nl-NL" dirty="0"/>
              <a:t>Vrijstellingen medische diensten</a:t>
            </a:r>
          </a:p>
        </p:txBody>
      </p:sp>
      <p:sp>
        <p:nvSpPr>
          <p:cNvPr id="30721" name="Rectangle 3"/>
          <p:cNvSpPr>
            <a:spLocks noGrp="1" noChangeArrowheads="1"/>
          </p:cNvSpPr>
          <p:nvPr>
            <p:ph idx="1"/>
          </p:nvPr>
        </p:nvSpPr>
        <p:spPr/>
        <p:txBody>
          <a:bodyPr>
            <a:noAutofit/>
          </a:bodyPr>
          <a:lstStyle/>
          <a:p>
            <a:pPr marL="0" indent="0">
              <a:buNone/>
            </a:pPr>
            <a:r>
              <a:rPr lang="nl-NL" sz="1400" u="sng" dirty="0">
                <a:latin typeface="Arial" panose="020B0604020202020204" pitchFamily="34" charset="0"/>
                <a:cs typeface="Arial" panose="020B0604020202020204" pitchFamily="34" charset="0"/>
              </a:rPr>
              <a:t>BTW en Wmo</a:t>
            </a:r>
          </a:p>
          <a:p>
            <a:pPr marL="0" indent="0">
              <a:buNone/>
            </a:pPr>
            <a:endParaRPr lang="nl-NL" sz="1400" u="sng" dirty="0">
              <a:latin typeface="Arial" panose="020B0604020202020204" pitchFamily="34" charset="0"/>
              <a:cs typeface="Arial" panose="020B0604020202020204" pitchFamily="34" charset="0"/>
            </a:endParaRPr>
          </a:p>
          <a:p>
            <a:pPr marL="0" indent="0">
              <a:buNone/>
            </a:pPr>
            <a:r>
              <a:rPr lang="nl-NL" sz="1400" u="sng" dirty="0">
                <a:latin typeface="Arial" panose="020B0604020202020204" pitchFamily="34" charset="0"/>
                <a:cs typeface="Arial" panose="020B0604020202020204" pitchFamily="34" charset="0"/>
              </a:rPr>
              <a:t>Vrijstelling voor thuiszorg op grond van de Wet maatschappelijke</a:t>
            </a:r>
          </a:p>
          <a:p>
            <a:pPr marL="0" indent="0">
              <a:buNone/>
            </a:pPr>
            <a:r>
              <a:rPr lang="nl-NL" sz="1400" u="sng" dirty="0">
                <a:latin typeface="Arial" panose="020B0604020202020204" pitchFamily="34" charset="0"/>
                <a:cs typeface="Arial" panose="020B0604020202020204" pitchFamily="34" charset="0"/>
              </a:rPr>
              <a:t>ondersteuning 2015 (Wmo):</a:t>
            </a:r>
            <a:endParaRPr lang="nl-NL" sz="1400" dirty="0">
              <a:latin typeface="Arial" panose="020B0604020202020204" pitchFamily="34" charset="0"/>
              <a:cs typeface="Arial" panose="020B0604020202020204" pitchFamily="34" charset="0"/>
            </a:endParaRPr>
          </a:p>
          <a:p>
            <a:pPr marL="361950" indent="-361950"/>
            <a:r>
              <a:rPr lang="nl-NL" sz="1400" dirty="0">
                <a:latin typeface="Arial" panose="020B0604020202020204" pitchFamily="34" charset="0"/>
                <a:cs typeface="Arial" panose="020B0604020202020204" pitchFamily="34" charset="0"/>
              </a:rPr>
              <a:t>Zorg ten behoeve van personen die (tijdelijk) niet zelfstandig in staat zijn tot uitvoeren van noodzakelijke algemene dagelijkse levensverrichtingen + het voeren van een gestructureerd huishouden</a:t>
            </a:r>
          </a:p>
          <a:p>
            <a:pPr marL="361950" indent="-361950"/>
            <a:r>
              <a:rPr lang="nl-NL" sz="1400" dirty="0">
                <a:latin typeface="Arial" panose="020B0604020202020204" pitchFamily="34" charset="0"/>
                <a:cs typeface="Arial" panose="020B0604020202020204" pitchFamily="34" charset="0"/>
              </a:rPr>
              <a:t>Opgenomen in besluit 21 december 2012: Vrijstelling diensten Wmo zorg opgenomen in artikel 11, lid 1, sub g Wet OB</a:t>
            </a:r>
          </a:p>
          <a:p>
            <a:pPr eaLnBrk="1" hangingPunct="1"/>
            <a:endParaRPr lang="nl-NL" sz="1400" dirty="0">
              <a:latin typeface="Arial" panose="020B0604020202020204" pitchFamily="34" charset="0"/>
              <a:cs typeface="Arial" panose="020B0604020202020204" pitchFamily="34" charset="0"/>
            </a:endParaRPr>
          </a:p>
          <a:p>
            <a:pPr marL="0" indent="0">
              <a:buNone/>
            </a:pPr>
            <a:r>
              <a:rPr lang="nl-NL" sz="1400" u="sng" dirty="0">
                <a:latin typeface="Arial" panose="020B0604020202020204" pitchFamily="34" charset="0"/>
                <a:cs typeface="Arial" panose="020B0604020202020204" pitchFamily="34" charset="0"/>
              </a:rPr>
              <a:t>Betreft de volgende diensten:</a:t>
            </a:r>
          </a:p>
          <a:p>
            <a:pPr marL="361950" lvl="1" indent="-361950">
              <a:buFontTx/>
              <a:buChar char="•"/>
            </a:pPr>
            <a:r>
              <a:rPr lang="nl-NL" altLang="nl-NL" sz="1400" dirty="0">
                <a:latin typeface="Arial" panose="020B0604020202020204" pitchFamily="34" charset="0"/>
                <a:cs typeface="Arial" panose="020B0604020202020204" pitchFamily="34" charset="0"/>
              </a:rPr>
              <a:t>S</a:t>
            </a:r>
            <a:r>
              <a:rPr lang="en-US" altLang="nl-NL" sz="1400" dirty="0" err="1">
                <a:latin typeface="Arial" panose="020B0604020202020204" pitchFamily="34" charset="0"/>
                <a:cs typeface="Arial" panose="020B0604020202020204" pitchFamily="34" charset="0"/>
              </a:rPr>
              <a:t>choonhouden</a:t>
            </a:r>
            <a:r>
              <a:rPr lang="en-US" altLang="nl-NL" sz="1400" dirty="0">
                <a:latin typeface="Arial" panose="020B0604020202020204" pitchFamily="34" charset="0"/>
                <a:cs typeface="Arial" panose="020B0604020202020204" pitchFamily="34" charset="0"/>
              </a:rPr>
              <a:t> van de </a:t>
            </a:r>
            <a:r>
              <a:rPr lang="en-US" altLang="nl-NL" sz="1400" dirty="0" err="1">
                <a:latin typeface="Arial" panose="020B0604020202020204" pitchFamily="34" charset="0"/>
                <a:cs typeface="Arial" panose="020B0604020202020204" pitchFamily="34" charset="0"/>
              </a:rPr>
              <a:t>woonruimte</a:t>
            </a:r>
            <a:r>
              <a:rPr lang="en-US" altLang="nl-NL" sz="1400" dirty="0">
                <a:latin typeface="Arial" panose="020B0604020202020204" pitchFamily="34" charset="0"/>
                <a:cs typeface="Arial" panose="020B0604020202020204" pitchFamily="34" charset="0"/>
              </a:rPr>
              <a:t> </a:t>
            </a:r>
          </a:p>
          <a:p>
            <a:pPr marL="361950" lvl="1" indent="-361950">
              <a:buFontTx/>
              <a:buChar char="•"/>
            </a:pPr>
            <a:r>
              <a:rPr lang="en-US" altLang="nl-NL" sz="1400" dirty="0" err="1">
                <a:latin typeface="Arial" panose="020B0604020202020204" pitchFamily="34" charset="0"/>
                <a:cs typeface="Arial" panose="020B0604020202020204" pitchFamily="34" charset="0"/>
              </a:rPr>
              <a:t>Schoonhouden</a:t>
            </a:r>
            <a:r>
              <a:rPr lang="en-US" altLang="nl-NL" sz="1400" dirty="0">
                <a:latin typeface="Arial" panose="020B0604020202020204" pitchFamily="34" charset="0"/>
                <a:cs typeface="Arial" panose="020B0604020202020204" pitchFamily="34" charset="0"/>
              </a:rPr>
              <a:t> van </a:t>
            </a:r>
            <a:r>
              <a:rPr lang="en-US" altLang="nl-NL" sz="1400" dirty="0" err="1">
                <a:latin typeface="Arial" panose="020B0604020202020204" pitchFamily="34" charset="0"/>
                <a:cs typeface="Arial" panose="020B0604020202020204" pitchFamily="34" charset="0"/>
              </a:rPr>
              <a:t>kleding</a:t>
            </a:r>
            <a:r>
              <a:rPr lang="en-US" altLang="nl-NL" sz="1400" dirty="0">
                <a:latin typeface="Arial" panose="020B0604020202020204" pitchFamily="34" charset="0"/>
                <a:cs typeface="Arial" panose="020B0604020202020204" pitchFamily="34" charset="0"/>
              </a:rPr>
              <a:t> + </a:t>
            </a:r>
            <a:r>
              <a:rPr lang="en-US" altLang="nl-NL" sz="1400" dirty="0" err="1">
                <a:latin typeface="Arial" panose="020B0604020202020204" pitchFamily="34" charset="0"/>
                <a:cs typeface="Arial" panose="020B0604020202020204" pitchFamily="34" charset="0"/>
              </a:rPr>
              <a:t>huishoudlinnen</a:t>
            </a:r>
            <a:r>
              <a:rPr lang="en-US" altLang="nl-NL" sz="1400" dirty="0">
                <a:latin typeface="Arial" panose="020B0604020202020204" pitchFamily="34" charset="0"/>
                <a:cs typeface="Arial" panose="020B0604020202020204" pitchFamily="34" charset="0"/>
              </a:rPr>
              <a:t> </a:t>
            </a:r>
            <a:r>
              <a:rPr lang="en-US" altLang="nl-NL" sz="1400" dirty="0" err="1">
                <a:latin typeface="Arial" panose="020B0604020202020204" pitchFamily="34" charset="0"/>
                <a:cs typeface="Arial" panose="020B0604020202020204" pitchFamily="34" charset="0"/>
              </a:rPr>
              <a:t>dat</a:t>
            </a:r>
            <a:r>
              <a:rPr lang="en-US" altLang="nl-NL" sz="1400" dirty="0">
                <a:latin typeface="Arial" panose="020B0604020202020204" pitchFamily="34" charset="0"/>
                <a:cs typeface="Arial" panose="020B0604020202020204" pitchFamily="34" charset="0"/>
              </a:rPr>
              <a:t> tot </a:t>
            </a:r>
            <a:r>
              <a:rPr lang="en-US" altLang="nl-NL" sz="1400" dirty="0" err="1">
                <a:latin typeface="Arial" panose="020B0604020202020204" pitchFamily="34" charset="0"/>
                <a:cs typeface="Arial" panose="020B0604020202020204" pitchFamily="34" charset="0"/>
              </a:rPr>
              <a:t>huishouden</a:t>
            </a:r>
            <a:r>
              <a:rPr lang="en-US" altLang="nl-NL" sz="1400" dirty="0">
                <a:latin typeface="Arial" panose="020B0604020202020204" pitchFamily="34" charset="0"/>
                <a:cs typeface="Arial" panose="020B0604020202020204" pitchFamily="34" charset="0"/>
              </a:rPr>
              <a:t> van de </a:t>
            </a:r>
            <a:r>
              <a:rPr lang="en-US" altLang="nl-NL" sz="1400" dirty="0" err="1">
                <a:latin typeface="Arial" panose="020B0604020202020204" pitchFamily="34" charset="0"/>
                <a:cs typeface="Arial" panose="020B0604020202020204" pitchFamily="34" charset="0"/>
              </a:rPr>
              <a:t>cliënt</a:t>
            </a:r>
            <a:r>
              <a:rPr lang="en-US" altLang="nl-NL" sz="1400" dirty="0">
                <a:latin typeface="Arial" panose="020B0604020202020204" pitchFamily="34" charset="0"/>
                <a:cs typeface="Arial" panose="020B0604020202020204" pitchFamily="34" charset="0"/>
              </a:rPr>
              <a:t> </a:t>
            </a:r>
            <a:r>
              <a:rPr lang="en-US" altLang="nl-NL" sz="1400" dirty="0" err="1">
                <a:latin typeface="Arial" panose="020B0604020202020204" pitchFamily="34" charset="0"/>
                <a:cs typeface="Arial" panose="020B0604020202020204" pitchFamily="34" charset="0"/>
              </a:rPr>
              <a:t>behoort</a:t>
            </a:r>
            <a:r>
              <a:rPr lang="en-US" altLang="nl-NL" sz="1400" dirty="0">
                <a:latin typeface="Arial" panose="020B0604020202020204" pitchFamily="34" charset="0"/>
                <a:cs typeface="Arial" panose="020B0604020202020204" pitchFamily="34" charset="0"/>
              </a:rPr>
              <a:t> </a:t>
            </a:r>
          </a:p>
          <a:p>
            <a:pPr marL="361950" lvl="1" indent="-361950">
              <a:buFontTx/>
              <a:buChar char="•"/>
            </a:pPr>
            <a:r>
              <a:rPr lang="en-US" altLang="nl-NL" sz="1400" dirty="0" err="1">
                <a:latin typeface="Arial" panose="020B0604020202020204" pitchFamily="34" charset="0"/>
                <a:cs typeface="Arial" panose="020B0604020202020204" pitchFamily="34" charset="0"/>
              </a:rPr>
              <a:t>Ondersteunen</a:t>
            </a:r>
            <a:r>
              <a:rPr lang="en-US" altLang="nl-NL" sz="1400" dirty="0">
                <a:latin typeface="Arial" panose="020B0604020202020204" pitchFamily="34" charset="0"/>
                <a:cs typeface="Arial" panose="020B0604020202020204" pitchFamily="34" charset="0"/>
              </a:rPr>
              <a:t> </a:t>
            </a:r>
            <a:r>
              <a:rPr lang="en-US" altLang="nl-NL" sz="1400" dirty="0" err="1">
                <a:latin typeface="Arial" panose="020B0604020202020204" pitchFamily="34" charset="0"/>
                <a:cs typeface="Arial" panose="020B0604020202020204" pitchFamily="34" charset="0"/>
              </a:rPr>
              <a:t>bij</a:t>
            </a:r>
            <a:r>
              <a:rPr lang="en-US" altLang="nl-NL" sz="1400" dirty="0">
                <a:latin typeface="Arial" panose="020B0604020202020204" pitchFamily="34" charset="0"/>
                <a:cs typeface="Arial" panose="020B0604020202020204" pitchFamily="34" charset="0"/>
              </a:rPr>
              <a:t> of </a:t>
            </a:r>
            <a:r>
              <a:rPr lang="en-US" altLang="nl-NL" sz="1400" dirty="0" err="1">
                <a:latin typeface="Arial" panose="020B0604020202020204" pitchFamily="34" charset="0"/>
                <a:cs typeface="Arial" panose="020B0604020202020204" pitchFamily="34" charset="0"/>
              </a:rPr>
              <a:t>overnemen</a:t>
            </a:r>
            <a:r>
              <a:rPr lang="en-US" altLang="nl-NL" sz="1400" dirty="0">
                <a:latin typeface="Arial" panose="020B0604020202020204" pitchFamily="34" charset="0"/>
                <a:cs typeface="Arial" panose="020B0604020202020204" pitchFamily="34" charset="0"/>
              </a:rPr>
              <a:t> activiteiten op </a:t>
            </a:r>
            <a:r>
              <a:rPr lang="en-US" altLang="nl-NL" sz="1400" dirty="0" err="1">
                <a:latin typeface="Arial" panose="020B0604020202020204" pitchFamily="34" charset="0"/>
                <a:cs typeface="Arial" panose="020B0604020202020204" pitchFamily="34" charset="0"/>
              </a:rPr>
              <a:t>gebied</a:t>
            </a:r>
            <a:r>
              <a:rPr lang="en-US" altLang="nl-NL" sz="1400" dirty="0">
                <a:latin typeface="Arial" panose="020B0604020202020204" pitchFamily="34" charset="0"/>
                <a:cs typeface="Arial" panose="020B0604020202020204" pitchFamily="34" charset="0"/>
              </a:rPr>
              <a:t> van </a:t>
            </a:r>
            <a:r>
              <a:rPr lang="en-US" altLang="nl-NL" sz="1400" dirty="0" err="1">
                <a:latin typeface="Arial" panose="020B0604020202020204" pitchFamily="34" charset="0"/>
                <a:cs typeface="Arial" panose="020B0604020202020204" pitchFamily="34" charset="0"/>
              </a:rPr>
              <a:t>verzorging</a:t>
            </a:r>
            <a:r>
              <a:rPr lang="en-US" altLang="nl-NL" sz="1400" dirty="0">
                <a:latin typeface="Arial" panose="020B0604020202020204" pitchFamily="34" charset="0"/>
                <a:cs typeface="Arial" panose="020B0604020202020204" pitchFamily="34" charset="0"/>
              </a:rPr>
              <a:t> van </a:t>
            </a:r>
            <a:r>
              <a:rPr lang="en-US" altLang="nl-NL" sz="1400" dirty="0" err="1">
                <a:latin typeface="Arial" panose="020B0604020202020204" pitchFamily="34" charset="0"/>
                <a:cs typeface="Arial" panose="020B0604020202020204" pitchFamily="34" charset="0"/>
              </a:rPr>
              <a:t>degene</a:t>
            </a:r>
            <a:r>
              <a:rPr lang="en-US" altLang="nl-NL" sz="1400" dirty="0">
                <a:latin typeface="Arial" panose="020B0604020202020204" pitchFamily="34" charset="0"/>
                <a:cs typeface="Arial" panose="020B0604020202020204" pitchFamily="34" charset="0"/>
              </a:rPr>
              <a:t> voor </a:t>
            </a:r>
            <a:r>
              <a:rPr lang="en-US" altLang="nl-NL" sz="1400" dirty="0" err="1">
                <a:latin typeface="Arial" panose="020B0604020202020204" pitchFamily="34" charset="0"/>
                <a:cs typeface="Arial" panose="020B0604020202020204" pitchFamily="34" charset="0"/>
              </a:rPr>
              <a:t>wie</a:t>
            </a:r>
            <a:r>
              <a:rPr lang="en-US" altLang="nl-NL" sz="1400" dirty="0">
                <a:latin typeface="Arial" panose="020B0604020202020204" pitchFamily="34" charset="0"/>
                <a:cs typeface="Arial" panose="020B0604020202020204" pitchFamily="34" charset="0"/>
              </a:rPr>
              <a:t> Wmo-</a:t>
            </a:r>
            <a:r>
              <a:rPr lang="en-US" altLang="nl-NL" sz="1400" dirty="0" err="1">
                <a:latin typeface="Arial" panose="020B0604020202020204" pitchFamily="34" charset="0"/>
                <a:cs typeface="Arial" panose="020B0604020202020204" pitchFamily="34" charset="0"/>
              </a:rPr>
              <a:t>diensten</a:t>
            </a:r>
            <a:r>
              <a:rPr lang="en-US" altLang="nl-NL" sz="1400" dirty="0">
                <a:latin typeface="Arial" panose="020B0604020202020204" pitchFamily="34" charset="0"/>
                <a:cs typeface="Arial" panose="020B0604020202020204" pitchFamily="34" charset="0"/>
              </a:rPr>
              <a:t> </a:t>
            </a:r>
            <a:r>
              <a:rPr lang="en-US" altLang="nl-NL" sz="1400" dirty="0" err="1">
                <a:latin typeface="Arial" panose="020B0604020202020204" pitchFamily="34" charset="0"/>
                <a:cs typeface="Arial" panose="020B0604020202020204" pitchFamily="34" charset="0"/>
              </a:rPr>
              <a:t>zijn</a:t>
            </a:r>
            <a:r>
              <a:rPr lang="en-US" altLang="nl-NL" sz="1400" dirty="0">
                <a:latin typeface="Arial" panose="020B0604020202020204" pitchFamily="34" charset="0"/>
                <a:cs typeface="Arial" panose="020B0604020202020204" pitchFamily="34" charset="0"/>
              </a:rPr>
              <a:t> </a:t>
            </a:r>
            <a:r>
              <a:rPr lang="en-US" altLang="nl-NL" sz="1400" dirty="0" err="1">
                <a:latin typeface="Arial" panose="020B0604020202020204" pitchFamily="34" charset="0"/>
                <a:cs typeface="Arial" panose="020B0604020202020204" pitchFamily="34" charset="0"/>
              </a:rPr>
              <a:t>bestemd</a:t>
            </a:r>
            <a:r>
              <a:rPr lang="en-US" altLang="nl-NL" sz="1400" dirty="0">
                <a:latin typeface="Arial" panose="020B0604020202020204" pitchFamily="34" charset="0"/>
                <a:cs typeface="Arial" panose="020B0604020202020204" pitchFamily="34" charset="0"/>
              </a:rPr>
              <a:t> </a:t>
            </a:r>
          </a:p>
          <a:p>
            <a:pPr marL="361950" lvl="1" indent="-361950">
              <a:buFontTx/>
              <a:buChar char="•"/>
            </a:pPr>
            <a:r>
              <a:rPr lang="nl-NL" altLang="nl-NL" sz="1400" dirty="0">
                <a:latin typeface="Arial" panose="020B0604020202020204" pitchFamily="34" charset="0"/>
                <a:cs typeface="Arial" panose="020B0604020202020204" pitchFamily="34" charset="0"/>
              </a:rPr>
              <a:t>O</a:t>
            </a:r>
            <a:r>
              <a:rPr lang="en-US" altLang="nl-NL" sz="1400" dirty="0" err="1">
                <a:latin typeface="Arial" panose="020B0604020202020204" pitchFamily="34" charset="0"/>
                <a:cs typeface="Arial" panose="020B0604020202020204" pitchFamily="34" charset="0"/>
              </a:rPr>
              <a:t>ndersteunende</a:t>
            </a:r>
            <a:r>
              <a:rPr lang="en-US" altLang="nl-NL" sz="1400" dirty="0">
                <a:latin typeface="Arial" panose="020B0604020202020204" pitchFamily="34" charset="0"/>
                <a:cs typeface="Arial" panose="020B0604020202020204" pitchFamily="34" charset="0"/>
              </a:rPr>
              <a:t> activiteiten </a:t>
            </a:r>
            <a:r>
              <a:rPr lang="en-US" altLang="nl-NL" sz="1400" dirty="0" err="1">
                <a:latin typeface="Arial" panose="020B0604020202020204" pitchFamily="34" charset="0"/>
                <a:cs typeface="Arial" panose="020B0604020202020204" pitchFamily="34" charset="0"/>
              </a:rPr>
              <a:t>gericht</a:t>
            </a:r>
            <a:r>
              <a:rPr lang="en-US" altLang="nl-NL" sz="1400" dirty="0">
                <a:latin typeface="Arial" panose="020B0604020202020204" pitchFamily="34" charset="0"/>
                <a:cs typeface="Arial" panose="020B0604020202020204" pitchFamily="34" charset="0"/>
              </a:rPr>
              <a:t> op </a:t>
            </a:r>
            <a:r>
              <a:rPr lang="en-US" altLang="nl-NL" sz="1400" dirty="0" err="1">
                <a:latin typeface="Arial" panose="020B0604020202020204" pitchFamily="34" charset="0"/>
                <a:cs typeface="Arial" panose="020B0604020202020204" pitchFamily="34" charset="0"/>
              </a:rPr>
              <a:t>bevordering</a:t>
            </a:r>
            <a:r>
              <a:rPr lang="en-US" altLang="nl-NL" sz="1400" dirty="0">
                <a:latin typeface="Arial" panose="020B0604020202020204" pitchFamily="34" charset="0"/>
                <a:cs typeface="Arial" panose="020B0604020202020204" pitchFamily="34" charset="0"/>
              </a:rPr>
              <a:t> van </a:t>
            </a:r>
            <a:r>
              <a:rPr lang="en-US" altLang="nl-NL" sz="1400" dirty="0" err="1">
                <a:latin typeface="Arial" panose="020B0604020202020204" pitchFamily="34" charset="0"/>
                <a:cs typeface="Arial" panose="020B0604020202020204" pitchFamily="34" charset="0"/>
              </a:rPr>
              <a:t>participatie</a:t>
            </a:r>
            <a:r>
              <a:rPr lang="en-US" altLang="nl-NL" sz="1400" dirty="0">
                <a:latin typeface="Arial" panose="020B0604020202020204" pitchFamily="34" charset="0"/>
                <a:cs typeface="Arial" panose="020B0604020202020204" pitchFamily="34" charset="0"/>
              </a:rPr>
              <a:t> en </a:t>
            </a:r>
            <a:r>
              <a:rPr lang="en-US" altLang="nl-NL" sz="1400" dirty="0" err="1">
                <a:latin typeface="Arial" panose="020B0604020202020204" pitchFamily="34" charset="0"/>
                <a:cs typeface="Arial" panose="020B0604020202020204" pitchFamily="34" charset="0"/>
              </a:rPr>
              <a:t>zelfredzaamhei</a:t>
            </a:r>
            <a:r>
              <a:rPr lang="nl-NL" altLang="nl-NL" sz="1400" dirty="0">
                <a:latin typeface="Arial" panose="020B0604020202020204" pitchFamily="34" charset="0"/>
                <a:cs typeface="Arial" panose="020B0604020202020204" pitchFamily="34" charset="0"/>
              </a:rPr>
              <a:t>d</a:t>
            </a:r>
            <a:endParaRPr lang="nl-NL" altLang="nl-NL" sz="1400" b="1" dirty="0">
              <a:latin typeface="Arial" panose="020B0604020202020204" pitchFamily="34" charset="0"/>
              <a:cs typeface="Arial" panose="020B0604020202020204" pitchFamily="34" charset="0"/>
            </a:endParaRPr>
          </a:p>
          <a:p>
            <a:pPr marL="361950" indent="-361950"/>
            <a:endParaRPr lang="nl-NL" sz="1400" dirty="0">
              <a:latin typeface="Arial" panose="020B0604020202020204" pitchFamily="34" charset="0"/>
              <a:cs typeface="Arial" panose="020B0604020202020204" pitchFamily="34" charset="0"/>
            </a:endParaRPr>
          </a:p>
          <a:p>
            <a:pPr marL="361950" indent="-361950"/>
            <a:endParaRPr lang="nl-NL" sz="1400" dirty="0">
              <a:latin typeface="Arial" panose="020B0604020202020204" pitchFamily="34" charset="0"/>
              <a:cs typeface="Arial" panose="020B0604020202020204" pitchFamily="34" charset="0"/>
            </a:endParaRPr>
          </a:p>
          <a:p>
            <a:pPr marL="0" indent="0">
              <a:buNone/>
            </a:pPr>
            <a:r>
              <a:rPr lang="nl-NL"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30722" name="Rectangle 4"/>
          <p:cNvSpPr>
            <a:spLocks noChangeArrowheads="1"/>
          </p:cNvSpPr>
          <p:nvPr/>
        </p:nvSpPr>
        <p:spPr bwMode="auto">
          <a:xfrm>
            <a:off x="1524001" y="2960044"/>
            <a:ext cx="184731" cy="461665"/>
          </a:xfrm>
          <a:prstGeom prst="rect">
            <a:avLst/>
          </a:prstGeom>
          <a:noFill/>
          <a:ln w="9525">
            <a:noFill/>
            <a:miter lim="800000"/>
            <a:headEnd/>
            <a:tailEnd/>
          </a:ln>
        </p:spPr>
        <p:txBody>
          <a:bodyPr wrap="none" anchor="ctr">
            <a:spAutoFit/>
          </a:bodyPr>
          <a:lstStyle/>
          <a:p>
            <a:endParaRPr lang="nl-NL" altLang="nl-NL" sz="2400">
              <a:latin typeface="Trebuchet MS" pitchFamily="34" charset="0"/>
            </a:endParaRPr>
          </a:p>
        </p:txBody>
      </p:sp>
    </p:spTree>
    <p:extLst>
      <p:ext uri="{BB962C8B-B14F-4D97-AF65-F5344CB8AC3E}">
        <p14:creationId xmlns:p14="http://schemas.microsoft.com/office/powerpoint/2010/main" val="1245736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nl-NL" dirty="0"/>
              <a:t>Vrijstellingen medische diensten</a:t>
            </a:r>
          </a:p>
        </p:txBody>
      </p:sp>
      <p:sp>
        <p:nvSpPr>
          <p:cNvPr id="71682" name="Rectangle 3"/>
          <p:cNvSpPr>
            <a:spLocks noGrp="1" noChangeArrowheads="1"/>
          </p:cNvSpPr>
          <p:nvPr>
            <p:ph idx="1"/>
          </p:nvPr>
        </p:nvSpPr>
        <p:spPr/>
        <p:txBody>
          <a:bodyPr anchor="t">
            <a:normAutofit/>
          </a:bodyPr>
          <a:lstStyle/>
          <a:p>
            <a:pPr marL="0" indent="0">
              <a:buNone/>
            </a:pPr>
            <a:r>
              <a:rPr lang="nl-NL" b="0" u="sng" dirty="0">
                <a:latin typeface="Arial" charset="0"/>
                <a:cs typeface="Arial" charset="0"/>
              </a:rPr>
              <a:t>BTW en Wmo</a:t>
            </a:r>
          </a:p>
          <a:p>
            <a:pPr marL="0" indent="0">
              <a:buNone/>
            </a:pPr>
            <a:endParaRPr lang="nl-NL" u="sng" dirty="0">
              <a:latin typeface="Arial" charset="0"/>
              <a:cs typeface="Arial" charset="0"/>
            </a:endParaRPr>
          </a:p>
          <a:p>
            <a:pPr marL="0" indent="0">
              <a:buNone/>
            </a:pPr>
            <a:r>
              <a:rPr lang="nl-NL" b="0" u="sng" dirty="0">
                <a:latin typeface="Arial" charset="0"/>
                <a:cs typeface="Arial" charset="0"/>
              </a:rPr>
              <a:t>Voorwaarden voor toepassing van de vrijstelling:</a:t>
            </a:r>
            <a:endParaRPr lang="nl-NL" b="0" dirty="0">
              <a:latin typeface="Arial" charset="0"/>
              <a:cs typeface="Arial" charset="0"/>
            </a:endParaRPr>
          </a:p>
          <a:p>
            <a:pPr marL="457200" indent="-457200">
              <a:buFont typeface="+mj-lt"/>
              <a:buAutoNum type="arabicPeriod"/>
            </a:pPr>
            <a:r>
              <a:rPr lang="nl-NL" b="0" dirty="0">
                <a:latin typeface="Arial" charset="0"/>
                <a:cs typeface="Arial" charset="0"/>
              </a:rPr>
              <a:t>Diensten worden gefinancierd vanuit Wmo </a:t>
            </a:r>
            <a:r>
              <a:rPr lang="nl-NL" b="0" dirty="0">
                <a:latin typeface="Arial" charset="0"/>
                <a:cs typeface="Arial" charset="0"/>
                <a:sym typeface="Wingdings" panose="05000000000000000000" pitchFamily="2" charset="2"/>
              </a:rPr>
              <a:t> </a:t>
            </a:r>
            <a:r>
              <a:rPr lang="nl-NL" altLang="nl-NL" b="0" dirty="0">
                <a:latin typeface="Arial" charset="0"/>
                <a:cs typeface="Arial" charset="0"/>
              </a:rPr>
              <a:t>dienstenverlening betaalt door gemeente. Cliënt mogelijk eigen bijdrage betalen </a:t>
            </a:r>
            <a:r>
              <a:rPr lang="nl-NL" altLang="nl-NL" b="0" dirty="0">
                <a:latin typeface="Arial" charset="0"/>
                <a:cs typeface="Arial" charset="0"/>
                <a:sym typeface="Wingdings" panose="05000000000000000000" pitchFamily="2" charset="2"/>
              </a:rPr>
              <a:t></a:t>
            </a:r>
            <a:r>
              <a:rPr lang="nl-NL" altLang="nl-NL" b="0" dirty="0">
                <a:latin typeface="Arial" charset="0"/>
                <a:cs typeface="Arial" charset="0"/>
              </a:rPr>
              <a:t> eigen bijdrage staat toepassing vrijstelling niet in de weg</a:t>
            </a:r>
          </a:p>
          <a:p>
            <a:pPr marL="457200" indent="-457200">
              <a:buFont typeface="+mj-lt"/>
              <a:buAutoNum type="arabicPeriod"/>
            </a:pPr>
            <a:r>
              <a:rPr lang="nl-NL" altLang="nl-NL" b="0" dirty="0">
                <a:latin typeface="Arial" charset="0"/>
              </a:rPr>
              <a:t>Diensten worden verleend aan personen waarbij vaststaat dat zij volgens Wmo op diensten zijn aangewezen </a:t>
            </a:r>
            <a:r>
              <a:rPr lang="nl-NL" altLang="nl-NL" b="0" dirty="0">
                <a:latin typeface="Arial" charset="0"/>
                <a:sym typeface="Wingdings" panose="05000000000000000000" pitchFamily="2" charset="2"/>
              </a:rPr>
              <a:t></a:t>
            </a:r>
            <a:r>
              <a:rPr lang="nl-NL" altLang="nl-NL" b="0" dirty="0">
                <a:latin typeface="Arial" charset="0"/>
              </a:rPr>
              <a:t> volgt uit beschikking van gemeente dan wel uit gemeentelijke verordening</a:t>
            </a:r>
          </a:p>
          <a:p>
            <a:pPr marL="457200" indent="-457200">
              <a:buFont typeface="+mj-lt"/>
              <a:buAutoNum type="arabicPeriod"/>
            </a:pPr>
            <a:r>
              <a:rPr lang="nl-NL" altLang="nl-NL" b="0" dirty="0">
                <a:latin typeface="Arial" charset="0"/>
              </a:rPr>
              <a:t>Wmo kent geen verplichte indicatiestelling, maar moet op basis van beschikking gemeente worden aangetoond</a:t>
            </a:r>
            <a:r>
              <a:rPr lang="nl-NL" b="0" dirty="0">
                <a:latin typeface="Arial" charset="0"/>
                <a:cs typeface="Arial" charset="0"/>
              </a:rPr>
              <a:t>	</a:t>
            </a:r>
            <a:endParaRPr lang="en-US" b="0" dirty="0">
              <a:latin typeface="Arial" charset="0"/>
              <a:cs typeface="Arial" charset="0"/>
            </a:endParaRPr>
          </a:p>
        </p:txBody>
      </p:sp>
      <p:sp>
        <p:nvSpPr>
          <p:cNvPr id="71683" name="Rectangle 4"/>
          <p:cNvSpPr>
            <a:spLocks noChangeArrowheads="1"/>
          </p:cNvSpPr>
          <p:nvPr/>
        </p:nvSpPr>
        <p:spPr bwMode="auto">
          <a:xfrm>
            <a:off x="1524001" y="2960044"/>
            <a:ext cx="184731" cy="461665"/>
          </a:xfrm>
          <a:prstGeom prst="rect">
            <a:avLst/>
          </a:prstGeom>
          <a:noFill/>
          <a:ln w="9525">
            <a:noFill/>
            <a:miter lim="800000"/>
            <a:headEnd/>
            <a:tailEnd/>
          </a:ln>
        </p:spPr>
        <p:txBody>
          <a:bodyPr wrap="none" anchor="ctr">
            <a:spAutoFit/>
          </a:bodyPr>
          <a:lstStyle/>
          <a:p>
            <a:endParaRPr lang="nl-NL" altLang="nl-NL" sz="2400">
              <a:latin typeface="Trebuchet MS" pitchFamily="34" charset="0"/>
            </a:endParaRPr>
          </a:p>
        </p:txBody>
      </p:sp>
    </p:spTree>
    <p:extLst>
      <p:ext uri="{BB962C8B-B14F-4D97-AF65-F5344CB8AC3E}">
        <p14:creationId xmlns:p14="http://schemas.microsoft.com/office/powerpoint/2010/main" val="24182603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t>Vrijstelling sociaal culturele diensten</a:t>
            </a:r>
          </a:p>
        </p:txBody>
      </p:sp>
      <p:sp>
        <p:nvSpPr>
          <p:cNvPr id="24579" name="Rectangle 3"/>
          <p:cNvSpPr>
            <a:spLocks noGrp="1" noChangeArrowheads="1"/>
          </p:cNvSpPr>
          <p:nvPr>
            <p:ph idx="1"/>
          </p:nvPr>
        </p:nvSpPr>
        <p:spPr/>
        <p:txBody>
          <a:bodyPr>
            <a:normAutofit fontScale="92500" lnSpcReduction="10000"/>
          </a:bodyPr>
          <a:lstStyle/>
          <a:p>
            <a:pPr marL="285750" indent="-285750">
              <a:buFont typeface="Arial" panose="020B0604020202020204" pitchFamily="34" charset="0"/>
              <a:buChar char="•"/>
            </a:pPr>
            <a:r>
              <a:rPr lang="nl-NL" dirty="0"/>
              <a:t>Jeugdwerk</a:t>
            </a:r>
          </a:p>
          <a:p>
            <a:pPr marL="285750" indent="-285750">
              <a:buFont typeface="Arial" panose="020B0604020202020204" pitchFamily="34" charset="0"/>
              <a:buChar char="•"/>
            </a:pPr>
            <a:r>
              <a:rPr lang="nl-NL" dirty="0"/>
              <a:t>Kruisverenigingen</a:t>
            </a:r>
          </a:p>
          <a:p>
            <a:pPr marL="285750" indent="-285750">
              <a:buFont typeface="Arial" panose="020B0604020202020204" pitchFamily="34" charset="0"/>
              <a:buChar char="•"/>
            </a:pPr>
            <a:r>
              <a:rPr lang="nl-NL" dirty="0"/>
              <a:t>Consultatiebureaus</a:t>
            </a:r>
          </a:p>
          <a:p>
            <a:pPr marL="285750" indent="-285750">
              <a:buFont typeface="Arial" panose="020B0604020202020204" pitchFamily="34" charset="0"/>
              <a:buChar char="•"/>
            </a:pPr>
            <a:r>
              <a:rPr lang="nl-NL" dirty="0"/>
              <a:t>Dagverblijven voor gehandicapten</a:t>
            </a:r>
          </a:p>
          <a:p>
            <a:pPr marL="285750" indent="-285750">
              <a:buFont typeface="Arial" panose="020B0604020202020204" pitchFamily="34" charset="0"/>
              <a:buChar char="•"/>
            </a:pPr>
            <a:r>
              <a:rPr lang="nl-NL" dirty="0"/>
              <a:t>Volksuniversiteit</a:t>
            </a:r>
          </a:p>
          <a:p>
            <a:pPr marL="285750" indent="-285750">
              <a:buFont typeface="Arial" panose="020B0604020202020204" pitchFamily="34" charset="0"/>
              <a:buChar char="•"/>
            </a:pPr>
            <a:r>
              <a:rPr lang="nl-NL" dirty="0"/>
              <a:t>Enzovoorts</a:t>
            </a:r>
          </a:p>
          <a:p>
            <a:endParaRPr lang="nl-NL" dirty="0"/>
          </a:p>
          <a:p>
            <a:pPr marL="0" indent="0">
              <a:buNone/>
            </a:pPr>
            <a:r>
              <a:rPr lang="nl-NL" u="sng" dirty="0"/>
              <a:t>Uitgezonderd:</a:t>
            </a:r>
          </a:p>
          <a:p>
            <a:pPr marL="285750" indent="-285750">
              <a:buFont typeface="Arial" panose="020B0604020202020204" pitchFamily="34" charset="0"/>
              <a:buChar char="•"/>
            </a:pPr>
            <a:r>
              <a:rPr lang="nl-NL" dirty="0"/>
              <a:t>Verstrekken spijzen en dranken</a:t>
            </a:r>
          </a:p>
          <a:p>
            <a:pPr marL="285750" indent="-285750">
              <a:buFont typeface="Arial" panose="020B0604020202020204" pitchFamily="34" charset="0"/>
              <a:buChar char="•"/>
            </a:pPr>
            <a:r>
              <a:rPr lang="nl-NL" dirty="0"/>
              <a:t>Verrichten van onderzoek</a:t>
            </a:r>
          </a:p>
          <a:p>
            <a:pPr marL="285750" indent="-285750">
              <a:buFont typeface="Arial" panose="020B0604020202020204" pitchFamily="34" charset="0"/>
              <a:buChar char="•"/>
            </a:pPr>
            <a:r>
              <a:rPr lang="nl-NL" dirty="0"/>
              <a:t>Ter beschikking stellen van personeel</a:t>
            </a:r>
          </a:p>
          <a:p>
            <a:pPr marL="285750" indent="-285750">
              <a:buFont typeface="Arial" panose="020B0604020202020204" pitchFamily="34" charset="0"/>
              <a:buChar char="•"/>
            </a:pPr>
            <a:r>
              <a:rPr lang="nl-NL" dirty="0"/>
              <a:t>Verzorgen administraties</a:t>
            </a:r>
          </a:p>
        </p:txBody>
      </p:sp>
      <p:sp>
        <p:nvSpPr>
          <p:cNvPr id="39940" name="Rectangle 4"/>
          <p:cNvSpPr>
            <a:spLocks noChangeArrowheads="1"/>
          </p:cNvSpPr>
          <p:nvPr/>
        </p:nvSpPr>
        <p:spPr bwMode="auto">
          <a:xfrm>
            <a:off x="1524001" y="29600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1600">
                <a:solidFill>
                  <a:schemeClr val="tx1"/>
                </a:solidFill>
                <a:latin typeface="Arial" charset="0"/>
              </a:defRPr>
            </a:lvl1pPr>
            <a:lvl2pPr marL="742950" indent="-285750">
              <a:spcBef>
                <a:spcPct val="20000"/>
              </a:spcBef>
              <a:buFont typeface="Arial" charset="0"/>
              <a:buChar char="•"/>
              <a:defRPr sz="1600">
                <a:solidFill>
                  <a:schemeClr val="tx1"/>
                </a:solidFill>
                <a:latin typeface="Arial" charset="0"/>
              </a:defRPr>
            </a:lvl2pPr>
            <a:lvl3pPr marL="1143000" indent="-228600">
              <a:spcBef>
                <a:spcPct val="20000"/>
              </a:spcBef>
              <a:buFont typeface="Arial" charset="0"/>
              <a:buChar char="•"/>
              <a:defRPr sz="1600">
                <a:solidFill>
                  <a:schemeClr val="tx1"/>
                </a:solidFill>
                <a:latin typeface="Arial" charset="0"/>
              </a:defRPr>
            </a:lvl3pPr>
            <a:lvl4pPr marL="1600200" indent="-228600">
              <a:spcBef>
                <a:spcPct val="20000"/>
              </a:spcBef>
              <a:buFont typeface="Arial" charset="0"/>
              <a:buChar char="•"/>
              <a:defRPr sz="1600">
                <a:solidFill>
                  <a:schemeClr val="tx1"/>
                </a:solidFill>
                <a:latin typeface="Arial" charset="0"/>
              </a:defRPr>
            </a:lvl4pPr>
            <a:lvl5pPr marL="2057400" indent="-228600">
              <a:spcBef>
                <a:spcPct val="20000"/>
              </a:spcBef>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defRPr>
            </a:lvl9pPr>
          </a:lstStyle>
          <a:p>
            <a:pPr>
              <a:spcBef>
                <a:spcPct val="0"/>
              </a:spcBef>
              <a:buFontTx/>
              <a:buNone/>
            </a:pPr>
            <a:endParaRPr lang="nl-NL" altLang="nl-NL" sz="2400">
              <a:latin typeface="Trebuchet MS" pitchFamily="34" charset="0"/>
              <a:cs typeface="Arial" charset="0"/>
            </a:endParaRPr>
          </a:p>
        </p:txBody>
      </p:sp>
    </p:spTree>
    <p:extLst>
      <p:ext uri="{BB962C8B-B14F-4D97-AF65-F5344CB8AC3E}">
        <p14:creationId xmlns:p14="http://schemas.microsoft.com/office/powerpoint/2010/main" val="123842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a:extLst>
              <a:ext uri="{FF2B5EF4-FFF2-40B4-BE49-F238E27FC236}">
                <a16:creationId xmlns:a16="http://schemas.microsoft.com/office/drawing/2014/main" id="{F02EA331-94A3-477A-844E-32FE2FE31BC1}"/>
              </a:ext>
            </a:extLst>
          </p:cNvPr>
          <p:cNvSpPr>
            <a:spLocks noGrp="1" noChangeArrowheads="1"/>
          </p:cNvSpPr>
          <p:nvPr>
            <p:ph type="title"/>
          </p:nvPr>
        </p:nvSpPr>
        <p:spPr>
          <a:xfrm>
            <a:off x="2208213" y="908050"/>
            <a:ext cx="7772400" cy="1143000"/>
          </a:xfrm>
        </p:spPr>
        <p:txBody>
          <a:bodyPr/>
          <a:lstStyle/>
          <a:p>
            <a:r>
              <a:rPr lang="nl-NL" altLang="nl-NL"/>
              <a:t>BTW ondernemer</a:t>
            </a:r>
          </a:p>
        </p:txBody>
      </p:sp>
      <p:sp>
        <p:nvSpPr>
          <p:cNvPr id="27650" name="Tijdelijke aanduiding voor inhoud 2">
            <a:extLst>
              <a:ext uri="{FF2B5EF4-FFF2-40B4-BE49-F238E27FC236}">
                <a16:creationId xmlns:a16="http://schemas.microsoft.com/office/drawing/2014/main" id="{AC1DECC7-6377-4562-BA47-324EB077A16A}"/>
              </a:ext>
            </a:extLst>
          </p:cNvPr>
          <p:cNvSpPr>
            <a:spLocks noGrp="1" noChangeArrowheads="1"/>
          </p:cNvSpPr>
          <p:nvPr>
            <p:ph idx="1"/>
          </p:nvPr>
        </p:nvSpPr>
        <p:spPr>
          <a:xfrm>
            <a:off x="2208213" y="2276475"/>
            <a:ext cx="7772400" cy="4114800"/>
          </a:xfrm>
        </p:spPr>
        <p:txBody>
          <a:bodyPr/>
          <a:lstStyle/>
          <a:p>
            <a:endParaRPr lang="nl-NL" altLang="nl-NL"/>
          </a:p>
          <a:p>
            <a:r>
              <a:rPr lang="nl-NL" altLang="nl-NL" b="1">
                <a:solidFill>
                  <a:srgbClr val="222222"/>
                </a:solidFill>
                <a:latin typeface="Verdana" panose="020B0604030504040204" pitchFamily="34" charset="0"/>
              </a:rPr>
              <a:t>Artikel 13</a:t>
            </a:r>
            <a:endParaRPr lang="nl-NL" altLang="nl-NL">
              <a:solidFill>
                <a:srgbClr val="222222"/>
              </a:solidFill>
              <a:latin typeface="Verdana" panose="020B0604030504040204" pitchFamily="34" charset="0"/>
            </a:endParaRPr>
          </a:p>
          <a:p>
            <a:r>
              <a:rPr lang="nl-NL" altLang="nl-NL">
                <a:solidFill>
                  <a:srgbClr val="222222"/>
                </a:solidFill>
                <a:latin typeface="Verdana" panose="020B0604030504040204" pitchFamily="34" charset="0"/>
              </a:rPr>
              <a:t>Wanneer deze lichamen evenwel zodanige werkzaamheden of handelingen verrichten, moeten zij daarvoor als belastingplichtige worden aangemerkt, indien een behandeling als niet-belastingplichtige tot een verstoring van de mededinging van enige betekenis zou leiden.</a:t>
            </a:r>
          </a:p>
          <a:p>
            <a:r>
              <a:rPr lang="nl-NL" altLang="nl-NL">
                <a:solidFill>
                  <a:srgbClr val="222222"/>
                </a:solidFill>
                <a:latin typeface="Verdana" panose="020B0604030504040204" pitchFamily="34" charset="0"/>
              </a:rPr>
              <a:t>De publiekrechtelijke lichamen worden in elk geval als belastingplichtige beschouwd voor de in bijlage I genoemde werkzaamheden, voor zover deze niet van onbeduidende omvang zijn.</a:t>
            </a:r>
          </a:p>
          <a:p>
            <a:endParaRPr lang="nl-NL" altLang="nl-NL"/>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Onderwijsvrijstelling</a:t>
            </a:r>
          </a:p>
        </p:txBody>
      </p:sp>
      <p:sp>
        <p:nvSpPr>
          <p:cNvPr id="25603" name="Rectangle 3"/>
          <p:cNvSpPr>
            <a:spLocks noGrp="1" noChangeArrowheads="1"/>
          </p:cNvSpPr>
          <p:nvPr>
            <p:ph idx="1"/>
          </p:nvPr>
        </p:nvSpPr>
        <p:spPr/>
        <p:txBody>
          <a:bodyPr/>
          <a:lstStyle/>
          <a:p>
            <a:pPr marL="0" indent="0">
              <a:buNone/>
            </a:pPr>
            <a:r>
              <a:rPr lang="nl-NL" u="sng" dirty="0"/>
              <a:t>Beroepsopleidingen:</a:t>
            </a:r>
          </a:p>
          <a:p>
            <a:pPr marL="285750" indent="-285750">
              <a:buFont typeface="Arial" panose="020B0604020202020204" pitchFamily="34" charset="0"/>
              <a:buChar char="•"/>
            </a:pPr>
            <a:r>
              <a:rPr lang="nl-NL" dirty="0"/>
              <a:t>“Echte beroepsopleidingen” </a:t>
            </a:r>
            <a:r>
              <a:rPr lang="nl-NL" dirty="0">
                <a:sym typeface="Wingdings" pitchFamily="2" charset="2"/>
              </a:rPr>
              <a:t>=&gt; </a:t>
            </a:r>
            <a:r>
              <a:rPr lang="nl-NL" dirty="0"/>
              <a:t>iedere vorm van onderwijs die specifiek opleidt voor:</a:t>
            </a:r>
          </a:p>
          <a:p>
            <a:pPr lvl="1">
              <a:buFont typeface="Arial" panose="020B0604020202020204" pitchFamily="34" charset="0"/>
              <a:buChar char="•"/>
            </a:pPr>
            <a:r>
              <a:rPr lang="nl-NL" dirty="0"/>
              <a:t>Een specifiek beroep of vak;</a:t>
            </a:r>
          </a:p>
          <a:p>
            <a:pPr lvl="1">
              <a:buFont typeface="Arial" panose="020B0604020202020204" pitchFamily="34" charset="0"/>
              <a:buChar char="•"/>
            </a:pPr>
            <a:r>
              <a:rPr lang="nl-NL" dirty="0"/>
              <a:t>Een specifiek betrekking; óf</a:t>
            </a:r>
          </a:p>
          <a:p>
            <a:pPr lvl="1">
              <a:buFont typeface="Arial" panose="020B0604020202020204" pitchFamily="34" charset="0"/>
              <a:buChar char="•"/>
            </a:pPr>
            <a:r>
              <a:rPr lang="nl-NL" dirty="0"/>
              <a:t>Een bijzondere bekwaamheid om een beroep of vak uit te oefenen</a:t>
            </a:r>
          </a:p>
          <a:p>
            <a:pPr marL="285750" indent="-285750">
              <a:buFont typeface="Arial" panose="020B0604020202020204" pitchFamily="34" charset="0"/>
              <a:buChar char="•"/>
            </a:pPr>
            <a:r>
              <a:rPr lang="nl-NL" dirty="0"/>
              <a:t>“Niet-echte beroepsopleidingen”  </a:t>
            </a:r>
          </a:p>
          <a:p>
            <a:pPr lvl="1">
              <a:buFont typeface="Arial" panose="020B0604020202020204" pitchFamily="34" charset="0"/>
              <a:buChar char="•"/>
            </a:pPr>
            <a:r>
              <a:rPr lang="nl-NL" dirty="0"/>
              <a:t>Trainingen/cursussen gericht op  functioneren van persoon binnen zijn werkkring, maar niet opleiden tot een vak of beroep </a:t>
            </a:r>
            <a:r>
              <a:rPr lang="nl-NL" dirty="0">
                <a:sym typeface="Wingdings" pitchFamily="2" charset="2"/>
              </a:rPr>
              <a:t>=&gt;  </a:t>
            </a:r>
            <a:r>
              <a:rPr lang="nl-NL" dirty="0"/>
              <a:t>keuzerecht</a:t>
            </a:r>
          </a:p>
          <a:p>
            <a:pPr lvl="1"/>
            <a:endParaRPr lang="nl-NL" dirty="0"/>
          </a:p>
          <a:p>
            <a:endParaRPr lang="nl-NL" dirty="0"/>
          </a:p>
        </p:txBody>
      </p:sp>
    </p:spTree>
    <p:extLst>
      <p:ext uri="{BB962C8B-B14F-4D97-AF65-F5344CB8AC3E}">
        <p14:creationId xmlns:p14="http://schemas.microsoft.com/office/powerpoint/2010/main" val="25507105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Onderwijsvrijstelling</a:t>
            </a:r>
          </a:p>
        </p:txBody>
      </p:sp>
      <p:sp>
        <p:nvSpPr>
          <p:cNvPr id="27651" name="Rectangle 3"/>
          <p:cNvSpPr>
            <a:spLocks noGrp="1" noChangeArrowheads="1"/>
          </p:cNvSpPr>
          <p:nvPr>
            <p:ph idx="1"/>
          </p:nvPr>
        </p:nvSpPr>
        <p:spPr/>
        <p:txBody>
          <a:bodyPr rtlCol="0"/>
          <a:lstStyle/>
          <a:p>
            <a:pPr marL="0" indent="0" fontAlgn="auto">
              <a:spcBef>
                <a:spcPts val="0"/>
              </a:spcBef>
              <a:spcAft>
                <a:spcPts val="0"/>
              </a:spcAft>
              <a:buNone/>
              <a:defRPr/>
            </a:pPr>
            <a:r>
              <a:rPr lang="nl-NL" altLang="nl-NL" u="sng" dirty="0"/>
              <a:t>Sinds 1 juli 2010:</a:t>
            </a:r>
          </a:p>
          <a:p>
            <a:pPr marL="285750" indent="-285750" fontAlgn="auto">
              <a:spcBef>
                <a:spcPts val="0"/>
              </a:spcBef>
              <a:spcAft>
                <a:spcPts val="0"/>
              </a:spcAft>
              <a:buFont typeface="Arial" panose="020B0604020202020204" pitchFamily="34" charset="0"/>
              <a:buChar char="•"/>
              <a:defRPr/>
            </a:pPr>
            <a:r>
              <a:rPr lang="nl-NL" altLang="nl-NL" dirty="0"/>
              <a:t>Vrijstelling voor beroepsonderwijs</a:t>
            </a:r>
          </a:p>
          <a:p>
            <a:pPr marL="285750" indent="-285750" fontAlgn="auto">
              <a:spcBef>
                <a:spcPts val="0"/>
              </a:spcBef>
              <a:spcAft>
                <a:spcPts val="0"/>
              </a:spcAft>
              <a:buFont typeface="Arial" panose="020B0604020202020204" pitchFamily="34" charset="0"/>
              <a:buChar char="•"/>
              <a:defRPr/>
            </a:pPr>
            <a:r>
              <a:rPr lang="nl-NL" altLang="nl-NL" dirty="0"/>
              <a:t>Afhankelijk van registratie</a:t>
            </a:r>
          </a:p>
          <a:p>
            <a:pPr marL="285750" indent="-285750" fontAlgn="auto">
              <a:spcBef>
                <a:spcPts val="0"/>
              </a:spcBef>
              <a:spcAft>
                <a:spcPts val="0"/>
              </a:spcAft>
              <a:buFont typeface="Arial" panose="020B0604020202020204" pitchFamily="34" charset="0"/>
              <a:buChar char="•"/>
              <a:defRPr/>
            </a:pPr>
            <a:r>
              <a:rPr lang="nl-NL" altLang="nl-NL" dirty="0"/>
              <a:t>Centraal Register Kort Beroeps Onderwijs (www.crkbo.nl)</a:t>
            </a:r>
          </a:p>
          <a:p>
            <a:pPr lvl="1">
              <a:buFont typeface="Arial" panose="020B0604020202020204" pitchFamily="34" charset="0"/>
              <a:buChar char="•"/>
              <a:defRPr/>
            </a:pPr>
            <a:r>
              <a:rPr lang="nl-NL" altLang="nl-NL" dirty="0"/>
              <a:t>Per 2014 twee registers voor ZZP-</a:t>
            </a:r>
            <a:r>
              <a:rPr lang="nl-NL" altLang="nl-NL" dirty="0" err="1"/>
              <a:t>ers</a:t>
            </a:r>
            <a:r>
              <a:rPr lang="nl-NL" altLang="nl-NL" dirty="0"/>
              <a:t> </a:t>
            </a:r>
          </a:p>
          <a:p>
            <a:pPr fontAlgn="auto">
              <a:spcBef>
                <a:spcPts val="0"/>
              </a:spcBef>
              <a:spcAft>
                <a:spcPts val="0"/>
              </a:spcAft>
              <a:buFont typeface="Arial" panose="020B0604020202020204" pitchFamily="34" charset="0"/>
              <a:buChar char="•"/>
              <a:defRPr/>
            </a:pPr>
            <a:endParaRPr lang="nl-NL" altLang="nl-NL" dirty="0"/>
          </a:p>
          <a:p>
            <a:pPr fontAlgn="auto">
              <a:spcBef>
                <a:spcPts val="0"/>
              </a:spcBef>
              <a:spcAft>
                <a:spcPts val="0"/>
              </a:spcAft>
              <a:buFont typeface="Arial" panose="020B0604020202020204" pitchFamily="34" charset="0"/>
              <a:buChar char="•"/>
              <a:defRPr/>
            </a:pPr>
            <a:endParaRPr lang="nl-NL" altLang="nl-NL" dirty="0"/>
          </a:p>
        </p:txBody>
      </p:sp>
    </p:spTree>
    <p:extLst>
      <p:ext uri="{BB962C8B-B14F-4D97-AF65-F5344CB8AC3E}">
        <p14:creationId xmlns:p14="http://schemas.microsoft.com/office/powerpoint/2010/main" val="38148939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Onderwijsvrijstelling</a:t>
            </a:r>
          </a:p>
        </p:txBody>
      </p:sp>
      <p:sp>
        <p:nvSpPr>
          <p:cNvPr id="27651" name="Rectangle 3"/>
          <p:cNvSpPr>
            <a:spLocks noGrp="1" noChangeArrowheads="1"/>
          </p:cNvSpPr>
          <p:nvPr>
            <p:ph idx="1"/>
          </p:nvPr>
        </p:nvSpPr>
        <p:spPr/>
        <p:txBody>
          <a:bodyPr rtlCol="0">
            <a:normAutofit/>
          </a:bodyPr>
          <a:lstStyle/>
          <a:p>
            <a:pPr marL="0" indent="0" fontAlgn="auto">
              <a:spcBef>
                <a:spcPts val="0"/>
              </a:spcBef>
              <a:spcAft>
                <a:spcPts val="0"/>
              </a:spcAft>
              <a:buNone/>
              <a:defRPr/>
            </a:pPr>
            <a:r>
              <a:rPr lang="nl-NL" altLang="nl-NL" u="sng" dirty="0">
                <a:cs typeface="Arial" charset="0"/>
              </a:rPr>
              <a:t>Besluit (30 juli 2014, BLKB/2014/125M):</a:t>
            </a:r>
          </a:p>
          <a:p>
            <a:pPr marL="285750" indent="-285750" fontAlgn="auto">
              <a:spcBef>
                <a:spcPts val="0"/>
              </a:spcBef>
              <a:spcAft>
                <a:spcPts val="0"/>
              </a:spcAft>
              <a:buFont typeface="Arial" panose="020B0604020202020204" pitchFamily="34" charset="0"/>
              <a:buChar char="•"/>
              <a:defRPr/>
            </a:pPr>
            <a:r>
              <a:rPr lang="nl-NL" altLang="nl-NL" dirty="0">
                <a:cs typeface="Arial" charset="0"/>
              </a:rPr>
              <a:t>Onderscheid openbare en bijzondere onderwijsinstellingen</a:t>
            </a:r>
          </a:p>
          <a:p>
            <a:pPr marL="285750" indent="-285750" fontAlgn="auto">
              <a:spcBef>
                <a:spcPts val="0"/>
              </a:spcBef>
              <a:spcAft>
                <a:spcPts val="0"/>
              </a:spcAft>
              <a:buFont typeface="Arial" panose="020B0604020202020204" pitchFamily="34" charset="0"/>
              <a:buChar char="•"/>
              <a:defRPr/>
            </a:pPr>
            <a:r>
              <a:rPr lang="nl-NL" altLang="nl-NL" dirty="0">
                <a:cs typeface="Arial" charset="0"/>
              </a:rPr>
              <a:t>Het register (</a:t>
            </a:r>
            <a:r>
              <a:rPr lang="nl-NL" altLang="nl-NL" dirty="0" err="1">
                <a:cs typeface="Arial" charset="0"/>
              </a:rPr>
              <a:t>RBKO</a:t>
            </a:r>
            <a:r>
              <a:rPr lang="nl-NL" altLang="nl-NL" dirty="0">
                <a:cs typeface="Arial" charset="0"/>
              </a:rPr>
              <a:t>) is sinds 1 januari 2014 gesplitst in een docenten- en een instellingenregister.</a:t>
            </a:r>
          </a:p>
          <a:p>
            <a:pPr marL="285750" indent="-285750" fontAlgn="auto">
              <a:spcBef>
                <a:spcPts val="0"/>
              </a:spcBef>
              <a:spcAft>
                <a:spcPts val="0"/>
              </a:spcAft>
              <a:buFont typeface="Arial" panose="020B0604020202020204" pitchFamily="34" charset="0"/>
              <a:buChar char="•"/>
              <a:defRPr/>
            </a:pPr>
            <a:r>
              <a:rPr lang="nl-NL" altLang="nl-NL" dirty="0">
                <a:cs typeface="Arial" charset="0"/>
              </a:rPr>
              <a:t>Nieuwe regeling voor taalonderwijs: onderscheid tussen algemeen vormend taalonderwijs en beroepsgerelateerd taalonderwijs</a:t>
            </a:r>
          </a:p>
          <a:p>
            <a:pPr marL="285750" indent="-285750" fontAlgn="auto">
              <a:spcBef>
                <a:spcPts val="0"/>
              </a:spcBef>
              <a:spcAft>
                <a:spcPts val="0"/>
              </a:spcAft>
              <a:buFont typeface="Arial" panose="020B0604020202020204" pitchFamily="34" charset="0"/>
              <a:buChar char="•"/>
              <a:defRPr/>
            </a:pPr>
            <a:r>
              <a:rPr lang="nl-NL" altLang="nl-NL" dirty="0">
                <a:cs typeface="Arial" charset="0"/>
              </a:rPr>
              <a:t>Onderwijs om vaardigheden in de persoonlijke levenssfeer te verwerven niet vrijgesteld</a:t>
            </a:r>
          </a:p>
          <a:p>
            <a:pPr marL="285750" indent="-285750" fontAlgn="auto">
              <a:spcBef>
                <a:spcPts val="0"/>
              </a:spcBef>
              <a:spcAft>
                <a:spcPts val="0"/>
              </a:spcAft>
              <a:buFont typeface="Arial" panose="020B0604020202020204" pitchFamily="34" charset="0"/>
              <a:buChar char="•"/>
              <a:defRPr/>
            </a:pPr>
            <a:r>
              <a:rPr lang="nl-NL" altLang="nl-NL" dirty="0">
                <a:cs typeface="Arial" charset="0"/>
              </a:rPr>
              <a:t>Zelfstandige docent alleen vrijgesteld bij registratie</a:t>
            </a:r>
          </a:p>
          <a:p>
            <a:pPr marL="285750" indent="-285750" fontAlgn="auto">
              <a:spcBef>
                <a:spcPts val="0"/>
              </a:spcBef>
              <a:spcAft>
                <a:spcPts val="0"/>
              </a:spcAft>
              <a:buFont typeface="Arial" panose="020B0604020202020204" pitchFamily="34" charset="0"/>
              <a:buChar char="•"/>
              <a:defRPr/>
            </a:pPr>
            <a:r>
              <a:rPr lang="nl-NL" altLang="nl-NL" dirty="0">
                <a:cs typeface="Arial" charset="0"/>
              </a:rPr>
              <a:t>Detachering alleen vrijgesteld bij ondernemers die zelf vrijgesteld onderwijs verzorgen</a:t>
            </a:r>
          </a:p>
          <a:p>
            <a:pPr marL="285750" indent="-285750" fontAlgn="auto">
              <a:spcBef>
                <a:spcPts val="0"/>
              </a:spcBef>
              <a:spcAft>
                <a:spcPts val="0"/>
              </a:spcAft>
              <a:buFont typeface="Arial" panose="020B0604020202020204" pitchFamily="34" charset="0"/>
              <a:buChar char="•"/>
              <a:defRPr/>
            </a:pPr>
            <a:r>
              <a:rPr lang="nl-NL" altLang="nl-NL" dirty="0">
                <a:cs typeface="Arial" charset="0"/>
              </a:rPr>
              <a:t>Diverse goedkeuringen</a:t>
            </a:r>
          </a:p>
          <a:p>
            <a:pPr marL="0" indent="0" fontAlgn="auto">
              <a:spcBef>
                <a:spcPts val="0"/>
              </a:spcBef>
              <a:spcAft>
                <a:spcPts val="0"/>
              </a:spcAft>
              <a:buNone/>
              <a:defRPr/>
            </a:pPr>
            <a:endParaRPr lang="nl-NL" altLang="nl-NL" dirty="0">
              <a:cs typeface="Arial" charset="0"/>
            </a:endParaRPr>
          </a:p>
          <a:p>
            <a:pPr marL="0" indent="0" fontAlgn="auto">
              <a:spcBef>
                <a:spcPts val="0"/>
              </a:spcBef>
              <a:spcAft>
                <a:spcPts val="0"/>
              </a:spcAft>
              <a:buFont typeface="Arial" charset="0"/>
              <a:buChar char="─"/>
              <a:defRPr/>
            </a:pPr>
            <a:endParaRPr lang="nl-NL" altLang="nl-NL" dirty="0">
              <a:cs typeface="Arial" charset="0"/>
            </a:endParaRPr>
          </a:p>
        </p:txBody>
      </p:sp>
    </p:spTree>
    <p:extLst>
      <p:ext uri="{BB962C8B-B14F-4D97-AF65-F5344CB8AC3E}">
        <p14:creationId xmlns:p14="http://schemas.microsoft.com/office/powerpoint/2010/main" val="18408342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Onderwijsvrijstelling</a:t>
            </a:r>
          </a:p>
        </p:txBody>
      </p:sp>
      <p:sp>
        <p:nvSpPr>
          <p:cNvPr id="27651" name="Rectangle 3"/>
          <p:cNvSpPr>
            <a:spLocks noGrp="1" noChangeArrowheads="1"/>
          </p:cNvSpPr>
          <p:nvPr>
            <p:ph idx="1"/>
          </p:nvPr>
        </p:nvSpPr>
        <p:spPr/>
        <p:txBody>
          <a:bodyPr rtlCol="0">
            <a:noAutofit/>
          </a:bodyPr>
          <a:lstStyle/>
          <a:p>
            <a:pPr marL="0" indent="0" fontAlgn="auto">
              <a:spcBef>
                <a:spcPts val="0"/>
              </a:spcBef>
              <a:spcAft>
                <a:spcPts val="0"/>
              </a:spcAft>
              <a:buNone/>
              <a:defRPr/>
            </a:pPr>
            <a:r>
              <a:rPr lang="nl-NL" altLang="nl-NL" sz="1500" u="sng" dirty="0">
                <a:cs typeface="Arial" charset="0"/>
              </a:rPr>
              <a:t>Nieuw besluit BTW-vrijstelling bij samenwerking tussen onderwijsinstellingen</a:t>
            </a:r>
          </a:p>
          <a:p>
            <a:pPr marL="0" indent="0" fontAlgn="auto">
              <a:spcBef>
                <a:spcPts val="0"/>
              </a:spcBef>
              <a:spcAft>
                <a:spcPts val="0"/>
              </a:spcAft>
              <a:buNone/>
              <a:defRPr/>
            </a:pPr>
            <a:endParaRPr lang="nl-NL" altLang="nl-NL" sz="1500" u="sng" dirty="0">
              <a:cs typeface="Arial" charset="0"/>
            </a:endParaRPr>
          </a:p>
          <a:p>
            <a:pPr marL="500062" indent="-285750">
              <a:buFont typeface="Arial" panose="020B0604020202020204" pitchFamily="34" charset="0"/>
              <a:buChar char="•"/>
              <a:defRPr/>
            </a:pPr>
            <a:r>
              <a:rPr lang="nl-NL" altLang="nl-NL" sz="1500" dirty="0"/>
              <a:t>Besluit geeft meer ruimte aan onderwijsinstellingen om samen te werken </a:t>
            </a:r>
            <a:r>
              <a:rPr lang="nl-NL" altLang="nl-NL" sz="1500" dirty="0">
                <a:sym typeface="Wingdings" panose="05000000000000000000" pitchFamily="2" charset="2"/>
              </a:rPr>
              <a:t> </a:t>
            </a:r>
            <a:r>
              <a:rPr lang="nl-NL" altLang="nl-NL" sz="1500" dirty="0"/>
              <a:t> zonder BTW-belaste prestaties</a:t>
            </a:r>
          </a:p>
          <a:p>
            <a:pPr marL="500062" indent="-285750">
              <a:buFont typeface="Arial" panose="020B0604020202020204" pitchFamily="34" charset="0"/>
              <a:buChar char="•"/>
              <a:defRPr/>
            </a:pPr>
            <a:r>
              <a:rPr lang="nl-NL" altLang="nl-NL" sz="1500" dirty="0"/>
              <a:t>Onderwijsinstellingen die samenwerken </a:t>
            </a:r>
            <a:r>
              <a:rPr lang="nl-NL" altLang="nl-NL" sz="1500" dirty="0">
                <a:sym typeface="Wingdings" panose="05000000000000000000" pitchFamily="2" charset="2"/>
              </a:rPr>
              <a:t> daardoor kosten delen (bijvoorbeeld de financiële administratie  of gebruikskosten van gebouwen)  vallen niet onder algemene BTW-vrijstelling </a:t>
            </a:r>
          </a:p>
          <a:p>
            <a:pPr lvl="2" indent="-357750">
              <a:defRPr/>
            </a:pPr>
            <a:r>
              <a:rPr lang="nl-NL" altLang="nl-NL" sz="1500" dirty="0">
                <a:sym typeface="Wingdings" panose="05000000000000000000" pitchFamily="2" charset="2"/>
              </a:rPr>
              <a:t>Vrijstelling geldt alleen voor onderwijzend personeel</a:t>
            </a:r>
          </a:p>
          <a:p>
            <a:pPr lvl="2" indent="-357750">
              <a:defRPr/>
            </a:pPr>
            <a:r>
              <a:rPr lang="nl-NL" altLang="nl-NL" sz="1500" dirty="0">
                <a:sym typeface="Wingdings" panose="05000000000000000000" pitchFamily="2" charset="2"/>
              </a:rPr>
              <a:t>In de praktijk vaak opgelost door ‘’overeenkomst ter veredeling van kosten </a:t>
            </a:r>
            <a:r>
              <a:rPr lang="nl-NL" altLang="nl-NL" sz="1500" dirty="0">
                <a:cs typeface="Arial" charset="0"/>
                <a:sym typeface="Wingdings" panose="05000000000000000000" pitchFamily="2" charset="2"/>
              </a:rPr>
              <a:t>voor gemene rekening’’</a:t>
            </a:r>
          </a:p>
          <a:p>
            <a:pPr lvl="1" indent="-357750">
              <a:buFont typeface="Arial" panose="020B0604020202020204" pitchFamily="34" charset="0"/>
              <a:buChar char="•"/>
              <a:defRPr/>
            </a:pPr>
            <a:r>
              <a:rPr lang="nl-NL" altLang="nl-NL" sz="1500" dirty="0">
                <a:cs typeface="Arial" charset="0"/>
                <a:sym typeface="Wingdings" panose="05000000000000000000" pitchFamily="2" charset="2"/>
              </a:rPr>
              <a:t>In nieuwe besluit: nieuwe passage opgenomen over de werkingssfeer bij     </a:t>
            </a:r>
            <a:br>
              <a:rPr lang="nl-NL" altLang="nl-NL" sz="1500" dirty="0">
                <a:cs typeface="Arial" charset="0"/>
                <a:sym typeface="Wingdings" panose="05000000000000000000" pitchFamily="2" charset="2"/>
              </a:rPr>
            </a:br>
            <a:r>
              <a:rPr lang="nl-NL" altLang="nl-NL" sz="1500" dirty="0">
                <a:cs typeface="Arial" charset="0"/>
                <a:sym typeface="Wingdings" panose="05000000000000000000" pitchFamily="2" charset="2"/>
              </a:rPr>
              <a:t>      samenwerkende onderwijsinstellingen</a:t>
            </a:r>
          </a:p>
          <a:p>
            <a:pPr lvl="2" indent="-357750">
              <a:defRPr/>
            </a:pPr>
            <a:r>
              <a:rPr lang="nl-NL" altLang="nl-NL" sz="1500" dirty="0">
                <a:cs typeface="Arial" charset="0"/>
                <a:sym typeface="Wingdings" panose="05000000000000000000" pitchFamily="2" charset="2"/>
              </a:rPr>
              <a:t>Als instellingen onderwijs aanbieden en daarvoor ondersteunende diensten aan elkaar verrichten  BTW-vrijstelling van toepassing op het geheel van de verrichte werkzaamheden</a:t>
            </a:r>
          </a:p>
          <a:p>
            <a:pPr lvl="2" indent="-357750">
              <a:defRPr/>
            </a:pPr>
            <a:r>
              <a:rPr lang="nl-NL" altLang="nl-NL" sz="1500" dirty="0">
                <a:cs typeface="Arial" charset="0"/>
                <a:sym typeface="Wingdings" panose="05000000000000000000" pitchFamily="2" charset="2"/>
              </a:rPr>
              <a:t>Goedkeuring ook van toepassing als samenwerkende onderwijsinstellingen prestaties verrichten aan zelfstandige samenwerkingsvorm</a:t>
            </a:r>
            <a:endParaRPr lang="nl-NL" altLang="nl-NL" sz="1500" dirty="0">
              <a:cs typeface="Arial" charset="0"/>
            </a:endParaRPr>
          </a:p>
          <a:p>
            <a:pPr marL="0" indent="0" fontAlgn="auto">
              <a:spcBef>
                <a:spcPts val="0"/>
              </a:spcBef>
              <a:spcAft>
                <a:spcPts val="0"/>
              </a:spcAft>
              <a:buFont typeface="Arial" charset="0"/>
              <a:buChar char="─"/>
              <a:defRPr/>
            </a:pPr>
            <a:endParaRPr lang="nl-NL" altLang="nl-NL" sz="1500" dirty="0">
              <a:cs typeface="Arial" charset="0"/>
            </a:endParaRPr>
          </a:p>
        </p:txBody>
      </p:sp>
    </p:spTree>
    <p:extLst>
      <p:ext uri="{BB962C8B-B14F-4D97-AF65-F5344CB8AC3E}">
        <p14:creationId xmlns:p14="http://schemas.microsoft.com/office/powerpoint/2010/main" val="35129932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Onderwijsvrijstelling</a:t>
            </a:r>
          </a:p>
        </p:txBody>
      </p:sp>
      <p:sp>
        <p:nvSpPr>
          <p:cNvPr id="2" name="Tijdelijke aanduiding voor inhoud 1"/>
          <p:cNvSpPr>
            <a:spLocks noGrp="1"/>
          </p:cNvSpPr>
          <p:nvPr>
            <p:ph idx="1"/>
          </p:nvPr>
        </p:nvSpPr>
        <p:spPr/>
        <p:txBody>
          <a:bodyPr>
            <a:normAutofit/>
          </a:bodyPr>
          <a:lstStyle/>
          <a:p>
            <a:pPr marL="0" indent="0">
              <a:buNone/>
            </a:pPr>
            <a:r>
              <a:rPr lang="nl-NL" dirty="0"/>
              <a:t>Zelfstandig werkende docenten kunnen gebruik maken van door de Belastingdienst gepubliceerde contracten </a:t>
            </a:r>
            <a:r>
              <a:rPr lang="nl-NL" dirty="0">
                <a:sym typeface="Wingdings" panose="05000000000000000000" pitchFamily="2" charset="2"/>
              </a:rPr>
              <a:t> welke leiden dat er sprake is van ondernemerschap</a:t>
            </a:r>
          </a:p>
          <a:p>
            <a:pPr marL="72000" indent="0">
              <a:buNone/>
            </a:pPr>
            <a:endParaRPr lang="nl-NL" dirty="0">
              <a:sym typeface="Wingdings" panose="05000000000000000000" pitchFamily="2" charset="2"/>
            </a:endParaRPr>
          </a:p>
          <a:p>
            <a:pPr marL="71438" indent="-71438">
              <a:buNone/>
            </a:pPr>
            <a:r>
              <a:rPr lang="nl-NL" u="sng" dirty="0">
                <a:sym typeface="Wingdings" panose="05000000000000000000" pitchFamily="2" charset="2"/>
              </a:rPr>
              <a:t>Probleem van deze contracten:</a:t>
            </a:r>
          </a:p>
          <a:p>
            <a:pPr marL="285750" indent="-285750">
              <a:buFont typeface="Arial" panose="020B0604020202020204" pitchFamily="34" charset="0"/>
              <a:buChar char="•"/>
            </a:pPr>
            <a:r>
              <a:rPr lang="nl-NL" dirty="0">
                <a:sym typeface="Wingdings" panose="05000000000000000000" pitchFamily="2" charset="2"/>
              </a:rPr>
              <a:t>Bieden onvoldoende vrijheid om te kunnen stellen dat de ingehuurde docent geheel zelfstandig onderwijs verricht  daarmee gebruik kan maken van onderwijsvrijstelling</a:t>
            </a:r>
          </a:p>
          <a:p>
            <a:pPr lvl="2"/>
            <a:r>
              <a:rPr lang="nl-NL" dirty="0">
                <a:sym typeface="Wingdings" panose="05000000000000000000" pitchFamily="2" charset="2"/>
              </a:rPr>
              <a:t>Anders dan bij inlenen van personeel tussen onderwijsvrijstellingen  hier geen goedkeuringen voor getroffen</a:t>
            </a:r>
          </a:p>
          <a:p>
            <a:pPr marL="914400" lvl="2" indent="-914400">
              <a:buNone/>
            </a:pPr>
            <a:r>
              <a:rPr lang="nl-NL" u="sng" dirty="0">
                <a:sym typeface="Wingdings" panose="05000000000000000000" pitchFamily="2" charset="2"/>
              </a:rPr>
              <a:t>Oplossing:</a:t>
            </a:r>
          </a:p>
          <a:p>
            <a:pPr marL="285750" indent="-285750">
              <a:buFont typeface="Arial" panose="020B0604020202020204" pitchFamily="34" charset="0"/>
              <a:buChar char="•"/>
            </a:pPr>
            <a:r>
              <a:rPr lang="nl-NL" dirty="0">
                <a:sym typeface="Wingdings" panose="05000000000000000000" pitchFamily="2" charset="2"/>
              </a:rPr>
              <a:t>Meer vrijheid geven in overeenkomst en deze voorleggen aan de Belastingdienst</a:t>
            </a:r>
          </a:p>
          <a:p>
            <a:pPr marL="72000" indent="0">
              <a:buNone/>
            </a:pPr>
            <a:endParaRPr lang="nl-NL" dirty="0"/>
          </a:p>
        </p:txBody>
      </p:sp>
    </p:spTree>
    <p:extLst>
      <p:ext uri="{BB962C8B-B14F-4D97-AF65-F5344CB8AC3E}">
        <p14:creationId xmlns:p14="http://schemas.microsoft.com/office/powerpoint/2010/main" val="343639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el 1">
            <a:extLst>
              <a:ext uri="{FF2B5EF4-FFF2-40B4-BE49-F238E27FC236}">
                <a16:creationId xmlns:a16="http://schemas.microsoft.com/office/drawing/2014/main" id="{D1B89181-C006-4545-B08A-1AC222FADEAB}"/>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698F82D1-2C0F-4E7D-BCD8-1694625BB71A}"/>
              </a:ext>
            </a:extLst>
          </p:cNvPr>
          <p:cNvSpPr>
            <a:spLocks noGrp="1" noChangeArrowheads="1"/>
          </p:cNvSpPr>
          <p:nvPr>
            <p:ph idx="1"/>
          </p:nvPr>
        </p:nvSpPr>
        <p:spPr>
          <a:xfrm>
            <a:off x="2208213" y="2276475"/>
            <a:ext cx="7772400" cy="4114800"/>
          </a:xfrm>
        </p:spPr>
        <p:txBody>
          <a:bodyPr/>
          <a:lstStyle/>
          <a:p>
            <a:pPr marL="0" indent="0">
              <a:buNone/>
              <a:defRPr/>
            </a:pPr>
            <a:r>
              <a:rPr lang="nl-NL" altLang="nl-NL" sz="1800" u="sng" dirty="0"/>
              <a:t>Hoofdregel levering onroerende zaak: vrijstelling</a:t>
            </a:r>
            <a:br>
              <a:rPr lang="nl-NL" altLang="nl-NL" sz="1800" dirty="0"/>
            </a:br>
            <a:endParaRPr lang="nl-NL" altLang="nl-NL" sz="1800" dirty="0"/>
          </a:p>
          <a:p>
            <a:pPr eaLnBrk="1" hangingPunct="1">
              <a:defRPr/>
            </a:pPr>
            <a:r>
              <a:rPr lang="nl-NL" altLang="nl-NL" sz="1800" dirty="0"/>
              <a:t>Uitzondering 1</a:t>
            </a:r>
          </a:p>
          <a:p>
            <a:pPr lvl="1" eaLnBrk="1" hangingPunct="1">
              <a:defRPr/>
            </a:pPr>
            <a:r>
              <a:rPr lang="nl-NL" altLang="nl-NL" sz="1800" dirty="0"/>
              <a:t>Levering bouwterrein</a:t>
            </a:r>
          </a:p>
          <a:p>
            <a:pPr lvl="1" eaLnBrk="1" hangingPunct="1">
              <a:defRPr/>
            </a:pPr>
            <a:r>
              <a:rPr lang="nl-NL" altLang="nl-NL" sz="1800" dirty="0"/>
              <a:t>Levering nieuw gebouwd onroerende zaak</a:t>
            </a:r>
          </a:p>
          <a:p>
            <a:pPr lvl="1" eaLnBrk="1" hangingPunct="1">
              <a:defRPr/>
            </a:pPr>
            <a:r>
              <a:rPr lang="nl-NL" altLang="nl-NL" sz="1800" dirty="0"/>
              <a:t>Levering binnen 2 jaar na 1e ingebruikname</a:t>
            </a:r>
          </a:p>
          <a:p>
            <a:pPr eaLnBrk="1" hangingPunct="1">
              <a:defRPr/>
            </a:pPr>
            <a:r>
              <a:rPr lang="nl-NL" altLang="nl-NL" sz="1800" dirty="0"/>
              <a:t>Uitzondering 2</a:t>
            </a:r>
          </a:p>
          <a:p>
            <a:pPr lvl="1" eaLnBrk="1" hangingPunct="1">
              <a:defRPr/>
            </a:pPr>
            <a:r>
              <a:rPr lang="nl-NL" altLang="nl-NL" sz="1800" dirty="0"/>
              <a:t>Optie voor </a:t>
            </a:r>
            <a:r>
              <a:rPr lang="nl-NL" altLang="nl-NL" sz="1800" dirty="0" err="1"/>
              <a:t>BTW-belaste</a:t>
            </a:r>
            <a:r>
              <a:rPr lang="nl-NL" altLang="nl-NL" sz="1800" dirty="0"/>
              <a:t> levering</a:t>
            </a:r>
          </a:p>
          <a:p>
            <a:pPr marL="0" indent="0">
              <a:buNone/>
              <a:defRPr/>
            </a:pPr>
            <a:endParaRPr lang="nl-NL" altLang="nl-NL" sz="1800" dirty="0"/>
          </a:p>
          <a:p>
            <a:pPr marL="0" indent="0">
              <a:buNone/>
              <a:defRPr/>
            </a:pPr>
            <a:r>
              <a:rPr lang="nl-NL" altLang="nl-NL" sz="1800" dirty="0"/>
              <a:t>NB: Leverancier moet </a:t>
            </a:r>
            <a:r>
              <a:rPr lang="nl-NL" altLang="nl-NL" sz="1800" dirty="0" err="1"/>
              <a:t>BTW-ondernemer</a:t>
            </a:r>
            <a:r>
              <a:rPr lang="nl-NL" altLang="nl-NL" sz="1800" dirty="0"/>
              <a:t> zijn</a:t>
            </a:r>
          </a:p>
          <a:p>
            <a:pPr>
              <a:defRPr/>
            </a:pPr>
            <a:endParaRPr lang="nl-NL" altLang="nl-NL"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el 1">
            <a:extLst>
              <a:ext uri="{FF2B5EF4-FFF2-40B4-BE49-F238E27FC236}">
                <a16:creationId xmlns:a16="http://schemas.microsoft.com/office/drawing/2014/main" id="{39F2C6BC-97BC-4826-AECF-5841662E7E36}"/>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B98F4D81-95CE-4099-B840-64B0EECBA8B4}"/>
              </a:ext>
            </a:extLst>
          </p:cNvPr>
          <p:cNvSpPr>
            <a:spLocks noGrp="1" noChangeArrowheads="1"/>
          </p:cNvSpPr>
          <p:nvPr>
            <p:ph idx="1"/>
          </p:nvPr>
        </p:nvSpPr>
        <p:spPr>
          <a:xfrm>
            <a:off x="2208213" y="2276475"/>
            <a:ext cx="7772400" cy="4114800"/>
          </a:xfrm>
        </p:spPr>
        <p:txBody>
          <a:bodyPr/>
          <a:lstStyle/>
          <a:p>
            <a:pPr marL="0" indent="0">
              <a:buNone/>
              <a:defRPr/>
            </a:pPr>
            <a:r>
              <a:rPr lang="en-US" altLang="nl-NL" u="sng" dirty="0" err="1"/>
              <a:t>Samenvatting</a:t>
            </a:r>
            <a:endParaRPr lang="en-US" altLang="nl-NL" u="sng" dirty="0"/>
          </a:p>
          <a:p>
            <a:pPr eaLnBrk="1" hangingPunct="1">
              <a:defRPr/>
            </a:pPr>
            <a:endParaRPr lang="en-US" altLang="nl-NL" dirty="0"/>
          </a:p>
          <a:p>
            <a:pPr eaLnBrk="1" hangingPunct="1">
              <a:defRPr/>
            </a:pPr>
            <a:r>
              <a:rPr lang="en-US" altLang="nl-NL" dirty="0" err="1"/>
              <a:t>Gebouwen</a:t>
            </a:r>
            <a:r>
              <a:rPr lang="en-US" altLang="nl-NL" dirty="0"/>
              <a:t> (&lt; 2 </a:t>
            </a:r>
            <a:r>
              <a:rPr lang="en-US" altLang="nl-NL" dirty="0" err="1"/>
              <a:t>jaar</a:t>
            </a:r>
            <a:r>
              <a:rPr lang="en-US" altLang="nl-NL" dirty="0"/>
              <a:t>)	</a:t>
            </a:r>
            <a:r>
              <a:rPr lang="en-US" altLang="nl-NL" dirty="0">
                <a:sym typeface="Wingdings" pitchFamily="2" charset="2"/>
              </a:rPr>
              <a:t> </a:t>
            </a:r>
            <a:r>
              <a:rPr lang="en-US" altLang="nl-NL" dirty="0" err="1">
                <a:sym typeface="Wingdings" pitchFamily="2" charset="2"/>
              </a:rPr>
              <a:t>belast</a:t>
            </a:r>
            <a:endParaRPr lang="en-US" altLang="nl-NL" dirty="0">
              <a:sym typeface="Wingdings" pitchFamily="2" charset="2"/>
            </a:endParaRPr>
          </a:p>
          <a:p>
            <a:pPr eaLnBrk="1" hangingPunct="1">
              <a:defRPr/>
            </a:pPr>
            <a:r>
              <a:rPr lang="en-US" altLang="nl-NL" dirty="0" err="1">
                <a:sym typeface="Wingdings" pitchFamily="2" charset="2"/>
              </a:rPr>
              <a:t>Bouwterreinen</a:t>
            </a:r>
            <a:r>
              <a:rPr lang="en-US" altLang="nl-NL" dirty="0">
                <a:sym typeface="Wingdings" pitchFamily="2" charset="2"/>
              </a:rPr>
              <a:t>	 </a:t>
            </a:r>
            <a:r>
              <a:rPr lang="en-US" altLang="nl-NL" dirty="0" err="1">
                <a:sym typeface="Wingdings" pitchFamily="2" charset="2"/>
              </a:rPr>
              <a:t>belast</a:t>
            </a:r>
            <a:endParaRPr lang="en-US" altLang="nl-NL" dirty="0">
              <a:sym typeface="Wingdings" pitchFamily="2" charset="2"/>
            </a:endParaRPr>
          </a:p>
          <a:p>
            <a:pPr eaLnBrk="1" hangingPunct="1">
              <a:defRPr/>
            </a:pPr>
            <a:r>
              <a:rPr lang="en-US" altLang="nl-NL" dirty="0" err="1">
                <a:sym typeface="Wingdings" pitchFamily="2" charset="2"/>
              </a:rPr>
              <a:t>Niet-bouwterreinen</a:t>
            </a:r>
            <a:r>
              <a:rPr lang="en-US" altLang="nl-NL" dirty="0">
                <a:sym typeface="Wingdings" pitchFamily="2" charset="2"/>
              </a:rPr>
              <a:t>	 </a:t>
            </a:r>
            <a:r>
              <a:rPr lang="en-US" altLang="nl-NL" dirty="0" err="1">
                <a:sym typeface="Wingdings" pitchFamily="2" charset="2"/>
              </a:rPr>
              <a:t>vrijgesteld</a:t>
            </a:r>
            <a:endParaRPr lang="en-US" altLang="nl-NL" dirty="0">
              <a:sym typeface="Wingdings" pitchFamily="2" charset="2"/>
            </a:endParaRPr>
          </a:p>
          <a:p>
            <a:pPr eaLnBrk="1" hangingPunct="1">
              <a:defRPr/>
            </a:pPr>
            <a:r>
              <a:rPr lang="en-US" altLang="nl-NL" dirty="0" err="1">
                <a:sym typeface="Wingdings" pitchFamily="2" charset="2"/>
              </a:rPr>
              <a:t>Gebouwen</a:t>
            </a:r>
            <a:r>
              <a:rPr lang="en-US" altLang="nl-NL" dirty="0">
                <a:sym typeface="Wingdings" pitchFamily="2" charset="2"/>
              </a:rPr>
              <a:t> (&gt; 2 </a:t>
            </a:r>
            <a:r>
              <a:rPr lang="en-US" altLang="nl-NL" dirty="0" err="1">
                <a:sym typeface="Wingdings" pitchFamily="2" charset="2"/>
              </a:rPr>
              <a:t>jaar</a:t>
            </a:r>
            <a:r>
              <a:rPr lang="en-US" altLang="nl-NL" dirty="0">
                <a:sym typeface="Wingdings" pitchFamily="2" charset="2"/>
              </a:rPr>
              <a:t>) 	 </a:t>
            </a:r>
            <a:r>
              <a:rPr lang="en-US" altLang="nl-NL" dirty="0" err="1">
                <a:sym typeface="Wingdings" pitchFamily="2" charset="2"/>
              </a:rPr>
              <a:t>vrijgesteld</a:t>
            </a:r>
            <a:endParaRPr lang="nl-NL" altLang="nl-NL" dirty="0">
              <a:sym typeface="Wingdings" pitchFamily="2" charset="2"/>
            </a:endParaRPr>
          </a:p>
          <a:p>
            <a:pPr>
              <a:defRPr/>
            </a:pPr>
            <a:endParaRPr lang="nl-NL" altLang="nl-NL"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el 1">
            <a:extLst>
              <a:ext uri="{FF2B5EF4-FFF2-40B4-BE49-F238E27FC236}">
                <a16:creationId xmlns:a16="http://schemas.microsoft.com/office/drawing/2014/main" id="{87EC0BFC-262F-4C68-A325-482BB7AAF23F}"/>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5209D490-6B48-4127-B5AC-938700FB7BBD}"/>
              </a:ext>
            </a:extLst>
          </p:cNvPr>
          <p:cNvSpPr>
            <a:spLocks noGrp="1" noChangeArrowheads="1"/>
          </p:cNvSpPr>
          <p:nvPr>
            <p:ph idx="1"/>
          </p:nvPr>
        </p:nvSpPr>
        <p:spPr>
          <a:xfrm>
            <a:off x="2208213" y="2276475"/>
            <a:ext cx="7772400" cy="4114800"/>
          </a:xfrm>
        </p:spPr>
        <p:txBody>
          <a:bodyPr/>
          <a:lstStyle/>
          <a:p>
            <a:pPr marL="0" indent="0">
              <a:buNone/>
              <a:defRPr/>
            </a:pPr>
            <a:r>
              <a:rPr lang="nl-NL" sz="1800" u="sng" dirty="0"/>
              <a:t>Wat is een bouwterrein?</a:t>
            </a:r>
          </a:p>
          <a:p>
            <a:pPr marL="0" indent="0">
              <a:buNone/>
              <a:defRPr/>
            </a:pPr>
            <a:endParaRPr lang="nl-NL" sz="1800" dirty="0"/>
          </a:p>
          <a:p>
            <a:pPr marL="0" indent="0">
              <a:buNone/>
              <a:defRPr/>
            </a:pPr>
            <a:r>
              <a:rPr lang="nl-NL" sz="1800" u="sng" dirty="0"/>
              <a:t>Onbebouwde grond die wordt of is bewerkt:</a:t>
            </a:r>
          </a:p>
          <a:p>
            <a:pPr eaLnBrk="1" hangingPunct="1">
              <a:defRPr/>
            </a:pPr>
            <a:r>
              <a:rPr lang="nl-NL" sz="1800" dirty="0"/>
              <a:t>Waarvoor voorzieningen of bewerkingen zijn getroffen uitsluitend dienstbaar aan de grond</a:t>
            </a:r>
          </a:p>
          <a:p>
            <a:pPr eaLnBrk="1" hangingPunct="1">
              <a:defRPr/>
            </a:pPr>
            <a:r>
              <a:rPr lang="nl-NL" sz="1800" dirty="0"/>
              <a:t>In de omgeving waarvan voorzieningen of bewerkingen worden of zijn getroffen</a:t>
            </a:r>
          </a:p>
          <a:p>
            <a:pPr eaLnBrk="1" hangingPunct="1">
              <a:defRPr/>
            </a:pPr>
            <a:r>
              <a:rPr lang="nl-NL" sz="1800" dirty="0"/>
              <a:t>Waarvoor een omgevingsvergunning WABO (bouwvergunning) is verleend</a:t>
            </a:r>
          </a:p>
          <a:p>
            <a:pPr lvl="1" eaLnBrk="1" hangingPunct="1">
              <a:defRPr/>
            </a:pPr>
            <a:r>
              <a:rPr lang="nl-NL" sz="1800" dirty="0"/>
              <a:t>Met het oog op de bebouwing!</a:t>
            </a:r>
          </a:p>
          <a:p>
            <a:pPr>
              <a:defRPr/>
            </a:pPr>
            <a:endParaRPr lang="nl-NL" altLang="nl-NL"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el 1">
            <a:extLst>
              <a:ext uri="{FF2B5EF4-FFF2-40B4-BE49-F238E27FC236}">
                <a16:creationId xmlns:a16="http://schemas.microsoft.com/office/drawing/2014/main" id="{CC522EE7-6C14-48E0-96D3-5F5D5948FDB4}"/>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9506" name="Tijdelijke aanduiding voor inhoud 2">
            <a:extLst>
              <a:ext uri="{FF2B5EF4-FFF2-40B4-BE49-F238E27FC236}">
                <a16:creationId xmlns:a16="http://schemas.microsoft.com/office/drawing/2014/main" id="{7E241247-43E8-46D4-9AA6-757689C4E7AB}"/>
              </a:ext>
            </a:extLst>
          </p:cNvPr>
          <p:cNvSpPr>
            <a:spLocks noGrp="1" noChangeArrowheads="1"/>
          </p:cNvSpPr>
          <p:nvPr>
            <p:ph idx="1"/>
          </p:nvPr>
        </p:nvSpPr>
        <p:spPr>
          <a:xfrm>
            <a:off x="2208213" y="2276475"/>
            <a:ext cx="7772400" cy="4114800"/>
          </a:xfrm>
        </p:spPr>
        <p:txBody>
          <a:bodyPr/>
          <a:lstStyle/>
          <a:p>
            <a:r>
              <a:rPr lang="en-US" altLang="nl-NL"/>
              <a:t>Bewerkte grond voor landbouw/openbaar grond is geen bouwterrein</a:t>
            </a:r>
          </a:p>
          <a:p>
            <a:endParaRPr lang="en-US" altLang="nl-NL"/>
          </a:p>
          <a:p>
            <a:r>
              <a:rPr lang="en-US" altLang="nl-NL"/>
              <a:t>Straten, bruggen en tunnels kunnen wel kwalificeren als bouwterrein</a:t>
            </a:r>
            <a:endParaRPr lang="nl-NL" altLang="nl-NL"/>
          </a:p>
          <a:p>
            <a:endParaRPr lang="nl-NL" altLang="nl-NL"/>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el 1">
            <a:extLst>
              <a:ext uri="{FF2B5EF4-FFF2-40B4-BE49-F238E27FC236}">
                <a16:creationId xmlns:a16="http://schemas.microsoft.com/office/drawing/2014/main" id="{49DACAF1-B94D-467C-A125-5D7DEFA7751D}"/>
              </a:ext>
            </a:extLst>
          </p:cNvPr>
          <p:cNvSpPr>
            <a:spLocks noGrp="1" noChangeArrowheads="1"/>
          </p:cNvSpPr>
          <p:nvPr>
            <p:ph type="title"/>
          </p:nvPr>
        </p:nvSpPr>
        <p:spPr>
          <a:xfrm>
            <a:off x="2208213" y="908050"/>
            <a:ext cx="7772400" cy="1143000"/>
          </a:xfrm>
        </p:spPr>
        <p:txBody>
          <a:bodyPr/>
          <a:lstStyle/>
          <a:p>
            <a:br>
              <a:rPr lang="nl-NL" altLang="nl-NL"/>
            </a:br>
            <a:r>
              <a:rPr lang="nl-NL" altLang="nl-NL"/>
              <a:t>BTW en onroerend goed</a:t>
            </a:r>
          </a:p>
        </p:txBody>
      </p:sp>
      <p:sp>
        <p:nvSpPr>
          <p:cNvPr id="145411" name="Tijdelijke aanduiding voor inhoud 2">
            <a:extLst>
              <a:ext uri="{FF2B5EF4-FFF2-40B4-BE49-F238E27FC236}">
                <a16:creationId xmlns:a16="http://schemas.microsoft.com/office/drawing/2014/main" id="{5FF15CF8-0F06-40FE-9111-BE8C6D8EBA37}"/>
              </a:ext>
            </a:extLst>
          </p:cNvPr>
          <p:cNvSpPr>
            <a:spLocks noGrp="1" noChangeArrowheads="1"/>
          </p:cNvSpPr>
          <p:nvPr>
            <p:ph idx="1"/>
          </p:nvPr>
        </p:nvSpPr>
        <p:spPr>
          <a:xfrm>
            <a:off x="2208213" y="2276475"/>
            <a:ext cx="7772400" cy="4114800"/>
          </a:xfrm>
        </p:spPr>
        <p:txBody>
          <a:bodyPr/>
          <a:lstStyle/>
          <a:p>
            <a:pPr marL="0" indent="0">
              <a:buNone/>
              <a:defRPr/>
            </a:pPr>
            <a:r>
              <a:rPr lang="nl-NL" altLang="nl-NL" u="sng" dirty="0"/>
              <a:t>Uitspraak Hoge Raad, 14 november 2008:</a:t>
            </a:r>
          </a:p>
          <a:p>
            <a:pPr eaLnBrk="1" hangingPunct="1">
              <a:defRPr/>
            </a:pPr>
            <a:r>
              <a:rPr lang="nl-NL" altLang="nl-NL" dirty="0"/>
              <a:t>Bewerkingen aan grond bestaande uit grof egalisatie en grond zuiveren van puin</a:t>
            </a:r>
          </a:p>
          <a:p>
            <a:pPr eaLnBrk="1" hangingPunct="1">
              <a:defRPr/>
            </a:pPr>
            <a:r>
              <a:rPr lang="nl-NL" altLang="nl-NL" dirty="0"/>
              <a:t>Na sloop, met oog op bebouwing</a:t>
            </a:r>
          </a:p>
          <a:p>
            <a:pPr eaLnBrk="1" hangingPunct="1">
              <a:defRPr/>
            </a:pPr>
            <a:r>
              <a:rPr lang="nl-NL" altLang="nl-NL" dirty="0"/>
              <a:t>BTW belaste levering bouwterrein </a:t>
            </a:r>
          </a:p>
          <a:p>
            <a:pPr>
              <a:defRPr/>
            </a:pPr>
            <a:endParaRPr lang="nl-NL" altLang="nl-NL" dirty="0"/>
          </a:p>
        </p:txBody>
      </p:sp>
    </p:spTree>
  </p:cSld>
  <p:clrMapOvr>
    <a:masterClrMapping/>
  </p:clrMapOvr>
</p:sld>
</file>

<file path=ppt/theme/theme1.xml><?xml version="1.0" encoding="utf-8"?>
<a:theme xmlns:a="http://schemas.openxmlformats.org/drawingml/2006/main" name="Voorblad">
  <a:themeElements>
    <a:clrScheme name="1_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n vilsteren">
  <a:themeElements>
    <a:clrScheme name="1_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CB1D24B12F95439860E3D1442ABCA9" ma:contentTypeVersion="11" ma:contentTypeDescription="Create a new document." ma:contentTypeScope="" ma:versionID="33c9f940cad6a710e81dab5cebbd7d30">
  <xsd:schema xmlns:xsd="http://www.w3.org/2001/XMLSchema" xmlns:xs="http://www.w3.org/2001/XMLSchema" xmlns:p="http://schemas.microsoft.com/office/2006/metadata/properties" xmlns:ns3="17cd24ba-d329-4208-9dd0-849d274a7417" targetNamespace="http://schemas.microsoft.com/office/2006/metadata/properties" ma:root="true" ma:fieldsID="19344de5f355e31dbdfec16994b2cce6" ns3:_="">
    <xsd:import namespace="17cd24ba-d329-4208-9dd0-849d274a74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d24ba-d329-4208-9dd0-849d274a7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869BE-00BD-41F3-8396-4B7D653B7C31}">
  <ds:schemaRefs>
    <ds:schemaRef ds:uri="http://schemas.microsoft.com/sharepoint/v3/contenttype/forms"/>
  </ds:schemaRefs>
</ds:datastoreItem>
</file>

<file path=customXml/itemProps2.xml><?xml version="1.0" encoding="utf-8"?>
<ds:datastoreItem xmlns:ds="http://schemas.openxmlformats.org/officeDocument/2006/customXml" ds:itemID="{107501F9-C07D-47C5-BB6C-C9FF7F044D34}">
  <ds:schemaRefs>
    <ds:schemaRef ds:uri="17cd24ba-d329-4208-9dd0-849d274a7417"/>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5D49BE5C-2784-45E0-8D60-2A3D3F422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d24ba-d329-4208-9dd0-849d274a7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NBA Opleidingen PP 16x9 2018_Sjabloon</Template>
  <TotalTime>3434</TotalTime>
  <Words>8281</Words>
  <Application>Microsoft Office PowerPoint</Application>
  <PresentationFormat>Breedbeeld</PresentationFormat>
  <Paragraphs>1399</Paragraphs>
  <Slides>171</Slides>
  <Notes>22</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171</vt:i4>
      </vt:variant>
    </vt:vector>
  </HeadingPairs>
  <TitlesOfParts>
    <vt:vector size="181" baseType="lpstr">
      <vt:lpstr>Arial</vt:lpstr>
      <vt:lpstr>Calibri</vt:lpstr>
      <vt:lpstr>IrisUPC</vt:lpstr>
      <vt:lpstr>Segoe UI</vt:lpstr>
      <vt:lpstr>Times New Roman</vt:lpstr>
      <vt:lpstr>Trebuchet MS</vt:lpstr>
      <vt:lpstr>Verdana</vt:lpstr>
      <vt:lpstr>Wingdings</vt:lpstr>
      <vt:lpstr>Voorblad</vt:lpstr>
      <vt:lpstr>van vilsteren</vt:lpstr>
      <vt:lpstr>PowerPoint-presentatie</vt:lpstr>
      <vt:lpstr>Welkom en doelstellingen</vt:lpstr>
      <vt:lpstr>BTW in Nederland en de EU</vt:lpstr>
      <vt:lpstr>BTW indirecte verbruiksbelasting</vt:lpstr>
      <vt:lpstr>BTW ondernemer</vt:lpstr>
      <vt:lpstr>BTW ondernemer</vt:lpstr>
      <vt:lpstr>BTW ondernemer</vt:lpstr>
      <vt:lpstr>BTW ondernemer</vt:lpstr>
      <vt:lpstr>BTW ondernemer</vt:lpstr>
      <vt:lpstr>BTW ondernemer</vt:lpstr>
      <vt:lpstr>BTW ondernemer</vt:lpstr>
      <vt:lpstr>BTW ondernemer</vt:lpstr>
      <vt:lpstr>BTW ondernemer</vt:lpstr>
      <vt:lpstr>BTW ondernemer</vt:lpstr>
      <vt:lpstr>BTW ondernemer</vt:lpstr>
      <vt:lpstr>BTW ondernemer</vt:lpstr>
      <vt:lpstr>BTW ondernemer</vt:lpstr>
      <vt:lpstr>Overheid/ondernemer</vt:lpstr>
      <vt:lpstr>Overheid/ondernemer</vt:lpstr>
      <vt:lpstr>Niet-ondernemer</vt:lpstr>
      <vt:lpstr>Optreden als overheid</vt:lpstr>
      <vt:lpstr> Optreden als niet-ondernemer </vt:lpstr>
      <vt:lpstr>Optreden als ondernemer</vt:lpstr>
      <vt:lpstr>Optreden als ondernemer</vt:lpstr>
      <vt:lpstr>BTW-compensatiefonds</vt:lpstr>
      <vt:lpstr>Voor wie is het BCF?</vt:lpstr>
      <vt:lpstr> Compensabele BTW </vt:lpstr>
      <vt:lpstr>Compensabele BTW</vt:lpstr>
      <vt:lpstr>Niet compensabele BTW </vt:lpstr>
      <vt:lpstr>Niet compensabele BTW </vt:lpstr>
      <vt:lpstr> Toerekenbare kosten   </vt:lpstr>
      <vt:lpstr>Niet toerekenbare kosten</vt:lpstr>
      <vt:lpstr>Budget </vt:lpstr>
      <vt:lpstr>Transparantieregeling </vt:lpstr>
      <vt:lpstr>Transparantieregeling</vt:lpstr>
      <vt:lpstr>Factuur &amp; vereisten</vt:lpstr>
      <vt:lpstr>Factuur &amp; vereisten</vt:lpstr>
      <vt:lpstr>Factuur &amp; vereisten</vt:lpstr>
      <vt:lpstr>Factuur &amp; vereisten</vt:lpstr>
      <vt:lpstr>Factuur &amp; vereisten</vt:lpstr>
      <vt:lpstr>Factuur &amp; vereisten</vt:lpstr>
      <vt:lpstr>BTW-aangifte</vt:lpstr>
      <vt:lpstr>BTW-aangifte</vt:lpstr>
      <vt:lpstr>Suppletieaangifte </vt:lpstr>
      <vt:lpstr>Suppletieaangifte</vt:lpstr>
      <vt:lpstr>Inkoop</vt:lpstr>
      <vt:lpstr>Inkoop</vt:lpstr>
      <vt:lpstr>Inkoop</vt:lpstr>
      <vt:lpstr>Inkoop</vt:lpstr>
      <vt:lpstr>Inkoop</vt:lpstr>
      <vt:lpstr>Inkoop</vt:lpstr>
      <vt:lpstr>Verkoop</vt:lpstr>
      <vt:lpstr>Progamma</vt:lpstr>
      <vt:lpstr>PowerPoint-presentatie</vt:lpstr>
      <vt:lpstr>Ondernemer voor de BTW</vt:lpstr>
      <vt:lpstr>Programma</vt:lpstr>
      <vt:lpstr>Vrijstellingen</vt:lpstr>
      <vt:lpstr>Vrijstellingen</vt:lpstr>
      <vt:lpstr>Overige vrijstellingen</vt:lpstr>
      <vt:lpstr>Vrijstellingen</vt:lpstr>
      <vt:lpstr>Vrijstellingen</vt:lpstr>
      <vt:lpstr>Vrijstellingen</vt:lpstr>
      <vt:lpstr>Vrijstellingen</vt:lpstr>
      <vt:lpstr>Vrijstellingen</vt:lpstr>
      <vt:lpstr>Vrijstellingen</vt:lpstr>
      <vt:lpstr>Vrijstellingen</vt:lpstr>
      <vt:lpstr>Verzorgen en verplegen</vt:lpstr>
      <vt:lpstr>Verzorgen en verplegen</vt:lpstr>
      <vt:lpstr>Verzorgen en verplegen</vt:lpstr>
      <vt:lpstr>Verzorgen en verplegen</vt:lpstr>
      <vt:lpstr>Verzorgen en verplegen</vt:lpstr>
      <vt:lpstr>Verzorgen en verplegen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Vrijstellingen medische diensten</vt:lpstr>
      <vt:lpstr>Vrijstelling sociaal culturele diensten</vt:lpstr>
      <vt:lpstr>Onderwijsvrijstelling</vt:lpstr>
      <vt:lpstr>Onderwijsvrijstelling</vt:lpstr>
      <vt:lpstr>Onderwijsvrijstelling</vt:lpstr>
      <vt:lpstr>Onderwijsvrijstelling</vt:lpstr>
      <vt:lpstr>Onderwijsvrijstelling</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 BTW en onroerend goed</vt:lpstr>
      <vt:lpstr>Vragen?</vt:lpstr>
      <vt:lpstr>Programma</vt:lpstr>
      <vt:lpstr>BTW en fondswerving</vt:lpstr>
      <vt:lpstr>BTW en fondswerving</vt:lpstr>
      <vt:lpstr>BTW en fondswerving</vt:lpstr>
      <vt:lpstr>BTW en fondswerving</vt:lpstr>
      <vt:lpstr>BTW en fondswerving</vt:lpstr>
      <vt:lpstr>Programma</vt:lpstr>
      <vt:lpstr>Aftrek van voorbelasting</vt:lpstr>
      <vt:lpstr>Aftrek van voorbelasting</vt:lpstr>
      <vt:lpstr>Aftrek van voorbelasting</vt:lpstr>
      <vt:lpstr>Aftrek van voorbelasting</vt:lpstr>
      <vt:lpstr>Aftrek van voorbelasting</vt:lpstr>
      <vt:lpstr>Programma</vt:lpstr>
      <vt:lpstr>Uitlenen van personeel</vt:lpstr>
      <vt:lpstr>Uitlenen van personeel</vt:lpstr>
      <vt:lpstr>Uitlenen van personeel</vt:lpstr>
      <vt:lpstr>Uitlenen van personeel</vt:lpstr>
      <vt:lpstr>Fiscale eenheid BTW</vt:lpstr>
      <vt:lpstr>Kosten voor gemene rekening</vt:lpstr>
      <vt:lpstr>Kosten voor gemene rekening</vt:lpstr>
      <vt:lpstr>Kosten voor gemene rekening</vt:lpstr>
      <vt:lpstr>Kosten voor gemene rekening</vt:lpstr>
      <vt:lpstr>Structurele uitleen</vt:lpstr>
      <vt:lpstr>Structurele uitleen</vt:lpstr>
      <vt:lpstr>Structurele uitleen</vt:lpstr>
      <vt:lpstr>Structurele uitleen</vt:lpstr>
      <vt:lpstr>Structurele uitleen</vt:lpstr>
      <vt:lpstr>Structurele uitleen</vt:lpstr>
      <vt:lpstr>Structurele uitleen</vt:lpstr>
      <vt:lpstr>Samenhangende diensten</vt:lpstr>
      <vt:lpstr>Samenhangende diensten</vt:lpstr>
      <vt:lpstr>Samenhangende diensten</vt:lpstr>
      <vt:lpstr>Samenhangende diensten</vt:lpstr>
      <vt:lpstr>Programma</vt:lpstr>
      <vt:lpstr>Subsidies</vt:lpstr>
      <vt:lpstr>Subsidies</vt:lpstr>
      <vt:lpstr>Subsidies</vt:lpstr>
      <vt:lpstr>Programma</vt:lpstr>
      <vt:lpstr>Doorbelasten van kosten</vt:lpstr>
      <vt:lpstr>Vragen?</vt:lpstr>
      <vt:lpstr>Robert Brinks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BTW-actualiteiten</dc:title>
  <dc:creator>Secretariaat</dc:creator>
  <cp:lastModifiedBy>Tessa Hoekema</cp:lastModifiedBy>
  <cp:revision>258</cp:revision>
  <cp:lastPrinted>2020-09-25T09:14:53Z</cp:lastPrinted>
  <dcterms:created xsi:type="dcterms:W3CDTF">2019-10-21T12:32:16Z</dcterms:created>
  <dcterms:modified xsi:type="dcterms:W3CDTF">2021-11-17T06:31:38Z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0x010100EECB1D24B12F95439860E3D1442ABCA9</vt:lpwstr>
  </property>
</Properties>
</file>