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5"/>
  </p:notesMasterIdLst>
  <p:sldIdLst>
    <p:sldId id="256" r:id="rId5"/>
    <p:sldId id="257" r:id="rId6"/>
    <p:sldId id="258" r:id="rId7"/>
    <p:sldId id="266" r:id="rId8"/>
    <p:sldId id="259" r:id="rId9"/>
    <p:sldId id="260" r:id="rId10"/>
    <p:sldId id="261" r:id="rId11"/>
    <p:sldId id="262" r:id="rId12"/>
    <p:sldId id="263" r:id="rId13"/>
    <p:sldId id="264" r:id="rId14"/>
  </p:sldIdLst>
  <p:sldSz cx="12192000" cy="6858000"/>
  <p:notesSz cx="6858000" cy="9144000"/>
  <p:embeddedFontLst>
    <p:embeddedFont>
      <p:font typeface="Helvetica Neue" panose="020B0604020202020204" charset="0"/>
      <p:regular r:id="rId16"/>
      <p:bold r:id="rId17"/>
      <p:italic r:id="rId18"/>
      <p:boldItalic r:id="rId19"/>
    </p:embeddedFont>
    <p:embeddedFont>
      <p:font typeface="Play"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lJQjxEDqszcHFXdzaaWrb/FRB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844394-7316-4936-AB9D-5532090E7767}" v="14" dt="2025-04-01T11:52:55.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89" autoAdjust="0"/>
  </p:normalViewPr>
  <p:slideViewPr>
    <p:cSldViewPr snapToGrid="0">
      <p:cViewPr>
        <p:scale>
          <a:sx n="70" d="100"/>
          <a:sy n="70" d="100"/>
        </p:scale>
        <p:origin x="211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jer, Aniek" userId="ee6a03ae-1efe-473e-b8f4-a129753c7b37" providerId="ADAL" clId="{91844394-7316-4936-AB9D-5532090E7767}"/>
    <pc:docChg chg="undo custSel modSld">
      <pc:chgData name="Meijer, Aniek" userId="ee6a03ae-1efe-473e-b8f4-a129753c7b37" providerId="ADAL" clId="{91844394-7316-4936-AB9D-5532090E7767}" dt="2025-04-01T12:25:28.258" v="2604" actId="20577"/>
      <pc:docMkLst>
        <pc:docMk/>
      </pc:docMkLst>
      <pc:sldChg chg="addSp delSp modSp mod modNotesTx">
        <pc:chgData name="Meijer, Aniek" userId="ee6a03ae-1efe-473e-b8f4-a129753c7b37" providerId="ADAL" clId="{91844394-7316-4936-AB9D-5532090E7767}" dt="2025-04-01T12:13:29.757" v="2581" actId="6549"/>
        <pc:sldMkLst>
          <pc:docMk/>
          <pc:sldMk cId="0" sldId="256"/>
        </pc:sldMkLst>
        <pc:spChg chg="add mod">
          <ac:chgData name="Meijer, Aniek" userId="ee6a03ae-1efe-473e-b8f4-a129753c7b37" providerId="ADAL" clId="{91844394-7316-4936-AB9D-5532090E7767}" dt="2025-04-01T11:53:45" v="2580" actId="255"/>
          <ac:spMkLst>
            <pc:docMk/>
            <pc:sldMk cId="0" sldId="256"/>
            <ac:spMk id="3" creationId="{EB42C55A-F155-B590-B578-C27E68B56B00}"/>
          </ac:spMkLst>
        </pc:spChg>
        <pc:spChg chg="mod">
          <ac:chgData name="Meijer, Aniek" userId="ee6a03ae-1efe-473e-b8f4-a129753c7b37" providerId="ADAL" clId="{91844394-7316-4936-AB9D-5532090E7767}" dt="2025-03-31T07:18:27.110" v="2477" actId="20577"/>
          <ac:spMkLst>
            <pc:docMk/>
            <pc:sldMk cId="0" sldId="256"/>
            <ac:spMk id="106" creationId="{00000000-0000-0000-0000-000000000000}"/>
          </ac:spMkLst>
        </pc:spChg>
        <pc:picChg chg="add mod">
          <ac:chgData name="Meijer, Aniek" userId="ee6a03ae-1efe-473e-b8f4-a129753c7b37" providerId="ADAL" clId="{91844394-7316-4936-AB9D-5532090E7767}" dt="2025-04-01T11:53:18.324" v="2577" actId="1076"/>
          <ac:picMkLst>
            <pc:docMk/>
            <pc:sldMk cId="0" sldId="256"/>
            <ac:picMk id="2" creationId="{985D6545-D4D4-18D0-62AB-F853A8F37BCF}"/>
          </ac:picMkLst>
        </pc:picChg>
        <pc:picChg chg="mod">
          <ac:chgData name="Meijer, Aniek" userId="ee6a03ae-1efe-473e-b8f4-a129753c7b37" providerId="ADAL" clId="{91844394-7316-4936-AB9D-5532090E7767}" dt="2025-04-01T11:52:46.424" v="2553" actId="1076"/>
          <ac:picMkLst>
            <pc:docMk/>
            <pc:sldMk cId="0" sldId="256"/>
            <ac:picMk id="104" creationId="{00000000-0000-0000-0000-000000000000}"/>
          </ac:picMkLst>
        </pc:picChg>
      </pc:sldChg>
      <pc:sldChg chg="modSp mod modNotesTx">
        <pc:chgData name="Meijer, Aniek" userId="ee6a03ae-1efe-473e-b8f4-a129753c7b37" providerId="ADAL" clId="{91844394-7316-4936-AB9D-5532090E7767}" dt="2025-04-01T06:55:29.141" v="2495" actId="27636"/>
        <pc:sldMkLst>
          <pc:docMk/>
          <pc:sldMk cId="0" sldId="257"/>
        </pc:sldMkLst>
        <pc:spChg chg="mod">
          <ac:chgData name="Meijer, Aniek" userId="ee6a03ae-1efe-473e-b8f4-a129753c7b37" providerId="ADAL" clId="{91844394-7316-4936-AB9D-5532090E7767}" dt="2025-04-01T06:55:29.141" v="2495" actId="27636"/>
          <ac:spMkLst>
            <pc:docMk/>
            <pc:sldMk cId="0" sldId="257"/>
            <ac:spMk id="114" creationId="{00000000-0000-0000-0000-000000000000}"/>
          </ac:spMkLst>
        </pc:spChg>
      </pc:sldChg>
      <pc:sldChg chg="modSp mod modNotesTx">
        <pc:chgData name="Meijer, Aniek" userId="ee6a03ae-1efe-473e-b8f4-a129753c7b37" providerId="ADAL" clId="{91844394-7316-4936-AB9D-5532090E7767}" dt="2025-03-28T12:50:47.672" v="1135" actId="20577"/>
        <pc:sldMkLst>
          <pc:docMk/>
          <pc:sldMk cId="0" sldId="258"/>
        </pc:sldMkLst>
        <pc:spChg chg="mod">
          <ac:chgData name="Meijer, Aniek" userId="ee6a03ae-1efe-473e-b8f4-a129753c7b37" providerId="ADAL" clId="{91844394-7316-4936-AB9D-5532090E7767}" dt="2025-03-28T12:46:35.474" v="767" actId="20577"/>
          <ac:spMkLst>
            <pc:docMk/>
            <pc:sldMk cId="0" sldId="258"/>
            <ac:spMk id="120" creationId="{00000000-0000-0000-0000-000000000000}"/>
          </ac:spMkLst>
        </pc:spChg>
      </pc:sldChg>
      <pc:sldChg chg="modSp mod modNotesTx">
        <pc:chgData name="Meijer, Aniek" userId="ee6a03ae-1efe-473e-b8f4-a129753c7b37" providerId="ADAL" clId="{91844394-7316-4936-AB9D-5532090E7767}" dt="2025-03-31T08:59:42.771" v="2485" actId="20577"/>
        <pc:sldMkLst>
          <pc:docMk/>
          <pc:sldMk cId="0" sldId="259"/>
        </pc:sldMkLst>
        <pc:spChg chg="mod">
          <ac:chgData name="Meijer, Aniek" userId="ee6a03ae-1efe-473e-b8f4-a129753c7b37" providerId="ADAL" clId="{91844394-7316-4936-AB9D-5532090E7767}" dt="2025-03-31T08:59:42.771" v="2485" actId="20577"/>
          <ac:spMkLst>
            <pc:docMk/>
            <pc:sldMk cId="0" sldId="259"/>
            <ac:spMk id="2" creationId="{B0D59C86-B5AA-AA1D-A0BD-DED4DFA60EB4}"/>
          </ac:spMkLst>
        </pc:spChg>
        <pc:spChg chg="mod">
          <ac:chgData name="Meijer, Aniek" userId="ee6a03ae-1efe-473e-b8f4-a129753c7b37" providerId="ADAL" clId="{91844394-7316-4936-AB9D-5532090E7767}" dt="2025-03-28T12:51:20.810" v="1162" actId="20577"/>
          <ac:spMkLst>
            <pc:docMk/>
            <pc:sldMk cId="0" sldId="259"/>
            <ac:spMk id="130" creationId="{00000000-0000-0000-0000-000000000000}"/>
          </ac:spMkLst>
        </pc:spChg>
      </pc:sldChg>
      <pc:sldChg chg="modSp mod modNotesTx">
        <pc:chgData name="Meijer, Aniek" userId="ee6a03ae-1efe-473e-b8f4-a129753c7b37" providerId="ADAL" clId="{91844394-7316-4936-AB9D-5532090E7767}" dt="2025-04-01T12:25:28.258" v="2604" actId="20577"/>
        <pc:sldMkLst>
          <pc:docMk/>
          <pc:sldMk cId="0" sldId="260"/>
        </pc:sldMkLst>
        <pc:spChg chg="mod">
          <ac:chgData name="Meijer, Aniek" userId="ee6a03ae-1efe-473e-b8f4-a129753c7b37" providerId="ADAL" clId="{91844394-7316-4936-AB9D-5532090E7767}" dt="2025-04-01T12:25:28.258" v="2604" actId="20577"/>
          <ac:spMkLst>
            <pc:docMk/>
            <pc:sldMk cId="0" sldId="260"/>
            <ac:spMk id="138" creationId="{00000000-0000-0000-0000-000000000000}"/>
          </ac:spMkLst>
        </pc:spChg>
      </pc:sldChg>
      <pc:sldChg chg="modNotesTx">
        <pc:chgData name="Meijer, Aniek" userId="ee6a03ae-1efe-473e-b8f4-a129753c7b37" providerId="ADAL" clId="{91844394-7316-4936-AB9D-5532090E7767}" dt="2025-03-28T12:58:49.702" v="1281" actId="20577"/>
        <pc:sldMkLst>
          <pc:docMk/>
          <pc:sldMk cId="0" sldId="261"/>
        </pc:sldMkLst>
      </pc:sldChg>
      <pc:sldChg chg="modSp mod">
        <pc:chgData name="Meijer, Aniek" userId="ee6a03ae-1efe-473e-b8f4-a129753c7b37" providerId="ADAL" clId="{91844394-7316-4936-AB9D-5532090E7767}" dt="2025-04-01T09:13:52.665" v="2544" actId="20577"/>
        <pc:sldMkLst>
          <pc:docMk/>
          <pc:sldMk cId="0" sldId="262"/>
        </pc:sldMkLst>
        <pc:spChg chg="mod">
          <ac:chgData name="Meijer, Aniek" userId="ee6a03ae-1efe-473e-b8f4-a129753c7b37" providerId="ADAL" clId="{91844394-7316-4936-AB9D-5532090E7767}" dt="2025-04-01T09:13:52.665" v="2544" actId="20577"/>
          <ac:spMkLst>
            <pc:docMk/>
            <pc:sldMk cId="0" sldId="262"/>
            <ac:spMk id="155" creationId="{00000000-0000-0000-0000-000000000000}"/>
          </ac:spMkLst>
        </pc:spChg>
      </pc:sldChg>
      <pc:sldChg chg="modNotesTx">
        <pc:chgData name="Meijer, Aniek" userId="ee6a03ae-1efe-473e-b8f4-a129753c7b37" providerId="ADAL" clId="{91844394-7316-4936-AB9D-5532090E7767}" dt="2025-03-28T13:10:29.766" v="1806" actId="20577"/>
        <pc:sldMkLst>
          <pc:docMk/>
          <pc:sldMk cId="0" sldId="263"/>
        </pc:sldMkLst>
      </pc:sldChg>
      <pc:sldChg chg="addSp delSp modSp mod">
        <pc:chgData name="Meijer, Aniek" userId="ee6a03ae-1efe-473e-b8f4-a129753c7b37" providerId="ADAL" clId="{91844394-7316-4936-AB9D-5532090E7767}" dt="2025-04-01T09:14:27.424" v="2551" actId="20577"/>
        <pc:sldMkLst>
          <pc:docMk/>
          <pc:sldMk cId="0" sldId="264"/>
        </pc:sldMkLst>
        <pc:spChg chg="mod">
          <ac:chgData name="Meijer, Aniek" userId="ee6a03ae-1efe-473e-b8f4-a129753c7b37" providerId="ADAL" clId="{91844394-7316-4936-AB9D-5532090E7767}" dt="2025-04-01T09:14:27.424" v="2551" actId="20577"/>
          <ac:spMkLst>
            <pc:docMk/>
            <pc:sldMk cId="0" sldId="264"/>
            <ac:spMk id="2" creationId="{1EF93CFF-F54E-3573-946C-A72F13690BB6}"/>
          </ac:spMkLst>
        </pc:spChg>
        <pc:spChg chg="mod">
          <ac:chgData name="Meijer, Aniek" userId="ee6a03ae-1efe-473e-b8f4-a129753c7b37" providerId="ADAL" clId="{91844394-7316-4936-AB9D-5532090E7767}" dt="2025-03-28T13:17:13.757" v="2474" actId="20577"/>
          <ac:spMkLst>
            <pc:docMk/>
            <pc:sldMk cId="0" sldId="264"/>
            <ac:spMk id="3" creationId="{AE7032D3-2BA2-5395-C90C-D023C2D331BB}"/>
          </ac:spMkLst>
        </pc:spChg>
        <pc:spChg chg="add del mod">
          <ac:chgData name="Meijer, Aniek" userId="ee6a03ae-1efe-473e-b8f4-a129753c7b37" providerId="ADAL" clId="{91844394-7316-4936-AB9D-5532090E7767}" dt="2025-04-01T09:14:16.873" v="2547" actId="20577"/>
          <ac:spMkLst>
            <pc:docMk/>
            <pc:sldMk cId="0" sldId="264"/>
            <ac:spMk id="6" creationId="{BE908C20-6155-E0BC-DECA-9046A709DC20}"/>
          </ac:spMkLst>
        </pc:spChg>
        <pc:picChg chg="mod">
          <ac:chgData name="Meijer, Aniek" userId="ee6a03ae-1efe-473e-b8f4-a129753c7b37" providerId="ADAL" clId="{91844394-7316-4936-AB9D-5532090E7767}" dt="2025-03-28T13:16:47.895" v="2468" actId="1076"/>
          <ac:picMkLst>
            <pc:docMk/>
            <pc:sldMk cId="0" sldId="264"/>
            <ac:picMk id="169" creationId="{00000000-0000-0000-0000-000000000000}"/>
          </ac:picMkLst>
        </pc:picChg>
      </pc:sldChg>
      <pc:sldChg chg="addSp delSp modSp mod modNotesTx">
        <pc:chgData name="Meijer, Aniek" userId="ee6a03ae-1efe-473e-b8f4-a129753c7b37" providerId="ADAL" clId="{91844394-7316-4936-AB9D-5532090E7767}" dt="2025-04-01T07:43:35.066" v="2541" actId="14100"/>
        <pc:sldMkLst>
          <pc:docMk/>
          <pc:sldMk cId="3523391697" sldId="266"/>
        </pc:sldMkLst>
        <pc:spChg chg="mod">
          <ac:chgData name="Meijer, Aniek" userId="ee6a03ae-1efe-473e-b8f4-a129753c7b37" providerId="ADAL" clId="{91844394-7316-4936-AB9D-5532090E7767}" dt="2025-04-01T07:26:22.224" v="2539" actId="14100"/>
          <ac:spMkLst>
            <pc:docMk/>
            <pc:sldMk cId="3523391697" sldId="266"/>
            <ac:spMk id="2" creationId="{DB468787-2284-867B-E8E2-1E405C94FF17}"/>
          </ac:spMkLst>
        </pc:spChg>
        <pc:spChg chg="mod">
          <ac:chgData name="Meijer, Aniek" userId="ee6a03ae-1efe-473e-b8f4-a129753c7b37" providerId="ADAL" clId="{91844394-7316-4936-AB9D-5532090E7767}" dt="2025-03-28T12:20:20.385" v="411" actId="1076"/>
          <ac:spMkLst>
            <pc:docMk/>
            <pc:sldMk cId="3523391697" sldId="266"/>
            <ac:spMk id="6" creationId="{081A8388-57E9-A7FA-97F1-B026F5008DED}"/>
          </ac:spMkLst>
        </pc:spChg>
        <pc:spChg chg="add mod">
          <ac:chgData name="Meijer, Aniek" userId="ee6a03ae-1efe-473e-b8f4-a129753c7b37" providerId="ADAL" clId="{91844394-7316-4936-AB9D-5532090E7767}" dt="2025-03-28T12:46:53.863" v="770" actId="14100"/>
          <ac:spMkLst>
            <pc:docMk/>
            <pc:sldMk cId="3523391697" sldId="266"/>
            <ac:spMk id="8" creationId="{DB878875-4B7B-581A-78FC-EC2FDB8A9497}"/>
          </ac:spMkLst>
        </pc:spChg>
        <pc:spChg chg="add mod">
          <ac:chgData name="Meijer, Aniek" userId="ee6a03ae-1efe-473e-b8f4-a129753c7b37" providerId="ADAL" clId="{91844394-7316-4936-AB9D-5532090E7767}" dt="2025-03-28T12:49:15.365" v="1033"/>
          <ac:spMkLst>
            <pc:docMk/>
            <pc:sldMk cId="3523391697" sldId="266"/>
            <ac:spMk id="9" creationId="{3CAB1310-99FF-BFC5-C9A4-DA1A26EB08D2}"/>
          </ac:spMkLst>
        </pc:spChg>
        <pc:spChg chg="mod">
          <ac:chgData name="Meijer, Aniek" userId="ee6a03ae-1efe-473e-b8f4-a129753c7b37" providerId="ADAL" clId="{91844394-7316-4936-AB9D-5532090E7767}" dt="2025-03-28T12:49:20.285" v="1035" actId="1076"/>
          <ac:spMkLst>
            <pc:docMk/>
            <pc:sldMk cId="3523391697" sldId="266"/>
            <ac:spMk id="170" creationId="{A52D0AD1-F423-F6C6-5C00-50946FEC1443}"/>
          </ac:spMkLst>
        </pc:spChg>
        <pc:picChg chg="add mod">
          <ac:chgData name="Meijer, Aniek" userId="ee6a03ae-1efe-473e-b8f4-a129753c7b37" providerId="ADAL" clId="{91844394-7316-4936-AB9D-5532090E7767}" dt="2025-04-01T07:26:27.024" v="2540" actId="1076"/>
          <ac:picMkLst>
            <pc:docMk/>
            <pc:sldMk cId="3523391697" sldId="266"/>
            <ac:picMk id="4" creationId="{BF6FD1F2-DB92-436A-855A-D910FFAFDC20}"/>
          </ac:picMkLst>
        </pc:picChg>
        <pc:picChg chg="add mod modCrop">
          <ac:chgData name="Meijer, Aniek" userId="ee6a03ae-1efe-473e-b8f4-a129753c7b37" providerId="ADAL" clId="{91844394-7316-4936-AB9D-5532090E7767}" dt="2025-04-01T07:43:35.066" v="2541" actId="14100"/>
          <ac:picMkLst>
            <pc:docMk/>
            <pc:sldMk cId="3523391697" sldId="266"/>
            <ac:picMk id="11" creationId="{F5847E93-92E6-98C6-A2E6-50F23FDA20B9}"/>
          </ac:picMkLst>
        </pc:picChg>
        <pc:picChg chg="mod">
          <ac:chgData name="Meijer, Aniek" userId="ee6a03ae-1efe-473e-b8f4-a129753c7b37" providerId="ADAL" clId="{91844394-7316-4936-AB9D-5532090E7767}" dt="2025-03-28T12:46:53.863" v="770" actId="14100"/>
          <ac:picMkLst>
            <pc:docMk/>
            <pc:sldMk cId="3523391697" sldId="266"/>
            <ac:picMk id="169" creationId="{D1BBD980-8EEC-BAEA-B50F-8BFFD714AB3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400"/>
              <a:buFont typeface="Arial"/>
              <a:buNone/>
            </a:pPr>
            <a:endParaRPr dirty="0"/>
          </a:p>
        </p:txBody>
      </p:sp>
      <p:sp>
        <p:nvSpPr>
          <p:cNvPr id="102" name="Google Shape;10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nl-NL" dirty="0" err="1"/>
              <a:t>Ayse</a:t>
            </a:r>
            <a:endParaRPr lang="nl-NL" dirty="0"/>
          </a:p>
          <a:p>
            <a:pPr marL="457200" marR="0" lvl="0" indent="-317500" algn="l" rtl="0">
              <a:lnSpc>
                <a:spcPct val="100000"/>
              </a:lnSpc>
              <a:spcBef>
                <a:spcPts val="0"/>
              </a:spcBef>
              <a:spcAft>
                <a:spcPts val="0"/>
              </a:spcAft>
              <a:buClr>
                <a:srgbClr val="000000"/>
              </a:buClr>
              <a:buSzPts val="1400"/>
              <a:buFont typeface="Arial"/>
              <a:buChar char="-"/>
            </a:pPr>
            <a:r>
              <a:rPr lang="nl-NL" dirty="0"/>
              <a:t>Welkomstwoord en toelichting </a:t>
            </a:r>
            <a:r>
              <a:rPr lang="nl-NL" dirty="0" err="1"/>
              <a:t>RV’s</a:t>
            </a:r>
            <a:r>
              <a:rPr lang="nl-NL" dirty="0"/>
              <a:t>, onszelf kort voorstellen: benoemen welke gemeenten onderdeel zijn van de regio’s.</a:t>
            </a:r>
          </a:p>
          <a:p>
            <a:pPr marL="457200" marR="0" lvl="0" indent="-317500" algn="l" rtl="0">
              <a:lnSpc>
                <a:spcPct val="100000"/>
              </a:lnSpc>
              <a:spcBef>
                <a:spcPts val="0"/>
              </a:spcBef>
              <a:spcAft>
                <a:spcPts val="0"/>
              </a:spcAft>
              <a:buClr>
                <a:srgbClr val="000000"/>
              </a:buClr>
              <a:buSzPts val="1400"/>
              <a:buFont typeface="Arial"/>
              <a:buChar char="-"/>
            </a:pPr>
            <a:r>
              <a:rPr lang="nl-NL" dirty="0"/>
              <a:t>Aanleiding door Aniek.</a:t>
            </a:r>
          </a:p>
          <a:p>
            <a:pPr marL="457200" marR="0" lvl="0" indent="-317500" algn="l" rtl="0">
              <a:lnSpc>
                <a:spcPct val="100000"/>
              </a:lnSpc>
              <a:spcBef>
                <a:spcPts val="0"/>
              </a:spcBef>
              <a:spcAft>
                <a:spcPts val="0"/>
              </a:spcAft>
              <a:buClr>
                <a:srgbClr val="000000"/>
              </a:buClr>
              <a:buSzPts val="1400"/>
              <a:buFont typeface="Arial"/>
              <a:buChar char="-"/>
            </a:pPr>
            <a:r>
              <a:rPr lang="nl-NL" dirty="0"/>
              <a:t>Samen aanwezig omdat wij onderdeel uitmaken van het lerend netwerk van Divosa.</a:t>
            </a:r>
          </a:p>
          <a:p>
            <a:pPr marL="457200" marR="0" lvl="0" indent="-317500" algn="l" rtl="0">
              <a:lnSpc>
                <a:spcPct val="100000"/>
              </a:lnSpc>
              <a:spcBef>
                <a:spcPts val="0"/>
              </a:spcBef>
              <a:spcAft>
                <a:spcPts val="0"/>
              </a:spcAft>
              <a:buClr>
                <a:srgbClr val="000000"/>
              </a:buClr>
              <a:buSzPts val="1400"/>
              <a:buFont typeface="Arial"/>
              <a:buChar char="-"/>
            </a:pPr>
            <a:r>
              <a:rPr lang="nl-NL" dirty="0"/>
              <a:t>RV van andere regio beheert de tijd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400"/>
              <a:buFont typeface="Arial"/>
              <a:buNone/>
            </a:pPr>
            <a:r>
              <a:rPr lang="nl-NL" sz="2400" b="0" i="0" u="none" strike="noStrike" dirty="0">
                <a:solidFill>
                  <a:srgbClr val="000000"/>
                </a:solidFill>
                <a:latin typeface="Calibri"/>
                <a:ea typeface="Calibri"/>
                <a:cs typeface="Calibri"/>
                <a:sym typeface="Calibri"/>
              </a:rPr>
              <a:t>Aniek</a:t>
            </a:r>
          </a:p>
          <a:p>
            <a:pPr marL="0" lvl="0" indent="0" algn="l" rtl="0">
              <a:lnSpc>
                <a:spcPct val="100000"/>
              </a:lnSpc>
              <a:spcBef>
                <a:spcPts val="0"/>
              </a:spcBef>
              <a:spcAft>
                <a:spcPts val="0"/>
              </a:spcAft>
              <a:buClr>
                <a:srgbClr val="000000"/>
              </a:buClr>
              <a:buSzPts val="2400"/>
              <a:buFont typeface="Arial"/>
              <a:buChar char="•"/>
            </a:pPr>
            <a:r>
              <a:rPr lang="nl-NL" sz="2400" b="0" i="0" u="none" strike="noStrike" dirty="0">
                <a:solidFill>
                  <a:srgbClr val="000000"/>
                </a:solidFill>
                <a:latin typeface="Calibri"/>
                <a:ea typeface="Calibri"/>
                <a:cs typeface="Calibri"/>
                <a:sym typeface="Calibri"/>
              </a:rPr>
              <a:t>Waarom? Verzoek van minister Karien van Gennip, verwijzen naar plan van aanpak (Taskforce VIA </a:t>
            </a:r>
            <a:r>
              <a:rPr lang="nl-NL" sz="2400" b="0" i="0" u="none" strike="noStrike" dirty="0" err="1">
                <a:solidFill>
                  <a:srgbClr val="000000"/>
                </a:solidFill>
                <a:latin typeface="Calibri"/>
                <a:ea typeface="Calibri"/>
                <a:cs typeface="Calibri"/>
                <a:sym typeface="Calibri"/>
              </a:rPr>
              <a:t>pva</a:t>
            </a:r>
            <a:r>
              <a:rPr lang="nl-NL" sz="2400" b="0" i="0" u="none" strike="noStrike" dirty="0">
                <a:solidFill>
                  <a:srgbClr val="000000"/>
                </a:solidFill>
                <a:latin typeface="Calibri"/>
                <a:ea typeface="Calibri"/>
                <a:cs typeface="Calibri"/>
                <a:sym typeface="Calibri"/>
              </a:rPr>
              <a:t>). </a:t>
            </a:r>
          </a:p>
          <a:p>
            <a:pPr marL="0" lvl="0" indent="0" algn="l" rtl="0">
              <a:lnSpc>
                <a:spcPct val="100000"/>
              </a:lnSpc>
              <a:spcBef>
                <a:spcPts val="0"/>
              </a:spcBef>
              <a:spcAft>
                <a:spcPts val="0"/>
              </a:spcAft>
              <a:buClr>
                <a:srgbClr val="000000"/>
              </a:buClr>
              <a:buSzPts val="2400"/>
              <a:buFont typeface="Arial"/>
              <a:buNone/>
            </a:pPr>
            <a:endParaRPr lang="nl-NL" sz="2400"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2400"/>
              <a:buFont typeface="Arial"/>
              <a:buChar char="•"/>
            </a:pPr>
            <a:r>
              <a:rPr lang="nl-NL" sz="2400" b="0" i="0" u="none" strike="noStrike" dirty="0">
                <a:solidFill>
                  <a:srgbClr val="000000"/>
                </a:solidFill>
                <a:latin typeface="Calibri"/>
                <a:ea typeface="Calibri"/>
                <a:cs typeface="Calibri"/>
                <a:sym typeface="Calibri"/>
              </a:rPr>
              <a:t>Doel opdracht door verbinder eigen regio benoemen, inclusief verschil tussen de 2 </a:t>
            </a:r>
            <a:r>
              <a:rPr lang="nl-NL" sz="2400" b="0" i="0" u="none" strike="noStrike" dirty="0" err="1">
                <a:solidFill>
                  <a:srgbClr val="000000"/>
                </a:solidFill>
                <a:latin typeface="Calibri"/>
                <a:ea typeface="Calibri"/>
                <a:cs typeface="Calibri"/>
                <a:sym typeface="Calibri"/>
              </a:rPr>
              <a:t>AMRs</a:t>
            </a:r>
            <a:r>
              <a:rPr lang="nl-NL" sz="2400" b="0" i="0" u="none" strike="noStrike" dirty="0">
                <a:solidFill>
                  <a:srgbClr val="000000"/>
                </a:solidFill>
                <a:latin typeface="Calibri"/>
                <a:ea typeface="Calibri"/>
                <a:cs typeface="Calibri"/>
                <a:sym typeface="Calibri"/>
              </a:rPr>
              <a:t>.</a:t>
            </a:r>
          </a:p>
          <a:p>
            <a:pPr marL="0" lvl="0" indent="0" algn="l" rtl="0">
              <a:lnSpc>
                <a:spcPct val="100000"/>
              </a:lnSpc>
              <a:spcBef>
                <a:spcPts val="0"/>
              </a:spcBef>
              <a:spcAft>
                <a:spcPts val="0"/>
              </a:spcAft>
              <a:buClr>
                <a:srgbClr val="000000"/>
              </a:buClr>
              <a:buSzPts val="2400"/>
              <a:buFont typeface="Arial"/>
              <a:buNone/>
            </a:pPr>
            <a:r>
              <a:rPr lang="nl-NL" sz="2400" b="0" i="0" u="none" strike="noStrike" dirty="0">
                <a:solidFill>
                  <a:srgbClr val="000000"/>
                </a:solidFill>
                <a:latin typeface="Calibri"/>
                <a:ea typeface="Calibri"/>
                <a:cs typeface="Calibri"/>
                <a:sym typeface="Calibri"/>
              </a:rPr>
              <a:t>Doel Zuid-Kennemerland &amp; </a:t>
            </a:r>
            <a:r>
              <a:rPr lang="nl-NL" sz="2400" b="0" i="0" u="none" strike="noStrike" dirty="0" err="1">
                <a:solidFill>
                  <a:srgbClr val="000000"/>
                </a:solidFill>
                <a:latin typeface="Calibri"/>
                <a:ea typeface="Calibri"/>
                <a:cs typeface="Calibri"/>
                <a:sym typeface="Calibri"/>
              </a:rPr>
              <a:t>Ijmond</a:t>
            </a:r>
            <a:r>
              <a:rPr lang="nl-NL" sz="2400" b="0" i="0" u="none" strike="noStrike" dirty="0">
                <a:solidFill>
                  <a:srgbClr val="000000"/>
                </a:solidFill>
                <a:latin typeface="Calibri"/>
                <a:ea typeface="Calibri"/>
                <a:cs typeface="Calibri"/>
                <a:sym typeface="Calibri"/>
              </a:rPr>
              <a:t>: Het verhogen van de arbeidsparticipatie van statushouders naar duurzaam werk, waarbij optimaal gebruik wordt gemaakt van het bestaande netwerk en initiatieven waarbij dit netwerk verder wordt versterkt.</a:t>
            </a:r>
          </a:p>
          <a:p>
            <a:pPr marL="0" lvl="0" indent="0" algn="l" rtl="0">
              <a:lnSpc>
                <a:spcPct val="100000"/>
              </a:lnSpc>
              <a:spcBef>
                <a:spcPts val="0"/>
              </a:spcBef>
              <a:spcAft>
                <a:spcPts val="0"/>
              </a:spcAft>
              <a:buClr>
                <a:srgbClr val="000000"/>
              </a:buClr>
              <a:buSzPts val="2400"/>
              <a:buFont typeface="Arial"/>
              <a:buNone/>
            </a:pPr>
            <a:endParaRPr dirty="0"/>
          </a:p>
          <a:p>
            <a:pPr marL="0" lvl="0" indent="0" algn="l" rtl="0">
              <a:lnSpc>
                <a:spcPct val="100000"/>
              </a:lnSpc>
              <a:spcBef>
                <a:spcPts val="0"/>
              </a:spcBef>
              <a:spcAft>
                <a:spcPts val="0"/>
              </a:spcAft>
              <a:buClr>
                <a:srgbClr val="000000"/>
              </a:buClr>
              <a:buSzPts val="2400"/>
              <a:buFont typeface="Arial"/>
              <a:buChar char="•"/>
            </a:pPr>
            <a:r>
              <a:rPr lang="nl-NL" sz="2400" b="0" i="0" u="none" strike="noStrike" dirty="0">
                <a:solidFill>
                  <a:srgbClr val="000000"/>
                </a:solidFill>
                <a:latin typeface="Calibri"/>
                <a:ea typeface="Calibri"/>
                <a:cs typeface="Calibri"/>
                <a:sym typeface="Calibri"/>
              </a:rPr>
              <a:t>Vertaling naar eigen regio in de volgende sheets.</a:t>
            </a:r>
          </a:p>
          <a:p>
            <a:pPr marL="0" lvl="0" indent="0" algn="l" rtl="0">
              <a:lnSpc>
                <a:spcPct val="100000"/>
              </a:lnSpc>
              <a:spcBef>
                <a:spcPts val="0"/>
              </a:spcBef>
              <a:spcAft>
                <a:spcPts val="0"/>
              </a:spcAft>
              <a:buClr>
                <a:srgbClr val="000000"/>
              </a:buClr>
              <a:buSzPts val="2400"/>
              <a:buFont typeface="Arial"/>
              <a:buChar char="•"/>
            </a:pPr>
            <a:endParaRPr dirty="0"/>
          </a:p>
          <a:p>
            <a:pPr marL="0" lvl="0" indent="0" algn="l" rtl="0">
              <a:lnSpc>
                <a:spcPct val="100000"/>
              </a:lnSpc>
              <a:spcBef>
                <a:spcPts val="0"/>
              </a:spcBef>
              <a:spcAft>
                <a:spcPts val="0"/>
              </a:spcAft>
              <a:buSzPts val="1400"/>
              <a:buNone/>
            </a:pPr>
            <a:br>
              <a:rPr lang="nl-NL" b="0" i="0" u="none" strike="noStrike" dirty="0">
                <a:solidFill>
                  <a:srgbClr val="000000"/>
                </a:solidFill>
              </a:rPr>
            </a:br>
            <a:br>
              <a:rPr lang="nl-NL" dirty="0"/>
            </a:br>
            <a:endParaRPr dirty="0"/>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a:extLst>
            <a:ext uri="{FF2B5EF4-FFF2-40B4-BE49-F238E27FC236}">
              <a16:creationId xmlns:a16="http://schemas.microsoft.com/office/drawing/2014/main" id="{453606BB-5329-85DE-88AD-FAC1A5E78AA9}"/>
            </a:ext>
          </a:extLst>
        </p:cNvPr>
        <p:cNvGrpSpPr/>
        <p:nvPr/>
      </p:nvGrpSpPr>
      <p:grpSpPr>
        <a:xfrm>
          <a:off x="0" y="0"/>
          <a:ext cx="0" cy="0"/>
          <a:chOff x="0" y="0"/>
          <a:chExt cx="0" cy="0"/>
        </a:xfrm>
      </p:grpSpPr>
      <p:sp>
        <p:nvSpPr>
          <p:cNvPr id="166" name="Google Shape;166;p10:notes">
            <a:extLst>
              <a:ext uri="{FF2B5EF4-FFF2-40B4-BE49-F238E27FC236}">
                <a16:creationId xmlns:a16="http://schemas.microsoft.com/office/drawing/2014/main" id="{978F52BA-6B1B-A327-E4CA-9EFAEBF56316}"/>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dirty="0">
                <a:latin typeface="Arial"/>
                <a:ea typeface="Arial"/>
                <a:cs typeface="Arial"/>
                <a:sym typeface="Arial"/>
              </a:rPr>
              <a:t>Aniek</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nl-NL" dirty="0">
                <a:latin typeface="Arial"/>
                <a:ea typeface="Arial"/>
                <a:cs typeface="Arial"/>
                <a:sym typeface="Arial"/>
              </a:rPr>
              <a:t>Voorstellen verbinders in omliggende regio’s (</a:t>
            </a:r>
            <a:r>
              <a:rPr lang="nl-NL" b="1" dirty="0">
                <a:latin typeface="Arial"/>
                <a:ea typeface="Arial"/>
                <a:cs typeface="Arial"/>
                <a:sym typeface="Arial"/>
              </a:rPr>
              <a:t>Midden-Utrecht, Noord-Holland Noord). Linda Gielen voor Noord-Holland Noord. Anouk van Rooijen voor Utrecht.</a:t>
            </a:r>
            <a:endParaRPr lang="nl-NL"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67" name="Google Shape;167;p10:notes">
            <a:extLst>
              <a:ext uri="{FF2B5EF4-FFF2-40B4-BE49-F238E27FC236}">
                <a16:creationId xmlns:a16="http://schemas.microsoft.com/office/drawing/2014/main" id="{3B85C85F-5671-E74B-0B59-05130B7747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8831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nl-NL" dirty="0" err="1"/>
              <a:t>Ayse</a:t>
            </a:r>
            <a:r>
              <a:rPr lang="nl-NL" dirty="0"/>
              <a:t> – Aniek geeft voorbeelden</a:t>
            </a:r>
          </a:p>
          <a:p>
            <a:pPr marL="457200" marR="0" lvl="0" indent="-317500" algn="l" rtl="0">
              <a:lnSpc>
                <a:spcPct val="100000"/>
              </a:lnSpc>
              <a:spcBef>
                <a:spcPts val="0"/>
              </a:spcBef>
              <a:spcAft>
                <a:spcPts val="0"/>
              </a:spcAft>
              <a:buClr>
                <a:srgbClr val="000000"/>
              </a:buClr>
              <a:buSzPts val="1400"/>
              <a:buFont typeface="Arial"/>
              <a:buChar char="-"/>
            </a:pPr>
            <a:r>
              <a:rPr lang="nl-NL" dirty="0"/>
              <a:t>Blik op de praktijk: lokale verbinder geeft voorbeelden, andere verbinder stelt de vragen.</a:t>
            </a:r>
          </a:p>
          <a:p>
            <a:pPr marL="457200" marR="0" lvl="0" indent="-317500" algn="l" rtl="0">
              <a:lnSpc>
                <a:spcPct val="100000"/>
              </a:lnSpc>
              <a:spcBef>
                <a:spcPts val="0"/>
              </a:spcBef>
              <a:spcAft>
                <a:spcPts val="0"/>
              </a:spcAft>
              <a:buClr>
                <a:srgbClr val="000000"/>
              </a:buClr>
              <a:buSzPts val="1400"/>
              <a:buFont typeface="Arial"/>
              <a:buChar char="-"/>
            </a:pPr>
            <a:r>
              <a:rPr lang="nl-NL" dirty="0"/>
              <a:t>Lokale verbinder geeft lokale voorbeelden, collega stelt eventuele vragen en beschrijft landelijke voorbeelden.</a:t>
            </a:r>
          </a:p>
          <a:p>
            <a:pPr marL="457200" marR="0" lvl="0" indent="-317500" algn="l" rtl="0">
              <a:lnSpc>
                <a:spcPct val="100000"/>
              </a:lnSpc>
              <a:spcBef>
                <a:spcPts val="0"/>
              </a:spcBef>
              <a:spcAft>
                <a:spcPts val="0"/>
              </a:spcAft>
              <a:buClr>
                <a:srgbClr val="000000"/>
              </a:buClr>
              <a:buSzPts val="1400"/>
              <a:buFont typeface="Arial"/>
              <a:buChar char="-"/>
            </a:pPr>
            <a:endParaRPr lang="nl-NL" dirty="0"/>
          </a:p>
          <a:p>
            <a:pPr marL="457200" marR="0" lvl="0" indent="-317500" algn="l" rtl="0">
              <a:lnSpc>
                <a:spcPct val="100000"/>
              </a:lnSpc>
              <a:spcBef>
                <a:spcPts val="0"/>
              </a:spcBef>
              <a:spcAft>
                <a:spcPts val="0"/>
              </a:spcAft>
              <a:buClr>
                <a:srgbClr val="000000"/>
              </a:buClr>
              <a:buSzPts val="1400"/>
              <a:buFont typeface="Arial"/>
              <a:buChar char="-"/>
            </a:pPr>
            <a:r>
              <a:rPr lang="nl-NL" dirty="0"/>
              <a:t>Verbinden betrokken partijen: netwerk opgezet voor de regio om uit te wisselen en van elkaar te leren</a:t>
            </a:r>
          </a:p>
          <a:p>
            <a:pPr marL="457200" marR="0" lvl="0" indent="-317500" algn="l" rtl="0">
              <a:lnSpc>
                <a:spcPct val="100000"/>
              </a:lnSpc>
              <a:spcBef>
                <a:spcPts val="0"/>
              </a:spcBef>
              <a:spcAft>
                <a:spcPts val="0"/>
              </a:spcAft>
              <a:buClr>
                <a:srgbClr val="000000"/>
              </a:buClr>
              <a:buSzPts val="1400"/>
              <a:buFont typeface="Arial"/>
              <a:buChar char="-"/>
            </a:pPr>
            <a:r>
              <a:rPr lang="nl-NL" dirty="0"/>
              <a:t>Eenduidige aanpak: bijvoorbeeld harmoniseren van formulieren</a:t>
            </a:r>
          </a:p>
          <a:p>
            <a:pPr marL="457200" marR="0" lvl="0" indent="-317500" algn="l" rtl="0">
              <a:lnSpc>
                <a:spcPct val="100000"/>
              </a:lnSpc>
              <a:spcBef>
                <a:spcPts val="0"/>
              </a:spcBef>
              <a:spcAft>
                <a:spcPts val="0"/>
              </a:spcAft>
              <a:buClr>
                <a:srgbClr val="000000"/>
              </a:buClr>
              <a:buSzPts val="1400"/>
              <a:buFont typeface="Arial"/>
              <a:buChar char="-"/>
            </a:pPr>
            <a:r>
              <a:rPr lang="nl-NL" dirty="0"/>
              <a:t>Onderzoeken aanvullende behoeften: bij ons was er behoefte aan traject voor ondernemerschap, met de regio krijgen we wel een traject vol</a:t>
            </a:r>
          </a:p>
          <a:p>
            <a:pPr marL="457200" marR="0" lvl="0" indent="-317500" algn="l" rtl="0">
              <a:lnSpc>
                <a:spcPct val="100000"/>
              </a:lnSpc>
              <a:spcBef>
                <a:spcPts val="0"/>
              </a:spcBef>
              <a:spcAft>
                <a:spcPts val="0"/>
              </a:spcAft>
              <a:buClr>
                <a:srgbClr val="000000"/>
              </a:buClr>
              <a:buSzPts val="1400"/>
              <a:buFont typeface="Arial"/>
              <a:buChar char="-"/>
            </a:pPr>
            <a:r>
              <a:rPr lang="nl-NL" dirty="0"/>
              <a:t>Centraal aanspreekpunt: we merken dat mensen ons steeds beter weten te vinden en dat we worden ingezet presentaties te geven over de doelgroep. Beeldvorming veranderen, positieve promotie van de doelgroep hoort er ook bij.</a:t>
            </a:r>
          </a:p>
          <a:p>
            <a:pPr marL="457200" marR="0" lvl="0" indent="-317500" algn="l" rtl="0">
              <a:lnSpc>
                <a:spcPct val="100000"/>
              </a:lnSpc>
              <a:spcBef>
                <a:spcPts val="0"/>
              </a:spcBef>
              <a:spcAft>
                <a:spcPts val="0"/>
              </a:spcAft>
              <a:buClr>
                <a:srgbClr val="000000"/>
              </a:buClr>
              <a:buSzPts val="1400"/>
              <a:buFont typeface="Arial"/>
              <a:buChar char="-"/>
            </a:pPr>
            <a:endParaRPr lang="nl-NL" dirty="0"/>
          </a:p>
          <a:p>
            <a:pPr marL="457200" marR="0" lvl="0" indent="-317500" algn="l" rtl="0">
              <a:lnSpc>
                <a:spcPct val="100000"/>
              </a:lnSpc>
              <a:spcBef>
                <a:spcPts val="0"/>
              </a:spcBef>
              <a:spcAft>
                <a:spcPts val="0"/>
              </a:spcAft>
              <a:buClr>
                <a:srgbClr val="000000"/>
              </a:buClr>
              <a:buSzPts val="1400"/>
              <a:buFont typeface="Arial"/>
              <a:buChar char="-"/>
            </a:pPr>
            <a:endParaRPr lang="nl-NL" dirty="0"/>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nl-NL" dirty="0"/>
              <a:t>Aniek</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nl-NL" dirty="0"/>
              <a:t>Wat is volgens jullie de grootste uitdaging voor statushouders in je gemeente? Wat heb je nodig om dit op te lossen?</a:t>
            </a:r>
            <a:endParaRPr lang="nl-NL" sz="2400" b="0" i="0" u="none" strike="noStrik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SzPts val="1400"/>
              <a:buNone/>
            </a:pPr>
            <a:endParaRPr dirty="0"/>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nl-NL" dirty="0" err="1"/>
              <a:t>Ayse</a:t>
            </a:r>
            <a:endParaRPr lang="nl-NL" dirty="0"/>
          </a:p>
          <a:p>
            <a:pPr marL="0" marR="0" lvl="0" indent="0" algn="l" rtl="0">
              <a:lnSpc>
                <a:spcPct val="100000"/>
              </a:lnSpc>
              <a:spcBef>
                <a:spcPts val="0"/>
              </a:spcBef>
              <a:spcAft>
                <a:spcPts val="0"/>
              </a:spcAft>
              <a:buClr>
                <a:schemeClr val="dk1"/>
              </a:buClr>
              <a:buSzPts val="1200"/>
              <a:buFont typeface="Arial"/>
              <a:buNone/>
            </a:pPr>
            <a:r>
              <a:rPr lang="nl-NL" dirty="0"/>
              <a:t>Eigen verbinder presenteert.</a:t>
            </a:r>
          </a:p>
          <a:p>
            <a:pPr marL="0" marR="0" lvl="0" indent="0" algn="l" rtl="0">
              <a:lnSpc>
                <a:spcPct val="100000"/>
              </a:lnSpc>
              <a:spcBef>
                <a:spcPts val="0"/>
              </a:spcBef>
              <a:spcAft>
                <a:spcPts val="0"/>
              </a:spcAft>
              <a:buClr>
                <a:schemeClr val="dk1"/>
              </a:buClr>
              <a:buSzPts val="1200"/>
              <a:buFont typeface="Arial"/>
              <a:buNone/>
            </a:pPr>
            <a:r>
              <a:rPr lang="nl-NL" dirty="0"/>
              <a:t>Tip: contacteer de regionale verbinder om ook knelpunten en vragen bekend te maken, daar heeft de regioverbinder zelf ook iets aan.</a:t>
            </a:r>
            <a:endParaRPr dirty="0"/>
          </a:p>
          <a:p>
            <a:pPr marL="0" lvl="0" indent="0" algn="l" rtl="0">
              <a:lnSpc>
                <a:spcPct val="100000"/>
              </a:lnSpc>
              <a:spcBef>
                <a:spcPts val="0"/>
              </a:spcBef>
              <a:spcAft>
                <a:spcPts val="0"/>
              </a:spcAft>
              <a:buSzPts val="1400"/>
              <a:buNone/>
            </a:pPr>
            <a:endParaRPr dirty="0"/>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nl-NL" dirty="0"/>
              <a:t>Aanvullen en/of vervangen met regionale mogelijkheden.</a:t>
            </a:r>
            <a:endParaRPr dirty="0"/>
          </a:p>
          <a:p>
            <a:pPr marL="0" lvl="0" indent="0" algn="l" rtl="0">
              <a:lnSpc>
                <a:spcPct val="100000"/>
              </a:lnSpc>
              <a:spcBef>
                <a:spcPts val="0"/>
              </a:spcBef>
              <a:spcAft>
                <a:spcPts val="0"/>
              </a:spcAft>
              <a:buSzPts val="1400"/>
              <a:buNone/>
            </a:pPr>
            <a:endParaRPr dirty="0"/>
          </a:p>
        </p:txBody>
      </p:sp>
      <p:sp>
        <p:nvSpPr>
          <p:cNvPr id="152" name="Google Shape;1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nl-NL" dirty="0" err="1"/>
              <a:t>Ayse</a:t>
            </a:r>
            <a:r>
              <a:rPr lang="nl-NL" dirty="0"/>
              <a:t> en Aniek aanvullend</a:t>
            </a:r>
            <a:endParaRPr dirty="0"/>
          </a:p>
        </p:txBody>
      </p:sp>
      <p:sp>
        <p:nvSpPr>
          <p:cNvPr id="159" name="Google Shape;1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Leeg" type="tx">
  <p:cSld name="TITLE_AND_BODY">
    <p:spTree>
      <p:nvGrpSpPr>
        <p:cNvPr id="1" name="Shape 15"/>
        <p:cNvGrpSpPr/>
        <p:nvPr/>
      </p:nvGrpSpPr>
      <p:grpSpPr>
        <a:xfrm>
          <a:off x="0" y="0"/>
          <a:ext cx="0" cy="0"/>
          <a:chOff x="0" y="0"/>
          <a:chExt cx="0" cy="0"/>
        </a:xfrm>
      </p:grpSpPr>
      <p:sp>
        <p:nvSpPr>
          <p:cNvPr id="16" name="Google Shape;16;p13"/>
          <p:cNvSpPr txBox="1">
            <a:spLocks noGrp="1"/>
          </p:cNvSpPr>
          <p:nvPr>
            <p:ph type="sldNum" idx="12"/>
          </p:nvPr>
        </p:nvSpPr>
        <p:spPr>
          <a:xfrm>
            <a:off x="6000750" y="6071210"/>
            <a:ext cx="184252" cy="65659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nl-NL"/>
              <a:t>‹nr.›</a:t>
            </a:fld>
            <a:endParaRPr sz="1500">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70"/>
        <p:cNvGrpSpPr/>
        <p:nvPr/>
      </p:nvGrpSpPr>
      <p:grpSpPr>
        <a:xfrm>
          <a:off x="0" y="0"/>
          <a:ext cx="0" cy="0"/>
          <a:chOff x="0" y="0"/>
          <a:chExt cx="0" cy="0"/>
        </a:xfrm>
      </p:grpSpPr>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81"/>
        <p:cNvGrpSpPr/>
        <p:nvPr/>
      </p:nvGrpSpPr>
      <p:grpSpPr>
        <a:xfrm>
          <a:off x="0" y="0"/>
          <a:ext cx="0" cy="0"/>
          <a:chOff x="0" y="0"/>
          <a:chExt cx="0" cy="0"/>
        </a:xfrm>
      </p:grpSpPr>
      <p:sp>
        <p:nvSpPr>
          <p:cNvPr id="82" name="Google Shape;8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5"/>
          <p:cNvSpPr>
            <a:spLocks noGrp="1"/>
          </p:cNvSpPr>
          <p:nvPr>
            <p:ph type="pic" idx="2"/>
          </p:nvPr>
        </p:nvSpPr>
        <p:spPr>
          <a:xfrm>
            <a:off x="5183188" y="987425"/>
            <a:ext cx="6172200" cy="4873625"/>
          </a:xfrm>
          <a:prstGeom prst="rect">
            <a:avLst/>
          </a:prstGeom>
          <a:noFill/>
          <a:ln>
            <a:noFill/>
          </a:ln>
        </p:spPr>
      </p:sp>
      <p:sp>
        <p:nvSpPr>
          <p:cNvPr id="84" name="Google Shape;8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88"/>
        <p:cNvGrpSpPr/>
        <p:nvPr/>
      </p:nvGrpSpPr>
      <p:grpSpPr>
        <a:xfrm>
          <a:off x="0" y="0"/>
          <a:ext cx="0" cy="0"/>
          <a:chOff x="0" y="0"/>
          <a:chExt cx="0" cy="0"/>
        </a:xfrm>
      </p:grpSpPr>
      <p:sp>
        <p:nvSpPr>
          <p:cNvPr id="89" name="Google Shape;8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94"/>
        <p:cNvGrpSpPr/>
        <p:nvPr/>
      </p:nvGrpSpPr>
      <p:grpSpPr>
        <a:xfrm>
          <a:off x="0" y="0"/>
          <a:ext cx="0" cy="0"/>
          <a:chOff x="0" y="0"/>
          <a:chExt cx="0" cy="0"/>
        </a:xfrm>
      </p:grpSpPr>
      <p:sp>
        <p:nvSpPr>
          <p:cNvPr id="95" name="Google Shape;95;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ekst dia">
  <p:cSld name="Tekst dia">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1200150" y="556150"/>
            <a:ext cx="9069266" cy="706956"/>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1800"/>
              <a:buFont typeface="Play"/>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 name="Google Shape;19;p14"/>
          <p:cNvSpPr txBox="1">
            <a:spLocks noGrp="1"/>
          </p:cNvSpPr>
          <p:nvPr>
            <p:ph type="body" idx="1"/>
          </p:nvPr>
        </p:nvSpPr>
        <p:spPr>
          <a:xfrm>
            <a:off x="1200150" y="1431940"/>
            <a:ext cx="10296525" cy="2900574"/>
          </a:xfrm>
          <a:prstGeom prst="rect">
            <a:avLst/>
          </a:prstGeom>
          <a:noFill/>
          <a:ln>
            <a:noFill/>
          </a:ln>
        </p:spPr>
        <p:txBody>
          <a:bodyPr spcFirstLastPara="1" wrap="square" lIns="0" tIns="0" rIns="0" bIns="0" anchor="t" anchorCtr="0">
            <a:normAutofit/>
          </a:bodyPr>
          <a:lstStyle>
            <a:lvl1pPr marL="457200" lvl="0" indent="-228600" algn="l">
              <a:lnSpc>
                <a:spcPct val="145454"/>
              </a:lnSpc>
              <a:spcBef>
                <a:spcPts val="0"/>
              </a:spcBef>
              <a:spcAft>
                <a:spcPts val="0"/>
              </a:spcAft>
              <a:buClr>
                <a:srgbClr val="000000"/>
              </a:buClr>
              <a:buSzPts val="1800"/>
              <a:buNone/>
              <a:defRPr/>
            </a:lvl1pPr>
            <a:lvl2pPr marL="914400" lvl="1" indent="-228600" algn="l">
              <a:lnSpc>
                <a:spcPct val="145454"/>
              </a:lnSpc>
              <a:spcBef>
                <a:spcPts val="0"/>
              </a:spcBef>
              <a:spcAft>
                <a:spcPts val="0"/>
              </a:spcAft>
              <a:buClr>
                <a:srgbClr val="000000"/>
              </a:buClr>
              <a:buSzPts val="1800"/>
              <a:buNone/>
              <a:defRPr/>
            </a:lvl2pPr>
            <a:lvl3pPr marL="1371600" lvl="2" indent="-228600" algn="l">
              <a:lnSpc>
                <a:spcPct val="145454"/>
              </a:lnSpc>
              <a:spcBef>
                <a:spcPts val="0"/>
              </a:spcBef>
              <a:spcAft>
                <a:spcPts val="0"/>
              </a:spcAft>
              <a:buClr>
                <a:srgbClr val="000000"/>
              </a:buClr>
              <a:buSzPts val="1800"/>
              <a:buNone/>
              <a:defRPr/>
            </a:lvl3pPr>
            <a:lvl4pPr marL="1828800" lvl="3" indent="-228600" algn="l">
              <a:lnSpc>
                <a:spcPct val="145454"/>
              </a:lnSpc>
              <a:spcBef>
                <a:spcPts val="0"/>
              </a:spcBef>
              <a:spcAft>
                <a:spcPts val="0"/>
              </a:spcAft>
              <a:buClr>
                <a:srgbClr val="000000"/>
              </a:buClr>
              <a:buSzPts val="1800"/>
              <a:buNone/>
              <a:defRPr/>
            </a:lvl4pPr>
            <a:lvl5pPr marL="2286000" lvl="4" indent="-228600" algn="l">
              <a:lnSpc>
                <a:spcPct val="145454"/>
              </a:lnSpc>
              <a:spcBef>
                <a:spcPts val="0"/>
              </a:spcBef>
              <a:spcAft>
                <a:spcPts val="0"/>
              </a:spcAft>
              <a:buClr>
                <a:srgbClr val="000000"/>
              </a:buClr>
              <a:buSzPts val="1800"/>
              <a:buNone/>
              <a:defRPr/>
            </a:lvl5pPr>
            <a:lvl6pPr marL="2743200" lvl="5" indent="-369189" algn="l">
              <a:lnSpc>
                <a:spcPct val="145454"/>
              </a:lnSpc>
              <a:spcBef>
                <a:spcPts val="0"/>
              </a:spcBef>
              <a:spcAft>
                <a:spcPts val="0"/>
              </a:spcAft>
              <a:buClr>
                <a:srgbClr val="000000"/>
              </a:buClr>
              <a:buSzPts val="2214"/>
              <a:buChar char="•"/>
              <a:defRPr/>
            </a:lvl6pPr>
            <a:lvl7pPr marL="3200400" lvl="6" indent="-369189" algn="l">
              <a:lnSpc>
                <a:spcPct val="145454"/>
              </a:lnSpc>
              <a:spcBef>
                <a:spcPts val="0"/>
              </a:spcBef>
              <a:spcAft>
                <a:spcPts val="0"/>
              </a:spcAft>
              <a:buClr>
                <a:srgbClr val="000000"/>
              </a:buClr>
              <a:buSzPts val="2214"/>
              <a:buChar char="•"/>
              <a:defRPr/>
            </a:lvl7pPr>
            <a:lvl8pPr marL="3657600" lvl="7" indent="-369189" algn="l">
              <a:lnSpc>
                <a:spcPct val="145454"/>
              </a:lnSpc>
              <a:spcBef>
                <a:spcPts val="0"/>
              </a:spcBef>
              <a:spcAft>
                <a:spcPts val="0"/>
              </a:spcAft>
              <a:buClr>
                <a:srgbClr val="000000"/>
              </a:buClr>
              <a:buSzPts val="2214"/>
              <a:buChar char="•"/>
              <a:defRPr/>
            </a:lvl8pPr>
            <a:lvl9pPr marL="4114800" lvl="8" indent="-369189" algn="l">
              <a:lnSpc>
                <a:spcPct val="145454"/>
              </a:lnSpc>
              <a:spcBef>
                <a:spcPts val="0"/>
              </a:spcBef>
              <a:spcAft>
                <a:spcPts val="0"/>
              </a:spcAft>
              <a:buClr>
                <a:srgbClr val="000000"/>
              </a:buClr>
              <a:buSzPts val="2214"/>
              <a:buChar char="•"/>
              <a:defRPr/>
            </a:lvl9pPr>
          </a:lstStyle>
          <a:p>
            <a:endParaRPr/>
          </a:p>
        </p:txBody>
      </p:sp>
      <p:pic>
        <p:nvPicPr>
          <p:cNvPr id="20" name="Google Shape;20;p14" descr="Slide 2.ai"/>
          <p:cNvPicPr preferRelativeResize="0"/>
          <p:nvPr/>
        </p:nvPicPr>
        <p:blipFill rotWithShape="1">
          <a:blip r:embed="rId2">
            <a:alphaModFix/>
          </a:blip>
          <a:srcRect/>
          <a:stretch/>
        </p:blipFill>
        <p:spPr>
          <a:xfrm>
            <a:off x="0" y="-75371"/>
            <a:ext cx="12192000" cy="6786096"/>
          </a:xfrm>
          <a:prstGeom prst="rect">
            <a:avLst/>
          </a:prstGeom>
          <a:noFill/>
          <a:ln>
            <a:noFill/>
          </a:ln>
        </p:spPr>
      </p:pic>
      <p:sp>
        <p:nvSpPr>
          <p:cNvPr id="21" name="Google Shape;21;p14"/>
          <p:cNvSpPr txBox="1">
            <a:spLocks noGrp="1"/>
          </p:cNvSpPr>
          <p:nvPr>
            <p:ph type="sldNum" idx="12"/>
          </p:nvPr>
        </p:nvSpPr>
        <p:spPr>
          <a:xfrm>
            <a:off x="11278429" y="727301"/>
            <a:ext cx="218245" cy="461665"/>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E84F35"/>
              </a:buClr>
              <a:buSzPts val="3000"/>
              <a:buFont typeface="Arial"/>
              <a:buNone/>
              <a:defRPr sz="1500" b="0" i="0" u="none" strike="noStrike" cap="none">
                <a:solidFill>
                  <a:srgbClr val="E84F35"/>
                </a:solidFill>
                <a:latin typeface="Arial"/>
                <a:ea typeface="Arial"/>
                <a:cs typeface="Arial"/>
                <a:sym typeface="Arial"/>
              </a:defRPr>
            </a:lvl1pPr>
            <a:lvl2pPr marL="0" marR="0" lvl="1" indent="0" algn="r">
              <a:lnSpc>
                <a:spcPct val="100000"/>
              </a:lnSpc>
              <a:spcBef>
                <a:spcPts val="0"/>
              </a:spcBef>
              <a:spcAft>
                <a:spcPts val="0"/>
              </a:spcAft>
              <a:buClr>
                <a:srgbClr val="E84F35"/>
              </a:buClr>
              <a:buSzPts val="3000"/>
              <a:buFont typeface="Arial"/>
              <a:buNone/>
              <a:defRPr sz="1500" b="0" i="0" u="none" strike="noStrike" cap="none">
                <a:solidFill>
                  <a:srgbClr val="E84F35"/>
                </a:solidFill>
                <a:latin typeface="Arial"/>
                <a:ea typeface="Arial"/>
                <a:cs typeface="Arial"/>
                <a:sym typeface="Arial"/>
              </a:defRPr>
            </a:lvl2pPr>
            <a:lvl3pPr marL="0" marR="0" lvl="2" indent="0" algn="r">
              <a:lnSpc>
                <a:spcPct val="100000"/>
              </a:lnSpc>
              <a:spcBef>
                <a:spcPts val="0"/>
              </a:spcBef>
              <a:spcAft>
                <a:spcPts val="0"/>
              </a:spcAft>
              <a:buClr>
                <a:srgbClr val="E84F35"/>
              </a:buClr>
              <a:buSzPts val="3000"/>
              <a:buFont typeface="Arial"/>
              <a:buNone/>
              <a:defRPr sz="1500" b="0" i="0" u="none" strike="noStrike" cap="none">
                <a:solidFill>
                  <a:srgbClr val="E84F35"/>
                </a:solidFill>
                <a:latin typeface="Arial"/>
                <a:ea typeface="Arial"/>
                <a:cs typeface="Arial"/>
                <a:sym typeface="Arial"/>
              </a:defRPr>
            </a:lvl3pPr>
            <a:lvl4pPr marL="0" marR="0" lvl="3" indent="0" algn="r">
              <a:lnSpc>
                <a:spcPct val="100000"/>
              </a:lnSpc>
              <a:spcBef>
                <a:spcPts val="0"/>
              </a:spcBef>
              <a:spcAft>
                <a:spcPts val="0"/>
              </a:spcAft>
              <a:buClr>
                <a:srgbClr val="E84F35"/>
              </a:buClr>
              <a:buSzPts val="3000"/>
              <a:buFont typeface="Arial"/>
              <a:buNone/>
              <a:defRPr sz="1500" b="0" i="0" u="none" strike="noStrike" cap="none">
                <a:solidFill>
                  <a:srgbClr val="E84F35"/>
                </a:solidFill>
                <a:latin typeface="Arial"/>
                <a:ea typeface="Arial"/>
                <a:cs typeface="Arial"/>
                <a:sym typeface="Arial"/>
              </a:defRPr>
            </a:lvl4pPr>
            <a:lvl5pPr marL="0" marR="0" lvl="4" indent="0" algn="r">
              <a:lnSpc>
                <a:spcPct val="100000"/>
              </a:lnSpc>
              <a:spcBef>
                <a:spcPts val="0"/>
              </a:spcBef>
              <a:spcAft>
                <a:spcPts val="0"/>
              </a:spcAft>
              <a:buClr>
                <a:srgbClr val="E84F35"/>
              </a:buClr>
              <a:buSzPts val="3000"/>
              <a:buFont typeface="Arial"/>
              <a:buNone/>
              <a:defRPr sz="1500" b="0" i="0" u="none" strike="noStrike" cap="none">
                <a:solidFill>
                  <a:srgbClr val="E84F35"/>
                </a:solidFill>
                <a:latin typeface="Arial"/>
                <a:ea typeface="Arial"/>
                <a:cs typeface="Arial"/>
                <a:sym typeface="Arial"/>
              </a:defRPr>
            </a:lvl5pPr>
            <a:lvl6pPr marL="0" marR="0" lvl="5" indent="0" algn="r">
              <a:lnSpc>
                <a:spcPct val="100000"/>
              </a:lnSpc>
              <a:spcBef>
                <a:spcPts val="0"/>
              </a:spcBef>
              <a:spcAft>
                <a:spcPts val="0"/>
              </a:spcAft>
              <a:buClr>
                <a:srgbClr val="E84F35"/>
              </a:buClr>
              <a:buSzPts val="3000"/>
              <a:buFont typeface="Arial"/>
              <a:buNone/>
              <a:defRPr sz="1500" b="0" i="0" u="none" strike="noStrike" cap="none">
                <a:solidFill>
                  <a:srgbClr val="E84F35"/>
                </a:solidFill>
                <a:latin typeface="Arial"/>
                <a:ea typeface="Arial"/>
                <a:cs typeface="Arial"/>
                <a:sym typeface="Arial"/>
              </a:defRPr>
            </a:lvl6pPr>
            <a:lvl7pPr marL="0" marR="0" lvl="6" indent="0" algn="r">
              <a:lnSpc>
                <a:spcPct val="100000"/>
              </a:lnSpc>
              <a:spcBef>
                <a:spcPts val="0"/>
              </a:spcBef>
              <a:spcAft>
                <a:spcPts val="0"/>
              </a:spcAft>
              <a:buClr>
                <a:srgbClr val="E84F35"/>
              </a:buClr>
              <a:buSzPts val="3000"/>
              <a:buFont typeface="Arial"/>
              <a:buNone/>
              <a:defRPr sz="1500" b="0" i="0" u="none" strike="noStrike" cap="none">
                <a:solidFill>
                  <a:srgbClr val="E84F35"/>
                </a:solidFill>
                <a:latin typeface="Arial"/>
                <a:ea typeface="Arial"/>
                <a:cs typeface="Arial"/>
                <a:sym typeface="Arial"/>
              </a:defRPr>
            </a:lvl7pPr>
            <a:lvl8pPr marL="0" marR="0" lvl="7" indent="0" algn="r">
              <a:lnSpc>
                <a:spcPct val="100000"/>
              </a:lnSpc>
              <a:spcBef>
                <a:spcPts val="0"/>
              </a:spcBef>
              <a:spcAft>
                <a:spcPts val="0"/>
              </a:spcAft>
              <a:buClr>
                <a:srgbClr val="E84F35"/>
              </a:buClr>
              <a:buSzPts val="3000"/>
              <a:buFont typeface="Arial"/>
              <a:buNone/>
              <a:defRPr sz="1500" b="0" i="0" u="none" strike="noStrike" cap="none">
                <a:solidFill>
                  <a:srgbClr val="E84F35"/>
                </a:solidFill>
                <a:latin typeface="Arial"/>
                <a:ea typeface="Arial"/>
                <a:cs typeface="Arial"/>
                <a:sym typeface="Arial"/>
              </a:defRPr>
            </a:lvl8pPr>
            <a:lvl9pPr marL="0" marR="0" lvl="8" indent="0" algn="r">
              <a:lnSpc>
                <a:spcPct val="100000"/>
              </a:lnSpc>
              <a:spcBef>
                <a:spcPts val="0"/>
              </a:spcBef>
              <a:spcAft>
                <a:spcPts val="0"/>
              </a:spcAft>
              <a:buClr>
                <a:srgbClr val="E84F35"/>
              </a:buClr>
              <a:buSzPts val="3000"/>
              <a:buFont typeface="Arial"/>
              <a:buNone/>
              <a:defRPr sz="1500" b="0" i="0" u="none" strike="noStrike" cap="none">
                <a:solidFill>
                  <a:srgbClr val="E84F3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eeld dia v2">
  <p:cSld name="Beeld dia v2">
    <p:spTree>
      <p:nvGrpSpPr>
        <p:cNvPr id="1" name="Shape 22"/>
        <p:cNvGrpSpPr/>
        <p:nvPr/>
      </p:nvGrpSpPr>
      <p:grpSpPr>
        <a:xfrm>
          <a:off x="0" y="0"/>
          <a:ext cx="0" cy="0"/>
          <a:chOff x="0" y="0"/>
          <a:chExt cx="0" cy="0"/>
        </a:xfrm>
      </p:grpSpPr>
      <p:sp>
        <p:nvSpPr>
          <p:cNvPr id="23" name="Google Shape;23;p15"/>
          <p:cNvSpPr>
            <a:spLocks noGrp="1"/>
          </p:cNvSpPr>
          <p:nvPr>
            <p:ph type="pic" idx="2"/>
          </p:nvPr>
        </p:nvSpPr>
        <p:spPr>
          <a:xfrm>
            <a:off x="3943350" y="6083770"/>
            <a:ext cx="895350" cy="478960"/>
          </a:xfrm>
          <a:prstGeom prst="rect">
            <a:avLst/>
          </a:prstGeom>
          <a:noFill/>
          <a:ln>
            <a:noFill/>
          </a:ln>
        </p:spPr>
      </p:sp>
      <p:grpSp>
        <p:nvGrpSpPr>
          <p:cNvPr id="24" name="Google Shape;24;p15"/>
          <p:cNvGrpSpPr/>
          <p:nvPr/>
        </p:nvGrpSpPr>
        <p:grpSpPr>
          <a:xfrm>
            <a:off x="12826351" y="5669101"/>
            <a:ext cx="3178215" cy="1226450"/>
            <a:chOff x="0" y="-172355"/>
            <a:chExt cx="6356428" cy="2452890"/>
          </a:xfrm>
        </p:grpSpPr>
        <p:sp>
          <p:nvSpPr>
            <p:cNvPr id="25" name="Google Shape;25;p15"/>
            <p:cNvSpPr/>
            <p:nvPr/>
          </p:nvSpPr>
          <p:spPr>
            <a:xfrm>
              <a:off x="364" y="-172355"/>
              <a:ext cx="6356064" cy="344708"/>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ctr" anchorCtr="0">
              <a:spAutoFit/>
            </a:bodyPr>
            <a:lstStyle/>
            <a:p>
              <a:pPr marL="0" marR="0" lvl="0" indent="0" algn="l" rtl="0">
                <a:lnSpc>
                  <a:spcPct val="80000"/>
                </a:lnSpc>
                <a:spcBef>
                  <a:spcPts val="0"/>
                </a:spcBef>
                <a:spcAft>
                  <a:spcPts val="0"/>
                </a:spcAft>
                <a:buClr>
                  <a:srgbClr val="E84F35"/>
                </a:buClr>
                <a:buSzPts val="2800"/>
                <a:buFont typeface="Arial"/>
                <a:buNone/>
              </a:pPr>
              <a:r>
                <a:rPr lang="nl-NL" sz="1400" b="1" i="0" u="none" strike="noStrike" cap="none">
                  <a:solidFill>
                    <a:srgbClr val="E84F35"/>
                  </a:solidFill>
                  <a:latin typeface="Arial"/>
                  <a:ea typeface="Arial"/>
                  <a:cs typeface="Arial"/>
                  <a:sym typeface="Arial"/>
                </a:rPr>
                <a:t>HET PLAATSEN VAN EEN LOGO</a:t>
              </a:r>
              <a:endParaRPr sz="700" b="0" i="0" u="none" strike="noStrike" cap="none">
                <a:solidFill>
                  <a:srgbClr val="000000"/>
                </a:solidFill>
                <a:latin typeface="Arial"/>
                <a:ea typeface="Arial"/>
                <a:cs typeface="Arial"/>
                <a:sym typeface="Arial"/>
              </a:endParaRPr>
            </a:p>
          </p:txBody>
        </p:sp>
        <p:sp>
          <p:nvSpPr>
            <p:cNvPr id="26" name="Google Shape;26;p15"/>
            <p:cNvSpPr/>
            <p:nvPr/>
          </p:nvSpPr>
          <p:spPr>
            <a:xfrm>
              <a:off x="0" y="449272"/>
              <a:ext cx="5636014" cy="1831263"/>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2200"/>
                <a:buFont typeface="Arial"/>
                <a:buNone/>
              </a:pPr>
              <a:r>
                <a:rPr lang="nl-NL" sz="1100" b="0" i="0" u="none" strike="noStrike" cap="none">
                  <a:solidFill>
                    <a:srgbClr val="000000"/>
                  </a:solidFill>
                  <a:latin typeface="Arial"/>
                  <a:ea typeface="Arial"/>
                  <a:cs typeface="Arial"/>
                  <a:sym typeface="Arial"/>
                </a:rPr>
                <a:t>Om het logo te schalen of te verslepen, klikt u op het geplaatste logo op de rechtermuisknop en selecteer </a:t>
              </a:r>
              <a:r>
                <a:rPr lang="nl-NL" sz="1100" b="1" i="0" u="none" strike="noStrike" cap="none">
                  <a:solidFill>
                    <a:srgbClr val="000000"/>
                  </a:solidFill>
                  <a:latin typeface="Arial"/>
                  <a:ea typeface="Arial"/>
                  <a:cs typeface="Arial"/>
                  <a:sym typeface="Arial"/>
                </a:rPr>
                <a:t>Bijsnijden</a:t>
              </a:r>
              <a:r>
                <a:rPr lang="nl-NL" sz="1100" b="0" i="0" u="none" strike="noStrike" cap="none">
                  <a:solidFill>
                    <a:srgbClr val="000000"/>
                  </a:solidFill>
                  <a:latin typeface="Arial"/>
                  <a:ea typeface="Arial"/>
                  <a:cs typeface="Arial"/>
                  <a:sym typeface="Arial"/>
                </a:rPr>
                <a:t>.</a:t>
              </a:r>
              <a:endParaRPr sz="700" b="0" i="0" u="none" strike="noStrike" cap="none">
                <a:solidFill>
                  <a:srgbClr val="000000"/>
                </a:solidFill>
                <a:latin typeface="Arial"/>
                <a:ea typeface="Arial"/>
                <a:cs typeface="Arial"/>
                <a:sym typeface="Arial"/>
              </a:endParaRPr>
            </a:p>
            <a:p>
              <a:pPr marL="0" marR="0" lvl="0" indent="0" algn="l" rtl="0">
                <a:lnSpc>
                  <a:spcPct val="90000"/>
                </a:lnSpc>
                <a:spcBef>
                  <a:spcPts val="1200"/>
                </a:spcBef>
                <a:spcAft>
                  <a:spcPts val="0"/>
                </a:spcAft>
                <a:buClr>
                  <a:srgbClr val="000000"/>
                </a:buClr>
                <a:buSzPts val="2200"/>
                <a:buFont typeface="Arial"/>
                <a:buNone/>
              </a:pPr>
              <a:r>
                <a:rPr lang="nl-NL" sz="1100" b="0" i="0" u="none" strike="noStrike" cap="none">
                  <a:solidFill>
                    <a:srgbClr val="000000"/>
                  </a:solidFill>
                  <a:latin typeface="Arial"/>
                  <a:ea typeface="Arial"/>
                  <a:cs typeface="Arial"/>
                  <a:sym typeface="Arial"/>
                </a:rPr>
                <a:t>Schaal het geplaatste logo met de witte vierkantjes in de hoeken.</a:t>
              </a:r>
              <a:endParaRPr sz="700" b="0" i="0" u="none" strike="noStrike" cap="none">
                <a:solidFill>
                  <a:srgbClr val="000000"/>
                </a:solidFill>
                <a:latin typeface="Arial"/>
                <a:ea typeface="Arial"/>
                <a:cs typeface="Arial"/>
                <a:sym typeface="Arial"/>
              </a:endParaRPr>
            </a:p>
          </p:txBody>
        </p:sp>
      </p:grpSp>
      <p:sp>
        <p:nvSpPr>
          <p:cNvPr id="27" name="Google Shape;27;p15"/>
          <p:cNvSpPr txBox="1">
            <a:spLocks noGrp="1"/>
          </p:cNvSpPr>
          <p:nvPr>
            <p:ph type="sldNum" idx="12"/>
          </p:nvPr>
        </p:nvSpPr>
        <p:spPr>
          <a:xfrm>
            <a:off x="11278429" y="727301"/>
            <a:ext cx="218245" cy="461665"/>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FFFFFF"/>
              </a:buClr>
              <a:buSzPts val="3000"/>
              <a:buFont typeface="Arial"/>
              <a:buNone/>
              <a:defRPr sz="15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3000"/>
              <a:buFont typeface="Arial"/>
              <a:buNone/>
              <a:defRPr sz="15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3000"/>
              <a:buFont typeface="Arial"/>
              <a:buNone/>
              <a:defRPr sz="15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3000"/>
              <a:buFont typeface="Arial"/>
              <a:buNone/>
              <a:defRPr sz="15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3000"/>
              <a:buFont typeface="Arial"/>
              <a:buNone/>
              <a:defRPr sz="15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3000"/>
              <a:buFont typeface="Arial"/>
              <a:buNone/>
              <a:defRPr sz="15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3000"/>
              <a:buFont typeface="Arial"/>
              <a:buNone/>
              <a:defRPr sz="15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3000"/>
              <a:buFont typeface="Arial"/>
              <a:buNone/>
              <a:defRPr sz="15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3000"/>
              <a:buFont typeface="Arial"/>
              <a:buNone/>
              <a:defRPr sz="15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31"/>
        <p:cNvGrpSpPr/>
        <p:nvPr/>
      </p:nvGrpSpPr>
      <p:grpSpPr>
        <a:xfrm>
          <a:off x="0" y="0"/>
          <a:ext cx="0" cy="0"/>
          <a:chOff x="0" y="0"/>
          <a:chExt cx="0" cy="0"/>
        </a:xfrm>
      </p:grpSpPr>
      <p:sp>
        <p:nvSpPr>
          <p:cNvPr id="32" name="Google Shape;3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mailto:ayilmaz@haarlem.nl" TargetMode="External"/><Relationship Id="rId4" Type="http://schemas.openxmlformats.org/officeDocument/2006/relationships/hyperlink" Target="mailto:anouk.van.rooijen@utrecht.n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ivosa.nl/publicaties/participatie-de-inburgering/inleiding/over-deze-handreiking" TargetMode="External"/><Relationship Id="rId7" Type="http://schemas.openxmlformats.org/officeDocument/2006/relationships/hyperlink" Target="https://www.wspzkij.n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spgrootamsterdam.nl/" TargetMode="External"/><Relationship Id="rId5" Type="http://schemas.openxmlformats.org/officeDocument/2006/relationships/hyperlink" Target="https://www.rijksoverheid.nl/documenten/publicaties/2024/06/28/handreiking-voor-het-begeleiden-van-statushouders-op-de-werkvloer" TargetMode="External"/><Relationship Id="rId4" Type="http://schemas.openxmlformats.org/officeDocument/2006/relationships/hyperlink" Target="https://www.divosa.nl/projecten/inburgering-leren-de-uitvoering/regionale-verbind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 descr="Slide 1.ai"/>
          <p:cNvPicPr preferRelativeResize="0"/>
          <p:nvPr/>
        </p:nvPicPr>
        <p:blipFill rotWithShape="1">
          <a:blip r:embed="rId3">
            <a:alphaModFix/>
          </a:blip>
          <a:srcRect/>
          <a:stretch/>
        </p:blipFill>
        <p:spPr>
          <a:xfrm>
            <a:off x="23880" y="221245"/>
            <a:ext cx="12192000" cy="6759146"/>
          </a:xfrm>
          <a:prstGeom prst="rect">
            <a:avLst/>
          </a:prstGeom>
          <a:noFill/>
          <a:ln>
            <a:noFill/>
          </a:ln>
        </p:spPr>
      </p:pic>
      <p:sp>
        <p:nvSpPr>
          <p:cNvPr id="105" name="Google Shape;105;p1"/>
          <p:cNvSpPr txBox="1"/>
          <p:nvPr/>
        </p:nvSpPr>
        <p:spPr>
          <a:xfrm>
            <a:off x="510078" y="3429000"/>
            <a:ext cx="10453315" cy="88485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750"/>
              <a:buFont typeface="Arial"/>
              <a:buNone/>
            </a:pPr>
            <a:r>
              <a:rPr lang="nl-NL" sz="5750" b="1" i="0" u="none" strike="noStrike" cap="none">
                <a:solidFill>
                  <a:schemeClr val="dk1"/>
                </a:solidFill>
                <a:latin typeface="Arial"/>
                <a:ea typeface="Arial"/>
                <a:cs typeface="Arial"/>
                <a:sym typeface="Arial"/>
              </a:rPr>
              <a:t>Regionale Verbinders   </a:t>
            </a:r>
            <a:endParaRPr sz="5750" b="0" i="0" u="none" strike="noStrike" cap="none">
              <a:solidFill>
                <a:schemeClr val="dk1"/>
              </a:solidFill>
              <a:latin typeface="Arial"/>
              <a:ea typeface="Arial"/>
              <a:cs typeface="Arial"/>
              <a:sym typeface="Arial"/>
            </a:endParaRPr>
          </a:p>
        </p:txBody>
      </p:sp>
      <p:sp>
        <p:nvSpPr>
          <p:cNvPr id="106" name="Google Shape;106;p1"/>
          <p:cNvSpPr txBox="1"/>
          <p:nvPr/>
        </p:nvSpPr>
        <p:spPr>
          <a:xfrm>
            <a:off x="577670" y="4313858"/>
            <a:ext cx="2992843"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dirty="0">
                <a:solidFill>
                  <a:schemeClr val="dk1"/>
                </a:solidFill>
              </a:rPr>
              <a:t>Inburgeringscafé DUO</a:t>
            </a:r>
          </a:p>
          <a:p>
            <a:pPr marL="0" marR="0" lvl="0" indent="0" algn="l" rtl="0">
              <a:lnSpc>
                <a:spcPct val="100000"/>
              </a:lnSpc>
              <a:spcBef>
                <a:spcPts val="0"/>
              </a:spcBef>
              <a:spcAft>
                <a:spcPts val="0"/>
              </a:spcAft>
              <a:buClr>
                <a:srgbClr val="000000"/>
              </a:buClr>
              <a:buSzPts val="2000"/>
              <a:buFont typeface="Arial"/>
              <a:buNone/>
            </a:pPr>
            <a:endParaRPr lang="nl-NL"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nl-NL" sz="2000" dirty="0">
                <a:solidFill>
                  <a:schemeClr val="dk1"/>
                </a:solidFill>
              </a:rPr>
              <a:t>2 april 2025</a:t>
            </a:r>
            <a:endParaRPr sz="700" b="0" i="0" u="none" strike="noStrike" cap="none" dirty="0">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4">
            <a:alphaModFix/>
          </a:blip>
          <a:srcRect/>
          <a:stretch/>
        </p:blipFill>
        <p:spPr>
          <a:xfrm>
            <a:off x="7991201" y="5930560"/>
            <a:ext cx="1834274" cy="706195"/>
          </a:xfrm>
          <a:prstGeom prst="rect">
            <a:avLst/>
          </a:prstGeom>
          <a:noFill/>
          <a:ln>
            <a:noFill/>
          </a:ln>
        </p:spPr>
      </p:pic>
      <p:pic>
        <p:nvPicPr>
          <p:cNvPr id="108" name="Google Shape;108;p1" descr="Afbeelding met Graphics, Lettertype, grafische vormgeving, typografie&#10;&#10;Automatisch gegenereerde beschrijving"/>
          <p:cNvPicPr preferRelativeResize="0"/>
          <p:nvPr/>
        </p:nvPicPr>
        <p:blipFill rotWithShape="1">
          <a:blip r:embed="rId5">
            <a:alphaModFix/>
          </a:blip>
          <a:srcRect/>
          <a:stretch/>
        </p:blipFill>
        <p:spPr>
          <a:xfrm>
            <a:off x="5498082" y="6154155"/>
            <a:ext cx="2108200" cy="482600"/>
          </a:xfrm>
          <a:prstGeom prst="rect">
            <a:avLst/>
          </a:prstGeom>
          <a:noFill/>
          <a:ln>
            <a:noFill/>
          </a:ln>
        </p:spPr>
      </p:pic>
      <p:pic>
        <p:nvPicPr>
          <p:cNvPr id="2" name="Afbeelding 1">
            <a:extLst>
              <a:ext uri="{FF2B5EF4-FFF2-40B4-BE49-F238E27FC236}">
                <a16:creationId xmlns:a16="http://schemas.microsoft.com/office/drawing/2014/main" id="{985D6545-D4D4-18D0-62AB-F853A8F37BCF}"/>
              </a:ext>
            </a:extLst>
          </p:cNvPr>
          <p:cNvPicPr>
            <a:picLocks noChangeAspect="1"/>
          </p:cNvPicPr>
          <p:nvPr/>
        </p:nvPicPr>
        <p:blipFill>
          <a:blip r:embed="rId6"/>
          <a:stretch>
            <a:fillRect/>
          </a:stretch>
        </p:blipFill>
        <p:spPr>
          <a:xfrm>
            <a:off x="10019158" y="5575420"/>
            <a:ext cx="2003039" cy="571209"/>
          </a:xfrm>
          <a:prstGeom prst="rect">
            <a:avLst/>
          </a:prstGeom>
        </p:spPr>
      </p:pic>
      <p:sp>
        <p:nvSpPr>
          <p:cNvPr id="3" name="Tekstvak 2">
            <a:extLst>
              <a:ext uri="{FF2B5EF4-FFF2-40B4-BE49-F238E27FC236}">
                <a16:creationId xmlns:a16="http://schemas.microsoft.com/office/drawing/2014/main" id="{EB42C55A-F155-B590-B578-C27E68B56B00}"/>
              </a:ext>
            </a:extLst>
          </p:cNvPr>
          <p:cNvSpPr txBox="1"/>
          <p:nvPr/>
        </p:nvSpPr>
        <p:spPr>
          <a:xfrm>
            <a:off x="9953876" y="6328978"/>
            <a:ext cx="2214243" cy="307777"/>
          </a:xfrm>
          <a:prstGeom prst="rect">
            <a:avLst/>
          </a:prstGeom>
          <a:noFill/>
        </p:spPr>
        <p:txBody>
          <a:bodyPr wrap="square" rtlCol="0">
            <a:spAutoFit/>
          </a:bodyPr>
          <a:lstStyle/>
          <a:p>
            <a:r>
              <a:rPr lang="nl-NL" b="1" dirty="0"/>
              <a:t>AMR Groot-Amsterdam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0" descr="Slide 1 A.ai"/>
          <p:cNvPicPr preferRelativeResize="0"/>
          <p:nvPr/>
        </p:nvPicPr>
        <p:blipFill rotWithShape="1">
          <a:blip r:embed="rId3">
            <a:alphaModFix/>
          </a:blip>
          <a:srcRect/>
          <a:stretch/>
        </p:blipFill>
        <p:spPr>
          <a:xfrm>
            <a:off x="0" y="333"/>
            <a:ext cx="12192001" cy="6857667"/>
          </a:xfrm>
          <a:prstGeom prst="rect">
            <a:avLst/>
          </a:prstGeom>
          <a:noFill/>
          <a:ln>
            <a:noFill/>
          </a:ln>
        </p:spPr>
      </p:pic>
      <p:sp>
        <p:nvSpPr>
          <p:cNvPr id="170" name="Google Shape;170;p10"/>
          <p:cNvSpPr txBox="1"/>
          <p:nvPr/>
        </p:nvSpPr>
        <p:spPr>
          <a:xfrm>
            <a:off x="536366" y="2782669"/>
            <a:ext cx="5740867" cy="1292662"/>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4800"/>
              <a:buFont typeface="Arial"/>
              <a:buNone/>
            </a:pPr>
            <a:r>
              <a:rPr lang="nl-NL" sz="4800" b="1" i="0" u="none" strike="noStrike" cap="none" dirty="0">
                <a:solidFill>
                  <a:schemeClr val="dk1"/>
                </a:solidFill>
                <a:latin typeface="Arial"/>
                <a:ea typeface="Arial"/>
                <a:cs typeface="Arial"/>
                <a:sym typeface="Arial"/>
              </a:rPr>
              <a:t>Contactgegevens</a:t>
            </a:r>
            <a:endParaRPr sz="4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dirty="0">
              <a:solidFill>
                <a:srgbClr val="000000"/>
              </a:solidFill>
              <a:latin typeface="Arial"/>
              <a:ea typeface="Arial"/>
              <a:cs typeface="Arial"/>
              <a:sym typeface="Arial"/>
            </a:endParaRPr>
          </a:p>
        </p:txBody>
      </p:sp>
      <p:sp>
        <p:nvSpPr>
          <p:cNvPr id="2" name="Tekstvak 1">
            <a:extLst>
              <a:ext uri="{FF2B5EF4-FFF2-40B4-BE49-F238E27FC236}">
                <a16:creationId xmlns:a16="http://schemas.microsoft.com/office/drawing/2014/main" id="{1EF93CFF-F54E-3573-946C-A72F13690BB6}"/>
              </a:ext>
            </a:extLst>
          </p:cNvPr>
          <p:cNvSpPr txBox="1"/>
          <p:nvPr/>
        </p:nvSpPr>
        <p:spPr>
          <a:xfrm>
            <a:off x="6096000" y="4774168"/>
            <a:ext cx="7245927" cy="1600438"/>
          </a:xfrm>
          <a:prstGeom prst="rect">
            <a:avLst/>
          </a:prstGeom>
          <a:noFill/>
        </p:spPr>
        <p:txBody>
          <a:bodyPr wrap="square" rtlCol="0">
            <a:spAutoFit/>
          </a:bodyPr>
          <a:lstStyle/>
          <a:p>
            <a:endParaRPr lang="nl-NL" dirty="0"/>
          </a:p>
          <a:p>
            <a:r>
              <a:rPr lang="nl-NL" b="1" dirty="0"/>
              <a:t>Collega regionale </a:t>
            </a:r>
            <a:r>
              <a:rPr lang="nl-NL" b="1" dirty="0" err="1"/>
              <a:t>verbinders</a:t>
            </a:r>
            <a:r>
              <a:rPr lang="nl-NL" b="1" dirty="0"/>
              <a:t> uit ‘de buurt’</a:t>
            </a:r>
          </a:p>
          <a:p>
            <a:endParaRPr lang="nl-NL" dirty="0"/>
          </a:p>
          <a:p>
            <a:endParaRPr lang="nl-NL" dirty="0"/>
          </a:p>
          <a:p>
            <a:r>
              <a:rPr lang="nl-NL" dirty="0"/>
              <a:t>Regio Midden-Utrecht: Anouk van Rooijen | </a:t>
            </a:r>
            <a:r>
              <a:rPr lang="nl-NL" dirty="0">
                <a:hlinkClick r:id="rId4"/>
              </a:rPr>
              <a:t>anouk.van.rooijen@utrecht.nl</a:t>
            </a:r>
            <a:endParaRPr lang="nl-NL" dirty="0"/>
          </a:p>
          <a:p>
            <a:r>
              <a:rPr lang="nl-NL" dirty="0"/>
              <a:t>Noord-Holland Noord: Linda Gielen | l.gielen@zaffier.nl</a:t>
            </a:r>
          </a:p>
          <a:p>
            <a:endParaRPr lang="nl-NL" dirty="0">
              <a:highlight>
                <a:srgbClr val="FFFF00"/>
              </a:highlight>
            </a:endParaRPr>
          </a:p>
        </p:txBody>
      </p:sp>
      <p:sp>
        <p:nvSpPr>
          <p:cNvPr id="3" name="Tekstvak 2">
            <a:extLst>
              <a:ext uri="{FF2B5EF4-FFF2-40B4-BE49-F238E27FC236}">
                <a16:creationId xmlns:a16="http://schemas.microsoft.com/office/drawing/2014/main" id="{AE7032D3-2BA2-5395-C90C-D023C2D331BB}"/>
              </a:ext>
            </a:extLst>
          </p:cNvPr>
          <p:cNvSpPr txBox="1"/>
          <p:nvPr/>
        </p:nvSpPr>
        <p:spPr>
          <a:xfrm>
            <a:off x="467092" y="5004425"/>
            <a:ext cx="2719451" cy="2031325"/>
          </a:xfrm>
          <a:prstGeom prst="rect">
            <a:avLst/>
          </a:prstGeom>
          <a:noFill/>
        </p:spPr>
        <p:txBody>
          <a:bodyPr wrap="square" rtlCol="0">
            <a:spAutoFit/>
          </a:bodyPr>
          <a:lstStyle/>
          <a:p>
            <a:r>
              <a:rPr lang="nl-NL" b="1" dirty="0"/>
              <a:t>Arbeidsmarktregio Zuid-Kennemerland &amp; IJmond</a:t>
            </a:r>
          </a:p>
          <a:p>
            <a:endParaRPr lang="nl-NL" dirty="0"/>
          </a:p>
          <a:p>
            <a:r>
              <a:rPr lang="nl-NL" dirty="0" err="1"/>
              <a:t>Ayse</a:t>
            </a:r>
            <a:r>
              <a:rPr lang="nl-NL" dirty="0"/>
              <a:t> Yilmaz</a:t>
            </a:r>
          </a:p>
          <a:p>
            <a:r>
              <a:rPr lang="nl-NL" dirty="0">
                <a:hlinkClick r:id="rId5"/>
              </a:rPr>
              <a:t>ayilmaz@haarlem.nl</a:t>
            </a:r>
            <a:endParaRPr lang="nl-NL" dirty="0"/>
          </a:p>
          <a:p>
            <a:r>
              <a:rPr lang="nl-NL" dirty="0"/>
              <a:t>06 28 83 40 21</a:t>
            </a:r>
          </a:p>
          <a:p>
            <a:endParaRPr lang="nl-NL" dirty="0"/>
          </a:p>
          <a:p>
            <a:endParaRPr lang="nl-NL" dirty="0"/>
          </a:p>
          <a:p>
            <a:endParaRPr lang="nl-NL" dirty="0"/>
          </a:p>
        </p:txBody>
      </p:sp>
      <p:sp>
        <p:nvSpPr>
          <p:cNvPr id="6" name="Tekstvak 5">
            <a:extLst>
              <a:ext uri="{FF2B5EF4-FFF2-40B4-BE49-F238E27FC236}">
                <a16:creationId xmlns:a16="http://schemas.microsoft.com/office/drawing/2014/main" id="{BE908C20-6155-E0BC-DECA-9046A709DC20}"/>
              </a:ext>
            </a:extLst>
          </p:cNvPr>
          <p:cNvSpPr txBox="1"/>
          <p:nvPr/>
        </p:nvSpPr>
        <p:spPr>
          <a:xfrm>
            <a:off x="3174202" y="5004425"/>
            <a:ext cx="2719451" cy="1877437"/>
          </a:xfrm>
          <a:prstGeom prst="rect">
            <a:avLst/>
          </a:prstGeom>
          <a:noFill/>
        </p:spPr>
        <p:txBody>
          <a:bodyPr wrap="square" rtlCol="0">
            <a:spAutoFit/>
          </a:bodyPr>
          <a:lstStyle/>
          <a:p>
            <a:r>
              <a:rPr lang="nl-NL" b="1" dirty="0"/>
              <a:t>Arbeidsmarktregio Groot- Amsterdam</a:t>
            </a:r>
          </a:p>
          <a:p>
            <a:endParaRPr lang="nl-NL" dirty="0"/>
          </a:p>
          <a:p>
            <a:r>
              <a:rPr lang="nl-NL" dirty="0"/>
              <a:t>Aniek Meijer</a:t>
            </a:r>
          </a:p>
          <a:p>
            <a:r>
              <a:rPr lang="nl-NL" dirty="0"/>
              <a:t>aniek.meijer@amsterdam.nl</a:t>
            </a:r>
          </a:p>
          <a:p>
            <a:r>
              <a:rPr lang="nl-NL" dirty="0"/>
              <a:t>06 43 64 52 64</a:t>
            </a:r>
          </a:p>
          <a:p>
            <a:endParaRPr lang="nl-NL" dirty="0"/>
          </a:p>
          <a:p>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555312" y="211532"/>
            <a:ext cx="11081376" cy="70695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000"/>
              <a:buFont typeface="Arial"/>
              <a:buNone/>
            </a:pPr>
            <a:r>
              <a:rPr lang="nl-NL" sz="3600" b="1">
                <a:solidFill>
                  <a:srgbClr val="000000"/>
                </a:solidFill>
                <a:latin typeface="Arial"/>
                <a:ea typeface="Arial"/>
                <a:cs typeface="Arial"/>
                <a:sym typeface="Arial"/>
              </a:rPr>
              <a:t>Programma</a:t>
            </a:r>
            <a:endParaRPr sz="3600" b="1">
              <a:latin typeface="Arial"/>
              <a:ea typeface="Arial"/>
              <a:cs typeface="Arial"/>
              <a:sym typeface="Arial"/>
            </a:endParaRPr>
          </a:p>
        </p:txBody>
      </p:sp>
      <p:sp>
        <p:nvSpPr>
          <p:cNvPr id="114" name="Google Shape;114;p2"/>
          <p:cNvSpPr txBox="1">
            <a:spLocks noGrp="1"/>
          </p:cNvSpPr>
          <p:nvPr>
            <p:ph type="body" idx="1"/>
          </p:nvPr>
        </p:nvSpPr>
        <p:spPr>
          <a:xfrm>
            <a:off x="555312" y="817875"/>
            <a:ext cx="11081375" cy="4744725"/>
          </a:xfrm>
          <a:prstGeom prst="rect">
            <a:avLst/>
          </a:prstGeom>
          <a:noFill/>
          <a:ln>
            <a:noFill/>
          </a:ln>
        </p:spPr>
        <p:txBody>
          <a:bodyPr spcFirstLastPara="1" wrap="square" lIns="0" tIns="0" rIns="0" bIns="0" anchor="t" anchorCtr="0">
            <a:normAutofit fontScale="85000" lnSpcReduction="20000"/>
          </a:bodyPr>
          <a:lstStyle/>
          <a:p>
            <a:pPr marL="228600" lvl="0" indent="-114300" algn="l" rtl="0">
              <a:lnSpc>
                <a:spcPct val="145454"/>
              </a:lnSpc>
              <a:spcBef>
                <a:spcPts val="0"/>
              </a:spcBef>
              <a:spcAft>
                <a:spcPts val="0"/>
              </a:spcAft>
              <a:buClr>
                <a:srgbClr val="000000"/>
              </a:buClr>
              <a:buSzPct val="94924"/>
              <a:buNone/>
            </a:pPr>
            <a:endParaRPr sz="2050" b="1" dirty="0">
              <a:latin typeface="Arial"/>
              <a:ea typeface="Arial"/>
              <a:cs typeface="Arial"/>
              <a:sym typeface="Arial"/>
            </a:endParaRPr>
          </a:p>
          <a:p>
            <a:pPr marL="0" lvl="0" indent="0" algn="l" rtl="0">
              <a:lnSpc>
                <a:spcPct val="145454"/>
              </a:lnSpc>
              <a:spcBef>
                <a:spcPts val="0"/>
              </a:spcBef>
              <a:spcAft>
                <a:spcPts val="0"/>
              </a:spcAft>
              <a:buSzPct val="38610"/>
              <a:buNone/>
            </a:pPr>
            <a:r>
              <a:rPr lang="nl-NL" b="1" dirty="0">
                <a:latin typeface="Arial"/>
                <a:ea typeface="Arial"/>
                <a:cs typeface="Arial"/>
                <a:sym typeface="Arial"/>
              </a:rPr>
              <a:t>10.00 – Welkom</a:t>
            </a:r>
            <a:endParaRPr dirty="0">
              <a:latin typeface="Arial"/>
              <a:ea typeface="Arial"/>
              <a:cs typeface="Arial"/>
              <a:sym typeface="Arial"/>
            </a:endParaRPr>
          </a:p>
          <a:p>
            <a:pPr marL="0" lvl="0" indent="0" algn="l" rtl="0">
              <a:lnSpc>
                <a:spcPct val="145454"/>
              </a:lnSpc>
              <a:spcBef>
                <a:spcPts val="0"/>
              </a:spcBef>
              <a:spcAft>
                <a:spcPts val="0"/>
              </a:spcAft>
              <a:buSzPct val="38610"/>
              <a:buNone/>
            </a:pPr>
            <a:r>
              <a:rPr lang="nl-NL" b="1" dirty="0">
                <a:latin typeface="Arial"/>
                <a:ea typeface="Arial"/>
                <a:cs typeface="Arial"/>
                <a:sym typeface="Arial"/>
              </a:rPr>
              <a:t>10.05 – Aanleiding</a:t>
            </a:r>
            <a:endParaRPr dirty="0">
              <a:latin typeface="Arial"/>
              <a:ea typeface="Arial"/>
              <a:cs typeface="Arial"/>
              <a:sym typeface="Arial"/>
            </a:endParaRPr>
          </a:p>
          <a:p>
            <a:pPr marL="914400" lvl="1" indent="-457200" algn="l" rtl="0">
              <a:lnSpc>
                <a:spcPct val="145454"/>
              </a:lnSpc>
              <a:spcBef>
                <a:spcPts val="0"/>
              </a:spcBef>
              <a:spcAft>
                <a:spcPts val="0"/>
              </a:spcAft>
              <a:buSzPct val="38610"/>
              <a:buFont typeface="Courier New"/>
              <a:buChar char="o"/>
            </a:pPr>
            <a:r>
              <a:rPr lang="nl-NL" dirty="0">
                <a:latin typeface="Arial"/>
                <a:ea typeface="Arial"/>
                <a:cs typeface="Arial"/>
                <a:sym typeface="Arial"/>
              </a:rPr>
              <a:t>Plan van aanpak 'Statushouders aan het werk’</a:t>
            </a:r>
            <a:endParaRPr dirty="0"/>
          </a:p>
          <a:p>
            <a:pPr marL="914400" lvl="1" indent="-457200" algn="l" rtl="0">
              <a:lnSpc>
                <a:spcPct val="145454"/>
              </a:lnSpc>
              <a:spcBef>
                <a:spcPts val="0"/>
              </a:spcBef>
              <a:spcAft>
                <a:spcPts val="0"/>
              </a:spcAft>
              <a:buSzPct val="38610"/>
              <a:buFont typeface="Courier New"/>
              <a:buChar char="o"/>
            </a:pPr>
            <a:r>
              <a:rPr lang="nl-NL" dirty="0">
                <a:latin typeface="Arial"/>
                <a:ea typeface="Arial"/>
                <a:cs typeface="Arial"/>
                <a:sym typeface="Arial"/>
              </a:rPr>
              <a:t>Doel van de opdracht Regionale verbinders en de borging van de rol</a:t>
            </a:r>
          </a:p>
          <a:p>
            <a:pPr marL="914400" lvl="1" indent="-457200" algn="l" rtl="0">
              <a:lnSpc>
                <a:spcPct val="145454"/>
              </a:lnSpc>
              <a:spcBef>
                <a:spcPts val="0"/>
              </a:spcBef>
              <a:spcAft>
                <a:spcPts val="0"/>
              </a:spcAft>
              <a:buSzPct val="38610"/>
              <a:buFont typeface="Courier New"/>
              <a:buChar char="o"/>
            </a:pPr>
            <a:r>
              <a:rPr lang="nl-NL" dirty="0">
                <a:latin typeface="Arial"/>
                <a:ea typeface="Arial"/>
                <a:cs typeface="Arial"/>
                <a:sym typeface="Arial"/>
              </a:rPr>
              <a:t>Voorstellen verbinders in omliggende regio’s</a:t>
            </a:r>
            <a:endParaRPr dirty="0">
              <a:latin typeface="Arial"/>
              <a:ea typeface="Arial"/>
              <a:cs typeface="Arial"/>
              <a:sym typeface="Arial"/>
            </a:endParaRPr>
          </a:p>
          <a:p>
            <a:pPr marL="0" lvl="0" indent="0" algn="l" rtl="0">
              <a:lnSpc>
                <a:spcPct val="145454"/>
              </a:lnSpc>
              <a:spcBef>
                <a:spcPts val="0"/>
              </a:spcBef>
              <a:spcAft>
                <a:spcPts val="0"/>
              </a:spcAft>
              <a:buSzPct val="38610"/>
              <a:buNone/>
            </a:pPr>
            <a:r>
              <a:rPr lang="nl-NL" b="1" dirty="0"/>
              <a:t>10</a:t>
            </a:r>
            <a:r>
              <a:rPr lang="nl-NL" b="1" dirty="0">
                <a:latin typeface="Arial"/>
                <a:ea typeface="Arial"/>
                <a:cs typeface="Arial"/>
                <a:sym typeface="Arial"/>
              </a:rPr>
              <a:t>.15 – Een blik op de praktijk van de Regionale verbinders</a:t>
            </a:r>
            <a:endParaRPr dirty="0">
              <a:latin typeface="Arial"/>
              <a:ea typeface="Arial"/>
              <a:cs typeface="Arial"/>
              <a:sym typeface="Arial"/>
            </a:endParaRPr>
          </a:p>
          <a:p>
            <a:pPr marL="742950" lvl="1" indent="-285750" algn="l" rtl="0">
              <a:lnSpc>
                <a:spcPct val="145454"/>
              </a:lnSpc>
              <a:spcBef>
                <a:spcPts val="0"/>
              </a:spcBef>
              <a:spcAft>
                <a:spcPts val="0"/>
              </a:spcAft>
              <a:buSzPct val="44125"/>
              <a:buFont typeface="Courier New"/>
              <a:buChar char="o"/>
            </a:pPr>
            <a:r>
              <a:rPr lang="nl-NL" dirty="0">
                <a:latin typeface="Arial"/>
                <a:ea typeface="Arial"/>
                <a:cs typeface="Arial"/>
                <a:sym typeface="Arial"/>
              </a:rPr>
              <a:t>Vragen aan het publiek koppelen aan de voorbeelden uit de praktijk voorzien van tips en tools voor succesvolle integratie</a:t>
            </a:r>
            <a:endParaRPr sz="2100" dirty="0">
              <a:latin typeface="Arial"/>
              <a:ea typeface="Arial"/>
              <a:cs typeface="Arial"/>
              <a:sym typeface="Arial"/>
            </a:endParaRPr>
          </a:p>
          <a:p>
            <a:pPr marL="0" lvl="0" indent="0" algn="l" rtl="0">
              <a:lnSpc>
                <a:spcPct val="145454"/>
              </a:lnSpc>
              <a:spcBef>
                <a:spcPts val="0"/>
              </a:spcBef>
              <a:spcAft>
                <a:spcPts val="0"/>
              </a:spcAft>
              <a:buSzPct val="38610"/>
              <a:buNone/>
            </a:pPr>
            <a:r>
              <a:rPr lang="nl-NL" b="1" dirty="0">
                <a:latin typeface="Arial"/>
                <a:ea typeface="Arial"/>
                <a:cs typeface="Arial"/>
                <a:sym typeface="Arial"/>
              </a:rPr>
              <a:t>10.35 – Vragen?</a:t>
            </a:r>
            <a:endParaRPr dirty="0">
              <a:latin typeface="Arial"/>
              <a:ea typeface="Arial"/>
              <a:cs typeface="Arial"/>
              <a:sym typeface="Arial"/>
            </a:endParaRPr>
          </a:p>
          <a:p>
            <a:pPr marL="0" lvl="0" indent="0" algn="l" rtl="0">
              <a:lnSpc>
                <a:spcPct val="145454"/>
              </a:lnSpc>
              <a:spcBef>
                <a:spcPts val="0"/>
              </a:spcBef>
              <a:spcAft>
                <a:spcPts val="0"/>
              </a:spcAft>
              <a:buSzPct val="38610"/>
              <a:buNone/>
            </a:pPr>
            <a:r>
              <a:rPr lang="nl-NL" b="1" dirty="0">
                <a:latin typeface="Arial"/>
                <a:ea typeface="Arial"/>
                <a:cs typeface="Arial"/>
                <a:sym typeface="Arial"/>
              </a:rPr>
              <a:t>10.45 – Afsluiting</a:t>
            </a:r>
            <a:endParaRPr dirty="0">
              <a:latin typeface="Arial"/>
              <a:ea typeface="Arial"/>
              <a:cs typeface="Arial"/>
              <a:sym typeface="Arial"/>
            </a:endParaRPr>
          </a:p>
          <a:p>
            <a:pPr marL="228600" lvl="0" indent="-114300" algn="l" rtl="0">
              <a:lnSpc>
                <a:spcPct val="145454"/>
              </a:lnSpc>
              <a:spcBef>
                <a:spcPts val="0"/>
              </a:spcBef>
              <a:spcAft>
                <a:spcPts val="0"/>
              </a:spcAft>
              <a:buClr>
                <a:srgbClr val="000000"/>
              </a:buClr>
              <a:buSzPct val="88452"/>
              <a:buNone/>
            </a:pPr>
            <a:endParaRPr sz="2200"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3" descr="Slide 1 A.ai"/>
          <p:cNvPicPr preferRelativeResize="0"/>
          <p:nvPr/>
        </p:nvPicPr>
        <p:blipFill rotWithShape="1">
          <a:blip r:embed="rId3">
            <a:alphaModFix/>
          </a:blip>
          <a:srcRect/>
          <a:stretch/>
        </p:blipFill>
        <p:spPr>
          <a:xfrm>
            <a:off x="-1" y="333"/>
            <a:ext cx="12192001" cy="6857667"/>
          </a:xfrm>
          <a:prstGeom prst="rect">
            <a:avLst/>
          </a:prstGeom>
          <a:noFill/>
          <a:ln>
            <a:noFill/>
          </a:ln>
        </p:spPr>
      </p:pic>
      <p:sp>
        <p:nvSpPr>
          <p:cNvPr id="120" name="Google Shape;120;p3"/>
          <p:cNvSpPr txBox="1"/>
          <p:nvPr/>
        </p:nvSpPr>
        <p:spPr>
          <a:xfrm>
            <a:off x="231418" y="1200714"/>
            <a:ext cx="11729162" cy="51706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nl-NL" sz="2800" b="1" i="0" u="none" strike="noStrike" cap="none" dirty="0">
                <a:solidFill>
                  <a:srgbClr val="000000"/>
                </a:solidFill>
                <a:latin typeface="Arial"/>
                <a:ea typeface="Arial"/>
                <a:cs typeface="Arial"/>
                <a:sym typeface="Arial"/>
              </a:rPr>
              <a:t>Aanleiding  </a:t>
            </a:r>
            <a:endParaRPr sz="2800" b="1" i="0" u="none" strike="noStrike" cap="none" dirty="0">
              <a:solidFill>
                <a:srgbClr val="000000"/>
              </a:solidFill>
              <a:latin typeface="Arial"/>
              <a:ea typeface="Arial"/>
              <a:cs typeface="Arial"/>
              <a:sym typeface="Arial"/>
            </a:endParaRPr>
          </a:p>
          <a:p>
            <a:pPr marL="571500" marR="0" lvl="0" indent="-393700" algn="l" rtl="0">
              <a:lnSpc>
                <a:spcPct val="100000"/>
              </a:lnSpc>
              <a:spcBef>
                <a:spcPts val="0"/>
              </a:spcBef>
              <a:spcAft>
                <a:spcPts val="0"/>
              </a:spcAft>
              <a:buClr>
                <a:schemeClr val="dk1"/>
              </a:buClr>
              <a:buSzPts val="2800"/>
              <a:buFont typeface="Arial"/>
              <a:buNone/>
            </a:pPr>
            <a:endParaRPr sz="28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2800"/>
            </a:pPr>
            <a:r>
              <a:rPr lang="nl-NL" sz="2800" b="0" i="0" u="none" strike="noStrike" cap="none" dirty="0">
                <a:solidFill>
                  <a:srgbClr val="000000"/>
                </a:solidFill>
                <a:latin typeface="Arial"/>
                <a:ea typeface="Arial"/>
                <a:cs typeface="Arial"/>
                <a:sym typeface="Arial"/>
              </a:rPr>
              <a:t>Plan van aanpak </a:t>
            </a:r>
          </a:p>
          <a:p>
            <a:pPr marR="0" lvl="0" algn="l" rtl="0">
              <a:lnSpc>
                <a:spcPct val="100000"/>
              </a:lnSpc>
              <a:spcBef>
                <a:spcPts val="0"/>
              </a:spcBef>
              <a:spcAft>
                <a:spcPts val="0"/>
              </a:spcAft>
              <a:buClr>
                <a:srgbClr val="000000"/>
              </a:buClr>
              <a:buSzPts val="2800"/>
            </a:pPr>
            <a:r>
              <a:rPr lang="nl-NL" sz="2800" b="0" i="1" u="none" strike="noStrike" cap="none" dirty="0">
                <a:solidFill>
                  <a:srgbClr val="000000"/>
                </a:solidFill>
                <a:latin typeface="Arial"/>
                <a:ea typeface="Arial"/>
                <a:cs typeface="Arial"/>
                <a:sym typeface="Arial"/>
              </a:rPr>
              <a:t>‘Statushouders aan het werk’</a:t>
            </a:r>
          </a:p>
          <a:p>
            <a:pPr marL="571500" marR="0" lvl="0" indent="-571500" algn="l" rtl="0">
              <a:lnSpc>
                <a:spcPct val="100000"/>
              </a:lnSpc>
              <a:spcBef>
                <a:spcPts val="0"/>
              </a:spcBef>
              <a:spcAft>
                <a:spcPts val="0"/>
              </a:spcAft>
              <a:buClr>
                <a:srgbClr val="000000"/>
              </a:buClr>
              <a:buSzPts val="2800"/>
              <a:buFont typeface="Arial"/>
              <a:buChar char="•"/>
            </a:pPr>
            <a:endParaRPr sz="2800" dirty="0"/>
          </a:p>
          <a:p>
            <a:pPr marR="0" lvl="0" algn="l" rtl="0">
              <a:lnSpc>
                <a:spcPct val="100000"/>
              </a:lnSpc>
              <a:spcBef>
                <a:spcPts val="0"/>
              </a:spcBef>
              <a:spcAft>
                <a:spcPts val="0"/>
              </a:spcAft>
              <a:buClr>
                <a:srgbClr val="000000"/>
              </a:buClr>
              <a:buSzPts val="2800"/>
            </a:pPr>
            <a:r>
              <a:rPr lang="nl-NL" sz="2800" b="0" i="0" u="none" strike="noStrike" cap="none" dirty="0">
                <a:solidFill>
                  <a:srgbClr val="000000"/>
                </a:solidFill>
                <a:latin typeface="Arial"/>
                <a:ea typeface="Arial"/>
                <a:cs typeface="Arial"/>
                <a:sym typeface="Arial"/>
              </a:rPr>
              <a:t>Doel van de opdracht regioverbinder:</a:t>
            </a:r>
          </a:p>
          <a:p>
            <a:pPr marR="0" lvl="0" algn="l" rtl="0">
              <a:lnSpc>
                <a:spcPct val="100000"/>
              </a:lnSpc>
              <a:spcBef>
                <a:spcPts val="0"/>
              </a:spcBef>
              <a:spcAft>
                <a:spcPts val="0"/>
              </a:spcAft>
              <a:buClr>
                <a:srgbClr val="000000"/>
              </a:buClr>
              <a:buSzPts val="2800"/>
            </a:pPr>
            <a:endParaRPr lang="nl-NL" sz="2800" b="0" i="0" u="none" strike="noStrike" cap="none" dirty="0">
              <a:solidFill>
                <a:srgbClr val="000000"/>
              </a:solidFill>
              <a:latin typeface="Arial"/>
              <a:ea typeface="Arial"/>
              <a:cs typeface="Arial"/>
              <a:sym typeface="Arial"/>
            </a:endParaRPr>
          </a:p>
          <a:p>
            <a:pPr marL="114300" lvl="0" indent="0" algn="ctr" rtl="0">
              <a:lnSpc>
                <a:spcPct val="150000"/>
              </a:lnSpc>
              <a:spcBef>
                <a:spcPts val="0"/>
              </a:spcBef>
              <a:spcAft>
                <a:spcPts val="0"/>
              </a:spcAft>
              <a:buSzPts val="1800"/>
            </a:pPr>
            <a:r>
              <a:rPr lang="nl-NL" sz="2800" b="0" i="0" u="none" strike="noStrike" dirty="0">
                <a:solidFill>
                  <a:srgbClr val="000000"/>
                </a:solidFill>
              </a:rPr>
              <a:t>	</a:t>
            </a:r>
            <a:r>
              <a:rPr lang="nl-NL" sz="2800" i="1" dirty="0"/>
              <a:t>Meer statushouders (duurzaam) aan het werk in de arbeidsmarktregio’s</a:t>
            </a:r>
            <a:endParaRPr lang="nl-NL" sz="2800" i="1" dirty="0">
              <a:solidFill>
                <a:srgbClr val="000000"/>
              </a:solidFill>
            </a:endParaRPr>
          </a:p>
          <a:p>
            <a:pPr lvl="2">
              <a:buSzPts val="2800"/>
            </a:pPr>
            <a:endParaRPr lang="nl-NL" sz="2800" dirty="0"/>
          </a:p>
          <a:p>
            <a:pPr lvl="2">
              <a:buSzPts val="2800"/>
            </a:pPr>
            <a:r>
              <a:rPr lang="nl-NL" sz="2800" dirty="0"/>
              <a:t>Iedere regio geeft invulling op basis van lokale behoeften. </a:t>
            </a: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266202A3-4E23-9A2E-1969-92AE1A4CDB07}"/>
            </a:ext>
          </a:extLst>
        </p:cNvPr>
        <p:cNvGrpSpPr/>
        <p:nvPr/>
      </p:nvGrpSpPr>
      <p:grpSpPr>
        <a:xfrm>
          <a:off x="0" y="0"/>
          <a:ext cx="0" cy="0"/>
          <a:chOff x="0" y="0"/>
          <a:chExt cx="0" cy="0"/>
        </a:xfrm>
      </p:grpSpPr>
      <p:pic>
        <p:nvPicPr>
          <p:cNvPr id="169" name="Google Shape;169;p10" descr="Slide 1 A.ai">
            <a:extLst>
              <a:ext uri="{FF2B5EF4-FFF2-40B4-BE49-F238E27FC236}">
                <a16:creationId xmlns:a16="http://schemas.microsoft.com/office/drawing/2014/main" id="{D1BBD980-8EEC-BAEA-B50F-8BFFD714AB3A}"/>
              </a:ext>
            </a:extLst>
          </p:cNvPr>
          <p:cNvPicPr preferRelativeResize="0"/>
          <p:nvPr/>
        </p:nvPicPr>
        <p:blipFill rotWithShape="1">
          <a:blip r:embed="rId3">
            <a:alphaModFix/>
          </a:blip>
          <a:srcRect/>
          <a:stretch/>
        </p:blipFill>
        <p:spPr>
          <a:xfrm>
            <a:off x="0" y="333"/>
            <a:ext cx="12192001" cy="6857667"/>
          </a:xfrm>
          <a:prstGeom prst="rect">
            <a:avLst/>
          </a:prstGeom>
          <a:noFill/>
          <a:ln>
            <a:noFill/>
          </a:ln>
        </p:spPr>
      </p:pic>
      <p:sp>
        <p:nvSpPr>
          <p:cNvPr id="170" name="Google Shape;170;p10">
            <a:extLst>
              <a:ext uri="{FF2B5EF4-FFF2-40B4-BE49-F238E27FC236}">
                <a16:creationId xmlns:a16="http://schemas.microsoft.com/office/drawing/2014/main" id="{A52D0AD1-F423-F6C6-5C00-50946FEC1443}"/>
              </a:ext>
            </a:extLst>
          </p:cNvPr>
          <p:cNvSpPr txBox="1"/>
          <p:nvPr/>
        </p:nvSpPr>
        <p:spPr>
          <a:xfrm>
            <a:off x="152404" y="2117645"/>
            <a:ext cx="6277233" cy="1846659"/>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4800"/>
              <a:buFont typeface="Arial"/>
              <a:buNone/>
            </a:pPr>
            <a:r>
              <a:rPr lang="nl-NL" sz="4200" b="1" i="0" u="none" strike="noStrike" cap="none" dirty="0">
                <a:solidFill>
                  <a:schemeClr val="dk1"/>
                </a:solidFill>
                <a:latin typeface="Arial"/>
                <a:ea typeface="Arial"/>
                <a:cs typeface="Arial"/>
                <a:sym typeface="Arial"/>
              </a:rPr>
              <a:t>Collega </a:t>
            </a:r>
            <a:r>
              <a:rPr lang="nl-NL" sz="4200" b="1" i="0" u="none" strike="noStrike" cap="none" dirty="0" err="1">
                <a:solidFill>
                  <a:schemeClr val="dk1"/>
                </a:solidFill>
                <a:latin typeface="Arial"/>
                <a:ea typeface="Arial"/>
                <a:cs typeface="Arial"/>
                <a:sym typeface="Arial"/>
              </a:rPr>
              <a:t>verbinders</a:t>
            </a:r>
            <a:endParaRPr lang="nl-NL" sz="4200" b="1" i="0" u="none" strike="noStrike" cap="none" dirty="0">
              <a:solidFill>
                <a:schemeClr val="dk1"/>
              </a:solidFill>
              <a:latin typeface="Arial"/>
              <a:ea typeface="Arial"/>
              <a:cs typeface="Arial"/>
              <a:sym typeface="Arial"/>
            </a:endParaRPr>
          </a:p>
          <a:p>
            <a:pPr marL="0" marR="0" lvl="0" indent="0" rtl="0">
              <a:lnSpc>
                <a:spcPct val="100000"/>
              </a:lnSpc>
              <a:spcBef>
                <a:spcPts val="0"/>
              </a:spcBef>
              <a:spcAft>
                <a:spcPts val="0"/>
              </a:spcAft>
              <a:buClr>
                <a:srgbClr val="000000"/>
              </a:buClr>
              <a:buSzPts val="4800"/>
              <a:buFont typeface="Arial"/>
              <a:buNone/>
            </a:pPr>
            <a:r>
              <a:rPr lang="nl-NL" sz="4200" b="1" dirty="0">
                <a:solidFill>
                  <a:schemeClr val="dk1"/>
                </a:solidFill>
              </a:rPr>
              <a:t>rondom onze regio’s</a:t>
            </a:r>
            <a:r>
              <a:rPr lang="nl-NL" sz="4200" b="1" i="0" u="none" strike="noStrike" cap="none" dirty="0">
                <a:solidFill>
                  <a:schemeClr val="dk1"/>
                </a:solidFill>
                <a:latin typeface="Arial"/>
                <a:ea typeface="Arial"/>
                <a:cs typeface="Arial"/>
                <a:sym typeface="Arial"/>
              </a:rPr>
              <a:t>:</a:t>
            </a:r>
            <a:endParaRPr sz="42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dirty="0">
              <a:solidFill>
                <a:srgbClr val="000000"/>
              </a:solidFill>
              <a:latin typeface="Arial"/>
              <a:ea typeface="Arial"/>
              <a:cs typeface="Arial"/>
              <a:sym typeface="Arial"/>
            </a:endParaRPr>
          </a:p>
        </p:txBody>
      </p:sp>
      <p:sp>
        <p:nvSpPr>
          <p:cNvPr id="2" name="Tekstvak 1">
            <a:extLst>
              <a:ext uri="{FF2B5EF4-FFF2-40B4-BE49-F238E27FC236}">
                <a16:creationId xmlns:a16="http://schemas.microsoft.com/office/drawing/2014/main" id="{DB468787-2284-867B-E8E2-1E405C94FF17}"/>
              </a:ext>
            </a:extLst>
          </p:cNvPr>
          <p:cNvSpPr txBox="1"/>
          <p:nvPr/>
        </p:nvSpPr>
        <p:spPr>
          <a:xfrm>
            <a:off x="697628" y="6093048"/>
            <a:ext cx="3660616" cy="338554"/>
          </a:xfrm>
          <a:prstGeom prst="rect">
            <a:avLst/>
          </a:prstGeom>
          <a:noFill/>
        </p:spPr>
        <p:txBody>
          <a:bodyPr wrap="square" rtlCol="0">
            <a:spAutoFit/>
          </a:bodyPr>
          <a:lstStyle/>
          <a:p>
            <a:r>
              <a:rPr lang="nl-NL" sz="1600" b="1" dirty="0"/>
              <a:t>Midden-Utrecht</a:t>
            </a:r>
            <a:r>
              <a:rPr lang="nl-NL" sz="1600" dirty="0"/>
              <a:t>: Anouk van Rooijen</a:t>
            </a:r>
          </a:p>
        </p:txBody>
      </p:sp>
      <p:sp>
        <p:nvSpPr>
          <p:cNvPr id="6" name="Tekstvak 5">
            <a:extLst>
              <a:ext uri="{FF2B5EF4-FFF2-40B4-BE49-F238E27FC236}">
                <a16:creationId xmlns:a16="http://schemas.microsoft.com/office/drawing/2014/main" id="{081A8388-57E9-A7FA-97F1-B026F5008DED}"/>
              </a:ext>
            </a:extLst>
          </p:cNvPr>
          <p:cNvSpPr txBox="1"/>
          <p:nvPr/>
        </p:nvSpPr>
        <p:spPr>
          <a:xfrm>
            <a:off x="5543279" y="6081616"/>
            <a:ext cx="4004482" cy="338554"/>
          </a:xfrm>
          <a:prstGeom prst="rect">
            <a:avLst/>
          </a:prstGeom>
          <a:noFill/>
        </p:spPr>
        <p:txBody>
          <a:bodyPr wrap="square" rtlCol="0">
            <a:spAutoFit/>
          </a:bodyPr>
          <a:lstStyle/>
          <a:p>
            <a:r>
              <a:rPr lang="nl-NL" sz="1600" b="1" dirty="0"/>
              <a:t>Nood-Holland Noord</a:t>
            </a:r>
            <a:r>
              <a:rPr lang="nl-NL" sz="1600" dirty="0"/>
              <a:t>: Linda Gielen</a:t>
            </a:r>
          </a:p>
        </p:txBody>
      </p:sp>
      <p:sp>
        <p:nvSpPr>
          <p:cNvPr id="8" name="AutoShape 2">
            <a:extLst>
              <a:ext uri="{FF2B5EF4-FFF2-40B4-BE49-F238E27FC236}">
                <a16:creationId xmlns:a16="http://schemas.microsoft.com/office/drawing/2014/main" id="{DB878875-4B7B-581A-78FC-EC2FDB8A949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AutoShape 4">
            <a:extLst>
              <a:ext uri="{FF2B5EF4-FFF2-40B4-BE49-F238E27FC236}">
                <a16:creationId xmlns:a16="http://schemas.microsoft.com/office/drawing/2014/main" id="{3CAB1310-99FF-BFC5-C9A4-DA1A26EB08D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1" name="Afbeelding 10" descr="Afbeelding met Menselijk gezicht, persoon, glimlach, kleding&#10;&#10;Door AI gegenereerde inhoud is mogelijk onjuist.">
            <a:extLst>
              <a:ext uri="{FF2B5EF4-FFF2-40B4-BE49-F238E27FC236}">
                <a16:creationId xmlns:a16="http://schemas.microsoft.com/office/drawing/2014/main" id="{F5847E93-92E6-98C6-A2E6-50F23FDA20B9}"/>
              </a:ext>
            </a:extLst>
          </p:cNvPr>
          <p:cNvPicPr>
            <a:picLocks noChangeAspect="1"/>
          </p:cNvPicPr>
          <p:nvPr/>
        </p:nvPicPr>
        <p:blipFill>
          <a:blip r:embed="rId4"/>
          <a:srcRect l="10236" t="38442" r="16390" b="2684"/>
          <a:stretch/>
        </p:blipFill>
        <p:spPr>
          <a:xfrm>
            <a:off x="6004316" y="3707770"/>
            <a:ext cx="2220244" cy="2373846"/>
          </a:xfrm>
          <a:prstGeom prst="rect">
            <a:avLst/>
          </a:prstGeom>
        </p:spPr>
      </p:pic>
      <p:pic>
        <p:nvPicPr>
          <p:cNvPr id="4" name="Afbeelding 3" descr="Afbeelding met Menselijk gezicht, persoon, kleding, portret&#10;&#10;Door AI gegenereerde inhoud is mogelijk onjuist.">
            <a:extLst>
              <a:ext uri="{FF2B5EF4-FFF2-40B4-BE49-F238E27FC236}">
                <a16:creationId xmlns:a16="http://schemas.microsoft.com/office/drawing/2014/main" id="{BF6FD1F2-DB92-436A-855A-D910FFAFDC20}"/>
              </a:ext>
            </a:extLst>
          </p:cNvPr>
          <p:cNvPicPr>
            <a:picLocks noChangeAspect="1"/>
          </p:cNvPicPr>
          <p:nvPr/>
        </p:nvPicPr>
        <p:blipFill>
          <a:blip r:embed="rId5"/>
          <a:stretch>
            <a:fillRect/>
          </a:stretch>
        </p:blipFill>
        <p:spPr>
          <a:xfrm>
            <a:off x="1090358" y="3707771"/>
            <a:ext cx="2172953" cy="2373845"/>
          </a:xfrm>
          <a:prstGeom prst="rect">
            <a:avLst/>
          </a:prstGeom>
        </p:spPr>
      </p:pic>
    </p:spTree>
    <p:extLst>
      <p:ext uri="{BB962C8B-B14F-4D97-AF65-F5344CB8AC3E}">
        <p14:creationId xmlns:p14="http://schemas.microsoft.com/office/powerpoint/2010/main" val="352339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595085" y="556150"/>
            <a:ext cx="11117943" cy="70695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800"/>
              <a:buFont typeface="Play"/>
              <a:buNone/>
            </a:pPr>
            <a:br>
              <a:rPr lang="nl-NL" sz="3200" b="0" i="0" u="none" strike="noStrike"/>
            </a:br>
            <a:endParaRPr sz="3200"/>
          </a:p>
        </p:txBody>
      </p:sp>
      <p:sp>
        <p:nvSpPr>
          <p:cNvPr id="127" name="Google Shape;127;p5"/>
          <p:cNvSpPr txBox="1">
            <a:spLocks noGrp="1"/>
          </p:cNvSpPr>
          <p:nvPr>
            <p:ph type="body" idx="1"/>
          </p:nvPr>
        </p:nvSpPr>
        <p:spPr>
          <a:xfrm>
            <a:off x="175136" y="2040129"/>
            <a:ext cx="10694549" cy="415498"/>
          </a:xfrm>
          <a:prstGeom prst="rect">
            <a:avLst/>
          </a:prstGeom>
          <a:noFill/>
          <a:ln>
            <a:noFill/>
          </a:ln>
        </p:spPr>
        <p:txBody>
          <a:bodyPr spcFirstLastPara="1" wrap="square" lIns="0" tIns="0" rIns="0" bIns="0" anchor="t" anchorCtr="0">
            <a:spAutoFit/>
          </a:bodyPr>
          <a:lstStyle/>
          <a:p>
            <a:pPr marL="114300" lvl="0" indent="0" algn="l" rtl="0">
              <a:lnSpc>
                <a:spcPct val="150000"/>
              </a:lnSpc>
              <a:spcBef>
                <a:spcPts val="0"/>
              </a:spcBef>
              <a:spcAft>
                <a:spcPts val="0"/>
              </a:spcAft>
              <a:buSzPts val="1800"/>
            </a:pPr>
            <a:r>
              <a:rPr lang="nl-NL" sz="1800" b="0" i="0" u="none" strike="noStrike" dirty="0">
                <a:solidFill>
                  <a:srgbClr val="000000"/>
                </a:solidFill>
              </a:rPr>
              <a:t>Invulling geven aan het doel door middel van: </a:t>
            </a:r>
          </a:p>
        </p:txBody>
      </p:sp>
      <p:pic>
        <p:nvPicPr>
          <p:cNvPr id="128" name="Google Shape;128;p5" descr="Afbeelding met buitenshuis, hemel, kleding, wolk&#10;&#10;Automatisch gegenereerde beschrijving"/>
          <p:cNvPicPr preferRelativeResize="0"/>
          <p:nvPr/>
        </p:nvPicPr>
        <p:blipFill rotWithShape="1">
          <a:blip r:embed="rId3">
            <a:alphaModFix/>
          </a:blip>
          <a:srcRect/>
          <a:stretch/>
        </p:blipFill>
        <p:spPr>
          <a:xfrm>
            <a:off x="8908472" y="167139"/>
            <a:ext cx="3096039" cy="2188134"/>
          </a:xfrm>
          <a:prstGeom prst="rect">
            <a:avLst/>
          </a:prstGeom>
          <a:noFill/>
          <a:ln>
            <a:noFill/>
          </a:ln>
        </p:spPr>
      </p:pic>
      <p:pic>
        <p:nvPicPr>
          <p:cNvPr id="129" name="Google Shape;129;p5" descr="Afbeelding met kleding, persoon, jeans, schoeisel&#10;&#10;Automatisch gegenereerde beschrijving"/>
          <p:cNvPicPr preferRelativeResize="0"/>
          <p:nvPr/>
        </p:nvPicPr>
        <p:blipFill rotWithShape="1">
          <a:blip r:embed="rId4">
            <a:alphaModFix/>
          </a:blip>
          <a:srcRect/>
          <a:stretch/>
        </p:blipFill>
        <p:spPr>
          <a:xfrm>
            <a:off x="258266" y="3948365"/>
            <a:ext cx="3274599" cy="2045140"/>
          </a:xfrm>
          <a:prstGeom prst="rect">
            <a:avLst/>
          </a:prstGeom>
          <a:noFill/>
          <a:ln>
            <a:noFill/>
          </a:ln>
        </p:spPr>
      </p:pic>
      <p:sp>
        <p:nvSpPr>
          <p:cNvPr id="130" name="Google Shape;130;p5"/>
          <p:cNvSpPr txBox="1"/>
          <p:nvPr/>
        </p:nvSpPr>
        <p:spPr>
          <a:xfrm>
            <a:off x="167051" y="341275"/>
            <a:ext cx="8522153" cy="14157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nl-NL" sz="2400" b="1" i="0" u="none" strike="noStrike" cap="none" dirty="0">
                <a:solidFill>
                  <a:srgbClr val="000000"/>
                </a:solidFill>
                <a:latin typeface="Arial"/>
                <a:ea typeface="Arial"/>
                <a:cs typeface="Arial"/>
                <a:sym typeface="Arial"/>
              </a:rPr>
              <a:t>Een blik werpen in de praktijk van een Regionale verbinder..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nl-NL" sz="2000" b="0" i="1" u="none" strike="noStrike" cap="none" dirty="0">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2" name="Tekstvak 1">
            <a:extLst>
              <a:ext uri="{FF2B5EF4-FFF2-40B4-BE49-F238E27FC236}">
                <a16:creationId xmlns:a16="http://schemas.microsoft.com/office/drawing/2014/main" id="{B0D59C86-B5AA-AA1D-A0BD-DED4DFA60EB4}"/>
              </a:ext>
            </a:extLst>
          </p:cNvPr>
          <p:cNvSpPr txBox="1"/>
          <p:nvPr/>
        </p:nvSpPr>
        <p:spPr>
          <a:xfrm>
            <a:off x="3254896" y="2550558"/>
            <a:ext cx="8678838" cy="3365024"/>
          </a:xfrm>
          <a:prstGeom prst="rect">
            <a:avLst/>
          </a:prstGeom>
          <a:noFill/>
        </p:spPr>
        <p:txBody>
          <a:bodyPr wrap="square" rtlCol="0">
            <a:spAutoFit/>
          </a:bodyPr>
          <a:lstStyle/>
          <a:p>
            <a:pPr marL="685800" lvl="1" indent="-114300">
              <a:lnSpc>
                <a:spcPct val="150000"/>
              </a:lnSpc>
              <a:buFont typeface="Arial"/>
              <a:buChar char="•"/>
            </a:pPr>
            <a:r>
              <a:rPr lang="nl-NL" sz="1800" dirty="0">
                <a:solidFill>
                  <a:srgbClr val="000000"/>
                </a:solidFill>
              </a:rPr>
              <a:t>Verbinden </a:t>
            </a:r>
            <a:r>
              <a:rPr lang="nl-NL" sz="1800" b="0" i="0" u="none" strike="noStrike" dirty="0">
                <a:solidFill>
                  <a:srgbClr val="000000"/>
                </a:solidFill>
                <a:latin typeface="Arial"/>
                <a:ea typeface="Arial"/>
                <a:cs typeface="Arial"/>
                <a:sym typeface="Arial"/>
              </a:rPr>
              <a:t>betrokken partijen (gemeenten, UWV, werkgevers, WSP, COA, professionals en voorliggende voorzieningen) en bestaande activiteiten </a:t>
            </a:r>
          </a:p>
          <a:p>
            <a:pPr marL="685800" lvl="1" indent="-114300">
              <a:lnSpc>
                <a:spcPct val="150000"/>
              </a:lnSpc>
              <a:buFont typeface="Arial"/>
              <a:buChar char="•"/>
            </a:pPr>
            <a:r>
              <a:rPr lang="nl-NL" sz="1800" dirty="0"/>
              <a:t>Eenduidige aanpak binnen de regio</a:t>
            </a:r>
            <a:endParaRPr lang="nl-NL" sz="1800" b="0" i="0" u="none" strike="noStrike" dirty="0">
              <a:solidFill>
                <a:srgbClr val="000000"/>
              </a:solidFill>
              <a:latin typeface="Arial"/>
              <a:ea typeface="Arial"/>
              <a:cs typeface="Arial"/>
              <a:sym typeface="Arial"/>
            </a:endParaRPr>
          </a:p>
          <a:p>
            <a:pPr marL="685800" lvl="1" indent="-114300">
              <a:lnSpc>
                <a:spcPct val="150000"/>
              </a:lnSpc>
              <a:buFont typeface="Arial"/>
              <a:buChar char="•"/>
            </a:pPr>
            <a:r>
              <a:rPr lang="nl-NL" sz="1800" dirty="0">
                <a:solidFill>
                  <a:srgbClr val="000000"/>
                </a:solidFill>
                <a:latin typeface="Arial"/>
                <a:ea typeface="Arial"/>
                <a:cs typeface="Arial"/>
                <a:sym typeface="Arial"/>
              </a:rPr>
              <a:t>Onderzoeken aanvullende behoeften om kansen van statushouders op de arbeidsmarkt te vergroten</a:t>
            </a:r>
            <a:r>
              <a:rPr lang="nl-NL" sz="1800" dirty="0"/>
              <a:t> &amp; o</a:t>
            </a:r>
            <a:r>
              <a:rPr lang="nl-NL" sz="1800" dirty="0">
                <a:solidFill>
                  <a:srgbClr val="000000"/>
                </a:solidFill>
              </a:rPr>
              <a:t>ndersteunen activiteiten die in deze behoeften voorzien</a:t>
            </a:r>
          </a:p>
          <a:p>
            <a:pPr marL="685800" lvl="1" indent="-114300">
              <a:lnSpc>
                <a:spcPct val="150000"/>
              </a:lnSpc>
              <a:buFont typeface="Arial"/>
              <a:buChar char="•"/>
            </a:pPr>
            <a:r>
              <a:rPr lang="nl-NL" sz="1800" dirty="0"/>
              <a:t>Centraal aanspreekpunt (kennis en netwerk) voor betrokken organisaties, werkgevers en de doelgroep zelf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356928" y="280377"/>
            <a:ext cx="11069444" cy="1142021"/>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1800"/>
              <a:buFont typeface="Play"/>
              <a:buNone/>
            </a:pPr>
            <a:r>
              <a:rPr lang="nl-NL">
                <a:latin typeface="Arial"/>
                <a:ea typeface="Arial"/>
                <a:cs typeface="Arial"/>
                <a:sym typeface="Arial"/>
              </a:rPr>
              <a:t>T</a:t>
            </a:r>
            <a:r>
              <a:rPr lang="nl-NL" b="0" i="0" u="none" strike="noStrike">
                <a:latin typeface="Arial"/>
                <a:ea typeface="Arial"/>
                <a:cs typeface="Arial"/>
                <a:sym typeface="Arial"/>
              </a:rPr>
              <a:t>ips van de Regionale Verbinders (1)</a:t>
            </a:r>
            <a:br>
              <a:rPr lang="nl-NL" b="0" i="0" u="none" strike="noStrike">
                <a:latin typeface="Arial"/>
                <a:ea typeface="Arial"/>
                <a:cs typeface="Arial"/>
                <a:sym typeface="Arial"/>
              </a:rPr>
            </a:br>
            <a:r>
              <a:rPr lang="nl-NL" sz="2000" b="0" i="1" u="none" strike="noStrike">
                <a:latin typeface="Arial"/>
                <a:ea typeface="Arial"/>
                <a:cs typeface="Arial"/>
                <a:sym typeface="Arial"/>
              </a:rPr>
              <a:t>voor een succesvolle integratie</a:t>
            </a:r>
            <a:endParaRPr i="1">
              <a:latin typeface="Arial"/>
              <a:ea typeface="Arial"/>
              <a:cs typeface="Arial"/>
              <a:sym typeface="Arial"/>
            </a:endParaRPr>
          </a:p>
        </p:txBody>
      </p:sp>
      <p:sp>
        <p:nvSpPr>
          <p:cNvPr id="138" name="Google Shape;138;p6"/>
          <p:cNvSpPr txBox="1">
            <a:spLocks noGrp="1"/>
          </p:cNvSpPr>
          <p:nvPr>
            <p:ph type="body" idx="1"/>
          </p:nvPr>
        </p:nvSpPr>
        <p:spPr>
          <a:xfrm>
            <a:off x="446049" y="1422399"/>
            <a:ext cx="11069445" cy="3387494"/>
          </a:xfrm>
          <a:prstGeom prst="rect">
            <a:avLst/>
          </a:prstGeom>
          <a:noFill/>
          <a:ln>
            <a:noFill/>
          </a:ln>
        </p:spPr>
        <p:txBody>
          <a:bodyPr spcFirstLastPara="1" wrap="square" lIns="0" tIns="0" rIns="0" bIns="0" anchor="t" anchorCtr="0">
            <a:normAutofit fontScale="25000" lnSpcReduction="20000"/>
          </a:bodyPr>
          <a:lstStyle/>
          <a:p>
            <a:pPr marL="0" lvl="0" indent="0" algn="l" rtl="0">
              <a:lnSpc>
                <a:spcPct val="145454"/>
              </a:lnSpc>
              <a:spcBef>
                <a:spcPts val="0"/>
              </a:spcBef>
              <a:spcAft>
                <a:spcPts val="0"/>
              </a:spcAft>
              <a:buSzPct val="100000"/>
              <a:buNone/>
            </a:pPr>
            <a:r>
              <a:rPr lang="nl-NL" sz="7200" b="1" dirty="0">
                <a:latin typeface="Arial"/>
                <a:ea typeface="Arial"/>
                <a:cs typeface="Arial"/>
                <a:sym typeface="Arial"/>
              </a:rPr>
              <a:t>Aanbod niveau: </a:t>
            </a:r>
            <a:endParaRPr dirty="0">
              <a:latin typeface="Arial"/>
              <a:ea typeface="Arial"/>
              <a:cs typeface="Arial"/>
              <a:sym typeface="Arial"/>
            </a:endParaRPr>
          </a:p>
          <a:p>
            <a:pPr marL="857250" lvl="0" indent="-857250" algn="l" rtl="0">
              <a:lnSpc>
                <a:spcPct val="145454"/>
              </a:lnSpc>
              <a:spcBef>
                <a:spcPts val="0"/>
              </a:spcBef>
              <a:spcAft>
                <a:spcPts val="0"/>
              </a:spcAft>
              <a:buSzPct val="100000"/>
              <a:buFont typeface="Arial"/>
              <a:buChar char="•"/>
            </a:pPr>
            <a:r>
              <a:rPr lang="nl-NL" sz="7200" dirty="0">
                <a:latin typeface="Arial"/>
                <a:ea typeface="Arial"/>
                <a:cs typeface="Arial"/>
                <a:sym typeface="Arial"/>
              </a:rPr>
              <a:t>Duale (leerwerk)trajecten</a:t>
            </a:r>
            <a:endParaRPr sz="7200" dirty="0">
              <a:latin typeface="Arial"/>
              <a:ea typeface="Arial"/>
              <a:cs typeface="Arial"/>
              <a:sym typeface="Arial"/>
            </a:endParaRPr>
          </a:p>
          <a:p>
            <a:pPr marL="857250" lvl="0" indent="-857250" algn="l" rtl="0">
              <a:lnSpc>
                <a:spcPct val="145454"/>
              </a:lnSpc>
              <a:spcBef>
                <a:spcPts val="0"/>
              </a:spcBef>
              <a:spcAft>
                <a:spcPts val="0"/>
              </a:spcAft>
              <a:buSzPct val="100000"/>
              <a:buFont typeface="Arial"/>
              <a:buChar char="•"/>
            </a:pPr>
            <a:r>
              <a:rPr lang="nl-NL" sz="7200" dirty="0">
                <a:latin typeface="Arial"/>
                <a:ea typeface="Arial"/>
                <a:cs typeface="Arial"/>
                <a:sym typeface="Arial"/>
              </a:rPr>
              <a:t>Taal op de werkvloer</a:t>
            </a:r>
          </a:p>
          <a:p>
            <a:pPr marL="857250" lvl="0" indent="-857250" algn="l" rtl="0">
              <a:lnSpc>
                <a:spcPct val="145454"/>
              </a:lnSpc>
              <a:spcBef>
                <a:spcPts val="0"/>
              </a:spcBef>
              <a:spcAft>
                <a:spcPts val="0"/>
              </a:spcAft>
              <a:buSzPct val="100000"/>
              <a:buFont typeface="Arial"/>
              <a:buChar char="•"/>
            </a:pPr>
            <a:r>
              <a:rPr lang="nl-NL" sz="7200" dirty="0"/>
              <a:t>Aanbod in eigen taal</a:t>
            </a:r>
            <a:endParaRPr sz="7200" dirty="0">
              <a:latin typeface="Arial"/>
              <a:ea typeface="Arial"/>
              <a:cs typeface="Arial"/>
              <a:sym typeface="Arial"/>
            </a:endParaRPr>
          </a:p>
          <a:p>
            <a:pPr marL="857250" lvl="0" indent="-857250" algn="l" rtl="0">
              <a:lnSpc>
                <a:spcPct val="145454"/>
              </a:lnSpc>
              <a:spcBef>
                <a:spcPts val="0"/>
              </a:spcBef>
              <a:spcAft>
                <a:spcPts val="0"/>
              </a:spcAft>
              <a:buSzPct val="100000"/>
              <a:buFont typeface="Arial"/>
              <a:buChar char="•"/>
            </a:pPr>
            <a:r>
              <a:rPr lang="nl-NL" sz="7200" dirty="0">
                <a:latin typeface="Arial"/>
                <a:ea typeface="Arial"/>
                <a:cs typeface="Arial"/>
                <a:sym typeface="Arial"/>
              </a:rPr>
              <a:t>Coaching op de werkvloer voor taalondersteuning en cultuurverbinding</a:t>
            </a:r>
            <a:endParaRPr sz="7200" dirty="0">
              <a:latin typeface="Arial"/>
              <a:ea typeface="Arial"/>
              <a:cs typeface="Arial"/>
              <a:sym typeface="Arial"/>
            </a:endParaRPr>
          </a:p>
          <a:p>
            <a:pPr marL="857250" lvl="0" indent="-857250" algn="l" rtl="0">
              <a:lnSpc>
                <a:spcPct val="145454"/>
              </a:lnSpc>
              <a:spcBef>
                <a:spcPts val="0"/>
              </a:spcBef>
              <a:spcAft>
                <a:spcPts val="0"/>
              </a:spcAft>
              <a:buSzPct val="100000"/>
              <a:buFont typeface="Arial"/>
              <a:buChar char="•"/>
            </a:pPr>
            <a:r>
              <a:rPr lang="nl-NL" sz="7200" dirty="0">
                <a:latin typeface="Arial"/>
                <a:ea typeface="Arial"/>
                <a:cs typeface="Arial"/>
                <a:sym typeface="Arial"/>
              </a:rPr>
              <a:t>Ontzorgen en faciliteren van werkgevers</a:t>
            </a:r>
            <a:endParaRPr sz="7200" dirty="0">
              <a:latin typeface="Arial"/>
              <a:ea typeface="Arial"/>
              <a:cs typeface="Arial"/>
              <a:sym typeface="Arial"/>
            </a:endParaRPr>
          </a:p>
          <a:p>
            <a:pPr marL="857250" lvl="0" indent="-857250" algn="l" rtl="0">
              <a:lnSpc>
                <a:spcPct val="145454"/>
              </a:lnSpc>
              <a:spcBef>
                <a:spcPts val="0"/>
              </a:spcBef>
              <a:spcAft>
                <a:spcPts val="0"/>
              </a:spcAft>
              <a:buSzPct val="100000"/>
              <a:buFont typeface="Arial"/>
              <a:buChar char="•"/>
            </a:pPr>
            <a:r>
              <a:rPr lang="nl-NL" sz="7200" dirty="0">
                <a:latin typeface="Arial"/>
                <a:ea typeface="Arial"/>
                <a:cs typeface="Arial"/>
                <a:sym typeface="Arial"/>
              </a:rPr>
              <a:t>Trainingen en voorlichting voor werkgevers</a:t>
            </a:r>
            <a:endParaRPr sz="7200" dirty="0">
              <a:latin typeface="Arial"/>
              <a:ea typeface="Arial"/>
              <a:cs typeface="Arial"/>
              <a:sym typeface="Arial"/>
            </a:endParaRPr>
          </a:p>
          <a:p>
            <a:pPr marL="0" lvl="0" indent="0" algn="l" rtl="0">
              <a:lnSpc>
                <a:spcPct val="145454"/>
              </a:lnSpc>
              <a:spcBef>
                <a:spcPts val="0"/>
              </a:spcBef>
              <a:spcAft>
                <a:spcPts val="0"/>
              </a:spcAft>
              <a:buSzPct val="112500"/>
              <a:buNone/>
            </a:pPr>
            <a:endParaRPr sz="6400" dirty="0"/>
          </a:p>
          <a:p>
            <a:pPr marL="0" lvl="0" indent="0" algn="l" rtl="0">
              <a:lnSpc>
                <a:spcPct val="145454"/>
              </a:lnSpc>
              <a:spcBef>
                <a:spcPts val="0"/>
              </a:spcBef>
              <a:spcAft>
                <a:spcPts val="0"/>
              </a:spcAft>
              <a:buSzPct val="100000"/>
              <a:buNone/>
            </a:pPr>
            <a:r>
              <a:rPr lang="nl-NL" sz="7200" b="1" i="0" u="none" strike="noStrike" dirty="0">
                <a:latin typeface="Arial"/>
                <a:ea typeface="Arial"/>
                <a:cs typeface="Arial"/>
                <a:sym typeface="Arial"/>
              </a:rPr>
              <a:t>Uitvoerend niveau:</a:t>
            </a:r>
            <a:endParaRPr dirty="0">
              <a:latin typeface="Arial"/>
              <a:ea typeface="Arial"/>
              <a:cs typeface="Arial"/>
              <a:sym typeface="Arial"/>
            </a:endParaRPr>
          </a:p>
          <a:p>
            <a:pPr marL="857250" lvl="0" indent="-857250" algn="l" rtl="0">
              <a:lnSpc>
                <a:spcPct val="145454"/>
              </a:lnSpc>
              <a:spcBef>
                <a:spcPts val="0"/>
              </a:spcBef>
              <a:spcAft>
                <a:spcPts val="0"/>
              </a:spcAft>
              <a:buSzPct val="100000"/>
              <a:buFont typeface="Arial"/>
              <a:buChar char="•"/>
            </a:pPr>
            <a:r>
              <a:rPr lang="nl-NL" sz="7200" dirty="0">
                <a:latin typeface="Arial"/>
                <a:ea typeface="Arial"/>
                <a:cs typeface="Arial"/>
                <a:sym typeface="Arial"/>
              </a:rPr>
              <a:t>Luisteren naar de persoon</a:t>
            </a:r>
            <a:endParaRPr dirty="0">
              <a:latin typeface="Arial"/>
              <a:ea typeface="Arial"/>
              <a:cs typeface="Arial"/>
              <a:sym typeface="Arial"/>
            </a:endParaRPr>
          </a:p>
          <a:p>
            <a:pPr marL="857250" lvl="0" indent="-857250" algn="l" rtl="0">
              <a:lnSpc>
                <a:spcPct val="145454"/>
              </a:lnSpc>
              <a:spcBef>
                <a:spcPts val="0"/>
              </a:spcBef>
              <a:spcAft>
                <a:spcPts val="0"/>
              </a:spcAft>
              <a:buSzPct val="100000"/>
              <a:buFont typeface="Arial"/>
              <a:buChar char="•"/>
            </a:pPr>
            <a:r>
              <a:rPr lang="nl-NL" sz="7200" dirty="0">
                <a:latin typeface="Arial"/>
                <a:ea typeface="Arial"/>
                <a:cs typeface="Arial"/>
                <a:sym typeface="Arial"/>
              </a:rPr>
              <a:t>Cultuursensitief en deskundig werken</a:t>
            </a:r>
            <a:endParaRPr sz="7200" dirty="0">
              <a:latin typeface="Arial"/>
              <a:ea typeface="Arial"/>
              <a:cs typeface="Arial"/>
              <a:sym typeface="Arial"/>
            </a:endParaRPr>
          </a:p>
          <a:p>
            <a:pPr marL="857250" lvl="0" indent="-857250" algn="l" rtl="0">
              <a:lnSpc>
                <a:spcPct val="145454"/>
              </a:lnSpc>
              <a:spcBef>
                <a:spcPts val="0"/>
              </a:spcBef>
              <a:spcAft>
                <a:spcPts val="0"/>
              </a:spcAft>
              <a:buSzPct val="100000"/>
              <a:buFont typeface="Arial"/>
              <a:buChar char="•"/>
            </a:pPr>
            <a:r>
              <a:rPr lang="nl-NL" sz="7200" dirty="0">
                <a:latin typeface="Arial"/>
                <a:ea typeface="Arial"/>
                <a:cs typeface="Arial"/>
                <a:sym typeface="Arial"/>
              </a:rPr>
              <a:t>Out-of-</a:t>
            </a:r>
            <a:r>
              <a:rPr lang="nl-NL" sz="7200" dirty="0" err="1">
                <a:latin typeface="Arial"/>
                <a:ea typeface="Arial"/>
                <a:cs typeface="Arial"/>
                <a:sym typeface="Arial"/>
              </a:rPr>
              <a:t>the</a:t>
            </a:r>
            <a:r>
              <a:rPr lang="nl-NL" sz="7200" dirty="0">
                <a:latin typeface="Arial"/>
                <a:ea typeface="Arial"/>
                <a:cs typeface="Arial"/>
                <a:sym typeface="Arial"/>
              </a:rPr>
              <a:t>-box denken en doen</a:t>
            </a:r>
            <a:endParaRPr sz="7200" dirty="0">
              <a:latin typeface="Arial"/>
              <a:ea typeface="Arial"/>
              <a:cs typeface="Arial"/>
              <a:sym typeface="Arial"/>
            </a:endParaRPr>
          </a:p>
        </p:txBody>
      </p:sp>
      <p:pic>
        <p:nvPicPr>
          <p:cNvPr id="139" name="Google Shape;139;p6" descr="Regionale verbinders tijdens een bijeenkomst"/>
          <p:cNvPicPr preferRelativeResize="0"/>
          <p:nvPr/>
        </p:nvPicPr>
        <p:blipFill rotWithShape="1">
          <a:blip r:embed="rId3">
            <a:alphaModFix/>
          </a:blip>
          <a:srcRect/>
          <a:stretch/>
        </p:blipFill>
        <p:spPr>
          <a:xfrm>
            <a:off x="6958360" y="2986764"/>
            <a:ext cx="5047875" cy="36462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485163" y="157006"/>
            <a:ext cx="10893241" cy="1142021"/>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1800"/>
              <a:buFont typeface="Play"/>
              <a:buNone/>
            </a:pPr>
            <a:r>
              <a:rPr lang="nl-NL">
                <a:latin typeface="Arial"/>
                <a:ea typeface="Arial"/>
                <a:cs typeface="Arial"/>
                <a:sym typeface="Arial"/>
              </a:rPr>
              <a:t>T</a:t>
            </a:r>
            <a:r>
              <a:rPr lang="nl-NL" sz="4400" b="0" i="0" u="none" strike="noStrike">
                <a:latin typeface="Arial"/>
                <a:ea typeface="Arial"/>
                <a:cs typeface="Arial"/>
                <a:sym typeface="Arial"/>
              </a:rPr>
              <a:t>ips van de Regionale Verbinders (2)</a:t>
            </a:r>
            <a:br>
              <a:rPr lang="nl-NL" sz="4400" b="0" i="0" u="none" strike="noStrike">
                <a:latin typeface="Arial"/>
                <a:ea typeface="Arial"/>
                <a:cs typeface="Arial"/>
                <a:sym typeface="Arial"/>
              </a:rPr>
            </a:br>
            <a:r>
              <a:rPr lang="nl-NL" sz="2200" b="0" i="1" u="none" strike="noStrike">
                <a:latin typeface="Arial"/>
                <a:ea typeface="Arial"/>
                <a:cs typeface="Arial"/>
                <a:sym typeface="Arial"/>
              </a:rPr>
              <a:t>voor een succesvolle integratie</a:t>
            </a:r>
            <a:endParaRPr i="1">
              <a:latin typeface="Arial"/>
              <a:ea typeface="Arial"/>
              <a:cs typeface="Arial"/>
              <a:sym typeface="Arial"/>
            </a:endParaRPr>
          </a:p>
        </p:txBody>
      </p:sp>
      <p:pic>
        <p:nvPicPr>
          <p:cNvPr id="146" name="Google Shape;146;p7" descr="Uitroepteken met effen opvulling"/>
          <p:cNvPicPr preferRelativeResize="0"/>
          <p:nvPr/>
        </p:nvPicPr>
        <p:blipFill rotWithShape="1">
          <a:blip r:embed="rId3">
            <a:alphaModFix/>
          </a:blip>
          <a:srcRect/>
          <a:stretch/>
        </p:blipFill>
        <p:spPr>
          <a:xfrm>
            <a:off x="22300" y="4136750"/>
            <a:ext cx="462863" cy="462863"/>
          </a:xfrm>
          <a:prstGeom prst="rect">
            <a:avLst/>
          </a:prstGeom>
          <a:noFill/>
          <a:ln>
            <a:noFill/>
          </a:ln>
        </p:spPr>
      </p:pic>
      <p:sp>
        <p:nvSpPr>
          <p:cNvPr id="147" name="Google Shape;147;p7"/>
          <p:cNvSpPr txBox="1">
            <a:spLocks noGrp="1"/>
          </p:cNvSpPr>
          <p:nvPr>
            <p:ph type="body" idx="1"/>
          </p:nvPr>
        </p:nvSpPr>
        <p:spPr>
          <a:xfrm>
            <a:off x="485164" y="1471960"/>
            <a:ext cx="11011511" cy="2860553"/>
          </a:xfrm>
          <a:prstGeom prst="rect">
            <a:avLst/>
          </a:prstGeom>
          <a:noFill/>
          <a:ln>
            <a:noFill/>
          </a:ln>
        </p:spPr>
        <p:txBody>
          <a:bodyPr spcFirstLastPara="1" wrap="square" lIns="0" tIns="0" rIns="0" bIns="0" anchor="t" anchorCtr="0">
            <a:normAutofit/>
          </a:bodyPr>
          <a:lstStyle/>
          <a:p>
            <a:pPr marL="228600" lvl="0" indent="-114300" algn="l" rtl="0">
              <a:lnSpc>
                <a:spcPct val="145454"/>
              </a:lnSpc>
              <a:spcBef>
                <a:spcPts val="0"/>
              </a:spcBef>
              <a:spcAft>
                <a:spcPts val="0"/>
              </a:spcAft>
              <a:buClr>
                <a:srgbClr val="000000"/>
              </a:buClr>
              <a:buSzPts val="1800"/>
              <a:buNone/>
            </a:pPr>
            <a:r>
              <a:rPr lang="nl-NL" sz="2000" b="1" dirty="0"/>
              <a:t>Regionaal niveau: </a:t>
            </a:r>
            <a:r>
              <a:rPr lang="nl-NL" sz="2000" dirty="0"/>
              <a:t>Samenwerking in de regio</a:t>
            </a:r>
            <a:endParaRPr dirty="0"/>
          </a:p>
          <a:p>
            <a:pPr marL="342900" lvl="0" indent="-342900" algn="l" rtl="0">
              <a:lnSpc>
                <a:spcPct val="145454"/>
              </a:lnSpc>
              <a:spcBef>
                <a:spcPts val="0"/>
              </a:spcBef>
              <a:spcAft>
                <a:spcPts val="0"/>
              </a:spcAft>
              <a:buSzPts val="2000"/>
              <a:buFont typeface="Arial"/>
              <a:buChar char="•"/>
            </a:pPr>
            <a:r>
              <a:rPr lang="nl-NL" sz="2000" dirty="0"/>
              <a:t>Positie van de verbinder binnen de regionale samenwerking</a:t>
            </a:r>
            <a:endParaRPr dirty="0"/>
          </a:p>
          <a:p>
            <a:pPr marL="342900" lvl="0" indent="-342900" algn="l" rtl="0">
              <a:lnSpc>
                <a:spcPct val="145454"/>
              </a:lnSpc>
              <a:spcBef>
                <a:spcPts val="0"/>
              </a:spcBef>
              <a:spcAft>
                <a:spcPts val="0"/>
              </a:spcAft>
              <a:buSzPts val="2000"/>
              <a:buFont typeface="Arial"/>
              <a:buChar char="•"/>
            </a:pPr>
            <a:r>
              <a:rPr lang="nl-NL" sz="2000" dirty="0"/>
              <a:t>Bruggen slaan tussen gemeenten en andere organisaties </a:t>
            </a:r>
            <a:r>
              <a:rPr lang="nl-NL" sz="2000" dirty="0" err="1"/>
              <a:t>obv</a:t>
            </a:r>
            <a:r>
              <a:rPr lang="nl-NL" sz="2000" dirty="0"/>
              <a:t> wensen en behoeften</a:t>
            </a:r>
            <a:endParaRPr dirty="0"/>
          </a:p>
          <a:p>
            <a:pPr marL="342900" lvl="0" indent="-342900" algn="l" rtl="0">
              <a:lnSpc>
                <a:spcPct val="145454"/>
              </a:lnSpc>
              <a:spcBef>
                <a:spcPts val="0"/>
              </a:spcBef>
              <a:spcAft>
                <a:spcPts val="0"/>
              </a:spcAft>
              <a:buSzPts val="2000"/>
              <a:buFont typeface="Arial"/>
              <a:buChar char="•"/>
            </a:pPr>
            <a:r>
              <a:rPr lang="nl-NL" sz="2000" dirty="0"/>
              <a:t>Organiseren van bijeenkomsten voor werkgevers en statushouders</a:t>
            </a:r>
            <a:endParaRPr dirty="0"/>
          </a:p>
          <a:p>
            <a:pPr marL="342900" lvl="0" indent="-342900" algn="l" rtl="0">
              <a:lnSpc>
                <a:spcPct val="145454"/>
              </a:lnSpc>
              <a:spcBef>
                <a:spcPts val="0"/>
              </a:spcBef>
              <a:spcAft>
                <a:spcPts val="0"/>
              </a:spcAft>
              <a:buSzPts val="2000"/>
              <a:buFont typeface="Arial"/>
              <a:buChar char="•"/>
            </a:pPr>
            <a:r>
              <a:rPr lang="nl-NL" sz="2000" dirty="0"/>
              <a:t>Kennis van benutten nationale en Europese subsidies</a:t>
            </a:r>
            <a:endParaRPr dirty="0"/>
          </a:p>
          <a:p>
            <a:pPr marL="228600" lvl="0" indent="-114300" algn="l" rtl="0">
              <a:lnSpc>
                <a:spcPct val="145454"/>
              </a:lnSpc>
              <a:spcBef>
                <a:spcPts val="0"/>
              </a:spcBef>
              <a:spcAft>
                <a:spcPts val="0"/>
              </a:spcAft>
              <a:buClr>
                <a:srgbClr val="000000"/>
              </a:buClr>
              <a:buSzPts val="1800"/>
              <a:buNone/>
            </a:pPr>
            <a:endParaRPr dirty="0"/>
          </a:p>
        </p:txBody>
      </p:sp>
      <p:sp>
        <p:nvSpPr>
          <p:cNvPr id="148" name="Google Shape;148;p7"/>
          <p:cNvSpPr txBox="1"/>
          <p:nvPr/>
        </p:nvSpPr>
        <p:spPr>
          <a:xfrm>
            <a:off x="485165" y="3953282"/>
            <a:ext cx="1199651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dirty="0">
                <a:solidFill>
                  <a:schemeClr val="dk1"/>
                </a:solidFill>
              </a:rPr>
              <a:t>Algemene tip</a:t>
            </a:r>
            <a:r>
              <a:rPr lang="nl-NL" sz="20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2000" b="0" i="0" u="none" strike="noStrike" cap="none" dirty="0">
                <a:solidFill>
                  <a:schemeClr val="dk1"/>
                </a:solidFill>
                <a:latin typeface="Arial"/>
                <a:ea typeface="Arial"/>
                <a:cs typeface="Arial"/>
                <a:sym typeface="Arial"/>
              </a:rPr>
              <a:t>Maak gebruik van het netwerk dat de regionaal verbinder heeft, want dat scheelt je tijd en werk!</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1200150" y="556150"/>
            <a:ext cx="9901238" cy="70695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636"/>
              <a:buFont typeface="Play"/>
              <a:buNone/>
            </a:pPr>
            <a:r>
              <a:rPr lang="nl-NL" sz="3400" b="1">
                <a:latin typeface="Arial"/>
                <a:ea typeface="Arial"/>
                <a:cs typeface="Arial"/>
                <a:sym typeface="Arial"/>
              </a:rPr>
              <a:t>Enkele tools voor professionals en werkgevers</a:t>
            </a:r>
            <a:endParaRPr sz="3400" b="1">
              <a:latin typeface="Arial"/>
              <a:ea typeface="Arial"/>
              <a:cs typeface="Arial"/>
              <a:sym typeface="Arial"/>
            </a:endParaRPr>
          </a:p>
        </p:txBody>
      </p:sp>
      <p:sp>
        <p:nvSpPr>
          <p:cNvPr id="155" name="Google Shape;155;p8"/>
          <p:cNvSpPr txBox="1">
            <a:spLocks noGrp="1"/>
          </p:cNvSpPr>
          <p:nvPr>
            <p:ph type="body" idx="1"/>
          </p:nvPr>
        </p:nvSpPr>
        <p:spPr>
          <a:xfrm>
            <a:off x="1060984" y="1431940"/>
            <a:ext cx="10435692" cy="4249904"/>
          </a:xfrm>
          <a:prstGeom prst="rect">
            <a:avLst/>
          </a:prstGeom>
          <a:noFill/>
          <a:ln>
            <a:noFill/>
          </a:ln>
        </p:spPr>
        <p:txBody>
          <a:bodyPr spcFirstLastPara="1" wrap="square" lIns="0" tIns="0" rIns="0" bIns="0" anchor="t" anchorCtr="0">
            <a:normAutofit fontScale="62500" lnSpcReduction="20000"/>
          </a:bodyPr>
          <a:lstStyle/>
          <a:p>
            <a:pPr marL="457200" lvl="0" indent="-457200" algn="l" rtl="0">
              <a:lnSpc>
                <a:spcPct val="145454"/>
              </a:lnSpc>
              <a:spcBef>
                <a:spcPts val="0"/>
              </a:spcBef>
              <a:spcAft>
                <a:spcPts val="0"/>
              </a:spcAft>
              <a:buSzPct val="100000"/>
              <a:buFont typeface="Arial"/>
              <a:buChar char="•"/>
            </a:pPr>
            <a:r>
              <a:rPr lang="nl-NL" b="1" dirty="0"/>
              <a:t>Inspiratiesessies voor werkgevers </a:t>
            </a:r>
            <a:r>
              <a:rPr lang="nl-NL" sz="2900" dirty="0"/>
              <a:t>bijvoorbeeld via </a:t>
            </a:r>
            <a:r>
              <a:rPr lang="nl-NL" sz="2900" dirty="0" err="1"/>
              <a:t>Sosy</a:t>
            </a:r>
            <a:r>
              <a:rPr lang="nl-NL" sz="2900" dirty="0"/>
              <a:t> Training, het WSP of andere aangesloten organisaties. Merendeels gericht op interculturele communicatie op de werkvloer</a:t>
            </a:r>
            <a:endParaRPr dirty="0"/>
          </a:p>
          <a:p>
            <a:pPr marL="457200" lvl="0" indent="-457200" algn="l" rtl="0">
              <a:lnSpc>
                <a:spcPct val="145454"/>
              </a:lnSpc>
              <a:spcBef>
                <a:spcPts val="0"/>
              </a:spcBef>
              <a:spcAft>
                <a:spcPts val="0"/>
              </a:spcAft>
              <a:buSzPct val="100000"/>
              <a:buFont typeface="Arial"/>
              <a:buChar char="•"/>
            </a:pPr>
            <a:r>
              <a:rPr lang="nl-NL" b="1" dirty="0"/>
              <a:t>Taalbuddy’s op de werkvloer  </a:t>
            </a:r>
            <a:r>
              <a:rPr lang="nl-NL" dirty="0"/>
              <a:t>ter ondersteuning van de taalontwikkeling</a:t>
            </a:r>
          </a:p>
          <a:p>
            <a:pPr marL="457200" lvl="0" indent="-457200" algn="l" rtl="0">
              <a:lnSpc>
                <a:spcPct val="145454"/>
              </a:lnSpc>
              <a:spcBef>
                <a:spcPts val="0"/>
              </a:spcBef>
              <a:spcAft>
                <a:spcPts val="0"/>
              </a:spcAft>
              <a:buSzPct val="100000"/>
              <a:buFont typeface="Arial"/>
              <a:buChar char="•"/>
            </a:pPr>
            <a:r>
              <a:rPr lang="nl-NL" b="1" dirty="0"/>
              <a:t>SOWIS: </a:t>
            </a:r>
            <a:r>
              <a:rPr lang="nl-NL" dirty="0"/>
              <a:t>Subsidie voor werkgevers die statushouders in dienst nemen, aan te vragen vanaf 2 juni 2025.</a:t>
            </a:r>
            <a:endParaRPr b="1" dirty="0"/>
          </a:p>
          <a:p>
            <a:pPr marL="457200" lvl="0" indent="-457200" algn="l" rtl="0">
              <a:lnSpc>
                <a:spcPct val="145454"/>
              </a:lnSpc>
              <a:spcBef>
                <a:spcPts val="0"/>
              </a:spcBef>
              <a:spcAft>
                <a:spcPts val="0"/>
              </a:spcAft>
              <a:buSzPct val="100000"/>
              <a:buFont typeface="Arial"/>
              <a:buChar char="•"/>
            </a:pPr>
            <a:r>
              <a:rPr lang="nl-NL" u="sng" dirty="0">
                <a:solidFill>
                  <a:schemeClr val="hlink"/>
                </a:solidFill>
                <a:hlinkClick r:id="rId3"/>
              </a:rPr>
              <a:t>Handreiking Participatie inburgering</a:t>
            </a:r>
            <a:r>
              <a:rPr lang="nl-NL" dirty="0"/>
              <a:t> als leidraad voor de begeleiding richting participatie</a:t>
            </a:r>
            <a:endParaRPr dirty="0"/>
          </a:p>
          <a:p>
            <a:pPr marL="114300" lvl="0" indent="0" algn="l" rtl="0">
              <a:lnSpc>
                <a:spcPct val="100000"/>
              </a:lnSpc>
              <a:spcBef>
                <a:spcPts val="0"/>
              </a:spcBef>
              <a:spcAft>
                <a:spcPts val="0"/>
              </a:spcAft>
              <a:buSzPct val="91836"/>
              <a:buNone/>
            </a:pPr>
            <a:endParaRPr dirty="0"/>
          </a:p>
          <a:p>
            <a:pPr marL="114300" lvl="0" indent="0" algn="l" rtl="0">
              <a:lnSpc>
                <a:spcPct val="100000"/>
              </a:lnSpc>
              <a:spcBef>
                <a:spcPts val="0"/>
              </a:spcBef>
              <a:spcAft>
                <a:spcPts val="0"/>
              </a:spcAft>
              <a:buSzPct val="91836"/>
              <a:buNone/>
            </a:pPr>
            <a:r>
              <a:rPr lang="nl-NL" b="1" dirty="0"/>
              <a:t>Meer informatie?</a:t>
            </a:r>
            <a:endParaRPr dirty="0"/>
          </a:p>
          <a:p>
            <a:pPr marL="114300" lvl="0" indent="0" algn="l" rtl="0">
              <a:lnSpc>
                <a:spcPct val="100000"/>
              </a:lnSpc>
              <a:spcBef>
                <a:spcPts val="0"/>
              </a:spcBef>
              <a:spcAft>
                <a:spcPts val="0"/>
              </a:spcAft>
              <a:buSzPct val="91836"/>
              <a:buNone/>
            </a:pPr>
            <a:endParaRPr b="1" dirty="0"/>
          </a:p>
          <a:p>
            <a:pPr marL="114300" lvl="0" indent="0" algn="l" rtl="0">
              <a:lnSpc>
                <a:spcPct val="100000"/>
              </a:lnSpc>
              <a:spcBef>
                <a:spcPts val="0"/>
              </a:spcBef>
              <a:spcAft>
                <a:spcPts val="0"/>
              </a:spcAft>
              <a:buSzPct val="91836"/>
              <a:buNone/>
            </a:pPr>
            <a:r>
              <a:rPr lang="nl-NL" dirty="0"/>
              <a:t>Bezoek de volgende webpagina’s voor meer tips, inspirerende verhalen en tools:</a:t>
            </a:r>
            <a:endParaRPr dirty="0"/>
          </a:p>
          <a:p>
            <a:pPr marL="457200" lvl="0" indent="-457200" algn="l" rtl="0">
              <a:lnSpc>
                <a:spcPct val="145000"/>
              </a:lnSpc>
              <a:spcBef>
                <a:spcPts val="0"/>
              </a:spcBef>
              <a:spcAft>
                <a:spcPts val="0"/>
              </a:spcAft>
              <a:buSzPct val="91836"/>
              <a:buFont typeface="Arial"/>
              <a:buChar char="•"/>
            </a:pPr>
            <a:r>
              <a:rPr lang="nl-NL" u="sng" dirty="0">
                <a:solidFill>
                  <a:schemeClr val="hlink"/>
                </a:solidFill>
                <a:hlinkClick r:id="rId4"/>
              </a:rPr>
              <a:t>Regionale verbinders </a:t>
            </a:r>
            <a:endParaRPr lang="nl-NL" u="sng" dirty="0">
              <a:solidFill>
                <a:schemeClr val="hlink"/>
              </a:solidFill>
            </a:endParaRPr>
          </a:p>
          <a:p>
            <a:pPr marL="457200" lvl="0" indent="-457200" algn="l" rtl="0">
              <a:lnSpc>
                <a:spcPct val="145000"/>
              </a:lnSpc>
              <a:spcBef>
                <a:spcPts val="0"/>
              </a:spcBef>
              <a:spcAft>
                <a:spcPts val="0"/>
              </a:spcAft>
              <a:buSzPct val="91836"/>
              <a:buFont typeface="Arial"/>
              <a:buChar char="•"/>
            </a:pPr>
            <a:r>
              <a:rPr lang="nl-NL" dirty="0">
                <a:hlinkClick r:id="rId5"/>
              </a:rPr>
              <a:t>Handreiking voor het begeleiden van statushouders op de werkvloer | Publicatie | Rijksoverheid.nl</a:t>
            </a:r>
            <a:endParaRPr lang="nl-NL" dirty="0"/>
          </a:p>
          <a:p>
            <a:pPr marL="457200" lvl="0" indent="-457200" algn="l" rtl="0">
              <a:lnSpc>
                <a:spcPct val="145000"/>
              </a:lnSpc>
              <a:spcBef>
                <a:spcPts val="0"/>
              </a:spcBef>
              <a:spcAft>
                <a:spcPts val="0"/>
              </a:spcAft>
              <a:buSzPct val="91836"/>
              <a:buFont typeface="Arial"/>
              <a:buChar char="•"/>
            </a:pPr>
            <a:r>
              <a:rPr lang="nl-NL" dirty="0">
                <a:hlinkClick r:id="rId6"/>
              </a:rPr>
              <a:t>WSP Groot Amsterdam </a:t>
            </a:r>
            <a:r>
              <a:rPr lang="nl-NL" dirty="0"/>
              <a:t>&amp; </a:t>
            </a:r>
            <a:r>
              <a:rPr lang="nl-NL" dirty="0">
                <a:hlinkClick r:id="rId7"/>
              </a:rPr>
              <a:t>WSP ZKIJ</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397869" y="572004"/>
            <a:ext cx="7222131" cy="706956"/>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1800"/>
              <a:buFont typeface="Play"/>
              <a:buNone/>
            </a:pPr>
            <a:r>
              <a:rPr lang="nl-NL" dirty="0">
                <a:latin typeface="Arial"/>
                <a:ea typeface="Arial"/>
                <a:cs typeface="Arial"/>
                <a:sym typeface="Arial"/>
              </a:rPr>
              <a:t>Waarom Divosa?</a:t>
            </a:r>
            <a:endParaRPr dirty="0">
              <a:latin typeface="Arial"/>
              <a:ea typeface="Arial"/>
              <a:cs typeface="Arial"/>
              <a:sym typeface="Arial"/>
            </a:endParaRPr>
          </a:p>
        </p:txBody>
      </p:sp>
      <p:sp>
        <p:nvSpPr>
          <p:cNvPr id="162" name="Google Shape;162;p9"/>
          <p:cNvSpPr txBox="1"/>
          <p:nvPr/>
        </p:nvSpPr>
        <p:spPr>
          <a:xfrm flipH="1">
            <a:off x="312235" y="1348210"/>
            <a:ext cx="7552366" cy="4247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l-NL" sz="1800" b="0" i="0" u="none" strike="noStrike" cap="none">
                <a:solidFill>
                  <a:schemeClr val="dk1"/>
                </a:solidFill>
                <a:latin typeface="Arial"/>
                <a:ea typeface="Arial"/>
                <a:cs typeface="Arial"/>
                <a:sym typeface="Arial"/>
              </a:rPr>
              <a:t>Divosa heeft een lerend netwerk opgezet om regionale verbinders te verbinden en te ondersteunen. Dit netwerk bevordert kennisdeling en samenwerking.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nl-NL" sz="1800" b="1" i="0" u="none" strike="noStrike" cap="none">
                <a:solidFill>
                  <a:schemeClr val="dk1"/>
                </a:solidFill>
                <a:latin typeface="Arial"/>
                <a:ea typeface="Arial"/>
                <a:cs typeface="Arial"/>
                <a:sym typeface="Arial"/>
              </a:rPr>
              <a:t>Wat doet Divosa?</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nl-NL" sz="1800" b="1" i="0" u="none" strike="noStrike" cap="none">
                <a:solidFill>
                  <a:schemeClr val="dk1"/>
                </a:solidFill>
                <a:latin typeface="Arial"/>
                <a:ea typeface="Arial"/>
                <a:cs typeface="Arial"/>
                <a:sym typeface="Arial"/>
              </a:rPr>
              <a:t>Ondersteunen van de verbinders en hen samenbrengen</a:t>
            </a:r>
            <a:r>
              <a:rPr lang="nl-NL"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000"/>
              <a:buFont typeface="Courier New"/>
              <a:buChar char="o"/>
            </a:pPr>
            <a:r>
              <a:rPr lang="nl-NL" sz="1800" b="0" i="0" u="none" strike="noStrike" cap="none">
                <a:solidFill>
                  <a:schemeClr val="dk1"/>
                </a:solidFill>
                <a:latin typeface="Arial"/>
                <a:ea typeface="Arial"/>
                <a:cs typeface="Arial"/>
                <a:sym typeface="Arial"/>
              </a:rPr>
              <a:t>Kennis, informatie en ervaringen uitwisselen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000"/>
              <a:buFont typeface="Courier New"/>
              <a:buChar char="o"/>
            </a:pPr>
            <a:r>
              <a:rPr lang="nl-NL" sz="1800" b="0" i="0" u="none" strike="noStrike" cap="none">
                <a:solidFill>
                  <a:schemeClr val="dk1"/>
                </a:solidFill>
                <a:latin typeface="Arial"/>
                <a:ea typeface="Arial"/>
                <a:cs typeface="Arial"/>
                <a:sym typeface="Arial"/>
              </a:rPr>
              <a:t>Leren van elkaar, zowel op proces- als inhoudelijk niveau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nl-NL" sz="1800" b="1" i="0" u="none" strike="noStrike" cap="none">
                <a:solidFill>
                  <a:schemeClr val="dk1"/>
                </a:solidFill>
                <a:latin typeface="Arial"/>
                <a:ea typeface="Arial"/>
                <a:cs typeface="Arial"/>
                <a:sym typeface="Arial"/>
              </a:rPr>
              <a:t>Organisatie van bijeenkomsten</a:t>
            </a:r>
            <a:r>
              <a:rPr lang="nl-NL"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000"/>
              <a:buFont typeface="Courier New"/>
              <a:buChar char="o"/>
            </a:pPr>
            <a:r>
              <a:rPr lang="nl-NL" sz="1800" b="0" i="0" u="none" strike="noStrike" cap="none">
                <a:solidFill>
                  <a:schemeClr val="dk1"/>
                </a:solidFill>
                <a:latin typeface="Arial"/>
                <a:ea typeface="Arial"/>
                <a:cs typeface="Arial"/>
                <a:sym typeface="Arial"/>
              </a:rPr>
              <a:t>Fysieke en online bijeenkomsten, samenwerking met SZW en ketenpartners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nl-NL" sz="1800" b="1" i="0" u="none" strike="noStrike" cap="none">
                <a:solidFill>
                  <a:schemeClr val="dk1"/>
                </a:solidFill>
                <a:latin typeface="Arial"/>
                <a:ea typeface="Arial"/>
                <a:cs typeface="Arial"/>
                <a:sym typeface="Arial"/>
              </a:rPr>
              <a:t>Verspreiden van goede voorbeelden</a:t>
            </a:r>
            <a:r>
              <a:rPr lang="nl-NL"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000"/>
              <a:buFont typeface="Courier New"/>
              <a:buChar char="o"/>
            </a:pPr>
            <a:r>
              <a:rPr lang="nl-NL" sz="1800" b="0" i="0" u="none" strike="noStrike" cap="none">
                <a:solidFill>
                  <a:schemeClr val="dk1"/>
                </a:solidFill>
                <a:latin typeface="Arial"/>
                <a:ea typeface="Arial"/>
                <a:cs typeface="Arial"/>
                <a:sym typeface="Arial"/>
              </a:rPr>
              <a:t>Hulpmiddelen en best practices delen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000"/>
              <a:buFont typeface="Courier New"/>
              <a:buChar char="o"/>
            </a:pPr>
            <a:r>
              <a:rPr lang="nl-NL" sz="1800" b="0" i="0" u="none" strike="noStrike" cap="none">
                <a:solidFill>
                  <a:schemeClr val="dk1"/>
                </a:solidFill>
                <a:latin typeface="Arial"/>
                <a:ea typeface="Arial"/>
                <a:cs typeface="Arial"/>
                <a:sym typeface="Arial"/>
              </a:rPr>
              <a:t>Via webpagina's en nieuwsbrieven van Divosa</a:t>
            </a:r>
            <a:endParaRPr sz="1400" b="0" i="0" u="none" strike="noStrike" cap="none">
              <a:solidFill>
                <a:srgbClr val="000000"/>
              </a:solidFill>
              <a:latin typeface="Arial"/>
              <a:ea typeface="Arial"/>
              <a:cs typeface="Arial"/>
              <a:sym typeface="Arial"/>
            </a:endParaRPr>
          </a:p>
        </p:txBody>
      </p:sp>
      <p:pic>
        <p:nvPicPr>
          <p:cNvPr id="163" name="Google Shape;163;p9" descr="Een volle zaal tijdens een bijeenkomst van Regionale verbinders"/>
          <p:cNvPicPr preferRelativeResize="0"/>
          <p:nvPr/>
        </p:nvPicPr>
        <p:blipFill rotWithShape="1">
          <a:blip r:embed="rId3">
            <a:alphaModFix/>
          </a:blip>
          <a:srcRect/>
          <a:stretch/>
        </p:blipFill>
        <p:spPr>
          <a:xfrm>
            <a:off x="7905623" y="291431"/>
            <a:ext cx="4015164" cy="3222169"/>
          </a:xfrm>
          <a:prstGeom prst="rect">
            <a:avLst/>
          </a:prstGeom>
          <a:noFill/>
          <a:ln>
            <a:noFill/>
          </a:ln>
        </p:spPr>
      </p:pic>
      <p:pic>
        <p:nvPicPr>
          <p:cNvPr id="164" name="Google Shape;164;p9" descr="Regionale verbinders zijn met elkaar in gesprek"/>
          <p:cNvPicPr preferRelativeResize="0"/>
          <p:nvPr/>
        </p:nvPicPr>
        <p:blipFill rotWithShape="1">
          <a:blip r:embed="rId4">
            <a:alphaModFix/>
          </a:blip>
          <a:srcRect/>
          <a:stretch/>
        </p:blipFill>
        <p:spPr>
          <a:xfrm>
            <a:off x="7864601" y="2968380"/>
            <a:ext cx="4056186" cy="3255089"/>
          </a:xfrm>
          <a:prstGeom prst="rect">
            <a:avLst/>
          </a:prstGeom>
          <a:noFill/>
          <a:ln>
            <a:noFill/>
          </a:ln>
        </p:spPr>
      </p:pic>
    </p:spTree>
  </p:cSld>
  <p:clrMapOvr>
    <a:masterClrMapping/>
  </p:clrMapOvr>
</p:sld>
</file>

<file path=ppt/theme/theme1.xml><?xml version="1.0" encoding="utf-8"?>
<a:theme xmlns:a="http://schemas.openxmlformats.org/drawingml/2006/main" name="1_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1a5faf-609c-4faf-b681-3378bc4a29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354DED7460C74ABF7A3C921961F41F" ma:contentTypeVersion="11" ma:contentTypeDescription="Een nieuw document maken." ma:contentTypeScope="" ma:versionID="636cb4cfeabf441fe97089ace8db318a">
  <xsd:schema xmlns:xsd="http://www.w3.org/2001/XMLSchema" xmlns:xs="http://www.w3.org/2001/XMLSchema" xmlns:p="http://schemas.microsoft.com/office/2006/metadata/properties" xmlns:ns2="c61a5faf-609c-4faf-b681-3378bc4a295c" targetNamespace="http://schemas.microsoft.com/office/2006/metadata/properties" ma:root="true" ma:fieldsID="e5793dd33d3b6432bc92c8f813f6d89f" ns2:_="">
    <xsd:import namespace="c61a5faf-609c-4faf-b681-3378bc4a295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a5faf-609c-4faf-b681-3378bc4a29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3676cea4-3086-4dea-a929-70cf350c881a"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93EC52-8CE4-47A8-9092-13407E171304}">
  <ds:schemaRefs>
    <ds:schemaRef ds:uri="http://schemas.microsoft.com/sharepoint/v3/contenttype/forms"/>
  </ds:schemaRefs>
</ds:datastoreItem>
</file>

<file path=customXml/itemProps2.xml><?xml version="1.0" encoding="utf-8"?>
<ds:datastoreItem xmlns:ds="http://schemas.openxmlformats.org/officeDocument/2006/customXml" ds:itemID="{AD6D7989-13E1-4AF7-B355-13122BC8C77D}">
  <ds:schemaRefs>
    <ds:schemaRef ds:uri="http://schemas.microsoft.com/office/2006/metadata/properties"/>
    <ds:schemaRef ds:uri="http://schemas.microsoft.com/office/infopath/2007/PartnerControls"/>
    <ds:schemaRef ds:uri="c61a5faf-609c-4faf-b681-3378bc4a295c"/>
  </ds:schemaRefs>
</ds:datastoreItem>
</file>

<file path=customXml/itemProps3.xml><?xml version="1.0" encoding="utf-8"?>
<ds:datastoreItem xmlns:ds="http://schemas.openxmlformats.org/officeDocument/2006/customXml" ds:itemID="{38B8E352-B4D5-45DD-909C-F75E2240D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1a5faf-609c-4faf-b681-3378bc4a29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1793</TotalTime>
  <Words>958</Words>
  <Application>Microsoft Office PowerPoint</Application>
  <PresentationFormat>Breedbeeld</PresentationFormat>
  <Paragraphs>138</Paragraphs>
  <Slides>10</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Helvetica Neue</vt:lpstr>
      <vt:lpstr>Play</vt:lpstr>
      <vt:lpstr>Calibri</vt:lpstr>
      <vt:lpstr>Courier New</vt:lpstr>
      <vt:lpstr>1_Kantoorthema</vt:lpstr>
      <vt:lpstr>PowerPoint-presentatie</vt:lpstr>
      <vt:lpstr>Programma</vt:lpstr>
      <vt:lpstr>PowerPoint-presentatie</vt:lpstr>
      <vt:lpstr>PowerPoint-presentatie</vt:lpstr>
      <vt:lpstr> </vt:lpstr>
      <vt:lpstr>Tips van de Regionale Verbinders (1) voor een succesvolle integratie</vt:lpstr>
      <vt:lpstr>Tips van de Regionale Verbinders (2) voor een succesvolle integratie</vt:lpstr>
      <vt:lpstr>Enkele tools voor professionals en werkgevers</vt:lpstr>
      <vt:lpstr>Waarom Divosa?</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Zeycan Sahin</dc:creator>
  <cp:lastModifiedBy>Meijer, Aniek</cp:lastModifiedBy>
  <cp:revision>3</cp:revision>
  <dcterms:created xsi:type="dcterms:W3CDTF">2024-11-06T12:16:28Z</dcterms:created>
  <dcterms:modified xsi:type="dcterms:W3CDTF">2025-04-01T12:25:34Z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0x010100AF354DED7460C74ABF7A3C921961F41F</vt:lpwstr>
  </property>
  <property fmtid="{D5CDD505-2E9C-101B-9397-08002B2CF9AE}" pid="3" name="MediaServiceImageTags">
    <vt:lpwstr/>
  </property>
</Properties>
</file>