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81" r:id="rId3"/>
    <p:sldId id="271" r:id="rId4"/>
    <p:sldId id="272" r:id="rId5"/>
    <p:sldId id="273" r:id="rId6"/>
    <p:sldId id="274" r:id="rId7"/>
    <p:sldId id="275" r:id="rId8"/>
    <p:sldId id="278" r:id="rId9"/>
    <p:sldId id="279" r:id="rId10"/>
    <p:sldId id="276" r:id="rId11"/>
    <p:sldId id="277" r:id="rId12"/>
    <p:sldId id="280" r:id="rId1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D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6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735936-4123-4A44-7EFC-E36679BDB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71088D3-E5AA-9132-CA14-A54500AA2A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E81B07-C7DA-310F-ABD4-F8DCDF62F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0B8C7D1-AC29-3944-A22D-F81EC538D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E90215A-730A-9C41-1559-801C0D7E7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5747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E1BCC1-9643-DE0A-45E5-4250A5EEC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8D5FA6-CAB9-77FF-8BF9-0402716845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AED767-E2CD-B817-1487-63BC12CBB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17692C-2F7D-B93F-EDD8-1581FC411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7D427A5-CC80-3F9A-302D-B7635BD4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03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D4C6CD88-0DB2-6C7C-1EAF-188D9BABF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4F81D25-D9EB-0B18-147D-174AE932F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D3CE3AE-ADF1-F4CC-146E-1AE7F1B16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5C25F7-6FD5-A138-A3F5-CE4274AD0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6B4762-DC7D-F78A-7E43-5425F138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8444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D100A0-9227-4EEA-DE61-1DC1DE2A8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EA29C32-4B05-987E-C5BA-C822754E1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8270A6-8213-9672-1266-ED3220D9F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CC0365-86D5-65E8-C92E-4E212C21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8F592E8-80AC-7D99-CF31-545C910BC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140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F5DB0F-BE83-C1BB-247E-571362E87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08F8C29-A859-CF9A-02FC-97020245F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22635EE-1FF2-7187-5EC8-138E50890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2BA245-F55D-92A1-D876-E3A3BC29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971E03B-69CC-FEB7-0E55-5F551F86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952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E06122-1076-C0E1-38A6-4ABCCF56D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A291716-1CDB-14DB-1EEA-0FCCF2371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3046D96-BA75-102B-FAF5-9004556675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272B8A3-7274-1B64-DC6C-10E659D9A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F9421D7-C756-C836-3943-44EB189F8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8A29B3E-BDD0-5B14-186C-2AE02F69D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088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E8BE63-0ED6-E0B0-47C2-E50030CF1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C903107-6F03-FD3F-5152-41F4DA3A1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F1662D1-980D-271D-E1D3-E290CD1C0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16C1AB9-128D-6A24-D238-5D695FB260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0EDA0A1-EAAA-6F60-4BE8-84BFC9C9F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C572B9B-D290-B058-2E5B-D32A53BDA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B76D5D74-A3D7-8BDA-7717-75389D356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9AB52A6-F6FB-AC9D-0A9D-52F30578E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5374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5DE54-69ED-DB25-708E-215C1A6F2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7B805D04-4152-BED0-3F54-3646DF002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37F6A84-4157-2A78-D5A4-6EFD320D5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BBA967D-0BAD-024E-65EF-0629121B3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530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E7823DD1-7C33-2BA6-25B9-2C562CB70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9376513A-5ABD-37B7-6677-9532E5468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6254AAB-C428-3654-C2A4-E3882BCFA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217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D3542B-BFE5-6378-920C-546551410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1DC5C7F-BB05-41FC-DEBB-76034E9BC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3A6E399-45E3-F8FF-C32F-DA2B55D69A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CB14720-23F1-F783-7E5C-DFB1DF4F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E66A735-4A3E-7DD4-E09A-53C88DBB7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5820539-E628-3310-CEED-3419F85A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0728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256BC1-7A88-1736-3E26-989D3C42D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2914B06-7B7C-E74D-AC2F-9AD0DE2072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B89DE1D-23D4-957A-945D-EAD06697CA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C9B8EB4-1BB3-9B68-EFF4-2B4739CF6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FB1D4B8-16E7-743C-3030-7CA54136E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E8DA509-0D48-93D2-DB68-681F4EDB4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1607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E2B174-5715-3265-33F9-C8A117EA8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A01CD67-5C94-1629-431B-FFA590020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AA486C-7D82-5560-669A-4CF95EAAD4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701DA-8255-4F03-AA1B-DD2886F45B43}" type="datetimeFigureOut">
              <a:rPr lang="da-DK" smtClean="0"/>
              <a:t>23-09-2025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2854458-13E7-E730-E435-E369D3C13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987EE61-40D7-D4A2-5451-3B659C8FD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CFB61-4FE0-415A-92BA-393B2C1BC7C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3219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3.safelinks.protection.outlook.com/?url=https%3A%2F%2Fwww.ecdhm2025.nl%2Fsubscribe%3Fauthor_key%3DrvEtPTWmCeFvZrwvMnhN84AElXEAAAAAAAAAKE31BYwLYmlhYWpAcm4uZGuUjBFNRCBCaXR0ZW4gQWFnYWFyZJSMQGFlNDdjN2NlMWQ1NTlkYjEzZDhmNWNhOWYwYTY2NDE4NzEzODVkODNkNTkzMTg3OWVmNDdjYWNhZDJiZDVkNjOUSiB-G2h0lC4.%26survey_id%3D182350%26survey_key%3Dc275TJI91OkDdGgpNyNGv4AElQsAAAAAAAAAShcafABN6QOGlC4.&amp;data=05%7C02%7C%7C806f2e9c834148a946c008dd8d7d1a2b%7C5968b90c51a64f088b4750ffffbe2e4f%7C0%7C0%7C638822290633980842%7CUnknown%7CTWFpbGZsb3d8eyJFbXB0eU1hcGkiOnRydWUsIlYiOiIwLjAuMDAwMCIsIlAiOiJXaW4zMiIsIkFOIjoiTWFpbCIsIldUIjoyfQ%3D%3D%7C0%7C%7C%7C&amp;sdata=QLT1fH9lDkjMvdUcWcjXGC6KAT6sknVZLbxsgJW%2FhDc%3D&amp;reserved=0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F09B49D7-BD6A-8B55-E24B-EB92DE928D33}"/>
              </a:ext>
            </a:extLst>
          </p:cNvPr>
          <p:cNvSpPr/>
          <p:nvPr/>
        </p:nvSpPr>
        <p:spPr>
          <a:xfrm>
            <a:off x="0" y="-16618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7F485DFD-37D9-1596-8E6B-38E1FCD687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FAAD4F24-BA72-AB20-62C7-EAE739AFD3DE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AE06D14-C609-4693-8263-41B930DA29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108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en-US" sz="3600" b="1" dirty="0">
                <a:solidFill>
                  <a:srgbClr val="00B0F0"/>
                </a:solidFill>
                <a:hlinkClick r:id="rId3" tooltip="Oprindelig URL-adresse: https://www.ecdhm2025.nl/subscribe?author_key=rvEtPTWmCeFvZrwvMnhN84AElXEAAAAAAAAAKE31BYwLYmlhYWpAcm4uZGuUjBFNRCBCaXR0ZW4gQWFnYWFyZJSMQGFlNDdjN2NlMWQ1NTlkYjEzZDhmNWNhOWYwYTY2NDE4NzEzODVkODNkNTkzMTg3OWVmNDdjYWNhZDJiZDVkNjOUSiB-G2h0lC4.&amp;survey_id=182350&amp;survey_key=c275TJI91OkDdGgpNyNGv4AElQsAAAAAAAAAShcafABN6QOGlC4.. Klik eller tryk, hvis du har tillid til dette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Plasma donation for fractionation with or without a prior in-person interview in experienced donors: </a:t>
            </a:r>
            <a:br>
              <a:rPr lang="en-US" sz="3600" b="1" dirty="0">
                <a:solidFill>
                  <a:srgbClr val="00B0F0"/>
                </a:solidFill>
                <a:hlinkClick r:id="rId3" tooltip="Oprindelig URL-adresse: https://www.ecdhm2025.nl/subscribe?author_key=rvEtPTWmCeFvZrwvMnhN84AElXEAAAAAAAAAKE31BYwLYmlhYWpAcm4uZGuUjBFNRCBCaXR0ZW4gQWFnYWFyZJSMQGFlNDdjN2NlMWQ1NTlkYjEzZDhmNWNhOWYwYTY2NDE4NzEzODVkODNkNTkzMTg3OWVmNDdjYWNhZDJiZDVkNjOUSiB-G2h0lC4.&amp;survey_id=182350&amp;survey_key=c275TJI91OkDdGgpNyNGv4AElQsAAAAAAAAAShcafABN6QOGlC4.. Klik eller tryk, hvis du har tillid til dette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br>
              <a:rPr lang="en-US" sz="3600" b="1" dirty="0">
                <a:solidFill>
                  <a:srgbClr val="00B0F0"/>
                </a:solidFill>
                <a:hlinkClick r:id="rId3" tooltip="Oprindelig URL-adresse: https://www.ecdhm2025.nl/subscribe?author_key=rvEtPTWmCeFvZrwvMnhN84AElXEAAAAAAAAAKE31BYwLYmlhYWpAcm4uZGuUjBFNRCBCaXR0ZW4gQWFnYWFyZJSMQGFlNDdjN2NlMWQ1NTlkYjEzZDhmNWNhOWYwYTY2NDE4NzEzODVkODNkNTkzMTg3OWVmNDdjYWNhZDJiZDVkNjOUSiB-G2h0lC4.&amp;survey_id=182350&amp;survey_key=c275TJI91OkDdGgpNyNGv4AElQsAAAAAAAAAShcafABN6QOGlC4.. Klik eller tryk, hvis du har tillid til dette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3600" b="1" dirty="0">
                <a:solidFill>
                  <a:srgbClr val="00B0F0"/>
                </a:solidFill>
                <a:hlinkClick r:id="rId3" tooltip="Oprindelig URL-adresse: https://www.ecdhm2025.nl/subscribe?author_key=rvEtPTWmCeFvZrwvMnhN84AElXEAAAAAAAAAKE31BYwLYmlhYWpAcm4uZGuUjBFNRCBCaXR0ZW4gQWFnYWFyZJSMQGFlNDdjN2NlMWQ1NTlkYjEzZDhmNWNhOWYwYTY2NDE4NzEzODVkODNkNTkzMTg3OWVmNDdjYWNhZDJiZDVkNjOUSiB-G2h0lC4.&amp;survey_id=182350&amp;survey_key=c275TJI91OkDdGgpNyNGv4AElQsAAAAAAAAAShcafABN6QOGlC4.. Klik eller tryk, hvis du har tillid til dette link.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Assessing safety for donors</a:t>
            </a:r>
            <a:r>
              <a:rPr lang="en-US" sz="3600" dirty="0">
                <a:solidFill>
                  <a:srgbClr val="00B0F0"/>
                </a:solidFill>
              </a:rPr>
              <a:t> </a:t>
            </a:r>
            <a:endParaRPr lang="da-DK" sz="3600" dirty="0">
              <a:solidFill>
                <a:srgbClr val="00B0F0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DC8C05BF-58ED-83FD-3D91-98CAE45D076F}"/>
              </a:ext>
            </a:extLst>
          </p:cNvPr>
          <p:cNvSpPr txBox="1"/>
          <p:nvPr/>
        </p:nvSpPr>
        <p:spPr>
          <a:xfrm>
            <a:off x="3624348" y="3043382"/>
            <a:ext cx="517190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ECDHM September 2025</a:t>
            </a:r>
          </a:p>
          <a:p>
            <a:pPr algn="ctr"/>
            <a:r>
              <a:rPr lang="nl-NL" sz="2800" dirty="0">
                <a:solidFill>
                  <a:schemeClr val="bg1"/>
                </a:solidFill>
                <a:latin typeface="Calibri" panose="020F0502020204030204" pitchFamily="34" charset="0"/>
              </a:rPr>
              <a:t>Wijk aan Zee | The Netherlands</a:t>
            </a:r>
          </a:p>
          <a:p>
            <a:r>
              <a:rPr lang="en-US" sz="1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8A386EC0-1D58-7E19-DCB0-12CEC45B19B2}"/>
              </a:ext>
            </a:extLst>
          </p:cNvPr>
          <p:cNvSpPr txBox="1"/>
          <p:nvPr/>
        </p:nvSpPr>
        <p:spPr>
          <a:xfrm>
            <a:off x="9609513" y="5617893"/>
            <a:ext cx="27152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</a:rPr>
              <a:t>Maria Starup Hauge Marianne Skak Raunkjær</a:t>
            </a:r>
          </a:p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</a:rPr>
              <a:t>Christina Lindgaard Stick </a:t>
            </a:r>
          </a:p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</a:rPr>
              <a:t>Bitten Aagaard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83020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B6776-FD9D-30BB-B0EC-E7A0446351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2C271393-51EE-2268-CEEC-36CE104E6044}"/>
              </a:ext>
            </a:extLst>
          </p:cNvPr>
          <p:cNvSpPr/>
          <p:nvPr/>
        </p:nvSpPr>
        <p:spPr>
          <a:xfrm>
            <a:off x="-8313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C34B7F0D-2455-FF73-43AA-727C03BD6D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54E3038E-378A-85CD-AE24-255D33E25656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8EA9A9FD-46EA-C9C8-8776-6D9FF7281AEE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Perspectives</a:t>
            </a:r>
            <a:endParaRPr lang="da-DK" sz="4400" dirty="0">
              <a:solidFill>
                <a:schemeClr val="bg1"/>
              </a:solidFill>
            </a:endParaRP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5039241F-8590-76B4-4723-851D680E7A03}"/>
              </a:ext>
            </a:extLst>
          </p:cNvPr>
          <p:cNvSpPr txBox="1">
            <a:spLocks/>
          </p:cNvSpPr>
          <p:nvPr/>
        </p:nvSpPr>
        <p:spPr>
          <a:xfrm>
            <a:off x="754118" y="1590551"/>
            <a:ext cx="769161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Is the group of regular </a:t>
            </a:r>
            <a:r>
              <a:rPr lang="en-US" b="1" dirty="0" err="1">
                <a:solidFill>
                  <a:schemeClr val="bg1"/>
                </a:solidFill>
              </a:rPr>
              <a:t>plasmadonors</a:t>
            </a:r>
            <a:r>
              <a:rPr lang="en-US" b="1" dirty="0">
                <a:solidFill>
                  <a:schemeClr val="bg1"/>
                </a:solidFill>
              </a:rPr>
              <a:t> homogeneous?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What </a:t>
            </a:r>
            <a:r>
              <a:rPr lang="en-US" b="1" dirty="0" err="1">
                <a:solidFill>
                  <a:schemeClr val="bg1"/>
                </a:solidFill>
              </a:rPr>
              <a:t>criterias</a:t>
            </a:r>
            <a:r>
              <a:rPr lang="en-US" b="1" dirty="0">
                <a:solidFill>
                  <a:schemeClr val="bg1"/>
                </a:solidFill>
              </a:rPr>
              <a:t> should define the groups?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Independent donor </a:t>
            </a:r>
            <a:r>
              <a:rPr lang="en-US" b="1" dirty="0" err="1">
                <a:solidFill>
                  <a:schemeClr val="bg1"/>
                </a:solidFill>
              </a:rPr>
              <a:t>criterias</a:t>
            </a:r>
            <a:r>
              <a:rPr lang="en-US" b="1" dirty="0">
                <a:solidFill>
                  <a:schemeClr val="bg1"/>
                </a:solidFill>
              </a:rPr>
              <a:t> and pre-donation procedures for </a:t>
            </a:r>
            <a:r>
              <a:rPr lang="en-US" b="1" dirty="0" err="1">
                <a:solidFill>
                  <a:schemeClr val="bg1"/>
                </a:solidFill>
              </a:rPr>
              <a:t>plasmadonors</a:t>
            </a:r>
            <a:r>
              <a:rPr lang="en-US" b="1" dirty="0">
                <a:solidFill>
                  <a:schemeClr val="bg1"/>
                </a:solidFill>
              </a:rPr>
              <a:t>?</a:t>
            </a:r>
          </a:p>
          <a:p>
            <a:pPr algn="l">
              <a:lnSpc>
                <a:spcPct val="120000"/>
              </a:lnSpc>
            </a:pPr>
            <a:endParaRPr lang="en-US" b="1" dirty="0">
              <a:solidFill>
                <a:schemeClr val="bg1"/>
              </a:solidFill>
            </a:endParaRP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Donor satisfaction?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Donor motivation?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Donor retention?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48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7D0AC-EC41-4ED0-1822-E0DD13648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73BB099A-6080-D392-9090-1A288E4361E6}"/>
              </a:ext>
            </a:extLst>
          </p:cNvPr>
          <p:cNvSpPr/>
          <p:nvPr/>
        </p:nvSpPr>
        <p:spPr>
          <a:xfrm>
            <a:off x="-8313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E7D16BFE-A2D5-D436-B8AB-A64279E067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2FA103E2-67E4-5BEA-DAA4-0EB437438615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85D39801-977F-B7FD-8106-613BD425293C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/>
                </a:solidFill>
              </a:rPr>
              <a:t>To </a:t>
            </a:r>
            <a:r>
              <a:rPr lang="da-DK" sz="4400" dirty="0" err="1">
                <a:solidFill>
                  <a:schemeClr val="bg1"/>
                </a:solidFill>
              </a:rPr>
              <a:t>follow</a:t>
            </a:r>
            <a:r>
              <a:rPr lang="da-DK" sz="4400" dirty="0">
                <a:solidFill>
                  <a:schemeClr val="bg1"/>
                </a:solidFill>
              </a:rPr>
              <a:t> up</a:t>
            </a: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C6DEF939-23D1-6A65-5BC7-E63C81981E24}"/>
              </a:ext>
            </a:extLst>
          </p:cNvPr>
          <p:cNvSpPr txBox="1">
            <a:spLocks/>
          </p:cNvSpPr>
          <p:nvPr/>
        </p:nvSpPr>
        <p:spPr>
          <a:xfrm>
            <a:off x="754118" y="1590551"/>
            <a:ext cx="106841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Questionnaire to/interview with staff at collection site: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Experiences in general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Experiences in </a:t>
            </a:r>
            <a:r>
              <a:rPr lang="en-US" b="1" dirty="0" err="1">
                <a:solidFill>
                  <a:schemeClr val="bg1"/>
                </a:solidFill>
              </a:rPr>
              <a:t>peticular</a:t>
            </a:r>
            <a:r>
              <a:rPr lang="en-US" b="1" dirty="0">
                <a:solidFill>
                  <a:schemeClr val="bg1"/>
                </a:solidFill>
              </a:rPr>
              <a:t> regarding: 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	confidence for donor  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	the quality of the components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	workflow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	donor satisfaction</a:t>
            </a:r>
          </a:p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	any other business?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69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DBCE7-B4DF-C0E1-7EC3-2533582884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B0CF974-3278-B746-3A3A-F223AF4DB6FB}"/>
              </a:ext>
            </a:extLst>
          </p:cNvPr>
          <p:cNvSpPr/>
          <p:nvPr/>
        </p:nvSpPr>
        <p:spPr>
          <a:xfrm>
            <a:off x="-8313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E7EF81BC-75B1-FFA5-9D9D-AA23AE7F01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52274B35-B656-A458-D56F-6BFD212F6794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555E589-B35B-9971-7332-AC0E34987BF0}"/>
              </a:ext>
            </a:extLst>
          </p:cNvPr>
          <p:cNvSpPr txBox="1"/>
          <p:nvPr/>
        </p:nvSpPr>
        <p:spPr>
          <a:xfrm>
            <a:off x="480658" y="601045"/>
            <a:ext cx="432409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Questions</a:t>
            </a:r>
            <a:r>
              <a:rPr lang="da-DK" sz="4400" dirty="0">
                <a:solidFill>
                  <a:schemeClr val="bg1"/>
                </a:solidFill>
              </a:rPr>
              <a:t>?</a:t>
            </a:r>
          </a:p>
          <a:p>
            <a:endParaRPr lang="da-DK" sz="4400" dirty="0">
              <a:solidFill>
                <a:schemeClr val="bg1"/>
              </a:solidFill>
            </a:endParaRPr>
          </a:p>
          <a:p>
            <a:r>
              <a:rPr lang="da-DK" sz="3200" dirty="0">
                <a:solidFill>
                  <a:schemeClr val="bg1"/>
                </a:solidFill>
              </a:rPr>
              <a:t>Please </a:t>
            </a:r>
            <a:r>
              <a:rPr lang="da-DK" sz="3200" dirty="0" err="1">
                <a:solidFill>
                  <a:schemeClr val="bg1"/>
                </a:solidFill>
              </a:rPr>
              <a:t>contact</a:t>
            </a:r>
            <a:r>
              <a:rPr lang="da-DK" sz="3200" dirty="0">
                <a:solidFill>
                  <a:schemeClr val="bg1"/>
                </a:solidFill>
              </a:rPr>
              <a:t> </a:t>
            </a:r>
            <a:r>
              <a:rPr lang="da-DK" sz="3200" dirty="0" err="1">
                <a:solidFill>
                  <a:schemeClr val="bg1"/>
                </a:solidFill>
              </a:rPr>
              <a:t>me</a:t>
            </a:r>
            <a:r>
              <a:rPr lang="da-DK" sz="3200" dirty="0">
                <a:solidFill>
                  <a:schemeClr val="bg1"/>
                </a:solidFill>
              </a:rPr>
              <a:t> by mail:</a:t>
            </a:r>
          </a:p>
          <a:p>
            <a:r>
              <a:rPr lang="da-DK" sz="3200" b="1" dirty="0">
                <a:solidFill>
                  <a:schemeClr val="bg1"/>
                </a:solidFill>
              </a:rPr>
              <a:t>biaaj@rn.dk</a:t>
            </a:r>
          </a:p>
        </p:txBody>
      </p:sp>
      <p:pic>
        <p:nvPicPr>
          <p:cNvPr id="1026" name="Picture 2" descr="Stock foto af mand, spørgsmålstegn, spørgsmål | Colourbox">
            <a:extLst>
              <a:ext uri="{FF2B5EF4-FFF2-40B4-BE49-F238E27FC236}">
                <a16:creationId xmlns:a16="http://schemas.microsoft.com/office/drawing/2014/main" id="{3E5FDAC2-57BA-C215-CAEF-E8C916D70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182" y="803562"/>
            <a:ext cx="4999182" cy="525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9D57B916-B344-D46E-924A-F1CDA1B4BBB5}"/>
              </a:ext>
            </a:extLst>
          </p:cNvPr>
          <p:cNvSpPr txBox="1"/>
          <p:nvPr/>
        </p:nvSpPr>
        <p:spPr>
          <a:xfrm>
            <a:off x="480658" y="4183567"/>
            <a:ext cx="40150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Thank</a:t>
            </a:r>
            <a:r>
              <a:rPr lang="da-DK" sz="4400" dirty="0">
                <a:solidFill>
                  <a:schemeClr val="bg1"/>
                </a:solidFill>
              </a:rPr>
              <a:t> </a:t>
            </a:r>
            <a:r>
              <a:rPr lang="da-DK" sz="4400" dirty="0" err="1">
                <a:solidFill>
                  <a:schemeClr val="bg1"/>
                </a:solidFill>
              </a:rPr>
              <a:t>you</a:t>
            </a:r>
            <a:r>
              <a:rPr lang="da-DK" sz="4400" dirty="0">
                <a:solidFill>
                  <a:schemeClr val="bg1"/>
                </a:solidFill>
              </a:rPr>
              <a:t> for </a:t>
            </a:r>
            <a:r>
              <a:rPr lang="da-DK" sz="4400" dirty="0" err="1">
                <a:solidFill>
                  <a:schemeClr val="bg1"/>
                </a:solidFill>
              </a:rPr>
              <a:t>your</a:t>
            </a:r>
            <a:r>
              <a:rPr lang="da-DK" sz="4400" dirty="0">
                <a:solidFill>
                  <a:schemeClr val="bg1"/>
                </a:solidFill>
              </a:rPr>
              <a:t> attention</a:t>
            </a:r>
            <a:r>
              <a:rPr lang="da-DK" sz="4400" dirty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da-DK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236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E17506-F5A1-921B-8EE0-283CF536D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044E5FC7-FF86-8C9B-54EC-F06A541276AD}"/>
              </a:ext>
            </a:extLst>
          </p:cNvPr>
          <p:cNvSpPr/>
          <p:nvPr/>
        </p:nvSpPr>
        <p:spPr>
          <a:xfrm>
            <a:off x="0" y="-16618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0340834D-E86E-CBD3-FF97-F28CF44E7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763D6498-A39F-162A-7610-447BF3D1C054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BC2999A-EE19-C9FF-5245-03E0B99128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7870" y="1720878"/>
            <a:ext cx="9144000" cy="2387600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None has </a:t>
            </a:r>
            <a:r>
              <a:rPr lang="da-DK" dirty="0" err="1">
                <a:solidFill>
                  <a:schemeClr val="bg1"/>
                </a:solidFill>
              </a:rPr>
              <a:t>any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conflicts</a:t>
            </a:r>
            <a:r>
              <a:rPr lang="da-DK" dirty="0">
                <a:solidFill>
                  <a:schemeClr val="bg1"/>
                </a:solidFill>
              </a:rPr>
              <a:t> of </a:t>
            </a:r>
            <a:r>
              <a:rPr lang="da-DK" dirty="0" err="1">
                <a:solidFill>
                  <a:schemeClr val="bg1"/>
                </a:solidFill>
              </a:rPr>
              <a:t>interest</a:t>
            </a:r>
            <a:r>
              <a:rPr lang="da-DK" dirty="0">
                <a:solidFill>
                  <a:schemeClr val="bg1"/>
                </a:solidFill>
              </a:rPr>
              <a:t> to </a:t>
            </a:r>
            <a:r>
              <a:rPr lang="da-DK" dirty="0" err="1">
                <a:solidFill>
                  <a:schemeClr val="bg1"/>
                </a:solidFill>
              </a:rPr>
              <a:t>declaire</a:t>
            </a:r>
            <a:endParaRPr lang="da-DK" sz="3600" dirty="0">
              <a:solidFill>
                <a:srgbClr val="00B0F0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5AFBE917-5D92-0DD8-A3EA-D586A2732D0E}"/>
              </a:ext>
            </a:extLst>
          </p:cNvPr>
          <p:cNvSpPr txBox="1"/>
          <p:nvPr/>
        </p:nvSpPr>
        <p:spPr>
          <a:xfrm>
            <a:off x="3624348" y="3043382"/>
            <a:ext cx="5171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3CD1E539-D1C6-EAA6-0CF6-163899F756E4}"/>
              </a:ext>
            </a:extLst>
          </p:cNvPr>
          <p:cNvSpPr txBox="1"/>
          <p:nvPr/>
        </p:nvSpPr>
        <p:spPr>
          <a:xfrm>
            <a:off x="9609513" y="5617893"/>
            <a:ext cx="27152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</a:rPr>
              <a:t>Maria Starup Hauge Marianne Skak Raunkjær</a:t>
            </a:r>
          </a:p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</a:rPr>
              <a:t>Christina Lindgaard Stick </a:t>
            </a:r>
          </a:p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</a:rPr>
              <a:t>Bitten Aagaard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58785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A32BE4-259C-A50D-95AA-C685D4475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B75193E1-42A6-E299-9D91-80A701744E13}"/>
              </a:ext>
            </a:extLst>
          </p:cNvPr>
          <p:cNvSpPr/>
          <p:nvPr/>
        </p:nvSpPr>
        <p:spPr>
          <a:xfrm>
            <a:off x="0" y="7139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08C4B3CC-2929-0046-BA30-2576B4FAA0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C8C498C1-66CC-DC50-7569-573E05E202A7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7502EED-BC08-55C1-B9C4-C5DC58AC1E88}"/>
              </a:ext>
            </a:extLst>
          </p:cNvPr>
          <p:cNvSpPr txBox="1"/>
          <p:nvPr/>
        </p:nvSpPr>
        <p:spPr>
          <a:xfrm>
            <a:off x="1038225" y="628650"/>
            <a:ext cx="91947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/>
                </a:solidFill>
              </a:rPr>
              <a:t>Blood bank establishments in Denmark</a:t>
            </a: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1816EC9B-4146-094C-F8F8-8F3B4BA4EED9}"/>
              </a:ext>
            </a:extLst>
          </p:cNvPr>
          <p:cNvSpPr txBox="1">
            <a:spLocks/>
          </p:cNvSpPr>
          <p:nvPr/>
        </p:nvSpPr>
        <p:spPr>
          <a:xfrm>
            <a:off x="5890042" y="1621547"/>
            <a:ext cx="560646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a-DK" dirty="0">
                <a:solidFill>
                  <a:schemeClr val="bg1"/>
                </a:solidFill>
              </a:rPr>
              <a:t>2021:	Danish Regions </a:t>
            </a:r>
            <a:r>
              <a:rPr lang="da-DK" dirty="0" err="1">
                <a:solidFill>
                  <a:schemeClr val="bg1"/>
                </a:solidFill>
              </a:rPr>
              <a:t>decided</a:t>
            </a:r>
            <a:r>
              <a:rPr lang="da-DK" dirty="0">
                <a:solidFill>
                  <a:schemeClr val="bg1"/>
                </a:solidFill>
              </a:rPr>
              <a:t> to </a:t>
            </a:r>
            <a:r>
              <a:rPr lang="da-DK" dirty="0" err="1">
                <a:solidFill>
                  <a:schemeClr val="bg1"/>
                </a:solidFill>
              </a:rPr>
              <a:t>become</a:t>
            </a:r>
            <a:r>
              <a:rPr lang="da-DK" dirty="0">
                <a:solidFill>
                  <a:schemeClr val="bg1"/>
                </a:solidFill>
              </a:rPr>
              <a:t> 	</a:t>
            </a:r>
            <a:r>
              <a:rPr lang="da-DK" dirty="0" err="1">
                <a:solidFill>
                  <a:schemeClr val="bg1"/>
                </a:solidFill>
              </a:rPr>
              <a:t>self</a:t>
            </a:r>
            <a:r>
              <a:rPr lang="da-DK" dirty="0">
                <a:solidFill>
                  <a:schemeClr val="bg1"/>
                </a:solidFill>
              </a:rPr>
              <a:t>-sufficient with plasma for 	</a:t>
            </a:r>
            <a:r>
              <a:rPr lang="da-DK" dirty="0" err="1">
                <a:solidFill>
                  <a:schemeClr val="bg1"/>
                </a:solidFill>
              </a:rPr>
              <a:t>lifesaving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medical</a:t>
            </a:r>
            <a:r>
              <a:rPr lang="da-DK" dirty="0">
                <a:solidFill>
                  <a:schemeClr val="bg1"/>
                </a:solidFill>
              </a:rPr>
              <a:t> products 	(albumin and </a:t>
            </a:r>
            <a:r>
              <a:rPr lang="da-DK" dirty="0" err="1">
                <a:solidFill>
                  <a:schemeClr val="bg1"/>
                </a:solidFill>
              </a:rPr>
              <a:t>immunoglobulin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sc</a:t>
            </a:r>
            <a:r>
              <a:rPr lang="da-DK" dirty="0">
                <a:solidFill>
                  <a:schemeClr val="bg1"/>
                </a:solidFill>
              </a:rPr>
              <a:t>/iv)</a:t>
            </a:r>
          </a:p>
          <a:p>
            <a:pPr algn="l"/>
            <a:endParaRPr lang="da-DK" dirty="0">
              <a:solidFill>
                <a:schemeClr val="bg1"/>
              </a:solidFill>
            </a:endParaRPr>
          </a:p>
          <a:p>
            <a:pPr algn="l"/>
            <a:r>
              <a:rPr lang="da-DK" dirty="0">
                <a:solidFill>
                  <a:schemeClr val="bg1"/>
                </a:solidFill>
              </a:rPr>
              <a:t>2024: 	50% </a:t>
            </a:r>
            <a:r>
              <a:rPr lang="da-DK" dirty="0" err="1">
                <a:solidFill>
                  <a:schemeClr val="bg1"/>
                </a:solidFill>
              </a:rPr>
              <a:t>self</a:t>
            </a:r>
            <a:r>
              <a:rPr lang="da-DK" dirty="0">
                <a:solidFill>
                  <a:schemeClr val="bg1"/>
                </a:solidFill>
              </a:rPr>
              <a:t>-sufficient</a:t>
            </a:r>
          </a:p>
          <a:p>
            <a:pPr algn="l"/>
            <a:endParaRPr lang="da-DK" dirty="0">
              <a:solidFill>
                <a:schemeClr val="bg1"/>
              </a:solidFill>
            </a:endParaRPr>
          </a:p>
          <a:p>
            <a:pPr algn="l"/>
            <a:r>
              <a:rPr lang="da-DK" dirty="0">
                <a:solidFill>
                  <a:schemeClr val="bg1"/>
                </a:solidFill>
              </a:rPr>
              <a:t>202?: 	100% </a:t>
            </a:r>
            <a:r>
              <a:rPr lang="da-DK" dirty="0" err="1">
                <a:solidFill>
                  <a:schemeClr val="bg1"/>
                </a:solidFill>
              </a:rPr>
              <a:t>self</a:t>
            </a:r>
            <a:r>
              <a:rPr lang="da-DK" dirty="0">
                <a:solidFill>
                  <a:schemeClr val="bg1"/>
                </a:solidFill>
              </a:rPr>
              <a:t>-sufficient</a:t>
            </a: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2" name="Billede 1">
            <a:extLst>
              <a:ext uri="{FF2B5EF4-FFF2-40B4-BE49-F238E27FC236}">
                <a16:creationId xmlns:a16="http://schemas.microsoft.com/office/drawing/2014/main" id="{B2EE8260-0430-D07D-FDCA-EF8BFFE739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931" y="1295593"/>
            <a:ext cx="4060217" cy="5353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42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BB8DF-B273-B54E-3C8F-B7ED981383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10548CAE-FE19-68DD-511F-8EF9E5EDB51C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DD688BB9-2118-353F-0ED6-4FD99A706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1CAB13EB-DBB3-0942-6285-61642BF5518A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1648E06-6EF0-8B5F-60BC-E8EAF13B0F07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Legislation</a:t>
            </a:r>
            <a:r>
              <a:rPr lang="da-DK" sz="4400" dirty="0">
                <a:solidFill>
                  <a:schemeClr val="bg1"/>
                </a:solidFill>
              </a:rPr>
              <a:t> and standards for Blood banks</a:t>
            </a: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F1A14EC1-0362-13D0-5D19-10F2BABEF541}"/>
              </a:ext>
            </a:extLst>
          </p:cNvPr>
          <p:cNvSpPr txBox="1">
            <a:spLocks/>
          </p:cNvSpPr>
          <p:nvPr/>
        </p:nvSpPr>
        <p:spPr>
          <a:xfrm>
            <a:off x="288604" y="1590551"/>
            <a:ext cx="45398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da-DK" dirty="0">
                <a:solidFill>
                  <a:schemeClr val="bg1"/>
                </a:solidFill>
              </a:rPr>
              <a:t>National </a:t>
            </a:r>
            <a:r>
              <a:rPr lang="da-DK" dirty="0" err="1">
                <a:solidFill>
                  <a:schemeClr val="bg1"/>
                </a:solidFill>
              </a:rPr>
              <a:t>competent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authority</a:t>
            </a:r>
            <a:r>
              <a:rPr lang="da-DK" dirty="0">
                <a:solidFill>
                  <a:schemeClr val="bg1"/>
                </a:solidFill>
              </a:rPr>
              <a:t>:</a:t>
            </a:r>
          </a:p>
          <a:p>
            <a:pPr algn="l"/>
            <a:endParaRPr lang="da-DK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  <a:p>
            <a:pPr algn="l"/>
            <a:r>
              <a:rPr lang="da-DK" dirty="0">
                <a:solidFill>
                  <a:schemeClr val="bg1"/>
                </a:solidFill>
              </a:rPr>
              <a:t>Board </a:t>
            </a:r>
            <a:r>
              <a:rPr lang="da-DK" dirty="0" err="1">
                <a:solidFill>
                  <a:schemeClr val="bg1"/>
                </a:solidFill>
              </a:rPr>
              <a:t>refering</a:t>
            </a:r>
            <a:r>
              <a:rPr lang="da-DK" dirty="0">
                <a:solidFill>
                  <a:schemeClr val="bg1"/>
                </a:solidFill>
              </a:rPr>
              <a:t> to </a:t>
            </a:r>
            <a:r>
              <a:rPr lang="en-US" dirty="0">
                <a:solidFill>
                  <a:schemeClr val="bg1"/>
                </a:solidFill>
              </a:rPr>
              <a:t>The Ministry of the Interior and Health: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</a:rPr>
              <a:t>Laws, announcements and inspections/audits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9254F481-CBC9-95B3-7AF9-BE2BDD6E59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7243" y="2193634"/>
            <a:ext cx="1639498" cy="1540166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2F4F582-6194-E89E-EEF5-C8FFC9B040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47165" y="5494709"/>
            <a:ext cx="4040566" cy="1167961"/>
          </a:xfrm>
          <a:prstGeom prst="rect">
            <a:avLst/>
          </a:prstGeom>
        </p:spPr>
      </p:pic>
      <p:sp>
        <p:nvSpPr>
          <p:cNvPr id="2" name="Pladsholder til indhold 4">
            <a:extLst>
              <a:ext uri="{FF2B5EF4-FFF2-40B4-BE49-F238E27FC236}">
                <a16:creationId xmlns:a16="http://schemas.microsoft.com/office/drawing/2014/main" id="{E61F04B1-5870-7D71-E13C-9CA0D40A3EE4}"/>
              </a:ext>
            </a:extLst>
          </p:cNvPr>
          <p:cNvSpPr txBox="1">
            <a:spLocks/>
          </p:cNvSpPr>
          <p:nvPr/>
        </p:nvSpPr>
        <p:spPr>
          <a:xfrm>
            <a:off x="7571382" y="2792487"/>
            <a:ext cx="4812672" cy="280197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1800" dirty="0">
                <a:solidFill>
                  <a:schemeClr val="bg1"/>
                </a:solidFill>
              </a:rPr>
              <a:t>Danish Association of Blood Donors</a:t>
            </a:r>
          </a:p>
          <a:p>
            <a:pPr algn="l">
              <a:lnSpc>
                <a:spcPct val="120000"/>
              </a:lnSpc>
            </a:pPr>
            <a:endParaRPr lang="en-US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en-US" dirty="0">
                <a:solidFill>
                  <a:schemeClr val="bg1"/>
                </a:solidFill>
              </a:rPr>
              <a:t>Make the laws/announcements operational in everyday life </a:t>
            </a:r>
          </a:p>
          <a:p>
            <a:pPr algn="l">
              <a:lnSpc>
                <a:spcPct val="120000"/>
              </a:lnSpc>
            </a:pPr>
            <a:endParaRPr lang="da-DK" sz="1800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da-DK" sz="1800" dirty="0">
                <a:solidFill>
                  <a:schemeClr val="bg1"/>
                </a:solidFill>
              </a:rPr>
              <a:t>Professionel society, specialists in </a:t>
            </a:r>
            <a:r>
              <a:rPr lang="da-DK" sz="1800" dirty="0" err="1">
                <a:solidFill>
                  <a:schemeClr val="bg1"/>
                </a:solidFill>
              </a:rPr>
              <a:t>immunology</a:t>
            </a:r>
            <a:r>
              <a:rPr lang="da-DK" sz="1800" dirty="0">
                <a:solidFill>
                  <a:schemeClr val="bg1"/>
                </a:solidFill>
              </a:rPr>
              <a:t> and transfusion </a:t>
            </a:r>
            <a:r>
              <a:rPr lang="da-DK" sz="1800" dirty="0" err="1">
                <a:solidFill>
                  <a:schemeClr val="bg1"/>
                </a:solidFill>
              </a:rPr>
              <a:t>medicine</a:t>
            </a:r>
            <a:endParaRPr lang="da-DK" sz="1800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</a:pPr>
            <a:endParaRPr lang="da-DK" sz="1800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55C27AF0-16BA-ECA8-8C89-EA801EEDCAD5}"/>
              </a:ext>
            </a:extLst>
          </p:cNvPr>
          <p:cNvSpPr txBox="1"/>
          <p:nvPr/>
        </p:nvSpPr>
        <p:spPr>
          <a:xfrm>
            <a:off x="5087388" y="2614050"/>
            <a:ext cx="1837113" cy="30469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sz="2400" dirty="0">
                <a:solidFill>
                  <a:schemeClr val="bg1"/>
                </a:solidFill>
              </a:rPr>
              <a:t>DONORS ARE</a:t>
            </a:r>
          </a:p>
          <a:p>
            <a:r>
              <a:rPr lang="da-DK" sz="2400" dirty="0">
                <a:solidFill>
                  <a:schemeClr val="bg1"/>
                </a:solidFill>
              </a:rPr>
              <a:t> VOLUNTEERS</a:t>
            </a:r>
          </a:p>
          <a:p>
            <a:endParaRPr lang="da-DK" sz="2400" dirty="0">
              <a:solidFill>
                <a:schemeClr val="bg1"/>
              </a:solidFill>
            </a:endParaRPr>
          </a:p>
          <a:p>
            <a:r>
              <a:rPr lang="da-DK" sz="2400" dirty="0">
                <a:solidFill>
                  <a:schemeClr val="bg1"/>
                </a:solidFill>
              </a:rPr>
              <a:t>AND </a:t>
            </a:r>
          </a:p>
          <a:p>
            <a:endParaRPr lang="da-DK" sz="2400" dirty="0">
              <a:solidFill>
                <a:schemeClr val="bg1"/>
              </a:solidFill>
            </a:endParaRPr>
          </a:p>
          <a:p>
            <a:r>
              <a:rPr lang="da-DK" sz="2400" dirty="0">
                <a:solidFill>
                  <a:schemeClr val="bg1"/>
                </a:solidFill>
              </a:rPr>
              <a:t>NON-RE- MUNERATED</a:t>
            </a:r>
          </a:p>
        </p:txBody>
      </p:sp>
      <p:pic>
        <p:nvPicPr>
          <p:cNvPr id="6" name="Billede 5">
            <a:extLst>
              <a:ext uri="{FF2B5EF4-FFF2-40B4-BE49-F238E27FC236}">
                <a16:creationId xmlns:a16="http://schemas.microsoft.com/office/drawing/2014/main" id="{073F7065-3833-C88E-5AA2-CBE5454427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2451" y="1561899"/>
            <a:ext cx="4175280" cy="123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61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D0966-21A6-5588-93EF-EF61EA1DA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18DB1F77-5397-352D-28FB-19B7D54BA2A8}"/>
              </a:ext>
            </a:extLst>
          </p:cNvPr>
          <p:cNvSpPr/>
          <p:nvPr/>
        </p:nvSpPr>
        <p:spPr>
          <a:xfrm>
            <a:off x="0" y="16625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2217088B-C244-0A36-E087-54232D55B2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B2EC8461-4E07-D242-C46D-3824F70E578E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0AF1C3F-268D-4411-18D6-17FF3DB671FB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/>
                </a:solidFill>
              </a:rPr>
              <a:t>Workflow for donations at </a:t>
            </a:r>
            <a:r>
              <a:rPr lang="da-DK" sz="4400" dirty="0" err="1">
                <a:solidFill>
                  <a:schemeClr val="bg1"/>
                </a:solidFill>
              </a:rPr>
              <a:t>collection</a:t>
            </a:r>
            <a:r>
              <a:rPr lang="da-DK" sz="4400" dirty="0">
                <a:solidFill>
                  <a:schemeClr val="bg1"/>
                </a:solidFill>
              </a:rPr>
              <a:t> sites</a:t>
            </a: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A03CCEFA-5ED5-B65F-9F6F-9BF39DFBDA18}"/>
              </a:ext>
            </a:extLst>
          </p:cNvPr>
          <p:cNvSpPr txBox="1">
            <a:spLocks/>
          </p:cNvSpPr>
          <p:nvPr/>
        </p:nvSpPr>
        <p:spPr>
          <a:xfrm>
            <a:off x="754118" y="1590551"/>
            <a:ext cx="45398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da-DK" dirty="0">
                <a:solidFill>
                  <a:schemeClr val="bg1"/>
                </a:solidFill>
              </a:rPr>
              <a:t>The donor </a:t>
            </a:r>
            <a:r>
              <a:rPr lang="da-DK" dirty="0" err="1">
                <a:solidFill>
                  <a:schemeClr val="bg1"/>
                </a:solidFill>
              </a:rPr>
              <a:t>fill</a:t>
            </a:r>
            <a:r>
              <a:rPr lang="da-DK" dirty="0">
                <a:solidFill>
                  <a:schemeClr val="bg1"/>
                </a:solidFill>
              </a:rPr>
              <a:t> out an </a:t>
            </a:r>
            <a:r>
              <a:rPr lang="da-DK" dirty="0" err="1">
                <a:solidFill>
                  <a:schemeClr val="bg1"/>
                </a:solidFill>
              </a:rPr>
              <a:t>electronic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health</a:t>
            </a:r>
            <a:r>
              <a:rPr lang="da-DK" dirty="0">
                <a:solidFill>
                  <a:schemeClr val="bg1"/>
                </a:solidFill>
              </a:rPr>
              <a:t> donor (EHD) </a:t>
            </a:r>
            <a:r>
              <a:rPr lang="da-DK" dirty="0" err="1">
                <a:solidFill>
                  <a:schemeClr val="bg1"/>
                </a:solidFill>
              </a:rPr>
              <a:t>questionaire</a:t>
            </a:r>
            <a:r>
              <a:rPr lang="da-DK" dirty="0">
                <a:solidFill>
                  <a:schemeClr val="bg1"/>
                </a:solidFill>
              </a:rPr>
              <a:t> </a:t>
            </a:r>
          </a:p>
          <a:p>
            <a:pPr algn="l">
              <a:lnSpc>
                <a:spcPct val="120000"/>
              </a:lnSpc>
            </a:pPr>
            <a:r>
              <a:rPr lang="da-DK" dirty="0" err="1">
                <a:solidFill>
                  <a:schemeClr val="bg1"/>
                </a:solidFill>
              </a:rPr>
              <a:t>Follwed</a:t>
            </a:r>
            <a:r>
              <a:rPr lang="da-DK" dirty="0">
                <a:solidFill>
                  <a:schemeClr val="bg1"/>
                </a:solidFill>
              </a:rPr>
              <a:t> up by an in-person interview with </a:t>
            </a:r>
            <a:r>
              <a:rPr lang="da-DK" dirty="0" err="1">
                <a:solidFill>
                  <a:schemeClr val="bg1"/>
                </a:solidFill>
              </a:rPr>
              <a:t>bloodbank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staff</a:t>
            </a:r>
            <a:r>
              <a:rPr lang="da-DK" dirty="0">
                <a:solidFill>
                  <a:schemeClr val="bg1"/>
                </a:solidFill>
              </a:rPr>
              <a:t> -  </a:t>
            </a:r>
            <a:r>
              <a:rPr lang="da-DK" dirty="0" err="1">
                <a:solidFill>
                  <a:schemeClr val="bg1"/>
                </a:solidFill>
              </a:rPr>
              <a:t>elaborating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questions</a:t>
            </a:r>
            <a:r>
              <a:rPr lang="da-DK" dirty="0">
                <a:solidFill>
                  <a:schemeClr val="bg1"/>
                </a:solidFill>
              </a:rPr>
              <a:t> in generel and to </a:t>
            </a:r>
            <a:r>
              <a:rPr lang="da-DK" dirty="0" err="1">
                <a:solidFill>
                  <a:schemeClr val="bg1"/>
                </a:solidFill>
              </a:rPr>
              <a:t>questionaire</a:t>
            </a:r>
            <a:r>
              <a:rPr lang="da-DK" dirty="0">
                <a:solidFill>
                  <a:schemeClr val="bg1"/>
                </a:solidFill>
              </a:rPr>
              <a:t>.</a:t>
            </a:r>
          </a:p>
          <a:p>
            <a:pPr algn="l">
              <a:lnSpc>
                <a:spcPct val="120000"/>
              </a:lnSpc>
            </a:pPr>
            <a:r>
              <a:rPr lang="da-DK" dirty="0">
                <a:solidFill>
                  <a:schemeClr val="bg1"/>
                </a:solidFill>
              </a:rPr>
              <a:t>All </a:t>
            </a:r>
            <a:r>
              <a:rPr lang="da-DK" dirty="0" err="1">
                <a:solidFill>
                  <a:schemeClr val="bg1"/>
                </a:solidFill>
              </a:rPr>
              <a:t>donorcriterias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met</a:t>
            </a:r>
            <a:r>
              <a:rPr lang="da-DK" dirty="0">
                <a:solidFill>
                  <a:schemeClr val="bg1"/>
                </a:solidFill>
              </a:rPr>
              <a:t> -&gt;</a:t>
            </a:r>
          </a:p>
          <a:p>
            <a:pPr algn="l">
              <a:lnSpc>
                <a:spcPct val="120000"/>
              </a:lnSpc>
            </a:pPr>
            <a:r>
              <a:rPr lang="da-DK" dirty="0">
                <a:solidFill>
                  <a:schemeClr val="bg1"/>
                </a:solidFill>
              </a:rPr>
              <a:t>DONATION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3" name="Pladsholder til indhold 4">
            <a:extLst>
              <a:ext uri="{FF2B5EF4-FFF2-40B4-BE49-F238E27FC236}">
                <a16:creationId xmlns:a16="http://schemas.microsoft.com/office/drawing/2014/main" id="{F31EA60F-8FA5-4FC2-C427-D58BA810CC44}"/>
              </a:ext>
            </a:extLst>
          </p:cNvPr>
          <p:cNvSpPr txBox="1">
            <a:spLocks/>
          </p:cNvSpPr>
          <p:nvPr/>
        </p:nvSpPr>
        <p:spPr>
          <a:xfrm>
            <a:off x="6700478" y="1590551"/>
            <a:ext cx="45398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da-DK" dirty="0" err="1">
                <a:solidFill>
                  <a:schemeClr val="bg1"/>
                </a:solidFill>
              </a:rPr>
              <a:t>Questions</a:t>
            </a:r>
            <a:r>
              <a:rPr lang="da-DK" dirty="0">
                <a:solidFill>
                  <a:schemeClr val="bg1"/>
                </a:solidFill>
              </a:rPr>
              <a:t>:</a:t>
            </a:r>
          </a:p>
          <a:p>
            <a:pPr algn="l">
              <a:lnSpc>
                <a:spcPct val="120000"/>
              </a:lnSpc>
            </a:pPr>
            <a:r>
              <a:rPr lang="da-DK" dirty="0" err="1">
                <a:solidFill>
                  <a:schemeClr val="bg1"/>
                </a:solidFill>
              </a:rPr>
              <a:t>Does</a:t>
            </a:r>
            <a:r>
              <a:rPr lang="da-DK" dirty="0">
                <a:solidFill>
                  <a:schemeClr val="bg1"/>
                </a:solidFill>
              </a:rPr>
              <a:t> the time </a:t>
            </a:r>
            <a:r>
              <a:rPr lang="da-DK" dirty="0" err="1">
                <a:solidFill>
                  <a:schemeClr val="bg1"/>
                </a:solidFill>
              </a:rPr>
              <a:t>consuming</a:t>
            </a:r>
            <a:r>
              <a:rPr lang="da-DK" dirty="0">
                <a:solidFill>
                  <a:schemeClr val="bg1"/>
                </a:solidFill>
              </a:rPr>
              <a:t> (</a:t>
            </a:r>
            <a:r>
              <a:rPr lang="da-DK" dirty="0" err="1">
                <a:solidFill>
                  <a:schemeClr val="bg1"/>
                </a:solidFill>
              </a:rPr>
              <a:t>both</a:t>
            </a:r>
            <a:r>
              <a:rPr lang="da-DK" dirty="0">
                <a:solidFill>
                  <a:schemeClr val="bg1"/>
                </a:solidFill>
              </a:rPr>
              <a:t> donor and </a:t>
            </a:r>
            <a:r>
              <a:rPr lang="da-DK" dirty="0" err="1">
                <a:solidFill>
                  <a:schemeClr val="bg1"/>
                </a:solidFill>
              </a:rPr>
              <a:t>staff</a:t>
            </a:r>
            <a:r>
              <a:rPr lang="da-DK" dirty="0">
                <a:solidFill>
                  <a:schemeClr val="bg1"/>
                </a:solidFill>
              </a:rPr>
              <a:t>) in-person interview </a:t>
            </a:r>
            <a:r>
              <a:rPr lang="da-DK" dirty="0" err="1">
                <a:solidFill>
                  <a:schemeClr val="bg1"/>
                </a:solidFill>
              </a:rPr>
              <a:t>add</a:t>
            </a:r>
            <a:r>
              <a:rPr lang="da-DK" dirty="0">
                <a:solidFill>
                  <a:schemeClr val="bg1"/>
                </a:solidFill>
              </a:rPr>
              <a:t> extra </a:t>
            </a:r>
            <a:r>
              <a:rPr lang="da-DK" dirty="0" err="1">
                <a:solidFill>
                  <a:schemeClr val="bg1"/>
                </a:solidFill>
              </a:rPr>
              <a:t>safety</a:t>
            </a:r>
            <a:r>
              <a:rPr lang="da-DK" dirty="0">
                <a:solidFill>
                  <a:schemeClr val="bg1"/>
                </a:solidFill>
              </a:rPr>
              <a:t> to:</a:t>
            </a:r>
          </a:p>
          <a:p>
            <a:pPr marL="457200" indent="-457200" algn="l">
              <a:lnSpc>
                <a:spcPct val="120000"/>
              </a:lnSpc>
              <a:buAutoNum type="arabicParenR"/>
            </a:pPr>
            <a:r>
              <a:rPr lang="da-DK" dirty="0">
                <a:solidFill>
                  <a:schemeClr val="bg1"/>
                </a:solidFill>
              </a:rPr>
              <a:t>The donor/donation</a:t>
            </a:r>
            <a:br>
              <a:rPr lang="da-DK" dirty="0">
                <a:solidFill>
                  <a:schemeClr val="bg1"/>
                </a:solidFill>
              </a:rPr>
            </a:br>
            <a:r>
              <a:rPr lang="da-DK" dirty="0">
                <a:solidFill>
                  <a:schemeClr val="bg1"/>
                </a:solidFill>
              </a:rPr>
              <a:t>a) (</a:t>
            </a:r>
            <a:r>
              <a:rPr lang="da-DK" dirty="0" err="1">
                <a:solidFill>
                  <a:schemeClr val="bg1"/>
                </a:solidFill>
              </a:rPr>
              <a:t>severe</a:t>
            </a:r>
            <a:r>
              <a:rPr lang="da-DK" dirty="0">
                <a:solidFill>
                  <a:schemeClr val="bg1"/>
                </a:solidFill>
              </a:rPr>
              <a:t>) </a:t>
            </a:r>
            <a:r>
              <a:rPr lang="da-DK" dirty="0" err="1">
                <a:solidFill>
                  <a:schemeClr val="bg1"/>
                </a:solidFill>
              </a:rPr>
              <a:t>adverse</a:t>
            </a:r>
            <a:r>
              <a:rPr lang="da-DK" dirty="0">
                <a:solidFill>
                  <a:schemeClr val="bg1"/>
                </a:solidFill>
              </a:rPr>
              <a:t> </a:t>
            </a:r>
            <a:r>
              <a:rPr lang="da-DK" dirty="0" err="1">
                <a:solidFill>
                  <a:schemeClr val="bg1"/>
                </a:solidFill>
              </a:rPr>
              <a:t>reactions</a:t>
            </a:r>
            <a:r>
              <a:rPr lang="da-DK" dirty="0">
                <a:solidFill>
                  <a:schemeClr val="bg1"/>
                </a:solidFill>
              </a:rPr>
              <a:t> and events (S)ARE</a:t>
            </a:r>
            <a:br>
              <a:rPr lang="da-DK" dirty="0">
                <a:solidFill>
                  <a:schemeClr val="bg1"/>
                </a:solidFill>
              </a:rPr>
            </a:br>
            <a:r>
              <a:rPr lang="da-DK" dirty="0">
                <a:solidFill>
                  <a:schemeClr val="bg1"/>
                </a:solidFill>
              </a:rPr>
              <a:t>b) </a:t>
            </a:r>
            <a:r>
              <a:rPr lang="da-DK" dirty="0" err="1">
                <a:solidFill>
                  <a:schemeClr val="bg1"/>
                </a:solidFill>
              </a:rPr>
              <a:t>completed</a:t>
            </a:r>
            <a:r>
              <a:rPr lang="da-DK" dirty="0">
                <a:solidFill>
                  <a:schemeClr val="bg1"/>
                </a:solidFill>
              </a:rPr>
              <a:t> donations</a:t>
            </a:r>
          </a:p>
          <a:p>
            <a:pPr marL="457200" indent="-457200" algn="l">
              <a:lnSpc>
                <a:spcPct val="120000"/>
              </a:lnSpc>
              <a:buAutoNum type="arabicParenR"/>
            </a:pPr>
            <a:r>
              <a:rPr lang="da-DK" dirty="0">
                <a:solidFill>
                  <a:schemeClr val="bg1"/>
                </a:solidFill>
              </a:rPr>
              <a:t>The </a:t>
            </a:r>
            <a:r>
              <a:rPr lang="da-DK" dirty="0" err="1">
                <a:solidFill>
                  <a:schemeClr val="bg1"/>
                </a:solidFill>
              </a:rPr>
              <a:t>quality</a:t>
            </a:r>
            <a:r>
              <a:rPr lang="da-DK" dirty="0">
                <a:solidFill>
                  <a:schemeClr val="bg1"/>
                </a:solidFill>
              </a:rPr>
              <a:t> of the products?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679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F6A494-17E2-EA4C-08EA-E9E50E33A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2F2F6232-87FD-4C4D-CC1B-68DC38A9C1B9}"/>
              </a:ext>
            </a:extLst>
          </p:cNvPr>
          <p:cNvSpPr/>
          <p:nvPr/>
        </p:nvSpPr>
        <p:spPr>
          <a:xfrm>
            <a:off x="-8313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C9089AB4-2681-9224-51B8-1D518F1B4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5A4B8D14-6865-D034-2726-4A4461D9627B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B26DE1DC-1F85-2E68-788D-E490E03AD87F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>
                <a:solidFill>
                  <a:schemeClr val="bg1"/>
                </a:solidFill>
              </a:rPr>
              <a:t>Participants in the pilot </a:t>
            </a:r>
            <a:r>
              <a:rPr lang="da-DK" sz="4400" dirty="0" err="1">
                <a:solidFill>
                  <a:schemeClr val="bg1"/>
                </a:solidFill>
              </a:rPr>
              <a:t>study</a:t>
            </a:r>
            <a:endParaRPr lang="da-DK" sz="4400" dirty="0">
              <a:solidFill>
                <a:schemeClr val="bg1"/>
              </a:solidFill>
            </a:endParaRP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6265B58A-59C8-7F2A-14F0-31A27CAE2BD1}"/>
              </a:ext>
            </a:extLst>
          </p:cNvPr>
          <p:cNvSpPr txBox="1">
            <a:spLocks/>
          </p:cNvSpPr>
          <p:nvPr/>
        </p:nvSpPr>
        <p:spPr>
          <a:xfrm>
            <a:off x="754118" y="1590551"/>
            <a:ext cx="4539833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b="1" u="sng" dirty="0">
                <a:solidFill>
                  <a:schemeClr val="bg1"/>
                </a:solidFill>
              </a:rPr>
              <a:t>Inclusion criteria: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Age &lt; 65 years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 minimum of ten prior donations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Three uncomplicated donations within the last three months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 completed EHD questionnaire without remarks on the day of donation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2" name="Pladsholder til indhold 4">
            <a:extLst>
              <a:ext uri="{FF2B5EF4-FFF2-40B4-BE49-F238E27FC236}">
                <a16:creationId xmlns:a16="http://schemas.microsoft.com/office/drawing/2014/main" id="{FD970FFE-2345-6D3D-091A-B9C1AA3002F0}"/>
              </a:ext>
            </a:extLst>
          </p:cNvPr>
          <p:cNvSpPr txBox="1">
            <a:spLocks/>
          </p:cNvSpPr>
          <p:nvPr/>
        </p:nvSpPr>
        <p:spPr>
          <a:xfrm>
            <a:off x="6000063" y="1740909"/>
            <a:ext cx="5887138" cy="22270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b="1" u="sng" dirty="0">
                <a:solidFill>
                  <a:schemeClr val="bg1"/>
                </a:solidFill>
              </a:rPr>
              <a:t>The control group (n = 109)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F</a:t>
            </a:r>
            <a:r>
              <a:rPr lang="en-US" sz="2200" dirty="0">
                <a:solidFill>
                  <a:schemeClr val="bg1"/>
                </a:solidFill>
              </a:rPr>
              <a:t>ollowed standard procedures, including completion of the EHD questionnaire and an in-person interview with experienced staff before proceeded to donation.</a:t>
            </a:r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5D33BD55-BBFD-7670-B382-0AC258564C08}"/>
              </a:ext>
            </a:extLst>
          </p:cNvPr>
          <p:cNvSpPr txBox="1">
            <a:spLocks/>
          </p:cNvSpPr>
          <p:nvPr/>
        </p:nvSpPr>
        <p:spPr>
          <a:xfrm>
            <a:off x="6000062" y="4441812"/>
            <a:ext cx="5887138" cy="183844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b="1" u="sng" dirty="0">
                <a:solidFill>
                  <a:schemeClr val="bg1"/>
                </a:solidFill>
              </a:rPr>
              <a:t>The intervention group (n = 104) </a:t>
            </a:r>
            <a:br>
              <a:rPr lang="en-US" sz="2200" b="1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Donors completed the EHD questionnaire, and if no issues were identified, proceeded directly to donation without a prior in-person interview</a:t>
            </a:r>
          </a:p>
        </p:txBody>
      </p:sp>
    </p:spTree>
    <p:extLst>
      <p:ext uri="{BB962C8B-B14F-4D97-AF65-F5344CB8AC3E}">
        <p14:creationId xmlns:p14="http://schemas.microsoft.com/office/powerpoint/2010/main" val="57948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E1185-261A-AC2A-3B11-47D5AD07F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9F362F0D-62AA-93A5-AC95-7575F3FB26BE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A453F8DF-EF41-F2E1-EDD1-0868238B59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39D715AB-59EA-8D52-B348-787A4CA9921A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6D8651B-F303-C07C-3AAE-497EB4C0263B}"/>
              </a:ext>
            </a:extLst>
          </p:cNvPr>
          <p:cNvSpPr txBox="1"/>
          <p:nvPr/>
        </p:nvSpPr>
        <p:spPr>
          <a:xfrm>
            <a:off x="1094778" y="732379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Results</a:t>
            </a:r>
            <a:endParaRPr lang="da-DK" sz="4400" dirty="0">
              <a:solidFill>
                <a:schemeClr val="bg1"/>
              </a:solidFill>
            </a:endParaRP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6751DE4C-E9E6-310E-FD5F-3AA65EAB2B88}"/>
              </a:ext>
            </a:extLst>
          </p:cNvPr>
          <p:cNvSpPr txBox="1">
            <a:spLocks/>
          </p:cNvSpPr>
          <p:nvPr/>
        </p:nvSpPr>
        <p:spPr>
          <a:xfrm>
            <a:off x="780832" y="2094062"/>
            <a:ext cx="4949457" cy="47437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Adverse events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Historical records compromising donation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Post-donation information</a:t>
            </a:r>
          </a:p>
          <a:p>
            <a:pPr marL="34290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  Completed donation</a:t>
            </a:r>
          </a:p>
          <a:p>
            <a:pPr algn="l">
              <a:lnSpc>
                <a:spcPct val="120000"/>
              </a:lnSpc>
            </a:pPr>
            <a:endParaRPr lang="en-US" sz="3100" b="1" dirty="0">
              <a:solidFill>
                <a:schemeClr val="bg1"/>
              </a:solidFill>
            </a:endParaRPr>
          </a:p>
        </p:txBody>
      </p:sp>
      <p:sp>
        <p:nvSpPr>
          <p:cNvPr id="2" name="Pladsholder til indhold 4">
            <a:extLst>
              <a:ext uri="{FF2B5EF4-FFF2-40B4-BE49-F238E27FC236}">
                <a16:creationId xmlns:a16="http://schemas.microsoft.com/office/drawing/2014/main" id="{2C64BA7B-5160-8E43-7F4A-4AA9D9654692}"/>
              </a:ext>
            </a:extLst>
          </p:cNvPr>
          <p:cNvSpPr txBox="1">
            <a:spLocks/>
          </p:cNvSpPr>
          <p:nvPr/>
        </p:nvSpPr>
        <p:spPr>
          <a:xfrm>
            <a:off x="6059979" y="3785835"/>
            <a:ext cx="5620905" cy="2840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3A1B9269-D9E0-BA83-AE59-3EA021DD618C}"/>
              </a:ext>
            </a:extLst>
          </p:cNvPr>
          <p:cNvSpPr txBox="1">
            <a:spLocks/>
          </p:cNvSpPr>
          <p:nvPr/>
        </p:nvSpPr>
        <p:spPr>
          <a:xfrm>
            <a:off x="6000062" y="1590551"/>
            <a:ext cx="5887138" cy="1838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4">
            <a:extLst>
              <a:ext uri="{FF2B5EF4-FFF2-40B4-BE49-F238E27FC236}">
                <a16:creationId xmlns:a16="http://schemas.microsoft.com/office/drawing/2014/main" id="{908697A8-E168-31E3-41BF-C31EDC7635E3}"/>
              </a:ext>
            </a:extLst>
          </p:cNvPr>
          <p:cNvSpPr txBox="1">
            <a:spLocks/>
          </p:cNvSpPr>
          <p:nvPr/>
        </p:nvSpPr>
        <p:spPr>
          <a:xfrm>
            <a:off x="6318092" y="2382314"/>
            <a:ext cx="5445462" cy="55223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b="1" u="sng" dirty="0">
                <a:solidFill>
                  <a:schemeClr val="bg1"/>
                </a:solidFill>
              </a:rPr>
              <a:t>Adverse events, </a:t>
            </a:r>
          </a:p>
          <a:p>
            <a:pPr algn="l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Three adverse events were recorded: </a:t>
            </a:r>
          </a:p>
          <a:p>
            <a:pPr algn="l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two (4 %) in the intervention group (delayed bleeding at puncture site and infiltration) and </a:t>
            </a:r>
          </a:p>
          <a:p>
            <a:pPr algn="l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one (2 %) in the control group (delayed bleeding at puncture site). </a:t>
            </a: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E98AE1D5-81A0-248C-0C34-D659688627BA}"/>
              </a:ext>
            </a:extLst>
          </p:cNvPr>
          <p:cNvSpPr txBox="1"/>
          <p:nvPr/>
        </p:nvSpPr>
        <p:spPr>
          <a:xfrm>
            <a:off x="6318093" y="883302"/>
            <a:ext cx="4779130" cy="106734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Written informed consent: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The intervention group (n = 49/104=50%), </a:t>
            </a:r>
          </a:p>
          <a:p>
            <a:pPr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The control group (n = 50/109=51%)</a:t>
            </a:r>
          </a:p>
        </p:txBody>
      </p:sp>
    </p:spTree>
    <p:extLst>
      <p:ext uri="{BB962C8B-B14F-4D97-AF65-F5344CB8AC3E}">
        <p14:creationId xmlns:p14="http://schemas.microsoft.com/office/powerpoint/2010/main" val="3472544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0A40E-E60E-54E0-1697-CD8C7686D4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2A070E1B-E7CC-BDBD-8F43-F26A80FD1845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8E53D32F-4AFA-402C-5B97-AC2CDA640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7C098A9B-DDB5-DB84-F28C-541A68542853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EFEB4DC-8A8C-3DFC-A227-6B0EDBC67081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Results</a:t>
            </a:r>
            <a:endParaRPr lang="da-DK" sz="4400" dirty="0">
              <a:solidFill>
                <a:schemeClr val="bg1"/>
              </a:solidFill>
            </a:endParaRP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C9EBA825-321F-1EA5-6FC6-9443E767DDD5}"/>
              </a:ext>
            </a:extLst>
          </p:cNvPr>
          <p:cNvSpPr txBox="1">
            <a:spLocks/>
          </p:cNvSpPr>
          <p:nvPr/>
        </p:nvSpPr>
        <p:spPr>
          <a:xfrm>
            <a:off x="754118" y="1590551"/>
            <a:ext cx="49494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Historical records compromising donation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Post-donation information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Completed donation</a:t>
            </a:r>
          </a:p>
          <a:p>
            <a:pPr algn="l">
              <a:lnSpc>
                <a:spcPct val="120000"/>
              </a:lnSpc>
            </a:pPr>
            <a:endParaRPr lang="en-US" b="1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</a:pPr>
            <a:endParaRPr lang="en-US" sz="3100" b="1" dirty="0">
              <a:solidFill>
                <a:schemeClr val="bg1"/>
              </a:solidFill>
            </a:endParaRPr>
          </a:p>
        </p:txBody>
      </p:sp>
      <p:sp>
        <p:nvSpPr>
          <p:cNvPr id="2" name="Pladsholder til indhold 4">
            <a:extLst>
              <a:ext uri="{FF2B5EF4-FFF2-40B4-BE49-F238E27FC236}">
                <a16:creationId xmlns:a16="http://schemas.microsoft.com/office/drawing/2014/main" id="{71680886-079D-2505-D08F-CF5A08E61344}"/>
              </a:ext>
            </a:extLst>
          </p:cNvPr>
          <p:cNvSpPr txBox="1">
            <a:spLocks/>
          </p:cNvSpPr>
          <p:nvPr/>
        </p:nvSpPr>
        <p:spPr>
          <a:xfrm>
            <a:off x="6059979" y="3785835"/>
            <a:ext cx="5620905" cy="2840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A0A82022-3D9E-4BAE-77AE-502AB06A127F}"/>
              </a:ext>
            </a:extLst>
          </p:cNvPr>
          <p:cNvSpPr txBox="1">
            <a:spLocks/>
          </p:cNvSpPr>
          <p:nvPr/>
        </p:nvSpPr>
        <p:spPr>
          <a:xfrm>
            <a:off x="6000062" y="1590551"/>
            <a:ext cx="5887138" cy="1838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3" name="Pladsholder til indhold 4">
            <a:extLst>
              <a:ext uri="{FF2B5EF4-FFF2-40B4-BE49-F238E27FC236}">
                <a16:creationId xmlns:a16="http://schemas.microsoft.com/office/drawing/2014/main" id="{081805EC-DF88-A17D-4451-0883B96B9A68}"/>
              </a:ext>
            </a:extLst>
          </p:cNvPr>
          <p:cNvSpPr txBox="1">
            <a:spLocks/>
          </p:cNvSpPr>
          <p:nvPr/>
        </p:nvSpPr>
        <p:spPr>
          <a:xfrm>
            <a:off x="6457693" y="1370487"/>
            <a:ext cx="5445462" cy="6088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None </a:t>
            </a:r>
            <a:r>
              <a:rPr lang="en-US" sz="2200" b="1" u="sng" dirty="0">
                <a:solidFill>
                  <a:schemeClr val="bg1"/>
                </a:solidFill>
              </a:rPr>
              <a:t>historical records compromising donation</a:t>
            </a:r>
            <a:br>
              <a:rPr lang="en-US" sz="2200" b="1" u="sng" dirty="0">
                <a:solidFill>
                  <a:schemeClr val="bg1"/>
                </a:solidFill>
              </a:rPr>
            </a:br>
            <a:br>
              <a:rPr lang="en-US" sz="2200" b="1" u="sng" dirty="0">
                <a:solidFill>
                  <a:schemeClr val="bg1"/>
                </a:solidFill>
              </a:rPr>
            </a:br>
            <a:r>
              <a:rPr lang="en-US" sz="2200" b="1" dirty="0">
                <a:solidFill>
                  <a:schemeClr val="bg1"/>
                </a:solidFill>
              </a:rPr>
              <a:t>No </a:t>
            </a:r>
            <a:r>
              <a:rPr lang="en-US" sz="2200" b="1" u="sng" dirty="0">
                <a:solidFill>
                  <a:schemeClr val="bg1"/>
                </a:solidFill>
              </a:rPr>
              <a:t>post-donation information</a:t>
            </a:r>
            <a:br>
              <a:rPr lang="en-US" sz="2200" b="1" u="sng" dirty="0">
                <a:solidFill>
                  <a:schemeClr val="bg1"/>
                </a:solidFill>
              </a:rPr>
            </a:br>
            <a:br>
              <a:rPr lang="en-US" sz="2200" b="1" u="sng" dirty="0">
                <a:solidFill>
                  <a:schemeClr val="bg1"/>
                </a:solidFill>
              </a:rPr>
            </a:br>
            <a:r>
              <a:rPr lang="en-US" sz="2200" b="1" u="sng" dirty="0">
                <a:solidFill>
                  <a:schemeClr val="bg1"/>
                </a:solidFill>
              </a:rPr>
              <a:t>Completed donation</a:t>
            </a:r>
          </a:p>
          <a:p>
            <a:pPr algn="l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Two uncompleted donations were recorded:</a:t>
            </a:r>
          </a:p>
          <a:p>
            <a:pPr algn="l">
              <a:lnSpc>
                <a:spcPct val="120000"/>
              </a:lnSpc>
            </a:pPr>
            <a:r>
              <a:rPr lang="en-US" sz="2200" b="1" dirty="0">
                <a:solidFill>
                  <a:schemeClr val="bg1"/>
                </a:solidFill>
              </a:rPr>
              <a:t>two (4 %) in the intervention group (failed venipuncture, a technical equipment issues)</a:t>
            </a:r>
          </a:p>
          <a:p>
            <a:pPr algn="l">
              <a:lnSpc>
                <a:spcPct val="120000"/>
              </a:lnSpc>
            </a:pPr>
            <a:endParaRPr lang="en-US" sz="2200" b="1" u="sng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415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C4A157-5326-FCF3-4026-FB5592A75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C456279B-E6DB-C801-11D6-8FE188EF1E9D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202D4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a-DK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2" name="Billede 11" descr="Et billede, der indeholder Font/skrifttype, tekst, Grafik, typografi&#10;&#10;Automatisk genereret beskrivelse">
            <a:extLst>
              <a:ext uri="{FF2B5EF4-FFF2-40B4-BE49-F238E27FC236}">
                <a16:creationId xmlns:a16="http://schemas.microsoft.com/office/drawing/2014/main" id="{437ED702-6889-6C20-C551-A163FA8BEA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3" y="6196341"/>
            <a:ext cx="2933074" cy="452648"/>
          </a:xfrm>
          <a:prstGeom prst="rect">
            <a:avLst/>
          </a:prstGeom>
        </p:spPr>
      </p:pic>
      <p:sp>
        <p:nvSpPr>
          <p:cNvPr id="36" name="Ellipse 35">
            <a:extLst>
              <a:ext uri="{FF2B5EF4-FFF2-40B4-BE49-F238E27FC236}">
                <a16:creationId xmlns:a16="http://schemas.microsoft.com/office/drawing/2014/main" id="{14C477B8-8E0D-B900-54D5-82E13F765FD9}"/>
              </a:ext>
            </a:extLst>
          </p:cNvPr>
          <p:cNvSpPr/>
          <p:nvPr/>
        </p:nvSpPr>
        <p:spPr>
          <a:xfrm>
            <a:off x="480658" y="4760115"/>
            <a:ext cx="273460" cy="266386"/>
          </a:xfrm>
          <a:prstGeom prst="ellipse">
            <a:avLst/>
          </a:prstGeom>
          <a:solidFill>
            <a:srgbClr val="202D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66003F50-7594-5A00-9D17-4D57BA729FF6}"/>
              </a:ext>
            </a:extLst>
          </p:cNvPr>
          <p:cNvSpPr txBox="1"/>
          <p:nvPr/>
        </p:nvSpPr>
        <p:spPr>
          <a:xfrm>
            <a:off x="1034532" y="601045"/>
            <a:ext cx="115966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400" dirty="0" err="1">
                <a:solidFill>
                  <a:schemeClr val="bg1"/>
                </a:solidFill>
              </a:rPr>
              <a:t>Results</a:t>
            </a:r>
            <a:r>
              <a:rPr lang="da-DK" sz="4400" dirty="0">
                <a:solidFill>
                  <a:schemeClr val="bg1"/>
                </a:solidFill>
              </a:rPr>
              <a:t> post-donation </a:t>
            </a:r>
            <a:r>
              <a:rPr lang="da-DK" sz="4400" dirty="0" err="1">
                <a:solidFill>
                  <a:schemeClr val="bg1"/>
                </a:solidFill>
              </a:rPr>
              <a:t>questionnaire</a:t>
            </a:r>
            <a:endParaRPr lang="da-DK" sz="4400" dirty="0">
              <a:solidFill>
                <a:schemeClr val="bg1"/>
              </a:solidFill>
            </a:endParaRPr>
          </a:p>
        </p:txBody>
      </p:sp>
      <p:sp>
        <p:nvSpPr>
          <p:cNvPr id="8" name="Pladsholder til indhold 4">
            <a:extLst>
              <a:ext uri="{FF2B5EF4-FFF2-40B4-BE49-F238E27FC236}">
                <a16:creationId xmlns:a16="http://schemas.microsoft.com/office/drawing/2014/main" id="{D0EE88D6-BB0C-FFDC-DB31-463E4ADEC79E}"/>
              </a:ext>
            </a:extLst>
          </p:cNvPr>
          <p:cNvSpPr txBox="1">
            <a:spLocks/>
          </p:cNvSpPr>
          <p:nvPr/>
        </p:nvSpPr>
        <p:spPr>
          <a:xfrm>
            <a:off x="754118" y="1445881"/>
            <a:ext cx="10708209" cy="53367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b="1" dirty="0">
                <a:solidFill>
                  <a:schemeClr val="bg1"/>
                </a:solidFill>
              </a:rPr>
              <a:t>Donors received a questionnaire post-donation 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bg1"/>
                </a:solidFill>
              </a:rPr>
              <a:t>Donor experience regarding +/- in-person interview prior to donation</a:t>
            </a:r>
          </a:p>
          <a:p>
            <a:pPr algn="l" fontAlgn="base"/>
            <a:endParaRPr lang="da-DK" b="1" dirty="0">
              <a:solidFill>
                <a:schemeClr val="bg1"/>
              </a:solidFill>
            </a:endParaRPr>
          </a:p>
          <a:p>
            <a:pPr algn="l" fontAlgn="base"/>
            <a:r>
              <a:rPr lang="da-DK" b="1" dirty="0">
                <a:solidFill>
                  <a:schemeClr val="bg1"/>
                </a:solidFill>
              </a:rPr>
              <a:t>	(204 </a:t>
            </a:r>
            <a:r>
              <a:rPr lang="da-DK" b="1" dirty="0" err="1">
                <a:solidFill>
                  <a:schemeClr val="bg1"/>
                </a:solidFill>
              </a:rPr>
              <a:t>questionnaires</a:t>
            </a:r>
            <a:r>
              <a:rPr lang="da-DK" b="1" dirty="0">
                <a:solidFill>
                  <a:schemeClr val="bg1"/>
                </a:solidFill>
              </a:rPr>
              <a:t> 137 </a:t>
            </a:r>
            <a:r>
              <a:rPr lang="da-DK" b="1" dirty="0" err="1">
                <a:solidFill>
                  <a:schemeClr val="bg1"/>
                </a:solidFill>
              </a:rPr>
              <a:t>answers</a:t>
            </a:r>
            <a:r>
              <a:rPr lang="da-DK" b="1" dirty="0">
                <a:solidFill>
                  <a:schemeClr val="bg1"/>
                </a:solidFill>
              </a:rPr>
              <a:t>)</a:t>
            </a:r>
          </a:p>
          <a:p>
            <a:pPr algn="l" fontAlgn="base"/>
            <a:r>
              <a:rPr lang="da-DK" b="1" dirty="0">
                <a:solidFill>
                  <a:schemeClr val="bg1"/>
                </a:solidFill>
              </a:rPr>
              <a:t>60 %	the in-person interview has no </a:t>
            </a:r>
            <a:r>
              <a:rPr lang="da-DK" b="1" dirty="0" err="1">
                <a:solidFill>
                  <a:schemeClr val="bg1"/>
                </a:solidFill>
              </a:rPr>
              <a:t>impact</a:t>
            </a:r>
            <a:r>
              <a:rPr lang="da-DK" b="1" dirty="0">
                <a:solidFill>
                  <a:schemeClr val="bg1"/>
                </a:solidFill>
              </a:rPr>
              <a:t> on </a:t>
            </a:r>
            <a:r>
              <a:rPr lang="da-DK" b="1" dirty="0" err="1">
                <a:solidFill>
                  <a:schemeClr val="bg1"/>
                </a:solidFill>
              </a:rPr>
              <a:t>their</a:t>
            </a:r>
            <a:r>
              <a:rPr lang="da-DK" b="1" dirty="0">
                <a:solidFill>
                  <a:schemeClr val="bg1"/>
                </a:solidFill>
              </a:rPr>
              <a:t> </a:t>
            </a:r>
            <a:r>
              <a:rPr lang="da-DK" b="1" dirty="0" err="1">
                <a:solidFill>
                  <a:schemeClr val="bg1"/>
                </a:solidFill>
              </a:rPr>
              <a:t>confidence</a:t>
            </a:r>
            <a:r>
              <a:rPr lang="da-DK" b="1" dirty="0">
                <a:solidFill>
                  <a:schemeClr val="bg1"/>
                </a:solidFill>
              </a:rPr>
              <a:t> in relation to 	donation</a:t>
            </a:r>
          </a:p>
          <a:p>
            <a:pPr algn="l" fontAlgn="base"/>
            <a:r>
              <a:rPr lang="da-DK" b="1" dirty="0">
                <a:solidFill>
                  <a:schemeClr val="bg1"/>
                </a:solidFill>
              </a:rPr>
              <a:t>38 % 	the in-person interview has an </a:t>
            </a:r>
            <a:r>
              <a:rPr lang="da-DK" b="1" dirty="0" err="1">
                <a:solidFill>
                  <a:schemeClr val="bg1"/>
                </a:solidFill>
              </a:rPr>
              <a:t>impact</a:t>
            </a:r>
            <a:r>
              <a:rPr lang="da-DK" b="1" dirty="0">
                <a:solidFill>
                  <a:schemeClr val="bg1"/>
                </a:solidFill>
              </a:rPr>
              <a:t> on </a:t>
            </a:r>
            <a:r>
              <a:rPr lang="da-DK" b="1" dirty="0" err="1">
                <a:solidFill>
                  <a:schemeClr val="bg1"/>
                </a:solidFill>
              </a:rPr>
              <a:t>confidence</a:t>
            </a:r>
            <a:r>
              <a:rPr lang="da-DK" b="1" dirty="0">
                <a:solidFill>
                  <a:schemeClr val="bg1"/>
                </a:solidFill>
              </a:rPr>
              <a:t>/</a:t>
            </a:r>
            <a:r>
              <a:rPr lang="da-DK" b="1" dirty="0" err="1">
                <a:solidFill>
                  <a:schemeClr val="bg1"/>
                </a:solidFill>
              </a:rPr>
              <a:t>monitoring</a:t>
            </a:r>
            <a:r>
              <a:rPr lang="da-DK" b="1" dirty="0">
                <a:solidFill>
                  <a:schemeClr val="bg1"/>
                </a:solidFill>
              </a:rPr>
              <a:t> of </a:t>
            </a:r>
            <a:r>
              <a:rPr lang="da-DK" b="1" dirty="0" err="1">
                <a:solidFill>
                  <a:schemeClr val="bg1"/>
                </a:solidFill>
              </a:rPr>
              <a:t>both</a:t>
            </a:r>
            <a:r>
              <a:rPr lang="da-DK" b="1" dirty="0">
                <a:solidFill>
                  <a:schemeClr val="bg1"/>
                </a:solidFill>
              </a:rPr>
              <a:t> 	</a:t>
            </a:r>
            <a:r>
              <a:rPr lang="da-DK" b="1" dirty="0" err="1">
                <a:solidFill>
                  <a:schemeClr val="bg1"/>
                </a:solidFill>
              </a:rPr>
              <a:t>donorsafety</a:t>
            </a:r>
            <a:r>
              <a:rPr lang="da-DK" b="1" dirty="0">
                <a:solidFill>
                  <a:schemeClr val="bg1"/>
                </a:solidFill>
              </a:rPr>
              <a:t> and the </a:t>
            </a:r>
            <a:r>
              <a:rPr lang="da-DK" b="1" dirty="0" err="1">
                <a:solidFill>
                  <a:schemeClr val="bg1"/>
                </a:solidFill>
              </a:rPr>
              <a:t>quality</a:t>
            </a:r>
            <a:r>
              <a:rPr lang="da-DK" b="1" dirty="0">
                <a:solidFill>
                  <a:schemeClr val="bg1"/>
                </a:solidFill>
              </a:rPr>
              <a:t> of the </a:t>
            </a:r>
            <a:r>
              <a:rPr lang="da-DK" b="1" dirty="0" err="1">
                <a:solidFill>
                  <a:schemeClr val="bg1"/>
                </a:solidFill>
              </a:rPr>
              <a:t>donated</a:t>
            </a:r>
            <a:r>
              <a:rPr lang="da-DK" b="1" dirty="0">
                <a:solidFill>
                  <a:schemeClr val="bg1"/>
                </a:solidFill>
              </a:rPr>
              <a:t> component</a:t>
            </a:r>
          </a:p>
          <a:p>
            <a:pPr algn="l" fontAlgn="base"/>
            <a:endParaRPr lang="da-DK" b="1" dirty="0">
              <a:solidFill>
                <a:schemeClr val="bg1"/>
              </a:solidFill>
            </a:endParaRPr>
          </a:p>
          <a:p>
            <a:pPr algn="l" fontAlgn="base"/>
            <a:r>
              <a:rPr lang="da-DK" b="1" dirty="0">
                <a:solidFill>
                  <a:schemeClr val="bg1"/>
                </a:solidFill>
              </a:rPr>
              <a:t>82 %  	the in-person interview has no </a:t>
            </a:r>
            <a:r>
              <a:rPr lang="da-DK" b="1" dirty="0" err="1">
                <a:solidFill>
                  <a:schemeClr val="bg1"/>
                </a:solidFill>
              </a:rPr>
              <a:t>impact</a:t>
            </a:r>
            <a:r>
              <a:rPr lang="da-DK" b="1" dirty="0">
                <a:solidFill>
                  <a:schemeClr val="bg1"/>
                </a:solidFill>
              </a:rPr>
              <a:t> om </a:t>
            </a:r>
            <a:r>
              <a:rPr lang="da-DK" b="1" dirty="0" err="1">
                <a:solidFill>
                  <a:schemeClr val="bg1"/>
                </a:solidFill>
              </a:rPr>
              <a:t>their</a:t>
            </a:r>
            <a:r>
              <a:rPr lang="da-DK" b="1" dirty="0">
                <a:solidFill>
                  <a:schemeClr val="bg1"/>
                </a:solidFill>
              </a:rPr>
              <a:t> </a:t>
            </a:r>
            <a:r>
              <a:rPr lang="da-DK" b="1" dirty="0" err="1">
                <a:solidFill>
                  <a:schemeClr val="bg1"/>
                </a:solidFill>
              </a:rPr>
              <a:t>movitation</a:t>
            </a:r>
            <a:r>
              <a:rPr lang="da-DK" b="1" dirty="0">
                <a:solidFill>
                  <a:schemeClr val="bg1"/>
                </a:solidFill>
              </a:rPr>
              <a:t> to </a:t>
            </a:r>
            <a:r>
              <a:rPr lang="da-DK" b="1" dirty="0" err="1">
                <a:solidFill>
                  <a:schemeClr val="bg1"/>
                </a:solidFill>
              </a:rPr>
              <a:t>donate</a:t>
            </a:r>
            <a:endParaRPr lang="da-DK" b="1" dirty="0">
              <a:solidFill>
                <a:schemeClr val="bg1"/>
              </a:solidFill>
            </a:endParaRPr>
          </a:p>
          <a:p>
            <a:pPr algn="l" fontAlgn="base"/>
            <a:r>
              <a:rPr lang="da-DK" b="1" dirty="0">
                <a:solidFill>
                  <a:schemeClr val="bg1"/>
                </a:solidFill>
              </a:rPr>
              <a:t> 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100" b="1" dirty="0">
              <a:solidFill>
                <a:schemeClr val="bg1"/>
              </a:solidFill>
            </a:endParaRP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3100" b="1" dirty="0">
              <a:solidFill>
                <a:schemeClr val="bg1"/>
              </a:solidFill>
            </a:endParaRPr>
          </a:p>
          <a:p>
            <a:pPr algn="l">
              <a:lnSpc>
                <a:spcPct val="120000"/>
              </a:lnSpc>
            </a:pPr>
            <a:endParaRPr lang="en-US" sz="3100" b="1" dirty="0">
              <a:solidFill>
                <a:schemeClr val="bg1"/>
              </a:solidFill>
            </a:endParaRPr>
          </a:p>
        </p:txBody>
      </p:sp>
      <p:sp>
        <p:nvSpPr>
          <p:cNvPr id="2" name="Pladsholder til indhold 4">
            <a:extLst>
              <a:ext uri="{FF2B5EF4-FFF2-40B4-BE49-F238E27FC236}">
                <a16:creationId xmlns:a16="http://schemas.microsoft.com/office/drawing/2014/main" id="{5C9032C9-E4CB-F0E1-380C-927BF432845B}"/>
              </a:ext>
            </a:extLst>
          </p:cNvPr>
          <p:cNvSpPr txBox="1">
            <a:spLocks/>
          </p:cNvSpPr>
          <p:nvPr/>
        </p:nvSpPr>
        <p:spPr>
          <a:xfrm>
            <a:off x="6059979" y="3785835"/>
            <a:ext cx="5620905" cy="2840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r>
              <a:rPr lang="en-US" sz="2200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4" name="Pladsholder til indhold 4">
            <a:extLst>
              <a:ext uri="{FF2B5EF4-FFF2-40B4-BE49-F238E27FC236}">
                <a16:creationId xmlns:a16="http://schemas.microsoft.com/office/drawing/2014/main" id="{5D92EA53-C742-12E1-C44A-676A4712710D}"/>
              </a:ext>
            </a:extLst>
          </p:cNvPr>
          <p:cNvSpPr txBox="1">
            <a:spLocks/>
          </p:cNvSpPr>
          <p:nvPr/>
        </p:nvSpPr>
        <p:spPr>
          <a:xfrm>
            <a:off x="6000062" y="1590551"/>
            <a:ext cx="5887138" cy="1838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</a:pPr>
            <a:endParaRPr 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59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19E7D0817F5448AEBCFEDF85947944" ma:contentTypeVersion="14" ma:contentTypeDescription="Een nieuw document maken." ma:contentTypeScope="" ma:versionID="ca1fff6abcce7fd0edbeffb66a73830c">
  <xsd:schema xmlns:xsd="http://www.w3.org/2001/XMLSchema" xmlns:xs="http://www.w3.org/2001/XMLSchema" xmlns:p="http://schemas.microsoft.com/office/2006/metadata/properties" xmlns:ns2="226bb0d9-941c-4c72-8b58-eec0f92f91f9" xmlns:ns3="390cec58-3f9b-4ba4-8a21-a3ec4dd383b8" targetNamespace="http://schemas.microsoft.com/office/2006/metadata/properties" ma:root="true" ma:fieldsID="62c6e46a416083380a54c833316e6934" ns2:_="" ns3:_="">
    <xsd:import namespace="226bb0d9-941c-4c72-8b58-eec0f92f91f9"/>
    <xsd:import namespace="390cec58-3f9b-4ba4-8a21-a3ec4dd383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6bb0d9-941c-4c72-8b58-eec0f92f9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Afbeeldingtags" ma:readOnly="false" ma:fieldId="{5cf76f15-5ced-4ddc-b409-7134ff3c332f}" ma:taxonomyMulti="true" ma:sspId="0f1cba57-224f-4b5e-856c-412f75d57df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cec58-3f9b-4ba4-8a21-a3ec4dd383b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a9674ad-d5c1-440c-aae0-4061e05cf5d0}" ma:internalName="TaxCatchAll" ma:showField="CatchAllData" ma:web="390cec58-3f9b-4ba4-8a21-a3ec4dd383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6bb0d9-941c-4c72-8b58-eec0f92f91f9">
      <Terms xmlns="http://schemas.microsoft.com/office/infopath/2007/PartnerControls"/>
    </lcf76f155ced4ddcb4097134ff3c332f>
    <TaxCatchAll xmlns="390cec58-3f9b-4ba4-8a21-a3ec4dd383b8" xsi:nil="true"/>
  </documentManagement>
</p:properties>
</file>

<file path=customXml/itemProps1.xml><?xml version="1.0" encoding="utf-8"?>
<ds:datastoreItem xmlns:ds="http://schemas.openxmlformats.org/officeDocument/2006/customXml" ds:itemID="{EF76EE41-88A0-441D-9446-F9E6DC775201}"/>
</file>

<file path=customXml/itemProps2.xml><?xml version="1.0" encoding="utf-8"?>
<ds:datastoreItem xmlns:ds="http://schemas.openxmlformats.org/officeDocument/2006/customXml" ds:itemID="{FB060AAD-D005-4DFC-8074-CB89FFCC803B}"/>
</file>

<file path=customXml/itemProps3.xml><?xml version="1.0" encoding="utf-8"?>
<ds:datastoreItem xmlns:ds="http://schemas.openxmlformats.org/officeDocument/2006/customXml" ds:itemID="{36FA69F8-71FF-4CF7-9281-CB9A419F5BF4}"/>
</file>

<file path=docProps/app.xml><?xml version="1.0" encoding="utf-8"?>
<Properties xmlns="http://schemas.openxmlformats.org/officeDocument/2006/extended-properties" xmlns:vt="http://schemas.openxmlformats.org/officeDocument/2006/docPropsVTypes">
  <TotalTime>3052</TotalTime>
  <Words>650</Words>
  <Application>Microsoft Office PowerPoint</Application>
  <PresentationFormat>Widescreen</PresentationFormat>
  <Paragraphs>115</Paragraphs>
  <Slides>12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Office-tema</vt:lpstr>
      <vt:lpstr> Plasma donation for fractionation with or without a prior in-person interview in experienced donors:   Assessing safety for donors </vt:lpstr>
      <vt:lpstr>None has any conflicts of interest to declaire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Region Nordjylland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Malene Møller Jørgensen</dc:creator>
  <cp:lastModifiedBy>Bitten Aagaard Jensen</cp:lastModifiedBy>
  <cp:revision>46</cp:revision>
  <dcterms:created xsi:type="dcterms:W3CDTF">2024-08-27T05:59:05Z</dcterms:created>
  <dcterms:modified xsi:type="dcterms:W3CDTF">2025-09-23T17:07:02Z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0x0101004619E7D0817F5448AEBCFEDF85947944</vt:lpwstr>
  </property>
</Properties>
</file>