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mp" ContentType="image/jpeg"/>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Lst>
  <p:sldSz cx="12192000" cy="6858000"/>
  <p:notesSz cx="6858000" cy="9945688"/>
  <p:embeddedFontLst>
    <p:embeddedFont>
      <p:font typeface="Arial Black" panose="020B0A04020102020204" pitchFamily="34" charset="0"/>
      <p:regular r:id="rId23"/>
      <p:bold r:id="rId24"/>
    </p:embeddedFont>
    <p:embeddedFont>
      <p:font typeface="Bebas Neue" panose="020B0606020202050201" pitchFamily="34" charset="0"/>
      <p:regular r:id="rId25"/>
    </p:embeddedFont>
    <p:embeddedFont>
      <p:font typeface="Lato" panose="020F0502020204030203" pitchFamily="34" charset="0"/>
      <p:regular r:id="rId26"/>
      <p:bold r:id="rId27"/>
      <p:italic r:id="rId28"/>
      <p:boldItalic r:id="rId29"/>
    </p:embeddedFont>
    <p:embeddedFont>
      <p:font typeface="Play"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K2hD2zwxQ6pJvrvBXAZGqfAN83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E13A1-682C-40C7-BCC2-CB9DC9EA9C6B}" v="12" dt="2025-09-10T19:52:41.811"/>
  </p1510:revLst>
</p1510:revInfo>
</file>

<file path=ppt/tableStyles.xml><?xml version="1.0" encoding="utf-8"?>
<a:tblStyleLst xmlns:a="http://schemas.openxmlformats.org/drawingml/2006/main" def="{3F8BB9E7-4CBC-40F5-9B45-5A83F8E8126A}">
  <a:tblStyle styleId="{3F8BB9E7-4CBC-40F5-9B45-5A83F8E812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464" autoAdjust="0"/>
  </p:normalViewPr>
  <p:slideViewPr>
    <p:cSldViewPr snapToGrid="0">
      <p:cViewPr varScale="1">
        <p:scale>
          <a:sx n="44" d="100"/>
          <a:sy n="44" d="100"/>
        </p:scale>
        <p:origin x="216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customschemas.google.com/relationships/presentationmetadata" Target="metadata"/><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Ange Moureaux" userId="924e673c-ea07-478d-9eb8-560e06956c8d" providerId="ADAL" clId="{426E13A1-682C-40C7-BCC2-CB9DC9EA9C6B}"/>
    <pc:docChg chg="undo custSel modSld modNotesMaster">
      <pc:chgData name="Marie-Ange Moureaux" userId="924e673c-ea07-478d-9eb8-560e06956c8d" providerId="ADAL" clId="{426E13A1-682C-40C7-BCC2-CB9DC9EA9C6B}" dt="2025-09-10T19:52:41.811" v="628"/>
      <pc:docMkLst>
        <pc:docMk/>
      </pc:docMkLst>
      <pc:sldChg chg="modNotes">
        <pc:chgData name="Marie-Ange Moureaux" userId="924e673c-ea07-478d-9eb8-560e06956c8d" providerId="ADAL" clId="{426E13A1-682C-40C7-BCC2-CB9DC9EA9C6B}" dt="2025-09-10T19:52:41.811" v="628"/>
        <pc:sldMkLst>
          <pc:docMk/>
          <pc:sldMk cId="0" sldId="256"/>
        </pc:sldMkLst>
      </pc:sldChg>
      <pc:sldChg chg="modNotes">
        <pc:chgData name="Marie-Ange Moureaux" userId="924e673c-ea07-478d-9eb8-560e06956c8d" providerId="ADAL" clId="{426E13A1-682C-40C7-BCC2-CB9DC9EA9C6B}" dt="2025-09-10T19:52:41.811" v="628"/>
        <pc:sldMkLst>
          <pc:docMk/>
          <pc:sldMk cId="0" sldId="257"/>
        </pc:sldMkLst>
      </pc:sldChg>
      <pc:sldChg chg="modNotes">
        <pc:chgData name="Marie-Ange Moureaux" userId="924e673c-ea07-478d-9eb8-560e06956c8d" providerId="ADAL" clId="{426E13A1-682C-40C7-BCC2-CB9DC9EA9C6B}" dt="2025-09-10T19:52:41.811" v="628"/>
        <pc:sldMkLst>
          <pc:docMk/>
          <pc:sldMk cId="0" sldId="258"/>
        </pc:sldMkLst>
      </pc:sldChg>
      <pc:sldChg chg="modSp mod modNotes modNotesTx">
        <pc:chgData name="Marie-Ange Moureaux" userId="924e673c-ea07-478d-9eb8-560e06956c8d" providerId="ADAL" clId="{426E13A1-682C-40C7-BCC2-CB9DC9EA9C6B}" dt="2025-09-10T19:52:41.811" v="628"/>
        <pc:sldMkLst>
          <pc:docMk/>
          <pc:sldMk cId="0" sldId="259"/>
        </pc:sldMkLst>
        <pc:spChg chg="mod">
          <ac:chgData name="Marie-Ange Moureaux" userId="924e673c-ea07-478d-9eb8-560e06956c8d" providerId="ADAL" clId="{426E13A1-682C-40C7-BCC2-CB9DC9EA9C6B}" dt="2025-09-10T19:50:19.456" v="596" actId="113"/>
          <ac:spMkLst>
            <pc:docMk/>
            <pc:sldMk cId="0" sldId="259"/>
            <ac:spMk id="211" creationId="{00000000-0000-0000-0000-000000000000}"/>
          </ac:spMkLst>
        </pc:spChg>
        <pc:spChg chg="mod">
          <ac:chgData name="Marie-Ange Moureaux" userId="924e673c-ea07-478d-9eb8-560e06956c8d" providerId="ADAL" clId="{426E13A1-682C-40C7-BCC2-CB9DC9EA9C6B}" dt="2025-09-10T14:22:09.100" v="26" actId="20577"/>
          <ac:spMkLst>
            <pc:docMk/>
            <pc:sldMk cId="0" sldId="259"/>
            <ac:spMk id="214" creationId="{00000000-0000-0000-0000-000000000000}"/>
          </ac:spMkLst>
        </pc:spChg>
        <pc:spChg chg="mod">
          <ac:chgData name="Marie-Ange Moureaux" userId="924e673c-ea07-478d-9eb8-560e06956c8d" providerId="ADAL" clId="{426E13A1-682C-40C7-BCC2-CB9DC9EA9C6B}" dt="2025-09-10T14:28:27.359" v="221" actId="1076"/>
          <ac:spMkLst>
            <pc:docMk/>
            <pc:sldMk cId="0" sldId="259"/>
            <ac:spMk id="222" creationId="{00000000-0000-0000-0000-000000000000}"/>
          </ac:spMkLst>
        </pc:spChg>
      </pc:sldChg>
      <pc:sldChg chg="modNotes">
        <pc:chgData name="Marie-Ange Moureaux" userId="924e673c-ea07-478d-9eb8-560e06956c8d" providerId="ADAL" clId="{426E13A1-682C-40C7-BCC2-CB9DC9EA9C6B}" dt="2025-09-10T19:52:41.811" v="628"/>
        <pc:sldMkLst>
          <pc:docMk/>
          <pc:sldMk cId="0" sldId="260"/>
        </pc:sldMkLst>
      </pc:sldChg>
      <pc:sldChg chg="modNotes modNotesTx">
        <pc:chgData name="Marie-Ange Moureaux" userId="924e673c-ea07-478d-9eb8-560e06956c8d" providerId="ADAL" clId="{426E13A1-682C-40C7-BCC2-CB9DC9EA9C6B}" dt="2025-09-10T19:52:41.811" v="628"/>
        <pc:sldMkLst>
          <pc:docMk/>
          <pc:sldMk cId="0" sldId="261"/>
        </pc:sldMkLst>
      </pc:sldChg>
      <pc:sldChg chg="modNotes">
        <pc:chgData name="Marie-Ange Moureaux" userId="924e673c-ea07-478d-9eb8-560e06956c8d" providerId="ADAL" clId="{426E13A1-682C-40C7-BCC2-CB9DC9EA9C6B}" dt="2025-09-10T19:52:41.811" v="628"/>
        <pc:sldMkLst>
          <pc:docMk/>
          <pc:sldMk cId="0" sldId="262"/>
        </pc:sldMkLst>
      </pc:sldChg>
      <pc:sldChg chg="modSp mod modNotes modNotesTx">
        <pc:chgData name="Marie-Ange Moureaux" userId="924e673c-ea07-478d-9eb8-560e06956c8d" providerId="ADAL" clId="{426E13A1-682C-40C7-BCC2-CB9DC9EA9C6B}" dt="2025-09-10T19:52:41.811" v="628"/>
        <pc:sldMkLst>
          <pc:docMk/>
          <pc:sldMk cId="0" sldId="263"/>
        </pc:sldMkLst>
        <pc:spChg chg="mod">
          <ac:chgData name="Marie-Ange Moureaux" userId="924e673c-ea07-478d-9eb8-560e06956c8d" providerId="ADAL" clId="{426E13A1-682C-40C7-BCC2-CB9DC9EA9C6B}" dt="2025-09-10T14:30:19.928" v="235" actId="20577"/>
          <ac:spMkLst>
            <pc:docMk/>
            <pc:sldMk cId="0" sldId="263"/>
            <ac:spMk id="300" creationId="{00000000-0000-0000-0000-000000000000}"/>
          </ac:spMkLst>
        </pc:spChg>
      </pc:sldChg>
      <pc:sldChg chg="modNotes">
        <pc:chgData name="Marie-Ange Moureaux" userId="924e673c-ea07-478d-9eb8-560e06956c8d" providerId="ADAL" clId="{426E13A1-682C-40C7-BCC2-CB9DC9EA9C6B}" dt="2025-09-10T19:52:41.811" v="628"/>
        <pc:sldMkLst>
          <pc:docMk/>
          <pc:sldMk cId="0" sldId="264"/>
        </pc:sldMkLst>
      </pc:sldChg>
      <pc:sldChg chg="modNotes">
        <pc:chgData name="Marie-Ange Moureaux" userId="924e673c-ea07-478d-9eb8-560e06956c8d" providerId="ADAL" clId="{426E13A1-682C-40C7-BCC2-CB9DC9EA9C6B}" dt="2025-09-10T19:52:41.811" v="628"/>
        <pc:sldMkLst>
          <pc:docMk/>
          <pc:sldMk cId="0" sldId="265"/>
        </pc:sldMkLst>
      </pc:sldChg>
      <pc:sldChg chg="modNotes">
        <pc:chgData name="Marie-Ange Moureaux" userId="924e673c-ea07-478d-9eb8-560e06956c8d" providerId="ADAL" clId="{426E13A1-682C-40C7-BCC2-CB9DC9EA9C6B}" dt="2025-09-10T19:52:41.811" v="628"/>
        <pc:sldMkLst>
          <pc:docMk/>
          <pc:sldMk cId="0" sldId="266"/>
        </pc:sldMkLst>
      </pc:sldChg>
      <pc:sldChg chg="modNotes">
        <pc:chgData name="Marie-Ange Moureaux" userId="924e673c-ea07-478d-9eb8-560e06956c8d" providerId="ADAL" clId="{426E13A1-682C-40C7-BCC2-CB9DC9EA9C6B}" dt="2025-09-10T19:52:41.811" v="628"/>
        <pc:sldMkLst>
          <pc:docMk/>
          <pc:sldMk cId="0" sldId="267"/>
        </pc:sldMkLst>
      </pc:sldChg>
      <pc:sldChg chg="addSp delSp modSp mod modNotes modNotesTx">
        <pc:chgData name="Marie-Ange Moureaux" userId="924e673c-ea07-478d-9eb8-560e06956c8d" providerId="ADAL" clId="{426E13A1-682C-40C7-BCC2-CB9DC9EA9C6B}" dt="2025-09-10T19:52:41.811" v="628"/>
        <pc:sldMkLst>
          <pc:docMk/>
          <pc:sldMk cId="0" sldId="268"/>
        </pc:sldMkLst>
        <pc:spChg chg="mod">
          <ac:chgData name="Marie-Ange Moureaux" userId="924e673c-ea07-478d-9eb8-560e06956c8d" providerId="ADAL" clId="{426E13A1-682C-40C7-BCC2-CB9DC9EA9C6B}" dt="2025-09-10T15:10:34.720" v="355" actId="20577"/>
          <ac:spMkLst>
            <pc:docMk/>
            <pc:sldMk cId="0" sldId="268"/>
            <ac:spMk id="405" creationId="{00000000-0000-0000-0000-000000000000}"/>
          </ac:spMkLst>
        </pc:spChg>
        <pc:graphicFrameChg chg="mod modGraphic">
          <ac:chgData name="Marie-Ange Moureaux" userId="924e673c-ea07-478d-9eb8-560e06956c8d" providerId="ADAL" clId="{426E13A1-682C-40C7-BCC2-CB9DC9EA9C6B}" dt="2025-09-10T19:34:39.194" v="595" actId="113"/>
          <ac:graphicFrameMkLst>
            <pc:docMk/>
            <pc:sldMk cId="0" sldId="268"/>
            <ac:graphicFrameMk id="402" creationId="{00000000-0000-0000-0000-000000000000}"/>
          </ac:graphicFrameMkLst>
        </pc:graphicFrameChg>
        <pc:graphicFrameChg chg="add del mod modGraphic">
          <ac:chgData name="Marie-Ange Moureaux" userId="924e673c-ea07-478d-9eb8-560e06956c8d" providerId="ADAL" clId="{426E13A1-682C-40C7-BCC2-CB9DC9EA9C6B}" dt="2025-09-10T15:06:24.351" v="345" actId="1076"/>
          <ac:graphicFrameMkLst>
            <pc:docMk/>
            <pc:sldMk cId="0" sldId="268"/>
            <ac:graphicFrameMk id="403" creationId="{00000000-0000-0000-0000-000000000000}"/>
          </ac:graphicFrameMkLst>
        </pc:graphicFrameChg>
        <pc:graphicFrameChg chg="mod">
          <ac:chgData name="Marie-Ange Moureaux" userId="924e673c-ea07-478d-9eb8-560e06956c8d" providerId="ADAL" clId="{426E13A1-682C-40C7-BCC2-CB9DC9EA9C6B}" dt="2025-09-10T19:22:39.335" v="504" actId="14100"/>
          <ac:graphicFrameMkLst>
            <pc:docMk/>
            <pc:sldMk cId="0" sldId="268"/>
            <ac:graphicFrameMk id="406" creationId="{00000000-0000-0000-0000-000000000000}"/>
          </ac:graphicFrameMkLst>
        </pc:graphicFrameChg>
      </pc:sldChg>
      <pc:sldChg chg="modSp mod modNotes modNotesTx">
        <pc:chgData name="Marie-Ange Moureaux" userId="924e673c-ea07-478d-9eb8-560e06956c8d" providerId="ADAL" clId="{426E13A1-682C-40C7-BCC2-CB9DC9EA9C6B}" dt="2025-09-10T19:52:41.811" v="628"/>
        <pc:sldMkLst>
          <pc:docMk/>
          <pc:sldMk cId="0" sldId="269"/>
        </pc:sldMkLst>
        <pc:spChg chg="mod">
          <ac:chgData name="Marie-Ange Moureaux" userId="924e673c-ea07-478d-9eb8-560e06956c8d" providerId="ADAL" clId="{426E13A1-682C-40C7-BCC2-CB9DC9EA9C6B}" dt="2025-09-10T14:32:54.933" v="307" actId="20577"/>
          <ac:spMkLst>
            <pc:docMk/>
            <pc:sldMk cId="0" sldId="269"/>
            <ac:spMk id="412" creationId="{00000000-0000-0000-0000-000000000000}"/>
          </ac:spMkLst>
        </pc:spChg>
        <pc:spChg chg="mod">
          <ac:chgData name="Marie-Ange Moureaux" userId="924e673c-ea07-478d-9eb8-560e06956c8d" providerId="ADAL" clId="{426E13A1-682C-40C7-BCC2-CB9DC9EA9C6B}" dt="2025-09-10T14:33:22.903" v="309" actId="1076"/>
          <ac:spMkLst>
            <pc:docMk/>
            <pc:sldMk cId="0" sldId="269"/>
            <ac:spMk id="414" creationId="{00000000-0000-0000-0000-000000000000}"/>
          </ac:spMkLst>
        </pc:spChg>
        <pc:spChg chg="mod">
          <ac:chgData name="Marie-Ange Moureaux" userId="924e673c-ea07-478d-9eb8-560e06956c8d" providerId="ADAL" clId="{426E13A1-682C-40C7-BCC2-CB9DC9EA9C6B}" dt="2025-09-10T14:33:22.903" v="309" actId="1076"/>
          <ac:spMkLst>
            <pc:docMk/>
            <pc:sldMk cId="0" sldId="269"/>
            <ac:spMk id="415" creationId="{00000000-0000-0000-0000-000000000000}"/>
          </ac:spMkLst>
        </pc:spChg>
        <pc:spChg chg="mod">
          <ac:chgData name="Marie-Ange Moureaux" userId="924e673c-ea07-478d-9eb8-560e06956c8d" providerId="ADAL" clId="{426E13A1-682C-40C7-BCC2-CB9DC9EA9C6B}" dt="2025-09-10T14:33:30.926" v="311" actId="1076"/>
          <ac:spMkLst>
            <pc:docMk/>
            <pc:sldMk cId="0" sldId="269"/>
            <ac:spMk id="416" creationId="{00000000-0000-0000-0000-000000000000}"/>
          </ac:spMkLst>
        </pc:spChg>
      </pc:sldChg>
      <pc:sldChg chg="modNotes">
        <pc:chgData name="Marie-Ange Moureaux" userId="924e673c-ea07-478d-9eb8-560e06956c8d" providerId="ADAL" clId="{426E13A1-682C-40C7-BCC2-CB9DC9EA9C6B}" dt="2025-09-10T19:52:41.811" v="628"/>
        <pc:sldMkLst>
          <pc:docMk/>
          <pc:sldMk cId="0" sldId="270"/>
        </pc:sldMkLst>
      </pc:sldChg>
      <pc:sldChg chg="modNotes">
        <pc:chgData name="Marie-Ange Moureaux" userId="924e673c-ea07-478d-9eb8-560e06956c8d" providerId="ADAL" clId="{426E13A1-682C-40C7-BCC2-CB9DC9EA9C6B}" dt="2025-09-10T19:52:41.811" v="628"/>
        <pc:sldMkLst>
          <pc:docMk/>
          <pc:sldMk cId="0" sldId="271"/>
        </pc:sldMkLst>
      </pc:sldChg>
      <pc:sldChg chg="modSp mod modNotes">
        <pc:chgData name="Marie-Ange Moureaux" userId="924e673c-ea07-478d-9eb8-560e06956c8d" providerId="ADAL" clId="{426E13A1-682C-40C7-BCC2-CB9DC9EA9C6B}" dt="2025-09-10T19:52:41.811" v="628"/>
        <pc:sldMkLst>
          <pc:docMk/>
          <pc:sldMk cId="0" sldId="272"/>
        </pc:sldMkLst>
        <pc:spChg chg="mod">
          <ac:chgData name="Marie-Ange Moureaux" userId="924e673c-ea07-478d-9eb8-560e06956c8d" providerId="ADAL" clId="{426E13A1-682C-40C7-BCC2-CB9DC9EA9C6B}" dt="2025-09-10T19:28:53.084" v="518" actId="20577"/>
          <ac:spMkLst>
            <pc:docMk/>
            <pc:sldMk cId="0" sldId="272"/>
            <ac:spMk id="447" creationId="{00000000-0000-0000-0000-000000000000}"/>
          </ac:spMkLst>
        </pc:spChg>
      </pc:sldChg>
      <pc:sldChg chg="modNotes">
        <pc:chgData name="Marie-Ange Moureaux" userId="924e673c-ea07-478d-9eb8-560e06956c8d" providerId="ADAL" clId="{426E13A1-682C-40C7-BCC2-CB9DC9EA9C6B}" dt="2025-09-10T19:52:41.811" v="628"/>
        <pc:sldMkLst>
          <pc:docMk/>
          <pc:sldMk cId="0" sldId="27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roixrougedebelgique-my.sharepoint.com/personal/ma_moureaux_croix-rouge_be/Documents/Documents/Plasma/ecdhm/f5dec48a-a193-4e9c-857b-36a6113bd83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BE" sz="2400" b="0" i="0" u="none" strike="noStrike" kern="1200" spc="0" baseline="0" dirty="0" err="1">
                <a:solidFill>
                  <a:sysClr val="windowText" lastClr="000000">
                    <a:lumMod val="65000"/>
                    <a:lumOff val="35000"/>
                  </a:sysClr>
                </a:solidFill>
              </a:rPr>
              <a:t>Number</a:t>
            </a:r>
            <a:r>
              <a:rPr lang="fr-BE" sz="2400" b="0" i="0" u="none" strike="noStrike" kern="1200" spc="0" baseline="0" dirty="0">
                <a:solidFill>
                  <a:sysClr val="windowText" lastClr="000000">
                    <a:lumMod val="65000"/>
                    <a:lumOff val="35000"/>
                  </a:sysClr>
                </a:solidFill>
              </a:rPr>
              <a:t> </a:t>
            </a:r>
            <a:r>
              <a:rPr lang="fr-BE" sz="2400" b="0" i="0" u="none" strike="noStrike" kern="1200" spc="0" baseline="0" dirty="0" err="1">
                <a:solidFill>
                  <a:sysClr val="windowText" lastClr="000000">
                    <a:lumMod val="65000"/>
                    <a:lumOff val="35000"/>
                  </a:sysClr>
                </a:solidFill>
              </a:rPr>
              <a:t>Plasmarathon's</a:t>
            </a:r>
            <a:r>
              <a:rPr lang="fr-BE" sz="2400" b="0" i="0" u="none" strike="noStrike" kern="1200" spc="0" baseline="0" dirty="0">
                <a:solidFill>
                  <a:sysClr val="windowText" lastClr="000000">
                    <a:lumMod val="65000"/>
                    <a:lumOff val="35000"/>
                  </a:sysClr>
                </a:solidFill>
              </a:rPr>
              <a:t> </a:t>
            </a:r>
            <a:r>
              <a:rPr lang="fr-BE" sz="2400" b="0" i="0" u="none" strike="noStrike" kern="1200" spc="0" baseline="0" dirty="0" err="1">
                <a:solidFill>
                  <a:sysClr val="windowText" lastClr="000000">
                    <a:lumMod val="65000"/>
                    <a:lumOff val="35000"/>
                  </a:sysClr>
                </a:solidFill>
              </a:rPr>
              <a:t>Appointment</a:t>
            </a:r>
            <a:r>
              <a:rPr lang="fr-BE" sz="2400" b="0" i="0" u="none" strike="noStrike" kern="1200" spc="0" baseline="0" dirty="0">
                <a:solidFill>
                  <a:sysClr val="windowText" lastClr="000000">
                    <a:lumMod val="65000"/>
                    <a:lumOff val="35000"/>
                  </a:sysClr>
                </a:solidFill>
              </a:rPr>
              <a:t> per </a:t>
            </a:r>
            <a:r>
              <a:rPr lang="fr-BE" sz="2400" b="0" i="0" u="none" strike="noStrike" kern="1200" spc="0" baseline="0" dirty="0" err="1">
                <a:solidFill>
                  <a:sysClr val="windowText" lastClr="000000">
                    <a:lumMod val="65000"/>
                    <a:lumOff val="35000"/>
                  </a:sysClr>
                </a:solidFill>
              </a:rPr>
              <a:t>month</a:t>
            </a:r>
            <a:endParaRPr lang="fr-BE" sz="2400" b="0" i="0" u="none" strike="noStrike" kern="1200" spc="0" baseline="0" dirty="0">
              <a:solidFill>
                <a:sysClr val="windowText" lastClr="000000">
                  <a:lumMod val="65000"/>
                  <a:lumOff val="35000"/>
                </a:sysClr>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BE"/>
        </a:p>
      </c:txPr>
    </c:title>
    <c:autoTitleDeleted val="0"/>
    <c:plotArea>
      <c:layout/>
      <c:barChart>
        <c:barDir val="col"/>
        <c:grouping val="clustered"/>
        <c:varyColors val="0"/>
        <c:ser>
          <c:idx val="0"/>
          <c:order val="0"/>
          <c:spPr>
            <a:solidFill>
              <a:schemeClr val="accent1"/>
            </a:solidFill>
            <a:ln>
              <a:noFill/>
            </a:ln>
            <a:effectLst/>
          </c:spPr>
          <c:invertIfNegative val="0"/>
          <c:cat>
            <c:strRef>
              <c:f>Feuil14!$D$2:$D$5</c:f>
              <c:strCache>
                <c:ptCount val="4"/>
                <c:pt idx="0">
                  <c:v>Augustus</c:v>
                </c:pt>
                <c:pt idx="1">
                  <c:v>September</c:v>
                </c:pt>
                <c:pt idx="2">
                  <c:v>October</c:v>
                </c:pt>
                <c:pt idx="3">
                  <c:v>November</c:v>
                </c:pt>
              </c:strCache>
            </c:strRef>
          </c:cat>
          <c:val>
            <c:numRef>
              <c:f>Feuil14!$E$2:$E$5</c:f>
              <c:numCache>
                <c:formatCode>General</c:formatCode>
                <c:ptCount val="4"/>
                <c:pt idx="0">
                  <c:v>121</c:v>
                </c:pt>
                <c:pt idx="1">
                  <c:v>354</c:v>
                </c:pt>
                <c:pt idx="2">
                  <c:v>558</c:v>
                </c:pt>
                <c:pt idx="3">
                  <c:v>321</c:v>
                </c:pt>
              </c:numCache>
            </c:numRef>
          </c:val>
          <c:extLst>
            <c:ext xmlns:c16="http://schemas.microsoft.com/office/drawing/2014/chart" uri="{C3380CC4-5D6E-409C-BE32-E72D297353CC}">
              <c16:uniqueId val="{00000000-A3D1-4811-A724-B6E3918A689C}"/>
            </c:ext>
          </c:extLst>
        </c:ser>
        <c:dLbls>
          <c:showLegendKey val="0"/>
          <c:showVal val="0"/>
          <c:showCatName val="0"/>
          <c:showSerName val="0"/>
          <c:showPercent val="0"/>
          <c:showBubbleSize val="0"/>
        </c:dLbls>
        <c:gapWidth val="219"/>
        <c:overlap val="-27"/>
        <c:axId val="603687423"/>
        <c:axId val="603688383"/>
      </c:barChart>
      <c:catAx>
        <c:axId val="603687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03688383"/>
        <c:crosses val="autoZero"/>
        <c:auto val="1"/>
        <c:lblAlgn val="ctr"/>
        <c:lblOffset val="100"/>
        <c:noMultiLvlLbl val="0"/>
      </c:catAx>
      <c:valAx>
        <c:axId val="603688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6036874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71800" cy="499011"/>
          </a:xfrm>
          <a:prstGeom prst="rect">
            <a:avLst/>
          </a:prstGeom>
          <a:noFill/>
          <a:ln>
            <a:noFill/>
          </a:ln>
        </p:spPr>
        <p:txBody>
          <a:bodyPr spcFirstLastPara="1" wrap="square" lIns="91855" tIns="45915" rIns="91855" bIns="4591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5" y="0"/>
            <a:ext cx="2971800" cy="499011"/>
          </a:xfrm>
          <a:prstGeom prst="rect">
            <a:avLst/>
          </a:prstGeom>
          <a:noFill/>
          <a:ln>
            <a:noFill/>
          </a:ln>
        </p:spPr>
        <p:txBody>
          <a:bodyPr spcFirstLastPara="1" wrap="square" lIns="91855" tIns="45915" rIns="91855" bIns="4591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9446679"/>
            <a:ext cx="2971800" cy="499011"/>
          </a:xfrm>
          <a:prstGeom prst="rect">
            <a:avLst/>
          </a:prstGeom>
          <a:noFill/>
          <a:ln>
            <a:noFill/>
          </a:ln>
        </p:spPr>
        <p:txBody>
          <a:bodyPr spcFirstLastPara="1" wrap="square" lIns="91855" tIns="45915" rIns="91855" bIns="4591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5" y="9446679"/>
            <a:ext cx="2971800" cy="499011"/>
          </a:xfrm>
          <a:prstGeom prst="rect">
            <a:avLst/>
          </a:prstGeom>
          <a:noFill/>
          <a:ln>
            <a:noFill/>
          </a:ln>
        </p:spPr>
        <p:txBody>
          <a:bodyPr spcFirstLastPara="1" wrap="square" lIns="91855" tIns="45915" rIns="91855" bIns="45915" anchor="b" anchorCtr="0">
            <a:noAutofit/>
          </a:bodyPr>
          <a:lstStyle/>
          <a:p>
            <a:pPr algn="r">
              <a:buSzPts val="1200"/>
            </a:pPr>
            <a:fld id="{00000000-1234-1234-1234-123412341234}" type="slidenum">
              <a:rPr lang="fr-BE" sz="1200" smtClean="0">
                <a:solidFill>
                  <a:schemeClr val="dk1"/>
                </a:solidFill>
              </a:rPr>
              <a:pPr algn="r">
                <a:buSzPts val="1200"/>
              </a:pPr>
              <a:t>‹N°›</a:t>
            </a:fld>
            <a:endParaRPr lang="fr-BE" sz="12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15000"/>
              </a:lnSpc>
            </a:pPr>
            <a:endParaRPr sz="1100">
              <a:highlight>
                <a:schemeClr val="lt1"/>
              </a:highlight>
            </a:endParaRPr>
          </a:p>
          <a:p>
            <a:pPr marL="0" indent="0">
              <a:lnSpc>
                <a:spcPct val="115000"/>
              </a:lnSpc>
            </a:pPr>
            <a:r>
              <a:rPr lang="fr-BE" sz="1100"/>
              <a:t>Good morning, I’m Marie-Ange Moureaux, </a:t>
            </a:r>
            <a:r>
              <a:rPr lang="fr-BE" sz="1100" b="1">
                <a:highlight>
                  <a:srgbClr val="00FF00"/>
                </a:highlight>
              </a:rPr>
              <a:t>I work as a</a:t>
            </a:r>
            <a:r>
              <a:rPr lang="fr-BE" sz="1100"/>
              <a:t> marketing and communication coordinator at the Red Cross</a:t>
            </a:r>
            <a:r>
              <a:rPr lang="fr-BE" sz="1100">
                <a:solidFill>
                  <a:srgbClr val="FF0000"/>
                </a:solidFill>
              </a:rPr>
              <a:t> </a:t>
            </a:r>
            <a:r>
              <a:rPr lang="fr-BE" sz="1100"/>
              <a:t>in the French-speaking region of Belgium. </a:t>
            </a:r>
            <a:endParaRPr/>
          </a:p>
          <a:p>
            <a:pPr marL="0" indent="0">
              <a:lnSpc>
                <a:spcPct val="115000"/>
              </a:lnSpc>
            </a:pPr>
            <a:r>
              <a:rPr lang="fr-BE" sz="1100" b="1">
                <a:highlight>
                  <a:srgbClr val="00FF00"/>
                </a:highlight>
              </a:rPr>
              <a:t>I’m responsible for</a:t>
            </a:r>
            <a:r>
              <a:rPr lang="fr-BE" sz="1100"/>
              <a:t> plasma campaigns and marketing tools. </a:t>
            </a:r>
            <a:r>
              <a:rPr lang="fr-BE" sz="1100">
                <a:highlight>
                  <a:schemeClr val="lt1"/>
                </a:highlight>
              </a:rPr>
              <a:t>Today </a:t>
            </a:r>
            <a:r>
              <a:rPr lang="fr-BE" sz="1100" b="1">
                <a:highlight>
                  <a:schemeClr val="lt1"/>
                </a:highlight>
              </a:rPr>
              <a:t>I’m here to talk about </a:t>
            </a:r>
            <a:r>
              <a:rPr lang="fr-BE" sz="1100">
                <a:highlight>
                  <a:schemeClr val="lt1"/>
                </a:highlight>
              </a:rPr>
              <a:t>our recruitment campaign from 2024, </a:t>
            </a:r>
            <a:r>
              <a:rPr lang="fr-BE" sz="1100" b="1">
                <a:highlight>
                  <a:schemeClr val="lt1"/>
                </a:highlight>
              </a:rPr>
              <a:t>called</a:t>
            </a:r>
            <a:r>
              <a:rPr lang="fr-BE" sz="1100">
                <a:highlight>
                  <a:schemeClr val="lt1"/>
                </a:highlight>
              </a:rPr>
              <a:t> Plasmarathon.</a:t>
            </a:r>
            <a:endParaRPr/>
          </a:p>
        </p:txBody>
      </p:sp>
      <p:sp>
        <p:nvSpPr>
          <p:cNvPr id="172" name="Google Shape;172;p1: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1: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1: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r>
              <a:rPr lang="fr-BE"/>
              <a:t>In our appointment tool, every donor </a:t>
            </a:r>
            <a:r>
              <a:rPr lang="fr-BE" b="1"/>
              <a:t>could link his donation </a:t>
            </a:r>
            <a:r>
              <a:rPr lang="fr-BE"/>
              <a:t>to the sport club of his choice.</a:t>
            </a:r>
            <a:endParaRPr/>
          </a:p>
          <a:p>
            <a:pPr marL="0" indent="0"/>
            <a:endParaRPr/>
          </a:p>
          <a:p>
            <a:pPr marL="0" indent="0"/>
            <a:r>
              <a:rPr lang="fr-BE"/>
              <a:t>We managed with the help of a dashboard to follow the involvement of the clubs and keep track of </a:t>
            </a:r>
            <a:br>
              <a:rPr lang="fr-BE"/>
            </a:br>
            <a:r>
              <a:rPr lang="fr-BE"/>
              <a:t>appointment, donation and points earned by each club</a:t>
            </a:r>
            <a:endParaRPr/>
          </a:p>
          <a:p>
            <a:pPr marL="0" indent="0"/>
            <a:endParaRPr/>
          </a:p>
          <a:p>
            <a:pPr marL="0" indent="0"/>
            <a:r>
              <a:rPr lang="fr-BE"/>
              <a:t>- how many </a:t>
            </a:r>
            <a:r>
              <a:rPr lang="fr-BE" b="1"/>
              <a:t>appointments</a:t>
            </a:r>
            <a:r>
              <a:rPr lang="fr-BE"/>
              <a:t> were planned, </a:t>
            </a:r>
            <a:endParaRPr/>
          </a:p>
          <a:p>
            <a:pPr marL="0" indent="0"/>
            <a:r>
              <a:rPr lang="fr-BE"/>
              <a:t>- how many </a:t>
            </a:r>
            <a:r>
              <a:rPr lang="fr-BE" b="1"/>
              <a:t>donations each</a:t>
            </a:r>
            <a:r>
              <a:rPr lang="fr-BE"/>
              <a:t> club had made, and the </a:t>
            </a:r>
            <a:r>
              <a:rPr lang="fr-BE" b="1"/>
              <a:t>points they earned,</a:t>
            </a:r>
            <a:br>
              <a:rPr lang="fr-BE"/>
            </a:br>
            <a:r>
              <a:rPr lang="fr-BE"/>
              <a:t>- which collection center had more success</a:t>
            </a:r>
            <a:endParaRPr/>
          </a:p>
          <a:p>
            <a:pPr marL="0" indent="0"/>
            <a:endParaRPr/>
          </a:p>
          <a:p>
            <a:pPr marL="0" indent="0"/>
            <a:endParaRPr/>
          </a:p>
        </p:txBody>
      </p:sp>
      <p:sp>
        <p:nvSpPr>
          <p:cNvPr id="348" name="Google Shape;348;p11:notes"/>
          <p:cNvSpPr txBox="1">
            <a:spLocks noGrp="1"/>
          </p:cNvSpPr>
          <p:nvPr>
            <p:ph type="sldNum" idx="12"/>
          </p:nvPr>
        </p:nvSpPr>
        <p:spPr>
          <a:xfrm>
            <a:off x="3884615" y="9446679"/>
            <a:ext cx="2971800" cy="499011"/>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4: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endParaRPr/>
          </a:p>
        </p:txBody>
      </p:sp>
      <p:sp>
        <p:nvSpPr>
          <p:cNvPr id="367" name="Google Shape;367;p14: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5: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5: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15000"/>
              </a:lnSpc>
              <a:buClr>
                <a:schemeClr val="dk1"/>
              </a:buClr>
              <a:buSzPts val="1100"/>
            </a:pPr>
            <a:r>
              <a:rPr lang="fr-BE" sz="1100" b="1"/>
              <a:t>Results of the campaign</a:t>
            </a:r>
            <a:r>
              <a:rPr lang="fr-BE" sz="1100"/>
              <a:t>: </a:t>
            </a:r>
            <a:br>
              <a:rPr lang="fr-BE" sz="1100"/>
            </a:br>
            <a:br>
              <a:rPr lang="fr-BE" sz="1100"/>
            </a:br>
            <a:r>
              <a:rPr lang="fr-BE" sz="1100"/>
              <a:t>In total, 109 sports clubs took part in the campaign, from </a:t>
            </a:r>
            <a:r>
              <a:rPr lang="fr-BE" sz="1100" b="1"/>
              <a:t>25</a:t>
            </a:r>
            <a:r>
              <a:rPr lang="fr-BE" sz="1100"/>
              <a:t> different disciplines. </a:t>
            </a:r>
            <a:br>
              <a:rPr lang="fr-BE" sz="1100"/>
            </a:br>
            <a:r>
              <a:rPr lang="fr-BE" sz="1100"/>
              <a:t>36 clubs reached more than 15 appointments</a:t>
            </a:r>
            <a:br>
              <a:rPr lang="fr-BE" sz="1100"/>
            </a:br>
            <a:r>
              <a:rPr lang="fr-BE" sz="1100"/>
              <a:t>10 of which had more than 30.</a:t>
            </a:r>
            <a:br>
              <a:rPr lang="fr-BE" sz="1100"/>
            </a:br>
            <a:r>
              <a:rPr lang="fr-BE" sz="1100"/>
              <a:t>one club reached 42 donations. </a:t>
            </a:r>
            <a:endParaRPr>
              <a:latin typeface="Lato"/>
              <a:ea typeface="Lato"/>
              <a:cs typeface="Lato"/>
              <a:sym typeface="Lato"/>
            </a:endParaRPr>
          </a:p>
        </p:txBody>
      </p:sp>
      <p:sp>
        <p:nvSpPr>
          <p:cNvPr id="378" name="Google Shape;378;p15:notes"/>
          <p:cNvSpPr txBox="1">
            <a:spLocks noGrp="1"/>
          </p:cNvSpPr>
          <p:nvPr>
            <p:ph type="sldNum" idx="12"/>
          </p:nvPr>
        </p:nvSpPr>
        <p:spPr>
          <a:xfrm>
            <a:off x="3884615" y="9446679"/>
            <a:ext cx="2971800" cy="499011"/>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6: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15000"/>
              </a:lnSpc>
              <a:buClr>
                <a:schemeClr val="dk1"/>
              </a:buClr>
              <a:buSzPts val="1100"/>
            </a:pPr>
            <a:r>
              <a:rPr lang="fr-BE" sz="1100" dirty="0"/>
              <a:t>For the </a:t>
            </a:r>
            <a:r>
              <a:rPr lang="fr-BE" sz="1100" dirty="0" err="1"/>
              <a:t>campaign</a:t>
            </a:r>
            <a:r>
              <a:rPr lang="fr-BE" sz="1100" dirty="0"/>
              <a:t>, </a:t>
            </a:r>
            <a:br>
              <a:rPr lang="fr-BE" sz="1100" dirty="0"/>
            </a:br>
            <a:r>
              <a:rPr lang="fr-BE" sz="1100" b="1" dirty="0"/>
              <a:t>1651</a:t>
            </a:r>
            <a:r>
              <a:rPr lang="fr-BE" sz="1100" dirty="0"/>
              <a:t> </a:t>
            </a:r>
            <a:r>
              <a:rPr lang="fr-BE" sz="1100" dirty="0" err="1"/>
              <a:t>appointments</a:t>
            </a:r>
            <a:r>
              <a:rPr lang="fr-BE" sz="1100" dirty="0"/>
              <a:t> </a:t>
            </a:r>
            <a:r>
              <a:rPr lang="fr-BE" sz="1100" dirty="0" err="1"/>
              <a:t>were</a:t>
            </a:r>
            <a:r>
              <a:rPr lang="fr-BE" sz="1100" dirty="0"/>
              <a:t> </a:t>
            </a:r>
            <a:r>
              <a:rPr lang="fr-BE" sz="1100" b="1" dirty="0" err="1"/>
              <a:t>actually</a:t>
            </a:r>
            <a:r>
              <a:rPr lang="fr-BE" sz="1100" dirty="0"/>
              <a:t> </a:t>
            </a:r>
            <a:r>
              <a:rPr lang="fr-BE" sz="1100" b="1" dirty="0" err="1"/>
              <a:t>during</a:t>
            </a:r>
            <a:r>
              <a:rPr lang="fr-BE" sz="1100" b="1" dirty="0"/>
              <a:t> the </a:t>
            </a:r>
            <a:r>
              <a:rPr lang="fr-BE" sz="1100" b="1" dirty="0" err="1"/>
              <a:t>campaign</a:t>
            </a:r>
            <a:r>
              <a:rPr lang="fr-BE" sz="1100" b="1" dirty="0"/>
              <a:t> </a:t>
            </a:r>
            <a:r>
              <a:rPr lang="fr-BE" sz="1100" dirty="0"/>
              <a:t>made, </a:t>
            </a:r>
            <a:r>
              <a:rPr lang="fr-BE" sz="1100" b="1" dirty="0" err="1"/>
              <a:t>which</a:t>
            </a:r>
            <a:r>
              <a:rPr lang="fr-BE" sz="1100" b="1" dirty="0"/>
              <a:t> </a:t>
            </a:r>
            <a:r>
              <a:rPr lang="fr-BE" sz="1100" b="1" dirty="0" err="1"/>
              <a:t>resulted</a:t>
            </a:r>
            <a:r>
              <a:rPr lang="fr-BE" sz="1100" b="1" dirty="0"/>
              <a:t> in </a:t>
            </a:r>
            <a:r>
              <a:rPr lang="fr-BE" sz="1100" b="1" dirty="0">
                <a:solidFill>
                  <a:srgbClr val="FF0000"/>
                </a:solidFill>
              </a:rPr>
              <a:t>1358</a:t>
            </a:r>
            <a:r>
              <a:rPr lang="fr-BE" sz="1100" dirty="0"/>
              <a:t> donations.</a:t>
            </a:r>
            <a:br>
              <a:rPr lang="fr-BE" sz="1100" dirty="0"/>
            </a:br>
            <a:r>
              <a:rPr lang="fr-BE" sz="1100" dirty="0" err="1"/>
              <a:t>October</a:t>
            </a:r>
            <a:r>
              <a:rPr lang="fr-BE" sz="1100" dirty="0"/>
              <a:t> </a:t>
            </a:r>
            <a:r>
              <a:rPr lang="fr-BE" sz="1100" dirty="0" err="1"/>
              <a:t>was</a:t>
            </a:r>
            <a:r>
              <a:rPr lang="fr-BE" sz="1100" dirty="0"/>
              <a:t> the </a:t>
            </a:r>
            <a:r>
              <a:rPr lang="fr-BE" sz="1100" b="1" dirty="0" err="1"/>
              <a:t>most</a:t>
            </a:r>
            <a:r>
              <a:rPr lang="fr-BE" sz="1100" dirty="0"/>
              <a:t> active </a:t>
            </a:r>
            <a:r>
              <a:rPr lang="fr-BE" sz="1100" dirty="0" err="1"/>
              <a:t>month</a:t>
            </a:r>
            <a:r>
              <a:rPr lang="fr-BE" sz="1100" dirty="0"/>
              <a:t>. </a:t>
            </a:r>
            <a:br>
              <a:rPr lang="fr-BE" sz="1100" dirty="0"/>
            </a:br>
            <a:r>
              <a:rPr lang="fr-BE" sz="1100" dirty="0"/>
              <a:t>In Novembre, </a:t>
            </a:r>
            <a:r>
              <a:rPr lang="fr-BE" sz="1100" dirty="0" err="1"/>
              <a:t>we</a:t>
            </a:r>
            <a:r>
              <a:rPr lang="fr-BE" sz="1100" dirty="0"/>
              <a:t> </a:t>
            </a:r>
            <a:r>
              <a:rPr lang="fr-BE" sz="1100" dirty="0" err="1"/>
              <a:t>had</a:t>
            </a:r>
            <a:r>
              <a:rPr lang="fr-BE" sz="1100" dirty="0"/>
              <a:t> to </a:t>
            </a:r>
            <a:r>
              <a:rPr lang="fr-BE" sz="1100" dirty="0" err="1"/>
              <a:t>reduce</a:t>
            </a:r>
            <a:r>
              <a:rPr lang="fr-BE" sz="1100" dirty="0"/>
              <a:t> the promotion as </a:t>
            </a:r>
            <a:r>
              <a:rPr lang="fr-BE" sz="1100" dirty="0" err="1"/>
              <a:t>got</a:t>
            </a:r>
            <a:r>
              <a:rPr lang="fr-BE" sz="1100" dirty="0"/>
              <a:t> a recommandation </a:t>
            </a:r>
            <a:r>
              <a:rPr lang="fr-BE" sz="1100" dirty="0" err="1"/>
              <a:t>from</a:t>
            </a:r>
            <a:r>
              <a:rPr lang="fr-BE" sz="1100" dirty="0"/>
              <a:t> the </a:t>
            </a:r>
            <a:r>
              <a:rPr lang="fr-BE" sz="1100" dirty="0" err="1"/>
              <a:t>Belgian</a:t>
            </a:r>
            <a:r>
              <a:rPr lang="fr-BE" sz="1100" dirty="0"/>
              <a:t> Agency </a:t>
            </a:r>
            <a:r>
              <a:rPr lang="fr-BE" sz="1100" dirty="0" err="1"/>
              <a:t>who</a:t>
            </a:r>
            <a:r>
              <a:rPr lang="fr-BE" sz="1100" dirty="0"/>
              <a:t> </a:t>
            </a:r>
            <a:r>
              <a:rPr lang="fr-BE" sz="1100" b="1" dirty="0" err="1"/>
              <a:t>did</a:t>
            </a:r>
            <a:r>
              <a:rPr lang="fr-BE" sz="1100" b="1" dirty="0"/>
              <a:t> not </a:t>
            </a:r>
            <a:r>
              <a:rPr lang="fr-BE" sz="1100" b="1" dirty="0" err="1"/>
              <a:t>agree</a:t>
            </a:r>
            <a:r>
              <a:rPr lang="fr-BE" sz="1100" b="1" dirty="0"/>
              <a:t> </a:t>
            </a:r>
            <a:r>
              <a:rPr lang="fr-BE" sz="1100" b="1" dirty="0" err="1"/>
              <a:t>with</a:t>
            </a:r>
            <a:r>
              <a:rPr lang="fr-BE" sz="1100" b="1" dirty="0"/>
              <a:t> </a:t>
            </a:r>
            <a:r>
              <a:rPr lang="fr-BE" sz="1100" b="1" dirty="0" err="1"/>
              <a:t>some</a:t>
            </a:r>
            <a:r>
              <a:rPr lang="fr-BE" sz="1100" b="1" dirty="0"/>
              <a:t> points </a:t>
            </a:r>
            <a:r>
              <a:rPr lang="fr-BE" sz="1100" dirty="0"/>
              <a:t>of the </a:t>
            </a:r>
            <a:r>
              <a:rPr lang="fr-BE" sz="1100" dirty="0" err="1"/>
              <a:t>methodology</a:t>
            </a:r>
            <a:r>
              <a:rPr lang="fr-BE" sz="1100" dirty="0"/>
              <a:t>. </a:t>
            </a:r>
            <a:br>
              <a:rPr lang="fr-BE" sz="1100" dirty="0"/>
            </a:br>
            <a:br>
              <a:rPr lang="fr-BE" sz="1100" dirty="0"/>
            </a:br>
            <a:r>
              <a:rPr lang="fr-BE" sz="1100" dirty="0"/>
              <a:t>In total, </a:t>
            </a:r>
            <a:r>
              <a:rPr lang="fr-BE" sz="1100" dirty="0" err="1"/>
              <a:t>we</a:t>
            </a:r>
            <a:r>
              <a:rPr lang="fr-BE" sz="1100" dirty="0"/>
              <a:t> </a:t>
            </a:r>
            <a:r>
              <a:rPr lang="fr-BE" sz="1100" dirty="0" err="1"/>
              <a:t>had</a:t>
            </a:r>
            <a:r>
              <a:rPr lang="fr-BE" sz="1100" dirty="0"/>
              <a:t> </a:t>
            </a:r>
            <a:r>
              <a:rPr lang="fr-BE" sz="1100" b="1" dirty="0"/>
              <a:t>757 plasma </a:t>
            </a:r>
            <a:r>
              <a:rPr lang="fr-BE" sz="1100" b="1" dirty="0" err="1"/>
              <a:t>donors</a:t>
            </a:r>
            <a:r>
              <a:rPr lang="fr-BE" sz="1100" b="1" dirty="0"/>
              <a:t> </a:t>
            </a:r>
            <a:r>
              <a:rPr lang="fr-BE" sz="1100" b="1" dirty="0" err="1"/>
              <a:t>related</a:t>
            </a:r>
            <a:r>
              <a:rPr lang="fr-BE" sz="1100" b="1" dirty="0"/>
              <a:t> Plasmarathon.</a:t>
            </a:r>
            <a:br>
              <a:rPr lang="fr-BE" sz="1100" dirty="0"/>
            </a:br>
            <a:r>
              <a:rPr lang="fr-BE" sz="1100" b="1" dirty="0"/>
              <a:t>117</a:t>
            </a:r>
            <a:r>
              <a:rPr lang="fr-BE" sz="1100" dirty="0"/>
              <a:t> of </a:t>
            </a:r>
            <a:r>
              <a:rPr lang="fr-BE" sz="1100" dirty="0" err="1"/>
              <a:t>which</a:t>
            </a:r>
            <a:r>
              <a:rPr lang="fr-BE" sz="1100" dirty="0"/>
              <a:t>, </a:t>
            </a:r>
            <a:r>
              <a:rPr lang="fr-BE" sz="1100" dirty="0" err="1"/>
              <a:t>donated</a:t>
            </a:r>
            <a:r>
              <a:rPr lang="fr-BE" sz="1100" dirty="0"/>
              <a:t> plasma for the first time and </a:t>
            </a:r>
            <a:r>
              <a:rPr lang="fr-BE" sz="1100" b="1" dirty="0"/>
              <a:t>76</a:t>
            </a:r>
            <a:r>
              <a:rPr lang="fr-BE" sz="1100" dirty="0"/>
              <a:t> </a:t>
            </a:r>
            <a:r>
              <a:rPr lang="fr-BE" sz="1100" dirty="0" err="1"/>
              <a:t>were</a:t>
            </a:r>
            <a:r>
              <a:rPr lang="fr-BE" sz="1100" dirty="0"/>
              <a:t> brand new </a:t>
            </a:r>
            <a:r>
              <a:rPr lang="fr-BE" sz="1100" dirty="0" err="1"/>
              <a:t>donors</a:t>
            </a:r>
            <a:endParaRPr sz="1100" dirty="0"/>
          </a:p>
          <a:p>
            <a:pPr marL="0" indent="0">
              <a:lnSpc>
                <a:spcPct val="115000"/>
              </a:lnSpc>
              <a:buClr>
                <a:schemeClr val="dk1"/>
              </a:buClr>
              <a:buSzPts val="1100"/>
            </a:pPr>
            <a:r>
              <a:rPr lang="fr-BE" sz="1100" dirty="0"/>
              <a:t>not</a:t>
            </a:r>
            <a:endParaRPr sz="1100" dirty="0"/>
          </a:p>
          <a:p>
            <a:pPr marL="0" indent="0">
              <a:lnSpc>
                <a:spcPct val="115000"/>
              </a:lnSpc>
              <a:buClr>
                <a:schemeClr val="dk1"/>
              </a:buClr>
              <a:buSzPts val="1100"/>
            </a:pPr>
            <a:r>
              <a:rPr lang="fr-BE" sz="1100" dirty="0" err="1"/>
              <a:t>We</a:t>
            </a:r>
            <a:r>
              <a:rPr lang="fr-BE" sz="1100" dirty="0"/>
              <a:t> </a:t>
            </a:r>
            <a:r>
              <a:rPr lang="fr-BE" sz="1100" dirty="0" err="1"/>
              <a:t>remarked</a:t>
            </a:r>
            <a:r>
              <a:rPr lang="fr-BE" sz="1100" dirty="0"/>
              <a:t> </a:t>
            </a:r>
            <a:r>
              <a:rPr lang="fr-BE" sz="1100" dirty="0" err="1"/>
              <a:t>that</a:t>
            </a:r>
            <a:r>
              <a:rPr lang="fr-BE" sz="1100" dirty="0"/>
              <a:t> the </a:t>
            </a:r>
            <a:r>
              <a:rPr lang="fr-BE" sz="1100" b="1" dirty="0" err="1"/>
              <a:t>campaign</a:t>
            </a:r>
            <a:r>
              <a:rPr lang="fr-BE" sz="1100" b="1" dirty="0"/>
              <a:t> </a:t>
            </a:r>
            <a:r>
              <a:rPr lang="fr-BE" sz="1100" b="1" dirty="0" err="1"/>
              <a:t>had</a:t>
            </a:r>
            <a:r>
              <a:rPr lang="fr-BE" sz="1100" b="1" dirty="0"/>
              <a:t> the </a:t>
            </a:r>
            <a:r>
              <a:rPr lang="fr-BE" sz="1100" b="1" dirty="0" err="1"/>
              <a:t>biggest</a:t>
            </a:r>
            <a:r>
              <a:rPr lang="fr-BE" sz="1100" b="1" dirty="0"/>
              <a:t> impact in more rural areas</a:t>
            </a:r>
            <a:r>
              <a:rPr lang="fr-BE" sz="1100" dirty="0"/>
              <a:t>. </a:t>
            </a:r>
            <a:endParaRPr sz="1100" dirty="0"/>
          </a:p>
          <a:p>
            <a:pPr marL="0" indent="0">
              <a:lnSpc>
                <a:spcPct val="115000"/>
              </a:lnSpc>
              <a:buClr>
                <a:schemeClr val="dk1"/>
              </a:buClr>
              <a:buSzPts val="1100"/>
            </a:pPr>
            <a:r>
              <a:rPr lang="fr-BE" sz="1100" dirty="0"/>
              <a:t>This </a:t>
            </a:r>
            <a:r>
              <a:rPr lang="fr-BE" sz="1100" dirty="0" err="1"/>
              <a:t>may</a:t>
            </a:r>
            <a:r>
              <a:rPr lang="fr-BE" sz="1100" dirty="0"/>
              <a:t> </a:t>
            </a:r>
            <a:r>
              <a:rPr lang="fr-BE" sz="1100" dirty="0" err="1"/>
              <a:t>be</a:t>
            </a:r>
            <a:r>
              <a:rPr lang="fr-BE" sz="1100" dirty="0"/>
              <a:t> </a:t>
            </a:r>
            <a:r>
              <a:rPr lang="fr-BE" sz="1100" dirty="0" err="1"/>
              <a:t>because</a:t>
            </a:r>
            <a:r>
              <a:rPr lang="fr-BE" sz="1100" dirty="0"/>
              <a:t> </a:t>
            </a:r>
            <a:r>
              <a:rPr lang="fr-BE" sz="1100" dirty="0" err="1"/>
              <a:t>there</a:t>
            </a:r>
            <a:r>
              <a:rPr lang="fr-BE" sz="1100" dirty="0"/>
              <a:t> </a:t>
            </a:r>
            <a:r>
              <a:rPr lang="fr-BE" sz="1100" dirty="0" err="1"/>
              <a:t>is</a:t>
            </a:r>
            <a:r>
              <a:rPr lang="fr-BE" sz="1100" dirty="0"/>
              <a:t> a </a:t>
            </a:r>
            <a:r>
              <a:rPr lang="fr-BE" sz="1100" dirty="0" err="1"/>
              <a:t>greater</a:t>
            </a:r>
            <a:r>
              <a:rPr lang="fr-BE" sz="1100" dirty="0"/>
              <a:t> feeling of “</a:t>
            </a:r>
            <a:r>
              <a:rPr lang="fr-BE" sz="1100" dirty="0" err="1"/>
              <a:t>community</a:t>
            </a:r>
            <a:r>
              <a:rPr lang="fr-BE" sz="1100" dirty="0"/>
              <a:t>” in </a:t>
            </a:r>
            <a:r>
              <a:rPr lang="fr-BE" sz="1100" dirty="0" err="1"/>
              <a:t>those</a:t>
            </a:r>
            <a:r>
              <a:rPr lang="fr-BE" sz="1100" dirty="0"/>
              <a:t> areas, </a:t>
            </a:r>
            <a:r>
              <a:rPr lang="fr-BE" sz="1100" dirty="0" err="1"/>
              <a:t>compared</a:t>
            </a:r>
            <a:r>
              <a:rPr lang="fr-BE" sz="1100" dirty="0"/>
              <a:t> to more </a:t>
            </a:r>
            <a:r>
              <a:rPr lang="fr-BE" sz="1100" dirty="0" err="1"/>
              <a:t>urban</a:t>
            </a:r>
            <a:r>
              <a:rPr lang="fr-BE" sz="1100" dirty="0"/>
              <a:t> areas or </a:t>
            </a:r>
            <a:r>
              <a:rPr lang="fr-BE" sz="1100" dirty="0" err="1"/>
              <a:t>cities</a:t>
            </a:r>
            <a:r>
              <a:rPr lang="fr-BE" sz="1100" dirty="0"/>
              <a:t>. </a:t>
            </a:r>
            <a:endParaRPr sz="1100" dirty="0"/>
          </a:p>
          <a:p>
            <a:endParaRPr lang="fr-BE" sz="1100" dirty="0"/>
          </a:p>
          <a:p>
            <a:r>
              <a:rPr lang="fr-BE" dirty="0"/>
              <a:t>Des 817 donneurs qui ont donné pendant le </a:t>
            </a:r>
            <a:r>
              <a:rPr lang="fr-BE" dirty="0" err="1"/>
              <a:t>plasmarathon</a:t>
            </a:r>
            <a:r>
              <a:rPr lang="fr-BE" dirty="0"/>
              <a:t>, il y en a </a:t>
            </a:r>
            <a:r>
              <a:rPr lang="fr-BE" b="1" dirty="0"/>
              <a:t>377</a:t>
            </a:r>
            <a:r>
              <a:rPr lang="fr-BE" dirty="0"/>
              <a:t> qui sont revenu après pour donner en P pour </a:t>
            </a:r>
            <a:r>
              <a:rPr lang="fr-BE" b="1" dirty="0"/>
              <a:t>1519 </a:t>
            </a:r>
            <a:r>
              <a:rPr lang="fr-BE" dirty="0"/>
              <a:t>dons au total. donc période 01/12/2024 au 10/9/2025 16h</a:t>
            </a:r>
          </a:p>
          <a:p>
            <a:r>
              <a:rPr lang="fr-BE" b="1" dirty="0"/>
              <a:t>46.14% </a:t>
            </a:r>
            <a:r>
              <a:rPr lang="fr-BE" dirty="0"/>
              <a:t>des donneurs ont encore donné après la campagne</a:t>
            </a:r>
          </a:p>
          <a:p>
            <a:endParaRPr lang="fr-BE" dirty="0"/>
          </a:p>
          <a:p>
            <a:r>
              <a:rPr lang="fr-BE" dirty="0"/>
              <a:t>One in </a:t>
            </a:r>
            <a:r>
              <a:rPr lang="fr-BE" dirty="0" err="1"/>
              <a:t>two</a:t>
            </a:r>
            <a:r>
              <a:rPr lang="fr-BE" dirty="0"/>
              <a:t> </a:t>
            </a:r>
            <a:r>
              <a:rPr lang="fr-BE" dirty="0" err="1"/>
              <a:t>is</a:t>
            </a:r>
            <a:r>
              <a:rPr lang="fr-BE" dirty="0"/>
              <a:t> </a:t>
            </a:r>
            <a:r>
              <a:rPr lang="fr-BE" dirty="0" err="1"/>
              <a:t>continuing</a:t>
            </a:r>
            <a:r>
              <a:rPr lang="fr-BE" dirty="0"/>
              <a:t> to </a:t>
            </a:r>
            <a:r>
              <a:rPr lang="fr-BE" dirty="0" err="1"/>
              <a:t>donate</a:t>
            </a:r>
            <a:r>
              <a:rPr lang="fr-BE" dirty="0"/>
              <a:t> plasma</a:t>
            </a:r>
            <a:endParaRPr dirty="0"/>
          </a:p>
        </p:txBody>
      </p:sp>
      <p:sp>
        <p:nvSpPr>
          <p:cNvPr id="396" name="Google Shape;396;p16:notes"/>
          <p:cNvSpPr txBox="1">
            <a:spLocks noGrp="1"/>
          </p:cNvSpPr>
          <p:nvPr>
            <p:ph type="sldNum" idx="12"/>
          </p:nvPr>
        </p:nvSpPr>
        <p:spPr>
          <a:xfrm>
            <a:off x="3884615" y="9446679"/>
            <a:ext cx="2971800" cy="499011"/>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7ba3274512_0_31: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37ba3274512_0_31:notes"/>
          <p:cNvSpPr txBox="1">
            <a:spLocks noGrp="1"/>
          </p:cNvSpPr>
          <p:nvPr>
            <p:ph type="body" idx="1"/>
          </p:nvPr>
        </p:nvSpPr>
        <p:spPr>
          <a:xfrm>
            <a:off x="685801" y="4786363"/>
            <a:ext cx="5486400" cy="3916277"/>
          </a:xfrm>
          <a:prstGeom prst="rect">
            <a:avLst/>
          </a:prstGeom>
          <a:noFill/>
          <a:ln>
            <a:noFill/>
          </a:ln>
        </p:spPr>
        <p:txBody>
          <a:bodyPr spcFirstLastPara="1" wrap="square" lIns="91855" tIns="45915" rIns="91855" bIns="45915" anchor="t" anchorCtr="0">
            <a:noAutofit/>
          </a:bodyPr>
          <a:lstStyle/>
          <a:p>
            <a:pPr marL="0" indent="0"/>
            <a:r>
              <a:rPr lang="fr-BE" b="1" dirty="0" err="1"/>
              <a:t>Compared</a:t>
            </a:r>
            <a:r>
              <a:rPr lang="fr-BE" dirty="0"/>
              <a:t> to 2023, </a:t>
            </a:r>
            <a:r>
              <a:rPr lang="fr-BE" dirty="0" err="1"/>
              <a:t>we</a:t>
            </a:r>
            <a:r>
              <a:rPr lang="fr-BE" dirty="0"/>
              <a:t> </a:t>
            </a:r>
            <a:r>
              <a:rPr lang="fr-BE" dirty="0" err="1"/>
              <a:t>obtained</a:t>
            </a:r>
            <a:r>
              <a:rPr lang="fr-BE" dirty="0"/>
              <a:t> a </a:t>
            </a:r>
            <a:r>
              <a:rPr lang="fr-BE" b="1" dirty="0" err="1"/>
              <a:t>great</a:t>
            </a:r>
            <a:r>
              <a:rPr lang="fr-BE" b="1" dirty="0"/>
              <a:t> </a:t>
            </a:r>
            <a:r>
              <a:rPr lang="fr-BE" b="1" dirty="0" err="1"/>
              <a:t>result</a:t>
            </a:r>
            <a:r>
              <a:rPr lang="fr-BE" b="1" dirty="0"/>
              <a:t>. </a:t>
            </a:r>
            <a:br>
              <a:rPr lang="fr-BE" dirty="0"/>
            </a:br>
            <a:r>
              <a:rPr lang="fr-BE" dirty="0" err="1">
                <a:latin typeface="Lato"/>
                <a:ea typeface="Lato"/>
                <a:cs typeface="Lato"/>
                <a:sym typeface="Lato"/>
              </a:rPr>
              <a:t>During</a:t>
            </a:r>
            <a:r>
              <a:rPr lang="fr-BE" dirty="0">
                <a:latin typeface="Lato"/>
                <a:ea typeface="Lato"/>
                <a:cs typeface="Lato"/>
                <a:sym typeface="Lato"/>
              </a:rPr>
              <a:t> the </a:t>
            </a:r>
            <a:r>
              <a:rPr lang="fr-BE" dirty="0" err="1">
                <a:latin typeface="Lato"/>
                <a:ea typeface="Lato"/>
                <a:cs typeface="Lato"/>
                <a:sym typeface="Lato"/>
              </a:rPr>
              <a:t>same</a:t>
            </a:r>
            <a:r>
              <a:rPr lang="fr-BE" dirty="0">
                <a:latin typeface="Lato"/>
                <a:ea typeface="Lato"/>
                <a:cs typeface="Lato"/>
                <a:sym typeface="Lato"/>
              </a:rPr>
              <a:t> </a:t>
            </a:r>
            <a:r>
              <a:rPr lang="fr-BE" dirty="0" err="1">
                <a:latin typeface="Lato"/>
                <a:ea typeface="Lato"/>
                <a:cs typeface="Lato"/>
                <a:sym typeface="Lato"/>
              </a:rPr>
              <a:t>period</a:t>
            </a:r>
            <a:r>
              <a:rPr lang="fr-BE" dirty="0">
                <a:latin typeface="Lato"/>
                <a:ea typeface="Lato"/>
                <a:cs typeface="Lato"/>
                <a:sym typeface="Lato"/>
              </a:rPr>
              <a:t> (</a:t>
            </a:r>
            <a:r>
              <a:rPr lang="fr-BE" dirty="0" err="1">
                <a:latin typeface="Lato"/>
                <a:ea typeface="Lato"/>
                <a:cs typeface="Lato"/>
                <a:sym typeface="Lato"/>
              </a:rPr>
              <a:t>From</a:t>
            </a:r>
            <a:r>
              <a:rPr lang="fr-BE" dirty="0">
                <a:latin typeface="Lato"/>
                <a:ea typeface="Lato"/>
                <a:cs typeface="Lato"/>
                <a:sym typeface="Lato"/>
              </a:rPr>
              <a:t> </a:t>
            </a:r>
            <a:r>
              <a:rPr lang="fr-BE" dirty="0" err="1">
                <a:latin typeface="Lato"/>
                <a:ea typeface="Lato"/>
                <a:cs typeface="Lato"/>
                <a:sym typeface="Lato"/>
              </a:rPr>
              <a:t>august</a:t>
            </a:r>
            <a:r>
              <a:rPr lang="fr-BE" dirty="0">
                <a:latin typeface="Lato"/>
                <a:ea typeface="Lato"/>
                <a:cs typeface="Lato"/>
                <a:sym typeface="Lato"/>
              </a:rPr>
              <a:t> to novembre), </a:t>
            </a:r>
            <a:r>
              <a:rPr lang="fr-BE" dirty="0" err="1">
                <a:latin typeface="Lato"/>
                <a:ea typeface="Lato"/>
                <a:cs typeface="Lato"/>
                <a:sym typeface="Lato"/>
              </a:rPr>
              <a:t>between</a:t>
            </a:r>
            <a:r>
              <a:rPr lang="fr-BE" dirty="0">
                <a:latin typeface="Lato"/>
                <a:ea typeface="Lato"/>
                <a:cs typeface="Lato"/>
                <a:sym typeface="Lato"/>
              </a:rPr>
              <a:t> 23 and 24, </a:t>
            </a:r>
            <a:r>
              <a:rPr lang="fr-BE" dirty="0" err="1">
                <a:latin typeface="Lato"/>
                <a:ea typeface="Lato"/>
                <a:cs typeface="Lato"/>
                <a:sym typeface="Lato"/>
              </a:rPr>
              <a:t>numbers</a:t>
            </a:r>
            <a:r>
              <a:rPr lang="fr-BE" dirty="0">
                <a:latin typeface="Lato"/>
                <a:ea typeface="Lato"/>
                <a:cs typeface="Lato"/>
                <a:sym typeface="Lato"/>
              </a:rPr>
              <a:t> of new </a:t>
            </a:r>
            <a:r>
              <a:rPr lang="fr-BE" dirty="0" err="1">
                <a:latin typeface="Lato"/>
                <a:ea typeface="Lato"/>
                <a:cs typeface="Lato"/>
                <a:sym typeface="Lato"/>
              </a:rPr>
              <a:t>donors</a:t>
            </a:r>
            <a:r>
              <a:rPr lang="fr-BE" dirty="0">
                <a:latin typeface="Lato"/>
                <a:ea typeface="Lato"/>
                <a:cs typeface="Lato"/>
                <a:sym typeface="Lato"/>
              </a:rPr>
              <a:t> </a:t>
            </a:r>
            <a:r>
              <a:rPr lang="fr-BE" dirty="0" err="1">
                <a:latin typeface="Lato"/>
                <a:ea typeface="Lato"/>
                <a:cs typeface="Lato"/>
                <a:sym typeface="Lato"/>
              </a:rPr>
              <a:t>was</a:t>
            </a:r>
            <a:r>
              <a:rPr lang="fr-BE" dirty="0">
                <a:latin typeface="Lato"/>
                <a:ea typeface="Lato"/>
                <a:cs typeface="Lato"/>
                <a:sym typeface="Lato"/>
              </a:rPr>
              <a:t> more </a:t>
            </a:r>
            <a:r>
              <a:rPr lang="fr-BE" dirty="0" err="1">
                <a:latin typeface="Lato"/>
                <a:ea typeface="Lato"/>
                <a:cs typeface="Lato"/>
                <a:sym typeface="Lato"/>
              </a:rPr>
              <a:t>than</a:t>
            </a:r>
            <a:r>
              <a:rPr lang="fr-BE" dirty="0">
                <a:latin typeface="Lato"/>
                <a:ea typeface="Lato"/>
                <a:cs typeface="Lato"/>
                <a:sym typeface="Lato"/>
              </a:rPr>
              <a:t> </a:t>
            </a:r>
            <a:r>
              <a:rPr lang="fr-BE" b="1" dirty="0">
                <a:latin typeface="Lato"/>
                <a:ea typeface="Lato"/>
                <a:cs typeface="Lato"/>
                <a:sym typeface="Lato"/>
              </a:rPr>
              <a:t>3 times </a:t>
            </a:r>
            <a:r>
              <a:rPr lang="fr-BE" b="1" dirty="0" err="1">
                <a:latin typeface="Lato"/>
                <a:ea typeface="Lato"/>
                <a:cs typeface="Lato"/>
                <a:sym typeface="Lato"/>
              </a:rPr>
              <a:t>higher</a:t>
            </a:r>
            <a:r>
              <a:rPr lang="fr-BE" b="1" dirty="0">
                <a:latin typeface="Lato"/>
                <a:ea typeface="Lato"/>
                <a:cs typeface="Lato"/>
                <a:sym typeface="Lato"/>
              </a:rPr>
              <a:t> </a:t>
            </a:r>
            <a:r>
              <a:rPr lang="fr-BE" dirty="0" err="1">
                <a:latin typeface="Lato"/>
                <a:ea typeface="Lato"/>
                <a:cs typeface="Lato"/>
                <a:sym typeface="Lato"/>
              </a:rPr>
              <a:t>than</a:t>
            </a:r>
            <a:r>
              <a:rPr lang="fr-BE" dirty="0">
                <a:latin typeface="Lato"/>
                <a:ea typeface="Lato"/>
                <a:cs typeface="Lato"/>
                <a:sym typeface="Lato"/>
              </a:rPr>
              <a:t> 23.</a:t>
            </a:r>
            <a:endParaRPr dirty="0"/>
          </a:p>
          <a:p>
            <a:pPr marL="0" indent="0"/>
            <a:r>
              <a:rPr lang="fr-BE" dirty="0">
                <a:latin typeface="Lato"/>
                <a:ea typeface="Lato"/>
                <a:cs typeface="Lato"/>
                <a:sym typeface="Lato"/>
              </a:rPr>
              <a:t>The donations made by </a:t>
            </a:r>
            <a:r>
              <a:rPr lang="fr-BE" dirty="0" err="1">
                <a:latin typeface="Lato"/>
                <a:ea typeface="Lato"/>
                <a:cs typeface="Lato"/>
                <a:sym typeface="Lato"/>
              </a:rPr>
              <a:t>these</a:t>
            </a:r>
            <a:r>
              <a:rPr lang="fr-BE" dirty="0">
                <a:latin typeface="Lato"/>
                <a:ea typeface="Lato"/>
                <a:cs typeface="Lato"/>
                <a:sym typeface="Lato"/>
              </a:rPr>
              <a:t> </a:t>
            </a:r>
            <a:r>
              <a:rPr lang="fr-BE" dirty="0" err="1">
                <a:latin typeface="Lato"/>
                <a:ea typeface="Lato"/>
                <a:cs typeface="Lato"/>
                <a:sym typeface="Lato"/>
              </a:rPr>
              <a:t>donors</a:t>
            </a:r>
            <a:r>
              <a:rPr lang="fr-BE" dirty="0">
                <a:latin typeface="Lato"/>
                <a:ea typeface="Lato"/>
                <a:cs typeface="Lato"/>
                <a:sym typeface="Lato"/>
              </a:rPr>
              <a:t> </a:t>
            </a:r>
            <a:r>
              <a:rPr lang="fr-BE" dirty="0" err="1">
                <a:latin typeface="Lato"/>
                <a:ea typeface="Lato"/>
                <a:cs typeface="Lato"/>
                <a:sym typeface="Lato"/>
              </a:rPr>
              <a:t>was</a:t>
            </a:r>
            <a:r>
              <a:rPr lang="fr-BE" dirty="0">
                <a:latin typeface="Lato"/>
                <a:ea typeface="Lato"/>
                <a:cs typeface="Lato"/>
                <a:sym typeface="Lato"/>
              </a:rPr>
              <a:t> 4 times </a:t>
            </a:r>
            <a:r>
              <a:rPr lang="fr-BE" dirty="0" err="1">
                <a:latin typeface="Lato"/>
                <a:ea typeface="Lato"/>
                <a:cs typeface="Lato"/>
                <a:sym typeface="Lato"/>
              </a:rPr>
              <a:t>higher</a:t>
            </a:r>
            <a:r>
              <a:rPr lang="fr-BE" dirty="0">
                <a:latin typeface="Lato"/>
                <a:ea typeface="Lato"/>
                <a:cs typeface="Lato"/>
                <a:sym typeface="Lato"/>
              </a:rPr>
              <a:t>.</a:t>
            </a:r>
            <a:endParaRPr dirty="0"/>
          </a:p>
          <a:p>
            <a:pPr marL="0" indent="0"/>
            <a:r>
              <a:rPr lang="fr-BE" i="1" dirty="0">
                <a:solidFill>
                  <a:srgbClr val="FF0000"/>
                </a:solidFill>
                <a:latin typeface="Lato"/>
                <a:ea typeface="Lato"/>
                <a:cs typeface="Lato"/>
                <a:sym typeface="Lato"/>
              </a:rPr>
              <a:t>50% of new </a:t>
            </a:r>
            <a:r>
              <a:rPr lang="fr-BE" i="1" dirty="0" err="1">
                <a:solidFill>
                  <a:srgbClr val="FF0000"/>
                </a:solidFill>
                <a:latin typeface="Lato"/>
                <a:ea typeface="Lato"/>
                <a:cs typeface="Lato"/>
                <a:sym typeface="Lato"/>
              </a:rPr>
              <a:t>donors</a:t>
            </a:r>
            <a:r>
              <a:rPr lang="fr-BE" i="1" dirty="0">
                <a:solidFill>
                  <a:srgbClr val="FF0000"/>
                </a:solidFill>
                <a:latin typeface="Lato"/>
                <a:ea typeface="Lato"/>
                <a:cs typeface="Lato"/>
                <a:sym typeface="Lato"/>
              </a:rPr>
              <a:t> in 2024 </a:t>
            </a:r>
            <a:r>
              <a:rPr lang="fr-BE" i="1" dirty="0" err="1">
                <a:solidFill>
                  <a:srgbClr val="FF0000"/>
                </a:solidFill>
                <a:latin typeface="Lato"/>
                <a:ea typeface="Lato"/>
                <a:cs typeface="Lato"/>
                <a:sym typeface="Lato"/>
              </a:rPr>
              <a:t>were</a:t>
            </a:r>
            <a:r>
              <a:rPr lang="fr-BE" i="1" dirty="0">
                <a:solidFill>
                  <a:srgbClr val="FF0000"/>
                </a:solidFill>
                <a:latin typeface="Lato"/>
                <a:ea typeface="Lato"/>
                <a:cs typeface="Lato"/>
                <a:sym typeface="Lato"/>
              </a:rPr>
              <a:t> </a:t>
            </a:r>
            <a:r>
              <a:rPr lang="fr-BE" i="1" dirty="0" err="1">
                <a:solidFill>
                  <a:srgbClr val="FF0000"/>
                </a:solidFill>
                <a:latin typeface="Lato"/>
                <a:ea typeface="Lato"/>
                <a:cs typeface="Lato"/>
                <a:sym typeface="Lato"/>
              </a:rPr>
              <a:t>recruited</a:t>
            </a:r>
            <a:r>
              <a:rPr lang="fr-BE" i="1" dirty="0">
                <a:solidFill>
                  <a:srgbClr val="FF0000"/>
                </a:solidFill>
                <a:latin typeface="Lato"/>
                <a:ea typeface="Lato"/>
                <a:cs typeface="Lato"/>
                <a:sym typeface="Lato"/>
              </a:rPr>
              <a:t> </a:t>
            </a:r>
            <a:r>
              <a:rPr lang="fr-BE" i="1" dirty="0" err="1">
                <a:solidFill>
                  <a:srgbClr val="FF0000"/>
                </a:solidFill>
                <a:latin typeface="Lato"/>
                <a:ea typeface="Lato"/>
                <a:cs typeface="Lato"/>
                <a:sym typeface="Lato"/>
              </a:rPr>
              <a:t>during</a:t>
            </a:r>
            <a:r>
              <a:rPr lang="fr-BE" i="1" dirty="0">
                <a:solidFill>
                  <a:srgbClr val="FF0000"/>
                </a:solidFill>
                <a:latin typeface="Lato"/>
                <a:ea typeface="Lato"/>
                <a:cs typeface="Lato"/>
                <a:sym typeface="Lato"/>
              </a:rPr>
              <a:t> Plasmarathon</a:t>
            </a:r>
            <a:endParaRPr dirty="0"/>
          </a:p>
          <a:p>
            <a:pPr marL="0" indent="0">
              <a:spcBef>
                <a:spcPts val="1005"/>
              </a:spcBef>
            </a:pPr>
            <a:br>
              <a:rPr lang="fr-BE" dirty="0"/>
            </a:br>
            <a:r>
              <a:rPr lang="fr-BE" dirty="0" err="1"/>
              <a:t>Thanks</a:t>
            </a:r>
            <a:r>
              <a:rPr lang="fr-BE" dirty="0"/>
              <a:t> </a:t>
            </a:r>
            <a:r>
              <a:rPr lang="fr-BE" b="1" dirty="0"/>
              <a:t>to</a:t>
            </a:r>
            <a:r>
              <a:rPr lang="fr-BE" dirty="0"/>
              <a:t> </a:t>
            </a:r>
            <a:r>
              <a:rPr lang="fr-BE" dirty="0" err="1"/>
              <a:t>our</a:t>
            </a:r>
            <a:r>
              <a:rPr lang="fr-BE" dirty="0"/>
              <a:t> encouragement, </a:t>
            </a:r>
            <a:r>
              <a:rPr lang="fr-BE" dirty="0" err="1"/>
              <a:t>we</a:t>
            </a:r>
            <a:r>
              <a:rPr lang="fr-BE" dirty="0"/>
              <a:t> </a:t>
            </a:r>
            <a:r>
              <a:rPr lang="fr-BE" dirty="0" err="1"/>
              <a:t>also</a:t>
            </a:r>
            <a:r>
              <a:rPr lang="fr-BE" dirty="0"/>
              <a:t> </a:t>
            </a:r>
            <a:r>
              <a:rPr lang="fr-BE" dirty="0" err="1"/>
              <a:t>created</a:t>
            </a:r>
            <a:r>
              <a:rPr lang="fr-BE" dirty="0"/>
              <a:t> </a:t>
            </a:r>
            <a:r>
              <a:rPr lang="fr-BE" b="1" dirty="0"/>
              <a:t>return </a:t>
            </a:r>
            <a:r>
              <a:rPr lang="fr-BE" b="1" dirty="0" err="1"/>
              <a:t>donors</a:t>
            </a:r>
            <a:r>
              <a:rPr lang="fr-BE" dirty="0"/>
              <a:t>.</a:t>
            </a:r>
            <a:br>
              <a:rPr lang="fr-BE" dirty="0"/>
            </a:br>
            <a:br>
              <a:rPr lang="fr-BE" dirty="0"/>
            </a:br>
            <a:endParaRPr b="1" dirty="0"/>
          </a:p>
        </p:txBody>
      </p:sp>
      <p:sp>
        <p:nvSpPr>
          <p:cNvPr id="410" name="Google Shape;410;g37ba3274512_0_31:notes"/>
          <p:cNvSpPr txBox="1">
            <a:spLocks noGrp="1"/>
          </p:cNvSpPr>
          <p:nvPr>
            <p:ph type="sldNum" idx="12"/>
          </p:nvPr>
        </p:nvSpPr>
        <p:spPr>
          <a:xfrm>
            <a:off x="3884615" y="9446678"/>
            <a:ext cx="2971800" cy="498916"/>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0: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endParaRPr/>
          </a:p>
        </p:txBody>
      </p:sp>
      <p:sp>
        <p:nvSpPr>
          <p:cNvPr id="419" name="Google Shape;419;p20: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7ba3274512_0_25: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7ba3274512_0_25:notes"/>
          <p:cNvSpPr txBox="1">
            <a:spLocks noGrp="1"/>
          </p:cNvSpPr>
          <p:nvPr>
            <p:ph type="body" idx="1"/>
          </p:nvPr>
        </p:nvSpPr>
        <p:spPr>
          <a:xfrm>
            <a:off x="685801" y="4786363"/>
            <a:ext cx="5486400" cy="3916277"/>
          </a:xfrm>
          <a:prstGeom prst="rect">
            <a:avLst/>
          </a:prstGeom>
          <a:noFill/>
          <a:ln>
            <a:noFill/>
          </a:ln>
        </p:spPr>
        <p:txBody>
          <a:bodyPr spcFirstLastPara="1" wrap="square" lIns="91855" tIns="45915" rIns="91855" bIns="45915" anchor="t" anchorCtr="0">
            <a:noAutofit/>
          </a:bodyPr>
          <a:lstStyle/>
          <a:p>
            <a:pPr marL="417824" indent="-278549">
              <a:lnSpc>
                <a:spcPct val="107000"/>
              </a:lnSpc>
              <a:spcBef>
                <a:spcPts val="487"/>
              </a:spcBef>
              <a:buClr>
                <a:srgbClr val="1A2E57"/>
              </a:buClr>
              <a:buSzPts val="2000"/>
              <a:buFont typeface="Noto Sans Symbols"/>
              <a:buChar char="🡺"/>
            </a:pPr>
            <a:r>
              <a:rPr lang="fr-BE" sz="2000" b="1" dirty="0" err="1">
                <a:solidFill>
                  <a:srgbClr val="1A2E57"/>
                </a:solidFill>
                <a:latin typeface="Lato"/>
                <a:ea typeface="Lato"/>
                <a:cs typeface="Lato"/>
                <a:sym typeface="Lato"/>
              </a:rPr>
              <a:t>Really</a:t>
            </a:r>
            <a:r>
              <a:rPr lang="fr-BE" sz="2000" b="1" dirty="0">
                <a:solidFill>
                  <a:srgbClr val="1A2E57"/>
                </a:solidFill>
                <a:latin typeface="Lato"/>
                <a:ea typeface="Lato"/>
                <a:cs typeface="Lato"/>
                <a:sym typeface="Lato"/>
              </a:rPr>
              <a:t> </a:t>
            </a:r>
            <a:r>
              <a:rPr lang="fr-BE" sz="2000" b="1" dirty="0" err="1">
                <a:solidFill>
                  <a:srgbClr val="1A2E57"/>
                </a:solidFill>
                <a:latin typeface="Lato"/>
                <a:ea typeface="Lato"/>
                <a:cs typeface="Lato"/>
                <a:sym typeface="Lato"/>
              </a:rPr>
              <a:t>great</a:t>
            </a:r>
            <a:r>
              <a:rPr lang="fr-BE" sz="2000" b="1" dirty="0">
                <a:solidFill>
                  <a:srgbClr val="1A2E57"/>
                </a:solidFill>
                <a:latin typeface="Lato"/>
                <a:ea typeface="Lato"/>
                <a:cs typeface="Lato"/>
                <a:sym typeface="Lato"/>
              </a:rPr>
              <a:t> impact : </a:t>
            </a:r>
            <a:r>
              <a:rPr lang="fr-BE" sz="2000" b="1" dirty="0" err="1">
                <a:solidFill>
                  <a:srgbClr val="1A2E57"/>
                </a:solidFill>
                <a:latin typeface="Lato"/>
                <a:ea typeface="Lato"/>
                <a:cs typeface="Lato"/>
                <a:sym typeface="Lato"/>
              </a:rPr>
              <a:t>raising</a:t>
            </a:r>
            <a:r>
              <a:rPr lang="fr-BE" sz="2000" b="1" dirty="0">
                <a:solidFill>
                  <a:srgbClr val="1A2E57"/>
                </a:solidFill>
                <a:latin typeface="Lato"/>
                <a:ea typeface="Lato"/>
                <a:cs typeface="Lato"/>
                <a:sym typeface="Lato"/>
              </a:rPr>
              <a:t> </a:t>
            </a:r>
            <a:r>
              <a:rPr lang="fr-BE" sz="2000" b="1" dirty="0" err="1">
                <a:solidFill>
                  <a:srgbClr val="1A2E57"/>
                </a:solidFill>
                <a:latin typeface="Lato"/>
                <a:ea typeface="Lato"/>
                <a:cs typeface="Lato"/>
                <a:sym typeface="Lato"/>
              </a:rPr>
              <a:t>awareness</a:t>
            </a:r>
            <a:r>
              <a:rPr lang="fr-BE" sz="2000" dirty="0">
                <a:solidFill>
                  <a:srgbClr val="1A2E57"/>
                </a:solidFill>
                <a:latin typeface="Lato"/>
                <a:ea typeface="Lato"/>
                <a:cs typeface="Lato"/>
                <a:sym typeface="Lato"/>
              </a:rPr>
              <a:t> and </a:t>
            </a:r>
            <a:r>
              <a:rPr lang="fr-BE" sz="2000" dirty="0" err="1">
                <a:solidFill>
                  <a:srgbClr val="1A2E57"/>
                </a:solidFill>
                <a:latin typeface="Lato"/>
                <a:ea typeface="Lato"/>
                <a:cs typeface="Lato"/>
                <a:sym typeface="Lato"/>
              </a:rPr>
              <a:t>visibility</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attracting</a:t>
            </a:r>
            <a:r>
              <a:rPr lang="fr-BE" sz="2000" dirty="0">
                <a:solidFill>
                  <a:srgbClr val="1A2E57"/>
                </a:solidFill>
                <a:latin typeface="Lato"/>
                <a:ea typeface="Lato"/>
                <a:cs typeface="Lato"/>
                <a:sym typeface="Lato"/>
              </a:rPr>
              <a:t> new </a:t>
            </a:r>
            <a:r>
              <a:rPr lang="fr-BE" sz="2000" dirty="0" err="1">
                <a:solidFill>
                  <a:srgbClr val="1A2E57"/>
                </a:solidFill>
                <a:latin typeface="Lato"/>
                <a:ea typeface="Lato"/>
                <a:cs typeface="Lato"/>
                <a:sym typeface="Lato"/>
              </a:rPr>
              <a:t>donors</a:t>
            </a:r>
            <a:r>
              <a:rPr lang="fr-BE" sz="2000" dirty="0">
                <a:solidFill>
                  <a:srgbClr val="1A2E57"/>
                </a:solidFill>
                <a:latin typeface="Lato"/>
                <a:ea typeface="Lato"/>
                <a:cs typeface="Lato"/>
                <a:sym typeface="Lato"/>
              </a:rPr>
              <a:t>, and </a:t>
            </a:r>
            <a:r>
              <a:rPr lang="fr-BE" sz="2000" dirty="0" err="1">
                <a:solidFill>
                  <a:srgbClr val="1A2E57"/>
                </a:solidFill>
                <a:latin typeface="Lato"/>
                <a:ea typeface="Lato"/>
                <a:cs typeface="Lato"/>
                <a:sym typeface="Lato"/>
              </a:rPr>
              <a:t>existing</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donors</a:t>
            </a:r>
            <a:r>
              <a:rPr lang="fr-BE" sz="2000" dirty="0">
                <a:solidFill>
                  <a:srgbClr val="1A2E57"/>
                </a:solidFill>
                <a:latin typeface="Lato"/>
                <a:ea typeface="Lato"/>
                <a:cs typeface="Lato"/>
                <a:sym typeface="Lato"/>
              </a:rPr>
              <a:t>’ motivation.</a:t>
            </a:r>
            <a:endParaRPr sz="2000" dirty="0">
              <a:solidFill>
                <a:srgbClr val="1A2E57"/>
              </a:solidFill>
              <a:latin typeface="Lato"/>
              <a:ea typeface="Lato"/>
              <a:cs typeface="Lato"/>
              <a:sym typeface="Lato"/>
            </a:endParaRPr>
          </a:p>
          <a:p>
            <a:pPr marL="459349" indent="-357271">
              <a:lnSpc>
                <a:spcPct val="107000"/>
              </a:lnSpc>
              <a:spcBef>
                <a:spcPts val="487"/>
              </a:spcBef>
              <a:buClr>
                <a:srgbClr val="1A2E57"/>
              </a:buClr>
              <a:buSzPts val="2000"/>
              <a:buFont typeface="Lato"/>
              <a:buChar char="🡺"/>
            </a:pPr>
            <a:r>
              <a:rPr lang="fr-BE" sz="2000" dirty="0" err="1">
                <a:solidFill>
                  <a:srgbClr val="1A2E57"/>
                </a:solidFill>
                <a:latin typeface="Lato"/>
                <a:ea typeface="Lato"/>
                <a:cs typeface="Lato"/>
                <a:sym typeface="Lato"/>
              </a:rPr>
              <a:t>Although</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we</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didn’t</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reach</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our</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target</a:t>
            </a:r>
            <a:r>
              <a:rPr lang="fr-BE" sz="2000" dirty="0">
                <a:solidFill>
                  <a:srgbClr val="1A2E57"/>
                </a:solidFill>
                <a:latin typeface="Lato"/>
                <a:ea typeface="Lato"/>
                <a:cs typeface="Lato"/>
                <a:sym typeface="Lato"/>
              </a:rPr>
              <a:t> of 1000 </a:t>
            </a:r>
            <a:r>
              <a:rPr lang="fr-BE" sz="2000" dirty="0" err="1">
                <a:solidFill>
                  <a:srgbClr val="1A2E57"/>
                </a:solidFill>
                <a:latin typeface="Lato"/>
                <a:ea typeface="Lato"/>
                <a:cs typeface="Lato"/>
                <a:sym typeface="Lato"/>
              </a:rPr>
              <a:t>donors</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we</a:t>
            </a:r>
            <a:r>
              <a:rPr lang="fr-BE" sz="2000" dirty="0">
                <a:solidFill>
                  <a:srgbClr val="1A2E57"/>
                </a:solidFill>
                <a:latin typeface="Lato"/>
                <a:ea typeface="Lato"/>
                <a:cs typeface="Lato"/>
                <a:sym typeface="Lato"/>
              </a:rPr>
              <a:t> came </a:t>
            </a:r>
            <a:r>
              <a:rPr lang="fr-BE" sz="2000" dirty="0" err="1">
                <a:solidFill>
                  <a:srgbClr val="1A2E57"/>
                </a:solidFill>
                <a:latin typeface="Lato"/>
                <a:ea typeface="Lato"/>
                <a:cs typeface="Lato"/>
                <a:sym typeface="Lato"/>
              </a:rPr>
              <a:t>very</a:t>
            </a:r>
            <a:r>
              <a:rPr lang="fr-BE" sz="2000" dirty="0">
                <a:solidFill>
                  <a:srgbClr val="1A2E57"/>
                </a:solidFill>
                <a:latin typeface="Lato"/>
                <a:ea typeface="Lato"/>
                <a:cs typeface="Lato"/>
                <a:sym typeface="Lato"/>
              </a:rPr>
              <a:t> close.</a:t>
            </a:r>
            <a:endParaRPr dirty="0"/>
          </a:p>
          <a:p>
            <a:pPr marL="459349" indent="-357271">
              <a:lnSpc>
                <a:spcPct val="107000"/>
              </a:lnSpc>
              <a:spcBef>
                <a:spcPts val="487"/>
              </a:spcBef>
              <a:buClr>
                <a:srgbClr val="1A2E57"/>
              </a:buClr>
              <a:buSzPts val="2000"/>
              <a:buFont typeface="Lato"/>
              <a:buChar char="🡺"/>
            </a:pPr>
            <a:r>
              <a:rPr lang="fr-BE" sz="2000" dirty="0">
                <a:solidFill>
                  <a:srgbClr val="1A2E57"/>
                </a:solidFill>
                <a:latin typeface="Lato"/>
                <a:ea typeface="Lato"/>
                <a:cs typeface="Lato"/>
                <a:sym typeface="Lato"/>
              </a:rPr>
              <a:t>The Plasmarathon </a:t>
            </a:r>
            <a:r>
              <a:rPr lang="fr-BE" sz="2000" dirty="0" err="1">
                <a:solidFill>
                  <a:srgbClr val="1A2E57"/>
                </a:solidFill>
                <a:latin typeface="Lato"/>
                <a:ea typeface="Lato"/>
                <a:cs typeface="Lato"/>
                <a:sym typeface="Lato"/>
              </a:rPr>
              <a:t>campaign</a:t>
            </a:r>
            <a:r>
              <a:rPr lang="fr-BE" sz="2000" dirty="0">
                <a:solidFill>
                  <a:srgbClr val="1A2E57"/>
                </a:solidFill>
                <a:latin typeface="Lato"/>
                <a:ea typeface="Lato"/>
                <a:cs typeface="Lato"/>
                <a:sym typeface="Lato"/>
              </a:rPr>
              <a:t> met </a:t>
            </a:r>
            <a:r>
              <a:rPr lang="fr-BE" sz="2000" dirty="0" err="1">
                <a:solidFill>
                  <a:srgbClr val="1A2E57"/>
                </a:solidFill>
                <a:latin typeface="Lato"/>
                <a:ea typeface="Lato"/>
                <a:cs typeface="Lato"/>
                <a:sym typeface="Lato"/>
              </a:rPr>
              <a:t>its</a:t>
            </a:r>
            <a:r>
              <a:rPr lang="fr-BE" sz="2000" dirty="0">
                <a:solidFill>
                  <a:srgbClr val="1A2E57"/>
                </a:solidFill>
                <a:latin typeface="Lato"/>
                <a:ea typeface="Lato"/>
                <a:cs typeface="Lato"/>
                <a:sym typeface="Lato"/>
              </a:rPr>
              <a:t> </a:t>
            </a:r>
            <a:r>
              <a:rPr lang="fr-BE" sz="2000" dirty="0" err="1">
                <a:solidFill>
                  <a:srgbClr val="1A2E57"/>
                </a:solidFill>
                <a:latin typeface="Lato"/>
                <a:ea typeface="Lato"/>
                <a:cs typeface="Lato"/>
                <a:sym typeface="Lato"/>
              </a:rPr>
              <a:t>recruitment</a:t>
            </a:r>
            <a:r>
              <a:rPr lang="fr-BE" sz="2000" dirty="0">
                <a:solidFill>
                  <a:srgbClr val="1A2E57"/>
                </a:solidFill>
                <a:latin typeface="Lato"/>
                <a:ea typeface="Lato"/>
                <a:cs typeface="Lato"/>
                <a:sym typeface="Lato"/>
              </a:rPr>
              <a:t> objective and </a:t>
            </a:r>
            <a:r>
              <a:rPr lang="fr-BE" sz="2000" dirty="0" err="1">
                <a:solidFill>
                  <a:srgbClr val="1A2E57"/>
                </a:solidFill>
                <a:latin typeface="Lato"/>
                <a:ea typeface="Lato"/>
                <a:cs typeface="Lato"/>
                <a:sym typeface="Lato"/>
              </a:rPr>
              <a:t>had</a:t>
            </a:r>
            <a:r>
              <a:rPr lang="fr-BE" sz="2000" dirty="0">
                <a:solidFill>
                  <a:srgbClr val="1A2E57"/>
                </a:solidFill>
                <a:latin typeface="Lato"/>
                <a:ea typeface="Lato"/>
                <a:cs typeface="Lato"/>
                <a:sym typeface="Lato"/>
              </a:rPr>
              <a:t> a positive impact on donations in 2024.</a:t>
            </a:r>
            <a:endParaRPr sz="2000" dirty="0">
              <a:solidFill>
                <a:srgbClr val="1A2E57"/>
              </a:solidFill>
              <a:latin typeface="Lato"/>
              <a:ea typeface="Lato"/>
              <a:cs typeface="Lato"/>
              <a:sym typeface="Lato"/>
            </a:endParaRPr>
          </a:p>
        </p:txBody>
      </p:sp>
      <p:sp>
        <p:nvSpPr>
          <p:cNvPr id="430" name="Google Shape;430;g37ba3274512_0_25:notes"/>
          <p:cNvSpPr txBox="1">
            <a:spLocks noGrp="1"/>
          </p:cNvSpPr>
          <p:nvPr>
            <p:ph type="sldNum" idx="12"/>
          </p:nvPr>
        </p:nvSpPr>
        <p:spPr>
          <a:xfrm>
            <a:off x="3884615" y="9446678"/>
            <a:ext cx="2971800" cy="498916"/>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1: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1: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07000"/>
              </a:lnSpc>
              <a:spcBef>
                <a:spcPts val="487"/>
              </a:spcBef>
            </a:pPr>
            <a:endParaRPr dirty="0"/>
          </a:p>
        </p:txBody>
      </p:sp>
      <p:sp>
        <p:nvSpPr>
          <p:cNvPr id="440" name="Google Shape;440;p21:notes"/>
          <p:cNvSpPr txBox="1">
            <a:spLocks noGrp="1"/>
          </p:cNvSpPr>
          <p:nvPr>
            <p:ph type="sldNum" idx="12"/>
          </p:nvPr>
        </p:nvSpPr>
        <p:spPr>
          <a:xfrm>
            <a:off x="3884615" y="9446679"/>
            <a:ext cx="2971800" cy="499011"/>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a:extLst>
            <a:ext uri="{FF2B5EF4-FFF2-40B4-BE49-F238E27FC236}">
              <a16:creationId xmlns:a16="http://schemas.microsoft.com/office/drawing/2014/main" id="{3E5007D5-CB88-7529-03A0-74668B665397}"/>
            </a:ext>
          </a:extLst>
        </p:cNvPr>
        <p:cNvGrpSpPr/>
        <p:nvPr/>
      </p:nvGrpSpPr>
      <p:grpSpPr>
        <a:xfrm>
          <a:off x="0" y="0"/>
          <a:ext cx="0" cy="0"/>
          <a:chOff x="0" y="0"/>
          <a:chExt cx="0" cy="0"/>
        </a:xfrm>
      </p:grpSpPr>
      <p:sp>
        <p:nvSpPr>
          <p:cNvPr id="449" name="Google Shape;449;p22:notes">
            <a:extLst>
              <a:ext uri="{FF2B5EF4-FFF2-40B4-BE49-F238E27FC236}">
                <a16:creationId xmlns:a16="http://schemas.microsoft.com/office/drawing/2014/main" id="{72FABA42-B77B-5185-1963-41C0C4148EDD}"/>
              </a:ext>
            </a:extLst>
          </p:cNvPr>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endParaRPr dirty="0"/>
          </a:p>
        </p:txBody>
      </p:sp>
      <p:sp>
        <p:nvSpPr>
          <p:cNvPr id="450" name="Google Shape;450;p22:notes">
            <a:extLst>
              <a:ext uri="{FF2B5EF4-FFF2-40B4-BE49-F238E27FC236}">
                <a16:creationId xmlns:a16="http://schemas.microsoft.com/office/drawing/2014/main" id="{D857F720-8A3A-6C8B-BCA5-831FCA65EB55}"/>
              </a:ext>
            </a:extLst>
          </p:cNvPr>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610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a:extLst>
            <a:ext uri="{FF2B5EF4-FFF2-40B4-BE49-F238E27FC236}">
              <a16:creationId xmlns:a16="http://schemas.microsoft.com/office/drawing/2014/main" id="{AAB8B70C-B36C-BA7B-7D47-4E76F5DA2A5F}"/>
            </a:ext>
          </a:extLst>
        </p:cNvPr>
        <p:cNvGrpSpPr/>
        <p:nvPr/>
      </p:nvGrpSpPr>
      <p:grpSpPr>
        <a:xfrm>
          <a:off x="0" y="0"/>
          <a:ext cx="0" cy="0"/>
          <a:chOff x="0" y="0"/>
          <a:chExt cx="0" cy="0"/>
        </a:xfrm>
      </p:grpSpPr>
      <p:sp>
        <p:nvSpPr>
          <p:cNvPr id="449" name="Google Shape;449;p22:notes">
            <a:extLst>
              <a:ext uri="{FF2B5EF4-FFF2-40B4-BE49-F238E27FC236}">
                <a16:creationId xmlns:a16="http://schemas.microsoft.com/office/drawing/2014/main" id="{D6B10DEE-13C8-13B9-266E-35C4F5F33D20}"/>
              </a:ext>
            </a:extLst>
          </p:cNvPr>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endParaRPr dirty="0"/>
          </a:p>
        </p:txBody>
      </p:sp>
      <p:sp>
        <p:nvSpPr>
          <p:cNvPr id="450" name="Google Shape;450;p22:notes">
            <a:extLst>
              <a:ext uri="{FF2B5EF4-FFF2-40B4-BE49-F238E27FC236}">
                <a16:creationId xmlns:a16="http://schemas.microsoft.com/office/drawing/2014/main" id="{B74F1BEA-F637-55EC-37A0-8FED4FA9A054}"/>
              </a:ext>
            </a:extLst>
          </p:cNvPr>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7044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7ba3274512_0_3: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7ba3274512_0_3:notes"/>
          <p:cNvSpPr txBox="1">
            <a:spLocks noGrp="1"/>
          </p:cNvSpPr>
          <p:nvPr>
            <p:ph type="body" idx="1"/>
          </p:nvPr>
        </p:nvSpPr>
        <p:spPr>
          <a:xfrm>
            <a:off x="685801" y="4786363"/>
            <a:ext cx="5486400" cy="3916277"/>
          </a:xfrm>
          <a:prstGeom prst="rect">
            <a:avLst/>
          </a:prstGeom>
          <a:noFill/>
          <a:ln>
            <a:noFill/>
          </a:ln>
        </p:spPr>
        <p:txBody>
          <a:bodyPr spcFirstLastPara="1" wrap="square" lIns="91855" tIns="45915" rIns="91855" bIns="45915" anchor="t" anchorCtr="0">
            <a:noAutofit/>
          </a:bodyPr>
          <a:lstStyle/>
          <a:p>
            <a:pPr marL="0" indent="0"/>
            <a:r>
              <a:rPr lang="fr-BE"/>
              <a:t>Before starting, I’d like to inform you that I have no conflict of interest to declare. </a:t>
            </a:r>
            <a:endParaRPr/>
          </a:p>
        </p:txBody>
      </p:sp>
      <p:sp>
        <p:nvSpPr>
          <p:cNvPr id="185" name="Google Shape;185;g37ba3274512_0_3:notes"/>
          <p:cNvSpPr txBox="1">
            <a:spLocks noGrp="1"/>
          </p:cNvSpPr>
          <p:nvPr>
            <p:ph type="sldNum" idx="12"/>
          </p:nvPr>
        </p:nvSpPr>
        <p:spPr>
          <a:xfrm>
            <a:off x="3884615" y="9446678"/>
            <a:ext cx="2971800" cy="498916"/>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3: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r>
              <a:rPr lang="fr-BE"/>
              <a:t>To start, I’ll give you the context of our campaign.</a:t>
            </a:r>
            <a:endParaRPr/>
          </a:p>
        </p:txBody>
      </p:sp>
      <p:sp>
        <p:nvSpPr>
          <p:cNvPr id="190" name="Google Shape;190;p3: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4: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15000"/>
              </a:lnSpc>
            </a:pPr>
            <a:endParaRPr sz="1100" b="1" dirty="0"/>
          </a:p>
          <a:p>
            <a:pPr marL="0" indent="0">
              <a:lnSpc>
                <a:spcPct val="115000"/>
              </a:lnSpc>
            </a:pPr>
            <a:r>
              <a:rPr lang="fr-BE" sz="1100" dirty="0"/>
              <a:t>As all </a:t>
            </a:r>
            <a:r>
              <a:rPr lang="fr-BE" sz="1100" dirty="0" err="1"/>
              <a:t>other</a:t>
            </a:r>
            <a:r>
              <a:rPr lang="fr-BE" sz="1100" dirty="0"/>
              <a:t> </a:t>
            </a:r>
            <a:r>
              <a:rPr lang="fr-BE" sz="1100" b="1" dirty="0" err="1"/>
              <a:t>European</a:t>
            </a:r>
            <a:r>
              <a:rPr lang="fr-BE" sz="1100" b="1" dirty="0"/>
              <a:t> Countries</a:t>
            </a:r>
            <a:r>
              <a:rPr lang="fr-BE" sz="1100" dirty="0"/>
              <a:t>, </a:t>
            </a:r>
            <a:r>
              <a:rPr lang="fr-BE" sz="1100" dirty="0" err="1"/>
              <a:t>we</a:t>
            </a:r>
            <a:r>
              <a:rPr lang="fr-BE" sz="1100" dirty="0"/>
              <a:t> </a:t>
            </a:r>
            <a:r>
              <a:rPr lang="fr-BE" sz="1100" b="1" dirty="0"/>
              <a:t>have to </a:t>
            </a:r>
            <a:r>
              <a:rPr lang="fr-BE" sz="1100" dirty="0" err="1"/>
              <a:t>increase</a:t>
            </a:r>
            <a:r>
              <a:rPr lang="fr-BE" sz="1100" dirty="0"/>
              <a:t> plasma donations </a:t>
            </a:r>
            <a:r>
              <a:rPr lang="fr-BE" sz="1100" dirty="0" err="1"/>
              <a:t>based</a:t>
            </a:r>
            <a:r>
              <a:rPr lang="fr-BE" sz="1100" dirty="0"/>
              <a:t> on </a:t>
            </a:r>
            <a:r>
              <a:rPr lang="fr-BE" sz="1100" b="1" dirty="0" err="1"/>
              <a:t>voluntary</a:t>
            </a:r>
            <a:r>
              <a:rPr lang="fr-BE" sz="1100" b="1" dirty="0"/>
              <a:t> </a:t>
            </a:r>
            <a:r>
              <a:rPr lang="fr-BE" sz="1100" b="1" dirty="0" err="1"/>
              <a:t>unpaid</a:t>
            </a:r>
            <a:r>
              <a:rPr lang="fr-BE" sz="1100" b="1" dirty="0"/>
              <a:t> </a:t>
            </a:r>
            <a:r>
              <a:rPr lang="fr-BE" sz="1100" b="1" dirty="0" err="1"/>
              <a:t>donors</a:t>
            </a:r>
            <a:r>
              <a:rPr lang="fr-BE" sz="1100" b="1" dirty="0"/>
              <a:t>. This </a:t>
            </a:r>
            <a:r>
              <a:rPr lang="fr-BE" sz="1100" b="1" dirty="0" err="1"/>
              <a:t>is</a:t>
            </a:r>
            <a:r>
              <a:rPr lang="fr-BE" sz="1100" b="1" dirty="0"/>
              <a:t> </a:t>
            </a:r>
            <a:r>
              <a:rPr lang="fr-BE" sz="1100" dirty="0"/>
              <a:t>to </a:t>
            </a:r>
            <a:r>
              <a:rPr lang="fr-BE" sz="1100" dirty="0" err="1"/>
              <a:t>meet</a:t>
            </a:r>
            <a:r>
              <a:rPr lang="fr-BE" sz="1100" dirty="0"/>
              <a:t> the </a:t>
            </a:r>
            <a:r>
              <a:rPr lang="fr-BE" sz="1100" dirty="0" err="1"/>
              <a:t>growing</a:t>
            </a:r>
            <a:r>
              <a:rPr lang="fr-BE" sz="1100" dirty="0"/>
              <a:t> </a:t>
            </a:r>
            <a:r>
              <a:rPr lang="fr-BE" sz="1100" dirty="0" err="1"/>
              <a:t>demand</a:t>
            </a:r>
            <a:r>
              <a:rPr lang="fr-BE" sz="1100" dirty="0"/>
              <a:t> on </a:t>
            </a:r>
            <a:r>
              <a:rPr lang="fr-BE" sz="1100" dirty="0" err="1"/>
              <a:t>immunoglobulins</a:t>
            </a:r>
            <a:r>
              <a:rPr lang="fr-BE" sz="1100" dirty="0"/>
              <a:t>.</a:t>
            </a:r>
          </a:p>
          <a:p>
            <a:pPr marL="0" indent="0">
              <a:lnSpc>
                <a:spcPct val="115000"/>
              </a:lnSpc>
            </a:pPr>
            <a:endParaRPr sz="1100" dirty="0"/>
          </a:p>
          <a:p>
            <a:pPr marL="0" indent="0">
              <a:lnSpc>
                <a:spcPct val="115000"/>
              </a:lnSpc>
            </a:pPr>
            <a:r>
              <a:rPr lang="fr-BE" sz="1100" b="1" dirty="0"/>
              <a:t>To stick </a:t>
            </a:r>
            <a:r>
              <a:rPr lang="fr-BE" sz="1100" dirty="0"/>
              <a:t>to the </a:t>
            </a:r>
            <a:r>
              <a:rPr lang="fr-BE" sz="1100" dirty="0" err="1"/>
              <a:t>government</a:t>
            </a:r>
            <a:r>
              <a:rPr lang="fr-BE" sz="1100" dirty="0"/>
              <a:t> plan, </a:t>
            </a:r>
            <a:r>
              <a:rPr lang="fr-BE" sz="1100" dirty="0" err="1"/>
              <a:t>we</a:t>
            </a:r>
            <a:r>
              <a:rPr lang="fr-BE" sz="1100" dirty="0"/>
              <a:t> </a:t>
            </a:r>
            <a:r>
              <a:rPr lang="fr-BE" sz="1100" b="1" dirty="0" err="1"/>
              <a:t>needed</a:t>
            </a:r>
            <a:r>
              <a:rPr lang="fr-BE" sz="1100" b="1" dirty="0"/>
              <a:t> to have </a:t>
            </a:r>
            <a:r>
              <a:rPr lang="fr-BE" sz="1100" dirty="0"/>
              <a:t>13000 plasma </a:t>
            </a:r>
            <a:r>
              <a:rPr lang="fr-BE" sz="1100" dirty="0" err="1"/>
              <a:t>donors</a:t>
            </a:r>
            <a:r>
              <a:rPr lang="fr-BE" sz="1100" dirty="0"/>
              <a:t> in 2024.</a:t>
            </a:r>
            <a:endParaRPr dirty="0"/>
          </a:p>
          <a:p>
            <a:pPr marL="0" indent="0">
              <a:lnSpc>
                <a:spcPct val="115000"/>
              </a:lnSpc>
            </a:pPr>
            <a:r>
              <a:rPr lang="fr-BE" sz="1100" b="1" dirty="0"/>
              <a:t>In 2018, </a:t>
            </a:r>
            <a:r>
              <a:rPr lang="fr-BE" sz="1100" dirty="0" err="1"/>
              <a:t>we</a:t>
            </a:r>
            <a:r>
              <a:rPr lang="fr-BE" sz="1100" dirty="0"/>
              <a:t> </a:t>
            </a:r>
            <a:r>
              <a:rPr lang="fr-BE" sz="1100" dirty="0" err="1"/>
              <a:t>had</a:t>
            </a:r>
            <a:r>
              <a:rPr lang="fr-BE" sz="1100" dirty="0"/>
              <a:t> 5348. </a:t>
            </a:r>
            <a:br>
              <a:rPr lang="fr-BE" sz="1100" dirty="0"/>
            </a:br>
            <a:r>
              <a:rPr lang="fr-BE" sz="1100" dirty="0"/>
              <a:t>Compare 2023, </a:t>
            </a:r>
            <a:r>
              <a:rPr lang="fr-BE" sz="1100" b="1" dirty="0" err="1"/>
              <a:t>we</a:t>
            </a:r>
            <a:r>
              <a:rPr lang="fr-BE" sz="1100" b="1" dirty="0"/>
              <a:t> </a:t>
            </a:r>
            <a:r>
              <a:rPr lang="fr-BE" sz="1100" b="1" dirty="0" err="1"/>
              <a:t>needed</a:t>
            </a:r>
            <a:r>
              <a:rPr lang="fr-BE" sz="1100" b="1" dirty="0"/>
              <a:t> to have 1000 plasma </a:t>
            </a:r>
            <a:r>
              <a:rPr lang="fr-BE" sz="1100" b="1" dirty="0" err="1"/>
              <a:t>donors</a:t>
            </a:r>
            <a:r>
              <a:rPr lang="fr-BE" sz="1100" b="1" dirty="0"/>
              <a:t> over </a:t>
            </a:r>
            <a:r>
              <a:rPr lang="fr-BE" sz="1100" b="1" dirty="0" err="1"/>
              <a:t>than</a:t>
            </a:r>
            <a:r>
              <a:rPr lang="fr-BE" sz="1100" b="1" dirty="0"/>
              <a:t> 2024.</a:t>
            </a:r>
            <a:br>
              <a:rPr lang="fr-BE" sz="1100" b="1" dirty="0"/>
            </a:br>
            <a:r>
              <a:rPr lang="fr-BE" sz="1100" b="1" dirty="0"/>
              <a:t>But the standard DM actions </a:t>
            </a:r>
            <a:r>
              <a:rPr lang="fr-BE" sz="1100" b="1" dirty="0" err="1"/>
              <a:t>weren’t</a:t>
            </a:r>
            <a:r>
              <a:rPr lang="fr-BE" sz="1100" b="1" dirty="0"/>
              <a:t> </a:t>
            </a:r>
            <a:r>
              <a:rPr lang="fr-BE" sz="1100" b="1" dirty="0" err="1"/>
              <a:t>enough</a:t>
            </a:r>
            <a:r>
              <a:rPr lang="fr-BE" sz="1100" b="1" dirty="0"/>
              <a:t> for 2024. </a:t>
            </a:r>
            <a:endParaRPr sz="1100" b="1" dirty="0"/>
          </a:p>
          <a:p>
            <a:pPr marL="0" indent="0">
              <a:lnSpc>
                <a:spcPct val="115000"/>
              </a:lnSpc>
            </a:pPr>
            <a:r>
              <a:rPr lang="fr-BE" sz="1100" dirty="0" err="1"/>
              <a:t>We</a:t>
            </a:r>
            <a:r>
              <a:rPr lang="fr-BE" sz="1100" dirty="0"/>
              <a:t> </a:t>
            </a:r>
            <a:r>
              <a:rPr lang="fr-BE" sz="1100" dirty="0" err="1"/>
              <a:t>had</a:t>
            </a:r>
            <a:r>
              <a:rPr lang="fr-BE" sz="1100" dirty="0"/>
              <a:t> to launch an innovative </a:t>
            </a:r>
            <a:r>
              <a:rPr lang="fr-BE" sz="1100" dirty="0" err="1"/>
              <a:t>campaign</a:t>
            </a:r>
            <a:r>
              <a:rPr lang="fr-BE" sz="1100" dirty="0"/>
              <a:t> </a:t>
            </a:r>
            <a:r>
              <a:rPr lang="fr-BE" sz="1100" dirty="0" err="1"/>
              <a:t>with</a:t>
            </a:r>
            <a:r>
              <a:rPr lang="fr-BE" sz="1100" dirty="0"/>
              <a:t> </a:t>
            </a:r>
            <a:r>
              <a:rPr lang="fr-BE" sz="1100" dirty="0" err="1"/>
              <a:t>two</a:t>
            </a:r>
            <a:r>
              <a:rPr lang="fr-BE" sz="1100" dirty="0"/>
              <a:t> </a:t>
            </a:r>
            <a:r>
              <a:rPr lang="fr-BE" sz="1100" dirty="0" err="1"/>
              <a:t>specific</a:t>
            </a:r>
            <a:r>
              <a:rPr lang="fr-BE" sz="1100" dirty="0"/>
              <a:t> goals : </a:t>
            </a:r>
            <a:endParaRPr dirty="0"/>
          </a:p>
          <a:p>
            <a:pPr marL="0" indent="0">
              <a:lnSpc>
                <a:spcPct val="115000"/>
              </a:lnSpc>
            </a:pPr>
            <a:r>
              <a:rPr lang="fr-BE" sz="1100" dirty="0"/>
              <a:t>First, </a:t>
            </a:r>
            <a:r>
              <a:rPr lang="fr-BE" sz="1100" dirty="0" err="1"/>
              <a:t>recruiting</a:t>
            </a:r>
            <a:r>
              <a:rPr lang="fr-BE" sz="1100" dirty="0"/>
              <a:t> </a:t>
            </a:r>
            <a:r>
              <a:rPr lang="fr-BE" sz="1100" b="1" dirty="0"/>
              <a:t>brand new </a:t>
            </a:r>
            <a:r>
              <a:rPr lang="fr-BE" sz="1100" b="1" dirty="0" err="1"/>
              <a:t>donors</a:t>
            </a:r>
            <a:r>
              <a:rPr lang="fr-BE" sz="1100" b="1" dirty="0"/>
              <a:t> </a:t>
            </a:r>
            <a:r>
              <a:rPr lang="fr-BE" sz="1100" dirty="0"/>
              <a:t>(total </a:t>
            </a:r>
            <a:r>
              <a:rPr lang="fr-BE" sz="1100" dirty="0" err="1"/>
              <a:t>number</a:t>
            </a:r>
            <a:r>
              <a:rPr lang="fr-BE" sz="1100" dirty="0"/>
              <a:t> in 23 11,938 – Total in 24 12,958)</a:t>
            </a:r>
            <a:endParaRPr dirty="0"/>
          </a:p>
          <a:p>
            <a:pPr marL="0" indent="0">
              <a:lnSpc>
                <a:spcPct val="115000"/>
              </a:lnSpc>
            </a:pPr>
            <a:r>
              <a:rPr lang="fr-BE" sz="1100" dirty="0"/>
              <a:t>Second, </a:t>
            </a:r>
            <a:r>
              <a:rPr lang="fr-BE" sz="1100" dirty="0" err="1"/>
              <a:t>encouraging</a:t>
            </a:r>
            <a:r>
              <a:rPr lang="fr-BE" sz="1100" dirty="0"/>
              <a:t> the return of </a:t>
            </a:r>
            <a:r>
              <a:rPr lang="fr-BE" sz="1100" b="1" dirty="0" err="1"/>
              <a:t>known</a:t>
            </a:r>
            <a:r>
              <a:rPr lang="fr-BE" sz="1100" b="1" dirty="0"/>
              <a:t> </a:t>
            </a:r>
            <a:r>
              <a:rPr lang="fr-BE" sz="1100" b="1" dirty="0" err="1"/>
              <a:t>donors</a:t>
            </a:r>
            <a:endParaRPr sz="1100" b="1" dirty="0"/>
          </a:p>
          <a:p>
            <a:pPr marL="0" indent="0">
              <a:lnSpc>
                <a:spcPct val="115000"/>
              </a:lnSpc>
            </a:pPr>
            <a:endParaRPr sz="1100" b="1" dirty="0"/>
          </a:p>
          <a:p>
            <a:pPr marL="0" indent="0">
              <a:lnSpc>
                <a:spcPct val="115000"/>
              </a:lnSpc>
            </a:pPr>
            <a:endParaRPr sz="1100" b="1" dirty="0"/>
          </a:p>
          <a:p>
            <a:pPr marL="0" indent="0">
              <a:lnSpc>
                <a:spcPct val="115000"/>
              </a:lnSpc>
            </a:pPr>
            <a:endParaRPr sz="1100" b="1" dirty="0"/>
          </a:p>
        </p:txBody>
      </p:sp>
      <p:sp>
        <p:nvSpPr>
          <p:cNvPr id="206" name="Google Shape;206;p4:notes"/>
          <p:cNvSpPr txBox="1">
            <a:spLocks noGrp="1"/>
          </p:cNvSpPr>
          <p:nvPr>
            <p:ph type="sldNum" idx="12"/>
          </p:nvPr>
        </p:nvSpPr>
        <p:spPr>
          <a:xfrm>
            <a:off x="3884615" y="9446679"/>
            <a:ext cx="2971800" cy="499011"/>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15000"/>
              </a:lnSpc>
              <a:buClr>
                <a:schemeClr val="dk1"/>
              </a:buClr>
              <a:buSzPts val="1100"/>
            </a:pPr>
            <a:r>
              <a:rPr lang="fr-BE">
                <a:highlight>
                  <a:schemeClr val="lt1"/>
                </a:highlight>
              </a:rPr>
              <a:t>Then We came up with PLASMARATHON, a campaign focussed on sport clubs and Team Spirit.</a:t>
            </a:r>
            <a:endParaRPr b="1">
              <a:highlight>
                <a:schemeClr val="lt1"/>
              </a:highlight>
            </a:endParaRPr>
          </a:p>
        </p:txBody>
      </p:sp>
      <p:sp>
        <p:nvSpPr>
          <p:cNvPr id="226" name="Google Shape;226;p5: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7: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7: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15000"/>
              </a:lnSpc>
              <a:buClr>
                <a:schemeClr val="dk1"/>
              </a:buClr>
              <a:buSzPts val="1100"/>
            </a:pPr>
            <a:r>
              <a:rPr lang="fr-BE" b="1" dirty="0" err="1"/>
              <a:t>Why</a:t>
            </a:r>
            <a:r>
              <a:rPr lang="fr-BE" dirty="0"/>
              <a:t> </a:t>
            </a:r>
            <a:r>
              <a:rPr lang="fr-BE" b="1" dirty="0" err="1"/>
              <a:t>did</a:t>
            </a:r>
            <a:r>
              <a:rPr lang="fr-BE" b="1" dirty="0"/>
              <a:t> </a:t>
            </a:r>
            <a:r>
              <a:rPr lang="fr-BE" b="1" dirty="0" err="1"/>
              <a:t>we</a:t>
            </a:r>
            <a:r>
              <a:rPr lang="fr-BE" b="1" dirty="0"/>
              <a:t> </a:t>
            </a:r>
            <a:r>
              <a:rPr lang="fr-BE" b="1" dirty="0" err="1"/>
              <a:t>choose</a:t>
            </a:r>
            <a:r>
              <a:rPr lang="fr-BE" b="1" dirty="0"/>
              <a:t> to </a:t>
            </a:r>
            <a:r>
              <a:rPr lang="fr-BE" b="1" dirty="0" err="1"/>
              <a:t>make</a:t>
            </a:r>
            <a:r>
              <a:rPr lang="fr-BE" b="1" dirty="0"/>
              <a:t> a </a:t>
            </a:r>
            <a:r>
              <a:rPr lang="fr-BE" b="1" dirty="0" err="1"/>
              <a:t>campaign</a:t>
            </a:r>
            <a:r>
              <a:rPr lang="fr-BE" b="1" dirty="0"/>
              <a:t> </a:t>
            </a:r>
            <a:r>
              <a:rPr lang="fr-BE" b="1" dirty="0" err="1"/>
              <a:t>based</a:t>
            </a:r>
            <a:r>
              <a:rPr lang="fr-BE" b="1" dirty="0"/>
              <a:t> on sports clubs ?</a:t>
            </a:r>
            <a:br>
              <a:rPr lang="fr-BE" b="1" dirty="0"/>
            </a:br>
            <a:br>
              <a:rPr lang="fr-BE" b="1" dirty="0"/>
            </a:br>
            <a:r>
              <a:rPr lang="fr-BE" dirty="0"/>
              <a:t>- First : </a:t>
            </a:r>
            <a:r>
              <a:rPr lang="fr-BE" dirty="0" err="1"/>
              <a:t>we</a:t>
            </a:r>
            <a:r>
              <a:rPr lang="fr-BE" dirty="0"/>
              <a:t> know </a:t>
            </a:r>
            <a:r>
              <a:rPr lang="fr-BE" dirty="0" err="1"/>
              <a:t>that</a:t>
            </a:r>
            <a:r>
              <a:rPr lang="fr-BE" dirty="0"/>
              <a:t> sports clubs </a:t>
            </a:r>
            <a:r>
              <a:rPr lang="fr-BE" dirty="0" err="1"/>
              <a:t>always</a:t>
            </a:r>
            <a:r>
              <a:rPr lang="fr-BE" dirty="0"/>
              <a:t> </a:t>
            </a:r>
            <a:r>
              <a:rPr lang="fr-BE" dirty="0" err="1"/>
              <a:t>need</a:t>
            </a:r>
            <a:r>
              <a:rPr lang="fr-BE" b="1" dirty="0"/>
              <a:t> new </a:t>
            </a:r>
            <a:r>
              <a:rPr lang="fr-BE" b="1" dirty="0" err="1"/>
              <a:t>equipment</a:t>
            </a:r>
            <a:r>
              <a:rPr lang="fr-BE" dirty="0"/>
              <a:t>,  but </a:t>
            </a:r>
            <a:r>
              <a:rPr lang="fr-BE" dirty="0" err="1"/>
              <a:t>don’t</a:t>
            </a:r>
            <a:r>
              <a:rPr lang="fr-BE" dirty="0"/>
              <a:t>, </a:t>
            </a:r>
            <a:r>
              <a:rPr lang="fr-BE" dirty="0" err="1"/>
              <a:t>generally</a:t>
            </a:r>
            <a:r>
              <a:rPr lang="fr-BE" dirty="0"/>
              <a:t>, have </a:t>
            </a:r>
            <a:r>
              <a:rPr lang="fr-BE" dirty="0" err="1"/>
              <a:t>enough</a:t>
            </a:r>
            <a:r>
              <a:rPr lang="fr-BE" b="1" dirty="0"/>
              <a:t> </a:t>
            </a:r>
            <a:r>
              <a:rPr lang="fr-BE" b="1" dirty="0" err="1"/>
              <a:t>funds</a:t>
            </a:r>
            <a:r>
              <a:rPr lang="fr-BE" b="1" dirty="0"/>
              <a:t> to </a:t>
            </a:r>
            <a:r>
              <a:rPr lang="fr-BE" b="1" dirty="0" err="1"/>
              <a:t>afford</a:t>
            </a:r>
            <a:r>
              <a:rPr lang="fr-BE" b="1" dirty="0"/>
              <a:t> </a:t>
            </a:r>
            <a:r>
              <a:rPr lang="fr-BE" b="1" dirty="0" err="1"/>
              <a:t>it</a:t>
            </a:r>
            <a:r>
              <a:rPr lang="fr-BE" b="1" dirty="0"/>
              <a:t>.</a:t>
            </a:r>
            <a:endParaRPr dirty="0"/>
          </a:p>
          <a:p>
            <a:pPr marL="0" indent="0">
              <a:lnSpc>
                <a:spcPct val="115000"/>
              </a:lnSpc>
              <a:buClr>
                <a:schemeClr val="dk1"/>
              </a:buClr>
              <a:buSzPts val="1100"/>
            </a:pPr>
            <a:r>
              <a:rPr lang="fr-BE" dirty="0"/>
              <a:t>- Second : 2024, </a:t>
            </a:r>
            <a:r>
              <a:rPr lang="fr-BE" b="1" dirty="0" err="1"/>
              <a:t>counted</a:t>
            </a:r>
            <a:r>
              <a:rPr lang="fr-BE" b="1" dirty="0"/>
              <a:t> </a:t>
            </a:r>
            <a:r>
              <a:rPr lang="fr-BE" dirty="0" err="1"/>
              <a:t>two</a:t>
            </a:r>
            <a:r>
              <a:rPr lang="fr-BE" dirty="0"/>
              <a:t> big </a:t>
            </a:r>
            <a:r>
              <a:rPr lang="fr-BE" b="1" dirty="0" err="1"/>
              <a:t>sporting</a:t>
            </a:r>
            <a:r>
              <a:rPr lang="fr-BE" dirty="0"/>
              <a:t> </a:t>
            </a:r>
            <a:r>
              <a:rPr lang="fr-BE" dirty="0" err="1"/>
              <a:t>events</a:t>
            </a:r>
            <a:r>
              <a:rPr lang="fr-BE" dirty="0"/>
              <a:t> : Olympic Games and </a:t>
            </a:r>
            <a:r>
              <a:rPr lang="fr-BE" dirty="0" err="1"/>
              <a:t>European</a:t>
            </a:r>
            <a:r>
              <a:rPr lang="fr-BE" dirty="0"/>
              <a:t> football Cup. </a:t>
            </a:r>
            <a:r>
              <a:rPr lang="fr-BE" dirty="0" err="1"/>
              <a:t>We</a:t>
            </a:r>
            <a:r>
              <a:rPr lang="fr-BE" dirty="0"/>
              <a:t> </a:t>
            </a:r>
            <a:r>
              <a:rPr lang="fr-BE" dirty="0" err="1"/>
              <a:t>wanted</a:t>
            </a:r>
            <a:r>
              <a:rPr lang="fr-BE" dirty="0"/>
              <a:t> to </a:t>
            </a:r>
            <a:r>
              <a:rPr lang="fr-BE" b="1" dirty="0" err="1"/>
              <a:t>take</a:t>
            </a:r>
            <a:r>
              <a:rPr lang="fr-BE" b="1" dirty="0"/>
              <a:t> </a:t>
            </a:r>
            <a:r>
              <a:rPr lang="fr-BE" b="1" dirty="0" err="1"/>
              <a:t>advantage</a:t>
            </a:r>
            <a:r>
              <a:rPr lang="fr-BE" b="1" dirty="0"/>
              <a:t> </a:t>
            </a:r>
            <a:r>
              <a:rPr lang="fr-BE" dirty="0"/>
              <a:t>of </a:t>
            </a:r>
            <a:r>
              <a:rPr lang="fr-BE" dirty="0" err="1"/>
              <a:t>this</a:t>
            </a:r>
            <a:r>
              <a:rPr lang="fr-BE" dirty="0"/>
              <a:t> audience. </a:t>
            </a:r>
            <a:endParaRPr dirty="0"/>
          </a:p>
          <a:p>
            <a:pPr marL="0" indent="0">
              <a:lnSpc>
                <a:spcPct val="115000"/>
              </a:lnSpc>
              <a:buClr>
                <a:schemeClr val="dk1"/>
              </a:buClr>
              <a:buSzPts val="1100"/>
            </a:pPr>
            <a:br>
              <a:rPr lang="fr-BE" dirty="0"/>
            </a:br>
            <a:r>
              <a:rPr lang="fr-BE" b="1" dirty="0" err="1"/>
              <a:t>Furthermore</a:t>
            </a:r>
            <a:r>
              <a:rPr lang="fr-BE" dirty="0"/>
              <a:t>, in 2022, a </a:t>
            </a:r>
            <a:r>
              <a:rPr lang="fr-BE" dirty="0" err="1"/>
              <a:t>study</a:t>
            </a:r>
            <a:r>
              <a:rPr lang="fr-BE" dirty="0"/>
              <a:t> made by the </a:t>
            </a:r>
            <a:r>
              <a:rPr lang="fr-BE" dirty="0" err="1"/>
              <a:t>Catholic</a:t>
            </a:r>
            <a:r>
              <a:rPr lang="fr-BE" dirty="0"/>
              <a:t> </a:t>
            </a:r>
            <a:r>
              <a:rPr lang="fr-BE" dirty="0" err="1"/>
              <a:t>University</a:t>
            </a:r>
            <a:r>
              <a:rPr lang="fr-BE" dirty="0"/>
              <a:t> of Leuven (UCL§ </a:t>
            </a:r>
            <a:r>
              <a:rPr lang="fr-BE" dirty="0" err="1"/>
              <a:t>Kul</a:t>
            </a:r>
            <a:r>
              <a:rPr lang="fr-BE" dirty="0"/>
              <a:t> § </a:t>
            </a:r>
            <a:r>
              <a:rPr lang="fr-BE" dirty="0" err="1"/>
              <a:t>Belgian</a:t>
            </a:r>
            <a:r>
              <a:rPr lang="fr-BE" dirty="0"/>
              <a:t> Rode </a:t>
            </a:r>
            <a:r>
              <a:rPr lang="fr-BE" dirty="0" err="1"/>
              <a:t>Kruis</a:t>
            </a:r>
            <a:r>
              <a:rPr lang="fr-BE" dirty="0"/>
              <a:t>) </a:t>
            </a:r>
            <a:r>
              <a:rPr lang="fr-BE" dirty="0" err="1"/>
              <a:t>confirmed</a:t>
            </a:r>
            <a:r>
              <a:rPr lang="fr-BE" dirty="0"/>
              <a:t> </a:t>
            </a:r>
            <a:r>
              <a:rPr lang="fr-BE" dirty="0" err="1"/>
              <a:t>that</a:t>
            </a:r>
            <a:r>
              <a:rPr lang="fr-BE" dirty="0"/>
              <a:t> </a:t>
            </a:r>
            <a:r>
              <a:rPr lang="fr-BE" dirty="0" err="1"/>
              <a:t>donating</a:t>
            </a:r>
            <a:r>
              <a:rPr lang="fr-BE" dirty="0"/>
              <a:t> plasma has </a:t>
            </a:r>
            <a:r>
              <a:rPr lang="fr-BE" dirty="0" err="1"/>
              <a:t>very</a:t>
            </a:r>
            <a:r>
              <a:rPr lang="fr-BE" dirty="0"/>
              <a:t> </a:t>
            </a:r>
            <a:r>
              <a:rPr lang="fr-BE" dirty="0" err="1"/>
              <a:t>little</a:t>
            </a:r>
            <a:r>
              <a:rPr lang="fr-BE" dirty="0"/>
              <a:t> impact on sports performance.</a:t>
            </a:r>
            <a:endParaRPr dirty="0"/>
          </a:p>
          <a:p>
            <a:pPr marL="0" indent="0">
              <a:lnSpc>
                <a:spcPct val="115000"/>
              </a:lnSpc>
              <a:buClr>
                <a:schemeClr val="dk1"/>
              </a:buClr>
              <a:buSzPts val="1100"/>
            </a:pPr>
            <a:endParaRPr i="1" dirty="0"/>
          </a:p>
          <a:p>
            <a:pPr marL="0" indent="0">
              <a:lnSpc>
                <a:spcPct val="115000"/>
              </a:lnSpc>
              <a:buClr>
                <a:schemeClr val="dk1"/>
              </a:buClr>
              <a:buSzPts val="1100"/>
            </a:pPr>
            <a:r>
              <a:rPr lang="fr-BE" dirty="0" err="1"/>
              <a:t>Two</a:t>
            </a:r>
            <a:r>
              <a:rPr lang="fr-BE" dirty="0"/>
              <a:t> </a:t>
            </a:r>
            <a:r>
              <a:rPr lang="fr-BE" dirty="0" err="1"/>
              <a:t>other</a:t>
            </a:r>
            <a:r>
              <a:rPr lang="fr-BE" dirty="0"/>
              <a:t> </a:t>
            </a:r>
            <a:r>
              <a:rPr lang="fr-BE" dirty="0" err="1"/>
              <a:t>elements</a:t>
            </a:r>
            <a:r>
              <a:rPr lang="fr-BE" dirty="0"/>
              <a:t>, </a:t>
            </a:r>
            <a:r>
              <a:rPr lang="fr-BE" dirty="0" err="1"/>
              <a:t>specific</a:t>
            </a:r>
            <a:r>
              <a:rPr lang="fr-BE" dirty="0"/>
              <a:t> to us, made </a:t>
            </a:r>
            <a:r>
              <a:rPr lang="fr-BE" dirty="0" err="1"/>
              <a:t>it</a:t>
            </a:r>
            <a:r>
              <a:rPr lang="fr-BE" dirty="0"/>
              <a:t> </a:t>
            </a:r>
            <a:r>
              <a:rPr lang="fr-BE" dirty="0" err="1"/>
              <a:t>also</a:t>
            </a:r>
            <a:r>
              <a:rPr lang="fr-BE" dirty="0"/>
              <a:t> </a:t>
            </a:r>
            <a:r>
              <a:rPr lang="fr-BE" dirty="0" err="1"/>
              <a:t>easier</a:t>
            </a:r>
            <a:r>
              <a:rPr lang="fr-BE" dirty="0"/>
              <a:t> </a:t>
            </a:r>
            <a:r>
              <a:rPr lang="fr-BE" b="1" dirty="0"/>
              <a:t>to launch </a:t>
            </a:r>
            <a:r>
              <a:rPr lang="fr-BE" dirty="0"/>
              <a:t>a </a:t>
            </a:r>
            <a:r>
              <a:rPr lang="fr-BE" dirty="0" err="1"/>
              <a:t>recruitment</a:t>
            </a:r>
            <a:r>
              <a:rPr lang="fr-BE" dirty="0"/>
              <a:t> </a:t>
            </a:r>
            <a:r>
              <a:rPr lang="fr-BE" dirty="0" err="1"/>
              <a:t>campaign</a:t>
            </a:r>
            <a:r>
              <a:rPr lang="fr-BE" dirty="0"/>
              <a:t> </a:t>
            </a:r>
            <a:r>
              <a:rPr lang="fr-BE" dirty="0" err="1"/>
              <a:t>across</a:t>
            </a:r>
            <a:r>
              <a:rPr lang="fr-BE" dirty="0"/>
              <a:t> the </a:t>
            </a:r>
            <a:r>
              <a:rPr lang="fr-BE" dirty="0" err="1"/>
              <a:t>whole</a:t>
            </a:r>
            <a:r>
              <a:rPr lang="fr-BE" dirty="0"/>
              <a:t> population and </a:t>
            </a:r>
            <a:r>
              <a:rPr lang="fr-BE" dirty="0" err="1"/>
              <a:t>other</a:t>
            </a:r>
            <a:r>
              <a:rPr lang="fr-BE" dirty="0"/>
              <a:t> </a:t>
            </a:r>
            <a:r>
              <a:rPr lang="fr-BE" dirty="0" err="1"/>
              <a:t>usual</a:t>
            </a:r>
            <a:r>
              <a:rPr lang="fr-BE" dirty="0"/>
              <a:t> </a:t>
            </a:r>
            <a:r>
              <a:rPr lang="fr-BE" dirty="0" err="1"/>
              <a:t>channel</a:t>
            </a:r>
            <a:r>
              <a:rPr lang="fr-BE" dirty="0"/>
              <a:t> : </a:t>
            </a:r>
            <a:endParaRPr dirty="0"/>
          </a:p>
          <a:p>
            <a:pPr marL="0" indent="0">
              <a:lnSpc>
                <a:spcPct val="115000"/>
              </a:lnSpc>
              <a:buClr>
                <a:schemeClr val="dk1"/>
              </a:buClr>
              <a:buSzPts val="1100"/>
            </a:pPr>
            <a:r>
              <a:rPr lang="fr-BE" dirty="0"/>
              <a:t>- The </a:t>
            </a:r>
            <a:r>
              <a:rPr lang="fr-BE" dirty="0" err="1"/>
              <a:t>possibility</a:t>
            </a:r>
            <a:r>
              <a:rPr lang="fr-BE" dirty="0"/>
              <a:t> for new </a:t>
            </a:r>
            <a:r>
              <a:rPr lang="fr-BE" dirty="0" err="1"/>
              <a:t>donors</a:t>
            </a:r>
            <a:r>
              <a:rPr lang="fr-BE" dirty="0"/>
              <a:t> to start </a:t>
            </a:r>
            <a:r>
              <a:rPr lang="fr-BE" dirty="0" err="1"/>
              <a:t>directly</a:t>
            </a:r>
            <a:r>
              <a:rPr lang="fr-BE" dirty="0"/>
              <a:t> </a:t>
            </a:r>
            <a:r>
              <a:rPr lang="fr-BE" dirty="0" err="1"/>
              <a:t>with</a:t>
            </a:r>
            <a:r>
              <a:rPr lang="fr-BE" dirty="0"/>
              <a:t> a plasma donation. </a:t>
            </a:r>
            <a:r>
              <a:rPr lang="fr-BE" dirty="0" err="1"/>
              <a:t>Previously</a:t>
            </a:r>
            <a:r>
              <a:rPr lang="fr-BE" dirty="0"/>
              <a:t>, </a:t>
            </a:r>
            <a:r>
              <a:rPr lang="fr-BE" dirty="0" err="1"/>
              <a:t>you</a:t>
            </a:r>
            <a:r>
              <a:rPr lang="fr-BE" dirty="0"/>
              <a:t> </a:t>
            </a:r>
            <a:r>
              <a:rPr lang="fr-BE" dirty="0" err="1"/>
              <a:t>had</a:t>
            </a:r>
            <a:r>
              <a:rPr lang="fr-BE" dirty="0"/>
              <a:t> to start </a:t>
            </a:r>
            <a:r>
              <a:rPr lang="fr-BE" dirty="0" err="1"/>
              <a:t>with</a:t>
            </a:r>
            <a:r>
              <a:rPr lang="fr-BE" dirty="0"/>
              <a:t> a </a:t>
            </a:r>
            <a:r>
              <a:rPr lang="fr-BE" dirty="0" err="1"/>
              <a:t>blood</a:t>
            </a:r>
            <a:r>
              <a:rPr lang="fr-BE" dirty="0"/>
              <a:t> donation.</a:t>
            </a:r>
            <a:endParaRPr dirty="0"/>
          </a:p>
          <a:p>
            <a:pPr marL="0" indent="0">
              <a:lnSpc>
                <a:spcPct val="115000"/>
              </a:lnSpc>
              <a:buClr>
                <a:schemeClr val="dk1"/>
              </a:buClr>
              <a:buSzPts val="1100"/>
            </a:pPr>
            <a:r>
              <a:rPr lang="fr-BE" dirty="0"/>
              <a:t>- A </a:t>
            </a:r>
            <a:r>
              <a:rPr lang="fr-BE" dirty="0" err="1"/>
              <a:t>donor</a:t>
            </a:r>
            <a:r>
              <a:rPr lang="fr-BE" dirty="0"/>
              <a:t> </a:t>
            </a:r>
            <a:r>
              <a:rPr lang="fr-BE" dirty="0" err="1"/>
              <a:t>could</a:t>
            </a:r>
            <a:r>
              <a:rPr lang="fr-BE" dirty="0"/>
              <a:t> </a:t>
            </a:r>
            <a:r>
              <a:rPr lang="fr-BE" dirty="0" err="1"/>
              <a:t>register</a:t>
            </a:r>
            <a:r>
              <a:rPr lang="fr-BE" dirty="0"/>
              <a:t> for a plasma donation </a:t>
            </a:r>
            <a:r>
              <a:rPr lang="fr-BE" dirty="0" err="1"/>
              <a:t>directly</a:t>
            </a:r>
            <a:r>
              <a:rPr lang="fr-BE" dirty="0"/>
              <a:t> on-line. </a:t>
            </a:r>
            <a:endParaRPr dirty="0"/>
          </a:p>
          <a:p>
            <a:pPr marL="0" indent="0">
              <a:lnSpc>
                <a:spcPct val="115000"/>
              </a:lnSpc>
              <a:buClr>
                <a:schemeClr val="dk1"/>
              </a:buClr>
              <a:buSzPts val="1100"/>
            </a:pPr>
            <a:endParaRPr dirty="0"/>
          </a:p>
          <a:p>
            <a:pPr marL="0" indent="0">
              <a:lnSpc>
                <a:spcPct val="115000"/>
              </a:lnSpc>
              <a:buClr>
                <a:schemeClr val="dk1"/>
              </a:buClr>
              <a:buSzPts val="1100"/>
            </a:pPr>
            <a:r>
              <a:rPr lang="fr-BE" dirty="0"/>
              <a:t>As a </a:t>
            </a:r>
            <a:r>
              <a:rPr lang="fr-BE" dirty="0" err="1"/>
              <a:t>result</a:t>
            </a:r>
            <a:r>
              <a:rPr lang="fr-BE" dirty="0"/>
              <a:t>, </a:t>
            </a:r>
            <a:r>
              <a:rPr lang="fr-BE" dirty="0" err="1"/>
              <a:t>spontaneity</a:t>
            </a:r>
            <a:r>
              <a:rPr lang="fr-BE" dirty="0"/>
              <a:t> </a:t>
            </a:r>
            <a:r>
              <a:rPr lang="fr-BE" dirty="0" err="1"/>
              <a:t>became</a:t>
            </a:r>
            <a:r>
              <a:rPr lang="fr-BE" dirty="0"/>
              <a:t>, possible.</a:t>
            </a:r>
            <a:endParaRPr dirty="0"/>
          </a:p>
          <a:p>
            <a:pPr marL="0" indent="0"/>
            <a:endParaRPr dirty="0"/>
          </a:p>
        </p:txBody>
      </p:sp>
      <p:sp>
        <p:nvSpPr>
          <p:cNvPr id="242" name="Google Shape;242;p7:notes"/>
          <p:cNvSpPr txBox="1">
            <a:spLocks noGrp="1"/>
          </p:cNvSpPr>
          <p:nvPr>
            <p:ph type="sldNum" idx="12"/>
          </p:nvPr>
        </p:nvSpPr>
        <p:spPr>
          <a:xfrm>
            <a:off x="3884615" y="9446679"/>
            <a:ext cx="2971800" cy="499011"/>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9: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15000"/>
              </a:lnSpc>
              <a:buClr>
                <a:schemeClr val="dk1"/>
              </a:buClr>
              <a:buSzPts val="1100"/>
            </a:pPr>
            <a:r>
              <a:rPr lang="fr-BE" sz="1100" b="1"/>
              <a:t>The whole campaign (process included) ran from July to November 2024</a:t>
            </a:r>
            <a:br>
              <a:rPr lang="fr-BE" sz="1100" b="1"/>
            </a:br>
            <a:br>
              <a:rPr lang="fr-BE" sz="1100">
                <a:latin typeface="Lato"/>
                <a:ea typeface="Lato"/>
                <a:cs typeface="Lato"/>
                <a:sym typeface="Lato"/>
              </a:rPr>
            </a:br>
            <a:endParaRPr sz="1100"/>
          </a:p>
          <a:p>
            <a:pPr marL="0" indent="0"/>
            <a:endParaRPr/>
          </a:p>
        </p:txBody>
      </p:sp>
      <p:sp>
        <p:nvSpPr>
          <p:cNvPr id="264" name="Google Shape;264;p9: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7ba3274512_0_42: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37ba3274512_0_42:notes"/>
          <p:cNvSpPr txBox="1">
            <a:spLocks noGrp="1"/>
          </p:cNvSpPr>
          <p:nvPr>
            <p:ph type="body" idx="1"/>
          </p:nvPr>
        </p:nvSpPr>
        <p:spPr>
          <a:xfrm>
            <a:off x="685801" y="4786363"/>
            <a:ext cx="5486400" cy="3916277"/>
          </a:xfrm>
          <a:prstGeom prst="rect">
            <a:avLst/>
          </a:prstGeom>
          <a:noFill/>
          <a:ln>
            <a:noFill/>
          </a:ln>
        </p:spPr>
        <p:txBody>
          <a:bodyPr spcFirstLastPara="1" wrap="square" lIns="91855" tIns="45915" rIns="91855" bIns="45915" anchor="t" anchorCtr="0">
            <a:noAutofit/>
          </a:bodyPr>
          <a:lstStyle/>
          <a:p>
            <a:pPr marL="0" indent="0"/>
            <a:r>
              <a:rPr lang="fr-BE" dirty="0"/>
              <a:t>Plasmarathon </a:t>
            </a:r>
            <a:r>
              <a:rPr lang="fr-BE" dirty="0" err="1"/>
              <a:t>is</a:t>
            </a:r>
            <a:r>
              <a:rPr lang="fr-BE" dirty="0"/>
              <a:t> </a:t>
            </a:r>
            <a:r>
              <a:rPr lang="fr-BE" b="1" dirty="0"/>
              <a:t>a </a:t>
            </a:r>
            <a:r>
              <a:rPr lang="fr-BE" b="1" dirty="0" err="1"/>
              <a:t>win</a:t>
            </a:r>
            <a:r>
              <a:rPr lang="fr-BE" b="1" dirty="0"/>
              <a:t>/</a:t>
            </a:r>
            <a:r>
              <a:rPr lang="fr-BE" b="1" dirty="0" err="1"/>
              <a:t>win</a:t>
            </a:r>
            <a:r>
              <a:rPr lang="fr-BE" b="1" dirty="0"/>
              <a:t> Concept. </a:t>
            </a:r>
            <a:endParaRPr dirty="0"/>
          </a:p>
          <a:p>
            <a:pPr marL="0" indent="0"/>
            <a:br>
              <a:rPr lang="fr-BE" dirty="0"/>
            </a:br>
            <a:r>
              <a:rPr lang="fr-BE" b="1" dirty="0">
                <a:latin typeface="Lato"/>
                <a:ea typeface="Lato"/>
                <a:cs typeface="Lato"/>
                <a:sym typeface="Lato"/>
              </a:rPr>
              <a:t>The club </a:t>
            </a:r>
            <a:r>
              <a:rPr lang="fr-BE" b="1" dirty="0" err="1">
                <a:latin typeface="Lato"/>
                <a:ea typeface="Lato"/>
                <a:cs typeface="Lato"/>
                <a:sym typeface="Lato"/>
              </a:rPr>
              <a:t>then</a:t>
            </a:r>
            <a:r>
              <a:rPr lang="fr-BE" b="1" dirty="0">
                <a:latin typeface="Lato"/>
                <a:ea typeface="Lato"/>
                <a:cs typeface="Lato"/>
                <a:sym typeface="Lato"/>
              </a:rPr>
              <a:t> </a:t>
            </a:r>
            <a:r>
              <a:rPr lang="fr-BE" b="1" dirty="0" err="1">
                <a:latin typeface="Lato"/>
                <a:ea typeface="Lato"/>
                <a:cs typeface="Lato"/>
                <a:sym typeface="Lato"/>
              </a:rPr>
              <a:t>needs</a:t>
            </a:r>
            <a:r>
              <a:rPr lang="fr-BE" b="1" dirty="0">
                <a:latin typeface="Lato"/>
                <a:ea typeface="Lato"/>
                <a:cs typeface="Lato"/>
                <a:sym typeface="Lato"/>
              </a:rPr>
              <a:t> to </a:t>
            </a:r>
            <a:r>
              <a:rPr lang="fr-BE" b="1" dirty="0" err="1">
                <a:latin typeface="Lato"/>
                <a:ea typeface="Lato"/>
                <a:cs typeface="Lato"/>
                <a:sym typeface="Lato"/>
              </a:rPr>
              <a:t>mobilize</a:t>
            </a:r>
            <a:r>
              <a:rPr lang="fr-BE" b="1" dirty="0">
                <a:latin typeface="Lato"/>
                <a:ea typeface="Lato"/>
                <a:cs typeface="Lato"/>
                <a:sym typeface="Lato"/>
              </a:rPr>
              <a:t> people but for </a:t>
            </a:r>
            <a:r>
              <a:rPr lang="fr-BE" b="1" dirty="0" err="1">
                <a:latin typeface="Lato"/>
                <a:ea typeface="Lato"/>
                <a:cs typeface="Lato"/>
                <a:sym typeface="Lato"/>
              </a:rPr>
              <a:t>doing</a:t>
            </a:r>
            <a:r>
              <a:rPr lang="fr-BE" b="1" dirty="0">
                <a:latin typeface="Lato"/>
                <a:ea typeface="Lato"/>
                <a:cs typeface="Lato"/>
                <a:sym typeface="Lato"/>
              </a:rPr>
              <a:t> a good </a:t>
            </a:r>
            <a:r>
              <a:rPr lang="fr-BE" b="1" dirty="0" err="1">
                <a:latin typeface="Lato"/>
                <a:ea typeface="Lato"/>
                <a:cs typeface="Lato"/>
                <a:sym typeface="Lato"/>
              </a:rPr>
              <a:t>deed</a:t>
            </a:r>
            <a:r>
              <a:rPr lang="fr-BE" b="1" dirty="0">
                <a:latin typeface="Lato"/>
                <a:ea typeface="Lato"/>
                <a:cs typeface="Lato"/>
                <a:sym typeface="Lato"/>
              </a:rPr>
              <a:t> : plasma donation</a:t>
            </a:r>
            <a:endParaRPr dirty="0"/>
          </a:p>
          <a:p>
            <a:pPr marL="0" indent="0"/>
            <a:endParaRPr dirty="0"/>
          </a:p>
          <a:p>
            <a:pPr marL="0" indent="0"/>
            <a:r>
              <a:rPr lang="fr-BE" dirty="0"/>
              <a:t>For </a:t>
            </a:r>
            <a:r>
              <a:rPr lang="fr-BE" dirty="0" err="1"/>
              <a:t>every</a:t>
            </a:r>
            <a:r>
              <a:rPr lang="fr-BE" dirty="0"/>
              <a:t> plasma donation made in </a:t>
            </a:r>
            <a:r>
              <a:rPr lang="fr-BE" dirty="0" err="1"/>
              <a:t>its</a:t>
            </a:r>
            <a:r>
              <a:rPr lang="fr-BE" dirty="0"/>
              <a:t> </a:t>
            </a:r>
            <a:r>
              <a:rPr lang="fr-BE" dirty="0" err="1"/>
              <a:t>name</a:t>
            </a:r>
            <a:r>
              <a:rPr lang="fr-BE" dirty="0"/>
              <a:t>, the clubs </a:t>
            </a:r>
            <a:r>
              <a:rPr lang="fr-BE" b="1" dirty="0" err="1"/>
              <a:t>earnt</a:t>
            </a:r>
            <a:r>
              <a:rPr lang="fr-BE" dirty="0"/>
              <a:t> 5 points.</a:t>
            </a:r>
            <a:endParaRPr dirty="0"/>
          </a:p>
          <a:p>
            <a:pPr marL="0" indent="0"/>
            <a:br>
              <a:rPr lang="fr-BE" b="1" dirty="0">
                <a:latin typeface="Lato"/>
                <a:ea typeface="Lato"/>
                <a:cs typeface="Lato"/>
                <a:sym typeface="Lato"/>
              </a:rPr>
            </a:br>
            <a:endParaRPr b="1" dirty="0"/>
          </a:p>
          <a:p>
            <a:pPr marL="0" indent="0"/>
            <a:r>
              <a:rPr lang="fr-BE" b="1" dirty="0"/>
              <a:t>The first </a:t>
            </a:r>
            <a:r>
              <a:rPr lang="fr-BE" b="1" dirty="0" err="1"/>
              <a:t>step</a:t>
            </a:r>
            <a:r>
              <a:rPr lang="fr-BE" b="1" dirty="0"/>
              <a:t> </a:t>
            </a:r>
            <a:r>
              <a:rPr lang="fr-BE" b="1" dirty="0" err="1"/>
              <a:t>starting</a:t>
            </a:r>
            <a:r>
              <a:rPr lang="fr-BE" b="1" dirty="0"/>
              <a:t> </a:t>
            </a:r>
            <a:r>
              <a:rPr lang="fr-BE" b="1" dirty="0" err="1"/>
              <a:t>from</a:t>
            </a:r>
            <a:r>
              <a:rPr lang="fr-BE" b="1" dirty="0"/>
              <a:t> the 15</a:t>
            </a:r>
            <a:r>
              <a:rPr lang="fr-BE" b="1" baseline="30000" dirty="0"/>
              <a:t>th</a:t>
            </a:r>
            <a:r>
              <a:rPr lang="fr-BE" b="1" dirty="0"/>
              <a:t> of </a:t>
            </a:r>
            <a:r>
              <a:rPr lang="fr-BE" b="1" dirty="0" err="1"/>
              <a:t>july</a:t>
            </a:r>
            <a:r>
              <a:rPr lang="fr-BE" b="1" dirty="0"/>
              <a:t> </a:t>
            </a:r>
            <a:r>
              <a:rPr lang="fr-BE" dirty="0"/>
              <a:t> has </a:t>
            </a:r>
            <a:r>
              <a:rPr lang="fr-BE" dirty="0" err="1"/>
              <a:t>invited</a:t>
            </a:r>
            <a:r>
              <a:rPr lang="fr-BE" dirty="0"/>
              <a:t> clubs to </a:t>
            </a:r>
            <a:r>
              <a:rPr lang="fr-BE" dirty="0" err="1"/>
              <a:t>take</a:t>
            </a:r>
            <a:r>
              <a:rPr lang="fr-BE" dirty="0"/>
              <a:t> part in the </a:t>
            </a:r>
            <a:r>
              <a:rPr lang="fr-BE" dirty="0" err="1"/>
              <a:t>campaign</a:t>
            </a:r>
            <a:r>
              <a:rPr lang="fr-BE" dirty="0"/>
              <a:t>. </a:t>
            </a:r>
            <a:endParaRPr dirty="0"/>
          </a:p>
          <a:p>
            <a:pPr marL="0" indent="0"/>
            <a:r>
              <a:rPr lang="fr-BE" sz="1100" dirty="0" err="1"/>
              <a:t>We</a:t>
            </a:r>
            <a:r>
              <a:rPr lang="fr-BE" sz="1100" dirty="0"/>
              <a:t> made </a:t>
            </a:r>
            <a:r>
              <a:rPr lang="fr-BE" sz="1100" dirty="0" err="1"/>
              <a:t>it</a:t>
            </a:r>
            <a:r>
              <a:rPr lang="fr-BE" sz="1100" dirty="0"/>
              <a:t> </a:t>
            </a:r>
            <a:r>
              <a:rPr lang="fr-BE" sz="1100" dirty="0" err="1"/>
              <a:t>so</a:t>
            </a:r>
            <a:r>
              <a:rPr lang="fr-BE" sz="1100" dirty="0"/>
              <a:t> by :</a:t>
            </a:r>
            <a:endParaRPr dirty="0"/>
          </a:p>
          <a:p>
            <a:pPr marL="172256" indent="-172256">
              <a:buFont typeface="Arial"/>
              <a:buChar char="-"/>
            </a:pPr>
            <a:r>
              <a:rPr lang="fr-BE" sz="1100" b="1" dirty="0" err="1"/>
              <a:t>Targeting</a:t>
            </a:r>
            <a:r>
              <a:rPr lang="fr-BE" sz="1100" dirty="0"/>
              <a:t> the sports clubs in the </a:t>
            </a:r>
            <a:r>
              <a:rPr lang="fr-BE" sz="1100" dirty="0" err="1"/>
              <a:t>neigbourhood</a:t>
            </a:r>
            <a:r>
              <a:rPr lang="fr-BE" sz="1100" dirty="0"/>
              <a:t>  of </a:t>
            </a:r>
            <a:r>
              <a:rPr lang="fr-BE" sz="1100" dirty="0" err="1"/>
              <a:t>our</a:t>
            </a:r>
            <a:r>
              <a:rPr lang="fr-BE" sz="1100" dirty="0"/>
              <a:t> donation centers </a:t>
            </a:r>
            <a:endParaRPr dirty="0"/>
          </a:p>
          <a:p>
            <a:pPr marL="172256" indent="-172256">
              <a:buFont typeface="Arial"/>
              <a:buChar char="-"/>
            </a:pPr>
            <a:r>
              <a:rPr lang="fr-BE" sz="1100" b="1" dirty="0" err="1"/>
              <a:t>Contacting</a:t>
            </a:r>
            <a:r>
              <a:rPr lang="fr-BE" sz="1100" dirty="0"/>
              <a:t> sports clubs </a:t>
            </a:r>
            <a:r>
              <a:rPr lang="fr-BE" dirty="0"/>
              <a:t>and the sports </a:t>
            </a:r>
            <a:r>
              <a:rPr lang="fr-BE" dirty="0" err="1"/>
              <a:t>organizations</a:t>
            </a:r>
            <a:r>
              <a:rPr lang="fr-BE" dirty="0"/>
              <a:t> </a:t>
            </a:r>
            <a:r>
              <a:rPr lang="fr-BE" dirty="0" err="1"/>
              <a:t>wich</a:t>
            </a:r>
            <a:r>
              <a:rPr lang="fr-BE" dirty="0"/>
              <a:t> </a:t>
            </a:r>
            <a:r>
              <a:rPr lang="fr-BE" dirty="0" err="1"/>
              <a:t>could</a:t>
            </a:r>
            <a:r>
              <a:rPr lang="fr-BE" dirty="0"/>
              <a:t> </a:t>
            </a:r>
            <a:r>
              <a:rPr lang="fr-BE" dirty="0" err="1"/>
              <a:t>be</a:t>
            </a:r>
            <a:r>
              <a:rPr lang="fr-BE" dirty="0"/>
              <a:t> </a:t>
            </a:r>
            <a:r>
              <a:rPr lang="fr-BE" dirty="0" err="1"/>
              <a:t>interested</a:t>
            </a:r>
            <a:r>
              <a:rPr lang="fr-BE" dirty="0"/>
              <a:t> of the </a:t>
            </a:r>
            <a:r>
              <a:rPr lang="fr-BE" dirty="0" err="1"/>
              <a:t>campaign</a:t>
            </a:r>
            <a:r>
              <a:rPr lang="fr-BE" dirty="0"/>
              <a:t>.</a:t>
            </a:r>
            <a:br>
              <a:rPr lang="fr-BE" dirty="0"/>
            </a:br>
            <a:endParaRPr dirty="0"/>
          </a:p>
          <a:p>
            <a:pPr marL="0" indent="0"/>
            <a:r>
              <a:rPr lang="fr-BE" b="1" dirty="0"/>
              <a:t>The second </a:t>
            </a:r>
            <a:r>
              <a:rPr lang="fr-BE" b="1" dirty="0" err="1"/>
              <a:t>step</a:t>
            </a:r>
            <a:r>
              <a:rPr lang="fr-BE" b="1" dirty="0"/>
              <a:t>, </a:t>
            </a:r>
            <a:r>
              <a:rPr lang="fr-BE" b="1" dirty="0" err="1"/>
              <a:t>from</a:t>
            </a:r>
            <a:r>
              <a:rPr lang="fr-BE" b="1" dirty="0"/>
              <a:t> the 1</a:t>
            </a:r>
            <a:r>
              <a:rPr lang="fr-BE" b="1" baseline="30000" dirty="0"/>
              <a:t>st</a:t>
            </a:r>
            <a:r>
              <a:rPr lang="fr-BE" b="1" dirty="0"/>
              <a:t> or August,</a:t>
            </a:r>
            <a:r>
              <a:rPr lang="fr-BE" dirty="0"/>
              <a:t> </a:t>
            </a:r>
            <a:r>
              <a:rPr lang="fr-BE" dirty="0" err="1"/>
              <a:t>was</a:t>
            </a:r>
            <a:r>
              <a:rPr lang="fr-BE" dirty="0"/>
              <a:t> </a:t>
            </a:r>
            <a:r>
              <a:rPr lang="fr-BE" dirty="0" err="1"/>
              <a:t>managing</a:t>
            </a:r>
            <a:r>
              <a:rPr lang="fr-BE" dirty="0"/>
              <a:t> Clubs registrations </a:t>
            </a:r>
            <a:endParaRPr dirty="0"/>
          </a:p>
          <a:p>
            <a:pPr marL="0" indent="0"/>
            <a:r>
              <a:rPr lang="fr-BE" dirty="0" err="1"/>
              <a:t>We</a:t>
            </a:r>
            <a:r>
              <a:rPr lang="fr-BE" dirty="0"/>
              <a:t> </a:t>
            </a:r>
            <a:r>
              <a:rPr lang="fr-BE" dirty="0" err="1"/>
              <a:t>checked</a:t>
            </a:r>
            <a:r>
              <a:rPr lang="fr-BE" dirty="0"/>
              <a:t> to </a:t>
            </a:r>
            <a:r>
              <a:rPr lang="fr-BE" dirty="0" err="1"/>
              <a:t>make</a:t>
            </a:r>
            <a:r>
              <a:rPr lang="fr-BE" dirty="0"/>
              <a:t> sure </a:t>
            </a:r>
            <a:r>
              <a:rPr lang="fr-BE" dirty="0" err="1"/>
              <a:t>that</a:t>
            </a:r>
            <a:r>
              <a:rPr lang="fr-BE" dirty="0"/>
              <a:t> the clubs </a:t>
            </a:r>
            <a:r>
              <a:rPr lang="fr-BE" dirty="0" err="1"/>
              <a:t>were</a:t>
            </a:r>
            <a:r>
              <a:rPr lang="fr-BE" dirty="0"/>
              <a:t> </a:t>
            </a:r>
            <a:r>
              <a:rPr lang="fr-BE" b="1" dirty="0" err="1"/>
              <a:t>legitimate</a:t>
            </a:r>
            <a:r>
              <a:rPr lang="fr-BE" b="1" dirty="0"/>
              <a:t> </a:t>
            </a:r>
            <a:r>
              <a:rPr lang="fr-BE" dirty="0"/>
              <a:t>and </a:t>
            </a:r>
            <a:r>
              <a:rPr lang="fr-BE" dirty="0" err="1"/>
              <a:t>accepted</a:t>
            </a:r>
            <a:r>
              <a:rPr lang="fr-BE" dirty="0"/>
              <a:t> </a:t>
            </a:r>
            <a:r>
              <a:rPr lang="fr-BE" b="1" dirty="0" err="1"/>
              <a:t>our</a:t>
            </a:r>
            <a:r>
              <a:rPr lang="fr-BE" b="1" dirty="0"/>
              <a:t> </a:t>
            </a:r>
            <a:r>
              <a:rPr lang="fr-BE" b="1" dirty="0" err="1"/>
              <a:t>regulation</a:t>
            </a:r>
            <a:r>
              <a:rPr lang="fr-BE" b="1" dirty="0"/>
              <a:t>.</a:t>
            </a:r>
            <a:br>
              <a:rPr lang="fr-BE" b="1" dirty="0"/>
            </a:br>
            <a:br>
              <a:rPr lang="fr-BE" dirty="0"/>
            </a:br>
            <a:r>
              <a:rPr lang="fr-BE" b="1" dirty="0"/>
              <a:t>The donation </a:t>
            </a:r>
            <a:r>
              <a:rPr lang="fr-BE" b="1" dirty="0" err="1"/>
              <a:t>period</a:t>
            </a:r>
            <a:r>
              <a:rPr lang="fr-BE" b="1" dirty="0"/>
              <a:t> </a:t>
            </a:r>
            <a:r>
              <a:rPr lang="fr-BE" dirty="0" err="1"/>
              <a:t>from</a:t>
            </a:r>
            <a:r>
              <a:rPr lang="fr-BE" dirty="0"/>
              <a:t> 20</a:t>
            </a:r>
            <a:r>
              <a:rPr lang="fr-BE" baseline="30000" dirty="0"/>
              <a:t>th</a:t>
            </a:r>
            <a:r>
              <a:rPr lang="fr-BE" dirty="0"/>
              <a:t>August to 30th of </a:t>
            </a:r>
            <a:r>
              <a:rPr lang="fr-BE" dirty="0" err="1"/>
              <a:t>November</a:t>
            </a:r>
            <a:r>
              <a:rPr lang="fr-BE" dirty="0"/>
              <a:t>. </a:t>
            </a:r>
            <a:endParaRPr dirty="0"/>
          </a:p>
          <a:p>
            <a:pPr marL="0" indent="0">
              <a:lnSpc>
                <a:spcPct val="115000"/>
              </a:lnSpc>
              <a:buClr>
                <a:schemeClr val="dk1"/>
              </a:buClr>
              <a:buSzPts val="1100"/>
            </a:pPr>
            <a:r>
              <a:rPr lang="fr-BE" dirty="0" err="1"/>
              <a:t>During</a:t>
            </a:r>
            <a:r>
              <a:rPr lang="fr-BE" dirty="0"/>
              <a:t> the donation </a:t>
            </a:r>
            <a:r>
              <a:rPr lang="fr-BE" dirty="0" err="1"/>
              <a:t>period</a:t>
            </a:r>
            <a:r>
              <a:rPr lang="fr-BE" dirty="0"/>
              <a:t>, </a:t>
            </a:r>
            <a:r>
              <a:rPr lang="fr-BE" dirty="0" err="1"/>
              <a:t>we</a:t>
            </a:r>
            <a:r>
              <a:rPr lang="fr-BE" dirty="0"/>
              <a:t> </a:t>
            </a:r>
            <a:r>
              <a:rPr lang="fr-BE" dirty="0" err="1"/>
              <a:t>stayed</a:t>
            </a:r>
            <a:r>
              <a:rPr lang="fr-BE" dirty="0"/>
              <a:t> in </a:t>
            </a:r>
            <a:r>
              <a:rPr lang="fr-BE" dirty="0" err="1"/>
              <a:t>regular</a:t>
            </a:r>
            <a:r>
              <a:rPr lang="fr-BE" dirty="0"/>
              <a:t> </a:t>
            </a:r>
            <a:r>
              <a:rPr lang="fr-BE" b="1" dirty="0"/>
              <a:t>contact </a:t>
            </a:r>
            <a:r>
              <a:rPr lang="fr-BE" b="1" dirty="0" err="1"/>
              <a:t>with</a:t>
            </a:r>
            <a:r>
              <a:rPr lang="fr-BE" b="1" dirty="0"/>
              <a:t> the clubs </a:t>
            </a:r>
            <a:r>
              <a:rPr lang="fr-BE" dirty="0"/>
              <a:t>and </a:t>
            </a:r>
            <a:r>
              <a:rPr lang="fr-BE" dirty="0" err="1"/>
              <a:t>we</a:t>
            </a:r>
            <a:r>
              <a:rPr lang="fr-BE" dirty="0"/>
              <a:t> </a:t>
            </a:r>
            <a:r>
              <a:rPr lang="fr-BE" b="1" i="0" dirty="0" err="1"/>
              <a:t>monitored</a:t>
            </a:r>
            <a:r>
              <a:rPr lang="fr-BE" b="1" i="0" dirty="0"/>
              <a:t> the donations. </a:t>
            </a:r>
            <a:endParaRPr b="1" dirty="0"/>
          </a:p>
          <a:p>
            <a:pPr marL="0" indent="0">
              <a:lnSpc>
                <a:spcPct val="115000"/>
              </a:lnSpc>
              <a:buClr>
                <a:schemeClr val="dk1"/>
              </a:buClr>
              <a:buSzPts val="1100"/>
            </a:pPr>
            <a:r>
              <a:rPr lang="fr-BE" b="1" dirty="0" err="1"/>
              <a:t>We</a:t>
            </a:r>
            <a:r>
              <a:rPr lang="fr-BE" b="1" dirty="0"/>
              <a:t> </a:t>
            </a:r>
            <a:r>
              <a:rPr lang="fr-BE" b="1" dirty="0" err="1"/>
              <a:t>continuously</a:t>
            </a:r>
            <a:r>
              <a:rPr lang="fr-BE" b="1" dirty="0"/>
              <a:t> </a:t>
            </a:r>
            <a:r>
              <a:rPr lang="fr-BE" b="1" dirty="0" err="1"/>
              <a:t>encouraged</a:t>
            </a:r>
            <a:r>
              <a:rPr lang="fr-BE" b="1" dirty="0"/>
              <a:t> </a:t>
            </a:r>
            <a:r>
              <a:rPr lang="fr-BE" b="1" dirty="0" err="1"/>
              <a:t>them</a:t>
            </a:r>
            <a:r>
              <a:rPr lang="fr-BE" b="1" dirty="0"/>
              <a:t> and </a:t>
            </a:r>
            <a:r>
              <a:rPr lang="fr-BE" b="1" dirty="0" err="1"/>
              <a:t>had</a:t>
            </a:r>
            <a:r>
              <a:rPr lang="fr-BE" b="1" dirty="0"/>
              <a:t> </a:t>
            </a:r>
            <a:r>
              <a:rPr lang="fr-BE" b="1" dirty="0" err="1"/>
              <a:t>regular</a:t>
            </a:r>
            <a:r>
              <a:rPr lang="fr-BE" b="1" dirty="0"/>
              <a:t> marketing action</a:t>
            </a:r>
            <a:r>
              <a:rPr lang="fr-BE" dirty="0"/>
              <a:t> to boost the </a:t>
            </a:r>
            <a:r>
              <a:rPr lang="fr-BE" dirty="0" err="1"/>
              <a:t>campaign</a:t>
            </a:r>
            <a:r>
              <a:rPr lang="fr-BE" dirty="0"/>
              <a:t>.</a:t>
            </a:r>
            <a:br>
              <a:rPr lang="fr-BE" dirty="0"/>
            </a:br>
            <a:endParaRPr dirty="0"/>
          </a:p>
          <a:p>
            <a:pPr marL="0" indent="0">
              <a:lnSpc>
                <a:spcPct val="115000"/>
              </a:lnSpc>
              <a:buClr>
                <a:schemeClr val="dk1"/>
              </a:buClr>
              <a:buSzPts val="1100"/>
            </a:pPr>
            <a:r>
              <a:rPr lang="fr-BE" b="1" dirty="0"/>
              <a:t>At the end of the </a:t>
            </a:r>
            <a:r>
              <a:rPr lang="fr-BE" b="1" dirty="0" err="1"/>
              <a:t>campaign</a:t>
            </a:r>
            <a:r>
              <a:rPr lang="fr-BE" b="1" dirty="0"/>
              <a:t>,</a:t>
            </a:r>
            <a:r>
              <a:rPr lang="fr-BE" dirty="0"/>
              <a:t> </a:t>
            </a:r>
            <a:r>
              <a:rPr lang="fr-BE" dirty="0" err="1"/>
              <a:t>we</a:t>
            </a:r>
            <a:r>
              <a:rPr lang="fr-BE" dirty="0"/>
              <a:t> </a:t>
            </a:r>
            <a:r>
              <a:rPr lang="fr-BE" dirty="0" err="1"/>
              <a:t>thanked</a:t>
            </a:r>
            <a:r>
              <a:rPr lang="fr-BE" dirty="0"/>
              <a:t> the clubs for </a:t>
            </a:r>
            <a:r>
              <a:rPr lang="fr-BE" dirty="0" err="1"/>
              <a:t>their</a:t>
            </a:r>
            <a:r>
              <a:rPr lang="fr-BE" dirty="0"/>
              <a:t> donations and </a:t>
            </a:r>
            <a:r>
              <a:rPr lang="fr-BE" dirty="0" err="1"/>
              <a:t>converted</a:t>
            </a:r>
            <a:r>
              <a:rPr lang="fr-BE" dirty="0"/>
              <a:t> all the points </a:t>
            </a:r>
            <a:r>
              <a:rPr lang="fr-BE" dirty="0" err="1"/>
              <a:t>into</a:t>
            </a:r>
            <a:r>
              <a:rPr lang="fr-BE" dirty="0"/>
              <a:t> a voucher. </a:t>
            </a:r>
            <a:r>
              <a:rPr lang="en-US" b="1" dirty="0">
                <a:latin typeface="Lato"/>
                <a:ea typeface="Lato"/>
                <a:cs typeface="Lato"/>
                <a:sym typeface="Lato"/>
              </a:rPr>
              <a:t>1 pt = 1€.</a:t>
            </a:r>
            <a:endParaRPr lang="en-US" dirty="0"/>
          </a:p>
          <a:p>
            <a:pPr marL="0" indent="0">
              <a:lnSpc>
                <a:spcPct val="115000"/>
              </a:lnSpc>
              <a:buClr>
                <a:schemeClr val="dk1"/>
              </a:buClr>
              <a:buSzPts val="1100"/>
            </a:pPr>
            <a:endParaRPr dirty="0"/>
          </a:p>
        </p:txBody>
      </p:sp>
      <p:sp>
        <p:nvSpPr>
          <p:cNvPr id="280" name="Google Shape;280;g37ba3274512_0_42:notes"/>
          <p:cNvSpPr txBox="1">
            <a:spLocks noGrp="1"/>
          </p:cNvSpPr>
          <p:nvPr>
            <p:ph type="sldNum" idx="12"/>
          </p:nvPr>
        </p:nvSpPr>
        <p:spPr>
          <a:xfrm>
            <a:off x="3884615" y="9446678"/>
            <a:ext cx="2971800" cy="498916"/>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2:notes"/>
          <p:cNvSpPr>
            <a:spLocks noGrp="1" noRot="1" noChangeAspect="1"/>
          </p:cNvSpPr>
          <p:nvPr>
            <p:ph type="sldImg" idx="2"/>
          </p:nvPr>
        </p:nvSpPr>
        <p:spPr>
          <a:xfrm>
            <a:off x="449263" y="1246188"/>
            <a:ext cx="5959475" cy="3352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2:notes"/>
          <p:cNvSpPr txBox="1">
            <a:spLocks noGrp="1"/>
          </p:cNvSpPr>
          <p:nvPr>
            <p:ph type="body" idx="1"/>
          </p:nvPr>
        </p:nvSpPr>
        <p:spPr>
          <a:xfrm>
            <a:off x="685801" y="4786363"/>
            <a:ext cx="5486400" cy="3916115"/>
          </a:xfrm>
          <a:prstGeom prst="rect">
            <a:avLst/>
          </a:prstGeom>
          <a:noFill/>
          <a:ln>
            <a:noFill/>
          </a:ln>
        </p:spPr>
        <p:txBody>
          <a:bodyPr spcFirstLastPara="1" wrap="square" lIns="91855" tIns="45915" rIns="91855" bIns="45915" anchor="t" anchorCtr="0">
            <a:noAutofit/>
          </a:bodyPr>
          <a:lstStyle/>
          <a:p>
            <a:pPr marL="0" indent="0">
              <a:lnSpc>
                <a:spcPct val="115000"/>
              </a:lnSpc>
              <a:buClr>
                <a:schemeClr val="dk1"/>
              </a:buClr>
              <a:buSzPts val="1100"/>
            </a:pPr>
            <a:r>
              <a:rPr lang="fr-BE"/>
              <a:t>After full registration, the club </a:t>
            </a:r>
            <a:r>
              <a:rPr lang="fr-BE" b="1"/>
              <a:t>GOT</a:t>
            </a:r>
            <a:r>
              <a:rPr lang="fr-BE"/>
              <a:t> a visibility pack with a direct link </a:t>
            </a:r>
            <a:r>
              <a:rPr lang="fr-BE" b="1"/>
              <a:t>to book an appointment on the dedicated website.</a:t>
            </a:r>
            <a:r>
              <a:rPr lang="fr-BE"/>
              <a:t>. </a:t>
            </a:r>
            <a:endParaRPr/>
          </a:p>
          <a:p>
            <a:pPr marL="0" indent="0">
              <a:buClr>
                <a:schemeClr val="dk1"/>
              </a:buClr>
            </a:pPr>
            <a:r>
              <a:rPr lang="fr-BE"/>
              <a:t>We also created their personal promotional tools.</a:t>
            </a:r>
            <a:endParaRPr/>
          </a:p>
          <a:p>
            <a:pPr marL="0" indent="0">
              <a:lnSpc>
                <a:spcPct val="115000"/>
              </a:lnSpc>
              <a:buClr>
                <a:schemeClr val="dk1"/>
              </a:buClr>
              <a:buSzPts val="1100"/>
            </a:pPr>
            <a:r>
              <a:rPr lang="fr-BE"/>
              <a:t>Clubs could also earn </a:t>
            </a:r>
            <a:r>
              <a:rPr lang="fr-BE" b="1"/>
              <a:t>50 extra points </a:t>
            </a:r>
            <a:r>
              <a:rPr lang="fr-BE"/>
              <a:t>by sharing the campaign on their own channels. </a:t>
            </a:r>
            <a:endParaRPr/>
          </a:p>
          <a:p>
            <a:pPr marL="0" indent="0">
              <a:lnSpc>
                <a:spcPct val="115000"/>
              </a:lnSpc>
              <a:buClr>
                <a:schemeClr val="dk1"/>
              </a:buClr>
              <a:buSzPts val="1100"/>
            </a:pPr>
            <a:endParaRPr/>
          </a:p>
        </p:txBody>
      </p:sp>
      <p:sp>
        <p:nvSpPr>
          <p:cNvPr id="326" name="Google Shape;326;p12:notes"/>
          <p:cNvSpPr txBox="1">
            <a:spLocks noGrp="1"/>
          </p:cNvSpPr>
          <p:nvPr>
            <p:ph type="sldNum" idx="12"/>
          </p:nvPr>
        </p:nvSpPr>
        <p:spPr>
          <a:xfrm>
            <a:off x="3884615" y="9446679"/>
            <a:ext cx="2971800" cy="499011"/>
          </a:xfrm>
          <a:prstGeom prst="rect">
            <a:avLst/>
          </a:prstGeom>
          <a:noFill/>
          <a:ln>
            <a:noFill/>
          </a:ln>
        </p:spPr>
        <p:txBody>
          <a:bodyPr spcFirstLastPara="1" wrap="square" lIns="91855" tIns="45915" rIns="91855" bIns="45915" anchor="b" anchorCtr="0">
            <a:noAutofit/>
          </a:bodyPr>
          <a:lstStyle/>
          <a:p>
            <a:pPr algn="r">
              <a:buSzPts val="1400"/>
            </a:pPr>
            <a:fld id="{00000000-1234-1234-1234-123412341234}" type="slidenum">
              <a:rPr lang="fr-BE"/>
              <a:pPr algn="r">
                <a:buSzPts val="14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6"/>
        <p:cNvGrpSpPr/>
        <p:nvPr/>
      </p:nvGrpSpPr>
      <p:grpSpPr>
        <a:xfrm>
          <a:off x="0" y="0"/>
          <a:ext cx="0" cy="0"/>
          <a:chOff x="0" y="0"/>
          <a:chExt cx="0" cy="0"/>
        </a:xfrm>
      </p:grpSpPr>
      <p:sp>
        <p:nvSpPr>
          <p:cNvPr id="17" name="Google Shape;17;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3"/>
        <p:cNvGrpSpPr/>
        <p:nvPr/>
      </p:nvGrpSpPr>
      <p:grpSpPr>
        <a:xfrm>
          <a:off x="0" y="0"/>
          <a:ext cx="0" cy="0"/>
          <a:chOff x="0" y="0"/>
          <a:chExt cx="0" cy="0"/>
        </a:xfrm>
      </p:grpSpPr>
      <p:sp>
        <p:nvSpPr>
          <p:cNvPr id="74" name="Google Shape;7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9"/>
        <p:cNvGrpSpPr/>
        <p:nvPr/>
      </p:nvGrpSpPr>
      <p:grpSpPr>
        <a:xfrm>
          <a:off x="0" y="0"/>
          <a:ext cx="0" cy="0"/>
          <a:chOff x="0" y="0"/>
          <a:chExt cx="0" cy="0"/>
        </a:xfrm>
      </p:grpSpPr>
      <p:sp>
        <p:nvSpPr>
          <p:cNvPr id="80" name="Google Shape;80;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85"/>
        <p:cNvGrpSpPr/>
        <p:nvPr/>
      </p:nvGrpSpPr>
      <p:grpSpPr>
        <a:xfrm>
          <a:off x="0" y="0"/>
          <a:ext cx="0" cy="0"/>
          <a:chOff x="0" y="0"/>
          <a:chExt cx="0" cy="0"/>
        </a:xfrm>
      </p:grpSpPr>
      <p:sp>
        <p:nvSpPr>
          <p:cNvPr id="86" name="Google Shape;8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Disposition personnalisée">
  <p:cSld name="1_Disposition personnalisée">
    <p:spTree>
      <p:nvGrpSpPr>
        <p:cNvPr id="1" name="Shape 90"/>
        <p:cNvGrpSpPr/>
        <p:nvPr/>
      </p:nvGrpSpPr>
      <p:grpSpPr>
        <a:xfrm>
          <a:off x="0" y="0"/>
          <a:ext cx="0" cy="0"/>
          <a:chOff x="0" y="0"/>
          <a:chExt cx="0" cy="0"/>
        </a:xfrm>
      </p:grpSpPr>
      <p:sp>
        <p:nvSpPr>
          <p:cNvPr id="91" name="Google Shape;91;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01"/>
        <p:cNvGrpSpPr/>
        <p:nvPr/>
      </p:nvGrpSpPr>
      <p:grpSpPr>
        <a:xfrm>
          <a:off x="0" y="0"/>
          <a:ext cx="0" cy="0"/>
          <a:chOff x="0" y="0"/>
          <a:chExt cx="0" cy="0"/>
        </a:xfrm>
      </p:grpSpPr>
      <p:sp>
        <p:nvSpPr>
          <p:cNvPr id="102" name="Google Shape;10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4" name="Google Shape;104;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08"/>
        <p:cNvGrpSpPr/>
        <p:nvPr/>
      </p:nvGrpSpPr>
      <p:grpSpPr>
        <a:xfrm>
          <a:off x="0" y="0"/>
          <a:ext cx="0" cy="0"/>
          <a:chOff x="0" y="0"/>
          <a:chExt cx="0" cy="0"/>
        </a:xfrm>
      </p:grpSpPr>
      <p:sp>
        <p:nvSpPr>
          <p:cNvPr id="109" name="Google Shape;10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5"/>
        <p:cNvGrpSpPr/>
        <p:nvPr/>
      </p:nvGrpSpPr>
      <p:grpSpPr>
        <a:xfrm>
          <a:off x="0" y="0"/>
          <a:ext cx="0" cy="0"/>
          <a:chOff x="0" y="0"/>
          <a:chExt cx="0" cy="0"/>
        </a:xfrm>
      </p:grpSpPr>
      <p:sp>
        <p:nvSpPr>
          <p:cNvPr id="116" name="Google Shape;1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8" name="Google Shape;1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21"/>
        <p:cNvGrpSpPr/>
        <p:nvPr/>
      </p:nvGrpSpPr>
      <p:grpSpPr>
        <a:xfrm>
          <a:off x="0" y="0"/>
          <a:ext cx="0" cy="0"/>
          <a:chOff x="0" y="0"/>
          <a:chExt cx="0" cy="0"/>
        </a:xfrm>
      </p:grpSpPr>
      <p:sp>
        <p:nvSpPr>
          <p:cNvPr id="122" name="Google Shape;12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127"/>
        <p:cNvGrpSpPr/>
        <p:nvPr/>
      </p:nvGrpSpPr>
      <p:grpSpPr>
        <a:xfrm>
          <a:off x="0" y="0"/>
          <a:ext cx="0" cy="0"/>
          <a:chOff x="0" y="0"/>
          <a:chExt cx="0" cy="0"/>
        </a:xfrm>
      </p:grpSpPr>
      <p:sp>
        <p:nvSpPr>
          <p:cNvPr id="128" name="Google Shape;1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30" name="Google Shape;1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33"/>
        <p:cNvGrpSpPr/>
        <p:nvPr/>
      </p:nvGrpSpPr>
      <p:grpSpPr>
        <a:xfrm>
          <a:off x="0" y="0"/>
          <a:ext cx="0" cy="0"/>
          <a:chOff x="0" y="0"/>
          <a:chExt cx="0" cy="0"/>
        </a:xfrm>
      </p:grpSpPr>
      <p:sp>
        <p:nvSpPr>
          <p:cNvPr id="134" name="Google Shape;134;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22"/>
        <p:cNvGrpSpPr/>
        <p:nvPr/>
      </p:nvGrpSpPr>
      <p:grpSpPr>
        <a:xfrm>
          <a:off x="0" y="0"/>
          <a:ext cx="0" cy="0"/>
          <a:chOff x="0" y="0"/>
          <a:chExt cx="0" cy="0"/>
        </a:xfrm>
      </p:grpSpPr>
      <p:sp>
        <p:nvSpPr>
          <p:cNvPr id="23" name="Google Shape;23;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 name="Google Shape;25;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 name="Google Shape;2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42"/>
        <p:cNvGrpSpPr/>
        <p:nvPr/>
      </p:nvGrpSpPr>
      <p:grpSpPr>
        <a:xfrm>
          <a:off x="0" y="0"/>
          <a:ext cx="0" cy="0"/>
          <a:chOff x="0" y="0"/>
          <a:chExt cx="0" cy="0"/>
        </a:xfrm>
      </p:grpSpPr>
      <p:sp>
        <p:nvSpPr>
          <p:cNvPr id="143" name="Google Shape;14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47"/>
        <p:cNvGrpSpPr/>
        <p:nvPr/>
      </p:nvGrpSpPr>
      <p:grpSpPr>
        <a:xfrm>
          <a:off x="0" y="0"/>
          <a:ext cx="0" cy="0"/>
          <a:chOff x="0" y="0"/>
          <a:chExt cx="0" cy="0"/>
        </a:xfrm>
      </p:grpSpPr>
      <p:sp>
        <p:nvSpPr>
          <p:cNvPr id="148" name="Google Shape;14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51"/>
        <p:cNvGrpSpPr/>
        <p:nvPr/>
      </p:nvGrpSpPr>
      <p:grpSpPr>
        <a:xfrm>
          <a:off x="0" y="0"/>
          <a:ext cx="0" cy="0"/>
          <a:chOff x="0" y="0"/>
          <a:chExt cx="0" cy="0"/>
        </a:xfrm>
      </p:grpSpPr>
      <p:sp>
        <p:nvSpPr>
          <p:cNvPr id="152" name="Google Shape;152;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6"/>
          <p:cNvSpPr>
            <a:spLocks noGrp="1"/>
          </p:cNvSpPr>
          <p:nvPr>
            <p:ph type="pic" idx="2"/>
          </p:nvPr>
        </p:nvSpPr>
        <p:spPr>
          <a:xfrm>
            <a:off x="5183188" y="987425"/>
            <a:ext cx="6172200" cy="4873625"/>
          </a:xfrm>
          <a:prstGeom prst="rect">
            <a:avLst/>
          </a:prstGeom>
          <a:noFill/>
          <a:ln>
            <a:noFill/>
          </a:ln>
        </p:spPr>
      </p:sp>
      <p:sp>
        <p:nvSpPr>
          <p:cNvPr id="154" name="Google Shape;154;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58"/>
        <p:cNvGrpSpPr/>
        <p:nvPr/>
      </p:nvGrpSpPr>
      <p:grpSpPr>
        <a:xfrm>
          <a:off x="0" y="0"/>
          <a:ext cx="0" cy="0"/>
          <a:chOff x="0" y="0"/>
          <a:chExt cx="0" cy="0"/>
        </a:xfrm>
      </p:grpSpPr>
      <p:sp>
        <p:nvSpPr>
          <p:cNvPr id="159" name="Google Shape;15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64"/>
        <p:cNvGrpSpPr/>
        <p:nvPr/>
      </p:nvGrpSpPr>
      <p:grpSpPr>
        <a:xfrm>
          <a:off x="0" y="0"/>
          <a:ext cx="0" cy="0"/>
          <a:chOff x="0" y="0"/>
          <a:chExt cx="0" cy="0"/>
        </a:xfrm>
      </p:grpSpPr>
      <p:sp>
        <p:nvSpPr>
          <p:cNvPr id="165" name="Google Shape;165;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9"/>
        <p:cNvGrpSpPr/>
        <p:nvPr/>
      </p:nvGrpSpPr>
      <p:grpSpPr>
        <a:xfrm>
          <a:off x="0" y="0"/>
          <a:ext cx="0" cy="0"/>
          <a:chOff x="0" y="0"/>
          <a:chExt cx="0" cy="0"/>
        </a:xfrm>
      </p:grpSpPr>
      <p:sp>
        <p:nvSpPr>
          <p:cNvPr id="30" name="Google Shape;3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36"/>
        <p:cNvGrpSpPr/>
        <p:nvPr/>
      </p:nvGrpSpPr>
      <p:grpSpPr>
        <a:xfrm>
          <a:off x="0" y="0"/>
          <a:ext cx="0" cy="0"/>
          <a:chOff x="0" y="0"/>
          <a:chExt cx="0" cy="0"/>
        </a:xfrm>
      </p:grpSpPr>
      <p:sp>
        <p:nvSpPr>
          <p:cNvPr id="37" name="Google Shape;37;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i="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42"/>
        <p:cNvGrpSpPr/>
        <p:nvPr/>
      </p:nvGrpSpPr>
      <p:grpSpPr>
        <a:xfrm>
          <a:off x="0" y="0"/>
          <a:ext cx="0" cy="0"/>
          <a:chOff x="0" y="0"/>
          <a:chExt cx="0" cy="0"/>
        </a:xfrm>
      </p:grpSpPr>
      <p:sp>
        <p:nvSpPr>
          <p:cNvPr id="43" name="Google Shape;43;p4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98C98"/>
              </a:buClr>
              <a:buSzPts val="2400"/>
              <a:buNone/>
              <a:defRPr sz="2400" i="1">
                <a:solidFill>
                  <a:srgbClr val="898C98"/>
                </a:solidFill>
              </a:defRPr>
            </a:lvl1pPr>
            <a:lvl2pPr marL="914400" lvl="1" indent="-228600" algn="l">
              <a:lnSpc>
                <a:spcPct val="90000"/>
              </a:lnSpc>
              <a:spcBef>
                <a:spcPts val="500"/>
              </a:spcBef>
              <a:spcAft>
                <a:spcPts val="0"/>
              </a:spcAft>
              <a:buClr>
                <a:srgbClr val="898C98"/>
              </a:buClr>
              <a:buSzPts val="2000"/>
              <a:buNone/>
              <a:defRPr sz="2000">
                <a:solidFill>
                  <a:srgbClr val="898C98"/>
                </a:solidFill>
              </a:defRPr>
            </a:lvl2pPr>
            <a:lvl3pPr marL="1371600" lvl="2" indent="-228600" algn="l">
              <a:lnSpc>
                <a:spcPct val="90000"/>
              </a:lnSpc>
              <a:spcBef>
                <a:spcPts val="500"/>
              </a:spcBef>
              <a:spcAft>
                <a:spcPts val="0"/>
              </a:spcAft>
              <a:buClr>
                <a:srgbClr val="898C98"/>
              </a:buClr>
              <a:buSzPts val="1800"/>
              <a:buNone/>
              <a:defRPr sz="1800">
                <a:solidFill>
                  <a:srgbClr val="898C98"/>
                </a:solidFill>
              </a:defRPr>
            </a:lvl3pPr>
            <a:lvl4pPr marL="1828800" lvl="3" indent="-228600" algn="l">
              <a:lnSpc>
                <a:spcPct val="90000"/>
              </a:lnSpc>
              <a:spcBef>
                <a:spcPts val="500"/>
              </a:spcBef>
              <a:spcAft>
                <a:spcPts val="0"/>
              </a:spcAft>
              <a:buClr>
                <a:srgbClr val="898C98"/>
              </a:buClr>
              <a:buSzPts val="1600"/>
              <a:buNone/>
              <a:defRPr sz="1600">
                <a:solidFill>
                  <a:srgbClr val="898C98"/>
                </a:solidFill>
              </a:defRPr>
            </a:lvl4pPr>
            <a:lvl5pPr marL="2286000" lvl="4" indent="-228600" algn="l">
              <a:lnSpc>
                <a:spcPct val="90000"/>
              </a:lnSpc>
              <a:spcBef>
                <a:spcPts val="500"/>
              </a:spcBef>
              <a:spcAft>
                <a:spcPts val="0"/>
              </a:spcAft>
              <a:buClr>
                <a:srgbClr val="898C98"/>
              </a:buClr>
              <a:buSzPts val="1600"/>
              <a:buNone/>
              <a:defRPr sz="1600">
                <a:solidFill>
                  <a:srgbClr val="898C98"/>
                </a:solidFill>
              </a:defRPr>
            </a:lvl5pPr>
            <a:lvl6pPr marL="2743200" lvl="5" indent="-228600" algn="l">
              <a:lnSpc>
                <a:spcPct val="90000"/>
              </a:lnSpc>
              <a:spcBef>
                <a:spcPts val="500"/>
              </a:spcBef>
              <a:spcAft>
                <a:spcPts val="0"/>
              </a:spcAft>
              <a:buClr>
                <a:srgbClr val="898C98"/>
              </a:buClr>
              <a:buSzPts val="1600"/>
              <a:buNone/>
              <a:defRPr sz="1600">
                <a:solidFill>
                  <a:srgbClr val="898C98"/>
                </a:solidFill>
              </a:defRPr>
            </a:lvl6pPr>
            <a:lvl7pPr marL="3200400" lvl="6" indent="-228600" algn="l">
              <a:lnSpc>
                <a:spcPct val="90000"/>
              </a:lnSpc>
              <a:spcBef>
                <a:spcPts val="500"/>
              </a:spcBef>
              <a:spcAft>
                <a:spcPts val="0"/>
              </a:spcAft>
              <a:buClr>
                <a:srgbClr val="898C98"/>
              </a:buClr>
              <a:buSzPts val="1600"/>
              <a:buNone/>
              <a:defRPr sz="1600">
                <a:solidFill>
                  <a:srgbClr val="898C98"/>
                </a:solidFill>
              </a:defRPr>
            </a:lvl7pPr>
            <a:lvl8pPr marL="3657600" lvl="7" indent="-228600" algn="l">
              <a:lnSpc>
                <a:spcPct val="90000"/>
              </a:lnSpc>
              <a:spcBef>
                <a:spcPts val="500"/>
              </a:spcBef>
              <a:spcAft>
                <a:spcPts val="0"/>
              </a:spcAft>
              <a:buClr>
                <a:srgbClr val="898C98"/>
              </a:buClr>
              <a:buSzPts val="1600"/>
              <a:buNone/>
              <a:defRPr sz="1600">
                <a:solidFill>
                  <a:srgbClr val="898C98"/>
                </a:solidFill>
              </a:defRPr>
            </a:lvl8pPr>
            <a:lvl9pPr marL="4114800" lvl="8" indent="-228600" algn="l">
              <a:lnSpc>
                <a:spcPct val="90000"/>
              </a:lnSpc>
              <a:spcBef>
                <a:spcPts val="500"/>
              </a:spcBef>
              <a:spcAft>
                <a:spcPts val="0"/>
              </a:spcAft>
              <a:buClr>
                <a:srgbClr val="898C98"/>
              </a:buClr>
              <a:buSzPts val="1600"/>
              <a:buNone/>
              <a:defRPr sz="1600">
                <a:solidFill>
                  <a:srgbClr val="898C98"/>
                </a:solidFill>
              </a:defRPr>
            </a:lvl9pPr>
          </a:lstStyle>
          <a:p>
            <a:endParaRPr/>
          </a:p>
        </p:txBody>
      </p:sp>
      <p:sp>
        <p:nvSpPr>
          <p:cNvPr id="45" name="Google Shape;4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8"/>
        <p:cNvGrpSpPr/>
        <p:nvPr/>
      </p:nvGrpSpPr>
      <p:grpSpPr>
        <a:xfrm>
          <a:off x="0" y="0"/>
          <a:ext cx="0" cy="0"/>
          <a:chOff x="0" y="0"/>
          <a:chExt cx="0" cy="0"/>
        </a:xfrm>
      </p:grpSpPr>
      <p:sp>
        <p:nvSpPr>
          <p:cNvPr id="49" name="Google Shape;49;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7"/>
        <p:cNvGrpSpPr/>
        <p:nvPr/>
      </p:nvGrpSpPr>
      <p:grpSpPr>
        <a:xfrm>
          <a:off x="0" y="0"/>
          <a:ext cx="0" cy="0"/>
          <a:chOff x="0" y="0"/>
          <a:chExt cx="0" cy="0"/>
        </a:xfrm>
      </p:grpSpPr>
      <p:sp>
        <p:nvSpPr>
          <p:cNvPr id="58" name="Google Shape;58;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62"/>
        <p:cNvGrpSpPr/>
        <p:nvPr/>
      </p:nvGrpSpPr>
      <p:grpSpPr>
        <a:xfrm>
          <a:off x="0" y="0"/>
          <a:ext cx="0" cy="0"/>
          <a:chOff x="0" y="0"/>
          <a:chExt cx="0" cy="0"/>
        </a:xfrm>
      </p:grpSpPr>
      <p:sp>
        <p:nvSpPr>
          <p:cNvPr id="63" name="Google Shape;6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6"/>
        <p:cNvGrpSpPr/>
        <p:nvPr/>
      </p:nvGrpSpPr>
      <p:grpSpPr>
        <a:xfrm>
          <a:off x="0" y="0"/>
          <a:ext cx="0" cy="0"/>
          <a:chOff x="0" y="0"/>
          <a:chExt cx="0" cy="0"/>
        </a:xfrm>
      </p:grpSpPr>
      <p:sp>
        <p:nvSpPr>
          <p:cNvPr id="67" name="Google Shape;67;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4"/>
          <p:cNvSpPr>
            <a:spLocks noGrp="1"/>
          </p:cNvSpPr>
          <p:nvPr>
            <p:ph type="pic" idx="2"/>
          </p:nvPr>
        </p:nvSpPr>
        <p:spPr>
          <a:xfrm>
            <a:off x="5183188" y="987425"/>
            <a:ext cx="6172200" cy="4873625"/>
          </a:xfrm>
          <a:prstGeom prst="rect">
            <a:avLst/>
          </a:prstGeom>
          <a:noFill/>
          <a:ln>
            <a:noFill/>
          </a:ln>
        </p:spPr>
      </p:sp>
      <p:sp>
        <p:nvSpPr>
          <p:cNvPr id="69" name="Google Shape;69;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C9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98C9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C9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BE"/>
              <a:t>‹N°›</a:t>
            </a:fld>
            <a:endParaRPr/>
          </a:p>
        </p:txBody>
      </p:sp>
      <p:pic>
        <p:nvPicPr>
          <p:cNvPr id="15" name="Google Shape;15;p23"/>
          <p:cNvPicPr preferRelativeResize="0"/>
          <p:nvPr/>
        </p:nvPicPr>
        <p:blipFill rotWithShape="1">
          <a:blip r:embed="rId15">
            <a:alphaModFix/>
          </a:blip>
          <a:srcRect/>
          <a:stretch/>
        </p:blipFill>
        <p:spPr>
          <a:xfrm>
            <a:off x="10302526" y="6240544"/>
            <a:ext cx="1889473" cy="61730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9" name="Google Shape;9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 name="Google Shape;10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BE"/>
              <a:t>‹N°›</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www.plasmarathon.be/rd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sp>
        <p:nvSpPr>
          <p:cNvPr id="175" name="Google Shape;175;p1"/>
          <p:cNvSpPr txBox="1">
            <a:spLocks noGrp="1"/>
          </p:cNvSpPr>
          <p:nvPr>
            <p:ph type="body" idx="1"/>
          </p:nvPr>
        </p:nvSpPr>
        <p:spPr>
          <a:xfrm>
            <a:off x="838200" y="1825625"/>
            <a:ext cx="10515600" cy="3998526"/>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176" name="Google Shape;176;p1"/>
          <p:cNvSpPr/>
          <p:nvPr/>
        </p:nvSpPr>
        <p:spPr>
          <a:xfrm>
            <a:off x="0" y="-53503"/>
            <a:ext cx="12192000" cy="6038335"/>
          </a:xfrm>
          <a:prstGeom prst="rect">
            <a:avLst/>
          </a:prstGeom>
          <a:solidFill>
            <a:srgbClr val="FF0000"/>
          </a:solidFill>
          <a:ln w="12700" cap="flat" cmpd="sng">
            <a:solidFill>
              <a:srgbClr val="A7191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7" name="Google Shape;177;p1"/>
          <p:cNvSpPr txBox="1"/>
          <p:nvPr/>
        </p:nvSpPr>
        <p:spPr>
          <a:xfrm>
            <a:off x="894820" y="1133569"/>
            <a:ext cx="10325763"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fr-BE" sz="4500" b="1" i="0" u="none" strike="noStrike" cap="none">
                <a:solidFill>
                  <a:srgbClr val="FFFFFF"/>
                </a:solidFill>
                <a:latin typeface="Arial"/>
                <a:ea typeface="Arial"/>
                <a:cs typeface="Arial"/>
                <a:sym typeface="Arial"/>
              </a:rPr>
              <a:t>PLASMARATHON </a:t>
            </a:r>
            <a:br>
              <a:rPr lang="fr-BE" sz="4500" b="1" i="0" u="none" strike="noStrike" cap="none">
                <a:solidFill>
                  <a:srgbClr val="FFFFFF"/>
                </a:solidFill>
                <a:latin typeface="Arial"/>
                <a:ea typeface="Arial"/>
                <a:cs typeface="Arial"/>
                <a:sym typeface="Arial"/>
              </a:rPr>
            </a:br>
            <a:r>
              <a:rPr lang="fr-BE" sz="4500" b="1" i="0" u="none" strike="noStrike" cap="none">
                <a:solidFill>
                  <a:srgbClr val="FFFFFF"/>
                </a:solidFill>
                <a:latin typeface="Arial"/>
                <a:ea typeface="Arial"/>
                <a:cs typeface="Arial"/>
                <a:sym typeface="Arial"/>
              </a:rPr>
              <a:t>A campaign to recruit plasma donors from sports clubs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0"/>
              <a:buFont typeface="Calibri"/>
              <a:buNone/>
            </a:pPr>
            <a:endParaRPr sz="4500" b="1" i="0" u="none" strike="noStrike" cap="none">
              <a:solidFill>
                <a:srgbClr val="FFFFFF"/>
              </a:solidFill>
              <a:latin typeface="Arial"/>
              <a:ea typeface="Arial"/>
              <a:cs typeface="Arial"/>
              <a:sym typeface="Arial"/>
            </a:endParaRPr>
          </a:p>
        </p:txBody>
      </p:sp>
      <p:sp>
        <p:nvSpPr>
          <p:cNvPr id="178" name="Google Shape;178;p1"/>
          <p:cNvSpPr/>
          <p:nvPr/>
        </p:nvSpPr>
        <p:spPr>
          <a:xfrm>
            <a:off x="1094189" y="3442537"/>
            <a:ext cx="848497" cy="82378"/>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 name="Google Shape;179;p1"/>
          <p:cNvSpPr txBox="1"/>
          <p:nvPr/>
        </p:nvSpPr>
        <p:spPr>
          <a:xfrm>
            <a:off x="1028038" y="3673427"/>
            <a:ext cx="1032576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fr-BE" sz="2400" b="0" i="1" u="none" strike="noStrike" cap="none">
                <a:solidFill>
                  <a:srgbClr val="FFFFFF"/>
                </a:solidFill>
                <a:latin typeface="Arial"/>
                <a:ea typeface="Arial"/>
                <a:cs typeface="Arial"/>
                <a:sym typeface="Arial"/>
              </a:rPr>
              <a:t>Service du Sang de la Croix-Rouge de Belgique</a:t>
            </a:r>
            <a:endParaRPr sz="2400" b="0" i="0" u="none" strike="noStrike" cap="none">
              <a:solidFill>
                <a:srgbClr val="000000"/>
              </a:solidFill>
              <a:latin typeface="Arial"/>
              <a:ea typeface="Arial"/>
              <a:cs typeface="Arial"/>
              <a:sym typeface="Arial"/>
            </a:endParaRPr>
          </a:p>
        </p:txBody>
      </p:sp>
      <p:sp>
        <p:nvSpPr>
          <p:cNvPr id="180" name="Google Shape;180;p1"/>
          <p:cNvSpPr txBox="1"/>
          <p:nvPr/>
        </p:nvSpPr>
        <p:spPr>
          <a:xfrm>
            <a:off x="1028038" y="4227425"/>
            <a:ext cx="4250972"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fr-BE" sz="2000" b="0" i="1" u="none" strike="noStrike" cap="none">
                <a:solidFill>
                  <a:srgbClr val="FFFFFF"/>
                </a:solidFill>
                <a:latin typeface="Arial"/>
                <a:ea typeface="Arial"/>
                <a:cs typeface="Arial"/>
                <a:sym typeface="Arial"/>
              </a:rPr>
              <a:t>Mrs Marie-Ange Moureaux</a:t>
            </a:r>
            <a:br>
              <a:rPr lang="fr-BE" sz="2000" b="0" i="1" u="none" strike="noStrike" cap="none">
                <a:solidFill>
                  <a:srgbClr val="FFFFFF"/>
                </a:solidFill>
                <a:latin typeface="Arial"/>
                <a:ea typeface="Arial"/>
                <a:cs typeface="Arial"/>
                <a:sym typeface="Arial"/>
              </a:rPr>
            </a:br>
            <a:r>
              <a:rPr lang="fr-BE" sz="2000" b="0" i="1" u="none" strike="noStrike" cap="none">
                <a:solidFill>
                  <a:srgbClr val="FFFFFF"/>
                </a:solidFill>
                <a:latin typeface="Arial"/>
                <a:ea typeface="Arial"/>
                <a:cs typeface="Arial"/>
                <a:sym typeface="Arial"/>
              </a:rPr>
              <a:t>ECDHM – 12 september 2025</a:t>
            </a:r>
            <a:endParaRPr sz="2000" b="0"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Calibri"/>
              <a:buNone/>
            </a:pPr>
            <a:br>
              <a:rPr lang="fr-BE" sz="2000" b="0" i="0" u="none" strike="noStrike" cap="none">
                <a:solidFill>
                  <a:srgbClr val="FFFFFF"/>
                </a:solidFill>
                <a:latin typeface="Lato"/>
                <a:ea typeface="Lato"/>
                <a:cs typeface="Lato"/>
                <a:sym typeface="Lato"/>
              </a:rPr>
            </a:br>
            <a:r>
              <a:rPr lang="fr-BE" sz="18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81" name="Google Shape;181;p1"/>
          <p:cNvSpPr txBox="1"/>
          <p:nvPr/>
        </p:nvSpPr>
        <p:spPr>
          <a:xfrm>
            <a:off x="88229" y="5959075"/>
            <a:ext cx="39516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highlight>
                <a:schemeClr val="lt1"/>
              </a:highlight>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1"/>
          <p:cNvSpPr/>
          <p:nvPr/>
        </p:nvSpPr>
        <p:spPr>
          <a:xfrm>
            <a:off x="428" y="5932868"/>
            <a:ext cx="12191144" cy="0"/>
          </a:xfrm>
          <a:custGeom>
            <a:avLst/>
            <a:gdLst/>
            <a:ahLst/>
            <a:cxnLst/>
            <a:rect l="l" t="t" r="r" b="b"/>
            <a:pathLst>
              <a:path w="20104100" h="120000" extrusionOk="0">
                <a:moveTo>
                  <a:pt x="20104100" y="0"/>
                </a:moveTo>
                <a:lnTo>
                  <a:pt x="0" y="0"/>
                </a:lnTo>
              </a:path>
            </a:pathLst>
          </a:custGeom>
          <a:noFill/>
          <a:ln w="10450" cap="flat" cmpd="sng">
            <a:solidFill>
              <a:srgbClr val="EA9539"/>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51" name="Google Shape;351;p11"/>
          <p:cNvSpPr/>
          <p:nvPr/>
        </p:nvSpPr>
        <p:spPr>
          <a:xfrm>
            <a:off x="405957" y="3711253"/>
            <a:ext cx="231410" cy="314782"/>
          </a:xfrm>
          <a:custGeom>
            <a:avLst/>
            <a:gdLst/>
            <a:ahLst/>
            <a:cxnLst/>
            <a:rect l="l" t="t" r="r" b="b"/>
            <a:pathLst>
              <a:path w="358775" h="518160"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52" name="Google Shape;352;p11"/>
          <p:cNvSpPr txBox="1">
            <a:spLocks noGrp="1"/>
          </p:cNvSpPr>
          <p:nvPr>
            <p:ph type="title"/>
          </p:nvPr>
        </p:nvSpPr>
        <p:spPr>
          <a:xfrm>
            <a:off x="779999" y="221910"/>
            <a:ext cx="4117157" cy="1312902"/>
          </a:xfrm>
          <a:prstGeom prst="rect">
            <a:avLst/>
          </a:prstGeom>
          <a:noFill/>
          <a:ln>
            <a:noFill/>
          </a:ln>
        </p:spPr>
        <p:txBody>
          <a:bodyPr spcFirstLastPara="1" wrap="square" lIns="0" tIns="202925" rIns="0" bIns="0" anchor="ctr" anchorCtr="0">
            <a:spAutoFit/>
          </a:bodyPr>
          <a:lstStyle/>
          <a:p>
            <a:pPr marL="7701" marR="3081" lvl="0" indent="0" algn="l" rtl="0">
              <a:lnSpc>
                <a:spcPct val="100000"/>
              </a:lnSpc>
              <a:spcBef>
                <a:spcPts val="0"/>
              </a:spcBef>
              <a:spcAft>
                <a:spcPts val="0"/>
              </a:spcAft>
              <a:buClr>
                <a:schemeClr val="dk1"/>
              </a:buClr>
              <a:buSzPts val="4400"/>
              <a:buFont typeface="Bebas Neue"/>
              <a:buNone/>
            </a:pPr>
            <a:r>
              <a:rPr lang="fr-BE" sz="3600" b="1">
                <a:latin typeface="Arial"/>
                <a:ea typeface="Arial"/>
                <a:cs typeface="Arial"/>
                <a:sym typeface="Arial"/>
              </a:rPr>
              <a:t>Registrations </a:t>
            </a:r>
            <a:br>
              <a:rPr lang="fr-BE" sz="3600" b="1">
                <a:latin typeface="Arial"/>
                <a:ea typeface="Arial"/>
                <a:cs typeface="Arial"/>
                <a:sym typeface="Arial"/>
              </a:rPr>
            </a:br>
            <a:r>
              <a:rPr lang="fr-BE" sz="3600" b="1">
                <a:latin typeface="Arial"/>
                <a:ea typeface="Arial"/>
                <a:cs typeface="Arial"/>
                <a:sym typeface="Arial"/>
              </a:rPr>
              <a:t>Clubs Dashboard</a:t>
            </a:r>
            <a:endParaRPr sz="3600" b="1">
              <a:latin typeface="Arial"/>
              <a:ea typeface="Arial"/>
              <a:cs typeface="Arial"/>
              <a:sym typeface="Arial"/>
            </a:endParaRPr>
          </a:p>
        </p:txBody>
      </p:sp>
      <p:sp>
        <p:nvSpPr>
          <p:cNvPr id="353" name="Google Shape;353;p11"/>
          <p:cNvSpPr/>
          <p:nvPr/>
        </p:nvSpPr>
        <p:spPr>
          <a:xfrm>
            <a:off x="2162451" y="6099834"/>
            <a:ext cx="0" cy="481331"/>
          </a:xfrm>
          <a:custGeom>
            <a:avLst/>
            <a:gdLst/>
            <a:ahLst/>
            <a:cxnLst/>
            <a:rect l="l" t="t" r="r" b="b"/>
            <a:pathLst>
              <a:path w="120000" h="793750" extrusionOk="0">
                <a:moveTo>
                  <a:pt x="0" y="0"/>
                </a:moveTo>
                <a:lnTo>
                  <a:pt x="0" y="793515"/>
                </a:lnTo>
              </a:path>
            </a:pathLst>
          </a:custGeom>
          <a:noFill/>
          <a:ln w="10450" cap="flat" cmpd="sng">
            <a:solidFill>
              <a:srgbClr val="A3142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54" name="Google Shape;354;p11"/>
          <p:cNvSpPr txBox="1"/>
          <p:nvPr/>
        </p:nvSpPr>
        <p:spPr>
          <a:xfrm>
            <a:off x="829886" y="3708998"/>
            <a:ext cx="4045050" cy="1376598"/>
          </a:xfrm>
          <a:prstGeom prst="rect">
            <a:avLst/>
          </a:prstGeom>
          <a:noFill/>
          <a:ln>
            <a:noFill/>
          </a:ln>
        </p:spPr>
        <p:txBody>
          <a:bodyPr spcFirstLastPara="1" wrap="square" lIns="0" tIns="6925" rIns="0" bIns="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fr-BE" sz="2500" b="1" i="0" u="none" strike="noStrike" cap="none" dirty="0">
                <a:solidFill>
                  <a:schemeClr val="dk1"/>
                </a:solidFill>
                <a:latin typeface="Arial"/>
                <a:ea typeface="Arial"/>
                <a:cs typeface="Arial"/>
                <a:sym typeface="Arial"/>
              </a:rPr>
              <a:t>Club management </a:t>
            </a:r>
            <a:r>
              <a:rPr lang="fr-BE" sz="2500" b="0" i="0" u="none" strike="noStrike" cap="none" dirty="0">
                <a:solidFill>
                  <a:schemeClr val="dk1"/>
                </a:solidFill>
                <a:latin typeface="Arial"/>
                <a:ea typeface="Arial"/>
                <a:cs typeface="Arial"/>
                <a:sym typeface="Arial"/>
              </a:rPr>
              <a:t>in the </a:t>
            </a:r>
            <a:r>
              <a:rPr lang="fr-BE" sz="2500" b="0" i="0" u="none" strike="noStrike" cap="none" dirty="0" err="1">
                <a:solidFill>
                  <a:schemeClr val="dk1"/>
                </a:solidFill>
                <a:latin typeface="Arial"/>
                <a:ea typeface="Arial"/>
                <a:cs typeface="Arial"/>
                <a:sym typeface="Arial"/>
              </a:rPr>
              <a:t>appointment</a:t>
            </a:r>
            <a:r>
              <a:rPr lang="fr-BE" sz="2500" b="0" i="0" u="none" strike="noStrike" cap="none" dirty="0">
                <a:solidFill>
                  <a:schemeClr val="dk1"/>
                </a:solidFill>
                <a:latin typeface="Arial"/>
                <a:ea typeface="Arial"/>
                <a:cs typeface="Arial"/>
                <a:sym typeface="Arial"/>
              </a:rPr>
              <a:t> </a:t>
            </a:r>
            <a:r>
              <a:rPr lang="fr-BE" sz="2500" b="0" i="0" u="none" strike="noStrike" cap="none" dirty="0" err="1">
                <a:solidFill>
                  <a:schemeClr val="dk1"/>
                </a:solidFill>
                <a:latin typeface="Arial"/>
                <a:ea typeface="Arial"/>
                <a:cs typeface="Arial"/>
                <a:sym typeface="Arial"/>
              </a:rPr>
              <a:t>booking</a:t>
            </a:r>
            <a:r>
              <a:rPr lang="fr-BE" sz="2500" b="0" i="0" u="none" strike="noStrike" cap="none" dirty="0">
                <a:solidFill>
                  <a:schemeClr val="dk1"/>
                </a:solidFill>
                <a:latin typeface="Arial"/>
                <a:ea typeface="Arial"/>
                <a:cs typeface="Arial"/>
                <a:sym typeface="Arial"/>
              </a:rPr>
              <a:t> application.</a:t>
            </a:r>
            <a:br>
              <a:rPr lang="fr-BE" sz="2500" b="0" i="0" u="none" strike="noStrike" cap="none" dirty="0">
                <a:solidFill>
                  <a:schemeClr val="dk1"/>
                </a:solidFill>
                <a:latin typeface="Calibri"/>
                <a:ea typeface="Calibri"/>
                <a:cs typeface="Calibri"/>
                <a:sym typeface="Calibri"/>
              </a:rPr>
            </a:br>
            <a:endParaRPr sz="1400" b="0" i="0" u="none" strike="noStrike" cap="none" dirty="0">
              <a:solidFill>
                <a:srgbClr val="000000"/>
              </a:solidFill>
              <a:latin typeface="Arial"/>
              <a:ea typeface="Arial"/>
              <a:cs typeface="Arial"/>
              <a:sym typeface="Arial"/>
            </a:endParaRPr>
          </a:p>
        </p:txBody>
      </p:sp>
      <p:grpSp>
        <p:nvGrpSpPr>
          <p:cNvPr id="355" name="Google Shape;355;p11"/>
          <p:cNvGrpSpPr/>
          <p:nvPr/>
        </p:nvGrpSpPr>
        <p:grpSpPr>
          <a:xfrm>
            <a:off x="410175" y="6093327"/>
            <a:ext cx="1378916" cy="497246"/>
            <a:chOff x="675703" y="10048347"/>
            <a:chExt cx="2273935" cy="819996"/>
          </a:xfrm>
        </p:grpSpPr>
        <p:sp>
          <p:nvSpPr>
            <p:cNvPr id="356" name="Google Shape;356;p11"/>
            <p:cNvSpPr/>
            <p:nvPr/>
          </p:nvSpPr>
          <p:spPr>
            <a:xfrm>
              <a:off x="1988807" y="10676573"/>
              <a:ext cx="956944" cy="191770"/>
            </a:xfrm>
            <a:custGeom>
              <a:avLst/>
              <a:gdLst/>
              <a:ahLst/>
              <a:cxnLst/>
              <a:rect l="l" t="t" r="r" b="b"/>
              <a:pathLst>
                <a:path w="956944" h="191770" extrusionOk="0">
                  <a:moveTo>
                    <a:pt x="690361" y="0"/>
                  </a:moveTo>
                  <a:lnTo>
                    <a:pt x="638715" y="1448"/>
                  </a:lnTo>
                  <a:lnTo>
                    <a:pt x="586655" y="4635"/>
                  </a:lnTo>
                  <a:lnTo>
                    <a:pt x="537801" y="9172"/>
                  </a:lnTo>
                  <a:lnTo>
                    <a:pt x="488679" y="15202"/>
                  </a:lnTo>
                  <a:lnTo>
                    <a:pt x="439365" y="22715"/>
                  </a:lnTo>
                  <a:lnTo>
                    <a:pt x="389935" y="31698"/>
                  </a:lnTo>
                  <a:lnTo>
                    <a:pt x="340465" y="42139"/>
                  </a:lnTo>
                  <a:lnTo>
                    <a:pt x="291030" y="54027"/>
                  </a:lnTo>
                  <a:lnTo>
                    <a:pt x="212193" y="76001"/>
                  </a:lnTo>
                  <a:lnTo>
                    <a:pt x="144762" y="97889"/>
                  </a:lnTo>
                  <a:lnTo>
                    <a:pt x="89861" y="118038"/>
                  </a:lnTo>
                  <a:lnTo>
                    <a:pt x="48616" y="134792"/>
                  </a:lnTo>
                  <a:lnTo>
                    <a:pt x="11594" y="151500"/>
                  </a:lnTo>
                  <a:lnTo>
                    <a:pt x="0" y="171244"/>
                  </a:lnTo>
                  <a:lnTo>
                    <a:pt x="1866" y="179248"/>
                  </a:lnTo>
                  <a:lnTo>
                    <a:pt x="4484" y="185049"/>
                  </a:lnTo>
                  <a:lnTo>
                    <a:pt x="9405" y="188975"/>
                  </a:lnTo>
                  <a:lnTo>
                    <a:pt x="19332" y="191530"/>
                  </a:lnTo>
                  <a:lnTo>
                    <a:pt x="24106" y="191132"/>
                  </a:lnTo>
                  <a:lnTo>
                    <a:pt x="37585" y="184685"/>
                  </a:lnTo>
                  <a:lnTo>
                    <a:pt x="62888" y="173527"/>
                  </a:lnTo>
                  <a:lnTo>
                    <a:pt x="103104" y="157197"/>
                  </a:lnTo>
                  <a:lnTo>
                    <a:pt x="156925" y="137417"/>
                  </a:lnTo>
                  <a:lnTo>
                    <a:pt x="223044" y="115906"/>
                  </a:lnTo>
                  <a:lnTo>
                    <a:pt x="300150" y="94381"/>
                  </a:lnTo>
                  <a:lnTo>
                    <a:pt x="375697" y="76890"/>
                  </a:lnTo>
                  <a:lnTo>
                    <a:pt x="417351" y="68743"/>
                  </a:lnTo>
                  <a:lnTo>
                    <a:pt x="461355" y="61279"/>
                  </a:lnTo>
                  <a:lnTo>
                    <a:pt x="507527" y="54709"/>
                  </a:lnTo>
                  <a:lnTo>
                    <a:pt x="555689" y="49246"/>
                  </a:lnTo>
                  <a:lnTo>
                    <a:pt x="605661" y="45101"/>
                  </a:lnTo>
                  <a:lnTo>
                    <a:pt x="657263" y="42487"/>
                  </a:lnTo>
                  <a:lnTo>
                    <a:pt x="710317" y="41615"/>
                  </a:lnTo>
                  <a:lnTo>
                    <a:pt x="764642" y="42698"/>
                  </a:lnTo>
                  <a:lnTo>
                    <a:pt x="820059" y="45948"/>
                  </a:lnTo>
                  <a:lnTo>
                    <a:pt x="876388" y="51576"/>
                  </a:lnTo>
                  <a:lnTo>
                    <a:pt x="933450" y="59796"/>
                  </a:lnTo>
                  <a:lnTo>
                    <a:pt x="941417" y="59470"/>
                  </a:lnTo>
                  <a:lnTo>
                    <a:pt x="948438" y="56125"/>
                  </a:lnTo>
                  <a:lnTo>
                    <a:pt x="953769" y="50312"/>
                  </a:lnTo>
                  <a:lnTo>
                    <a:pt x="956664" y="42582"/>
                  </a:lnTo>
                  <a:lnTo>
                    <a:pt x="956451" y="34342"/>
                  </a:lnTo>
                  <a:lnTo>
                    <a:pt x="891645" y="11553"/>
                  </a:lnTo>
                  <a:lnTo>
                    <a:pt x="842235" y="6066"/>
                  </a:lnTo>
                  <a:lnTo>
                    <a:pt x="792179" y="2310"/>
                  </a:lnTo>
                  <a:lnTo>
                    <a:pt x="741535" y="287"/>
                  </a:lnTo>
                  <a:lnTo>
                    <a:pt x="690361" y="0"/>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57" name="Google Shape;357;p11"/>
            <p:cNvSpPr/>
            <p:nvPr/>
          </p:nvSpPr>
          <p:spPr>
            <a:xfrm>
              <a:off x="675703" y="10048347"/>
              <a:ext cx="2273935" cy="563880"/>
            </a:xfrm>
            <a:custGeom>
              <a:avLst/>
              <a:gdLst/>
              <a:ahLst/>
              <a:cxnLst/>
              <a:rect l="l" t="t" r="r" b="b"/>
              <a:pathLst>
                <a:path w="2273935" h="563879" extrusionOk="0">
                  <a:moveTo>
                    <a:pt x="323723" y="241871"/>
                  </a:moveTo>
                  <a:lnTo>
                    <a:pt x="292252" y="180301"/>
                  </a:lnTo>
                  <a:lnTo>
                    <a:pt x="259168" y="121818"/>
                  </a:lnTo>
                  <a:lnTo>
                    <a:pt x="229095" y="71996"/>
                  </a:lnTo>
                  <a:lnTo>
                    <a:pt x="206590" y="36360"/>
                  </a:lnTo>
                  <a:lnTo>
                    <a:pt x="182664" y="0"/>
                  </a:lnTo>
                  <a:lnTo>
                    <a:pt x="159981" y="34340"/>
                  </a:lnTo>
                  <a:lnTo>
                    <a:pt x="113525" y="109232"/>
                  </a:lnTo>
                  <a:lnTo>
                    <a:pt x="83324" y="161531"/>
                  </a:lnTo>
                  <a:lnTo>
                    <a:pt x="53301" y="217944"/>
                  </a:lnTo>
                  <a:lnTo>
                    <a:pt x="27025" y="274116"/>
                  </a:lnTo>
                  <a:lnTo>
                    <a:pt x="8102" y="325691"/>
                  </a:lnTo>
                  <a:lnTo>
                    <a:pt x="0" y="369430"/>
                  </a:lnTo>
                  <a:lnTo>
                    <a:pt x="0" y="371614"/>
                  </a:lnTo>
                  <a:lnTo>
                    <a:pt x="5880" y="417639"/>
                  </a:lnTo>
                  <a:lnTo>
                    <a:pt x="22517" y="459384"/>
                  </a:lnTo>
                  <a:lnTo>
                    <a:pt x="48425" y="495338"/>
                  </a:lnTo>
                  <a:lnTo>
                    <a:pt x="82118" y="524002"/>
                  </a:lnTo>
                  <a:lnTo>
                    <a:pt x="122097" y="543890"/>
                  </a:lnTo>
                  <a:lnTo>
                    <a:pt x="166890" y="553491"/>
                  </a:lnTo>
                  <a:lnTo>
                    <a:pt x="177330" y="554253"/>
                  </a:lnTo>
                  <a:lnTo>
                    <a:pt x="190919" y="554253"/>
                  </a:lnTo>
                  <a:lnTo>
                    <a:pt x="198539" y="520992"/>
                  </a:lnTo>
                  <a:lnTo>
                    <a:pt x="190703" y="521639"/>
                  </a:lnTo>
                  <a:lnTo>
                    <a:pt x="174726" y="521639"/>
                  </a:lnTo>
                  <a:lnTo>
                    <a:pt x="167005" y="520992"/>
                  </a:lnTo>
                  <a:lnTo>
                    <a:pt x="118656" y="507263"/>
                  </a:lnTo>
                  <a:lnTo>
                    <a:pt x="83769" y="484339"/>
                  </a:lnTo>
                  <a:lnTo>
                    <a:pt x="56578" y="452856"/>
                  </a:lnTo>
                  <a:lnTo>
                    <a:pt x="38912" y="414667"/>
                  </a:lnTo>
                  <a:lnTo>
                    <a:pt x="32626" y="371614"/>
                  </a:lnTo>
                  <a:lnTo>
                    <a:pt x="32943" y="365188"/>
                  </a:lnTo>
                  <a:lnTo>
                    <a:pt x="56362" y="288086"/>
                  </a:lnTo>
                  <a:lnTo>
                    <a:pt x="78473" y="240499"/>
                  </a:lnTo>
                  <a:lnTo>
                    <a:pt x="104470" y="190842"/>
                  </a:lnTo>
                  <a:lnTo>
                    <a:pt x="132016" y="142125"/>
                  </a:lnTo>
                  <a:lnTo>
                    <a:pt x="158851" y="97307"/>
                  </a:lnTo>
                  <a:lnTo>
                    <a:pt x="182664" y="59372"/>
                  </a:lnTo>
                  <a:lnTo>
                    <a:pt x="206273" y="97066"/>
                  </a:lnTo>
                  <a:lnTo>
                    <a:pt x="232892" y="141566"/>
                  </a:lnTo>
                  <a:lnTo>
                    <a:pt x="260261" y="189953"/>
                  </a:lnTo>
                  <a:lnTo>
                    <a:pt x="286131" y="239306"/>
                  </a:lnTo>
                  <a:lnTo>
                    <a:pt x="295567" y="239255"/>
                  </a:lnTo>
                  <a:lnTo>
                    <a:pt x="304990" y="239661"/>
                  </a:lnTo>
                  <a:lnTo>
                    <a:pt x="314388" y="240525"/>
                  </a:lnTo>
                  <a:lnTo>
                    <a:pt x="323723" y="241871"/>
                  </a:lnTo>
                  <a:close/>
                </a:path>
                <a:path w="2273935" h="563879" extrusionOk="0">
                  <a:moveTo>
                    <a:pt x="364350" y="330288"/>
                  </a:moveTo>
                  <a:lnTo>
                    <a:pt x="360019" y="298615"/>
                  </a:lnTo>
                  <a:lnTo>
                    <a:pt x="359943" y="298056"/>
                  </a:lnTo>
                  <a:lnTo>
                    <a:pt x="346671" y="274535"/>
                  </a:lnTo>
                  <a:lnTo>
                    <a:pt x="324459" y="260121"/>
                  </a:lnTo>
                  <a:lnTo>
                    <a:pt x="316623" y="258902"/>
                  </a:lnTo>
                  <a:lnTo>
                    <a:pt x="316623" y="327253"/>
                  </a:lnTo>
                  <a:lnTo>
                    <a:pt x="316623" y="363258"/>
                  </a:lnTo>
                  <a:lnTo>
                    <a:pt x="315099" y="376897"/>
                  </a:lnTo>
                  <a:lnTo>
                    <a:pt x="310603" y="385724"/>
                  </a:lnTo>
                  <a:lnTo>
                    <a:pt x="303263" y="390474"/>
                  </a:lnTo>
                  <a:lnTo>
                    <a:pt x="293204" y="391896"/>
                  </a:lnTo>
                  <a:lnTo>
                    <a:pt x="270637" y="391896"/>
                  </a:lnTo>
                  <a:lnTo>
                    <a:pt x="270637" y="298615"/>
                  </a:lnTo>
                  <a:lnTo>
                    <a:pt x="293204" y="298615"/>
                  </a:lnTo>
                  <a:lnTo>
                    <a:pt x="303263" y="300037"/>
                  </a:lnTo>
                  <a:lnTo>
                    <a:pt x="310603" y="304800"/>
                  </a:lnTo>
                  <a:lnTo>
                    <a:pt x="315099" y="313626"/>
                  </a:lnTo>
                  <a:lnTo>
                    <a:pt x="316623" y="327253"/>
                  </a:lnTo>
                  <a:lnTo>
                    <a:pt x="316623" y="258902"/>
                  </a:lnTo>
                  <a:lnTo>
                    <a:pt x="293204" y="255219"/>
                  </a:lnTo>
                  <a:lnTo>
                    <a:pt x="222897" y="255219"/>
                  </a:lnTo>
                  <a:lnTo>
                    <a:pt x="222897" y="558952"/>
                  </a:lnTo>
                  <a:lnTo>
                    <a:pt x="270637" y="558952"/>
                  </a:lnTo>
                  <a:lnTo>
                    <a:pt x="270637" y="435292"/>
                  </a:lnTo>
                  <a:lnTo>
                    <a:pt x="293204" y="435292"/>
                  </a:lnTo>
                  <a:lnTo>
                    <a:pt x="324459" y="430403"/>
                  </a:lnTo>
                  <a:lnTo>
                    <a:pt x="346671" y="415988"/>
                  </a:lnTo>
                  <a:lnTo>
                    <a:pt x="359943" y="392455"/>
                  </a:lnTo>
                  <a:lnTo>
                    <a:pt x="360019" y="391896"/>
                  </a:lnTo>
                  <a:lnTo>
                    <a:pt x="364350" y="360222"/>
                  </a:lnTo>
                  <a:lnTo>
                    <a:pt x="364350" y="330288"/>
                  </a:lnTo>
                  <a:close/>
                </a:path>
                <a:path w="2273935" h="563879" extrusionOk="0">
                  <a:moveTo>
                    <a:pt x="516255" y="515569"/>
                  </a:moveTo>
                  <a:lnTo>
                    <a:pt x="437718" y="515569"/>
                  </a:lnTo>
                  <a:lnTo>
                    <a:pt x="437718" y="255219"/>
                  </a:lnTo>
                  <a:lnTo>
                    <a:pt x="389978" y="255219"/>
                  </a:lnTo>
                  <a:lnTo>
                    <a:pt x="389978" y="515569"/>
                  </a:lnTo>
                  <a:lnTo>
                    <a:pt x="389978" y="558749"/>
                  </a:lnTo>
                  <a:lnTo>
                    <a:pt x="516255" y="558749"/>
                  </a:lnTo>
                  <a:lnTo>
                    <a:pt x="516255" y="515569"/>
                  </a:lnTo>
                  <a:close/>
                </a:path>
                <a:path w="2273935" h="563879" extrusionOk="0">
                  <a:moveTo>
                    <a:pt x="691565" y="558952"/>
                  </a:moveTo>
                  <a:lnTo>
                    <a:pt x="681888" y="499516"/>
                  </a:lnTo>
                  <a:lnTo>
                    <a:pt x="675170" y="458292"/>
                  </a:lnTo>
                  <a:lnTo>
                    <a:pt x="650227" y="305117"/>
                  </a:lnTo>
                  <a:lnTo>
                    <a:pt x="642099" y="255219"/>
                  </a:lnTo>
                  <a:lnTo>
                    <a:pt x="629513" y="255219"/>
                  </a:lnTo>
                  <a:lnTo>
                    <a:pt x="629513" y="458292"/>
                  </a:lnTo>
                  <a:lnTo>
                    <a:pt x="586562" y="458292"/>
                  </a:lnTo>
                  <a:lnTo>
                    <a:pt x="607822" y="305117"/>
                  </a:lnTo>
                  <a:lnTo>
                    <a:pt x="629513" y="458292"/>
                  </a:lnTo>
                  <a:lnTo>
                    <a:pt x="629513" y="255219"/>
                  </a:lnTo>
                  <a:lnTo>
                    <a:pt x="577443" y="255219"/>
                  </a:lnTo>
                  <a:lnTo>
                    <a:pt x="527977" y="558952"/>
                  </a:lnTo>
                  <a:lnTo>
                    <a:pt x="572236" y="558952"/>
                  </a:lnTo>
                  <a:lnTo>
                    <a:pt x="580478" y="499516"/>
                  </a:lnTo>
                  <a:lnTo>
                    <a:pt x="635584" y="499516"/>
                  </a:lnTo>
                  <a:lnTo>
                    <a:pt x="643839" y="558952"/>
                  </a:lnTo>
                  <a:lnTo>
                    <a:pt x="691565" y="558952"/>
                  </a:lnTo>
                  <a:close/>
                </a:path>
                <a:path w="2273935" h="563879" extrusionOk="0">
                  <a:moveTo>
                    <a:pt x="846924" y="486054"/>
                  </a:moveTo>
                  <a:lnTo>
                    <a:pt x="835431" y="436270"/>
                  </a:lnTo>
                  <a:lnTo>
                    <a:pt x="793991" y="388429"/>
                  </a:lnTo>
                  <a:lnTo>
                    <a:pt x="774230" y="369836"/>
                  </a:lnTo>
                  <a:lnTo>
                    <a:pt x="761238" y="353936"/>
                  </a:lnTo>
                  <a:lnTo>
                    <a:pt x="754087" y="339013"/>
                  </a:lnTo>
                  <a:lnTo>
                    <a:pt x="751903" y="323354"/>
                  </a:lnTo>
                  <a:lnTo>
                    <a:pt x="753567" y="310019"/>
                  </a:lnTo>
                  <a:lnTo>
                    <a:pt x="758355" y="301002"/>
                  </a:lnTo>
                  <a:lnTo>
                    <a:pt x="766000" y="295884"/>
                  </a:lnTo>
                  <a:lnTo>
                    <a:pt x="776198" y="294271"/>
                  </a:lnTo>
                  <a:lnTo>
                    <a:pt x="786333" y="295897"/>
                  </a:lnTo>
                  <a:lnTo>
                    <a:pt x="793826" y="301104"/>
                  </a:lnTo>
                  <a:lnTo>
                    <a:pt x="798474" y="310375"/>
                  </a:lnTo>
                  <a:lnTo>
                    <a:pt x="800061" y="324205"/>
                  </a:lnTo>
                  <a:lnTo>
                    <a:pt x="800061" y="339839"/>
                  </a:lnTo>
                  <a:lnTo>
                    <a:pt x="845185" y="339839"/>
                  </a:lnTo>
                  <a:lnTo>
                    <a:pt x="845185" y="327253"/>
                  </a:lnTo>
                  <a:lnTo>
                    <a:pt x="840867" y="294817"/>
                  </a:lnTo>
                  <a:lnTo>
                    <a:pt x="827887" y="270840"/>
                  </a:lnTo>
                  <a:lnTo>
                    <a:pt x="806196" y="255981"/>
                  </a:lnTo>
                  <a:lnTo>
                    <a:pt x="775766" y="250888"/>
                  </a:lnTo>
                  <a:lnTo>
                    <a:pt x="745058" y="255968"/>
                  </a:lnTo>
                  <a:lnTo>
                    <a:pt x="722782" y="270738"/>
                  </a:lnTo>
                  <a:lnTo>
                    <a:pt x="709193" y="294449"/>
                  </a:lnTo>
                  <a:lnTo>
                    <a:pt x="704608" y="326390"/>
                  </a:lnTo>
                  <a:lnTo>
                    <a:pt x="707339" y="350939"/>
                  </a:lnTo>
                  <a:lnTo>
                    <a:pt x="716318" y="373735"/>
                  </a:lnTo>
                  <a:lnTo>
                    <a:pt x="732790" y="396621"/>
                  </a:lnTo>
                  <a:lnTo>
                    <a:pt x="757974" y="421411"/>
                  </a:lnTo>
                  <a:lnTo>
                    <a:pt x="777671" y="440042"/>
                  </a:lnTo>
                  <a:lnTo>
                    <a:pt x="790524" y="456285"/>
                  </a:lnTo>
                  <a:lnTo>
                    <a:pt x="797521" y="472109"/>
                  </a:lnTo>
                  <a:lnTo>
                    <a:pt x="799630" y="489534"/>
                  </a:lnTo>
                  <a:lnTo>
                    <a:pt x="797839" y="503796"/>
                  </a:lnTo>
                  <a:lnTo>
                    <a:pt x="792746" y="513181"/>
                  </a:lnTo>
                  <a:lnTo>
                    <a:pt x="784796" y="518337"/>
                  </a:lnTo>
                  <a:lnTo>
                    <a:pt x="774458" y="519912"/>
                  </a:lnTo>
                  <a:lnTo>
                    <a:pt x="764184" y="518350"/>
                  </a:lnTo>
                  <a:lnTo>
                    <a:pt x="756399" y="513295"/>
                  </a:lnTo>
                  <a:lnTo>
                    <a:pt x="751459" y="504164"/>
                  </a:lnTo>
                  <a:lnTo>
                    <a:pt x="749731" y="490410"/>
                  </a:lnTo>
                  <a:lnTo>
                    <a:pt x="749731" y="469569"/>
                  </a:lnTo>
                  <a:lnTo>
                    <a:pt x="704608" y="469569"/>
                  </a:lnTo>
                  <a:lnTo>
                    <a:pt x="704608" y="486930"/>
                  </a:lnTo>
                  <a:lnTo>
                    <a:pt x="709002" y="519366"/>
                  </a:lnTo>
                  <a:lnTo>
                    <a:pt x="722185" y="543344"/>
                  </a:lnTo>
                  <a:lnTo>
                    <a:pt x="744143" y="558203"/>
                  </a:lnTo>
                  <a:lnTo>
                    <a:pt x="774903" y="563308"/>
                  </a:lnTo>
                  <a:lnTo>
                    <a:pt x="805916" y="558190"/>
                  </a:lnTo>
                  <a:lnTo>
                    <a:pt x="828484" y="543229"/>
                  </a:lnTo>
                  <a:lnTo>
                    <a:pt x="842264" y="518998"/>
                  </a:lnTo>
                  <a:lnTo>
                    <a:pt x="846924" y="486054"/>
                  </a:lnTo>
                  <a:close/>
                </a:path>
                <a:path w="2273935" h="563879" extrusionOk="0">
                  <a:moveTo>
                    <a:pt x="1071702" y="255219"/>
                  </a:moveTo>
                  <a:lnTo>
                    <a:pt x="1004455" y="255219"/>
                  </a:lnTo>
                  <a:lnTo>
                    <a:pt x="972781" y="475653"/>
                  </a:lnTo>
                  <a:lnTo>
                    <a:pt x="941108" y="255219"/>
                  </a:lnTo>
                  <a:lnTo>
                    <a:pt x="873848" y="255219"/>
                  </a:lnTo>
                  <a:lnTo>
                    <a:pt x="873848" y="558952"/>
                  </a:lnTo>
                  <a:lnTo>
                    <a:pt x="915504" y="558952"/>
                  </a:lnTo>
                  <a:lnTo>
                    <a:pt x="915504" y="328993"/>
                  </a:lnTo>
                  <a:lnTo>
                    <a:pt x="951090" y="558952"/>
                  </a:lnTo>
                  <a:lnTo>
                    <a:pt x="991006" y="558952"/>
                  </a:lnTo>
                  <a:lnTo>
                    <a:pt x="1026579" y="328993"/>
                  </a:lnTo>
                  <a:lnTo>
                    <a:pt x="1026579" y="558952"/>
                  </a:lnTo>
                  <a:lnTo>
                    <a:pt x="1071702" y="558952"/>
                  </a:lnTo>
                  <a:lnTo>
                    <a:pt x="1071702" y="255219"/>
                  </a:lnTo>
                  <a:close/>
                </a:path>
                <a:path w="2273935" h="563879" extrusionOk="0">
                  <a:moveTo>
                    <a:pt x="1257884" y="558952"/>
                  </a:moveTo>
                  <a:lnTo>
                    <a:pt x="1248206" y="499516"/>
                  </a:lnTo>
                  <a:lnTo>
                    <a:pt x="1241488" y="458292"/>
                  </a:lnTo>
                  <a:lnTo>
                    <a:pt x="1216545" y="305117"/>
                  </a:lnTo>
                  <a:lnTo>
                    <a:pt x="1208417" y="255219"/>
                  </a:lnTo>
                  <a:lnTo>
                    <a:pt x="1195832" y="255219"/>
                  </a:lnTo>
                  <a:lnTo>
                    <a:pt x="1195832" y="458292"/>
                  </a:lnTo>
                  <a:lnTo>
                    <a:pt x="1152880" y="458292"/>
                  </a:lnTo>
                  <a:lnTo>
                    <a:pt x="1174140" y="305117"/>
                  </a:lnTo>
                  <a:lnTo>
                    <a:pt x="1195832" y="458292"/>
                  </a:lnTo>
                  <a:lnTo>
                    <a:pt x="1195832" y="255219"/>
                  </a:lnTo>
                  <a:lnTo>
                    <a:pt x="1143762" y="255219"/>
                  </a:lnTo>
                  <a:lnTo>
                    <a:pt x="1094295" y="558952"/>
                  </a:lnTo>
                  <a:lnTo>
                    <a:pt x="1138567" y="558952"/>
                  </a:lnTo>
                  <a:lnTo>
                    <a:pt x="1146797" y="499516"/>
                  </a:lnTo>
                  <a:lnTo>
                    <a:pt x="1201915" y="499516"/>
                  </a:lnTo>
                  <a:lnTo>
                    <a:pt x="1210157" y="558952"/>
                  </a:lnTo>
                  <a:lnTo>
                    <a:pt x="1257884" y="558952"/>
                  </a:lnTo>
                  <a:close/>
                </a:path>
                <a:path w="2273935" h="563879" extrusionOk="0">
                  <a:moveTo>
                    <a:pt x="1427556" y="558952"/>
                  </a:moveTo>
                  <a:lnTo>
                    <a:pt x="1424724" y="550506"/>
                  </a:lnTo>
                  <a:lnTo>
                    <a:pt x="1423162" y="541820"/>
                  </a:lnTo>
                  <a:lnTo>
                    <a:pt x="1422488" y="532472"/>
                  </a:lnTo>
                  <a:lnTo>
                    <a:pt x="1422349" y="522071"/>
                  </a:lnTo>
                  <a:lnTo>
                    <a:pt x="1422349" y="468706"/>
                  </a:lnTo>
                  <a:lnTo>
                    <a:pt x="1420749" y="445249"/>
                  </a:lnTo>
                  <a:lnTo>
                    <a:pt x="1416100" y="428777"/>
                  </a:lnTo>
                  <a:lnTo>
                    <a:pt x="1415465" y="426504"/>
                  </a:lnTo>
                  <a:lnTo>
                    <a:pt x="1405686" y="412813"/>
                  </a:lnTo>
                  <a:lnTo>
                    <a:pt x="1390675" y="404482"/>
                  </a:lnTo>
                  <a:lnTo>
                    <a:pt x="1390675" y="403618"/>
                  </a:lnTo>
                  <a:lnTo>
                    <a:pt x="1404518" y="394995"/>
                  </a:lnTo>
                  <a:lnTo>
                    <a:pt x="1411795" y="385394"/>
                  </a:lnTo>
                  <a:lnTo>
                    <a:pt x="1414259" y="382143"/>
                  </a:lnTo>
                  <a:lnTo>
                    <a:pt x="1420012" y="365048"/>
                  </a:lnTo>
                  <a:lnTo>
                    <a:pt x="1421904" y="343738"/>
                  </a:lnTo>
                  <a:lnTo>
                    <a:pt x="1421904" y="325081"/>
                  </a:lnTo>
                  <a:lnTo>
                    <a:pt x="1418374" y="298615"/>
                  </a:lnTo>
                  <a:lnTo>
                    <a:pt x="1417815" y="294398"/>
                  </a:lnTo>
                  <a:lnTo>
                    <a:pt x="1405089" y="272580"/>
                  </a:lnTo>
                  <a:lnTo>
                    <a:pt x="1383106" y="259549"/>
                  </a:lnTo>
                  <a:lnTo>
                    <a:pt x="1374178" y="258343"/>
                  </a:lnTo>
                  <a:lnTo>
                    <a:pt x="1374178" y="329857"/>
                  </a:lnTo>
                  <a:lnTo>
                    <a:pt x="1374178" y="353288"/>
                  </a:lnTo>
                  <a:lnTo>
                    <a:pt x="1372209" y="368554"/>
                  </a:lnTo>
                  <a:lnTo>
                    <a:pt x="1366532" y="378460"/>
                  </a:lnTo>
                  <a:lnTo>
                    <a:pt x="1357528" y="383794"/>
                  </a:lnTo>
                  <a:lnTo>
                    <a:pt x="1345539" y="385394"/>
                  </a:lnTo>
                  <a:lnTo>
                    <a:pt x="1328191" y="385394"/>
                  </a:lnTo>
                  <a:lnTo>
                    <a:pt x="1328191" y="298615"/>
                  </a:lnTo>
                  <a:lnTo>
                    <a:pt x="1349883" y="298615"/>
                  </a:lnTo>
                  <a:lnTo>
                    <a:pt x="1360817" y="300443"/>
                  </a:lnTo>
                  <a:lnTo>
                    <a:pt x="1368374" y="306095"/>
                  </a:lnTo>
                  <a:lnTo>
                    <a:pt x="1372768" y="315823"/>
                  </a:lnTo>
                  <a:lnTo>
                    <a:pt x="1374178" y="329857"/>
                  </a:lnTo>
                  <a:lnTo>
                    <a:pt x="1374178" y="258343"/>
                  </a:lnTo>
                  <a:lnTo>
                    <a:pt x="1351191" y="255219"/>
                  </a:lnTo>
                  <a:lnTo>
                    <a:pt x="1280452" y="255219"/>
                  </a:lnTo>
                  <a:lnTo>
                    <a:pt x="1280452" y="558952"/>
                  </a:lnTo>
                  <a:lnTo>
                    <a:pt x="1328191" y="558952"/>
                  </a:lnTo>
                  <a:lnTo>
                    <a:pt x="1328191" y="428777"/>
                  </a:lnTo>
                  <a:lnTo>
                    <a:pt x="1344676" y="428777"/>
                  </a:lnTo>
                  <a:lnTo>
                    <a:pt x="1374622" y="466102"/>
                  </a:lnTo>
                  <a:lnTo>
                    <a:pt x="1374635" y="522071"/>
                  </a:lnTo>
                  <a:lnTo>
                    <a:pt x="1374927" y="536816"/>
                  </a:lnTo>
                  <a:lnTo>
                    <a:pt x="1375816" y="546646"/>
                  </a:lnTo>
                  <a:lnTo>
                    <a:pt x="1377188" y="553313"/>
                  </a:lnTo>
                  <a:lnTo>
                    <a:pt x="1378953" y="558952"/>
                  </a:lnTo>
                  <a:lnTo>
                    <a:pt x="1427556" y="558952"/>
                  </a:lnTo>
                  <a:close/>
                </a:path>
                <a:path w="2273935" h="563879" extrusionOk="0">
                  <a:moveTo>
                    <a:pt x="1606791" y="558952"/>
                  </a:moveTo>
                  <a:lnTo>
                    <a:pt x="1597101" y="499516"/>
                  </a:lnTo>
                  <a:lnTo>
                    <a:pt x="1590395" y="458292"/>
                  </a:lnTo>
                  <a:lnTo>
                    <a:pt x="1565452" y="305117"/>
                  </a:lnTo>
                  <a:lnTo>
                    <a:pt x="1557324" y="255219"/>
                  </a:lnTo>
                  <a:lnTo>
                    <a:pt x="1544739" y="255219"/>
                  </a:lnTo>
                  <a:lnTo>
                    <a:pt x="1544739" y="458292"/>
                  </a:lnTo>
                  <a:lnTo>
                    <a:pt x="1501787" y="458292"/>
                  </a:lnTo>
                  <a:lnTo>
                    <a:pt x="1523047" y="305117"/>
                  </a:lnTo>
                  <a:lnTo>
                    <a:pt x="1544739" y="458292"/>
                  </a:lnTo>
                  <a:lnTo>
                    <a:pt x="1544739" y="255219"/>
                  </a:lnTo>
                  <a:lnTo>
                    <a:pt x="1492669" y="255219"/>
                  </a:lnTo>
                  <a:lnTo>
                    <a:pt x="1443202" y="558952"/>
                  </a:lnTo>
                  <a:lnTo>
                    <a:pt x="1487462" y="558952"/>
                  </a:lnTo>
                  <a:lnTo>
                    <a:pt x="1495704" y="499516"/>
                  </a:lnTo>
                  <a:lnTo>
                    <a:pt x="1550809" y="499516"/>
                  </a:lnTo>
                  <a:lnTo>
                    <a:pt x="1559064" y="558952"/>
                  </a:lnTo>
                  <a:lnTo>
                    <a:pt x="1606791" y="558952"/>
                  </a:lnTo>
                  <a:close/>
                </a:path>
                <a:path w="2273935" h="563879" extrusionOk="0">
                  <a:moveTo>
                    <a:pt x="1744776" y="255435"/>
                  </a:moveTo>
                  <a:lnTo>
                    <a:pt x="1597266" y="255435"/>
                  </a:lnTo>
                  <a:lnTo>
                    <a:pt x="1597266" y="298615"/>
                  </a:lnTo>
                  <a:lnTo>
                    <a:pt x="1647151" y="298615"/>
                  </a:lnTo>
                  <a:lnTo>
                    <a:pt x="1647151" y="558965"/>
                  </a:lnTo>
                  <a:lnTo>
                    <a:pt x="1694878" y="558965"/>
                  </a:lnTo>
                  <a:lnTo>
                    <a:pt x="1694878" y="298615"/>
                  </a:lnTo>
                  <a:lnTo>
                    <a:pt x="1744776" y="298615"/>
                  </a:lnTo>
                  <a:lnTo>
                    <a:pt x="1744776" y="255435"/>
                  </a:lnTo>
                  <a:close/>
                </a:path>
                <a:path w="2273935" h="563879" extrusionOk="0">
                  <a:moveTo>
                    <a:pt x="1914461" y="255219"/>
                  </a:moveTo>
                  <a:lnTo>
                    <a:pt x="1866734" y="255219"/>
                  </a:lnTo>
                  <a:lnTo>
                    <a:pt x="1866734" y="378409"/>
                  </a:lnTo>
                  <a:lnTo>
                    <a:pt x="1815528" y="378409"/>
                  </a:lnTo>
                  <a:lnTo>
                    <a:pt x="1815528" y="255219"/>
                  </a:lnTo>
                  <a:lnTo>
                    <a:pt x="1767801" y="255219"/>
                  </a:lnTo>
                  <a:lnTo>
                    <a:pt x="1767801" y="378409"/>
                  </a:lnTo>
                  <a:lnTo>
                    <a:pt x="1767801" y="422859"/>
                  </a:lnTo>
                  <a:lnTo>
                    <a:pt x="1767801" y="558749"/>
                  </a:lnTo>
                  <a:lnTo>
                    <a:pt x="1815528" y="558749"/>
                  </a:lnTo>
                  <a:lnTo>
                    <a:pt x="1815528" y="422859"/>
                  </a:lnTo>
                  <a:lnTo>
                    <a:pt x="1866734" y="422859"/>
                  </a:lnTo>
                  <a:lnTo>
                    <a:pt x="1866734" y="558749"/>
                  </a:lnTo>
                  <a:lnTo>
                    <a:pt x="1914461" y="558749"/>
                  </a:lnTo>
                  <a:lnTo>
                    <a:pt x="1914461" y="422859"/>
                  </a:lnTo>
                  <a:lnTo>
                    <a:pt x="1914461" y="378409"/>
                  </a:lnTo>
                  <a:lnTo>
                    <a:pt x="1914461" y="255219"/>
                  </a:lnTo>
                  <a:close/>
                </a:path>
                <a:path w="2273935" h="563879" extrusionOk="0">
                  <a:moveTo>
                    <a:pt x="2091524" y="327253"/>
                  </a:moveTo>
                  <a:lnTo>
                    <a:pt x="2086787" y="294817"/>
                  </a:lnTo>
                  <a:lnTo>
                    <a:pt x="2086470" y="294271"/>
                  </a:lnTo>
                  <a:lnTo>
                    <a:pt x="2072868" y="270840"/>
                  </a:lnTo>
                  <a:lnTo>
                    <a:pt x="2050148" y="255981"/>
                  </a:lnTo>
                  <a:lnTo>
                    <a:pt x="2043798" y="254952"/>
                  </a:lnTo>
                  <a:lnTo>
                    <a:pt x="2043798" y="324205"/>
                  </a:lnTo>
                  <a:lnTo>
                    <a:pt x="2043798" y="489966"/>
                  </a:lnTo>
                  <a:lnTo>
                    <a:pt x="2042071" y="503796"/>
                  </a:lnTo>
                  <a:lnTo>
                    <a:pt x="2037118" y="513080"/>
                  </a:lnTo>
                  <a:lnTo>
                    <a:pt x="2029333" y="518287"/>
                  </a:lnTo>
                  <a:lnTo>
                    <a:pt x="2019058" y="519912"/>
                  </a:lnTo>
                  <a:lnTo>
                    <a:pt x="2008784" y="518287"/>
                  </a:lnTo>
                  <a:lnTo>
                    <a:pt x="2000999" y="513080"/>
                  </a:lnTo>
                  <a:lnTo>
                    <a:pt x="1996059" y="503796"/>
                  </a:lnTo>
                  <a:lnTo>
                    <a:pt x="1994331" y="489966"/>
                  </a:lnTo>
                  <a:lnTo>
                    <a:pt x="1994331" y="324205"/>
                  </a:lnTo>
                  <a:lnTo>
                    <a:pt x="1996059" y="310375"/>
                  </a:lnTo>
                  <a:lnTo>
                    <a:pt x="2000999" y="301104"/>
                  </a:lnTo>
                  <a:lnTo>
                    <a:pt x="2008784" y="295897"/>
                  </a:lnTo>
                  <a:lnTo>
                    <a:pt x="2019058" y="294271"/>
                  </a:lnTo>
                  <a:lnTo>
                    <a:pt x="2029333" y="295897"/>
                  </a:lnTo>
                  <a:lnTo>
                    <a:pt x="2037118" y="301104"/>
                  </a:lnTo>
                  <a:lnTo>
                    <a:pt x="2042071" y="310375"/>
                  </a:lnTo>
                  <a:lnTo>
                    <a:pt x="2043798" y="324205"/>
                  </a:lnTo>
                  <a:lnTo>
                    <a:pt x="2043798" y="254952"/>
                  </a:lnTo>
                  <a:lnTo>
                    <a:pt x="1987969" y="255981"/>
                  </a:lnTo>
                  <a:lnTo>
                    <a:pt x="1951329" y="294817"/>
                  </a:lnTo>
                  <a:lnTo>
                    <a:pt x="1946592" y="327253"/>
                  </a:lnTo>
                  <a:lnTo>
                    <a:pt x="1946592" y="486930"/>
                  </a:lnTo>
                  <a:lnTo>
                    <a:pt x="1951329" y="519366"/>
                  </a:lnTo>
                  <a:lnTo>
                    <a:pt x="1965261" y="543344"/>
                  </a:lnTo>
                  <a:lnTo>
                    <a:pt x="1987969" y="558203"/>
                  </a:lnTo>
                  <a:lnTo>
                    <a:pt x="2019058" y="563308"/>
                  </a:lnTo>
                  <a:lnTo>
                    <a:pt x="2050148" y="558203"/>
                  </a:lnTo>
                  <a:lnTo>
                    <a:pt x="2072868" y="543344"/>
                  </a:lnTo>
                  <a:lnTo>
                    <a:pt x="2086470" y="519912"/>
                  </a:lnTo>
                  <a:lnTo>
                    <a:pt x="2086787" y="519366"/>
                  </a:lnTo>
                  <a:lnTo>
                    <a:pt x="2091524" y="486930"/>
                  </a:lnTo>
                  <a:lnTo>
                    <a:pt x="2091524" y="327253"/>
                  </a:lnTo>
                  <a:close/>
                </a:path>
                <a:path w="2273935" h="563879" extrusionOk="0">
                  <a:moveTo>
                    <a:pt x="2273350" y="255219"/>
                  </a:moveTo>
                  <a:lnTo>
                    <a:pt x="2230831" y="255219"/>
                  </a:lnTo>
                  <a:lnTo>
                    <a:pt x="2230831" y="437032"/>
                  </a:lnTo>
                  <a:lnTo>
                    <a:pt x="2182672" y="255219"/>
                  </a:lnTo>
                  <a:lnTo>
                    <a:pt x="2123656" y="255219"/>
                  </a:lnTo>
                  <a:lnTo>
                    <a:pt x="2123656" y="558952"/>
                  </a:lnTo>
                  <a:lnTo>
                    <a:pt x="2166188" y="558952"/>
                  </a:lnTo>
                  <a:lnTo>
                    <a:pt x="2166188" y="337235"/>
                  </a:lnTo>
                  <a:lnTo>
                    <a:pt x="2225205" y="558952"/>
                  </a:lnTo>
                  <a:lnTo>
                    <a:pt x="2273350" y="558952"/>
                  </a:lnTo>
                  <a:lnTo>
                    <a:pt x="2273350" y="255219"/>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sp>
        <p:nvSpPr>
          <p:cNvPr id="358" name="Google Shape;358;p11"/>
          <p:cNvSpPr txBox="1">
            <a:spLocks noGrp="1"/>
          </p:cNvSpPr>
          <p:nvPr>
            <p:ph type="ftr" idx="11"/>
          </p:nvPr>
        </p:nvSpPr>
        <p:spPr>
          <a:xfrm>
            <a:off x="4212913" y="10312255"/>
            <a:ext cx="5708015" cy="339090"/>
          </a:xfrm>
          <a:prstGeom prst="rect">
            <a:avLst/>
          </a:prstGeom>
          <a:noFill/>
          <a:ln>
            <a:noFill/>
          </a:ln>
        </p:spPr>
        <p:txBody>
          <a:bodyPr spcFirstLastPara="1" wrap="square" lIns="0" tIns="0" rIns="0" bIns="0" anchor="t" anchorCtr="0">
            <a:spAutoFit/>
          </a:bodyPr>
          <a:lstStyle/>
          <a:p>
            <a:pPr marL="7701" marR="0" lvl="0" indent="0" algn="l" rtl="0">
              <a:lnSpc>
                <a:spcPct val="100000"/>
              </a:lnSpc>
              <a:spcBef>
                <a:spcPts val="0"/>
              </a:spcBef>
              <a:spcAft>
                <a:spcPts val="0"/>
              </a:spcAft>
              <a:buSzPts val="1400"/>
              <a:buNone/>
            </a:pPr>
            <a:r>
              <a:rPr lang="fr-BE" sz="2050" b="0" i="0">
                <a:solidFill>
                  <a:srgbClr val="A3142E"/>
                </a:solidFill>
                <a:latin typeface="Arial"/>
                <a:ea typeface="Arial"/>
                <a:cs typeface="Arial"/>
                <a:sym typeface="Arial"/>
              </a:rPr>
              <a:t>ECTAEST, UNTE PLANIMA </a:t>
            </a:r>
            <a:r>
              <a:rPr lang="fr-BE" sz="2050" b="0" i="0">
                <a:solidFill>
                  <a:srgbClr val="A3142E"/>
                </a:solidFill>
                <a:latin typeface="Arial Black"/>
                <a:ea typeface="Arial Black"/>
                <a:cs typeface="Arial Black"/>
                <a:sym typeface="Arial Black"/>
              </a:rPr>
              <a:t>IORESCI TAMUSDAE</a:t>
            </a:r>
            <a:endParaRPr sz="1516" b="1" i="0">
              <a:solidFill>
                <a:srgbClr val="A3142E"/>
              </a:solidFill>
              <a:latin typeface="Lato"/>
              <a:ea typeface="Lato"/>
              <a:cs typeface="Lato"/>
              <a:sym typeface="Lato"/>
            </a:endParaRPr>
          </a:p>
        </p:txBody>
      </p:sp>
      <p:sp>
        <p:nvSpPr>
          <p:cNvPr id="359" name="Google Shape;359;p11"/>
          <p:cNvSpPr/>
          <p:nvPr/>
        </p:nvSpPr>
        <p:spPr>
          <a:xfrm>
            <a:off x="418667" y="2234358"/>
            <a:ext cx="217956" cy="31478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60" name="Google Shape;360;p11"/>
          <p:cNvSpPr txBox="1"/>
          <p:nvPr/>
        </p:nvSpPr>
        <p:spPr>
          <a:xfrm>
            <a:off x="851380" y="2181419"/>
            <a:ext cx="3784854" cy="776434"/>
          </a:xfrm>
          <a:prstGeom prst="rect">
            <a:avLst/>
          </a:prstGeom>
          <a:noFill/>
          <a:ln>
            <a:noFill/>
          </a:ln>
        </p:spPr>
        <p:txBody>
          <a:bodyPr spcFirstLastPara="1" wrap="square" lIns="0" tIns="6925" rIns="0" bIns="0" anchor="t" anchorCtr="0">
            <a:spAutoFit/>
          </a:bodyPr>
          <a:lstStyle/>
          <a:p>
            <a:pPr marL="0" marR="0" lvl="0" indent="0" algn="l" rtl="0">
              <a:lnSpc>
                <a:spcPct val="100000"/>
              </a:lnSpc>
              <a:spcBef>
                <a:spcPts val="0"/>
              </a:spcBef>
              <a:spcAft>
                <a:spcPts val="0"/>
              </a:spcAft>
              <a:buNone/>
            </a:pPr>
            <a:r>
              <a:rPr lang="fr-BE" sz="2500" b="0" i="0" u="none" strike="noStrike" cap="none">
                <a:solidFill>
                  <a:schemeClr val="dk1"/>
                </a:solidFill>
                <a:latin typeface="Arial"/>
                <a:ea typeface="Arial"/>
                <a:cs typeface="Arial"/>
                <a:sym typeface="Arial"/>
              </a:rPr>
              <a:t>Each </a:t>
            </a:r>
            <a:r>
              <a:rPr lang="fr-BE" sz="2500" b="1" i="0" u="none" strike="noStrike" cap="none">
                <a:solidFill>
                  <a:schemeClr val="dk1"/>
                </a:solidFill>
                <a:latin typeface="Arial"/>
                <a:ea typeface="Arial"/>
                <a:cs typeface="Arial"/>
                <a:sym typeface="Arial"/>
              </a:rPr>
              <a:t>appointment</a:t>
            </a:r>
            <a:r>
              <a:rPr lang="fr-BE" sz="2500" b="0" i="0" u="none" strike="noStrike" cap="none">
                <a:solidFill>
                  <a:schemeClr val="dk1"/>
                </a:solidFill>
                <a:latin typeface="Arial"/>
                <a:ea typeface="Arial"/>
                <a:cs typeface="Arial"/>
                <a:sym typeface="Arial"/>
              </a:rPr>
              <a:t> could be identified</a:t>
            </a:r>
            <a:endParaRPr sz="2500" b="0" i="0" u="none" strike="noStrike" cap="none">
              <a:solidFill>
                <a:schemeClr val="dk1"/>
              </a:solidFill>
              <a:latin typeface="Arial"/>
              <a:ea typeface="Arial"/>
              <a:cs typeface="Arial"/>
              <a:sym typeface="Arial"/>
            </a:endParaRPr>
          </a:p>
        </p:txBody>
      </p:sp>
      <p:pic>
        <p:nvPicPr>
          <p:cNvPr id="361" name="Google Shape;361;p11"/>
          <p:cNvPicPr preferRelativeResize="0"/>
          <p:nvPr/>
        </p:nvPicPr>
        <p:blipFill rotWithShape="1">
          <a:blip r:embed="rId3">
            <a:alphaModFix/>
          </a:blip>
          <a:srcRect b="29146"/>
          <a:stretch/>
        </p:blipFill>
        <p:spPr>
          <a:xfrm>
            <a:off x="4766511" y="2960338"/>
            <a:ext cx="7285091" cy="2716293"/>
          </a:xfrm>
          <a:prstGeom prst="rect">
            <a:avLst/>
          </a:prstGeom>
          <a:noFill/>
          <a:ln>
            <a:noFill/>
          </a:ln>
        </p:spPr>
      </p:pic>
      <p:sp>
        <p:nvSpPr>
          <p:cNvPr id="362" name="Google Shape;362;p11"/>
          <p:cNvSpPr/>
          <p:nvPr/>
        </p:nvSpPr>
        <p:spPr>
          <a:xfrm rot="1867595">
            <a:off x="6196173" y="-855714"/>
            <a:ext cx="578399" cy="197434"/>
          </a:xfrm>
          <a:prstGeom prst="rightArrow">
            <a:avLst>
              <a:gd name="adj1" fmla="val 50000"/>
              <a:gd name="adj2" fmla="val 50000"/>
            </a:avLst>
          </a:prstGeom>
          <a:solidFill>
            <a:schemeClr val="accent6"/>
          </a:solidFill>
          <a:ln w="12700" cap="flat" cmpd="sng">
            <a:solidFill>
              <a:srgbClr val="6B582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3" name="Google Shape;363;p11"/>
          <p:cNvSpPr txBox="1"/>
          <p:nvPr/>
        </p:nvSpPr>
        <p:spPr>
          <a:xfrm>
            <a:off x="1127850" y="5491897"/>
            <a:ext cx="9936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11">
            <a:hlinkClick r:id="rId4"/>
          </p:cNvPr>
          <p:cNvPicPr preferRelativeResize="0"/>
          <p:nvPr/>
        </p:nvPicPr>
        <p:blipFill rotWithShape="1">
          <a:blip r:embed="rId5">
            <a:alphaModFix/>
          </a:blip>
          <a:srcRect t="-2353" b="49629"/>
          <a:stretch/>
        </p:blipFill>
        <p:spPr>
          <a:xfrm>
            <a:off x="4897157" y="203275"/>
            <a:ext cx="7154445" cy="27162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4"/>
          <p:cNvSpPr/>
          <p:nvPr/>
        </p:nvSpPr>
        <p:spPr>
          <a:xfrm>
            <a:off x="-23747" y="-17939"/>
            <a:ext cx="6019800" cy="60495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 name="Google Shape;370;p14"/>
          <p:cNvSpPr txBox="1"/>
          <p:nvPr/>
        </p:nvSpPr>
        <p:spPr>
          <a:xfrm>
            <a:off x="1622853" y="1935856"/>
            <a:ext cx="573353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BE" sz="5400" b="1" i="0" u="none" strike="noStrike" cap="none">
                <a:solidFill>
                  <a:schemeClr val="lt1"/>
                </a:solidFill>
                <a:latin typeface="Arial"/>
                <a:ea typeface="Arial"/>
                <a:cs typeface="Arial"/>
                <a:sym typeface="Arial"/>
              </a:rPr>
              <a:t>RESULTS</a:t>
            </a:r>
            <a:endParaRPr sz="1400" b="0" i="0" u="none" strike="noStrike" cap="none">
              <a:solidFill>
                <a:srgbClr val="000000"/>
              </a:solidFill>
              <a:latin typeface="Arial"/>
              <a:ea typeface="Arial"/>
              <a:cs typeface="Arial"/>
              <a:sym typeface="Arial"/>
            </a:endParaRPr>
          </a:p>
        </p:txBody>
      </p:sp>
      <p:sp>
        <p:nvSpPr>
          <p:cNvPr id="371" name="Google Shape;371;p14"/>
          <p:cNvSpPr/>
          <p:nvPr/>
        </p:nvSpPr>
        <p:spPr>
          <a:xfrm>
            <a:off x="1771135" y="2924476"/>
            <a:ext cx="848497" cy="8237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p14"/>
          <p:cNvSpPr txBox="1"/>
          <p:nvPr/>
        </p:nvSpPr>
        <p:spPr>
          <a:xfrm>
            <a:off x="1622852" y="3270618"/>
            <a:ext cx="44730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BE" sz="3600" b="0" i="1" u="none" strike="noStrike" cap="none">
                <a:solidFill>
                  <a:schemeClr val="lt1"/>
                </a:solidFill>
                <a:latin typeface="Arial"/>
                <a:ea typeface="Arial"/>
                <a:cs typeface="Arial"/>
                <a:sym typeface="Arial"/>
              </a:rPr>
              <a:t>Donation period</a:t>
            </a:r>
            <a:endParaRPr sz="3600" b="0" i="1"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500"/>
              <a:buFont typeface="Arial"/>
              <a:buNone/>
            </a:pPr>
            <a:r>
              <a:rPr lang="fr-BE" sz="2400" b="1" i="1" u="none" strike="noStrike" cap="none">
                <a:solidFill>
                  <a:schemeClr val="lt1"/>
                </a:solidFill>
                <a:latin typeface="Arial"/>
                <a:ea typeface="Arial"/>
                <a:cs typeface="Arial"/>
                <a:sym typeface="Arial"/>
              </a:rPr>
              <a:t>From 20/8/24 to 30/11/24</a:t>
            </a:r>
            <a:endParaRPr sz="2400" b="1" i="1" u="none" strike="noStrike" cap="none">
              <a:solidFill>
                <a:schemeClr val="lt1"/>
              </a:solidFill>
              <a:latin typeface="Arial"/>
              <a:ea typeface="Arial"/>
              <a:cs typeface="Arial"/>
              <a:sym typeface="Arial"/>
            </a:endParaRPr>
          </a:p>
        </p:txBody>
      </p:sp>
      <p:sp>
        <p:nvSpPr>
          <p:cNvPr id="373" name="Google Shape;373;p14"/>
          <p:cNvSpPr txBox="1">
            <a:spLocks noGrp="1"/>
          </p:cNvSpPr>
          <p:nvPr>
            <p:ph type="body" idx="1"/>
          </p:nvPr>
        </p:nvSpPr>
        <p:spPr>
          <a:xfrm>
            <a:off x="6266935" y="1187748"/>
            <a:ext cx="6172200" cy="4873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a:p>
          <a:p>
            <a:pPr marL="228600" lvl="0" indent="-25400" algn="l" rtl="0">
              <a:lnSpc>
                <a:spcPct val="90000"/>
              </a:lnSpc>
              <a:spcBef>
                <a:spcPts val="1000"/>
              </a:spcBef>
              <a:spcAft>
                <a:spcPts val="0"/>
              </a:spcAft>
              <a:buClr>
                <a:schemeClr val="dk1"/>
              </a:buClr>
              <a:buSzPts val="3200"/>
              <a:buNone/>
            </a:pPr>
            <a:endParaRPr/>
          </a:p>
          <a:p>
            <a:pPr marL="0" lvl="0" indent="0" algn="l" rtl="0">
              <a:lnSpc>
                <a:spcPct val="90000"/>
              </a:lnSpc>
              <a:spcBef>
                <a:spcPts val="1000"/>
              </a:spcBef>
              <a:spcAft>
                <a:spcPts val="0"/>
              </a:spcAft>
              <a:buClr>
                <a:schemeClr val="dk1"/>
              </a:buClr>
              <a:buSzPts val="3200"/>
              <a:buNone/>
            </a:pPr>
            <a:endParaRPr/>
          </a:p>
        </p:txBody>
      </p:sp>
      <p:pic>
        <p:nvPicPr>
          <p:cNvPr id="374" name="Google Shape;374;p14" descr="Une image contenant personne, habits, intérieur, chaussures&#10;&#10;Le contenu généré par l’IA peut être incorrect."/>
          <p:cNvPicPr preferRelativeResize="0"/>
          <p:nvPr/>
        </p:nvPicPr>
        <p:blipFill rotWithShape="1">
          <a:blip r:embed="rId3">
            <a:alphaModFix/>
          </a:blip>
          <a:srcRect l="26339" r="432"/>
          <a:stretch/>
        </p:blipFill>
        <p:spPr>
          <a:xfrm rot="5400000">
            <a:off x="6069233" y="-91120"/>
            <a:ext cx="6049585" cy="61959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5"/>
          <p:cNvSpPr/>
          <p:nvPr/>
        </p:nvSpPr>
        <p:spPr>
          <a:xfrm>
            <a:off x="428" y="5932868"/>
            <a:ext cx="12191144" cy="0"/>
          </a:xfrm>
          <a:custGeom>
            <a:avLst/>
            <a:gdLst/>
            <a:ahLst/>
            <a:cxnLst/>
            <a:rect l="l" t="t" r="r" b="b"/>
            <a:pathLst>
              <a:path w="20104100" h="120000" extrusionOk="0">
                <a:moveTo>
                  <a:pt x="20104100" y="0"/>
                </a:moveTo>
                <a:lnTo>
                  <a:pt x="0" y="0"/>
                </a:lnTo>
              </a:path>
            </a:pathLst>
          </a:custGeom>
          <a:noFill/>
          <a:ln w="10450" cap="flat" cmpd="sng">
            <a:solidFill>
              <a:srgbClr val="EA9539"/>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81" name="Google Shape;381;p15"/>
          <p:cNvSpPr/>
          <p:nvPr/>
        </p:nvSpPr>
        <p:spPr>
          <a:xfrm>
            <a:off x="685096" y="3629148"/>
            <a:ext cx="217561" cy="314212"/>
          </a:xfrm>
          <a:custGeom>
            <a:avLst/>
            <a:gdLst/>
            <a:ahLst/>
            <a:cxnLst/>
            <a:rect l="l" t="t" r="r" b="b"/>
            <a:pathLst>
              <a:path w="358775" h="518160"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82" name="Google Shape;382;p15"/>
          <p:cNvSpPr txBox="1">
            <a:spLocks noGrp="1"/>
          </p:cNvSpPr>
          <p:nvPr>
            <p:ph type="title"/>
          </p:nvPr>
        </p:nvSpPr>
        <p:spPr>
          <a:xfrm>
            <a:off x="410175" y="521809"/>
            <a:ext cx="9007202" cy="631498"/>
          </a:xfrm>
          <a:prstGeom prst="rect">
            <a:avLst/>
          </a:prstGeom>
          <a:noFill/>
          <a:ln>
            <a:noFill/>
          </a:ln>
        </p:spPr>
        <p:txBody>
          <a:bodyPr spcFirstLastPara="1" wrap="square" lIns="0" tIns="202925" rIns="0" bIns="0" anchor="ctr" anchorCtr="0">
            <a:spAutoFit/>
          </a:bodyPr>
          <a:lstStyle/>
          <a:p>
            <a:pPr marL="7701" marR="3081" lvl="0" indent="0" algn="l" rtl="0">
              <a:lnSpc>
                <a:spcPct val="76700"/>
              </a:lnSpc>
              <a:spcBef>
                <a:spcPts val="0"/>
              </a:spcBef>
              <a:spcAft>
                <a:spcPts val="0"/>
              </a:spcAft>
              <a:buClr>
                <a:schemeClr val="dk1"/>
              </a:buClr>
              <a:buSzPts val="4400"/>
              <a:buFont typeface="Bebas Neue"/>
              <a:buNone/>
            </a:pPr>
            <a:r>
              <a:rPr lang="fr-BE" sz="3600" b="1">
                <a:latin typeface="Arial"/>
                <a:ea typeface="Arial"/>
                <a:cs typeface="Arial"/>
                <a:sym typeface="Arial"/>
              </a:rPr>
              <a:t>Results of participation</a:t>
            </a:r>
            <a:endParaRPr sz="3600" b="1">
              <a:latin typeface="Arial"/>
              <a:ea typeface="Arial"/>
              <a:cs typeface="Arial"/>
              <a:sym typeface="Arial"/>
            </a:endParaRPr>
          </a:p>
        </p:txBody>
      </p:sp>
      <p:sp>
        <p:nvSpPr>
          <p:cNvPr id="383" name="Google Shape;383;p15"/>
          <p:cNvSpPr/>
          <p:nvPr/>
        </p:nvSpPr>
        <p:spPr>
          <a:xfrm>
            <a:off x="2162451" y="6099834"/>
            <a:ext cx="0" cy="481331"/>
          </a:xfrm>
          <a:custGeom>
            <a:avLst/>
            <a:gdLst/>
            <a:ahLst/>
            <a:cxnLst/>
            <a:rect l="l" t="t" r="r" b="b"/>
            <a:pathLst>
              <a:path w="120000" h="793750" extrusionOk="0">
                <a:moveTo>
                  <a:pt x="0" y="0"/>
                </a:moveTo>
                <a:lnTo>
                  <a:pt x="0" y="793515"/>
                </a:lnTo>
              </a:path>
            </a:pathLst>
          </a:custGeom>
          <a:noFill/>
          <a:ln w="10450" cap="flat" cmpd="sng">
            <a:solidFill>
              <a:srgbClr val="A3142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84" name="Google Shape;384;p15"/>
          <p:cNvSpPr txBox="1"/>
          <p:nvPr/>
        </p:nvSpPr>
        <p:spPr>
          <a:xfrm>
            <a:off x="1206442" y="3594788"/>
            <a:ext cx="9595800" cy="376325"/>
          </a:xfrm>
          <a:prstGeom prst="rect">
            <a:avLst/>
          </a:prstGeom>
          <a:noFill/>
          <a:ln>
            <a:noFill/>
          </a:ln>
        </p:spPr>
        <p:txBody>
          <a:bodyPr spcFirstLastPara="1" wrap="square" lIns="0" tIns="6925" rIns="0" bIns="0" anchor="t" anchorCtr="0">
            <a:spAutoFit/>
          </a:bodyPr>
          <a:lstStyle/>
          <a:p>
            <a:pPr marL="7701" marR="3081" lvl="0" indent="0" algn="l" rtl="0">
              <a:lnSpc>
                <a:spcPct val="100000"/>
              </a:lnSpc>
              <a:spcBef>
                <a:spcPts val="0"/>
              </a:spcBef>
              <a:spcAft>
                <a:spcPts val="0"/>
              </a:spcAft>
              <a:buClr>
                <a:srgbClr val="000000"/>
              </a:buClr>
              <a:buSzPts val="3032"/>
              <a:buFont typeface="Arial"/>
              <a:buNone/>
            </a:pPr>
            <a:r>
              <a:rPr lang="fr-BE" sz="2400" b="1" i="0" u="none" strike="noStrike" cap="none" dirty="0">
                <a:solidFill>
                  <a:schemeClr val="dk1"/>
                </a:solidFill>
                <a:latin typeface="Arial"/>
                <a:ea typeface="Arial"/>
                <a:cs typeface="Arial"/>
                <a:sym typeface="Arial"/>
              </a:rPr>
              <a:t>109</a:t>
            </a:r>
            <a:r>
              <a:rPr lang="fr-BE" sz="2400" b="0" i="0" u="none" strike="noStrike" cap="none" dirty="0">
                <a:solidFill>
                  <a:schemeClr val="dk1"/>
                </a:solidFill>
                <a:latin typeface="Arial"/>
                <a:ea typeface="Arial"/>
                <a:cs typeface="Arial"/>
                <a:sym typeface="Arial"/>
              </a:rPr>
              <a:t> sport clubs </a:t>
            </a:r>
            <a:r>
              <a:rPr lang="fr-BE" sz="2400" b="0" i="0" u="none" strike="noStrike" cap="none" dirty="0" err="1">
                <a:solidFill>
                  <a:schemeClr val="dk1"/>
                </a:solidFill>
                <a:latin typeface="Arial"/>
                <a:ea typeface="Arial"/>
                <a:cs typeface="Arial"/>
                <a:sym typeface="Arial"/>
              </a:rPr>
              <a:t>from</a:t>
            </a:r>
            <a:r>
              <a:rPr lang="fr-BE" sz="2400" b="0" i="0" u="none" strike="noStrike" cap="none" dirty="0">
                <a:solidFill>
                  <a:schemeClr val="dk1"/>
                </a:solidFill>
                <a:latin typeface="Arial"/>
                <a:ea typeface="Arial"/>
                <a:cs typeface="Arial"/>
                <a:sym typeface="Arial"/>
              </a:rPr>
              <a:t> </a:t>
            </a:r>
            <a:r>
              <a:rPr lang="fr-BE" sz="2400" b="1" i="0" u="none" strike="noStrike" cap="none" dirty="0">
                <a:solidFill>
                  <a:schemeClr val="dk1"/>
                </a:solidFill>
                <a:latin typeface="Arial"/>
                <a:ea typeface="Arial"/>
                <a:cs typeface="Arial"/>
                <a:sym typeface="Arial"/>
              </a:rPr>
              <a:t>25 </a:t>
            </a:r>
            <a:r>
              <a:rPr lang="fr-BE" sz="2400" b="1" i="0" u="none" strike="noStrike" cap="none" dirty="0" err="1">
                <a:solidFill>
                  <a:schemeClr val="dk1"/>
                </a:solidFill>
                <a:latin typeface="Arial"/>
                <a:ea typeface="Arial"/>
                <a:cs typeface="Arial"/>
                <a:sym typeface="Arial"/>
              </a:rPr>
              <a:t>differents</a:t>
            </a:r>
            <a:r>
              <a:rPr lang="fr-BE" sz="2400" b="0" i="0" u="none" strike="noStrike" cap="none" dirty="0">
                <a:solidFill>
                  <a:schemeClr val="dk1"/>
                </a:solidFill>
                <a:latin typeface="Arial"/>
                <a:ea typeface="Arial"/>
                <a:cs typeface="Arial"/>
                <a:sym typeface="Arial"/>
              </a:rPr>
              <a:t> disciplines</a:t>
            </a:r>
            <a:endParaRPr sz="2400" b="0" i="1" u="none" strike="noStrike" cap="none" dirty="0">
              <a:solidFill>
                <a:schemeClr val="dk1"/>
              </a:solidFill>
              <a:latin typeface="Arial"/>
              <a:ea typeface="Arial"/>
              <a:cs typeface="Arial"/>
              <a:sym typeface="Arial"/>
            </a:endParaRPr>
          </a:p>
        </p:txBody>
      </p:sp>
      <p:grpSp>
        <p:nvGrpSpPr>
          <p:cNvPr id="385" name="Google Shape;385;p15"/>
          <p:cNvGrpSpPr/>
          <p:nvPr/>
        </p:nvGrpSpPr>
        <p:grpSpPr>
          <a:xfrm>
            <a:off x="410175" y="6093327"/>
            <a:ext cx="1378916" cy="497246"/>
            <a:chOff x="675703" y="10048347"/>
            <a:chExt cx="2273935" cy="819996"/>
          </a:xfrm>
        </p:grpSpPr>
        <p:sp>
          <p:nvSpPr>
            <p:cNvPr id="386" name="Google Shape;386;p15"/>
            <p:cNvSpPr/>
            <p:nvPr/>
          </p:nvSpPr>
          <p:spPr>
            <a:xfrm>
              <a:off x="1988807" y="10676573"/>
              <a:ext cx="956944" cy="191770"/>
            </a:xfrm>
            <a:custGeom>
              <a:avLst/>
              <a:gdLst/>
              <a:ahLst/>
              <a:cxnLst/>
              <a:rect l="l" t="t" r="r" b="b"/>
              <a:pathLst>
                <a:path w="956944" h="191770" extrusionOk="0">
                  <a:moveTo>
                    <a:pt x="690361" y="0"/>
                  </a:moveTo>
                  <a:lnTo>
                    <a:pt x="638715" y="1448"/>
                  </a:lnTo>
                  <a:lnTo>
                    <a:pt x="586655" y="4635"/>
                  </a:lnTo>
                  <a:lnTo>
                    <a:pt x="537801" y="9172"/>
                  </a:lnTo>
                  <a:lnTo>
                    <a:pt x="488679" y="15202"/>
                  </a:lnTo>
                  <a:lnTo>
                    <a:pt x="439365" y="22715"/>
                  </a:lnTo>
                  <a:lnTo>
                    <a:pt x="389935" y="31698"/>
                  </a:lnTo>
                  <a:lnTo>
                    <a:pt x="340465" y="42139"/>
                  </a:lnTo>
                  <a:lnTo>
                    <a:pt x="291030" y="54027"/>
                  </a:lnTo>
                  <a:lnTo>
                    <a:pt x="212193" y="76001"/>
                  </a:lnTo>
                  <a:lnTo>
                    <a:pt x="144762" y="97889"/>
                  </a:lnTo>
                  <a:lnTo>
                    <a:pt x="89861" y="118038"/>
                  </a:lnTo>
                  <a:lnTo>
                    <a:pt x="48616" y="134792"/>
                  </a:lnTo>
                  <a:lnTo>
                    <a:pt x="11594" y="151500"/>
                  </a:lnTo>
                  <a:lnTo>
                    <a:pt x="0" y="171244"/>
                  </a:lnTo>
                  <a:lnTo>
                    <a:pt x="1866" y="179248"/>
                  </a:lnTo>
                  <a:lnTo>
                    <a:pt x="4484" y="185049"/>
                  </a:lnTo>
                  <a:lnTo>
                    <a:pt x="9405" y="188975"/>
                  </a:lnTo>
                  <a:lnTo>
                    <a:pt x="19332" y="191530"/>
                  </a:lnTo>
                  <a:lnTo>
                    <a:pt x="24106" y="191132"/>
                  </a:lnTo>
                  <a:lnTo>
                    <a:pt x="37585" y="184685"/>
                  </a:lnTo>
                  <a:lnTo>
                    <a:pt x="62888" y="173527"/>
                  </a:lnTo>
                  <a:lnTo>
                    <a:pt x="103104" y="157197"/>
                  </a:lnTo>
                  <a:lnTo>
                    <a:pt x="156925" y="137417"/>
                  </a:lnTo>
                  <a:lnTo>
                    <a:pt x="223044" y="115906"/>
                  </a:lnTo>
                  <a:lnTo>
                    <a:pt x="300150" y="94381"/>
                  </a:lnTo>
                  <a:lnTo>
                    <a:pt x="375697" y="76890"/>
                  </a:lnTo>
                  <a:lnTo>
                    <a:pt x="417351" y="68743"/>
                  </a:lnTo>
                  <a:lnTo>
                    <a:pt x="461355" y="61279"/>
                  </a:lnTo>
                  <a:lnTo>
                    <a:pt x="507527" y="54709"/>
                  </a:lnTo>
                  <a:lnTo>
                    <a:pt x="555689" y="49246"/>
                  </a:lnTo>
                  <a:lnTo>
                    <a:pt x="605661" y="45101"/>
                  </a:lnTo>
                  <a:lnTo>
                    <a:pt x="657263" y="42487"/>
                  </a:lnTo>
                  <a:lnTo>
                    <a:pt x="710317" y="41615"/>
                  </a:lnTo>
                  <a:lnTo>
                    <a:pt x="764642" y="42698"/>
                  </a:lnTo>
                  <a:lnTo>
                    <a:pt x="820059" y="45948"/>
                  </a:lnTo>
                  <a:lnTo>
                    <a:pt x="876388" y="51576"/>
                  </a:lnTo>
                  <a:lnTo>
                    <a:pt x="933450" y="59796"/>
                  </a:lnTo>
                  <a:lnTo>
                    <a:pt x="941417" y="59470"/>
                  </a:lnTo>
                  <a:lnTo>
                    <a:pt x="948438" y="56125"/>
                  </a:lnTo>
                  <a:lnTo>
                    <a:pt x="953769" y="50312"/>
                  </a:lnTo>
                  <a:lnTo>
                    <a:pt x="956664" y="42582"/>
                  </a:lnTo>
                  <a:lnTo>
                    <a:pt x="956451" y="34342"/>
                  </a:lnTo>
                  <a:lnTo>
                    <a:pt x="891645" y="11553"/>
                  </a:lnTo>
                  <a:lnTo>
                    <a:pt x="842235" y="6066"/>
                  </a:lnTo>
                  <a:lnTo>
                    <a:pt x="792179" y="2310"/>
                  </a:lnTo>
                  <a:lnTo>
                    <a:pt x="741535" y="287"/>
                  </a:lnTo>
                  <a:lnTo>
                    <a:pt x="690361" y="0"/>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87" name="Google Shape;387;p15"/>
            <p:cNvSpPr/>
            <p:nvPr/>
          </p:nvSpPr>
          <p:spPr>
            <a:xfrm>
              <a:off x="675703" y="10048347"/>
              <a:ext cx="2273935" cy="563880"/>
            </a:xfrm>
            <a:custGeom>
              <a:avLst/>
              <a:gdLst/>
              <a:ahLst/>
              <a:cxnLst/>
              <a:rect l="l" t="t" r="r" b="b"/>
              <a:pathLst>
                <a:path w="2273935" h="563879" extrusionOk="0">
                  <a:moveTo>
                    <a:pt x="323723" y="241871"/>
                  </a:moveTo>
                  <a:lnTo>
                    <a:pt x="292252" y="180301"/>
                  </a:lnTo>
                  <a:lnTo>
                    <a:pt x="259168" y="121818"/>
                  </a:lnTo>
                  <a:lnTo>
                    <a:pt x="229095" y="71996"/>
                  </a:lnTo>
                  <a:lnTo>
                    <a:pt x="206590" y="36360"/>
                  </a:lnTo>
                  <a:lnTo>
                    <a:pt x="182664" y="0"/>
                  </a:lnTo>
                  <a:lnTo>
                    <a:pt x="159981" y="34340"/>
                  </a:lnTo>
                  <a:lnTo>
                    <a:pt x="113525" y="109232"/>
                  </a:lnTo>
                  <a:lnTo>
                    <a:pt x="83324" y="161531"/>
                  </a:lnTo>
                  <a:lnTo>
                    <a:pt x="53301" y="217944"/>
                  </a:lnTo>
                  <a:lnTo>
                    <a:pt x="27025" y="274116"/>
                  </a:lnTo>
                  <a:lnTo>
                    <a:pt x="8102" y="325691"/>
                  </a:lnTo>
                  <a:lnTo>
                    <a:pt x="0" y="369430"/>
                  </a:lnTo>
                  <a:lnTo>
                    <a:pt x="0" y="371614"/>
                  </a:lnTo>
                  <a:lnTo>
                    <a:pt x="5880" y="417639"/>
                  </a:lnTo>
                  <a:lnTo>
                    <a:pt x="22517" y="459384"/>
                  </a:lnTo>
                  <a:lnTo>
                    <a:pt x="48425" y="495338"/>
                  </a:lnTo>
                  <a:lnTo>
                    <a:pt x="82118" y="524002"/>
                  </a:lnTo>
                  <a:lnTo>
                    <a:pt x="122097" y="543890"/>
                  </a:lnTo>
                  <a:lnTo>
                    <a:pt x="166890" y="553491"/>
                  </a:lnTo>
                  <a:lnTo>
                    <a:pt x="177330" y="554253"/>
                  </a:lnTo>
                  <a:lnTo>
                    <a:pt x="190919" y="554253"/>
                  </a:lnTo>
                  <a:lnTo>
                    <a:pt x="198539" y="520992"/>
                  </a:lnTo>
                  <a:lnTo>
                    <a:pt x="190703" y="521639"/>
                  </a:lnTo>
                  <a:lnTo>
                    <a:pt x="174726" y="521639"/>
                  </a:lnTo>
                  <a:lnTo>
                    <a:pt x="167005" y="520992"/>
                  </a:lnTo>
                  <a:lnTo>
                    <a:pt x="118656" y="507263"/>
                  </a:lnTo>
                  <a:lnTo>
                    <a:pt x="83769" y="484339"/>
                  </a:lnTo>
                  <a:lnTo>
                    <a:pt x="56578" y="452856"/>
                  </a:lnTo>
                  <a:lnTo>
                    <a:pt x="38912" y="414667"/>
                  </a:lnTo>
                  <a:lnTo>
                    <a:pt x="32626" y="371614"/>
                  </a:lnTo>
                  <a:lnTo>
                    <a:pt x="32943" y="365188"/>
                  </a:lnTo>
                  <a:lnTo>
                    <a:pt x="56362" y="288086"/>
                  </a:lnTo>
                  <a:lnTo>
                    <a:pt x="78473" y="240499"/>
                  </a:lnTo>
                  <a:lnTo>
                    <a:pt x="104470" y="190842"/>
                  </a:lnTo>
                  <a:lnTo>
                    <a:pt x="132016" y="142125"/>
                  </a:lnTo>
                  <a:lnTo>
                    <a:pt x="158851" y="97307"/>
                  </a:lnTo>
                  <a:lnTo>
                    <a:pt x="182664" y="59372"/>
                  </a:lnTo>
                  <a:lnTo>
                    <a:pt x="206273" y="97066"/>
                  </a:lnTo>
                  <a:lnTo>
                    <a:pt x="232892" y="141566"/>
                  </a:lnTo>
                  <a:lnTo>
                    <a:pt x="260261" y="189953"/>
                  </a:lnTo>
                  <a:lnTo>
                    <a:pt x="286131" y="239306"/>
                  </a:lnTo>
                  <a:lnTo>
                    <a:pt x="295567" y="239255"/>
                  </a:lnTo>
                  <a:lnTo>
                    <a:pt x="304990" y="239661"/>
                  </a:lnTo>
                  <a:lnTo>
                    <a:pt x="314388" y="240525"/>
                  </a:lnTo>
                  <a:lnTo>
                    <a:pt x="323723" y="241871"/>
                  </a:lnTo>
                  <a:close/>
                </a:path>
                <a:path w="2273935" h="563879" extrusionOk="0">
                  <a:moveTo>
                    <a:pt x="364350" y="330288"/>
                  </a:moveTo>
                  <a:lnTo>
                    <a:pt x="360019" y="298615"/>
                  </a:lnTo>
                  <a:lnTo>
                    <a:pt x="359943" y="298056"/>
                  </a:lnTo>
                  <a:lnTo>
                    <a:pt x="346671" y="274535"/>
                  </a:lnTo>
                  <a:lnTo>
                    <a:pt x="324459" y="260121"/>
                  </a:lnTo>
                  <a:lnTo>
                    <a:pt x="316623" y="258902"/>
                  </a:lnTo>
                  <a:lnTo>
                    <a:pt x="316623" y="327253"/>
                  </a:lnTo>
                  <a:lnTo>
                    <a:pt x="316623" y="363258"/>
                  </a:lnTo>
                  <a:lnTo>
                    <a:pt x="315099" y="376897"/>
                  </a:lnTo>
                  <a:lnTo>
                    <a:pt x="310603" y="385724"/>
                  </a:lnTo>
                  <a:lnTo>
                    <a:pt x="303263" y="390474"/>
                  </a:lnTo>
                  <a:lnTo>
                    <a:pt x="293204" y="391896"/>
                  </a:lnTo>
                  <a:lnTo>
                    <a:pt x="270637" y="391896"/>
                  </a:lnTo>
                  <a:lnTo>
                    <a:pt x="270637" y="298615"/>
                  </a:lnTo>
                  <a:lnTo>
                    <a:pt x="293204" y="298615"/>
                  </a:lnTo>
                  <a:lnTo>
                    <a:pt x="303263" y="300037"/>
                  </a:lnTo>
                  <a:lnTo>
                    <a:pt x="310603" y="304800"/>
                  </a:lnTo>
                  <a:lnTo>
                    <a:pt x="315099" y="313626"/>
                  </a:lnTo>
                  <a:lnTo>
                    <a:pt x="316623" y="327253"/>
                  </a:lnTo>
                  <a:lnTo>
                    <a:pt x="316623" y="258902"/>
                  </a:lnTo>
                  <a:lnTo>
                    <a:pt x="293204" y="255219"/>
                  </a:lnTo>
                  <a:lnTo>
                    <a:pt x="222897" y="255219"/>
                  </a:lnTo>
                  <a:lnTo>
                    <a:pt x="222897" y="558952"/>
                  </a:lnTo>
                  <a:lnTo>
                    <a:pt x="270637" y="558952"/>
                  </a:lnTo>
                  <a:lnTo>
                    <a:pt x="270637" y="435292"/>
                  </a:lnTo>
                  <a:lnTo>
                    <a:pt x="293204" y="435292"/>
                  </a:lnTo>
                  <a:lnTo>
                    <a:pt x="324459" y="430403"/>
                  </a:lnTo>
                  <a:lnTo>
                    <a:pt x="346671" y="415988"/>
                  </a:lnTo>
                  <a:lnTo>
                    <a:pt x="359943" y="392455"/>
                  </a:lnTo>
                  <a:lnTo>
                    <a:pt x="360019" y="391896"/>
                  </a:lnTo>
                  <a:lnTo>
                    <a:pt x="364350" y="360222"/>
                  </a:lnTo>
                  <a:lnTo>
                    <a:pt x="364350" y="330288"/>
                  </a:lnTo>
                  <a:close/>
                </a:path>
                <a:path w="2273935" h="563879" extrusionOk="0">
                  <a:moveTo>
                    <a:pt x="516255" y="515569"/>
                  </a:moveTo>
                  <a:lnTo>
                    <a:pt x="437718" y="515569"/>
                  </a:lnTo>
                  <a:lnTo>
                    <a:pt x="437718" y="255219"/>
                  </a:lnTo>
                  <a:lnTo>
                    <a:pt x="389978" y="255219"/>
                  </a:lnTo>
                  <a:lnTo>
                    <a:pt x="389978" y="515569"/>
                  </a:lnTo>
                  <a:lnTo>
                    <a:pt x="389978" y="558749"/>
                  </a:lnTo>
                  <a:lnTo>
                    <a:pt x="516255" y="558749"/>
                  </a:lnTo>
                  <a:lnTo>
                    <a:pt x="516255" y="515569"/>
                  </a:lnTo>
                  <a:close/>
                </a:path>
                <a:path w="2273935" h="563879" extrusionOk="0">
                  <a:moveTo>
                    <a:pt x="691565" y="558952"/>
                  </a:moveTo>
                  <a:lnTo>
                    <a:pt x="681888" y="499516"/>
                  </a:lnTo>
                  <a:lnTo>
                    <a:pt x="675170" y="458292"/>
                  </a:lnTo>
                  <a:lnTo>
                    <a:pt x="650227" y="305117"/>
                  </a:lnTo>
                  <a:lnTo>
                    <a:pt x="642099" y="255219"/>
                  </a:lnTo>
                  <a:lnTo>
                    <a:pt x="629513" y="255219"/>
                  </a:lnTo>
                  <a:lnTo>
                    <a:pt x="629513" y="458292"/>
                  </a:lnTo>
                  <a:lnTo>
                    <a:pt x="586562" y="458292"/>
                  </a:lnTo>
                  <a:lnTo>
                    <a:pt x="607822" y="305117"/>
                  </a:lnTo>
                  <a:lnTo>
                    <a:pt x="629513" y="458292"/>
                  </a:lnTo>
                  <a:lnTo>
                    <a:pt x="629513" y="255219"/>
                  </a:lnTo>
                  <a:lnTo>
                    <a:pt x="577443" y="255219"/>
                  </a:lnTo>
                  <a:lnTo>
                    <a:pt x="527977" y="558952"/>
                  </a:lnTo>
                  <a:lnTo>
                    <a:pt x="572236" y="558952"/>
                  </a:lnTo>
                  <a:lnTo>
                    <a:pt x="580478" y="499516"/>
                  </a:lnTo>
                  <a:lnTo>
                    <a:pt x="635584" y="499516"/>
                  </a:lnTo>
                  <a:lnTo>
                    <a:pt x="643839" y="558952"/>
                  </a:lnTo>
                  <a:lnTo>
                    <a:pt x="691565" y="558952"/>
                  </a:lnTo>
                  <a:close/>
                </a:path>
                <a:path w="2273935" h="563879" extrusionOk="0">
                  <a:moveTo>
                    <a:pt x="846924" y="486054"/>
                  </a:moveTo>
                  <a:lnTo>
                    <a:pt x="835431" y="436270"/>
                  </a:lnTo>
                  <a:lnTo>
                    <a:pt x="793991" y="388429"/>
                  </a:lnTo>
                  <a:lnTo>
                    <a:pt x="774230" y="369836"/>
                  </a:lnTo>
                  <a:lnTo>
                    <a:pt x="761238" y="353936"/>
                  </a:lnTo>
                  <a:lnTo>
                    <a:pt x="754087" y="339013"/>
                  </a:lnTo>
                  <a:lnTo>
                    <a:pt x="751903" y="323354"/>
                  </a:lnTo>
                  <a:lnTo>
                    <a:pt x="753567" y="310019"/>
                  </a:lnTo>
                  <a:lnTo>
                    <a:pt x="758355" y="301002"/>
                  </a:lnTo>
                  <a:lnTo>
                    <a:pt x="766000" y="295884"/>
                  </a:lnTo>
                  <a:lnTo>
                    <a:pt x="776198" y="294271"/>
                  </a:lnTo>
                  <a:lnTo>
                    <a:pt x="786333" y="295897"/>
                  </a:lnTo>
                  <a:lnTo>
                    <a:pt x="793826" y="301104"/>
                  </a:lnTo>
                  <a:lnTo>
                    <a:pt x="798474" y="310375"/>
                  </a:lnTo>
                  <a:lnTo>
                    <a:pt x="800061" y="324205"/>
                  </a:lnTo>
                  <a:lnTo>
                    <a:pt x="800061" y="339839"/>
                  </a:lnTo>
                  <a:lnTo>
                    <a:pt x="845185" y="339839"/>
                  </a:lnTo>
                  <a:lnTo>
                    <a:pt x="845185" y="327253"/>
                  </a:lnTo>
                  <a:lnTo>
                    <a:pt x="840867" y="294817"/>
                  </a:lnTo>
                  <a:lnTo>
                    <a:pt x="827887" y="270840"/>
                  </a:lnTo>
                  <a:lnTo>
                    <a:pt x="806196" y="255981"/>
                  </a:lnTo>
                  <a:lnTo>
                    <a:pt x="775766" y="250888"/>
                  </a:lnTo>
                  <a:lnTo>
                    <a:pt x="745058" y="255968"/>
                  </a:lnTo>
                  <a:lnTo>
                    <a:pt x="722782" y="270738"/>
                  </a:lnTo>
                  <a:lnTo>
                    <a:pt x="709193" y="294449"/>
                  </a:lnTo>
                  <a:lnTo>
                    <a:pt x="704608" y="326390"/>
                  </a:lnTo>
                  <a:lnTo>
                    <a:pt x="707339" y="350939"/>
                  </a:lnTo>
                  <a:lnTo>
                    <a:pt x="716318" y="373735"/>
                  </a:lnTo>
                  <a:lnTo>
                    <a:pt x="732790" y="396621"/>
                  </a:lnTo>
                  <a:lnTo>
                    <a:pt x="757974" y="421411"/>
                  </a:lnTo>
                  <a:lnTo>
                    <a:pt x="777671" y="440042"/>
                  </a:lnTo>
                  <a:lnTo>
                    <a:pt x="790524" y="456285"/>
                  </a:lnTo>
                  <a:lnTo>
                    <a:pt x="797521" y="472109"/>
                  </a:lnTo>
                  <a:lnTo>
                    <a:pt x="799630" y="489534"/>
                  </a:lnTo>
                  <a:lnTo>
                    <a:pt x="797839" y="503796"/>
                  </a:lnTo>
                  <a:lnTo>
                    <a:pt x="792746" y="513181"/>
                  </a:lnTo>
                  <a:lnTo>
                    <a:pt x="784796" y="518337"/>
                  </a:lnTo>
                  <a:lnTo>
                    <a:pt x="774458" y="519912"/>
                  </a:lnTo>
                  <a:lnTo>
                    <a:pt x="764184" y="518350"/>
                  </a:lnTo>
                  <a:lnTo>
                    <a:pt x="756399" y="513295"/>
                  </a:lnTo>
                  <a:lnTo>
                    <a:pt x="751459" y="504164"/>
                  </a:lnTo>
                  <a:lnTo>
                    <a:pt x="749731" y="490410"/>
                  </a:lnTo>
                  <a:lnTo>
                    <a:pt x="749731" y="469569"/>
                  </a:lnTo>
                  <a:lnTo>
                    <a:pt x="704608" y="469569"/>
                  </a:lnTo>
                  <a:lnTo>
                    <a:pt x="704608" y="486930"/>
                  </a:lnTo>
                  <a:lnTo>
                    <a:pt x="709002" y="519366"/>
                  </a:lnTo>
                  <a:lnTo>
                    <a:pt x="722185" y="543344"/>
                  </a:lnTo>
                  <a:lnTo>
                    <a:pt x="744143" y="558203"/>
                  </a:lnTo>
                  <a:lnTo>
                    <a:pt x="774903" y="563308"/>
                  </a:lnTo>
                  <a:lnTo>
                    <a:pt x="805916" y="558190"/>
                  </a:lnTo>
                  <a:lnTo>
                    <a:pt x="828484" y="543229"/>
                  </a:lnTo>
                  <a:lnTo>
                    <a:pt x="842264" y="518998"/>
                  </a:lnTo>
                  <a:lnTo>
                    <a:pt x="846924" y="486054"/>
                  </a:lnTo>
                  <a:close/>
                </a:path>
                <a:path w="2273935" h="563879" extrusionOk="0">
                  <a:moveTo>
                    <a:pt x="1071702" y="255219"/>
                  </a:moveTo>
                  <a:lnTo>
                    <a:pt x="1004455" y="255219"/>
                  </a:lnTo>
                  <a:lnTo>
                    <a:pt x="972781" y="475653"/>
                  </a:lnTo>
                  <a:lnTo>
                    <a:pt x="941108" y="255219"/>
                  </a:lnTo>
                  <a:lnTo>
                    <a:pt x="873848" y="255219"/>
                  </a:lnTo>
                  <a:lnTo>
                    <a:pt x="873848" y="558952"/>
                  </a:lnTo>
                  <a:lnTo>
                    <a:pt x="915504" y="558952"/>
                  </a:lnTo>
                  <a:lnTo>
                    <a:pt x="915504" y="328993"/>
                  </a:lnTo>
                  <a:lnTo>
                    <a:pt x="951090" y="558952"/>
                  </a:lnTo>
                  <a:lnTo>
                    <a:pt x="991006" y="558952"/>
                  </a:lnTo>
                  <a:lnTo>
                    <a:pt x="1026579" y="328993"/>
                  </a:lnTo>
                  <a:lnTo>
                    <a:pt x="1026579" y="558952"/>
                  </a:lnTo>
                  <a:lnTo>
                    <a:pt x="1071702" y="558952"/>
                  </a:lnTo>
                  <a:lnTo>
                    <a:pt x="1071702" y="255219"/>
                  </a:lnTo>
                  <a:close/>
                </a:path>
                <a:path w="2273935" h="563879" extrusionOk="0">
                  <a:moveTo>
                    <a:pt x="1257884" y="558952"/>
                  </a:moveTo>
                  <a:lnTo>
                    <a:pt x="1248206" y="499516"/>
                  </a:lnTo>
                  <a:lnTo>
                    <a:pt x="1241488" y="458292"/>
                  </a:lnTo>
                  <a:lnTo>
                    <a:pt x="1216545" y="305117"/>
                  </a:lnTo>
                  <a:lnTo>
                    <a:pt x="1208417" y="255219"/>
                  </a:lnTo>
                  <a:lnTo>
                    <a:pt x="1195832" y="255219"/>
                  </a:lnTo>
                  <a:lnTo>
                    <a:pt x="1195832" y="458292"/>
                  </a:lnTo>
                  <a:lnTo>
                    <a:pt x="1152880" y="458292"/>
                  </a:lnTo>
                  <a:lnTo>
                    <a:pt x="1174140" y="305117"/>
                  </a:lnTo>
                  <a:lnTo>
                    <a:pt x="1195832" y="458292"/>
                  </a:lnTo>
                  <a:lnTo>
                    <a:pt x="1195832" y="255219"/>
                  </a:lnTo>
                  <a:lnTo>
                    <a:pt x="1143762" y="255219"/>
                  </a:lnTo>
                  <a:lnTo>
                    <a:pt x="1094295" y="558952"/>
                  </a:lnTo>
                  <a:lnTo>
                    <a:pt x="1138567" y="558952"/>
                  </a:lnTo>
                  <a:lnTo>
                    <a:pt x="1146797" y="499516"/>
                  </a:lnTo>
                  <a:lnTo>
                    <a:pt x="1201915" y="499516"/>
                  </a:lnTo>
                  <a:lnTo>
                    <a:pt x="1210157" y="558952"/>
                  </a:lnTo>
                  <a:lnTo>
                    <a:pt x="1257884" y="558952"/>
                  </a:lnTo>
                  <a:close/>
                </a:path>
                <a:path w="2273935" h="563879" extrusionOk="0">
                  <a:moveTo>
                    <a:pt x="1427556" y="558952"/>
                  </a:moveTo>
                  <a:lnTo>
                    <a:pt x="1424724" y="550506"/>
                  </a:lnTo>
                  <a:lnTo>
                    <a:pt x="1423162" y="541820"/>
                  </a:lnTo>
                  <a:lnTo>
                    <a:pt x="1422488" y="532472"/>
                  </a:lnTo>
                  <a:lnTo>
                    <a:pt x="1422349" y="522071"/>
                  </a:lnTo>
                  <a:lnTo>
                    <a:pt x="1422349" y="468706"/>
                  </a:lnTo>
                  <a:lnTo>
                    <a:pt x="1420749" y="445249"/>
                  </a:lnTo>
                  <a:lnTo>
                    <a:pt x="1416100" y="428777"/>
                  </a:lnTo>
                  <a:lnTo>
                    <a:pt x="1415465" y="426504"/>
                  </a:lnTo>
                  <a:lnTo>
                    <a:pt x="1405686" y="412813"/>
                  </a:lnTo>
                  <a:lnTo>
                    <a:pt x="1390675" y="404482"/>
                  </a:lnTo>
                  <a:lnTo>
                    <a:pt x="1390675" y="403618"/>
                  </a:lnTo>
                  <a:lnTo>
                    <a:pt x="1404518" y="394995"/>
                  </a:lnTo>
                  <a:lnTo>
                    <a:pt x="1411795" y="385394"/>
                  </a:lnTo>
                  <a:lnTo>
                    <a:pt x="1414259" y="382143"/>
                  </a:lnTo>
                  <a:lnTo>
                    <a:pt x="1420012" y="365048"/>
                  </a:lnTo>
                  <a:lnTo>
                    <a:pt x="1421904" y="343738"/>
                  </a:lnTo>
                  <a:lnTo>
                    <a:pt x="1421904" y="325081"/>
                  </a:lnTo>
                  <a:lnTo>
                    <a:pt x="1418374" y="298615"/>
                  </a:lnTo>
                  <a:lnTo>
                    <a:pt x="1417815" y="294398"/>
                  </a:lnTo>
                  <a:lnTo>
                    <a:pt x="1405089" y="272580"/>
                  </a:lnTo>
                  <a:lnTo>
                    <a:pt x="1383106" y="259549"/>
                  </a:lnTo>
                  <a:lnTo>
                    <a:pt x="1374178" y="258343"/>
                  </a:lnTo>
                  <a:lnTo>
                    <a:pt x="1374178" y="329857"/>
                  </a:lnTo>
                  <a:lnTo>
                    <a:pt x="1374178" y="353288"/>
                  </a:lnTo>
                  <a:lnTo>
                    <a:pt x="1372209" y="368554"/>
                  </a:lnTo>
                  <a:lnTo>
                    <a:pt x="1366532" y="378460"/>
                  </a:lnTo>
                  <a:lnTo>
                    <a:pt x="1357528" y="383794"/>
                  </a:lnTo>
                  <a:lnTo>
                    <a:pt x="1345539" y="385394"/>
                  </a:lnTo>
                  <a:lnTo>
                    <a:pt x="1328191" y="385394"/>
                  </a:lnTo>
                  <a:lnTo>
                    <a:pt x="1328191" y="298615"/>
                  </a:lnTo>
                  <a:lnTo>
                    <a:pt x="1349883" y="298615"/>
                  </a:lnTo>
                  <a:lnTo>
                    <a:pt x="1360817" y="300443"/>
                  </a:lnTo>
                  <a:lnTo>
                    <a:pt x="1368374" y="306095"/>
                  </a:lnTo>
                  <a:lnTo>
                    <a:pt x="1372768" y="315823"/>
                  </a:lnTo>
                  <a:lnTo>
                    <a:pt x="1374178" y="329857"/>
                  </a:lnTo>
                  <a:lnTo>
                    <a:pt x="1374178" y="258343"/>
                  </a:lnTo>
                  <a:lnTo>
                    <a:pt x="1351191" y="255219"/>
                  </a:lnTo>
                  <a:lnTo>
                    <a:pt x="1280452" y="255219"/>
                  </a:lnTo>
                  <a:lnTo>
                    <a:pt x="1280452" y="558952"/>
                  </a:lnTo>
                  <a:lnTo>
                    <a:pt x="1328191" y="558952"/>
                  </a:lnTo>
                  <a:lnTo>
                    <a:pt x="1328191" y="428777"/>
                  </a:lnTo>
                  <a:lnTo>
                    <a:pt x="1344676" y="428777"/>
                  </a:lnTo>
                  <a:lnTo>
                    <a:pt x="1374622" y="466102"/>
                  </a:lnTo>
                  <a:lnTo>
                    <a:pt x="1374635" y="522071"/>
                  </a:lnTo>
                  <a:lnTo>
                    <a:pt x="1374927" y="536816"/>
                  </a:lnTo>
                  <a:lnTo>
                    <a:pt x="1375816" y="546646"/>
                  </a:lnTo>
                  <a:lnTo>
                    <a:pt x="1377188" y="553313"/>
                  </a:lnTo>
                  <a:lnTo>
                    <a:pt x="1378953" y="558952"/>
                  </a:lnTo>
                  <a:lnTo>
                    <a:pt x="1427556" y="558952"/>
                  </a:lnTo>
                  <a:close/>
                </a:path>
                <a:path w="2273935" h="563879" extrusionOk="0">
                  <a:moveTo>
                    <a:pt x="1606791" y="558952"/>
                  </a:moveTo>
                  <a:lnTo>
                    <a:pt x="1597101" y="499516"/>
                  </a:lnTo>
                  <a:lnTo>
                    <a:pt x="1590395" y="458292"/>
                  </a:lnTo>
                  <a:lnTo>
                    <a:pt x="1565452" y="305117"/>
                  </a:lnTo>
                  <a:lnTo>
                    <a:pt x="1557324" y="255219"/>
                  </a:lnTo>
                  <a:lnTo>
                    <a:pt x="1544739" y="255219"/>
                  </a:lnTo>
                  <a:lnTo>
                    <a:pt x="1544739" y="458292"/>
                  </a:lnTo>
                  <a:lnTo>
                    <a:pt x="1501787" y="458292"/>
                  </a:lnTo>
                  <a:lnTo>
                    <a:pt x="1523047" y="305117"/>
                  </a:lnTo>
                  <a:lnTo>
                    <a:pt x="1544739" y="458292"/>
                  </a:lnTo>
                  <a:lnTo>
                    <a:pt x="1544739" y="255219"/>
                  </a:lnTo>
                  <a:lnTo>
                    <a:pt x="1492669" y="255219"/>
                  </a:lnTo>
                  <a:lnTo>
                    <a:pt x="1443202" y="558952"/>
                  </a:lnTo>
                  <a:lnTo>
                    <a:pt x="1487462" y="558952"/>
                  </a:lnTo>
                  <a:lnTo>
                    <a:pt x="1495704" y="499516"/>
                  </a:lnTo>
                  <a:lnTo>
                    <a:pt x="1550809" y="499516"/>
                  </a:lnTo>
                  <a:lnTo>
                    <a:pt x="1559064" y="558952"/>
                  </a:lnTo>
                  <a:lnTo>
                    <a:pt x="1606791" y="558952"/>
                  </a:lnTo>
                  <a:close/>
                </a:path>
                <a:path w="2273935" h="563879" extrusionOk="0">
                  <a:moveTo>
                    <a:pt x="1744776" y="255435"/>
                  </a:moveTo>
                  <a:lnTo>
                    <a:pt x="1597266" y="255435"/>
                  </a:lnTo>
                  <a:lnTo>
                    <a:pt x="1597266" y="298615"/>
                  </a:lnTo>
                  <a:lnTo>
                    <a:pt x="1647151" y="298615"/>
                  </a:lnTo>
                  <a:lnTo>
                    <a:pt x="1647151" y="558965"/>
                  </a:lnTo>
                  <a:lnTo>
                    <a:pt x="1694878" y="558965"/>
                  </a:lnTo>
                  <a:lnTo>
                    <a:pt x="1694878" y="298615"/>
                  </a:lnTo>
                  <a:lnTo>
                    <a:pt x="1744776" y="298615"/>
                  </a:lnTo>
                  <a:lnTo>
                    <a:pt x="1744776" y="255435"/>
                  </a:lnTo>
                  <a:close/>
                </a:path>
                <a:path w="2273935" h="563879" extrusionOk="0">
                  <a:moveTo>
                    <a:pt x="1914461" y="255219"/>
                  </a:moveTo>
                  <a:lnTo>
                    <a:pt x="1866734" y="255219"/>
                  </a:lnTo>
                  <a:lnTo>
                    <a:pt x="1866734" y="378409"/>
                  </a:lnTo>
                  <a:lnTo>
                    <a:pt x="1815528" y="378409"/>
                  </a:lnTo>
                  <a:lnTo>
                    <a:pt x="1815528" y="255219"/>
                  </a:lnTo>
                  <a:lnTo>
                    <a:pt x="1767801" y="255219"/>
                  </a:lnTo>
                  <a:lnTo>
                    <a:pt x="1767801" y="378409"/>
                  </a:lnTo>
                  <a:lnTo>
                    <a:pt x="1767801" y="422859"/>
                  </a:lnTo>
                  <a:lnTo>
                    <a:pt x="1767801" y="558749"/>
                  </a:lnTo>
                  <a:lnTo>
                    <a:pt x="1815528" y="558749"/>
                  </a:lnTo>
                  <a:lnTo>
                    <a:pt x="1815528" y="422859"/>
                  </a:lnTo>
                  <a:lnTo>
                    <a:pt x="1866734" y="422859"/>
                  </a:lnTo>
                  <a:lnTo>
                    <a:pt x="1866734" y="558749"/>
                  </a:lnTo>
                  <a:lnTo>
                    <a:pt x="1914461" y="558749"/>
                  </a:lnTo>
                  <a:lnTo>
                    <a:pt x="1914461" y="422859"/>
                  </a:lnTo>
                  <a:lnTo>
                    <a:pt x="1914461" y="378409"/>
                  </a:lnTo>
                  <a:lnTo>
                    <a:pt x="1914461" y="255219"/>
                  </a:lnTo>
                  <a:close/>
                </a:path>
                <a:path w="2273935" h="563879" extrusionOk="0">
                  <a:moveTo>
                    <a:pt x="2091524" y="327253"/>
                  </a:moveTo>
                  <a:lnTo>
                    <a:pt x="2086787" y="294817"/>
                  </a:lnTo>
                  <a:lnTo>
                    <a:pt x="2086470" y="294271"/>
                  </a:lnTo>
                  <a:lnTo>
                    <a:pt x="2072868" y="270840"/>
                  </a:lnTo>
                  <a:lnTo>
                    <a:pt x="2050148" y="255981"/>
                  </a:lnTo>
                  <a:lnTo>
                    <a:pt x="2043798" y="254952"/>
                  </a:lnTo>
                  <a:lnTo>
                    <a:pt x="2043798" y="324205"/>
                  </a:lnTo>
                  <a:lnTo>
                    <a:pt x="2043798" y="489966"/>
                  </a:lnTo>
                  <a:lnTo>
                    <a:pt x="2042071" y="503796"/>
                  </a:lnTo>
                  <a:lnTo>
                    <a:pt x="2037118" y="513080"/>
                  </a:lnTo>
                  <a:lnTo>
                    <a:pt x="2029333" y="518287"/>
                  </a:lnTo>
                  <a:lnTo>
                    <a:pt x="2019058" y="519912"/>
                  </a:lnTo>
                  <a:lnTo>
                    <a:pt x="2008784" y="518287"/>
                  </a:lnTo>
                  <a:lnTo>
                    <a:pt x="2000999" y="513080"/>
                  </a:lnTo>
                  <a:lnTo>
                    <a:pt x="1996059" y="503796"/>
                  </a:lnTo>
                  <a:lnTo>
                    <a:pt x="1994331" y="489966"/>
                  </a:lnTo>
                  <a:lnTo>
                    <a:pt x="1994331" y="324205"/>
                  </a:lnTo>
                  <a:lnTo>
                    <a:pt x="1996059" y="310375"/>
                  </a:lnTo>
                  <a:lnTo>
                    <a:pt x="2000999" y="301104"/>
                  </a:lnTo>
                  <a:lnTo>
                    <a:pt x="2008784" y="295897"/>
                  </a:lnTo>
                  <a:lnTo>
                    <a:pt x="2019058" y="294271"/>
                  </a:lnTo>
                  <a:lnTo>
                    <a:pt x="2029333" y="295897"/>
                  </a:lnTo>
                  <a:lnTo>
                    <a:pt x="2037118" y="301104"/>
                  </a:lnTo>
                  <a:lnTo>
                    <a:pt x="2042071" y="310375"/>
                  </a:lnTo>
                  <a:lnTo>
                    <a:pt x="2043798" y="324205"/>
                  </a:lnTo>
                  <a:lnTo>
                    <a:pt x="2043798" y="254952"/>
                  </a:lnTo>
                  <a:lnTo>
                    <a:pt x="1987969" y="255981"/>
                  </a:lnTo>
                  <a:lnTo>
                    <a:pt x="1951329" y="294817"/>
                  </a:lnTo>
                  <a:lnTo>
                    <a:pt x="1946592" y="327253"/>
                  </a:lnTo>
                  <a:lnTo>
                    <a:pt x="1946592" y="486930"/>
                  </a:lnTo>
                  <a:lnTo>
                    <a:pt x="1951329" y="519366"/>
                  </a:lnTo>
                  <a:lnTo>
                    <a:pt x="1965261" y="543344"/>
                  </a:lnTo>
                  <a:lnTo>
                    <a:pt x="1987969" y="558203"/>
                  </a:lnTo>
                  <a:lnTo>
                    <a:pt x="2019058" y="563308"/>
                  </a:lnTo>
                  <a:lnTo>
                    <a:pt x="2050148" y="558203"/>
                  </a:lnTo>
                  <a:lnTo>
                    <a:pt x="2072868" y="543344"/>
                  </a:lnTo>
                  <a:lnTo>
                    <a:pt x="2086470" y="519912"/>
                  </a:lnTo>
                  <a:lnTo>
                    <a:pt x="2086787" y="519366"/>
                  </a:lnTo>
                  <a:lnTo>
                    <a:pt x="2091524" y="486930"/>
                  </a:lnTo>
                  <a:lnTo>
                    <a:pt x="2091524" y="327253"/>
                  </a:lnTo>
                  <a:close/>
                </a:path>
                <a:path w="2273935" h="563879" extrusionOk="0">
                  <a:moveTo>
                    <a:pt x="2273350" y="255219"/>
                  </a:moveTo>
                  <a:lnTo>
                    <a:pt x="2230831" y="255219"/>
                  </a:lnTo>
                  <a:lnTo>
                    <a:pt x="2230831" y="437032"/>
                  </a:lnTo>
                  <a:lnTo>
                    <a:pt x="2182672" y="255219"/>
                  </a:lnTo>
                  <a:lnTo>
                    <a:pt x="2123656" y="255219"/>
                  </a:lnTo>
                  <a:lnTo>
                    <a:pt x="2123656" y="558952"/>
                  </a:lnTo>
                  <a:lnTo>
                    <a:pt x="2166188" y="558952"/>
                  </a:lnTo>
                  <a:lnTo>
                    <a:pt x="2166188" y="337235"/>
                  </a:lnTo>
                  <a:lnTo>
                    <a:pt x="2225205" y="558952"/>
                  </a:lnTo>
                  <a:lnTo>
                    <a:pt x="2273350" y="558952"/>
                  </a:lnTo>
                  <a:lnTo>
                    <a:pt x="2273350" y="255219"/>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sp>
        <p:nvSpPr>
          <p:cNvPr id="388" name="Google Shape;388;p15"/>
          <p:cNvSpPr txBox="1">
            <a:spLocks noGrp="1"/>
          </p:cNvSpPr>
          <p:nvPr>
            <p:ph type="ftr" idx="11"/>
          </p:nvPr>
        </p:nvSpPr>
        <p:spPr>
          <a:xfrm>
            <a:off x="4212913" y="10312255"/>
            <a:ext cx="5708015" cy="339090"/>
          </a:xfrm>
          <a:prstGeom prst="rect">
            <a:avLst/>
          </a:prstGeom>
          <a:noFill/>
          <a:ln>
            <a:noFill/>
          </a:ln>
        </p:spPr>
        <p:txBody>
          <a:bodyPr spcFirstLastPara="1" wrap="square" lIns="0" tIns="0" rIns="0" bIns="0" anchor="t" anchorCtr="0">
            <a:spAutoFit/>
          </a:bodyPr>
          <a:lstStyle/>
          <a:p>
            <a:pPr marL="7701" marR="0" lvl="0" indent="0" algn="l" rtl="0">
              <a:lnSpc>
                <a:spcPct val="100000"/>
              </a:lnSpc>
              <a:spcBef>
                <a:spcPts val="0"/>
              </a:spcBef>
              <a:spcAft>
                <a:spcPts val="0"/>
              </a:spcAft>
              <a:buSzPts val="1400"/>
              <a:buNone/>
            </a:pPr>
            <a:r>
              <a:rPr lang="fr-BE" sz="2050" b="0" i="0">
                <a:solidFill>
                  <a:srgbClr val="A3142E"/>
                </a:solidFill>
                <a:latin typeface="Arial"/>
                <a:ea typeface="Arial"/>
                <a:cs typeface="Arial"/>
                <a:sym typeface="Arial"/>
              </a:rPr>
              <a:t>ECTAEST, UNTE PLANIMA </a:t>
            </a:r>
            <a:r>
              <a:rPr lang="fr-BE" sz="2050" b="0" i="0">
                <a:solidFill>
                  <a:srgbClr val="A3142E"/>
                </a:solidFill>
                <a:latin typeface="Arial Black"/>
                <a:ea typeface="Arial Black"/>
                <a:cs typeface="Arial Black"/>
                <a:sym typeface="Arial Black"/>
              </a:rPr>
              <a:t>IORESCI TAMUSDAE</a:t>
            </a:r>
            <a:endParaRPr sz="1516" b="1" i="0">
              <a:solidFill>
                <a:srgbClr val="A3142E"/>
              </a:solidFill>
              <a:latin typeface="Lato"/>
              <a:ea typeface="Lato"/>
              <a:cs typeface="Lato"/>
              <a:sym typeface="Lato"/>
            </a:endParaRPr>
          </a:p>
        </p:txBody>
      </p:sp>
      <p:sp>
        <p:nvSpPr>
          <p:cNvPr id="389" name="Google Shape;389;p15"/>
          <p:cNvSpPr/>
          <p:nvPr/>
        </p:nvSpPr>
        <p:spPr>
          <a:xfrm>
            <a:off x="714337" y="4322519"/>
            <a:ext cx="217562" cy="31421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90" name="Google Shape;390;p15"/>
          <p:cNvSpPr txBox="1"/>
          <p:nvPr/>
        </p:nvSpPr>
        <p:spPr>
          <a:xfrm>
            <a:off x="1206442" y="4303719"/>
            <a:ext cx="6785513" cy="1114988"/>
          </a:xfrm>
          <a:prstGeom prst="rect">
            <a:avLst/>
          </a:prstGeom>
          <a:noFill/>
          <a:ln>
            <a:noFill/>
          </a:ln>
        </p:spPr>
        <p:txBody>
          <a:bodyPr spcFirstLastPara="1" wrap="square" lIns="0" tIns="6925" rIns="0" bIns="0" anchor="t" anchorCtr="0">
            <a:spAutoFit/>
          </a:bodyPr>
          <a:lstStyle/>
          <a:p>
            <a:pPr marL="7701" marR="3081" lvl="0" indent="0" algn="l" rtl="0">
              <a:lnSpc>
                <a:spcPct val="100000"/>
              </a:lnSpc>
              <a:spcBef>
                <a:spcPts val="0"/>
              </a:spcBef>
              <a:spcAft>
                <a:spcPts val="0"/>
              </a:spcAft>
              <a:buClr>
                <a:srgbClr val="000000"/>
              </a:buClr>
              <a:buSzPts val="3032"/>
              <a:buFont typeface="Arial"/>
              <a:buNone/>
            </a:pPr>
            <a:r>
              <a:rPr lang="fr-BE" sz="2400" b="1" i="0" u="none" strike="noStrike" cap="none">
                <a:solidFill>
                  <a:schemeClr val="dk1"/>
                </a:solidFill>
                <a:latin typeface="Arial"/>
                <a:ea typeface="Arial"/>
                <a:cs typeface="Arial"/>
                <a:sym typeface="Arial"/>
              </a:rPr>
              <a:t>36 sport </a:t>
            </a:r>
            <a:r>
              <a:rPr lang="fr-BE" sz="2400" b="0" i="0" u="none" strike="noStrike" cap="none">
                <a:solidFill>
                  <a:schemeClr val="dk1"/>
                </a:solidFill>
                <a:latin typeface="Arial"/>
                <a:ea typeface="Arial"/>
                <a:cs typeface="Arial"/>
                <a:sym typeface="Arial"/>
              </a:rPr>
              <a:t>clubs </a:t>
            </a:r>
            <a:r>
              <a:rPr lang="fr-BE" sz="2400" b="0" i="1" u="none" strike="noStrike" cap="none">
                <a:solidFill>
                  <a:schemeClr val="dk1"/>
                </a:solidFill>
                <a:latin typeface="Arial"/>
                <a:ea typeface="Arial"/>
                <a:cs typeface="Arial"/>
                <a:sym typeface="Arial"/>
              </a:rPr>
              <a:t>reached more than </a:t>
            </a:r>
            <a:r>
              <a:rPr lang="fr-BE" sz="2400" b="0" i="0" u="none" strike="noStrike" cap="none">
                <a:solidFill>
                  <a:schemeClr val="dk1"/>
                </a:solidFill>
                <a:latin typeface="Arial"/>
                <a:ea typeface="Arial"/>
                <a:cs typeface="Arial"/>
                <a:sym typeface="Arial"/>
              </a:rPr>
              <a:t>15 appointments, including 10 with more than 30 appointments</a:t>
            </a:r>
            <a:endParaRPr sz="2400" b="0" i="0" u="none" strike="noStrike" cap="none">
              <a:solidFill>
                <a:schemeClr val="dk1"/>
              </a:solidFill>
              <a:latin typeface="Arial"/>
              <a:ea typeface="Arial"/>
              <a:cs typeface="Arial"/>
              <a:sym typeface="Arial"/>
            </a:endParaRPr>
          </a:p>
        </p:txBody>
      </p:sp>
      <p:pic>
        <p:nvPicPr>
          <p:cNvPr id="391" name="Google Shape;391;p15"/>
          <p:cNvPicPr preferRelativeResize="0"/>
          <p:nvPr/>
        </p:nvPicPr>
        <p:blipFill rotWithShape="1">
          <a:blip r:embed="rId3">
            <a:alphaModFix/>
          </a:blip>
          <a:srcRect t="-1" b="48916"/>
          <a:stretch/>
        </p:blipFill>
        <p:spPr>
          <a:xfrm>
            <a:off x="793877" y="1338719"/>
            <a:ext cx="6085691" cy="1930071"/>
          </a:xfrm>
          <a:prstGeom prst="rect">
            <a:avLst/>
          </a:prstGeom>
          <a:noFill/>
          <a:ln>
            <a:noFill/>
          </a:ln>
        </p:spPr>
      </p:pic>
      <p:pic>
        <p:nvPicPr>
          <p:cNvPr id="392" name="Google Shape;392;p15" descr="Une image contenant texte, Police&#10;&#10;Description générée automatiquement"/>
          <p:cNvPicPr preferRelativeResize="0"/>
          <p:nvPr/>
        </p:nvPicPr>
        <p:blipFill rotWithShape="1">
          <a:blip r:embed="rId4">
            <a:alphaModFix/>
          </a:blip>
          <a:srcRect/>
          <a:stretch/>
        </p:blipFill>
        <p:spPr>
          <a:xfrm>
            <a:off x="8324980" y="2450058"/>
            <a:ext cx="3539058" cy="29658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6"/>
          <p:cNvSpPr txBox="1">
            <a:spLocks noGrp="1"/>
          </p:cNvSpPr>
          <p:nvPr>
            <p:ph type="title"/>
          </p:nvPr>
        </p:nvSpPr>
        <p:spPr>
          <a:xfrm>
            <a:off x="649595" y="105553"/>
            <a:ext cx="10493327" cy="8398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Bebas Neue"/>
              <a:buNone/>
            </a:pPr>
            <a:r>
              <a:rPr lang="fr-BE" sz="3600" b="1">
                <a:latin typeface="Arial"/>
                <a:ea typeface="Arial"/>
                <a:cs typeface="Arial"/>
                <a:sym typeface="Arial"/>
              </a:rPr>
              <a:t>Results </a:t>
            </a:r>
            <a:endParaRPr sz="3600" b="1">
              <a:latin typeface="Arial"/>
              <a:ea typeface="Arial"/>
              <a:cs typeface="Arial"/>
              <a:sym typeface="Arial"/>
            </a:endParaRPr>
          </a:p>
        </p:txBody>
      </p:sp>
      <p:sp>
        <p:nvSpPr>
          <p:cNvPr id="399" name="Google Shape;399;p16"/>
          <p:cNvSpPr/>
          <p:nvPr/>
        </p:nvSpPr>
        <p:spPr>
          <a:xfrm>
            <a:off x="9833822" y="1011945"/>
            <a:ext cx="1518761" cy="265093"/>
          </a:xfrm>
          <a:custGeom>
            <a:avLst/>
            <a:gdLst/>
            <a:ahLst/>
            <a:cxnLst/>
            <a:rect l="l" t="t" r="r" b="b"/>
            <a:pathLst>
              <a:path w="956944" h="191770" extrusionOk="0">
                <a:moveTo>
                  <a:pt x="690361" y="0"/>
                </a:moveTo>
                <a:lnTo>
                  <a:pt x="638715" y="1448"/>
                </a:lnTo>
                <a:lnTo>
                  <a:pt x="586655" y="4635"/>
                </a:lnTo>
                <a:lnTo>
                  <a:pt x="537801" y="9172"/>
                </a:lnTo>
                <a:lnTo>
                  <a:pt x="488679" y="15202"/>
                </a:lnTo>
                <a:lnTo>
                  <a:pt x="439365" y="22715"/>
                </a:lnTo>
                <a:lnTo>
                  <a:pt x="389935" y="31698"/>
                </a:lnTo>
                <a:lnTo>
                  <a:pt x="340465" y="42139"/>
                </a:lnTo>
                <a:lnTo>
                  <a:pt x="291030" y="54027"/>
                </a:lnTo>
                <a:lnTo>
                  <a:pt x="212193" y="76001"/>
                </a:lnTo>
                <a:lnTo>
                  <a:pt x="144762" y="97889"/>
                </a:lnTo>
                <a:lnTo>
                  <a:pt x="89861" y="118038"/>
                </a:lnTo>
                <a:lnTo>
                  <a:pt x="48616" y="134792"/>
                </a:lnTo>
                <a:lnTo>
                  <a:pt x="11594" y="151500"/>
                </a:lnTo>
                <a:lnTo>
                  <a:pt x="0" y="171244"/>
                </a:lnTo>
                <a:lnTo>
                  <a:pt x="1866" y="179248"/>
                </a:lnTo>
                <a:lnTo>
                  <a:pt x="4484" y="185049"/>
                </a:lnTo>
                <a:lnTo>
                  <a:pt x="9405" y="188975"/>
                </a:lnTo>
                <a:lnTo>
                  <a:pt x="19332" y="191530"/>
                </a:lnTo>
                <a:lnTo>
                  <a:pt x="24106" y="191132"/>
                </a:lnTo>
                <a:lnTo>
                  <a:pt x="37585" y="184685"/>
                </a:lnTo>
                <a:lnTo>
                  <a:pt x="62888" y="173527"/>
                </a:lnTo>
                <a:lnTo>
                  <a:pt x="103104" y="157197"/>
                </a:lnTo>
                <a:lnTo>
                  <a:pt x="156925" y="137417"/>
                </a:lnTo>
                <a:lnTo>
                  <a:pt x="223044" y="115906"/>
                </a:lnTo>
                <a:lnTo>
                  <a:pt x="300150" y="94381"/>
                </a:lnTo>
                <a:lnTo>
                  <a:pt x="375697" y="76890"/>
                </a:lnTo>
                <a:lnTo>
                  <a:pt x="417351" y="68743"/>
                </a:lnTo>
                <a:lnTo>
                  <a:pt x="461355" y="61279"/>
                </a:lnTo>
                <a:lnTo>
                  <a:pt x="507527" y="54709"/>
                </a:lnTo>
                <a:lnTo>
                  <a:pt x="555689" y="49246"/>
                </a:lnTo>
                <a:lnTo>
                  <a:pt x="605661" y="45101"/>
                </a:lnTo>
                <a:lnTo>
                  <a:pt x="657263" y="42487"/>
                </a:lnTo>
                <a:lnTo>
                  <a:pt x="710317" y="41615"/>
                </a:lnTo>
                <a:lnTo>
                  <a:pt x="764642" y="42698"/>
                </a:lnTo>
                <a:lnTo>
                  <a:pt x="820059" y="45948"/>
                </a:lnTo>
                <a:lnTo>
                  <a:pt x="876388" y="51576"/>
                </a:lnTo>
                <a:lnTo>
                  <a:pt x="933450" y="59796"/>
                </a:lnTo>
                <a:lnTo>
                  <a:pt x="941417" y="59470"/>
                </a:lnTo>
                <a:lnTo>
                  <a:pt x="948438" y="56125"/>
                </a:lnTo>
                <a:lnTo>
                  <a:pt x="953769" y="50312"/>
                </a:lnTo>
                <a:lnTo>
                  <a:pt x="956664" y="42582"/>
                </a:lnTo>
                <a:lnTo>
                  <a:pt x="956451" y="34342"/>
                </a:lnTo>
                <a:lnTo>
                  <a:pt x="891645" y="11553"/>
                </a:lnTo>
                <a:lnTo>
                  <a:pt x="842235" y="6066"/>
                </a:lnTo>
                <a:lnTo>
                  <a:pt x="792179" y="2310"/>
                </a:lnTo>
                <a:lnTo>
                  <a:pt x="741535" y="287"/>
                </a:lnTo>
                <a:lnTo>
                  <a:pt x="690361" y="0"/>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400" name="Google Shape;400;p16"/>
          <p:cNvSpPr/>
          <p:nvPr/>
        </p:nvSpPr>
        <p:spPr>
          <a:xfrm>
            <a:off x="9099573" y="262348"/>
            <a:ext cx="2231375" cy="635289"/>
          </a:xfrm>
          <a:custGeom>
            <a:avLst/>
            <a:gdLst/>
            <a:ahLst/>
            <a:cxnLst/>
            <a:rect l="l" t="t" r="r" b="b"/>
            <a:pathLst>
              <a:path w="2273935" h="563879" extrusionOk="0">
                <a:moveTo>
                  <a:pt x="323723" y="241871"/>
                </a:moveTo>
                <a:lnTo>
                  <a:pt x="292252" y="180301"/>
                </a:lnTo>
                <a:lnTo>
                  <a:pt x="259168" y="121818"/>
                </a:lnTo>
                <a:lnTo>
                  <a:pt x="229095" y="71996"/>
                </a:lnTo>
                <a:lnTo>
                  <a:pt x="206590" y="36360"/>
                </a:lnTo>
                <a:lnTo>
                  <a:pt x="182664" y="0"/>
                </a:lnTo>
                <a:lnTo>
                  <a:pt x="159981" y="34340"/>
                </a:lnTo>
                <a:lnTo>
                  <a:pt x="113525" y="109232"/>
                </a:lnTo>
                <a:lnTo>
                  <a:pt x="83324" y="161531"/>
                </a:lnTo>
                <a:lnTo>
                  <a:pt x="53301" y="217944"/>
                </a:lnTo>
                <a:lnTo>
                  <a:pt x="27025" y="274116"/>
                </a:lnTo>
                <a:lnTo>
                  <a:pt x="8102" y="325691"/>
                </a:lnTo>
                <a:lnTo>
                  <a:pt x="0" y="369430"/>
                </a:lnTo>
                <a:lnTo>
                  <a:pt x="0" y="371614"/>
                </a:lnTo>
                <a:lnTo>
                  <a:pt x="5880" y="417639"/>
                </a:lnTo>
                <a:lnTo>
                  <a:pt x="22517" y="459384"/>
                </a:lnTo>
                <a:lnTo>
                  <a:pt x="48425" y="495338"/>
                </a:lnTo>
                <a:lnTo>
                  <a:pt x="82118" y="524002"/>
                </a:lnTo>
                <a:lnTo>
                  <a:pt x="122097" y="543890"/>
                </a:lnTo>
                <a:lnTo>
                  <a:pt x="166890" y="553491"/>
                </a:lnTo>
                <a:lnTo>
                  <a:pt x="177330" y="554253"/>
                </a:lnTo>
                <a:lnTo>
                  <a:pt x="190919" y="554253"/>
                </a:lnTo>
                <a:lnTo>
                  <a:pt x="198539" y="520992"/>
                </a:lnTo>
                <a:lnTo>
                  <a:pt x="190703" y="521639"/>
                </a:lnTo>
                <a:lnTo>
                  <a:pt x="174726" y="521639"/>
                </a:lnTo>
                <a:lnTo>
                  <a:pt x="167005" y="520992"/>
                </a:lnTo>
                <a:lnTo>
                  <a:pt x="118656" y="507263"/>
                </a:lnTo>
                <a:lnTo>
                  <a:pt x="83769" y="484339"/>
                </a:lnTo>
                <a:lnTo>
                  <a:pt x="56578" y="452856"/>
                </a:lnTo>
                <a:lnTo>
                  <a:pt x="38912" y="414667"/>
                </a:lnTo>
                <a:lnTo>
                  <a:pt x="32626" y="371614"/>
                </a:lnTo>
                <a:lnTo>
                  <a:pt x="32943" y="365188"/>
                </a:lnTo>
                <a:lnTo>
                  <a:pt x="56362" y="288086"/>
                </a:lnTo>
                <a:lnTo>
                  <a:pt x="78473" y="240499"/>
                </a:lnTo>
                <a:lnTo>
                  <a:pt x="104470" y="190842"/>
                </a:lnTo>
                <a:lnTo>
                  <a:pt x="132016" y="142125"/>
                </a:lnTo>
                <a:lnTo>
                  <a:pt x="158851" y="97307"/>
                </a:lnTo>
                <a:lnTo>
                  <a:pt x="182664" y="59372"/>
                </a:lnTo>
                <a:lnTo>
                  <a:pt x="206273" y="97066"/>
                </a:lnTo>
                <a:lnTo>
                  <a:pt x="232892" y="141566"/>
                </a:lnTo>
                <a:lnTo>
                  <a:pt x="260261" y="189953"/>
                </a:lnTo>
                <a:lnTo>
                  <a:pt x="286131" y="239306"/>
                </a:lnTo>
                <a:lnTo>
                  <a:pt x="295567" y="239255"/>
                </a:lnTo>
                <a:lnTo>
                  <a:pt x="304990" y="239661"/>
                </a:lnTo>
                <a:lnTo>
                  <a:pt x="314388" y="240525"/>
                </a:lnTo>
                <a:lnTo>
                  <a:pt x="323723" y="241871"/>
                </a:lnTo>
                <a:close/>
              </a:path>
              <a:path w="2273935" h="563879" extrusionOk="0">
                <a:moveTo>
                  <a:pt x="364350" y="330288"/>
                </a:moveTo>
                <a:lnTo>
                  <a:pt x="360019" y="298615"/>
                </a:lnTo>
                <a:lnTo>
                  <a:pt x="359943" y="298056"/>
                </a:lnTo>
                <a:lnTo>
                  <a:pt x="346671" y="274535"/>
                </a:lnTo>
                <a:lnTo>
                  <a:pt x="324459" y="260121"/>
                </a:lnTo>
                <a:lnTo>
                  <a:pt x="316623" y="258902"/>
                </a:lnTo>
                <a:lnTo>
                  <a:pt x="316623" y="327253"/>
                </a:lnTo>
                <a:lnTo>
                  <a:pt x="316623" y="363258"/>
                </a:lnTo>
                <a:lnTo>
                  <a:pt x="315099" y="376897"/>
                </a:lnTo>
                <a:lnTo>
                  <a:pt x="310603" y="385724"/>
                </a:lnTo>
                <a:lnTo>
                  <a:pt x="303263" y="390474"/>
                </a:lnTo>
                <a:lnTo>
                  <a:pt x="293204" y="391896"/>
                </a:lnTo>
                <a:lnTo>
                  <a:pt x="270637" y="391896"/>
                </a:lnTo>
                <a:lnTo>
                  <a:pt x="270637" y="298615"/>
                </a:lnTo>
                <a:lnTo>
                  <a:pt x="293204" y="298615"/>
                </a:lnTo>
                <a:lnTo>
                  <a:pt x="303263" y="300037"/>
                </a:lnTo>
                <a:lnTo>
                  <a:pt x="310603" y="304800"/>
                </a:lnTo>
                <a:lnTo>
                  <a:pt x="315099" y="313626"/>
                </a:lnTo>
                <a:lnTo>
                  <a:pt x="316623" y="327253"/>
                </a:lnTo>
                <a:lnTo>
                  <a:pt x="316623" y="258902"/>
                </a:lnTo>
                <a:lnTo>
                  <a:pt x="293204" y="255219"/>
                </a:lnTo>
                <a:lnTo>
                  <a:pt x="222897" y="255219"/>
                </a:lnTo>
                <a:lnTo>
                  <a:pt x="222897" y="558952"/>
                </a:lnTo>
                <a:lnTo>
                  <a:pt x="270637" y="558952"/>
                </a:lnTo>
                <a:lnTo>
                  <a:pt x="270637" y="435292"/>
                </a:lnTo>
                <a:lnTo>
                  <a:pt x="293204" y="435292"/>
                </a:lnTo>
                <a:lnTo>
                  <a:pt x="324459" y="430403"/>
                </a:lnTo>
                <a:lnTo>
                  <a:pt x="346671" y="415988"/>
                </a:lnTo>
                <a:lnTo>
                  <a:pt x="359943" y="392455"/>
                </a:lnTo>
                <a:lnTo>
                  <a:pt x="360019" y="391896"/>
                </a:lnTo>
                <a:lnTo>
                  <a:pt x="364350" y="360222"/>
                </a:lnTo>
                <a:lnTo>
                  <a:pt x="364350" y="330288"/>
                </a:lnTo>
                <a:close/>
              </a:path>
              <a:path w="2273935" h="563879" extrusionOk="0">
                <a:moveTo>
                  <a:pt x="516255" y="515569"/>
                </a:moveTo>
                <a:lnTo>
                  <a:pt x="437718" y="515569"/>
                </a:lnTo>
                <a:lnTo>
                  <a:pt x="437718" y="255219"/>
                </a:lnTo>
                <a:lnTo>
                  <a:pt x="389978" y="255219"/>
                </a:lnTo>
                <a:lnTo>
                  <a:pt x="389978" y="515569"/>
                </a:lnTo>
                <a:lnTo>
                  <a:pt x="389978" y="558749"/>
                </a:lnTo>
                <a:lnTo>
                  <a:pt x="516255" y="558749"/>
                </a:lnTo>
                <a:lnTo>
                  <a:pt x="516255" y="515569"/>
                </a:lnTo>
                <a:close/>
              </a:path>
              <a:path w="2273935" h="563879" extrusionOk="0">
                <a:moveTo>
                  <a:pt x="691565" y="558952"/>
                </a:moveTo>
                <a:lnTo>
                  <a:pt x="681888" y="499516"/>
                </a:lnTo>
                <a:lnTo>
                  <a:pt x="675170" y="458292"/>
                </a:lnTo>
                <a:lnTo>
                  <a:pt x="650227" y="305117"/>
                </a:lnTo>
                <a:lnTo>
                  <a:pt x="642099" y="255219"/>
                </a:lnTo>
                <a:lnTo>
                  <a:pt x="629513" y="255219"/>
                </a:lnTo>
                <a:lnTo>
                  <a:pt x="629513" y="458292"/>
                </a:lnTo>
                <a:lnTo>
                  <a:pt x="586562" y="458292"/>
                </a:lnTo>
                <a:lnTo>
                  <a:pt x="607822" y="305117"/>
                </a:lnTo>
                <a:lnTo>
                  <a:pt x="629513" y="458292"/>
                </a:lnTo>
                <a:lnTo>
                  <a:pt x="629513" y="255219"/>
                </a:lnTo>
                <a:lnTo>
                  <a:pt x="577443" y="255219"/>
                </a:lnTo>
                <a:lnTo>
                  <a:pt x="527977" y="558952"/>
                </a:lnTo>
                <a:lnTo>
                  <a:pt x="572236" y="558952"/>
                </a:lnTo>
                <a:lnTo>
                  <a:pt x="580478" y="499516"/>
                </a:lnTo>
                <a:lnTo>
                  <a:pt x="635584" y="499516"/>
                </a:lnTo>
                <a:lnTo>
                  <a:pt x="643839" y="558952"/>
                </a:lnTo>
                <a:lnTo>
                  <a:pt x="691565" y="558952"/>
                </a:lnTo>
                <a:close/>
              </a:path>
              <a:path w="2273935" h="563879" extrusionOk="0">
                <a:moveTo>
                  <a:pt x="846924" y="486054"/>
                </a:moveTo>
                <a:lnTo>
                  <a:pt x="835431" y="436270"/>
                </a:lnTo>
                <a:lnTo>
                  <a:pt x="793991" y="388429"/>
                </a:lnTo>
                <a:lnTo>
                  <a:pt x="774230" y="369836"/>
                </a:lnTo>
                <a:lnTo>
                  <a:pt x="761238" y="353936"/>
                </a:lnTo>
                <a:lnTo>
                  <a:pt x="754087" y="339013"/>
                </a:lnTo>
                <a:lnTo>
                  <a:pt x="751903" y="323354"/>
                </a:lnTo>
                <a:lnTo>
                  <a:pt x="753567" y="310019"/>
                </a:lnTo>
                <a:lnTo>
                  <a:pt x="758355" y="301002"/>
                </a:lnTo>
                <a:lnTo>
                  <a:pt x="766000" y="295884"/>
                </a:lnTo>
                <a:lnTo>
                  <a:pt x="776198" y="294271"/>
                </a:lnTo>
                <a:lnTo>
                  <a:pt x="786333" y="295897"/>
                </a:lnTo>
                <a:lnTo>
                  <a:pt x="793826" y="301104"/>
                </a:lnTo>
                <a:lnTo>
                  <a:pt x="798474" y="310375"/>
                </a:lnTo>
                <a:lnTo>
                  <a:pt x="800061" y="324205"/>
                </a:lnTo>
                <a:lnTo>
                  <a:pt x="800061" y="339839"/>
                </a:lnTo>
                <a:lnTo>
                  <a:pt x="845185" y="339839"/>
                </a:lnTo>
                <a:lnTo>
                  <a:pt x="845185" y="327253"/>
                </a:lnTo>
                <a:lnTo>
                  <a:pt x="840867" y="294817"/>
                </a:lnTo>
                <a:lnTo>
                  <a:pt x="827887" y="270840"/>
                </a:lnTo>
                <a:lnTo>
                  <a:pt x="806196" y="255981"/>
                </a:lnTo>
                <a:lnTo>
                  <a:pt x="775766" y="250888"/>
                </a:lnTo>
                <a:lnTo>
                  <a:pt x="745058" y="255968"/>
                </a:lnTo>
                <a:lnTo>
                  <a:pt x="722782" y="270738"/>
                </a:lnTo>
                <a:lnTo>
                  <a:pt x="709193" y="294449"/>
                </a:lnTo>
                <a:lnTo>
                  <a:pt x="704608" y="326390"/>
                </a:lnTo>
                <a:lnTo>
                  <a:pt x="707339" y="350939"/>
                </a:lnTo>
                <a:lnTo>
                  <a:pt x="716318" y="373735"/>
                </a:lnTo>
                <a:lnTo>
                  <a:pt x="732790" y="396621"/>
                </a:lnTo>
                <a:lnTo>
                  <a:pt x="757974" y="421411"/>
                </a:lnTo>
                <a:lnTo>
                  <a:pt x="777671" y="440042"/>
                </a:lnTo>
                <a:lnTo>
                  <a:pt x="790524" y="456285"/>
                </a:lnTo>
                <a:lnTo>
                  <a:pt x="797521" y="472109"/>
                </a:lnTo>
                <a:lnTo>
                  <a:pt x="799630" y="489534"/>
                </a:lnTo>
                <a:lnTo>
                  <a:pt x="797839" y="503796"/>
                </a:lnTo>
                <a:lnTo>
                  <a:pt x="792746" y="513181"/>
                </a:lnTo>
                <a:lnTo>
                  <a:pt x="784796" y="518337"/>
                </a:lnTo>
                <a:lnTo>
                  <a:pt x="774458" y="519912"/>
                </a:lnTo>
                <a:lnTo>
                  <a:pt x="764184" y="518350"/>
                </a:lnTo>
                <a:lnTo>
                  <a:pt x="756399" y="513295"/>
                </a:lnTo>
                <a:lnTo>
                  <a:pt x="751459" y="504164"/>
                </a:lnTo>
                <a:lnTo>
                  <a:pt x="749731" y="490410"/>
                </a:lnTo>
                <a:lnTo>
                  <a:pt x="749731" y="469569"/>
                </a:lnTo>
                <a:lnTo>
                  <a:pt x="704608" y="469569"/>
                </a:lnTo>
                <a:lnTo>
                  <a:pt x="704608" y="486930"/>
                </a:lnTo>
                <a:lnTo>
                  <a:pt x="709002" y="519366"/>
                </a:lnTo>
                <a:lnTo>
                  <a:pt x="722185" y="543344"/>
                </a:lnTo>
                <a:lnTo>
                  <a:pt x="744143" y="558203"/>
                </a:lnTo>
                <a:lnTo>
                  <a:pt x="774903" y="563308"/>
                </a:lnTo>
                <a:lnTo>
                  <a:pt x="805916" y="558190"/>
                </a:lnTo>
                <a:lnTo>
                  <a:pt x="828484" y="543229"/>
                </a:lnTo>
                <a:lnTo>
                  <a:pt x="842264" y="518998"/>
                </a:lnTo>
                <a:lnTo>
                  <a:pt x="846924" y="486054"/>
                </a:lnTo>
                <a:close/>
              </a:path>
              <a:path w="2273935" h="563879" extrusionOk="0">
                <a:moveTo>
                  <a:pt x="1071702" y="255219"/>
                </a:moveTo>
                <a:lnTo>
                  <a:pt x="1004455" y="255219"/>
                </a:lnTo>
                <a:lnTo>
                  <a:pt x="972781" y="475653"/>
                </a:lnTo>
                <a:lnTo>
                  <a:pt x="941108" y="255219"/>
                </a:lnTo>
                <a:lnTo>
                  <a:pt x="873848" y="255219"/>
                </a:lnTo>
                <a:lnTo>
                  <a:pt x="873848" y="558952"/>
                </a:lnTo>
                <a:lnTo>
                  <a:pt x="915504" y="558952"/>
                </a:lnTo>
                <a:lnTo>
                  <a:pt x="915504" y="328993"/>
                </a:lnTo>
                <a:lnTo>
                  <a:pt x="951090" y="558952"/>
                </a:lnTo>
                <a:lnTo>
                  <a:pt x="991006" y="558952"/>
                </a:lnTo>
                <a:lnTo>
                  <a:pt x="1026579" y="328993"/>
                </a:lnTo>
                <a:lnTo>
                  <a:pt x="1026579" y="558952"/>
                </a:lnTo>
                <a:lnTo>
                  <a:pt x="1071702" y="558952"/>
                </a:lnTo>
                <a:lnTo>
                  <a:pt x="1071702" y="255219"/>
                </a:lnTo>
                <a:close/>
              </a:path>
              <a:path w="2273935" h="563879" extrusionOk="0">
                <a:moveTo>
                  <a:pt x="1257884" y="558952"/>
                </a:moveTo>
                <a:lnTo>
                  <a:pt x="1248206" y="499516"/>
                </a:lnTo>
                <a:lnTo>
                  <a:pt x="1241488" y="458292"/>
                </a:lnTo>
                <a:lnTo>
                  <a:pt x="1216545" y="305117"/>
                </a:lnTo>
                <a:lnTo>
                  <a:pt x="1208417" y="255219"/>
                </a:lnTo>
                <a:lnTo>
                  <a:pt x="1195832" y="255219"/>
                </a:lnTo>
                <a:lnTo>
                  <a:pt x="1195832" y="458292"/>
                </a:lnTo>
                <a:lnTo>
                  <a:pt x="1152880" y="458292"/>
                </a:lnTo>
                <a:lnTo>
                  <a:pt x="1174140" y="305117"/>
                </a:lnTo>
                <a:lnTo>
                  <a:pt x="1195832" y="458292"/>
                </a:lnTo>
                <a:lnTo>
                  <a:pt x="1195832" y="255219"/>
                </a:lnTo>
                <a:lnTo>
                  <a:pt x="1143762" y="255219"/>
                </a:lnTo>
                <a:lnTo>
                  <a:pt x="1094295" y="558952"/>
                </a:lnTo>
                <a:lnTo>
                  <a:pt x="1138567" y="558952"/>
                </a:lnTo>
                <a:lnTo>
                  <a:pt x="1146797" y="499516"/>
                </a:lnTo>
                <a:lnTo>
                  <a:pt x="1201915" y="499516"/>
                </a:lnTo>
                <a:lnTo>
                  <a:pt x="1210157" y="558952"/>
                </a:lnTo>
                <a:lnTo>
                  <a:pt x="1257884" y="558952"/>
                </a:lnTo>
                <a:close/>
              </a:path>
              <a:path w="2273935" h="563879" extrusionOk="0">
                <a:moveTo>
                  <a:pt x="1427556" y="558952"/>
                </a:moveTo>
                <a:lnTo>
                  <a:pt x="1424724" y="550506"/>
                </a:lnTo>
                <a:lnTo>
                  <a:pt x="1423162" y="541820"/>
                </a:lnTo>
                <a:lnTo>
                  <a:pt x="1422488" y="532472"/>
                </a:lnTo>
                <a:lnTo>
                  <a:pt x="1422349" y="522071"/>
                </a:lnTo>
                <a:lnTo>
                  <a:pt x="1422349" y="468706"/>
                </a:lnTo>
                <a:lnTo>
                  <a:pt x="1420749" y="445249"/>
                </a:lnTo>
                <a:lnTo>
                  <a:pt x="1416100" y="428777"/>
                </a:lnTo>
                <a:lnTo>
                  <a:pt x="1415465" y="426504"/>
                </a:lnTo>
                <a:lnTo>
                  <a:pt x="1405686" y="412813"/>
                </a:lnTo>
                <a:lnTo>
                  <a:pt x="1390675" y="404482"/>
                </a:lnTo>
                <a:lnTo>
                  <a:pt x="1390675" y="403618"/>
                </a:lnTo>
                <a:lnTo>
                  <a:pt x="1404518" y="394995"/>
                </a:lnTo>
                <a:lnTo>
                  <a:pt x="1411795" y="385394"/>
                </a:lnTo>
                <a:lnTo>
                  <a:pt x="1414259" y="382143"/>
                </a:lnTo>
                <a:lnTo>
                  <a:pt x="1420012" y="365048"/>
                </a:lnTo>
                <a:lnTo>
                  <a:pt x="1421904" y="343738"/>
                </a:lnTo>
                <a:lnTo>
                  <a:pt x="1421904" y="325081"/>
                </a:lnTo>
                <a:lnTo>
                  <a:pt x="1418374" y="298615"/>
                </a:lnTo>
                <a:lnTo>
                  <a:pt x="1417815" y="294398"/>
                </a:lnTo>
                <a:lnTo>
                  <a:pt x="1405089" y="272580"/>
                </a:lnTo>
                <a:lnTo>
                  <a:pt x="1383106" y="259549"/>
                </a:lnTo>
                <a:lnTo>
                  <a:pt x="1374178" y="258343"/>
                </a:lnTo>
                <a:lnTo>
                  <a:pt x="1374178" y="329857"/>
                </a:lnTo>
                <a:lnTo>
                  <a:pt x="1374178" y="353288"/>
                </a:lnTo>
                <a:lnTo>
                  <a:pt x="1372209" y="368554"/>
                </a:lnTo>
                <a:lnTo>
                  <a:pt x="1366532" y="378460"/>
                </a:lnTo>
                <a:lnTo>
                  <a:pt x="1357528" y="383794"/>
                </a:lnTo>
                <a:lnTo>
                  <a:pt x="1345539" y="385394"/>
                </a:lnTo>
                <a:lnTo>
                  <a:pt x="1328191" y="385394"/>
                </a:lnTo>
                <a:lnTo>
                  <a:pt x="1328191" y="298615"/>
                </a:lnTo>
                <a:lnTo>
                  <a:pt x="1349883" y="298615"/>
                </a:lnTo>
                <a:lnTo>
                  <a:pt x="1360817" y="300443"/>
                </a:lnTo>
                <a:lnTo>
                  <a:pt x="1368374" y="306095"/>
                </a:lnTo>
                <a:lnTo>
                  <a:pt x="1372768" y="315823"/>
                </a:lnTo>
                <a:lnTo>
                  <a:pt x="1374178" y="329857"/>
                </a:lnTo>
                <a:lnTo>
                  <a:pt x="1374178" y="258343"/>
                </a:lnTo>
                <a:lnTo>
                  <a:pt x="1351191" y="255219"/>
                </a:lnTo>
                <a:lnTo>
                  <a:pt x="1280452" y="255219"/>
                </a:lnTo>
                <a:lnTo>
                  <a:pt x="1280452" y="558952"/>
                </a:lnTo>
                <a:lnTo>
                  <a:pt x="1328191" y="558952"/>
                </a:lnTo>
                <a:lnTo>
                  <a:pt x="1328191" y="428777"/>
                </a:lnTo>
                <a:lnTo>
                  <a:pt x="1344676" y="428777"/>
                </a:lnTo>
                <a:lnTo>
                  <a:pt x="1374622" y="466102"/>
                </a:lnTo>
                <a:lnTo>
                  <a:pt x="1374635" y="522071"/>
                </a:lnTo>
                <a:lnTo>
                  <a:pt x="1374927" y="536816"/>
                </a:lnTo>
                <a:lnTo>
                  <a:pt x="1375816" y="546646"/>
                </a:lnTo>
                <a:lnTo>
                  <a:pt x="1377188" y="553313"/>
                </a:lnTo>
                <a:lnTo>
                  <a:pt x="1378953" y="558952"/>
                </a:lnTo>
                <a:lnTo>
                  <a:pt x="1427556" y="558952"/>
                </a:lnTo>
                <a:close/>
              </a:path>
              <a:path w="2273935" h="563879" extrusionOk="0">
                <a:moveTo>
                  <a:pt x="1606791" y="558952"/>
                </a:moveTo>
                <a:lnTo>
                  <a:pt x="1597101" y="499516"/>
                </a:lnTo>
                <a:lnTo>
                  <a:pt x="1590395" y="458292"/>
                </a:lnTo>
                <a:lnTo>
                  <a:pt x="1565452" y="305117"/>
                </a:lnTo>
                <a:lnTo>
                  <a:pt x="1557324" y="255219"/>
                </a:lnTo>
                <a:lnTo>
                  <a:pt x="1544739" y="255219"/>
                </a:lnTo>
                <a:lnTo>
                  <a:pt x="1544739" y="458292"/>
                </a:lnTo>
                <a:lnTo>
                  <a:pt x="1501787" y="458292"/>
                </a:lnTo>
                <a:lnTo>
                  <a:pt x="1523047" y="305117"/>
                </a:lnTo>
                <a:lnTo>
                  <a:pt x="1544739" y="458292"/>
                </a:lnTo>
                <a:lnTo>
                  <a:pt x="1544739" y="255219"/>
                </a:lnTo>
                <a:lnTo>
                  <a:pt x="1492669" y="255219"/>
                </a:lnTo>
                <a:lnTo>
                  <a:pt x="1443202" y="558952"/>
                </a:lnTo>
                <a:lnTo>
                  <a:pt x="1487462" y="558952"/>
                </a:lnTo>
                <a:lnTo>
                  <a:pt x="1495704" y="499516"/>
                </a:lnTo>
                <a:lnTo>
                  <a:pt x="1550809" y="499516"/>
                </a:lnTo>
                <a:lnTo>
                  <a:pt x="1559064" y="558952"/>
                </a:lnTo>
                <a:lnTo>
                  <a:pt x="1606791" y="558952"/>
                </a:lnTo>
                <a:close/>
              </a:path>
              <a:path w="2273935" h="563879" extrusionOk="0">
                <a:moveTo>
                  <a:pt x="1744776" y="255435"/>
                </a:moveTo>
                <a:lnTo>
                  <a:pt x="1597266" y="255435"/>
                </a:lnTo>
                <a:lnTo>
                  <a:pt x="1597266" y="298615"/>
                </a:lnTo>
                <a:lnTo>
                  <a:pt x="1647151" y="298615"/>
                </a:lnTo>
                <a:lnTo>
                  <a:pt x="1647151" y="558965"/>
                </a:lnTo>
                <a:lnTo>
                  <a:pt x="1694878" y="558965"/>
                </a:lnTo>
                <a:lnTo>
                  <a:pt x="1694878" y="298615"/>
                </a:lnTo>
                <a:lnTo>
                  <a:pt x="1744776" y="298615"/>
                </a:lnTo>
                <a:lnTo>
                  <a:pt x="1744776" y="255435"/>
                </a:lnTo>
                <a:close/>
              </a:path>
              <a:path w="2273935" h="563879" extrusionOk="0">
                <a:moveTo>
                  <a:pt x="1914461" y="255219"/>
                </a:moveTo>
                <a:lnTo>
                  <a:pt x="1866734" y="255219"/>
                </a:lnTo>
                <a:lnTo>
                  <a:pt x="1866734" y="378409"/>
                </a:lnTo>
                <a:lnTo>
                  <a:pt x="1815528" y="378409"/>
                </a:lnTo>
                <a:lnTo>
                  <a:pt x="1815528" y="255219"/>
                </a:lnTo>
                <a:lnTo>
                  <a:pt x="1767801" y="255219"/>
                </a:lnTo>
                <a:lnTo>
                  <a:pt x="1767801" y="378409"/>
                </a:lnTo>
                <a:lnTo>
                  <a:pt x="1767801" y="422859"/>
                </a:lnTo>
                <a:lnTo>
                  <a:pt x="1767801" y="558749"/>
                </a:lnTo>
                <a:lnTo>
                  <a:pt x="1815528" y="558749"/>
                </a:lnTo>
                <a:lnTo>
                  <a:pt x="1815528" y="422859"/>
                </a:lnTo>
                <a:lnTo>
                  <a:pt x="1866734" y="422859"/>
                </a:lnTo>
                <a:lnTo>
                  <a:pt x="1866734" y="558749"/>
                </a:lnTo>
                <a:lnTo>
                  <a:pt x="1914461" y="558749"/>
                </a:lnTo>
                <a:lnTo>
                  <a:pt x="1914461" y="422859"/>
                </a:lnTo>
                <a:lnTo>
                  <a:pt x="1914461" y="378409"/>
                </a:lnTo>
                <a:lnTo>
                  <a:pt x="1914461" y="255219"/>
                </a:lnTo>
                <a:close/>
              </a:path>
              <a:path w="2273935" h="563879" extrusionOk="0">
                <a:moveTo>
                  <a:pt x="2091524" y="327253"/>
                </a:moveTo>
                <a:lnTo>
                  <a:pt x="2086787" y="294817"/>
                </a:lnTo>
                <a:lnTo>
                  <a:pt x="2086470" y="294271"/>
                </a:lnTo>
                <a:lnTo>
                  <a:pt x="2072868" y="270840"/>
                </a:lnTo>
                <a:lnTo>
                  <a:pt x="2050148" y="255981"/>
                </a:lnTo>
                <a:lnTo>
                  <a:pt x="2043798" y="254952"/>
                </a:lnTo>
                <a:lnTo>
                  <a:pt x="2043798" y="324205"/>
                </a:lnTo>
                <a:lnTo>
                  <a:pt x="2043798" y="489966"/>
                </a:lnTo>
                <a:lnTo>
                  <a:pt x="2042071" y="503796"/>
                </a:lnTo>
                <a:lnTo>
                  <a:pt x="2037118" y="513080"/>
                </a:lnTo>
                <a:lnTo>
                  <a:pt x="2029333" y="518287"/>
                </a:lnTo>
                <a:lnTo>
                  <a:pt x="2019058" y="519912"/>
                </a:lnTo>
                <a:lnTo>
                  <a:pt x="2008784" y="518287"/>
                </a:lnTo>
                <a:lnTo>
                  <a:pt x="2000999" y="513080"/>
                </a:lnTo>
                <a:lnTo>
                  <a:pt x="1996059" y="503796"/>
                </a:lnTo>
                <a:lnTo>
                  <a:pt x="1994331" y="489966"/>
                </a:lnTo>
                <a:lnTo>
                  <a:pt x="1994331" y="324205"/>
                </a:lnTo>
                <a:lnTo>
                  <a:pt x="1996059" y="310375"/>
                </a:lnTo>
                <a:lnTo>
                  <a:pt x="2000999" y="301104"/>
                </a:lnTo>
                <a:lnTo>
                  <a:pt x="2008784" y="295897"/>
                </a:lnTo>
                <a:lnTo>
                  <a:pt x="2019058" y="294271"/>
                </a:lnTo>
                <a:lnTo>
                  <a:pt x="2029333" y="295897"/>
                </a:lnTo>
                <a:lnTo>
                  <a:pt x="2037118" y="301104"/>
                </a:lnTo>
                <a:lnTo>
                  <a:pt x="2042071" y="310375"/>
                </a:lnTo>
                <a:lnTo>
                  <a:pt x="2043798" y="324205"/>
                </a:lnTo>
                <a:lnTo>
                  <a:pt x="2043798" y="254952"/>
                </a:lnTo>
                <a:lnTo>
                  <a:pt x="1987969" y="255981"/>
                </a:lnTo>
                <a:lnTo>
                  <a:pt x="1951329" y="294817"/>
                </a:lnTo>
                <a:lnTo>
                  <a:pt x="1946592" y="327253"/>
                </a:lnTo>
                <a:lnTo>
                  <a:pt x="1946592" y="486930"/>
                </a:lnTo>
                <a:lnTo>
                  <a:pt x="1951329" y="519366"/>
                </a:lnTo>
                <a:lnTo>
                  <a:pt x="1965261" y="543344"/>
                </a:lnTo>
                <a:lnTo>
                  <a:pt x="1987969" y="558203"/>
                </a:lnTo>
                <a:lnTo>
                  <a:pt x="2019058" y="563308"/>
                </a:lnTo>
                <a:lnTo>
                  <a:pt x="2050148" y="558203"/>
                </a:lnTo>
                <a:lnTo>
                  <a:pt x="2072868" y="543344"/>
                </a:lnTo>
                <a:lnTo>
                  <a:pt x="2086470" y="519912"/>
                </a:lnTo>
                <a:lnTo>
                  <a:pt x="2086787" y="519366"/>
                </a:lnTo>
                <a:lnTo>
                  <a:pt x="2091524" y="486930"/>
                </a:lnTo>
                <a:lnTo>
                  <a:pt x="2091524" y="327253"/>
                </a:lnTo>
                <a:close/>
              </a:path>
              <a:path w="2273935" h="563879" extrusionOk="0">
                <a:moveTo>
                  <a:pt x="2273350" y="255219"/>
                </a:moveTo>
                <a:lnTo>
                  <a:pt x="2230831" y="255219"/>
                </a:lnTo>
                <a:lnTo>
                  <a:pt x="2230831" y="437032"/>
                </a:lnTo>
                <a:lnTo>
                  <a:pt x="2182672" y="255219"/>
                </a:lnTo>
                <a:lnTo>
                  <a:pt x="2123656" y="255219"/>
                </a:lnTo>
                <a:lnTo>
                  <a:pt x="2123656" y="558952"/>
                </a:lnTo>
                <a:lnTo>
                  <a:pt x="2166188" y="558952"/>
                </a:lnTo>
                <a:lnTo>
                  <a:pt x="2166188" y="337235"/>
                </a:lnTo>
                <a:lnTo>
                  <a:pt x="2225205" y="558952"/>
                </a:lnTo>
                <a:lnTo>
                  <a:pt x="2273350" y="558952"/>
                </a:lnTo>
                <a:lnTo>
                  <a:pt x="2273350" y="255219"/>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401" name="Google Shape;401;p16"/>
          <p:cNvSpPr txBox="1"/>
          <p:nvPr/>
        </p:nvSpPr>
        <p:spPr>
          <a:xfrm>
            <a:off x="2572799" y="310126"/>
            <a:ext cx="6097200" cy="48746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200"/>
              <a:buFont typeface="Arial"/>
              <a:buNone/>
            </a:pPr>
            <a:r>
              <a:rPr lang="fr-BE" sz="2400" b="0" i="1" u="none" strike="noStrike" cap="none" dirty="0">
                <a:solidFill>
                  <a:schemeClr val="dk1"/>
                </a:solidFill>
                <a:latin typeface="Arial"/>
                <a:ea typeface="Arial"/>
                <a:cs typeface="Arial"/>
                <a:sym typeface="Arial"/>
              </a:rPr>
              <a:t>Numbers of new donations and </a:t>
            </a:r>
            <a:r>
              <a:rPr lang="fr-BE" sz="2400" b="0" i="1" u="none" strike="noStrike" cap="none" dirty="0" err="1">
                <a:solidFill>
                  <a:schemeClr val="dk1"/>
                </a:solidFill>
                <a:latin typeface="Arial"/>
                <a:ea typeface="Arial"/>
                <a:cs typeface="Arial"/>
                <a:sym typeface="Arial"/>
              </a:rPr>
              <a:t>donors</a:t>
            </a:r>
            <a:endParaRPr sz="2400" b="0" i="1" u="none" strike="noStrike" cap="none" dirty="0">
              <a:solidFill>
                <a:srgbClr val="000000"/>
              </a:solidFill>
              <a:latin typeface="Arial"/>
              <a:ea typeface="Arial"/>
              <a:cs typeface="Arial"/>
              <a:sym typeface="Arial"/>
            </a:endParaRPr>
          </a:p>
        </p:txBody>
      </p:sp>
      <p:graphicFrame>
        <p:nvGraphicFramePr>
          <p:cNvPr id="402" name="Google Shape;402;p16"/>
          <p:cNvGraphicFramePr/>
          <p:nvPr>
            <p:extLst>
              <p:ext uri="{D42A27DB-BD31-4B8C-83A1-F6EECF244321}">
                <p14:modId xmlns:p14="http://schemas.microsoft.com/office/powerpoint/2010/main" val="3338419943"/>
              </p:ext>
            </p:extLst>
          </p:nvPr>
        </p:nvGraphicFramePr>
        <p:xfrm>
          <a:off x="528497" y="1971688"/>
          <a:ext cx="7422533" cy="1827422"/>
        </p:xfrm>
        <a:graphic>
          <a:graphicData uri="http://schemas.openxmlformats.org/drawingml/2006/table">
            <a:tbl>
              <a:tblPr>
                <a:noFill/>
                <a:tableStyleId>{3F8BB9E7-4CBC-40F5-9B45-5A83F8E8126A}</a:tableStyleId>
              </a:tblPr>
              <a:tblGrid>
                <a:gridCol w="3954216">
                  <a:extLst>
                    <a:ext uri="{9D8B030D-6E8A-4147-A177-3AD203B41FA5}">
                      <a16:colId xmlns:a16="http://schemas.microsoft.com/office/drawing/2014/main" val="20000"/>
                    </a:ext>
                  </a:extLst>
                </a:gridCol>
                <a:gridCol w="1583979">
                  <a:extLst>
                    <a:ext uri="{9D8B030D-6E8A-4147-A177-3AD203B41FA5}">
                      <a16:colId xmlns:a16="http://schemas.microsoft.com/office/drawing/2014/main" val="20001"/>
                    </a:ext>
                  </a:extLst>
                </a:gridCol>
                <a:gridCol w="1884338">
                  <a:extLst>
                    <a:ext uri="{9D8B030D-6E8A-4147-A177-3AD203B41FA5}">
                      <a16:colId xmlns:a16="http://schemas.microsoft.com/office/drawing/2014/main" val="20002"/>
                    </a:ext>
                  </a:extLst>
                </a:gridCol>
              </a:tblGrid>
              <a:tr h="239125">
                <a:tc>
                  <a:txBody>
                    <a:bodyPr/>
                    <a:lstStyle/>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rgbClr val="FF0000"/>
                        </a:solidFill>
                        <a:latin typeface="Lato"/>
                        <a:ea typeface="Lato"/>
                        <a:cs typeface="Lato"/>
                        <a:sym typeface="Lato"/>
                      </a:endParaRPr>
                    </a:p>
                  </a:txBody>
                  <a:tcPr marL="4350" marR="4350" marT="4350" marB="0" anchor="b"/>
                </a:tc>
                <a:tc>
                  <a:txBody>
                    <a:bodyPr/>
                    <a:lstStyle/>
                    <a:p>
                      <a:pPr marL="0" marR="0" lvl="0" indent="0" algn="ctr" rtl="0">
                        <a:lnSpc>
                          <a:spcPct val="100000"/>
                        </a:lnSpc>
                        <a:spcBef>
                          <a:spcPts val="0"/>
                        </a:spcBef>
                        <a:spcAft>
                          <a:spcPts val="0"/>
                        </a:spcAft>
                        <a:buClr>
                          <a:srgbClr val="000000"/>
                        </a:buClr>
                        <a:buSzPts val="2100"/>
                        <a:buFont typeface="Arial"/>
                        <a:buNone/>
                      </a:pPr>
                      <a:r>
                        <a:rPr lang="fr-BE" sz="2100" b="1" u="none" strike="noStrike" cap="none">
                          <a:solidFill>
                            <a:srgbClr val="000000"/>
                          </a:solidFill>
                        </a:rPr>
                        <a:t>DONORS</a:t>
                      </a:r>
                      <a:endParaRPr sz="2100" b="1" i="0" u="none" strike="noStrike" cap="none">
                        <a:solidFill>
                          <a:srgbClr val="000000"/>
                        </a:solidFill>
                        <a:latin typeface="Lato"/>
                        <a:ea typeface="Lato"/>
                        <a:cs typeface="Lato"/>
                        <a:sym typeface="Lato"/>
                      </a:endParaRPr>
                    </a:p>
                  </a:txBody>
                  <a:tcPr marL="4350" marR="4350" marT="4350" marB="0" anchor="b"/>
                </a:tc>
                <a:tc>
                  <a:txBody>
                    <a:bodyPr/>
                    <a:lstStyle/>
                    <a:p>
                      <a:pPr marL="0" marR="0" lvl="0" indent="0" algn="ctr" rtl="0">
                        <a:lnSpc>
                          <a:spcPct val="100000"/>
                        </a:lnSpc>
                        <a:spcBef>
                          <a:spcPts val="0"/>
                        </a:spcBef>
                        <a:spcAft>
                          <a:spcPts val="0"/>
                        </a:spcAft>
                        <a:buClr>
                          <a:srgbClr val="000000"/>
                        </a:buClr>
                        <a:buSzPts val="2100"/>
                        <a:buFont typeface="Arial"/>
                        <a:buNone/>
                      </a:pPr>
                      <a:r>
                        <a:rPr lang="fr-BE" sz="2100" b="0" u="none" strike="noStrike" cap="none">
                          <a:solidFill>
                            <a:srgbClr val="000000"/>
                          </a:solidFill>
                        </a:rPr>
                        <a:t> DONATION</a:t>
                      </a:r>
                      <a:endParaRPr sz="2100" b="0" i="0" u="none" strike="noStrike" cap="none">
                        <a:solidFill>
                          <a:srgbClr val="000000"/>
                        </a:solidFill>
                        <a:latin typeface="Lato"/>
                        <a:ea typeface="Lato"/>
                        <a:cs typeface="Lato"/>
                        <a:sym typeface="Lato"/>
                      </a:endParaRPr>
                    </a:p>
                  </a:txBody>
                  <a:tcPr marL="4350" marR="4350" marT="4350" marB="0" anchor="b"/>
                </a:tc>
                <a:extLst>
                  <a:ext uri="{0D108BD9-81ED-4DB2-BD59-A6C34878D82A}">
                    <a16:rowId xmlns:a16="http://schemas.microsoft.com/office/drawing/2014/main" val="10000"/>
                  </a:ext>
                </a:extLst>
              </a:tr>
              <a:tr h="369735">
                <a:tc>
                  <a:txBody>
                    <a:bodyPr/>
                    <a:lstStyle/>
                    <a:p>
                      <a:pPr marL="0" marR="0" lvl="0" indent="0" algn="ctr" rtl="0">
                        <a:lnSpc>
                          <a:spcPct val="100000"/>
                        </a:lnSpc>
                        <a:spcBef>
                          <a:spcPts val="0"/>
                        </a:spcBef>
                        <a:spcAft>
                          <a:spcPts val="0"/>
                        </a:spcAft>
                        <a:buClr>
                          <a:srgbClr val="990000"/>
                        </a:buClr>
                        <a:buSzPts val="1500"/>
                        <a:buFont typeface="Calibri"/>
                        <a:buNone/>
                      </a:pPr>
                      <a:r>
                        <a:rPr lang="fr-BE" sz="2400" b="0" u="none" strike="noStrike" cap="none" dirty="0"/>
                        <a:t>Total </a:t>
                      </a:r>
                      <a:r>
                        <a:rPr lang="fr-BE" sz="2400" b="0" u="none" strike="noStrike" cap="none" dirty="0" err="1"/>
                        <a:t>Donors</a:t>
                      </a:r>
                      <a:endParaRPr sz="2400" b="0" u="none" strike="noStrike" cap="none" dirty="0"/>
                    </a:p>
                  </a:txBody>
                  <a:tcPr marL="4350" marR="4350" marT="4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fr-BE" sz="2400" b="1" i="0" u="none" strike="noStrike" cap="none" dirty="0">
                          <a:solidFill>
                            <a:srgbClr val="000000"/>
                          </a:solidFill>
                          <a:latin typeface="Lato"/>
                          <a:ea typeface="Lato"/>
                          <a:cs typeface="Lato"/>
                          <a:sym typeface="Lato"/>
                        </a:rPr>
                        <a:t>817</a:t>
                      </a:r>
                      <a:endParaRPr sz="2400" b="1" i="0" u="none" strike="noStrike" cap="none" dirty="0">
                        <a:solidFill>
                          <a:srgbClr val="000000"/>
                        </a:solidFill>
                        <a:latin typeface="Lato"/>
                        <a:ea typeface="Lato"/>
                        <a:cs typeface="Lato"/>
                        <a:sym typeface="Lato"/>
                      </a:endParaRPr>
                    </a:p>
                  </a:txBody>
                  <a:tcPr marL="4350" marR="4350" marT="4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fr-BE" sz="2400" b="1" i="0" u="none" strike="noStrike" cap="none" dirty="0">
                          <a:solidFill>
                            <a:srgbClr val="000000"/>
                          </a:solidFill>
                          <a:latin typeface="Lato"/>
                          <a:ea typeface="Lato"/>
                          <a:cs typeface="Lato"/>
                          <a:sym typeface="Lato"/>
                        </a:rPr>
                        <a:t>1358</a:t>
                      </a:r>
                      <a:endParaRPr sz="2400" b="1" i="0" u="none" strike="noStrike" cap="none" dirty="0">
                        <a:solidFill>
                          <a:srgbClr val="000000"/>
                        </a:solidFill>
                        <a:latin typeface="Lato"/>
                        <a:ea typeface="Lato"/>
                        <a:cs typeface="Lato"/>
                        <a:sym typeface="Lato"/>
                      </a:endParaRPr>
                    </a:p>
                  </a:txBody>
                  <a:tcPr marL="4350" marR="4350" marT="4350" marB="0" anchor="b"/>
                </a:tc>
                <a:extLst>
                  <a:ext uri="{0D108BD9-81ED-4DB2-BD59-A6C34878D82A}">
                    <a16:rowId xmlns:a16="http://schemas.microsoft.com/office/drawing/2014/main" val="2543464141"/>
                  </a:ext>
                </a:extLst>
              </a:tr>
              <a:tr h="369735">
                <a:tc>
                  <a:txBody>
                    <a:bodyPr/>
                    <a:lstStyle/>
                    <a:p>
                      <a:pPr marL="0" marR="0" lvl="0" indent="0" algn="ctr" rtl="0">
                        <a:lnSpc>
                          <a:spcPct val="100000"/>
                        </a:lnSpc>
                        <a:spcBef>
                          <a:spcPts val="0"/>
                        </a:spcBef>
                        <a:spcAft>
                          <a:spcPts val="0"/>
                        </a:spcAft>
                        <a:buClr>
                          <a:srgbClr val="990000"/>
                        </a:buClr>
                        <a:buSzPts val="1500"/>
                        <a:buFont typeface="Calibri"/>
                        <a:buNone/>
                      </a:pPr>
                      <a:r>
                        <a:rPr lang="fr-BE" sz="2400" b="0" u="none" strike="noStrike" cap="none" dirty="0">
                          <a:solidFill>
                            <a:srgbClr val="990000"/>
                          </a:solidFill>
                        </a:rPr>
                        <a:t>Plasma donation</a:t>
                      </a:r>
                      <a:endParaRPr sz="2400" b="0" u="none" strike="noStrike" cap="none" dirty="0"/>
                    </a:p>
                  </a:txBody>
                  <a:tcPr marL="4350" marR="4350" marT="435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fr-BE" sz="2400" b="1" u="none" strike="noStrike" cap="none" dirty="0">
                          <a:solidFill>
                            <a:srgbClr val="C00000"/>
                          </a:solidFill>
                        </a:rPr>
                        <a:t>757</a:t>
                      </a:r>
                      <a:endParaRPr sz="2400" b="1" i="0" u="none" strike="noStrike" cap="none" dirty="0">
                        <a:solidFill>
                          <a:srgbClr val="C00000"/>
                        </a:solidFill>
                        <a:latin typeface="Lato"/>
                        <a:ea typeface="Lato"/>
                        <a:cs typeface="Lato"/>
                        <a:sym typeface="Lato"/>
                      </a:endParaRPr>
                    </a:p>
                  </a:txBody>
                  <a:tcPr marL="4350" marR="4350" marT="4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fr-BE" sz="2400" b="1" u="none" strike="noStrike" cap="none" dirty="0">
                          <a:solidFill>
                            <a:srgbClr val="C00000"/>
                          </a:solidFill>
                        </a:rPr>
                        <a:t>1197</a:t>
                      </a:r>
                      <a:endParaRPr sz="2400" b="1" i="0" u="none" strike="noStrike" cap="none" dirty="0">
                        <a:solidFill>
                          <a:srgbClr val="C00000"/>
                        </a:solidFill>
                        <a:latin typeface="Lato"/>
                        <a:ea typeface="Lato"/>
                        <a:cs typeface="Lato"/>
                        <a:sym typeface="Lato"/>
                      </a:endParaRPr>
                    </a:p>
                  </a:txBody>
                  <a:tcPr marL="4350" marR="4350" marT="4350" marB="0" anchor="b"/>
                </a:tc>
                <a:extLst>
                  <a:ext uri="{0D108BD9-81ED-4DB2-BD59-A6C34878D82A}">
                    <a16:rowId xmlns:a16="http://schemas.microsoft.com/office/drawing/2014/main" val="10001"/>
                  </a:ext>
                </a:extLst>
              </a:tr>
              <a:tr h="351528">
                <a:tc>
                  <a:txBody>
                    <a:bodyPr/>
                    <a:lstStyle/>
                    <a:p>
                      <a:pPr marL="0" marR="0" lvl="0" indent="0" algn="ctr" rtl="0">
                        <a:lnSpc>
                          <a:spcPct val="100000"/>
                        </a:lnSpc>
                        <a:spcBef>
                          <a:spcPts val="0"/>
                        </a:spcBef>
                        <a:spcAft>
                          <a:spcPts val="0"/>
                        </a:spcAft>
                        <a:buClr>
                          <a:srgbClr val="990000"/>
                        </a:buClr>
                        <a:buSzPts val="1500"/>
                        <a:buFont typeface="Calibri"/>
                        <a:buNone/>
                      </a:pPr>
                      <a:r>
                        <a:rPr lang="fr-BE" sz="2400" b="0" u="none" strike="noStrike" cap="none" dirty="0">
                          <a:solidFill>
                            <a:srgbClr val="990000"/>
                          </a:solidFill>
                        </a:rPr>
                        <a:t>First time plasma </a:t>
                      </a:r>
                      <a:r>
                        <a:rPr lang="fr-BE" sz="2400" b="0" u="none" strike="noStrike" cap="none" dirty="0" err="1">
                          <a:solidFill>
                            <a:srgbClr val="990000"/>
                          </a:solidFill>
                        </a:rPr>
                        <a:t>donors</a:t>
                      </a:r>
                      <a:endParaRPr sz="2400" b="0" u="none" strike="noStrike" cap="none" dirty="0"/>
                    </a:p>
                  </a:txBody>
                  <a:tcPr marL="4350" marR="4350" marT="4350" marB="0" anchor="b"/>
                </a:tc>
                <a:tc>
                  <a:txBody>
                    <a:bodyPr/>
                    <a:lstStyle/>
                    <a:p>
                      <a:pPr marL="0" marR="0" lvl="0" indent="0" algn="r" rtl="0">
                        <a:lnSpc>
                          <a:spcPct val="100000"/>
                        </a:lnSpc>
                        <a:spcBef>
                          <a:spcPts val="0"/>
                        </a:spcBef>
                        <a:spcAft>
                          <a:spcPts val="0"/>
                        </a:spcAft>
                        <a:buClr>
                          <a:srgbClr val="000000"/>
                        </a:buClr>
                        <a:buSzPts val="1800"/>
                        <a:buFont typeface="Arial"/>
                        <a:buNone/>
                      </a:pPr>
                      <a:r>
                        <a:rPr lang="fr-BE" sz="2400" b="1" i="1" u="none" strike="noStrike" cap="none" dirty="0">
                          <a:solidFill>
                            <a:srgbClr val="C00000"/>
                          </a:solidFill>
                        </a:rPr>
                        <a:t>117</a:t>
                      </a:r>
                      <a:endParaRPr sz="2400" b="1" i="1" u="none" strike="noStrike" cap="none" dirty="0">
                        <a:solidFill>
                          <a:srgbClr val="C00000"/>
                        </a:solidFill>
                        <a:latin typeface="Lato"/>
                        <a:ea typeface="Lato"/>
                        <a:cs typeface="Lato"/>
                        <a:sym typeface="Lato"/>
                      </a:endParaRPr>
                    </a:p>
                  </a:txBody>
                  <a:tcPr marL="4350" marR="4350" marT="4350" marB="0" anchor="b"/>
                </a:tc>
                <a:tc>
                  <a:txBody>
                    <a:bodyPr/>
                    <a:lstStyle/>
                    <a:p>
                      <a:pPr marL="0" marR="0" lvl="0" indent="0" algn="ctr" rtl="0">
                        <a:lnSpc>
                          <a:spcPct val="100000"/>
                        </a:lnSpc>
                        <a:spcBef>
                          <a:spcPts val="0"/>
                        </a:spcBef>
                        <a:spcAft>
                          <a:spcPts val="0"/>
                        </a:spcAft>
                        <a:buClr>
                          <a:srgbClr val="000000"/>
                        </a:buClr>
                        <a:buSzPts val="1800"/>
                        <a:buFont typeface="Arial"/>
                        <a:buNone/>
                      </a:pPr>
                      <a:r>
                        <a:rPr lang="fr-BE" sz="2400" b="1" i="1" u="none" strike="noStrike" cap="none" dirty="0">
                          <a:solidFill>
                            <a:srgbClr val="C00000"/>
                          </a:solidFill>
                        </a:rPr>
                        <a:t>191</a:t>
                      </a:r>
                      <a:endParaRPr sz="2400" b="1" i="1" u="none" strike="noStrike" cap="none" dirty="0">
                        <a:solidFill>
                          <a:srgbClr val="C00000"/>
                        </a:solidFill>
                        <a:latin typeface="Lato"/>
                        <a:ea typeface="Lato"/>
                        <a:cs typeface="Lato"/>
                        <a:sym typeface="Lato"/>
                      </a:endParaRPr>
                    </a:p>
                  </a:txBody>
                  <a:tcPr marL="4350" marR="4350" marT="4350" marB="0" anchor="b"/>
                </a:tc>
                <a:extLst>
                  <a:ext uri="{0D108BD9-81ED-4DB2-BD59-A6C34878D82A}">
                    <a16:rowId xmlns:a16="http://schemas.microsoft.com/office/drawing/2014/main" val="10002"/>
                  </a:ext>
                </a:extLst>
              </a:tr>
              <a:tr h="392702">
                <a:tc>
                  <a:txBody>
                    <a:bodyPr/>
                    <a:lstStyle/>
                    <a:p>
                      <a:pPr marL="0" marR="0" lvl="0" indent="0" algn="ctr" rtl="0">
                        <a:lnSpc>
                          <a:spcPct val="100000"/>
                        </a:lnSpc>
                        <a:spcBef>
                          <a:spcPts val="0"/>
                        </a:spcBef>
                        <a:spcAft>
                          <a:spcPts val="0"/>
                        </a:spcAft>
                        <a:buClr>
                          <a:srgbClr val="990000"/>
                        </a:buClr>
                        <a:buSzPts val="1500"/>
                        <a:buFont typeface="Calibri"/>
                        <a:buNone/>
                      </a:pPr>
                      <a:r>
                        <a:rPr lang="fr-BE" sz="2400" b="0" i="0" u="none" strike="noStrike" cap="none" dirty="0">
                          <a:solidFill>
                            <a:schemeClr val="tx1"/>
                          </a:solidFill>
                          <a:latin typeface="Arial"/>
                          <a:cs typeface="Arial"/>
                          <a:sym typeface="Arial"/>
                        </a:rPr>
                        <a:t>Not </a:t>
                      </a:r>
                      <a:r>
                        <a:rPr lang="fr-BE" sz="2400" b="0" i="0" u="none" strike="noStrike" cap="none" dirty="0" err="1">
                          <a:solidFill>
                            <a:schemeClr val="tx1"/>
                          </a:solidFill>
                          <a:latin typeface="Arial"/>
                          <a:cs typeface="Arial"/>
                          <a:sym typeface="Arial"/>
                        </a:rPr>
                        <a:t>allowed</a:t>
                      </a:r>
                      <a:r>
                        <a:rPr lang="fr-BE" sz="2400" b="0" i="0" u="none" strike="noStrike" cap="none" dirty="0">
                          <a:solidFill>
                            <a:schemeClr val="tx1"/>
                          </a:solidFill>
                          <a:latin typeface="Arial"/>
                          <a:cs typeface="Arial"/>
                          <a:sym typeface="Arial"/>
                        </a:rPr>
                        <a:t> to </a:t>
                      </a:r>
                      <a:r>
                        <a:rPr lang="fr-BE" sz="2400" b="0" i="0" u="none" strike="noStrike" cap="none" dirty="0" err="1">
                          <a:solidFill>
                            <a:schemeClr val="tx1"/>
                          </a:solidFill>
                          <a:latin typeface="Arial"/>
                          <a:cs typeface="Arial"/>
                          <a:sym typeface="Arial"/>
                        </a:rPr>
                        <a:t>donate</a:t>
                      </a:r>
                      <a:endParaRPr sz="2400" b="0" i="0" u="none" strike="noStrike" cap="none" dirty="0">
                        <a:solidFill>
                          <a:schemeClr val="tx1"/>
                        </a:solidFill>
                        <a:latin typeface="Arial"/>
                        <a:cs typeface="Arial"/>
                        <a:sym typeface="Arial"/>
                      </a:endParaRPr>
                    </a:p>
                  </a:txBody>
                  <a:tcPr marL="4350" marR="4350" marT="4350" marB="0" anchor="b">
                    <a:solidFill>
                      <a:schemeClr val="bg1">
                        <a:lumMod val="95000"/>
                      </a:schemeClr>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fr-BE" sz="2400" b="1" i="1" u="none" strike="noStrike" cap="none" dirty="0">
                          <a:solidFill>
                            <a:schemeClr val="tx1"/>
                          </a:solidFill>
                          <a:latin typeface="Lato"/>
                          <a:ea typeface="Lato"/>
                          <a:cs typeface="Lato"/>
                          <a:sym typeface="Lato"/>
                        </a:rPr>
                        <a:t>61</a:t>
                      </a:r>
                      <a:endParaRPr sz="2400" b="1" i="1" u="none" strike="noStrike" cap="none" dirty="0">
                        <a:solidFill>
                          <a:schemeClr val="tx1"/>
                        </a:solidFill>
                        <a:latin typeface="Lato"/>
                        <a:ea typeface="Lato"/>
                        <a:cs typeface="Lato"/>
                        <a:sym typeface="Lato"/>
                      </a:endParaRPr>
                    </a:p>
                  </a:txBody>
                  <a:tcPr marL="4350" marR="4350" marT="4350" marB="0" anchor="b">
                    <a:solidFill>
                      <a:schemeClr val="bg1">
                        <a:lumMod val="95000"/>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fr-BE" sz="2400" b="1" i="1" u="none" strike="noStrike" cap="none" dirty="0">
                          <a:solidFill>
                            <a:schemeClr val="tx1"/>
                          </a:solidFill>
                          <a:latin typeface="Lato"/>
                          <a:ea typeface="Lato"/>
                          <a:cs typeface="Lato"/>
                          <a:sym typeface="Lato"/>
                        </a:rPr>
                        <a:t>0</a:t>
                      </a:r>
                      <a:endParaRPr sz="2400" b="1" i="1" u="none" strike="noStrike" cap="none" dirty="0">
                        <a:solidFill>
                          <a:schemeClr val="tx1"/>
                        </a:solidFill>
                        <a:latin typeface="Lato"/>
                        <a:ea typeface="Lato"/>
                        <a:cs typeface="Lato"/>
                        <a:sym typeface="Lato"/>
                      </a:endParaRPr>
                    </a:p>
                  </a:txBody>
                  <a:tcPr marL="4350" marR="4350" marT="4350" marB="0" anchor="b">
                    <a:solidFill>
                      <a:schemeClr val="bg1">
                        <a:lumMod val="95000"/>
                      </a:schemeClr>
                    </a:solidFill>
                  </a:tcPr>
                </a:tc>
                <a:extLst>
                  <a:ext uri="{0D108BD9-81ED-4DB2-BD59-A6C34878D82A}">
                    <a16:rowId xmlns:a16="http://schemas.microsoft.com/office/drawing/2014/main" val="3815612438"/>
                  </a:ext>
                </a:extLst>
              </a:tr>
            </a:tbl>
          </a:graphicData>
        </a:graphic>
      </p:graphicFrame>
      <p:graphicFrame>
        <p:nvGraphicFramePr>
          <p:cNvPr id="403" name="Google Shape;403;p16"/>
          <p:cNvGraphicFramePr/>
          <p:nvPr>
            <p:extLst>
              <p:ext uri="{D42A27DB-BD31-4B8C-83A1-F6EECF244321}">
                <p14:modId xmlns:p14="http://schemas.microsoft.com/office/powerpoint/2010/main" val="616889856"/>
              </p:ext>
            </p:extLst>
          </p:nvPr>
        </p:nvGraphicFramePr>
        <p:xfrm>
          <a:off x="596051" y="941447"/>
          <a:ext cx="6367457" cy="830835"/>
        </p:xfrm>
        <a:graphic>
          <a:graphicData uri="http://schemas.openxmlformats.org/drawingml/2006/table">
            <a:tbl>
              <a:tblPr>
                <a:noFill/>
                <a:tableStyleId>{3F8BB9E7-4CBC-40F5-9B45-5A83F8E8126A}</a:tableStyleId>
              </a:tblPr>
              <a:tblGrid>
                <a:gridCol w="3852184">
                  <a:extLst>
                    <a:ext uri="{9D8B030D-6E8A-4147-A177-3AD203B41FA5}">
                      <a16:colId xmlns:a16="http://schemas.microsoft.com/office/drawing/2014/main" val="20000"/>
                    </a:ext>
                  </a:extLst>
                </a:gridCol>
                <a:gridCol w="2515273">
                  <a:extLst>
                    <a:ext uri="{9D8B030D-6E8A-4147-A177-3AD203B41FA5}">
                      <a16:colId xmlns:a16="http://schemas.microsoft.com/office/drawing/2014/main" val="20001"/>
                    </a:ext>
                  </a:extLst>
                </a:gridCol>
              </a:tblGrid>
              <a:tr h="460725">
                <a:tc>
                  <a:txBody>
                    <a:bodyPr/>
                    <a:lstStyle/>
                    <a:p>
                      <a:pPr marL="0" marR="0" lvl="0" indent="0" algn="ctr" rtl="0">
                        <a:lnSpc>
                          <a:spcPct val="100000"/>
                        </a:lnSpc>
                        <a:spcBef>
                          <a:spcPts val="0"/>
                        </a:spcBef>
                        <a:spcAft>
                          <a:spcPts val="0"/>
                        </a:spcAft>
                        <a:buClr>
                          <a:srgbClr val="000000"/>
                        </a:buClr>
                        <a:buSzPts val="2500"/>
                        <a:buFont typeface="Arial"/>
                        <a:buNone/>
                      </a:pPr>
                      <a:r>
                        <a:rPr lang="fr-BE" sz="2400" b="1" i="0" u="none" strike="noStrike" cap="none" dirty="0" err="1">
                          <a:solidFill>
                            <a:srgbClr val="F2F2F2"/>
                          </a:solidFill>
                          <a:latin typeface="Arial"/>
                          <a:ea typeface="Arial"/>
                          <a:cs typeface="Arial"/>
                          <a:sym typeface="Arial"/>
                        </a:rPr>
                        <a:t>Appointments</a:t>
                      </a:r>
                      <a:endParaRPr sz="2400" u="none" strike="noStrike" cap="none" dirty="0">
                        <a:latin typeface="Arial"/>
                        <a:ea typeface="Arial"/>
                        <a:cs typeface="Arial"/>
                        <a:sym typeface="Arial"/>
                      </a:endParaRPr>
                    </a:p>
                  </a:txBody>
                  <a:tcPr marL="4350" marR="4350" marT="4350" marB="0" anchor="b">
                    <a:solidFill>
                      <a:srgbClr val="C00000">
                        <a:alpha val="69019"/>
                      </a:srgbClr>
                    </a:solidFill>
                  </a:tcPr>
                </a:tc>
                <a:tc>
                  <a:txBody>
                    <a:bodyPr/>
                    <a:lstStyle/>
                    <a:p>
                      <a:pPr marL="0" marR="0" lvl="0" indent="0" algn="ctr" rtl="0">
                        <a:lnSpc>
                          <a:spcPct val="100000"/>
                        </a:lnSpc>
                        <a:spcBef>
                          <a:spcPts val="0"/>
                        </a:spcBef>
                        <a:spcAft>
                          <a:spcPts val="0"/>
                        </a:spcAft>
                        <a:buClr>
                          <a:srgbClr val="000000"/>
                        </a:buClr>
                        <a:buSzPts val="2500"/>
                        <a:buFont typeface="Arial"/>
                        <a:buNone/>
                      </a:pPr>
                      <a:r>
                        <a:rPr lang="fr-BE" sz="2400" b="0" i="0" u="none" strike="noStrike" cap="none" dirty="0">
                          <a:solidFill>
                            <a:srgbClr val="000000"/>
                          </a:solidFill>
                          <a:latin typeface="Arial"/>
                          <a:ea typeface="Arial"/>
                          <a:cs typeface="Arial"/>
                          <a:sym typeface="Arial"/>
                        </a:rPr>
                        <a:t>Donations</a:t>
                      </a:r>
                      <a:endParaRPr sz="2400" b="0" u="none" strike="noStrike" cap="none" dirty="0">
                        <a:latin typeface="Arial"/>
                        <a:ea typeface="Arial"/>
                        <a:cs typeface="Arial"/>
                        <a:sym typeface="Arial"/>
                      </a:endParaRPr>
                    </a:p>
                  </a:txBody>
                  <a:tcPr marL="4350" marR="4350" marT="4350" marB="0" anchor="b">
                    <a:solidFill>
                      <a:srgbClr val="FFC000">
                        <a:alpha val="40000"/>
                      </a:srgbClr>
                    </a:solidFill>
                  </a:tcPr>
                </a:tc>
                <a:extLst>
                  <a:ext uri="{0D108BD9-81ED-4DB2-BD59-A6C34878D82A}">
                    <a16:rowId xmlns:a16="http://schemas.microsoft.com/office/drawing/2014/main" val="10000"/>
                  </a:ext>
                </a:extLst>
              </a:tr>
              <a:tr h="341275">
                <a:tc>
                  <a:txBody>
                    <a:bodyPr/>
                    <a:lstStyle/>
                    <a:p>
                      <a:pPr marL="0" marR="0" lvl="0" indent="0" algn="ctr" rtl="0">
                        <a:lnSpc>
                          <a:spcPct val="100000"/>
                        </a:lnSpc>
                        <a:spcBef>
                          <a:spcPts val="0"/>
                        </a:spcBef>
                        <a:spcAft>
                          <a:spcPts val="0"/>
                        </a:spcAft>
                        <a:buClr>
                          <a:srgbClr val="000000"/>
                        </a:buClr>
                        <a:buSzPts val="1800"/>
                        <a:buFont typeface="Arial"/>
                        <a:buNone/>
                      </a:pPr>
                      <a:r>
                        <a:rPr lang="fr-BE" sz="2400" b="1" u="none" strike="noStrike" cap="none" dirty="0">
                          <a:solidFill>
                            <a:schemeClr val="lt1"/>
                          </a:solidFill>
                          <a:latin typeface="Lato"/>
                          <a:ea typeface="Lato"/>
                          <a:cs typeface="Lato"/>
                          <a:sym typeface="Lato"/>
                        </a:rPr>
                        <a:t>1 651</a:t>
                      </a:r>
                      <a:endParaRPr sz="2400" b="1" u="none" strike="noStrike" cap="none" dirty="0">
                        <a:solidFill>
                          <a:schemeClr val="lt1"/>
                        </a:solidFill>
                      </a:endParaRPr>
                    </a:p>
                  </a:txBody>
                  <a:tcPr marL="4350" marR="4350" marT="4350" marB="0" anchor="b">
                    <a:solidFill>
                      <a:srgbClr val="C00000">
                        <a:alpha val="69019"/>
                      </a:srgb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fr-BE" sz="2400" b="0" u="none" strike="noStrike" cap="none" dirty="0">
                          <a:latin typeface="Lato"/>
                          <a:ea typeface="Lato"/>
                          <a:cs typeface="Lato"/>
                          <a:sym typeface="Lato"/>
                        </a:rPr>
                        <a:t>1358</a:t>
                      </a:r>
                      <a:endParaRPr sz="2400" b="0" i="0" u="none" strike="noStrike" cap="none" dirty="0">
                        <a:solidFill>
                          <a:srgbClr val="000000"/>
                        </a:solidFill>
                        <a:latin typeface="Lato"/>
                        <a:ea typeface="Lato"/>
                        <a:cs typeface="Lato"/>
                        <a:sym typeface="Lato"/>
                      </a:endParaRPr>
                    </a:p>
                  </a:txBody>
                  <a:tcPr marL="4350" marR="4350" marT="4350" marB="0" anchor="b">
                    <a:solidFill>
                      <a:srgbClr val="FFC000">
                        <a:alpha val="40000"/>
                      </a:srgbClr>
                    </a:solidFill>
                  </a:tcPr>
                </a:tc>
                <a:extLst>
                  <a:ext uri="{0D108BD9-81ED-4DB2-BD59-A6C34878D82A}">
                    <a16:rowId xmlns:a16="http://schemas.microsoft.com/office/drawing/2014/main" val="10001"/>
                  </a:ext>
                </a:extLst>
              </a:tr>
            </a:tbl>
          </a:graphicData>
        </a:graphic>
      </p:graphicFrame>
      <p:pic>
        <p:nvPicPr>
          <p:cNvPr id="404" name="Google Shape;404;p16" descr="Une image contenant texte, personne, Visage humain, meubles&#10;&#10;Description générée automatiquement"/>
          <p:cNvPicPr preferRelativeResize="0"/>
          <p:nvPr/>
        </p:nvPicPr>
        <p:blipFill rotWithShape="1">
          <a:blip r:embed="rId3">
            <a:alphaModFix/>
          </a:blip>
          <a:srcRect/>
          <a:stretch/>
        </p:blipFill>
        <p:spPr>
          <a:xfrm>
            <a:off x="8250108" y="1412050"/>
            <a:ext cx="3345841" cy="3249584"/>
          </a:xfrm>
          <a:prstGeom prst="rect">
            <a:avLst/>
          </a:prstGeom>
          <a:noFill/>
          <a:ln>
            <a:noFill/>
          </a:ln>
        </p:spPr>
      </p:pic>
      <p:sp>
        <p:nvSpPr>
          <p:cNvPr id="405" name="Google Shape;405;p16"/>
          <p:cNvSpPr txBox="1"/>
          <p:nvPr/>
        </p:nvSpPr>
        <p:spPr>
          <a:xfrm>
            <a:off x="6611756" y="4661634"/>
            <a:ext cx="5900016"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BE" sz="2400" b="0" i="0" u="none" strike="noStrike" cap="none" dirty="0">
                <a:solidFill>
                  <a:srgbClr val="000000"/>
                </a:solidFill>
                <a:latin typeface="Arial"/>
                <a:ea typeface="Arial"/>
                <a:cs typeface="Arial"/>
                <a:sym typeface="Arial"/>
              </a:rPr>
              <a:t>The </a:t>
            </a:r>
            <a:r>
              <a:rPr lang="fr-BE" sz="2400" b="0" i="0" u="none" strike="noStrike" cap="none" dirty="0" err="1">
                <a:solidFill>
                  <a:srgbClr val="000000"/>
                </a:solidFill>
                <a:latin typeface="Arial"/>
                <a:ea typeface="Arial"/>
                <a:cs typeface="Arial"/>
                <a:sym typeface="Arial"/>
              </a:rPr>
              <a:t>donor</a:t>
            </a:r>
            <a:r>
              <a:rPr lang="fr-BE" sz="2400" b="0" i="0" u="none" strike="noStrike" cap="none" dirty="0">
                <a:solidFill>
                  <a:srgbClr val="000000"/>
                </a:solidFill>
                <a:latin typeface="Arial"/>
                <a:ea typeface="Arial"/>
                <a:cs typeface="Arial"/>
                <a:sym typeface="Arial"/>
              </a:rPr>
              <a:t> </a:t>
            </a:r>
            <a:r>
              <a:rPr lang="fr-BE" sz="2400" b="0" i="0" u="none" strike="noStrike" cap="none" dirty="0" err="1">
                <a:solidFill>
                  <a:srgbClr val="000000"/>
                </a:solidFill>
                <a:latin typeface="Arial"/>
                <a:ea typeface="Arial"/>
                <a:cs typeface="Arial"/>
                <a:sym typeface="Arial"/>
              </a:rPr>
              <a:t>give</a:t>
            </a:r>
            <a:r>
              <a:rPr lang="fr-BE" sz="2400" b="0" i="0" u="none" strike="noStrike" cap="none" dirty="0">
                <a:solidFill>
                  <a:srgbClr val="000000"/>
                </a:solidFill>
                <a:latin typeface="Arial"/>
                <a:ea typeface="Arial"/>
                <a:cs typeface="Arial"/>
                <a:sym typeface="Arial"/>
              </a:rPr>
              <a:t> on </a:t>
            </a:r>
            <a:r>
              <a:rPr lang="fr-BE" sz="2400" b="0" i="0" u="none" strike="noStrike" cap="none" dirty="0" err="1">
                <a:solidFill>
                  <a:srgbClr val="000000"/>
                </a:solidFill>
                <a:latin typeface="Arial"/>
                <a:ea typeface="Arial"/>
                <a:cs typeface="Arial"/>
                <a:sym typeface="Arial"/>
              </a:rPr>
              <a:t>average</a:t>
            </a:r>
            <a:r>
              <a:rPr lang="fr-BE" sz="2400" b="0" i="0" u="none" strike="noStrike" cap="none" dirty="0">
                <a:solidFill>
                  <a:srgbClr val="000000"/>
                </a:solidFill>
                <a:latin typeface="Arial"/>
                <a:ea typeface="Arial"/>
                <a:cs typeface="Arial"/>
                <a:sym typeface="Arial"/>
              </a:rPr>
              <a:t> of 2 times </a:t>
            </a:r>
            <a:r>
              <a:rPr lang="fr-BE" sz="2400" b="0" i="0" u="none" strike="noStrike" cap="none" dirty="0" err="1">
                <a:solidFill>
                  <a:srgbClr val="000000"/>
                </a:solidFill>
                <a:latin typeface="Arial"/>
                <a:ea typeface="Arial"/>
                <a:cs typeface="Arial"/>
                <a:sym typeface="Arial"/>
              </a:rPr>
              <a:t>during</a:t>
            </a:r>
            <a:r>
              <a:rPr lang="fr-BE" sz="2400" b="0" i="0" u="none" strike="noStrike" cap="none" dirty="0">
                <a:solidFill>
                  <a:srgbClr val="000000"/>
                </a:solidFill>
                <a:latin typeface="Arial"/>
                <a:ea typeface="Arial"/>
                <a:cs typeface="Arial"/>
                <a:sym typeface="Arial"/>
              </a:rPr>
              <a:t> the </a:t>
            </a:r>
            <a:r>
              <a:rPr lang="fr-BE" sz="2400" b="0" i="0" u="none" strike="noStrike" cap="none" dirty="0" err="1">
                <a:solidFill>
                  <a:srgbClr val="000000"/>
                </a:solidFill>
                <a:latin typeface="Arial"/>
                <a:ea typeface="Arial"/>
                <a:cs typeface="Arial"/>
                <a:sym typeface="Arial"/>
              </a:rPr>
              <a:t>campaign</a:t>
            </a:r>
            <a:endParaRPr lang="fr-BE" sz="2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br>
              <a:rPr lang="fr-BE" sz="2400" b="0" i="0" u="none" strike="noStrike" cap="none" dirty="0">
                <a:solidFill>
                  <a:srgbClr val="000000"/>
                </a:solidFill>
                <a:latin typeface="Arial"/>
                <a:ea typeface="Arial"/>
                <a:cs typeface="Arial"/>
                <a:sym typeface="Arial"/>
              </a:rPr>
            </a:br>
            <a:r>
              <a:rPr lang="fr-BE" sz="2400" b="0" i="0" u="none" strike="noStrike" cap="none" dirty="0">
                <a:solidFill>
                  <a:srgbClr val="000000"/>
                </a:solidFill>
                <a:latin typeface="Arial"/>
                <a:ea typeface="Arial"/>
                <a:cs typeface="Arial"/>
                <a:sym typeface="Arial"/>
              </a:rPr>
              <a:t>The new </a:t>
            </a:r>
            <a:r>
              <a:rPr lang="fr-BE" sz="2400" b="0" i="0" u="none" strike="noStrike" cap="none" dirty="0" err="1">
                <a:solidFill>
                  <a:srgbClr val="000000"/>
                </a:solidFill>
                <a:latin typeface="Arial"/>
                <a:ea typeface="Arial"/>
                <a:cs typeface="Arial"/>
                <a:sym typeface="Arial"/>
              </a:rPr>
              <a:t>donor</a:t>
            </a:r>
            <a:r>
              <a:rPr lang="fr-BE" sz="2400" b="0" i="0" u="none" strike="noStrike" cap="none" dirty="0">
                <a:solidFill>
                  <a:srgbClr val="000000"/>
                </a:solidFill>
                <a:latin typeface="Arial"/>
                <a:ea typeface="Arial"/>
                <a:cs typeface="Arial"/>
                <a:sym typeface="Arial"/>
              </a:rPr>
              <a:t> gave more </a:t>
            </a:r>
            <a:r>
              <a:rPr lang="fr-BE" sz="2400" b="0" i="0" u="none" strike="noStrike" cap="none" dirty="0" err="1">
                <a:solidFill>
                  <a:srgbClr val="000000"/>
                </a:solidFill>
                <a:latin typeface="Arial"/>
                <a:ea typeface="Arial"/>
                <a:cs typeface="Arial"/>
                <a:sym typeface="Arial"/>
              </a:rPr>
              <a:t>than</a:t>
            </a:r>
            <a:r>
              <a:rPr lang="fr-BE" sz="2400" b="0" i="0" u="none" strike="noStrike" cap="none" dirty="0">
                <a:solidFill>
                  <a:srgbClr val="000000"/>
                </a:solidFill>
                <a:latin typeface="Arial"/>
                <a:ea typeface="Arial"/>
                <a:cs typeface="Arial"/>
                <a:sym typeface="Arial"/>
              </a:rPr>
              <a:t> 1 time</a:t>
            </a:r>
            <a:endParaRPr sz="2400" b="0" i="0" u="none" strike="noStrike" cap="none" dirty="0">
              <a:solidFill>
                <a:srgbClr val="000000"/>
              </a:solidFill>
              <a:latin typeface="Arial"/>
              <a:ea typeface="Arial"/>
              <a:cs typeface="Arial"/>
              <a:sym typeface="Arial"/>
            </a:endParaRPr>
          </a:p>
        </p:txBody>
      </p:sp>
      <p:graphicFrame>
        <p:nvGraphicFramePr>
          <p:cNvPr id="406" name="Google Shape;406;p16"/>
          <p:cNvGraphicFramePr/>
          <p:nvPr>
            <p:extLst>
              <p:ext uri="{D42A27DB-BD31-4B8C-83A1-F6EECF244321}">
                <p14:modId xmlns:p14="http://schemas.microsoft.com/office/powerpoint/2010/main" val="2381819167"/>
              </p:ext>
            </p:extLst>
          </p:nvPr>
        </p:nvGraphicFramePr>
        <p:xfrm>
          <a:off x="649595" y="3998516"/>
          <a:ext cx="5675582" cy="269975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37ba3274512_0_31"/>
          <p:cNvSpPr txBox="1">
            <a:spLocks noGrp="1"/>
          </p:cNvSpPr>
          <p:nvPr>
            <p:ph type="title"/>
          </p:nvPr>
        </p:nvSpPr>
        <p:spPr>
          <a:xfrm>
            <a:off x="587540" y="396974"/>
            <a:ext cx="10515600" cy="53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500"/>
              <a:buFont typeface="Lato"/>
              <a:buNone/>
            </a:pPr>
            <a:r>
              <a:rPr lang="fr-BE" sz="3500" b="1" dirty="0">
                <a:latin typeface="Arial"/>
                <a:ea typeface="Arial"/>
                <a:cs typeface="Arial"/>
                <a:sym typeface="Arial"/>
              </a:rPr>
              <a:t>New </a:t>
            </a:r>
            <a:r>
              <a:rPr lang="fr-BE" sz="3500" b="1" dirty="0" err="1">
                <a:latin typeface="Arial"/>
                <a:ea typeface="Arial"/>
                <a:cs typeface="Arial"/>
                <a:sym typeface="Arial"/>
              </a:rPr>
              <a:t>donors</a:t>
            </a:r>
            <a:r>
              <a:rPr lang="fr-BE" sz="3500" b="1" dirty="0">
                <a:latin typeface="Arial"/>
                <a:ea typeface="Arial"/>
                <a:cs typeface="Arial"/>
                <a:sym typeface="Arial"/>
              </a:rPr>
              <a:t> 2024 - </a:t>
            </a:r>
            <a:r>
              <a:rPr lang="fr-BE" sz="3500" b="1" dirty="0">
                <a:solidFill>
                  <a:schemeClr val="dk2"/>
                </a:solidFill>
                <a:latin typeface="Arial"/>
                <a:ea typeface="Arial"/>
                <a:cs typeface="Arial"/>
                <a:sym typeface="Arial"/>
              </a:rPr>
              <a:t>Recruitment impact</a:t>
            </a:r>
            <a:endParaRPr sz="3500" b="1" dirty="0">
              <a:solidFill>
                <a:schemeClr val="dk2"/>
              </a:solidFill>
              <a:latin typeface="Arial"/>
              <a:ea typeface="Arial"/>
              <a:cs typeface="Arial"/>
              <a:sym typeface="Arial"/>
            </a:endParaRPr>
          </a:p>
        </p:txBody>
      </p:sp>
      <p:graphicFrame>
        <p:nvGraphicFramePr>
          <p:cNvPr id="413" name="Google Shape;413;g37ba3274512_0_31"/>
          <p:cNvGraphicFramePr/>
          <p:nvPr/>
        </p:nvGraphicFramePr>
        <p:xfrm>
          <a:off x="953309" y="1216044"/>
          <a:ext cx="10515600" cy="3013330"/>
        </p:xfrm>
        <a:graphic>
          <a:graphicData uri="http://schemas.openxmlformats.org/drawingml/2006/table">
            <a:tbl>
              <a:tblPr>
                <a:noFill/>
                <a:tableStyleId>{3F8BB9E7-4CBC-40F5-9B45-5A83F8E8126A}</a:tableStyleId>
              </a:tblPr>
              <a:tblGrid>
                <a:gridCol w="2901825">
                  <a:extLst>
                    <a:ext uri="{9D8B030D-6E8A-4147-A177-3AD203B41FA5}">
                      <a16:colId xmlns:a16="http://schemas.microsoft.com/office/drawing/2014/main" val="20000"/>
                    </a:ext>
                  </a:extLst>
                </a:gridCol>
                <a:gridCol w="1937250">
                  <a:extLst>
                    <a:ext uri="{9D8B030D-6E8A-4147-A177-3AD203B41FA5}">
                      <a16:colId xmlns:a16="http://schemas.microsoft.com/office/drawing/2014/main" val="20001"/>
                    </a:ext>
                  </a:extLst>
                </a:gridCol>
                <a:gridCol w="1892175">
                  <a:extLst>
                    <a:ext uri="{9D8B030D-6E8A-4147-A177-3AD203B41FA5}">
                      <a16:colId xmlns:a16="http://schemas.microsoft.com/office/drawing/2014/main" val="20002"/>
                    </a:ext>
                  </a:extLst>
                </a:gridCol>
                <a:gridCol w="1892175">
                  <a:extLst>
                    <a:ext uri="{9D8B030D-6E8A-4147-A177-3AD203B41FA5}">
                      <a16:colId xmlns:a16="http://schemas.microsoft.com/office/drawing/2014/main" val="20003"/>
                    </a:ext>
                  </a:extLst>
                </a:gridCol>
                <a:gridCol w="1892175">
                  <a:extLst>
                    <a:ext uri="{9D8B030D-6E8A-4147-A177-3AD203B41FA5}">
                      <a16:colId xmlns:a16="http://schemas.microsoft.com/office/drawing/2014/main" val="20004"/>
                    </a:ext>
                  </a:extLst>
                </a:gridCol>
              </a:tblGrid>
              <a:tr h="471350">
                <a:tc rowSpan="2">
                  <a:txBody>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latin typeface="Arial"/>
                        <a:ea typeface="Arial"/>
                        <a:cs typeface="Arial"/>
                        <a:sym typeface="Arial"/>
                      </a:endParaRPr>
                    </a:p>
                  </a:txBody>
                  <a:tcPr marL="3550" marR="3550" marT="35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7F7F7F"/>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fr-BE" sz="1600" b="1" u="none" strike="noStrike" cap="none"/>
                        <a:t>Nb New plasma donors </a:t>
                      </a:r>
                      <a:endParaRPr/>
                    </a:p>
                  </a:txBody>
                  <a:tcPr marL="91450" marR="91450" marT="45725" marB="45725">
                    <a:lnL w="12700" cap="flat" cmpd="sng">
                      <a:solidFill>
                        <a:srgbClr val="000000"/>
                      </a:solidFill>
                      <a:prstDash val="solid"/>
                      <a:round/>
                      <a:headEnd type="none" w="sm" len="sm"/>
                      <a:tailEnd type="none" w="sm" len="sm"/>
                    </a:lnL>
                  </a:tcPr>
                </a:tc>
                <a:tc hMerge="1">
                  <a:txBody>
                    <a:bodyPr/>
                    <a:lstStyle/>
                    <a:p>
                      <a:endParaRPr lang="fr-FR"/>
                    </a:p>
                  </a:txBody>
                  <a:tcPr/>
                </a:tc>
                <a:tc gridSpan="2">
                  <a:txBody>
                    <a:bodyPr/>
                    <a:lstStyle/>
                    <a:p>
                      <a:pPr marL="0" marR="0" lvl="0" indent="0" algn="ctr" rtl="0">
                        <a:lnSpc>
                          <a:spcPct val="100000"/>
                        </a:lnSpc>
                        <a:spcBef>
                          <a:spcPts val="0"/>
                        </a:spcBef>
                        <a:spcAft>
                          <a:spcPts val="0"/>
                        </a:spcAft>
                        <a:buNone/>
                      </a:pPr>
                      <a:r>
                        <a:rPr lang="fr-BE" sz="1600" b="1" u="none" strike="noStrike" cap="none"/>
                        <a:t>Nb Donations by New Plasma Donors</a:t>
                      </a:r>
                      <a:endParaRPr sz="1600" b="1" u="none" strike="noStrike" cap="none"/>
                    </a:p>
                  </a:txBody>
                  <a:tcPr marL="91450" marR="91450" marT="45725" marB="45725"/>
                </a:tc>
                <a:tc hMerge="1">
                  <a:txBody>
                    <a:bodyPr/>
                    <a:lstStyle/>
                    <a:p>
                      <a:endParaRPr lang="fr-FR"/>
                    </a:p>
                  </a:txBody>
                  <a:tcPr/>
                </a:tc>
                <a:extLst>
                  <a:ext uri="{0D108BD9-81ED-4DB2-BD59-A6C34878D82A}">
                    <a16:rowId xmlns:a16="http://schemas.microsoft.com/office/drawing/2014/main" val="10000"/>
                  </a:ext>
                </a:extLst>
              </a:tr>
              <a:tr h="570225">
                <a:tc vMerge="1">
                  <a:txBody>
                    <a:bodyPr/>
                    <a:lstStyle/>
                    <a:p>
                      <a:endParaRPr lang="fr-FR"/>
                    </a:p>
                  </a:txBody>
                  <a:tcPr/>
                </a:tc>
                <a:tc>
                  <a:txBody>
                    <a:bodyPr/>
                    <a:lstStyle/>
                    <a:p>
                      <a:pPr marL="0" marR="0" lvl="0" indent="0" algn="ctr" rtl="0">
                        <a:lnSpc>
                          <a:spcPct val="100000"/>
                        </a:lnSpc>
                        <a:spcBef>
                          <a:spcPts val="0"/>
                        </a:spcBef>
                        <a:spcAft>
                          <a:spcPts val="0"/>
                        </a:spcAft>
                        <a:buClr>
                          <a:srgbClr val="000000"/>
                        </a:buClr>
                        <a:buSzPts val="1200"/>
                        <a:buFont typeface="Calibri"/>
                        <a:buNone/>
                      </a:pPr>
                      <a:r>
                        <a:rPr lang="fr-BE" sz="2000" b="1" i="0" u="none" strike="noStrike" cap="none">
                          <a:solidFill>
                            <a:schemeClr val="lt2"/>
                          </a:solidFill>
                          <a:latin typeface="Arial"/>
                          <a:ea typeface="Arial"/>
                          <a:cs typeface="Arial"/>
                          <a:sym typeface="Arial"/>
                        </a:rPr>
                        <a:t>2023</a:t>
                      </a:r>
                      <a:endParaRPr sz="2000" b="1" i="0" u="none" strike="noStrike" cap="none">
                        <a:solidFill>
                          <a:schemeClr val="lt2"/>
                        </a:solidFill>
                        <a:latin typeface="Arial"/>
                        <a:ea typeface="Arial"/>
                        <a:cs typeface="Arial"/>
                        <a:sym typeface="Arial"/>
                      </a:endParaRPr>
                    </a:p>
                  </a:txBody>
                  <a:tcPr marL="42675" marR="42675" marT="21325" marB="213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12700" cap="flat" cmpd="sng">
                      <a:solidFill>
                        <a:srgbClr val="000000"/>
                      </a:solidFill>
                      <a:prstDash val="solid"/>
                      <a:round/>
                      <a:headEnd type="none" w="sm" len="sm"/>
                      <a:tailEnd type="none" w="sm" len="sm"/>
                    </a:lnB>
                    <a:solidFill>
                      <a:srgbClr val="FF5757"/>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fr-BE" sz="2000" b="1" i="0" u="none" strike="noStrike" cap="none">
                          <a:solidFill>
                            <a:schemeClr val="lt2"/>
                          </a:solidFill>
                          <a:latin typeface="Arial"/>
                          <a:ea typeface="Arial"/>
                          <a:cs typeface="Arial"/>
                          <a:sym typeface="Arial"/>
                        </a:rPr>
                        <a:t>2024</a:t>
                      </a:r>
                      <a:endParaRPr sz="2000" b="1" i="0" u="none" strike="noStrike" cap="none">
                        <a:solidFill>
                          <a:schemeClr val="lt2"/>
                        </a:solidFill>
                        <a:latin typeface="Arial"/>
                        <a:ea typeface="Arial"/>
                        <a:cs typeface="Arial"/>
                        <a:sym typeface="Arial"/>
                      </a:endParaRPr>
                    </a:p>
                  </a:txBody>
                  <a:tcPr marL="42675" marR="42675" marT="21325" marB="213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fr-BE" sz="2000" b="1" i="0" u="none" strike="noStrike" cap="none">
                          <a:solidFill>
                            <a:schemeClr val="lt2"/>
                          </a:solidFill>
                          <a:latin typeface="Arial"/>
                          <a:ea typeface="Arial"/>
                          <a:cs typeface="Arial"/>
                          <a:sym typeface="Arial"/>
                        </a:rPr>
                        <a:t>2023</a:t>
                      </a:r>
                      <a:endParaRPr sz="2000" b="1" i="0" u="none" strike="noStrike" cap="none">
                        <a:solidFill>
                          <a:schemeClr val="lt2"/>
                        </a:solidFill>
                        <a:latin typeface="Arial"/>
                        <a:ea typeface="Arial"/>
                        <a:cs typeface="Arial"/>
                        <a:sym typeface="Arial"/>
                      </a:endParaRPr>
                    </a:p>
                  </a:txBody>
                  <a:tcPr marL="42675" marR="42675" marT="21325" marB="213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12700" cap="flat" cmpd="sng">
                      <a:solidFill>
                        <a:srgbClr val="000000"/>
                      </a:solidFill>
                      <a:prstDash val="solid"/>
                      <a:round/>
                      <a:headEnd type="none" w="sm" len="sm"/>
                      <a:tailEnd type="none" w="sm" len="sm"/>
                    </a:lnB>
                    <a:solidFill>
                      <a:srgbClr val="FF5757"/>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fr-BE" sz="2000" b="1" i="0" u="none" strike="noStrike" cap="none">
                          <a:solidFill>
                            <a:schemeClr val="lt2"/>
                          </a:solidFill>
                          <a:latin typeface="Arial"/>
                          <a:ea typeface="Arial"/>
                          <a:cs typeface="Arial"/>
                          <a:sym typeface="Arial"/>
                        </a:rPr>
                        <a:t>2024</a:t>
                      </a:r>
                      <a:endParaRPr sz="2000" b="1" i="0" u="none" strike="noStrike" cap="none">
                        <a:solidFill>
                          <a:schemeClr val="lt2"/>
                        </a:solidFill>
                        <a:latin typeface="Arial"/>
                        <a:ea typeface="Arial"/>
                        <a:cs typeface="Arial"/>
                        <a:sym typeface="Arial"/>
                      </a:endParaRPr>
                    </a:p>
                  </a:txBody>
                  <a:tcPr marL="42675" marR="42675" marT="21325" marB="213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00000"/>
                    </a:solidFill>
                  </a:tcPr>
                </a:tc>
                <a:extLst>
                  <a:ext uri="{0D108BD9-81ED-4DB2-BD59-A6C34878D82A}">
                    <a16:rowId xmlns:a16="http://schemas.microsoft.com/office/drawing/2014/main" val="10001"/>
                  </a:ext>
                </a:extLst>
              </a:tr>
              <a:tr h="322225">
                <a:tc>
                  <a:txBody>
                    <a:bodyPr/>
                    <a:lstStyle/>
                    <a:p>
                      <a:pPr marL="0" marR="0" lvl="0" indent="0" algn="ctr" rtl="0">
                        <a:lnSpc>
                          <a:spcPct val="100000"/>
                        </a:lnSpc>
                        <a:spcBef>
                          <a:spcPts val="0"/>
                        </a:spcBef>
                        <a:spcAft>
                          <a:spcPts val="0"/>
                        </a:spcAft>
                        <a:buClr>
                          <a:schemeClr val="dk1"/>
                        </a:buClr>
                        <a:buSzPts val="1200"/>
                        <a:buFont typeface="Lato"/>
                        <a:buNone/>
                      </a:pPr>
                      <a:r>
                        <a:rPr lang="fr-BE" sz="1400" b="0" i="0" u="none" strike="noStrike" cap="none">
                          <a:latin typeface="Arial"/>
                          <a:ea typeface="Arial"/>
                          <a:cs typeface="Arial"/>
                          <a:sym typeface="Arial"/>
                        </a:rPr>
                        <a:t>AUGUST</a:t>
                      </a:r>
                      <a:endParaRPr sz="1400" u="none" strike="noStrike" cap="none">
                        <a:latin typeface="Arial"/>
                        <a:ea typeface="Arial"/>
                        <a:cs typeface="Arial"/>
                        <a:sym typeface="Arial"/>
                      </a:endParaRPr>
                    </a:p>
                  </a:txBody>
                  <a:tcPr marL="3550" marR="3550" marT="35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8</a:t>
                      </a:r>
                      <a:endParaRPr sz="2000" u="none" strike="noStrike" cap="none"/>
                    </a:p>
                  </a:txBody>
                  <a:tcPr marL="3550" marR="3550" marT="355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FF0000"/>
                        </a:buClr>
                        <a:buSzPts val="1100"/>
                        <a:buFont typeface="Lato"/>
                        <a:buNone/>
                      </a:pPr>
                      <a:r>
                        <a:rPr lang="fr-BE" sz="2000" b="1" i="0" u="none" strike="noStrike" cap="none">
                          <a:solidFill>
                            <a:schemeClr val="dk1"/>
                          </a:solidFill>
                          <a:latin typeface="Lato"/>
                          <a:ea typeface="Lato"/>
                          <a:cs typeface="Lato"/>
                          <a:sym typeface="Lato"/>
                        </a:rPr>
                        <a:t>55</a:t>
                      </a:r>
                      <a:endParaRPr sz="2000" b="1" u="none" strike="noStrike" cap="none">
                        <a:solidFill>
                          <a:schemeClr val="dk1"/>
                        </a:solidFill>
                      </a:endParaRPr>
                    </a:p>
                  </a:txBody>
                  <a:tcPr marL="3550" marR="3550" marT="35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10</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125</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285100">
                <a:tc>
                  <a:txBody>
                    <a:bodyPr/>
                    <a:lstStyle/>
                    <a:p>
                      <a:pPr marL="0" marR="0" lvl="0" indent="0" algn="ctr" rtl="0">
                        <a:lnSpc>
                          <a:spcPct val="100000"/>
                        </a:lnSpc>
                        <a:spcBef>
                          <a:spcPts val="0"/>
                        </a:spcBef>
                        <a:spcAft>
                          <a:spcPts val="0"/>
                        </a:spcAft>
                        <a:buClr>
                          <a:schemeClr val="dk1"/>
                        </a:buClr>
                        <a:buSzPts val="1200"/>
                        <a:buFont typeface="Lato"/>
                        <a:buNone/>
                      </a:pPr>
                      <a:r>
                        <a:rPr lang="fr-BE" sz="1400" b="0" i="0" u="none" strike="noStrike" cap="none">
                          <a:latin typeface="Arial"/>
                          <a:ea typeface="Arial"/>
                          <a:cs typeface="Arial"/>
                          <a:sym typeface="Arial"/>
                        </a:rPr>
                        <a:t>SEPTEMBER</a:t>
                      </a:r>
                      <a:endParaRPr sz="1400" u="none" strike="noStrike" cap="none">
                        <a:latin typeface="Arial"/>
                        <a:ea typeface="Arial"/>
                        <a:cs typeface="Arial"/>
                        <a:sym typeface="Arial"/>
                      </a:endParaRPr>
                    </a:p>
                  </a:txBody>
                  <a:tcPr marL="3550" marR="3550" marT="35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22</a:t>
                      </a:r>
                      <a:endParaRPr sz="2000" u="none" strike="noStrike" cap="none"/>
                    </a:p>
                  </a:txBody>
                  <a:tcPr marL="3550" marR="3550" marT="355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FF0000"/>
                        </a:buClr>
                        <a:buSzPts val="1100"/>
                        <a:buFont typeface="Lato"/>
                        <a:buNone/>
                      </a:pPr>
                      <a:r>
                        <a:rPr lang="fr-BE" sz="2000" b="1" i="0" u="none" strike="noStrike" cap="none">
                          <a:solidFill>
                            <a:schemeClr val="dk1"/>
                          </a:solidFill>
                          <a:latin typeface="Lato"/>
                          <a:ea typeface="Lato"/>
                          <a:cs typeface="Lato"/>
                          <a:sym typeface="Lato"/>
                        </a:rPr>
                        <a:t>84</a:t>
                      </a:r>
                      <a:endParaRPr sz="2000" b="1" u="none" strike="noStrike" cap="none">
                        <a:solidFill>
                          <a:schemeClr val="dk1"/>
                        </a:solidFill>
                      </a:endParaRPr>
                    </a:p>
                  </a:txBody>
                  <a:tcPr marL="3550" marR="3550" marT="35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49</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1" i="0" u="none" strike="noStrike" cap="none">
                          <a:solidFill>
                            <a:schemeClr val="dk2"/>
                          </a:solidFill>
                          <a:latin typeface="Lato"/>
                          <a:ea typeface="Lato"/>
                          <a:cs typeface="Lato"/>
                          <a:sym typeface="Lato"/>
                        </a:rPr>
                        <a:t>170</a:t>
                      </a:r>
                      <a:endParaRPr sz="2000" b="1" u="none" strike="noStrike" cap="none">
                        <a:solidFill>
                          <a:schemeClr val="dk2"/>
                        </a:solidFill>
                      </a:endParaRPr>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r h="285100">
                <a:tc>
                  <a:txBody>
                    <a:bodyPr/>
                    <a:lstStyle/>
                    <a:p>
                      <a:pPr marL="0" marR="0" lvl="0" indent="0" algn="ctr" rtl="0">
                        <a:lnSpc>
                          <a:spcPct val="100000"/>
                        </a:lnSpc>
                        <a:spcBef>
                          <a:spcPts val="0"/>
                        </a:spcBef>
                        <a:spcAft>
                          <a:spcPts val="0"/>
                        </a:spcAft>
                        <a:buClr>
                          <a:schemeClr val="dk1"/>
                        </a:buClr>
                        <a:buSzPts val="1200"/>
                        <a:buFont typeface="Lato"/>
                        <a:buNone/>
                      </a:pPr>
                      <a:r>
                        <a:rPr lang="fr-BE" sz="1400" b="0" i="0" u="none" strike="noStrike" cap="none">
                          <a:latin typeface="Arial"/>
                          <a:ea typeface="Arial"/>
                          <a:cs typeface="Arial"/>
                          <a:sym typeface="Arial"/>
                        </a:rPr>
                        <a:t>OCTOBER</a:t>
                      </a:r>
                      <a:endParaRPr sz="1400" u="none" strike="noStrike" cap="none">
                        <a:latin typeface="Arial"/>
                        <a:ea typeface="Arial"/>
                        <a:cs typeface="Arial"/>
                        <a:sym typeface="Arial"/>
                      </a:endParaRPr>
                    </a:p>
                  </a:txBody>
                  <a:tcPr marL="3550" marR="3550" marT="35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31</a:t>
                      </a:r>
                      <a:endParaRPr sz="2000" u="none" strike="noStrike" cap="none"/>
                    </a:p>
                  </a:txBody>
                  <a:tcPr marL="3550" marR="3550" marT="355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FF0000"/>
                        </a:buClr>
                        <a:buSzPts val="1100"/>
                        <a:buFont typeface="Lato"/>
                        <a:buNone/>
                      </a:pPr>
                      <a:r>
                        <a:rPr lang="fr-BE" sz="2000" b="1" i="0" u="none" strike="noStrike" cap="none">
                          <a:solidFill>
                            <a:schemeClr val="dk1"/>
                          </a:solidFill>
                          <a:latin typeface="Lato"/>
                          <a:ea typeface="Lato"/>
                          <a:cs typeface="Lato"/>
                          <a:sym typeface="Lato"/>
                        </a:rPr>
                        <a:t>89</a:t>
                      </a:r>
                      <a:endParaRPr sz="2000" b="1" u="none" strike="noStrike" cap="none">
                        <a:solidFill>
                          <a:schemeClr val="dk1"/>
                        </a:solidFill>
                      </a:endParaRPr>
                    </a:p>
                  </a:txBody>
                  <a:tcPr marL="3550" marR="3550" marT="35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46</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149</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285100">
                <a:tc>
                  <a:txBody>
                    <a:bodyPr/>
                    <a:lstStyle/>
                    <a:p>
                      <a:pPr marL="0" marR="0" lvl="0" indent="0" algn="ctr" rtl="0">
                        <a:lnSpc>
                          <a:spcPct val="100000"/>
                        </a:lnSpc>
                        <a:spcBef>
                          <a:spcPts val="0"/>
                        </a:spcBef>
                        <a:spcAft>
                          <a:spcPts val="0"/>
                        </a:spcAft>
                        <a:buClr>
                          <a:schemeClr val="dk1"/>
                        </a:buClr>
                        <a:buSzPts val="1200"/>
                        <a:buFont typeface="Lato"/>
                        <a:buNone/>
                      </a:pPr>
                      <a:r>
                        <a:rPr lang="fr-BE" sz="1400" b="0" i="0" u="none" strike="noStrike" cap="none">
                          <a:latin typeface="Arial"/>
                          <a:ea typeface="Arial"/>
                          <a:cs typeface="Arial"/>
                          <a:sym typeface="Arial"/>
                        </a:rPr>
                        <a:t>NOVEMBER</a:t>
                      </a:r>
                      <a:endParaRPr sz="1400" u="none" strike="noStrike" cap="none">
                        <a:latin typeface="Arial"/>
                        <a:ea typeface="Arial"/>
                        <a:cs typeface="Arial"/>
                        <a:sym typeface="Arial"/>
                      </a:endParaRPr>
                    </a:p>
                  </a:txBody>
                  <a:tcPr marL="3550" marR="3550" marT="35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16</a:t>
                      </a:r>
                      <a:endParaRPr sz="2000" u="none" strike="noStrike" cap="none"/>
                    </a:p>
                  </a:txBody>
                  <a:tcPr marL="3550" marR="3550" marT="355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FF0000"/>
                        </a:buClr>
                        <a:buSzPts val="1100"/>
                        <a:buFont typeface="Lato"/>
                        <a:buNone/>
                      </a:pPr>
                      <a:r>
                        <a:rPr lang="fr-BE" sz="2000" b="1" i="0" u="none" strike="noStrike" cap="none">
                          <a:solidFill>
                            <a:schemeClr val="dk1"/>
                          </a:solidFill>
                          <a:latin typeface="Lato"/>
                          <a:ea typeface="Lato"/>
                          <a:cs typeface="Lato"/>
                          <a:sym typeface="Lato"/>
                        </a:rPr>
                        <a:t>42</a:t>
                      </a:r>
                      <a:endParaRPr sz="2000" b="1" u="none" strike="noStrike" cap="none">
                        <a:solidFill>
                          <a:schemeClr val="dk1"/>
                        </a:solidFill>
                      </a:endParaRPr>
                    </a:p>
                  </a:txBody>
                  <a:tcPr marL="3550" marR="3550" marT="35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22</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70</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285100">
                <a:tc>
                  <a:txBody>
                    <a:bodyPr/>
                    <a:lstStyle/>
                    <a:p>
                      <a:pPr marL="0" marR="0" lvl="0" indent="0" algn="ctr" rtl="0">
                        <a:lnSpc>
                          <a:spcPct val="100000"/>
                        </a:lnSpc>
                        <a:spcBef>
                          <a:spcPts val="0"/>
                        </a:spcBef>
                        <a:spcAft>
                          <a:spcPts val="0"/>
                        </a:spcAft>
                        <a:buClr>
                          <a:schemeClr val="dk1"/>
                        </a:buClr>
                        <a:buSzPts val="1200"/>
                        <a:buFont typeface="Lato"/>
                        <a:buNone/>
                      </a:pPr>
                      <a:r>
                        <a:rPr lang="fr-BE" sz="1400" b="1" i="0" u="none" strike="noStrike" cap="none">
                          <a:latin typeface="Arial"/>
                          <a:ea typeface="Arial"/>
                          <a:cs typeface="Arial"/>
                          <a:sym typeface="Arial"/>
                        </a:rPr>
                        <a:t>Plasmarathon</a:t>
                      </a:r>
                      <a:r>
                        <a:rPr lang="fr-BE" sz="1400" b="0" i="0" u="none" strike="noStrike" cap="none">
                          <a:latin typeface="Arial"/>
                          <a:ea typeface="Arial"/>
                          <a:cs typeface="Arial"/>
                          <a:sym typeface="Arial"/>
                        </a:rPr>
                        <a:t> Period</a:t>
                      </a:r>
                      <a:endParaRPr sz="1400" b="0" i="0" u="none" strike="noStrike" cap="none">
                        <a:latin typeface="Arial"/>
                        <a:ea typeface="Arial"/>
                        <a:cs typeface="Arial"/>
                        <a:sym typeface="Arial"/>
                      </a:endParaRPr>
                    </a:p>
                  </a:txBody>
                  <a:tcPr marL="3550" marR="3550" marT="35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77</a:t>
                      </a:r>
                      <a:endParaRPr sz="2000" u="none" strike="noStrike" cap="none"/>
                    </a:p>
                  </a:txBody>
                  <a:tcPr marL="3550" marR="3550" marT="355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tc>
                  <a:txBody>
                    <a:bodyPr/>
                    <a:lstStyle/>
                    <a:p>
                      <a:pPr marL="0" marR="0" lvl="0" indent="0" algn="ctr" rtl="0">
                        <a:lnSpc>
                          <a:spcPct val="100000"/>
                        </a:lnSpc>
                        <a:spcBef>
                          <a:spcPts val="0"/>
                        </a:spcBef>
                        <a:spcAft>
                          <a:spcPts val="0"/>
                        </a:spcAft>
                        <a:buClr>
                          <a:srgbClr val="FF2400"/>
                        </a:buClr>
                        <a:buSzPts val="1100"/>
                        <a:buFont typeface="Lato"/>
                        <a:buNone/>
                      </a:pPr>
                      <a:r>
                        <a:rPr lang="fr-BE" sz="2000" b="1" i="0" u="none" strike="noStrike" cap="none">
                          <a:solidFill>
                            <a:schemeClr val="dk2"/>
                          </a:solidFill>
                          <a:latin typeface="Lato"/>
                          <a:ea typeface="Lato"/>
                          <a:cs typeface="Lato"/>
                          <a:sym typeface="Lato"/>
                        </a:rPr>
                        <a:t>270</a:t>
                      </a:r>
                      <a:endParaRPr sz="2000" b="1" u="none" strike="noStrike" cap="none">
                        <a:solidFill>
                          <a:schemeClr val="dk2"/>
                        </a:solidFill>
                      </a:endParaRPr>
                    </a:p>
                  </a:txBody>
                  <a:tcPr marL="3550" marR="3550" marT="35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tc>
                  <a:txBody>
                    <a:bodyPr/>
                    <a:lstStyle/>
                    <a:p>
                      <a:pPr marL="0" marR="0" lvl="0" indent="0" algn="ctr" rtl="0">
                        <a:lnSpc>
                          <a:spcPct val="100000"/>
                        </a:lnSpc>
                        <a:spcBef>
                          <a:spcPts val="0"/>
                        </a:spcBef>
                        <a:spcAft>
                          <a:spcPts val="0"/>
                        </a:spcAft>
                        <a:buClr>
                          <a:schemeClr val="dk1"/>
                        </a:buClr>
                        <a:buSzPts val="1100"/>
                        <a:buFont typeface="Lato"/>
                        <a:buNone/>
                      </a:pPr>
                      <a:r>
                        <a:rPr lang="fr-BE" sz="2000" b="0" i="0" u="none" strike="noStrike" cap="none">
                          <a:latin typeface="Lato"/>
                          <a:ea typeface="Lato"/>
                          <a:cs typeface="Lato"/>
                          <a:sym typeface="Lato"/>
                        </a:rPr>
                        <a:t>127</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tc>
                  <a:txBody>
                    <a:bodyPr/>
                    <a:lstStyle/>
                    <a:p>
                      <a:pPr marL="0" marR="0" lvl="0" indent="0" algn="ctr" rtl="0">
                        <a:lnSpc>
                          <a:spcPct val="100000"/>
                        </a:lnSpc>
                        <a:spcBef>
                          <a:spcPts val="0"/>
                        </a:spcBef>
                        <a:spcAft>
                          <a:spcPts val="0"/>
                        </a:spcAft>
                        <a:buClr>
                          <a:srgbClr val="FF0000"/>
                        </a:buClr>
                        <a:buSzPts val="1100"/>
                        <a:buFont typeface="Lato"/>
                        <a:buNone/>
                      </a:pPr>
                      <a:r>
                        <a:rPr lang="fr-BE" sz="2000" b="1" i="0" u="none" strike="noStrike" cap="none">
                          <a:solidFill>
                            <a:srgbClr val="FF0000"/>
                          </a:solidFill>
                          <a:latin typeface="Lato"/>
                          <a:ea typeface="Lato"/>
                          <a:cs typeface="Lato"/>
                          <a:sym typeface="Lato"/>
                        </a:rPr>
                        <a:t>514</a:t>
                      </a:r>
                      <a:endParaRPr sz="2000" u="none" strike="noStrike" cap="none"/>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6"/>
                    </a:solidFill>
                  </a:tcPr>
                </a:tc>
                <a:extLst>
                  <a:ext uri="{0D108BD9-81ED-4DB2-BD59-A6C34878D82A}">
                    <a16:rowId xmlns:a16="http://schemas.microsoft.com/office/drawing/2014/main" val="10006"/>
                  </a:ext>
                </a:extLst>
              </a:tr>
              <a:tr h="285100">
                <a:tc>
                  <a:txBody>
                    <a:bodyPr/>
                    <a:lstStyle/>
                    <a:p>
                      <a:pPr marL="0" marR="0" lvl="0" indent="0" algn="ctr" rtl="0">
                        <a:lnSpc>
                          <a:spcPct val="100000"/>
                        </a:lnSpc>
                        <a:spcBef>
                          <a:spcPts val="0"/>
                        </a:spcBef>
                        <a:spcAft>
                          <a:spcPts val="0"/>
                        </a:spcAft>
                        <a:buClr>
                          <a:srgbClr val="000000"/>
                        </a:buClr>
                        <a:buSzPts val="1200"/>
                        <a:buFont typeface="Lato"/>
                        <a:buNone/>
                      </a:pPr>
                      <a:r>
                        <a:rPr lang="fr-BE" sz="1200" b="0" i="0" u="none" strike="noStrike" cap="none">
                          <a:solidFill>
                            <a:srgbClr val="000000"/>
                          </a:solidFill>
                          <a:latin typeface="Arial"/>
                          <a:ea typeface="Arial"/>
                          <a:cs typeface="Arial"/>
                          <a:sym typeface="Arial"/>
                        </a:rPr>
                        <a:t>ANNUAL </a:t>
                      </a:r>
                      <a:endParaRPr sz="1200" b="0" i="0" u="none" strike="noStrike" cap="none">
                        <a:latin typeface="Arial"/>
                        <a:ea typeface="Arial"/>
                        <a:cs typeface="Arial"/>
                        <a:sym typeface="Arial"/>
                      </a:endParaRPr>
                    </a:p>
                  </a:txBody>
                  <a:tcPr marL="3550" marR="3550" marT="3550" marB="0" anchor="b">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Lato"/>
                        <a:buNone/>
                      </a:pPr>
                      <a:r>
                        <a:rPr lang="fr-BE" sz="2000" b="0" i="0" u="none" strike="noStrike" cap="none">
                          <a:solidFill>
                            <a:srgbClr val="000000"/>
                          </a:solidFill>
                          <a:latin typeface="Lato"/>
                          <a:ea typeface="Lato"/>
                          <a:cs typeface="Lato"/>
                          <a:sym typeface="Lato"/>
                        </a:rPr>
                        <a:t>188</a:t>
                      </a:r>
                      <a:endParaRPr sz="2000" b="0" i="0" u="none" strike="noStrike" cap="none">
                        <a:latin typeface="Lato"/>
                        <a:ea typeface="Lato"/>
                        <a:cs typeface="Lato"/>
                        <a:sym typeface="Lato"/>
                      </a:endParaRPr>
                    </a:p>
                  </a:txBody>
                  <a:tcPr marL="3550" marR="3550" marT="355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2400"/>
                        </a:buClr>
                        <a:buSzPts val="1100"/>
                        <a:buFont typeface="Lato"/>
                        <a:buNone/>
                      </a:pPr>
                      <a:r>
                        <a:rPr lang="fr-BE" sz="2000" i="0" u="none" strike="noStrike" cap="none">
                          <a:solidFill>
                            <a:schemeClr val="dk1"/>
                          </a:solidFill>
                          <a:latin typeface="Lato"/>
                          <a:ea typeface="Lato"/>
                          <a:cs typeface="Lato"/>
                          <a:sym typeface="Lato"/>
                        </a:rPr>
                        <a:t>528</a:t>
                      </a:r>
                      <a:endParaRPr sz="2000" u="none" strike="noStrike" cap="none">
                        <a:solidFill>
                          <a:schemeClr val="dk1"/>
                        </a:solidFill>
                      </a:endParaRPr>
                    </a:p>
                  </a:txBody>
                  <a:tcPr marL="3550" marR="3550" marT="355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Lato"/>
                        <a:buNone/>
                      </a:pPr>
                      <a:r>
                        <a:rPr lang="fr-BE" sz="2000" b="0" i="0" u="none" strike="noStrike" cap="none">
                          <a:solidFill>
                            <a:srgbClr val="000000"/>
                          </a:solidFill>
                          <a:latin typeface="Lato"/>
                          <a:ea typeface="Lato"/>
                          <a:cs typeface="Lato"/>
                          <a:sym typeface="Lato"/>
                        </a:rPr>
                        <a:t>418</a:t>
                      </a:r>
                      <a:endParaRPr sz="2000" b="0" i="0" u="none" strike="noStrike" cap="none">
                        <a:latin typeface="Lato"/>
                        <a:ea typeface="Lato"/>
                        <a:cs typeface="Lato"/>
                        <a:sym typeface="Lato"/>
                      </a:endParaRPr>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1100"/>
                        <a:buFont typeface="Lato"/>
                        <a:buNone/>
                      </a:pPr>
                      <a:r>
                        <a:rPr lang="fr-BE" sz="2000" b="1" i="0" u="none" strike="noStrike" cap="none">
                          <a:solidFill>
                            <a:schemeClr val="dk1"/>
                          </a:solidFill>
                          <a:latin typeface="Lato"/>
                          <a:ea typeface="Lato"/>
                          <a:cs typeface="Lato"/>
                          <a:sym typeface="Lato"/>
                        </a:rPr>
                        <a:t>1188</a:t>
                      </a:r>
                      <a:endParaRPr sz="2000" u="none" strike="noStrike" cap="none">
                        <a:solidFill>
                          <a:schemeClr val="dk1"/>
                        </a:solidFill>
                      </a:endParaRPr>
                    </a:p>
                  </a:txBody>
                  <a:tcPr marL="3550" marR="3550" marT="355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414" name="Google Shape;414;g37ba3274512_0_31"/>
          <p:cNvSpPr txBox="1"/>
          <p:nvPr/>
        </p:nvSpPr>
        <p:spPr>
          <a:xfrm>
            <a:off x="329938" y="4987937"/>
            <a:ext cx="1237481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BE" sz="2400" b="0" i="0" u="none" strike="noStrike" cap="none" dirty="0" err="1">
                <a:solidFill>
                  <a:schemeClr val="dk1"/>
                </a:solidFill>
                <a:latin typeface="Arial"/>
                <a:ea typeface="Arial"/>
                <a:cs typeface="Arial"/>
                <a:sym typeface="Arial"/>
              </a:rPr>
              <a:t>During</a:t>
            </a:r>
            <a:r>
              <a:rPr lang="fr-BE" sz="2400" b="0" i="0" u="none" strike="noStrike" cap="none" dirty="0">
                <a:solidFill>
                  <a:schemeClr val="dk1"/>
                </a:solidFill>
                <a:latin typeface="Arial"/>
                <a:ea typeface="Arial"/>
                <a:cs typeface="Arial"/>
                <a:sym typeface="Arial"/>
              </a:rPr>
              <a:t> the </a:t>
            </a:r>
            <a:r>
              <a:rPr lang="fr-BE" sz="2400" b="0" i="0" u="none" strike="noStrike" cap="none" dirty="0" err="1">
                <a:solidFill>
                  <a:schemeClr val="dk1"/>
                </a:solidFill>
                <a:latin typeface="Arial"/>
                <a:ea typeface="Arial"/>
                <a:cs typeface="Arial"/>
                <a:sym typeface="Arial"/>
              </a:rPr>
              <a:t>same</a:t>
            </a:r>
            <a:r>
              <a:rPr lang="fr-BE" sz="2400" b="0" i="0" u="none" strike="noStrike" cap="none" dirty="0">
                <a:solidFill>
                  <a:schemeClr val="dk1"/>
                </a:solidFill>
                <a:latin typeface="Arial"/>
                <a:ea typeface="Arial"/>
                <a:cs typeface="Arial"/>
                <a:sym typeface="Arial"/>
              </a:rPr>
              <a:t> </a:t>
            </a:r>
            <a:r>
              <a:rPr lang="fr-BE" sz="2400" b="0" i="0" u="none" strike="noStrike" cap="none" dirty="0" err="1">
                <a:solidFill>
                  <a:schemeClr val="dk1"/>
                </a:solidFill>
                <a:latin typeface="Arial"/>
                <a:ea typeface="Arial"/>
                <a:cs typeface="Arial"/>
                <a:sym typeface="Arial"/>
              </a:rPr>
              <a:t>period</a:t>
            </a:r>
            <a:r>
              <a:rPr lang="fr-BE" sz="2400" b="0" i="0" u="none" strike="noStrike" cap="none" dirty="0">
                <a:solidFill>
                  <a:schemeClr val="dk1"/>
                </a:solidFill>
                <a:latin typeface="Arial"/>
                <a:ea typeface="Arial"/>
                <a:cs typeface="Arial"/>
                <a:sym typeface="Arial"/>
              </a:rPr>
              <a:t>, </a:t>
            </a:r>
            <a:r>
              <a:rPr lang="fr-BE" sz="2400" b="1" i="0" u="none" strike="noStrike" cap="none" dirty="0">
                <a:solidFill>
                  <a:schemeClr val="dk1"/>
                </a:solidFill>
                <a:latin typeface="Arial"/>
                <a:ea typeface="Arial"/>
                <a:cs typeface="Arial"/>
                <a:sym typeface="Arial"/>
              </a:rPr>
              <a:t>the new </a:t>
            </a:r>
            <a:r>
              <a:rPr lang="fr-BE" sz="2400" b="1" i="0" u="none" strike="noStrike" cap="none" dirty="0" err="1">
                <a:solidFill>
                  <a:schemeClr val="dk1"/>
                </a:solidFill>
                <a:latin typeface="Arial"/>
                <a:ea typeface="Arial"/>
                <a:cs typeface="Arial"/>
                <a:sym typeface="Arial"/>
              </a:rPr>
              <a:t>donors</a:t>
            </a:r>
            <a:r>
              <a:rPr lang="fr-BE" sz="2400" b="1" i="0" u="none" strike="noStrike" cap="none" dirty="0">
                <a:solidFill>
                  <a:schemeClr val="dk1"/>
                </a:solidFill>
                <a:latin typeface="Arial"/>
                <a:ea typeface="Arial"/>
                <a:cs typeface="Arial"/>
                <a:sym typeface="Arial"/>
              </a:rPr>
              <a:t> </a:t>
            </a:r>
            <a:r>
              <a:rPr lang="fr-BE" sz="2400" b="0" i="0" u="none" strike="noStrike" cap="none" dirty="0">
                <a:solidFill>
                  <a:schemeClr val="dk1"/>
                </a:solidFill>
                <a:latin typeface="Arial"/>
                <a:ea typeface="Arial"/>
                <a:cs typeface="Arial"/>
                <a:sym typeface="Arial"/>
              </a:rPr>
              <a:t>in 2024  </a:t>
            </a:r>
            <a:r>
              <a:rPr lang="fr-BE" sz="2400" b="0" i="0" u="none" strike="noStrike" cap="none" dirty="0" err="1">
                <a:solidFill>
                  <a:schemeClr val="dk1"/>
                </a:solidFill>
                <a:latin typeface="Arial"/>
                <a:ea typeface="Arial"/>
                <a:cs typeface="Arial"/>
                <a:sym typeface="Arial"/>
              </a:rPr>
              <a:t>were</a:t>
            </a:r>
            <a:r>
              <a:rPr lang="fr-BE" sz="2400" b="0" i="0" u="none" strike="noStrike" cap="none" dirty="0">
                <a:solidFill>
                  <a:schemeClr val="dk1"/>
                </a:solidFill>
                <a:latin typeface="Arial"/>
                <a:ea typeface="Arial"/>
                <a:cs typeface="Arial"/>
                <a:sym typeface="Arial"/>
              </a:rPr>
              <a:t> more the </a:t>
            </a:r>
            <a:r>
              <a:rPr lang="fr-BE" sz="2400" b="1" i="0" u="none" strike="noStrike" cap="none" dirty="0">
                <a:solidFill>
                  <a:schemeClr val="dk1"/>
                </a:solidFill>
                <a:latin typeface="Arial"/>
                <a:ea typeface="Arial"/>
                <a:cs typeface="Arial"/>
                <a:sym typeface="Arial"/>
              </a:rPr>
              <a:t>3 times </a:t>
            </a:r>
            <a:br>
              <a:rPr lang="fr-BE" sz="2400" b="0" i="0" u="none" strike="noStrike" cap="none" dirty="0">
                <a:solidFill>
                  <a:schemeClr val="dk1"/>
                </a:solidFill>
                <a:latin typeface="Arial"/>
                <a:ea typeface="Arial"/>
                <a:cs typeface="Arial"/>
                <a:sym typeface="Arial"/>
              </a:rPr>
            </a:br>
            <a:r>
              <a:rPr lang="fr-BE" sz="2400" b="0" i="0" u="none" strike="noStrike" cap="none" dirty="0" err="1">
                <a:solidFill>
                  <a:schemeClr val="dk1"/>
                </a:solidFill>
                <a:latin typeface="Arial"/>
                <a:ea typeface="Arial"/>
                <a:cs typeface="Arial"/>
                <a:sym typeface="Arial"/>
              </a:rPr>
              <a:t>higher</a:t>
            </a:r>
            <a:r>
              <a:rPr lang="fr-BE" sz="2400" b="0" i="0" u="none" strike="noStrike" cap="none" dirty="0">
                <a:solidFill>
                  <a:schemeClr val="dk1"/>
                </a:solidFill>
                <a:latin typeface="Arial"/>
                <a:ea typeface="Arial"/>
                <a:cs typeface="Arial"/>
                <a:sym typeface="Arial"/>
              </a:rPr>
              <a:t> </a:t>
            </a:r>
            <a:r>
              <a:rPr lang="fr-BE" sz="2400" b="0" i="0" u="none" strike="noStrike" cap="none" dirty="0" err="1">
                <a:solidFill>
                  <a:schemeClr val="dk1"/>
                </a:solidFill>
                <a:latin typeface="Arial"/>
                <a:ea typeface="Arial"/>
                <a:cs typeface="Arial"/>
                <a:sym typeface="Arial"/>
              </a:rPr>
              <a:t>than</a:t>
            </a:r>
            <a:r>
              <a:rPr lang="fr-BE" sz="2400" b="0" i="0" u="none" strike="noStrike" cap="none" dirty="0">
                <a:solidFill>
                  <a:schemeClr val="dk1"/>
                </a:solidFill>
                <a:latin typeface="Arial"/>
                <a:ea typeface="Arial"/>
                <a:cs typeface="Arial"/>
                <a:sym typeface="Arial"/>
              </a:rPr>
              <a:t> 2023. The </a:t>
            </a:r>
            <a:r>
              <a:rPr lang="fr-BE" sz="2400" b="0" i="0" u="none" strike="noStrike" cap="none" dirty="0" err="1">
                <a:solidFill>
                  <a:schemeClr val="dk1"/>
                </a:solidFill>
                <a:latin typeface="Arial"/>
                <a:ea typeface="Arial"/>
                <a:cs typeface="Arial"/>
                <a:sym typeface="Arial"/>
              </a:rPr>
              <a:t>number</a:t>
            </a:r>
            <a:r>
              <a:rPr lang="fr-BE" sz="2400" b="0" i="0" u="none" strike="noStrike" cap="none" dirty="0">
                <a:solidFill>
                  <a:schemeClr val="dk1"/>
                </a:solidFill>
                <a:latin typeface="Arial"/>
                <a:ea typeface="Arial"/>
                <a:cs typeface="Arial"/>
                <a:sym typeface="Arial"/>
              </a:rPr>
              <a:t> of donations by new </a:t>
            </a:r>
            <a:r>
              <a:rPr lang="fr-BE" sz="2400" b="0" i="0" u="none" strike="noStrike" cap="none" dirty="0" err="1">
                <a:solidFill>
                  <a:schemeClr val="dk1"/>
                </a:solidFill>
                <a:latin typeface="Arial"/>
                <a:ea typeface="Arial"/>
                <a:cs typeface="Arial"/>
                <a:sym typeface="Arial"/>
              </a:rPr>
              <a:t>donors</a:t>
            </a:r>
            <a:r>
              <a:rPr lang="fr-BE" sz="2400" b="0" i="0" u="none" strike="noStrike" cap="none" dirty="0">
                <a:solidFill>
                  <a:schemeClr val="dk1"/>
                </a:solidFill>
                <a:latin typeface="Arial"/>
                <a:ea typeface="Arial"/>
                <a:cs typeface="Arial"/>
                <a:sym typeface="Arial"/>
              </a:rPr>
              <a:t> </a:t>
            </a:r>
            <a:r>
              <a:rPr lang="fr-BE" sz="2400" b="0" i="0" u="none" strike="noStrike" cap="none" dirty="0" err="1">
                <a:solidFill>
                  <a:schemeClr val="dk1"/>
                </a:solidFill>
                <a:latin typeface="Arial"/>
                <a:ea typeface="Arial"/>
                <a:cs typeface="Arial"/>
                <a:sym typeface="Arial"/>
              </a:rPr>
              <a:t>was</a:t>
            </a:r>
            <a:r>
              <a:rPr lang="fr-BE" sz="2400" b="0" i="0" u="none" strike="noStrike" cap="none" dirty="0">
                <a:solidFill>
                  <a:schemeClr val="dk1"/>
                </a:solidFill>
                <a:latin typeface="Arial"/>
                <a:ea typeface="Arial"/>
                <a:cs typeface="Arial"/>
                <a:sym typeface="Arial"/>
              </a:rPr>
              <a:t> </a:t>
            </a:r>
            <a:r>
              <a:rPr lang="fr-BE" sz="2400" b="1" i="0" u="none" strike="noStrike" cap="none" dirty="0">
                <a:solidFill>
                  <a:schemeClr val="dk1"/>
                </a:solidFill>
                <a:latin typeface="Arial"/>
                <a:ea typeface="Arial"/>
                <a:cs typeface="Arial"/>
                <a:sym typeface="Arial"/>
              </a:rPr>
              <a:t>4 times </a:t>
            </a:r>
            <a:r>
              <a:rPr lang="fr-BE" sz="2400" b="0" i="0" u="none" strike="noStrike" cap="none" dirty="0" err="1">
                <a:solidFill>
                  <a:schemeClr val="dk1"/>
                </a:solidFill>
                <a:latin typeface="Arial"/>
                <a:ea typeface="Arial"/>
                <a:cs typeface="Arial"/>
                <a:sym typeface="Arial"/>
              </a:rPr>
              <a:t>higher</a:t>
            </a:r>
            <a:r>
              <a:rPr lang="fr-BE" sz="2400" b="0" i="0" u="none" strike="noStrike" cap="none" dirty="0">
                <a:solidFill>
                  <a:schemeClr val="dk1"/>
                </a:solidFill>
                <a:latin typeface="Arial"/>
                <a:ea typeface="Arial"/>
                <a:cs typeface="Arial"/>
                <a:sym typeface="Arial"/>
              </a:rPr>
              <a:t>.</a:t>
            </a:r>
            <a:endParaRPr sz="2400" b="0" i="0" u="none" strike="noStrike" cap="none" dirty="0">
              <a:solidFill>
                <a:schemeClr val="dk1"/>
              </a:solidFill>
              <a:latin typeface="Arial"/>
              <a:ea typeface="Arial"/>
              <a:cs typeface="Arial"/>
              <a:sym typeface="Arial"/>
            </a:endParaRPr>
          </a:p>
        </p:txBody>
      </p:sp>
      <p:sp>
        <p:nvSpPr>
          <p:cNvPr id="415" name="Google Shape;415;g37ba3274512_0_31"/>
          <p:cNvSpPr txBox="1"/>
          <p:nvPr/>
        </p:nvSpPr>
        <p:spPr>
          <a:xfrm>
            <a:off x="329938" y="5838833"/>
            <a:ext cx="1146299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BE" sz="2400" b="0" i="1" u="none" strike="noStrike" cap="none" dirty="0">
                <a:solidFill>
                  <a:srgbClr val="FF0000"/>
                </a:solidFill>
                <a:latin typeface="Arial"/>
                <a:ea typeface="Arial"/>
                <a:cs typeface="Arial"/>
                <a:sym typeface="Arial"/>
              </a:rPr>
              <a:t>50% of new </a:t>
            </a:r>
            <a:r>
              <a:rPr lang="fr-BE" sz="2400" b="0" i="1" u="none" strike="noStrike" cap="none" dirty="0" err="1">
                <a:solidFill>
                  <a:srgbClr val="FF0000"/>
                </a:solidFill>
                <a:latin typeface="Arial"/>
                <a:ea typeface="Arial"/>
                <a:cs typeface="Arial"/>
                <a:sym typeface="Arial"/>
              </a:rPr>
              <a:t>donors</a:t>
            </a:r>
            <a:r>
              <a:rPr lang="fr-BE" sz="2400" b="0" i="1" u="none" strike="noStrike" cap="none" dirty="0">
                <a:solidFill>
                  <a:srgbClr val="FF0000"/>
                </a:solidFill>
                <a:latin typeface="Arial"/>
                <a:ea typeface="Arial"/>
                <a:cs typeface="Arial"/>
                <a:sym typeface="Arial"/>
              </a:rPr>
              <a:t> in 2024 </a:t>
            </a:r>
            <a:r>
              <a:rPr lang="fr-BE" sz="2400" b="0" i="1" u="none" strike="noStrike" cap="none" dirty="0" err="1">
                <a:solidFill>
                  <a:srgbClr val="FF0000"/>
                </a:solidFill>
                <a:latin typeface="Arial"/>
                <a:ea typeface="Arial"/>
                <a:cs typeface="Arial"/>
                <a:sym typeface="Arial"/>
              </a:rPr>
              <a:t>were</a:t>
            </a:r>
            <a:r>
              <a:rPr lang="fr-BE" sz="2400" b="0" i="1" u="none" strike="noStrike" cap="none" dirty="0">
                <a:solidFill>
                  <a:srgbClr val="FF0000"/>
                </a:solidFill>
                <a:latin typeface="Arial"/>
                <a:ea typeface="Arial"/>
                <a:cs typeface="Arial"/>
                <a:sym typeface="Arial"/>
              </a:rPr>
              <a:t> </a:t>
            </a:r>
            <a:r>
              <a:rPr lang="fr-BE" sz="2400" b="0" i="1" u="none" strike="noStrike" cap="none" dirty="0" err="1">
                <a:solidFill>
                  <a:srgbClr val="FF0000"/>
                </a:solidFill>
                <a:latin typeface="Arial"/>
                <a:ea typeface="Arial"/>
                <a:cs typeface="Arial"/>
                <a:sym typeface="Arial"/>
              </a:rPr>
              <a:t>recruited</a:t>
            </a:r>
            <a:r>
              <a:rPr lang="fr-BE" sz="2400" b="0" i="1" u="none" strike="noStrike" cap="none" dirty="0">
                <a:solidFill>
                  <a:srgbClr val="FF0000"/>
                </a:solidFill>
                <a:latin typeface="Arial"/>
                <a:ea typeface="Arial"/>
                <a:cs typeface="Arial"/>
                <a:sym typeface="Arial"/>
              </a:rPr>
              <a:t> </a:t>
            </a:r>
            <a:r>
              <a:rPr lang="fr-BE" sz="2400" b="0" i="1" u="none" strike="noStrike" cap="none" dirty="0" err="1">
                <a:solidFill>
                  <a:srgbClr val="FF0000"/>
                </a:solidFill>
                <a:latin typeface="Arial"/>
                <a:ea typeface="Arial"/>
                <a:cs typeface="Arial"/>
                <a:sym typeface="Arial"/>
              </a:rPr>
              <a:t>during</a:t>
            </a:r>
            <a:r>
              <a:rPr lang="fr-BE" sz="2400" b="0" i="1" u="none" strike="noStrike" cap="none" dirty="0">
                <a:solidFill>
                  <a:srgbClr val="FF0000"/>
                </a:solidFill>
                <a:latin typeface="Arial"/>
                <a:ea typeface="Arial"/>
                <a:cs typeface="Arial"/>
                <a:sym typeface="Arial"/>
              </a:rPr>
              <a:t> the 3 </a:t>
            </a:r>
            <a:r>
              <a:rPr lang="fr-BE" sz="2400" b="0" i="1" u="none" strike="noStrike" cap="none" dirty="0" err="1">
                <a:solidFill>
                  <a:srgbClr val="FF0000"/>
                </a:solidFill>
                <a:latin typeface="Arial"/>
                <a:ea typeface="Arial"/>
                <a:cs typeface="Arial"/>
                <a:sym typeface="Arial"/>
              </a:rPr>
              <a:t>months</a:t>
            </a:r>
            <a:r>
              <a:rPr lang="fr-BE" sz="2400" b="0" i="1" u="none" strike="noStrike" cap="none" dirty="0">
                <a:solidFill>
                  <a:srgbClr val="FF0000"/>
                </a:solidFill>
                <a:latin typeface="Arial"/>
                <a:ea typeface="Arial"/>
                <a:cs typeface="Arial"/>
                <a:sym typeface="Arial"/>
              </a:rPr>
              <a:t> of Plasmarathon</a:t>
            </a:r>
            <a:endParaRPr sz="2400" b="0" i="0" u="none" strike="noStrike" cap="none" dirty="0">
              <a:solidFill>
                <a:srgbClr val="000000"/>
              </a:solidFill>
              <a:latin typeface="Arial"/>
              <a:ea typeface="Arial"/>
              <a:cs typeface="Arial"/>
              <a:sym typeface="Arial"/>
            </a:endParaRPr>
          </a:p>
        </p:txBody>
      </p:sp>
      <p:sp>
        <p:nvSpPr>
          <p:cNvPr id="416" name="Google Shape;416;g37ba3274512_0_31"/>
          <p:cNvSpPr txBox="1"/>
          <p:nvPr/>
        </p:nvSpPr>
        <p:spPr>
          <a:xfrm>
            <a:off x="329938" y="4377843"/>
            <a:ext cx="1125062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fr-BE" sz="2400" b="1" i="1" u="none" strike="noStrike" cap="none" dirty="0">
                <a:solidFill>
                  <a:srgbClr val="FF0000"/>
                </a:solidFill>
                <a:latin typeface="Arial"/>
                <a:ea typeface="Arial"/>
                <a:cs typeface="Arial"/>
                <a:sym typeface="Arial"/>
              </a:rPr>
              <a:t>Plasmarathon </a:t>
            </a:r>
            <a:r>
              <a:rPr lang="fr-BE" sz="2400" b="1" i="1" u="none" strike="noStrike" cap="none" dirty="0" err="1">
                <a:solidFill>
                  <a:srgbClr val="FF0000"/>
                </a:solidFill>
                <a:latin typeface="Arial"/>
                <a:ea typeface="Arial"/>
                <a:cs typeface="Arial"/>
                <a:sym typeface="Arial"/>
              </a:rPr>
              <a:t>had</a:t>
            </a:r>
            <a:r>
              <a:rPr lang="fr-BE" sz="2400" b="1" i="1" u="none" strike="noStrike" cap="none" dirty="0">
                <a:solidFill>
                  <a:srgbClr val="FF0000"/>
                </a:solidFill>
                <a:latin typeface="Arial"/>
                <a:ea typeface="Arial"/>
                <a:cs typeface="Arial"/>
                <a:sym typeface="Arial"/>
              </a:rPr>
              <a:t> a real impact on the </a:t>
            </a:r>
            <a:r>
              <a:rPr lang="fr-BE" sz="2400" b="1" i="1" u="none" strike="noStrike" cap="none" dirty="0" err="1">
                <a:solidFill>
                  <a:srgbClr val="FF0000"/>
                </a:solidFill>
                <a:latin typeface="Arial"/>
                <a:ea typeface="Arial"/>
                <a:cs typeface="Arial"/>
                <a:sym typeface="Arial"/>
              </a:rPr>
              <a:t>recruitment</a:t>
            </a:r>
            <a:r>
              <a:rPr lang="fr-BE" sz="2400" b="1" i="1" u="none" strike="noStrike" cap="none" dirty="0">
                <a:solidFill>
                  <a:srgbClr val="FF0000"/>
                </a:solidFill>
                <a:latin typeface="Arial"/>
                <a:ea typeface="Arial"/>
                <a:cs typeface="Arial"/>
                <a:sym typeface="Arial"/>
              </a:rPr>
              <a:t> in </a:t>
            </a:r>
            <a:r>
              <a:rPr lang="fr-BE" sz="2400" b="1" i="1" u="none" strike="noStrike" cap="none" dirty="0" err="1">
                <a:solidFill>
                  <a:srgbClr val="FF0000"/>
                </a:solidFill>
                <a:latin typeface="Arial"/>
                <a:ea typeface="Arial"/>
                <a:cs typeface="Arial"/>
                <a:sym typeface="Arial"/>
              </a:rPr>
              <a:t>general</a:t>
            </a: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0"/>
          <p:cNvSpPr/>
          <p:nvPr/>
        </p:nvSpPr>
        <p:spPr>
          <a:xfrm>
            <a:off x="-23747" y="-17939"/>
            <a:ext cx="6019800" cy="60495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20"/>
          <p:cNvSpPr txBox="1"/>
          <p:nvPr/>
        </p:nvSpPr>
        <p:spPr>
          <a:xfrm>
            <a:off x="989807" y="1775082"/>
            <a:ext cx="573353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BE" sz="5400" b="1" i="0" u="none" strike="noStrike" cap="none">
                <a:solidFill>
                  <a:schemeClr val="lt1"/>
                </a:solidFill>
                <a:latin typeface="Arial"/>
                <a:ea typeface="Arial"/>
                <a:cs typeface="Arial"/>
                <a:sym typeface="Arial"/>
              </a:rPr>
              <a:t>Conclusion</a:t>
            </a:r>
            <a:endParaRPr sz="1400" b="0" i="0" u="none" strike="noStrike" cap="none">
              <a:solidFill>
                <a:srgbClr val="000000"/>
              </a:solidFill>
              <a:latin typeface="Arial"/>
              <a:ea typeface="Arial"/>
              <a:cs typeface="Arial"/>
              <a:sym typeface="Arial"/>
            </a:endParaRPr>
          </a:p>
        </p:txBody>
      </p:sp>
      <p:sp>
        <p:nvSpPr>
          <p:cNvPr id="423" name="Google Shape;423;p20"/>
          <p:cNvSpPr/>
          <p:nvPr/>
        </p:nvSpPr>
        <p:spPr>
          <a:xfrm>
            <a:off x="1138089" y="2763702"/>
            <a:ext cx="848497" cy="8237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4" name="Google Shape;424;p20"/>
          <p:cNvSpPr txBox="1"/>
          <p:nvPr/>
        </p:nvSpPr>
        <p:spPr>
          <a:xfrm>
            <a:off x="989807" y="3109844"/>
            <a:ext cx="38991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BE" sz="3600" b="0" i="1" u="none" strike="noStrike" cap="none">
                <a:solidFill>
                  <a:schemeClr val="lt1"/>
                </a:solidFill>
                <a:latin typeface="Arial"/>
                <a:ea typeface="Arial"/>
                <a:cs typeface="Arial"/>
                <a:sym typeface="Arial"/>
              </a:rPr>
              <a:t>What are the key takeaways?</a:t>
            </a:r>
            <a:br>
              <a:rPr lang="fr-BE" sz="3600" b="0" i="1" u="none" strike="noStrike" cap="none">
                <a:solidFill>
                  <a:schemeClr val="lt1"/>
                </a:solidFill>
                <a:latin typeface="Arial"/>
                <a:ea typeface="Arial"/>
                <a:cs typeface="Arial"/>
                <a:sym typeface="Arial"/>
              </a:rPr>
            </a:br>
            <a:r>
              <a:rPr lang="fr-BE" sz="3600" b="0" i="1" u="none" strike="noStrike" cap="none">
                <a:solidFill>
                  <a:schemeClr val="lt1"/>
                </a:solidFill>
                <a:latin typeface="Arial"/>
                <a:ea typeface="Arial"/>
                <a:cs typeface="Arial"/>
                <a:sym typeface="Arial"/>
              </a:rPr>
              <a:t>Lessons to learn?</a:t>
            </a:r>
            <a:endParaRPr sz="3600" b="0" i="0" u="none" strike="noStrike" cap="none">
              <a:solidFill>
                <a:srgbClr val="000000"/>
              </a:solidFill>
              <a:latin typeface="Arial"/>
              <a:ea typeface="Arial"/>
              <a:cs typeface="Arial"/>
              <a:sym typeface="Arial"/>
            </a:endParaRPr>
          </a:p>
        </p:txBody>
      </p:sp>
      <p:sp>
        <p:nvSpPr>
          <p:cNvPr id="425" name="Google Shape;425;p20"/>
          <p:cNvSpPr txBox="1">
            <a:spLocks noGrp="1"/>
          </p:cNvSpPr>
          <p:nvPr>
            <p:ph type="body" idx="1"/>
          </p:nvPr>
        </p:nvSpPr>
        <p:spPr>
          <a:xfrm>
            <a:off x="6266935" y="1187748"/>
            <a:ext cx="6172200" cy="4873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a:p>
          <a:p>
            <a:pPr marL="228600" lvl="0" indent="-25400" algn="l" rtl="0">
              <a:lnSpc>
                <a:spcPct val="90000"/>
              </a:lnSpc>
              <a:spcBef>
                <a:spcPts val="1000"/>
              </a:spcBef>
              <a:spcAft>
                <a:spcPts val="0"/>
              </a:spcAft>
              <a:buClr>
                <a:schemeClr val="dk1"/>
              </a:buClr>
              <a:buSzPts val="3200"/>
              <a:buNone/>
            </a:pPr>
            <a:endParaRPr/>
          </a:p>
          <a:p>
            <a:pPr marL="0" lvl="0" indent="0" algn="l" rtl="0">
              <a:lnSpc>
                <a:spcPct val="90000"/>
              </a:lnSpc>
              <a:spcBef>
                <a:spcPts val="1000"/>
              </a:spcBef>
              <a:spcAft>
                <a:spcPts val="0"/>
              </a:spcAft>
              <a:buClr>
                <a:schemeClr val="dk1"/>
              </a:buClr>
              <a:buSzPts val="3200"/>
              <a:buNone/>
            </a:pPr>
            <a:endParaRPr/>
          </a:p>
        </p:txBody>
      </p:sp>
      <p:pic>
        <p:nvPicPr>
          <p:cNvPr id="426" name="Google Shape;426;p20" descr="Une image contenant personne, herbe, plein air, habits&#10;&#10;Le contenu généré par l’IA peut être incorrect."/>
          <p:cNvPicPr preferRelativeResize="0"/>
          <p:nvPr/>
        </p:nvPicPr>
        <p:blipFill rotWithShape="1">
          <a:blip r:embed="rId3">
            <a:alphaModFix/>
          </a:blip>
          <a:srcRect l="13611" t="225" r="18387" b="-223"/>
          <a:stretch/>
        </p:blipFill>
        <p:spPr>
          <a:xfrm>
            <a:off x="5996053" y="-20277"/>
            <a:ext cx="6172199" cy="60519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7ba3274512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fr-BE" sz="3600" b="1">
                <a:latin typeface="Arial"/>
                <a:ea typeface="Arial"/>
                <a:cs typeface="Arial"/>
                <a:sym typeface="Arial"/>
              </a:rPr>
              <a:t>Conclusion</a:t>
            </a:r>
            <a:endParaRPr b="1">
              <a:latin typeface="Lato"/>
              <a:ea typeface="Lato"/>
              <a:cs typeface="Lato"/>
              <a:sym typeface="Lato"/>
            </a:endParaRPr>
          </a:p>
        </p:txBody>
      </p:sp>
      <p:sp>
        <p:nvSpPr>
          <p:cNvPr id="433" name="Google Shape;433;g37ba3274512_0_25"/>
          <p:cNvSpPr txBox="1">
            <a:spLocks noGrp="1"/>
          </p:cNvSpPr>
          <p:nvPr>
            <p:ph type="body" idx="1"/>
          </p:nvPr>
        </p:nvSpPr>
        <p:spPr>
          <a:xfrm>
            <a:off x="1005996" y="1575636"/>
            <a:ext cx="10903200" cy="4917239"/>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SzPts val="1800"/>
              <a:buNone/>
            </a:pPr>
            <a:r>
              <a:rPr lang="fr-BE" sz="2400" b="1" dirty="0" err="1">
                <a:latin typeface="Arial"/>
                <a:ea typeface="Arial"/>
                <a:cs typeface="Arial"/>
                <a:sym typeface="Arial"/>
              </a:rPr>
              <a:t>Really</a:t>
            </a:r>
            <a:r>
              <a:rPr lang="fr-BE" sz="2400" b="1" dirty="0">
                <a:latin typeface="Arial"/>
                <a:ea typeface="Arial"/>
                <a:cs typeface="Arial"/>
                <a:sym typeface="Arial"/>
              </a:rPr>
              <a:t> Great impact </a:t>
            </a:r>
            <a:r>
              <a:rPr lang="fr-BE" sz="2400" dirty="0">
                <a:latin typeface="Arial"/>
                <a:ea typeface="Arial"/>
                <a:cs typeface="Arial"/>
                <a:sym typeface="Arial"/>
              </a:rPr>
              <a:t>: </a:t>
            </a:r>
            <a:endParaRPr dirty="0"/>
          </a:p>
          <a:p>
            <a:pPr marL="0" lvl="0" indent="0" algn="l" rtl="0">
              <a:lnSpc>
                <a:spcPct val="120000"/>
              </a:lnSpc>
              <a:spcBef>
                <a:spcPts val="1000"/>
              </a:spcBef>
              <a:spcAft>
                <a:spcPts val="0"/>
              </a:spcAft>
              <a:buSzPts val="1800"/>
              <a:buNone/>
            </a:pPr>
            <a:r>
              <a:rPr lang="fr-BE" sz="2400" dirty="0">
                <a:latin typeface="Arial"/>
                <a:ea typeface="Arial"/>
                <a:cs typeface="Arial"/>
                <a:sym typeface="Arial"/>
              </a:rPr>
              <a:t>- </a:t>
            </a:r>
            <a:r>
              <a:rPr lang="fr-BE" sz="2400" dirty="0" err="1">
                <a:latin typeface="Arial"/>
                <a:ea typeface="Arial"/>
                <a:cs typeface="Arial"/>
                <a:sym typeface="Arial"/>
              </a:rPr>
              <a:t>Raising</a:t>
            </a:r>
            <a:r>
              <a:rPr lang="fr-BE" sz="2400" dirty="0">
                <a:latin typeface="Arial"/>
                <a:ea typeface="Arial"/>
                <a:cs typeface="Arial"/>
                <a:sym typeface="Arial"/>
              </a:rPr>
              <a:t> </a:t>
            </a:r>
            <a:r>
              <a:rPr lang="fr-BE" sz="2400" dirty="0" err="1">
                <a:latin typeface="Arial"/>
                <a:ea typeface="Arial"/>
                <a:cs typeface="Arial"/>
                <a:sym typeface="Arial"/>
              </a:rPr>
              <a:t>awareness</a:t>
            </a:r>
            <a:r>
              <a:rPr lang="fr-BE" sz="2400" dirty="0">
                <a:latin typeface="Arial"/>
                <a:ea typeface="Arial"/>
                <a:cs typeface="Arial"/>
                <a:sym typeface="Arial"/>
              </a:rPr>
              <a:t> and </a:t>
            </a:r>
            <a:r>
              <a:rPr lang="fr-BE" sz="2400" dirty="0" err="1">
                <a:latin typeface="Arial"/>
                <a:ea typeface="Arial"/>
                <a:cs typeface="Arial"/>
                <a:sym typeface="Arial"/>
              </a:rPr>
              <a:t>visibility</a:t>
            </a:r>
            <a:endParaRPr sz="2400" dirty="0">
              <a:latin typeface="Arial"/>
              <a:ea typeface="Arial"/>
              <a:cs typeface="Arial"/>
              <a:sym typeface="Arial"/>
            </a:endParaRPr>
          </a:p>
          <a:p>
            <a:pPr marL="0" lvl="0" indent="0" algn="l" rtl="0">
              <a:lnSpc>
                <a:spcPct val="120000"/>
              </a:lnSpc>
              <a:spcBef>
                <a:spcPts val="1000"/>
              </a:spcBef>
              <a:spcAft>
                <a:spcPts val="0"/>
              </a:spcAft>
              <a:buSzPts val="1800"/>
              <a:buNone/>
            </a:pPr>
            <a:r>
              <a:rPr lang="fr-BE" sz="2400" dirty="0">
                <a:latin typeface="Arial"/>
                <a:ea typeface="Arial"/>
                <a:cs typeface="Arial"/>
                <a:sym typeface="Arial"/>
              </a:rPr>
              <a:t>- </a:t>
            </a:r>
            <a:r>
              <a:rPr lang="fr-BE" sz="2400" dirty="0" err="1">
                <a:latin typeface="Arial"/>
                <a:ea typeface="Arial"/>
                <a:cs typeface="Arial"/>
                <a:sym typeface="Arial"/>
              </a:rPr>
              <a:t>Attracting</a:t>
            </a:r>
            <a:r>
              <a:rPr lang="fr-BE" sz="2400" dirty="0">
                <a:latin typeface="Arial"/>
                <a:ea typeface="Arial"/>
                <a:cs typeface="Arial"/>
                <a:sym typeface="Arial"/>
              </a:rPr>
              <a:t> new </a:t>
            </a:r>
            <a:r>
              <a:rPr lang="fr-BE" sz="2400" dirty="0" err="1">
                <a:latin typeface="Arial"/>
                <a:ea typeface="Arial"/>
                <a:cs typeface="Arial"/>
                <a:sym typeface="Arial"/>
              </a:rPr>
              <a:t>donors</a:t>
            </a:r>
            <a:r>
              <a:rPr lang="fr-BE" sz="2400" dirty="0">
                <a:latin typeface="Arial"/>
                <a:ea typeface="Arial"/>
                <a:cs typeface="Arial"/>
                <a:sym typeface="Arial"/>
              </a:rPr>
              <a:t> and </a:t>
            </a:r>
            <a:r>
              <a:rPr lang="fr-BE" sz="2400" dirty="0" err="1">
                <a:latin typeface="Arial"/>
                <a:ea typeface="Arial"/>
                <a:cs typeface="Arial"/>
                <a:sym typeface="Arial"/>
              </a:rPr>
              <a:t>already</a:t>
            </a:r>
            <a:r>
              <a:rPr lang="fr-BE" sz="2400" dirty="0">
                <a:latin typeface="Arial"/>
                <a:ea typeface="Arial"/>
                <a:cs typeface="Arial"/>
                <a:sym typeface="Arial"/>
              </a:rPr>
              <a:t> </a:t>
            </a:r>
            <a:r>
              <a:rPr lang="fr-BE" sz="2400" dirty="0" err="1">
                <a:latin typeface="Arial"/>
                <a:ea typeface="Arial"/>
                <a:cs typeface="Arial"/>
                <a:sym typeface="Arial"/>
              </a:rPr>
              <a:t>donor’s</a:t>
            </a:r>
            <a:r>
              <a:rPr lang="fr-BE" sz="2400" dirty="0">
                <a:latin typeface="Arial"/>
                <a:ea typeface="Arial"/>
                <a:cs typeface="Arial"/>
                <a:sym typeface="Arial"/>
              </a:rPr>
              <a:t> motivation. </a:t>
            </a:r>
            <a:endParaRPr dirty="0"/>
          </a:p>
          <a:p>
            <a:pPr marL="0" lvl="0" indent="0" algn="l" rtl="0">
              <a:lnSpc>
                <a:spcPct val="120000"/>
              </a:lnSpc>
              <a:spcBef>
                <a:spcPts val="1000"/>
              </a:spcBef>
              <a:spcAft>
                <a:spcPts val="0"/>
              </a:spcAft>
              <a:buSzPts val="1800"/>
              <a:buNone/>
            </a:pPr>
            <a:r>
              <a:rPr lang="fr-BE" sz="2400" b="1" dirty="0">
                <a:latin typeface="Arial"/>
                <a:ea typeface="Arial"/>
                <a:cs typeface="Arial"/>
                <a:sym typeface="Arial"/>
              </a:rPr>
              <a:t>Very close to </a:t>
            </a:r>
            <a:r>
              <a:rPr lang="fr-BE" sz="2400" b="1" dirty="0" err="1">
                <a:latin typeface="Arial"/>
                <a:ea typeface="Arial"/>
                <a:cs typeface="Arial"/>
                <a:sym typeface="Arial"/>
              </a:rPr>
              <a:t>our</a:t>
            </a:r>
            <a:r>
              <a:rPr lang="fr-BE" sz="2400" b="1" dirty="0">
                <a:latin typeface="Arial"/>
                <a:ea typeface="Arial"/>
                <a:cs typeface="Arial"/>
                <a:sym typeface="Arial"/>
              </a:rPr>
              <a:t> </a:t>
            </a:r>
            <a:r>
              <a:rPr lang="fr-BE" sz="2400" b="1" dirty="0" err="1">
                <a:latin typeface="Arial"/>
                <a:ea typeface="Arial"/>
                <a:cs typeface="Arial"/>
                <a:sym typeface="Arial"/>
              </a:rPr>
              <a:t>target</a:t>
            </a:r>
            <a:r>
              <a:rPr lang="fr-BE" sz="2400" b="1" dirty="0">
                <a:latin typeface="Arial"/>
                <a:ea typeface="Arial"/>
                <a:cs typeface="Arial"/>
                <a:sym typeface="Arial"/>
              </a:rPr>
              <a:t> </a:t>
            </a:r>
            <a:r>
              <a:rPr lang="fr-BE" sz="2400" dirty="0">
                <a:latin typeface="Arial"/>
                <a:ea typeface="Arial"/>
                <a:cs typeface="Arial"/>
                <a:sym typeface="Arial"/>
              </a:rPr>
              <a:t>of 1</a:t>
            </a:r>
            <a:r>
              <a:rPr lang="fr-BE" sz="2400" b="1" dirty="0">
                <a:latin typeface="Arial"/>
                <a:ea typeface="Arial"/>
                <a:cs typeface="Arial"/>
                <a:sym typeface="Arial"/>
              </a:rPr>
              <a:t>000 </a:t>
            </a:r>
            <a:r>
              <a:rPr lang="fr-BE" sz="2400" b="1" dirty="0" err="1">
                <a:latin typeface="Arial"/>
                <a:ea typeface="Arial"/>
                <a:cs typeface="Arial"/>
                <a:sym typeface="Arial"/>
              </a:rPr>
              <a:t>donors</a:t>
            </a:r>
            <a:r>
              <a:rPr lang="fr-BE" sz="2400" b="1" dirty="0">
                <a:latin typeface="Arial"/>
                <a:ea typeface="Arial"/>
                <a:cs typeface="Arial"/>
                <a:sym typeface="Arial"/>
              </a:rPr>
              <a:t>- </a:t>
            </a:r>
            <a:r>
              <a:rPr lang="fr-BE" sz="2400" dirty="0" err="1">
                <a:latin typeface="Arial"/>
                <a:ea typeface="Arial"/>
                <a:cs typeface="Arial"/>
                <a:sym typeface="Arial"/>
              </a:rPr>
              <a:t>Thanks</a:t>
            </a:r>
            <a:r>
              <a:rPr lang="fr-BE" sz="2400" dirty="0">
                <a:latin typeface="Arial"/>
                <a:ea typeface="Arial"/>
                <a:cs typeface="Arial"/>
                <a:sym typeface="Arial"/>
              </a:rPr>
              <a:t> to </a:t>
            </a:r>
            <a:r>
              <a:rPr lang="fr-BE" sz="2400" dirty="0" err="1">
                <a:latin typeface="Arial"/>
                <a:ea typeface="Arial"/>
                <a:cs typeface="Arial"/>
                <a:sym typeface="Arial"/>
              </a:rPr>
              <a:t>that</a:t>
            </a:r>
            <a:r>
              <a:rPr lang="fr-BE" sz="2400" dirty="0">
                <a:latin typeface="Arial"/>
                <a:ea typeface="Arial"/>
                <a:cs typeface="Arial"/>
                <a:sym typeface="Arial"/>
              </a:rPr>
              <a:t>, </a:t>
            </a:r>
            <a:r>
              <a:rPr lang="fr-BE" sz="2400" dirty="0" err="1">
                <a:latin typeface="Arial"/>
                <a:ea typeface="Arial"/>
                <a:cs typeface="Arial"/>
                <a:sym typeface="Arial"/>
              </a:rPr>
              <a:t>we</a:t>
            </a:r>
            <a:r>
              <a:rPr lang="fr-BE" sz="2400" dirty="0">
                <a:latin typeface="Arial"/>
                <a:ea typeface="Arial"/>
                <a:cs typeface="Arial"/>
                <a:sym typeface="Arial"/>
              </a:rPr>
              <a:t> </a:t>
            </a:r>
            <a:r>
              <a:rPr lang="fr-BE" sz="2400" dirty="0" err="1">
                <a:latin typeface="Arial"/>
                <a:ea typeface="Arial"/>
                <a:cs typeface="Arial"/>
                <a:sym typeface="Arial"/>
              </a:rPr>
              <a:t>reached</a:t>
            </a:r>
            <a:r>
              <a:rPr lang="fr-BE" sz="2400" dirty="0">
                <a:latin typeface="Arial"/>
                <a:ea typeface="Arial"/>
                <a:cs typeface="Arial"/>
                <a:sym typeface="Arial"/>
              </a:rPr>
              <a:t> the goal of the </a:t>
            </a:r>
            <a:r>
              <a:rPr lang="fr-BE" sz="2400" dirty="0" err="1">
                <a:latin typeface="Arial"/>
                <a:ea typeface="Arial"/>
                <a:cs typeface="Arial"/>
                <a:sym typeface="Arial"/>
              </a:rPr>
              <a:t>year</a:t>
            </a:r>
            <a:r>
              <a:rPr lang="fr-BE" sz="2400" dirty="0">
                <a:latin typeface="Arial"/>
                <a:ea typeface="Arial"/>
                <a:cs typeface="Arial"/>
                <a:sym typeface="Arial"/>
              </a:rPr>
              <a:t>. </a:t>
            </a:r>
            <a:endParaRPr dirty="0"/>
          </a:p>
          <a:p>
            <a:pPr marL="0" lvl="0" indent="0" algn="l" rtl="0">
              <a:lnSpc>
                <a:spcPct val="120000"/>
              </a:lnSpc>
              <a:spcBef>
                <a:spcPts val="1000"/>
              </a:spcBef>
              <a:spcAft>
                <a:spcPts val="0"/>
              </a:spcAft>
              <a:buSzPts val="1800"/>
              <a:buNone/>
            </a:pPr>
            <a:r>
              <a:rPr lang="fr-BE" sz="2400" dirty="0">
                <a:latin typeface="Arial"/>
                <a:ea typeface="Arial"/>
                <a:cs typeface="Arial"/>
                <a:sym typeface="Arial"/>
              </a:rPr>
              <a:t>The </a:t>
            </a:r>
            <a:r>
              <a:rPr lang="fr-BE" sz="2400" dirty="0" err="1">
                <a:latin typeface="Arial"/>
                <a:ea typeface="Arial"/>
                <a:cs typeface="Arial"/>
                <a:sym typeface="Arial"/>
              </a:rPr>
              <a:t>number</a:t>
            </a:r>
            <a:r>
              <a:rPr lang="fr-BE" sz="2400" dirty="0">
                <a:latin typeface="Arial"/>
                <a:ea typeface="Arial"/>
                <a:cs typeface="Arial"/>
                <a:sym typeface="Arial"/>
              </a:rPr>
              <a:t> of new </a:t>
            </a:r>
            <a:r>
              <a:rPr lang="fr-BE" sz="2400" dirty="0" err="1">
                <a:latin typeface="Arial"/>
                <a:ea typeface="Arial"/>
                <a:cs typeface="Arial"/>
                <a:sym typeface="Arial"/>
              </a:rPr>
              <a:t>donors</a:t>
            </a:r>
            <a:r>
              <a:rPr lang="fr-BE" sz="2400" dirty="0">
                <a:latin typeface="Arial"/>
                <a:ea typeface="Arial"/>
                <a:cs typeface="Arial"/>
                <a:sym typeface="Arial"/>
              </a:rPr>
              <a:t> </a:t>
            </a:r>
            <a:r>
              <a:rPr lang="fr-BE" sz="2400" dirty="0" err="1">
                <a:latin typeface="Arial"/>
                <a:ea typeface="Arial"/>
                <a:cs typeface="Arial"/>
                <a:sym typeface="Arial"/>
              </a:rPr>
              <a:t>doubled</a:t>
            </a:r>
            <a:r>
              <a:rPr lang="fr-BE" sz="2400" dirty="0">
                <a:latin typeface="Arial"/>
                <a:ea typeface="Arial"/>
                <a:cs typeface="Arial"/>
                <a:sym typeface="Arial"/>
              </a:rPr>
              <a:t> over a short </a:t>
            </a:r>
            <a:r>
              <a:rPr lang="fr-BE" sz="2400" dirty="0" err="1">
                <a:latin typeface="Arial"/>
                <a:ea typeface="Arial"/>
                <a:cs typeface="Arial"/>
                <a:sym typeface="Arial"/>
              </a:rPr>
              <a:t>period</a:t>
            </a:r>
            <a:r>
              <a:rPr lang="fr-BE" sz="2400" dirty="0">
                <a:latin typeface="Arial"/>
                <a:ea typeface="Arial"/>
                <a:cs typeface="Arial"/>
                <a:sym typeface="Arial"/>
              </a:rPr>
              <a:t>. </a:t>
            </a:r>
            <a:endParaRPr dirty="0"/>
          </a:p>
          <a:p>
            <a:pPr marL="0" lvl="0" indent="0" algn="l" rtl="0">
              <a:lnSpc>
                <a:spcPct val="120000"/>
              </a:lnSpc>
              <a:spcBef>
                <a:spcPts val="1000"/>
              </a:spcBef>
              <a:spcAft>
                <a:spcPts val="0"/>
              </a:spcAft>
              <a:buSzPts val="1800"/>
              <a:buNone/>
            </a:pPr>
            <a:r>
              <a:rPr lang="fr-BE" sz="2400" b="1" dirty="0" err="1">
                <a:latin typeface="Arial"/>
                <a:ea typeface="Arial"/>
                <a:cs typeface="Arial"/>
                <a:sym typeface="Arial"/>
              </a:rPr>
              <a:t>Noticed</a:t>
            </a:r>
            <a:r>
              <a:rPr lang="fr-BE" sz="2400" dirty="0">
                <a:latin typeface="Arial"/>
                <a:ea typeface="Arial"/>
                <a:cs typeface="Arial"/>
                <a:sym typeface="Arial"/>
              </a:rPr>
              <a:t> : Participant </a:t>
            </a:r>
            <a:r>
              <a:rPr lang="fr-BE" sz="2400" dirty="0" err="1">
                <a:latin typeface="Arial"/>
                <a:ea typeface="Arial"/>
                <a:cs typeface="Arial"/>
                <a:sym typeface="Arial"/>
              </a:rPr>
              <a:t>involvement</a:t>
            </a:r>
            <a:r>
              <a:rPr lang="fr-BE" sz="2400" dirty="0">
                <a:latin typeface="Arial"/>
                <a:ea typeface="Arial"/>
                <a:cs typeface="Arial"/>
                <a:sym typeface="Arial"/>
              </a:rPr>
              <a:t> </a:t>
            </a:r>
            <a:r>
              <a:rPr lang="fr-BE" sz="2400" b="1" dirty="0" err="1">
                <a:latin typeface="Arial"/>
                <a:ea typeface="Arial"/>
                <a:cs typeface="Arial"/>
                <a:sym typeface="Arial"/>
              </a:rPr>
              <a:t>depended</a:t>
            </a:r>
            <a:r>
              <a:rPr lang="fr-BE" sz="2400" b="1" dirty="0">
                <a:latin typeface="Arial"/>
                <a:ea typeface="Arial"/>
                <a:cs typeface="Arial"/>
                <a:sym typeface="Arial"/>
              </a:rPr>
              <a:t> on the </a:t>
            </a:r>
            <a:r>
              <a:rPr lang="fr-BE" sz="2400" b="1" dirty="0" err="1">
                <a:latin typeface="Arial"/>
                <a:ea typeface="Arial"/>
                <a:cs typeface="Arial"/>
                <a:sym typeface="Arial"/>
              </a:rPr>
              <a:t>region</a:t>
            </a:r>
            <a:r>
              <a:rPr lang="fr-BE" sz="2400" dirty="0">
                <a:latin typeface="Arial"/>
                <a:ea typeface="Arial"/>
                <a:cs typeface="Arial"/>
                <a:sym typeface="Arial"/>
              </a:rPr>
              <a:t> and </a:t>
            </a:r>
            <a:r>
              <a:rPr lang="fr-BE" sz="2400" dirty="0" err="1">
                <a:latin typeface="Arial"/>
                <a:ea typeface="Arial"/>
                <a:cs typeface="Arial"/>
                <a:sym typeface="Arial"/>
              </a:rPr>
              <a:t>confirmed</a:t>
            </a:r>
            <a:r>
              <a:rPr lang="fr-BE" sz="2400" dirty="0">
                <a:latin typeface="Arial"/>
                <a:ea typeface="Arial"/>
                <a:cs typeface="Arial"/>
                <a:sym typeface="Arial"/>
              </a:rPr>
              <a:t> the </a:t>
            </a:r>
            <a:r>
              <a:rPr lang="fr-BE" sz="2400" dirty="0" err="1">
                <a:latin typeface="Arial"/>
                <a:ea typeface="Arial"/>
                <a:cs typeface="Arial"/>
                <a:sym typeface="Arial"/>
              </a:rPr>
              <a:t>usual</a:t>
            </a:r>
            <a:r>
              <a:rPr lang="fr-BE" sz="2400" dirty="0">
                <a:latin typeface="Arial"/>
                <a:ea typeface="Arial"/>
                <a:cs typeface="Arial"/>
                <a:sym typeface="Arial"/>
              </a:rPr>
              <a:t> trend. </a:t>
            </a:r>
            <a:br>
              <a:rPr lang="fr-BE" sz="2400" dirty="0">
                <a:latin typeface="Arial"/>
                <a:ea typeface="Arial"/>
                <a:cs typeface="Arial"/>
                <a:sym typeface="Arial"/>
              </a:rPr>
            </a:br>
            <a:br>
              <a:rPr lang="fr-BE" sz="2400" dirty="0">
                <a:latin typeface="Arial"/>
                <a:ea typeface="Arial"/>
                <a:cs typeface="Arial"/>
                <a:sym typeface="Arial"/>
              </a:rPr>
            </a:br>
            <a:endParaRPr sz="2400" dirty="0">
              <a:latin typeface="Arial"/>
              <a:ea typeface="Arial"/>
              <a:cs typeface="Arial"/>
              <a:sym typeface="Arial"/>
            </a:endParaRPr>
          </a:p>
        </p:txBody>
      </p:sp>
      <p:sp>
        <p:nvSpPr>
          <p:cNvPr id="434" name="Google Shape;434;g37ba3274512_0_25"/>
          <p:cNvSpPr/>
          <p:nvPr/>
        </p:nvSpPr>
        <p:spPr>
          <a:xfrm>
            <a:off x="620639" y="1762517"/>
            <a:ext cx="217561" cy="31421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435" name="Google Shape;435;g37ba3274512_0_25"/>
          <p:cNvSpPr/>
          <p:nvPr/>
        </p:nvSpPr>
        <p:spPr>
          <a:xfrm>
            <a:off x="623407" y="3429000"/>
            <a:ext cx="217561" cy="31421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436" name="Google Shape;436;g37ba3274512_0_25"/>
          <p:cNvSpPr/>
          <p:nvPr/>
        </p:nvSpPr>
        <p:spPr>
          <a:xfrm>
            <a:off x="620639" y="5095483"/>
            <a:ext cx="217561" cy="31421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5" name="Google Shape;445;p21"/>
          <p:cNvSpPr txBox="1">
            <a:spLocks noGrp="1"/>
          </p:cNvSpPr>
          <p:nvPr>
            <p:ph type="title"/>
          </p:nvPr>
        </p:nvSpPr>
        <p:spPr>
          <a:xfrm>
            <a:off x="849300" y="240251"/>
            <a:ext cx="10493400" cy="840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Bebas Neue"/>
              <a:buNone/>
            </a:pPr>
            <a:r>
              <a:rPr lang="fr-BE" sz="3600" b="1" dirty="0" err="1">
                <a:latin typeface="Arial"/>
                <a:ea typeface="Arial"/>
                <a:cs typeface="Arial"/>
                <a:sym typeface="Arial"/>
              </a:rPr>
              <a:t>Lessons</a:t>
            </a:r>
            <a:r>
              <a:rPr lang="fr-BE" sz="3600" b="1" dirty="0">
                <a:latin typeface="Arial"/>
                <a:ea typeface="Arial"/>
                <a:cs typeface="Arial"/>
                <a:sym typeface="Arial"/>
              </a:rPr>
              <a:t> </a:t>
            </a:r>
            <a:r>
              <a:rPr lang="fr-BE" sz="3600" b="1" dirty="0" err="1">
                <a:latin typeface="Arial"/>
                <a:ea typeface="Arial"/>
                <a:cs typeface="Arial"/>
                <a:sym typeface="Arial"/>
              </a:rPr>
              <a:t>Learnt</a:t>
            </a:r>
            <a:r>
              <a:rPr lang="fr-BE" sz="3600" b="1" dirty="0">
                <a:latin typeface="Arial"/>
                <a:ea typeface="Arial"/>
                <a:cs typeface="Arial"/>
                <a:sym typeface="Arial"/>
              </a:rPr>
              <a:t> </a:t>
            </a:r>
            <a:endParaRPr sz="3600" b="1" dirty="0">
              <a:latin typeface="Arial"/>
              <a:ea typeface="Arial"/>
              <a:cs typeface="Arial"/>
              <a:sym typeface="Arial"/>
            </a:endParaRPr>
          </a:p>
        </p:txBody>
      </p:sp>
      <p:sp>
        <p:nvSpPr>
          <p:cNvPr id="446" name="Google Shape;446;p21"/>
          <p:cNvSpPr txBox="1">
            <a:spLocks noGrp="1"/>
          </p:cNvSpPr>
          <p:nvPr>
            <p:ph type="ftr" idx="11"/>
          </p:nvPr>
        </p:nvSpPr>
        <p:spPr>
          <a:xfrm>
            <a:off x="4212913" y="10312255"/>
            <a:ext cx="5708015" cy="339090"/>
          </a:xfrm>
          <a:prstGeom prst="rect">
            <a:avLst/>
          </a:prstGeom>
          <a:noFill/>
          <a:ln>
            <a:noFill/>
          </a:ln>
        </p:spPr>
        <p:txBody>
          <a:bodyPr spcFirstLastPara="1" wrap="square" lIns="0" tIns="0" rIns="0" bIns="0" anchor="t" anchorCtr="0">
            <a:spAutoFit/>
          </a:bodyPr>
          <a:lstStyle/>
          <a:p>
            <a:pPr marL="7701" marR="0" lvl="0" indent="0" algn="l" rtl="0">
              <a:lnSpc>
                <a:spcPct val="100000"/>
              </a:lnSpc>
              <a:spcBef>
                <a:spcPts val="0"/>
              </a:spcBef>
              <a:spcAft>
                <a:spcPts val="0"/>
              </a:spcAft>
              <a:buSzPts val="1400"/>
              <a:buNone/>
            </a:pPr>
            <a:r>
              <a:rPr lang="fr-BE" sz="2050" b="0" i="0">
                <a:solidFill>
                  <a:srgbClr val="A3142E"/>
                </a:solidFill>
                <a:latin typeface="Arial"/>
                <a:ea typeface="Arial"/>
                <a:cs typeface="Arial"/>
                <a:sym typeface="Arial"/>
              </a:rPr>
              <a:t>ECTAEST, UNTE PLANIMA </a:t>
            </a:r>
            <a:r>
              <a:rPr lang="fr-BE" sz="2050" b="0" i="0">
                <a:solidFill>
                  <a:srgbClr val="A3142E"/>
                </a:solidFill>
                <a:latin typeface="Arial Black"/>
                <a:ea typeface="Arial Black"/>
                <a:cs typeface="Arial Black"/>
                <a:sym typeface="Arial Black"/>
              </a:rPr>
              <a:t>IORESCI TAMUSDAE</a:t>
            </a:r>
            <a:endParaRPr sz="1516" b="1" i="0">
              <a:solidFill>
                <a:srgbClr val="A3142E"/>
              </a:solidFill>
              <a:latin typeface="Lato"/>
              <a:ea typeface="Lato"/>
              <a:cs typeface="Lato"/>
              <a:sym typeface="Lato"/>
            </a:endParaRPr>
          </a:p>
        </p:txBody>
      </p:sp>
      <p:sp>
        <p:nvSpPr>
          <p:cNvPr id="447" name="Google Shape;447;p21"/>
          <p:cNvSpPr txBox="1"/>
          <p:nvPr/>
        </p:nvSpPr>
        <p:spPr>
          <a:xfrm>
            <a:off x="770106" y="1119270"/>
            <a:ext cx="11716200" cy="5411441"/>
          </a:xfrm>
          <a:prstGeom prst="rect">
            <a:avLst/>
          </a:prstGeom>
          <a:noFill/>
          <a:ln>
            <a:noFill/>
          </a:ln>
        </p:spPr>
        <p:txBody>
          <a:bodyPr spcFirstLastPara="1" wrap="square" lIns="91425" tIns="45700" rIns="91425" bIns="45700" anchor="t" anchorCtr="0">
            <a:spAutoFit/>
          </a:bodyPr>
          <a:lstStyle/>
          <a:p>
            <a:pPr marL="101600" lvl="0">
              <a:lnSpc>
                <a:spcPct val="107000"/>
              </a:lnSpc>
              <a:spcBef>
                <a:spcPts val="485"/>
              </a:spcBef>
              <a:buSzPts val="2400"/>
            </a:pPr>
            <a:r>
              <a:rPr lang="fr-BE" sz="2400" b="1" u="sng" dirty="0">
                <a:solidFill>
                  <a:schemeClr val="dk1"/>
                </a:solidFill>
              </a:rPr>
              <a:t>A POINT TO REMEMBER</a:t>
            </a:r>
            <a:r>
              <a:rPr lang="fr-BE" sz="2400" b="0" i="0" u="none" strike="noStrike" cap="none" dirty="0">
                <a:solidFill>
                  <a:schemeClr val="dk1"/>
                </a:solidFill>
                <a:latin typeface="Arial"/>
                <a:ea typeface="Arial"/>
                <a:cs typeface="Arial"/>
                <a:sym typeface="Arial"/>
              </a:rPr>
              <a:t>: </a:t>
            </a:r>
            <a:r>
              <a:rPr lang="fr-BE" sz="2400" dirty="0">
                <a:solidFill>
                  <a:schemeClr val="dk1"/>
                </a:solidFill>
              </a:rPr>
              <a:t>The </a:t>
            </a:r>
            <a:r>
              <a:rPr lang="fr-BE" sz="2400" dirty="0" err="1">
                <a:solidFill>
                  <a:schemeClr val="dk1"/>
                </a:solidFill>
              </a:rPr>
              <a:t>Belgian</a:t>
            </a:r>
            <a:r>
              <a:rPr lang="fr-BE" sz="2400" dirty="0">
                <a:solidFill>
                  <a:schemeClr val="dk1"/>
                </a:solidFill>
              </a:rPr>
              <a:t> </a:t>
            </a:r>
            <a:r>
              <a:rPr lang="fr-BE" sz="2400" dirty="0" err="1">
                <a:solidFill>
                  <a:schemeClr val="dk1"/>
                </a:solidFill>
              </a:rPr>
              <a:t>Federal</a:t>
            </a:r>
            <a:r>
              <a:rPr lang="fr-BE" sz="2400" dirty="0">
                <a:solidFill>
                  <a:schemeClr val="dk1"/>
                </a:solidFill>
              </a:rPr>
              <a:t> Agency for </a:t>
            </a:r>
            <a:r>
              <a:rPr lang="fr-BE" sz="2400" dirty="0" err="1">
                <a:solidFill>
                  <a:schemeClr val="dk1"/>
                </a:solidFill>
              </a:rPr>
              <a:t>Medicines</a:t>
            </a:r>
            <a:r>
              <a:rPr lang="fr-BE" sz="2400" dirty="0">
                <a:solidFill>
                  <a:schemeClr val="dk1"/>
                </a:solidFill>
              </a:rPr>
              <a:t> and </a:t>
            </a:r>
            <a:br>
              <a:rPr lang="fr-BE" sz="2400" dirty="0">
                <a:solidFill>
                  <a:schemeClr val="dk1"/>
                </a:solidFill>
              </a:rPr>
            </a:br>
            <a:r>
              <a:rPr lang="fr-BE" sz="2400" dirty="0" err="1">
                <a:solidFill>
                  <a:schemeClr val="dk1"/>
                </a:solidFill>
              </a:rPr>
              <a:t>Health</a:t>
            </a:r>
            <a:r>
              <a:rPr lang="fr-BE" sz="2400" dirty="0">
                <a:solidFill>
                  <a:schemeClr val="dk1"/>
                </a:solidFill>
              </a:rPr>
              <a:t> </a:t>
            </a:r>
            <a:r>
              <a:rPr lang="fr-BE" sz="2400" dirty="0" err="1">
                <a:solidFill>
                  <a:schemeClr val="dk1"/>
                </a:solidFill>
              </a:rPr>
              <a:t>Products</a:t>
            </a:r>
            <a:r>
              <a:rPr lang="fr-BE" sz="2400" dirty="0">
                <a:solidFill>
                  <a:schemeClr val="dk1"/>
                </a:solidFill>
              </a:rPr>
              <a:t> </a:t>
            </a:r>
            <a:r>
              <a:rPr lang="fr-BE" sz="2400" dirty="0" err="1">
                <a:solidFill>
                  <a:schemeClr val="dk1"/>
                </a:solidFill>
              </a:rPr>
              <a:t>was</a:t>
            </a:r>
            <a:r>
              <a:rPr lang="fr-BE" sz="2400" dirty="0">
                <a:solidFill>
                  <a:schemeClr val="dk1"/>
                </a:solidFill>
              </a:rPr>
              <a:t> </a:t>
            </a:r>
            <a:r>
              <a:rPr lang="fr-BE" sz="2400" dirty="0" err="1">
                <a:solidFill>
                  <a:schemeClr val="dk1"/>
                </a:solidFill>
              </a:rPr>
              <a:t>challenged</a:t>
            </a:r>
            <a:r>
              <a:rPr lang="fr-BE" sz="2400" dirty="0">
                <a:solidFill>
                  <a:schemeClr val="dk1"/>
                </a:solidFill>
              </a:rPr>
              <a:t> </a:t>
            </a:r>
            <a:r>
              <a:rPr lang="fr-BE" sz="2400" dirty="0" err="1">
                <a:solidFill>
                  <a:schemeClr val="dk1"/>
                </a:solidFill>
              </a:rPr>
              <a:t>overly</a:t>
            </a:r>
            <a:r>
              <a:rPr lang="fr-BE" sz="2400" dirty="0">
                <a:solidFill>
                  <a:schemeClr val="dk1"/>
                </a:solidFill>
              </a:rPr>
              <a:t> </a:t>
            </a:r>
            <a:r>
              <a:rPr lang="fr-BE" sz="2400" b="0" i="0" u="none" strike="noStrike" cap="none" dirty="0" err="1">
                <a:solidFill>
                  <a:schemeClr val="dk1"/>
                </a:solidFill>
                <a:latin typeface="Arial"/>
                <a:ea typeface="Arial"/>
                <a:cs typeface="Arial"/>
                <a:sym typeface="Arial"/>
              </a:rPr>
              <a:t>challenging</a:t>
            </a:r>
            <a:r>
              <a:rPr lang="fr-BE" sz="2400" b="0" i="0" u="none" strike="noStrike" cap="none" dirty="0">
                <a:solidFill>
                  <a:schemeClr val="dk1"/>
                </a:solidFill>
                <a:latin typeface="Arial"/>
                <a:ea typeface="Arial"/>
                <a:cs typeface="Arial"/>
                <a:sym typeface="Arial"/>
              </a:rPr>
              <a:t> and </a:t>
            </a:r>
            <a:r>
              <a:rPr lang="fr-BE" sz="2400" b="0" i="0" u="none" strike="noStrike" cap="none" dirty="0" err="1">
                <a:solidFill>
                  <a:schemeClr val="dk1"/>
                </a:solidFill>
                <a:latin typeface="Arial"/>
                <a:ea typeface="Arial"/>
                <a:cs typeface="Arial"/>
                <a:sym typeface="Arial"/>
              </a:rPr>
              <a:t>too</a:t>
            </a:r>
            <a:r>
              <a:rPr lang="fr-BE" sz="2400" b="0" i="0" u="none" strike="noStrike" cap="none" dirty="0">
                <a:solidFill>
                  <a:schemeClr val="dk1"/>
                </a:solidFill>
                <a:latin typeface="Arial"/>
                <a:ea typeface="Arial"/>
                <a:cs typeface="Arial"/>
                <a:sym typeface="Arial"/>
              </a:rPr>
              <a:t> « lucrative » nature of </a:t>
            </a:r>
            <a:r>
              <a:rPr lang="fr-BE" sz="2400" b="0" i="0" u="none" strike="noStrike" cap="none" dirty="0" err="1">
                <a:solidFill>
                  <a:schemeClr val="dk1"/>
                </a:solidFill>
                <a:latin typeface="Arial"/>
                <a:ea typeface="Arial"/>
                <a:cs typeface="Arial"/>
                <a:sym typeface="Arial"/>
              </a:rPr>
              <a:t>this</a:t>
            </a:r>
            <a:r>
              <a:rPr lang="fr-BE" sz="2400" b="0" i="0" u="none" strike="noStrike" cap="none" dirty="0">
                <a:solidFill>
                  <a:schemeClr val="dk1"/>
                </a:solidFill>
                <a:latin typeface="Arial"/>
                <a:ea typeface="Arial"/>
                <a:cs typeface="Arial"/>
                <a:sym typeface="Arial"/>
              </a:rPr>
              <a:t> </a:t>
            </a:r>
            <a:r>
              <a:rPr lang="fr-BE" sz="2400" b="0" i="0" u="none" strike="noStrike" cap="none" dirty="0" err="1">
                <a:solidFill>
                  <a:schemeClr val="dk1"/>
                </a:solidFill>
                <a:latin typeface="Arial"/>
                <a:ea typeface="Arial"/>
                <a:cs typeface="Arial"/>
                <a:sym typeface="Arial"/>
              </a:rPr>
              <a:t>campaign</a:t>
            </a:r>
            <a:r>
              <a:rPr lang="fr-BE" sz="2400" dirty="0">
                <a:solidFill>
                  <a:schemeClr val="dk1"/>
                </a:solidFill>
              </a:rPr>
              <a:t>. </a:t>
            </a:r>
          </a:p>
          <a:p>
            <a:pPr marL="101600" lvl="0">
              <a:lnSpc>
                <a:spcPct val="107000"/>
              </a:lnSpc>
              <a:spcBef>
                <a:spcPts val="485"/>
              </a:spcBef>
              <a:buSzPts val="2400"/>
            </a:pPr>
            <a:endParaRPr lang="fr-BE" sz="2400" b="1" i="0" u="none" strike="noStrike" cap="none" dirty="0">
              <a:solidFill>
                <a:schemeClr val="dk1"/>
              </a:solidFill>
              <a:latin typeface="Arial"/>
              <a:ea typeface="Arial"/>
              <a:cs typeface="Arial"/>
              <a:sym typeface="Arial"/>
            </a:endParaRPr>
          </a:p>
          <a:p>
            <a:pPr marL="101600" lvl="0">
              <a:lnSpc>
                <a:spcPct val="107000"/>
              </a:lnSpc>
              <a:spcBef>
                <a:spcPts val="485"/>
              </a:spcBef>
              <a:buSzPts val="2400"/>
            </a:pPr>
            <a:r>
              <a:rPr lang="fr-BE" sz="2400" b="1" i="0" u="none" strike="noStrike" cap="none" dirty="0">
                <a:solidFill>
                  <a:srgbClr val="A3142E"/>
                </a:solidFill>
                <a:latin typeface="Arial"/>
                <a:ea typeface="Arial"/>
                <a:cs typeface="Arial"/>
                <a:sym typeface="Arial"/>
              </a:rPr>
              <a:t>This aspect </a:t>
            </a:r>
            <a:r>
              <a:rPr lang="fr-BE" sz="2400" b="1" i="0" u="none" strike="noStrike" cap="none" dirty="0" err="1">
                <a:solidFill>
                  <a:srgbClr val="A3142E"/>
                </a:solidFill>
                <a:latin typeface="Arial"/>
                <a:ea typeface="Arial"/>
                <a:cs typeface="Arial"/>
                <a:sym typeface="Arial"/>
              </a:rPr>
              <a:t>should</a:t>
            </a:r>
            <a:r>
              <a:rPr lang="fr-BE" sz="2400" b="1" i="0" u="none" strike="noStrike" cap="none" dirty="0">
                <a:solidFill>
                  <a:srgbClr val="A3142E"/>
                </a:solidFill>
                <a:latin typeface="Arial"/>
                <a:ea typeface="Arial"/>
                <a:cs typeface="Arial"/>
                <a:sym typeface="Arial"/>
              </a:rPr>
              <a:t> </a:t>
            </a:r>
            <a:r>
              <a:rPr lang="fr-BE" sz="2400" b="1" i="0" u="none" strike="noStrike" cap="none" dirty="0" err="1">
                <a:solidFill>
                  <a:srgbClr val="A3142E"/>
                </a:solidFill>
                <a:latin typeface="Arial"/>
                <a:ea typeface="Arial"/>
                <a:cs typeface="Arial"/>
                <a:sym typeface="Arial"/>
              </a:rPr>
              <a:t>be</a:t>
            </a:r>
            <a:r>
              <a:rPr lang="fr-BE" sz="2400" b="1" i="0" u="none" strike="noStrike" cap="none" dirty="0">
                <a:solidFill>
                  <a:srgbClr val="A3142E"/>
                </a:solidFill>
                <a:latin typeface="Arial"/>
                <a:ea typeface="Arial"/>
                <a:cs typeface="Arial"/>
                <a:sym typeface="Arial"/>
              </a:rPr>
              <a:t> </a:t>
            </a:r>
            <a:r>
              <a:rPr lang="fr-BE" sz="2400" b="1" i="0" u="none" strike="noStrike" cap="none" dirty="0" err="1">
                <a:solidFill>
                  <a:srgbClr val="A3142E"/>
                </a:solidFill>
                <a:latin typeface="Arial"/>
                <a:ea typeface="Arial"/>
                <a:cs typeface="Arial"/>
                <a:sym typeface="Arial"/>
              </a:rPr>
              <a:t>reconsidered</a:t>
            </a:r>
            <a:r>
              <a:rPr lang="fr-BE" sz="2400" b="1" i="0" u="none" strike="noStrike" cap="none" dirty="0">
                <a:solidFill>
                  <a:srgbClr val="A3142E"/>
                </a:solidFill>
                <a:latin typeface="Arial"/>
                <a:ea typeface="Arial"/>
                <a:cs typeface="Arial"/>
                <a:sym typeface="Arial"/>
              </a:rPr>
              <a:t> for the </a:t>
            </a:r>
            <a:r>
              <a:rPr lang="fr-BE" sz="2400" b="1" i="0" u="none" strike="noStrike" cap="none" dirty="0" err="1">
                <a:solidFill>
                  <a:srgbClr val="A3142E"/>
                </a:solidFill>
                <a:latin typeface="Arial"/>
                <a:ea typeface="Arial"/>
                <a:cs typeface="Arial"/>
                <a:sym typeface="Arial"/>
              </a:rPr>
              <a:t>next</a:t>
            </a:r>
            <a:r>
              <a:rPr lang="fr-BE" sz="2400" b="1" i="0" u="none" strike="noStrike" cap="none" dirty="0">
                <a:solidFill>
                  <a:srgbClr val="A3142E"/>
                </a:solidFill>
                <a:latin typeface="Arial"/>
                <a:ea typeface="Arial"/>
                <a:cs typeface="Arial"/>
                <a:sym typeface="Arial"/>
              </a:rPr>
              <a:t> </a:t>
            </a:r>
            <a:r>
              <a:rPr lang="fr-BE" sz="2400" b="1" i="0" u="none" strike="noStrike" cap="none" dirty="0" err="1">
                <a:solidFill>
                  <a:srgbClr val="A3142E"/>
                </a:solidFill>
                <a:latin typeface="Arial"/>
                <a:ea typeface="Arial"/>
                <a:cs typeface="Arial"/>
                <a:sym typeface="Arial"/>
              </a:rPr>
              <a:t>edition</a:t>
            </a:r>
            <a:r>
              <a:rPr lang="fr-BE" sz="2400" b="1" i="0" u="none" strike="noStrike" cap="none" dirty="0">
                <a:solidFill>
                  <a:srgbClr val="A3142E"/>
                </a:solidFill>
                <a:latin typeface="Arial"/>
                <a:ea typeface="Arial"/>
                <a:cs typeface="Arial"/>
                <a:sym typeface="Arial"/>
              </a:rPr>
              <a:t>. </a:t>
            </a:r>
            <a:br>
              <a:rPr lang="fr-BE" sz="2400" b="1" i="0" u="none" strike="noStrike" cap="none" dirty="0">
                <a:solidFill>
                  <a:srgbClr val="A3142E"/>
                </a:solidFill>
                <a:latin typeface="Arial"/>
                <a:ea typeface="Arial"/>
                <a:cs typeface="Arial"/>
                <a:sym typeface="Arial"/>
              </a:rPr>
            </a:br>
            <a:endParaRPr sz="2400" b="1" i="0" u="none" strike="noStrike" cap="none" dirty="0">
              <a:solidFill>
                <a:srgbClr val="000000"/>
              </a:solidFill>
              <a:latin typeface="Arial"/>
              <a:ea typeface="Arial"/>
              <a:cs typeface="Arial"/>
              <a:sym typeface="Arial"/>
            </a:endParaRPr>
          </a:p>
          <a:p>
            <a:pPr marL="138623" marR="0" lvl="0" indent="0" algn="l" rtl="0">
              <a:lnSpc>
                <a:spcPct val="107000"/>
              </a:lnSpc>
              <a:spcBef>
                <a:spcPts val="485"/>
              </a:spcBef>
              <a:spcAft>
                <a:spcPts val="0"/>
              </a:spcAft>
              <a:buClr>
                <a:srgbClr val="000000"/>
              </a:buClr>
              <a:buSzPts val="2400"/>
              <a:buFont typeface="Arial"/>
              <a:buNone/>
            </a:pPr>
            <a:r>
              <a:rPr lang="fr-BE" sz="2400" b="0" i="0" u="none" strike="noStrike" cap="none" dirty="0">
                <a:solidFill>
                  <a:schemeClr val="dk1"/>
                </a:solidFill>
                <a:latin typeface="Arial"/>
                <a:ea typeface="Arial"/>
                <a:cs typeface="Arial"/>
                <a:sym typeface="Arial"/>
              </a:rPr>
              <a:t>The 1st Plasmarathon </a:t>
            </a:r>
            <a:r>
              <a:rPr lang="fr-BE" sz="2400" b="0" i="0" u="none" strike="noStrike" cap="none" dirty="0" err="1">
                <a:solidFill>
                  <a:schemeClr val="dk1"/>
                </a:solidFill>
                <a:latin typeface="Arial"/>
                <a:ea typeface="Arial"/>
                <a:cs typeface="Arial"/>
                <a:sym typeface="Arial"/>
              </a:rPr>
              <a:t>campaign</a:t>
            </a:r>
            <a:r>
              <a:rPr lang="fr-BE" sz="2400" b="0" i="0" u="none" strike="noStrike" cap="none" dirty="0">
                <a:solidFill>
                  <a:schemeClr val="dk1"/>
                </a:solidFill>
                <a:latin typeface="Arial"/>
                <a:ea typeface="Arial"/>
                <a:cs typeface="Arial"/>
                <a:sym typeface="Arial"/>
              </a:rPr>
              <a:t> </a:t>
            </a:r>
            <a:r>
              <a:rPr lang="fr-BE" sz="2400" b="0" i="0" u="none" strike="noStrike" cap="none" dirty="0" err="1">
                <a:solidFill>
                  <a:schemeClr val="dk1"/>
                </a:solidFill>
                <a:latin typeface="Arial"/>
                <a:ea typeface="Arial"/>
                <a:cs typeface="Arial"/>
                <a:sym typeface="Arial"/>
              </a:rPr>
              <a:t>was</a:t>
            </a:r>
            <a:r>
              <a:rPr lang="fr-BE" sz="2400" b="0" i="0" u="none" strike="noStrike" cap="none" dirty="0">
                <a:solidFill>
                  <a:schemeClr val="dk1"/>
                </a:solidFill>
                <a:latin typeface="Arial"/>
                <a:ea typeface="Arial"/>
                <a:cs typeface="Arial"/>
                <a:sym typeface="Arial"/>
              </a:rPr>
              <a:t> a </a:t>
            </a:r>
            <a:r>
              <a:rPr lang="fr-BE" sz="2400" b="1" i="0" u="none" strike="noStrike" cap="none" dirty="0">
                <a:solidFill>
                  <a:srgbClr val="C00000"/>
                </a:solidFill>
                <a:latin typeface="Arial"/>
                <a:ea typeface="Arial"/>
                <a:cs typeface="Arial"/>
                <a:sym typeface="Arial"/>
              </a:rPr>
              <a:t>Real Proof of Concept </a:t>
            </a:r>
            <a:endParaRPr sz="2400" b="0" i="0" u="none" strike="noStrike" cap="none" dirty="0">
              <a:solidFill>
                <a:srgbClr val="C00000"/>
              </a:solidFill>
              <a:latin typeface="Arial"/>
              <a:ea typeface="Arial"/>
              <a:cs typeface="Arial"/>
              <a:sym typeface="Arial"/>
            </a:endParaRPr>
          </a:p>
          <a:p>
            <a:pPr marL="481522" marR="0" lvl="0" indent="-342900" algn="l" rtl="0">
              <a:lnSpc>
                <a:spcPct val="107000"/>
              </a:lnSpc>
              <a:spcBef>
                <a:spcPts val="485"/>
              </a:spcBef>
              <a:spcAft>
                <a:spcPts val="0"/>
              </a:spcAft>
              <a:buClr>
                <a:schemeClr val="dk1"/>
              </a:buClr>
              <a:buSzPts val="2000"/>
              <a:buFont typeface="Arial"/>
              <a:buChar char="•"/>
            </a:pPr>
            <a:r>
              <a:rPr lang="fr-BE" sz="2400" b="1" i="0" u="none" strike="noStrike" cap="none" dirty="0" err="1">
                <a:solidFill>
                  <a:schemeClr val="dk1"/>
                </a:solidFill>
                <a:latin typeface="Arial"/>
                <a:ea typeface="Arial"/>
                <a:cs typeface="Arial"/>
                <a:sym typeface="Arial"/>
              </a:rPr>
              <a:t>Easy</a:t>
            </a:r>
            <a:r>
              <a:rPr lang="fr-BE" sz="2400" b="1" i="0" u="none" strike="noStrike" cap="none" dirty="0">
                <a:solidFill>
                  <a:schemeClr val="dk1"/>
                </a:solidFill>
                <a:latin typeface="Arial"/>
                <a:ea typeface="Arial"/>
                <a:cs typeface="Arial"/>
                <a:sym typeface="Arial"/>
              </a:rPr>
              <a:t> to </a:t>
            </a:r>
            <a:r>
              <a:rPr lang="fr-BE" sz="2400" b="1" i="0" u="none" strike="noStrike" cap="none" dirty="0" err="1">
                <a:solidFill>
                  <a:schemeClr val="dk1"/>
                </a:solidFill>
                <a:latin typeface="Arial"/>
                <a:ea typeface="Arial"/>
                <a:cs typeface="Arial"/>
                <a:sym typeface="Arial"/>
              </a:rPr>
              <a:t>participate</a:t>
            </a:r>
            <a:r>
              <a:rPr lang="fr-BE" sz="2400" b="1" i="0" u="none" strike="noStrike" cap="none" dirty="0">
                <a:solidFill>
                  <a:schemeClr val="dk1"/>
                </a:solidFill>
                <a:latin typeface="Arial"/>
                <a:ea typeface="Arial"/>
                <a:cs typeface="Arial"/>
                <a:sym typeface="Arial"/>
              </a:rPr>
              <a:t> </a:t>
            </a:r>
            <a:endParaRPr sz="2400" b="0" i="0" u="none" strike="noStrike" cap="none" dirty="0">
              <a:solidFill>
                <a:srgbClr val="000000"/>
              </a:solidFill>
              <a:latin typeface="Arial"/>
              <a:ea typeface="Arial"/>
              <a:cs typeface="Arial"/>
              <a:sym typeface="Arial"/>
            </a:endParaRPr>
          </a:p>
          <a:p>
            <a:pPr marL="481522" marR="0" lvl="0" indent="-342900" algn="l" rtl="0">
              <a:lnSpc>
                <a:spcPct val="107000"/>
              </a:lnSpc>
              <a:spcBef>
                <a:spcPts val="485"/>
              </a:spcBef>
              <a:spcAft>
                <a:spcPts val="0"/>
              </a:spcAft>
              <a:buClr>
                <a:schemeClr val="dk1"/>
              </a:buClr>
              <a:buSzPts val="2000"/>
              <a:buFont typeface="Arial"/>
              <a:buChar char="•"/>
            </a:pPr>
            <a:r>
              <a:rPr lang="fr-BE" sz="2400" b="1" i="0" u="none" strike="noStrike" cap="none" dirty="0" err="1">
                <a:solidFill>
                  <a:schemeClr val="dk1"/>
                </a:solidFill>
                <a:latin typeface="Arial"/>
                <a:ea typeface="Arial"/>
                <a:cs typeface="Arial"/>
                <a:sym typeface="Arial"/>
              </a:rPr>
              <a:t>Replicable</a:t>
            </a:r>
            <a:r>
              <a:rPr lang="fr-BE" sz="2400" b="1" i="0" u="none" strike="noStrike" cap="none" dirty="0">
                <a:solidFill>
                  <a:schemeClr val="dk1"/>
                </a:solidFill>
                <a:latin typeface="Arial"/>
                <a:ea typeface="Arial"/>
                <a:cs typeface="Arial"/>
                <a:sym typeface="Arial"/>
              </a:rPr>
              <a:t> </a:t>
            </a:r>
            <a:endParaRPr sz="2400" b="0" i="0" u="none" strike="noStrike" cap="none" dirty="0">
              <a:solidFill>
                <a:srgbClr val="000000"/>
              </a:solidFill>
              <a:latin typeface="Arial"/>
              <a:ea typeface="Arial"/>
              <a:cs typeface="Arial"/>
              <a:sym typeface="Arial"/>
            </a:endParaRPr>
          </a:p>
          <a:p>
            <a:pPr marL="481522" marR="0" lvl="0" indent="-342900" algn="l" rtl="0">
              <a:lnSpc>
                <a:spcPct val="107000"/>
              </a:lnSpc>
              <a:spcBef>
                <a:spcPts val="485"/>
              </a:spcBef>
              <a:spcAft>
                <a:spcPts val="0"/>
              </a:spcAft>
              <a:buClr>
                <a:schemeClr val="dk1"/>
              </a:buClr>
              <a:buSzPts val="2000"/>
              <a:buFont typeface="Arial"/>
              <a:buChar char="•"/>
            </a:pPr>
            <a:r>
              <a:rPr lang="fr-BE" sz="2400" b="1" i="0" u="none" strike="noStrike" cap="none" dirty="0" err="1">
                <a:solidFill>
                  <a:schemeClr val="dk1"/>
                </a:solidFill>
                <a:latin typeface="Arial"/>
                <a:ea typeface="Arial"/>
                <a:cs typeface="Arial"/>
                <a:sym typeface="Arial"/>
              </a:rPr>
              <a:t>Extendable</a:t>
            </a:r>
            <a:r>
              <a:rPr lang="fr-BE" sz="2400" b="1" i="0" u="none" strike="noStrike" cap="none" dirty="0">
                <a:solidFill>
                  <a:schemeClr val="dk1"/>
                </a:solidFill>
                <a:latin typeface="Arial"/>
                <a:ea typeface="Arial"/>
                <a:cs typeface="Arial"/>
                <a:sym typeface="Arial"/>
              </a:rPr>
              <a:t> over </a:t>
            </a:r>
            <a:r>
              <a:rPr lang="fr-BE" sz="2400" b="0" i="0" u="none" strike="noStrike" cap="none" dirty="0">
                <a:solidFill>
                  <a:schemeClr val="dk1"/>
                </a:solidFill>
                <a:latin typeface="Arial"/>
                <a:ea typeface="Arial"/>
                <a:cs typeface="Arial"/>
                <a:sym typeface="Arial"/>
              </a:rPr>
              <a:t>a couple of </a:t>
            </a:r>
            <a:r>
              <a:rPr lang="fr-BE" sz="2400" b="0" i="0" u="none" strike="noStrike" cap="none" dirty="0" err="1">
                <a:solidFill>
                  <a:schemeClr val="dk1"/>
                </a:solidFill>
                <a:latin typeface="Arial"/>
                <a:ea typeface="Arial"/>
                <a:cs typeface="Arial"/>
                <a:sym typeface="Arial"/>
              </a:rPr>
              <a:t>months</a:t>
            </a:r>
            <a:r>
              <a:rPr lang="fr-BE" sz="2400" b="0" i="0" u="none" strike="noStrike" cap="none" dirty="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a:p>
            <a:pPr marL="481522" marR="0" lvl="0" indent="-342900" algn="l" rtl="0">
              <a:lnSpc>
                <a:spcPct val="107000"/>
              </a:lnSpc>
              <a:spcBef>
                <a:spcPts val="485"/>
              </a:spcBef>
              <a:spcAft>
                <a:spcPts val="0"/>
              </a:spcAft>
              <a:buClr>
                <a:schemeClr val="dk1"/>
              </a:buClr>
              <a:buSzPts val="2000"/>
              <a:buFont typeface="Arial"/>
              <a:buChar char="•"/>
            </a:pPr>
            <a:r>
              <a:rPr lang="fr-BE" sz="2400" b="1" i="0" u="none" strike="noStrike" cap="none" dirty="0">
                <a:solidFill>
                  <a:schemeClr val="dk1"/>
                </a:solidFill>
                <a:latin typeface="Arial"/>
                <a:ea typeface="Arial"/>
                <a:cs typeface="Arial"/>
                <a:sym typeface="Arial"/>
              </a:rPr>
              <a:t>Duplicable</a:t>
            </a:r>
            <a:r>
              <a:rPr lang="fr-BE" sz="2400" b="0" i="0" u="none" strike="noStrike" cap="none" dirty="0">
                <a:solidFill>
                  <a:schemeClr val="dk1"/>
                </a:solidFill>
                <a:latin typeface="Arial"/>
                <a:ea typeface="Arial"/>
                <a:cs typeface="Arial"/>
                <a:sym typeface="Arial"/>
              </a:rPr>
              <a:t> </a:t>
            </a:r>
            <a:r>
              <a:rPr lang="fr-BE" sz="2400" b="0" i="0" u="none" strike="noStrike" cap="none" dirty="0" err="1">
                <a:solidFill>
                  <a:schemeClr val="dk1"/>
                </a:solidFill>
                <a:latin typeface="Arial"/>
                <a:ea typeface="Arial"/>
                <a:cs typeface="Arial"/>
                <a:sym typeface="Arial"/>
              </a:rPr>
              <a:t>with</a:t>
            </a:r>
            <a:r>
              <a:rPr lang="fr-BE" sz="2400" b="0" i="0" u="none" strike="noStrike" cap="none" dirty="0">
                <a:solidFill>
                  <a:schemeClr val="dk1"/>
                </a:solidFill>
                <a:latin typeface="Arial"/>
                <a:ea typeface="Arial"/>
                <a:cs typeface="Arial"/>
                <a:sym typeface="Arial"/>
              </a:rPr>
              <a:t> </a:t>
            </a:r>
            <a:r>
              <a:rPr lang="fr-BE" sz="2400" b="0" i="0" u="none" strike="noStrike" cap="none" dirty="0" err="1">
                <a:solidFill>
                  <a:schemeClr val="dk1"/>
                </a:solidFill>
                <a:latin typeface="Arial"/>
                <a:ea typeface="Arial"/>
                <a:cs typeface="Arial"/>
                <a:sym typeface="Arial"/>
              </a:rPr>
              <a:t>other</a:t>
            </a:r>
            <a:r>
              <a:rPr lang="fr-BE" sz="2400" b="0" i="0" u="none" strike="noStrike" cap="none" dirty="0">
                <a:solidFill>
                  <a:schemeClr val="dk1"/>
                </a:solidFill>
                <a:latin typeface="Arial"/>
                <a:ea typeface="Arial"/>
                <a:cs typeface="Arial"/>
                <a:sym typeface="Arial"/>
              </a:rPr>
              <a:t> stakeholders (</a:t>
            </a:r>
            <a:r>
              <a:rPr lang="fr-BE" sz="2400" b="0" i="0" u="none" strike="noStrike" cap="none" dirty="0" err="1">
                <a:solidFill>
                  <a:schemeClr val="dk1"/>
                </a:solidFill>
                <a:latin typeface="Arial"/>
                <a:ea typeface="Arial"/>
                <a:cs typeface="Arial"/>
                <a:sym typeface="Arial"/>
              </a:rPr>
              <a:t>youth</a:t>
            </a:r>
            <a:r>
              <a:rPr lang="fr-BE" sz="2400" b="0" i="0" u="none" strike="noStrike" cap="none" dirty="0">
                <a:solidFill>
                  <a:schemeClr val="dk1"/>
                </a:solidFill>
                <a:latin typeface="Arial"/>
                <a:ea typeface="Arial"/>
                <a:cs typeface="Arial"/>
                <a:sym typeface="Arial"/>
              </a:rPr>
              <a:t> clubs)</a:t>
            </a:r>
            <a:endParaRPr sz="2400" b="0" i="0" u="none" strike="noStrike" cap="none" dirty="0">
              <a:solidFill>
                <a:schemeClr val="dk1"/>
              </a:solidFill>
              <a:latin typeface="Arial"/>
              <a:ea typeface="Arial"/>
              <a:cs typeface="Arial"/>
              <a:sym typeface="Arial"/>
            </a:endParaRPr>
          </a:p>
          <a:p>
            <a:pPr marL="481522" marR="0" lvl="0" indent="-342900" algn="l" rtl="0">
              <a:lnSpc>
                <a:spcPct val="107000"/>
              </a:lnSpc>
              <a:spcBef>
                <a:spcPts val="485"/>
              </a:spcBef>
              <a:spcAft>
                <a:spcPts val="0"/>
              </a:spcAft>
              <a:buClr>
                <a:schemeClr val="dk1"/>
              </a:buClr>
              <a:buSzPts val="2000"/>
              <a:buFont typeface="Arial"/>
              <a:buChar char="•"/>
            </a:pPr>
            <a:r>
              <a:rPr lang="fr-BE" sz="2400" b="1" dirty="0" err="1">
                <a:solidFill>
                  <a:schemeClr val="dk1"/>
                </a:solidFill>
              </a:rPr>
              <a:t>Inexpensiv</a:t>
            </a:r>
            <a:r>
              <a:rPr lang="fr-BE" sz="2400" b="1" i="0" u="none" strike="noStrike" cap="none" dirty="0" err="1">
                <a:solidFill>
                  <a:schemeClr val="dk1"/>
                </a:solidFill>
                <a:latin typeface="Arial"/>
                <a:ea typeface="Arial"/>
                <a:cs typeface="Arial"/>
                <a:sym typeface="Arial"/>
              </a:rPr>
              <a:t>e</a:t>
            </a:r>
            <a:r>
              <a:rPr lang="fr-BE" sz="2400" b="0" i="0" u="none" strike="noStrike" cap="none" dirty="0">
                <a:solidFill>
                  <a:schemeClr val="dk1"/>
                </a:solidFill>
                <a:latin typeface="Arial"/>
                <a:ea typeface="Arial"/>
                <a:cs typeface="Arial"/>
                <a:sym typeface="Arial"/>
              </a:rPr>
              <a:t> to run </a:t>
            </a:r>
            <a:r>
              <a:rPr lang="fr-BE" sz="2400" b="0" i="0" u="none" strike="noStrike" cap="none" dirty="0" err="1">
                <a:solidFill>
                  <a:schemeClr val="dk1"/>
                </a:solidFill>
                <a:latin typeface="Arial"/>
                <a:ea typeface="Arial"/>
                <a:cs typeface="Arial"/>
                <a:sym typeface="Arial"/>
              </a:rPr>
              <a:t>again</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1">
          <a:extLst>
            <a:ext uri="{FF2B5EF4-FFF2-40B4-BE49-F238E27FC236}">
              <a16:creationId xmlns:a16="http://schemas.microsoft.com/office/drawing/2014/main" id="{56C8F536-C323-018B-1E30-7BFF73E7B31F}"/>
            </a:ext>
          </a:extLst>
        </p:cNvPr>
        <p:cNvGrpSpPr/>
        <p:nvPr/>
      </p:nvGrpSpPr>
      <p:grpSpPr>
        <a:xfrm>
          <a:off x="0" y="0"/>
          <a:ext cx="0" cy="0"/>
          <a:chOff x="0" y="0"/>
          <a:chExt cx="0" cy="0"/>
        </a:xfrm>
      </p:grpSpPr>
      <p:sp>
        <p:nvSpPr>
          <p:cNvPr id="452" name="Google Shape;452;p22">
            <a:extLst>
              <a:ext uri="{FF2B5EF4-FFF2-40B4-BE49-F238E27FC236}">
                <a16:creationId xmlns:a16="http://schemas.microsoft.com/office/drawing/2014/main" id="{E07636E9-BD91-1016-7B17-06E6172AC045}"/>
              </a:ext>
            </a:extLst>
          </p:cNvPr>
          <p:cNvSpPr/>
          <p:nvPr/>
        </p:nvSpPr>
        <p:spPr>
          <a:xfrm>
            <a:off x="-23748" y="-17939"/>
            <a:ext cx="7409285" cy="60495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453" name="Google Shape;453;p22">
            <a:extLst>
              <a:ext uri="{FF2B5EF4-FFF2-40B4-BE49-F238E27FC236}">
                <a16:creationId xmlns:a16="http://schemas.microsoft.com/office/drawing/2014/main" id="{C268686C-B8A4-D75B-AEBC-20B74408D8B1}"/>
              </a:ext>
            </a:extLst>
          </p:cNvPr>
          <p:cNvSpPr txBox="1"/>
          <p:nvPr/>
        </p:nvSpPr>
        <p:spPr>
          <a:xfrm>
            <a:off x="969545" y="1298714"/>
            <a:ext cx="5733600"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BE" sz="5400" b="1" i="0" u="none" strike="noStrike" cap="none" dirty="0">
                <a:solidFill>
                  <a:schemeClr val="lt1"/>
                </a:solidFill>
                <a:latin typeface="Arial"/>
                <a:ea typeface="Arial"/>
                <a:cs typeface="Arial"/>
                <a:sym typeface="Arial"/>
              </a:rPr>
              <a:t>A </a:t>
            </a:r>
            <a:r>
              <a:rPr lang="fr-BE" sz="5400" b="1" i="0" u="none" strike="noStrike" cap="none" dirty="0" err="1">
                <a:solidFill>
                  <a:schemeClr val="lt1"/>
                </a:solidFill>
                <a:latin typeface="Arial"/>
                <a:ea typeface="Arial"/>
                <a:cs typeface="Arial"/>
                <a:sym typeface="Arial"/>
              </a:rPr>
              <a:t>recruiting</a:t>
            </a:r>
            <a:r>
              <a:rPr lang="fr-BE" sz="5400" b="1" i="0" u="none" strike="noStrike" cap="none" dirty="0">
                <a:solidFill>
                  <a:schemeClr val="lt1"/>
                </a:solidFill>
                <a:latin typeface="Arial"/>
                <a:ea typeface="Arial"/>
                <a:cs typeface="Arial"/>
                <a:sym typeface="Arial"/>
              </a:rPr>
              <a:t> </a:t>
            </a:r>
            <a:r>
              <a:rPr lang="fr-BE" sz="5400" b="1" i="0" u="none" strike="noStrike" cap="none" dirty="0" err="1">
                <a:solidFill>
                  <a:schemeClr val="lt1"/>
                </a:solidFill>
                <a:latin typeface="Arial"/>
                <a:ea typeface="Arial"/>
                <a:cs typeface="Arial"/>
                <a:sym typeface="Arial"/>
              </a:rPr>
              <a:t>campaign</a:t>
            </a:r>
            <a:r>
              <a:rPr lang="fr-BE" sz="5400" b="1" i="0" u="none" strike="noStrike" cap="none" dirty="0">
                <a:solidFill>
                  <a:schemeClr val="lt1"/>
                </a:solidFill>
                <a:latin typeface="Arial"/>
                <a:ea typeface="Arial"/>
                <a:cs typeface="Arial"/>
                <a:sym typeface="Arial"/>
              </a:rPr>
              <a:t> in 2024…</a:t>
            </a:r>
          </a:p>
          <a:p>
            <a:pPr marL="0" marR="0" lvl="0" indent="0" algn="l" rtl="0">
              <a:lnSpc>
                <a:spcPct val="100000"/>
              </a:lnSpc>
              <a:spcBef>
                <a:spcPts val="0"/>
              </a:spcBef>
              <a:spcAft>
                <a:spcPts val="0"/>
              </a:spcAft>
              <a:buClr>
                <a:srgbClr val="000000"/>
              </a:buClr>
              <a:buSzPts val="5400"/>
              <a:buFont typeface="Arial"/>
              <a:buNone/>
            </a:pPr>
            <a:r>
              <a:rPr lang="fr-BE" sz="5400" b="1" i="0" u="none" strike="noStrike" cap="none" dirty="0">
                <a:solidFill>
                  <a:schemeClr val="lt1"/>
                </a:solidFill>
                <a:latin typeface="Arial"/>
                <a:ea typeface="Arial"/>
                <a:cs typeface="Arial"/>
                <a:sym typeface="Arial"/>
              </a:rPr>
              <a:t>and 2025 ? </a:t>
            </a:r>
            <a:endParaRPr sz="5400" b="1" i="0" u="none" strike="noStrike" cap="none" dirty="0">
              <a:solidFill>
                <a:schemeClr val="lt1"/>
              </a:solidFill>
              <a:latin typeface="Arial"/>
              <a:ea typeface="Arial"/>
              <a:cs typeface="Arial"/>
              <a:sym typeface="Arial"/>
            </a:endParaRPr>
          </a:p>
        </p:txBody>
      </p:sp>
      <p:sp>
        <p:nvSpPr>
          <p:cNvPr id="454" name="Google Shape;454;p22">
            <a:extLst>
              <a:ext uri="{FF2B5EF4-FFF2-40B4-BE49-F238E27FC236}">
                <a16:creationId xmlns:a16="http://schemas.microsoft.com/office/drawing/2014/main" id="{25002153-C895-C9F2-5711-66E5BC782B30}"/>
              </a:ext>
            </a:extLst>
          </p:cNvPr>
          <p:cNvSpPr/>
          <p:nvPr/>
        </p:nvSpPr>
        <p:spPr>
          <a:xfrm>
            <a:off x="4357386" y="4763324"/>
            <a:ext cx="848497" cy="82378"/>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5" name="Google Shape;455;p22">
            <a:extLst>
              <a:ext uri="{FF2B5EF4-FFF2-40B4-BE49-F238E27FC236}">
                <a16:creationId xmlns:a16="http://schemas.microsoft.com/office/drawing/2014/main" id="{438A58B4-53AC-632F-E902-5C04C3C325CB}"/>
              </a:ext>
            </a:extLst>
          </p:cNvPr>
          <p:cNvSpPr txBox="1">
            <a:spLocks noGrp="1"/>
          </p:cNvSpPr>
          <p:nvPr>
            <p:ph type="body" idx="1"/>
          </p:nvPr>
        </p:nvSpPr>
        <p:spPr>
          <a:xfrm>
            <a:off x="6266935" y="1187748"/>
            <a:ext cx="6172200" cy="4873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dirty="0"/>
          </a:p>
          <a:p>
            <a:pPr marL="228600" lvl="0" indent="-25400" algn="l" rtl="0">
              <a:lnSpc>
                <a:spcPct val="90000"/>
              </a:lnSpc>
              <a:spcBef>
                <a:spcPts val="1000"/>
              </a:spcBef>
              <a:spcAft>
                <a:spcPts val="0"/>
              </a:spcAft>
              <a:buClr>
                <a:schemeClr val="dk1"/>
              </a:buClr>
              <a:buSzPts val="3200"/>
              <a:buNone/>
            </a:pPr>
            <a:endParaRPr dirty="0"/>
          </a:p>
          <a:p>
            <a:pPr marL="0" lvl="0" indent="0" algn="l" rtl="0">
              <a:lnSpc>
                <a:spcPct val="90000"/>
              </a:lnSpc>
              <a:spcBef>
                <a:spcPts val="1000"/>
              </a:spcBef>
              <a:spcAft>
                <a:spcPts val="0"/>
              </a:spcAft>
              <a:buClr>
                <a:schemeClr val="dk1"/>
              </a:buClr>
              <a:buSzPts val="3200"/>
              <a:buNone/>
            </a:pPr>
            <a:endParaRPr dirty="0"/>
          </a:p>
        </p:txBody>
      </p:sp>
      <p:sp>
        <p:nvSpPr>
          <p:cNvPr id="3" name="ZoneTexte 2">
            <a:extLst>
              <a:ext uri="{FF2B5EF4-FFF2-40B4-BE49-F238E27FC236}">
                <a16:creationId xmlns:a16="http://schemas.microsoft.com/office/drawing/2014/main" id="{4BFADDA4-701C-1340-66B0-20E8EA9F9191}"/>
              </a:ext>
            </a:extLst>
          </p:cNvPr>
          <p:cNvSpPr txBox="1"/>
          <p:nvPr/>
        </p:nvSpPr>
        <p:spPr>
          <a:xfrm>
            <a:off x="7764197" y="2631378"/>
            <a:ext cx="4035080" cy="1753300"/>
          </a:xfrm>
          <a:prstGeom prst="rect">
            <a:avLst/>
          </a:prstGeom>
          <a:noFill/>
        </p:spPr>
        <p:txBody>
          <a:bodyPr wrap="square">
            <a:spAutoFit/>
          </a:bodyPr>
          <a:lstStyle/>
          <a:p>
            <a:pPr marL="138622" marR="0" lvl="0" algn="l" rtl="0">
              <a:lnSpc>
                <a:spcPct val="107000"/>
              </a:lnSpc>
              <a:spcBef>
                <a:spcPts val="485"/>
              </a:spcBef>
              <a:spcAft>
                <a:spcPts val="0"/>
              </a:spcAft>
              <a:buClr>
                <a:schemeClr val="dk1"/>
              </a:buClr>
              <a:buSzPts val="2000"/>
            </a:pPr>
            <a:r>
              <a:rPr lang="en-US" sz="2800" b="1" dirty="0">
                <a:solidFill>
                  <a:schemeClr val="dk1"/>
                </a:solidFill>
              </a:rPr>
              <a:t>Many people </a:t>
            </a:r>
            <a:r>
              <a:rPr lang="en-US" sz="2800" b="1" i="0" u="none" strike="noStrike" cap="none" dirty="0">
                <a:solidFill>
                  <a:schemeClr val="dk1"/>
                </a:solidFill>
                <a:latin typeface="Arial"/>
                <a:ea typeface="Arial"/>
                <a:cs typeface="Arial"/>
                <a:sym typeface="Arial"/>
              </a:rPr>
              <a:t>continue to donate in 2025</a:t>
            </a:r>
          </a:p>
          <a:p>
            <a:pPr marL="138622" marR="0" lvl="0" algn="l" rtl="0">
              <a:lnSpc>
                <a:spcPct val="107000"/>
              </a:lnSpc>
              <a:spcBef>
                <a:spcPts val="485"/>
              </a:spcBef>
              <a:spcAft>
                <a:spcPts val="0"/>
              </a:spcAft>
              <a:buClr>
                <a:schemeClr val="dk1"/>
              </a:buClr>
              <a:buSzPts val="2000"/>
            </a:pPr>
            <a:r>
              <a:rPr lang="en-US" sz="1400" b="1" i="0" u="none" strike="noStrike" cap="none" dirty="0">
                <a:solidFill>
                  <a:schemeClr val="dk1"/>
                </a:solidFill>
                <a:latin typeface="Arial"/>
                <a:ea typeface="Arial"/>
                <a:cs typeface="Arial"/>
                <a:sym typeface="Arial"/>
              </a:rPr>
              <a:t> </a:t>
            </a:r>
            <a:endParaRPr lang="en-US" sz="14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4369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1">
          <a:extLst>
            <a:ext uri="{FF2B5EF4-FFF2-40B4-BE49-F238E27FC236}">
              <a16:creationId xmlns:a16="http://schemas.microsoft.com/office/drawing/2014/main" id="{DCFE876B-BCCF-2AC7-7373-2FC54EB7C08C}"/>
            </a:ext>
          </a:extLst>
        </p:cNvPr>
        <p:cNvGrpSpPr/>
        <p:nvPr/>
      </p:nvGrpSpPr>
      <p:grpSpPr>
        <a:xfrm>
          <a:off x="0" y="0"/>
          <a:ext cx="0" cy="0"/>
          <a:chOff x="0" y="0"/>
          <a:chExt cx="0" cy="0"/>
        </a:xfrm>
      </p:grpSpPr>
      <p:sp>
        <p:nvSpPr>
          <p:cNvPr id="454" name="Google Shape;454;p22">
            <a:extLst>
              <a:ext uri="{FF2B5EF4-FFF2-40B4-BE49-F238E27FC236}">
                <a16:creationId xmlns:a16="http://schemas.microsoft.com/office/drawing/2014/main" id="{97173E1D-3C0A-9EA7-E9B7-1E27633F3E05}"/>
              </a:ext>
            </a:extLst>
          </p:cNvPr>
          <p:cNvSpPr/>
          <p:nvPr/>
        </p:nvSpPr>
        <p:spPr>
          <a:xfrm>
            <a:off x="4357386" y="4763324"/>
            <a:ext cx="848497" cy="82378"/>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5" name="Google Shape;455;p22">
            <a:extLst>
              <a:ext uri="{FF2B5EF4-FFF2-40B4-BE49-F238E27FC236}">
                <a16:creationId xmlns:a16="http://schemas.microsoft.com/office/drawing/2014/main" id="{AB5DAE88-FA62-7794-A4AB-126ABCC29857}"/>
              </a:ext>
            </a:extLst>
          </p:cNvPr>
          <p:cNvSpPr txBox="1">
            <a:spLocks noGrp="1"/>
          </p:cNvSpPr>
          <p:nvPr>
            <p:ph type="body" idx="1"/>
          </p:nvPr>
        </p:nvSpPr>
        <p:spPr>
          <a:xfrm>
            <a:off x="6266935" y="1187748"/>
            <a:ext cx="6172200" cy="4873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dirty="0"/>
          </a:p>
          <a:p>
            <a:pPr marL="228600" lvl="0" indent="-25400" algn="l" rtl="0">
              <a:lnSpc>
                <a:spcPct val="90000"/>
              </a:lnSpc>
              <a:spcBef>
                <a:spcPts val="1000"/>
              </a:spcBef>
              <a:spcAft>
                <a:spcPts val="0"/>
              </a:spcAft>
              <a:buClr>
                <a:schemeClr val="dk1"/>
              </a:buClr>
              <a:buSzPts val="3200"/>
              <a:buNone/>
            </a:pPr>
            <a:endParaRPr dirty="0"/>
          </a:p>
          <a:p>
            <a:pPr marL="0" lvl="0" indent="0" algn="l" rtl="0">
              <a:lnSpc>
                <a:spcPct val="90000"/>
              </a:lnSpc>
              <a:spcBef>
                <a:spcPts val="1000"/>
              </a:spcBef>
              <a:spcAft>
                <a:spcPts val="0"/>
              </a:spcAft>
              <a:buClr>
                <a:schemeClr val="dk1"/>
              </a:buClr>
              <a:buSzPts val="3200"/>
              <a:buNone/>
            </a:pPr>
            <a:endParaRPr dirty="0"/>
          </a:p>
        </p:txBody>
      </p:sp>
      <p:pic>
        <p:nvPicPr>
          <p:cNvPr id="4" name="Image 3" descr="Une image contenant piste et terrain, sport, personne, javelot&#10;&#10;Le contenu généré par l’IA peut être incorrect.">
            <a:extLst>
              <a:ext uri="{FF2B5EF4-FFF2-40B4-BE49-F238E27FC236}">
                <a16:creationId xmlns:a16="http://schemas.microsoft.com/office/drawing/2014/main" id="{ECF7E62E-928B-847A-0C22-681A6034DDBD}"/>
              </a:ext>
            </a:extLst>
          </p:cNvPr>
          <p:cNvPicPr>
            <a:picLocks noChangeAspect="1"/>
          </p:cNvPicPr>
          <p:nvPr/>
        </p:nvPicPr>
        <p:blipFill>
          <a:blip r:embed="rId3"/>
          <a:srcRect l="5210" r="659"/>
          <a:stretch>
            <a:fillRect/>
          </a:stretch>
        </p:blipFill>
        <p:spPr>
          <a:xfrm>
            <a:off x="-1" y="-15396"/>
            <a:ext cx="12455799" cy="6873396"/>
          </a:xfrm>
          <a:prstGeom prst="rect">
            <a:avLst/>
          </a:prstGeom>
        </p:spPr>
      </p:pic>
      <p:sp>
        <p:nvSpPr>
          <p:cNvPr id="453" name="Google Shape;453;p22">
            <a:extLst>
              <a:ext uri="{FF2B5EF4-FFF2-40B4-BE49-F238E27FC236}">
                <a16:creationId xmlns:a16="http://schemas.microsoft.com/office/drawing/2014/main" id="{036E65D8-367F-CCE9-F40E-957459B7093A}"/>
              </a:ext>
            </a:extLst>
          </p:cNvPr>
          <p:cNvSpPr txBox="1"/>
          <p:nvPr/>
        </p:nvSpPr>
        <p:spPr>
          <a:xfrm>
            <a:off x="8357063" y="3162915"/>
            <a:ext cx="57336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BE" sz="5400" b="1" dirty="0" err="1">
                <a:solidFill>
                  <a:schemeClr val="lt1"/>
                </a:solidFill>
              </a:rPr>
              <a:t>Thank</a:t>
            </a:r>
            <a:r>
              <a:rPr lang="fr-BE" sz="5400" b="1" dirty="0">
                <a:solidFill>
                  <a:schemeClr val="lt1"/>
                </a:solidFill>
              </a:rPr>
              <a:t> </a:t>
            </a:r>
            <a:r>
              <a:rPr lang="fr-BE" sz="5400" b="1" dirty="0" err="1">
                <a:solidFill>
                  <a:schemeClr val="lt1"/>
                </a:solidFill>
              </a:rPr>
              <a:t>you</a:t>
            </a:r>
            <a:r>
              <a:rPr lang="fr-BE" sz="5400" b="1" dirty="0">
                <a:solidFill>
                  <a:schemeClr val="lt1"/>
                </a:solidFill>
              </a:rPr>
              <a:t> </a:t>
            </a:r>
            <a:endParaRPr sz="54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15546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7ba3274512_0_3"/>
          <p:cNvSpPr txBox="1">
            <a:spLocks noGrp="1"/>
          </p:cNvSpPr>
          <p:nvPr>
            <p:ph type="title"/>
          </p:nvPr>
        </p:nvSpPr>
        <p:spPr>
          <a:xfrm>
            <a:off x="564204" y="2003898"/>
            <a:ext cx="11499279" cy="183133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3200"/>
              <a:buNone/>
            </a:pPr>
            <a:r>
              <a:rPr lang="fr-BE" sz="4500" b="1" i="1">
                <a:highlight>
                  <a:schemeClr val="lt1"/>
                </a:highlight>
                <a:latin typeface="Lato"/>
                <a:ea typeface="Lato"/>
                <a:cs typeface="Lato"/>
                <a:sym typeface="Lato"/>
              </a:rPr>
              <a:t>« No conflict of interest to declare »</a:t>
            </a:r>
            <a:endParaRPr sz="4500"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 descr="Une image contenant personne, habits, intérieur, nourriture&#10;&#10;Le contenu généré par l’IA peut être incorrect."/>
          <p:cNvPicPr preferRelativeResize="0"/>
          <p:nvPr/>
        </p:nvPicPr>
        <p:blipFill rotWithShape="1">
          <a:blip r:embed="rId3">
            <a:alphaModFix/>
          </a:blip>
          <a:srcRect t="16762" r="27090" b="14264"/>
          <a:stretch/>
        </p:blipFill>
        <p:spPr>
          <a:xfrm>
            <a:off x="2611799" y="-17939"/>
            <a:ext cx="9580202" cy="6049586"/>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93" name="Google Shape;193;p3"/>
          <p:cNvSpPr/>
          <p:nvPr/>
        </p:nvSpPr>
        <p:spPr>
          <a:xfrm>
            <a:off x="-23747" y="-17939"/>
            <a:ext cx="6019800" cy="60495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4" name="Google Shape;194;p3"/>
          <p:cNvSpPr txBox="1"/>
          <p:nvPr/>
        </p:nvSpPr>
        <p:spPr>
          <a:xfrm>
            <a:off x="1206596" y="1908560"/>
            <a:ext cx="573353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BE" sz="5400" b="1" i="0" u="none" strike="noStrike" cap="none">
                <a:solidFill>
                  <a:schemeClr val="lt1"/>
                </a:solidFill>
                <a:latin typeface="Lato"/>
                <a:ea typeface="Lato"/>
                <a:cs typeface="Lato"/>
                <a:sym typeface="Lato"/>
              </a:rPr>
              <a:t>PLASMA</a:t>
            </a:r>
            <a:endParaRPr sz="1400" b="0" i="0" u="none" strike="noStrike" cap="none">
              <a:solidFill>
                <a:srgbClr val="000000"/>
              </a:solidFill>
              <a:latin typeface="Arial"/>
              <a:ea typeface="Arial"/>
              <a:cs typeface="Arial"/>
              <a:sym typeface="Arial"/>
            </a:endParaRPr>
          </a:p>
        </p:txBody>
      </p:sp>
      <p:sp>
        <p:nvSpPr>
          <p:cNvPr id="195" name="Google Shape;195;p3"/>
          <p:cNvSpPr/>
          <p:nvPr/>
        </p:nvSpPr>
        <p:spPr>
          <a:xfrm>
            <a:off x="1354878" y="2897180"/>
            <a:ext cx="848497" cy="82378"/>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 name="Google Shape;196;p3"/>
          <p:cNvSpPr txBox="1"/>
          <p:nvPr/>
        </p:nvSpPr>
        <p:spPr>
          <a:xfrm>
            <a:off x="1206596" y="3243322"/>
            <a:ext cx="38991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BE" sz="4000" b="1" i="1" u="none" strike="noStrike" cap="none">
                <a:solidFill>
                  <a:schemeClr val="lt1"/>
                </a:solidFill>
                <a:latin typeface="Calibri"/>
                <a:ea typeface="Calibri"/>
                <a:cs typeface="Calibri"/>
                <a:sym typeface="Calibri"/>
              </a:rPr>
              <a:t>Context of the Plasma</a:t>
            </a:r>
            <a:r>
              <a:rPr lang="fr-BE" sz="4000" b="0" i="1" u="none" strike="noStrike" cap="none">
                <a:solidFill>
                  <a:schemeClr val="lt1"/>
                </a:solidFill>
                <a:latin typeface="Calibri"/>
                <a:ea typeface="Calibri"/>
                <a:cs typeface="Calibri"/>
                <a:sym typeface="Calibri"/>
              </a:rPr>
              <a:t>.</a:t>
            </a:r>
            <a:endParaRPr sz="40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r>
              <a:rPr lang="fr-BE" sz="4000" b="0" i="1" u="none" strike="noStrike" cap="none">
                <a:solidFill>
                  <a:schemeClr val="lt1"/>
                </a:solidFill>
                <a:latin typeface="Calibri"/>
                <a:ea typeface="Calibri"/>
                <a:cs typeface="Calibri"/>
                <a:sym typeface="Calibri"/>
              </a:rPr>
              <a:t>Why a campaign? </a:t>
            </a:r>
            <a:endParaRPr sz="4000" b="0" i="1" u="none" strike="noStrike" cap="none">
              <a:solidFill>
                <a:schemeClr val="lt1"/>
              </a:solidFill>
              <a:latin typeface="Calibri"/>
              <a:ea typeface="Calibri"/>
              <a:cs typeface="Calibri"/>
              <a:sym typeface="Calibri"/>
            </a:endParaRPr>
          </a:p>
        </p:txBody>
      </p:sp>
      <p:sp>
        <p:nvSpPr>
          <p:cNvPr id="197" name="Google Shape;197;p3"/>
          <p:cNvSpPr txBox="1">
            <a:spLocks noGrp="1"/>
          </p:cNvSpPr>
          <p:nvPr>
            <p:ph type="body" idx="1"/>
          </p:nvPr>
        </p:nvSpPr>
        <p:spPr>
          <a:xfrm>
            <a:off x="6266935" y="1187748"/>
            <a:ext cx="6172200" cy="4873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a:p>
          <a:p>
            <a:pPr marL="228600" lvl="0" indent="-25400" algn="l" rtl="0">
              <a:lnSpc>
                <a:spcPct val="90000"/>
              </a:lnSpc>
              <a:spcBef>
                <a:spcPts val="1000"/>
              </a:spcBef>
              <a:spcAft>
                <a:spcPts val="0"/>
              </a:spcAft>
              <a:buClr>
                <a:schemeClr val="dk1"/>
              </a:buClr>
              <a:buSzPts val="3200"/>
              <a:buNone/>
            </a:pPr>
            <a:endParaRPr/>
          </a:p>
          <a:p>
            <a:pPr marL="0" lvl="0" indent="0" algn="l" rtl="0">
              <a:lnSpc>
                <a:spcPct val="90000"/>
              </a:lnSpc>
              <a:spcBef>
                <a:spcPts val="1000"/>
              </a:spcBef>
              <a:spcAft>
                <a:spcPts val="0"/>
              </a:spcAft>
              <a:buClr>
                <a:schemeClr val="dk1"/>
              </a:buClr>
              <a:buSzPts val="3200"/>
              <a:buNone/>
            </a:pPr>
            <a:endParaRPr/>
          </a:p>
        </p:txBody>
      </p:sp>
      <p:grpSp>
        <p:nvGrpSpPr>
          <p:cNvPr id="198" name="Google Shape;198;p3"/>
          <p:cNvGrpSpPr/>
          <p:nvPr/>
        </p:nvGrpSpPr>
        <p:grpSpPr>
          <a:xfrm>
            <a:off x="10401028" y="6233725"/>
            <a:ext cx="1558211" cy="385371"/>
            <a:chOff x="10401028" y="6233725"/>
            <a:chExt cx="1558211" cy="385371"/>
          </a:xfrm>
        </p:grpSpPr>
        <p:sp>
          <p:nvSpPr>
            <p:cNvPr id="199" name="Google Shape;199;p3"/>
            <p:cNvSpPr/>
            <p:nvPr/>
          </p:nvSpPr>
          <p:spPr>
            <a:xfrm>
              <a:off x="11648107" y="6304698"/>
              <a:ext cx="311132" cy="304971"/>
            </a:xfrm>
            <a:custGeom>
              <a:avLst/>
              <a:gdLst/>
              <a:ahLst/>
              <a:cxnLst/>
              <a:rect l="l" t="t" r="r" b="b"/>
              <a:pathLst>
                <a:path w="513080" h="502920" extrusionOk="0">
                  <a:moveTo>
                    <a:pt x="512483" y="167640"/>
                  </a:moveTo>
                  <a:lnTo>
                    <a:pt x="341617" y="167640"/>
                  </a:lnTo>
                  <a:lnTo>
                    <a:pt x="341617" y="0"/>
                  </a:lnTo>
                  <a:lnTo>
                    <a:pt x="170853" y="0"/>
                  </a:lnTo>
                  <a:lnTo>
                    <a:pt x="170853" y="167640"/>
                  </a:lnTo>
                  <a:lnTo>
                    <a:pt x="0" y="167640"/>
                  </a:lnTo>
                  <a:lnTo>
                    <a:pt x="0" y="335280"/>
                  </a:lnTo>
                  <a:lnTo>
                    <a:pt x="170853" y="335280"/>
                  </a:lnTo>
                  <a:lnTo>
                    <a:pt x="170853" y="502920"/>
                  </a:lnTo>
                  <a:lnTo>
                    <a:pt x="341617" y="502920"/>
                  </a:lnTo>
                  <a:lnTo>
                    <a:pt x="341617" y="335280"/>
                  </a:lnTo>
                  <a:lnTo>
                    <a:pt x="512483" y="335280"/>
                  </a:lnTo>
                  <a:lnTo>
                    <a:pt x="512483" y="167640"/>
                  </a:lnTo>
                  <a:close/>
                </a:path>
              </a:pathLst>
            </a:custGeom>
            <a:solidFill>
              <a:srgbClr val="D82C3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nvGrpSpPr>
            <p:cNvPr id="200" name="Google Shape;200;p3"/>
            <p:cNvGrpSpPr/>
            <p:nvPr/>
          </p:nvGrpSpPr>
          <p:grpSpPr>
            <a:xfrm>
              <a:off x="10401028" y="6233725"/>
              <a:ext cx="1155079" cy="385371"/>
              <a:chOff x="16964814" y="10221893"/>
              <a:chExt cx="1904810" cy="635505"/>
            </a:xfrm>
          </p:grpSpPr>
          <p:pic>
            <p:nvPicPr>
              <p:cNvPr id="201" name="Google Shape;201;p3"/>
              <p:cNvPicPr preferRelativeResize="0"/>
              <p:nvPr/>
            </p:nvPicPr>
            <p:blipFill rotWithShape="1">
              <a:blip r:embed="rId4">
                <a:alphaModFix/>
              </a:blip>
              <a:srcRect/>
              <a:stretch/>
            </p:blipFill>
            <p:spPr>
              <a:xfrm>
                <a:off x="16964814" y="10221893"/>
                <a:ext cx="1904810" cy="635505"/>
              </a:xfrm>
              <a:prstGeom prst="rect">
                <a:avLst/>
              </a:prstGeom>
              <a:noFill/>
              <a:ln>
                <a:noFill/>
              </a:ln>
            </p:spPr>
          </p:pic>
          <p:sp>
            <p:nvSpPr>
              <p:cNvPr id="202" name="Google Shape;202;p3"/>
              <p:cNvSpPr/>
              <p:nvPr/>
            </p:nvSpPr>
            <p:spPr>
              <a:xfrm>
                <a:off x="18735535" y="10495248"/>
                <a:ext cx="127635" cy="166370"/>
              </a:xfrm>
              <a:custGeom>
                <a:avLst/>
                <a:gdLst/>
                <a:ahLst/>
                <a:cxnLst/>
                <a:rect l="l" t="t" r="r" b="b"/>
                <a:pathLst>
                  <a:path w="127634" h="166370" extrusionOk="0">
                    <a:moveTo>
                      <a:pt x="127469" y="134620"/>
                    </a:moveTo>
                    <a:lnTo>
                      <a:pt x="45885" y="134620"/>
                    </a:lnTo>
                    <a:lnTo>
                      <a:pt x="45885" y="99060"/>
                    </a:lnTo>
                    <a:lnTo>
                      <a:pt x="120992" y="99060"/>
                    </a:lnTo>
                    <a:lnTo>
                      <a:pt x="120992" y="67310"/>
                    </a:lnTo>
                    <a:lnTo>
                      <a:pt x="45885" y="67310"/>
                    </a:lnTo>
                    <a:lnTo>
                      <a:pt x="45885" y="31750"/>
                    </a:lnTo>
                    <a:lnTo>
                      <a:pt x="125564" y="31750"/>
                    </a:lnTo>
                    <a:lnTo>
                      <a:pt x="125564" y="0"/>
                    </a:lnTo>
                    <a:lnTo>
                      <a:pt x="0" y="0"/>
                    </a:lnTo>
                    <a:lnTo>
                      <a:pt x="0" y="31750"/>
                    </a:lnTo>
                    <a:lnTo>
                      <a:pt x="0" y="67310"/>
                    </a:lnTo>
                    <a:lnTo>
                      <a:pt x="0" y="99060"/>
                    </a:lnTo>
                    <a:lnTo>
                      <a:pt x="0" y="134620"/>
                    </a:lnTo>
                    <a:lnTo>
                      <a:pt x="0" y="166370"/>
                    </a:lnTo>
                    <a:lnTo>
                      <a:pt x="127469" y="166370"/>
                    </a:lnTo>
                    <a:lnTo>
                      <a:pt x="127469" y="13462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9" name="Google Shape;209;p4"/>
          <p:cNvSpPr/>
          <p:nvPr/>
        </p:nvSpPr>
        <p:spPr>
          <a:xfrm rot="10800000">
            <a:off x="-46223" y="-174041"/>
            <a:ext cx="7472381" cy="7032041"/>
          </a:xfrm>
          <a:custGeom>
            <a:avLst/>
            <a:gdLst/>
            <a:ahLst/>
            <a:cxnLst/>
            <a:rect l="l" t="t" r="r" b="b"/>
            <a:pathLst>
              <a:path w="7472381" h="6886575" extrusionOk="0">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lt2">
              <a:alpha val="4901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0" name="Google Shape;210;p4"/>
          <p:cNvSpPr txBox="1"/>
          <p:nvPr/>
        </p:nvSpPr>
        <p:spPr>
          <a:xfrm>
            <a:off x="461011" y="-68533"/>
            <a:ext cx="5578503" cy="1800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500"/>
              <a:buFont typeface="Arial"/>
              <a:buNone/>
            </a:pPr>
            <a:r>
              <a:rPr lang="fr-BE" sz="3600" b="1" i="0" u="none" strike="noStrike" cap="none">
                <a:solidFill>
                  <a:schemeClr val="dk1"/>
                </a:solidFill>
                <a:latin typeface="Arial"/>
                <a:ea typeface="Arial"/>
                <a:cs typeface="Arial"/>
                <a:sym typeface="Arial"/>
              </a:rPr>
              <a:t>Plasma</a:t>
            </a:r>
            <a:r>
              <a:rPr lang="fr-BE" sz="3600" b="1">
                <a:solidFill>
                  <a:schemeClr val="dk1"/>
                </a:solidFill>
              </a:rPr>
              <a:t> </a:t>
            </a:r>
            <a:r>
              <a:rPr lang="fr-BE" sz="3600" b="1" i="0" u="none" strike="noStrike" cap="none">
                <a:solidFill>
                  <a:schemeClr val="dk1"/>
                </a:solidFill>
                <a:latin typeface="Arial"/>
                <a:ea typeface="Arial"/>
                <a:cs typeface="Arial"/>
                <a:sym typeface="Arial"/>
              </a:rPr>
              <a:t>Challenges</a:t>
            </a:r>
            <a:endParaRPr sz="3600" b="1" i="0" u="none" strike="noStrike" cap="none">
              <a:solidFill>
                <a:schemeClr val="dk1"/>
              </a:solidFill>
              <a:latin typeface="Arial"/>
              <a:ea typeface="Arial"/>
              <a:cs typeface="Arial"/>
              <a:sym typeface="Arial"/>
            </a:endParaRPr>
          </a:p>
        </p:txBody>
      </p:sp>
      <p:sp>
        <p:nvSpPr>
          <p:cNvPr id="211" name="Google Shape;211;p4"/>
          <p:cNvSpPr txBox="1"/>
          <p:nvPr/>
        </p:nvSpPr>
        <p:spPr>
          <a:xfrm>
            <a:off x="398782" y="1519466"/>
            <a:ext cx="5988677" cy="3097127"/>
          </a:xfrm>
          <a:prstGeom prst="rect">
            <a:avLst/>
          </a:prstGeom>
          <a:noFill/>
          <a:ln>
            <a:noFill/>
          </a:ln>
        </p:spPr>
        <p:txBody>
          <a:bodyPr spcFirstLastPara="1" wrap="square" lIns="91425" tIns="45700" rIns="91425" bIns="45700" anchor="t" anchorCtr="0">
            <a:normAutofit fontScale="32500" lnSpcReduction="20000"/>
          </a:bodyPr>
          <a:lstStyle/>
          <a:p>
            <a:pPr marL="0" marR="0" lvl="0" indent="0" algn="l" rtl="0">
              <a:lnSpc>
                <a:spcPct val="90000"/>
              </a:lnSpc>
              <a:spcBef>
                <a:spcPts val="0"/>
              </a:spcBef>
              <a:spcAft>
                <a:spcPts val="0"/>
              </a:spcAft>
              <a:buClr>
                <a:srgbClr val="FF0000"/>
              </a:buClr>
              <a:buSzPct val="100000"/>
              <a:buFont typeface="Arial"/>
              <a:buNone/>
            </a:pPr>
            <a:endParaRPr sz="1900" b="0" i="0" u="none" strike="noStrike" cap="none" dirty="0">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ct val="100000"/>
              <a:buFont typeface="Arial"/>
              <a:buNone/>
            </a:pPr>
            <a:r>
              <a:rPr lang="fr-BE" sz="7400" b="0" i="0" u="none" strike="noStrike" cap="none" dirty="0" err="1">
                <a:solidFill>
                  <a:schemeClr val="dk1"/>
                </a:solidFill>
                <a:latin typeface="Arial"/>
                <a:ea typeface="Arial"/>
                <a:cs typeface="Arial"/>
                <a:sym typeface="Arial"/>
              </a:rPr>
              <a:t>Increasing</a:t>
            </a:r>
            <a:r>
              <a:rPr lang="fr-BE" sz="7400" b="0" i="0" u="none" strike="noStrike" cap="none" dirty="0">
                <a:solidFill>
                  <a:schemeClr val="dk1"/>
                </a:solidFill>
                <a:latin typeface="Arial"/>
                <a:ea typeface="Arial"/>
                <a:cs typeface="Arial"/>
                <a:sym typeface="Arial"/>
              </a:rPr>
              <a:t> </a:t>
            </a:r>
            <a:r>
              <a:rPr lang="fr-BE" sz="7400" b="0" i="0" u="none" strike="noStrike" cap="none" dirty="0" err="1">
                <a:solidFill>
                  <a:schemeClr val="dk1"/>
                </a:solidFill>
                <a:latin typeface="Arial"/>
                <a:ea typeface="Arial"/>
                <a:cs typeface="Arial"/>
                <a:sym typeface="Arial"/>
              </a:rPr>
              <a:t>european</a:t>
            </a:r>
            <a:r>
              <a:rPr lang="fr-BE" sz="7400" b="0" i="0" u="none" strike="noStrike" cap="none" dirty="0">
                <a:solidFill>
                  <a:schemeClr val="dk1"/>
                </a:solidFill>
                <a:latin typeface="Arial"/>
                <a:ea typeface="Arial"/>
                <a:cs typeface="Arial"/>
                <a:sym typeface="Arial"/>
              </a:rPr>
              <a:t> self </a:t>
            </a:r>
            <a:r>
              <a:rPr lang="fr-BE" sz="7400" b="0" i="0" u="none" strike="noStrike" cap="none" dirty="0" err="1">
                <a:solidFill>
                  <a:schemeClr val="dk1"/>
                </a:solidFill>
                <a:latin typeface="Arial"/>
                <a:ea typeface="Arial"/>
                <a:cs typeface="Arial"/>
                <a:sym typeface="Arial"/>
              </a:rPr>
              <a:t>sufficiency</a:t>
            </a:r>
            <a:br>
              <a:rPr lang="fr-BE" sz="7400" b="0" i="0" u="none" strike="noStrike" cap="none" dirty="0">
                <a:solidFill>
                  <a:schemeClr val="dk1"/>
                </a:solidFill>
                <a:latin typeface="Arial"/>
                <a:ea typeface="Arial"/>
                <a:cs typeface="Arial"/>
                <a:sym typeface="Arial"/>
              </a:rPr>
            </a:br>
            <a:r>
              <a:rPr lang="fr-BE" sz="7400" b="1" i="0" u="none" strike="noStrike" cap="none" dirty="0" err="1">
                <a:solidFill>
                  <a:schemeClr val="dk1"/>
                </a:solidFill>
                <a:latin typeface="Arial"/>
                <a:ea typeface="Arial"/>
                <a:cs typeface="Arial"/>
                <a:sym typeface="Arial"/>
              </a:rPr>
              <a:t>based</a:t>
            </a:r>
            <a:r>
              <a:rPr lang="fr-BE" sz="7400" b="1" i="0" u="none" strike="noStrike" cap="none" dirty="0">
                <a:solidFill>
                  <a:schemeClr val="dk1"/>
                </a:solidFill>
                <a:latin typeface="Arial"/>
                <a:ea typeface="Arial"/>
                <a:cs typeface="Arial"/>
                <a:sym typeface="Arial"/>
              </a:rPr>
              <a:t> </a:t>
            </a:r>
            <a:r>
              <a:rPr lang="fr-BE" sz="7400" b="0" i="0" u="none" strike="noStrike" cap="none" dirty="0">
                <a:solidFill>
                  <a:schemeClr val="dk1"/>
                </a:solidFill>
                <a:latin typeface="Arial"/>
                <a:ea typeface="Arial"/>
                <a:cs typeface="Arial"/>
                <a:sym typeface="Arial"/>
              </a:rPr>
              <a:t>on </a:t>
            </a:r>
            <a:r>
              <a:rPr lang="fr-BE" sz="7400" b="0" i="0" u="none" strike="noStrike" cap="none" dirty="0" err="1">
                <a:solidFill>
                  <a:schemeClr val="dk1"/>
                </a:solidFill>
                <a:latin typeface="Arial"/>
                <a:ea typeface="Arial"/>
                <a:cs typeface="Arial"/>
                <a:sym typeface="Arial"/>
              </a:rPr>
              <a:t>voluntary</a:t>
            </a:r>
            <a:r>
              <a:rPr lang="fr-BE" sz="7400" b="0" i="0" u="none" strike="noStrike" cap="none" dirty="0">
                <a:solidFill>
                  <a:schemeClr val="dk1"/>
                </a:solidFill>
                <a:latin typeface="Arial"/>
                <a:ea typeface="Arial"/>
                <a:cs typeface="Arial"/>
                <a:sym typeface="Arial"/>
              </a:rPr>
              <a:t> </a:t>
            </a:r>
            <a:r>
              <a:rPr lang="fr-BE" sz="7400" b="1" i="0" u="none" strike="noStrike" cap="none" dirty="0" err="1">
                <a:solidFill>
                  <a:schemeClr val="dk1"/>
                </a:solidFill>
                <a:latin typeface="Arial"/>
                <a:ea typeface="Arial"/>
                <a:cs typeface="Arial"/>
                <a:sym typeface="Arial"/>
              </a:rPr>
              <a:t>unpaid</a:t>
            </a:r>
            <a:r>
              <a:rPr lang="fr-BE" sz="7400" b="1" i="0" u="none" strike="noStrike" cap="none" dirty="0">
                <a:solidFill>
                  <a:schemeClr val="dk1"/>
                </a:solidFill>
                <a:latin typeface="Arial"/>
                <a:ea typeface="Arial"/>
                <a:cs typeface="Arial"/>
                <a:sym typeface="Arial"/>
              </a:rPr>
              <a:t> </a:t>
            </a:r>
            <a:r>
              <a:rPr lang="fr-BE" sz="7400" b="1" i="0" u="none" strike="noStrike" cap="none" dirty="0" err="1">
                <a:solidFill>
                  <a:schemeClr val="dk1"/>
                </a:solidFill>
                <a:latin typeface="Arial"/>
                <a:ea typeface="Arial"/>
                <a:cs typeface="Arial"/>
                <a:sym typeface="Arial"/>
              </a:rPr>
              <a:t>donors</a:t>
            </a:r>
            <a:r>
              <a:rPr lang="fr-BE" sz="7400" b="0" i="0" u="none" strike="noStrike" cap="none" dirty="0">
                <a:solidFill>
                  <a:schemeClr val="dk1"/>
                </a:solidFill>
                <a:latin typeface="Arial"/>
                <a:ea typeface="Arial"/>
                <a:cs typeface="Arial"/>
                <a:sym typeface="Arial"/>
              </a:rPr>
              <a:t> </a:t>
            </a:r>
            <a:br>
              <a:rPr lang="fr-BE" sz="7400" b="0" i="0" u="none" strike="noStrike" cap="none" dirty="0">
                <a:solidFill>
                  <a:schemeClr val="dk1"/>
                </a:solidFill>
                <a:latin typeface="Arial"/>
                <a:ea typeface="Arial"/>
                <a:cs typeface="Arial"/>
                <a:sym typeface="Arial"/>
              </a:rPr>
            </a:br>
            <a:endParaRPr sz="7400" b="0" i="0" u="none" strike="noStrike" cap="none" dirty="0">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rgbClr val="FF0000"/>
              </a:buClr>
              <a:buSzPct val="100000"/>
              <a:buFont typeface="Arial"/>
              <a:buChar char="•"/>
            </a:pPr>
            <a:r>
              <a:rPr lang="fr-BE" sz="7400" b="1" i="0" u="none" strike="noStrike" cap="none" dirty="0">
                <a:solidFill>
                  <a:schemeClr val="dk1"/>
                </a:solidFill>
                <a:latin typeface="Arial"/>
                <a:ea typeface="Arial"/>
                <a:cs typeface="Arial"/>
                <a:sym typeface="Arial"/>
              </a:rPr>
              <a:t>Growing </a:t>
            </a:r>
            <a:r>
              <a:rPr lang="fr-BE" sz="7400" b="1" i="0" u="none" strike="noStrike" cap="none" dirty="0" err="1">
                <a:solidFill>
                  <a:schemeClr val="dk1"/>
                </a:solidFill>
                <a:latin typeface="Arial"/>
                <a:ea typeface="Arial"/>
                <a:cs typeface="Arial"/>
                <a:sym typeface="Arial"/>
              </a:rPr>
              <a:t>demand</a:t>
            </a:r>
            <a:r>
              <a:rPr lang="fr-BE" sz="7400" b="1" i="0" u="none" strike="noStrike" cap="none" dirty="0">
                <a:solidFill>
                  <a:schemeClr val="dk1"/>
                </a:solidFill>
                <a:latin typeface="Arial"/>
                <a:ea typeface="Arial"/>
                <a:cs typeface="Arial"/>
                <a:sym typeface="Arial"/>
              </a:rPr>
              <a:t> </a:t>
            </a:r>
            <a:r>
              <a:rPr lang="fr-BE" sz="7400" b="0" i="0" u="none" strike="noStrike" cap="none" dirty="0">
                <a:solidFill>
                  <a:schemeClr val="dk1"/>
                </a:solidFill>
                <a:latin typeface="Arial"/>
                <a:ea typeface="Arial"/>
                <a:cs typeface="Arial"/>
                <a:sym typeface="Arial"/>
              </a:rPr>
              <a:t>on </a:t>
            </a:r>
            <a:r>
              <a:rPr lang="fr-BE" sz="7400" b="0" i="0" u="none" strike="noStrike" cap="none" dirty="0" err="1">
                <a:solidFill>
                  <a:schemeClr val="dk1"/>
                </a:solidFill>
                <a:latin typeface="Arial"/>
                <a:ea typeface="Arial"/>
                <a:cs typeface="Arial"/>
                <a:sym typeface="Arial"/>
              </a:rPr>
              <a:t>Immunoglobulins</a:t>
            </a:r>
            <a:endParaRPr lang="fr-BE" sz="7400" b="0" i="0" u="none" strike="noStrike" cap="none" dirty="0">
              <a:solidFill>
                <a:schemeClr val="dk1"/>
              </a:solidFill>
              <a:latin typeface="Arial"/>
              <a:ea typeface="Arial"/>
              <a:cs typeface="Arial"/>
              <a:sym typeface="Arial"/>
            </a:endParaRPr>
          </a:p>
          <a:p>
            <a:pPr marR="0" lvl="0" algn="l" rtl="0">
              <a:lnSpc>
                <a:spcPct val="90000"/>
              </a:lnSpc>
              <a:spcBef>
                <a:spcPts val="1000"/>
              </a:spcBef>
              <a:spcAft>
                <a:spcPts val="0"/>
              </a:spcAft>
              <a:buClr>
                <a:srgbClr val="FF0000"/>
              </a:buClr>
              <a:buSzPct val="100000"/>
            </a:pPr>
            <a:endParaRPr sz="7400" dirty="0">
              <a:solidFill>
                <a:schemeClr val="dk1"/>
              </a:solidFill>
            </a:endParaRPr>
          </a:p>
          <a:p>
            <a:pPr marL="228600" marR="0" lvl="0" indent="-228600" algn="l" rtl="0">
              <a:lnSpc>
                <a:spcPct val="90000"/>
              </a:lnSpc>
              <a:spcBef>
                <a:spcPts val="1000"/>
              </a:spcBef>
              <a:spcAft>
                <a:spcPts val="0"/>
              </a:spcAft>
              <a:buClr>
                <a:srgbClr val="FF0000"/>
              </a:buClr>
              <a:buSzPct val="100000"/>
              <a:buFont typeface="Arial"/>
              <a:buChar char="•"/>
            </a:pPr>
            <a:r>
              <a:rPr lang="fr-BE" sz="7400" b="0" i="0" u="none" strike="noStrike" cap="none" dirty="0">
                <a:solidFill>
                  <a:schemeClr val="dk1"/>
                </a:solidFill>
                <a:latin typeface="Arial"/>
                <a:ea typeface="Arial"/>
                <a:cs typeface="Arial"/>
                <a:sym typeface="Arial"/>
              </a:rPr>
              <a:t>In 2024, </a:t>
            </a:r>
            <a:r>
              <a:rPr lang="fr-BE" sz="7400" b="0" i="0" u="none" strike="noStrike" cap="none" dirty="0" err="1">
                <a:solidFill>
                  <a:schemeClr val="dk1"/>
                </a:solidFill>
                <a:latin typeface="Arial"/>
                <a:ea typeface="Arial"/>
                <a:cs typeface="Arial"/>
                <a:sym typeface="Arial"/>
              </a:rPr>
              <a:t>we</a:t>
            </a:r>
            <a:r>
              <a:rPr lang="fr-BE" sz="7400" b="0" i="0" u="none" strike="noStrike" cap="none" dirty="0">
                <a:solidFill>
                  <a:schemeClr val="dk1"/>
                </a:solidFill>
                <a:latin typeface="Arial"/>
                <a:ea typeface="Arial"/>
                <a:cs typeface="Arial"/>
                <a:sym typeface="Arial"/>
              </a:rPr>
              <a:t> </a:t>
            </a:r>
            <a:r>
              <a:rPr lang="fr-BE" sz="7400" b="0" i="0" u="none" strike="noStrike" cap="none" dirty="0" err="1">
                <a:solidFill>
                  <a:schemeClr val="dk1"/>
                </a:solidFill>
                <a:latin typeface="Arial"/>
                <a:ea typeface="Arial"/>
                <a:cs typeface="Arial"/>
                <a:sym typeface="Arial"/>
              </a:rPr>
              <a:t>needed</a:t>
            </a:r>
            <a:r>
              <a:rPr lang="fr-BE" sz="7400" b="0" i="0" u="none" strike="noStrike" cap="none" dirty="0">
                <a:solidFill>
                  <a:schemeClr val="dk1"/>
                </a:solidFill>
                <a:latin typeface="Arial"/>
                <a:ea typeface="Arial"/>
                <a:cs typeface="Arial"/>
                <a:sym typeface="Arial"/>
              </a:rPr>
              <a:t> to have </a:t>
            </a:r>
            <a:r>
              <a:rPr lang="fr-BE" sz="7400" b="1" i="0" u="none" strike="noStrike" cap="none" dirty="0">
                <a:solidFill>
                  <a:schemeClr val="dk1"/>
                </a:solidFill>
                <a:latin typeface="Arial"/>
                <a:ea typeface="Arial"/>
                <a:cs typeface="Arial"/>
                <a:sym typeface="Arial"/>
              </a:rPr>
              <a:t>13,000 </a:t>
            </a:r>
            <a:r>
              <a:rPr lang="fr-BE" sz="7400" b="1" i="0" u="none" strike="noStrike" cap="none" dirty="0" err="1">
                <a:solidFill>
                  <a:schemeClr val="dk1"/>
                </a:solidFill>
                <a:latin typeface="Arial"/>
                <a:ea typeface="Arial"/>
                <a:cs typeface="Arial"/>
                <a:sym typeface="Arial"/>
              </a:rPr>
              <a:t>donors</a:t>
            </a:r>
            <a:r>
              <a:rPr lang="fr-BE" sz="7400" b="1" i="0" u="none" strike="noStrike" cap="none" dirty="0">
                <a:solidFill>
                  <a:schemeClr val="dk1"/>
                </a:solidFill>
                <a:latin typeface="Arial"/>
                <a:ea typeface="Arial"/>
                <a:cs typeface="Arial"/>
                <a:sym typeface="Arial"/>
              </a:rPr>
              <a:t> </a:t>
            </a:r>
            <a:r>
              <a:rPr lang="fr-BE" sz="7400" b="0" i="0" u="none" strike="noStrike" cap="none" dirty="0">
                <a:solidFill>
                  <a:schemeClr val="dk1"/>
                </a:solidFill>
                <a:latin typeface="Arial"/>
                <a:ea typeface="Arial"/>
                <a:cs typeface="Arial"/>
                <a:sym typeface="Arial"/>
              </a:rPr>
              <a:t>and 45,000 donation. </a:t>
            </a:r>
            <a:endParaRPr sz="7400" b="0" i="0" u="none" strike="noStrike" cap="none" dirty="0">
              <a:solidFill>
                <a:schemeClr val="dk1"/>
              </a:solidFill>
              <a:latin typeface="Arial"/>
              <a:ea typeface="Arial"/>
              <a:cs typeface="Arial"/>
              <a:sym typeface="Arial"/>
            </a:endParaRPr>
          </a:p>
        </p:txBody>
      </p:sp>
      <p:pic>
        <p:nvPicPr>
          <p:cNvPr id="212" name="Google Shape;212;p4" descr="Círculo Prohibido Prohibido Con La Línea Roja Cruzada En La Imagen ..."/>
          <p:cNvPicPr preferRelativeResize="0"/>
          <p:nvPr/>
        </p:nvPicPr>
        <p:blipFill rotWithShape="1">
          <a:blip r:embed="rId3">
            <a:alphaModFix/>
          </a:blip>
          <a:srcRect/>
          <a:stretch/>
        </p:blipFill>
        <p:spPr>
          <a:xfrm>
            <a:off x="9959941" y="238311"/>
            <a:ext cx="1999599" cy="1905839"/>
          </a:xfrm>
          <a:prstGeom prst="rect">
            <a:avLst/>
          </a:prstGeom>
          <a:noFill/>
          <a:ln>
            <a:noFill/>
          </a:ln>
        </p:spPr>
      </p:pic>
      <p:pic>
        <p:nvPicPr>
          <p:cNvPr id="213" name="Google Shape;213;p4" descr="Une image contenant dessin humoristique&#10;&#10;Le contenu généré par l’IA peut être incorrect."/>
          <p:cNvPicPr preferRelativeResize="0"/>
          <p:nvPr/>
        </p:nvPicPr>
        <p:blipFill rotWithShape="1">
          <a:blip r:embed="rId4">
            <a:alphaModFix/>
          </a:blip>
          <a:srcRect/>
          <a:stretch/>
        </p:blipFill>
        <p:spPr>
          <a:xfrm>
            <a:off x="6907617" y="243822"/>
            <a:ext cx="3459416" cy="1818758"/>
          </a:xfrm>
          <a:prstGeom prst="rect">
            <a:avLst/>
          </a:prstGeom>
          <a:noFill/>
          <a:ln>
            <a:noFill/>
          </a:ln>
        </p:spPr>
      </p:pic>
      <p:sp>
        <p:nvSpPr>
          <p:cNvPr id="214" name="Google Shape;214;p4"/>
          <p:cNvSpPr txBox="1"/>
          <p:nvPr/>
        </p:nvSpPr>
        <p:spPr>
          <a:xfrm>
            <a:off x="461011" y="5293455"/>
            <a:ext cx="5743500" cy="1235776"/>
          </a:xfrm>
          <a:prstGeom prst="rect">
            <a:avLst/>
          </a:prstGeom>
          <a:noFill/>
          <a:ln>
            <a:noFill/>
          </a:ln>
        </p:spPr>
        <p:txBody>
          <a:bodyPr spcFirstLastPara="1" wrap="square" lIns="0" tIns="4625" rIns="0" bIns="0" anchor="t" anchorCtr="0">
            <a:spAutoFit/>
          </a:bodyPr>
          <a:lstStyle/>
          <a:p>
            <a:pPr marL="5152" marR="2061" lvl="0" indent="0" algn="l" rtl="0">
              <a:lnSpc>
                <a:spcPct val="100000"/>
              </a:lnSpc>
              <a:spcBef>
                <a:spcPts val="0"/>
              </a:spcBef>
              <a:spcAft>
                <a:spcPts val="0"/>
              </a:spcAft>
              <a:buClr>
                <a:srgbClr val="000000"/>
              </a:buClr>
              <a:buSzPts val="2028"/>
              <a:buFont typeface="Arial"/>
              <a:buNone/>
            </a:pPr>
            <a:r>
              <a:rPr lang="fr-BE" sz="2000" b="1" i="0" u="none" strike="noStrike" cap="none" dirty="0" err="1">
                <a:solidFill>
                  <a:srgbClr val="C00000"/>
                </a:solidFill>
                <a:latin typeface="Arial"/>
                <a:ea typeface="Arial"/>
                <a:cs typeface="Arial"/>
                <a:sym typeface="Arial"/>
              </a:rPr>
              <a:t>Sustain</a:t>
            </a:r>
            <a:r>
              <a:rPr lang="fr-BE" sz="2000" b="1" i="0" u="none" strike="noStrike" cap="none" dirty="0">
                <a:solidFill>
                  <a:srgbClr val="C00000"/>
                </a:solidFill>
                <a:latin typeface="Arial"/>
                <a:ea typeface="Arial"/>
                <a:cs typeface="Arial"/>
                <a:sym typeface="Arial"/>
              </a:rPr>
              <a:t> </a:t>
            </a:r>
            <a:r>
              <a:rPr lang="fr-BE" sz="2000" b="1" i="0" u="none" strike="noStrike" cap="none" dirty="0" err="1">
                <a:solidFill>
                  <a:srgbClr val="C00000"/>
                </a:solidFill>
                <a:latin typeface="Arial"/>
                <a:ea typeface="Arial"/>
                <a:cs typeface="Arial"/>
                <a:sym typeface="Arial"/>
              </a:rPr>
              <a:t>growth</a:t>
            </a:r>
            <a:r>
              <a:rPr lang="fr-BE" sz="2000" b="1" i="0" u="none" strike="noStrike" cap="none" dirty="0">
                <a:solidFill>
                  <a:srgbClr val="C00000"/>
                </a:solidFill>
                <a:latin typeface="Arial"/>
                <a:ea typeface="Arial"/>
                <a:cs typeface="Arial"/>
                <a:sym typeface="Arial"/>
              </a:rPr>
              <a:t> </a:t>
            </a:r>
            <a:r>
              <a:rPr lang="fr-BE" sz="2000" b="0" i="0" u="none" strike="noStrike" cap="none" dirty="0">
                <a:solidFill>
                  <a:schemeClr val="dk1"/>
                </a:solidFill>
                <a:latin typeface="Arial"/>
                <a:ea typeface="Arial"/>
                <a:cs typeface="Arial"/>
                <a:sym typeface="Arial"/>
              </a:rPr>
              <a:t>and </a:t>
            </a:r>
            <a:r>
              <a:rPr lang="fr-BE" sz="2000" b="0" i="0" u="none" strike="noStrike" cap="none" dirty="0" err="1">
                <a:solidFill>
                  <a:schemeClr val="dk1"/>
                </a:solidFill>
                <a:latin typeface="Arial"/>
                <a:ea typeface="Arial"/>
                <a:cs typeface="Arial"/>
                <a:sym typeface="Arial"/>
              </a:rPr>
              <a:t>reach</a:t>
            </a:r>
            <a:r>
              <a:rPr lang="fr-BE" sz="2000" b="0" i="0" u="none" strike="noStrike" cap="none" dirty="0">
                <a:solidFill>
                  <a:schemeClr val="dk1"/>
                </a:solidFill>
                <a:latin typeface="Arial"/>
                <a:ea typeface="Arial"/>
                <a:cs typeface="Arial"/>
                <a:sym typeface="Arial"/>
              </a:rPr>
              <a:t> the </a:t>
            </a:r>
            <a:r>
              <a:rPr lang="fr-BE" sz="2000" b="0" i="0" u="none" strike="noStrike" cap="none" dirty="0" err="1">
                <a:solidFill>
                  <a:schemeClr val="dk1"/>
                </a:solidFill>
                <a:latin typeface="Arial"/>
                <a:ea typeface="Arial"/>
                <a:cs typeface="Arial"/>
                <a:sym typeface="Arial"/>
              </a:rPr>
              <a:t>target</a:t>
            </a:r>
            <a:r>
              <a:rPr lang="fr-BE" sz="2000" b="0" i="0" u="none" strike="noStrike" cap="none" dirty="0">
                <a:solidFill>
                  <a:schemeClr val="dk1"/>
                </a:solidFill>
                <a:latin typeface="Arial"/>
                <a:ea typeface="Arial"/>
                <a:cs typeface="Arial"/>
                <a:sym typeface="Arial"/>
              </a:rPr>
              <a:t> of </a:t>
            </a:r>
            <a:r>
              <a:rPr lang="fr-BE" sz="2000" b="1" i="0" u="sng" strike="noStrike" cap="none" dirty="0">
                <a:solidFill>
                  <a:srgbClr val="C00000"/>
                </a:solidFill>
                <a:latin typeface="Arial"/>
                <a:ea typeface="Arial"/>
                <a:cs typeface="Arial"/>
                <a:sym typeface="Arial"/>
              </a:rPr>
              <a:t>1,000</a:t>
            </a:r>
            <a:r>
              <a:rPr lang="fr-BE" sz="2000" b="1" i="0" u="none" strike="noStrike" cap="none" dirty="0">
                <a:solidFill>
                  <a:srgbClr val="C00000"/>
                </a:solidFill>
                <a:latin typeface="Arial"/>
                <a:ea typeface="Arial"/>
                <a:cs typeface="Arial"/>
                <a:sym typeface="Arial"/>
              </a:rPr>
              <a:t> </a:t>
            </a:r>
            <a:r>
              <a:rPr lang="fr-BE" sz="2000" b="1" i="0" u="none" strike="noStrike" cap="none" dirty="0">
                <a:solidFill>
                  <a:schemeClr val="dk1"/>
                </a:solidFill>
                <a:latin typeface="Arial"/>
                <a:ea typeface="Arial"/>
                <a:cs typeface="Arial"/>
                <a:sym typeface="Arial"/>
              </a:rPr>
              <a:t>plasma </a:t>
            </a:r>
            <a:r>
              <a:rPr lang="fr-BE" sz="2000" b="1" i="0" u="none" strike="noStrike" cap="none" dirty="0" err="1">
                <a:solidFill>
                  <a:schemeClr val="dk1"/>
                </a:solidFill>
                <a:latin typeface="Arial"/>
                <a:ea typeface="Arial"/>
                <a:cs typeface="Arial"/>
                <a:sym typeface="Arial"/>
              </a:rPr>
              <a:t>donors</a:t>
            </a:r>
            <a:r>
              <a:rPr lang="fr-BE" sz="2000" b="1" i="0" u="none" strike="noStrike" cap="none" dirty="0">
                <a:solidFill>
                  <a:schemeClr val="dk1"/>
                </a:solidFill>
                <a:latin typeface="Arial"/>
                <a:ea typeface="Arial"/>
                <a:cs typeface="Arial"/>
                <a:sym typeface="Arial"/>
              </a:rPr>
              <a:t> in 2024 by </a:t>
            </a:r>
            <a:r>
              <a:rPr lang="fr-BE" sz="2000" b="1" dirty="0">
                <a:solidFill>
                  <a:schemeClr val="dk1"/>
                </a:solidFill>
              </a:rPr>
              <a:t>a</a:t>
            </a:r>
            <a:r>
              <a:rPr lang="fr-BE" sz="2000" b="1" i="0" u="none" strike="noStrike" cap="none" dirty="0">
                <a:solidFill>
                  <a:schemeClr val="dk1"/>
                </a:solidFill>
                <a:latin typeface="Arial"/>
                <a:ea typeface="Arial"/>
                <a:cs typeface="Arial"/>
                <a:sym typeface="Arial"/>
              </a:rPr>
              <a:t> </a:t>
            </a:r>
            <a:r>
              <a:rPr lang="fr-BE" sz="2000" b="1" i="0" u="none" strike="noStrike" cap="none" dirty="0" err="1">
                <a:solidFill>
                  <a:schemeClr val="dk1"/>
                </a:solidFill>
                <a:latin typeface="Arial"/>
                <a:ea typeface="Arial"/>
                <a:cs typeface="Arial"/>
                <a:sym typeface="Arial"/>
              </a:rPr>
              <a:t>recruitment</a:t>
            </a:r>
            <a:r>
              <a:rPr lang="fr-BE" sz="2000" b="1" i="0" u="none" strike="noStrike" cap="none" dirty="0">
                <a:solidFill>
                  <a:schemeClr val="dk1"/>
                </a:solidFill>
                <a:latin typeface="Arial"/>
                <a:ea typeface="Arial"/>
                <a:cs typeface="Arial"/>
                <a:sym typeface="Arial"/>
              </a:rPr>
              <a:t> </a:t>
            </a:r>
            <a:r>
              <a:rPr lang="fr-BE" sz="2000" b="1" i="0" u="none" strike="noStrike" cap="none" dirty="0" err="1">
                <a:solidFill>
                  <a:schemeClr val="dk1"/>
                </a:solidFill>
                <a:latin typeface="Arial"/>
                <a:ea typeface="Arial"/>
                <a:cs typeface="Arial"/>
                <a:sym typeface="Arial"/>
              </a:rPr>
              <a:t>campaign</a:t>
            </a:r>
            <a:r>
              <a:rPr lang="fr-BE" sz="2000" b="1" i="0" u="none" strike="noStrike" cap="none" dirty="0">
                <a:solidFill>
                  <a:schemeClr val="dk1"/>
                </a:solidFill>
                <a:latin typeface="Arial"/>
                <a:ea typeface="Arial"/>
                <a:cs typeface="Arial"/>
                <a:sym typeface="Arial"/>
              </a:rPr>
              <a:t> </a:t>
            </a:r>
            <a:r>
              <a:rPr lang="fr-BE" sz="2000" i="0" u="none" strike="noStrike" cap="none" dirty="0">
                <a:solidFill>
                  <a:schemeClr val="dk1"/>
                </a:solidFill>
                <a:latin typeface="Arial"/>
                <a:ea typeface="Arial"/>
                <a:cs typeface="Arial"/>
                <a:sym typeface="Arial"/>
              </a:rPr>
              <a:t>(brand new </a:t>
            </a:r>
            <a:r>
              <a:rPr lang="fr-BE" sz="2000" i="0" u="none" strike="noStrike" cap="none" dirty="0" err="1">
                <a:solidFill>
                  <a:schemeClr val="dk1"/>
                </a:solidFill>
                <a:latin typeface="Arial"/>
                <a:ea typeface="Arial"/>
                <a:cs typeface="Arial"/>
                <a:sym typeface="Arial"/>
              </a:rPr>
              <a:t>donors</a:t>
            </a:r>
            <a:r>
              <a:rPr lang="fr-BE" sz="2000" dirty="0">
                <a:solidFill>
                  <a:schemeClr val="dk1"/>
                </a:solidFill>
              </a:rPr>
              <a:t> and </a:t>
            </a:r>
            <a:r>
              <a:rPr lang="fr-BE" sz="2000" dirty="0" err="1">
                <a:solidFill>
                  <a:schemeClr val="dk1"/>
                </a:solidFill>
              </a:rPr>
              <a:t>motivating</a:t>
            </a:r>
            <a:r>
              <a:rPr lang="fr-BE" sz="2000" dirty="0">
                <a:solidFill>
                  <a:schemeClr val="dk1"/>
                </a:solidFill>
              </a:rPr>
              <a:t> </a:t>
            </a:r>
            <a:r>
              <a:rPr lang="fr-BE" sz="2000" dirty="0" err="1">
                <a:solidFill>
                  <a:schemeClr val="dk1"/>
                </a:solidFill>
              </a:rPr>
              <a:t>known</a:t>
            </a:r>
            <a:r>
              <a:rPr lang="fr-BE" sz="2000" dirty="0">
                <a:solidFill>
                  <a:schemeClr val="dk1"/>
                </a:solidFill>
              </a:rPr>
              <a:t> </a:t>
            </a:r>
            <a:r>
              <a:rPr lang="fr-BE" sz="2000" dirty="0" err="1">
                <a:solidFill>
                  <a:schemeClr val="dk1"/>
                </a:solidFill>
              </a:rPr>
              <a:t>donors</a:t>
            </a:r>
            <a:r>
              <a:rPr lang="fr-BE" sz="2000" dirty="0">
                <a:solidFill>
                  <a:schemeClr val="dk1"/>
                </a:solidFill>
              </a:rPr>
              <a:t>)</a:t>
            </a:r>
            <a:endParaRPr sz="2000" i="0" u="none" strike="noStrike" cap="none" dirty="0">
              <a:solidFill>
                <a:schemeClr val="dk1"/>
              </a:solidFill>
              <a:latin typeface="Arial"/>
              <a:ea typeface="Arial"/>
              <a:cs typeface="Arial"/>
              <a:sym typeface="Arial"/>
            </a:endParaRPr>
          </a:p>
        </p:txBody>
      </p:sp>
      <p:pic>
        <p:nvPicPr>
          <p:cNvPr id="215" name="Google Shape;215;p4"/>
          <p:cNvPicPr preferRelativeResize="0"/>
          <p:nvPr/>
        </p:nvPicPr>
        <p:blipFill rotWithShape="1">
          <a:blip r:embed="rId5">
            <a:alphaModFix/>
          </a:blip>
          <a:srcRect/>
          <a:stretch/>
        </p:blipFill>
        <p:spPr>
          <a:xfrm>
            <a:off x="6380152" y="2288077"/>
            <a:ext cx="5671000" cy="4425996"/>
          </a:xfrm>
          <a:prstGeom prst="rect">
            <a:avLst/>
          </a:prstGeom>
          <a:noFill/>
          <a:ln>
            <a:noFill/>
          </a:ln>
        </p:spPr>
      </p:pic>
      <p:sp>
        <p:nvSpPr>
          <p:cNvPr id="216" name="Google Shape;216;p4"/>
          <p:cNvSpPr txBox="1">
            <a:spLocks noGrp="1"/>
          </p:cNvSpPr>
          <p:nvPr>
            <p:ph type="title"/>
          </p:nvPr>
        </p:nvSpPr>
        <p:spPr>
          <a:xfrm>
            <a:off x="405605" y="4449863"/>
            <a:ext cx="6570600" cy="421449"/>
          </a:xfrm>
          <a:prstGeom prst="rect">
            <a:avLst/>
          </a:prstGeom>
          <a:noFill/>
          <a:ln>
            <a:noFill/>
          </a:ln>
        </p:spPr>
        <p:txBody>
          <a:bodyPr spcFirstLastPara="1" wrap="square" lIns="0" tIns="135750" rIns="0" bIns="0" anchor="ctr" anchorCtr="0">
            <a:spAutoFit/>
          </a:bodyPr>
          <a:lstStyle/>
          <a:p>
            <a:pPr marL="5152" marR="2061" lvl="0" indent="0" algn="l" rtl="0">
              <a:lnSpc>
                <a:spcPct val="76700"/>
              </a:lnSpc>
              <a:spcBef>
                <a:spcPts val="0"/>
              </a:spcBef>
              <a:spcAft>
                <a:spcPts val="0"/>
              </a:spcAft>
              <a:buClr>
                <a:schemeClr val="dk1"/>
              </a:buClr>
              <a:buSzPts val="3479"/>
              <a:buFont typeface="Bebas Neue"/>
              <a:buNone/>
            </a:pPr>
            <a:r>
              <a:rPr lang="fr-BE" sz="2400" b="1" dirty="0">
                <a:latin typeface="Arial"/>
                <a:ea typeface="Arial"/>
                <a:cs typeface="Arial"/>
                <a:sym typeface="Arial"/>
              </a:rPr>
              <a:t>AIMS of the </a:t>
            </a:r>
            <a:r>
              <a:rPr lang="fr-BE" sz="2400" b="1" dirty="0" err="1">
                <a:latin typeface="Arial"/>
                <a:ea typeface="Arial"/>
                <a:cs typeface="Arial"/>
                <a:sym typeface="Arial"/>
              </a:rPr>
              <a:t>campaign</a:t>
            </a:r>
            <a:r>
              <a:rPr lang="fr-BE" sz="2400" b="1" dirty="0">
                <a:latin typeface="Arial"/>
                <a:ea typeface="Arial"/>
                <a:cs typeface="Arial"/>
                <a:sym typeface="Arial"/>
              </a:rPr>
              <a:t> PLASMA SFS</a:t>
            </a:r>
            <a:endParaRPr sz="2400" b="1" dirty="0">
              <a:latin typeface="Arial"/>
              <a:ea typeface="Arial"/>
              <a:cs typeface="Arial"/>
              <a:sym typeface="Arial"/>
            </a:endParaRPr>
          </a:p>
        </p:txBody>
      </p:sp>
      <p:sp>
        <p:nvSpPr>
          <p:cNvPr id="217" name="Google Shape;217;p4"/>
          <p:cNvSpPr txBox="1"/>
          <p:nvPr/>
        </p:nvSpPr>
        <p:spPr>
          <a:xfrm>
            <a:off x="7885025" y="3425500"/>
            <a:ext cx="1971000" cy="392400"/>
          </a:xfrm>
          <a:prstGeom prst="rect">
            <a:avLst/>
          </a:prstGeom>
          <a:noFill/>
          <a:ln>
            <a:noFill/>
          </a:ln>
        </p:spPr>
        <p:txBody>
          <a:bodyPr spcFirstLastPara="1" wrap="square" lIns="91425" tIns="91425" rIns="91425" bIns="91425" anchor="t" anchorCtr="0">
            <a:spAutoFit/>
          </a:bodyPr>
          <a:lstStyle/>
          <a:p>
            <a:pPr marL="228600" marR="0" lvl="0" indent="-126047" algn="l" rtl="0">
              <a:lnSpc>
                <a:spcPct val="90000"/>
              </a:lnSpc>
              <a:spcBef>
                <a:spcPts val="1000"/>
              </a:spcBef>
              <a:spcAft>
                <a:spcPts val="0"/>
              </a:spcAft>
              <a:buClr>
                <a:schemeClr val="accent1"/>
              </a:buClr>
              <a:buSzPts val="1500"/>
              <a:buFont typeface="Arial"/>
              <a:buNone/>
            </a:pPr>
            <a:endParaRPr sz="1500" b="0" i="0" u="none" strike="noStrike" cap="none">
              <a:solidFill>
                <a:schemeClr val="accent1"/>
              </a:solidFill>
              <a:latin typeface="Arial"/>
              <a:ea typeface="Arial"/>
              <a:cs typeface="Arial"/>
              <a:sym typeface="Arial"/>
            </a:endParaRPr>
          </a:p>
        </p:txBody>
      </p:sp>
      <p:sp>
        <p:nvSpPr>
          <p:cNvPr id="218" name="Google Shape;218;p4"/>
          <p:cNvSpPr txBox="1"/>
          <p:nvPr/>
        </p:nvSpPr>
        <p:spPr>
          <a:xfrm>
            <a:off x="7190550" y="4108675"/>
            <a:ext cx="1971000" cy="392400"/>
          </a:xfrm>
          <a:prstGeom prst="rect">
            <a:avLst/>
          </a:prstGeom>
          <a:noFill/>
          <a:ln>
            <a:noFill/>
          </a:ln>
        </p:spPr>
        <p:txBody>
          <a:bodyPr spcFirstLastPara="1" wrap="square" lIns="91425" tIns="91425" rIns="91425" bIns="91425" anchor="t" anchorCtr="0">
            <a:spAutoFit/>
          </a:bodyPr>
          <a:lstStyle/>
          <a:p>
            <a:pPr marL="228600" marR="0" lvl="0" indent="-126047" algn="l" rtl="0">
              <a:lnSpc>
                <a:spcPct val="90000"/>
              </a:lnSpc>
              <a:spcBef>
                <a:spcPts val="1000"/>
              </a:spcBef>
              <a:spcAft>
                <a:spcPts val="0"/>
              </a:spcAft>
              <a:buClr>
                <a:srgbClr val="FF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19" name="Google Shape;219;p4"/>
          <p:cNvSpPr txBox="1"/>
          <p:nvPr/>
        </p:nvSpPr>
        <p:spPr>
          <a:xfrm>
            <a:off x="6791403" y="3888219"/>
            <a:ext cx="3000000" cy="728374"/>
          </a:xfrm>
          <a:prstGeom prst="rect">
            <a:avLst/>
          </a:prstGeom>
          <a:noFill/>
          <a:ln>
            <a:noFill/>
          </a:ln>
        </p:spPr>
        <p:txBody>
          <a:bodyPr spcFirstLastPara="1" wrap="square" lIns="91425" tIns="91425" rIns="91425" bIns="91425" anchor="t" anchorCtr="0">
            <a:spAutoFit/>
          </a:bodyPr>
          <a:lstStyle/>
          <a:p>
            <a:pPr marL="457200" marR="0" lvl="0" indent="0" algn="l" rtl="0">
              <a:lnSpc>
                <a:spcPct val="90000"/>
              </a:lnSpc>
              <a:spcBef>
                <a:spcPts val="1000"/>
              </a:spcBef>
              <a:spcAft>
                <a:spcPts val="0"/>
              </a:spcAft>
              <a:buClr>
                <a:srgbClr val="000000"/>
              </a:buClr>
              <a:buSzPts val="1500"/>
              <a:buFont typeface="Arial"/>
              <a:buNone/>
            </a:pPr>
            <a:r>
              <a:rPr lang="fr-BE" sz="1500" b="1" i="0" u="none" strike="noStrike" cap="none">
                <a:solidFill>
                  <a:schemeClr val="dk1"/>
                </a:solidFill>
                <a:latin typeface="Lato"/>
                <a:ea typeface="Lato"/>
                <a:cs typeface="Lato"/>
                <a:sym typeface="Lato"/>
              </a:rPr>
              <a:t>In 2018 </a:t>
            </a:r>
            <a:br>
              <a:rPr lang="fr-BE" sz="1500" b="1" i="0" u="none" strike="noStrike" cap="none">
                <a:solidFill>
                  <a:schemeClr val="dk1"/>
                </a:solidFill>
                <a:latin typeface="Lato"/>
                <a:ea typeface="Lato"/>
                <a:cs typeface="Lato"/>
                <a:sym typeface="Lato"/>
              </a:rPr>
            </a:br>
            <a:r>
              <a:rPr lang="fr-BE" sz="1500" b="1" i="0" u="none" strike="noStrike" cap="none">
                <a:solidFill>
                  <a:schemeClr val="dk1"/>
                </a:solidFill>
                <a:latin typeface="Lato"/>
                <a:ea typeface="Lato"/>
                <a:cs typeface="Lato"/>
                <a:sym typeface="Lato"/>
              </a:rPr>
              <a:t>5348 donors</a:t>
            </a:r>
            <a:endParaRPr sz="1500" b="1" i="0" u="none" strike="noStrike" cap="none">
              <a:solidFill>
                <a:schemeClr val="dk1"/>
              </a:solidFill>
              <a:latin typeface="Lato"/>
              <a:ea typeface="Lato"/>
              <a:cs typeface="Lato"/>
              <a:sym typeface="Lato"/>
            </a:endParaRPr>
          </a:p>
        </p:txBody>
      </p:sp>
      <p:sp>
        <p:nvSpPr>
          <p:cNvPr id="220" name="Google Shape;220;p4"/>
          <p:cNvSpPr txBox="1"/>
          <p:nvPr/>
        </p:nvSpPr>
        <p:spPr>
          <a:xfrm>
            <a:off x="8692913" y="3159845"/>
            <a:ext cx="2260675" cy="728374"/>
          </a:xfrm>
          <a:prstGeom prst="rect">
            <a:avLst/>
          </a:prstGeom>
          <a:noFill/>
          <a:ln>
            <a:noFill/>
          </a:ln>
        </p:spPr>
        <p:txBody>
          <a:bodyPr spcFirstLastPara="1" wrap="square" lIns="91425" tIns="91425" rIns="91425" bIns="91425" anchor="t" anchorCtr="0">
            <a:spAutoFit/>
          </a:bodyPr>
          <a:lstStyle/>
          <a:p>
            <a:pPr marL="457200" marR="0" lvl="0" indent="126000" algn="l" rtl="0">
              <a:lnSpc>
                <a:spcPct val="90000"/>
              </a:lnSpc>
              <a:spcBef>
                <a:spcPts val="1000"/>
              </a:spcBef>
              <a:spcAft>
                <a:spcPts val="0"/>
              </a:spcAft>
              <a:buClr>
                <a:srgbClr val="000000"/>
              </a:buClr>
              <a:buSzPts val="1500"/>
              <a:buFont typeface="Arial"/>
              <a:buNone/>
            </a:pPr>
            <a:r>
              <a:rPr lang="fr-BE" sz="1500" b="1" i="0" u="none" strike="noStrike" cap="none">
                <a:solidFill>
                  <a:schemeClr val="accent1"/>
                </a:solidFill>
                <a:latin typeface="Lato"/>
                <a:ea typeface="Lato"/>
                <a:cs typeface="Lato"/>
                <a:sym typeface="Lato"/>
              </a:rPr>
              <a:t>Aims in 2024</a:t>
            </a:r>
            <a:br>
              <a:rPr lang="fr-BE" sz="1500" b="1" i="0" u="none" strike="noStrike" cap="none">
                <a:solidFill>
                  <a:schemeClr val="accent1"/>
                </a:solidFill>
                <a:latin typeface="Lato"/>
                <a:ea typeface="Lato"/>
                <a:cs typeface="Lato"/>
                <a:sym typeface="Lato"/>
              </a:rPr>
            </a:br>
            <a:r>
              <a:rPr lang="fr-BE" sz="1500" b="1" i="0" u="none" strike="noStrike" cap="none">
                <a:solidFill>
                  <a:schemeClr val="accent1"/>
                </a:solidFill>
                <a:latin typeface="Lato"/>
                <a:ea typeface="Lato"/>
                <a:cs typeface="Lato"/>
                <a:sym typeface="Lato"/>
              </a:rPr>
              <a:t>13,000 donors</a:t>
            </a:r>
            <a:endParaRPr sz="1400" b="0" i="0" u="none" strike="noStrike" cap="none">
              <a:solidFill>
                <a:schemeClr val="accent1"/>
              </a:solidFill>
              <a:latin typeface="Arial"/>
              <a:ea typeface="Arial"/>
              <a:cs typeface="Arial"/>
              <a:sym typeface="Arial"/>
            </a:endParaRPr>
          </a:p>
        </p:txBody>
      </p:sp>
      <p:pic>
        <p:nvPicPr>
          <p:cNvPr id="221" name="Google Shape;221;p4" descr="Une image contenant Graphique, étoile, conception&#10;&#10;Le contenu généré par l’IA peut être incorrect."/>
          <p:cNvPicPr preferRelativeResize="0"/>
          <p:nvPr/>
        </p:nvPicPr>
        <p:blipFill rotWithShape="1">
          <a:blip r:embed="rId6">
            <a:alphaModFix/>
          </a:blip>
          <a:srcRect r="24469" b="53845"/>
          <a:stretch/>
        </p:blipFill>
        <p:spPr>
          <a:xfrm>
            <a:off x="5657465" y="3817900"/>
            <a:ext cx="4400258" cy="1435388"/>
          </a:xfrm>
          <a:prstGeom prst="rect">
            <a:avLst/>
          </a:prstGeom>
          <a:noFill/>
          <a:ln>
            <a:noFill/>
          </a:ln>
        </p:spPr>
      </p:pic>
      <p:sp>
        <p:nvSpPr>
          <p:cNvPr id="222" name="Google Shape;222;p4"/>
          <p:cNvSpPr txBox="1"/>
          <p:nvPr/>
        </p:nvSpPr>
        <p:spPr>
          <a:xfrm>
            <a:off x="10293950" y="5818003"/>
            <a:ext cx="1646378" cy="936123"/>
          </a:xfrm>
          <a:prstGeom prst="rect">
            <a:avLst/>
          </a:prstGeom>
          <a:noFill/>
          <a:ln>
            <a:noFill/>
          </a:ln>
        </p:spPr>
        <p:txBody>
          <a:bodyPr spcFirstLastPara="1" wrap="square" lIns="91425" tIns="91425" rIns="91425" bIns="91425" anchor="t" anchorCtr="0">
            <a:spAutoFit/>
          </a:bodyPr>
          <a:lstStyle/>
          <a:p>
            <a:pPr marL="457200" marR="0" lvl="0" indent="126000" algn="l" rtl="0">
              <a:lnSpc>
                <a:spcPct val="90000"/>
              </a:lnSpc>
              <a:spcBef>
                <a:spcPts val="1000"/>
              </a:spcBef>
              <a:spcAft>
                <a:spcPts val="0"/>
              </a:spcAft>
              <a:buClr>
                <a:srgbClr val="000000"/>
              </a:buClr>
              <a:buSzPts val="1500"/>
              <a:buFont typeface="Arial"/>
              <a:buNone/>
            </a:pPr>
            <a:r>
              <a:rPr lang="fr-BE" sz="1500" b="1" i="0" u="none" strike="noStrike" cap="none" dirty="0">
                <a:solidFill>
                  <a:schemeClr val="dk1"/>
                </a:solidFill>
                <a:latin typeface="Lato"/>
                <a:ea typeface="Lato"/>
                <a:cs typeface="Lato"/>
                <a:sym typeface="Lato"/>
              </a:rPr>
              <a:t>5000 </a:t>
            </a:r>
            <a:br>
              <a:rPr lang="fr-BE" sz="1500" b="1" dirty="0">
                <a:solidFill>
                  <a:schemeClr val="dk1"/>
                </a:solidFill>
                <a:latin typeface="Lato"/>
                <a:ea typeface="Lato"/>
                <a:cs typeface="Lato"/>
                <a:sym typeface="Lato"/>
              </a:rPr>
            </a:br>
            <a:r>
              <a:rPr lang="fr-BE" sz="1500" b="1" i="0" u="none" strike="noStrike" cap="none" dirty="0">
                <a:solidFill>
                  <a:schemeClr val="dk1"/>
                </a:solidFill>
                <a:latin typeface="Lato"/>
                <a:ea typeface="Lato"/>
                <a:cs typeface="Lato"/>
                <a:sym typeface="Lato"/>
              </a:rPr>
              <a:t>PLASMA </a:t>
            </a:r>
            <a:r>
              <a:rPr lang="fr-BE" sz="1500" b="1" i="0" u="none" strike="noStrike" cap="none" dirty="0" err="1">
                <a:solidFill>
                  <a:schemeClr val="dk1"/>
                </a:solidFill>
                <a:latin typeface="Lato"/>
                <a:ea typeface="Lato"/>
                <a:cs typeface="Lato"/>
                <a:sym typeface="Lato"/>
              </a:rPr>
              <a:t>donors</a:t>
            </a:r>
            <a:endParaRPr sz="1400" b="0" i="0" u="none" strike="noStrike" cap="none" dirty="0">
              <a:solidFill>
                <a:srgbClr val="000000"/>
              </a:solidFill>
              <a:latin typeface="Arial"/>
              <a:ea typeface="Arial"/>
              <a:cs typeface="Arial"/>
              <a:sym typeface="Arial"/>
            </a:endParaRPr>
          </a:p>
        </p:txBody>
      </p:sp>
      <p:sp>
        <p:nvSpPr>
          <p:cNvPr id="223" name="Google Shape;223;p4"/>
          <p:cNvSpPr/>
          <p:nvPr/>
        </p:nvSpPr>
        <p:spPr>
          <a:xfrm rot="-7086679">
            <a:off x="10351111" y="5213073"/>
            <a:ext cx="858599" cy="139542"/>
          </a:xfrm>
          <a:prstGeom prst="rightArrow">
            <a:avLst>
              <a:gd name="adj1" fmla="val 50000"/>
              <a:gd name="adj2" fmla="val 50000"/>
            </a:avLst>
          </a:prstGeom>
          <a:solidFill>
            <a:schemeClr val="lt1"/>
          </a:solidFill>
          <a:ln w="25400" cap="flat" cmpd="sng">
            <a:solidFill>
              <a:srgbClr val="622F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5"/>
          <p:cNvSpPr/>
          <p:nvPr/>
        </p:nvSpPr>
        <p:spPr>
          <a:xfrm>
            <a:off x="-2155" y="819"/>
            <a:ext cx="6019800" cy="60495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9" name="Google Shape;229;p5"/>
          <p:cNvSpPr txBox="1"/>
          <p:nvPr/>
        </p:nvSpPr>
        <p:spPr>
          <a:xfrm>
            <a:off x="868710" y="1902867"/>
            <a:ext cx="57336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BE" sz="5400" b="1" i="0" u="none" strike="noStrike" cap="none">
                <a:solidFill>
                  <a:schemeClr val="lt1"/>
                </a:solidFill>
                <a:latin typeface="Arial"/>
                <a:ea typeface="Arial"/>
                <a:cs typeface="Arial"/>
                <a:sym typeface="Arial"/>
              </a:rPr>
              <a:t>Plasmarathon</a:t>
            </a:r>
            <a:endParaRPr/>
          </a:p>
        </p:txBody>
      </p:sp>
      <p:sp>
        <p:nvSpPr>
          <p:cNvPr id="230" name="Google Shape;230;p5"/>
          <p:cNvSpPr/>
          <p:nvPr/>
        </p:nvSpPr>
        <p:spPr>
          <a:xfrm>
            <a:off x="1771135" y="2924476"/>
            <a:ext cx="848497" cy="82378"/>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p5"/>
          <p:cNvSpPr txBox="1"/>
          <p:nvPr/>
        </p:nvSpPr>
        <p:spPr>
          <a:xfrm>
            <a:off x="622169" y="3435669"/>
            <a:ext cx="553897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BE" sz="3600" b="0" i="1" u="none" strike="noStrike" cap="none">
                <a:solidFill>
                  <a:schemeClr val="lt1"/>
                </a:solidFill>
                <a:latin typeface="Arial"/>
                <a:ea typeface="Arial"/>
                <a:cs typeface="Arial"/>
                <a:sym typeface="Arial"/>
              </a:rPr>
              <a:t>An Innovative campaign : </a:t>
            </a:r>
            <a:endParaRPr/>
          </a:p>
          <a:p>
            <a:pPr marL="0" marR="0" lvl="0" indent="0" algn="l" rtl="0">
              <a:lnSpc>
                <a:spcPct val="100000"/>
              </a:lnSpc>
              <a:spcBef>
                <a:spcPts val="0"/>
              </a:spcBef>
              <a:spcAft>
                <a:spcPts val="0"/>
              </a:spcAft>
              <a:buClr>
                <a:srgbClr val="000000"/>
              </a:buClr>
              <a:buSzPts val="4000"/>
              <a:buFont typeface="Arial"/>
              <a:buNone/>
            </a:pPr>
            <a:r>
              <a:rPr lang="fr-BE" sz="3600" b="0" i="1" u="none" strike="noStrike" cap="none">
                <a:solidFill>
                  <a:schemeClr val="lt1"/>
                </a:solidFill>
                <a:latin typeface="Arial"/>
                <a:ea typeface="Arial"/>
                <a:cs typeface="Arial"/>
                <a:sym typeface="Arial"/>
              </a:rPr>
              <a:t>to strengthen team spirit</a:t>
            </a:r>
            <a:endParaRPr sz="3600" b="0" i="0" u="none" strike="noStrike" cap="none">
              <a:solidFill>
                <a:srgbClr val="000000"/>
              </a:solidFill>
              <a:latin typeface="Arial"/>
              <a:ea typeface="Arial"/>
              <a:cs typeface="Arial"/>
              <a:sym typeface="Arial"/>
            </a:endParaRPr>
          </a:p>
        </p:txBody>
      </p:sp>
      <p:sp>
        <p:nvSpPr>
          <p:cNvPr id="232" name="Google Shape;232;p5"/>
          <p:cNvSpPr txBox="1">
            <a:spLocks noGrp="1"/>
          </p:cNvSpPr>
          <p:nvPr>
            <p:ph type="body" idx="1"/>
          </p:nvPr>
        </p:nvSpPr>
        <p:spPr>
          <a:xfrm>
            <a:off x="6266935" y="1187748"/>
            <a:ext cx="6172200" cy="4873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a:p>
          <a:p>
            <a:pPr marL="228600" lvl="0" indent="-25400" algn="l" rtl="0">
              <a:lnSpc>
                <a:spcPct val="90000"/>
              </a:lnSpc>
              <a:spcBef>
                <a:spcPts val="1000"/>
              </a:spcBef>
              <a:spcAft>
                <a:spcPts val="0"/>
              </a:spcAft>
              <a:buClr>
                <a:schemeClr val="dk1"/>
              </a:buClr>
              <a:buSzPts val="3200"/>
              <a:buNone/>
            </a:pPr>
            <a:endParaRPr/>
          </a:p>
          <a:p>
            <a:pPr marL="0" lvl="0" indent="0" algn="l" rtl="0">
              <a:lnSpc>
                <a:spcPct val="90000"/>
              </a:lnSpc>
              <a:spcBef>
                <a:spcPts val="1000"/>
              </a:spcBef>
              <a:spcAft>
                <a:spcPts val="0"/>
              </a:spcAft>
              <a:buClr>
                <a:schemeClr val="dk1"/>
              </a:buClr>
              <a:buSzPts val="3200"/>
              <a:buNone/>
            </a:pPr>
            <a:endParaRPr/>
          </a:p>
        </p:txBody>
      </p:sp>
      <p:pic>
        <p:nvPicPr>
          <p:cNvPr id="233" name="Google Shape;233;p5" descr="Une image contenant personne, plein air, ciel, sport&#10;&#10;Le contenu généré par l’IA peut être incorrect."/>
          <p:cNvPicPr preferRelativeResize="0"/>
          <p:nvPr/>
        </p:nvPicPr>
        <p:blipFill rotWithShape="1">
          <a:blip r:embed="rId3">
            <a:alphaModFix/>
          </a:blip>
          <a:srcRect l="13390" r="18416"/>
          <a:stretch/>
        </p:blipFill>
        <p:spPr>
          <a:xfrm>
            <a:off x="5996052" y="-17939"/>
            <a:ext cx="6195950" cy="6057376"/>
          </a:xfrm>
          <a:prstGeom prst="rect">
            <a:avLst/>
          </a:prstGeom>
          <a:noFill/>
          <a:ln>
            <a:noFill/>
          </a:ln>
        </p:spPr>
      </p:pic>
      <p:grpSp>
        <p:nvGrpSpPr>
          <p:cNvPr id="234" name="Google Shape;234;p5"/>
          <p:cNvGrpSpPr/>
          <p:nvPr/>
        </p:nvGrpSpPr>
        <p:grpSpPr>
          <a:xfrm>
            <a:off x="10401028" y="6233725"/>
            <a:ext cx="1558211" cy="385371"/>
            <a:chOff x="10401028" y="6233725"/>
            <a:chExt cx="1558211" cy="385371"/>
          </a:xfrm>
        </p:grpSpPr>
        <p:sp>
          <p:nvSpPr>
            <p:cNvPr id="235" name="Google Shape;235;p5"/>
            <p:cNvSpPr/>
            <p:nvPr/>
          </p:nvSpPr>
          <p:spPr>
            <a:xfrm>
              <a:off x="11648107" y="6304698"/>
              <a:ext cx="311132" cy="304971"/>
            </a:xfrm>
            <a:custGeom>
              <a:avLst/>
              <a:gdLst/>
              <a:ahLst/>
              <a:cxnLst/>
              <a:rect l="l" t="t" r="r" b="b"/>
              <a:pathLst>
                <a:path w="513080" h="502920" extrusionOk="0">
                  <a:moveTo>
                    <a:pt x="512483" y="167640"/>
                  </a:moveTo>
                  <a:lnTo>
                    <a:pt x="341617" y="167640"/>
                  </a:lnTo>
                  <a:lnTo>
                    <a:pt x="341617" y="0"/>
                  </a:lnTo>
                  <a:lnTo>
                    <a:pt x="170853" y="0"/>
                  </a:lnTo>
                  <a:lnTo>
                    <a:pt x="170853" y="167640"/>
                  </a:lnTo>
                  <a:lnTo>
                    <a:pt x="0" y="167640"/>
                  </a:lnTo>
                  <a:lnTo>
                    <a:pt x="0" y="335280"/>
                  </a:lnTo>
                  <a:lnTo>
                    <a:pt x="170853" y="335280"/>
                  </a:lnTo>
                  <a:lnTo>
                    <a:pt x="170853" y="502920"/>
                  </a:lnTo>
                  <a:lnTo>
                    <a:pt x="341617" y="502920"/>
                  </a:lnTo>
                  <a:lnTo>
                    <a:pt x="341617" y="335280"/>
                  </a:lnTo>
                  <a:lnTo>
                    <a:pt x="512483" y="335280"/>
                  </a:lnTo>
                  <a:lnTo>
                    <a:pt x="512483" y="167640"/>
                  </a:lnTo>
                  <a:close/>
                </a:path>
              </a:pathLst>
            </a:custGeom>
            <a:solidFill>
              <a:srgbClr val="D82C3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nvGrpSpPr>
            <p:cNvPr id="236" name="Google Shape;236;p5"/>
            <p:cNvGrpSpPr/>
            <p:nvPr/>
          </p:nvGrpSpPr>
          <p:grpSpPr>
            <a:xfrm>
              <a:off x="10401028" y="6233725"/>
              <a:ext cx="1155079" cy="385371"/>
              <a:chOff x="16964814" y="10221893"/>
              <a:chExt cx="1904810" cy="635505"/>
            </a:xfrm>
          </p:grpSpPr>
          <p:pic>
            <p:nvPicPr>
              <p:cNvPr id="237" name="Google Shape;237;p5"/>
              <p:cNvPicPr preferRelativeResize="0"/>
              <p:nvPr/>
            </p:nvPicPr>
            <p:blipFill rotWithShape="1">
              <a:blip r:embed="rId4">
                <a:alphaModFix/>
              </a:blip>
              <a:srcRect/>
              <a:stretch/>
            </p:blipFill>
            <p:spPr>
              <a:xfrm>
                <a:off x="16964814" y="10221893"/>
                <a:ext cx="1904810" cy="635505"/>
              </a:xfrm>
              <a:prstGeom prst="rect">
                <a:avLst/>
              </a:prstGeom>
              <a:noFill/>
              <a:ln>
                <a:noFill/>
              </a:ln>
            </p:spPr>
          </p:pic>
          <p:sp>
            <p:nvSpPr>
              <p:cNvPr id="238" name="Google Shape;238;p5"/>
              <p:cNvSpPr/>
              <p:nvPr/>
            </p:nvSpPr>
            <p:spPr>
              <a:xfrm>
                <a:off x="18735535" y="10495248"/>
                <a:ext cx="127635" cy="166370"/>
              </a:xfrm>
              <a:custGeom>
                <a:avLst/>
                <a:gdLst/>
                <a:ahLst/>
                <a:cxnLst/>
                <a:rect l="l" t="t" r="r" b="b"/>
                <a:pathLst>
                  <a:path w="127634" h="166370" extrusionOk="0">
                    <a:moveTo>
                      <a:pt x="127469" y="134620"/>
                    </a:moveTo>
                    <a:lnTo>
                      <a:pt x="45885" y="134620"/>
                    </a:lnTo>
                    <a:lnTo>
                      <a:pt x="45885" y="99060"/>
                    </a:lnTo>
                    <a:lnTo>
                      <a:pt x="120992" y="99060"/>
                    </a:lnTo>
                    <a:lnTo>
                      <a:pt x="120992" y="67310"/>
                    </a:lnTo>
                    <a:lnTo>
                      <a:pt x="45885" y="67310"/>
                    </a:lnTo>
                    <a:lnTo>
                      <a:pt x="45885" y="31750"/>
                    </a:lnTo>
                    <a:lnTo>
                      <a:pt x="125564" y="31750"/>
                    </a:lnTo>
                    <a:lnTo>
                      <a:pt x="125564" y="0"/>
                    </a:lnTo>
                    <a:lnTo>
                      <a:pt x="0" y="0"/>
                    </a:lnTo>
                    <a:lnTo>
                      <a:pt x="0" y="31750"/>
                    </a:lnTo>
                    <a:lnTo>
                      <a:pt x="0" y="67310"/>
                    </a:lnTo>
                    <a:lnTo>
                      <a:pt x="0" y="99060"/>
                    </a:lnTo>
                    <a:lnTo>
                      <a:pt x="0" y="134620"/>
                    </a:lnTo>
                    <a:lnTo>
                      <a:pt x="0" y="166370"/>
                    </a:lnTo>
                    <a:lnTo>
                      <a:pt x="127469" y="166370"/>
                    </a:lnTo>
                    <a:lnTo>
                      <a:pt x="127469" y="13462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7"/>
          <p:cNvSpPr/>
          <p:nvPr/>
        </p:nvSpPr>
        <p:spPr>
          <a:xfrm>
            <a:off x="428" y="5932868"/>
            <a:ext cx="12191144" cy="0"/>
          </a:xfrm>
          <a:custGeom>
            <a:avLst/>
            <a:gdLst/>
            <a:ahLst/>
            <a:cxnLst/>
            <a:rect l="l" t="t" r="r" b="b"/>
            <a:pathLst>
              <a:path w="20104100" h="120000" extrusionOk="0">
                <a:moveTo>
                  <a:pt x="20104100" y="0"/>
                </a:moveTo>
                <a:lnTo>
                  <a:pt x="0" y="0"/>
                </a:lnTo>
              </a:path>
            </a:pathLst>
          </a:custGeom>
          <a:noFill/>
          <a:ln w="10450" cap="flat" cmpd="sng">
            <a:solidFill>
              <a:srgbClr val="EA9539"/>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245" name="Google Shape;245;p7"/>
          <p:cNvSpPr/>
          <p:nvPr/>
        </p:nvSpPr>
        <p:spPr>
          <a:xfrm>
            <a:off x="511996" y="1222832"/>
            <a:ext cx="217561" cy="31421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246" name="Google Shape;246;p7"/>
          <p:cNvSpPr txBox="1">
            <a:spLocks noGrp="1"/>
          </p:cNvSpPr>
          <p:nvPr>
            <p:ph type="title"/>
          </p:nvPr>
        </p:nvSpPr>
        <p:spPr>
          <a:xfrm>
            <a:off x="475294" y="84866"/>
            <a:ext cx="11725963" cy="844762"/>
          </a:xfrm>
          <a:prstGeom prst="rect">
            <a:avLst/>
          </a:prstGeom>
          <a:noFill/>
          <a:ln>
            <a:noFill/>
          </a:ln>
        </p:spPr>
        <p:txBody>
          <a:bodyPr spcFirstLastPara="1" wrap="square" lIns="0" tIns="202925" rIns="0" bIns="0" anchor="ctr" anchorCtr="0">
            <a:spAutoFit/>
          </a:bodyPr>
          <a:lstStyle/>
          <a:p>
            <a:pPr marL="7701" marR="3081" lvl="0" indent="0" algn="l" rtl="0">
              <a:lnSpc>
                <a:spcPct val="76700"/>
              </a:lnSpc>
              <a:spcBef>
                <a:spcPts val="0"/>
              </a:spcBef>
              <a:spcAft>
                <a:spcPts val="0"/>
              </a:spcAft>
              <a:buSzPts val="5200"/>
              <a:buNone/>
            </a:pPr>
            <a:r>
              <a:rPr lang="fr-BE" sz="3600" b="1">
                <a:latin typeface="Arial"/>
                <a:ea typeface="Arial"/>
                <a:cs typeface="Arial"/>
                <a:sym typeface="Arial"/>
              </a:rPr>
              <a:t>Inspirations</a:t>
            </a:r>
            <a:r>
              <a:rPr lang="fr-BE" sz="5200">
                <a:latin typeface="Bebas Neue"/>
                <a:ea typeface="Bebas Neue"/>
                <a:cs typeface="Bebas Neue"/>
                <a:sym typeface="Bebas Neue"/>
              </a:rPr>
              <a:t> </a:t>
            </a:r>
            <a:r>
              <a:rPr lang="fr-BE" sz="2400" b="1"/>
              <a:t>- Context of the campaign </a:t>
            </a:r>
            <a:endParaRPr sz="2400" b="1">
              <a:latin typeface="Bebas Neue"/>
              <a:ea typeface="Bebas Neue"/>
              <a:cs typeface="Bebas Neue"/>
              <a:sym typeface="Bebas Neue"/>
            </a:endParaRPr>
          </a:p>
        </p:txBody>
      </p:sp>
      <p:sp>
        <p:nvSpPr>
          <p:cNvPr id="247" name="Google Shape;247;p7"/>
          <p:cNvSpPr/>
          <p:nvPr/>
        </p:nvSpPr>
        <p:spPr>
          <a:xfrm>
            <a:off x="2162451" y="6099834"/>
            <a:ext cx="0" cy="481331"/>
          </a:xfrm>
          <a:custGeom>
            <a:avLst/>
            <a:gdLst/>
            <a:ahLst/>
            <a:cxnLst/>
            <a:rect l="l" t="t" r="r" b="b"/>
            <a:pathLst>
              <a:path w="120000" h="793750" extrusionOk="0">
                <a:moveTo>
                  <a:pt x="0" y="0"/>
                </a:moveTo>
                <a:lnTo>
                  <a:pt x="0" y="793515"/>
                </a:lnTo>
              </a:path>
            </a:pathLst>
          </a:custGeom>
          <a:noFill/>
          <a:ln w="10450" cap="flat" cmpd="sng">
            <a:solidFill>
              <a:srgbClr val="A3142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248" name="Google Shape;248;p7"/>
          <p:cNvSpPr txBox="1"/>
          <p:nvPr/>
        </p:nvSpPr>
        <p:spPr>
          <a:xfrm>
            <a:off x="962217" y="1153758"/>
            <a:ext cx="9794100" cy="745656"/>
          </a:xfrm>
          <a:prstGeom prst="rect">
            <a:avLst/>
          </a:prstGeom>
          <a:noFill/>
          <a:ln>
            <a:noFill/>
          </a:ln>
        </p:spPr>
        <p:txBody>
          <a:bodyPr spcFirstLastPara="1" wrap="square" lIns="0" tIns="6925" rIns="0" bIns="0" anchor="t" anchorCtr="0">
            <a:spAutoFit/>
          </a:bodyPr>
          <a:lstStyle/>
          <a:p>
            <a:pPr marL="7701" marR="3081" lvl="0">
              <a:buSzPts val="2800"/>
            </a:pPr>
            <a:r>
              <a:rPr lang="fr-BE" sz="2400" b="1" i="0" u="none" strike="noStrike" cap="none" dirty="0">
                <a:solidFill>
                  <a:srgbClr val="990000"/>
                </a:solidFill>
              </a:rPr>
              <a:t>Sport clubs </a:t>
            </a:r>
            <a:r>
              <a:rPr lang="fr-BE" sz="2400" b="1" i="0" u="none" strike="noStrike" cap="none" dirty="0" err="1">
                <a:solidFill>
                  <a:srgbClr val="990000"/>
                </a:solidFill>
              </a:rPr>
              <a:t>need</a:t>
            </a:r>
            <a:r>
              <a:rPr lang="fr-BE" sz="2400" b="1" i="0" u="none" strike="noStrike" cap="none" dirty="0">
                <a:solidFill>
                  <a:srgbClr val="990000"/>
                </a:solidFill>
              </a:rPr>
              <a:t> to </a:t>
            </a:r>
            <a:r>
              <a:rPr lang="fr-BE" sz="2400" b="1" i="0" u="none" strike="noStrike" cap="none" dirty="0" err="1">
                <a:solidFill>
                  <a:srgbClr val="990000"/>
                </a:solidFill>
              </a:rPr>
              <a:t>get</a:t>
            </a:r>
            <a:r>
              <a:rPr lang="fr-BE" sz="2400" b="1" i="0" u="none" strike="noStrike" cap="none" dirty="0">
                <a:solidFill>
                  <a:srgbClr val="990000"/>
                </a:solidFill>
              </a:rPr>
              <a:t> </a:t>
            </a:r>
            <a:r>
              <a:rPr lang="fr-BE" sz="2400" b="1" i="0" u="none" strike="noStrike" cap="none" dirty="0" err="1">
                <a:solidFill>
                  <a:srgbClr val="990000"/>
                </a:solidFill>
              </a:rPr>
              <a:t>equipment</a:t>
            </a:r>
            <a:r>
              <a:rPr lang="fr-BE" sz="2400" b="1" i="0" u="none" strike="noStrike" cap="none" dirty="0">
                <a:solidFill>
                  <a:srgbClr val="990000"/>
                </a:solidFill>
              </a:rPr>
              <a:t> (a </a:t>
            </a:r>
            <a:r>
              <a:rPr lang="fr-BE" sz="2400" b="1" i="0" u="none" strike="noStrike" cap="none" dirty="0" err="1">
                <a:solidFill>
                  <a:srgbClr val="990000"/>
                </a:solidFill>
              </a:rPr>
              <a:t>win-win</a:t>
            </a:r>
            <a:r>
              <a:rPr lang="fr-BE" sz="2400" b="1" i="0" u="none" strike="noStrike" cap="none" dirty="0">
                <a:solidFill>
                  <a:srgbClr val="990000"/>
                </a:solidFill>
              </a:rPr>
              <a:t> for </a:t>
            </a:r>
            <a:r>
              <a:rPr lang="fr-BE" sz="2400" b="1" i="0" u="none" strike="noStrike" cap="none" dirty="0" err="1">
                <a:solidFill>
                  <a:srgbClr val="990000"/>
                </a:solidFill>
              </a:rPr>
              <a:t>everyone</a:t>
            </a:r>
            <a:r>
              <a:rPr lang="fr-BE" sz="2400" b="1" i="0" u="none" strike="noStrike" cap="none" dirty="0">
                <a:solidFill>
                  <a:srgbClr val="990000"/>
                </a:solidFill>
              </a:rPr>
              <a:t>)</a:t>
            </a:r>
            <a:r>
              <a:rPr lang="fr-BE" sz="2400" b="1" dirty="0">
                <a:solidFill>
                  <a:srgbClr val="990000"/>
                </a:solidFill>
              </a:rPr>
              <a:t>. Sport Clubs </a:t>
            </a:r>
            <a:r>
              <a:rPr lang="fr-BE" sz="2400" b="1" dirty="0" err="1">
                <a:solidFill>
                  <a:srgbClr val="990000"/>
                </a:solidFill>
              </a:rPr>
              <a:t>members</a:t>
            </a:r>
            <a:r>
              <a:rPr lang="fr-BE" sz="2400" b="1" dirty="0">
                <a:solidFill>
                  <a:srgbClr val="990000"/>
                </a:solidFill>
              </a:rPr>
              <a:t> are </a:t>
            </a:r>
            <a:r>
              <a:rPr lang="fr-BE" sz="2400" b="1" dirty="0" err="1">
                <a:solidFill>
                  <a:srgbClr val="990000"/>
                </a:solidFill>
              </a:rPr>
              <a:t>usually</a:t>
            </a:r>
            <a:r>
              <a:rPr lang="fr-BE" sz="2400" b="1" i="0" u="none" strike="noStrike" cap="none" dirty="0">
                <a:solidFill>
                  <a:srgbClr val="990000"/>
                </a:solidFill>
              </a:rPr>
              <a:t> </a:t>
            </a:r>
            <a:r>
              <a:rPr lang="fr-BE" sz="2400" b="1" i="0" u="none" strike="noStrike" cap="none" dirty="0" err="1">
                <a:solidFill>
                  <a:srgbClr val="990000"/>
                </a:solidFill>
              </a:rPr>
              <a:t>healthy</a:t>
            </a:r>
            <a:r>
              <a:rPr lang="fr-BE" sz="2400" b="1" i="0" u="none" strike="noStrike" cap="none" dirty="0">
                <a:solidFill>
                  <a:srgbClr val="990000"/>
                </a:solidFill>
              </a:rPr>
              <a:t> </a:t>
            </a:r>
            <a:r>
              <a:rPr lang="fr-BE" sz="2400" b="1" i="0" u="none" strike="noStrike" cap="none" dirty="0" err="1">
                <a:solidFill>
                  <a:srgbClr val="990000"/>
                </a:solidFill>
              </a:rPr>
              <a:t>young</a:t>
            </a:r>
            <a:r>
              <a:rPr lang="fr-BE" sz="2400" b="1" i="0" u="none" strike="noStrike" cap="none" dirty="0">
                <a:solidFill>
                  <a:srgbClr val="990000"/>
                </a:solidFill>
              </a:rPr>
              <a:t> </a:t>
            </a:r>
            <a:r>
              <a:rPr lang="fr-BE" sz="2400" b="1" i="0" u="none" strike="noStrike" cap="none" dirty="0" err="1">
                <a:solidFill>
                  <a:srgbClr val="990000"/>
                </a:solidFill>
              </a:rPr>
              <a:t>donors</a:t>
            </a:r>
            <a:r>
              <a:rPr lang="fr-BE" sz="2400" b="1" i="0" u="none" strike="noStrike" cap="none" dirty="0">
                <a:solidFill>
                  <a:srgbClr val="990000"/>
                </a:solidFill>
              </a:rPr>
              <a:t>. </a:t>
            </a:r>
            <a:endParaRPr sz="2400" i="0" u="none" strike="noStrike" cap="none" dirty="0">
              <a:solidFill>
                <a:schemeClr val="dk1"/>
              </a:solidFill>
            </a:endParaRPr>
          </a:p>
        </p:txBody>
      </p:sp>
      <p:grpSp>
        <p:nvGrpSpPr>
          <p:cNvPr id="249" name="Google Shape;249;p7"/>
          <p:cNvGrpSpPr/>
          <p:nvPr/>
        </p:nvGrpSpPr>
        <p:grpSpPr>
          <a:xfrm>
            <a:off x="410175" y="6093327"/>
            <a:ext cx="1378916" cy="497246"/>
            <a:chOff x="675703" y="10048347"/>
            <a:chExt cx="2273935" cy="819996"/>
          </a:xfrm>
        </p:grpSpPr>
        <p:sp>
          <p:nvSpPr>
            <p:cNvPr id="250" name="Google Shape;250;p7"/>
            <p:cNvSpPr/>
            <p:nvPr/>
          </p:nvSpPr>
          <p:spPr>
            <a:xfrm>
              <a:off x="1988807" y="10676573"/>
              <a:ext cx="956944" cy="191770"/>
            </a:xfrm>
            <a:custGeom>
              <a:avLst/>
              <a:gdLst/>
              <a:ahLst/>
              <a:cxnLst/>
              <a:rect l="l" t="t" r="r" b="b"/>
              <a:pathLst>
                <a:path w="956944" h="191770" extrusionOk="0">
                  <a:moveTo>
                    <a:pt x="690361" y="0"/>
                  </a:moveTo>
                  <a:lnTo>
                    <a:pt x="638715" y="1448"/>
                  </a:lnTo>
                  <a:lnTo>
                    <a:pt x="586655" y="4635"/>
                  </a:lnTo>
                  <a:lnTo>
                    <a:pt x="537801" y="9172"/>
                  </a:lnTo>
                  <a:lnTo>
                    <a:pt x="488679" y="15202"/>
                  </a:lnTo>
                  <a:lnTo>
                    <a:pt x="439365" y="22715"/>
                  </a:lnTo>
                  <a:lnTo>
                    <a:pt x="389935" y="31698"/>
                  </a:lnTo>
                  <a:lnTo>
                    <a:pt x="340465" y="42139"/>
                  </a:lnTo>
                  <a:lnTo>
                    <a:pt x="291030" y="54027"/>
                  </a:lnTo>
                  <a:lnTo>
                    <a:pt x="212193" y="76001"/>
                  </a:lnTo>
                  <a:lnTo>
                    <a:pt x="144762" y="97889"/>
                  </a:lnTo>
                  <a:lnTo>
                    <a:pt x="89861" y="118038"/>
                  </a:lnTo>
                  <a:lnTo>
                    <a:pt x="48616" y="134792"/>
                  </a:lnTo>
                  <a:lnTo>
                    <a:pt x="11594" y="151500"/>
                  </a:lnTo>
                  <a:lnTo>
                    <a:pt x="0" y="171244"/>
                  </a:lnTo>
                  <a:lnTo>
                    <a:pt x="1866" y="179248"/>
                  </a:lnTo>
                  <a:lnTo>
                    <a:pt x="4484" y="185049"/>
                  </a:lnTo>
                  <a:lnTo>
                    <a:pt x="9405" y="188975"/>
                  </a:lnTo>
                  <a:lnTo>
                    <a:pt x="19332" y="191530"/>
                  </a:lnTo>
                  <a:lnTo>
                    <a:pt x="24106" y="191132"/>
                  </a:lnTo>
                  <a:lnTo>
                    <a:pt x="37585" y="184685"/>
                  </a:lnTo>
                  <a:lnTo>
                    <a:pt x="62888" y="173527"/>
                  </a:lnTo>
                  <a:lnTo>
                    <a:pt x="103104" y="157197"/>
                  </a:lnTo>
                  <a:lnTo>
                    <a:pt x="156925" y="137417"/>
                  </a:lnTo>
                  <a:lnTo>
                    <a:pt x="223044" y="115906"/>
                  </a:lnTo>
                  <a:lnTo>
                    <a:pt x="300150" y="94381"/>
                  </a:lnTo>
                  <a:lnTo>
                    <a:pt x="375697" y="76890"/>
                  </a:lnTo>
                  <a:lnTo>
                    <a:pt x="417351" y="68743"/>
                  </a:lnTo>
                  <a:lnTo>
                    <a:pt x="461355" y="61279"/>
                  </a:lnTo>
                  <a:lnTo>
                    <a:pt x="507527" y="54709"/>
                  </a:lnTo>
                  <a:lnTo>
                    <a:pt x="555689" y="49246"/>
                  </a:lnTo>
                  <a:lnTo>
                    <a:pt x="605661" y="45101"/>
                  </a:lnTo>
                  <a:lnTo>
                    <a:pt x="657263" y="42487"/>
                  </a:lnTo>
                  <a:lnTo>
                    <a:pt x="710317" y="41615"/>
                  </a:lnTo>
                  <a:lnTo>
                    <a:pt x="764642" y="42698"/>
                  </a:lnTo>
                  <a:lnTo>
                    <a:pt x="820059" y="45948"/>
                  </a:lnTo>
                  <a:lnTo>
                    <a:pt x="876388" y="51576"/>
                  </a:lnTo>
                  <a:lnTo>
                    <a:pt x="933450" y="59796"/>
                  </a:lnTo>
                  <a:lnTo>
                    <a:pt x="941417" y="59470"/>
                  </a:lnTo>
                  <a:lnTo>
                    <a:pt x="948438" y="56125"/>
                  </a:lnTo>
                  <a:lnTo>
                    <a:pt x="953769" y="50312"/>
                  </a:lnTo>
                  <a:lnTo>
                    <a:pt x="956664" y="42582"/>
                  </a:lnTo>
                  <a:lnTo>
                    <a:pt x="956451" y="34342"/>
                  </a:lnTo>
                  <a:lnTo>
                    <a:pt x="891645" y="11553"/>
                  </a:lnTo>
                  <a:lnTo>
                    <a:pt x="842235" y="6066"/>
                  </a:lnTo>
                  <a:lnTo>
                    <a:pt x="792179" y="2310"/>
                  </a:lnTo>
                  <a:lnTo>
                    <a:pt x="741535" y="287"/>
                  </a:lnTo>
                  <a:lnTo>
                    <a:pt x="690361" y="0"/>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251" name="Google Shape;251;p7"/>
            <p:cNvSpPr/>
            <p:nvPr/>
          </p:nvSpPr>
          <p:spPr>
            <a:xfrm>
              <a:off x="675703" y="10048347"/>
              <a:ext cx="2273935" cy="563880"/>
            </a:xfrm>
            <a:custGeom>
              <a:avLst/>
              <a:gdLst/>
              <a:ahLst/>
              <a:cxnLst/>
              <a:rect l="l" t="t" r="r" b="b"/>
              <a:pathLst>
                <a:path w="2273935" h="563879" extrusionOk="0">
                  <a:moveTo>
                    <a:pt x="323723" y="241871"/>
                  </a:moveTo>
                  <a:lnTo>
                    <a:pt x="292252" y="180301"/>
                  </a:lnTo>
                  <a:lnTo>
                    <a:pt x="259168" y="121818"/>
                  </a:lnTo>
                  <a:lnTo>
                    <a:pt x="229095" y="71996"/>
                  </a:lnTo>
                  <a:lnTo>
                    <a:pt x="206590" y="36360"/>
                  </a:lnTo>
                  <a:lnTo>
                    <a:pt x="182664" y="0"/>
                  </a:lnTo>
                  <a:lnTo>
                    <a:pt x="159981" y="34340"/>
                  </a:lnTo>
                  <a:lnTo>
                    <a:pt x="113525" y="109232"/>
                  </a:lnTo>
                  <a:lnTo>
                    <a:pt x="83324" y="161531"/>
                  </a:lnTo>
                  <a:lnTo>
                    <a:pt x="53301" y="217944"/>
                  </a:lnTo>
                  <a:lnTo>
                    <a:pt x="27025" y="274116"/>
                  </a:lnTo>
                  <a:lnTo>
                    <a:pt x="8102" y="325691"/>
                  </a:lnTo>
                  <a:lnTo>
                    <a:pt x="0" y="369430"/>
                  </a:lnTo>
                  <a:lnTo>
                    <a:pt x="0" y="371614"/>
                  </a:lnTo>
                  <a:lnTo>
                    <a:pt x="5880" y="417639"/>
                  </a:lnTo>
                  <a:lnTo>
                    <a:pt x="22517" y="459384"/>
                  </a:lnTo>
                  <a:lnTo>
                    <a:pt x="48425" y="495338"/>
                  </a:lnTo>
                  <a:lnTo>
                    <a:pt x="82118" y="524002"/>
                  </a:lnTo>
                  <a:lnTo>
                    <a:pt x="122097" y="543890"/>
                  </a:lnTo>
                  <a:lnTo>
                    <a:pt x="166890" y="553491"/>
                  </a:lnTo>
                  <a:lnTo>
                    <a:pt x="177330" y="554253"/>
                  </a:lnTo>
                  <a:lnTo>
                    <a:pt x="190919" y="554253"/>
                  </a:lnTo>
                  <a:lnTo>
                    <a:pt x="198539" y="520992"/>
                  </a:lnTo>
                  <a:lnTo>
                    <a:pt x="190703" y="521639"/>
                  </a:lnTo>
                  <a:lnTo>
                    <a:pt x="174726" y="521639"/>
                  </a:lnTo>
                  <a:lnTo>
                    <a:pt x="167005" y="520992"/>
                  </a:lnTo>
                  <a:lnTo>
                    <a:pt x="118656" y="507263"/>
                  </a:lnTo>
                  <a:lnTo>
                    <a:pt x="83769" y="484339"/>
                  </a:lnTo>
                  <a:lnTo>
                    <a:pt x="56578" y="452856"/>
                  </a:lnTo>
                  <a:lnTo>
                    <a:pt x="38912" y="414667"/>
                  </a:lnTo>
                  <a:lnTo>
                    <a:pt x="32626" y="371614"/>
                  </a:lnTo>
                  <a:lnTo>
                    <a:pt x="32943" y="365188"/>
                  </a:lnTo>
                  <a:lnTo>
                    <a:pt x="56362" y="288086"/>
                  </a:lnTo>
                  <a:lnTo>
                    <a:pt x="78473" y="240499"/>
                  </a:lnTo>
                  <a:lnTo>
                    <a:pt x="104470" y="190842"/>
                  </a:lnTo>
                  <a:lnTo>
                    <a:pt x="132016" y="142125"/>
                  </a:lnTo>
                  <a:lnTo>
                    <a:pt x="158851" y="97307"/>
                  </a:lnTo>
                  <a:lnTo>
                    <a:pt x="182664" y="59372"/>
                  </a:lnTo>
                  <a:lnTo>
                    <a:pt x="206273" y="97066"/>
                  </a:lnTo>
                  <a:lnTo>
                    <a:pt x="232892" y="141566"/>
                  </a:lnTo>
                  <a:lnTo>
                    <a:pt x="260261" y="189953"/>
                  </a:lnTo>
                  <a:lnTo>
                    <a:pt x="286131" y="239306"/>
                  </a:lnTo>
                  <a:lnTo>
                    <a:pt x="295567" y="239255"/>
                  </a:lnTo>
                  <a:lnTo>
                    <a:pt x="304990" y="239661"/>
                  </a:lnTo>
                  <a:lnTo>
                    <a:pt x="314388" y="240525"/>
                  </a:lnTo>
                  <a:lnTo>
                    <a:pt x="323723" y="241871"/>
                  </a:lnTo>
                  <a:close/>
                </a:path>
                <a:path w="2273935" h="563879" extrusionOk="0">
                  <a:moveTo>
                    <a:pt x="364350" y="330288"/>
                  </a:moveTo>
                  <a:lnTo>
                    <a:pt x="360019" y="298615"/>
                  </a:lnTo>
                  <a:lnTo>
                    <a:pt x="359943" y="298056"/>
                  </a:lnTo>
                  <a:lnTo>
                    <a:pt x="346671" y="274535"/>
                  </a:lnTo>
                  <a:lnTo>
                    <a:pt x="324459" y="260121"/>
                  </a:lnTo>
                  <a:lnTo>
                    <a:pt x="316623" y="258902"/>
                  </a:lnTo>
                  <a:lnTo>
                    <a:pt x="316623" y="327253"/>
                  </a:lnTo>
                  <a:lnTo>
                    <a:pt x="316623" y="363258"/>
                  </a:lnTo>
                  <a:lnTo>
                    <a:pt x="315099" y="376897"/>
                  </a:lnTo>
                  <a:lnTo>
                    <a:pt x="310603" y="385724"/>
                  </a:lnTo>
                  <a:lnTo>
                    <a:pt x="303263" y="390474"/>
                  </a:lnTo>
                  <a:lnTo>
                    <a:pt x="293204" y="391896"/>
                  </a:lnTo>
                  <a:lnTo>
                    <a:pt x="270637" y="391896"/>
                  </a:lnTo>
                  <a:lnTo>
                    <a:pt x="270637" y="298615"/>
                  </a:lnTo>
                  <a:lnTo>
                    <a:pt x="293204" y="298615"/>
                  </a:lnTo>
                  <a:lnTo>
                    <a:pt x="303263" y="300037"/>
                  </a:lnTo>
                  <a:lnTo>
                    <a:pt x="310603" y="304800"/>
                  </a:lnTo>
                  <a:lnTo>
                    <a:pt x="315099" y="313626"/>
                  </a:lnTo>
                  <a:lnTo>
                    <a:pt x="316623" y="327253"/>
                  </a:lnTo>
                  <a:lnTo>
                    <a:pt x="316623" y="258902"/>
                  </a:lnTo>
                  <a:lnTo>
                    <a:pt x="293204" y="255219"/>
                  </a:lnTo>
                  <a:lnTo>
                    <a:pt x="222897" y="255219"/>
                  </a:lnTo>
                  <a:lnTo>
                    <a:pt x="222897" y="558952"/>
                  </a:lnTo>
                  <a:lnTo>
                    <a:pt x="270637" y="558952"/>
                  </a:lnTo>
                  <a:lnTo>
                    <a:pt x="270637" y="435292"/>
                  </a:lnTo>
                  <a:lnTo>
                    <a:pt x="293204" y="435292"/>
                  </a:lnTo>
                  <a:lnTo>
                    <a:pt x="324459" y="430403"/>
                  </a:lnTo>
                  <a:lnTo>
                    <a:pt x="346671" y="415988"/>
                  </a:lnTo>
                  <a:lnTo>
                    <a:pt x="359943" y="392455"/>
                  </a:lnTo>
                  <a:lnTo>
                    <a:pt x="360019" y="391896"/>
                  </a:lnTo>
                  <a:lnTo>
                    <a:pt x="364350" y="360222"/>
                  </a:lnTo>
                  <a:lnTo>
                    <a:pt x="364350" y="330288"/>
                  </a:lnTo>
                  <a:close/>
                </a:path>
                <a:path w="2273935" h="563879" extrusionOk="0">
                  <a:moveTo>
                    <a:pt x="516255" y="515569"/>
                  </a:moveTo>
                  <a:lnTo>
                    <a:pt x="437718" y="515569"/>
                  </a:lnTo>
                  <a:lnTo>
                    <a:pt x="437718" y="255219"/>
                  </a:lnTo>
                  <a:lnTo>
                    <a:pt x="389978" y="255219"/>
                  </a:lnTo>
                  <a:lnTo>
                    <a:pt x="389978" y="515569"/>
                  </a:lnTo>
                  <a:lnTo>
                    <a:pt x="389978" y="558749"/>
                  </a:lnTo>
                  <a:lnTo>
                    <a:pt x="516255" y="558749"/>
                  </a:lnTo>
                  <a:lnTo>
                    <a:pt x="516255" y="515569"/>
                  </a:lnTo>
                  <a:close/>
                </a:path>
                <a:path w="2273935" h="563879" extrusionOk="0">
                  <a:moveTo>
                    <a:pt x="691565" y="558952"/>
                  </a:moveTo>
                  <a:lnTo>
                    <a:pt x="681888" y="499516"/>
                  </a:lnTo>
                  <a:lnTo>
                    <a:pt x="675170" y="458292"/>
                  </a:lnTo>
                  <a:lnTo>
                    <a:pt x="650227" y="305117"/>
                  </a:lnTo>
                  <a:lnTo>
                    <a:pt x="642099" y="255219"/>
                  </a:lnTo>
                  <a:lnTo>
                    <a:pt x="629513" y="255219"/>
                  </a:lnTo>
                  <a:lnTo>
                    <a:pt x="629513" y="458292"/>
                  </a:lnTo>
                  <a:lnTo>
                    <a:pt x="586562" y="458292"/>
                  </a:lnTo>
                  <a:lnTo>
                    <a:pt x="607822" y="305117"/>
                  </a:lnTo>
                  <a:lnTo>
                    <a:pt x="629513" y="458292"/>
                  </a:lnTo>
                  <a:lnTo>
                    <a:pt x="629513" y="255219"/>
                  </a:lnTo>
                  <a:lnTo>
                    <a:pt x="577443" y="255219"/>
                  </a:lnTo>
                  <a:lnTo>
                    <a:pt x="527977" y="558952"/>
                  </a:lnTo>
                  <a:lnTo>
                    <a:pt x="572236" y="558952"/>
                  </a:lnTo>
                  <a:lnTo>
                    <a:pt x="580478" y="499516"/>
                  </a:lnTo>
                  <a:lnTo>
                    <a:pt x="635584" y="499516"/>
                  </a:lnTo>
                  <a:lnTo>
                    <a:pt x="643839" y="558952"/>
                  </a:lnTo>
                  <a:lnTo>
                    <a:pt x="691565" y="558952"/>
                  </a:lnTo>
                  <a:close/>
                </a:path>
                <a:path w="2273935" h="563879" extrusionOk="0">
                  <a:moveTo>
                    <a:pt x="846924" y="486054"/>
                  </a:moveTo>
                  <a:lnTo>
                    <a:pt x="835431" y="436270"/>
                  </a:lnTo>
                  <a:lnTo>
                    <a:pt x="793991" y="388429"/>
                  </a:lnTo>
                  <a:lnTo>
                    <a:pt x="774230" y="369836"/>
                  </a:lnTo>
                  <a:lnTo>
                    <a:pt x="761238" y="353936"/>
                  </a:lnTo>
                  <a:lnTo>
                    <a:pt x="754087" y="339013"/>
                  </a:lnTo>
                  <a:lnTo>
                    <a:pt x="751903" y="323354"/>
                  </a:lnTo>
                  <a:lnTo>
                    <a:pt x="753567" y="310019"/>
                  </a:lnTo>
                  <a:lnTo>
                    <a:pt x="758355" y="301002"/>
                  </a:lnTo>
                  <a:lnTo>
                    <a:pt x="766000" y="295884"/>
                  </a:lnTo>
                  <a:lnTo>
                    <a:pt x="776198" y="294271"/>
                  </a:lnTo>
                  <a:lnTo>
                    <a:pt x="786333" y="295897"/>
                  </a:lnTo>
                  <a:lnTo>
                    <a:pt x="793826" y="301104"/>
                  </a:lnTo>
                  <a:lnTo>
                    <a:pt x="798474" y="310375"/>
                  </a:lnTo>
                  <a:lnTo>
                    <a:pt x="800061" y="324205"/>
                  </a:lnTo>
                  <a:lnTo>
                    <a:pt x="800061" y="339839"/>
                  </a:lnTo>
                  <a:lnTo>
                    <a:pt x="845185" y="339839"/>
                  </a:lnTo>
                  <a:lnTo>
                    <a:pt x="845185" y="327253"/>
                  </a:lnTo>
                  <a:lnTo>
                    <a:pt x="840867" y="294817"/>
                  </a:lnTo>
                  <a:lnTo>
                    <a:pt x="827887" y="270840"/>
                  </a:lnTo>
                  <a:lnTo>
                    <a:pt x="806196" y="255981"/>
                  </a:lnTo>
                  <a:lnTo>
                    <a:pt x="775766" y="250888"/>
                  </a:lnTo>
                  <a:lnTo>
                    <a:pt x="745058" y="255968"/>
                  </a:lnTo>
                  <a:lnTo>
                    <a:pt x="722782" y="270738"/>
                  </a:lnTo>
                  <a:lnTo>
                    <a:pt x="709193" y="294449"/>
                  </a:lnTo>
                  <a:lnTo>
                    <a:pt x="704608" y="326390"/>
                  </a:lnTo>
                  <a:lnTo>
                    <a:pt x="707339" y="350939"/>
                  </a:lnTo>
                  <a:lnTo>
                    <a:pt x="716318" y="373735"/>
                  </a:lnTo>
                  <a:lnTo>
                    <a:pt x="732790" y="396621"/>
                  </a:lnTo>
                  <a:lnTo>
                    <a:pt x="757974" y="421411"/>
                  </a:lnTo>
                  <a:lnTo>
                    <a:pt x="777671" y="440042"/>
                  </a:lnTo>
                  <a:lnTo>
                    <a:pt x="790524" y="456285"/>
                  </a:lnTo>
                  <a:lnTo>
                    <a:pt x="797521" y="472109"/>
                  </a:lnTo>
                  <a:lnTo>
                    <a:pt x="799630" y="489534"/>
                  </a:lnTo>
                  <a:lnTo>
                    <a:pt x="797839" y="503796"/>
                  </a:lnTo>
                  <a:lnTo>
                    <a:pt x="792746" y="513181"/>
                  </a:lnTo>
                  <a:lnTo>
                    <a:pt x="784796" y="518337"/>
                  </a:lnTo>
                  <a:lnTo>
                    <a:pt x="774458" y="519912"/>
                  </a:lnTo>
                  <a:lnTo>
                    <a:pt x="764184" y="518350"/>
                  </a:lnTo>
                  <a:lnTo>
                    <a:pt x="756399" y="513295"/>
                  </a:lnTo>
                  <a:lnTo>
                    <a:pt x="751459" y="504164"/>
                  </a:lnTo>
                  <a:lnTo>
                    <a:pt x="749731" y="490410"/>
                  </a:lnTo>
                  <a:lnTo>
                    <a:pt x="749731" y="469569"/>
                  </a:lnTo>
                  <a:lnTo>
                    <a:pt x="704608" y="469569"/>
                  </a:lnTo>
                  <a:lnTo>
                    <a:pt x="704608" y="486930"/>
                  </a:lnTo>
                  <a:lnTo>
                    <a:pt x="709002" y="519366"/>
                  </a:lnTo>
                  <a:lnTo>
                    <a:pt x="722185" y="543344"/>
                  </a:lnTo>
                  <a:lnTo>
                    <a:pt x="744143" y="558203"/>
                  </a:lnTo>
                  <a:lnTo>
                    <a:pt x="774903" y="563308"/>
                  </a:lnTo>
                  <a:lnTo>
                    <a:pt x="805916" y="558190"/>
                  </a:lnTo>
                  <a:lnTo>
                    <a:pt x="828484" y="543229"/>
                  </a:lnTo>
                  <a:lnTo>
                    <a:pt x="842264" y="518998"/>
                  </a:lnTo>
                  <a:lnTo>
                    <a:pt x="846924" y="486054"/>
                  </a:lnTo>
                  <a:close/>
                </a:path>
                <a:path w="2273935" h="563879" extrusionOk="0">
                  <a:moveTo>
                    <a:pt x="1071702" y="255219"/>
                  </a:moveTo>
                  <a:lnTo>
                    <a:pt x="1004455" y="255219"/>
                  </a:lnTo>
                  <a:lnTo>
                    <a:pt x="972781" y="475653"/>
                  </a:lnTo>
                  <a:lnTo>
                    <a:pt x="941108" y="255219"/>
                  </a:lnTo>
                  <a:lnTo>
                    <a:pt x="873848" y="255219"/>
                  </a:lnTo>
                  <a:lnTo>
                    <a:pt x="873848" y="558952"/>
                  </a:lnTo>
                  <a:lnTo>
                    <a:pt x="915504" y="558952"/>
                  </a:lnTo>
                  <a:lnTo>
                    <a:pt x="915504" y="328993"/>
                  </a:lnTo>
                  <a:lnTo>
                    <a:pt x="951090" y="558952"/>
                  </a:lnTo>
                  <a:lnTo>
                    <a:pt x="991006" y="558952"/>
                  </a:lnTo>
                  <a:lnTo>
                    <a:pt x="1026579" y="328993"/>
                  </a:lnTo>
                  <a:lnTo>
                    <a:pt x="1026579" y="558952"/>
                  </a:lnTo>
                  <a:lnTo>
                    <a:pt x="1071702" y="558952"/>
                  </a:lnTo>
                  <a:lnTo>
                    <a:pt x="1071702" y="255219"/>
                  </a:lnTo>
                  <a:close/>
                </a:path>
                <a:path w="2273935" h="563879" extrusionOk="0">
                  <a:moveTo>
                    <a:pt x="1257884" y="558952"/>
                  </a:moveTo>
                  <a:lnTo>
                    <a:pt x="1248206" y="499516"/>
                  </a:lnTo>
                  <a:lnTo>
                    <a:pt x="1241488" y="458292"/>
                  </a:lnTo>
                  <a:lnTo>
                    <a:pt x="1216545" y="305117"/>
                  </a:lnTo>
                  <a:lnTo>
                    <a:pt x="1208417" y="255219"/>
                  </a:lnTo>
                  <a:lnTo>
                    <a:pt x="1195832" y="255219"/>
                  </a:lnTo>
                  <a:lnTo>
                    <a:pt x="1195832" y="458292"/>
                  </a:lnTo>
                  <a:lnTo>
                    <a:pt x="1152880" y="458292"/>
                  </a:lnTo>
                  <a:lnTo>
                    <a:pt x="1174140" y="305117"/>
                  </a:lnTo>
                  <a:lnTo>
                    <a:pt x="1195832" y="458292"/>
                  </a:lnTo>
                  <a:lnTo>
                    <a:pt x="1195832" y="255219"/>
                  </a:lnTo>
                  <a:lnTo>
                    <a:pt x="1143762" y="255219"/>
                  </a:lnTo>
                  <a:lnTo>
                    <a:pt x="1094295" y="558952"/>
                  </a:lnTo>
                  <a:lnTo>
                    <a:pt x="1138567" y="558952"/>
                  </a:lnTo>
                  <a:lnTo>
                    <a:pt x="1146797" y="499516"/>
                  </a:lnTo>
                  <a:lnTo>
                    <a:pt x="1201915" y="499516"/>
                  </a:lnTo>
                  <a:lnTo>
                    <a:pt x="1210157" y="558952"/>
                  </a:lnTo>
                  <a:lnTo>
                    <a:pt x="1257884" y="558952"/>
                  </a:lnTo>
                  <a:close/>
                </a:path>
                <a:path w="2273935" h="563879" extrusionOk="0">
                  <a:moveTo>
                    <a:pt x="1427556" y="558952"/>
                  </a:moveTo>
                  <a:lnTo>
                    <a:pt x="1424724" y="550506"/>
                  </a:lnTo>
                  <a:lnTo>
                    <a:pt x="1423162" y="541820"/>
                  </a:lnTo>
                  <a:lnTo>
                    <a:pt x="1422488" y="532472"/>
                  </a:lnTo>
                  <a:lnTo>
                    <a:pt x="1422349" y="522071"/>
                  </a:lnTo>
                  <a:lnTo>
                    <a:pt x="1422349" y="468706"/>
                  </a:lnTo>
                  <a:lnTo>
                    <a:pt x="1420749" y="445249"/>
                  </a:lnTo>
                  <a:lnTo>
                    <a:pt x="1416100" y="428777"/>
                  </a:lnTo>
                  <a:lnTo>
                    <a:pt x="1415465" y="426504"/>
                  </a:lnTo>
                  <a:lnTo>
                    <a:pt x="1405686" y="412813"/>
                  </a:lnTo>
                  <a:lnTo>
                    <a:pt x="1390675" y="404482"/>
                  </a:lnTo>
                  <a:lnTo>
                    <a:pt x="1390675" y="403618"/>
                  </a:lnTo>
                  <a:lnTo>
                    <a:pt x="1404518" y="394995"/>
                  </a:lnTo>
                  <a:lnTo>
                    <a:pt x="1411795" y="385394"/>
                  </a:lnTo>
                  <a:lnTo>
                    <a:pt x="1414259" y="382143"/>
                  </a:lnTo>
                  <a:lnTo>
                    <a:pt x="1420012" y="365048"/>
                  </a:lnTo>
                  <a:lnTo>
                    <a:pt x="1421904" y="343738"/>
                  </a:lnTo>
                  <a:lnTo>
                    <a:pt x="1421904" y="325081"/>
                  </a:lnTo>
                  <a:lnTo>
                    <a:pt x="1418374" y="298615"/>
                  </a:lnTo>
                  <a:lnTo>
                    <a:pt x="1417815" y="294398"/>
                  </a:lnTo>
                  <a:lnTo>
                    <a:pt x="1405089" y="272580"/>
                  </a:lnTo>
                  <a:lnTo>
                    <a:pt x="1383106" y="259549"/>
                  </a:lnTo>
                  <a:lnTo>
                    <a:pt x="1374178" y="258343"/>
                  </a:lnTo>
                  <a:lnTo>
                    <a:pt x="1374178" y="329857"/>
                  </a:lnTo>
                  <a:lnTo>
                    <a:pt x="1374178" y="353288"/>
                  </a:lnTo>
                  <a:lnTo>
                    <a:pt x="1372209" y="368554"/>
                  </a:lnTo>
                  <a:lnTo>
                    <a:pt x="1366532" y="378460"/>
                  </a:lnTo>
                  <a:lnTo>
                    <a:pt x="1357528" y="383794"/>
                  </a:lnTo>
                  <a:lnTo>
                    <a:pt x="1345539" y="385394"/>
                  </a:lnTo>
                  <a:lnTo>
                    <a:pt x="1328191" y="385394"/>
                  </a:lnTo>
                  <a:lnTo>
                    <a:pt x="1328191" y="298615"/>
                  </a:lnTo>
                  <a:lnTo>
                    <a:pt x="1349883" y="298615"/>
                  </a:lnTo>
                  <a:lnTo>
                    <a:pt x="1360817" y="300443"/>
                  </a:lnTo>
                  <a:lnTo>
                    <a:pt x="1368374" y="306095"/>
                  </a:lnTo>
                  <a:lnTo>
                    <a:pt x="1372768" y="315823"/>
                  </a:lnTo>
                  <a:lnTo>
                    <a:pt x="1374178" y="329857"/>
                  </a:lnTo>
                  <a:lnTo>
                    <a:pt x="1374178" y="258343"/>
                  </a:lnTo>
                  <a:lnTo>
                    <a:pt x="1351191" y="255219"/>
                  </a:lnTo>
                  <a:lnTo>
                    <a:pt x="1280452" y="255219"/>
                  </a:lnTo>
                  <a:lnTo>
                    <a:pt x="1280452" y="558952"/>
                  </a:lnTo>
                  <a:lnTo>
                    <a:pt x="1328191" y="558952"/>
                  </a:lnTo>
                  <a:lnTo>
                    <a:pt x="1328191" y="428777"/>
                  </a:lnTo>
                  <a:lnTo>
                    <a:pt x="1344676" y="428777"/>
                  </a:lnTo>
                  <a:lnTo>
                    <a:pt x="1374622" y="466102"/>
                  </a:lnTo>
                  <a:lnTo>
                    <a:pt x="1374635" y="522071"/>
                  </a:lnTo>
                  <a:lnTo>
                    <a:pt x="1374927" y="536816"/>
                  </a:lnTo>
                  <a:lnTo>
                    <a:pt x="1375816" y="546646"/>
                  </a:lnTo>
                  <a:lnTo>
                    <a:pt x="1377188" y="553313"/>
                  </a:lnTo>
                  <a:lnTo>
                    <a:pt x="1378953" y="558952"/>
                  </a:lnTo>
                  <a:lnTo>
                    <a:pt x="1427556" y="558952"/>
                  </a:lnTo>
                  <a:close/>
                </a:path>
                <a:path w="2273935" h="563879" extrusionOk="0">
                  <a:moveTo>
                    <a:pt x="1606791" y="558952"/>
                  </a:moveTo>
                  <a:lnTo>
                    <a:pt x="1597101" y="499516"/>
                  </a:lnTo>
                  <a:lnTo>
                    <a:pt x="1590395" y="458292"/>
                  </a:lnTo>
                  <a:lnTo>
                    <a:pt x="1565452" y="305117"/>
                  </a:lnTo>
                  <a:lnTo>
                    <a:pt x="1557324" y="255219"/>
                  </a:lnTo>
                  <a:lnTo>
                    <a:pt x="1544739" y="255219"/>
                  </a:lnTo>
                  <a:lnTo>
                    <a:pt x="1544739" y="458292"/>
                  </a:lnTo>
                  <a:lnTo>
                    <a:pt x="1501787" y="458292"/>
                  </a:lnTo>
                  <a:lnTo>
                    <a:pt x="1523047" y="305117"/>
                  </a:lnTo>
                  <a:lnTo>
                    <a:pt x="1544739" y="458292"/>
                  </a:lnTo>
                  <a:lnTo>
                    <a:pt x="1544739" y="255219"/>
                  </a:lnTo>
                  <a:lnTo>
                    <a:pt x="1492669" y="255219"/>
                  </a:lnTo>
                  <a:lnTo>
                    <a:pt x="1443202" y="558952"/>
                  </a:lnTo>
                  <a:lnTo>
                    <a:pt x="1487462" y="558952"/>
                  </a:lnTo>
                  <a:lnTo>
                    <a:pt x="1495704" y="499516"/>
                  </a:lnTo>
                  <a:lnTo>
                    <a:pt x="1550809" y="499516"/>
                  </a:lnTo>
                  <a:lnTo>
                    <a:pt x="1559064" y="558952"/>
                  </a:lnTo>
                  <a:lnTo>
                    <a:pt x="1606791" y="558952"/>
                  </a:lnTo>
                  <a:close/>
                </a:path>
                <a:path w="2273935" h="563879" extrusionOk="0">
                  <a:moveTo>
                    <a:pt x="1744776" y="255435"/>
                  </a:moveTo>
                  <a:lnTo>
                    <a:pt x="1597266" y="255435"/>
                  </a:lnTo>
                  <a:lnTo>
                    <a:pt x="1597266" y="298615"/>
                  </a:lnTo>
                  <a:lnTo>
                    <a:pt x="1647151" y="298615"/>
                  </a:lnTo>
                  <a:lnTo>
                    <a:pt x="1647151" y="558965"/>
                  </a:lnTo>
                  <a:lnTo>
                    <a:pt x="1694878" y="558965"/>
                  </a:lnTo>
                  <a:lnTo>
                    <a:pt x="1694878" y="298615"/>
                  </a:lnTo>
                  <a:lnTo>
                    <a:pt x="1744776" y="298615"/>
                  </a:lnTo>
                  <a:lnTo>
                    <a:pt x="1744776" y="255435"/>
                  </a:lnTo>
                  <a:close/>
                </a:path>
                <a:path w="2273935" h="563879" extrusionOk="0">
                  <a:moveTo>
                    <a:pt x="1914461" y="255219"/>
                  </a:moveTo>
                  <a:lnTo>
                    <a:pt x="1866734" y="255219"/>
                  </a:lnTo>
                  <a:lnTo>
                    <a:pt x="1866734" y="378409"/>
                  </a:lnTo>
                  <a:lnTo>
                    <a:pt x="1815528" y="378409"/>
                  </a:lnTo>
                  <a:lnTo>
                    <a:pt x="1815528" y="255219"/>
                  </a:lnTo>
                  <a:lnTo>
                    <a:pt x="1767801" y="255219"/>
                  </a:lnTo>
                  <a:lnTo>
                    <a:pt x="1767801" y="378409"/>
                  </a:lnTo>
                  <a:lnTo>
                    <a:pt x="1767801" y="422859"/>
                  </a:lnTo>
                  <a:lnTo>
                    <a:pt x="1767801" y="558749"/>
                  </a:lnTo>
                  <a:lnTo>
                    <a:pt x="1815528" y="558749"/>
                  </a:lnTo>
                  <a:lnTo>
                    <a:pt x="1815528" y="422859"/>
                  </a:lnTo>
                  <a:lnTo>
                    <a:pt x="1866734" y="422859"/>
                  </a:lnTo>
                  <a:lnTo>
                    <a:pt x="1866734" y="558749"/>
                  </a:lnTo>
                  <a:lnTo>
                    <a:pt x="1914461" y="558749"/>
                  </a:lnTo>
                  <a:lnTo>
                    <a:pt x="1914461" y="422859"/>
                  </a:lnTo>
                  <a:lnTo>
                    <a:pt x="1914461" y="378409"/>
                  </a:lnTo>
                  <a:lnTo>
                    <a:pt x="1914461" y="255219"/>
                  </a:lnTo>
                  <a:close/>
                </a:path>
                <a:path w="2273935" h="563879" extrusionOk="0">
                  <a:moveTo>
                    <a:pt x="2091524" y="327253"/>
                  </a:moveTo>
                  <a:lnTo>
                    <a:pt x="2086787" y="294817"/>
                  </a:lnTo>
                  <a:lnTo>
                    <a:pt x="2086470" y="294271"/>
                  </a:lnTo>
                  <a:lnTo>
                    <a:pt x="2072868" y="270840"/>
                  </a:lnTo>
                  <a:lnTo>
                    <a:pt x="2050148" y="255981"/>
                  </a:lnTo>
                  <a:lnTo>
                    <a:pt x="2043798" y="254952"/>
                  </a:lnTo>
                  <a:lnTo>
                    <a:pt x="2043798" y="324205"/>
                  </a:lnTo>
                  <a:lnTo>
                    <a:pt x="2043798" y="489966"/>
                  </a:lnTo>
                  <a:lnTo>
                    <a:pt x="2042071" y="503796"/>
                  </a:lnTo>
                  <a:lnTo>
                    <a:pt x="2037118" y="513080"/>
                  </a:lnTo>
                  <a:lnTo>
                    <a:pt x="2029333" y="518287"/>
                  </a:lnTo>
                  <a:lnTo>
                    <a:pt x="2019058" y="519912"/>
                  </a:lnTo>
                  <a:lnTo>
                    <a:pt x="2008784" y="518287"/>
                  </a:lnTo>
                  <a:lnTo>
                    <a:pt x="2000999" y="513080"/>
                  </a:lnTo>
                  <a:lnTo>
                    <a:pt x="1996059" y="503796"/>
                  </a:lnTo>
                  <a:lnTo>
                    <a:pt x="1994331" y="489966"/>
                  </a:lnTo>
                  <a:lnTo>
                    <a:pt x="1994331" y="324205"/>
                  </a:lnTo>
                  <a:lnTo>
                    <a:pt x="1996059" y="310375"/>
                  </a:lnTo>
                  <a:lnTo>
                    <a:pt x="2000999" y="301104"/>
                  </a:lnTo>
                  <a:lnTo>
                    <a:pt x="2008784" y="295897"/>
                  </a:lnTo>
                  <a:lnTo>
                    <a:pt x="2019058" y="294271"/>
                  </a:lnTo>
                  <a:lnTo>
                    <a:pt x="2029333" y="295897"/>
                  </a:lnTo>
                  <a:lnTo>
                    <a:pt x="2037118" y="301104"/>
                  </a:lnTo>
                  <a:lnTo>
                    <a:pt x="2042071" y="310375"/>
                  </a:lnTo>
                  <a:lnTo>
                    <a:pt x="2043798" y="324205"/>
                  </a:lnTo>
                  <a:lnTo>
                    <a:pt x="2043798" y="254952"/>
                  </a:lnTo>
                  <a:lnTo>
                    <a:pt x="1987969" y="255981"/>
                  </a:lnTo>
                  <a:lnTo>
                    <a:pt x="1951329" y="294817"/>
                  </a:lnTo>
                  <a:lnTo>
                    <a:pt x="1946592" y="327253"/>
                  </a:lnTo>
                  <a:lnTo>
                    <a:pt x="1946592" y="486930"/>
                  </a:lnTo>
                  <a:lnTo>
                    <a:pt x="1951329" y="519366"/>
                  </a:lnTo>
                  <a:lnTo>
                    <a:pt x="1965261" y="543344"/>
                  </a:lnTo>
                  <a:lnTo>
                    <a:pt x="1987969" y="558203"/>
                  </a:lnTo>
                  <a:lnTo>
                    <a:pt x="2019058" y="563308"/>
                  </a:lnTo>
                  <a:lnTo>
                    <a:pt x="2050148" y="558203"/>
                  </a:lnTo>
                  <a:lnTo>
                    <a:pt x="2072868" y="543344"/>
                  </a:lnTo>
                  <a:lnTo>
                    <a:pt x="2086470" y="519912"/>
                  </a:lnTo>
                  <a:lnTo>
                    <a:pt x="2086787" y="519366"/>
                  </a:lnTo>
                  <a:lnTo>
                    <a:pt x="2091524" y="486930"/>
                  </a:lnTo>
                  <a:lnTo>
                    <a:pt x="2091524" y="327253"/>
                  </a:lnTo>
                  <a:close/>
                </a:path>
                <a:path w="2273935" h="563879" extrusionOk="0">
                  <a:moveTo>
                    <a:pt x="2273350" y="255219"/>
                  </a:moveTo>
                  <a:lnTo>
                    <a:pt x="2230831" y="255219"/>
                  </a:lnTo>
                  <a:lnTo>
                    <a:pt x="2230831" y="437032"/>
                  </a:lnTo>
                  <a:lnTo>
                    <a:pt x="2182672" y="255219"/>
                  </a:lnTo>
                  <a:lnTo>
                    <a:pt x="2123656" y="255219"/>
                  </a:lnTo>
                  <a:lnTo>
                    <a:pt x="2123656" y="558952"/>
                  </a:lnTo>
                  <a:lnTo>
                    <a:pt x="2166188" y="558952"/>
                  </a:lnTo>
                  <a:lnTo>
                    <a:pt x="2166188" y="337235"/>
                  </a:lnTo>
                  <a:lnTo>
                    <a:pt x="2225205" y="558952"/>
                  </a:lnTo>
                  <a:lnTo>
                    <a:pt x="2273350" y="558952"/>
                  </a:lnTo>
                  <a:lnTo>
                    <a:pt x="2273350" y="255219"/>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sp>
        <p:nvSpPr>
          <p:cNvPr id="252" name="Google Shape;252;p7"/>
          <p:cNvSpPr txBox="1">
            <a:spLocks noGrp="1"/>
          </p:cNvSpPr>
          <p:nvPr>
            <p:ph type="ftr" idx="11"/>
          </p:nvPr>
        </p:nvSpPr>
        <p:spPr>
          <a:xfrm>
            <a:off x="4212913" y="10312255"/>
            <a:ext cx="5708015" cy="339090"/>
          </a:xfrm>
          <a:prstGeom prst="rect">
            <a:avLst/>
          </a:prstGeom>
          <a:noFill/>
          <a:ln>
            <a:noFill/>
          </a:ln>
        </p:spPr>
        <p:txBody>
          <a:bodyPr spcFirstLastPara="1" wrap="square" lIns="0" tIns="0" rIns="0" bIns="0" anchor="t" anchorCtr="0">
            <a:spAutoFit/>
          </a:bodyPr>
          <a:lstStyle/>
          <a:p>
            <a:pPr marL="7701" marR="0" lvl="0" indent="0" algn="l" rtl="0">
              <a:lnSpc>
                <a:spcPct val="100000"/>
              </a:lnSpc>
              <a:spcBef>
                <a:spcPts val="0"/>
              </a:spcBef>
              <a:spcAft>
                <a:spcPts val="0"/>
              </a:spcAft>
              <a:buSzPts val="1400"/>
              <a:buNone/>
            </a:pPr>
            <a:r>
              <a:rPr lang="fr-BE" sz="2050" b="0" i="0">
                <a:solidFill>
                  <a:srgbClr val="A3142E"/>
                </a:solidFill>
                <a:latin typeface="Arial"/>
                <a:ea typeface="Arial"/>
                <a:cs typeface="Arial"/>
                <a:sym typeface="Arial"/>
              </a:rPr>
              <a:t>ECTAEST, UNTE PLANIMA </a:t>
            </a:r>
            <a:r>
              <a:rPr lang="fr-BE" sz="2050" b="0" i="0">
                <a:solidFill>
                  <a:srgbClr val="A3142E"/>
                </a:solidFill>
                <a:latin typeface="Arial Black"/>
                <a:ea typeface="Arial Black"/>
                <a:cs typeface="Arial Black"/>
                <a:sym typeface="Arial Black"/>
              </a:rPr>
              <a:t>IORESCI TAMUSDAE</a:t>
            </a:r>
            <a:endParaRPr sz="1516" b="1" i="0">
              <a:solidFill>
                <a:srgbClr val="A3142E"/>
              </a:solidFill>
              <a:latin typeface="Lato"/>
              <a:ea typeface="Lato"/>
              <a:cs typeface="Lato"/>
              <a:sym typeface="Lato"/>
            </a:endParaRPr>
          </a:p>
        </p:txBody>
      </p:sp>
      <p:sp>
        <p:nvSpPr>
          <p:cNvPr id="253" name="Google Shape;253;p7"/>
          <p:cNvSpPr/>
          <p:nvPr/>
        </p:nvSpPr>
        <p:spPr>
          <a:xfrm>
            <a:off x="501114" y="2197103"/>
            <a:ext cx="217956" cy="31478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pic>
        <p:nvPicPr>
          <p:cNvPr id="254" name="Google Shape;254;p7"/>
          <p:cNvPicPr preferRelativeResize="0"/>
          <p:nvPr/>
        </p:nvPicPr>
        <p:blipFill rotWithShape="1">
          <a:blip r:embed="rId3">
            <a:alphaModFix/>
          </a:blip>
          <a:srcRect l="6667" r="15419" b="3"/>
          <a:stretch/>
        </p:blipFill>
        <p:spPr>
          <a:xfrm>
            <a:off x="8880587" y="2717941"/>
            <a:ext cx="3324071" cy="3199754"/>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255" name="Google Shape;255;p7"/>
          <p:cNvSpPr txBox="1"/>
          <p:nvPr/>
        </p:nvSpPr>
        <p:spPr>
          <a:xfrm>
            <a:off x="1049299" y="2183817"/>
            <a:ext cx="7452000" cy="376325"/>
          </a:xfrm>
          <a:prstGeom prst="rect">
            <a:avLst/>
          </a:prstGeom>
          <a:noFill/>
          <a:ln>
            <a:noFill/>
          </a:ln>
        </p:spPr>
        <p:txBody>
          <a:bodyPr spcFirstLastPara="1" wrap="square" lIns="0" tIns="6925" rIns="0" bIns="0" anchor="t" anchorCtr="0">
            <a:spAutoFit/>
          </a:bodyPr>
          <a:lstStyle/>
          <a:p>
            <a:pPr marL="7701" marR="3081" lvl="0" indent="0" algn="l" rtl="0">
              <a:lnSpc>
                <a:spcPct val="100000"/>
              </a:lnSpc>
              <a:spcBef>
                <a:spcPts val="0"/>
              </a:spcBef>
              <a:spcAft>
                <a:spcPts val="0"/>
              </a:spcAft>
              <a:buClr>
                <a:srgbClr val="000000"/>
              </a:buClr>
              <a:buSzPts val="2800"/>
              <a:buFont typeface="Arial"/>
              <a:buNone/>
            </a:pPr>
            <a:r>
              <a:rPr lang="fr-BE" sz="2400" b="1" i="0" u="none" strike="noStrike" cap="none" dirty="0">
                <a:solidFill>
                  <a:srgbClr val="990000"/>
                </a:solidFill>
                <a:latin typeface="Arial"/>
                <a:ea typeface="Arial"/>
                <a:cs typeface="Arial"/>
                <a:sym typeface="Arial"/>
              </a:rPr>
              <a:t>2024 - </a:t>
            </a:r>
            <a:r>
              <a:rPr lang="fr-BE" sz="2400" b="1" i="0" u="none" strike="noStrike" cap="none" dirty="0" err="1">
                <a:solidFill>
                  <a:srgbClr val="990000"/>
                </a:solidFill>
                <a:latin typeface="Arial"/>
                <a:ea typeface="Arial"/>
                <a:cs typeface="Arial"/>
                <a:sym typeface="Arial"/>
              </a:rPr>
              <a:t>Olympics</a:t>
            </a:r>
            <a:r>
              <a:rPr lang="fr-BE" sz="2400" b="1" i="0" u="none" strike="noStrike" cap="none" dirty="0">
                <a:solidFill>
                  <a:srgbClr val="990000"/>
                </a:solidFill>
                <a:latin typeface="Arial"/>
                <a:ea typeface="Arial"/>
                <a:cs typeface="Arial"/>
                <a:sym typeface="Arial"/>
              </a:rPr>
              <a:t> </a:t>
            </a:r>
            <a:r>
              <a:rPr lang="fr-BE" sz="2400" b="1" i="0" u="none" strike="noStrike" cap="none" dirty="0" err="1">
                <a:solidFill>
                  <a:srgbClr val="990000"/>
                </a:solidFill>
                <a:latin typeface="Arial"/>
                <a:ea typeface="Arial"/>
                <a:cs typeface="Arial"/>
                <a:sym typeface="Arial"/>
              </a:rPr>
              <a:t>games</a:t>
            </a:r>
            <a:r>
              <a:rPr lang="fr-BE" sz="2400" b="1" i="0" u="none" strike="noStrike" cap="none" dirty="0">
                <a:solidFill>
                  <a:srgbClr val="990000"/>
                </a:solidFill>
                <a:latin typeface="Arial"/>
                <a:ea typeface="Arial"/>
                <a:cs typeface="Arial"/>
                <a:sym typeface="Arial"/>
              </a:rPr>
              <a:t> – EURO FOOTBALL</a:t>
            </a:r>
            <a:endParaRPr sz="2400" b="0" i="0" u="none" strike="noStrike" cap="none" dirty="0">
              <a:solidFill>
                <a:schemeClr val="dk1"/>
              </a:solidFill>
              <a:latin typeface="Arial"/>
              <a:ea typeface="Arial"/>
              <a:cs typeface="Arial"/>
              <a:sym typeface="Arial"/>
            </a:endParaRPr>
          </a:p>
        </p:txBody>
      </p:sp>
      <p:sp>
        <p:nvSpPr>
          <p:cNvPr id="256" name="Google Shape;256;p7"/>
          <p:cNvSpPr/>
          <p:nvPr/>
        </p:nvSpPr>
        <p:spPr>
          <a:xfrm>
            <a:off x="475294" y="3033119"/>
            <a:ext cx="217956" cy="31478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257" name="Google Shape;257;p7"/>
          <p:cNvSpPr txBox="1"/>
          <p:nvPr/>
        </p:nvSpPr>
        <p:spPr>
          <a:xfrm>
            <a:off x="962217" y="2979099"/>
            <a:ext cx="8114700" cy="745800"/>
          </a:xfrm>
          <a:prstGeom prst="rect">
            <a:avLst/>
          </a:prstGeom>
          <a:noFill/>
          <a:ln>
            <a:noFill/>
          </a:ln>
        </p:spPr>
        <p:txBody>
          <a:bodyPr spcFirstLastPara="1" wrap="square" lIns="0" tIns="6925" rIns="0" bIns="0" anchor="t" anchorCtr="0">
            <a:spAutoFit/>
          </a:bodyPr>
          <a:lstStyle/>
          <a:p>
            <a:pPr marL="7701" marR="3081" lvl="0" indent="0" algn="l" rtl="0">
              <a:lnSpc>
                <a:spcPct val="100000"/>
              </a:lnSpc>
              <a:spcBef>
                <a:spcPts val="0"/>
              </a:spcBef>
              <a:spcAft>
                <a:spcPts val="0"/>
              </a:spcAft>
              <a:buClr>
                <a:srgbClr val="000000"/>
              </a:buClr>
              <a:buSzPts val="2800"/>
              <a:buFont typeface="Arial"/>
              <a:buNone/>
            </a:pPr>
            <a:r>
              <a:rPr lang="fr-BE" sz="2400" i="0" u="none" strike="noStrike" cap="none" dirty="0">
                <a:solidFill>
                  <a:schemeClr val="dk1"/>
                </a:solidFill>
                <a:latin typeface="Arial"/>
                <a:ea typeface="Arial"/>
                <a:cs typeface="Arial"/>
                <a:sym typeface="Arial"/>
              </a:rPr>
              <a:t>New </a:t>
            </a:r>
            <a:r>
              <a:rPr lang="fr-BE" sz="2400" i="0" u="none" strike="noStrike" cap="none" dirty="0" err="1">
                <a:solidFill>
                  <a:schemeClr val="dk1"/>
                </a:solidFill>
                <a:latin typeface="Arial"/>
                <a:ea typeface="Arial"/>
                <a:cs typeface="Arial"/>
                <a:sym typeface="Arial"/>
              </a:rPr>
              <a:t>scientific</a:t>
            </a:r>
            <a:r>
              <a:rPr lang="fr-BE" sz="2400" i="0" u="none" strike="noStrike" cap="none" dirty="0">
                <a:solidFill>
                  <a:schemeClr val="dk1"/>
                </a:solidFill>
                <a:latin typeface="Arial"/>
                <a:ea typeface="Arial"/>
                <a:cs typeface="Arial"/>
                <a:sym typeface="Arial"/>
              </a:rPr>
              <a:t> </a:t>
            </a:r>
            <a:r>
              <a:rPr lang="fr-BE" sz="2400" i="0" u="none" strike="noStrike" cap="none" dirty="0" err="1">
                <a:solidFill>
                  <a:schemeClr val="dk1"/>
                </a:solidFill>
                <a:latin typeface="Arial"/>
                <a:ea typeface="Arial"/>
                <a:cs typeface="Arial"/>
                <a:sym typeface="Arial"/>
              </a:rPr>
              <a:t>study</a:t>
            </a:r>
            <a:r>
              <a:rPr lang="fr-BE" sz="2400" i="0" u="none" strike="noStrike" cap="none" dirty="0">
                <a:solidFill>
                  <a:schemeClr val="dk1"/>
                </a:solidFill>
                <a:latin typeface="Arial"/>
                <a:ea typeface="Arial"/>
                <a:cs typeface="Arial"/>
                <a:sym typeface="Arial"/>
              </a:rPr>
              <a:t> </a:t>
            </a:r>
            <a:r>
              <a:rPr lang="fr-BE" sz="2400" i="0" u="none" strike="noStrike" cap="none" dirty="0" err="1">
                <a:solidFill>
                  <a:schemeClr val="dk1"/>
                </a:solidFill>
                <a:latin typeface="Arial"/>
                <a:ea typeface="Arial"/>
                <a:cs typeface="Arial"/>
                <a:sym typeface="Arial"/>
              </a:rPr>
              <a:t>confirmed</a:t>
            </a:r>
            <a:r>
              <a:rPr lang="fr-BE" sz="2400" i="0" u="none" strike="noStrike" cap="none" dirty="0">
                <a:solidFill>
                  <a:schemeClr val="dk1"/>
                </a:solidFill>
                <a:latin typeface="Arial"/>
                <a:ea typeface="Arial"/>
                <a:cs typeface="Arial"/>
                <a:sym typeface="Arial"/>
              </a:rPr>
              <a:t> the </a:t>
            </a:r>
            <a:r>
              <a:rPr lang="fr-BE" sz="2400" i="0" u="none" strike="noStrike" cap="none" dirty="0" err="1">
                <a:solidFill>
                  <a:schemeClr val="dk1"/>
                </a:solidFill>
                <a:latin typeface="Arial"/>
                <a:ea typeface="Arial"/>
                <a:cs typeface="Arial"/>
                <a:sym typeface="Arial"/>
              </a:rPr>
              <a:t>don</a:t>
            </a:r>
            <a:r>
              <a:rPr lang="fr-BE" sz="2400" dirty="0" err="1">
                <a:solidFill>
                  <a:schemeClr val="dk1"/>
                </a:solidFill>
              </a:rPr>
              <a:t>ating</a:t>
            </a:r>
            <a:r>
              <a:rPr lang="fr-BE" sz="2400" dirty="0">
                <a:solidFill>
                  <a:schemeClr val="dk1"/>
                </a:solidFill>
              </a:rPr>
              <a:t> plasma has a </a:t>
            </a:r>
            <a:r>
              <a:rPr lang="fr-BE" sz="2400" dirty="0" err="1">
                <a:solidFill>
                  <a:schemeClr val="dk1"/>
                </a:solidFill>
              </a:rPr>
              <a:t>very</a:t>
            </a:r>
            <a:r>
              <a:rPr lang="fr-BE" sz="2400" dirty="0">
                <a:solidFill>
                  <a:schemeClr val="dk1"/>
                </a:solidFill>
              </a:rPr>
              <a:t> </a:t>
            </a:r>
            <a:r>
              <a:rPr lang="fr-BE" sz="2400" b="1" dirty="0" err="1">
                <a:solidFill>
                  <a:schemeClr val="dk1"/>
                </a:solidFill>
              </a:rPr>
              <a:t>little</a:t>
            </a:r>
            <a:r>
              <a:rPr lang="fr-BE" sz="2400" b="1" dirty="0">
                <a:solidFill>
                  <a:schemeClr val="dk1"/>
                </a:solidFill>
              </a:rPr>
              <a:t> impact on sports performances</a:t>
            </a:r>
            <a:r>
              <a:rPr lang="fr-BE" sz="2400" b="1" i="0" u="none" strike="noStrike" cap="none" dirty="0">
                <a:solidFill>
                  <a:schemeClr val="dk1"/>
                </a:solidFill>
                <a:latin typeface="Arial"/>
                <a:ea typeface="Arial"/>
                <a:cs typeface="Arial"/>
                <a:sym typeface="Arial"/>
              </a:rPr>
              <a:t> </a:t>
            </a:r>
            <a:r>
              <a:rPr lang="fr-BE" sz="2400" b="1" i="0" u="none" strike="noStrike" cap="none" dirty="0">
                <a:solidFill>
                  <a:srgbClr val="FF0000"/>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p:txBody>
      </p:sp>
      <p:sp>
        <p:nvSpPr>
          <p:cNvPr id="258" name="Google Shape;258;p7"/>
          <p:cNvSpPr txBox="1"/>
          <p:nvPr/>
        </p:nvSpPr>
        <p:spPr>
          <a:xfrm>
            <a:off x="1099633" y="5364062"/>
            <a:ext cx="6711884" cy="745656"/>
          </a:xfrm>
          <a:prstGeom prst="rect">
            <a:avLst/>
          </a:prstGeom>
          <a:noFill/>
          <a:ln>
            <a:noFill/>
          </a:ln>
        </p:spPr>
        <p:txBody>
          <a:bodyPr spcFirstLastPara="1" wrap="square" lIns="0" tIns="6925" rIns="0" bIns="0" anchor="t" anchorCtr="0">
            <a:spAutoFit/>
          </a:bodyPr>
          <a:lstStyle/>
          <a:p>
            <a:pPr marL="7701" marR="3081" lvl="0" indent="0" algn="l" rtl="0">
              <a:lnSpc>
                <a:spcPct val="100000"/>
              </a:lnSpc>
              <a:spcBef>
                <a:spcPts val="0"/>
              </a:spcBef>
              <a:spcAft>
                <a:spcPts val="0"/>
              </a:spcAft>
              <a:buClr>
                <a:srgbClr val="000000"/>
              </a:buClr>
              <a:buSzPts val="2800"/>
              <a:buFont typeface="Arial"/>
              <a:buNone/>
            </a:pPr>
            <a:r>
              <a:rPr lang="fr-BE" sz="2400" b="1" i="0" u="none" strike="noStrike" cap="none" dirty="0" err="1">
                <a:solidFill>
                  <a:schemeClr val="dk1"/>
                </a:solidFill>
                <a:latin typeface="Arial"/>
                <a:ea typeface="Arial"/>
                <a:cs typeface="Arial"/>
                <a:sym typeface="Arial"/>
              </a:rPr>
              <a:t>Spontaneous</a:t>
            </a:r>
            <a:r>
              <a:rPr lang="fr-BE" sz="2400" b="1" dirty="0">
                <a:solidFill>
                  <a:schemeClr val="dk1"/>
                </a:solidFill>
              </a:rPr>
              <a:t> </a:t>
            </a:r>
            <a:r>
              <a:rPr lang="fr-BE" sz="2400" b="1" i="0" u="none" strike="noStrike" cap="none" dirty="0">
                <a:solidFill>
                  <a:schemeClr val="dk1"/>
                </a:solidFill>
                <a:latin typeface="Arial"/>
                <a:ea typeface="Arial"/>
                <a:cs typeface="Arial"/>
                <a:sym typeface="Arial"/>
              </a:rPr>
              <a:t>donation </a:t>
            </a:r>
            <a:r>
              <a:rPr lang="fr-BE" sz="2400" b="1" i="0" u="none" strike="noStrike" cap="none" dirty="0" err="1">
                <a:solidFill>
                  <a:schemeClr val="dk1"/>
                </a:solidFill>
                <a:latin typeface="Arial"/>
                <a:ea typeface="Arial"/>
                <a:cs typeface="Arial"/>
                <a:sym typeface="Arial"/>
              </a:rPr>
              <a:t>became</a:t>
            </a:r>
            <a:r>
              <a:rPr lang="fr-BE" sz="2400" b="1" i="0" u="none" strike="noStrike" cap="none" dirty="0">
                <a:solidFill>
                  <a:schemeClr val="dk1"/>
                </a:solidFill>
                <a:latin typeface="Arial"/>
                <a:ea typeface="Arial"/>
                <a:cs typeface="Arial"/>
                <a:sym typeface="Arial"/>
              </a:rPr>
              <a:t> possible </a:t>
            </a:r>
            <a:br>
              <a:rPr lang="fr-BE" sz="2400" b="1" i="0" u="none" strike="noStrike" cap="none" dirty="0">
                <a:solidFill>
                  <a:schemeClr val="dk1"/>
                </a:solidFill>
                <a:latin typeface="Arial"/>
                <a:ea typeface="Arial"/>
                <a:cs typeface="Arial"/>
                <a:sym typeface="Arial"/>
              </a:rPr>
            </a:br>
            <a:endParaRPr sz="2400" b="0" i="0" u="none" strike="noStrike" cap="none" dirty="0">
              <a:solidFill>
                <a:schemeClr val="dk1"/>
              </a:solidFill>
              <a:latin typeface="Arial"/>
              <a:ea typeface="Arial"/>
              <a:cs typeface="Arial"/>
              <a:sym typeface="Arial"/>
            </a:endParaRPr>
          </a:p>
        </p:txBody>
      </p:sp>
      <p:sp>
        <p:nvSpPr>
          <p:cNvPr id="259" name="Google Shape;259;p7"/>
          <p:cNvSpPr/>
          <p:nvPr/>
        </p:nvSpPr>
        <p:spPr>
          <a:xfrm>
            <a:off x="503775" y="4118466"/>
            <a:ext cx="217956" cy="31478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260" name="Google Shape;260;p7"/>
          <p:cNvSpPr txBox="1"/>
          <p:nvPr/>
        </p:nvSpPr>
        <p:spPr>
          <a:xfrm>
            <a:off x="948887" y="4088504"/>
            <a:ext cx="7931700" cy="1115100"/>
          </a:xfrm>
          <a:prstGeom prst="rect">
            <a:avLst/>
          </a:prstGeom>
          <a:noFill/>
          <a:ln>
            <a:noFill/>
          </a:ln>
        </p:spPr>
        <p:txBody>
          <a:bodyPr spcFirstLastPara="1" wrap="square" lIns="0" tIns="6925" rIns="0" bIns="0" anchor="t" anchorCtr="0">
            <a:spAutoFit/>
          </a:bodyPr>
          <a:lstStyle/>
          <a:p>
            <a:pPr marL="7701" marR="3081" lvl="0" indent="0" algn="l" rtl="0">
              <a:lnSpc>
                <a:spcPct val="100000"/>
              </a:lnSpc>
              <a:spcBef>
                <a:spcPts val="0"/>
              </a:spcBef>
              <a:spcAft>
                <a:spcPts val="0"/>
              </a:spcAft>
              <a:buNone/>
            </a:pPr>
            <a:r>
              <a:rPr lang="fr-BE" sz="2400" i="0" u="none" strike="noStrike" cap="none" dirty="0">
                <a:solidFill>
                  <a:schemeClr val="dk1"/>
                </a:solidFill>
                <a:latin typeface="Arial"/>
                <a:ea typeface="Arial"/>
                <a:cs typeface="Arial"/>
                <a:sym typeface="Arial"/>
              </a:rPr>
              <a:t>Plasma </a:t>
            </a:r>
            <a:r>
              <a:rPr lang="fr-BE" sz="2400" i="0" u="none" strike="noStrike" cap="none" dirty="0" err="1">
                <a:solidFill>
                  <a:schemeClr val="dk1"/>
                </a:solidFill>
                <a:latin typeface="Arial"/>
                <a:ea typeface="Arial"/>
                <a:cs typeface="Arial"/>
                <a:sym typeface="Arial"/>
              </a:rPr>
              <a:t>donation’s</a:t>
            </a:r>
            <a:r>
              <a:rPr lang="fr-BE" sz="2400" b="1" i="0" u="none" strike="noStrike" cap="none" dirty="0">
                <a:solidFill>
                  <a:schemeClr val="dk1"/>
                </a:solidFill>
                <a:latin typeface="Arial"/>
                <a:ea typeface="Arial"/>
                <a:cs typeface="Arial"/>
                <a:sym typeface="Arial"/>
              </a:rPr>
              <a:t> registration </a:t>
            </a:r>
            <a:r>
              <a:rPr lang="fr-BE" sz="2400" b="1" i="0" u="none" strike="noStrike" cap="none" dirty="0" err="1">
                <a:solidFill>
                  <a:schemeClr val="dk1"/>
                </a:solidFill>
                <a:latin typeface="Arial"/>
                <a:ea typeface="Arial"/>
                <a:cs typeface="Arial"/>
                <a:sym typeface="Arial"/>
              </a:rPr>
              <a:t>was</a:t>
            </a:r>
            <a:r>
              <a:rPr lang="fr-BE" sz="2400" b="1" i="0" u="none" strike="noStrike" cap="none" dirty="0">
                <a:solidFill>
                  <a:schemeClr val="dk1"/>
                </a:solidFill>
                <a:latin typeface="Arial"/>
                <a:ea typeface="Arial"/>
                <a:cs typeface="Arial"/>
                <a:sym typeface="Arial"/>
              </a:rPr>
              <a:t> </a:t>
            </a:r>
            <a:r>
              <a:rPr lang="fr-BE" sz="2400" b="1" i="0" u="none" strike="noStrike" cap="none" dirty="0" err="1">
                <a:solidFill>
                  <a:schemeClr val="dk1"/>
                </a:solidFill>
                <a:latin typeface="Arial"/>
                <a:ea typeface="Arial"/>
                <a:cs typeface="Arial"/>
                <a:sym typeface="Arial"/>
              </a:rPr>
              <a:t>developed</a:t>
            </a:r>
            <a:r>
              <a:rPr lang="fr-BE" sz="2400" b="1" i="0" u="none" strike="noStrike" cap="none" dirty="0">
                <a:solidFill>
                  <a:schemeClr val="dk1"/>
                </a:solidFill>
                <a:latin typeface="Arial"/>
                <a:ea typeface="Arial"/>
                <a:cs typeface="Arial"/>
                <a:sym typeface="Arial"/>
              </a:rPr>
              <a:t> on-line </a:t>
            </a:r>
            <a:r>
              <a:rPr lang="fr-BE" sz="2400" i="0" u="none" strike="noStrike" cap="none" dirty="0">
                <a:solidFill>
                  <a:schemeClr val="dk1"/>
                </a:solidFill>
                <a:latin typeface="Arial"/>
                <a:ea typeface="Arial"/>
                <a:cs typeface="Arial"/>
                <a:sym typeface="Arial"/>
              </a:rPr>
              <a:t>in 2024 and the </a:t>
            </a:r>
            <a:r>
              <a:rPr lang="fr-BE" sz="2400" b="1" i="0" u="none" strike="noStrike" cap="none" dirty="0">
                <a:solidFill>
                  <a:schemeClr val="dk1"/>
                </a:solidFill>
                <a:latin typeface="Arial"/>
                <a:ea typeface="Arial"/>
                <a:cs typeface="Arial"/>
                <a:sym typeface="Arial"/>
              </a:rPr>
              <a:t>new </a:t>
            </a:r>
            <a:r>
              <a:rPr lang="fr-BE" sz="2400" b="1" i="0" u="none" strike="noStrike" cap="none" dirty="0" err="1">
                <a:solidFill>
                  <a:schemeClr val="dk1"/>
                </a:solidFill>
                <a:latin typeface="Arial"/>
                <a:ea typeface="Arial"/>
                <a:cs typeface="Arial"/>
                <a:sym typeface="Arial"/>
              </a:rPr>
              <a:t>d</a:t>
            </a:r>
            <a:r>
              <a:rPr lang="fr-BE" sz="2400" b="1" dirty="0" err="1">
                <a:solidFill>
                  <a:schemeClr val="dk1"/>
                </a:solidFill>
              </a:rPr>
              <a:t>onors</a:t>
            </a:r>
            <a:r>
              <a:rPr lang="fr-BE" sz="2400" b="1" dirty="0">
                <a:solidFill>
                  <a:schemeClr val="dk1"/>
                </a:solidFill>
              </a:rPr>
              <a:t> </a:t>
            </a:r>
            <a:r>
              <a:rPr lang="fr-BE" sz="2400" dirty="0" err="1">
                <a:solidFill>
                  <a:schemeClr val="dk1"/>
                </a:solidFill>
              </a:rPr>
              <a:t>wera</a:t>
            </a:r>
            <a:r>
              <a:rPr lang="fr-BE" sz="2400" dirty="0">
                <a:solidFill>
                  <a:schemeClr val="dk1"/>
                </a:solidFill>
              </a:rPr>
              <a:t> </a:t>
            </a:r>
            <a:r>
              <a:rPr lang="fr-BE" sz="2400" i="0" u="none" strike="noStrike" cap="none" dirty="0" err="1">
                <a:solidFill>
                  <a:schemeClr val="dk1"/>
                </a:solidFill>
                <a:latin typeface="Arial"/>
                <a:ea typeface="Arial"/>
                <a:cs typeface="Arial"/>
                <a:sym typeface="Arial"/>
              </a:rPr>
              <a:t>accepted</a:t>
            </a:r>
            <a:r>
              <a:rPr lang="fr-BE" sz="2400" i="0" u="none" strike="noStrike" cap="none" dirty="0">
                <a:solidFill>
                  <a:schemeClr val="dk1"/>
                </a:solidFill>
                <a:latin typeface="Arial"/>
                <a:ea typeface="Arial"/>
                <a:cs typeface="Arial"/>
                <a:sym typeface="Arial"/>
              </a:rPr>
              <a:t> to </a:t>
            </a:r>
            <a:r>
              <a:rPr lang="fr-BE" sz="2400" i="0" u="none" strike="noStrike" cap="none" dirty="0" err="1">
                <a:solidFill>
                  <a:schemeClr val="dk1"/>
                </a:solidFill>
                <a:latin typeface="Arial"/>
                <a:ea typeface="Arial"/>
                <a:cs typeface="Arial"/>
                <a:sym typeface="Arial"/>
              </a:rPr>
              <a:t>donate</a:t>
            </a:r>
            <a:r>
              <a:rPr lang="fr-BE" sz="2400" i="0" u="none" strike="noStrike" cap="none" dirty="0">
                <a:solidFill>
                  <a:schemeClr val="dk1"/>
                </a:solidFill>
                <a:latin typeface="Arial"/>
                <a:ea typeface="Arial"/>
                <a:cs typeface="Arial"/>
                <a:sym typeface="Arial"/>
              </a:rPr>
              <a:t> plasma</a:t>
            </a:r>
            <a:r>
              <a:rPr lang="fr-BE" sz="2400" b="1" i="0" u="none" strike="noStrike" cap="none" dirty="0">
                <a:solidFill>
                  <a:schemeClr val="dk1"/>
                </a:solidFill>
                <a:latin typeface="Arial"/>
                <a:ea typeface="Arial"/>
                <a:cs typeface="Arial"/>
                <a:sym typeface="Arial"/>
              </a:rPr>
              <a:t> in first intention</a:t>
            </a:r>
            <a:endParaRPr sz="2400" b="0" i="0" u="none" strike="noStrike" cap="none" dirty="0">
              <a:solidFill>
                <a:schemeClr val="dk1"/>
              </a:solidFill>
              <a:latin typeface="Arial"/>
              <a:ea typeface="Arial"/>
              <a:cs typeface="Arial"/>
              <a:sym typeface="Arial"/>
            </a:endParaRPr>
          </a:p>
        </p:txBody>
      </p:sp>
      <p:sp>
        <p:nvSpPr>
          <p:cNvPr id="261" name="Google Shape;261;p7"/>
          <p:cNvSpPr txBox="1"/>
          <p:nvPr/>
        </p:nvSpPr>
        <p:spPr>
          <a:xfrm>
            <a:off x="2162451" y="6050543"/>
            <a:ext cx="8121541"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fr-BE" sz="1000" b="1" i="0" u="none" strike="noStrike" cap="none">
                <a:solidFill>
                  <a:schemeClr val="dk1"/>
                </a:solidFill>
                <a:latin typeface="Lato"/>
                <a:ea typeface="Lato"/>
                <a:cs typeface="Lato"/>
                <a:sym typeface="Lato"/>
              </a:rPr>
              <a:t>*Mortier A, Khoudary J, van Dooslaerde Ten Ryen S, Lannoy C, Benoit N, Antoine N, et al. Effets de la fréquence de la plasmaphérèse sur l'état de santé et l'exercice Performance chez les hommes : un essai contrôlé randomisé. Vox Sang.2024;119:134–43.PLASMAPHÉRÈSE, SANTÉ ET PERFORMANCE EXERCICE 143– </a:t>
            </a:r>
            <a:r>
              <a:rPr lang="fr-BE" sz="1400" b="0" i="0" u="none" strike="noStrike" cap="none">
                <a:solidFill>
                  <a:srgbClr val="000000"/>
                </a:solidFill>
                <a:latin typeface="Arial"/>
                <a:ea typeface="Arial"/>
                <a:cs typeface="Arial"/>
                <a:sym typeface="Arial"/>
              </a:rPr>
              <a:t> </a:t>
            </a:r>
            <a:r>
              <a:rPr lang="fr-BE" sz="1000" b="1" i="0" u="none" strike="noStrike" cap="none">
                <a:solidFill>
                  <a:schemeClr val="dk1"/>
                </a:solidFill>
                <a:latin typeface="Lato"/>
                <a:ea typeface="Lato"/>
                <a:cs typeface="Lato"/>
                <a:sym typeface="Lato"/>
              </a:rPr>
              <a:t>Cette étude a été menée à l'UCLouvain, en Belgique, de mars 2022 à décembre 2022, et a été approuvée par le Comité d'éthique de l'UCLouvain (2020/04NOV/541)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9"/>
          <p:cNvSpPr/>
          <p:nvPr/>
        </p:nvSpPr>
        <p:spPr>
          <a:xfrm>
            <a:off x="0" y="-17939"/>
            <a:ext cx="6019800" cy="6049586"/>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7" name="Google Shape;267;p9"/>
          <p:cNvSpPr txBox="1"/>
          <p:nvPr/>
        </p:nvSpPr>
        <p:spPr>
          <a:xfrm>
            <a:off x="1273929" y="1017599"/>
            <a:ext cx="5733535"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fr-BE" sz="5400" b="1" i="0" u="none" strike="noStrike" cap="none">
                <a:solidFill>
                  <a:schemeClr val="lt1"/>
                </a:solidFill>
                <a:latin typeface="Arial"/>
                <a:ea typeface="Arial"/>
                <a:cs typeface="Arial"/>
                <a:sym typeface="Arial"/>
              </a:rPr>
              <a:t>Process and planning</a:t>
            </a:r>
            <a:endParaRPr sz="1400" b="0" i="0" u="none" strike="noStrike" cap="none">
              <a:solidFill>
                <a:srgbClr val="000000"/>
              </a:solidFill>
              <a:latin typeface="Arial"/>
              <a:ea typeface="Arial"/>
              <a:cs typeface="Arial"/>
              <a:sym typeface="Arial"/>
            </a:endParaRPr>
          </a:p>
        </p:txBody>
      </p:sp>
      <p:sp>
        <p:nvSpPr>
          <p:cNvPr id="268" name="Google Shape;268;p9"/>
          <p:cNvSpPr/>
          <p:nvPr/>
        </p:nvSpPr>
        <p:spPr>
          <a:xfrm>
            <a:off x="1422211" y="3006854"/>
            <a:ext cx="848497" cy="82378"/>
          </a:xfrm>
          <a:prstGeom prst="rect">
            <a:avLst/>
          </a:prstGeom>
          <a:solidFill>
            <a:schemeClr val="l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9" name="Google Shape;269;p9"/>
          <p:cNvSpPr txBox="1"/>
          <p:nvPr/>
        </p:nvSpPr>
        <p:spPr>
          <a:xfrm>
            <a:off x="1273928" y="3352996"/>
            <a:ext cx="4325593"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BE" sz="3600" b="0" i="1" u="none" strike="noStrike" cap="none">
                <a:solidFill>
                  <a:schemeClr val="lt1"/>
                </a:solidFill>
                <a:latin typeface="Arial"/>
                <a:ea typeface="Arial"/>
                <a:cs typeface="Arial"/>
                <a:sym typeface="Arial"/>
              </a:rPr>
              <a:t>From July to November 2024</a:t>
            </a:r>
            <a:endParaRPr sz="3600" b="0" i="1" u="none" strike="noStrike" cap="none">
              <a:solidFill>
                <a:schemeClr val="lt1"/>
              </a:solidFill>
              <a:latin typeface="Arial"/>
              <a:ea typeface="Arial"/>
              <a:cs typeface="Arial"/>
              <a:sym typeface="Arial"/>
            </a:endParaRPr>
          </a:p>
        </p:txBody>
      </p:sp>
      <p:sp>
        <p:nvSpPr>
          <p:cNvPr id="270" name="Google Shape;270;p9"/>
          <p:cNvSpPr txBox="1">
            <a:spLocks noGrp="1"/>
          </p:cNvSpPr>
          <p:nvPr>
            <p:ph type="body" idx="1"/>
          </p:nvPr>
        </p:nvSpPr>
        <p:spPr>
          <a:xfrm>
            <a:off x="6266935" y="1187748"/>
            <a:ext cx="6172200" cy="4873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a:p>
          <a:p>
            <a:pPr marL="228600" lvl="0" indent="-25400" algn="l" rtl="0">
              <a:lnSpc>
                <a:spcPct val="90000"/>
              </a:lnSpc>
              <a:spcBef>
                <a:spcPts val="1000"/>
              </a:spcBef>
              <a:spcAft>
                <a:spcPts val="0"/>
              </a:spcAft>
              <a:buClr>
                <a:schemeClr val="dk1"/>
              </a:buClr>
              <a:buSzPts val="3200"/>
              <a:buNone/>
            </a:pPr>
            <a:endParaRPr/>
          </a:p>
          <a:p>
            <a:pPr marL="0" lvl="0" indent="0" algn="l" rtl="0">
              <a:lnSpc>
                <a:spcPct val="90000"/>
              </a:lnSpc>
              <a:spcBef>
                <a:spcPts val="1000"/>
              </a:spcBef>
              <a:spcAft>
                <a:spcPts val="0"/>
              </a:spcAft>
              <a:buClr>
                <a:schemeClr val="dk1"/>
              </a:buClr>
              <a:buSzPts val="3200"/>
              <a:buNone/>
            </a:pPr>
            <a:endParaRPr/>
          </a:p>
        </p:txBody>
      </p:sp>
      <p:pic>
        <p:nvPicPr>
          <p:cNvPr id="271" name="Google Shape;271;p9" descr="Une image contenant personne, habits, plein air, homme&#10;&#10;Le contenu généré par l’IA peut être incorrect."/>
          <p:cNvPicPr preferRelativeResize="0"/>
          <p:nvPr/>
        </p:nvPicPr>
        <p:blipFill rotWithShape="1">
          <a:blip r:embed="rId3">
            <a:alphaModFix/>
          </a:blip>
          <a:srcRect l="13988" r="28621"/>
          <a:stretch/>
        </p:blipFill>
        <p:spPr>
          <a:xfrm>
            <a:off x="6019800" y="0"/>
            <a:ext cx="6172200" cy="6049586"/>
          </a:xfrm>
          <a:prstGeom prst="rect">
            <a:avLst/>
          </a:prstGeom>
          <a:noFill/>
          <a:ln>
            <a:noFill/>
          </a:ln>
        </p:spPr>
      </p:pic>
      <p:grpSp>
        <p:nvGrpSpPr>
          <p:cNvPr id="272" name="Google Shape;272;p9"/>
          <p:cNvGrpSpPr/>
          <p:nvPr/>
        </p:nvGrpSpPr>
        <p:grpSpPr>
          <a:xfrm>
            <a:off x="10401028" y="6233725"/>
            <a:ext cx="1558211" cy="385371"/>
            <a:chOff x="10401028" y="6233725"/>
            <a:chExt cx="1558211" cy="385371"/>
          </a:xfrm>
        </p:grpSpPr>
        <p:sp>
          <p:nvSpPr>
            <p:cNvPr id="273" name="Google Shape;273;p9"/>
            <p:cNvSpPr/>
            <p:nvPr/>
          </p:nvSpPr>
          <p:spPr>
            <a:xfrm>
              <a:off x="11648107" y="6304698"/>
              <a:ext cx="311132" cy="304971"/>
            </a:xfrm>
            <a:custGeom>
              <a:avLst/>
              <a:gdLst/>
              <a:ahLst/>
              <a:cxnLst/>
              <a:rect l="l" t="t" r="r" b="b"/>
              <a:pathLst>
                <a:path w="513080" h="502920" extrusionOk="0">
                  <a:moveTo>
                    <a:pt x="512483" y="167640"/>
                  </a:moveTo>
                  <a:lnTo>
                    <a:pt x="341617" y="167640"/>
                  </a:lnTo>
                  <a:lnTo>
                    <a:pt x="341617" y="0"/>
                  </a:lnTo>
                  <a:lnTo>
                    <a:pt x="170853" y="0"/>
                  </a:lnTo>
                  <a:lnTo>
                    <a:pt x="170853" y="167640"/>
                  </a:lnTo>
                  <a:lnTo>
                    <a:pt x="0" y="167640"/>
                  </a:lnTo>
                  <a:lnTo>
                    <a:pt x="0" y="335280"/>
                  </a:lnTo>
                  <a:lnTo>
                    <a:pt x="170853" y="335280"/>
                  </a:lnTo>
                  <a:lnTo>
                    <a:pt x="170853" y="502920"/>
                  </a:lnTo>
                  <a:lnTo>
                    <a:pt x="341617" y="502920"/>
                  </a:lnTo>
                  <a:lnTo>
                    <a:pt x="341617" y="335280"/>
                  </a:lnTo>
                  <a:lnTo>
                    <a:pt x="512483" y="335280"/>
                  </a:lnTo>
                  <a:lnTo>
                    <a:pt x="512483" y="167640"/>
                  </a:lnTo>
                  <a:close/>
                </a:path>
              </a:pathLst>
            </a:custGeom>
            <a:solidFill>
              <a:srgbClr val="D82C3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nvGrpSpPr>
            <p:cNvPr id="274" name="Google Shape;274;p9"/>
            <p:cNvGrpSpPr/>
            <p:nvPr/>
          </p:nvGrpSpPr>
          <p:grpSpPr>
            <a:xfrm>
              <a:off x="10401028" y="6233725"/>
              <a:ext cx="1155079" cy="385371"/>
              <a:chOff x="16964814" y="10221893"/>
              <a:chExt cx="1904810" cy="635505"/>
            </a:xfrm>
          </p:grpSpPr>
          <p:pic>
            <p:nvPicPr>
              <p:cNvPr id="275" name="Google Shape;275;p9"/>
              <p:cNvPicPr preferRelativeResize="0"/>
              <p:nvPr/>
            </p:nvPicPr>
            <p:blipFill rotWithShape="1">
              <a:blip r:embed="rId4">
                <a:alphaModFix/>
              </a:blip>
              <a:srcRect/>
              <a:stretch/>
            </p:blipFill>
            <p:spPr>
              <a:xfrm>
                <a:off x="16964814" y="10221893"/>
                <a:ext cx="1904810" cy="635505"/>
              </a:xfrm>
              <a:prstGeom prst="rect">
                <a:avLst/>
              </a:prstGeom>
              <a:noFill/>
              <a:ln>
                <a:noFill/>
              </a:ln>
            </p:spPr>
          </p:pic>
          <p:sp>
            <p:nvSpPr>
              <p:cNvPr id="276" name="Google Shape;276;p9"/>
              <p:cNvSpPr/>
              <p:nvPr/>
            </p:nvSpPr>
            <p:spPr>
              <a:xfrm>
                <a:off x="18735535" y="10495248"/>
                <a:ext cx="127635" cy="166370"/>
              </a:xfrm>
              <a:custGeom>
                <a:avLst/>
                <a:gdLst/>
                <a:ahLst/>
                <a:cxnLst/>
                <a:rect l="l" t="t" r="r" b="b"/>
                <a:pathLst>
                  <a:path w="127634" h="166370" extrusionOk="0">
                    <a:moveTo>
                      <a:pt x="127469" y="134620"/>
                    </a:moveTo>
                    <a:lnTo>
                      <a:pt x="45885" y="134620"/>
                    </a:lnTo>
                    <a:lnTo>
                      <a:pt x="45885" y="99060"/>
                    </a:lnTo>
                    <a:lnTo>
                      <a:pt x="120992" y="99060"/>
                    </a:lnTo>
                    <a:lnTo>
                      <a:pt x="120992" y="67310"/>
                    </a:lnTo>
                    <a:lnTo>
                      <a:pt x="45885" y="67310"/>
                    </a:lnTo>
                    <a:lnTo>
                      <a:pt x="45885" y="31750"/>
                    </a:lnTo>
                    <a:lnTo>
                      <a:pt x="125564" y="31750"/>
                    </a:lnTo>
                    <a:lnTo>
                      <a:pt x="125564" y="0"/>
                    </a:lnTo>
                    <a:lnTo>
                      <a:pt x="0" y="0"/>
                    </a:lnTo>
                    <a:lnTo>
                      <a:pt x="0" y="31750"/>
                    </a:lnTo>
                    <a:lnTo>
                      <a:pt x="0" y="67310"/>
                    </a:lnTo>
                    <a:lnTo>
                      <a:pt x="0" y="99060"/>
                    </a:lnTo>
                    <a:lnTo>
                      <a:pt x="0" y="134620"/>
                    </a:lnTo>
                    <a:lnTo>
                      <a:pt x="0" y="166370"/>
                    </a:lnTo>
                    <a:lnTo>
                      <a:pt x="127469" y="166370"/>
                    </a:lnTo>
                    <a:lnTo>
                      <a:pt x="127469" y="134620"/>
                    </a:lnTo>
                    <a:close/>
                  </a:path>
                </a:pathLst>
              </a:cu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grpSp>
        <p:nvGrpSpPr>
          <p:cNvPr id="282" name="Google Shape;282;g37ba3274512_0_42"/>
          <p:cNvGrpSpPr/>
          <p:nvPr/>
        </p:nvGrpSpPr>
        <p:grpSpPr>
          <a:xfrm>
            <a:off x="-20245" y="-21565"/>
            <a:ext cx="12185457" cy="5943758"/>
            <a:chOff x="0" y="0"/>
            <a:chExt cx="20104100" cy="11309013"/>
          </a:xfrm>
        </p:grpSpPr>
        <p:sp>
          <p:nvSpPr>
            <p:cNvPr id="283" name="Google Shape;283;g37ba3274512_0_42"/>
            <p:cNvSpPr/>
            <p:nvPr/>
          </p:nvSpPr>
          <p:spPr>
            <a:xfrm>
              <a:off x="0" y="0"/>
              <a:ext cx="20104100" cy="9789160"/>
            </a:xfrm>
            <a:custGeom>
              <a:avLst/>
              <a:gdLst/>
              <a:ahLst/>
              <a:cxnLst/>
              <a:rect l="l" t="t" r="r" b="b"/>
              <a:pathLst>
                <a:path w="20104100" h="9789160" extrusionOk="0">
                  <a:moveTo>
                    <a:pt x="20104099" y="0"/>
                  </a:moveTo>
                  <a:lnTo>
                    <a:pt x="0" y="0"/>
                  </a:lnTo>
                  <a:lnTo>
                    <a:pt x="0" y="9788979"/>
                  </a:lnTo>
                  <a:lnTo>
                    <a:pt x="20104099" y="9788979"/>
                  </a:lnTo>
                  <a:lnTo>
                    <a:pt x="20104099"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 name="Google Shape;284;g37ba3274512_0_42"/>
            <p:cNvPicPr preferRelativeResize="0"/>
            <p:nvPr/>
          </p:nvPicPr>
          <p:blipFill rotWithShape="1">
            <a:blip r:embed="rId3">
              <a:alphaModFix/>
            </a:blip>
            <a:srcRect/>
            <a:stretch/>
          </p:blipFill>
          <p:spPr>
            <a:xfrm>
              <a:off x="13444616" y="0"/>
              <a:ext cx="6659472" cy="11051687"/>
            </a:xfrm>
            <a:prstGeom prst="rect">
              <a:avLst/>
            </a:prstGeom>
            <a:noFill/>
            <a:ln>
              <a:noFill/>
            </a:ln>
          </p:spPr>
        </p:pic>
        <p:sp>
          <p:nvSpPr>
            <p:cNvPr id="285" name="Google Shape;285;g37ba3274512_0_42"/>
            <p:cNvSpPr/>
            <p:nvPr/>
          </p:nvSpPr>
          <p:spPr>
            <a:xfrm>
              <a:off x="0" y="9783743"/>
              <a:ext cx="20104100" cy="1525270"/>
            </a:xfrm>
            <a:custGeom>
              <a:avLst/>
              <a:gdLst/>
              <a:ahLst/>
              <a:cxnLst/>
              <a:rect l="l" t="t" r="r" b="b"/>
              <a:pathLst>
                <a:path w="20104100" h="1525270" extrusionOk="0">
                  <a:moveTo>
                    <a:pt x="20104099" y="0"/>
                  </a:moveTo>
                  <a:lnTo>
                    <a:pt x="0" y="0"/>
                  </a:lnTo>
                  <a:lnTo>
                    <a:pt x="0" y="1524812"/>
                  </a:lnTo>
                  <a:lnTo>
                    <a:pt x="20104099" y="1524812"/>
                  </a:lnTo>
                  <a:lnTo>
                    <a:pt x="20104099"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37ba3274512_0_42"/>
            <p:cNvSpPr/>
            <p:nvPr/>
          </p:nvSpPr>
          <p:spPr>
            <a:xfrm>
              <a:off x="0" y="9783738"/>
              <a:ext cx="20104100" cy="0"/>
            </a:xfrm>
            <a:custGeom>
              <a:avLst/>
              <a:gdLst/>
              <a:ahLst/>
              <a:cxnLst/>
              <a:rect l="l" t="t" r="r" b="b"/>
              <a:pathLst>
                <a:path w="20104100" h="120000" extrusionOk="0">
                  <a:moveTo>
                    <a:pt x="20104100" y="0"/>
                  </a:moveTo>
                  <a:lnTo>
                    <a:pt x="0" y="0"/>
                  </a:lnTo>
                </a:path>
              </a:pathLst>
            </a:custGeom>
            <a:noFill/>
            <a:ln w="10450" cap="flat" cmpd="sng">
              <a:solidFill>
                <a:srgbClr val="EA9539"/>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87" name="Google Shape;287;g37ba3274512_0_42"/>
          <p:cNvPicPr preferRelativeResize="0"/>
          <p:nvPr/>
        </p:nvPicPr>
        <p:blipFill rotWithShape="1">
          <a:blip r:embed="rId4">
            <a:alphaModFix/>
          </a:blip>
          <a:srcRect r="11796"/>
          <a:stretch/>
        </p:blipFill>
        <p:spPr>
          <a:xfrm>
            <a:off x="728317" y="2613693"/>
            <a:ext cx="11451170" cy="3491636"/>
          </a:xfrm>
          <a:prstGeom prst="rect">
            <a:avLst/>
          </a:prstGeom>
          <a:noFill/>
          <a:ln>
            <a:noFill/>
          </a:ln>
        </p:spPr>
      </p:pic>
      <p:sp>
        <p:nvSpPr>
          <p:cNvPr id="288" name="Google Shape;288;g37ba3274512_0_42"/>
          <p:cNvSpPr/>
          <p:nvPr/>
        </p:nvSpPr>
        <p:spPr>
          <a:xfrm>
            <a:off x="1954574" y="4600641"/>
            <a:ext cx="2689167" cy="1456180"/>
          </a:xfrm>
          <a:prstGeom prst="rect">
            <a:avLst/>
          </a:prstGeom>
          <a:solidFill>
            <a:srgbClr val="9F14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9" name="Google Shape;289;g37ba3274512_0_42"/>
          <p:cNvSpPr txBox="1"/>
          <p:nvPr/>
        </p:nvSpPr>
        <p:spPr>
          <a:xfrm>
            <a:off x="5056008" y="4210199"/>
            <a:ext cx="1718400" cy="420900"/>
          </a:xfrm>
          <a:prstGeom prst="rect">
            <a:avLst/>
          </a:prstGeom>
          <a:solidFill>
            <a:schemeClr val="lt1"/>
          </a:solidFill>
          <a:ln>
            <a:noFill/>
          </a:ln>
        </p:spPr>
        <p:txBody>
          <a:bodyPr spcFirstLastPara="1" wrap="square" lIns="91425" tIns="91425" rIns="91425" bIns="91425" anchor="t" anchorCtr="0">
            <a:spAutoFit/>
          </a:bodyPr>
          <a:lstStyle/>
          <a:p>
            <a:pPr marL="7701" marR="3081" lvl="0" indent="0" algn="l" rtl="0">
              <a:lnSpc>
                <a:spcPct val="76700"/>
              </a:lnSpc>
              <a:spcBef>
                <a:spcPts val="0"/>
              </a:spcBef>
              <a:spcAft>
                <a:spcPts val="0"/>
              </a:spcAft>
              <a:buClr>
                <a:srgbClr val="000000"/>
              </a:buClr>
              <a:buSzPts val="2000"/>
              <a:buFont typeface="Arial"/>
              <a:buNone/>
            </a:pPr>
            <a:r>
              <a:rPr lang="fr-BE" sz="2000" b="0" i="0" u="none" strike="noStrike" cap="none">
                <a:solidFill>
                  <a:srgbClr val="C00000"/>
                </a:solidFill>
                <a:latin typeface="Bebas Neue"/>
                <a:ea typeface="Bebas Neue"/>
                <a:cs typeface="Bebas Neue"/>
                <a:sym typeface="Bebas Neue"/>
              </a:rPr>
              <a:t>20th august 2024</a:t>
            </a:r>
            <a:endParaRPr sz="1400" b="0" i="0" u="none" strike="noStrike" cap="none">
              <a:solidFill>
                <a:srgbClr val="C00000"/>
              </a:solidFill>
              <a:latin typeface="Arial"/>
              <a:ea typeface="Arial"/>
              <a:cs typeface="Arial"/>
              <a:sym typeface="Arial"/>
            </a:endParaRPr>
          </a:p>
        </p:txBody>
      </p:sp>
      <p:sp>
        <p:nvSpPr>
          <p:cNvPr id="290" name="Google Shape;290;g37ba3274512_0_42"/>
          <p:cNvSpPr txBox="1"/>
          <p:nvPr/>
        </p:nvSpPr>
        <p:spPr>
          <a:xfrm>
            <a:off x="1572293" y="2393036"/>
            <a:ext cx="762116" cy="14003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500"/>
              <a:buFont typeface="Arial"/>
              <a:buNone/>
            </a:pPr>
            <a:r>
              <a:rPr lang="fr-BE" sz="8500" b="1" i="0" u="none" strike="noStrike" cap="none">
                <a:solidFill>
                  <a:srgbClr val="C00000"/>
                </a:solidFill>
                <a:latin typeface="Bebas Neue"/>
                <a:ea typeface="Bebas Neue"/>
                <a:cs typeface="Bebas Neue"/>
                <a:sym typeface="Bebas Neue"/>
              </a:rPr>
              <a:t>2</a:t>
            </a:r>
            <a:endParaRPr sz="1400" b="0" i="0" u="none" strike="noStrike" cap="none">
              <a:solidFill>
                <a:srgbClr val="000000"/>
              </a:solidFill>
              <a:latin typeface="Arial"/>
              <a:ea typeface="Arial"/>
              <a:cs typeface="Arial"/>
              <a:sym typeface="Arial"/>
            </a:endParaRPr>
          </a:p>
        </p:txBody>
      </p:sp>
      <p:sp>
        <p:nvSpPr>
          <p:cNvPr id="291" name="Google Shape;291;g37ba3274512_0_42"/>
          <p:cNvSpPr txBox="1"/>
          <p:nvPr/>
        </p:nvSpPr>
        <p:spPr>
          <a:xfrm>
            <a:off x="4431816" y="2417504"/>
            <a:ext cx="762116" cy="14003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500"/>
              <a:buFont typeface="Arial"/>
              <a:buNone/>
            </a:pPr>
            <a:r>
              <a:rPr lang="fr-BE" sz="8500" b="1" i="0" u="none" strike="noStrike" cap="none">
                <a:solidFill>
                  <a:srgbClr val="C00000"/>
                </a:solidFill>
                <a:latin typeface="Bebas Neue"/>
                <a:ea typeface="Bebas Neue"/>
                <a:cs typeface="Bebas Neue"/>
                <a:sym typeface="Bebas Neue"/>
              </a:rPr>
              <a:t>3</a:t>
            </a:r>
            <a:endParaRPr sz="1400" b="0" i="0" u="none" strike="noStrike" cap="none">
              <a:solidFill>
                <a:srgbClr val="000000"/>
              </a:solidFill>
              <a:latin typeface="Arial"/>
              <a:ea typeface="Arial"/>
              <a:cs typeface="Arial"/>
              <a:sym typeface="Arial"/>
            </a:endParaRPr>
          </a:p>
        </p:txBody>
      </p:sp>
      <p:sp>
        <p:nvSpPr>
          <p:cNvPr id="292" name="Google Shape;292;g37ba3274512_0_42"/>
          <p:cNvSpPr txBox="1"/>
          <p:nvPr/>
        </p:nvSpPr>
        <p:spPr>
          <a:xfrm>
            <a:off x="7343111" y="2418341"/>
            <a:ext cx="762116" cy="14003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500"/>
              <a:buFont typeface="Arial"/>
              <a:buNone/>
            </a:pPr>
            <a:r>
              <a:rPr lang="fr-BE" sz="8500" b="1" i="0" u="none" strike="noStrike" cap="none">
                <a:solidFill>
                  <a:srgbClr val="C00000"/>
                </a:solidFill>
                <a:latin typeface="Bebas Neue"/>
                <a:ea typeface="Bebas Neue"/>
                <a:cs typeface="Bebas Neue"/>
                <a:sym typeface="Bebas Neue"/>
              </a:rPr>
              <a:t>4</a:t>
            </a:r>
            <a:endParaRPr sz="1400" b="0" i="0" u="none" strike="noStrike" cap="none">
              <a:solidFill>
                <a:srgbClr val="000000"/>
              </a:solidFill>
              <a:latin typeface="Arial"/>
              <a:ea typeface="Arial"/>
              <a:cs typeface="Arial"/>
              <a:sym typeface="Arial"/>
            </a:endParaRPr>
          </a:p>
        </p:txBody>
      </p:sp>
      <p:sp>
        <p:nvSpPr>
          <p:cNvPr id="293" name="Google Shape;293;g37ba3274512_0_42"/>
          <p:cNvSpPr txBox="1"/>
          <p:nvPr/>
        </p:nvSpPr>
        <p:spPr>
          <a:xfrm>
            <a:off x="10127305" y="2404165"/>
            <a:ext cx="762116" cy="14003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500"/>
              <a:buFont typeface="Arial"/>
              <a:buNone/>
            </a:pPr>
            <a:r>
              <a:rPr lang="fr-BE" sz="8500" b="1" i="0" u="none" strike="noStrike" cap="none">
                <a:solidFill>
                  <a:srgbClr val="C00000"/>
                </a:solidFill>
                <a:latin typeface="Bebas Neue"/>
                <a:ea typeface="Bebas Neue"/>
                <a:cs typeface="Bebas Neue"/>
                <a:sym typeface="Bebas Neue"/>
              </a:rPr>
              <a:t>5</a:t>
            </a:r>
            <a:endParaRPr sz="1400" b="0" i="0" u="none" strike="noStrike" cap="none">
              <a:solidFill>
                <a:srgbClr val="000000"/>
              </a:solidFill>
              <a:latin typeface="Arial"/>
              <a:ea typeface="Arial"/>
              <a:cs typeface="Arial"/>
              <a:sym typeface="Arial"/>
            </a:endParaRPr>
          </a:p>
        </p:txBody>
      </p:sp>
      <p:sp>
        <p:nvSpPr>
          <p:cNvPr id="294" name="Google Shape;294;g37ba3274512_0_42"/>
          <p:cNvSpPr txBox="1"/>
          <p:nvPr/>
        </p:nvSpPr>
        <p:spPr>
          <a:xfrm>
            <a:off x="270563" y="1865268"/>
            <a:ext cx="8995786" cy="646290"/>
          </a:xfrm>
          <a:prstGeom prst="rect">
            <a:avLst/>
          </a:prstGeom>
          <a:noFill/>
          <a:ln>
            <a:noFill/>
          </a:ln>
        </p:spPr>
        <p:txBody>
          <a:bodyPr spcFirstLastPara="1" wrap="square" lIns="91425" tIns="45700" rIns="91425" bIns="45700" anchor="t" anchorCtr="0">
            <a:spAutoFit/>
          </a:bodyPr>
          <a:lstStyle/>
          <a:p>
            <a:pPr marL="7701" marR="3081" lvl="0" indent="0" algn="l" rtl="0">
              <a:lnSpc>
                <a:spcPct val="100000"/>
              </a:lnSpc>
              <a:spcBef>
                <a:spcPts val="0"/>
              </a:spcBef>
              <a:spcAft>
                <a:spcPts val="0"/>
              </a:spcAft>
              <a:buClr>
                <a:srgbClr val="000000"/>
              </a:buClr>
              <a:buSzPts val="4500"/>
              <a:buFont typeface="Arial"/>
              <a:buNone/>
            </a:pPr>
            <a:r>
              <a:rPr lang="fr-BE" sz="3600" b="1" i="0" u="none" strike="noStrike" cap="none">
                <a:solidFill>
                  <a:srgbClr val="C00000"/>
                </a:solidFill>
                <a:latin typeface="Arial"/>
                <a:ea typeface="Arial"/>
                <a:cs typeface="Arial"/>
                <a:sym typeface="Arial"/>
              </a:rPr>
              <a:t>5 steps</a:t>
            </a:r>
            <a:endParaRPr sz="3600" b="0" i="0" u="none" strike="noStrike" cap="none">
              <a:solidFill>
                <a:srgbClr val="000000"/>
              </a:solidFill>
              <a:latin typeface="Arial"/>
              <a:ea typeface="Arial"/>
              <a:cs typeface="Arial"/>
              <a:sym typeface="Arial"/>
            </a:endParaRPr>
          </a:p>
        </p:txBody>
      </p:sp>
      <p:sp>
        <p:nvSpPr>
          <p:cNvPr id="295" name="Google Shape;295;g37ba3274512_0_42"/>
          <p:cNvSpPr txBox="1"/>
          <p:nvPr/>
        </p:nvSpPr>
        <p:spPr>
          <a:xfrm>
            <a:off x="2252879" y="4131572"/>
            <a:ext cx="2248500" cy="564600"/>
          </a:xfrm>
          <a:prstGeom prst="rect">
            <a:avLst/>
          </a:prstGeom>
          <a:solidFill>
            <a:schemeClr val="lt1"/>
          </a:solidFill>
          <a:ln>
            <a:noFill/>
          </a:ln>
        </p:spPr>
        <p:txBody>
          <a:bodyPr spcFirstLastPara="1" wrap="square" lIns="91425" tIns="45700" rIns="91425" bIns="45700" anchor="t" anchorCtr="0">
            <a:spAutoFit/>
          </a:bodyPr>
          <a:lstStyle/>
          <a:p>
            <a:pPr marL="7701" marR="3081" lvl="0" indent="0" algn="l" rtl="0">
              <a:lnSpc>
                <a:spcPct val="76700"/>
              </a:lnSpc>
              <a:spcBef>
                <a:spcPts val="0"/>
              </a:spcBef>
              <a:spcAft>
                <a:spcPts val="0"/>
              </a:spcAft>
              <a:buClr>
                <a:srgbClr val="000000"/>
              </a:buClr>
              <a:buSzPts val="2000"/>
              <a:buFont typeface="Arial"/>
              <a:buNone/>
            </a:pPr>
            <a:r>
              <a:rPr lang="fr-BE" sz="2000" b="0" i="0" u="none" strike="noStrike" cap="none">
                <a:solidFill>
                  <a:srgbClr val="9F1421"/>
                </a:solidFill>
                <a:latin typeface="Bebas Neue"/>
                <a:ea typeface="Bebas Neue"/>
                <a:cs typeface="Bebas Neue"/>
                <a:sym typeface="Bebas Neue"/>
              </a:rPr>
              <a:t>from 1 AUGUSTUS 2024 TO 30 SEPTEMBER :</a:t>
            </a:r>
            <a:endParaRPr sz="1400" b="0" i="0" u="none" strike="noStrike" cap="none">
              <a:solidFill>
                <a:srgbClr val="000000"/>
              </a:solidFill>
              <a:latin typeface="Arial"/>
              <a:ea typeface="Arial"/>
              <a:cs typeface="Arial"/>
              <a:sym typeface="Arial"/>
            </a:endParaRPr>
          </a:p>
        </p:txBody>
      </p:sp>
      <p:pic>
        <p:nvPicPr>
          <p:cNvPr id="296" name="Google Shape;296;g37ba3274512_0_42"/>
          <p:cNvPicPr preferRelativeResize="0"/>
          <p:nvPr/>
        </p:nvPicPr>
        <p:blipFill rotWithShape="1">
          <a:blip r:embed="rId4">
            <a:alphaModFix/>
          </a:blip>
          <a:srcRect l="94096"/>
          <a:stretch/>
        </p:blipFill>
        <p:spPr>
          <a:xfrm>
            <a:off x="-10343" y="2608948"/>
            <a:ext cx="794177" cy="3491636"/>
          </a:xfrm>
          <a:prstGeom prst="rect">
            <a:avLst/>
          </a:prstGeom>
          <a:noFill/>
          <a:ln>
            <a:noFill/>
          </a:ln>
        </p:spPr>
      </p:pic>
      <p:sp>
        <p:nvSpPr>
          <p:cNvPr id="297" name="Google Shape;297;g37ba3274512_0_42"/>
          <p:cNvSpPr txBox="1"/>
          <p:nvPr/>
        </p:nvSpPr>
        <p:spPr>
          <a:xfrm>
            <a:off x="115378" y="2417504"/>
            <a:ext cx="762116" cy="14003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500"/>
              <a:buFont typeface="Arial"/>
              <a:buNone/>
            </a:pPr>
            <a:r>
              <a:rPr lang="fr-BE" sz="8500" b="1" i="0" u="none" strike="noStrike" cap="none">
                <a:solidFill>
                  <a:srgbClr val="C00000"/>
                </a:solidFill>
                <a:latin typeface="Bebas Neue"/>
                <a:ea typeface="Bebas Neue"/>
                <a:cs typeface="Bebas Neue"/>
                <a:sym typeface="Bebas Neue"/>
              </a:rPr>
              <a:t>1</a:t>
            </a:r>
            <a:endParaRPr sz="1400" b="0" i="0" u="none" strike="noStrike" cap="none">
              <a:solidFill>
                <a:srgbClr val="000000"/>
              </a:solidFill>
              <a:latin typeface="Arial"/>
              <a:ea typeface="Arial"/>
              <a:cs typeface="Arial"/>
              <a:sym typeface="Arial"/>
            </a:endParaRPr>
          </a:p>
        </p:txBody>
      </p:sp>
      <p:sp>
        <p:nvSpPr>
          <p:cNvPr id="298" name="Google Shape;298;g37ba3274512_0_42"/>
          <p:cNvSpPr txBox="1"/>
          <p:nvPr/>
        </p:nvSpPr>
        <p:spPr>
          <a:xfrm>
            <a:off x="21941" y="4113480"/>
            <a:ext cx="1546183" cy="492412"/>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BE" sz="2000" b="0" i="0" u="none" strike="noStrike" cap="none">
                <a:solidFill>
                  <a:srgbClr val="9F1421"/>
                </a:solidFill>
                <a:latin typeface="Bebas Neue"/>
                <a:ea typeface="Bebas Neue"/>
                <a:cs typeface="Bebas Neue"/>
                <a:sym typeface="Bebas Neue"/>
              </a:rPr>
              <a:t>from 15th july </a:t>
            </a:r>
            <a:endParaRPr sz="2000" b="0" i="0" u="none" strike="noStrike" cap="none">
              <a:solidFill>
                <a:srgbClr val="9F1421"/>
              </a:solidFill>
              <a:latin typeface="Arial"/>
              <a:ea typeface="Arial"/>
              <a:cs typeface="Arial"/>
              <a:sym typeface="Arial"/>
            </a:endParaRPr>
          </a:p>
        </p:txBody>
      </p:sp>
      <p:sp>
        <p:nvSpPr>
          <p:cNvPr id="299" name="Google Shape;299;g37ba3274512_0_42"/>
          <p:cNvSpPr txBox="1"/>
          <p:nvPr/>
        </p:nvSpPr>
        <p:spPr>
          <a:xfrm>
            <a:off x="280770" y="19023"/>
            <a:ext cx="6395774" cy="646290"/>
          </a:xfrm>
          <a:prstGeom prst="rect">
            <a:avLst/>
          </a:prstGeom>
          <a:noFill/>
          <a:ln>
            <a:noFill/>
          </a:ln>
        </p:spPr>
        <p:txBody>
          <a:bodyPr spcFirstLastPara="1" wrap="square" lIns="91425" tIns="45700" rIns="91425" bIns="45700" anchor="t" anchorCtr="0">
            <a:spAutoFit/>
          </a:bodyPr>
          <a:lstStyle/>
          <a:p>
            <a:pPr marL="7701" marR="3081" lvl="0" indent="0" algn="l" rtl="0">
              <a:lnSpc>
                <a:spcPct val="100000"/>
              </a:lnSpc>
              <a:spcBef>
                <a:spcPts val="0"/>
              </a:spcBef>
              <a:spcAft>
                <a:spcPts val="0"/>
              </a:spcAft>
              <a:buClr>
                <a:srgbClr val="000000"/>
              </a:buClr>
              <a:buSzPts val="2800"/>
              <a:buFont typeface="Arial"/>
              <a:buNone/>
            </a:pPr>
            <a:r>
              <a:rPr lang="fr-BE" sz="3600" b="1" i="0" u="none" strike="noStrike" cap="none">
                <a:solidFill>
                  <a:srgbClr val="C00000"/>
                </a:solidFill>
                <a:latin typeface="Arial"/>
                <a:ea typeface="Arial"/>
                <a:cs typeface="Arial"/>
                <a:sym typeface="Arial"/>
              </a:rPr>
              <a:t>A WIN-WIN</a:t>
            </a:r>
            <a:r>
              <a:rPr lang="fr-BE" sz="3600" b="0" i="0" u="none" strike="noStrike" cap="none">
                <a:solidFill>
                  <a:srgbClr val="C00000"/>
                </a:solidFill>
                <a:latin typeface="Arial"/>
                <a:ea typeface="Arial"/>
                <a:cs typeface="Arial"/>
                <a:sym typeface="Arial"/>
              </a:rPr>
              <a:t> </a:t>
            </a:r>
            <a:r>
              <a:rPr lang="fr-BE" sz="3600" b="1" i="0" u="none" strike="noStrike" cap="none">
                <a:solidFill>
                  <a:srgbClr val="C00000"/>
                </a:solidFill>
                <a:latin typeface="Arial"/>
                <a:ea typeface="Arial"/>
                <a:cs typeface="Arial"/>
                <a:sym typeface="Arial"/>
              </a:rPr>
              <a:t>concept </a:t>
            </a:r>
            <a:endParaRPr sz="3600" b="0" i="0" u="none" strike="noStrike" cap="none">
              <a:solidFill>
                <a:srgbClr val="000000"/>
              </a:solidFill>
              <a:latin typeface="Arial"/>
              <a:ea typeface="Arial"/>
              <a:cs typeface="Arial"/>
              <a:sym typeface="Arial"/>
            </a:endParaRPr>
          </a:p>
        </p:txBody>
      </p:sp>
      <p:sp>
        <p:nvSpPr>
          <p:cNvPr id="300" name="Google Shape;300;g37ba3274512_0_42"/>
          <p:cNvSpPr txBox="1"/>
          <p:nvPr/>
        </p:nvSpPr>
        <p:spPr>
          <a:xfrm>
            <a:off x="284817" y="642062"/>
            <a:ext cx="8743046" cy="1415732"/>
          </a:xfrm>
          <a:prstGeom prst="rect">
            <a:avLst/>
          </a:prstGeom>
          <a:noFill/>
          <a:ln>
            <a:noFill/>
          </a:ln>
        </p:spPr>
        <p:txBody>
          <a:bodyPr spcFirstLastPara="1" wrap="square" lIns="91425" tIns="45700" rIns="91425" bIns="45700" anchor="t" anchorCtr="0">
            <a:spAutoFit/>
          </a:bodyPr>
          <a:lstStyle/>
          <a:p>
            <a:pPr marL="7701" marR="3081" lvl="0" indent="0" algn="l" rtl="0">
              <a:lnSpc>
                <a:spcPct val="100000"/>
              </a:lnSpc>
              <a:spcBef>
                <a:spcPts val="0"/>
              </a:spcBef>
              <a:spcAft>
                <a:spcPts val="0"/>
              </a:spcAft>
              <a:buNone/>
            </a:pPr>
            <a:r>
              <a:rPr lang="fr-BE" sz="2400" b="1" i="0" u="none" strike="noStrike" cap="none" dirty="0">
                <a:solidFill>
                  <a:schemeClr val="lt1"/>
                </a:solidFill>
                <a:latin typeface="Arial"/>
                <a:ea typeface="Arial"/>
                <a:cs typeface="Arial"/>
                <a:sym typeface="Arial"/>
              </a:rPr>
              <a:t>The club </a:t>
            </a:r>
            <a:r>
              <a:rPr lang="fr-BE" sz="2400" b="1" i="0" u="none" strike="noStrike" cap="none" dirty="0" err="1">
                <a:solidFill>
                  <a:schemeClr val="lt1"/>
                </a:solidFill>
                <a:latin typeface="Arial"/>
                <a:ea typeface="Arial"/>
                <a:cs typeface="Arial"/>
                <a:sym typeface="Arial"/>
              </a:rPr>
              <a:t>mobilized</a:t>
            </a:r>
            <a:r>
              <a:rPr lang="fr-BE" sz="2400" b="1" i="0" u="none" strike="noStrike" cap="none" dirty="0">
                <a:solidFill>
                  <a:schemeClr val="lt1"/>
                </a:solidFill>
                <a:latin typeface="Arial"/>
                <a:ea typeface="Arial"/>
                <a:cs typeface="Arial"/>
                <a:sym typeface="Arial"/>
              </a:rPr>
              <a:t> people for </a:t>
            </a:r>
            <a:r>
              <a:rPr lang="fr-BE" sz="2400" b="1" i="0" u="none" strike="noStrike" cap="none" dirty="0" err="1">
                <a:solidFill>
                  <a:schemeClr val="lt1"/>
                </a:solidFill>
                <a:latin typeface="Arial"/>
                <a:ea typeface="Arial"/>
                <a:cs typeface="Arial"/>
                <a:sym typeface="Arial"/>
              </a:rPr>
              <a:t>doing</a:t>
            </a:r>
            <a:r>
              <a:rPr lang="fr-BE" sz="2400" b="1" i="0" u="none" strike="noStrike" cap="none" dirty="0">
                <a:solidFill>
                  <a:schemeClr val="lt1"/>
                </a:solidFill>
                <a:latin typeface="Arial"/>
                <a:ea typeface="Arial"/>
                <a:cs typeface="Arial"/>
                <a:sym typeface="Arial"/>
              </a:rPr>
              <a:t> a good </a:t>
            </a:r>
            <a:r>
              <a:rPr lang="fr-BE" sz="2400" b="1" i="0" u="none" strike="noStrike" cap="none" dirty="0" err="1">
                <a:solidFill>
                  <a:schemeClr val="lt1"/>
                </a:solidFill>
                <a:latin typeface="Arial"/>
                <a:ea typeface="Arial"/>
                <a:cs typeface="Arial"/>
                <a:sym typeface="Arial"/>
              </a:rPr>
              <a:t>deed</a:t>
            </a:r>
            <a:r>
              <a:rPr lang="fr-BE" sz="2400" b="1" i="0" u="none" strike="noStrike" cap="none" dirty="0">
                <a:solidFill>
                  <a:schemeClr val="lt1"/>
                </a:solidFill>
                <a:latin typeface="Arial"/>
                <a:ea typeface="Arial"/>
                <a:cs typeface="Arial"/>
                <a:sym typeface="Arial"/>
              </a:rPr>
              <a:t>. </a:t>
            </a:r>
            <a:br>
              <a:rPr lang="fr-BE" sz="2400" b="1" i="0" u="none" strike="noStrike" cap="none" dirty="0">
                <a:solidFill>
                  <a:schemeClr val="lt1"/>
                </a:solidFill>
                <a:latin typeface="Arial"/>
                <a:ea typeface="Arial"/>
                <a:cs typeface="Arial"/>
                <a:sym typeface="Arial"/>
              </a:rPr>
            </a:br>
            <a:r>
              <a:rPr lang="fr-BE" sz="2400" b="0" i="0" u="none" strike="noStrike" cap="none" dirty="0">
                <a:solidFill>
                  <a:schemeClr val="lt1"/>
                </a:solidFill>
                <a:latin typeface="Arial"/>
                <a:ea typeface="Arial"/>
                <a:cs typeface="Arial"/>
                <a:sym typeface="Arial"/>
              </a:rPr>
              <a:t>By </a:t>
            </a:r>
            <a:r>
              <a:rPr lang="fr-BE" sz="2400" b="0" i="0" u="none" strike="noStrike" cap="none" dirty="0" err="1">
                <a:solidFill>
                  <a:schemeClr val="lt1"/>
                </a:solidFill>
                <a:latin typeface="Arial"/>
                <a:ea typeface="Arial"/>
                <a:cs typeface="Arial"/>
                <a:sym typeface="Arial"/>
              </a:rPr>
              <a:t>taking</a:t>
            </a:r>
            <a:r>
              <a:rPr lang="fr-BE" sz="2400" b="0" i="0" u="none" strike="noStrike" cap="none" dirty="0">
                <a:solidFill>
                  <a:schemeClr val="lt1"/>
                </a:solidFill>
                <a:latin typeface="Arial"/>
                <a:ea typeface="Arial"/>
                <a:cs typeface="Arial"/>
                <a:sym typeface="Arial"/>
              </a:rPr>
              <a:t> part, the club </a:t>
            </a:r>
            <a:r>
              <a:rPr lang="fr-BE" sz="2400" b="1" i="0" u="none" strike="noStrike" cap="none" dirty="0" err="1">
                <a:solidFill>
                  <a:schemeClr val="lt1"/>
                </a:solidFill>
                <a:latin typeface="Arial"/>
                <a:ea typeface="Arial"/>
                <a:cs typeface="Arial"/>
                <a:sym typeface="Arial"/>
              </a:rPr>
              <a:t>earned</a:t>
            </a:r>
            <a:r>
              <a:rPr lang="fr-BE" sz="2400" b="1" i="0" u="none" strike="noStrike" cap="none" dirty="0">
                <a:solidFill>
                  <a:schemeClr val="lt1"/>
                </a:solidFill>
                <a:latin typeface="Arial"/>
                <a:ea typeface="Arial"/>
                <a:cs typeface="Arial"/>
                <a:sym typeface="Arial"/>
              </a:rPr>
              <a:t> 5 points </a:t>
            </a:r>
            <a:r>
              <a:rPr lang="fr-BE" sz="2400" b="0" i="0" u="none" strike="noStrike" cap="none" dirty="0">
                <a:solidFill>
                  <a:schemeClr val="lt1"/>
                </a:solidFill>
                <a:latin typeface="Arial"/>
                <a:ea typeface="Arial"/>
                <a:cs typeface="Arial"/>
                <a:sym typeface="Arial"/>
              </a:rPr>
              <a:t>for </a:t>
            </a:r>
            <a:r>
              <a:rPr lang="fr-BE" sz="2400" b="1" i="0" u="none" strike="noStrike" cap="none" dirty="0" err="1">
                <a:solidFill>
                  <a:schemeClr val="lt1"/>
                </a:solidFill>
                <a:latin typeface="Arial"/>
                <a:ea typeface="Arial"/>
                <a:cs typeface="Arial"/>
                <a:sym typeface="Arial"/>
              </a:rPr>
              <a:t>each</a:t>
            </a:r>
            <a:r>
              <a:rPr lang="fr-BE" sz="2400" b="1" i="0" u="none" strike="noStrike" cap="none" dirty="0">
                <a:solidFill>
                  <a:schemeClr val="lt1"/>
                </a:solidFill>
                <a:latin typeface="Arial"/>
                <a:ea typeface="Arial"/>
                <a:cs typeface="Arial"/>
                <a:sym typeface="Arial"/>
              </a:rPr>
              <a:t> plasma </a:t>
            </a:r>
            <a:r>
              <a:rPr lang="fr-BE" sz="2400" b="0" i="0" u="none" strike="noStrike" cap="none" dirty="0">
                <a:solidFill>
                  <a:schemeClr val="lt1"/>
                </a:solidFill>
                <a:latin typeface="Arial"/>
                <a:ea typeface="Arial"/>
                <a:cs typeface="Arial"/>
                <a:sym typeface="Arial"/>
              </a:rPr>
              <a:t>donation made in </a:t>
            </a:r>
            <a:r>
              <a:rPr lang="fr-BE" sz="2400" b="0" i="0" u="sng" strike="noStrike" cap="none" dirty="0" err="1">
                <a:solidFill>
                  <a:schemeClr val="lt1"/>
                </a:solidFill>
                <a:latin typeface="Arial"/>
                <a:ea typeface="Arial"/>
                <a:cs typeface="Arial"/>
                <a:sym typeface="Arial"/>
              </a:rPr>
              <a:t>its</a:t>
            </a:r>
            <a:r>
              <a:rPr lang="fr-BE" sz="2400" b="0" i="0" u="sng" strike="noStrike" cap="none" dirty="0">
                <a:solidFill>
                  <a:schemeClr val="lt1"/>
                </a:solidFill>
                <a:latin typeface="Arial"/>
                <a:ea typeface="Arial"/>
                <a:cs typeface="Arial"/>
                <a:sym typeface="Arial"/>
              </a:rPr>
              <a:t> </a:t>
            </a:r>
            <a:r>
              <a:rPr lang="fr-BE" sz="2400" b="0" i="0" u="sng" strike="noStrike" cap="none" dirty="0" err="1">
                <a:solidFill>
                  <a:schemeClr val="lt1"/>
                </a:solidFill>
                <a:latin typeface="Arial"/>
                <a:ea typeface="Arial"/>
                <a:cs typeface="Arial"/>
                <a:sym typeface="Arial"/>
              </a:rPr>
              <a:t>name</a:t>
            </a:r>
            <a:r>
              <a:rPr lang="fr-BE" sz="2400" b="0" i="0" u="sng" strike="noStrike" cap="none" dirty="0">
                <a:solidFill>
                  <a:schemeClr val="lt1"/>
                </a:solidFill>
                <a:latin typeface="Arial"/>
                <a:ea typeface="Arial"/>
                <a:cs typeface="Arial"/>
                <a:sym typeface="Arial"/>
              </a:rPr>
              <a:t> and </a:t>
            </a:r>
            <a:r>
              <a:rPr lang="fr-BE" sz="2400" b="0" i="0" u="sng" strike="noStrike" cap="none" dirty="0" err="1">
                <a:solidFill>
                  <a:schemeClr val="lt1"/>
                </a:solidFill>
                <a:latin typeface="Arial"/>
                <a:ea typeface="Arial"/>
                <a:cs typeface="Arial"/>
                <a:sym typeface="Arial"/>
              </a:rPr>
              <a:t>win</a:t>
            </a:r>
            <a:r>
              <a:rPr lang="fr-BE" sz="2400" b="0" i="0" u="sng" strike="noStrike" cap="none" dirty="0">
                <a:solidFill>
                  <a:schemeClr val="lt1"/>
                </a:solidFill>
                <a:latin typeface="Arial"/>
                <a:ea typeface="Arial"/>
                <a:cs typeface="Arial"/>
                <a:sym typeface="Arial"/>
              </a:rPr>
              <a:t> sports </a:t>
            </a:r>
            <a:r>
              <a:rPr lang="fr-BE" sz="2400" b="0" i="0" u="sng" strike="noStrike" cap="none" dirty="0" err="1">
                <a:solidFill>
                  <a:schemeClr val="lt1"/>
                </a:solidFill>
                <a:latin typeface="Arial"/>
                <a:ea typeface="Arial"/>
                <a:cs typeface="Arial"/>
                <a:sym typeface="Arial"/>
              </a:rPr>
              <a:t>equipements</a:t>
            </a:r>
            <a:r>
              <a:rPr lang="fr-BE" sz="2400" b="0" i="0" u="none" strike="noStrike" cap="none" dirty="0">
                <a:solidFill>
                  <a:schemeClr val="lt1"/>
                </a:solidFill>
                <a:latin typeface="Arial"/>
                <a:ea typeface="Arial"/>
                <a:cs typeface="Arial"/>
                <a:sym typeface="Arial"/>
              </a:rPr>
              <a:t>. </a:t>
            </a:r>
            <a:br>
              <a:rPr lang="fr-BE" sz="2400" b="0" i="0" u="none" strike="noStrike" cap="none" dirty="0">
                <a:solidFill>
                  <a:schemeClr val="lt1"/>
                </a:solidFill>
                <a:latin typeface="Arial"/>
                <a:ea typeface="Arial"/>
                <a:cs typeface="Arial"/>
                <a:sym typeface="Arial"/>
              </a:rPr>
            </a:br>
            <a:endParaRPr sz="1400" b="1" i="0" u="none" strike="noStrike" cap="none" dirty="0">
              <a:solidFill>
                <a:srgbClr val="000000"/>
              </a:solidFill>
              <a:latin typeface="Arial"/>
              <a:ea typeface="Arial"/>
              <a:cs typeface="Arial"/>
              <a:sym typeface="Arial"/>
            </a:endParaRPr>
          </a:p>
        </p:txBody>
      </p:sp>
      <p:grpSp>
        <p:nvGrpSpPr>
          <p:cNvPr id="301" name="Google Shape;301;g37ba3274512_0_42"/>
          <p:cNvGrpSpPr/>
          <p:nvPr/>
        </p:nvGrpSpPr>
        <p:grpSpPr>
          <a:xfrm>
            <a:off x="9552799" y="1363555"/>
            <a:ext cx="2290710" cy="862679"/>
            <a:chOff x="675703" y="10048347"/>
            <a:chExt cx="2273935" cy="819996"/>
          </a:xfrm>
        </p:grpSpPr>
        <p:sp>
          <p:nvSpPr>
            <p:cNvPr id="302" name="Google Shape;302;g37ba3274512_0_42"/>
            <p:cNvSpPr/>
            <p:nvPr/>
          </p:nvSpPr>
          <p:spPr>
            <a:xfrm>
              <a:off x="1988807" y="10676573"/>
              <a:ext cx="956944" cy="191770"/>
            </a:xfrm>
            <a:custGeom>
              <a:avLst/>
              <a:gdLst/>
              <a:ahLst/>
              <a:cxnLst/>
              <a:rect l="l" t="t" r="r" b="b"/>
              <a:pathLst>
                <a:path w="956944" h="191770" extrusionOk="0">
                  <a:moveTo>
                    <a:pt x="690361" y="0"/>
                  </a:moveTo>
                  <a:lnTo>
                    <a:pt x="638715" y="1448"/>
                  </a:lnTo>
                  <a:lnTo>
                    <a:pt x="586655" y="4635"/>
                  </a:lnTo>
                  <a:lnTo>
                    <a:pt x="537801" y="9172"/>
                  </a:lnTo>
                  <a:lnTo>
                    <a:pt x="488679" y="15202"/>
                  </a:lnTo>
                  <a:lnTo>
                    <a:pt x="439365" y="22715"/>
                  </a:lnTo>
                  <a:lnTo>
                    <a:pt x="389935" y="31698"/>
                  </a:lnTo>
                  <a:lnTo>
                    <a:pt x="340465" y="42139"/>
                  </a:lnTo>
                  <a:lnTo>
                    <a:pt x="291030" y="54027"/>
                  </a:lnTo>
                  <a:lnTo>
                    <a:pt x="212193" y="76001"/>
                  </a:lnTo>
                  <a:lnTo>
                    <a:pt x="144762" y="97889"/>
                  </a:lnTo>
                  <a:lnTo>
                    <a:pt x="89861" y="118038"/>
                  </a:lnTo>
                  <a:lnTo>
                    <a:pt x="48616" y="134792"/>
                  </a:lnTo>
                  <a:lnTo>
                    <a:pt x="11594" y="151500"/>
                  </a:lnTo>
                  <a:lnTo>
                    <a:pt x="0" y="171244"/>
                  </a:lnTo>
                  <a:lnTo>
                    <a:pt x="1866" y="179248"/>
                  </a:lnTo>
                  <a:lnTo>
                    <a:pt x="4484" y="185049"/>
                  </a:lnTo>
                  <a:lnTo>
                    <a:pt x="9405" y="188975"/>
                  </a:lnTo>
                  <a:lnTo>
                    <a:pt x="19332" y="191530"/>
                  </a:lnTo>
                  <a:lnTo>
                    <a:pt x="24106" y="191132"/>
                  </a:lnTo>
                  <a:lnTo>
                    <a:pt x="37585" y="184685"/>
                  </a:lnTo>
                  <a:lnTo>
                    <a:pt x="62888" y="173527"/>
                  </a:lnTo>
                  <a:lnTo>
                    <a:pt x="103104" y="157197"/>
                  </a:lnTo>
                  <a:lnTo>
                    <a:pt x="156925" y="137417"/>
                  </a:lnTo>
                  <a:lnTo>
                    <a:pt x="223044" y="115906"/>
                  </a:lnTo>
                  <a:lnTo>
                    <a:pt x="300150" y="94381"/>
                  </a:lnTo>
                  <a:lnTo>
                    <a:pt x="375697" y="76890"/>
                  </a:lnTo>
                  <a:lnTo>
                    <a:pt x="417351" y="68743"/>
                  </a:lnTo>
                  <a:lnTo>
                    <a:pt x="461355" y="61279"/>
                  </a:lnTo>
                  <a:lnTo>
                    <a:pt x="507527" y="54709"/>
                  </a:lnTo>
                  <a:lnTo>
                    <a:pt x="555689" y="49246"/>
                  </a:lnTo>
                  <a:lnTo>
                    <a:pt x="605661" y="45101"/>
                  </a:lnTo>
                  <a:lnTo>
                    <a:pt x="657263" y="42487"/>
                  </a:lnTo>
                  <a:lnTo>
                    <a:pt x="710317" y="41615"/>
                  </a:lnTo>
                  <a:lnTo>
                    <a:pt x="764642" y="42698"/>
                  </a:lnTo>
                  <a:lnTo>
                    <a:pt x="820059" y="45948"/>
                  </a:lnTo>
                  <a:lnTo>
                    <a:pt x="876388" y="51576"/>
                  </a:lnTo>
                  <a:lnTo>
                    <a:pt x="933450" y="59796"/>
                  </a:lnTo>
                  <a:lnTo>
                    <a:pt x="941417" y="59470"/>
                  </a:lnTo>
                  <a:lnTo>
                    <a:pt x="948438" y="56125"/>
                  </a:lnTo>
                  <a:lnTo>
                    <a:pt x="953769" y="50312"/>
                  </a:lnTo>
                  <a:lnTo>
                    <a:pt x="956664" y="42582"/>
                  </a:lnTo>
                  <a:lnTo>
                    <a:pt x="956451" y="34342"/>
                  </a:lnTo>
                  <a:lnTo>
                    <a:pt x="891645" y="11553"/>
                  </a:lnTo>
                  <a:lnTo>
                    <a:pt x="842235" y="6066"/>
                  </a:lnTo>
                  <a:lnTo>
                    <a:pt x="792179" y="2310"/>
                  </a:lnTo>
                  <a:lnTo>
                    <a:pt x="741535" y="287"/>
                  </a:lnTo>
                  <a:lnTo>
                    <a:pt x="690361" y="0"/>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03" name="Google Shape;303;g37ba3274512_0_42"/>
            <p:cNvSpPr/>
            <p:nvPr/>
          </p:nvSpPr>
          <p:spPr>
            <a:xfrm>
              <a:off x="675703" y="10048347"/>
              <a:ext cx="2273935" cy="563880"/>
            </a:xfrm>
            <a:custGeom>
              <a:avLst/>
              <a:gdLst/>
              <a:ahLst/>
              <a:cxnLst/>
              <a:rect l="l" t="t" r="r" b="b"/>
              <a:pathLst>
                <a:path w="2273935" h="563879" extrusionOk="0">
                  <a:moveTo>
                    <a:pt x="323723" y="241871"/>
                  </a:moveTo>
                  <a:lnTo>
                    <a:pt x="292252" y="180301"/>
                  </a:lnTo>
                  <a:lnTo>
                    <a:pt x="259168" y="121818"/>
                  </a:lnTo>
                  <a:lnTo>
                    <a:pt x="229095" y="71996"/>
                  </a:lnTo>
                  <a:lnTo>
                    <a:pt x="206590" y="36360"/>
                  </a:lnTo>
                  <a:lnTo>
                    <a:pt x="182664" y="0"/>
                  </a:lnTo>
                  <a:lnTo>
                    <a:pt x="159981" y="34340"/>
                  </a:lnTo>
                  <a:lnTo>
                    <a:pt x="113525" y="109232"/>
                  </a:lnTo>
                  <a:lnTo>
                    <a:pt x="83324" y="161531"/>
                  </a:lnTo>
                  <a:lnTo>
                    <a:pt x="53301" y="217944"/>
                  </a:lnTo>
                  <a:lnTo>
                    <a:pt x="27025" y="274116"/>
                  </a:lnTo>
                  <a:lnTo>
                    <a:pt x="8102" y="325691"/>
                  </a:lnTo>
                  <a:lnTo>
                    <a:pt x="0" y="369430"/>
                  </a:lnTo>
                  <a:lnTo>
                    <a:pt x="0" y="371614"/>
                  </a:lnTo>
                  <a:lnTo>
                    <a:pt x="5880" y="417639"/>
                  </a:lnTo>
                  <a:lnTo>
                    <a:pt x="22517" y="459384"/>
                  </a:lnTo>
                  <a:lnTo>
                    <a:pt x="48425" y="495338"/>
                  </a:lnTo>
                  <a:lnTo>
                    <a:pt x="82118" y="524002"/>
                  </a:lnTo>
                  <a:lnTo>
                    <a:pt x="122097" y="543890"/>
                  </a:lnTo>
                  <a:lnTo>
                    <a:pt x="166890" y="553491"/>
                  </a:lnTo>
                  <a:lnTo>
                    <a:pt x="177330" y="554253"/>
                  </a:lnTo>
                  <a:lnTo>
                    <a:pt x="190919" y="554253"/>
                  </a:lnTo>
                  <a:lnTo>
                    <a:pt x="198539" y="520992"/>
                  </a:lnTo>
                  <a:lnTo>
                    <a:pt x="190703" y="521639"/>
                  </a:lnTo>
                  <a:lnTo>
                    <a:pt x="174726" y="521639"/>
                  </a:lnTo>
                  <a:lnTo>
                    <a:pt x="167005" y="520992"/>
                  </a:lnTo>
                  <a:lnTo>
                    <a:pt x="118656" y="507263"/>
                  </a:lnTo>
                  <a:lnTo>
                    <a:pt x="83769" y="484339"/>
                  </a:lnTo>
                  <a:lnTo>
                    <a:pt x="56578" y="452856"/>
                  </a:lnTo>
                  <a:lnTo>
                    <a:pt x="38912" y="414667"/>
                  </a:lnTo>
                  <a:lnTo>
                    <a:pt x="32626" y="371614"/>
                  </a:lnTo>
                  <a:lnTo>
                    <a:pt x="32943" y="365188"/>
                  </a:lnTo>
                  <a:lnTo>
                    <a:pt x="56362" y="288086"/>
                  </a:lnTo>
                  <a:lnTo>
                    <a:pt x="78473" y="240499"/>
                  </a:lnTo>
                  <a:lnTo>
                    <a:pt x="104470" y="190842"/>
                  </a:lnTo>
                  <a:lnTo>
                    <a:pt x="132016" y="142125"/>
                  </a:lnTo>
                  <a:lnTo>
                    <a:pt x="158851" y="97307"/>
                  </a:lnTo>
                  <a:lnTo>
                    <a:pt x="182664" y="59372"/>
                  </a:lnTo>
                  <a:lnTo>
                    <a:pt x="206273" y="97066"/>
                  </a:lnTo>
                  <a:lnTo>
                    <a:pt x="232892" y="141566"/>
                  </a:lnTo>
                  <a:lnTo>
                    <a:pt x="260261" y="189953"/>
                  </a:lnTo>
                  <a:lnTo>
                    <a:pt x="286131" y="239306"/>
                  </a:lnTo>
                  <a:lnTo>
                    <a:pt x="295567" y="239255"/>
                  </a:lnTo>
                  <a:lnTo>
                    <a:pt x="304990" y="239661"/>
                  </a:lnTo>
                  <a:lnTo>
                    <a:pt x="314388" y="240525"/>
                  </a:lnTo>
                  <a:lnTo>
                    <a:pt x="323723" y="241871"/>
                  </a:lnTo>
                  <a:close/>
                </a:path>
                <a:path w="2273935" h="563879" extrusionOk="0">
                  <a:moveTo>
                    <a:pt x="364350" y="330288"/>
                  </a:moveTo>
                  <a:lnTo>
                    <a:pt x="360019" y="298615"/>
                  </a:lnTo>
                  <a:lnTo>
                    <a:pt x="359943" y="298056"/>
                  </a:lnTo>
                  <a:lnTo>
                    <a:pt x="346671" y="274535"/>
                  </a:lnTo>
                  <a:lnTo>
                    <a:pt x="324459" y="260121"/>
                  </a:lnTo>
                  <a:lnTo>
                    <a:pt x="316623" y="258902"/>
                  </a:lnTo>
                  <a:lnTo>
                    <a:pt x="316623" y="327253"/>
                  </a:lnTo>
                  <a:lnTo>
                    <a:pt x="316623" y="363258"/>
                  </a:lnTo>
                  <a:lnTo>
                    <a:pt x="315099" y="376897"/>
                  </a:lnTo>
                  <a:lnTo>
                    <a:pt x="310603" y="385724"/>
                  </a:lnTo>
                  <a:lnTo>
                    <a:pt x="303263" y="390474"/>
                  </a:lnTo>
                  <a:lnTo>
                    <a:pt x="293204" y="391896"/>
                  </a:lnTo>
                  <a:lnTo>
                    <a:pt x="270637" y="391896"/>
                  </a:lnTo>
                  <a:lnTo>
                    <a:pt x="270637" y="298615"/>
                  </a:lnTo>
                  <a:lnTo>
                    <a:pt x="293204" y="298615"/>
                  </a:lnTo>
                  <a:lnTo>
                    <a:pt x="303263" y="300037"/>
                  </a:lnTo>
                  <a:lnTo>
                    <a:pt x="310603" y="304800"/>
                  </a:lnTo>
                  <a:lnTo>
                    <a:pt x="315099" y="313626"/>
                  </a:lnTo>
                  <a:lnTo>
                    <a:pt x="316623" y="327253"/>
                  </a:lnTo>
                  <a:lnTo>
                    <a:pt x="316623" y="258902"/>
                  </a:lnTo>
                  <a:lnTo>
                    <a:pt x="293204" y="255219"/>
                  </a:lnTo>
                  <a:lnTo>
                    <a:pt x="222897" y="255219"/>
                  </a:lnTo>
                  <a:lnTo>
                    <a:pt x="222897" y="558952"/>
                  </a:lnTo>
                  <a:lnTo>
                    <a:pt x="270637" y="558952"/>
                  </a:lnTo>
                  <a:lnTo>
                    <a:pt x="270637" y="435292"/>
                  </a:lnTo>
                  <a:lnTo>
                    <a:pt x="293204" y="435292"/>
                  </a:lnTo>
                  <a:lnTo>
                    <a:pt x="324459" y="430403"/>
                  </a:lnTo>
                  <a:lnTo>
                    <a:pt x="346671" y="415988"/>
                  </a:lnTo>
                  <a:lnTo>
                    <a:pt x="359943" y="392455"/>
                  </a:lnTo>
                  <a:lnTo>
                    <a:pt x="360019" y="391896"/>
                  </a:lnTo>
                  <a:lnTo>
                    <a:pt x="364350" y="360222"/>
                  </a:lnTo>
                  <a:lnTo>
                    <a:pt x="364350" y="330288"/>
                  </a:lnTo>
                  <a:close/>
                </a:path>
                <a:path w="2273935" h="563879" extrusionOk="0">
                  <a:moveTo>
                    <a:pt x="516255" y="515569"/>
                  </a:moveTo>
                  <a:lnTo>
                    <a:pt x="437718" y="515569"/>
                  </a:lnTo>
                  <a:lnTo>
                    <a:pt x="437718" y="255219"/>
                  </a:lnTo>
                  <a:lnTo>
                    <a:pt x="389978" y="255219"/>
                  </a:lnTo>
                  <a:lnTo>
                    <a:pt x="389978" y="515569"/>
                  </a:lnTo>
                  <a:lnTo>
                    <a:pt x="389978" y="558749"/>
                  </a:lnTo>
                  <a:lnTo>
                    <a:pt x="516255" y="558749"/>
                  </a:lnTo>
                  <a:lnTo>
                    <a:pt x="516255" y="515569"/>
                  </a:lnTo>
                  <a:close/>
                </a:path>
                <a:path w="2273935" h="563879" extrusionOk="0">
                  <a:moveTo>
                    <a:pt x="691565" y="558952"/>
                  </a:moveTo>
                  <a:lnTo>
                    <a:pt x="681888" y="499516"/>
                  </a:lnTo>
                  <a:lnTo>
                    <a:pt x="675170" y="458292"/>
                  </a:lnTo>
                  <a:lnTo>
                    <a:pt x="650227" y="305117"/>
                  </a:lnTo>
                  <a:lnTo>
                    <a:pt x="642099" y="255219"/>
                  </a:lnTo>
                  <a:lnTo>
                    <a:pt x="629513" y="255219"/>
                  </a:lnTo>
                  <a:lnTo>
                    <a:pt x="629513" y="458292"/>
                  </a:lnTo>
                  <a:lnTo>
                    <a:pt x="586562" y="458292"/>
                  </a:lnTo>
                  <a:lnTo>
                    <a:pt x="607822" y="305117"/>
                  </a:lnTo>
                  <a:lnTo>
                    <a:pt x="629513" y="458292"/>
                  </a:lnTo>
                  <a:lnTo>
                    <a:pt x="629513" y="255219"/>
                  </a:lnTo>
                  <a:lnTo>
                    <a:pt x="577443" y="255219"/>
                  </a:lnTo>
                  <a:lnTo>
                    <a:pt x="527977" y="558952"/>
                  </a:lnTo>
                  <a:lnTo>
                    <a:pt x="572236" y="558952"/>
                  </a:lnTo>
                  <a:lnTo>
                    <a:pt x="580478" y="499516"/>
                  </a:lnTo>
                  <a:lnTo>
                    <a:pt x="635584" y="499516"/>
                  </a:lnTo>
                  <a:lnTo>
                    <a:pt x="643839" y="558952"/>
                  </a:lnTo>
                  <a:lnTo>
                    <a:pt x="691565" y="558952"/>
                  </a:lnTo>
                  <a:close/>
                </a:path>
                <a:path w="2273935" h="563879" extrusionOk="0">
                  <a:moveTo>
                    <a:pt x="846924" y="486054"/>
                  </a:moveTo>
                  <a:lnTo>
                    <a:pt x="835431" y="436270"/>
                  </a:lnTo>
                  <a:lnTo>
                    <a:pt x="793991" y="388429"/>
                  </a:lnTo>
                  <a:lnTo>
                    <a:pt x="774230" y="369836"/>
                  </a:lnTo>
                  <a:lnTo>
                    <a:pt x="761238" y="353936"/>
                  </a:lnTo>
                  <a:lnTo>
                    <a:pt x="754087" y="339013"/>
                  </a:lnTo>
                  <a:lnTo>
                    <a:pt x="751903" y="323354"/>
                  </a:lnTo>
                  <a:lnTo>
                    <a:pt x="753567" y="310019"/>
                  </a:lnTo>
                  <a:lnTo>
                    <a:pt x="758355" y="301002"/>
                  </a:lnTo>
                  <a:lnTo>
                    <a:pt x="766000" y="295884"/>
                  </a:lnTo>
                  <a:lnTo>
                    <a:pt x="776198" y="294271"/>
                  </a:lnTo>
                  <a:lnTo>
                    <a:pt x="786333" y="295897"/>
                  </a:lnTo>
                  <a:lnTo>
                    <a:pt x="793826" y="301104"/>
                  </a:lnTo>
                  <a:lnTo>
                    <a:pt x="798474" y="310375"/>
                  </a:lnTo>
                  <a:lnTo>
                    <a:pt x="800061" y="324205"/>
                  </a:lnTo>
                  <a:lnTo>
                    <a:pt x="800061" y="339839"/>
                  </a:lnTo>
                  <a:lnTo>
                    <a:pt x="845185" y="339839"/>
                  </a:lnTo>
                  <a:lnTo>
                    <a:pt x="845185" y="327253"/>
                  </a:lnTo>
                  <a:lnTo>
                    <a:pt x="840867" y="294817"/>
                  </a:lnTo>
                  <a:lnTo>
                    <a:pt x="827887" y="270840"/>
                  </a:lnTo>
                  <a:lnTo>
                    <a:pt x="806196" y="255981"/>
                  </a:lnTo>
                  <a:lnTo>
                    <a:pt x="775766" y="250888"/>
                  </a:lnTo>
                  <a:lnTo>
                    <a:pt x="745058" y="255968"/>
                  </a:lnTo>
                  <a:lnTo>
                    <a:pt x="722782" y="270738"/>
                  </a:lnTo>
                  <a:lnTo>
                    <a:pt x="709193" y="294449"/>
                  </a:lnTo>
                  <a:lnTo>
                    <a:pt x="704608" y="326390"/>
                  </a:lnTo>
                  <a:lnTo>
                    <a:pt x="707339" y="350939"/>
                  </a:lnTo>
                  <a:lnTo>
                    <a:pt x="716318" y="373735"/>
                  </a:lnTo>
                  <a:lnTo>
                    <a:pt x="732790" y="396621"/>
                  </a:lnTo>
                  <a:lnTo>
                    <a:pt x="757974" y="421411"/>
                  </a:lnTo>
                  <a:lnTo>
                    <a:pt x="777671" y="440042"/>
                  </a:lnTo>
                  <a:lnTo>
                    <a:pt x="790524" y="456285"/>
                  </a:lnTo>
                  <a:lnTo>
                    <a:pt x="797521" y="472109"/>
                  </a:lnTo>
                  <a:lnTo>
                    <a:pt x="799630" y="489534"/>
                  </a:lnTo>
                  <a:lnTo>
                    <a:pt x="797839" y="503796"/>
                  </a:lnTo>
                  <a:lnTo>
                    <a:pt x="792746" y="513181"/>
                  </a:lnTo>
                  <a:lnTo>
                    <a:pt x="784796" y="518337"/>
                  </a:lnTo>
                  <a:lnTo>
                    <a:pt x="774458" y="519912"/>
                  </a:lnTo>
                  <a:lnTo>
                    <a:pt x="764184" y="518350"/>
                  </a:lnTo>
                  <a:lnTo>
                    <a:pt x="756399" y="513295"/>
                  </a:lnTo>
                  <a:lnTo>
                    <a:pt x="751459" y="504164"/>
                  </a:lnTo>
                  <a:lnTo>
                    <a:pt x="749731" y="490410"/>
                  </a:lnTo>
                  <a:lnTo>
                    <a:pt x="749731" y="469569"/>
                  </a:lnTo>
                  <a:lnTo>
                    <a:pt x="704608" y="469569"/>
                  </a:lnTo>
                  <a:lnTo>
                    <a:pt x="704608" y="486930"/>
                  </a:lnTo>
                  <a:lnTo>
                    <a:pt x="709002" y="519366"/>
                  </a:lnTo>
                  <a:lnTo>
                    <a:pt x="722185" y="543344"/>
                  </a:lnTo>
                  <a:lnTo>
                    <a:pt x="744143" y="558203"/>
                  </a:lnTo>
                  <a:lnTo>
                    <a:pt x="774903" y="563308"/>
                  </a:lnTo>
                  <a:lnTo>
                    <a:pt x="805916" y="558190"/>
                  </a:lnTo>
                  <a:lnTo>
                    <a:pt x="828484" y="543229"/>
                  </a:lnTo>
                  <a:lnTo>
                    <a:pt x="842264" y="518998"/>
                  </a:lnTo>
                  <a:lnTo>
                    <a:pt x="846924" y="486054"/>
                  </a:lnTo>
                  <a:close/>
                </a:path>
                <a:path w="2273935" h="563879" extrusionOk="0">
                  <a:moveTo>
                    <a:pt x="1071702" y="255219"/>
                  </a:moveTo>
                  <a:lnTo>
                    <a:pt x="1004455" y="255219"/>
                  </a:lnTo>
                  <a:lnTo>
                    <a:pt x="972781" y="475653"/>
                  </a:lnTo>
                  <a:lnTo>
                    <a:pt x="941108" y="255219"/>
                  </a:lnTo>
                  <a:lnTo>
                    <a:pt x="873848" y="255219"/>
                  </a:lnTo>
                  <a:lnTo>
                    <a:pt x="873848" y="558952"/>
                  </a:lnTo>
                  <a:lnTo>
                    <a:pt x="915504" y="558952"/>
                  </a:lnTo>
                  <a:lnTo>
                    <a:pt x="915504" y="328993"/>
                  </a:lnTo>
                  <a:lnTo>
                    <a:pt x="951090" y="558952"/>
                  </a:lnTo>
                  <a:lnTo>
                    <a:pt x="991006" y="558952"/>
                  </a:lnTo>
                  <a:lnTo>
                    <a:pt x="1026579" y="328993"/>
                  </a:lnTo>
                  <a:lnTo>
                    <a:pt x="1026579" y="558952"/>
                  </a:lnTo>
                  <a:lnTo>
                    <a:pt x="1071702" y="558952"/>
                  </a:lnTo>
                  <a:lnTo>
                    <a:pt x="1071702" y="255219"/>
                  </a:lnTo>
                  <a:close/>
                </a:path>
                <a:path w="2273935" h="563879" extrusionOk="0">
                  <a:moveTo>
                    <a:pt x="1257884" y="558952"/>
                  </a:moveTo>
                  <a:lnTo>
                    <a:pt x="1248206" y="499516"/>
                  </a:lnTo>
                  <a:lnTo>
                    <a:pt x="1241488" y="458292"/>
                  </a:lnTo>
                  <a:lnTo>
                    <a:pt x="1216545" y="305117"/>
                  </a:lnTo>
                  <a:lnTo>
                    <a:pt x="1208417" y="255219"/>
                  </a:lnTo>
                  <a:lnTo>
                    <a:pt x="1195832" y="255219"/>
                  </a:lnTo>
                  <a:lnTo>
                    <a:pt x="1195832" y="458292"/>
                  </a:lnTo>
                  <a:lnTo>
                    <a:pt x="1152880" y="458292"/>
                  </a:lnTo>
                  <a:lnTo>
                    <a:pt x="1174140" y="305117"/>
                  </a:lnTo>
                  <a:lnTo>
                    <a:pt x="1195832" y="458292"/>
                  </a:lnTo>
                  <a:lnTo>
                    <a:pt x="1195832" y="255219"/>
                  </a:lnTo>
                  <a:lnTo>
                    <a:pt x="1143762" y="255219"/>
                  </a:lnTo>
                  <a:lnTo>
                    <a:pt x="1094295" y="558952"/>
                  </a:lnTo>
                  <a:lnTo>
                    <a:pt x="1138567" y="558952"/>
                  </a:lnTo>
                  <a:lnTo>
                    <a:pt x="1146797" y="499516"/>
                  </a:lnTo>
                  <a:lnTo>
                    <a:pt x="1201915" y="499516"/>
                  </a:lnTo>
                  <a:lnTo>
                    <a:pt x="1210157" y="558952"/>
                  </a:lnTo>
                  <a:lnTo>
                    <a:pt x="1257884" y="558952"/>
                  </a:lnTo>
                  <a:close/>
                </a:path>
                <a:path w="2273935" h="563879" extrusionOk="0">
                  <a:moveTo>
                    <a:pt x="1427556" y="558952"/>
                  </a:moveTo>
                  <a:lnTo>
                    <a:pt x="1424724" y="550506"/>
                  </a:lnTo>
                  <a:lnTo>
                    <a:pt x="1423162" y="541820"/>
                  </a:lnTo>
                  <a:lnTo>
                    <a:pt x="1422488" y="532472"/>
                  </a:lnTo>
                  <a:lnTo>
                    <a:pt x="1422349" y="522071"/>
                  </a:lnTo>
                  <a:lnTo>
                    <a:pt x="1422349" y="468706"/>
                  </a:lnTo>
                  <a:lnTo>
                    <a:pt x="1420749" y="445249"/>
                  </a:lnTo>
                  <a:lnTo>
                    <a:pt x="1416100" y="428777"/>
                  </a:lnTo>
                  <a:lnTo>
                    <a:pt x="1415465" y="426504"/>
                  </a:lnTo>
                  <a:lnTo>
                    <a:pt x="1405686" y="412813"/>
                  </a:lnTo>
                  <a:lnTo>
                    <a:pt x="1390675" y="404482"/>
                  </a:lnTo>
                  <a:lnTo>
                    <a:pt x="1390675" y="403618"/>
                  </a:lnTo>
                  <a:lnTo>
                    <a:pt x="1404518" y="394995"/>
                  </a:lnTo>
                  <a:lnTo>
                    <a:pt x="1411795" y="385394"/>
                  </a:lnTo>
                  <a:lnTo>
                    <a:pt x="1414259" y="382143"/>
                  </a:lnTo>
                  <a:lnTo>
                    <a:pt x="1420012" y="365048"/>
                  </a:lnTo>
                  <a:lnTo>
                    <a:pt x="1421904" y="343738"/>
                  </a:lnTo>
                  <a:lnTo>
                    <a:pt x="1421904" y="325081"/>
                  </a:lnTo>
                  <a:lnTo>
                    <a:pt x="1418374" y="298615"/>
                  </a:lnTo>
                  <a:lnTo>
                    <a:pt x="1417815" y="294398"/>
                  </a:lnTo>
                  <a:lnTo>
                    <a:pt x="1405089" y="272580"/>
                  </a:lnTo>
                  <a:lnTo>
                    <a:pt x="1383106" y="259549"/>
                  </a:lnTo>
                  <a:lnTo>
                    <a:pt x="1374178" y="258343"/>
                  </a:lnTo>
                  <a:lnTo>
                    <a:pt x="1374178" y="329857"/>
                  </a:lnTo>
                  <a:lnTo>
                    <a:pt x="1374178" y="353288"/>
                  </a:lnTo>
                  <a:lnTo>
                    <a:pt x="1372209" y="368554"/>
                  </a:lnTo>
                  <a:lnTo>
                    <a:pt x="1366532" y="378460"/>
                  </a:lnTo>
                  <a:lnTo>
                    <a:pt x="1357528" y="383794"/>
                  </a:lnTo>
                  <a:lnTo>
                    <a:pt x="1345539" y="385394"/>
                  </a:lnTo>
                  <a:lnTo>
                    <a:pt x="1328191" y="385394"/>
                  </a:lnTo>
                  <a:lnTo>
                    <a:pt x="1328191" y="298615"/>
                  </a:lnTo>
                  <a:lnTo>
                    <a:pt x="1349883" y="298615"/>
                  </a:lnTo>
                  <a:lnTo>
                    <a:pt x="1360817" y="300443"/>
                  </a:lnTo>
                  <a:lnTo>
                    <a:pt x="1368374" y="306095"/>
                  </a:lnTo>
                  <a:lnTo>
                    <a:pt x="1372768" y="315823"/>
                  </a:lnTo>
                  <a:lnTo>
                    <a:pt x="1374178" y="329857"/>
                  </a:lnTo>
                  <a:lnTo>
                    <a:pt x="1374178" y="258343"/>
                  </a:lnTo>
                  <a:lnTo>
                    <a:pt x="1351191" y="255219"/>
                  </a:lnTo>
                  <a:lnTo>
                    <a:pt x="1280452" y="255219"/>
                  </a:lnTo>
                  <a:lnTo>
                    <a:pt x="1280452" y="558952"/>
                  </a:lnTo>
                  <a:lnTo>
                    <a:pt x="1328191" y="558952"/>
                  </a:lnTo>
                  <a:lnTo>
                    <a:pt x="1328191" y="428777"/>
                  </a:lnTo>
                  <a:lnTo>
                    <a:pt x="1344676" y="428777"/>
                  </a:lnTo>
                  <a:lnTo>
                    <a:pt x="1374622" y="466102"/>
                  </a:lnTo>
                  <a:lnTo>
                    <a:pt x="1374635" y="522071"/>
                  </a:lnTo>
                  <a:lnTo>
                    <a:pt x="1374927" y="536816"/>
                  </a:lnTo>
                  <a:lnTo>
                    <a:pt x="1375816" y="546646"/>
                  </a:lnTo>
                  <a:lnTo>
                    <a:pt x="1377188" y="553313"/>
                  </a:lnTo>
                  <a:lnTo>
                    <a:pt x="1378953" y="558952"/>
                  </a:lnTo>
                  <a:lnTo>
                    <a:pt x="1427556" y="558952"/>
                  </a:lnTo>
                  <a:close/>
                </a:path>
                <a:path w="2273935" h="563879" extrusionOk="0">
                  <a:moveTo>
                    <a:pt x="1606791" y="558952"/>
                  </a:moveTo>
                  <a:lnTo>
                    <a:pt x="1597101" y="499516"/>
                  </a:lnTo>
                  <a:lnTo>
                    <a:pt x="1590395" y="458292"/>
                  </a:lnTo>
                  <a:lnTo>
                    <a:pt x="1565452" y="305117"/>
                  </a:lnTo>
                  <a:lnTo>
                    <a:pt x="1557324" y="255219"/>
                  </a:lnTo>
                  <a:lnTo>
                    <a:pt x="1544739" y="255219"/>
                  </a:lnTo>
                  <a:lnTo>
                    <a:pt x="1544739" y="458292"/>
                  </a:lnTo>
                  <a:lnTo>
                    <a:pt x="1501787" y="458292"/>
                  </a:lnTo>
                  <a:lnTo>
                    <a:pt x="1523047" y="305117"/>
                  </a:lnTo>
                  <a:lnTo>
                    <a:pt x="1544739" y="458292"/>
                  </a:lnTo>
                  <a:lnTo>
                    <a:pt x="1544739" y="255219"/>
                  </a:lnTo>
                  <a:lnTo>
                    <a:pt x="1492669" y="255219"/>
                  </a:lnTo>
                  <a:lnTo>
                    <a:pt x="1443202" y="558952"/>
                  </a:lnTo>
                  <a:lnTo>
                    <a:pt x="1487462" y="558952"/>
                  </a:lnTo>
                  <a:lnTo>
                    <a:pt x="1495704" y="499516"/>
                  </a:lnTo>
                  <a:lnTo>
                    <a:pt x="1550809" y="499516"/>
                  </a:lnTo>
                  <a:lnTo>
                    <a:pt x="1559064" y="558952"/>
                  </a:lnTo>
                  <a:lnTo>
                    <a:pt x="1606791" y="558952"/>
                  </a:lnTo>
                  <a:close/>
                </a:path>
                <a:path w="2273935" h="563879" extrusionOk="0">
                  <a:moveTo>
                    <a:pt x="1744776" y="255435"/>
                  </a:moveTo>
                  <a:lnTo>
                    <a:pt x="1597266" y="255435"/>
                  </a:lnTo>
                  <a:lnTo>
                    <a:pt x="1597266" y="298615"/>
                  </a:lnTo>
                  <a:lnTo>
                    <a:pt x="1647151" y="298615"/>
                  </a:lnTo>
                  <a:lnTo>
                    <a:pt x="1647151" y="558965"/>
                  </a:lnTo>
                  <a:lnTo>
                    <a:pt x="1694878" y="558965"/>
                  </a:lnTo>
                  <a:lnTo>
                    <a:pt x="1694878" y="298615"/>
                  </a:lnTo>
                  <a:lnTo>
                    <a:pt x="1744776" y="298615"/>
                  </a:lnTo>
                  <a:lnTo>
                    <a:pt x="1744776" y="255435"/>
                  </a:lnTo>
                  <a:close/>
                </a:path>
                <a:path w="2273935" h="563879" extrusionOk="0">
                  <a:moveTo>
                    <a:pt x="1914461" y="255219"/>
                  </a:moveTo>
                  <a:lnTo>
                    <a:pt x="1866734" y="255219"/>
                  </a:lnTo>
                  <a:lnTo>
                    <a:pt x="1866734" y="378409"/>
                  </a:lnTo>
                  <a:lnTo>
                    <a:pt x="1815528" y="378409"/>
                  </a:lnTo>
                  <a:lnTo>
                    <a:pt x="1815528" y="255219"/>
                  </a:lnTo>
                  <a:lnTo>
                    <a:pt x="1767801" y="255219"/>
                  </a:lnTo>
                  <a:lnTo>
                    <a:pt x="1767801" y="378409"/>
                  </a:lnTo>
                  <a:lnTo>
                    <a:pt x="1767801" y="422859"/>
                  </a:lnTo>
                  <a:lnTo>
                    <a:pt x="1767801" y="558749"/>
                  </a:lnTo>
                  <a:lnTo>
                    <a:pt x="1815528" y="558749"/>
                  </a:lnTo>
                  <a:lnTo>
                    <a:pt x="1815528" y="422859"/>
                  </a:lnTo>
                  <a:lnTo>
                    <a:pt x="1866734" y="422859"/>
                  </a:lnTo>
                  <a:lnTo>
                    <a:pt x="1866734" y="558749"/>
                  </a:lnTo>
                  <a:lnTo>
                    <a:pt x="1914461" y="558749"/>
                  </a:lnTo>
                  <a:lnTo>
                    <a:pt x="1914461" y="422859"/>
                  </a:lnTo>
                  <a:lnTo>
                    <a:pt x="1914461" y="378409"/>
                  </a:lnTo>
                  <a:lnTo>
                    <a:pt x="1914461" y="255219"/>
                  </a:lnTo>
                  <a:close/>
                </a:path>
                <a:path w="2273935" h="563879" extrusionOk="0">
                  <a:moveTo>
                    <a:pt x="2091524" y="327253"/>
                  </a:moveTo>
                  <a:lnTo>
                    <a:pt x="2086787" y="294817"/>
                  </a:lnTo>
                  <a:lnTo>
                    <a:pt x="2086470" y="294271"/>
                  </a:lnTo>
                  <a:lnTo>
                    <a:pt x="2072868" y="270840"/>
                  </a:lnTo>
                  <a:lnTo>
                    <a:pt x="2050148" y="255981"/>
                  </a:lnTo>
                  <a:lnTo>
                    <a:pt x="2043798" y="254952"/>
                  </a:lnTo>
                  <a:lnTo>
                    <a:pt x="2043798" y="324205"/>
                  </a:lnTo>
                  <a:lnTo>
                    <a:pt x="2043798" y="489966"/>
                  </a:lnTo>
                  <a:lnTo>
                    <a:pt x="2042071" y="503796"/>
                  </a:lnTo>
                  <a:lnTo>
                    <a:pt x="2037118" y="513080"/>
                  </a:lnTo>
                  <a:lnTo>
                    <a:pt x="2029333" y="518287"/>
                  </a:lnTo>
                  <a:lnTo>
                    <a:pt x="2019058" y="519912"/>
                  </a:lnTo>
                  <a:lnTo>
                    <a:pt x="2008784" y="518287"/>
                  </a:lnTo>
                  <a:lnTo>
                    <a:pt x="2000999" y="513080"/>
                  </a:lnTo>
                  <a:lnTo>
                    <a:pt x="1996059" y="503796"/>
                  </a:lnTo>
                  <a:lnTo>
                    <a:pt x="1994331" y="489966"/>
                  </a:lnTo>
                  <a:lnTo>
                    <a:pt x="1994331" y="324205"/>
                  </a:lnTo>
                  <a:lnTo>
                    <a:pt x="1996059" y="310375"/>
                  </a:lnTo>
                  <a:lnTo>
                    <a:pt x="2000999" y="301104"/>
                  </a:lnTo>
                  <a:lnTo>
                    <a:pt x="2008784" y="295897"/>
                  </a:lnTo>
                  <a:lnTo>
                    <a:pt x="2019058" y="294271"/>
                  </a:lnTo>
                  <a:lnTo>
                    <a:pt x="2029333" y="295897"/>
                  </a:lnTo>
                  <a:lnTo>
                    <a:pt x="2037118" y="301104"/>
                  </a:lnTo>
                  <a:lnTo>
                    <a:pt x="2042071" y="310375"/>
                  </a:lnTo>
                  <a:lnTo>
                    <a:pt x="2043798" y="324205"/>
                  </a:lnTo>
                  <a:lnTo>
                    <a:pt x="2043798" y="254952"/>
                  </a:lnTo>
                  <a:lnTo>
                    <a:pt x="1987969" y="255981"/>
                  </a:lnTo>
                  <a:lnTo>
                    <a:pt x="1951329" y="294817"/>
                  </a:lnTo>
                  <a:lnTo>
                    <a:pt x="1946592" y="327253"/>
                  </a:lnTo>
                  <a:lnTo>
                    <a:pt x="1946592" y="486930"/>
                  </a:lnTo>
                  <a:lnTo>
                    <a:pt x="1951329" y="519366"/>
                  </a:lnTo>
                  <a:lnTo>
                    <a:pt x="1965261" y="543344"/>
                  </a:lnTo>
                  <a:lnTo>
                    <a:pt x="1987969" y="558203"/>
                  </a:lnTo>
                  <a:lnTo>
                    <a:pt x="2019058" y="563308"/>
                  </a:lnTo>
                  <a:lnTo>
                    <a:pt x="2050148" y="558203"/>
                  </a:lnTo>
                  <a:lnTo>
                    <a:pt x="2072868" y="543344"/>
                  </a:lnTo>
                  <a:lnTo>
                    <a:pt x="2086470" y="519912"/>
                  </a:lnTo>
                  <a:lnTo>
                    <a:pt x="2086787" y="519366"/>
                  </a:lnTo>
                  <a:lnTo>
                    <a:pt x="2091524" y="486930"/>
                  </a:lnTo>
                  <a:lnTo>
                    <a:pt x="2091524" y="327253"/>
                  </a:lnTo>
                  <a:close/>
                </a:path>
                <a:path w="2273935" h="563879" extrusionOk="0">
                  <a:moveTo>
                    <a:pt x="2273350" y="255219"/>
                  </a:moveTo>
                  <a:lnTo>
                    <a:pt x="2230831" y="255219"/>
                  </a:lnTo>
                  <a:lnTo>
                    <a:pt x="2230831" y="437032"/>
                  </a:lnTo>
                  <a:lnTo>
                    <a:pt x="2182672" y="255219"/>
                  </a:lnTo>
                  <a:lnTo>
                    <a:pt x="2123656" y="255219"/>
                  </a:lnTo>
                  <a:lnTo>
                    <a:pt x="2123656" y="558952"/>
                  </a:lnTo>
                  <a:lnTo>
                    <a:pt x="2166188" y="558952"/>
                  </a:lnTo>
                  <a:lnTo>
                    <a:pt x="2166188" y="337235"/>
                  </a:lnTo>
                  <a:lnTo>
                    <a:pt x="2225205" y="558952"/>
                  </a:lnTo>
                  <a:lnTo>
                    <a:pt x="2273350" y="558952"/>
                  </a:lnTo>
                  <a:lnTo>
                    <a:pt x="2273350" y="255219"/>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pic>
        <p:nvPicPr>
          <p:cNvPr id="304" name="Google Shape;304;g37ba3274512_0_42" descr="Loupe avec un remplissage uni"/>
          <p:cNvPicPr preferRelativeResize="0"/>
          <p:nvPr/>
        </p:nvPicPr>
        <p:blipFill rotWithShape="1">
          <a:blip r:embed="rId5">
            <a:alphaModFix/>
          </a:blip>
          <a:srcRect/>
          <a:stretch/>
        </p:blipFill>
        <p:spPr>
          <a:xfrm>
            <a:off x="656278" y="3164639"/>
            <a:ext cx="817175" cy="817175"/>
          </a:xfrm>
          <a:prstGeom prst="rect">
            <a:avLst/>
          </a:prstGeom>
          <a:noFill/>
          <a:ln>
            <a:noFill/>
          </a:ln>
        </p:spPr>
      </p:pic>
      <p:sp>
        <p:nvSpPr>
          <p:cNvPr id="305" name="Google Shape;305;g37ba3274512_0_42"/>
          <p:cNvSpPr/>
          <p:nvPr/>
        </p:nvSpPr>
        <p:spPr>
          <a:xfrm>
            <a:off x="4316756" y="4703078"/>
            <a:ext cx="2889900" cy="573900"/>
          </a:xfrm>
          <a:prstGeom prst="rect">
            <a:avLst/>
          </a:prstGeom>
          <a:solidFill>
            <a:srgbClr val="9F14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6" name="Google Shape;306;g37ba3274512_0_42"/>
          <p:cNvSpPr/>
          <p:nvPr/>
        </p:nvSpPr>
        <p:spPr>
          <a:xfrm>
            <a:off x="2218538" y="4823048"/>
            <a:ext cx="2218404" cy="1163341"/>
          </a:xfrm>
          <a:prstGeom prst="rect">
            <a:avLst/>
          </a:prstGeom>
          <a:solidFill>
            <a:srgbClr val="EA95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7" name="Google Shape;307;g37ba3274512_0_42"/>
          <p:cNvSpPr/>
          <p:nvPr/>
        </p:nvSpPr>
        <p:spPr>
          <a:xfrm>
            <a:off x="7167822" y="4612057"/>
            <a:ext cx="2889841" cy="573892"/>
          </a:xfrm>
          <a:prstGeom prst="rect">
            <a:avLst/>
          </a:prstGeom>
          <a:solidFill>
            <a:srgbClr val="9F14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8" name="Google Shape;308;g37ba3274512_0_42"/>
          <p:cNvSpPr/>
          <p:nvPr/>
        </p:nvSpPr>
        <p:spPr>
          <a:xfrm>
            <a:off x="13466" y="4771878"/>
            <a:ext cx="1795788" cy="1219055"/>
          </a:xfrm>
          <a:prstGeom prst="rect">
            <a:avLst/>
          </a:prstGeom>
          <a:solidFill>
            <a:srgbClr val="EA95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9" name="Google Shape;309;g37ba3274512_0_42"/>
          <p:cNvSpPr txBox="1"/>
          <p:nvPr/>
        </p:nvSpPr>
        <p:spPr>
          <a:xfrm>
            <a:off x="2428739" y="5067039"/>
            <a:ext cx="1948679" cy="892512"/>
          </a:xfrm>
          <a:prstGeom prst="rect">
            <a:avLst/>
          </a:prstGeom>
          <a:noFill/>
          <a:ln>
            <a:noFill/>
          </a:ln>
        </p:spPr>
        <p:txBody>
          <a:bodyPr spcFirstLastPara="1" wrap="square" lIns="91425" tIns="45700" rIns="91425" bIns="45700" anchor="t" anchorCtr="0">
            <a:spAutoFit/>
          </a:bodyPr>
          <a:lstStyle/>
          <a:p>
            <a:pPr marL="7701" marR="3081" lvl="0" indent="0" algn="l" rtl="0">
              <a:lnSpc>
                <a:spcPct val="100000"/>
              </a:lnSpc>
              <a:spcBef>
                <a:spcPts val="0"/>
              </a:spcBef>
              <a:spcAft>
                <a:spcPts val="0"/>
              </a:spcAft>
              <a:buClr>
                <a:srgbClr val="000000"/>
              </a:buClr>
              <a:buSzPts val="1800"/>
              <a:buFont typeface="Arial"/>
              <a:buNone/>
            </a:pPr>
            <a:r>
              <a:rPr lang="fr-BE" sz="1800" b="1" i="0" u="none" strike="noStrike" cap="none">
                <a:solidFill>
                  <a:schemeClr val="lt2"/>
                </a:solidFill>
                <a:latin typeface="Arial"/>
                <a:ea typeface="Arial"/>
                <a:cs typeface="Arial"/>
                <a:sym typeface="Arial"/>
              </a:rPr>
              <a:t>Clubs registrations</a:t>
            </a:r>
            <a:endParaRPr sz="1800" b="0" i="0" u="none" strike="noStrike" cap="none">
              <a:solidFill>
                <a:srgbClr val="000000"/>
              </a:solidFill>
              <a:latin typeface="Arial"/>
              <a:ea typeface="Arial"/>
              <a:cs typeface="Arial"/>
              <a:sym typeface="Arial"/>
            </a:endParaRPr>
          </a:p>
          <a:p>
            <a:pPr marL="7701" marR="3081"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Lato"/>
              <a:ea typeface="Lato"/>
              <a:cs typeface="Lato"/>
              <a:sym typeface="Lato"/>
            </a:endParaRPr>
          </a:p>
        </p:txBody>
      </p:sp>
      <p:sp>
        <p:nvSpPr>
          <p:cNvPr id="310" name="Google Shape;310;g37ba3274512_0_42"/>
          <p:cNvSpPr/>
          <p:nvPr/>
        </p:nvSpPr>
        <p:spPr>
          <a:xfrm>
            <a:off x="4784857" y="4794512"/>
            <a:ext cx="2487771" cy="1178242"/>
          </a:xfrm>
          <a:prstGeom prst="rect">
            <a:avLst/>
          </a:prstGeom>
          <a:solidFill>
            <a:srgbClr val="EA95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1" name="Google Shape;311;g37ba3274512_0_42"/>
          <p:cNvSpPr txBox="1"/>
          <p:nvPr/>
        </p:nvSpPr>
        <p:spPr>
          <a:xfrm>
            <a:off x="4918585" y="4926724"/>
            <a:ext cx="2354828" cy="923289"/>
          </a:xfrm>
          <a:prstGeom prst="rect">
            <a:avLst/>
          </a:prstGeom>
          <a:noFill/>
          <a:ln>
            <a:noFill/>
          </a:ln>
        </p:spPr>
        <p:txBody>
          <a:bodyPr spcFirstLastPara="1" wrap="square" lIns="91425" tIns="45700" rIns="91425" bIns="45700" anchor="t" anchorCtr="0">
            <a:spAutoFit/>
          </a:bodyPr>
          <a:lstStyle/>
          <a:p>
            <a:pPr marL="7701" marR="3081" lvl="0" indent="0" algn="l" rtl="0">
              <a:lnSpc>
                <a:spcPct val="100000"/>
              </a:lnSpc>
              <a:spcBef>
                <a:spcPts val="0"/>
              </a:spcBef>
              <a:spcAft>
                <a:spcPts val="0"/>
              </a:spcAft>
              <a:buClr>
                <a:srgbClr val="000000"/>
              </a:buClr>
              <a:buSzPts val="1600"/>
              <a:buFont typeface="Arial"/>
              <a:buNone/>
            </a:pPr>
            <a:r>
              <a:rPr lang="fr-BE" sz="1800" b="1" i="0" u="none" strike="noStrike" cap="none">
                <a:solidFill>
                  <a:schemeClr val="lt2"/>
                </a:solidFill>
                <a:latin typeface="Arial"/>
                <a:ea typeface="Arial"/>
                <a:cs typeface="Arial"/>
                <a:sym typeface="Arial"/>
              </a:rPr>
              <a:t>MONITOR plasma donations during the campaign</a:t>
            </a:r>
            <a:endParaRPr sz="1800" b="0" i="0" u="none" strike="noStrike" cap="none">
              <a:solidFill>
                <a:srgbClr val="000000"/>
              </a:solidFill>
              <a:latin typeface="Arial"/>
              <a:ea typeface="Arial"/>
              <a:cs typeface="Arial"/>
              <a:sym typeface="Arial"/>
            </a:endParaRPr>
          </a:p>
        </p:txBody>
      </p:sp>
      <p:sp>
        <p:nvSpPr>
          <p:cNvPr id="312" name="Google Shape;312;g37ba3274512_0_42"/>
          <p:cNvSpPr txBox="1"/>
          <p:nvPr/>
        </p:nvSpPr>
        <p:spPr>
          <a:xfrm>
            <a:off x="6522" y="4788580"/>
            <a:ext cx="1831162" cy="1200288"/>
          </a:xfrm>
          <a:prstGeom prst="rect">
            <a:avLst/>
          </a:prstGeom>
          <a:noFill/>
          <a:ln>
            <a:noFill/>
          </a:ln>
        </p:spPr>
        <p:txBody>
          <a:bodyPr spcFirstLastPara="1" wrap="square" lIns="91425" tIns="45700" rIns="91425" bIns="45700" anchor="t" anchorCtr="0">
            <a:spAutoFit/>
          </a:bodyPr>
          <a:lstStyle/>
          <a:p>
            <a:pPr marL="7701" marR="3081" lvl="0" indent="0" algn="l" rtl="0">
              <a:lnSpc>
                <a:spcPct val="100000"/>
              </a:lnSpc>
              <a:spcBef>
                <a:spcPts val="0"/>
              </a:spcBef>
              <a:spcAft>
                <a:spcPts val="0"/>
              </a:spcAft>
              <a:buClr>
                <a:srgbClr val="000000"/>
              </a:buClr>
              <a:buSzPts val="1800"/>
              <a:buFont typeface="Arial"/>
              <a:buNone/>
            </a:pPr>
            <a:r>
              <a:rPr lang="fr-BE" sz="1800" b="1" i="0" u="none" strike="noStrike" cap="none">
                <a:solidFill>
                  <a:schemeClr val="lt2"/>
                </a:solidFill>
                <a:latin typeface="Arial"/>
                <a:ea typeface="Arial"/>
                <a:cs typeface="Arial"/>
                <a:sym typeface="Arial"/>
              </a:rPr>
              <a:t>Contact the clubs and sport organizations</a:t>
            </a:r>
            <a:endParaRPr sz="1800" b="0" i="0" u="none" strike="noStrike" cap="none">
              <a:solidFill>
                <a:srgbClr val="000000"/>
              </a:solidFill>
              <a:latin typeface="Arial"/>
              <a:ea typeface="Arial"/>
              <a:cs typeface="Arial"/>
              <a:sym typeface="Arial"/>
            </a:endParaRPr>
          </a:p>
        </p:txBody>
      </p:sp>
      <p:sp>
        <p:nvSpPr>
          <p:cNvPr id="313" name="Google Shape;313;g37ba3274512_0_42"/>
          <p:cNvSpPr txBox="1"/>
          <p:nvPr/>
        </p:nvSpPr>
        <p:spPr>
          <a:xfrm>
            <a:off x="7724387" y="4145314"/>
            <a:ext cx="2080300" cy="579646"/>
          </a:xfrm>
          <a:prstGeom prst="rect">
            <a:avLst/>
          </a:prstGeom>
          <a:solidFill>
            <a:schemeClr val="lt1"/>
          </a:solidFill>
          <a:ln>
            <a:noFill/>
          </a:ln>
        </p:spPr>
        <p:txBody>
          <a:bodyPr spcFirstLastPara="1" wrap="square" lIns="91425" tIns="45700" rIns="91425" bIns="45700" anchor="t" anchorCtr="0">
            <a:spAutoFit/>
          </a:bodyPr>
          <a:lstStyle/>
          <a:p>
            <a:pPr marL="7701" marR="3081" lvl="0" indent="0" algn="l" rtl="0">
              <a:lnSpc>
                <a:spcPct val="76700"/>
              </a:lnSpc>
              <a:spcBef>
                <a:spcPts val="0"/>
              </a:spcBef>
              <a:spcAft>
                <a:spcPts val="0"/>
              </a:spcAft>
              <a:buClr>
                <a:srgbClr val="000000"/>
              </a:buClr>
              <a:buSzPts val="2000"/>
              <a:buFont typeface="Arial"/>
              <a:buNone/>
            </a:pPr>
            <a:r>
              <a:rPr lang="fr-BE" sz="2000" b="0" i="0" u="none" strike="noStrike" cap="none">
                <a:solidFill>
                  <a:srgbClr val="9F1421"/>
                </a:solidFill>
                <a:latin typeface="Bebas Neue"/>
                <a:ea typeface="Bebas Neue"/>
                <a:cs typeface="Bebas Neue"/>
                <a:sym typeface="Bebas Neue"/>
              </a:rPr>
              <a:t>from 1 september TO 30 november:</a:t>
            </a:r>
            <a:endParaRPr sz="2000" b="0" i="0" u="none" strike="noStrike" cap="none">
              <a:solidFill>
                <a:srgbClr val="9F1421"/>
              </a:solidFill>
              <a:latin typeface="Arial"/>
              <a:ea typeface="Arial"/>
              <a:cs typeface="Arial"/>
              <a:sym typeface="Arial"/>
            </a:endParaRPr>
          </a:p>
        </p:txBody>
      </p:sp>
      <p:sp>
        <p:nvSpPr>
          <p:cNvPr id="314" name="Google Shape;314;g37ba3274512_0_42"/>
          <p:cNvSpPr/>
          <p:nvPr/>
        </p:nvSpPr>
        <p:spPr>
          <a:xfrm>
            <a:off x="9827159" y="4501634"/>
            <a:ext cx="2338053" cy="573892"/>
          </a:xfrm>
          <a:prstGeom prst="rect">
            <a:avLst/>
          </a:prstGeom>
          <a:solidFill>
            <a:srgbClr val="9F14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5" name="Google Shape;315;g37ba3274512_0_42"/>
          <p:cNvSpPr txBox="1"/>
          <p:nvPr/>
        </p:nvSpPr>
        <p:spPr>
          <a:xfrm>
            <a:off x="10267549" y="4251290"/>
            <a:ext cx="1902510" cy="329281"/>
          </a:xfrm>
          <a:prstGeom prst="rect">
            <a:avLst/>
          </a:prstGeom>
          <a:solidFill>
            <a:schemeClr val="lt1"/>
          </a:solidFill>
          <a:ln>
            <a:noFill/>
          </a:ln>
        </p:spPr>
        <p:txBody>
          <a:bodyPr spcFirstLastPara="1" wrap="square" lIns="91425" tIns="45700" rIns="91425" bIns="45700" anchor="t" anchorCtr="0">
            <a:spAutoFit/>
          </a:bodyPr>
          <a:lstStyle/>
          <a:p>
            <a:pPr marL="7701" marR="3081" lvl="0" indent="0" algn="ctr" rtl="0">
              <a:lnSpc>
                <a:spcPct val="76700"/>
              </a:lnSpc>
              <a:spcBef>
                <a:spcPts val="0"/>
              </a:spcBef>
              <a:spcAft>
                <a:spcPts val="0"/>
              </a:spcAft>
              <a:buClr>
                <a:srgbClr val="000000"/>
              </a:buClr>
              <a:buSzPts val="2000"/>
              <a:buFont typeface="Arial"/>
              <a:buNone/>
            </a:pPr>
            <a:r>
              <a:rPr lang="fr-BE" sz="2000" b="0" i="0" u="none" strike="noStrike" cap="none">
                <a:solidFill>
                  <a:srgbClr val="9F1421"/>
                </a:solidFill>
                <a:latin typeface="Bebas Neue"/>
                <a:ea typeface="Bebas Neue"/>
                <a:cs typeface="Bebas Neue"/>
                <a:sym typeface="Bebas Neue"/>
              </a:rPr>
              <a:t>1st December </a:t>
            </a:r>
            <a:endParaRPr sz="2000" b="0" i="0" u="none" strike="noStrike" cap="none">
              <a:solidFill>
                <a:srgbClr val="9F1421"/>
              </a:solidFill>
              <a:latin typeface="Arial"/>
              <a:ea typeface="Arial"/>
              <a:cs typeface="Arial"/>
              <a:sym typeface="Arial"/>
            </a:endParaRPr>
          </a:p>
        </p:txBody>
      </p:sp>
      <p:sp>
        <p:nvSpPr>
          <p:cNvPr id="316" name="Google Shape;316;g37ba3274512_0_42"/>
          <p:cNvSpPr/>
          <p:nvPr/>
        </p:nvSpPr>
        <p:spPr>
          <a:xfrm>
            <a:off x="10244364" y="4879364"/>
            <a:ext cx="1903984" cy="1004082"/>
          </a:xfrm>
          <a:prstGeom prst="rect">
            <a:avLst/>
          </a:prstGeom>
          <a:solidFill>
            <a:srgbClr val="EA95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7" name="Google Shape;317;g37ba3274512_0_42"/>
          <p:cNvSpPr txBox="1"/>
          <p:nvPr/>
        </p:nvSpPr>
        <p:spPr>
          <a:xfrm>
            <a:off x="10430085" y="5081573"/>
            <a:ext cx="1522356" cy="646290"/>
          </a:xfrm>
          <a:prstGeom prst="rect">
            <a:avLst/>
          </a:prstGeom>
          <a:noFill/>
          <a:ln>
            <a:noFill/>
          </a:ln>
        </p:spPr>
        <p:txBody>
          <a:bodyPr spcFirstLastPara="1" wrap="square" lIns="91425" tIns="45700" rIns="91425" bIns="45700" anchor="t" anchorCtr="0">
            <a:spAutoFit/>
          </a:bodyPr>
          <a:lstStyle/>
          <a:p>
            <a:pPr marL="7701" marR="3081" lvl="0" indent="0" algn="l" rtl="0">
              <a:lnSpc>
                <a:spcPct val="100000"/>
              </a:lnSpc>
              <a:spcBef>
                <a:spcPts val="0"/>
              </a:spcBef>
              <a:spcAft>
                <a:spcPts val="0"/>
              </a:spcAft>
              <a:buClr>
                <a:srgbClr val="000000"/>
              </a:buClr>
              <a:buSzPts val="1800"/>
              <a:buFont typeface="Arial"/>
              <a:buNone/>
            </a:pPr>
            <a:r>
              <a:rPr lang="fr-BE" sz="1800" b="1" i="0" u="none" strike="noStrike" cap="none">
                <a:solidFill>
                  <a:schemeClr val="lt2"/>
                </a:solidFill>
                <a:latin typeface="Arial"/>
                <a:ea typeface="Arial"/>
                <a:cs typeface="Arial"/>
                <a:sym typeface="Arial"/>
              </a:rPr>
              <a:t>Thank you action</a:t>
            </a:r>
            <a:endParaRPr sz="1800" b="0" i="0" u="none" strike="noStrike" cap="none">
              <a:solidFill>
                <a:srgbClr val="000000"/>
              </a:solidFill>
              <a:latin typeface="Arial"/>
              <a:ea typeface="Arial"/>
              <a:cs typeface="Arial"/>
              <a:sym typeface="Arial"/>
            </a:endParaRPr>
          </a:p>
        </p:txBody>
      </p:sp>
      <p:sp>
        <p:nvSpPr>
          <p:cNvPr id="318" name="Google Shape;318;g37ba3274512_0_42"/>
          <p:cNvSpPr txBox="1"/>
          <p:nvPr/>
        </p:nvSpPr>
        <p:spPr>
          <a:xfrm>
            <a:off x="7561240" y="4846124"/>
            <a:ext cx="2394512" cy="1200288"/>
          </a:xfrm>
          <a:prstGeom prst="rect">
            <a:avLst/>
          </a:prstGeom>
          <a:solidFill>
            <a:srgbClr val="EA9539"/>
          </a:solidFill>
          <a:ln>
            <a:noFill/>
          </a:ln>
        </p:spPr>
        <p:txBody>
          <a:bodyPr spcFirstLastPara="1" wrap="square" lIns="91425" tIns="45700" rIns="91425" bIns="45700" anchor="t" anchorCtr="0">
            <a:spAutoFit/>
          </a:bodyPr>
          <a:lstStyle/>
          <a:p>
            <a:pPr marL="7701" marR="3081" lvl="0" indent="0" algn="l" rtl="0">
              <a:lnSpc>
                <a:spcPct val="100000"/>
              </a:lnSpc>
              <a:spcBef>
                <a:spcPts val="0"/>
              </a:spcBef>
              <a:spcAft>
                <a:spcPts val="0"/>
              </a:spcAft>
              <a:buClr>
                <a:srgbClr val="000000"/>
              </a:buClr>
              <a:buSzPts val="1800"/>
              <a:buFont typeface="Arial"/>
              <a:buNone/>
            </a:pPr>
            <a:r>
              <a:rPr lang="fr-BE" sz="1800" b="1" i="0" u="none" strike="noStrike" cap="none">
                <a:solidFill>
                  <a:schemeClr val="lt2"/>
                </a:solidFill>
                <a:latin typeface="Arial"/>
                <a:ea typeface="Arial"/>
                <a:cs typeface="Arial"/>
                <a:sym typeface="Arial"/>
              </a:rPr>
              <a:t>PLASMARATHON</a:t>
            </a:r>
            <a:br>
              <a:rPr lang="fr-BE" sz="1800" b="1" i="0" u="none" strike="noStrike" cap="none">
                <a:solidFill>
                  <a:schemeClr val="lt2"/>
                </a:solidFill>
                <a:latin typeface="Arial"/>
                <a:ea typeface="Arial"/>
                <a:cs typeface="Arial"/>
                <a:sym typeface="Arial"/>
              </a:rPr>
            </a:br>
            <a:r>
              <a:rPr lang="fr-BE" sz="1800" b="1" i="0" u="none" strike="noStrike" cap="none">
                <a:solidFill>
                  <a:schemeClr val="lt2"/>
                </a:solidFill>
                <a:latin typeface="Arial"/>
                <a:ea typeface="Arial"/>
                <a:cs typeface="Arial"/>
                <a:sym typeface="Arial"/>
              </a:rPr>
              <a:t>Boosting actions during the campaign</a:t>
            </a:r>
            <a:endParaRPr sz="1800" b="0" i="0" u="none" strike="noStrike" cap="none">
              <a:solidFill>
                <a:srgbClr val="000000"/>
              </a:solidFill>
              <a:latin typeface="Arial"/>
              <a:ea typeface="Arial"/>
              <a:cs typeface="Arial"/>
              <a:sym typeface="Arial"/>
            </a:endParaRPr>
          </a:p>
        </p:txBody>
      </p:sp>
      <p:sp>
        <p:nvSpPr>
          <p:cNvPr id="319" name="Google Shape;319;g37ba3274512_0_42"/>
          <p:cNvSpPr/>
          <p:nvPr/>
        </p:nvSpPr>
        <p:spPr>
          <a:xfrm>
            <a:off x="2162451" y="6206555"/>
            <a:ext cx="0" cy="437574"/>
          </a:xfrm>
          <a:custGeom>
            <a:avLst/>
            <a:gdLst/>
            <a:ahLst/>
            <a:cxnLst/>
            <a:rect l="l" t="t" r="r" b="b"/>
            <a:pathLst>
              <a:path w="120000" h="793750" extrusionOk="0">
                <a:moveTo>
                  <a:pt x="0" y="0"/>
                </a:moveTo>
                <a:lnTo>
                  <a:pt x="0" y="793515"/>
                </a:lnTo>
              </a:path>
            </a:pathLst>
          </a:custGeom>
          <a:noFill/>
          <a:ln w="10450" cap="flat" cmpd="sng">
            <a:solidFill>
              <a:srgbClr val="A3142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nvGrpSpPr>
          <p:cNvPr id="320" name="Google Shape;320;g37ba3274512_0_42"/>
          <p:cNvGrpSpPr/>
          <p:nvPr/>
        </p:nvGrpSpPr>
        <p:grpSpPr>
          <a:xfrm>
            <a:off x="410175" y="6200772"/>
            <a:ext cx="1378916" cy="452042"/>
            <a:chOff x="675703" y="10048347"/>
            <a:chExt cx="2273935" cy="819996"/>
          </a:xfrm>
        </p:grpSpPr>
        <p:sp>
          <p:nvSpPr>
            <p:cNvPr id="321" name="Google Shape;321;g37ba3274512_0_42"/>
            <p:cNvSpPr/>
            <p:nvPr/>
          </p:nvSpPr>
          <p:spPr>
            <a:xfrm>
              <a:off x="1988807" y="10676573"/>
              <a:ext cx="956944" cy="191770"/>
            </a:xfrm>
            <a:custGeom>
              <a:avLst/>
              <a:gdLst/>
              <a:ahLst/>
              <a:cxnLst/>
              <a:rect l="l" t="t" r="r" b="b"/>
              <a:pathLst>
                <a:path w="956944" h="191770" extrusionOk="0">
                  <a:moveTo>
                    <a:pt x="690361" y="0"/>
                  </a:moveTo>
                  <a:lnTo>
                    <a:pt x="638715" y="1448"/>
                  </a:lnTo>
                  <a:lnTo>
                    <a:pt x="586655" y="4635"/>
                  </a:lnTo>
                  <a:lnTo>
                    <a:pt x="537801" y="9172"/>
                  </a:lnTo>
                  <a:lnTo>
                    <a:pt x="488679" y="15202"/>
                  </a:lnTo>
                  <a:lnTo>
                    <a:pt x="439365" y="22715"/>
                  </a:lnTo>
                  <a:lnTo>
                    <a:pt x="389935" y="31698"/>
                  </a:lnTo>
                  <a:lnTo>
                    <a:pt x="340465" y="42139"/>
                  </a:lnTo>
                  <a:lnTo>
                    <a:pt x="291030" y="54027"/>
                  </a:lnTo>
                  <a:lnTo>
                    <a:pt x="212193" y="76001"/>
                  </a:lnTo>
                  <a:lnTo>
                    <a:pt x="144762" y="97889"/>
                  </a:lnTo>
                  <a:lnTo>
                    <a:pt x="89861" y="118038"/>
                  </a:lnTo>
                  <a:lnTo>
                    <a:pt x="48616" y="134792"/>
                  </a:lnTo>
                  <a:lnTo>
                    <a:pt x="11594" y="151500"/>
                  </a:lnTo>
                  <a:lnTo>
                    <a:pt x="0" y="171244"/>
                  </a:lnTo>
                  <a:lnTo>
                    <a:pt x="1866" y="179248"/>
                  </a:lnTo>
                  <a:lnTo>
                    <a:pt x="4484" y="185049"/>
                  </a:lnTo>
                  <a:lnTo>
                    <a:pt x="9405" y="188975"/>
                  </a:lnTo>
                  <a:lnTo>
                    <a:pt x="19332" y="191530"/>
                  </a:lnTo>
                  <a:lnTo>
                    <a:pt x="24106" y="191132"/>
                  </a:lnTo>
                  <a:lnTo>
                    <a:pt x="37585" y="184685"/>
                  </a:lnTo>
                  <a:lnTo>
                    <a:pt x="62888" y="173527"/>
                  </a:lnTo>
                  <a:lnTo>
                    <a:pt x="103104" y="157197"/>
                  </a:lnTo>
                  <a:lnTo>
                    <a:pt x="156925" y="137417"/>
                  </a:lnTo>
                  <a:lnTo>
                    <a:pt x="223044" y="115906"/>
                  </a:lnTo>
                  <a:lnTo>
                    <a:pt x="300150" y="94381"/>
                  </a:lnTo>
                  <a:lnTo>
                    <a:pt x="375697" y="76890"/>
                  </a:lnTo>
                  <a:lnTo>
                    <a:pt x="417351" y="68743"/>
                  </a:lnTo>
                  <a:lnTo>
                    <a:pt x="461355" y="61279"/>
                  </a:lnTo>
                  <a:lnTo>
                    <a:pt x="507527" y="54709"/>
                  </a:lnTo>
                  <a:lnTo>
                    <a:pt x="555689" y="49246"/>
                  </a:lnTo>
                  <a:lnTo>
                    <a:pt x="605661" y="45101"/>
                  </a:lnTo>
                  <a:lnTo>
                    <a:pt x="657263" y="42487"/>
                  </a:lnTo>
                  <a:lnTo>
                    <a:pt x="710317" y="41615"/>
                  </a:lnTo>
                  <a:lnTo>
                    <a:pt x="764642" y="42698"/>
                  </a:lnTo>
                  <a:lnTo>
                    <a:pt x="820059" y="45948"/>
                  </a:lnTo>
                  <a:lnTo>
                    <a:pt x="876388" y="51576"/>
                  </a:lnTo>
                  <a:lnTo>
                    <a:pt x="933450" y="59796"/>
                  </a:lnTo>
                  <a:lnTo>
                    <a:pt x="941417" y="59470"/>
                  </a:lnTo>
                  <a:lnTo>
                    <a:pt x="948438" y="56125"/>
                  </a:lnTo>
                  <a:lnTo>
                    <a:pt x="953769" y="50312"/>
                  </a:lnTo>
                  <a:lnTo>
                    <a:pt x="956664" y="42582"/>
                  </a:lnTo>
                  <a:lnTo>
                    <a:pt x="956451" y="34342"/>
                  </a:lnTo>
                  <a:lnTo>
                    <a:pt x="891645" y="11553"/>
                  </a:lnTo>
                  <a:lnTo>
                    <a:pt x="842235" y="6066"/>
                  </a:lnTo>
                  <a:lnTo>
                    <a:pt x="792179" y="2310"/>
                  </a:lnTo>
                  <a:lnTo>
                    <a:pt x="741535" y="287"/>
                  </a:lnTo>
                  <a:lnTo>
                    <a:pt x="690361" y="0"/>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22" name="Google Shape;322;g37ba3274512_0_42"/>
            <p:cNvSpPr/>
            <p:nvPr/>
          </p:nvSpPr>
          <p:spPr>
            <a:xfrm>
              <a:off x="675703" y="10048347"/>
              <a:ext cx="2273935" cy="563880"/>
            </a:xfrm>
            <a:custGeom>
              <a:avLst/>
              <a:gdLst/>
              <a:ahLst/>
              <a:cxnLst/>
              <a:rect l="l" t="t" r="r" b="b"/>
              <a:pathLst>
                <a:path w="2273935" h="563879" extrusionOk="0">
                  <a:moveTo>
                    <a:pt x="323723" y="241871"/>
                  </a:moveTo>
                  <a:lnTo>
                    <a:pt x="292252" y="180301"/>
                  </a:lnTo>
                  <a:lnTo>
                    <a:pt x="259168" y="121818"/>
                  </a:lnTo>
                  <a:lnTo>
                    <a:pt x="229095" y="71996"/>
                  </a:lnTo>
                  <a:lnTo>
                    <a:pt x="206590" y="36360"/>
                  </a:lnTo>
                  <a:lnTo>
                    <a:pt x="182664" y="0"/>
                  </a:lnTo>
                  <a:lnTo>
                    <a:pt x="159981" y="34340"/>
                  </a:lnTo>
                  <a:lnTo>
                    <a:pt x="113525" y="109232"/>
                  </a:lnTo>
                  <a:lnTo>
                    <a:pt x="83324" y="161531"/>
                  </a:lnTo>
                  <a:lnTo>
                    <a:pt x="53301" y="217944"/>
                  </a:lnTo>
                  <a:lnTo>
                    <a:pt x="27025" y="274116"/>
                  </a:lnTo>
                  <a:lnTo>
                    <a:pt x="8102" y="325691"/>
                  </a:lnTo>
                  <a:lnTo>
                    <a:pt x="0" y="369430"/>
                  </a:lnTo>
                  <a:lnTo>
                    <a:pt x="0" y="371614"/>
                  </a:lnTo>
                  <a:lnTo>
                    <a:pt x="5880" y="417639"/>
                  </a:lnTo>
                  <a:lnTo>
                    <a:pt x="22517" y="459384"/>
                  </a:lnTo>
                  <a:lnTo>
                    <a:pt x="48425" y="495338"/>
                  </a:lnTo>
                  <a:lnTo>
                    <a:pt x="82118" y="524002"/>
                  </a:lnTo>
                  <a:lnTo>
                    <a:pt x="122097" y="543890"/>
                  </a:lnTo>
                  <a:lnTo>
                    <a:pt x="166890" y="553491"/>
                  </a:lnTo>
                  <a:lnTo>
                    <a:pt x="177330" y="554253"/>
                  </a:lnTo>
                  <a:lnTo>
                    <a:pt x="190919" y="554253"/>
                  </a:lnTo>
                  <a:lnTo>
                    <a:pt x="198539" y="520992"/>
                  </a:lnTo>
                  <a:lnTo>
                    <a:pt x="190703" y="521639"/>
                  </a:lnTo>
                  <a:lnTo>
                    <a:pt x="174726" y="521639"/>
                  </a:lnTo>
                  <a:lnTo>
                    <a:pt x="167005" y="520992"/>
                  </a:lnTo>
                  <a:lnTo>
                    <a:pt x="118656" y="507263"/>
                  </a:lnTo>
                  <a:lnTo>
                    <a:pt x="83769" y="484339"/>
                  </a:lnTo>
                  <a:lnTo>
                    <a:pt x="56578" y="452856"/>
                  </a:lnTo>
                  <a:lnTo>
                    <a:pt x="38912" y="414667"/>
                  </a:lnTo>
                  <a:lnTo>
                    <a:pt x="32626" y="371614"/>
                  </a:lnTo>
                  <a:lnTo>
                    <a:pt x="32943" y="365188"/>
                  </a:lnTo>
                  <a:lnTo>
                    <a:pt x="56362" y="288086"/>
                  </a:lnTo>
                  <a:lnTo>
                    <a:pt x="78473" y="240499"/>
                  </a:lnTo>
                  <a:lnTo>
                    <a:pt x="104470" y="190842"/>
                  </a:lnTo>
                  <a:lnTo>
                    <a:pt x="132016" y="142125"/>
                  </a:lnTo>
                  <a:lnTo>
                    <a:pt x="158851" y="97307"/>
                  </a:lnTo>
                  <a:lnTo>
                    <a:pt x="182664" y="59372"/>
                  </a:lnTo>
                  <a:lnTo>
                    <a:pt x="206273" y="97066"/>
                  </a:lnTo>
                  <a:lnTo>
                    <a:pt x="232892" y="141566"/>
                  </a:lnTo>
                  <a:lnTo>
                    <a:pt x="260261" y="189953"/>
                  </a:lnTo>
                  <a:lnTo>
                    <a:pt x="286131" y="239306"/>
                  </a:lnTo>
                  <a:lnTo>
                    <a:pt x="295567" y="239255"/>
                  </a:lnTo>
                  <a:lnTo>
                    <a:pt x="304990" y="239661"/>
                  </a:lnTo>
                  <a:lnTo>
                    <a:pt x="314388" y="240525"/>
                  </a:lnTo>
                  <a:lnTo>
                    <a:pt x="323723" y="241871"/>
                  </a:lnTo>
                  <a:close/>
                </a:path>
                <a:path w="2273935" h="563879" extrusionOk="0">
                  <a:moveTo>
                    <a:pt x="364350" y="330288"/>
                  </a:moveTo>
                  <a:lnTo>
                    <a:pt x="360019" y="298615"/>
                  </a:lnTo>
                  <a:lnTo>
                    <a:pt x="359943" y="298056"/>
                  </a:lnTo>
                  <a:lnTo>
                    <a:pt x="346671" y="274535"/>
                  </a:lnTo>
                  <a:lnTo>
                    <a:pt x="324459" y="260121"/>
                  </a:lnTo>
                  <a:lnTo>
                    <a:pt x="316623" y="258902"/>
                  </a:lnTo>
                  <a:lnTo>
                    <a:pt x="316623" y="327253"/>
                  </a:lnTo>
                  <a:lnTo>
                    <a:pt x="316623" y="363258"/>
                  </a:lnTo>
                  <a:lnTo>
                    <a:pt x="315099" y="376897"/>
                  </a:lnTo>
                  <a:lnTo>
                    <a:pt x="310603" y="385724"/>
                  </a:lnTo>
                  <a:lnTo>
                    <a:pt x="303263" y="390474"/>
                  </a:lnTo>
                  <a:lnTo>
                    <a:pt x="293204" y="391896"/>
                  </a:lnTo>
                  <a:lnTo>
                    <a:pt x="270637" y="391896"/>
                  </a:lnTo>
                  <a:lnTo>
                    <a:pt x="270637" y="298615"/>
                  </a:lnTo>
                  <a:lnTo>
                    <a:pt x="293204" y="298615"/>
                  </a:lnTo>
                  <a:lnTo>
                    <a:pt x="303263" y="300037"/>
                  </a:lnTo>
                  <a:lnTo>
                    <a:pt x="310603" y="304800"/>
                  </a:lnTo>
                  <a:lnTo>
                    <a:pt x="315099" y="313626"/>
                  </a:lnTo>
                  <a:lnTo>
                    <a:pt x="316623" y="327253"/>
                  </a:lnTo>
                  <a:lnTo>
                    <a:pt x="316623" y="258902"/>
                  </a:lnTo>
                  <a:lnTo>
                    <a:pt x="293204" y="255219"/>
                  </a:lnTo>
                  <a:lnTo>
                    <a:pt x="222897" y="255219"/>
                  </a:lnTo>
                  <a:lnTo>
                    <a:pt x="222897" y="558952"/>
                  </a:lnTo>
                  <a:lnTo>
                    <a:pt x="270637" y="558952"/>
                  </a:lnTo>
                  <a:lnTo>
                    <a:pt x="270637" y="435292"/>
                  </a:lnTo>
                  <a:lnTo>
                    <a:pt x="293204" y="435292"/>
                  </a:lnTo>
                  <a:lnTo>
                    <a:pt x="324459" y="430403"/>
                  </a:lnTo>
                  <a:lnTo>
                    <a:pt x="346671" y="415988"/>
                  </a:lnTo>
                  <a:lnTo>
                    <a:pt x="359943" y="392455"/>
                  </a:lnTo>
                  <a:lnTo>
                    <a:pt x="360019" y="391896"/>
                  </a:lnTo>
                  <a:lnTo>
                    <a:pt x="364350" y="360222"/>
                  </a:lnTo>
                  <a:lnTo>
                    <a:pt x="364350" y="330288"/>
                  </a:lnTo>
                  <a:close/>
                </a:path>
                <a:path w="2273935" h="563879" extrusionOk="0">
                  <a:moveTo>
                    <a:pt x="516255" y="515569"/>
                  </a:moveTo>
                  <a:lnTo>
                    <a:pt x="437718" y="515569"/>
                  </a:lnTo>
                  <a:lnTo>
                    <a:pt x="437718" y="255219"/>
                  </a:lnTo>
                  <a:lnTo>
                    <a:pt x="389978" y="255219"/>
                  </a:lnTo>
                  <a:lnTo>
                    <a:pt x="389978" y="515569"/>
                  </a:lnTo>
                  <a:lnTo>
                    <a:pt x="389978" y="558749"/>
                  </a:lnTo>
                  <a:lnTo>
                    <a:pt x="516255" y="558749"/>
                  </a:lnTo>
                  <a:lnTo>
                    <a:pt x="516255" y="515569"/>
                  </a:lnTo>
                  <a:close/>
                </a:path>
                <a:path w="2273935" h="563879" extrusionOk="0">
                  <a:moveTo>
                    <a:pt x="691565" y="558952"/>
                  </a:moveTo>
                  <a:lnTo>
                    <a:pt x="681888" y="499516"/>
                  </a:lnTo>
                  <a:lnTo>
                    <a:pt x="675170" y="458292"/>
                  </a:lnTo>
                  <a:lnTo>
                    <a:pt x="650227" y="305117"/>
                  </a:lnTo>
                  <a:lnTo>
                    <a:pt x="642099" y="255219"/>
                  </a:lnTo>
                  <a:lnTo>
                    <a:pt x="629513" y="255219"/>
                  </a:lnTo>
                  <a:lnTo>
                    <a:pt x="629513" y="458292"/>
                  </a:lnTo>
                  <a:lnTo>
                    <a:pt x="586562" y="458292"/>
                  </a:lnTo>
                  <a:lnTo>
                    <a:pt x="607822" y="305117"/>
                  </a:lnTo>
                  <a:lnTo>
                    <a:pt x="629513" y="458292"/>
                  </a:lnTo>
                  <a:lnTo>
                    <a:pt x="629513" y="255219"/>
                  </a:lnTo>
                  <a:lnTo>
                    <a:pt x="577443" y="255219"/>
                  </a:lnTo>
                  <a:lnTo>
                    <a:pt x="527977" y="558952"/>
                  </a:lnTo>
                  <a:lnTo>
                    <a:pt x="572236" y="558952"/>
                  </a:lnTo>
                  <a:lnTo>
                    <a:pt x="580478" y="499516"/>
                  </a:lnTo>
                  <a:lnTo>
                    <a:pt x="635584" y="499516"/>
                  </a:lnTo>
                  <a:lnTo>
                    <a:pt x="643839" y="558952"/>
                  </a:lnTo>
                  <a:lnTo>
                    <a:pt x="691565" y="558952"/>
                  </a:lnTo>
                  <a:close/>
                </a:path>
                <a:path w="2273935" h="563879" extrusionOk="0">
                  <a:moveTo>
                    <a:pt x="846924" y="486054"/>
                  </a:moveTo>
                  <a:lnTo>
                    <a:pt x="835431" y="436270"/>
                  </a:lnTo>
                  <a:lnTo>
                    <a:pt x="793991" y="388429"/>
                  </a:lnTo>
                  <a:lnTo>
                    <a:pt x="774230" y="369836"/>
                  </a:lnTo>
                  <a:lnTo>
                    <a:pt x="761238" y="353936"/>
                  </a:lnTo>
                  <a:lnTo>
                    <a:pt x="754087" y="339013"/>
                  </a:lnTo>
                  <a:lnTo>
                    <a:pt x="751903" y="323354"/>
                  </a:lnTo>
                  <a:lnTo>
                    <a:pt x="753567" y="310019"/>
                  </a:lnTo>
                  <a:lnTo>
                    <a:pt x="758355" y="301002"/>
                  </a:lnTo>
                  <a:lnTo>
                    <a:pt x="766000" y="295884"/>
                  </a:lnTo>
                  <a:lnTo>
                    <a:pt x="776198" y="294271"/>
                  </a:lnTo>
                  <a:lnTo>
                    <a:pt x="786333" y="295897"/>
                  </a:lnTo>
                  <a:lnTo>
                    <a:pt x="793826" y="301104"/>
                  </a:lnTo>
                  <a:lnTo>
                    <a:pt x="798474" y="310375"/>
                  </a:lnTo>
                  <a:lnTo>
                    <a:pt x="800061" y="324205"/>
                  </a:lnTo>
                  <a:lnTo>
                    <a:pt x="800061" y="339839"/>
                  </a:lnTo>
                  <a:lnTo>
                    <a:pt x="845185" y="339839"/>
                  </a:lnTo>
                  <a:lnTo>
                    <a:pt x="845185" y="327253"/>
                  </a:lnTo>
                  <a:lnTo>
                    <a:pt x="840867" y="294817"/>
                  </a:lnTo>
                  <a:lnTo>
                    <a:pt x="827887" y="270840"/>
                  </a:lnTo>
                  <a:lnTo>
                    <a:pt x="806196" y="255981"/>
                  </a:lnTo>
                  <a:lnTo>
                    <a:pt x="775766" y="250888"/>
                  </a:lnTo>
                  <a:lnTo>
                    <a:pt x="745058" y="255968"/>
                  </a:lnTo>
                  <a:lnTo>
                    <a:pt x="722782" y="270738"/>
                  </a:lnTo>
                  <a:lnTo>
                    <a:pt x="709193" y="294449"/>
                  </a:lnTo>
                  <a:lnTo>
                    <a:pt x="704608" y="326390"/>
                  </a:lnTo>
                  <a:lnTo>
                    <a:pt x="707339" y="350939"/>
                  </a:lnTo>
                  <a:lnTo>
                    <a:pt x="716318" y="373735"/>
                  </a:lnTo>
                  <a:lnTo>
                    <a:pt x="732790" y="396621"/>
                  </a:lnTo>
                  <a:lnTo>
                    <a:pt x="757974" y="421411"/>
                  </a:lnTo>
                  <a:lnTo>
                    <a:pt x="777671" y="440042"/>
                  </a:lnTo>
                  <a:lnTo>
                    <a:pt x="790524" y="456285"/>
                  </a:lnTo>
                  <a:lnTo>
                    <a:pt x="797521" y="472109"/>
                  </a:lnTo>
                  <a:lnTo>
                    <a:pt x="799630" y="489534"/>
                  </a:lnTo>
                  <a:lnTo>
                    <a:pt x="797839" y="503796"/>
                  </a:lnTo>
                  <a:lnTo>
                    <a:pt x="792746" y="513181"/>
                  </a:lnTo>
                  <a:lnTo>
                    <a:pt x="784796" y="518337"/>
                  </a:lnTo>
                  <a:lnTo>
                    <a:pt x="774458" y="519912"/>
                  </a:lnTo>
                  <a:lnTo>
                    <a:pt x="764184" y="518350"/>
                  </a:lnTo>
                  <a:lnTo>
                    <a:pt x="756399" y="513295"/>
                  </a:lnTo>
                  <a:lnTo>
                    <a:pt x="751459" y="504164"/>
                  </a:lnTo>
                  <a:lnTo>
                    <a:pt x="749731" y="490410"/>
                  </a:lnTo>
                  <a:lnTo>
                    <a:pt x="749731" y="469569"/>
                  </a:lnTo>
                  <a:lnTo>
                    <a:pt x="704608" y="469569"/>
                  </a:lnTo>
                  <a:lnTo>
                    <a:pt x="704608" y="486930"/>
                  </a:lnTo>
                  <a:lnTo>
                    <a:pt x="709002" y="519366"/>
                  </a:lnTo>
                  <a:lnTo>
                    <a:pt x="722185" y="543344"/>
                  </a:lnTo>
                  <a:lnTo>
                    <a:pt x="744143" y="558203"/>
                  </a:lnTo>
                  <a:lnTo>
                    <a:pt x="774903" y="563308"/>
                  </a:lnTo>
                  <a:lnTo>
                    <a:pt x="805916" y="558190"/>
                  </a:lnTo>
                  <a:lnTo>
                    <a:pt x="828484" y="543229"/>
                  </a:lnTo>
                  <a:lnTo>
                    <a:pt x="842264" y="518998"/>
                  </a:lnTo>
                  <a:lnTo>
                    <a:pt x="846924" y="486054"/>
                  </a:lnTo>
                  <a:close/>
                </a:path>
                <a:path w="2273935" h="563879" extrusionOk="0">
                  <a:moveTo>
                    <a:pt x="1071702" y="255219"/>
                  </a:moveTo>
                  <a:lnTo>
                    <a:pt x="1004455" y="255219"/>
                  </a:lnTo>
                  <a:lnTo>
                    <a:pt x="972781" y="475653"/>
                  </a:lnTo>
                  <a:lnTo>
                    <a:pt x="941108" y="255219"/>
                  </a:lnTo>
                  <a:lnTo>
                    <a:pt x="873848" y="255219"/>
                  </a:lnTo>
                  <a:lnTo>
                    <a:pt x="873848" y="558952"/>
                  </a:lnTo>
                  <a:lnTo>
                    <a:pt x="915504" y="558952"/>
                  </a:lnTo>
                  <a:lnTo>
                    <a:pt x="915504" y="328993"/>
                  </a:lnTo>
                  <a:lnTo>
                    <a:pt x="951090" y="558952"/>
                  </a:lnTo>
                  <a:lnTo>
                    <a:pt x="991006" y="558952"/>
                  </a:lnTo>
                  <a:lnTo>
                    <a:pt x="1026579" y="328993"/>
                  </a:lnTo>
                  <a:lnTo>
                    <a:pt x="1026579" y="558952"/>
                  </a:lnTo>
                  <a:lnTo>
                    <a:pt x="1071702" y="558952"/>
                  </a:lnTo>
                  <a:lnTo>
                    <a:pt x="1071702" y="255219"/>
                  </a:lnTo>
                  <a:close/>
                </a:path>
                <a:path w="2273935" h="563879" extrusionOk="0">
                  <a:moveTo>
                    <a:pt x="1257884" y="558952"/>
                  </a:moveTo>
                  <a:lnTo>
                    <a:pt x="1248206" y="499516"/>
                  </a:lnTo>
                  <a:lnTo>
                    <a:pt x="1241488" y="458292"/>
                  </a:lnTo>
                  <a:lnTo>
                    <a:pt x="1216545" y="305117"/>
                  </a:lnTo>
                  <a:lnTo>
                    <a:pt x="1208417" y="255219"/>
                  </a:lnTo>
                  <a:lnTo>
                    <a:pt x="1195832" y="255219"/>
                  </a:lnTo>
                  <a:lnTo>
                    <a:pt x="1195832" y="458292"/>
                  </a:lnTo>
                  <a:lnTo>
                    <a:pt x="1152880" y="458292"/>
                  </a:lnTo>
                  <a:lnTo>
                    <a:pt x="1174140" y="305117"/>
                  </a:lnTo>
                  <a:lnTo>
                    <a:pt x="1195832" y="458292"/>
                  </a:lnTo>
                  <a:lnTo>
                    <a:pt x="1195832" y="255219"/>
                  </a:lnTo>
                  <a:lnTo>
                    <a:pt x="1143762" y="255219"/>
                  </a:lnTo>
                  <a:lnTo>
                    <a:pt x="1094295" y="558952"/>
                  </a:lnTo>
                  <a:lnTo>
                    <a:pt x="1138567" y="558952"/>
                  </a:lnTo>
                  <a:lnTo>
                    <a:pt x="1146797" y="499516"/>
                  </a:lnTo>
                  <a:lnTo>
                    <a:pt x="1201915" y="499516"/>
                  </a:lnTo>
                  <a:lnTo>
                    <a:pt x="1210157" y="558952"/>
                  </a:lnTo>
                  <a:lnTo>
                    <a:pt x="1257884" y="558952"/>
                  </a:lnTo>
                  <a:close/>
                </a:path>
                <a:path w="2273935" h="563879" extrusionOk="0">
                  <a:moveTo>
                    <a:pt x="1427556" y="558952"/>
                  </a:moveTo>
                  <a:lnTo>
                    <a:pt x="1424724" y="550506"/>
                  </a:lnTo>
                  <a:lnTo>
                    <a:pt x="1423162" y="541820"/>
                  </a:lnTo>
                  <a:lnTo>
                    <a:pt x="1422488" y="532472"/>
                  </a:lnTo>
                  <a:lnTo>
                    <a:pt x="1422349" y="522071"/>
                  </a:lnTo>
                  <a:lnTo>
                    <a:pt x="1422349" y="468706"/>
                  </a:lnTo>
                  <a:lnTo>
                    <a:pt x="1420749" y="445249"/>
                  </a:lnTo>
                  <a:lnTo>
                    <a:pt x="1416100" y="428777"/>
                  </a:lnTo>
                  <a:lnTo>
                    <a:pt x="1415465" y="426504"/>
                  </a:lnTo>
                  <a:lnTo>
                    <a:pt x="1405686" y="412813"/>
                  </a:lnTo>
                  <a:lnTo>
                    <a:pt x="1390675" y="404482"/>
                  </a:lnTo>
                  <a:lnTo>
                    <a:pt x="1390675" y="403618"/>
                  </a:lnTo>
                  <a:lnTo>
                    <a:pt x="1404518" y="394995"/>
                  </a:lnTo>
                  <a:lnTo>
                    <a:pt x="1411795" y="385394"/>
                  </a:lnTo>
                  <a:lnTo>
                    <a:pt x="1414259" y="382143"/>
                  </a:lnTo>
                  <a:lnTo>
                    <a:pt x="1420012" y="365048"/>
                  </a:lnTo>
                  <a:lnTo>
                    <a:pt x="1421904" y="343738"/>
                  </a:lnTo>
                  <a:lnTo>
                    <a:pt x="1421904" y="325081"/>
                  </a:lnTo>
                  <a:lnTo>
                    <a:pt x="1418374" y="298615"/>
                  </a:lnTo>
                  <a:lnTo>
                    <a:pt x="1417815" y="294398"/>
                  </a:lnTo>
                  <a:lnTo>
                    <a:pt x="1405089" y="272580"/>
                  </a:lnTo>
                  <a:lnTo>
                    <a:pt x="1383106" y="259549"/>
                  </a:lnTo>
                  <a:lnTo>
                    <a:pt x="1374178" y="258343"/>
                  </a:lnTo>
                  <a:lnTo>
                    <a:pt x="1374178" y="329857"/>
                  </a:lnTo>
                  <a:lnTo>
                    <a:pt x="1374178" y="353288"/>
                  </a:lnTo>
                  <a:lnTo>
                    <a:pt x="1372209" y="368554"/>
                  </a:lnTo>
                  <a:lnTo>
                    <a:pt x="1366532" y="378460"/>
                  </a:lnTo>
                  <a:lnTo>
                    <a:pt x="1357528" y="383794"/>
                  </a:lnTo>
                  <a:lnTo>
                    <a:pt x="1345539" y="385394"/>
                  </a:lnTo>
                  <a:lnTo>
                    <a:pt x="1328191" y="385394"/>
                  </a:lnTo>
                  <a:lnTo>
                    <a:pt x="1328191" y="298615"/>
                  </a:lnTo>
                  <a:lnTo>
                    <a:pt x="1349883" y="298615"/>
                  </a:lnTo>
                  <a:lnTo>
                    <a:pt x="1360817" y="300443"/>
                  </a:lnTo>
                  <a:lnTo>
                    <a:pt x="1368374" y="306095"/>
                  </a:lnTo>
                  <a:lnTo>
                    <a:pt x="1372768" y="315823"/>
                  </a:lnTo>
                  <a:lnTo>
                    <a:pt x="1374178" y="329857"/>
                  </a:lnTo>
                  <a:lnTo>
                    <a:pt x="1374178" y="258343"/>
                  </a:lnTo>
                  <a:lnTo>
                    <a:pt x="1351191" y="255219"/>
                  </a:lnTo>
                  <a:lnTo>
                    <a:pt x="1280452" y="255219"/>
                  </a:lnTo>
                  <a:lnTo>
                    <a:pt x="1280452" y="558952"/>
                  </a:lnTo>
                  <a:lnTo>
                    <a:pt x="1328191" y="558952"/>
                  </a:lnTo>
                  <a:lnTo>
                    <a:pt x="1328191" y="428777"/>
                  </a:lnTo>
                  <a:lnTo>
                    <a:pt x="1344676" y="428777"/>
                  </a:lnTo>
                  <a:lnTo>
                    <a:pt x="1374622" y="466102"/>
                  </a:lnTo>
                  <a:lnTo>
                    <a:pt x="1374635" y="522071"/>
                  </a:lnTo>
                  <a:lnTo>
                    <a:pt x="1374927" y="536816"/>
                  </a:lnTo>
                  <a:lnTo>
                    <a:pt x="1375816" y="546646"/>
                  </a:lnTo>
                  <a:lnTo>
                    <a:pt x="1377188" y="553313"/>
                  </a:lnTo>
                  <a:lnTo>
                    <a:pt x="1378953" y="558952"/>
                  </a:lnTo>
                  <a:lnTo>
                    <a:pt x="1427556" y="558952"/>
                  </a:lnTo>
                  <a:close/>
                </a:path>
                <a:path w="2273935" h="563879" extrusionOk="0">
                  <a:moveTo>
                    <a:pt x="1606791" y="558952"/>
                  </a:moveTo>
                  <a:lnTo>
                    <a:pt x="1597101" y="499516"/>
                  </a:lnTo>
                  <a:lnTo>
                    <a:pt x="1590395" y="458292"/>
                  </a:lnTo>
                  <a:lnTo>
                    <a:pt x="1565452" y="305117"/>
                  </a:lnTo>
                  <a:lnTo>
                    <a:pt x="1557324" y="255219"/>
                  </a:lnTo>
                  <a:lnTo>
                    <a:pt x="1544739" y="255219"/>
                  </a:lnTo>
                  <a:lnTo>
                    <a:pt x="1544739" y="458292"/>
                  </a:lnTo>
                  <a:lnTo>
                    <a:pt x="1501787" y="458292"/>
                  </a:lnTo>
                  <a:lnTo>
                    <a:pt x="1523047" y="305117"/>
                  </a:lnTo>
                  <a:lnTo>
                    <a:pt x="1544739" y="458292"/>
                  </a:lnTo>
                  <a:lnTo>
                    <a:pt x="1544739" y="255219"/>
                  </a:lnTo>
                  <a:lnTo>
                    <a:pt x="1492669" y="255219"/>
                  </a:lnTo>
                  <a:lnTo>
                    <a:pt x="1443202" y="558952"/>
                  </a:lnTo>
                  <a:lnTo>
                    <a:pt x="1487462" y="558952"/>
                  </a:lnTo>
                  <a:lnTo>
                    <a:pt x="1495704" y="499516"/>
                  </a:lnTo>
                  <a:lnTo>
                    <a:pt x="1550809" y="499516"/>
                  </a:lnTo>
                  <a:lnTo>
                    <a:pt x="1559064" y="558952"/>
                  </a:lnTo>
                  <a:lnTo>
                    <a:pt x="1606791" y="558952"/>
                  </a:lnTo>
                  <a:close/>
                </a:path>
                <a:path w="2273935" h="563879" extrusionOk="0">
                  <a:moveTo>
                    <a:pt x="1744776" y="255435"/>
                  </a:moveTo>
                  <a:lnTo>
                    <a:pt x="1597266" y="255435"/>
                  </a:lnTo>
                  <a:lnTo>
                    <a:pt x="1597266" y="298615"/>
                  </a:lnTo>
                  <a:lnTo>
                    <a:pt x="1647151" y="298615"/>
                  </a:lnTo>
                  <a:lnTo>
                    <a:pt x="1647151" y="558965"/>
                  </a:lnTo>
                  <a:lnTo>
                    <a:pt x="1694878" y="558965"/>
                  </a:lnTo>
                  <a:lnTo>
                    <a:pt x="1694878" y="298615"/>
                  </a:lnTo>
                  <a:lnTo>
                    <a:pt x="1744776" y="298615"/>
                  </a:lnTo>
                  <a:lnTo>
                    <a:pt x="1744776" y="255435"/>
                  </a:lnTo>
                  <a:close/>
                </a:path>
                <a:path w="2273935" h="563879" extrusionOk="0">
                  <a:moveTo>
                    <a:pt x="1914461" y="255219"/>
                  </a:moveTo>
                  <a:lnTo>
                    <a:pt x="1866734" y="255219"/>
                  </a:lnTo>
                  <a:lnTo>
                    <a:pt x="1866734" y="378409"/>
                  </a:lnTo>
                  <a:lnTo>
                    <a:pt x="1815528" y="378409"/>
                  </a:lnTo>
                  <a:lnTo>
                    <a:pt x="1815528" y="255219"/>
                  </a:lnTo>
                  <a:lnTo>
                    <a:pt x="1767801" y="255219"/>
                  </a:lnTo>
                  <a:lnTo>
                    <a:pt x="1767801" y="378409"/>
                  </a:lnTo>
                  <a:lnTo>
                    <a:pt x="1767801" y="422859"/>
                  </a:lnTo>
                  <a:lnTo>
                    <a:pt x="1767801" y="558749"/>
                  </a:lnTo>
                  <a:lnTo>
                    <a:pt x="1815528" y="558749"/>
                  </a:lnTo>
                  <a:lnTo>
                    <a:pt x="1815528" y="422859"/>
                  </a:lnTo>
                  <a:lnTo>
                    <a:pt x="1866734" y="422859"/>
                  </a:lnTo>
                  <a:lnTo>
                    <a:pt x="1866734" y="558749"/>
                  </a:lnTo>
                  <a:lnTo>
                    <a:pt x="1914461" y="558749"/>
                  </a:lnTo>
                  <a:lnTo>
                    <a:pt x="1914461" y="422859"/>
                  </a:lnTo>
                  <a:lnTo>
                    <a:pt x="1914461" y="378409"/>
                  </a:lnTo>
                  <a:lnTo>
                    <a:pt x="1914461" y="255219"/>
                  </a:lnTo>
                  <a:close/>
                </a:path>
                <a:path w="2273935" h="563879" extrusionOk="0">
                  <a:moveTo>
                    <a:pt x="2091524" y="327253"/>
                  </a:moveTo>
                  <a:lnTo>
                    <a:pt x="2086787" y="294817"/>
                  </a:lnTo>
                  <a:lnTo>
                    <a:pt x="2086470" y="294271"/>
                  </a:lnTo>
                  <a:lnTo>
                    <a:pt x="2072868" y="270840"/>
                  </a:lnTo>
                  <a:lnTo>
                    <a:pt x="2050148" y="255981"/>
                  </a:lnTo>
                  <a:lnTo>
                    <a:pt x="2043798" y="254952"/>
                  </a:lnTo>
                  <a:lnTo>
                    <a:pt x="2043798" y="324205"/>
                  </a:lnTo>
                  <a:lnTo>
                    <a:pt x="2043798" y="489966"/>
                  </a:lnTo>
                  <a:lnTo>
                    <a:pt x="2042071" y="503796"/>
                  </a:lnTo>
                  <a:lnTo>
                    <a:pt x="2037118" y="513080"/>
                  </a:lnTo>
                  <a:lnTo>
                    <a:pt x="2029333" y="518287"/>
                  </a:lnTo>
                  <a:lnTo>
                    <a:pt x="2019058" y="519912"/>
                  </a:lnTo>
                  <a:lnTo>
                    <a:pt x="2008784" y="518287"/>
                  </a:lnTo>
                  <a:lnTo>
                    <a:pt x="2000999" y="513080"/>
                  </a:lnTo>
                  <a:lnTo>
                    <a:pt x="1996059" y="503796"/>
                  </a:lnTo>
                  <a:lnTo>
                    <a:pt x="1994331" y="489966"/>
                  </a:lnTo>
                  <a:lnTo>
                    <a:pt x="1994331" y="324205"/>
                  </a:lnTo>
                  <a:lnTo>
                    <a:pt x="1996059" y="310375"/>
                  </a:lnTo>
                  <a:lnTo>
                    <a:pt x="2000999" y="301104"/>
                  </a:lnTo>
                  <a:lnTo>
                    <a:pt x="2008784" y="295897"/>
                  </a:lnTo>
                  <a:lnTo>
                    <a:pt x="2019058" y="294271"/>
                  </a:lnTo>
                  <a:lnTo>
                    <a:pt x="2029333" y="295897"/>
                  </a:lnTo>
                  <a:lnTo>
                    <a:pt x="2037118" y="301104"/>
                  </a:lnTo>
                  <a:lnTo>
                    <a:pt x="2042071" y="310375"/>
                  </a:lnTo>
                  <a:lnTo>
                    <a:pt x="2043798" y="324205"/>
                  </a:lnTo>
                  <a:lnTo>
                    <a:pt x="2043798" y="254952"/>
                  </a:lnTo>
                  <a:lnTo>
                    <a:pt x="1987969" y="255981"/>
                  </a:lnTo>
                  <a:lnTo>
                    <a:pt x="1951329" y="294817"/>
                  </a:lnTo>
                  <a:lnTo>
                    <a:pt x="1946592" y="327253"/>
                  </a:lnTo>
                  <a:lnTo>
                    <a:pt x="1946592" y="486930"/>
                  </a:lnTo>
                  <a:lnTo>
                    <a:pt x="1951329" y="519366"/>
                  </a:lnTo>
                  <a:lnTo>
                    <a:pt x="1965261" y="543344"/>
                  </a:lnTo>
                  <a:lnTo>
                    <a:pt x="1987969" y="558203"/>
                  </a:lnTo>
                  <a:lnTo>
                    <a:pt x="2019058" y="563308"/>
                  </a:lnTo>
                  <a:lnTo>
                    <a:pt x="2050148" y="558203"/>
                  </a:lnTo>
                  <a:lnTo>
                    <a:pt x="2072868" y="543344"/>
                  </a:lnTo>
                  <a:lnTo>
                    <a:pt x="2086470" y="519912"/>
                  </a:lnTo>
                  <a:lnTo>
                    <a:pt x="2086787" y="519366"/>
                  </a:lnTo>
                  <a:lnTo>
                    <a:pt x="2091524" y="486930"/>
                  </a:lnTo>
                  <a:lnTo>
                    <a:pt x="2091524" y="327253"/>
                  </a:lnTo>
                  <a:close/>
                </a:path>
                <a:path w="2273935" h="563879" extrusionOk="0">
                  <a:moveTo>
                    <a:pt x="2273350" y="255219"/>
                  </a:moveTo>
                  <a:lnTo>
                    <a:pt x="2230831" y="255219"/>
                  </a:lnTo>
                  <a:lnTo>
                    <a:pt x="2230831" y="437032"/>
                  </a:lnTo>
                  <a:lnTo>
                    <a:pt x="2182672" y="255219"/>
                  </a:lnTo>
                  <a:lnTo>
                    <a:pt x="2123656" y="255219"/>
                  </a:lnTo>
                  <a:lnTo>
                    <a:pt x="2123656" y="558952"/>
                  </a:lnTo>
                  <a:lnTo>
                    <a:pt x="2166188" y="558952"/>
                  </a:lnTo>
                  <a:lnTo>
                    <a:pt x="2166188" y="337235"/>
                  </a:lnTo>
                  <a:lnTo>
                    <a:pt x="2225205" y="558952"/>
                  </a:lnTo>
                  <a:lnTo>
                    <a:pt x="2273350" y="558952"/>
                  </a:lnTo>
                  <a:lnTo>
                    <a:pt x="2273350" y="255219"/>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2"/>
          <p:cNvSpPr/>
          <p:nvPr/>
        </p:nvSpPr>
        <p:spPr>
          <a:xfrm>
            <a:off x="428" y="5932868"/>
            <a:ext cx="12191144" cy="0"/>
          </a:xfrm>
          <a:custGeom>
            <a:avLst/>
            <a:gdLst/>
            <a:ahLst/>
            <a:cxnLst/>
            <a:rect l="l" t="t" r="r" b="b"/>
            <a:pathLst>
              <a:path w="20104100" h="120000" extrusionOk="0">
                <a:moveTo>
                  <a:pt x="20104100" y="0"/>
                </a:moveTo>
                <a:lnTo>
                  <a:pt x="0" y="0"/>
                </a:lnTo>
              </a:path>
            </a:pathLst>
          </a:custGeom>
          <a:noFill/>
          <a:ln w="10450" cap="flat" cmpd="sng">
            <a:solidFill>
              <a:srgbClr val="EA9539"/>
            </a:solidFill>
            <a:prstDash val="dash"/>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29" name="Google Shape;329;p12"/>
          <p:cNvSpPr/>
          <p:nvPr/>
        </p:nvSpPr>
        <p:spPr>
          <a:xfrm>
            <a:off x="2162451" y="6099834"/>
            <a:ext cx="0" cy="481331"/>
          </a:xfrm>
          <a:custGeom>
            <a:avLst/>
            <a:gdLst/>
            <a:ahLst/>
            <a:cxnLst/>
            <a:rect l="l" t="t" r="r" b="b"/>
            <a:pathLst>
              <a:path w="120000" h="793750" extrusionOk="0">
                <a:moveTo>
                  <a:pt x="0" y="0"/>
                </a:moveTo>
                <a:lnTo>
                  <a:pt x="0" y="793515"/>
                </a:lnTo>
              </a:path>
            </a:pathLst>
          </a:custGeom>
          <a:noFill/>
          <a:ln w="10450" cap="flat" cmpd="sng">
            <a:solidFill>
              <a:srgbClr val="A3142E"/>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30" name="Google Shape;330;p12"/>
          <p:cNvSpPr txBox="1"/>
          <p:nvPr/>
        </p:nvSpPr>
        <p:spPr>
          <a:xfrm>
            <a:off x="1263976" y="2906054"/>
            <a:ext cx="10052100" cy="222600"/>
          </a:xfrm>
          <a:prstGeom prst="rect">
            <a:avLst/>
          </a:prstGeom>
          <a:noFill/>
          <a:ln>
            <a:noFill/>
          </a:ln>
        </p:spPr>
        <p:txBody>
          <a:bodyPr spcFirstLastPara="1" wrap="square" lIns="0" tIns="6925"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31" name="Google Shape;331;p12"/>
          <p:cNvGrpSpPr/>
          <p:nvPr/>
        </p:nvGrpSpPr>
        <p:grpSpPr>
          <a:xfrm>
            <a:off x="410175" y="6093327"/>
            <a:ext cx="1378916" cy="497246"/>
            <a:chOff x="675703" y="10048347"/>
            <a:chExt cx="2273935" cy="819996"/>
          </a:xfrm>
        </p:grpSpPr>
        <p:sp>
          <p:nvSpPr>
            <p:cNvPr id="332" name="Google Shape;332;p12"/>
            <p:cNvSpPr/>
            <p:nvPr/>
          </p:nvSpPr>
          <p:spPr>
            <a:xfrm>
              <a:off x="1988807" y="10676573"/>
              <a:ext cx="956944" cy="191770"/>
            </a:xfrm>
            <a:custGeom>
              <a:avLst/>
              <a:gdLst/>
              <a:ahLst/>
              <a:cxnLst/>
              <a:rect l="l" t="t" r="r" b="b"/>
              <a:pathLst>
                <a:path w="956944" h="191770" extrusionOk="0">
                  <a:moveTo>
                    <a:pt x="690361" y="0"/>
                  </a:moveTo>
                  <a:lnTo>
                    <a:pt x="638715" y="1448"/>
                  </a:lnTo>
                  <a:lnTo>
                    <a:pt x="586655" y="4635"/>
                  </a:lnTo>
                  <a:lnTo>
                    <a:pt x="537801" y="9172"/>
                  </a:lnTo>
                  <a:lnTo>
                    <a:pt x="488679" y="15202"/>
                  </a:lnTo>
                  <a:lnTo>
                    <a:pt x="439365" y="22715"/>
                  </a:lnTo>
                  <a:lnTo>
                    <a:pt x="389935" y="31698"/>
                  </a:lnTo>
                  <a:lnTo>
                    <a:pt x="340465" y="42139"/>
                  </a:lnTo>
                  <a:lnTo>
                    <a:pt x="291030" y="54027"/>
                  </a:lnTo>
                  <a:lnTo>
                    <a:pt x="212193" y="76001"/>
                  </a:lnTo>
                  <a:lnTo>
                    <a:pt x="144762" y="97889"/>
                  </a:lnTo>
                  <a:lnTo>
                    <a:pt x="89861" y="118038"/>
                  </a:lnTo>
                  <a:lnTo>
                    <a:pt x="48616" y="134792"/>
                  </a:lnTo>
                  <a:lnTo>
                    <a:pt x="11594" y="151500"/>
                  </a:lnTo>
                  <a:lnTo>
                    <a:pt x="0" y="171244"/>
                  </a:lnTo>
                  <a:lnTo>
                    <a:pt x="1866" y="179248"/>
                  </a:lnTo>
                  <a:lnTo>
                    <a:pt x="4484" y="185049"/>
                  </a:lnTo>
                  <a:lnTo>
                    <a:pt x="9405" y="188975"/>
                  </a:lnTo>
                  <a:lnTo>
                    <a:pt x="19332" y="191530"/>
                  </a:lnTo>
                  <a:lnTo>
                    <a:pt x="24106" y="191132"/>
                  </a:lnTo>
                  <a:lnTo>
                    <a:pt x="37585" y="184685"/>
                  </a:lnTo>
                  <a:lnTo>
                    <a:pt x="62888" y="173527"/>
                  </a:lnTo>
                  <a:lnTo>
                    <a:pt x="103104" y="157197"/>
                  </a:lnTo>
                  <a:lnTo>
                    <a:pt x="156925" y="137417"/>
                  </a:lnTo>
                  <a:lnTo>
                    <a:pt x="223044" y="115906"/>
                  </a:lnTo>
                  <a:lnTo>
                    <a:pt x="300150" y="94381"/>
                  </a:lnTo>
                  <a:lnTo>
                    <a:pt x="375697" y="76890"/>
                  </a:lnTo>
                  <a:lnTo>
                    <a:pt x="417351" y="68743"/>
                  </a:lnTo>
                  <a:lnTo>
                    <a:pt x="461355" y="61279"/>
                  </a:lnTo>
                  <a:lnTo>
                    <a:pt x="507527" y="54709"/>
                  </a:lnTo>
                  <a:lnTo>
                    <a:pt x="555689" y="49246"/>
                  </a:lnTo>
                  <a:lnTo>
                    <a:pt x="605661" y="45101"/>
                  </a:lnTo>
                  <a:lnTo>
                    <a:pt x="657263" y="42487"/>
                  </a:lnTo>
                  <a:lnTo>
                    <a:pt x="710317" y="41615"/>
                  </a:lnTo>
                  <a:lnTo>
                    <a:pt x="764642" y="42698"/>
                  </a:lnTo>
                  <a:lnTo>
                    <a:pt x="820059" y="45948"/>
                  </a:lnTo>
                  <a:lnTo>
                    <a:pt x="876388" y="51576"/>
                  </a:lnTo>
                  <a:lnTo>
                    <a:pt x="933450" y="59796"/>
                  </a:lnTo>
                  <a:lnTo>
                    <a:pt x="941417" y="59470"/>
                  </a:lnTo>
                  <a:lnTo>
                    <a:pt x="948438" y="56125"/>
                  </a:lnTo>
                  <a:lnTo>
                    <a:pt x="953769" y="50312"/>
                  </a:lnTo>
                  <a:lnTo>
                    <a:pt x="956664" y="42582"/>
                  </a:lnTo>
                  <a:lnTo>
                    <a:pt x="956451" y="34342"/>
                  </a:lnTo>
                  <a:lnTo>
                    <a:pt x="891645" y="11553"/>
                  </a:lnTo>
                  <a:lnTo>
                    <a:pt x="842235" y="6066"/>
                  </a:lnTo>
                  <a:lnTo>
                    <a:pt x="792179" y="2310"/>
                  </a:lnTo>
                  <a:lnTo>
                    <a:pt x="741535" y="287"/>
                  </a:lnTo>
                  <a:lnTo>
                    <a:pt x="690361" y="0"/>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33" name="Google Shape;333;p12"/>
            <p:cNvSpPr/>
            <p:nvPr/>
          </p:nvSpPr>
          <p:spPr>
            <a:xfrm>
              <a:off x="675703" y="10048347"/>
              <a:ext cx="2273935" cy="563880"/>
            </a:xfrm>
            <a:custGeom>
              <a:avLst/>
              <a:gdLst/>
              <a:ahLst/>
              <a:cxnLst/>
              <a:rect l="l" t="t" r="r" b="b"/>
              <a:pathLst>
                <a:path w="2273935" h="563879" extrusionOk="0">
                  <a:moveTo>
                    <a:pt x="323723" y="241871"/>
                  </a:moveTo>
                  <a:lnTo>
                    <a:pt x="292252" y="180301"/>
                  </a:lnTo>
                  <a:lnTo>
                    <a:pt x="259168" y="121818"/>
                  </a:lnTo>
                  <a:lnTo>
                    <a:pt x="229095" y="71996"/>
                  </a:lnTo>
                  <a:lnTo>
                    <a:pt x="206590" y="36360"/>
                  </a:lnTo>
                  <a:lnTo>
                    <a:pt x="182664" y="0"/>
                  </a:lnTo>
                  <a:lnTo>
                    <a:pt x="159981" y="34340"/>
                  </a:lnTo>
                  <a:lnTo>
                    <a:pt x="113525" y="109232"/>
                  </a:lnTo>
                  <a:lnTo>
                    <a:pt x="83324" y="161531"/>
                  </a:lnTo>
                  <a:lnTo>
                    <a:pt x="53301" y="217944"/>
                  </a:lnTo>
                  <a:lnTo>
                    <a:pt x="27025" y="274116"/>
                  </a:lnTo>
                  <a:lnTo>
                    <a:pt x="8102" y="325691"/>
                  </a:lnTo>
                  <a:lnTo>
                    <a:pt x="0" y="369430"/>
                  </a:lnTo>
                  <a:lnTo>
                    <a:pt x="0" y="371614"/>
                  </a:lnTo>
                  <a:lnTo>
                    <a:pt x="5880" y="417639"/>
                  </a:lnTo>
                  <a:lnTo>
                    <a:pt x="22517" y="459384"/>
                  </a:lnTo>
                  <a:lnTo>
                    <a:pt x="48425" y="495338"/>
                  </a:lnTo>
                  <a:lnTo>
                    <a:pt x="82118" y="524002"/>
                  </a:lnTo>
                  <a:lnTo>
                    <a:pt x="122097" y="543890"/>
                  </a:lnTo>
                  <a:lnTo>
                    <a:pt x="166890" y="553491"/>
                  </a:lnTo>
                  <a:lnTo>
                    <a:pt x="177330" y="554253"/>
                  </a:lnTo>
                  <a:lnTo>
                    <a:pt x="190919" y="554253"/>
                  </a:lnTo>
                  <a:lnTo>
                    <a:pt x="198539" y="520992"/>
                  </a:lnTo>
                  <a:lnTo>
                    <a:pt x="190703" y="521639"/>
                  </a:lnTo>
                  <a:lnTo>
                    <a:pt x="174726" y="521639"/>
                  </a:lnTo>
                  <a:lnTo>
                    <a:pt x="167005" y="520992"/>
                  </a:lnTo>
                  <a:lnTo>
                    <a:pt x="118656" y="507263"/>
                  </a:lnTo>
                  <a:lnTo>
                    <a:pt x="83769" y="484339"/>
                  </a:lnTo>
                  <a:lnTo>
                    <a:pt x="56578" y="452856"/>
                  </a:lnTo>
                  <a:lnTo>
                    <a:pt x="38912" y="414667"/>
                  </a:lnTo>
                  <a:lnTo>
                    <a:pt x="32626" y="371614"/>
                  </a:lnTo>
                  <a:lnTo>
                    <a:pt x="32943" y="365188"/>
                  </a:lnTo>
                  <a:lnTo>
                    <a:pt x="56362" y="288086"/>
                  </a:lnTo>
                  <a:lnTo>
                    <a:pt x="78473" y="240499"/>
                  </a:lnTo>
                  <a:lnTo>
                    <a:pt x="104470" y="190842"/>
                  </a:lnTo>
                  <a:lnTo>
                    <a:pt x="132016" y="142125"/>
                  </a:lnTo>
                  <a:lnTo>
                    <a:pt x="158851" y="97307"/>
                  </a:lnTo>
                  <a:lnTo>
                    <a:pt x="182664" y="59372"/>
                  </a:lnTo>
                  <a:lnTo>
                    <a:pt x="206273" y="97066"/>
                  </a:lnTo>
                  <a:lnTo>
                    <a:pt x="232892" y="141566"/>
                  </a:lnTo>
                  <a:lnTo>
                    <a:pt x="260261" y="189953"/>
                  </a:lnTo>
                  <a:lnTo>
                    <a:pt x="286131" y="239306"/>
                  </a:lnTo>
                  <a:lnTo>
                    <a:pt x="295567" y="239255"/>
                  </a:lnTo>
                  <a:lnTo>
                    <a:pt x="304990" y="239661"/>
                  </a:lnTo>
                  <a:lnTo>
                    <a:pt x="314388" y="240525"/>
                  </a:lnTo>
                  <a:lnTo>
                    <a:pt x="323723" y="241871"/>
                  </a:lnTo>
                  <a:close/>
                </a:path>
                <a:path w="2273935" h="563879" extrusionOk="0">
                  <a:moveTo>
                    <a:pt x="364350" y="330288"/>
                  </a:moveTo>
                  <a:lnTo>
                    <a:pt x="360019" y="298615"/>
                  </a:lnTo>
                  <a:lnTo>
                    <a:pt x="359943" y="298056"/>
                  </a:lnTo>
                  <a:lnTo>
                    <a:pt x="346671" y="274535"/>
                  </a:lnTo>
                  <a:lnTo>
                    <a:pt x="324459" y="260121"/>
                  </a:lnTo>
                  <a:lnTo>
                    <a:pt x="316623" y="258902"/>
                  </a:lnTo>
                  <a:lnTo>
                    <a:pt x="316623" y="327253"/>
                  </a:lnTo>
                  <a:lnTo>
                    <a:pt x="316623" y="363258"/>
                  </a:lnTo>
                  <a:lnTo>
                    <a:pt x="315099" y="376897"/>
                  </a:lnTo>
                  <a:lnTo>
                    <a:pt x="310603" y="385724"/>
                  </a:lnTo>
                  <a:lnTo>
                    <a:pt x="303263" y="390474"/>
                  </a:lnTo>
                  <a:lnTo>
                    <a:pt x="293204" y="391896"/>
                  </a:lnTo>
                  <a:lnTo>
                    <a:pt x="270637" y="391896"/>
                  </a:lnTo>
                  <a:lnTo>
                    <a:pt x="270637" y="298615"/>
                  </a:lnTo>
                  <a:lnTo>
                    <a:pt x="293204" y="298615"/>
                  </a:lnTo>
                  <a:lnTo>
                    <a:pt x="303263" y="300037"/>
                  </a:lnTo>
                  <a:lnTo>
                    <a:pt x="310603" y="304800"/>
                  </a:lnTo>
                  <a:lnTo>
                    <a:pt x="315099" y="313626"/>
                  </a:lnTo>
                  <a:lnTo>
                    <a:pt x="316623" y="327253"/>
                  </a:lnTo>
                  <a:lnTo>
                    <a:pt x="316623" y="258902"/>
                  </a:lnTo>
                  <a:lnTo>
                    <a:pt x="293204" y="255219"/>
                  </a:lnTo>
                  <a:lnTo>
                    <a:pt x="222897" y="255219"/>
                  </a:lnTo>
                  <a:lnTo>
                    <a:pt x="222897" y="558952"/>
                  </a:lnTo>
                  <a:lnTo>
                    <a:pt x="270637" y="558952"/>
                  </a:lnTo>
                  <a:lnTo>
                    <a:pt x="270637" y="435292"/>
                  </a:lnTo>
                  <a:lnTo>
                    <a:pt x="293204" y="435292"/>
                  </a:lnTo>
                  <a:lnTo>
                    <a:pt x="324459" y="430403"/>
                  </a:lnTo>
                  <a:lnTo>
                    <a:pt x="346671" y="415988"/>
                  </a:lnTo>
                  <a:lnTo>
                    <a:pt x="359943" y="392455"/>
                  </a:lnTo>
                  <a:lnTo>
                    <a:pt x="360019" y="391896"/>
                  </a:lnTo>
                  <a:lnTo>
                    <a:pt x="364350" y="360222"/>
                  </a:lnTo>
                  <a:lnTo>
                    <a:pt x="364350" y="330288"/>
                  </a:lnTo>
                  <a:close/>
                </a:path>
                <a:path w="2273935" h="563879" extrusionOk="0">
                  <a:moveTo>
                    <a:pt x="516255" y="515569"/>
                  </a:moveTo>
                  <a:lnTo>
                    <a:pt x="437718" y="515569"/>
                  </a:lnTo>
                  <a:lnTo>
                    <a:pt x="437718" y="255219"/>
                  </a:lnTo>
                  <a:lnTo>
                    <a:pt x="389978" y="255219"/>
                  </a:lnTo>
                  <a:lnTo>
                    <a:pt x="389978" y="515569"/>
                  </a:lnTo>
                  <a:lnTo>
                    <a:pt x="389978" y="558749"/>
                  </a:lnTo>
                  <a:lnTo>
                    <a:pt x="516255" y="558749"/>
                  </a:lnTo>
                  <a:lnTo>
                    <a:pt x="516255" y="515569"/>
                  </a:lnTo>
                  <a:close/>
                </a:path>
                <a:path w="2273935" h="563879" extrusionOk="0">
                  <a:moveTo>
                    <a:pt x="691565" y="558952"/>
                  </a:moveTo>
                  <a:lnTo>
                    <a:pt x="681888" y="499516"/>
                  </a:lnTo>
                  <a:lnTo>
                    <a:pt x="675170" y="458292"/>
                  </a:lnTo>
                  <a:lnTo>
                    <a:pt x="650227" y="305117"/>
                  </a:lnTo>
                  <a:lnTo>
                    <a:pt x="642099" y="255219"/>
                  </a:lnTo>
                  <a:lnTo>
                    <a:pt x="629513" y="255219"/>
                  </a:lnTo>
                  <a:lnTo>
                    <a:pt x="629513" y="458292"/>
                  </a:lnTo>
                  <a:lnTo>
                    <a:pt x="586562" y="458292"/>
                  </a:lnTo>
                  <a:lnTo>
                    <a:pt x="607822" y="305117"/>
                  </a:lnTo>
                  <a:lnTo>
                    <a:pt x="629513" y="458292"/>
                  </a:lnTo>
                  <a:lnTo>
                    <a:pt x="629513" y="255219"/>
                  </a:lnTo>
                  <a:lnTo>
                    <a:pt x="577443" y="255219"/>
                  </a:lnTo>
                  <a:lnTo>
                    <a:pt x="527977" y="558952"/>
                  </a:lnTo>
                  <a:lnTo>
                    <a:pt x="572236" y="558952"/>
                  </a:lnTo>
                  <a:lnTo>
                    <a:pt x="580478" y="499516"/>
                  </a:lnTo>
                  <a:lnTo>
                    <a:pt x="635584" y="499516"/>
                  </a:lnTo>
                  <a:lnTo>
                    <a:pt x="643839" y="558952"/>
                  </a:lnTo>
                  <a:lnTo>
                    <a:pt x="691565" y="558952"/>
                  </a:lnTo>
                  <a:close/>
                </a:path>
                <a:path w="2273935" h="563879" extrusionOk="0">
                  <a:moveTo>
                    <a:pt x="846924" y="486054"/>
                  </a:moveTo>
                  <a:lnTo>
                    <a:pt x="835431" y="436270"/>
                  </a:lnTo>
                  <a:lnTo>
                    <a:pt x="793991" y="388429"/>
                  </a:lnTo>
                  <a:lnTo>
                    <a:pt x="774230" y="369836"/>
                  </a:lnTo>
                  <a:lnTo>
                    <a:pt x="761238" y="353936"/>
                  </a:lnTo>
                  <a:lnTo>
                    <a:pt x="754087" y="339013"/>
                  </a:lnTo>
                  <a:lnTo>
                    <a:pt x="751903" y="323354"/>
                  </a:lnTo>
                  <a:lnTo>
                    <a:pt x="753567" y="310019"/>
                  </a:lnTo>
                  <a:lnTo>
                    <a:pt x="758355" y="301002"/>
                  </a:lnTo>
                  <a:lnTo>
                    <a:pt x="766000" y="295884"/>
                  </a:lnTo>
                  <a:lnTo>
                    <a:pt x="776198" y="294271"/>
                  </a:lnTo>
                  <a:lnTo>
                    <a:pt x="786333" y="295897"/>
                  </a:lnTo>
                  <a:lnTo>
                    <a:pt x="793826" y="301104"/>
                  </a:lnTo>
                  <a:lnTo>
                    <a:pt x="798474" y="310375"/>
                  </a:lnTo>
                  <a:lnTo>
                    <a:pt x="800061" y="324205"/>
                  </a:lnTo>
                  <a:lnTo>
                    <a:pt x="800061" y="339839"/>
                  </a:lnTo>
                  <a:lnTo>
                    <a:pt x="845185" y="339839"/>
                  </a:lnTo>
                  <a:lnTo>
                    <a:pt x="845185" y="327253"/>
                  </a:lnTo>
                  <a:lnTo>
                    <a:pt x="840867" y="294817"/>
                  </a:lnTo>
                  <a:lnTo>
                    <a:pt x="827887" y="270840"/>
                  </a:lnTo>
                  <a:lnTo>
                    <a:pt x="806196" y="255981"/>
                  </a:lnTo>
                  <a:lnTo>
                    <a:pt x="775766" y="250888"/>
                  </a:lnTo>
                  <a:lnTo>
                    <a:pt x="745058" y="255968"/>
                  </a:lnTo>
                  <a:lnTo>
                    <a:pt x="722782" y="270738"/>
                  </a:lnTo>
                  <a:lnTo>
                    <a:pt x="709193" y="294449"/>
                  </a:lnTo>
                  <a:lnTo>
                    <a:pt x="704608" y="326390"/>
                  </a:lnTo>
                  <a:lnTo>
                    <a:pt x="707339" y="350939"/>
                  </a:lnTo>
                  <a:lnTo>
                    <a:pt x="716318" y="373735"/>
                  </a:lnTo>
                  <a:lnTo>
                    <a:pt x="732790" y="396621"/>
                  </a:lnTo>
                  <a:lnTo>
                    <a:pt x="757974" y="421411"/>
                  </a:lnTo>
                  <a:lnTo>
                    <a:pt x="777671" y="440042"/>
                  </a:lnTo>
                  <a:lnTo>
                    <a:pt x="790524" y="456285"/>
                  </a:lnTo>
                  <a:lnTo>
                    <a:pt x="797521" y="472109"/>
                  </a:lnTo>
                  <a:lnTo>
                    <a:pt x="799630" y="489534"/>
                  </a:lnTo>
                  <a:lnTo>
                    <a:pt x="797839" y="503796"/>
                  </a:lnTo>
                  <a:lnTo>
                    <a:pt x="792746" y="513181"/>
                  </a:lnTo>
                  <a:lnTo>
                    <a:pt x="784796" y="518337"/>
                  </a:lnTo>
                  <a:lnTo>
                    <a:pt x="774458" y="519912"/>
                  </a:lnTo>
                  <a:lnTo>
                    <a:pt x="764184" y="518350"/>
                  </a:lnTo>
                  <a:lnTo>
                    <a:pt x="756399" y="513295"/>
                  </a:lnTo>
                  <a:lnTo>
                    <a:pt x="751459" y="504164"/>
                  </a:lnTo>
                  <a:lnTo>
                    <a:pt x="749731" y="490410"/>
                  </a:lnTo>
                  <a:lnTo>
                    <a:pt x="749731" y="469569"/>
                  </a:lnTo>
                  <a:lnTo>
                    <a:pt x="704608" y="469569"/>
                  </a:lnTo>
                  <a:lnTo>
                    <a:pt x="704608" y="486930"/>
                  </a:lnTo>
                  <a:lnTo>
                    <a:pt x="709002" y="519366"/>
                  </a:lnTo>
                  <a:lnTo>
                    <a:pt x="722185" y="543344"/>
                  </a:lnTo>
                  <a:lnTo>
                    <a:pt x="744143" y="558203"/>
                  </a:lnTo>
                  <a:lnTo>
                    <a:pt x="774903" y="563308"/>
                  </a:lnTo>
                  <a:lnTo>
                    <a:pt x="805916" y="558190"/>
                  </a:lnTo>
                  <a:lnTo>
                    <a:pt x="828484" y="543229"/>
                  </a:lnTo>
                  <a:lnTo>
                    <a:pt x="842264" y="518998"/>
                  </a:lnTo>
                  <a:lnTo>
                    <a:pt x="846924" y="486054"/>
                  </a:lnTo>
                  <a:close/>
                </a:path>
                <a:path w="2273935" h="563879" extrusionOk="0">
                  <a:moveTo>
                    <a:pt x="1071702" y="255219"/>
                  </a:moveTo>
                  <a:lnTo>
                    <a:pt x="1004455" y="255219"/>
                  </a:lnTo>
                  <a:lnTo>
                    <a:pt x="972781" y="475653"/>
                  </a:lnTo>
                  <a:lnTo>
                    <a:pt x="941108" y="255219"/>
                  </a:lnTo>
                  <a:lnTo>
                    <a:pt x="873848" y="255219"/>
                  </a:lnTo>
                  <a:lnTo>
                    <a:pt x="873848" y="558952"/>
                  </a:lnTo>
                  <a:lnTo>
                    <a:pt x="915504" y="558952"/>
                  </a:lnTo>
                  <a:lnTo>
                    <a:pt x="915504" y="328993"/>
                  </a:lnTo>
                  <a:lnTo>
                    <a:pt x="951090" y="558952"/>
                  </a:lnTo>
                  <a:lnTo>
                    <a:pt x="991006" y="558952"/>
                  </a:lnTo>
                  <a:lnTo>
                    <a:pt x="1026579" y="328993"/>
                  </a:lnTo>
                  <a:lnTo>
                    <a:pt x="1026579" y="558952"/>
                  </a:lnTo>
                  <a:lnTo>
                    <a:pt x="1071702" y="558952"/>
                  </a:lnTo>
                  <a:lnTo>
                    <a:pt x="1071702" y="255219"/>
                  </a:lnTo>
                  <a:close/>
                </a:path>
                <a:path w="2273935" h="563879" extrusionOk="0">
                  <a:moveTo>
                    <a:pt x="1257884" y="558952"/>
                  </a:moveTo>
                  <a:lnTo>
                    <a:pt x="1248206" y="499516"/>
                  </a:lnTo>
                  <a:lnTo>
                    <a:pt x="1241488" y="458292"/>
                  </a:lnTo>
                  <a:lnTo>
                    <a:pt x="1216545" y="305117"/>
                  </a:lnTo>
                  <a:lnTo>
                    <a:pt x="1208417" y="255219"/>
                  </a:lnTo>
                  <a:lnTo>
                    <a:pt x="1195832" y="255219"/>
                  </a:lnTo>
                  <a:lnTo>
                    <a:pt x="1195832" y="458292"/>
                  </a:lnTo>
                  <a:lnTo>
                    <a:pt x="1152880" y="458292"/>
                  </a:lnTo>
                  <a:lnTo>
                    <a:pt x="1174140" y="305117"/>
                  </a:lnTo>
                  <a:lnTo>
                    <a:pt x="1195832" y="458292"/>
                  </a:lnTo>
                  <a:lnTo>
                    <a:pt x="1195832" y="255219"/>
                  </a:lnTo>
                  <a:lnTo>
                    <a:pt x="1143762" y="255219"/>
                  </a:lnTo>
                  <a:lnTo>
                    <a:pt x="1094295" y="558952"/>
                  </a:lnTo>
                  <a:lnTo>
                    <a:pt x="1138567" y="558952"/>
                  </a:lnTo>
                  <a:lnTo>
                    <a:pt x="1146797" y="499516"/>
                  </a:lnTo>
                  <a:lnTo>
                    <a:pt x="1201915" y="499516"/>
                  </a:lnTo>
                  <a:lnTo>
                    <a:pt x="1210157" y="558952"/>
                  </a:lnTo>
                  <a:lnTo>
                    <a:pt x="1257884" y="558952"/>
                  </a:lnTo>
                  <a:close/>
                </a:path>
                <a:path w="2273935" h="563879" extrusionOk="0">
                  <a:moveTo>
                    <a:pt x="1427556" y="558952"/>
                  </a:moveTo>
                  <a:lnTo>
                    <a:pt x="1424724" y="550506"/>
                  </a:lnTo>
                  <a:lnTo>
                    <a:pt x="1423162" y="541820"/>
                  </a:lnTo>
                  <a:lnTo>
                    <a:pt x="1422488" y="532472"/>
                  </a:lnTo>
                  <a:lnTo>
                    <a:pt x="1422349" y="522071"/>
                  </a:lnTo>
                  <a:lnTo>
                    <a:pt x="1422349" y="468706"/>
                  </a:lnTo>
                  <a:lnTo>
                    <a:pt x="1420749" y="445249"/>
                  </a:lnTo>
                  <a:lnTo>
                    <a:pt x="1416100" y="428777"/>
                  </a:lnTo>
                  <a:lnTo>
                    <a:pt x="1415465" y="426504"/>
                  </a:lnTo>
                  <a:lnTo>
                    <a:pt x="1405686" y="412813"/>
                  </a:lnTo>
                  <a:lnTo>
                    <a:pt x="1390675" y="404482"/>
                  </a:lnTo>
                  <a:lnTo>
                    <a:pt x="1390675" y="403618"/>
                  </a:lnTo>
                  <a:lnTo>
                    <a:pt x="1404518" y="394995"/>
                  </a:lnTo>
                  <a:lnTo>
                    <a:pt x="1411795" y="385394"/>
                  </a:lnTo>
                  <a:lnTo>
                    <a:pt x="1414259" y="382143"/>
                  </a:lnTo>
                  <a:lnTo>
                    <a:pt x="1420012" y="365048"/>
                  </a:lnTo>
                  <a:lnTo>
                    <a:pt x="1421904" y="343738"/>
                  </a:lnTo>
                  <a:lnTo>
                    <a:pt x="1421904" y="325081"/>
                  </a:lnTo>
                  <a:lnTo>
                    <a:pt x="1418374" y="298615"/>
                  </a:lnTo>
                  <a:lnTo>
                    <a:pt x="1417815" y="294398"/>
                  </a:lnTo>
                  <a:lnTo>
                    <a:pt x="1405089" y="272580"/>
                  </a:lnTo>
                  <a:lnTo>
                    <a:pt x="1383106" y="259549"/>
                  </a:lnTo>
                  <a:lnTo>
                    <a:pt x="1374178" y="258343"/>
                  </a:lnTo>
                  <a:lnTo>
                    <a:pt x="1374178" y="329857"/>
                  </a:lnTo>
                  <a:lnTo>
                    <a:pt x="1374178" y="353288"/>
                  </a:lnTo>
                  <a:lnTo>
                    <a:pt x="1372209" y="368554"/>
                  </a:lnTo>
                  <a:lnTo>
                    <a:pt x="1366532" y="378460"/>
                  </a:lnTo>
                  <a:lnTo>
                    <a:pt x="1357528" y="383794"/>
                  </a:lnTo>
                  <a:lnTo>
                    <a:pt x="1345539" y="385394"/>
                  </a:lnTo>
                  <a:lnTo>
                    <a:pt x="1328191" y="385394"/>
                  </a:lnTo>
                  <a:lnTo>
                    <a:pt x="1328191" y="298615"/>
                  </a:lnTo>
                  <a:lnTo>
                    <a:pt x="1349883" y="298615"/>
                  </a:lnTo>
                  <a:lnTo>
                    <a:pt x="1360817" y="300443"/>
                  </a:lnTo>
                  <a:lnTo>
                    <a:pt x="1368374" y="306095"/>
                  </a:lnTo>
                  <a:lnTo>
                    <a:pt x="1372768" y="315823"/>
                  </a:lnTo>
                  <a:lnTo>
                    <a:pt x="1374178" y="329857"/>
                  </a:lnTo>
                  <a:lnTo>
                    <a:pt x="1374178" y="258343"/>
                  </a:lnTo>
                  <a:lnTo>
                    <a:pt x="1351191" y="255219"/>
                  </a:lnTo>
                  <a:lnTo>
                    <a:pt x="1280452" y="255219"/>
                  </a:lnTo>
                  <a:lnTo>
                    <a:pt x="1280452" y="558952"/>
                  </a:lnTo>
                  <a:lnTo>
                    <a:pt x="1328191" y="558952"/>
                  </a:lnTo>
                  <a:lnTo>
                    <a:pt x="1328191" y="428777"/>
                  </a:lnTo>
                  <a:lnTo>
                    <a:pt x="1344676" y="428777"/>
                  </a:lnTo>
                  <a:lnTo>
                    <a:pt x="1374622" y="466102"/>
                  </a:lnTo>
                  <a:lnTo>
                    <a:pt x="1374635" y="522071"/>
                  </a:lnTo>
                  <a:lnTo>
                    <a:pt x="1374927" y="536816"/>
                  </a:lnTo>
                  <a:lnTo>
                    <a:pt x="1375816" y="546646"/>
                  </a:lnTo>
                  <a:lnTo>
                    <a:pt x="1377188" y="553313"/>
                  </a:lnTo>
                  <a:lnTo>
                    <a:pt x="1378953" y="558952"/>
                  </a:lnTo>
                  <a:lnTo>
                    <a:pt x="1427556" y="558952"/>
                  </a:lnTo>
                  <a:close/>
                </a:path>
                <a:path w="2273935" h="563879" extrusionOk="0">
                  <a:moveTo>
                    <a:pt x="1606791" y="558952"/>
                  </a:moveTo>
                  <a:lnTo>
                    <a:pt x="1597101" y="499516"/>
                  </a:lnTo>
                  <a:lnTo>
                    <a:pt x="1590395" y="458292"/>
                  </a:lnTo>
                  <a:lnTo>
                    <a:pt x="1565452" y="305117"/>
                  </a:lnTo>
                  <a:lnTo>
                    <a:pt x="1557324" y="255219"/>
                  </a:lnTo>
                  <a:lnTo>
                    <a:pt x="1544739" y="255219"/>
                  </a:lnTo>
                  <a:lnTo>
                    <a:pt x="1544739" y="458292"/>
                  </a:lnTo>
                  <a:lnTo>
                    <a:pt x="1501787" y="458292"/>
                  </a:lnTo>
                  <a:lnTo>
                    <a:pt x="1523047" y="305117"/>
                  </a:lnTo>
                  <a:lnTo>
                    <a:pt x="1544739" y="458292"/>
                  </a:lnTo>
                  <a:lnTo>
                    <a:pt x="1544739" y="255219"/>
                  </a:lnTo>
                  <a:lnTo>
                    <a:pt x="1492669" y="255219"/>
                  </a:lnTo>
                  <a:lnTo>
                    <a:pt x="1443202" y="558952"/>
                  </a:lnTo>
                  <a:lnTo>
                    <a:pt x="1487462" y="558952"/>
                  </a:lnTo>
                  <a:lnTo>
                    <a:pt x="1495704" y="499516"/>
                  </a:lnTo>
                  <a:lnTo>
                    <a:pt x="1550809" y="499516"/>
                  </a:lnTo>
                  <a:lnTo>
                    <a:pt x="1559064" y="558952"/>
                  </a:lnTo>
                  <a:lnTo>
                    <a:pt x="1606791" y="558952"/>
                  </a:lnTo>
                  <a:close/>
                </a:path>
                <a:path w="2273935" h="563879" extrusionOk="0">
                  <a:moveTo>
                    <a:pt x="1744776" y="255435"/>
                  </a:moveTo>
                  <a:lnTo>
                    <a:pt x="1597266" y="255435"/>
                  </a:lnTo>
                  <a:lnTo>
                    <a:pt x="1597266" y="298615"/>
                  </a:lnTo>
                  <a:lnTo>
                    <a:pt x="1647151" y="298615"/>
                  </a:lnTo>
                  <a:lnTo>
                    <a:pt x="1647151" y="558965"/>
                  </a:lnTo>
                  <a:lnTo>
                    <a:pt x="1694878" y="558965"/>
                  </a:lnTo>
                  <a:lnTo>
                    <a:pt x="1694878" y="298615"/>
                  </a:lnTo>
                  <a:lnTo>
                    <a:pt x="1744776" y="298615"/>
                  </a:lnTo>
                  <a:lnTo>
                    <a:pt x="1744776" y="255435"/>
                  </a:lnTo>
                  <a:close/>
                </a:path>
                <a:path w="2273935" h="563879" extrusionOk="0">
                  <a:moveTo>
                    <a:pt x="1914461" y="255219"/>
                  </a:moveTo>
                  <a:lnTo>
                    <a:pt x="1866734" y="255219"/>
                  </a:lnTo>
                  <a:lnTo>
                    <a:pt x="1866734" y="378409"/>
                  </a:lnTo>
                  <a:lnTo>
                    <a:pt x="1815528" y="378409"/>
                  </a:lnTo>
                  <a:lnTo>
                    <a:pt x="1815528" y="255219"/>
                  </a:lnTo>
                  <a:lnTo>
                    <a:pt x="1767801" y="255219"/>
                  </a:lnTo>
                  <a:lnTo>
                    <a:pt x="1767801" y="378409"/>
                  </a:lnTo>
                  <a:lnTo>
                    <a:pt x="1767801" y="422859"/>
                  </a:lnTo>
                  <a:lnTo>
                    <a:pt x="1767801" y="558749"/>
                  </a:lnTo>
                  <a:lnTo>
                    <a:pt x="1815528" y="558749"/>
                  </a:lnTo>
                  <a:lnTo>
                    <a:pt x="1815528" y="422859"/>
                  </a:lnTo>
                  <a:lnTo>
                    <a:pt x="1866734" y="422859"/>
                  </a:lnTo>
                  <a:lnTo>
                    <a:pt x="1866734" y="558749"/>
                  </a:lnTo>
                  <a:lnTo>
                    <a:pt x="1914461" y="558749"/>
                  </a:lnTo>
                  <a:lnTo>
                    <a:pt x="1914461" y="422859"/>
                  </a:lnTo>
                  <a:lnTo>
                    <a:pt x="1914461" y="378409"/>
                  </a:lnTo>
                  <a:lnTo>
                    <a:pt x="1914461" y="255219"/>
                  </a:lnTo>
                  <a:close/>
                </a:path>
                <a:path w="2273935" h="563879" extrusionOk="0">
                  <a:moveTo>
                    <a:pt x="2091524" y="327253"/>
                  </a:moveTo>
                  <a:lnTo>
                    <a:pt x="2086787" y="294817"/>
                  </a:lnTo>
                  <a:lnTo>
                    <a:pt x="2086470" y="294271"/>
                  </a:lnTo>
                  <a:lnTo>
                    <a:pt x="2072868" y="270840"/>
                  </a:lnTo>
                  <a:lnTo>
                    <a:pt x="2050148" y="255981"/>
                  </a:lnTo>
                  <a:lnTo>
                    <a:pt x="2043798" y="254952"/>
                  </a:lnTo>
                  <a:lnTo>
                    <a:pt x="2043798" y="324205"/>
                  </a:lnTo>
                  <a:lnTo>
                    <a:pt x="2043798" y="489966"/>
                  </a:lnTo>
                  <a:lnTo>
                    <a:pt x="2042071" y="503796"/>
                  </a:lnTo>
                  <a:lnTo>
                    <a:pt x="2037118" y="513080"/>
                  </a:lnTo>
                  <a:lnTo>
                    <a:pt x="2029333" y="518287"/>
                  </a:lnTo>
                  <a:lnTo>
                    <a:pt x="2019058" y="519912"/>
                  </a:lnTo>
                  <a:lnTo>
                    <a:pt x="2008784" y="518287"/>
                  </a:lnTo>
                  <a:lnTo>
                    <a:pt x="2000999" y="513080"/>
                  </a:lnTo>
                  <a:lnTo>
                    <a:pt x="1996059" y="503796"/>
                  </a:lnTo>
                  <a:lnTo>
                    <a:pt x="1994331" y="489966"/>
                  </a:lnTo>
                  <a:lnTo>
                    <a:pt x="1994331" y="324205"/>
                  </a:lnTo>
                  <a:lnTo>
                    <a:pt x="1996059" y="310375"/>
                  </a:lnTo>
                  <a:lnTo>
                    <a:pt x="2000999" y="301104"/>
                  </a:lnTo>
                  <a:lnTo>
                    <a:pt x="2008784" y="295897"/>
                  </a:lnTo>
                  <a:lnTo>
                    <a:pt x="2019058" y="294271"/>
                  </a:lnTo>
                  <a:lnTo>
                    <a:pt x="2029333" y="295897"/>
                  </a:lnTo>
                  <a:lnTo>
                    <a:pt x="2037118" y="301104"/>
                  </a:lnTo>
                  <a:lnTo>
                    <a:pt x="2042071" y="310375"/>
                  </a:lnTo>
                  <a:lnTo>
                    <a:pt x="2043798" y="324205"/>
                  </a:lnTo>
                  <a:lnTo>
                    <a:pt x="2043798" y="254952"/>
                  </a:lnTo>
                  <a:lnTo>
                    <a:pt x="1987969" y="255981"/>
                  </a:lnTo>
                  <a:lnTo>
                    <a:pt x="1951329" y="294817"/>
                  </a:lnTo>
                  <a:lnTo>
                    <a:pt x="1946592" y="327253"/>
                  </a:lnTo>
                  <a:lnTo>
                    <a:pt x="1946592" y="486930"/>
                  </a:lnTo>
                  <a:lnTo>
                    <a:pt x="1951329" y="519366"/>
                  </a:lnTo>
                  <a:lnTo>
                    <a:pt x="1965261" y="543344"/>
                  </a:lnTo>
                  <a:lnTo>
                    <a:pt x="1987969" y="558203"/>
                  </a:lnTo>
                  <a:lnTo>
                    <a:pt x="2019058" y="563308"/>
                  </a:lnTo>
                  <a:lnTo>
                    <a:pt x="2050148" y="558203"/>
                  </a:lnTo>
                  <a:lnTo>
                    <a:pt x="2072868" y="543344"/>
                  </a:lnTo>
                  <a:lnTo>
                    <a:pt x="2086470" y="519912"/>
                  </a:lnTo>
                  <a:lnTo>
                    <a:pt x="2086787" y="519366"/>
                  </a:lnTo>
                  <a:lnTo>
                    <a:pt x="2091524" y="486930"/>
                  </a:lnTo>
                  <a:lnTo>
                    <a:pt x="2091524" y="327253"/>
                  </a:lnTo>
                  <a:close/>
                </a:path>
                <a:path w="2273935" h="563879" extrusionOk="0">
                  <a:moveTo>
                    <a:pt x="2273350" y="255219"/>
                  </a:moveTo>
                  <a:lnTo>
                    <a:pt x="2230831" y="255219"/>
                  </a:lnTo>
                  <a:lnTo>
                    <a:pt x="2230831" y="437032"/>
                  </a:lnTo>
                  <a:lnTo>
                    <a:pt x="2182672" y="255219"/>
                  </a:lnTo>
                  <a:lnTo>
                    <a:pt x="2123656" y="255219"/>
                  </a:lnTo>
                  <a:lnTo>
                    <a:pt x="2123656" y="558952"/>
                  </a:lnTo>
                  <a:lnTo>
                    <a:pt x="2166188" y="558952"/>
                  </a:lnTo>
                  <a:lnTo>
                    <a:pt x="2166188" y="337235"/>
                  </a:lnTo>
                  <a:lnTo>
                    <a:pt x="2225205" y="558952"/>
                  </a:lnTo>
                  <a:lnTo>
                    <a:pt x="2273350" y="558952"/>
                  </a:lnTo>
                  <a:lnTo>
                    <a:pt x="2273350" y="255219"/>
                  </a:lnTo>
                  <a:close/>
                </a:path>
              </a:pathLst>
            </a:custGeom>
            <a:solidFill>
              <a:srgbClr val="A3142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grpSp>
      <p:sp>
        <p:nvSpPr>
          <p:cNvPr id="334" name="Google Shape;334;p12"/>
          <p:cNvSpPr txBox="1">
            <a:spLocks noGrp="1"/>
          </p:cNvSpPr>
          <p:nvPr>
            <p:ph type="ftr" idx="11"/>
          </p:nvPr>
        </p:nvSpPr>
        <p:spPr>
          <a:xfrm>
            <a:off x="4212913" y="10312255"/>
            <a:ext cx="5708015" cy="339090"/>
          </a:xfrm>
          <a:prstGeom prst="rect">
            <a:avLst/>
          </a:prstGeom>
          <a:noFill/>
          <a:ln>
            <a:noFill/>
          </a:ln>
        </p:spPr>
        <p:txBody>
          <a:bodyPr spcFirstLastPara="1" wrap="square" lIns="0" tIns="0" rIns="0" bIns="0" anchor="t" anchorCtr="0">
            <a:spAutoFit/>
          </a:bodyPr>
          <a:lstStyle/>
          <a:p>
            <a:pPr marL="7701" marR="0" lvl="0" indent="0" algn="l" rtl="0">
              <a:lnSpc>
                <a:spcPct val="100000"/>
              </a:lnSpc>
              <a:spcBef>
                <a:spcPts val="0"/>
              </a:spcBef>
              <a:spcAft>
                <a:spcPts val="0"/>
              </a:spcAft>
              <a:buSzPts val="1400"/>
              <a:buNone/>
            </a:pPr>
            <a:r>
              <a:rPr lang="fr-BE" sz="2050" b="0" i="0">
                <a:solidFill>
                  <a:srgbClr val="A3142E"/>
                </a:solidFill>
                <a:latin typeface="Arial"/>
                <a:ea typeface="Arial"/>
                <a:cs typeface="Arial"/>
                <a:sym typeface="Arial"/>
              </a:rPr>
              <a:t>ECTAEST, UNTE PLANIMA </a:t>
            </a:r>
            <a:r>
              <a:rPr lang="fr-BE" sz="2050" b="0" i="0">
                <a:solidFill>
                  <a:srgbClr val="A3142E"/>
                </a:solidFill>
                <a:latin typeface="Arial Black"/>
                <a:ea typeface="Arial Black"/>
                <a:cs typeface="Arial Black"/>
                <a:sym typeface="Arial Black"/>
              </a:rPr>
              <a:t>IORESCI TAMUSDAE</a:t>
            </a:r>
            <a:endParaRPr sz="1516" b="1" i="0">
              <a:solidFill>
                <a:srgbClr val="A3142E"/>
              </a:solidFill>
              <a:latin typeface="Lato"/>
              <a:ea typeface="Lato"/>
              <a:cs typeface="Lato"/>
              <a:sym typeface="Lato"/>
            </a:endParaRPr>
          </a:p>
        </p:txBody>
      </p:sp>
      <p:sp>
        <p:nvSpPr>
          <p:cNvPr id="335" name="Google Shape;335;p12"/>
          <p:cNvSpPr/>
          <p:nvPr/>
        </p:nvSpPr>
        <p:spPr>
          <a:xfrm>
            <a:off x="535781" y="4190626"/>
            <a:ext cx="217956" cy="314782"/>
          </a:xfrm>
          <a:custGeom>
            <a:avLst/>
            <a:gdLst/>
            <a:ahLst/>
            <a:cxnLst/>
            <a:rect l="l" t="t" r="r" b="b"/>
            <a:pathLst>
              <a:path w="358775" h="518160"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36" name="Google Shape;336;p12"/>
          <p:cNvSpPr txBox="1"/>
          <p:nvPr/>
        </p:nvSpPr>
        <p:spPr>
          <a:xfrm>
            <a:off x="1000186" y="4171408"/>
            <a:ext cx="5657400" cy="1114988"/>
          </a:xfrm>
          <a:prstGeom prst="rect">
            <a:avLst/>
          </a:prstGeom>
          <a:noFill/>
          <a:ln>
            <a:noFill/>
          </a:ln>
        </p:spPr>
        <p:txBody>
          <a:bodyPr spcFirstLastPara="1" wrap="square" lIns="0" tIns="6925" rIns="0" bIns="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fr-BE" sz="2400" b="1" i="0" u="none" strike="noStrike" cap="none" dirty="0">
                <a:solidFill>
                  <a:schemeClr val="dk1"/>
                </a:solidFill>
                <a:latin typeface="Arial"/>
                <a:ea typeface="Arial"/>
                <a:cs typeface="Arial"/>
                <a:sym typeface="Arial"/>
              </a:rPr>
              <a:t>Campaign </a:t>
            </a:r>
            <a:r>
              <a:rPr lang="fr-BE" sz="2400" b="1" i="0" u="none" strike="noStrike" cap="none" dirty="0" err="1">
                <a:solidFill>
                  <a:schemeClr val="dk1"/>
                </a:solidFill>
                <a:latin typeface="Arial"/>
                <a:ea typeface="Arial"/>
                <a:cs typeface="Arial"/>
                <a:sym typeface="Arial"/>
              </a:rPr>
              <a:t>dedicated</a:t>
            </a:r>
            <a:r>
              <a:rPr lang="fr-BE" sz="2400" b="1" i="0" u="none" strike="noStrike" cap="none" dirty="0">
                <a:solidFill>
                  <a:schemeClr val="dk1"/>
                </a:solidFill>
                <a:latin typeface="Arial"/>
                <a:ea typeface="Arial"/>
                <a:cs typeface="Arial"/>
                <a:sym typeface="Arial"/>
              </a:rPr>
              <a:t> </a:t>
            </a:r>
            <a:r>
              <a:rPr lang="fr-BE" sz="2400" b="1" i="0" u="none" strike="noStrike" cap="none" dirty="0" err="1">
                <a:solidFill>
                  <a:schemeClr val="dk1"/>
                </a:solidFill>
                <a:latin typeface="Arial"/>
                <a:ea typeface="Arial"/>
                <a:cs typeface="Arial"/>
                <a:sym typeface="Arial"/>
              </a:rPr>
              <a:t>website</a:t>
            </a:r>
            <a:r>
              <a:rPr lang="fr-BE" sz="2400" b="1" i="0" u="none" strike="noStrike" cap="none" dirty="0">
                <a:solidFill>
                  <a:schemeClr val="dk1"/>
                </a:solidFill>
                <a:latin typeface="Arial"/>
                <a:ea typeface="Arial"/>
                <a:cs typeface="Arial"/>
                <a:sym typeface="Arial"/>
              </a:rPr>
              <a:t> for </a:t>
            </a:r>
            <a:r>
              <a:rPr lang="fr-BE" sz="2400" b="0" i="0" u="none" strike="noStrike" cap="none" dirty="0" err="1">
                <a:solidFill>
                  <a:schemeClr val="dk1"/>
                </a:solidFill>
                <a:latin typeface="Arial"/>
                <a:ea typeface="Arial"/>
                <a:cs typeface="Arial"/>
                <a:sym typeface="Arial"/>
              </a:rPr>
              <a:t>Booking</a:t>
            </a:r>
            <a:r>
              <a:rPr lang="fr-BE" sz="2400" b="0" i="0" u="none" strike="noStrike" cap="none" dirty="0">
                <a:solidFill>
                  <a:schemeClr val="dk1"/>
                </a:solidFill>
                <a:latin typeface="Arial"/>
                <a:ea typeface="Arial"/>
                <a:cs typeface="Arial"/>
                <a:sym typeface="Arial"/>
              </a:rPr>
              <a:t> </a:t>
            </a:r>
            <a:r>
              <a:rPr lang="fr-BE" sz="2400" b="0" i="0" u="none" strike="noStrike" cap="none" dirty="0" err="1">
                <a:solidFill>
                  <a:schemeClr val="dk1"/>
                </a:solidFill>
                <a:latin typeface="Arial"/>
                <a:ea typeface="Arial"/>
                <a:cs typeface="Arial"/>
                <a:sym typeface="Arial"/>
              </a:rPr>
              <a:t>appointments</a:t>
            </a:r>
            <a:r>
              <a:rPr lang="fr-BE" sz="2400" b="0" i="0" u="none" strike="noStrike" cap="none" dirty="0">
                <a:solidFill>
                  <a:schemeClr val="dk1"/>
                </a:solidFill>
                <a:latin typeface="Arial"/>
                <a:ea typeface="Arial"/>
                <a:cs typeface="Arial"/>
                <a:sym typeface="Arial"/>
              </a:rPr>
              <a:t> </a:t>
            </a:r>
            <a:r>
              <a:rPr lang="fr-BE" sz="2400" dirty="0">
                <a:solidFill>
                  <a:schemeClr val="dk1"/>
                </a:solidFill>
              </a:rPr>
              <a:t>for</a:t>
            </a:r>
            <a:r>
              <a:rPr lang="fr-BE" sz="2400" b="0" i="0" u="none" strike="noStrike" cap="none" dirty="0">
                <a:solidFill>
                  <a:schemeClr val="dk1"/>
                </a:solidFill>
                <a:latin typeface="Arial"/>
                <a:ea typeface="Arial"/>
                <a:cs typeface="Arial"/>
                <a:sym typeface="Arial"/>
              </a:rPr>
              <a:t> the </a:t>
            </a:r>
            <a:r>
              <a:rPr lang="fr-BE" sz="2400" b="0" i="0" u="none" strike="noStrike" cap="none" dirty="0" err="1">
                <a:solidFill>
                  <a:schemeClr val="dk1"/>
                </a:solidFill>
                <a:latin typeface="Arial"/>
                <a:ea typeface="Arial"/>
                <a:cs typeface="Arial"/>
                <a:sym typeface="Arial"/>
              </a:rPr>
              <a:t>Operation</a:t>
            </a:r>
            <a:r>
              <a:rPr lang="fr-BE" sz="2400" b="0" i="0" u="none" strike="noStrike" cap="none" dirty="0">
                <a:solidFill>
                  <a:schemeClr val="dk1"/>
                </a:solidFill>
                <a:latin typeface="Arial"/>
                <a:ea typeface="Arial"/>
                <a:cs typeface="Arial"/>
                <a:sym typeface="Arial"/>
              </a:rPr>
              <a:t> Plasmarathon </a:t>
            </a:r>
            <a:endParaRPr sz="2400" b="0" i="0" u="none" strike="noStrike" cap="none" dirty="0">
              <a:solidFill>
                <a:srgbClr val="000000"/>
              </a:solidFill>
              <a:latin typeface="Arial"/>
              <a:ea typeface="Arial"/>
              <a:cs typeface="Arial"/>
              <a:sym typeface="Arial"/>
            </a:endParaRPr>
          </a:p>
        </p:txBody>
      </p:sp>
      <p:sp>
        <p:nvSpPr>
          <p:cNvPr id="337" name="Google Shape;337;p12"/>
          <p:cNvSpPr/>
          <p:nvPr/>
        </p:nvSpPr>
        <p:spPr>
          <a:xfrm>
            <a:off x="535781" y="2272296"/>
            <a:ext cx="217956" cy="31478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
        <p:nvSpPr>
          <p:cNvPr id="338" name="Google Shape;338;p12"/>
          <p:cNvSpPr txBox="1"/>
          <p:nvPr/>
        </p:nvSpPr>
        <p:spPr>
          <a:xfrm>
            <a:off x="944563" y="2182350"/>
            <a:ext cx="5768646" cy="745656"/>
          </a:xfrm>
          <a:prstGeom prst="rect">
            <a:avLst/>
          </a:prstGeom>
          <a:noFill/>
          <a:ln>
            <a:noFill/>
          </a:ln>
        </p:spPr>
        <p:txBody>
          <a:bodyPr spcFirstLastPara="1" wrap="square" lIns="0" tIns="6925" rIns="0" bIns="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fr-BE" sz="2400" b="0" i="0" u="none" strike="noStrike" cap="none">
                <a:solidFill>
                  <a:schemeClr val="dk1"/>
                </a:solidFill>
                <a:latin typeface="Arial"/>
                <a:ea typeface="Arial"/>
                <a:cs typeface="Arial"/>
                <a:sym typeface="Arial"/>
              </a:rPr>
              <a:t>Visibility pack including unique </a:t>
            </a:r>
            <a:r>
              <a:rPr lang="fr-BE" sz="2400" b="1" i="0" u="none" strike="noStrike" cap="none">
                <a:solidFill>
                  <a:schemeClr val="dk1"/>
                </a:solidFill>
                <a:latin typeface="Arial"/>
                <a:ea typeface="Arial"/>
                <a:cs typeface="Arial"/>
                <a:sym typeface="Arial"/>
              </a:rPr>
              <a:t>club’s registration link for full traceability </a:t>
            </a:r>
            <a:endParaRPr sz="2400" b="1" i="0" u="none" strike="noStrike" cap="none">
              <a:solidFill>
                <a:schemeClr val="dk1"/>
              </a:solidFill>
              <a:latin typeface="Arial"/>
              <a:ea typeface="Arial"/>
              <a:cs typeface="Arial"/>
              <a:sym typeface="Arial"/>
            </a:endParaRPr>
          </a:p>
        </p:txBody>
      </p:sp>
      <p:sp>
        <p:nvSpPr>
          <p:cNvPr id="339" name="Google Shape;339;p12"/>
          <p:cNvSpPr txBox="1"/>
          <p:nvPr/>
        </p:nvSpPr>
        <p:spPr>
          <a:xfrm>
            <a:off x="410175" y="264302"/>
            <a:ext cx="108198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fr-BE" sz="3600" b="1" i="0" u="none" strike="noStrike" cap="none">
                <a:solidFill>
                  <a:schemeClr val="dk1"/>
                </a:solidFill>
                <a:latin typeface="Arial"/>
                <a:ea typeface="Arial"/>
                <a:cs typeface="Arial"/>
                <a:sym typeface="Arial"/>
              </a:rPr>
              <a:t>Manage the plasma donation rewarding the club </a:t>
            </a:r>
            <a:endParaRPr sz="3600" b="1" i="0" u="none" strike="noStrike" cap="none">
              <a:solidFill>
                <a:schemeClr val="dk1"/>
              </a:solidFill>
              <a:latin typeface="Arial"/>
              <a:ea typeface="Arial"/>
              <a:cs typeface="Arial"/>
              <a:sym typeface="Arial"/>
            </a:endParaRPr>
          </a:p>
        </p:txBody>
      </p:sp>
      <p:sp>
        <p:nvSpPr>
          <p:cNvPr id="340" name="Google Shape;340;p12"/>
          <p:cNvSpPr txBox="1"/>
          <p:nvPr/>
        </p:nvSpPr>
        <p:spPr>
          <a:xfrm>
            <a:off x="495542" y="1323376"/>
            <a:ext cx="6376597" cy="553968"/>
          </a:xfrm>
          <a:prstGeom prst="rect">
            <a:avLst/>
          </a:prstGeom>
          <a:noFill/>
          <a:ln>
            <a:noFill/>
          </a:ln>
        </p:spPr>
        <p:txBody>
          <a:bodyPr spcFirstLastPara="1" wrap="square" lIns="91425" tIns="91425" rIns="91425" bIns="91425" anchor="t" anchorCtr="0">
            <a:spAutoFit/>
          </a:bodyPr>
          <a:lstStyle/>
          <a:p>
            <a:pPr marL="7701" marR="3081" lvl="0" indent="0" algn="l" rtl="0">
              <a:lnSpc>
                <a:spcPct val="100000"/>
              </a:lnSpc>
              <a:spcBef>
                <a:spcPts val="0"/>
              </a:spcBef>
              <a:spcAft>
                <a:spcPts val="0"/>
              </a:spcAft>
              <a:buClr>
                <a:srgbClr val="000000"/>
              </a:buClr>
              <a:buSzPts val="2500"/>
              <a:buFont typeface="Arial"/>
              <a:buNone/>
            </a:pPr>
            <a:r>
              <a:rPr lang="fr-BE" sz="2400" b="1" i="0" u="none" strike="noStrike" cap="none">
                <a:solidFill>
                  <a:schemeClr val="dk2"/>
                </a:solidFill>
                <a:latin typeface="Arial"/>
                <a:ea typeface="Arial"/>
                <a:cs typeface="Arial"/>
                <a:sym typeface="Arial"/>
              </a:rPr>
              <a:t>Clubs became a campaign stakeholder</a:t>
            </a:r>
            <a:r>
              <a:rPr lang="fr-BE" sz="2400" b="1" i="0" u="none" strike="noStrike" cap="none">
                <a:solidFill>
                  <a:schemeClr val="dk1"/>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pic>
        <p:nvPicPr>
          <p:cNvPr id="341" name="Google Shape;341;p12"/>
          <p:cNvPicPr preferRelativeResize="0"/>
          <p:nvPr/>
        </p:nvPicPr>
        <p:blipFill rotWithShape="1">
          <a:blip r:embed="rId3">
            <a:alphaModFix/>
          </a:blip>
          <a:srcRect/>
          <a:stretch/>
        </p:blipFill>
        <p:spPr>
          <a:xfrm>
            <a:off x="7131407" y="1190498"/>
            <a:ext cx="3670572" cy="4618324"/>
          </a:xfrm>
          <a:prstGeom prst="rect">
            <a:avLst/>
          </a:prstGeom>
          <a:noFill/>
          <a:ln>
            <a:noFill/>
          </a:ln>
        </p:spPr>
      </p:pic>
      <p:sp>
        <p:nvSpPr>
          <p:cNvPr id="342" name="Google Shape;342;p12"/>
          <p:cNvSpPr txBox="1"/>
          <p:nvPr/>
        </p:nvSpPr>
        <p:spPr>
          <a:xfrm>
            <a:off x="5287645" y="6056915"/>
            <a:ext cx="46269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BE" sz="1200" b="1" i="0" u="none" strike="noStrike" cap="none">
                <a:solidFill>
                  <a:srgbClr val="101010"/>
                </a:solidFill>
                <a:highlight>
                  <a:srgbClr val="F6F6F6"/>
                </a:highlight>
                <a:latin typeface="Arial"/>
                <a:ea typeface="Arial"/>
                <a:cs typeface="Arial"/>
                <a:sym typeface="Arial"/>
              </a:rPr>
              <a:t>https://www.plasmarathon.be/rdv/?club=megagym-ardenne</a:t>
            </a:r>
            <a:endParaRPr sz="1400" b="0" i="0" u="none" strike="noStrike" cap="none">
              <a:solidFill>
                <a:srgbClr val="000000"/>
              </a:solidFill>
              <a:latin typeface="Arial"/>
              <a:ea typeface="Arial"/>
              <a:cs typeface="Arial"/>
              <a:sym typeface="Arial"/>
            </a:endParaRPr>
          </a:p>
        </p:txBody>
      </p:sp>
      <p:sp>
        <p:nvSpPr>
          <p:cNvPr id="343" name="Google Shape;343;p12"/>
          <p:cNvSpPr txBox="1"/>
          <p:nvPr/>
        </p:nvSpPr>
        <p:spPr>
          <a:xfrm>
            <a:off x="944563" y="3320236"/>
            <a:ext cx="44925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fr-BE" sz="2400" b="0" i="0" u="none" strike="noStrike" cap="none">
                <a:solidFill>
                  <a:schemeClr val="dk1"/>
                </a:solidFill>
                <a:latin typeface="Arial"/>
                <a:ea typeface="Arial"/>
                <a:cs typeface="Arial"/>
                <a:sym typeface="Arial"/>
              </a:rPr>
              <a:t>Award of 50 incentive points </a:t>
            </a:r>
            <a:endParaRPr sz="2400" b="0" i="0" u="none" strike="noStrike" cap="none">
              <a:solidFill>
                <a:schemeClr val="dk2"/>
              </a:solidFill>
              <a:latin typeface="Arial"/>
              <a:ea typeface="Arial"/>
              <a:cs typeface="Arial"/>
              <a:sym typeface="Arial"/>
            </a:endParaRPr>
          </a:p>
        </p:txBody>
      </p:sp>
      <p:sp>
        <p:nvSpPr>
          <p:cNvPr id="344" name="Google Shape;344;p12"/>
          <p:cNvSpPr/>
          <p:nvPr/>
        </p:nvSpPr>
        <p:spPr>
          <a:xfrm>
            <a:off x="559747" y="3384973"/>
            <a:ext cx="217956" cy="314782"/>
          </a:xfrm>
          <a:custGeom>
            <a:avLst/>
            <a:gdLst/>
            <a:ahLst/>
            <a:cxnLst/>
            <a:rect l="l" t="t" r="r" b="b"/>
            <a:pathLst>
              <a:path w="358775" h="518159" extrusionOk="0">
                <a:moveTo>
                  <a:pt x="179324" y="0"/>
                </a:moveTo>
                <a:lnTo>
                  <a:pt x="75652" y="140166"/>
                </a:lnTo>
                <a:lnTo>
                  <a:pt x="22415" y="222181"/>
                </a:lnTo>
                <a:lnTo>
                  <a:pt x="2801" y="277810"/>
                </a:lnTo>
                <a:lnTo>
                  <a:pt x="0" y="338816"/>
                </a:lnTo>
                <a:lnTo>
                  <a:pt x="6405" y="386486"/>
                </a:lnTo>
                <a:lnTo>
                  <a:pt x="24481" y="429323"/>
                </a:lnTo>
                <a:lnTo>
                  <a:pt x="52520" y="465616"/>
                </a:lnTo>
                <a:lnTo>
                  <a:pt x="88813" y="493657"/>
                </a:lnTo>
                <a:lnTo>
                  <a:pt x="131650" y="511735"/>
                </a:lnTo>
                <a:lnTo>
                  <a:pt x="179324" y="518141"/>
                </a:lnTo>
                <a:lnTo>
                  <a:pt x="226997" y="511735"/>
                </a:lnTo>
                <a:lnTo>
                  <a:pt x="269835" y="493657"/>
                </a:lnTo>
                <a:lnTo>
                  <a:pt x="306128" y="465616"/>
                </a:lnTo>
                <a:lnTo>
                  <a:pt x="334167" y="429323"/>
                </a:lnTo>
                <a:lnTo>
                  <a:pt x="352243" y="386486"/>
                </a:lnTo>
                <a:lnTo>
                  <a:pt x="358648" y="338816"/>
                </a:lnTo>
                <a:lnTo>
                  <a:pt x="330629" y="244092"/>
                </a:lnTo>
                <a:lnTo>
                  <a:pt x="268986" y="132266"/>
                </a:lnTo>
                <a:lnTo>
                  <a:pt x="207343" y="39012"/>
                </a:lnTo>
                <a:lnTo>
                  <a:pt x="179324" y="0"/>
                </a:lnTo>
                <a:close/>
              </a:path>
            </a:pathLst>
          </a:custGeom>
          <a:solidFill>
            <a:srgbClr val="EA953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92"/>
              <a:buFont typeface="Arial"/>
              <a:buNone/>
            </a:pPr>
            <a:endParaRPr sz="1092"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onception personnalisée">
  <a:themeElements>
    <a:clrScheme name="Croix-Rouge">
      <a:dk1>
        <a:srgbClr val="1A2E57"/>
      </a:dk1>
      <a:lt1>
        <a:srgbClr val="FFFFFF"/>
      </a:lt1>
      <a:dk2>
        <a:srgbClr val="E5231B"/>
      </a:dk2>
      <a:lt2>
        <a:srgbClr val="FFFFFF"/>
      </a:lt2>
      <a:accent1>
        <a:srgbClr val="E5231B"/>
      </a:accent1>
      <a:accent2>
        <a:srgbClr val="9FD5D8"/>
      </a:accent2>
      <a:accent3>
        <a:srgbClr val="5270C8"/>
      </a:accent3>
      <a:accent4>
        <a:srgbClr val="1A2E57"/>
      </a:accent4>
      <a:accent5>
        <a:srgbClr val="EFABB8"/>
      </a:accent5>
      <a:accent6>
        <a:srgbClr val="FFD25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9E7D0817F5448AEBCFEDF85947944" ma:contentTypeVersion="14" ma:contentTypeDescription="Een nieuw document maken." ma:contentTypeScope="" ma:versionID="ca1fff6abcce7fd0edbeffb66a73830c">
  <xsd:schema xmlns:xsd="http://www.w3.org/2001/XMLSchema" xmlns:xs="http://www.w3.org/2001/XMLSchema" xmlns:p="http://schemas.microsoft.com/office/2006/metadata/properties" xmlns:ns2="226bb0d9-941c-4c72-8b58-eec0f92f91f9" xmlns:ns3="390cec58-3f9b-4ba4-8a21-a3ec4dd383b8" targetNamespace="http://schemas.microsoft.com/office/2006/metadata/properties" ma:root="true" ma:fieldsID="62c6e46a416083380a54c833316e6934" ns2:_="" ns3:_="">
    <xsd:import namespace="226bb0d9-941c-4c72-8b58-eec0f92f91f9"/>
    <xsd:import namespace="390cec58-3f9b-4ba4-8a21-a3ec4dd383b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bb0d9-941c-4c72-8b58-eec0f92f91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0f1cba57-224f-4b5e-856c-412f75d57df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0cec58-3f9b-4ba4-8a21-a3ec4dd383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a9674ad-d5c1-440c-aae0-4061e05cf5d0}" ma:internalName="TaxCatchAll" ma:showField="CatchAllData" ma:web="390cec58-3f9b-4ba4-8a21-a3ec4dd383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6bb0d9-941c-4c72-8b58-eec0f92f91f9">
      <Terms xmlns="http://schemas.microsoft.com/office/infopath/2007/PartnerControls"/>
    </lcf76f155ced4ddcb4097134ff3c332f>
    <TaxCatchAll xmlns="390cec58-3f9b-4ba4-8a21-a3ec4dd383b8" xsi:nil="true"/>
  </documentManagement>
</p:properties>
</file>

<file path=customXml/itemProps1.xml><?xml version="1.0" encoding="utf-8"?>
<ds:datastoreItem xmlns:ds="http://schemas.openxmlformats.org/officeDocument/2006/customXml" ds:itemID="{884D821C-8EF3-4DC6-BFAB-D03BFD22287F}"/>
</file>

<file path=customXml/itemProps2.xml><?xml version="1.0" encoding="utf-8"?>
<ds:datastoreItem xmlns:ds="http://schemas.openxmlformats.org/officeDocument/2006/customXml" ds:itemID="{DFA0D733-CCA5-4555-BAE3-CB1496540E17}"/>
</file>

<file path=customXml/itemProps3.xml><?xml version="1.0" encoding="utf-8"?>
<ds:datastoreItem xmlns:ds="http://schemas.openxmlformats.org/officeDocument/2006/customXml" ds:itemID="{10CFF494-CE9A-4AFE-B21E-FF577F99237D}"/>
</file>

<file path=docProps/app.xml><?xml version="1.0" encoding="utf-8"?>
<Properties xmlns="http://schemas.openxmlformats.org/officeDocument/2006/extended-properties" xmlns:vt="http://schemas.openxmlformats.org/officeDocument/2006/docPropsVTypes">
  <TotalTime>400</TotalTime>
  <Words>1961</Words>
  <Application>Microsoft Office PowerPoint</Application>
  <PresentationFormat>Grand écran</PresentationFormat>
  <Paragraphs>239</Paragraphs>
  <Slides>19</Slides>
  <Notes>19</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19</vt:i4>
      </vt:variant>
    </vt:vector>
  </HeadingPairs>
  <TitlesOfParts>
    <vt:vector size="28" baseType="lpstr">
      <vt:lpstr>Arial Black</vt:lpstr>
      <vt:lpstr>Noto Sans Symbols</vt:lpstr>
      <vt:lpstr>Play</vt:lpstr>
      <vt:lpstr>Calibri</vt:lpstr>
      <vt:lpstr>Bebas Neue</vt:lpstr>
      <vt:lpstr>Lato</vt:lpstr>
      <vt:lpstr>Arial</vt:lpstr>
      <vt:lpstr>Conception personnalisée</vt:lpstr>
      <vt:lpstr>Thème Office</vt:lpstr>
      <vt:lpstr>Présentation PowerPoint</vt:lpstr>
      <vt:lpstr>« No conflict of interest to declare »</vt:lpstr>
      <vt:lpstr>Présentation PowerPoint</vt:lpstr>
      <vt:lpstr>AIMS of the campaign PLASMA SFS</vt:lpstr>
      <vt:lpstr>Présentation PowerPoint</vt:lpstr>
      <vt:lpstr>Inspirations - Context of the campaign </vt:lpstr>
      <vt:lpstr>Présentation PowerPoint</vt:lpstr>
      <vt:lpstr>Présentation PowerPoint</vt:lpstr>
      <vt:lpstr>Présentation PowerPoint</vt:lpstr>
      <vt:lpstr>Registrations  Clubs Dashboard</vt:lpstr>
      <vt:lpstr>Présentation PowerPoint</vt:lpstr>
      <vt:lpstr>Results of participation</vt:lpstr>
      <vt:lpstr>Results </vt:lpstr>
      <vt:lpstr>New donors 2024 - Recruitment impact</vt:lpstr>
      <vt:lpstr>Présentation PowerPoint</vt:lpstr>
      <vt:lpstr>Conclusion</vt:lpstr>
      <vt:lpstr>Lessons Learnt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Gautam Chopra</dc:creator>
  <cp:lastModifiedBy>Marie-Ange Moureaux</cp:lastModifiedBy>
  <cp:revision>6</cp:revision>
  <dcterms:created xsi:type="dcterms:W3CDTF">2025-04-17T07:24:03Z</dcterms:created>
  <dcterms:modified xsi:type="dcterms:W3CDTF">2025-09-11T14:35:37Z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0x0101004619E7D0817F5448AEBCFEDF85947944</vt:lpwstr>
  </property>
  <property fmtid="{D5CDD505-2E9C-101B-9397-08002B2CF9AE}" pid="3" name="MediaServiceImageTags">
    <vt:lpwstr/>
  </property>
</Properties>
</file>