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333" r:id="rId3"/>
    <p:sldId id="332" r:id="rId4"/>
    <p:sldId id="334" r:id="rId5"/>
    <p:sldId id="335" r:id="rId6"/>
    <p:sldId id="339" r:id="rId7"/>
    <p:sldId id="336" r:id="rId8"/>
    <p:sldId id="340" r:id="rId9"/>
    <p:sldId id="341" r:id="rId10"/>
    <p:sldId id="342" r:id="rId11"/>
    <p:sldId id="33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CB5B3D-389D-4807-AA5B-FAA9B902F267}" type="doc">
      <dgm:prSet loTypeId="urn:microsoft.com/office/officeart/2005/8/layout/hProcess10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AU"/>
        </a:p>
      </dgm:t>
    </dgm:pt>
    <dgm:pt modelId="{7230916B-2F38-4D8A-9F3F-FAD56F193582}">
      <dgm:prSet phldrT="[Text]"/>
      <dgm:spPr/>
      <dgm:t>
        <a:bodyPr/>
        <a:lstStyle/>
        <a:p>
          <a:r>
            <a:rPr lang="en-AU" dirty="0"/>
            <a:t>Relational Database</a:t>
          </a:r>
        </a:p>
      </dgm:t>
    </dgm:pt>
    <dgm:pt modelId="{F1F7BC4C-B07E-41BD-BC07-C7B53776054C}" type="parTrans" cxnId="{6368A2D5-B2EB-495B-A988-341F6F5A828B}">
      <dgm:prSet/>
      <dgm:spPr/>
      <dgm:t>
        <a:bodyPr/>
        <a:lstStyle/>
        <a:p>
          <a:endParaRPr lang="en-AU"/>
        </a:p>
      </dgm:t>
    </dgm:pt>
    <dgm:pt modelId="{189952CA-E822-4AC5-B973-C03A9B383A8E}" type="sibTrans" cxnId="{6368A2D5-B2EB-495B-A988-341F6F5A828B}">
      <dgm:prSet/>
      <dgm:spPr/>
      <dgm:t>
        <a:bodyPr/>
        <a:lstStyle/>
        <a:p>
          <a:endParaRPr lang="en-AU"/>
        </a:p>
      </dgm:t>
    </dgm:pt>
    <dgm:pt modelId="{12741C0F-FC7B-4E53-93DA-AC3AD7E11ABE}">
      <dgm:prSet phldrT="[Text]"/>
      <dgm:spPr/>
      <dgm:t>
        <a:bodyPr/>
        <a:lstStyle/>
        <a:p>
          <a:r>
            <a:rPr lang="en-AU" dirty="0"/>
            <a:t>Triangulation</a:t>
          </a:r>
        </a:p>
      </dgm:t>
    </dgm:pt>
    <dgm:pt modelId="{0A7C6F1E-0B86-4F40-A928-0C7D330E7DDF}" type="parTrans" cxnId="{01C7F6A7-6757-4A08-B75F-D83DAF4864F8}">
      <dgm:prSet/>
      <dgm:spPr/>
      <dgm:t>
        <a:bodyPr/>
        <a:lstStyle/>
        <a:p>
          <a:endParaRPr lang="en-AU"/>
        </a:p>
      </dgm:t>
    </dgm:pt>
    <dgm:pt modelId="{C7EB9B0E-329E-4FFE-8D7C-B371ACCF68C9}" type="sibTrans" cxnId="{01C7F6A7-6757-4A08-B75F-D83DAF4864F8}">
      <dgm:prSet/>
      <dgm:spPr/>
      <dgm:t>
        <a:bodyPr/>
        <a:lstStyle/>
        <a:p>
          <a:endParaRPr lang="en-AU"/>
        </a:p>
      </dgm:t>
    </dgm:pt>
    <dgm:pt modelId="{7D12C329-355D-4657-8E5B-62CE8354BD1D}">
      <dgm:prSet phldrT="[Text]"/>
      <dgm:spPr/>
      <dgm:t>
        <a:bodyPr/>
        <a:lstStyle/>
        <a:p>
          <a:r>
            <a:rPr lang="en-AU" dirty="0"/>
            <a:t>Location Polysemy</a:t>
          </a:r>
        </a:p>
      </dgm:t>
    </dgm:pt>
    <dgm:pt modelId="{A71681CA-E33D-4C76-997F-AC09C8A705CC}" type="parTrans" cxnId="{A756F352-72B7-40CD-90D7-913754A3296F}">
      <dgm:prSet/>
      <dgm:spPr/>
      <dgm:t>
        <a:bodyPr/>
        <a:lstStyle/>
        <a:p>
          <a:endParaRPr lang="en-AU"/>
        </a:p>
      </dgm:t>
    </dgm:pt>
    <dgm:pt modelId="{4A82CD45-7BB6-4011-AA88-A09EC6FB4502}" type="sibTrans" cxnId="{A756F352-72B7-40CD-90D7-913754A3296F}">
      <dgm:prSet/>
      <dgm:spPr/>
      <dgm:t>
        <a:bodyPr/>
        <a:lstStyle/>
        <a:p>
          <a:endParaRPr lang="en-AU"/>
        </a:p>
      </dgm:t>
    </dgm:pt>
    <dgm:pt modelId="{C05909D4-6989-4033-9C05-689E189E6AD3}" type="pres">
      <dgm:prSet presAssocID="{A6CB5B3D-389D-4807-AA5B-FAA9B902F267}" presName="Name0" presStyleCnt="0">
        <dgm:presLayoutVars>
          <dgm:dir/>
          <dgm:resizeHandles val="exact"/>
        </dgm:presLayoutVars>
      </dgm:prSet>
      <dgm:spPr/>
    </dgm:pt>
    <dgm:pt modelId="{DBE1FC86-2AD3-41AF-B16D-6587E86085FA}" type="pres">
      <dgm:prSet presAssocID="{7230916B-2F38-4D8A-9F3F-FAD56F193582}" presName="composite" presStyleCnt="0"/>
      <dgm:spPr/>
    </dgm:pt>
    <dgm:pt modelId="{AA72078D-0A47-47B0-B145-5E4A16F6E8C7}" type="pres">
      <dgm:prSet presAssocID="{7230916B-2F38-4D8A-9F3F-FAD56F193582}" presName="imagSh" presStyleLbl="bgImgPlace1" presStyleIdx="0" presStyleCnt="3" custLinFactNeighborX="12471" custLinFactNeighborY="-47349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outerShdw blurRad="40000" dist="23000" dir="5400000" rotWithShape="0">
            <a:srgbClr val="000000"/>
          </a:outerShdw>
        </a:effectLst>
      </dgm:spPr>
      <dgm:extLst>
        <a:ext uri="{E40237B7-FDA0-4F09-8148-C483321AD2D9}">
          <dgm14:cNvPr xmlns:dgm14="http://schemas.microsoft.com/office/drawing/2010/diagram" id="0" name="" descr="Database with solid fill"/>
        </a:ext>
      </dgm:extLst>
    </dgm:pt>
    <dgm:pt modelId="{726CE994-6C58-4497-B0BB-87FD137904B8}" type="pres">
      <dgm:prSet presAssocID="{7230916B-2F38-4D8A-9F3F-FAD56F193582}" presName="txNode" presStyleLbl="node1" presStyleIdx="0" presStyleCnt="3">
        <dgm:presLayoutVars>
          <dgm:bulletEnabled val="1"/>
        </dgm:presLayoutVars>
      </dgm:prSet>
      <dgm:spPr/>
    </dgm:pt>
    <dgm:pt modelId="{30E35CBE-E5B9-4E29-9676-93353B708133}" type="pres">
      <dgm:prSet presAssocID="{189952CA-E822-4AC5-B973-C03A9B383A8E}" presName="sibTrans" presStyleLbl="sibTrans2D1" presStyleIdx="0" presStyleCnt="2"/>
      <dgm:spPr/>
    </dgm:pt>
    <dgm:pt modelId="{76388761-5D34-4C85-A0AA-5249F2B7C796}" type="pres">
      <dgm:prSet presAssocID="{189952CA-E822-4AC5-B973-C03A9B383A8E}" presName="connTx" presStyleLbl="sibTrans2D1" presStyleIdx="0" presStyleCnt="2"/>
      <dgm:spPr/>
    </dgm:pt>
    <dgm:pt modelId="{4C018BF5-6988-4D20-9285-3802CF7E1A8B}" type="pres">
      <dgm:prSet presAssocID="{12741C0F-FC7B-4E53-93DA-AC3AD7E11ABE}" presName="composite" presStyleCnt="0"/>
      <dgm:spPr/>
    </dgm:pt>
    <dgm:pt modelId="{72C05D9D-4796-4D10-A1AC-979883F232C2}" type="pres">
      <dgm:prSet presAssocID="{12741C0F-FC7B-4E53-93DA-AC3AD7E11ABE}" presName="imagSh" presStyleLbl="bgImgPlace1" presStyleIdx="1" presStyleCnt="3" custLinFactNeighborX="14389" custLinFactNeighborY="-4734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>
          <a:outerShdw blurRad="40000" dist="23000" dir="5400000" rotWithShape="0">
            <a:srgbClr val="000000"/>
          </a:outerShdw>
        </a:effectLst>
      </dgm:spPr>
      <dgm:extLst>
        <a:ext uri="{E40237B7-FDA0-4F09-8148-C483321AD2D9}">
          <dgm14:cNvPr xmlns:dgm14="http://schemas.microsoft.com/office/drawing/2010/diagram" id="0" name="" descr="Puzzle pieces with solid fill"/>
        </a:ext>
      </dgm:extLst>
    </dgm:pt>
    <dgm:pt modelId="{8EF2F50A-42EF-4676-AB94-4706D1C10D65}" type="pres">
      <dgm:prSet presAssocID="{12741C0F-FC7B-4E53-93DA-AC3AD7E11ABE}" presName="txNode" presStyleLbl="node1" presStyleIdx="1" presStyleCnt="3">
        <dgm:presLayoutVars>
          <dgm:bulletEnabled val="1"/>
        </dgm:presLayoutVars>
      </dgm:prSet>
      <dgm:spPr/>
    </dgm:pt>
    <dgm:pt modelId="{5D1B4FA6-E91E-44EB-BAE6-646080E138DB}" type="pres">
      <dgm:prSet presAssocID="{C7EB9B0E-329E-4FFE-8D7C-B371ACCF68C9}" presName="sibTrans" presStyleLbl="sibTrans2D1" presStyleIdx="1" presStyleCnt="2"/>
      <dgm:spPr/>
    </dgm:pt>
    <dgm:pt modelId="{EF515F9A-ACF5-44DE-AE62-22713769D4BD}" type="pres">
      <dgm:prSet presAssocID="{C7EB9B0E-329E-4FFE-8D7C-B371ACCF68C9}" presName="connTx" presStyleLbl="sibTrans2D1" presStyleIdx="1" presStyleCnt="2"/>
      <dgm:spPr/>
    </dgm:pt>
    <dgm:pt modelId="{22D710FD-404F-4EB3-A1D9-F3D92CFE3F73}" type="pres">
      <dgm:prSet presAssocID="{7D12C329-355D-4657-8E5B-62CE8354BD1D}" presName="composite" presStyleCnt="0"/>
      <dgm:spPr/>
    </dgm:pt>
    <dgm:pt modelId="{B194F99C-C04D-4264-8495-72AD2C1F115D}" type="pres">
      <dgm:prSet presAssocID="{7D12C329-355D-4657-8E5B-62CE8354BD1D}" presName="imagSh" presStyleLbl="bgImgPlace1" presStyleIdx="2" presStyleCnt="3" custLinFactNeighborX="21584" custLinFactNeighborY="-4734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/>
          </a:outerShdw>
        </a:effectLst>
      </dgm:spPr>
      <dgm:extLst>
        <a:ext uri="{E40237B7-FDA0-4F09-8148-C483321AD2D9}">
          <dgm14:cNvPr xmlns:dgm14="http://schemas.microsoft.com/office/drawing/2010/diagram" id="0" name="" descr="Questions with solid fill"/>
        </a:ext>
      </dgm:extLst>
    </dgm:pt>
    <dgm:pt modelId="{DB437267-471D-4832-82A7-9769A46754E8}" type="pres">
      <dgm:prSet presAssocID="{7D12C329-355D-4657-8E5B-62CE8354BD1D}" presName="txNode" presStyleLbl="node1" presStyleIdx="2" presStyleCnt="3">
        <dgm:presLayoutVars>
          <dgm:bulletEnabled val="1"/>
        </dgm:presLayoutVars>
      </dgm:prSet>
      <dgm:spPr/>
    </dgm:pt>
  </dgm:ptLst>
  <dgm:cxnLst>
    <dgm:cxn modelId="{E0635C1D-1212-4373-A92C-C68041EA8732}" type="presOf" srcId="{A6CB5B3D-389D-4807-AA5B-FAA9B902F267}" destId="{C05909D4-6989-4033-9C05-689E189E6AD3}" srcOrd="0" destOrd="0" presId="urn:microsoft.com/office/officeart/2005/8/layout/hProcess10"/>
    <dgm:cxn modelId="{7AA87A5C-A102-4913-86B1-FAE5F683F2DB}" type="presOf" srcId="{C7EB9B0E-329E-4FFE-8D7C-B371ACCF68C9}" destId="{EF515F9A-ACF5-44DE-AE62-22713769D4BD}" srcOrd="1" destOrd="0" presId="urn:microsoft.com/office/officeart/2005/8/layout/hProcess10"/>
    <dgm:cxn modelId="{A756F352-72B7-40CD-90D7-913754A3296F}" srcId="{A6CB5B3D-389D-4807-AA5B-FAA9B902F267}" destId="{7D12C329-355D-4657-8E5B-62CE8354BD1D}" srcOrd="2" destOrd="0" parTransId="{A71681CA-E33D-4C76-997F-AC09C8A705CC}" sibTransId="{4A82CD45-7BB6-4011-AA88-A09EC6FB4502}"/>
    <dgm:cxn modelId="{CBCACD88-9540-4B0A-9ABB-D83DF2AD94CA}" type="presOf" srcId="{7D12C329-355D-4657-8E5B-62CE8354BD1D}" destId="{DB437267-471D-4832-82A7-9769A46754E8}" srcOrd="0" destOrd="0" presId="urn:microsoft.com/office/officeart/2005/8/layout/hProcess10"/>
    <dgm:cxn modelId="{FEDCA78B-FAA8-4194-B585-874AABE90334}" type="presOf" srcId="{C7EB9B0E-329E-4FFE-8D7C-B371ACCF68C9}" destId="{5D1B4FA6-E91E-44EB-BAE6-646080E138DB}" srcOrd="0" destOrd="0" presId="urn:microsoft.com/office/officeart/2005/8/layout/hProcess10"/>
    <dgm:cxn modelId="{01C7F6A7-6757-4A08-B75F-D83DAF4864F8}" srcId="{A6CB5B3D-389D-4807-AA5B-FAA9B902F267}" destId="{12741C0F-FC7B-4E53-93DA-AC3AD7E11ABE}" srcOrd="1" destOrd="0" parTransId="{0A7C6F1E-0B86-4F40-A928-0C7D330E7DDF}" sibTransId="{C7EB9B0E-329E-4FFE-8D7C-B371ACCF68C9}"/>
    <dgm:cxn modelId="{82E155CB-3915-48B3-98A6-11D1217755AA}" type="presOf" srcId="{189952CA-E822-4AC5-B973-C03A9B383A8E}" destId="{76388761-5D34-4C85-A0AA-5249F2B7C796}" srcOrd="1" destOrd="0" presId="urn:microsoft.com/office/officeart/2005/8/layout/hProcess10"/>
    <dgm:cxn modelId="{6368A2D5-B2EB-495B-A988-341F6F5A828B}" srcId="{A6CB5B3D-389D-4807-AA5B-FAA9B902F267}" destId="{7230916B-2F38-4D8A-9F3F-FAD56F193582}" srcOrd="0" destOrd="0" parTransId="{F1F7BC4C-B07E-41BD-BC07-C7B53776054C}" sibTransId="{189952CA-E822-4AC5-B973-C03A9B383A8E}"/>
    <dgm:cxn modelId="{807749E1-3FE7-461D-94AE-B74B92BCA6AC}" type="presOf" srcId="{12741C0F-FC7B-4E53-93DA-AC3AD7E11ABE}" destId="{8EF2F50A-42EF-4676-AB94-4706D1C10D65}" srcOrd="0" destOrd="0" presId="urn:microsoft.com/office/officeart/2005/8/layout/hProcess10"/>
    <dgm:cxn modelId="{0A76BBE4-F26E-45D4-A83E-0225AB32BA34}" type="presOf" srcId="{189952CA-E822-4AC5-B973-C03A9B383A8E}" destId="{30E35CBE-E5B9-4E29-9676-93353B708133}" srcOrd="0" destOrd="0" presId="urn:microsoft.com/office/officeart/2005/8/layout/hProcess10"/>
    <dgm:cxn modelId="{9D4FD5F2-79FC-44D6-BB13-3D08DB0CBA31}" type="presOf" srcId="{7230916B-2F38-4D8A-9F3F-FAD56F193582}" destId="{726CE994-6C58-4497-B0BB-87FD137904B8}" srcOrd="0" destOrd="0" presId="urn:microsoft.com/office/officeart/2005/8/layout/hProcess10"/>
    <dgm:cxn modelId="{758804D6-6825-4ACF-A8E1-E83B3113029A}" type="presParOf" srcId="{C05909D4-6989-4033-9C05-689E189E6AD3}" destId="{DBE1FC86-2AD3-41AF-B16D-6587E86085FA}" srcOrd="0" destOrd="0" presId="urn:microsoft.com/office/officeart/2005/8/layout/hProcess10"/>
    <dgm:cxn modelId="{A60868C5-91FF-4A00-AFF6-8B5E79C702DC}" type="presParOf" srcId="{DBE1FC86-2AD3-41AF-B16D-6587E86085FA}" destId="{AA72078D-0A47-47B0-B145-5E4A16F6E8C7}" srcOrd="0" destOrd="0" presId="urn:microsoft.com/office/officeart/2005/8/layout/hProcess10"/>
    <dgm:cxn modelId="{4D5C169D-F8D1-45FB-B7D7-98F4B5E175F6}" type="presParOf" srcId="{DBE1FC86-2AD3-41AF-B16D-6587E86085FA}" destId="{726CE994-6C58-4497-B0BB-87FD137904B8}" srcOrd="1" destOrd="0" presId="urn:microsoft.com/office/officeart/2005/8/layout/hProcess10"/>
    <dgm:cxn modelId="{6B45679F-359F-4522-881C-73DD5A861DB7}" type="presParOf" srcId="{C05909D4-6989-4033-9C05-689E189E6AD3}" destId="{30E35CBE-E5B9-4E29-9676-93353B708133}" srcOrd="1" destOrd="0" presId="urn:microsoft.com/office/officeart/2005/8/layout/hProcess10"/>
    <dgm:cxn modelId="{2D73B12C-06E7-4850-83AA-A0209800D82C}" type="presParOf" srcId="{30E35CBE-E5B9-4E29-9676-93353B708133}" destId="{76388761-5D34-4C85-A0AA-5249F2B7C796}" srcOrd="0" destOrd="0" presId="urn:microsoft.com/office/officeart/2005/8/layout/hProcess10"/>
    <dgm:cxn modelId="{C3E88B0D-91E8-4317-88F3-FA9427A40D07}" type="presParOf" srcId="{C05909D4-6989-4033-9C05-689E189E6AD3}" destId="{4C018BF5-6988-4D20-9285-3802CF7E1A8B}" srcOrd="2" destOrd="0" presId="urn:microsoft.com/office/officeart/2005/8/layout/hProcess10"/>
    <dgm:cxn modelId="{1FE74002-0AB2-4C97-BFDA-F6DC72FFA3ED}" type="presParOf" srcId="{4C018BF5-6988-4D20-9285-3802CF7E1A8B}" destId="{72C05D9D-4796-4D10-A1AC-979883F232C2}" srcOrd="0" destOrd="0" presId="urn:microsoft.com/office/officeart/2005/8/layout/hProcess10"/>
    <dgm:cxn modelId="{51669AFF-C186-4B1E-A60E-3A311EF00D3F}" type="presParOf" srcId="{4C018BF5-6988-4D20-9285-3802CF7E1A8B}" destId="{8EF2F50A-42EF-4676-AB94-4706D1C10D65}" srcOrd="1" destOrd="0" presId="urn:microsoft.com/office/officeart/2005/8/layout/hProcess10"/>
    <dgm:cxn modelId="{36325F61-8D75-4695-903D-AE296A51F26A}" type="presParOf" srcId="{C05909D4-6989-4033-9C05-689E189E6AD3}" destId="{5D1B4FA6-E91E-44EB-BAE6-646080E138DB}" srcOrd="3" destOrd="0" presId="urn:microsoft.com/office/officeart/2005/8/layout/hProcess10"/>
    <dgm:cxn modelId="{C478DD6B-B368-40C5-BC2C-7C506D0CA500}" type="presParOf" srcId="{5D1B4FA6-E91E-44EB-BAE6-646080E138DB}" destId="{EF515F9A-ACF5-44DE-AE62-22713769D4BD}" srcOrd="0" destOrd="0" presId="urn:microsoft.com/office/officeart/2005/8/layout/hProcess10"/>
    <dgm:cxn modelId="{E8126FD3-C093-496B-9BB5-814B7B6A861D}" type="presParOf" srcId="{C05909D4-6989-4033-9C05-689E189E6AD3}" destId="{22D710FD-404F-4EB3-A1D9-F3D92CFE3F73}" srcOrd="4" destOrd="0" presId="urn:microsoft.com/office/officeart/2005/8/layout/hProcess10"/>
    <dgm:cxn modelId="{DF303753-930D-46EA-8F47-FD209BBC0731}" type="presParOf" srcId="{22D710FD-404F-4EB3-A1D9-F3D92CFE3F73}" destId="{B194F99C-C04D-4264-8495-72AD2C1F115D}" srcOrd="0" destOrd="0" presId="urn:microsoft.com/office/officeart/2005/8/layout/hProcess10"/>
    <dgm:cxn modelId="{21C40B04-82AA-4DA2-8056-EF14F1FC27DA}" type="presParOf" srcId="{22D710FD-404F-4EB3-A1D9-F3D92CFE3F73}" destId="{DB437267-471D-4832-82A7-9769A46754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2078D-0A47-47B0-B145-5E4A16F6E8C7}">
      <dsp:nvSpPr>
        <dsp:cNvPr id="0" name=""/>
        <dsp:cNvSpPr/>
      </dsp:nvSpPr>
      <dsp:spPr>
        <a:xfrm>
          <a:off x="221832" y="270635"/>
          <a:ext cx="1749016" cy="1749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6CE994-6C58-4497-B0BB-87FD137904B8}">
      <dsp:nvSpPr>
        <dsp:cNvPr id="0" name=""/>
        <dsp:cNvSpPr/>
      </dsp:nvSpPr>
      <dsp:spPr>
        <a:xfrm>
          <a:off x="288436" y="2148187"/>
          <a:ext cx="1749016" cy="1749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Relational Database</a:t>
          </a:r>
        </a:p>
      </dsp:txBody>
      <dsp:txXfrm>
        <a:off x="339663" y="2199414"/>
        <a:ext cx="1646562" cy="1646562"/>
      </dsp:txXfrm>
    </dsp:sp>
    <dsp:sp modelId="{30E35CBE-E5B9-4E29-9676-93353B708133}">
      <dsp:nvSpPr>
        <dsp:cNvPr id="0" name=""/>
        <dsp:cNvSpPr/>
      </dsp:nvSpPr>
      <dsp:spPr>
        <a:xfrm>
          <a:off x="2319489" y="935011"/>
          <a:ext cx="348640" cy="420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/>
        </a:p>
      </dsp:txBody>
      <dsp:txXfrm>
        <a:off x="2319489" y="1019064"/>
        <a:ext cx="244048" cy="252158"/>
      </dsp:txXfrm>
    </dsp:sp>
    <dsp:sp modelId="{72C05D9D-4796-4D10-A1AC-979883F232C2}">
      <dsp:nvSpPr>
        <dsp:cNvPr id="0" name=""/>
        <dsp:cNvSpPr/>
      </dsp:nvSpPr>
      <dsp:spPr>
        <a:xfrm>
          <a:off x="2966964" y="270635"/>
          <a:ext cx="1749016" cy="1749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F2F50A-42EF-4676-AB94-4706D1C10D65}">
      <dsp:nvSpPr>
        <dsp:cNvPr id="0" name=""/>
        <dsp:cNvSpPr/>
      </dsp:nvSpPr>
      <dsp:spPr>
        <a:xfrm>
          <a:off x="3000022" y="2148187"/>
          <a:ext cx="1749016" cy="1749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Triangulation</a:t>
          </a:r>
        </a:p>
      </dsp:txBody>
      <dsp:txXfrm>
        <a:off x="3051249" y="2199414"/>
        <a:ext cx="1646562" cy="1646562"/>
      </dsp:txXfrm>
    </dsp:sp>
    <dsp:sp modelId="{5D1B4FA6-E91E-44EB-BAE6-646080E138DB}">
      <dsp:nvSpPr>
        <dsp:cNvPr id="0" name=""/>
        <dsp:cNvSpPr/>
      </dsp:nvSpPr>
      <dsp:spPr>
        <a:xfrm>
          <a:off x="5065750" y="935011"/>
          <a:ext cx="349768" cy="4202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700" kern="1200"/>
        </a:p>
      </dsp:txBody>
      <dsp:txXfrm>
        <a:off x="5065750" y="1019064"/>
        <a:ext cx="244838" cy="252158"/>
      </dsp:txXfrm>
    </dsp:sp>
    <dsp:sp modelId="{B194F99C-C04D-4264-8495-72AD2C1F115D}">
      <dsp:nvSpPr>
        <dsp:cNvPr id="0" name=""/>
        <dsp:cNvSpPr/>
      </dsp:nvSpPr>
      <dsp:spPr>
        <a:xfrm>
          <a:off x="5715321" y="270635"/>
          <a:ext cx="1749016" cy="17490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437267-471D-4832-82A7-9769A46754E8}">
      <dsp:nvSpPr>
        <dsp:cNvPr id="0" name=""/>
        <dsp:cNvSpPr/>
      </dsp:nvSpPr>
      <dsp:spPr>
        <a:xfrm>
          <a:off x="5711608" y="2148187"/>
          <a:ext cx="1749016" cy="17490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kern="1200" dirty="0"/>
            <a:t>Location Polysemy</a:t>
          </a:r>
        </a:p>
      </dsp:txBody>
      <dsp:txXfrm>
        <a:off x="5762835" y="2199414"/>
        <a:ext cx="1646562" cy="164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7634" y="904890"/>
            <a:ext cx="8764804" cy="864095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7633" y="1700808"/>
            <a:ext cx="8764804" cy="57606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BBC8EB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6690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67" y="1600201"/>
            <a:ext cx="10286933" cy="4525963"/>
          </a:xfrm>
        </p:spPr>
        <p:txBody>
          <a:bodyPr/>
          <a:lstStyle>
            <a:lvl1pPr marL="457189" indent="-457189">
              <a:buFontTx/>
              <a:buBlip>
                <a:blip r:embed="rId3"/>
              </a:buBlip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67" y="0"/>
            <a:ext cx="9409045" cy="1220755"/>
          </a:xfrm>
        </p:spPr>
        <p:txBody>
          <a:bodyPr>
            <a:normAutofit/>
          </a:bodyPr>
          <a:lstStyle>
            <a:lvl1pPr algn="l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67"/>
            </a:lvl1pPr>
          </a:lstStyle>
          <a:p>
            <a:fld id="{80735D40-38A0-4D80-8846-DA3173A6B487}" type="datetime1">
              <a:rPr lang="en-AU" smtClean="0"/>
              <a:pPr/>
              <a:t>29/09/2023</a:t>
            </a:fld>
            <a:endParaRPr lang="en-AU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67"/>
            </a:lvl1pPr>
          </a:lstStyle>
          <a:p>
            <a:fld id="{919823AD-95EC-44A3-9EE2-07FA7B06177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8702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67" y="0"/>
            <a:ext cx="9409045" cy="1220755"/>
          </a:xfrm>
        </p:spPr>
        <p:txBody>
          <a:bodyPr>
            <a:normAutofit/>
          </a:bodyPr>
          <a:lstStyle>
            <a:lvl1pPr algn="l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9456" y="1604797"/>
            <a:ext cx="4992555" cy="4525963"/>
          </a:xfrm>
        </p:spPr>
        <p:txBody>
          <a:bodyPr/>
          <a:lstStyle>
            <a:lvl1pPr marL="457189" indent="-457189">
              <a:buFontTx/>
              <a:buBlip>
                <a:blip r:embed="rId3"/>
              </a:buBlip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32437" y="6395807"/>
            <a:ext cx="1788683" cy="393568"/>
          </a:xfrm>
        </p:spPr>
        <p:txBody>
          <a:bodyPr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D9E3DACE-F6F7-40D6-A560-8B1A0257F8F8}" type="datetime1">
              <a:rPr lang="en-AU" smtClean="0"/>
              <a:pPr/>
              <a:t>29/09/2023</a:t>
            </a:fld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35360" y="6384923"/>
            <a:ext cx="768085" cy="404451"/>
          </a:xfrm>
        </p:spPr>
        <p:txBody>
          <a:bodyPr/>
          <a:lstStyle>
            <a:lvl1pPr algn="l">
              <a:defRPr sz="1467">
                <a:solidFill>
                  <a:schemeClr val="bg1"/>
                </a:solidFill>
              </a:defRPr>
            </a:lvl1pPr>
          </a:lstStyle>
          <a:p>
            <a:fld id="{919823AD-95EC-44A3-9EE2-07FA7B06177D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480043" y="1604797"/>
            <a:ext cx="4992555" cy="4525963"/>
          </a:xfrm>
        </p:spPr>
        <p:txBody>
          <a:bodyPr/>
          <a:lstStyle>
            <a:lvl1pPr marL="457189" indent="-457189">
              <a:buFontTx/>
              <a:buBlip>
                <a:blip r:embed="rId3"/>
              </a:buBlip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1422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no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67" y="1600201"/>
            <a:ext cx="10286933" cy="4525963"/>
          </a:xfrm>
        </p:spPr>
        <p:txBody>
          <a:bodyPr/>
          <a:lstStyle>
            <a:lvl1pPr marL="457189" indent="-457189">
              <a:buFontTx/>
              <a:buBlip>
                <a:blip r:embed="rId3"/>
              </a:buBlip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400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67" y="0"/>
            <a:ext cx="10286933" cy="1220755"/>
          </a:xfrm>
        </p:spPr>
        <p:txBody>
          <a:bodyPr>
            <a:normAutofit/>
          </a:bodyPr>
          <a:lstStyle>
            <a:lvl1pPr algn="l"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0320469" y="6395806"/>
            <a:ext cx="1500651" cy="393567"/>
          </a:xfrm>
        </p:spPr>
        <p:txBody>
          <a:bodyPr/>
          <a:lstStyle>
            <a:lvl1pPr algn="r">
              <a:defRPr sz="1467" baseline="0">
                <a:solidFill>
                  <a:srgbClr val="A1B2E3"/>
                </a:solidFill>
              </a:defRPr>
            </a:lvl1pPr>
          </a:lstStyle>
          <a:p>
            <a:fld id="{0AF71939-FE81-4F91-8C2C-178F5234D943}" type="datetime1">
              <a:rPr lang="en-AU" smtClean="0"/>
              <a:pPr/>
              <a:t>29/09/2023</a:t>
            </a:fld>
            <a:endParaRPr lang="en-AU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35360" y="6384923"/>
            <a:ext cx="2844800" cy="365125"/>
          </a:xfrm>
        </p:spPr>
        <p:txBody>
          <a:bodyPr/>
          <a:lstStyle>
            <a:lvl1pPr algn="l">
              <a:defRPr sz="1467">
                <a:solidFill>
                  <a:srgbClr val="A1B2E3"/>
                </a:solidFill>
              </a:defRPr>
            </a:lvl1pPr>
          </a:lstStyle>
          <a:p>
            <a:fld id="{919823AD-95EC-44A3-9EE2-07FA7B06177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477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744" y="2392005"/>
            <a:ext cx="7534955" cy="864096"/>
          </a:xfrm>
        </p:spPr>
        <p:txBody>
          <a:bodyPr anchor="t">
            <a:normAutofit/>
          </a:bodyPr>
          <a:lstStyle>
            <a:lvl1pPr algn="r">
              <a:defRPr sz="4267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0160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ive_Title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808" y="904890"/>
            <a:ext cx="8793629" cy="864095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1827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0933" y="1700808"/>
            <a:ext cx="8781504" cy="57606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34619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702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ive_Title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808" y="904890"/>
            <a:ext cx="10363200" cy="864095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18275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0933" y="1700808"/>
            <a:ext cx="8534400" cy="57606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34619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564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704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6648"/>
            <a:ext cx="94853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67" y="1600201"/>
            <a:ext cx="1028693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840416" y="6405331"/>
            <a:ext cx="217272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bg1"/>
                </a:solidFill>
              </a:defRPr>
            </a:lvl1pPr>
          </a:lstStyle>
          <a:p>
            <a:fld id="{28400E1E-E99E-440F-BE40-733B24941DFA}" type="datetime1">
              <a:rPr lang="en-AU" smtClean="0"/>
              <a:pPr/>
              <a:t>29/09/2023</a:t>
            </a:fld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349" y="6405331"/>
            <a:ext cx="672075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919823AD-95EC-44A3-9EE2-07FA7B06177D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720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/>
  <p:txStyles>
    <p:titleStyle>
      <a:lvl1pPr algn="l" defTabSz="1219170" rtl="0" eaLnBrk="1" latinLnBrk="0" hangingPunct="1">
        <a:spcBef>
          <a:spcPct val="0"/>
        </a:spcBef>
        <a:buNone/>
        <a:defRPr sz="4267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017D-7707-461C-89B1-6DEB765DF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06" y="2392005"/>
            <a:ext cx="8623884" cy="1325027"/>
          </a:xfrm>
        </p:spPr>
        <p:txBody>
          <a:bodyPr>
            <a:normAutofit fontScale="90000"/>
          </a:bodyPr>
          <a:lstStyle/>
          <a:p>
            <a:r>
              <a:rPr lang="en-US" dirty="0"/>
              <a:t>Down Under Deciphered: </a:t>
            </a:r>
            <a:br>
              <a:rPr lang="en-US" dirty="0"/>
            </a:br>
            <a:r>
              <a:rPr lang="en-US" dirty="0"/>
              <a:t>Australia’s fresh take on business location </a:t>
            </a:r>
            <a:br>
              <a:rPr lang="en-AU" dirty="0"/>
            </a:br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2B0DEB-949A-7385-4E4B-0A76080C1484}"/>
              </a:ext>
            </a:extLst>
          </p:cNvPr>
          <p:cNvSpPr txBox="1">
            <a:spLocks/>
          </p:cNvSpPr>
          <p:nvPr/>
        </p:nvSpPr>
        <p:spPr>
          <a:xfrm>
            <a:off x="3340216" y="3717032"/>
            <a:ext cx="8623884" cy="13250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r" defTabSz="1219170" rtl="0" eaLnBrk="1" latinLnBrk="0" hangingPunct="1">
              <a:spcBef>
                <a:spcPct val="0"/>
              </a:spcBef>
              <a:buNone/>
              <a:defRPr sz="4267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0" dirty="0"/>
              <a:t>Simon Blades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219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Polysemy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 descr="Questions with solid fill">
            <a:extLst>
              <a:ext uri="{FF2B5EF4-FFF2-40B4-BE49-F238E27FC236}">
                <a16:creationId xmlns:a16="http://schemas.microsoft.com/office/drawing/2014/main" id="{987D3A3A-C33B-6188-164A-9A5BE3F0DEA8}"/>
              </a:ext>
            </a:extLst>
          </p:cNvPr>
          <p:cNvSpPr/>
          <p:nvPr/>
        </p:nvSpPr>
        <p:spPr>
          <a:xfrm>
            <a:off x="911424" y="1679984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86AFD6-8916-5502-39A2-B93613DE23A1}"/>
              </a:ext>
            </a:extLst>
          </p:cNvPr>
          <p:cNvGrpSpPr/>
          <p:nvPr/>
        </p:nvGrpSpPr>
        <p:grpSpPr>
          <a:xfrm>
            <a:off x="907711" y="3557536"/>
            <a:ext cx="1749016" cy="1749016"/>
            <a:chOff x="5711608" y="2148187"/>
            <a:chExt cx="1749016" cy="174901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0F37CEA-1D85-1C60-0462-7294A44D5BFE}"/>
                </a:ext>
              </a:extLst>
            </p:cNvPr>
            <p:cNvSpPr/>
            <p:nvPr/>
          </p:nvSpPr>
          <p:spPr>
            <a:xfrm>
              <a:off x="5711608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5" name="Rectangle: Rounded Corners 5">
              <a:extLst>
                <a:ext uri="{FF2B5EF4-FFF2-40B4-BE49-F238E27FC236}">
                  <a16:creationId xmlns:a16="http://schemas.microsoft.com/office/drawing/2014/main" id="{D804B2FD-58B8-FD9E-3412-B8E0349788FD}"/>
                </a:ext>
              </a:extLst>
            </p:cNvPr>
            <p:cNvSpPr txBox="1"/>
            <p:nvPr/>
          </p:nvSpPr>
          <p:spPr>
            <a:xfrm>
              <a:off x="5762835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Location Polysemy</a:t>
              </a:r>
            </a:p>
          </p:txBody>
        </p:sp>
      </p:grpSp>
      <p:pic>
        <p:nvPicPr>
          <p:cNvPr id="2" name="Picture 1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767BF863-FCC5-D1F3-6C09-AEC4AA3B4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881" y="1679984"/>
            <a:ext cx="5935395" cy="417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0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814415-8FCE-3B90-49E5-8A5608F5481B}"/>
              </a:ext>
            </a:extLst>
          </p:cNvPr>
          <p:cNvSpPr txBox="1"/>
          <p:nvPr/>
        </p:nvSpPr>
        <p:spPr>
          <a:xfrm>
            <a:off x="1593908" y="1669525"/>
            <a:ext cx="10088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ABS is on the journey to build a transparent relational database that is scalable to enable multiple sources</a:t>
            </a:r>
          </a:p>
          <a:p>
            <a:r>
              <a:rPr lang="en-AU" dirty="0"/>
              <a:t>to be triangulated and novel concepts to be trialled and implemented as parallel processes to traditional</a:t>
            </a:r>
          </a:p>
          <a:p>
            <a:r>
              <a:rPr lang="en-AU" dirty="0"/>
              <a:t>Statistical Business Register production.</a:t>
            </a:r>
          </a:p>
        </p:txBody>
      </p:sp>
      <p:pic>
        <p:nvPicPr>
          <p:cNvPr id="7" name="Picture 6" descr="Students in chemistry class">
            <a:extLst>
              <a:ext uri="{FF2B5EF4-FFF2-40B4-BE49-F238E27FC236}">
                <a16:creationId xmlns:a16="http://schemas.microsoft.com/office/drawing/2014/main" id="{08BD09D8-9363-F91E-247D-E43C8F8DC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24" y="2907483"/>
            <a:ext cx="4473975" cy="29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6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ABS Business Register admin dataflow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C2686-F492-0C19-BCDD-ECD128FB6A8B}"/>
              </a:ext>
            </a:extLst>
          </p:cNvPr>
          <p:cNvSpPr txBox="1"/>
          <p:nvPr/>
        </p:nvSpPr>
        <p:spPr>
          <a:xfrm>
            <a:off x="239349" y="2891996"/>
            <a:ext cx="2093009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Australian Tax Office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5B4216-C47B-8CFB-1C13-A4EF4AC82294}"/>
              </a:ext>
            </a:extLst>
          </p:cNvPr>
          <p:cNvSpPr/>
          <p:nvPr/>
        </p:nvSpPr>
        <p:spPr>
          <a:xfrm>
            <a:off x="3442941" y="1493240"/>
            <a:ext cx="1535185" cy="7717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Business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B3314D-7B00-B576-1E09-891FD961971A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flipH="1">
            <a:off x="4210533" y="2265028"/>
            <a:ext cx="1" cy="425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84F9CE-79E7-4313-44C1-74DEC19D608F}"/>
              </a:ext>
            </a:extLst>
          </p:cNvPr>
          <p:cNvSpPr/>
          <p:nvPr/>
        </p:nvSpPr>
        <p:spPr>
          <a:xfrm>
            <a:off x="3442940" y="2690768"/>
            <a:ext cx="1535185" cy="77178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Tax File Number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606D38-E641-AC8B-38FE-031E0C08B2AB}"/>
              </a:ext>
            </a:extLst>
          </p:cNvPr>
          <p:cNvSpPr/>
          <p:nvPr/>
        </p:nvSpPr>
        <p:spPr>
          <a:xfrm>
            <a:off x="6328057" y="1493240"/>
            <a:ext cx="1535185" cy="7717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Individual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C549A7-6AF6-3E9C-9CE3-34AEF65B9D4D}"/>
              </a:ext>
            </a:extLst>
          </p:cNvPr>
          <p:cNvCxnSpPr>
            <a:cxnSpLocks/>
            <a:stCxn id="14" idx="2"/>
            <a:endCxn id="18" idx="0"/>
          </p:cNvCxnSpPr>
          <p:nvPr/>
        </p:nvCxnSpPr>
        <p:spPr>
          <a:xfrm>
            <a:off x="7095650" y="2265028"/>
            <a:ext cx="0" cy="425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9F4C87E-BABE-ABBA-52B3-C5B902DF6258}"/>
              </a:ext>
            </a:extLst>
          </p:cNvPr>
          <p:cNvSpPr/>
          <p:nvPr/>
        </p:nvSpPr>
        <p:spPr>
          <a:xfrm>
            <a:off x="6328057" y="2690768"/>
            <a:ext cx="1535185" cy="771788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Tax File Number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0B9043-C5C2-74E3-DC43-07BF9B2AA626}"/>
              </a:ext>
            </a:extLst>
          </p:cNvPr>
          <p:cNvCxnSpPr>
            <a:cxnSpLocks/>
            <a:stCxn id="12" idx="2"/>
            <a:endCxn id="22" idx="0"/>
          </p:cNvCxnSpPr>
          <p:nvPr/>
        </p:nvCxnSpPr>
        <p:spPr>
          <a:xfrm flipH="1">
            <a:off x="4210532" y="3462556"/>
            <a:ext cx="1" cy="4257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229B758-E5D6-457E-0962-7EED46071B63}"/>
              </a:ext>
            </a:extLst>
          </p:cNvPr>
          <p:cNvSpPr/>
          <p:nvPr/>
        </p:nvSpPr>
        <p:spPr>
          <a:xfrm>
            <a:off x="3442939" y="3888296"/>
            <a:ext cx="1535185" cy="771788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Australian Business Number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EC02B6-1BE3-9CD7-2478-4F709A8D9FF1}"/>
              </a:ext>
            </a:extLst>
          </p:cNvPr>
          <p:cNvSpPr txBox="1"/>
          <p:nvPr/>
        </p:nvSpPr>
        <p:spPr>
          <a:xfrm>
            <a:off x="239349" y="4108115"/>
            <a:ext cx="27955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Australian Business Register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C0A474-585C-4ADE-0379-16DDC50086A9}"/>
              </a:ext>
            </a:extLst>
          </p:cNvPr>
          <p:cNvSpPr txBox="1"/>
          <p:nvPr/>
        </p:nvSpPr>
        <p:spPr>
          <a:xfrm>
            <a:off x="239349" y="5256723"/>
            <a:ext cx="297369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Australian Bureau of Statistics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A672550-6E15-7CDE-65E3-703A9E4BF89B}"/>
              </a:ext>
            </a:extLst>
          </p:cNvPr>
          <p:cNvSpPr/>
          <p:nvPr/>
        </p:nvSpPr>
        <p:spPr>
          <a:xfrm>
            <a:off x="3442938" y="5100735"/>
            <a:ext cx="1535185" cy="771788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Economic Units Model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AA557F3-1C23-F544-6ABD-C00F06366CC0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 flipH="1">
            <a:off x="4210531" y="4660084"/>
            <a:ext cx="1" cy="4406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97B4AF6-787C-BE6A-2EF7-262EB5BB8577}"/>
              </a:ext>
            </a:extLst>
          </p:cNvPr>
          <p:cNvCxnSpPr>
            <a:cxnSpLocks/>
            <a:stCxn id="27" idx="3"/>
            <a:endCxn id="55" idx="1"/>
          </p:cNvCxnSpPr>
          <p:nvPr/>
        </p:nvCxnSpPr>
        <p:spPr>
          <a:xfrm flipV="1">
            <a:off x="4978123" y="5100735"/>
            <a:ext cx="926984" cy="3858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64C49B8-AD69-898B-7C83-F25E0798C658}"/>
              </a:ext>
            </a:extLst>
          </p:cNvPr>
          <p:cNvCxnSpPr>
            <a:cxnSpLocks/>
            <a:stCxn id="27" idx="3"/>
            <a:endCxn id="53" idx="1"/>
          </p:cNvCxnSpPr>
          <p:nvPr/>
        </p:nvCxnSpPr>
        <p:spPr>
          <a:xfrm>
            <a:off x="4978123" y="5486629"/>
            <a:ext cx="926984" cy="4025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1EFE1E8-2756-C7A5-E429-CF264680BA38}"/>
              </a:ext>
            </a:extLst>
          </p:cNvPr>
          <p:cNvSpPr/>
          <p:nvPr/>
        </p:nvSpPr>
        <p:spPr>
          <a:xfrm>
            <a:off x="5905107" y="5603712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Non-profiled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A23DB12-3B1A-1D27-3FCA-F612FB89ECED}"/>
              </a:ext>
            </a:extLst>
          </p:cNvPr>
          <p:cNvSpPr/>
          <p:nvPr/>
        </p:nvSpPr>
        <p:spPr>
          <a:xfrm>
            <a:off x="5905107" y="4815316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Profiled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877BF09-D2ED-E7A1-5FA0-03BD5AA5E1DA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7440292" y="5100735"/>
            <a:ext cx="65434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52F5494-737B-59C2-9BE8-ECC1557194E2}"/>
              </a:ext>
            </a:extLst>
          </p:cNvPr>
          <p:cNvSpPr/>
          <p:nvPr/>
        </p:nvSpPr>
        <p:spPr>
          <a:xfrm>
            <a:off x="8094636" y="4815315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Enterprise Group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F6F12C-3969-8D67-FE47-89E245DF6CBE}"/>
              </a:ext>
            </a:extLst>
          </p:cNvPr>
          <p:cNvCxnSpPr>
            <a:cxnSpLocks/>
            <a:stCxn id="61" idx="3"/>
            <a:endCxn id="67" idx="1"/>
          </p:cNvCxnSpPr>
          <p:nvPr/>
        </p:nvCxnSpPr>
        <p:spPr>
          <a:xfrm>
            <a:off x="9629821" y="5100734"/>
            <a:ext cx="654345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A1DC2C0-BD62-E1BF-EB74-9601E5B94653}"/>
              </a:ext>
            </a:extLst>
          </p:cNvPr>
          <p:cNvSpPr/>
          <p:nvPr/>
        </p:nvSpPr>
        <p:spPr>
          <a:xfrm>
            <a:off x="10284166" y="4815316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Type of Activity Unit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7BC0CA9-51B7-8B38-98D8-E9C2B7DEC94F}"/>
              </a:ext>
            </a:extLst>
          </p:cNvPr>
          <p:cNvSpPr/>
          <p:nvPr/>
        </p:nvSpPr>
        <p:spPr>
          <a:xfrm>
            <a:off x="10284166" y="4026920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Type of Activity Unit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1580668-3740-22F3-3D00-6089376D01AA}"/>
              </a:ext>
            </a:extLst>
          </p:cNvPr>
          <p:cNvCxnSpPr>
            <a:cxnSpLocks/>
            <a:stCxn id="61" idx="3"/>
            <a:endCxn id="68" idx="1"/>
          </p:cNvCxnSpPr>
          <p:nvPr/>
        </p:nvCxnSpPr>
        <p:spPr>
          <a:xfrm flipV="1">
            <a:off x="9629821" y="4312339"/>
            <a:ext cx="654345" cy="7883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614D07B-77AA-FC7B-C1EF-B76AA2FCED4C}"/>
              </a:ext>
            </a:extLst>
          </p:cNvPr>
          <p:cNvSpPr/>
          <p:nvPr/>
        </p:nvSpPr>
        <p:spPr>
          <a:xfrm>
            <a:off x="10284165" y="5603712"/>
            <a:ext cx="1535185" cy="57083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Type of Activity Unit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15A7A12-5711-4BE5-A81E-9A599DF9FA38}"/>
              </a:ext>
            </a:extLst>
          </p:cNvPr>
          <p:cNvCxnSpPr>
            <a:cxnSpLocks/>
            <a:stCxn id="53" idx="3"/>
            <a:endCxn id="76" idx="1"/>
          </p:cNvCxnSpPr>
          <p:nvPr/>
        </p:nvCxnSpPr>
        <p:spPr>
          <a:xfrm>
            <a:off x="7440292" y="5889131"/>
            <a:ext cx="28438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55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Challenges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Engineers with digital tablet and projected plans">
            <a:extLst>
              <a:ext uri="{FF2B5EF4-FFF2-40B4-BE49-F238E27FC236}">
                <a16:creationId xmlns:a16="http://schemas.microsoft.com/office/drawing/2014/main" id="{304C1D7C-49E0-4C21-E995-33E02E572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69" y="3539762"/>
            <a:ext cx="3852137" cy="2571226"/>
          </a:xfrm>
          <a:prstGeom prst="rect">
            <a:avLst/>
          </a:prstGeom>
        </p:spPr>
      </p:pic>
      <p:pic>
        <p:nvPicPr>
          <p:cNvPr id="1026" name="Picture 2" descr="Take a tour of the Super Pit: The largest open-pit gold mine in Australia -  CNET">
            <a:extLst>
              <a:ext uri="{FF2B5EF4-FFF2-40B4-BE49-F238E27FC236}">
                <a16:creationId xmlns:a16="http://schemas.microsoft.com/office/drawing/2014/main" id="{2B5BD931-1D78-021B-87B6-7AC672A6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88" y="1218969"/>
            <a:ext cx="3732035" cy="209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E37232-03E8-8506-42E6-BB78336D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30" y="2665036"/>
            <a:ext cx="5800359" cy="33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Strategies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8EBA9C-55B1-DF09-C020-9270BA0771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61605"/>
              </p:ext>
            </p:extLst>
          </p:nvPr>
        </p:nvGraphicFramePr>
        <p:xfrm>
          <a:off x="1746774" y="1409350"/>
          <a:ext cx="7464338" cy="4995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5796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Relational Database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 descr="Database with solid fill">
            <a:extLst>
              <a:ext uri="{FF2B5EF4-FFF2-40B4-BE49-F238E27FC236}">
                <a16:creationId xmlns:a16="http://schemas.microsoft.com/office/drawing/2014/main" id="{8DAB9830-4026-2984-AEC3-D19460C9839C}"/>
              </a:ext>
            </a:extLst>
          </p:cNvPr>
          <p:cNvSpPr/>
          <p:nvPr/>
        </p:nvSpPr>
        <p:spPr>
          <a:xfrm>
            <a:off x="842693" y="1582160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79552-3D56-A5B5-27A2-DE8B80183B08}"/>
              </a:ext>
            </a:extLst>
          </p:cNvPr>
          <p:cNvGrpSpPr/>
          <p:nvPr/>
        </p:nvGrpSpPr>
        <p:grpSpPr>
          <a:xfrm>
            <a:off x="909297" y="3459712"/>
            <a:ext cx="1749016" cy="1749016"/>
            <a:chOff x="288436" y="2148187"/>
            <a:chExt cx="1749016" cy="17490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51FE7C3-91CE-C163-ADD2-42FC629F3E00}"/>
                </a:ext>
              </a:extLst>
            </p:cNvPr>
            <p:cNvSpPr/>
            <p:nvPr/>
          </p:nvSpPr>
          <p:spPr>
            <a:xfrm>
              <a:off x="288436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443AFA5A-7E22-D33D-BBB5-A7D0ED9468E2}"/>
                </a:ext>
              </a:extLst>
            </p:cNvPr>
            <p:cNvSpPr txBox="1"/>
            <p:nvPr/>
          </p:nvSpPr>
          <p:spPr>
            <a:xfrm>
              <a:off x="339663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Relational Database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92DA6E-08C1-6BA4-2A45-8C7E9F160CE4}"/>
              </a:ext>
            </a:extLst>
          </p:cNvPr>
          <p:cNvSpPr txBox="1"/>
          <p:nvPr/>
        </p:nvSpPr>
        <p:spPr>
          <a:xfrm>
            <a:off x="4240898" y="1786235"/>
            <a:ext cx="5398052" cy="16970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Standard identifiers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Data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Scalability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1500008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Relational Database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 descr="Database with solid fill">
            <a:extLst>
              <a:ext uri="{FF2B5EF4-FFF2-40B4-BE49-F238E27FC236}">
                <a16:creationId xmlns:a16="http://schemas.microsoft.com/office/drawing/2014/main" id="{8DAB9830-4026-2984-AEC3-D19460C9839C}"/>
              </a:ext>
            </a:extLst>
          </p:cNvPr>
          <p:cNvSpPr/>
          <p:nvPr/>
        </p:nvSpPr>
        <p:spPr>
          <a:xfrm>
            <a:off x="842693" y="1582160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979552-3D56-A5B5-27A2-DE8B80183B08}"/>
              </a:ext>
            </a:extLst>
          </p:cNvPr>
          <p:cNvGrpSpPr/>
          <p:nvPr/>
        </p:nvGrpSpPr>
        <p:grpSpPr>
          <a:xfrm>
            <a:off x="909297" y="3459712"/>
            <a:ext cx="1749016" cy="1749016"/>
            <a:chOff x="288436" y="2148187"/>
            <a:chExt cx="1749016" cy="17490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51FE7C3-91CE-C163-ADD2-42FC629F3E00}"/>
                </a:ext>
              </a:extLst>
            </p:cNvPr>
            <p:cNvSpPr/>
            <p:nvPr/>
          </p:nvSpPr>
          <p:spPr>
            <a:xfrm>
              <a:off x="288436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8" name="Rectangle: Rounded Corners 5">
              <a:extLst>
                <a:ext uri="{FF2B5EF4-FFF2-40B4-BE49-F238E27FC236}">
                  <a16:creationId xmlns:a16="http://schemas.microsoft.com/office/drawing/2014/main" id="{443AFA5A-7E22-D33D-BBB5-A7D0ED9468E2}"/>
                </a:ext>
              </a:extLst>
            </p:cNvPr>
            <p:cNvSpPr txBox="1"/>
            <p:nvPr/>
          </p:nvSpPr>
          <p:spPr>
            <a:xfrm>
              <a:off x="339663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Relational Database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E0BC68-FDCE-6F22-435C-A10CCBF0D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04" y="1582160"/>
            <a:ext cx="8264296" cy="362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0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Triangulation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 descr="Puzzle pieces with solid fill">
            <a:extLst>
              <a:ext uri="{FF2B5EF4-FFF2-40B4-BE49-F238E27FC236}">
                <a16:creationId xmlns:a16="http://schemas.microsoft.com/office/drawing/2014/main" id="{3DFA3231-1433-A509-50A9-3FCCF6885EC1}"/>
              </a:ext>
            </a:extLst>
          </p:cNvPr>
          <p:cNvSpPr/>
          <p:nvPr/>
        </p:nvSpPr>
        <p:spPr>
          <a:xfrm>
            <a:off x="767187" y="1679984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15952-C54F-6852-E07C-E2787172BC62}"/>
              </a:ext>
            </a:extLst>
          </p:cNvPr>
          <p:cNvGrpSpPr/>
          <p:nvPr/>
        </p:nvGrpSpPr>
        <p:grpSpPr>
          <a:xfrm>
            <a:off x="800245" y="3557536"/>
            <a:ext cx="1749016" cy="1749016"/>
            <a:chOff x="3000022" y="2148187"/>
            <a:chExt cx="1749016" cy="17490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101718E-CD2C-237A-0C4D-E2F77B10EB19}"/>
                </a:ext>
              </a:extLst>
            </p:cNvPr>
            <p:cNvSpPr/>
            <p:nvPr/>
          </p:nvSpPr>
          <p:spPr>
            <a:xfrm>
              <a:off x="3000022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1" name="Rectangle: Rounded Corners 5">
              <a:extLst>
                <a:ext uri="{FF2B5EF4-FFF2-40B4-BE49-F238E27FC236}">
                  <a16:creationId xmlns:a16="http://schemas.microsoft.com/office/drawing/2014/main" id="{1AA352C2-91E7-F7AA-E0AE-2BB0D2DE7B65}"/>
                </a:ext>
              </a:extLst>
            </p:cNvPr>
            <p:cNvSpPr txBox="1"/>
            <p:nvPr/>
          </p:nvSpPr>
          <p:spPr>
            <a:xfrm>
              <a:off x="3051249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Triangulation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C659046-E738-D305-9707-66FDA2CA2335}"/>
              </a:ext>
            </a:extLst>
          </p:cNvPr>
          <p:cNvSpPr txBox="1"/>
          <p:nvPr/>
        </p:nvSpPr>
        <p:spPr>
          <a:xfrm>
            <a:off x="4240897" y="1786235"/>
            <a:ext cx="5960115" cy="16970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Utilise multiple sources to mitigate errors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Increases the complexity of the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Requires new data skill-sets</a:t>
            </a:r>
          </a:p>
        </p:txBody>
      </p:sp>
    </p:spTree>
    <p:extLst>
      <p:ext uri="{BB962C8B-B14F-4D97-AF65-F5344CB8AC3E}">
        <p14:creationId xmlns:p14="http://schemas.microsoft.com/office/powerpoint/2010/main" val="382312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Triangulation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 descr="Puzzle pieces with solid fill">
            <a:extLst>
              <a:ext uri="{FF2B5EF4-FFF2-40B4-BE49-F238E27FC236}">
                <a16:creationId xmlns:a16="http://schemas.microsoft.com/office/drawing/2014/main" id="{3DFA3231-1433-A509-50A9-3FCCF6885EC1}"/>
              </a:ext>
            </a:extLst>
          </p:cNvPr>
          <p:cNvSpPr/>
          <p:nvPr/>
        </p:nvSpPr>
        <p:spPr>
          <a:xfrm>
            <a:off x="767187" y="1679984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215952-C54F-6852-E07C-E2787172BC62}"/>
              </a:ext>
            </a:extLst>
          </p:cNvPr>
          <p:cNvGrpSpPr/>
          <p:nvPr/>
        </p:nvGrpSpPr>
        <p:grpSpPr>
          <a:xfrm>
            <a:off x="800245" y="3557536"/>
            <a:ext cx="1749016" cy="1749016"/>
            <a:chOff x="3000022" y="2148187"/>
            <a:chExt cx="1749016" cy="174901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101718E-CD2C-237A-0C4D-E2F77B10EB19}"/>
                </a:ext>
              </a:extLst>
            </p:cNvPr>
            <p:cNvSpPr/>
            <p:nvPr/>
          </p:nvSpPr>
          <p:spPr>
            <a:xfrm>
              <a:off x="3000022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1" name="Rectangle: Rounded Corners 5">
              <a:extLst>
                <a:ext uri="{FF2B5EF4-FFF2-40B4-BE49-F238E27FC236}">
                  <a16:creationId xmlns:a16="http://schemas.microsoft.com/office/drawing/2014/main" id="{1AA352C2-91E7-F7AA-E0AE-2BB0D2DE7B65}"/>
                </a:ext>
              </a:extLst>
            </p:cNvPr>
            <p:cNvSpPr txBox="1"/>
            <p:nvPr/>
          </p:nvSpPr>
          <p:spPr>
            <a:xfrm>
              <a:off x="3051249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Triangulation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BFF329-F3A2-2853-D3A5-5C7639582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999" y="1482984"/>
            <a:ext cx="5112889" cy="45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Polysemy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823AD-95EC-44A3-9EE2-07FA7B06177D}" type="slidenum">
              <a:rPr kumimoji="0" lang="en-AU" sz="14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 descr="Questions with solid fill">
            <a:extLst>
              <a:ext uri="{FF2B5EF4-FFF2-40B4-BE49-F238E27FC236}">
                <a16:creationId xmlns:a16="http://schemas.microsoft.com/office/drawing/2014/main" id="{987D3A3A-C33B-6188-164A-9A5BE3F0DEA8}"/>
              </a:ext>
            </a:extLst>
          </p:cNvPr>
          <p:cNvSpPr/>
          <p:nvPr/>
        </p:nvSpPr>
        <p:spPr>
          <a:xfrm>
            <a:off x="911424" y="1679984"/>
            <a:ext cx="1749016" cy="1749016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40000" dist="23000" dir="5400000" rotWithShape="0">
              <a:srgbClr val="000000"/>
            </a:outerShdw>
          </a:effectLst>
        </p:spPr>
        <p:style>
          <a:lnRef idx="0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86AFD6-8916-5502-39A2-B93613DE23A1}"/>
              </a:ext>
            </a:extLst>
          </p:cNvPr>
          <p:cNvGrpSpPr/>
          <p:nvPr/>
        </p:nvGrpSpPr>
        <p:grpSpPr>
          <a:xfrm>
            <a:off x="907711" y="3557536"/>
            <a:ext cx="1749016" cy="1749016"/>
            <a:chOff x="5711608" y="2148187"/>
            <a:chExt cx="1749016" cy="174901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0F37CEA-1D85-1C60-0462-7294A44D5BFE}"/>
                </a:ext>
              </a:extLst>
            </p:cNvPr>
            <p:cNvSpPr/>
            <p:nvPr/>
          </p:nvSpPr>
          <p:spPr>
            <a:xfrm>
              <a:off x="5711608" y="2148187"/>
              <a:ext cx="1749016" cy="174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5" name="Rectangle: Rounded Corners 5">
              <a:extLst>
                <a:ext uri="{FF2B5EF4-FFF2-40B4-BE49-F238E27FC236}">
                  <a16:creationId xmlns:a16="http://schemas.microsoft.com/office/drawing/2014/main" id="{D804B2FD-58B8-FD9E-3412-B8E0349788FD}"/>
                </a:ext>
              </a:extLst>
            </p:cNvPr>
            <p:cNvSpPr txBox="1"/>
            <p:nvPr/>
          </p:nvSpPr>
          <p:spPr>
            <a:xfrm>
              <a:off x="5762835" y="2199414"/>
              <a:ext cx="1646562" cy="164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AU" sz="2100" kern="1200" dirty="0"/>
                <a:t>Location Polysemy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B935AA4-A69A-DDB1-4F5D-346EE42B7BA2}"/>
              </a:ext>
            </a:extLst>
          </p:cNvPr>
          <p:cNvSpPr txBox="1"/>
          <p:nvPr/>
        </p:nvSpPr>
        <p:spPr>
          <a:xfrm>
            <a:off x="4240898" y="1786235"/>
            <a:ext cx="5398052" cy="28050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Beyond ‘brick and mortar’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Longitudinal business vs cross-sectional business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Employee clusters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/>
              <a:t>Supply chain analysis</a:t>
            </a:r>
          </a:p>
        </p:txBody>
      </p:sp>
    </p:spTree>
    <p:extLst>
      <p:ext uri="{BB962C8B-B14F-4D97-AF65-F5344CB8AC3E}">
        <p14:creationId xmlns:p14="http://schemas.microsoft.com/office/powerpoint/2010/main" val="2767835299"/>
      </p:ext>
    </p:extLst>
  </p:cSld>
  <p:clrMapOvr>
    <a:masterClrMapping/>
  </p:clrMapOvr>
</p:sld>
</file>

<file path=ppt/theme/theme1.xml><?xml version="1.0" encoding="utf-8"?>
<a:theme xmlns:a="http://schemas.openxmlformats.org/drawingml/2006/main" name="ABS Master Sty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S Powerpoint - Master template 2 (Data).pptx" id="{118D6005-7543-4AC7-923E-DEF45E1F7609}" vid="{E3F01760-7735-4A06-AFC6-8FFAA51DD27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176</Words>
  <Application>Microsoft Office PowerPoint</Application>
  <PresentationFormat>Widescreen</PresentationFormat>
  <Paragraphs>59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ABS Master Style 2</vt:lpstr>
      <vt:lpstr>Down Under Deciphered:  Australia’s fresh take on business location  </vt:lpstr>
      <vt:lpstr>ABS Business Register admin dataflow</vt:lpstr>
      <vt:lpstr>Challenges</vt:lpstr>
      <vt:lpstr>Strategies</vt:lpstr>
      <vt:lpstr>Relational Database</vt:lpstr>
      <vt:lpstr>Relational Database</vt:lpstr>
      <vt:lpstr>Triangulation</vt:lpstr>
      <vt:lpstr>Triangulation</vt:lpstr>
      <vt:lpstr>Location Polysemy</vt:lpstr>
      <vt:lpstr>Location Polysemy</vt:lpstr>
      <vt:lpstr>Conclusion</vt:lpstr>
    </vt:vector>
  </TitlesOfParts>
  <Company>Australian Bureau of Statistics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BLADE Update </dc:title>
  <dc:creator>Simon Blades</dc:creator>
  <cp:lastModifiedBy>Simon Blades</cp:lastModifiedBy>
  <cp:revision>6</cp:revision>
  <dcterms:created xsi:type="dcterms:W3CDTF">2023-09-29T09:36:52Z</dcterms:created>
  <dcterms:modified xsi:type="dcterms:W3CDTF">2023-09-29T12:32:08Z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c88474f-0cb5-481f-b10d-ded532e0467a_Enabled">
    <vt:lpwstr>true</vt:lpwstr>
  </property>
  <property fmtid="{D5CDD505-2E9C-101B-9397-08002B2CF9AE}" pid="3" name="MSIP_Label_3c88474f-0cb5-481f-b10d-ded532e0467a_SetDate">
    <vt:lpwstr>2023-09-29T12:31:51Z</vt:lpwstr>
  </property>
  <property fmtid="{D5CDD505-2E9C-101B-9397-08002B2CF9AE}" pid="4" name="MSIP_Label_3c88474f-0cb5-481f-b10d-ded532e0467a_Method">
    <vt:lpwstr>Privileged</vt:lpwstr>
  </property>
  <property fmtid="{D5CDD505-2E9C-101B-9397-08002B2CF9AE}" pid="5" name="MSIP_Label_3c88474f-0cb5-481f-b10d-ded532e0467a_Name">
    <vt:lpwstr>UNOFFICIAL</vt:lpwstr>
  </property>
  <property fmtid="{D5CDD505-2E9C-101B-9397-08002B2CF9AE}" pid="6" name="MSIP_Label_3c88474f-0cb5-481f-b10d-ded532e0467a_SiteId">
    <vt:lpwstr>34cdb737-c4fa-4c21-9a34-88ac2d721f88</vt:lpwstr>
  </property>
  <property fmtid="{D5CDD505-2E9C-101B-9397-08002B2CF9AE}" pid="7" name="MSIP_Label_3c88474f-0cb5-481f-b10d-ded532e0467a_ActionId">
    <vt:lpwstr>d02aaa8b-4b53-425f-9e8e-0737dd7c9be1</vt:lpwstr>
  </property>
  <property fmtid="{D5CDD505-2E9C-101B-9397-08002B2CF9AE}" pid="8" name="MSIP_Label_3c88474f-0cb5-481f-b10d-ded532e0467a_ContentBits">
    <vt:lpwstr>0</vt:lpwstr>
  </property>
</Properties>
</file>