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256" r:id="rId5"/>
    <p:sldId id="457" r:id="rId6"/>
    <p:sldId id="295" r:id="rId7"/>
    <p:sldId id="330" r:id="rId8"/>
    <p:sldId id="263" r:id="rId9"/>
    <p:sldId id="355" r:id="rId10"/>
    <p:sldId id="356" r:id="rId11"/>
    <p:sldId id="441" r:id="rId12"/>
    <p:sldId id="442" r:id="rId13"/>
    <p:sldId id="329" r:id="rId14"/>
    <p:sldId id="433" r:id="rId15"/>
    <p:sldId id="435" r:id="rId16"/>
    <p:sldId id="285" r:id="rId17"/>
    <p:sldId id="436" r:id="rId18"/>
    <p:sldId id="422" r:id="rId19"/>
    <p:sldId id="443" r:id="rId20"/>
    <p:sldId id="444" r:id="rId21"/>
    <p:sldId id="452" r:id="rId22"/>
    <p:sldId id="459" r:id="rId23"/>
    <p:sldId id="447" r:id="rId24"/>
    <p:sldId id="460" r:id="rId25"/>
    <p:sldId id="449" r:id="rId26"/>
    <p:sldId id="450" r:id="rId27"/>
    <p:sldId id="453" r:id="rId28"/>
    <p:sldId id="454" r:id="rId29"/>
    <p:sldId id="455" r:id="rId30"/>
    <p:sldId id="431" r:id="rId31"/>
    <p:sldId id="424" r:id="rId32"/>
    <p:sldId id="437" r:id="rId33"/>
    <p:sldId id="438" r:id="rId34"/>
    <p:sldId id="378" r:id="rId35"/>
    <p:sldId id="270" r:id="rId36"/>
    <p:sldId id="456" r:id="rId37"/>
    <p:sldId id="440" r:id="rId38"/>
    <p:sldId id="439" r:id="rId39"/>
    <p:sldId id="434" r:id="rId40"/>
    <p:sldId id="279" r:id="rId41"/>
    <p:sldId id="268" r:id="rId42"/>
    <p:sldId id="267" r:id="rId43"/>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4B2DB-5BF3-48D7-8662-C99C2BE89706}" v="5" dt="2026-03-04T20:23:21.6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3"/>
    <p:restoredTop sz="94617"/>
  </p:normalViewPr>
  <p:slideViewPr>
    <p:cSldViewPr snapToGrid="0">
      <p:cViewPr varScale="1">
        <p:scale>
          <a:sx n="78" d="100"/>
          <a:sy n="78"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7A227-AFDD-4320-81F4-96BC5DEF5A1C}"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DBAAAB73-2AFD-4755-9683-D6E41526F6C9}">
      <dgm:prSet/>
      <dgm:spPr/>
      <dgm:t>
        <a:bodyPr/>
        <a:lstStyle/>
        <a:p>
          <a:r>
            <a:rPr lang="nl-NL" dirty="0"/>
            <a:t>✅ ..</a:t>
          </a:r>
          <a:r>
            <a:rPr lang="nl-NL" b="1" dirty="0"/>
            <a:t>% – Werken loont</a:t>
          </a:r>
          <a:br>
            <a:rPr lang="nl-NL" dirty="0"/>
          </a:br>
          <a:r>
            <a:rPr lang="nl-NL" dirty="0"/>
            <a:t>💰 Mensen gaan er financieel (flink) op vooruit</a:t>
          </a:r>
          <a:endParaRPr lang="en-US" dirty="0"/>
        </a:p>
      </dgm:t>
    </dgm:pt>
    <dgm:pt modelId="{83BE8F09-C448-4B7A-BF6E-84CCBE609647}" type="parTrans" cxnId="{DE80C65B-9B3A-48DD-9C06-738E7A235306}">
      <dgm:prSet/>
      <dgm:spPr/>
      <dgm:t>
        <a:bodyPr/>
        <a:lstStyle/>
        <a:p>
          <a:endParaRPr lang="en-US"/>
        </a:p>
      </dgm:t>
    </dgm:pt>
    <dgm:pt modelId="{425CC92A-6E86-4723-9CE8-A31BAE33F185}" type="sibTrans" cxnId="{DE80C65B-9B3A-48DD-9C06-738E7A235306}">
      <dgm:prSet/>
      <dgm:spPr/>
      <dgm:t>
        <a:bodyPr/>
        <a:lstStyle/>
        <a:p>
          <a:endParaRPr lang="en-US"/>
        </a:p>
      </dgm:t>
    </dgm:pt>
    <dgm:pt modelId="{7F96F3B1-7E1E-445E-BDEA-BDDA32D915F1}">
      <dgm:prSet/>
      <dgm:spPr/>
      <dgm:t>
        <a:bodyPr/>
        <a:lstStyle/>
        <a:p>
          <a:r>
            <a:rPr lang="nl-NL" dirty="0"/>
            <a:t>🟡 ..</a:t>
          </a:r>
          <a:r>
            <a:rPr lang="nl-NL" b="1" dirty="0"/>
            <a:t>% – Werken loont nog niet direct</a:t>
          </a:r>
          <a:br>
            <a:rPr lang="nl-NL" dirty="0"/>
          </a:br>
          <a:r>
            <a:rPr lang="nl-NL" dirty="0"/>
            <a:t>🔧 Met maatwerk kunnen we het </a:t>
          </a:r>
          <a:r>
            <a:rPr lang="nl-NL" b="1" dirty="0"/>
            <a:t>lonend maken</a:t>
          </a:r>
          <a:endParaRPr lang="en-US" dirty="0"/>
        </a:p>
      </dgm:t>
    </dgm:pt>
    <dgm:pt modelId="{EB9B2B07-237A-4E33-A49A-84B59B606551}" type="parTrans" cxnId="{710E543E-A3D9-469F-BED8-9A238A85302D}">
      <dgm:prSet/>
      <dgm:spPr/>
      <dgm:t>
        <a:bodyPr/>
        <a:lstStyle/>
        <a:p>
          <a:endParaRPr lang="en-US"/>
        </a:p>
      </dgm:t>
    </dgm:pt>
    <dgm:pt modelId="{A4E4BFC3-10DE-4206-86CB-F11E50003C9F}" type="sibTrans" cxnId="{710E543E-A3D9-469F-BED8-9A238A85302D}">
      <dgm:prSet/>
      <dgm:spPr/>
      <dgm:t>
        <a:bodyPr/>
        <a:lstStyle/>
        <a:p>
          <a:endParaRPr lang="en-US"/>
        </a:p>
      </dgm:t>
    </dgm:pt>
    <dgm:pt modelId="{FBB21285-8ABB-48BF-8C5F-9CB702D1E688}">
      <dgm:prSet/>
      <dgm:spPr/>
      <dgm:t>
        <a:bodyPr/>
        <a:lstStyle/>
        <a:p>
          <a:r>
            <a:rPr lang="nl-NL" dirty="0"/>
            <a:t>❌ </a:t>
          </a:r>
          <a:r>
            <a:rPr lang="nl-NL" b="1" dirty="0"/>
            <a:t>..% – Werken loont (nu) niet</a:t>
          </a:r>
          <a:br>
            <a:rPr lang="nl-NL" dirty="0"/>
          </a:br>
          <a:r>
            <a:rPr lang="nl-NL" dirty="0"/>
            <a:t>📉 Soms is er tijdelijk financieel nadeel dat we niet kunnen oplossen</a:t>
          </a:r>
          <a:endParaRPr lang="en-US" dirty="0"/>
        </a:p>
      </dgm:t>
    </dgm:pt>
    <dgm:pt modelId="{CD8B3A55-2A5B-4B5C-AC24-35E5F19C7A91}" type="parTrans" cxnId="{4A264B88-E38B-4041-8CB1-1DD202473E51}">
      <dgm:prSet/>
      <dgm:spPr/>
      <dgm:t>
        <a:bodyPr/>
        <a:lstStyle/>
        <a:p>
          <a:endParaRPr lang="en-US"/>
        </a:p>
      </dgm:t>
    </dgm:pt>
    <dgm:pt modelId="{0571375A-E9DF-4F60-8258-1C7164ACB46F}" type="sibTrans" cxnId="{4A264B88-E38B-4041-8CB1-1DD202473E51}">
      <dgm:prSet/>
      <dgm:spPr/>
      <dgm:t>
        <a:bodyPr/>
        <a:lstStyle/>
        <a:p>
          <a:endParaRPr lang="en-US"/>
        </a:p>
      </dgm:t>
    </dgm:pt>
    <dgm:pt modelId="{A2C192CD-F2C1-409C-A215-15F7066D635D}" type="pres">
      <dgm:prSet presAssocID="{7F77A227-AFDD-4320-81F4-96BC5DEF5A1C}" presName="linear" presStyleCnt="0">
        <dgm:presLayoutVars>
          <dgm:animLvl val="lvl"/>
          <dgm:resizeHandles val="exact"/>
        </dgm:presLayoutVars>
      </dgm:prSet>
      <dgm:spPr/>
    </dgm:pt>
    <dgm:pt modelId="{628CCD2D-CFA5-455B-B944-81C50D1C055B}" type="pres">
      <dgm:prSet presAssocID="{DBAAAB73-2AFD-4755-9683-D6E41526F6C9}" presName="parentText" presStyleLbl="node1" presStyleIdx="0" presStyleCnt="3">
        <dgm:presLayoutVars>
          <dgm:chMax val="0"/>
          <dgm:bulletEnabled val="1"/>
        </dgm:presLayoutVars>
      </dgm:prSet>
      <dgm:spPr/>
    </dgm:pt>
    <dgm:pt modelId="{BBA2C098-67C4-48D9-859C-6E87DC066F73}" type="pres">
      <dgm:prSet presAssocID="{425CC92A-6E86-4723-9CE8-A31BAE33F185}" presName="spacer" presStyleCnt="0"/>
      <dgm:spPr/>
    </dgm:pt>
    <dgm:pt modelId="{5BC721B7-9C1B-40A0-8C5C-3D975EF1B01D}" type="pres">
      <dgm:prSet presAssocID="{7F96F3B1-7E1E-445E-BDEA-BDDA32D915F1}" presName="parentText" presStyleLbl="node1" presStyleIdx="1" presStyleCnt="3">
        <dgm:presLayoutVars>
          <dgm:chMax val="0"/>
          <dgm:bulletEnabled val="1"/>
        </dgm:presLayoutVars>
      </dgm:prSet>
      <dgm:spPr/>
    </dgm:pt>
    <dgm:pt modelId="{0ADABA2E-BC82-4A3C-A0BD-91C43DCD333B}" type="pres">
      <dgm:prSet presAssocID="{A4E4BFC3-10DE-4206-86CB-F11E50003C9F}" presName="spacer" presStyleCnt="0"/>
      <dgm:spPr/>
    </dgm:pt>
    <dgm:pt modelId="{AE1DC665-25D1-4FBD-AA04-BAF9120873E8}" type="pres">
      <dgm:prSet presAssocID="{FBB21285-8ABB-48BF-8C5F-9CB702D1E688}" presName="parentText" presStyleLbl="node1" presStyleIdx="2" presStyleCnt="3">
        <dgm:presLayoutVars>
          <dgm:chMax val="0"/>
          <dgm:bulletEnabled val="1"/>
        </dgm:presLayoutVars>
      </dgm:prSet>
      <dgm:spPr/>
    </dgm:pt>
  </dgm:ptLst>
  <dgm:cxnLst>
    <dgm:cxn modelId="{91152F10-553C-4E8E-845B-A204A71306D0}" type="presOf" srcId="{FBB21285-8ABB-48BF-8C5F-9CB702D1E688}" destId="{AE1DC665-25D1-4FBD-AA04-BAF9120873E8}" srcOrd="0" destOrd="0" presId="urn:microsoft.com/office/officeart/2005/8/layout/vList2"/>
    <dgm:cxn modelId="{3679E32D-737B-4755-8BA7-40FEADA65702}" type="presOf" srcId="{7F96F3B1-7E1E-445E-BDEA-BDDA32D915F1}" destId="{5BC721B7-9C1B-40A0-8C5C-3D975EF1B01D}" srcOrd="0" destOrd="0" presId="urn:microsoft.com/office/officeart/2005/8/layout/vList2"/>
    <dgm:cxn modelId="{710E543E-A3D9-469F-BED8-9A238A85302D}" srcId="{7F77A227-AFDD-4320-81F4-96BC5DEF5A1C}" destId="{7F96F3B1-7E1E-445E-BDEA-BDDA32D915F1}" srcOrd="1" destOrd="0" parTransId="{EB9B2B07-237A-4E33-A49A-84B59B606551}" sibTransId="{A4E4BFC3-10DE-4206-86CB-F11E50003C9F}"/>
    <dgm:cxn modelId="{DE80C65B-9B3A-48DD-9C06-738E7A235306}" srcId="{7F77A227-AFDD-4320-81F4-96BC5DEF5A1C}" destId="{DBAAAB73-2AFD-4755-9683-D6E41526F6C9}" srcOrd="0" destOrd="0" parTransId="{83BE8F09-C448-4B7A-BF6E-84CCBE609647}" sibTransId="{425CC92A-6E86-4723-9CE8-A31BAE33F185}"/>
    <dgm:cxn modelId="{4A264B88-E38B-4041-8CB1-1DD202473E51}" srcId="{7F77A227-AFDD-4320-81F4-96BC5DEF5A1C}" destId="{FBB21285-8ABB-48BF-8C5F-9CB702D1E688}" srcOrd="2" destOrd="0" parTransId="{CD8B3A55-2A5B-4B5C-AC24-35E5F19C7A91}" sibTransId="{0571375A-E9DF-4F60-8258-1C7164ACB46F}"/>
    <dgm:cxn modelId="{05481789-6AF2-4069-B864-5A2E805575BC}" type="presOf" srcId="{DBAAAB73-2AFD-4755-9683-D6E41526F6C9}" destId="{628CCD2D-CFA5-455B-B944-81C50D1C055B}" srcOrd="0" destOrd="0" presId="urn:microsoft.com/office/officeart/2005/8/layout/vList2"/>
    <dgm:cxn modelId="{00A710C7-247D-4708-AD0E-725C95E8D98E}" type="presOf" srcId="{7F77A227-AFDD-4320-81F4-96BC5DEF5A1C}" destId="{A2C192CD-F2C1-409C-A215-15F7066D635D}" srcOrd="0" destOrd="0" presId="urn:microsoft.com/office/officeart/2005/8/layout/vList2"/>
    <dgm:cxn modelId="{322DB384-30CB-47C8-AC56-A5569EE47DAD}" type="presParOf" srcId="{A2C192CD-F2C1-409C-A215-15F7066D635D}" destId="{628CCD2D-CFA5-455B-B944-81C50D1C055B}" srcOrd="0" destOrd="0" presId="urn:microsoft.com/office/officeart/2005/8/layout/vList2"/>
    <dgm:cxn modelId="{80CD8AF5-866D-469A-9FE4-151F12B34C51}" type="presParOf" srcId="{A2C192CD-F2C1-409C-A215-15F7066D635D}" destId="{BBA2C098-67C4-48D9-859C-6E87DC066F73}" srcOrd="1" destOrd="0" presId="urn:microsoft.com/office/officeart/2005/8/layout/vList2"/>
    <dgm:cxn modelId="{83706399-516F-48D5-8F70-52ACE2C54B91}" type="presParOf" srcId="{A2C192CD-F2C1-409C-A215-15F7066D635D}" destId="{5BC721B7-9C1B-40A0-8C5C-3D975EF1B01D}" srcOrd="2" destOrd="0" presId="urn:microsoft.com/office/officeart/2005/8/layout/vList2"/>
    <dgm:cxn modelId="{BCB52E55-0764-4813-BD0C-0132335DBD2E}" type="presParOf" srcId="{A2C192CD-F2C1-409C-A215-15F7066D635D}" destId="{0ADABA2E-BC82-4A3C-A0BD-91C43DCD333B}" srcOrd="3" destOrd="0" presId="urn:microsoft.com/office/officeart/2005/8/layout/vList2"/>
    <dgm:cxn modelId="{EC785994-6033-4FD2-9938-9E9581C66286}" type="presParOf" srcId="{A2C192CD-F2C1-409C-A215-15F7066D635D}" destId="{AE1DC665-25D1-4FBD-AA04-BAF9120873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77A227-AFDD-4320-81F4-96BC5DEF5A1C}"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DBAAAB73-2AFD-4755-9683-D6E41526F6C9}">
      <dgm:prSet/>
      <dgm:spPr/>
      <dgm:t>
        <a:bodyPr/>
        <a:lstStyle/>
        <a:p>
          <a:r>
            <a:rPr lang="nl-NL" dirty="0"/>
            <a:t>✅ </a:t>
          </a:r>
          <a:r>
            <a:rPr lang="nl-NL" b="1" dirty="0"/>
            <a:t>90% – Werken loont</a:t>
          </a:r>
          <a:br>
            <a:rPr lang="nl-NL" dirty="0"/>
          </a:br>
          <a:r>
            <a:rPr lang="nl-NL" dirty="0"/>
            <a:t>💰 Mensen gaan er financieel (flink) op vooruit</a:t>
          </a:r>
          <a:endParaRPr lang="en-US" dirty="0"/>
        </a:p>
      </dgm:t>
    </dgm:pt>
    <dgm:pt modelId="{83BE8F09-C448-4B7A-BF6E-84CCBE609647}" type="parTrans" cxnId="{DE80C65B-9B3A-48DD-9C06-738E7A235306}">
      <dgm:prSet/>
      <dgm:spPr/>
      <dgm:t>
        <a:bodyPr/>
        <a:lstStyle/>
        <a:p>
          <a:endParaRPr lang="en-US"/>
        </a:p>
      </dgm:t>
    </dgm:pt>
    <dgm:pt modelId="{425CC92A-6E86-4723-9CE8-A31BAE33F185}" type="sibTrans" cxnId="{DE80C65B-9B3A-48DD-9C06-738E7A235306}">
      <dgm:prSet/>
      <dgm:spPr/>
      <dgm:t>
        <a:bodyPr/>
        <a:lstStyle/>
        <a:p>
          <a:endParaRPr lang="en-US"/>
        </a:p>
      </dgm:t>
    </dgm:pt>
    <dgm:pt modelId="{7F96F3B1-7E1E-445E-BDEA-BDDA32D915F1}">
      <dgm:prSet/>
      <dgm:spPr/>
      <dgm:t>
        <a:bodyPr/>
        <a:lstStyle/>
        <a:p>
          <a:r>
            <a:rPr lang="nl-NL"/>
            <a:t>🟡 </a:t>
          </a:r>
          <a:r>
            <a:rPr lang="nl-NL" b="1"/>
            <a:t>5% – Werken loont nog niet direct</a:t>
          </a:r>
          <a:br>
            <a:rPr lang="nl-NL"/>
          </a:br>
          <a:r>
            <a:rPr lang="nl-NL"/>
            <a:t>🔧 Met maatwerk kunnen we het </a:t>
          </a:r>
          <a:r>
            <a:rPr lang="nl-NL" b="1"/>
            <a:t>lonend maken</a:t>
          </a:r>
          <a:endParaRPr lang="en-US"/>
        </a:p>
      </dgm:t>
    </dgm:pt>
    <dgm:pt modelId="{EB9B2B07-237A-4E33-A49A-84B59B606551}" type="parTrans" cxnId="{710E543E-A3D9-469F-BED8-9A238A85302D}">
      <dgm:prSet/>
      <dgm:spPr/>
      <dgm:t>
        <a:bodyPr/>
        <a:lstStyle/>
        <a:p>
          <a:endParaRPr lang="en-US"/>
        </a:p>
      </dgm:t>
    </dgm:pt>
    <dgm:pt modelId="{A4E4BFC3-10DE-4206-86CB-F11E50003C9F}" type="sibTrans" cxnId="{710E543E-A3D9-469F-BED8-9A238A85302D}">
      <dgm:prSet/>
      <dgm:spPr/>
      <dgm:t>
        <a:bodyPr/>
        <a:lstStyle/>
        <a:p>
          <a:endParaRPr lang="en-US"/>
        </a:p>
      </dgm:t>
    </dgm:pt>
    <dgm:pt modelId="{FBB21285-8ABB-48BF-8C5F-9CB702D1E688}">
      <dgm:prSet/>
      <dgm:spPr/>
      <dgm:t>
        <a:bodyPr/>
        <a:lstStyle/>
        <a:p>
          <a:r>
            <a:rPr lang="nl-NL"/>
            <a:t>❌ </a:t>
          </a:r>
          <a:r>
            <a:rPr lang="nl-NL" b="1"/>
            <a:t>5% – Werken loont (nu) niet</a:t>
          </a:r>
          <a:br>
            <a:rPr lang="nl-NL"/>
          </a:br>
          <a:r>
            <a:rPr lang="nl-NL"/>
            <a:t>📉 Soms is er tijdelijk financieel nadeel dat we niet kunnen oplossen</a:t>
          </a:r>
          <a:endParaRPr lang="en-US"/>
        </a:p>
      </dgm:t>
    </dgm:pt>
    <dgm:pt modelId="{CD8B3A55-2A5B-4B5C-AC24-35E5F19C7A91}" type="parTrans" cxnId="{4A264B88-E38B-4041-8CB1-1DD202473E51}">
      <dgm:prSet/>
      <dgm:spPr/>
      <dgm:t>
        <a:bodyPr/>
        <a:lstStyle/>
        <a:p>
          <a:endParaRPr lang="en-US"/>
        </a:p>
      </dgm:t>
    </dgm:pt>
    <dgm:pt modelId="{0571375A-E9DF-4F60-8258-1C7164ACB46F}" type="sibTrans" cxnId="{4A264B88-E38B-4041-8CB1-1DD202473E51}">
      <dgm:prSet/>
      <dgm:spPr/>
      <dgm:t>
        <a:bodyPr/>
        <a:lstStyle/>
        <a:p>
          <a:endParaRPr lang="en-US"/>
        </a:p>
      </dgm:t>
    </dgm:pt>
    <dgm:pt modelId="{A2C192CD-F2C1-409C-A215-15F7066D635D}" type="pres">
      <dgm:prSet presAssocID="{7F77A227-AFDD-4320-81F4-96BC5DEF5A1C}" presName="linear" presStyleCnt="0">
        <dgm:presLayoutVars>
          <dgm:animLvl val="lvl"/>
          <dgm:resizeHandles val="exact"/>
        </dgm:presLayoutVars>
      </dgm:prSet>
      <dgm:spPr/>
    </dgm:pt>
    <dgm:pt modelId="{628CCD2D-CFA5-455B-B944-81C50D1C055B}" type="pres">
      <dgm:prSet presAssocID="{DBAAAB73-2AFD-4755-9683-D6E41526F6C9}" presName="parentText" presStyleLbl="node1" presStyleIdx="0" presStyleCnt="3">
        <dgm:presLayoutVars>
          <dgm:chMax val="0"/>
          <dgm:bulletEnabled val="1"/>
        </dgm:presLayoutVars>
      </dgm:prSet>
      <dgm:spPr/>
    </dgm:pt>
    <dgm:pt modelId="{BBA2C098-67C4-48D9-859C-6E87DC066F73}" type="pres">
      <dgm:prSet presAssocID="{425CC92A-6E86-4723-9CE8-A31BAE33F185}" presName="spacer" presStyleCnt="0"/>
      <dgm:spPr/>
    </dgm:pt>
    <dgm:pt modelId="{5BC721B7-9C1B-40A0-8C5C-3D975EF1B01D}" type="pres">
      <dgm:prSet presAssocID="{7F96F3B1-7E1E-445E-BDEA-BDDA32D915F1}" presName="parentText" presStyleLbl="node1" presStyleIdx="1" presStyleCnt="3">
        <dgm:presLayoutVars>
          <dgm:chMax val="0"/>
          <dgm:bulletEnabled val="1"/>
        </dgm:presLayoutVars>
      </dgm:prSet>
      <dgm:spPr/>
    </dgm:pt>
    <dgm:pt modelId="{0ADABA2E-BC82-4A3C-A0BD-91C43DCD333B}" type="pres">
      <dgm:prSet presAssocID="{A4E4BFC3-10DE-4206-86CB-F11E50003C9F}" presName="spacer" presStyleCnt="0"/>
      <dgm:spPr/>
    </dgm:pt>
    <dgm:pt modelId="{AE1DC665-25D1-4FBD-AA04-BAF9120873E8}" type="pres">
      <dgm:prSet presAssocID="{FBB21285-8ABB-48BF-8C5F-9CB702D1E688}" presName="parentText" presStyleLbl="node1" presStyleIdx="2" presStyleCnt="3">
        <dgm:presLayoutVars>
          <dgm:chMax val="0"/>
          <dgm:bulletEnabled val="1"/>
        </dgm:presLayoutVars>
      </dgm:prSet>
      <dgm:spPr/>
    </dgm:pt>
  </dgm:ptLst>
  <dgm:cxnLst>
    <dgm:cxn modelId="{91152F10-553C-4E8E-845B-A204A71306D0}" type="presOf" srcId="{FBB21285-8ABB-48BF-8C5F-9CB702D1E688}" destId="{AE1DC665-25D1-4FBD-AA04-BAF9120873E8}" srcOrd="0" destOrd="0" presId="urn:microsoft.com/office/officeart/2005/8/layout/vList2"/>
    <dgm:cxn modelId="{3679E32D-737B-4755-8BA7-40FEADA65702}" type="presOf" srcId="{7F96F3B1-7E1E-445E-BDEA-BDDA32D915F1}" destId="{5BC721B7-9C1B-40A0-8C5C-3D975EF1B01D}" srcOrd="0" destOrd="0" presId="urn:microsoft.com/office/officeart/2005/8/layout/vList2"/>
    <dgm:cxn modelId="{710E543E-A3D9-469F-BED8-9A238A85302D}" srcId="{7F77A227-AFDD-4320-81F4-96BC5DEF5A1C}" destId="{7F96F3B1-7E1E-445E-BDEA-BDDA32D915F1}" srcOrd="1" destOrd="0" parTransId="{EB9B2B07-237A-4E33-A49A-84B59B606551}" sibTransId="{A4E4BFC3-10DE-4206-86CB-F11E50003C9F}"/>
    <dgm:cxn modelId="{DE80C65B-9B3A-48DD-9C06-738E7A235306}" srcId="{7F77A227-AFDD-4320-81F4-96BC5DEF5A1C}" destId="{DBAAAB73-2AFD-4755-9683-D6E41526F6C9}" srcOrd="0" destOrd="0" parTransId="{83BE8F09-C448-4B7A-BF6E-84CCBE609647}" sibTransId="{425CC92A-6E86-4723-9CE8-A31BAE33F185}"/>
    <dgm:cxn modelId="{4A264B88-E38B-4041-8CB1-1DD202473E51}" srcId="{7F77A227-AFDD-4320-81F4-96BC5DEF5A1C}" destId="{FBB21285-8ABB-48BF-8C5F-9CB702D1E688}" srcOrd="2" destOrd="0" parTransId="{CD8B3A55-2A5B-4B5C-AC24-35E5F19C7A91}" sibTransId="{0571375A-E9DF-4F60-8258-1C7164ACB46F}"/>
    <dgm:cxn modelId="{05481789-6AF2-4069-B864-5A2E805575BC}" type="presOf" srcId="{DBAAAB73-2AFD-4755-9683-D6E41526F6C9}" destId="{628CCD2D-CFA5-455B-B944-81C50D1C055B}" srcOrd="0" destOrd="0" presId="urn:microsoft.com/office/officeart/2005/8/layout/vList2"/>
    <dgm:cxn modelId="{00A710C7-247D-4708-AD0E-725C95E8D98E}" type="presOf" srcId="{7F77A227-AFDD-4320-81F4-96BC5DEF5A1C}" destId="{A2C192CD-F2C1-409C-A215-15F7066D635D}" srcOrd="0" destOrd="0" presId="urn:microsoft.com/office/officeart/2005/8/layout/vList2"/>
    <dgm:cxn modelId="{322DB384-30CB-47C8-AC56-A5569EE47DAD}" type="presParOf" srcId="{A2C192CD-F2C1-409C-A215-15F7066D635D}" destId="{628CCD2D-CFA5-455B-B944-81C50D1C055B}" srcOrd="0" destOrd="0" presId="urn:microsoft.com/office/officeart/2005/8/layout/vList2"/>
    <dgm:cxn modelId="{80CD8AF5-866D-469A-9FE4-151F12B34C51}" type="presParOf" srcId="{A2C192CD-F2C1-409C-A215-15F7066D635D}" destId="{BBA2C098-67C4-48D9-859C-6E87DC066F73}" srcOrd="1" destOrd="0" presId="urn:microsoft.com/office/officeart/2005/8/layout/vList2"/>
    <dgm:cxn modelId="{83706399-516F-48D5-8F70-52ACE2C54B91}" type="presParOf" srcId="{A2C192CD-F2C1-409C-A215-15F7066D635D}" destId="{5BC721B7-9C1B-40A0-8C5C-3D975EF1B01D}" srcOrd="2" destOrd="0" presId="urn:microsoft.com/office/officeart/2005/8/layout/vList2"/>
    <dgm:cxn modelId="{BCB52E55-0764-4813-BD0C-0132335DBD2E}" type="presParOf" srcId="{A2C192CD-F2C1-409C-A215-15F7066D635D}" destId="{0ADABA2E-BC82-4A3C-A0BD-91C43DCD333B}" srcOrd="3" destOrd="0" presId="urn:microsoft.com/office/officeart/2005/8/layout/vList2"/>
    <dgm:cxn modelId="{EC785994-6033-4FD2-9938-9E9581C66286}" type="presParOf" srcId="{A2C192CD-F2C1-409C-A215-15F7066D635D}" destId="{AE1DC665-25D1-4FBD-AA04-BAF9120873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825339-8D88-4A94-ADFD-BE57DB255345}"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316C2998-C1DA-4FCE-B8C8-CC59D903E290}">
      <dgm:prSet/>
      <dgm:spPr/>
      <dgm:t>
        <a:bodyPr/>
        <a:lstStyle/>
        <a:p>
          <a:r>
            <a:rPr lang="nl-NL" dirty="0"/>
            <a:t>💭 </a:t>
          </a:r>
          <a:r>
            <a:rPr lang="nl-NL" b="1" dirty="0"/>
            <a:t>Werken loont niet</a:t>
          </a:r>
          <a:br>
            <a:rPr lang="nl-NL" dirty="0"/>
          </a:br>
          <a:r>
            <a:rPr lang="nl-NL" dirty="0"/>
            <a:t>→ ‘Ik raak alles kwijt’. </a:t>
          </a:r>
          <a:endParaRPr lang="en-US" dirty="0"/>
        </a:p>
      </dgm:t>
    </dgm:pt>
    <dgm:pt modelId="{239E8E91-CE4E-4A89-AA93-0C776CF17574}" type="parTrans" cxnId="{20C8E3D4-AB40-46F6-B348-7DA82CECE2A7}">
      <dgm:prSet/>
      <dgm:spPr/>
      <dgm:t>
        <a:bodyPr/>
        <a:lstStyle/>
        <a:p>
          <a:endParaRPr lang="en-US"/>
        </a:p>
      </dgm:t>
    </dgm:pt>
    <dgm:pt modelId="{7200664B-444C-417C-98CB-F1D857ACA3DE}" type="sibTrans" cxnId="{20C8E3D4-AB40-46F6-B348-7DA82CECE2A7}">
      <dgm:prSet/>
      <dgm:spPr/>
      <dgm:t>
        <a:bodyPr/>
        <a:lstStyle/>
        <a:p>
          <a:endParaRPr lang="en-US"/>
        </a:p>
      </dgm:t>
    </dgm:pt>
    <dgm:pt modelId="{52709BDF-D4A8-458D-9A9A-E1FF687A7CC9}">
      <dgm:prSet/>
      <dgm:spPr/>
      <dgm:t>
        <a:bodyPr/>
        <a:lstStyle/>
        <a:p>
          <a:r>
            <a:rPr lang="nl-NL"/>
            <a:t>👥🏢 </a:t>
          </a:r>
          <a:r>
            <a:rPr lang="nl-NL" b="1"/>
            <a:t>Leefwereld versus systeemwereld</a:t>
          </a:r>
          <a:br>
            <a:rPr lang="nl-NL"/>
          </a:br>
          <a:r>
            <a:rPr lang="nl-NL"/>
            <a:t>→ Deze verschillen flink.</a:t>
          </a:r>
          <a:endParaRPr lang="en-US"/>
        </a:p>
      </dgm:t>
    </dgm:pt>
    <dgm:pt modelId="{2DEE91CB-7DCF-4E23-BB95-3D48A68B104C}" type="parTrans" cxnId="{03FBCDC1-057F-4A1B-B7DC-78B915B5EF8B}">
      <dgm:prSet/>
      <dgm:spPr/>
      <dgm:t>
        <a:bodyPr/>
        <a:lstStyle/>
        <a:p>
          <a:endParaRPr lang="en-US"/>
        </a:p>
      </dgm:t>
    </dgm:pt>
    <dgm:pt modelId="{3FD74FA2-AE85-45DB-8501-4B1E9D374346}" type="sibTrans" cxnId="{03FBCDC1-057F-4A1B-B7DC-78B915B5EF8B}">
      <dgm:prSet/>
      <dgm:spPr/>
      <dgm:t>
        <a:bodyPr/>
        <a:lstStyle/>
        <a:p>
          <a:endParaRPr lang="en-US"/>
        </a:p>
      </dgm:t>
    </dgm:pt>
    <dgm:pt modelId="{868CCF48-B6E9-4AE4-A4FB-A0048A32D8E8}">
      <dgm:prSet/>
      <dgm:spPr/>
      <dgm:t>
        <a:bodyPr/>
        <a:lstStyle/>
        <a:p>
          <a:r>
            <a:rPr lang="nl-NL" dirty="0"/>
            <a:t>🧩</a:t>
          </a:r>
          <a:r>
            <a:rPr lang="nl-NL" b="1" dirty="0"/>
            <a:t>Complex systeem</a:t>
          </a:r>
          <a:br>
            <a:rPr lang="nl-NL" dirty="0"/>
          </a:br>
          <a:r>
            <a:rPr lang="nl-NL" dirty="0"/>
            <a:t>→ Waarin zelfs professionals verdwalen.</a:t>
          </a:r>
          <a:endParaRPr lang="en-US" dirty="0"/>
        </a:p>
      </dgm:t>
    </dgm:pt>
    <dgm:pt modelId="{817232D1-D6EF-4AB9-B178-4BC84FC6EA09}" type="parTrans" cxnId="{08D1577F-6B42-4E33-8A64-609B0877BB48}">
      <dgm:prSet/>
      <dgm:spPr/>
      <dgm:t>
        <a:bodyPr/>
        <a:lstStyle/>
        <a:p>
          <a:endParaRPr lang="en-US"/>
        </a:p>
      </dgm:t>
    </dgm:pt>
    <dgm:pt modelId="{372E4226-166E-431E-A133-68C3922C3BFB}" type="sibTrans" cxnId="{08D1577F-6B42-4E33-8A64-609B0877BB48}">
      <dgm:prSet/>
      <dgm:spPr/>
      <dgm:t>
        <a:bodyPr/>
        <a:lstStyle/>
        <a:p>
          <a:endParaRPr lang="en-US"/>
        </a:p>
      </dgm:t>
    </dgm:pt>
    <dgm:pt modelId="{F23D041E-0184-4080-A5E8-B604AD880642}" type="pres">
      <dgm:prSet presAssocID="{9D825339-8D88-4A94-ADFD-BE57DB255345}" presName="vert0" presStyleCnt="0">
        <dgm:presLayoutVars>
          <dgm:dir/>
          <dgm:animOne val="branch"/>
          <dgm:animLvl val="lvl"/>
        </dgm:presLayoutVars>
      </dgm:prSet>
      <dgm:spPr/>
    </dgm:pt>
    <dgm:pt modelId="{BD9ED746-F939-4DDA-9EBC-706F4FB8AE10}" type="pres">
      <dgm:prSet presAssocID="{316C2998-C1DA-4FCE-B8C8-CC59D903E290}" presName="thickLine" presStyleLbl="alignNode1" presStyleIdx="0" presStyleCnt="3"/>
      <dgm:spPr/>
    </dgm:pt>
    <dgm:pt modelId="{3486F3B9-2F16-4F12-A1D4-BCFC0AD21432}" type="pres">
      <dgm:prSet presAssocID="{316C2998-C1DA-4FCE-B8C8-CC59D903E290}" presName="horz1" presStyleCnt="0"/>
      <dgm:spPr/>
    </dgm:pt>
    <dgm:pt modelId="{99CFA05C-C2D1-4EEA-87C0-8ED92ECBD227}" type="pres">
      <dgm:prSet presAssocID="{316C2998-C1DA-4FCE-B8C8-CC59D903E290}" presName="tx1" presStyleLbl="revTx" presStyleIdx="0" presStyleCnt="3"/>
      <dgm:spPr/>
    </dgm:pt>
    <dgm:pt modelId="{9B749E8A-0C57-4618-8ACE-CBF1FCC6B412}" type="pres">
      <dgm:prSet presAssocID="{316C2998-C1DA-4FCE-B8C8-CC59D903E290}" presName="vert1" presStyleCnt="0"/>
      <dgm:spPr/>
    </dgm:pt>
    <dgm:pt modelId="{14574590-436B-479E-B179-08458CE5AF83}" type="pres">
      <dgm:prSet presAssocID="{52709BDF-D4A8-458D-9A9A-E1FF687A7CC9}" presName="thickLine" presStyleLbl="alignNode1" presStyleIdx="1" presStyleCnt="3"/>
      <dgm:spPr/>
    </dgm:pt>
    <dgm:pt modelId="{3798F76D-DEF1-4470-96D3-10C56997EA30}" type="pres">
      <dgm:prSet presAssocID="{52709BDF-D4A8-458D-9A9A-E1FF687A7CC9}" presName="horz1" presStyleCnt="0"/>
      <dgm:spPr/>
    </dgm:pt>
    <dgm:pt modelId="{60A11629-F8CD-48F3-A2A1-AAF6078A99AC}" type="pres">
      <dgm:prSet presAssocID="{52709BDF-D4A8-458D-9A9A-E1FF687A7CC9}" presName="tx1" presStyleLbl="revTx" presStyleIdx="1" presStyleCnt="3"/>
      <dgm:spPr/>
    </dgm:pt>
    <dgm:pt modelId="{715B443D-E718-4DA8-BA6C-4FF65AB83376}" type="pres">
      <dgm:prSet presAssocID="{52709BDF-D4A8-458D-9A9A-E1FF687A7CC9}" presName="vert1" presStyleCnt="0"/>
      <dgm:spPr/>
    </dgm:pt>
    <dgm:pt modelId="{7C200575-1C38-484E-A6B7-1D9E452455C4}" type="pres">
      <dgm:prSet presAssocID="{868CCF48-B6E9-4AE4-A4FB-A0048A32D8E8}" presName="thickLine" presStyleLbl="alignNode1" presStyleIdx="2" presStyleCnt="3"/>
      <dgm:spPr/>
    </dgm:pt>
    <dgm:pt modelId="{72BBC5E3-1D78-438B-9365-52DC7C53443E}" type="pres">
      <dgm:prSet presAssocID="{868CCF48-B6E9-4AE4-A4FB-A0048A32D8E8}" presName="horz1" presStyleCnt="0"/>
      <dgm:spPr/>
    </dgm:pt>
    <dgm:pt modelId="{985EF4C5-4546-4793-946A-94AEDE7E4FFD}" type="pres">
      <dgm:prSet presAssocID="{868CCF48-B6E9-4AE4-A4FB-A0048A32D8E8}" presName="tx1" presStyleLbl="revTx" presStyleIdx="2" presStyleCnt="3"/>
      <dgm:spPr/>
    </dgm:pt>
    <dgm:pt modelId="{6310F87B-8250-4907-B5CE-50E3EBB7B07B}" type="pres">
      <dgm:prSet presAssocID="{868CCF48-B6E9-4AE4-A4FB-A0048A32D8E8}" presName="vert1" presStyleCnt="0"/>
      <dgm:spPr/>
    </dgm:pt>
  </dgm:ptLst>
  <dgm:cxnLst>
    <dgm:cxn modelId="{73CB8346-DB74-4F4D-8540-C4B7E49EAB01}" type="presOf" srcId="{868CCF48-B6E9-4AE4-A4FB-A0048A32D8E8}" destId="{985EF4C5-4546-4793-946A-94AEDE7E4FFD}" srcOrd="0" destOrd="0" presId="urn:microsoft.com/office/officeart/2008/layout/LinedList"/>
    <dgm:cxn modelId="{08D1577F-6B42-4E33-8A64-609B0877BB48}" srcId="{9D825339-8D88-4A94-ADFD-BE57DB255345}" destId="{868CCF48-B6E9-4AE4-A4FB-A0048A32D8E8}" srcOrd="2" destOrd="0" parTransId="{817232D1-D6EF-4AB9-B178-4BC84FC6EA09}" sibTransId="{372E4226-166E-431E-A133-68C3922C3BFB}"/>
    <dgm:cxn modelId="{0C7A63AB-017B-4AE3-A157-E62C961C0C3B}" type="presOf" srcId="{9D825339-8D88-4A94-ADFD-BE57DB255345}" destId="{F23D041E-0184-4080-A5E8-B604AD880642}" srcOrd="0" destOrd="0" presId="urn:microsoft.com/office/officeart/2008/layout/LinedList"/>
    <dgm:cxn modelId="{4AC310BC-A3B0-44AA-B4D2-4EA0B356EE5C}" type="presOf" srcId="{316C2998-C1DA-4FCE-B8C8-CC59D903E290}" destId="{99CFA05C-C2D1-4EEA-87C0-8ED92ECBD227}" srcOrd="0" destOrd="0" presId="urn:microsoft.com/office/officeart/2008/layout/LinedList"/>
    <dgm:cxn modelId="{03FBCDC1-057F-4A1B-B7DC-78B915B5EF8B}" srcId="{9D825339-8D88-4A94-ADFD-BE57DB255345}" destId="{52709BDF-D4A8-458D-9A9A-E1FF687A7CC9}" srcOrd="1" destOrd="0" parTransId="{2DEE91CB-7DCF-4E23-BB95-3D48A68B104C}" sibTransId="{3FD74FA2-AE85-45DB-8501-4B1E9D374346}"/>
    <dgm:cxn modelId="{20C8E3D4-AB40-46F6-B348-7DA82CECE2A7}" srcId="{9D825339-8D88-4A94-ADFD-BE57DB255345}" destId="{316C2998-C1DA-4FCE-B8C8-CC59D903E290}" srcOrd="0" destOrd="0" parTransId="{239E8E91-CE4E-4A89-AA93-0C776CF17574}" sibTransId="{7200664B-444C-417C-98CB-F1D857ACA3DE}"/>
    <dgm:cxn modelId="{0B060FDE-5C46-4855-BA6F-FB67B32135BC}" type="presOf" srcId="{52709BDF-D4A8-458D-9A9A-E1FF687A7CC9}" destId="{60A11629-F8CD-48F3-A2A1-AAF6078A99AC}" srcOrd="0" destOrd="0" presId="urn:microsoft.com/office/officeart/2008/layout/LinedList"/>
    <dgm:cxn modelId="{CA41C147-6DB0-4FA8-86C5-E3A56EB4B50B}" type="presParOf" srcId="{F23D041E-0184-4080-A5E8-B604AD880642}" destId="{BD9ED746-F939-4DDA-9EBC-706F4FB8AE10}" srcOrd="0" destOrd="0" presId="urn:microsoft.com/office/officeart/2008/layout/LinedList"/>
    <dgm:cxn modelId="{474F9AE7-721D-4E9A-AED8-F8D8E5E6DB48}" type="presParOf" srcId="{F23D041E-0184-4080-A5E8-B604AD880642}" destId="{3486F3B9-2F16-4F12-A1D4-BCFC0AD21432}" srcOrd="1" destOrd="0" presId="urn:microsoft.com/office/officeart/2008/layout/LinedList"/>
    <dgm:cxn modelId="{A7077C07-FEF1-436A-8AAA-E0C0F16AF0DE}" type="presParOf" srcId="{3486F3B9-2F16-4F12-A1D4-BCFC0AD21432}" destId="{99CFA05C-C2D1-4EEA-87C0-8ED92ECBD227}" srcOrd="0" destOrd="0" presId="urn:microsoft.com/office/officeart/2008/layout/LinedList"/>
    <dgm:cxn modelId="{F1404713-B00D-46D0-B08B-43D4A94E3CE4}" type="presParOf" srcId="{3486F3B9-2F16-4F12-A1D4-BCFC0AD21432}" destId="{9B749E8A-0C57-4618-8ACE-CBF1FCC6B412}" srcOrd="1" destOrd="0" presId="urn:microsoft.com/office/officeart/2008/layout/LinedList"/>
    <dgm:cxn modelId="{1A5624BA-D161-47B8-9F37-8D43031C1529}" type="presParOf" srcId="{F23D041E-0184-4080-A5E8-B604AD880642}" destId="{14574590-436B-479E-B179-08458CE5AF83}" srcOrd="2" destOrd="0" presId="urn:microsoft.com/office/officeart/2008/layout/LinedList"/>
    <dgm:cxn modelId="{82C33600-E1A1-45AD-A179-C3DF30565757}" type="presParOf" srcId="{F23D041E-0184-4080-A5E8-B604AD880642}" destId="{3798F76D-DEF1-4470-96D3-10C56997EA30}" srcOrd="3" destOrd="0" presId="urn:microsoft.com/office/officeart/2008/layout/LinedList"/>
    <dgm:cxn modelId="{1A7940F1-583C-4EA6-9452-46D4C7EC5972}" type="presParOf" srcId="{3798F76D-DEF1-4470-96D3-10C56997EA30}" destId="{60A11629-F8CD-48F3-A2A1-AAF6078A99AC}" srcOrd="0" destOrd="0" presId="urn:microsoft.com/office/officeart/2008/layout/LinedList"/>
    <dgm:cxn modelId="{CF24F797-3ED1-42FA-A0EC-4A1B33BD1183}" type="presParOf" srcId="{3798F76D-DEF1-4470-96D3-10C56997EA30}" destId="{715B443D-E718-4DA8-BA6C-4FF65AB83376}" srcOrd="1" destOrd="0" presId="urn:microsoft.com/office/officeart/2008/layout/LinedList"/>
    <dgm:cxn modelId="{025EBF3A-EF0C-4053-BF39-410539E139ED}" type="presParOf" srcId="{F23D041E-0184-4080-A5E8-B604AD880642}" destId="{7C200575-1C38-484E-A6B7-1D9E452455C4}" srcOrd="4" destOrd="0" presId="urn:microsoft.com/office/officeart/2008/layout/LinedList"/>
    <dgm:cxn modelId="{FF90D670-22F7-4597-ADF5-C7511A1B0EB4}" type="presParOf" srcId="{F23D041E-0184-4080-A5E8-B604AD880642}" destId="{72BBC5E3-1D78-438B-9365-52DC7C53443E}" srcOrd="5" destOrd="0" presId="urn:microsoft.com/office/officeart/2008/layout/LinedList"/>
    <dgm:cxn modelId="{132968B4-6459-441A-B392-8521B9F9B190}" type="presParOf" srcId="{72BBC5E3-1D78-438B-9365-52DC7C53443E}" destId="{985EF4C5-4546-4793-946A-94AEDE7E4FFD}" srcOrd="0" destOrd="0" presId="urn:microsoft.com/office/officeart/2008/layout/LinedList"/>
    <dgm:cxn modelId="{1D8FA01E-F332-42F2-9EFF-D70D70376764}" type="presParOf" srcId="{72BBC5E3-1D78-438B-9365-52DC7C53443E}" destId="{6310F87B-8250-4907-B5CE-50E3EBB7B07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B22733-FF0D-48D5-8EE0-FFF0E8A69BDD}"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BDC6D8B-1E88-4D29-8E71-60DE579F75B3}">
      <dgm:prSet/>
      <dgm:spPr/>
      <dgm:t>
        <a:bodyPr/>
        <a:lstStyle/>
        <a:p>
          <a:r>
            <a:rPr lang="nl-NL" dirty="0"/>
            <a:t>👤 </a:t>
          </a:r>
          <a:r>
            <a:rPr lang="nl-NL" b="1" dirty="0"/>
            <a:t>Win voor de inwoner en het gezin</a:t>
          </a:r>
          <a:br>
            <a:rPr lang="nl-NL" dirty="0"/>
          </a:br>
          <a:r>
            <a:rPr lang="nl-NL" dirty="0"/>
            <a:t>→ Financiële rust, meer zelfvertrouwen en toekomstperspectief.</a:t>
          </a:r>
          <a:endParaRPr lang="en-US" dirty="0"/>
        </a:p>
      </dgm:t>
    </dgm:pt>
    <dgm:pt modelId="{C1A86F47-2158-4057-9F34-9B8FDF4B994D}" type="parTrans" cxnId="{E00D4E6A-6E8D-4BE8-9861-837B53DCFFF5}">
      <dgm:prSet/>
      <dgm:spPr/>
      <dgm:t>
        <a:bodyPr/>
        <a:lstStyle/>
        <a:p>
          <a:endParaRPr lang="en-US"/>
        </a:p>
      </dgm:t>
    </dgm:pt>
    <dgm:pt modelId="{CE342FD0-D468-43BF-9F5F-EBA4CA4E4CBB}" type="sibTrans" cxnId="{E00D4E6A-6E8D-4BE8-9861-837B53DCFFF5}">
      <dgm:prSet/>
      <dgm:spPr/>
      <dgm:t>
        <a:bodyPr/>
        <a:lstStyle/>
        <a:p>
          <a:endParaRPr lang="en-US"/>
        </a:p>
      </dgm:t>
    </dgm:pt>
    <dgm:pt modelId="{CE897DFC-B13A-43B0-A8F1-3D6226710CD3}">
      <dgm:prSet/>
      <dgm:spPr/>
      <dgm:t>
        <a:bodyPr/>
        <a:lstStyle/>
        <a:p>
          <a:r>
            <a:rPr lang="nl-NL" dirty="0"/>
            <a:t>🏢 </a:t>
          </a:r>
          <a:r>
            <a:rPr lang="nl-NL" b="1" dirty="0"/>
            <a:t>Win voor de werkgever</a:t>
          </a:r>
          <a:br>
            <a:rPr lang="nl-NL" dirty="0"/>
          </a:br>
          <a:r>
            <a:rPr lang="nl-NL" dirty="0"/>
            <a:t>→ Invulling van vacatures.</a:t>
          </a:r>
          <a:endParaRPr lang="en-US" dirty="0"/>
        </a:p>
      </dgm:t>
    </dgm:pt>
    <dgm:pt modelId="{A42F2840-8578-499E-A0F5-ED5399BD2E74}" type="parTrans" cxnId="{B020ECDC-38D7-4036-B095-06EF61B06001}">
      <dgm:prSet/>
      <dgm:spPr/>
      <dgm:t>
        <a:bodyPr/>
        <a:lstStyle/>
        <a:p>
          <a:endParaRPr lang="en-US"/>
        </a:p>
      </dgm:t>
    </dgm:pt>
    <dgm:pt modelId="{F6356CB2-8374-40F2-958D-D000A1FF4AC4}" type="sibTrans" cxnId="{B020ECDC-38D7-4036-B095-06EF61B06001}">
      <dgm:prSet/>
      <dgm:spPr/>
      <dgm:t>
        <a:bodyPr/>
        <a:lstStyle/>
        <a:p>
          <a:endParaRPr lang="en-US"/>
        </a:p>
      </dgm:t>
    </dgm:pt>
    <dgm:pt modelId="{E95DBB21-B356-4CF1-8991-176BFB0EED85}">
      <dgm:prSet/>
      <dgm:spPr/>
      <dgm:t>
        <a:bodyPr/>
        <a:lstStyle/>
        <a:p>
          <a:r>
            <a:rPr lang="nl-NL" dirty="0"/>
            <a:t>🏛️ </a:t>
          </a:r>
          <a:r>
            <a:rPr lang="nl-NL" b="1" dirty="0"/>
            <a:t>Win voor de gemeente/overheid</a:t>
          </a:r>
          <a:br>
            <a:rPr lang="nl-NL" dirty="0"/>
          </a:br>
          <a:r>
            <a:rPr lang="nl-NL" dirty="0"/>
            <a:t>→ Meer uitstroom = Minder lasten, meer participatie en minder armoede.</a:t>
          </a:r>
          <a:endParaRPr lang="en-US" dirty="0"/>
        </a:p>
      </dgm:t>
    </dgm:pt>
    <dgm:pt modelId="{2263A987-26E7-47AF-8FBD-5C386856CD79}" type="parTrans" cxnId="{56083648-59D6-4ED8-A378-3F639CE9E5B7}">
      <dgm:prSet/>
      <dgm:spPr/>
      <dgm:t>
        <a:bodyPr/>
        <a:lstStyle/>
        <a:p>
          <a:endParaRPr lang="en-US"/>
        </a:p>
      </dgm:t>
    </dgm:pt>
    <dgm:pt modelId="{203E90A5-8352-41D8-AA58-E8289F23D6E2}" type="sibTrans" cxnId="{56083648-59D6-4ED8-A378-3F639CE9E5B7}">
      <dgm:prSet/>
      <dgm:spPr/>
      <dgm:t>
        <a:bodyPr/>
        <a:lstStyle/>
        <a:p>
          <a:endParaRPr lang="en-US"/>
        </a:p>
      </dgm:t>
    </dgm:pt>
    <dgm:pt modelId="{5CB56C13-8D66-451D-AFCA-86175FC1ACEF}" type="pres">
      <dgm:prSet presAssocID="{6EB22733-FF0D-48D5-8EE0-FFF0E8A69BDD}" presName="outerComposite" presStyleCnt="0">
        <dgm:presLayoutVars>
          <dgm:chMax val="5"/>
          <dgm:dir/>
          <dgm:resizeHandles val="exact"/>
        </dgm:presLayoutVars>
      </dgm:prSet>
      <dgm:spPr/>
    </dgm:pt>
    <dgm:pt modelId="{36051944-F490-4BD2-8657-52D3D52E464E}" type="pres">
      <dgm:prSet presAssocID="{6EB22733-FF0D-48D5-8EE0-FFF0E8A69BDD}" presName="dummyMaxCanvas" presStyleCnt="0">
        <dgm:presLayoutVars/>
      </dgm:prSet>
      <dgm:spPr/>
    </dgm:pt>
    <dgm:pt modelId="{1082DAC7-DD8D-4E9E-A420-3D4AF42AB762}" type="pres">
      <dgm:prSet presAssocID="{6EB22733-FF0D-48D5-8EE0-FFF0E8A69BDD}" presName="ThreeNodes_1" presStyleLbl="node1" presStyleIdx="0" presStyleCnt="3">
        <dgm:presLayoutVars>
          <dgm:bulletEnabled val="1"/>
        </dgm:presLayoutVars>
      </dgm:prSet>
      <dgm:spPr/>
    </dgm:pt>
    <dgm:pt modelId="{5048F921-146A-47D2-962F-07D0669929FF}" type="pres">
      <dgm:prSet presAssocID="{6EB22733-FF0D-48D5-8EE0-FFF0E8A69BDD}" presName="ThreeNodes_2" presStyleLbl="node1" presStyleIdx="1" presStyleCnt="3">
        <dgm:presLayoutVars>
          <dgm:bulletEnabled val="1"/>
        </dgm:presLayoutVars>
      </dgm:prSet>
      <dgm:spPr/>
    </dgm:pt>
    <dgm:pt modelId="{FA9D7233-5352-405D-B26A-7AA751AF469E}" type="pres">
      <dgm:prSet presAssocID="{6EB22733-FF0D-48D5-8EE0-FFF0E8A69BDD}" presName="ThreeNodes_3" presStyleLbl="node1" presStyleIdx="2" presStyleCnt="3">
        <dgm:presLayoutVars>
          <dgm:bulletEnabled val="1"/>
        </dgm:presLayoutVars>
      </dgm:prSet>
      <dgm:spPr/>
    </dgm:pt>
    <dgm:pt modelId="{87F84030-E30F-449F-A32B-1D77CF3F230E}" type="pres">
      <dgm:prSet presAssocID="{6EB22733-FF0D-48D5-8EE0-FFF0E8A69BDD}" presName="ThreeConn_1-2" presStyleLbl="fgAccFollowNode1" presStyleIdx="0" presStyleCnt="2">
        <dgm:presLayoutVars>
          <dgm:bulletEnabled val="1"/>
        </dgm:presLayoutVars>
      </dgm:prSet>
      <dgm:spPr/>
    </dgm:pt>
    <dgm:pt modelId="{A234670F-09F9-4765-8E3A-A777B3724D2C}" type="pres">
      <dgm:prSet presAssocID="{6EB22733-FF0D-48D5-8EE0-FFF0E8A69BDD}" presName="ThreeConn_2-3" presStyleLbl="fgAccFollowNode1" presStyleIdx="1" presStyleCnt="2">
        <dgm:presLayoutVars>
          <dgm:bulletEnabled val="1"/>
        </dgm:presLayoutVars>
      </dgm:prSet>
      <dgm:spPr/>
    </dgm:pt>
    <dgm:pt modelId="{A940F413-75F1-4A22-8F6A-EF98ED37BD06}" type="pres">
      <dgm:prSet presAssocID="{6EB22733-FF0D-48D5-8EE0-FFF0E8A69BDD}" presName="ThreeNodes_1_text" presStyleLbl="node1" presStyleIdx="2" presStyleCnt="3">
        <dgm:presLayoutVars>
          <dgm:bulletEnabled val="1"/>
        </dgm:presLayoutVars>
      </dgm:prSet>
      <dgm:spPr/>
    </dgm:pt>
    <dgm:pt modelId="{26EE856D-0870-49CD-A83F-F2813269188B}" type="pres">
      <dgm:prSet presAssocID="{6EB22733-FF0D-48D5-8EE0-FFF0E8A69BDD}" presName="ThreeNodes_2_text" presStyleLbl="node1" presStyleIdx="2" presStyleCnt="3">
        <dgm:presLayoutVars>
          <dgm:bulletEnabled val="1"/>
        </dgm:presLayoutVars>
      </dgm:prSet>
      <dgm:spPr/>
    </dgm:pt>
    <dgm:pt modelId="{E766D3A1-6763-4CB2-91CA-E1BF460539E3}" type="pres">
      <dgm:prSet presAssocID="{6EB22733-FF0D-48D5-8EE0-FFF0E8A69BDD}" presName="ThreeNodes_3_text" presStyleLbl="node1" presStyleIdx="2" presStyleCnt="3">
        <dgm:presLayoutVars>
          <dgm:bulletEnabled val="1"/>
        </dgm:presLayoutVars>
      </dgm:prSet>
      <dgm:spPr/>
    </dgm:pt>
  </dgm:ptLst>
  <dgm:cxnLst>
    <dgm:cxn modelId="{95F44A18-EB62-45AD-8879-747D5BD7178C}" type="presOf" srcId="{E95DBB21-B356-4CF1-8991-176BFB0EED85}" destId="{FA9D7233-5352-405D-B26A-7AA751AF469E}" srcOrd="0" destOrd="0" presId="urn:microsoft.com/office/officeart/2005/8/layout/vProcess5"/>
    <dgm:cxn modelId="{51A4F119-BC14-4DCD-B1D5-7DFB33B88A00}" type="presOf" srcId="{6EB22733-FF0D-48D5-8EE0-FFF0E8A69BDD}" destId="{5CB56C13-8D66-451D-AFCA-86175FC1ACEF}" srcOrd="0" destOrd="0" presId="urn:microsoft.com/office/officeart/2005/8/layout/vProcess5"/>
    <dgm:cxn modelId="{5E848C2E-64F8-422A-8F7A-4D4ADDD972EB}" type="presOf" srcId="{6BDC6D8B-1E88-4D29-8E71-60DE579F75B3}" destId="{1082DAC7-DD8D-4E9E-A420-3D4AF42AB762}" srcOrd="0" destOrd="0" presId="urn:microsoft.com/office/officeart/2005/8/layout/vProcess5"/>
    <dgm:cxn modelId="{8F673336-94CF-48A8-9CF8-7A797EA2488F}" type="presOf" srcId="{CE897DFC-B13A-43B0-A8F1-3D6226710CD3}" destId="{5048F921-146A-47D2-962F-07D0669929FF}" srcOrd="0" destOrd="0" presId="urn:microsoft.com/office/officeart/2005/8/layout/vProcess5"/>
    <dgm:cxn modelId="{3AEEA85D-2C59-4FFD-B9B7-CDCC70C49D55}" type="presOf" srcId="{CE342FD0-D468-43BF-9F5F-EBA4CA4E4CBB}" destId="{87F84030-E30F-449F-A32B-1D77CF3F230E}" srcOrd="0" destOrd="0" presId="urn:microsoft.com/office/officeart/2005/8/layout/vProcess5"/>
    <dgm:cxn modelId="{56083648-59D6-4ED8-A378-3F639CE9E5B7}" srcId="{6EB22733-FF0D-48D5-8EE0-FFF0E8A69BDD}" destId="{E95DBB21-B356-4CF1-8991-176BFB0EED85}" srcOrd="2" destOrd="0" parTransId="{2263A987-26E7-47AF-8FBD-5C386856CD79}" sibTransId="{203E90A5-8352-41D8-AA58-E8289F23D6E2}"/>
    <dgm:cxn modelId="{E00D4E6A-6E8D-4BE8-9861-837B53DCFFF5}" srcId="{6EB22733-FF0D-48D5-8EE0-FFF0E8A69BDD}" destId="{6BDC6D8B-1E88-4D29-8E71-60DE579F75B3}" srcOrd="0" destOrd="0" parTransId="{C1A86F47-2158-4057-9F34-9B8FDF4B994D}" sibTransId="{CE342FD0-D468-43BF-9F5F-EBA4CA4E4CBB}"/>
    <dgm:cxn modelId="{55276E78-170E-44DE-815C-BC94B19416FE}" type="presOf" srcId="{CE897DFC-B13A-43B0-A8F1-3D6226710CD3}" destId="{26EE856D-0870-49CD-A83F-F2813269188B}" srcOrd="1" destOrd="0" presId="urn:microsoft.com/office/officeart/2005/8/layout/vProcess5"/>
    <dgm:cxn modelId="{125FEB9F-1C31-49A7-A672-A8A81F248534}" type="presOf" srcId="{F6356CB2-8374-40F2-958D-D000A1FF4AC4}" destId="{A234670F-09F9-4765-8E3A-A777B3724D2C}" srcOrd="0" destOrd="0" presId="urn:microsoft.com/office/officeart/2005/8/layout/vProcess5"/>
    <dgm:cxn modelId="{80B62CA5-0FA3-41FB-B3F2-7CD9A5AC482D}" type="presOf" srcId="{E95DBB21-B356-4CF1-8991-176BFB0EED85}" destId="{E766D3A1-6763-4CB2-91CA-E1BF460539E3}" srcOrd="1" destOrd="0" presId="urn:microsoft.com/office/officeart/2005/8/layout/vProcess5"/>
    <dgm:cxn modelId="{B020ECDC-38D7-4036-B095-06EF61B06001}" srcId="{6EB22733-FF0D-48D5-8EE0-FFF0E8A69BDD}" destId="{CE897DFC-B13A-43B0-A8F1-3D6226710CD3}" srcOrd="1" destOrd="0" parTransId="{A42F2840-8578-499E-A0F5-ED5399BD2E74}" sibTransId="{F6356CB2-8374-40F2-958D-D000A1FF4AC4}"/>
    <dgm:cxn modelId="{29B809E2-FD7C-4114-8231-DF08BAEB8830}" type="presOf" srcId="{6BDC6D8B-1E88-4D29-8E71-60DE579F75B3}" destId="{A940F413-75F1-4A22-8F6A-EF98ED37BD06}" srcOrd="1" destOrd="0" presId="urn:microsoft.com/office/officeart/2005/8/layout/vProcess5"/>
    <dgm:cxn modelId="{57AEB8D6-DC3A-4ABC-BFCC-3F01BDA553E5}" type="presParOf" srcId="{5CB56C13-8D66-451D-AFCA-86175FC1ACEF}" destId="{36051944-F490-4BD2-8657-52D3D52E464E}" srcOrd="0" destOrd="0" presId="urn:microsoft.com/office/officeart/2005/8/layout/vProcess5"/>
    <dgm:cxn modelId="{7C65D0F2-56AC-4F88-BFB6-AFA02CA77102}" type="presParOf" srcId="{5CB56C13-8D66-451D-AFCA-86175FC1ACEF}" destId="{1082DAC7-DD8D-4E9E-A420-3D4AF42AB762}" srcOrd="1" destOrd="0" presId="urn:microsoft.com/office/officeart/2005/8/layout/vProcess5"/>
    <dgm:cxn modelId="{2E1B514F-8033-443A-A835-AB9088477A4F}" type="presParOf" srcId="{5CB56C13-8D66-451D-AFCA-86175FC1ACEF}" destId="{5048F921-146A-47D2-962F-07D0669929FF}" srcOrd="2" destOrd="0" presId="urn:microsoft.com/office/officeart/2005/8/layout/vProcess5"/>
    <dgm:cxn modelId="{EE67C365-A9CE-4A9A-897F-0B5407E2A573}" type="presParOf" srcId="{5CB56C13-8D66-451D-AFCA-86175FC1ACEF}" destId="{FA9D7233-5352-405D-B26A-7AA751AF469E}" srcOrd="3" destOrd="0" presId="urn:microsoft.com/office/officeart/2005/8/layout/vProcess5"/>
    <dgm:cxn modelId="{3DD0E2B8-63FD-406B-999D-6BB2C05FF93B}" type="presParOf" srcId="{5CB56C13-8D66-451D-AFCA-86175FC1ACEF}" destId="{87F84030-E30F-449F-A32B-1D77CF3F230E}" srcOrd="4" destOrd="0" presId="urn:microsoft.com/office/officeart/2005/8/layout/vProcess5"/>
    <dgm:cxn modelId="{64137A3F-B2B8-4F69-A64E-34D8EAD5FBC3}" type="presParOf" srcId="{5CB56C13-8D66-451D-AFCA-86175FC1ACEF}" destId="{A234670F-09F9-4765-8E3A-A777B3724D2C}" srcOrd="5" destOrd="0" presId="urn:microsoft.com/office/officeart/2005/8/layout/vProcess5"/>
    <dgm:cxn modelId="{4B847D6D-09BD-4CD9-A4CF-4A932F8BB773}" type="presParOf" srcId="{5CB56C13-8D66-451D-AFCA-86175FC1ACEF}" destId="{A940F413-75F1-4A22-8F6A-EF98ED37BD06}" srcOrd="6" destOrd="0" presId="urn:microsoft.com/office/officeart/2005/8/layout/vProcess5"/>
    <dgm:cxn modelId="{250AFD15-0478-4A64-862B-7C578480F98E}" type="presParOf" srcId="{5CB56C13-8D66-451D-AFCA-86175FC1ACEF}" destId="{26EE856D-0870-49CD-A83F-F2813269188B}" srcOrd="7" destOrd="0" presId="urn:microsoft.com/office/officeart/2005/8/layout/vProcess5"/>
    <dgm:cxn modelId="{D1075521-C964-4132-B808-1C9926E3DDCF}" type="presParOf" srcId="{5CB56C13-8D66-451D-AFCA-86175FC1ACEF}" destId="{E766D3A1-6763-4CB2-91CA-E1BF460539E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77A227-AFDD-4320-81F4-96BC5DEF5A1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BAAAB73-2AFD-4755-9683-D6E41526F6C9}">
      <dgm:prSet/>
      <dgm:spPr/>
      <dgm:t>
        <a:bodyPr/>
        <a:lstStyle/>
        <a:p>
          <a:r>
            <a:rPr lang="en-US" b="1" dirty="0"/>
            <a:t>Samen</a:t>
          </a:r>
          <a:r>
            <a:rPr lang="en-US" dirty="0"/>
            <a:t> met de </a:t>
          </a:r>
          <a:r>
            <a:rPr lang="en-US" dirty="0" err="1"/>
            <a:t>inwoner</a:t>
          </a:r>
          <a:r>
            <a:rPr lang="en-US" dirty="0"/>
            <a:t> in </a:t>
          </a:r>
          <a:r>
            <a:rPr lang="en-US" dirty="0" err="1"/>
            <a:t>gesprek</a:t>
          </a:r>
          <a:r>
            <a:rPr lang="en-US" dirty="0"/>
            <a:t>, </a:t>
          </a:r>
          <a:r>
            <a:rPr lang="en-US" dirty="0" err="1"/>
            <a:t>rekenen</a:t>
          </a:r>
          <a:r>
            <a:rPr lang="en-US" dirty="0"/>
            <a:t> en </a:t>
          </a:r>
          <a:r>
            <a:rPr lang="en-US" dirty="0" err="1"/>
            <a:t>zaken</a:t>
          </a:r>
          <a:r>
            <a:rPr lang="en-US" dirty="0"/>
            <a:t> </a:t>
          </a:r>
          <a:r>
            <a:rPr lang="en-US" dirty="0" err="1"/>
            <a:t>regelen</a:t>
          </a:r>
          <a:br>
            <a:rPr lang="en-US" dirty="0"/>
          </a:br>
          <a:r>
            <a:rPr lang="en-US" dirty="0"/>
            <a:t>(Leer- en </a:t>
          </a:r>
          <a:r>
            <a:rPr lang="en-US" dirty="0" err="1"/>
            <a:t>doevermogen</a:t>
          </a:r>
          <a:r>
            <a:rPr lang="en-US" dirty="0"/>
            <a:t>)</a:t>
          </a:r>
        </a:p>
      </dgm:t>
    </dgm:pt>
    <dgm:pt modelId="{83BE8F09-C448-4B7A-BF6E-84CCBE609647}" type="parTrans" cxnId="{DE80C65B-9B3A-48DD-9C06-738E7A235306}">
      <dgm:prSet/>
      <dgm:spPr/>
      <dgm:t>
        <a:bodyPr/>
        <a:lstStyle/>
        <a:p>
          <a:endParaRPr lang="en-US"/>
        </a:p>
      </dgm:t>
    </dgm:pt>
    <dgm:pt modelId="{425CC92A-6E86-4723-9CE8-A31BAE33F185}" type="sibTrans" cxnId="{DE80C65B-9B3A-48DD-9C06-738E7A235306}">
      <dgm:prSet/>
      <dgm:spPr/>
      <dgm:t>
        <a:bodyPr/>
        <a:lstStyle/>
        <a:p>
          <a:endParaRPr lang="en-US"/>
        </a:p>
      </dgm:t>
    </dgm:pt>
    <dgm:pt modelId="{7F96F3B1-7E1E-445E-BDEA-BDDA32D915F1}">
      <dgm:prSet/>
      <dgm:spPr/>
      <dgm:t>
        <a:bodyPr/>
        <a:lstStyle/>
        <a:p>
          <a:r>
            <a:rPr lang="en-US" b="1" dirty="0" err="1"/>
            <a:t>Uitleggen</a:t>
          </a:r>
          <a:r>
            <a:rPr lang="en-US" dirty="0"/>
            <a:t> hoe het </a:t>
          </a:r>
          <a:r>
            <a:rPr lang="en-US" dirty="0" err="1"/>
            <a:t>werkt</a:t>
          </a:r>
          <a:r>
            <a:rPr lang="en-US" dirty="0"/>
            <a:t> (en </a:t>
          </a:r>
          <a:r>
            <a:rPr lang="en-US" dirty="0" err="1"/>
            <a:t>waarom</a:t>
          </a:r>
          <a:r>
            <a:rPr lang="en-US" dirty="0"/>
            <a:t>) </a:t>
          </a:r>
          <a:r>
            <a:rPr lang="nl-NL" b="1" dirty="0"/>
            <a:t> </a:t>
          </a:r>
          <a:endParaRPr lang="en-US" dirty="0"/>
        </a:p>
      </dgm:t>
    </dgm:pt>
    <dgm:pt modelId="{EB9B2B07-237A-4E33-A49A-84B59B606551}" type="parTrans" cxnId="{710E543E-A3D9-469F-BED8-9A238A85302D}">
      <dgm:prSet/>
      <dgm:spPr/>
      <dgm:t>
        <a:bodyPr/>
        <a:lstStyle/>
        <a:p>
          <a:endParaRPr lang="en-US"/>
        </a:p>
      </dgm:t>
    </dgm:pt>
    <dgm:pt modelId="{A4E4BFC3-10DE-4206-86CB-F11E50003C9F}" type="sibTrans" cxnId="{710E543E-A3D9-469F-BED8-9A238A85302D}">
      <dgm:prSet/>
      <dgm:spPr/>
      <dgm:t>
        <a:bodyPr/>
        <a:lstStyle/>
        <a:p>
          <a:endParaRPr lang="en-US"/>
        </a:p>
      </dgm:t>
    </dgm:pt>
    <dgm:pt modelId="{FBB21285-8ABB-48BF-8C5F-9CB702D1E688}">
      <dgm:prSet/>
      <dgm:spPr/>
      <dgm:t>
        <a:bodyPr/>
        <a:lstStyle/>
        <a:p>
          <a:r>
            <a:rPr lang="nl-NL" dirty="0"/>
            <a:t>Veel </a:t>
          </a:r>
          <a:r>
            <a:rPr lang="nl-NL" b="1" dirty="0"/>
            <a:t>ruimte</a:t>
          </a:r>
          <a:r>
            <a:rPr lang="nl-NL" dirty="0"/>
            <a:t> voor vragen, angsten en overtuigingen</a:t>
          </a:r>
          <a:br>
            <a:rPr lang="nl-NL" dirty="0"/>
          </a:br>
          <a:endParaRPr lang="en-US" dirty="0"/>
        </a:p>
      </dgm:t>
    </dgm:pt>
    <dgm:pt modelId="{CD8B3A55-2A5B-4B5C-AC24-35E5F19C7A91}" type="parTrans" cxnId="{4A264B88-E38B-4041-8CB1-1DD202473E51}">
      <dgm:prSet/>
      <dgm:spPr/>
      <dgm:t>
        <a:bodyPr/>
        <a:lstStyle/>
        <a:p>
          <a:endParaRPr lang="en-US"/>
        </a:p>
      </dgm:t>
    </dgm:pt>
    <dgm:pt modelId="{0571375A-E9DF-4F60-8258-1C7164ACB46F}" type="sibTrans" cxnId="{4A264B88-E38B-4041-8CB1-1DD202473E51}">
      <dgm:prSet/>
      <dgm:spPr/>
      <dgm:t>
        <a:bodyPr/>
        <a:lstStyle/>
        <a:p>
          <a:endParaRPr lang="en-US"/>
        </a:p>
      </dgm:t>
    </dgm:pt>
    <dgm:pt modelId="{B2445811-F518-4897-BAC2-94B2FB92707B}" type="pres">
      <dgm:prSet presAssocID="{7F77A227-AFDD-4320-81F4-96BC5DEF5A1C}" presName="vert0" presStyleCnt="0">
        <dgm:presLayoutVars>
          <dgm:dir/>
          <dgm:animOne val="branch"/>
          <dgm:animLvl val="lvl"/>
        </dgm:presLayoutVars>
      </dgm:prSet>
      <dgm:spPr/>
    </dgm:pt>
    <dgm:pt modelId="{3CE83408-91E0-485D-934C-9643D4402FAF}" type="pres">
      <dgm:prSet presAssocID="{DBAAAB73-2AFD-4755-9683-D6E41526F6C9}" presName="thickLine" presStyleLbl="alignNode1" presStyleIdx="0" presStyleCnt="3"/>
      <dgm:spPr/>
    </dgm:pt>
    <dgm:pt modelId="{97723198-7AC5-458A-A362-B65DDD3D35E6}" type="pres">
      <dgm:prSet presAssocID="{DBAAAB73-2AFD-4755-9683-D6E41526F6C9}" presName="horz1" presStyleCnt="0"/>
      <dgm:spPr/>
    </dgm:pt>
    <dgm:pt modelId="{33F0BAD5-DF37-4073-B9F9-9A0BA5D75549}" type="pres">
      <dgm:prSet presAssocID="{DBAAAB73-2AFD-4755-9683-D6E41526F6C9}" presName="tx1" presStyleLbl="revTx" presStyleIdx="0" presStyleCnt="3"/>
      <dgm:spPr/>
    </dgm:pt>
    <dgm:pt modelId="{39816082-832E-4AF0-9316-3BE7810A1B13}" type="pres">
      <dgm:prSet presAssocID="{DBAAAB73-2AFD-4755-9683-D6E41526F6C9}" presName="vert1" presStyleCnt="0"/>
      <dgm:spPr/>
    </dgm:pt>
    <dgm:pt modelId="{40B7EEF4-09B3-4653-99DE-814126A0CBDB}" type="pres">
      <dgm:prSet presAssocID="{7F96F3B1-7E1E-445E-BDEA-BDDA32D915F1}" presName="thickLine" presStyleLbl="alignNode1" presStyleIdx="1" presStyleCnt="3"/>
      <dgm:spPr/>
    </dgm:pt>
    <dgm:pt modelId="{EAADA640-3169-4268-BB7C-0B89A570E90E}" type="pres">
      <dgm:prSet presAssocID="{7F96F3B1-7E1E-445E-BDEA-BDDA32D915F1}" presName="horz1" presStyleCnt="0"/>
      <dgm:spPr/>
    </dgm:pt>
    <dgm:pt modelId="{0396E2FF-30FE-4FDF-8B03-B1B6C570BEC9}" type="pres">
      <dgm:prSet presAssocID="{7F96F3B1-7E1E-445E-BDEA-BDDA32D915F1}" presName="tx1" presStyleLbl="revTx" presStyleIdx="1" presStyleCnt="3"/>
      <dgm:spPr/>
    </dgm:pt>
    <dgm:pt modelId="{62B5EACE-0A16-4240-9050-3224118CFAD3}" type="pres">
      <dgm:prSet presAssocID="{7F96F3B1-7E1E-445E-BDEA-BDDA32D915F1}" presName="vert1" presStyleCnt="0"/>
      <dgm:spPr/>
    </dgm:pt>
    <dgm:pt modelId="{F4133C0B-8E38-4F1B-B83E-302A3AAD3BEB}" type="pres">
      <dgm:prSet presAssocID="{FBB21285-8ABB-48BF-8C5F-9CB702D1E688}" presName="thickLine" presStyleLbl="alignNode1" presStyleIdx="2" presStyleCnt="3"/>
      <dgm:spPr/>
    </dgm:pt>
    <dgm:pt modelId="{3DCCC680-1902-4397-A517-AC87C4C54693}" type="pres">
      <dgm:prSet presAssocID="{FBB21285-8ABB-48BF-8C5F-9CB702D1E688}" presName="horz1" presStyleCnt="0"/>
      <dgm:spPr/>
    </dgm:pt>
    <dgm:pt modelId="{8CD02E3A-4390-4B6F-8775-2DA9E1B2B441}" type="pres">
      <dgm:prSet presAssocID="{FBB21285-8ABB-48BF-8C5F-9CB702D1E688}" presName="tx1" presStyleLbl="revTx" presStyleIdx="2" presStyleCnt="3"/>
      <dgm:spPr/>
    </dgm:pt>
    <dgm:pt modelId="{FDF249AB-E663-4AEC-8E52-CE82092B3A99}" type="pres">
      <dgm:prSet presAssocID="{FBB21285-8ABB-48BF-8C5F-9CB702D1E688}" presName="vert1" presStyleCnt="0"/>
      <dgm:spPr/>
    </dgm:pt>
  </dgm:ptLst>
  <dgm:cxnLst>
    <dgm:cxn modelId="{710E543E-A3D9-469F-BED8-9A238A85302D}" srcId="{7F77A227-AFDD-4320-81F4-96BC5DEF5A1C}" destId="{7F96F3B1-7E1E-445E-BDEA-BDDA32D915F1}" srcOrd="1" destOrd="0" parTransId="{EB9B2B07-237A-4E33-A49A-84B59B606551}" sibTransId="{A4E4BFC3-10DE-4206-86CB-F11E50003C9F}"/>
    <dgm:cxn modelId="{DE80C65B-9B3A-48DD-9C06-738E7A235306}" srcId="{7F77A227-AFDD-4320-81F4-96BC5DEF5A1C}" destId="{DBAAAB73-2AFD-4755-9683-D6E41526F6C9}" srcOrd="0" destOrd="0" parTransId="{83BE8F09-C448-4B7A-BF6E-84CCBE609647}" sibTransId="{425CC92A-6E86-4723-9CE8-A31BAE33F185}"/>
    <dgm:cxn modelId="{4A264B88-E38B-4041-8CB1-1DD202473E51}" srcId="{7F77A227-AFDD-4320-81F4-96BC5DEF5A1C}" destId="{FBB21285-8ABB-48BF-8C5F-9CB702D1E688}" srcOrd="2" destOrd="0" parTransId="{CD8B3A55-2A5B-4B5C-AC24-35E5F19C7A91}" sibTransId="{0571375A-E9DF-4F60-8258-1C7164ACB46F}"/>
    <dgm:cxn modelId="{8A8192A6-7E79-4894-BEE9-B6A62963E8C1}" type="presOf" srcId="{7F77A227-AFDD-4320-81F4-96BC5DEF5A1C}" destId="{B2445811-F518-4897-BAC2-94B2FB92707B}" srcOrd="0" destOrd="0" presId="urn:microsoft.com/office/officeart/2008/layout/LinedList"/>
    <dgm:cxn modelId="{D4A93DB9-31B0-4AE9-9489-DFA60BD620C7}" type="presOf" srcId="{DBAAAB73-2AFD-4755-9683-D6E41526F6C9}" destId="{33F0BAD5-DF37-4073-B9F9-9A0BA5D75549}" srcOrd="0" destOrd="0" presId="urn:microsoft.com/office/officeart/2008/layout/LinedList"/>
    <dgm:cxn modelId="{C577CDC8-5AEE-41F9-AD95-66B55C355C84}" type="presOf" srcId="{FBB21285-8ABB-48BF-8C5F-9CB702D1E688}" destId="{8CD02E3A-4390-4B6F-8775-2DA9E1B2B441}" srcOrd="0" destOrd="0" presId="urn:microsoft.com/office/officeart/2008/layout/LinedList"/>
    <dgm:cxn modelId="{1A0B36F6-F2AD-4A4A-AC6F-A32F109A4316}" type="presOf" srcId="{7F96F3B1-7E1E-445E-BDEA-BDDA32D915F1}" destId="{0396E2FF-30FE-4FDF-8B03-B1B6C570BEC9}" srcOrd="0" destOrd="0" presId="urn:microsoft.com/office/officeart/2008/layout/LinedList"/>
    <dgm:cxn modelId="{645D4F8F-90E8-40C3-A627-0189DCFC3E8F}" type="presParOf" srcId="{B2445811-F518-4897-BAC2-94B2FB92707B}" destId="{3CE83408-91E0-485D-934C-9643D4402FAF}" srcOrd="0" destOrd="0" presId="urn:microsoft.com/office/officeart/2008/layout/LinedList"/>
    <dgm:cxn modelId="{2E8752CB-16BA-4976-988A-568424F1C750}" type="presParOf" srcId="{B2445811-F518-4897-BAC2-94B2FB92707B}" destId="{97723198-7AC5-458A-A362-B65DDD3D35E6}" srcOrd="1" destOrd="0" presId="urn:microsoft.com/office/officeart/2008/layout/LinedList"/>
    <dgm:cxn modelId="{EFAD1B6A-DE29-4400-97A1-C07A8CB27345}" type="presParOf" srcId="{97723198-7AC5-458A-A362-B65DDD3D35E6}" destId="{33F0BAD5-DF37-4073-B9F9-9A0BA5D75549}" srcOrd="0" destOrd="0" presId="urn:microsoft.com/office/officeart/2008/layout/LinedList"/>
    <dgm:cxn modelId="{91FC5413-F798-473C-A9E3-52A90BBB0074}" type="presParOf" srcId="{97723198-7AC5-458A-A362-B65DDD3D35E6}" destId="{39816082-832E-4AF0-9316-3BE7810A1B13}" srcOrd="1" destOrd="0" presId="urn:microsoft.com/office/officeart/2008/layout/LinedList"/>
    <dgm:cxn modelId="{FF4158B9-2BD6-4F89-A561-90E3AEF07236}" type="presParOf" srcId="{B2445811-F518-4897-BAC2-94B2FB92707B}" destId="{40B7EEF4-09B3-4653-99DE-814126A0CBDB}" srcOrd="2" destOrd="0" presId="urn:microsoft.com/office/officeart/2008/layout/LinedList"/>
    <dgm:cxn modelId="{F053E0C9-1084-4045-8844-2ACC20F69142}" type="presParOf" srcId="{B2445811-F518-4897-BAC2-94B2FB92707B}" destId="{EAADA640-3169-4268-BB7C-0B89A570E90E}" srcOrd="3" destOrd="0" presId="urn:microsoft.com/office/officeart/2008/layout/LinedList"/>
    <dgm:cxn modelId="{89631ADF-EDB8-405B-9BE4-3AB2329EFB50}" type="presParOf" srcId="{EAADA640-3169-4268-BB7C-0B89A570E90E}" destId="{0396E2FF-30FE-4FDF-8B03-B1B6C570BEC9}" srcOrd="0" destOrd="0" presId="urn:microsoft.com/office/officeart/2008/layout/LinedList"/>
    <dgm:cxn modelId="{065EA2A7-7BB7-4332-9205-C4F71595F065}" type="presParOf" srcId="{EAADA640-3169-4268-BB7C-0B89A570E90E}" destId="{62B5EACE-0A16-4240-9050-3224118CFAD3}" srcOrd="1" destOrd="0" presId="urn:microsoft.com/office/officeart/2008/layout/LinedList"/>
    <dgm:cxn modelId="{C8CE3C8F-A92E-41BE-BEA8-78DA8988B01A}" type="presParOf" srcId="{B2445811-F518-4897-BAC2-94B2FB92707B}" destId="{F4133C0B-8E38-4F1B-B83E-302A3AAD3BEB}" srcOrd="4" destOrd="0" presId="urn:microsoft.com/office/officeart/2008/layout/LinedList"/>
    <dgm:cxn modelId="{3BF6A55B-5D96-461D-A572-72B5EDDE8294}" type="presParOf" srcId="{B2445811-F518-4897-BAC2-94B2FB92707B}" destId="{3DCCC680-1902-4397-A517-AC87C4C54693}" srcOrd="5" destOrd="0" presId="urn:microsoft.com/office/officeart/2008/layout/LinedList"/>
    <dgm:cxn modelId="{DD2021CD-7EF0-4445-A198-22FA37A65F3F}" type="presParOf" srcId="{3DCCC680-1902-4397-A517-AC87C4C54693}" destId="{8CD02E3A-4390-4B6F-8775-2DA9E1B2B441}" srcOrd="0" destOrd="0" presId="urn:microsoft.com/office/officeart/2008/layout/LinedList"/>
    <dgm:cxn modelId="{0FEB9BEE-9261-461F-B833-C1A1CABBAAE4}" type="presParOf" srcId="{3DCCC680-1902-4397-A517-AC87C4C54693}" destId="{FDF249AB-E663-4AEC-8E52-CE82092B3A9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B22733-FF0D-48D5-8EE0-FFF0E8A69BDD}" type="doc">
      <dgm:prSet loTypeId="urn:microsoft.com/office/officeart/2016/7/layout/LinearBlockProcessNumbered" loCatId="process" qsTypeId="urn:microsoft.com/office/officeart/2005/8/quickstyle/simple4" qsCatId="simple" csTypeId="urn:microsoft.com/office/officeart/2005/8/colors/accent6_2" csCatId="accent6" phldr="1"/>
      <dgm:spPr/>
      <dgm:t>
        <a:bodyPr/>
        <a:lstStyle/>
        <a:p>
          <a:endParaRPr lang="en-US"/>
        </a:p>
      </dgm:t>
    </dgm:pt>
    <dgm:pt modelId="{CE897DFC-B13A-43B0-A8F1-3D6226710CD3}">
      <dgm:prSet/>
      <dgm:spPr/>
      <dgm:t>
        <a:bodyPr/>
        <a:lstStyle/>
        <a:p>
          <a:r>
            <a:rPr lang="nl-NL" b="1" dirty="0"/>
            <a:t>Combineer tools altijd met deskundige ondersteuning</a:t>
          </a:r>
          <a:br>
            <a:rPr lang="nl-NL" dirty="0"/>
          </a:br>
          <a:r>
            <a:rPr lang="nl-NL" dirty="0"/>
            <a:t>→ </a:t>
          </a:r>
          <a:r>
            <a:rPr lang="nl-NL" i="1" dirty="0"/>
            <a:t>Inzicht ontstaat niet door cijfers, maar door uitleg</a:t>
          </a:r>
          <a:endParaRPr lang="en-US" dirty="0"/>
        </a:p>
      </dgm:t>
    </dgm:pt>
    <dgm:pt modelId="{A42F2840-8578-499E-A0F5-ED5399BD2E74}" type="parTrans" cxnId="{B020ECDC-38D7-4036-B095-06EF61B06001}">
      <dgm:prSet/>
      <dgm:spPr/>
      <dgm:t>
        <a:bodyPr/>
        <a:lstStyle/>
        <a:p>
          <a:endParaRPr lang="en-US"/>
        </a:p>
      </dgm:t>
    </dgm:pt>
    <dgm:pt modelId="{F6356CB2-8374-40F2-958D-D000A1FF4AC4}" type="sibTrans" cxnId="{B020ECDC-38D7-4036-B095-06EF61B06001}">
      <dgm:prSet phldrT="01" phldr="0"/>
      <dgm:spPr/>
      <dgm:t>
        <a:bodyPr/>
        <a:lstStyle/>
        <a:p>
          <a:r>
            <a:rPr lang="en-US"/>
            <a:t>01</a:t>
          </a:r>
        </a:p>
      </dgm:t>
    </dgm:pt>
    <dgm:pt modelId="{E95DBB21-B356-4CF1-8991-176BFB0EED85}">
      <dgm:prSet/>
      <dgm:spPr/>
      <dgm:t>
        <a:bodyPr/>
        <a:lstStyle/>
        <a:p>
          <a:r>
            <a:rPr lang="nl-NL" b="1" dirty="0"/>
            <a:t>Investeer in het opleiden van experts</a:t>
          </a:r>
          <a:br>
            <a:rPr lang="nl-NL" dirty="0"/>
          </a:br>
          <a:r>
            <a:rPr lang="nl-NL" dirty="0"/>
            <a:t>→ Expertise in combinatie met een goed gesprek met de inwoner is essentieel</a:t>
          </a:r>
          <a:endParaRPr lang="en-US" dirty="0"/>
        </a:p>
      </dgm:t>
    </dgm:pt>
    <dgm:pt modelId="{2263A987-26E7-47AF-8FBD-5C386856CD79}" type="parTrans" cxnId="{56083648-59D6-4ED8-A378-3F639CE9E5B7}">
      <dgm:prSet/>
      <dgm:spPr/>
      <dgm:t>
        <a:bodyPr/>
        <a:lstStyle/>
        <a:p>
          <a:endParaRPr lang="en-US"/>
        </a:p>
      </dgm:t>
    </dgm:pt>
    <dgm:pt modelId="{203E90A5-8352-41D8-AA58-E8289F23D6E2}" type="sibTrans" cxnId="{56083648-59D6-4ED8-A378-3F639CE9E5B7}">
      <dgm:prSet phldrT="02" phldr="0"/>
      <dgm:spPr/>
      <dgm:t>
        <a:bodyPr/>
        <a:lstStyle/>
        <a:p>
          <a:r>
            <a:rPr lang="en-US"/>
            <a:t>02</a:t>
          </a:r>
        </a:p>
      </dgm:t>
    </dgm:pt>
    <dgm:pt modelId="{6C860E16-EA17-4F7A-854F-C19828389A07}" type="pres">
      <dgm:prSet presAssocID="{6EB22733-FF0D-48D5-8EE0-FFF0E8A69BDD}" presName="Name0" presStyleCnt="0">
        <dgm:presLayoutVars>
          <dgm:animLvl val="lvl"/>
          <dgm:resizeHandles val="exact"/>
        </dgm:presLayoutVars>
      </dgm:prSet>
      <dgm:spPr/>
    </dgm:pt>
    <dgm:pt modelId="{CF4F8365-BF3C-49DD-98E0-9F2690A8F006}" type="pres">
      <dgm:prSet presAssocID="{CE897DFC-B13A-43B0-A8F1-3D6226710CD3}" presName="compositeNode" presStyleCnt="0">
        <dgm:presLayoutVars>
          <dgm:bulletEnabled val="1"/>
        </dgm:presLayoutVars>
      </dgm:prSet>
      <dgm:spPr/>
    </dgm:pt>
    <dgm:pt modelId="{C9F2DD55-11F9-4C06-A71B-EFAF6405948A}" type="pres">
      <dgm:prSet presAssocID="{CE897DFC-B13A-43B0-A8F1-3D6226710CD3}" presName="bgRect" presStyleLbl="alignNode1" presStyleIdx="0" presStyleCnt="2"/>
      <dgm:spPr/>
    </dgm:pt>
    <dgm:pt modelId="{9BB6AC03-EDD9-4189-A952-BB3F97E951B9}" type="pres">
      <dgm:prSet presAssocID="{F6356CB2-8374-40F2-958D-D000A1FF4AC4}" presName="sibTransNodeRect" presStyleLbl="alignNode1" presStyleIdx="0" presStyleCnt="2">
        <dgm:presLayoutVars>
          <dgm:chMax val="0"/>
          <dgm:bulletEnabled val="1"/>
        </dgm:presLayoutVars>
      </dgm:prSet>
      <dgm:spPr/>
    </dgm:pt>
    <dgm:pt modelId="{60A3B855-BC06-476D-81B4-2302AB8F7385}" type="pres">
      <dgm:prSet presAssocID="{CE897DFC-B13A-43B0-A8F1-3D6226710CD3}" presName="nodeRect" presStyleLbl="alignNode1" presStyleIdx="0" presStyleCnt="2">
        <dgm:presLayoutVars>
          <dgm:bulletEnabled val="1"/>
        </dgm:presLayoutVars>
      </dgm:prSet>
      <dgm:spPr/>
    </dgm:pt>
    <dgm:pt modelId="{734A0411-40FA-4EED-8755-EA061EEB5812}" type="pres">
      <dgm:prSet presAssocID="{F6356CB2-8374-40F2-958D-D000A1FF4AC4}" presName="sibTrans" presStyleCnt="0"/>
      <dgm:spPr/>
    </dgm:pt>
    <dgm:pt modelId="{5AF14B74-FB78-4F68-B70F-8D1BCFF1AE8E}" type="pres">
      <dgm:prSet presAssocID="{E95DBB21-B356-4CF1-8991-176BFB0EED85}" presName="compositeNode" presStyleCnt="0">
        <dgm:presLayoutVars>
          <dgm:bulletEnabled val="1"/>
        </dgm:presLayoutVars>
      </dgm:prSet>
      <dgm:spPr/>
    </dgm:pt>
    <dgm:pt modelId="{F1D4DC58-5F41-4AB3-98A5-CB0998187BA6}" type="pres">
      <dgm:prSet presAssocID="{E95DBB21-B356-4CF1-8991-176BFB0EED85}" presName="bgRect" presStyleLbl="alignNode1" presStyleIdx="1" presStyleCnt="2"/>
      <dgm:spPr/>
    </dgm:pt>
    <dgm:pt modelId="{5F5B323A-E2BD-4978-9C60-6A5A05E8C47D}" type="pres">
      <dgm:prSet presAssocID="{203E90A5-8352-41D8-AA58-E8289F23D6E2}" presName="sibTransNodeRect" presStyleLbl="alignNode1" presStyleIdx="1" presStyleCnt="2">
        <dgm:presLayoutVars>
          <dgm:chMax val="0"/>
          <dgm:bulletEnabled val="1"/>
        </dgm:presLayoutVars>
      </dgm:prSet>
      <dgm:spPr/>
    </dgm:pt>
    <dgm:pt modelId="{8D8F3B9D-BC41-44F6-8F90-4BEB783D77B4}" type="pres">
      <dgm:prSet presAssocID="{E95DBB21-B356-4CF1-8991-176BFB0EED85}" presName="nodeRect" presStyleLbl="alignNode1" presStyleIdx="1" presStyleCnt="2">
        <dgm:presLayoutVars>
          <dgm:bulletEnabled val="1"/>
        </dgm:presLayoutVars>
      </dgm:prSet>
      <dgm:spPr/>
    </dgm:pt>
  </dgm:ptLst>
  <dgm:cxnLst>
    <dgm:cxn modelId="{BDFBE846-B732-422C-84E1-7A06176501A7}" type="presOf" srcId="{6EB22733-FF0D-48D5-8EE0-FFF0E8A69BDD}" destId="{6C860E16-EA17-4F7A-854F-C19828389A07}" srcOrd="0" destOrd="0" presId="urn:microsoft.com/office/officeart/2016/7/layout/LinearBlockProcessNumbered"/>
    <dgm:cxn modelId="{C733B247-3048-4CCF-884A-7F23C73658E9}" type="presOf" srcId="{CE897DFC-B13A-43B0-A8F1-3D6226710CD3}" destId="{C9F2DD55-11F9-4C06-A71B-EFAF6405948A}" srcOrd="0" destOrd="0" presId="urn:microsoft.com/office/officeart/2016/7/layout/LinearBlockProcessNumbered"/>
    <dgm:cxn modelId="{56083648-59D6-4ED8-A378-3F639CE9E5B7}" srcId="{6EB22733-FF0D-48D5-8EE0-FFF0E8A69BDD}" destId="{E95DBB21-B356-4CF1-8991-176BFB0EED85}" srcOrd="1" destOrd="0" parTransId="{2263A987-26E7-47AF-8FBD-5C386856CD79}" sibTransId="{203E90A5-8352-41D8-AA58-E8289F23D6E2}"/>
    <dgm:cxn modelId="{9460B069-3680-4F5E-A701-188CD8D37395}" type="presOf" srcId="{E95DBB21-B356-4CF1-8991-176BFB0EED85}" destId="{F1D4DC58-5F41-4AB3-98A5-CB0998187BA6}" srcOrd="0" destOrd="0" presId="urn:microsoft.com/office/officeart/2016/7/layout/LinearBlockProcessNumbered"/>
    <dgm:cxn modelId="{525AAE82-220A-46E9-A210-6D1473D07646}" type="presOf" srcId="{CE897DFC-B13A-43B0-A8F1-3D6226710CD3}" destId="{60A3B855-BC06-476D-81B4-2302AB8F7385}" srcOrd="1" destOrd="0" presId="urn:microsoft.com/office/officeart/2016/7/layout/LinearBlockProcessNumbered"/>
    <dgm:cxn modelId="{DD46E9A9-3B04-4BAA-8F9C-3291E8E5C24F}" type="presOf" srcId="{E95DBB21-B356-4CF1-8991-176BFB0EED85}" destId="{8D8F3B9D-BC41-44F6-8F90-4BEB783D77B4}" srcOrd="1" destOrd="0" presId="urn:microsoft.com/office/officeart/2016/7/layout/LinearBlockProcessNumbered"/>
    <dgm:cxn modelId="{8FA6FCC0-35FA-47CD-A69D-69F64E1A5F1F}" type="presOf" srcId="{F6356CB2-8374-40F2-958D-D000A1FF4AC4}" destId="{9BB6AC03-EDD9-4189-A952-BB3F97E951B9}" srcOrd="0" destOrd="0" presId="urn:microsoft.com/office/officeart/2016/7/layout/LinearBlockProcessNumbered"/>
    <dgm:cxn modelId="{AAD3E8D9-A8FB-42C2-BCFA-87D5B06AA5F5}" type="presOf" srcId="{203E90A5-8352-41D8-AA58-E8289F23D6E2}" destId="{5F5B323A-E2BD-4978-9C60-6A5A05E8C47D}" srcOrd="0" destOrd="0" presId="urn:microsoft.com/office/officeart/2016/7/layout/LinearBlockProcessNumbered"/>
    <dgm:cxn modelId="{B020ECDC-38D7-4036-B095-06EF61B06001}" srcId="{6EB22733-FF0D-48D5-8EE0-FFF0E8A69BDD}" destId="{CE897DFC-B13A-43B0-A8F1-3D6226710CD3}" srcOrd="0" destOrd="0" parTransId="{A42F2840-8578-499E-A0F5-ED5399BD2E74}" sibTransId="{F6356CB2-8374-40F2-958D-D000A1FF4AC4}"/>
    <dgm:cxn modelId="{3C2FCEFF-26D1-4413-8CBD-6C5F9262E971}" type="presParOf" srcId="{6C860E16-EA17-4F7A-854F-C19828389A07}" destId="{CF4F8365-BF3C-49DD-98E0-9F2690A8F006}" srcOrd="0" destOrd="0" presId="urn:microsoft.com/office/officeart/2016/7/layout/LinearBlockProcessNumbered"/>
    <dgm:cxn modelId="{67951CA0-8240-414B-A4F1-DB612D2537C8}" type="presParOf" srcId="{CF4F8365-BF3C-49DD-98E0-9F2690A8F006}" destId="{C9F2DD55-11F9-4C06-A71B-EFAF6405948A}" srcOrd="0" destOrd="0" presId="urn:microsoft.com/office/officeart/2016/7/layout/LinearBlockProcessNumbered"/>
    <dgm:cxn modelId="{50CEA72A-13D7-4DA1-9D86-AC07EF796540}" type="presParOf" srcId="{CF4F8365-BF3C-49DD-98E0-9F2690A8F006}" destId="{9BB6AC03-EDD9-4189-A952-BB3F97E951B9}" srcOrd="1" destOrd="0" presId="urn:microsoft.com/office/officeart/2016/7/layout/LinearBlockProcessNumbered"/>
    <dgm:cxn modelId="{39311DF0-46EF-45A9-A899-21584C0ABB7F}" type="presParOf" srcId="{CF4F8365-BF3C-49DD-98E0-9F2690A8F006}" destId="{60A3B855-BC06-476D-81B4-2302AB8F7385}" srcOrd="2" destOrd="0" presId="urn:microsoft.com/office/officeart/2016/7/layout/LinearBlockProcessNumbered"/>
    <dgm:cxn modelId="{5B2DA994-681A-4C24-9CAA-9D91C91285E9}" type="presParOf" srcId="{6C860E16-EA17-4F7A-854F-C19828389A07}" destId="{734A0411-40FA-4EED-8755-EA061EEB5812}" srcOrd="1" destOrd="0" presId="urn:microsoft.com/office/officeart/2016/7/layout/LinearBlockProcessNumbered"/>
    <dgm:cxn modelId="{44E77317-94F8-43C2-A99B-FC01000AB6A5}" type="presParOf" srcId="{6C860E16-EA17-4F7A-854F-C19828389A07}" destId="{5AF14B74-FB78-4F68-B70F-8D1BCFF1AE8E}" srcOrd="2" destOrd="0" presId="urn:microsoft.com/office/officeart/2016/7/layout/LinearBlockProcessNumbered"/>
    <dgm:cxn modelId="{123CE8F9-A8BB-4548-B68C-8511E549879B}" type="presParOf" srcId="{5AF14B74-FB78-4F68-B70F-8D1BCFF1AE8E}" destId="{F1D4DC58-5F41-4AB3-98A5-CB0998187BA6}" srcOrd="0" destOrd="0" presId="urn:microsoft.com/office/officeart/2016/7/layout/LinearBlockProcessNumbered"/>
    <dgm:cxn modelId="{653B35BC-57FA-4453-8C8A-0D62D8D17D79}" type="presParOf" srcId="{5AF14B74-FB78-4F68-B70F-8D1BCFF1AE8E}" destId="{5F5B323A-E2BD-4978-9C60-6A5A05E8C47D}" srcOrd="1" destOrd="0" presId="urn:microsoft.com/office/officeart/2016/7/layout/LinearBlockProcessNumbered"/>
    <dgm:cxn modelId="{5DF7CFC9-F74B-49D4-976D-4DE35423D107}" type="presParOf" srcId="{5AF14B74-FB78-4F68-B70F-8D1BCFF1AE8E}" destId="{8D8F3B9D-BC41-44F6-8F90-4BEB783D77B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CCD2D-CFA5-455B-B944-81C50D1C055B}">
      <dsp:nvSpPr>
        <dsp:cNvPr id="0" name=""/>
        <dsp:cNvSpPr/>
      </dsp:nvSpPr>
      <dsp:spPr>
        <a:xfrm>
          <a:off x="0" y="344664"/>
          <a:ext cx="10515600" cy="11688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t>✅ ..</a:t>
          </a:r>
          <a:r>
            <a:rPr lang="nl-NL" sz="2700" b="1" kern="1200" dirty="0"/>
            <a:t>% – Werken loont</a:t>
          </a:r>
          <a:br>
            <a:rPr lang="nl-NL" sz="2700" kern="1200" dirty="0"/>
          </a:br>
          <a:r>
            <a:rPr lang="nl-NL" sz="2700" kern="1200" dirty="0"/>
            <a:t>💰 Mensen gaan er financieel (flink) op vooruit</a:t>
          </a:r>
          <a:endParaRPr lang="en-US" sz="2700" kern="1200" dirty="0"/>
        </a:p>
      </dsp:txBody>
      <dsp:txXfrm>
        <a:off x="57058" y="401722"/>
        <a:ext cx="10401484" cy="1054714"/>
      </dsp:txXfrm>
    </dsp:sp>
    <dsp:sp modelId="{5BC721B7-9C1B-40A0-8C5C-3D975EF1B01D}">
      <dsp:nvSpPr>
        <dsp:cNvPr id="0" name=""/>
        <dsp:cNvSpPr/>
      </dsp:nvSpPr>
      <dsp:spPr>
        <a:xfrm>
          <a:off x="0" y="1591254"/>
          <a:ext cx="10515600" cy="11688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t>🟡 ..</a:t>
          </a:r>
          <a:r>
            <a:rPr lang="nl-NL" sz="2700" b="1" kern="1200" dirty="0"/>
            <a:t>% – Werken loont nog niet direct</a:t>
          </a:r>
          <a:br>
            <a:rPr lang="nl-NL" sz="2700" kern="1200" dirty="0"/>
          </a:br>
          <a:r>
            <a:rPr lang="nl-NL" sz="2700" kern="1200" dirty="0"/>
            <a:t>🔧 Met maatwerk kunnen we het </a:t>
          </a:r>
          <a:r>
            <a:rPr lang="nl-NL" sz="2700" b="1" kern="1200" dirty="0"/>
            <a:t>lonend maken</a:t>
          </a:r>
          <a:endParaRPr lang="en-US" sz="2700" kern="1200" dirty="0"/>
        </a:p>
      </dsp:txBody>
      <dsp:txXfrm>
        <a:off x="57058" y="1648312"/>
        <a:ext cx="10401484" cy="1054714"/>
      </dsp:txXfrm>
    </dsp:sp>
    <dsp:sp modelId="{AE1DC665-25D1-4FBD-AA04-BAF9120873E8}">
      <dsp:nvSpPr>
        <dsp:cNvPr id="0" name=""/>
        <dsp:cNvSpPr/>
      </dsp:nvSpPr>
      <dsp:spPr>
        <a:xfrm>
          <a:off x="0" y="2837844"/>
          <a:ext cx="10515600" cy="11688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t>❌ </a:t>
          </a:r>
          <a:r>
            <a:rPr lang="nl-NL" sz="2700" b="1" kern="1200" dirty="0"/>
            <a:t>..% – Werken loont (nu) niet</a:t>
          </a:r>
          <a:br>
            <a:rPr lang="nl-NL" sz="2700" kern="1200" dirty="0"/>
          </a:br>
          <a:r>
            <a:rPr lang="nl-NL" sz="2700" kern="1200" dirty="0"/>
            <a:t>📉 Soms is er tijdelijk financieel nadeel dat we niet kunnen oplossen</a:t>
          </a:r>
          <a:endParaRPr lang="en-US" sz="2700" kern="1200" dirty="0"/>
        </a:p>
      </dsp:txBody>
      <dsp:txXfrm>
        <a:off x="57058" y="2894902"/>
        <a:ext cx="10401484" cy="1054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CCD2D-CFA5-455B-B944-81C50D1C055B}">
      <dsp:nvSpPr>
        <dsp:cNvPr id="0" name=""/>
        <dsp:cNvSpPr/>
      </dsp:nvSpPr>
      <dsp:spPr>
        <a:xfrm>
          <a:off x="0" y="344664"/>
          <a:ext cx="10515600" cy="11688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t>✅ </a:t>
          </a:r>
          <a:r>
            <a:rPr lang="nl-NL" sz="2700" b="1" kern="1200" dirty="0"/>
            <a:t>90% – Werken loont</a:t>
          </a:r>
          <a:br>
            <a:rPr lang="nl-NL" sz="2700" kern="1200" dirty="0"/>
          </a:br>
          <a:r>
            <a:rPr lang="nl-NL" sz="2700" kern="1200" dirty="0"/>
            <a:t>💰 Mensen gaan er financieel (flink) op vooruit</a:t>
          </a:r>
          <a:endParaRPr lang="en-US" sz="2700" kern="1200" dirty="0"/>
        </a:p>
      </dsp:txBody>
      <dsp:txXfrm>
        <a:off x="57058" y="401722"/>
        <a:ext cx="10401484" cy="1054714"/>
      </dsp:txXfrm>
    </dsp:sp>
    <dsp:sp modelId="{5BC721B7-9C1B-40A0-8C5C-3D975EF1B01D}">
      <dsp:nvSpPr>
        <dsp:cNvPr id="0" name=""/>
        <dsp:cNvSpPr/>
      </dsp:nvSpPr>
      <dsp:spPr>
        <a:xfrm>
          <a:off x="0" y="1591254"/>
          <a:ext cx="10515600" cy="11688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 </a:t>
          </a:r>
          <a:r>
            <a:rPr lang="nl-NL" sz="2700" b="1" kern="1200"/>
            <a:t>5% – Werken loont nog niet direct</a:t>
          </a:r>
          <a:br>
            <a:rPr lang="nl-NL" sz="2700" kern="1200"/>
          </a:br>
          <a:r>
            <a:rPr lang="nl-NL" sz="2700" kern="1200"/>
            <a:t>🔧 Met maatwerk kunnen we het </a:t>
          </a:r>
          <a:r>
            <a:rPr lang="nl-NL" sz="2700" b="1" kern="1200"/>
            <a:t>lonend maken</a:t>
          </a:r>
          <a:endParaRPr lang="en-US" sz="2700" kern="1200"/>
        </a:p>
      </dsp:txBody>
      <dsp:txXfrm>
        <a:off x="57058" y="1648312"/>
        <a:ext cx="10401484" cy="1054714"/>
      </dsp:txXfrm>
    </dsp:sp>
    <dsp:sp modelId="{AE1DC665-25D1-4FBD-AA04-BAF9120873E8}">
      <dsp:nvSpPr>
        <dsp:cNvPr id="0" name=""/>
        <dsp:cNvSpPr/>
      </dsp:nvSpPr>
      <dsp:spPr>
        <a:xfrm>
          <a:off x="0" y="2837844"/>
          <a:ext cx="10515600" cy="11688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 </a:t>
          </a:r>
          <a:r>
            <a:rPr lang="nl-NL" sz="2700" b="1" kern="1200"/>
            <a:t>5% – Werken loont (nu) niet</a:t>
          </a:r>
          <a:br>
            <a:rPr lang="nl-NL" sz="2700" kern="1200"/>
          </a:br>
          <a:r>
            <a:rPr lang="nl-NL" sz="2700" kern="1200"/>
            <a:t>📉 Soms is er tijdelijk financieel nadeel dat we niet kunnen oplossen</a:t>
          </a:r>
          <a:endParaRPr lang="en-US" sz="2700" kern="1200"/>
        </a:p>
      </dsp:txBody>
      <dsp:txXfrm>
        <a:off x="57058" y="2894902"/>
        <a:ext cx="10401484" cy="1054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ED746-F939-4DDA-9EBC-706F4FB8AE10}">
      <dsp:nvSpPr>
        <dsp:cNvPr id="0" name=""/>
        <dsp:cNvSpPr/>
      </dsp:nvSpPr>
      <dsp:spPr>
        <a:xfrm>
          <a:off x="0" y="1949"/>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9CFA05C-C2D1-4EEA-87C0-8ED92ECBD227}">
      <dsp:nvSpPr>
        <dsp:cNvPr id="0" name=""/>
        <dsp:cNvSpPr/>
      </dsp:nvSpPr>
      <dsp:spPr>
        <a:xfrm>
          <a:off x="0" y="1949"/>
          <a:ext cx="10515600" cy="132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nl-NL" sz="3500" kern="1200" dirty="0"/>
            <a:t>💭 </a:t>
          </a:r>
          <a:r>
            <a:rPr lang="nl-NL" sz="3500" b="1" kern="1200" dirty="0"/>
            <a:t>Werken loont niet</a:t>
          </a:r>
          <a:br>
            <a:rPr lang="nl-NL" sz="3500" kern="1200" dirty="0"/>
          </a:br>
          <a:r>
            <a:rPr lang="nl-NL" sz="3500" kern="1200" dirty="0"/>
            <a:t>→ ‘Ik raak alles kwijt’. </a:t>
          </a:r>
          <a:endParaRPr lang="en-US" sz="3500" kern="1200" dirty="0"/>
        </a:p>
      </dsp:txBody>
      <dsp:txXfrm>
        <a:off x="0" y="1949"/>
        <a:ext cx="10515600" cy="1329490"/>
      </dsp:txXfrm>
    </dsp:sp>
    <dsp:sp modelId="{14574590-436B-479E-B179-08458CE5AF83}">
      <dsp:nvSpPr>
        <dsp:cNvPr id="0" name=""/>
        <dsp:cNvSpPr/>
      </dsp:nvSpPr>
      <dsp:spPr>
        <a:xfrm>
          <a:off x="0" y="133144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0A11629-F8CD-48F3-A2A1-AAF6078A99AC}">
      <dsp:nvSpPr>
        <dsp:cNvPr id="0" name=""/>
        <dsp:cNvSpPr/>
      </dsp:nvSpPr>
      <dsp:spPr>
        <a:xfrm>
          <a:off x="0" y="1331440"/>
          <a:ext cx="10515600" cy="132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nl-NL" sz="3500" kern="1200"/>
            <a:t>👥🏢 </a:t>
          </a:r>
          <a:r>
            <a:rPr lang="nl-NL" sz="3500" b="1" kern="1200"/>
            <a:t>Leefwereld versus systeemwereld</a:t>
          </a:r>
          <a:br>
            <a:rPr lang="nl-NL" sz="3500" kern="1200"/>
          </a:br>
          <a:r>
            <a:rPr lang="nl-NL" sz="3500" kern="1200"/>
            <a:t>→ Deze verschillen flink.</a:t>
          </a:r>
          <a:endParaRPr lang="en-US" sz="3500" kern="1200"/>
        </a:p>
      </dsp:txBody>
      <dsp:txXfrm>
        <a:off x="0" y="1331440"/>
        <a:ext cx="10515600" cy="1329490"/>
      </dsp:txXfrm>
    </dsp:sp>
    <dsp:sp modelId="{7C200575-1C38-484E-A6B7-1D9E452455C4}">
      <dsp:nvSpPr>
        <dsp:cNvPr id="0" name=""/>
        <dsp:cNvSpPr/>
      </dsp:nvSpPr>
      <dsp:spPr>
        <a:xfrm>
          <a:off x="0" y="266093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85EF4C5-4546-4793-946A-94AEDE7E4FFD}">
      <dsp:nvSpPr>
        <dsp:cNvPr id="0" name=""/>
        <dsp:cNvSpPr/>
      </dsp:nvSpPr>
      <dsp:spPr>
        <a:xfrm>
          <a:off x="0" y="2660930"/>
          <a:ext cx="10515600" cy="132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nl-NL" sz="3500" kern="1200" dirty="0"/>
            <a:t>🧩</a:t>
          </a:r>
          <a:r>
            <a:rPr lang="nl-NL" sz="3500" b="1" kern="1200" dirty="0"/>
            <a:t>Complex systeem</a:t>
          </a:r>
          <a:br>
            <a:rPr lang="nl-NL" sz="3500" kern="1200" dirty="0"/>
          </a:br>
          <a:r>
            <a:rPr lang="nl-NL" sz="3500" kern="1200" dirty="0"/>
            <a:t>→ Waarin zelfs professionals verdwalen.</a:t>
          </a:r>
          <a:endParaRPr lang="en-US" sz="3500" kern="1200" dirty="0"/>
        </a:p>
      </dsp:txBody>
      <dsp:txXfrm>
        <a:off x="0" y="2660930"/>
        <a:ext cx="10515600" cy="1329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2DAC7-DD8D-4E9E-A420-3D4AF42AB762}">
      <dsp:nvSpPr>
        <dsp:cNvPr id="0" name=""/>
        <dsp:cNvSpPr/>
      </dsp:nvSpPr>
      <dsp:spPr>
        <a:xfrm>
          <a:off x="0" y="0"/>
          <a:ext cx="8938260" cy="130540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 </a:t>
          </a:r>
          <a:r>
            <a:rPr lang="nl-NL" sz="2400" b="1" kern="1200" dirty="0"/>
            <a:t>Win voor de inwoner en het gezin</a:t>
          </a:r>
          <a:br>
            <a:rPr lang="nl-NL" sz="2400" kern="1200" dirty="0"/>
          </a:br>
          <a:r>
            <a:rPr lang="nl-NL" sz="2400" kern="1200" dirty="0"/>
            <a:t>→ Financiële rust, meer zelfvertrouwen en toekomstperspectief.</a:t>
          </a:r>
          <a:endParaRPr lang="en-US" sz="2400" kern="1200" dirty="0"/>
        </a:p>
      </dsp:txBody>
      <dsp:txXfrm>
        <a:off x="38234" y="38234"/>
        <a:ext cx="7529629" cy="1228933"/>
      </dsp:txXfrm>
    </dsp:sp>
    <dsp:sp modelId="{5048F921-146A-47D2-962F-07D0669929FF}">
      <dsp:nvSpPr>
        <dsp:cNvPr id="0" name=""/>
        <dsp:cNvSpPr/>
      </dsp:nvSpPr>
      <dsp:spPr>
        <a:xfrm>
          <a:off x="788669" y="1522968"/>
          <a:ext cx="8938260" cy="1305401"/>
        </a:xfrm>
        <a:prstGeom prst="roundRect">
          <a:avLst>
            <a:gd name="adj" fmla="val 10000"/>
          </a:avLst>
        </a:prstGeom>
        <a:solidFill>
          <a:schemeClr val="accent5">
            <a:hueOff val="-3646772"/>
            <a:satOff val="10973"/>
            <a:lumOff val="1754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 </a:t>
          </a:r>
          <a:r>
            <a:rPr lang="nl-NL" sz="2400" b="1" kern="1200" dirty="0"/>
            <a:t>Win voor de werkgever</a:t>
          </a:r>
          <a:br>
            <a:rPr lang="nl-NL" sz="2400" kern="1200" dirty="0"/>
          </a:br>
          <a:r>
            <a:rPr lang="nl-NL" sz="2400" kern="1200" dirty="0"/>
            <a:t>→ Invulling van vacatures.</a:t>
          </a:r>
          <a:endParaRPr lang="en-US" sz="2400" kern="1200" dirty="0"/>
        </a:p>
      </dsp:txBody>
      <dsp:txXfrm>
        <a:off x="826903" y="1561202"/>
        <a:ext cx="7224611" cy="1228933"/>
      </dsp:txXfrm>
    </dsp:sp>
    <dsp:sp modelId="{FA9D7233-5352-405D-B26A-7AA751AF469E}">
      <dsp:nvSpPr>
        <dsp:cNvPr id="0" name=""/>
        <dsp:cNvSpPr/>
      </dsp:nvSpPr>
      <dsp:spPr>
        <a:xfrm>
          <a:off x="1577339" y="3045936"/>
          <a:ext cx="8938260" cy="1305401"/>
        </a:xfrm>
        <a:prstGeom prst="roundRect">
          <a:avLst>
            <a:gd name="adj" fmla="val 10000"/>
          </a:avLst>
        </a:prstGeom>
        <a:solidFill>
          <a:schemeClr val="accent5">
            <a:hueOff val="-7293545"/>
            <a:satOff val="21946"/>
            <a:lumOff val="3509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 </a:t>
          </a:r>
          <a:r>
            <a:rPr lang="nl-NL" sz="2400" b="1" kern="1200" dirty="0"/>
            <a:t>Win voor de gemeente/overheid</a:t>
          </a:r>
          <a:br>
            <a:rPr lang="nl-NL" sz="2400" kern="1200" dirty="0"/>
          </a:br>
          <a:r>
            <a:rPr lang="nl-NL" sz="2400" kern="1200" dirty="0"/>
            <a:t>→ Meer uitstroom = Minder lasten, meer participatie en minder armoede.</a:t>
          </a:r>
          <a:endParaRPr lang="en-US" sz="2400" kern="1200" dirty="0"/>
        </a:p>
      </dsp:txBody>
      <dsp:txXfrm>
        <a:off x="1615573" y="3084170"/>
        <a:ext cx="7224611" cy="1228933"/>
      </dsp:txXfrm>
    </dsp:sp>
    <dsp:sp modelId="{87F84030-E30F-449F-A32B-1D77CF3F230E}">
      <dsp:nvSpPr>
        <dsp:cNvPr id="0" name=""/>
        <dsp:cNvSpPr/>
      </dsp:nvSpPr>
      <dsp:spPr>
        <a:xfrm>
          <a:off x="8089749" y="989929"/>
          <a:ext cx="848510" cy="848510"/>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A234670F-09F9-4765-8E3A-A777B3724D2C}">
      <dsp:nvSpPr>
        <dsp:cNvPr id="0" name=""/>
        <dsp:cNvSpPr/>
      </dsp:nvSpPr>
      <dsp:spPr>
        <a:xfrm>
          <a:off x="8878419" y="2504195"/>
          <a:ext cx="848510" cy="848510"/>
        </a:xfrm>
        <a:prstGeom prst="downArrow">
          <a:avLst>
            <a:gd name="adj1" fmla="val 55000"/>
            <a:gd name="adj2" fmla="val 45000"/>
          </a:avLst>
        </a:prstGeom>
        <a:solidFill>
          <a:schemeClr val="accent5">
            <a:tint val="40000"/>
            <a:alpha val="90000"/>
            <a:hueOff val="-7403545"/>
            <a:satOff val="37274"/>
            <a:lumOff val="7871"/>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83408-91E0-485D-934C-9643D4402FAF}">
      <dsp:nvSpPr>
        <dsp:cNvPr id="0" name=""/>
        <dsp:cNvSpPr/>
      </dsp:nvSpPr>
      <dsp:spPr>
        <a:xfrm>
          <a:off x="0" y="1647"/>
          <a:ext cx="465975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0BAD5-DF37-4073-B9F9-9A0BA5D75549}">
      <dsp:nvSpPr>
        <dsp:cNvPr id="0" name=""/>
        <dsp:cNvSpPr/>
      </dsp:nvSpPr>
      <dsp:spPr>
        <a:xfrm>
          <a:off x="0" y="1647"/>
          <a:ext cx="4659756" cy="112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Samen</a:t>
          </a:r>
          <a:r>
            <a:rPr lang="en-US" sz="2200" kern="1200" dirty="0"/>
            <a:t> met de </a:t>
          </a:r>
          <a:r>
            <a:rPr lang="en-US" sz="2200" kern="1200" dirty="0" err="1"/>
            <a:t>inwoner</a:t>
          </a:r>
          <a:r>
            <a:rPr lang="en-US" sz="2200" kern="1200" dirty="0"/>
            <a:t> in </a:t>
          </a:r>
          <a:r>
            <a:rPr lang="en-US" sz="2200" kern="1200" dirty="0" err="1"/>
            <a:t>gesprek</a:t>
          </a:r>
          <a:r>
            <a:rPr lang="en-US" sz="2200" kern="1200" dirty="0"/>
            <a:t>, </a:t>
          </a:r>
          <a:r>
            <a:rPr lang="en-US" sz="2200" kern="1200" dirty="0" err="1"/>
            <a:t>rekenen</a:t>
          </a:r>
          <a:r>
            <a:rPr lang="en-US" sz="2200" kern="1200" dirty="0"/>
            <a:t> en </a:t>
          </a:r>
          <a:r>
            <a:rPr lang="en-US" sz="2200" kern="1200" dirty="0" err="1"/>
            <a:t>zaken</a:t>
          </a:r>
          <a:r>
            <a:rPr lang="en-US" sz="2200" kern="1200" dirty="0"/>
            <a:t> </a:t>
          </a:r>
          <a:r>
            <a:rPr lang="en-US" sz="2200" kern="1200" dirty="0" err="1"/>
            <a:t>regelen</a:t>
          </a:r>
          <a:br>
            <a:rPr lang="en-US" sz="2200" kern="1200" dirty="0"/>
          </a:br>
          <a:r>
            <a:rPr lang="en-US" sz="2200" kern="1200" dirty="0"/>
            <a:t>(Leer- en </a:t>
          </a:r>
          <a:r>
            <a:rPr lang="en-US" sz="2200" kern="1200" dirty="0" err="1"/>
            <a:t>doevermogen</a:t>
          </a:r>
          <a:r>
            <a:rPr lang="en-US" sz="2200" kern="1200" dirty="0"/>
            <a:t>)</a:t>
          </a:r>
        </a:p>
      </dsp:txBody>
      <dsp:txXfrm>
        <a:off x="0" y="1647"/>
        <a:ext cx="4659756" cy="1123613"/>
      </dsp:txXfrm>
    </dsp:sp>
    <dsp:sp modelId="{40B7EEF4-09B3-4653-99DE-814126A0CBDB}">
      <dsp:nvSpPr>
        <dsp:cNvPr id="0" name=""/>
        <dsp:cNvSpPr/>
      </dsp:nvSpPr>
      <dsp:spPr>
        <a:xfrm>
          <a:off x="0" y="1125261"/>
          <a:ext cx="465975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6E2FF-30FE-4FDF-8B03-B1B6C570BEC9}">
      <dsp:nvSpPr>
        <dsp:cNvPr id="0" name=""/>
        <dsp:cNvSpPr/>
      </dsp:nvSpPr>
      <dsp:spPr>
        <a:xfrm>
          <a:off x="0" y="1125261"/>
          <a:ext cx="4659756" cy="112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err="1"/>
            <a:t>Uitleggen</a:t>
          </a:r>
          <a:r>
            <a:rPr lang="en-US" sz="2200" kern="1200" dirty="0"/>
            <a:t> hoe het </a:t>
          </a:r>
          <a:r>
            <a:rPr lang="en-US" sz="2200" kern="1200" dirty="0" err="1"/>
            <a:t>werkt</a:t>
          </a:r>
          <a:r>
            <a:rPr lang="en-US" sz="2200" kern="1200" dirty="0"/>
            <a:t> (en </a:t>
          </a:r>
          <a:r>
            <a:rPr lang="en-US" sz="2200" kern="1200" dirty="0" err="1"/>
            <a:t>waarom</a:t>
          </a:r>
          <a:r>
            <a:rPr lang="en-US" sz="2200" kern="1200" dirty="0"/>
            <a:t>) </a:t>
          </a:r>
          <a:r>
            <a:rPr lang="nl-NL" sz="2200" b="1" kern="1200" dirty="0"/>
            <a:t> </a:t>
          </a:r>
          <a:endParaRPr lang="en-US" sz="2200" kern="1200" dirty="0"/>
        </a:p>
      </dsp:txBody>
      <dsp:txXfrm>
        <a:off x="0" y="1125261"/>
        <a:ext cx="4659756" cy="1123613"/>
      </dsp:txXfrm>
    </dsp:sp>
    <dsp:sp modelId="{F4133C0B-8E38-4F1B-B83E-302A3AAD3BEB}">
      <dsp:nvSpPr>
        <dsp:cNvPr id="0" name=""/>
        <dsp:cNvSpPr/>
      </dsp:nvSpPr>
      <dsp:spPr>
        <a:xfrm>
          <a:off x="0" y="2248875"/>
          <a:ext cx="4659756"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02E3A-4390-4B6F-8775-2DA9E1B2B441}">
      <dsp:nvSpPr>
        <dsp:cNvPr id="0" name=""/>
        <dsp:cNvSpPr/>
      </dsp:nvSpPr>
      <dsp:spPr>
        <a:xfrm>
          <a:off x="0" y="2248875"/>
          <a:ext cx="4659756" cy="112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dirty="0"/>
            <a:t>Veel </a:t>
          </a:r>
          <a:r>
            <a:rPr lang="nl-NL" sz="2200" b="1" kern="1200" dirty="0"/>
            <a:t>ruimte</a:t>
          </a:r>
          <a:r>
            <a:rPr lang="nl-NL" sz="2200" kern="1200" dirty="0"/>
            <a:t> voor vragen, angsten en overtuigingen</a:t>
          </a:r>
          <a:br>
            <a:rPr lang="nl-NL" sz="2200" kern="1200" dirty="0"/>
          </a:br>
          <a:endParaRPr lang="en-US" sz="2200" kern="1200" dirty="0"/>
        </a:p>
      </dsp:txBody>
      <dsp:txXfrm>
        <a:off x="0" y="2248875"/>
        <a:ext cx="4659756" cy="11236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2DD55-11F9-4C06-A71B-EFAF6405948A}">
      <dsp:nvSpPr>
        <dsp:cNvPr id="0" name=""/>
        <dsp:cNvSpPr/>
      </dsp:nvSpPr>
      <dsp:spPr>
        <a:xfrm>
          <a:off x="3286" y="0"/>
          <a:ext cx="5052417" cy="435133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99067" tIns="0" rIns="499067" bIns="330200" numCol="1" spcCol="1270" anchor="t" anchorCtr="0">
          <a:noAutofit/>
        </a:bodyPr>
        <a:lstStyle/>
        <a:p>
          <a:pPr marL="0" lvl="0" indent="0" algn="l" defTabSz="1155700">
            <a:lnSpc>
              <a:spcPct val="90000"/>
            </a:lnSpc>
            <a:spcBef>
              <a:spcPct val="0"/>
            </a:spcBef>
            <a:spcAft>
              <a:spcPct val="35000"/>
            </a:spcAft>
            <a:buNone/>
          </a:pPr>
          <a:r>
            <a:rPr lang="nl-NL" sz="2600" b="1" kern="1200" dirty="0"/>
            <a:t>Combineer tools altijd met deskundige ondersteuning</a:t>
          </a:r>
          <a:br>
            <a:rPr lang="nl-NL" sz="2600" kern="1200" dirty="0"/>
          </a:br>
          <a:r>
            <a:rPr lang="nl-NL" sz="2600" kern="1200" dirty="0"/>
            <a:t>→ </a:t>
          </a:r>
          <a:r>
            <a:rPr lang="nl-NL" sz="2600" i="1" kern="1200" dirty="0"/>
            <a:t>Inzicht ontstaat niet door cijfers, maar door uitleg</a:t>
          </a:r>
          <a:endParaRPr lang="en-US" sz="2600" kern="1200" dirty="0"/>
        </a:p>
      </dsp:txBody>
      <dsp:txXfrm>
        <a:off x="3286" y="1740535"/>
        <a:ext cx="5052417" cy="2610802"/>
      </dsp:txXfrm>
    </dsp:sp>
    <dsp:sp modelId="{9BB6AC03-EDD9-4189-A952-BB3F97E951B9}">
      <dsp:nvSpPr>
        <dsp:cNvPr id="0" name=""/>
        <dsp:cNvSpPr/>
      </dsp:nvSpPr>
      <dsp:spPr>
        <a:xfrm>
          <a:off x="3286" y="0"/>
          <a:ext cx="5052417" cy="1740535"/>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499067" tIns="165100" rIns="49906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3286" y="0"/>
        <a:ext cx="5052417" cy="1740535"/>
      </dsp:txXfrm>
    </dsp:sp>
    <dsp:sp modelId="{F1D4DC58-5F41-4AB3-98A5-CB0998187BA6}">
      <dsp:nvSpPr>
        <dsp:cNvPr id="0" name=""/>
        <dsp:cNvSpPr/>
      </dsp:nvSpPr>
      <dsp:spPr>
        <a:xfrm>
          <a:off x="5459896" y="0"/>
          <a:ext cx="5052417" cy="435133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99067" tIns="0" rIns="499067" bIns="330200" numCol="1" spcCol="1270" anchor="t" anchorCtr="0">
          <a:noAutofit/>
        </a:bodyPr>
        <a:lstStyle/>
        <a:p>
          <a:pPr marL="0" lvl="0" indent="0" algn="l" defTabSz="1155700">
            <a:lnSpc>
              <a:spcPct val="90000"/>
            </a:lnSpc>
            <a:spcBef>
              <a:spcPct val="0"/>
            </a:spcBef>
            <a:spcAft>
              <a:spcPct val="35000"/>
            </a:spcAft>
            <a:buNone/>
          </a:pPr>
          <a:r>
            <a:rPr lang="nl-NL" sz="2600" b="1" kern="1200" dirty="0"/>
            <a:t>Investeer in het opleiden van experts</a:t>
          </a:r>
          <a:br>
            <a:rPr lang="nl-NL" sz="2600" kern="1200" dirty="0"/>
          </a:br>
          <a:r>
            <a:rPr lang="nl-NL" sz="2600" kern="1200" dirty="0"/>
            <a:t>→ Expertise in combinatie met een goed gesprek met de inwoner is essentieel</a:t>
          </a:r>
          <a:endParaRPr lang="en-US" sz="2600" kern="1200" dirty="0"/>
        </a:p>
      </dsp:txBody>
      <dsp:txXfrm>
        <a:off x="5459896" y="1740535"/>
        <a:ext cx="5052417" cy="2610802"/>
      </dsp:txXfrm>
    </dsp:sp>
    <dsp:sp modelId="{5F5B323A-E2BD-4978-9C60-6A5A05E8C47D}">
      <dsp:nvSpPr>
        <dsp:cNvPr id="0" name=""/>
        <dsp:cNvSpPr/>
      </dsp:nvSpPr>
      <dsp:spPr>
        <a:xfrm>
          <a:off x="5459896" y="0"/>
          <a:ext cx="5052417" cy="1740535"/>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499067" tIns="165100" rIns="49906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5459896" y="0"/>
        <a:ext cx="5052417" cy="17405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F981D-FF97-4FFD-85EA-FD0EE0F18687}" type="datetimeFigureOut">
              <a:rPr lang="nl-NL" smtClean="0"/>
              <a:t>9-3-2026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81055-F9A1-48DA-8471-B203ADDB582A}" type="slidenum">
              <a:rPr lang="nl-NL" smtClean="0"/>
              <a:t>‹nr.›</a:t>
            </a:fld>
            <a:endParaRPr lang="nl-NL"/>
          </a:p>
        </p:txBody>
      </p:sp>
    </p:spTree>
    <p:extLst>
      <p:ext uri="{BB962C8B-B14F-4D97-AF65-F5344CB8AC3E}">
        <p14:creationId xmlns:p14="http://schemas.microsoft.com/office/powerpoint/2010/main" val="396344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FA557-5166-0C21-ACDD-147B435684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CBCC0F-4460-2EA0-76BB-466C8B75224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1E73EC0-D9BD-A928-09D3-49E745BA786E}"/>
              </a:ext>
            </a:extLst>
          </p:cNvPr>
          <p:cNvSpPr>
            <a:spLocks noGrp="1"/>
          </p:cNvSpPr>
          <p:nvPr>
            <p:ph type="body" idx="1"/>
          </p:nvPr>
        </p:nvSpPr>
        <p:spPr/>
        <p:txBody>
          <a:bodyPr/>
          <a:lstStyle/>
          <a:p>
            <a:r>
              <a:rPr lang="nl-NL" dirty="0"/>
              <a:t>Een alleenstaande ouder die vanuit de bijstand 20 uur gaat werken tegen € 1.250 per maand gaat er structureel niet op vooruit.</a:t>
            </a:r>
          </a:p>
        </p:txBody>
      </p:sp>
      <p:sp>
        <p:nvSpPr>
          <p:cNvPr id="4" name="Tijdelijke aanduiding voor dianummer 3">
            <a:extLst>
              <a:ext uri="{FF2B5EF4-FFF2-40B4-BE49-F238E27FC236}">
                <a16:creationId xmlns:a16="http://schemas.microsoft.com/office/drawing/2014/main" id="{1285A52E-54D4-62E7-EDBC-1E1157A7EDFB}"/>
              </a:ext>
            </a:extLst>
          </p:cNvPr>
          <p:cNvSpPr>
            <a:spLocks noGrp="1"/>
          </p:cNvSpPr>
          <p:nvPr>
            <p:ph type="sldNum" sz="quarter" idx="5"/>
          </p:nvPr>
        </p:nvSpPr>
        <p:spPr/>
        <p:txBody>
          <a:bodyPr/>
          <a:lstStyle/>
          <a:p>
            <a:fld id="{DB981055-F9A1-48DA-8471-B203ADDB582A}" type="slidenum">
              <a:rPr lang="nl-NL" smtClean="0"/>
              <a:t>19</a:t>
            </a:fld>
            <a:endParaRPr lang="nl-NL"/>
          </a:p>
        </p:txBody>
      </p:sp>
    </p:spTree>
    <p:extLst>
      <p:ext uri="{BB962C8B-B14F-4D97-AF65-F5344CB8AC3E}">
        <p14:creationId xmlns:p14="http://schemas.microsoft.com/office/powerpoint/2010/main" val="317316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verborgen</a:t>
            </a:r>
          </a:p>
        </p:txBody>
      </p:sp>
      <p:sp>
        <p:nvSpPr>
          <p:cNvPr id="4" name="Tijdelijke aanduiding voor dianummer 3"/>
          <p:cNvSpPr>
            <a:spLocks noGrp="1"/>
          </p:cNvSpPr>
          <p:nvPr>
            <p:ph type="sldNum" sz="quarter" idx="5"/>
          </p:nvPr>
        </p:nvSpPr>
        <p:spPr/>
        <p:txBody>
          <a:bodyPr/>
          <a:lstStyle/>
          <a:p>
            <a:fld id="{DB981055-F9A1-48DA-8471-B203ADDB582A}" type="slidenum">
              <a:rPr lang="nl-NL" smtClean="0"/>
              <a:t>20</a:t>
            </a:fld>
            <a:endParaRPr lang="nl-NL"/>
          </a:p>
        </p:txBody>
      </p:sp>
    </p:spTree>
    <p:extLst>
      <p:ext uri="{BB962C8B-B14F-4D97-AF65-F5344CB8AC3E}">
        <p14:creationId xmlns:p14="http://schemas.microsoft.com/office/powerpoint/2010/main" val="325213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34730-D915-784B-A834-6ABBC450330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57194BC-54EA-F556-05F8-7D9993A8762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1472142-DBCA-33E2-2B26-03128F8864BE}"/>
              </a:ext>
            </a:extLst>
          </p:cNvPr>
          <p:cNvSpPr>
            <a:spLocks noGrp="1"/>
          </p:cNvSpPr>
          <p:nvPr>
            <p:ph type="body" idx="1"/>
          </p:nvPr>
        </p:nvSpPr>
        <p:spPr/>
        <p:txBody>
          <a:bodyPr/>
          <a:lstStyle/>
          <a:p>
            <a:r>
              <a:rPr lang="nl-NL" dirty="0"/>
              <a:t>Maar in de eerste zes maanden kan een deel van het inkomen worden vrijgelaten zodat zij er wel op vooruit gaat.</a:t>
            </a:r>
          </a:p>
        </p:txBody>
      </p:sp>
      <p:sp>
        <p:nvSpPr>
          <p:cNvPr id="4" name="Tijdelijke aanduiding voor dianummer 3">
            <a:extLst>
              <a:ext uri="{FF2B5EF4-FFF2-40B4-BE49-F238E27FC236}">
                <a16:creationId xmlns:a16="http://schemas.microsoft.com/office/drawing/2014/main" id="{4F1978BB-50A5-9037-CDA7-5955A4FF985C}"/>
              </a:ext>
            </a:extLst>
          </p:cNvPr>
          <p:cNvSpPr>
            <a:spLocks noGrp="1"/>
          </p:cNvSpPr>
          <p:nvPr>
            <p:ph type="sldNum" sz="quarter" idx="5"/>
          </p:nvPr>
        </p:nvSpPr>
        <p:spPr/>
        <p:txBody>
          <a:bodyPr/>
          <a:lstStyle/>
          <a:p>
            <a:fld id="{DB981055-F9A1-48DA-8471-B203ADDB582A}" type="slidenum">
              <a:rPr lang="nl-NL" smtClean="0"/>
              <a:t>21</a:t>
            </a:fld>
            <a:endParaRPr lang="nl-NL"/>
          </a:p>
        </p:txBody>
      </p:sp>
    </p:spTree>
    <p:extLst>
      <p:ext uri="{BB962C8B-B14F-4D97-AF65-F5344CB8AC3E}">
        <p14:creationId xmlns:p14="http://schemas.microsoft.com/office/powerpoint/2010/main" val="167789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als er rekening wordt gehouden met kinderopvang. Al kan dat natuurlijk sterk individueel verschillen. En wat als die inkomensvrijlating wegvalt?</a:t>
            </a:r>
          </a:p>
        </p:txBody>
      </p:sp>
      <p:sp>
        <p:nvSpPr>
          <p:cNvPr id="4" name="Tijdelijke aanduiding voor dianummer 3"/>
          <p:cNvSpPr>
            <a:spLocks noGrp="1"/>
          </p:cNvSpPr>
          <p:nvPr>
            <p:ph type="sldNum" sz="quarter" idx="5"/>
          </p:nvPr>
        </p:nvSpPr>
        <p:spPr/>
        <p:txBody>
          <a:bodyPr/>
          <a:lstStyle/>
          <a:p>
            <a:fld id="{DB981055-F9A1-48DA-8471-B203ADDB582A}" type="slidenum">
              <a:rPr lang="nl-NL" smtClean="0"/>
              <a:t>22</a:t>
            </a:fld>
            <a:endParaRPr lang="nl-NL"/>
          </a:p>
        </p:txBody>
      </p:sp>
    </p:spTree>
    <p:extLst>
      <p:ext uri="{BB962C8B-B14F-4D97-AF65-F5344CB8AC3E}">
        <p14:creationId xmlns:p14="http://schemas.microsoft.com/office/powerpoint/2010/main" val="300219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 levert meer werken wel degelijk meer op.</a:t>
            </a:r>
          </a:p>
        </p:txBody>
      </p:sp>
      <p:sp>
        <p:nvSpPr>
          <p:cNvPr id="4" name="Tijdelijke aanduiding voor dianummer 3"/>
          <p:cNvSpPr>
            <a:spLocks noGrp="1"/>
          </p:cNvSpPr>
          <p:nvPr>
            <p:ph type="sldNum" sz="quarter" idx="5"/>
          </p:nvPr>
        </p:nvSpPr>
        <p:spPr/>
        <p:txBody>
          <a:bodyPr/>
          <a:lstStyle/>
          <a:p>
            <a:fld id="{DB981055-F9A1-48DA-8471-B203ADDB582A}" type="slidenum">
              <a:rPr lang="nl-NL" smtClean="0"/>
              <a:t>23</a:t>
            </a:fld>
            <a:endParaRPr lang="nl-NL"/>
          </a:p>
        </p:txBody>
      </p:sp>
    </p:spTree>
    <p:extLst>
      <p:ext uri="{BB962C8B-B14F-4D97-AF65-F5344CB8AC3E}">
        <p14:creationId xmlns:p14="http://schemas.microsoft.com/office/powerpoint/2010/main" val="414435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2F117-2F8A-0760-FCB3-4348A59707F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AB8ADEF-FF70-095D-9A32-8AE50CEE032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BD0C529-080A-C149-C5B5-3096DDB768CC}"/>
              </a:ext>
            </a:extLst>
          </p:cNvPr>
          <p:cNvSpPr>
            <a:spLocks noGrp="1"/>
          </p:cNvSpPr>
          <p:nvPr>
            <p:ph type="body" idx="1"/>
          </p:nvPr>
        </p:nvSpPr>
        <p:spPr/>
        <p:txBody>
          <a:bodyPr/>
          <a:lstStyle/>
          <a:p>
            <a:r>
              <a:rPr lang="nl-NL" dirty="0"/>
              <a:t>Van bruto € 750 naar € 1.000 per maand met een Wajonguitkering levert € 70 op. De voorlopige aanslag is de arbeidskorting. Als er meer gewerkt wordt, dan is het makkelijker om aan te geven dat de werkgever de heffingskortingen moet toepassen. Dat vergt dus wel wat tekst en uitleg.</a:t>
            </a:r>
          </a:p>
        </p:txBody>
      </p:sp>
      <p:sp>
        <p:nvSpPr>
          <p:cNvPr id="4" name="Tijdelijke aanduiding voor dianummer 3">
            <a:extLst>
              <a:ext uri="{FF2B5EF4-FFF2-40B4-BE49-F238E27FC236}">
                <a16:creationId xmlns:a16="http://schemas.microsoft.com/office/drawing/2014/main" id="{A472ED86-B01A-5C86-28D0-916FAB8216C7}"/>
              </a:ext>
            </a:extLst>
          </p:cNvPr>
          <p:cNvSpPr>
            <a:spLocks noGrp="1"/>
          </p:cNvSpPr>
          <p:nvPr>
            <p:ph type="sldNum" sz="quarter" idx="5"/>
          </p:nvPr>
        </p:nvSpPr>
        <p:spPr/>
        <p:txBody>
          <a:bodyPr/>
          <a:lstStyle/>
          <a:p>
            <a:fld id="{DB981055-F9A1-48DA-8471-B203ADDB582A}" type="slidenum">
              <a:rPr lang="nl-NL" smtClean="0"/>
              <a:t>24</a:t>
            </a:fld>
            <a:endParaRPr lang="nl-NL"/>
          </a:p>
        </p:txBody>
      </p:sp>
    </p:spTree>
    <p:extLst>
      <p:ext uri="{BB962C8B-B14F-4D97-AF65-F5344CB8AC3E}">
        <p14:creationId xmlns:p14="http://schemas.microsoft.com/office/powerpoint/2010/main" val="283931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F8EE-75A3-7984-2712-3807CAD2768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845B1D5-0D46-0BDF-7D15-E4A2A5D1B8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97BF6A-9CC4-47EA-E9E6-3B24299F66D3}"/>
              </a:ext>
            </a:extLst>
          </p:cNvPr>
          <p:cNvSpPr>
            <a:spLocks noGrp="1"/>
          </p:cNvSpPr>
          <p:nvPr>
            <p:ph type="body" idx="1"/>
          </p:nvPr>
        </p:nvSpPr>
        <p:spPr/>
        <p:txBody>
          <a:bodyPr/>
          <a:lstStyle/>
          <a:p>
            <a:r>
              <a:rPr lang="nl-NL" dirty="0"/>
              <a:t>verborgen</a:t>
            </a:r>
          </a:p>
        </p:txBody>
      </p:sp>
      <p:sp>
        <p:nvSpPr>
          <p:cNvPr id="4" name="Tijdelijke aanduiding voor dianummer 3">
            <a:extLst>
              <a:ext uri="{FF2B5EF4-FFF2-40B4-BE49-F238E27FC236}">
                <a16:creationId xmlns:a16="http://schemas.microsoft.com/office/drawing/2014/main" id="{55AF51CF-0AE6-F99A-B6F2-2A96E3AA6DBE}"/>
              </a:ext>
            </a:extLst>
          </p:cNvPr>
          <p:cNvSpPr>
            <a:spLocks noGrp="1"/>
          </p:cNvSpPr>
          <p:nvPr>
            <p:ph type="sldNum" sz="quarter" idx="5"/>
          </p:nvPr>
        </p:nvSpPr>
        <p:spPr/>
        <p:txBody>
          <a:bodyPr/>
          <a:lstStyle/>
          <a:p>
            <a:fld id="{DB981055-F9A1-48DA-8471-B203ADDB582A}" type="slidenum">
              <a:rPr lang="nl-NL" smtClean="0"/>
              <a:t>25</a:t>
            </a:fld>
            <a:endParaRPr lang="nl-NL"/>
          </a:p>
        </p:txBody>
      </p:sp>
    </p:spTree>
    <p:extLst>
      <p:ext uri="{BB962C8B-B14F-4D97-AF65-F5344CB8AC3E}">
        <p14:creationId xmlns:p14="http://schemas.microsoft.com/office/powerpoint/2010/main" val="266252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F2C1-3DC4-E5AF-F833-1AEA43092D3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26F8C0-02E3-05DA-A619-CF77A313B9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89EB0FE-FC49-2198-7544-8962A59DCF5E}"/>
              </a:ext>
            </a:extLst>
          </p:cNvPr>
          <p:cNvSpPr>
            <a:spLocks noGrp="1"/>
          </p:cNvSpPr>
          <p:nvPr>
            <p:ph type="body" idx="1"/>
          </p:nvPr>
        </p:nvSpPr>
        <p:spPr/>
        <p:txBody>
          <a:bodyPr/>
          <a:lstStyle/>
          <a:p>
            <a:r>
              <a:rPr lang="nl-NL" dirty="0"/>
              <a:t>Afweging eenvoudig – volledigheid. Complexiteit. </a:t>
            </a:r>
          </a:p>
          <a:p>
            <a:r>
              <a:rPr lang="nl-NL" dirty="0"/>
              <a:t>Eenvoudig gehouden. Toch al heel veel mogelijk.</a:t>
            </a:r>
          </a:p>
        </p:txBody>
      </p:sp>
      <p:sp>
        <p:nvSpPr>
          <p:cNvPr id="4" name="Tijdelijke aanduiding voor dianummer 3">
            <a:extLst>
              <a:ext uri="{FF2B5EF4-FFF2-40B4-BE49-F238E27FC236}">
                <a16:creationId xmlns:a16="http://schemas.microsoft.com/office/drawing/2014/main" id="{D12DED7E-3709-BED2-D940-511782092206}"/>
              </a:ext>
            </a:extLst>
          </p:cNvPr>
          <p:cNvSpPr>
            <a:spLocks noGrp="1"/>
          </p:cNvSpPr>
          <p:nvPr>
            <p:ph type="sldNum" sz="quarter" idx="5"/>
          </p:nvPr>
        </p:nvSpPr>
        <p:spPr/>
        <p:txBody>
          <a:bodyPr/>
          <a:lstStyle/>
          <a:p>
            <a:fld id="{DB981055-F9A1-48DA-8471-B203ADDB582A}" type="slidenum">
              <a:rPr lang="nl-NL" smtClean="0"/>
              <a:t>26</a:t>
            </a:fld>
            <a:endParaRPr lang="nl-NL"/>
          </a:p>
        </p:txBody>
      </p:sp>
    </p:spTree>
    <p:extLst>
      <p:ext uri="{BB962C8B-B14F-4D97-AF65-F5344CB8AC3E}">
        <p14:creationId xmlns:p14="http://schemas.microsoft.com/office/powerpoint/2010/main" val="2302757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slide geel">
    <p:spTree>
      <p:nvGrpSpPr>
        <p:cNvPr id="1" name=""/>
        <p:cNvGrpSpPr/>
        <p:nvPr/>
      </p:nvGrpSpPr>
      <p:grpSpPr>
        <a:xfrm>
          <a:off x="0" y="0"/>
          <a:ext cx="0" cy="0"/>
          <a:chOff x="0" y="0"/>
          <a:chExt cx="0" cy="0"/>
        </a:xfrm>
      </p:grpSpPr>
      <p:pic>
        <p:nvPicPr>
          <p:cNvPr id="8" name="Picture 7" descr="A colorful circle and circle shapes&#10;&#10;AI-generated content may be incorrect.">
            <a:extLst>
              <a:ext uri="{FF2B5EF4-FFF2-40B4-BE49-F238E27FC236}">
                <a16:creationId xmlns:a16="http://schemas.microsoft.com/office/drawing/2014/main" id="{B206E16A-8036-5728-0CED-D89AB71A4BC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6F606-355A-85C1-2B8C-04C91B6A6FFD}"/>
              </a:ext>
            </a:extLst>
          </p:cNvPr>
          <p:cNvSpPr>
            <a:spLocks noGrp="1"/>
          </p:cNvSpPr>
          <p:nvPr>
            <p:ph type="ctrTitle"/>
          </p:nvPr>
        </p:nvSpPr>
        <p:spPr>
          <a:xfrm>
            <a:off x="750277" y="3880617"/>
            <a:ext cx="6253425" cy="1784289"/>
          </a:xfrm>
        </p:spPr>
        <p:txBody>
          <a:bodyPr anchor="t"/>
          <a:lstStyle>
            <a:lvl1pPr algn="l">
              <a:lnSpc>
                <a:spcPts val="6000"/>
              </a:lnSpc>
              <a:defRPr sz="6000">
                <a:solidFill>
                  <a:schemeClr val="tx1"/>
                </a:solidFill>
              </a:defRPr>
            </a:lvl1pPr>
          </a:lstStyle>
          <a:p>
            <a:r>
              <a:rPr lang="en-GB" dirty="0"/>
              <a:t>Click to edit Master title style</a:t>
            </a:r>
            <a:endParaRPr lang="nl-NL" dirty="0"/>
          </a:p>
        </p:txBody>
      </p:sp>
      <p:sp>
        <p:nvSpPr>
          <p:cNvPr id="3" name="Subtitle 2">
            <a:extLst>
              <a:ext uri="{FF2B5EF4-FFF2-40B4-BE49-F238E27FC236}">
                <a16:creationId xmlns:a16="http://schemas.microsoft.com/office/drawing/2014/main" id="{7CCA1F1D-9991-E37E-DBC1-596236F64F1E}"/>
              </a:ext>
            </a:extLst>
          </p:cNvPr>
          <p:cNvSpPr>
            <a:spLocks noGrp="1"/>
          </p:cNvSpPr>
          <p:nvPr>
            <p:ph type="subTitle" idx="1"/>
          </p:nvPr>
        </p:nvSpPr>
        <p:spPr>
          <a:xfrm>
            <a:off x="750277" y="5850093"/>
            <a:ext cx="4746172" cy="4976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nl-NL" dirty="0"/>
          </a:p>
        </p:txBody>
      </p:sp>
      <p:pic>
        <p:nvPicPr>
          <p:cNvPr id="4" name="Picture 3">
            <a:extLst>
              <a:ext uri="{FF2B5EF4-FFF2-40B4-BE49-F238E27FC236}">
                <a16:creationId xmlns:a16="http://schemas.microsoft.com/office/drawing/2014/main" id="{62A78D4B-0031-9705-97F5-B5E4FDE1CE10}"/>
              </a:ext>
            </a:extLst>
          </p:cNvPr>
          <p:cNvPicPr>
            <a:picLocks noChangeAspect="1"/>
          </p:cNvPicPr>
          <p:nvPr userDrawn="1"/>
        </p:nvPicPr>
        <p:blipFill>
          <a:blip r:embed="rId3"/>
          <a:stretch>
            <a:fillRect/>
          </a:stretch>
        </p:blipFill>
        <p:spPr>
          <a:xfrm>
            <a:off x="0" y="-11494"/>
            <a:ext cx="4360985" cy="2089095"/>
          </a:xfrm>
          <a:prstGeom prst="rect">
            <a:avLst/>
          </a:prstGeom>
        </p:spPr>
      </p:pic>
    </p:spTree>
    <p:extLst>
      <p:ext uri="{BB962C8B-B14F-4D97-AF65-F5344CB8AC3E}">
        <p14:creationId xmlns:p14="http://schemas.microsoft.com/office/powerpoint/2010/main" val="146785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Basis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4A56-07EC-D7E2-C4E8-D77DC4D2550E}"/>
              </a:ext>
            </a:extLst>
          </p:cNvPr>
          <p:cNvSpPr>
            <a:spLocks noGrp="1"/>
          </p:cNvSpPr>
          <p:nvPr>
            <p:ph type="title"/>
          </p:nvPr>
        </p:nvSpPr>
        <p:spPr/>
        <p:txBody>
          <a:bodyPr>
            <a:normAutofit/>
          </a:bodyPr>
          <a:lstStyle>
            <a:lvl1pPr>
              <a:lnSpc>
                <a:spcPts val="3600"/>
              </a:lnSpc>
              <a:defRPr sz="3600">
                <a:solidFill>
                  <a:schemeClr val="tx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B792A40E-94C3-E21A-EF8B-98071329FAB2}"/>
              </a:ext>
            </a:extLst>
          </p:cNvPr>
          <p:cNvSpPr>
            <a:spLocks noGrp="1"/>
          </p:cNvSpPr>
          <p:nvPr>
            <p:ph idx="1"/>
          </p:nvPr>
        </p:nvSpPr>
        <p:spPr>
          <a:xfrm>
            <a:off x="838200" y="1825625"/>
            <a:ext cx="10515600" cy="3992371"/>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6" name="Slide Number Placeholder 5">
            <a:extLst>
              <a:ext uri="{FF2B5EF4-FFF2-40B4-BE49-F238E27FC236}">
                <a16:creationId xmlns:a16="http://schemas.microsoft.com/office/drawing/2014/main" id="{404DF84D-0BC7-CA43-5BAE-ACBDFDE2D540}"/>
              </a:ext>
            </a:extLst>
          </p:cNvPr>
          <p:cNvSpPr>
            <a:spLocks noGrp="1"/>
          </p:cNvSpPr>
          <p:nvPr>
            <p:ph type="sldNum" sz="quarter" idx="12"/>
          </p:nvPr>
        </p:nvSpPr>
        <p:spPr/>
        <p:txBody>
          <a:bodyPr/>
          <a:lstStyle/>
          <a:p>
            <a:fld id="{9EC92D4D-9B17-4A46-B944-95FF5F653C9E}" type="slidenum">
              <a:rPr lang="nl-NL" smtClean="0"/>
              <a:t>‹nr.›</a:t>
            </a:fld>
            <a:endParaRPr lang="nl-NL"/>
          </a:p>
        </p:txBody>
      </p:sp>
    </p:spTree>
    <p:extLst>
      <p:ext uri="{BB962C8B-B14F-4D97-AF65-F5344CB8AC3E}">
        <p14:creationId xmlns:p14="http://schemas.microsoft.com/office/powerpoint/2010/main" val="346937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340266-E405-C158-B554-503E0BDC11C1}"/>
              </a:ext>
            </a:extLst>
          </p:cNvPr>
          <p:cNvSpPr/>
          <p:nvPr userDrawn="1"/>
        </p:nvSpPr>
        <p:spPr>
          <a:xfrm>
            <a:off x="0" y="0"/>
            <a:ext cx="1219200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3A874A56-07EC-D7E2-C4E8-D77DC4D2550E}"/>
              </a:ext>
            </a:extLst>
          </p:cNvPr>
          <p:cNvSpPr>
            <a:spLocks noGrp="1"/>
          </p:cNvSpPr>
          <p:nvPr>
            <p:ph type="title"/>
          </p:nvPr>
        </p:nvSpPr>
        <p:spPr/>
        <p:txBody>
          <a:bodyPr>
            <a:normAutofit/>
          </a:bodyPr>
          <a:lstStyle>
            <a:lvl1pPr>
              <a:lnSpc>
                <a:spcPts val="3600"/>
              </a:lnSpc>
              <a:defRPr sz="3600">
                <a:solidFill>
                  <a:schemeClr val="tx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B792A40E-94C3-E21A-EF8B-98071329FAB2}"/>
              </a:ext>
            </a:extLst>
          </p:cNvPr>
          <p:cNvSpPr>
            <a:spLocks noGrp="1"/>
          </p:cNvSpPr>
          <p:nvPr>
            <p:ph idx="1"/>
          </p:nvPr>
        </p:nvSpPr>
        <p:spPr>
          <a:xfrm>
            <a:off x="838200" y="1825625"/>
            <a:ext cx="10515600" cy="3992371"/>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6" name="Slide Number Placeholder 5">
            <a:extLst>
              <a:ext uri="{FF2B5EF4-FFF2-40B4-BE49-F238E27FC236}">
                <a16:creationId xmlns:a16="http://schemas.microsoft.com/office/drawing/2014/main" id="{404DF84D-0BC7-CA43-5BAE-ACBDFDE2D540}"/>
              </a:ext>
            </a:extLst>
          </p:cNvPr>
          <p:cNvSpPr>
            <a:spLocks noGrp="1"/>
          </p:cNvSpPr>
          <p:nvPr>
            <p:ph type="sldNum" sz="quarter" idx="12"/>
          </p:nvPr>
        </p:nvSpPr>
        <p:spPr/>
        <p:txBody>
          <a:bodyPr/>
          <a:lstStyle/>
          <a:p>
            <a:fld id="{9EC92D4D-9B17-4A46-B944-95FF5F653C9E}" type="slidenum">
              <a:rPr lang="nl-NL" smtClean="0"/>
              <a:t>‹nr.›</a:t>
            </a:fld>
            <a:endParaRPr lang="nl-NL"/>
          </a:p>
        </p:txBody>
      </p:sp>
      <p:pic>
        <p:nvPicPr>
          <p:cNvPr id="5" name="Picture 4">
            <a:extLst>
              <a:ext uri="{FF2B5EF4-FFF2-40B4-BE49-F238E27FC236}">
                <a16:creationId xmlns:a16="http://schemas.microsoft.com/office/drawing/2014/main" id="{4957A68C-83D1-129F-77A7-3BA2D955FFA8}"/>
              </a:ext>
            </a:extLst>
          </p:cNvPr>
          <p:cNvPicPr>
            <a:picLocks noChangeAspect="1"/>
          </p:cNvPicPr>
          <p:nvPr userDrawn="1"/>
        </p:nvPicPr>
        <p:blipFill>
          <a:blip r:embed="rId2"/>
          <a:stretch>
            <a:fillRect/>
          </a:stretch>
        </p:blipFill>
        <p:spPr>
          <a:xfrm>
            <a:off x="0" y="5880843"/>
            <a:ext cx="2039815" cy="977157"/>
          </a:xfrm>
          <a:prstGeom prst="rect">
            <a:avLst/>
          </a:prstGeom>
        </p:spPr>
      </p:pic>
    </p:spTree>
    <p:extLst>
      <p:ext uri="{BB962C8B-B14F-4D97-AF65-F5344CB8AC3E}">
        <p14:creationId xmlns:p14="http://schemas.microsoft.com/office/powerpoint/2010/main" val="4134523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E5A9-8027-FD02-A681-D420C979E2D2}"/>
              </a:ext>
            </a:extLst>
          </p:cNvPr>
          <p:cNvSpPr>
            <a:spLocks noGrp="1"/>
          </p:cNvSpPr>
          <p:nvPr>
            <p:ph type="title"/>
          </p:nvPr>
        </p:nvSpPr>
        <p:spPr/>
        <p:txBody>
          <a:bodyPr/>
          <a:lstStyle/>
          <a:p>
            <a:r>
              <a:rPr lang="en-GB"/>
              <a:t>Click to edit Master title style</a:t>
            </a:r>
            <a:endParaRPr lang="nl-NL"/>
          </a:p>
        </p:txBody>
      </p:sp>
      <p:sp>
        <p:nvSpPr>
          <p:cNvPr id="3" name="Content Placeholder 2">
            <a:extLst>
              <a:ext uri="{FF2B5EF4-FFF2-40B4-BE49-F238E27FC236}">
                <a16:creationId xmlns:a16="http://schemas.microsoft.com/office/drawing/2014/main" id="{1C0DBF3C-C2B0-F28C-D948-4611CB426CCD}"/>
              </a:ext>
            </a:extLst>
          </p:cNvPr>
          <p:cNvSpPr>
            <a:spLocks noGrp="1"/>
          </p:cNvSpPr>
          <p:nvPr>
            <p:ph sz="half" idx="1"/>
          </p:nvPr>
        </p:nvSpPr>
        <p:spPr>
          <a:xfrm>
            <a:off x="838200" y="1825625"/>
            <a:ext cx="5181600" cy="3784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Content Placeholder 3">
            <a:extLst>
              <a:ext uri="{FF2B5EF4-FFF2-40B4-BE49-F238E27FC236}">
                <a16:creationId xmlns:a16="http://schemas.microsoft.com/office/drawing/2014/main" id="{D1996EE0-6C35-9AD0-E52C-3CC1D69CCDD4}"/>
              </a:ext>
            </a:extLst>
          </p:cNvPr>
          <p:cNvSpPr>
            <a:spLocks noGrp="1"/>
          </p:cNvSpPr>
          <p:nvPr>
            <p:ph sz="half" idx="2"/>
          </p:nvPr>
        </p:nvSpPr>
        <p:spPr>
          <a:xfrm>
            <a:off x="6172200" y="1825625"/>
            <a:ext cx="5181600" cy="3784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Slide Number Placeholder 6">
            <a:extLst>
              <a:ext uri="{FF2B5EF4-FFF2-40B4-BE49-F238E27FC236}">
                <a16:creationId xmlns:a16="http://schemas.microsoft.com/office/drawing/2014/main" id="{388CFE5D-C942-6EF5-5081-1E51F9A54219}"/>
              </a:ext>
            </a:extLst>
          </p:cNvPr>
          <p:cNvSpPr>
            <a:spLocks noGrp="1"/>
          </p:cNvSpPr>
          <p:nvPr>
            <p:ph type="sldNum" sz="quarter" idx="12"/>
          </p:nvPr>
        </p:nvSpPr>
        <p:spPr/>
        <p:txBody>
          <a:bodyPr/>
          <a:lstStyle/>
          <a:p>
            <a:fld id="{9EC92D4D-9B17-4A46-B944-95FF5F653C9E}" type="slidenum">
              <a:rPr lang="nl-NL" smtClean="0"/>
              <a:t>‹nr.›</a:t>
            </a:fld>
            <a:endParaRPr lang="nl-NL"/>
          </a:p>
        </p:txBody>
      </p:sp>
    </p:spTree>
    <p:extLst>
      <p:ext uri="{BB962C8B-B14F-4D97-AF65-F5344CB8AC3E}">
        <p14:creationId xmlns:p14="http://schemas.microsoft.com/office/powerpoint/2010/main" val="240001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ED75-79E1-0843-37FB-8CCB6B431D64}"/>
              </a:ext>
            </a:extLst>
          </p:cNvPr>
          <p:cNvSpPr>
            <a:spLocks noGrp="1"/>
          </p:cNvSpPr>
          <p:nvPr>
            <p:ph type="title"/>
          </p:nvPr>
        </p:nvSpPr>
        <p:spPr>
          <a:xfrm>
            <a:off x="839788" y="365125"/>
            <a:ext cx="10515600" cy="1325563"/>
          </a:xfrm>
        </p:spPr>
        <p:txBody>
          <a:bodyPr/>
          <a:lstStyle/>
          <a:p>
            <a:r>
              <a:rPr lang="en-GB"/>
              <a:t>Click to edit Master title style</a:t>
            </a:r>
            <a:endParaRPr lang="nl-NL"/>
          </a:p>
        </p:txBody>
      </p:sp>
      <p:sp>
        <p:nvSpPr>
          <p:cNvPr id="3" name="Text Placeholder 2">
            <a:extLst>
              <a:ext uri="{FF2B5EF4-FFF2-40B4-BE49-F238E27FC236}">
                <a16:creationId xmlns:a16="http://schemas.microsoft.com/office/drawing/2014/main" id="{D2DA44A0-A3AA-338B-5E65-ED2CCED75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8AE55DC-8FEE-5801-06B1-5BFDC7C35A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Text Placeholder 4">
            <a:extLst>
              <a:ext uri="{FF2B5EF4-FFF2-40B4-BE49-F238E27FC236}">
                <a16:creationId xmlns:a16="http://schemas.microsoft.com/office/drawing/2014/main" id="{E6D98F77-FFC5-7953-2ED6-E9881643CB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7069341-4785-737E-D7B6-6BCF02E63F6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328028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lide lee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832341-F01C-4D1F-0E71-7D771BF9CDFD}"/>
              </a:ext>
            </a:extLst>
          </p:cNvPr>
          <p:cNvSpPr>
            <a:spLocks noGrp="1"/>
          </p:cNvSpPr>
          <p:nvPr>
            <p:ph type="sldNum" sz="quarter" idx="12"/>
          </p:nvPr>
        </p:nvSpPr>
        <p:spPr/>
        <p:txBody>
          <a:bodyPr/>
          <a:lstStyle/>
          <a:p>
            <a:fld id="{9EC92D4D-9B17-4A46-B944-95FF5F653C9E}" type="slidenum">
              <a:rPr lang="nl-NL" smtClean="0"/>
              <a:t>‹nr.›</a:t>
            </a:fld>
            <a:endParaRPr lang="nl-NL"/>
          </a:p>
        </p:txBody>
      </p:sp>
    </p:spTree>
    <p:extLst>
      <p:ext uri="{BB962C8B-B14F-4D97-AF65-F5344CB8AC3E}">
        <p14:creationId xmlns:p14="http://schemas.microsoft.com/office/powerpoint/2010/main" val="1469980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Basis slide twee kolomm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5AFF-F13B-6BCA-2673-7BD6994DE2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l-NL"/>
          </a:p>
        </p:txBody>
      </p:sp>
      <p:sp>
        <p:nvSpPr>
          <p:cNvPr id="3" name="Content Placeholder 2">
            <a:extLst>
              <a:ext uri="{FF2B5EF4-FFF2-40B4-BE49-F238E27FC236}">
                <a16:creationId xmlns:a16="http://schemas.microsoft.com/office/drawing/2014/main" id="{119CF170-D264-B389-1090-FB3E706B7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Text Placeholder 3">
            <a:extLst>
              <a:ext uri="{FF2B5EF4-FFF2-40B4-BE49-F238E27FC236}">
                <a16:creationId xmlns:a16="http://schemas.microsoft.com/office/drawing/2014/main" id="{3338A082-6445-A2BA-B1A9-5B41CE265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9BD4EE-1A3F-63CF-7352-189B58CBF932}"/>
              </a:ext>
            </a:extLst>
          </p:cNvPr>
          <p:cNvSpPr>
            <a:spLocks noGrp="1"/>
          </p:cNvSpPr>
          <p:nvPr>
            <p:ph type="sldNum" sz="quarter" idx="12"/>
          </p:nvPr>
        </p:nvSpPr>
        <p:spPr/>
        <p:txBody>
          <a:bodyPr/>
          <a:lstStyle/>
          <a:p>
            <a:fld id="{9EC92D4D-9B17-4A46-B944-95FF5F653C9E}" type="slidenum">
              <a:rPr lang="nl-NL" smtClean="0"/>
              <a:t>‹nr.›</a:t>
            </a:fld>
            <a:endParaRPr lang="nl-NL"/>
          </a:p>
        </p:txBody>
      </p:sp>
    </p:spTree>
    <p:extLst>
      <p:ext uri="{BB962C8B-B14F-4D97-AF65-F5344CB8AC3E}">
        <p14:creationId xmlns:p14="http://schemas.microsoft.com/office/powerpoint/2010/main" val="3600345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asis slide afbeel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2BF4-1165-B5BF-8680-FE6C982FE346}"/>
              </a:ext>
            </a:extLst>
          </p:cNvPr>
          <p:cNvSpPr>
            <a:spLocks noGrp="1"/>
          </p:cNvSpPr>
          <p:nvPr>
            <p:ph type="title"/>
          </p:nvPr>
        </p:nvSpPr>
        <p:spPr>
          <a:xfrm>
            <a:off x="839788" y="457200"/>
            <a:ext cx="3932237" cy="1600200"/>
          </a:xfrm>
        </p:spPr>
        <p:txBody>
          <a:bodyPr anchor="b"/>
          <a:lstStyle>
            <a:lvl1pPr>
              <a:lnSpc>
                <a:spcPts val="3200"/>
              </a:lnSpc>
              <a:defRPr sz="3200"/>
            </a:lvl1pPr>
          </a:lstStyle>
          <a:p>
            <a:r>
              <a:rPr lang="en-GB" dirty="0"/>
              <a:t>Click to edit Master title style</a:t>
            </a:r>
            <a:endParaRPr lang="nl-NL" dirty="0"/>
          </a:p>
        </p:txBody>
      </p:sp>
      <p:sp>
        <p:nvSpPr>
          <p:cNvPr id="3" name="Picture Placeholder 2">
            <a:extLst>
              <a:ext uri="{FF2B5EF4-FFF2-40B4-BE49-F238E27FC236}">
                <a16:creationId xmlns:a16="http://schemas.microsoft.com/office/drawing/2014/main" id="{893345D9-D38C-580B-6623-539F2D246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E462DF90-027B-4D48-A6DA-3B0B0E7CE9DC}"/>
              </a:ext>
            </a:extLst>
          </p:cNvPr>
          <p:cNvSpPr>
            <a:spLocks noGrp="1"/>
          </p:cNvSpPr>
          <p:nvPr>
            <p:ph type="body" sz="half" idx="2"/>
          </p:nvPr>
        </p:nvSpPr>
        <p:spPr>
          <a:xfrm>
            <a:off x="839788" y="217798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Slide Number Placeholder 6">
            <a:extLst>
              <a:ext uri="{FF2B5EF4-FFF2-40B4-BE49-F238E27FC236}">
                <a16:creationId xmlns:a16="http://schemas.microsoft.com/office/drawing/2014/main" id="{0466A0BB-536E-A938-6730-A86686F488B5}"/>
              </a:ext>
            </a:extLst>
          </p:cNvPr>
          <p:cNvSpPr>
            <a:spLocks noGrp="1"/>
          </p:cNvSpPr>
          <p:nvPr>
            <p:ph type="sldNum" sz="quarter" idx="12"/>
          </p:nvPr>
        </p:nvSpPr>
        <p:spPr/>
        <p:txBody>
          <a:bodyPr/>
          <a:lstStyle/>
          <a:p>
            <a:fld id="{9EC92D4D-9B17-4A46-B944-95FF5F653C9E}" type="slidenum">
              <a:rPr lang="nl-NL" smtClean="0"/>
              <a:t>‹nr.›</a:t>
            </a:fld>
            <a:endParaRPr lang="nl-NL"/>
          </a:p>
        </p:txBody>
      </p:sp>
    </p:spTree>
    <p:extLst>
      <p:ext uri="{BB962C8B-B14F-4D97-AF65-F5344CB8AC3E}">
        <p14:creationId xmlns:p14="http://schemas.microsoft.com/office/powerpoint/2010/main" val="29868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 slide gee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A58A3B-4699-9B2E-E588-AED9857AC848}"/>
              </a:ext>
            </a:extLst>
          </p:cNvPr>
          <p:cNvSpPr/>
          <p:nvPr userDrawn="1"/>
        </p:nvSpPr>
        <p:spPr>
          <a:xfrm>
            <a:off x="0" y="5778631"/>
            <a:ext cx="3148553" cy="10793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a:extLst>
              <a:ext uri="{FF2B5EF4-FFF2-40B4-BE49-F238E27FC236}">
                <a16:creationId xmlns:a16="http://schemas.microsoft.com/office/drawing/2014/main" id="{EFE6F606-355A-85C1-2B8C-04C91B6A6FFD}"/>
              </a:ext>
            </a:extLst>
          </p:cNvPr>
          <p:cNvSpPr>
            <a:spLocks noGrp="1"/>
          </p:cNvSpPr>
          <p:nvPr>
            <p:ph type="ctrTitle"/>
          </p:nvPr>
        </p:nvSpPr>
        <p:spPr>
          <a:xfrm>
            <a:off x="750277" y="3880617"/>
            <a:ext cx="6253425" cy="1784289"/>
          </a:xfrm>
        </p:spPr>
        <p:txBody>
          <a:bodyPr anchor="t"/>
          <a:lstStyle>
            <a:lvl1pPr algn="l">
              <a:lnSpc>
                <a:spcPts val="6000"/>
              </a:lnSpc>
              <a:defRPr sz="6000">
                <a:solidFill>
                  <a:schemeClr val="tx1"/>
                </a:solidFill>
              </a:defRPr>
            </a:lvl1pPr>
          </a:lstStyle>
          <a:p>
            <a:r>
              <a:rPr lang="en-GB" dirty="0"/>
              <a:t>Click to edit Master title style</a:t>
            </a:r>
            <a:endParaRPr lang="nl-NL" dirty="0"/>
          </a:p>
        </p:txBody>
      </p:sp>
      <p:sp>
        <p:nvSpPr>
          <p:cNvPr id="3" name="Subtitle 2">
            <a:extLst>
              <a:ext uri="{FF2B5EF4-FFF2-40B4-BE49-F238E27FC236}">
                <a16:creationId xmlns:a16="http://schemas.microsoft.com/office/drawing/2014/main" id="{7CCA1F1D-9991-E37E-DBC1-596236F64F1E}"/>
              </a:ext>
            </a:extLst>
          </p:cNvPr>
          <p:cNvSpPr>
            <a:spLocks noGrp="1"/>
          </p:cNvSpPr>
          <p:nvPr>
            <p:ph type="subTitle" idx="1"/>
          </p:nvPr>
        </p:nvSpPr>
        <p:spPr>
          <a:xfrm>
            <a:off x="750277" y="5850093"/>
            <a:ext cx="4746172" cy="4976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nl-NL" dirty="0"/>
          </a:p>
        </p:txBody>
      </p:sp>
      <p:pic>
        <p:nvPicPr>
          <p:cNvPr id="5" name="Picture 4">
            <a:extLst>
              <a:ext uri="{FF2B5EF4-FFF2-40B4-BE49-F238E27FC236}">
                <a16:creationId xmlns:a16="http://schemas.microsoft.com/office/drawing/2014/main" id="{B8AF15E2-000E-004D-FA3D-78AE570F4B21}"/>
              </a:ext>
            </a:extLst>
          </p:cNvPr>
          <p:cNvPicPr>
            <a:picLocks noChangeAspect="1"/>
          </p:cNvPicPr>
          <p:nvPr userDrawn="1"/>
        </p:nvPicPr>
        <p:blipFill>
          <a:blip r:embed="rId2"/>
          <a:stretch>
            <a:fillRect/>
          </a:stretch>
        </p:blipFill>
        <p:spPr>
          <a:xfrm>
            <a:off x="0" y="-11494"/>
            <a:ext cx="4360985" cy="2089095"/>
          </a:xfrm>
          <a:prstGeom prst="rect">
            <a:avLst/>
          </a:prstGeom>
        </p:spPr>
      </p:pic>
      <p:pic>
        <p:nvPicPr>
          <p:cNvPr id="7" name="Picture 6">
            <a:extLst>
              <a:ext uri="{FF2B5EF4-FFF2-40B4-BE49-F238E27FC236}">
                <a16:creationId xmlns:a16="http://schemas.microsoft.com/office/drawing/2014/main" id="{A6C05027-E976-B0A7-A690-C0AE99DFF11B}"/>
              </a:ext>
            </a:extLst>
          </p:cNvPr>
          <p:cNvPicPr>
            <a:picLocks noChangeAspect="1"/>
          </p:cNvPicPr>
          <p:nvPr userDrawn="1"/>
        </p:nvPicPr>
        <p:blipFill>
          <a:blip r:embed="rId3"/>
          <a:stretch>
            <a:fillRect/>
          </a:stretch>
        </p:blipFill>
        <p:spPr>
          <a:xfrm>
            <a:off x="-125691" y="-1"/>
            <a:ext cx="12317691" cy="6928701"/>
          </a:xfrm>
          <a:prstGeom prst="rect">
            <a:avLst/>
          </a:prstGeom>
        </p:spPr>
      </p:pic>
    </p:spTree>
    <p:extLst>
      <p:ext uri="{BB962C8B-B14F-4D97-AF65-F5344CB8AC3E}">
        <p14:creationId xmlns:p14="http://schemas.microsoft.com/office/powerpoint/2010/main" val="177527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afbeel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F606-355A-85C1-2B8C-04C91B6A6FFD}"/>
              </a:ext>
            </a:extLst>
          </p:cNvPr>
          <p:cNvSpPr>
            <a:spLocks noGrp="1"/>
          </p:cNvSpPr>
          <p:nvPr>
            <p:ph type="ctrTitle"/>
          </p:nvPr>
        </p:nvSpPr>
        <p:spPr>
          <a:xfrm>
            <a:off x="415333" y="3110327"/>
            <a:ext cx="5821345" cy="1784289"/>
          </a:xfrm>
        </p:spPr>
        <p:txBody>
          <a:bodyPr anchor="t"/>
          <a:lstStyle>
            <a:lvl1pPr algn="l">
              <a:lnSpc>
                <a:spcPts val="6000"/>
              </a:lnSpc>
              <a:defRPr sz="6000">
                <a:solidFill>
                  <a:schemeClr val="tx1"/>
                </a:solidFill>
              </a:defRPr>
            </a:lvl1pPr>
          </a:lstStyle>
          <a:p>
            <a:r>
              <a:rPr lang="en-GB" dirty="0"/>
              <a:t>Click to edit Master title style</a:t>
            </a:r>
            <a:endParaRPr lang="nl-NL" dirty="0"/>
          </a:p>
        </p:txBody>
      </p:sp>
      <p:sp>
        <p:nvSpPr>
          <p:cNvPr id="3" name="Subtitle 2">
            <a:extLst>
              <a:ext uri="{FF2B5EF4-FFF2-40B4-BE49-F238E27FC236}">
                <a16:creationId xmlns:a16="http://schemas.microsoft.com/office/drawing/2014/main" id="{7CCA1F1D-9991-E37E-DBC1-596236F64F1E}"/>
              </a:ext>
            </a:extLst>
          </p:cNvPr>
          <p:cNvSpPr>
            <a:spLocks noGrp="1"/>
          </p:cNvSpPr>
          <p:nvPr>
            <p:ph type="subTitle" idx="1"/>
          </p:nvPr>
        </p:nvSpPr>
        <p:spPr>
          <a:xfrm>
            <a:off x="415333" y="4914711"/>
            <a:ext cx="5821344" cy="79275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nl-NL" dirty="0"/>
          </a:p>
        </p:txBody>
      </p:sp>
      <p:sp>
        <p:nvSpPr>
          <p:cNvPr id="8" name="Picture Placeholder 7">
            <a:extLst>
              <a:ext uri="{FF2B5EF4-FFF2-40B4-BE49-F238E27FC236}">
                <a16:creationId xmlns:a16="http://schemas.microsoft.com/office/drawing/2014/main" id="{3240867A-89EE-FD84-A517-01913826730C}"/>
              </a:ext>
            </a:extLst>
          </p:cNvPr>
          <p:cNvSpPr>
            <a:spLocks noGrp="1"/>
          </p:cNvSpPr>
          <p:nvPr>
            <p:ph type="pic" sz="quarter" idx="10"/>
          </p:nvPr>
        </p:nvSpPr>
        <p:spPr>
          <a:xfrm>
            <a:off x="6822831" y="0"/>
            <a:ext cx="5369169" cy="6858000"/>
          </a:xfrm>
        </p:spPr>
        <p:txBody>
          <a:bodyPr/>
          <a:lstStyle/>
          <a:p>
            <a:endParaRPr lang="nl-NL"/>
          </a:p>
        </p:txBody>
      </p:sp>
      <p:pic>
        <p:nvPicPr>
          <p:cNvPr id="5" name="Picture 4">
            <a:extLst>
              <a:ext uri="{FF2B5EF4-FFF2-40B4-BE49-F238E27FC236}">
                <a16:creationId xmlns:a16="http://schemas.microsoft.com/office/drawing/2014/main" id="{8FAE2ECF-EB62-7FF3-9A9C-66DC97D85732}"/>
              </a:ext>
            </a:extLst>
          </p:cNvPr>
          <p:cNvPicPr>
            <a:picLocks noChangeAspect="1"/>
          </p:cNvPicPr>
          <p:nvPr userDrawn="1"/>
        </p:nvPicPr>
        <p:blipFill>
          <a:blip r:embed="rId2"/>
          <a:stretch>
            <a:fillRect/>
          </a:stretch>
        </p:blipFill>
        <p:spPr>
          <a:xfrm>
            <a:off x="0" y="-11494"/>
            <a:ext cx="4360985" cy="2089095"/>
          </a:xfrm>
          <a:prstGeom prst="rect">
            <a:avLst/>
          </a:prstGeom>
        </p:spPr>
      </p:pic>
      <p:sp>
        <p:nvSpPr>
          <p:cNvPr id="6" name="Rectangle 5">
            <a:extLst>
              <a:ext uri="{FF2B5EF4-FFF2-40B4-BE49-F238E27FC236}">
                <a16:creationId xmlns:a16="http://schemas.microsoft.com/office/drawing/2014/main" id="{76A927C7-B670-D0FA-133F-BFFCDF662BB8}"/>
              </a:ext>
            </a:extLst>
          </p:cNvPr>
          <p:cNvSpPr/>
          <p:nvPr userDrawn="1"/>
        </p:nvSpPr>
        <p:spPr>
          <a:xfrm>
            <a:off x="0" y="5707464"/>
            <a:ext cx="2512088" cy="11505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5989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 titel slide groen">
    <p:spTree>
      <p:nvGrpSpPr>
        <p:cNvPr id="1" name=""/>
        <p:cNvGrpSpPr/>
        <p:nvPr/>
      </p:nvGrpSpPr>
      <p:grpSpPr>
        <a:xfrm>
          <a:off x="0" y="0"/>
          <a:ext cx="0" cy="0"/>
          <a:chOff x="0" y="0"/>
          <a:chExt cx="0" cy="0"/>
        </a:xfrm>
      </p:grpSpPr>
      <p:pic>
        <p:nvPicPr>
          <p:cNvPr id="11" name="Picture 10" descr="A colorful background with black and yellow circles&#10;&#10;AI-generated content may be incorrect.">
            <a:extLst>
              <a:ext uri="{FF2B5EF4-FFF2-40B4-BE49-F238E27FC236}">
                <a16:creationId xmlns:a16="http://schemas.microsoft.com/office/drawing/2014/main" id="{A8EAFF21-2E59-5275-203C-F85AE3DB0E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6F606-355A-85C1-2B8C-04C91B6A6FFD}"/>
              </a:ext>
            </a:extLst>
          </p:cNvPr>
          <p:cNvSpPr>
            <a:spLocks noGrp="1"/>
          </p:cNvSpPr>
          <p:nvPr>
            <p:ph type="ctrTitle"/>
          </p:nvPr>
        </p:nvSpPr>
        <p:spPr>
          <a:xfrm>
            <a:off x="700035" y="577074"/>
            <a:ext cx="6253425" cy="1641937"/>
          </a:xfrm>
        </p:spPr>
        <p:txBody>
          <a:bodyPr anchor="ctr"/>
          <a:lstStyle>
            <a:lvl1pPr algn="l">
              <a:lnSpc>
                <a:spcPts val="6000"/>
              </a:lnSpc>
              <a:defRPr sz="6000">
                <a:solidFill>
                  <a:schemeClr val="tx1"/>
                </a:solidFill>
              </a:defRPr>
            </a:lvl1pPr>
          </a:lstStyle>
          <a:p>
            <a:r>
              <a:rPr lang="en-GB" dirty="0"/>
              <a:t>Click to edit Master title style</a:t>
            </a:r>
            <a:endParaRPr lang="nl-NL" dirty="0"/>
          </a:p>
        </p:txBody>
      </p:sp>
      <p:pic>
        <p:nvPicPr>
          <p:cNvPr id="7" name="Picture 6">
            <a:extLst>
              <a:ext uri="{FF2B5EF4-FFF2-40B4-BE49-F238E27FC236}">
                <a16:creationId xmlns:a16="http://schemas.microsoft.com/office/drawing/2014/main" id="{D41978AB-2B9B-B3D2-A4B3-DDAB600BD19A}"/>
              </a:ext>
            </a:extLst>
          </p:cNvPr>
          <p:cNvPicPr>
            <a:picLocks noChangeAspect="1"/>
          </p:cNvPicPr>
          <p:nvPr userDrawn="1"/>
        </p:nvPicPr>
        <p:blipFill>
          <a:blip r:embed="rId3"/>
          <a:stretch>
            <a:fillRect/>
          </a:stretch>
        </p:blipFill>
        <p:spPr>
          <a:xfrm>
            <a:off x="0" y="5880843"/>
            <a:ext cx="2039815" cy="977157"/>
          </a:xfrm>
          <a:prstGeom prst="rect">
            <a:avLst/>
          </a:prstGeom>
        </p:spPr>
      </p:pic>
      <p:sp>
        <p:nvSpPr>
          <p:cNvPr id="12" name="Subtitle 2">
            <a:extLst>
              <a:ext uri="{FF2B5EF4-FFF2-40B4-BE49-F238E27FC236}">
                <a16:creationId xmlns:a16="http://schemas.microsoft.com/office/drawing/2014/main" id="{8EE13026-1564-4991-BA08-2E4B43F70719}"/>
              </a:ext>
            </a:extLst>
          </p:cNvPr>
          <p:cNvSpPr>
            <a:spLocks noGrp="1"/>
          </p:cNvSpPr>
          <p:nvPr>
            <p:ph type="subTitle" idx="1"/>
          </p:nvPr>
        </p:nvSpPr>
        <p:spPr>
          <a:xfrm>
            <a:off x="700035" y="2219011"/>
            <a:ext cx="6253424" cy="4976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nl-NL" dirty="0"/>
          </a:p>
        </p:txBody>
      </p:sp>
    </p:spTree>
    <p:extLst>
      <p:ext uri="{BB962C8B-B14F-4D97-AF65-F5344CB8AC3E}">
        <p14:creationId xmlns:p14="http://schemas.microsoft.com/office/powerpoint/2010/main" val="332259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 slide geel">
    <p:spTree>
      <p:nvGrpSpPr>
        <p:cNvPr id="1" name=""/>
        <p:cNvGrpSpPr/>
        <p:nvPr/>
      </p:nvGrpSpPr>
      <p:grpSpPr>
        <a:xfrm>
          <a:off x="0" y="0"/>
          <a:ext cx="0" cy="0"/>
          <a:chOff x="0" y="0"/>
          <a:chExt cx="0" cy="0"/>
        </a:xfrm>
      </p:grpSpPr>
      <p:pic>
        <p:nvPicPr>
          <p:cNvPr id="6" name="Picture 5" descr="A black and pink background&#10;&#10;AI-generated content may be incorrect.">
            <a:extLst>
              <a:ext uri="{FF2B5EF4-FFF2-40B4-BE49-F238E27FC236}">
                <a16:creationId xmlns:a16="http://schemas.microsoft.com/office/drawing/2014/main" id="{88205CC8-8B91-BD83-85EB-4A475613FC51}"/>
              </a:ext>
            </a:extLst>
          </p:cNvPr>
          <p:cNvPicPr>
            <a:picLocks noChangeAspect="1"/>
          </p:cNvPicPr>
          <p:nvPr userDrawn="1"/>
        </p:nvPicPr>
        <p:blipFill>
          <a:blip r:embed="rId2"/>
          <a:stretch>
            <a:fillRect/>
          </a:stretch>
        </p:blipFill>
        <p:spPr>
          <a:xfrm>
            <a:off x="-48182" y="-27102"/>
            <a:ext cx="12240182" cy="6885102"/>
          </a:xfrm>
          <a:prstGeom prst="rect">
            <a:avLst/>
          </a:prstGeom>
        </p:spPr>
      </p:pic>
      <p:sp>
        <p:nvSpPr>
          <p:cNvPr id="9" name="Title 1">
            <a:extLst>
              <a:ext uri="{FF2B5EF4-FFF2-40B4-BE49-F238E27FC236}">
                <a16:creationId xmlns:a16="http://schemas.microsoft.com/office/drawing/2014/main" id="{67C239BD-2298-21DA-A8B3-1DAEF9EC763D}"/>
              </a:ext>
            </a:extLst>
          </p:cNvPr>
          <p:cNvSpPr>
            <a:spLocks noGrp="1"/>
          </p:cNvSpPr>
          <p:nvPr>
            <p:ph type="ctrTitle"/>
          </p:nvPr>
        </p:nvSpPr>
        <p:spPr>
          <a:xfrm>
            <a:off x="750277" y="741492"/>
            <a:ext cx="6253425" cy="1784289"/>
          </a:xfrm>
        </p:spPr>
        <p:txBody>
          <a:bodyPr anchor="t"/>
          <a:lstStyle>
            <a:lvl1pPr algn="l">
              <a:lnSpc>
                <a:spcPts val="6000"/>
              </a:lnSpc>
              <a:defRPr sz="6000">
                <a:solidFill>
                  <a:schemeClr val="tx1"/>
                </a:solidFill>
              </a:defRPr>
            </a:lvl1pPr>
          </a:lstStyle>
          <a:p>
            <a:r>
              <a:rPr lang="en-GB" dirty="0"/>
              <a:t>Click to edit Master title style</a:t>
            </a:r>
            <a:endParaRPr lang="nl-NL" dirty="0"/>
          </a:p>
        </p:txBody>
      </p:sp>
      <p:sp>
        <p:nvSpPr>
          <p:cNvPr id="10" name="Subtitle 2">
            <a:extLst>
              <a:ext uri="{FF2B5EF4-FFF2-40B4-BE49-F238E27FC236}">
                <a16:creationId xmlns:a16="http://schemas.microsoft.com/office/drawing/2014/main" id="{4FE486B9-AA81-822C-565E-0B2DEE981C9E}"/>
              </a:ext>
            </a:extLst>
          </p:cNvPr>
          <p:cNvSpPr>
            <a:spLocks noGrp="1"/>
          </p:cNvSpPr>
          <p:nvPr>
            <p:ph type="subTitle" idx="1"/>
          </p:nvPr>
        </p:nvSpPr>
        <p:spPr>
          <a:xfrm>
            <a:off x="750277" y="2701541"/>
            <a:ext cx="4746172" cy="4976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nl-NL" dirty="0"/>
          </a:p>
        </p:txBody>
      </p:sp>
    </p:spTree>
    <p:extLst>
      <p:ext uri="{BB962C8B-B14F-4D97-AF65-F5344CB8AC3E}">
        <p14:creationId xmlns:p14="http://schemas.microsoft.com/office/powerpoint/2010/main" val="242538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Titel slide gee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07D563-DD68-3BCA-FE87-FDD51396224D}"/>
              </a:ext>
            </a:extLst>
          </p:cNvPr>
          <p:cNvPicPr>
            <a:picLocks noChangeAspect="1"/>
          </p:cNvPicPr>
          <p:nvPr userDrawn="1"/>
        </p:nvPicPr>
        <p:blipFill>
          <a:blip r:embed="rId2"/>
          <a:stretch>
            <a:fillRect/>
          </a:stretch>
        </p:blipFill>
        <p:spPr>
          <a:xfrm>
            <a:off x="-62846" y="0"/>
            <a:ext cx="12317691" cy="6928701"/>
          </a:xfrm>
          <a:prstGeom prst="rect">
            <a:avLst/>
          </a:prstGeom>
        </p:spPr>
      </p:pic>
      <p:sp>
        <p:nvSpPr>
          <p:cNvPr id="2" name="Title 1">
            <a:extLst>
              <a:ext uri="{FF2B5EF4-FFF2-40B4-BE49-F238E27FC236}">
                <a16:creationId xmlns:a16="http://schemas.microsoft.com/office/drawing/2014/main" id="{EFE6F606-355A-85C1-2B8C-04C91B6A6FFD}"/>
              </a:ext>
            </a:extLst>
          </p:cNvPr>
          <p:cNvSpPr>
            <a:spLocks noGrp="1"/>
          </p:cNvSpPr>
          <p:nvPr>
            <p:ph type="ctrTitle"/>
          </p:nvPr>
        </p:nvSpPr>
        <p:spPr>
          <a:xfrm>
            <a:off x="750277" y="741492"/>
            <a:ext cx="6253425" cy="1784289"/>
          </a:xfrm>
        </p:spPr>
        <p:txBody>
          <a:bodyPr anchor="t"/>
          <a:lstStyle>
            <a:lvl1pPr algn="l">
              <a:lnSpc>
                <a:spcPts val="6000"/>
              </a:lnSpc>
              <a:defRPr sz="6000">
                <a:solidFill>
                  <a:schemeClr val="tx1"/>
                </a:solidFill>
              </a:defRPr>
            </a:lvl1pPr>
          </a:lstStyle>
          <a:p>
            <a:r>
              <a:rPr lang="en-GB" dirty="0"/>
              <a:t>Click to edit Master title style</a:t>
            </a:r>
            <a:endParaRPr lang="nl-NL" dirty="0"/>
          </a:p>
        </p:txBody>
      </p:sp>
      <p:sp>
        <p:nvSpPr>
          <p:cNvPr id="3" name="Subtitle 2">
            <a:extLst>
              <a:ext uri="{FF2B5EF4-FFF2-40B4-BE49-F238E27FC236}">
                <a16:creationId xmlns:a16="http://schemas.microsoft.com/office/drawing/2014/main" id="{7CCA1F1D-9991-E37E-DBC1-596236F64F1E}"/>
              </a:ext>
            </a:extLst>
          </p:cNvPr>
          <p:cNvSpPr>
            <a:spLocks noGrp="1"/>
          </p:cNvSpPr>
          <p:nvPr>
            <p:ph type="subTitle" idx="1"/>
          </p:nvPr>
        </p:nvSpPr>
        <p:spPr>
          <a:xfrm>
            <a:off x="750277" y="2701541"/>
            <a:ext cx="4746172" cy="4976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nl-NL" dirty="0"/>
          </a:p>
        </p:txBody>
      </p:sp>
    </p:spTree>
    <p:extLst>
      <p:ext uri="{BB962C8B-B14F-4D97-AF65-F5344CB8AC3E}">
        <p14:creationId xmlns:p14="http://schemas.microsoft.com/office/powerpoint/2010/main" val="314033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D5D94CE7-155D-9B31-2C95-8F60BB5DAA98}"/>
              </a:ext>
            </a:extLst>
          </p:cNvPr>
          <p:cNvSpPr/>
          <p:nvPr userDrawn="1"/>
        </p:nvSpPr>
        <p:spPr>
          <a:xfrm>
            <a:off x="3928906" y="732291"/>
            <a:ext cx="7526214" cy="5393418"/>
          </a:xfrm>
          <a:prstGeom prst="roundRect">
            <a:avLst>
              <a:gd name="adj" fmla="val 57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DA65724-3E9E-8712-A5E8-626DEC0BC9C9}"/>
              </a:ext>
            </a:extLst>
          </p:cNvPr>
          <p:cNvSpPr>
            <a:spLocks noGrp="1"/>
          </p:cNvSpPr>
          <p:nvPr>
            <p:ph type="title"/>
          </p:nvPr>
        </p:nvSpPr>
        <p:spPr>
          <a:xfrm>
            <a:off x="4330840" y="1161505"/>
            <a:ext cx="5931877" cy="667295"/>
          </a:xfrm>
        </p:spPr>
        <p:txBody>
          <a:bodyPr anchor="b">
            <a:normAutofit/>
          </a:bodyPr>
          <a:lstStyle>
            <a:lvl1pPr>
              <a:defRPr sz="4000"/>
            </a:lvl1pPr>
          </a:lstStyle>
          <a:p>
            <a:endParaRPr lang="nl-NL" dirty="0"/>
          </a:p>
        </p:txBody>
      </p:sp>
      <p:sp>
        <p:nvSpPr>
          <p:cNvPr id="3" name="Text Placeholder 2">
            <a:extLst>
              <a:ext uri="{FF2B5EF4-FFF2-40B4-BE49-F238E27FC236}">
                <a16:creationId xmlns:a16="http://schemas.microsoft.com/office/drawing/2014/main" id="{50E84F00-0C37-08B0-1332-7B3D75906A1B}"/>
              </a:ext>
            </a:extLst>
          </p:cNvPr>
          <p:cNvSpPr>
            <a:spLocks noGrp="1"/>
          </p:cNvSpPr>
          <p:nvPr>
            <p:ph type="body" idx="1"/>
          </p:nvPr>
        </p:nvSpPr>
        <p:spPr>
          <a:xfrm>
            <a:off x="477296" y="927895"/>
            <a:ext cx="2748225" cy="1483709"/>
          </a:xfrm>
        </p:spPr>
        <p:txBody>
          <a:bodyPr>
            <a:normAutofit/>
          </a:bodyPr>
          <a:lstStyle>
            <a:lvl1pPr marL="0" indent="0">
              <a:buNone/>
              <a:defRPr sz="60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6" name="Slide Number Placeholder 5">
            <a:extLst>
              <a:ext uri="{FF2B5EF4-FFF2-40B4-BE49-F238E27FC236}">
                <a16:creationId xmlns:a16="http://schemas.microsoft.com/office/drawing/2014/main" id="{15DB36E2-CE17-C656-180F-1692FDA99B47}"/>
              </a:ext>
            </a:extLst>
          </p:cNvPr>
          <p:cNvSpPr>
            <a:spLocks noGrp="1"/>
          </p:cNvSpPr>
          <p:nvPr>
            <p:ph type="sldNum" sz="quarter" idx="12"/>
          </p:nvPr>
        </p:nvSpPr>
        <p:spPr/>
        <p:txBody>
          <a:bodyPr/>
          <a:lstStyle/>
          <a:p>
            <a:fld id="{9EC92D4D-9B17-4A46-B944-95FF5F653C9E}" type="slidenum">
              <a:rPr lang="nl-NL" smtClean="0"/>
              <a:t>‹nr.›</a:t>
            </a:fld>
            <a:endParaRPr lang="nl-NL"/>
          </a:p>
        </p:txBody>
      </p:sp>
      <p:pic>
        <p:nvPicPr>
          <p:cNvPr id="8" name="Picture 7">
            <a:extLst>
              <a:ext uri="{FF2B5EF4-FFF2-40B4-BE49-F238E27FC236}">
                <a16:creationId xmlns:a16="http://schemas.microsoft.com/office/drawing/2014/main" id="{F5138627-04FC-4A3F-3850-008328EE18F5}"/>
              </a:ext>
            </a:extLst>
          </p:cNvPr>
          <p:cNvPicPr>
            <a:picLocks noChangeAspect="1"/>
          </p:cNvPicPr>
          <p:nvPr userDrawn="1"/>
        </p:nvPicPr>
        <p:blipFill>
          <a:blip r:embed="rId2"/>
          <a:stretch>
            <a:fillRect/>
          </a:stretch>
        </p:blipFill>
        <p:spPr>
          <a:xfrm>
            <a:off x="0" y="5880843"/>
            <a:ext cx="2039815" cy="977157"/>
          </a:xfrm>
          <a:prstGeom prst="rect">
            <a:avLst/>
          </a:prstGeom>
        </p:spPr>
      </p:pic>
      <p:sp>
        <p:nvSpPr>
          <p:cNvPr id="11" name="Content Placeholder 10">
            <a:extLst>
              <a:ext uri="{FF2B5EF4-FFF2-40B4-BE49-F238E27FC236}">
                <a16:creationId xmlns:a16="http://schemas.microsoft.com/office/drawing/2014/main" id="{EF5AB0ED-A834-871B-081F-C03FA75417C5}"/>
              </a:ext>
            </a:extLst>
          </p:cNvPr>
          <p:cNvSpPr>
            <a:spLocks noGrp="1"/>
          </p:cNvSpPr>
          <p:nvPr>
            <p:ph sz="quarter" idx="13"/>
          </p:nvPr>
        </p:nvSpPr>
        <p:spPr>
          <a:xfrm>
            <a:off x="4330840" y="2059441"/>
            <a:ext cx="6521040" cy="361460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Tree>
    <p:extLst>
      <p:ext uri="{BB962C8B-B14F-4D97-AF65-F5344CB8AC3E}">
        <p14:creationId xmlns:p14="http://schemas.microsoft.com/office/powerpoint/2010/main" val="425915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sis slide">
    <p:spTree>
      <p:nvGrpSpPr>
        <p:cNvPr id="1" name=""/>
        <p:cNvGrpSpPr/>
        <p:nvPr/>
      </p:nvGrpSpPr>
      <p:grpSpPr>
        <a:xfrm>
          <a:off x="0" y="0"/>
          <a:ext cx="0" cy="0"/>
          <a:chOff x="0" y="0"/>
          <a:chExt cx="0" cy="0"/>
        </a:xfrm>
      </p:grpSpPr>
      <p:pic>
        <p:nvPicPr>
          <p:cNvPr id="14" name="Picture 13" descr="A black background with a black square&#10;&#10;AI-generated content may be incorrect.">
            <a:extLst>
              <a:ext uri="{FF2B5EF4-FFF2-40B4-BE49-F238E27FC236}">
                <a16:creationId xmlns:a16="http://schemas.microsoft.com/office/drawing/2014/main" id="{457BA7EC-D3B1-EA83-74F5-88A99A3D62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874A56-07EC-D7E2-C4E8-D77DC4D2550E}"/>
              </a:ext>
            </a:extLst>
          </p:cNvPr>
          <p:cNvSpPr>
            <a:spLocks noGrp="1"/>
          </p:cNvSpPr>
          <p:nvPr>
            <p:ph type="title"/>
          </p:nvPr>
        </p:nvSpPr>
        <p:spPr/>
        <p:txBody>
          <a:bodyPr>
            <a:normAutofit/>
          </a:bodyPr>
          <a:lstStyle>
            <a:lvl1pPr>
              <a:lnSpc>
                <a:spcPts val="3600"/>
              </a:lnSpc>
              <a:defRPr sz="3600">
                <a:solidFill>
                  <a:schemeClr val="tx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B792A40E-94C3-E21A-EF8B-98071329FAB2}"/>
              </a:ext>
            </a:extLst>
          </p:cNvPr>
          <p:cNvSpPr>
            <a:spLocks noGrp="1"/>
          </p:cNvSpPr>
          <p:nvPr>
            <p:ph idx="1"/>
          </p:nvPr>
        </p:nvSpPr>
        <p:spPr>
          <a:xfrm>
            <a:off x="838200" y="1825625"/>
            <a:ext cx="10515600" cy="3992371"/>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6" name="Slide Number Placeholder 5">
            <a:extLst>
              <a:ext uri="{FF2B5EF4-FFF2-40B4-BE49-F238E27FC236}">
                <a16:creationId xmlns:a16="http://schemas.microsoft.com/office/drawing/2014/main" id="{404DF84D-0BC7-CA43-5BAE-ACBDFDE2D540}"/>
              </a:ext>
            </a:extLst>
          </p:cNvPr>
          <p:cNvSpPr>
            <a:spLocks noGrp="1"/>
          </p:cNvSpPr>
          <p:nvPr>
            <p:ph type="sldNum" sz="quarter" idx="12"/>
          </p:nvPr>
        </p:nvSpPr>
        <p:spPr/>
        <p:txBody>
          <a:bodyPr/>
          <a:lstStyle>
            <a:lvl1pPr>
              <a:defRPr>
                <a:solidFill>
                  <a:schemeClr val="bg1"/>
                </a:solidFill>
              </a:defRPr>
            </a:lvl1pPr>
          </a:lstStyle>
          <a:p>
            <a:fld id="{9EC92D4D-9B17-4A46-B944-95FF5F653C9E}" type="slidenum">
              <a:rPr lang="nl-NL" smtClean="0"/>
              <a:pPr/>
              <a:t>‹nr.›</a:t>
            </a:fld>
            <a:endParaRPr lang="nl-NL" dirty="0"/>
          </a:p>
        </p:txBody>
      </p:sp>
    </p:spTree>
    <p:extLst>
      <p:ext uri="{BB962C8B-B14F-4D97-AF65-F5344CB8AC3E}">
        <p14:creationId xmlns:p14="http://schemas.microsoft.com/office/powerpoint/2010/main" val="392512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asis slide 2">
    <p:spTree>
      <p:nvGrpSpPr>
        <p:cNvPr id="1" name=""/>
        <p:cNvGrpSpPr/>
        <p:nvPr/>
      </p:nvGrpSpPr>
      <p:grpSpPr>
        <a:xfrm>
          <a:off x="0" y="0"/>
          <a:ext cx="0" cy="0"/>
          <a:chOff x="0" y="0"/>
          <a:chExt cx="0" cy="0"/>
        </a:xfrm>
      </p:grpSpPr>
      <p:pic>
        <p:nvPicPr>
          <p:cNvPr id="14" name="Picture 13" descr="A black background with a black square&#10;&#10;AI-generated content may be incorrect.">
            <a:extLst>
              <a:ext uri="{FF2B5EF4-FFF2-40B4-BE49-F238E27FC236}">
                <a16:creationId xmlns:a16="http://schemas.microsoft.com/office/drawing/2014/main" id="{457BA7EC-D3B1-EA83-74F5-88A99A3D62C6}"/>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3A874A56-07EC-D7E2-C4E8-D77DC4D2550E}"/>
              </a:ext>
            </a:extLst>
          </p:cNvPr>
          <p:cNvSpPr>
            <a:spLocks noGrp="1"/>
          </p:cNvSpPr>
          <p:nvPr>
            <p:ph type="title"/>
          </p:nvPr>
        </p:nvSpPr>
        <p:spPr/>
        <p:txBody>
          <a:bodyPr>
            <a:normAutofit/>
          </a:bodyPr>
          <a:lstStyle>
            <a:lvl1pPr>
              <a:lnSpc>
                <a:spcPts val="3600"/>
              </a:lnSpc>
              <a:defRPr sz="3600">
                <a:solidFill>
                  <a:schemeClr val="tx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B792A40E-94C3-E21A-EF8B-98071329FAB2}"/>
              </a:ext>
            </a:extLst>
          </p:cNvPr>
          <p:cNvSpPr>
            <a:spLocks noGrp="1"/>
          </p:cNvSpPr>
          <p:nvPr>
            <p:ph idx="1"/>
          </p:nvPr>
        </p:nvSpPr>
        <p:spPr>
          <a:xfrm>
            <a:off x="838200" y="1825625"/>
            <a:ext cx="10515600" cy="3992371"/>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6" name="Slide Number Placeholder 5">
            <a:extLst>
              <a:ext uri="{FF2B5EF4-FFF2-40B4-BE49-F238E27FC236}">
                <a16:creationId xmlns:a16="http://schemas.microsoft.com/office/drawing/2014/main" id="{404DF84D-0BC7-CA43-5BAE-ACBDFDE2D540}"/>
              </a:ext>
            </a:extLst>
          </p:cNvPr>
          <p:cNvSpPr>
            <a:spLocks noGrp="1"/>
          </p:cNvSpPr>
          <p:nvPr>
            <p:ph type="sldNum" sz="quarter" idx="12"/>
          </p:nvPr>
        </p:nvSpPr>
        <p:spPr/>
        <p:txBody>
          <a:bodyPr/>
          <a:lstStyle/>
          <a:p>
            <a:fld id="{9EC92D4D-9B17-4A46-B944-95FF5F653C9E}" type="slidenum">
              <a:rPr lang="nl-NL" smtClean="0"/>
              <a:t>‹nr.›</a:t>
            </a:fld>
            <a:endParaRPr lang="nl-NL"/>
          </a:p>
        </p:txBody>
      </p:sp>
    </p:spTree>
    <p:extLst>
      <p:ext uri="{BB962C8B-B14F-4D97-AF65-F5344CB8AC3E}">
        <p14:creationId xmlns:p14="http://schemas.microsoft.com/office/powerpoint/2010/main" val="322744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8D6D1-606D-EE90-5000-80A242E4C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nl-NL" dirty="0"/>
          </a:p>
        </p:txBody>
      </p:sp>
      <p:sp>
        <p:nvSpPr>
          <p:cNvPr id="3" name="Text Placeholder 2">
            <a:extLst>
              <a:ext uri="{FF2B5EF4-FFF2-40B4-BE49-F238E27FC236}">
                <a16:creationId xmlns:a16="http://schemas.microsoft.com/office/drawing/2014/main" id="{7DCE8BD5-D147-027A-59F3-348B8FA14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sp>
        <p:nvSpPr>
          <p:cNvPr id="6" name="Slide Number Placeholder 5">
            <a:extLst>
              <a:ext uri="{FF2B5EF4-FFF2-40B4-BE49-F238E27FC236}">
                <a16:creationId xmlns:a16="http://schemas.microsoft.com/office/drawing/2014/main" id="{EFC85ABC-6B9F-2285-500E-BE037EF2F8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EC92D4D-9B17-4A46-B944-95FF5F653C9E}" type="slidenum">
              <a:rPr lang="nl-NL" smtClean="0"/>
              <a:pPr/>
              <a:t>‹nr.›</a:t>
            </a:fld>
            <a:endParaRPr lang="nl-NL" dirty="0"/>
          </a:p>
        </p:txBody>
      </p:sp>
      <p:pic>
        <p:nvPicPr>
          <p:cNvPr id="7" name="Picture 6">
            <a:extLst>
              <a:ext uri="{FF2B5EF4-FFF2-40B4-BE49-F238E27FC236}">
                <a16:creationId xmlns:a16="http://schemas.microsoft.com/office/drawing/2014/main" id="{E629770E-2F4E-345C-0633-90BB8EB8BBB6}"/>
              </a:ext>
            </a:extLst>
          </p:cNvPr>
          <p:cNvPicPr>
            <a:picLocks noChangeAspect="1"/>
          </p:cNvPicPr>
          <p:nvPr userDrawn="1"/>
        </p:nvPicPr>
        <p:blipFill>
          <a:blip r:embed="rId18"/>
          <a:stretch>
            <a:fillRect/>
          </a:stretch>
        </p:blipFill>
        <p:spPr>
          <a:xfrm>
            <a:off x="0" y="5880843"/>
            <a:ext cx="2039815" cy="977157"/>
          </a:xfrm>
          <a:prstGeom prst="rect">
            <a:avLst/>
          </a:prstGeom>
        </p:spPr>
      </p:pic>
    </p:spTree>
    <p:extLst>
      <p:ext uri="{BB962C8B-B14F-4D97-AF65-F5344CB8AC3E}">
        <p14:creationId xmlns:p14="http://schemas.microsoft.com/office/powerpoint/2010/main" val="265057070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60" r:id="rId4"/>
    <p:sldLayoutId id="2147483668" r:id="rId5"/>
    <p:sldLayoutId id="2147483669" r:id="rId6"/>
    <p:sldLayoutId id="2147483651" r:id="rId7"/>
    <p:sldLayoutId id="2147483650" r:id="rId8"/>
    <p:sldLayoutId id="2147483667" r:id="rId9"/>
    <p:sldLayoutId id="2147483670" r:id="rId10"/>
    <p:sldLayoutId id="2147483661" r:id="rId11"/>
    <p:sldLayoutId id="2147483652" r:id="rId12"/>
    <p:sldLayoutId id="2147483653" r:id="rId13"/>
    <p:sldLayoutId id="2147483655" r:id="rId14"/>
    <p:sldLayoutId id="2147483656" r:id="rId15"/>
    <p:sldLayoutId id="2147483657" r:id="rId16"/>
  </p:sldLayoutIdLst>
  <p:txStyles>
    <p:titleStyle>
      <a:lvl1pPr algn="l" defTabSz="914400" rtl="0" eaLnBrk="1" latinLnBrk="0" hangingPunct="1">
        <a:lnSpc>
          <a:spcPts val="44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4.jpe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4.jpeg"/><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info@cijfersencenten.nl" TargetMode="External"/><Relationship Id="rId2" Type="http://schemas.openxmlformats.org/officeDocument/2006/relationships/hyperlink" Target="http://www.cijfersencenten.nl/" TargetMode="External"/><Relationship Id="rId1" Type="http://schemas.openxmlformats.org/officeDocument/2006/relationships/slideLayout" Target="../slideLayouts/slideLayout4.xml"/><Relationship Id="rId4" Type="http://schemas.openxmlformats.org/officeDocument/2006/relationships/hyperlink" Target="http://www.nibud.n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B599-BEA3-E7B6-B034-B381F788FD8E}"/>
              </a:ext>
            </a:extLst>
          </p:cNvPr>
          <p:cNvSpPr>
            <a:spLocks noGrp="1"/>
          </p:cNvSpPr>
          <p:nvPr>
            <p:ph type="ctrTitle"/>
          </p:nvPr>
        </p:nvSpPr>
        <p:spPr>
          <a:xfrm>
            <a:off x="750277" y="3884023"/>
            <a:ext cx="7909629" cy="1821452"/>
          </a:xfrm>
        </p:spPr>
        <p:txBody>
          <a:bodyPr>
            <a:normAutofit/>
          </a:bodyPr>
          <a:lstStyle/>
          <a:p>
            <a:r>
              <a:rPr lang="nl-NL" sz="5400" dirty="0"/>
              <a:t>Landelijke </a:t>
            </a:r>
            <a:br>
              <a:rPr lang="nl-NL" sz="5400" dirty="0"/>
            </a:br>
            <a:r>
              <a:rPr lang="nl-NL" sz="5400" dirty="0"/>
              <a:t>Kennis- en </a:t>
            </a:r>
            <a:r>
              <a:rPr lang="nl-NL" sz="5400" dirty="0" err="1"/>
              <a:t>Inspiratiedag</a:t>
            </a:r>
            <a:endParaRPr lang="nl-NL" sz="5400" dirty="0"/>
          </a:p>
        </p:txBody>
      </p:sp>
    </p:spTree>
    <p:extLst>
      <p:ext uri="{BB962C8B-B14F-4D97-AF65-F5344CB8AC3E}">
        <p14:creationId xmlns:p14="http://schemas.microsoft.com/office/powerpoint/2010/main" val="58179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A6648C7-34FF-D49D-D3D3-F3A327C8F1C7}"/>
              </a:ext>
            </a:extLst>
          </p:cNvPr>
          <p:cNvPicPr>
            <a:picLocks noChangeAspect="1"/>
          </p:cNvPicPr>
          <p:nvPr/>
        </p:nvPicPr>
        <p:blipFill>
          <a:blip r:embed="rId2"/>
          <a:stretch>
            <a:fillRect/>
          </a:stretch>
        </p:blipFill>
        <p:spPr>
          <a:xfrm>
            <a:off x="313518" y="167934"/>
            <a:ext cx="5754822" cy="3261066"/>
          </a:xfrm>
          <a:prstGeom prst="rect">
            <a:avLst/>
          </a:prstGeom>
        </p:spPr>
      </p:pic>
      <p:pic>
        <p:nvPicPr>
          <p:cNvPr id="5" name="Afbeelding 4">
            <a:extLst>
              <a:ext uri="{FF2B5EF4-FFF2-40B4-BE49-F238E27FC236}">
                <a16:creationId xmlns:a16="http://schemas.microsoft.com/office/drawing/2014/main" id="{27E1BFC9-74A8-0E7A-001B-15539527B009}"/>
              </a:ext>
            </a:extLst>
          </p:cNvPr>
          <p:cNvPicPr>
            <a:picLocks noChangeAspect="1"/>
          </p:cNvPicPr>
          <p:nvPr/>
        </p:nvPicPr>
        <p:blipFill>
          <a:blip r:embed="rId3"/>
          <a:stretch>
            <a:fillRect/>
          </a:stretch>
        </p:blipFill>
        <p:spPr>
          <a:xfrm>
            <a:off x="3055563" y="3514316"/>
            <a:ext cx="6362257" cy="2120238"/>
          </a:xfrm>
          <a:prstGeom prst="rect">
            <a:avLst/>
          </a:prstGeom>
        </p:spPr>
      </p:pic>
      <p:pic>
        <p:nvPicPr>
          <p:cNvPr id="2" name="Afbeelding 1">
            <a:extLst>
              <a:ext uri="{FF2B5EF4-FFF2-40B4-BE49-F238E27FC236}">
                <a16:creationId xmlns:a16="http://schemas.microsoft.com/office/drawing/2014/main" id="{9A479105-00BA-510F-BD7E-88D3CD33BFEF}"/>
              </a:ext>
            </a:extLst>
          </p:cNvPr>
          <p:cNvPicPr>
            <a:picLocks noChangeAspect="1"/>
          </p:cNvPicPr>
          <p:nvPr/>
        </p:nvPicPr>
        <p:blipFill>
          <a:blip r:embed="rId4"/>
          <a:stretch>
            <a:fillRect/>
          </a:stretch>
        </p:blipFill>
        <p:spPr>
          <a:xfrm>
            <a:off x="9486067" y="0"/>
            <a:ext cx="2705933" cy="6858000"/>
          </a:xfrm>
          <a:prstGeom prst="rect">
            <a:avLst/>
          </a:prstGeom>
        </p:spPr>
      </p:pic>
      <p:pic>
        <p:nvPicPr>
          <p:cNvPr id="6" name="Afbeelding 5">
            <a:extLst>
              <a:ext uri="{FF2B5EF4-FFF2-40B4-BE49-F238E27FC236}">
                <a16:creationId xmlns:a16="http://schemas.microsoft.com/office/drawing/2014/main" id="{32FAD661-5D31-D776-8DBA-4F25F172DC8D}"/>
              </a:ext>
            </a:extLst>
          </p:cNvPr>
          <p:cNvPicPr>
            <a:picLocks noChangeAspect="1"/>
          </p:cNvPicPr>
          <p:nvPr/>
        </p:nvPicPr>
        <p:blipFill>
          <a:blip r:embed="rId5"/>
          <a:stretch>
            <a:fillRect/>
          </a:stretch>
        </p:blipFill>
        <p:spPr>
          <a:xfrm>
            <a:off x="4639183" y="1313369"/>
            <a:ext cx="7621064" cy="1200318"/>
          </a:xfrm>
          <a:prstGeom prst="rect">
            <a:avLst/>
          </a:prstGeom>
        </p:spPr>
      </p:pic>
      <p:sp>
        <p:nvSpPr>
          <p:cNvPr id="3" name="Tekstvak 2">
            <a:extLst>
              <a:ext uri="{FF2B5EF4-FFF2-40B4-BE49-F238E27FC236}">
                <a16:creationId xmlns:a16="http://schemas.microsoft.com/office/drawing/2014/main" id="{516463FE-5E3A-3ACE-EED2-509B5EF5577B}"/>
              </a:ext>
            </a:extLst>
          </p:cNvPr>
          <p:cNvSpPr txBox="1"/>
          <p:nvPr/>
        </p:nvSpPr>
        <p:spPr>
          <a:xfrm>
            <a:off x="2594446" y="5719870"/>
            <a:ext cx="6362257" cy="1015663"/>
          </a:xfrm>
          <a:prstGeom prst="rect">
            <a:avLst/>
          </a:prstGeom>
          <a:noFill/>
        </p:spPr>
        <p:txBody>
          <a:bodyPr wrap="square" rtlCol="0">
            <a:spAutoFit/>
          </a:bodyPr>
          <a:lstStyle/>
          <a:p>
            <a:r>
              <a:rPr lang="nl-NL" sz="6000" b="1" dirty="0">
                <a:solidFill>
                  <a:schemeClr val="accent6">
                    <a:lumMod val="50000"/>
                  </a:schemeClr>
                </a:solidFill>
              </a:rPr>
              <a:t>Werken loont!</a:t>
            </a:r>
          </a:p>
        </p:txBody>
      </p:sp>
    </p:spTree>
    <p:extLst>
      <p:ext uri="{BB962C8B-B14F-4D97-AF65-F5344CB8AC3E}">
        <p14:creationId xmlns:p14="http://schemas.microsoft.com/office/powerpoint/2010/main" val="115234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E363-7875-BE6C-4AA1-586D9E3D5569}"/>
            </a:ext>
          </a:extLst>
        </p:cNvPr>
        <p:cNvGrpSpPr/>
        <p:nvPr/>
      </p:nvGrpSpPr>
      <p:grpSpPr>
        <a:xfrm>
          <a:off x="0" y="0"/>
          <a:ext cx="0" cy="0"/>
          <a:chOff x="0" y="0"/>
          <a:chExt cx="0" cy="0"/>
        </a:xfrm>
      </p:grpSpPr>
      <p:graphicFrame>
        <p:nvGraphicFramePr>
          <p:cNvPr id="5" name="Tijdelijke aanduiding voor inhoud 2">
            <a:extLst>
              <a:ext uri="{FF2B5EF4-FFF2-40B4-BE49-F238E27FC236}">
                <a16:creationId xmlns:a16="http://schemas.microsoft.com/office/drawing/2014/main" id="{F8348E2E-F5CC-A4AA-2BA9-D30E27278FA1}"/>
              </a:ext>
            </a:extLst>
          </p:cNvPr>
          <p:cNvGraphicFramePr>
            <a:graphicFrameLocks noGrp="1"/>
          </p:cNvGraphicFramePr>
          <p:nvPr>
            <p:ph idx="1"/>
            <p:extLst>
              <p:ext uri="{D42A27DB-BD31-4B8C-83A1-F6EECF244321}">
                <p14:modId xmlns:p14="http://schemas.microsoft.com/office/powerpoint/2010/main" val="6426158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vak 1">
            <a:extLst>
              <a:ext uri="{FF2B5EF4-FFF2-40B4-BE49-F238E27FC236}">
                <a16:creationId xmlns:a16="http://schemas.microsoft.com/office/drawing/2014/main" id="{FCF288F1-3D8D-FD32-9CB6-8B08A6B2FDD5}"/>
              </a:ext>
            </a:extLst>
          </p:cNvPr>
          <p:cNvSpPr txBox="1"/>
          <p:nvPr/>
        </p:nvSpPr>
        <p:spPr>
          <a:xfrm>
            <a:off x="1927462" y="228516"/>
            <a:ext cx="9112469" cy="1754326"/>
          </a:xfrm>
          <a:prstGeom prst="rect">
            <a:avLst/>
          </a:prstGeom>
          <a:noFill/>
        </p:spPr>
        <p:txBody>
          <a:bodyPr wrap="square" rtlCol="0">
            <a:spAutoFit/>
          </a:bodyPr>
          <a:lstStyle/>
          <a:p>
            <a:r>
              <a:rPr lang="nl-NL" sz="5400" b="1" dirty="0">
                <a:solidFill>
                  <a:schemeClr val="bg2">
                    <a:lumMod val="50000"/>
                  </a:schemeClr>
                </a:solidFill>
              </a:rPr>
              <a:t>Hoe vaak loont werken?</a:t>
            </a:r>
          </a:p>
          <a:p>
            <a:r>
              <a:rPr lang="nl-NL" sz="5400" b="1" dirty="0">
                <a:solidFill>
                  <a:schemeClr val="bg2">
                    <a:lumMod val="50000"/>
                  </a:schemeClr>
                </a:solidFill>
              </a:rPr>
              <a:t>Van Bijstand naar Werk</a:t>
            </a:r>
          </a:p>
        </p:txBody>
      </p:sp>
    </p:spTree>
    <p:extLst>
      <p:ext uri="{BB962C8B-B14F-4D97-AF65-F5344CB8AC3E}">
        <p14:creationId xmlns:p14="http://schemas.microsoft.com/office/powerpoint/2010/main" val="413474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7211D-C570-58D5-52D0-3F7BE469AEBB}"/>
            </a:ext>
          </a:extLst>
        </p:cNvPr>
        <p:cNvGrpSpPr/>
        <p:nvPr/>
      </p:nvGrpSpPr>
      <p:grpSpPr>
        <a:xfrm>
          <a:off x="0" y="0"/>
          <a:ext cx="0" cy="0"/>
          <a:chOff x="0" y="0"/>
          <a:chExt cx="0" cy="0"/>
        </a:xfrm>
      </p:grpSpPr>
      <p:graphicFrame>
        <p:nvGraphicFramePr>
          <p:cNvPr id="5" name="Tijdelijke aanduiding voor inhoud 2">
            <a:extLst>
              <a:ext uri="{FF2B5EF4-FFF2-40B4-BE49-F238E27FC236}">
                <a16:creationId xmlns:a16="http://schemas.microsoft.com/office/drawing/2014/main" id="{B848A9E4-265B-C8C2-EC1F-B1D385BA8658}"/>
              </a:ext>
            </a:extLst>
          </p:cNvPr>
          <p:cNvGraphicFramePr>
            <a:graphicFrameLocks noGrp="1"/>
          </p:cNvGraphicFramePr>
          <p:nvPr>
            <p:ph idx="1"/>
            <p:extLst>
              <p:ext uri="{D42A27DB-BD31-4B8C-83A1-F6EECF244321}">
                <p14:modId xmlns:p14="http://schemas.microsoft.com/office/powerpoint/2010/main" val="34202816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vak 1">
            <a:extLst>
              <a:ext uri="{FF2B5EF4-FFF2-40B4-BE49-F238E27FC236}">
                <a16:creationId xmlns:a16="http://schemas.microsoft.com/office/drawing/2014/main" id="{5A5D5F58-A53E-BACF-5D08-B042D45054CB}"/>
              </a:ext>
            </a:extLst>
          </p:cNvPr>
          <p:cNvSpPr txBox="1"/>
          <p:nvPr/>
        </p:nvSpPr>
        <p:spPr>
          <a:xfrm>
            <a:off x="1766999" y="305011"/>
            <a:ext cx="9112469" cy="2585323"/>
          </a:xfrm>
          <a:prstGeom prst="rect">
            <a:avLst/>
          </a:prstGeom>
          <a:noFill/>
        </p:spPr>
        <p:txBody>
          <a:bodyPr wrap="square" rtlCol="0">
            <a:spAutoFit/>
          </a:bodyPr>
          <a:lstStyle/>
          <a:p>
            <a:r>
              <a:rPr lang="nl-NL" sz="5400" b="1" dirty="0">
                <a:solidFill>
                  <a:schemeClr val="bg2">
                    <a:lumMod val="50000"/>
                  </a:schemeClr>
                </a:solidFill>
              </a:rPr>
              <a:t>Hoe vaak loont werken?</a:t>
            </a:r>
          </a:p>
          <a:p>
            <a:r>
              <a:rPr lang="nl-NL" sz="5400" b="1" dirty="0">
                <a:solidFill>
                  <a:schemeClr val="bg2">
                    <a:lumMod val="50000"/>
                  </a:schemeClr>
                </a:solidFill>
              </a:rPr>
              <a:t>Van Bijstand naar Werk</a:t>
            </a:r>
          </a:p>
          <a:p>
            <a:endParaRPr lang="nl-NL" sz="5400" b="1" dirty="0">
              <a:solidFill>
                <a:schemeClr val="bg2">
                  <a:lumMod val="50000"/>
                </a:schemeClr>
              </a:solidFill>
            </a:endParaRPr>
          </a:p>
        </p:txBody>
      </p:sp>
    </p:spTree>
    <p:extLst>
      <p:ext uri="{BB962C8B-B14F-4D97-AF65-F5344CB8AC3E}">
        <p14:creationId xmlns:p14="http://schemas.microsoft.com/office/powerpoint/2010/main" val="135701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1E4E9-6BE9-990C-6A46-A13FE5FF42F5}"/>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C0DB81E9-BC96-659F-D275-CDF23CC11D79}"/>
              </a:ext>
            </a:extLst>
          </p:cNvPr>
          <p:cNvPicPr>
            <a:picLocks noChangeAspect="1"/>
          </p:cNvPicPr>
          <p:nvPr/>
        </p:nvPicPr>
        <p:blipFill>
          <a:blip r:embed="rId2"/>
          <a:stretch>
            <a:fillRect/>
          </a:stretch>
        </p:blipFill>
        <p:spPr>
          <a:xfrm>
            <a:off x="1610187" y="600553"/>
            <a:ext cx="9480600" cy="5334649"/>
          </a:xfrm>
          <a:prstGeom prst="rect">
            <a:avLst/>
          </a:prstGeom>
        </p:spPr>
      </p:pic>
    </p:spTree>
    <p:extLst>
      <p:ext uri="{BB962C8B-B14F-4D97-AF65-F5344CB8AC3E}">
        <p14:creationId xmlns:p14="http://schemas.microsoft.com/office/powerpoint/2010/main" val="40593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4D933-DB0C-24F2-8D3A-5D141A6150FE}"/>
            </a:ext>
          </a:extLst>
        </p:cNvPr>
        <p:cNvGrpSpPr/>
        <p:nvPr/>
      </p:nvGrpSpPr>
      <p:grpSpPr>
        <a:xfrm>
          <a:off x="0" y="0"/>
          <a:ext cx="0" cy="0"/>
          <a:chOff x="0" y="0"/>
          <a:chExt cx="0" cy="0"/>
        </a:xfrm>
      </p:grpSpPr>
      <p:pic>
        <p:nvPicPr>
          <p:cNvPr id="5" name="Tijdelijke aanduiding voor inhoud 4" descr="Afbeelding met tekst, schermopname, nummer, Lettertype&#10;&#10;Door AI gegenereerde inhoud is mogelijk onjuist.">
            <a:extLst>
              <a:ext uri="{FF2B5EF4-FFF2-40B4-BE49-F238E27FC236}">
                <a16:creationId xmlns:a16="http://schemas.microsoft.com/office/drawing/2014/main" id="{6A467B8D-6D0D-8876-E685-5FB1AE61A0FE}"/>
              </a:ext>
            </a:extLst>
          </p:cNvPr>
          <p:cNvPicPr>
            <a:picLocks noGrp="1" noChangeAspect="1"/>
          </p:cNvPicPr>
          <p:nvPr>
            <p:ph idx="1"/>
          </p:nvPr>
        </p:nvPicPr>
        <p:blipFill>
          <a:blip r:embed="rId2"/>
          <a:stretch>
            <a:fillRect/>
          </a:stretch>
        </p:blipFill>
        <p:spPr>
          <a:xfrm>
            <a:off x="1360284" y="629264"/>
            <a:ext cx="9294407" cy="5213936"/>
          </a:xfrm>
          <a:prstGeom prst="rect">
            <a:avLst/>
          </a:prstGeom>
        </p:spPr>
      </p:pic>
    </p:spTree>
    <p:extLst>
      <p:ext uri="{BB962C8B-B14F-4D97-AF65-F5344CB8AC3E}">
        <p14:creationId xmlns:p14="http://schemas.microsoft.com/office/powerpoint/2010/main" val="2902938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6C589-D6F7-B9B0-190F-D535E2BD73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E842A7-B6DB-99ED-CDFA-53140B4E68FD}"/>
              </a:ext>
            </a:extLst>
          </p:cNvPr>
          <p:cNvSpPr>
            <a:spLocks noGrp="1"/>
          </p:cNvSpPr>
          <p:nvPr>
            <p:ph type="title"/>
          </p:nvPr>
        </p:nvSpPr>
        <p:spPr>
          <a:xfrm>
            <a:off x="838200" y="365125"/>
            <a:ext cx="10515600" cy="1325563"/>
          </a:xfrm>
        </p:spPr>
        <p:txBody>
          <a:bodyPr anchor="ctr">
            <a:normAutofit/>
          </a:bodyPr>
          <a:lstStyle/>
          <a:p>
            <a:r>
              <a:rPr lang="nl-NL" b="1"/>
              <a:t>Mispercepties blokkeren de uitstroom</a:t>
            </a:r>
          </a:p>
        </p:txBody>
      </p:sp>
      <p:graphicFrame>
        <p:nvGraphicFramePr>
          <p:cNvPr id="5" name="Tijdelijke aanduiding voor inhoud 2">
            <a:extLst>
              <a:ext uri="{FF2B5EF4-FFF2-40B4-BE49-F238E27FC236}">
                <a16:creationId xmlns:a16="http://schemas.microsoft.com/office/drawing/2014/main" id="{3CEE1731-7D8F-0976-9F5A-811862AC0AEF}"/>
              </a:ext>
            </a:extLst>
          </p:cNvPr>
          <p:cNvGraphicFramePr>
            <a:graphicFrameLocks noGrp="1"/>
          </p:cNvGraphicFramePr>
          <p:nvPr>
            <p:ph idx="1"/>
            <p:extLst>
              <p:ext uri="{D42A27DB-BD31-4B8C-83A1-F6EECF244321}">
                <p14:modId xmlns:p14="http://schemas.microsoft.com/office/powerpoint/2010/main" val="4094639611"/>
              </p:ext>
            </p:extLst>
          </p:nvPr>
        </p:nvGraphicFramePr>
        <p:xfrm>
          <a:off x="838200" y="1825625"/>
          <a:ext cx="10515600" cy="3992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862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22A68-51ED-27A8-B64B-45E090567AF3}"/>
              </a:ext>
            </a:extLst>
          </p:cNvPr>
          <p:cNvSpPr>
            <a:spLocks noGrp="1"/>
          </p:cNvSpPr>
          <p:nvPr>
            <p:ph type="title"/>
          </p:nvPr>
        </p:nvSpPr>
        <p:spPr/>
        <p:txBody>
          <a:bodyPr/>
          <a:lstStyle/>
          <a:p>
            <a:r>
              <a:rPr lang="nl-NL" dirty="0"/>
              <a:t>Over de </a:t>
            </a:r>
            <a:r>
              <a:rPr lang="nl-NL" dirty="0" err="1"/>
              <a:t>Uitkeringnaarwerk-Berekenaar</a:t>
            </a:r>
            <a:endParaRPr lang="nl-NL" dirty="0"/>
          </a:p>
        </p:txBody>
      </p:sp>
      <p:sp>
        <p:nvSpPr>
          <p:cNvPr id="3" name="Tijdelijke aanduiding voor inhoud 2">
            <a:extLst>
              <a:ext uri="{FF2B5EF4-FFF2-40B4-BE49-F238E27FC236}">
                <a16:creationId xmlns:a16="http://schemas.microsoft.com/office/drawing/2014/main" id="{5F1D6729-D551-2842-84EE-60F4881F67EB}"/>
              </a:ext>
            </a:extLst>
          </p:cNvPr>
          <p:cNvSpPr>
            <a:spLocks noGrp="1"/>
          </p:cNvSpPr>
          <p:nvPr>
            <p:ph idx="1"/>
          </p:nvPr>
        </p:nvSpPr>
        <p:spPr/>
        <p:txBody>
          <a:bodyPr/>
          <a:lstStyle/>
          <a:p>
            <a:r>
              <a:rPr lang="nl-NL" dirty="0"/>
              <a:t>Online tool op </a:t>
            </a:r>
            <a:r>
              <a:rPr lang="nl-NL" b="1" dirty="0"/>
              <a:t>uitkeringnaarwerk.nibud.nl</a:t>
            </a:r>
          </a:p>
          <a:p>
            <a:r>
              <a:rPr lang="nl-NL" dirty="0"/>
              <a:t>Onlangs herzien</a:t>
            </a:r>
          </a:p>
          <a:p>
            <a:r>
              <a:rPr lang="nl-NL" dirty="0"/>
              <a:t>Van </a:t>
            </a:r>
            <a:r>
              <a:rPr lang="nl-NL" b="1" dirty="0"/>
              <a:t>bijstand</a:t>
            </a:r>
            <a:r>
              <a:rPr lang="nl-NL" dirty="0"/>
              <a:t> / </a:t>
            </a:r>
            <a:r>
              <a:rPr lang="nl-NL" b="1" dirty="0"/>
              <a:t>Wajong</a:t>
            </a:r>
            <a:r>
              <a:rPr lang="nl-NL" dirty="0"/>
              <a:t> / </a:t>
            </a:r>
            <a:r>
              <a:rPr lang="nl-NL" b="1" dirty="0"/>
              <a:t>WIA </a:t>
            </a:r>
            <a:r>
              <a:rPr lang="nl-NL" dirty="0"/>
              <a:t>naar </a:t>
            </a:r>
            <a:r>
              <a:rPr lang="nl-NL" b="1" dirty="0"/>
              <a:t>werk</a:t>
            </a:r>
          </a:p>
          <a:p>
            <a:r>
              <a:rPr lang="nl-NL" dirty="0"/>
              <a:t>Bruto-netto / toeslagen / lokale regelingen</a:t>
            </a:r>
          </a:p>
          <a:p>
            <a:r>
              <a:rPr lang="nl-NL" dirty="0"/>
              <a:t>Gaat uit van een bestendige situatie</a:t>
            </a:r>
          </a:p>
          <a:p>
            <a:r>
              <a:rPr lang="nl-NL" dirty="0"/>
              <a:t>Zelfstandig invullen, maar hulp gewenst</a:t>
            </a:r>
          </a:p>
          <a:p>
            <a:r>
              <a:rPr lang="nl-NL" dirty="0"/>
              <a:t>Handleiding met verdiepende informatie</a:t>
            </a:r>
          </a:p>
          <a:p>
            <a:endParaRPr lang="nl-NL" dirty="0"/>
          </a:p>
          <a:p>
            <a:endParaRPr lang="nl-NL" dirty="0"/>
          </a:p>
        </p:txBody>
      </p:sp>
    </p:spTree>
    <p:extLst>
      <p:ext uri="{BB962C8B-B14F-4D97-AF65-F5344CB8AC3E}">
        <p14:creationId xmlns:p14="http://schemas.microsoft.com/office/powerpoint/2010/main" val="420766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FF000-9814-2604-A8F3-BC45C82A0A20}"/>
              </a:ext>
            </a:extLst>
          </p:cNvPr>
          <p:cNvSpPr>
            <a:spLocks noGrp="1"/>
          </p:cNvSpPr>
          <p:nvPr>
            <p:ph type="title"/>
          </p:nvPr>
        </p:nvSpPr>
        <p:spPr/>
        <p:txBody>
          <a:bodyPr/>
          <a:lstStyle/>
          <a:p>
            <a:r>
              <a:rPr lang="nl-NL" dirty="0"/>
              <a:t>Situatie 1: van bijstand naar werk (invoer)</a:t>
            </a:r>
          </a:p>
        </p:txBody>
      </p:sp>
      <p:pic>
        <p:nvPicPr>
          <p:cNvPr id="7" name="Tijdelijke aanduiding voor inhoud 6" descr="Afbeelding met tekst, schermopname, Lettertype, nummer&#10;&#10;Door AI gegenereerde inhoud is mogelijk onjuist.">
            <a:extLst>
              <a:ext uri="{FF2B5EF4-FFF2-40B4-BE49-F238E27FC236}">
                <a16:creationId xmlns:a16="http://schemas.microsoft.com/office/drawing/2014/main" id="{AB387939-C71E-E039-4F5C-1F469F4FC875}"/>
              </a:ext>
            </a:extLst>
          </p:cNvPr>
          <p:cNvPicPr>
            <a:picLocks noGrp="1" noChangeAspect="1"/>
          </p:cNvPicPr>
          <p:nvPr>
            <p:ph idx="1"/>
          </p:nvPr>
        </p:nvPicPr>
        <p:blipFill>
          <a:blip r:embed="rId2"/>
          <a:stretch>
            <a:fillRect/>
          </a:stretch>
        </p:blipFill>
        <p:spPr>
          <a:xfrm>
            <a:off x="1049689" y="2169665"/>
            <a:ext cx="3972479" cy="3829584"/>
          </a:xfrm>
          <a:prstGeom prst="rect">
            <a:avLst/>
          </a:prstGeom>
        </p:spPr>
      </p:pic>
      <p:pic>
        <p:nvPicPr>
          <p:cNvPr id="9" name="Afbeelding 8" descr="Afbeelding met Lettertype, tekst, Graphics, logo&#10;&#10;Door AI gegenereerde inhoud is mogelijk onjuist.">
            <a:extLst>
              <a:ext uri="{FF2B5EF4-FFF2-40B4-BE49-F238E27FC236}">
                <a16:creationId xmlns:a16="http://schemas.microsoft.com/office/drawing/2014/main" id="{8F1804FB-885E-EDBC-B09A-E52BEF63ADDF}"/>
              </a:ext>
            </a:extLst>
          </p:cNvPr>
          <p:cNvPicPr>
            <a:picLocks noChangeAspect="1"/>
          </p:cNvPicPr>
          <p:nvPr/>
        </p:nvPicPr>
        <p:blipFill>
          <a:blip r:embed="rId3"/>
          <a:stretch>
            <a:fillRect/>
          </a:stretch>
        </p:blipFill>
        <p:spPr>
          <a:xfrm>
            <a:off x="1291630" y="1362029"/>
            <a:ext cx="3343742" cy="657317"/>
          </a:xfrm>
          <a:prstGeom prst="rect">
            <a:avLst/>
          </a:prstGeom>
        </p:spPr>
      </p:pic>
      <p:pic>
        <p:nvPicPr>
          <p:cNvPr id="11" name="Afbeelding 10" descr="Afbeelding met tekst, schermopname, Lettertype, software&#10;&#10;Door AI gegenereerde inhoud is mogelijk onjuist.">
            <a:extLst>
              <a:ext uri="{FF2B5EF4-FFF2-40B4-BE49-F238E27FC236}">
                <a16:creationId xmlns:a16="http://schemas.microsoft.com/office/drawing/2014/main" id="{8B676C94-404D-5F71-36CE-E718995C3C87}"/>
              </a:ext>
            </a:extLst>
          </p:cNvPr>
          <p:cNvPicPr>
            <a:picLocks noChangeAspect="1"/>
          </p:cNvPicPr>
          <p:nvPr/>
        </p:nvPicPr>
        <p:blipFill>
          <a:blip r:embed="rId4"/>
          <a:stretch>
            <a:fillRect/>
          </a:stretch>
        </p:blipFill>
        <p:spPr>
          <a:xfrm>
            <a:off x="5346554" y="2169665"/>
            <a:ext cx="5899609" cy="3855260"/>
          </a:xfrm>
          <a:prstGeom prst="rect">
            <a:avLst/>
          </a:prstGeom>
        </p:spPr>
      </p:pic>
      <p:pic>
        <p:nvPicPr>
          <p:cNvPr id="13" name="Afbeelding 12" descr="Afbeelding met Lettertype, Graphics, tekst, logo&#10;&#10;Door AI gegenereerde inhoud is mogelijk onjuist.">
            <a:extLst>
              <a:ext uri="{FF2B5EF4-FFF2-40B4-BE49-F238E27FC236}">
                <a16:creationId xmlns:a16="http://schemas.microsoft.com/office/drawing/2014/main" id="{43DBD6D0-7A49-8541-B636-94FB811E361D}"/>
              </a:ext>
            </a:extLst>
          </p:cNvPr>
          <p:cNvPicPr>
            <a:picLocks noChangeAspect="1"/>
          </p:cNvPicPr>
          <p:nvPr/>
        </p:nvPicPr>
        <p:blipFill>
          <a:blip r:embed="rId5"/>
          <a:stretch>
            <a:fillRect/>
          </a:stretch>
        </p:blipFill>
        <p:spPr>
          <a:xfrm>
            <a:off x="5346553" y="1362029"/>
            <a:ext cx="3688803" cy="585869"/>
          </a:xfrm>
          <a:prstGeom prst="rect">
            <a:avLst/>
          </a:prstGeom>
        </p:spPr>
      </p:pic>
    </p:spTree>
    <p:extLst>
      <p:ext uri="{BB962C8B-B14F-4D97-AF65-F5344CB8AC3E}">
        <p14:creationId xmlns:p14="http://schemas.microsoft.com/office/powerpoint/2010/main" val="645177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5CDF2-1331-D219-CF43-83C25F09A5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E9D6949-A76D-ACFB-64F3-07F77A42B85A}"/>
              </a:ext>
            </a:extLst>
          </p:cNvPr>
          <p:cNvSpPr>
            <a:spLocks noGrp="1"/>
          </p:cNvSpPr>
          <p:nvPr>
            <p:ph type="title"/>
          </p:nvPr>
        </p:nvSpPr>
        <p:spPr/>
        <p:txBody>
          <a:bodyPr/>
          <a:lstStyle/>
          <a:p>
            <a:r>
              <a:rPr lang="nl-NL" dirty="0"/>
              <a:t>Situatie 1: van bijstand naar werk (invoer)</a:t>
            </a:r>
          </a:p>
        </p:txBody>
      </p:sp>
      <p:sp>
        <p:nvSpPr>
          <p:cNvPr id="4" name="Tijdelijke aanduiding voor inhoud 3">
            <a:extLst>
              <a:ext uri="{FF2B5EF4-FFF2-40B4-BE49-F238E27FC236}">
                <a16:creationId xmlns:a16="http://schemas.microsoft.com/office/drawing/2014/main" id="{EE39F477-F214-3AD9-5504-9007E42CF8F7}"/>
              </a:ext>
            </a:extLst>
          </p:cNvPr>
          <p:cNvSpPr>
            <a:spLocks noGrp="1"/>
          </p:cNvSpPr>
          <p:nvPr>
            <p:ph idx="1"/>
          </p:nvPr>
        </p:nvSpPr>
        <p:spPr/>
        <p:txBody>
          <a:bodyPr/>
          <a:lstStyle/>
          <a:p>
            <a:endParaRPr lang="nl-NL" dirty="0"/>
          </a:p>
        </p:txBody>
      </p:sp>
      <p:pic>
        <p:nvPicPr>
          <p:cNvPr id="6" name="Afbeelding 5" descr="Afbeelding met tekst, schermopname, Lettertype, nummer&#10;&#10;Door AI gegenereerde inhoud is mogelijk onjuist.">
            <a:extLst>
              <a:ext uri="{FF2B5EF4-FFF2-40B4-BE49-F238E27FC236}">
                <a16:creationId xmlns:a16="http://schemas.microsoft.com/office/drawing/2014/main" id="{22D1A7E1-4A8E-F859-6F1E-863FDA9F34AE}"/>
              </a:ext>
            </a:extLst>
          </p:cNvPr>
          <p:cNvPicPr>
            <a:picLocks noChangeAspect="1"/>
          </p:cNvPicPr>
          <p:nvPr/>
        </p:nvPicPr>
        <p:blipFill>
          <a:blip r:embed="rId2"/>
          <a:stretch>
            <a:fillRect/>
          </a:stretch>
        </p:blipFill>
        <p:spPr>
          <a:xfrm>
            <a:off x="838200" y="1285591"/>
            <a:ext cx="3382469" cy="5449955"/>
          </a:xfrm>
          <a:prstGeom prst="rect">
            <a:avLst/>
          </a:prstGeom>
        </p:spPr>
      </p:pic>
      <p:pic>
        <p:nvPicPr>
          <p:cNvPr id="10" name="Afbeelding 9" descr="Afbeelding met tekst, schermopname, Lettertype, nummer&#10;&#10;Door AI gegenereerde inhoud is mogelijk onjuist.">
            <a:extLst>
              <a:ext uri="{FF2B5EF4-FFF2-40B4-BE49-F238E27FC236}">
                <a16:creationId xmlns:a16="http://schemas.microsoft.com/office/drawing/2014/main" id="{25525492-C968-1256-E538-795BAFF9DF56}"/>
              </a:ext>
            </a:extLst>
          </p:cNvPr>
          <p:cNvPicPr>
            <a:picLocks noChangeAspect="1"/>
          </p:cNvPicPr>
          <p:nvPr/>
        </p:nvPicPr>
        <p:blipFill>
          <a:blip r:embed="rId3"/>
          <a:stretch>
            <a:fillRect/>
          </a:stretch>
        </p:blipFill>
        <p:spPr>
          <a:xfrm>
            <a:off x="4584104" y="1267345"/>
            <a:ext cx="6406261" cy="5468201"/>
          </a:xfrm>
          <a:prstGeom prst="rect">
            <a:avLst/>
          </a:prstGeom>
        </p:spPr>
      </p:pic>
    </p:spTree>
    <p:extLst>
      <p:ext uri="{BB962C8B-B14F-4D97-AF65-F5344CB8AC3E}">
        <p14:creationId xmlns:p14="http://schemas.microsoft.com/office/powerpoint/2010/main" val="300742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A053D-9CD4-D7C1-B104-E3FAB758C5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EC1681-B658-A5A2-5CC6-342F0ABACC84}"/>
              </a:ext>
            </a:extLst>
          </p:cNvPr>
          <p:cNvSpPr>
            <a:spLocks noGrp="1"/>
          </p:cNvSpPr>
          <p:nvPr>
            <p:ph type="title"/>
          </p:nvPr>
        </p:nvSpPr>
        <p:spPr/>
        <p:txBody>
          <a:bodyPr/>
          <a:lstStyle/>
          <a:p>
            <a:r>
              <a:rPr lang="nl-NL" dirty="0"/>
              <a:t>Situatie 1a: van bijstand naar werk (resultaat)</a:t>
            </a:r>
          </a:p>
        </p:txBody>
      </p:sp>
      <p:pic>
        <p:nvPicPr>
          <p:cNvPr id="7" name="Afbeelding 6" descr="Afbeelding met kleding, schoeisel, peuter, persoon&#10;&#10;Door AI gegenereerde inhoud is mogelijk onjuist.">
            <a:extLst>
              <a:ext uri="{FF2B5EF4-FFF2-40B4-BE49-F238E27FC236}">
                <a16:creationId xmlns:a16="http://schemas.microsoft.com/office/drawing/2014/main" id="{CF1E334D-8944-B089-31F8-772BFF481FF9}"/>
              </a:ext>
            </a:extLst>
          </p:cNvPr>
          <p:cNvPicPr>
            <a:picLocks noChangeAspect="1"/>
          </p:cNvPicPr>
          <p:nvPr/>
        </p:nvPicPr>
        <p:blipFill>
          <a:blip r:embed="rId3"/>
          <a:stretch>
            <a:fillRect/>
          </a:stretch>
        </p:blipFill>
        <p:spPr>
          <a:xfrm>
            <a:off x="838200" y="1825625"/>
            <a:ext cx="1352739" cy="2048161"/>
          </a:xfrm>
          <a:prstGeom prst="rect">
            <a:avLst/>
          </a:prstGeom>
        </p:spPr>
      </p:pic>
      <p:sp>
        <p:nvSpPr>
          <p:cNvPr id="12" name="Tekstvak 11">
            <a:extLst>
              <a:ext uri="{FF2B5EF4-FFF2-40B4-BE49-F238E27FC236}">
                <a16:creationId xmlns:a16="http://schemas.microsoft.com/office/drawing/2014/main" id="{2F6DCB84-00D7-E7CD-8961-F02BC578497F}"/>
              </a:ext>
            </a:extLst>
          </p:cNvPr>
          <p:cNvSpPr txBox="1"/>
          <p:nvPr/>
        </p:nvSpPr>
        <p:spPr>
          <a:xfrm>
            <a:off x="615636" y="4019739"/>
            <a:ext cx="1756372" cy="923330"/>
          </a:xfrm>
          <a:prstGeom prst="rect">
            <a:avLst/>
          </a:prstGeom>
          <a:noFill/>
        </p:spPr>
        <p:txBody>
          <a:bodyPr wrap="square" rtlCol="0">
            <a:spAutoFit/>
          </a:bodyPr>
          <a:lstStyle/>
          <a:p>
            <a:r>
              <a:rPr lang="nl-NL" dirty="0"/>
              <a:t>Bruto € 1.250 </a:t>
            </a:r>
            <a:r>
              <a:rPr lang="nl-NL" dirty="0" err="1"/>
              <a:t>p.m</a:t>
            </a:r>
            <a:endParaRPr lang="nl-NL" dirty="0"/>
          </a:p>
          <a:p>
            <a:r>
              <a:rPr lang="nl-NL" dirty="0"/>
              <a:t>20 uur per week</a:t>
            </a:r>
          </a:p>
        </p:txBody>
      </p:sp>
      <p:pic>
        <p:nvPicPr>
          <p:cNvPr id="8" name="Tijdelijke aanduiding voor inhoud 7" descr="Afbeelding met tekst, schermopname, nummer, Kleurrijkheid&#10;&#10;Door AI gegenereerde inhoud is mogelijk onjuist.">
            <a:extLst>
              <a:ext uri="{FF2B5EF4-FFF2-40B4-BE49-F238E27FC236}">
                <a16:creationId xmlns:a16="http://schemas.microsoft.com/office/drawing/2014/main" id="{32283871-F87D-4F6B-B093-15B072F2B47E}"/>
              </a:ext>
            </a:extLst>
          </p:cNvPr>
          <p:cNvPicPr>
            <a:picLocks noGrp="1" noChangeAspect="1"/>
          </p:cNvPicPr>
          <p:nvPr>
            <p:ph idx="1"/>
          </p:nvPr>
        </p:nvPicPr>
        <p:blipFill>
          <a:blip r:embed="rId4"/>
          <a:stretch>
            <a:fillRect/>
          </a:stretch>
        </p:blipFill>
        <p:spPr>
          <a:xfrm>
            <a:off x="2522237" y="1825625"/>
            <a:ext cx="7147525" cy="3992563"/>
          </a:xfrm>
          <a:prstGeom prst="rect">
            <a:avLst/>
          </a:prstGeom>
        </p:spPr>
      </p:pic>
    </p:spTree>
    <p:extLst>
      <p:ext uri="{BB962C8B-B14F-4D97-AF65-F5344CB8AC3E}">
        <p14:creationId xmlns:p14="http://schemas.microsoft.com/office/powerpoint/2010/main" val="199764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6122-15D6-D1DD-ABFA-DBA0AC955E63}"/>
              </a:ext>
            </a:extLst>
          </p:cNvPr>
          <p:cNvSpPr>
            <a:spLocks noGrp="1"/>
          </p:cNvSpPr>
          <p:nvPr>
            <p:ph type="title"/>
          </p:nvPr>
        </p:nvSpPr>
        <p:spPr>
          <a:xfrm>
            <a:off x="1577939" y="365125"/>
            <a:ext cx="4966699" cy="816403"/>
          </a:xfrm>
        </p:spPr>
        <p:txBody>
          <a:bodyPr/>
          <a:lstStyle/>
          <a:p>
            <a:r>
              <a:rPr lang="nl-NL" dirty="0"/>
              <a:t>Over Simpel Switchen</a:t>
            </a:r>
          </a:p>
        </p:txBody>
      </p:sp>
      <p:sp>
        <p:nvSpPr>
          <p:cNvPr id="3" name="Content Placeholder 2">
            <a:extLst>
              <a:ext uri="{FF2B5EF4-FFF2-40B4-BE49-F238E27FC236}">
                <a16:creationId xmlns:a16="http://schemas.microsoft.com/office/drawing/2014/main" id="{969DC8E0-9484-6E99-7899-80A7F60D0BE9}"/>
              </a:ext>
            </a:extLst>
          </p:cNvPr>
          <p:cNvSpPr>
            <a:spLocks noGrp="1"/>
          </p:cNvSpPr>
          <p:nvPr>
            <p:ph idx="1"/>
          </p:nvPr>
        </p:nvSpPr>
        <p:spPr>
          <a:xfrm>
            <a:off x="4161034" y="1825625"/>
            <a:ext cx="1934966" cy="3992371"/>
          </a:xfrm>
        </p:spPr>
        <p:txBody>
          <a:bodyPr/>
          <a:lstStyle/>
          <a:p>
            <a:endParaRPr lang="nl-NL" dirty="0"/>
          </a:p>
          <a:p>
            <a:endParaRPr lang="nl-NL" dirty="0"/>
          </a:p>
        </p:txBody>
      </p:sp>
      <p:sp>
        <p:nvSpPr>
          <p:cNvPr id="4" name="Rounded Rectangle 3">
            <a:extLst>
              <a:ext uri="{FF2B5EF4-FFF2-40B4-BE49-F238E27FC236}">
                <a16:creationId xmlns:a16="http://schemas.microsoft.com/office/drawing/2014/main" id="{B6DF8800-2AB9-02E2-27D8-49D5F168BE32}"/>
              </a:ext>
            </a:extLst>
          </p:cNvPr>
          <p:cNvSpPr/>
          <p:nvPr/>
        </p:nvSpPr>
        <p:spPr>
          <a:xfrm>
            <a:off x="838200" y="1181528"/>
            <a:ext cx="5110537" cy="4767210"/>
          </a:xfrm>
          <a:prstGeom prst="roundRect">
            <a:avLst>
              <a:gd name="adj" fmla="val 585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tIns="180000" rIns="251999" bIns="180000" rtlCol="0" anchor="ctr"/>
          <a:lstStyle/>
          <a:p>
            <a:endParaRPr lang="en-GB" dirty="0">
              <a:solidFill>
                <a:schemeClr val="tx1"/>
              </a:solidFill>
            </a:endParaRPr>
          </a:p>
          <a:p>
            <a:r>
              <a:rPr lang="nl-NL" dirty="0">
                <a:solidFill>
                  <a:schemeClr val="tx1"/>
                </a:solidFill>
              </a:rPr>
              <a:t>Iedereen moet makkelijk en veilig kunnen switchen naar een betaalde baan of andere passende werkplek. Tussen uitkering en werk of tussen dagbesteding, beschut werk, de banenafspraak en regulier werk. </a:t>
            </a:r>
          </a:p>
          <a:p>
            <a:endParaRPr lang="en-GB" dirty="0">
              <a:solidFill>
                <a:schemeClr val="tx1"/>
              </a:solidFill>
            </a:endParaRPr>
          </a:p>
          <a:p>
            <a:r>
              <a:rPr lang="nl-NL" dirty="0">
                <a:solidFill>
                  <a:schemeClr val="tx1"/>
                </a:solidFill>
              </a:rPr>
              <a:t>Regels, processen en onduidelijkheid maken het soms lastig om stappen te zetten. </a:t>
            </a:r>
          </a:p>
          <a:p>
            <a:r>
              <a:rPr lang="nl-NL" dirty="0">
                <a:solidFill>
                  <a:schemeClr val="tx1"/>
                </a:solidFill>
              </a:rPr>
              <a:t>In het programma Simpel Switchen werken we – als ministeries van SZW en VWS, samen met landelijke partners – aan het wegnemen van drempels zodat mensen stappen durven én kunnen zetten. </a:t>
            </a:r>
          </a:p>
          <a:p>
            <a:endParaRPr lang="nl-NL" dirty="0">
              <a:solidFill>
                <a:schemeClr val="tx1"/>
              </a:solidFill>
            </a:endParaRPr>
          </a:p>
          <a:p>
            <a:r>
              <a:rPr lang="nl-NL" dirty="0">
                <a:solidFill>
                  <a:schemeClr val="tx1"/>
                </a:solidFill>
              </a:rPr>
              <a:t>Veel mensen hebben al stappen gezet. </a:t>
            </a:r>
            <a:br>
              <a:rPr lang="nl-NL" dirty="0">
                <a:solidFill>
                  <a:schemeClr val="tx1"/>
                </a:solidFill>
              </a:rPr>
            </a:br>
            <a:r>
              <a:rPr lang="nl-NL" dirty="0">
                <a:solidFill>
                  <a:schemeClr val="tx1"/>
                </a:solidFill>
              </a:rPr>
              <a:t>Doen jij en jouw organisatie ook mee? </a:t>
            </a:r>
          </a:p>
          <a:p>
            <a:endParaRPr lang="nl-NL" dirty="0">
              <a:solidFill>
                <a:schemeClr val="tx1"/>
              </a:solidFill>
            </a:endParaRPr>
          </a:p>
          <a:p>
            <a:endParaRPr lang="nl-NL" dirty="0">
              <a:solidFill>
                <a:schemeClr val="tx1"/>
              </a:solidFill>
            </a:endParaRPr>
          </a:p>
        </p:txBody>
      </p:sp>
      <p:pic>
        <p:nvPicPr>
          <p:cNvPr id="6" name="Afbeelding 5">
            <a:extLst>
              <a:ext uri="{FF2B5EF4-FFF2-40B4-BE49-F238E27FC236}">
                <a16:creationId xmlns:a16="http://schemas.microsoft.com/office/drawing/2014/main" id="{79392C9F-98FC-7AA6-477C-F05FE1F0DA95}"/>
              </a:ext>
            </a:extLst>
          </p:cNvPr>
          <p:cNvPicPr>
            <a:picLocks noChangeAspect="1"/>
          </p:cNvPicPr>
          <p:nvPr/>
        </p:nvPicPr>
        <p:blipFill>
          <a:blip r:embed="rId2"/>
          <a:stretch>
            <a:fillRect/>
          </a:stretch>
        </p:blipFill>
        <p:spPr>
          <a:xfrm>
            <a:off x="6096000" y="973731"/>
            <a:ext cx="5391292" cy="4844265"/>
          </a:xfrm>
          <a:prstGeom prst="rect">
            <a:avLst/>
          </a:prstGeom>
        </p:spPr>
      </p:pic>
    </p:spTree>
    <p:extLst>
      <p:ext uri="{BB962C8B-B14F-4D97-AF65-F5344CB8AC3E}">
        <p14:creationId xmlns:p14="http://schemas.microsoft.com/office/powerpoint/2010/main" val="2567534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0B5D7-8696-5A83-7FA3-6658FA20F506}"/>
              </a:ext>
            </a:extLst>
          </p:cNvPr>
          <p:cNvSpPr>
            <a:spLocks noGrp="1"/>
          </p:cNvSpPr>
          <p:nvPr>
            <p:ph type="title"/>
          </p:nvPr>
        </p:nvSpPr>
        <p:spPr/>
        <p:txBody>
          <a:bodyPr/>
          <a:lstStyle/>
          <a:p>
            <a:r>
              <a:rPr lang="nl-NL" dirty="0"/>
              <a:t>Situatie 1a: van bijstand naar werk (berekening)</a:t>
            </a:r>
          </a:p>
        </p:txBody>
      </p:sp>
      <p:pic>
        <p:nvPicPr>
          <p:cNvPr id="5" name="Tijdelijke aanduiding voor inhoud 4" descr="Afbeelding met tekst, schermopname, nummer, Lettertype&#10;&#10;Door AI gegenereerde inhoud is mogelijk onjuist.">
            <a:extLst>
              <a:ext uri="{FF2B5EF4-FFF2-40B4-BE49-F238E27FC236}">
                <a16:creationId xmlns:a16="http://schemas.microsoft.com/office/drawing/2014/main" id="{4E8CAAEE-58D0-B70C-45E5-A24C7C987DEA}"/>
              </a:ext>
            </a:extLst>
          </p:cNvPr>
          <p:cNvPicPr>
            <a:picLocks noGrp="1" noChangeAspect="1"/>
          </p:cNvPicPr>
          <p:nvPr>
            <p:ph idx="1"/>
          </p:nvPr>
        </p:nvPicPr>
        <p:blipFill>
          <a:blip r:embed="rId3"/>
          <a:stretch>
            <a:fillRect/>
          </a:stretch>
        </p:blipFill>
        <p:spPr>
          <a:xfrm>
            <a:off x="3560981" y="1825625"/>
            <a:ext cx="5070038" cy="3992563"/>
          </a:xfrm>
          <a:prstGeom prst="rect">
            <a:avLst/>
          </a:prstGeom>
        </p:spPr>
      </p:pic>
    </p:spTree>
    <p:extLst>
      <p:ext uri="{BB962C8B-B14F-4D97-AF65-F5344CB8AC3E}">
        <p14:creationId xmlns:p14="http://schemas.microsoft.com/office/powerpoint/2010/main" val="1911589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AD222-D455-9433-2D9B-5C9FC67D86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3CF573-2439-85D3-50C2-75573BE95372}"/>
              </a:ext>
            </a:extLst>
          </p:cNvPr>
          <p:cNvSpPr>
            <a:spLocks noGrp="1"/>
          </p:cNvSpPr>
          <p:nvPr>
            <p:ph type="title"/>
          </p:nvPr>
        </p:nvSpPr>
        <p:spPr/>
        <p:txBody>
          <a:bodyPr/>
          <a:lstStyle/>
          <a:p>
            <a:r>
              <a:rPr lang="nl-NL" dirty="0"/>
              <a:t>Situatie 1b: van bijstand naar werk (met vrijlating)</a:t>
            </a:r>
          </a:p>
        </p:txBody>
      </p:sp>
      <p:pic>
        <p:nvPicPr>
          <p:cNvPr id="6" name="Afbeelding 5" descr="Afbeelding met kleding, schoeisel, peuter, persoon&#10;&#10;Door AI gegenereerde inhoud is mogelijk onjuist.">
            <a:extLst>
              <a:ext uri="{FF2B5EF4-FFF2-40B4-BE49-F238E27FC236}">
                <a16:creationId xmlns:a16="http://schemas.microsoft.com/office/drawing/2014/main" id="{08372668-DF0E-6D2E-EB36-17FAF14FBBAD}"/>
              </a:ext>
            </a:extLst>
          </p:cNvPr>
          <p:cNvPicPr>
            <a:picLocks noChangeAspect="1"/>
          </p:cNvPicPr>
          <p:nvPr/>
        </p:nvPicPr>
        <p:blipFill>
          <a:blip r:embed="rId3"/>
          <a:stretch>
            <a:fillRect/>
          </a:stretch>
        </p:blipFill>
        <p:spPr>
          <a:xfrm>
            <a:off x="838200" y="1925086"/>
            <a:ext cx="1352739" cy="2048161"/>
          </a:xfrm>
          <a:prstGeom prst="rect">
            <a:avLst/>
          </a:prstGeom>
        </p:spPr>
      </p:pic>
      <p:sp>
        <p:nvSpPr>
          <p:cNvPr id="7" name="Tekstvak 6">
            <a:extLst>
              <a:ext uri="{FF2B5EF4-FFF2-40B4-BE49-F238E27FC236}">
                <a16:creationId xmlns:a16="http://schemas.microsoft.com/office/drawing/2014/main" id="{630CFCB8-C681-E7A8-F571-180DCDA69680}"/>
              </a:ext>
            </a:extLst>
          </p:cNvPr>
          <p:cNvSpPr txBox="1"/>
          <p:nvPr/>
        </p:nvSpPr>
        <p:spPr>
          <a:xfrm>
            <a:off x="615636" y="4019739"/>
            <a:ext cx="1756372" cy="1754326"/>
          </a:xfrm>
          <a:prstGeom prst="rect">
            <a:avLst/>
          </a:prstGeom>
          <a:noFill/>
        </p:spPr>
        <p:txBody>
          <a:bodyPr wrap="square" rtlCol="0">
            <a:spAutoFit/>
          </a:bodyPr>
          <a:lstStyle/>
          <a:p>
            <a:r>
              <a:rPr lang="nl-NL" dirty="0"/>
              <a:t>Bruto € 1.250 p.m.</a:t>
            </a:r>
          </a:p>
          <a:p>
            <a:r>
              <a:rPr lang="nl-NL" dirty="0"/>
              <a:t>20 uur per week</a:t>
            </a:r>
          </a:p>
          <a:p>
            <a:endParaRPr lang="nl-NL" dirty="0"/>
          </a:p>
          <a:p>
            <a:r>
              <a:rPr lang="nl-NL" dirty="0"/>
              <a:t>Met vrijlating</a:t>
            </a:r>
          </a:p>
          <a:p>
            <a:r>
              <a:rPr lang="nl-NL" dirty="0"/>
              <a:t>1</a:t>
            </a:r>
            <a:r>
              <a:rPr lang="nl-NL" baseline="30000" dirty="0"/>
              <a:t>e</a:t>
            </a:r>
            <a:r>
              <a:rPr lang="nl-NL" dirty="0"/>
              <a:t> 6 maanden</a:t>
            </a:r>
          </a:p>
        </p:txBody>
      </p:sp>
      <p:sp>
        <p:nvSpPr>
          <p:cNvPr id="4" name="Tijdelijke aanduiding voor inhoud 3">
            <a:extLst>
              <a:ext uri="{FF2B5EF4-FFF2-40B4-BE49-F238E27FC236}">
                <a16:creationId xmlns:a16="http://schemas.microsoft.com/office/drawing/2014/main" id="{B19E4A1E-CF01-9A75-71AA-046E79806A87}"/>
              </a:ext>
            </a:extLst>
          </p:cNvPr>
          <p:cNvSpPr>
            <a:spLocks noGrp="1"/>
          </p:cNvSpPr>
          <p:nvPr>
            <p:ph idx="1"/>
          </p:nvPr>
        </p:nvSpPr>
        <p:spPr/>
        <p:txBody>
          <a:bodyPr/>
          <a:lstStyle/>
          <a:p>
            <a:endParaRPr lang="nl-NL" dirty="0"/>
          </a:p>
        </p:txBody>
      </p:sp>
      <p:pic>
        <p:nvPicPr>
          <p:cNvPr id="8" name="Afbeelding 7" descr="Afbeelding met tekst, schermopname, Kleurrijkheid, nummer&#10;&#10;Door AI gegenereerde inhoud is mogelijk onjuist.">
            <a:extLst>
              <a:ext uri="{FF2B5EF4-FFF2-40B4-BE49-F238E27FC236}">
                <a16:creationId xmlns:a16="http://schemas.microsoft.com/office/drawing/2014/main" id="{F3C1E387-5B6D-81AA-812D-652CFEFDCD38}"/>
              </a:ext>
            </a:extLst>
          </p:cNvPr>
          <p:cNvPicPr>
            <a:picLocks noChangeAspect="1"/>
          </p:cNvPicPr>
          <p:nvPr/>
        </p:nvPicPr>
        <p:blipFill>
          <a:blip r:embed="rId4"/>
          <a:stretch>
            <a:fillRect/>
          </a:stretch>
        </p:blipFill>
        <p:spPr>
          <a:xfrm>
            <a:off x="2594572" y="1864422"/>
            <a:ext cx="7008269" cy="3914775"/>
          </a:xfrm>
          <a:prstGeom prst="rect">
            <a:avLst/>
          </a:prstGeom>
        </p:spPr>
      </p:pic>
    </p:spTree>
    <p:extLst>
      <p:ext uri="{BB962C8B-B14F-4D97-AF65-F5344CB8AC3E}">
        <p14:creationId xmlns:p14="http://schemas.microsoft.com/office/powerpoint/2010/main" val="3778570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3C78C-4336-5F6B-1B68-F450B0B77F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F86C78-FFB7-5E17-0DA5-6FE931AA0265}"/>
              </a:ext>
            </a:extLst>
          </p:cNvPr>
          <p:cNvSpPr>
            <a:spLocks noGrp="1"/>
          </p:cNvSpPr>
          <p:nvPr>
            <p:ph type="title"/>
          </p:nvPr>
        </p:nvSpPr>
        <p:spPr/>
        <p:txBody>
          <a:bodyPr/>
          <a:lstStyle/>
          <a:p>
            <a:r>
              <a:rPr lang="nl-NL" dirty="0"/>
              <a:t>Situatie 1c: van bijstand naar werk (kinderopvang)</a:t>
            </a:r>
          </a:p>
        </p:txBody>
      </p:sp>
      <p:pic>
        <p:nvPicPr>
          <p:cNvPr id="6" name="Afbeelding 5" descr="Afbeelding met kleding, schoeisel, peuter, persoon&#10;&#10;Door AI gegenereerde inhoud is mogelijk onjuist.">
            <a:extLst>
              <a:ext uri="{FF2B5EF4-FFF2-40B4-BE49-F238E27FC236}">
                <a16:creationId xmlns:a16="http://schemas.microsoft.com/office/drawing/2014/main" id="{9164C8BB-E3B8-143D-A874-173FB16937CE}"/>
              </a:ext>
            </a:extLst>
          </p:cNvPr>
          <p:cNvPicPr>
            <a:picLocks noChangeAspect="1"/>
          </p:cNvPicPr>
          <p:nvPr/>
        </p:nvPicPr>
        <p:blipFill>
          <a:blip r:embed="rId3"/>
          <a:stretch>
            <a:fillRect/>
          </a:stretch>
        </p:blipFill>
        <p:spPr>
          <a:xfrm>
            <a:off x="838200" y="1925086"/>
            <a:ext cx="1352739" cy="2048161"/>
          </a:xfrm>
          <a:prstGeom prst="rect">
            <a:avLst/>
          </a:prstGeom>
        </p:spPr>
      </p:pic>
      <p:sp>
        <p:nvSpPr>
          <p:cNvPr id="7" name="Tekstvak 6">
            <a:extLst>
              <a:ext uri="{FF2B5EF4-FFF2-40B4-BE49-F238E27FC236}">
                <a16:creationId xmlns:a16="http://schemas.microsoft.com/office/drawing/2014/main" id="{C71885DB-BA68-F4FA-4613-06C33A4F311A}"/>
              </a:ext>
            </a:extLst>
          </p:cNvPr>
          <p:cNvSpPr txBox="1"/>
          <p:nvPr/>
        </p:nvSpPr>
        <p:spPr>
          <a:xfrm>
            <a:off x="615636" y="4019739"/>
            <a:ext cx="1756372" cy="2308324"/>
          </a:xfrm>
          <a:prstGeom prst="rect">
            <a:avLst/>
          </a:prstGeom>
          <a:noFill/>
        </p:spPr>
        <p:txBody>
          <a:bodyPr wrap="square" rtlCol="0">
            <a:spAutoFit/>
          </a:bodyPr>
          <a:lstStyle/>
          <a:p>
            <a:r>
              <a:rPr lang="nl-NL" dirty="0"/>
              <a:t>Bruto € 1.250 p.m.</a:t>
            </a:r>
          </a:p>
          <a:p>
            <a:r>
              <a:rPr lang="nl-NL" dirty="0"/>
              <a:t>20 uur per week</a:t>
            </a:r>
          </a:p>
          <a:p>
            <a:endParaRPr lang="nl-NL" dirty="0"/>
          </a:p>
          <a:p>
            <a:r>
              <a:rPr lang="nl-NL" dirty="0"/>
              <a:t>Met vrijlating</a:t>
            </a:r>
          </a:p>
          <a:p>
            <a:r>
              <a:rPr lang="nl-NL" dirty="0"/>
              <a:t>1</a:t>
            </a:r>
            <a:r>
              <a:rPr lang="nl-NL" baseline="30000" dirty="0"/>
              <a:t>e</a:t>
            </a:r>
            <a:r>
              <a:rPr lang="nl-NL" dirty="0"/>
              <a:t> 6 maanden</a:t>
            </a:r>
          </a:p>
          <a:p>
            <a:endParaRPr lang="nl-NL" dirty="0"/>
          </a:p>
          <a:p>
            <a:r>
              <a:rPr lang="nl-NL" dirty="0"/>
              <a:t>Kinderopvang</a:t>
            </a:r>
          </a:p>
        </p:txBody>
      </p:sp>
      <p:pic>
        <p:nvPicPr>
          <p:cNvPr id="13" name="Tijdelijke aanduiding voor inhoud 12" descr="Afbeelding met tekst, schermopname, Kleurrijkheid, nummer&#10;&#10;Door AI gegenereerde inhoud is mogelijk onjuist.">
            <a:extLst>
              <a:ext uri="{FF2B5EF4-FFF2-40B4-BE49-F238E27FC236}">
                <a16:creationId xmlns:a16="http://schemas.microsoft.com/office/drawing/2014/main" id="{88C27262-72DC-C8E8-EABD-D08CE7ED0E00}"/>
              </a:ext>
            </a:extLst>
          </p:cNvPr>
          <p:cNvPicPr>
            <a:picLocks noGrp="1" noChangeAspect="1"/>
          </p:cNvPicPr>
          <p:nvPr>
            <p:ph idx="1"/>
          </p:nvPr>
        </p:nvPicPr>
        <p:blipFill>
          <a:blip r:embed="rId4"/>
          <a:stretch>
            <a:fillRect/>
          </a:stretch>
        </p:blipFill>
        <p:spPr>
          <a:xfrm>
            <a:off x="2636361" y="1825625"/>
            <a:ext cx="6919277" cy="3992563"/>
          </a:xfrm>
          <a:prstGeom prst="rect">
            <a:avLst/>
          </a:prstGeom>
        </p:spPr>
      </p:pic>
    </p:spTree>
    <p:extLst>
      <p:ext uri="{BB962C8B-B14F-4D97-AF65-F5344CB8AC3E}">
        <p14:creationId xmlns:p14="http://schemas.microsoft.com/office/powerpoint/2010/main" val="1442163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9A25-EECA-F7D5-69D1-8B9CF41EED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EA8D3B-E517-4471-4A90-D7175B43D125}"/>
              </a:ext>
            </a:extLst>
          </p:cNvPr>
          <p:cNvSpPr>
            <a:spLocks noGrp="1"/>
          </p:cNvSpPr>
          <p:nvPr>
            <p:ph type="title"/>
          </p:nvPr>
        </p:nvSpPr>
        <p:spPr/>
        <p:txBody>
          <a:bodyPr/>
          <a:lstStyle/>
          <a:p>
            <a:r>
              <a:rPr lang="nl-NL" dirty="0"/>
              <a:t>Situatie 1d: meer werken</a:t>
            </a:r>
          </a:p>
        </p:txBody>
      </p:sp>
      <p:pic>
        <p:nvPicPr>
          <p:cNvPr id="6" name="Afbeelding 5" descr="Afbeelding met kleding, schoeisel, peuter, persoon&#10;&#10;Door AI gegenereerde inhoud is mogelijk onjuist.">
            <a:extLst>
              <a:ext uri="{FF2B5EF4-FFF2-40B4-BE49-F238E27FC236}">
                <a16:creationId xmlns:a16="http://schemas.microsoft.com/office/drawing/2014/main" id="{48690705-EEDF-EA26-E3E9-6BDDD58CDA71}"/>
              </a:ext>
            </a:extLst>
          </p:cNvPr>
          <p:cNvPicPr>
            <a:picLocks noChangeAspect="1"/>
          </p:cNvPicPr>
          <p:nvPr/>
        </p:nvPicPr>
        <p:blipFill>
          <a:blip r:embed="rId3"/>
          <a:stretch>
            <a:fillRect/>
          </a:stretch>
        </p:blipFill>
        <p:spPr>
          <a:xfrm>
            <a:off x="838200" y="1925086"/>
            <a:ext cx="1352739" cy="2048161"/>
          </a:xfrm>
          <a:prstGeom prst="rect">
            <a:avLst/>
          </a:prstGeom>
        </p:spPr>
      </p:pic>
      <p:sp>
        <p:nvSpPr>
          <p:cNvPr id="7" name="Tekstvak 6">
            <a:extLst>
              <a:ext uri="{FF2B5EF4-FFF2-40B4-BE49-F238E27FC236}">
                <a16:creationId xmlns:a16="http://schemas.microsoft.com/office/drawing/2014/main" id="{8FC858ED-475E-D6C9-3C6C-79BB48BF1AAB}"/>
              </a:ext>
            </a:extLst>
          </p:cNvPr>
          <p:cNvSpPr txBox="1"/>
          <p:nvPr/>
        </p:nvSpPr>
        <p:spPr>
          <a:xfrm>
            <a:off x="615636" y="4019739"/>
            <a:ext cx="1756372" cy="1754326"/>
          </a:xfrm>
          <a:prstGeom prst="rect">
            <a:avLst/>
          </a:prstGeom>
          <a:noFill/>
        </p:spPr>
        <p:txBody>
          <a:bodyPr wrap="square" rtlCol="0">
            <a:spAutoFit/>
          </a:bodyPr>
          <a:lstStyle/>
          <a:p>
            <a:r>
              <a:rPr lang="nl-NL" dirty="0"/>
              <a:t>van 20 uur </a:t>
            </a:r>
          </a:p>
          <a:p>
            <a:r>
              <a:rPr lang="nl-NL" dirty="0"/>
              <a:t>naar 24 uur </a:t>
            </a:r>
            <a:br>
              <a:rPr lang="nl-NL" dirty="0"/>
            </a:br>
            <a:r>
              <a:rPr lang="nl-NL" dirty="0"/>
              <a:t>per week</a:t>
            </a:r>
          </a:p>
          <a:p>
            <a:endParaRPr lang="nl-NL" dirty="0"/>
          </a:p>
          <a:p>
            <a:r>
              <a:rPr lang="nl-NL" dirty="0"/>
              <a:t>Meer kinderopvang</a:t>
            </a:r>
          </a:p>
        </p:txBody>
      </p:sp>
      <p:pic>
        <p:nvPicPr>
          <p:cNvPr id="11" name="Tijdelijke aanduiding voor inhoud 10" descr="Afbeelding met tekst, schermopname, Kleurrijkheid, nummer&#10;&#10;Door AI gegenereerde inhoud is mogelijk onjuist.">
            <a:extLst>
              <a:ext uri="{FF2B5EF4-FFF2-40B4-BE49-F238E27FC236}">
                <a16:creationId xmlns:a16="http://schemas.microsoft.com/office/drawing/2014/main" id="{94CB4367-2E89-8E21-7866-0CE7B20119FC}"/>
              </a:ext>
            </a:extLst>
          </p:cNvPr>
          <p:cNvPicPr>
            <a:picLocks noGrp="1" noChangeAspect="1"/>
          </p:cNvPicPr>
          <p:nvPr>
            <p:ph idx="1"/>
          </p:nvPr>
        </p:nvPicPr>
        <p:blipFill>
          <a:blip r:embed="rId4"/>
          <a:stretch>
            <a:fillRect/>
          </a:stretch>
        </p:blipFill>
        <p:spPr>
          <a:xfrm>
            <a:off x="2662050" y="1825625"/>
            <a:ext cx="6867900" cy="3992563"/>
          </a:xfrm>
          <a:prstGeom prst="rect">
            <a:avLst/>
          </a:prstGeom>
        </p:spPr>
      </p:pic>
    </p:spTree>
    <p:extLst>
      <p:ext uri="{BB962C8B-B14F-4D97-AF65-F5344CB8AC3E}">
        <p14:creationId xmlns:p14="http://schemas.microsoft.com/office/powerpoint/2010/main" val="2719621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49936-1309-A002-B27A-E168AF5E9D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FECB9B-1C9B-E931-E2F7-0E70D5684A57}"/>
              </a:ext>
            </a:extLst>
          </p:cNvPr>
          <p:cNvSpPr>
            <a:spLocks noGrp="1"/>
          </p:cNvSpPr>
          <p:nvPr>
            <p:ph type="title"/>
          </p:nvPr>
        </p:nvSpPr>
        <p:spPr/>
        <p:txBody>
          <a:bodyPr/>
          <a:lstStyle/>
          <a:p>
            <a:r>
              <a:rPr lang="nl-NL" dirty="0"/>
              <a:t>Situatie 2: van Wajong naar werk (resultaat)</a:t>
            </a:r>
          </a:p>
        </p:txBody>
      </p:sp>
      <p:sp>
        <p:nvSpPr>
          <p:cNvPr id="12" name="Tekstvak 11">
            <a:extLst>
              <a:ext uri="{FF2B5EF4-FFF2-40B4-BE49-F238E27FC236}">
                <a16:creationId xmlns:a16="http://schemas.microsoft.com/office/drawing/2014/main" id="{B23ED795-5556-65FD-C026-8077ADB241E3}"/>
              </a:ext>
            </a:extLst>
          </p:cNvPr>
          <p:cNvSpPr txBox="1"/>
          <p:nvPr/>
        </p:nvSpPr>
        <p:spPr>
          <a:xfrm>
            <a:off x="615636" y="4019739"/>
            <a:ext cx="1756372" cy="1477328"/>
          </a:xfrm>
          <a:prstGeom prst="rect">
            <a:avLst/>
          </a:prstGeom>
          <a:noFill/>
        </p:spPr>
        <p:txBody>
          <a:bodyPr wrap="square" rtlCol="0">
            <a:spAutoFit/>
          </a:bodyPr>
          <a:lstStyle/>
          <a:p>
            <a:r>
              <a:rPr lang="nl-NL" dirty="0"/>
              <a:t>Van bruto</a:t>
            </a:r>
          </a:p>
          <a:p>
            <a:r>
              <a:rPr lang="nl-NL" dirty="0"/>
              <a:t>  € 750 p.m.</a:t>
            </a:r>
          </a:p>
          <a:p>
            <a:endParaRPr lang="nl-NL" dirty="0"/>
          </a:p>
          <a:p>
            <a:r>
              <a:rPr lang="nl-NL"/>
              <a:t>Naar bruto</a:t>
            </a:r>
            <a:endParaRPr lang="nl-NL" dirty="0"/>
          </a:p>
          <a:p>
            <a:r>
              <a:rPr lang="nl-NL" dirty="0"/>
              <a:t> € 1.000 p.m.</a:t>
            </a:r>
          </a:p>
        </p:txBody>
      </p:sp>
      <p:pic>
        <p:nvPicPr>
          <p:cNvPr id="4" name="Afbeelding 3" descr="Afbeelding met hoed, kleding, tekenfilm, staan&#10;&#10;Door AI gegenereerde inhoud is mogelijk onjuist.">
            <a:extLst>
              <a:ext uri="{FF2B5EF4-FFF2-40B4-BE49-F238E27FC236}">
                <a16:creationId xmlns:a16="http://schemas.microsoft.com/office/drawing/2014/main" id="{AB5C7CA3-EC6E-CDBE-E805-BF18E1CF8B1D}"/>
              </a:ext>
            </a:extLst>
          </p:cNvPr>
          <p:cNvPicPr>
            <a:picLocks noChangeAspect="1"/>
          </p:cNvPicPr>
          <p:nvPr/>
        </p:nvPicPr>
        <p:blipFill>
          <a:blip r:embed="rId3"/>
          <a:stretch>
            <a:fillRect/>
          </a:stretch>
        </p:blipFill>
        <p:spPr>
          <a:xfrm>
            <a:off x="883126" y="1833233"/>
            <a:ext cx="1066949" cy="2010056"/>
          </a:xfrm>
          <a:prstGeom prst="rect">
            <a:avLst/>
          </a:prstGeom>
        </p:spPr>
      </p:pic>
      <p:pic>
        <p:nvPicPr>
          <p:cNvPr id="19" name="Tijdelijke aanduiding voor inhoud 18" descr="Afbeelding met tekst, schermopname, Lettertype, nummer&#10;&#10;Door AI gegenereerde inhoud is mogelijk onjuist.">
            <a:extLst>
              <a:ext uri="{FF2B5EF4-FFF2-40B4-BE49-F238E27FC236}">
                <a16:creationId xmlns:a16="http://schemas.microsoft.com/office/drawing/2014/main" id="{288DB5B8-D552-90AD-0E8F-321EC98E846C}"/>
              </a:ext>
            </a:extLst>
          </p:cNvPr>
          <p:cNvPicPr>
            <a:picLocks noGrp="1" noChangeAspect="1"/>
          </p:cNvPicPr>
          <p:nvPr>
            <p:ph idx="1"/>
          </p:nvPr>
        </p:nvPicPr>
        <p:blipFill>
          <a:blip r:embed="rId4"/>
          <a:stretch>
            <a:fillRect/>
          </a:stretch>
        </p:blipFill>
        <p:spPr>
          <a:xfrm>
            <a:off x="2601444" y="1825625"/>
            <a:ext cx="6989112" cy="3992563"/>
          </a:xfrm>
          <a:prstGeom prst="rect">
            <a:avLst/>
          </a:prstGeom>
        </p:spPr>
      </p:pic>
    </p:spTree>
    <p:extLst>
      <p:ext uri="{BB962C8B-B14F-4D97-AF65-F5344CB8AC3E}">
        <p14:creationId xmlns:p14="http://schemas.microsoft.com/office/powerpoint/2010/main" val="2344575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4F412-B4BF-5BB7-1645-5C0B65A383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8955E6E-76CF-BF50-6626-78EBB9C73B3F}"/>
              </a:ext>
            </a:extLst>
          </p:cNvPr>
          <p:cNvSpPr>
            <a:spLocks noGrp="1"/>
          </p:cNvSpPr>
          <p:nvPr>
            <p:ph type="title"/>
          </p:nvPr>
        </p:nvSpPr>
        <p:spPr/>
        <p:txBody>
          <a:bodyPr/>
          <a:lstStyle/>
          <a:p>
            <a:r>
              <a:rPr lang="nl-NL" dirty="0"/>
              <a:t>Situatie 2: van Wajong naar werk (berekening)</a:t>
            </a:r>
          </a:p>
        </p:txBody>
      </p:sp>
      <p:pic>
        <p:nvPicPr>
          <p:cNvPr id="4" name="Afbeelding 3" descr="Afbeelding met hoed, kleding, tekenfilm, staan&#10;&#10;Door AI gegenereerde inhoud is mogelijk onjuist.">
            <a:extLst>
              <a:ext uri="{FF2B5EF4-FFF2-40B4-BE49-F238E27FC236}">
                <a16:creationId xmlns:a16="http://schemas.microsoft.com/office/drawing/2014/main" id="{77687540-1CE2-DAB9-E430-34931DACF57E}"/>
              </a:ext>
            </a:extLst>
          </p:cNvPr>
          <p:cNvPicPr>
            <a:picLocks noChangeAspect="1"/>
          </p:cNvPicPr>
          <p:nvPr/>
        </p:nvPicPr>
        <p:blipFill>
          <a:blip r:embed="rId3"/>
          <a:stretch>
            <a:fillRect/>
          </a:stretch>
        </p:blipFill>
        <p:spPr>
          <a:xfrm>
            <a:off x="883126" y="1833233"/>
            <a:ext cx="1066949" cy="2010056"/>
          </a:xfrm>
          <a:prstGeom prst="rect">
            <a:avLst/>
          </a:prstGeom>
        </p:spPr>
      </p:pic>
      <p:pic>
        <p:nvPicPr>
          <p:cNvPr id="17" name="Tijdelijke aanduiding voor inhoud 16" descr="Afbeelding met tekst, schermopname, nummer, Lettertype&#10;&#10;Door AI gegenereerde inhoud is mogelijk onjuist.">
            <a:extLst>
              <a:ext uri="{FF2B5EF4-FFF2-40B4-BE49-F238E27FC236}">
                <a16:creationId xmlns:a16="http://schemas.microsoft.com/office/drawing/2014/main" id="{35469F48-610A-A76E-629D-B7DC4C42F84E}"/>
              </a:ext>
            </a:extLst>
          </p:cNvPr>
          <p:cNvPicPr>
            <a:picLocks noGrp="1" noChangeAspect="1"/>
          </p:cNvPicPr>
          <p:nvPr>
            <p:ph idx="1"/>
          </p:nvPr>
        </p:nvPicPr>
        <p:blipFill>
          <a:blip r:embed="rId4"/>
          <a:stretch>
            <a:fillRect/>
          </a:stretch>
        </p:blipFill>
        <p:spPr>
          <a:xfrm>
            <a:off x="3540013" y="1825625"/>
            <a:ext cx="5111973" cy="3992563"/>
          </a:xfrm>
          <a:prstGeom prst="rect">
            <a:avLst/>
          </a:prstGeom>
        </p:spPr>
      </p:pic>
    </p:spTree>
    <p:extLst>
      <p:ext uri="{BB962C8B-B14F-4D97-AF65-F5344CB8AC3E}">
        <p14:creationId xmlns:p14="http://schemas.microsoft.com/office/powerpoint/2010/main" val="75047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A2AB7-469D-1055-5529-A96A4AE9D8E4}"/>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D97AD4FE-6F78-F9BB-4E3E-2A5DAC7CB637}"/>
              </a:ext>
            </a:extLst>
          </p:cNvPr>
          <p:cNvSpPr>
            <a:spLocks noGrp="1"/>
          </p:cNvSpPr>
          <p:nvPr>
            <p:ph idx="1"/>
          </p:nvPr>
        </p:nvSpPr>
        <p:spPr/>
        <p:txBody>
          <a:bodyPr/>
          <a:lstStyle/>
          <a:p>
            <a:r>
              <a:rPr lang="nl-NL" dirty="0"/>
              <a:t>Tool bewust eenvoudig gehouden</a:t>
            </a:r>
          </a:p>
          <a:p>
            <a:r>
              <a:rPr lang="nl-NL" dirty="0"/>
              <a:t>Uitbreiden met echt gewenste functionaliteiten</a:t>
            </a:r>
          </a:p>
          <a:p>
            <a:r>
              <a:rPr lang="nl-NL" dirty="0"/>
              <a:t>Het moet duidelijk zijn wat wel en niet kan </a:t>
            </a:r>
            <a:r>
              <a:rPr lang="nl-NL" dirty="0">
                <a:sym typeface="Wingdings" panose="05000000000000000000" pitchFamily="2" charset="2"/>
              </a:rPr>
              <a:t> Handleiding </a:t>
            </a:r>
          </a:p>
          <a:p>
            <a:r>
              <a:rPr lang="nl-NL" dirty="0">
                <a:sym typeface="Wingdings" panose="05000000000000000000" pitchFamily="2" charset="2"/>
              </a:rPr>
              <a:t>Hopelijk een bruikbaar instrument</a:t>
            </a:r>
          </a:p>
          <a:p>
            <a:pPr lvl="1"/>
            <a:endParaRPr lang="nl-NL" dirty="0">
              <a:sym typeface="Wingdings" panose="05000000000000000000" pitchFamily="2" charset="2"/>
            </a:endParaRPr>
          </a:p>
          <a:p>
            <a:endParaRPr lang="nl-NL" dirty="0"/>
          </a:p>
        </p:txBody>
      </p:sp>
      <p:sp>
        <p:nvSpPr>
          <p:cNvPr id="2" name="Titel 1">
            <a:extLst>
              <a:ext uri="{FF2B5EF4-FFF2-40B4-BE49-F238E27FC236}">
                <a16:creationId xmlns:a16="http://schemas.microsoft.com/office/drawing/2014/main" id="{C11A3EBB-ADFC-F1E8-82CE-25BF3F00D7A7}"/>
              </a:ext>
            </a:extLst>
          </p:cNvPr>
          <p:cNvSpPr>
            <a:spLocks noGrp="1"/>
          </p:cNvSpPr>
          <p:nvPr>
            <p:ph type="title"/>
          </p:nvPr>
        </p:nvSpPr>
        <p:spPr/>
        <p:txBody>
          <a:bodyPr/>
          <a:lstStyle/>
          <a:p>
            <a:r>
              <a:rPr lang="nl-NL" dirty="0"/>
              <a:t>Hoe gebruiken?</a:t>
            </a:r>
          </a:p>
        </p:txBody>
      </p:sp>
    </p:spTree>
    <p:extLst>
      <p:ext uri="{BB962C8B-B14F-4D97-AF65-F5344CB8AC3E}">
        <p14:creationId xmlns:p14="http://schemas.microsoft.com/office/powerpoint/2010/main" val="385773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03613-2563-FFBF-EB6D-CCB8FEDD587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7B766DC-0482-BC57-DDEC-7F5868CF99AB}"/>
              </a:ext>
            </a:extLst>
          </p:cNvPr>
          <p:cNvPicPr>
            <a:picLocks noChangeAspect="1"/>
          </p:cNvPicPr>
          <p:nvPr/>
        </p:nvPicPr>
        <p:blipFill>
          <a:blip r:embed="rId2">
            <a:duotone>
              <a:schemeClr val="bg2">
                <a:shade val="45000"/>
                <a:satMod val="135000"/>
              </a:schemeClr>
              <a:prstClr val="white"/>
            </a:duotone>
          </a:blip>
          <a:srcRect t="6010" b="6781"/>
          <a:stretch>
            <a:fill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A92138D1-0A11-E260-A024-6020FECEA3B8}"/>
              </a:ext>
            </a:extLst>
          </p:cNvPr>
          <p:cNvSpPr>
            <a:spLocks noGrp="1"/>
          </p:cNvSpPr>
          <p:nvPr>
            <p:ph type="title"/>
          </p:nvPr>
        </p:nvSpPr>
        <p:spPr>
          <a:xfrm>
            <a:off x="838200" y="365125"/>
            <a:ext cx="10515600" cy="1325563"/>
          </a:xfrm>
        </p:spPr>
        <p:txBody>
          <a:bodyPr>
            <a:normAutofit/>
          </a:bodyPr>
          <a:lstStyle/>
          <a:p>
            <a:r>
              <a:rPr lang="nl-NL" b="1" dirty="0"/>
              <a:t>Wat levert het op?</a:t>
            </a:r>
          </a:p>
        </p:txBody>
      </p:sp>
      <p:graphicFrame>
        <p:nvGraphicFramePr>
          <p:cNvPr id="6" name="Tijdelijke aanduiding voor inhoud 2">
            <a:extLst>
              <a:ext uri="{FF2B5EF4-FFF2-40B4-BE49-F238E27FC236}">
                <a16:creationId xmlns:a16="http://schemas.microsoft.com/office/drawing/2014/main" id="{01C1D6A3-6BB8-52EB-F589-9EDA1CBA464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238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8B978-46FC-E447-2759-DAFD2C5943E2}"/>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0907D698-0AC2-D061-FCB0-5434642A2B4D}"/>
              </a:ext>
            </a:extLst>
          </p:cNvPr>
          <p:cNvPicPr>
            <a:picLocks noChangeAspect="1"/>
          </p:cNvPicPr>
          <p:nvPr/>
        </p:nvPicPr>
        <p:blipFill>
          <a:blip r:embed="rId2"/>
          <a:srcRect r="2" b="15530"/>
          <a:stretch>
            <a:fillRect/>
          </a:stretch>
        </p:blipFill>
        <p:spPr>
          <a:xfrm>
            <a:off x="6103027" y="10"/>
            <a:ext cx="6088971" cy="6857990"/>
          </a:xfrm>
          <a:prstGeom prst="rect">
            <a:avLst/>
          </a:prstGeom>
        </p:spPr>
      </p:pic>
      <p:sp>
        <p:nvSpPr>
          <p:cNvPr id="2" name="Titel 1">
            <a:extLst>
              <a:ext uri="{FF2B5EF4-FFF2-40B4-BE49-F238E27FC236}">
                <a16:creationId xmlns:a16="http://schemas.microsoft.com/office/drawing/2014/main" id="{E633F625-412D-1127-9198-CFFB917AA546}"/>
              </a:ext>
            </a:extLst>
          </p:cNvPr>
          <p:cNvSpPr>
            <a:spLocks noGrp="1"/>
          </p:cNvSpPr>
          <p:nvPr>
            <p:ph type="title"/>
          </p:nvPr>
        </p:nvSpPr>
        <p:spPr>
          <a:xfrm>
            <a:off x="761801" y="761132"/>
            <a:ext cx="4778387" cy="2285994"/>
          </a:xfrm>
        </p:spPr>
        <p:txBody>
          <a:bodyPr anchor="ctr">
            <a:normAutofit/>
          </a:bodyPr>
          <a:lstStyle/>
          <a:p>
            <a:r>
              <a:rPr lang="nl-NL" sz="3600" b="1" dirty="0">
                <a:solidFill>
                  <a:schemeClr val="accent6">
                    <a:lumMod val="50000"/>
                  </a:schemeClr>
                </a:solidFill>
              </a:rPr>
              <a:t>Wat werkt</a:t>
            </a:r>
            <a:br>
              <a:rPr lang="nl-NL" sz="2800" b="1" dirty="0"/>
            </a:br>
            <a:r>
              <a:rPr lang="nl-NL" sz="2400" i="1" dirty="0">
                <a:solidFill>
                  <a:schemeClr val="accent6">
                    <a:lumMod val="50000"/>
                  </a:schemeClr>
                </a:solidFill>
              </a:rPr>
              <a:t>Inzicht ontstaat niet door cijfers, maar door begrijpelijke uitleg.</a:t>
            </a:r>
            <a:br>
              <a:rPr lang="nl-NL" sz="2800" dirty="0"/>
            </a:br>
            <a:endParaRPr lang="nl-NL" sz="2800" b="1" dirty="0"/>
          </a:p>
        </p:txBody>
      </p:sp>
      <p:graphicFrame>
        <p:nvGraphicFramePr>
          <p:cNvPr id="5" name="Tijdelijke aanduiding voor inhoud 2">
            <a:extLst>
              <a:ext uri="{FF2B5EF4-FFF2-40B4-BE49-F238E27FC236}">
                <a16:creationId xmlns:a16="http://schemas.microsoft.com/office/drawing/2014/main" id="{054B8F76-F371-6860-E5FE-02C41615EF54}"/>
              </a:ext>
            </a:extLst>
          </p:cNvPr>
          <p:cNvGraphicFramePr>
            <a:graphicFrameLocks noGrp="1"/>
          </p:cNvGraphicFramePr>
          <p:nvPr>
            <p:ph idx="1"/>
          </p:nvPr>
        </p:nvGraphicFramePr>
        <p:xfrm>
          <a:off x="761801" y="2884929"/>
          <a:ext cx="4659756" cy="337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5564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5B0F0-4AFB-069A-10FF-63F8CEDDC17A}"/>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F850D030-7BD1-920E-0DE7-B53D89FD54BB}"/>
              </a:ext>
            </a:extLst>
          </p:cNvPr>
          <p:cNvSpPr txBox="1"/>
          <p:nvPr/>
        </p:nvSpPr>
        <p:spPr>
          <a:xfrm>
            <a:off x="2029056" y="78847"/>
            <a:ext cx="7124776" cy="1107996"/>
          </a:xfrm>
          <a:prstGeom prst="rect">
            <a:avLst/>
          </a:prstGeom>
          <a:noFill/>
        </p:spPr>
        <p:txBody>
          <a:bodyPr wrap="square" rtlCol="0">
            <a:spAutoFit/>
          </a:bodyPr>
          <a:lstStyle/>
          <a:p>
            <a:r>
              <a:rPr lang="nl-NL" sz="6600" b="1" dirty="0">
                <a:solidFill>
                  <a:schemeClr val="accent6">
                    <a:lumMod val="50000"/>
                  </a:schemeClr>
                </a:solidFill>
              </a:rPr>
              <a:t>De praktijk</a:t>
            </a:r>
          </a:p>
        </p:txBody>
      </p:sp>
      <p:sp>
        <p:nvSpPr>
          <p:cNvPr id="7" name="Tekstvak 6">
            <a:extLst>
              <a:ext uri="{FF2B5EF4-FFF2-40B4-BE49-F238E27FC236}">
                <a16:creationId xmlns:a16="http://schemas.microsoft.com/office/drawing/2014/main" id="{A5BD7AE9-6A88-BBAE-2BD8-A6E21EF3842E}"/>
              </a:ext>
            </a:extLst>
          </p:cNvPr>
          <p:cNvSpPr txBox="1"/>
          <p:nvPr/>
        </p:nvSpPr>
        <p:spPr>
          <a:xfrm>
            <a:off x="1055663" y="1186843"/>
            <a:ext cx="11485984" cy="6063198"/>
          </a:xfrm>
          <a:prstGeom prst="rect">
            <a:avLst/>
          </a:prstGeom>
          <a:noFill/>
        </p:spPr>
        <p:txBody>
          <a:bodyPr wrap="square" rtlCol="0">
            <a:spAutoFit/>
          </a:bodyPr>
          <a:lstStyle/>
          <a:p>
            <a:pPr marL="285750" indent="-285750">
              <a:buFont typeface="Wingdings" panose="05000000000000000000" pitchFamily="2" charset="2"/>
              <a:buChar char="ü"/>
            </a:pPr>
            <a:r>
              <a:rPr lang="nl-NL" sz="3600" dirty="0"/>
              <a:t>Project 2,5 jaar</a:t>
            </a:r>
          </a:p>
          <a:p>
            <a:pPr marL="285750" indent="-285750">
              <a:buFont typeface="Wingdings" panose="05000000000000000000" pitchFamily="2" charset="2"/>
              <a:buChar char="ü"/>
            </a:pPr>
            <a:r>
              <a:rPr lang="nl-NL" sz="3600" dirty="0"/>
              <a:t>Gemeente Groningen</a:t>
            </a:r>
          </a:p>
          <a:p>
            <a:pPr marL="285750" indent="-285750">
              <a:buFont typeface="Wingdings" panose="05000000000000000000" pitchFamily="2" charset="2"/>
              <a:buChar char="ü"/>
            </a:pPr>
            <a:r>
              <a:rPr lang="nl-NL" sz="3600" dirty="0"/>
              <a:t>250 inwoners ondersteund</a:t>
            </a:r>
          </a:p>
          <a:p>
            <a:pPr marL="285750" indent="-285750">
              <a:buFont typeface="Wingdings" panose="05000000000000000000" pitchFamily="2" charset="2"/>
              <a:buChar char="ü"/>
            </a:pPr>
            <a:r>
              <a:rPr lang="nl-NL" sz="3600" dirty="0"/>
              <a:t>150 inwoners voorgelicht</a:t>
            </a:r>
          </a:p>
          <a:p>
            <a:pPr marL="285750" indent="-285750">
              <a:buFont typeface="Wingdings" panose="05000000000000000000" pitchFamily="2" charset="2"/>
              <a:buChar char="ü"/>
            </a:pPr>
            <a:r>
              <a:rPr lang="nl-NL" sz="3600" dirty="0"/>
              <a:t>200 professionals voorgelicht</a:t>
            </a:r>
          </a:p>
          <a:p>
            <a:pPr marL="285750" indent="-285750">
              <a:buFont typeface="Wingdings" panose="05000000000000000000" pitchFamily="2" charset="2"/>
              <a:buChar char="ü"/>
            </a:pPr>
            <a:r>
              <a:rPr lang="nl-NL" sz="3600" dirty="0"/>
              <a:t>10 professionals opgeleid</a:t>
            </a:r>
          </a:p>
          <a:p>
            <a:pPr marL="285750" indent="-285750">
              <a:buFont typeface="Wingdings" panose="05000000000000000000" pitchFamily="2" charset="2"/>
              <a:buChar char="ü"/>
            </a:pPr>
            <a:r>
              <a:rPr lang="nl-NL" sz="3600" dirty="0"/>
              <a:t>Rapportcijfer 8,6</a:t>
            </a:r>
          </a:p>
          <a:p>
            <a:pPr marL="285750" indent="-285750">
              <a:buFont typeface="Wingdings" panose="05000000000000000000" pitchFamily="2" charset="2"/>
              <a:buChar char="ü"/>
            </a:pPr>
            <a:r>
              <a:rPr lang="nl-NL" sz="3600" dirty="0"/>
              <a:t>66% voelt zich gemotiveerder om aan het werk te gaan</a:t>
            </a:r>
          </a:p>
          <a:p>
            <a:pPr marL="285750" indent="-285750">
              <a:buFont typeface="Wingdings" panose="05000000000000000000" pitchFamily="2" charset="2"/>
              <a:buChar char="ü"/>
            </a:pPr>
            <a:r>
              <a:rPr lang="nl-NL" sz="3600" dirty="0"/>
              <a:t>Geïmplementeerd in dienstverlening</a:t>
            </a:r>
          </a:p>
          <a:p>
            <a:pPr marL="285750" indent="-285750">
              <a:buFont typeface="Wingdings" panose="05000000000000000000" pitchFamily="2" charset="2"/>
              <a:buChar char="ü"/>
            </a:pPr>
            <a:endParaRPr lang="nl-NL" sz="3600" dirty="0"/>
          </a:p>
          <a:p>
            <a:pPr marL="285750" indent="-285750">
              <a:buFont typeface="Wingdings" panose="05000000000000000000" pitchFamily="2" charset="2"/>
              <a:buChar char="ü"/>
            </a:pPr>
            <a:endParaRPr lang="nl-NL" sz="2800" dirty="0"/>
          </a:p>
        </p:txBody>
      </p:sp>
    </p:spTree>
    <p:extLst>
      <p:ext uri="{BB962C8B-B14F-4D97-AF65-F5344CB8AC3E}">
        <p14:creationId xmlns:p14="http://schemas.microsoft.com/office/powerpoint/2010/main" val="172101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C6A31-9F79-F42E-2AB8-CAE1C17705C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A8F31A3-FC9A-BA50-460C-9DE4264E5F4E}"/>
              </a:ext>
            </a:extLst>
          </p:cNvPr>
          <p:cNvSpPr txBox="1">
            <a:spLocks/>
          </p:cNvSpPr>
          <p:nvPr/>
        </p:nvSpPr>
        <p:spPr>
          <a:xfrm>
            <a:off x="512063" y="365760"/>
            <a:ext cx="11360849" cy="858775"/>
          </a:xfrm>
          <a:prstGeom prst="rect">
            <a:avLst/>
          </a:prstGeom>
        </p:spPr>
        <p:txBody>
          <a:bodyPr/>
          <a:lstStyle>
            <a:lvl1pPr algn="l" defTabSz="914400" rtl="0" eaLnBrk="1" latinLnBrk="0" hangingPunct="1">
              <a:lnSpc>
                <a:spcPts val="4400"/>
              </a:lnSpc>
              <a:spcBef>
                <a:spcPct val="0"/>
              </a:spcBef>
              <a:buNone/>
              <a:defRPr sz="4400" b="1" kern="1200">
                <a:solidFill>
                  <a:schemeClr val="accent1"/>
                </a:solidFill>
                <a:latin typeface="+mj-lt"/>
                <a:ea typeface="+mj-ea"/>
                <a:cs typeface="+mj-cs"/>
              </a:defRPr>
            </a:lvl1pPr>
          </a:lstStyle>
          <a:p>
            <a:pPr marL="0" marR="0" lvl="0" indent="0" algn="l" defTabSz="914400" rtl="0" eaLnBrk="1" fontAlgn="auto" latinLnBrk="0" hangingPunct="1">
              <a:lnSpc>
                <a:spcPts val="4400"/>
              </a:lnSpc>
              <a:spcBef>
                <a:spcPct val="0"/>
              </a:spcBef>
              <a:spcAft>
                <a:spcPts val="0"/>
              </a:spcAft>
              <a:buClrTx/>
              <a:buSzTx/>
              <a:buFontTx/>
              <a:buNone/>
              <a:tabLst/>
              <a:defRPr/>
            </a:pPr>
            <a:r>
              <a:rPr lang="nl-NL" dirty="0">
                <a:solidFill>
                  <a:srgbClr val="784068"/>
                </a:solidFill>
                <a:latin typeface="Aptos Display" panose="02110004020202020204"/>
              </a:rPr>
              <a:t>De switch van uitkering naar betaald werk</a:t>
            </a:r>
            <a:endParaRPr kumimoji="0" lang="nl-NL" sz="4400" b="1" i="0" u="none" strike="noStrike" kern="1200" cap="none" spc="0" normalizeH="0" baseline="0" noProof="0" dirty="0">
              <a:ln>
                <a:noFill/>
              </a:ln>
              <a:solidFill>
                <a:srgbClr val="784068"/>
              </a:solidFill>
              <a:effectLst/>
              <a:uLnTx/>
              <a:uFillTx/>
              <a:latin typeface="Aptos Display" panose="02110004020202020204"/>
              <a:ea typeface="+mj-ea"/>
              <a:cs typeface="+mj-cs"/>
            </a:endParaRPr>
          </a:p>
        </p:txBody>
      </p:sp>
      <p:pic>
        <p:nvPicPr>
          <p:cNvPr id="3" name="Afbeelding 2">
            <a:extLst>
              <a:ext uri="{FF2B5EF4-FFF2-40B4-BE49-F238E27FC236}">
                <a16:creationId xmlns:a16="http://schemas.microsoft.com/office/drawing/2014/main" id="{ADF0BEF7-F589-B64C-C967-D507F4D476BD}"/>
              </a:ext>
            </a:extLst>
          </p:cNvPr>
          <p:cNvPicPr>
            <a:picLocks noChangeAspect="1"/>
          </p:cNvPicPr>
          <p:nvPr/>
        </p:nvPicPr>
        <p:blipFill>
          <a:blip r:embed="rId2"/>
          <a:stretch>
            <a:fillRect/>
          </a:stretch>
        </p:blipFill>
        <p:spPr>
          <a:xfrm>
            <a:off x="295274" y="1041764"/>
            <a:ext cx="11577638" cy="6515058"/>
          </a:xfrm>
          <a:prstGeom prst="rect">
            <a:avLst/>
          </a:prstGeom>
        </p:spPr>
      </p:pic>
    </p:spTree>
    <p:extLst>
      <p:ext uri="{BB962C8B-B14F-4D97-AF65-F5344CB8AC3E}">
        <p14:creationId xmlns:p14="http://schemas.microsoft.com/office/powerpoint/2010/main" val="2654028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4D824-3CC2-8AEE-6684-D2E392F0A6E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2BC31F6-05EB-5179-BF24-E35E423F333B}"/>
              </a:ext>
            </a:extLst>
          </p:cNvPr>
          <p:cNvPicPr>
            <a:picLocks noChangeAspect="1"/>
          </p:cNvPicPr>
          <p:nvPr/>
        </p:nvPicPr>
        <p:blipFill>
          <a:blip r:embed="rId2">
            <a:duotone>
              <a:prstClr val="black"/>
              <a:schemeClr val="tx2">
                <a:tint val="45000"/>
                <a:satMod val="400000"/>
              </a:schemeClr>
            </a:duotone>
            <a:alphaModFix amt="25000"/>
          </a:blip>
          <a:srcRect t="6010" b="6781"/>
          <a:stretch>
            <a:fill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8D8664A6-71E8-6053-6071-8A1AF569C42B}"/>
              </a:ext>
            </a:extLst>
          </p:cNvPr>
          <p:cNvSpPr>
            <a:spLocks noGrp="1"/>
          </p:cNvSpPr>
          <p:nvPr>
            <p:ph type="title"/>
          </p:nvPr>
        </p:nvSpPr>
        <p:spPr>
          <a:xfrm>
            <a:off x="838200" y="365125"/>
            <a:ext cx="10515600" cy="1325563"/>
          </a:xfrm>
        </p:spPr>
        <p:txBody>
          <a:bodyPr>
            <a:normAutofit/>
          </a:bodyPr>
          <a:lstStyle/>
          <a:p>
            <a:r>
              <a:rPr lang="nl-NL" b="1" dirty="0"/>
              <a:t>Wat is er nodig?</a:t>
            </a:r>
          </a:p>
        </p:txBody>
      </p:sp>
      <p:graphicFrame>
        <p:nvGraphicFramePr>
          <p:cNvPr id="6" name="Tijdelijke aanduiding voor inhoud 2">
            <a:extLst>
              <a:ext uri="{FF2B5EF4-FFF2-40B4-BE49-F238E27FC236}">
                <a16:creationId xmlns:a16="http://schemas.microsoft.com/office/drawing/2014/main" id="{3F2EB159-5E33-2A52-D106-5DA3E10EE75B}"/>
              </a:ext>
            </a:extLst>
          </p:cNvPr>
          <p:cNvGraphicFramePr>
            <a:graphicFrameLocks noGrp="1"/>
          </p:cNvGraphicFramePr>
          <p:nvPr>
            <p:ph idx="1"/>
            <p:extLst>
              <p:ext uri="{D42A27DB-BD31-4B8C-83A1-F6EECF244321}">
                <p14:modId xmlns:p14="http://schemas.microsoft.com/office/powerpoint/2010/main" val="2845754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930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3C04F-1546-818A-D17D-9D9F042F8E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A34A80-2E27-D31A-A083-ABC7D0587FA1}"/>
              </a:ext>
            </a:extLst>
          </p:cNvPr>
          <p:cNvSpPr>
            <a:spLocks noGrp="1"/>
          </p:cNvSpPr>
          <p:nvPr>
            <p:ph type="title"/>
          </p:nvPr>
        </p:nvSpPr>
        <p:spPr/>
        <p:txBody>
          <a:bodyPr>
            <a:normAutofit/>
          </a:bodyPr>
          <a:lstStyle/>
          <a:p>
            <a:r>
              <a:rPr lang="nl-NL" b="1" dirty="0"/>
              <a:t>De opleiding tot</a:t>
            </a:r>
            <a:br>
              <a:rPr lang="nl-NL" b="1" dirty="0"/>
            </a:br>
            <a:r>
              <a:rPr lang="nl-NL" b="1" dirty="0"/>
              <a:t>Van Bijstand/Uitkering naar Werk professionals</a:t>
            </a:r>
          </a:p>
        </p:txBody>
      </p:sp>
      <p:sp>
        <p:nvSpPr>
          <p:cNvPr id="3" name="Tijdelijke aanduiding voor inhoud 2">
            <a:extLst>
              <a:ext uri="{FF2B5EF4-FFF2-40B4-BE49-F238E27FC236}">
                <a16:creationId xmlns:a16="http://schemas.microsoft.com/office/drawing/2014/main" id="{6C34730A-B140-BDBB-3DB1-38EBAC5FFA83}"/>
              </a:ext>
            </a:extLst>
          </p:cNvPr>
          <p:cNvSpPr>
            <a:spLocks noGrp="1"/>
          </p:cNvSpPr>
          <p:nvPr>
            <p:ph idx="1"/>
          </p:nvPr>
        </p:nvSpPr>
        <p:spPr/>
        <p:txBody>
          <a:bodyPr>
            <a:normAutofit fontScale="92500" lnSpcReduction="10000"/>
          </a:bodyPr>
          <a:lstStyle/>
          <a:p>
            <a:pPr marL="0" indent="0">
              <a:buNone/>
            </a:pPr>
            <a:endParaRPr lang="nl-NL" sz="3200" dirty="0">
              <a:solidFill>
                <a:srgbClr val="282828"/>
              </a:solidFill>
            </a:endParaRPr>
          </a:p>
          <a:p>
            <a:pPr marL="0" indent="0">
              <a:buNone/>
            </a:pPr>
            <a:r>
              <a:rPr lang="nl-NL" sz="3200" dirty="0">
                <a:solidFill>
                  <a:srgbClr val="282828"/>
                </a:solidFill>
              </a:rPr>
              <a:t>💡 Complexer dan je denkt
🧠 Kennis is niet genoeg: het gaat ook om gedrag en </a:t>
            </a:r>
            <a:r>
              <a:rPr lang="nl-NL" sz="3200" dirty="0" err="1">
                <a:solidFill>
                  <a:srgbClr val="282828"/>
                </a:solidFill>
              </a:rPr>
              <a:t>mindset</a:t>
            </a:r>
            <a:r>
              <a:rPr lang="nl-NL" sz="3200" dirty="0">
                <a:solidFill>
                  <a:srgbClr val="282828"/>
                </a:solidFill>
              </a:rPr>
              <a:t>
🔒 Een kleine fout kan leiden tot schulden of demotivatie
💪 </a:t>
            </a:r>
            <a:r>
              <a:rPr lang="nl-NL" sz="3200" b="1" dirty="0">
                <a:solidFill>
                  <a:srgbClr val="282828"/>
                </a:solidFill>
              </a:rPr>
              <a:t>Focus op leer- en doe vermogen van de inwoner</a:t>
            </a:r>
          </a:p>
          <a:p>
            <a:pPr marL="0" indent="0">
              <a:buNone/>
            </a:pPr>
            <a:endParaRPr lang="nl-NL" sz="3200" dirty="0">
              <a:solidFill>
                <a:srgbClr val="282828"/>
              </a:solidFill>
            </a:endParaRPr>
          </a:p>
          <a:p>
            <a:pPr marL="0" indent="0">
              <a:buNone/>
            </a:pPr>
            <a:r>
              <a:rPr lang="nl-NL" sz="3200" dirty="0">
                <a:solidFill>
                  <a:srgbClr val="282828"/>
                </a:solidFill>
              </a:rPr>
              <a:t>Daarom leiden we professionals op en helpen we ook gemeenten met het project opstarten en uitvoeren.</a:t>
            </a:r>
          </a:p>
          <a:p>
            <a:pPr marL="0" indent="0">
              <a:buNone/>
            </a:pPr>
            <a:endParaRPr lang="nl-NL" dirty="0"/>
          </a:p>
        </p:txBody>
      </p:sp>
    </p:spTree>
    <p:extLst>
      <p:ext uri="{BB962C8B-B14F-4D97-AF65-F5344CB8AC3E}">
        <p14:creationId xmlns:p14="http://schemas.microsoft.com/office/powerpoint/2010/main" val="1252156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679D-EFD8-62A8-4F27-E9F89F834E79}"/>
              </a:ext>
            </a:extLst>
          </p:cNvPr>
          <p:cNvSpPr>
            <a:spLocks noGrp="1"/>
          </p:cNvSpPr>
          <p:nvPr>
            <p:ph type="ctrTitle"/>
          </p:nvPr>
        </p:nvSpPr>
        <p:spPr/>
        <p:txBody>
          <a:bodyPr/>
          <a:lstStyle/>
          <a:p>
            <a:r>
              <a:rPr lang="nl-NL" dirty="0"/>
              <a:t>Samenvatting</a:t>
            </a:r>
          </a:p>
        </p:txBody>
      </p:sp>
      <p:sp>
        <p:nvSpPr>
          <p:cNvPr id="3" name="Tekstvak 2">
            <a:extLst>
              <a:ext uri="{FF2B5EF4-FFF2-40B4-BE49-F238E27FC236}">
                <a16:creationId xmlns:a16="http://schemas.microsoft.com/office/drawing/2014/main" id="{2C8F4903-E546-3F93-AF07-A7A411A690F3}"/>
              </a:ext>
            </a:extLst>
          </p:cNvPr>
          <p:cNvSpPr txBox="1"/>
          <p:nvPr/>
        </p:nvSpPr>
        <p:spPr>
          <a:xfrm>
            <a:off x="943897" y="2084445"/>
            <a:ext cx="7334865" cy="2554545"/>
          </a:xfrm>
          <a:prstGeom prst="rect">
            <a:avLst/>
          </a:prstGeom>
          <a:noFill/>
        </p:spPr>
        <p:txBody>
          <a:bodyPr wrap="square" rtlCol="0">
            <a:spAutoFit/>
          </a:bodyPr>
          <a:lstStyle/>
          <a:p>
            <a:r>
              <a:rPr lang="nl-NL" sz="3200" dirty="0"/>
              <a:t>Werken loont vaak</a:t>
            </a:r>
          </a:p>
          <a:p>
            <a:r>
              <a:rPr lang="nl-NL" sz="3200" dirty="0"/>
              <a:t>Het systeem is complex</a:t>
            </a:r>
          </a:p>
          <a:p>
            <a:r>
              <a:rPr lang="nl-NL" sz="3200" dirty="0"/>
              <a:t>Tools kunnen helpen</a:t>
            </a:r>
          </a:p>
          <a:p>
            <a:r>
              <a:rPr lang="nl-NL" sz="3200" dirty="0"/>
              <a:t>Financiele expertise en persoonlijke ondersteuning maken het verschil</a:t>
            </a:r>
          </a:p>
        </p:txBody>
      </p:sp>
    </p:spTree>
    <p:extLst>
      <p:ext uri="{BB962C8B-B14F-4D97-AF65-F5344CB8AC3E}">
        <p14:creationId xmlns:p14="http://schemas.microsoft.com/office/powerpoint/2010/main" val="3034229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1DB7-288A-B640-332A-75B282E2C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0AA121-874C-1CE2-D80F-718A0DA9CFBF}"/>
              </a:ext>
            </a:extLst>
          </p:cNvPr>
          <p:cNvSpPr>
            <a:spLocks noGrp="1"/>
          </p:cNvSpPr>
          <p:nvPr>
            <p:ph type="title"/>
          </p:nvPr>
        </p:nvSpPr>
        <p:spPr>
          <a:xfrm>
            <a:off x="1332186" y="217980"/>
            <a:ext cx="10515600" cy="1325563"/>
          </a:xfrm>
        </p:spPr>
        <p:txBody>
          <a:bodyPr anchor="ctr">
            <a:normAutofit/>
          </a:bodyPr>
          <a:lstStyle/>
          <a:p>
            <a:r>
              <a:rPr lang="nl-NL" dirty="0"/>
              <a:t>Voorbeeldberekeningen van Bijstand naar Werk</a:t>
            </a:r>
          </a:p>
        </p:txBody>
      </p:sp>
      <p:pic>
        <p:nvPicPr>
          <p:cNvPr id="5" name="Afbeelding 4" descr="Afbeelding met tekst, schermopname, Lettertype, ontwerp&#10;&#10;Door AI gegenereerde inhoud is mogelijk onjuist.">
            <a:extLst>
              <a:ext uri="{FF2B5EF4-FFF2-40B4-BE49-F238E27FC236}">
                <a16:creationId xmlns:a16="http://schemas.microsoft.com/office/drawing/2014/main" id="{232D1789-2D69-4D42-070C-3381D1CDA08E}"/>
              </a:ext>
            </a:extLst>
          </p:cNvPr>
          <p:cNvPicPr>
            <a:picLocks noChangeAspect="1"/>
          </p:cNvPicPr>
          <p:nvPr/>
        </p:nvPicPr>
        <p:blipFill>
          <a:blip r:embed="rId2"/>
          <a:stretch>
            <a:fillRect/>
          </a:stretch>
        </p:blipFill>
        <p:spPr>
          <a:xfrm>
            <a:off x="2318598" y="1271752"/>
            <a:ext cx="7614565" cy="5368268"/>
          </a:xfrm>
          <a:prstGeom prst="rect">
            <a:avLst/>
          </a:prstGeom>
          <a:noFill/>
        </p:spPr>
      </p:pic>
    </p:spTree>
    <p:extLst>
      <p:ext uri="{BB962C8B-B14F-4D97-AF65-F5344CB8AC3E}">
        <p14:creationId xmlns:p14="http://schemas.microsoft.com/office/powerpoint/2010/main" val="1956779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93CF0-D629-E7F9-F39B-CDB5FFCB2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48961-C644-A7E4-F62C-D6F167190398}"/>
              </a:ext>
            </a:extLst>
          </p:cNvPr>
          <p:cNvSpPr>
            <a:spLocks noGrp="1"/>
          </p:cNvSpPr>
          <p:nvPr>
            <p:ph type="ctrTitle"/>
          </p:nvPr>
        </p:nvSpPr>
        <p:spPr/>
        <p:txBody>
          <a:bodyPr/>
          <a:lstStyle/>
          <a:p>
            <a:r>
              <a:rPr lang="nl-NL" dirty="0"/>
              <a:t>Vragen?</a:t>
            </a:r>
          </a:p>
        </p:txBody>
      </p:sp>
    </p:spTree>
    <p:extLst>
      <p:ext uri="{BB962C8B-B14F-4D97-AF65-F5344CB8AC3E}">
        <p14:creationId xmlns:p14="http://schemas.microsoft.com/office/powerpoint/2010/main" val="3350177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EF13-3152-68BB-63FD-757BA3551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5BB61-EAEB-2F3D-1317-3F07E3138413}"/>
              </a:ext>
            </a:extLst>
          </p:cNvPr>
          <p:cNvSpPr>
            <a:spLocks noGrp="1"/>
          </p:cNvSpPr>
          <p:nvPr>
            <p:ph type="ctrTitle"/>
          </p:nvPr>
        </p:nvSpPr>
        <p:spPr/>
        <p:txBody>
          <a:bodyPr/>
          <a:lstStyle/>
          <a:p>
            <a:r>
              <a:rPr lang="nl-NL" dirty="0"/>
              <a:t>Contact</a:t>
            </a:r>
          </a:p>
        </p:txBody>
      </p:sp>
      <p:sp>
        <p:nvSpPr>
          <p:cNvPr id="3" name="Tekstvak 2">
            <a:extLst>
              <a:ext uri="{FF2B5EF4-FFF2-40B4-BE49-F238E27FC236}">
                <a16:creationId xmlns:a16="http://schemas.microsoft.com/office/drawing/2014/main" id="{D01324AE-E7DD-C69F-8504-F372C7D36D86}"/>
              </a:ext>
            </a:extLst>
          </p:cNvPr>
          <p:cNvSpPr txBox="1"/>
          <p:nvPr/>
        </p:nvSpPr>
        <p:spPr>
          <a:xfrm>
            <a:off x="490585" y="2320414"/>
            <a:ext cx="5100997" cy="2554545"/>
          </a:xfrm>
          <a:prstGeom prst="rect">
            <a:avLst/>
          </a:prstGeom>
          <a:noFill/>
        </p:spPr>
        <p:txBody>
          <a:bodyPr wrap="square" rtlCol="0">
            <a:spAutoFit/>
          </a:bodyPr>
          <a:lstStyle/>
          <a:p>
            <a:r>
              <a:rPr lang="nl-NL" sz="3200" dirty="0"/>
              <a:t>Cijfers &amp; Centen</a:t>
            </a:r>
            <a:br>
              <a:rPr lang="nl-NL" sz="3200" dirty="0"/>
            </a:br>
            <a:r>
              <a:rPr lang="nl-NL" sz="3200" dirty="0"/>
              <a:t>Monica Helbig</a:t>
            </a:r>
          </a:p>
          <a:p>
            <a:r>
              <a:rPr lang="nl-NL" sz="3200" dirty="0">
                <a:hlinkClick r:id="rId2"/>
              </a:rPr>
              <a:t>www.cijfersencenten.nl</a:t>
            </a:r>
            <a:endParaRPr lang="nl-NL" sz="3200" dirty="0"/>
          </a:p>
          <a:p>
            <a:r>
              <a:rPr lang="nl-NL" sz="3200" dirty="0">
                <a:hlinkClick r:id="rId3"/>
              </a:rPr>
              <a:t>info@cijfersencenten.nl</a:t>
            </a:r>
            <a:br>
              <a:rPr lang="nl-NL" sz="3200" dirty="0"/>
            </a:br>
            <a:r>
              <a:rPr lang="nl-NL" sz="3200" dirty="0"/>
              <a:t>06 389 00 729</a:t>
            </a:r>
          </a:p>
        </p:txBody>
      </p:sp>
      <p:sp>
        <p:nvSpPr>
          <p:cNvPr id="5" name="Tekstvak 4">
            <a:extLst>
              <a:ext uri="{FF2B5EF4-FFF2-40B4-BE49-F238E27FC236}">
                <a16:creationId xmlns:a16="http://schemas.microsoft.com/office/drawing/2014/main" id="{7F7D24AD-78C6-AA19-0E69-217574F4A08B}"/>
              </a:ext>
            </a:extLst>
          </p:cNvPr>
          <p:cNvSpPr txBox="1"/>
          <p:nvPr/>
        </p:nvSpPr>
        <p:spPr>
          <a:xfrm>
            <a:off x="6096000" y="2320414"/>
            <a:ext cx="5100997" cy="2554545"/>
          </a:xfrm>
          <a:prstGeom prst="rect">
            <a:avLst/>
          </a:prstGeom>
          <a:noFill/>
        </p:spPr>
        <p:txBody>
          <a:bodyPr wrap="square" rtlCol="0">
            <a:spAutoFit/>
          </a:bodyPr>
          <a:lstStyle/>
          <a:p>
            <a:r>
              <a:rPr lang="nl-NL" sz="3200" dirty="0"/>
              <a:t>Nibud</a:t>
            </a:r>
            <a:br>
              <a:rPr lang="nl-NL" sz="3200" dirty="0"/>
            </a:br>
            <a:r>
              <a:rPr lang="nl-NL" sz="3200" dirty="0"/>
              <a:t>Jasja Bos</a:t>
            </a:r>
          </a:p>
          <a:p>
            <a:r>
              <a:rPr lang="nl-NL" sz="3200" dirty="0">
                <a:hlinkClick r:id="rId4"/>
              </a:rPr>
              <a:t>www.nibud.nl</a:t>
            </a:r>
            <a:r>
              <a:rPr lang="nl-NL" sz="3200" dirty="0"/>
              <a:t> </a:t>
            </a:r>
          </a:p>
          <a:p>
            <a:r>
              <a:rPr lang="nl-NL" sz="3200" dirty="0">
                <a:hlinkClick r:id="rId3"/>
              </a:rPr>
              <a:t>info@nibud.nl</a:t>
            </a:r>
            <a:br>
              <a:rPr lang="nl-NL" sz="3200" dirty="0"/>
            </a:br>
            <a:r>
              <a:rPr lang="nl-NL" sz="3200" dirty="0"/>
              <a:t>030 23 91 350</a:t>
            </a:r>
          </a:p>
        </p:txBody>
      </p:sp>
    </p:spTree>
    <p:extLst>
      <p:ext uri="{BB962C8B-B14F-4D97-AF65-F5344CB8AC3E}">
        <p14:creationId xmlns:p14="http://schemas.microsoft.com/office/powerpoint/2010/main" val="373099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3B67-08C0-E2E2-1EDB-F472B095701D}"/>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FC76CE74-2866-EF4B-889D-CE53894EF5A7}"/>
              </a:ext>
            </a:extLst>
          </p:cNvPr>
          <p:cNvSpPr txBox="1">
            <a:spLocks/>
          </p:cNvSpPr>
          <p:nvPr/>
        </p:nvSpPr>
        <p:spPr>
          <a:xfrm>
            <a:off x="1876926" y="1809549"/>
            <a:ext cx="6987941" cy="2993457"/>
          </a:xfrm>
          <a:prstGeom prst="rect">
            <a:avLst/>
          </a:prstGeom>
        </p:spPr>
        <p:txBody>
          <a:bodyPr>
            <a:normAutofit fontScale="925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500" dirty="0"/>
              <a:t>De informatie uit deze workshop wordt gepubliceerd op simpel-switchen.nl</a:t>
            </a:r>
          </a:p>
          <a:p>
            <a:pPr marL="0" indent="0">
              <a:buNone/>
            </a:pPr>
            <a:endParaRPr lang="nl-NL" sz="3500" dirty="0"/>
          </a:p>
          <a:p>
            <a:pPr marL="0" indent="0">
              <a:buNone/>
            </a:pPr>
            <a:r>
              <a:rPr lang="nl-NL" sz="3500" dirty="0"/>
              <a:t>Je ontvangt van de organisatie een mail met alle informatie die is gedeeld op de Landelijke Kennis- en </a:t>
            </a:r>
            <a:r>
              <a:rPr lang="nl-NL" sz="3500" dirty="0" err="1"/>
              <a:t>Inspiratiedag</a:t>
            </a:r>
            <a:endParaRPr lang="nl-NL" sz="3500" dirty="0"/>
          </a:p>
          <a:p>
            <a:pPr marL="0" indent="0">
              <a:buNone/>
            </a:pPr>
            <a:endParaRPr lang="en-GB" sz="3500" dirty="0"/>
          </a:p>
          <a:p>
            <a:pPr marL="0" indent="0">
              <a:buNone/>
            </a:pPr>
            <a:endParaRPr lang="en-GB" sz="3500" dirty="0"/>
          </a:p>
          <a:p>
            <a:endParaRPr lang="en-GB" sz="3200" dirty="0"/>
          </a:p>
        </p:txBody>
      </p:sp>
    </p:spTree>
    <p:extLst>
      <p:ext uri="{BB962C8B-B14F-4D97-AF65-F5344CB8AC3E}">
        <p14:creationId xmlns:p14="http://schemas.microsoft.com/office/powerpoint/2010/main" val="441800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1BDF2-E1EF-4E32-BE90-BF78D20D2CE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F002A2C-1180-8DA7-CB63-D621B07E6164}"/>
              </a:ext>
            </a:extLst>
          </p:cNvPr>
          <p:cNvSpPr txBox="1">
            <a:spLocks/>
          </p:cNvSpPr>
          <p:nvPr/>
        </p:nvSpPr>
        <p:spPr>
          <a:xfrm>
            <a:off x="916852" y="1395175"/>
            <a:ext cx="8943586" cy="602106"/>
          </a:xfrm>
          <a:prstGeom prst="rect">
            <a:avLst/>
          </a:prstGeom>
        </p:spPr>
        <p:txBody>
          <a:bodyPr/>
          <a:lstStyle>
            <a:lvl1pPr algn="l" defTabSz="914400" rtl="0" eaLnBrk="1" latinLnBrk="0" hangingPunct="1">
              <a:lnSpc>
                <a:spcPts val="4400"/>
              </a:lnSpc>
              <a:spcBef>
                <a:spcPct val="0"/>
              </a:spcBef>
              <a:buNone/>
              <a:defRPr sz="4400" b="1" kern="1200">
                <a:solidFill>
                  <a:schemeClr val="accent1"/>
                </a:solidFill>
                <a:latin typeface="+mj-lt"/>
                <a:ea typeface="+mj-ea"/>
                <a:cs typeface="+mj-cs"/>
              </a:defRPr>
            </a:lvl1pPr>
          </a:lstStyle>
          <a:p>
            <a:r>
              <a:rPr lang="nl-NL" sz="7200" dirty="0"/>
              <a:t>Op de hoogte blijven?</a:t>
            </a:r>
          </a:p>
        </p:txBody>
      </p:sp>
      <p:sp>
        <p:nvSpPr>
          <p:cNvPr id="9" name="Subtitle 2">
            <a:extLst>
              <a:ext uri="{FF2B5EF4-FFF2-40B4-BE49-F238E27FC236}">
                <a16:creationId xmlns:a16="http://schemas.microsoft.com/office/drawing/2014/main" id="{D6A984D7-095F-3750-614F-E0072A59D5DD}"/>
              </a:ext>
            </a:extLst>
          </p:cNvPr>
          <p:cNvSpPr txBox="1">
            <a:spLocks/>
          </p:cNvSpPr>
          <p:nvPr/>
        </p:nvSpPr>
        <p:spPr>
          <a:xfrm>
            <a:off x="916852" y="2735128"/>
            <a:ext cx="6253425" cy="1004957"/>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500" dirty="0"/>
              <a:t>Meld je aan voor de nieuwsbrief van Simpel Switchen</a:t>
            </a:r>
          </a:p>
          <a:p>
            <a:endParaRPr lang="en-GB" sz="3200" dirty="0"/>
          </a:p>
        </p:txBody>
      </p:sp>
      <p:sp>
        <p:nvSpPr>
          <p:cNvPr id="10" name="Rounded Rectangle 9">
            <a:extLst>
              <a:ext uri="{FF2B5EF4-FFF2-40B4-BE49-F238E27FC236}">
                <a16:creationId xmlns:a16="http://schemas.microsoft.com/office/drawing/2014/main" id="{917F2317-957E-FA17-E550-983F20170535}"/>
              </a:ext>
            </a:extLst>
          </p:cNvPr>
          <p:cNvSpPr/>
          <p:nvPr/>
        </p:nvSpPr>
        <p:spPr>
          <a:xfrm>
            <a:off x="916852" y="4053449"/>
            <a:ext cx="5395965" cy="63751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Subtitle 2">
            <a:extLst>
              <a:ext uri="{FF2B5EF4-FFF2-40B4-BE49-F238E27FC236}">
                <a16:creationId xmlns:a16="http://schemas.microsoft.com/office/drawing/2014/main" id="{34494C97-5491-608D-C963-339F8608D126}"/>
              </a:ext>
            </a:extLst>
          </p:cNvPr>
          <p:cNvSpPr txBox="1">
            <a:spLocks/>
          </p:cNvSpPr>
          <p:nvPr/>
        </p:nvSpPr>
        <p:spPr>
          <a:xfrm>
            <a:off x="1185515" y="4183266"/>
            <a:ext cx="7831223" cy="5076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000" dirty="0">
                <a:solidFill>
                  <a:schemeClr val="bg1"/>
                </a:solidFill>
              </a:rPr>
              <a:t>simpel-switchen.nl/actueel/nieuwsbrieven</a:t>
            </a:r>
          </a:p>
        </p:txBody>
      </p:sp>
      <p:sp>
        <p:nvSpPr>
          <p:cNvPr id="12" name="Rounded Rectangle 11">
            <a:extLst>
              <a:ext uri="{FF2B5EF4-FFF2-40B4-BE49-F238E27FC236}">
                <a16:creationId xmlns:a16="http://schemas.microsoft.com/office/drawing/2014/main" id="{A1EF1B5A-F37F-1222-989C-0111B3D43770}"/>
              </a:ext>
            </a:extLst>
          </p:cNvPr>
          <p:cNvSpPr/>
          <p:nvPr/>
        </p:nvSpPr>
        <p:spPr>
          <a:xfrm>
            <a:off x="8865661" y="2497217"/>
            <a:ext cx="2474537" cy="248573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3" name="Picture 12">
            <a:extLst>
              <a:ext uri="{FF2B5EF4-FFF2-40B4-BE49-F238E27FC236}">
                <a16:creationId xmlns:a16="http://schemas.microsoft.com/office/drawing/2014/main" id="{C3561877-FF69-8991-AD64-4772DA6E8286}"/>
              </a:ext>
            </a:extLst>
          </p:cNvPr>
          <p:cNvPicPr>
            <a:picLocks noChangeAspect="1"/>
          </p:cNvPicPr>
          <p:nvPr/>
        </p:nvPicPr>
        <p:blipFill>
          <a:blip r:embed="rId2"/>
          <a:stretch>
            <a:fillRect/>
          </a:stretch>
        </p:blipFill>
        <p:spPr>
          <a:xfrm>
            <a:off x="8865661" y="2780960"/>
            <a:ext cx="1804739" cy="1804739"/>
          </a:xfrm>
          <a:prstGeom prst="rect">
            <a:avLst/>
          </a:prstGeom>
        </p:spPr>
      </p:pic>
    </p:spTree>
    <p:extLst>
      <p:ext uri="{BB962C8B-B14F-4D97-AF65-F5344CB8AC3E}">
        <p14:creationId xmlns:p14="http://schemas.microsoft.com/office/powerpoint/2010/main" val="1983870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6122-15D6-D1DD-ABFA-DBA0AC955E63}"/>
              </a:ext>
            </a:extLst>
          </p:cNvPr>
          <p:cNvSpPr>
            <a:spLocks noGrp="1"/>
          </p:cNvSpPr>
          <p:nvPr>
            <p:ph type="title"/>
          </p:nvPr>
        </p:nvSpPr>
        <p:spPr>
          <a:xfrm>
            <a:off x="1577939" y="365125"/>
            <a:ext cx="4966699" cy="816403"/>
          </a:xfrm>
        </p:spPr>
        <p:txBody>
          <a:bodyPr/>
          <a:lstStyle/>
          <a:p>
            <a:r>
              <a:rPr lang="nl-NL" dirty="0"/>
              <a:t>Over Simpel Switchen</a:t>
            </a:r>
          </a:p>
        </p:txBody>
      </p:sp>
      <p:sp>
        <p:nvSpPr>
          <p:cNvPr id="3" name="Content Placeholder 2">
            <a:extLst>
              <a:ext uri="{FF2B5EF4-FFF2-40B4-BE49-F238E27FC236}">
                <a16:creationId xmlns:a16="http://schemas.microsoft.com/office/drawing/2014/main" id="{969DC8E0-9484-6E99-7899-80A7F60D0BE9}"/>
              </a:ext>
            </a:extLst>
          </p:cNvPr>
          <p:cNvSpPr>
            <a:spLocks noGrp="1"/>
          </p:cNvSpPr>
          <p:nvPr>
            <p:ph idx="1"/>
          </p:nvPr>
        </p:nvSpPr>
        <p:spPr>
          <a:xfrm>
            <a:off x="4161034" y="1825625"/>
            <a:ext cx="1934966" cy="3992371"/>
          </a:xfrm>
        </p:spPr>
        <p:txBody>
          <a:bodyPr/>
          <a:lstStyle/>
          <a:p>
            <a:endParaRPr lang="nl-NL" dirty="0"/>
          </a:p>
          <a:p>
            <a:endParaRPr lang="nl-NL" dirty="0"/>
          </a:p>
        </p:txBody>
      </p:sp>
      <p:sp>
        <p:nvSpPr>
          <p:cNvPr id="4" name="Rounded Rectangle 3">
            <a:extLst>
              <a:ext uri="{FF2B5EF4-FFF2-40B4-BE49-F238E27FC236}">
                <a16:creationId xmlns:a16="http://schemas.microsoft.com/office/drawing/2014/main" id="{B6DF8800-2AB9-02E2-27D8-49D5F168BE32}"/>
              </a:ext>
            </a:extLst>
          </p:cNvPr>
          <p:cNvSpPr/>
          <p:nvPr/>
        </p:nvSpPr>
        <p:spPr>
          <a:xfrm>
            <a:off x="838200" y="1181528"/>
            <a:ext cx="5110537" cy="4767210"/>
          </a:xfrm>
          <a:prstGeom prst="roundRect">
            <a:avLst>
              <a:gd name="adj" fmla="val 585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tIns="180000" rIns="251999" bIns="180000" rtlCol="0" anchor="ctr"/>
          <a:lstStyle/>
          <a:p>
            <a:endParaRPr lang="en-GB" dirty="0">
              <a:solidFill>
                <a:schemeClr val="tx1"/>
              </a:solidFill>
            </a:endParaRPr>
          </a:p>
          <a:p>
            <a:r>
              <a:rPr lang="nl-NL" dirty="0">
                <a:solidFill>
                  <a:schemeClr val="tx1"/>
                </a:solidFill>
              </a:rPr>
              <a:t>Iedereen moet makkelijk en veilig kunnen switchen naar een betaalde baan of andere passende werkplek. Tussen uitkering en werk of tussen dagbesteding, beschut werk, de banenafspraak en regulier werk. </a:t>
            </a:r>
          </a:p>
          <a:p>
            <a:endParaRPr lang="en-GB" dirty="0">
              <a:solidFill>
                <a:schemeClr val="tx1"/>
              </a:solidFill>
            </a:endParaRPr>
          </a:p>
          <a:p>
            <a:r>
              <a:rPr lang="nl-NL" dirty="0">
                <a:solidFill>
                  <a:schemeClr val="tx1"/>
                </a:solidFill>
              </a:rPr>
              <a:t>Regels, processen en onduidelijkheid maken het soms lastig om stappen te zetten. </a:t>
            </a:r>
          </a:p>
          <a:p>
            <a:r>
              <a:rPr lang="nl-NL" dirty="0">
                <a:solidFill>
                  <a:schemeClr val="tx1"/>
                </a:solidFill>
              </a:rPr>
              <a:t>In het programma Simpel Switchen werken we – als ministeries van SZW en VWS, samen met landelijke partners – aan het wegnemen van drempels zodat mensen stappen durven én kunnen zetten. </a:t>
            </a:r>
          </a:p>
          <a:p>
            <a:endParaRPr lang="nl-NL" dirty="0">
              <a:solidFill>
                <a:schemeClr val="tx1"/>
              </a:solidFill>
            </a:endParaRPr>
          </a:p>
          <a:p>
            <a:r>
              <a:rPr lang="nl-NL" dirty="0">
                <a:solidFill>
                  <a:schemeClr val="tx1"/>
                </a:solidFill>
              </a:rPr>
              <a:t>Veel mensen hebben al stappen gezet. </a:t>
            </a:r>
            <a:br>
              <a:rPr lang="nl-NL" dirty="0">
                <a:solidFill>
                  <a:schemeClr val="tx1"/>
                </a:solidFill>
              </a:rPr>
            </a:br>
            <a:r>
              <a:rPr lang="nl-NL" dirty="0">
                <a:solidFill>
                  <a:schemeClr val="tx1"/>
                </a:solidFill>
              </a:rPr>
              <a:t>Doen jij en jouw organisatie ook mee? </a:t>
            </a:r>
          </a:p>
          <a:p>
            <a:endParaRPr lang="nl-NL" dirty="0">
              <a:solidFill>
                <a:schemeClr val="tx1"/>
              </a:solidFill>
            </a:endParaRPr>
          </a:p>
          <a:p>
            <a:endParaRPr lang="nl-NL" dirty="0">
              <a:solidFill>
                <a:schemeClr val="tx1"/>
              </a:solidFill>
            </a:endParaRPr>
          </a:p>
        </p:txBody>
      </p:sp>
      <p:pic>
        <p:nvPicPr>
          <p:cNvPr id="6" name="Afbeelding 5">
            <a:extLst>
              <a:ext uri="{FF2B5EF4-FFF2-40B4-BE49-F238E27FC236}">
                <a16:creationId xmlns:a16="http://schemas.microsoft.com/office/drawing/2014/main" id="{79392C9F-98FC-7AA6-477C-F05FE1F0DA95}"/>
              </a:ext>
            </a:extLst>
          </p:cNvPr>
          <p:cNvPicPr>
            <a:picLocks noChangeAspect="1"/>
          </p:cNvPicPr>
          <p:nvPr/>
        </p:nvPicPr>
        <p:blipFill>
          <a:blip r:embed="rId2"/>
          <a:stretch>
            <a:fillRect/>
          </a:stretch>
        </p:blipFill>
        <p:spPr>
          <a:xfrm>
            <a:off x="6096000" y="973731"/>
            <a:ext cx="5391292" cy="4844265"/>
          </a:xfrm>
          <a:prstGeom prst="rect">
            <a:avLst/>
          </a:prstGeom>
        </p:spPr>
      </p:pic>
    </p:spTree>
    <p:extLst>
      <p:ext uri="{BB962C8B-B14F-4D97-AF65-F5344CB8AC3E}">
        <p14:creationId xmlns:p14="http://schemas.microsoft.com/office/powerpoint/2010/main" val="491407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97BE90-91CF-1973-66D0-C4ABD728A2F6}"/>
              </a:ext>
            </a:extLst>
          </p:cNvPr>
          <p:cNvSpPr txBox="1">
            <a:spLocks/>
          </p:cNvSpPr>
          <p:nvPr/>
        </p:nvSpPr>
        <p:spPr>
          <a:xfrm>
            <a:off x="1624207" y="2478102"/>
            <a:ext cx="8943586" cy="602106"/>
          </a:xfrm>
          <a:prstGeom prst="rect">
            <a:avLst/>
          </a:prstGeom>
        </p:spPr>
        <p:txBody>
          <a:bodyPr/>
          <a:lstStyle>
            <a:lvl1pPr algn="l" defTabSz="914400" rtl="0" eaLnBrk="1" latinLnBrk="0" hangingPunct="1">
              <a:lnSpc>
                <a:spcPts val="4400"/>
              </a:lnSpc>
              <a:spcBef>
                <a:spcPct val="0"/>
              </a:spcBef>
              <a:buNone/>
              <a:defRPr sz="4400" b="1" kern="1200">
                <a:solidFill>
                  <a:schemeClr val="accent1"/>
                </a:solidFill>
                <a:latin typeface="+mj-lt"/>
                <a:ea typeface="+mj-ea"/>
                <a:cs typeface="+mj-cs"/>
              </a:defRPr>
            </a:lvl1pPr>
          </a:lstStyle>
          <a:p>
            <a:pPr algn="ctr"/>
            <a:r>
              <a:rPr lang="nl-NL" sz="7200" dirty="0"/>
              <a:t>simpel-</a:t>
            </a:r>
            <a:r>
              <a:rPr lang="nl-NL" sz="7200" dirty="0" err="1"/>
              <a:t>switchen.nl</a:t>
            </a:r>
            <a:endParaRPr lang="nl-NL" sz="7200" dirty="0"/>
          </a:p>
        </p:txBody>
      </p:sp>
      <p:pic>
        <p:nvPicPr>
          <p:cNvPr id="9" name="Picture 8">
            <a:extLst>
              <a:ext uri="{FF2B5EF4-FFF2-40B4-BE49-F238E27FC236}">
                <a16:creationId xmlns:a16="http://schemas.microsoft.com/office/drawing/2014/main" id="{32ACC819-EAFD-F909-D11F-656580F99550}"/>
              </a:ext>
            </a:extLst>
          </p:cNvPr>
          <p:cNvPicPr>
            <a:picLocks noChangeAspect="1"/>
          </p:cNvPicPr>
          <p:nvPr/>
        </p:nvPicPr>
        <p:blipFill>
          <a:blip r:embed="rId2"/>
          <a:stretch>
            <a:fillRect/>
          </a:stretch>
        </p:blipFill>
        <p:spPr>
          <a:xfrm>
            <a:off x="5108320" y="4051406"/>
            <a:ext cx="1528150" cy="1528150"/>
          </a:xfrm>
          <a:prstGeom prst="rect">
            <a:avLst/>
          </a:prstGeom>
        </p:spPr>
      </p:pic>
    </p:spTree>
    <p:extLst>
      <p:ext uri="{BB962C8B-B14F-4D97-AF65-F5344CB8AC3E}">
        <p14:creationId xmlns:p14="http://schemas.microsoft.com/office/powerpoint/2010/main" val="428458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Lettertype, Graphics, logo&#10;&#10;Automatisch gegenereerde beschrijving">
            <a:extLst>
              <a:ext uri="{FF2B5EF4-FFF2-40B4-BE49-F238E27FC236}">
                <a16:creationId xmlns:a16="http://schemas.microsoft.com/office/drawing/2014/main" id="{1AA6C601-C7ED-DE34-E340-8D7C9C813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511" y="4904914"/>
            <a:ext cx="2957372" cy="1249489"/>
          </a:xfrm>
          <a:prstGeom prst="rect">
            <a:avLst/>
          </a:prstGeom>
        </p:spPr>
      </p:pic>
      <p:pic>
        <p:nvPicPr>
          <p:cNvPr id="2" name="Afbeelding 1" descr="Afbeelding met Graphics, Lettertype, grafische vormgeving, tekst&#10;&#10;Door AI gegenereerde inhoud is mogelijk onjuist.">
            <a:extLst>
              <a:ext uri="{FF2B5EF4-FFF2-40B4-BE49-F238E27FC236}">
                <a16:creationId xmlns:a16="http://schemas.microsoft.com/office/drawing/2014/main" id="{83109659-6B1A-AF99-65FC-59BCE986D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5093" y="4760870"/>
            <a:ext cx="3366907" cy="1321511"/>
          </a:xfrm>
          <a:prstGeom prst="rect">
            <a:avLst/>
          </a:prstGeom>
        </p:spPr>
      </p:pic>
      <p:pic>
        <p:nvPicPr>
          <p:cNvPr id="6" name="Tijdelijke aanduiding voor inhoud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308034" y="1952520"/>
            <a:ext cx="5426764" cy="2808350"/>
          </a:xfrm>
          <a:prstGeom prst="rect">
            <a:avLst/>
          </a:prstGeom>
        </p:spPr>
      </p:pic>
      <p:pic>
        <p:nvPicPr>
          <p:cNvPr id="9" name="Afbeelding 8" descr="Afbeelding met rekenmachine, abacus&#10;&#10;Door AI gegenereerde inhoud is mogelijk onjuist.">
            <a:extLst>
              <a:ext uri="{FF2B5EF4-FFF2-40B4-BE49-F238E27FC236}">
                <a16:creationId xmlns:a16="http://schemas.microsoft.com/office/drawing/2014/main" id="{42C07E74-FD05-B659-8D26-C46FEB4DE430}"/>
              </a:ext>
            </a:extLst>
          </p:cNvPr>
          <p:cNvPicPr>
            <a:picLocks noChangeAspect="1"/>
          </p:cNvPicPr>
          <p:nvPr/>
        </p:nvPicPr>
        <p:blipFill>
          <a:blip r:embed="rId5"/>
          <a:stretch>
            <a:fillRect/>
          </a:stretch>
        </p:blipFill>
        <p:spPr>
          <a:xfrm>
            <a:off x="891006" y="2009577"/>
            <a:ext cx="1428949" cy="1419423"/>
          </a:xfrm>
          <a:prstGeom prst="rect">
            <a:avLst/>
          </a:prstGeom>
        </p:spPr>
      </p:pic>
      <p:pic>
        <p:nvPicPr>
          <p:cNvPr id="11" name="Afbeelding 10" descr="Afbeelding met Lettertype, tekst, lijn, typografie&#10;&#10;Door AI gegenereerde inhoud is mogelijk onjuist.">
            <a:extLst>
              <a:ext uri="{FF2B5EF4-FFF2-40B4-BE49-F238E27FC236}">
                <a16:creationId xmlns:a16="http://schemas.microsoft.com/office/drawing/2014/main" id="{6CD0B242-0864-FCF3-6E45-F609BC6CC6C2}"/>
              </a:ext>
            </a:extLst>
          </p:cNvPr>
          <p:cNvPicPr>
            <a:picLocks noChangeAspect="1"/>
          </p:cNvPicPr>
          <p:nvPr/>
        </p:nvPicPr>
        <p:blipFill>
          <a:blip r:embed="rId6"/>
          <a:stretch>
            <a:fillRect/>
          </a:stretch>
        </p:blipFill>
        <p:spPr>
          <a:xfrm>
            <a:off x="2444695" y="2009577"/>
            <a:ext cx="3029373" cy="552527"/>
          </a:xfrm>
          <a:prstGeom prst="rect">
            <a:avLst/>
          </a:prstGeom>
        </p:spPr>
      </p:pic>
      <p:pic>
        <p:nvPicPr>
          <p:cNvPr id="13" name="Afbeelding 12" descr="Afbeelding met tekst, Lettertype, schermopname, informatie&#10;&#10;Door AI gegenereerde inhoud is mogelijk onjuist.">
            <a:extLst>
              <a:ext uri="{FF2B5EF4-FFF2-40B4-BE49-F238E27FC236}">
                <a16:creationId xmlns:a16="http://schemas.microsoft.com/office/drawing/2014/main" id="{EDEEC111-D1B4-C11A-A02E-9F43EF6E0E59}"/>
              </a:ext>
            </a:extLst>
          </p:cNvPr>
          <p:cNvPicPr>
            <a:picLocks noChangeAspect="1"/>
          </p:cNvPicPr>
          <p:nvPr/>
        </p:nvPicPr>
        <p:blipFill>
          <a:blip r:embed="rId7"/>
          <a:stretch>
            <a:fillRect/>
          </a:stretch>
        </p:blipFill>
        <p:spPr>
          <a:xfrm>
            <a:off x="891006" y="3624074"/>
            <a:ext cx="5204994" cy="1343645"/>
          </a:xfrm>
          <a:prstGeom prst="rect">
            <a:avLst/>
          </a:prstGeom>
        </p:spPr>
      </p:pic>
    </p:spTree>
    <p:extLst>
      <p:ext uri="{BB962C8B-B14F-4D97-AF65-F5344CB8AC3E}">
        <p14:creationId xmlns:p14="http://schemas.microsoft.com/office/powerpoint/2010/main" val="2412811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5F522-5F4C-A1ED-A1EF-DDAFE572A4E1}"/>
              </a:ext>
            </a:extLst>
          </p:cNvPr>
          <p:cNvSpPr>
            <a:spLocks noGrp="1"/>
          </p:cNvSpPr>
          <p:nvPr>
            <p:ph type="body" idx="1"/>
          </p:nvPr>
        </p:nvSpPr>
        <p:spPr/>
        <p:txBody>
          <a:bodyPr>
            <a:normAutofit fontScale="92500"/>
          </a:bodyPr>
          <a:lstStyle/>
          <a:p>
            <a:r>
              <a:rPr lang="nl-NL" dirty="0"/>
              <a:t>Agenda</a:t>
            </a:r>
          </a:p>
        </p:txBody>
      </p:sp>
      <p:sp>
        <p:nvSpPr>
          <p:cNvPr id="4" name="Content Placeholder 3">
            <a:extLst>
              <a:ext uri="{FF2B5EF4-FFF2-40B4-BE49-F238E27FC236}">
                <a16:creationId xmlns:a16="http://schemas.microsoft.com/office/drawing/2014/main" id="{B74FA800-636E-3BD9-DF53-1E4AE7163F13}"/>
              </a:ext>
            </a:extLst>
          </p:cNvPr>
          <p:cNvSpPr>
            <a:spLocks noGrp="1"/>
          </p:cNvSpPr>
          <p:nvPr>
            <p:ph sz="quarter" idx="13"/>
          </p:nvPr>
        </p:nvSpPr>
        <p:spPr/>
        <p:txBody>
          <a:bodyPr>
            <a:normAutofit/>
          </a:bodyPr>
          <a:lstStyle/>
          <a:p>
            <a:r>
              <a:rPr lang="nl-NL" dirty="0"/>
              <a:t>Mispercepties</a:t>
            </a:r>
          </a:p>
          <a:p>
            <a:r>
              <a:rPr lang="nl-NL" dirty="0"/>
              <a:t>De cijfers</a:t>
            </a:r>
          </a:p>
          <a:p>
            <a:r>
              <a:rPr lang="nl-NL" dirty="0"/>
              <a:t>Praktijkvoorbeelden</a:t>
            </a:r>
          </a:p>
          <a:p>
            <a:r>
              <a:rPr lang="nl-NL" dirty="0"/>
              <a:t>Hoe kan je inwoners ondersteunen?</a:t>
            </a:r>
          </a:p>
        </p:txBody>
      </p:sp>
    </p:spTree>
    <p:extLst>
      <p:ext uri="{BB962C8B-B14F-4D97-AF65-F5344CB8AC3E}">
        <p14:creationId xmlns:p14="http://schemas.microsoft.com/office/powerpoint/2010/main" val="38639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diagram, schermopname, clipart&#10;&#10;Door AI gegenereerde inhoud is mogelijk onjuist.">
            <a:extLst>
              <a:ext uri="{FF2B5EF4-FFF2-40B4-BE49-F238E27FC236}">
                <a16:creationId xmlns:a16="http://schemas.microsoft.com/office/drawing/2014/main" id="{342033FB-3DA4-0C0E-9140-2713C75BCDF6}"/>
              </a:ext>
            </a:extLst>
          </p:cNvPr>
          <p:cNvPicPr>
            <a:picLocks noChangeAspect="1"/>
          </p:cNvPicPr>
          <p:nvPr/>
        </p:nvPicPr>
        <p:blipFill>
          <a:blip r:embed="rId2"/>
          <a:stretch>
            <a:fillRect/>
          </a:stretch>
        </p:blipFill>
        <p:spPr>
          <a:xfrm>
            <a:off x="1918591" y="224622"/>
            <a:ext cx="9064719" cy="6408756"/>
          </a:xfrm>
          <a:prstGeom prst="rect">
            <a:avLst/>
          </a:prstGeom>
        </p:spPr>
      </p:pic>
    </p:spTree>
    <p:extLst>
      <p:ext uri="{BB962C8B-B14F-4D97-AF65-F5344CB8AC3E}">
        <p14:creationId xmlns:p14="http://schemas.microsoft.com/office/powerpoint/2010/main" val="60399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81A4D-D53B-5649-3507-F32CEF2CF10B}"/>
            </a:ext>
          </a:extLst>
        </p:cNvPr>
        <p:cNvGrpSpPr/>
        <p:nvPr/>
      </p:nvGrpSpPr>
      <p:grpSpPr>
        <a:xfrm>
          <a:off x="0" y="0"/>
          <a:ext cx="0" cy="0"/>
          <a:chOff x="0" y="0"/>
          <a:chExt cx="0" cy="0"/>
        </a:xfrm>
      </p:grpSpPr>
      <p:pic>
        <p:nvPicPr>
          <p:cNvPr id="4" name="Afbeelding 3" descr="Afbeelding met tekst, tekenfilm, diagram, clipart&#10;&#10;Door AI gegenereerde inhoud is mogelijk onjuist.">
            <a:extLst>
              <a:ext uri="{FF2B5EF4-FFF2-40B4-BE49-F238E27FC236}">
                <a16:creationId xmlns:a16="http://schemas.microsoft.com/office/drawing/2014/main" id="{0A997C84-40BD-6064-ACD7-E1C226EECEBD}"/>
              </a:ext>
            </a:extLst>
          </p:cNvPr>
          <p:cNvPicPr>
            <a:picLocks noChangeAspect="1"/>
          </p:cNvPicPr>
          <p:nvPr/>
        </p:nvPicPr>
        <p:blipFill>
          <a:blip r:embed="rId2"/>
          <a:stretch>
            <a:fillRect/>
          </a:stretch>
        </p:blipFill>
        <p:spPr>
          <a:xfrm>
            <a:off x="1971142" y="0"/>
            <a:ext cx="9700142" cy="6858000"/>
          </a:xfrm>
          <a:prstGeom prst="rect">
            <a:avLst/>
          </a:prstGeom>
        </p:spPr>
      </p:pic>
    </p:spTree>
    <p:extLst>
      <p:ext uri="{BB962C8B-B14F-4D97-AF65-F5344CB8AC3E}">
        <p14:creationId xmlns:p14="http://schemas.microsoft.com/office/powerpoint/2010/main" val="195553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18D54-9902-A0E3-E0D2-4ADD4DF58882}"/>
              </a:ext>
            </a:extLst>
          </p:cNvPr>
          <p:cNvSpPr>
            <a:spLocks noGrp="1"/>
          </p:cNvSpPr>
          <p:nvPr>
            <p:ph type="title"/>
          </p:nvPr>
        </p:nvSpPr>
        <p:spPr/>
        <p:txBody>
          <a:bodyPr/>
          <a:lstStyle/>
          <a:p>
            <a:r>
              <a:rPr lang="nl-NL" dirty="0"/>
              <a:t>Het Nibud geeft objectieve informatie over inkomsten en uitgaven</a:t>
            </a:r>
          </a:p>
        </p:txBody>
      </p:sp>
      <p:pic>
        <p:nvPicPr>
          <p:cNvPr id="7" name="Tijdelijke aanduiding voor inhoud 6" descr="Afbeelding met tekst, schermopname, nummer, Parallel&#10;&#10;Door AI gegenereerde inhoud is mogelijk onjuist.">
            <a:extLst>
              <a:ext uri="{FF2B5EF4-FFF2-40B4-BE49-F238E27FC236}">
                <a16:creationId xmlns:a16="http://schemas.microsoft.com/office/drawing/2014/main" id="{FE771EB9-B4BE-2EB5-961D-4859D46ED483}"/>
              </a:ext>
            </a:extLst>
          </p:cNvPr>
          <p:cNvPicPr>
            <a:picLocks noGrp="1" noChangeAspect="1"/>
          </p:cNvPicPr>
          <p:nvPr>
            <p:ph idx="1"/>
          </p:nvPr>
        </p:nvPicPr>
        <p:blipFill>
          <a:blip r:embed="rId2"/>
          <a:stretch>
            <a:fillRect/>
          </a:stretch>
        </p:blipFill>
        <p:spPr>
          <a:xfrm>
            <a:off x="7470996" y="1575303"/>
            <a:ext cx="4484617" cy="5093911"/>
          </a:xfrm>
          <a:prstGeom prst="rect">
            <a:avLst/>
          </a:prstGeom>
        </p:spPr>
      </p:pic>
      <p:pic>
        <p:nvPicPr>
          <p:cNvPr id="5" name="Afbeelding 4" descr="Afbeelding met tekst, Menselijk gezicht, persoon, vrouw&#10;&#10;Door AI gegenereerde inhoud is mogelijk onjuist.">
            <a:extLst>
              <a:ext uri="{FF2B5EF4-FFF2-40B4-BE49-F238E27FC236}">
                <a16:creationId xmlns:a16="http://schemas.microsoft.com/office/drawing/2014/main" id="{D90A9793-CE03-D250-4FBF-020232B0BAB5}"/>
              </a:ext>
            </a:extLst>
          </p:cNvPr>
          <p:cNvPicPr>
            <a:picLocks noChangeAspect="1"/>
          </p:cNvPicPr>
          <p:nvPr/>
        </p:nvPicPr>
        <p:blipFill>
          <a:blip r:embed="rId3"/>
          <a:stretch>
            <a:fillRect/>
          </a:stretch>
        </p:blipFill>
        <p:spPr>
          <a:xfrm>
            <a:off x="425512" y="1935565"/>
            <a:ext cx="6681286" cy="2659488"/>
          </a:xfrm>
          <a:prstGeom prst="rect">
            <a:avLst/>
          </a:prstGeom>
        </p:spPr>
      </p:pic>
      <p:pic>
        <p:nvPicPr>
          <p:cNvPr id="9" name="Afbeelding 8" descr="Afbeelding met tekst, Lettertype, schermopname, logo&#10;&#10;Door AI gegenereerde inhoud is mogelijk onjuist.">
            <a:extLst>
              <a:ext uri="{FF2B5EF4-FFF2-40B4-BE49-F238E27FC236}">
                <a16:creationId xmlns:a16="http://schemas.microsoft.com/office/drawing/2014/main" id="{77ECA8BB-063E-4221-8665-B75EB3821A16}"/>
              </a:ext>
            </a:extLst>
          </p:cNvPr>
          <p:cNvPicPr>
            <a:picLocks noChangeAspect="1"/>
          </p:cNvPicPr>
          <p:nvPr/>
        </p:nvPicPr>
        <p:blipFill>
          <a:blip r:embed="rId4"/>
          <a:stretch>
            <a:fillRect/>
          </a:stretch>
        </p:blipFill>
        <p:spPr>
          <a:xfrm>
            <a:off x="4621526" y="5697528"/>
            <a:ext cx="2667372" cy="971686"/>
          </a:xfrm>
          <a:prstGeom prst="rect">
            <a:avLst/>
          </a:prstGeom>
        </p:spPr>
      </p:pic>
    </p:spTree>
    <p:extLst>
      <p:ext uri="{BB962C8B-B14F-4D97-AF65-F5344CB8AC3E}">
        <p14:creationId xmlns:p14="http://schemas.microsoft.com/office/powerpoint/2010/main" val="274601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3F169-866B-2D72-5E43-3A7A8931449D}"/>
              </a:ext>
            </a:extLst>
          </p:cNvPr>
          <p:cNvSpPr>
            <a:spLocks noGrp="1"/>
          </p:cNvSpPr>
          <p:nvPr>
            <p:ph type="title"/>
          </p:nvPr>
        </p:nvSpPr>
        <p:spPr/>
        <p:txBody>
          <a:bodyPr/>
          <a:lstStyle/>
          <a:p>
            <a:r>
              <a:rPr lang="nl-NL" dirty="0"/>
              <a:t>Voor consumenten, professionals en beleidsmakers</a:t>
            </a:r>
          </a:p>
        </p:txBody>
      </p:sp>
      <p:sp>
        <p:nvSpPr>
          <p:cNvPr id="3" name="Tijdelijke aanduiding voor inhoud 2">
            <a:extLst>
              <a:ext uri="{FF2B5EF4-FFF2-40B4-BE49-F238E27FC236}">
                <a16:creationId xmlns:a16="http://schemas.microsoft.com/office/drawing/2014/main" id="{BE1B86C1-AF98-75DA-7FAC-9D2287430A78}"/>
              </a:ext>
            </a:extLst>
          </p:cNvPr>
          <p:cNvSpPr>
            <a:spLocks noGrp="1"/>
          </p:cNvSpPr>
          <p:nvPr>
            <p:ph idx="1"/>
          </p:nvPr>
        </p:nvSpPr>
        <p:spPr/>
        <p:txBody>
          <a:bodyPr/>
          <a:lstStyle/>
          <a:p>
            <a:r>
              <a:rPr lang="nl-NL" dirty="0"/>
              <a:t>Minima-effectrapportage voor gemeenten: Wat houdt een huishouden over rekening houdend met alle </a:t>
            </a:r>
            <a:r>
              <a:rPr lang="nl-NL" b="1" dirty="0"/>
              <a:t>minimale uitgaven</a:t>
            </a:r>
            <a:r>
              <a:rPr lang="nl-NL" dirty="0"/>
              <a:t>, </a:t>
            </a:r>
            <a:r>
              <a:rPr lang="nl-NL" b="1" dirty="0"/>
              <a:t>landelijke toeslagen </a:t>
            </a:r>
            <a:r>
              <a:rPr lang="nl-NL" dirty="0"/>
              <a:t>en </a:t>
            </a:r>
            <a:r>
              <a:rPr lang="nl-NL" b="1" dirty="0"/>
              <a:t>gemeentelijk minimabeleid</a:t>
            </a:r>
            <a:r>
              <a:rPr lang="nl-NL" dirty="0"/>
              <a:t>?</a:t>
            </a:r>
          </a:p>
        </p:txBody>
      </p:sp>
      <p:pic>
        <p:nvPicPr>
          <p:cNvPr id="5" name="Afbeelding 4" descr="Afbeelding met tekst, lijn, ontvangst, Perceel&#10;&#10;Door AI gegenereerde inhoud is mogelijk onjuist.">
            <a:extLst>
              <a:ext uri="{FF2B5EF4-FFF2-40B4-BE49-F238E27FC236}">
                <a16:creationId xmlns:a16="http://schemas.microsoft.com/office/drawing/2014/main" id="{51E1083D-1834-B7C4-CFFE-8776B59E51A4}"/>
              </a:ext>
            </a:extLst>
          </p:cNvPr>
          <p:cNvPicPr>
            <a:picLocks noChangeAspect="1"/>
          </p:cNvPicPr>
          <p:nvPr/>
        </p:nvPicPr>
        <p:blipFill>
          <a:blip r:embed="rId2"/>
          <a:stretch>
            <a:fillRect/>
          </a:stretch>
        </p:blipFill>
        <p:spPr>
          <a:xfrm>
            <a:off x="71984" y="3347495"/>
            <a:ext cx="4334480" cy="2372056"/>
          </a:xfrm>
          <a:prstGeom prst="rect">
            <a:avLst/>
          </a:prstGeom>
        </p:spPr>
      </p:pic>
      <p:pic>
        <p:nvPicPr>
          <p:cNvPr id="7" name="Afbeelding 6" descr="Afbeelding met lijn, tekst, Perceel, schermopname&#10;&#10;Door AI gegenereerde inhoud is mogelijk onjuist.">
            <a:extLst>
              <a:ext uri="{FF2B5EF4-FFF2-40B4-BE49-F238E27FC236}">
                <a16:creationId xmlns:a16="http://schemas.microsoft.com/office/drawing/2014/main" id="{8BAC8A46-F9CF-CD0B-B77F-AE5CD0A90F60}"/>
              </a:ext>
            </a:extLst>
          </p:cNvPr>
          <p:cNvPicPr>
            <a:picLocks noChangeAspect="1"/>
          </p:cNvPicPr>
          <p:nvPr/>
        </p:nvPicPr>
        <p:blipFill>
          <a:blip r:embed="rId3"/>
          <a:stretch>
            <a:fillRect/>
          </a:stretch>
        </p:blipFill>
        <p:spPr>
          <a:xfrm>
            <a:off x="4406464" y="3347495"/>
            <a:ext cx="3810532" cy="2353003"/>
          </a:xfrm>
          <a:prstGeom prst="rect">
            <a:avLst/>
          </a:prstGeom>
        </p:spPr>
      </p:pic>
      <p:pic>
        <p:nvPicPr>
          <p:cNvPr id="9" name="Afbeelding 8" descr="Afbeelding met lijn, ontvangst, tekst, Perceel&#10;&#10;Door AI gegenereerde inhoud is mogelijk onjuist.">
            <a:extLst>
              <a:ext uri="{FF2B5EF4-FFF2-40B4-BE49-F238E27FC236}">
                <a16:creationId xmlns:a16="http://schemas.microsoft.com/office/drawing/2014/main" id="{98B1AA5A-AF0E-2F30-4B4C-9B1209DD3C55}"/>
              </a:ext>
            </a:extLst>
          </p:cNvPr>
          <p:cNvPicPr>
            <a:picLocks noChangeAspect="1"/>
          </p:cNvPicPr>
          <p:nvPr/>
        </p:nvPicPr>
        <p:blipFill>
          <a:blip r:embed="rId4"/>
          <a:srcRect l="10314"/>
          <a:stretch>
            <a:fillRect/>
          </a:stretch>
        </p:blipFill>
        <p:spPr>
          <a:xfrm>
            <a:off x="8213445" y="3376074"/>
            <a:ext cx="3810532" cy="2324424"/>
          </a:xfrm>
          <a:prstGeom prst="rect">
            <a:avLst/>
          </a:prstGeom>
        </p:spPr>
      </p:pic>
    </p:spTree>
    <p:extLst>
      <p:ext uri="{BB962C8B-B14F-4D97-AF65-F5344CB8AC3E}">
        <p14:creationId xmlns:p14="http://schemas.microsoft.com/office/powerpoint/2010/main" val="2919510249"/>
      </p:ext>
    </p:extLst>
  </p:cSld>
  <p:clrMapOvr>
    <a:masterClrMapping/>
  </p:clrMapOvr>
</p:sld>
</file>

<file path=ppt/theme/theme1.xml><?xml version="1.0" encoding="utf-8"?>
<a:theme xmlns:a="http://schemas.openxmlformats.org/drawingml/2006/main" name="Office Theme">
  <a:themeElements>
    <a:clrScheme name="SimpelSwitchen">
      <a:dk1>
        <a:srgbClr val="784068"/>
      </a:dk1>
      <a:lt1>
        <a:srgbClr val="FFFFFF"/>
      </a:lt1>
      <a:dk2>
        <a:srgbClr val="000000"/>
      </a:dk2>
      <a:lt2>
        <a:srgbClr val="E9F4F8"/>
      </a:lt2>
      <a:accent1>
        <a:srgbClr val="4C90C1"/>
      </a:accent1>
      <a:accent2>
        <a:srgbClr val="D35178"/>
      </a:accent2>
      <a:accent3>
        <a:srgbClr val="73C094"/>
      </a:accent3>
      <a:accent4>
        <a:srgbClr val="F1C64D"/>
      </a:accent4>
      <a:accent5>
        <a:srgbClr val="784068"/>
      </a:accent5>
      <a:accent6>
        <a:srgbClr val="8FC8DC"/>
      </a:accent6>
      <a:hlink>
        <a:srgbClr val="4C90C1"/>
      </a:hlink>
      <a:folHlink>
        <a:srgbClr val="D3517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5193EB3A6D1947AA1FD9EF10D31A72" ma:contentTypeVersion="2" ma:contentTypeDescription="Een nieuw document maken." ma:contentTypeScope="" ma:versionID="b7fc1e5a1c8a5ac9f7509908ff23cb45">
  <xsd:schema xmlns:xsd="http://www.w3.org/2001/XMLSchema" xmlns:xs="http://www.w3.org/2001/XMLSchema" xmlns:p="http://schemas.microsoft.com/office/2006/metadata/properties" xmlns:ns2="3115472a-81e0-4139-9da7-9a0602ec1217" targetNamespace="http://schemas.microsoft.com/office/2006/metadata/properties" ma:root="true" ma:fieldsID="a9e2bb1eaedbc4dce8a5c84bd4957a01" ns2:_="">
    <xsd:import namespace="3115472a-81e0-4139-9da7-9a0602ec121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5472a-81e0-4139-9da7-9a0602ec1217"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D499D3-DB19-41D0-82BB-49624DE2DD2E}">
  <ds:schemaRefs>
    <ds:schemaRef ds:uri="http://schemas.microsoft.com/sharepoint/v3/contenttype/forms"/>
  </ds:schemaRefs>
</ds:datastoreItem>
</file>

<file path=customXml/itemProps2.xml><?xml version="1.0" encoding="utf-8"?>
<ds:datastoreItem xmlns:ds="http://schemas.openxmlformats.org/officeDocument/2006/customXml" ds:itemID="{9C9F90B0-D6AE-4C7D-88EC-1AB39C925B9A}">
  <ds:schemaRefs>
    <ds:schemaRef ds:uri="http://purl.org/dc/term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 ds:uri="d5f9a9f5-ad66-42db-8250-6283d3f75430"/>
    <ds:schemaRef ds:uri="b0770d5c-07a0-432a-9a3d-47d814ca424c"/>
  </ds:schemaRefs>
</ds:datastoreItem>
</file>

<file path=customXml/itemProps3.xml><?xml version="1.0" encoding="utf-8"?>
<ds:datastoreItem xmlns:ds="http://schemas.openxmlformats.org/officeDocument/2006/customXml" ds:itemID="{A01C24C6-E679-4219-84AA-450362455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15472a-81e0-4139-9da7-9a0602ec12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Breedbeeld</PresentationFormat>
  <Paragraphs>153</Paragraphs>
  <Slides>39</Slides>
  <Notes>8</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39</vt:i4>
      </vt:variant>
    </vt:vector>
  </HeadingPairs>
  <TitlesOfParts>
    <vt:vector size="44" baseType="lpstr">
      <vt:lpstr>Aptos</vt:lpstr>
      <vt:lpstr>Aptos Display</vt:lpstr>
      <vt:lpstr>Arial</vt:lpstr>
      <vt:lpstr>Wingdings</vt:lpstr>
      <vt:lpstr>Office Theme</vt:lpstr>
      <vt:lpstr>Landelijke  Kennis- en Inspiratiedag</vt:lpstr>
      <vt:lpstr>Over Simpel Switchen</vt:lpstr>
      <vt:lpstr>PowerPoint-presentatie</vt:lpstr>
      <vt:lpstr>PowerPoint-presentatie</vt:lpstr>
      <vt:lpstr>PowerPoint-presentatie</vt:lpstr>
      <vt:lpstr>PowerPoint-presentatie</vt:lpstr>
      <vt:lpstr>PowerPoint-presentatie</vt:lpstr>
      <vt:lpstr>Het Nibud geeft objectieve informatie over inkomsten en uitgaven</vt:lpstr>
      <vt:lpstr>Voor consumenten, professionals en beleidsmakers</vt:lpstr>
      <vt:lpstr>PowerPoint-presentatie</vt:lpstr>
      <vt:lpstr>PowerPoint-presentatie</vt:lpstr>
      <vt:lpstr>PowerPoint-presentatie</vt:lpstr>
      <vt:lpstr>PowerPoint-presentatie</vt:lpstr>
      <vt:lpstr>PowerPoint-presentatie</vt:lpstr>
      <vt:lpstr>Mispercepties blokkeren de uitstroom</vt:lpstr>
      <vt:lpstr>Over de Uitkeringnaarwerk-Berekenaar</vt:lpstr>
      <vt:lpstr>Situatie 1: van bijstand naar werk (invoer)</vt:lpstr>
      <vt:lpstr>Situatie 1: van bijstand naar werk (invoer)</vt:lpstr>
      <vt:lpstr>Situatie 1a: van bijstand naar werk (resultaat)</vt:lpstr>
      <vt:lpstr>Situatie 1a: van bijstand naar werk (berekening)</vt:lpstr>
      <vt:lpstr>Situatie 1b: van bijstand naar werk (met vrijlating)</vt:lpstr>
      <vt:lpstr>Situatie 1c: van bijstand naar werk (kinderopvang)</vt:lpstr>
      <vt:lpstr>Situatie 1d: meer werken</vt:lpstr>
      <vt:lpstr>Situatie 2: van Wajong naar werk (resultaat)</vt:lpstr>
      <vt:lpstr>Situatie 2: van Wajong naar werk (berekening)</vt:lpstr>
      <vt:lpstr>Hoe gebruiken?</vt:lpstr>
      <vt:lpstr>Wat levert het op?</vt:lpstr>
      <vt:lpstr>Wat werkt Inzicht ontstaat niet door cijfers, maar door begrijpelijke uitleg. </vt:lpstr>
      <vt:lpstr>PowerPoint-presentatie</vt:lpstr>
      <vt:lpstr>Wat is er nodig?</vt:lpstr>
      <vt:lpstr>De opleiding tot Van Bijstand/Uitkering naar Werk professionals</vt:lpstr>
      <vt:lpstr>Samenvatting</vt:lpstr>
      <vt:lpstr>Voorbeeldberekeningen van Bijstand naar Werk</vt:lpstr>
      <vt:lpstr>Vragen?</vt:lpstr>
      <vt:lpstr>Contact</vt:lpstr>
      <vt:lpstr>PowerPoint-presentatie</vt:lpstr>
      <vt:lpstr>PowerPoint-presentatie</vt:lpstr>
      <vt:lpstr>Over Simpel Switchen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Wies van der Wal | Clarify</dc:creator>
  <cp:lastModifiedBy>Wolterbeek, A.J. (Anouk)</cp:lastModifiedBy>
  <cp:revision>31</cp:revision>
  <dcterms:created xsi:type="dcterms:W3CDTF">2025-10-16T12:58:11Z</dcterms:created>
  <dcterms:modified xsi:type="dcterms:W3CDTF">2026-03-09T10:09:32Z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0x010100535193EB3A6D1947AA1FD9EF10D31A72</vt:lpwstr>
  </property>
  <property fmtid="{D5CDD505-2E9C-101B-9397-08002B2CF9AE}" pid="3" name="MediaServiceImageTags">
    <vt:lpwstr/>
  </property>
</Properties>
</file>