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57" r:id="rId5"/>
    <p:sldId id="370" r:id="rId6"/>
    <p:sldId id="517" r:id="rId7"/>
    <p:sldId id="518" r:id="rId8"/>
    <p:sldId id="520" r:id="rId9"/>
    <p:sldId id="521" r:id="rId10"/>
    <p:sldId id="519" r:id="rId11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ul Kerrigan" initials="PK" lastIdx="3" clrIdx="0">
    <p:extLst>
      <p:ext uri="{19B8F6BF-5375-455C-9EA6-DF929625EA0E}">
        <p15:presenceInfo xmlns:p15="http://schemas.microsoft.com/office/powerpoint/2012/main" userId="Paul Kerriga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A1A"/>
    <a:srgbClr val="2A5294"/>
    <a:srgbClr val="4472C4"/>
    <a:srgbClr val="D41C59"/>
    <a:srgbClr val="F7F7F7"/>
    <a:srgbClr val="9E9F9E"/>
    <a:srgbClr val="1B39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6BE7A8-B51C-C3B9-2906-A0C72170A68F}" v="103" dt="2023-09-27T07:03:53.989"/>
    <p1510:client id="{3F763D28-FBD6-565E-640A-F61D9542FBB9}" v="92" dt="2023-09-28T12:03:01.631"/>
    <p1510:client id="{48DC1D73-6EAD-B91A-E6D2-D88A7DCB501E}" v="138" dt="2023-09-27T07:15:37.214"/>
    <p1510:client id="{6E04A1B9-2D7A-E968-1567-DB5E78FEACF8}" v="31" dt="2023-09-27T15:27:54.354"/>
    <p1510:client id="{700479A0-8B6D-A848-8C58-B5158B2AD88A}" v="36" dt="2023-09-26T11:24:14.9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042" autoAdjust="0"/>
    <p:restoredTop sz="94660"/>
  </p:normalViewPr>
  <p:slideViewPr>
    <p:cSldViewPr snapToGrid="0" snapToObjects="1">
      <p:cViewPr>
        <p:scale>
          <a:sx n="80" d="100"/>
          <a:sy n="80" d="100"/>
        </p:scale>
        <p:origin x="1272" y="9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26" d="100"/>
          <a:sy n="126" d="100"/>
        </p:scale>
        <p:origin x="4912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79764E-8DF0-4A78-B2A0-CCDC68A2AADE}" type="datetimeFigureOut">
              <a:rPr lang="it-IT" smtClean="0"/>
              <a:t>29/09/2023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7899BD-1714-4191-93BB-D8101B64935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86297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ABAE35-9B46-8845-9C52-F720C3CB5E05}" type="datetimeFigureOut">
              <a:rPr lang="en-US" smtClean="0"/>
              <a:t>9/29/2023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D03D0F-28C3-AC47-9B20-11452F4A05C2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37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27869" r="35240" b="7398"/>
          <a:stretch/>
        </p:blipFill>
        <p:spPr>
          <a:xfrm>
            <a:off x="0" y="1"/>
            <a:ext cx="12192000" cy="6857997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0" y="194872"/>
            <a:ext cx="12192000" cy="6663126"/>
          </a:xfrm>
          <a:prstGeom prst="rect">
            <a:avLst/>
          </a:prstGeom>
          <a:solidFill>
            <a:srgbClr val="2A5294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6"/>
          <p:cNvSpPr/>
          <p:nvPr userDrawn="1"/>
        </p:nvSpPr>
        <p:spPr>
          <a:xfrm>
            <a:off x="0" y="1"/>
            <a:ext cx="6858000" cy="6858000"/>
          </a:xfrm>
          <a:prstGeom prst="rtTriangle">
            <a:avLst/>
          </a:prstGeom>
          <a:solidFill>
            <a:srgbClr val="1B395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ight Triangle 8"/>
          <p:cNvSpPr/>
          <p:nvPr userDrawn="1"/>
        </p:nvSpPr>
        <p:spPr>
          <a:xfrm>
            <a:off x="-3020" y="2198139"/>
            <a:ext cx="4659861" cy="4659861"/>
          </a:xfrm>
          <a:prstGeom prst="rtTriangle">
            <a:avLst/>
          </a:prstGeom>
          <a:solidFill>
            <a:srgbClr val="1B395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ight Triangle 11"/>
          <p:cNvSpPr/>
          <p:nvPr userDrawn="1"/>
        </p:nvSpPr>
        <p:spPr>
          <a:xfrm>
            <a:off x="0" y="4576712"/>
            <a:ext cx="2281287" cy="2281287"/>
          </a:xfrm>
          <a:prstGeom prst="rtTriangle">
            <a:avLst/>
          </a:prstGeom>
          <a:solidFill>
            <a:srgbClr val="1B395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998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41"/>
          <a:stretch/>
        </p:blipFill>
        <p:spPr>
          <a:xfrm>
            <a:off x="0" y="2"/>
            <a:ext cx="12192000" cy="6857998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>
            <a:off x="0" y="194872"/>
            <a:ext cx="12192000" cy="6663126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6"/>
          <p:cNvSpPr/>
          <p:nvPr userDrawn="1"/>
        </p:nvSpPr>
        <p:spPr>
          <a:xfrm>
            <a:off x="0" y="1"/>
            <a:ext cx="6858000" cy="6858000"/>
          </a:xfrm>
          <a:prstGeom prst="rtTriangle">
            <a:avLst/>
          </a:prstGeom>
          <a:solidFill>
            <a:srgbClr val="1B395F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ight Triangle 7"/>
          <p:cNvSpPr/>
          <p:nvPr userDrawn="1"/>
        </p:nvSpPr>
        <p:spPr>
          <a:xfrm>
            <a:off x="-3020" y="2198139"/>
            <a:ext cx="4659861" cy="4659861"/>
          </a:xfrm>
          <a:prstGeom prst="rtTriangle">
            <a:avLst/>
          </a:prstGeom>
          <a:solidFill>
            <a:srgbClr val="1B395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-3022" y="4578874"/>
            <a:ext cx="10405837" cy="983152"/>
          </a:xfrm>
          <a:prstGeom prst="rect">
            <a:avLst/>
          </a:prstGeom>
          <a:solidFill>
            <a:srgbClr val="9E9F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-3022" y="5562026"/>
            <a:ext cx="10405836" cy="536265"/>
          </a:xfrm>
          <a:prstGeom prst="rect">
            <a:avLst/>
          </a:prstGeom>
          <a:solidFill>
            <a:srgbClr val="2A5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 userDrawn="1"/>
        </p:nvSpPr>
        <p:spPr>
          <a:xfrm>
            <a:off x="10402815" y="4578874"/>
            <a:ext cx="558731" cy="1519417"/>
          </a:xfrm>
          <a:custGeom>
            <a:avLst/>
            <a:gdLst>
              <a:gd name="connsiteX0" fmla="*/ 0 w 558731"/>
              <a:gd name="connsiteY0" fmla="*/ 0 h 1519417"/>
              <a:gd name="connsiteX1" fmla="*/ 14824 w 558731"/>
              <a:gd name="connsiteY1" fmla="*/ 0 h 1519417"/>
              <a:gd name="connsiteX2" fmla="*/ 558731 w 558731"/>
              <a:gd name="connsiteY2" fmla="*/ 543907 h 1519417"/>
              <a:gd name="connsiteX3" fmla="*/ 558731 w 558731"/>
              <a:gd name="connsiteY3" fmla="*/ 1519417 h 1519417"/>
              <a:gd name="connsiteX4" fmla="*/ 0 w 558731"/>
              <a:gd name="connsiteY4" fmla="*/ 1519417 h 1519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8731" h="1519417">
                <a:moveTo>
                  <a:pt x="0" y="0"/>
                </a:moveTo>
                <a:lnTo>
                  <a:pt x="14824" y="0"/>
                </a:lnTo>
                <a:lnTo>
                  <a:pt x="558731" y="543907"/>
                </a:lnTo>
                <a:lnTo>
                  <a:pt x="558731" y="1519417"/>
                </a:lnTo>
                <a:lnTo>
                  <a:pt x="0" y="1519417"/>
                </a:lnTo>
                <a:close/>
              </a:path>
            </a:pathLst>
          </a:custGeom>
          <a:solidFill>
            <a:srgbClr val="FFDA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ight Triangle 11"/>
          <p:cNvSpPr/>
          <p:nvPr userDrawn="1"/>
        </p:nvSpPr>
        <p:spPr>
          <a:xfrm>
            <a:off x="-3022" y="4573690"/>
            <a:ext cx="2284309" cy="2284309"/>
          </a:xfrm>
          <a:prstGeom prst="rtTriangle">
            <a:avLst/>
          </a:prstGeom>
          <a:solidFill>
            <a:srgbClr val="1B395F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340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and 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64347" y="6367187"/>
            <a:ext cx="118671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BC9D51BC-1017-9245-9770-E7487FE5EFB0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7" name="Right Triangle 6"/>
          <p:cNvSpPr/>
          <p:nvPr userDrawn="1"/>
        </p:nvSpPr>
        <p:spPr>
          <a:xfrm>
            <a:off x="0" y="4727543"/>
            <a:ext cx="2130458" cy="2130458"/>
          </a:xfrm>
          <a:prstGeom prst="rtTriangle">
            <a:avLst/>
          </a:prstGeom>
          <a:solidFill>
            <a:srgbClr val="1B395F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ight Triangle 7"/>
          <p:cNvSpPr/>
          <p:nvPr userDrawn="1"/>
        </p:nvSpPr>
        <p:spPr>
          <a:xfrm>
            <a:off x="-3019" y="5410400"/>
            <a:ext cx="1447600" cy="1447600"/>
          </a:xfrm>
          <a:prstGeom prst="rtTriangle">
            <a:avLst/>
          </a:prstGeom>
          <a:solidFill>
            <a:srgbClr val="1B395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-3022" y="469686"/>
            <a:ext cx="10405837" cy="983152"/>
          </a:xfrm>
          <a:prstGeom prst="rect">
            <a:avLst/>
          </a:prstGeom>
          <a:solidFill>
            <a:srgbClr val="9E9F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 userDrawn="1"/>
        </p:nvSpPr>
        <p:spPr>
          <a:xfrm>
            <a:off x="10402815" y="469686"/>
            <a:ext cx="361532" cy="983152"/>
          </a:xfrm>
          <a:custGeom>
            <a:avLst/>
            <a:gdLst>
              <a:gd name="connsiteX0" fmla="*/ 0 w 558731"/>
              <a:gd name="connsiteY0" fmla="*/ 0 h 1519417"/>
              <a:gd name="connsiteX1" fmla="*/ 14824 w 558731"/>
              <a:gd name="connsiteY1" fmla="*/ 0 h 1519417"/>
              <a:gd name="connsiteX2" fmla="*/ 558731 w 558731"/>
              <a:gd name="connsiteY2" fmla="*/ 543907 h 1519417"/>
              <a:gd name="connsiteX3" fmla="*/ 558731 w 558731"/>
              <a:gd name="connsiteY3" fmla="*/ 1519417 h 1519417"/>
              <a:gd name="connsiteX4" fmla="*/ 0 w 558731"/>
              <a:gd name="connsiteY4" fmla="*/ 1519417 h 1519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8731" h="1519417">
                <a:moveTo>
                  <a:pt x="0" y="0"/>
                </a:moveTo>
                <a:lnTo>
                  <a:pt x="14824" y="0"/>
                </a:lnTo>
                <a:lnTo>
                  <a:pt x="558731" y="543907"/>
                </a:lnTo>
                <a:lnTo>
                  <a:pt x="558731" y="1519417"/>
                </a:lnTo>
                <a:lnTo>
                  <a:pt x="0" y="1519417"/>
                </a:lnTo>
                <a:close/>
              </a:path>
            </a:pathLst>
          </a:custGeom>
          <a:solidFill>
            <a:srgbClr val="FFDA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ight Triangle 10"/>
          <p:cNvSpPr/>
          <p:nvPr userDrawn="1"/>
        </p:nvSpPr>
        <p:spPr>
          <a:xfrm>
            <a:off x="-3022" y="6148372"/>
            <a:ext cx="709627" cy="709627"/>
          </a:xfrm>
          <a:prstGeom prst="rtTriangle">
            <a:avLst/>
          </a:prstGeom>
          <a:solidFill>
            <a:srgbClr val="1B395F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67062"/>
            <a:ext cx="9377995" cy="785776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80359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ation Slide -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0" y="1122364"/>
            <a:ext cx="12192000" cy="826358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>
                <a:solidFill>
                  <a:srgbClr val="2A5294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524000" y="3071086"/>
            <a:ext cx="9144000" cy="218671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rgbClr val="9E9F9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10764347" y="6367187"/>
            <a:ext cx="11867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9D51BC-1017-9245-9770-E7487FE5EFB0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1" name="Right Triangle 10"/>
          <p:cNvSpPr/>
          <p:nvPr userDrawn="1"/>
        </p:nvSpPr>
        <p:spPr>
          <a:xfrm>
            <a:off x="0" y="4727543"/>
            <a:ext cx="2130458" cy="2130458"/>
          </a:xfrm>
          <a:prstGeom prst="rtTriangle">
            <a:avLst/>
          </a:prstGeom>
          <a:solidFill>
            <a:srgbClr val="1B395F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ight Triangle 11"/>
          <p:cNvSpPr/>
          <p:nvPr userDrawn="1"/>
        </p:nvSpPr>
        <p:spPr>
          <a:xfrm>
            <a:off x="-3019" y="5410400"/>
            <a:ext cx="1447600" cy="1447600"/>
          </a:xfrm>
          <a:prstGeom prst="rtTriangle">
            <a:avLst/>
          </a:prstGeom>
          <a:solidFill>
            <a:srgbClr val="1B395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ight Triangle 12"/>
          <p:cNvSpPr/>
          <p:nvPr userDrawn="1"/>
        </p:nvSpPr>
        <p:spPr>
          <a:xfrm>
            <a:off x="-3022" y="6148372"/>
            <a:ext cx="709627" cy="709627"/>
          </a:xfrm>
          <a:prstGeom prst="rtTriangle">
            <a:avLst/>
          </a:prstGeom>
          <a:solidFill>
            <a:srgbClr val="1B395F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276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ation Slide - Imp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5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122364"/>
            <a:ext cx="12192000" cy="826358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>
                <a:solidFill>
                  <a:srgbClr val="FFDA1A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071086"/>
            <a:ext cx="9144000" cy="218671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10764347" y="6367187"/>
            <a:ext cx="11867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9D51BC-1017-9245-9770-E7487FE5EFB0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9" name="Right Triangle 8"/>
          <p:cNvSpPr/>
          <p:nvPr userDrawn="1"/>
        </p:nvSpPr>
        <p:spPr>
          <a:xfrm>
            <a:off x="0" y="4727543"/>
            <a:ext cx="2130458" cy="2130458"/>
          </a:xfrm>
          <a:prstGeom prst="rtTriangle">
            <a:avLst/>
          </a:prstGeom>
          <a:solidFill>
            <a:srgbClr val="1B395F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ight Triangle 9"/>
          <p:cNvSpPr/>
          <p:nvPr userDrawn="1"/>
        </p:nvSpPr>
        <p:spPr>
          <a:xfrm>
            <a:off x="-3019" y="5410400"/>
            <a:ext cx="1447600" cy="1447600"/>
          </a:xfrm>
          <a:prstGeom prst="rtTriangle">
            <a:avLst/>
          </a:prstGeom>
          <a:solidFill>
            <a:srgbClr val="1B395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ight Triangle 12"/>
          <p:cNvSpPr/>
          <p:nvPr userDrawn="1"/>
        </p:nvSpPr>
        <p:spPr>
          <a:xfrm>
            <a:off x="-3022" y="6148372"/>
            <a:ext cx="709627" cy="709627"/>
          </a:xfrm>
          <a:prstGeom prst="rtTriangle">
            <a:avLst/>
          </a:prstGeom>
          <a:solidFill>
            <a:srgbClr val="1B395F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4776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ivide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5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ight Triangle 5"/>
          <p:cNvSpPr/>
          <p:nvPr userDrawn="1"/>
        </p:nvSpPr>
        <p:spPr>
          <a:xfrm>
            <a:off x="0" y="1"/>
            <a:ext cx="6858000" cy="6858000"/>
          </a:xfrm>
          <a:prstGeom prst="rtTriangle">
            <a:avLst/>
          </a:prstGeom>
          <a:solidFill>
            <a:srgbClr val="1B395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6"/>
          <p:cNvSpPr/>
          <p:nvPr userDrawn="1"/>
        </p:nvSpPr>
        <p:spPr>
          <a:xfrm>
            <a:off x="-3020" y="2198139"/>
            <a:ext cx="4659861" cy="4659861"/>
          </a:xfrm>
          <a:prstGeom prst="rtTriangle">
            <a:avLst/>
          </a:prstGeom>
          <a:solidFill>
            <a:srgbClr val="1B395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ight Triangle 7"/>
          <p:cNvSpPr/>
          <p:nvPr userDrawn="1"/>
        </p:nvSpPr>
        <p:spPr>
          <a:xfrm>
            <a:off x="0" y="4576712"/>
            <a:ext cx="2281287" cy="2281287"/>
          </a:xfrm>
          <a:prstGeom prst="rtTriangle">
            <a:avLst/>
          </a:prstGeom>
          <a:solidFill>
            <a:srgbClr val="1B395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87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-3022" y="-3"/>
            <a:ext cx="12195022" cy="6858001"/>
          </a:xfrm>
          <a:prstGeom prst="rect">
            <a:avLst/>
          </a:prstGeom>
          <a:solidFill>
            <a:srgbClr val="9E9F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ight Triangle 7"/>
          <p:cNvSpPr/>
          <p:nvPr userDrawn="1"/>
        </p:nvSpPr>
        <p:spPr>
          <a:xfrm>
            <a:off x="0" y="1"/>
            <a:ext cx="6858000" cy="6858000"/>
          </a:xfrm>
          <a:prstGeom prst="rtTriangle">
            <a:avLst/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ight Triangle 8"/>
          <p:cNvSpPr/>
          <p:nvPr userDrawn="1"/>
        </p:nvSpPr>
        <p:spPr>
          <a:xfrm>
            <a:off x="-3022" y="2198139"/>
            <a:ext cx="4659861" cy="4659861"/>
          </a:xfrm>
          <a:prstGeom prst="rtTriangl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ight Triangle 9"/>
          <p:cNvSpPr/>
          <p:nvPr userDrawn="1"/>
        </p:nvSpPr>
        <p:spPr>
          <a:xfrm>
            <a:off x="-3022" y="4573690"/>
            <a:ext cx="2284309" cy="2284309"/>
          </a:xfrm>
          <a:prstGeom prst="rtTriangle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5688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-3022" y="-3"/>
            <a:ext cx="12195022" cy="6858001"/>
          </a:xfrm>
          <a:prstGeom prst="rect">
            <a:avLst/>
          </a:prstGeom>
          <a:solidFill>
            <a:srgbClr val="FFDA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ight Triangle 7"/>
          <p:cNvSpPr/>
          <p:nvPr userDrawn="1"/>
        </p:nvSpPr>
        <p:spPr>
          <a:xfrm>
            <a:off x="0" y="1"/>
            <a:ext cx="6858000" cy="6858000"/>
          </a:xfrm>
          <a:prstGeom prst="rtTriangle">
            <a:avLst/>
          </a:prstGeom>
          <a:solidFill>
            <a:srgbClr val="9E9F9E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ight Triangle 8"/>
          <p:cNvSpPr/>
          <p:nvPr userDrawn="1"/>
        </p:nvSpPr>
        <p:spPr>
          <a:xfrm>
            <a:off x="-3022" y="2198139"/>
            <a:ext cx="4659861" cy="4659861"/>
          </a:xfrm>
          <a:prstGeom prst="rtTriangle">
            <a:avLst/>
          </a:prstGeom>
          <a:solidFill>
            <a:srgbClr val="9E9F9E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ight Triangle 9"/>
          <p:cNvSpPr/>
          <p:nvPr userDrawn="1"/>
        </p:nvSpPr>
        <p:spPr>
          <a:xfrm>
            <a:off x="-3022" y="4573690"/>
            <a:ext cx="2284309" cy="2284309"/>
          </a:xfrm>
          <a:prstGeom prst="rtTriangle">
            <a:avLst/>
          </a:prstGeom>
          <a:solidFill>
            <a:srgbClr val="9E9F9E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3256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0975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62" r:id="rId2"/>
    <p:sldLayoutId id="2147483650" r:id="rId3"/>
    <p:sldLayoutId id="2147483651" r:id="rId4"/>
    <p:sldLayoutId id="2147483649" r:id="rId5"/>
    <p:sldLayoutId id="2147483655" r:id="rId6"/>
    <p:sldLayoutId id="2147483660" r:id="rId7"/>
    <p:sldLayoutId id="2147483661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eur-lex.europa.eu/legal-content/EN/TXT/?uri=CELEX%3A02017L1132-20200101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1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sv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89941" y="4292096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DA1A"/>
                </a:solidFill>
                <a:latin typeface="+mj-lt"/>
              </a:rPr>
              <a:t>European Business Registry Association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-89941" y="5783312"/>
            <a:ext cx="12381875" cy="40011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C0FFFA-1C77-FC4B-9E20-5391AC9F29D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52634" y="277201"/>
            <a:ext cx="1869968" cy="1379274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E1830051-7FC9-3A4F-B8C3-C817A97554E6}"/>
              </a:ext>
            </a:extLst>
          </p:cNvPr>
          <p:cNvGrpSpPr/>
          <p:nvPr/>
        </p:nvGrpSpPr>
        <p:grpSpPr>
          <a:xfrm>
            <a:off x="1772282" y="2683302"/>
            <a:ext cx="8480352" cy="1004277"/>
            <a:chOff x="2649207" y="1589021"/>
            <a:chExt cx="6381681" cy="75574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07010FF-C431-E34E-8DA8-CF47628C8860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2774675" y="1696949"/>
              <a:ext cx="504808" cy="504808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7060500-1A60-F544-9986-A00B59CE5C26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4144870" y="1670269"/>
              <a:ext cx="593467" cy="593467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1349AD3-2B24-BA41-8A0B-36445ACD5DB7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5578676" y="1677701"/>
              <a:ext cx="543303" cy="543303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148753F-21F4-CA49-8E9D-E5D86B011071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7002905" y="1715276"/>
              <a:ext cx="503233" cy="503233"/>
            </a:xfrm>
            <a:prstGeom prst="rect">
              <a:avLst/>
            </a:prstGeom>
          </p:spPr>
        </p:pic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43079C1-88C9-E848-A2F3-C62BCDE7ECED}"/>
                </a:ext>
              </a:extLst>
            </p:cNvPr>
            <p:cNvSpPr/>
            <p:nvPr/>
          </p:nvSpPr>
          <p:spPr>
            <a:xfrm>
              <a:off x="2649207" y="1589021"/>
              <a:ext cx="755744" cy="75574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1366A96-0710-5744-9A51-D281EF91AA22}"/>
                </a:ext>
              </a:extLst>
            </p:cNvPr>
            <p:cNvSpPr/>
            <p:nvPr/>
          </p:nvSpPr>
          <p:spPr>
            <a:xfrm>
              <a:off x="4058355" y="1589021"/>
              <a:ext cx="755744" cy="75574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F5900044-F83C-2C4F-8530-7D7E250F8E97}"/>
                </a:ext>
              </a:extLst>
            </p:cNvPr>
            <p:cNvSpPr/>
            <p:nvPr/>
          </p:nvSpPr>
          <p:spPr>
            <a:xfrm>
              <a:off x="5467502" y="1589021"/>
              <a:ext cx="755744" cy="75574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136F577-C4AB-7A42-8528-779E3D848C9B}"/>
                </a:ext>
              </a:extLst>
            </p:cNvPr>
            <p:cNvSpPr/>
            <p:nvPr/>
          </p:nvSpPr>
          <p:spPr>
            <a:xfrm>
              <a:off x="6876650" y="1589021"/>
              <a:ext cx="755744" cy="75574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9A8233DB-E97C-BA49-914F-EA6409F80E08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8411824" y="1736125"/>
              <a:ext cx="482384" cy="482384"/>
            </a:xfrm>
            <a:prstGeom prst="rect">
              <a:avLst/>
            </a:prstGeom>
          </p:spPr>
        </p:pic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7491409-B7CB-CB45-999C-2C880D842F77}"/>
                </a:ext>
              </a:extLst>
            </p:cNvPr>
            <p:cNvSpPr/>
            <p:nvPr/>
          </p:nvSpPr>
          <p:spPr>
            <a:xfrm>
              <a:off x="8275144" y="1589021"/>
              <a:ext cx="755744" cy="75574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F093C4E4-7E95-4BF1-A766-B876AA198B8D}"/>
              </a:ext>
            </a:extLst>
          </p:cNvPr>
          <p:cNvSpPr txBox="1"/>
          <p:nvPr/>
        </p:nvSpPr>
        <p:spPr>
          <a:xfrm>
            <a:off x="0" y="5738470"/>
            <a:ext cx="12191999" cy="4770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500" i="1" dirty="0">
                <a:solidFill>
                  <a:schemeClr val="bg1"/>
                </a:solidFill>
                <a:ea typeface="+mn-lt"/>
                <a:cs typeface="+mn-lt"/>
              </a:rPr>
              <a:t>Marco </a:t>
            </a:r>
            <a:r>
              <a:rPr lang="en-US" sz="2500" i="1" dirty="0" err="1">
                <a:solidFill>
                  <a:schemeClr val="bg1"/>
                </a:solidFill>
                <a:ea typeface="+mn-lt"/>
                <a:cs typeface="+mn-lt"/>
              </a:rPr>
              <a:t>Vianello</a:t>
            </a:r>
            <a:r>
              <a:rPr lang="en-US" sz="2500" i="1" dirty="0">
                <a:solidFill>
                  <a:schemeClr val="bg1"/>
                </a:solidFill>
                <a:ea typeface="+mn-lt"/>
                <a:cs typeface="+mn-lt"/>
              </a:rPr>
              <a:t>, EBRA Board member</a:t>
            </a:r>
            <a:endParaRPr lang="en-US" dirty="0"/>
          </a:p>
        </p:txBody>
      </p:sp>
      <p:pic>
        <p:nvPicPr>
          <p:cNvPr id="5" name="Picture 4" descr="A close-up of a logo&#10;&#10;Description automatically generated">
            <a:extLst>
              <a:ext uri="{FF2B5EF4-FFF2-40B4-BE49-F238E27FC236}">
                <a16:creationId xmlns:a16="http://schemas.microsoft.com/office/drawing/2014/main" id="{4874F029-E9BD-7981-1EDC-5B5C6DD1B5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3329" y="657291"/>
            <a:ext cx="2743200" cy="608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79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map of europe with blue dots&#10;&#10;Description automatically generated">
            <a:extLst>
              <a:ext uri="{FF2B5EF4-FFF2-40B4-BE49-F238E27FC236}">
                <a16:creationId xmlns:a16="http://schemas.microsoft.com/office/drawing/2014/main" id="{B1B5DEE6-6337-94DD-D4A3-32E4202D475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829959" y="0"/>
            <a:ext cx="7573229" cy="645459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FEC4CEA-58D6-C94A-A7A3-1C33287905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757132"/>
            <a:ext cx="1492516" cy="110086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BA30430-9D3A-23C4-8B0B-CAF386A1D137}"/>
              </a:ext>
            </a:extLst>
          </p:cNvPr>
          <p:cNvSpPr txBox="1"/>
          <p:nvPr/>
        </p:nvSpPr>
        <p:spPr>
          <a:xfrm>
            <a:off x="174665" y="1149804"/>
            <a:ext cx="6383791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it-IT" sz="2400" dirty="0">
                <a:solidFill>
                  <a:srgbClr val="2A5294"/>
                </a:solidFill>
                <a:latin typeface="Arial"/>
                <a:cs typeface="Arial"/>
              </a:rPr>
              <a:t>An </a:t>
            </a:r>
            <a:r>
              <a:rPr lang="it-IT" sz="2400" dirty="0" err="1">
                <a:solidFill>
                  <a:srgbClr val="2A5294"/>
                </a:solidFill>
                <a:latin typeface="Arial"/>
                <a:cs typeface="Arial"/>
              </a:rPr>
              <a:t>Association</a:t>
            </a:r>
            <a:r>
              <a:rPr lang="it-IT" sz="2400" dirty="0">
                <a:solidFill>
                  <a:srgbClr val="2A5294"/>
                </a:solidFill>
                <a:latin typeface="Arial"/>
                <a:cs typeface="Arial"/>
              </a:rPr>
              <a:t> of business </a:t>
            </a:r>
            <a:r>
              <a:rPr lang="it-IT" sz="2400" dirty="0" err="1">
                <a:solidFill>
                  <a:srgbClr val="2A5294"/>
                </a:solidFill>
                <a:latin typeface="Arial"/>
                <a:cs typeface="Arial"/>
              </a:rPr>
              <a:t>registries</a:t>
            </a:r>
            <a:r>
              <a:rPr lang="it-IT" sz="2400" dirty="0">
                <a:solidFill>
                  <a:srgbClr val="2A5294"/>
                </a:solidFill>
                <a:latin typeface="Arial"/>
                <a:cs typeface="Arial"/>
              </a:rPr>
              <a:t> from </a:t>
            </a:r>
            <a:r>
              <a:rPr lang="it-IT" sz="2400" dirty="0" err="1">
                <a:solidFill>
                  <a:srgbClr val="2A5294"/>
                </a:solidFill>
                <a:latin typeface="Arial"/>
                <a:cs typeface="Arial"/>
              </a:rPr>
              <a:t>across</a:t>
            </a:r>
            <a:endParaRPr lang="en-US" sz="2400" dirty="0">
              <a:solidFill>
                <a:srgbClr val="2A5294"/>
              </a:solidFill>
              <a:latin typeface="Arial"/>
              <a:cs typeface="Arial"/>
            </a:endParaRPr>
          </a:p>
          <a:p>
            <a:r>
              <a:rPr lang="it-IT" sz="2400" dirty="0">
                <a:solidFill>
                  <a:srgbClr val="2A5294"/>
                </a:solidFill>
                <a:latin typeface="Arial"/>
                <a:cs typeface="Arial"/>
              </a:rPr>
              <a:t>   </a:t>
            </a:r>
            <a:r>
              <a:rPr lang="it-IT" sz="2400" b="1" dirty="0">
                <a:solidFill>
                  <a:srgbClr val="2A5294"/>
                </a:solidFill>
                <a:latin typeface="Arial"/>
                <a:cs typeface="Arial"/>
              </a:rPr>
              <a:t> Europe (EU and non-EU) </a:t>
            </a:r>
            <a:r>
              <a:rPr lang="it-IT" sz="2400" dirty="0">
                <a:solidFill>
                  <a:srgbClr val="2A5294"/>
                </a:solidFill>
                <a:latin typeface="Arial"/>
                <a:cs typeface="Arial"/>
              </a:rPr>
              <a:t/>
            </a:r>
            <a:br>
              <a:rPr lang="it-IT" sz="2400" dirty="0">
                <a:solidFill>
                  <a:srgbClr val="2A5294"/>
                </a:solidFill>
                <a:latin typeface="Arial"/>
                <a:cs typeface="Arial"/>
              </a:rPr>
            </a:br>
            <a:r>
              <a:rPr lang="it-IT" sz="2400" dirty="0">
                <a:solidFill>
                  <a:srgbClr val="2A5294"/>
                </a:solidFill>
                <a:latin typeface="Arial"/>
                <a:cs typeface="Arial"/>
              </a:rPr>
              <a:t> </a:t>
            </a:r>
            <a:endParaRPr lang="en-US" sz="2400" dirty="0">
              <a:solidFill>
                <a:srgbClr val="2A5294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it-IT" sz="2400" b="1" dirty="0">
                <a:solidFill>
                  <a:srgbClr val="2A5294"/>
                </a:solidFill>
                <a:latin typeface="Arial"/>
                <a:cs typeface="Arial"/>
              </a:rPr>
              <a:t>42</a:t>
            </a:r>
            <a:r>
              <a:rPr lang="it-IT" sz="2400" dirty="0">
                <a:solidFill>
                  <a:srgbClr val="2A5294"/>
                </a:solidFill>
                <a:latin typeface="Arial"/>
                <a:cs typeface="Arial"/>
              </a:rPr>
              <a:t> </a:t>
            </a:r>
            <a:r>
              <a:rPr lang="it-IT" sz="2400" dirty="0" err="1">
                <a:solidFill>
                  <a:srgbClr val="2A5294"/>
                </a:solidFill>
                <a:latin typeface="Arial"/>
                <a:cs typeface="Arial"/>
              </a:rPr>
              <a:t>Members</a:t>
            </a:r>
            <a:r>
              <a:rPr lang="it-IT" sz="2400" dirty="0">
                <a:solidFill>
                  <a:srgbClr val="2A5294"/>
                </a:solidFill>
                <a:latin typeface="Arial"/>
                <a:cs typeface="Arial"/>
              </a:rPr>
              <a:t> </a:t>
            </a:r>
            <a:r>
              <a:rPr lang="it-IT" sz="2400" dirty="0" err="1">
                <a:solidFill>
                  <a:srgbClr val="2A5294"/>
                </a:solidFill>
                <a:latin typeface="Arial"/>
                <a:cs typeface="Arial"/>
              </a:rPr>
              <a:t>representing</a:t>
            </a:r>
            <a:r>
              <a:rPr lang="it-IT" sz="2400" dirty="0">
                <a:solidFill>
                  <a:srgbClr val="2A5294"/>
                </a:solidFill>
                <a:latin typeface="Arial"/>
                <a:cs typeface="Arial"/>
              </a:rPr>
              <a:t> </a:t>
            </a:r>
            <a:r>
              <a:rPr lang="it-IT" sz="2400" b="1" dirty="0">
                <a:solidFill>
                  <a:srgbClr val="2A5294"/>
                </a:solidFill>
                <a:latin typeface="Arial"/>
                <a:cs typeface="Arial"/>
              </a:rPr>
              <a:t>35</a:t>
            </a:r>
            <a:r>
              <a:rPr lang="it-IT" sz="2400" dirty="0">
                <a:solidFill>
                  <a:srgbClr val="2A5294"/>
                </a:solidFill>
                <a:latin typeface="Arial"/>
                <a:cs typeface="Arial"/>
              </a:rPr>
              <a:t> countries </a:t>
            </a:r>
            <a:br>
              <a:rPr lang="it-IT" sz="2400" dirty="0">
                <a:solidFill>
                  <a:srgbClr val="2A5294"/>
                </a:solidFill>
                <a:latin typeface="Arial"/>
                <a:cs typeface="Arial"/>
              </a:rPr>
            </a:br>
            <a:r>
              <a:rPr lang="it-IT" sz="2400" dirty="0">
                <a:solidFill>
                  <a:srgbClr val="2A5294"/>
                </a:solidFill>
                <a:latin typeface="Arial"/>
                <a:cs typeface="Arial"/>
              </a:rPr>
              <a:t> </a:t>
            </a:r>
            <a:endParaRPr lang="en-US" sz="2400" dirty="0">
              <a:solidFill>
                <a:srgbClr val="2A5294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it-IT" sz="2400" b="1" dirty="0" err="1">
                <a:solidFill>
                  <a:srgbClr val="2A5294"/>
                </a:solidFill>
                <a:latin typeface="Arial"/>
                <a:cs typeface="Arial"/>
              </a:rPr>
              <a:t>Founded</a:t>
            </a:r>
            <a:r>
              <a:rPr lang="it-IT" sz="2400" b="1" dirty="0">
                <a:solidFill>
                  <a:srgbClr val="2A5294"/>
                </a:solidFill>
                <a:latin typeface="Arial"/>
                <a:cs typeface="Arial"/>
              </a:rPr>
              <a:t> in 2019 </a:t>
            </a:r>
            <a:r>
              <a:rPr lang="it-IT" sz="2400" dirty="0">
                <a:solidFill>
                  <a:srgbClr val="2A5294"/>
                </a:solidFill>
                <a:latin typeface="Arial"/>
                <a:cs typeface="Arial"/>
              </a:rPr>
              <a:t>(20+ </a:t>
            </a:r>
            <a:r>
              <a:rPr lang="it-IT" sz="2400" dirty="0" err="1">
                <a:solidFill>
                  <a:srgbClr val="2A5294"/>
                </a:solidFill>
                <a:latin typeface="Arial"/>
                <a:cs typeface="Arial"/>
              </a:rPr>
              <a:t>year</a:t>
            </a:r>
            <a:r>
              <a:rPr lang="it-IT" sz="2400" dirty="0">
                <a:solidFill>
                  <a:srgbClr val="2A5294"/>
                </a:solidFill>
                <a:latin typeface="Arial"/>
                <a:cs typeface="Arial"/>
              </a:rPr>
              <a:t> history)</a:t>
            </a:r>
            <a:r>
              <a:rPr lang="en-US" sz="2400" dirty="0">
                <a:solidFill>
                  <a:srgbClr val="2A5294"/>
                </a:solidFill>
                <a:latin typeface="Arial"/>
                <a:cs typeface="Arial"/>
              </a:rPr>
              <a:t> </a:t>
            </a:r>
          </a:p>
          <a:p>
            <a:endParaRPr lang="en-US" sz="2400" dirty="0">
              <a:solidFill>
                <a:srgbClr val="2A5294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it-IT" sz="2400" b="1" dirty="0">
                <a:solidFill>
                  <a:srgbClr val="2A5294"/>
                </a:solidFill>
                <a:latin typeface="Arial"/>
                <a:cs typeface="Arial"/>
              </a:rPr>
              <a:t>7</a:t>
            </a:r>
            <a:r>
              <a:rPr lang="it-IT" sz="2400" dirty="0">
                <a:solidFill>
                  <a:srgbClr val="2A5294"/>
                </a:solidFill>
                <a:latin typeface="Arial"/>
                <a:cs typeface="Arial"/>
              </a:rPr>
              <a:t> Board </a:t>
            </a:r>
            <a:r>
              <a:rPr lang="it-IT" sz="2400" dirty="0" err="1">
                <a:solidFill>
                  <a:srgbClr val="2A5294"/>
                </a:solidFill>
                <a:latin typeface="Arial"/>
                <a:cs typeface="Arial"/>
              </a:rPr>
              <a:t>Members</a:t>
            </a:r>
            <a:r>
              <a:rPr lang="it-IT" sz="2400" dirty="0">
                <a:solidFill>
                  <a:srgbClr val="2A5294"/>
                </a:solidFill>
                <a:latin typeface="Arial"/>
                <a:cs typeface="Arial"/>
              </a:rPr>
              <a:t> (Core team support) </a:t>
            </a:r>
            <a:endParaRPr lang="en-GB" dirty="0">
              <a:solidFill>
                <a:srgbClr val="2A5294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8318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B86D1BD9-68B4-0B45-8499-114A379C737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5857" b="21441"/>
          <a:stretch/>
        </p:blipFill>
        <p:spPr>
          <a:xfrm>
            <a:off x="1872" y="0"/>
            <a:ext cx="12190128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F266E3B-F0B4-354E-A51C-69BC751077B4}"/>
              </a:ext>
            </a:extLst>
          </p:cNvPr>
          <p:cNvSpPr/>
          <p:nvPr/>
        </p:nvSpPr>
        <p:spPr>
          <a:xfrm>
            <a:off x="0" y="342976"/>
            <a:ext cx="12192000" cy="6515024"/>
          </a:xfrm>
          <a:prstGeom prst="rect">
            <a:avLst/>
          </a:prstGeom>
          <a:solidFill>
            <a:srgbClr val="2A5294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rtl="0"/>
            <a:r>
              <a:rPr lang="it-IT" sz="2400" dirty="0">
                <a:solidFill>
                  <a:srgbClr val="317393"/>
                </a:solidFill>
                <a:latin typeface="Source Sans Pro"/>
                <a:ea typeface="Arial"/>
                <a:cs typeface="Arial"/>
              </a:rPr>
              <a:t>​</a:t>
            </a:r>
            <a:r>
              <a:rPr lang="it-IT" sz="2400" dirty="0">
                <a:latin typeface="Source Sans Pro"/>
                <a:ea typeface="Arial"/>
                <a:cs typeface="Arial"/>
              </a:rPr>
              <a:t/>
            </a:r>
            <a:br>
              <a:rPr lang="it-IT" sz="2400" dirty="0">
                <a:latin typeface="Source Sans Pro"/>
                <a:ea typeface="Arial"/>
                <a:cs typeface="Arial"/>
              </a:rPr>
            </a:br>
            <a:r>
              <a:rPr lang="it-IT" sz="2400" dirty="0">
                <a:solidFill>
                  <a:srgbClr val="317393"/>
                </a:solidFill>
                <a:latin typeface="Source Sans Pro"/>
                <a:ea typeface="Arial"/>
                <a:cs typeface="Arial"/>
              </a:rPr>
              <a:t>​</a:t>
            </a:r>
            <a:endParaRPr lang="en-US" sz="1100" dirty="0">
              <a:cs typeface="Calibri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FEC4CEA-58D6-C94A-A7A3-1C33287905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432" y="464429"/>
            <a:ext cx="1492516" cy="1100868"/>
          </a:xfrm>
          <a:prstGeom prst="rect">
            <a:avLst/>
          </a:prstGeom>
        </p:spPr>
      </p:pic>
      <p:sp>
        <p:nvSpPr>
          <p:cNvPr id="13" name="Vertical Scroll 12">
            <a:extLst>
              <a:ext uri="{FF2B5EF4-FFF2-40B4-BE49-F238E27FC236}">
                <a16:creationId xmlns:a16="http://schemas.microsoft.com/office/drawing/2014/main" id="{5A23D032-9589-7A0A-D7EF-3E6C1792AF71}"/>
              </a:ext>
            </a:extLst>
          </p:cNvPr>
          <p:cNvSpPr/>
          <p:nvPr/>
        </p:nvSpPr>
        <p:spPr>
          <a:xfrm>
            <a:off x="860283" y="1523651"/>
            <a:ext cx="1641544" cy="1673218"/>
          </a:xfrm>
          <a:prstGeom prst="verticalScroll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41000">
                <a:schemeClr val="accent1">
                  <a:tint val="44500"/>
                  <a:satMod val="160000"/>
                  <a:lumMod val="7103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A30430-9D3A-23C4-8B0B-CAF386A1D137}"/>
              </a:ext>
            </a:extLst>
          </p:cNvPr>
          <p:cNvSpPr txBox="1"/>
          <p:nvPr/>
        </p:nvSpPr>
        <p:spPr>
          <a:xfrm>
            <a:off x="1523662" y="1740286"/>
            <a:ext cx="9593832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Council Directive 68/151/EEC of 9 March 1968 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(replaced by 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Helvetica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Directive (EU) 2017/1132 of the European Parliament and of the Council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Helvetica" pitchFamily="2" charset="0"/>
              </a:rPr>
              <a:t>) defines </a:t>
            </a:r>
            <a:r>
              <a:rPr lang="en-GB" sz="2400" b="1" i="0" dirty="0">
                <a:solidFill>
                  <a:schemeClr val="bg1"/>
                </a:solidFill>
                <a:effectLst/>
                <a:latin typeface="Helvetica" pitchFamily="2" charset="0"/>
              </a:rPr>
              <a:t>how to set up a company and the capital and disclosure requirements 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3BB849-FD92-5A9B-5C90-5C139C6485C9}"/>
              </a:ext>
            </a:extLst>
          </p:cNvPr>
          <p:cNvSpPr txBox="1"/>
          <p:nvPr/>
        </p:nvSpPr>
        <p:spPr>
          <a:xfrm>
            <a:off x="2844344" y="787720"/>
            <a:ext cx="650331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  <a:latin typeface="Arial"/>
                <a:cs typeface="Calibri"/>
              </a:rPr>
              <a:t>Business Registries in Europe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3E07E92-A1D6-278B-09AC-7BF686995CB0}"/>
              </a:ext>
            </a:extLst>
          </p:cNvPr>
          <p:cNvCxnSpPr>
            <a:cxnSpLocks/>
          </p:cNvCxnSpPr>
          <p:nvPr/>
        </p:nvCxnSpPr>
        <p:spPr>
          <a:xfrm>
            <a:off x="2379082" y="1470701"/>
            <a:ext cx="7433836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61777795-96EC-2BA8-75F1-6C2EB377A132}"/>
              </a:ext>
            </a:extLst>
          </p:cNvPr>
          <p:cNvSpPr/>
          <p:nvPr/>
        </p:nvSpPr>
        <p:spPr>
          <a:xfrm>
            <a:off x="3864574" y="3349466"/>
            <a:ext cx="4461641" cy="151348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National Business Register</a:t>
            </a:r>
          </a:p>
        </p:txBody>
      </p:sp>
      <p:sp>
        <p:nvSpPr>
          <p:cNvPr id="9" name="Down Arrow 8">
            <a:extLst>
              <a:ext uri="{FF2B5EF4-FFF2-40B4-BE49-F238E27FC236}">
                <a16:creationId xmlns:a16="http://schemas.microsoft.com/office/drawing/2014/main" id="{1DBA863C-40F6-DCB1-B3B3-80306D9B0C8E}"/>
              </a:ext>
            </a:extLst>
          </p:cNvPr>
          <p:cNvSpPr/>
          <p:nvPr/>
        </p:nvSpPr>
        <p:spPr>
          <a:xfrm>
            <a:off x="5870212" y="5076694"/>
            <a:ext cx="450366" cy="572069"/>
          </a:xfrm>
          <a:prstGeom prst="downArrow">
            <a:avLst/>
          </a:prstGeom>
          <a:solidFill>
            <a:srgbClr val="FFDA1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AFFD289C-557E-9CC1-FB41-A5BECA377F43}"/>
              </a:ext>
            </a:extLst>
          </p:cNvPr>
          <p:cNvSpPr/>
          <p:nvPr/>
        </p:nvSpPr>
        <p:spPr>
          <a:xfrm>
            <a:off x="1666703" y="5739141"/>
            <a:ext cx="2049611" cy="77588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Market Transparency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7F859617-FA98-216A-4BDE-CCE68EEFAC77}"/>
              </a:ext>
            </a:extLst>
          </p:cNvPr>
          <p:cNvSpPr/>
          <p:nvPr/>
        </p:nvSpPr>
        <p:spPr>
          <a:xfrm>
            <a:off x="5070591" y="5759799"/>
            <a:ext cx="2049611" cy="77588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Economic planning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5523F4EA-D71A-1E21-7EB2-F6F47AA4B79F}"/>
              </a:ext>
            </a:extLst>
          </p:cNvPr>
          <p:cNvSpPr/>
          <p:nvPr/>
        </p:nvSpPr>
        <p:spPr>
          <a:xfrm>
            <a:off x="8788112" y="5794390"/>
            <a:ext cx="2049611" cy="77588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Public accountability</a:t>
            </a:r>
          </a:p>
        </p:txBody>
      </p:sp>
    </p:spTree>
    <p:extLst>
      <p:ext uri="{BB962C8B-B14F-4D97-AF65-F5344CB8AC3E}">
        <p14:creationId xmlns:p14="http://schemas.microsoft.com/office/powerpoint/2010/main" val="3835770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B86D1BD9-68B4-0B45-8499-114A379C737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5857" b="21441"/>
          <a:stretch/>
        </p:blipFill>
        <p:spPr>
          <a:xfrm>
            <a:off x="1872" y="0"/>
            <a:ext cx="12190128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F266E3B-F0B4-354E-A51C-69BC751077B4}"/>
              </a:ext>
            </a:extLst>
          </p:cNvPr>
          <p:cNvSpPr/>
          <p:nvPr/>
        </p:nvSpPr>
        <p:spPr>
          <a:xfrm>
            <a:off x="0" y="342976"/>
            <a:ext cx="12192000" cy="6515024"/>
          </a:xfrm>
          <a:prstGeom prst="rect">
            <a:avLst/>
          </a:prstGeom>
          <a:solidFill>
            <a:srgbClr val="2A5294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rtl="0"/>
            <a:r>
              <a:rPr lang="it-IT" sz="2400" dirty="0">
                <a:solidFill>
                  <a:srgbClr val="317393"/>
                </a:solidFill>
                <a:latin typeface="Source Sans Pro"/>
                <a:ea typeface="Arial"/>
                <a:cs typeface="Arial"/>
              </a:rPr>
              <a:t>​</a:t>
            </a:r>
          </a:p>
        </p:txBody>
      </p:sp>
      <p:pic>
        <p:nvPicPr>
          <p:cNvPr id="8" name="Graphic 7" descr="Puzzle outline">
            <a:extLst>
              <a:ext uri="{FF2B5EF4-FFF2-40B4-BE49-F238E27FC236}">
                <a16:creationId xmlns:a16="http://schemas.microsoft.com/office/drawing/2014/main" id="{A688F4CC-B419-53D8-818D-ECA3CF0732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9643241" y="1971338"/>
            <a:ext cx="2748455" cy="274845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BA30430-9D3A-23C4-8B0B-CAF386A1D137}"/>
              </a:ext>
            </a:extLst>
          </p:cNvPr>
          <p:cNvSpPr txBox="1"/>
          <p:nvPr/>
        </p:nvSpPr>
        <p:spPr>
          <a:xfrm>
            <a:off x="1019312" y="1509534"/>
            <a:ext cx="9448991" cy="61452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800"/>
              </a:spcAft>
            </a:pPr>
            <a:endParaRPr lang="it-IT" sz="3600" i="1" dirty="0">
              <a:solidFill>
                <a:schemeClr val="bg1"/>
              </a:solidFill>
              <a:latin typeface="Arial"/>
              <a:cs typeface="Arial"/>
            </a:endParaRPr>
          </a:p>
          <a:p>
            <a:pPr marL="285750" indent="-285750">
              <a:spcAft>
                <a:spcPts val="800"/>
              </a:spcAft>
              <a:buFont typeface="Arial,Sans-Serif"/>
              <a:buChar char="•"/>
            </a:pPr>
            <a:r>
              <a:rPr lang="en-GB" sz="2800" dirty="0">
                <a:solidFill>
                  <a:schemeClr val="bg1"/>
                </a:solidFill>
                <a:latin typeface="Arial"/>
                <a:cs typeface="Arial"/>
              </a:rPr>
              <a:t>EU legislation upgrading Digital Company Law (giving greater digital access to the registers)</a:t>
            </a:r>
            <a:r>
              <a:rPr lang="en-GB" sz="2800" dirty="0">
                <a:latin typeface="Arial"/>
                <a:cs typeface="Arial"/>
              </a:rPr>
              <a:t> </a:t>
            </a:r>
            <a:r>
              <a:rPr lang="en-GB" sz="2800" dirty="0">
                <a:solidFill>
                  <a:schemeClr val="bg1"/>
                </a:solidFill>
                <a:latin typeface="Arial"/>
                <a:cs typeface="Arial"/>
              </a:rPr>
              <a:t/>
            </a:r>
            <a:br>
              <a:rPr lang="en-GB" sz="2800" dirty="0">
                <a:solidFill>
                  <a:schemeClr val="bg1"/>
                </a:solidFill>
                <a:latin typeface="Arial"/>
                <a:cs typeface="Arial"/>
              </a:rPr>
            </a:br>
            <a:endParaRPr lang="en-GB" sz="28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285750" indent="-285750">
              <a:spcAft>
                <a:spcPts val="800"/>
              </a:spcAft>
              <a:buFont typeface="Arial,Sans-Serif"/>
              <a:buChar char="•"/>
            </a:pPr>
            <a:r>
              <a:rPr lang="en-GB" sz="2800" dirty="0">
                <a:solidFill>
                  <a:schemeClr val="bg1"/>
                </a:solidFill>
                <a:latin typeface="Arial"/>
                <a:cs typeface="Arial"/>
              </a:rPr>
              <a:t>Beneficial ownership - identifying the real beneficial owner and running the registers </a:t>
            </a:r>
            <a:br>
              <a:rPr lang="en-GB" sz="2800" dirty="0">
                <a:solidFill>
                  <a:schemeClr val="bg1"/>
                </a:solidFill>
                <a:latin typeface="Arial"/>
                <a:cs typeface="Arial"/>
              </a:rPr>
            </a:br>
            <a:endParaRPr lang="en-US" sz="2800">
              <a:solidFill>
                <a:schemeClr val="bg1"/>
              </a:solidFill>
              <a:latin typeface="Arial"/>
              <a:cs typeface="Arial"/>
            </a:endParaRPr>
          </a:p>
          <a:p>
            <a:pPr marL="285750" indent="-285750">
              <a:spcAft>
                <a:spcPts val="800"/>
              </a:spcAft>
              <a:buFont typeface="Arial,Sans-Serif"/>
              <a:buChar char="•"/>
            </a:pPr>
            <a:r>
              <a:rPr lang="it-IT" sz="2800" dirty="0">
                <a:solidFill>
                  <a:schemeClr val="bg1"/>
                </a:solidFill>
                <a:latin typeface="Arial"/>
                <a:cs typeface="Arial"/>
              </a:rPr>
              <a:t>The balance </a:t>
            </a:r>
            <a:r>
              <a:rPr lang="it-IT" sz="2800" dirty="0" err="1">
                <a:solidFill>
                  <a:schemeClr val="bg1"/>
                </a:solidFill>
                <a:latin typeface="Arial"/>
                <a:cs typeface="Arial"/>
              </a:rPr>
              <a:t>between</a:t>
            </a:r>
            <a:r>
              <a:rPr lang="it-IT" sz="28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it-IT" sz="2800" dirty="0" err="1">
                <a:solidFill>
                  <a:schemeClr val="bg1"/>
                </a:solidFill>
                <a:latin typeface="Arial"/>
                <a:cs typeface="Arial"/>
              </a:rPr>
              <a:t>transparency</a:t>
            </a:r>
            <a:r>
              <a:rPr lang="it-IT" sz="2800" dirty="0">
                <a:solidFill>
                  <a:schemeClr val="bg1"/>
                </a:solidFill>
                <a:latin typeface="Arial"/>
                <a:cs typeface="Arial"/>
              </a:rPr>
              <a:t> and </a:t>
            </a:r>
            <a:r>
              <a:rPr lang="it-IT" sz="2800" dirty="0" err="1">
                <a:solidFill>
                  <a:schemeClr val="bg1"/>
                </a:solidFill>
                <a:latin typeface="Arial"/>
                <a:cs typeface="Arial"/>
              </a:rPr>
              <a:t>protecting</a:t>
            </a:r>
            <a:r>
              <a:rPr lang="it-IT" sz="2800" dirty="0">
                <a:solidFill>
                  <a:schemeClr val="bg1"/>
                </a:solidFill>
                <a:latin typeface="Arial"/>
                <a:cs typeface="Arial"/>
              </a:rPr>
              <a:t> privacy </a:t>
            </a:r>
            <a:r>
              <a:rPr lang="it-IT" sz="2400" dirty="0">
                <a:solidFill>
                  <a:schemeClr val="bg1"/>
                </a:solidFill>
                <a:latin typeface="Arial"/>
                <a:cs typeface="Arial"/>
              </a:rPr>
              <a:t>(following ECJ on 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Arial"/>
                <a:cs typeface="Arial"/>
              </a:rPr>
              <a:t>WM (C‑37/20) and Sovim SA (C‑601/20) v. Luxembourg Business Register)</a:t>
            </a:r>
            <a:r>
              <a:rPr lang="it-IT" sz="3600" dirty="0">
                <a:latin typeface="Arial"/>
                <a:cs typeface="Arial"/>
              </a:rPr>
              <a:t/>
            </a:r>
            <a:br>
              <a:rPr lang="it-IT" sz="3600" dirty="0">
                <a:latin typeface="Arial"/>
                <a:cs typeface="Arial"/>
              </a:rPr>
            </a:br>
            <a:endParaRPr lang="en-US" sz="280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spcAft>
                <a:spcPts val="800"/>
              </a:spcAft>
            </a:pPr>
            <a:r>
              <a:rPr lang="it-IT" sz="1600" dirty="0">
                <a:latin typeface="Arial"/>
                <a:cs typeface="Arial"/>
              </a:rPr>
              <a:t/>
            </a:r>
            <a:br>
              <a:rPr lang="it-IT" sz="1600" dirty="0">
                <a:latin typeface="Arial"/>
                <a:cs typeface="Arial"/>
              </a:rPr>
            </a:br>
            <a:endParaRPr lang="it-IT" sz="16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285750" indent="-285750">
              <a:spcAft>
                <a:spcPts val="800"/>
              </a:spcAft>
              <a:buFont typeface="Arial"/>
              <a:buChar char="•"/>
            </a:pPr>
            <a:endParaRPr lang="it-IT" sz="1600" i="1" dirty="0">
              <a:latin typeface="Arial"/>
              <a:cs typeface="Arial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FEC4CEA-58D6-C94A-A7A3-1C332879052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432" y="464429"/>
            <a:ext cx="1492516" cy="11008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73BB849-FD92-5A9B-5C90-5C139C6485C9}"/>
              </a:ext>
            </a:extLst>
          </p:cNvPr>
          <p:cNvSpPr txBox="1"/>
          <p:nvPr/>
        </p:nvSpPr>
        <p:spPr>
          <a:xfrm>
            <a:off x="1723697" y="863203"/>
            <a:ext cx="944899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  <a:latin typeface="Arial"/>
                <a:cs typeface="Calibri"/>
              </a:rPr>
              <a:t>Challenges facing the Business Registers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96FABFE-AD0B-B6D0-70C0-4CD02E42D16E}"/>
              </a:ext>
            </a:extLst>
          </p:cNvPr>
          <p:cNvCxnSpPr>
            <a:cxnSpLocks/>
          </p:cNvCxnSpPr>
          <p:nvPr/>
        </p:nvCxnSpPr>
        <p:spPr>
          <a:xfrm>
            <a:off x="2379082" y="1628361"/>
            <a:ext cx="7433836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736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3C9C02B4-E0C0-19D6-2528-618CB5FB53DC}"/>
              </a:ext>
            </a:extLst>
          </p:cNvPr>
          <p:cNvSpPr/>
          <p:nvPr/>
        </p:nvSpPr>
        <p:spPr>
          <a:xfrm>
            <a:off x="9573612" y="4504813"/>
            <a:ext cx="2307478" cy="116298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look at Business Dynamics and relevant topics, e.g. Fees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F4998497-CE15-45F1-F6E8-5A5005010CF6}"/>
              </a:ext>
            </a:extLst>
          </p:cNvPr>
          <p:cNvSpPr/>
          <p:nvPr/>
        </p:nvSpPr>
        <p:spPr>
          <a:xfrm>
            <a:off x="369572" y="2981617"/>
            <a:ext cx="1866507" cy="116298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3B91A60F-FA93-6507-1451-3B85DAE8FD85}"/>
              </a:ext>
            </a:extLst>
          </p:cNvPr>
          <p:cNvSpPr/>
          <p:nvPr/>
        </p:nvSpPr>
        <p:spPr>
          <a:xfrm>
            <a:off x="369572" y="4450690"/>
            <a:ext cx="1866507" cy="116298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5470C2F6-6867-006F-A312-8AFDD00B6D22}"/>
              </a:ext>
            </a:extLst>
          </p:cNvPr>
          <p:cNvSpPr/>
          <p:nvPr/>
        </p:nvSpPr>
        <p:spPr>
          <a:xfrm>
            <a:off x="9573612" y="1365434"/>
            <a:ext cx="2196661" cy="116298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E6A677A1-089C-B2AE-8B8E-D5B7199F49E2}"/>
              </a:ext>
            </a:extLst>
          </p:cNvPr>
          <p:cNvSpPr/>
          <p:nvPr/>
        </p:nvSpPr>
        <p:spPr>
          <a:xfrm>
            <a:off x="9573612" y="2932550"/>
            <a:ext cx="2196661" cy="124188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0CAFD8A7-422F-D12A-7F1A-EF54E3758F62}"/>
              </a:ext>
            </a:extLst>
          </p:cNvPr>
          <p:cNvSpPr/>
          <p:nvPr/>
        </p:nvSpPr>
        <p:spPr>
          <a:xfrm>
            <a:off x="421727" y="1513490"/>
            <a:ext cx="1781503" cy="116298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2677ED-7F4A-D55C-4E82-DC6FAAC27D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90499" y="326215"/>
            <a:ext cx="12192000" cy="826358"/>
          </a:xfrm>
        </p:spPr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International Survey and Report </a:t>
            </a:r>
          </a:p>
        </p:txBody>
      </p:sp>
      <p:pic>
        <p:nvPicPr>
          <p:cNvPr id="5" name="Picture 4" descr="A screenshot of a graph&#10;&#10;Description automatically generated">
            <a:extLst>
              <a:ext uri="{FF2B5EF4-FFF2-40B4-BE49-F238E27FC236}">
                <a16:creationId xmlns:a16="http://schemas.microsoft.com/office/drawing/2014/main" id="{AE784770-79D2-0382-5653-A1C0520775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5922" y="2104891"/>
            <a:ext cx="6055663" cy="345611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FE37685-5E55-9634-5BD1-3A9E71834C6F}"/>
              </a:ext>
            </a:extLst>
          </p:cNvPr>
          <p:cNvSpPr txBox="1"/>
          <p:nvPr/>
        </p:nvSpPr>
        <p:spPr>
          <a:xfrm>
            <a:off x="369572" y="1633317"/>
            <a:ext cx="17815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surveys each year (digital)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3D7562-A655-CC0D-8363-CB554843A7D9}"/>
              </a:ext>
            </a:extLst>
          </p:cNvPr>
          <p:cNvSpPr txBox="1"/>
          <p:nvPr/>
        </p:nvSpPr>
        <p:spPr>
          <a:xfrm>
            <a:off x="235629" y="2988697"/>
            <a:ext cx="2057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 to all Business Registers to complete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1AACFF-07A9-08C4-B74B-C0B0D8A310C1}"/>
              </a:ext>
            </a:extLst>
          </p:cNvPr>
          <p:cNvSpPr txBox="1"/>
          <p:nvPr/>
        </p:nvSpPr>
        <p:spPr>
          <a:xfrm>
            <a:off x="369572" y="4543085"/>
            <a:ext cx="17815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 90 responses worldwide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835E686-1B55-A920-9F98-F4384335AC5D}"/>
              </a:ext>
            </a:extLst>
          </p:cNvPr>
          <p:cNvSpPr txBox="1"/>
          <p:nvPr/>
        </p:nvSpPr>
        <p:spPr>
          <a:xfrm>
            <a:off x="9573611" y="1449609"/>
            <a:ext cx="21966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 are published in a digital dashboard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AD39E74-8366-560C-FC0A-76DE49A405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757132"/>
            <a:ext cx="1492516" cy="110086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9104377-41D8-A1F2-1E93-6CA96F489EBF}"/>
              </a:ext>
            </a:extLst>
          </p:cNvPr>
          <p:cNvSpPr txBox="1"/>
          <p:nvPr/>
        </p:nvSpPr>
        <p:spPr>
          <a:xfrm>
            <a:off x="9573611" y="2974103"/>
            <a:ext cx="23170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Run in collaboration with CRF, IACA and ASORLAC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331FB8F-CC61-D238-0A2A-0308A49022FD}"/>
              </a:ext>
            </a:extLst>
          </p:cNvPr>
          <p:cNvSpPr txBox="1"/>
          <p:nvPr/>
        </p:nvSpPr>
        <p:spPr>
          <a:xfrm>
            <a:off x="2929694" y="5802064"/>
            <a:ext cx="6332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2A52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 to </a:t>
            </a:r>
            <a:r>
              <a:rPr lang="en-US" b="1" dirty="0" err="1">
                <a:solidFill>
                  <a:srgbClr val="2A52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EBRA.be</a:t>
            </a:r>
            <a:r>
              <a:rPr lang="en-US" b="1" dirty="0">
                <a:solidFill>
                  <a:srgbClr val="2A52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see the dashboards and extract data </a:t>
            </a:r>
          </a:p>
        </p:txBody>
      </p:sp>
      <p:sp>
        <p:nvSpPr>
          <p:cNvPr id="21" name="Down Arrow 20">
            <a:extLst>
              <a:ext uri="{FF2B5EF4-FFF2-40B4-BE49-F238E27FC236}">
                <a16:creationId xmlns:a16="http://schemas.microsoft.com/office/drawing/2014/main" id="{46199E13-2572-7913-29FC-12EE800919C5}"/>
              </a:ext>
            </a:extLst>
          </p:cNvPr>
          <p:cNvSpPr/>
          <p:nvPr/>
        </p:nvSpPr>
        <p:spPr>
          <a:xfrm rot="4346540">
            <a:off x="8642991" y="1578016"/>
            <a:ext cx="612046" cy="1125306"/>
          </a:xfrm>
          <a:prstGeom prst="downArrow">
            <a:avLst/>
          </a:prstGeom>
          <a:solidFill>
            <a:srgbClr val="FFDA1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99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FA526C9-EDD5-4627-852A-917365C504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b">
            <a:noAutofit/>
          </a:bodyPr>
          <a:lstStyle/>
          <a:p>
            <a:r>
              <a:rPr lang="en-GB" sz="4400" dirty="0">
                <a:latin typeface="Arial"/>
                <a:ea typeface="Calibri"/>
                <a:cs typeface="Calibri"/>
              </a:rPr>
              <a:t>EBRA Annual Conference</a:t>
            </a:r>
            <a:br>
              <a:rPr lang="en-GB" sz="4400" dirty="0">
                <a:latin typeface="Arial"/>
                <a:ea typeface="Calibri"/>
                <a:cs typeface="Calibri"/>
              </a:rPr>
            </a:br>
            <a:r>
              <a:rPr lang="en-GB" sz="4400" dirty="0">
                <a:latin typeface="Arial"/>
                <a:ea typeface="Calibri"/>
                <a:cs typeface="Calibri"/>
              </a:rPr>
              <a:t>Tbilisi, Georgia 2024</a:t>
            </a:r>
            <a:endParaRPr lang="en-US" sz="4400">
              <a:latin typeface="Arial"/>
              <a:ea typeface="Calibri"/>
              <a:cs typeface="Calibri"/>
            </a:endParaRPr>
          </a:p>
        </p:txBody>
      </p:sp>
      <p:pic>
        <p:nvPicPr>
          <p:cNvPr id="22" name="Picture 21" descr="A yellow and blue text&#10;&#10;Description automatically generated">
            <a:extLst>
              <a:ext uri="{FF2B5EF4-FFF2-40B4-BE49-F238E27FC236}">
                <a16:creationId xmlns:a16="http://schemas.microsoft.com/office/drawing/2014/main" id="{4389D377-8747-2F27-B212-7AB76FB25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9533" y="5392236"/>
            <a:ext cx="1540526" cy="985216"/>
          </a:xfrm>
          <a:prstGeom prst="rect">
            <a:avLst/>
          </a:prstGeom>
        </p:spPr>
      </p:pic>
      <p:pic>
        <p:nvPicPr>
          <p:cNvPr id="23" name="Picture 22" descr="A city with a bridge and a river&#10;&#10;Description automatically generated">
            <a:extLst>
              <a:ext uri="{FF2B5EF4-FFF2-40B4-BE49-F238E27FC236}">
                <a16:creationId xmlns:a16="http://schemas.microsoft.com/office/drawing/2014/main" id="{27C9E25A-925B-6FDC-A075-3F389A02F5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901" y="2736738"/>
            <a:ext cx="6332933" cy="2265587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CEE18DAD-1D61-324E-3874-0AE655A32903}"/>
              </a:ext>
            </a:extLst>
          </p:cNvPr>
          <p:cNvSpPr/>
          <p:nvPr/>
        </p:nvSpPr>
        <p:spPr>
          <a:xfrm>
            <a:off x="6384726" y="2381249"/>
            <a:ext cx="2887265" cy="148828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ea typeface="Calibri"/>
                <a:cs typeface="Calibri"/>
              </a:rPr>
              <a:t>12 and 13 June 2024</a:t>
            </a:r>
            <a:endParaRPr lang="en-US" sz="36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9280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B86D1BD9-68B4-0B45-8499-114A379C737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5857" b="21441"/>
          <a:stretch/>
        </p:blipFill>
        <p:spPr>
          <a:xfrm>
            <a:off x="1872" y="0"/>
            <a:ext cx="12190128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F266E3B-F0B4-354E-A51C-69BC751077B4}"/>
              </a:ext>
            </a:extLst>
          </p:cNvPr>
          <p:cNvSpPr/>
          <p:nvPr/>
        </p:nvSpPr>
        <p:spPr>
          <a:xfrm>
            <a:off x="0" y="342976"/>
            <a:ext cx="12192000" cy="6515024"/>
          </a:xfrm>
          <a:prstGeom prst="rect">
            <a:avLst/>
          </a:prstGeom>
          <a:solidFill>
            <a:srgbClr val="2A5294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rtl="0"/>
            <a:r>
              <a:rPr lang="it-IT" sz="2400" dirty="0">
                <a:solidFill>
                  <a:srgbClr val="317393"/>
                </a:solidFill>
                <a:latin typeface="Source Sans Pro"/>
                <a:ea typeface="Arial"/>
                <a:cs typeface="Arial"/>
              </a:rPr>
              <a:t>​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FEC4CEA-58D6-C94A-A7A3-1C33287905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432" y="464429"/>
            <a:ext cx="1492516" cy="110086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BA30430-9D3A-23C4-8B0B-CAF386A1D137}"/>
              </a:ext>
            </a:extLst>
          </p:cNvPr>
          <p:cNvSpPr txBox="1"/>
          <p:nvPr/>
        </p:nvSpPr>
        <p:spPr>
          <a:xfrm>
            <a:off x="444162" y="1514558"/>
            <a:ext cx="1015337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800"/>
              </a:spcAft>
            </a:pPr>
            <a:r>
              <a:rPr lang="it-IT">
                <a:solidFill>
                  <a:srgbClr val="2F5597"/>
                </a:solidFill>
                <a:latin typeface="Calibri"/>
              </a:rPr>
              <a:t>Follow EBRA: </a:t>
            </a:r>
            <a:endParaRPr lang="it-IT" sz="1600" i="1" dirty="0">
              <a:latin typeface="Arial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3BB849-FD92-5A9B-5C90-5C139C6485C9}"/>
              </a:ext>
            </a:extLst>
          </p:cNvPr>
          <p:cNvSpPr txBox="1"/>
          <p:nvPr/>
        </p:nvSpPr>
        <p:spPr>
          <a:xfrm>
            <a:off x="654712" y="1659553"/>
            <a:ext cx="7510726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4400" i="1" dirty="0">
                <a:solidFill>
                  <a:schemeClr val="bg1"/>
                </a:solidFill>
                <a:latin typeface="Arial"/>
                <a:cs typeface="Calibri"/>
              </a:rPr>
              <a:t>For more information:</a:t>
            </a:r>
            <a:endParaRPr lang="en-US" sz="4400" i="1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18F6C7-424F-6778-175F-D88305FFA8B8}"/>
              </a:ext>
            </a:extLst>
          </p:cNvPr>
          <p:cNvSpPr txBox="1"/>
          <p:nvPr/>
        </p:nvSpPr>
        <p:spPr>
          <a:xfrm>
            <a:off x="654712" y="3698409"/>
            <a:ext cx="521006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sz="4000" dirty="0">
                <a:solidFill>
                  <a:schemeClr val="bg1"/>
                </a:solidFill>
                <a:ea typeface="+mn-lt"/>
                <a:cs typeface="+mn-lt"/>
              </a:rPr>
              <a:t>Follow EBRA: </a:t>
            </a:r>
            <a:endParaRPr lang="en-US" sz="4000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4F9625-0064-48B6-9730-EEF785D80C3E}"/>
              </a:ext>
            </a:extLst>
          </p:cNvPr>
          <p:cNvSpPr txBox="1"/>
          <p:nvPr/>
        </p:nvSpPr>
        <p:spPr>
          <a:xfrm>
            <a:off x="654712" y="2721114"/>
            <a:ext cx="10769591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sz="4000" dirty="0">
                <a:solidFill>
                  <a:schemeClr val="bg1"/>
                </a:solidFill>
                <a:ea typeface="+mn-lt"/>
                <a:cs typeface="+mn-lt"/>
              </a:rPr>
              <a:t>Marco Vianello: </a:t>
            </a:r>
            <a:r>
              <a:rPr lang="it-IT" sz="4000" dirty="0" err="1">
                <a:solidFill>
                  <a:schemeClr val="bg1"/>
                </a:solidFill>
                <a:ea typeface="+mn-lt"/>
                <a:cs typeface="+mn-lt"/>
              </a:rPr>
              <a:t>marco.vianello@infocamere.it</a:t>
            </a:r>
            <a:endParaRPr lang="en-US" sz="4000" dirty="0">
              <a:solidFill>
                <a:schemeClr val="bg1"/>
              </a:solidFill>
              <a:cs typeface="Calibri"/>
            </a:endParaRPr>
          </a:p>
        </p:txBody>
      </p:sp>
      <p:pic>
        <p:nvPicPr>
          <p:cNvPr id="10" name="Picture 9" descr="A black x symbol with white background&#10;&#10;Description automatically generated">
            <a:extLst>
              <a:ext uri="{FF2B5EF4-FFF2-40B4-BE49-F238E27FC236}">
                <a16:creationId xmlns:a16="http://schemas.microsoft.com/office/drawing/2014/main" id="{4DF35BD1-1977-9545-6252-7C39D9C702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0686" y="5050972"/>
            <a:ext cx="602344" cy="584200"/>
          </a:xfrm>
          <a:prstGeom prst="rect">
            <a:avLst/>
          </a:prstGeom>
        </p:spPr>
      </p:pic>
      <p:pic>
        <p:nvPicPr>
          <p:cNvPr id="11" name="Graphic 10" descr="Internet outline">
            <a:extLst>
              <a:ext uri="{FF2B5EF4-FFF2-40B4-BE49-F238E27FC236}">
                <a16:creationId xmlns:a16="http://schemas.microsoft.com/office/drawing/2014/main" id="{CDD78B40-A631-03A6-D625-D6FCC5CEF1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4613729" y="5656943"/>
            <a:ext cx="914400" cy="914400"/>
          </a:xfrm>
          <a:prstGeom prst="rect">
            <a:avLst/>
          </a:prstGeom>
        </p:spPr>
      </p:pic>
      <p:pic>
        <p:nvPicPr>
          <p:cNvPr id="14" name="Picture 13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2BA66431-13B5-3B3E-B1C6-B08DDB40A51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386" t="2556" r="330" b="2389"/>
          <a:stretch/>
        </p:blipFill>
        <p:spPr>
          <a:xfrm>
            <a:off x="4762500" y="4278522"/>
            <a:ext cx="600626" cy="60996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8FA72CC-D298-1F5F-DE42-48ECDF90DC64}"/>
              </a:ext>
            </a:extLst>
          </p:cNvPr>
          <p:cNvSpPr txBox="1"/>
          <p:nvPr/>
        </p:nvSpPr>
        <p:spPr>
          <a:xfrm>
            <a:off x="5760357" y="4408713"/>
            <a:ext cx="476930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Arial"/>
                <a:ea typeface="Calibri"/>
                <a:cs typeface="Calibri"/>
              </a:rPr>
              <a:t>European Business Registry Association 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2ABB071-9F02-0695-BAA3-3C73C0F5F3E0}"/>
              </a:ext>
            </a:extLst>
          </p:cNvPr>
          <p:cNvSpPr txBox="1"/>
          <p:nvPr/>
        </p:nvSpPr>
        <p:spPr>
          <a:xfrm>
            <a:off x="5787570" y="5152569"/>
            <a:ext cx="476930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Arial"/>
                <a:ea typeface="Calibri"/>
                <a:cs typeface="Calibri"/>
              </a:rPr>
              <a:t>@EBRA_BusReg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4F2799B-A49F-96CE-F994-784B549CD26B}"/>
              </a:ext>
            </a:extLst>
          </p:cNvPr>
          <p:cNvSpPr txBox="1"/>
          <p:nvPr/>
        </p:nvSpPr>
        <p:spPr>
          <a:xfrm>
            <a:off x="5860140" y="5923639"/>
            <a:ext cx="476930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Arial"/>
                <a:ea typeface="Calibri"/>
                <a:cs typeface="Calibri"/>
              </a:rPr>
              <a:t>www.ebra.be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51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95E178E65A824D9FFE50124B6AA0B1" ma:contentTypeVersion="17" ma:contentTypeDescription="Create a new document." ma:contentTypeScope="" ma:versionID="b063e5b7197d49a985bc3716622b8a3c">
  <xsd:schema xmlns:xsd="http://www.w3.org/2001/XMLSchema" xmlns:xs="http://www.w3.org/2001/XMLSchema" xmlns:p="http://schemas.microsoft.com/office/2006/metadata/properties" xmlns:ns2="208f535e-82f3-4a1c-a949-dfe99c2e6b70" xmlns:ns3="f559e947-09d1-4e78-bb86-4d56659c625e" targetNamespace="http://schemas.microsoft.com/office/2006/metadata/properties" ma:root="true" ma:fieldsID="95c8c51026ad90e2827d93cf9adfa8b3" ns2:_="" ns3:_="">
    <xsd:import namespace="208f535e-82f3-4a1c-a949-dfe99c2e6b70"/>
    <xsd:import namespace="f559e947-09d1-4e78-bb86-4d56659c625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8f535e-82f3-4a1c-a949-dfe99c2e6b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3407b5a-0eef-41a0-8c2a-21695f8277c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59e947-09d1-4e78-bb86-4d56659c625e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8beea4f-2449-4708-a27d-cdc89663f8ee}" ma:internalName="TaxCatchAll" ma:showField="CatchAllData" ma:web="f559e947-09d1-4e78-bb86-4d56659c625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08f535e-82f3-4a1c-a949-dfe99c2e6b70">
      <Terms xmlns="http://schemas.microsoft.com/office/infopath/2007/PartnerControls"/>
    </lcf76f155ced4ddcb4097134ff3c332f>
    <TaxCatchAll xmlns="f559e947-09d1-4e78-bb86-4d56659c625e" xsi:nil="true"/>
  </documentManagement>
</p:properties>
</file>

<file path=customXml/itemProps1.xml><?xml version="1.0" encoding="utf-8"?>
<ds:datastoreItem xmlns:ds="http://schemas.openxmlformats.org/officeDocument/2006/customXml" ds:itemID="{AB56EC88-8620-4FE5-8B40-5E7853F1032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6F68081-F55C-4425-A093-CC494C1411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8f535e-82f3-4a1c-a949-dfe99c2e6b70"/>
    <ds:schemaRef ds:uri="f559e947-09d1-4e78-bb86-4d56659c625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3C1FF35-D9EB-455A-8D9E-EA3ED42E112A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f559e947-09d1-4e78-bb86-4d56659c625e"/>
    <ds:schemaRef ds:uri="http://schemas.microsoft.com/office/2006/documentManagement/types"/>
    <ds:schemaRef ds:uri="208f535e-82f3-4a1c-a949-dfe99c2e6b70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22071</TotalTime>
  <Words>286</Words>
  <Application>Microsoft Office PowerPoint</Application>
  <PresentationFormat>Widescreen</PresentationFormat>
  <Paragraphs>40</Paragraphs>
  <Slides>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4" baseType="lpstr">
      <vt:lpstr>Arial</vt:lpstr>
      <vt:lpstr>Arial,Sans-Serif</vt:lpstr>
      <vt:lpstr>Calibri</vt:lpstr>
      <vt:lpstr>Calibri Light</vt:lpstr>
      <vt:lpstr>Helvetica</vt:lpstr>
      <vt:lpstr>Source Sans Pro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International Survey and Report </vt:lpstr>
      <vt:lpstr>EBRA Annual Conference Tbilisi, Georgia 2024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EBRA AISBL Confernece Call - 8 June 2020</dc:title>
  <dc:creator>Keith Robertson</dc:creator>
  <cp:lastModifiedBy>Vianello Marco</cp:lastModifiedBy>
  <cp:revision>957</cp:revision>
  <cp:lastPrinted>2023-09-29T09:26:10Z</cp:lastPrinted>
  <dcterms:created xsi:type="dcterms:W3CDTF">2017-12-11T11:43:30Z</dcterms:created>
  <dcterms:modified xsi:type="dcterms:W3CDTF">2023-09-29T10:14:08Z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0x010100FE95E178E65A824D9FFE50124B6AA0B1</vt:lpwstr>
  </property>
  <property fmtid="{D5CDD505-2E9C-101B-9397-08002B2CF9AE}" pid="3" name="MediaServiceImageTags">
    <vt:lpwstr/>
  </property>
</Properties>
</file>