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9" r:id="rId4"/>
  </p:sldMasterIdLst>
  <p:notesMasterIdLst>
    <p:notesMasterId r:id="rId46"/>
  </p:notesMasterIdLst>
  <p:handoutMasterIdLst>
    <p:handoutMasterId r:id="rId47"/>
  </p:handoutMasterIdLst>
  <p:sldIdLst>
    <p:sldId id="559" r:id="rId5"/>
    <p:sldId id="394" r:id="rId6"/>
    <p:sldId id="423" r:id="rId7"/>
    <p:sldId id="424" r:id="rId8"/>
    <p:sldId id="843" r:id="rId9"/>
    <p:sldId id="410" r:id="rId10"/>
    <p:sldId id="842" r:id="rId11"/>
    <p:sldId id="514" r:id="rId12"/>
    <p:sldId id="844" r:id="rId13"/>
    <p:sldId id="515" r:id="rId14"/>
    <p:sldId id="401" r:id="rId15"/>
    <p:sldId id="411" r:id="rId16"/>
    <p:sldId id="412" r:id="rId17"/>
    <p:sldId id="405" r:id="rId18"/>
    <p:sldId id="413" r:id="rId19"/>
    <p:sldId id="414" r:id="rId20"/>
    <p:sldId id="415" r:id="rId21"/>
    <p:sldId id="417" r:id="rId22"/>
    <p:sldId id="498" r:id="rId23"/>
    <p:sldId id="436" r:id="rId24"/>
    <p:sldId id="382" r:id="rId25"/>
    <p:sldId id="845" r:id="rId26"/>
    <p:sldId id="846" r:id="rId27"/>
    <p:sldId id="847" r:id="rId28"/>
    <p:sldId id="442" r:id="rId29"/>
    <p:sldId id="531" r:id="rId30"/>
    <p:sldId id="532" r:id="rId31"/>
    <p:sldId id="533" r:id="rId32"/>
    <p:sldId id="534" r:id="rId33"/>
    <p:sldId id="535" r:id="rId34"/>
    <p:sldId id="491" r:id="rId35"/>
    <p:sldId id="848" r:id="rId36"/>
    <p:sldId id="434" r:id="rId37"/>
    <p:sldId id="538" r:id="rId38"/>
    <p:sldId id="429" r:id="rId39"/>
    <p:sldId id="430" r:id="rId40"/>
    <p:sldId id="431" r:id="rId41"/>
    <p:sldId id="435" r:id="rId42"/>
    <p:sldId id="398" r:id="rId43"/>
    <p:sldId id="440" r:id="rId44"/>
    <p:sldId id="439" r:id="rId45"/>
  </p:sldIdLst>
  <p:sldSz cx="9144000" cy="6858000" type="screen4x3"/>
  <p:notesSz cx="6858000" cy="9313863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2">
          <p15:clr>
            <a:srgbClr val="A4A3A4"/>
          </p15:clr>
        </p15:guide>
        <p15:guide id="2" pos="5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66FF33"/>
    <a:srgbClr val="66FF66"/>
    <a:srgbClr val="CC66FF"/>
    <a:srgbClr val="9900FF"/>
    <a:srgbClr val="FF3300"/>
    <a:srgbClr val="FFCC00"/>
    <a:srgbClr val="FFE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4032D-96FD-4B47-A7E1-25CADB80178F}" v="11" dt="2023-03-22T14:00:30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1312"/>
        <p:guide pos="53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34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8ADD4-8CD1-984A-8FF8-4B656DE055E3}" type="doc">
      <dgm:prSet loTypeId="urn:microsoft.com/office/officeart/2005/8/layout/cycle8" loCatId="" qsTypeId="urn:microsoft.com/office/officeart/2005/8/quickstyle/simple1" qsCatId="simple" csTypeId="urn:microsoft.com/office/officeart/2005/8/colors/colorful1" csCatId="colorful" phldr="1"/>
      <dgm:spPr/>
    </dgm:pt>
    <dgm:pt modelId="{A0EC8B80-A8BF-1A4F-8ACC-FD35467BA8E8}">
      <dgm:prSet phldrT="[Tekst]"/>
      <dgm:spPr/>
      <dgm:t>
        <a:bodyPr/>
        <a:lstStyle/>
        <a:p>
          <a:r>
            <a:rPr lang="nl-NL"/>
            <a:t>RI&amp;E </a:t>
          </a:r>
        </a:p>
      </dgm:t>
    </dgm:pt>
    <dgm:pt modelId="{20DF59B0-F3AD-C740-A2B5-1720A1511034}" type="parTrans" cxnId="{63C3A076-5AA1-C643-A293-ADB3DCFFEF13}">
      <dgm:prSet/>
      <dgm:spPr/>
      <dgm:t>
        <a:bodyPr/>
        <a:lstStyle/>
        <a:p>
          <a:endParaRPr lang="nl-NL" sz="900"/>
        </a:p>
      </dgm:t>
    </dgm:pt>
    <dgm:pt modelId="{622D8200-2523-E247-942C-4E182141DCC8}" type="sibTrans" cxnId="{63C3A076-5AA1-C643-A293-ADB3DCFFEF13}">
      <dgm:prSet/>
      <dgm:spPr/>
      <dgm:t>
        <a:bodyPr/>
        <a:lstStyle/>
        <a:p>
          <a:endParaRPr lang="nl-NL"/>
        </a:p>
      </dgm:t>
    </dgm:pt>
    <dgm:pt modelId="{87291A49-C8AC-894B-A95E-5F8CB99AA690}">
      <dgm:prSet phldrT="[Tekst]"/>
      <dgm:spPr/>
      <dgm:t>
        <a:bodyPr/>
        <a:lstStyle/>
        <a:p>
          <a:r>
            <a:rPr lang="nl-NL"/>
            <a:t>Bedrijfs-hulpverlening</a:t>
          </a:r>
        </a:p>
      </dgm:t>
    </dgm:pt>
    <dgm:pt modelId="{36C597E0-6150-1D41-A4C0-92B91FD9E579}" type="parTrans" cxnId="{30CEF282-DF90-9640-87DE-E69B37C27198}">
      <dgm:prSet/>
      <dgm:spPr/>
      <dgm:t>
        <a:bodyPr/>
        <a:lstStyle/>
        <a:p>
          <a:endParaRPr lang="nl-NL" sz="900"/>
        </a:p>
      </dgm:t>
    </dgm:pt>
    <dgm:pt modelId="{818D96EA-25B7-7A4F-897A-FF66A4004F7E}" type="sibTrans" cxnId="{30CEF282-DF90-9640-87DE-E69B37C27198}">
      <dgm:prSet/>
      <dgm:spPr/>
      <dgm:t>
        <a:bodyPr/>
        <a:lstStyle/>
        <a:p>
          <a:endParaRPr lang="nl-NL"/>
        </a:p>
      </dgm:t>
    </dgm:pt>
    <dgm:pt modelId="{33F93D69-91B1-6E46-921E-D1A6805D1D0D}">
      <dgm:prSet phldrT="[Tekst]"/>
      <dgm:spPr/>
      <dgm:t>
        <a:bodyPr/>
        <a:lstStyle/>
        <a:p>
          <a:r>
            <a:rPr lang="nl-NL"/>
            <a:t>Verzuim-begeleiding</a:t>
          </a:r>
        </a:p>
      </dgm:t>
    </dgm:pt>
    <dgm:pt modelId="{786D3645-642B-1044-B919-EAABFBF5EBCC}" type="parTrans" cxnId="{DD4335D8-3FD2-0842-9C8F-7CC04F3242C8}">
      <dgm:prSet/>
      <dgm:spPr/>
      <dgm:t>
        <a:bodyPr/>
        <a:lstStyle/>
        <a:p>
          <a:endParaRPr lang="nl-NL" sz="900"/>
        </a:p>
      </dgm:t>
    </dgm:pt>
    <dgm:pt modelId="{1FE8277F-9DDD-9C44-B9AB-1AC22145A303}" type="sibTrans" cxnId="{DD4335D8-3FD2-0842-9C8F-7CC04F3242C8}">
      <dgm:prSet/>
      <dgm:spPr/>
      <dgm:t>
        <a:bodyPr/>
        <a:lstStyle/>
        <a:p>
          <a:endParaRPr lang="nl-NL"/>
        </a:p>
      </dgm:t>
    </dgm:pt>
    <dgm:pt modelId="{4795B8D9-A2BF-EE42-8FC6-75E791E5F1D0}">
      <dgm:prSet phldrT="[Tekst]"/>
      <dgm:spPr/>
      <dgm:t>
        <a:bodyPr/>
        <a:lstStyle/>
        <a:p>
          <a:r>
            <a:rPr lang="nl-NL"/>
            <a:t>Voorlichting</a:t>
          </a:r>
        </a:p>
      </dgm:t>
    </dgm:pt>
    <dgm:pt modelId="{966EBB43-D21A-7A43-99AB-0B28D086BBD5}" type="parTrans" cxnId="{ECD91766-D9C4-314B-8AFF-3F1CD6E2B6DF}">
      <dgm:prSet/>
      <dgm:spPr/>
      <dgm:t>
        <a:bodyPr/>
        <a:lstStyle/>
        <a:p>
          <a:endParaRPr lang="nl-NL" sz="900"/>
        </a:p>
      </dgm:t>
    </dgm:pt>
    <dgm:pt modelId="{4759D213-CEA1-B54D-967A-6491BA6725A1}" type="sibTrans" cxnId="{ECD91766-D9C4-314B-8AFF-3F1CD6E2B6DF}">
      <dgm:prSet/>
      <dgm:spPr/>
      <dgm:t>
        <a:bodyPr/>
        <a:lstStyle/>
        <a:p>
          <a:endParaRPr lang="nl-NL"/>
        </a:p>
      </dgm:t>
    </dgm:pt>
    <dgm:pt modelId="{BE2257CD-6A1A-994F-9DC4-5FF7B9D55A7F}">
      <dgm:prSet phldrT="[Tekst]"/>
      <dgm:spPr/>
      <dgm:t>
        <a:bodyPr/>
        <a:lstStyle/>
        <a:p>
          <a:r>
            <a:rPr lang="nl-NL"/>
            <a:t>AGO</a:t>
          </a:r>
        </a:p>
      </dgm:t>
    </dgm:pt>
    <dgm:pt modelId="{6BA3909E-E070-F348-8D06-BCF3880BB983}" type="parTrans" cxnId="{F391B76D-F362-674E-9603-8B1DF62C055D}">
      <dgm:prSet/>
      <dgm:spPr/>
      <dgm:t>
        <a:bodyPr/>
        <a:lstStyle/>
        <a:p>
          <a:endParaRPr lang="nl-NL"/>
        </a:p>
      </dgm:t>
    </dgm:pt>
    <dgm:pt modelId="{6B3460A8-94F6-F34E-8319-F40CDCF08BA0}" type="sibTrans" cxnId="{F391B76D-F362-674E-9603-8B1DF62C055D}">
      <dgm:prSet/>
      <dgm:spPr/>
      <dgm:t>
        <a:bodyPr/>
        <a:lstStyle/>
        <a:p>
          <a:endParaRPr lang="nl-NL"/>
        </a:p>
      </dgm:t>
    </dgm:pt>
    <dgm:pt modelId="{590FD64D-FDAF-884B-B653-35167AE1AD96}">
      <dgm:prSet phldrT="[Tekst]"/>
      <dgm:spPr/>
      <dgm:t>
        <a:bodyPr/>
        <a:lstStyle/>
        <a:p>
          <a:r>
            <a:rPr lang="nl-NL"/>
            <a:t>Preventie taken</a:t>
          </a:r>
        </a:p>
      </dgm:t>
    </dgm:pt>
    <dgm:pt modelId="{FA565848-B135-754A-B46F-DC019F74C90D}" type="parTrans" cxnId="{407A338C-6525-EA41-A49A-B746FAE0B2CF}">
      <dgm:prSet/>
      <dgm:spPr/>
      <dgm:t>
        <a:bodyPr/>
        <a:lstStyle/>
        <a:p>
          <a:endParaRPr lang="nl-NL"/>
        </a:p>
      </dgm:t>
    </dgm:pt>
    <dgm:pt modelId="{36382EE5-4D54-164B-933B-EA8FDB54364D}" type="sibTrans" cxnId="{407A338C-6525-EA41-A49A-B746FAE0B2CF}">
      <dgm:prSet/>
      <dgm:spPr/>
      <dgm:t>
        <a:bodyPr/>
        <a:lstStyle/>
        <a:p>
          <a:endParaRPr lang="nl-NL"/>
        </a:p>
      </dgm:t>
    </dgm:pt>
    <dgm:pt modelId="{6B332A4A-1246-BC48-8F7A-36858568464A}">
      <dgm:prSet phldrT="[Tekst]"/>
      <dgm:spPr/>
      <dgm:t>
        <a:bodyPr/>
        <a:lstStyle/>
        <a:p>
          <a:r>
            <a:rPr lang="nl-NL"/>
            <a:t>Inzet arbo deskundigen</a:t>
          </a:r>
        </a:p>
      </dgm:t>
    </dgm:pt>
    <dgm:pt modelId="{3EB3F4EA-56F5-DA4D-B9BC-1D4E6D276295}" type="parTrans" cxnId="{89480D2A-84A1-1047-825D-B3BFAE894CE5}">
      <dgm:prSet/>
      <dgm:spPr/>
      <dgm:t>
        <a:bodyPr/>
        <a:lstStyle/>
        <a:p>
          <a:endParaRPr lang="nl-NL"/>
        </a:p>
      </dgm:t>
    </dgm:pt>
    <dgm:pt modelId="{FDC2F8C3-2829-9345-A9FF-FBB37572A7D0}" type="sibTrans" cxnId="{89480D2A-84A1-1047-825D-B3BFAE894CE5}">
      <dgm:prSet/>
      <dgm:spPr/>
      <dgm:t>
        <a:bodyPr/>
        <a:lstStyle/>
        <a:p>
          <a:endParaRPr lang="nl-NL"/>
        </a:p>
      </dgm:t>
    </dgm:pt>
    <dgm:pt modelId="{755572F8-7E2F-4921-86F3-3AAB43EB7084}" type="pres">
      <dgm:prSet presAssocID="{1098ADD4-8CD1-984A-8FF8-4B656DE055E3}" presName="compositeShape" presStyleCnt="0">
        <dgm:presLayoutVars>
          <dgm:chMax val="7"/>
          <dgm:dir/>
          <dgm:resizeHandles val="exact"/>
        </dgm:presLayoutVars>
      </dgm:prSet>
      <dgm:spPr/>
    </dgm:pt>
    <dgm:pt modelId="{8F4DDC62-0A62-4351-A3B2-7EB4E1FCF6BE}" type="pres">
      <dgm:prSet presAssocID="{1098ADD4-8CD1-984A-8FF8-4B656DE055E3}" presName="wedge1" presStyleLbl="node1" presStyleIdx="0" presStyleCnt="7"/>
      <dgm:spPr/>
    </dgm:pt>
    <dgm:pt modelId="{ABB5C8D0-75AD-46DA-A556-8B00EBC9DEE1}" type="pres">
      <dgm:prSet presAssocID="{1098ADD4-8CD1-984A-8FF8-4B656DE055E3}" presName="dummy1a" presStyleCnt="0"/>
      <dgm:spPr/>
    </dgm:pt>
    <dgm:pt modelId="{199AF8F9-9269-4CC0-B717-A9C6AA2F5ADB}" type="pres">
      <dgm:prSet presAssocID="{1098ADD4-8CD1-984A-8FF8-4B656DE055E3}" presName="dummy1b" presStyleCnt="0"/>
      <dgm:spPr/>
    </dgm:pt>
    <dgm:pt modelId="{F493C386-330D-4B03-9381-6C3CFF78A407}" type="pres">
      <dgm:prSet presAssocID="{1098ADD4-8CD1-984A-8FF8-4B656DE055E3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0A011F64-CC06-4B33-AF06-406B32D1C0A5}" type="pres">
      <dgm:prSet presAssocID="{1098ADD4-8CD1-984A-8FF8-4B656DE055E3}" presName="wedge2" presStyleLbl="node1" presStyleIdx="1" presStyleCnt="7"/>
      <dgm:spPr/>
    </dgm:pt>
    <dgm:pt modelId="{22B63CF2-634F-4203-9DC1-9BBD81AEAE4E}" type="pres">
      <dgm:prSet presAssocID="{1098ADD4-8CD1-984A-8FF8-4B656DE055E3}" presName="dummy2a" presStyleCnt="0"/>
      <dgm:spPr/>
    </dgm:pt>
    <dgm:pt modelId="{DAE6AF9B-57ED-4254-98CD-CA6D2132F5C4}" type="pres">
      <dgm:prSet presAssocID="{1098ADD4-8CD1-984A-8FF8-4B656DE055E3}" presName="dummy2b" presStyleCnt="0"/>
      <dgm:spPr/>
    </dgm:pt>
    <dgm:pt modelId="{44F7F4F7-AF74-427F-89A9-274E2FF55F69}" type="pres">
      <dgm:prSet presAssocID="{1098ADD4-8CD1-984A-8FF8-4B656DE055E3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FF1AF44C-2E80-4EBD-A0E6-B0382B043EB9}" type="pres">
      <dgm:prSet presAssocID="{1098ADD4-8CD1-984A-8FF8-4B656DE055E3}" presName="wedge3" presStyleLbl="node1" presStyleIdx="2" presStyleCnt="7"/>
      <dgm:spPr/>
    </dgm:pt>
    <dgm:pt modelId="{FABC2A92-FFA8-4932-A164-BC65754A2E0A}" type="pres">
      <dgm:prSet presAssocID="{1098ADD4-8CD1-984A-8FF8-4B656DE055E3}" presName="dummy3a" presStyleCnt="0"/>
      <dgm:spPr/>
    </dgm:pt>
    <dgm:pt modelId="{593D7675-9E36-49CC-A83D-DDF7A8619247}" type="pres">
      <dgm:prSet presAssocID="{1098ADD4-8CD1-984A-8FF8-4B656DE055E3}" presName="dummy3b" presStyleCnt="0"/>
      <dgm:spPr/>
    </dgm:pt>
    <dgm:pt modelId="{39DC11DF-EEFE-4F7C-8D6E-911A3277A7E1}" type="pres">
      <dgm:prSet presAssocID="{1098ADD4-8CD1-984A-8FF8-4B656DE055E3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1B3C03D4-DFC0-4084-8297-11EE0E928BDB}" type="pres">
      <dgm:prSet presAssocID="{1098ADD4-8CD1-984A-8FF8-4B656DE055E3}" presName="wedge4" presStyleLbl="node1" presStyleIdx="3" presStyleCnt="7"/>
      <dgm:spPr/>
    </dgm:pt>
    <dgm:pt modelId="{E736D75F-4442-409E-8CC4-1A1B09276ACB}" type="pres">
      <dgm:prSet presAssocID="{1098ADD4-8CD1-984A-8FF8-4B656DE055E3}" presName="dummy4a" presStyleCnt="0"/>
      <dgm:spPr/>
    </dgm:pt>
    <dgm:pt modelId="{5C9BC336-FD54-42B3-886B-13DE7C87E0CE}" type="pres">
      <dgm:prSet presAssocID="{1098ADD4-8CD1-984A-8FF8-4B656DE055E3}" presName="dummy4b" presStyleCnt="0"/>
      <dgm:spPr/>
    </dgm:pt>
    <dgm:pt modelId="{02E76C73-607A-43FE-B551-085EBBF8735C}" type="pres">
      <dgm:prSet presAssocID="{1098ADD4-8CD1-984A-8FF8-4B656DE055E3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A3732C25-5635-4D8A-AAF0-3EA231F2E14F}" type="pres">
      <dgm:prSet presAssocID="{1098ADD4-8CD1-984A-8FF8-4B656DE055E3}" presName="wedge5" presStyleLbl="node1" presStyleIdx="4" presStyleCnt="7"/>
      <dgm:spPr/>
    </dgm:pt>
    <dgm:pt modelId="{F3FC5C97-6DA5-4A77-AF14-84CE9C930C58}" type="pres">
      <dgm:prSet presAssocID="{1098ADD4-8CD1-984A-8FF8-4B656DE055E3}" presName="dummy5a" presStyleCnt="0"/>
      <dgm:spPr/>
    </dgm:pt>
    <dgm:pt modelId="{C7987E2A-1B7E-4168-B489-99269A6EDD49}" type="pres">
      <dgm:prSet presAssocID="{1098ADD4-8CD1-984A-8FF8-4B656DE055E3}" presName="dummy5b" presStyleCnt="0"/>
      <dgm:spPr/>
    </dgm:pt>
    <dgm:pt modelId="{62CAE9D2-C4B7-49B1-B7D1-0996A3637016}" type="pres">
      <dgm:prSet presAssocID="{1098ADD4-8CD1-984A-8FF8-4B656DE055E3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31E5BFE-09C1-4550-9E12-0A65E1B8B792}" type="pres">
      <dgm:prSet presAssocID="{1098ADD4-8CD1-984A-8FF8-4B656DE055E3}" presName="wedge6" presStyleLbl="node1" presStyleIdx="5" presStyleCnt="7"/>
      <dgm:spPr/>
    </dgm:pt>
    <dgm:pt modelId="{9A4927D0-0D0F-47BE-8409-F78D2C7C2302}" type="pres">
      <dgm:prSet presAssocID="{1098ADD4-8CD1-984A-8FF8-4B656DE055E3}" presName="dummy6a" presStyleCnt="0"/>
      <dgm:spPr/>
    </dgm:pt>
    <dgm:pt modelId="{4BF6BB04-029E-4E25-B861-FD3979AA0A55}" type="pres">
      <dgm:prSet presAssocID="{1098ADD4-8CD1-984A-8FF8-4B656DE055E3}" presName="dummy6b" presStyleCnt="0"/>
      <dgm:spPr/>
    </dgm:pt>
    <dgm:pt modelId="{0D21CDFE-F3D3-4621-A16E-1ECC862B4168}" type="pres">
      <dgm:prSet presAssocID="{1098ADD4-8CD1-984A-8FF8-4B656DE055E3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157253FD-FAC5-4080-B9BC-42324D6F1655}" type="pres">
      <dgm:prSet presAssocID="{1098ADD4-8CD1-984A-8FF8-4B656DE055E3}" presName="wedge7" presStyleLbl="node1" presStyleIdx="6" presStyleCnt="7"/>
      <dgm:spPr/>
    </dgm:pt>
    <dgm:pt modelId="{534AC236-0C00-4584-857A-6BEB3FBCD7A4}" type="pres">
      <dgm:prSet presAssocID="{1098ADD4-8CD1-984A-8FF8-4B656DE055E3}" presName="dummy7a" presStyleCnt="0"/>
      <dgm:spPr/>
    </dgm:pt>
    <dgm:pt modelId="{C099A49C-182D-4F04-A7B2-1662C62D8101}" type="pres">
      <dgm:prSet presAssocID="{1098ADD4-8CD1-984A-8FF8-4B656DE055E3}" presName="dummy7b" presStyleCnt="0"/>
      <dgm:spPr/>
    </dgm:pt>
    <dgm:pt modelId="{638E2388-4780-4E60-8B58-407FAF5748CF}" type="pres">
      <dgm:prSet presAssocID="{1098ADD4-8CD1-984A-8FF8-4B656DE055E3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77FB79EC-63DF-4F97-8211-C972756A9360}" type="pres">
      <dgm:prSet presAssocID="{622D8200-2523-E247-942C-4E182141DCC8}" presName="arrowWedge1" presStyleLbl="fgSibTrans2D1" presStyleIdx="0" presStyleCnt="7"/>
      <dgm:spPr/>
    </dgm:pt>
    <dgm:pt modelId="{32D7250A-0A47-48C8-B4C5-FF8D75FE4143}" type="pres">
      <dgm:prSet presAssocID="{6B3460A8-94F6-F34E-8319-F40CDCF08BA0}" presName="arrowWedge2" presStyleLbl="fgSibTrans2D1" presStyleIdx="1" presStyleCnt="7"/>
      <dgm:spPr/>
    </dgm:pt>
    <dgm:pt modelId="{761AC5F8-40FD-4F57-B88D-3072F4801993}" type="pres">
      <dgm:prSet presAssocID="{36382EE5-4D54-164B-933B-EA8FDB54364D}" presName="arrowWedge3" presStyleLbl="fgSibTrans2D1" presStyleIdx="2" presStyleCnt="7"/>
      <dgm:spPr/>
    </dgm:pt>
    <dgm:pt modelId="{D0FF493D-AAC6-4A41-AD47-A2BEEB3D2FFD}" type="pres">
      <dgm:prSet presAssocID="{FDC2F8C3-2829-9345-A9FF-FBB37572A7D0}" presName="arrowWedge4" presStyleLbl="fgSibTrans2D1" presStyleIdx="3" presStyleCnt="7"/>
      <dgm:spPr/>
    </dgm:pt>
    <dgm:pt modelId="{7E120E6E-7C7D-4E66-BC9D-6C4D9FCEEF07}" type="pres">
      <dgm:prSet presAssocID="{1FE8277F-9DDD-9C44-B9AB-1AC22145A303}" presName="arrowWedge5" presStyleLbl="fgSibTrans2D1" presStyleIdx="4" presStyleCnt="7"/>
      <dgm:spPr/>
    </dgm:pt>
    <dgm:pt modelId="{F5B53C15-B511-4993-B8F6-C32F1859BDB6}" type="pres">
      <dgm:prSet presAssocID="{818D96EA-25B7-7A4F-897A-FF66A4004F7E}" presName="arrowWedge6" presStyleLbl="fgSibTrans2D1" presStyleIdx="5" presStyleCnt="7"/>
      <dgm:spPr/>
    </dgm:pt>
    <dgm:pt modelId="{C8EDE700-F817-43F8-BBA8-A3B87B5B7875}" type="pres">
      <dgm:prSet presAssocID="{4759D213-CEA1-B54D-967A-6491BA6725A1}" presName="arrowWedge7" presStyleLbl="fgSibTrans2D1" presStyleIdx="6" presStyleCnt="7"/>
      <dgm:spPr/>
    </dgm:pt>
  </dgm:ptLst>
  <dgm:cxnLst>
    <dgm:cxn modelId="{838C5102-A849-43A0-A4E8-B137C583EBE1}" type="presOf" srcId="{590FD64D-FDAF-884B-B653-35167AE1AD96}" destId="{39DC11DF-EEFE-4F7C-8D6E-911A3277A7E1}" srcOrd="1" destOrd="0" presId="urn:microsoft.com/office/officeart/2005/8/layout/cycle8"/>
    <dgm:cxn modelId="{EC597725-5447-49F5-BE67-A175B3315A07}" type="presOf" srcId="{6B332A4A-1246-BC48-8F7A-36858568464A}" destId="{1B3C03D4-DFC0-4084-8297-11EE0E928BDB}" srcOrd="0" destOrd="0" presId="urn:microsoft.com/office/officeart/2005/8/layout/cycle8"/>
    <dgm:cxn modelId="{89480D2A-84A1-1047-825D-B3BFAE894CE5}" srcId="{1098ADD4-8CD1-984A-8FF8-4B656DE055E3}" destId="{6B332A4A-1246-BC48-8F7A-36858568464A}" srcOrd="3" destOrd="0" parTransId="{3EB3F4EA-56F5-DA4D-B9BC-1D4E6D276295}" sibTransId="{FDC2F8C3-2829-9345-A9FF-FBB37572A7D0}"/>
    <dgm:cxn modelId="{ECD91766-D9C4-314B-8AFF-3F1CD6E2B6DF}" srcId="{1098ADD4-8CD1-984A-8FF8-4B656DE055E3}" destId="{4795B8D9-A2BF-EE42-8FC6-75E791E5F1D0}" srcOrd="6" destOrd="0" parTransId="{966EBB43-D21A-7A43-99AB-0B28D086BBD5}" sibTransId="{4759D213-CEA1-B54D-967A-6491BA6725A1}"/>
    <dgm:cxn modelId="{270C7248-8A48-4B76-A22B-8ED50EEFF151}" type="presOf" srcId="{BE2257CD-6A1A-994F-9DC4-5FF7B9D55A7F}" destId="{44F7F4F7-AF74-427F-89A9-274E2FF55F69}" srcOrd="1" destOrd="0" presId="urn:microsoft.com/office/officeart/2005/8/layout/cycle8"/>
    <dgm:cxn modelId="{96F5E26B-0BCB-47E5-ABDA-7E9D3725658D}" type="presOf" srcId="{BE2257CD-6A1A-994F-9DC4-5FF7B9D55A7F}" destId="{0A011F64-CC06-4B33-AF06-406B32D1C0A5}" srcOrd="0" destOrd="0" presId="urn:microsoft.com/office/officeart/2005/8/layout/cycle8"/>
    <dgm:cxn modelId="{F391B76D-F362-674E-9603-8B1DF62C055D}" srcId="{1098ADD4-8CD1-984A-8FF8-4B656DE055E3}" destId="{BE2257CD-6A1A-994F-9DC4-5FF7B9D55A7F}" srcOrd="1" destOrd="0" parTransId="{6BA3909E-E070-F348-8D06-BCF3880BB983}" sibTransId="{6B3460A8-94F6-F34E-8319-F40CDCF08BA0}"/>
    <dgm:cxn modelId="{7304AE4E-4B40-493D-8F1E-31B43F7CF77D}" type="presOf" srcId="{A0EC8B80-A8BF-1A4F-8ACC-FD35467BA8E8}" destId="{8F4DDC62-0A62-4351-A3B2-7EB4E1FCF6BE}" srcOrd="0" destOrd="0" presId="urn:microsoft.com/office/officeart/2005/8/layout/cycle8"/>
    <dgm:cxn modelId="{B71DC04F-0BAF-40DB-81A2-19C0A7501901}" type="presOf" srcId="{87291A49-C8AC-894B-A95E-5F8CB99AA690}" destId="{231E5BFE-09C1-4550-9E12-0A65E1B8B792}" srcOrd="0" destOrd="0" presId="urn:microsoft.com/office/officeart/2005/8/layout/cycle8"/>
    <dgm:cxn modelId="{63C3A076-5AA1-C643-A293-ADB3DCFFEF13}" srcId="{1098ADD4-8CD1-984A-8FF8-4B656DE055E3}" destId="{A0EC8B80-A8BF-1A4F-8ACC-FD35467BA8E8}" srcOrd="0" destOrd="0" parTransId="{20DF59B0-F3AD-C740-A2B5-1720A1511034}" sibTransId="{622D8200-2523-E247-942C-4E182141DCC8}"/>
    <dgm:cxn modelId="{F7FBA17E-4E7A-434C-B33A-9963CA1057A7}" type="presOf" srcId="{87291A49-C8AC-894B-A95E-5F8CB99AA690}" destId="{0D21CDFE-F3D3-4621-A16E-1ECC862B4168}" srcOrd="1" destOrd="0" presId="urn:microsoft.com/office/officeart/2005/8/layout/cycle8"/>
    <dgm:cxn modelId="{274CB47E-122B-4E2A-AF26-309DB06A481F}" type="presOf" srcId="{33F93D69-91B1-6E46-921E-D1A6805D1D0D}" destId="{A3732C25-5635-4D8A-AAF0-3EA231F2E14F}" srcOrd="0" destOrd="0" presId="urn:microsoft.com/office/officeart/2005/8/layout/cycle8"/>
    <dgm:cxn modelId="{30CEF282-DF90-9640-87DE-E69B37C27198}" srcId="{1098ADD4-8CD1-984A-8FF8-4B656DE055E3}" destId="{87291A49-C8AC-894B-A95E-5F8CB99AA690}" srcOrd="5" destOrd="0" parTransId="{36C597E0-6150-1D41-A4C0-92B91FD9E579}" sibTransId="{818D96EA-25B7-7A4F-897A-FF66A4004F7E}"/>
    <dgm:cxn modelId="{407A338C-6525-EA41-A49A-B746FAE0B2CF}" srcId="{1098ADD4-8CD1-984A-8FF8-4B656DE055E3}" destId="{590FD64D-FDAF-884B-B653-35167AE1AD96}" srcOrd="2" destOrd="0" parTransId="{FA565848-B135-754A-B46F-DC019F74C90D}" sibTransId="{36382EE5-4D54-164B-933B-EA8FDB54364D}"/>
    <dgm:cxn modelId="{AD0ED0BF-67D2-4449-AC88-551C6C2BD252}" type="presOf" srcId="{4795B8D9-A2BF-EE42-8FC6-75E791E5F1D0}" destId="{157253FD-FAC5-4080-B9BC-42324D6F1655}" srcOrd="0" destOrd="0" presId="urn:microsoft.com/office/officeart/2005/8/layout/cycle8"/>
    <dgm:cxn modelId="{AE1A6DD4-9497-45E7-B611-8ECF6F4151A0}" type="presOf" srcId="{A0EC8B80-A8BF-1A4F-8ACC-FD35467BA8E8}" destId="{F493C386-330D-4B03-9381-6C3CFF78A407}" srcOrd="1" destOrd="0" presId="urn:microsoft.com/office/officeart/2005/8/layout/cycle8"/>
    <dgm:cxn modelId="{24C98AD5-5203-4298-A1B7-A87547063D21}" type="presOf" srcId="{4795B8D9-A2BF-EE42-8FC6-75E791E5F1D0}" destId="{638E2388-4780-4E60-8B58-407FAF5748CF}" srcOrd="1" destOrd="0" presId="urn:microsoft.com/office/officeart/2005/8/layout/cycle8"/>
    <dgm:cxn modelId="{DD4335D8-3FD2-0842-9C8F-7CC04F3242C8}" srcId="{1098ADD4-8CD1-984A-8FF8-4B656DE055E3}" destId="{33F93D69-91B1-6E46-921E-D1A6805D1D0D}" srcOrd="4" destOrd="0" parTransId="{786D3645-642B-1044-B919-EAABFBF5EBCC}" sibTransId="{1FE8277F-9DDD-9C44-B9AB-1AC22145A303}"/>
    <dgm:cxn modelId="{2993C9DC-ED2E-4F10-AE33-E56799130282}" type="presOf" srcId="{1098ADD4-8CD1-984A-8FF8-4B656DE055E3}" destId="{755572F8-7E2F-4921-86F3-3AAB43EB7084}" srcOrd="0" destOrd="0" presId="urn:microsoft.com/office/officeart/2005/8/layout/cycle8"/>
    <dgm:cxn modelId="{A4B939E0-2381-4746-9F89-0215AD54550F}" type="presOf" srcId="{33F93D69-91B1-6E46-921E-D1A6805D1D0D}" destId="{62CAE9D2-C4B7-49B1-B7D1-0996A3637016}" srcOrd="1" destOrd="0" presId="urn:microsoft.com/office/officeart/2005/8/layout/cycle8"/>
    <dgm:cxn modelId="{3A8409E8-DB6A-4E56-A009-6E5FDAEB8FBB}" type="presOf" srcId="{6B332A4A-1246-BC48-8F7A-36858568464A}" destId="{02E76C73-607A-43FE-B551-085EBBF8735C}" srcOrd="1" destOrd="0" presId="urn:microsoft.com/office/officeart/2005/8/layout/cycle8"/>
    <dgm:cxn modelId="{6D80DBF3-88C4-4339-868E-855ED8D49468}" type="presOf" srcId="{590FD64D-FDAF-884B-B653-35167AE1AD96}" destId="{FF1AF44C-2E80-4EBD-A0E6-B0382B043EB9}" srcOrd="0" destOrd="0" presId="urn:microsoft.com/office/officeart/2005/8/layout/cycle8"/>
    <dgm:cxn modelId="{78CC0083-62A4-4946-8C8C-DD3D52DB73D9}" type="presParOf" srcId="{755572F8-7E2F-4921-86F3-3AAB43EB7084}" destId="{8F4DDC62-0A62-4351-A3B2-7EB4E1FCF6BE}" srcOrd="0" destOrd="0" presId="urn:microsoft.com/office/officeart/2005/8/layout/cycle8"/>
    <dgm:cxn modelId="{B93A8175-4218-4EAE-AE51-2AAE26A0CBEF}" type="presParOf" srcId="{755572F8-7E2F-4921-86F3-3AAB43EB7084}" destId="{ABB5C8D0-75AD-46DA-A556-8B00EBC9DEE1}" srcOrd="1" destOrd="0" presId="urn:microsoft.com/office/officeart/2005/8/layout/cycle8"/>
    <dgm:cxn modelId="{D7EF1106-9E3B-4BEA-97E5-5981D87D6CFB}" type="presParOf" srcId="{755572F8-7E2F-4921-86F3-3AAB43EB7084}" destId="{199AF8F9-9269-4CC0-B717-A9C6AA2F5ADB}" srcOrd="2" destOrd="0" presId="urn:microsoft.com/office/officeart/2005/8/layout/cycle8"/>
    <dgm:cxn modelId="{994657DB-1E7A-4043-BCA3-B3179CC33180}" type="presParOf" srcId="{755572F8-7E2F-4921-86F3-3AAB43EB7084}" destId="{F493C386-330D-4B03-9381-6C3CFF78A407}" srcOrd="3" destOrd="0" presId="urn:microsoft.com/office/officeart/2005/8/layout/cycle8"/>
    <dgm:cxn modelId="{91FF59AD-4521-4E2E-AF03-BC74158969EA}" type="presParOf" srcId="{755572F8-7E2F-4921-86F3-3AAB43EB7084}" destId="{0A011F64-CC06-4B33-AF06-406B32D1C0A5}" srcOrd="4" destOrd="0" presId="urn:microsoft.com/office/officeart/2005/8/layout/cycle8"/>
    <dgm:cxn modelId="{DD18DF32-1918-45EA-A811-8E1E5FE2CD7F}" type="presParOf" srcId="{755572F8-7E2F-4921-86F3-3AAB43EB7084}" destId="{22B63CF2-634F-4203-9DC1-9BBD81AEAE4E}" srcOrd="5" destOrd="0" presId="urn:microsoft.com/office/officeart/2005/8/layout/cycle8"/>
    <dgm:cxn modelId="{37E6D334-A654-491E-835F-89A211A37F30}" type="presParOf" srcId="{755572F8-7E2F-4921-86F3-3AAB43EB7084}" destId="{DAE6AF9B-57ED-4254-98CD-CA6D2132F5C4}" srcOrd="6" destOrd="0" presId="urn:microsoft.com/office/officeart/2005/8/layout/cycle8"/>
    <dgm:cxn modelId="{0411419B-3AAD-4F69-A706-A7F4DDB5B184}" type="presParOf" srcId="{755572F8-7E2F-4921-86F3-3AAB43EB7084}" destId="{44F7F4F7-AF74-427F-89A9-274E2FF55F69}" srcOrd="7" destOrd="0" presId="urn:microsoft.com/office/officeart/2005/8/layout/cycle8"/>
    <dgm:cxn modelId="{31B301A3-8D5D-4D7F-A2D7-865ADFB124D2}" type="presParOf" srcId="{755572F8-7E2F-4921-86F3-3AAB43EB7084}" destId="{FF1AF44C-2E80-4EBD-A0E6-B0382B043EB9}" srcOrd="8" destOrd="0" presId="urn:microsoft.com/office/officeart/2005/8/layout/cycle8"/>
    <dgm:cxn modelId="{1120E12E-C811-46CD-B0AA-493D65C7EF43}" type="presParOf" srcId="{755572F8-7E2F-4921-86F3-3AAB43EB7084}" destId="{FABC2A92-FFA8-4932-A164-BC65754A2E0A}" srcOrd="9" destOrd="0" presId="urn:microsoft.com/office/officeart/2005/8/layout/cycle8"/>
    <dgm:cxn modelId="{BAB4A851-6BFF-49CC-96F7-77BB8A9A0241}" type="presParOf" srcId="{755572F8-7E2F-4921-86F3-3AAB43EB7084}" destId="{593D7675-9E36-49CC-A83D-DDF7A8619247}" srcOrd="10" destOrd="0" presId="urn:microsoft.com/office/officeart/2005/8/layout/cycle8"/>
    <dgm:cxn modelId="{4C047C91-C418-4FF8-93A0-734504A0282B}" type="presParOf" srcId="{755572F8-7E2F-4921-86F3-3AAB43EB7084}" destId="{39DC11DF-EEFE-4F7C-8D6E-911A3277A7E1}" srcOrd="11" destOrd="0" presId="urn:microsoft.com/office/officeart/2005/8/layout/cycle8"/>
    <dgm:cxn modelId="{A8370C6D-6E50-4BB6-AF2C-CF534504AF91}" type="presParOf" srcId="{755572F8-7E2F-4921-86F3-3AAB43EB7084}" destId="{1B3C03D4-DFC0-4084-8297-11EE0E928BDB}" srcOrd="12" destOrd="0" presId="urn:microsoft.com/office/officeart/2005/8/layout/cycle8"/>
    <dgm:cxn modelId="{AB3D4612-7439-4C09-865F-29DA185635AA}" type="presParOf" srcId="{755572F8-7E2F-4921-86F3-3AAB43EB7084}" destId="{E736D75F-4442-409E-8CC4-1A1B09276ACB}" srcOrd="13" destOrd="0" presId="urn:microsoft.com/office/officeart/2005/8/layout/cycle8"/>
    <dgm:cxn modelId="{3B4B2C0C-D457-42D4-BF00-EDB7D90FB17B}" type="presParOf" srcId="{755572F8-7E2F-4921-86F3-3AAB43EB7084}" destId="{5C9BC336-FD54-42B3-886B-13DE7C87E0CE}" srcOrd="14" destOrd="0" presId="urn:microsoft.com/office/officeart/2005/8/layout/cycle8"/>
    <dgm:cxn modelId="{D94B6373-7280-4176-86BD-D08E81DF76B9}" type="presParOf" srcId="{755572F8-7E2F-4921-86F3-3AAB43EB7084}" destId="{02E76C73-607A-43FE-B551-085EBBF8735C}" srcOrd="15" destOrd="0" presId="urn:microsoft.com/office/officeart/2005/8/layout/cycle8"/>
    <dgm:cxn modelId="{063CA4F0-B458-4D94-80DF-086CE3F01D5A}" type="presParOf" srcId="{755572F8-7E2F-4921-86F3-3AAB43EB7084}" destId="{A3732C25-5635-4D8A-AAF0-3EA231F2E14F}" srcOrd="16" destOrd="0" presId="urn:microsoft.com/office/officeart/2005/8/layout/cycle8"/>
    <dgm:cxn modelId="{6FDE0283-7747-4A51-8F74-A70033510BA6}" type="presParOf" srcId="{755572F8-7E2F-4921-86F3-3AAB43EB7084}" destId="{F3FC5C97-6DA5-4A77-AF14-84CE9C930C58}" srcOrd="17" destOrd="0" presId="urn:microsoft.com/office/officeart/2005/8/layout/cycle8"/>
    <dgm:cxn modelId="{27EECB2D-205C-46AB-A210-994918120F8E}" type="presParOf" srcId="{755572F8-7E2F-4921-86F3-3AAB43EB7084}" destId="{C7987E2A-1B7E-4168-B489-99269A6EDD49}" srcOrd="18" destOrd="0" presId="urn:microsoft.com/office/officeart/2005/8/layout/cycle8"/>
    <dgm:cxn modelId="{BFF580BD-BAF9-40F2-A349-BEE58FAA7C96}" type="presParOf" srcId="{755572F8-7E2F-4921-86F3-3AAB43EB7084}" destId="{62CAE9D2-C4B7-49B1-B7D1-0996A3637016}" srcOrd="19" destOrd="0" presId="urn:microsoft.com/office/officeart/2005/8/layout/cycle8"/>
    <dgm:cxn modelId="{1DA5671D-C884-42D3-855F-366679C40525}" type="presParOf" srcId="{755572F8-7E2F-4921-86F3-3AAB43EB7084}" destId="{231E5BFE-09C1-4550-9E12-0A65E1B8B792}" srcOrd="20" destOrd="0" presId="urn:microsoft.com/office/officeart/2005/8/layout/cycle8"/>
    <dgm:cxn modelId="{64C2B224-1EB6-4337-915D-D60FD356E078}" type="presParOf" srcId="{755572F8-7E2F-4921-86F3-3AAB43EB7084}" destId="{9A4927D0-0D0F-47BE-8409-F78D2C7C2302}" srcOrd="21" destOrd="0" presId="urn:microsoft.com/office/officeart/2005/8/layout/cycle8"/>
    <dgm:cxn modelId="{D1E44127-F70D-4392-AC54-049EC5A2A0A7}" type="presParOf" srcId="{755572F8-7E2F-4921-86F3-3AAB43EB7084}" destId="{4BF6BB04-029E-4E25-B861-FD3979AA0A55}" srcOrd="22" destOrd="0" presId="urn:microsoft.com/office/officeart/2005/8/layout/cycle8"/>
    <dgm:cxn modelId="{D03E2E7C-6C12-4055-BC95-E204C474AE6C}" type="presParOf" srcId="{755572F8-7E2F-4921-86F3-3AAB43EB7084}" destId="{0D21CDFE-F3D3-4621-A16E-1ECC862B4168}" srcOrd="23" destOrd="0" presId="urn:microsoft.com/office/officeart/2005/8/layout/cycle8"/>
    <dgm:cxn modelId="{E4019EE1-4F56-49A9-AB11-CDBB929021D5}" type="presParOf" srcId="{755572F8-7E2F-4921-86F3-3AAB43EB7084}" destId="{157253FD-FAC5-4080-B9BC-42324D6F1655}" srcOrd="24" destOrd="0" presId="urn:microsoft.com/office/officeart/2005/8/layout/cycle8"/>
    <dgm:cxn modelId="{D16691BB-F4D4-4375-82D3-13A725492D1E}" type="presParOf" srcId="{755572F8-7E2F-4921-86F3-3AAB43EB7084}" destId="{534AC236-0C00-4584-857A-6BEB3FBCD7A4}" srcOrd="25" destOrd="0" presId="urn:microsoft.com/office/officeart/2005/8/layout/cycle8"/>
    <dgm:cxn modelId="{A2E5D94A-295F-4E44-BB87-DC45192B3830}" type="presParOf" srcId="{755572F8-7E2F-4921-86F3-3AAB43EB7084}" destId="{C099A49C-182D-4F04-A7B2-1662C62D8101}" srcOrd="26" destOrd="0" presId="urn:microsoft.com/office/officeart/2005/8/layout/cycle8"/>
    <dgm:cxn modelId="{E798313E-2CE4-4BE0-82F6-3C3228495EF1}" type="presParOf" srcId="{755572F8-7E2F-4921-86F3-3AAB43EB7084}" destId="{638E2388-4780-4E60-8B58-407FAF5748CF}" srcOrd="27" destOrd="0" presId="urn:microsoft.com/office/officeart/2005/8/layout/cycle8"/>
    <dgm:cxn modelId="{E21711A3-C30F-43C6-A91B-78F40471E483}" type="presParOf" srcId="{755572F8-7E2F-4921-86F3-3AAB43EB7084}" destId="{77FB79EC-63DF-4F97-8211-C972756A9360}" srcOrd="28" destOrd="0" presId="urn:microsoft.com/office/officeart/2005/8/layout/cycle8"/>
    <dgm:cxn modelId="{2A632F44-6C34-407C-A054-AE0249FBAD02}" type="presParOf" srcId="{755572F8-7E2F-4921-86F3-3AAB43EB7084}" destId="{32D7250A-0A47-48C8-B4C5-FF8D75FE4143}" srcOrd="29" destOrd="0" presId="urn:microsoft.com/office/officeart/2005/8/layout/cycle8"/>
    <dgm:cxn modelId="{CBEFD991-3002-4205-9BD3-A5BFEBA69D11}" type="presParOf" srcId="{755572F8-7E2F-4921-86F3-3AAB43EB7084}" destId="{761AC5F8-40FD-4F57-B88D-3072F4801993}" srcOrd="30" destOrd="0" presId="urn:microsoft.com/office/officeart/2005/8/layout/cycle8"/>
    <dgm:cxn modelId="{4110109F-6E7E-4D33-8F12-4B4B9112A2E8}" type="presParOf" srcId="{755572F8-7E2F-4921-86F3-3AAB43EB7084}" destId="{D0FF493D-AAC6-4A41-AD47-A2BEEB3D2FFD}" srcOrd="31" destOrd="0" presId="urn:microsoft.com/office/officeart/2005/8/layout/cycle8"/>
    <dgm:cxn modelId="{284F80CE-C153-4C32-8324-F09DF35D7BBE}" type="presParOf" srcId="{755572F8-7E2F-4921-86F3-3AAB43EB7084}" destId="{7E120E6E-7C7D-4E66-BC9D-6C4D9FCEEF07}" srcOrd="32" destOrd="0" presId="urn:microsoft.com/office/officeart/2005/8/layout/cycle8"/>
    <dgm:cxn modelId="{FC28537A-A108-4A9A-8AB1-A1CF140E33EF}" type="presParOf" srcId="{755572F8-7E2F-4921-86F3-3AAB43EB7084}" destId="{F5B53C15-B511-4993-B8F6-C32F1859BDB6}" srcOrd="33" destOrd="0" presId="urn:microsoft.com/office/officeart/2005/8/layout/cycle8"/>
    <dgm:cxn modelId="{CE34BAA9-3998-4843-A0A7-20A1B3D1244F}" type="presParOf" srcId="{755572F8-7E2F-4921-86F3-3AAB43EB7084}" destId="{C8EDE700-F817-43F8-BBA8-A3B87B5B7875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64FF27-7764-45C9-9522-812C298957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698A5EE-5B83-457B-A5DB-C999D7459A22}">
      <dgm:prSet/>
      <dgm:spPr/>
      <dgm:t>
        <a:bodyPr/>
        <a:lstStyle/>
        <a:p>
          <a:r>
            <a:rPr lang="nl-NL"/>
            <a:t>Beschrijf de scope van de RI&amp;E (afdelingen, risico’s)</a:t>
          </a:r>
          <a:endParaRPr lang="en-US"/>
        </a:p>
      </dgm:t>
    </dgm:pt>
    <dgm:pt modelId="{DA6047DD-B3E9-44D4-9F13-75F175AAE207}" type="parTrans" cxnId="{FD174EE6-7285-40A7-968C-64A08AE11755}">
      <dgm:prSet/>
      <dgm:spPr/>
      <dgm:t>
        <a:bodyPr/>
        <a:lstStyle/>
        <a:p>
          <a:endParaRPr lang="en-US"/>
        </a:p>
      </dgm:t>
    </dgm:pt>
    <dgm:pt modelId="{15524AFB-A1D2-4C1B-A4AF-900790A0010D}" type="sibTrans" cxnId="{FD174EE6-7285-40A7-968C-64A08AE11755}">
      <dgm:prSet/>
      <dgm:spPr/>
      <dgm:t>
        <a:bodyPr/>
        <a:lstStyle/>
        <a:p>
          <a:endParaRPr lang="en-US"/>
        </a:p>
      </dgm:t>
    </dgm:pt>
    <dgm:pt modelId="{830CA59A-4403-4060-B4CA-2D8EAB2CF734}">
      <dgm:prSet/>
      <dgm:spPr/>
      <dgm:t>
        <a:bodyPr/>
        <a:lstStyle/>
        <a:p>
          <a:r>
            <a:rPr lang="nl-NL"/>
            <a:t>PDCA-cyclus in arbobeleid</a:t>
          </a:r>
          <a:endParaRPr lang="en-US"/>
        </a:p>
      </dgm:t>
    </dgm:pt>
    <dgm:pt modelId="{21D12FE3-F792-4F76-9315-C99DFD37BBCE}" type="parTrans" cxnId="{FAE90331-2FB5-484E-9ECD-137B3092F599}">
      <dgm:prSet/>
      <dgm:spPr/>
      <dgm:t>
        <a:bodyPr/>
        <a:lstStyle/>
        <a:p>
          <a:endParaRPr lang="en-US"/>
        </a:p>
      </dgm:t>
    </dgm:pt>
    <dgm:pt modelId="{3E1834F6-6EFA-47AF-89C3-7E835F3B1D8F}" type="sibTrans" cxnId="{FAE90331-2FB5-484E-9ECD-137B3092F599}">
      <dgm:prSet/>
      <dgm:spPr/>
      <dgm:t>
        <a:bodyPr/>
        <a:lstStyle/>
        <a:p>
          <a:endParaRPr lang="en-US"/>
        </a:p>
      </dgm:t>
    </dgm:pt>
    <dgm:pt modelId="{A5E03932-FB01-4FC1-9A3C-0387027B475D}">
      <dgm:prSet/>
      <dgm:spPr/>
      <dgm:t>
        <a:bodyPr/>
        <a:lstStyle/>
        <a:p>
          <a:r>
            <a:rPr lang="nl-NL"/>
            <a:t>Uitgebreider meenemen PAGO, arbeidsgerelateerd verzuim en inzichten bedrijfsarts</a:t>
          </a:r>
          <a:endParaRPr lang="en-US"/>
        </a:p>
      </dgm:t>
    </dgm:pt>
    <dgm:pt modelId="{1DD8B00E-B1F8-4D08-8BD5-BA84DDD27E79}" type="parTrans" cxnId="{398075A7-948A-421D-9249-C8E701AC6556}">
      <dgm:prSet/>
      <dgm:spPr/>
      <dgm:t>
        <a:bodyPr/>
        <a:lstStyle/>
        <a:p>
          <a:endParaRPr lang="en-US"/>
        </a:p>
      </dgm:t>
    </dgm:pt>
    <dgm:pt modelId="{4239BCA5-4F7A-4CFE-931F-0D2B255A7F16}" type="sibTrans" cxnId="{398075A7-948A-421D-9249-C8E701AC6556}">
      <dgm:prSet/>
      <dgm:spPr/>
      <dgm:t>
        <a:bodyPr/>
        <a:lstStyle/>
        <a:p>
          <a:endParaRPr lang="en-US"/>
        </a:p>
      </dgm:t>
    </dgm:pt>
    <dgm:pt modelId="{2DB181D0-0A70-4DCC-AFB8-534E954D4447}">
      <dgm:prSet/>
      <dgm:spPr/>
      <dgm:t>
        <a:bodyPr/>
        <a:lstStyle/>
        <a:p>
          <a:r>
            <a:rPr lang="nl-NL"/>
            <a:t>Voldoen aan de stand der wetenschap en techniek</a:t>
          </a:r>
          <a:endParaRPr lang="en-US"/>
        </a:p>
      </dgm:t>
    </dgm:pt>
    <dgm:pt modelId="{28F5BD32-5EAD-452D-B98C-BD0192DB18FE}" type="parTrans" cxnId="{37DE0D24-B391-4B38-8EDC-5B3823CA2D70}">
      <dgm:prSet/>
      <dgm:spPr/>
      <dgm:t>
        <a:bodyPr/>
        <a:lstStyle/>
        <a:p>
          <a:endParaRPr lang="en-US"/>
        </a:p>
      </dgm:t>
    </dgm:pt>
    <dgm:pt modelId="{1AD3C829-17D3-4F77-B0A3-0CFDF42AB5A4}" type="sibTrans" cxnId="{37DE0D24-B391-4B38-8EDC-5B3823CA2D70}">
      <dgm:prSet/>
      <dgm:spPr/>
      <dgm:t>
        <a:bodyPr/>
        <a:lstStyle/>
        <a:p>
          <a:endParaRPr lang="en-US"/>
        </a:p>
      </dgm:t>
    </dgm:pt>
    <dgm:pt modelId="{C43ACE5D-38CB-49BF-B25F-A23C1DDFD9BA}">
      <dgm:prSet/>
      <dgm:spPr/>
      <dgm:t>
        <a:bodyPr/>
        <a:lstStyle/>
        <a:p>
          <a:r>
            <a:rPr lang="nl-NL"/>
            <a:t>Advies over borging van actualiteit RI&amp;E </a:t>
          </a:r>
          <a:endParaRPr lang="en-US"/>
        </a:p>
      </dgm:t>
    </dgm:pt>
    <dgm:pt modelId="{57CD3E11-A355-4B10-8245-A959974C9EB3}" type="parTrans" cxnId="{7B40453C-1EE9-4CE8-A11E-070143A24C3B}">
      <dgm:prSet/>
      <dgm:spPr/>
      <dgm:t>
        <a:bodyPr/>
        <a:lstStyle/>
        <a:p>
          <a:endParaRPr lang="en-US"/>
        </a:p>
      </dgm:t>
    </dgm:pt>
    <dgm:pt modelId="{55CBB155-4745-44ED-87A6-41EC8BC06DC3}" type="sibTrans" cxnId="{7B40453C-1EE9-4CE8-A11E-070143A24C3B}">
      <dgm:prSet/>
      <dgm:spPr/>
      <dgm:t>
        <a:bodyPr/>
        <a:lstStyle/>
        <a:p>
          <a:endParaRPr lang="en-US"/>
        </a:p>
      </dgm:t>
    </dgm:pt>
    <dgm:pt modelId="{362890DE-E7E0-4AF9-890A-753661E4ACEB}">
      <dgm:prSet/>
      <dgm:spPr/>
      <dgm:t>
        <a:bodyPr/>
        <a:lstStyle/>
        <a:p>
          <a:r>
            <a:rPr lang="nl-NL"/>
            <a:t>Ongevallenregistratie analyse naar BRF</a:t>
          </a:r>
          <a:endParaRPr lang="en-US"/>
        </a:p>
      </dgm:t>
    </dgm:pt>
    <dgm:pt modelId="{D18B00F7-1AD1-4306-ADF0-EB92B5950272}" type="parTrans" cxnId="{0CF8919B-2D30-4489-A18F-E783D1C9FFF1}">
      <dgm:prSet/>
      <dgm:spPr/>
      <dgm:t>
        <a:bodyPr/>
        <a:lstStyle/>
        <a:p>
          <a:endParaRPr lang="en-US"/>
        </a:p>
      </dgm:t>
    </dgm:pt>
    <dgm:pt modelId="{948AF3A5-41AF-4B3B-AED9-5F44083AAA7B}" type="sibTrans" cxnId="{0CF8919B-2D30-4489-A18F-E783D1C9FFF1}">
      <dgm:prSet/>
      <dgm:spPr/>
      <dgm:t>
        <a:bodyPr/>
        <a:lstStyle/>
        <a:p>
          <a:endParaRPr lang="en-US"/>
        </a:p>
      </dgm:t>
    </dgm:pt>
    <dgm:pt modelId="{649C0508-CF3C-4500-AD04-06FFF7DB4A6C}">
      <dgm:prSet/>
      <dgm:spPr/>
      <dgm:t>
        <a:bodyPr/>
        <a:lstStyle/>
        <a:p>
          <a:r>
            <a:rPr lang="nl-NL"/>
            <a:t>Preventiemedewerker (aantal, capaciteit, kennis)</a:t>
          </a:r>
          <a:endParaRPr lang="en-US"/>
        </a:p>
      </dgm:t>
    </dgm:pt>
    <dgm:pt modelId="{E2B68906-730A-4525-9D36-CFE1B05C58C5}" type="parTrans" cxnId="{23B19FFE-AA6D-46A3-B745-AC5CB22A751A}">
      <dgm:prSet/>
      <dgm:spPr/>
      <dgm:t>
        <a:bodyPr/>
        <a:lstStyle/>
        <a:p>
          <a:endParaRPr lang="en-US"/>
        </a:p>
      </dgm:t>
    </dgm:pt>
    <dgm:pt modelId="{7B9545A6-0A6D-4144-BBE6-8E31CC1629DD}" type="sibTrans" cxnId="{23B19FFE-AA6D-46A3-B745-AC5CB22A751A}">
      <dgm:prSet/>
      <dgm:spPr/>
      <dgm:t>
        <a:bodyPr/>
        <a:lstStyle/>
        <a:p>
          <a:endParaRPr lang="en-US"/>
        </a:p>
      </dgm:t>
    </dgm:pt>
    <dgm:pt modelId="{ECEAEC0E-2FB4-4917-B0FA-629676238465}">
      <dgm:prSet/>
      <dgm:spPr/>
      <dgm:t>
        <a:bodyPr/>
        <a:lstStyle/>
        <a:p>
          <a:r>
            <a:rPr lang="nl-NL"/>
            <a:t>Advies verdiepende onderzoeken (Advies: indien niet meegenomen kan worden dan thema RI&amp;E adviseren en de beperking van de RI&amp;E in de scope van de RI&amp;E vastleggen)</a:t>
          </a:r>
          <a:endParaRPr lang="en-US"/>
        </a:p>
      </dgm:t>
    </dgm:pt>
    <dgm:pt modelId="{681F8583-F595-4AF9-B82E-1008D749B5AA}" type="parTrans" cxnId="{478ACD5B-6296-465B-A48D-47FE756ED887}">
      <dgm:prSet/>
      <dgm:spPr/>
      <dgm:t>
        <a:bodyPr/>
        <a:lstStyle/>
        <a:p>
          <a:endParaRPr lang="en-US"/>
        </a:p>
      </dgm:t>
    </dgm:pt>
    <dgm:pt modelId="{0482F0D7-C320-44D1-B615-7CC865810493}" type="sibTrans" cxnId="{478ACD5B-6296-465B-A48D-47FE756ED887}">
      <dgm:prSet/>
      <dgm:spPr/>
      <dgm:t>
        <a:bodyPr/>
        <a:lstStyle/>
        <a:p>
          <a:endParaRPr lang="en-US"/>
        </a:p>
      </dgm:t>
    </dgm:pt>
    <dgm:pt modelId="{C39D17AD-E80B-4F35-9A23-92696764262E}">
      <dgm:prSet/>
      <dgm:spPr/>
      <dgm:t>
        <a:bodyPr/>
        <a:lstStyle/>
        <a:p>
          <a:r>
            <a:rPr lang="nl-NL"/>
            <a:t>Niet vergeten:</a:t>
          </a:r>
          <a:endParaRPr lang="en-US"/>
        </a:p>
      </dgm:t>
    </dgm:pt>
    <dgm:pt modelId="{5492A9C4-D7B1-43F5-AC21-EA01C38E8D47}" type="parTrans" cxnId="{F0EFF38F-E30B-4D4F-BA41-0D9CCB2C6BD0}">
      <dgm:prSet/>
      <dgm:spPr/>
      <dgm:t>
        <a:bodyPr/>
        <a:lstStyle/>
        <a:p>
          <a:endParaRPr lang="en-US"/>
        </a:p>
      </dgm:t>
    </dgm:pt>
    <dgm:pt modelId="{A812B17A-122A-4B2F-8A52-010725C78B80}" type="sibTrans" cxnId="{F0EFF38F-E30B-4D4F-BA41-0D9CCB2C6BD0}">
      <dgm:prSet/>
      <dgm:spPr/>
      <dgm:t>
        <a:bodyPr/>
        <a:lstStyle/>
        <a:p>
          <a:endParaRPr lang="en-US"/>
        </a:p>
      </dgm:t>
    </dgm:pt>
    <dgm:pt modelId="{2E5B5CCC-5EE9-4F04-AEC3-2B99299D2722}">
      <dgm:prSet/>
      <dgm:spPr/>
      <dgm:t>
        <a:bodyPr/>
        <a:lstStyle/>
        <a:p>
          <a:r>
            <a:rPr lang="nl-NL"/>
            <a:t>Bijzondere groepen o.a. thuiswerken</a:t>
          </a:r>
          <a:endParaRPr lang="en-US"/>
        </a:p>
      </dgm:t>
    </dgm:pt>
    <dgm:pt modelId="{995B2A5D-550D-4399-93BA-1EBBD6E0EDE7}" type="parTrans" cxnId="{4EC963FC-DBE9-4781-AE53-35F078C74E13}">
      <dgm:prSet/>
      <dgm:spPr/>
      <dgm:t>
        <a:bodyPr/>
        <a:lstStyle/>
        <a:p>
          <a:endParaRPr lang="en-US"/>
        </a:p>
      </dgm:t>
    </dgm:pt>
    <dgm:pt modelId="{DE8729DB-CED2-4180-B48F-FDDAED796919}" type="sibTrans" cxnId="{4EC963FC-DBE9-4781-AE53-35F078C74E13}">
      <dgm:prSet/>
      <dgm:spPr/>
      <dgm:t>
        <a:bodyPr/>
        <a:lstStyle/>
        <a:p>
          <a:endParaRPr lang="en-US"/>
        </a:p>
      </dgm:t>
    </dgm:pt>
    <dgm:pt modelId="{2FC6E9DF-53B9-4AE4-940B-19403EA7B8AB}">
      <dgm:prSet/>
      <dgm:spPr/>
      <dgm:t>
        <a:bodyPr/>
        <a:lstStyle/>
        <a:p>
          <a:r>
            <a:rPr lang="nl-NL"/>
            <a:t>Pago-advies (BA is verantwoordelijk voor PAGO uitvoering)</a:t>
          </a:r>
          <a:endParaRPr lang="en-US"/>
        </a:p>
      </dgm:t>
    </dgm:pt>
    <dgm:pt modelId="{BE9F767D-40EE-4307-A2EA-F13A70A08213}" type="parTrans" cxnId="{8D1444E0-54E5-4081-90C6-DA1F9EA624D3}">
      <dgm:prSet/>
      <dgm:spPr/>
      <dgm:t>
        <a:bodyPr/>
        <a:lstStyle/>
        <a:p>
          <a:endParaRPr lang="en-US"/>
        </a:p>
      </dgm:t>
    </dgm:pt>
    <dgm:pt modelId="{1D1C03DA-678F-4EB9-AA84-E53ACD86FAD5}" type="sibTrans" cxnId="{8D1444E0-54E5-4081-90C6-DA1F9EA624D3}">
      <dgm:prSet/>
      <dgm:spPr/>
      <dgm:t>
        <a:bodyPr/>
        <a:lstStyle/>
        <a:p>
          <a:endParaRPr lang="en-US"/>
        </a:p>
      </dgm:t>
    </dgm:pt>
    <dgm:pt modelId="{B81B8C99-ADEC-4F9C-9E87-8AE0524AD695}">
      <dgm:prSet/>
      <dgm:spPr/>
      <dgm:t>
        <a:bodyPr/>
        <a:lstStyle/>
        <a:p>
          <a:r>
            <a:rPr lang="nl-NL"/>
            <a:t>Covid-19 (ventilatie, menselijke contacten, kwetsbare groepen)</a:t>
          </a:r>
          <a:endParaRPr lang="en-US"/>
        </a:p>
      </dgm:t>
    </dgm:pt>
    <dgm:pt modelId="{465FA138-0614-43AB-A266-CD316A80CCAB}" type="parTrans" cxnId="{D1F7D147-F71A-4056-BAB4-4B5B8B7394D8}">
      <dgm:prSet/>
      <dgm:spPr/>
      <dgm:t>
        <a:bodyPr/>
        <a:lstStyle/>
        <a:p>
          <a:endParaRPr lang="en-US"/>
        </a:p>
      </dgm:t>
    </dgm:pt>
    <dgm:pt modelId="{722B91F0-8B60-4ABC-A736-D4567220594C}" type="sibTrans" cxnId="{D1F7D147-F71A-4056-BAB4-4B5B8B7394D8}">
      <dgm:prSet/>
      <dgm:spPr/>
      <dgm:t>
        <a:bodyPr/>
        <a:lstStyle/>
        <a:p>
          <a:endParaRPr lang="en-US"/>
        </a:p>
      </dgm:t>
    </dgm:pt>
    <dgm:pt modelId="{EF5BF204-ECDE-43D4-A0D4-C76E7D3C03B9}" type="pres">
      <dgm:prSet presAssocID="{7864FF27-7764-45C9-9522-812C29895765}" presName="linear" presStyleCnt="0">
        <dgm:presLayoutVars>
          <dgm:animLvl val="lvl"/>
          <dgm:resizeHandles val="exact"/>
        </dgm:presLayoutVars>
      </dgm:prSet>
      <dgm:spPr/>
    </dgm:pt>
    <dgm:pt modelId="{4DC05ED6-F83C-417E-913C-0CCE453B5E8C}" type="pres">
      <dgm:prSet presAssocID="{D698A5EE-5B83-457B-A5DB-C999D7459A22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B5D3F7B7-7A1B-48AE-A626-76AD5D019C55}" type="pres">
      <dgm:prSet presAssocID="{15524AFB-A1D2-4C1B-A4AF-900790A0010D}" presName="spacer" presStyleCnt="0"/>
      <dgm:spPr/>
    </dgm:pt>
    <dgm:pt modelId="{74779B53-20F7-4D99-8415-31630B72E9DD}" type="pres">
      <dgm:prSet presAssocID="{830CA59A-4403-4060-B4CA-2D8EAB2CF73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23BDAF5C-057A-44E7-B335-B4D1CC335CE0}" type="pres">
      <dgm:prSet presAssocID="{3E1834F6-6EFA-47AF-89C3-7E835F3B1D8F}" presName="spacer" presStyleCnt="0"/>
      <dgm:spPr/>
    </dgm:pt>
    <dgm:pt modelId="{478D9024-72B9-41BC-9723-54CC1DEF903C}" type="pres">
      <dgm:prSet presAssocID="{A5E03932-FB01-4FC1-9A3C-0387027B475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22FF697F-44F3-46F3-B6AF-47CB675C0132}" type="pres">
      <dgm:prSet presAssocID="{4239BCA5-4F7A-4CFE-931F-0D2B255A7F16}" presName="spacer" presStyleCnt="0"/>
      <dgm:spPr/>
    </dgm:pt>
    <dgm:pt modelId="{7E2DC780-6CD2-4477-9F7A-6F75B05A6B83}" type="pres">
      <dgm:prSet presAssocID="{2DB181D0-0A70-4DCC-AFB8-534E954D4447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B31721C3-4DAD-4E3F-BA3B-1460957E8B09}" type="pres">
      <dgm:prSet presAssocID="{1AD3C829-17D3-4F77-B0A3-0CFDF42AB5A4}" presName="spacer" presStyleCnt="0"/>
      <dgm:spPr/>
    </dgm:pt>
    <dgm:pt modelId="{23A2260A-7EE8-41E3-909C-4FD6810A9375}" type="pres">
      <dgm:prSet presAssocID="{C43ACE5D-38CB-49BF-B25F-A23C1DDFD9B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0B5DDED2-6846-4CDC-A30D-A6CA3DF841E5}" type="pres">
      <dgm:prSet presAssocID="{55CBB155-4745-44ED-87A6-41EC8BC06DC3}" presName="spacer" presStyleCnt="0"/>
      <dgm:spPr/>
    </dgm:pt>
    <dgm:pt modelId="{8AC26D7E-13C6-4E6A-A5D1-0DCD08772261}" type="pres">
      <dgm:prSet presAssocID="{362890DE-E7E0-4AF9-890A-753661E4ACEB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3954C67-CDC8-4698-AE0B-2E352F16D3A7}" type="pres">
      <dgm:prSet presAssocID="{948AF3A5-41AF-4B3B-AED9-5F44083AAA7B}" presName="spacer" presStyleCnt="0"/>
      <dgm:spPr/>
    </dgm:pt>
    <dgm:pt modelId="{CB067DE3-33E5-4FF5-AAFC-D3114DAE9A3C}" type="pres">
      <dgm:prSet presAssocID="{649C0508-CF3C-4500-AD04-06FFF7DB4A6C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E912FF4-E90F-4760-9EAA-A8354FCFC699}" type="pres">
      <dgm:prSet presAssocID="{7B9545A6-0A6D-4144-BBE6-8E31CC1629DD}" presName="spacer" presStyleCnt="0"/>
      <dgm:spPr/>
    </dgm:pt>
    <dgm:pt modelId="{F3C752E5-8FD7-40C4-9740-7FFC817CD334}" type="pres">
      <dgm:prSet presAssocID="{ECEAEC0E-2FB4-4917-B0FA-629676238465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627E9BCD-1964-492D-A415-3D7F93FDEDE2}" type="pres">
      <dgm:prSet presAssocID="{0482F0D7-C320-44D1-B615-7CC865810493}" presName="spacer" presStyleCnt="0"/>
      <dgm:spPr/>
    </dgm:pt>
    <dgm:pt modelId="{F03BD57F-74CC-4A84-859B-24134EA648DF}" type="pres">
      <dgm:prSet presAssocID="{C39D17AD-E80B-4F35-9A23-92696764262E}" presName="parentText" presStyleLbl="node1" presStyleIdx="8" presStyleCnt="9">
        <dgm:presLayoutVars>
          <dgm:chMax val="0"/>
          <dgm:bulletEnabled val="1"/>
        </dgm:presLayoutVars>
      </dgm:prSet>
      <dgm:spPr/>
    </dgm:pt>
    <dgm:pt modelId="{A9495D5E-9B6B-435C-8BBA-C25DA6AF91DC}" type="pres">
      <dgm:prSet presAssocID="{C39D17AD-E80B-4F35-9A23-92696764262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389E10B-2081-4899-B164-BEF7BF8DBF94}" type="presOf" srcId="{649C0508-CF3C-4500-AD04-06FFF7DB4A6C}" destId="{CB067DE3-33E5-4FF5-AAFC-D3114DAE9A3C}" srcOrd="0" destOrd="0" presId="urn:microsoft.com/office/officeart/2005/8/layout/vList2"/>
    <dgm:cxn modelId="{37DE0D24-B391-4B38-8EDC-5B3823CA2D70}" srcId="{7864FF27-7764-45C9-9522-812C29895765}" destId="{2DB181D0-0A70-4DCC-AFB8-534E954D4447}" srcOrd="3" destOrd="0" parTransId="{28F5BD32-5EAD-452D-B98C-BD0192DB18FE}" sibTransId="{1AD3C829-17D3-4F77-B0A3-0CFDF42AB5A4}"/>
    <dgm:cxn modelId="{FAE90331-2FB5-484E-9ECD-137B3092F599}" srcId="{7864FF27-7764-45C9-9522-812C29895765}" destId="{830CA59A-4403-4060-B4CA-2D8EAB2CF734}" srcOrd="1" destOrd="0" parTransId="{21D12FE3-F792-4F76-9315-C99DFD37BBCE}" sibTransId="{3E1834F6-6EFA-47AF-89C3-7E835F3B1D8F}"/>
    <dgm:cxn modelId="{7B40453C-1EE9-4CE8-A11E-070143A24C3B}" srcId="{7864FF27-7764-45C9-9522-812C29895765}" destId="{C43ACE5D-38CB-49BF-B25F-A23C1DDFD9BA}" srcOrd="4" destOrd="0" parTransId="{57CD3E11-A355-4B10-8245-A959974C9EB3}" sibTransId="{55CBB155-4745-44ED-87A6-41EC8BC06DC3}"/>
    <dgm:cxn modelId="{84621040-401A-48E6-9236-A6E06D617436}" type="presOf" srcId="{362890DE-E7E0-4AF9-890A-753661E4ACEB}" destId="{8AC26D7E-13C6-4E6A-A5D1-0DCD08772261}" srcOrd="0" destOrd="0" presId="urn:microsoft.com/office/officeart/2005/8/layout/vList2"/>
    <dgm:cxn modelId="{478ACD5B-6296-465B-A48D-47FE756ED887}" srcId="{7864FF27-7764-45C9-9522-812C29895765}" destId="{ECEAEC0E-2FB4-4917-B0FA-629676238465}" srcOrd="7" destOrd="0" parTransId="{681F8583-F595-4AF9-B82E-1008D749B5AA}" sibTransId="{0482F0D7-C320-44D1-B615-7CC865810493}"/>
    <dgm:cxn modelId="{D09B265C-1921-4CAE-BCEE-AE8A0E40E310}" type="presOf" srcId="{ECEAEC0E-2FB4-4917-B0FA-629676238465}" destId="{F3C752E5-8FD7-40C4-9740-7FFC817CD334}" srcOrd="0" destOrd="0" presId="urn:microsoft.com/office/officeart/2005/8/layout/vList2"/>
    <dgm:cxn modelId="{D1F7D147-F71A-4056-BAB4-4B5B8B7394D8}" srcId="{C39D17AD-E80B-4F35-9A23-92696764262E}" destId="{B81B8C99-ADEC-4F9C-9E87-8AE0524AD695}" srcOrd="2" destOrd="0" parTransId="{465FA138-0614-43AB-A266-CD316A80CCAB}" sibTransId="{722B91F0-8B60-4ABC-A736-D4567220594C}"/>
    <dgm:cxn modelId="{9791006A-3899-4F18-A732-1DC1563A57B8}" type="presOf" srcId="{830CA59A-4403-4060-B4CA-2D8EAB2CF734}" destId="{74779B53-20F7-4D99-8415-31630B72E9DD}" srcOrd="0" destOrd="0" presId="urn:microsoft.com/office/officeart/2005/8/layout/vList2"/>
    <dgm:cxn modelId="{BC495876-DA10-4929-B10D-D8F73F9100E0}" type="presOf" srcId="{C39D17AD-E80B-4F35-9A23-92696764262E}" destId="{F03BD57F-74CC-4A84-859B-24134EA648DF}" srcOrd="0" destOrd="0" presId="urn:microsoft.com/office/officeart/2005/8/layout/vList2"/>
    <dgm:cxn modelId="{8C325F5A-0496-4C10-A6FA-F9344A8C7341}" type="presOf" srcId="{7864FF27-7764-45C9-9522-812C29895765}" destId="{EF5BF204-ECDE-43D4-A0D4-C76E7D3C03B9}" srcOrd="0" destOrd="0" presId="urn:microsoft.com/office/officeart/2005/8/layout/vList2"/>
    <dgm:cxn modelId="{9782878B-F637-485C-9564-12E912EACEFC}" type="presOf" srcId="{2FC6E9DF-53B9-4AE4-940B-19403EA7B8AB}" destId="{A9495D5E-9B6B-435C-8BBA-C25DA6AF91DC}" srcOrd="0" destOrd="1" presId="urn:microsoft.com/office/officeart/2005/8/layout/vList2"/>
    <dgm:cxn modelId="{F0EFF38F-E30B-4D4F-BA41-0D9CCB2C6BD0}" srcId="{7864FF27-7764-45C9-9522-812C29895765}" destId="{C39D17AD-E80B-4F35-9A23-92696764262E}" srcOrd="8" destOrd="0" parTransId="{5492A9C4-D7B1-43F5-AC21-EA01C38E8D47}" sibTransId="{A812B17A-122A-4B2F-8A52-010725C78B80}"/>
    <dgm:cxn modelId="{23CE4494-91CF-488E-ACFC-E4D193DC92B7}" type="presOf" srcId="{2E5B5CCC-5EE9-4F04-AEC3-2B99299D2722}" destId="{A9495D5E-9B6B-435C-8BBA-C25DA6AF91DC}" srcOrd="0" destOrd="0" presId="urn:microsoft.com/office/officeart/2005/8/layout/vList2"/>
    <dgm:cxn modelId="{687B7196-ED98-4DF4-9E38-82358FC54CCD}" type="presOf" srcId="{A5E03932-FB01-4FC1-9A3C-0387027B475D}" destId="{478D9024-72B9-41BC-9723-54CC1DEF903C}" srcOrd="0" destOrd="0" presId="urn:microsoft.com/office/officeart/2005/8/layout/vList2"/>
    <dgm:cxn modelId="{0CF8919B-2D30-4489-A18F-E783D1C9FFF1}" srcId="{7864FF27-7764-45C9-9522-812C29895765}" destId="{362890DE-E7E0-4AF9-890A-753661E4ACEB}" srcOrd="5" destOrd="0" parTransId="{D18B00F7-1AD1-4306-ADF0-EB92B5950272}" sibTransId="{948AF3A5-41AF-4B3B-AED9-5F44083AAA7B}"/>
    <dgm:cxn modelId="{5D1EC99D-41B0-4547-ADB7-228BFF669986}" type="presOf" srcId="{C43ACE5D-38CB-49BF-B25F-A23C1DDFD9BA}" destId="{23A2260A-7EE8-41E3-909C-4FD6810A9375}" srcOrd="0" destOrd="0" presId="urn:microsoft.com/office/officeart/2005/8/layout/vList2"/>
    <dgm:cxn modelId="{398075A7-948A-421D-9249-C8E701AC6556}" srcId="{7864FF27-7764-45C9-9522-812C29895765}" destId="{A5E03932-FB01-4FC1-9A3C-0387027B475D}" srcOrd="2" destOrd="0" parTransId="{1DD8B00E-B1F8-4D08-8BD5-BA84DDD27E79}" sibTransId="{4239BCA5-4F7A-4CFE-931F-0D2B255A7F16}"/>
    <dgm:cxn modelId="{7B107AB7-A60A-42A3-95A7-51BD3004B8D2}" type="presOf" srcId="{B81B8C99-ADEC-4F9C-9E87-8AE0524AD695}" destId="{A9495D5E-9B6B-435C-8BBA-C25DA6AF91DC}" srcOrd="0" destOrd="2" presId="urn:microsoft.com/office/officeart/2005/8/layout/vList2"/>
    <dgm:cxn modelId="{8D1444E0-54E5-4081-90C6-DA1F9EA624D3}" srcId="{C39D17AD-E80B-4F35-9A23-92696764262E}" destId="{2FC6E9DF-53B9-4AE4-940B-19403EA7B8AB}" srcOrd="1" destOrd="0" parTransId="{BE9F767D-40EE-4307-A2EA-F13A70A08213}" sibTransId="{1D1C03DA-678F-4EB9-AA84-E53ACD86FAD5}"/>
    <dgm:cxn modelId="{FD174EE6-7285-40A7-968C-64A08AE11755}" srcId="{7864FF27-7764-45C9-9522-812C29895765}" destId="{D698A5EE-5B83-457B-A5DB-C999D7459A22}" srcOrd="0" destOrd="0" parTransId="{DA6047DD-B3E9-44D4-9F13-75F175AAE207}" sibTransId="{15524AFB-A1D2-4C1B-A4AF-900790A0010D}"/>
    <dgm:cxn modelId="{A89C98E8-501B-4CB0-93A1-2A50809B4AE7}" type="presOf" srcId="{2DB181D0-0A70-4DCC-AFB8-534E954D4447}" destId="{7E2DC780-6CD2-4477-9F7A-6F75B05A6B83}" srcOrd="0" destOrd="0" presId="urn:microsoft.com/office/officeart/2005/8/layout/vList2"/>
    <dgm:cxn modelId="{6FA2BCED-AAD2-4C03-9BC7-3A3C20207FA3}" type="presOf" srcId="{D698A5EE-5B83-457B-A5DB-C999D7459A22}" destId="{4DC05ED6-F83C-417E-913C-0CCE453B5E8C}" srcOrd="0" destOrd="0" presId="urn:microsoft.com/office/officeart/2005/8/layout/vList2"/>
    <dgm:cxn modelId="{4EC963FC-DBE9-4781-AE53-35F078C74E13}" srcId="{C39D17AD-E80B-4F35-9A23-92696764262E}" destId="{2E5B5CCC-5EE9-4F04-AEC3-2B99299D2722}" srcOrd="0" destOrd="0" parTransId="{995B2A5D-550D-4399-93BA-1EBBD6E0EDE7}" sibTransId="{DE8729DB-CED2-4180-B48F-FDDAED796919}"/>
    <dgm:cxn modelId="{23B19FFE-AA6D-46A3-B745-AC5CB22A751A}" srcId="{7864FF27-7764-45C9-9522-812C29895765}" destId="{649C0508-CF3C-4500-AD04-06FFF7DB4A6C}" srcOrd="6" destOrd="0" parTransId="{E2B68906-730A-4525-9D36-CFE1B05C58C5}" sibTransId="{7B9545A6-0A6D-4144-BBE6-8E31CC1629DD}"/>
    <dgm:cxn modelId="{6E6BAD89-351E-4BEE-B57E-8E47B066AEDB}" type="presParOf" srcId="{EF5BF204-ECDE-43D4-A0D4-C76E7D3C03B9}" destId="{4DC05ED6-F83C-417E-913C-0CCE453B5E8C}" srcOrd="0" destOrd="0" presId="urn:microsoft.com/office/officeart/2005/8/layout/vList2"/>
    <dgm:cxn modelId="{7A554F0E-6B6E-499B-B0C7-E43809DC8D89}" type="presParOf" srcId="{EF5BF204-ECDE-43D4-A0D4-C76E7D3C03B9}" destId="{B5D3F7B7-7A1B-48AE-A626-76AD5D019C55}" srcOrd="1" destOrd="0" presId="urn:microsoft.com/office/officeart/2005/8/layout/vList2"/>
    <dgm:cxn modelId="{541F5EE1-9090-4DE4-B486-DC2D8D52D192}" type="presParOf" srcId="{EF5BF204-ECDE-43D4-A0D4-C76E7D3C03B9}" destId="{74779B53-20F7-4D99-8415-31630B72E9DD}" srcOrd="2" destOrd="0" presId="urn:microsoft.com/office/officeart/2005/8/layout/vList2"/>
    <dgm:cxn modelId="{31A88975-FA54-4013-837E-F1346B87FBC8}" type="presParOf" srcId="{EF5BF204-ECDE-43D4-A0D4-C76E7D3C03B9}" destId="{23BDAF5C-057A-44E7-B335-B4D1CC335CE0}" srcOrd="3" destOrd="0" presId="urn:microsoft.com/office/officeart/2005/8/layout/vList2"/>
    <dgm:cxn modelId="{D9F934C6-3594-4080-9E00-329BC0469133}" type="presParOf" srcId="{EF5BF204-ECDE-43D4-A0D4-C76E7D3C03B9}" destId="{478D9024-72B9-41BC-9723-54CC1DEF903C}" srcOrd="4" destOrd="0" presId="urn:microsoft.com/office/officeart/2005/8/layout/vList2"/>
    <dgm:cxn modelId="{F00A3CC6-700E-485D-929B-073CD3FAA95F}" type="presParOf" srcId="{EF5BF204-ECDE-43D4-A0D4-C76E7D3C03B9}" destId="{22FF697F-44F3-46F3-B6AF-47CB675C0132}" srcOrd="5" destOrd="0" presId="urn:microsoft.com/office/officeart/2005/8/layout/vList2"/>
    <dgm:cxn modelId="{421B1686-B8B1-4615-99DF-C814697BC9F3}" type="presParOf" srcId="{EF5BF204-ECDE-43D4-A0D4-C76E7D3C03B9}" destId="{7E2DC780-6CD2-4477-9F7A-6F75B05A6B83}" srcOrd="6" destOrd="0" presId="urn:microsoft.com/office/officeart/2005/8/layout/vList2"/>
    <dgm:cxn modelId="{06FAAEBE-ADA1-4BED-A103-6E957A4EFA69}" type="presParOf" srcId="{EF5BF204-ECDE-43D4-A0D4-C76E7D3C03B9}" destId="{B31721C3-4DAD-4E3F-BA3B-1460957E8B09}" srcOrd="7" destOrd="0" presId="urn:microsoft.com/office/officeart/2005/8/layout/vList2"/>
    <dgm:cxn modelId="{8E3699AA-9E8D-4B65-B138-AFE0E837762A}" type="presParOf" srcId="{EF5BF204-ECDE-43D4-A0D4-C76E7D3C03B9}" destId="{23A2260A-7EE8-41E3-909C-4FD6810A9375}" srcOrd="8" destOrd="0" presId="urn:microsoft.com/office/officeart/2005/8/layout/vList2"/>
    <dgm:cxn modelId="{383BE7CF-E56E-44CE-89D4-52DE814C9203}" type="presParOf" srcId="{EF5BF204-ECDE-43D4-A0D4-C76E7D3C03B9}" destId="{0B5DDED2-6846-4CDC-A30D-A6CA3DF841E5}" srcOrd="9" destOrd="0" presId="urn:microsoft.com/office/officeart/2005/8/layout/vList2"/>
    <dgm:cxn modelId="{1C5A8903-A034-4002-9C3C-5C939492E5EE}" type="presParOf" srcId="{EF5BF204-ECDE-43D4-A0D4-C76E7D3C03B9}" destId="{8AC26D7E-13C6-4E6A-A5D1-0DCD08772261}" srcOrd="10" destOrd="0" presId="urn:microsoft.com/office/officeart/2005/8/layout/vList2"/>
    <dgm:cxn modelId="{AEE1EE86-2644-4FDD-AFB1-9A86E544D6F0}" type="presParOf" srcId="{EF5BF204-ECDE-43D4-A0D4-C76E7D3C03B9}" destId="{A3954C67-CDC8-4698-AE0B-2E352F16D3A7}" srcOrd="11" destOrd="0" presId="urn:microsoft.com/office/officeart/2005/8/layout/vList2"/>
    <dgm:cxn modelId="{563BF393-F667-4FC4-B02F-C7981BC9E84F}" type="presParOf" srcId="{EF5BF204-ECDE-43D4-A0D4-C76E7D3C03B9}" destId="{CB067DE3-33E5-4FF5-AAFC-D3114DAE9A3C}" srcOrd="12" destOrd="0" presId="urn:microsoft.com/office/officeart/2005/8/layout/vList2"/>
    <dgm:cxn modelId="{9BEF8375-1482-4D84-8ACC-D983F84C0A4B}" type="presParOf" srcId="{EF5BF204-ECDE-43D4-A0D4-C76E7D3C03B9}" destId="{2E912FF4-E90F-4760-9EAA-A8354FCFC699}" srcOrd="13" destOrd="0" presId="urn:microsoft.com/office/officeart/2005/8/layout/vList2"/>
    <dgm:cxn modelId="{4397E98E-F752-42AC-81CD-1E70EA1ABB19}" type="presParOf" srcId="{EF5BF204-ECDE-43D4-A0D4-C76E7D3C03B9}" destId="{F3C752E5-8FD7-40C4-9740-7FFC817CD334}" srcOrd="14" destOrd="0" presId="urn:microsoft.com/office/officeart/2005/8/layout/vList2"/>
    <dgm:cxn modelId="{D5B86BA7-1EAA-40D8-98C2-3B2ED13C771C}" type="presParOf" srcId="{EF5BF204-ECDE-43D4-A0D4-C76E7D3C03B9}" destId="{627E9BCD-1964-492D-A415-3D7F93FDEDE2}" srcOrd="15" destOrd="0" presId="urn:microsoft.com/office/officeart/2005/8/layout/vList2"/>
    <dgm:cxn modelId="{AD2AEC7B-1F57-4919-9C6F-D023253508C5}" type="presParOf" srcId="{EF5BF204-ECDE-43D4-A0D4-C76E7D3C03B9}" destId="{F03BD57F-74CC-4A84-859B-24134EA648DF}" srcOrd="16" destOrd="0" presId="urn:microsoft.com/office/officeart/2005/8/layout/vList2"/>
    <dgm:cxn modelId="{471ACBFD-4B54-47B4-8828-ABA2A57E552D}" type="presParOf" srcId="{EF5BF204-ECDE-43D4-A0D4-C76E7D3C03B9}" destId="{A9495D5E-9B6B-435C-8BBA-C25DA6AF91DC}" srcOrd="1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DDC62-0A62-4351-A3B2-7EB4E1FCF6BE}">
      <dsp:nvSpPr>
        <dsp:cNvPr id="0" name=""/>
        <dsp:cNvSpPr/>
      </dsp:nvSpPr>
      <dsp:spPr>
        <a:xfrm>
          <a:off x="2153148" y="265505"/>
          <a:ext cx="3656136" cy="3656136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RI&amp;E </a:t>
          </a:r>
        </a:p>
      </dsp:txBody>
      <dsp:txXfrm>
        <a:off x="4073926" y="605003"/>
        <a:ext cx="870508" cy="696407"/>
      </dsp:txXfrm>
    </dsp:sp>
    <dsp:sp modelId="{0A011F64-CC06-4B33-AF06-406B32D1C0A5}">
      <dsp:nvSpPr>
        <dsp:cNvPr id="0" name=""/>
        <dsp:cNvSpPr/>
      </dsp:nvSpPr>
      <dsp:spPr>
        <a:xfrm>
          <a:off x="2200156" y="324264"/>
          <a:ext cx="3656136" cy="3656136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AGO</a:t>
          </a:r>
        </a:p>
      </dsp:txBody>
      <dsp:txXfrm>
        <a:off x="4683282" y="1649614"/>
        <a:ext cx="1001085" cy="609356"/>
      </dsp:txXfrm>
    </dsp:sp>
    <dsp:sp modelId="{FF1AF44C-2E80-4EBD-A0E6-B0382B043EB9}">
      <dsp:nvSpPr>
        <dsp:cNvPr id="0" name=""/>
        <dsp:cNvSpPr/>
      </dsp:nvSpPr>
      <dsp:spPr>
        <a:xfrm>
          <a:off x="2183181" y="398257"/>
          <a:ext cx="3656136" cy="3656136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Preventie taken</a:t>
          </a:r>
        </a:p>
      </dsp:txBody>
      <dsp:txXfrm>
        <a:off x="4530943" y="2563648"/>
        <a:ext cx="870508" cy="674644"/>
      </dsp:txXfrm>
    </dsp:sp>
    <dsp:sp modelId="{1B3C03D4-DFC0-4084-8297-11EE0E928BDB}">
      <dsp:nvSpPr>
        <dsp:cNvPr id="0" name=""/>
        <dsp:cNvSpPr/>
      </dsp:nvSpPr>
      <dsp:spPr>
        <a:xfrm>
          <a:off x="2115281" y="430901"/>
          <a:ext cx="3656136" cy="3656136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Inzet arbo deskundigen</a:t>
          </a:r>
        </a:p>
      </dsp:txBody>
      <dsp:txXfrm>
        <a:off x="3518976" y="3303580"/>
        <a:ext cx="848746" cy="609356"/>
      </dsp:txXfrm>
    </dsp:sp>
    <dsp:sp modelId="{A3732C25-5635-4D8A-AAF0-3EA231F2E14F}">
      <dsp:nvSpPr>
        <dsp:cNvPr id="0" name=""/>
        <dsp:cNvSpPr/>
      </dsp:nvSpPr>
      <dsp:spPr>
        <a:xfrm>
          <a:off x="2047381" y="398257"/>
          <a:ext cx="3656136" cy="3656136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Verzuim-begeleiding</a:t>
          </a:r>
        </a:p>
      </dsp:txBody>
      <dsp:txXfrm>
        <a:off x="2485247" y="2563648"/>
        <a:ext cx="870508" cy="674644"/>
      </dsp:txXfrm>
    </dsp:sp>
    <dsp:sp modelId="{231E5BFE-09C1-4550-9E12-0A65E1B8B792}">
      <dsp:nvSpPr>
        <dsp:cNvPr id="0" name=""/>
        <dsp:cNvSpPr/>
      </dsp:nvSpPr>
      <dsp:spPr>
        <a:xfrm>
          <a:off x="2030406" y="324264"/>
          <a:ext cx="3656136" cy="3656136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Bedrijfs-hulpverlening</a:t>
          </a:r>
        </a:p>
      </dsp:txBody>
      <dsp:txXfrm>
        <a:off x="2202332" y="1649614"/>
        <a:ext cx="1001085" cy="609356"/>
      </dsp:txXfrm>
    </dsp:sp>
    <dsp:sp modelId="{157253FD-FAC5-4080-B9BC-42324D6F1655}">
      <dsp:nvSpPr>
        <dsp:cNvPr id="0" name=""/>
        <dsp:cNvSpPr/>
      </dsp:nvSpPr>
      <dsp:spPr>
        <a:xfrm>
          <a:off x="2077414" y="265505"/>
          <a:ext cx="3656136" cy="3656136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/>
            <a:t>Voorlichting</a:t>
          </a:r>
        </a:p>
      </dsp:txBody>
      <dsp:txXfrm>
        <a:off x="2942264" y="605003"/>
        <a:ext cx="870508" cy="696407"/>
      </dsp:txXfrm>
    </dsp:sp>
    <dsp:sp modelId="{77FB79EC-63DF-4F97-8211-C972756A9360}">
      <dsp:nvSpPr>
        <dsp:cNvPr id="0" name=""/>
        <dsp:cNvSpPr/>
      </dsp:nvSpPr>
      <dsp:spPr>
        <a:xfrm>
          <a:off x="1926634" y="39172"/>
          <a:ext cx="4108801" cy="4108801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7250A-0A47-48C8-B4C5-FF8D75FE4143}">
      <dsp:nvSpPr>
        <dsp:cNvPr id="0" name=""/>
        <dsp:cNvSpPr/>
      </dsp:nvSpPr>
      <dsp:spPr>
        <a:xfrm>
          <a:off x="1973937" y="98192"/>
          <a:ext cx="4108801" cy="4108801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AC5F8-40FD-4F57-B88D-3072F4801993}">
      <dsp:nvSpPr>
        <dsp:cNvPr id="0" name=""/>
        <dsp:cNvSpPr/>
      </dsp:nvSpPr>
      <dsp:spPr>
        <a:xfrm>
          <a:off x="1956902" y="172014"/>
          <a:ext cx="4108801" cy="4108801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F493D-AAC6-4A41-AD47-A2BEEB3D2FFD}">
      <dsp:nvSpPr>
        <dsp:cNvPr id="0" name=""/>
        <dsp:cNvSpPr/>
      </dsp:nvSpPr>
      <dsp:spPr>
        <a:xfrm>
          <a:off x="1888949" y="204474"/>
          <a:ext cx="4108801" cy="4108801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20E6E-7C7D-4E66-BC9D-6C4D9FCEEF07}">
      <dsp:nvSpPr>
        <dsp:cNvPr id="0" name=""/>
        <dsp:cNvSpPr/>
      </dsp:nvSpPr>
      <dsp:spPr>
        <a:xfrm>
          <a:off x="1820996" y="172014"/>
          <a:ext cx="4108801" cy="4108801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53C15-B511-4993-B8F6-C32F1859BDB6}">
      <dsp:nvSpPr>
        <dsp:cNvPr id="0" name=""/>
        <dsp:cNvSpPr/>
      </dsp:nvSpPr>
      <dsp:spPr>
        <a:xfrm>
          <a:off x="1803961" y="98192"/>
          <a:ext cx="4108801" cy="4108801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DE700-F817-43F8-BBA8-A3B87B5B7875}">
      <dsp:nvSpPr>
        <dsp:cNvPr id="0" name=""/>
        <dsp:cNvSpPr/>
      </dsp:nvSpPr>
      <dsp:spPr>
        <a:xfrm>
          <a:off x="1851264" y="39172"/>
          <a:ext cx="4108801" cy="4108801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05ED6-F83C-417E-913C-0CCE453B5E8C}">
      <dsp:nvSpPr>
        <dsp:cNvPr id="0" name=""/>
        <dsp:cNvSpPr/>
      </dsp:nvSpPr>
      <dsp:spPr>
        <a:xfrm>
          <a:off x="0" y="595470"/>
          <a:ext cx="4438638" cy="3575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Beschrijf de scope van de RI&amp;E (afdelingen, risico’s)</a:t>
          </a:r>
          <a:endParaRPr lang="en-US" sz="900" kern="1200"/>
        </a:p>
      </dsp:txBody>
      <dsp:txXfrm>
        <a:off x="17453" y="612923"/>
        <a:ext cx="4403732" cy="322620"/>
      </dsp:txXfrm>
    </dsp:sp>
    <dsp:sp modelId="{74779B53-20F7-4D99-8415-31630B72E9DD}">
      <dsp:nvSpPr>
        <dsp:cNvPr id="0" name=""/>
        <dsp:cNvSpPr/>
      </dsp:nvSpPr>
      <dsp:spPr>
        <a:xfrm>
          <a:off x="0" y="978917"/>
          <a:ext cx="4438638" cy="357526"/>
        </a:xfrm>
        <a:prstGeom prst="roundRect">
          <a:avLst/>
        </a:prstGeom>
        <a:solidFill>
          <a:schemeClr val="accent5">
            <a:hueOff val="-85374"/>
            <a:satOff val="-7429"/>
            <a:lumOff val="-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PDCA-cyclus in arbobeleid</a:t>
          </a:r>
          <a:endParaRPr lang="en-US" sz="900" kern="1200"/>
        </a:p>
      </dsp:txBody>
      <dsp:txXfrm>
        <a:off x="17453" y="996370"/>
        <a:ext cx="4403732" cy="322620"/>
      </dsp:txXfrm>
    </dsp:sp>
    <dsp:sp modelId="{478D9024-72B9-41BC-9723-54CC1DEF903C}">
      <dsp:nvSpPr>
        <dsp:cNvPr id="0" name=""/>
        <dsp:cNvSpPr/>
      </dsp:nvSpPr>
      <dsp:spPr>
        <a:xfrm>
          <a:off x="0" y="1362363"/>
          <a:ext cx="4438638" cy="357526"/>
        </a:xfrm>
        <a:prstGeom prst="roundRect">
          <a:avLst/>
        </a:prstGeom>
        <a:solidFill>
          <a:schemeClr val="accent5">
            <a:hueOff val="-170749"/>
            <a:satOff val="-14858"/>
            <a:lumOff val="-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Uitgebreider meenemen PAGO, arbeidsgerelateerd verzuim en inzichten bedrijfsarts</a:t>
          </a:r>
          <a:endParaRPr lang="en-US" sz="900" kern="1200"/>
        </a:p>
      </dsp:txBody>
      <dsp:txXfrm>
        <a:off x="17453" y="1379816"/>
        <a:ext cx="4403732" cy="322620"/>
      </dsp:txXfrm>
    </dsp:sp>
    <dsp:sp modelId="{7E2DC780-6CD2-4477-9F7A-6F75B05A6B83}">
      <dsp:nvSpPr>
        <dsp:cNvPr id="0" name=""/>
        <dsp:cNvSpPr/>
      </dsp:nvSpPr>
      <dsp:spPr>
        <a:xfrm>
          <a:off x="0" y="1745809"/>
          <a:ext cx="4438638" cy="357526"/>
        </a:xfrm>
        <a:prstGeom prst="roundRect">
          <a:avLst/>
        </a:prstGeom>
        <a:solidFill>
          <a:schemeClr val="accent5">
            <a:hueOff val="-256123"/>
            <a:satOff val="-22287"/>
            <a:lumOff val="-2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Voldoen aan de stand der wetenschap en techniek</a:t>
          </a:r>
          <a:endParaRPr lang="en-US" sz="900" kern="1200"/>
        </a:p>
      </dsp:txBody>
      <dsp:txXfrm>
        <a:off x="17453" y="1763262"/>
        <a:ext cx="4403732" cy="322620"/>
      </dsp:txXfrm>
    </dsp:sp>
    <dsp:sp modelId="{23A2260A-7EE8-41E3-909C-4FD6810A9375}">
      <dsp:nvSpPr>
        <dsp:cNvPr id="0" name=""/>
        <dsp:cNvSpPr/>
      </dsp:nvSpPr>
      <dsp:spPr>
        <a:xfrm>
          <a:off x="0" y="2129256"/>
          <a:ext cx="4438638" cy="357526"/>
        </a:xfrm>
        <a:prstGeom prst="roundRect">
          <a:avLst/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Advies over borging van actualiteit RI&amp;E </a:t>
          </a:r>
          <a:endParaRPr lang="en-US" sz="900" kern="1200"/>
        </a:p>
      </dsp:txBody>
      <dsp:txXfrm>
        <a:off x="17453" y="2146709"/>
        <a:ext cx="4403732" cy="322620"/>
      </dsp:txXfrm>
    </dsp:sp>
    <dsp:sp modelId="{8AC26D7E-13C6-4E6A-A5D1-0DCD08772261}">
      <dsp:nvSpPr>
        <dsp:cNvPr id="0" name=""/>
        <dsp:cNvSpPr/>
      </dsp:nvSpPr>
      <dsp:spPr>
        <a:xfrm>
          <a:off x="0" y="2512702"/>
          <a:ext cx="4438638" cy="357526"/>
        </a:xfrm>
        <a:prstGeom prst="roundRect">
          <a:avLst/>
        </a:prstGeom>
        <a:solidFill>
          <a:schemeClr val="accent5">
            <a:hueOff val="-426872"/>
            <a:satOff val="-37144"/>
            <a:lumOff val="-3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Ongevallenregistratie analyse naar BRF</a:t>
          </a:r>
          <a:endParaRPr lang="en-US" sz="900" kern="1200"/>
        </a:p>
      </dsp:txBody>
      <dsp:txXfrm>
        <a:off x="17453" y="2530155"/>
        <a:ext cx="4403732" cy="322620"/>
      </dsp:txXfrm>
    </dsp:sp>
    <dsp:sp modelId="{CB067DE3-33E5-4FF5-AAFC-D3114DAE9A3C}">
      <dsp:nvSpPr>
        <dsp:cNvPr id="0" name=""/>
        <dsp:cNvSpPr/>
      </dsp:nvSpPr>
      <dsp:spPr>
        <a:xfrm>
          <a:off x="0" y="2896149"/>
          <a:ext cx="4438638" cy="357526"/>
        </a:xfrm>
        <a:prstGeom prst="roundRect">
          <a:avLst/>
        </a:prstGeom>
        <a:solidFill>
          <a:schemeClr val="accent5">
            <a:hueOff val="-512246"/>
            <a:satOff val="-44573"/>
            <a:lumOff val="-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Preventiemedewerker (aantal, capaciteit, kennis)</a:t>
          </a:r>
          <a:endParaRPr lang="en-US" sz="900" kern="1200"/>
        </a:p>
      </dsp:txBody>
      <dsp:txXfrm>
        <a:off x="17453" y="2913602"/>
        <a:ext cx="4403732" cy="322620"/>
      </dsp:txXfrm>
    </dsp:sp>
    <dsp:sp modelId="{F3C752E5-8FD7-40C4-9740-7FFC817CD334}">
      <dsp:nvSpPr>
        <dsp:cNvPr id="0" name=""/>
        <dsp:cNvSpPr/>
      </dsp:nvSpPr>
      <dsp:spPr>
        <a:xfrm>
          <a:off x="0" y="3279595"/>
          <a:ext cx="4438638" cy="357526"/>
        </a:xfrm>
        <a:prstGeom prst="roundRect">
          <a:avLst/>
        </a:prstGeom>
        <a:solidFill>
          <a:schemeClr val="accent5">
            <a:hueOff val="-597621"/>
            <a:satOff val="-52002"/>
            <a:lumOff val="-5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Advies verdiepende onderzoeken (Advies: indien niet meegenomen kan worden dan thema RI&amp;E adviseren en de beperking van de RI&amp;E in de scope van de RI&amp;E vastleggen)</a:t>
          </a:r>
          <a:endParaRPr lang="en-US" sz="900" kern="1200"/>
        </a:p>
      </dsp:txBody>
      <dsp:txXfrm>
        <a:off x="17453" y="3297048"/>
        <a:ext cx="4403732" cy="322620"/>
      </dsp:txXfrm>
    </dsp:sp>
    <dsp:sp modelId="{F03BD57F-74CC-4A84-859B-24134EA648DF}">
      <dsp:nvSpPr>
        <dsp:cNvPr id="0" name=""/>
        <dsp:cNvSpPr/>
      </dsp:nvSpPr>
      <dsp:spPr>
        <a:xfrm>
          <a:off x="0" y="3663041"/>
          <a:ext cx="4438638" cy="357526"/>
        </a:xfrm>
        <a:prstGeom prst="roundRect">
          <a:avLst/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/>
            <a:t>Niet vergeten:</a:t>
          </a:r>
          <a:endParaRPr lang="en-US" sz="900" kern="1200"/>
        </a:p>
      </dsp:txBody>
      <dsp:txXfrm>
        <a:off x="17453" y="3680494"/>
        <a:ext cx="4403732" cy="322620"/>
      </dsp:txXfrm>
    </dsp:sp>
    <dsp:sp modelId="{A9495D5E-9B6B-435C-8BBA-C25DA6AF91DC}">
      <dsp:nvSpPr>
        <dsp:cNvPr id="0" name=""/>
        <dsp:cNvSpPr/>
      </dsp:nvSpPr>
      <dsp:spPr>
        <a:xfrm>
          <a:off x="0" y="4020568"/>
          <a:ext cx="4438638" cy="36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27" tIns="11430" rIns="64008" bIns="1143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Bijzondere groepen o.a. thuiswerken</a:t>
          </a: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Pago-advies (BA is verantwoordelijk voor PAGO uitvoering)</a:t>
          </a:r>
          <a:endParaRPr lang="en-US" sz="700" kern="120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700" kern="1200"/>
            <a:t>Covid-19 (ventilatie, menselijke contacten, kwetsbare groepen)</a:t>
          </a:r>
          <a:endParaRPr lang="en-US" sz="700" kern="1200"/>
        </a:p>
      </dsp:txBody>
      <dsp:txXfrm>
        <a:off x="0" y="4020568"/>
        <a:ext cx="4438638" cy="363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52208944-4D37-0E55-5958-00E04927BF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t" anchorCtr="0" compatLnSpc="1">
            <a:prstTxWarp prst="textNoShape">
              <a:avLst/>
            </a:prstTxWarp>
          </a:bodyPr>
          <a:lstStyle>
            <a:lvl1pPr defTabSz="901700" eaLnBrk="0" fontAlgn="auto" hangingPunct="0">
              <a:spcBef>
                <a:spcPts val="0"/>
              </a:spcBef>
              <a:spcAft>
                <a:spcPts val="0"/>
              </a:spcAft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5CECD9A-F8CE-CED8-EE90-9B496F7EB4A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035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t" anchorCtr="0" compatLnSpc="1">
            <a:prstTxWarp prst="textNoShape">
              <a:avLst/>
            </a:prstTxWarp>
          </a:bodyPr>
          <a:lstStyle>
            <a:lvl1pPr algn="r" defTabSz="901700" eaLnBrk="0" fontAlgn="auto" hangingPunct="0">
              <a:spcBef>
                <a:spcPts val="0"/>
              </a:spcBef>
              <a:spcAft>
                <a:spcPts val="0"/>
              </a:spcAft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98C5D8E2-331D-D716-2F47-129F35CE7D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81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b" anchorCtr="0" compatLnSpc="1">
            <a:prstTxWarp prst="textNoShape">
              <a:avLst/>
            </a:prstTxWarp>
          </a:bodyPr>
          <a:lstStyle>
            <a:lvl1pPr defTabSz="901700" eaLnBrk="0" fontAlgn="auto" hangingPunct="0">
              <a:spcBef>
                <a:spcPts val="0"/>
              </a:spcBef>
              <a:spcAft>
                <a:spcPts val="0"/>
              </a:spcAft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FE106763-5184-FBED-3999-2407E7BED43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8848725"/>
            <a:ext cx="2903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b" anchorCtr="0" compatLnSpc="1">
            <a:prstTxWarp prst="textNoShape">
              <a:avLst/>
            </a:prstTxWarp>
          </a:bodyPr>
          <a:lstStyle>
            <a:lvl1pPr algn="r" defTabSz="901700">
              <a:defRPr sz="1100">
                <a:latin typeface="Times New Roman" panose="02020603050405020304" pitchFamily="18" charset="0"/>
              </a:defRPr>
            </a:lvl1pPr>
          </a:lstStyle>
          <a:p>
            <a:fld id="{5422391A-E304-405A-A6F5-FFCEF6C4A11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66E06CE-4686-3F22-7691-A0F3E90463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t" anchorCtr="0" compatLnSpc="1">
            <a:prstTxWarp prst="textNoShape">
              <a:avLst/>
            </a:prstTxWarp>
          </a:bodyPr>
          <a:lstStyle>
            <a:lvl1pPr defTabSz="901700" eaLnBrk="0" fontAlgn="auto" hangingPunct="0">
              <a:spcBef>
                <a:spcPts val="0"/>
              </a:spcBef>
              <a:spcAft>
                <a:spcPts val="0"/>
              </a:spcAft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1DDFFC8-3CF7-5F10-6769-99A4561057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t" anchorCtr="0" compatLnSpc="1">
            <a:prstTxWarp prst="textNoShape">
              <a:avLst/>
            </a:prstTxWarp>
          </a:bodyPr>
          <a:lstStyle>
            <a:lvl1pPr algn="r" defTabSz="901700" eaLnBrk="0" fontAlgn="auto" hangingPunct="0">
              <a:spcBef>
                <a:spcPts val="0"/>
              </a:spcBef>
              <a:spcAft>
                <a:spcPts val="0"/>
              </a:spcAft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16AF03B-3417-593C-5F0D-D6F67CB108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6963" y="696913"/>
            <a:ext cx="4660900" cy="349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EBB5CE7-86A9-3C6B-147D-E79EA22BC2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24363"/>
            <a:ext cx="5026025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noProof="0"/>
              <a:t>Klik om het opmaakprofiel van de modeltekst te bewerken</a:t>
            </a:r>
          </a:p>
          <a:p>
            <a:pPr lvl="1"/>
            <a:r>
              <a:rPr lang="nl-NL" altLang="en-US" noProof="0"/>
              <a:t>Tweede niveau</a:t>
            </a:r>
          </a:p>
          <a:p>
            <a:pPr lvl="2"/>
            <a:r>
              <a:rPr lang="nl-NL" altLang="en-US" noProof="0"/>
              <a:t>Derde niveau</a:t>
            </a:r>
          </a:p>
          <a:p>
            <a:pPr lvl="3"/>
            <a:r>
              <a:rPr lang="nl-NL" altLang="en-US" noProof="0"/>
              <a:t>Vierde niveau</a:t>
            </a:r>
          </a:p>
          <a:p>
            <a:pPr lvl="4"/>
            <a:r>
              <a:rPr lang="nl-NL" altLang="en-US" noProof="0"/>
              <a:t>Vijfde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BEF59238-5A57-BE55-3696-6A34209EB0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72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b" anchorCtr="0" compatLnSpc="1">
            <a:prstTxWarp prst="textNoShape">
              <a:avLst/>
            </a:prstTxWarp>
          </a:bodyPr>
          <a:lstStyle>
            <a:lvl1pPr defTabSz="901700" eaLnBrk="0" fontAlgn="auto" hangingPunct="0">
              <a:spcBef>
                <a:spcPts val="0"/>
              </a:spcBef>
              <a:spcAft>
                <a:spcPts val="0"/>
              </a:spcAft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6CA194C-5958-FDF5-D963-B8BC5EC745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8725"/>
            <a:ext cx="29733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45" tIns="45072" rIns="90145" bIns="45072" numCol="1" anchor="b" anchorCtr="0" compatLnSpc="1">
            <a:prstTxWarp prst="textNoShape">
              <a:avLst/>
            </a:prstTxWarp>
          </a:bodyPr>
          <a:lstStyle>
            <a:lvl1pPr algn="r" defTabSz="901700">
              <a:defRPr sz="1100">
                <a:latin typeface="Times New Roman" panose="02020603050405020304" pitchFamily="18" charset="0"/>
              </a:defRPr>
            </a:lvl1pPr>
          </a:lstStyle>
          <a:p>
            <a:fld id="{F06FE3BD-7AB9-412E-810B-45EC60253BAD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19B3-FA8C-4178-B3D6-F661B64E66F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903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19B3-FA8C-4178-B3D6-F661B64E66F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86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19B3-FA8C-4178-B3D6-F661B64E66F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953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D019B3-FA8C-4178-B3D6-F661B64E66F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92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Asz continue schipperen tussen</a:t>
            </a:r>
            <a:r>
              <a:rPr lang="nl-NL" baseline="0" dirty="0"/>
              <a:t> controle en ontwikkeling.</a:t>
            </a:r>
          </a:p>
          <a:p>
            <a:r>
              <a:rPr lang="nl-NL" baseline="0" dirty="0"/>
              <a:t>OR eerst gericht op details, dat weer losgelaten en toch af en toe weer terug naar controle.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2D11-C1F3-E84D-866F-DC3BA410D44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944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E76754-AC05-EE9E-3C76-FFD55302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067B22-60EF-1BBE-F26A-B2418BB4D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BB7EF2-3708-C510-62C2-D0328CB2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86C3-DAA2-4D4C-8027-FE5D91EDD6E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1708748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4DB735-E2DE-57A2-FB28-E12E76D3A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E11CFA-70DD-F4EE-FEBD-1AE85F0C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3A3F7B-3BE5-A13D-5FBB-AA0D393D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57A20-FD4D-4B4B-AD06-96FFE5D2DD9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68107149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F9AA82-A796-8420-C084-2BFFF07F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876733-C9DF-AB18-3771-7141BD26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0AFA02-61C9-5730-1003-F68261DD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6E585-7011-4881-85E3-9A18C78777D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60571297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EB64B7-3CAF-88B3-462D-F99B041C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F6E0F4-356E-ECC1-3094-4EAED81ED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8CC3D4-4513-E280-B8C3-0FDE007B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7EFED-7BD2-4DDE-8AA0-A0AD8FF3A6E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897596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001186-FB9A-5959-C9CC-ED6665F4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C9D1E4-70A0-61E7-DCE4-E5970F59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97C6F1-BB2E-B36C-628D-22473AC3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B8FB6-D807-4799-B602-E9D7F56278B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87201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8919D92D-33C9-07A8-C02C-2DF05F20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55987606-B699-0A37-CE0A-BE8ADEF3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7199E6D-4DA4-CB3B-8D50-6FABFA8F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CB354-8977-49DF-B083-6B9FFA7D399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85117655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1EFDB68-9B30-38A5-3338-3F50A437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A2443BC2-83CF-5CE8-182F-2C8FFE05D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2AF01C63-97BD-67A3-D211-CBA95BFA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FA49D-84D7-4FF7-8E29-0272580759A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02857457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2EDDD433-B477-A832-48E4-F65ADCB9E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0D7F530-ADB6-D012-35C6-B98BB710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5893A28A-D3ED-79DD-F4B1-9054C102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06D5B-88BA-49D9-B24A-AED86D322CF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108746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348C48BA-CAD6-BF08-8509-0C40EFC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CAD364C4-578A-F76E-45F2-E54AFF71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93CE788B-4BB6-AE0A-12CA-C8655BFB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A331C-F3C0-440A-BEF4-58025BF2971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5213912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0D59D12-83E4-ECA4-3272-F8F71EC0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B048506-6607-E829-EEC0-3B5C1000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EF1A59E1-4379-7DD9-6719-321487C8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29D3F-82B0-477B-9757-A93B9DCB59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5808639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7465EBE6-7789-3263-AAD9-40CB8E17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796BB10D-0E77-CDF8-AC5E-7ECA4473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51281AF-B655-D8FE-D844-339E92B5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21521-53BB-4451-996A-17DBBCA3E38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0602928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E652E48-ACEA-50B2-1C94-E2C745B16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7030EBBD-8543-100B-955C-6658453494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Klikken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3357DD-93C0-A221-5635-71AD81003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Nederlandse Academie voor Arbeidswetenschappen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E6707B-530D-D261-E283-BA5A96E3B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B949AE-C52A-763A-A101-739E62580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F615EB3B-17B0-4DDE-B45B-C42A62276FD2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 spd="med">
    <p:zoom/>
  </p:transition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MS PGothic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frm=1&amp;source=images&amp;cd=&amp;cad=rja&amp;docid=DZoTGjQzNyscmM&amp;tbnid=ldMr75Hzoq-MYM:&amp;ved=0CAUQjRw&amp;url=http://www.linkedin.com/groups/Vakblad-Arbo-3335921&amp;ei=wV-zUZv0NoPD0QXEvYHwCg&amp;psig=AFQjCNHYR5lNg6chwPWAk2s6zGpMh2Rktw&amp;ust=137079627566025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frm=1&amp;source=images&amp;cd=&amp;cad=rja&amp;docid=DZoTGjQzNyscmM&amp;tbnid=ldMr75Hzoq-MYM:&amp;ved=0CAUQjRw&amp;url=http://www.linkedin.com/groups/Vakblad-Arbo-3335921&amp;ei=wV-zUZv0NoPD0QXEvYHwCg&amp;psig=AFQjCNHYR5lNg6chwPWAk2s6zGpMh2Rktw&amp;ust=1370796275660254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frm=1&amp;source=images&amp;cd=&amp;cad=rja&amp;docid=rQl1gQbef2agMM&amp;tbnid=Osmb69ucp0Dc_M:&amp;ved=0CAUQjRw&amp;url=http://www.steppingstonescoaching.nl/kanjer-vitaminen/&amp;ei=zGttUobzNc_Y0QXZp4GQCA&amp;psig=AFQjCNFywAcw3CLTQ8faZkhoCTnBlD90Cw&amp;ust=1382989128265017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0TxFdYeZ-KHqcM&amp;tbnid=9a7csyVqhsSLsM:&amp;ved=0CAUQjRw&amp;url=http://www.gertjanschop.com/modellen/kleuren_en_hun_centrale_thema_s.html&amp;ei=N2xtUtOqBKTG0QXRr4H4CQ&amp;psig=AFQjCNFewQK5pk6-ITitznKsZ_hpsrlQeQ&amp;ust=1382989236663296" TargetMode="External"/><Relationship Id="rId2" Type="http://schemas.openxmlformats.org/officeDocument/2006/relationships/hyperlink" Target="http://www.youtube.com/watch?v=DFMVuTzKnt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frm=1&amp;source=images&amp;cd=&amp;cad=rja&amp;docid=DZoTGjQzNyscmM&amp;tbnid=ldMr75Hzoq-MYM:&amp;ved=0CAUQjRw&amp;url=http://www.linkedin.com/groups/Vakblad-Arbo-3335921&amp;ei=wV-zUZv0NoPD0QXEvYHwCg&amp;psig=AFQjCNHYR5lNg6chwPWAk2s6zGpMh2Rktw&amp;ust=137079627566025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nl/url?sa=i&amp;rct=j&amp;q=&amp;esrc=s&amp;frm=1&amp;source=images&amp;cd=&amp;cad=rja&amp;docid=DZoTGjQzNyscmM&amp;tbnid=ldMr75Hzoq-MYM:&amp;ved=0CAUQjRw&amp;url=http://www.linkedin.com/groups/Vakblad-Arbo-3335921&amp;ei=wV-zUZv0NoPD0QXEvYHwCg&amp;psig=AFQjCNHYR5lNg6chwPWAk2s6zGpMh2Rktw&amp;ust=137079627566025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nl/url?sa=i&amp;rct=j&amp;q=&amp;esrc=s&amp;frm=1&amp;source=images&amp;cd=&amp;cad=rja&amp;docid=DZoTGjQzNyscmM&amp;tbnid=ldMr75Hzoq-MYM:&amp;ved=0CAUQjRw&amp;url=http://www.linkedin.com/groups/Vakblad-Arbo-3335921&amp;ei=wV-zUZv0NoPD0QXEvYHwCg&amp;psig=AFQjCNHYR5lNg6chwPWAk2s6zGpMh2Rktw&amp;ust=1370796275660254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nl/url?sa=i&amp;rct=j&amp;q=&amp;esrc=s&amp;frm=1&amp;source=images&amp;cd=&amp;cad=rja&amp;docid=v3tIfu0Ch1ycWM&amp;tbnid=_iD2ct8sBnrQBM:&amp;ved=0CAUQjRw&amp;url=http://www.010projecten.nl/cms/?q=node/32&amp;ei=-25tUrfWB-q60QW0n4GQCw&amp;bvm=bv.55123115,d.d2k&amp;psig=AFQjCNGbMTs9zr_EyRjYGa-TiHIzYeQbDA&amp;ust=1382989939850142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50" name="Rectangle 1644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2">
            <a:extLst>
              <a:ext uri="{FF2B5EF4-FFF2-40B4-BE49-F238E27FC236}">
                <a16:creationId xmlns:a16="http://schemas.microsoft.com/office/drawing/2014/main" id="{D27A1D61-8DB7-907D-1C7B-CEAA40F160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81392" y="2944090"/>
            <a:ext cx="3027250" cy="2387600"/>
          </a:xfrm>
        </p:spPr>
        <p:txBody>
          <a:bodyPr anchor="t">
            <a:normAutofit/>
          </a:bodyPr>
          <a:lstStyle/>
          <a:p>
            <a:pPr algn="l" eaLnBrk="1" hangingPunct="1"/>
            <a:br>
              <a:rPr lang="nl-NL" altLang="nl-NL" sz="4300" i="1"/>
            </a:br>
            <a:r>
              <a:rPr lang="nl-NL" altLang="nl-NL" sz="4300" i="1">
                <a:latin typeface="Poppins" panose="00000500000000000000" pitchFamily="2" charset="0"/>
                <a:cs typeface="Poppins" panose="00000500000000000000" pitchFamily="2" charset="0"/>
              </a:rPr>
              <a:t>Meester in de RI&amp;E</a:t>
            </a:r>
            <a:r>
              <a:rPr lang="nl-NL" altLang="nl-NL" sz="43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6452" name="Rectangle 1645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1207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4" name="Rectangle 1645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18" y="391886"/>
            <a:ext cx="4507024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3FD2BDC-C5D9-8B2D-F725-623EE648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30" y="1323623"/>
            <a:ext cx="4152001" cy="4152001"/>
          </a:xfrm>
          <a:prstGeom prst="rect">
            <a:avLst/>
          </a:prstGeom>
        </p:spPr>
      </p:pic>
      <p:grpSp>
        <p:nvGrpSpPr>
          <p:cNvPr id="16456" name="Group 1645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5358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457" name="Rectangle 1645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8" name="Rectangle 164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9" name="Rectangle 164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603" name="Rectangle 24602">
            <a:extLst>
              <a:ext uri="{FF2B5EF4-FFF2-40B4-BE49-F238E27FC236}">
                <a16:creationId xmlns:a16="http://schemas.microsoft.com/office/drawing/2014/main" id="{8E2CC403-21CD-41DF-BAC4-329D7FF03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9121" y="1147158"/>
            <a:ext cx="4528852" cy="47133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Toetsing van de RI&amp;E</a:t>
            </a:r>
          </a:p>
        </p:txBody>
      </p:sp>
      <p:grpSp>
        <p:nvGrpSpPr>
          <p:cNvPr id="24605" name="Group 24604">
            <a:extLst>
              <a:ext uri="{FF2B5EF4-FFF2-40B4-BE49-F238E27FC236}">
                <a16:creationId xmlns:a16="http://schemas.microsoft.com/office/drawing/2014/main" id="{B13AA5FE-3FFC-4725-9ADD-E428544EC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4606" name="Rectangle 24605">
              <a:extLst>
                <a:ext uri="{FF2B5EF4-FFF2-40B4-BE49-F238E27FC236}">
                  <a16:creationId xmlns:a16="http://schemas.microsoft.com/office/drawing/2014/main" id="{4FA70700-3F72-44D4-8175-FEB2B9B23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07" name="Rectangle 24606">
              <a:extLst>
                <a:ext uri="{FF2B5EF4-FFF2-40B4-BE49-F238E27FC236}">
                  <a16:creationId xmlns:a16="http://schemas.microsoft.com/office/drawing/2014/main" id="{7093C0F6-5741-4C9D-90FF-A25824BFC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08" name="Rectangle 24607">
              <a:extLst>
                <a:ext uri="{FF2B5EF4-FFF2-40B4-BE49-F238E27FC236}">
                  <a16:creationId xmlns:a16="http://schemas.microsoft.com/office/drawing/2014/main" id="{921B2E1B-E962-432C-ADA1-2934CE3C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10" name="Rectangle 24609">
            <a:extLst>
              <a:ext uri="{FF2B5EF4-FFF2-40B4-BE49-F238E27FC236}">
                <a16:creationId xmlns:a16="http://schemas.microsoft.com/office/drawing/2014/main" id="{7653717E-6F8C-43E0-9893-C03AE87D1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2" name="Rectangle 24611">
            <a:extLst>
              <a:ext uri="{FF2B5EF4-FFF2-40B4-BE49-F238E27FC236}">
                <a16:creationId xmlns:a16="http://schemas.microsoft.com/office/drawing/2014/main" id="{35BB14B4-EC3F-47C7-9AF3-B0E017B75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9620" y="391886"/>
            <a:ext cx="3021762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E67895-ECEE-09F2-D90B-CE5688C56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http://media.licdn.com/media/p/2/000/06c/161/33dee0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864096" cy="432048"/>
          </a:xfrm>
          <a:prstGeom prst="rect">
            <a:avLst/>
          </a:prstGeom>
          <a:noFill/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062C8C-2A01-3F75-DD33-00F0980D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nl-NL" sz="3600">
                <a:latin typeface="Poppins" panose="00000500000000000000" pitchFamily="2" charset="0"/>
                <a:cs typeface="Poppins" panose="00000500000000000000" pitchFamily="2" charset="0"/>
              </a:rPr>
              <a:t>Persooncertificering deskundigen HVK, AH en A&amp;O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300" b="1">
                <a:latin typeface="Poppins" panose="00000500000000000000" pitchFamily="2" charset="0"/>
                <a:cs typeface="Poppins" panose="00000500000000000000" pitchFamily="2" charset="0"/>
              </a:rPr>
              <a:t>Voorheen: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00" b="1">
                <a:latin typeface="Poppins" panose="00000500000000000000" pitchFamily="2" charset="0"/>
                <a:cs typeface="Poppins" panose="00000500000000000000" pitchFamily="2" charset="0"/>
              </a:rPr>
              <a:t>Certificeren van het beroep:  </a:t>
            </a:r>
            <a:r>
              <a:rPr lang="nl-NL" sz="1300">
                <a:latin typeface="Poppins" panose="00000500000000000000" pitchFamily="2" charset="0"/>
                <a:cs typeface="Poppins" panose="00000500000000000000" pitchFamily="2" charset="0"/>
              </a:rPr>
              <a:t>Beoordeling van competenties binnen het vakgebied: kennis, vaardigheden en attitude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00">
                <a:latin typeface="Poppins" panose="00000500000000000000" pitchFamily="2" charset="0"/>
                <a:cs typeface="Poppins" panose="00000500000000000000" pitchFamily="2" charset="0"/>
              </a:rPr>
              <a:t>Beoordeling portfolio: opleidingen, intercollegiale toetsing (leervragen) en rapportages (bijv. onderzoeken gevaarlijke stoffen, veiligheidsbeleid, werken op hoogte)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00">
                <a:latin typeface="Poppins" panose="00000500000000000000" pitchFamily="2" charset="0"/>
                <a:cs typeface="Poppins" panose="00000500000000000000" pitchFamily="2" charset="0"/>
              </a:rPr>
              <a:t>Beoordelings– examengesprek</a:t>
            </a:r>
          </a:p>
          <a:p>
            <a:pPr marL="0" indent="0">
              <a:buNone/>
            </a:pPr>
            <a:endParaRPr lang="nl-NL" sz="13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l-NL" sz="1300" b="1">
                <a:latin typeface="Poppins" panose="00000500000000000000" pitchFamily="2" charset="0"/>
                <a:cs typeface="Poppins" panose="00000500000000000000" pitchFamily="2" charset="0"/>
              </a:rPr>
              <a:t>Vanaf 1 juli 2022: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00" b="1">
                <a:latin typeface="Poppins" panose="00000500000000000000" pitchFamily="2" charset="0"/>
                <a:cs typeface="Poppins" panose="00000500000000000000" pitchFamily="2" charset="0"/>
              </a:rPr>
              <a:t>Certificeren van een taak</a:t>
            </a:r>
            <a:r>
              <a:rPr lang="nl-NL" sz="1300">
                <a:latin typeface="Poppins" panose="00000500000000000000" pitchFamily="2" charset="0"/>
                <a:cs typeface="Poppins" panose="00000500000000000000" pitchFamily="2" charset="0"/>
              </a:rPr>
              <a:t>: Beoordeling van competenties voor het uitvoeren van een RI&amp;E toets en adviseren over verbetermaatregelen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00">
                <a:latin typeface="Poppins" panose="00000500000000000000" pitchFamily="2" charset="0"/>
                <a:cs typeface="Poppins" panose="00000500000000000000" pitchFamily="2" charset="0"/>
              </a:rPr>
              <a:t>Beoordeling portfolio: 3 toets- en adviesrapporten, ICT (2x per jaar; 1x inbreng toets) voor de betreffende scope van de arbodeskundige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nl-NL" sz="1300">
                <a:latin typeface="Poppins" panose="00000500000000000000" pitchFamily="2" charset="0"/>
                <a:cs typeface="Poppins" panose="00000500000000000000" pitchFamily="2" charset="0"/>
              </a:rPr>
              <a:t>Examengesprek over portfolio en kennis overige risicofactoren</a:t>
            </a:r>
          </a:p>
          <a:p>
            <a:pPr>
              <a:buFont typeface="+mj-lt"/>
              <a:buAutoNum type="arabicPeriod"/>
            </a:pPr>
            <a:endParaRPr lang="nl-NL" sz="13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77948CE-24ED-0B33-5A6C-B1D48C19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8DE9B13-F8E6-DD80-911D-E5296A9F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28322056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83771" y="1336329"/>
            <a:ext cx="2919549" cy="4382588"/>
          </a:xfrm>
        </p:spPr>
        <p:txBody>
          <a:bodyPr anchor="ctr">
            <a:normAutofit/>
          </a:bodyPr>
          <a:lstStyle/>
          <a:p>
            <a:r>
              <a:rPr lang="nl-NL" sz="2200" dirty="0">
                <a:latin typeface="Poppins" panose="00000500000000000000" pitchFamily="2" charset="0"/>
                <a:cs typeface="Poppins" panose="00000500000000000000" pitchFamily="2" charset="0"/>
              </a:rPr>
              <a:t>Certificatieschema </a:t>
            </a:r>
            <a:r>
              <a:rPr lang="nl-NL" sz="2200" dirty="0" err="1">
                <a:latin typeface="Poppins" panose="00000500000000000000" pitchFamily="2" charset="0"/>
                <a:cs typeface="Poppins" panose="00000500000000000000" pitchFamily="2" charset="0"/>
              </a:rPr>
              <a:t>arbodeskundige</a:t>
            </a:r>
            <a:endParaRPr lang="nl-NL" sz="2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63461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982976"/>
            <a:ext cx="4507025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>
          <a:xfrm>
            <a:off x="4572000" y="1336329"/>
            <a:ext cx="3945636" cy="4382588"/>
          </a:xfrm>
        </p:spPr>
        <p:txBody>
          <a:bodyPr anchor="ctr">
            <a:normAutofit/>
          </a:bodyPr>
          <a:lstStyle/>
          <a:p>
            <a:pPr>
              <a:buAutoNum type="alphaUcPeriod"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Systeem toets: </a:t>
            </a:r>
          </a:p>
          <a:p>
            <a:pPr marL="0" indent="0">
              <a:buNone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- Iedere </a:t>
            </a:r>
            <a:r>
              <a:rPr lang="nl-NL" sz="1300" dirty="0" err="1">
                <a:latin typeface="Poppins" panose="00000500000000000000" pitchFamily="2" charset="0"/>
                <a:cs typeface="Poppins" panose="00000500000000000000" pitchFamily="2" charset="0"/>
              </a:rPr>
              <a:t>arbodeskundige</a:t>
            </a: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 kan dit doen (incl. BA)</a:t>
            </a:r>
          </a:p>
          <a:p>
            <a:pPr marL="0" indent="0">
              <a:buNone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- Beoordelen of alle wettelijke onderdelen zijn beschreven (geen inhoudelijke beoordeling)</a:t>
            </a:r>
          </a:p>
          <a:p>
            <a:pPr marL="0" indent="0">
              <a:buNone/>
            </a:pPr>
            <a:endParaRPr lang="nl-NL" sz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B. Scope toets:</a:t>
            </a:r>
          </a:p>
          <a:p>
            <a:pPr marL="0" indent="0">
              <a:buNone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-     Afhankelijk van de risico’s door HVK en/of AH en/of A&amp;O</a:t>
            </a:r>
          </a:p>
          <a:p>
            <a:pPr marL="257175" indent="-257175">
              <a:buFontTx/>
              <a:buChar char="-"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Juiste inventarisatiemethode en beoordelingsmethode van (verdiepende) onderzoeken</a:t>
            </a:r>
          </a:p>
          <a:p>
            <a:pPr marL="257175" indent="-257175">
              <a:buFontTx/>
              <a:buChar char="-"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Prioriteitstelling</a:t>
            </a:r>
          </a:p>
          <a:p>
            <a:pPr marL="257175" indent="-257175">
              <a:buFontTx/>
              <a:buChar char="-"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Juiste beheersmaatregelen (</a:t>
            </a:r>
            <a:r>
              <a:rPr lang="nl-NL" sz="1300" dirty="0" err="1">
                <a:latin typeface="Poppins" panose="00000500000000000000" pitchFamily="2" charset="0"/>
                <a:cs typeface="Poppins" panose="00000500000000000000" pitchFamily="2" charset="0"/>
              </a:rPr>
              <a:t>arbeidshygiënische</a:t>
            </a: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 strategie, stand der techniek)</a:t>
            </a:r>
          </a:p>
          <a:p>
            <a:pPr marL="257175" indent="-257175">
              <a:buFontTx/>
              <a:buChar char="-"/>
            </a:pPr>
            <a:endParaRPr lang="nl-NL" sz="13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l-NL" sz="1300" dirty="0">
                <a:latin typeface="Poppins" panose="00000500000000000000" pitchFamily="2" charset="0"/>
                <a:cs typeface="Poppins" panose="00000500000000000000" pitchFamily="2" charset="0"/>
              </a:rPr>
              <a:t>C. Advies uitbrengen over de RI&amp;E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CD14C77-720C-EABC-B708-354FC276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4357" y="6492240"/>
            <a:ext cx="263165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339B900-5EEB-0662-F4CA-CCFAAFBB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1823616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46163D3-B666-4446-84C6-9902EB93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98538" y="679731"/>
            <a:ext cx="312899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Expertise 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6888" y="1"/>
            <a:ext cx="1834788" cy="5777808"/>
            <a:chOff x="329184" y="1"/>
            <a:chExt cx="524256" cy="577780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67" y="269325"/>
            <a:ext cx="4587584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E1C7B33-FC95-4981-B749-79B83D3A4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47" y="1894894"/>
            <a:ext cx="4206623" cy="2955151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5A04CDB-9573-D212-CF8E-1E50EF87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5CD292A-97CD-A588-9918-63A651EED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275249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6163D3-B666-4446-84C6-9902EB936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98538" y="679731"/>
            <a:ext cx="3128995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Expertise II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6888" y="1"/>
            <a:ext cx="1834788" cy="5777808"/>
            <a:chOff x="329184" y="1"/>
            <a:chExt cx="524256" cy="577780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67" y="269325"/>
            <a:ext cx="4587584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18F418-BD38-D177-8587-C3F785EDB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47" y="2241940"/>
            <a:ext cx="4206623" cy="2261059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33A258F-3671-3C6B-C8BB-014DDB14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25A8EBD-2CE8-12AA-E110-315F190C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16088417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1.1 Toetsen op volledigheid: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Risico’s (incl grondoorzaken, brf’s) </a:t>
            </a: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voor de hele organisatie </a:t>
            </a: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of </a:t>
            </a: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onderdelen, waaronder groepen medewerkers of activiteiten geïnventariseerd?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Verzuimanalyse gebruikt en arbeidsgerelateerd verzuim vastgesteld?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Inzicht gebruikt ander deskundigen?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Inzichten van werknemers?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Inzicht van de preventiemedewerker?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Analyse van het PAGO betrokken?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Ongevallenregistratie en oorzaken beoordeeld?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Aanstelling en taken preventiemedewerker beschreven? 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Beoordeling kennis, aantal en capaciteit preventiemedewerkers?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Advies over uitvoeren PAGO?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Arbobeleid geïmplementeerd en merkbaar op werkvloer?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BHV beschreven?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Beheersmaatregelen beschreven</a:t>
            </a: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? Wim van Alphen: “Ook voor beheerste risico’s”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Verdiepende RI&amp;E’s nodig?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32EC445-E69F-BFD8-F816-BBA5A37A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5AC4FE-5B29-8558-9734-26615A5F3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82370697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1.2 Toetsen op actualiteit RI&amp;E en of de actualiteit is geborgd</a:t>
            </a:r>
          </a:p>
          <a:p>
            <a:pPr marL="0" indent="0">
              <a:buNone/>
            </a:pPr>
            <a:endParaRPr lang="nl-NL" sz="1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1.3 Toetsen of RI&amp;E voldoet aan stand der wetenschap en professionele dienstverlening</a:t>
            </a:r>
          </a:p>
          <a:p>
            <a:pPr marL="0" indent="0">
              <a:buNone/>
            </a:pPr>
            <a:endParaRPr lang="nl-NL" sz="1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1.4 Toetsen op betrouwbaarheid</a:t>
            </a:r>
          </a:p>
          <a:p>
            <a:pPr marL="600075" lvl="1" indent="-257175">
              <a:buFontTx/>
              <a:buChar char="-"/>
            </a:pP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Blootstelling representatief, gevalideerde methodes en getoetst aan onderbouwde grenswaarden</a:t>
            </a:r>
          </a:p>
          <a:p>
            <a:pPr marL="342900" lvl="1" indent="0">
              <a:buNone/>
            </a:pPr>
            <a:endParaRPr lang="nl-NL" sz="10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2. Toetsen plan van aanpak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Maatregelen voldoen om risico’s te beperken? (</a:t>
            </a: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Verder dan wettelijke normen bijv: </a:t>
            </a: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10% v. grenswaarde, verder dan bouwbesluit, best practices)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AH-strategie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Effectiviteit maatregelen ingeschat? Rekening gehouden met ongewenste consequenties?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Juiste evaluatie/prioritering?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SMART</a:t>
            </a:r>
          </a:p>
          <a:p>
            <a:pPr marL="685800" lvl="1" indent="-342900">
              <a:buFont typeface="+mj-lt"/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Hebben </a:t>
            </a: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actiehouders voldoende bevoegdheid</a:t>
            </a: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pPr marL="257175" indent="-257175">
              <a:buFontTx/>
              <a:buChar char="-"/>
            </a:pPr>
            <a:endParaRPr lang="nl-NL" sz="1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nl-NL" sz="100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AC786AC-8167-0D67-C6BD-D6F69996F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3A94D45-F59D-387B-85F5-628BD1B6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43075700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3. Adviseren over plan van aanpak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Adviseren over betrouwbaarheid, volledigheid en actualiteit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Adviseren over beheersmaatregelen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Advies over structureel arbobeleid (PDCA)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Advies over TVB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Advies over prioritering en planning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Advies over aanvullend onderzoek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Advies over veiligheidscultuur</a:t>
            </a:r>
          </a:p>
          <a:p>
            <a:pPr marL="685800" lvl="1" indent="-342900">
              <a:buAutoNum type="arabicPeriod"/>
            </a:pPr>
            <a:endParaRPr lang="nl-NL" sz="10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4. Toets- en adviesrapport schrijven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Beargumenteren bevindingen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Management informeren over overtreding wet- en regelgeving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Reikwijdte advies aangeven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Aangeven of aanvullende informatie nodig is (</a:t>
            </a:r>
            <a:r>
              <a:rPr lang="nl-NL" sz="1000" b="1">
                <a:latin typeface="Poppins" panose="00000500000000000000" pitchFamily="2" charset="0"/>
                <a:cs typeface="Poppins" panose="00000500000000000000" pitchFamily="2" charset="0"/>
              </a:rPr>
              <a:t>???</a:t>
            </a: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Overzichtelijk rapport</a:t>
            </a:r>
          </a:p>
          <a:p>
            <a:pPr marL="685800" lvl="1" indent="-342900">
              <a:buAutoNum type="arabicPeriod"/>
            </a:pPr>
            <a:r>
              <a:rPr lang="nl-NL" sz="1000">
                <a:latin typeface="Poppins" panose="00000500000000000000" pitchFamily="2" charset="0"/>
                <a:cs typeface="Poppins" panose="00000500000000000000" pitchFamily="2" charset="0"/>
              </a:rPr>
              <a:t>Rapport afstemmen op lezer</a:t>
            </a:r>
          </a:p>
          <a:p>
            <a:pPr>
              <a:buAutoNum type="arabicPeriod"/>
            </a:pPr>
            <a:endParaRPr lang="nl-NL" sz="1000"/>
          </a:p>
          <a:p>
            <a:pPr>
              <a:buAutoNum type="arabicPeriod"/>
            </a:pPr>
            <a:endParaRPr lang="nl-NL" sz="100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E951070-E9F0-97F5-6B32-5EB44795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5168273-9685-942E-75B0-820E8EBA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0264928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3798" y="1097280"/>
            <a:ext cx="2847230" cy="4666207"/>
          </a:xfrm>
        </p:spPr>
        <p:txBody>
          <a:bodyPr anchor="ctr">
            <a:normAutofit/>
          </a:bodyPr>
          <a:lstStyle/>
          <a:p>
            <a:r>
              <a:rPr lang="nl-NL" sz="2300">
                <a:latin typeface="Poppins" panose="00000500000000000000" pitchFamily="2" charset="0"/>
                <a:cs typeface="Poppins" panose="00000500000000000000" pitchFamily="2" charset="0"/>
              </a:rPr>
              <a:t>Aandachtspunten voor uitvoering RI&amp;E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932" y="5945955"/>
            <a:ext cx="9082028" cy="525780"/>
            <a:chOff x="82576" y="5945955"/>
            <a:chExt cx="12109423" cy="52578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279" y="587829"/>
            <a:ext cx="4878975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64FC191-DBAE-F0FB-B35F-E38163C9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graphicFrame>
        <p:nvGraphicFramePr>
          <p:cNvPr id="37" name="Tijdelijke aanduiding voor tekst 4">
            <a:extLst>
              <a:ext uri="{FF2B5EF4-FFF2-40B4-BE49-F238E27FC236}">
                <a16:creationId xmlns:a16="http://schemas.microsoft.com/office/drawing/2014/main" id="{392CBBD5-2300-9885-4689-3092C74838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627724"/>
              </p:ext>
            </p:extLst>
          </p:nvPr>
        </p:nvGraphicFramePr>
        <p:xfrm>
          <a:off x="4073652" y="1014153"/>
          <a:ext cx="4438638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5CBC04-4941-4D76-F661-BFC27B8D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2299323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Van moeten naar willen</a:t>
            </a:r>
          </a:p>
        </p:txBody>
      </p:sp>
      <p:sp>
        <p:nvSpPr>
          <p:cNvPr id="17411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Moeten</a:t>
            </a:r>
          </a:p>
        </p:txBody>
      </p:sp>
      <p:sp>
        <p:nvSpPr>
          <p:cNvPr id="17412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Aanleiding: ongeval, inspectiebezoek, klacht, …</a:t>
            </a:r>
          </a:p>
          <a:p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Respons: we moeten iets doen (reactief)</a:t>
            </a:r>
          </a:p>
          <a:p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Risico’s inventariseren: met checklist</a:t>
            </a:r>
          </a:p>
          <a:p>
            <a:r>
              <a:rPr lang="nl-NL" dirty="0">
                <a:latin typeface="Poppins" panose="00000500000000000000" pitchFamily="2" charset="0"/>
                <a:cs typeface="Poppins" panose="00000500000000000000" pitchFamily="2" charset="0"/>
              </a:rPr>
              <a:t>Acties: lekbakken, instructies</a:t>
            </a:r>
          </a:p>
        </p:txBody>
      </p:sp>
      <p:sp>
        <p:nvSpPr>
          <p:cNvPr id="17413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>
                <a:latin typeface="Poppins" panose="00000500000000000000" pitchFamily="2" charset="0"/>
                <a:cs typeface="Poppins" panose="00000500000000000000" pitchFamily="2" charset="0"/>
              </a:rPr>
              <a:t>Willen</a:t>
            </a:r>
          </a:p>
        </p:txBody>
      </p:sp>
      <p:sp>
        <p:nvSpPr>
          <p:cNvPr id="17414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>
                <a:latin typeface="Poppins" panose="00000500000000000000" pitchFamily="2" charset="0"/>
                <a:cs typeface="Poppins" panose="00000500000000000000" pitchFamily="2" charset="0"/>
              </a:rPr>
              <a:t>Aanleiding: verhuizing, marktontwikkeling, …</a:t>
            </a:r>
          </a:p>
          <a:p>
            <a:r>
              <a:rPr lang="nl-NL">
                <a:latin typeface="Poppins" panose="00000500000000000000" pitchFamily="2" charset="0"/>
                <a:cs typeface="Poppins" panose="00000500000000000000" pitchFamily="2" charset="0"/>
              </a:rPr>
              <a:t>Respons: we willen iets doen (proactief)</a:t>
            </a:r>
          </a:p>
          <a:p>
            <a:r>
              <a:rPr lang="nl-NL">
                <a:latin typeface="Poppins" panose="00000500000000000000" pitchFamily="2" charset="0"/>
                <a:cs typeface="Poppins" panose="00000500000000000000" pitchFamily="2" charset="0"/>
              </a:rPr>
              <a:t>Risico’s inventariseren: met de afdeling</a:t>
            </a:r>
          </a:p>
          <a:p>
            <a:r>
              <a:rPr lang="nl-NL">
                <a:latin typeface="Poppins" panose="00000500000000000000" pitchFamily="2" charset="0"/>
                <a:cs typeface="Poppins" panose="00000500000000000000" pitchFamily="2" charset="0"/>
              </a:rPr>
              <a:t>Acties: onderzoek, training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D4FECF0-977D-E87B-C2A3-05D59DF8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pic>
        <p:nvPicPr>
          <p:cNvPr id="7" name="Picture 2" descr="http://media.licdn.com/media/p/2/000/06c/161/33dee0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864096" cy="432048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8BE46F1-4F87-B936-3C9D-7F503751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FA49D-84D7-4FF7-8E29-0272580759A5}" type="slidenum">
              <a:rPr lang="nl-NL" altLang="nl-NL" smtClean="0"/>
              <a:pPr/>
              <a:t>19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1392" y="2944090"/>
            <a:ext cx="302725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/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Programma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1207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18" y="391886"/>
            <a:ext cx="4507024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5358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3DFEB3-C8AC-B83A-BCCB-4E8445F7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5118" y="6492240"/>
            <a:ext cx="2842953" cy="365125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>
              <a:spcAft>
                <a:spcPts val="600"/>
              </a:spcAft>
              <a:defRPr/>
            </a:pPr>
            <a:r>
              <a:rPr lang="nl-NL" sz="1200" b="1" kern="1200">
                <a:ln/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  <a:endParaRPr lang="en-US" sz="1200" b="1" kern="1200">
              <a:ln/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C0F4EF95-04E6-C82C-701F-9D7C7B2CB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95822"/>
              </p:ext>
            </p:extLst>
          </p:nvPr>
        </p:nvGraphicFramePr>
        <p:xfrm>
          <a:off x="603992" y="666728"/>
          <a:ext cx="4044277" cy="546579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74554">
                  <a:extLst>
                    <a:ext uri="{9D8B030D-6E8A-4147-A177-3AD203B41FA5}">
                      <a16:colId xmlns:a16="http://schemas.microsoft.com/office/drawing/2014/main" val="3036021932"/>
                    </a:ext>
                  </a:extLst>
                </a:gridCol>
                <a:gridCol w="2369723">
                  <a:extLst>
                    <a:ext uri="{9D8B030D-6E8A-4147-A177-3AD203B41FA5}">
                      <a16:colId xmlns:a16="http://schemas.microsoft.com/office/drawing/2014/main" val="3302935586"/>
                    </a:ext>
                  </a:extLst>
                </a:gridCol>
              </a:tblGrid>
              <a:tr h="430004">
                <a:tc>
                  <a:txBody>
                    <a:bodyPr/>
                    <a:lstStyle/>
                    <a:p>
                      <a:pPr fontAlgn="t"/>
                      <a:r>
                        <a:rPr lang="nl-NL" sz="1200" b="1" cap="none" spc="30">
                          <a:solidFill>
                            <a:schemeClr val="tx1"/>
                          </a:solidFill>
                          <a:effectLst/>
                        </a:rPr>
                        <a:t>Ontvangst met koffie en thee </a:t>
                      </a:r>
                    </a:p>
                  </a:txBody>
                  <a:tcPr marL="0" marR="6839" marT="18951" marB="189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1200" b="1" cap="none" spc="30">
                        <a:solidFill>
                          <a:schemeClr val="tx1"/>
                        </a:solidFill>
                      </a:endParaRPr>
                    </a:p>
                  </a:txBody>
                  <a:tcPr marL="0" marR="6839" marT="18951" marB="189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62012"/>
                  </a:ext>
                </a:extLst>
              </a:tr>
              <a:tr h="475597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09.30</a:t>
                      </a: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Kennismaking en toelichting programma </a:t>
                      </a:r>
                      <a:b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endParaRPr lang="nl-NL" sz="900" cap="none" spc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4857123"/>
                  </a:ext>
                </a:extLst>
              </a:tr>
              <a:tr h="475597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10.00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b="1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rollen van de deelnemers</a:t>
                      </a: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 </a:t>
                      </a:r>
                      <a:b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</a:b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Ervaringen uitwisselen over rollen, situaties en organisaties 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16923"/>
                  </a:ext>
                </a:extLst>
              </a:tr>
              <a:tr h="885936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10.45</a:t>
                      </a: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b="1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Algemene inleiding op risicomanagement</a:t>
                      </a:r>
                      <a:endParaRPr lang="nl-NL" sz="900" cap="none" spc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Van risico-inventarisatie naar cultuurverandering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Risico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Risicomanagement </a:t>
                      </a: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5949763"/>
                  </a:ext>
                </a:extLst>
              </a:tr>
              <a:tr h="749156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11.45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b="1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Visie over veranderen en ‘eigen bril’</a:t>
                      </a:r>
                      <a:endParaRPr lang="nl-NL" sz="900" cap="none" spc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Visies verkennen 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aanwezige kennis en vaardigheden in kaart brengen 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Eigen kijk op veranderen 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698974"/>
                  </a:ext>
                </a:extLst>
              </a:tr>
              <a:tr h="202038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12.30</a:t>
                      </a: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Lunch</a:t>
                      </a: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0921866"/>
                  </a:ext>
                </a:extLst>
              </a:tr>
              <a:tr h="885936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13.30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b="1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Handen uit de mouwen!</a:t>
                      </a:r>
                      <a:endParaRPr lang="nl-NL" sz="900" cap="none" spc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b="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Werken met scenario’s, kansen en uitdagingen 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b="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Successen en valkuilen bij projectmanagement 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b="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Groepsdiscussie 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7027"/>
                  </a:ext>
                </a:extLst>
              </a:tr>
              <a:tr h="1022715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15.00</a:t>
                      </a: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b="1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risicomanagementcyclus in de praktijk</a:t>
                      </a:r>
                      <a:endParaRPr lang="nl-NL" sz="900" cap="none" spc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Voorbereiding en veranderkundige opzet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menselijke factor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 harde en zachte kanten bij de evaluatie van risico’s</a:t>
                      </a:r>
                    </a:p>
                  </a:txBody>
                  <a:tcPr marL="0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517135"/>
                  </a:ext>
                </a:extLst>
              </a:tr>
              <a:tr h="338817"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16.30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l-NL" sz="900" cap="none" spc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Evaluatie, persoonlijk leerdoel en afsluiting </a:t>
                      </a:r>
                    </a:p>
                  </a:txBody>
                  <a:tcPr marL="34195" marR="2200" marT="18951" marB="189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140011"/>
                  </a:ext>
                </a:extLst>
              </a:tr>
            </a:tbl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C1433E-CDB1-6F6A-F9C5-0A61DD60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9193386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1" name="Rectangle 3687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r>
              <a:rPr lang="nl-NL" sz="2600" b="1">
                <a:latin typeface="Calibri" pitchFamily="34" charset="0"/>
              </a:rPr>
              <a:t>Visie op veranderen en “eigen bril”</a:t>
            </a:r>
            <a:endParaRPr lang="nl-NL" sz="2600">
              <a:latin typeface="Calibri" pitchFamily="34" charset="0"/>
            </a:endParaRPr>
          </a:p>
        </p:txBody>
      </p:sp>
      <p:sp>
        <p:nvSpPr>
          <p:cNvPr id="36873" name="Rectangle 3687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799" y="2031101"/>
            <a:ext cx="3212238" cy="3511943"/>
          </a:xfrm>
        </p:spPr>
        <p:txBody>
          <a:bodyPr anchor="ctr">
            <a:normAutofit/>
          </a:bodyPr>
          <a:lstStyle/>
          <a:p>
            <a:r>
              <a:rPr lang="nl-NL" sz="1600">
                <a:latin typeface="Calibri" pitchFamily="34" charset="0"/>
              </a:rPr>
              <a:t>Visies verkennen (metafoorkaarten)</a:t>
            </a:r>
          </a:p>
          <a:p>
            <a:pPr>
              <a:buNone/>
            </a:pPr>
            <a:r>
              <a:rPr lang="nl-NL" sz="1600">
                <a:latin typeface="Calibri" pitchFamily="34" charset="0"/>
              </a:rPr>
              <a:t>In duo’s. </a:t>
            </a:r>
          </a:p>
          <a:p>
            <a:pPr>
              <a:buNone/>
            </a:pPr>
            <a:r>
              <a:rPr lang="nl-NL" sz="1600">
                <a:latin typeface="Calibri" pitchFamily="34" charset="0"/>
              </a:rPr>
              <a:t>Visie van de ander presenteren..</a:t>
            </a:r>
          </a:p>
          <a:p>
            <a:pPr>
              <a:buNone/>
            </a:pPr>
            <a:endParaRPr lang="nl-NL" sz="1600"/>
          </a:p>
        </p:txBody>
      </p:sp>
      <p:sp>
        <p:nvSpPr>
          <p:cNvPr id="36875" name="Rectangle 3687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7" name="Rectangle 3687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9" name="Rectangle 3687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 descr="http://www.steppingstonescoaching.nl/wp-content/uploads/2012/11/bril-flip-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0803" y="1202058"/>
            <a:ext cx="4221014" cy="4221014"/>
          </a:xfrm>
          <a:prstGeom prst="rect">
            <a:avLst/>
          </a:prstGeom>
          <a:noFill/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44CBDB8-3D79-26F4-FFDC-F2DAE706A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7DB038-ACBD-5F79-BAB4-3C273C6D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86094262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964" name="Rectangle 4096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798" y="525982"/>
            <a:ext cx="3212237" cy="1200361"/>
          </a:xfrm>
        </p:spPr>
        <p:txBody>
          <a:bodyPr anchor="b">
            <a:normAutofit/>
          </a:bodyPr>
          <a:lstStyle/>
          <a:p>
            <a:r>
              <a:rPr lang="nl-NL" sz="2400">
                <a:latin typeface="Calibri" pitchFamily="34" charset="0"/>
              </a:rPr>
              <a:t>Kleur bekennen…algemene inleiding op veranderen</a:t>
            </a:r>
          </a:p>
        </p:txBody>
      </p:sp>
      <p:sp>
        <p:nvSpPr>
          <p:cNvPr id="40965" name="Rectangle 4096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39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3799" y="2031101"/>
            <a:ext cx="3212238" cy="3511943"/>
          </a:xfrm>
        </p:spPr>
        <p:txBody>
          <a:bodyPr anchor="ctr">
            <a:normAutofit/>
          </a:bodyPr>
          <a:lstStyle/>
          <a:p>
            <a:r>
              <a:rPr lang="nl-NL" sz="1600" dirty="0">
                <a:latin typeface="Calibri" pitchFamily="34" charset="0"/>
              </a:rPr>
              <a:t>Visie op veranderen…..</a:t>
            </a:r>
          </a:p>
          <a:p>
            <a:endParaRPr lang="nl-NL" sz="1600" dirty="0">
              <a:latin typeface="Calibri" pitchFamily="34" charset="0"/>
            </a:endParaRPr>
          </a:p>
          <a:p>
            <a:r>
              <a:rPr lang="nl-NL" sz="1600" dirty="0">
                <a:latin typeface="Calibri" pitchFamily="34" charset="0"/>
                <a:hlinkClick r:id="rId2"/>
              </a:rPr>
              <a:t>Kleuren film </a:t>
            </a:r>
            <a:r>
              <a:rPr lang="nl-NL" sz="1600" dirty="0">
                <a:latin typeface="Calibri" pitchFamily="34" charset="0"/>
              </a:rPr>
              <a:t>van </a:t>
            </a:r>
            <a:r>
              <a:rPr lang="nl-NL" sz="1600" dirty="0" err="1">
                <a:latin typeface="Calibri" pitchFamily="34" charset="0"/>
              </a:rPr>
              <a:t>Caluwe</a:t>
            </a:r>
            <a:r>
              <a:rPr lang="nl-NL" sz="1600" dirty="0">
                <a:latin typeface="Calibri" pitchFamily="34" charset="0"/>
              </a:rPr>
              <a:t> en test maken (huiswerk)</a:t>
            </a:r>
          </a:p>
          <a:p>
            <a:pPr>
              <a:buNone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</p:txBody>
      </p:sp>
      <p:sp>
        <p:nvSpPr>
          <p:cNvPr id="40966" name="Rectangle 4097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61965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8" name="Rectangle 4097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6109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0" name="Rectangle 4097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2594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2" descr="http://www.gertjanschop.com/sitebuildercontent/sitebuilderfiles/kleurenleer_de_caluwe_1.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90803" y="1729685"/>
            <a:ext cx="4221014" cy="3165760"/>
          </a:xfrm>
          <a:prstGeom prst="rect">
            <a:avLst/>
          </a:prstGeom>
          <a:noFill/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F3DBFE3-0FCD-84C7-4A1B-5E470FDB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BE76B1-E424-214B-D471-1A89C311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88203816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9DA8D4-8774-DB55-D02C-FD0CFCC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392" y="2944090"/>
            <a:ext cx="302725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/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 de slag: twee of drietallen</a:t>
            </a: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1207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18" y="391886"/>
            <a:ext cx="4507024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1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5358" y="2984992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1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1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5C189E-5B25-87D2-264F-009F1E9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5118" y="6492240"/>
            <a:ext cx="28429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nl-N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683DC1-08E5-9366-2DD6-4F69D089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7564" y="6492240"/>
            <a:ext cx="9777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E7EFED-7BD2-4DDE-8AA0-A0AD8FF3A6EC}" type="slidenum">
              <a:rPr lang="en-US" altLang="nl-NL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22</a:t>
            </a:fld>
            <a:endParaRPr lang="en-US" altLang="nl-NL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A8627CE-6317-00A8-01EC-2962B2987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73136"/>
              </p:ext>
            </p:extLst>
          </p:nvPr>
        </p:nvGraphicFramePr>
        <p:xfrm>
          <a:off x="550130" y="826507"/>
          <a:ext cx="4152001" cy="514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896">
                  <a:extLst>
                    <a:ext uri="{9D8B030D-6E8A-4147-A177-3AD203B41FA5}">
                      <a16:colId xmlns:a16="http://schemas.microsoft.com/office/drawing/2014/main" val="1867679346"/>
                    </a:ext>
                  </a:extLst>
                </a:gridCol>
                <a:gridCol w="1584105">
                  <a:extLst>
                    <a:ext uri="{9D8B030D-6E8A-4147-A177-3AD203B41FA5}">
                      <a16:colId xmlns:a16="http://schemas.microsoft.com/office/drawing/2014/main" val="2385414566"/>
                    </a:ext>
                  </a:extLst>
                </a:gridCol>
              </a:tblGrid>
              <a:tr h="318026">
                <a:tc>
                  <a:txBody>
                    <a:bodyPr/>
                    <a:lstStyle/>
                    <a:p>
                      <a:r>
                        <a:rPr lang="nl-NL" sz="1100"/>
                        <a:t>Stappen in de RI&amp;E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r>
                        <a:rPr lang="nl-NL" sz="1100"/>
                        <a:t>Veranderaanpak</a:t>
                      </a:r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3570821691"/>
                  </a:ext>
                </a:extLst>
              </a:tr>
              <a:tr h="751697">
                <a:tc>
                  <a:txBody>
                    <a:bodyPr/>
                    <a:lstStyle/>
                    <a:p>
                      <a:r>
                        <a:rPr lang="nl-NL" sz="1100"/>
                        <a:t>Wat is het doel m.b.t. gezondheid, werkstress of veiligheid op de afdeling?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2108107178"/>
                  </a:ext>
                </a:extLst>
              </a:tr>
              <a:tr h="534862">
                <a:tc>
                  <a:txBody>
                    <a:bodyPr/>
                    <a:lstStyle/>
                    <a:p>
                      <a:r>
                        <a:rPr lang="nl-NL" sz="1100"/>
                        <a:t>Welke 3 risico’s spelen een belangrijke rol?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936674996"/>
                  </a:ext>
                </a:extLst>
              </a:tr>
              <a:tr h="751697">
                <a:tc>
                  <a:txBody>
                    <a:bodyPr/>
                    <a:lstStyle/>
                    <a:p>
                      <a:r>
                        <a:rPr lang="nl-NL" sz="1100"/>
                        <a:t>Welk risico vraagt de meeste aandacht (evaluatie) en waarom? 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2434311050"/>
                  </a:ext>
                </a:extLst>
              </a:tr>
              <a:tr h="968533">
                <a:tc>
                  <a:txBody>
                    <a:bodyPr/>
                    <a:lstStyle/>
                    <a:p>
                      <a:r>
                        <a:rPr lang="nl-NL" sz="1100"/>
                        <a:t>Welke maatregel past het beste om het risico voor gezondheid of veiligheid te beheersen?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3566861221"/>
                  </a:ext>
                </a:extLst>
              </a:tr>
              <a:tr h="534862">
                <a:tc>
                  <a:txBody>
                    <a:bodyPr/>
                    <a:lstStyle/>
                    <a:p>
                      <a:r>
                        <a:rPr lang="nl-NL" sz="1100"/>
                        <a:t>Hoe ziet een aanpak/programma eruit?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3292423090"/>
                  </a:ext>
                </a:extLst>
              </a:tr>
              <a:tr h="75169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100"/>
                        <a:t>Welke implementatie aanpak werkt het beste op deze afdeling?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3106120302"/>
                  </a:ext>
                </a:extLst>
              </a:tr>
              <a:tr h="534862">
                <a:tc>
                  <a:txBody>
                    <a:bodyPr/>
                    <a:lstStyle/>
                    <a:p>
                      <a:r>
                        <a:rPr lang="nl-NL" sz="1100"/>
                        <a:t>Hoe zou je de resultaten kunnen meten?</a:t>
                      </a:r>
                    </a:p>
                  </a:txBody>
                  <a:tcPr marL="72279" marR="72279" marT="36139" marB="36139"/>
                </a:tc>
                <a:tc>
                  <a:txBody>
                    <a:bodyPr/>
                    <a:lstStyle/>
                    <a:p>
                      <a:endParaRPr lang="nl-NL" sz="1100"/>
                    </a:p>
                  </a:txBody>
                  <a:tcPr marL="72279" marR="72279" marT="36139" marB="36139"/>
                </a:tc>
                <a:extLst>
                  <a:ext uri="{0D108BD9-81ED-4DB2-BD59-A6C34878D82A}">
                    <a16:rowId xmlns:a16="http://schemas.microsoft.com/office/drawing/2014/main" val="75078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558804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alender på bord">
            <a:extLst>
              <a:ext uri="{FF2B5EF4-FFF2-40B4-BE49-F238E27FC236}">
                <a16:creationId xmlns:a16="http://schemas.microsoft.com/office/drawing/2014/main" id="{0FA53487-5320-AC30-85B4-CDAA9C2DD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FD155E-25E2-ACEA-2364-365239CB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/>
            <a:r>
              <a:rPr lang="en-US" sz="5700">
                <a:ea typeface="+mj-ea"/>
              </a:rPr>
              <a:t>Dag 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0B5C0C-8801-4A78-E695-4ACE72EB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2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chemeClr val="tx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7E26A4-11CE-605E-B46E-6853AF0D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08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26E7EFED-7BD2-4DDE-8AA0-A0AD8FF3A6EC}" type="slidenum">
              <a:rPr lang="en-US" altLang="nl-NL" sz="1200">
                <a:solidFill>
                  <a:schemeClr val="tx1"/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23</a:t>
            </a:fld>
            <a:endParaRPr lang="en-US" altLang="nl-NL" sz="1200">
              <a:solidFill>
                <a:schemeClr val="tx1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678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Kubus van gestapelde pastelkrijtjes">
            <a:extLst>
              <a:ext uri="{FF2B5EF4-FFF2-40B4-BE49-F238E27FC236}">
                <a16:creationId xmlns:a16="http://schemas.microsoft.com/office/drawing/2014/main" id="{8565C261-D875-25D8-7D1C-DE9616A83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7F6CB3-60C6-A160-7FA5-0E1D7E9B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635" y="1122363"/>
            <a:ext cx="7346728" cy="2220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 eaLnBrk="1" hangingPunct="1"/>
            <a:r>
              <a:rPr lang="en-US" sz="4500">
                <a:solidFill>
                  <a:srgbClr val="FFFFFF"/>
                </a:solidFill>
                <a:ea typeface="+mj-ea"/>
              </a:rPr>
              <a:t>Uitslag kleuren test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545D24D-F5BA-7817-A0A2-0F41CB9D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200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013FEC8-B81E-F6DF-F97F-5B8746187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26E7EFED-7BD2-4DDE-8AA0-A0AD8FF3A6EC}" type="slidenum">
              <a:rPr lang="en-US" altLang="nl-NL" sz="1200">
                <a:solidFill>
                  <a:srgbClr val="FFFFFF"/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24</a:t>
            </a:fld>
            <a:endParaRPr lang="en-US" altLang="nl-NL" sz="1200">
              <a:solidFill>
                <a:srgbClr val="FFFFFF"/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7683374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4872" y="440176"/>
            <a:ext cx="8229600" cy="1143000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Evenwichtsreactie 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>
          <a:xfrm>
            <a:off x="559322" y="3998954"/>
            <a:ext cx="3886200" cy="2478045"/>
          </a:xfrm>
        </p:spPr>
        <p:txBody>
          <a:bodyPr>
            <a:noAutofit/>
          </a:bodyPr>
          <a:lstStyle/>
          <a:p>
            <a:r>
              <a:rPr lang="nl-NL" sz="2600" dirty="0"/>
              <a:t>Harde kant  </a:t>
            </a:r>
          </a:p>
          <a:p>
            <a:r>
              <a:rPr lang="nl-NL" sz="2600" dirty="0"/>
              <a:t>Wat? </a:t>
            </a:r>
          </a:p>
          <a:p>
            <a:r>
              <a:rPr lang="nl-NL" sz="2600" dirty="0"/>
              <a:t>Standaard instrument</a:t>
            </a:r>
          </a:p>
          <a:p>
            <a:r>
              <a:rPr lang="nl-NL" sz="2600" dirty="0"/>
              <a:t>Vragenlijst en structuur 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>
          <a:xfrm>
            <a:off x="4572000" y="1435100"/>
            <a:ext cx="3886200" cy="2398626"/>
          </a:xfrm>
        </p:spPr>
        <p:txBody>
          <a:bodyPr>
            <a:normAutofit/>
          </a:bodyPr>
          <a:lstStyle/>
          <a:p>
            <a:r>
              <a:rPr lang="nl-NL" dirty="0"/>
              <a:t>Zachte kant </a:t>
            </a:r>
          </a:p>
          <a:p>
            <a:r>
              <a:rPr lang="nl-NL" dirty="0"/>
              <a:t>Hoe? </a:t>
            </a:r>
          </a:p>
          <a:p>
            <a:r>
              <a:rPr lang="nl-NL" dirty="0"/>
              <a:t>Situationeel/ maatwerk instrument </a:t>
            </a:r>
          </a:p>
          <a:p>
            <a:r>
              <a:rPr lang="nl-NL" dirty="0"/>
              <a:t>Worsteling tussen structuur en proces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783537E-57DF-8A69-1B76-A386FE37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3950737"/>
            <a:ext cx="3592727" cy="190067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22" y="1981274"/>
            <a:ext cx="3796436" cy="185839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545C765-D1F2-2FA8-80B3-36A077A6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B354-8977-49DF-B083-6B9FFA7D399B}" type="slidenum">
              <a:rPr lang="nl-NL" altLang="nl-NL" smtClean="0"/>
              <a:pPr/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66042905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rc 7"/>
          <p:cNvSpPr>
            <a:spLocks/>
          </p:cNvSpPr>
          <p:nvPr/>
        </p:nvSpPr>
        <p:spPr bwMode="auto">
          <a:xfrm rot="21320424" flipV="1">
            <a:off x="-160338" y="1066800"/>
            <a:ext cx="8864601" cy="4652963"/>
          </a:xfrm>
          <a:custGeom>
            <a:avLst/>
            <a:gdLst>
              <a:gd name="T0" fmla="*/ 2147483647 w 21467"/>
              <a:gd name="T1" fmla="*/ 0 h 21589"/>
              <a:gd name="T2" fmla="*/ 2147483647 w 21467"/>
              <a:gd name="T3" fmla="*/ 2147483647 h 21589"/>
              <a:gd name="T4" fmla="*/ 0 w 21467"/>
              <a:gd name="T5" fmla="*/ 2147483647 h 21589"/>
              <a:gd name="T6" fmla="*/ 0 60000 65536"/>
              <a:gd name="T7" fmla="*/ 0 60000 65536"/>
              <a:gd name="T8" fmla="*/ 0 60000 65536"/>
              <a:gd name="T9" fmla="*/ 0 w 21467"/>
              <a:gd name="T10" fmla="*/ 0 h 21589"/>
              <a:gd name="T11" fmla="*/ 21467 w 21467"/>
              <a:gd name="T12" fmla="*/ 21589 h 21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7" h="21589" fill="none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</a:path>
              <a:path w="21467" h="21589" stroke="0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  <a:lnTo>
                  <a:pt x="0" y="21589"/>
                </a:lnTo>
                <a:lnTo>
                  <a:pt x="681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411" name="Tekstvak 11"/>
          <p:cNvSpPr txBox="1">
            <a:spLocks noChangeArrowheads="1"/>
          </p:cNvSpPr>
          <p:nvPr/>
        </p:nvSpPr>
        <p:spPr bwMode="auto">
          <a:xfrm>
            <a:off x="928688" y="5572125"/>
            <a:ext cx="2928937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inspectie</a:t>
            </a:r>
          </a:p>
        </p:txBody>
      </p:sp>
      <p:sp>
        <p:nvSpPr>
          <p:cNvPr id="17412" name="Tekstvak 12"/>
          <p:cNvSpPr txBox="1">
            <a:spLocks noChangeArrowheads="1"/>
          </p:cNvSpPr>
          <p:nvPr/>
        </p:nvSpPr>
        <p:spPr bwMode="auto">
          <a:xfrm>
            <a:off x="3857625" y="4286250"/>
            <a:ext cx="2928938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RI&amp;E</a:t>
            </a:r>
          </a:p>
        </p:txBody>
      </p:sp>
      <p:sp>
        <p:nvSpPr>
          <p:cNvPr id="17413" name="Tekstvak 13"/>
          <p:cNvSpPr txBox="1">
            <a:spLocks noChangeArrowheads="1"/>
          </p:cNvSpPr>
          <p:nvPr/>
        </p:nvSpPr>
        <p:spPr bwMode="auto">
          <a:xfrm>
            <a:off x="4929188" y="2928938"/>
            <a:ext cx="342900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managementsysteem</a:t>
            </a:r>
          </a:p>
        </p:txBody>
      </p:sp>
      <p:sp>
        <p:nvSpPr>
          <p:cNvPr id="17414" name="Tekstvak 14"/>
          <p:cNvSpPr txBox="1">
            <a:spLocks noChangeArrowheads="1"/>
          </p:cNvSpPr>
          <p:nvPr/>
        </p:nvSpPr>
        <p:spPr bwMode="auto">
          <a:xfrm>
            <a:off x="5643563" y="1714500"/>
            <a:ext cx="32861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cultuurverandering</a:t>
            </a:r>
          </a:p>
        </p:txBody>
      </p:sp>
      <p:sp>
        <p:nvSpPr>
          <p:cNvPr id="17415" name="Tekstvak 8"/>
          <p:cNvSpPr txBox="1">
            <a:spLocks noChangeArrowheads="1"/>
          </p:cNvSpPr>
          <p:nvPr/>
        </p:nvSpPr>
        <p:spPr bwMode="auto">
          <a:xfrm>
            <a:off x="1285875" y="214313"/>
            <a:ext cx="635793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De rode draad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(een natuurlijk proces in het omgaan met risico</a:t>
            </a:r>
            <a:r>
              <a:rPr kumimoji="0" lang="ja-JP" alt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’</a:t>
            </a:r>
            <a:r>
              <a:rPr kumimoji="0" lang="nl-NL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s)</a:t>
            </a: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charset="0"/>
              <a:ea typeface="+mn-ea"/>
              <a:cs typeface="+mn-cs"/>
            </a:endParaRPr>
          </a:p>
        </p:txBody>
      </p:sp>
      <p:sp>
        <p:nvSpPr>
          <p:cNvPr id="17416" name="Tekstvak 7"/>
          <p:cNvSpPr txBox="1">
            <a:spLocks noChangeArrowheads="1"/>
          </p:cNvSpPr>
          <p:nvPr/>
        </p:nvSpPr>
        <p:spPr bwMode="auto">
          <a:xfrm>
            <a:off x="500063" y="1857375"/>
            <a:ext cx="4254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Vier fasen in de ontwikkeling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van een organisatie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2D13B7C-B0C8-D697-D93A-8B4FBDA51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70072E6-6761-361D-5116-B1DDF399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331C-F3C0-440A-BEF4-58025BF2971A}" type="slidenum">
              <a:rPr lang="nl-NL" altLang="nl-NL" smtClean="0"/>
              <a:pPr/>
              <a:t>26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rc 7"/>
          <p:cNvSpPr>
            <a:spLocks/>
          </p:cNvSpPr>
          <p:nvPr/>
        </p:nvSpPr>
        <p:spPr bwMode="auto">
          <a:xfrm rot="21320424" flipV="1">
            <a:off x="-160338" y="1066800"/>
            <a:ext cx="8864601" cy="4652963"/>
          </a:xfrm>
          <a:custGeom>
            <a:avLst/>
            <a:gdLst>
              <a:gd name="T0" fmla="*/ 2147483647 w 21467"/>
              <a:gd name="T1" fmla="*/ 0 h 21589"/>
              <a:gd name="T2" fmla="*/ 2147483647 w 21467"/>
              <a:gd name="T3" fmla="*/ 2147483647 h 21589"/>
              <a:gd name="T4" fmla="*/ 0 w 21467"/>
              <a:gd name="T5" fmla="*/ 2147483647 h 21589"/>
              <a:gd name="T6" fmla="*/ 0 60000 65536"/>
              <a:gd name="T7" fmla="*/ 0 60000 65536"/>
              <a:gd name="T8" fmla="*/ 0 60000 65536"/>
              <a:gd name="T9" fmla="*/ 0 w 21467"/>
              <a:gd name="T10" fmla="*/ 0 h 21589"/>
              <a:gd name="T11" fmla="*/ 21467 w 21467"/>
              <a:gd name="T12" fmla="*/ 21589 h 21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7" h="21589" fill="none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</a:path>
              <a:path w="21467" h="21589" stroke="0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  <a:lnTo>
                  <a:pt x="0" y="21589"/>
                </a:lnTo>
                <a:lnTo>
                  <a:pt x="681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435" name="Tekstvak 11"/>
          <p:cNvSpPr txBox="1">
            <a:spLocks noChangeArrowheads="1"/>
          </p:cNvSpPr>
          <p:nvPr/>
        </p:nvSpPr>
        <p:spPr bwMode="auto">
          <a:xfrm>
            <a:off x="1043608" y="5373216"/>
            <a:ext cx="3384376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inspectie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Voldoen aan wet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Toetsen aan normen</a:t>
            </a:r>
          </a:p>
        </p:txBody>
      </p:sp>
      <p:sp>
        <p:nvSpPr>
          <p:cNvPr id="18436" name="Tekstvak 12"/>
          <p:cNvSpPr txBox="1">
            <a:spLocks noChangeArrowheads="1"/>
          </p:cNvSpPr>
          <p:nvPr/>
        </p:nvSpPr>
        <p:spPr bwMode="auto">
          <a:xfrm>
            <a:off x="3131840" y="4221088"/>
            <a:ext cx="34290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RI&amp;E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Evalueren van risico</a:t>
            </a:r>
            <a:r>
              <a:rPr kumimoji="0" lang="ja-JP" alt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’</a:t>
            </a:r>
            <a:r>
              <a:rPr kumimoji="0" lang="nl-NL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t>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Stellen van prioriteiten</a:t>
            </a:r>
          </a:p>
        </p:txBody>
      </p:sp>
      <p:sp>
        <p:nvSpPr>
          <p:cNvPr id="18437" name="Tekstvak 13"/>
          <p:cNvSpPr txBox="1">
            <a:spLocks noChangeArrowheads="1"/>
          </p:cNvSpPr>
          <p:nvPr/>
        </p:nvSpPr>
        <p:spPr bwMode="auto">
          <a:xfrm>
            <a:off x="4788024" y="3068960"/>
            <a:ext cx="350043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managementsysteem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Borgen van risicobeheersing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Borgen van dialoog</a:t>
            </a:r>
          </a:p>
        </p:txBody>
      </p:sp>
      <p:sp>
        <p:nvSpPr>
          <p:cNvPr id="18438" name="Tekstvak 14"/>
          <p:cNvSpPr txBox="1">
            <a:spLocks noChangeArrowheads="1"/>
          </p:cNvSpPr>
          <p:nvPr/>
        </p:nvSpPr>
        <p:spPr bwMode="auto">
          <a:xfrm>
            <a:off x="5643563" y="1714500"/>
            <a:ext cx="3286125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cultuurverandering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Delen van kennis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9F2936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Delen van ervaringen</a:t>
            </a:r>
          </a:p>
        </p:txBody>
      </p:sp>
      <p:sp>
        <p:nvSpPr>
          <p:cNvPr id="18439" name="Tekstvak 8"/>
          <p:cNvSpPr txBox="1">
            <a:spLocks noChangeArrowheads="1"/>
          </p:cNvSpPr>
          <p:nvPr/>
        </p:nvSpPr>
        <p:spPr bwMode="auto">
          <a:xfrm>
            <a:off x="1285875" y="214313"/>
            <a:ext cx="635793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De rode draad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(wat er gebeurt in de verschillende fasen)</a:t>
            </a:r>
          </a:p>
        </p:txBody>
      </p:sp>
      <p:sp>
        <p:nvSpPr>
          <p:cNvPr id="18440" name="Tekstvak 7"/>
          <p:cNvSpPr txBox="1">
            <a:spLocks noChangeArrowheads="1"/>
          </p:cNvSpPr>
          <p:nvPr/>
        </p:nvSpPr>
        <p:spPr bwMode="auto">
          <a:xfrm>
            <a:off x="428625" y="1785938"/>
            <a:ext cx="4111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Vier fasen in de ontwikkeling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van een organisatie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7A105F9B-9942-885A-6A46-08703E5D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16362F7-8E99-35B0-D89C-890EE10E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331C-F3C0-440A-BEF4-58025BF2971A}" type="slidenum">
              <a:rPr lang="nl-NL" altLang="nl-NL" smtClean="0"/>
              <a:pPr/>
              <a:t>27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rc 7"/>
          <p:cNvSpPr>
            <a:spLocks/>
          </p:cNvSpPr>
          <p:nvPr/>
        </p:nvSpPr>
        <p:spPr bwMode="auto">
          <a:xfrm rot="21320424" flipV="1">
            <a:off x="-160338" y="1066800"/>
            <a:ext cx="8864601" cy="4652963"/>
          </a:xfrm>
          <a:custGeom>
            <a:avLst/>
            <a:gdLst>
              <a:gd name="T0" fmla="*/ 2147483647 w 21467"/>
              <a:gd name="T1" fmla="*/ 0 h 21589"/>
              <a:gd name="T2" fmla="*/ 2147483647 w 21467"/>
              <a:gd name="T3" fmla="*/ 2147483647 h 21589"/>
              <a:gd name="T4" fmla="*/ 0 w 21467"/>
              <a:gd name="T5" fmla="*/ 2147483647 h 21589"/>
              <a:gd name="T6" fmla="*/ 0 60000 65536"/>
              <a:gd name="T7" fmla="*/ 0 60000 65536"/>
              <a:gd name="T8" fmla="*/ 0 60000 65536"/>
              <a:gd name="T9" fmla="*/ 0 w 21467"/>
              <a:gd name="T10" fmla="*/ 0 h 21589"/>
              <a:gd name="T11" fmla="*/ 21467 w 21467"/>
              <a:gd name="T12" fmla="*/ 21589 h 21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7" h="21589" fill="none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</a:path>
              <a:path w="21467" h="21589" stroke="0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  <a:lnTo>
                  <a:pt x="0" y="21589"/>
                </a:lnTo>
                <a:lnTo>
                  <a:pt x="681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459" name="Tekstvak 11"/>
          <p:cNvSpPr txBox="1">
            <a:spLocks noChangeArrowheads="1"/>
          </p:cNvSpPr>
          <p:nvPr/>
        </p:nvSpPr>
        <p:spPr bwMode="auto">
          <a:xfrm>
            <a:off x="714375" y="5715000"/>
            <a:ext cx="200025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inspectie</a:t>
            </a:r>
          </a:p>
        </p:txBody>
      </p:sp>
      <p:sp>
        <p:nvSpPr>
          <p:cNvPr id="19460" name="Tekstvak 12"/>
          <p:cNvSpPr txBox="1">
            <a:spLocks noChangeArrowheads="1"/>
          </p:cNvSpPr>
          <p:nvPr/>
        </p:nvSpPr>
        <p:spPr bwMode="auto">
          <a:xfrm>
            <a:off x="3714750" y="4572000"/>
            <a:ext cx="18573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RI&amp;E</a:t>
            </a:r>
          </a:p>
        </p:txBody>
      </p:sp>
      <p:sp>
        <p:nvSpPr>
          <p:cNvPr id="19461" name="Tekstvak 13"/>
          <p:cNvSpPr txBox="1">
            <a:spLocks noChangeArrowheads="1"/>
          </p:cNvSpPr>
          <p:nvPr/>
        </p:nvSpPr>
        <p:spPr bwMode="auto">
          <a:xfrm>
            <a:off x="4572000" y="3143250"/>
            <a:ext cx="350043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managementsysteem</a:t>
            </a:r>
          </a:p>
        </p:txBody>
      </p:sp>
      <p:sp>
        <p:nvSpPr>
          <p:cNvPr id="19462" name="Tekstvak 14"/>
          <p:cNvSpPr txBox="1">
            <a:spLocks noChangeArrowheads="1"/>
          </p:cNvSpPr>
          <p:nvPr/>
        </p:nvSpPr>
        <p:spPr bwMode="auto">
          <a:xfrm>
            <a:off x="5643563" y="1714500"/>
            <a:ext cx="328612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cultuurverandering</a:t>
            </a:r>
          </a:p>
        </p:txBody>
      </p:sp>
      <p:sp>
        <p:nvSpPr>
          <p:cNvPr id="19463" name="Tekstvak 8"/>
          <p:cNvSpPr txBox="1">
            <a:spLocks noChangeArrowheads="1"/>
          </p:cNvSpPr>
          <p:nvPr/>
        </p:nvSpPr>
        <p:spPr bwMode="auto">
          <a:xfrm>
            <a:off x="1285875" y="214313"/>
            <a:ext cx="6357938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De rode draad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(waarom het een natuurlijk proces is)</a:t>
            </a:r>
          </a:p>
        </p:txBody>
      </p:sp>
      <p:sp>
        <p:nvSpPr>
          <p:cNvPr id="19464" name="Tekstvak 7"/>
          <p:cNvSpPr txBox="1">
            <a:spLocks noChangeArrowheads="1"/>
          </p:cNvSpPr>
          <p:nvPr/>
        </p:nvSpPr>
        <p:spPr bwMode="auto">
          <a:xfrm>
            <a:off x="1643063" y="4786313"/>
            <a:ext cx="207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Streven naar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ratio en dialoog</a:t>
            </a:r>
          </a:p>
        </p:txBody>
      </p:sp>
      <p:sp>
        <p:nvSpPr>
          <p:cNvPr id="19465" name="Tekstvak 9"/>
          <p:cNvSpPr txBox="1">
            <a:spLocks noChangeArrowheads="1"/>
          </p:cNvSpPr>
          <p:nvPr/>
        </p:nvSpPr>
        <p:spPr bwMode="auto">
          <a:xfrm>
            <a:off x="6429375" y="4000500"/>
            <a:ext cx="2571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Streven naar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samenhang en borging</a:t>
            </a:r>
          </a:p>
        </p:txBody>
      </p:sp>
      <p:sp>
        <p:nvSpPr>
          <p:cNvPr id="19466" name="Tekstvak 10"/>
          <p:cNvSpPr txBox="1">
            <a:spLocks noChangeArrowheads="1"/>
          </p:cNvSpPr>
          <p:nvPr/>
        </p:nvSpPr>
        <p:spPr bwMode="auto">
          <a:xfrm>
            <a:off x="5072063" y="2286000"/>
            <a:ext cx="2928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Streven naar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verinnerlijking en groei</a:t>
            </a:r>
          </a:p>
        </p:txBody>
      </p:sp>
      <p:cxnSp>
        <p:nvCxnSpPr>
          <p:cNvPr id="19467" name="Rechte verbindingslijn met pijl 12"/>
          <p:cNvCxnSpPr>
            <a:cxnSpLocks noChangeShapeType="1"/>
          </p:cNvCxnSpPr>
          <p:nvPr/>
        </p:nvCxnSpPr>
        <p:spPr bwMode="auto">
          <a:xfrm flipV="1">
            <a:off x="3143250" y="5572125"/>
            <a:ext cx="428625" cy="14287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68" name="Rechte verbindingslijn met pijl 13"/>
          <p:cNvCxnSpPr>
            <a:cxnSpLocks noChangeShapeType="1"/>
          </p:cNvCxnSpPr>
          <p:nvPr/>
        </p:nvCxnSpPr>
        <p:spPr bwMode="auto">
          <a:xfrm flipV="1">
            <a:off x="5715000" y="3929063"/>
            <a:ext cx="357188" cy="2143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9469" name="Rechte verbindingslijn met pijl 16"/>
          <p:cNvCxnSpPr>
            <a:cxnSpLocks noChangeShapeType="1"/>
          </p:cNvCxnSpPr>
          <p:nvPr/>
        </p:nvCxnSpPr>
        <p:spPr bwMode="auto">
          <a:xfrm rot="5400000" flipH="1" flipV="1">
            <a:off x="7608094" y="2321719"/>
            <a:ext cx="285750" cy="21431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9470" name="Tekstvak 13"/>
          <p:cNvSpPr txBox="1">
            <a:spLocks noChangeArrowheads="1"/>
          </p:cNvSpPr>
          <p:nvPr/>
        </p:nvSpPr>
        <p:spPr bwMode="auto">
          <a:xfrm>
            <a:off x="428625" y="1857375"/>
            <a:ext cx="4286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Vier fasen in de drijfveren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van een organisatie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F7E5FA8-14B5-02F0-2F68-7DD89596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A2B1C60-A45E-23E5-73FB-77D7988B5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331C-F3C0-440A-BEF4-58025BF2971A}" type="slidenum">
              <a:rPr lang="nl-NL" altLang="nl-NL" smtClean="0"/>
              <a:pPr/>
              <a:t>28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rc 7"/>
          <p:cNvSpPr>
            <a:spLocks/>
          </p:cNvSpPr>
          <p:nvPr/>
        </p:nvSpPr>
        <p:spPr bwMode="auto">
          <a:xfrm rot="21320424" flipV="1">
            <a:off x="-160338" y="1066800"/>
            <a:ext cx="8864601" cy="4652963"/>
          </a:xfrm>
          <a:custGeom>
            <a:avLst/>
            <a:gdLst>
              <a:gd name="T0" fmla="*/ 2147483647 w 21467"/>
              <a:gd name="T1" fmla="*/ 0 h 21589"/>
              <a:gd name="T2" fmla="*/ 2147483647 w 21467"/>
              <a:gd name="T3" fmla="*/ 2147483647 h 21589"/>
              <a:gd name="T4" fmla="*/ 0 w 21467"/>
              <a:gd name="T5" fmla="*/ 2147483647 h 21589"/>
              <a:gd name="T6" fmla="*/ 0 60000 65536"/>
              <a:gd name="T7" fmla="*/ 0 60000 65536"/>
              <a:gd name="T8" fmla="*/ 0 60000 65536"/>
              <a:gd name="T9" fmla="*/ 0 w 21467"/>
              <a:gd name="T10" fmla="*/ 0 h 21589"/>
              <a:gd name="T11" fmla="*/ 21467 w 21467"/>
              <a:gd name="T12" fmla="*/ 21589 h 215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7" h="21589" fill="none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</a:path>
              <a:path w="21467" h="21589" stroke="0" extrusionOk="0">
                <a:moveTo>
                  <a:pt x="681" y="-1"/>
                </a:moveTo>
                <a:cubicBezTo>
                  <a:pt x="11419" y="338"/>
                  <a:pt x="20277" y="8518"/>
                  <a:pt x="21467" y="19196"/>
                </a:cubicBezTo>
                <a:lnTo>
                  <a:pt x="0" y="21589"/>
                </a:lnTo>
                <a:lnTo>
                  <a:pt x="681" y="-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483" name="Tekstvak 11"/>
          <p:cNvSpPr txBox="1">
            <a:spLocks noChangeArrowheads="1"/>
          </p:cNvSpPr>
          <p:nvPr/>
        </p:nvSpPr>
        <p:spPr bwMode="auto">
          <a:xfrm>
            <a:off x="2051720" y="5157192"/>
            <a:ext cx="2643188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inspectie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Doener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Reactief</a:t>
            </a:r>
          </a:p>
        </p:txBody>
      </p:sp>
      <p:sp>
        <p:nvSpPr>
          <p:cNvPr id="20484" name="Tekstvak 12"/>
          <p:cNvSpPr txBox="1">
            <a:spLocks noChangeArrowheads="1"/>
          </p:cNvSpPr>
          <p:nvPr/>
        </p:nvSpPr>
        <p:spPr bwMode="auto">
          <a:xfrm>
            <a:off x="3707904" y="3933056"/>
            <a:ext cx="2928938" cy="107791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RI&amp;E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Denker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Responsief</a:t>
            </a:r>
          </a:p>
        </p:txBody>
      </p:sp>
      <p:sp>
        <p:nvSpPr>
          <p:cNvPr id="20485" name="Tekstvak 13"/>
          <p:cNvSpPr txBox="1">
            <a:spLocks noChangeArrowheads="1"/>
          </p:cNvSpPr>
          <p:nvPr/>
        </p:nvSpPr>
        <p:spPr bwMode="auto">
          <a:xfrm>
            <a:off x="4932040" y="2636912"/>
            <a:ext cx="3429000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managementsysteem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Planner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Proactief</a:t>
            </a:r>
          </a:p>
        </p:txBody>
      </p:sp>
      <p:sp>
        <p:nvSpPr>
          <p:cNvPr id="20486" name="Tekstvak 14"/>
          <p:cNvSpPr txBox="1">
            <a:spLocks noChangeArrowheads="1"/>
          </p:cNvSpPr>
          <p:nvPr/>
        </p:nvSpPr>
        <p:spPr bwMode="auto">
          <a:xfrm>
            <a:off x="5508104" y="1412776"/>
            <a:ext cx="3286125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cultuurverandering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Visionair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Excellent</a:t>
            </a:r>
          </a:p>
        </p:txBody>
      </p:sp>
      <p:sp>
        <p:nvSpPr>
          <p:cNvPr id="20487" name="Tekstvak 8"/>
          <p:cNvSpPr txBox="1">
            <a:spLocks noChangeArrowheads="1"/>
          </p:cNvSpPr>
          <p:nvPr/>
        </p:nvSpPr>
        <p:spPr bwMode="auto">
          <a:xfrm>
            <a:off x="1285875" y="142875"/>
            <a:ext cx="63579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De rode draad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rPr>
              <a:t>is een cultuurontwikkeling</a:t>
            </a:r>
          </a:p>
        </p:txBody>
      </p:sp>
      <p:sp>
        <p:nvSpPr>
          <p:cNvPr id="20488" name="Tekstvak 7"/>
          <p:cNvSpPr txBox="1">
            <a:spLocks noChangeArrowheads="1"/>
          </p:cNvSpPr>
          <p:nvPr/>
        </p:nvSpPr>
        <p:spPr bwMode="auto">
          <a:xfrm>
            <a:off x="611560" y="5949280"/>
            <a:ext cx="135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moeten</a:t>
            </a:r>
          </a:p>
        </p:txBody>
      </p:sp>
      <p:sp>
        <p:nvSpPr>
          <p:cNvPr id="20489" name="Tekstvak 9"/>
          <p:cNvSpPr txBox="1">
            <a:spLocks noChangeArrowheads="1"/>
          </p:cNvSpPr>
          <p:nvPr/>
        </p:nvSpPr>
        <p:spPr bwMode="auto">
          <a:xfrm>
            <a:off x="7786688" y="5715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willen</a:t>
            </a:r>
          </a:p>
        </p:txBody>
      </p:sp>
      <p:sp>
        <p:nvSpPr>
          <p:cNvPr id="20490" name="Tekstvak 10"/>
          <p:cNvSpPr txBox="1">
            <a:spLocks noChangeArrowheads="1"/>
          </p:cNvSpPr>
          <p:nvPr/>
        </p:nvSpPr>
        <p:spPr bwMode="auto">
          <a:xfrm>
            <a:off x="357188" y="1928813"/>
            <a:ext cx="4397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Vier fasen in de cultuur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+mn-ea"/>
                <a:cs typeface="+mn-cs"/>
              </a:rPr>
              <a:t>van een organisatie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7DBE5B2-94CB-66EC-DDCD-851D8916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F336EAD-01C8-4CF8-7C9F-44C4E1621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331C-F3C0-440A-BEF4-58025BF2971A}" type="slidenum">
              <a:rPr lang="nl-NL" altLang="nl-NL" smtClean="0"/>
              <a:pPr/>
              <a:t>29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nl-NL" sz="4700">
                <a:latin typeface="Calibri" pitchFamily="34" charset="0"/>
              </a:rPr>
              <a:t>Opdracht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nl-NL">
                <a:latin typeface="Calibri" pitchFamily="34" charset="0"/>
              </a:rPr>
              <a:t>Tweetallen</a:t>
            </a:r>
          </a:p>
          <a:p>
            <a:r>
              <a:rPr lang="nl-NL">
                <a:latin typeface="Calibri" pitchFamily="34" charset="0"/>
              </a:rPr>
              <a:t>Bespreek met elkaar de rol die je hebt in het bedrijf</a:t>
            </a:r>
          </a:p>
          <a:p>
            <a:r>
              <a:rPr lang="nl-NL">
                <a:latin typeface="Calibri" pitchFamily="34" charset="0"/>
              </a:rPr>
              <a:t>Beschrijf deze rol op een flip-over</a:t>
            </a:r>
          </a:p>
          <a:p>
            <a:r>
              <a:rPr lang="nl-NL">
                <a:latin typeface="Calibri" pitchFamily="34" charset="0"/>
              </a:rPr>
              <a:t>Wat levert het op?</a:t>
            </a:r>
          </a:p>
          <a:p>
            <a:r>
              <a:rPr lang="nl-NL">
                <a:latin typeface="Calibri" pitchFamily="34" charset="0"/>
              </a:rPr>
              <a:t>Waar loop je tegenaan? </a:t>
            </a:r>
          </a:p>
          <a:p>
            <a:endParaRPr lang="nl-NL">
              <a:latin typeface="Calibri" pitchFamily="34" charset="0"/>
            </a:endParaRPr>
          </a:p>
          <a:p>
            <a:pPr marL="0" indent="0">
              <a:buNone/>
            </a:pPr>
            <a:r>
              <a:rPr lang="nl-NL">
                <a:latin typeface="Calibri" pitchFamily="34" charset="0"/>
              </a:rPr>
              <a:t>Presenteer deze aan de groep 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556A1B-D976-A424-7F1E-8F07B1B08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3BF22B8-913D-38D2-8B5E-753DB18F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27871374"/>
      </p:ext>
    </p:extLst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31" name="Rectangle 2153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533" name="Group 2153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534" name="Rectangle 2153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5" name="Rectangle 2153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36" name="Rectangle 2153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38" name="Rectangle 2153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ja-JP" altLang="nl-NL" sz="4200">
                <a:latin typeface="Helvetica" charset="0"/>
                <a:ea typeface="MS PGothic" pitchFamily="34" charset="-128"/>
                <a:cs typeface="Helvetica" charset="0"/>
              </a:rPr>
              <a:t>“</a:t>
            </a:r>
            <a:r>
              <a:rPr lang="nl-NL" altLang="ja-JP" sz="4200">
                <a:latin typeface="Helvetica" charset="0"/>
                <a:ea typeface="MS PGothic" pitchFamily="34" charset="-128"/>
                <a:cs typeface="Helvetica" charset="0"/>
              </a:rPr>
              <a:t>Cultuurverandering</a:t>
            </a:r>
            <a:r>
              <a:rPr lang="ja-JP" altLang="nl-NL" sz="4200">
                <a:latin typeface="Helvetica" charset="0"/>
                <a:ea typeface="MS PGothic" pitchFamily="34" charset="-128"/>
                <a:cs typeface="Helvetica" charset="0"/>
              </a:rPr>
              <a:t>”</a:t>
            </a:r>
            <a:endParaRPr lang="nl-NL" sz="4200"/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nl-NL" dirty="0"/>
              <a:t>Wat we hopen</a:t>
            </a:r>
          </a:p>
          <a:p>
            <a:pPr lvl="1"/>
            <a:r>
              <a:rPr lang="nl-NL" sz="2100"/>
              <a:t>Veranderen van cultuur is mogelijk en niet zo moeilijk</a:t>
            </a:r>
          </a:p>
          <a:p>
            <a:r>
              <a:rPr lang="nl-NL" dirty="0"/>
              <a:t>Wat we weten</a:t>
            </a:r>
          </a:p>
          <a:p>
            <a:pPr lvl="1"/>
            <a:r>
              <a:rPr lang="nl-NL" sz="2100"/>
              <a:t>Het gaat om trage processen, het vraagt geduld en succes is niet verzekerd</a:t>
            </a:r>
          </a:p>
          <a:p>
            <a:r>
              <a:rPr lang="nl-NL" dirty="0"/>
              <a:t>Wat we doen</a:t>
            </a:r>
          </a:p>
          <a:p>
            <a:pPr lvl="1"/>
            <a:r>
              <a:rPr lang="nl-NL" sz="2100"/>
              <a:t>Ondersteunen en stimuleren van natuurlijke processen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cxnSp>
        <p:nvCxnSpPr>
          <p:cNvPr id="21540" name="Straight Connector 2153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08794B5-5350-8F80-35F6-5C4723CCD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2A83A7-0DA1-B1B0-C545-FA0C47EA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E7EFED-7BD2-4DDE-8AA0-A0AD8FF3A6EC}" type="slidenum">
              <a:rPr lang="nl-NL" altLang="nl-NL" smtClean="0"/>
              <a:pPr>
                <a:spcAft>
                  <a:spcPts val="600"/>
                </a:spcAft>
              </a:pPr>
              <a:t>30</a:t>
            </a:fld>
            <a:endParaRPr lang="nl-NL" altLang="nl-NL"/>
          </a:p>
        </p:txBody>
      </p:sp>
      <p:pic>
        <p:nvPicPr>
          <p:cNvPr id="6" name="Picture 2" descr="http://media.licdn.com/media/p/2/000/06c/161/33dee0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864096" cy="432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903446" y="1740024"/>
          <a:ext cx="7337107" cy="305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" r:id="rId2" imgW="4569061" imgH="3425815" progId="PowerPoint.Slide.12">
                  <p:embed/>
                </p:oleObj>
              </mc:Choice>
              <mc:Fallback>
                <p:oleObj name="Dia" r:id="rId2" imgW="4569061" imgH="3425815" progId="PowerPoint.Slide.12">
                  <p:embed/>
                  <p:pic>
                    <p:nvPicPr>
                      <p:cNvPr id="4403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051" b="23155"/>
                      <a:stretch>
                        <a:fillRect/>
                      </a:stretch>
                    </p:blipFill>
                    <p:spPr bwMode="auto">
                      <a:xfrm>
                        <a:off x="903446" y="1740024"/>
                        <a:ext cx="7337107" cy="3057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4797152"/>
            <a:ext cx="8183880" cy="1051560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Poppins" panose="00000500000000000000" pitchFamily="2" charset="0"/>
                <a:cs typeface="Poppins" panose="00000500000000000000" pitchFamily="2" charset="0"/>
              </a:rPr>
              <a:t>Beïnvloeding van cultuur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5E7FBB1-16AA-C481-F190-683995E2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6" name="Toelichting met afgeronde rechthoek 5"/>
          <p:cNvSpPr/>
          <p:nvPr/>
        </p:nvSpPr>
        <p:spPr>
          <a:xfrm>
            <a:off x="4143043" y="433224"/>
            <a:ext cx="1890611" cy="1152128"/>
          </a:xfrm>
          <a:prstGeom prst="wedgeRoundRectCallout">
            <a:avLst>
              <a:gd name="adj1" fmla="val -86716"/>
              <a:gd name="adj2" fmla="val 7773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Dialoog, interactie, bevordert verandervermogen</a:t>
            </a:r>
          </a:p>
        </p:txBody>
      </p:sp>
      <p:pic>
        <p:nvPicPr>
          <p:cNvPr id="7" name="Picture 2" descr="http://media.licdn.com/media/p/2/000/06c/161/33dee03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6021288"/>
            <a:ext cx="864096" cy="432048"/>
          </a:xfrm>
          <a:prstGeom prst="rect">
            <a:avLst/>
          </a:prstGeom>
          <a:noFill/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6D4E83C-A487-8B5F-B368-9F4E7C76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31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96463619"/>
      </p:ext>
    </p:extLst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3775A0-B9A0-41BF-4995-C8F64947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931" y="2023110"/>
            <a:ext cx="1852218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 eaLnBrk="1" hangingPunct="1"/>
            <a:r>
              <a:rPr lang="en-US" sz="3200" dirty="0">
                <a:ea typeface="+mj-ea"/>
              </a:rPr>
              <a:t>Cameron </a:t>
            </a:r>
            <a:r>
              <a:rPr lang="en-US" sz="3200" dirty="0" err="1">
                <a:ea typeface="+mj-ea"/>
              </a:rPr>
              <a:t>en</a:t>
            </a:r>
            <a:r>
              <a:rPr lang="en-US" sz="3200" dirty="0">
                <a:ea typeface="+mj-ea"/>
              </a:rPr>
              <a:t> Quinn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361045" y="245695"/>
            <a:ext cx="1715478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664308"/>
            <a:ext cx="6061974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E7DBE5-1418-323A-DCBA-19BE77250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6" r="3" b="3"/>
          <a:stretch/>
        </p:blipFill>
        <p:spPr>
          <a:xfrm>
            <a:off x="408928" y="858525"/>
            <a:ext cx="5706228" cy="5211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47951" y="3411145"/>
            <a:ext cx="1719072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B2AABD-B355-1825-F91B-E7473564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Meester in de RI&amp;E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C2774B-D144-B589-7029-9E243CAC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49" y="6492240"/>
            <a:ext cx="2345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fld id="{26E7EFED-7BD2-4DDE-8AA0-A0AD8FF3A6EC}" type="slidenum">
              <a:rPr lang="en-US" altLang="nl-NL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t>32</a:t>
            </a:fld>
            <a:endParaRPr lang="en-US" altLang="nl-NL" sz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8062925"/>
      </p:ext>
    </p:extLst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1392" y="2944090"/>
            <a:ext cx="302725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Zekerheid of avontuur? 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 geloof jij in?</a:t>
            </a:r>
          </a:p>
        </p:txBody>
      </p:sp>
      <p:pic>
        <p:nvPicPr>
          <p:cNvPr id="4" name="Afbeelding 3" descr="management-x-y-theori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0" y="2263013"/>
            <a:ext cx="4152001" cy="2273220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03222BA-D3E8-4F5E-EC72-E38F2F2C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5118" y="6492240"/>
            <a:ext cx="28429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17E4277-CBE8-0612-47A2-9FF1C9C3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37564" y="6492240"/>
            <a:ext cx="9777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E7EFED-7BD2-4DDE-8AA0-A0AD8FF3A6EC}" type="slidenum">
              <a:rPr lang="en-US" altLang="nl-NL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33</a:t>
            </a:fld>
            <a:endParaRPr lang="en-US" altLang="nl-NL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3229659"/>
      </p:ext>
    </p:extLst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3" name="Rectangle 412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 fontScale="90000"/>
          </a:bodyPr>
          <a:lstStyle/>
          <a:p>
            <a:r>
              <a:rPr lang="nl-NL" sz="4700" dirty="0"/>
              <a:t>Oefening in twee of drietallen</a:t>
            </a:r>
          </a:p>
        </p:txBody>
      </p:sp>
      <p:grpSp>
        <p:nvGrpSpPr>
          <p:cNvPr id="4125" name="Group 412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4126" name="Rectangle 412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7" name="Rectangle 412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9" name="Rectangle 41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Je hebt zojuist een afdeling gekozen voor de belangrijke risico’s. </a:t>
            </a:r>
          </a:p>
          <a:p>
            <a:pPr marL="0" indent="0">
              <a:buNone/>
            </a:pPr>
            <a:r>
              <a:rPr lang="nl-NL" dirty="0"/>
              <a:t>Daarna heb je een veranderaanpak voorgesteld</a:t>
            </a:r>
          </a:p>
          <a:p>
            <a:r>
              <a:rPr lang="nl-NL" dirty="0"/>
              <a:t>Welke cultuur kenmerken zie je terug bij de afdeling?</a:t>
            </a:r>
          </a:p>
          <a:p>
            <a:r>
              <a:rPr lang="nl-NL" dirty="0"/>
              <a:t>Welke kenmerken zie je terug die kunnen passen bij de kleuren van </a:t>
            </a:r>
            <a:r>
              <a:rPr lang="nl-NL" dirty="0" err="1"/>
              <a:t>Caluwe</a:t>
            </a:r>
            <a:r>
              <a:rPr lang="nl-NL" dirty="0"/>
              <a:t> en Vermaak? </a:t>
            </a:r>
          </a:p>
          <a:p>
            <a:r>
              <a:rPr lang="nl-NL" dirty="0"/>
              <a:t>Waar verwacht je acceptatie?</a:t>
            </a:r>
          </a:p>
          <a:p>
            <a:r>
              <a:rPr lang="nl-NL" dirty="0"/>
              <a:t>Waar verwacht je weerstand? </a:t>
            </a:r>
          </a:p>
          <a:p>
            <a:r>
              <a:rPr lang="nl-NL" dirty="0"/>
              <a:t>Als je bent van avontuur of zekerheid, waar moet je dan rekening mee houden?</a:t>
            </a:r>
          </a:p>
          <a:p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BCC0A358-9A6C-574A-3CD4-9470DDE00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E546851-44DE-F120-1AA3-D5D07D0A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E7EFED-7BD2-4DDE-8AA0-A0AD8FF3A6EC}" type="slidenum">
              <a:rPr lang="nl-NL" altLang="nl-NL" smtClean="0"/>
              <a:pPr>
                <a:spcAft>
                  <a:spcPts val="600"/>
                </a:spcAft>
              </a:pPr>
              <a:t>34</a:t>
            </a:fld>
            <a:endParaRPr lang="nl-NL" altLang="nl-NL"/>
          </a:p>
        </p:txBody>
      </p:sp>
      <p:pic>
        <p:nvPicPr>
          <p:cNvPr id="4" name="Picture 2" descr="http://media.licdn.com/media/p/2/000/06c/161/33dee0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864096" cy="4320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latin typeface="Calibri"/>
                <a:cs typeface="Calibri"/>
              </a:rPr>
              <a:t>De RI&amp;E in de praktijk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0FBF70-C21C-A5D7-D8A7-23D62AB9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962522"/>
              </p:ext>
            </p:extLst>
          </p:nvPr>
        </p:nvGraphicFramePr>
        <p:xfrm>
          <a:off x="218341" y="2181604"/>
          <a:ext cx="8925659" cy="2198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985000" imgH="1663700" progId="Word.Document.12">
                  <p:embed/>
                </p:oleObj>
              </mc:Choice>
              <mc:Fallback>
                <p:oleObj name="Document" r:id="rId2" imgW="6985000" imgH="16637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8341" y="2181604"/>
                        <a:ext cx="8925659" cy="2198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D05AC1-8351-4892-C205-CD7ED13C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35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51301649"/>
      </p:ext>
    </p:extLst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ctr">
            <a:normAutofit/>
          </a:bodyPr>
          <a:lstStyle/>
          <a:p>
            <a:r>
              <a:rPr lang="nl-NL" sz="4200">
                <a:latin typeface="Calibri"/>
                <a:cs typeface="Calibri"/>
              </a:rPr>
              <a:t>Dynamische RI&amp;E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3771" y="3017522"/>
            <a:ext cx="7455989" cy="3124658"/>
          </a:xfrm>
        </p:spPr>
        <p:txBody>
          <a:bodyPr anchor="ctr">
            <a:normAutofit/>
          </a:bodyPr>
          <a:lstStyle/>
          <a:p>
            <a:r>
              <a:rPr lang="nl-NL">
                <a:latin typeface="Calibri"/>
                <a:cs typeface="Calibri"/>
              </a:rPr>
              <a:t>De dynamische RI&amp;E is een proces, waarbij het per afdeling kan verschillen hoe dit in de bedrijfsvoering is geïntegreerd. </a:t>
            </a:r>
          </a:p>
          <a:p>
            <a:r>
              <a:rPr lang="nl-NL">
                <a:latin typeface="Calibri"/>
                <a:cs typeface="Calibri"/>
              </a:rPr>
              <a:t>De mensen voeren zelf de inventarisatie uit. De afdeling stuurt op de inventarisatie, de evaluatie (weging) en de maatregelen. </a:t>
            </a:r>
          </a:p>
          <a:p>
            <a:r>
              <a:rPr lang="nl-NL">
                <a:latin typeface="Calibri"/>
                <a:cs typeface="Calibri"/>
              </a:rPr>
              <a:t>Op thema’s heeft de afdeling zelf de regie op het inroepen van expertise. </a:t>
            </a:r>
          </a:p>
          <a:p>
            <a:r>
              <a:rPr lang="nl-NL">
                <a:latin typeface="Calibri"/>
                <a:cs typeface="Calibri"/>
              </a:rPr>
              <a:t>De HR/Arbo adviseur wijst de weg. De validatie van de vragenlijsten en de systematiek vindt plaats door een arbodeskundige.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A45BAA6-472D-6759-7069-07718B807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5B04F4-EFD3-322E-C2B9-8DE4B868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E7EFED-7BD2-4DDE-8AA0-A0AD8FF3A6EC}" type="slidenum">
              <a:rPr lang="nl-NL" altLang="nl-NL" smtClean="0"/>
              <a:pPr>
                <a:spcAft>
                  <a:spcPts val="600"/>
                </a:spcAft>
              </a:pPr>
              <a:t>36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36539705"/>
      </p:ext>
    </p:extLst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436" y="310125"/>
            <a:ext cx="7338385" cy="1143000"/>
          </a:xfrm>
        </p:spPr>
        <p:txBody>
          <a:bodyPr/>
          <a:lstStyle/>
          <a:p>
            <a:r>
              <a:rPr lang="nl-NL" sz="2800" dirty="0">
                <a:latin typeface="Calibri"/>
                <a:cs typeface="Calibri"/>
              </a:rPr>
              <a:t>Van invoeren tot ontwikkelen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046F3B-B759-6336-28B0-4334E1971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29437" y="1772816"/>
          <a:ext cx="8414563" cy="4289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80100" imgH="2997200" progId="Word.Document.12">
                  <p:embed/>
                </p:oleObj>
              </mc:Choice>
              <mc:Fallback>
                <p:oleObj name="Document" r:id="rId2" imgW="5880100" imgH="29972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9437" y="1772816"/>
                        <a:ext cx="8414563" cy="4289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C470F18-F76E-FC76-D615-9E65D226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37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53736326"/>
      </p:ext>
    </p:extLst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5536" y="260648"/>
          <a:ext cx="8334926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880100" imgH="4368800" progId="Word.Document.12">
                  <p:embed/>
                </p:oleObj>
              </mc:Choice>
              <mc:Fallback>
                <p:oleObj name="Document" r:id="rId2" imgW="5880100" imgH="43688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5536" y="260648"/>
                        <a:ext cx="8334926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A9B8268-355E-A2DC-5C1F-C754394CC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6950505-1065-8EE3-1872-7E26AC18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38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03313235"/>
      </p:ext>
    </p:extLst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8946" y="859948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4089" y="434266"/>
            <a:ext cx="5413275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8E2914F-D6E5-3347-A7F1-AA220F0A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7649" y="6356350"/>
            <a:ext cx="20574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nl-NL">
                <a:solidFill>
                  <a:srgbClr val="FFFFFF"/>
                </a:solidFill>
              </a:rPr>
              <a:t>Meester in de RI&amp;E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790061"/>
              </p:ext>
            </p:extLst>
          </p:nvPr>
        </p:nvGraphicFramePr>
        <p:xfrm>
          <a:off x="3572933" y="1348953"/>
          <a:ext cx="5051582" cy="4102608"/>
        </p:xfrm>
        <a:graphic>
          <a:graphicData uri="http://schemas.openxmlformats.org/drawingml/2006/table">
            <a:tbl>
              <a:tblPr/>
              <a:tblGrid>
                <a:gridCol w="5051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589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</a:tabLst>
                      </a:pPr>
                      <a:endParaRPr lang="nl-NL" sz="1600" b="1">
                        <a:latin typeface="Arial"/>
                        <a:ea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</a:tabLst>
                      </a:pPr>
                      <a:r>
                        <a:rPr lang="nl-NL" sz="1600" b="1">
                          <a:latin typeface="Arial"/>
                          <a:ea typeface="Times New Roman"/>
                        </a:rPr>
                        <a:t>Voorbeelden van het ‘in beweging zetten van veranderingen’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</a:tabLst>
                      </a:pPr>
                      <a:endParaRPr lang="nl-NL" sz="11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Ruimte geven aan toevalligheden en verrassingen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Het ter sprake durven brengen van gedrag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Mensen ruimte geven waar ze goed in zijn of leuk vinden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Sturen op de energie van anderen (leren loslaten, vragen stellen tot je erbij neervalt)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Geven van complimenten op gewenst gedrag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Vergelijken van verschillende zienswijzen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Loslaten van het gevoel van ‘winnen of verliezen’ 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Luisteren naar ‘verhalen’ met respect voor historie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Stilstaan bij successen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551180" algn="l"/>
                          <a:tab pos="-190500" algn="l"/>
                          <a:tab pos="168910" algn="l"/>
                          <a:tab pos="529590" algn="l"/>
                          <a:tab pos="889000" algn="l"/>
                          <a:tab pos="1249045" algn="l"/>
                          <a:tab pos="1609090" algn="l"/>
                          <a:tab pos="1969135" algn="l"/>
                          <a:tab pos="2329180" algn="l"/>
                          <a:tab pos="2689225" algn="l"/>
                          <a:tab pos="3049270" algn="l"/>
                          <a:tab pos="3409315" algn="l"/>
                          <a:tab pos="3769360" algn="l"/>
                          <a:tab pos="4129405" algn="l"/>
                          <a:tab pos="4488815" algn="l"/>
                          <a:tab pos="4849495" algn="l"/>
                          <a:tab pos="5208905" algn="l"/>
                          <a:tab pos="5569585" algn="l"/>
                          <a:tab pos="5928995" algn="l"/>
                          <a:tab pos="6289675" algn="l"/>
                          <a:tab pos="6649085" algn="l"/>
                          <a:tab pos="-457200" algn="l"/>
                          <a:tab pos="457200" algn="l"/>
                        </a:tabLst>
                      </a:pPr>
                      <a:r>
                        <a:rPr lang="nl-NL" sz="1400">
                          <a:latin typeface="Arial"/>
                          <a:ea typeface="Times New Roman"/>
                        </a:rPr>
                        <a:t>Gebruiken van passende humor</a:t>
                      </a:r>
                      <a:endParaRPr lang="nl-NL" sz="1400">
                        <a:latin typeface="Courier New"/>
                        <a:ea typeface="Times New Roman"/>
                      </a:endParaRPr>
                    </a:p>
                  </a:txBody>
                  <a:tcPr marL="67697" marR="67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29F1FA5-8BED-5104-A37C-8CC762A8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39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26" name="Rectangle 7225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Titel 3"/>
          <p:cNvSpPr>
            <a:spLocks noGrp="1"/>
          </p:cNvSpPr>
          <p:nvPr>
            <p:ph type="title"/>
          </p:nvPr>
        </p:nvSpPr>
        <p:spPr>
          <a:xfrm>
            <a:off x="606478" y="386930"/>
            <a:ext cx="6927525" cy="1188950"/>
          </a:xfrm>
        </p:spPr>
        <p:txBody>
          <a:bodyPr anchor="b">
            <a:normAutofit/>
          </a:bodyPr>
          <a:lstStyle/>
          <a:p>
            <a:r>
              <a:rPr lang="nl-NL" sz="3600">
                <a:latin typeface="Calibri" pitchFamily="34" charset="0"/>
              </a:rPr>
              <a:t>Waarom doet een </a:t>
            </a:r>
            <a:br>
              <a:rPr lang="nl-NL" sz="3600">
                <a:latin typeface="Calibri" pitchFamily="34" charset="0"/>
              </a:rPr>
            </a:br>
            <a:r>
              <a:rPr lang="nl-NL" sz="3600">
                <a:latin typeface="Calibri" pitchFamily="34" charset="0"/>
              </a:rPr>
              <a:t>organisatie aan risico management?</a:t>
            </a:r>
          </a:p>
        </p:txBody>
      </p:sp>
      <p:grpSp>
        <p:nvGrpSpPr>
          <p:cNvPr id="7228" name="Group 7227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7229" name="Rectangle 7228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0" name="Rectangle 7229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32" name="Rectangle 723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1" name="Tijdelijke aanduiding voor inhoud 4"/>
          <p:cNvSpPr>
            <a:spLocks noGrp="1"/>
          </p:cNvSpPr>
          <p:nvPr>
            <p:ph idx="1"/>
          </p:nvPr>
        </p:nvSpPr>
        <p:spPr>
          <a:xfrm>
            <a:off x="595245" y="2599509"/>
            <a:ext cx="7607751" cy="3435531"/>
          </a:xfrm>
        </p:spPr>
        <p:txBody>
          <a:bodyPr anchor="ctr">
            <a:normAutofit/>
          </a:bodyPr>
          <a:lstStyle/>
          <a:p>
            <a:r>
              <a:rPr lang="nl-NL">
                <a:latin typeface="Calibri" pitchFamily="34" charset="0"/>
              </a:rPr>
              <a:t>Sommige organisaties moeten (wet)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Sommige organisaties willen (ambities)</a:t>
            </a:r>
          </a:p>
          <a:p>
            <a:pPr>
              <a:buFontTx/>
              <a:buNone/>
            </a:pPr>
            <a:endParaRPr lang="nl-NL">
              <a:latin typeface="Calibri" pitchFamily="34" charset="0"/>
            </a:endParaRPr>
          </a:p>
          <a:p>
            <a:pPr>
              <a:buFontTx/>
              <a:buNone/>
            </a:pPr>
            <a:r>
              <a:rPr lang="nl-NL">
                <a:latin typeface="Calibri" pitchFamily="34" charset="0"/>
              </a:rPr>
              <a:t>En dat heeft gevolgen voor de rol van de adviseur, </a:t>
            </a:r>
          </a:p>
          <a:p>
            <a:pPr>
              <a:buFontTx/>
              <a:buNone/>
            </a:pPr>
            <a:r>
              <a:rPr lang="nl-NL">
                <a:latin typeface="Calibri" pitchFamily="34" charset="0"/>
              </a:rPr>
              <a:t>welke voor jou?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878A87E1-1756-A6F6-65EF-EC313827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DADB2CF-9E78-60ED-42ED-BD551647A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46459689"/>
      </p:ext>
    </p:extLst>
  </p:cSld>
  <p:clrMapOvr>
    <a:masterClrMapping/>
  </p:clrMapOvr>
  <p:transition spd="med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100" name="Rectangle 46099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102" name="Arc 46101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37777" y="3520677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6111" y="2322864"/>
            <a:ext cx="4118317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Voorbeeld krachtenveld</a:t>
            </a:r>
          </a:p>
        </p:txBody>
      </p:sp>
      <p:pic>
        <p:nvPicPr>
          <p:cNvPr id="46082" name="Picture 2" descr="http://www.010projecten.nl/cms/sites/default/files/plaatjes/kracht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13299" y="654567"/>
            <a:ext cx="3876962" cy="258787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</p:spPr>
      </p:pic>
      <p:sp>
        <p:nvSpPr>
          <p:cNvPr id="46104" name="Rectangle 46103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78938" y="447363"/>
            <a:ext cx="550605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377276-D692-2F42-9CA0-2CA6E05C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69B7583-11BD-37E9-EBDD-6419EDE2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40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53540987"/>
      </p:ext>
    </p:extLst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9143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Onder een brug in de stad">
            <a:extLst>
              <a:ext uri="{FF2B5EF4-FFF2-40B4-BE49-F238E27FC236}">
                <a16:creationId xmlns:a16="http://schemas.microsoft.com/office/drawing/2014/main" id="{E31F9036-3A81-0817-FD7A-FF8B30C4DE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l="4978" r="6021" b="-2"/>
          <a:stretch/>
        </p:blipFill>
        <p:spPr>
          <a:xfrm>
            <a:off x="20" y="-9107"/>
            <a:ext cx="914398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nl-NL" b="1">
                <a:solidFill>
                  <a:srgbClr val="FFFFFF"/>
                </a:solidFill>
                <a:latin typeface="Calibri" pitchFamily="34" charset="0"/>
              </a:rPr>
              <a:t>De brug naar de praktijk</a:t>
            </a:r>
            <a:endParaRPr lang="nl-NL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endParaRPr lang="nl-NL">
              <a:solidFill>
                <a:srgbClr val="FFFFFF"/>
              </a:solidFill>
              <a:latin typeface="Calibri" pitchFamily="34" charset="0"/>
            </a:endParaRPr>
          </a:p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Teken een krachtenveld van je eigen situatie</a:t>
            </a:r>
          </a:p>
          <a:p>
            <a:r>
              <a:rPr lang="nl-NL">
                <a:solidFill>
                  <a:srgbClr val="FFFFFF"/>
                </a:solidFill>
                <a:latin typeface="Calibri" pitchFamily="34" charset="0"/>
              </a:rPr>
              <a:t>Waar sta jij?</a:t>
            </a:r>
          </a:p>
          <a:p>
            <a:pPr marL="0" indent="0">
              <a:buNone/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891FF6-D0D9-AA36-FDAD-907BB194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35481" y="6356350"/>
            <a:ext cx="363184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000">
                <a:solidFill>
                  <a:srgbClr val="FFFFFF"/>
                </a:solidFill>
              </a:rPr>
              <a:t>Meester in de RI&amp;E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74BA7A-414C-451F-A8AE-931D6D88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41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39451651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1652" name="Rectangle 751651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1654" name="Group 751653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725" y="2385102"/>
            <a:ext cx="430568" cy="2087796"/>
            <a:chOff x="209668" y="2857422"/>
            <a:chExt cx="463662" cy="2087796"/>
          </a:xfrm>
        </p:grpSpPr>
        <p:sp>
          <p:nvSpPr>
            <p:cNvPr id="751655" name="Rectangle 751654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1656" name="Straight Connector 751655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1658" name="Rectangle 751657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660" name="Rectangle 75165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46" y="631767"/>
            <a:ext cx="8333796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9" name="Rectangle 2">
            <a:extLst>
              <a:ext uri="{FF2B5EF4-FFF2-40B4-BE49-F238E27FC236}">
                <a16:creationId xmlns:a16="http://schemas.microsoft.com/office/drawing/2014/main" id="{8F4171D0-30A5-225F-82B4-AD50963E0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213" y="1239927"/>
            <a:ext cx="3006440" cy="4680583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nl-NL" altLang="nl-NL" sz="2800"/>
              <a:t>De aandachtsgebieden</a:t>
            </a:r>
            <a:endParaRPr lang="en-US" altLang="nl-NL" sz="2800"/>
          </a:p>
        </p:txBody>
      </p:sp>
      <p:sp>
        <p:nvSpPr>
          <p:cNvPr id="751619" name="Rectangle 3">
            <a:extLst>
              <a:ext uri="{FF2B5EF4-FFF2-40B4-BE49-F238E27FC236}">
                <a16:creationId xmlns:a16="http://schemas.microsoft.com/office/drawing/2014/main" id="{64B4DE27-E2DF-831D-5F08-1006C289C9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8942" y="1239927"/>
            <a:ext cx="3728868" cy="4680583"/>
          </a:xfrm>
        </p:spPr>
        <p:txBody>
          <a:bodyPr rtlCol="0" anchor="ctr">
            <a:normAutofit/>
          </a:bodyPr>
          <a:lstStyle/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nl-NL" sz="1700" b="1">
                <a:ea typeface="+mn-ea"/>
              </a:rPr>
              <a:t>Veiligheid</a:t>
            </a:r>
            <a:r>
              <a:rPr lang="nl-NL" sz="1700">
                <a:ea typeface="+mn-ea"/>
              </a:rPr>
              <a:t>	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nl-NL" sz="1700">
                <a:ea typeface="+mn-ea"/>
                <a:sym typeface="Wingdings" pitchFamily="2" charset="2"/>
              </a:rPr>
              <a:t>voorkomen van ongevallen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nl-NL" sz="1700">
              <a:ea typeface="+mn-ea"/>
              <a:sym typeface="Wingdings" pitchFamily="2" charset="2"/>
            </a:endParaRP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nl-NL" sz="1700" b="1">
                <a:ea typeface="+mn-ea"/>
                <a:sym typeface="Wingdings" pitchFamily="2" charset="2"/>
              </a:rPr>
              <a:t>Gezondheid</a:t>
            </a:r>
            <a:r>
              <a:rPr lang="nl-NL" sz="1700">
                <a:ea typeface="+mn-ea"/>
                <a:sym typeface="Wingdings" pitchFamily="2" charset="2"/>
              </a:rPr>
              <a:t>	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r>
              <a:rPr lang="nl-NL" sz="1700">
                <a:ea typeface="+mn-ea"/>
                <a:sym typeface="Wingdings" pitchFamily="2" charset="2"/>
              </a:rPr>
              <a:t>voorkomen van ziekte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Char char="à"/>
              <a:defRPr/>
            </a:pPr>
            <a:endParaRPr lang="nl-NL" sz="1700">
              <a:ea typeface="+mn-ea"/>
              <a:sym typeface="Wingdings" pitchFamily="2" charset="2"/>
            </a:endParaRP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nl-NL" sz="1700" b="1">
                <a:ea typeface="+mn-ea"/>
                <a:sym typeface="Wingdings" pitchFamily="2" charset="2"/>
              </a:rPr>
              <a:t>Psychosociale arbeidsbelasting</a:t>
            </a:r>
            <a:r>
              <a:rPr lang="nl-NL" sz="1700">
                <a:ea typeface="+mn-ea"/>
                <a:sym typeface="Wingdings" pitchFamily="2" charset="2"/>
              </a:rPr>
              <a:t>	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nl-NL" sz="1700">
                <a:ea typeface="+mn-ea"/>
                <a:sym typeface="Wingdings" pitchFamily="2" charset="2"/>
              </a:rPr>
              <a:t> voorkomen van werkdruk, agressie, seksuele intimidatie, pesten, disciminatie</a:t>
            </a:r>
          </a:p>
          <a:p>
            <a:pPr marL="363538" indent="-363538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nl-NL" sz="170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1700">
              <a:ea typeface="+mn-ea"/>
            </a:endParaRP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474C2CA-E162-0EEB-A4B6-209A03AD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73608F6-93F0-44D2-9B9C-3563C1A2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5FBB813-C323-1AA5-4202-4C2613AF7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7061"/>
          <a:stretch/>
        </p:blipFill>
        <p:spPr>
          <a:xfrm>
            <a:off x="1252105" y="10"/>
            <a:ext cx="7891895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31390" y="775849"/>
            <a:ext cx="2240924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56" y="5649686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70AE27-B5EE-E0FD-651D-8388F60F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4437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Meester in de RI&amp;E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7B5D304-BC8F-D36C-DC5C-88219C19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4628766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0" name="Rectangle 2150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Rectangle 2">
            <a:extLst>
              <a:ext uri="{FF2B5EF4-FFF2-40B4-BE49-F238E27FC236}">
                <a16:creationId xmlns:a16="http://schemas.microsoft.com/office/drawing/2014/main" id="{F55E5FB0-A478-D599-93F3-EC916234D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nl-NL" altLang="nl-NL" sz="4500"/>
              <a:t>Arbo beleid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9BD91F18-DA28-7791-51D9-B9C76E13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/>
              <a:t>Meester in de RI&amp;E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9B730E-6341-75CD-7ADE-FB3DAF171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65024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FB7FDAA-BD82-F176-A180-09807B46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7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636" name="Rectangle 25635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81392" y="3113415"/>
            <a:ext cx="3027250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 eaLnBrk="1" hangingPunct="1"/>
            <a:r>
              <a:rPr lang="en-US" sz="4700">
                <a:ea typeface="+mj-ea"/>
              </a:rPr>
              <a:t>Eigen praktijk</a:t>
            </a:r>
          </a:p>
        </p:txBody>
      </p:sp>
      <p:sp>
        <p:nvSpPr>
          <p:cNvPr id="25638" name="Rectangle 256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12074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40" name="Rectangle 256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18" y="391886"/>
            <a:ext cx="4507024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http://www.refdag.nl/polopoly_fs/illustratie_thomas_van_oostrum_1_31003!image/3662443343.jpg"/>
          <p:cNvPicPr>
            <a:picLocks noChangeAspect="1" noChangeArrowheads="1"/>
          </p:cNvPicPr>
          <p:nvPr/>
        </p:nvPicPr>
        <p:blipFill rotWithShape="1">
          <a:blip r:embed="rId2" cstate="print"/>
          <a:srcRect l="24704" r="12246" b="-1"/>
          <a:stretch/>
        </p:blipFill>
        <p:spPr bwMode="auto">
          <a:xfrm>
            <a:off x="550130" y="666728"/>
            <a:ext cx="4152001" cy="5465791"/>
          </a:xfrm>
          <a:prstGeom prst="rect">
            <a:avLst/>
          </a:prstGeom>
          <a:noFill/>
        </p:spPr>
      </p:pic>
      <p:grpSp>
        <p:nvGrpSpPr>
          <p:cNvPr id="25642" name="Group 2564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5358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5643" name="Rectangle 2564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44" name="Rectangle 2564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45" name="Rectangle 2564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73E3BA0-289D-9352-1191-0B7B3C7B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65118" y="6492240"/>
            <a:ext cx="284295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nl-NL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C59182-357A-5DCB-9C55-782E240E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7EFED-7BD2-4DDE-8AA0-A0AD8FF3A6EC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1574D71B-7917-4BD7-887C-1D652DB0D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9DA8D4-8774-DB55-D02C-FD0CFCC9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130" y="679730"/>
            <a:ext cx="2963561" cy="37870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 eaLnBrk="1" hangingPunct="1"/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Aan de slag: twee of drietallen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739810" y="1011484"/>
            <a:ext cx="1715478" cy="519509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467" y="269325"/>
            <a:ext cx="4587584" cy="61719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6CF143E5-57C3-46A3-91A2-EDAA7A8E6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0591" y="2754068"/>
            <a:ext cx="111762" cy="17099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95C189E-5B25-87D2-264F-009F1E9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nl-NL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Meester in de RI&amp;E</a:t>
            </a:r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683DC1-08E5-9366-2DD6-4F69D0895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9224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6E7EFED-7BD2-4DDE-8AA0-A0AD8FF3A6EC}" type="slidenum">
              <a:rPr lang="en-US" altLang="nl-NL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>
                <a:spcAft>
                  <a:spcPts val="600"/>
                </a:spcAft>
              </a:pPr>
              <a:t>9</a:t>
            </a:fld>
            <a:endParaRPr lang="en-US" altLang="nl-NL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AA8627CE-6317-00A8-01EC-2962B2987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348481"/>
              </p:ext>
            </p:extLst>
          </p:nvPr>
        </p:nvGraphicFramePr>
        <p:xfrm>
          <a:off x="706947" y="827357"/>
          <a:ext cx="4206624" cy="5055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832">
                  <a:extLst>
                    <a:ext uri="{9D8B030D-6E8A-4147-A177-3AD203B41FA5}">
                      <a16:colId xmlns:a16="http://schemas.microsoft.com/office/drawing/2014/main" val="1867679346"/>
                    </a:ext>
                  </a:extLst>
                </a:gridCol>
                <a:gridCol w="619792">
                  <a:extLst>
                    <a:ext uri="{9D8B030D-6E8A-4147-A177-3AD203B41FA5}">
                      <a16:colId xmlns:a16="http://schemas.microsoft.com/office/drawing/2014/main" val="2385414566"/>
                    </a:ext>
                  </a:extLst>
                </a:gridCol>
              </a:tblGrid>
              <a:tr h="357651">
                <a:tc>
                  <a:txBody>
                    <a:bodyPr/>
                    <a:lstStyle/>
                    <a:p>
                      <a:r>
                        <a:rPr lang="nl-NL" sz="1200"/>
                        <a:t>Stappen in de RI&amp;E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3570821691"/>
                  </a:ext>
                </a:extLst>
              </a:tr>
              <a:tr h="845355">
                <a:tc>
                  <a:txBody>
                    <a:bodyPr/>
                    <a:lstStyle/>
                    <a:p>
                      <a:r>
                        <a:rPr lang="nl-NL" sz="1200"/>
                        <a:t>Wat is het doel m.b.t. gezondheid, werkstress of veiligheid op de afdeling?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2108107178"/>
                  </a:ext>
                </a:extLst>
              </a:tr>
              <a:tr h="601503">
                <a:tc>
                  <a:txBody>
                    <a:bodyPr/>
                    <a:lstStyle/>
                    <a:p>
                      <a:r>
                        <a:rPr lang="nl-NL" sz="1200"/>
                        <a:t>Welke 3 risico’s spelen een belangrijke rol?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936674996"/>
                  </a:ext>
                </a:extLst>
              </a:tr>
              <a:tr h="601503">
                <a:tc>
                  <a:txBody>
                    <a:bodyPr/>
                    <a:lstStyle/>
                    <a:p>
                      <a:r>
                        <a:rPr lang="nl-NL" sz="1200"/>
                        <a:t>Welk risico vraagt de meeste aandacht (evaluatie) en waarom? 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2434311050"/>
                  </a:ext>
                </a:extLst>
              </a:tr>
              <a:tr h="845355">
                <a:tc>
                  <a:txBody>
                    <a:bodyPr/>
                    <a:lstStyle/>
                    <a:p>
                      <a:r>
                        <a:rPr lang="nl-NL" sz="1200"/>
                        <a:t>Welke maatregel past het beste om het risico voor gezondheid of veiligheid te beheersen?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3566861221"/>
                  </a:ext>
                </a:extLst>
              </a:tr>
              <a:tr h="601503">
                <a:tc>
                  <a:txBody>
                    <a:bodyPr/>
                    <a:lstStyle/>
                    <a:p>
                      <a:r>
                        <a:rPr lang="nl-NL" sz="1200"/>
                        <a:t>Hoe ziet een aanpak/programma eruit?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3292423090"/>
                  </a:ext>
                </a:extLst>
              </a:tr>
              <a:tr h="60150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/>
                        <a:t>Welke implementatie aanpak werkt het beste op deze afdeling?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3106120302"/>
                  </a:ext>
                </a:extLst>
              </a:tr>
              <a:tr h="601503">
                <a:tc>
                  <a:txBody>
                    <a:bodyPr/>
                    <a:lstStyle/>
                    <a:p>
                      <a:r>
                        <a:rPr lang="nl-NL" sz="1200"/>
                        <a:t>Hoe zou je de resultaten kunnen meten?</a:t>
                      </a:r>
                    </a:p>
                  </a:txBody>
                  <a:tcPr marL="81284" marR="81284" marT="40642" marB="40642"/>
                </a:tc>
                <a:tc>
                  <a:txBody>
                    <a:bodyPr/>
                    <a:lstStyle/>
                    <a:p>
                      <a:endParaRPr lang="nl-NL" sz="1200"/>
                    </a:p>
                  </a:txBody>
                  <a:tcPr marL="81284" marR="81284" marT="40642" marB="40642"/>
                </a:tc>
                <a:extLst>
                  <a:ext uri="{0D108BD9-81ED-4DB2-BD59-A6C34878D82A}">
                    <a16:rowId xmlns:a16="http://schemas.microsoft.com/office/drawing/2014/main" val="750781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88370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Kantoorthema">
  <a:themeElements>
    <a:clrScheme name="Gee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970D634519F64CA9F28FD64F2F1D8B" ma:contentTypeVersion="14" ma:contentTypeDescription="Een nieuw document maken." ma:contentTypeScope="" ma:versionID="550e099b79058beab154ddf8d99b325d">
  <xsd:schema xmlns:xsd="http://www.w3.org/2001/XMLSchema" xmlns:xs="http://www.w3.org/2001/XMLSchema" xmlns:p="http://schemas.microsoft.com/office/2006/metadata/properties" xmlns:ns2="7cd7aea1-c458-4a0a-b66e-ef53c4a9f00c" xmlns:ns3="a7316b35-d443-4404-8fc4-671aab59f385" targetNamespace="http://schemas.microsoft.com/office/2006/metadata/properties" ma:root="true" ma:fieldsID="53b9218b921d51af81eec0b97bededee" ns2:_="" ns3:_="">
    <xsd:import namespace="7cd7aea1-c458-4a0a-b66e-ef53c4a9f00c"/>
    <xsd:import namespace="a7316b35-d443-4404-8fc4-671aab59f3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7aea1-c458-4a0a-b66e-ef53c4a9f0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71979439-2170-4d31-a5f8-af9d8210fc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16b35-d443-4404-8fc4-671aab59f3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c213cb9-347e-4a7f-9599-bec48aa943d4}" ma:internalName="TaxCatchAll" ma:showField="CatchAllData" ma:web="a7316b35-d443-4404-8fc4-671aab59f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d7aea1-c458-4a0a-b66e-ef53c4a9f00c">
      <Terms xmlns="http://schemas.microsoft.com/office/infopath/2007/PartnerControls"/>
    </lcf76f155ced4ddcb4097134ff3c332f>
    <TaxCatchAll xmlns="a7316b35-d443-4404-8fc4-671aab59f385" xsi:nil="true"/>
  </documentManagement>
</p:properties>
</file>

<file path=customXml/itemProps1.xml><?xml version="1.0" encoding="utf-8"?>
<ds:datastoreItem xmlns:ds="http://schemas.openxmlformats.org/officeDocument/2006/customXml" ds:itemID="{29195C81-1A76-4B72-AD42-67FAB21B887D}"/>
</file>

<file path=customXml/itemProps2.xml><?xml version="1.0" encoding="utf-8"?>
<ds:datastoreItem xmlns:ds="http://schemas.openxmlformats.org/officeDocument/2006/customXml" ds:itemID="{D58DED03-10E6-4917-B99F-FCCDBC5BF2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AD3BA4-437A-4155-B631-75B8DEDAD3A8}">
  <ds:schemaRefs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812b531a-642a-4fe4-b88a-3ca946d2ff28"/>
    <ds:schemaRef ds:uri="http://purl.org/dc/dcmitype/"/>
    <ds:schemaRef ds:uri="c2943843-116a-4aff-86c6-ee5be162ed32"/>
    <ds:schemaRef ds:uri="http://schemas.microsoft.com/office/2006/documentManagement/typ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1956</Words>
  <Application>Microsoft Office PowerPoint</Application>
  <PresentationFormat>Diavoorstelling (4:3)</PresentationFormat>
  <Paragraphs>385</Paragraphs>
  <Slides>41</Slides>
  <Notes>5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Helvetica</vt:lpstr>
      <vt:lpstr>Poppins</vt:lpstr>
      <vt:lpstr>Symbol</vt:lpstr>
      <vt:lpstr>Times New Roman</vt:lpstr>
      <vt:lpstr>Wingdings</vt:lpstr>
      <vt:lpstr>Kantoorthema</vt:lpstr>
      <vt:lpstr>Dia</vt:lpstr>
      <vt:lpstr>Document</vt:lpstr>
      <vt:lpstr> Meester in de RI&amp;E </vt:lpstr>
      <vt:lpstr>Programma </vt:lpstr>
      <vt:lpstr>Opdracht</vt:lpstr>
      <vt:lpstr>Waarom doet een  organisatie aan risico management?</vt:lpstr>
      <vt:lpstr>De aandachtsgebieden</vt:lpstr>
      <vt:lpstr>PowerPoint-presentatie</vt:lpstr>
      <vt:lpstr>Arbo beleid</vt:lpstr>
      <vt:lpstr>Eigen praktijk</vt:lpstr>
      <vt:lpstr>Aan de slag: twee of drietallen</vt:lpstr>
      <vt:lpstr>Toetsing van de RI&amp;E</vt:lpstr>
      <vt:lpstr>Persooncertificering deskundigen HVK, AH en A&amp;O</vt:lpstr>
      <vt:lpstr>Certificatieschema arbodeskundige</vt:lpstr>
      <vt:lpstr>Expertise I</vt:lpstr>
      <vt:lpstr>Expertise II</vt:lpstr>
      <vt:lpstr>PowerPoint-presentatie</vt:lpstr>
      <vt:lpstr>PowerPoint-presentatie</vt:lpstr>
      <vt:lpstr>PowerPoint-presentatie</vt:lpstr>
      <vt:lpstr>Aandachtspunten voor uitvoering RI&amp;E</vt:lpstr>
      <vt:lpstr>Van moeten naar willen</vt:lpstr>
      <vt:lpstr>Visie op veranderen en “eigen bril”</vt:lpstr>
      <vt:lpstr>Kleur bekennen…algemene inleiding op veranderen</vt:lpstr>
      <vt:lpstr>Aan de slag: twee of drietallen</vt:lpstr>
      <vt:lpstr>Dag 2</vt:lpstr>
      <vt:lpstr>Uitslag kleuren test</vt:lpstr>
      <vt:lpstr>Evenwichtsreactie </vt:lpstr>
      <vt:lpstr>PowerPoint-presentatie</vt:lpstr>
      <vt:lpstr>PowerPoint-presentatie</vt:lpstr>
      <vt:lpstr>PowerPoint-presentatie</vt:lpstr>
      <vt:lpstr>PowerPoint-presentatie</vt:lpstr>
      <vt:lpstr>“Cultuurverandering”</vt:lpstr>
      <vt:lpstr>Beïnvloeding van cultuur</vt:lpstr>
      <vt:lpstr>Cameron en Quinn</vt:lpstr>
      <vt:lpstr>Zekerheid of avontuur?  Waar geloof jij in?</vt:lpstr>
      <vt:lpstr>Oefening in twee of drietallen</vt:lpstr>
      <vt:lpstr>De RI&amp;E in de praktijk</vt:lpstr>
      <vt:lpstr>Dynamische RI&amp;E </vt:lpstr>
      <vt:lpstr>Van invoeren tot ontwikkelen</vt:lpstr>
      <vt:lpstr>PowerPoint-presentatie</vt:lpstr>
      <vt:lpstr>PowerPoint-presentatie</vt:lpstr>
      <vt:lpstr>Voorbeeld krachtenveld</vt:lpstr>
      <vt:lpstr>De brug naar de praktijk</vt:lpstr>
    </vt:vector>
  </TitlesOfParts>
  <Company>Signet Presentaties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Signet Presentaties</dc:creator>
  <cp:lastModifiedBy>Tessa Hoekema</cp:lastModifiedBy>
  <cp:revision>8</cp:revision>
  <cp:lastPrinted>2018-06-22T06:16:50Z</cp:lastPrinted>
  <dcterms:created xsi:type="dcterms:W3CDTF">1998-11-17T08:56:23Z</dcterms:created>
  <dcterms:modified xsi:type="dcterms:W3CDTF">2023-03-23T13:36:31Z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0x01010063970D634519F64CA9F28FD64F2F1D8B</vt:lpwstr>
  </property>
</Properties>
</file>