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omments/comment1.xml" ContentType="application/vnd.openxmlformats-officedocument.presentationml.comment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75" r:id="rId2"/>
  </p:sldMasterIdLst>
  <p:notesMasterIdLst>
    <p:notesMasterId r:id="rId214"/>
  </p:notesMasterIdLst>
  <p:handoutMasterIdLst>
    <p:handoutMasterId r:id="rId215"/>
  </p:handoutMasterIdLst>
  <p:sldIdLst>
    <p:sldId id="1407" r:id="rId3"/>
    <p:sldId id="898" r:id="rId4"/>
    <p:sldId id="761" r:id="rId5"/>
    <p:sldId id="665" r:id="rId6"/>
    <p:sldId id="667" r:id="rId7"/>
    <p:sldId id="880" r:id="rId8"/>
    <p:sldId id="878" r:id="rId9"/>
    <p:sldId id="886" r:id="rId10"/>
    <p:sldId id="881" r:id="rId11"/>
    <p:sldId id="668" r:id="rId12"/>
    <p:sldId id="669" r:id="rId13"/>
    <p:sldId id="670" r:id="rId14"/>
    <p:sldId id="671" r:id="rId15"/>
    <p:sldId id="672" r:id="rId16"/>
    <p:sldId id="673" r:id="rId17"/>
    <p:sldId id="882" r:id="rId18"/>
    <p:sldId id="788" r:id="rId19"/>
    <p:sldId id="835" r:id="rId20"/>
    <p:sldId id="872" r:id="rId21"/>
    <p:sldId id="873" r:id="rId22"/>
    <p:sldId id="883" r:id="rId23"/>
    <p:sldId id="884" r:id="rId24"/>
    <p:sldId id="885" r:id="rId25"/>
    <p:sldId id="793" r:id="rId26"/>
    <p:sldId id="797" r:id="rId27"/>
    <p:sldId id="799" r:id="rId28"/>
    <p:sldId id="800" r:id="rId29"/>
    <p:sldId id="801" r:id="rId30"/>
    <p:sldId id="802" r:id="rId31"/>
    <p:sldId id="803" r:id="rId32"/>
    <p:sldId id="804" r:id="rId33"/>
    <p:sldId id="805" r:id="rId34"/>
    <p:sldId id="806" r:id="rId35"/>
    <p:sldId id="807" r:id="rId36"/>
    <p:sldId id="808" r:id="rId37"/>
    <p:sldId id="809" r:id="rId38"/>
    <p:sldId id="810" r:id="rId39"/>
    <p:sldId id="708" r:id="rId40"/>
    <p:sldId id="709" r:id="rId41"/>
    <p:sldId id="710" r:id="rId42"/>
    <p:sldId id="827" r:id="rId43"/>
    <p:sldId id="828" r:id="rId44"/>
    <p:sldId id="787" r:id="rId45"/>
    <p:sldId id="712" r:id="rId46"/>
    <p:sldId id="716" r:id="rId47"/>
    <p:sldId id="717" r:id="rId48"/>
    <p:sldId id="718" r:id="rId49"/>
    <p:sldId id="720" r:id="rId50"/>
    <p:sldId id="721" r:id="rId51"/>
    <p:sldId id="722" r:id="rId52"/>
    <p:sldId id="762" r:id="rId53"/>
    <p:sldId id="723" r:id="rId54"/>
    <p:sldId id="468" r:id="rId55"/>
    <p:sldId id="1355" r:id="rId56"/>
    <p:sldId id="1403" r:id="rId57"/>
    <p:sldId id="1453" r:id="rId58"/>
    <p:sldId id="1454" r:id="rId59"/>
    <p:sldId id="1467" r:id="rId60"/>
    <p:sldId id="818" r:id="rId61"/>
    <p:sldId id="820" r:id="rId62"/>
    <p:sldId id="821" r:id="rId63"/>
    <p:sldId id="822" r:id="rId64"/>
    <p:sldId id="823" r:id="rId65"/>
    <p:sldId id="824" r:id="rId66"/>
    <p:sldId id="825" r:id="rId67"/>
    <p:sldId id="1434" r:id="rId68"/>
    <p:sldId id="1358" r:id="rId69"/>
    <p:sldId id="1435" r:id="rId70"/>
    <p:sldId id="1436" r:id="rId71"/>
    <p:sldId id="1437" r:id="rId72"/>
    <p:sldId id="1438" r:id="rId73"/>
    <p:sldId id="1361" r:id="rId74"/>
    <p:sldId id="1391" r:id="rId75"/>
    <p:sldId id="1390" r:id="rId76"/>
    <p:sldId id="1367" r:id="rId77"/>
    <p:sldId id="1405" r:id="rId78"/>
    <p:sldId id="1439" r:id="rId79"/>
    <p:sldId id="1406" r:id="rId80"/>
    <p:sldId id="1372" r:id="rId81"/>
    <p:sldId id="1440" r:id="rId82"/>
    <p:sldId id="1441" r:id="rId83"/>
    <p:sldId id="1386" r:id="rId84"/>
    <p:sldId id="1388" r:id="rId85"/>
    <p:sldId id="1389" r:id="rId86"/>
    <p:sldId id="1456" r:id="rId87"/>
    <p:sldId id="1457" r:id="rId88"/>
    <p:sldId id="1442" r:id="rId89"/>
    <p:sldId id="1443" r:id="rId90"/>
    <p:sldId id="1365" r:id="rId91"/>
    <p:sldId id="1366" r:id="rId92"/>
    <p:sldId id="1400" r:id="rId93"/>
    <p:sldId id="1397" r:id="rId94"/>
    <p:sldId id="1445" r:id="rId95"/>
    <p:sldId id="1446" r:id="rId96"/>
    <p:sldId id="1476" r:id="rId97"/>
    <p:sldId id="1468" r:id="rId98"/>
    <p:sldId id="1473" r:id="rId99"/>
    <p:sldId id="1447" r:id="rId100"/>
    <p:sldId id="1448" r:id="rId101"/>
    <p:sldId id="1384" r:id="rId102"/>
    <p:sldId id="1449" r:id="rId103"/>
    <p:sldId id="1396" r:id="rId104"/>
    <p:sldId id="1393" r:id="rId105"/>
    <p:sldId id="1444" r:id="rId106"/>
    <p:sldId id="1450" r:id="rId107"/>
    <p:sldId id="1398" r:id="rId108"/>
    <p:sldId id="1451" r:id="rId109"/>
    <p:sldId id="1474" r:id="rId110"/>
    <p:sldId id="1469" r:id="rId111"/>
    <p:sldId id="1452" r:id="rId112"/>
    <p:sldId id="1385" r:id="rId113"/>
    <p:sldId id="1411" r:id="rId114"/>
    <p:sldId id="1412" r:id="rId115"/>
    <p:sldId id="1460" r:id="rId116"/>
    <p:sldId id="1359" r:id="rId117"/>
    <p:sldId id="1362" r:id="rId118"/>
    <p:sldId id="1363" r:id="rId119"/>
    <p:sldId id="1470" r:id="rId120"/>
    <p:sldId id="1364" r:id="rId121"/>
    <p:sldId id="1414" r:id="rId122"/>
    <p:sldId id="1413" r:id="rId123"/>
    <p:sldId id="1368" r:id="rId124"/>
    <p:sldId id="1395" r:id="rId125"/>
    <p:sldId id="1394" r:id="rId126"/>
    <p:sldId id="1471" r:id="rId127"/>
    <p:sldId id="1475" r:id="rId128"/>
    <p:sldId id="1458" r:id="rId129"/>
    <p:sldId id="1415" r:id="rId130"/>
    <p:sldId id="1401" r:id="rId131"/>
    <p:sldId id="1417" r:id="rId132"/>
    <p:sldId id="1373" r:id="rId133"/>
    <p:sldId id="1380" r:id="rId134"/>
    <p:sldId id="1472" r:id="rId135"/>
    <p:sldId id="1381" r:id="rId136"/>
    <p:sldId id="1369" r:id="rId137"/>
    <p:sldId id="1392" r:id="rId138"/>
    <p:sldId id="1370" r:id="rId139"/>
    <p:sldId id="1382" r:id="rId140"/>
    <p:sldId id="1383" r:id="rId141"/>
    <p:sldId id="1399" r:id="rId142"/>
    <p:sldId id="1466" r:id="rId143"/>
    <p:sldId id="874" r:id="rId144"/>
    <p:sldId id="1477" r:id="rId145"/>
    <p:sldId id="1479" r:id="rId146"/>
    <p:sldId id="726" r:id="rId147"/>
    <p:sldId id="727" r:id="rId148"/>
    <p:sldId id="728" r:id="rId149"/>
    <p:sldId id="729" r:id="rId150"/>
    <p:sldId id="730" r:id="rId151"/>
    <p:sldId id="731" r:id="rId152"/>
    <p:sldId id="732" r:id="rId153"/>
    <p:sldId id="733" r:id="rId154"/>
    <p:sldId id="734" r:id="rId155"/>
    <p:sldId id="735" r:id="rId156"/>
    <p:sldId id="736" r:id="rId157"/>
    <p:sldId id="737" r:id="rId158"/>
    <p:sldId id="770" r:id="rId159"/>
    <p:sldId id="771" r:id="rId160"/>
    <p:sldId id="894" r:id="rId161"/>
    <p:sldId id="895" r:id="rId162"/>
    <p:sldId id="775" r:id="rId163"/>
    <p:sldId id="776" r:id="rId164"/>
    <p:sldId id="777" r:id="rId165"/>
    <p:sldId id="778" r:id="rId166"/>
    <p:sldId id="779" r:id="rId167"/>
    <p:sldId id="780" r:id="rId168"/>
    <p:sldId id="889" r:id="rId169"/>
    <p:sldId id="875" r:id="rId170"/>
    <p:sldId id="747" r:id="rId171"/>
    <p:sldId id="748" r:id="rId172"/>
    <p:sldId id="876" r:id="rId173"/>
    <p:sldId id="750" r:id="rId174"/>
    <p:sldId id="751" r:id="rId175"/>
    <p:sldId id="752" r:id="rId176"/>
    <p:sldId id="753" r:id="rId177"/>
    <p:sldId id="754" r:id="rId178"/>
    <p:sldId id="755" r:id="rId179"/>
    <p:sldId id="756" r:id="rId180"/>
    <p:sldId id="258" r:id="rId181"/>
    <p:sldId id="259" r:id="rId182"/>
    <p:sldId id="260" r:id="rId183"/>
    <p:sldId id="261" r:id="rId184"/>
    <p:sldId id="262" r:id="rId185"/>
    <p:sldId id="264" r:id="rId186"/>
    <p:sldId id="266" r:id="rId187"/>
    <p:sldId id="267" r:id="rId188"/>
    <p:sldId id="268" r:id="rId189"/>
    <p:sldId id="269" r:id="rId190"/>
    <p:sldId id="270" r:id="rId191"/>
    <p:sldId id="271" r:id="rId192"/>
    <p:sldId id="272" r:id="rId193"/>
    <p:sldId id="273" r:id="rId194"/>
    <p:sldId id="274" r:id="rId195"/>
    <p:sldId id="275" r:id="rId196"/>
    <p:sldId id="276" r:id="rId197"/>
    <p:sldId id="277" r:id="rId198"/>
    <p:sldId id="278" r:id="rId199"/>
    <p:sldId id="279" r:id="rId200"/>
    <p:sldId id="280" r:id="rId201"/>
    <p:sldId id="281" r:id="rId202"/>
    <p:sldId id="282" r:id="rId203"/>
    <p:sldId id="283" r:id="rId204"/>
    <p:sldId id="284" r:id="rId205"/>
    <p:sldId id="286" r:id="rId206"/>
    <p:sldId id="287" r:id="rId207"/>
    <p:sldId id="288" r:id="rId208"/>
    <p:sldId id="1478" r:id="rId209"/>
    <p:sldId id="1416" r:id="rId210"/>
    <p:sldId id="1480" r:id="rId211"/>
    <p:sldId id="1465" r:id="rId212"/>
    <p:sldId id="1410" r:id="rId213"/>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dou de Boer" initials="JdB" lastIdx="1" clrIdx="0">
    <p:extLst>
      <p:ext uri="{19B8F6BF-5375-455C-9EA6-DF929625EA0E}">
        <p15:presenceInfo xmlns:p15="http://schemas.microsoft.com/office/powerpoint/2012/main" userId="S::J.deBoer@acconavm.nl::c682caef-792d-400b-8805-9710bade3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BCBF00"/>
    <a:srgbClr val="82CAD6"/>
    <a:srgbClr val="9EC5D3"/>
    <a:srgbClr val="A2BC03"/>
    <a:srgbClr val="79B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24CB3-A6F0-47EE-B479-EB07D74CE090}" v="67" dt="2021-09-02T09:35:40.698"/>
    <p1510:client id="{43197230-AA18-4660-BF8F-85E711D95C4E}" v="1" dt="2021-09-09T11:55:49.144"/>
    <p1510:client id="{9452F712-193D-4B46-A405-578798E1FE06}" v="2" dt="2021-09-02T10:49:47.299"/>
    <p1510:client id="{DDE6769A-9763-43A8-AF0F-B751EED54366}" v="6" dt="2021-11-11T13:40:10.88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6" autoAdjust="0"/>
    <p:restoredTop sz="95556" autoAdjust="0"/>
  </p:normalViewPr>
  <p:slideViewPr>
    <p:cSldViewPr snapToGrid="0" showGuides="1">
      <p:cViewPr varScale="1">
        <p:scale>
          <a:sx n="82" d="100"/>
          <a:sy n="82" d="100"/>
        </p:scale>
        <p:origin x="902" y="4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 d="1"/>
        <a:sy n="1" d="1"/>
      </p:scale>
      <p:origin x="0" y="0"/>
    </p:cViewPr>
  </p:notesTextViewPr>
  <p:sorterViewPr>
    <p:cViewPr>
      <p:scale>
        <a:sx n="100" d="100"/>
        <a:sy n="100" d="100"/>
      </p:scale>
      <p:origin x="0" y="-11454"/>
    </p:cViewPr>
  </p:sorterViewPr>
  <p:notesViewPr>
    <p:cSldViewPr snapToGrid="0">
      <p:cViewPr varScale="1">
        <p:scale>
          <a:sx n="88" d="100"/>
          <a:sy n="88" d="100"/>
        </p:scale>
        <p:origin x="1000" y="20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commentAuthors" Target="commentAuthor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presProps" Target="presProps.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viewProps" Target="viewProp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theme" Target="theme/theme1.xml"/><Relationship Id="rId3" Type="http://schemas.openxmlformats.org/officeDocument/2006/relationships/slide" Target="slides/slide1.xml"/><Relationship Id="rId214" Type="http://schemas.openxmlformats.org/officeDocument/2006/relationships/notesMaster" Target="notesMasters/notesMaster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handoutMaster" Target="handoutMasters/handoutMaster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microsoft.com/office/2015/10/relationships/revisionInfo" Target="revisionInfo.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customXml" Target="../customXml/item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customXml" Target="../customXml/item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customXml" Target="../customXml/item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s>
</file>

<file path=ppt/_rels/viewProps.xml.rels><?xml version="1.0" encoding="UTF-8" standalone="yes"?>
<Relationships xmlns="http://schemas.openxmlformats.org/package/2006/relationships"><Relationship Id="rId8" Type="http://schemas.openxmlformats.org/officeDocument/2006/relationships/slide" Target="slides/slide73.xml"/><Relationship Id="rId13" Type="http://schemas.openxmlformats.org/officeDocument/2006/relationships/slide" Target="slides/slide88.xml"/><Relationship Id="rId18" Type="http://schemas.openxmlformats.org/officeDocument/2006/relationships/slide" Target="slides/slide129.xml"/><Relationship Id="rId3" Type="http://schemas.openxmlformats.org/officeDocument/2006/relationships/slide" Target="slides/slide63.xml"/><Relationship Id="rId7" Type="http://schemas.openxmlformats.org/officeDocument/2006/relationships/slide" Target="slides/slide72.xml"/><Relationship Id="rId12" Type="http://schemas.openxmlformats.org/officeDocument/2006/relationships/slide" Target="slides/slide87.xml"/><Relationship Id="rId17" Type="http://schemas.openxmlformats.org/officeDocument/2006/relationships/slide" Target="slides/slide128.xml"/><Relationship Id="rId2" Type="http://schemas.openxmlformats.org/officeDocument/2006/relationships/slide" Target="slides/slide62.xml"/><Relationship Id="rId16" Type="http://schemas.openxmlformats.org/officeDocument/2006/relationships/slide" Target="slides/slide124.xml"/><Relationship Id="rId1" Type="http://schemas.openxmlformats.org/officeDocument/2006/relationships/slide" Target="slides/slide60.xml"/><Relationship Id="rId6" Type="http://schemas.openxmlformats.org/officeDocument/2006/relationships/slide" Target="slides/slide66.xml"/><Relationship Id="rId11" Type="http://schemas.openxmlformats.org/officeDocument/2006/relationships/slide" Target="slides/slide84.xml"/><Relationship Id="rId5" Type="http://schemas.openxmlformats.org/officeDocument/2006/relationships/slide" Target="slides/slide65.xml"/><Relationship Id="rId15" Type="http://schemas.openxmlformats.org/officeDocument/2006/relationships/slide" Target="slides/slide123.xml"/><Relationship Id="rId10" Type="http://schemas.openxmlformats.org/officeDocument/2006/relationships/slide" Target="slides/slide83.xml"/><Relationship Id="rId19" Type="http://schemas.openxmlformats.org/officeDocument/2006/relationships/slide" Target="slides/slide136.xml"/><Relationship Id="rId4" Type="http://schemas.openxmlformats.org/officeDocument/2006/relationships/slide" Target="slides/slide64.xml"/><Relationship Id="rId9" Type="http://schemas.openxmlformats.org/officeDocument/2006/relationships/slide" Target="slides/slide74.xml"/><Relationship Id="rId14" Type="http://schemas.openxmlformats.org/officeDocument/2006/relationships/slide" Target="slides/slide10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4T13:34:54.320"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383B834-A6CF-9F4B-B30F-A11BB7EF5CF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272FF1B-592E-9C4F-A4E1-3EA034D56A17}"/>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5D6123B-3926-9E41-B2CF-307326A7D8E7}" type="datetimeFigureOut">
              <a:rPr lang="nl-NL" smtClean="0"/>
              <a:t>21-11-2021</a:t>
            </a:fld>
            <a:endParaRPr lang="nl-NL"/>
          </a:p>
        </p:txBody>
      </p:sp>
      <p:sp>
        <p:nvSpPr>
          <p:cNvPr id="4" name="Tijdelijke aanduiding voor voettekst 3">
            <a:extLst>
              <a:ext uri="{FF2B5EF4-FFF2-40B4-BE49-F238E27FC236}">
                <a16:creationId xmlns:a16="http://schemas.microsoft.com/office/drawing/2014/main" id="{8DF25B85-C4F6-7A4E-B219-6C3FFCC5D7E2}"/>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FABA312-B6E7-4E44-8878-06D58D82D9C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C681FEF0-DCF5-F84A-86C6-EA970666EA13}" type="slidenum">
              <a:rPr lang="nl-NL" smtClean="0"/>
              <a:t>‹nr.›</a:t>
            </a:fld>
            <a:endParaRPr lang="nl-NL"/>
          </a:p>
        </p:txBody>
      </p:sp>
    </p:spTree>
    <p:extLst>
      <p:ext uri="{BB962C8B-B14F-4D97-AF65-F5344CB8AC3E}">
        <p14:creationId xmlns:p14="http://schemas.microsoft.com/office/powerpoint/2010/main" val="297666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A3C6870-517B-4DB7-8F13-FAED35E1BA00}" type="datetimeFigureOut">
              <a:rPr lang="nl-NL" smtClean="0"/>
              <a:t>21-11-2021</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1931DE1-31C3-4FA0-BE5B-A3E0953283AF}" type="slidenum">
              <a:rPr lang="nl-NL" smtClean="0"/>
              <a:t>‹nr.›</a:t>
            </a:fld>
            <a:endParaRPr lang="nl-NL"/>
          </a:p>
        </p:txBody>
      </p:sp>
    </p:spTree>
    <p:extLst>
      <p:ext uri="{BB962C8B-B14F-4D97-AF65-F5344CB8AC3E}">
        <p14:creationId xmlns:p14="http://schemas.microsoft.com/office/powerpoint/2010/main" val="321923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91931DE1-31C3-4FA0-BE5B-A3E0953283AF}" type="slidenum">
              <a:rPr lang="nl-NL" smtClean="0"/>
              <a:t>55</a:t>
            </a:fld>
            <a:endParaRPr lang="nl-NL"/>
          </a:p>
        </p:txBody>
      </p:sp>
    </p:spTree>
    <p:extLst>
      <p:ext uri="{BB962C8B-B14F-4D97-AF65-F5344CB8AC3E}">
        <p14:creationId xmlns:p14="http://schemas.microsoft.com/office/powerpoint/2010/main" val="404011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a:extLst>
              <a:ext uri="{FF2B5EF4-FFF2-40B4-BE49-F238E27FC236}">
                <a16:creationId xmlns:a16="http://schemas.microsoft.com/office/drawing/2014/main" id="{24F246CF-D2A3-EB40-8C4E-5AA5119D48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a:extLst>
              <a:ext uri="{FF2B5EF4-FFF2-40B4-BE49-F238E27FC236}">
                <a16:creationId xmlns:a16="http://schemas.microsoft.com/office/drawing/2014/main" id="{26AF05F4-14E0-3F48-80D7-537A8F7444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9700" name="Tijdelijke aanduiding voor dianummer 3">
            <a:extLst>
              <a:ext uri="{FF2B5EF4-FFF2-40B4-BE49-F238E27FC236}">
                <a16:creationId xmlns:a16="http://schemas.microsoft.com/office/drawing/2014/main" id="{9E9CE6A8-29F0-CC48-9999-268FF98EB2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80641B-4F72-E042-A210-EF47E224A08F}" type="slidenum">
              <a:rPr lang="nl-NL" altLang="nl-NL" smtClean="0"/>
              <a:pPr/>
              <a:t>70</a:t>
            </a:fld>
            <a:endParaRPr lang="nl-NL" altLang="nl-NL"/>
          </a:p>
        </p:txBody>
      </p:sp>
    </p:spTree>
    <p:extLst>
      <p:ext uri="{BB962C8B-B14F-4D97-AF65-F5344CB8AC3E}">
        <p14:creationId xmlns:p14="http://schemas.microsoft.com/office/powerpoint/2010/main" val="300441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a:extLst>
              <a:ext uri="{FF2B5EF4-FFF2-40B4-BE49-F238E27FC236}">
                <a16:creationId xmlns:a16="http://schemas.microsoft.com/office/drawing/2014/main" id="{C0435EE7-10B5-4047-A835-CCC4D2E682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a:extLst>
              <a:ext uri="{FF2B5EF4-FFF2-40B4-BE49-F238E27FC236}">
                <a16:creationId xmlns:a16="http://schemas.microsoft.com/office/drawing/2014/main" id="{D95B027F-1ED0-494F-828D-7C71593C77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1748" name="Tijdelijke aanduiding voor dianummer 3">
            <a:extLst>
              <a:ext uri="{FF2B5EF4-FFF2-40B4-BE49-F238E27FC236}">
                <a16:creationId xmlns:a16="http://schemas.microsoft.com/office/drawing/2014/main" id="{93C58E10-B348-5942-92D9-78523B9112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FB2E10-40DA-7347-A1D5-665E4D755B27}" type="slidenum">
              <a:rPr lang="nl-NL" altLang="nl-NL" smtClean="0"/>
              <a:pPr/>
              <a:t>71</a:t>
            </a:fld>
            <a:endParaRPr lang="nl-NL" altLang="nl-NL"/>
          </a:p>
        </p:txBody>
      </p:sp>
    </p:spTree>
    <p:extLst>
      <p:ext uri="{BB962C8B-B14F-4D97-AF65-F5344CB8AC3E}">
        <p14:creationId xmlns:p14="http://schemas.microsoft.com/office/powerpoint/2010/main" val="293217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1931DE1-31C3-4FA0-BE5B-A3E0953283AF}" type="slidenum">
              <a:rPr lang="nl-NL" smtClean="0"/>
              <a:t>95</a:t>
            </a:fld>
            <a:endParaRPr lang="nl-NL"/>
          </a:p>
        </p:txBody>
      </p:sp>
    </p:spTree>
    <p:extLst>
      <p:ext uri="{BB962C8B-B14F-4D97-AF65-F5344CB8AC3E}">
        <p14:creationId xmlns:p14="http://schemas.microsoft.com/office/powerpoint/2010/main" val="84285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AF418688-4F5B-2645-AB6F-28A57D7FBB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524612-B2F9-9E44-9EEC-690B36B52EB2}" type="slidenum">
              <a:rPr lang="nl-NL" altLang="nl-NL" smtClean="0"/>
              <a:pPr>
                <a:spcBef>
                  <a:spcPct val="0"/>
                </a:spcBef>
              </a:pPr>
              <a:t>155</a:t>
            </a:fld>
            <a:endParaRPr lang="nl-NL" altLang="nl-NL"/>
          </a:p>
        </p:txBody>
      </p:sp>
      <p:sp>
        <p:nvSpPr>
          <p:cNvPr id="97283" name="Rectangle 2">
            <a:extLst>
              <a:ext uri="{FF2B5EF4-FFF2-40B4-BE49-F238E27FC236}">
                <a16:creationId xmlns:a16="http://schemas.microsoft.com/office/drawing/2014/main" id="{FB2AB781-A827-A84F-8650-D9A6F86D90A2}"/>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2E9B4BC0-E8D1-3C46-B19F-F5371938E19A}"/>
              </a:ext>
            </a:extLst>
          </p:cNvPr>
          <p:cNvSpPr>
            <a:spLocks noGrp="1" noChangeArrowheads="1"/>
          </p:cNvSpPr>
          <p:nvPr>
            <p:ph type="body" idx="1"/>
          </p:nvPr>
        </p:nvSpPr>
        <p:spPr>
          <a:xfrm>
            <a:off x="908050" y="4716463"/>
            <a:ext cx="4981575" cy="446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nl-NL"/>
          </a:p>
        </p:txBody>
      </p:sp>
    </p:spTree>
    <p:extLst>
      <p:ext uri="{BB962C8B-B14F-4D97-AF65-F5344CB8AC3E}">
        <p14:creationId xmlns:p14="http://schemas.microsoft.com/office/powerpoint/2010/main" val="2636458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855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65745" y="1264920"/>
            <a:ext cx="10363200" cy="1143000"/>
          </a:xfrm>
        </p:spPr>
        <p:txBody>
          <a:bodyPr/>
          <a:lstStyle>
            <a:lvl1pPr algn="l">
              <a:defRPr sz="3200">
                <a:solidFill>
                  <a:srgbClr val="BCBF00"/>
                </a:solidFill>
                <a:latin typeface="Calibri" panose="020F0502020204030204" pitchFamily="34" charset="0"/>
                <a:cs typeface="Calibri" panose="020F0502020204030204" pitchFamily="34" charset="0"/>
              </a:defRPr>
            </a:lvl1pPr>
          </a:lstStyle>
          <a:p>
            <a:r>
              <a:rPr lang="nl-NL" dirty="0"/>
              <a:t>KLIK OM STIJL TE BEWERKEN</a:t>
            </a:r>
          </a:p>
        </p:txBody>
      </p:sp>
      <p:sp>
        <p:nvSpPr>
          <p:cNvPr id="3" name="Tijdelijke aanduiding voor inhoud 2"/>
          <p:cNvSpPr>
            <a:spLocks noGrp="1"/>
          </p:cNvSpPr>
          <p:nvPr>
            <p:ph idx="1"/>
          </p:nvPr>
        </p:nvSpPr>
        <p:spPr>
          <a:xfrm>
            <a:off x="865745" y="2485017"/>
            <a:ext cx="10363200" cy="3207329"/>
          </a:xfrm>
        </p:spPr>
        <p:txBody>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ekstvak 3">
            <a:extLst>
              <a:ext uri="{FF2B5EF4-FFF2-40B4-BE49-F238E27FC236}">
                <a16:creationId xmlns:a16="http://schemas.microsoft.com/office/drawing/2014/main" id="{D6BF80CC-570B-7A42-AE8A-33BA6A0174F7}"/>
              </a:ext>
            </a:extLst>
          </p:cNvPr>
          <p:cNvSpPr txBox="1"/>
          <p:nvPr userDrawn="1"/>
        </p:nvSpPr>
        <p:spPr>
          <a:xfrm>
            <a:off x="1426948" y="6364154"/>
            <a:ext cx="1393677" cy="246221"/>
          </a:xfrm>
          <a:prstGeom prst="rect">
            <a:avLst/>
          </a:prstGeom>
          <a:noFill/>
        </p:spPr>
        <p:txBody>
          <a:bodyPr wrap="square" rtlCol="0">
            <a:spAutoFit/>
          </a:bodyPr>
          <a:lstStyle/>
          <a:p>
            <a:r>
              <a:rPr lang="nl-NL" sz="1000" dirty="0" err="1">
                <a:solidFill>
                  <a:schemeClr val="bg1"/>
                </a:solidFill>
                <a:latin typeface="Calibri" panose="020F0502020204030204" pitchFamily="34" charset="0"/>
                <a:cs typeface="Calibri" panose="020F0502020204030204" pitchFamily="34" charset="0"/>
              </a:rPr>
              <a:t>www.BTWadvies.com</a:t>
            </a:r>
            <a:endParaRPr lang="nl-NL"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69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65745" y="1264920"/>
            <a:ext cx="10363200" cy="1143000"/>
          </a:xfrm>
        </p:spPr>
        <p:txBody>
          <a:bodyPr/>
          <a:lstStyle>
            <a:lvl1pPr algn="l">
              <a:defRPr sz="3200">
                <a:solidFill>
                  <a:srgbClr val="BCBF00"/>
                </a:solidFill>
                <a:latin typeface="Calibri" panose="020F0502020204030204" pitchFamily="34" charset="0"/>
                <a:cs typeface="Calibri" panose="020F0502020204030204" pitchFamily="34" charset="0"/>
              </a:defRPr>
            </a:lvl1pPr>
          </a:lstStyle>
          <a:p>
            <a:r>
              <a:rPr lang="nl-NL" dirty="0"/>
              <a:t>KLIK OM STIJL TE BEWERKEN</a:t>
            </a:r>
          </a:p>
        </p:txBody>
      </p:sp>
      <p:sp>
        <p:nvSpPr>
          <p:cNvPr id="3" name="Tijdelijke aanduiding voor inhoud 2"/>
          <p:cNvSpPr>
            <a:spLocks noGrp="1"/>
          </p:cNvSpPr>
          <p:nvPr>
            <p:ph idx="1"/>
          </p:nvPr>
        </p:nvSpPr>
        <p:spPr>
          <a:xfrm>
            <a:off x="865745" y="2485017"/>
            <a:ext cx="10363200" cy="3207329"/>
          </a:xfrm>
        </p:spPr>
        <p:txBody>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ekstvak 3">
            <a:extLst>
              <a:ext uri="{FF2B5EF4-FFF2-40B4-BE49-F238E27FC236}">
                <a16:creationId xmlns:a16="http://schemas.microsoft.com/office/drawing/2014/main" id="{D6BF80CC-570B-7A42-AE8A-33BA6A0174F7}"/>
              </a:ext>
            </a:extLst>
          </p:cNvPr>
          <p:cNvSpPr txBox="1"/>
          <p:nvPr userDrawn="1"/>
        </p:nvSpPr>
        <p:spPr>
          <a:xfrm>
            <a:off x="1426948" y="6364154"/>
            <a:ext cx="1393677" cy="246221"/>
          </a:xfrm>
          <a:prstGeom prst="rect">
            <a:avLst/>
          </a:prstGeom>
          <a:noFill/>
        </p:spPr>
        <p:txBody>
          <a:bodyPr wrap="square" rtlCol="0">
            <a:spAutoFit/>
          </a:bodyPr>
          <a:lstStyle/>
          <a:p>
            <a:r>
              <a:rPr lang="nl-NL" sz="1000" dirty="0" err="1">
                <a:solidFill>
                  <a:schemeClr val="bg1"/>
                </a:solidFill>
                <a:latin typeface="Calibri" panose="020F0502020204030204" pitchFamily="34" charset="0"/>
                <a:cs typeface="Calibri" panose="020F0502020204030204" pitchFamily="34" charset="0"/>
              </a:rPr>
              <a:t>www.BTWadvies.com</a:t>
            </a:r>
            <a:endParaRPr lang="nl-NL"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286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oettekst 2"/>
          <p:cNvSpPr>
            <a:spLocks noGrp="1"/>
          </p:cNvSpPr>
          <p:nvPr>
            <p:ph type="ftr" sz="quarter" idx="10"/>
          </p:nvPr>
        </p:nvSpPr>
        <p:spPr/>
        <p:txBody>
          <a:bodyPr/>
          <a:lstStyle/>
          <a:p>
            <a:endParaRPr lang="nl-NL" dirty="0"/>
          </a:p>
        </p:txBody>
      </p:sp>
      <p:sp>
        <p:nvSpPr>
          <p:cNvPr id="4" name="Tijdelijke aanduiding voor dianummer 3"/>
          <p:cNvSpPr>
            <a:spLocks noGrp="1"/>
          </p:cNvSpPr>
          <p:nvPr>
            <p:ph type="sldNum" sz="quarter" idx="11"/>
          </p:nvPr>
        </p:nvSpPr>
        <p:spPr/>
        <p:txBody>
          <a:bodyPr/>
          <a:lstStyle/>
          <a:p>
            <a:fld id="{0059D162-729F-4880-A2FD-35DE0263B4F3}" type="slidenum">
              <a:rPr lang="nl-NL" smtClean="0"/>
              <a:pPr/>
              <a:t>‹nr.›</a:t>
            </a:fld>
            <a:endParaRPr lang="nl-NL" dirty="0"/>
          </a:p>
        </p:txBody>
      </p:sp>
      <p:sp>
        <p:nvSpPr>
          <p:cNvPr id="7" name="Tijdelijke aanduiding voor tekst 6"/>
          <p:cNvSpPr>
            <a:spLocks noGrp="1"/>
          </p:cNvSpPr>
          <p:nvPr>
            <p:ph type="body" sz="quarter" idx="12"/>
          </p:nvPr>
        </p:nvSpPr>
        <p:spPr>
          <a:xfrm>
            <a:off x="480000" y="1342801"/>
            <a:ext cx="11088000" cy="504983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973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53141" y="1412777"/>
            <a:ext cx="9490860" cy="4795441"/>
          </a:xfrm>
        </p:spPr>
        <p:txBody>
          <a:bodyPr anchor="t" anchorCtr="0">
            <a:normAutofit/>
          </a:bodyPr>
          <a:lstStyle>
            <a:lvl1pPr marL="358775" indent="-287338">
              <a:lnSpc>
                <a:spcPct val="100000"/>
              </a:lnSpc>
              <a:buFont typeface="Arial" panose="020B0604020202020204" pitchFamily="34" charset="0"/>
              <a:buChar char="•"/>
              <a:defRPr sz="1600" b="0">
                <a:latin typeface="Arial" panose="020B0604020202020204" pitchFamily="34" charset="0"/>
                <a:cs typeface="Arial" panose="020B0604020202020204" pitchFamily="34" charset="0"/>
              </a:defRPr>
            </a:lvl1pPr>
            <a:lvl2pPr marL="719138" indent="-360363">
              <a:lnSpc>
                <a:spcPct val="100000"/>
              </a:lnSpc>
              <a:buFont typeface="Arial" panose="020B0604020202020204" pitchFamily="34" charset="0"/>
              <a:buChar char="•"/>
              <a:defRPr sz="1600" b="0">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inhoud 2"/>
          <p:cNvSpPr>
            <a:spLocks noGrp="1"/>
          </p:cNvSpPr>
          <p:nvPr>
            <p:ph idx="10" hasCustomPrompt="1"/>
          </p:nvPr>
        </p:nvSpPr>
        <p:spPr>
          <a:xfrm>
            <a:off x="1487489" y="404665"/>
            <a:ext cx="9490860" cy="738267"/>
          </a:xfrm>
        </p:spPr>
        <p:txBody>
          <a:bodyPr anchor="t" anchorCtr="0">
            <a:normAutofit/>
          </a:bodyPr>
          <a:lstStyle>
            <a:lvl1pPr marL="0" indent="0" algn="ctr">
              <a:lnSpc>
                <a:spcPts val="2100"/>
              </a:lnSpc>
              <a:buNone/>
              <a:defRPr sz="2800">
                <a:solidFill>
                  <a:schemeClr val="tx1"/>
                </a:solidFill>
                <a:latin typeface="Arial Black" panose="020B0A04020102020204" pitchFamily="34" charset="0"/>
              </a:defRPr>
            </a:lvl1pPr>
            <a:lvl2pPr algn="ctr">
              <a:lnSpc>
                <a:spcPts val="2100"/>
              </a:lnSpc>
              <a:defRPr sz="2800">
                <a:solidFill>
                  <a:schemeClr val="tx1"/>
                </a:solidFill>
                <a:latin typeface="Arial Black" panose="020B0A04020102020204" pitchFamily="34" charset="0"/>
              </a:defRPr>
            </a:lvl2pPr>
          </a:lstStyle>
          <a:p>
            <a:pPr lvl="0"/>
            <a:r>
              <a:rPr lang="nl-NL" dirty="0"/>
              <a:t>Klik om de hoofdstukstijl van het model te bewerken</a:t>
            </a:r>
          </a:p>
          <a:p>
            <a:pPr lvl="1"/>
            <a:endParaRPr lang="nl-NL" dirty="0"/>
          </a:p>
        </p:txBody>
      </p:sp>
    </p:spTree>
    <p:extLst>
      <p:ext uri="{BB962C8B-B14F-4D97-AF65-F5344CB8AC3E}">
        <p14:creationId xmlns:p14="http://schemas.microsoft.com/office/powerpoint/2010/main" val="333317688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Rectangle 7"/>
          <p:cNvSpPr txBox="1">
            <a:spLocks noChangeArrowheads="1"/>
          </p:cNvSpPr>
          <p:nvPr/>
        </p:nvSpPr>
        <p:spPr>
          <a:xfrm>
            <a:off x="11741922" y="6515245"/>
            <a:ext cx="458624" cy="393107"/>
          </a:xfrm>
          <a:prstGeom prst="rect">
            <a:avLst/>
          </a:prstGeom>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fld id="{9FE1ACA7-A88E-4315-84D9-E9BC9FB9AC78}" type="slidenum">
              <a:rPr lang="nl-NL" sz="1200" smtClean="0">
                <a:solidFill>
                  <a:schemeClr val="bg1"/>
                </a:solidFill>
                <a:latin typeface="Calibri" panose="020F0502020204030204" pitchFamily="34" charset="0"/>
                <a:cs typeface="Calibri" panose="020F0502020204030204" pitchFamily="34" charset="0"/>
              </a:rPr>
              <a:pPr algn="ctr">
                <a:defRPr/>
              </a:pPr>
              <a:t>‹nr.›</a:t>
            </a:fld>
            <a:endParaRPr lang="nl-NL"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856946"/>
      </p:ext>
    </p:extLst>
  </p:cSld>
  <p:clrMap bg1="lt1" tx1="dk1" bg2="lt2" tx2="dk2" accent1="accent1" accent2="accent2" accent3="accent3" accent4="accent4" accent5="accent5" accent6="accent6" hlink="hlink" folHlink="folHlink"/>
  <p:sldLayoutIdLst>
    <p:sldLayoutId id="2147483648" r:id="rId1"/>
    <p:sldLayoutId id="2147483682" r:id="rId2"/>
  </p:sldLayoutIdLst>
  <p:transition>
    <p:fade/>
  </p:transition>
  <p:hf sldNum="0" hdr="0" ftr="0" dt="0"/>
  <p:txStyles>
    <p:titleStyle>
      <a:lvl1pPr algn="ctr" rtl="0" eaLnBrk="1" fontAlgn="base" hangingPunct="1">
        <a:spcBef>
          <a:spcPct val="0"/>
        </a:spcBef>
        <a:spcAft>
          <a:spcPct val="0"/>
        </a:spcAft>
        <a:defRPr sz="3600" b="1">
          <a:solidFill>
            <a:schemeClr val="tx2"/>
          </a:solidFill>
          <a:latin typeface="Segoe UI" panose="020B0502040204020203" pitchFamily="34" charset="0"/>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189" algn="ctr" rtl="0" eaLnBrk="1" fontAlgn="base" hangingPunct="1">
        <a:spcBef>
          <a:spcPct val="0"/>
        </a:spcBef>
        <a:spcAft>
          <a:spcPct val="0"/>
        </a:spcAft>
        <a:defRPr sz="3600" b="1">
          <a:solidFill>
            <a:schemeClr val="tx2"/>
          </a:solidFill>
          <a:latin typeface="Arial" charset="0"/>
        </a:defRPr>
      </a:lvl6pPr>
      <a:lvl7pPr marL="914377" algn="ctr" rtl="0" eaLnBrk="1" fontAlgn="base" hangingPunct="1">
        <a:spcBef>
          <a:spcPct val="0"/>
        </a:spcBef>
        <a:spcAft>
          <a:spcPct val="0"/>
        </a:spcAft>
        <a:defRPr sz="3600" b="1">
          <a:solidFill>
            <a:schemeClr val="tx2"/>
          </a:solidFill>
          <a:latin typeface="Arial" charset="0"/>
        </a:defRPr>
      </a:lvl7pPr>
      <a:lvl8pPr marL="1371566" algn="ctr" rtl="0" eaLnBrk="1" fontAlgn="base" hangingPunct="1">
        <a:spcBef>
          <a:spcPct val="0"/>
        </a:spcBef>
        <a:spcAft>
          <a:spcPct val="0"/>
        </a:spcAft>
        <a:defRPr sz="3600" b="1">
          <a:solidFill>
            <a:schemeClr val="tx2"/>
          </a:solidFill>
          <a:latin typeface="Arial" charset="0"/>
        </a:defRPr>
      </a:lvl8pPr>
      <a:lvl9pPr marL="1828754" algn="ctr" rtl="0" eaLnBrk="1" fontAlgn="base" hangingPunct="1">
        <a:spcBef>
          <a:spcPct val="0"/>
        </a:spcBef>
        <a:spcAft>
          <a:spcPct val="0"/>
        </a:spcAft>
        <a:defRPr sz="3600" b="1">
          <a:solidFill>
            <a:schemeClr val="tx2"/>
          </a:solidFill>
          <a:latin typeface="Arial" charset="0"/>
        </a:defRPr>
      </a:lvl9pPr>
    </p:titleStyle>
    <p:bodyStyle>
      <a:lvl1pPr marL="342891" indent="-342891" algn="l" rtl="0" eaLnBrk="1" fontAlgn="base" hangingPunct="1">
        <a:spcBef>
          <a:spcPct val="20000"/>
        </a:spcBef>
        <a:spcAft>
          <a:spcPct val="0"/>
        </a:spcAft>
        <a:buChar char="•"/>
        <a:defRPr sz="2000">
          <a:solidFill>
            <a:schemeClr val="tx1"/>
          </a:solidFill>
          <a:latin typeface="Segoe UI" panose="020B0502040204020203" pitchFamily="34" charset="0"/>
          <a:ea typeface="+mn-ea"/>
          <a:cs typeface="+mn-cs"/>
        </a:defRPr>
      </a:lvl1pPr>
      <a:lvl2pPr marL="742932" indent="-285744" algn="l" rtl="0" eaLnBrk="1" fontAlgn="base" hangingPunct="1">
        <a:spcBef>
          <a:spcPct val="20000"/>
        </a:spcBef>
        <a:spcAft>
          <a:spcPct val="0"/>
        </a:spcAft>
        <a:buChar char="–"/>
        <a:defRPr sz="2000">
          <a:solidFill>
            <a:schemeClr val="tx1"/>
          </a:solidFill>
          <a:latin typeface="Segoe UI" panose="020B0502040204020203" pitchFamily="34" charset="0"/>
        </a:defRPr>
      </a:lvl2pPr>
      <a:lvl3pPr marL="1142971" indent="-228594" algn="l" rtl="0" eaLnBrk="1" fontAlgn="base" hangingPunct="1">
        <a:spcBef>
          <a:spcPct val="20000"/>
        </a:spcBef>
        <a:spcAft>
          <a:spcPct val="0"/>
        </a:spcAft>
        <a:buChar char="•"/>
        <a:defRPr sz="2000">
          <a:solidFill>
            <a:schemeClr val="tx1"/>
          </a:solidFill>
          <a:latin typeface="Segoe UI" panose="020B0502040204020203" pitchFamily="34" charset="0"/>
        </a:defRPr>
      </a:lvl3pPr>
      <a:lvl4pPr marL="1600160" indent="-228594" algn="l" rtl="0" eaLnBrk="1" fontAlgn="base" hangingPunct="1">
        <a:spcBef>
          <a:spcPct val="20000"/>
        </a:spcBef>
        <a:spcAft>
          <a:spcPct val="0"/>
        </a:spcAft>
        <a:buChar char="–"/>
        <a:defRPr sz="2000">
          <a:solidFill>
            <a:schemeClr val="tx1"/>
          </a:solidFill>
          <a:latin typeface="Segoe UI" panose="020B0502040204020203" pitchFamily="34" charset="0"/>
        </a:defRPr>
      </a:lvl4pPr>
      <a:lvl5pPr marL="2057349" indent="-228594" algn="l" rtl="0" eaLnBrk="1" fontAlgn="base" hangingPunct="1">
        <a:spcBef>
          <a:spcPct val="20000"/>
        </a:spcBef>
        <a:spcAft>
          <a:spcPct val="0"/>
        </a:spcAft>
        <a:buChar char="»"/>
        <a:defRPr sz="2000">
          <a:solidFill>
            <a:schemeClr val="tx1"/>
          </a:solidFill>
          <a:latin typeface="Segoe UI" panose="020B0502040204020203" pitchFamily="34"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914400" y="1524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a:t>KLIK OM HET OPMAAKPROFIEL TE BEWERKEN</a:t>
            </a:r>
          </a:p>
        </p:txBody>
      </p:sp>
      <p:sp>
        <p:nvSpPr>
          <p:cNvPr id="1028" name="Rectangle 4"/>
          <p:cNvSpPr>
            <a:spLocks noGrp="1" noChangeArrowheads="1"/>
          </p:cNvSpPr>
          <p:nvPr>
            <p:ph type="body" idx="1"/>
          </p:nvPr>
        </p:nvSpPr>
        <p:spPr bwMode="auto">
          <a:xfrm>
            <a:off x="914400" y="2895600"/>
            <a:ext cx="1036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Rectangle 7">
            <a:extLst>
              <a:ext uri="{FF2B5EF4-FFF2-40B4-BE49-F238E27FC236}">
                <a16:creationId xmlns:a16="http://schemas.microsoft.com/office/drawing/2014/main" id="{F50AE79A-1864-0A46-9DA2-F55B678D8979}"/>
              </a:ext>
            </a:extLst>
          </p:cNvPr>
          <p:cNvSpPr txBox="1">
            <a:spLocks noChangeArrowheads="1"/>
          </p:cNvSpPr>
          <p:nvPr userDrawn="1"/>
        </p:nvSpPr>
        <p:spPr>
          <a:xfrm>
            <a:off x="11741922" y="6515245"/>
            <a:ext cx="458624" cy="393107"/>
          </a:xfrm>
          <a:prstGeom prst="rect">
            <a:avLst/>
          </a:prstGeom>
          <a:ln/>
        </p:spPr>
        <p:txBody>
          <a:bodyPr/>
          <a:ls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fld id="{9FE1ACA7-A88E-4315-84D9-E9BC9FB9AC78}" type="slidenum">
              <a:rPr lang="nl-NL" sz="1200" smtClean="0">
                <a:solidFill>
                  <a:srgbClr val="9EC5D3"/>
                </a:solidFill>
                <a:latin typeface="Calibri" panose="020F0502020204030204" pitchFamily="34" charset="0"/>
                <a:cs typeface="Calibri" panose="020F0502020204030204" pitchFamily="34" charset="0"/>
              </a:rPr>
              <a:pPr algn="ctr">
                <a:defRPr/>
              </a:pPr>
              <a:t>‹nr.›</a:t>
            </a:fld>
            <a:endParaRPr lang="nl-NL" sz="1200" dirty="0">
              <a:solidFill>
                <a:srgbClr val="9EC5D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183091"/>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84" r:id="rId3"/>
  </p:sldLayoutIdLst>
  <p:transition>
    <p:fade/>
  </p:transition>
  <p:hf sldNum="0" hdr="0" ftr="0" dt="0"/>
  <p:txStyles>
    <p:title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189" algn="ctr" rtl="0" eaLnBrk="1" fontAlgn="base" hangingPunct="1">
        <a:spcBef>
          <a:spcPct val="0"/>
        </a:spcBef>
        <a:spcAft>
          <a:spcPct val="0"/>
        </a:spcAft>
        <a:defRPr sz="3600" b="1">
          <a:solidFill>
            <a:schemeClr val="tx2"/>
          </a:solidFill>
          <a:latin typeface="Arial" charset="0"/>
        </a:defRPr>
      </a:lvl6pPr>
      <a:lvl7pPr marL="914377" algn="ctr" rtl="0" eaLnBrk="1" fontAlgn="base" hangingPunct="1">
        <a:spcBef>
          <a:spcPct val="0"/>
        </a:spcBef>
        <a:spcAft>
          <a:spcPct val="0"/>
        </a:spcAft>
        <a:defRPr sz="3600" b="1">
          <a:solidFill>
            <a:schemeClr val="tx2"/>
          </a:solidFill>
          <a:latin typeface="Arial" charset="0"/>
        </a:defRPr>
      </a:lvl7pPr>
      <a:lvl8pPr marL="1371566" algn="ctr" rtl="0" eaLnBrk="1" fontAlgn="base" hangingPunct="1">
        <a:spcBef>
          <a:spcPct val="0"/>
        </a:spcBef>
        <a:spcAft>
          <a:spcPct val="0"/>
        </a:spcAft>
        <a:defRPr sz="3600" b="1">
          <a:solidFill>
            <a:schemeClr val="tx2"/>
          </a:solidFill>
          <a:latin typeface="Arial" charset="0"/>
        </a:defRPr>
      </a:lvl8pPr>
      <a:lvl9pPr marL="1828754" algn="ctr" rtl="0" eaLnBrk="1" fontAlgn="base" hangingPunct="1">
        <a:spcBef>
          <a:spcPct val="0"/>
        </a:spcBef>
        <a:spcAft>
          <a:spcPct val="0"/>
        </a:spcAft>
        <a:defRPr sz="3600" b="1">
          <a:solidFill>
            <a:schemeClr val="tx2"/>
          </a:solidFill>
          <a:latin typeface="Arial" charset="0"/>
        </a:defRPr>
      </a:lvl9pPr>
    </p:titleStyle>
    <p:bodyStyle>
      <a:lvl1pPr marL="342891" indent="-342891" algn="l" rtl="0" eaLnBrk="1" fontAlgn="base" hangingPunct="1">
        <a:spcBef>
          <a:spcPct val="20000"/>
        </a:spcBef>
        <a:spcAft>
          <a:spcPct val="0"/>
        </a:spcAft>
        <a:buChar char="•"/>
        <a:defRPr sz="2000">
          <a:solidFill>
            <a:schemeClr val="tx1"/>
          </a:solidFill>
          <a:latin typeface="Calibri" panose="020F0502020204030204" pitchFamily="34" charset="0"/>
          <a:ea typeface="+mn-ea"/>
          <a:cs typeface="Calibri" panose="020F0502020204030204" pitchFamily="34" charset="0"/>
        </a:defRPr>
      </a:lvl1pPr>
      <a:lvl2pPr marL="742932" indent="-28574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2pPr>
      <a:lvl3pPr marL="1142971" indent="-22859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3pPr>
      <a:lvl4pPr marL="1600160" indent="-22859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349" indent="-228594"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www.btwadvies.com/in-de-media/btw-nieuwtjes/btw-nieuwtje-05-btw-en-wijzigingen-e-commerce-per-1-juli-2021" TargetMode="External"/><Relationship Id="rId2" Type="http://schemas.openxmlformats.org/officeDocument/2006/relationships/hyperlink" Target="https://www.taxlive.nl/media/4898/210319_bd_whitepaper_e-commerce_def_wglfbmb.pdf" TargetMode="External"/><Relationship Id="rId1" Type="http://schemas.openxmlformats.org/officeDocument/2006/relationships/slideLayout" Target="../slideLayouts/slideLayout3.xml"/><Relationship Id="rId5" Type="http://schemas.openxmlformats.org/officeDocument/2006/relationships/hyperlink" Target="https://www.vatupdate.com/2021/03/29/european-commission-guide-to-.the-vat-one-stop-shop/" TargetMode="External"/><Relationship Id="rId4" Type="http://schemas.openxmlformats.org/officeDocument/2006/relationships/hyperlink" Target="https://ec.europa.eu/taxation_customs/business/vat/vat-e-commerce_en" TargetMode="External"/></Relationships>
</file>

<file path=ppt/slides/_rels/slide141.xml.rels><?xml version="1.0" encoding="UTF-8" standalone="yes"?>
<Relationships xmlns="http://schemas.openxmlformats.org/package/2006/relationships"><Relationship Id="rId8" Type="http://schemas.openxmlformats.org/officeDocument/2006/relationships/hyperlink" Target="https://mijnzakelijk.belastingdienst.nl/GTService/#/inloggen" TargetMode="External"/><Relationship Id="rId3" Type="http://schemas.openxmlformats.org/officeDocument/2006/relationships/hyperlink" Target="https://www.belastingdienst.nl/wps/wcm/connect/nl/btw/content/omgaan-btw-goederen-leveren-buitenland-vanaf-1-juli-2021" TargetMode="External"/><Relationship Id="rId7" Type="http://schemas.openxmlformats.org/officeDocument/2006/relationships/hyperlink" Target="https://www.rvo.nl/subsidie-en-financieringswijzer/compensatie-eherkenning" TargetMode="External"/><Relationship Id="rId2" Type="http://schemas.openxmlformats.org/officeDocument/2006/relationships/hyperlink" Target="https://www.belastingdienst.nl/e-commerce" TargetMode="External"/><Relationship Id="rId1" Type="http://schemas.openxmlformats.org/officeDocument/2006/relationships/slideLayout" Target="../slideLayouts/slideLayout3.xml"/><Relationship Id="rId6" Type="http://schemas.openxmlformats.org/officeDocument/2006/relationships/hyperlink" Target="https://www.belastingdienst.nl/wps/wcm/connect/nl/ondernemers/content/zo-werkt-eherkenning" TargetMode="External"/><Relationship Id="rId5" Type="http://schemas.openxmlformats.org/officeDocument/2006/relationships/hyperlink" Target="https://europa.eu/youreurope/business/taxation/vat/vat-rules-rates/index_nl.htm" TargetMode="External"/><Relationship Id="rId10" Type="http://schemas.openxmlformats.org/officeDocument/2006/relationships/hyperlink" Target="https://ec.europa.eu/taxation_customs/sites/taxation/files/guidance_on_import_and_export_of_low_value_consignments_final.pdf" TargetMode="External"/><Relationship Id="rId4" Type="http://schemas.openxmlformats.org/officeDocument/2006/relationships/hyperlink" Target="https://ec.europa.eu/taxation_customs/business/vat/vat-e-commerce_en" TargetMode="External"/><Relationship Id="rId9" Type="http://schemas.openxmlformats.org/officeDocument/2006/relationships/hyperlink" Target="https://ec.europa.eu/taxation_customs/sites/taxation/files/vatecommerceexplanatory_28102020_nl.pdf"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hyperlink" Target="http://www.belastingdienst.nl/eubtw2010" TargetMode="Externa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btwadvies.com/" TargetMode="Externa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ijnzakelijk.belastingdienst.nl/GTService/#/inloggen"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EDFB13-A869-5C46-8749-66591E1568D5}"/>
              </a:ext>
            </a:extLst>
          </p:cNvPr>
          <p:cNvSpPr>
            <a:spLocks noChangeArrowheads="1"/>
          </p:cNvSpPr>
          <p:nvPr/>
        </p:nvSpPr>
        <p:spPr bwMode="auto">
          <a:xfrm>
            <a:off x="720454" y="454970"/>
            <a:ext cx="970294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NL" sz="60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BTW ACTUALITEITEN</a:t>
            </a:r>
          </a:p>
          <a:p>
            <a:pPr eaLnBrk="1" hangingPunct="1">
              <a:spcBef>
                <a:spcPct val="0"/>
              </a:spcBef>
              <a:buFontTx/>
              <a:buNone/>
            </a:pPr>
            <a:r>
              <a:rPr lang="en-US" altLang="nl-NL" sz="6000" b="1"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Vakmedianet</a:t>
            </a:r>
            <a:r>
              <a:rPr lang="en-US" altLang="nl-NL" sz="6000" b="1"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sym typeface="Wingdings" pitchFamily="2" charset="2"/>
              </a:rPr>
              <a:t> </a:t>
            </a:r>
          </a:p>
        </p:txBody>
      </p:sp>
      <p:sp>
        <p:nvSpPr>
          <p:cNvPr id="3" name="Rectangle 4">
            <a:extLst>
              <a:ext uri="{FF2B5EF4-FFF2-40B4-BE49-F238E27FC236}">
                <a16:creationId xmlns:a16="http://schemas.microsoft.com/office/drawing/2014/main" id="{8D231614-1388-A54C-A02F-AB99F006A751}"/>
              </a:ext>
            </a:extLst>
          </p:cNvPr>
          <p:cNvSpPr>
            <a:spLocks noChangeArrowheads="1"/>
          </p:cNvSpPr>
          <p:nvPr/>
        </p:nvSpPr>
        <p:spPr bwMode="auto">
          <a:xfrm>
            <a:off x="773006" y="2617624"/>
            <a:ext cx="95958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altLang="nl-NL" sz="3200" dirty="0">
                <a:ln w="0"/>
                <a:solidFill>
                  <a:schemeClr val="bg1"/>
                </a:solidFill>
                <a:effectLst>
                  <a:outerShdw blurRad="38100" dist="19050" dir="2700000" algn="tl" rotWithShape="0">
                    <a:srgbClr val="000000">
                      <a:alpha val="40000"/>
                    </a:srgbClr>
                  </a:outerShdw>
                </a:effectLst>
                <a:latin typeface="Calibri"/>
                <a:cs typeface="Calibri"/>
              </a:rPr>
              <a:t>18 </a:t>
            </a:r>
            <a:r>
              <a:rPr lang="en-US" altLang="nl-NL" sz="3200" dirty="0" err="1">
                <a:ln w="0"/>
                <a:solidFill>
                  <a:schemeClr val="bg1"/>
                </a:solidFill>
                <a:effectLst>
                  <a:outerShdw blurRad="38100" dist="19050" dir="2700000" algn="tl" rotWithShape="0">
                    <a:srgbClr val="000000">
                      <a:alpha val="40000"/>
                    </a:srgbClr>
                  </a:outerShdw>
                </a:effectLst>
                <a:latin typeface="Calibri"/>
                <a:cs typeface="Calibri"/>
              </a:rPr>
              <a:t>november</a:t>
            </a:r>
            <a:r>
              <a:rPr lang="en-US" altLang="nl-NL" sz="3200" dirty="0">
                <a:ln w="0"/>
                <a:solidFill>
                  <a:schemeClr val="bg1"/>
                </a:solidFill>
                <a:effectLst>
                  <a:outerShdw blurRad="38100" dist="19050" dir="2700000" algn="tl" rotWithShape="0">
                    <a:srgbClr val="000000">
                      <a:alpha val="40000"/>
                    </a:srgbClr>
                  </a:outerShdw>
                </a:effectLst>
                <a:latin typeface="Calibri"/>
                <a:cs typeface="Calibri"/>
              </a:rPr>
              <a:t> 2021</a:t>
            </a:r>
            <a:endParaRPr lang="en-US" altLang="nl-NL" sz="3200" b="1" dirty="0">
              <a:ln w="0"/>
              <a:solidFill>
                <a:schemeClr val="bg1"/>
              </a:solidFill>
              <a:effectLst>
                <a:outerShdw blurRad="38100" dist="19050" dir="2700000" algn="tl" rotWithShape="0">
                  <a:srgbClr val="000000">
                    <a:alpha val="40000"/>
                  </a:srgbClr>
                </a:outerShdw>
              </a:effectLst>
              <a:latin typeface="Calibri"/>
              <a:cs typeface="Calibri"/>
            </a:endParaRPr>
          </a:p>
        </p:txBody>
      </p:sp>
      <p:sp>
        <p:nvSpPr>
          <p:cNvPr id="6" name="Tekstvak 5">
            <a:extLst>
              <a:ext uri="{FF2B5EF4-FFF2-40B4-BE49-F238E27FC236}">
                <a16:creationId xmlns:a16="http://schemas.microsoft.com/office/drawing/2014/main" id="{F3BF9F06-11BE-4940-9759-3AD25268B0C2}"/>
              </a:ext>
            </a:extLst>
          </p:cNvPr>
          <p:cNvSpPr txBox="1"/>
          <p:nvPr/>
        </p:nvSpPr>
        <p:spPr>
          <a:xfrm>
            <a:off x="1059350" y="5012717"/>
            <a:ext cx="1044341" cy="246221"/>
          </a:xfrm>
          <a:prstGeom prst="rect">
            <a:avLst/>
          </a:prstGeom>
          <a:noFill/>
        </p:spPr>
        <p:txBody>
          <a:bodyPr wrap="square" rtlCol="0">
            <a:spAutoFit/>
          </a:bodyPr>
          <a:lstStyle/>
          <a:p>
            <a:r>
              <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nl-NL" sz="100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BTW_advies</a:t>
            </a:r>
            <a:endPar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0AFD5BEA-627A-ED42-A1CC-1984197EFB22}"/>
              </a:ext>
            </a:extLst>
          </p:cNvPr>
          <p:cNvSpPr txBox="1"/>
          <p:nvPr/>
        </p:nvSpPr>
        <p:spPr>
          <a:xfrm>
            <a:off x="2311995" y="5012717"/>
            <a:ext cx="1253398" cy="246221"/>
          </a:xfrm>
          <a:prstGeom prst="rect">
            <a:avLst/>
          </a:prstGeom>
          <a:noFill/>
        </p:spPr>
        <p:txBody>
          <a:bodyPr wrap="square" rtlCol="0">
            <a:spAutoFit/>
          </a:bodyPr>
          <a:lstStyle/>
          <a:p>
            <a:r>
              <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Carola van </a:t>
            </a:r>
            <a:r>
              <a:rPr lang="nl-NL" sz="100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Vlisteren</a:t>
            </a:r>
            <a:endPar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8" name="Rechthoek 7">
            <a:extLst>
              <a:ext uri="{FF2B5EF4-FFF2-40B4-BE49-F238E27FC236}">
                <a16:creationId xmlns:a16="http://schemas.microsoft.com/office/drawing/2014/main" id="{0A9EC372-DB5F-DF4E-B49B-5E61AF226BA5}"/>
              </a:ext>
            </a:extLst>
          </p:cNvPr>
          <p:cNvSpPr/>
          <p:nvPr/>
        </p:nvSpPr>
        <p:spPr>
          <a:xfrm>
            <a:off x="773005" y="3587097"/>
            <a:ext cx="8457492" cy="1077218"/>
          </a:xfrm>
          <a:prstGeom prst="rect">
            <a:avLst/>
          </a:prstGeom>
        </p:spPr>
        <p:txBody>
          <a:bodyPr wrap="square" lIns="91440" tIns="45720" rIns="91440" bIns="45720" anchor="t">
            <a:spAutoFit/>
          </a:bodyPr>
          <a:lstStyle/>
          <a:p>
            <a:r>
              <a:rPr lang="en-US" altLang="nl-NL" sz="3200" dirty="0">
                <a:ln w="0"/>
                <a:solidFill>
                  <a:schemeClr val="bg1"/>
                </a:solidFill>
                <a:effectLst>
                  <a:outerShdw blurRad="38100" dist="19050" dir="2700000" algn="tl" rotWithShape="0">
                    <a:schemeClr val="dk1">
                      <a:alpha val="40000"/>
                    </a:schemeClr>
                  </a:outerShdw>
                </a:effectLst>
                <a:latin typeface="Calibri"/>
                <a:cs typeface="Calibri"/>
                <a:sym typeface="Wingdings" pitchFamily="2" charset="2"/>
              </a:rPr>
              <a:t>MR. CAROLA VAN VILSTEREN</a:t>
            </a:r>
            <a:br>
              <a:rPr lang="en-US" altLang="nl-NL"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altLang="nl-NL" sz="3200" dirty="0">
                <a:ln w="0"/>
                <a:solidFill>
                  <a:schemeClr val="bg1"/>
                </a:solidFill>
                <a:effectLst>
                  <a:outerShdw blurRad="38100" dist="19050" dir="2700000" algn="tl" rotWithShape="0">
                    <a:schemeClr val="dk1">
                      <a:alpha val="40000"/>
                    </a:schemeClr>
                  </a:outerShdw>
                </a:effectLst>
                <a:latin typeface="Calibri"/>
                <a:cs typeface="Calibri"/>
                <a:sym typeface="Wingdings" pitchFamily="2" charset="2"/>
              </a:rPr>
              <a:t>VAN VILSTEREN BTW ADVIES BV</a:t>
            </a:r>
            <a:endParaRPr lang="nl-NL" sz="3200" dirty="0">
              <a:solidFill>
                <a:schemeClr val="bg1"/>
              </a:solidFill>
              <a:latin typeface="Calibri"/>
              <a:cs typeface="Calibri"/>
            </a:endParaRPr>
          </a:p>
        </p:txBody>
      </p:sp>
      <p:sp>
        <p:nvSpPr>
          <p:cNvPr id="9" name="Tekstvak 8">
            <a:extLst>
              <a:ext uri="{FF2B5EF4-FFF2-40B4-BE49-F238E27FC236}">
                <a16:creationId xmlns:a16="http://schemas.microsoft.com/office/drawing/2014/main" id="{1F66030F-3698-184D-9B3A-E5080A68285B}"/>
              </a:ext>
            </a:extLst>
          </p:cNvPr>
          <p:cNvSpPr txBox="1"/>
          <p:nvPr/>
        </p:nvSpPr>
        <p:spPr>
          <a:xfrm>
            <a:off x="3756592" y="5012717"/>
            <a:ext cx="1393677" cy="246221"/>
          </a:xfrm>
          <a:prstGeom prst="rect">
            <a:avLst/>
          </a:prstGeom>
          <a:noFill/>
        </p:spPr>
        <p:txBody>
          <a:bodyPr wrap="square" rtlCol="0">
            <a:spAutoFit/>
          </a:bodyPr>
          <a:lstStyle/>
          <a:p>
            <a:r>
              <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Carola van </a:t>
            </a:r>
            <a:r>
              <a:rPr lang="nl-NL" sz="100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Vlisteren</a:t>
            </a:r>
            <a:endParaRPr lang="nl-NL" sz="10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495B8D9F-4D7F-3041-AE9A-3C647D45B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2520">
            <a:off x="10108050" y="514332"/>
            <a:ext cx="1432805" cy="1432805"/>
          </a:xfrm>
          <a:prstGeom prst="rect">
            <a:avLst/>
          </a:prstGeom>
        </p:spPr>
      </p:pic>
    </p:spTree>
    <p:extLst>
      <p:ext uri="{BB962C8B-B14F-4D97-AF65-F5344CB8AC3E}">
        <p14:creationId xmlns:p14="http://schemas.microsoft.com/office/powerpoint/2010/main" val="36629022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B9A36E3D-50AA-E040-9AFC-670AF19D8880}"/>
              </a:ext>
            </a:extLst>
          </p:cNvPr>
          <p:cNvSpPr>
            <a:spLocks noGrp="1"/>
          </p:cNvSpPr>
          <p:nvPr>
            <p:ph type="title"/>
          </p:nvPr>
        </p:nvSpPr>
        <p:spPr/>
        <p:txBody>
          <a:bodyPr/>
          <a:lstStyle/>
          <a:p>
            <a:pPr eaLnBrk="1" hangingPunct="1"/>
            <a:r>
              <a:rPr lang="nl-NL" altLang="nl-NL"/>
              <a:t>Voorbeeld	</a:t>
            </a:r>
          </a:p>
        </p:txBody>
      </p:sp>
      <p:sp>
        <p:nvSpPr>
          <p:cNvPr id="22531" name="AutoShape 3">
            <a:extLst>
              <a:ext uri="{FF2B5EF4-FFF2-40B4-BE49-F238E27FC236}">
                <a16:creationId xmlns:a16="http://schemas.microsoft.com/office/drawing/2014/main" id="{98EF5F74-411B-424A-A7CE-8398C590EFC9}"/>
              </a:ext>
            </a:extLst>
          </p:cNvPr>
          <p:cNvSpPr>
            <a:spLocks noChangeArrowheads="1"/>
          </p:cNvSpPr>
          <p:nvPr/>
        </p:nvSpPr>
        <p:spPr bwMode="auto">
          <a:xfrm>
            <a:off x="2503488" y="2952750"/>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Nederlandse</a:t>
            </a:r>
          </a:p>
          <a:p>
            <a:pPr algn="ctr">
              <a:lnSpc>
                <a:spcPct val="100000"/>
              </a:lnSpc>
              <a:defRPr/>
            </a:pPr>
            <a:r>
              <a:rPr lang="nl-NL" altLang="nl-NL" sz="1600" b="0" dirty="0">
                <a:latin typeface="Calibri" panose="020F0502020204030204" pitchFamily="34" charset="0"/>
              </a:rPr>
              <a:t>ondernemer</a:t>
            </a:r>
          </a:p>
        </p:txBody>
      </p:sp>
      <p:sp>
        <p:nvSpPr>
          <p:cNvPr id="22532" name="AutoShape 4">
            <a:extLst>
              <a:ext uri="{FF2B5EF4-FFF2-40B4-BE49-F238E27FC236}">
                <a16:creationId xmlns:a16="http://schemas.microsoft.com/office/drawing/2014/main" id="{259458FD-A110-C745-A540-CDB639418CA4}"/>
              </a:ext>
            </a:extLst>
          </p:cNvPr>
          <p:cNvSpPr>
            <a:spLocks noChangeArrowheads="1"/>
          </p:cNvSpPr>
          <p:nvPr/>
        </p:nvSpPr>
        <p:spPr bwMode="auto">
          <a:xfrm>
            <a:off x="7535863" y="2938463"/>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Spaanse</a:t>
            </a:r>
          </a:p>
          <a:p>
            <a:pPr algn="ctr">
              <a:lnSpc>
                <a:spcPct val="100000"/>
              </a:lnSpc>
              <a:defRPr/>
            </a:pPr>
            <a:r>
              <a:rPr lang="nl-NL" altLang="nl-NL" sz="1600" b="0">
                <a:latin typeface="Calibri" panose="020F0502020204030204" pitchFamily="34" charset="0"/>
              </a:rPr>
              <a:t>ondernemer</a:t>
            </a:r>
          </a:p>
        </p:txBody>
      </p:sp>
      <p:sp>
        <p:nvSpPr>
          <p:cNvPr id="16389" name="Rectangle 6">
            <a:extLst>
              <a:ext uri="{FF2B5EF4-FFF2-40B4-BE49-F238E27FC236}">
                <a16:creationId xmlns:a16="http://schemas.microsoft.com/office/drawing/2014/main" id="{25A9756E-FF6D-D84B-98BB-82631D1AF410}"/>
              </a:ext>
            </a:extLst>
          </p:cNvPr>
          <p:cNvSpPr>
            <a:spLocks noChangeArrowheads="1"/>
          </p:cNvSpPr>
          <p:nvPr/>
        </p:nvSpPr>
        <p:spPr bwMode="auto">
          <a:xfrm>
            <a:off x="4725989" y="2814638"/>
            <a:ext cx="1730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nl-NL" altLang="nl-NL">
              <a:latin typeface="Calibri" panose="020F0502020204030204" pitchFamily="34" charset="0"/>
            </a:endParaRPr>
          </a:p>
          <a:p>
            <a:pPr algn="ctr" eaLnBrk="1" hangingPunct="1">
              <a:spcBef>
                <a:spcPct val="0"/>
              </a:spcBef>
              <a:buFontTx/>
              <a:buNone/>
            </a:pPr>
            <a:r>
              <a:rPr lang="nl-NL" altLang="nl-NL">
                <a:latin typeface="Calibri" panose="020F0502020204030204" pitchFamily="34" charset="0"/>
              </a:rPr>
              <a:t>Levering goederen</a:t>
            </a:r>
          </a:p>
        </p:txBody>
      </p:sp>
      <p:sp>
        <p:nvSpPr>
          <p:cNvPr id="16390" name="AutoShape 7">
            <a:extLst>
              <a:ext uri="{FF2B5EF4-FFF2-40B4-BE49-F238E27FC236}">
                <a16:creationId xmlns:a16="http://schemas.microsoft.com/office/drawing/2014/main" id="{B31FB705-55A2-BD4C-BCC5-78F6428B2022}"/>
              </a:ext>
            </a:extLst>
          </p:cNvPr>
          <p:cNvSpPr>
            <a:spLocks noChangeArrowheads="1"/>
          </p:cNvSpPr>
          <p:nvPr/>
        </p:nvSpPr>
        <p:spPr bwMode="auto">
          <a:xfrm>
            <a:off x="4122738" y="3449638"/>
            <a:ext cx="3281362"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6391" name="Picture 8">
            <a:extLst>
              <a:ext uri="{FF2B5EF4-FFF2-40B4-BE49-F238E27FC236}">
                <a16:creationId xmlns:a16="http://schemas.microsoft.com/office/drawing/2014/main" id="{E5BBC4A5-7AB0-EF4D-88B0-4276D36AC1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475" y="1557338"/>
            <a:ext cx="1295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9">
            <a:extLst>
              <a:ext uri="{FF2B5EF4-FFF2-40B4-BE49-F238E27FC236}">
                <a16:creationId xmlns:a16="http://schemas.microsoft.com/office/drawing/2014/main" id="{175DE0E8-F4AB-5D4D-AB35-5A71D43212BF}"/>
              </a:ext>
            </a:extLst>
          </p:cNvPr>
          <p:cNvSpPr>
            <a:spLocks noChangeArrowheads="1"/>
          </p:cNvSpPr>
          <p:nvPr/>
        </p:nvSpPr>
        <p:spPr bwMode="auto">
          <a:xfrm>
            <a:off x="2592388" y="2298700"/>
            <a:ext cx="10604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Nederland</a:t>
            </a:r>
          </a:p>
        </p:txBody>
      </p:sp>
      <p:sp>
        <p:nvSpPr>
          <p:cNvPr id="16393" name="Rectangle 10">
            <a:extLst>
              <a:ext uri="{FF2B5EF4-FFF2-40B4-BE49-F238E27FC236}">
                <a16:creationId xmlns:a16="http://schemas.microsoft.com/office/drawing/2014/main" id="{B8E8CC24-C8A1-4540-A308-A10917529B14}"/>
              </a:ext>
            </a:extLst>
          </p:cNvPr>
          <p:cNvSpPr>
            <a:spLocks noChangeArrowheads="1"/>
          </p:cNvSpPr>
          <p:nvPr/>
        </p:nvSpPr>
        <p:spPr bwMode="auto">
          <a:xfrm>
            <a:off x="8170864" y="2387600"/>
            <a:ext cx="4841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nl-NL" altLang="nl-NL">
                <a:latin typeface="Calibri" panose="020F0502020204030204" pitchFamily="34" charset="0"/>
              </a:rPr>
              <a:t>ESP</a:t>
            </a:r>
          </a:p>
        </p:txBody>
      </p:sp>
      <p:sp>
        <p:nvSpPr>
          <p:cNvPr id="16394" name="Rectangle 11">
            <a:extLst>
              <a:ext uri="{FF2B5EF4-FFF2-40B4-BE49-F238E27FC236}">
                <a16:creationId xmlns:a16="http://schemas.microsoft.com/office/drawing/2014/main" id="{1C8259F6-AACC-124B-A331-6C0284E48C53}"/>
              </a:ext>
            </a:extLst>
          </p:cNvPr>
          <p:cNvSpPr>
            <a:spLocks noChangeArrowheads="1"/>
          </p:cNvSpPr>
          <p:nvPr/>
        </p:nvSpPr>
        <p:spPr bwMode="auto">
          <a:xfrm>
            <a:off x="2505075" y="4498975"/>
            <a:ext cx="81359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t>Vervoer van Amsterdam naar Barcelona/afnemer ESP BTW identificatienummer</a:t>
            </a:r>
          </a:p>
          <a:p>
            <a:pPr eaLnBrk="1" hangingPunct="1">
              <a:spcBef>
                <a:spcPct val="0"/>
              </a:spcBef>
              <a:buFontTx/>
              <a:buNone/>
            </a:pPr>
            <a:r>
              <a:rPr lang="nl-NL" altLang="nl-NL"/>
              <a:t>Factuur </a:t>
            </a:r>
            <a:r>
              <a:rPr lang="en-US" altLang="nl-NL">
                <a:sym typeface="Wingdings" pitchFamily="2" charset="2"/>
              </a:rPr>
              <a:t>=&gt;</a:t>
            </a:r>
            <a:r>
              <a:rPr lang="nl-NL" altLang="nl-NL"/>
              <a:t> 0%-tarief (3b)</a:t>
            </a:r>
          </a:p>
          <a:p>
            <a:pPr eaLnBrk="1" hangingPunct="1">
              <a:spcBef>
                <a:spcPct val="0"/>
              </a:spcBef>
              <a:buFontTx/>
              <a:buNone/>
            </a:pPr>
            <a:r>
              <a:rPr lang="nl-NL" altLang="nl-NL"/>
              <a:t>ESP ondernemer in ESP </a:t>
            </a:r>
            <a:r>
              <a:rPr lang="en-US" altLang="nl-NL">
                <a:sym typeface="Wingdings" pitchFamily="2" charset="2"/>
              </a:rPr>
              <a:t>=&gt;</a:t>
            </a:r>
            <a:r>
              <a:rPr lang="nl-NL" altLang="nl-NL"/>
              <a:t> ICV</a:t>
            </a:r>
          </a:p>
          <a:p>
            <a:pPr eaLnBrk="1" hangingPunct="1">
              <a:spcBef>
                <a:spcPct val="50000"/>
              </a:spcBef>
              <a:buFontTx/>
              <a:buNone/>
            </a:pPr>
            <a:endParaRPr lang="nl-NL" altLang="nl-NL"/>
          </a:p>
        </p:txBody>
      </p:sp>
    </p:spTree>
    <p:extLst>
      <p:ext uri="{BB962C8B-B14F-4D97-AF65-F5344CB8AC3E}">
        <p14:creationId xmlns:p14="http://schemas.microsoft.com/office/powerpoint/2010/main" val="31392004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68CBC87-ADCC-0849-8C4A-0176D0EA87DA}"/>
              </a:ext>
            </a:extLst>
          </p:cNvPr>
          <p:cNvSpPr>
            <a:spLocks noGrp="1"/>
          </p:cNvSpPr>
          <p:nvPr>
            <p:ph type="title"/>
          </p:nvPr>
        </p:nvSpPr>
        <p:spPr>
          <a:xfrm>
            <a:off x="928053" y="961996"/>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6E484A40-979D-854E-B095-8FFA8E468CEF}"/>
              </a:ext>
            </a:extLst>
          </p:cNvPr>
          <p:cNvSpPr>
            <a:spLocks noGrp="1"/>
          </p:cNvSpPr>
          <p:nvPr>
            <p:ph idx="1"/>
          </p:nvPr>
        </p:nvSpPr>
        <p:spPr>
          <a:xfrm>
            <a:off x="928053" y="2011362"/>
            <a:ext cx="8064500" cy="409416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Facturering</a:t>
            </a:r>
          </a:p>
          <a:p>
            <a:pPr>
              <a:buFont typeface="Arial" panose="020B0604020202020204" pitchFamily="34" charset="0"/>
              <a:buChar char="•"/>
              <a:defRPr/>
            </a:pPr>
            <a:r>
              <a:rPr lang="nl-NL" dirty="0"/>
              <a:t>Bij gebruik OSS geen verplichting uitreiken factuur voor verkopen aan consumenten </a:t>
            </a:r>
          </a:p>
          <a:p>
            <a:pPr>
              <a:buFont typeface="Arial" panose="020B0604020202020204" pitchFamily="34" charset="0"/>
              <a:buChar char="•"/>
              <a:defRPr/>
            </a:pPr>
            <a:r>
              <a:rPr lang="nl-NL" dirty="0"/>
              <a:t>Toch factuur? Factureringsregels van lidstaat identificatie van toepassing</a:t>
            </a:r>
          </a:p>
          <a:p>
            <a:pPr>
              <a:buFont typeface="Arial" panose="020B0604020202020204" pitchFamily="34" charset="0"/>
              <a:buChar char="•"/>
              <a:defRPr/>
            </a:pPr>
            <a:r>
              <a:rPr lang="nl-NL" dirty="0"/>
              <a:t>Geen gebruik van OSS? </a:t>
            </a:r>
            <a:r>
              <a:rPr lang="nl-NL" dirty="0">
                <a:sym typeface="Wingdings" panose="05000000000000000000" pitchFamily="2" charset="2"/>
              </a:rPr>
              <a:t></a:t>
            </a:r>
            <a:r>
              <a:rPr lang="nl-NL" dirty="0"/>
              <a:t> Facturatieverplichting met regels lidstaat waar BTW verschuldigd is</a:t>
            </a:r>
          </a:p>
          <a:p>
            <a:pPr marL="0" indent="0">
              <a:defRPr/>
            </a:pPr>
            <a:endParaRPr lang="nl-NL" dirty="0"/>
          </a:p>
          <a:p>
            <a:pPr marL="0" indent="0">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38644125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77D91B-B637-9C4A-9FD2-CBF252A584E8}"/>
              </a:ext>
            </a:extLst>
          </p:cNvPr>
          <p:cNvSpPr>
            <a:spLocks noGrp="1"/>
          </p:cNvSpPr>
          <p:nvPr>
            <p:ph type="title"/>
          </p:nvPr>
        </p:nvSpPr>
        <p:spPr>
          <a:xfrm>
            <a:off x="1030982" y="1053205"/>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B3854E73-8FF7-7841-BDB1-A4DFB1DCAA3B}"/>
              </a:ext>
            </a:extLst>
          </p:cNvPr>
          <p:cNvSpPr>
            <a:spLocks noGrp="1"/>
          </p:cNvSpPr>
          <p:nvPr>
            <p:ph idx="1"/>
          </p:nvPr>
        </p:nvSpPr>
        <p:spPr>
          <a:xfrm>
            <a:off x="1030982" y="1893093"/>
            <a:ext cx="6289675" cy="307181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Wijzigingen MOSS/OSS en I-OSS</a:t>
            </a:r>
          </a:p>
          <a:p>
            <a:pPr>
              <a:buFont typeface="Arial" panose="020B0604020202020204" pitchFamily="34" charset="0"/>
              <a:buChar char="•"/>
              <a:defRPr/>
            </a:pPr>
            <a:r>
              <a:rPr lang="nl-NL" dirty="0"/>
              <a:t>Aangiftetermijn: 20 dagen MOSS </a:t>
            </a:r>
            <a:r>
              <a:rPr lang="nl-NL" dirty="0">
                <a:sym typeface="Wingdings" panose="05000000000000000000" pitchFamily="2" charset="2"/>
              </a:rPr>
              <a:t> volle maand OSS</a:t>
            </a:r>
          </a:p>
          <a:p>
            <a:pPr>
              <a:buFont typeface="Arial" panose="020B0604020202020204" pitchFamily="34" charset="0"/>
              <a:buChar char="•"/>
              <a:defRPr/>
            </a:pPr>
            <a:r>
              <a:rPr lang="nl-NL" dirty="0">
                <a:sym typeface="Wingdings" panose="05000000000000000000" pitchFamily="2" charset="2"/>
              </a:rPr>
              <a:t>Tijdvak: OSS kwartaal  I-OSS maand</a:t>
            </a:r>
          </a:p>
          <a:p>
            <a:pPr>
              <a:buFont typeface="Arial" panose="020B0604020202020204" pitchFamily="34" charset="0"/>
              <a:buChar char="•"/>
              <a:defRPr/>
            </a:pPr>
            <a:r>
              <a:rPr lang="nl-NL" dirty="0">
                <a:sym typeface="Wingdings" panose="05000000000000000000" pitchFamily="2" charset="2"/>
              </a:rPr>
              <a:t>OSS geen fiscaal vertegenwoordiger  I-OSS wel fiscaal vertegenwoordiger (tussenpersoon)</a:t>
            </a:r>
            <a:endParaRPr lang="nl-NL" dirty="0"/>
          </a:p>
          <a:p>
            <a:pPr marL="0" indent="0">
              <a:defRPr/>
            </a:pPr>
            <a:endParaRPr lang="nl-NL" sz="1200" dirty="0"/>
          </a:p>
          <a:p>
            <a:pPr marL="0" indent="0">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p:txBody>
      </p:sp>
    </p:spTree>
    <p:extLst>
      <p:ext uri="{BB962C8B-B14F-4D97-AF65-F5344CB8AC3E}">
        <p14:creationId xmlns:p14="http://schemas.microsoft.com/office/powerpoint/2010/main" val="37045363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0B7646-1FB4-0042-BA86-863FFA02A4AE}"/>
              </a:ext>
            </a:extLst>
          </p:cNvPr>
          <p:cNvSpPr>
            <a:spLocks noGrp="1"/>
          </p:cNvSpPr>
          <p:nvPr>
            <p:ph type="title"/>
          </p:nvPr>
        </p:nvSpPr>
        <p:spPr>
          <a:xfrm>
            <a:off x="860425" y="762491"/>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48CA0413-3842-884C-A542-AE733B151FCC}"/>
              </a:ext>
            </a:extLst>
          </p:cNvPr>
          <p:cNvSpPr>
            <a:spLocks noGrp="1"/>
          </p:cNvSpPr>
          <p:nvPr>
            <p:ph idx="1"/>
          </p:nvPr>
        </p:nvSpPr>
        <p:spPr>
          <a:xfrm>
            <a:off x="860425" y="1807990"/>
            <a:ext cx="8064500" cy="4392612"/>
          </a:xfrm>
        </p:spPr>
        <p:txBody>
          <a:bodyPr>
            <a:noAutofit/>
          </a:bodyPr>
          <a:lstStyle/>
          <a:p>
            <a:pPr marL="0" indent="0">
              <a:buNone/>
              <a:defRPr/>
            </a:pPr>
            <a:r>
              <a:rPr lang="en-US" sz="1400" u="sng" dirty="0" err="1">
                <a:sym typeface="Wingdings" panose="05000000000000000000" pitchFamily="2" charset="2"/>
              </a:rPr>
              <a:t>Vanaf</a:t>
            </a:r>
            <a:r>
              <a:rPr lang="en-US" sz="1400" u="sng" dirty="0">
                <a:sym typeface="Wingdings" panose="05000000000000000000" pitchFamily="2" charset="2"/>
              </a:rPr>
              <a:t> 1 </a:t>
            </a:r>
            <a:r>
              <a:rPr lang="en-US" sz="1400" u="sng" dirty="0" err="1">
                <a:sym typeface="Wingdings" panose="05000000000000000000" pitchFamily="2" charset="2"/>
              </a:rPr>
              <a:t>juli</a:t>
            </a:r>
            <a:r>
              <a:rPr lang="en-US" sz="1400" u="sng" dirty="0">
                <a:sym typeface="Wingdings" panose="05000000000000000000" pitchFamily="2" charset="2"/>
              </a:rPr>
              <a:t> 2021</a:t>
            </a:r>
          </a:p>
          <a:p>
            <a:pPr marL="0" indent="0">
              <a:defRPr/>
            </a:pPr>
            <a:endParaRPr lang="nl-NL" sz="1400" dirty="0"/>
          </a:p>
          <a:p>
            <a:pPr>
              <a:defRPr/>
            </a:pPr>
            <a:r>
              <a:rPr lang="nl-NL" sz="1400" u="sng" dirty="0"/>
              <a:t>Wat is I-OSS:</a:t>
            </a:r>
          </a:p>
          <a:p>
            <a:pPr>
              <a:buFont typeface="Arial" panose="020B0604020202020204" pitchFamily="34" charset="0"/>
              <a:buChar char="•"/>
              <a:defRPr/>
            </a:pPr>
            <a:r>
              <a:rPr lang="nl-NL" sz="1400" dirty="0"/>
              <a:t>I-OSS faciliteert de inning, aangifte en betaling van BTW op afstandsverkopen van goederen die van buiten EU komen</a:t>
            </a:r>
          </a:p>
          <a:p>
            <a:pPr>
              <a:buFont typeface="Arial" panose="020B0604020202020204" pitchFamily="34" charset="0"/>
              <a:buChar char="•"/>
              <a:defRPr/>
            </a:pPr>
            <a:r>
              <a:rPr lang="nl-NL" sz="1400" dirty="0"/>
              <a:t>Maandelijks aangeven BTW op afstandsverkopen van goederen van buiten EU</a:t>
            </a:r>
          </a:p>
          <a:p>
            <a:pPr>
              <a:buFont typeface="Arial" panose="020B0604020202020204" pitchFamily="34" charset="0"/>
              <a:buChar char="•"/>
              <a:defRPr/>
            </a:pPr>
            <a:r>
              <a:rPr lang="nl-NL" sz="1400" dirty="0"/>
              <a:t>I-OSS via registratie in één EU-lidstaat aangeven</a:t>
            </a:r>
          </a:p>
          <a:p>
            <a:pPr marL="0" indent="0">
              <a:defRPr/>
            </a:pPr>
            <a:endParaRPr lang="nl-NL" sz="1400" dirty="0"/>
          </a:p>
          <a:p>
            <a:pPr marL="0" indent="0">
              <a:buNone/>
              <a:defRPr/>
            </a:pPr>
            <a:r>
              <a:rPr lang="nl-NL" sz="1400" u="sng" dirty="0"/>
              <a:t>Voorwaarden voor aanmelding I-OSS:</a:t>
            </a:r>
          </a:p>
          <a:p>
            <a:pPr marL="285750" indent="-285750">
              <a:buFont typeface="Arial" panose="020B0604020202020204" pitchFamily="34" charset="0"/>
              <a:buChar char="•"/>
              <a:defRPr/>
            </a:pPr>
            <a:r>
              <a:rPr lang="nl-NL" sz="1400" dirty="0"/>
              <a:t>Ondernemer levert goederen van buiten EU aan particulieren in andere EU-landen</a:t>
            </a:r>
          </a:p>
          <a:p>
            <a:pPr marL="285750" indent="-285750">
              <a:buFont typeface="Arial" panose="020B0604020202020204" pitchFamily="34" charset="0"/>
              <a:buChar char="•"/>
              <a:defRPr/>
            </a:pPr>
            <a:r>
              <a:rPr lang="nl-NL" sz="1400" dirty="0"/>
              <a:t>Rechtstreeks leveren aan particulieren of ondernemer die geen </a:t>
            </a:r>
            <a:r>
              <a:rPr lang="nl-NL" sz="1400" dirty="0" err="1"/>
              <a:t>BTW-aangifte</a:t>
            </a:r>
            <a:r>
              <a:rPr lang="nl-NL" sz="1400" dirty="0"/>
              <a:t> doen</a:t>
            </a:r>
          </a:p>
          <a:p>
            <a:pPr marL="285750" indent="-285750">
              <a:buFont typeface="Arial" panose="020B0604020202020204" pitchFamily="34" charset="0"/>
              <a:buChar char="•"/>
              <a:defRPr/>
            </a:pPr>
            <a:r>
              <a:rPr lang="nl-NL" sz="1400" dirty="0"/>
              <a:t>De zending heeft een intrinsieke waarde van maximaal € 150</a:t>
            </a:r>
          </a:p>
          <a:p>
            <a:pPr marL="285750" indent="-285750">
              <a:buFont typeface="Arial" panose="020B0604020202020204" pitchFamily="34" charset="0"/>
              <a:buChar char="•"/>
              <a:defRPr/>
            </a:pPr>
            <a:r>
              <a:rPr lang="nl-NL" sz="1400" dirty="0"/>
              <a:t>Het betreft geen accijnsgoederen zoals bier, wijn en tabaksproducten</a:t>
            </a:r>
          </a:p>
          <a:p>
            <a:pPr marL="285750" indent="-285750">
              <a:buFont typeface="Arial" panose="020B0604020202020204" pitchFamily="34" charset="0"/>
              <a:buChar char="•"/>
              <a:defRPr/>
            </a:pPr>
            <a:r>
              <a:rPr lang="nl-NL" sz="1400" dirty="0"/>
              <a:t>De </a:t>
            </a:r>
            <a:r>
              <a:rPr lang="nl-NL" sz="1400" dirty="0" err="1"/>
              <a:t>BTW-ondernemer</a:t>
            </a:r>
            <a:r>
              <a:rPr lang="nl-NL" sz="1400" dirty="0"/>
              <a:t> zorgt zelf voor vervoer van de goederen of geeft opdracht tot vervoer goederen </a:t>
            </a:r>
          </a:p>
          <a:p>
            <a:pPr marL="285750" indent="-285750">
              <a:buFont typeface="Arial" panose="020B0604020202020204" pitchFamily="34" charset="0"/>
              <a:buChar char="•"/>
              <a:defRPr/>
            </a:pPr>
            <a:r>
              <a:rPr lang="nl-NL" sz="1400" dirty="0"/>
              <a:t>Aanstellen fiscaal vertegenwoordiger</a:t>
            </a:r>
          </a:p>
          <a:p>
            <a:pPr marL="285750" indent="-285750">
              <a:buFont typeface="Arial" panose="020B0604020202020204" pitchFamily="34" charset="0"/>
              <a:buChar char="•"/>
              <a:defRPr/>
            </a:pPr>
            <a:endParaRPr lang="nl-NL" sz="1400" dirty="0"/>
          </a:p>
          <a:p>
            <a:pPr marL="285750" indent="-285750">
              <a:buFont typeface="Arial" panose="020B0604020202020204" pitchFamily="34" charset="0"/>
              <a:buChar char="•"/>
              <a:defRPr/>
            </a:pPr>
            <a:endParaRPr lang="nl-NL" sz="1400" dirty="0"/>
          </a:p>
        </p:txBody>
      </p:sp>
    </p:spTree>
    <p:extLst>
      <p:ext uri="{BB962C8B-B14F-4D97-AF65-F5344CB8AC3E}">
        <p14:creationId xmlns:p14="http://schemas.microsoft.com/office/powerpoint/2010/main" val="21487977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8A90D2B9-77EA-7045-A803-9EA1DF0F5597}"/>
              </a:ext>
            </a:extLst>
          </p:cNvPr>
          <p:cNvSpPr txBox="1">
            <a:spLocks noChangeArrowheads="1"/>
          </p:cNvSpPr>
          <p:nvPr/>
        </p:nvSpPr>
        <p:spPr bwMode="auto">
          <a:xfrm>
            <a:off x="937694" y="1760365"/>
            <a:ext cx="7345362" cy="4278313"/>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Vietnamese ondernemer verkoopt aan particulieren in Nederland bijzettafeltjes met een waarde van </a:t>
            </a:r>
            <a:r>
              <a:rPr lang="nl-NL" altLang="nl-NL" sz="1600" dirty="0">
                <a:latin typeface="Calibri" panose="020F0502020204030204" pitchFamily="34" charset="0"/>
                <a:cs typeface="Calibri" panose="020F0502020204030204" pitchFamily="34" charset="0"/>
              </a:rPr>
              <a:t>€ 35 per stuk</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De bijzettafels worden ingevoerd op naam consument en komen in België de EU binnen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De bijzettafels worden door een derde transporteur vanuit België naar Nederland vervoerd</a:t>
            </a:r>
          </a:p>
          <a:p>
            <a:pPr marL="0" indent="0">
              <a:spcBef>
                <a:spcPct val="0"/>
              </a:spcBef>
              <a:buNone/>
              <a:defRPr/>
            </a:pPr>
            <a:endParaRPr lang="nl-NL" altLang="nl-NL" sz="16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1"/>
                </a:solidFill>
                <a:latin typeface="Calibri" panose="020F0502020204030204" pitchFamily="34" charset="0"/>
                <a:cs typeface="Calibri" panose="020F0502020204030204" pitchFamily="34" charset="0"/>
              </a:rPr>
              <a:t>BTW-gevolgen</a:t>
            </a:r>
            <a:r>
              <a:rPr lang="nl-NL" altLang="nl-NL" sz="1600" u="sng" dirty="0">
                <a:solidFill>
                  <a:schemeClr val="tx1"/>
                </a:solidFill>
                <a:latin typeface="Calibri" panose="020F0502020204030204" pitchFamily="34" charset="0"/>
                <a:cs typeface="Calibri" panose="020F0502020204030204" pitchFamily="34" charset="0"/>
              </a:rPr>
              <a:t> vanaf 1 juli 2021:</a:t>
            </a:r>
          </a:p>
          <a:p>
            <a:pPr marL="0" indent="0">
              <a:spcBef>
                <a:spcPct val="0"/>
              </a:spcBef>
              <a:buNone/>
              <a:defRPr/>
            </a:pPr>
            <a:r>
              <a:rPr lang="nl-NL" altLang="nl-NL" sz="1600" dirty="0">
                <a:solidFill>
                  <a:schemeClr val="tx1"/>
                </a:solidFill>
                <a:latin typeface="Calibri" panose="020F0502020204030204" pitchFamily="34" charset="0"/>
                <a:cs typeface="Calibri" panose="020F0502020204030204" pitchFamily="34" charset="0"/>
              </a:rPr>
              <a:t>Non EU-goederen, twee mogelijkheden: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Toepassen invoerregeling: vrijstelling bij invoer, BTW verschuldigd in Nederland over levering aan particulier, Vietnamese ondernemer moet vertegenwoordiger in EU aanstellen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Buiten toepassing laten invoerregeling: douaneregeling toepassen op vervoer goederen naar NL </a:t>
            </a: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nl-NL" altLang="nl-NL" sz="1600" dirty="0">
                <a:solidFill>
                  <a:schemeClr val="tx1"/>
                </a:solidFill>
                <a:latin typeface="Calibri" panose="020F0502020204030204" pitchFamily="34" charset="0"/>
                <a:cs typeface="Calibri" panose="020F0502020204030204" pitchFamily="34" charset="0"/>
              </a:rPr>
              <a:t>particulier is invoer-BTW in NL verschuldigd (eventueel via </a:t>
            </a:r>
            <a:r>
              <a:rPr lang="nl-NL" altLang="nl-NL" sz="1600" dirty="0" err="1">
                <a:solidFill>
                  <a:schemeClr val="tx1"/>
                </a:solidFill>
                <a:latin typeface="Calibri" panose="020F0502020204030204" pitchFamily="34" charset="0"/>
                <a:cs typeface="Calibri" panose="020F0502020204030204" pitchFamily="34" charset="0"/>
              </a:rPr>
              <a:t>post-en</a:t>
            </a:r>
            <a:r>
              <a:rPr lang="nl-NL" altLang="nl-NL" sz="1600" dirty="0">
                <a:solidFill>
                  <a:schemeClr val="tx1"/>
                </a:solidFill>
                <a:latin typeface="Calibri" panose="020F0502020204030204" pitchFamily="34" charset="0"/>
                <a:cs typeface="Calibri" panose="020F0502020204030204" pitchFamily="34" charset="0"/>
              </a:rPr>
              <a:t> koeriersregeling), leverancier berekent geen BTW</a:t>
            </a: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95566274-6C8D-934D-BFEF-2513F05A9A49}"/>
              </a:ext>
            </a:extLst>
          </p:cNvPr>
          <p:cNvSpPr>
            <a:spLocks noGrp="1"/>
          </p:cNvSpPr>
          <p:nvPr>
            <p:ph type="title"/>
          </p:nvPr>
        </p:nvSpPr>
        <p:spPr>
          <a:xfrm>
            <a:off x="937694" y="779117"/>
            <a:ext cx="9144000" cy="1143000"/>
          </a:xfrm>
        </p:spPr>
        <p:txBody>
          <a:bodyPr/>
          <a:lstStyle/>
          <a:p>
            <a:pPr eaLnBrk="1" hangingPunct="1">
              <a:defRPr/>
            </a:pPr>
            <a:r>
              <a:rPr lang="en-US" altLang="nl-NL" dirty="0"/>
              <a:t>BTW </a:t>
            </a:r>
            <a:r>
              <a:rPr lang="en-US" altLang="nl-NL" dirty="0" err="1"/>
              <a:t>en</a:t>
            </a:r>
            <a:r>
              <a:rPr lang="en-US" altLang="nl-NL" dirty="0"/>
              <a:t> OSS </a:t>
            </a:r>
            <a:r>
              <a:rPr lang="en-US" altLang="nl-NL" dirty="0" err="1"/>
              <a:t>aangifte</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42208201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78663C5-1FE7-E847-9BF6-FF4241B57D4B}"/>
              </a:ext>
            </a:extLst>
          </p:cNvPr>
          <p:cNvSpPr>
            <a:spLocks noGrp="1"/>
          </p:cNvSpPr>
          <p:nvPr>
            <p:ph type="title"/>
          </p:nvPr>
        </p:nvSpPr>
        <p:spPr>
          <a:xfrm>
            <a:off x="990688" y="1189471"/>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B6E866EC-3D64-BA4D-B048-B19194CA57B3}"/>
              </a:ext>
            </a:extLst>
          </p:cNvPr>
          <p:cNvSpPr>
            <a:spLocks noGrp="1"/>
          </p:cNvSpPr>
          <p:nvPr>
            <p:ph idx="1"/>
          </p:nvPr>
        </p:nvSpPr>
        <p:spPr>
          <a:xfrm>
            <a:off x="990688" y="2194532"/>
            <a:ext cx="6480175" cy="3071812"/>
          </a:xfrm>
        </p:spPr>
        <p:txBody>
          <a:bodyPr>
            <a:noAutofit/>
          </a:bodyPr>
          <a:lstStyle/>
          <a:p>
            <a:pPr marL="0" indent="0">
              <a:buNone/>
              <a:defRPr/>
            </a:pPr>
            <a:r>
              <a:rPr lang="en-US" sz="1350" u="sng" dirty="0" err="1">
                <a:sym typeface="Wingdings" panose="05000000000000000000" pitchFamily="2" charset="2"/>
              </a:rPr>
              <a:t>Vanaf</a:t>
            </a:r>
            <a:r>
              <a:rPr lang="en-US" sz="1350" u="sng" dirty="0">
                <a:sym typeface="Wingdings" panose="05000000000000000000" pitchFamily="2" charset="2"/>
              </a:rPr>
              <a:t> 1 </a:t>
            </a:r>
            <a:r>
              <a:rPr lang="en-US" sz="1350" u="sng" dirty="0" err="1">
                <a:sym typeface="Wingdings" panose="05000000000000000000" pitchFamily="2" charset="2"/>
              </a:rPr>
              <a:t>juli</a:t>
            </a:r>
            <a:r>
              <a:rPr lang="en-US" sz="1350" u="sng" dirty="0">
                <a:sym typeface="Wingdings" panose="05000000000000000000" pitchFamily="2" charset="2"/>
              </a:rPr>
              <a:t> 2021</a:t>
            </a:r>
          </a:p>
          <a:p>
            <a:pPr marL="0" indent="0">
              <a:defRPr/>
            </a:pPr>
            <a:endParaRPr lang="nl-NL" sz="1350" dirty="0"/>
          </a:p>
          <a:p>
            <a:pPr marL="0" indent="0">
              <a:defRPr/>
            </a:pPr>
            <a:endParaRPr lang="nl-NL" sz="1350" dirty="0">
              <a:sym typeface="Wingdings" panose="05000000000000000000" pitchFamily="2" charset="2"/>
            </a:endParaRPr>
          </a:p>
          <a:p>
            <a:pPr marL="0" indent="0">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p:txBody>
      </p:sp>
      <p:pic>
        <p:nvPicPr>
          <p:cNvPr id="54277" name="Afbeelding 4">
            <a:extLst>
              <a:ext uri="{FF2B5EF4-FFF2-40B4-BE49-F238E27FC236}">
                <a16:creationId xmlns:a16="http://schemas.microsoft.com/office/drawing/2014/main" id="{11E2B195-9A35-004F-AE8E-8A5C51625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49" y="2515831"/>
            <a:ext cx="6105989" cy="250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566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04632B-2C11-9441-9B20-E9F60E5BC3F8}"/>
              </a:ext>
            </a:extLst>
          </p:cNvPr>
          <p:cNvSpPr>
            <a:spLocks noGrp="1"/>
          </p:cNvSpPr>
          <p:nvPr>
            <p:ph type="title"/>
          </p:nvPr>
        </p:nvSpPr>
        <p:spPr>
          <a:xfrm>
            <a:off x="1019869" y="945140"/>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79F5E6BE-9C2D-6A4C-A620-92E457CD9150}"/>
              </a:ext>
            </a:extLst>
          </p:cNvPr>
          <p:cNvSpPr>
            <a:spLocks noGrp="1"/>
          </p:cNvSpPr>
          <p:nvPr>
            <p:ph idx="1"/>
          </p:nvPr>
        </p:nvSpPr>
        <p:spPr>
          <a:xfrm>
            <a:off x="1019869" y="1963940"/>
            <a:ext cx="7515225" cy="3152775"/>
          </a:xfrm>
        </p:spPr>
        <p:txBody>
          <a:bodyPr>
            <a:noAutofit/>
          </a:bodyPr>
          <a:lstStyle/>
          <a:p>
            <a:pPr marL="0" indent="0">
              <a:buNone/>
              <a:defRPr/>
            </a:pPr>
            <a:r>
              <a:rPr lang="en-US" sz="1350" u="sng" dirty="0" err="1">
                <a:sym typeface="Wingdings" panose="05000000000000000000" pitchFamily="2" charset="2"/>
              </a:rPr>
              <a:t>Vanaf</a:t>
            </a:r>
            <a:r>
              <a:rPr lang="en-US" sz="1350" u="sng" dirty="0">
                <a:sym typeface="Wingdings" panose="05000000000000000000" pitchFamily="2" charset="2"/>
              </a:rPr>
              <a:t> 1 </a:t>
            </a:r>
            <a:r>
              <a:rPr lang="en-US" sz="1350" u="sng" dirty="0" err="1">
                <a:sym typeface="Wingdings" panose="05000000000000000000" pitchFamily="2" charset="2"/>
              </a:rPr>
              <a:t>juli</a:t>
            </a:r>
            <a:r>
              <a:rPr lang="en-US" sz="1350" u="sng" dirty="0">
                <a:sym typeface="Wingdings" panose="05000000000000000000" pitchFamily="2" charset="2"/>
              </a:rPr>
              <a:t> 2021</a:t>
            </a:r>
          </a:p>
          <a:p>
            <a:pPr marL="0" indent="0">
              <a:defRPr/>
            </a:pPr>
            <a:endParaRPr lang="nl-NL" sz="1350" dirty="0"/>
          </a:p>
          <a:p>
            <a:pPr marL="0" indent="0">
              <a:buNone/>
              <a:defRPr/>
            </a:pPr>
            <a:r>
              <a:rPr lang="nl-NL" sz="1350" u="sng" dirty="0"/>
              <a:t>Invoerregeling/I-OSS</a:t>
            </a:r>
          </a:p>
          <a:p>
            <a:pPr>
              <a:buFont typeface="Arial" panose="020B0604020202020204" pitchFamily="34" charset="0"/>
              <a:buChar char="•"/>
              <a:defRPr/>
            </a:pPr>
            <a:r>
              <a:rPr lang="nl-NL" sz="1350" dirty="0"/>
              <a:t>IN nummer tussenpersoon EU voor niet-EU ondernemer</a:t>
            </a:r>
          </a:p>
          <a:p>
            <a:pPr>
              <a:buFont typeface="Arial" panose="020B0604020202020204" pitchFamily="34" charset="0"/>
              <a:buChar char="•"/>
              <a:defRPr/>
            </a:pPr>
            <a:r>
              <a:rPr lang="nl-NL" sz="1350" dirty="0"/>
              <a:t>I-OSS nummer </a:t>
            </a:r>
            <a:r>
              <a:rPr lang="nl-NL" sz="1350" dirty="0">
                <a:sym typeface="Wingdings" panose="05000000000000000000" pitchFamily="2" charset="2"/>
              </a:rPr>
              <a:t> douane checkt op geldigheid, maar checkt niet tenaamstelling</a:t>
            </a:r>
          </a:p>
          <a:p>
            <a:pPr>
              <a:buFont typeface="Arial" panose="020B0604020202020204" pitchFamily="34" charset="0"/>
              <a:buChar char="•"/>
              <a:defRPr/>
            </a:pPr>
            <a:r>
              <a:rPr lang="nl-NL" sz="1350" dirty="0">
                <a:sym typeface="Wingdings" panose="05000000000000000000" pitchFamily="2" charset="2"/>
              </a:rPr>
              <a:t>Tussenpersoon kan optreden voor meerdere ondernemers, dus meerder I-OSS nummers</a:t>
            </a:r>
          </a:p>
          <a:p>
            <a:pPr>
              <a:buFont typeface="Arial" panose="020B0604020202020204" pitchFamily="34" charset="0"/>
              <a:buChar char="•"/>
              <a:defRPr/>
            </a:pPr>
            <a:r>
              <a:rPr lang="nl-NL" sz="1350" dirty="0">
                <a:sym typeface="Wingdings" panose="05000000000000000000" pitchFamily="2" charset="2"/>
              </a:rPr>
              <a:t>Risico  misbruik nummers</a:t>
            </a:r>
            <a:endParaRPr lang="nl-NL" sz="1200" dirty="0"/>
          </a:p>
          <a:p>
            <a:pPr marL="0" indent="0">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p:txBody>
      </p:sp>
    </p:spTree>
    <p:extLst>
      <p:ext uri="{BB962C8B-B14F-4D97-AF65-F5344CB8AC3E}">
        <p14:creationId xmlns:p14="http://schemas.microsoft.com/office/powerpoint/2010/main" val="587020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909F20-1EE5-534E-80F9-C52CA1E277A8}"/>
              </a:ext>
            </a:extLst>
          </p:cNvPr>
          <p:cNvSpPr>
            <a:spLocks noGrp="1"/>
          </p:cNvSpPr>
          <p:nvPr>
            <p:ph type="title"/>
          </p:nvPr>
        </p:nvSpPr>
        <p:spPr>
          <a:xfrm>
            <a:off x="786736" y="1028498"/>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9D3112F8-1144-0448-B9B0-68A3F76E4E28}"/>
              </a:ext>
            </a:extLst>
          </p:cNvPr>
          <p:cNvSpPr>
            <a:spLocks noGrp="1"/>
          </p:cNvSpPr>
          <p:nvPr>
            <p:ph idx="1"/>
          </p:nvPr>
        </p:nvSpPr>
        <p:spPr>
          <a:xfrm>
            <a:off x="786736" y="2239962"/>
            <a:ext cx="8064500" cy="409416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De I-OSS (bij invoer in EU) kan worden toegepast door:</a:t>
            </a:r>
          </a:p>
          <a:p>
            <a:pPr>
              <a:buFont typeface="Arial" panose="020B0604020202020204" pitchFamily="34" charset="0"/>
              <a:buChar char="•"/>
              <a:defRPr/>
            </a:pPr>
            <a:r>
              <a:rPr lang="nl-NL" dirty="0"/>
              <a:t>Ondernemers gevestigd in de EU</a:t>
            </a:r>
          </a:p>
          <a:p>
            <a:pPr>
              <a:buFont typeface="Arial" panose="020B0604020202020204" pitchFamily="34" charset="0"/>
              <a:buChar char="•"/>
              <a:defRPr/>
            </a:pPr>
            <a:r>
              <a:rPr lang="nl-NL" dirty="0"/>
              <a:t>Ondernemers gevestigd in een niet-EU-land</a:t>
            </a:r>
          </a:p>
          <a:p>
            <a:pPr>
              <a:buFont typeface="Arial" panose="020B0604020202020204" pitchFamily="34" charset="0"/>
              <a:buChar char="•"/>
              <a:defRPr/>
            </a:pPr>
            <a:r>
              <a:rPr lang="nl-NL" dirty="0"/>
              <a:t>Platforms (marktplaatsen) gevestigd in de EU die verkopen aan consumenten faciliteren</a:t>
            </a:r>
          </a:p>
          <a:p>
            <a:pPr>
              <a:buFont typeface="Arial" panose="020B0604020202020204" pitchFamily="34" charset="0"/>
              <a:buChar char="•"/>
              <a:defRPr/>
            </a:pPr>
            <a:r>
              <a:rPr lang="nl-NL" dirty="0"/>
              <a:t>Platforms (marktplaatsen) gevestigd in een niet-EU-land die verkopen </a:t>
            </a:r>
          </a:p>
          <a:p>
            <a:pPr marL="0" indent="0">
              <a:buNone/>
              <a:defRPr/>
            </a:pPr>
            <a:r>
              <a:rPr lang="nl-NL" dirty="0"/>
              <a:t>       aan consumenten faciliteren</a:t>
            </a:r>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30759307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40DD93-F0A6-094B-8DE9-CA09069A1099}"/>
              </a:ext>
            </a:extLst>
          </p:cNvPr>
          <p:cNvSpPr>
            <a:spLocks noGrp="1"/>
          </p:cNvSpPr>
          <p:nvPr>
            <p:ph type="title"/>
          </p:nvPr>
        </p:nvSpPr>
        <p:spPr>
          <a:xfrm>
            <a:off x="903535" y="870477"/>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7754DC8E-55F3-A14A-89D5-9C03AF571636}"/>
              </a:ext>
            </a:extLst>
          </p:cNvPr>
          <p:cNvSpPr>
            <a:spLocks noGrp="1"/>
          </p:cNvSpPr>
          <p:nvPr>
            <p:ph idx="1"/>
          </p:nvPr>
        </p:nvSpPr>
        <p:spPr>
          <a:xfrm>
            <a:off x="2668589" y="1778001"/>
            <a:ext cx="6048375" cy="3070225"/>
          </a:xfrm>
        </p:spPr>
        <p:txBody>
          <a:bodyPr>
            <a:noAutofit/>
          </a:bodyPr>
          <a:lstStyle/>
          <a:p>
            <a:pPr marL="0" indent="0">
              <a:defRPr/>
            </a:pPr>
            <a:endParaRPr lang="nl-NL" sz="135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p:txBody>
      </p:sp>
      <p:pic>
        <p:nvPicPr>
          <p:cNvPr id="67589" name="Afbeelding 5">
            <a:extLst>
              <a:ext uri="{FF2B5EF4-FFF2-40B4-BE49-F238E27FC236}">
                <a16:creationId xmlns:a16="http://schemas.microsoft.com/office/drawing/2014/main" id="{2A7A854D-846E-7A49-9A09-E6A89BB4E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31" y="1598008"/>
            <a:ext cx="6048375" cy="438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9809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DA392-1799-B24E-8481-121FC176FD13}"/>
              </a:ext>
            </a:extLst>
          </p:cNvPr>
          <p:cNvSpPr>
            <a:spLocks noGrp="1"/>
          </p:cNvSpPr>
          <p:nvPr>
            <p:ph type="title"/>
          </p:nvPr>
        </p:nvSpPr>
        <p:spPr/>
        <p:txBody>
          <a:bodyPr/>
          <a:lstStyle/>
          <a:p>
            <a:r>
              <a:rPr lang="nl-NL" dirty="0"/>
              <a:t>Voorbeeld – Invoerregeling wordt </a:t>
            </a:r>
            <a:r>
              <a:rPr lang="nl-NL" u="sng" dirty="0"/>
              <a:t>niet</a:t>
            </a:r>
            <a:r>
              <a:rPr lang="nl-NL" dirty="0"/>
              <a:t> toegepast</a:t>
            </a:r>
          </a:p>
        </p:txBody>
      </p:sp>
      <p:pic>
        <p:nvPicPr>
          <p:cNvPr id="5" name="Tijdelijke aanduiding voor inhoud 4">
            <a:extLst>
              <a:ext uri="{FF2B5EF4-FFF2-40B4-BE49-F238E27FC236}">
                <a16:creationId xmlns:a16="http://schemas.microsoft.com/office/drawing/2014/main" id="{6E34364C-A882-B543-95F1-D2421D8BBE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44" y="2313367"/>
            <a:ext cx="8569803" cy="1854200"/>
          </a:xfrm>
        </p:spPr>
      </p:pic>
      <p:sp>
        <p:nvSpPr>
          <p:cNvPr id="6" name="Tekstvak 5">
            <a:extLst>
              <a:ext uri="{FF2B5EF4-FFF2-40B4-BE49-F238E27FC236}">
                <a16:creationId xmlns:a16="http://schemas.microsoft.com/office/drawing/2014/main" id="{72964715-A8A6-9C4C-936B-717D59E23603}"/>
              </a:ext>
            </a:extLst>
          </p:cNvPr>
          <p:cNvSpPr txBox="1"/>
          <p:nvPr/>
        </p:nvSpPr>
        <p:spPr>
          <a:xfrm>
            <a:off x="1086679" y="3703741"/>
            <a:ext cx="5009321" cy="2246769"/>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Leverancier China</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Invoer Nederland</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Waarde goederen lager dan € 150</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Douaneaangifte indienen op naam van een NL entiteit of via fiscale vertegenwoordiging. Bij fiscale vertegenwoordiging gaat de douaneaangifte voor rekening van de Chinese leverancier maar op naam van bijvoorbeeld de douaneagent</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Nederlandse invoer-BTW verschuldigd door Chinese leverancier, waarbij deze BTW vervolgens in aftrek kan worden gebracht</a:t>
            </a:r>
          </a:p>
        </p:txBody>
      </p:sp>
      <p:sp>
        <p:nvSpPr>
          <p:cNvPr id="7" name="Tekstvak 6">
            <a:extLst>
              <a:ext uri="{FF2B5EF4-FFF2-40B4-BE49-F238E27FC236}">
                <a16:creationId xmlns:a16="http://schemas.microsoft.com/office/drawing/2014/main" id="{E32520D7-E54E-3345-8AA5-660A594368EE}"/>
              </a:ext>
            </a:extLst>
          </p:cNvPr>
          <p:cNvSpPr txBox="1"/>
          <p:nvPr/>
        </p:nvSpPr>
        <p:spPr>
          <a:xfrm>
            <a:off x="9435547" y="2749634"/>
            <a:ext cx="2672436" cy="1169551"/>
          </a:xfrm>
          <a:prstGeom prst="rect">
            <a:avLst/>
          </a:prstGeom>
          <a:noFill/>
        </p:spPr>
        <p:txBody>
          <a:bodyPr wrap="square" rtlCol="0">
            <a:spAutoFit/>
          </a:bodyPr>
          <a:lstStyle/>
          <a:p>
            <a:r>
              <a:rPr lang="nl-NL" sz="1400" dirty="0">
                <a:latin typeface="Calibri" panose="020F0502020204030204" pitchFamily="34" charset="0"/>
                <a:cs typeface="Calibri" panose="020F0502020204030204" pitchFamily="34" charset="0"/>
              </a:rPr>
              <a:t>Chinese leverancier is Belgische en Duitse BTW verschuldigd</a:t>
            </a:r>
          </a:p>
          <a:p>
            <a:endParaRPr lang="nl-NL" sz="1400" dirty="0">
              <a:latin typeface="Calibri" panose="020F0502020204030204" pitchFamily="34" charset="0"/>
              <a:cs typeface="Calibri" panose="020F0502020204030204" pitchFamily="34" charset="0"/>
            </a:endParaRPr>
          </a:p>
          <a:p>
            <a:r>
              <a:rPr lang="nl-NL" sz="1400" dirty="0">
                <a:latin typeface="Calibri" panose="020F0502020204030204" pitchFamily="34" charset="0"/>
                <a:cs typeface="Calibri" panose="020F0502020204030204" pitchFamily="34" charset="0"/>
              </a:rPr>
              <a:t>BTW-registratie vereist in België en Duitsland</a:t>
            </a:r>
          </a:p>
        </p:txBody>
      </p:sp>
    </p:spTree>
    <p:extLst>
      <p:ext uri="{BB962C8B-B14F-4D97-AF65-F5344CB8AC3E}">
        <p14:creationId xmlns:p14="http://schemas.microsoft.com/office/powerpoint/2010/main" val="7785824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18F1B-531A-584D-97C0-5A73CBD422ED}"/>
              </a:ext>
            </a:extLst>
          </p:cNvPr>
          <p:cNvSpPr>
            <a:spLocks noGrp="1"/>
          </p:cNvSpPr>
          <p:nvPr>
            <p:ph type="title"/>
          </p:nvPr>
        </p:nvSpPr>
        <p:spPr/>
        <p:txBody>
          <a:bodyPr/>
          <a:lstStyle/>
          <a:p>
            <a:r>
              <a:rPr lang="nl-NL" dirty="0"/>
              <a:t>Voorbeeld – Invoerregeling wordt </a:t>
            </a:r>
            <a:r>
              <a:rPr lang="nl-NL" u="sng" dirty="0"/>
              <a:t>wel</a:t>
            </a:r>
            <a:r>
              <a:rPr lang="nl-NL" dirty="0"/>
              <a:t> toegepast</a:t>
            </a:r>
          </a:p>
        </p:txBody>
      </p:sp>
      <p:pic>
        <p:nvPicPr>
          <p:cNvPr id="5" name="Tijdelijke aanduiding voor inhoud 4">
            <a:extLst>
              <a:ext uri="{FF2B5EF4-FFF2-40B4-BE49-F238E27FC236}">
                <a16:creationId xmlns:a16="http://schemas.microsoft.com/office/drawing/2014/main" id="{10F83235-68DA-D948-9F1B-C367E00223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348" y="2331206"/>
            <a:ext cx="8786191" cy="1854200"/>
          </a:xfrm>
        </p:spPr>
      </p:pic>
      <p:sp>
        <p:nvSpPr>
          <p:cNvPr id="7" name="Tekstvak 6">
            <a:extLst>
              <a:ext uri="{FF2B5EF4-FFF2-40B4-BE49-F238E27FC236}">
                <a16:creationId xmlns:a16="http://schemas.microsoft.com/office/drawing/2014/main" id="{F6FE7C33-A78A-B848-BDD7-ECB60E82C0A3}"/>
              </a:ext>
            </a:extLst>
          </p:cNvPr>
          <p:cNvSpPr txBox="1"/>
          <p:nvPr/>
        </p:nvSpPr>
        <p:spPr>
          <a:xfrm>
            <a:off x="274423" y="3662186"/>
            <a:ext cx="2279374" cy="461665"/>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Fiscale vertegenwoordiger aangesteld in Nederland</a:t>
            </a:r>
          </a:p>
        </p:txBody>
      </p:sp>
      <p:sp>
        <p:nvSpPr>
          <p:cNvPr id="9" name="Tekstvak 8">
            <a:extLst>
              <a:ext uri="{FF2B5EF4-FFF2-40B4-BE49-F238E27FC236}">
                <a16:creationId xmlns:a16="http://schemas.microsoft.com/office/drawing/2014/main" id="{5FC363AA-0C6D-1748-B79D-9DCF1AD681AB}"/>
              </a:ext>
            </a:extLst>
          </p:cNvPr>
          <p:cNvSpPr txBox="1"/>
          <p:nvPr/>
        </p:nvSpPr>
        <p:spPr>
          <a:xfrm>
            <a:off x="2111450" y="3474206"/>
            <a:ext cx="5336272" cy="2492990"/>
          </a:xfrm>
          <a:prstGeom prst="rect">
            <a:avLst/>
          </a:prstGeom>
          <a:noFill/>
        </p:spPr>
        <p:txBody>
          <a:bodyPr wrap="square" rtlCol="0">
            <a:spAutoFit/>
          </a:bodyPr>
          <a:lstStyle/>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Leverancier China</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Invoer Nederland</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Waarde goederen lager dan € 150</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Douaneaangifte indienen op naam van </a:t>
            </a:r>
            <a:r>
              <a:rPr lang="nl-NL" sz="1200">
                <a:latin typeface="Calibri" panose="020F0502020204030204" pitchFamily="34" charset="0"/>
                <a:cs typeface="Calibri" panose="020F0502020204030204" pitchFamily="34" charset="0"/>
              </a:rPr>
              <a:t>een NL </a:t>
            </a:r>
            <a:r>
              <a:rPr lang="nl-NL" sz="1200" dirty="0">
                <a:latin typeface="Calibri" panose="020F0502020204030204" pitchFamily="34" charset="0"/>
                <a:cs typeface="Calibri" panose="020F0502020204030204" pitchFamily="34" charset="0"/>
              </a:rPr>
              <a:t>entiteit of via fiscale vertegenwoordiging. Bij fiscale vertegenwoordiging gaat de douaneaangifte voor rekening van de Chinese leverancier maar op naam van bijvoorbeeld de douaneagent</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Nederlandse invoer-BTW vrijgesteld</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NL vertegenwoordiger voldoet de </a:t>
            </a:r>
            <a:r>
              <a:rPr lang="nl-NL" sz="1200" dirty="0" err="1">
                <a:latin typeface="Calibri" panose="020F0502020204030204" pitchFamily="34" charset="0"/>
                <a:cs typeface="Calibri" panose="020F0502020204030204" pitchFamily="34" charset="0"/>
              </a:rPr>
              <a:t>BTW-verplichtingen</a:t>
            </a:r>
            <a:r>
              <a:rPr lang="nl-NL" sz="1200" dirty="0">
                <a:latin typeface="Calibri" panose="020F0502020204030204" pitchFamily="34" charset="0"/>
                <a:cs typeface="Calibri" panose="020F0502020204030204" pitchFamily="34" charset="0"/>
              </a:rPr>
              <a:t> in naam en voor rekening van Chinese leverancier en beschikt over invoer-OSS nummer van de leverancier</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Belgische en Duitse BTW verschuldigd via BTW-melding (invoer-OSS-aangifte) in Nederland</a:t>
            </a:r>
          </a:p>
        </p:txBody>
      </p:sp>
      <p:sp>
        <p:nvSpPr>
          <p:cNvPr id="10" name="Tekstvak 9">
            <a:extLst>
              <a:ext uri="{FF2B5EF4-FFF2-40B4-BE49-F238E27FC236}">
                <a16:creationId xmlns:a16="http://schemas.microsoft.com/office/drawing/2014/main" id="{824623E5-1C74-F64C-A8CF-7FB41ED538A3}"/>
              </a:ext>
            </a:extLst>
          </p:cNvPr>
          <p:cNvSpPr txBox="1"/>
          <p:nvPr/>
        </p:nvSpPr>
        <p:spPr>
          <a:xfrm>
            <a:off x="9382539" y="3007580"/>
            <a:ext cx="2389516" cy="461665"/>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Geen BTW-registratie vereist in België en Duitsland</a:t>
            </a:r>
          </a:p>
        </p:txBody>
      </p:sp>
    </p:spTree>
    <p:extLst>
      <p:ext uri="{BB962C8B-B14F-4D97-AF65-F5344CB8AC3E}">
        <p14:creationId xmlns:p14="http://schemas.microsoft.com/office/powerpoint/2010/main" val="77189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82043B57-E0A7-C842-8A2A-41F94BE67446}"/>
              </a:ext>
            </a:extLst>
          </p:cNvPr>
          <p:cNvSpPr>
            <a:spLocks noGrp="1"/>
          </p:cNvSpPr>
          <p:nvPr>
            <p:ph type="title"/>
          </p:nvPr>
        </p:nvSpPr>
        <p:spPr/>
        <p:txBody>
          <a:bodyPr/>
          <a:lstStyle/>
          <a:p>
            <a:pPr eaLnBrk="1" hangingPunct="1"/>
            <a:r>
              <a:rPr lang="nl-NL" altLang="nl-NL"/>
              <a:t>Voorbeeld	</a:t>
            </a:r>
          </a:p>
        </p:txBody>
      </p:sp>
      <p:sp>
        <p:nvSpPr>
          <p:cNvPr id="23555" name="AutoShape 3">
            <a:extLst>
              <a:ext uri="{FF2B5EF4-FFF2-40B4-BE49-F238E27FC236}">
                <a16:creationId xmlns:a16="http://schemas.microsoft.com/office/drawing/2014/main" id="{68B63C4C-AA45-F64F-90D1-F4CBBBE356F0}"/>
              </a:ext>
            </a:extLst>
          </p:cNvPr>
          <p:cNvSpPr>
            <a:spLocks noChangeArrowheads="1"/>
          </p:cNvSpPr>
          <p:nvPr/>
        </p:nvSpPr>
        <p:spPr bwMode="auto">
          <a:xfrm>
            <a:off x="2566988" y="2924175"/>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Nederlandse</a:t>
            </a:r>
          </a:p>
          <a:p>
            <a:pPr algn="ctr">
              <a:lnSpc>
                <a:spcPct val="100000"/>
              </a:lnSpc>
              <a:defRPr/>
            </a:pPr>
            <a:r>
              <a:rPr lang="nl-NL" altLang="nl-NL" sz="1600" b="0" dirty="0">
                <a:latin typeface="Calibri" panose="020F0502020204030204" pitchFamily="34" charset="0"/>
              </a:rPr>
              <a:t>ondernemer</a:t>
            </a:r>
          </a:p>
        </p:txBody>
      </p:sp>
      <p:sp>
        <p:nvSpPr>
          <p:cNvPr id="23556" name="AutoShape 4">
            <a:extLst>
              <a:ext uri="{FF2B5EF4-FFF2-40B4-BE49-F238E27FC236}">
                <a16:creationId xmlns:a16="http://schemas.microsoft.com/office/drawing/2014/main" id="{3DCB8E12-0DCE-C84C-BB7F-4E7ECC72DCAC}"/>
              </a:ext>
            </a:extLst>
          </p:cNvPr>
          <p:cNvSpPr>
            <a:spLocks noChangeArrowheads="1"/>
          </p:cNvSpPr>
          <p:nvPr/>
        </p:nvSpPr>
        <p:spPr bwMode="auto">
          <a:xfrm>
            <a:off x="7831138" y="2822575"/>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Duitse </a:t>
            </a:r>
          </a:p>
          <a:p>
            <a:pPr algn="ctr">
              <a:lnSpc>
                <a:spcPct val="100000"/>
              </a:lnSpc>
              <a:defRPr/>
            </a:pPr>
            <a:r>
              <a:rPr lang="nl-NL" altLang="nl-NL" sz="1600" b="0" dirty="0">
                <a:latin typeface="Calibri" panose="020F0502020204030204" pitchFamily="34" charset="0"/>
              </a:rPr>
              <a:t>particulier</a:t>
            </a:r>
          </a:p>
        </p:txBody>
      </p:sp>
      <p:sp>
        <p:nvSpPr>
          <p:cNvPr id="17413" name="Rectangle 6">
            <a:extLst>
              <a:ext uri="{FF2B5EF4-FFF2-40B4-BE49-F238E27FC236}">
                <a16:creationId xmlns:a16="http://schemas.microsoft.com/office/drawing/2014/main" id="{FD438594-5DDD-714E-BB39-62AD8AC467BF}"/>
              </a:ext>
            </a:extLst>
          </p:cNvPr>
          <p:cNvSpPr>
            <a:spLocks noChangeArrowheads="1"/>
          </p:cNvSpPr>
          <p:nvPr/>
        </p:nvSpPr>
        <p:spPr bwMode="auto">
          <a:xfrm>
            <a:off x="5078414" y="2816225"/>
            <a:ext cx="17303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nl-NL" altLang="nl-NL">
              <a:latin typeface="Calibri" panose="020F0502020204030204" pitchFamily="34" charset="0"/>
            </a:endParaRPr>
          </a:p>
          <a:p>
            <a:pPr algn="ctr" eaLnBrk="1" hangingPunct="1">
              <a:spcBef>
                <a:spcPct val="0"/>
              </a:spcBef>
              <a:buFontTx/>
              <a:buNone/>
            </a:pPr>
            <a:r>
              <a:rPr lang="nl-NL" altLang="nl-NL">
                <a:latin typeface="Calibri" panose="020F0502020204030204" pitchFamily="34" charset="0"/>
              </a:rPr>
              <a:t>Levering goederen</a:t>
            </a:r>
          </a:p>
        </p:txBody>
      </p:sp>
      <p:sp>
        <p:nvSpPr>
          <p:cNvPr id="17414" name="AutoShape 7">
            <a:extLst>
              <a:ext uri="{FF2B5EF4-FFF2-40B4-BE49-F238E27FC236}">
                <a16:creationId xmlns:a16="http://schemas.microsoft.com/office/drawing/2014/main" id="{0CBD0CD3-025D-1943-A7D9-22CF86EADCFC}"/>
              </a:ext>
            </a:extLst>
          </p:cNvPr>
          <p:cNvSpPr>
            <a:spLocks noChangeArrowheads="1"/>
          </p:cNvSpPr>
          <p:nvPr/>
        </p:nvSpPr>
        <p:spPr bwMode="auto">
          <a:xfrm>
            <a:off x="4332288" y="3362325"/>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7415" name="Picture 8">
            <a:extLst>
              <a:ext uri="{FF2B5EF4-FFF2-40B4-BE49-F238E27FC236}">
                <a16:creationId xmlns:a16="http://schemas.microsoft.com/office/drawing/2014/main" id="{D7724559-CCBF-304D-A742-FE369D5482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0" y="1701800"/>
            <a:ext cx="1728788"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Rectangle 9">
            <a:extLst>
              <a:ext uri="{FF2B5EF4-FFF2-40B4-BE49-F238E27FC236}">
                <a16:creationId xmlns:a16="http://schemas.microsoft.com/office/drawing/2014/main" id="{BAB6CACF-1950-2F4E-BC19-86A6BFB01702}"/>
              </a:ext>
            </a:extLst>
          </p:cNvPr>
          <p:cNvSpPr>
            <a:spLocks noChangeArrowheads="1"/>
          </p:cNvSpPr>
          <p:nvPr/>
        </p:nvSpPr>
        <p:spPr bwMode="auto">
          <a:xfrm>
            <a:off x="2655888" y="2352675"/>
            <a:ext cx="10604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Nederland</a:t>
            </a:r>
          </a:p>
        </p:txBody>
      </p:sp>
      <p:sp>
        <p:nvSpPr>
          <p:cNvPr id="17417" name="Rectangle 10">
            <a:extLst>
              <a:ext uri="{FF2B5EF4-FFF2-40B4-BE49-F238E27FC236}">
                <a16:creationId xmlns:a16="http://schemas.microsoft.com/office/drawing/2014/main" id="{CE271E51-ADD3-6B42-A5C1-8BFAB3364B95}"/>
              </a:ext>
            </a:extLst>
          </p:cNvPr>
          <p:cNvSpPr>
            <a:spLocks noChangeArrowheads="1"/>
          </p:cNvSpPr>
          <p:nvPr/>
        </p:nvSpPr>
        <p:spPr bwMode="auto">
          <a:xfrm>
            <a:off x="8156576" y="2414589"/>
            <a:ext cx="9747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nl-NL" altLang="nl-NL">
                <a:latin typeface="Calibri" panose="020F0502020204030204" pitchFamily="34" charset="0"/>
              </a:rPr>
              <a:t>Duitsland</a:t>
            </a:r>
          </a:p>
        </p:txBody>
      </p:sp>
      <p:sp>
        <p:nvSpPr>
          <p:cNvPr id="17418" name="Rectangle 11">
            <a:extLst>
              <a:ext uri="{FF2B5EF4-FFF2-40B4-BE49-F238E27FC236}">
                <a16:creationId xmlns:a16="http://schemas.microsoft.com/office/drawing/2014/main" id="{B558D6CA-A67E-3843-B425-BAA0E8B8C5A7}"/>
              </a:ext>
            </a:extLst>
          </p:cNvPr>
          <p:cNvSpPr>
            <a:spLocks noChangeArrowheads="1"/>
          </p:cNvSpPr>
          <p:nvPr/>
        </p:nvSpPr>
        <p:spPr bwMode="auto">
          <a:xfrm>
            <a:off x="2374900" y="4310064"/>
            <a:ext cx="84963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t>Vervoer van Amsterdam naar Keulen/afnemer geen BTW-identificatienummer </a:t>
            </a:r>
            <a:br>
              <a:rPr lang="nl-NL" altLang="nl-NL"/>
            </a:br>
            <a:r>
              <a:rPr lang="en-US" altLang="nl-NL">
                <a:sym typeface="Wingdings" pitchFamily="2" charset="2"/>
              </a:rPr>
              <a:t>=&gt;</a:t>
            </a:r>
            <a:r>
              <a:rPr lang="nl-NL" altLang="nl-NL"/>
              <a:t> geen ICL</a:t>
            </a:r>
          </a:p>
          <a:p>
            <a:pPr eaLnBrk="1" hangingPunct="1">
              <a:spcBef>
                <a:spcPct val="0"/>
              </a:spcBef>
              <a:buFontTx/>
              <a:buNone/>
            </a:pPr>
            <a:r>
              <a:rPr lang="nl-NL" altLang="nl-NL"/>
              <a:t>Plaats van levering NL (land van vertrek) </a:t>
            </a:r>
          </a:p>
          <a:p>
            <a:pPr eaLnBrk="1" hangingPunct="1">
              <a:spcBef>
                <a:spcPct val="0"/>
              </a:spcBef>
              <a:buFontTx/>
              <a:buNone/>
            </a:pPr>
            <a:r>
              <a:rPr lang="nl-NL" altLang="nl-NL"/>
              <a:t>Factuur </a:t>
            </a:r>
            <a:r>
              <a:rPr lang="en-US" altLang="nl-NL">
                <a:sym typeface="Wingdings" pitchFamily="2" charset="2"/>
              </a:rPr>
              <a:t>=&gt;</a:t>
            </a:r>
            <a:r>
              <a:rPr lang="nl-NL" altLang="nl-NL"/>
              <a:t> NL BTW</a:t>
            </a:r>
          </a:p>
          <a:p>
            <a:pPr algn="ctr" eaLnBrk="1" hangingPunct="1">
              <a:spcBef>
                <a:spcPct val="0"/>
              </a:spcBef>
              <a:buFontTx/>
              <a:buNone/>
            </a:pPr>
            <a:endParaRPr lang="nl-NL" altLang="nl-NL"/>
          </a:p>
          <a:p>
            <a:pPr algn="ctr" eaLnBrk="1" hangingPunct="1">
              <a:spcBef>
                <a:spcPct val="50000"/>
              </a:spcBef>
              <a:buFontTx/>
              <a:buNone/>
            </a:pPr>
            <a:endParaRPr lang="nl-NL" altLang="nl-NL"/>
          </a:p>
        </p:txBody>
      </p:sp>
    </p:spTree>
    <p:extLst>
      <p:ext uri="{BB962C8B-B14F-4D97-AF65-F5344CB8AC3E}">
        <p14:creationId xmlns:p14="http://schemas.microsoft.com/office/powerpoint/2010/main" val="2349455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A5CE49-6C49-4545-A47F-A783B6B50FD5}"/>
              </a:ext>
            </a:extLst>
          </p:cNvPr>
          <p:cNvSpPr>
            <a:spLocks noGrp="1"/>
          </p:cNvSpPr>
          <p:nvPr>
            <p:ph type="title"/>
          </p:nvPr>
        </p:nvSpPr>
        <p:spPr>
          <a:xfrm>
            <a:off x="949440" y="1168399"/>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597B00AE-5220-824B-8631-9B9CABF26A70}"/>
              </a:ext>
            </a:extLst>
          </p:cNvPr>
          <p:cNvSpPr>
            <a:spLocks noGrp="1"/>
          </p:cNvSpPr>
          <p:nvPr>
            <p:ph idx="1"/>
          </p:nvPr>
        </p:nvSpPr>
        <p:spPr>
          <a:xfrm>
            <a:off x="1062704" y="2092878"/>
            <a:ext cx="6048375" cy="3070225"/>
          </a:xfrm>
        </p:spPr>
        <p:txBody>
          <a:bodyPr>
            <a:noAutofit/>
          </a:bodyPr>
          <a:lstStyle/>
          <a:p>
            <a:pPr marL="0" indent="0">
              <a:buNone/>
              <a:defRPr/>
            </a:pPr>
            <a:r>
              <a:rPr lang="en-US" dirty="0" err="1">
                <a:sym typeface="Wingdings" panose="05000000000000000000" pitchFamily="2" charset="2"/>
              </a:rPr>
              <a:t>Vereenvoudigingen</a:t>
            </a:r>
            <a:r>
              <a:rPr lang="en-US" dirty="0">
                <a:sym typeface="Wingdings" panose="05000000000000000000" pitchFamily="2" charset="2"/>
              </a:rPr>
              <a:t> </a:t>
            </a:r>
            <a:r>
              <a:rPr lang="en-US" dirty="0" err="1">
                <a:sym typeface="Wingdings" panose="05000000000000000000" pitchFamily="2" charset="2"/>
              </a:rPr>
              <a:t>vanaf</a:t>
            </a:r>
            <a:r>
              <a:rPr lang="en-US" dirty="0">
                <a:sym typeface="Wingdings" panose="05000000000000000000" pitchFamily="2" charset="2"/>
              </a:rPr>
              <a:t> 1 </a:t>
            </a:r>
            <a:r>
              <a:rPr lang="en-US" dirty="0" err="1">
                <a:sym typeface="Wingdings" panose="05000000000000000000" pitchFamily="2" charset="2"/>
              </a:rPr>
              <a:t>juli</a:t>
            </a:r>
            <a:r>
              <a:rPr lang="en-US" dirty="0">
                <a:sym typeface="Wingdings" panose="05000000000000000000" pitchFamily="2" charset="2"/>
              </a:rPr>
              <a:t> 2021</a:t>
            </a:r>
          </a:p>
          <a:p>
            <a:pPr marL="0" indent="0">
              <a:defRPr/>
            </a:pPr>
            <a:endParaRPr lang="nl-NL" sz="135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p:txBody>
      </p:sp>
      <p:pic>
        <p:nvPicPr>
          <p:cNvPr id="68613" name="Afbeelding 4">
            <a:extLst>
              <a:ext uri="{FF2B5EF4-FFF2-40B4-BE49-F238E27FC236}">
                <a16:creationId xmlns:a16="http://schemas.microsoft.com/office/drawing/2014/main" id="{AC84B807-B3B9-3F4D-BBEB-7EF96D167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83" y="2729948"/>
            <a:ext cx="6772396" cy="295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4462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D18D74-BCE5-6B4B-B857-49D595CE8829}"/>
              </a:ext>
            </a:extLst>
          </p:cNvPr>
          <p:cNvSpPr>
            <a:spLocks noGrp="1"/>
          </p:cNvSpPr>
          <p:nvPr>
            <p:ph type="title"/>
          </p:nvPr>
        </p:nvSpPr>
        <p:spPr>
          <a:xfrm>
            <a:off x="791672" y="770804"/>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9C89E384-AF7B-FF49-AA4B-5EC8980EC4A2}"/>
              </a:ext>
            </a:extLst>
          </p:cNvPr>
          <p:cNvSpPr>
            <a:spLocks noGrp="1"/>
          </p:cNvSpPr>
          <p:nvPr>
            <p:ph idx="1"/>
          </p:nvPr>
        </p:nvSpPr>
        <p:spPr>
          <a:xfrm>
            <a:off x="791672" y="1782762"/>
            <a:ext cx="8064500" cy="409416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Actiepunten</a:t>
            </a:r>
          </a:p>
          <a:p>
            <a:pPr marL="0" indent="0">
              <a:buNone/>
              <a:defRPr/>
            </a:pPr>
            <a:r>
              <a:rPr lang="nl-NL" dirty="0"/>
              <a:t>1) 	Analyseer de goederenstromen</a:t>
            </a:r>
          </a:p>
          <a:p>
            <a:pPr marL="0" indent="0">
              <a:buNone/>
              <a:defRPr/>
            </a:pPr>
            <a:r>
              <a:rPr lang="nl-NL" dirty="0"/>
              <a:t>2) 	Breng de </a:t>
            </a:r>
            <a:r>
              <a:rPr lang="nl-NL" dirty="0" err="1"/>
              <a:t>BTW-gevolgen</a:t>
            </a:r>
            <a:r>
              <a:rPr lang="nl-NL" dirty="0"/>
              <a:t> in kaart</a:t>
            </a:r>
          </a:p>
          <a:p>
            <a:pPr marL="0" indent="0">
              <a:buNone/>
              <a:defRPr/>
            </a:pPr>
            <a:r>
              <a:rPr lang="nl-NL" dirty="0"/>
              <a:t>3) 	Stel vast of de ondernemer de OSS- of I-OSS-regeling kan toepassen</a:t>
            </a:r>
          </a:p>
          <a:p>
            <a:pPr marL="0" indent="0">
              <a:buNone/>
              <a:defRPr/>
            </a:pPr>
            <a:r>
              <a:rPr lang="nl-NL" dirty="0"/>
              <a:t>4) 	Bij keuze voor OSS </a:t>
            </a:r>
            <a:r>
              <a:rPr lang="nl-NL" dirty="0">
                <a:sym typeface="Wingdings" panose="05000000000000000000" pitchFamily="2" charset="2"/>
              </a:rPr>
              <a:t> registreer voor OSS, en:</a:t>
            </a:r>
            <a:endParaRPr lang="nl-NL" dirty="0"/>
          </a:p>
          <a:p>
            <a:pPr lvl="2">
              <a:buFont typeface="Courier New" panose="02070309020205020404" pitchFamily="49" charset="0"/>
              <a:buChar char="o"/>
              <a:defRPr/>
            </a:pPr>
            <a:r>
              <a:rPr lang="nl-NL" dirty="0"/>
              <a:t>Pas de website en achterliggende systemen aan zodat BTW van het EU-land van bestemming wordt berekend</a:t>
            </a:r>
          </a:p>
          <a:p>
            <a:pPr lvl="2">
              <a:buFont typeface="Courier New" panose="02070309020205020404" pitchFamily="49" charset="0"/>
              <a:buChar char="o"/>
              <a:defRPr/>
            </a:pPr>
            <a:r>
              <a:rPr lang="nl-NL" dirty="0"/>
              <a:t>Bereid de OSS </a:t>
            </a:r>
            <a:r>
              <a:rPr lang="nl-NL" dirty="0" err="1"/>
              <a:t>BTW-aangiften</a:t>
            </a:r>
            <a:r>
              <a:rPr lang="nl-NL" dirty="0"/>
              <a:t> voor, dien deze tijdig in en betaal de </a:t>
            </a:r>
          </a:p>
          <a:p>
            <a:pPr marL="457188" lvl="1" indent="0">
              <a:buNone/>
              <a:defRPr/>
            </a:pPr>
            <a:r>
              <a:rPr lang="nl-NL" dirty="0"/>
              <a:t>       	     verschuldigde BTW tijdig</a:t>
            </a:r>
          </a:p>
          <a:p>
            <a:pPr marL="0" indent="0">
              <a:buNone/>
              <a:defRPr/>
            </a:pPr>
            <a:r>
              <a:rPr lang="nl-NL" dirty="0"/>
              <a:t>5) 	Bij geen gebruik OSS (ook bij zendingen &gt; € 150) </a:t>
            </a:r>
            <a:r>
              <a:rPr lang="nl-NL" dirty="0">
                <a:sym typeface="Wingdings" panose="05000000000000000000" pitchFamily="2" charset="2"/>
              </a:rPr>
              <a:t> </a:t>
            </a:r>
          </a:p>
          <a:p>
            <a:pPr marL="0" indent="0">
              <a:buNone/>
              <a:defRPr/>
            </a:pPr>
            <a:r>
              <a:rPr lang="nl-NL" dirty="0">
                <a:sym typeface="Wingdings" panose="05000000000000000000" pitchFamily="2" charset="2"/>
              </a:rPr>
              <a:t>            	</a:t>
            </a:r>
            <a:r>
              <a:rPr lang="nl-NL" dirty="0"/>
              <a:t>BTW verplichtingen in EU-land afnemer</a:t>
            </a:r>
          </a:p>
          <a:p>
            <a:pPr>
              <a:defRPr/>
            </a:pPr>
            <a:r>
              <a:rPr lang="nl-NL" i="1" dirty="0"/>
              <a:t>(vervolg op volgende sheet)</a:t>
            </a:r>
          </a:p>
          <a:p>
            <a:pPr marL="0" indent="0">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20198245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B491060-B7BD-4F4E-B604-090DE5A9BF00}"/>
              </a:ext>
            </a:extLst>
          </p:cNvPr>
          <p:cNvSpPr>
            <a:spLocks noGrp="1"/>
          </p:cNvSpPr>
          <p:nvPr>
            <p:ph type="title"/>
          </p:nvPr>
        </p:nvSpPr>
        <p:spPr>
          <a:xfrm>
            <a:off x="860425" y="687676"/>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67FE5954-347A-654B-B9C8-4E6952B049D5}"/>
              </a:ext>
            </a:extLst>
          </p:cNvPr>
          <p:cNvSpPr>
            <a:spLocks noGrp="1"/>
          </p:cNvSpPr>
          <p:nvPr>
            <p:ph idx="1"/>
          </p:nvPr>
        </p:nvSpPr>
        <p:spPr>
          <a:xfrm>
            <a:off x="860425" y="1628775"/>
            <a:ext cx="8064500" cy="4094163"/>
          </a:xfrm>
        </p:spPr>
        <p:txBody>
          <a:bodyPr>
            <a:noAutofit/>
          </a:bodyPr>
          <a:lstStyle/>
          <a:p>
            <a:pPr marL="0" indent="0">
              <a:buNone/>
              <a:defRPr/>
            </a:pPr>
            <a:r>
              <a:rPr lang="en-US" sz="1400" u="sng" dirty="0" err="1">
                <a:sym typeface="Wingdings" panose="05000000000000000000" pitchFamily="2" charset="2"/>
              </a:rPr>
              <a:t>Vanaf</a:t>
            </a:r>
            <a:r>
              <a:rPr lang="en-US" sz="1400" u="sng" dirty="0">
                <a:sym typeface="Wingdings" panose="05000000000000000000" pitchFamily="2" charset="2"/>
              </a:rPr>
              <a:t> 1 </a:t>
            </a:r>
            <a:r>
              <a:rPr lang="en-US" sz="1400" u="sng" dirty="0" err="1">
                <a:sym typeface="Wingdings" panose="05000000000000000000" pitchFamily="2" charset="2"/>
              </a:rPr>
              <a:t>juli</a:t>
            </a:r>
            <a:r>
              <a:rPr lang="en-US" sz="1400" u="sng" dirty="0">
                <a:sym typeface="Wingdings" panose="05000000000000000000" pitchFamily="2" charset="2"/>
              </a:rPr>
              <a:t> 2021</a:t>
            </a:r>
          </a:p>
          <a:p>
            <a:pPr marL="0" indent="0">
              <a:defRPr/>
            </a:pPr>
            <a:endParaRPr lang="nl-NL" sz="1400" dirty="0"/>
          </a:p>
          <a:p>
            <a:pPr marL="0" indent="0">
              <a:buNone/>
              <a:defRPr/>
            </a:pPr>
            <a:r>
              <a:rPr lang="nl-NL" sz="1400" u="sng" dirty="0"/>
              <a:t>Actiepunten</a:t>
            </a:r>
          </a:p>
          <a:p>
            <a:pPr marL="0" indent="0">
              <a:buNone/>
              <a:defRPr/>
            </a:pPr>
            <a:r>
              <a:rPr lang="nl-NL" sz="1400" dirty="0"/>
              <a:t>6)   	Maak een duidelijk onderscheid in zendingen waarop de I-OSS wordt toegepast (waarde niet 	hoger dan € 150) en zendingen waarop de I-OSS niet wordt toegepast (waarde hoger dan € 	150).</a:t>
            </a:r>
          </a:p>
          <a:p>
            <a:pPr marL="0" indent="0">
              <a:buNone/>
              <a:defRPr/>
            </a:pPr>
            <a:r>
              <a:rPr lang="nl-NL" sz="1400" dirty="0"/>
              <a:t>7)   	Verstrek het I-OSS BTW-identificatienummer aan elke partij welke de invoer verzorgt.</a:t>
            </a:r>
          </a:p>
          <a:p>
            <a:pPr marL="0" indent="0">
              <a:buNone/>
              <a:defRPr/>
            </a:pPr>
            <a:r>
              <a:rPr lang="nl-NL" sz="1400" dirty="0"/>
              <a:t>8)   	Ondernemers in de EU: bereid de I-OSS-BTW-aangiftes tijdig voor, dien deze tijdig in en betaal 	de verschuldigde BTW aan de autoriteiten in de EU-lidstaat van registratie.</a:t>
            </a:r>
          </a:p>
          <a:p>
            <a:pPr marL="0" indent="0">
              <a:buNone/>
              <a:defRPr/>
            </a:pPr>
            <a:r>
              <a:rPr lang="nl-NL" sz="1400" dirty="0"/>
              <a:t>9)   	Ondernemers buiten de EU: monitor dat de tussenpersoon de I-OSS-BTW-aangiftes tijdig 	voorbereidt, indient en betaal de verschuldigde BTW aan de autoriteiten in de EU-lidstaat van 	registratie. </a:t>
            </a:r>
          </a:p>
          <a:p>
            <a:pPr marL="0" indent="0">
              <a:buNone/>
              <a:defRPr/>
            </a:pPr>
            <a:r>
              <a:rPr lang="nl-NL" sz="1400" dirty="0"/>
              <a:t>10) 	Wordt geen gebruik gemaakt van I-OSS, bijvoorbeeld omdat de waarde van de zending hoger is 	dan € 150, bepaal dan in wiens naam de goederen worden ingevoerd in de EU-lidstaat van 	bestemming en wie de kosten dragen. Pas de website aan en zorg dat daaruit duidelijk blijkt 	welke eventuele additionele kosten een klant kan verwachten.</a:t>
            </a:r>
          </a:p>
          <a:p>
            <a:pPr marL="0" indent="0">
              <a:defRPr/>
            </a:pPr>
            <a:endParaRPr lang="nl-NL" sz="1400" dirty="0"/>
          </a:p>
          <a:p>
            <a:pPr marL="0" indent="0">
              <a:defRPr/>
            </a:pPr>
            <a:endParaRPr lang="nl-NL" sz="1400" dirty="0"/>
          </a:p>
          <a:p>
            <a:pPr marL="285750" indent="-285750">
              <a:buFont typeface="Arial" panose="020B0604020202020204" pitchFamily="34" charset="0"/>
              <a:buChar char="•"/>
              <a:defRPr/>
            </a:pPr>
            <a:endParaRPr lang="nl-NL" sz="1400" dirty="0"/>
          </a:p>
          <a:p>
            <a:pPr marL="285750" indent="-285750">
              <a:buFont typeface="Arial" panose="020B0604020202020204" pitchFamily="34" charset="0"/>
              <a:buChar char="•"/>
              <a:defRPr/>
            </a:pPr>
            <a:endParaRPr lang="nl-NL" sz="1400" dirty="0"/>
          </a:p>
          <a:p>
            <a:pPr marL="285750" indent="-285750">
              <a:buFont typeface="Arial" panose="020B0604020202020204" pitchFamily="34" charset="0"/>
              <a:buChar char="•"/>
              <a:defRPr/>
            </a:pPr>
            <a:endParaRPr lang="nl-NL" sz="1400" dirty="0"/>
          </a:p>
        </p:txBody>
      </p:sp>
    </p:spTree>
    <p:extLst>
      <p:ext uri="{BB962C8B-B14F-4D97-AF65-F5344CB8AC3E}">
        <p14:creationId xmlns:p14="http://schemas.microsoft.com/office/powerpoint/2010/main" val="5465167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D7C7330-5250-D644-9E80-83E73B98F562}"/>
              </a:ext>
            </a:extLst>
          </p:cNvPr>
          <p:cNvSpPr>
            <a:spLocks noGrp="1"/>
          </p:cNvSpPr>
          <p:nvPr>
            <p:ph type="title"/>
          </p:nvPr>
        </p:nvSpPr>
        <p:spPr>
          <a:xfrm>
            <a:off x="938328" y="981074"/>
            <a:ext cx="6858000" cy="1008062"/>
          </a:xfrm>
        </p:spPr>
        <p:txBody>
          <a:bodyPr>
            <a:noAutofit/>
          </a:bodyPr>
          <a:lstStyle/>
          <a:p>
            <a:pPr>
              <a:defRPr/>
            </a:pPr>
            <a:br>
              <a:rPr lang="nl-NL" sz="1575"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D3F6F87D-879E-3547-8D68-20DCDD20A28A}"/>
              </a:ext>
            </a:extLst>
          </p:cNvPr>
          <p:cNvSpPr>
            <a:spLocks noGrp="1"/>
          </p:cNvSpPr>
          <p:nvPr>
            <p:ph idx="1"/>
          </p:nvPr>
        </p:nvSpPr>
        <p:spPr>
          <a:xfrm>
            <a:off x="938328" y="1893093"/>
            <a:ext cx="6965950" cy="3071813"/>
          </a:xfrm>
        </p:spPr>
        <p:txBody>
          <a:bodyPr>
            <a:noAutofit/>
          </a:bodyPr>
          <a:lstStyle/>
          <a:p>
            <a:pPr marL="0" indent="0">
              <a:buNone/>
              <a:defRPr/>
            </a:pPr>
            <a:r>
              <a:rPr lang="en-US" u="sng" dirty="0" err="1">
                <a:sym typeface="Wingdings" panose="05000000000000000000" pitchFamily="2" charset="2"/>
              </a:rPr>
              <a:t>Situatie</a:t>
            </a:r>
            <a:r>
              <a:rPr lang="en-US" u="sng" dirty="0">
                <a:sym typeface="Wingdings" panose="05000000000000000000" pitchFamily="2" charset="2"/>
              </a:rPr>
              <a:t> tot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binnen</a:t>
            </a:r>
            <a:r>
              <a:rPr lang="en-US" u="sng" dirty="0">
                <a:sym typeface="Wingdings" panose="05000000000000000000" pitchFamily="2" charset="2"/>
              </a:rPr>
              <a:t> EU</a:t>
            </a:r>
          </a:p>
          <a:p>
            <a:pPr marL="214313" indent="-214313">
              <a:buFont typeface="Arial" panose="020B0604020202020204" pitchFamily="34" charset="0"/>
              <a:buChar char="•"/>
              <a:defRPr/>
            </a:pPr>
            <a:endParaRPr lang="en-US" dirty="0"/>
          </a:p>
          <a:p>
            <a:pPr marL="214313" indent="-214313">
              <a:buFont typeface="Arial" panose="020B0604020202020204" pitchFamily="34" charset="0"/>
              <a:buChar char="•"/>
              <a:defRPr/>
            </a:pPr>
            <a:r>
              <a:rPr lang="nl-NL" dirty="0"/>
              <a:t>Er is sprake van faciliteren als het platform partijen met elkaar in contact brengt en als de levering van het goed plaatsvindt via dit platform</a:t>
            </a:r>
          </a:p>
          <a:p>
            <a:pPr marL="214313" indent="-214313">
              <a:buFont typeface="Arial" panose="020B0604020202020204" pitchFamily="34" charset="0"/>
              <a:buChar char="•"/>
              <a:defRPr/>
            </a:pPr>
            <a:r>
              <a:rPr lang="nl-NL" dirty="0"/>
              <a:t>Niet van belang in welk land het platform is gevestigd</a:t>
            </a:r>
          </a:p>
          <a:p>
            <a:pPr marL="214313" indent="-214313">
              <a:buFont typeface="Arial" panose="020B0604020202020204" pitchFamily="34" charset="0"/>
              <a:buChar char="•"/>
              <a:defRPr/>
            </a:pPr>
            <a:r>
              <a:rPr lang="nl-NL" dirty="0"/>
              <a:t>Het platform is niet verantwoordelijk voor het afdragen van de BTW in verband met de verkoop van het goed op zijn platform</a:t>
            </a:r>
          </a:p>
          <a:p>
            <a:pPr marL="214313" indent="-214313">
              <a:buFont typeface="Arial" panose="020B0604020202020204" pitchFamily="34" charset="0"/>
              <a:buChar char="•"/>
              <a:defRPr/>
            </a:pPr>
            <a:r>
              <a:rPr lang="nl-NL" dirty="0"/>
              <a:t>Verantwoordelijkheid af te dragen BTW ligt bij de </a:t>
            </a:r>
            <a:r>
              <a:rPr lang="nl-NL" dirty="0" err="1"/>
              <a:t>BTW-ondernemer</a:t>
            </a:r>
            <a:r>
              <a:rPr lang="nl-NL" dirty="0"/>
              <a:t> die gebruikmaakt van het platform om zijn goed te verkopen aan een afnemer</a:t>
            </a:r>
          </a:p>
          <a:p>
            <a:pPr marL="8354" indent="0">
              <a:defRPr/>
            </a:pPr>
            <a:endParaRPr lang="nl-NL" dirty="0"/>
          </a:p>
        </p:txBody>
      </p:sp>
    </p:spTree>
    <p:extLst>
      <p:ext uri="{BB962C8B-B14F-4D97-AF65-F5344CB8AC3E}">
        <p14:creationId xmlns:p14="http://schemas.microsoft.com/office/powerpoint/2010/main" val="25996244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F400D-BB34-1149-80FF-19BF2E249580}"/>
              </a:ext>
            </a:extLst>
          </p:cNvPr>
          <p:cNvSpPr>
            <a:spLocks noGrp="1"/>
          </p:cNvSpPr>
          <p:nvPr>
            <p:ph type="title"/>
          </p:nvPr>
        </p:nvSpPr>
        <p:spPr/>
        <p:txBody>
          <a:bodyPr/>
          <a:lstStyle/>
          <a:p>
            <a:r>
              <a:rPr lang="nl-NL" dirty="0"/>
              <a:t>BTW en platformregeling</a:t>
            </a:r>
          </a:p>
        </p:txBody>
      </p:sp>
      <p:sp>
        <p:nvSpPr>
          <p:cNvPr id="3" name="Tijdelijke aanduiding voor inhoud 2">
            <a:extLst>
              <a:ext uri="{FF2B5EF4-FFF2-40B4-BE49-F238E27FC236}">
                <a16:creationId xmlns:a16="http://schemas.microsoft.com/office/drawing/2014/main" id="{FFDA43EA-FDE3-B044-B6B6-A313DC59D32E}"/>
              </a:ext>
            </a:extLst>
          </p:cNvPr>
          <p:cNvSpPr>
            <a:spLocks noGrp="1"/>
          </p:cNvSpPr>
          <p:nvPr>
            <p:ph idx="1"/>
          </p:nvPr>
        </p:nvSpPr>
        <p:spPr>
          <a:xfrm>
            <a:off x="6096000" y="2010455"/>
            <a:ext cx="5882296" cy="1878639"/>
          </a:xfrm>
        </p:spPr>
        <p:txBody>
          <a:bodyPr/>
          <a:lstStyle/>
          <a:p>
            <a:pPr marL="0" indent="0">
              <a:buNone/>
            </a:pPr>
            <a:r>
              <a:rPr lang="nl-NL" dirty="0"/>
              <a:t>Agent model, tot 1 juli 2021</a:t>
            </a:r>
          </a:p>
          <a:p>
            <a:r>
              <a:rPr lang="nl-NL" dirty="0"/>
              <a:t>Platform is niet betrokken in de leveringsketen voor de BTW</a:t>
            </a:r>
          </a:p>
          <a:p>
            <a:pPr marL="0" indent="0">
              <a:buNone/>
            </a:pPr>
            <a:r>
              <a:rPr lang="nl-NL" dirty="0"/>
              <a:t>       maar verricht een dienst in BTW-opzicht</a:t>
            </a:r>
          </a:p>
          <a:p>
            <a:r>
              <a:rPr lang="nl-NL" dirty="0"/>
              <a:t>Platform niet verantwoordelijke voor BTW op goederenlevering</a:t>
            </a:r>
          </a:p>
          <a:p>
            <a:r>
              <a:rPr lang="nl-NL" dirty="0"/>
              <a:t>Normaliter ontvangt platform een </a:t>
            </a:r>
            <a:r>
              <a:rPr lang="nl-NL" dirty="0" err="1"/>
              <a:t>commission</a:t>
            </a:r>
            <a:r>
              <a:rPr lang="nl-NL" dirty="0"/>
              <a:t> of service fee</a:t>
            </a:r>
          </a:p>
          <a:p>
            <a:pPr marL="0" indent="0">
              <a:buNone/>
            </a:pPr>
            <a:r>
              <a:rPr lang="nl-NL" dirty="0"/>
              <a:t>        voor het gebruik van zijn platform door de leverancier</a:t>
            </a:r>
          </a:p>
        </p:txBody>
      </p:sp>
      <p:sp>
        <p:nvSpPr>
          <p:cNvPr id="4" name="Rechthoek 3">
            <a:extLst>
              <a:ext uri="{FF2B5EF4-FFF2-40B4-BE49-F238E27FC236}">
                <a16:creationId xmlns:a16="http://schemas.microsoft.com/office/drawing/2014/main" id="{80363699-C52D-3E4E-9999-F57DFAF0A14F}"/>
              </a:ext>
            </a:extLst>
          </p:cNvPr>
          <p:cNvSpPr/>
          <p:nvPr/>
        </p:nvSpPr>
        <p:spPr>
          <a:xfrm>
            <a:off x="636608" y="4210468"/>
            <a:ext cx="1307939" cy="4792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400" dirty="0">
                <a:latin typeface="Calibri" panose="020F0502020204030204" pitchFamily="34" charset="0"/>
                <a:cs typeface="Calibri" panose="020F0502020204030204" pitchFamily="34" charset="0"/>
              </a:rPr>
              <a:t>Leverancier</a:t>
            </a:r>
          </a:p>
        </p:txBody>
      </p:sp>
      <p:sp>
        <p:nvSpPr>
          <p:cNvPr id="5" name="Rechthoek 4">
            <a:extLst>
              <a:ext uri="{FF2B5EF4-FFF2-40B4-BE49-F238E27FC236}">
                <a16:creationId xmlns:a16="http://schemas.microsoft.com/office/drawing/2014/main" id="{147F23A0-D1CD-334C-8CB1-0EA02FE40011}"/>
              </a:ext>
            </a:extLst>
          </p:cNvPr>
          <p:cNvSpPr/>
          <p:nvPr/>
        </p:nvSpPr>
        <p:spPr>
          <a:xfrm>
            <a:off x="3624804" y="4210468"/>
            <a:ext cx="1307939" cy="4792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400" dirty="0">
                <a:latin typeface="Calibri" panose="020F0502020204030204" pitchFamily="34" charset="0"/>
                <a:cs typeface="Calibri" panose="020F0502020204030204" pitchFamily="34" charset="0"/>
              </a:rPr>
              <a:t>Consument</a:t>
            </a:r>
          </a:p>
        </p:txBody>
      </p:sp>
      <p:sp>
        <p:nvSpPr>
          <p:cNvPr id="6" name="Rechthoek 5">
            <a:extLst>
              <a:ext uri="{FF2B5EF4-FFF2-40B4-BE49-F238E27FC236}">
                <a16:creationId xmlns:a16="http://schemas.microsoft.com/office/drawing/2014/main" id="{6F5A8FCA-54D2-3B47-8C3B-DB566EB3A16E}"/>
              </a:ext>
            </a:extLst>
          </p:cNvPr>
          <p:cNvSpPr/>
          <p:nvPr/>
        </p:nvSpPr>
        <p:spPr>
          <a:xfrm>
            <a:off x="2071869" y="3396523"/>
            <a:ext cx="1307939" cy="4792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400" dirty="0">
                <a:latin typeface="Calibri" panose="020F0502020204030204" pitchFamily="34" charset="0"/>
                <a:cs typeface="Calibri" panose="020F0502020204030204" pitchFamily="34" charset="0"/>
              </a:rPr>
              <a:t>Platform</a:t>
            </a:r>
          </a:p>
        </p:txBody>
      </p:sp>
      <p:cxnSp>
        <p:nvCxnSpPr>
          <p:cNvPr id="8" name="Rechte verbindingslijn met pijl 7">
            <a:extLst>
              <a:ext uri="{FF2B5EF4-FFF2-40B4-BE49-F238E27FC236}">
                <a16:creationId xmlns:a16="http://schemas.microsoft.com/office/drawing/2014/main" id="{B211E8E6-80CD-3B40-9FFA-3B356A5F7AA1}"/>
              </a:ext>
            </a:extLst>
          </p:cNvPr>
          <p:cNvCxnSpPr/>
          <p:nvPr/>
        </p:nvCxnSpPr>
        <p:spPr>
          <a:xfrm>
            <a:off x="2071869" y="4450081"/>
            <a:ext cx="1400536"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9" name="Rechte verbindingslijn met pijl 8">
            <a:extLst>
              <a:ext uri="{FF2B5EF4-FFF2-40B4-BE49-F238E27FC236}">
                <a16:creationId xmlns:a16="http://schemas.microsoft.com/office/drawing/2014/main" id="{1EBFC8D0-2303-CC47-9BAE-513D489CE90F}"/>
              </a:ext>
            </a:extLst>
          </p:cNvPr>
          <p:cNvCxnSpPr>
            <a:cxnSpLocks/>
          </p:cNvCxnSpPr>
          <p:nvPr/>
        </p:nvCxnSpPr>
        <p:spPr>
          <a:xfrm>
            <a:off x="3532207" y="3631893"/>
            <a:ext cx="746566" cy="463231"/>
          </a:xfrm>
          <a:prstGeom prst="straightConnector1">
            <a:avLst/>
          </a:prstGeom>
          <a:ln w="3810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10" name="Rechte verbindingslijn met pijl 9">
            <a:extLst>
              <a:ext uri="{FF2B5EF4-FFF2-40B4-BE49-F238E27FC236}">
                <a16:creationId xmlns:a16="http://schemas.microsoft.com/office/drawing/2014/main" id="{F925E3C5-ABEC-F748-B74E-D4E54E771E30}"/>
              </a:ext>
            </a:extLst>
          </p:cNvPr>
          <p:cNvCxnSpPr>
            <a:cxnSpLocks/>
          </p:cNvCxnSpPr>
          <p:nvPr/>
        </p:nvCxnSpPr>
        <p:spPr>
          <a:xfrm flipV="1">
            <a:off x="1138177" y="3636136"/>
            <a:ext cx="806370" cy="458988"/>
          </a:xfrm>
          <a:prstGeom prst="straightConnector1">
            <a:avLst/>
          </a:prstGeom>
          <a:ln w="3810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0EFE1067-67DB-2B4F-81A8-F7872CF605B5}"/>
              </a:ext>
            </a:extLst>
          </p:cNvPr>
          <p:cNvCxnSpPr>
            <a:cxnSpLocks/>
          </p:cNvCxnSpPr>
          <p:nvPr/>
        </p:nvCxnSpPr>
        <p:spPr>
          <a:xfrm>
            <a:off x="794796" y="5091724"/>
            <a:ext cx="746566" cy="0"/>
          </a:xfrm>
          <a:prstGeom prst="straightConnector1">
            <a:avLst/>
          </a:prstGeom>
          <a:ln w="3810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15" name="Rechte verbindingslijn met pijl 14">
            <a:extLst>
              <a:ext uri="{FF2B5EF4-FFF2-40B4-BE49-F238E27FC236}">
                <a16:creationId xmlns:a16="http://schemas.microsoft.com/office/drawing/2014/main" id="{1EEDBA0D-990E-E547-8427-0316595CD1AB}"/>
              </a:ext>
            </a:extLst>
          </p:cNvPr>
          <p:cNvCxnSpPr>
            <a:cxnSpLocks/>
          </p:cNvCxnSpPr>
          <p:nvPr/>
        </p:nvCxnSpPr>
        <p:spPr>
          <a:xfrm>
            <a:off x="794796" y="5389560"/>
            <a:ext cx="746566"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7" name="Tekstvak 16">
            <a:extLst>
              <a:ext uri="{FF2B5EF4-FFF2-40B4-BE49-F238E27FC236}">
                <a16:creationId xmlns:a16="http://schemas.microsoft.com/office/drawing/2014/main" id="{104EC83E-A0F7-544F-AC96-3FCE0EF41543}"/>
              </a:ext>
            </a:extLst>
          </p:cNvPr>
          <p:cNvSpPr txBox="1"/>
          <p:nvPr/>
        </p:nvSpPr>
        <p:spPr>
          <a:xfrm>
            <a:off x="1741990" y="5002416"/>
            <a:ext cx="3275635" cy="523220"/>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Faciliteiten</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Levering van goederen voor de BTW</a:t>
            </a:r>
          </a:p>
        </p:txBody>
      </p:sp>
    </p:spTree>
    <p:extLst>
      <p:ext uri="{BB962C8B-B14F-4D97-AF65-F5344CB8AC3E}">
        <p14:creationId xmlns:p14="http://schemas.microsoft.com/office/powerpoint/2010/main" val="18073029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50F953A-1807-1647-9A82-5EF2A6FEC311}"/>
              </a:ext>
            </a:extLst>
          </p:cNvPr>
          <p:cNvSpPr>
            <a:spLocks noGrp="1"/>
          </p:cNvSpPr>
          <p:nvPr>
            <p:ph type="title"/>
          </p:nvPr>
        </p:nvSpPr>
        <p:spPr>
          <a:xfrm>
            <a:off x="860425" y="981075"/>
            <a:ext cx="9144000" cy="1439862"/>
          </a:xfrm>
        </p:spPr>
        <p:txBody>
          <a:bodyPr>
            <a:noAutofit/>
          </a:bodyPr>
          <a:lstStyle/>
          <a:p>
            <a:pPr>
              <a:defRPr/>
            </a:pPr>
            <a:br>
              <a:rPr lang="nl-NL" sz="2100"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232E8A1E-88FD-1940-AFCA-15526E8E932B}"/>
              </a:ext>
            </a:extLst>
          </p:cNvPr>
          <p:cNvSpPr>
            <a:spLocks noGrp="1"/>
          </p:cNvSpPr>
          <p:nvPr>
            <p:ph idx="1"/>
          </p:nvPr>
        </p:nvSpPr>
        <p:spPr>
          <a:xfrm>
            <a:off x="860425" y="1998662"/>
            <a:ext cx="8064500" cy="38782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r>
              <a:rPr lang="en-US" dirty="0" err="1"/>
              <a:t>Platformfictie</a:t>
            </a:r>
            <a:r>
              <a:rPr lang="en-US" dirty="0"/>
              <a:t> </a:t>
            </a:r>
            <a:r>
              <a:rPr lang="en-US" dirty="0" err="1"/>
              <a:t>voor</a:t>
            </a:r>
            <a:r>
              <a:rPr lang="en-US" dirty="0"/>
              <a:t> BTW van </a:t>
            </a:r>
            <a:r>
              <a:rPr lang="en-US" dirty="0" err="1"/>
              <a:t>toepassing</a:t>
            </a:r>
            <a:r>
              <a:rPr lang="en-US" dirty="0"/>
              <a:t> </a:t>
            </a:r>
            <a:r>
              <a:rPr lang="en-US" dirty="0" err="1"/>
              <a:t>als</a:t>
            </a:r>
            <a:r>
              <a:rPr lang="en-US" dirty="0"/>
              <a:t> platform de </a:t>
            </a:r>
            <a:r>
              <a:rPr lang="en-US" dirty="0" err="1"/>
              <a:t>verkoop</a:t>
            </a:r>
            <a:r>
              <a:rPr lang="en-US" dirty="0"/>
              <a:t> </a:t>
            </a:r>
            <a:r>
              <a:rPr lang="en-US" dirty="0" err="1"/>
              <a:t>tussen</a:t>
            </a:r>
            <a:r>
              <a:rPr lang="en-US" dirty="0"/>
              <a:t> </a:t>
            </a:r>
            <a:r>
              <a:rPr lang="en-US" dirty="0" err="1"/>
              <a:t>leverancier</a:t>
            </a:r>
            <a:r>
              <a:rPr lang="en-US" dirty="0"/>
              <a:t> </a:t>
            </a:r>
            <a:r>
              <a:rPr lang="en-US" dirty="0" err="1"/>
              <a:t>en</a:t>
            </a:r>
            <a:r>
              <a:rPr lang="en-US" dirty="0"/>
              <a:t> </a:t>
            </a:r>
            <a:r>
              <a:rPr lang="en-US" dirty="0" err="1"/>
              <a:t>consument</a:t>
            </a:r>
            <a:r>
              <a:rPr lang="en-US" dirty="0"/>
              <a:t> ‘</a:t>
            </a:r>
            <a:r>
              <a:rPr lang="en-US" dirty="0" err="1"/>
              <a:t>faciliteert</a:t>
            </a:r>
            <a:r>
              <a:rPr lang="en-US" dirty="0"/>
              <a:t>’</a:t>
            </a:r>
          </a:p>
          <a:p>
            <a:pPr marL="0" indent="0">
              <a:defRPr/>
            </a:pPr>
            <a:endParaRPr lang="en-US" dirty="0"/>
          </a:p>
          <a:p>
            <a:pPr marL="0" indent="0">
              <a:buNone/>
              <a:defRPr/>
            </a:pPr>
            <a:r>
              <a:rPr lang="nl-NL" u="sng" dirty="0">
                <a:sym typeface="Wingdings" panose="05000000000000000000" pitchFamily="2" charset="2"/>
              </a:rPr>
              <a:t>Platforms faciliteren als:</a:t>
            </a:r>
          </a:p>
          <a:p>
            <a:pPr>
              <a:buFont typeface="Arial" panose="020B0604020202020204" pitchFamily="34" charset="0"/>
              <a:buChar char="•"/>
              <a:defRPr/>
            </a:pPr>
            <a:r>
              <a:rPr lang="nl-NL" dirty="0"/>
              <a:t>Het platform de partijen met elkaar in contact brengt, én </a:t>
            </a:r>
          </a:p>
          <a:p>
            <a:pPr>
              <a:buFont typeface="Arial" panose="020B0604020202020204" pitchFamily="34" charset="0"/>
              <a:buChar char="•"/>
              <a:defRPr/>
            </a:pPr>
            <a:r>
              <a:rPr lang="nl-NL" dirty="0"/>
              <a:t>De levering van een goed plaatsvindt via het platform</a:t>
            </a:r>
          </a:p>
          <a:p>
            <a:pPr>
              <a:buFont typeface="Arial" panose="020B0604020202020204" pitchFamily="34" charset="0"/>
              <a:buChar char="•"/>
              <a:defRPr/>
            </a:pPr>
            <a:endParaRPr lang="nl-NL" dirty="0"/>
          </a:p>
          <a:p>
            <a:pPr marL="11138" indent="0">
              <a:defRPr/>
            </a:pPr>
            <a:endParaRPr lang="nl-NL" dirty="0"/>
          </a:p>
        </p:txBody>
      </p:sp>
    </p:spTree>
    <p:extLst>
      <p:ext uri="{BB962C8B-B14F-4D97-AF65-F5344CB8AC3E}">
        <p14:creationId xmlns:p14="http://schemas.microsoft.com/office/powerpoint/2010/main" val="30106872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BD7F6A3-9C3C-A24C-AC1B-1B9E3719BC9B}"/>
              </a:ext>
            </a:extLst>
          </p:cNvPr>
          <p:cNvSpPr>
            <a:spLocks noGrp="1"/>
          </p:cNvSpPr>
          <p:nvPr>
            <p:ph type="title"/>
          </p:nvPr>
        </p:nvSpPr>
        <p:spPr>
          <a:xfrm>
            <a:off x="860425" y="828993"/>
            <a:ext cx="9144000" cy="1439862"/>
          </a:xfrm>
        </p:spPr>
        <p:txBody>
          <a:bodyPr>
            <a:noAutofit/>
          </a:bodyPr>
          <a:lstStyle/>
          <a:p>
            <a:pPr>
              <a:defRPr/>
            </a:pPr>
            <a:br>
              <a:rPr lang="nl-NL" sz="2100"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375C2625-B1FA-E543-B510-7B37D0803CBA}"/>
              </a:ext>
            </a:extLst>
          </p:cNvPr>
          <p:cNvSpPr>
            <a:spLocks noGrp="1"/>
          </p:cNvSpPr>
          <p:nvPr>
            <p:ph idx="1"/>
          </p:nvPr>
        </p:nvSpPr>
        <p:spPr>
          <a:xfrm>
            <a:off x="860425" y="1782762"/>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a:t>
            </a:r>
          </a:p>
          <a:p>
            <a:pPr marL="0" indent="0">
              <a:buNone/>
              <a:defRPr/>
            </a:pPr>
            <a:endParaRPr lang="en-US" dirty="0"/>
          </a:p>
          <a:p>
            <a:pPr marL="0" indent="0">
              <a:buNone/>
              <a:defRPr/>
            </a:pPr>
            <a:r>
              <a:rPr lang="nl-NL" u="sng" dirty="0"/>
              <a:t>Van faciliteren is geen sprake als aan alle van de drie volgende voorwaarden is voldaan:</a:t>
            </a:r>
          </a:p>
          <a:p>
            <a:pPr>
              <a:buFont typeface="Arial" panose="020B0604020202020204" pitchFamily="34" charset="0"/>
              <a:buChar char="•"/>
              <a:defRPr/>
            </a:pPr>
            <a:r>
              <a:rPr lang="nl-NL" dirty="0"/>
              <a:t>Het platform stelt geen algemene voorwaarden vast; en</a:t>
            </a:r>
          </a:p>
          <a:p>
            <a:pPr>
              <a:buFont typeface="Arial" panose="020B0604020202020204" pitchFamily="34" charset="0"/>
              <a:buChar char="•"/>
              <a:defRPr/>
            </a:pPr>
            <a:r>
              <a:rPr lang="nl-NL" dirty="0"/>
              <a:t>Het platform brengt de vergoeding vanwege de levering niet in rekening aan de klant; en</a:t>
            </a:r>
          </a:p>
          <a:p>
            <a:pPr>
              <a:buFont typeface="Arial" panose="020B0604020202020204" pitchFamily="34" charset="0"/>
              <a:buChar char="•"/>
              <a:defRPr/>
            </a:pPr>
            <a:r>
              <a:rPr lang="nl-NL" dirty="0"/>
              <a:t>Het platform is niet betrokken bij het bestellen of het afleveren van de goederen</a:t>
            </a:r>
          </a:p>
          <a:p>
            <a:pPr marL="0" indent="0">
              <a:buNone/>
              <a:defRPr/>
            </a:pPr>
            <a:r>
              <a:rPr lang="nl-NL" dirty="0"/>
              <a:t> </a:t>
            </a:r>
          </a:p>
          <a:p>
            <a:pPr marL="0" indent="0">
              <a:buNone/>
              <a:defRPr/>
            </a:pPr>
            <a:r>
              <a:rPr lang="nl-NL" u="sng" dirty="0"/>
              <a:t>Platformfictie geldt niet voor:</a:t>
            </a:r>
          </a:p>
          <a:p>
            <a:pPr marL="285750" indent="-285750">
              <a:buFont typeface="Arial" panose="020B0604020202020204" pitchFamily="34" charset="0"/>
              <a:buChar char="•"/>
              <a:defRPr/>
            </a:pPr>
            <a:r>
              <a:rPr lang="nl-NL" dirty="0"/>
              <a:t>Een </a:t>
            </a:r>
            <a:r>
              <a:rPr lang="nl-NL" dirty="0" err="1"/>
              <a:t>payment</a:t>
            </a:r>
            <a:r>
              <a:rPr lang="nl-NL" dirty="0"/>
              <a:t> service provider (PSP) (enkel verwerken betalingen met betrekking tot geleverde goederen)</a:t>
            </a:r>
          </a:p>
          <a:p>
            <a:pPr marL="285750" indent="-285750">
              <a:buFont typeface="Arial" panose="020B0604020202020204" pitchFamily="34" charset="0"/>
              <a:buChar char="•"/>
              <a:defRPr/>
            </a:pPr>
            <a:r>
              <a:rPr lang="nl-NL" dirty="0"/>
              <a:t>Ondernemer die slechts reclame maakt</a:t>
            </a:r>
          </a:p>
          <a:p>
            <a:pPr marL="285750" indent="-285750">
              <a:buFont typeface="Arial" panose="020B0604020202020204" pitchFamily="34" charset="0"/>
              <a:buChar char="•"/>
              <a:defRPr/>
            </a:pPr>
            <a:r>
              <a:rPr lang="nl-NL" dirty="0"/>
              <a:t>Platform die niet tussenkomst bij levering, en bijvoorbeeld alleen naar </a:t>
            </a:r>
          </a:p>
          <a:p>
            <a:pPr marL="0" indent="0">
              <a:buNone/>
              <a:defRPr/>
            </a:pPr>
            <a:r>
              <a:rPr lang="nl-NL" dirty="0"/>
              <a:t>      een ander platform leidt</a:t>
            </a:r>
          </a:p>
          <a:p>
            <a:pPr marL="11138" indent="0">
              <a:defRPr/>
            </a:pPr>
            <a:endParaRPr lang="nl-NL" dirty="0"/>
          </a:p>
        </p:txBody>
      </p:sp>
    </p:spTree>
    <p:extLst>
      <p:ext uri="{BB962C8B-B14F-4D97-AF65-F5344CB8AC3E}">
        <p14:creationId xmlns:p14="http://schemas.microsoft.com/office/powerpoint/2010/main" val="3081435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85E3ACA-7516-C946-9CD9-6F931E719491}"/>
              </a:ext>
            </a:extLst>
          </p:cNvPr>
          <p:cNvSpPr>
            <a:spLocks noGrp="1"/>
          </p:cNvSpPr>
          <p:nvPr>
            <p:ph type="title"/>
          </p:nvPr>
        </p:nvSpPr>
        <p:spPr>
          <a:xfrm>
            <a:off x="753486" y="845619"/>
            <a:ext cx="9144000" cy="1439862"/>
          </a:xfrm>
        </p:spPr>
        <p:txBody>
          <a:bodyPr>
            <a:noAutofit/>
          </a:bodyPr>
          <a:lstStyle/>
          <a:p>
            <a:pPr>
              <a:defRPr/>
            </a:pPr>
            <a:br>
              <a:rPr lang="nl-NL" sz="2100"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0BBD3665-A5B2-944A-ACBB-F54D21A03114}"/>
              </a:ext>
            </a:extLst>
          </p:cNvPr>
          <p:cNvSpPr>
            <a:spLocks noGrp="1"/>
          </p:cNvSpPr>
          <p:nvPr>
            <p:ph idx="1"/>
          </p:nvPr>
        </p:nvSpPr>
        <p:spPr>
          <a:xfrm>
            <a:off x="753486" y="2085514"/>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binnen</a:t>
            </a:r>
            <a:r>
              <a:rPr lang="en-US" u="sng" dirty="0">
                <a:sym typeface="Wingdings" panose="05000000000000000000" pitchFamily="2" charset="2"/>
              </a:rPr>
              <a:t> EU</a:t>
            </a:r>
          </a:p>
          <a:p>
            <a:pPr marL="0" indent="0">
              <a:buNone/>
              <a:defRPr/>
            </a:pPr>
            <a:r>
              <a:rPr lang="nl-NL" dirty="0"/>
              <a:t> </a:t>
            </a:r>
          </a:p>
          <a:p>
            <a:pPr marL="0" indent="0">
              <a:buNone/>
              <a:defRPr/>
            </a:pPr>
            <a:r>
              <a:rPr lang="nl-NL" u="sng" dirty="0"/>
              <a:t>Is sprake van faciliteren (platformfictie) dan is het platform in de volgende twee situaties</a:t>
            </a:r>
          </a:p>
          <a:p>
            <a:pPr marL="0" indent="0">
              <a:buNone/>
              <a:defRPr/>
            </a:pPr>
            <a:r>
              <a:rPr lang="nl-NL" u="sng" dirty="0"/>
              <a:t>verantwoordelijk voor de juistheid van de af te dragen BTW in verband met de verkoop</a:t>
            </a:r>
          </a:p>
          <a:p>
            <a:pPr marL="0" indent="0">
              <a:buNone/>
              <a:defRPr/>
            </a:pPr>
            <a:r>
              <a:rPr lang="nl-NL" u="sng" dirty="0"/>
              <a:t>van het goed:</a:t>
            </a:r>
          </a:p>
          <a:p>
            <a:pPr>
              <a:buFont typeface="Arial" panose="020B0604020202020204" pitchFamily="34" charset="0"/>
              <a:buChar char="•"/>
              <a:defRPr/>
            </a:pPr>
            <a:r>
              <a:rPr lang="nl-NL" dirty="0"/>
              <a:t>De grensoverschrijdende verkoop van goederen met een intrinsieke waarde van maximaal € 150, aan particulieren in de EU, waarbij de goederen de EU nog niet zijn ingevoerd;</a:t>
            </a:r>
          </a:p>
          <a:p>
            <a:pPr>
              <a:buFont typeface="Arial" panose="020B0604020202020204" pitchFamily="34" charset="0"/>
              <a:buChar char="•"/>
              <a:defRPr/>
            </a:pPr>
            <a:r>
              <a:rPr lang="nl-NL" dirty="0"/>
              <a:t>De verkoop van goederen aan particulieren in de EU door niet in de EU-gevestigde ondernemers. De goederen kunnen al wel in de EU zijn ingevoerd.</a:t>
            </a:r>
          </a:p>
          <a:p>
            <a:pPr marL="11138" indent="0">
              <a:buNone/>
              <a:defRPr/>
            </a:pPr>
            <a:r>
              <a:rPr lang="nl-NL" dirty="0"/>
              <a:t>=&gt; Platform wordt geacht goed voor de BTW te leveren</a:t>
            </a:r>
          </a:p>
        </p:txBody>
      </p:sp>
    </p:spTree>
    <p:extLst>
      <p:ext uri="{BB962C8B-B14F-4D97-AF65-F5344CB8AC3E}">
        <p14:creationId xmlns:p14="http://schemas.microsoft.com/office/powerpoint/2010/main" val="31847858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73DE1-675E-614C-8A55-B4325E75A5E2}"/>
              </a:ext>
            </a:extLst>
          </p:cNvPr>
          <p:cNvSpPr>
            <a:spLocks noGrp="1"/>
          </p:cNvSpPr>
          <p:nvPr>
            <p:ph type="title"/>
          </p:nvPr>
        </p:nvSpPr>
        <p:spPr/>
        <p:txBody>
          <a:bodyPr/>
          <a:lstStyle/>
          <a:p>
            <a:r>
              <a:rPr lang="nl-NL" dirty="0"/>
              <a:t>BTW en platformregeling</a:t>
            </a:r>
          </a:p>
        </p:txBody>
      </p:sp>
      <p:sp>
        <p:nvSpPr>
          <p:cNvPr id="3" name="Tijdelijke aanduiding voor inhoud 2">
            <a:extLst>
              <a:ext uri="{FF2B5EF4-FFF2-40B4-BE49-F238E27FC236}">
                <a16:creationId xmlns:a16="http://schemas.microsoft.com/office/drawing/2014/main" id="{3D241B2D-1ED3-2F4D-8491-15F845EA4952}"/>
              </a:ext>
            </a:extLst>
          </p:cNvPr>
          <p:cNvSpPr>
            <a:spLocks noGrp="1"/>
          </p:cNvSpPr>
          <p:nvPr>
            <p:ph idx="1"/>
          </p:nvPr>
        </p:nvSpPr>
        <p:spPr/>
        <p:txBody>
          <a:bodyPr/>
          <a:lstStyle/>
          <a:p>
            <a:pPr marL="0" indent="0">
              <a:buNone/>
            </a:pPr>
            <a:r>
              <a:rPr lang="nl-NL" sz="1400" u="sng" dirty="0"/>
              <a:t>Hier zijn wel enkele voorwaarden verbonden:</a:t>
            </a:r>
          </a:p>
          <a:p>
            <a:r>
              <a:rPr lang="nl-NL" sz="1400" dirty="0"/>
              <a:t>Een leverancier via het platform goederen levert aan consumenten in de EU</a:t>
            </a:r>
          </a:p>
          <a:p>
            <a:r>
              <a:rPr lang="nl-NL" sz="1400" dirty="0"/>
              <a:t>De waarde van goederen is maximaal € 150</a:t>
            </a:r>
          </a:p>
          <a:p>
            <a:r>
              <a:rPr lang="nl-NL" sz="1400" dirty="0"/>
              <a:t>De goederen zijn of worden ingevoerd in de EU</a:t>
            </a:r>
          </a:p>
          <a:p>
            <a:pPr marL="0" indent="0">
              <a:buNone/>
            </a:pPr>
            <a:r>
              <a:rPr lang="nl-NL" sz="1400" dirty="0"/>
              <a:t>Is de waarde van de zending boven de € 150, dan is het platform ook BTW verschuldigd. Dit geldt als zij de levering aan een consument door een niet in de EU gevestigde ondernemer faciliteert en de goederen van de ene EU-lidstaat naar een consument in een andere lidstaat gaan</a:t>
            </a:r>
          </a:p>
          <a:p>
            <a:pPr marL="0" indent="0">
              <a:buNone/>
            </a:pPr>
            <a:endParaRPr lang="nl-NL" sz="1400" dirty="0"/>
          </a:p>
          <a:p>
            <a:pPr marL="0" indent="0">
              <a:spcBef>
                <a:spcPts val="0"/>
              </a:spcBef>
              <a:buNone/>
            </a:pPr>
            <a:r>
              <a:rPr lang="nl-NL" sz="1400" u="sng" dirty="0"/>
              <a:t>Lokaal voorraad</a:t>
            </a:r>
          </a:p>
          <a:p>
            <a:pPr marL="0" indent="0">
              <a:spcBef>
                <a:spcPts val="0"/>
              </a:spcBef>
              <a:buNone/>
            </a:pPr>
            <a:r>
              <a:rPr lang="nl-NL" sz="1400" dirty="0"/>
              <a:t>Wanneer de webshop goederen in een magazijn in een ander EU-land opslaat, </a:t>
            </a:r>
          </a:p>
          <a:p>
            <a:pPr marL="0" indent="0">
              <a:spcBef>
                <a:spcPts val="0"/>
              </a:spcBef>
              <a:buNone/>
            </a:pPr>
            <a:r>
              <a:rPr lang="nl-NL" sz="1400" dirty="0"/>
              <a:t>is nog steeds een (normale) lokale BTW-registratie nodig. </a:t>
            </a:r>
          </a:p>
          <a:p>
            <a:pPr marL="0" indent="0">
              <a:spcBef>
                <a:spcPts val="0"/>
              </a:spcBef>
              <a:buNone/>
            </a:pPr>
            <a:r>
              <a:rPr lang="nl-NL" sz="1400" dirty="0"/>
              <a:t>Binnenlandse leveringen van goederen vanuit deze voorraad zijn belast met lokale BTW. </a:t>
            </a:r>
          </a:p>
          <a:p>
            <a:pPr marL="0" indent="0">
              <a:spcBef>
                <a:spcPts val="0"/>
              </a:spcBef>
              <a:buNone/>
            </a:pPr>
            <a:r>
              <a:rPr lang="nl-NL" sz="1400" dirty="0"/>
              <a:t>Ze worden vanuit dat land geleverd en de BTW wordt niet via de </a:t>
            </a:r>
          </a:p>
          <a:p>
            <a:pPr marL="0" indent="0">
              <a:spcBef>
                <a:spcPts val="0"/>
              </a:spcBef>
              <a:buNone/>
            </a:pPr>
            <a:r>
              <a:rPr lang="nl-NL" sz="1400" dirty="0"/>
              <a:t>Nederlandse OSS-portal aangegeven. </a:t>
            </a:r>
            <a:r>
              <a:rPr lang="nl-NL" sz="1400" dirty="0">
                <a:sym typeface="Wingdings" pitchFamily="2" charset="2"/>
              </a:rPr>
              <a:t> lokale aangifte</a:t>
            </a:r>
            <a:endParaRPr lang="nl-NL" sz="1400" dirty="0"/>
          </a:p>
        </p:txBody>
      </p:sp>
    </p:spTree>
    <p:extLst>
      <p:ext uri="{BB962C8B-B14F-4D97-AF65-F5344CB8AC3E}">
        <p14:creationId xmlns:p14="http://schemas.microsoft.com/office/powerpoint/2010/main" val="20612676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D3D76D-D97A-3B40-9F2A-4B68FB5646C0}"/>
              </a:ext>
            </a:extLst>
          </p:cNvPr>
          <p:cNvSpPr>
            <a:spLocks noGrp="1"/>
          </p:cNvSpPr>
          <p:nvPr>
            <p:ph type="title"/>
          </p:nvPr>
        </p:nvSpPr>
        <p:spPr>
          <a:xfrm>
            <a:off x="659476" y="637800"/>
            <a:ext cx="9144000" cy="1439862"/>
          </a:xfrm>
        </p:spPr>
        <p:txBody>
          <a:bodyPr>
            <a:noAutofit/>
          </a:bodyPr>
          <a:lstStyle/>
          <a:p>
            <a:pPr>
              <a:defRPr/>
            </a:pPr>
            <a:br>
              <a:rPr lang="nl-NL" sz="2100"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9D7AADD2-0A86-7448-B41A-82A52C488734}"/>
              </a:ext>
            </a:extLst>
          </p:cNvPr>
          <p:cNvSpPr>
            <a:spLocks noGrp="1"/>
          </p:cNvSpPr>
          <p:nvPr>
            <p:ph idx="1"/>
          </p:nvPr>
        </p:nvSpPr>
        <p:spPr>
          <a:xfrm>
            <a:off x="746818" y="1628775"/>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a:t>
            </a:r>
          </a:p>
          <a:p>
            <a:pPr marL="0" indent="0">
              <a:buNone/>
              <a:defRPr/>
            </a:pPr>
            <a:endParaRPr lang="nl-NL" dirty="0"/>
          </a:p>
          <a:p>
            <a:pPr marL="0" indent="0">
              <a:buNone/>
              <a:defRPr/>
            </a:pPr>
            <a:r>
              <a:rPr lang="nl-NL" u="sng" dirty="0"/>
              <a:t>Moment verschuldigd worden BTW</a:t>
            </a:r>
          </a:p>
          <a:p>
            <a:pPr>
              <a:buFont typeface="Arial" panose="020B0604020202020204" pitchFamily="34" charset="0"/>
              <a:buChar char="•"/>
              <a:defRPr/>
            </a:pPr>
            <a:r>
              <a:rPr lang="nl-NL" dirty="0"/>
              <a:t>Volgens hoofdregels BTW is de BTW verschuldigd op moment dat de levering wordt verricht</a:t>
            </a:r>
          </a:p>
          <a:p>
            <a:pPr>
              <a:buFont typeface="Arial" panose="020B0604020202020204" pitchFamily="34" charset="0"/>
              <a:buChar char="•"/>
              <a:defRPr/>
            </a:pPr>
            <a:r>
              <a:rPr lang="nl-NL" dirty="0"/>
              <a:t>Bij een vooruitbetaling vóórdat geleverd is, is de BTW op het vooruit ontvangen bedrag verschuldigd op het tijdstip van ontvangst van de vooruitbetaling</a:t>
            </a:r>
          </a:p>
          <a:p>
            <a:pPr>
              <a:buFont typeface="Arial" panose="020B0604020202020204" pitchFamily="34" charset="0"/>
              <a:buChar char="•"/>
              <a:defRPr/>
            </a:pPr>
            <a:r>
              <a:rPr lang="nl-NL" dirty="0"/>
              <a:t>Bij betaling via </a:t>
            </a:r>
            <a:r>
              <a:rPr lang="nl-NL" dirty="0" err="1"/>
              <a:t>Ideal</a:t>
            </a:r>
            <a:r>
              <a:rPr lang="nl-NL" dirty="0"/>
              <a:t> </a:t>
            </a:r>
            <a:r>
              <a:rPr lang="nl-NL" dirty="0">
                <a:sym typeface="Wingdings" panose="05000000000000000000" pitchFamily="2" charset="2"/>
              </a:rPr>
              <a:t> vooruitbetaling  BTW verschuldigd op moment ontvangst vooruitbetaling</a:t>
            </a:r>
          </a:p>
          <a:p>
            <a:pPr>
              <a:buFont typeface="Arial" panose="020B0604020202020204" pitchFamily="34" charset="0"/>
              <a:buChar char="•"/>
              <a:defRPr/>
            </a:pPr>
            <a:r>
              <a:rPr lang="nl-NL" dirty="0">
                <a:sym typeface="Wingdings" panose="05000000000000000000" pitchFamily="2" charset="2"/>
              </a:rPr>
              <a:t>Bij achteraf betaling  BTW verschuldigd zijn op moment levering goederen</a:t>
            </a:r>
          </a:p>
          <a:p>
            <a:pPr marL="0" indent="0">
              <a:buNone/>
              <a:defRPr/>
            </a:pPr>
            <a:r>
              <a:rPr lang="nl-NL" dirty="0">
                <a:sym typeface="Wingdings" panose="05000000000000000000" pitchFamily="2" charset="2"/>
              </a:rPr>
              <a:t>Per transactie beoordelen tijdstip verschuldigd zijn BTW is onwenselijk, daarom één regel:</a:t>
            </a:r>
          </a:p>
          <a:p>
            <a:pPr marL="0" indent="0">
              <a:buNone/>
              <a:defRPr/>
            </a:pPr>
            <a:r>
              <a:rPr lang="nl-NL" u="sng" dirty="0">
                <a:sym typeface="Wingdings" panose="05000000000000000000" pitchFamily="2" charset="2"/>
              </a:rPr>
              <a:t>BTW verschuldigd op tijdstip waarop betaling is aanvaard:</a:t>
            </a:r>
          </a:p>
          <a:p>
            <a:pPr lvl="1">
              <a:buFont typeface="Arial" panose="020B0604020202020204" pitchFamily="34" charset="0"/>
              <a:buChar char="•"/>
              <a:defRPr/>
            </a:pPr>
            <a:r>
              <a:rPr lang="nl-NL" sz="1200" i="1" dirty="0">
                <a:sym typeface="Wingdings" panose="05000000000000000000" pitchFamily="2" charset="2"/>
              </a:rPr>
              <a:t>Tijdstip aanvaarding betaling is tijdstip waarop de betalingsbevestiging, -goedkeuring of –toezegging van de afnemer wordt ontvangen door of namens de leverancier die goederen verkoopt via </a:t>
            </a:r>
          </a:p>
          <a:p>
            <a:pPr marL="457188" lvl="1" indent="0">
              <a:buNone/>
              <a:defRPr/>
            </a:pPr>
            <a:r>
              <a:rPr lang="nl-NL" sz="1200" i="1" dirty="0">
                <a:sym typeface="Wingdings" panose="05000000000000000000" pitchFamily="2" charset="2"/>
              </a:rPr>
              <a:t>        de elektronische interface  daadwerkelijke ontvangst van het geld is niet van belang</a:t>
            </a:r>
          </a:p>
        </p:txBody>
      </p:sp>
    </p:spTree>
    <p:extLst>
      <p:ext uri="{BB962C8B-B14F-4D97-AF65-F5344CB8AC3E}">
        <p14:creationId xmlns:p14="http://schemas.microsoft.com/office/powerpoint/2010/main" val="19163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B27D2A71-703C-2543-9EEB-8983667A0AAA}"/>
              </a:ext>
            </a:extLst>
          </p:cNvPr>
          <p:cNvSpPr>
            <a:spLocks noGrp="1"/>
          </p:cNvSpPr>
          <p:nvPr>
            <p:ph type="title"/>
          </p:nvPr>
        </p:nvSpPr>
        <p:spPr/>
        <p:txBody>
          <a:bodyPr/>
          <a:lstStyle/>
          <a:p>
            <a:pPr eaLnBrk="1" hangingPunct="1"/>
            <a:r>
              <a:rPr lang="nl-NL" altLang="nl-NL"/>
              <a:t>Intracommunautaire verwerving	</a:t>
            </a:r>
          </a:p>
        </p:txBody>
      </p:sp>
      <p:sp>
        <p:nvSpPr>
          <p:cNvPr id="13315" name="Rectangle 3">
            <a:extLst>
              <a:ext uri="{FF2B5EF4-FFF2-40B4-BE49-F238E27FC236}">
                <a16:creationId xmlns:a16="http://schemas.microsoft.com/office/drawing/2014/main" id="{D0E31798-C40A-BB46-81BD-A3CE7CC3C659}"/>
              </a:ext>
            </a:extLst>
          </p:cNvPr>
          <p:cNvSpPr>
            <a:spLocks noGrp="1" noChangeArrowheads="1"/>
          </p:cNvSpPr>
          <p:nvPr>
            <p:ph idx="1"/>
          </p:nvPr>
        </p:nvSpPr>
        <p:spPr>
          <a:xfrm>
            <a:off x="865745" y="1825335"/>
            <a:ext cx="10363200" cy="3207329"/>
          </a:xfrm>
        </p:spPr>
        <p:txBody>
          <a:bodyPr rtlCol="0">
            <a:noAutofit/>
          </a:bodyPr>
          <a:lstStyle/>
          <a:p>
            <a:pPr marL="0" indent="0" fontAlgn="auto">
              <a:spcBef>
                <a:spcPts val="0"/>
              </a:spcBef>
              <a:spcAft>
                <a:spcPts val="0"/>
              </a:spcAft>
              <a:buNone/>
              <a:defRPr/>
            </a:pPr>
            <a:r>
              <a:rPr lang="nl-NL" u="sng" dirty="0"/>
              <a:t>Intracommunautaire verwerving:</a:t>
            </a:r>
          </a:p>
          <a:p>
            <a:pPr fontAlgn="auto">
              <a:spcBef>
                <a:spcPts val="0"/>
              </a:spcBef>
              <a:spcAft>
                <a:spcPts val="0"/>
              </a:spcAft>
              <a:defRPr/>
            </a:pPr>
            <a:r>
              <a:rPr lang="nl-NL" dirty="0"/>
              <a:t>Goederen belast (ICV) in EU-land waar ze naartoe gaan</a:t>
            </a:r>
          </a:p>
          <a:p>
            <a:pPr fontAlgn="auto">
              <a:spcBef>
                <a:spcPts val="0"/>
              </a:spcBef>
              <a:spcAft>
                <a:spcPts val="0"/>
              </a:spcAft>
              <a:defRPr/>
            </a:pPr>
            <a:r>
              <a:rPr lang="nl-NL" dirty="0"/>
              <a:t>Verschuldigde BTW door afnemer uit te rekenen</a:t>
            </a:r>
          </a:p>
          <a:p>
            <a:pPr fontAlgn="auto">
              <a:spcBef>
                <a:spcPts val="0"/>
              </a:spcBef>
              <a:spcAft>
                <a:spcPts val="0"/>
              </a:spcAft>
              <a:defRPr/>
            </a:pPr>
            <a:r>
              <a:rPr lang="en-US" dirty="0" err="1"/>
              <a:t>Vrijgestelde</a:t>
            </a:r>
            <a:r>
              <a:rPr lang="en-US" dirty="0"/>
              <a:t> ICV in NL </a:t>
            </a:r>
            <a:r>
              <a:rPr lang="en-US" dirty="0" err="1"/>
              <a:t>indien</a:t>
            </a:r>
            <a:r>
              <a:rPr lang="en-US" dirty="0"/>
              <a:t>: </a:t>
            </a:r>
          </a:p>
          <a:p>
            <a:pPr lvl="1" fontAlgn="auto">
              <a:spcAft>
                <a:spcPts val="0"/>
              </a:spcAft>
              <a:defRPr/>
            </a:pPr>
            <a:r>
              <a:rPr lang="en-US" dirty="0"/>
              <a:t>Levering </a:t>
            </a:r>
            <a:r>
              <a:rPr lang="en-US" dirty="0" err="1"/>
              <a:t>goed</a:t>
            </a:r>
            <a:r>
              <a:rPr lang="en-US" dirty="0"/>
              <a:t> in NL </a:t>
            </a:r>
            <a:r>
              <a:rPr lang="en-US" dirty="0" err="1"/>
              <a:t>vrijgesteld</a:t>
            </a:r>
            <a:r>
              <a:rPr lang="en-US" dirty="0"/>
              <a:t>;</a:t>
            </a:r>
          </a:p>
          <a:p>
            <a:pPr lvl="1" fontAlgn="auto">
              <a:spcAft>
                <a:spcPts val="0"/>
              </a:spcAft>
              <a:defRPr/>
            </a:pPr>
            <a:r>
              <a:rPr lang="en-US" dirty="0" err="1"/>
              <a:t>Verwervende</a:t>
            </a:r>
            <a:r>
              <a:rPr lang="en-US" dirty="0"/>
              <a:t> </a:t>
            </a:r>
            <a:r>
              <a:rPr lang="en-US" dirty="0" err="1"/>
              <a:t>ondernemer</a:t>
            </a:r>
            <a:r>
              <a:rPr lang="en-US" dirty="0"/>
              <a:t> </a:t>
            </a:r>
            <a:r>
              <a:rPr lang="en-US" dirty="0" err="1"/>
              <a:t>recht</a:t>
            </a:r>
            <a:r>
              <a:rPr lang="en-US" dirty="0"/>
              <a:t> </a:t>
            </a:r>
            <a:r>
              <a:rPr lang="en-US" dirty="0" err="1"/>
              <a:t>zou</a:t>
            </a:r>
            <a:r>
              <a:rPr lang="en-US" dirty="0"/>
              <a:t> </a:t>
            </a:r>
            <a:r>
              <a:rPr lang="en-US" dirty="0" err="1"/>
              <a:t>hebben</a:t>
            </a:r>
            <a:r>
              <a:rPr lang="en-US" dirty="0"/>
              <a:t> op </a:t>
            </a:r>
            <a:r>
              <a:rPr lang="en-US" dirty="0" err="1"/>
              <a:t>volledige</a:t>
            </a:r>
            <a:r>
              <a:rPr lang="en-US" dirty="0"/>
              <a:t> </a:t>
            </a:r>
            <a:r>
              <a:rPr lang="en-US" dirty="0" err="1"/>
              <a:t>teruggaaf</a:t>
            </a:r>
            <a:r>
              <a:rPr lang="en-US" dirty="0"/>
              <a:t> in </a:t>
            </a:r>
            <a:r>
              <a:rPr lang="en-US" dirty="0" err="1"/>
              <a:t>geval</a:t>
            </a:r>
            <a:r>
              <a:rPr lang="en-US" dirty="0"/>
              <a:t> </a:t>
            </a:r>
            <a:r>
              <a:rPr lang="en-US" dirty="0" err="1"/>
              <a:t>dat</a:t>
            </a:r>
            <a:r>
              <a:rPr lang="en-US" dirty="0"/>
              <a:t> </a:t>
            </a:r>
            <a:r>
              <a:rPr lang="en-US" dirty="0" err="1"/>
              <a:t>goederen</a:t>
            </a:r>
            <a:r>
              <a:rPr lang="en-US" dirty="0"/>
              <a:t> </a:t>
            </a:r>
            <a:r>
              <a:rPr lang="en-US" dirty="0" err="1"/>
              <a:t>worden</a:t>
            </a:r>
            <a:r>
              <a:rPr lang="en-US" dirty="0"/>
              <a:t> </a:t>
            </a:r>
            <a:r>
              <a:rPr lang="en-US" dirty="0" err="1"/>
              <a:t>gebruikt</a:t>
            </a:r>
            <a:r>
              <a:rPr lang="en-US" dirty="0"/>
              <a:t> </a:t>
            </a:r>
          </a:p>
          <a:p>
            <a:pPr lvl="2" fontAlgn="auto">
              <a:spcAft>
                <a:spcPts val="0"/>
              </a:spcAft>
              <a:defRPr/>
            </a:pPr>
            <a:r>
              <a:rPr lang="en-US" dirty="0" err="1"/>
              <a:t>Voor</a:t>
            </a:r>
            <a:r>
              <a:rPr lang="en-US" dirty="0"/>
              <a:t> </a:t>
            </a:r>
            <a:r>
              <a:rPr lang="en-US" dirty="0" err="1"/>
              <a:t>belaste</a:t>
            </a:r>
            <a:r>
              <a:rPr lang="en-US" dirty="0"/>
              <a:t> </a:t>
            </a:r>
            <a:r>
              <a:rPr lang="en-US" dirty="0" err="1"/>
              <a:t>prestaties</a:t>
            </a:r>
            <a:r>
              <a:rPr lang="en-US" dirty="0"/>
              <a:t> in </a:t>
            </a:r>
            <a:r>
              <a:rPr lang="en-US" dirty="0" err="1"/>
              <a:t>buitenland</a:t>
            </a:r>
            <a:r>
              <a:rPr lang="en-US" dirty="0"/>
              <a:t>; of</a:t>
            </a:r>
          </a:p>
          <a:p>
            <a:pPr lvl="2" fontAlgn="auto">
              <a:spcAft>
                <a:spcPts val="0"/>
              </a:spcAft>
              <a:defRPr/>
            </a:pPr>
            <a:r>
              <a:rPr lang="en-US" dirty="0" err="1"/>
              <a:t>Voor</a:t>
            </a:r>
            <a:r>
              <a:rPr lang="en-US" dirty="0"/>
              <a:t> </a:t>
            </a:r>
            <a:r>
              <a:rPr lang="en-US" dirty="0" err="1"/>
              <a:t>uitvoer</a:t>
            </a:r>
            <a:r>
              <a:rPr lang="en-US" dirty="0"/>
              <a:t>; of</a:t>
            </a:r>
          </a:p>
          <a:p>
            <a:pPr lvl="2" fontAlgn="auto">
              <a:spcAft>
                <a:spcPts val="0"/>
              </a:spcAft>
              <a:defRPr/>
            </a:pPr>
            <a:r>
              <a:rPr lang="en-US" dirty="0" err="1"/>
              <a:t>Onder</a:t>
            </a:r>
            <a:r>
              <a:rPr lang="en-US" dirty="0"/>
              <a:t> </a:t>
            </a:r>
            <a:r>
              <a:rPr lang="en-US" dirty="0" err="1"/>
              <a:t>douaneregeling</a:t>
            </a:r>
            <a:r>
              <a:rPr lang="en-US" dirty="0"/>
              <a:t>; of</a:t>
            </a:r>
          </a:p>
          <a:p>
            <a:pPr lvl="2" fontAlgn="auto">
              <a:spcAft>
                <a:spcPts val="0"/>
              </a:spcAft>
              <a:defRPr/>
            </a:pPr>
            <a:r>
              <a:rPr lang="en-US" dirty="0" err="1"/>
              <a:t>Voor</a:t>
            </a:r>
            <a:r>
              <a:rPr lang="en-US" dirty="0"/>
              <a:t> </a:t>
            </a:r>
            <a:r>
              <a:rPr lang="en-US" dirty="0" err="1"/>
              <a:t>diensten</a:t>
            </a:r>
            <a:r>
              <a:rPr lang="en-US" dirty="0"/>
              <a:t> </a:t>
            </a:r>
            <a:r>
              <a:rPr lang="en-US" dirty="0" err="1"/>
              <a:t>aan</a:t>
            </a:r>
            <a:r>
              <a:rPr lang="en-US" dirty="0"/>
              <a:t> </a:t>
            </a:r>
            <a:r>
              <a:rPr lang="en-US" dirty="0" err="1"/>
              <a:t>goederen</a:t>
            </a:r>
            <a:r>
              <a:rPr lang="en-US" dirty="0"/>
              <a:t>; of</a:t>
            </a:r>
          </a:p>
          <a:p>
            <a:pPr lvl="2" fontAlgn="auto">
              <a:spcAft>
                <a:spcPts val="0"/>
              </a:spcAft>
              <a:defRPr/>
            </a:pPr>
            <a:r>
              <a:rPr lang="en-US" dirty="0" err="1"/>
              <a:t>Voor</a:t>
            </a:r>
            <a:r>
              <a:rPr lang="en-US" dirty="0"/>
              <a:t> </a:t>
            </a:r>
            <a:r>
              <a:rPr lang="en-US" dirty="0" err="1"/>
              <a:t>bancaire</a:t>
            </a:r>
            <a:r>
              <a:rPr lang="en-US" dirty="0"/>
              <a:t> – </a:t>
            </a:r>
            <a:r>
              <a:rPr lang="en-US" dirty="0" err="1"/>
              <a:t>verzekeringsdiensten</a:t>
            </a:r>
            <a:r>
              <a:rPr lang="en-US" dirty="0"/>
              <a:t> </a:t>
            </a:r>
            <a:r>
              <a:rPr lang="en-US" dirty="0" err="1"/>
              <a:t>buiten</a:t>
            </a:r>
            <a:r>
              <a:rPr lang="en-US" dirty="0"/>
              <a:t> EU.</a:t>
            </a:r>
          </a:p>
          <a:p>
            <a:pPr marL="0" indent="0" fontAlgn="auto">
              <a:spcBef>
                <a:spcPts val="0"/>
              </a:spcBef>
              <a:spcAft>
                <a:spcPts val="0"/>
              </a:spcAft>
              <a:buNone/>
              <a:defRPr/>
            </a:pPr>
            <a:r>
              <a:rPr lang="nl-NL" u="sng" dirty="0"/>
              <a:t>Let op: </a:t>
            </a:r>
          </a:p>
          <a:p>
            <a:pPr fontAlgn="auto">
              <a:spcBef>
                <a:spcPts val="0"/>
              </a:spcBef>
              <a:spcAft>
                <a:spcPts val="0"/>
              </a:spcAft>
              <a:defRPr/>
            </a:pPr>
            <a:r>
              <a:rPr lang="nl-NL" dirty="0"/>
              <a:t>Goederen onder douaneregime </a:t>
            </a:r>
            <a:endParaRPr lang="en-US" dirty="0">
              <a:sym typeface="Wingdings" pitchFamily="2" charset="2"/>
            </a:endParaRPr>
          </a:p>
          <a:p>
            <a:pPr lvl="1" fontAlgn="auto">
              <a:spcAft>
                <a:spcPts val="0"/>
              </a:spcAft>
              <a:defRPr/>
            </a:pPr>
            <a:r>
              <a:rPr lang="nl-NL" dirty="0"/>
              <a:t>Geen ICL</a:t>
            </a:r>
          </a:p>
          <a:p>
            <a:pPr lvl="1" fontAlgn="auto">
              <a:spcAft>
                <a:spcPts val="0"/>
              </a:spcAft>
              <a:defRPr/>
            </a:pPr>
            <a:r>
              <a:rPr lang="nl-NL" dirty="0"/>
              <a:t>Wel 0%-tarief (1e)</a:t>
            </a:r>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39049991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0FBC682-FF62-9D4A-A9FC-714796C90ECD}"/>
              </a:ext>
            </a:extLst>
          </p:cNvPr>
          <p:cNvSpPr>
            <a:spLocks noGrp="1"/>
          </p:cNvSpPr>
          <p:nvPr>
            <p:ph type="title"/>
          </p:nvPr>
        </p:nvSpPr>
        <p:spPr>
          <a:xfrm>
            <a:off x="529042" y="759214"/>
            <a:ext cx="9144000" cy="1439862"/>
          </a:xfrm>
        </p:spPr>
        <p:txBody>
          <a:bodyPr>
            <a:noAutofit/>
          </a:bodyPr>
          <a:lstStyle/>
          <a:p>
            <a:pPr>
              <a:defRPr/>
            </a:pPr>
            <a:br>
              <a:rPr lang="nl-NL" sz="2100"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5A1BC69A-6748-5B46-B2C4-0D1F90D11E2B}"/>
              </a:ext>
            </a:extLst>
          </p:cNvPr>
          <p:cNvSpPr>
            <a:spLocks noGrp="1"/>
          </p:cNvSpPr>
          <p:nvPr>
            <p:ph idx="1"/>
          </p:nvPr>
        </p:nvSpPr>
        <p:spPr>
          <a:xfrm>
            <a:off x="529042" y="1705768"/>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binnen</a:t>
            </a:r>
            <a:r>
              <a:rPr lang="en-US" u="sng" dirty="0">
                <a:sym typeface="Wingdings" panose="05000000000000000000" pitchFamily="2" charset="2"/>
              </a:rPr>
              <a:t> EU</a:t>
            </a:r>
          </a:p>
          <a:p>
            <a:pPr marL="0" indent="0">
              <a:defRPr/>
            </a:pPr>
            <a:endParaRPr lang="nl-NL" dirty="0"/>
          </a:p>
          <a:p>
            <a:pPr marL="0" indent="0">
              <a:buNone/>
              <a:defRPr/>
            </a:pPr>
            <a:r>
              <a:rPr lang="nl-NL" u="sng" dirty="0"/>
              <a:t>Boekhoudplicht</a:t>
            </a:r>
          </a:p>
          <a:p>
            <a:pPr>
              <a:buFont typeface="Arial" panose="020B0604020202020204" pitchFamily="34" charset="0"/>
              <a:buChar char="•"/>
              <a:defRPr/>
            </a:pPr>
            <a:r>
              <a:rPr lang="nl-NL" dirty="0">
                <a:sym typeface="Wingdings" panose="05000000000000000000" pitchFamily="2" charset="2"/>
              </a:rPr>
              <a:t>Invoering boekhoudplicht voor platforms </a:t>
            </a:r>
          </a:p>
          <a:p>
            <a:pPr>
              <a:buFont typeface="Arial" panose="020B0604020202020204" pitchFamily="34" charset="0"/>
              <a:buChar char="•"/>
              <a:defRPr/>
            </a:pPr>
            <a:r>
              <a:rPr lang="nl-NL" dirty="0">
                <a:sym typeface="Wingdings" panose="05000000000000000000" pitchFamily="2" charset="2"/>
              </a:rPr>
              <a:t>Bij toepassen reguliere </a:t>
            </a:r>
            <a:r>
              <a:rPr lang="nl-NL" dirty="0" err="1">
                <a:sym typeface="Wingdings" panose="05000000000000000000" pitchFamily="2" charset="2"/>
              </a:rPr>
              <a:t>BTW-regels</a:t>
            </a:r>
            <a:r>
              <a:rPr lang="nl-NL" dirty="0">
                <a:sym typeface="Wingdings" panose="05000000000000000000" pitchFamily="2" charset="2"/>
              </a:rPr>
              <a:t>:</a:t>
            </a:r>
          </a:p>
          <a:p>
            <a:pPr lvl="1">
              <a:buFont typeface="Arial" panose="020B0604020202020204" pitchFamily="34" charset="0"/>
              <a:buChar char="•"/>
              <a:defRPr/>
            </a:pPr>
            <a:r>
              <a:rPr lang="nl-NL" dirty="0">
                <a:sym typeface="Wingdings" panose="05000000000000000000" pitchFamily="2" charset="2"/>
              </a:rPr>
              <a:t>Gegevens leverancier (BTW-identificatienummer en bankrekeningnummer);</a:t>
            </a:r>
          </a:p>
          <a:p>
            <a:pPr lvl="1">
              <a:buFont typeface="Arial" panose="020B0604020202020204" pitchFamily="34" charset="0"/>
              <a:buChar char="•"/>
              <a:defRPr/>
            </a:pPr>
            <a:r>
              <a:rPr lang="nl-NL" dirty="0">
                <a:sym typeface="Wingdings" panose="05000000000000000000" pitchFamily="2" charset="2"/>
              </a:rPr>
              <a:t>Gegevens met betrekking tot de levering van goederen (beschrijving en waarde goederen, plaats waar verzending of vervoer eindigt en ordernummer)</a:t>
            </a:r>
          </a:p>
          <a:p>
            <a:pPr>
              <a:buFont typeface="Arial" panose="020B0604020202020204" pitchFamily="34" charset="0"/>
              <a:buChar char="•"/>
              <a:defRPr/>
            </a:pPr>
            <a:r>
              <a:rPr lang="nl-NL" dirty="0">
                <a:sym typeface="Wingdings" panose="05000000000000000000" pitchFamily="2" charset="2"/>
              </a:rPr>
              <a:t>Bij keuze gebruik van bijzondere regeling door platform  reguliere verplichtingen OSS of I-OSS</a:t>
            </a:r>
          </a:p>
          <a:p>
            <a:pPr>
              <a:buFont typeface="Arial" panose="020B0604020202020204" pitchFamily="34" charset="0"/>
              <a:buChar char="•"/>
              <a:defRPr/>
            </a:pPr>
            <a:r>
              <a:rPr lang="nl-NL" dirty="0">
                <a:sym typeface="Wingdings" panose="05000000000000000000" pitchFamily="2" charset="2"/>
              </a:rPr>
              <a:t>Bewaartermijn van 10 jaar</a:t>
            </a:r>
          </a:p>
          <a:p>
            <a:pPr>
              <a:buFont typeface="Arial" panose="020B0604020202020204" pitchFamily="34" charset="0"/>
              <a:buChar char="•"/>
              <a:defRPr/>
            </a:pPr>
            <a:r>
              <a:rPr lang="nl-NL" dirty="0">
                <a:sym typeface="Wingdings" panose="05000000000000000000" pitchFamily="2" charset="2"/>
              </a:rPr>
              <a:t>Boekhouding moet desgevraagd elektronisch aan EU-lidstaten ter beschikking worden gesteld.</a:t>
            </a:r>
          </a:p>
          <a:p>
            <a:pPr>
              <a:buFont typeface="Arial" panose="020B0604020202020204" pitchFamily="34" charset="0"/>
              <a:buChar char="•"/>
              <a:defRPr/>
            </a:pPr>
            <a:endParaRPr lang="nl-NL" dirty="0"/>
          </a:p>
        </p:txBody>
      </p:sp>
    </p:spTree>
    <p:extLst>
      <p:ext uri="{BB962C8B-B14F-4D97-AF65-F5344CB8AC3E}">
        <p14:creationId xmlns:p14="http://schemas.microsoft.com/office/powerpoint/2010/main" val="269156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1812B9-C180-8146-B8BA-6BF0DF761365}"/>
              </a:ext>
            </a:extLst>
          </p:cNvPr>
          <p:cNvSpPr>
            <a:spLocks noGrp="1"/>
          </p:cNvSpPr>
          <p:nvPr>
            <p:ph type="title"/>
          </p:nvPr>
        </p:nvSpPr>
        <p:spPr>
          <a:xfrm>
            <a:off x="595544" y="695989"/>
            <a:ext cx="9144000" cy="1439862"/>
          </a:xfrm>
        </p:spPr>
        <p:txBody>
          <a:bodyPr>
            <a:noAutofit/>
          </a:bodyPr>
          <a:lstStyle/>
          <a:p>
            <a:pPr>
              <a:defRPr/>
            </a:pPr>
            <a:br>
              <a:rPr lang="nl-NL" sz="2100" dirty="0"/>
            </a:br>
            <a:r>
              <a:rPr lang="nl-NL" dirty="0"/>
              <a:t>BTW en platformregeling</a:t>
            </a:r>
            <a:br>
              <a:rPr lang="nl-NL" dirty="0"/>
            </a:br>
            <a:endParaRPr lang="nl-NL" dirty="0"/>
          </a:p>
        </p:txBody>
      </p:sp>
      <p:sp>
        <p:nvSpPr>
          <p:cNvPr id="2" name="Tijdelijke aanduiding voor inhoud 1">
            <a:extLst>
              <a:ext uri="{FF2B5EF4-FFF2-40B4-BE49-F238E27FC236}">
                <a16:creationId xmlns:a16="http://schemas.microsoft.com/office/drawing/2014/main" id="{55C896FF-7D0D-9043-B29B-F945C893A180}"/>
              </a:ext>
            </a:extLst>
          </p:cNvPr>
          <p:cNvSpPr>
            <a:spLocks noGrp="1"/>
          </p:cNvSpPr>
          <p:nvPr>
            <p:ph idx="1"/>
          </p:nvPr>
        </p:nvSpPr>
        <p:spPr>
          <a:xfrm>
            <a:off x="595544" y="1628775"/>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binnen</a:t>
            </a:r>
            <a:r>
              <a:rPr lang="en-US" u="sng" dirty="0">
                <a:sym typeface="Wingdings" panose="05000000000000000000" pitchFamily="2" charset="2"/>
              </a:rPr>
              <a:t> EU</a:t>
            </a:r>
            <a:endParaRPr lang="nl-NL" dirty="0"/>
          </a:p>
          <a:p>
            <a:pPr>
              <a:buFont typeface="Arial" panose="020B0604020202020204" pitchFamily="34" charset="0"/>
              <a:buChar char="•"/>
              <a:defRPr/>
            </a:pPr>
            <a:r>
              <a:rPr lang="nl-NL" dirty="0"/>
              <a:t>Grote verantwoordelijkheid voor platform</a:t>
            </a:r>
          </a:p>
          <a:p>
            <a:pPr>
              <a:buFont typeface="Arial" panose="020B0604020202020204" pitchFamily="34" charset="0"/>
              <a:buChar char="•"/>
              <a:defRPr/>
            </a:pPr>
            <a:r>
              <a:rPr lang="nl-NL" dirty="0" err="1"/>
              <a:t>BTW-naheffingen</a:t>
            </a:r>
            <a:r>
              <a:rPr lang="nl-NL" dirty="0"/>
              <a:t> voor platform als in verband met de verkoop te weinig BTW is betaald. </a:t>
            </a:r>
          </a:p>
          <a:p>
            <a:pPr>
              <a:buFont typeface="Arial" panose="020B0604020202020204" pitchFamily="34" charset="0"/>
              <a:buChar char="•"/>
              <a:defRPr/>
            </a:pPr>
            <a:endParaRPr lang="nl-NL" dirty="0"/>
          </a:p>
          <a:p>
            <a:pPr marL="0" indent="0">
              <a:buNone/>
              <a:defRPr/>
            </a:pPr>
            <a:r>
              <a:rPr lang="nl-NL" u="sng" dirty="0"/>
              <a:t>Geen </a:t>
            </a:r>
            <a:r>
              <a:rPr lang="nl-NL" u="sng" dirty="0" err="1"/>
              <a:t>BTW-naheffing</a:t>
            </a:r>
            <a:r>
              <a:rPr lang="nl-NL" u="sng" dirty="0"/>
              <a:t> bij platform als: </a:t>
            </a:r>
          </a:p>
          <a:p>
            <a:pPr>
              <a:buFont typeface="Arial" panose="020B0604020202020204" pitchFamily="34" charset="0"/>
              <a:buChar char="•"/>
              <a:defRPr/>
            </a:pPr>
            <a:r>
              <a:rPr lang="nl-NL" dirty="0"/>
              <a:t>Aangetoond wordt dat het platform onjuiste informatie van de leverancier of derde heeft ontvangen, deze informatie onmisbaar was om juiste </a:t>
            </a:r>
            <a:r>
              <a:rPr lang="nl-NL" dirty="0" err="1"/>
              <a:t>BTW-bedrag</a:t>
            </a:r>
            <a:r>
              <a:rPr lang="nl-NL" dirty="0"/>
              <a:t> aan te geven én platform niet wist of behoorde te weten dat informatie onjuist was. </a:t>
            </a:r>
          </a:p>
          <a:p>
            <a:pPr marL="0" indent="0">
              <a:defRPr/>
            </a:pPr>
            <a:endParaRPr lang="nl-NL" dirty="0"/>
          </a:p>
          <a:p>
            <a:pPr marL="0" indent="0">
              <a:buNone/>
              <a:defRPr/>
            </a:pPr>
            <a:r>
              <a:rPr lang="nl-NL" dirty="0"/>
              <a:t>TIP</a:t>
            </a:r>
          </a:p>
          <a:p>
            <a:pPr marL="0" indent="0">
              <a:buNone/>
              <a:defRPr/>
            </a:pPr>
            <a:r>
              <a:rPr lang="nl-NL" dirty="0"/>
              <a:t>Het is van belang dat de platforms tijdig in kaart brengen voor welke leveringen zij aansprakelijk voor de BTW worden, en of de gemaakte afspraken gewijzigd moeten worden.</a:t>
            </a:r>
          </a:p>
          <a:p>
            <a:pPr>
              <a:buFont typeface="Arial" panose="020B0604020202020204" pitchFamily="34" charset="0"/>
              <a:buChar char="•"/>
              <a:defRPr/>
            </a:pPr>
            <a:endParaRPr lang="nl-NL" dirty="0"/>
          </a:p>
        </p:txBody>
      </p:sp>
    </p:spTree>
    <p:extLst>
      <p:ext uri="{BB962C8B-B14F-4D97-AF65-F5344CB8AC3E}">
        <p14:creationId xmlns:p14="http://schemas.microsoft.com/office/powerpoint/2010/main" val="20255727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993839-F323-FD4C-8D78-09B92D31DD3D}"/>
              </a:ext>
            </a:extLst>
          </p:cNvPr>
          <p:cNvSpPr>
            <a:spLocks noGrp="1"/>
          </p:cNvSpPr>
          <p:nvPr>
            <p:ph type="title"/>
          </p:nvPr>
        </p:nvSpPr>
        <p:spPr>
          <a:xfrm>
            <a:off x="817418" y="1068534"/>
            <a:ext cx="9144000" cy="1439862"/>
          </a:xfrm>
        </p:spPr>
        <p:txBody>
          <a:bodyPr>
            <a:noAutofit/>
          </a:bodyPr>
          <a:lstStyle/>
          <a:p>
            <a:pPr>
              <a:defRPr/>
            </a:pPr>
            <a:br>
              <a:rPr lang="nl-NL" sz="2100" dirty="0"/>
            </a:br>
            <a:r>
              <a:rPr lang="nl-NL" dirty="0"/>
              <a:t>BTW en platformregeling</a:t>
            </a:r>
            <a:br>
              <a:rPr lang="nl-NL" dirty="0"/>
            </a:br>
            <a:r>
              <a:rPr lang="nl-NL" dirty="0"/>
              <a:t>Voorbeeld</a:t>
            </a:r>
          </a:p>
        </p:txBody>
      </p:sp>
      <p:sp>
        <p:nvSpPr>
          <p:cNvPr id="2" name="Tijdelijke aanduiding voor inhoud 1">
            <a:extLst>
              <a:ext uri="{FF2B5EF4-FFF2-40B4-BE49-F238E27FC236}">
                <a16:creationId xmlns:a16="http://schemas.microsoft.com/office/drawing/2014/main" id="{D42CDA28-2FF9-4243-B06D-4C99778A94F3}"/>
              </a:ext>
            </a:extLst>
          </p:cNvPr>
          <p:cNvSpPr>
            <a:spLocks noGrp="1"/>
          </p:cNvSpPr>
          <p:nvPr>
            <p:ph idx="1"/>
          </p:nvPr>
        </p:nvSpPr>
        <p:spPr>
          <a:xfrm>
            <a:off x="334703" y="2239962"/>
            <a:ext cx="8064500" cy="4094163"/>
          </a:xfrm>
        </p:spPr>
        <p:txBody>
          <a:bodyPr>
            <a:noAutofit/>
          </a:bodyPr>
          <a:lstStyle/>
          <a:p>
            <a:pPr>
              <a:buFont typeface="Arial" panose="020B0604020202020204" pitchFamily="34" charset="0"/>
              <a:buChar char="•"/>
              <a:defRPr/>
            </a:pPr>
            <a:endParaRPr lang="nl-NL" sz="1400" dirty="0"/>
          </a:p>
          <a:p>
            <a:pPr>
              <a:buFont typeface="Arial" panose="020B0604020202020204" pitchFamily="34" charset="0"/>
              <a:buChar char="•"/>
              <a:defRPr/>
            </a:pPr>
            <a:endParaRPr lang="nl-NL" sz="1400" dirty="0"/>
          </a:p>
          <a:p>
            <a:pPr>
              <a:buFont typeface="Arial" panose="020B0604020202020204" pitchFamily="34" charset="0"/>
              <a:buChar char="•"/>
              <a:defRPr/>
            </a:pPr>
            <a:endParaRPr lang="nl-NL" sz="1400" dirty="0"/>
          </a:p>
          <a:p>
            <a:pPr marL="0" indent="0">
              <a:defRPr/>
            </a:pPr>
            <a:endParaRPr lang="nl-NL" sz="1400" dirty="0"/>
          </a:p>
          <a:p>
            <a:pPr>
              <a:buFont typeface="Arial" panose="020B0604020202020204" pitchFamily="34" charset="0"/>
              <a:buChar char="•"/>
              <a:defRPr/>
            </a:pPr>
            <a:r>
              <a:rPr lang="nl-NL" sz="1400" dirty="0"/>
              <a:t>Particulier in NL koopt via webwinkel in India goederen met een waarde van € 80 </a:t>
            </a:r>
          </a:p>
          <a:p>
            <a:pPr>
              <a:buFont typeface="Arial" panose="020B0604020202020204" pitchFamily="34" charset="0"/>
              <a:buChar char="•"/>
              <a:defRPr/>
            </a:pPr>
            <a:r>
              <a:rPr lang="nl-NL" sz="1400" dirty="0"/>
              <a:t>Leverancier goederen is niet webwinkel maar leverancier in China, die zelf zorgt voor vervoer goederen van China naar Nederland</a:t>
            </a:r>
          </a:p>
          <a:p>
            <a:pPr>
              <a:buFont typeface="Arial" panose="020B0604020202020204" pitchFamily="34" charset="0"/>
              <a:buChar char="•"/>
              <a:defRPr/>
            </a:pPr>
            <a:r>
              <a:rPr lang="nl-NL" sz="1400" dirty="0"/>
              <a:t>Webwinkel in India wordt voor BTW als leverancier beschouwd =&gt; webwinkel in India wordt BTW verschuldigd in NL</a:t>
            </a:r>
          </a:p>
          <a:p>
            <a:pPr>
              <a:buFont typeface="Arial" panose="020B0604020202020204" pitchFamily="34" charset="0"/>
              <a:buChar char="•"/>
              <a:defRPr/>
            </a:pPr>
            <a:r>
              <a:rPr lang="nl-NL" sz="1400" dirty="0"/>
              <a:t>Webwinkel kan daarbij opteren voor de invoerregeling, waarbij de BTW verschuldigd in de EU op zendingen met een waarde van minder dan € 150 via één EU-lidstaat via vertegenwoordiging door tussenpersoon wordt aangegeven en betaald =&gt; vrijstelling bij invoer</a:t>
            </a:r>
          </a:p>
          <a:p>
            <a:pPr>
              <a:buFont typeface="Arial" panose="020B0604020202020204" pitchFamily="34" charset="0"/>
              <a:buChar char="•"/>
              <a:defRPr/>
            </a:pPr>
            <a:r>
              <a:rPr lang="nl-NL" sz="1400" dirty="0"/>
              <a:t>De aanbrenger (post –of koeriersbedrijf) vermeldt bij invoer in EU BTW-identificatienummer tussenpersoon webwinkel India voor toepassing invoerregeling in de vereenvoudigde douaneaangifte vermelden</a:t>
            </a:r>
          </a:p>
        </p:txBody>
      </p:sp>
      <p:pic>
        <p:nvPicPr>
          <p:cNvPr id="79876" name="Afbeelding 2">
            <a:extLst>
              <a:ext uri="{FF2B5EF4-FFF2-40B4-BE49-F238E27FC236}">
                <a16:creationId xmlns:a16="http://schemas.microsoft.com/office/drawing/2014/main" id="{F86B1B9A-6EDD-8748-BBFD-C14BCE883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87" r="6623"/>
          <a:stretch/>
        </p:blipFill>
        <p:spPr bwMode="auto">
          <a:xfrm>
            <a:off x="7115694" y="1068534"/>
            <a:ext cx="40732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9762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B681C477-5244-8649-B80C-412E04637122}"/>
              </a:ext>
            </a:extLst>
          </p:cNvPr>
          <p:cNvSpPr txBox="1">
            <a:spLocks noChangeArrowheads="1"/>
          </p:cNvSpPr>
          <p:nvPr/>
        </p:nvSpPr>
        <p:spPr bwMode="auto">
          <a:xfrm>
            <a:off x="837940" y="2080925"/>
            <a:ext cx="7345362" cy="3046988"/>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Platform A faciliteert de verkoop van ovens door C uit Singapore. De ovens liggen in Frankrijk opgeslagen en worden voor </a:t>
            </a:r>
            <a:r>
              <a:rPr lang="nl-NL" sz="1600" dirty="0">
                <a:latin typeface="Calibri" panose="020F0502020204030204" pitchFamily="34" charset="0"/>
                <a:cs typeface="Calibri" panose="020F0502020204030204" pitchFamily="34" charset="0"/>
              </a:rPr>
              <a:t>€</a:t>
            </a:r>
            <a:r>
              <a:rPr lang="nl-NL" altLang="nl-NL" sz="1600" dirty="0">
                <a:solidFill>
                  <a:schemeClr val="tx1"/>
                </a:solidFill>
                <a:latin typeface="Calibri" panose="020F0502020204030204" pitchFamily="34" charset="0"/>
                <a:cs typeface="Calibri" panose="020F0502020204030204" pitchFamily="34" charset="0"/>
              </a:rPr>
              <a:t> 300 verkocht aan particulieren in Nederland.</a:t>
            </a:r>
          </a:p>
          <a:p>
            <a:pPr marL="0" indent="0">
              <a:spcBef>
                <a:spcPct val="0"/>
              </a:spcBef>
              <a:buNone/>
              <a:defRPr/>
            </a:pPr>
            <a:endParaRPr lang="nl-NL" altLang="nl-NL" sz="16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1"/>
                </a:solidFill>
                <a:latin typeface="Calibri" panose="020F0502020204030204" pitchFamily="34" charset="0"/>
                <a:cs typeface="Calibri" panose="020F0502020204030204" pitchFamily="34" charset="0"/>
              </a:rPr>
              <a:t>BTW-gevolgen</a:t>
            </a:r>
            <a:r>
              <a:rPr lang="nl-NL" altLang="nl-NL" sz="1600" u="sng" dirty="0">
                <a:solidFill>
                  <a:schemeClr val="tx1"/>
                </a:solidFill>
                <a:latin typeface="Calibri" panose="020F0502020204030204" pitchFamily="34" charset="0"/>
                <a:cs typeface="Calibri" panose="020F0502020204030204" pitchFamily="34" charset="0"/>
              </a:rPr>
              <a:t> in 2021:</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De platformfictie is van toepassing</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A levert B2B aan het platform </a:t>
            </a: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nl-NL" altLang="nl-NL" sz="1600" dirty="0">
                <a:solidFill>
                  <a:schemeClr val="tx1"/>
                </a:solidFill>
                <a:latin typeface="Calibri" panose="020F0502020204030204" pitchFamily="34" charset="0"/>
                <a:cs typeface="Calibri" panose="020F0502020204030204" pitchFamily="34" charset="0"/>
              </a:rPr>
              <a:t> </a:t>
            </a: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0% BTW in land vertrek</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A moet zich mogelijk voor BTW in Singapore registreren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A moet BTW over B2C afstandsverkoop aan particuliere afnemer aangeven </a:t>
            </a: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 OSS</a:t>
            </a:r>
            <a:endParaRPr lang="nl-NL" altLang="nl-NL" sz="16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2EAF5396-6B96-924F-A5DD-C166FA3D967A}"/>
              </a:ext>
            </a:extLst>
          </p:cNvPr>
          <p:cNvSpPr>
            <a:spLocks noGrp="1"/>
          </p:cNvSpPr>
          <p:nvPr>
            <p:ph type="title"/>
          </p:nvPr>
        </p:nvSpPr>
        <p:spPr>
          <a:xfrm>
            <a:off x="837940" y="937925"/>
            <a:ext cx="9144000" cy="1143000"/>
          </a:xfrm>
        </p:spPr>
        <p:txBody>
          <a:bodyPr/>
          <a:lstStyle/>
          <a:p>
            <a:pPr eaLnBrk="1" hangingPunct="1">
              <a:defRPr/>
            </a:pPr>
            <a:r>
              <a:rPr lang="en-US" altLang="nl-NL" dirty="0"/>
              <a:t>BTW en </a:t>
            </a:r>
            <a:r>
              <a:rPr lang="en-US" altLang="nl-NL" dirty="0" err="1"/>
              <a:t>platformregeling</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9218527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EEF5E5ED-3FD9-4F42-AF08-81B0A06FE117}"/>
              </a:ext>
            </a:extLst>
          </p:cNvPr>
          <p:cNvSpPr txBox="1">
            <a:spLocks noChangeArrowheads="1"/>
          </p:cNvSpPr>
          <p:nvPr/>
        </p:nvSpPr>
        <p:spPr bwMode="auto">
          <a:xfrm>
            <a:off x="729875" y="1906607"/>
            <a:ext cx="7345362" cy="3970318"/>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4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Platform A faciliteert de verkoop van bijzettafels door een ondernemer in Taiwan. </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De bijzettafels hebben een waarde van </a:t>
            </a:r>
            <a:r>
              <a:rPr lang="nl-NL" sz="1400" dirty="0">
                <a:solidFill>
                  <a:schemeClr val="tx1"/>
                </a:solidFill>
                <a:latin typeface="Calibri" panose="020F0502020204030204" pitchFamily="34" charset="0"/>
                <a:cs typeface="Calibri" panose="020F0502020204030204" pitchFamily="34" charset="0"/>
              </a:rPr>
              <a:t>€ 35 en worden verkocht aan particulieren in Nederland.</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De bijzettafels worden ingevoerd op naam van de consument en worden in België ingevoerd, en vervolgens door een derde transporteur voor rekening van de ondernemer in Taiwan naar de Nederlandse particulier vervoerd.</a:t>
            </a:r>
          </a:p>
          <a:p>
            <a:pPr marL="0" indent="0">
              <a:spcBef>
                <a:spcPct val="0"/>
              </a:spcBef>
              <a:buNone/>
              <a:defRPr/>
            </a:pPr>
            <a:endParaRPr lang="nl-NL" altLang="nl-NL" sz="14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400" u="sng" dirty="0" err="1">
                <a:solidFill>
                  <a:schemeClr val="tx1"/>
                </a:solidFill>
                <a:latin typeface="Calibri" panose="020F0502020204030204" pitchFamily="34" charset="0"/>
                <a:cs typeface="Calibri" panose="020F0502020204030204" pitchFamily="34" charset="0"/>
              </a:rPr>
              <a:t>BTW-gevolgen</a:t>
            </a:r>
            <a:r>
              <a:rPr lang="nl-NL" altLang="nl-NL" sz="1400" u="sng" dirty="0">
                <a:solidFill>
                  <a:schemeClr val="tx1"/>
                </a:solidFill>
                <a:latin typeface="Calibri" panose="020F0502020204030204" pitchFamily="34" charset="0"/>
                <a:cs typeface="Calibri" panose="020F0502020204030204" pitchFamily="34" charset="0"/>
              </a:rPr>
              <a:t> in 2021:</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De platformfictie is van toepassing</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A levert B2B aan het platform </a:t>
            </a:r>
            <a:r>
              <a:rPr lang="nl-NL" altLang="nl-NL" sz="1400" dirty="0">
                <a:solidFill>
                  <a:schemeClr val="tx1"/>
                </a:solidFill>
                <a:latin typeface="Calibri" panose="020F0502020204030204" pitchFamily="34" charset="0"/>
                <a:cs typeface="Calibri" panose="020F0502020204030204" pitchFamily="34" charset="0"/>
                <a:sym typeface="Wingdings" panose="05000000000000000000" pitchFamily="2" charset="2"/>
              </a:rPr>
              <a:t> valt buiten BTW EU</a:t>
            </a:r>
            <a:endParaRPr lang="nl-NL" altLang="nl-NL" sz="14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Platform A verricht een afstandsverkoop aan de particulieren in Nederland</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rPr>
              <a:t>Bij toepassing invoerregeling: Verstrekken speciaal </a:t>
            </a:r>
            <a:r>
              <a:rPr lang="nl-NL" altLang="nl-NL" sz="1400" dirty="0" err="1">
                <a:solidFill>
                  <a:schemeClr val="tx1"/>
                </a:solidFill>
                <a:latin typeface="Calibri" panose="020F0502020204030204" pitchFamily="34" charset="0"/>
                <a:cs typeface="Calibri" panose="020F0502020204030204" pitchFamily="34" charset="0"/>
              </a:rPr>
              <a:t>BTW-nummer</a:t>
            </a:r>
            <a:r>
              <a:rPr lang="nl-NL" altLang="nl-NL" sz="1400" dirty="0">
                <a:solidFill>
                  <a:schemeClr val="tx1"/>
                </a:solidFill>
                <a:latin typeface="Calibri" panose="020F0502020204030204" pitchFamily="34" charset="0"/>
                <a:cs typeface="Calibri" panose="020F0502020204030204" pitchFamily="34" charset="0"/>
              </a:rPr>
              <a:t> </a:t>
            </a:r>
            <a:r>
              <a:rPr lang="nl-NL" altLang="nl-NL" sz="1400" dirty="0">
                <a:solidFill>
                  <a:schemeClr val="tx1"/>
                </a:solidFill>
                <a:latin typeface="Calibri" panose="020F0502020204030204" pitchFamily="34" charset="0"/>
                <a:cs typeface="Calibri" panose="020F0502020204030204" pitchFamily="34" charset="0"/>
                <a:sym typeface="Wingdings" panose="05000000000000000000" pitchFamily="2" charset="2"/>
              </a:rPr>
              <a:t> vrijstelling invoer, afstandsverkoop met NL BTW via I-OSS aan te geven door platform</a:t>
            </a:r>
          </a:p>
          <a:p>
            <a:pPr eaLnBrk="1" hangingPunct="1">
              <a:spcBef>
                <a:spcPct val="0"/>
              </a:spcBef>
              <a:buFont typeface="Arial" panose="020B0604020202020204" pitchFamily="34" charset="0"/>
              <a:buChar char="•"/>
              <a:defRPr/>
            </a:pPr>
            <a:r>
              <a:rPr lang="nl-NL" altLang="nl-NL" sz="1400" dirty="0">
                <a:solidFill>
                  <a:schemeClr val="tx1"/>
                </a:solidFill>
                <a:latin typeface="Calibri" panose="020F0502020204030204" pitchFamily="34" charset="0"/>
                <a:cs typeface="Calibri" panose="020F0502020204030204" pitchFamily="34" charset="0"/>
                <a:sym typeface="Wingdings" panose="05000000000000000000" pitchFamily="2" charset="2"/>
              </a:rPr>
              <a:t>Zonder toepassing invoerregeling: Vervoer bijzettafels van België naar Nederland onder douane-regeling, invoer-BTW verschuldigd in NL door particulier, en aan te geven via </a:t>
            </a:r>
            <a:r>
              <a:rPr lang="nl-NL" altLang="nl-NL" sz="1400" dirty="0" err="1">
                <a:solidFill>
                  <a:schemeClr val="tx1"/>
                </a:solidFill>
                <a:latin typeface="Calibri" panose="020F0502020204030204" pitchFamily="34" charset="0"/>
                <a:cs typeface="Calibri" panose="020F0502020204030204" pitchFamily="34" charset="0"/>
                <a:sym typeface="Wingdings" panose="05000000000000000000" pitchFamily="2" charset="2"/>
              </a:rPr>
              <a:t>post-en</a:t>
            </a:r>
            <a:r>
              <a:rPr lang="nl-NL" altLang="nl-NL" sz="1400" dirty="0">
                <a:solidFill>
                  <a:schemeClr val="tx1"/>
                </a:solidFill>
                <a:latin typeface="Calibri" panose="020F0502020204030204" pitchFamily="34" charset="0"/>
                <a:cs typeface="Calibri" panose="020F0502020204030204" pitchFamily="34" charset="0"/>
                <a:sym typeface="Wingdings" panose="05000000000000000000" pitchFamily="2" charset="2"/>
              </a:rPr>
              <a:t> koeriersregeling of standaardprocedure.</a:t>
            </a:r>
            <a:endParaRPr lang="nl-NL" altLang="nl-NL" sz="14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endParaRPr lang="nl-NL" altLang="nl-NL" sz="14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CE28E1FD-FC41-2D46-BA75-4876EA2414DB}"/>
              </a:ext>
            </a:extLst>
          </p:cNvPr>
          <p:cNvSpPr>
            <a:spLocks noGrp="1"/>
          </p:cNvSpPr>
          <p:nvPr>
            <p:ph type="title"/>
          </p:nvPr>
        </p:nvSpPr>
        <p:spPr>
          <a:xfrm>
            <a:off x="729875" y="877907"/>
            <a:ext cx="9144000" cy="1143000"/>
          </a:xfrm>
        </p:spPr>
        <p:txBody>
          <a:bodyPr/>
          <a:lstStyle/>
          <a:p>
            <a:pPr eaLnBrk="1" hangingPunct="1">
              <a:defRPr/>
            </a:pPr>
            <a:r>
              <a:rPr lang="en-US" altLang="nl-NL" dirty="0"/>
              <a:t>BTW en </a:t>
            </a:r>
            <a:r>
              <a:rPr lang="en-US" altLang="nl-NL" dirty="0" err="1"/>
              <a:t>platformregeling</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9164591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0AC4B-F6EA-714B-9143-C28DA3D50ADF}"/>
              </a:ext>
            </a:extLst>
          </p:cNvPr>
          <p:cNvSpPr>
            <a:spLocks noGrp="1"/>
          </p:cNvSpPr>
          <p:nvPr>
            <p:ph type="title"/>
          </p:nvPr>
        </p:nvSpPr>
        <p:spPr>
          <a:xfrm>
            <a:off x="865745" y="1098856"/>
            <a:ext cx="10363200" cy="1143000"/>
          </a:xfrm>
        </p:spPr>
        <p:txBody>
          <a:bodyPr/>
          <a:lstStyle/>
          <a:p>
            <a:r>
              <a:rPr lang="nl-NL" dirty="0"/>
              <a:t>Voorbeeld – Zendingen vanuit een land buiten de EU (in combinatie met invoerregeling</a:t>
            </a:r>
          </a:p>
        </p:txBody>
      </p:sp>
      <p:pic>
        <p:nvPicPr>
          <p:cNvPr id="5" name="Tijdelijke aanduiding voor inhoud 4">
            <a:extLst>
              <a:ext uri="{FF2B5EF4-FFF2-40B4-BE49-F238E27FC236}">
                <a16:creationId xmlns:a16="http://schemas.microsoft.com/office/drawing/2014/main" id="{24AB6127-62CF-344E-895E-4BFB06B20C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368" y="2995889"/>
            <a:ext cx="7253293" cy="1473200"/>
          </a:xfrm>
        </p:spPr>
      </p:pic>
      <p:sp>
        <p:nvSpPr>
          <p:cNvPr id="6" name="Tekstvak 5">
            <a:extLst>
              <a:ext uri="{FF2B5EF4-FFF2-40B4-BE49-F238E27FC236}">
                <a16:creationId xmlns:a16="http://schemas.microsoft.com/office/drawing/2014/main" id="{7778D8D3-D58D-D54C-965B-5443A359E55F}"/>
              </a:ext>
            </a:extLst>
          </p:cNvPr>
          <p:cNvSpPr txBox="1"/>
          <p:nvPr/>
        </p:nvSpPr>
        <p:spPr>
          <a:xfrm>
            <a:off x="1441221" y="4438026"/>
            <a:ext cx="4058431" cy="1600438"/>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Leverancier India</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Platform Verenigde Staten</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Aankomst Nederland. Voor consument in Nederland</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Waar goederen lager dan € 150</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Toepassing invoerregeling</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EU-vertegenwoordiger aangesteld in Nederland</a:t>
            </a:r>
          </a:p>
        </p:txBody>
      </p:sp>
      <p:sp>
        <p:nvSpPr>
          <p:cNvPr id="7" name="Tekstvak 6">
            <a:extLst>
              <a:ext uri="{FF2B5EF4-FFF2-40B4-BE49-F238E27FC236}">
                <a16:creationId xmlns:a16="http://schemas.microsoft.com/office/drawing/2014/main" id="{6865FE33-0DA4-6F4F-9E7D-36223B379545}"/>
              </a:ext>
            </a:extLst>
          </p:cNvPr>
          <p:cNvSpPr txBox="1"/>
          <p:nvPr/>
        </p:nvSpPr>
        <p:spPr>
          <a:xfrm>
            <a:off x="6573078" y="2211059"/>
            <a:ext cx="5618922" cy="1569660"/>
          </a:xfrm>
          <a:prstGeom prst="rect">
            <a:avLst/>
          </a:prstGeom>
          <a:noFill/>
        </p:spPr>
        <p:txBody>
          <a:bodyPr wrap="square" rtlCol="0">
            <a:spAutoFit/>
          </a:bodyPr>
          <a:lstStyle/>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Douaneaangifte indienen op naam van een NL entiteit of via fiscale vertegenwoordiging. Bij indirecte vertegenwoordiging gaat de douaneaangifte voor rekening van de Indiase leverancier maar op naam van bijvoorbeeld de douaneagent</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Nederlandse invoer-BTW vrijgesteld</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NL vertegenwoordiger voldoet de </a:t>
            </a:r>
            <a:r>
              <a:rPr lang="nl-NL" sz="1200" dirty="0" err="1">
                <a:latin typeface="Calibri" panose="020F0502020204030204" pitchFamily="34" charset="0"/>
                <a:cs typeface="Calibri" panose="020F0502020204030204" pitchFamily="34" charset="0"/>
              </a:rPr>
              <a:t>BTW-verplichtingen</a:t>
            </a:r>
            <a:r>
              <a:rPr lang="nl-NL" sz="1200" dirty="0">
                <a:latin typeface="Calibri" panose="020F0502020204030204" pitchFamily="34" charset="0"/>
                <a:cs typeface="Calibri" panose="020F0502020204030204" pitchFamily="34" charset="0"/>
              </a:rPr>
              <a:t> in naam en voor rekening van het platform en beschikt over invoer-OSS nummer van het platform</a:t>
            </a:r>
          </a:p>
          <a:p>
            <a:pPr marL="285750" indent="-285750">
              <a:buFont typeface="Arial" panose="020B0604020202020204" pitchFamily="34" charset="0"/>
              <a:buChar char="•"/>
            </a:pPr>
            <a:r>
              <a:rPr lang="nl-NL" sz="1200" dirty="0">
                <a:latin typeface="Calibri" panose="020F0502020204030204" pitchFamily="34" charset="0"/>
                <a:cs typeface="Calibri" panose="020F0502020204030204" pitchFamily="34" charset="0"/>
              </a:rPr>
              <a:t>NL BTW verschuldigd via BTW-melding (invoer-OSS-aangifte) in Nederland</a:t>
            </a:r>
          </a:p>
        </p:txBody>
      </p:sp>
    </p:spTree>
    <p:extLst>
      <p:ext uri="{BB962C8B-B14F-4D97-AF65-F5344CB8AC3E}">
        <p14:creationId xmlns:p14="http://schemas.microsoft.com/office/powerpoint/2010/main" val="25820800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BC6C1-2AAB-8045-AFED-EDC8947ADB2D}"/>
              </a:ext>
            </a:extLst>
          </p:cNvPr>
          <p:cNvSpPr>
            <a:spLocks noGrp="1"/>
          </p:cNvSpPr>
          <p:nvPr>
            <p:ph type="title"/>
          </p:nvPr>
        </p:nvSpPr>
        <p:spPr>
          <a:xfrm>
            <a:off x="865745" y="986625"/>
            <a:ext cx="10363200" cy="1143000"/>
          </a:xfrm>
        </p:spPr>
        <p:txBody>
          <a:bodyPr/>
          <a:lstStyle/>
          <a:p>
            <a:r>
              <a:rPr lang="nl-NL" dirty="0"/>
              <a:t>Voorbeeld – Zendingen vanuit een land binnen de EU (in combinatie met unieregeling</a:t>
            </a:r>
          </a:p>
        </p:txBody>
      </p:sp>
      <p:pic>
        <p:nvPicPr>
          <p:cNvPr id="5" name="Tijdelijke aanduiding voor inhoud 4">
            <a:extLst>
              <a:ext uri="{FF2B5EF4-FFF2-40B4-BE49-F238E27FC236}">
                <a16:creationId xmlns:a16="http://schemas.microsoft.com/office/drawing/2014/main" id="{F80CA291-4998-924B-B244-BAC232961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45" y="2178050"/>
            <a:ext cx="7964212" cy="2501900"/>
          </a:xfrm>
        </p:spPr>
      </p:pic>
      <p:sp>
        <p:nvSpPr>
          <p:cNvPr id="6" name="Tekstvak 5">
            <a:extLst>
              <a:ext uri="{FF2B5EF4-FFF2-40B4-BE49-F238E27FC236}">
                <a16:creationId xmlns:a16="http://schemas.microsoft.com/office/drawing/2014/main" id="{3B55DDC4-3F75-F44C-9F88-F87F2E98CD1C}"/>
              </a:ext>
            </a:extLst>
          </p:cNvPr>
          <p:cNvSpPr txBox="1"/>
          <p:nvPr/>
        </p:nvSpPr>
        <p:spPr>
          <a:xfrm>
            <a:off x="865745" y="4156730"/>
            <a:ext cx="1709530" cy="523220"/>
          </a:xfrm>
          <a:prstGeom prst="rect">
            <a:avLst/>
          </a:prstGeom>
          <a:noFill/>
        </p:spPr>
        <p:txBody>
          <a:bodyPr wrap="square" rtlCol="0">
            <a:spAutoFit/>
          </a:bodyPr>
          <a:lstStyle/>
          <a:p>
            <a:r>
              <a:rPr lang="nl-NL" sz="1400" dirty="0">
                <a:latin typeface="Calibri" panose="020F0502020204030204" pitchFamily="34" charset="0"/>
                <a:cs typeface="Calibri" panose="020F0502020204030204" pitchFamily="34" charset="0"/>
              </a:rPr>
              <a:t>0% </a:t>
            </a:r>
            <a:r>
              <a:rPr lang="nl-NL" sz="1400" dirty="0" err="1">
                <a:latin typeface="Calibri" panose="020F0502020204030204" pitchFamily="34" charset="0"/>
                <a:cs typeface="Calibri" panose="020F0502020204030204" pitchFamily="34" charset="0"/>
              </a:rPr>
              <a:t>BTW-tarief</a:t>
            </a:r>
            <a:r>
              <a:rPr lang="nl-NL" sz="1400" dirty="0">
                <a:latin typeface="Calibri" panose="020F0502020204030204" pitchFamily="34" charset="0"/>
                <a:cs typeface="Calibri" panose="020F0502020204030204" pitchFamily="34" charset="0"/>
              </a:rPr>
              <a:t> van toepassing</a:t>
            </a:r>
          </a:p>
        </p:txBody>
      </p:sp>
      <p:sp>
        <p:nvSpPr>
          <p:cNvPr id="7" name="Tekstvak 6">
            <a:extLst>
              <a:ext uri="{FF2B5EF4-FFF2-40B4-BE49-F238E27FC236}">
                <a16:creationId xmlns:a16="http://schemas.microsoft.com/office/drawing/2014/main" id="{5C773A82-E11A-1D4A-B5F5-F26B4ADF2D7E}"/>
              </a:ext>
            </a:extLst>
          </p:cNvPr>
          <p:cNvSpPr txBox="1"/>
          <p:nvPr/>
        </p:nvSpPr>
        <p:spPr>
          <a:xfrm>
            <a:off x="2754007" y="4156730"/>
            <a:ext cx="5515350" cy="1815882"/>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Leverancier in India</a:t>
            </a:r>
          </a:p>
          <a:p>
            <a:pPr marL="285750" indent="-285750">
              <a:buFont typeface="Arial" panose="020B0604020202020204" pitchFamily="34" charset="0"/>
              <a:buChar char="•"/>
            </a:pPr>
            <a:r>
              <a:rPr lang="nl-NL" sz="1400" dirty="0" err="1">
                <a:latin typeface="Calibri" panose="020F0502020204030204" pitchFamily="34" charset="0"/>
                <a:cs typeface="Calibri" panose="020F0502020204030204" pitchFamily="34" charset="0"/>
              </a:rPr>
              <a:t>Platorm</a:t>
            </a:r>
            <a:r>
              <a:rPr lang="nl-NL" sz="1400" dirty="0">
                <a:latin typeface="Calibri" panose="020F0502020204030204" pitchFamily="34" charset="0"/>
                <a:cs typeface="Calibri" panose="020F0502020204030204" pitchFamily="34" charset="0"/>
              </a:rPr>
              <a:t> in België</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Goederen gaan naar Nederland en Frankrijk</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Goederen liggen al in België en zijn al in het vrije verkeer gebracht</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Waarde van de goederen is niet relevant</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Toepassing unieregeling</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Fictieve levering door platform aan consumenten is belast met Nederlandse en Franse BTW via BTW-melding (OSS-aangifte in België</a:t>
            </a:r>
          </a:p>
        </p:txBody>
      </p:sp>
      <p:sp>
        <p:nvSpPr>
          <p:cNvPr id="8" name="Tekstvak 7">
            <a:extLst>
              <a:ext uri="{FF2B5EF4-FFF2-40B4-BE49-F238E27FC236}">
                <a16:creationId xmlns:a16="http://schemas.microsoft.com/office/drawing/2014/main" id="{EB7E8519-ABE2-8D42-91BB-9D97ED09FF91}"/>
              </a:ext>
            </a:extLst>
          </p:cNvPr>
          <p:cNvSpPr txBox="1"/>
          <p:nvPr/>
        </p:nvSpPr>
        <p:spPr>
          <a:xfrm>
            <a:off x="8829957" y="3167390"/>
            <a:ext cx="2345635" cy="523220"/>
          </a:xfrm>
          <a:prstGeom prst="rect">
            <a:avLst/>
          </a:prstGeom>
          <a:noFill/>
        </p:spPr>
        <p:txBody>
          <a:bodyPr wrap="square" rtlCol="0">
            <a:spAutoFit/>
          </a:bodyPr>
          <a:lstStyle/>
          <a:p>
            <a:r>
              <a:rPr lang="nl-NL" sz="1400" dirty="0">
                <a:latin typeface="Calibri" panose="020F0502020204030204" pitchFamily="34" charset="0"/>
                <a:cs typeface="Calibri" panose="020F0502020204030204" pitchFamily="34" charset="0"/>
              </a:rPr>
              <a:t>Geen BTW-registratie vereist in Nederland en Frankrijk</a:t>
            </a:r>
          </a:p>
        </p:txBody>
      </p:sp>
    </p:spTree>
    <p:extLst>
      <p:ext uri="{BB962C8B-B14F-4D97-AF65-F5344CB8AC3E}">
        <p14:creationId xmlns:p14="http://schemas.microsoft.com/office/powerpoint/2010/main" val="5569492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E016E-E5FC-0643-BC05-B87EE1C8C6E6}"/>
              </a:ext>
            </a:extLst>
          </p:cNvPr>
          <p:cNvSpPr>
            <a:spLocks noGrp="1"/>
          </p:cNvSpPr>
          <p:nvPr>
            <p:ph type="title"/>
          </p:nvPr>
        </p:nvSpPr>
        <p:spPr/>
        <p:txBody>
          <a:bodyPr/>
          <a:lstStyle/>
          <a:p>
            <a:r>
              <a:rPr lang="nl-NL" dirty="0"/>
              <a:t>BTW en platformregeling</a:t>
            </a:r>
          </a:p>
        </p:txBody>
      </p:sp>
      <p:sp>
        <p:nvSpPr>
          <p:cNvPr id="3" name="Tijdelijke aanduiding voor inhoud 2">
            <a:extLst>
              <a:ext uri="{FF2B5EF4-FFF2-40B4-BE49-F238E27FC236}">
                <a16:creationId xmlns:a16="http://schemas.microsoft.com/office/drawing/2014/main" id="{C26A85CC-BD7E-F247-8905-384443A4609B}"/>
              </a:ext>
            </a:extLst>
          </p:cNvPr>
          <p:cNvSpPr>
            <a:spLocks noGrp="1"/>
          </p:cNvSpPr>
          <p:nvPr>
            <p:ph idx="1"/>
          </p:nvPr>
        </p:nvSpPr>
        <p:spPr/>
        <p:txBody>
          <a:bodyPr/>
          <a:lstStyle/>
          <a:p>
            <a:pPr marL="0" indent="0">
              <a:buNone/>
            </a:pPr>
            <a:r>
              <a:rPr lang="nl-NL" u="sng" dirty="0"/>
              <a:t>Samenvatting</a:t>
            </a:r>
          </a:p>
          <a:p>
            <a:r>
              <a:rPr lang="nl-NL" dirty="0"/>
              <a:t>In het geval dat platform de verkoop tussen leverancier en consument </a:t>
            </a:r>
            <a:r>
              <a:rPr lang="nl-NL" u="sng" dirty="0"/>
              <a:t>faciliteert</a:t>
            </a:r>
          </a:p>
          <a:p>
            <a:r>
              <a:rPr lang="nl-NL" dirty="0"/>
              <a:t>Fictieve goederenlevering tussen leverancier en tussen platform en consument</a:t>
            </a:r>
          </a:p>
          <a:p>
            <a:r>
              <a:rPr lang="nl-NL" dirty="0"/>
              <a:t>Transport altijd gerelateerd aan transactie tussen platform en consument:</a:t>
            </a:r>
          </a:p>
          <a:p>
            <a:pPr lvl="1"/>
            <a:r>
              <a:rPr lang="nl-NL" dirty="0"/>
              <a:t>Transactie leverancier - platform</a:t>
            </a:r>
          </a:p>
          <a:p>
            <a:pPr lvl="1"/>
            <a:r>
              <a:rPr lang="nl-NL" dirty="0"/>
              <a:t>Transactie platform – consument = regels afstandsverkopen</a:t>
            </a:r>
          </a:p>
          <a:p>
            <a:r>
              <a:rPr lang="nl-NL" dirty="0"/>
              <a:t>Platform </a:t>
            </a:r>
            <a:r>
              <a:rPr lang="nl-NL" dirty="0" err="1"/>
              <a:t>liability</a:t>
            </a:r>
            <a:r>
              <a:rPr lang="nl-NL" dirty="0"/>
              <a:t> van toepassing (ongeacht plaats van vestiging platform) voor:</a:t>
            </a:r>
          </a:p>
          <a:p>
            <a:pPr lvl="1"/>
            <a:r>
              <a:rPr lang="nl-NL" dirty="0"/>
              <a:t>Non-EU afstandsverkopen  lager dan € 150</a:t>
            </a:r>
          </a:p>
          <a:p>
            <a:pPr lvl="1"/>
            <a:r>
              <a:rPr lang="nl-NL" dirty="0"/>
              <a:t>EU afstandsverkopen indien leverancier buiten EU is gevestigd</a:t>
            </a:r>
          </a:p>
        </p:txBody>
      </p:sp>
    </p:spTree>
    <p:extLst>
      <p:ext uri="{BB962C8B-B14F-4D97-AF65-F5344CB8AC3E}">
        <p14:creationId xmlns:p14="http://schemas.microsoft.com/office/powerpoint/2010/main" val="41568929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54F12DBD-A1E7-F643-AF9A-4B8518189D84}"/>
              </a:ext>
            </a:extLst>
          </p:cNvPr>
          <p:cNvSpPr txBox="1">
            <a:spLocks noChangeArrowheads="1"/>
          </p:cNvSpPr>
          <p:nvPr/>
        </p:nvSpPr>
        <p:spPr bwMode="auto">
          <a:xfrm>
            <a:off x="1012508" y="2253280"/>
            <a:ext cx="7345362" cy="2702278"/>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Actiepunten:</a:t>
            </a:r>
          </a:p>
          <a:p>
            <a:pPr>
              <a:defRPr/>
            </a:pPr>
            <a:r>
              <a:rPr lang="nl-NL" sz="1600" dirty="0">
                <a:solidFill>
                  <a:schemeClr val="tx2"/>
                </a:solidFill>
                <a:latin typeface="Calibri" panose="020F0502020204030204" pitchFamily="34" charset="0"/>
                <a:cs typeface="Calibri" panose="020F0502020204030204" pitchFamily="34" charset="0"/>
              </a:rPr>
              <a:t>Ga na of de ondernemer alle informatie van de onderliggende transacties vastlegt in het systeem.</a:t>
            </a:r>
          </a:p>
          <a:p>
            <a:pPr>
              <a:defRPr/>
            </a:pPr>
            <a:r>
              <a:rPr lang="nl-NL" sz="1600" dirty="0">
                <a:solidFill>
                  <a:schemeClr val="tx2"/>
                </a:solidFill>
                <a:latin typeface="Calibri" panose="020F0502020204030204" pitchFamily="34" charset="0"/>
                <a:cs typeface="Calibri" panose="020F0502020204030204" pitchFamily="34" charset="0"/>
              </a:rPr>
              <a:t>Stel gebruikers van het platform tijdig op de hoogte van eventuele wijzigingen</a:t>
            </a:r>
          </a:p>
          <a:p>
            <a:pPr>
              <a:defRPr/>
            </a:pPr>
            <a:r>
              <a:rPr lang="nl-NL" sz="1600" dirty="0">
                <a:solidFill>
                  <a:schemeClr val="tx2"/>
                </a:solidFill>
                <a:latin typeface="Calibri" panose="020F0502020204030204" pitchFamily="34" charset="0"/>
                <a:cs typeface="Calibri" panose="020F0502020204030204" pitchFamily="34" charset="0"/>
              </a:rPr>
              <a:t>Verkoopt de ondernemer goederen via een platform? Neem tijdig contact op met het platform om de BTW veranderingen verder vorm te geven, met name of de platformfictie voor het betreffende platform gaat gelden. De facturatiestromen kunnen gaan veranderen. Daarbij is het belangrijk dit tijdig in te richten in uw systemen en eventuele afspraken aan te passen. </a:t>
            </a:r>
            <a:endParaRPr lang="nl-NL" altLang="nl-NL" sz="1600" dirty="0">
              <a:solidFill>
                <a:schemeClr val="tx2"/>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8D80E0D2-596A-0645-9927-277CC18A25D5}"/>
              </a:ext>
            </a:extLst>
          </p:cNvPr>
          <p:cNvSpPr>
            <a:spLocks noGrp="1"/>
          </p:cNvSpPr>
          <p:nvPr>
            <p:ph type="title"/>
          </p:nvPr>
        </p:nvSpPr>
        <p:spPr>
          <a:xfrm>
            <a:off x="1012508" y="1221097"/>
            <a:ext cx="9144000" cy="1143000"/>
          </a:xfrm>
        </p:spPr>
        <p:txBody>
          <a:bodyPr/>
          <a:lstStyle/>
          <a:p>
            <a:pPr eaLnBrk="1" hangingPunct="1">
              <a:defRPr/>
            </a:pPr>
            <a:r>
              <a:rPr lang="en-US" altLang="nl-NL" dirty="0"/>
              <a:t>BTW en </a:t>
            </a:r>
            <a:r>
              <a:rPr lang="en-US" altLang="nl-NL" dirty="0" err="1"/>
              <a:t>platformregeling</a:t>
            </a:r>
            <a:br>
              <a:rPr lang="en-US" altLang="nl-NL" dirty="0"/>
            </a:br>
            <a:endParaRPr lang="nl-NL" altLang="nl-NL" sz="2600" b="0" i="1" dirty="0"/>
          </a:p>
        </p:txBody>
      </p:sp>
    </p:spTree>
    <p:extLst>
      <p:ext uri="{BB962C8B-B14F-4D97-AF65-F5344CB8AC3E}">
        <p14:creationId xmlns:p14="http://schemas.microsoft.com/office/powerpoint/2010/main" val="4534548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8">
            <a:extLst>
              <a:ext uri="{FF2B5EF4-FFF2-40B4-BE49-F238E27FC236}">
                <a16:creationId xmlns:a16="http://schemas.microsoft.com/office/drawing/2014/main" id="{F7F053A5-F351-B942-B0B5-A6F54B1D04BB}"/>
              </a:ext>
            </a:extLst>
          </p:cNvPr>
          <p:cNvSpPr txBox="1">
            <a:spLocks noChangeArrowheads="1"/>
          </p:cNvSpPr>
          <p:nvPr/>
        </p:nvSpPr>
        <p:spPr bwMode="auto">
          <a:xfrm>
            <a:off x="2566988" y="1628775"/>
            <a:ext cx="7345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Wingdings" pitchFamily="2" charset="2"/>
              <a:buChar char="§"/>
              <a:defRPr sz="3200">
                <a:solidFill>
                  <a:srgbClr val="000041"/>
                </a:solidFill>
                <a:latin typeface="Arial" panose="020B0604020202020204" pitchFamily="34" charset="0"/>
              </a:defRPr>
            </a:lvl1pPr>
            <a:lvl2pPr marL="102870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eaLnBrk="1" hangingPunct="1">
              <a:spcBef>
                <a:spcPct val="0"/>
              </a:spcBef>
              <a:buFont typeface="Arial" panose="020B0604020202020204" pitchFamily="34" charset="0"/>
              <a:buChar char="•"/>
            </a:pPr>
            <a:endParaRPr lang="nl-NL" altLang="nl-NL" sz="1600">
              <a:solidFill>
                <a:schemeClr val="tx1"/>
              </a:solidFill>
            </a:endParaRPr>
          </a:p>
          <a:p>
            <a:pPr eaLnBrk="1" hangingPunct="1">
              <a:spcBef>
                <a:spcPct val="0"/>
              </a:spcBef>
              <a:buFont typeface="Arial" panose="020B0604020202020204" pitchFamily="34" charset="0"/>
              <a:buChar char="•"/>
            </a:pPr>
            <a:endParaRPr lang="nl-NL" altLang="nl-NL" sz="1600">
              <a:solidFill>
                <a:schemeClr val="tx1"/>
              </a:solidFill>
            </a:endParaRPr>
          </a:p>
        </p:txBody>
      </p:sp>
      <p:sp>
        <p:nvSpPr>
          <p:cNvPr id="60425" name="Titel 1">
            <a:extLst>
              <a:ext uri="{FF2B5EF4-FFF2-40B4-BE49-F238E27FC236}">
                <a16:creationId xmlns:a16="http://schemas.microsoft.com/office/drawing/2014/main" id="{5D0579EE-CBDF-4940-A42E-14EDA0AC6FBD}"/>
              </a:ext>
            </a:extLst>
          </p:cNvPr>
          <p:cNvSpPr>
            <a:spLocks noGrp="1"/>
          </p:cNvSpPr>
          <p:nvPr>
            <p:ph type="title"/>
          </p:nvPr>
        </p:nvSpPr>
        <p:spPr>
          <a:xfrm>
            <a:off x="768350" y="650963"/>
            <a:ext cx="9144000" cy="1143000"/>
          </a:xfrm>
        </p:spPr>
        <p:txBody>
          <a:bodyPr/>
          <a:lstStyle/>
          <a:p>
            <a:pPr eaLnBrk="1" hangingPunct="1">
              <a:defRPr/>
            </a:pPr>
            <a:r>
              <a:rPr lang="en-US" altLang="nl-NL" dirty="0" err="1"/>
              <a:t>Overzicht</a:t>
            </a:r>
            <a:r>
              <a:rPr lang="en-US" altLang="nl-NL" dirty="0"/>
              <a:t> </a:t>
            </a:r>
            <a:r>
              <a:rPr lang="en-US" altLang="nl-NL" dirty="0" err="1"/>
              <a:t>wijzigingen</a:t>
            </a:r>
            <a:r>
              <a:rPr lang="en-US" altLang="nl-NL" dirty="0"/>
              <a:t> 1 </a:t>
            </a:r>
            <a:r>
              <a:rPr lang="en-US" altLang="nl-NL" dirty="0" err="1"/>
              <a:t>juli</a:t>
            </a:r>
            <a:r>
              <a:rPr lang="en-US" altLang="nl-NL" dirty="0"/>
              <a:t> 2021</a:t>
            </a:r>
            <a:endParaRPr lang="nl-NL" altLang="nl-NL" b="0" i="1" dirty="0"/>
          </a:p>
        </p:txBody>
      </p:sp>
      <p:pic>
        <p:nvPicPr>
          <p:cNvPr id="83973" name="Afbeelding 1">
            <a:extLst>
              <a:ext uri="{FF2B5EF4-FFF2-40B4-BE49-F238E27FC236}">
                <a16:creationId xmlns:a16="http://schemas.microsoft.com/office/drawing/2014/main" id="{1FBD0B3F-74BA-E044-A410-740FCEA50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79" y="1628775"/>
            <a:ext cx="6062746" cy="42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7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590F2A88-2BD5-3845-A94B-C7FE1A36512C}"/>
              </a:ext>
            </a:extLst>
          </p:cNvPr>
          <p:cNvSpPr>
            <a:spLocks noGrp="1"/>
          </p:cNvSpPr>
          <p:nvPr>
            <p:ph type="title"/>
          </p:nvPr>
        </p:nvSpPr>
        <p:spPr>
          <a:xfrm>
            <a:off x="1182570" y="1153843"/>
            <a:ext cx="7772400" cy="1143000"/>
          </a:xfrm>
        </p:spPr>
        <p:txBody>
          <a:bodyPr/>
          <a:lstStyle/>
          <a:p>
            <a:pPr eaLnBrk="1" hangingPunct="1"/>
            <a:r>
              <a:rPr lang="nl-NL" altLang="nl-NL" dirty="0"/>
              <a:t>Voorbeeld	</a:t>
            </a:r>
          </a:p>
        </p:txBody>
      </p:sp>
      <p:sp>
        <p:nvSpPr>
          <p:cNvPr id="25603" name="AutoShape 3">
            <a:extLst>
              <a:ext uri="{FF2B5EF4-FFF2-40B4-BE49-F238E27FC236}">
                <a16:creationId xmlns:a16="http://schemas.microsoft.com/office/drawing/2014/main" id="{ED973E54-2BF6-8A4A-81C0-80F5EB0BE37F}"/>
              </a:ext>
            </a:extLst>
          </p:cNvPr>
          <p:cNvSpPr>
            <a:spLocks noChangeArrowheads="1"/>
          </p:cNvSpPr>
          <p:nvPr/>
        </p:nvSpPr>
        <p:spPr bwMode="auto">
          <a:xfrm>
            <a:off x="3556620" y="2068845"/>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A = NL</a:t>
            </a:r>
          </a:p>
          <a:p>
            <a:pPr algn="ctr">
              <a:lnSpc>
                <a:spcPct val="100000"/>
              </a:lnSpc>
              <a:defRPr/>
            </a:pPr>
            <a:r>
              <a:rPr lang="nl-NL" altLang="nl-NL" sz="1600" b="0" dirty="0">
                <a:latin typeface="Calibri" panose="020F0502020204030204" pitchFamily="34" charset="0"/>
              </a:rPr>
              <a:t>ondernemer</a:t>
            </a:r>
          </a:p>
        </p:txBody>
      </p:sp>
      <p:sp>
        <p:nvSpPr>
          <p:cNvPr id="25604" name="AutoShape 4">
            <a:extLst>
              <a:ext uri="{FF2B5EF4-FFF2-40B4-BE49-F238E27FC236}">
                <a16:creationId xmlns:a16="http://schemas.microsoft.com/office/drawing/2014/main" id="{7B8E6AAE-7B70-7B45-B4FF-30987EDDA8E6}"/>
              </a:ext>
            </a:extLst>
          </p:cNvPr>
          <p:cNvSpPr>
            <a:spLocks noChangeArrowheads="1"/>
          </p:cNvSpPr>
          <p:nvPr/>
        </p:nvSpPr>
        <p:spPr bwMode="auto">
          <a:xfrm>
            <a:off x="3489945" y="3623008"/>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Magazijn A </a:t>
            </a:r>
          </a:p>
          <a:p>
            <a:pPr algn="ctr">
              <a:lnSpc>
                <a:spcPct val="100000"/>
              </a:lnSpc>
              <a:defRPr/>
            </a:pPr>
            <a:r>
              <a:rPr lang="nl-NL" altLang="nl-NL" sz="1600" b="0">
                <a:latin typeface="Calibri" panose="020F0502020204030204" pitchFamily="34" charset="0"/>
              </a:rPr>
              <a:t>Frankrijk</a:t>
            </a:r>
          </a:p>
        </p:txBody>
      </p:sp>
      <p:sp>
        <p:nvSpPr>
          <p:cNvPr id="19461" name="Rectangle 6">
            <a:extLst>
              <a:ext uri="{FF2B5EF4-FFF2-40B4-BE49-F238E27FC236}">
                <a16:creationId xmlns:a16="http://schemas.microsoft.com/office/drawing/2014/main" id="{C6B5AA48-54E5-2243-BF31-05F392BAFB29}"/>
              </a:ext>
            </a:extLst>
          </p:cNvPr>
          <p:cNvSpPr>
            <a:spLocks noChangeArrowheads="1"/>
          </p:cNvSpPr>
          <p:nvPr/>
        </p:nvSpPr>
        <p:spPr bwMode="auto">
          <a:xfrm>
            <a:off x="5833096" y="3653170"/>
            <a:ext cx="17303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Levering goederen</a:t>
            </a:r>
          </a:p>
        </p:txBody>
      </p:sp>
      <p:sp>
        <p:nvSpPr>
          <p:cNvPr id="19462" name="AutoShape 7">
            <a:extLst>
              <a:ext uri="{FF2B5EF4-FFF2-40B4-BE49-F238E27FC236}">
                <a16:creationId xmlns:a16="http://schemas.microsoft.com/office/drawing/2014/main" id="{34689DE3-F594-AB40-94DB-61CBF5C935A5}"/>
              </a:ext>
            </a:extLst>
          </p:cNvPr>
          <p:cNvSpPr>
            <a:spLocks noChangeArrowheads="1"/>
          </p:cNvSpPr>
          <p:nvPr/>
        </p:nvSpPr>
        <p:spPr bwMode="auto">
          <a:xfrm>
            <a:off x="5242545" y="4023058"/>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3" name="Text Box 8">
            <a:extLst>
              <a:ext uri="{FF2B5EF4-FFF2-40B4-BE49-F238E27FC236}">
                <a16:creationId xmlns:a16="http://schemas.microsoft.com/office/drawing/2014/main" id="{EFCEE308-FDC4-1A4B-8B2A-7CBB4635AB71}"/>
              </a:ext>
            </a:extLst>
          </p:cNvPr>
          <p:cNvSpPr txBox="1">
            <a:spLocks noChangeArrowheads="1"/>
          </p:cNvSpPr>
          <p:nvPr/>
        </p:nvSpPr>
        <p:spPr bwMode="auto">
          <a:xfrm>
            <a:off x="3547058" y="4870783"/>
            <a:ext cx="79787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dirty="0"/>
              <a:t>Vervoer van Parijs naar Porto </a:t>
            </a:r>
          </a:p>
          <a:p>
            <a:pPr eaLnBrk="1" hangingPunct="1">
              <a:spcBef>
                <a:spcPct val="0"/>
              </a:spcBef>
              <a:buFontTx/>
              <a:buNone/>
            </a:pPr>
            <a:r>
              <a:rPr lang="nl-NL" altLang="nl-NL" dirty="0"/>
              <a:t>Afnemer heeft PT </a:t>
            </a:r>
            <a:r>
              <a:rPr lang="nl-NL" altLang="nl-NL" dirty="0" err="1"/>
              <a:t>BTW-identificatienummer</a:t>
            </a:r>
            <a:r>
              <a:rPr lang="nl-NL" altLang="nl-NL" dirty="0"/>
              <a:t> </a:t>
            </a:r>
            <a:r>
              <a:rPr lang="en-US" altLang="nl-NL" dirty="0">
                <a:sym typeface="Wingdings" pitchFamily="2" charset="2"/>
              </a:rPr>
              <a:t>=&gt;</a:t>
            </a:r>
            <a:r>
              <a:rPr lang="nl-NL" altLang="nl-NL" dirty="0"/>
              <a:t> ICL</a:t>
            </a:r>
          </a:p>
          <a:p>
            <a:pPr eaLnBrk="1" hangingPunct="1">
              <a:spcBef>
                <a:spcPct val="0"/>
              </a:spcBef>
              <a:buFontTx/>
              <a:buNone/>
            </a:pPr>
            <a:r>
              <a:rPr lang="nl-NL" altLang="nl-NL" dirty="0"/>
              <a:t>Factuur </a:t>
            </a:r>
            <a:r>
              <a:rPr lang="en-US" altLang="nl-NL" dirty="0">
                <a:sym typeface="Wingdings" pitchFamily="2" charset="2"/>
              </a:rPr>
              <a:t>=&gt;</a:t>
            </a:r>
            <a:r>
              <a:rPr lang="nl-NL" altLang="nl-NL" dirty="0"/>
              <a:t> 0%-tarief </a:t>
            </a:r>
            <a:r>
              <a:rPr lang="en-US" altLang="nl-NL" dirty="0">
                <a:sym typeface="Wingdings" pitchFamily="2" charset="2"/>
              </a:rPr>
              <a:t>=&gt;</a:t>
            </a:r>
            <a:r>
              <a:rPr lang="nl-NL" altLang="nl-NL" dirty="0"/>
              <a:t> levering vanuit FR </a:t>
            </a:r>
            <a:r>
              <a:rPr lang="en-US" altLang="nl-NL" dirty="0">
                <a:sym typeface="Wingdings" pitchFamily="2" charset="2"/>
              </a:rPr>
              <a:t>=&gt;</a:t>
            </a:r>
            <a:r>
              <a:rPr lang="nl-NL" altLang="nl-NL" dirty="0"/>
              <a:t> A moet opgaaf in doen in FR</a:t>
            </a:r>
          </a:p>
          <a:p>
            <a:pPr eaLnBrk="1" hangingPunct="1">
              <a:spcBef>
                <a:spcPct val="0"/>
              </a:spcBef>
              <a:buFontTx/>
              <a:buNone/>
            </a:pPr>
            <a:r>
              <a:rPr lang="nl-NL" altLang="nl-NL" dirty="0"/>
              <a:t>PT ondernemer in PT </a:t>
            </a:r>
            <a:r>
              <a:rPr lang="en-US" altLang="nl-NL" dirty="0">
                <a:sym typeface="Wingdings" pitchFamily="2" charset="2"/>
              </a:rPr>
              <a:t>=&gt;</a:t>
            </a:r>
            <a:r>
              <a:rPr lang="nl-NL" altLang="nl-NL" dirty="0"/>
              <a:t> ICV</a:t>
            </a:r>
          </a:p>
          <a:p>
            <a:pPr eaLnBrk="1" hangingPunct="1">
              <a:spcBef>
                <a:spcPct val="0"/>
              </a:spcBef>
              <a:buFontTx/>
              <a:buNone/>
            </a:pPr>
            <a:endParaRPr lang="nl-NL" altLang="nl-NL" dirty="0"/>
          </a:p>
          <a:p>
            <a:pPr eaLnBrk="1" hangingPunct="1">
              <a:spcBef>
                <a:spcPct val="0"/>
              </a:spcBef>
              <a:buFontTx/>
              <a:buNone/>
            </a:pPr>
            <a:endParaRPr lang="nl-NL" altLang="nl-NL" dirty="0"/>
          </a:p>
        </p:txBody>
      </p:sp>
      <p:sp>
        <p:nvSpPr>
          <p:cNvPr id="25608" name="AutoShape 9">
            <a:extLst>
              <a:ext uri="{FF2B5EF4-FFF2-40B4-BE49-F238E27FC236}">
                <a16:creationId xmlns:a16="http://schemas.microsoft.com/office/drawing/2014/main" id="{44D777D2-F2E8-814D-BED2-E288C02C9433}"/>
              </a:ext>
            </a:extLst>
          </p:cNvPr>
          <p:cNvSpPr>
            <a:spLocks noChangeArrowheads="1"/>
          </p:cNvSpPr>
          <p:nvPr/>
        </p:nvSpPr>
        <p:spPr bwMode="auto">
          <a:xfrm>
            <a:off x="8747745" y="3635708"/>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Portugese</a:t>
            </a:r>
          </a:p>
          <a:p>
            <a:pPr algn="ctr">
              <a:lnSpc>
                <a:spcPct val="100000"/>
              </a:lnSpc>
              <a:defRPr/>
            </a:pPr>
            <a:r>
              <a:rPr lang="nl-NL" altLang="nl-NL" sz="1600" b="0">
                <a:latin typeface="Calibri" panose="020F0502020204030204" pitchFamily="34" charset="0"/>
              </a:rPr>
              <a:t> ondernemer</a:t>
            </a:r>
          </a:p>
        </p:txBody>
      </p:sp>
      <p:sp>
        <p:nvSpPr>
          <p:cNvPr id="19465" name="Rectangle 10">
            <a:extLst>
              <a:ext uri="{FF2B5EF4-FFF2-40B4-BE49-F238E27FC236}">
                <a16:creationId xmlns:a16="http://schemas.microsoft.com/office/drawing/2014/main" id="{E1EF1F7E-A8AE-4C40-AF2F-32CFF7697B4D}"/>
              </a:ext>
            </a:extLst>
          </p:cNvPr>
          <p:cNvSpPr>
            <a:spLocks noChangeArrowheads="1"/>
          </p:cNvSpPr>
          <p:nvPr/>
        </p:nvSpPr>
        <p:spPr bwMode="auto">
          <a:xfrm>
            <a:off x="6218857" y="2178384"/>
            <a:ext cx="8143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latin typeface="Calibri" panose="020F0502020204030204" pitchFamily="34" charset="0"/>
              </a:rPr>
              <a:t>Factuur</a:t>
            </a:r>
          </a:p>
        </p:txBody>
      </p:sp>
      <p:sp>
        <p:nvSpPr>
          <p:cNvPr id="19466" name="AutoShape 11">
            <a:extLst>
              <a:ext uri="{FF2B5EF4-FFF2-40B4-BE49-F238E27FC236}">
                <a16:creationId xmlns:a16="http://schemas.microsoft.com/office/drawing/2014/main" id="{1271D70E-83EF-FC4C-ACB0-DCC80BC2A402}"/>
              </a:ext>
            </a:extLst>
          </p:cNvPr>
          <p:cNvSpPr>
            <a:spLocks noChangeArrowheads="1"/>
          </p:cNvSpPr>
          <p:nvPr/>
        </p:nvSpPr>
        <p:spPr bwMode="auto">
          <a:xfrm>
            <a:off x="5218732" y="2545095"/>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7" name="Rectangle 12">
            <a:extLst>
              <a:ext uri="{FF2B5EF4-FFF2-40B4-BE49-F238E27FC236}">
                <a16:creationId xmlns:a16="http://schemas.microsoft.com/office/drawing/2014/main" id="{A8CFEC2A-9785-3247-8600-FB81006A954C}"/>
              </a:ext>
            </a:extLst>
          </p:cNvPr>
          <p:cNvSpPr>
            <a:spLocks noChangeArrowheads="1"/>
          </p:cNvSpPr>
          <p:nvPr/>
        </p:nvSpPr>
        <p:spPr bwMode="auto">
          <a:xfrm>
            <a:off x="3645520" y="1684670"/>
            <a:ext cx="10604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dirty="0">
                <a:latin typeface="Calibri" panose="020F0502020204030204" pitchFamily="34" charset="0"/>
              </a:rPr>
              <a:t>Nederland</a:t>
            </a:r>
          </a:p>
        </p:txBody>
      </p:sp>
      <p:sp>
        <p:nvSpPr>
          <p:cNvPr id="19468" name="Rectangle 13">
            <a:extLst>
              <a:ext uri="{FF2B5EF4-FFF2-40B4-BE49-F238E27FC236}">
                <a16:creationId xmlns:a16="http://schemas.microsoft.com/office/drawing/2014/main" id="{5A346E76-0E29-0D44-BDDF-037EB6812DA2}"/>
              </a:ext>
            </a:extLst>
          </p:cNvPr>
          <p:cNvSpPr>
            <a:spLocks noChangeArrowheads="1"/>
          </p:cNvSpPr>
          <p:nvPr/>
        </p:nvSpPr>
        <p:spPr bwMode="auto">
          <a:xfrm>
            <a:off x="8825533" y="1733884"/>
            <a:ext cx="8794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nl-NL" altLang="nl-NL">
                <a:latin typeface="Calibri" panose="020F0502020204030204" pitchFamily="34" charset="0"/>
              </a:rPr>
              <a:t>Portugal</a:t>
            </a:r>
          </a:p>
        </p:txBody>
      </p:sp>
      <p:sp>
        <p:nvSpPr>
          <p:cNvPr id="19469" name="Rectangle 14">
            <a:extLst>
              <a:ext uri="{FF2B5EF4-FFF2-40B4-BE49-F238E27FC236}">
                <a16:creationId xmlns:a16="http://schemas.microsoft.com/office/drawing/2014/main" id="{8FD06EBA-8BD5-E74E-AFA8-5803650D2D7B}"/>
              </a:ext>
            </a:extLst>
          </p:cNvPr>
          <p:cNvSpPr>
            <a:spLocks noChangeArrowheads="1"/>
          </p:cNvSpPr>
          <p:nvPr/>
        </p:nvSpPr>
        <p:spPr bwMode="auto">
          <a:xfrm>
            <a:off x="3931270" y="3154695"/>
            <a:ext cx="9080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Frankrijk</a:t>
            </a:r>
          </a:p>
        </p:txBody>
      </p:sp>
    </p:spTree>
    <p:extLst>
      <p:ext uri="{BB962C8B-B14F-4D97-AF65-F5344CB8AC3E}">
        <p14:creationId xmlns:p14="http://schemas.microsoft.com/office/powerpoint/2010/main" val="19634695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63FA8D-9BD7-AB41-AF94-177AAB02E42C}"/>
              </a:ext>
            </a:extLst>
          </p:cNvPr>
          <p:cNvSpPr>
            <a:spLocks noGrp="1"/>
          </p:cNvSpPr>
          <p:nvPr>
            <p:ph type="title"/>
          </p:nvPr>
        </p:nvSpPr>
        <p:spPr>
          <a:xfrm>
            <a:off x="753485" y="862244"/>
            <a:ext cx="9144000" cy="1439862"/>
          </a:xfrm>
        </p:spPr>
        <p:txBody>
          <a:bodyPr>
            <a:noAutofit/>
          </a:bodyPr>
          <a:lstStyle/>
          <a:p>
            <a:pPr>
              <a:defRPr/>
            </a:pPr>
            <a:br>
              <a:rPr lang="nl-NL" sz="2100" dirty="0"/>
            </a:br>
            <a:r>
              <a:rPr lang="nl-NL" dirty="0"/>
              <a:t>BTW en postbedrijven, koeriersbedrijven en douane-agenten</a:t>
            </a:r>
          </a:p>
        </p:txBody>
      </p:sp>
      <p:sp>
        <p:nvSpPr>
          <p:cNvPr id="2" name="Tijdelijke aanduiding voor inhoud 1">
            <a:extLst>
              <a:ext uri="{FF2B5EF4-FFF2-40B4-BE49-F238E27FC236}">
                <a16:creationId xmlns:a16="http://schemas.microsoft.com/office/drawing/2014/main" id="{21248581-7C29-5E49-AF0A-71BC77534A62}"/>
              </a:ext>
            </a:extLst>
          </p:cNvPr>
          <p:cNvSpPr>
            <a:spLocks noGrp="1"/>
          </p:cNvSpPr>
          <p:nvPr>
            <p:ph idx="1"/>
          </p:nvPr>
        </p:nvSpPr>
        <p:spPr>
          <a:xfrm>
            <a:off x="753485" y="2239962"/>
            <a:ext cx="8064500" cy="4094163"/>
          </a:xfrm>
        </p:spPr>
        <p:txBody>
          <a:bodyPr>
            <a:noAutofit/>
          </a:bodyPr>
          <a:lstStyle/>
          <a:p>
            <a:pPr marL="0" indent="0">
              <a:buNone/>
              <a:defRPr/>
            </a:pPr>
            <a:r>
              <a:rPr lang="en-US" u="sng" dirty="0">
                <a:sym typeface="Wingdings" panose="05000000000000000000" pitchFamily="2" charset="2"/>
              </a:rPr>
              <a:t>Tot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geldende</a:t>
            </a:r>
            <a:r>
              <a:rPr lang="en-US" u="sng" dirty="0">
                <a:sym typeface="Wingdings" panose="05000000000000000000" pitchFamily="2" charset="2"/>
              </a:rPr>
              <a:t> BTW-regels</a:t>
            </a:r>
          </a:p>
          <a:p>
            <a:pPr marL="0" indent="0">
              <a:defRPr/>
            </a:pPr>
            <a:endParaRPr lang="nl-NL" dirty="0"/>
          </a:p>
          <a:p>
            <a:pPr>
              <a:buFont typeface="Arial" panose="020B0604020202020204" pitchFamily="34" charset="0"/>
              <a:buChar char="•"/>
              <a:defRPr/>
            </a:pPr>
            <a:r>
              <a:rPr lang="nl-NL" dirty="0"/>
              <a:t>Voor zendingen vanuit niet EU-landen met een waarde tot € 22 geldt een vrijstelling van BTW bij invoer</a:t>
            </a:r>
          </a:p>
          <a:p>
            <a:pPr>
              <a:buFont typeface="Arial" panose="020B0604020202020204" pitchFamily="34" charset="0"/>
              <a:buChar char="•"/>
              <a:defRPr/>
            </a:pPr>
            <a:r>
              <a:rPr lang="nl-NL" dirty="0"/>
              <a:t>Bij zending met waarde vanaf € 22 is invoer-BTW verschuldigd, te betalen door de persoon/ondernemer op wiens naam de invoer plaatsvindt eventueel met toepassing van artikel 23-vergunning verleggen naar </a:t>
            </a:r>
            <a:r>
              <a:rPr lang="nl-NL" dirty="0" err="1"/>
              <a:t>BTW-aangifte</a:t>
            </a:r>
            <a:endParaRPr lang="nl-NL" dirty="0"/>
          </a:p>
        </p:txBody>
      </p:sp>
    </p:spTree>
    <p:extLst>
      <p:ext uri="{BB962C8B-B14F-4D97-AF65-F5344CB8AC3E}">
        <p14:creationId xmlns:p14="http://schemas.microsoft.com/office/powerpoint/2010/main" val="31184096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9237F8-14E7-D447-971A-F809A2F6540F}"/>
              </a:ext>
            </a:extLst>
          </p:cNvPr>
          <p:cNvSpPr>
            <a:spLocks noGrp="1"/>
          </p:cNvSpPr>
          <p:nvPr>
            <p:ph type="title"/>
          </p:nvPr>
        </p:nvSpPr>
        <p:spPr>
          <a:xfrm>
            <a:off x="443345" y="752475"/>
            <a:ext cx="9144000" cy="1439862"/>
          </a:xfrm>
        </p:spPr>
        <p:txBody>
          <a:bodyPr>
            <a:noAutofit/>
          </a:bodyPr>
          <a:lstStyle/>
          <a:p>
            <a:pPr>
              <a:defRPr/>
            </a:pPr>
            <a:br>
              <a:rPr lang="nl-NL" sz="2100" dirty="0"/>
            </a:br>
            <a:r>
              <a:rPr lang="nl-NL" dirty="0"/>
              <a:t>BTW en postbedrijven, koeriersbedrijven en douane-agenten</a:t>
            </a:r>
            <a:br>
              <a:rPr lang="nl-NL" dirty="0"/>
            </a:br>
            <a:endParaRPr lang="nl-NL" dirty="0"/>
          </a:p>
        </p:txBody>
      </p:sp>
      <p:sp>
        <p:nvSpPr>
          <p:cNvPr id="2" name="Tijdelijke aanduiding voor inhoud 1">
            <a:extLst>
              <a:ext uri="{FF2B5EF4-FFF2-40B4-BE49-F238E27FC236}">
                <a16:creationId xmlns:a16="http://schemas.microsoft.com/office/drawing/2014/main" id="{992C0506-F9A0-0B4E-9048-C942FF6BB3E9}"/>
              </a:ext>
            </a:extLst>
          </p:cNvPr>
          <p:cNvSpPr>
            <a:spLocks noGrp="1"/>
          </p:cNvSpPr>
          <p:nvPr>
            <p:ph idx="1"/>
          </p:nvPr>
        </p:nvSpPr>
        <p:spPr>
          <a:xfrm>
            <a:off x="443345" y="2095500"/>
            <a:ext cx="8064500" cy="4238625"/>
          </a:xfrm>
        </p:spPr>
        <p:txBody>
          <a:bodyPr>
            <a:noAutofit/>
          </a:bodyPr>
          <a:lstStyle/>
          <a:p>
            <a:pPr marL="0" indent="0">
              <a:buNone/>
              <a:defRPr/>
            </a:pPr>
            <a:r>
              <a:rPr lang="en-US" sz="1400" u="sng" dirty="0" err="1">
                <a:sym typeface="Wingdings" panose="05000000000000000000" pitchFamily="2" charset="2"/>
              </a:rPr>
              <a:t>Wijzigingen</a:t>
            </a:r>
            <a:r>
              <a:rPr lang="en-US" sz="1400" u="sng" dirty="0">
                <a:sym typeface="Wingdings" panose="05000000000000000000" pitchFamily="2" charset="2"/>
              </a:rPr>
              <a:t> per 1 </a:t>
            </a:r>
            <a:r>
              <a:rPr lang="en-US" sz="1400" u="sng" dirty="0" err="1">
                <a:sym typeface="Wingdings" panose="05000000000000000000" pitchFamily="2" charset="2"/>
              </a:rPr>
              <a:t>juli</a:t>
            </a:r>
            <a:r>
              <a:rPr lang="en-US" sz="1400" u="sng" dirty="0">
                <a:sym typeface="Wingdings" panose="05000000000000000000" pitchFamily="2" charset="2"/>
              </a:rPr>
              <a:t> 2021 </a:t>
            </a:r>
            <a:r>
              <a:rPr lang="en-US" sz="1400" u="sng" dirty="0" err="1">
                <a:sym typeface="Wingdings" panose="05000000000000000000" pitchFamily="2" charset="2"/>
              </a:rPr>
              <a:t>goederen</a:t>
            </a:r>
            <a:r>
              <a:rPr lang="en-US" sz="1400" u="sng" dirty="0">
                <a:sym typeface="Wingdings" panose="05000000000000000000" pitchFamily="2" charset="2"/>
              </a:rPr>
              <a:t> van </a:t>
            </a:r>
            <a:r>
              <a:rPr lang="en-US" sz="1400" u="sng" dirty="0" err="1">
                <a:sym typeface="Wingdings" panose="05000000000000000000" pitchFamily="2" charset="2"/>
              </a:rPr>
              <a:t>buiten</a:t>
            </a:r>
            <a:r>
              <a:rPr lang="en-US" sz="1400" u="sng" dirty="0">
                <a:sym typeface="Wingdings" panose="05000000000000000000" pitchFamily="2" charset="2"/>
              </a:rPr>
              <a:t> EU</a:t>
            </a:r>
          </a:p>
          <a:p>
            <a:pPr marL="0" indent="0">
              <a:defRPr/>
            </a:pPr>
            <a:endParaRPr lang="en-US" sz="1400" dirty="0"/>
          </a:p>
          <a:p>
            <a:pPr marL="0" indent="0">
              <a:buNone/>
              <a:defRPr/>
            </a:pPr>
            <a:r>
              <a:rPr lang="nl-NL" sz="1400" u="sng" dirty="0"/>
              <a:t>Invoer door </a:t>
            </a:r>
            <a:r>
              <a:rPr lang="nl-NL" sz="1400" u="sng" dirty="0" err="1"/>
              <a:t>post-en</a:t>
            </a:r>
            <a:r>
              <a:rPr lang="nl-NL" sz="1400" u="sng" dirty="0"/>
              <a:t> koeriersbedrijven (3 opties)</a:t>
            </a:r>
          </a:p>
          <a:p>
            <a:pPr>
              <a:buFont typeface="Wingdings" pitchFamily="2" charset="2"/>
              <a:buAutoNum type="arabicParenR"/>
              <a:defRPr/>
            </a:pPr>
            <a:r>
              <a:rPr lang="nl-NL" sz="1400" u="sng" dirty="0"/>
              <a:t>Opdrachtgever beschikt over speciaal I-OSS-btw-identificatienummer </a:t>
            </a:r>
            <a:endParaRPr lang="nl-NL" sz="1400" u="sng" dirty="0">
              <a:sym typeface="Wingdings" panose="05000000000000000000" pitchFamily="2" charset="2"/>
            </a:endParaRPr>
          </a:p>
          <a:p>
            <a:pPr lvl="1">
              <a:buFont typeface="Courier New" panose="02070309020205020404" pitchFamily="49" charset="0"/>
              <a:buChar char="o"/>
              <a:defRPr/>
            </a:pPr>
            <a:r>
              <a:rPr lang="nl-NL" sz="1400" dirty="0">
                <a:sym typeface="Wingdings" panose="05000000000000000000" pitchFamily="2" charset="2"/>
              </a:rPr>
              <a:t>I</a:t>
            </a:r>
            <a:r>
              <a:rPr lang="nl-NL" sz="1400" dirty="0"/>
              <a:t>nvoer vrijgesteld van invoer-BTW</a:t>
            </a:r>
          </a:p>
          <a:p>
            <a:pPr lvl="1">
              <a:buFont typeface="Courier New" panose="02070309020205020404" pitchFamily="49" charset="0"/>
              <a:buChar char="o"/>
              <a:defRPr/>
            </a:pPr>
            <a:r>
              <a:rPr lang="nl-NL" sz="1400" dirty="0"/>
              <a:t>Opdrachtgever rapporteert zelf de BTW over zijn verkoop via eigen IOSS-aangifte</a:t>
            </a:r>
          </a:p>
          <a:p>
            <a:pPr lvl="1">
              <a:buFont typeface="Courier New" panose="02070309020205020404" pitchFamily="49" charset="0"/>
              <a:buChar char="o"/>
              <a:defRPr/>
            </a:pPr>
            <a:r>
              <a:rPr lang="nl-NL" sz="1400" dirty="0"/>
              <a:t>! Post- en koeriersbedrijf moet nagaan of opdrachtgever van I-OSS gebruik maakt</a:t>
            </a:r>
          </a:p>
          <a:p>
            <a:pPr>
              <a:buFont typeface="Wingdings" pitchFamily="2" charset="2"/>
              <a:buAutoNum type="arabicParenR" startAt="2"/>
              <a:defRPr/>
            </a:pPr>
            <a:r>
              <a:rPr lang="nl-NL" sz="1400" u="sng" dirty="0"/>
              <a:t>Bijzondere regeling voor post- en koeriersbedrijven </a:t>
            </a:r>
            <a:endParaRPr lang="nl-NL" sz="1400" u="sng" dirty="0">
              <a:sym typeface="Wingdings" panose="05000000000000000000" pitchFamily="2" charset="2"/>
            </a:endParaRPr>
          </a:p>
          <a:p>
            <a:pPr marL="685800" lvl="1">
              <a:buFont typeface="Courier New" panose="02070309020205020404" pitchFamily="49" charset="0"/>
              <a:buChar char="o"/>
              <a:defRPr/>
            </a:pPr>
            <a:r>
              <a:rPr lang="nl-NL" sz="1400" dirty="0">
                <a:sym typeface="Wingdings" panose="05000000000000000000" pitchFamily="2" charset="2"/>
              </a:rPr>
              <a:t>Alleen als goederen worden ingevoerd in EU-land van bestemming</a:t>
            </a:r>
          </a:p>
          <a:p>
            <a:pPr marL="685800" lvl="1">
              <a:buFont typeface="Courier New" panose="02070309020205020404" pitchFamily="49" charset="0"/>
              <a:buChar char="o"/>
              <a:defRPr/>
            </a:pPr>
            <a:r>
              <a:rPr lang="nl-NL" sz="1400" dirty="0">
                <a:sym typeface="Wingdings" panose="05000000000000000000" pitchFamily="2" charset="2"/>
              </a:rPr>
              <a:t>Post- en koeriersbedrijf int BTW bij ontvanger goederen</a:t>
            </a:r>
          </a:p>
          <a:p>
            <a:pPr marL="685800" lvl="1">
              <a:buFont typeface="Courier New" panose="02070309020205020404" pitchFamily="49" charset="0"/>
              <a:buChar char="o"/>
              <a:defRPr/>
            </a:pPr>
            <a:r>
              <a:rPr lang="nl-NL" sz="1400" dirty="0">
                <a:sym typeface="Wingdings" panose="05000000000000000000" pitchFamily="2" charset="2"/>
              </a:rPr>
              <a:t>Aangeven via maandelijkse elektronische </a:t>
            </a:r>
            <a:r>
              <a:rPr lang="nl-NL" sz="1400" dirty="0" err="1">
                <a:sym typeface="Wingdings" panose="05000000000000000000" pitchFamily="2" charset="2"/>
              </a:rPr>
              <a:t>BTW-aangifte</a:t>
            </a:r>
            <a:endParaRPr lang="nl-NL" sz="1400" dirty="0">
              <a:sym typeface="Wingdings" panose="05000000000000000000" pitchFamily="2" charset="2"/>
            </a:endParaRPr>
          </a:p>
          <a:p>
            <a:pPr marL="685800" lvl="1">
              <a:buFont typeface="Courier New" panose="02070309020205020404" pitchFamily="49" charset="0"/>
              <a:buChar char="o"/>
              <a:defRPr/>
            </a:pPr>
            <a:r>
              <a:rPr lang="nl-NL" sz="1400" dirty="0">
                <a:sym typeface="Wingdings" panose="05000000000000000000" pitchFamily="2" charset="2"/>
              </a:rPr>
              <a:t>Waarde goederen </a:t>
            </a:r>
            <a:r>
              <a:rPr lang="nl-NL" sz="1400" dirty="0"/>
              <a:t>€ 150 of lager</a:t>
            </a:r>
          </a:p>
          <a:p>
            <a:pPr marL="685800" lvl="1">
              <a:buFont typeface="Courier New" panose="02070309020205020404" pitchFamily="49" charset="0"/>
              <a:buChar char="o"/>
              <a:defRPr/>
            </a:pPr>
            <a:r>
              <a:rPr lang="nl-NL" sz="1400" dirty="0"/>
              <a:t>Optie lidstaat: algemene tarief van toepassing (NL kiest hier niet voor)</a:t>
            </a:r>
          </a:p>
          <a:p>
            <a:pPr marL="0" indent="0">
              <a:defRPr/>
            </a:pPr>
            <a:endParaRPr lang="nl-NL" sz="1400" dirty="0"/>
          </a:p>
        </p:txBody>
      </p:sp>
    </p:spTree>
    <p:extLst>
      <p:ext uri="{BB962C8B-B14F-4D97-AF65-F5344CB8AC3E}">
        <p14:creationId xmlns:p14="http://schemas.microsoft.com/office/powerpoint/2010/main" val="27121502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05FC36-F94D-6240-AC04-4DAC352D7396}"/>
              </a:ext>
            </a:extLst>
          </p:cNvPr>
          <p:cNvSpPr>
            <a:spLocks noGrp="1"/>
          </p:cNvSpPr>
          <p:nvPr>
            <p:ph type="title"/>
          </p:nvPr>
        </p:nvSpPr>
        <p:spPr>
          <a:xfrm>
            <a:off x="736861" y="953684"/>
            <a:ext cx="9144000" cy="1439862"/>
          </a:xfrm>
        </p:spPr>
        <p:txBody>
          <a:bodyPr>
            <a:noAutofit/>
          </a:bodyPr>
          <a:lstStyle/>
          <a:p>
            <a:pPr>
              <a:defRPr/>
            </a:pPr>
            <a:br>
              <a:rPr lang="nl-NL" sz="2100" dirty="0"/>
            </a:br>
            <a:r>
              <a:rPr lang="nl-NL" dirty="0"/>
              <a:t>BTW en postbedrijven, koeriersbedrijven en douane-agenten</a:t>
            </a:r>
            <a:br>
              <a:rPr lang="nl-NL" dirty="0"/>
            </a:br>
            <a:endParaRPr lang="nl-NL" dirty="0"/>
          </a:p>
        </p:txBody>
      </p:sp>
      <p:sp>
        <p:nvSpPr>
          <p:cNvPr id="2" name="Tijdelijke aanduiding voor inhoud 1">
            <a:extLst>
              <a:ext uri="{FF2B5EF4-FFF2-40B4-BE49-F238E27FC236}">
                <a16:creationId xmlns:a16="http://schemas.microsoft.com/office/drawing/2014/main" id="{B9618D7D-8BB9-4F41-B859-722F30F1F96F}"/>
              </a:ext>
            </a:extLst>
          </p:cNvPr>
          <p:cNvSpPr>
            <a:spLocks noGrp="1"/>
          </p:cNvSpPr>
          <p:nvPr>
            <p:ph idx="1"/>
          </p:nvPr>
        </p:nvSpPr>
        <p:spPr>
          <a:xfrm>
            <a:off x="736861" y="2239962"/>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en-US" dirty="0"/>
          </a:p>
          <a:p>
            <a:pPr marL="0" indent="0">
              <a:buNone/>
              <a:defRPr/>
            </a:pPr>
            <a:r>
              <a:rPr lang="nl-NL" u="sng" dirty="0"/>
              <a:t>Import door </a:t>
            </a:r>
            <a:r>
              <a:rPr lang="nl-NL" u="sng" dirty="0" err="1"/>
              <a:t>post-en</a:t>
            </a:r>
            <a:r>
              <a:rPr lang="nl-NL" u="sng" dirty="0"/>
              <a:t> koeriersbedrijven</a:t>
            </a:r>
          </a:p>
          <a:p>
            <a:pPr marL="0" indent="0">
              <a:buNone/>
              <a:defRPr/>
            </a:pPr>
            <a:r>
              <a:rPr lang="nl-NL" u="sng" dirty="0"/>
              <a:t>3)  Normale regels BTW bij invoer</a:t>
            </a:r>
            <a:endParaRPr lang="nl-NL" u="sng" dirty="0">
              <a:sym typeface="Wingdings" panose="05000000000000000000" pitchFamily="2" charset="2"/>
            </a:endParaRPr>
          </a:p>
          <a:p>
            <a:pPr marL="457200" indent="-457200">
              <a:buFont typeface="Courier New" panose="02070309020205020404" pitchFamily="49" charset="0"/>
              <a:buChar char="o"/>
              <a:defRPr/>
            </a:pPr>
            <a:r>
              <a:rPr lang="nl-NL" dirty="0"/>
              <a:t>Invoer-BTW op het moment van invoer</a:t>
            </a:r>
          </a:p>
          <a:p>
            <a:pPr marL="457200" indent="-457200">
              <a:buFont typeface="Courier New" panose="02070309020205020404" pitchFamily="49" charset="0"/>
              <a:buChar char="o"/>
              <a:defRPr/>
            </a:pPr>
            <a:r>
              <a:rPr lang="nl-NL" dirty="0"/>
              <a:t>Invoer in Nederland en leverancier beschikt over artikel 23-vergunning </a:t>
            </a:r>
            <a:r>
              <a:rPr lang="nl-NL" dirty="0">
                <a:sym typeface="Wingdings" panose="05000000000000000000" pitchFamily="2" charset="2"/>
              </a:rPr>
              <a:t></a:t>
            </a:r>
            <a:r>
              <a:rPr lang="nl-NL" dirty="0"/>
              <a:t> invoer BTW verlegd naar de </a:t>
            </a:r>
            <a:r>
              <a:rPr lang="nl-NL" dirty="0" err="1"/>
              <a:t>BTW-aangifte</a:t>
            </a:r>
            <a:r>
              <a:rPr lang="nl-NL" dirty="0"/>
              <a:t> leverancier</a:t>
            </a:r>
          </a:p>
          <a:p>
            <a:pPr marL="0" indent="0">
              <a:defRPr/>
            </a:pPr>
            <a:endParaRPr lang="nl-NL" dirty="0"/>
          </a:p>
        </p:txBody>
      </p:sp>
    </p:spTree>
    <p:extLst>
      <p:ext uri="{BB962C8B-B14F-4D97-AF65-F5344CB8AC3E}">
        <p14:creationId xmlns:p14="http://schemas.microsoft.com/office/powerpoint/2010/main" val="8416764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440E9-DE76-724B-B04F-FD6886E6920C}"/>
              </a:ext>
            </a:extLst>
          </p:cNvPr>
          <p:cNvSpPr>
            <a:spLocks noGrp="1"/>
          </p:cNvSpPr>
          <p:nvPr>
            <p:ph type="title"/>
          </p:nvPr>
        </p:nvSpPr>
        <p:spPr/>
        <p:txBody>
          <a:bodyPr/>
          <a:lstStyle/>
          <a:p>
            <a:r>
              <a:rPr lang="nl-NL" dirty="0"/>
              <a:t>Voorbeeld – regeling voor logistiek dienstverleners</a:t>
            </a:r>
          </a:p>
        </p:txBody>
      </p:sp>
      <p:pic>
        <p:nvPicPr>
          <p:cNvPr id="5" name="Tijdelijke aanduiding voor inhoud 4">
            <a:extLst>
              <a:ext uri="{FF2B5EF4-FFF2-40B4-BE49-F238E27FC236}">
                <a16:creationId xmlns:a16="http://schemas.microsoft.com/office/drawing/2014/main" id="{053C9CBF-59FB-8640-A867-D58E898A8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45" y="2391355"/>
            <a:ext cx="7324098" cy="1358900"/>
          </a:xfrm>
        </p:spPr>
      </p:pic>
      <p:sp>
        <p:nvSpPr>
          <p:cNvPr id="6" name="Tekstvak 5">
            <a:extLst>
              <a:ext uri="{FF2B5EF4-FFF2-40B4-BE49-F238E27FC236}">
                <a16:creationId xmlns:a16="http://schemas.microsoft.com/office/drawing/2014/main" id="{D5CE6252-3C64-A740-A7BA-6BAF9305D57F}"/>
              </a:ext>
            </a:extLst>
          </p:cNvPr>
          <p:cNvSpPr txBox="1"/>
          <p:nvPr/>
        </p:nvSpPr>
        <p:spPr>
          <a:xfrm>
            <a:off x="543339" y="3750255"/>
            <a:ext cx="1895061" cy="523220"/>
          </a:xfrm>
          <a:prstGeom prst="rect">
            <a:avLst/>
          </a:prstGeom>
          <a:noFill/>
        </p:spPr>
        <p:txBody>
          <a:bodyPr wrap="square" rtlCol="0">
            <a:spAutoFit/>
          </a:bodyPr>
          <a:lstStyle/>
          <a:p>
            <a:r>
              <a:rPr lang="nl-NL" sz="1400" dirty="0">
                <a:latin typeface="Calibri" panose="020F0502020204030204" pitchFamily="34" charset="0"/>
                <a:cs typeface="Calibri" panose="020F0502020204030204" pitchFamily="34" charset="0"/>
              </a:rPr>
              <a:t>Invoerregeling wordt niet toegepast</a:t>
            </a:r>
          </a:p>
        </p:txBody>
      </p:sp>
      <p:sp>
        <p:nvSpPr>
          <p:cNvPr id="7" name="Tekstvak 6">
            <a:extLst>
              <a:ext uri="{FF2B5EF4-FFF2-40B4-BE49-F238E27FC236}">
                <a16:creationId xmlns:a16="http://schemas.microsoft.com/office/drawing/2014/main" id="{26C026DD-4B84-934C-A037-F49EB39C41F6}"/>
              </a:ext>
            </a:extLst>
          </p:cNvPr>
          <p:cNvSpPr txBox="1"/>
          <p:nvPr/>
        </p:nvSpPr>
        <p:spPr>
          <a:xfrm>
            <a:off x="3154018" y="3750255"/>
            <a:ext cx="5358232" cy="2246769"/>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Leverancier Brazilië</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Logistiek diensterverlener Nederland</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Goederen voor Nederlandse consument</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Waarde goederen lager dan € 150</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Invoer-BTW verschuldigd in Nederland</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Logistiek dienstverlener is verantwoordelijk voor de verschuldigde invoer-BTW en de daaropvolgende maandelijkse douane rapportage verplichtingen</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Logistiek dienstverlener berekent de invoer-BTW door aan de Nederlandse consument voor wie de goederen zijn bestemd</a:t>
            </a:r>
          </a:p>
        </p:txBody>
      </p:sp>
    </p:spTree>
    <p:extLst>
      <p:ext uri="{BB962C8B-B14F-4D97-AF65-F5344CB8AC3E}">
        <p14:creationId xmlns:p14="http://schemas.microsoft.com/office/powerpoint/2010/main" val="18787544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3927C7-A676-7746-AC18-1E32C4D1F56B}"/>
              </a:ext>
            </a:extLst>
          </p:cNvPr>
          <p:cNvSpPr>
            <a:spLocks noGrp="1"/>
          </p:cNvSpPr>
          <p:nvPr>
            <p:ph type="title"/>
          </p:nvPr>
        </p:nvSpPr>
        <p:spPr>
          <a:xfrm>
            <a:off x="778424" y="920433"/>
            <a:ext cx="9144000" cy="1439862"/>
          </a:xfrm>
        </p:spPr>
        <p:txBody>
          <a:bodyPr>
            <a:noAutofit/>
          </a:bodyPr>
          <a:lstStyle/>
          <a:p>
            <a:pPr>
              <a:defRPr/>
            </a:pPr>
            <a:br>
              <a:rPr lang="nl-NL" sz="2100" dirty="0"/>
            </a:br>
            <a:r>
              <a:rPr lang="nl-NL" dirty="0"/>
              <a:t>BTW en postbedrijven, koeriersbedrijven en douane-agenten</a:t>
            </a:r>
            <a:br>
              <a:rPr lang="nl-NL" dirty="0"/>
            </a:br>
            <a:endParaRPr lang="nl-NL" dirty="0"/>
          </a:p>
        </p:txBody>
      </p:sp>
      <p:sp>
        <p:nvSpPr>
          <p:cNvPr id="2" name="Tijdelijke aanduiding voor inhoud 1">
            <a:extLst>
              <a:ext uri="{FF2B5EF4-FFF2-40B4-BE49-F238E27FC236}">
                <a16:creationId xmlns:a16="http://schemas.microsoft.com/office/drawing/2014/main" id="{E0025E68-5D3B-B644-BCAC-E88AB5336F23}"/>
              </a:ext>
            </a:extLst>
          </p:cNvPr>
          <p:cNvSpPr>
            <a:spLocks noGrp="1"/>
          </p:cNvSpPr>
          <p:nvPr>
            <p:ph idx="1"/>
          </p:nvPr>
        </p:nvSpPr>
        <p:spPr>
          <a:xfrm>
            <a:off x="778424" y="2239962"/>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en-US" dirty="0"/>
          </a:p>
          <a:p>
            <a:pPr marL="0" indent="0">
              <a:buNone/>
              <a:defRPr/>
            </a:pPr>
            <a:r>
              <a:rPr lang="nl-NL" u="sng" dirty="0"/>
              <a:t>Voorbereiding door </a:t>
            </a:r>
            <a:r>
              <a:rPr lang="nl-NL" u="sng" dirty="0" err="1"/>
              <a:t>post-en</a:t>
            </a:r>
            <a:r>
              <a:rPr lang="nl-NL" u="sng" dirty="0"/>
              <a:t> koeriersbedrijven</a:t>
            </a:r>
          </a:p>
          <a:p>
            <a:pPr marL="285750" indent="-285750">
              <a:buFont typeface="Arial" panose="020B0604020202020204" pitchFamily="34" charset="0"/>
              <a:buChar char="•"/>
              <a:defRPr/>
            </a:pPr>
            <a:r>
              <a:rPr lang="nl-NL" dirty="0"/>
              <a:t>Vaststellen en vastleggen of opdrachtgever gebruik maakt van I-OSS-regeling</a:t>
            </a:r>
          </a:p>
          <a:p>
            <a:pPr marL="285750" indent="-285750">
              <a:buFont typeface="Arial" panose="020B0604020202020204" pitchFamily="34" charset="0"/>
              <a:buChar char="•"/>
              <a:defRPr/>
            </a:pPr>
            <a:r>
              <a:rPr lang="nl-NL" dirty="0"/>
              <a:t>Indien gebruik opdrachtgever van I-OSS </a:t>
            </a:r>
            <a:r>
              <a:rPr lang="nl-NL" dirty="0">
                <a:sym typeface="Wingdings" panose="05000000000000000000" pitchFamily="2" charset="2"/>
              </a:rPr>
              <a:t></a:t>
            </a:r>
            <a:r>
              <a:rPr lang="nl-NL" dirty="0"/>
              <a:t> vastleggen I-OSS </a:t>
            </a:r>
            <a:r>
              <a:rPr lang="nl-NL" dirty="0" err="1"/>
              <a:t>BTW-registratienummer</a:t>
            </a:r>
            <a:r>
              <a:rPr lang="nl-NL" dirty="0"/>
              <a:t> van opdrachtgever in administratie/ERP-systeem en regelmatig verifiëren</a:t>
            </a:r>
          </a:p>
          <a:p>
            <a:pPr marL="285750" indent="-285750">
              <a:buFont typeface="Arial" panose="020B0604020202020204" pitchFamily="34" charset="0"/>
              <a:buChar char="•"/>
              <a:defRPr/>
            </a:pPr>
            <a:r>
              <a:rPr lang="nl-NL" dirty="0"/>
              <a:t>Contractuele bepalingen met opdrachtgever nalopen: nagaan juiste waarde zendingen en verschillende invoerscenario’s </a:t>
            </a:r>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29046458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5AAB541-8042-1F47-AB7E-9570FCC6E518}"/>
              </a:ext>
            </a:extLst>
          </p:cNvPr>
          <p:cNvSpPr>
            <a:spLocks noGrp="1"/>
          </p:cNvSpPr>
          <p:nvPr>
            <p:ph type="title"/>
          </p:nvPr>
        </p:nvSpPr>
        <p:spPr>
          <a:xfrm>
            <a:off x="410094" y="939078"/>
            <a:ext cx="9144000" cy="1728788"/>
          </a:xfrm>
        </p:spPr>
        <p:txBody>
          <a:bodyPr>
            <a:noAutofit/>
          </a:bodyPr>
          <a:lstStyle/>
          <a:p>
            <a:pPr>
              <a:defRPr/>
            </a:pPr>
            <a:br>
              <a:rPr lang="nl-NL" sz="2100" dirty="0"/>
            </a:br>
            <a:r>
              <a:rPr lang="nl-NL" dirty="0"/>
              <a:t>BTW en postbedrijven, koeriersbedrijven en douane-agenten</a:t>
            </a:r>
            <a:r>
              <a:rPr lang="nl-NL" sz="2100" dirty="0"/>
              <a:t> </a:t>
            </a:r>
            <a:br>
              <a:rPr lang="nl-NL" sz="2100" dirty="0"/>
            </a:br>
            <a:r>
              <a:rPr lang="nl-NL" sz="2600" b="0" i="1" dirty="0"/>
              <a:t>Voorbeeld</a:t>
            </a:r>
            <a:br>
              <a:rPr lang="nl-NL" dirty="0"/>
            </a:br>
            <a:endParaRPr lang="nl-NL" dirty="0"/>
          </a:p>
        </p:txBody>
      </p:sp>
      <p:sp>
        <p:nvSpPr>
          <p:cNvPr id="2" name="Tijdelijke aanduiding voor inhoud 1">
            <a:extLst>
              <a:ext uri="{FF2B5EF4-FFF2-40B4-BE49-F238E27FC236}">
                <a16:creationId xmlns:a16="http://schemas.microsoft.com/office/drawing/2014/main" id="{AE8DBBF4-E740-5F48-9B86-208E56B7216F}"/>
              </a:ext>
            </a:extLst>
          </p:cNvPr>
          <p:cNvSpPr>
            <a:spLocks noGrp="1"/>
          </p:cNvSpPr>
          <p:nvPr>
            <p:ph idx="1"/>
          </p:nvPr>
        </p:nvSpPr>
        <p:spPr>
          <a:xfrm>
            <a:off x="504104" y="1895446"/>
            <a:ext cx="8064500" cy="4525963"/>
          </a:xfrm>
        </p:spPr>
        <p:txBody>
          <a:bodyPr>
            <a:noAutofit/>
          </a:bodyPr>
          <a:lstStyle/>
          <a:p>
            <a:pPr marL="0" indent="0">
              <a:buNone/>
              <a:defRPr/>
            </a:pPr>
            <a:endParaRPr lang="en-US" sz="1400" u="sng" dirty="0">
              <a:sym typeface="Wingdings" panose="05000000000000000000" pitchFamily="2" charset="2"/>
            </a:endParaRPr>
          </a:p>
          <a:p>
            <a:pPr marL="0" indent="0">
              <a:buNone/>
              <a:defRPr/>
            </a:pPr>
            <a:endParaRPr lang="en-US" sz="1400" u="sng" dirty="0">
              <a:sym typeface="Wingdings" panose="05000000000000000000" pitchFamily="2" charset="2"/>
            </a:endParaRPr>
          </a:p>
          <a:p>
            <a:pPr marL="0" indent="0">
              <a:buNone/>
              <a:defRPr/>
            </a:pPr>
            <a:endParaRPr lang="en-US" sz="1400" u="sng" dirty="0">
              <a:sym typeface="Wingdings" panose="05000000000000000000" pitchFamily="2" charset="2"/>
            </a:endParaRPr>
          </a:p>
          <a:p>
            <a:pPr marL="0" indent="0">
              <a:buNone/>
              <a:defRPr/>
            </a:pPr>
            <a:endParaRPr lang="en-US" sz="1400" u="sng" dirty="0">
              <a:sym typeface="Wingdings" panose="05000000000000000000" pitchFamily="2" charset="2"/>
            </a:endParaRPr>
          </a:p>
          <a:p>
            <a:pPr marL="0" indent="0">
              <a:buNone/>
              <a:defRPr/>
            </a:pPr>
            <a:r>
              <a:rPr lang="en-US" sz="1400" u="sng" dirty="0" err="1">
                <a:sym typeface="Wingdings" panose="05000000000000000000" pitchFamily="2" charset="2"/>
              </a:rPr>
              <a:t>Wijzigingen</a:t>
            </a:r>
            <a:r>
              <a:rPr lang="en-US" sz="1400" u="sng" dirty="0">
                <a:sym typeface="Wingdings" panose="05000000000000000000" pitchFamily="2" charset="2"/>
              </a:rPr>
              <a:t> per 1 </a:t>
            </a:r>
            <a:r>
              <a:rPr lang="en-US" sz="1400" u="sng" dirty="0" err="1">
                <a:sym typeface="Wingdings" panose="05000000000000000000" pitchFamily="2" charset="2"/>
              </a:rPr>
              <a:t>juli</a:t>
            </a:r>
            <a:r>
              <a:rPr lang="en-US" sz="1400" u="sng" dirty="0">
                <a:sym typeface="Wingdings" panose="05000000000000000000" pitchFamily="2" charset="2"/>
              </a:rPr>
              <a:t> 2021 </a:t>
            </a:r>
            <a:r>
              <a:rPr lang="en-US" sz="1400" u="sng" dirty="0" err="1">
                <a:sym typeface="Wingdings" panose="05000000000000000000" pitchFamily="2" charset="2"/>
              </a:rPr>
              <a:t>goederen</a:t>
            </a:r>
            <a:r>
              <a:rPr lang="en-US" sz="1400" u="sng" dirty="0">
                <a:sym typeface="Wingdings" panose="05000000000000000000" pitchFamily="2" charset="2"/>
              </a:rPr>
              <a:t> van </a:t>
            </a:r>
            <a:r>
              <a:rPr lang="en-US" sz="1400" u="sng" dirty="0" err="1">
                <a:sym typeface="Wingdings" panose="05000000000000000000" pitchFamily="2" charset="2"/>
              </a:rPr>
              <a:t>buiten</a:t>
            </a:r>
            <a:r>
              <a:rPr lang="en-US" sz="1400" u="sng" dirty="0">
                <a:sym typeface="Wingdings" panose="05000000000000000000" pitchFamily="2" charset="2"/>
              </a:rPr>
              <a:t> EU</a:t>
            </a:r>
            <a:endParaRPr lang="en-US" sz="1400" dirty="0"/>
          </a:p>
          <a:p>
            <a:pPr marL="0" indent="0">
              <a:defRPr/>
            </a:pPr>
            <a:endParaRPr lang="en-US" sz="1400" dirty="0"/>
          </a:p>
          <a:p>
            <a:pPr marL="285750" indent="-285750">
              <a:buFont typeface="Arial" panose="020B0604020202020204" pitchFamily="34" charset="0"/>
              <a:buChar char="•"/>
              <a:defRPr/>
            </a:pPr>
            <a:r>
              <a:rPr lang="en-US" sz="1400" dirty="0" err="1"/>
              <a:t>Invoer</a:t>
            </a:r>
            <a:r>
              <a:rPr lang="en-US" sz="1400" dirty="0"/>
              <a:t> door </a:t>
            </a:r>
            <a:r>
              <a:rPr lang="en-US" sz="1400" dirty="0" err="1"/>
              <a:t>consument</a:t>
            </a:r>
            <a:r>
              <a:rPr lang="en-US" sz="1400" dirty="0"/>
              <a:t>: </a:t>
            </a:r>
            <a:r>
              <a:rPr lang="en-US" sz="1400" dirty="0" err="1"/>
              <a:t>Invoer</a:t>
            </a:r>
            <a:r>
              <a:rPr lang="en-US" sz="1400" dirty="0"/>
              <a:t>-BTW </a:t>
            </a:r>
            <a:r>
              <a:rPr lang="en-US" sz="1400" dirty="0" err="1"/>
              <a:t>verschuldigd</a:t>
            </a:r>
            <a:r>
              <a:rPr lang="en-US" sz="1400" dirty="0"/>
              <a:t> door </a:t>
            </a:r>
            <a:r>
              <a:rPr lang="en-US" sz="1400" dirty="0" err="1"/>
              <a:t>consument</a:t>
            </a:r>
            <a:r>
              <a:rPr lang="en-US" sz="1400" dirty="0"/>
              <a:t>, </a:t>
            </a:r>
            <a:r>
              <a:rPr lang="en-US" sz="1400" dirty="0" err="1"/>
              <a:t>vooruit</a:t>
            </a:r>
            <a:r>
              <a:rPr lang="en-US" sz="1400" dirty="0"/>
              <a:t> </a:t>
            </a:r>
            <a:r>
              <a:rPr lang="en-US" sz="1400" dirty="0" err="1"/>
              <a:t>betaald</a:t>
            </a:r>
            <a:r>
              <a:rPr lang="en-US" sz="1400" dirty="0"/>
              <a:t> door post/</a:t>
            </a:r>
            <a:r>
              <a:rPr lang="en-US" sz="1400" dirty="0" err="1"/>
              <a:t>koeriersdienst</a:t>
            </a:r>
            <a:endParaRPr lang="en-US" sz="1400" dirty="0"/>
          </a:p>
          <a:p>
            <a:pPr marL="285750" indent="-285750">
              <a:buFont typeface="Arial" panose="020B0604020202020204" pitchFamily="34" charset="0"/>
              <a:buChar char="•"/>
              <a:defRPr/>
            </a:pPr>
            <a:r>
              <a:rPr lang="en-US" sz="1400" dirty="0" err="1"/>
              <a:t>Invoer</a:t>
            </a:r>
            <a:r>
              <a:rPr lang="en-US" sz="1400" dirty="0"/>
              <a:t> door China Co: </a:t>
            </a:r>
            <a:r>
              <a:rPr lang="en-US" sz="1400" dirty="0" err="1"/>
              <a:t>Invoer</a:t>
            </a:r>
            <a:r>
              <a:rPr lang="en-US" sz="1400" dirty="0"/>
              <a:t>-BTW in NL, </a:t>
            </a:r>
            <a:r>
              <a:rPr lang="en-US" sz="1400" dirty="0" err="1"/>
              <a:t>aan</a:t>
            </a:r>
            <a:r>
              <a:rPr lang="en-US" sz="1400" dirty="0"/>
              <a:t> </a:t>
            </a:r>
            <a:r>
              <a:rPr lang="en-US" sz="1400" dirty="0" err="1"/>
              <a:t>te</a:t>
            </a:r>
            <a:r>
              <a:rPr lang="en-US" sz="1400" dirty="0"/>
              <a:t> </a:t>
            </a:r>
            <a:r>
              <a:rPr lang="en-US" sz="1400" dirty="0" err="1"/>
              <a:t>geven</a:t>
            </a:r>
            <a:r>
              <a:rPr lang="en-US" sz="1400" dirty="0"/>
              <a:t> in BTW-</a:t>
            </a:r>
            <a:r>
              <a:rPr lang="en-US" sz="1400" dirty="0" err="1"/>
              <a:t>aangifte</a:t>
            </a:r>
            <a:r>
              <a:rPr lang="en-US" sz="1400" dirty="0"/>
              <a:t> NL door </a:t>
            </a:r>
            <a:r>
              <a:rPr lang="en-US" sz="1400" dirty="0" err="1"/>
              <a:t>artikel</a:t>
            </a:r>
            <a:r>
              <a:rPr lang="en-US" sz="1400" dirty="0"/>
              <a:t> 23-vergunning en </a:t>
            </a:r>
            <a:r>
              <a:rPr lang="en-US" sz="1400" dirty="0" err="1"/>
              <a:t>fiscaal</a:t>
            </a:r>
            <a:r>
              <a:rPr lang="en-US" sz="1400" dirty="0"/>
              <a:t> </a:t>
            </a:r>
            <a:r>
              <a:rPr lang="en-US" sz="1400" dirty="0" err="1"/>
              <a:t>vertegenwoordiger</a:t>
            </a:r>
            <a:r>
              <a:rPr lang="en-US" sz="1400" dirty="0"/>
              <a:t> + </a:t>
            </a:r>
            <a:r>
              <a:rPr lang="en-US" sz="1400" dirty="0" err="1"/>
              <a:t>registratie</a:t>
            </a:r>
            <a:r>
              <a:rPr lang="en-US" sz="1400" dirty="0"/>
              <a:t> in NL </a:t>
            </a:r>
            <a:r>
              <a:rPr lang="en-US" sz="1400" dirty="0" err="1"/>
              <a:t>voor</a:t>
            </a:r>
            <a:r>
              <a:rPr lang="en-US" sz="1400" dirty="0"/>
              <a:t> </a:t>
            </a:r>
            <a:r>
              <a:rPr lang="en-US" sz="1400" dirty="0" err="1"/>
              <a:t>lokale</a:t>
            </a:r>
            <a:r>
              <a:rPr lang="en-US" sz="1400" dirty="0"/>
              <a:t> </a:t>
            </a:r>
            <a:r>
              <a:rPr lang="en-US" sz="1400" dirty="0" err="1"/>
              <a:t>verkopen</a:t>
            </a:r>
            <a:r>
              <a:rPr lang="en-US" sz="1400" dirty="0"/>
              <a:t>. </a:t>
            </a:r>
            <a:r>
              <a:rPr lang="en-US" sz="1400" dirty="0" err="1"/>
              <a:t>Eventuele</a:t>
            </a:r>
            <a:r>
              <a:rPr lang="en-US" sz="1400" dirty="0"/>
              <a:t> </a:t>
            </a:r>
            <a:r>
              <a:rPr lang="en-US" sz="1400" dirty="0" err="1"/>
              <a:t>afstandsverkopen</a:t>
            </a:r>
            <a:r>
              <a:rPr lang="en-US" sz="1400" dirty="0"/>
              <a:t> </a:t>
            </a:r>
            <a:r>
              <a:rPr lang="en-US" sz="1400" dirty="0" err="1"/>
              <a:t>aan</a:t>
            </a:r>
            <a:r>
              <a:rPr lang="en-US" sz="1400" dirty="0"/>
              <a:t> </a:t>
            </a:r>
            <a:r>
              <a:rPr lang="en-US" sz="1400" dirty="0" err="1"/>
              <a:t>andere</a:t>
            </a:r>
            <a:r>
              <a:rPr lang="en-US" sz="1400" dirty="0"/>
              <a:t> EU-</a:t>
            </a:r>
            <a:r>
              <a:rPr lang="en-US" sz="1400" dirty="0" err="1"/>
              <a:t>landen</a:t>
            </a:r>
            <a:r>
              <a:rPr lang="en-US" sz="1400" dirty="0"/>
              <a:t> </a:t>
            </a:r>
            <a:r>
              <a:rPr lang="en-US" sz="1400" dirty="0" err="1"/>
              <a:t>aan</a:t>
            </a:r>
            <a:r>
              <a:rPr lang="en-US" sz="1400" dirty="0"/>
              <a:t> </a:t>
            </a:r>
            <a:r>
              <a:rPr lang="en-US" sz="1400" dirty="0" err="1"/>
              <a:t>te</a:t>
            </a:r>
            <a:r>
              <a:rPr lang="en-US" sz="1400" dirty="0"/>
              <a:t> </a:t>
            </a:r>
            <a:r>
              <a:rPr lang="en-US" sz="1400" dirty="0" err="1"/>
              <a:t>geven</a:t>
            </a:r>
            <a:r>
              <a:rPr lang="en-US" sz="1400" dirty="0"/>
              <a:t> via I-OSS (in NL)+ </a:t>
            </a:r>
            <a:r>
              <a:rPr lang="en-US" sz="1400" dirty="0" err="1"/>
              <a:t>invoer</a:t>
            </a:r>
            <a:r>
              <a:rPr lang="en-US" sz="1400" dirty="0"/>
              <a:t> </a:t>
            </a:r>
            <a:r>
              <a:rPr lang="en-US" sz="1400" dirty="0" err="1"/>
              <a:t>voorafgaand</a:t>
            </a:r>
            <a:r>
              <a:rPr lang="en-US" sz="1400" dirty="0"/>
              <a:t> </a:t>
            </a:r>
            <a:r>
              <a:rPr lang="en-US" sz="1400" dirty="0" err="1"/>
              <a:t>aan</a:t>
            </a:r>
            <a:r>
              <a:rPr lang="en-US" sz="1400" dirty="0"/>
              <a:t> </a:t>
            </a:r>
            <a:r>
              <a:rPr lang="en-US" sz="1400" dirty="0" err="1"/>
              <a:t>afstandsverkoop</a:t>
            </a:r>
            <a:r>
              <a:rPr lang="en-US" sz="1400" dirty="0"/>
              <a:t> </a:t>
            </a:r>
            <a:r>
              <a:rPr lang="en-US" sz="1400" dirty="0" err="1"/>
              <a:t>vrijgesteld</a:t>
            </a:r>
            <a:r>
              <a:rPr lang="en-US" sz="1400" dirty="0"/>
              <a:t> </a:t>
            </a:r>
            <a:r>
              <a:rPr lang="en-US" sz="1400" dirty="0" err="1"/>
              <a:t>bij</a:t>
            </a:r>
            <a:r>
              <a:rPr lang="en-US" sz="1400" dirty="0"/>
              <a:t> </a:t>
            </a:r>
            <a:r>
              <a:rPr lang="en-US" sz="1400" dirty="0" err="1"/>
              <a:t>waarde</a:t>
            </a:r>
            <a:r>
              <a:rPr lang="en-US" sz="1400" dirty="0"/>
              <a:t> </a:t>
            </a:r>
            <a:r>
              <a:rPr lang="en-US" sz="1400" dirty="0" err="1"/>
              <a:t>goederen</a:t>
            </a:r>
            <a:r>
              <a:rPr lang="en-US" sz="1400" dirty="0"/>
              <a:t> van </a:t>
            </a:r>
            <a:r>
              <a:rPr lang="en-US" sz="1400" dirty="0" err="1"/>
              <a:t>maximaal</a:t>
            </a:r>
            <a:r>
              <a:rPr lang="en-US" sz="1400" dirty="0"/>
              <a:t> </a:t>
            </a:r>
            <a:r>
              <a:rPr lang="nl-NL" sz="1400" dirty="0"/>
              <a:t>€ 150 </a:t>
            </a:r>
            <a:endParaRPr lang="en-US" sz="1400" dirty="0"/>
          </a:p>
          <a:p>
            <a:pPr marL="0" indent="0">
              <a:buNone/>
              <a:defRPr/>
            </a:pPr>
            <a:endParaRPr lang="en-US" sz="1400" i="1" dirty="0"/>
          </a:p>
        </p:txBody>
      </p:sp>
      <p:pic>
        <p:nvPicPr>
          <p:cNvPr id="90116" name="Afbeelding 5">
            <a:extLst>
              <a:ext uri="{FF2B5EF4-FFF2-40B4-BE49-F238E27FC236}">
                <a16:creationId xmlns:a16="http://schemas.microsoft.com/office/drawing/2014/main" id="{D6B8706B-8024-F243-A7F9-66042E35C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064" y="1670950"/>
            <a:ext cx="3257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0054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1989749B-0539-4348-9FEA-604A91E7D704}"/>
              </a:ext>
            </a:extLst>
          </p:cNvPr>
          <p:cNvSpPr txBox="1">
            <a:spLocks noChangeArrowheads="1"/>
          </p:cNvSpPr>
          <p:nvPr/>
        </p:nvSpPr>
        <p:spPr bwMode="auto">
          <a:xfrm>
            <a:off x="788065" y="2518236"/>
            <a:ext cx="7345362" cy="2308324"/>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Een Nederlands koeriersbedrijf voert op 31 juli 2021 goederen in Duitsland in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De goederen zijn bestemd voor Gunther, en het koeriersbedrijf int de BTW bij Gunther op 1 augustus 2021</a:t>
            </a:r>
            <a:endParaRPr lang="nl-NL" altLang="nl-NL" sz="1600" dirty="0">
              <a:latin typeface="Calibri" panose="020F0502020204030204" pitchFamily="34" charset="0"/>
              <a:cs typeface="Calibri" panose="020F0502020204030204" pitchFamily="34" charset="0"/>
            </a:endParaRPr>
          </a:p>
          <a:p>
            <a:pPr marL="0" indent="0">
              <a:spcBef>
                <a:spcPct val="0"/>
              </a:spcBef>
              <a:buNone/>
              <a:defRPr/>
            </a:pPr>
            <a:endParaRPr lang="nl-NL" altLang="nl-NL" sz="16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1"/>
                </a:solidFill>
                <a:latin typeface="Calibri" panose="020F0502020204030204" pitchFamily="34" charset="0"/>
                <a:cs typeface="Calibri" panose="020F0502020204030204" pitchFamily="34" charset="0"/>
              </a:rPr>
              <a:t>BTW-gevolgen</a:t>
            </a:r>
            <a:r>
              <a:rPr lang="nl-NL" altLang="nl-NL" sz="1600" u="sng" dirty="0">
                <a:solidFill>
                  <a:schemeClr val="tx1"/>
                </a:solidFill>
                <a:latin typeface="Calibri" panose="020F0502020204030204" pitchFamily="34" charset="0"/>
                <a:cs typeface="Calibri" panose="020F0502020204030204" pitchFamily="34" charset="0"/>
              </a:rPr>
              <a:t> in 2021:</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Het Nederlandse koeriersbedrijf moet de van Gunther geïnde BTW uiterlijk 16 september 2021 aangeven via de </a:t>
            </a:r>
            <a:r>
              <a:rPr lang="nl-NL" altLang="nl-NL" sz="1600" dirty="0" err="1">
                <a:solidFill>
                  <a:schemeClr val="tx1"/>
                </a:solidFill>
                <a:latin typeface="Calibri" panose="020F0502020204030204" pitchFamily="34" charset="0"/>
                <a:cs typeface="Calibri" panose="020F0502020204030204" pitchFamily="34" charset="0"/>
              </a:rPr>
              <a:t>post-en</a:t>
            </a:r>
            <a:r>
              <a:rPr lang="nl-NL" altLang="nl-NL" sz="1600" dirty="0">
                <a:solidFill>
                  <a:schemeClr val="tx1"/>
                </a:solidFill>
                <a:latin typeface="Calibri" panose="020F0502020204030204" pitchFamily="34" charset="0"/>
                <a:cs typeface="Calibri" panose="020F0502020204030204" pitchFamily="34" charset="0"/>
              </a:rPr>
              <a:t> koeriersregeling</a:t>
            </a:r>
            <a:endParaRPr lang="nl-NL" altLang="nl-NL" sz="1600" dirty="0">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85701847-76EB-C142-ABC2-6A939B5F0ADC}"/>
              </a:ext>
            </a:extLst>
          </p:cNvPr>
          <p:cNvSpPr>
            <a:spLocks noGrp="1"/>
          </p:cNvSpPr>
          <p:nvPr>
            <p:ph type="title"/>
          </p:nvPr>
        </p:nvSpPr>
        <p:spPr>
          <a:xfrm>
            <a:off x="788065" y="1136564"/>
            <a:ext cx="9144000" cy="1143000"/>
          </a:xfrm>
        </p:spPr>
        <p:txBody>
          <a:bodyPr/>
          <a:lstStyle/>
          <a:p>
            <a:pPr eaLnBrk="1" hangingPunct="1">
              <a:defRPr/>
            </a:pPr>
            <a:r>
              <a:rPr lang="nl-NL" dirty="0"/>
              <a:t>BTW en postbedrijven, koeriersbedrijven en douane-agenten</a:t>
            </a:r>
            <a:br>
              <a:rPr lang="en-US" altLang="nl-NL" dirty="0"/>
            </a:br>
            <a:r>
              <a:rPr lang="en-US" altLang="nl-NL" b="0" i="1" dirty="0" err="1"/>
              <a:t>Voorbeeld</a:t>
            </a:r>
            <a:endParaRPr lang="nl-NL" altLang="nl-NL" b="0" i="1" dirty="0"/>
          </a:p>
        </p:txBody>
      </p:sp>
    </p:spTree>
    <p:extLst>
      <p:ext uri="{BB962C8B-B14F-4D97-AF65-F5344CB8AC3E}">
        <p14:creationId xmlns:p14="http://schemas.microsoft.com/office/powerpoint/2010/main" val="32605084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900BD4-1AAE-F84F-89EF-422082F9DFC6}"/>
              </a:ext>
            </a:extLst>
          </p:cNvPr>
          <p:cNvSpPr>
            <a:spLocks noGrp="1"/>
          </p:cNvSpPr>
          <p:nvPr>
            <p:ph type="title"/>
          </p:nvPr>
        </p:nvSpPr>
        <p:spPr>
          <a:xfrm>
            <a:off x="435033" y="918123"/>
            <a:ext cx="9144000" cy="1628775"/>
          </a:xfrm>
        </p:spPr>
        <p:txBody>
          <a:bodyPr>
            <a:noAutofit/>
          </a:bodyPr>
          <a:lstStyle/>
          <a:p>
            <a:pPr>
              <a:defRPr/>
            </a:pPr>
            <a:br>
              <a:rPr lang="nl-NL" sz="2100" dirty="0"/>
            </a:br>
            <a:r>
              <a:rPr lang="nl-NL" dirty="0"/>
              <a:t>BTW en postbedrijven, koeriersbedrijven en douane-agenten</a:t>
            </a:r>
            <a:br>
              <a:rPr lang="nl-NL" sz="2100" dirty="0"/>
            </a:br>
            <a:r>
              <a:rPr lang="nl-NL" sz="2600" b="0" i="1" dirty="0"/>
              <a:t>Voorbeeld</a:t>
            </a:r>
            <a:br>
              <a:rPr lang="nl-NL" dirty="0"/>
            </a:br>
            <a:endParaRPr lang="nl-NL" dirty="0"/>
          </a:p>
        </p:txBody>
      </p:sp>
      <p:sp>
        <p:nvSpPr>
          <p:cNvPr id="2" name="Tijdelijke aanduiding voor inhoud 1">
            <a:extLst>
              <a:ext uri="{FF2B5EF4-FFF2-40B4-BE49-F238E27FC236}">
                <a16:creationId xmlns:a16="http://schemas.microsoft.com/office/drawing/2014/main" id="{1BBC7F0C-06A8-E94A-9DD0-DA915F4E0D79}"/>
              </a:ext>
            </a:extLst>
          </p:cNvPr>
          <p:cNvSpPr>
            <a:spLocks noGrp="1"/>
          </p:cNvSpPr>
          <p:nvPr>
            <p:ph idx="1"/>
          </p:nvPr>
        </p:nvSpPr>
        <p:spPr>
          <a:xfrm>
            <a:off x="371101" y="2834120"/>
            <a:ext cx="8064500" cy="4597400"/>
          </a:xfrm>
        </p:spPr>
        <p:txBody>
          <a:bodyPr>
            <a:noAutofit/>
          </a:bodyPr>
          <a:lstStyle/>
          <a:p>
            <a:pPr marL="0" indent="0">
              <a:buNone/>
              <a:defRPr/>
            </a:pPr>
            <a:r>
              <a:rPr lang="en-US" sz="1400" u="sng" dirty="0">
                <a:sym typeface="Wingdings" panose="05000000000000000000" pitchFamily="2" charset="2"/>
              </a:rPr>
              <a:t>Per 1 </a:t>
            </a:r>
            <a:r>
              <a:rPr lang="en-US" sz="1400" u="sng" dirty="0" err="1">
                <a:sym typeface="Wingdings" panose="05000000000000000000" pitchFamily="2" charset="2"/>
              </a:rPr>
              <a:t>juli</a:t>
            </a:r>
            <a:r>
              <a:rPr lang="en-US" sz="1400" u="sng" dirty="0">
                <a:sym typeface="Wingdings" panose="05000000000000000000" pitchFamily="2" charset="2"/>
              </a:rPr>
              <a:t> 2021 </a:t>
            </a:r>
            <a:r>
              <a:rPr lang="en-US" sz="1400" u="sng" dirty="0" err="1">
                <a:sym typeface="Wingdings" panose="05000000000000000000" pitchFamily="2" charset="2"/>
              </a:rPr>
              <a:t>Speciale</a:t>
            </a:r>
            <a:r>
              <a:rPr lang="en-US" sz="1400" u="sng" dirty="0">
                <a:sym typeface="Wingdings" panose="05000000000000000000" pitchFamily="2" charset="2"/>
              </a:rPr>
              <a:t> </a:t>
            </a:r>
            <a:r>
              <a:rPr lang="en-US" sz="1400" u="sng" dirty="0" err="1">
                <a:sym typeface="Wingdings" panose="05000000000000000000" pitchFamily="2" charset="2"/>
              </a:rPr>
              <a:t>regeling</a:t>
            </a:r>
            <a:r>
              <a:rPr lang="en-US" sz="1400" u="sng" dirty="0">
                <a:sym typeface="Wingdings" panose="05000000000000000000" pitchFamily="2" charset="2"/>
              </a:rPr>
              <a:t> </a:t>
            </a:r>
            <a:r>
              <a:rPr lang="en-US" sz="1400" u="sng" dirty="0" err="1">
                <a:sym typeface="Wingdings" panose="05000000000000000000" pitchFamily="2" charset="2"/>
              </a:rPr>
              <a:t>voor</a:t>
            </a:r>
            <a:r>
              <a:rPr lang="en-US" sz="1400" u="sng" dirty="0">
                <a:sym typeface="Wingdings" panose="05000000000000000000" pitchFamily="2" charset="2"/>
              </a:rPr>
              <a:t> post-/</a:t>
            </a:r>
            <a:r>
              <a:rPr lang="en-US" sz="1400" u="sng" dirty="0" err="1">
                <a:sym typeface="Wingdings" panose="05000000000000000000" pitchFamily="2" charset="2"/>
              </a:rPr>
              <a:t>koeriersbedrijven</a:t>
            </a:r>
            <a:r>
              <a:rPr lang="en-US" sz="1400" u="sng" dirty="0">
                <a:sym typeface="Wingdings" panose="05000000000000000000" pitchFamily="2" charset="2"/>
              </a:rPr>
              <a:t> </a:t>
            </a:r>
            <a:endParaRPr lang="en-US" sz="1400" dirty="0"/>
          </a:p>
          <a:p>
            <a:pPr marL="0" indent="0">
              <a:defRPr/>
            </a:pPr>
            <a:endParaRPr lang="en-US" sz="1400" dirty="0"/>
          </a:p>
          <a:p>
            <a:pPr marL="0" indent="0">
              <a:buNone/>
              <a:defRPr/>
            </a:pPr>
            <a:r>
              <a:rPr lang="en-US" sz="1400" u="sng" dirty="0" err="1"/>
              <a:t>Afstandsverkopen</a:t>
            </a:r>
            <a:r>
              <a:rPr lang="en-US" sz="1400" u="sng" dirty="0"/>
              <a:t> </a:t>
            </a:r>
            <a:r>
              <a:rPr lang="en-US" sz="1400" u="sng" dirty="0" err="1"/>
              <a:t>goederen</a:t>
            </a:r>
            <a:r>
              <a:rPr lang="en-US" sz="1400" u="sng" dirty="0"/>
              <a:t> van </a:t>
            </a:r>
            <a:r>
              <a:rPr lang="en-US" sz="1400" u="sng" dirty="0" err="1"/>
              <a:t>buiten</a:t>
            </a:r>
            <a:r>
              <a:rPr lang="en-US" sz="1400" u="sng" dirty="0"/>
              <a:t> EU</a:t>
            </a:r>
          </a:p>
          <a:p>
            <a:pPr marL="285750" indent="-285750">
              <a:buFont typeface="Arial" panose="020B0604020202020204" pitchFamily="34" charset="0"/>
              <a:buChar char="•"/>
              <a:defRPr/>
            </a:pPr>
            <a:r>
              <a:rPr lang="en-US" sz="1400" dirty="0" err="1"/>
              <a:t>Mogelijk</a:t>
            </a:r>
            <a:r>
              <a:rPr lang="en-US" sz="1400" dirty="0"/>
              <a:t> om </a:t>
            </a:r>
            <a:r>
              <a:rPr lang="en-US" sz="1400" dirty="0" err="1"/>
              <a:t>maandelijks</a:t>
            </a:r>
            <a:r>
              <a:rPr lang="en-US" sz="1400" dirty="0"/>
              <a:t> </a:t>
            </a:r>
            <a:r>
              <a:rPr lang="en-US" sz="1400" dirty="0" err="1"/>
              <a:t>verlegde</a:t>
            </a:r>
            <a:r>
              <a:rPr lang="en-US" sz="1400" dirty="0"/>
              <a:t> </a:t>
            </a:r>
            <a:r>
              <a:rPr lang="en-US" sz="1400" dirty="0" err="1"/>
              <a:t>invoer</a:t>
            </a:r>
            <a:r>
              <a:rPr lang="en-US" sz="1400" dirty="0"/>
              <a:t>-BTW </a:t>
            </a:r>
            <a:r>
              <a:rPr lang="en-US" sz="1400" dirty="0" err="1"/>
              <a:t>aan</a:t>
            </a:r>
            <a:r>
              <a:rPr lang="en-US" sz="1400" dirty="0"/>
              <a:t> </a:t>
            </a:r>
            <a:r>
              <a:rPr lang="en-US" sz="1400" dirty="0" err="1"/>
              <a:t>te</a:t>
            </a:r>
            <a:r>
              <a:rPr lang="en-US" sz="1400" dirty="0"/>
              <a:t> </a:t>
            </a:r>
            <a:r>
              <a:rPr lang="en-US" sz="1400" dirty="0" err="1"/>
              <a:t>geven</a:t>
            </a:r>
            <a:r>
              <a:rPr lang="en-US" sz="1400" dirty="0"/>
              <a:t> door post-en </a:t>
            </a:r>
            <a:r>
              <a:rPr lang="en-US" sz="1400" dirty="0" err="1"/>
              <a:t>koeriersbedrijven</a:t>
            </a:r>
            <a:r>
              <a:rPr lang="en-US" sz="1400" dirty="0"/>
              <a:t>, </a:t>
            </a:r>
            <a:r>
              <a:rPr lang="en-US" sz="1400" dirty="0" err="1"/>
              <a:t>aan</a:t>
            </a:r>
            <a:r>
              <a:rPr lang="en-US" sz="1400" dirty="0"/>
              <a:t> </a:t>
            </a:r>
            <a:r>
              <a:rPr lang="en-US" sz="1400" dirty="0" err="1"/>
              <a:t>te</a:t>
            </a:r>
            <a:r>
              <a:rPr lang="en-US" sz="1400" dirty="0"/>
              <a:t> </a:t>
            </a:r>
            <a:r>
              <a:rPr lang="en-US" sz="1400" dirty="0" err="1"/>
              <a:t>geven</a:t>
            </a:r>
            <a:r>
              <a:rPr lang="en-US" sz="1400" dirty="0"/>
              <a:t> 16e </a:t>
            </a:r>
            <a:r>
              <a:rPr lang="en-US" sz="1400" dirty="0" err="1"/>
              <a:t>dag</a:t>
            </a:r>
            <a:r>
              <a:rPr lang="en-US" sz="1400" dirty="0"/>
              <a:t> van de </a:t>
            </a:r>
            <a:r>
              <a:rPr lang="en-US" sz="1400" dirty="0" err="1"/>
              <a:t>maand</a:t>
            </a:r>
            <a:r>
              <a:rPr lang="en-US" sz="1400" dirty="0"/>
              <a:t> </a:t>
            </a:r>
            <a:r>
              <a:rPr lang="en-US" sz="1400" dirty="0" err="1"/>
              <a:t>volgend</a:t>
            </a:r>
            <a:r>
              <a:rPr lang="en-US" sz="1400" dirty="0"/>
              <a:t> op de </a:t>
            </a:r>
            <a:r>
              <a:rPr lang="en-US" sz="1400" dirty="0" err="1"/>
              <a:t>maand</a:t>
            </a:r>
            <a:r>
              <a:rPr lang="en-US" sz="1400" dirty="0"/>
              <a:t> </a:t>
            </a:r>
            <a:r>
              <a:rPr lang="en-US" sz="1400" dirty="0" err="1"/>
              <a:t>waarin</a:t>
            </a:r>
            <a:r>
              <a:rPr lang="en-US" sz="1400" dirty="0"/>
              <a:t> de BTW is </a:t>
            </a:r>
            <a:r>
              <a:rPr lang="en-US" sz="1400" dirty="0" err="1"/>
              <a:t>geïnd</a:t>
            </a:r>
            <a:endParaRPr lang="en-US" sz="1400" dirty="0"/>
          </a:p>
          <a:p>
            <a:pPr marL="285750" indent="-285750">
              <a:buFont typeface="Arial" panose="020B0604020202020204" pitchFamily="34" charset="0"/>
              <a:buChar char="•"/>
              <a:defRPr/>
            </a:pPr>
            <a:r>
              <a:rPr lang="en-US" sz="1400" dirty="0" err="1"/>
              <a:t>Alleen</a:t>
            </a:r>
            <a:r>
              <a:rPr lang="en-US" sz="1400" dirty="0"/>
              <a:t> van </a:t>
            </a:r>
            <a:r>
              <a:rPr lang="en-US" sz="1400" dirty="0" err="1"/>
              <a:t>toepassing</a:t>
            </a:r>
            <a:r>
              <a:rPr lang="en-US" sz="1400" dirty="0"/>
              <a:t> </a:t>
            </a:r>
            <a:r>
              <a:rPr lang="en-US" sz="1400" dirty="0" err="1"/>
              <a:t>als</a:t>
            </a:r>
            <a:r>
              <a:rPr lang="en-US" sz="1400" dirty="0"/>
              <a:t> </a:t>
            </a:r>
            <a:r>
              <a:rPr lang="en-US" sz="1400" dirty="0" err="1"/>
              <a:t>goederen</a:t>
            </a:r>
            <a:r>
              <a:rPr lang="en-US" sz="1400" dirty="0"/>
              <a:t> in </a:t>
            </a:r>
            <a:r>
              <a:rPr lang="en-US" sz="1400" dirty="0" err="1"/>
              <a:t>dezelfde</a:t>
            </a:r>
            <a:r>
              <a:rPr lang="en-US" sz="1400" dirty="0"/>
              <a:t> EU </a:t>
            </a:r>
            <a:r>
              <a:rPr lang="en-US" sz="1400" dirty="0" err="1"/>
              <a:t>lidstaat</a:t>
            </a:r>
            <a:r>
              <a:rPr lang="en-US" sz="1400" dirty="0"/>
              <a:t> </a:t>
            </a:r>
            <a:r>
              <a:rPr lang="en-US" sz="1400" dirty="0" err="1"/>
              <a:t>blijven</a:t>
            </a:r>
            <a:r>
              <a:rPr lang="en-US" sz="1400" dirty="0"/>
              <a:t> </a:t>
            </a:r>
            <a:r>
              <a:rPr lang="en-US" sz="1400" dirty="0" err="1"/>
              <a:t>als</a:t>
            </a:r>
            <a:r>
              <a:rPr lang="en-US" sz="1400" dirty="0"/>
              <a:t> </a:t>
            </a:r>
            <a:r>
              <a:rPr lang="en-US" sz="1400" dirty="0" err="1"/>
              <a:t>waarin</a:t>
            </a:r>
            <a:r>
              <a:rPr lang="en-US" sz="1400" dirty="0"/>
              <a:t> </a:t>
            </a:r>
            <a:r>
              <a:rPr lang="en-US" sz="1400" dirty="0" err="1"/>
              <a:t>zij</a:t>
            </a:r>
            <a:r>
              <a:rPr lang="en-US" sz="1400" dirty="0"/>
              <a:t> </a:t>
            </a:r>
            <a:r>
              <a:rPr lang="en-US" sz="1400" dirty="0" err="1"/>
              <a:t>worden</a:t>
            </a:r>
            <a:r>
              <a:rPr lang="en-US" sz="1400" dirty="0"/>
              <a:t> </a:t>
            </a:r>
            <a:r>
              <a:rPr lang="en-US" sz="1400" dirty="0" err="1"/>
              <a:t>geïmporteerd</a:t>
            </a:r>
            <a:endParaRPr lang="en-US" sz="1400" dirty="0"/>
          </a:p>
          <a:p>
            <a:pPr marL="285750" indent="-285750">
              <a:buFont typeface="Arial" panose="020B0604020202020204" pitchFamily="34" charset="0"/>
              <a:buChar char="•"/>
              <a:defRPr/>
            </a:pPr>
            <a:r>
              <a:rPr lang="en-US" sz="1400" dirty="0"/>
              <a:t>I-OSS </a:t>
            </a:r>
            <a:r>
              <a:rPr lang="en-US" sz="1400" dirty="0" err="1"/>
              <a:t>niet</a:t>
            </a:r>
            <a:r>
              <a:rPr lang="en-US" sz="1400" dirty="0"/>
              <a:t> </a:t>
            </a:r>
            <a:r>
              <a:rPr lang="en-US" sz="1400" dirty="0" err="1"/>
              <a:t>mogelijk</a:t>
            </a:r>
            <a:endParaRPr lang="en-US" sz="1400" dirty="0"/>
          </a:p>
          <a:p>
            <a:pPr marL="285750" indent="-285750">
              <a:buFont typeface="Arial" panose="020B0604020202020204" pitchFamily="34" charset="0"/>
              <a:buChar char="•"/>
              <a:defRPr/>
            </a:pPr>
            <a:r>
              <a:rPr lang="en-US" sz="1400" dirty="0" err="1"/>
              <a:t>Maximale</a:t>
            </a:r>
            <a:r>
              <a:rPr lang="en-US" sz="1400" dirty="0"/>
              <a:t> </a:t>
            </a:r>
            <a:r>
              <a:rPr lang="en-US" sz="1400" dirty="0" err="1"/>
              <a:t>waarde</a:t>
            </a:r>
            <a:r>
              <a:rPr lang="en-US" sz="1400" dirty="0"/>
              <a:t> </a:t>
            </a:r>
            <a:r>
              <a:rPr lang="en-US" sz="1400" dirty="0" err="1"/>
              <a:t>goederen</a:t>
            </a:r>
            <a:r>
              <a:rPr lang="en-US" sz="1400" dirty="0"/>
              <a:t> tot </a:t>
            </a:r>
            <a:r>
              <a:rPr lang="nl-NL" sz="1400" dirty="0"/>
              <a:t>€ 150 + geen accijnsgoederen</a:t>
            </a:r>
          </a:p>
          <a:p>
            <a:pPr marL="285750" indent="-285750">
              <a:buFont typeface="Arial" panose="020B0604020202020204" pitchFamily="34" charset="0"/>
              <a:buChar char="•"/>
              <a:defRPr/>
            </a:pPr>
            <a:r>
              <a:rPr lang="nl-NL" sz="1400" dirty="0"/>
              <a:t>EU lidstaten mogen opteren voor toepassing van enkel algemeen </a:t>
            </a:r>
            <a:r>
              <a:rPr lang="nl-NL" sz="1400" dirty="0" err="1"/>
              <a:t>BTW-tarief</a:t>
            </a:r>
            <a:r>
              <a:rPr lang="nl-NL" sz="1400" dirty="0"/>
              <a:t> voor deze regeling (niet in NL)</a:t>
            </a:r>
            <a:endParaRPr lang="en-US" sz="1400" dirty="0"/>
          </a:p>
        </p:txBody>
      </p:sp>
      <p:pic>
        <p:nvPicPr>
          <p:cNvPr id="91140" name="Afbeelding 5">
            <a:extLst>
              <a:ext uri="{FF2B5EF4-FFF2-40B4-BE49-F238E27FC236}">
                <a16:creationId xmlns:a16="http://schemas.microsoft.com/office/drawing/2014/main" id="{A18E2C03-F4AA-7541-AF58-A5CB3BE29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1874995"/>
            <a:ext cx="3257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2951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481A40-4865-6D49-A833-984879EA7CF5}"/>
              </a:ext>
            </a:extLst>
          </p:cNvPr>
          <p:cNvSpPr>
            <a:spLocks noGrp="1"/>
          </p:cNvSpPr>
          <p:nvPr>
            <p:ph type="title"/>
          </p:nvPr>
        </p:nvSpPr>
        <p:spPr>
          <a:xfrm>
            <a:off x="504104" y="523875"/>
            <a:ext cx="9144000" cy="1439862"/>
          </a:xfrm>
        </p:spPr>
        <p:txBody>
          <a:bodyPr>
            <a:noAutofit/>
          </a:bodyPr>
          <a:lstStyle/>
          <a:p>
            <a:pPr>
              <a:defRPr/>
            </a:pPr>
            <a:br>
              <a:rPr lang="nl-NL" sz="2100" dirty="0"/>
            </a:br>
            <a:r>
              <a:rPr lang="nl-NL" dirty="0"/>
              <a:t>BTW en toekomstige wijzigingen EU</a:t>
            </a:r>
          </a:p>
        </p:txBody>
      </p:sp>
      <p:sp>
        <p:nvSpPr>
          <p:cNvPr id="2" name="Tijdelijke aanduiding voor inhoud 1">
            <a:extLst>
              <a:ext uri="{FF2B5EF4-FFF2-40B4-BE49-F238E27FC236}">
                <a16:creationId xmlns:a16="http://schemas.microsoft.com/office/drawing/2014/main" id="{C889C1E2-F562-B845-8E89-C6F251E0841D}"/>
              </a:ext>
            </a:extLst>
          </p:cNvPr>
          <p:cNvSpPr>
            <a:spLocks noGrp="1"/>
          </p:cNvSpPr>
          <p:nvPr>
            <p:ph idx="1"/>
          </p:nvPr>
        </p:nvSpPr>
        <p:spPr>
          <a:xfrm>
            <a:off x="504104" y="1852758"/>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januari</a:t>
            </a:r>
            <a:r>
              <a:rPr lang="en-US" u="sng" dirty="0">
                <a:sym typeface="Wingdings" panose="05000000000000000000" pitchFamily="2" charset="2"/>
              </a:rPr>
              <a:t> 2024 </a:t>
            </a:r>
            <a:r>
              <a:rPr lang="en-US" u="sng" dirty="0" err="1">
                <a:sym typeface="Wingdings" panose="05000000000000000000" pitchFamily="2" charset="2"/>
              </a:rPr>
              <a:t>binnen</a:t>
            </a:r>
            <a:r>
              <a:rPr lang="en-US" u="sng" dirty="0">
                <a:sym typeface="Wingdings" panose="05000000000000000000" pitchFamily="2" charset="2"/>
              </a:rPr>
              <a:t> EU</a:t>
            </a:r>
          </a:p>
          <a:p>
            <a:pPr marL="0" indent="0">
              <a:defRPr/>
            </a:pPr>
            <a:endParaRPr lang="nl-NL" dirty="0"/>
          </a:p>
          <a:p>
            <a:pPr marL="0" indent="0">
              <a:buNone/>
              <a:defRPr/>
            </a:pPr>
            <a:r>
              <a:rPr lang="nl-NL" u="sng" dirty="0"/>
              <a:t>Delen informatie door betalingsverwerkers</a:t>
            </a:r>
          </a:p>
          <a:p>
            <a:pPr>
              <a:buFont typeface="Arial" panose="020B0604020202020204" pitchFamily="34" charset="0"/>
              <a:buChar char="•"/>
              <a:defRPr/>
            </a:pPr>
            <a:r>
              <a:rPr lang="nl-NL" dirty="0"/>
              <a:t>Akkoord 22-3-2021 tussen EU-lidstaten</a:t>
            </a:r>
          </a:p>
          <a:p>
            <a:pPr>
              <a:buFont typeface="Arial" panose="020B0604020202020204" pitchFamily="34" charset="0"/>
              <a:buChar char="•"/>
              <a:defRPr/>
            </a:pPr>
            <a:r>
              <a:rPr lang="nl-NL" dirty="0"/>
              <a:t>Betalingsverwerkers moeten binnen de EU-gegevens over uitgevoerde e-commercetransacties delen met lokale belastingautoriteiten </a:t>
            </a:r>
          </a:p>
          <a:p>
            <a:pPr>
              <a:buFont typeface="Arial" panose="020B0604020202020204" pitchFamily="34" charset="0"/>
              <a:buChar char="•"/>
              <a:defRPr/>
            </a:pPr>
            <a:r>
              <a:rPr lang="nl-NL" dirty="0"/>
              <a:t>Doel: bestrijden </a:t>
            </a:r>
            <a:r>
              <a:rPr lang="nl-NL" dirty="0" err="1"/>
              <a:t>BTW-fraude</a:t>
            </a:r>
            <a:endParaRPr lang="nl-NL" dirty="0"/>
          </a:p>
          <a:p>
            <a:pPr>
              <a:buFont typeface="Arial" panose="020B0604020202020204" pitchFamily="34" charset="0"/>
              <a:buChar char="•"/>
              <a:defRPr/>
            </a:pPr>
            <a:r>
              <a:rPr lang="nl-NL" dirty="0"/>
              <a:t>Grensoverschrijdende e-commercetransacties gedurende drie jaar administreren </a:t>
            </a:r>
          </a:p>
          <a:p>
            <a:pPr>
              <a:buFont typeface="Arial" panose="020B0604020202020204" pitchFamily="34" charset="0"/>
              <a:buChar char="•"/>
              <a:defRPr/>
            </a:pPr>
            <a:r>
              <a:rPr lang="nl-NL" dirty="0"/>
              <a:t>Per kwartaal delen gegevens via speciaal systeem (Central Electronic System of </a:t>
            </a:r>
            <a:r>
              <a:rPr lang="nl-NL" dirty="0" err="1"/>
              <a:t>Payment</a:t>
            </a:r>
            <a:r>
              <a:rPr lang="nl-NL" dirty="0"/>
              <a:t> information) met lokale belastingautoriteiten van EU-land waar betalingsverwerker gevestigd is </a:t>
            </a:r>
            <a:r>
              <a:rPr lang="nl-NL" dirty="0">
                <a:sym typeface="Wingdings" panose="05000000000000000000" pitchFamily="2" charset="2"/>
              </a:rPr>
              <a:t> centrale database</a:t>
            </a:r>
            <a:endParaRPr lang="nl-NL" dirty="0"/>
          </a:p>
          <a:p>
            <a:pPr>
              <a:buFont typeface="Arial" panose="020B0604020202020204" pitchFamily="34" charset="0"/>
              <a:buChar char="•"/>
              <a:defRPr/>
            </a:pPr>
            <a:r>
              <a:rPr lang="nl-NL" dirty="0"/>
              <a:t>Geldt voor situatie waarin betaling verricht wordt vanuit EU-land A en betaling ontvangen in EU-land B.</a:t>
            </a:r>
          </a:p>
          <a:p>
            <a:pPr>
              <a:buFont typeface="Arial" panose="020B0604020202020204" pitchFamily="34" charset="0"/>
              <a:buChar char="•"/>
              <a:defRPr/>
            </a:pPr>
            <a:r>
              <a:rPr lang="nl-NL" dirty="0"/>
              <a:t>Non-EU partijen niet meegenomen in nieuwe regelgeving</a:t>
            </a:r>
          </a:p>
        </p:txBody>
      </p:sp>
    </p:spTree>
    <p:extLst>
      <p:ext uri="{BB962C8B-B14F-4D97-AF65-F5344CB8AC3E}">
        <p14:creationId xmlns:p14="http://schemas.microsoft.com/office/powerpoint/2010/main" val="17852076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EA11C7-C125-284E-8BDE-20347D08AEAB}"/>
              </a:ext>
            </a:extLst>
          </p:cNvPr>
          <p:cNvSpPr>
            <a:spLocks noGrp="1"/>
          </p:cNvSpPr>
          <p:nvPr>
            <p:ph type="title"/>
          </p:nvPr>
        </p:nvSpPr>
        <p:spPr>
          <a:xfrm>
            <a:off x="703609" y="752475"/>
            <a:ext cx="9144000" cy="1439862"/>
          </a:xfrm>
        </p:spPr>
        <p:txBody>
          <a:bodyPr>
            <a:noAutofit/>
          </a:bodyPr>
          <a:lstStyle/>
          <a:p>
            <a:pPr>
              <a:defRPr/>
            </a:pPr>
            <a:br>
              <a:rPr lang="nl-NL" sz="2100" dirty="0"/>
            </a:br>
            <a:r>
              <a:rPr lang="nl-NL" dirty="0"/>
              <a:t>BTW en toekomstige wijzigingen EU</a:t>
            </a:r>
          </a:p>
        </p:txBody>
      </p:sp>
      <p:sp>
        <p:nvSpPr>
          <p:cNvPr id="2" name="Tijdelijke aanduiding voor inhoud 1">
            <a:extLst>
              <a:ext uri="{FF2B5EF4-FFF2-40B4-BE49-F238E27FC236}">
                <a16:creationId xmlns:a16="http://schemas.microsoft.com/office/drawing/2014/main" id="{7CBB9EC3-E076-2245-B492-B0979547B797}"/>
              </a:ext>
            </a:extLst>
          </p:cNvPr>
          <p:cNvSpPr>
            <a:spLocks noGrp="1"/>
          </p:cNvSpPr>
          <p:nvPr>
            <p:ph idx="1"/>
          </p:nvPr>
        </p:nvSpPr>
        <p:spPr>
          <a:xfrm>
            <a:off x="703609" y="2011362"/>
            <a:ext cx="8064500" cy="4094163"/>
          </a:xfrm>
        </p:spPr>
        <p:txBody>
          <a:bodyPr>
            <a:noAutofit/>
          </a:bodyPr>
          <a:lstStyle/>
          <a:p>
            <a:pPr marL="0" indent="0">
              <a:buNone/>
              <a:defRPr/>
            </a:pPr>
            <a:r>
              <a:rPr lang="en-US" u="sng" dirty="0">
                <a:sym typeface="Wingdings" panose="05000000000000000000" pitchFamily="2" charset="2"/>
              </a:rPr>
              <a:t>Per 1 </a:t>
            </a:r>
            <a:r>
              <a:rPr lang="en-US" u="sng" dirty="0" err="1">
                <a:sym typeface="Wingdings" panose="05000000000000000000" pitchFamily="2" charset="2"/>
              </a:rPr>
              <a:t>januari</a:t>
            </a:r>
            <a:r>
              <a:rPr lang="en-US" u="sng" dirty="0">
                <a:sym typeface="Wingdings" panose="05000000000000000000" pitchFamily="2" charset="2"/>
              </a:rPr>
              <a:t> 2024 </a:t>
            </a:r>
            <a:r>
              <a:rPr lang="en-US" u="sng" dirty="0" err="1">
                <a:sym typeface="Wingdings" panose="05000000000000000000" pitchFamily="2" charset="2"/>
              </a:rPr>
              <a:t>verwachte</a:t>
            </a:r>
            <a:r>
              <a:rPr lang="en-US" u="sng" dirty="0">
                <a:sym typeface="Wingdings" panose="05000000000000000000" pitchFamily="2" charset="2"/>
              </a:rPr>
              <a:t> </a:t>
            </a:r>
            <a:r>
              <a:rPr lang="en-US" u="sng" dirty="0" err="1">
                <a:sym typeface="Wingdings" panose="05000000000000000000" pitchFamily="2" charset="2"/>
              </a:rPr>
              <a:t>wijzigingen</a:t>
            </a:r>
            <a:r>
              <a:rPr lang="en-US" u="sng" dirty="0">
                <a:sym typeface="Wingdings" panose="05000000000000000000" pitchFamily="2" charset="2"/>
              </a:rPr>
              <a:t> </a:t>
            </a:r>
            <a:r>
              <a:rPr lang="en-US" u="sng" dirty="0" err="1">
                <a:sym typeface="Wingdings" panose="05000000000000000000" pitchFamily="2" charset="2"/>
              </a:rPr>
              <a:t>binnen</a:t>
            </a:r>
            <a:r>
              <a:rPr lang="en-US" u="sng" dirty="0">
                <a:sym typeface="Wingdings" panose="05000000000000000000" pitchFamily="2" charset="2"/>
              </a:rPr>
              <a:t> EU</a:t>
            </a:r>
          </a:p>
          <a:p>
            <a:pPr marL="0" indent="0">
              <a:defRPr/>
            </a:pPr>
            <a:endParaRPr lang="nl-NL" dirty="0"/>
          </a:p>
          <a:p>
            <a:pPr marL="0" indent="0">
              <a:buNone/>
              <a:defRPr/>
            </a:pPr>
            <a:r>
              <a:rPr lang="nl-NL" u="sng" dirty="0"/>
              <a:t>Welke gegevens delen?</a:t>
            </a:r>
          </a:p>
          <a:p>
            <a:pPr>
              <a:buFont typeface="Arial" panose="020B0604020202020204" pitchFamily="34" charset="0"/>
              <a:buChar char="•"/>
              <a:defRPr/>
            </a:pPr>
            <a:r>
              <a:rPr lang="nl-NL" dirty="0"/>
              <a:t>Delen gegevens waardoor de bij een transactie betrokken partijen kunnen worden geïdentificeerd:</a:t>
            </a:r>
          </a:p>
          <a:p>
            <a:pPr lvl="1">
              <a:buFont typeface="Courier New" panose="02070309020205020404" pitchFamily="49" charset="0"/>
              <a:buChar char="o"/>
              <a:defRPr/>
            </a:pPr>
            <a:r>
              <a:rPr lang="nl-NL" dirty="0"/>
              <a:t>IBAN-nummer of andere gegevens van betaler waaruit de locatie van de betaler wordt afgeleid;</a:t>
            </a:r>
          </a:p>
          <a:p>
            <a:pPr lvl="1">
              <a:buFont typeface="Courier New" panose="02070309020205020404" pitchFamily="49" charset="0"/>
              <a:buChar char="o"/>
              <a:defRPr/>
            </a:pPr>
            <a:r>
              <a:rPr lang="nl-NL" dirty="0"/>
              <a:t>BTW-identificatienummer en de BIC/Swift-code van betalingsverwerker</a:t>
            </a:r>
          </a:p>
          <a:p>
            <a:pPr lvl="1">
              <a:buFont typeface="Courier New" panose="02070309020205020404" pitchFamily="49" charset="0"/>
              <a:buChar char="o"/>
              <a:defRPr/>
            </a:pPr>
            <a:r>
              <a:rPr lang="nl-NL" dirty="0"/>
              <a:t>BTW-identificatienummer, IBAN-nummer en adresgegevens van begunstigde</a:t>
            </a:r>
          </a:p>
          <a:p>
            <a:pPr lvl="1">
              <a:buFont typeface="Courier New" panose="02070309020205020404" pitchFamily="49" charset="0"/>
              <a:buChar char="o"/>
              <a:defRPr/>
            </a:pPr>
            <a:r>
              <a:rPr lang="nl-NL" dirty="0"/>
              <a:t>Algemene gegevens transacties, bijvoorbeeld bedrag, datum, valuta.</a:t>
            </a:r>
          </a:p>
        </p:txBody>
      </p:sp>
    </p:spTree>
    <p:extLst>
      <p:ext uri="{BB962C8B-B14F-4D97-AF65-F5344CB8AC3E}">
        <p14:creationId xmlns:p14="http://schemas.microsoft.com/office/powerpoint/2010/main" val="89016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4B7C2093-5854-AE45-915D-13A1D175934E}"/>
              </a:ext>
            </a:extLst>
          </p:cNvPr>
          <p:cNvSpPr>
            <a:spLocks noGrp="1"/>
          </p:cNvSpPr>
          <p:nvPr>
            <p:ph type="title"/>
          </p:nvPr>
        </p:nvSpPr>
        <p:spPr>
          <a:xfrm>
            <a:off x="1652588" y="1484872"/>
            <a:ext cx="7772400" cy="1143000"/>
          </a:xfrm>
        </p:spPr>
        <p:txBody>
          <a:bodyPr/>
          <a:lstStyle/>
          <a:p>
            <a:pPr eaLnBrk="1" hangingPunct="1"/>
            <a:r>
              <a:rPr lang="nl-NL" altLang="nl-NL" dirty="0"/>
              <a:t>Voorbeeld	</a:t>
            </a:r>
          </a:p>
        </p:txBody>
      </p:sp>
      <p:sp>
        <p:nvSpPr>
          <p:cNvPr id="26627" name="AutoShape 3">
            <a:extLst>
              <a:ext uri="{FF2B5EF4-FFF2-40B4-BE49-F238E27FC236}">
                <a16:creationId xmlns:a16="http://schemas.microsoft.com/office/drawing/2014/main" id="{6879C44D-CA1E-764B-92ED-3163F6A8D45E}"/>
              </a:ext>
            </a:extLst>
          </p:cNvPr>
          <p:cNvSpPr>
            <a:spLocks noChangeArrowheads="1"/>
          </p:cNvSpPr>
          <p:nvPr/>
        </p:nvSpPr>
        <p:spPr bwMode="auto">
          <a:xfrm>
            <a:off x="4476750" y="1657956"/>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A = NL</a:t>
            </a:r>
          </a:p>
          <a:p>
            <a:pPr algn="ctr">
              <a:lnSpc>
                <a:spcPct val="100000"/>
              </a:lnSpc>
              <a:defRPr/>
            </a:pPr>
            <a:r>
              <a:rPr lang="nl-NL" altLang="nl-NL" sz="1600" b="0" dirty="0">
                <a:latin typeface="Calibri" panose="020F0502020204030204" pitchFamily="34" charset="0"/>
              </a:rPr>
              <a:t>ondernemer</a:t>
            </a:r>
          </a:p>
        </p:txBody>
      </p:sp>
      <p:sp>
        <p:nvSpPr>
          <p:cNvPr id="26628" name="AutoShape 4">
            <a:extLst>
              <a:ext uri="{FF2B5EF4-FFF2-40B4-BE49-F238E27FC236}">
                <a16:creationId xmlns:a16="http://schemas.microsoft.com/office/drawing/2014/main" id="{415B3291-4805-5D4F-9C57-DA92875A01B9}"/>
              </a:ext>
            </a:extLst>
          </p:cNvPr>
          <p:cNvSpPr>
            <a:spLocks noChangeArrowheads="1"/>
          </p:cNvSpPr>
          <p:nvPr/>
        </p:nvSpPr>
        <p:spPr bwMode="auto">
          <a:xfrm>
            <a:off x="4476750" y="3802668"/>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Magazijn A </a:t>
            </a:r>
          </a:p>
          <a:p>
            <a:pPr algn="ctr">
              <a:lnSpc>
                <a:spcPct val="100000"/>
              </a:lnSpc>
              <a:defRPr/>
            </a:pPr>
            <a:r>
              <a:rPr lang="nl-NL" altLang="nl-NL" sz="1600" b="0">
                <a:latin typeface="Calibri" panose="020F0502020204030204" pitchFamily="34" charset="0"/>
              </a:rPr>
              <a:t>Frankrijk</a:t>
            </a:r>
          </a:p>
        </p:txBody>
      </p:sp>
      <p:sp>
        <p:nvSpPr>
          <p:cNvPr id="20485" name="Text Box 6">
            <a:extLst>
              <a:ext uri="{FF2B5EF4-FFF2-40B4-BE49-F238E27FC236}">
                <a16:creationId xmlns:a16="http://schemas.microsoft.com/office/drawing/2014/main" id="{A5163898-2A51-8F4B-AA52-AA58A22A6AD3}"/>
              </a:ext>
            </a:extLst>
          </p:cNvPr>
          <p:cNvSpPr txBox="1">
            <a:spLocks noChangeArrowheads="1"/>
          </p:cNvSpPr>
          <p:nvPr/>
        </p:nvSpPr>
        <p:spPr bwMode="auto">
          <a:xfrm>
            <a:off x="4343400" y="4948890"/>
            <a:ext cx="7848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dirty="0"/>
              <a:t>Vervoer van Amsterdam naar Parijs </a:t>
            </a:r>
          </a:p>
          <a:p>
            <a:pPr eaLnBrk="1" hangingPunct="1">
              <a:spcBef>
                <a:spcPct val="0"/>
              </a:spcBef>
              <a:buFontTx/>
              <a:buNone/>
            </a:pPr>
            <a:r>
              <a:rPr lang="nl-NL" altLang="nl-NL" dirty="0"/>
              <a:t>Afnemer heeft FR </a:t>
            </a:r>
            <a:r>
              <a:rPr lang="nl-NL" altLang="nl-NL" dirty="0" err="1"/>
              <a:t>BTW-identificatienummer</a:t>
            </a:r>
            <a:r>
              <a:rPr lang="nl-NL" altLang="nl-NL" dirty="0"/>
              <a:t> </a:t>
            </a:r>
            <a:r>
              <a:rPr lang="en-US" altLang="nl-NL" dirty="0">
                <a:sym typeface="Wingdings" pitchFamily="2" charset="2"/>
              </a:rPr>
              <a:t>=&gt;</a:t>
            </a:r>
            <a:r>
              <a:rPr lang="nl-NL" altLang="nl-NL" dirty="0"/>
              <a:t> fictieve ICL</a:t>
            </a:r>
          </a:p>
          <a:p>
            <a:pPr eaLnBrk="1" hangingPunct="1">
              <a:spcBef>
                <a:spcPct val="0"/>
              </a:spcBef>
              <a:buFontTx/>
              <a:buNone/>
            </a:pPr>
            <a:r>
              <a:rPr lang="nl-NL" altLang="nl-NL" dirty="0"/>
              <a:t>Factuur </a:t>
            </a:r>
            <a:r>
              <a:rPr lang="en-US" altLang="nl-NL" dirty="0">
                <a:sym typeface="Wingdings" pitchFamily="2" charset="2"/>
              </a:rPr>
              <a:t>=&gt;</a:t>
            </a:r>
            <a:r>
              <a:rPr lang="nl-NL" altLang="nl-NL" dirty="0"/>
              <a:t> 0%-tarief (3b) </a:t>
            </a:r>
          </a:p>
          <a:p>
            <a:pPr eaLnBrk="1" hangingPunct="1">
              <a:spcBef>
                <a:spcPct val="0"/>
              </a:spcBef>
              <a:buFontTx/>
              <a:buNone/>
            </a:pPr>
            <a:r>
              <a:rPr lang="nl-NL" altLang="nl-NL" dirty="0"/>
              <a:t>A in FR </a:t>
            </a:r>
            <a:r>
              <a:rPr lang="en-US" altLang="nl-NL" dirty="0">
                <a:sym typeface="Wingdings" pitchFamily="2" charset="2"/>
              </a:rPr>
              <a:t>=&gt;</a:t>
            </a:r>
            <a:r>
              <a:rPr lang="nl-NL" altLang="nl-NL" dirty="0"/>
              <a:t> ICV/registratie in FR</a:t>
            </a:r>
          </a:p>
          <a:p>
            <a:pPr eaLnBrk="1" hangingPunct="1">
              <a:spcBef>
                <a:spcPct val="0"/>
              </a:spcBef>
              <a:buFontTx/>
              <a:buNone/>
            </a:pPr>
            <a:endParaRPr lang="nl-NL" altLang="nl-NL" dirty="0"/>
          </a:p>
          <a:p>
            <a:pPr eaLnBrk="1" hangingPunct="1">
              <a:spcBef>
                <a:spcPct val="0"/>
              </a:spcBef>
              <a:buFontTx/>
              <a:buNone/>
            </a:pPr>
            <a:endParaRPr lang="nl-NL" altLang="nl-NL" dirty="0"/>
          </a:p>
        </p:txBody>
      </p:sp>
      <p:sp>
        <p:nvSpPr>
          <p:cNvPr id="20486" name="AutoShape 7">
            <a:extLst>
              <a:ext uri="{FF2B5EF4-FFF2-40B4-BE49-F238E27FC236}">
                <a16:creationId xmlns:a16="http://schemas.microsoft.com/office/drawing/2014/main" id="{040B8C95-4D42-BE4F-A8F9-D99CA188DE61}"/>
              </a:ext>
            </a:extLst>
          </p:cNvPr>
          <p:cNvSpPr>
            <a:spLocks noChangeArrowheads="1"/>
          </p:cNvSpPr>
          <p:nvPr/>
        </p:nvSpPr>
        <p:spPr bwMode="auto">
          <a:xfrm>
            <a:off x="5133975" y="2839056"/>
            <a:ext cx="304800" cy="457200"/>
          </a:xfrm>
          <a:prstGeom prst="downArrow">
            <a:avLst>
              <a:gd name="adj1" fmla="val 50000"/>
              <a:gd name="adj2" fmla="val 375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nl-NL">
              <a:latin typeface="Calibri" panose="020F0502020204030204" pitchFamily="34" charset="0"/>
            </a:endParaRPr>
          </a:p>
        </p:txBody>
      </p:sp>
      <p:sp>
        <p:nvSpPr>
          <p:cNvPr id="20487" name="Rectangle 8">
            <a:extLst>
              <a:ext uri="{FF2B5EF4-FFF2-40B4-BE49-F238E27FC236}">
                <a16:creationId xmlns:a16="http://schemas.microsoft.com/office/drawing/2014/main" id="{DD062A5B-283F-104C-94CA-0D58925105E3}"/>
              </a:ext>
            </a:extLst>
          </p:cNvPr>
          <p:cNvSpPr>
            <a:spLocks noChangeArrowheads="1"/>
          </p:cNvSpPr>
          <p:nvPr/>
        </p:nvSpPr>
        <p:spPr bwMode="auto">
          <a:xfrm>
            <a:off x="4476750" y="1315805"/>
            <a:ext cx="106203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Nederland</a:t>
            </a:r>
          </a:p>
        </p:txBody>
      </p:sp>
      <p:sp>
        <p:nvSpPr>
          <p:cNvPr id="20488" name="Rectangle 9">
            <a:extLst>
              <a:ext uri="{FF2B5EF4-FFF2-40B4-BE49-F238E27FC236}">
                <a16:creationId xmlns:a16="http://schemas.microsoft.com/office/drawing/2014/main" id="{7F8F8328-FB15-944F-846A-988DEFFE83F5}"/>
              </a:ext>
            </a:extLst>
          </p:cNvPr>
          <p:cNvSpPr>
            <a:spLocks noChangeArrowheads="1"/>
          </p:cNvSpPr>
          <p:nvPr/>
        </p:nvSpPr>
        <p:spPr bwMode="auto">
          <a:xfrm>
            <a:off x="4572000" y="3435957"/>
            <a:ext cx="9080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Frankrijk</a:t>
            </a:r>
          </a:p>
        </p:txBody>
      </p:sp>
    </p:spTree>
    <p:extLst>
      <p:ext uri="{BB962C8B-B14F-4D97-AF65-F5344CB8AC3E}">
        <p14:creationId xmlns:p14="http://schemas.microsoft.com/office/powerpoint/2010/main" val="29454681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BDF4B-2D00-4841-BD3B-3BA3A16656A6}"/>
              </a:ext>
            </a:extLst>
          </p:cNvPr>
          <p:cNvSpPr>
            <a:spLocks noGrp="1"/>
          </p:cNvSpPr>
          <p:nvPr>
            <p:ph type="title"/>
          </p:nvPr>
        </p:nvSpPr>
        <p:spPr>
          <a:xfrm>
            <a:off x="875578" y="1057276"/>
            <a:ext cx="8569325" cy="1143000"/>
          </a:xfrm>
        </p:spPr>
        <p:txBody>
          <a:bodyPr/>
          <a:lstStyle/>
          <a:p>
            <a:pPr eaLnBrk="1" hangingPunct="1">
              <a:defRPr/>
            </a:pPr>
            <a:r>
              <a:rPr lang="nl-NL" dirty="0"/>
              <a:t>BTW Tools</a:t>
            </a:r>
          </a:p>
        </p:txBody>
      </p:sp>
      <p:sp>
        <p:nvSpPr>
          <p:cNvPr id="62467" name="Tijdelijke aanduiding voor inhoud 2">
            <a:extLst>
              <a:ext uri="{FF2B5EF4-FFF2-40B4-BE49-F238E27FC236}">
                <a16:creationId xmlns:a16="http://schemas.microsoft.com/office/drawing/2014/main" id="{7B2DD312-5A90-C640-90B1-228F4C3E7C61}"/>
              </a:ext>
            </a:extLst>
          </p:cNvPr>
          <p:cNvSpPr>
            <a:spLocks noGrp="1" noChangeArrowheads="1"/>
          </p:cNvSpPr>
          <p:nvPr>
            <p:ph idx="1"/>
          </p:nvPr>
        </p:nvSpPr>
        <p:spPr>
          <a:xfrm>
            <a:off x="875578" y="1793631"/>
            <a:ext cx="8497887" cy="4007093"/>
          </a:xfrm>
        </p:spPr>
        <p:txBody>
          <a:bodyPr/>
          <a:lstStyle/>
          <a:p>
            <a:pPr>
              <a:buFont typeface="Arial" panose="020B0604020202020204" pitchFamily="34" charset="0"/>
              <a:buChar char="•"/>
              <a:defRPr/>
            </a:pPr>
            <a:endParaRPr lang="nl-NL" altLang="nl-NL" sz="2000" dirty="0">
              <a:cs typeface="Arial" panose="020B0604020202020204" pitchFamily="34" charset="0"/>
            </a:endParaRPr>
          </a:p>
          <a:p>
            <a:pPr marL="0" indent="0">
              <a:defRPr/>
            </a:pPr>
            <a:endParaRPr lang="nl-NL" altLang="nl-NL" sz="2000" b="1" dirty="0">
              <a:solidFill>
                <a:srgbClr val="CCCCFF"/>
              </a:solidFill>
              <a:cs typeface="Arial" panose="020B0604020202020204" pitchFamily="34" charset="0"/>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defRPr/>
            </a:pPr>
            <a:r>
              <a:rPr lang="nl-NL" altLang="nl-NL" sz="2000" b="1" dirty="0">
                <a:solidFill>
                  <a:schemeClr val="tx2"/>
                </a:solidFill>
                <a:cs typeface="Arial" panose="020B0604020202020204" pitchFamily="34" charset="0"/>
                <a:hlinkClick r:id="rId2">
                  <a:extLst>
                    <a:ext uri="{A12FA001-AC4F-418D-AE19-62706E023703}">
                      <ahyp:hlinkClr xmlns:ahyp="http://schemas.microsoft.com/office/drawing/2018/hyperlinkcolor" val="tx"/>
                    </a:ext>
                  </a:extLst>
                </a:hlinkClick>
              </a:rPr>
              <a:t>Whitepaper Belastingdienst:</a:t>
            </a:r>
          </a:p>
          <a:p>
            <a:pPr marL="0" indent="0">
              <a:buNone/>
              <a:defRPr/>
            </a:pPr>
            <a:r>
              <a:rPr lang="nl-NL" altLang="nl-NL" sz="2000" b="1" dirty="0">
                <a:solidFill>
                  <a:srgbClr val="CCCCFF"/>
                </a:solidFill>
                <a:cs typeface="Arial" panose="020B0604020202020204" pitchFamily="34" charset="0"/>
                <a:hlinkClick r:id="rId2">
                  <a:extLst>
                    <a:ext uri="{A12FA001-AC4F-418D-AE19-62706E023703}">
                      <ahyp:hlinkClr xmlns:ahyp="http://schemas.microsoft.com/office/drawing/2018/hyperlinkcolor" val="tx"/>
                    </a:ext>
                  </a:extLst>
                </a:hlinkClick>
              </a:rPr>
              <a:t>https://www.taxlive.nl/media/4898/210319_bd_whitepaper_e-commerce_def_wglfbmb.pdf</a:t>
            </a:r>
            <a:endParaRPr lang="nl-NL" altLang="nl-NL" sz="2000" b="1" dirty="0">
              <a:solidFill>
                <a:srgbClr val="009999"/>
              </a:solidFill>
              <a:cs typeface="Arial" panose="020B0604020202020204" pitchFamily="34" charset="0"/>
            </a:endParaRPr>
          </a:p>
          <a:p>
            <a:pPr>
              <a:buFont typeface="Arial" panose="020B0604020202020204" pitchFamily="34" charset="0"/>
              <a:buChar char="•"/>
              <a:defRPr/>
            </a:pPr>
            <a:r>
              <a:rPr lang="nl-NL" altLang="nl-NL" sz="2000" b="1" dirty="0">
                <a:cs typeface="Arial" panose="020B0604020202020204" pitchFamily="34" charset="0"/>
              </a:rPr>
              <a:t>BTW nieuwtje Van Vilsteren e-commerce: </a:t>
            </a:r>
          </a:p>
          <a:p>
            <a:pPr marL="0" indent="0">
              <a:buNone/>
              <a:defRPr/>
            </a:pPr>
            <a:r>
              <a:rPr lang="nl-NL" altLang="nl-NL" sz="2000" b="1" dirty="0">
                <a:cs typeface="Arial" panose="020B0604020202020204" pitchFamily="34" charset="0"/>
                <a:hlinkClick r:id="rId3"/>
              </a:rPr>
              <a:t>https://www.btwadvies.com/in-de-media/btw-nieuwtjes/btw-nieuwtje-05-btw-en-wijzigingen-e-commerce-per-1-juli-2021</a:t>
            </a:r>
            <a:r>
              <a:rPr lang="nl-NL" altLang="nl-NL" sz="2000" b="1" dirty="0">
                <a:cs typeface="Arial" panose="020B0604020202020204" pitchFamily="34" charset="0"/>
              </a:rPr>
              <a:t> </a:t>
            </a:r>
          </a:p>
          <a:p>
            <a:pPr>
              <a:buFont typeface="Arial" panose="020B0604020202020204" pitchFamily="34" charset="0"/>
              <a:buChar char="•"/>
              <a:defRPr/>
            </a:pPr>
            <a:r>
              <a:rPr lang="nl-NL" altLang="nl-NL" sz="2000" b="1" dirty="0">
                <a:cs typeface="Arial" panose="020B0604020202020204" pitchFamily="34" charset="0"/>
              </a:rPr>
              <a:t>Guide VAT e-commerce van Europese commissie</a:t>
            </a:r>
          </a:p>
          <a:p>
            <a:pPr marL="0" indent="0">
              <a:buNone/>
              <a:defRPr/>
            </a:pPr>
            <a:r>
              <a:rPr lang="nl-NL" altLang="nl-NL" sz="2000" b="1" dirty="0">
                <a:cs typeface="Arial" panose="020B0604020202020204" pitchFamily="34" charset="0"/>
                <a:hlinkClick r:id="rId4"/>
              </a:rPr>
              <a:t>https://ec.europa.eu/taxation_customs/business/vat/vat-e-commerce_en</a:t>
            </a:r>
            <a:endParaRPr lang="nl-NL" altLang="nl-NL" sz="2000" b="1" dirty="0">
              <a:cs typeface="Arial" panose="020B0604020202020204" pitchFamily="34" charset="0"/>
            </a:endParaRPr>
          </a:p>
          <a:p>
            <a:pPr marL="0" indent="0">
              <a:buNone/>
              <a:defRPr/>
            </a:pPr>
            <a:r>
              <a:rPr lang="nl-NL" altLang="nl-NL" sz="2000" b="1" dirty="0">
                <a:cs typeface="Arial" panose="020B0604020202020204" pitchFamily="34" charset="0"/>
                <a:hlinkClick r:id="rId5"/>
              </a:rPr>
              <a:t>https://www.vatupdate.com/2021/03/29/european-commission-guide-to-.the-vat-one-stop-shop/</a:t>
            </a:r>
            <a:endParaRPr lang="nl-NL" altLang="nl-NL" sz="2000" b="1" dirty="0">
              <a:cs typeface="Arial" panose="020B0604020202020204" pitchFamily="34" charset="0"/>
            </a:endParaRPr>
          </a:p>
          <a:p>
            <a:pPr>
              <a:buFont typeface="Arial" panose="020B0604020202020204" pitchFamily="34" charset="0"/>
              <a:buChar char="•"/>
              <a:defRPr/>
            </a:pPr>
            <a:endParaRPr lang="nl-NL" altLang="nl-NL" sz="2000" b="1" dirty="0">
              <a:cs typeface="Arial" panose="020B0604020202020204" pitchFamily="34" charset="0"/>
            </a:endParaRPr>
          </a:p>
          <a:p>
            <a:pPr marL="0" indent="0">
              <a:defRPr/>
            </a:pPr>
            <a:endParaRPr lang="nl-NL" altLang="nl-NL" sz="2000" b="1" dirty="0">
              <a:cs typeface="Arial" panose="020B0604020202020204" pitchFamily="34" charset="0"/>
            </a:endParaRPr>
          </a:p>
        </p:txBody>
      </p:sp>
    </p:spTree>
    <p:extLst>
      <p:ext uri="{BB962C8B-B14F-4D97-AF65-F5344CB8AC3E}">
        <p14:creationId xmlns:p14="http://schemas.microsoft.com/office/powerpoint/2010/main" val="15818030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8043F-3C81-F54C-A399-AAFD32BDDDAE}"/>
              </a:ext>
            </a:extLst>
          </p:cNvPr>
          <p:cNvSpPr>
            <a:spLocks noGrp="1"/>
          </p:cNvSpPr>
          <p:nvPr>
            <p:ph type="title"/>
          </p:nvPr>
        </p:nvSpPr>
        <p:spPr>
          <a:xfrm>
            <a:off x="865745" y="968358"/>
            <a:ext cx="10363200" cy="1143000"/>
          </a:xfrm>
        </p:spPr>
        <p:txBody>
          <a:bodyPr/>
          <a:lstStyle/>
          <a:p>
            <a:r>
              <a:rPr lang="nl-NL" dirty="0"/>
              <a:t>BTW Tools</a:t>
            </a:r>
          </a:p>
        </p:txBody>
      </p:sp>
      <p:sp>
        <p:nvSpPr>
          <p:cNvPr id="3" name="Tijdelijke aanduiding voor inhoud 2">
            <a:extLst>
              <a:ext uri="{FF2B5EF4-FFF2-40B4-BE49-F238E27FC236}">
                <a16:creationId xmlns:a16="http://schemas.microsoft.com/office/drawing/2014/main" id="{EA123C8C-C73D-BB45-B5E4-1340FFDDE193}"/>
              </a:ext>
            </a:extLst>
          </p:cNvPr>
          <p:cNvSpPr>
            <a:spLocks noGrp="1"/>
          </p:cNvSpPr>
          <p:nvPr>
            <p:ph idx="1"/>
          </p:nvPr>
        </p:nvSpPr>
        <p:spPr>
          <a:xfrm>
            <a:off x="865745" y="1825335"/>
            <a:ext cx="10363200" cy="3207329"/>
          </a:xfrm>
        </p:spPr>
        <p:txBody>
          <a:bodyPr/>
          <a:lstStyle/>
          <a:p>
            <a:r>
              <a:rPr lang="nl-NL" sz="1200" dirty="0"/>
              <a:t>Meer informatie Belastingdienst en e-commerce: </a:t>
            </a:r>
          </a:p>
          <a:p>
            <a:pPr marL="0" indent="0">
              <a:buNone/>
            </a:pPr>
            <a:r>
              <a:rPr lang="nl-NL" sz="1200" dirty="0">
                <a:hlinkClick r:id="rId2"/>
              </a:rPr>
              <a:t>https://www.belastingdienst.nl/e-commerce</a:t>
            </a:r>
            <a:r>
              <a:rPr lang="nl-NL" sz="1200" dirty="0"/>
              <a:t> </a:t>
            </a:r>
          </a:p>
          <a:p>
            <a:r>
              <a:rPr lang="nl-NL" sz="1200" dirty="0"/>
              <a:t>Keuzehulp btw goederen buitenland </a:t>
            </a:r>
          </a:p>
          <a:p>
            <a:pPr marL="0" indent="0">
              <a:buNone/>
            </a:pPr>
            <a:r>
              <a:rPr lang="nl-NL" sz="1200" dirty="0">
                <a:hlinkClick r:id="rId3"/>
              </a:rPr>
              <a:t>https://www.belastingdienst.nl/wps/wcm/connect/nl/btw/content/omgaan-btw-goederen-leveren-buitenland-vanaf-1-juli-2021</a:t>
            </a:r>
            <a:r>
              <a:rPr lang="nl-NL" sz="1200" dirty="0"/>
              <a:t>  </a:t>
            </a:r>
          </a:p>
          <a:p>
            <a:r>
              <a:rPr lang="nl-NL" sz="1200" dirty="0"/>
              <a:t>Meer informatie op de regeling (EU-perspectief): </a:t>
            </a:r>
          </a:p>
          <a:p>
            <a:pPr marL="0" indent="0">
              <a:buNone/>
            </a:pPr>
            <a:r>
              <a:rPr lang="nl-NL" sz="1200" dirty="0">
                <a:hlinkClick r:id="rId4"/>
              </a:rPr>
              <a:t>https://ec.europa.eu/taxation_customs/business/vat/vat-e-commerce_en</a:t>
            </a:r>
            <a:r>
              <a:rPr lang="nl-NL" sz="1200" dirty="0"/>
              <a:t>  </a:t>
            </a:r>
          </a:p>
          <a:p>
            <a:r>
              <a:rPr lang="nl-NL" sz="1200" dirty="0"/>
              <a:t>Meer informatie over btw in de diverse lidstaten: </a:t>
            </a:r>
          </a:p>
          <a:p>
            <a:pPr marL="0" indent="0">
              <a:buNone/>
            </a:pPr>
            <a:r>
              <a:rPr lang="nl-NL" sz="1200" dirty="0">
                <a:hlinkClick r:id="rId5"/>
              </a:rPr>
              <a:t>https://europa.eu/youreurope/business/taxation/vat/vat-rules-rates/index_nl.htm</a:t>
            </a:r>
            <a:r>
              <a:rPr lang="nl-NL" sz="1200" dirty="0"/>
              <a:t>  </a:t>
            </a:r>
          </a:p>
          <a:p>
            <a:r>
              <a:rPr lang="nl-NL" sz="1200" dirty="0"/>
              <a:t>Toelichting </a:t>
            </a:r>
            <a:r>
              <a:rPr lang="nl-NL" sz="1200" dirty="0" err="1"/>
              <a:t>eHerkenning</a:t>
            </a:r>
            <a:r>
              <a:rPr lang="nl-NL" sz="1200" dirty="0"/>
              <a:t> en aanvragen: </a:t>
            </a:r>
          </a:p>
          <a:p>
            <a:pPr marL="0" indent="0">
              <a:buNone/>
            </a:pPr>
            <a:r>
              <a:rPr lang="nl-NL" sz="1200" dirty="0">
                <a:hlinkClick r:id="rId6"/>
              </a:rPr>
              <a:t>https://www.belastingdienst.nl/wps/wcm/connect/nl/ondernemers/content/zo-werkt-eherkenning</a:t>
            </a:r>
            <a:r>
              <a:rPr lang="nl-NL" sz="1200" dirty="0"/>
              <a:t>  </a:t>
            </a:r>
          </a:p>
          <a:p>
            <a:r>
              <a:rPr lang="nl-NL" sz="1200" dirty="0"/>
              <a:t>Compensatieregeling </a:t>
            </a:r>
            <a:r>
              <a:rPr lang="nl-NL" sz="1200" dirty="0" err="1"/>
              <a:t>eHerkenning</a:t>
            </a:r>
            <a:r>
              <a:rPr lang="nl-NL" sz="1200" dirty="0"/>
              <a:t>: </a:t>
            </a:r>
          </a:p>
          <a:p>
            <a:pPr marL="0" indent="0">
              <a:buNone/>
            </a:pPr>
            <a:r>
              <a:rPr lang="nl-NL" sz="1200" dirty="0">
                <a:hlinkClick r:id="rId7"/>
              </a:rPr>
              <a:t>https://www.rvo.nl/subsidie-en-financieringswijzer/compensatie-eherkenning</a:t>
            </a:r>
            <a:r>
              <a:rPr lang="nl-NL" sz="1200" dirty="0"/>
              <a:t>  </a:t>
            </a:r>
          </a:p>
          <a:p>
            <a:r>
              <a:rPr lang="nl-NL" sz="1200" dirty="0"/>
              <a:t>Inloggen Mijn Belastingdienst Zakelijk: </a:t>
            </a:r>
          </a:p>
          <a:p>
            <a:pPr marL="0" indent="0">
              <a:buNone/>
            </a:pPr>
            <a:r>
              <a:rPr lang="nl-NL" sz="1200" dirty="0">
                <a:hlinkClick r:id="rId8"/>
              </a:rPr>
              <a:t>https://mijnzakelijk.belastingdienst.nl/GTService/#/inloggen</a:t>
            </a:r>
            <a:r>
              <a:rPr lang="nl-NL" sz="1200" dirty="0"/>
              <a:t>  </a:t>
            </a:r>
          </a:p>
          <a:p>
            <a:r>
              <a:rPr lang="nl-NL" sz="1200" dirty="0"/>
              <a:t>EU document: Toelichting op de btw-regels voor e-commerce:</a:t>
            </a:r>
          </a:p>
          <a:p>
            <a:pPr marL="0" indent="0">
              <a:buNone/>
            </a:pPr>
            <a:r>
              <a:rPr lang="nl-NL" sz="1200" dirty="0">
                <a:hlinkClick r:id="rId9"/>
              </a:rPr>
              <a:t>https://ec.europa.eu/taxation_customs/sites/taxation/files/vatecommerceexplanatory_28102020_nl.pdf</a:t>
            </a:r>
            <a:r>
              <a:rPr lang="nl-NL" sz="1200" dirty="0"/>
              <a:t> </a:t>
            </a:r>
          </a:p>
          <a:p>
            <a:r>
              <a:rPr lang="nl-NL" sz="1200" dirty="0"/>
              <a:t>EU document: </a:t>
            </a:r>
            <a:r>
              <a:rPr lang="nl-NL" sz="1200" dirty="0" err="1"/>
              <a:t>Importation</a:t>
            </a:r>
            <a:r>
              <a:rPr lang="nl-NL" sz="1200" dirty="0"/>
              <a:t> </a:t>
            </a:r>
            <a:r>
              <a:rPr lang="nl-NL" sz="1200" dirty="0" err="1"/>
              <a:t>and</a:t>
            </a:r>
            <a:r>
              <a:rPr lang="nl-NL" sz="1200" dirty="0"/>
              <a:t> </a:t>
            </a:r>
            <a:r>
              <a:rPr lang="nl-NL" sz="1200" dirty="0" err="1"/>
              <a:t>exportation</a:t>
            </a:r>
            <a:r>
              <a:rPr lang="nl-NL" sz="1200" dirty="0"/>
              <a:t> of low </a:t>
            </a:r>
            <a:r>
              <a:rPr lang="nl-NL" sz="1200" dirty="0" err="1"/>
              <a:t>value</a:t>
            </a:r>
            <a:r>
              <a:rPr lang="nl-NL" sz="1200" dirty="0"/>
              <a:t> </a:t>
            </a:r>
            <a:r>
              <a:rPr lang="nl-NL" sz="1200" dirty="0" err="1"/>
              <a:t>consignments</a:t>
            </a:r>
            <a:r>
              <a:rPr lang="nl-NL" sz="1200" dirty="0"/>
              <a:t>:</a:t>
            </a:r>
          </a:p>
          <a:p>
            <a:pPr marL="0" indent="0">
              <a:buNone/>
            </a:pPr>
            <a:r>
              <a:rPr lang="nl-NL" sz="1200" dirty="0">
                <a:hlinkClick r:id="rId10"/>
              </a:rPr>
              <a:t>https://ec.europa.eu/taxation_customs/sites/taxation/files/guidance_on_import_and_export_of_low_value_consignments_final.pdf</a:t>
            </a:r>
            <a:r>
              <a:rPr lang="nl-NL" sz="1200" dirty="0"/>
              <a:t> </a:t>
            </a:r>
          </a:p>
          <a:p>
            <a:endParaRPr lang="nl-NL" sz="1200" dirty="0"/>
          </a:p>
        </p:txBody>
      </p:sp>
    </p:spTree>
    <p:extLst>
      <p:ext uri="{BB962C8B-B14F-4D97-AF65-F5344CB8AC3E}">
        <p14:creationId xmlns:p14="http://schemas.microsoft.com/office/powerpoint/2010/main" val="34378666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C6558E72-3BF8-F647-8F00-249BAA7F39DD}"/>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84995" name="Text Box 5">
            <a:extLst>
              <a:ext uri="{FF2B5EF4-FFF2-40B4-BE49-F238E27FC236}">
                <a16:creationId xmlns:a16="http://schemas.microsoft.com/office/drawing/2014/main" id="{86EF6F8A-8F97-B044-BBDC-EE7CC1FAB31C}"/>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
        <p:nvSpPr>
          <p:cNvPr id="84996" name="Rechthoek 3">
            <a:extLst>
              <a:ext uri="{FF2B5EF4-FFF2-40B4-BE49-F238E27FC236}">
                <a16:creationId xmlns:a16="http://schemas.microsoft.com/office/drawing/2014/main" id="{74357E42-B565-434C-A1CB-BF60A0A1192A}"/>
              </a:ext>
            </a:extLst>
          </p:cNvPr>
          <p:cNvSpPr>
            <a:spLocks noChangeArrowheads="1"/>
          </p:cNvSpPr>
          <p:nvPr/>
        </p:nvSpPr>
        <p:spPr bwMode="auto">
          <a:xfrm>
            <a:off x="832269" y="2194376"/>
            <a:ext cx="7642135"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642938" indent="-285750"/>
            <a:r>
              <a:rPr lang="en-US" altLang="nl-NL" sz="1800" dirty="0">
                <a:latin typeface="Calibri" panose="020F0502020204030204" pitchFamily="34" charset="0"/>
                <a:cs typeface="Calibri" panose="020F0502020204030204" pitchFamily="34" charset="0"/>
                <a:sym typeface="Wingdings" pitchFamily="2" charset="2"/>
              </a:rPr>
              <a:t>Welkom </a:t>
            </a:r>
            <a:r>
              <a:rPr lang="en-US" altLang="nl-NL" sz="1800" dirty="0" err="1">
                <a:latin typeface="Calibri" panose="020F0502020204030204" pitchFamily="34" charset="0"/>
                <a:cs typeface="Calibri" panose="020F0502020204030204" pitchFamily="34" charset="0"/>
                <a:sym typeface="Wingdings" pitchFamily="2" charset="2"/>
              </a:rPr>
              <a:t>en</a:t>
            </a:r>
            <a:r>
              <a:rPr lang="en-US" altLang="nl-NL" sz="1800" dirty="0">
                <a:latin typeface="Calibri" panose="020F0502020204030204" pitchFamily="34" charset="0"/>
                <a:cs typeface="Calibri" panose="020F0502020204030204" pitchFamily="34" charset="0"/>
                <a:sym typeface="Wingdings" pitchFamily="2" charset="2"/>
              </a:rPr>
              <a:t> </a:t>
            </a:r>
            <a:r>
              <a:rPr lang="en-US" altLang="nl-NL" sz="1800" dirty="0" err="1">
                <a:latin typeface="Calibri" panose="020F0502020204030204" pitchFamily="34" charset="0"/>
                <a:cs typeface="Calibri" panose="020F0502020204030204" pitchFamily="34" charset="0"/>
                <a:sym typeface="Wingdings" pitchFamily="2" charset="2"/>
              </a:rPr>
              <a:t>doelstellingen</a:t>
            </a:r>
            <a:endParaRPr lang="en-US" altLang="nl-NL" sz="1800" dirty="0">
              <a:latin typeface="Calibri" panose="020F0502020204030204" pitchFamily="34" charset="0"/>
              <a:cs typeface="Calibri" panose="020F0502020204030204" pitchFamily="34" charset="0"/>
              <a:sym typeface="Wingdings" pitchFamily="2" charset="2"/>
            </a:endParaRPr>
          </a:p>
          <a:p>
            <a:pPr marL="642938" indent="-285750"/>
            <a:r>
              <a:rPr lang="en-US" altLang="nl-NL" sz="1800" dirty="0">
                <a:latin typeface="Calibri" panose="020F0502020204030204" pitchFamily="34" charset="0"/>
                <a:cs typeface="Calibri" panose="020F0502020204030204" pitchFamily="34" charset="0"/>
                <a:sym typeface="Wingdings" pitchFamily="2" charset="2"/>
              </a:rPr>
              <a:t>BTW </a:t>
            </a:r>
            <a:r>
              <a:rPr lang="en-US" altLang="nl-NL" sz="1800" dirty="0" err="1">
                <a:latin typeface="Calibri" panose="020F0502020204030204" pitchFamily="34" charset="0"/>
                <a:cs typeface="Calibri" panose="020F0502020204030204" pitchFamily="34" charset="0"/>
                <a:sym typeface="Wingdings" pitchFamily="2" charset="2"/>
              </a:rPr>
              <a:t>en</a:t>
            </a:r>
            <a:r>
              <a:rPr lang="en-US" altLang="nl-NL" sz="1800" dirty="0">
                <a:latin typeface="Calibri" panose="020F0502020204030204" pitchFamily="34" charset="0"/>
                <a:cs typeface="Calibri" panose="020F0502020204030204" pitchFamily="34" charset="0"/>
                <a:sym typeface="Wingdings" pitchFamily="2" charset="2"/>
              </a:rPr>
              <a:t> </a:t>
            </a:r>
            <a:r>
              <a:rPr lang="en-US" altLang="nl-NL" sz="1800" dirty="0" err="1">
                <a:latin typeface="Calibri" panose="020F0502020204030204" pitchFamily="34" charset="0"/>
                <a:cs typeface="Calibri" panose="020F0502020204030204" pitchFamily="34" charset="0"/>
                <a:sym typeface="Wingdings" pitchFamily="2" charset="2"/>
              </a:rPr>
              <a:t>leveringen</a:t>
            </a:r>
            <a:r>
              <a:rPr lang="en-US" altLang="nl-NL" sz="1800" dirty="0">
                <a:latin typeface="Calibri" panose="020F0502020204030204" pitchFamily="34" charset="0"/>
                <a:cs typeface="Calibri" panose="020F0502020204030204" pitchFamily="34" charset="0"/>
                <a:sym typeface="Wingdings" pitchFamily="2" charset="2"/>
              </a:rPr>
              <a:t> </a:t>
            </a:r>
            <a:r>
              <a:rPr lang="en-US" altLang="nl-NL" sz="1800" dirty="0" err="1">
                <a:latin typeface="Calibri" panose="020F0502020204030204" pitchFamily="34" charset="0"/>
                <a:cs typeface="Calibri" panose="020F0502020204030204" pitchFamily="34" charset="0"/>
                <a:sym typeface="Wingdings" pitchFamily="2" charset="2"/>
              </a:rPr>
              <a:t>buiteland</a:t>
            </a:r>
            <a:endParaRPr lang="en-US" altLang="nl-NL" sz="1800" dirty="0">
              <a:latin typeface="Calibri" panose="020F0502020204030204" pitchFamily="34" charset="0"/>
              <a:cs typeface="Calibri" panose="020F0502020204030204" pitchFamily="34" charset="0"/>
              <a:sym typeface="Wingdings" pitchFamily="2" charset="2"/>
            </a:endParaRPr>
          </a:p>
          <a:p>
            <a:pPr marL="642938" indent="-285750"/>
            <a:r>
              <a:rPr lang="en-US" altLang="nl-NL" sz="1800" dirty="0">
                <a:latin typeface="Calibri" panose="020F0502020204030204" pitchFamily="34" charset="0"/>
                <a:cs typeface="Calibri" panose="020F0502020204030204" pitchFamily="34" charset="0"/>
                <a:sym typeface="Wingdings" pitchFamily="2" charset="2"/>
              </a:rPr>
              <a:t>BTW </a:t>
            </a:r>
            <a:r>
              <a:rPr lang="en-US" altLang="nl-NL" sz="1800" dirty="0" err="1">
                <a:latin typeface="Calibri" panose="020F0502020204030204" pitchFamily="34" charset="0"/>
                <a:cs typeface="Calibri" panose="020F0502020204030204" pitchFamily="34" charset="0"/>
                <a:sym typeface="Wingdings" pitchFamily="2" charset="2"/>
              </a:rPr>
              <a:t>en</a:t>
            </a:r>
            <a:r>
              <a:rPr lang="en-US" altLang="nl-NL" sz="1800" dirty="0">
                <a:latin typeface="Calibri" panose="020F0502020204030204" pitchFamily="34" charset="0"/>
                <a:cs typeface="Calibri" panose="020F0502020204030204" pitchFamily="34" charset="0"/>
                <a:sym typeface="Wingdings" pitchFamily="2" charset="2"/>
              </a:rPr>
              <a:t> </a:t>
            </a:r>
            <a:r>
              <a:rPr lang="en-US" altLang="nl-NL" sz="1800" dirty="0" err="1">
                <a:latin typeface="Calibri" panose="020F0502020204030204" pitchFamily="34" charset="0"/>
                <a:cs typeface="Calibri" panose="020F0502020204030204" pitchFamily="34" charset="0"/>
                <a:sym typeface="Wingdings" pitchFamily="2" charset="2"/>
              </a:rPr>
              <a:t>leveringen</a:t>
            </a:r>
            <a:r>
              <a:rPr lang="en-US" altLang="nl-NL" sz="1800" dirty="0">
                <a:latin typeface="Calibri" panose="020F0502020204030204" pitchFamily="34" charset="0"/>
                <a:cs typeface="Calibri" panose="020F0502020204030204" pitchFamily="34" charset="0"/>
                <a:sym typeface="Wingdings" pitchFamily="2" charset="2"/>
              </a:rPr>
              <a:t> via e-commerce</a:t>
            </a:r>
          </a:p>
          <a:p>
            <a:pPr marL="642938" indent="-285750"/>
            <a:r>
              <a:rPr lang="en-US" altLang="nl-NL" sz="1800" b="1" dirty="0">
                <a:latin typeface="Calibri" panose="020F0502020204030204" pitchFamily="34" charset="0"/>
                <a:cs typeface="Calibri" panose="020F0502020204030204" pitchFamily="34" charset="0"/>
                <a:sym typeface="Wingdings" pitchFamily="2" charset="2"/>
              </a:rPr>
              <a:t>BTW </a:t>
            </a:r>
            <a:r>
              <a:rPr lang="en-US" altLang="nl-NL" sz="1800" b="1" dirty="0" err="1">
                <a:latin typeface="Calibri" panose="020F0502020204030204" pitchFamily="34" charset="0"/>
                <a:cs typeface="Calibri" panose="020F0502020204030204" pitchFamily="34" charset="0"/>
                <a:sym typeface="Wingdings" pitchFamily="2" charset="2"/>
              </a:rPr>
              <a:t>en</a:t>
            </a:r>
            <a:r>
              <a:rPr lang="en-US" altLang="nl-NL" sz="1800" b="1" dirty="0">
                <a:latin typeface="Calibri" panose="020F0502020204030204" pitchFamily="34" charset="0"/>
                <a:cs typeface="Calibri" panose="020F0502020204030204" pitchFamily="34" charset="0"/>
                <a:sym typeface="Wingdings" pitchFamily="2" charset="2"/>
              </a:rPr>
              <a:t> </a:t>
            </a:r>
            <a:r>
              <a:rPr lang="en-US" altLang="nl-NL" sz="1800" b="1" dirty="0" err="1">
                <a:latin typeface="Calibri" panose="020F0502020204030204" pitchFamily="34" charset="0"/>
                <a:cs typeface="Calibri" panose="020F0502020204030204" pitchFamily="34" charset="0"/>
                <a:sym typeface="Wingdings" pitchFamily="2" charset="2"/>
              </a:rPr>
              <a:t>diensten</a:t>
            </a:r>
            <a:r>
              <a:rPr lang="en-US" altLang="nl-NL" sz="1800" b="1" dirty="0">
                <a:latin typeface="Calibri" panose="020F0502020204030204" pitchFamily="34" charset="0"/>
                <a:cs typeface="Calibri" panose="020F0502020204030204" pitchFamily="34" charset="0"/>
                <a:sym typeface="Wingdings" pitchFamily="2" charset="2"/>
              </a:rPr>
              <a:t> </a:t>
            </a:r>
            <a:r>
              <a:rPr lang="en-US" altLang="nl-NL" sz="1800" b="1" dirty="0" err="1">
                <a:latin typeface="Calibri" panose="020F0502020204030204" pitchFamily="34" charset="0"/>
                <a:cs typeface="Calibri" panose="020F0502020204030204" pitchFamily="34" charset="0"/>
                <a:sym typeface="Wingdings" pitchFamily="2" charset="2"/>
              </a:rPr>
              <a:t>buitenland</a:t>
            </a:r>
            <a:endParaRPr lang="en-US" altLang="nl-NL" sz="1800" b="1" dirty="0">
              <a:latin typeface="Calibri" panose="020F0502020204030204" pitchFamily="34" charset="0"/>
              <a:cs typeface="Calibri" panose="020F0502020204030204" pitchFamily="34" charset="0"/>
              <a:sym typeface="Wingdings" pitchFamily="2" charset="2"/>
            </a:endParaRPr>
          </a:p>
          <a:p>
            <a:pPr marL="642938" indent="-285750"/>
            <a:r>
              <a:rPr lang="en-US" altLang="nl-NL" sz="1800" dirty="0">
                <a:latin typeface="Calibri" panose="020F0502020204030204" pitchFamily="34" charset="0"/>
                <a:cs typeface="Calibri" panose="020F0502020204030204" pitchFamily="34" charset="0"/>
                <a:sym typeface="Wingdings" pitchFamily="2" charset="2"/>
              </a:rPr>
              <a:t>BTW </a:t>
            </a:r>
            <a:r>
              <a:rPr lang="en-US" altLang="nl-NL" sz="1800" dirty="0" err="1">
                <a:latin typeface="Calibri" panose="020F0502020204030204" pitchFamily="34" charset="0"/>
                <a:cs typeface="Calibri" panose="020F0502020204030204" pitchFamily="34" charset="0"/>
                <a:sym typeface="Wingdings" pitchFamily="2" charset="2"/>
              </a:rPr>
              <a:t>en</a:t>
            </a:r>
            <a:r>
              <a:rPr lang="en-US" altLang="nl-NL" sz="1800" dirty="0">
                <a:latin typeface="Calibri" panose="020F0502020204030204" pitchFamily="34" charset="0"/>
                <a:cs typeface="Calibri" panose="020F0502020204030204" pitchFamily="34" charset="0"/>
                <a:sym typeface="Wingdings" pitchFamily="2" charset="2"/>
              </a:rPr>
              <a:t> </a:t>
            </a:r>
            <a:r>
              <a:rPr lang="en-US" altLang="nl-NL" sz="1800" dirty="0" err="1">
                <a:latin typeface="Calibri" panose="020F0502020204030204" pitchFamily="34" charset="0"/>
                <a:cs typeface="Calibri" panose="020F0502020204030204" pitchFamily="34" charset="0"/>
                <a:sym typeface="Wingdings" pitchFamily="2" charset="2"/>
              </a:rPr>
              <a:t>laatste</a:t>
            </a:r>
            <a:r>
              <a:rPr lang="en-US" altLang="nl-NL" sz="1800" dirty="0">
                <a:latin typeface="Calibri" panose="020F0502020204030204" pitchFamily="34" charset="0"/>
                <a:cs typeface="Calibri" panose="020F0502020204030204" pitchFamily="34" charset="0"/>
                <a:sym typeface="Wingdings" pitchFamily="2" charset="2"/>
              </a:rPr>
              <a:t> BTW </a:t>
            </a:r>
            <a:r>
              <a:rPr lang="en-US" altLang="nl-NL" sz="1800" dirty="0" err="1">
                <a:latin typeface="Calibri" panose="020F0502020204030204" pitchFamily="34" charset="0"/>
                <a:cs typeface="Calibri" panose="020F0502020204030204" pitchFamily="34" charset="0"/>
                <a:sym typeface="Wingdings" pitchFamily="2" charset="2"/>
              </a:rPr>
              <a:t>aangifte</a:t>
            </a:r>
            <a:r>
              <a:rPr lang="en-US" altLang="nl-NL" sz="1800" dirty="0">
                <a:latin typeface="Calibri" panose="020F0502020204030204" pitchFamily="34" charset="0"/>
                <a:cs typeface="Calibri" panose="020F0502020204030204" pitchFamily="34" charset="0"/>
                <a:sym typeface="Wingdings" pitchFamily="2" charset="2"/>
              </a:rPr>
              <a:t> 2021</a:t>
            </a:r>
          </a:p>
          <a:p>
            <a:pPr marL="642938" indent="-285750"/>
            <a:r>
              <a:rPr lang="en-US" altLang="nl-NL" sz="1800" dirty="0" err="1">
                <a:latin typeface="Calibri" panose="020F0502020204030204" pitchFamily="34" charset="0"/>
                <a:cs typeface="Calibri" panose="020F0502020204030204" pitchFamily="34" charset="0"/>
                <a:sym typeface="Wingdings" pitchFamily="2" charset="2"/>
              </a:rPr>
              <a:t>Vragen</a:t>
            </a:r>
            <a:endParaRPr lang="en-US" altLang="nl-NL" sz="1800" dirty="0">
              <a:latin typeface="Calibri" panose="020F0502020204030204" pitchFamily="34" charset="0"/>
              <a:cs typeface="Calibri" panose="020F0502020204030204" pitchFamily="34" charset="0"/>
              <a:sym typeface="Wingdings" pitchFamily="2" charset="2"/>
            </a:endParaRPr>
          </a:p>
          <a:p>
            <a:endParaRPr lang="nl-NL" sz="1800" dirty="0">
              <a:latin typeface="Calibri" panose="020F0502020204030204" pitchFamily="34" charset="0"/>
              <a:cs typeface="Calibri" panose="020F0502020204030204" pitchFamily="34" charset="0"/>
            </a:endParaRPr>
          </a:p>
          <a:p>
            <a:pPr eaLnBrk="1" hangingPunct="1">
              <a:spcBef>
                <a:spcPct val="0"/>
              </a:spcBef>
              <a:buFontTx/>
              <a:buNone/>
            </a:pPr>
            <a:endParaRPr lang="nl-NL" altLang="nl-NL" sz="1800" b="1" dirty="0">
              <a:latin typeface="Calibri" panose="020F0502020204030204" pitchFamily="34" charset="0"/>
              <a:cs typeface="Calibri" panose="020F0502020204030204" pitchFamily="34" charset="0"/>
              <a:sym typeface="Wingdings" pitchFamily="2" charset="2"/>
            </a:endParaRPr>
          </a:p>
        </p:txBody>
      </p:sp>
      <p:sp>
        <p:nvSpPr>
          <p:cNvPr id="2" name="Tekstvak 1">
            <a:extLst>
              <a:ext uri="{FF2B5EF4-FFF2-40B4-BE49-F238E27FC236}">
                <a16:creationId xmlns:a16="http://schemas.microsoft.com/office/drawing/2014/main" id="{42E946CC-0831-FA4B-97F6-E4EB5D1BA080}"/>
              </a:ext>
            </a:extLst>
          </p:cNvPr>
          <p:cNvSpPr txBox="1"/>
          <p:nvPr/>
        </p:nvSpPr>
        <p:spPr>
          <a:xfrm>
            <a:off x="1124607" y="1334814"/>
            <a:ext cx="2368662" cy="646331"/>
          </a:xfrm>
          <a:prstGeom prst="rect">
            <a:avLst/>
          </a:prstGeom>
          <a:noFill/>
        </p:spPr>
        <p:txBody>
          <a:bodyPr wrap="none" rtlCol="0">
            <a:spAutoFit/>
          </a:bodyPr>
          <a:lstStyle/>
          <a:p>
            <a:r>
              <a:rPr lang="nl-NL" sz="3600" dirty="0">
                <a:solidFill>
                  <a:srgbClr val="CCCC00"/>
                </a:solidFill>
                <a:latin typeface="Calibri" panose="020F0502020204030204" pitchFamily="34" charset="0"/>
                <a:cs typeface="Calibri" panose="020F0502020204030204" pitchFamily="34" charset="0"/>
              </a:rPr>
              <a:t>Programma</a:t>
            </a:r>
          </a:p>
        </p:txBody>
      </p:sp>
    </p:spTree>
    <p:extLst>
      <p:ext uri="{BB962C8B-B14F-4D97-AF65-F5344CB8AC3E}">
        <p14:creationId xmlns:p14="http://schemas.microsoft.com/office/powerpoint/2010/main" val="27619177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76F35-C757-9F40-8A4F-9291769194A2}"/>
              </a:ext>
            </a:extLst>
          </p:cNvPr>
          <p:cNvSpPr>
            <a:spLocks noGrp="1"/>
          </p:cNvSpPr>
          <p:nvPr>
            <p:ph type="title"/>
          </p:nvPr>
        </p:nvSpPr>
        <p:spPr>
          <a:xfrm>
            <a:off x="364386" y="1208689"/>
            <a:ext cx="10363200" cy="1143000"/>
          </a:xfrm>
        </p:spPr>
        <p:txBody>
          <a:bodyPr/>
          <a:lstStyle/>
          <a:p>
            <a:r>
              <a:rPr lang="nl-NL" altLang="nl-NL" dirty="0">
                <a:solidFill>
                  <a:srgbClr val="CCCC00"/>
                </a:solidFill>
              </a:rPr>
              <a:t>Schema plaats van dienst</a:t>
            </a:r>
            <a:br>
              <a:rPr lang="nl-NL" altLang="nl-NL" dirty="0">
                <a:solidFill>
                  <a:srgbClr val="CCCC00"/>
                </a:solidFill>
              </a:rPr>
            </a:br>
            <a:r>
              <a:rPr lang="nl-NL" altLang="nl-NL" dirty="0">
                <a:solidFill>
                  <a:srgbClr val="CCCC00"/>
                </a:solidFill>
              </a:rPr>
              <a:t>B2B</a:t>
            </a:r>
            <a:endParaRPr lang="nl-NL" dirty="0">
              <a:solidFill>
                <a:srgbClr val="CCCC00"/>
              </a:solidFill>
            </a:endParaRPr>
          </a:p>
        </p:txBody>
      </p:sp>
      <p:sp>
        <p:nvSpPr>
          <p:cNvPr id="3" name="Tijdelijke aanduiding voor tekst 2">
            <a:extLst>
              <a:ext uri="{FF2B5EF4-FFF2-40B4-BE49-F238E27FC236}">
                <a16:creationId xmlns:a16="http://schemas.microsoft.com/office/drawing/2014/main" id="{907A0AD7-E6A9-7449-8E0A-F3057A9DD67B}"/>
              </a:ext>
            </a:extLst>
          </p:cNvPr>
          <p:cNvSpPr>
            <a:spLocks noGrp="1"/>
          </p:cNvSpPr>
          <p:nvPr>
            <p:ph type="body" sz="quarter" idx="12"/>
          </p:nvPr>
        </p:nvSpPr>
        <p:spPr>
          <a:xfrm>
            <a:off x="364386" y="2291447"/>
            <a:ext cx="11088000" cy="3087221"/>
          </a:xfrm>
        </p:spPr>
        <p:txBody>
          <a:bodyPr/>
          <a:lstStyle/>
          <a:p>
            <a:endParaRPr lang="nl-NL" dirty="0"/>
          </a:p>
        </p:txBody>
      </p:sp>
      <p:pic>
        <p:nvPicPr>
          <p:cNvPr id="5" name="Afbeelding 4">
            <a:extLst>
              <a:ext uri="{FF2B5EF4-FFF2-40B4-BE49-F238E27FC236}">
                <a16:creationId xmlns:a16="http://schemas.microsoft.com/office/drawing/2014/main" id="{792901BD-56B1-3842-9322-2DEC2C48CA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986" y="1329023"/>
            <a:ext cx="6009585" cy="4320288"/>
          </a:xfrm>
          <a:prstGeom prst="rect">
            <a:avLst/>
          </a:prstGeom>
        </p:spPr>
      </p:pic>
    </p:spTree>
    <p:extLst>
      <p:ext uri="{BB962C8B-B14F-4D97-AF65-F5344CB8AC3E}">
        <p14:creationId xmlns:p14="http://schemas.microsoft.com/office/powerpoint/2010/main" val="38508582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6A4E3-9915-B14A-83BC-68F07C304C92}"/>
              </a:ext>
            </a:extLst>
          </p:cNvPr>
          <p:cNvSpPr>
            <a:spLocks noGrp="1"/>
          </p:cNvSpPr>
          <p:nvPr>
            <p:ph type="title"/>
          </p:nvPr>
        </p:nvSpPr>
        <p:spPr>
          <a:xfrm>
            <a:off x="185352" y="980302"/>
            <a:ext cx="2619632" cy="2448697"/>
          </a:xfrm>
        </p:spPr>
        <p:txBody>
          <a:bodyPr/>
          <a:lstStyle/>
          <a:p>
            <a:r>
              <a:rPr lang="nl-NL" dirty="0">
                <a:solidFill>
                  <a:srgbClr val="CCCC00"/>
                </a:solidFill>
              </a:rPr>
              <a:t>Schema plaats van dienst B2C</a:t>
            </a:r>
          </a:p>
        </p:txBody>
      </p:sp>
      <p:pic>
        <p:nvPicPr>
          <p:cNvPr id="5" name="Afbeelding 4">
            <a:extLst>
              <a:ext uri="{FF2B5EF4-FFF2-40B4-BE49-F238E27FC236}">
                <a16:creationId xmlns:a16="http://schemas.microsoft.com/office/drawing/2014/main" id="{80826161-C84B-8C47-91D7-9BDA77FFD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372" y="0"/>
            <a:ext cx="4776281" cy="6858000"/>
          </a:xfrm>
          <a:prstGeom prst="rect">
            <a:avLst/>
          </a:prstGeom>
        </p:spPr>
      </p:pic>
    </p:spTree>
    <p:extLst>
      <p:ext uri="{BB962C8B-B14F-4D97-AF65-F5344CB8AC3E}">
        <p14:creationId xmlns:p14="http://schemas.microsoft.com/office/powerpoint/2010/main" val="8835856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a:extLst>
              <a:ext uri="{FF2B5EF4-FFF2-40B4-BE49-F238E27FC236}">
                <a16:creationId xmlns:a16="http://schemas.microsoft.com/office/drawing/2014/main" id="{02A2D355-0110-6646-8392-82ECD9CF075D}"/>
              </a:ext>
            </a:extLst>
          </p:cNvPr>
          <p:cNvSpPr>
            <a:spLocks noGrp="1"/>
          </p:cNvSpPr>
          <p:nvPr>
            <p:ph type="title"/>
          </p:nvPr>
        </p:nvSpPr>
        <p:spPr/>
        <p:txBody>
          <a:bodyPr/>
          <a:lstStyle/>
          <a:p>
            <a:pPr eaLnBrk="1" hangingPunct="1"/>
            <a:r>
              <a:rPr lang="nl-NL" altLang="nl-NL" dirty="0"/>
              <a:t>B2B</a:t>
            </a:r>
          </a:p>
        </p:txBody>
      </p:sp>
      <p:sp>
        <p:nvSpPr>
          <p:cNvPr id="71683" name="Rectangle 3">
            <a:extLst>
              <a:ext uri="{FF2B5EF4-FFF2-40B4-BE49-F238E27FC236}">
                <a16:creationId xmlns:a16="http://schemas.microsoft.com/office/drawing/2014/main" id="{23EE87D4-D51E-374B-BE18-CC779A960047}"/>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Hoofdregel:</a:t>
            </a:r>
          </a:p>
          <a:p>
            <a:pPr fontAlgn="auto">
              <a:spcBef>
                <a:spcPts val="0"/>
              </a:spcBef>
              <a:spcAft>
                <a:spcPts val="0"/>
              </a:spcAft>
              <a:defRPr/>
            </a:pPr>
            <a:r>
              <a:rPr lang="nl-NL" dirty="0"/>
              <a:t>Plaats van dienst is daar de afnemer van de dienst is gevestigd</a:t>
            </a:r>
          </a:p>
          <a:p>
            <a:pPr fontAlgn="auto">
              <a:spcBef>
                <a:spcPts val="0"/>
              </a:spcBef>
              <a:spcAft>
                <a:spcPts val="0"/>
              </a:spcAft>
              <a:defRPr/>
            </a:pPr>
            <a:r>
              <a:rPr lang="nl-NL" dirty="0"/>
              <a:t>Ruime werkingssfeer</a:t>
            </a:r>
          </a:p>
          <a:p>
            <a:pPr fontAlgn="auto">
              <a:spcBef>
                <a:spcPts val="0"/>
              </a:spcBef>
              <a:spcAft>
                <a:spcPts val="0"/>
              </a:spcAft>
              <a:defRPr/>
            </a:pPr>
            <a:r>
              <a:rPr lang="nl-NL" dirty="0"/>
              <a:t>Ook voor management!</a:t>
            </a:r>
          </a:p>
          <a:p>
            <a:pPr fontAlgn="auto">
              <a:spcBef>
                <a:spcPts val="0"/>
              </a:spcBef>
              <a:spcAft>
                <a:spcPts val="0"/>
              </a:spcAft>
              <a:defRPr/>
            </a:pPr>
            <a:endParaRPr lang="nl-NL" dirty="0"/>
          </a:p>
          <a:p>
            <a:pPr marL="0" indent="0" fontAlgn="auto">
              <a:spcBef>
                <a:spcPts val="0"/>
              </a:spcBef>
              <a:spcAft>
                <a:spcPts val="0"/>
              </a:spcAft>
              <a:buNone/>
              <a:defRPr/>
            </a:pPr>
            <a:r>
              <a:rPr lang="nl-NL" u="sng" dirty="0"/>
              <a:t>Doel: </a:t>
            </a:r>
          </a:p>
          <a:p>
            <a:pPr fontAlgn="auto">
              <a:spcBef>
                <a:spcPts val="0"/>
              </a:spcBef>
              <a:spcAft>
                <a:spcPts val="0"/>
              </a:spcAft>
              <a:defRPr/>
            </a:pPr>
            <a:r>
              <a:rPr lang="en-US" dirty="0"/>
              <a:t>BTW-heffing op de </a:t>
            </a:r>
            <a:r>
              <a:rPr lang="en-US" dirty="0" err="1"/>
              <a:t>plaats</a:t>
            </a:r>
            <a:r>
              <a:rPr lang="en-US" dirty="0"/>
              <a:t> van </a:t>
            </a:r>
            <a:r>
              <a:rPr lang="en-US" dirty="0" err="1"/>
              <a:t>verbruik</a:t>
            </a:r>
            <a:endParaRPr lang="en-US" dirty="0"/>
          </a:p>
          <a:p>
            <a:pPr fontAlgn="auto">
              <a:spcBef>
                <a:spcPts val="0"/>
              </a:spcBef>
              <a:spcAft>
                <a:spcPts val="0"/>
              </a:spcAft>
              <a:defRPr/>
            </a:pPr>
            <a:r>
              <a:rPr lang="en-US" dirty="0" err="1"/>
              <a:t>Gevolg</a:t>
            </a:r>
            <a:r>
              <a:rPr lang="en-US" dirty="0"/>
              <a:t>: </a:t>
            </a:r>
            <a:r>
              <a:rPr lang="en-US" dirty="0" err="1"/>
              <a:t>concurrentieverstoring</a:t>
            </a:r>
            <a:r>
              <a:rPr lang="en-US" dirty="0"/>
              <a:t> door </a:t>
            </a:r>
            <a:r>
              <a:rPr lang="en-US" dirty="0" err="1"/>
              <a:t>tariefverschillen</a:t>
            </a:r>
            <a:r>
              <a:rPr lang="en-US" dirty="0"/>
              <a:t> </a:t>
            </a:r>
            <a:r>
              <a:rPr lang="en-US" dirty="0" err="1"/>
              <a:t>tussen</a:t>
            </a:r>
            <a:r>
              <a:rPr lang="en-US" dirty="0"/>
              <a:t> </a:t>
            </a:r>
            <a:r>
              <a:rPr lang="en-US" dirty="0" err="1"/>
              <a:t>lidstaten</a:t>
            </a:r>
            <a:r>
              <a:rPr lang="en-US" dirty="0"/>
              <a:t> </a:t>
            </a:r>
            <a:r>
              <a:rPr lang="en-US" dirty="0" err="1"/>
              <a:t>voorkomen</a:t>
            </a:r>
            <a:endParaRPr lang="nl-NL" dirty="0"/>
          </a:p>
        </p:txBody>
      </p:sp>
    </p:spTree>
    <p:extLst>
      <p:ext uri="{BB962C8B-B14F-4D97-AF65-F5344CB8AC3E}">
        <p14:creationId xmlns:p14="http://schemas.microsoft.com/office/powerpoint/2010/main" val="40349685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a:extLst>
              <a:ext uri="{FF2B5EF4-FFF2-40B4-BE49-F238E27FC236}">
                <a16:creationId xmlns:a16="http://schemas.microsoft.com/office/drawing/2014/main" id="{188B9BB7-BE3D-9A4A-A049-66D2D7C217A8}"/>
              </a:ext>
            </a:extLst>
          </p:cNvPr>
          <p:cNvSpPr>
            <a:spLocks noGrp="1"/>
          </p:cNvSpPr>
          <p:nvPr>
            <p:ph type="title"/>
          </p:nvPr>
        </p:nvSpPr>
        <p:spPr/>
        <p:txBody>
          <a:bodyPr/>
          <a:lstStyle/>
          <a:p>
            <a:pPr eaLnBrk="1" hangingPunct="1"/>
            <a:r>
              <a:rPr lang="nl-NL" altLang="nl-NL"/>
              <a:t>B2B</a:t>
            </a:r>
          </a:p>
        </p:txBody>
      </p:sp>
      <p:sp>
        <p:nvSpPr>
          <p:cNvPr id="72707" name="Rectangle 3">
            <a:extLst>
              <a:ext uri="{FF2B5EF4-FFF2-40B4-BE49-F238E27FC236}">
                <a16:creationId xmlns:a16="http://schemas.microsoft.com/office/drawing/2014/main" id="{41CFFB85-5D33-B541-855C-9C7F68E4432D}"/>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B2B-diensten onder hoofdregel:</a:t>
            </a:r>
          </a:p>
          <a:p>
            <a:pPr fontAlgn="auto">
              <a:spcBef>
                <a:spcPts val="0"/>
              </a:spcBef>
              <a:spcAft>
                <a:spcPts val="0"/>
              </a:spcAft>
              <a:defRPr/>
            </a:pPr>
            <a:r>
              <a:rPr lang="nl-NL" dirty="0"/>
              <a:t>Verplichte verlegging naar afnemer bij grensoverschrijding</a:t>
            </a:r>
          </a:p>
          <a:p>
            <a:pPr fontAlgn="auto">
              <a:spcBef>
                <a:spcPts val="0"/>
              </a:spcBef>
              <a:spcAft>
                <a:spcPts val="0"/>
              </a:spcAft>
              <a:defRPr/>
            </a:pPr>
            <a:r>
              <a:rPr lang="nl-NL" dirty="0"/>
              <a:t>Listing (vergelijkbaar met Opgaaf intracommunautaire leveringen)</a:t>
            </a:r>
          </a:p>
          <a:p>
            <a:pPr lvl="2" fontAlgn="auto">
              <a:spcAft>
                <a:spcPts val="0"/>
              </a:spcAft>
              <a:buFont typeface="Arial"/>
              <a:buChar char="•"/>
              <a:defRPr/>
            </a:pPr>
            <a:r>
              <a:rPr lang="nl-NL" dirty="0"/>
              <a:t>BTW-identificatienummer van de dienstverrichter</a:t>
            </a:r>
          </a:p>
          <a:p>
            <a:pPr lvl="2" fontAlgn="auto">
              <a:spcAft>
                <a:spcPts val="0"/>
              </a:spcAft>
              <a:buFont typeface="Arial"/>
              <a:buChar char="•"/>
              <a:defRPr/>
            </a:pPr>
            <a:r>
              <a:rPr lang="nl-NL" dirty="0"/>
              <a:t>BTW-identificatienummer van de afnemer</a:t>
            </a:r>
          </a:p>
          <a:p>
            <a:pPr lvl="2" fontAlgn="auto">
              <a:spcAft>
                <a:spcPts val="0"/>
              </a:spcAft>
              <a:buFont typeface="Arial"/>
              <a:buChar char="•"/>
              <a:defRPr/>
            </a:pPr>
            <a:r>
              <a:rPr lang="nl-NL" dirty="0"/>
              <a:t>Per afnemer het totaalbedrag van de verrichte diensten</a:t>
            </a:r>
          </a:p>
          <a:p>
            <a:pPr lvl="1" fontAlgn="auto">
              <a:spcBef>
                <a:spcPts val="0"/>
              </a:spcBef>
              <a:spcAft>
                <a:spcPts val="0"/>
              </a:spcAft>
              <a:defRPr/>
            </a:pPr>
            <a:endParaRPr lang="nl-NL" dirty="0"/>
          </a:p>
        </p:txBody>
      </p:sp>
    </p:spTree>
    <p:extLst>
      <p:ext uri="{BB962C8B-B14F-4D97-AF65-F5344CB8AC3E}">
        <p14:creationId xmlns:p14="http://schemas.microsoft.com/office/powerpoint/2010/main" val="26719177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a:extLst>
              <a:ext uri="{FF2B5EF4-FFF2-40B4-BE49-F238E27FC236}">
                <a16:creationId xmlns:a16="http://schemas.microsoft.com/office/drawing/2014/main" id="{E642D0B5-59D4-4F40-BC11-BC74CDD165B0}"/>
              </a:ext>
            </a:extLst>
          </p:cNvPr>
          <p:cNvSpPr>
            <a:spLocks noGrp="1"/>
          </p:cNvSpPr>
          <p:nvPr>
            <p:ph type="title"/>
          </p:nvPr>
        </p:nvSpPr>
        <p:spPr/>
        <p:txBody>
          <a:bodyPr/>
          <a:lstStyle/>
          <a:p>
            <a:pPr eaLnBrk="1" hangingPunct="1"/>
            <a:r>
              <a:rPr lang="nl-NL" altLang="nl-NL"/>
              <a:t>B2C</a:t>
            </a:r>
          </a:p>
        </p:txBody>
      </p:sp>
      <p:sp>
        <p:nvSpPr>
          <p:cNvPr id="73731" name="Rectangle 3">
            <a:extLst>
              <a:ext uri="{FF2B5EF4-FFF2-40B4-BE49-F238E27FC236}">
                <a16:creationId xmlns:a16="http://schemas.microsoft.com/office/drawing/2014/main" id="{659C4822-034E-BA40-B385-1A732189CA77}"/>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Hoofdregel:</a:t>
            </a:r>
          </a:p>
          <a:p>
            <a:pPr fontAlgn="auto">
              <a:spcBef>
                <a:spcPts val="0"/>
              </a:spcBef>
              <a:spcAft>
                <a:spcPts val="0"/>
              </a:spcAft>
              <a:defRPr/>
            </a:pPr>
            <a:r>
              <a:rPr lang="nl-NL" dirty="0"/>
              <a:t>Plaats van dienst is belast daar waar de dienstverrichter is gevestigd</a:t>
            </a:r>
          </a:p>
          <a:p>
            <a:pPr fontAlgn="auto">
              <a:spcBef>
                <a:spcPts val="0"/>
              </a:spcBef>
              <a:spcAft>
                <a:spcPts val="0"/>
              </a:spcAft>
              <a:defRPr/>
            </a:pPr>
            <a:r>
              <a:rPr lang="nl-NL" dirty="0"/>
              <a:t>Feitelijk geen wijziging van het huidige systeem</a:t>
            </a:r>
          </a:p>
          <a:p>
            <a:pPr fontAlgn="auto">
              <a:spcBef>
                <a:spcPts val="0"/>
              </a:spcBef>
              <a:spcAft>
                <a:spcPts val="0"/>
              </a:spcAft>
              <a:defRPr/>
            </a:pPr>
            <a:endParaRPr lang="nl-NL" dirty="0"/>
          </a:p>
        </p:txBody>
      </p:sp>
    </p:spTree>
    <p:extLst>
      <p:ext uri="{BB962C8B-B14F-4D97-AF65-F5344CB8AC3E}">
        <p14:creationId xmlns:p14="http://schemas.microsoft.com/office/powerpoint/2010/main" val="5779754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a:extLst>
              <a:ext uri="{FF2B5EF4-FFF2-40B4-BE49-F238E27FC236}">
                <a16:creationId xmlns:a16="http://schemas.microsoft.com/office/drawing/2014/main" id="{0F8EEBAC-25CE-7B47-AD44-A1DBF39A86AD}"/>
              </a:ext>
            </a:extLst>
          </p:cNvPr>
          <p:cNvSpPr>
            <a:spLocks noGrp="1"/>
          </p:cNvSpPr>
          <p:nvPr>
            <p:ph type="title"/>
          </p:nvPr>
        </p:nvSpPr>
        <p:spPr/>
        <p:txBody>
          <a:bodyPr/>
          <a:lstStyle/>
          <a:p>
            <a:pPr eaLnBrk="1" hangingPunct="1"/>
            <a:r>
              <a:rPr lang="nl-NL" altLang="nl-NL"/>
              <a:t>Goederenvervoerdiensten B2B</a:t>
            </a:r>
          </a:p>
        </p:txBody>
      </p:sp>
      <p:sp>
        <p:nvSpPr>
          <p:cNvPr id="89091" name="Rectangle 3">
            <a:extLst>
              <a:ext uri="{FF2B5EF4-FFF2-40B4-BE49-F238E27FC236}">
                <a16:creationId xmlns:a16="http://schemas.microsoft.com/office/drawing/2014/main" id="{B3FCA176-70A7-C243-974E-1DA48D3A9B40}"/>
              </a:ext>
            </a:extLst>
          </p:cNvPr>
          <p:cNvSpPr>
            <a:spLocks noGrp="1"/>
          </p:cNvSpPr>
          <p:nvPr>
            <p:ph idx="1"/>
          </p:nvPr>
        </p:nvSpPr>
        <p:spPr/>
        <p:txBody>
          <a:bodyPr/>
          <a:lstStyle/>
          <a:p>
            <a:pPr marL="355600"/>
            <a:r>
              <a:rPr lang="nl-NL" altLang="nl-NL"/>
              <a:t>Plaats van de dienst is het land waar de afnemer is gevestigd (hoofdregel)</a:t>
            </a:r>
          </a:p>
        </p:txBody>
      </p:sp>
    </p:spTree>
    <p:extLst>
      <p:ext uri="{BB962C8B-B14F-4D97-AF65-F5344CB8AC3E}">
        <p14:creationId xmlns:p14="http://schemas.microsoft.com/office/powerpoint/2010/main" val="25607371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a:extLst>
              <a:ext uri="{FF2B5EF4-FFF2-40B4-BE49-F238E27FC236}">
                <a16:creationId xmlns:a16="http://schemas.microsoft.com/office/drawing/2014/main" id="{AF1500F9-70C3-D14F-95BE-301CA221D85D}"/>
              </a:ext>
            </a:extLst>
          </p:cNvPr>
          <p:cNvSpPr>
            <a:spLocks noGrp="1"/>
          </p:cNvSpPr>
          <p:nvPr>
            <p:ph type="title"/>
          </p:nvPr>
        </p:nvSpPr>
        <p:spPr/>
        <p:txBody>
          <a:bodyPr/>
          <a:lstStyle/>
          <a:p>
            <a:pPr eaLnBrk="1" hangingPunct="1"/>
            <a:r>
              <a:rPr lang="nl-NL" altLang="nl-NL"/>
              <a:t>Goederenvervoerdiensten B2C</a:t>
            </a:r>
          </a:p>
        </p:txBody>
      </p:sp>
      <p:sp>
        <p:nvSpPr>
          <p:cNvPr id="75779" name="Rectangle 3">
            <a:extLst>
              <a:ext uri="{FF2B5EF4-FFF2-40B4-BE49-F238E27FC236}">
                <a16:creationId xmlns:a16="http://schemas.microsoft.com/office/drawing/2014/main" id="{C893EB24-9174-5344-9C67-77BBE90BC597}"/>
              </a:ext>
            </a:extLst>
          </p:cNvPr>
          <p:cNvSpPr>
            <a:spLocks noGrp="1" noChangeArrowheads="1"/>
          </p:cNvSpPr>
          <p:nvPr>
            <p:ph idx="1"/>
          </p:nvPr>
        </p:nvSpPr>
        <p:spPr/>
        <p:txBody>
          <a:bodyPr rtlCol="0">
            <a:normAutofit/>
          </a:bodyPr>
          <a:lstStyle/>
          <a:p>
            <a:pPr fontAlgn="auto">
              <a:spcBef>
                <a:spcPts val="0"/>
              </a:spcBef>
              <a:spcAft>
                <a:spcPts val="0"/>
              </a:spcAft>
              <a:defRPr/>
            </a:pPr>
            <a:r>
              <a:rPr lang="nl-NL" dirty="0"/>
              <a:t>Plaats waar de vervoersdienst plaatsvindt, zulks naar verhouding van de afgelegde afstanden</a:t>
            </a:r>
          </a:p>
          <a:p>
            <a:pPr fontAlgn="auto">
              <a:spcBef>
                <a:spcPts val="0"/>
              </a:spcBef>
              <a:spcAft>
                <a:spcPts val="0"/>
              </a:spcAft>
              <a:defRPr/>
            </a:pPr>
            <a:r>
              <a:rPr lang="nl-NL" dirty="0"/>
              <a:t>Geldt niet voor intracommunautair goederenvervoer</a:t>
            </a:r>
          </a:p>
          <a:p>
            <a:pPr fontAlgn="auto">
              <a:spcBef>
                <a:spcPts val="0"/>
              </a:spcBef>
              <a:spcAft>
                <a:spcPts val="0"/>
              </a:spcAft>
              <a:defRPr/>
            </a:pPr>
            <a:r>
              <a:rPr lang="nl-NL" dirty="0"/>
              <a:t>Activiteiten die met vervoer samenhangen (laden, lossen, intern vervoer en soortgelijke activiteiten worden belast op de plaats waar die dienst daadwerkelijk wordt verricht</a:t>
            </a:r>
          </a:p>
          <a:p>
            <a:pPr fontAlgn="auto">
              <a:spcBef>
                <a:spcPts val="0"/>
              </a:spcBef>
              <a:spcAft>
                <a:spcPts val="0"/>
              </a:spcAft>
              <a:defRPr/>
            </a:pPr>
            <a:endParaRPr lang="nl-NL" dirty="0"/>
          </a:p>
          <a:p>
            <a:pPr marL="0" indent="0" fontAlgn="auto">
              <a:spcBef>
                <a:spcPts val="0"/>
              </a:spcBef>
              <a:spcAft>
                <a:spcPts val="0"/>
              </a:spcAft>
              <a:buNone/>
              <a:defRPr/>
            </a:pPr>
            <a:r>
              <a:rPr lang="nl-NL" u="sng" dirty="0"/>
              <a:t>Intracommunautair goederenvervoer:</a:t>
            </a:r>
          </a:p>
          <a:p>
            <a:pPr fontAlgn="auto">
              <a:spcBef>
                <a:spcPts val="0"/>
              </a:spcBef>
              <a:spcAft>
                <a:spcPts val="0"/>
              </a:spcAft>
              <a:defRPr/>
            </a:pPr>
            <a:r>
              <a:rPr lang="nl-NL" dirty="0"/>
              <a:t>Plaats van vertrek en plaats van aankomst liggen in twee verschillende Lidstaten</a:t>
            </a:r>
          </a:p>
          <a:p>
            <a:pPr fontAlgn="auto">
              <a:spcBef>
                <a:spcPts val="0"/>
              </a:spcBef>
              <a:spcAft>
                <a:spcPts val="0"/>
              </a:spcAft>
              <a:defRPr/>
            </a:pPr>
            <a:r>
              <a:rPr lang="nl-NL" dirty="0"/>
              <a:t>Geen rekening houden met het gedeelte van het vervoer dat wordt afgelegd over wateren buiten de EU</a:t>
            </a:r>
          </a:p>
          <a:p>
            <a:pPr fontAlgn="auto">
              <a:spcBef>
                <a:spcPts val="0"/>
              </a:spcBef>
              <a:spcAft>
                <a:spcPts val="0"/>
              </a:spcAft>
              <a:defRPr/>
            </a:pPr>
            <a:endParaRPr lang="nl-NL" dirty="0"/>
          </a:p>
        </p:txBody>
      </p:sp>
    </p:spTree>
    <p:extLst>
      <p:ext uri="{BB962C8B-B14F-4D97-AF65-F5344CB8AC3E}">
        <p14:creationId xmlns:p14="http://schemas.microsoft.com/office/powerpoint/2010/main" val="191275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DEEF2E4-723C-BC44-8611-994AE7AF8EB3}"/>
              </a:ext>
            </a:extLst>
          </p:cNvPr>
          <p:cNvSpPr>
            <a:spLocks noGrp="1"/>
          </p:cNvSpPr>
          <p:nvPr>
            <p:ph type="title"/>
          </p:nvPr>
        </p:nvSpPr>
        <p:spPr>
          <a:xfrm>
            <a:off x="1513456" y="1291588"/>
            <a:ext cx="7772400" cy="1143000"/>
          </a:xfrm>
        </p:spPr>
        <p:txBody>
          <a:bodyPr/>
          <a:lstStyle/>
          <a:p>
            <a:pPr eaLnBrk="1" hangingPunct="1"/>
            <a:r>
              <a:rPr lang="nl-NL" altLang="nl-NL" dirty="0"/>
              <a:t>Voorbeeld	</a:t>
            </a:r>
          </a:p>
        </p:txBody>
      </p:sp>
      <p:sp>
        <p:nvSpPr>
          <p:cNvPr id="27651" name="AutoShape 3">
            <a:extLst>
              <a:ext uri="{FF2B5EF4-FFF2-40B4-BE49-F238E27FC236}">
                <a16:creationId xmlns:a16="http://schemas.microsoft.com/office/drawing/2014/main" id="{271E6889-A6FC-9344-896D-B515A8683C72}"/>
              </a:ext>
            </a:extLst>
          </p:cNvPr>
          <p:cNvSpPr>
            <a:spLocks noChangeArrowheads="1"/>
          </p:cNvSpPr>
          <p:nvPr/>
        </p:nvSpPr>
        <p:spPr bwMode="auto">
          <a:xfrm>
            <a:off x="3529581" y="2044303"/>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A = NL</a:t>
            </a:r>
          </a:p>
          <a:p>
            <a:pPr algn="ctr">
              <a:lnSpc>
                <a:spcPct val="100000"/>
              </a:lnSpc>
              <a:defRPr/>
            </a:pPr>
            <a:r>
              <a:rPr lang="nl-NL" altLang="nl-NL" sz="1600" b="0" dirty="0">
                <a:latin typeface="Calibri" panose="020F0502020204030204" pitchFamily="34" charset="0"/>
              </a:rPr>
              <a:t>ondernemer</a:t>
            </a:r>
          </a:p>
        </p:txBody>
      </p:sp>
      <p:sp>
        <p:nvSpPr>
          <p:cNvPr id="27652" name="AutoShape 4">
            <a:extLst>
              <a:ext uri="{FF2B5EF4-FFF2-40B4-BE49-F238E27FC236}">
                <a16:creationId xmlns:a16="http://schemas.microsoft.com/office/drawing/2014/main" id="{50D62797-0A34-F14B-9821-226F1402F11F}"/>
              </a:ext>
            </a:extLst>
          </p:cNvPr>
          <p:cNvSpPr>
            <a:spLocks noChangeArrowheads="1"/>
          </p:cNvSpPr>
          <p:nvPr/>
        </p:nvSpPr>
        <p:spPr bwMode="auto">
          <a:xfrm>
            <a:off x="3496243" y="3727053"/>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DE </a:t>
            </a:r>
          </a:p>
          <a:p>
            <a:pPr algn="ctr">
              <a:lnSpc>
                <a:spcPct val="100000"/>
              </a:lnSpc>
              <a:defRPr/>
            </a:pPr>
            <a:r>
              <a:rPr lang="nl-NL" altLang="nl-NL" sz="1600" b="0" dirty="0">
                <a:latin typeface="Calibri" panose="020F0502020204030204" pitchFamily="34" charset="0"/>
              </a:rPr>
              <a:t>afnemer</a:t>
            </a:r>
          </a:p>
        </p:txBody>
      </p:sp>
      <p:sp>
        <p:nvSpPr>
          <p:cNvPr id="21509" name="Rectangle 6">
            <a:extLst>
              <a:ext uri="{FF2B5EF4-FFF2-40B4-BE49-F238E27FC236}">
                <a16:creationId xmlns:a16="http://schemas.microsoft.com/office/drawing/2014/main" id="{4E6BE552-CFBD-064E-8CF3-821F96081CBF}"/>
              </a:ext>
            </a:extLst>
          </p:cNvPr>
          <p:cNvSpPr>
            <a:spLocks noChangeArrowheads="1"/>
          </p:cNvSpPr>
          <p:nvPr/>
        </p:nvSpPr>
        <p:spPr bwMode="auto">
          <a:xfrm>
            <a:off x="5399657" y="3034903"/>
            <a:ext cx="17303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Levering goederen</a:t>
            </a:r>
          </a:p>
        </p:txBody>
      </p:sp>
      <p:sp>
        <p:nvSpPr>
          <p:cNvPr id="21510" name="AutoShape 7">
            <a:extLst>
              <a:ext uri="{FF2B5EF4-FFF2-40B4-BE49-F238E27FC236}">
                <a16:creationId xmlns:a16="http://schemas.microsoft.com/office/drawing/2014/main" id="{06768A3D-34A0-8143-92E1-A5C661356533}"/>
              </a:ext>
            </a:extLst>
          </p:cNvPr>
          <p:cNvSpPr>
            <a:spLocks noChangeArrowheads="1"/>
          </p:cNvSpPr>
          <p:nvPr/>
        </p:nvSpPr>
        <p:spPr bwMode="auto">
          <a:xfrm>
            <a:off x="5305993" y="2426533"/>
            <a:ext cx="1275736" cy="26547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1" name="Text Box 8">
            <a:extLst>
              <a:ext uri="{FF2B5EF4-FFF2-40B4-BE49-F238E27FC236}">
                <a16:creationId xmlns:a16="http://schemas.microsoft.com/office/drawing/2014/main" id="{626F7CC8-7FAA-E043-987F-83B7FDB0ACAD}"/>
              </a:ext>
            </a:extLst>
          </p:cNvPr>
          <p:cNvSpPr txBox="1">
            <a:spLocks noChangeArrowheads="1"/>
          </p:cNvSpPr>
          <p:nvPr/>
        </p:nvSpPr>
        <p:spPr bwMode="auto">
          <a:xfrm>
            <a:off x="3496243" y="5016344"/>
            <a:ext cx="842486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dirty="0"/>
              <a:t>Vervoer van Amsterdam naar Zwitserland</a:t>
            </a:r>
          </a:p>
          <a:p>
            <a:pPr eaLnBrk="1" hangingPunct="1">
              <a:spcBef>
                <a:spcPct val="0"/>
              </a:spcBef>
              <a:buFontTx/>
              <a:buNone/>
            </a:pPr>
            <a:r>
              <a:rPr lang="nl-NL" altLang="nl-NL" dirty="0"/>
              <a:t>Afnemer heeft DE </a:t>
            </a:r>
            <a:r>
              <a:rPr lang="nl-NL" altLang="nl-NL" dirty="0" err="1"/>
              <a:t>BTW-identificatienummer</a:t>
            </a:r>
            <a:r>
              <a:rPr lang="nl-NL" altLang="nl-NL" dirty="0"/>
              <a:t> </a:t>
            </a:r>
            <a:r>
              <a:rPr lang="en-US" altLang="nl-NL" dirty="0">
                <a:sym typeface="Wingdings" pitchFamily="2" charset="2"/>
              </a:rPr>
              <a:t>=&gt;</a:t>
            </a:r>
            <a:r>
              <a:rPr lang="nl-NL" altLang="nl-NL" dirty="0"/>
              <a:t> geen ICL </a:t>
            </a:r>
            <a:r>
              <a:rPr lang="en-US" altLang="nl-NL" dirty="0">
                <a:sym typeface="Wingdings" pitchFamily="2" charset="2"/>
              </a:rPr>
              <a:t>=&gt;</a:t>
            </a:r>
            <a:r>
              <a:rPr lang="nl-NL" altLang="nl-NL" dirty="0"/>
              <a:t> uitvoer</a:t>
            </a:r>
          </a:p>
          <a:p>
            <a:pPr eaLnBrk="1" hangingPunct="1">
              <a:spcBef>
                <a:spcPct val="0"/>
              </a:spcBef>
              <a:buFontTx/>
              <a:buNone/>
            </a:pPr>
            <a:r>
              <a:rPr lang="nl-NL" altLang="nl-NL" dirty="0"/>
              <a:t>Factuur </a:t>
            </a:r>
            <a:r>
              <a:rPr lang="en-US" altLang="nl-NL" dirty="0">
                <a:sym typeface="Wingdings" pitchFamily="2" charset="2"/>
              </a:rPr>
              <a:t>=&gt;</a:t>
            </a:r>
            <a:r>
              <a:rPr lang="nl-NL" altLang="nl-NL" dirty="0"/>
              <a:t> 0%-tarief (3a)</a:t>
            </a:r>
          </a:p>
          <a:p>
            <a:pPr eaLnBrk="1" hangingPunct="1">
              <a:spcBef>
                <a:spcPct val="0"/>
              </a:spcBef>
              <a:buFontTx/>
              <a:buNone/>
            </a:pPr>
            <a:endParaRPr lang="nl-NL" altLang="nl-NL" dirty="0"/>
          </a:p>
          <a:p>
            <a:pPr eaLnBrk="1" hangingPunct="1">
              <a:spcBef>
                <a:spcPct val="0"/>
              </a:spcBef>
              <a:buFontTx/>
              <a:buNone/>
            </a:pPr>
            <a:endParaRPr lang="nl-NL" altLang="nl-NL" dirty="0"/>
          </a:p>
        </p:txBody>
      </p:sp>
      <p:sp>
        <p:nvSpPr>
          <p:cNvPr id="27656" name="AutoShape 9">
            <a:extLst>
              <a:ext uri="{FF2B5EF4-FFF2-40B4-BE49-F238E27FC236}">
                <a16:creationId xmlns:a16="http://schemas.microsoft.com/office/drawing/2014/main" id="{B187505E-A8FA-C44E-BAF3-0043CDDC62D5}"/>
              </a:ext>
            </a:extLst>
          </p:cNvPr>
          <p:cNvSpPr>
            <a:spLocks noChangeArrowheads="1"/>
          </p:cNvSpPr>
          <p:nvPr/>
        </p:nvSpPr>
        <p:spPr bwMode="auto">
          <a:xfrm>
            <a:off x="6634424" y="2041999"/>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Opslagloods</a:t>
            </a:r>
          </a:p>
        </p:txBody>
      </p:sp>
      <p:sp>
        <p:nvSpPr>
          <p:cNvPr id="21513" name="Rectangle 10">
            <a:extLst>
              <a:ext uri="{FF2B5EF4-FFF2-40B4-BE49-F238E27FC236}">
                <a16:creationId xmlns:a16="http://schemas.microsoft.com/office/drawing/2014/main" id="{ADEF1A55-FD3C-6841-A2C5-94318CEE2B1F}"/>
              </a:ext>
            </a:extLst>
          </p:cNvPr>
          <p:cNvSpPr>
            <a:spLocks noChangeArrowheads="1"/>
          </p:cNvSpPr>
          <p:nvPr/>
        </p:nvSpPr>
        <p:spPr bwMode="auto">
          <a:xfrm>
            <a:off x="3470843" y="3385742"/>
            <a:ext cx="8143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latin typeface="Calibri" panose="020F0502020204030204" pitchFamily="34" charset="0"/>
              </a:rPr>
              <a:t>Factuur</a:t>
            </a:r>
          </a:p>
        </p:txBody>
      </p:sp>
      <p:sp>
        <p:nvSpPr>
          <p:cNvPr id="21514" name="AutoShape 11">
            <a:extLst>
              <a:ext uri="{FF2B5EF4-FFF2-40B4-BE49-F238E27FC236}">
                <a16:creationId xmlns:a16="http://schemas.microsoft.com/office/drawing/2014/main" id="{91D0D4DF-3BDA-CC42-98AC-75553FFCE684}"/>
              </a:ext>
            </a:extLst>
          </p:cNvPr>
          <p:cNvSpPr>
            <a:spLocks noChangeArrowheads="1"/>
          </p:cNvSpPr>
          <p:nvPr/>
        </p:nvSpPr>
        <p:spPr bwMode="auto">
          <a:xfrm>
            <a:off x="4429693" y="3173016"/>
            <a:ext cx="304800" cy="457200"/>
          </a:xfrm>
          <a:prstGeom prst="downArrow">
            <a:avLst>
              <a:gd name="adj1" fmla="val 50000"/>
              <a:gd name="adj2" fmla="val 375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nl-NL">
              <a:latin typeface="Calibri" panose="020F0502020204030204" pitchFamily="34" charset="0"/>
            </a:endParaRPr>
          </a:p>
        </p:txBody>
      </p:sp>
      <p:sp>
        <p:nvSpPr>
          <p:cNvPr id="21515" name="Rectangle 12">
            <a:extLst>
              <a:ext uri="{FF2B5EF4-FFF2-40B4-BE49-F238E27FC236}">
                <a16:creationId xmlns:a16="http://schemas.microsoft.com/office/drawing/2014/main" id="{B36171F5-A5E1-DE41-A585-831CD601D08C}"/>
              </a:ext>
            </a:extLst>
          </p:cNvPr>
          <p:cNvSpPr>
            <a:spLocks noChangeArrowheads="1"/>
          </p:cNvSpPr>
          <p:nvPr/>
        </p:nvSpPr>
        <p:spPr bwMode="auto">
          <a:xfrm>
            <a:off x="4510657" y="1677592"/>
            <a:ext cx="106203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a:latin typeface="Calibri" panose="020F0502020204030204" pitchFamily="34" charset="0"/>
              </a:rPr>
              <a:t>Nederland</a:t>
            </a:r>
          </a:p>
        </p:txBody>
      </p:sp>
      <p:sp>
        <p:nvSpPr>
          <p:cNvPr id="21516" name="Rectangle 13">
            <a:extLst>
              <a:ext uri="{FF2B5EF4-FFF2-40B4-BE49-F238E27FC236}">
                <a16:creationId xmlns:a16="http://schemas.microsoft.com/office/drawing/2014/main" id="{B05ED5B1-6731-F449-AD14-7602CF11BD37}"/>
              </a:ext>
            </a:extLst>
          </p:cNvPr>
          <p:cNvSpPr>
            <a:spLocks noChangeArrowheads="1"/>
          </p:cNvSpPr>
          <p:nvPr/>
        </p:nvSpPr>
        <p:spPr bwMode="auto">
          <a:xfrm>
            <a:off x="9157269" y="1764903"/>
            <a:ext cx="11541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nl-NL" altLang="nl-NL">
                <a:latin typeface="Calibri" panose="020F0502020204030204" pitchFamily="34" charset="0"/>
              </a:rPr>
              <a:t>Zwitserland</a:t>
            </a:r>
          </a:p>
        </p:txBody>
      </p:sp>
    </p:spTree>
    <p:extLst>
      <p:ext uri="{BB962C8B-B14F-4D97-AF65-F5344CB8AC3E}">
        <p14:creationId xmlns:p14="http://schemas.microsoft.com/office/powerpoint/2010/main" val="27224169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a:extLst>
              <a:ext uri="{FF2B5EF4-FFF2-40B4-BE49-F238E27FC236}">
                <a16:creationId xmlns:a16="http://schemas.microsoft.com/office/drawing/2014/main" id="{12DC209B-5D83-604A-91C1-DF5D60BC8469}"/>
              </a:ext>
            </a:extLst>
          </p:cNvPr>
          <p:cNvSpPr>
            <a:spLocks noGrp="1"/>
          </p:cNvSpPr>
          <p:nvPr>
            <p:ph type="title"/>
          </p:nvPr>
        </p:nvSpPr>
        <p:spPr/>
        <p:txBody>
          <a:bodyPr/>
          <a:lstStyle/>
          <a:p>
            <a:pPr eaLnBrk="1" hangingPunct="1"/>
            <a:r>
              <a:rPr lang="nl-NL" altLang="nl-NL"/>
              <a:t>Personenvervoersdiensten B2B</a:t>
            </a:r>
          </a:p>
        </p:txBody>
      </p:sp>
      <p:sp>
        <p:nvSpPr>
          <p:cNvPr id="91139" name="Rectangle 3">
            <a:extLst>
              <a:ext uri="{FF2B5EF4-FFF2-40B4-BE49-F238E27FC236}">
                <a16:creationId xmlns:a16="http://schemas.microsoft.com/office/drawing/2014/main" id="{B17C7C0F-DA16-DC4E-BC32-B7443C74CA93}"/>
              </a:ext>
            </a:extLst>
          </p:cNvPr>
          <p:cNvSpPr>
            <a:spLocks noGrp="1"/>
          </p:cNvSpPr>
          <p:nvPr>
            <p:ph idx="1"/>
          </p:nvPr>
        </p:nvSpPr>
        <p:spPr/>
        <p:txBody>
          <a:bodyPr/>
          <a:lstStyle/>
          <a:p>
            <a:pPr marL="357188"/>
            <a:r>
              <a:rPr lang="nl-NL" altLang="nl-NL"/>
              <a:t>Plaats waar de vervoersdienst plaatsvindt, zulks naar verhouding van de afgelegde afstanden</a:t>
            </a:r>
          </a:p>
          <a:p>
            <a:pPr marL="357188"/>
            <a:r>
              <a:rPr lang="nl-NL" altLang="nl-NL"/>
              <a:t>Geen wijziging ten opzichte van huidige regeling</a:t>
            </a:r>
          </a:p>
          <a:p>
            <a:pPr marL="357188"/>
            <a:r>
              <a:rPr lang="nl-NL" altLang="nl-NL"/>
              <a:t>Plaats waar de vervoersdienst plaatsvindt, zulks naar verhouding van de afgelegde afstanden</a:t>
            </a:r>
          </a:p>
          <a:p>
            <a:pPr marL="357188"/>
            <a:r>
              <a:rPr lang="nl-NL" altLang="nl-NL"/>
              <a:t>Dit is dezelfde plaatsbepaling als bij B2B</a:t>
            </a:r>
          </a:p>
          <a:p>
            <a:pPr marL="357188"/>
            <a:endParaRPr lang="nl-NL" altLang="nl-NL"/>
          </a:p>
        </p:txBody>
      </p:sp>
    </p:spTree>
    <p:extLst>
      <p:ext uri="{BB962C8B-B14F-4D97-AF65-F5344CB8AC3E}">
        <p14:creationId xmlns:p14="http://schemas.microsoft.com/office/powerpoint/2010/main" val="30320253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5BB18-6463-2541-9BE0-6367D8304C26}"/>
              </a:ext>
            </a:extLst>
          </p:cNvPr>
          <p:cNvSpPr>
            <a:spLocks noGrp="1"/>
          </p:cNvSpPr>
          <p:nvPr>
            <p:ph type="title"/>
          </p:nvPr>
        </p:nvSpPr>
        <p:spPr/>
        <p:txBody>
          <a:bodyPr rtlCol="0">
            <a:normAutofit/>
          </a:bodyPr>
          <a:lstStyle/>
          <a:p>
            <a:pPr fontAlgn="auto">
              <a:spcAft>
                <a:spcPts val="0"/>
              </a:spcAft>
              <a:defRPr/>
            </a:pPr>
            <a:r>
              <a:rPr lang="nl-NL" altLang="nl-NL" dirty="0"/>
              <a:t>Toegang verlenen tot culturele, artistieke, sportieve diensten</a:t>
            </a:r>
            <a:endParaRPr lang="nl-NL" dirty="0"/>
          </a:p>
        </p:txBody>
      </p:sp>
      <p:sp>
        <p:nvSpPr>
          <p:cNvPr id="92163" name="Rectangle 3">
            <a:extLst>
              <a:ext uri="{FF2B5EF4-FFF2-40B4-BE49-F238E27FC236}">
                <a16:creationId xmlns:a16="http://schemas.microsoft.com/office/drawing/2014/main" id="{467BB008-0990-FA4C-BAF4-98574D1F185F}"/>
              </a:ext>
            </a:extLst>
          </p:cNvPr>
          <p:cNvSpPr>
            <a:spLocks noGrp="1"/>
          </p:cNvSpPr>
          <p:nvPr>
            <p:ph idx="1"/>
          </p:nvPr>
        </p:nvSpPr>
        <p:spPr/>
        <p:txBody>
          <a:bodyPr/>
          <a:lstStyle/>
          <a:p>
            <a:pPr marL="357188"/>
            <a:r>
              <a:rPr lang="nl-NL" altLang="nl-NL"/>
              <a:t>Culturele, artistieke, sportieve, etc. diensten (B2B en B2C)</a:t>
            </a:r>
          </a:p>
          <a:p>
            <a:pPr marL="357188"/>
            <a:r>
              <a:rPr lang="nl-NL" altLang="nl-NL"/>
              <a:t>Belast waar activiteiten of werkzaamheden feitelijk plaatsvinden</a:t>
            </a:r>
          </a:p>
          <a:p>
            <a:pPr marL="357188"/>
            <a:endParaRPr lang="nl-NL" altLang="nl-NL"/>
          </a:p>
          <a:p>
            <a:pPr marL="357188"/>
            <a:endParaRPr lang="nl-NL" altLang="nl-NL"/>
          </a:p>
        </p:txBody>
      </p:sp>
    </p:spTree>
    <p:extLst>
      <p:ext uri="{BB962C8B-B14F-4D97-AF65-F5344CB8AC3E}">
        <p14:creationId xmlns:p14="http://schemas.microsoft.com/office/powerpoint/2010/main" val="7919964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a:extLst>
              <a:ext uri="{FF2B5EF4-FFF2-40B4-BE49-F238E27FC236}">
                <a16:creationId xmlns:a16="http://schemas.microsoft.com/office/drawing/2014/main" id="{2D6BBE06-3FA5-1E4F-9530-989ABD6C4917}"/>
              </a:ext>
            </a:extLst>
          </p:cNvPr>
          <p:cNvSpPr>
            <a:spLocks noGrp="1"/>
          </p:cNvSpPr>
          <p:nvPr>
            <p:ph type="title"/>
          </p:nvPr>
        </p:nvSpPr>
        <p:spPr/>
        <p:txBody>
          <a:bodyPr/>
          <a:lstStyle/>
          <a:p>
            <a:pPr eaLnBrk="1" hangingPunct="1"/>
            <a:r>
              <a:rPr lang="nl-NL" altLang="nl-NL"/>
              <a:t>Diensten aan roerende zaken B2B</a:t>
            </a:r>
          </a:p>
        </p:txBody>
      </p:sp>
      <p:sp>
        <p:nvSpPr>
          <p:cNvPr id="93187" name="Rectangle 3">
            <a:extLst>
              <a:ext uri="{FF2B5EF4-FFF2-40B4-BE49-F238E27FC236}">
                <a16:creationId xmlns:a16="http://schemas.microsoft.com/office/drawing/2014/main" id="{FE17A77D-6D83-1149-929B-742FD3F217EF}"/>
              </a:ext>
            </a:extLst>
          </p:cNvPr>
          <p:cNvSpPr>
            <a:spLocks noGrp="1"/>
          </p:cNvSpPr>
          <p:nvPr>
            <p:ph idx="1"/>
          </p:nvPr>
        </p:nvSpPr>
        <p:spPr/>
        <p:txBody>
          <a:bodyPr/>
          <a:lstStyle/>
          <a:p>
            <a:pPr marL="357188"/>
            <a:r>
              <a:rPr lang="nl-NL" altLang="nl-NL"/>
              <a:t>Plaats van dienst is plaats waar de afnemer is gevestigd</a:t>
            </a:r>
          </a:p>
          <a:p>
            <a:pPr marL="357188"/>
            <a:r>
              <a:rPr lang="nl-NL" altLang="nl-NL"/>
              <a:t>Niet meer noodzakelijk dat de goederen worden vervoerd</a:t>
            </a:r>
          </a:p>
          <a:p>
            <a:pPr marL="357188"/>
            <a:r>
              <a:rPr lang="nl-NL" altLang="nl-NL"/>
              <a:t>Wijziging ten opzichte van de huidige uitzonderingsregel</a:t>
            </a:r>
          </a:p>
          <a:p>
            <a:pPr marL="357188"/>
            <a:endParaRPr lang="nl-NL" altLang="nl-NL"/>
          </a:p>
        </p:txBody>
      </p:sp>
    </p:spTree>
    <p:extLst>
      <p:ext uri="{BB962C8B-B14F-4D97-AF65-F5344CB8AC3E}">
        <p14:creationId xmlns:p14="http://schemas.microsoft.com/office/powerpoint/2010/main" val="12846650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a:extLst>
              <a:ext uri="{FF2B5EF4-FFF2-40B4-BE49-F238E27FC236}">
                <a16:creationId xmlns:a16="http://schemas.microsoft.com/office/drawing/2014/main" id="{126AD26F-FFAD-7441-91DB-FAD9EACF7537}"/>
              </a:ext>
            </a:extLst>
          </p:cNvPr>
          <p:cNvSpPr>
            <a:spLocks noGrp="1"/>
          </p:cNvSpPr>
          <p:nvPr>
            <p:ph type="title"/>
          </p:nvPr>
        </p:nvSpPr>
        <p:spPr/>
        <p:txBody>
          <a:bodyPr/>
          <a:lstStyle/>
          <a:p>
            <a:pPr eaLnBrk="1" hangingPunct="1"/>
            <a:r>
              <a:rPr lang="nl-NL" altLang="nl-NL"/>
              <a:t>Diensten aan roerende zaken B2C</a:t>
            </a:r>
          </a:p>
        </p:txBody>
      </p:sp>
      <p:sp>
        <p:nvSpPr>
          <p:cNvPr id="94211" name="Rectangle 3">
            <a:extLst>
              <a:ext uri="{FF2B5EF4-FFF2-40B4-BE49-F238E27FC236}">
                <a16:creationId xmlns:a16="http://schemas.microsoft.com/office/drawing/2014/main" id="{CF49BC73-A837-B144-A3E9-9BC2FFFDDACF}"/>
              </a:ext>
            </a:extLst>
          </p:cNvPr>
          <p:cNvSpPr>
            <a:spLocks noGrp="1"/>
          </p:cNvSpPr>
          <p:nvPr>
            <p:ph idx="1"/>
          </p:nvPr>
        </p:nvSpPr>
        <p:spPr/>
        <p:txBody>
          <a:bodyPr/>
          <a:lstStyle/>
          <a:p>
            <a:pPr marL="357188"/>
            <a:r>
              <a:rPr lang="nl-NL" altLang="nl-NL"/>
              <a:t>Expertise en werkzaamheden met betrekking tot roerende lichamelijke zaken</a:t>
            </a:r>
          </a:p>
          <a:p>
            <a:pPr marL="357188"/>
            <a:r>
              <a:rPr lang="nl-NL" altLang="nl-NL"/>
              <a:t>Plaats van dienst is plaats waar de diensten daadwerkelijk worden verricht</a:t>
            </a:r>
          </a:p>
          <a:p>
            <a:pPr marL="357188"/>
            <a:r>
              <a:rPr lang="nl-NL" altLang="nl-NL"/>
              <a:t>Geen wijziging ten opzichte van huidige regels</a:t>
            </a:r>
          </a:p>
        </p:txBody>
      </p:sp>
    </p:spTree>
    <p:extLst>
      <p:ext uri="{BB962C8B-B14F-4D97-AF65-F5344CB8AC3E}">
        <p14:creationId xmlns:p14="http://schemas.microsoft.com/office/powerpoint/2010/main" val="5558277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a:extLst>
              <a:ext uri="{FF2B5EF4-FFF2-40B4-BE49-F238E27FC236}">
                <a16:creationId xmlns:a16="http://schemas.microsoft.com/office/drawing/2014/main" id="{0C4F618A-9D46-6B4C-8F5A-1CFE6EA3E625}"/>
              </a:ext>
            </a:extLst>
          </p:cNvPr>
          <p:cNvSpPr>
            <a:spLocks noGrp="1"/>
          </p:cNvSpPr>
          <p:nvPr>
            <p:ph type="title"/>
          </p:nvPr>
        </p:nvSpPr>
        <p:spPr/>
        <p:txBody>
          <a:bodyPr/>
          <a:lstStyle/>
          <a:p>
            <a:pPr eaLnBrk="1" hangingPunct="1"/>
            <a:r>
              <a:rPr lang="nl-NL" altLang="nl-NL"/>
              <a:t>Diensten aan onroerende zaken</a:t>
            </a:r>
          </a:p>
        </p:txBody>
      </p:sp>
      <p:sp>
        <p:nvSpPr>
          <p:cNvPr id="93187" name="Rectangle 3">
            <a:extLst>
              <a:ext uri="{FF2B5EF4-FFF2-40B4-BE49-F238E27FC236}">
                <a16:creationId xmlns:a16="http://schemas.microsoft.com/office/drawing/2014/main" id="{C6E996AD-795F-AA4F-A080-68621D2CF5F7}"/>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Werkzaamheden met betrekking tot onroerende zaken (B2B en B2C):</a:t>
            </a:r>
          </a:p>
          <a:p>
            <a:pPr fontAlgn="auto">
              <a:spcBef>
                <a:spcPts val="0"/>
              </a:spcBef>
              <a:spcAft>
                <a:spcPts val="0"/>
              </a:spcAft>
              <a:defRPr/>
            </a:pPr>
            <a:r>
              <a:rPr lang="nl-NL" dirty="0"/>
              <a:t>Plaats van dienst daar waar het onroerend goed is gelegen</a:t>
            </a:r>
          </a:p>
          <a:p>
            <a:pPr fontAlgn="auto">
              <a:spcBef>
                <a:spcPts val="0"/>
              </a:spcBef>
              <a:spcAft>
                <a:spcPts val="0"/>
              </a:spcAft>
              <a:defRPr/>
            </a:pPr>
            <a:r>
              <a:rPr lang="nl-NL" dirty="0"/>
              <a:t>Ook diensten van experts, makelaars</a:t>
            </a:r>
          </a:p>
          <a:p>
            <a:pPr fontAlgn="auto">
              <a:spcBef>
                <a:spcPts val="0"/>
              </a:spcBef>
              <a:spcAft>
                <a:spcPts val="0"/>
              </a:spcAft>
              <a:defRPr/>
            </a:pPr>
            <a:r>
              <a:rPr lang="nl-NL" dirty="0"/>
              <a:t>Verstrekken van accommodatie in het hotelbedrijf en overige vakantieaccommodaties</a:t>
            </a:r>
          </a:p>
          <a:p>
            <a:pPr fontAlgn="auto">
              <a:spcBef>
                <a:spcPts val="0"/>
              </a:spcBef>
              <a:spcAft>
                <a:spcPts val="0"/>
              </a:spcAft>
              <a:defRPr/>
            </a:pPr>
            <a:r>
              <a:rPr lang="nl-NL" dirty="0"/>
              <a:t>Verlenen van gebruiksrechten</a:t>
            </a:r>
          </a:p>
          <a:p>
            <a:pPr fontAlgn="auto">
              <a:spcBef>
                <a:spcPts val="0"/>
              </a:spcBef>
              <a:spcAft>
                <a:spcPts val="0"/>
              </a:spcAft>
              <a:defRPr/>
            </a:pPr>
            <a:r>
              <a:rPr lang="nl-NL" dirty="0"/>
              <a:t>Diensten gericht op voorbereiding of coördinatie van de uitvoering van bouwwerken door architecten en bouwbureaus die toezicht houden</a:t>
            </a:r>
          </a:p>
        </p:txBody>
      </p:sp>
    </p:spTree>
    <p:extLst>
      <p:ext uri="{BB962C8B-B14F-4D97-AF65-F5344CB8AC3E}">
        <p14:creationId xmlns:p14="http://schemas.microsoft.com/office/powerpoint/2010/main" val="2546253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a:extLst>
              <a:ext uri="{FF2B5EF4-FFF2-40B4-BE49-F238E27FC236}">
                <a16:creationId xmlns:a16="http://schemas.microsoft.com/office/drawing/2014/main" id="{FE629C4B-47AD-5F4F-821D-6661D8E54862}"/>
              </a:ext>
            </a:extLst>
          </p:cNvPr>
          <p:cNvSpPr>
            <a:spLocks noGrp="1"/>
          </p:cNvSpPr>
          <p:nvPr>
            <p:ph type="title"/>
          </p:nvPr>
        </p:nvSpPr>
        <p:spPr>
          <a:xfrm>
            <a:off x="1621619" y="1061196"/>
            <a:ext cx="7772400" cy="1143000"/>
          </a:xfrm>
        </p:spPr>
        <p:txBody>
          <a:bodyPr/>
          <a:lstStyle/>
          <a:p>
            <a:pPr eaLnBrk="1" hangingPunct="1"/>
            <a:r>
              <a:rPr lang="nl-NL" altLang="nl-NL" dirty="0"/>
              <a:t>Voorbeeld	</a:t>
            </a:r>
          </a:p>
        </p:txBody>
      </p:sp>
      <p:sp>
        <p:nvSpPr>
          <p:cNvPr id="96259" name="Text Box 5">
            <a:extLst>
              <a:ext uri="{FF2B5EF4-FFF2-40B4-BE49-F238E27FC236}">
                <a16:creationId xmlns:a16="http://schemas.microsoft.com/office/drawing/2014/main" id="{75D2E651-4A72-1349-B63D-B3201DE8499D}"/>
              </a:ext>
            </a:extLst>
          </p:cNvPr>
          <p:cNvSpPr>
            <a:spLocks noGrp="1"/>
          </p:cNvSpPr>
          <p:nvPr>
            <p:ph idx="1"/>
          </p:nvPr>
        </p:nvSpPr>
        <p:spPr>
          <a:xfrm>
            <a:off x="1621619" y="2194560"/>
            <a:ext cx="7772400" cy="4114800"/>
          </a:xfrm>
        </p:spPr>
        <p:txBody>
          <a:bodyPr/>
          <a:lstStyle/>
          <a:p>
            <a:pPr marL="0" indent="0">
              <a:buNone/>
            </a:pPr>
            <a:r>
              <a:rPr lang="nl-NL" altLang="nl-NL" dirty="0"/>
              <a:t>Nederlandse architect maakt tekening voor pand in Frankrijk </a:t>
            </a:r>
          </a:p>
        </p:txBody>
      </p:sp>
      <p:sp>
        <p:nvSpPr>
          <p:cNvPr id="104452" name="AutoShape 3">
            <a:extLst>
              <a:ext uri="{FF2B5EF4-FFF2-40B4-BE49-F238E27FC236}">
                <a16:creationId xmlns:a16="http://schemas.microsoft.com/office/drawing/2014/main" id="{60F788A4-B856-7042-816D-EACF4DED9A51}"/>
              </a:ext>
            </a:extLst>
          </p:cNvPr>
          <p:cNvSpPr>
            <a:spLocks noChangeArrowheads="1"/>
          </p:cNvSpPr>
          <p:nvPr/>
        </p:nvSpPr>
        <p:spPr bwMode="auto">
          <a:xfrm>
            <a:off x="2797981" y="3471862"/>
            <a:ext cx="1600200" cy="11557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800" b="0" dirty="0">
                <a:latin typeface="Calibri" panose="020F0502020204030204" pitchFamily="34" charset="0"/>
                <a:ea typeface="ヒラギノ角ゴ Pro W3" pitchFamily="1" charset="-128"/>
              </a:rPr>
              <a:t>Nederlandse</a:t>
            </a:r>
          </a:p>
          <a:p>
            <a:pPr algn="ctr">
              <a:lnSpc>
                <a:spcPct val="100000"/>
              </a:lnSpc>
              <a:defRPr/>
            </a:pPr>
            <a:r>
              <a:rPr lang="nl-NL" altLang="nl-NL" sz="1800" b="0" dirty="0">
                <a:latin typeface="Calibri" panose="020F0502020204030204" pitchFamily="34" charset="0"/>
                <a:ea typeface="ヒラギノ角ゴ Pro W3" pitchFamily="1" charset="-128"/>
              </a:rPr>
              <a:t>ondernemer</a:t>
            </a:r>
          </a:p>
        </p:txBody>
      </p:sp>
      <p:sp>
        <p:nvSpPr>
          <p:cNvPr id="96261" name="Rectangle 4">
            <a:extLst>
              <a:ext uri="{FF2B5EF4-FFF2-40B4-BE49-F238E27FC236}">
                <a16:creationId xmlns:a16="http://schemas.microsoft.com/office/drawing/2014/main" id="{0E67CB82-0DF3-CA49-9107-1AA22A0EADDA}"/>
              </a:ext>
            </a:extLst>
          </p:cNvPr>
          <p:cNvSpPr>
            <a:spLocks noChangeArrowheads="1"/>
          </p:cNvSpPr>
          <p:nvPr/>
        </p:nvSpPr>
        <p:spPr bwMode="auto">
          <a:xfrm>
            <a:off x="6603218" y="4041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nl-NL" sz="2400">
              <a:latin typeface="Calibri" panose="020F0502020204030204" pitchFamily="34" charset="0"/>
              <a:ea typeface="ヒラギノ角ゴ Pro W3" panose="020B0300000000000000" pitchFamily="34" charset="-128"/>
            </a:endParaRPr>
          </a:p>
        </p:txBody>
      </p:sp>
      <p:sp>
        <p:nvSpPr>
          <p:cNvPr id="96262" name="Text Box 6">
            <a:extLst>
              <a:ext uri="{FF2B5EF4-FFF2-40B4-BE49-F238E27FC236}">
                <a16:creationId xmlns:a16="http://schemas.microsoft.com/office/drawing/2014/main" id="{F7A5265E-E2EB-DA4D-A40C-4B2B17CBEBEE}"/>
              </a:ext>
            </a:extLst>
          </p:cNvPr>
          <p:cNvSpPr txBox="1">
            <a:spLocks noChangeArrowheads="1"/>
          </p:cNvSpPr>
          <p:nvPr/>
        </p:nvSpPr>
        <p:spPr bwMode="auto">
          <a:xfrm>
            <a:off x="3816323" y="5455823"/>
            <a:ext cx="484346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latin typeface="Verdana" panose="020B0604030504040204" pitchFamily="34" charset="0"/>
              </a:rPr>
              <a:t>Belast in FR </a:t>
            </a:r>
            <a:r>
              <a:rPr lang="en-US" altLang="nl-NL">
                <a:latin typeface="Verdana" panose="020B0604030504040204" pitchFamily="34" charset="0"/>
                <a:sym typeface="Wingdings" pitchFamily="2" charset="2"/>
              </a:rPr>
              <a:t>=&gt;</a:t>
            </a:r>
            <a:r>
              <a:rPr lang="nl-NL" altLang="nl-NL">
                <a:latin typeface="Verdana" panose="020B0604030504040204" pitchFamily="34" charset="0"/>
              </a:rPr>
              <a:t> Plaats waar pand is gelegen </a:t>
            </a:r>
          </a:p>
          <a:p>
            <a:pPr eaLnBrk="1" hangingPunct="1">
              <a:spcBef>
                <a:spcPct val="0"/>
              </a:spcBef>
              <a:buFontTx/>
              <a:buNone/>
            </a:pPr>
            <a:r>
              <a:rPr lang="nl-NL" altLang="nl-NL">
                <a:latin typeface="Verdana" panose="020B0604030504040204" pitchFamily="34" charset="0"/>
              </a:rPr>
              <a:t>Factuur met FR BTW / eventueel verlegging</a:t>
            </a:r>
          </a:p>
        </p:txBody>
      </p:sp>
      <p:sp>
        <p:nvSpPr>
          <p:cNvPr id="96263" name="Rectangle 7">
            <a:extLst>
              <a:ext uri="{FF2B5EF4-FFF2-40B4-BE49-F238E27FC236}">
                <a16:creationId xmlns:a16="http://schemas.microsoft.com/office/drawing/2014/main" id="{A0E98E84-2CA2-0B4E-9AC5-5210AFEE74CE}"/>
              </a:ext>
            </a:extLst>
          </p:cNvPr>
          <p:cNvSpPr>
            <a:spLocks noChangeArrowheads="1"/>
          </p:cNvSpPr>
          <p:nvPr/>
        </p:nvSpPr>
        <p:spPr bwMode="auto">
          <a:xfrm>
            <a:off x="2890345" y="2918578"/>
            <a:ext cx="8616661"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nl-NL" altLang="nl-NL" sz="1800" dirty="0">
                <a:latin typeface="Calibri" panose="020F0502020204030204" pitchFamily="34" charset="0"/>
                <a:ea typeface="ヒラギノ角ゴ Pro W3" panose="020B0300000000000000" pitchFamily="34" charset="-128"/>
              </a:rPr>
              <a:t>   Nederland 					Frankrijk</a:t>
            </a:r>
          </a:p>
          <a:p>
            <a:pPr eaLnBrk="1" hangingPunct="1">
              <a:buFontTx/>
              <a:buNone/>
            </a:pPr>
            <a:r>
              <a:rPr lang="nl-NL" altLang="nl-NL" sz="1800" dirty="0">
                <a:latin typeface="Calibri" panose="020F0502020204030204" pitchFamily="34" charset="0"/>
                <a:ea typeface="ヒラギノ角ゴ Pro W3" panose="020B0300000000000000" pitchFamily="34" charset="-128"/>
              </a:rPr>
              <a:t>	 				</a:t>
            </a:r>
          </a:p>
        </p:txBody>
      </p:sp>
      <p:sp>
        <p:nvSpPr>
          <p:cNvPr id="104456" name="AutoShape 8">
            <a:extLst>
              <a:ext uri="{FF2B5EF4-FFF2-40B4-BE49-F238E27FC236}">
                <a16:creationId xmlns:a16="http://schemas.microsoft.com/office/drawing/2014/main" id="{4CED1A18-1EEA-F744-92A0-A680E3DCE494}"/>
              </a:ext>
            </a:extLst>
          </p:cNvPr>
          <p:cNvSpPr>
            <a:spLocks noChangeArrowheads="1"/>
          </p:cNvSpPr>
          <p:nvPr/>
        </p:nvSpPr>
        <p:spPr bwMode="auto">
          <a:xfrm>
            <a:off x="8125631" y="3543300"/>
            <a:ext cx="1600200" cy="11557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800" b="0">
                <a:latin typeface="Calibri" panose="020F0502020204030204" pitchFamily="34" charset="0"/>
                <a:ea typeface="ヒラギノ角ゴ Pro W3" pitchFamily="1" charset="-128"/>
              </a:rPr>
              <a:t>Franse </a:t>
            </a:r>
          </a:p>
          <a:p>
            <a:pPr algn="ctr">
              <a:lnSpc>
                <a:spcPct val="100000"/>
              </a:lnSpc>
              <a:defRPr/>
            </a:pPr>
            <a:r>
              <a:rPr lang="nl-NL" altLang="nl-NL" sz="1800" b="0">
                <a:latin typeface="Calibri" panose="020F0502020204030204" pitchFamily="34" charset="0"/>
                <a:ea typeface="ヒラギノ角ゴ Pro W3" pitchFamily="1" charset="-128"/>
              </a:rPr>
              <a:t>particulier</a:t>
            </a:r>
          </a:p>
        </p:txBody>
      </p:sp>
      <p:pic>
        <p:nvPicPr>
          <p:cNvPr id="96265" name="Picture 9">
            <a:extLst>
              <a:ext uri="{FF2B5EF4-FFF2-40B4-BE49-F238E27FC236}">
                <a16:creationId xmlns:a16="http://schemas.microsoft.com/office/drawing/2014/main" id="{B10AC48F-5ECD-4A4C-9481-66C00CBA3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0" y="2863436"/>
            <a:ext cx="3124200" cy="259238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1318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a:extLst>
              <a:ext uri="{FF2B5EF4-FFF2-40B4-BE49-F238E27FC236}">
                <a16:creationId xmlns:a16="http://schemas.microsoft.com/office/drawing/2014/main" id="{B40081C4-1737-F64B-99E4-7D8268611117}"/>
              </a:ext>
            </a:extLst>
          </p:cNvPr>
          <p:cNvSpPr>
            <a:spLocks noGrp="1"/>
          </p:cNvSpPr>
          <p:nvPr>
            <p:ph type="title"/>
          </p:nvPr>
        </p:nvSpPr>
        <p:spPr/>
        <p:txBody>
          <a:bodyPr/>
          <a:lstStyle/>
          <a:p>
            <a:pPr eaLnBrk="1" hangingPunct="1"/>
            <a:r>
              <a:rPr lang="nl-NL" altLang="nl-NL"/>
              <a:t>Restaurant- en cateringdiensten</a:t>
            </a:r>
          </a:p>
        </p:txBody>
      </p:sp>
      <p:sp>
        <p:nvSpPr>
          <p:cNvPr id="98307" name="Rectangle 3">
            <a:extLst>
              <a:ext uri="{FF2B5EF4-FFF2-40B4-BE49-F238E27FC236}">
                <a16:creationId xmlns:a16="http://schemas.microsoft.com/office/drawing/2014/main" id="{88B1DAB0-64F9-BE4E-8B47-41C084D0497E}"/>
              </a:ext>
            </a:extLst>
          </p:cNvPr>
          <p:cNvSpPr>
            <a:spLocks noGrp="1"/>
          </p:cNvSpPr>
          <p:nvPr>
            <p:ph idx="1"/>
          </p:nvPr>
        </p:nvSpPr>
        <p:spPr/>
        <p:txBody>
          <a:bodyPr/>
          <a:lstStyle/>
          <a:p>
            <a:pPr marL="357188"/>
            <a:r>
              <a:rPr lang="nl-NL" altLang="nl-NL" dirty="0"/>
              <a:t>Restaurant- en cateringdiensten (B2B en B2C)</a:t>
            </a:r>
          </a:p>
          <a:p>
            <a:pPr marL="357188"/>
            <a:r>
              <a:rPr lang="nl-NL" altLang="nl-NL" dirty="0"/>
              <a:t>Waar diensten materieel worden verricht</a:t>
            </a:r>
          </a:p>
          <a:p>
            <a:pPr marL="357188"/>
            <a:r>
              <a:rPr lang="nl-NL" altLang="nl-NL" dirty="0"/>
              <a:t>Restaurant- en cateringdiensten aan boord schip, vliegtuig of trein (B2B en B2C)</a:t>
            </a:r>
          </a:p>
          <a:p>
            <a:pPr marL="357188"/>
            <a:r>
              <a:rPr lang="nl-NL" altLang="nl-NL" dirty="0"/>
              <a:t>Plaats van vertrek</a:t>
            </a:r>
          </a:p>
        </p:txBody>
      </p:sp>
    </p:spTree>
    <p:extLst>
      <p:ext uri="{BB962C8B-B14F-4D97-AF65-F5344CB8AC3E}">
        <p14:creationId xmlns:p14="http://schemas.microsoft.com/office/powerpoint/2010/main" val="42820053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E8E6C-84D0-1C4E-8472-79168A5E3C95}"/>
              </a:ext>
            </a:extLst>
          </p:cNvPr>
          <p:cNvSpPr>
            <a:spLocks noGrp="1"/>
          </p:cNvSpPr>
          <p:nvPr>
            <p:ph type="title"/>
          </p:nvPr>
        </p:nvSpPr>
        <p:spPr/>
        <p:txBody>
          <a:bodyPr rtlCol="0">
            <a:normAutofit/>
          </a:bodyPr>
          <a:lstStyle/>
          <a:p>
            <a:pPr fontAlgn="auto">
              <a:spcAft>
                <a:spcPts val="0"/>
              </a:spcAft>
              <a:defRPr/>
            </a:pPr>
            <a:r>
              <a:rPr lang="nl-NL" altLang="nl-NL" dirty="0"/>
              <a:t>Kortdurende verhuur van vervoermiddelen</a:t>
            </a:r>
            <a:endParaRPr lang="nl-NL" dirty="0"/>
          </a:p>
        </p:txBody>
      </p:sp>
      <p:sp>
        <p:nvSpPr>
          <p:cNvPr id="83971" name="Rectangle 3">
            <a:extLst>
              <a:ext uri="{FF2B5EF4-FFF2-40B4-BE49-F238E27FC236}">
                <a16:creationId xmlns:a16="http://schemas.microsoft.com/office/drawing/2014/main" id="{342A31F3-8E76-0348-81F8-B0FCEADA7068}"/>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Kortdurende verhuur van vervoermiddelen: B2C</a:t>
            </a:r>
          </a:p>
          <a:p>
            <a:pPr fontAlgn="auto">
              <a:spcBef>
                <a:spcPts val="0"/>
              </a:spcBef>
              <a:spcAft>
                <a:spcPts val="0"/>
              </a:spcAft>
              <a:defRPr/>
            </a:pPr>
            <a:r>
              <a:rPr lang="nl-NL" dirty="0"/>
              <a:t>Belast in het land waar het vervoermiddel daadwerkelijk ter beschikking wordt gesteld</a:t>
            </a:r>
            <a:r>
              <a:rPr lang="en-US" dirty="0"/>
              <a:t> </a:t>
            </a:r>
          </a:p>
          <a:p>
            <a:pPr fontAlgn="auto">
              <a:spcBef>
                <a:spcPts val="0"/>
              </a:spcBef>
              <a:spcAft>
                <a:spcPts val="0"/>
              </a:spcAft>
              <a:defRPr/>
            </a:pPr>
            <a:r>
              <a:rPr lang="nl-NL" dirty="0"/>
              <a:t>Kortdurend is max. 30 dagen</a:t>
            </a:r>
          </a:p>
          <a:p>
            <a:pPr fontAlgn="auto">
              <a:spcBef>
                <a:spcPts val="0"/>
              </a:spcBef>
              <a:spcAft>
                <a:spcPts val="0"/>
              </a:spcAft>
              <a:defRPr/>
            </a:pPr>
            <a:r>
              <a:rPr lang="nl-NL" dirty="0"/>
              <a:t>Voor schepen: max. 90 dagen</a:t>
            </a:r>
          </a:p>
          <a:p>
            <a:pPr fontAlgn="auto">
              <a:spcBef>
                <a:spcPts val="0"/>
              </a:spcBef>
              <a:spcAft>
                <a:spcPts val="0"/>
              </a:spcAft>
              <a:defRPr/>
            </a:pPr>
            <a:endParaRPr lang="nl-NL" dirty="0"/>
          </a:p>
          <a:p>
            <a:pPr fontAlgn="auto">
              <a:spcBef>
                <a:spcPts val="0"/>
              </a:spcBef>
              <a:spcAft>
                <a:spcPts val="0"/>
              </a:spcAft>
              <a:defRPr/>
            </a:pPr>
            <a:r>
              <a:rPr lang="nl-NL" dirty="0"/>
              <a:t>Ook voor de langdurige verhuur van pleziervaartuigen</a:t>
            </a:r>
            <a:r>
              <a:rPr lang="en-US" dirty="0"/>
              <a:t> </a:t>
            </a:r>
          </a:p>
          <a:p>
            <a:pPr fontAlgn="auto">
              <a:spcBef>
                <a:spcPts val="0"/>
              </a:spcBef>
              <a:spcAft>
                <a:spcPts val="0"/>
              </a:spcAft>
              <a:defRPr/>
            </a:pPr>
            <a:endParaRPr lang="en-US" dirty="0"/>
          </a:p>
          <a:p>
            <a:pPr fontAlgn="auto">
              <a:spcBef>
                <a:spcPts val="0"/>
              </a:spcBef>
              <a:spcAft>
                <a:spcPts val="0"/>
              </a:spcAft>
              <a:defRPr/>
            </a:pPr>
            <a:r>
              <a:rPr lang="nl-NL" dirty="0"/>
              <a:t>Langdurige verhuur van andere voermiddelen dan pleziervaartuigen:</a:t>
            </a:r>
          </a:p>
          <a:p>
            <a:pPr marL="818588" lvl="1" fontAlgn="auto">
              <a:spcAft>
                <a:spcPts val="0"/>
              </a:spcAft>
              <a:defRPr/>
            </a:pPr>
            <a:r>
              <a:rPr lang="nl-NL" dirty="0"/>
              <a:t>B2C</a:t>
            </a:r>
          </a:p>
          <a:p>
            <a:pPr marL="818588" lvl="1" fontAlgn="auto">
              <a:spcAft>
                <a:spcPts val="0"/>
              </a:spcAft>
              <a:defRPr/>
            </a:pPr>
            <a:r>
              <a:rPr lang="nl-NL" dirty="0"/>
              <a:t>Belast in het land waar de afnemer, is gevestigd</a:t>
            </a:r>
            <a:r>
              <a:rPr lang="en-US" dirty="0"/>
              <a:t> </a:t>
            </a:r>
            <a:endParaRPr lang="nl-NL" dirty="0"/>
          </a:p>
        </p:txBody>
      </p:sp>
    </p:spTree>
    <p:extLst>
      <p:ext uri="{BB962C8B-B14F-4D97-AF65-F5344CB8AC3E}">
        <p14:creationId xmlns:p14="http://schemas.microsoft.com/office/powerpoint/2010/main" val="15327044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752C2-87BF-DD4A-A6FB-F06D718C5A69}"/>
              </a:ext>
            </a:extLst>
          </p:cNvPr>
          <p:cNvSpPr>
            <a:spLocks noGrp="1"/>
          </p:cNvSpPr>
          <p:nvPr>
            <p:ph type="title"/>
          </p:nvPr>
        </p:nvSpPr>
        <p:spPr/>
        <p:txBody>
          <a:bodyPr rtlCol="0">
            <a:normAutofit/>
          </a:bodyPr>
          <a:lstStyle/>
          <a:p>
            <a:pPr fontAlgn="auto">
              <a:spcAft>
                <a:spcPts val="0"/>
              </a:spcAft>
              <a:defRPr/>
            </a:pPr>
            <a:r>
              <a:rPr lang="nl-NL" altLang="nl-NL" dirty="0"/>
              <a:t>Kortdurende verhuur van vervoermiddelen</a:t>
            </a:r>
            <a:endParaRPr lang="nl-NL" dirty="0"/>
          </a:p>
        </p:txBody>
      </p:sp>
      <p:sp>
        <p:nvSpPr>
          <p:cNvPr id="84995" name="Rectangle 3">
            <a:extLst>
              <a:ext uri="{FF2B5EF4-FFF2-40B4-BE49-F238E27FC236}">
                <a16:creationId xmlns:a16="http://schemas.microsoft.com/office/drawing/2014/main" id="{63235D2F-09D4-2442-8E4E-28BCE90416DD}"/>
              </a:ext>
            </a:extLst>
          </p:cNvPr>
          <p:cNvSpPr>
            <a:spLocks noGrp="1"/>
          </p:cNvSpPr>
          <p:nvPr>
            <p:ph idx="1"/>
          </p:nvPr>
        </p:nvSpPr>
        <p:spPr/>
        <p:txBody>
          <a:bodyPr rtlCol="0">
            <a:normAutofit/>
          </a:bodyPr>
          <a:lstStyle/>
          <a:p>
            <a:pPr marL="0" indent="0" fontAlgn="auto">
              <a:spcBef>
                <a:spcPts val="0"/>
              </a:spcBef>
              <a:spcAft>
                <a:spcPts val="0"/>
              </a:spcAft>
              <a:buNone/>
              <a:defRPr/>
            </a:pPr>
            <a:r>
              <a:rPr lang="nl-NL" u="sng" dirty="0"/>
              <a:t>Kortdurende verhuur van vervoermiddelen: B2B</a:t>
            </a:r>
          </a:p>
          <a:p>
            <a:pPr fontAlgn="auto">
              <a:spcBef>
                <a:spcPts val="0"/>
              </a:spcBef>
              <a:spcAft>
                <a:spcPts val="0"/>
              </a:spcAft>
              <a:defRPr/>
            </a:pPr>
            <a:r>
              <a:rPr lang="nl-NL" dirty="0"/>
              <a:t>Belast in het land waar het vervoermiddel daadwerkelijk ter beschikking wordt gesteld</a:t>
            </a:r>
          </a:p>
          <a:p>
            <a:pPr fontAlgn="auto">
              <a:spcBef>
                <a:spcPts val="0"/>
              </a:spcBef>
              <a:spcAft>
                <a:spcPts val="0"/>
              </a:spcAft>
              <a:defRPr/>
            </a:pPr>
            <a:r>
              <a:rPr lang="nl-NL" dirty="0"/>
              <a:t>Langdurige verhuur van andere voermiddelen dan pleziervaartuigen: B2B</a:t>
            </a:r>
          </a:p>
          <a:p>
            <a:pPr fontAlgn="auto">
              <a:spcBef>
                <a:spcPts val="0"/>
              </a:spcBef>
              <a:spcAft>
                <a:spcPts val="0"/>
              </a:spcAft>
              <a:defRPr/>
            </a:pPr>
            <a:r>
              <a:rPr lang="nl-NL" dirty="0"/>
              <a:t>Belast in het land waar de afnemer, is gevestigd</a:t>
            </a:r>
            <a:r>
              <a:rPr lang="en-US" dirty="0"/>
              <a:t> </a:t>
            </a:r>
            <a:endParaRPr lang="nl-NL"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en-US" dirty="0"/>
          </a:p>
        </p:txBody>
      </p:sp>
    </p:spTree>
    <p:extLst>
      <p:ext uri="{BB962C8B-B14F-4D97-AF65-F5344CB8AC3E}">
        <p14:creationId xmlns:p14="http://schemas.microsoft.com/office/powerpoint/2010/main" val="21890507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id="{8E3ED6FE-5F9E-7642-88E4-DB8A642EC00D}"/>
              </a:ext>
            </a:extLst>
          </p:cNvPr>
          <p:cNvSpPr>
            <a:spLocks noGrp="1"/>
          </p:cNvSpPr>
          <p:nvPr>
            <p:ph type="title"/>
          </p:nvPr>
        </p:nvSpPr>
        <p:spPr/>
        <p:txBody>
          <a:bodyPr/>
          <a:lstStyle/>
          <a:p>
            <a:pPr eaLnBrk="1" hangingPunct="1"/>
            <a:r>
              <a:rPr lang="nl-NL" altLang="nl-NL"/>
              <a:t>Vervoersdiensten en BTW</a:t>
            </a:r>
          </a:p>
        </p:txBody>
      </p:sp>
      <p:sp>
        <p:nvSpPr>
          <p:cNvPr id="3" name="Tijdelijke aanduiding voor inhoud 2">
            <a:extLst>
              <a:ext uri="{FF2B5EF4-FFF2-40B4-BE49-F238E27FC236}">
                <a16:creationId xmlns:a16="http://schemas.microsoft.com/office/drawing/2014/main" id="{A81C537D-ED7C-0A49-9464-D3024051F869}"/>
              </a:ext>
            </a:extLst>
          </p:cNvPr>
          <p:cNvSpPr>
            <a:spLocks noGrp="1"/>
          </p:cNvSpPr>
          <p:nvPr>
            <p:ph idx="1"/>
          </p:nvPr>
        </p:nvSpPr>
        <p:spPr/>
        <p:txBody>
          <a:bodyPr/>
          <a:lstStyle/>
          <a:p>
            <a:pPr marL="0" indent="0">
              <a:buNone/>
              <a:defRPr/>
            </a:pPr>
            <a:r>
              <a:rPr lang="nl-NL" u="sng" dirty="0"/>
              <a:t>Hoofdregels</a:t>
            </a:r>
          </a:p>
          <a:p>
            <a:pPr eaLnBrk="1" hangingPunct="1">
              <a:defRPr/>
            </a:pPr>
            <a:r>
              <a:rPr lang="nl-NL" dirty="0"/>
              <a:t>Nederlandse BTW berekenen als opdrachtgever in Nederland is gevestigd</a:t>
            </a:r>
          </a:p>
          <a:p>
            <a:pPr eaLnBrk="1" hangingPunct="1">
              <a:defRPr/>
            </a:pPr>
            <a:r>
              <a:rPr lang="nl-NL" dirty="0"/>
              <a:t>BTW verlegging toepassen als opdrachtgever elders in EU is gevestigd</a:t>
            </a:r>
          </a:p>
          <a:p>
            <a:pPr eaLnBrk="1" hangingPunct="1">
              <a:defRPr/>
            </a:pPr>
            <a:r>
              <a:rPr lang="nl-NL" dirty="0"/>
              <a:t>Dienst niet belastbaar is in EU, </a:t>
            </a:r>
          </a:p>
          <a:p>
            <a:pPr lvl="1" eaLnBrk="1" hangingPunct="1">
              <a:defRPr/>
            </a:pPr>
            <a:r>
              <a:rPr lang="nl-NL" dirty="0"/>
              <a:t>In geval afnemer buiten EU is gevestigd </a:t>
            </a:r>
            <a:r>
              <a:rPr lang="nl-NL" dirty="0">
                <a:sym typeface="Wingdings" panose="05000000000000000000" pitchFamily="2" charset="2"/>
              </a:rPr>
              <a:t> </a:t>
            </a:r>
            <a:r>
              <a:rPr lang="nl-NL" dirty="0"/>
              <a:t>binnen EU gevestigde opdrachtgevers volstaat geldig EU BTW-identificatienummer van opdrachtgever</a:t>
            </a:r>
          </a:p>
          <a:p>
            <a:pPr eaLnBrk="1" hangingPunct="1">
              <a:defRPr/>
            </a:pPr>
            <a:r>
              <a:rPr lang="nl-NL" dirty="0"/>
              <a:t>Bij buiten EU gevestigde opdrachtgevers moet aannemelijk kunnen maken dat zij buiten EU zijn gevestigd + daar onderneming hebben</a:t>
            </a:r>
          </a:p>
          <a:p>
            <a:pPr eaLnBrk="1" hangingPunct="1">
              <a:defRPr/>
            </a:pPr>
            <a:endParaRPr lang="nl-NL" dirty="0"/>
          </a:p>
        </p:txBody>
      </p:sp>
    </p:spTree>
    <p:extLst>
      <p:ext uri="{BB962C8B-B14F-4D97-AF65-F5344CB8AC3E}">
        <p14:creationId xmlns:p14="http://schemas.microsoft.com/office/powerpoint/2010/main" val="319745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639CD2B8-611E-CF49-9F9C-D1E7D922A99C}"/>
              </a:ext>
            </a:extLst>
          </p:cNvPr>
          <p:cNvSpPr>
            <a:spLocks noGrp="1"/>
          </p:cNvSpPr>
          <p:nvPr>
            <p:ph type="title"/>
          </p:nvPr>
        </p:nvSpPr>
        <p:spPr/>
        <p:txBody>
          <a:bodyPr/>
          <a:lstStyle/>
          <a:p>
            <a:pPr eaLnBrk="1" hangingPunct="1"/>
            <a:r>
              <a:rPr lang="nl-NL" altLang="nl-NL"/>
              <a:t>ABC-levering	</a:t>
            </a:r>
          </a:p>
        </p:txBody>
      </p:sp>
      <p:sp>
        <p:nvSpPr>
          <p:cNvPr id="18435" name="Rectangle 3">
            <a:extLst>
              <a:ext uri="{FF2B5EF4-FFF2-40B4-BE49-F238E27FC236}">
                <a16:creationId xmlns:a16="http://schemas.microsoft.com/office/drawing/2014/main" id="{B1F35B0A-1587-3F48-A4ED-9C5B899796D8}"/>
              </a:ext>
            </a:extLst>
          </p:cNvPr>
          <p:cNvSpPr>
            <a:spLocks noGrp="1" noChangeArrowheads="1"/>
          </p:cNvSpPr>
          <p:nvPr>
            <p:ph idx="1"/>
          </p:nvPr>
        </p:nvSpPr>
        <p:spPr/>
        <p:txBody>
          <a:bodyPr rtlCol="0">
            <a:normAutofit/>
          </a:bodyPr>
          <a:lstStyle/>
          <a:p>
            <a:pPr fontAlgn="auto">
              <a:spcBef>
                <a:spcPts val="0"/>
              </a:spcBef>
              <a:spcAft>
                <a:spcPts val="0"/>
              </a:spcAft>
              <a:defRPr/>
            </a:pPr>
            <a:r>
              <a:rPr lang="nl-NL" dirty="0"/>
              <a:t>ABC -levering  	  </a:t>
            </a:r>
            <a:r>
              <a:rPr lang="nl-NL" dirty="0">
                <a:sym typeface="Wingdings" pitchFamily="2" charset="2"/>
              </a:rPr>
              <a:t>=&gt;</a:t>
            </a:r>
            <a:r>
              <a:rPr lang="nl-NL" dirty="0"/>
              <a:t>	Goed wordt meerdere keren verhandeld</a:t>
            </a:r>
          </a:p>
          <a:p>
            <a:pPr fontAlgn="auto">
              <a:spcBef>
                <a:spcPts val="0"/>
              </a:spcBef>
              <a:spcAft>
                <a:spcPts val="0"/>
              </a:spcAft>
              <a:defRPr/>
            </a:pPr>
            <a:r>
              <a:rPr lang="nl-NL" dirty="0"/>
              <a:t>BTW       	  </a:t>
            </a:r>
            <a:r>
              <a:rPr lang="nl-NL" dirty="0">
                <a:sym typeface="Wingdings" pitchFamily="2" charset="2"/>
              </a:rPr>
              <a:t>=&gt;</a:t>
            </a:r>
            <a:r>
              <a:rPr lang="nl-NL" dirty="0"/>
              <a:t>	Elke transactie levering</a:t>
            </a:r>
          </a:p>
          <a:p>
            <a:pPr marL="0" indent="0" fontAlgn="auto">
              <a:spcBef>
                <a:spcPts val="0"/>
              </a:spcBef>
              <a:spcAft>
                <a:spcPts val="0"/>
              </a:spcAft>
              <a:buNone/>
              <a:defRPr/>
            </a:pPr>
            <a:r>
              <a:rPr lang="nl-NL" dirty="0"/>
              <a:t>			    	        levering A-B</a:t>
            </a:r>
          </a:p>
          <a:p>
            <a:pPr marL="0" indent="0" fontAlgn="auto">
              <a:spcBef>
                <a:spcPts val="0"/>
              </a:spcBef>
              <a:spcAft>
                <a:spcPts val="0"/>
              </a:spcAft>
              <a:buNone/>
              <a:defRPr/>
            </a:pPr>
            <a:r>
              <a:rPr lang="nl-NL" dirty="0"/>
              <a:t>     		    	        	        levering B-C</a:t>
            </a:r>
          </a:p>
          <a:p>
            <a:pPr fontAlgn="auto">
              <a:spcBef>
                <a:spcPts val="0"/>
              </a:spcBef>
              <a:spcAft>
                <a:spcPts val="0"/>
              </a:spcAft>
              <a:defRPr/>
            </a:pPr>
            <a:endParaRPr lang="nl-NL" dirty="0"/>
          </a:p>
          <a:p>
            <a:pPr marL="0" indent="0" fontAlgn="auto">
              <a:spcBef>
                <a:spcPts val="0"/>
              </a:spcBef>
              <a:spcAft>
                <a:spcPts val="0"/>
              </a:spcAft>
              <a:buNone/>
              <a:defRPr/>
            </a:pPr>
            <a:r>
              <a:rPr lang="nl-NL" u="sng" dirty="0"/>
              <a:t>Intracommunautaire ABC levering</a:t>
            </a:r>
          </a:p>
          <a:p>
            <a:pPr marL="0" indent="0" fontAlgn="auto">
              <a:spcBef>
                <a:spcPts val="0"/>
              </a:spcBef>
              <a:spcAft>
                <a:spcPts val="0"/>
              </a:spcAft>
              <a:buNone/>
              <a:defRPr/>
            </a:pPr>
            <a:r>
              <a:rPr lang="nl-NL" dirty="0"/>
              <a:t>Goederen vervoerd van een EU-land naar een ander EU-land</a:t>
            </a:r>
          </a:p>
          <a:p>
            <a:pPr fontAlgn="auto">
              <a:spcBef>
                <a:spcPts val="0"/>
              </a:spcBef>
              <a:spcAft>
                <a:spcPts val="0"/>
              </a:spcAft>
              <a:defRPr/>
            </a:pPr>
            <a:endParaRPr lang="nl-NL" dirty="0"/>
          </a:p>
          <a:p>
            <a:pPr marL="0" indent="0" fontAlgn="auto">
              <a:spcBef>
                <a:spcPts val="0"/>
              </a:spcBef>
              <a:spcAft>
                <a:spcPts val="0"/>
              </a:spcAft>
              <a:buNone/>
              <a:defRPr/>
            </a:pPr>
            <a:r>
              <a:rPr lang="nl-NL" u="sng" dirty="0"/>
              <a:t>Let op: </a:t>
            </a:r>
          </a:p>
          <a:p>
            <a:pPr fontAlgn="auto">
              <a:spcBef>
                <a:spcPts val="0"/>
              </a:spcBef>
              <a:spcAft>
                <a:spcPts val="0"/>
              </a:spcAft>
              <a:defRPr/>
            </a:pPr>
            <a:r>
              <a:rPr lang="nl-NL" dirty="0"/>
              <a:t>Slechts een transactie </a:t>
            </a:r>
            <a:r>
              <a:rPr lang="nl-NL" dirty="0">
                <a:sym typeface="Wingdings" pitchFamily="2" charset="2"/>
              </a:rPr>
              <a:t>=&gt;</a:t>
            </a:r>
            <a:r>
              <a:rPr lang="nl-NL" dirty="0"/>
              <a:t> vervoer van goederen </a:t>
            </a:r>
            <a:r>
              <a:rPr lang="nl-NL" dirty="0">
                <a:sym typeface="Wingdings" pitchFamily="2" charset="2"/>
              </a:rPr>
              <a:t>=&gt;</a:t>
            </a:r>
            <a:r>
              <a:rPr lang="nl-NL" dirty="0"/>
              <a:t> ICL </a:t>
            </a:r>
            <a:r>
              <a:rPr lang="nl-NL" dirty="0">
                <a:sym typeface="Wingdings" pitchFamily="2" charset="2"/>
              </a:rPr>
              <a:t>=&gt;</a:t>
            </a:r>
            <a:r>
              <a:rPr lang="nl-NL" dirty="0"/>
              <a:t> 0%-tarief</a:t>
            </a:r>
          </a:p>
          <a:p>
            <a:pPr fontAlgn="auto">
              <a:spcBef>
                <a:spcPts val="0"/>
              </a:spcBef>
              <a:spcAft>
                <a:spcPts val="0"/>
              </a:spcAft>
              <a:defRPr/>
            </a:pPr>
            <a:r>
              <a:rPr lang="nl-NL" dirty="0"/>
              <a:t>Overige transacties </a:t>
            </a:r>
            <a:r>
              <a:rPr lang="nl-NL" dirty="0">
                <a:sym typeface="Wingdings" pitchFamily="2" charset="2"/>
              </a:rPr>
              <a:t>=&gt;</a:t>
            </a:r>
            <a:r>
              <a:rPr lang="nl-NL" dirty="0"/>
              <a:t> belast met BTW</a:t>
            </a:r>
          </a:p>
          <a:p>
            <a:pPr fontAlgn="auto">
              <a:spcBef>
                <a:spcPts val="0"/>
              </a:spcBef>
              <a:spcAft>
                <a:spcPts val="0"/>
              </a:spcAft>
              <a:defRPr/>
            </a:pPr>
            <a:endParaRPr lang="nl-NL" dirty="0"/>
          </a:p>
        </p:txBody>
      </p:sp>
    </p:spTree>
    <p:extLst>
      <p:ext uri="{BB962C8B-B14F-4D97-AF65-F5344CB8AC3E}">
        <p14:creationId xmlns:p14="http://schemas.microsoft.com/office/powerpoint/2010/main" val="35885185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a:extLst>
              <a:ext uri="{FF2B5EF4-FFF2-40B4-BE49-F238E27FC236}">
                <a16:creationId xmlns:a16="http://schemas.microsoft.com/office/drawing/2014/main" id="{85060F9F-19DD-7D41-99B5-3363B2A5502F}"/>
              </a:ext>
            </a:extLst>
          </p:cNvPr>
          <p:cNvSpPr>
            <a:spLocks noGrp="1"/>
          </p:cNvSpPr>
          <p:nvPr>
            <p:ph type="title"/>
          </p:nvPr>
        </p:nvSpPr>
        <p:spPr/>
        <p:txBody>
          <a:bodyPr/>
          <a:lstStyle/>
          <a:p>
            <a:pPr eaLnBrk="1" hangingPunct="1"/>
            <a:r>
              <a:rPr lang="nl-NL" altLang="nl-NL"/>
              <a:t>Vervoersdiensten en BTW</a:t>
            </a:r>
          </a:p>
        </p:txBody>
      </p:sp>
      <p:sp>
        <p:nvSpPr>
          <p:cNvPr id="3" name="Tijdelijke aanduiding voor inhoud 2">
            <a:extLst>
              <a:ext uri="{FF2B5EF4-FFF2-40B4-BE49-F238E27FC236}">
                <a16:creationId xmlns:a16="http://schemas.microsoft.com/office/drawing/2014/main" id="{F7D81E56-79E6-3043-A712-3607C6CE4649}"/>
              </a:ext>
            </a:extLst>
          </p:cNvPr>
          <p:cNvSpPr>
            <a:spLocks noGrp="1"/>
          </p:cNvSpPr>
          <p:nvPr>
            <p:ph idx="1"/>
          </p:nvPr>
        </p:nvSpPr>
        <p:spPr/>
        <p:txBody>
          <a:bodyPr/>
          <a:lstStyle/>
          <a:p>
            <a:pPr marL="0" indent="0">
              <a:buNone/>
              <a:defRPr/>
            </a:pPr>
            <a:r>
              <a:rPr lang="nl-NL" sz="1400" u="sng" dirty="0"/>
              <a:t>Nultarief bij uitvoer</a:t>
            </a:r>
            <a:endParaRPr lang="nl-NL" sz="1400" b="1" u="sng" dirty="0"/>
          </a:p>
          <a:p>
            <a:pPr eaLnBrk="1" hangingPunct="1">
              <a:defRPr/>
            </a:pPr>
            <a:r>
              <a:rPr lang="nl-NL" sz="1400" dirty="0"/>
              <a:t>Situaties waarbij vervoerder het nultarief mag toepassen </a:t>
            </a:r>
            <a:r>
              <a:rPr lang="nl-NL" sz="1400" dirty="0">
                <a:sym typeface="Wingdings" panose="05000000000000000000" pitchFamily="2" charset="2"/>
              </a:rPr>
              <a:t></a:t>
            </a:r>
            <a:r>
              <a:rPr lang="nl-NL" sz="1400" dirty="0"/>
              <a:t> bijvoorbeeld als goederen worden uitgevoerd. Dat is van belang als vervoerder en opdrachtgever in hetzelfde EU land zijn gevestigd. Maar ook als opdrachtgever in ander EU land gevestigd is en hij de verlegde BTW niet of niet helemaal in aftrek kan brengen</a:t>
            </a:r>
          </a:p>
          <a:p>
            <a:pPr eaLnBrk="1" hangingPunct="1">
              <a:defRPr/>
            </a:pPr>
            <a:r>
              <a:rPr lang="nl-NL" sz="1400" dirty="0"/>
              <a:t>Nultarief mag onder andere worden toegepast als vervoer betreft van goederen die rechtstreeks samenhangen met uitvoer van goederen </a:t>
            </a:r>
          </a:p>
          <a:p>
            <a:pPr eaLnBrk="1" hangingPunct="1">
              <a:defRPr/>
            </a:pPr>
            <a:endParaRPr lang="nl-NL" sz="1400" dirty="0"/>
          </a:p>
          <a:p>
            <a:pPr marL="0" indent="0">
              <a:buNone/>
              <a:defRPr/>
            </a:pPr>
            <a:r>
              <a:rPr lang="nl-NL" sz="1400" u="sng" dirty="0"/>
              <a:t>Bewijslast</a:t>
            </a:r>
            <a:endParaRPr lang="nl-NL" sz="1400" b="1" u="sng" dirty="0"/>
          </a:p>
          <a:p>
            <a:pPr eaLnBrk="1" hangingPunct="1">
              <a:defRPr/>
            </a:pPr>
            <a:r>
              <a:rPr lang="nl-NL" sz="1400" dirty="0"/>
              <a:t>Aantal EU landen (waaronder NL) hanteert ‘ vrije bewijslast’ </a:t>
            </a:r>
            <a:r>
              <a:rPr lang="nl-NL" sz="1400" dirty="0">
                <a:sym typeface="Wingdings" panose="05000000000000000000" pitchFamily="2" charset="2"/>
              </a:rPr>
              <a:t></a:t>
            </a:r>
            <a:r>
              <a:rPr lang="nl-NL" sz="1400" dirty="0"/>
              <a:t> bijna alles bruikbaar om aannemelijk te maken dat het om vervoer van uit te voeren goederen gaat.</a:t>
            </a:r>
          </a:p>
          <a:p>
            <a:pPr lvl="1" eaLnBrk="1" hangingPunct="1">
              <a:defRPr/>
            </a:pPr>
            <a:r>
              <a:rPr lang="nl-NL" sz="1400" dirty="0"/>
              <a:t>Als vervoerder gebruik maken van opdrachtbevestigingen, </a:t>
            </a:r>
            <a:r>
              <a:rPr lang="nl-NL" sz="1400" dirty="0" err="1"/>
              <a:t>CMR’s</a:t>
            </a:r>
            <a:r>
              <a:rPr lang="nl-NL" sz="1400" dirty="0"/>
              <a:t>, kopie export of import documenten, rittenadministraties enzovoort, om aannemelijk te maken dat aan materiele vereisten voor toepassing van nultarief is voldaan</a:t>
            </a:r>
          </a:p>
          <a:p>
            <a:pPr lvl="1" eaLnBrk="1" hangingPunct="1">
              <a:defRPr/>
            </a:pPr>
            <a:r>
              <a:rPr lang="nl-NL" sz="1400" dirty="0"/>
              <a:t>Vaak meer Oost-Europese Lidstaten strikte formele vereisten stellen aan toepassing van nultarief </a:t>
            </a:r>
            <a:r>
              <a:rPr lang="nl-NL" sz="1400" dirty="0">
                <a:sym typeface="Wingdings" panose="05000000000000000000" pitchFamily="2" charset="2"/>
              </a:rPr>
              <a:t> </a:t>
            </a:r>
            <a:r>
              <a:rPr lang="nl-NL" sz="1400" dirty="0"/>
              <a:t>als niet kan worden voldaan aan formele vereisten , bijvoorbeeld kopie van export document, dan toepassing van nultarief niet toegestaan</a:t>
            </a:r>
          </a:p>
          <a:p>
            <a:pPr marL="0" indent="0">
              <a:buNone/>
              <a:defRPr/>
            </a:pPr>
            <a:endParaRPr lang="nl-NL" sz="1400" dirty="0"/>
          </a:p>
          <a:p>
            <a:pPr marL="0" indent="0">
              <a:buNone/>
              <a:defRPr/>
            </a:pPr>
            <a:endParaRPr lang="nl-NL" sz="1400" u="sng" dirty="0"/>
          </a:p>
        </p:txBody>
      </p:sp>
    </p:spTree>
    <p:extLst>
      <p:ext uri="{BB962C8B-B14F-4D97-AF65-F5344CB8AC3E}">
        <p14:creationId xmlns:p14="http://schemas.microsoft.com/office/powerpoint/2010/main" val="17475709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a:extLst>
              <a:ext uri="{FF2B5EF4-FFF2-40B4-BE49-F238E27FC236}">
                <a16:creationId xmlns:a16="http://schemas.microsoft.com/office/drawing/2014/main" id="{F959E455-0847-2046-950F-3DE55049B59A}"/>
              </a:ext>
            </a:extLst>
          </p:cNvPr>
          <p:cNvSpPr>
            <a:spLocks noGrp="1"/>
          </p:cNvSpPr>
          <p:nvPr>
            <p:ph type="title"/>
          </p:nvPr>
        </p:nvSpPr>
        <p:spPr/>
        <p:txBody>
          <a:bodyPr/>
          <a:lstStyle/>
          <a:p>
            <a:pPr eaLnBrk="1" hangingPunct="1"/>
            <a:r>
              <a:rPr lang="nl-NL" altLang="nl-NL"/>
              <a:t>E-commerce</a:t>
            </a:r>
          </a:p>
        </p:txBody>
      </p:sp>
      <p:sp>
        <p:nvSpPr>
          <p:cNvPr id="87043" name="Rectangle 3">
            <a:extLst>
              <a:ext uri="{FF2B5EF4-FFF2-40B4-BE49-F238E27FC236}">
                <a16:creationId xmlns:a16="http://schemas.microsoft.com/office/drawing/2014/main" id="{69B775B1-D12E-8D4D-AC36-E858F2D99E75}"/>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Elektronische diensten:</a:t>
            </a:r>
          </a:p>
          <a:p>
            <a:pPr fontAlgn="auto">
              <a:spcBef>
                <a:spcPts val="0"/>
              </a:spcBef>
              <a:spcAft>
                <a:spcPts val="0"/>
              </a:spcAft>
              <a:defRPr/>
            </a:pPr>
            <a:r>
              <a:rPr lang="nl-NL" dirty="0"/>
              <a:t>Diensten die gebruikmaken van internet of soortgelijk netwerk</a:t>
            </a:r>
          </a:p>
          <a:p>
            <a:pPr fontAlgn="auto">
              <a:spcBef>
                <a:spcPts val="0"/>
              </a:spcBef>
              <a:spcAft>
                <a:spcPts val="0"/>
              </a:spcAft>
              <a:defRPr/>
            </a:pPr>
            <a:r>
              <a:rPr lang="nl-NL" dirty="0"/>
              <a:t>Diensten die grotendeels zijn geautomatiseerd, met geringe menselijke tussenkomst, en die zonder informatietechnologie niet leverbaar zijn</a:t>
            </a:r>
          </a:p>
          <a:p>
            <a:pPr fontAlgn="auto">
              <a:spcBef>
                <a:spcPts val="0"/>
              </a:spcBef>
              <a:spcAft>
                <a:spcPts val="0"/>
              </a:spcAft>
              <a:defRPr/>
            </a:pPr>
            <a:endParaRPr lang="nl-NL" dirty="0"/>
          </a:p>
        </p:txBody>
      </p:sp>
    </p:spTree>
    <p:extLst>
      <p:ext uri="{BB962C8B-B14F-4D97-AF65-F5344CB8AC3E}">
        <p14:creationId xmlns:p14="http://schemas.microsoft.com/office/powerpoint/2010/main" val="38044098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a:extLst>
              <a:ext uri="{FF2B5EF4-FFF2-40B4-BE49-F238E27FC236}">
                <a16:creationId xmlns:a16="http://schemas.microsoft.com/office/drawing/2014/main" id="{3E9BD4DA-FE38-DA45-AE74-8275E0144A6B}"/>
              </a:ext>
            </a:extLst>
          </p:cNvPr>
          <p:cNvSpPr>
            <a:spLocks noGrp="1"/>
          </p:cNvSpPr>
          <p:nvPr>
            <p:ph type="title"/>
          </p:nvPr>
        </p:nvSpPr>
        <p:spPr/>
        <p:txBody>
          <a:bodyPr/>
          <a:lstStyle/>
          <a:p>
            <a:pPr eaLnBrk="1" hangingPunct="1"/>
            <a:r>
              <a:rPr lang="nl-NL" altLang="nl-NL"/>
              <a:t>E-commerce</a:t>
            </a:r>
          </a:p>
        </p:txBody>
      </p:sp>
      <p:sp>
        <p:nvSpPr>
          <p:cNvPr id="88067" name="Rectangle 3">
            <a:extLst>
              <a:ext uri="{FF2B5EF4-FFF2-40B4-BE49-F238E27FC236}">
                <a16:creationId xmlns:a16="http://schemas.microsoft.com/office/drawing/2014/main" id="{B9DCD334-8965-C54F-8273-21BCAE102F96}"/>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Onder elektronische diensten worden verstaan:</a:t>
            </a:r>
          </a:p>
          <a:p>
            <a:pPr fontAlgn="auto">
              <a:spcBef>
                <a:spcPts val="0"/>
              </a:spcBef>
              <a:spcAft>
                <a:spcPts val="0"/>
              </a:spcAft>
              <a:defRPr/>
            </a:pPr>
            <a:r>
              <a:rPr lang="nl-NL" dirty="0"/>
              <a:t>Gedigitaliseerde producten, zoals software en wijzigingen upgrades van software</a:t>
            </a:r>
          </a:p>
          <a:p>
            <a:pPr fontAlgn="auto">
              <a:spcBef>
                <a:spcPts val="0"/>
              </a:spcBef>
              <a:spcAft>
                <a:spcPts val="0"/>
              </a:spcAft>
              <a:defRPr/>
            </a:pPr>
            <a:r>
              <a:rPr lang="nl-NL" dirty="0"/>
              <a:t>Een dienst die zakelijke of persoonlijke vertegenwoordiging op elektronisch netwerk (bijvoorbeeld website of webpage) verzorgt of ondersteunt</a:t>
            </a:r>
          </a:p>
          <a:p>
            <a:pPr fontAlgn="auto">
              <a:spcBef>
                <a:spcPts val="0"/>
              </a:spcBef>
              <a:spcAft>
                <a:spcPts val="0"/>
              </a:spcAft>
              <a:defRPr/>
            </a:pPr>
            <a:r>
              <a:rPr lang="nl-NL" dirty="0"/>
              <a:t>Automatisch door computer gegenereerde dienst, via internet of elektronisch netwerk, in respons op specifieke gegevens die door de klant zijn ingevoerd</a:t>
            </a:r>
          </a:p>
          <a:p>
            <a:pPr fontAlgn="auto">
              <a:spcBef>
                <a:spcPts val="0"/>
              </a:spcBef>
              <a:spcAft>
                <a:spcPts val="0"/>
              </a:spcAft>
              <a:defRPr/>
            </a:pPr>
            <a:r>
              <a:rPr lang="nl-NL" dirty="0"/>
              <a:t>Diensten die geautomatiseerd zijn en enkel door middel van internet of elektronisch netwerk kunnen worden verleend</a:t>
            </a:r>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39282267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a:extLst>
              <a:ext uri="{FF2B5EF4-FFF2-40B4-BE49-F238E27FC236}">
                <a16:creationId xmlns:a16="http://schemas.microsoft.com/office/drawing/2014/main" id="{4AECBBF5-6FE7-0A45-9555-37DB9CEDF939}"/>
              </a:ext>
            </a:extLst>
          </p:cNvPr>
          <p:cNvSpPr>
            <a:spLocks noGrp="1"/>
          </p:cNvSpPr>
          <p:nvPr>
            <p:ph type="title"/>
          </p:nvPr>
        </p:nvSpPr>
        <p:spPr/>
        <p:txBody>
          <a:bodyPr/>
          <a:lstStyle/>
          <a:p>
            <a:pPr eaLnBrk="1" hangingPunct="1"/>
            <a:r>
              <a:rPr lang="nl-NL" altLang="nl-NL"/>
              <a:t>E-commerce</a:t>
            </a:r>
          </a:p>
        </p:txBody>
      </p:sp>
      <p:sp>
        <p:nvSpPr>
          <p:cNvPr id="89091" name="Rectangle 3">
            <a:extLst>
              <a:ext uri="{FF2B5EF4-FFF2-40B4-BE49-F238E27FC236}">
                <a16:creationId xmlns:a16="http://schemas.microsoft.com/office/drawing/2014/main" id="{605AF15D-F905-3C4C-9B65-471BCEC5B33A}"/>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Elektronische diensten:</a:t>
            </a:r>
          </a:p>
          <a:p>
            <a:pPr fontAlgn="auto">
              <a:spcBef>
                <a:spcPts val="0"/>
              </a:spcBef>
              <a:spcAft>
                <a:spcPts val="0"/>
              </a:spcAft>
              <a:defRPr/>
            </a:pPr>
            <a:r>
              <a:rPr lang="nl-NL" dirty="0"/>
              <a:t>Bijlage II BTW Richtlijn lijst met voorbeelden</a:t>
            </a:r>
          </a:p>
          <a:p>
            <a:pPr fontAlgn="auto">
              <a:spcBef>
                <a:spcPts val="0"/>
              </a:spcBef>
              <a:spcAft>
                <a:spcPts val="0"/>
              </a:spcAft>
              <a:defRPr/>
            </a:pPr>
            <a:r>
              <a:rPr lang="nl-NL" dirty="0"/>
              <a:t>Leveren en onderbrengen van websites, onderhoud op afstand van programma’s en uitrustingen</a:t>
            </a:r>
          </a:p>
          <a:p>
            <a:pPr fontAlgn="auto">
              <a:spcBef>
                <a:spcPts val="0"/>
              </a:spcBef>
              <a:spcAft>
                <a:spcPts val="0"/>
              </a:spcAft>
              <a:defRPr/>
            </a:pPr>
            <a:r>
              <a:rPr lang="nl-NL" dirty="0"/>
              <a:t>Leveringen van software en bijwerking</a:t>
            </a:r>
          </a:p>
          <a:p>
            <a:pPr fontAlgn="auto">
              <a:spcBef>
                <a:spcPts val="0"/>
              </a:spcBef>
              <a:spcAft>
                <a:spcPts val="0"/>
              </a:spcAft>
              <a:defRPr/>
            </a:pPr>
            <a:r>
              <a:rPr lang="nl-NL" dirty="0"/>
              <a:t>Levering van muziek of films, van spelen, met inbegrip van kans- of gokspelen, en van uitzendingen of manifestaties op het gebied van politiek, cultuur, kunst, sport, wetenschappen of ontspanning</a:t>
            </a:r>
          </a:p>
          <a:p>
            <a:pPr fontAlgn="auto">
              <a:spcBef>
                <a:spcPts val="0"/>
              </a:spcBef>
              <a:spcAft>
                <a:spcPts val="0"/>
              </a:spcAft>
              <a:defRPr/>
            </a:pPr>
            <a:r>
              <a:rPr lang="nl-NL" dirty="0"/>
              <a:t>Levering van onderwijs op afstand</a:t>
            </a:r>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3761653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999C-7135-9F44-A692-B0742B821080}"/>
              </a:ext>
            </a:extLst>
          </p:cNvPr>
          <p:cNvSpPr>
            <a:spLocks noGrp="1"/>
          </p:cNvSpPr>
          <p:nvPr>
            <p:ph type="title"/>
          </p:nvPr>
        </p:nvSpPr>
        <p:spPr/>
        <p:txBody>
          <a:bodyPr rtlCol="0">
            <a:normAutofit/>
          </a:bodyPr>
          <a:lstStyle/>
          <a:p>
            <a:pPr fontAlgn="auto">
              <a:spcAft>
                <a:spcPts val="0"/>
              </a:spcAft>
              <a:defRPr/>
            </a:pPr>
            <a:r>
              <a:rPr lang="nl-NL" altLang="nl-NL" dirty="0"/>
              <a:t>E-commerce</a:t>
            </a:r>
            <a:br>
              <a:rPr lang="nl-NL" altLang="nl-NL" dirty="0"/>
            </a:br>
            <a:endParaRPr lang="nl-NL" dirty="0"/>
          </a:p>
        </p:txBody>
      </p:sp>
      <p:sp>
        <p:nvSpPr>
          <p:cNvPr id="90115" name="Rectangle 3">
            <a:extLst>
              <a:ext uri="{FF2B5EF4-FFF2-40B4-BE49-F238E27FC236}">
                <a16:creationId xmlns:a16="http://schemas.microsoft.com/office/drawing/2014/main" id="{E58168D0-90E7-834F-9999-86A29EA283DF}"/>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Elektronische diensten:</a:t>
            </a:r>
          </a:p>
          <a:p>
            <a:pPr fontAlgn="auto">
              <a:spcBef>
                <a:spcPts val="0"/>
              </a:spcBef>
              <a:spcAft>
                <a:spcPts val="0"/>
              </a:spcAft>
              <a:defRPr/>
            </a:pPr>
            <a:r>
              <a:rPr lang="nl-NL" dirty="0"/>
              <a:t>Toelichting Raadgevend Comité voor BTW op bijlage II</a:t>
            </a:r>
          </a:p>
          <a:p>
            <a:pPr fontAlgn="auto">
              <a:spcBef>
                <a:spcPts val="0"/>
              </a:spcBef>
              <a:spcAft>
                <a:spcPts val="0"/>
              </a:spcAft>
              <a:defRPr/>
            </a:pPr>
            <a:r>
              <a:rPr lang="nl-NL" dirty="0"/>
              <a:t>Veel voorbeelden van elektronische diensten daarin opgenomen</a:t>
            </a:r>
          </a:p>
          <a:p>
            <a:pPr fontAlgn="auto">
              <a:spcBef>
                <a:spcPts val="0"/>
              </a:spcBef>
              <a:spcAft>
                <a:spcPts val="0"/>
              </a:spcAft>
              <a:defRPr/>
            </a:pPr>
            <a:endParaRPr lang="nl-NL" dirty="0"/>
          </a:p>
        </p:txBody>
      </p:sp>
    </p:spTree>
    <p:extLst>
      <p:ext uri="{BB962C8B-B14F-4D97-AF65-F5344CB8AC3E}">
        <p14:creationId xmlns:p14="http://schemas.microsoft.com/office/powerpoint/2010/main" val="65035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a:extLst>
              <a:ext uri="{FF2B5EF4-FFF2-40B4-BE49-F238E27FC236}">
                <a16:creationId xmlns:a16="http://schemas.microsoft.com/office/drawing/2014/main" id="{E52F5CED-456C-4143-B8A7-376A4319CEAB}"/>
              </a:ext>
            </a:extLst>
          </p:cNvPr>
          <p:cNvSpPr>
            <a:spLocks noGrp="1"/>
          </p:cNvSpPr>
          <p:nvPr>
            <p:ph type="title"/>
          </p:nvPr>
        </p:nvSpPr>
        <p:spPr/>
        <p:txBody>
          <a:bodyPr rtlCol="0">
            <a:normAutofit fontScale="90000"/>
          </a:bodyPr>
          <a:lstStyle/>
          <a:p>
            <a:pPr fontAlgn="auto">
              <a:spcAft>
                <a:spcPts val="0"/>
              </a:spcAft>
              <a:defRPr/>
            </a:pPr>
            <a:br>
              <a:rPr lang="nl-NL" altLang="nl-NL" dirty="0"/>
            </a:br>
            <a:br>
              <a:rPr lang="nl-NL" altLang="nl-NL" dirty="0"/>
            </a:br>
            <a:endParaRPr lang="nl-NL" altLang="nl-NL" dirty="0"/>
          </a:p>
        </p:txBody>
      </p:sp>
      <p:sp>
        <p:nvSpPr>
          <p:cNvPr id="8195" name="Tijdelijke aanduiding voor inhoud 2">
            <a:extLst>
              <a:ext uri="{FF2B5EF4-FFF2-40B4-BE49-F238E27FC236}">
                <a16:creationId xmlns:a16="http://schemas.microsoft.com/office/drawing/2014/main" id="{DC796BCC-C5F1-6343-B883-CE5B96A92DA3}"/>
              </a:ext>
            </a:extLst>
          </p:cNvPr>
          <p:cNvSpPr>
            <a:spLocks noGrp="1"/>
          </p:cNvSpPr>
          <p:nvPr>
            <p:ph idx="1"/>
          </p:nvPr>
        </p:nvSpPr>
        <p:spPr/>
        <p:txBody>
          <a:bodyPr rtlCol="0">
            <a:normAutofit/>
          </a:bodyPr>
          <a:lstStyle/>
          <a:p>
            <a:pPr marL="0" indent="0" fontAlgn="auto">
              <a:spcBef>
                <a:spcPts val="0"/>
              </a:spcBef>
              <a:spcAft>
                <a:spcPts val="0"/>
              </a:spcAft>
              <a:buNone/>
              <a:defRPr/>
            </a:pPr>
            <a:r>
              <a:rPr lang="nl-NL" altLang="nl-NL" u="sng" dirty="0"/>
              <a:t>Elektronische diensten aan consumenten binnen EU:</a:t>
            </a:r>
          </a:p>
          <a:p>
            <a:pPr fontAlgn="auto">
              <a:spcBef>
                <a:spcPts val="0"/>
              </a:spcBef>
              <a:spcAft>
                <a:spcPts val="0"/>
              </a:spcAft>
              <a:defRPr/>
            </a:pPr>
            <a:r>
              <a:rPr lang="nl-NL" altLang="nl-NL" dirty="0"/>
              <a:t>Tot 2015: hoofdregel B2C;</a:t>
            </a:r>
          </a:p>
          <a:p>
            <a:pPr marL="838762" fontAlgn="auto">
              <a:spcBef>
                <a:spcPts val="0"/>
              </a:spcBef>
              <a:spcAft>
                <a:spcPts val="0"/>
              </a:spcAft>
              <a:defRPr/>
            </a:pPr>
            <a:r>
              <a:rPr lang="nl-NL" altLang="nl-NL" dirty="0"/>
              <a:t>Belast in land waar dienstverrichter gevestigd is</a:t>
            </a:r>
          </a:p>
          <a:p>
            <a:pPr fontAlgn="auto">
              <a:spcBef>
                <a:spcPts val="0"/>
              </a:spcBef>
              <a:spcAft>
                <a:spcPts val="0"/>
              </a:spcAft>
              <a:defRPr/>
            </a:pPr>
            <a:r>
              <a:rPr lang="nl-NL" altLang="nl-NL" dirty="0"/>
              <a:t>Per 1-1-2015: belastbaar in land waar consument woont</a:t>
            </a:r>
          </a:p>
          <a:p>
            <a:pPr marL="838762" fontAlgn="auto">
              <a:spcBef>
                <a:spcPts val="0"/>
              </a:spcBef>
              <a:spcAft>
                <a:spcPts val="0"/>
              </a:spcAft>
              <a:defRPr/>
            </a:pPr>
            <a:r>
              <a:rPr lang="nl-NL" altLang="nl-NL" dirty="0"/>
              <a:t>One stop shop systeem: ondernemer mag in één land aangifte doen</a:t>
            </a:r>
          </a:p>
          <a:p>
            <a:pPr marL="838762" fontAlgn="auto">
              <a:spcBef>
                <a:spcPts val="0"/>
              </a:spcBef>
              <a:spcAft>
                <a:spcPts val="0"/>
              </a:spcAft>
              <a:defRPr/>
            </a:pPr>
            <a:r>
              <a:rPr lang="nl-NL" altLang="nl-NL" dirty="0"/>
              <a:t>Aangifte in Nederland in plaats van in alle landen waar afnemers wonen</a:t>
            </a:r>
          </a:p>
          <a:p>
            <a:pPr marL="838762" fontAlgn="auto">
              <a:spcBef>
                <a:spcPts val="0"/>
              </a:spcBef>
              <a:spcAft>
                <a:spcPts val="0"/>
              </a:spcAft>
              <a:defRPr/>
            </a:pPr>
            <a:r>
              <a:rPr lang="nl-NL" altLang="nl-NL" dirty="0"/>
              <a:t>Registratie in andere landen niet nodig</a:t>
            </a:r>
          </a:p>
          <a:p>
            <a:pPr marL="838762" fontAlgn="auto">
              <a:spcBef>
                <a:spcPts val="0"/>
              </a:spcBef>
              <a:spcAft>
                <a:spcPts val="0"/>
              </a:spcAft>
              <a:defRPr/>
            </a:pPr>
            <a:r>
              <a:rPr lang="nl-NL" altLang="nl-NL" dirty="0"/>
              <a:t>Bepalen waar afnemer woont</a:t>
            </a:r>
          </a:p>
          <a:p>
            <a:pPr marL="838762" fontAlgn="auto">
              <a:spcBef>
                <a:spcPts val="0"/>
              </a:spcBef>
              <a:spcAft>
                <a:spcPts val="0"/>
              </a:spcAft>
              <a:defRPr/>
            </a:pPr>
            <a:r>
              <a:rPr lang="nl-NL" altLang="nl-NL" dirty="0"/>
              <a:t>Belastingdienst betaalt BTW door aan Belastingdienst in land afnemer</a:t>
            </a:r>
          </a:p>
          <a:p>
            <a:pPr marL="838762" fontAlgn="auto">
              <a:spcBef>
                <a:spcPts val="0"/>
              </a:spcBef>
              <a:spcAft>
                <a:spcPts val="0"/>
              </a:spcAft>
              <a:defRPr/>
            </a:pPr>
            <a:r>
              <a:rPr lang="nl-NL" altLang="nl-NL" dirty="0"/>
              <a:t>Eventueel in prijs rekening houden met andere BTW-tarieven in land afnemer</a:t>
            </a:r>
          </a:p>
        </p:txBody>
      </p:sp>
      <p:sp>
        <p:nvSpPr>
          <p:cNvPr id="109572" name="Tijdelijke aanduiding voor dianummer 3">
            <a:extLst>
              <a:ext uri="{FF2B5EF4-FFF2-40B4-BE49-F238E27FC236}">
                <a16:creationId xmlns:a16="http://schemas.microsoft.com/office/drawing/2014/main" id="{42D2B273-6D45-2F46-98B0-50DF19FF06CC}"/>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nl-NL" altLang="nl-NL" sz="1400">
              <a:latin typeface="Times New Roman" panose="02020603050405020304" pitchFamily="18" charset="0"/>
            </a:endParaRPr>
          </a:p>
        </p:txBody>
      </p:sp>
      <p:sp>
        <p:nvSpPr>
          <p:cNvPr id="6" name="Titel 1">
            <a:extLst>
              <a:ext uri="{FF2B5EF4-FFF2-40B4-BE49-F238E27FC236}">
                <a16:creationId xmlns:a16="http://schemas.microsoft.com/office/drawing/2014/main" id="{8D2C3A86-A64C-154F-9931-259E6D117E6F}"/>
              </a:ext>
            </a:extLst>
          </p:cNvPr>
          <p:cNvSpPr txBox="1">
            <a:spLocks/>
          </p:cNvSpPr>
          <p:nvPr/>
        </p:nvSpPr>
        <p:spPr>
          <a:xfrm>
            <a:off x="-1761395" y="1562680"/>
            <a:ext cx="7354887" cy="922337"/>
          </a:xfrm>
          <a:prstGeom prst="rect">
            <a:avLst/>
          </a:prstGeom>
        </p:spPr>
        <p:txBody>
          <a:bodyPr anchor="ctr">
            <a:noAutofit/>
          </a:bodyP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defRPr/>
            </a:pPr>
            <a:r>
              <a:rPr lang="nl-NL" altLang="nl-NL" sz="3200" dirty="0">
                <a:solidFill>
                  <a:srgbClr val="CCCC00"/>
                </a:solidFill>
                <a:latin typeface="Calibri" panose="020F0502020204030204" pitchFamily="34" charset="0"/>
                <a:cs typeface="Calibri" panose="020F0502020204030204" pitchFamily="34" charset="0"/>
              </a:rPr>
              <a:t>E-commerce</a:t>
            </a:r>
            <a:br>
              <a:rPr lang="nl-NL" altLang="nl-NL" sz="3200" dirty="0">
                <a:solidFill>
                  <a:srgbClr val="CCCC00"/>
                </a:solidFill>
                <a:latin typeface="Calibri" panose="020F0502020204030204" pitchFamily="34" charset="0"/>
                <a:cs typeface="Calibri" panose="020F0502020204030204" pitchFamily="34" charset="0"/>
              </a:rPr>
            </a:br>
            <a:endParaRPr lang="nl-NL" sz="3200" dirty="0">
              <a:solidFill>
                <a:srgbClr val="CCCC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4140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1">
            <a:extLst>
              <a:ext uri="{FF2B5EF4-FFF2-40B4-BE49-F238E27FC236}">
                <a16:creationId xmlns:a16="http://schemas.microsoft.com/office/drawing/2014/main" id="{7C94ABAA-1D9D-2941-A333-53E9047C06C5}"/>
              </a:ext>
            </a:extLst>
          </p:cNvPr>
          <p:cNvSpPr>
            <a:spLocks noGrp="1"/>
          </p:cNvSpPr>
          <p:nvPr>
            <p:ph type="title"/>
          </p:nvPr>
        </p:nvSpPr>
        <p:spPr/>
        <p:txBody>
          <a:bodyPr/>
          <a:lstStyle/>
          <a:p>
            <a:pPr eaLnBrk="1" hangingPunct="1"/>
            <a:r>
              <a:rPr lang="nl-NL" altLang="nl-NL"/>
              <a:t>E-commerce</a:t>
            </a:r>
          </a:p>
        </p:txBody>
      </p:sp>
      <p:sp>
        <p:nvSpPr>
          <p:cNvPr id="84995" name="Tijdelijke aanduiding voor inhoud 2">
            <a:extLst>
              <a:ext uri="{FF2B5EF4-FFF2-40B4-BE49-F238E27FC236}">
                <a16:creationId xmlns:a16="http://schemas.microsoft.com/office/drawing/2014/main" id="{6EC55DA2-02B2-A34C-AA9B-8EE69596C0BF}"/>
              </a:ext>
            </a:extLst>
          </p:cNvPr>
          <p:cNvSpPr>
            <a:spLocks noGrp="1"/>
          </p:cNvSpPr>
          <p:nvPr>
            <p:ph idx="1"/>
          </p:nvPr>
        </p:nvSpPr>
        <p:spPr/>
        <p:txBody>
          <a:bodyPr rtlCol="0">
            <a:normAutofit/>
          </a:bodyPr>
          <a:lstStyle/>
          <a:p>
            <a:pPr marL="0" indent="0" fontAlgn="auto">
              <a:spcBef>
                <a:spcPts val="0"/>
              </a:spcBef>
              <a:spcAft>
                <a:spcPts val="0"/>
              </a:spcAft>
              <a:buNone/>
              <a:defRPr/>
            </a:pPr>
            <a:r>
              <a:rPr lang="nl-NL" altLang="nl-NL" u="sng" dirty="0"/>
              <a:t>Elektronische diensten aan consumenten binnen EU</a:t>
            </a:r>
          </a:p>
          <a:p>
            <a:pPr marL="0" indent="0" fontAlgn="auto">
              <a:spcBef>
                <a:spcPts val="0"/>
              </a:spcBef>
              <a:spcAft>
                <a:spcPts val="0"/>
              </a:spcAft>
              <a:buNone/>
              <a:defRPr/>
            </a:pPr>
            <a:endParaRPr lang="nl-NL" altLang="nl-NL" u="sng" dirty="0"/>
          </a:p>
          <a:p>
            <a:pPr marL="0" indent="0" fontAlgn="auto">
              <a:spcBef>
                <a:spcPts val="0"/>
              </a:spcBef>
              <a:spcAft>
                <a:spcPts val="0"/>
              </a:spcAft>
              <a:buNone/>
              <a:defRPr/>
            </a:pPr>
            <a:r>
              <a:rPr lang="nl-NL" altLang="nl-NL" u="sng" dirty="0"/>
              <a:t>Aandachtspunten</a:t>
            </a:r>
          </a:p>
          <a:p>
            <a:pPr fontAlgn="auto">
              <a:spcBef>
                <a:spcPts val="0"/>
              </a:spcBef>
              <a:spcAft>
                <a:spcPts val="0"/>
              </a:spcAft>
              <a:defRPr/>
            </a:pPr>
            <a:r>
              <a:rPr lang="nl-NL" altLang="nl-NL" dirty="0"/>
              <a:t>Waar zijn de afnemers gevestigd?</a:t>
            </a:r>
          </a:p>
          <a:p>
            <a:pPr fontAlgn="auto">
              <a:spcBef>
                <a:spcPts val="0"/>
              </a:spcBef>
              <a:spcAft>
                <a:spcPts val="0"/>
              </a:spcAft>
              <a:defRPr/>
            </a:pPr>
            <a:r>
              <a:rPr lang="nl-NL" altLang="nl-NL" dirty="0"/>
              <a:t>Welke aanpassingen zijn noodzakelijk in de administratie?</a:t>
            </a:r>
          </a:p>
          <a:p>
            <a:pPr fontAlgn="auto">
              <a:spcBef>
                <a:spcPts val="0"/>
              </a:spcBef>
              <a:spcAft>
                <a:spcPts val="0"/>
              </a:spcAft>
              <a:defRPr/>
            </a:pPr>
            <a:r>
              <a:rPr lang="nl-NL" altLang="nl-NL" dirty="0"/>
              <a:t>De prijsstelling. Als voor elke afnemer dezelfde vergoeding exclusief BTW wordt berekend, is de vergoeding inclusief BTW per land verschillend. Dit komt door de verschillende </a:t>
            </a:r>
            <a:br>
              <a:rPr lang="nl-NL" altLang="nl-NL" dirty="0"/>
            </a:br>
            <a:r>
              <a:rPr lang="nl-NL" altLang="nl-NL" dirty="0"/>
              <a:t>BTW-tarieven per land</a:t>
            </a:r>
          </a:p>
          <a:p>
            <a:pPr fontAlgn="auto">
              <a:spcBef>
                <a:spcPts val="0"/>
              </a:spcBef>
              <a:spcAft>
                <a:spcPts val="0"/>
              </a:spcAft>
              <a:defRPr/>
            </a:pPr>
            <a:r>
              <a:rPr lang="nl-NL" altLang="nl-NL" dirty="0"/>
              <a:t>Registratie mini one stop shop</a:t>
            </a:r>
          </a:p>
          <a:p>
            <a:pPr lvl="1" fontAlgn="auto">
              <a:spcBef>
                <a:spcPts val="0"/>
              </a:spcBef>
              <a:spcAft>
                <a:spcPts val="0"/>
              </a:spcAft>
              <a:buFont typeface="Arial" charset="0"/>
              <a:buChar char="─"/>
              <a:defRPr/>
            </a:pPr>
            <a:endParaRPr lang="nl-NL" altLang="nl-NL" dirty="0">
              <a:solidFill>
                <a:srgbClr val="FF0000"/>
              </a:solidFill>
            </a:endParaRPr>
          </a:p>
        </p:txBody>
      </p:sp>
      <p:sp>
        <p:nvSpPr>
          <p:cNvPr id="110596" name="Tijdelijke aanduiding voor dianummer 3">
            <a:extLst>
              <a:ext uri="{FF2B5EF4-FFF2-40B4-BE49-F238E27FC236}">
                <a16:creationId xmlns:a16="http://schemas.microsoft.com/office/drawing/2014/main" id="{ACC177C4-E903-B547-B3BC-2F66F945E583}"/>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nl-NL" altLang="nl-NL" sz="1400">
              <a:latin typeface="Times New Roman" panose="02020603050405020304" pitchFamily="18" charset="0"/>
            </a:endParaRPr>
          </a:p>
        </p:txBody>
      </p:sp>
    </p:spTree>
    <p:extLst>
      <p:ext uri="{BB962C8B-B14F-4D97-AF65-F5344CB8AC3E}">
        <p14:creationId xmlns:p14="http://schemas.microsoft.com/office/powerpoint/2010/main" val="18670046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a:extLst>
              <a:ext uri="{FF2B5EF4-FFF2-40B4-BE49-F238E27FC236}">
                <a16:creationId xmlns:a16="http://schemas.microsoft.com/office/drawing/2014/main" id="{348D4AF0-8246-0D42-BF9F-35FBE6590760}"/>
              </a:ext>
            </a:extLst>
          </p:cNvPr>
          <p:cNvSpPr>
            <a:spLocks noGrp="1"/>
          </p:cNvSpPr>
          <p:nvPr>
            <p:ph type="title"/>
          </p:nvPr>
        </p:nvSpPr>
        <p:spPr/>
        <p:txBody>
          <a:bodyPr/>
          <a:lstStyle/>
          <a:p>
            <a:br>
              <a:rPr lang="nl-NL" altLang="nl-NL" dirty="0"/>
            </a:br>
            <a:r>
              <a:rPr lang="nl-NL" altLang="nl-NL" dirty="0"/>
              <a:t>Vereenvoudigingen per 1 juli 2021:</a:t>
            </a:r>
            <a:br>
              <a:rPr lang="nl-NL" altLang="nl-NL" dirty="0"/>
            </a:br>
            <a:endParaRPr lang="nl-NL" altLang="nl-NL" dirty="0"/>
          </a:p>
        </p:txBody>
      </p:sp>
      <p:sp>
        <p:nvSpPr>
          <p:cNvPr id="3" name="Tijdelijke aanduiding voor inhoud 2">
            <a:extLst>
              <a:ext uri="{FF2B5EF4-FFF2-40B4-BE49-F238E27FC236}">
                <a16:creationId xmlns:a16="http://schemas.microsoft.com/office/drawing/2014/main" id="{A765634F-E5DA-214A-92EE-C735A10A0422}"/>
              </a:ext>
            </a:extLst>
          </p:cNvPr>
          <p:cNvSpPr>
            <a:spLocks noGrp="1"/>
          </p:cNvSpPr>
          <p:nvPr>
            <p:ph idx="1"/>
          </p:nvPr>
        </p:nvSpPr>
        <p:spPr>
          <a:xfrm>
            <a:off x="1775521" y="2411760"/>
            <a:ext cx="7354887" cy="4525962"/>
          </a:xfrm>
        </p:spPr>
        <p:txBody>
          <a:bodyPr/>
          <a:lstStyle/>
          <a:p>
            <a:pPr marL="0" indent="0">
              <a:buNone/>
              <a:defRPr/>
            </a:pPr>
            <a:r>
              <a:rPr lang="nl-NL" dirty="0"/>
              <a:t>Van MOSS naar OSS</a:t>
            </a:r>
          </a:p>
          <a:p>
            <a:pPr marL="0" indent="0">
              <a:buNone/>
              <a:defRPr/>
            </a:pPr>
            <a:endParaRPr lang="nl-NL" dirty="0"/>
          </a:p>
          <a:p>
            <a:pPr>
              <a:defRPr/>
            </a:pPr>
            <a:r>
              <a:rPr lang="nl-NL" dirty="0"/>
              <a:t>Binnen de MOSS kunnen digitale diensten die worden verricht aan particuliere afnemers in de EU in één lidstaat worden aangegeven. Vanaf 2021 kunnen alle grensoverschrijdende diensten, verricht aan particulieren, worden aangegeven in het land van identificatie (</a:t>
            </a:r>
            <a:r>
              <a:rPr lang="nl-NL" dirty="0" err="1"/>
              <a:t>éénloketsysteem</a:t>
            </a:r>
            <a:r>
              <a:rPr lang="nl-NL" dirty="0"/>
              <a:t>/</a:t>
            </a:r>
            <a:r>
              <a:rPr lang="nl-NL" dirty="0" err="1"/>
              <a:t>One</a:t>
            </a:r>
            <a:r>
              <a:rPr lang="nl-NL" dirty="0"/>
              <a:t> Stop Shop). </a:t>
            </a:r>
          </a:p>
          <a:p>
            <a:pPr>
              <a:defRPr/>
            </a:pPr>
            <a:r>
              <a:rPr lang="nl-NL" dirty="0"/>
              <a:t>De uitbreiding van de regeling geldt voor EU en NON EU dienstverrichters.</a:t>
            </a:r>
          </a:p>
        </p:txBody>
      </p:sp>
    </p:spTree>
    <p:extLst>
      <p:ext uri="{BB962C8B-B14F-4D97-AF65-F5344CB8AC3E}">
        <p14:creationId xmlns:p14="http://schemas.microsoft.com/office/powerpoint/2010/main" val="32248829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a:extLst>
              <a:ext uri="{FF2B5EF4-FFF2-40B4-BE49-F238E27FC236}">
                <a16:creationId xmlns:a16="http://schemas.microsoft.com/office/drawing/2014/main" id="{A5779D43-30C6-AC4F-9E0F-6FB01AA52593}"/>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112643" name="Text Box 5">
            <a:extLst>
              <a:ext uri="{FF2B5EF4-FFF2-40B4-BE49-F238E27FC236}">
                <a16:creationId xmlns:a16="http://schemas.microsoft.com/office/drawing/2014/main" id="{BC7CCE15-1FE8-4F48-977E-A9DB4EE30EEB}"/>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
        <p:nvSpPr>
          <p:cNvPr id="112644" name="Rechthoek 3">
            <a:extLst>
              <a:ext uri="{FF2B5EF4-FFF2-40B4-BE49-F238E27FC236}">
                <a16:creationId xmlns:a16="http://schemas.microsoft.com/office/drawing/2014/main" id="{4758D7DE-9755-2F4D-82D0-585DCE516B3C}"/>
              </a:ext>
            </a:extLst>
          </p:cNvPr>
          <p:cNvSpPr>
            <a:spLocks noChangeArrowheads="1"/>
          </p:cNvSpPr>
          <p:nvPr/>
        </p:nvSpPr>
        <p:spPr bwMode="auto">
          <a:xfrm>
            <a:off x="3432176" y="3200400"/>
            <a:ext cx="615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3200" b="1" dirty="0">
                <a:solidFill>
                  <a:srgbClr val="CCCC00"/>
                </a:solidFill>
                <a:latin typeface="Calibri" panose="020F0502020204030204" pitchFamily="34" charset="0"/>
                <a:cs typeface="Calibri" panose="020F0502020204030204" pitchFamily="34" charset="0"/>
                <a:sym typeface="Wingdings" pitchFamily="2" charset="2"/>
              </a:rPr>
              <a:t>Dienstenverkeer buiten EU</a:t>
            </a:r>
          </a:p>
        </p:txBody>
      </p:sp>
    </p:spTree>
    <p:extLst>
      <p:ext uri="{BB962C8B-B14F-4D97-AF65-F5344CB8AC3E}">
        <p14:creationId xmlns:p14="http://schemas.microsoft.com/office/powerpoint/2010/main" val="42810026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a:extLst>
              <a:ext uri="{FF2B5EF4-FFF2-40B4-BE49-F238E27FC236}">
                <a16:creationId xmlns:a16="http://schemas.microsoft.com/office/drawing/2014/main" id="{472C748A-1B3B-BD4D-A30D-05FE745B8BBC}"/>
              </a:ext>
            </a:extLst>
          </p:cNvPr>
          <p:cNvSpPr>
            <a:spLocks noGrp="1"/>
          </p:cNvSpPr>
          <p:nvPr>
            <p:ph type="title"/>
          </p:nvPr>
        </p:nvSpPr>
        <p:spPr/>
        <p:txBody>
          <a:bodyPr/>
          <a:lstStyle/>
          <a:p>
            <a:pPr eaLnBrk="1" hangingPunct="1"/>
            <a:r>
              <a:rPr lang="en-US" altLang="nl-NL">
                <a:sym typeface="Wingdings" pitchFamily="2" charset="2"/>
              </a:rPr>
              <a:t>Dienstenverkeer buiten EU</a:t>
            </a:r>
            <a:endParaRPr lang="nl-NL" altLang="nl-NL"/>
          </a:p>
        </p:txBody>
      </p:sp>
      <p:sp>
        <p:nvSpPr>
          <p:cNvPr id="93187" name="Rectangle 3">
            <a:extLst>
              <a:ext uri="{FF2B5EF4-FFF2-40B4-BE49-F238E27FC236}">
                <a16:creationId xmlns:a16="http://schemas.microsoft.com/office/drawing/2014/main" id="{54D4C197-870E-1646-9CC7-3CC96F615564}"/>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err="1"/>
              <a:t>Dienstverlening</a:t>
            </a:r>
            <a:r>
              <a:rPr lang="en-US" u="sng" dirty="0"/>
              <a:t> </a:t>
            </a:r>
            <a:r>
              <a:rPr lang="en-US" u="sng" dirty="0" err="1"/>
              <a:t>tussen</a:t>
            </a:r>
            <a:r>
              <a:rPr lang="en-US" u="sng" dirty="0"/>
              <a:t> </a:t>
            </a:r>
            <a:r>
              <a:rPr lang="en-US" u="sng" dirty="0" err="1"/>
              <a:t>ondernemers</a:t>
            </a:r>
            <a:endParaRPr lang="en-US" u="sng" dirty="0"/>
          </a:p>
          <a:p>
            <a:pPr fontAlgn="auto">
              <a:spcBef>
                <a:spcPts val="0"/>
              </a:spcBef>
              <a:spcAft>
                <a:spcPts val="0"/>
              </a:spcAft>
              <a:defRPr/>
            </a:pPr>
            <a:endParaRPr lang="en-US" dirty="0"/>
          </a:p>
          <a:p>
            <a:pPr marL="0" indent="0" fontAlgn="auto">
              <a:spcBef>
                <a:spcPts val="0"/>
              </a:spcBef>
              <a:spcAft>
                <a:spcPts val="0"/>
              </a:spcAft>
              <a:buNone/>
              <a:defRPr/>
            </a:pPr>
            <a:r>
              <a:rPr lang="en-US" u="sng" dirty="0" err="1"/>
              <a:t>Hoofdregel</a:t>
            </a:r>
            <a:endParaRPr lang="en-US" u="sng" dirty="0"/>
          </a:p>
          <a:p>
            <a:pPr marL="0" indent="0" fontAlgn="auto">
              <a:spcBef>
                <a:spcPts val="0"/>
              </a:spcBef>
              <a:spcAft>
                <a:spcPts val="0"/>
              </a:spcAft>
              <a:buNone/>
              <a:defRPr/>
            </a:pPr>
            <a:r>
              <a:rPr lang="en-US" dirty="0" err="1"/>
              <a:t>Plaats</a:t>
            </a:r>
            <a:r>
              <a:rPr lang="en-US" dirty="0"/>
              <a:t> van </a:t>
            </a:r>
            <a:r>
              <a:rPr lang="en-US" dirty="0" err="1"/>
              <a:t>dienst</a:t>
            </a:r>
            <a:r>
              <a:rPr lang="en-US" dirty="0"/>
              <a:t> is </a:t>
            </a:r>
            <a:r>
              <a:rPr lang="en-US" dirty="0" err="1"/>
              <a:t>daar</a:t>
            </a:r>
            <a:r>
              <a:rPr lang="en-US" dirty="0"/>
              <a:t> </a:t>
            </a:r>
            <a:r>
              <a:rPr lang="en-US" dirty="0" err="1"/>
              <a:t>waar</a:t>
            </a:r>
            <a:r>
              <a:rPr lang="en-US" dirty="0"/>
              <a:t> de </a:t>
            </a:r>
            <a:r>
              <a:rPr lang="en-US" dirty="0" err="1"/>
              <a:t>afnemer</a:t>
            </a:r>
            <a:r>
              <a:rPr lang="en-US" dirty="0"/>
              <a:t> is </a:t>
            </a:r>
            <a:r>
              <a:rPr lang="en-US" dirty="0" err="1"/>
              <a:t>gevestigd</a:t>
            </a:r>
            <a:endParaRPr lang="en-US" dirty="0"/>
          </a:p>
          <a:p>
            <a:pPr fontAlgn="auto">
              <a:spcBef>
                <a:spcPts val="0"/>
              </a:spcBef>
              <a:spcAft>
                <a:spcPts val="0"/>
              </a:spcAft>
              <a:defRPr/>
            </a:pPr>
            <a:endParaRPr lang="en-US" dirty="0"/>
          </a:p>
          <a:p>
            <a:pPr marL="0" indent="0" fontAlgn="auto">
              <a:spcBef>
                <a:spcPts val="0"/>
              </a:spcBef>
              <a:spcAft>
                <a:spcPts val="0"/>
              </a:spcAft>
              <a:buNone/>
              <a:defRPr/>
            </a:pPr>
            <a:r>
              <a:rPr lang="en-US" u="sng" dirty="0" err="1"/>
              <a:t>Dienstverrichter</a:t>
            </a:r>
            <a:r>
              <a:rPr lang="en-US" u="sng" dirty="0"/>
              <a:t> in NL en </a:t>
            </a:r>
            <a:r>
              <a:rPr lang="en-US" u="sng" dirty="0" err="1"/>
              <a:t>afnemer</a:t>
            </a:r>
            <a:r>
              <a:rPr lang="en-US" u="sng" dirty="0"/>
              <a:t> </a:t>
            </a:r>
            <a:r>
              <a:rPr lang="en-US" u="sng" dirty="0" err="1"/>
              <a:t>buiten</a:t>
            </a:r>
            <a:r>
              <a:rPr lang="en-US" u="sng" dirty="0"/>
              <a:t> EU:</a:t>
            </a:r>
          </a:p>
          <a:p>
            <a:pPr fontAlgn="auto">
              <a:spcBef>
                <a:spcPts val="0"/>
              </a:spcBef>
              <a:spcAft>
                <a:spcPts val="0"/>
              </a:spcAft>
              <a:defRPr/>
            </a:pPr>
            <a:r>
              <a:rPr lang="en-US" dirty="0" err="1"/>
              <a:t>Plaats</a:t>
            </a:r>
            <a:r>
              <a:rPr lang="en-US" dirty="0"/>
              <a:t> van </a:t>
            </a:r>
            <a:r>
              <a:rPr lang="en-US" dirty="0" err="1"/>
              <a:t>dienst</a:t>
            </a:r>
            <a:r>
              <a:rPr lang="en-US" dirty="0"/>
              <a:t> </a:t>
            </a:r>
            <a:r>
              <a:rPr lang="en-US" dirty="0" err="1"/>
              <a:t>buiten</a:t>
            </a:r>
            <a:r>
              <a:rPr lang="en-US" dirty="0"/>
              <a:t> EU</a:t>
            </a:r>
          </a:p>
          <a:p>
            <a:pPr fontAlgn="auto">
              <a:spcBef>
                <a:spcPts val="0"/>
              </a:spcBef>
              <a:spcAft>
                <a:spcPts val="0"/>
              </a:spcAft>
              <a:defRPr/>
            </a:pPr>
            <a:r>
              <a:rPr lang="en-US" dirty="0" err="1"/>
              <a:t>Geen</a:t>
            </a:r>
            <a:r>
              <a:rPr lang="en-US" dirty="0"/>
              <a:t> BTW op de </a:t>
            </a:r>
            <a:r>
              <a:rPr lang="en-US" dirty="0" err="1"/>
              <a:t>factuur</a:t>
            </a:r>
            <a:endParaRPr lang="en-US" dirty="0"/>
          </a:p>
          <a:p>
            <a:pPr fontAlgn="auto">
              <a:spcBef>
                <a:spcPts val="0"/>
              </a:spcBef>
              <a:spcAft>
                <a:spcPts val="0"/>
              </a:spcAft>
              <a:defRPr/>
            </a:pPr>
            <a:endParaRPr lang="en-US" dirty="0"/>
          </a:p>
          <a:p>
            <a:pPr marL="0" indent="0" fontAlgn="auto">
              <a:spcBef>
                <a:spcPts val="0"/>
              </a:spcBef>
              <a:spcAft>
                <a:spcPts val="0"/>
              </a:spcAft>
              <a:buNone/>
              <a:defRPr/>
            </a:pPr>
            <a:r>
              <a:rPr lang="en-US" u="sng" dirty="0" err="1"/>
              <a:t>Dienstverrichter</a:t>
            </a:r>
            <a:r>
              <a:rPr lang="en-US" u="sng" dirty="0"/>
              <a:t> </a:t>
            </a:r>
            <a:r>
              <a:rPr lang="en-US" u="sng" dirty="0" err="1"/>
              <a:t>buiten</a:t>
            </a:r>
            <a:r>
              <a:rPr lang="en-US" u="sng" dirty="0"/>
              <a:t> EU en </a:t>
            </a:r>
            <a:r>
              <a:rPr lang="en-US" u="sng" dirty="0" err="1"/>
              <a:t>afnemer</a:t>
            </a:r>
            <a:r>
              <a:rPr lang="en-US" u="sng" dirty="0"/>
              <a:t> in NL:</a:t>
            </a:r>
          </a:p>
          <a:p>
            <a:pPr fontAlgn="auto">
              <a:spcBef>
                <a:spcPts val="0"/>
              </a:spcBef>
              <a:spcAft>
                <a:spcPts val="0"/>
              </a:spcAft>
              <a:defRPr/>
            </a:pPr>
            <a:r>
              <a:rPr lang="en-US" dirty="0" err="1"/>
              <a:t>Plaats</a:t>
            </a:r>
            <a:r>
              <a:rPr lang="en-US" dirty="0"/>
              <a:t> van </a:t>
            </a:r>
            <a:r>
              <a:rPr lang="en-US" dirty="0" err="1"/>
              <a:t>dienst</a:t>
            </a:r>
            <a:r>
              <a:rPr lang="en-US" dirty="0"/>
              <a:t> NL: </a:t>
            </a:r>
            <a:r>
              <a:rPr lang="en-US" dirty="0" err="1"/>
              <a:t>Nederlandse</a:t>
            </a:r>
            <a:r>
              <a:rPr lang="en-US" dirty="0"/>
              <a:t> BTW</a:t>
            </a:r>
          </a:p>
          <a:p>
            <a:pPr fontAlgn="auto">
              <a:spcBef>
                <a:spcPts val="0"/>
              </a:spcBef>
              <a:spcAft>
                <a:spcPts val="0"/>
              </a:spcAft>
              <a:defRPr/>
            </a:pPr>
            <a:r>
              <a:rPr lang="en-US" dirty="0"/>
              <a:t>BTW </a:t>
            </a:r>
            <a:r>
              <a:rPr lang="en-US" dirty="0" err="1"/>
              <a:t>geheven</a:t>
            </a:r>
            <a:r>
              <a:rPr lang="en-US" dirty="0"/>
              <a:t> van </a:t>
            </a:r>
            <a:r>
              <a:rPr lang="en-US" dirty="0" err="1"/>
              <a:t>afnemer</a:t>
            </a:r>
            <a:endParaRPr lang="en-US" dirty="0"/>
          </a:p>
        </p:txBody>
      </p:sp>
    </p:spTree>
    <p:extLst>
      <p:ext uri="{BB962C8B-B14F-4D97-AF65-F5344CB8AC3E}">
        <p14:creationId xmlns:p14="http://schemas.microsoft.com/office/powerpoint/2010/main" val="52734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a:extLst>
              <a:ext uri="{FF2B5EF4-FFF2-40B4-BE49-F238E27FC236}">
                <a16:creationId xmlns:a16="http://schemas.microsoft.com/office/drawing/2014/main" id="{39A2BB4F-3E6D-2948-9124-7169E07315FD}"/>
              </a:ext>
            </a:extLst>
          </p:cNvPr>
          <p:cNvSpPr>
            <a:spLocks noGrp="1"/>
          </p:cNvSpPr>
          <p:nvPr>
            <p:ph type="title"/>
          </p:nvPr>
        </p:nvSpPr>
        <p:spPr/>
        <p:txBody>
          <a:bodyPr/>
          <a:lstStyle/>
          <a:p>
            <a:pPr eaLnBrk="1" hangingPunct="1"/>
            <a:r>
              <a:rPr lang="nl-NL" altLang="nl-NL"/>
              <a:t>ABC-levering	</a:t>
            </a:r>
          </a:p>
        </p:txBody>
      </p:sp>
      <p:sp>
        <p:nvSpPr>
          <p:cNvPr id="2" name="Tijdelijke aanduiding voor inhoud 1">
            <a:extLst>
              <a:ext uri="{FF2B5EF4-FFF2-40B4-BE49-F238E27FC236}">
                <a16:creationId xmlns:a16="http://schemas.microsoft.com/office/drawing/2014/main" id="{484EE12D-752B-2340-B8AC-BDEE6137849B}"/>
              </a:ext>
            </a:extLst>
          </p:cNvPr>
          <p:cNvSpPr>
            <a:spLocks noGrp="1"/>
          </p:cNvSpPr>
          <p:nvPr>
            <p:ph idx="1"/>
          </p:nvPr>
        </p:nvSpPr>
        <p:spPr/>
        <p:txBody>
          <a:bodyPr rtlCol="0">
            <a:normAutofit/>
          </a:bodyPr>
          <a:lstStyle/>
          <a:p>
            <a:pPr marL="0" indent="0" fontAlgn="auto">
              <a:spcBef>
                <a:spcPts val="0"/>
              </a:spcBef>
              <a:spcAft>
                <a:spcPts val="0"/>
              </a:spcAft>
              <a:buNone/>
              <a:defRPr/>
            </a:pPr>
            <a:r>
              <a:rPr lang="nl-NL" u="sng" dirty="0"/>
              <a:t>Drie partijen in twee verschillende EU-landen</a:t>
            </a:r>
          </a:p>
          <a:p>
            <a:pPr marL="0" indent="0" fontAlgn="auto">
              <a:spcBef>
                <a:spcPts val="0"/>
              </a:spcBef>
              <a:spcAft>
                <a:spcPts val="0"/>
              </a:spcAft>
              <a:buNone/>
              <a:defRPr/>
            </a:pPr>
            <a:r>
              <a:rPr lang="nl-NL" dirty="0"/>
              <a:t>Probleem meerdere leveringen </a:t>
            </a:r>
            <a:r>
              <a:rPr lang="nl-NL" dirty="0">
                <a:sym typeface="Wingdings" pitchFamily="2" charset="2"/>
              </a:rPr>
              <a:t>=&gt;</a:t>
            </a:r>
            <a:r>
              <a:rPr lang="nl-NL" dirty="0"/>
              <a:t> een transactie waarbij goederen worden vervoerd </a:t>
            </a:r>
          </a:p>
          <a:p>
            <a:pPr fontAlgn="auto">
              <a:spcBef>
                <a:spcPts val="0"/>
              </a:spcBef>
              <a:spcAft>
                <a:spcPts val="0"/>
              </a:spcAft>
              <a:defRPr/>
            </a:pPr>
            <a:endParaRPr lang="nl-NL" dirty="0"/>
          </a:p>
          <a:p>
            <a:pPr fontAlgn="auto">
              <a:spcBef>
                <a:spcPts val="0"/>
              </a:spcBef>
              <a:spcAft>
                <a:spcPts val="0"/>
              </a:spcAft>
              <a:defRPr/>
            </a:pPr>
            <a:r>
              <a:rPr lang="nl-NL" dirty="0"/>
              <a:t>Alleen bij transactie vervoer 0%-tarief ICL van toepassing</a:t>
            </a:r>
          </a:p>
          <a:p>
            <a:pPr fontAlgn="auto">
              <a:spcBef>
                <a:spcPts val="0"/>
              </a:spcBef>
              <a:spcAft>
                <a:spcPts val="0"/>
              </a:spcAft>
              <a:defRPr/>
            </a:pPr>
            <a:r>
              <a:rPr lang="nl-NL" dirty="0"/>
              <a:t>Andere transactie binnenlandse levering</a:t>
            </a:r>
          </a:p>
          <a:p>
            <a:pPr fontAlgn="auto">
              <a:spcBef>
                <a:spcPts val="0"/>
              </a:spcBef>
              <a:spcAft>
                <a:spcPts val="0"/>
              </a:spcAft>
              <a:defRPr/>
            </a:pPr>
            <a:endParaRPr lang="nl-NL" dirty="0"/>
          </a:p>
          <a:p>
            <a:pPr marL="0" indent="0" fontAlgn="auto">
              <a:spcBef>
                <a:spcPts val="0"/>
              </a:spcBef>
              <a:spcAft>
                <a:spcPts val="0"/>
              </a:spcAft>
              <a:buNone/>
              <a:defRPr/>
            </a:pPr>
            <a:r>
              <a:rPr lang="nl-NL" u="sng" dirty="0"/>
              <a:t>Belangrijk:</a:t>
            </a:r>
          </a:p>
          <a:p>
            <a:pPr fontAlgn="auto">
              <a:spcBef>
                <a:spcPts val="0"/>
              </a:spcBef>
              <a:spcAft>
                <a:spcPts val="0"/>
              </a:spcAft>
              <a:defRPr/>
            </a:pPr>
            <a:r>
              <a:rPr lang="nl-NL" dirty="0"/>
              <a:t>Bij welke transactie vervoer</a:t>
            </a:r>
          </a:p>
          <a:p>
            <a:pPr fontAlgn="auto">
              <a:spcBef>
                <a:spcPts val="0"/>
              </a:spcBef>
              <a:spcAft>
                <a:spcPts val="0"/>
              </a:spcAft>
              <a:defRPr/>
            </a:pPr>
            <a:r>
              <a:rPr lang="nl-NL" dirty="0"/>
              <a:t>Tot 1 januari 2020 afhankelijk van contracten (vaak schakel B-C), contracten regelen in welke schakel de intracommunautaire transacties plaatsvinden</a:t>
            </a:r>
          </a:p>
          <a:p>
            <a:pPr fontAlgn="auto">
              <a:spcBef>
                <a:spcPts val="0"/>
              </a:spcBef>
              <a:spcAft>
                <a:spcPts val="0"/>
              </a:spcAft>
              <a:defRPr/>
            </a:pPr>
            <a:r>
              <a:rPr lang="en-US" dirty="0" err="1"/>
              <a:t>Vanaf</a:t>
            </a:r>
            <a:r>
              <a:rPr lang="en-US" dirty="0"/>
              <a:t> 1 </a:t>
            </a:r>
            <a:r>
              <a:rPr lang="en-US" dirty="0" err="1"/>
              <a:t>januari</a:t>
            </a:r>
            <a:r>
              <a:rPr lang="en-US" dirty="0"/>
              <a:t> 2020 </a:t>
            </a:r>
            <a:r>
              <a:rPr lang="en-US" dirty="0" err="1"/>
              <a:t>vereenvoudiging</a:t>
            </a:r>
            <a:r>
              <a:rPr lang="en-US" dirty="0"/>
              <a:t> in quick fixe</a:t>
            </a:r>
          </a:p>
          <a:p>
            <a:pPr marL="0" indent="0" fontAlgn="auto">
              <a:spcBef>
                <a:spcPts val="0"/>
              </a:spcBef>
              <a:spcAft>
                <a:spcPts val="0"/>
              </a:spcAft>
              <a:buNone/>
              <a:defRPr/>
            </a:pPr>
            <a:r>
              <a:rPr lang="nl-NL" dirty="0"/>
              <a:t>	</a:t>
            </a:r>
          </a:p>
          <a:p>
            <a:pPr fontAlgn="auto">
              <a:spcBef>
                <a:spcPts val="0"/>
              </a:spcBef>
              <a:spcAft>
                <a:spcPts val="0"/>
              </a:spcAft>
              <a:defRPr/>
            </a:pPr>
            <a:endParaRPr lang="nl-NL" dirty="0"/>
          </a:p>
        </p:txBody>
      </p:sp>
      <p:sp>
        <p:nvSpPr>
          <p:cNvPr id="23556" name="Rectangle 4">
            <a:extLst>
              <a:ext uri="{FF2B5EF4-FFF2-40B4-BE49-F238E27FC236}">
                <a16:creationId xmlns:a16="http://schemas.microsoft.com/office/drawing/2014/main" id="{C8DA239D-F519-4749-9FB7-8FCBC5B7977A}"/>
              </a:ext>
            </a:extLst>
          </p:cNvPr>
          <p:cNvSpPr>
            <a:spLocks noChangeArrowheads="1"/>
          </p:cNvSpPr>
          <p:nvPr/>
        </p:nvSpPr>
        <p:spPr bwMode="auto">
          <a:xfrm>
            <a:off x="1992314" y="2420939"/>
            <a:ext cx="85121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159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solidFill>
                <a:schemeClr val="bg1"/>
              </a:solidFill>
              <a:cs typeface="Times New Roman" panose="02020603050405020304" pitchFamily="18" charset="0"/>
            </a:endParaRPr>
          </a:p>
          <a:p>
            <a:pPr eaLnBrk="1" hangingPunct="1">
              <a:spcBef>
                <a:spcPct val="0"/>
              </a:spcBef>
              <a:buFontTx/>
              <a:buNone/>
            </a:pPr>
            <a:r>
              <a:rPr lang="nl-NL" altLang="nl-NL" sz="2000" i="1">
                <a:solidFill>
                  <a:schemeClr val="bg1"/>
                </a:solidFill>
                <a:cs typeface="Times New Roman" panose="02020603050405020304" pitchFamily="18" charset="0"/>
              </a:rPr>
              <a:t> </a:t>
            </a:r>
            <a:endParaRPr lang="nl-NL" altLang="nl-NL" sz="2000">
              <a:solidFill>
                <a:schemeClr val="bg1"/>
              </a:solidFill>
              <a:cs typeface="Times New Roman" panose="02020603050405020304" pitchFamily="18" charset="0"/>
            </a:endParaRPr>
          </a:p>
          <a:p>
            <a:pPr eaLnBrk="1" hangingPunct="1">
              <a:spcBef>
                <a:spcPct val="0"/>
              </a:spcBef>
              <a:buFontTx/>
              <a:buNone/>
            </a:pPr>
            <a:r>
              <a:rPr lang="nl-NL" altLang="nl-NL" sz="2000">
                <a:solidFill>
                  <a:schemeClr val="bg1"/>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nl-NL" altLang="nl-NL" sz="200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08769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a:extLst>
              <a:ext uri="{FF2B5EF4-FFF2-40B4-BE49-F238E27FC236}">
                <a16:creationId xmlns:a16="http://schemas.microsoft.com/office/drawing/2014/main" id="{669263DA-D39C-8844-9C6D-9B20DE9F7526}"/>
              </a:ext>
            </a:extLst>
          </p:cNvPr>
          <p:cNvSpPr>
            <a:spLocks noGrp="1"/>
          </p:cNvSpPr>
          <p:nvPr>
            <p:ph type="title"/>
          </p:nvPr>
        </p:nvSpPr>
        <p:spPr/>
        <p:txBody>
          <a:bodyPr/>
          <a:lstStyle/>
          <a:p>
            <a:pPr eaLnBrk="1" hangingPunct="1"/>
            <a:r>
              <a:rPr lang="en-US" altLang="nl-NL">
                <a:sym typeface="Wingdings" pitchFamily="2" charset="2"/>
              </a:rPr>
              <a:t>Dienstenverkeer buiten EU</a:t>
            </a:r>
            <a:endParaRPr lang="nl-NL" altLang="nl-NL"/>
          </a:p>
        </p:txBody>
      </p:sp>
      <p:sp>
        <p:nvSpPr>
          <p:cNvPr id="94211" name="Rectangle 3">
            <a:extLst>
              <a:ext uri="{FF2B5EF4-FFF2-40B4-BE49-F238E27FC236}">
                <a16:creationId xmlns:a16="http://schemas.microsoft.com/office/drawing/2014/main" id="{54D1F52D-1DB1-5641-B11E-C3ADEB3142C2}"/>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a:t>Ondernemer </a:t>
            </a:r>
            <a:r>
              <a:rPr lang="en-US" u="sng" dirty="0" err="1"/>
              <a:t>verricht</a:t>
            </a:r>
            <a:r>
              <a:rPr lang="en-US" u="sng" dirty="0"/>
              <a:t> </a:t>
            </a:r>
            <a:r>
              <a:rPr lang="en-US" u="sng" dirty="0" err="1"/>
              <a:t>een</a:t>
            </a:r>
            <a:r>
              <a:rPr lang="en-US" u="sng" dirty="0"/>
              <a:t> </a:t>
            </a:r>
            <a:r>
              <a:rPr lang="en-US" u="sng" dirty="0" err="1"/>
              <a:t>dienst</a:t>
            </a:r>
            <a:r>
              <a:rPr lang="en-US" u="sng" dirty="0"/>
              <a:t> </a:t>
            </a:r>
            <a:r>
              <a:rPr lang="en-US" u="sng" dirty="0" err="1"/>
              <a:t>aan</a:t>
            </a:r>
            <a:r>
              <a:rPr lang="en-US" u="sng" dirty="0"/>
              <a:t> </a:t>
            </a:r>
            <a:r>
              <a:rPr lang="en-US" u="sng" dirty="0" err="1"/>
              <a:t>een</a:t>
            </a:r>
            <a:r>
              <a:rPr lang="en-US" u="sng" dirty="0"/>
              <a:t> </a:t>
            </a:r>
            <a:r>
              <a:rPr lang="en-US" u="sng" dirty="0" err="1"/>
              <a:t>niet-ondernemer</a:t>
            </a:r>
            <a:endParaRPr lang="en-US" u="sng" dirty="0"/>
          </a:p>
          <a:p>
            <a:pPr fontAlgn="auto">
              <a:spcBef>
                <a:spcPts val="0"/>
              </a:spcBef>
              <a:spcAft>
                <a:spcPts val="0"/>
              </a:spcAft>
              <a:defRPr/>
            </a:pPr>
            <a:endParaRPr lang="en-US" dirty="0"/>
          </a:p>
          <a:p>
            <a:pPr marL="0" indent="0" fontAlgn="auto">
              <a:spcBef>
                <a:spcPts val="0"/>
              </a:spcBef>
              <a:spcAft>
                <a:spcPts val="0"/>
              </a:spcAft>
              <a:buNone/>
              <a:defRPr/>
            </a:pPr>
            <a:r>
              <a:rPr lang="en-US" u="sng" dirty="0" err="1"/>
              <a:t>Hoofdregel</a:t>
            </a:r>
            <a:endParaRPr lang="en-US" u="sng" dirty="0"/>
          </a:p>
          <a:p>
            <a:pPr marL="0" indent="0" fontAlgn="auto">
              <a:spcBef>
                <a:spcPts val="0"/>
              </a:spcBef>
              <a:spcAft>
                <a:spcPts val="0"/>
              </a:spcAft>
              <a:buNone/>
              <a:defRPr/>
            </a:pPr>
            <a:r>
              <a:rPr lang="en-US" dirty="0" err="1"/>
              <a:t>Plaats</a:t>
            </a:r>
            <a:r>
              <a:rPr lang="en-US" dirty="0"/>
              <a:t> van </a:t>
            </a:r>
            <a:r>
              <a:rPr lang="en-US" dirty="0" err="1"/>
              <a:t>dienst</a:t>
            </a:r>
            <a:r>
              <a:rPr lang="en-US" dirty="0"/>
              <a:t> is </a:t>
            </a:r>
            <a:r>
              <a:rPr lang="en-US" dirty="0" err="1"/>
              <a:t>plaats</a:t>
            </a:r>
            <a:r>
              <a:rPr lang="en-US" dirty="0"/>
              <a:t> </a:t>
            </a:r>
            <a:r>
              <a:rPr lang="en-US" dirty="0" err="1"/>
              <a:t>dienstverrichter</a:t>
            </a:r>
            <a:endParaRPr lang="en-US" dirty="0"/>
          </a:p>
          <a:p>
            <a:pPr fontAlgn="auto">
              <a:spcBef>
                <a:spcPts val="0"/>
              </a:spcBef>
              <a:spcAft>
                <a:spcPts val="0"/>
              </a:spcAft>
              <a:defRPr/>
            </a:pPr>
            <a:endParaRPr lang="en-US" dirty="0"/>
          </a:p>
          <a:p>
            <a:pPr marL="0" indent="0" fontAlgn="auto">
              <a:spcBef>
                <a:spcPts val="0"/>
              </a:spcBef>
              <a:spcAft>
                <a:spcPts val="0"/>
              </a:spcAft>
              <a:buNone/>
              <a:defRPr/>
            </a:pPr>
            <a:r>
              <a:rPr lang="en-US" u="sng" dirty="0" err="1"/>
              <a:t>Uitzonderingen</a:t>
            </a:r>
            <a:r>
              <a:rPr lang="en-US" u="sng" dirty="0"/>
              <a:t>:</a:t>
            </a:r>
          </a:p>
          <a:p>
            <a:pPr fontAlgn="auto">
              <a:spcBef>
                <a:spcPts val="0"/>
              </a:spcBef>
              <a:spcAft>
                <a:spcPts val="0"/>
              </a:spcAft>
              <a:defRPr/>
            </a:pPr>
            <a:r>
              <a:rPr lang="en-US" dirty="0"/>
              <a:t>Restaurant en </a:t>
            </a:r>
            <a:r>
              <a:rPr lang="en-US" dirty="0" err="1"/>
              <a:t>cateringsdiensten</a:t>
            </a:r>
            <a:r>
              <a:rPr lang="en-US" dirty="0"/>
              <a:t> (</a:t>
            </a:r>
            <a:r>
              <a:rPr lang="en-US" dirty="0" err="1"/>
              <a:t>aan</a:t>
            </a:r>
            <a:r>
              <a:rPr lang="en-US" dirty="0"/>
              <a:t> brood </a:t>
            </a:r>
            <a:r>
              <a:rPr lang="en-US" dirty="0" err="1"/>
              <a:t>schip</a:t>
            </a:r>
            <a:r>
              <a:rPr lang="en-US" dirty="0"/>
              <a:t> of </a:t>
            </a:r>
            <a:r>
              <a:rPr lang="en-US" dirty="0" err="1"/>
              <a:t>vliegtuig</a:t>
            </a:r>
            <a:r>
              <a:rPr lang="en-US" dirty="0"/>
              <a:t>)</a:t>
            </a:r>
          </a:p>
          <a:p>
            <a:pPr fontAlgn="auto">
              <a:spcBef>
                <a:spcPts val="0"/>
              </a:spcBef>
              <a:spcAft>
                <a:spcPts val="0"/>
              </a:spcAft>
              <a:defRPr/>
            </a:pPr>
            <a:r>
              <a:rPr lang="en-US" dirty="0" err="1"/>
              <a:t>Verhuur</a:t>
            </a:r>
            <a:r>
              <a:rPr lang="en-US" dirty="0"/>
              <a:t> </a:t>
            </a:r>
            <a:r>
              <a:rPr lang="en-US" dirty="0" err="1"/>
              <a:t>vervoersmiddelen</a:t>
            </a:r>
            <a:r>
              <a:rPr lang="en-US" dirty="0"/>
              <a:t> door </a:t>
            </a:r>
            <a:r>
              <a:rPr lang="en-US" dirty="0" err="1"/>
              <a:t>ondernemer</a:t>
            </a:r>
            <a:r>
              <a:rPr lang="en-US" dirty="0"/>
              <a:t> </a:t>
            </a:r>
            <a:r>
              <a:rPr lang="en-US" dirty="0" err="1"/>
              <a:t>buiten</a:t>
            </a:r>
            <a:r>
              <a:rPr lang="en-US" dirty="0"/>
              <a:t> de EU</a:t>
            </a:r>
          </a:p>
          <a:p>
            <a:pPr fontAlgn="auto">
              <a:spcBef>
                <a:spcPts val="0"/>
              </a:spcBef>
              <a:spcAft>
                <a:spcPts val="0"/>
              </a:spcAft>
              <a:defRPr/>
            </a:pPr>
            <a:r>
              <a:rPr lang="en-US" dirty="0" err="1"/>
              <a:t>Elektronische</a:t>
            </a:r>
            <a:r>
              <a:rPr lang="en-US" dirty="0"/>
              <a:t> </a:t>
            </a:r>
            <a:r>
              <a:rPr lang="en-US" dirty="0" err="1"/>
              <a:t>diensten</a:t>
            </a:r>
            <a:endParaRPr lang="en-US" dirty="0"/>
          </a:p>
          <a:p>
            <a:pPr fontAlgn="auto">
              <a:spcBef>
                <a:spcPts val="0"/>
              </a:spcBef>
              <a:spcAft>
                <a:spcPts val="0"/>
              </a:spcAft>
              <a:defRPr/>
            </a:pPr>
            <a:r>
              <a:rPr lang="en-US" dirty="0" err="1"/>
              <a:t>Telecommunicatie</a:t>
            </a:r>
            <a:r>
              <a:rPr lang="en-US" dirty="0"/>
              <a:t>-, radio- en </a:t>
            </a:r>
            <a:r>
              <a:rPr lang="en-US" dirty="0" err="1"/>
              <a:t>televisieomroepdiensten</a:t>
            </a:r>
            <a:r>
              <a:rPr lang="en-US" dirty="0"/>
              <a:t> </a:t>
            </a:r>
          </a:p>
          <a:p>
            <a:pPr fontAlgn="auto">
              <a:spcBef>
                <a:spcPts val="0"/>
              </a:spcBef>
              <a:spcAft>
                <a:spcPts val="0"/>
              </a:spcAft>
              <a:defRPr/>
            </a:pPr>
            <a:r>
              <a:rPr lang="en-US" dirty="0" err="1"/>
              <a:t>Intellectuele</a:t>
            </a:r>
            <a:r>
              <a:rPr lang="en-US" dirty="0"/>
              <a:t> </a:t>
            </a:r>
            <a:r>
              <a:rPr lang="en-US" dirty="0" err="1"/>
              <a:t>diensten</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Tree>
    <p:extLst>
      <p:ext uri="{BB962C8B-B14F-4D97-AF65-F5344CB8AC3E}">
        <p14:creationId xmlns:p14="http://schemas.microsoft.com/office/powerpoint/2010/main" val="42814511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a:extLst>
              <a:ext uri="{FF2B5EF4-FFF2-40B4-BE49-F238E27FC236}">
                <a16:creationId xmlns:a16="http://schemas.microsoft.com/office/drawing/2014/main" id="{CD079587-9298-8244-BDCD-AB139D9648E3}"/>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115715" name="Text Box 5">
            <a:extLst>
              <a:ext uri="{FF2B5EF4-FFF2-40B4-BE49-F238E27FC236}">
                <a16:creationId xmlns:a16="http://schemas.microsoft.com/office/drawing/2014/main" id="{EB3340C9-FF63-764F-8921-817FB4C7293A}"/>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
        <p:nvSpPr>
          <p:cNvPr id="115716" name="Rechthoek 3">
            <a:extLst>
              <a:ext uri="{FF2B5EF4-FFF2-40B4-BE49-F238E27FC236}">
                <a16:creationId xmlns:a16="http://schemas.microsoft.com/office/drawing/2014/main" id="{FB07C5B1-E9B2-424D-9709-6499712541C6}"/>
              </a:ext>
            </a:extLst>
          </p:cNvPr>
          <p:cNvSpPr>
            <a:spLocks noChangeArrowheads="1"/>
          </p:cNvSpPr>
          <p:nvPr/>
        </p:nvSpPr>
        <p:spPr bwMode="auto">
          <a:xfrm>
            <a:off x="3432176" y="3200400"/>
            <a:ext cx="615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3200" b="1" dirty="0">
                <a:solidFill>
                  <a:srgbClr val="CCCC00"/>
                </a:solidFill>
                <a:latin typeface="Calibri" panose="020F0502020204030204" pitchFamily="34" charset="0"/>
                <a:cs typeface="Calibri" panose="020F0502020204030204" pitchFamily="34" charset="0"/>
                <a:sym typeface="Wingdings" pitchFamily="2" charset="2"/>
              </a:rPr>
              <a:t>Teruggaaf buitenlandse BTW</a:t>
            </a:r>
          </a:p>
        </p:txBody>
      </p:sp>
    </p:spTree>
    <p:extLst>
      <p:ext uri="{BB962C8B-B14F-4D97-AF65-F5344CB8AC3E}">
        <p14:creationId xmlns:p14="http://schemas.microsoft.com/office/powerpoint/2010/main" val="39092178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a:extLst>
              <a:ext uri="{FF2B5EF4-FFF2-40B4-BE49-F238E27FC236}">
                <a16:creationId xmlns:a16="http://schemas.microsoft.com/office/drawing/2014/main" id="{E1DA04A5-023B-084F-9158-10EFA252441C}"/>
              </a:ext>
            </a:extLst>
          </p:cNvPr>
          <p:cNvSpPr>
            <a:spLocks noGrp="1"/>
          </p:cNvSpPr>
          <p:nvPr>
            <p:ph type="title"/>
          </p:nvPr>
        </p:nvSpPr>
        <p:spPr/>
        <p:txBody>
          <a:bodyPr/>
          <a:lstStyle/>
          <a:p>
            <a:pPr eaLnBrk="1" hangingPunct="1"/>
            <a:r>
              <a:rPr lang="nl-NL" altLang="nl-NL"/>
              <a:t>Teruggaaf buitenlandse BTW </a:t>
            </a:r>
          </a:p>
        </p:txBody>
      </p:sp>
      <p:sp>
        <p:nvSpPr>
          <p:cNvPr id="112643" name="Rectangle 3">
            <a:extLst>
              <a:ext uri="{FF2B5EF4-FFF2-40B4-BE49-F238E27FC236}">
                <a16:creationId xmlns:a16="http://schemas.microsoft.com/office/drawing/2014/main" id="{6AA261AA-0D2A-B445-AE96-9E565919271C}"/>
              </a:ext>
            </a:extLst>
          </p:cNvPr>
          <p:cNvSpPr>
            <a:spLocks noGrp="1"/>
          </p:cNvSpPr>
          <p:nvPr>
            <p:ph idx="1"/>
          </p:nvPr>
        </p:nvSpPr>
        <p:spPr/>
        <p:txBody>
          <a:bodyPr/>
          <a:lstStyle/>
          <a:p>
            <a:pPr marL="357188">
              <a:defRPr/>
            </a:pPr>
            <a:r>
              <a:rPr lang="nl-NL" altLang="nl-NL" dirty="0"/>
              <a:t>EU-ondernemers kunnen buitenlandse BTW in eigen lidstaat terugvragen</a:t>
            </a:r>
          </a:p>
          <a:p>
            <a:pPr marL="357188">
              <a:defRPr/>
            </a:pPr>
            <a:r>
              <a:rPr lang="nl-NL" altLang="nl-NL" dirty="0"/>
              <a:t>Uiterlijk 30 september van het jaar volgend op teruggaaftijdvak</a:t>
            </a:r>
          </a:p>
          <a:p>
            <a:pPr marL="357188">
              <a:defRPr/>
            </a:pPr>
            <a:r>
              <a:rPr lang="nl-NL" altLang="nl-NL" dirty="0"/>
              <a:t>Elektronisch zonder overlegging van facturen en hoedanigheidsverklaring maar met codering Lidstaten mogen elektronische kopie eisen bij:</a:t>
            </a:r>
          </a:p>
          <a:p>
            <a:pPr lvl="1" eaLnBrk="1" hangingPunct="1">
              <a:defRPr/>
            </a:pPr>
            <a:r>
              <a:rPr lang="nl-NL" altLang="nl-NL" dirty="0"/>
              <a:t>Facturen 	        &gt; € 1.000 exclusief BTW</a:t>
            </a:r>
          </a:p>
          <a:p>
            <a:pPr lvl="1" eaLnBrk="1" hangingPunct="1">
              <a:defRPr/>
            </a:pPr>
            <a:r>
              <a:rPr lang="nl-NL" altLang="nl-NL" dirty="0"/>
              <a:t>Benzinefacturen &gt; €    250 exclusief BTW</a:t>
            </a:r>
          </a:p>
          <a:p>
            <a:pPr lvl="1" eaLnBrk="1" hangingPunct="1">
              <a:defRPr/>
            </a:pPr>
            <a:endParaRPr lang="nl-NL" altLang="nl-NL" dirty="0"/>
          </a:p>
          <a:p>
            <a:pPr lvl="1" eaLnBrk="1" hangingPunct="1">
              <a:defRPr/>
            </a:pPr>
            <a:endParaRPr lang="nl-NL" altLang="nl-NL" dirty="0"/>
          </a:p>
          <a:p>
            <a:pPr lvl="1" eaLnBrk="1" hangingPunct="1">
              <a:defRPr/>
            </a:pPr>
            <a:endParaRPr lang="nl-NL" altLang="nl-NL" dirty="0"/>
          </a:p>
        </p:txBody>
      </p:sp>
    </p:spTree>
    <p:extLst>
      <p:ext uri="{BB962C8B-B14F-4D97-AF65-F5344CB8AC3E}">
        <p14:creationId xmlns:p14="http://schemas.microsoft.com/office/powerpoint/2010/main" val="4553291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el 1">
            <a:extLst>
              <a:ext uri="{FF2B5EF4-FFF2-40B4-BE49-F238E27FC236}">
                <a16:creationId xmlns:a16="http://schemas.microsoft.com/office/drawing/2014/main" id="{FE681CA6-A412-BA4B-AFBB-F6B21A5EBC22}"/>
              </a:ext>
            </a:extLst>
          </p:cNvPr>
          <p:cNvSpPr>
            <a:spLocks noGrp="1"/>
          </p:cNvSpPr>
          <p:nvPr>
            <p:ph type="title"/>
          </p:nvPr>
        </p:nvSpPr>
        <p:spPr/>
        <p:txBody>
          <a:bodyPr/>
          <a:lstStyle/>
          <a:p>
            <a:pPr eaLnBrk="1" hangingPunct="1"/>
            <a:r>
              <a:rPr lang="nl-NL" altLang="nl-NL"/>
              <a:t>Teruggaaf buitenlandse BTW </a:t>
            </a:r>
          </a:p>
        </p:txBody>
      </p:sp>
      <p:sp>
        <p:nvSpPr>
          <p:cNvPr id="117763" name="Rectangle 3">
            <a:extLst>
              <a:ext uri="{FF2B5EF4-FFF2-40B4-BE49-F238E27FC236}">
                <a16:creationId xmlns:a16="http://schemas.microsoft.com/office/drawing/2014/main" id="{A649AA59-C101-DD41-80BF-19E2E96688B7}"/>
              </a:ext>
            </a:extLst>
          </p:cNvPr>
          <p:cNvSpPr>
            <a:spLocks noGrp="1"/>
          </p:cNvSpPr>
          <p:nvPr>
            <p:ph idx="1"/>
          </p:nvPr>
        </p:nvSpPr>
        <p:spPr/>
        <p:txBody>
          <a:bodyPr/>
          <a:lstStyle/>
          <a:p>
            <a:pPr marL="357188"/>
            <a:r>
              <a:rPr lang="nl-NL" altLang="nl-NL"/>
              <a:t>Lidstaat van teruggaaf geeft binnen 4 maanden na ontvangst een beschikking</a:t>
            </a:r>
          </a:p>
          <a:p>
            <a:pPr lvl="1" eaLnBrk="1" hangingPunct="1"/>
            <a:r>
              <a:rPr lang="nl-NL" altLang="nl-NL"/>
              <a:t>Tenzij aanvullende gegevens zijn opgevraagd</a:t>
            </a:r>
          </a:p>
          <a:p>
            <a:pPr lvl="1" eaLnBrk="1" hangingPunct="1"/>
            <a:r>
              <a:rPr lang="nl-NL" altLang="nl-NL"/>
              <a:t>Waarop de ondernemer binnen 1 maand moet reageren</a:t>
            </a:r>
          </a:p>
          <a:p>
            <a:pPr marL="357188"/>
            <a:r>
              <a:rPr lang="nl-NL" altLang="nl-NL"/>
              <a:t>Bij goedkeuring teruggaafverzoek volgt binnen 10 werkdagen de uitbetaling</a:t>
            </a:r>
          </a:p>
        </p:txBody>
      </p:sp>
    </p:spTree>
    <p:extLst>
      <p:ext uri="{BB962C8B-B14F-4D97-AF65-F5344CB8AC3E}">
        <p14:creationId xmlns:p14="http://schemas.microsoft.com/office/powerpoint/2010/main" val="316508630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a:extLst>
              <a:ext uri="{FF2B5EF4-FFF2-40B4-BE49-F238E27FC236}">
                <a16:creationId xmlns:a16="http://schemas.microsoft.com/office/drawing/2014/main" id="{101597BA-CC97-124D-A8EE-55EEDFFC0800}"/>
              </a:ext>
            </a:extLst>
          </p:cNvPr>
          <p:cNvSpPr>
            <a:spLocks noGrp="1"/>
          </p:cNvSpPr>
          <p:nvPr>
            <p:ph type="title"/>
          </p:nvPr>
        </p:nvSpPr>
        <p:spPr/>
        <p:txBody>
          <a:bodyPr/>
          <a:lstStyle/>
          <a:p>
            <a:pPr eaLnBrk="1" hangingPunct="1"/>
            <a:r>
              <a:rPr lang="nl-NL" altLang="nl-NL"/>
              <a:t>Teruggaaf buitenlandse BTW </a:t>
            </a:r>
          </a:p>
        </p:txBody>
      </p:sp>
      <p:sp>
        <p:nvSpPr>
          <p:cNvPr id="98307" name="Rectangle 3">
            <a:extLst>
              <a:ext uri="{FF2B5EF4-FFF2-40B4-BE49-F238E27FC236}">
                <a16:creationId xmlns:a16="http://schemas.microsoft.com/office/drawing/2014/main" id="{3AEB7CCD-FDFB-4E4B-9550-77E776797C7E}"/>
              </a:ext>
            </a:extLst>
          </p:cNvPr>
          <p:cNvSpPr>
            <a:spLocks noGrp="1" noChangeArrowheads="1"/>
          </p:cNvSpPr>
          <p:nvPr>
            <p:ph idx="1"/>
          </p:nvPr>
        </p:nvSpPr>
        <p:spPr/>
        <p:txBody>
          <a:bodyPr rtlCol="0">
            <a:normAutofit/>
          </a:bodyPr>
          <a:lstStyle/>
          <a:p>
            <a:pPr fontAlgn="auto">
              <a:spcBef>
                <a:spcPts val="0"/>
              </a:spcBef>
              <a:spcAft>
                <a:spcPts val="0"/>
              </a:spcAft>
              <a:defRPr/>
            </a:pPr>
            <a:r>
              <a:rPr lang="nl-NL" dirty="0"/>
              <a:t>Rentevergoeding als geen aanvullende gegevens zijn opgevraagd en uitbetaling geschiedt na 10 werkdagen</a:t>
            </a:r>
          </a:p>
          <a:p>
            <a:pPr fontAlgn="auto">
              <a:spcBef>
                <a:spcPts val="0"/>
              </a:spcBef>
              <a:spcAft>
                <a:spcPts val="0"/>
              </a:spcAft>
              <a:defRPr/>
            </a:pPr>
            <a:r>
              <a:rPr lang="nl-NL" dirty="0"/>
              <a:t>Rechtsmiddelen overeenkomstig de mogelijkheden die in het land van teruggaaf gevestigde ondernemers hebben</a:t>
            </a:r>
          </a:p>
          <a:p>
            <a:pPr fontAlgn="auto">
              <a:spcBef>
                <a:spcPts val="0"/>
              </a:spcBef>
              <a:spcAft>
                <a:spcPts val="0"/>
              </a:spcAft>
              <a:defRPr/>
            </a:pPr>
            <a:endParaRPr lang="nl-NL" dirty="0"/>
          </a:p>
          <a:p>
            <a:pPr marL="0" indent="0" fontAlgn="auto">
              <a:spcBef>
                <a:spcPts val="0"/>
              </a:spcBef>
              <a:spcAft>
                <a:spcPts val="0"/>
              </a:spcAft>
              <a:buNone/>
              <a:defRPr/>
            </a:pPr>
            <a:r>
              <a:rPr lang="nl-NL" u="sng" dirty="0"/>
              <a:t>Drempelbedragen:</a:t>
            </a:r>
          </a:p>
          <a:p>
            <a:pPr fontAlgn="auto">
              <a:spcBef>
                <a:spcPts val="0"/>
              </a:spcBef>
              <a:spcAft>
                <a:spcPts val="0"/>
              </a:spcAft>
              <a:defRPr/>
            </a:pPr>
            <a:r>
              <a:rPr lang="nl-NL" dirty="0"/>
              <a:t>Kalenderjaar: € 50</a:t>
            </a:r>
          </a:p>
          <a:p>
            <a:pPr fontAlgn="auto">
              <a:spcBef>
                <a:spcPts val="0"/>
              </a:spcBef>
              <a:spcAft>
                <a:spcPts val="0"/>
              </a:spcAft>
              <a:defRPr/>
            </a:pPr>
            <a:r>
              <a:rPr lang="nl-NL" dirty="0"/>
              <a:t>Overig tijdvak, minimaal drie maanden: € 400 </a:t>
            </a:r>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26857744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el 1">
            <a:extLst>
              <a:ext uri="{FF2B5EF4-FFF2-40B4-BE49-F238E27FC236}">
                <a16:creationId xmlns:a16="http://schemas.microsoft.com/office/drawing/2014/main" id="{C989B164-ED58-8343-897B-9E3137AFB8D5}"/>
              </a:ext>
            </a:extLst>
          </p:cNvPr>
          <p:cNvSpPr>
            <a:spLocks noGrp="1"/>
          </p:cNvSpPr>
          <p:nvPr>
            <p:ph type="title"/>
          </p:nvPr>
        </p:nvSpPr>
        <p:spPr/>
        <p:txBody>
          <a:bodyPr/>
          <a:lstStyle/>
          <a:p>
            <a:pPr eaLnBrk="1" hangingPunct="1"/>
            <a:r>
              <a:rPr lang="nl-NL" altLang="nl-NL"/>
              <a:t>Teruggaaf buitenlandse BTW</a:t>
            </a:r>
          </a:p>
        </p:txBody>
      </p:sp>
      <p:sp>
        <p:nvSpPr>
          <p:cNvPr id="119811" name="Rectangle 3">
            <a:extLst>
              <a:ext uri="{FF2B5EF4-FFF2-40B4-BE49-F238E27FC236}">
                <a16:creationId xmlns:a16="http://schemas.microsoft.com/office/drawing/2014/main" id="{C4826EAD-BE40-BF40-9738-90D500CB6C85}"/>
              </a:ext>
            </a:extLst>
          </p:cNvPr>
          <p:cNvSpPr>
            <a:spLocks noGrp="1"/>
          </p:cNvSpPr>
          <p:nvPr>
            <p:ph idx="1"/>
          </p:nvPr>
        </p:nvSpPr>
        <p:spPr/>
        <p:txBody>
          <a:bodyPr/>
          <a:lstStyle/>
          <a:p>
            <a:pPr marL="357188"/>
            <a:r>
              <a:rPr lang="nl-NL" altLang="nl-NL"/>
              <a:t>Via portaalsite</a:t>
            </a:r>
          </a:p>
          <a:p>
            <a:pPr marL="357188"/>
            <a:r>
              <a:rPr lang="nl-NL" altLang="nl-NL"/>
              <a:t>Gegevens aanvrager</a:t>
            </a:r>
          </a:p>
          <a:p>
            <a:pPr marL="357188"/>
            <a:r>
              <a:rPr lang="nl-NL" altLang="nl-NL"/>
              <a:t>Beroepsactiviteit</a:t>
            </a:r>
          </a:p>
          <a:p>
            <a:pPr marL="357188"/>
            <a:r>
              <a:rPr lang="nl-NL" altLang="nl-NL"/>
              <a:t>Teruggaaf tijdvak</a:t>
            </a:r>
          </a:p>
          <a:p>
            <a:pPr marL="357188"/>
            <a:r>
              <a:rPr lang="nl-NL" altLang="nl-NL"/>
              <a:t>Verklaring geen belaste prestaties in Lidstaat teruggaaf</a:t>
            </a:r>
          </a:p>
          <a:p>
            <a:pPr marL="357188"/>
            <a:r>
              <a:rPr lang="nl-NL" altLang="nl-NL"/>
              <a:t>BTW-nummer</a:t>
            </a:r>
          </a:p>
          <a:p>
            <a:pPr marL="357188"/>
            <a:r>
              <a:rPr lang="nl-NL" altLang="nl-NL"/>
              <a:t>Bankgegevens (inclusief IBAN en BIC)</a:t>
            </a:r>
          </a:p>
        </p:txBody>
      </p:sp>
    </p:spTree>
    <p:extLst>
      <p:ext uri="{BB962C8B-B14F-4D97-AF65-F5344CB8AC3E}">
        <p14:creationId xmlns:p14="http://schemas.microsoft.com/office/powerpoint/2010/main" val="42879338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el 1">
            <a:extLst>
              <a:ext uri="{FF2B5EF4-FFF2-40B4-BE49-F238E27FC236}">
                <a16:creationId xmlns:a16="http://schemas.microsoft.com/office/drawing/2014/main" id="{A44AC699-AACA-3841-AE0E-5E6BDE206CE6}"/>
              </a:ext>
            </a:extLst>
          </p:cNvPr>
          <p:cNvSpPr>
            <a:spLocks noGrp="1"/>
          </p:cNvSpPr>
          <p:nvPr>
            <p:ph type="title"/>
          </p:nvPr>
        </p:nvSpPr>
        <p:spPr/>
        <p:txBody>
          <a:bodyPr/>
          <a:lstStyle/>
          <a:p>
            <a:pPr eaLnBrk="1" hangingPunct="1"/>
            <a:r>
              <a:rPr lang="nl-NL" altLang="nl-NL"/>
              <a:t>Teruggaaf buitenlandse BTW </a:t>
            </a:r>
          </a:p>
        </p:txBody>
      </p:sp>
      <p:sp>
        <p:nvSpPr>
          <p:cNvPr id="120835" name="Rectangle 3">
            <a:extLst>
              <a:ext uri="{FF2B5EF4-FFF2-40B4-BE49-F238E27FC236}">
                <a16:creationId xmlns:a16="http://schemas.microsoft.com/office/drawing/2014/main" id="{0BFF0817-350C-A640-921F-A0C49F381EDC}"/>
              </a:ext>
            </a:extLst>
          </p:cNvPr>
          <p:cNvSpPr>
            <a:spLocks noGrp="1"/>
          </p:cNvSpPr>
          <p:nvPr>
            <p:ph idx="1"/>
          </p:nvPr>
        </p:nvSpPr>
        <p:spPr/>
        <p:txBody>
          <a:bodyPr/>
          <a:lstStyle/>
          <a:p>
            <a:pPr marL="357188"/>
            <a:r>
              <a:rPr lang="nl-NL" altLang="nl-NL"/>
              <a:t>Gegevens ingekochte prestaties</a:t>
            </a:r>
          </a:p>
          <a:p>
            <a:pPr marL="357188"/>
            <a:r>
              <a:rPr lang="nl-NL" altLang="nl-NL"/>
              <a:t>Gegevens leverancier</a:t>
            </a:r>
          </a:p>
          <a:p>
            <a:pPr marL="357188"/>
            <a:r>
              <a:rPr lang="nl-NL" altLang="nl-NL"/>
              <a:t>BTW-nummer leverancier</a:t>
            </a:r>
          </a:p>
          <a:p>
            <a:pPr marL="357188"/>
            <a:r>
              <a:rPr lang="nl-NL" altLang="nl-NL"/>
              <a:t>Maatstaf van heffing</a:t>
            </a:r>
          </a:p>
          <a:p>
            <a:pPr marL="357188"/>
            <a:r>
              <a:rPr lang="nl-NL" altLang="nl-NL"/>
              <a:t>BTW-bedrag</a:t>
            </a:r>
          </a:p>
          <a:p>
            <a:pPr lvl="1" indent="-71438"/>
            <a:endParaRPr lang="nl-NL" altLang="nl-NL"/>
          </a:p>
        </p:txBody>
      </p:sp>
    </p:spTree>
    <p:extLst>
      <p:ext uri="{BB962C8B-B14F-4D97-AF65-F5344CB8AC3E}">
        <p14:creationId xmlns:p14="http://schemas.microsoft.com/office/powerpoint/2010/main" val="31537529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el 1">
            <a:extLst>
              <a:ext uri="{FF2B5EF4-FFF2-40B4-BE49-F238E27FC236}">
                <a16:creationId xmlns:a16="http://schemas.microsoft.com/office/drawing/2014/main" id="{EFFEC306-56A2-BC42-9191-F6480E002D6A}"/>
              </a:ext>
            </a:extLst>
          </p:cNvPr>
          <p:cNvSpPr>
            <a:spLocks noGrp="1"/>
          </p:cNvSpPr>
          <p:nvPr>
            <p:ph type="title"/>
          </p:nvPr>
        </p:nvSpPr>
        <p:spPr/>
        <p:txBody>
          <a:bodyPr/>
          <a:lstStyle/>
          <a:p>
            <a:pPr eaLnBrk="1" hangingPunct="1"/>
            <a:r>
              <a:rPr lang="nl-NL" altLang="nl-NL"/>
              <a:t>Teruggaaf buitenlandse BTW </a:t>
            </a:r>
          </a:p>
        </p:txBody>
      </p:sp>
      <p:sp>
        <p:nvSpPr>
          <p:cNvPr id="121859" name="Rectangle 3">
            <a:extLst>
              <a:ext uri="{FF2B5EF4-FFF2-40B4-BE49-F238E27FC236}">
                <a16:creationId xmlns:a16="http://schemas.microsoft.com/office/drawing/2014/main" id="{FE4DE318-D905-B142-B385-F016200FF766}"/>
              </a:ext>
            </a:extLst>
          </p:cNvPr>
          <p:cNvSpPr>
            <a:spLocks noGrp="1"/>
          </p:cNvSpPr>
          <p:nvPr>
            <p:ph idx="1"/>
          </p:nvPr>
        </p:nvSpPr>
        <p:spPr/>
        <p:txBody>
          <a:bodyPr/>
          <a:lstStyle/>
          <a:p>
            <a:pPr marL="0" indent="0">
              <a:buNone/>
            </a:pPr>
            <a:r>
              <a:rPr lang="nl-NL" altLang="nl-NL"/>
              <a:t>Nederlandse invulling - gebruik codes (1 tot en met 10)</a:t>
            </a:r>
          </a:p>
          <a:p>
            <a:pPr marL="0" indent="0">
              <a:buNone/>
            </a:pPr>
            <a:r>
              <a:rPr lang="nl-NL" altLang="nl-NL"/>
              <a:t>1 = brandstof</a:t>
            </a:r>
          </a:p>
          <a:p>
            <a:pPr marL="0" indent="0">
              <a:buNone/>
            </a:pPr>
            <a:r>
              <a:rPr lang="nl-NL" altLang="nl-NL"/>
              <a:t>2 = verhuur vervoermiddelen</a:t>
            </a:r>
          </a:p>
          <a:p>
            <a:pPr marL="0" indent="0">
              <a:buNone/>
            </a:pPr>
            <a:r>
              <a:rPr lang="nl-NL" altLang="nl-NL"/>
              <a:t>3 = uitgaven in verband met vervoermiddelen</a:t>
            </a:r>
          </a:p>
          <a:p>
            <a:pPr marL="0" indent="0">
              <a:buNone/>
            </a:pPr>
            <a:r>
              <a:rPr lang="nl-NL" altLang="nl-NL"/>
              <a:t>4 = wegentol en andere heffingen mbt gebruik infrastructuur</a:t>
            </a:r>
          </a:p>
          <a:p>
            <a:pPr marL="0" indent="0">
              <a:buNone/>
            </a:pPr>
            <a:r>
              <a:rPr lang="nl-NL" altLang="nl-NL"/>
              <a:t>5 = reiskosten (taxi, openbaar vervoer)</a:t>
            </a:r>
          </a:p>
          <a:p>
            <a:pPr marL="0" indent="0">
              <a:buNone/>
            </a:pPr>
            <a:r>
              <a:rPr lang="nl-NL" altLang="nl-NL"/>
              <a:t>6 = logies</a:t>
            </a:r>
          </a:p>
          <a:p>
            <a:pPr marL="0" indent="0">
              <a:buNone/>
            </a:pPr>
            <a:r>
              <a:rPr lang="nl-NL" altLang="nl-NL"/>
              <a:t>7 = spijzen, dranken en restauratie</a:t>
            </a:r>
          </a:p>
          <a:p>
            <a:pPr marL="0" indent="0">
              <a:buNone/>
            </a:pPr>
            <a:r>
              <a:rPr lang="nl-NL" altLang="nl-NL"/>
              <a:t>8 = toegang tot beurzen en tentoonstellingen</a:t>
            </a:r>
          </a:p>
          <a:p>
            <a:pPr marL="0" indent="0">
              <a:buNone/>
            </a:pPr>
            <a:r>
              <a:rPr lang="nl-NL" altLang="nl-NL"/>
              <a:t>9 = weelde-uitgaven, en uitgaven voor ontspanning en representatie</a:t>
            </a:r>
          </a:p>
          <a:p>
            <a:pPr marL="0" indent="0">
              <a:buNone/>
            </a:pPr>
            <a:r>
              <a:rPr lang="nl-NL" altLang="nl-NL"/>
              <a:t>10 = andere</a:t>
            </a:r>
          </a:p>
        </p:txBody>
      </p:sp>
    </p:spTree>
    <p:extLst>
      <p:ext uri="{BB962C8B-B14F-4D97-AF65-F5344CB8AC3E}">
        <p14:creationId xmlns:p14="http://schemas.microsoft.com/office/powerpoint/2010/main" val="4417836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el 1">
            <a:extLst>
              <a:ext uri="{FF2B5EF4-FFF2-40B4-BE49-F238E27FC236}">
                <a16:creationId xmlns:a16="http://schemas.microsoft.com/office/drawing/2014/main" id="{F2DA342B-6D3A-6B40-B2B6-43D80C46263F}"/>
              </a:ext>
            </a:extLst>
          </p:cNvPr>
          <p:cNvSpPr>
            <a:spLocks noGrp="1"/>
          </p:cNvSpPr>
          <p:nvPr>
            <p:ph type="title"/>
          </p:nvPr>
        </p:nvSpPr>
        <p:spPr/>
        <p:txBody>
          <a:bodyPr/>
          <a:lstStyle/>
          <a:p>
            <a:pPr eaLnBrk="1" hangingPunct="1"/>
            <a:r>
              <a:rPr lang="nl-NL" altLang="nl-NL"/>
              <a:t>Teruggaaf buitenlandse BTW </a:t>
            </a:r>
          </a:p>
        </p:txBody>
      </p:sp>
      <p:sp>
        <p:nvSpPr>
          <p:cNvPr id="122883" name="Rectangle 3">
            <a:extLst>
              <a:ext uri="{FF2B5EF4-FFF2-40B4-BE49-F238E27FC236}">
                <a16:creationId xmlns:a16="http://schemas.microsoft.com/office/drawing/2014/main" id="{14CC50FD-4206-6F4D-98D5-29E9991EE7F3}"/>
              </a:ext>
            </a:extLst>
          </p:cNvPr>
          <p:cNvSpPr>
            <a:spLocks noGrp="1"/>
          </p:cNvSpPr>
          <p:nvPr>
            <p:ph idx="1"/>
          </p:nvPr>
        </p:nvSpPr>
        <p:spPr/>
        <p:txBody>
          <a:bodyPr/>
          <a:lstStyle/>
          <a:p>
            <a:pPr marL="0" indent="0">
              <a:buNone/>
            </a:pPr>
            <a:r>
              <a:rPr lang="nl-NL" altLang="nl-NL"/>
              <a:t>Inloggegevens zijn aan te vragen via download Belastingdienst </a:t>
            </a:r>
          </a:p>
          <a:p>
            <a:pPr marL="0" indent="0">
              <a:buNone/>
            </a:pPr>
            <a:r>
              <a:rPr lang="nl-NL" altLang="nl-NL">
                <a:hlinkClick r:id="rId2"/>
              </a:rPr>
              <a:t>www.belastingdienst.nl/eubtw2010</a:t>
            </a:r>
            <a:r>
              <a:rPr lang="nl-NL" altLang="nl-NL"/>
              <a:t> </a:t>
            </a:r>
          </a:p>
          <a:p>
            <a:pPr lvl="1" indent="-71438"/>
            <a:endParaRPr lang="nl-NL" altLang="nl-NL"/>
          </a:p>
          <a:p>
            <a:pPr marL="0" indent="0">
              <a:buNone/>
            </a:pPr>
            <a:r>
              <a:rPr lang="nl-NL" altLang="nl-NL"/>
              <a:t>Aanvrager ontvangt na ondertekening en verzending binnen 4 weken inloggegevens</a:t>
            </a:r>
          </a:p>
        </p:txBody>
      </p:sp>
    </p:spTree>
    <p:extLst>
      <p:ext uri="{BB962C8B-B14F-4D97-AF65-F5344CB8AC3E}">
        <p14:creationId xmlns:p14="http://schemas.microsoft.com/office/powerpoint/2010/main" val="7050712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5692B-F7A6-1248-A336-C284C340446F}"/>
              </a:ext>
            </a:extLst>
          </p:cNvPr>
          <p:cNvSpPr>
            <a:spLocks noGrp="1"/>
          </p:cNvSpPr>
          <p:nvPr>
            <p:ph type="title"/>
          </p:nvPr>
        </p:nvSpPr>
        <p:spPr>
          <a:xfrm>
            <a:off x="-3334182" y="914504"/>
            <a:ext cx="10363200" cy="1143000"/>
          </a:xfrm>
        </p:spPr>
        <p:txBody>
          <a:bodyPr/>
          <a:lstStyle/>
          <a:p>
            <a:pPr algn="ctr"/>
            <a:r>
              <a:rPr lang="nl-NL" b="1" dirty="0">
                <a:solidFill>
                  <a:srgbClr val="CCCC00"/>
                </a:solidFill>
              </a:rPr>
              <a:t>Programma</a:t>
            </a:r>
          </a:p>
        </p:txBody>
      </p:sp>
      <p:sp>
        <p:nvSpPr>
          <p:cNvPr id="3" name="Tijdelijke aanduiding voor tekst 2">
            <a:extLst>
              <a:ext uri="{FF2B5EF4-FFF2-40B4-BE49-F238E27FC236}">
                <a16:creationId xmlns:a16="http://schemas.microsoft.com/office/drawing/2014/main" id="{CA7388F2-F51B-F947-91DE-018F034C4327}"/>
              </a:ext>
            </a:extLst>
          </p:cNvPr>
          <p:cNvSpPr>
            <a:spLocks noGrp="1"/>
          </p:cNvSpPr>
          <p:nvPr>
            <p:ph type="body" sz="quarter" idx="12"/>
          </p:nvPr>
        </p:nvSpPr>
        <p:spPr>
          <a:xfrm>
            <a:off x="552000" y="2057504"/>
            <a:ext cx="11088000" cy="5049836"/>
          </a:xfrm>
        </p:spPr>
        <p:txBody>
          <a:bodyPr/>
          <a:lstStyle/>
          <a:p>
            <a:pPr marL="357188"/>
            <a:r>
              <a:rPr lang="en-US" altLang="nl-NL" dirty="0">
                <a:sym typeface="Wingdings" pitchFamily="2" charset="2"/>
              </a:rPr>
              <a:t>Welkom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doelstellingen</a:t>
            </a:r>
            <a:endParaRPr lang="en-US" altLang="nl-NL" dirty="0">
              <a:sym typeface="Wingdings" pitchFamily="2" charset="2"/>
            </a:endParaRP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leveringen</a:t>
            </a:r>
            <a:r>
              <a:rPr lang="en-US" altLang="nl-NL" dirty="0">
                <a:sym typeface="Wingdings" pitchFamily="2" charset="2"/>
              </a:rPr>
              <a:t> </a:t>
            </a:r>
            <a:r>
              <a:rPr lang="en-US" altLang="nl-NL" dirty="0" err="1">
                <a:sym typeface="Wingdings" pitchFamily="2" charset="2"/>
              </a:rPr>
              <a:t>buiteland</a:t>
            </a:r>
            <a:endParaRPr lang="en-US" altLang="nl-NL" dirty="0">
              <a:sym typeface="Wingdings" pitchFamily="2" charset="2"/>
            </a:endParaRP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leveringen</a:t>
            </a:r>
            <a:r>
              <a:rPr lang="en-US" altLang="nl-NL" dirty="0">
                <a:sym typeface="Wingdings" pitchFamily="2" charset="2"/>
              </a:rPr>
              <a:t> via e-commerce</a:t>
            </a: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diensten</a:t>
            </a:r>
            <a:r>
              <a:rPr lang="en-US" altLang="nl-NL" dirty="0">
                <a:sym typeface="Wingdings" pitchFamily="2" charset="2"/>
              </a:rPr>
              <a:t> </a:t>
            </a:r>
            <a:r>
              <a:rPr lang="en-US" altLang="nl-NL" dirty="0" err="1">
                <a:sym typeface="Wingdings" pitchFamily="2" charset="2"/>
              </a:rPr>
              <a:t>buitenland</a:t>
            </a:r>
            <a:endParaRPr lang="en-US" altLang="nl-NL" dirty="0">
              <a:sym typeface="Wingdings" pitchFamily="2" charset="2"/>
            </a:endParaRPr>
          </a:p>
          <a:p>
            <a:pPr marL="357188"/>
            <a:r>
              <a:rPr lang="en-US" altLang="nl-NL" b="1" dirty="0">
                <a:sym typeface="Wingdings" pitchFamily="2" charset="2"/>
              </a:rPr>
              <a:t>BTW </a:t>
            </a:r>
            <a:r>
              <a:rPr lang="en-US" altLang="nl-NL" b="1" dirty="0" err="1">
                <a:sym typeface="Wingdings" pitchFamily="2" charset="2"/>
              </a:rPr>
              <a:t>en</a:t>
            </a:r>
            <a:r>
              <a:rPr lang="en-US" altLang="nl-NL" b="1" dirty="0">
                <a:sym typeface="Wingdings" pitchFamily="2" charset="2"/>
              </a:rPr>
              <a:t> </a:t>
            </a:r>
            <a:r>
              <a:rPr lang="en-US" altLang="nl-NL" b="1" dirty="0" err="1">
                <a:sym typeface="Wingdings" pitchFamily="2" charset="2"/>
              </a:rPr>
              <a:t>laatste</a:t>
            </a:r>
            <a:r>
              <a:rPr lang="en-US" altLang="nl-NL" b="1" dirty="0">
                <a:sym typeface="Wingdings" pitchFamily="2" charset="2"/>
              </a:rPr>
              <a:t> BTW </a:t>
            </a:r>
            <a:r>
              <a:rPr lang="en-US" altLang="nl-NL" b="1" dirty="0" err="1">
                <a:sym typeface="Wingdings" pitchFamily="2" charset="2"/>
              </a:rPr>
              <a:t>aangifte</a:t>
            </a:r>
            <a:r>
              <a:rPr lang="en-US" altLang="nl-NL" b="1" dirty="0">
                <a:sym typeface="Wingdings" pitchFamily="2" charset="2"/>
              </a:rPr>
              <a:t> 2021</a:t>
            </a:r>
          </a:p>
          <a:p>
            <a:pPr marL="357188"/>
            <a:r>
              <a:rPr lang="en-US" altLang="nl-NL" dirty="0" err="1">
                <a:sym typeface="Wingdings" pitchFamily="2" charset="2"/>
              </a:rPr>
              <a:t>Vragen</a:t>
            </a:r>
            <a:endParaRPr lang="en-US" altLang="nl-NL" dirty="0">
              <a:sym typeface="Wingdings" pitchFamily="2" charset="2"/>
            </a:endParaRPr>
          </a:p>
          <a:p>
            <a:endParaRPr lang="nl-NL" dirty="0"/>
          </a:p>
          <a:p>
            <a:endParaRPr lang="nl-NL" dirty="0"/>
          </a:p>
        </p:txBody>
      </p:sp>
    </p:spTree>
    <p:extLst>
      <p:ext uri="{BB962C8B-B14F-4D97-AF65-F5344CB8AC3E}">
        <p14:creationId xmlns:p14="http://schemas.microsoft.com/office/powerpoint/2010/main" val="285576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6B687DD4-0AFB-954B-8329-065745415AC1}"/>
              </a:ext>
            </a:extLst>
          </p:cNvPr>
          <p:cNvSpPr>
            <a:spLocks noGrp="1"/>
          </p:cNvSpPr>
          <p:nvPr>
            <p:ph type="title"/>
          </p:nvPr>
        </p:nvSpPr>
        <p:spPr/>
        <p:txBody>
          <a:bodyPr/>
          <a:lstStyle/>
          <a:p>
            <a:pPr eaLnBrk="1" hangingPunct="1"/>
            <a:r>
              <a:rPr lang="nl-NL" altLang="nl-NL"/>
              <a:t>ABC-levering	</a:t>
            </a:r>
          </a:p>
        </p:txBody>
      </p:sp>
      <p:sp>
        <p:nvSpPr>
          <p:cNvPr id="3" name="Tijdelijke aanduiding voor inhoud 2">
            <a:extLst>
              <a:ext uri="{FF2B5EF4-FFF2-40B4-BE49-F238E27FC236}">
                <a16:creationId xmlns:a16="http://schemas.microsoft.com/office/drawing/2014/main" id="{EDC9A64E-FA6F-9B47-9238-061AB59FD7F6}"/>
              </a:ext>
            </a:extLst>
          </p:cNvPr>
          <p:cNvSpPr>
            <a:spLocks noGrp="1"/>
          </p:cNvSpPr>
          <p:nvPr>
            <p:ph idx="1"/>
          </p:nvPr>
        </p:nvSpPr>
        <p:spPr/>
        <p:txBody>
          <a:bodyPr rtlCol="0">
            <a:normAutofit/>
          </a:bodyPr>
          <a:lstStyle/>
          <a:p>
            <a:pPr marL="0" indent="0" fontAlgn="auto">
              <a:spcAft>
                <a:spcPts val="0"/>
              </a:spcAft>
              <a:buNone/>
              <a:defRPr/>
            </a:pPr>
            <a:r>
              <a:rPr lang="nl-NL" u="sng" dirty="0" err="1"/>
              <a:t>BTW-gevolgen</a:t>
            </a:r>
            <a:r>
              <a:rPr lang="nl-NL" u="sng" dirty="0"/>
              <a:t>:</a:t>
            </a:r>
          </a:p>
          <a:p>
            <a:pPr fontAlgn="auto">
              <a:spcAft>
                <a:spcPts val="0"/>
              </a:spcAft>
              <a:defRPr/>
            </a:pPr>
            <a:r>
              <a:rPr lang="nl-NL" dirty="0"/>
              <a:t>Slechts één levering is intracommunautaire levering</a:t>
            </a:r>
          </a:p>
          <a:p>
            <a:pPr lvl="1" fontAlgn="auto">
              <a:spcAft>
                <a:spcPts val="0"/>
              </a:spcAft>
              <a:defRPr/>
            </a:pPr>
            <a:r>
              <a:rPr lang="nl-NL" dirty="0"/>
              <a:t>Levering waaraan het vervoer van de goederen kan worden toegerekend</a:t>
            </a:r>
          </a:p>
          <a:p>
            <a:pPr fontAlgn="auto">
              <a:spcAft>
                <a:spcPts val="0"/>
              </a:spcAft>
              <a:defRPr/>
            </a:pPr>
            <a:r>
              <a:rPr lang="nl-NL" dirty="0"/>
              <a:t>Andere levering betreft binnenlandse levering in land van vertrek of land van aankomst van de goederen</a:t>
            </a:r>
          </a:p>
        </p:txBody>
      </p:sp>
    </p:spTree>
    <p:extLst>
      <p:ext uri="{BB962C8B-B14F-4D97-AF65-F5344CB8AC3E}">
        <p14:creationId xmlns:p14="http://schemas.microsoft.com/office/powerpoint/2010/main" val="3851594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75E71-4FDA-0946-996C-12AE936ABCB6}"/>
              </a:ext>
            </a:extLst>
          </p:cNvPr>
          <p:cNvSpPr>
            <a:spLocks noGrp="1"/>
          </p:cNvSpPr>
          <p:nvPr>
            <p:ph type="title"/>
          </p:nvPr>
        </p:nvSpPr>
        <p:spPr>
          <a:xfrm>
            <a:off x="2346600" y="2413800"/>
            <a:ext cx="7498800" cy="1015200"/>
          </a:xfrm>
        </p:spPr>
        <p:txBody>
          <a:bodyPr/>
          <a:lstStyle/>
          <a:p>
            <a:pPr algn="ctr"/>
            <a:r>
              <a:rPr lang="nl-NL" b="1">
                <a:solidFill>
                  <a:srgbClr val="CCCC00"/>
                </a:solidFill>
                <a:latin typeface="Calibri"/>
                <a:cs typeface="Calibri"/>
              </a:rPr>
              <a:t>Praktische tips bij de </a:t>
            </a:r>
            <a:r>
              <a:rPr lang="nl-NL">
                <a:solidFill>
                  <a:srgbClr val="CCCC00"/>
                </a:solidFill>
                <a:latin typeface="Calibri"/>
                <a:cs typeface="Calibri"/>
              </a:rPr>
              <a:t>(</a:t>
            </a:r>
            <a:r>
              <a:rPr lang="nl-NL" b="1">
                <a:solidFill>
                  <a:srgbClr val="CCCC00"/>
                </a:solidFill>
                <a:latin typeface="Calibri"/>
                <a:cs typeface="Calibri"/>
              </a:rPr>
              <a:t>laatste</a:t>
            </a:r>
            <a:r>
              <a:rPr lang="nl-NL">
                <a:solidFill>
                  <a:srgbClr val="CCCC00"/>
                </a:solidFill>
                <a:latin typeface="Calibri"/>
                <a:cs typeface="Calibri"/>
              </a:rPr>
              <a:t>)</a:t>
            </a:r>
            <a:r>
              <a:rPr lang="nl-NL" b="1">
                <a:solidFill>
                  <a:srgbClr val="CCCC00"/>
                </a:solidFill>
                <a:latin typeface="Calibri"/>
                <a:cs typeface="Calibri"/>
              </a:rPr>
              <a:t> aangifte </a:t>
            </a:r>
            <a:r>
              <a:rPr lang="nl-NL" b="1" dirty="0">
                <a:solidFill>
                  <a:srgbClr val="CCCC00"/>
                </a:solidFill>
                <a:latin typeface="Calibri"/>
                <a:cs typeface="Calibri"/>
              </a:rPr>
              <a:t>2021</a:t>
            </a:r>
          </a:p>
        </p:txBody>
      </p:sp>
    </p:spTree>
    <p:extLst>
      <p:ext uri="{BB962C8B-B14F-4D97-AF65-F5344CB8AC3E}">
        <p14:creationId xmlns:p14="http://schemas.microsoft.com/office/powerpoint/2010/main" val="349435458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0E867-D1CC-124B-9554-F576D472D8A1}"/>
              </a:ext>
            </a:extLst>
          </p:cNvPr>
          <p:cNvSpPr>
            <a:spLocks noGrp="1"/>
          </p:cNvSpPr>
          <p:nvPr>
            <p:ph type="title"/>
          </p:nvPr>
        </p:nvSpPr>
        <p:spPr>
          <a:xfrm>
            <a:off x="220717" y="1187669"/>
            <a:ext cx="5717630" cy="1143000"/>
          </a:xfrm>
        </p:spPr>
        <p:txBody>
          <a:bodyPr>
            <a:normAutofit/>
          </a:bodyPr>
          <a:lstStyle/>
          <a:p>
            <a:r>
              <a:rPr lang="nl-NL" sz="2800" dirty="0">
                <a:solidFill>
                  <a:srgbClr val="CCCC00"/>
                </a:solidFill>
              </a:rPr>
              <a:t>Praktische tips bij de laatste aangifte 2021</a:t>
            </a:r>
          </a:p>
        </p:txBody>
      </p:sp>
      <p:pic>
        <p:nvPicPr>
          <p:cNvPr id="4" name="Afbeelding 3">
            <a:extLst>
              <a:ext uri="{FF2B5EF4-FFF2-40B4-BE49-F238E27FC236}">
                <a16:creationId xmlns:a16="http://schemas.microsoft.com/office/drawing/2014/main" id="{90113DDE-5D43-9C47-8FFC-AA628EB5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876392" y="1389830"/>
            <a:ext cx="4986870" cy="423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9210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8209F-7D9B-324A-95C3-3C03993D1FA4}"/>
              </a:ext>
            </a:extLst>
          </p:cNvPr>
          <p:cNvSpPr>
            <a:spLocks noGrp="1"/>
          </p:cNvSpPr>
          <p:nvPr>
            <p:ph type="title"/>
          </p:nvPr>
        </p:nvSpPr>
        <p:spPr>
          <a:xfrm>
            <a:off x="552000" y="1347916"/>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7FBE708C-E588-154F-8E23-EB11ED0D87BD}"/>
              </a:ext>
            </a:extLst>
          </p:cNvPr>
          <p:cNvSpPr>
            <a:spLocks noGrp="1"/>
          </p:cNvSpPr>
          <p:nvPr>
            <p:ph type="body" sz="quarter" idx="12"/>
          </p:nvPr>
        </p:nvSpPr>
        <p:spPr>
          <a:xfrm>
            <a:off x="552000" y="2490916"/>
            <a:ext cx="11088000" cy="5049836"/>
          </a:xfrm>
        </p:spPr>
        <p:txBody>
          <a:bodyPr/>
          <a:lstStyle/>
          <a:p>
            <a:endParaRPr lang="nl-NL" dirty="0"/>
          </a:p>
          <a:p>
            <a:r>
              <a:rPr lang="nl-NL" dirty="0"/>
              <a:t>BTW moet periodiek door de ondernemer op aangifte worden voldaan (maand/kwartaal/jaar)</a:t>
            </a:r>
          </a:p>
          <a:p>
            <a:r>
              <a:rPr lang="nl-NL" dirty="0"/>
              <a:t>Administratie dient als basis</a:t>
            </a:r>
          </a:p>
          <a:p>
            <a:endParaRPr lang="nl-NL" dirty="0"/>
          </a:p>
          <a:p>
            <a:pPr marL="0" indent="0">
              <a:buNone/>
            </a:pPr>
            <a:r>
              <a:rPr lang="nl-NL" u="sng" dirty="0"/>
              <a:t>De aangifte moet</a:t>
            </a:r>
          </a:p>
          <a:p>
            <a:r>
              <a:rPr lang="nl-NL" dirty="0"/>
              <a:t>Naar waarheid</a:t>
            </a:r>
          </a:p>
          <a:p>
            <a:r>
              <a:rPr lang="nl-NL" dirty="0"/>
              <a:t>Duidelijk</a:t>
            </a:r>
          </a:p>
          <a:p>
            <a:r>
              <a:rPr lang="nl-NL" dirty="0"/>
              <a:t>Stellig en </a:t>
            </a:r>
          </a:p>
          <a:p>
            <a:r>
              <a:rPr lang="nl-NL" dirty="0"/>
              <a:t>Zonder voorbehoud worden gedaan</a:t>
            </a:r>
          </a:p>
        </p:txBody>
      </p:sp>
    </p:spTree>
    <p:extLst>
      <p:ext uri="{BB962C8B-B14F-4D97-AF65-F5344CB8AC3E}">
        <p14:creationId xmlns:p14="http://schemas.microsoft.com/office/powerpoint/2010/main" val="129938156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D6859-0C00-6C4A-B2FC-FA0B6AB5E5C1}"/>
              </a:ext>
            </a:extLst>
          </p:cNvPr>
          <p:cNvSpPr>
            <a:spLocks noGrp="1"/>
          </p:cNvSpPr>
          <p:nvPr>
            <p:ph type="title"/>
          </p:nvPr>
        </p:nvSpPr>
        <p:spPr>
          <a:xfrm>
            <a:off x="552000" y="1082565"/>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F544DBAE-F95E-5142-BF3D-2E6A10E858E8}"/>
              </a:ext>
            </a:extLst>
          </p:cNvPr>
          <p:cNvSpPr>
            <a:spLocks noGrp="1"/>
          </p:cNvSpPr>
          <p:nvPr>
            <p:ph type="body" sz="quarter" idx="12"/>
          </p:nvPr>
        </p:nvSpPr>
        <p:spPr>
          <a:xfrm>
            <a:off x="552000" y="2095500"/>
            <a:ext cx="11088000" cy="5049836"/>
          </a:xfrm>
        </p:spPr>
        <p:txBody>
          <a:bodyPr/>
          <a:lstStyle/>
          <a:p>
            <a:pPr marL="0" indent="0">
              <a:buNone/>
              <a:defRPr/>
            </a:pPr>
            <a:endParaRPr lang="nl-NL" dirty="0"/>
          </a:p>
          <a:p>
            <a:pPr marL="0" indent="0">
              <a:buNone/>
              <a:defRPr/>
            </a:pPr>
            <a:endParaRPr lang="nl-NL" dirty="0"/>
          </a:p>
          <a:p>
            <a:pPr marL="0" indent="0">
              <a:buNone/>
              <a:defRPr/>
            </a:pPr>
            <a:r>
              <a:rPr lang="nl-NL" dirty="0"/>
              <a:t>BTW-Risico’s</a:t>
            </a:r>
            <a:r>
              <a:rPr lang="nl-NL" b="1" dirty="0"/>
              <a:t> </a:t>
            </a:r>
            <a:r>
              <a:rPr lang="nl-NL" dirty="0"/>
              <a:t>=&gt; niet juiste aangifte BTW</a:t>
            </a:r>
            <a:br>
              <a:rPr lang="nl-NL" dirty="0"/>
            </a:br>
            <a:endParaRPr lang="nl-NL" dirty="0"/>
          </a:p>
          <a:p>
            <a:pPr>
              <a:defRPr/>
            </a:pPr>
            <a:r>
              <a:rPr lang="nl-NL" dirty="0"/>
              <a:t>Naheffingsaanslagen (schatting) BTW</a:t>
            </a:r>
          </a:p>
          <a:p>
            <a:pPr>
              <a:defRPr/>
            </a:pPr>
            <a:r>
              <a:rPr lang="nl-NL" dirty="0"/>
              <a:t>Heffingsrente</a:t>
            </a:r>
          </a:p>
          <a:p>
            <a:pPr>
              <a:defRPr/>
            </a:pPr>
            <a:r>
              <a:rPr lang="nl-NL" dirty="0"/>
              <a:t>Omkering van de bewijslast</a:t>
            </a:r>
          </a:p>
          <a:p>
            <a:pPr lvl="2">
              <a:defRPr/>
            </a:pPr>
            <a:r>
              <a:rPr lang="nl-NL" dirty="0"/>
              <a:t>Boetes tot 100%</a:t>
            </a:r>
            <a:endParaRPr lang="en-US" dirty="0"/>
          </a:p>
          <a:p>
            <a:endParaRPr lang="nl-NL" dirty="0"/>
          </a:p>
        </p:txBody>
      </p:sp>
    </p:spTree>
    <p:extLst>
      <p:ext uri="{BB962C8B-B14F-4D97-AF65-F5344CB8AC3E}">
        <p14:creationId xmlns:p14="http://schemas.microsoft.com/office/powerpoint/2010/main" val="33774865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427749" y="1156138"/>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427749" y="2095500"/>
            <a:ext cx="11088000" cy="5049836"/>
          </a:xfrm>
        </p:spPr>
        <p:txBody>
          <a:bodyPr/>
          <a:lstStyle/>
          <a:p>
            <a:pPr marL="72000" indent="0">
              <a:buNone/>
              <a:defRPr/>
            </a:pPr>
            <a:endParaRPr lang="nl-NL" sz="1900" u="sng" dirty="0"/>
          </a:p>
          <a:p>
            <a:pPr marL="72000" indent="0">
              <a:buNone/>
              <a:defRPr/>
            </a:pPr>
            <a:r>
              <a:rPr lang="nl-NL" sz="1900" u="sng" dirty="0"/>
              <a:t>Suppletieaangifte</a:t>
            </a:r>
          </a:p>
          <a:p>
            <a:pPr>
              <a:defRPr/>
            </a:pPr>
            <a:endParaRPr lang="nl-NL" sz="1900" dirty="0"/>
          </a:p>
          <a:p>
            <a:pPr>
              <a:defRPr/>
            </a:pPr>
            <a:r>
              <a:rPr lang="nl-NL" sz="1900" dirty="0"/>
              <a:t>Suppletieaangifte gebruikt als middel om eerdere aangiften te verbeteren</a:t>
            </a:r>
          </a:p>
          <a:p>
            <a:pPr>
              <a:defRPr/>
            </a:pPr>
            <a:r>
              <a:rPr lang="nl-NL" sz="1900" dirty="0"/>
              <a:t>Suppletieaangifte echter geen “echte” </a:t>
            </a:r>
            <a:r>
              <a:rPr lang="nl-NL" sz="1900" dirty="0" err="1"/>
              <a:t>BTW-aangifte</a:t>
            </a:r>
            <a:r>
              <a:rPr lang="nl-NL" sz="1900" dirty="0"/>
              <a:t> =&gt;</a:t>
            </a:r>
            <a:br>
              <a:rPr lang="nl-NL" sz="1900" dirty="0"/>
            </a:br>
            <a:r>
              <a:rPr lang="nl-NL" sz="1900" dirty="0"/>
              <a:t>ambtshalve verzoek</a:t>
            </a:r>
          </a:p>
          <a:p>
            <a:pPr>
              <a:defRPr/>
            </a:pPr>
            <a:r>
              <a:rPr lang="nl-NL" sz="1900" dirty="0"/>
              <a:t>Dus een verhoogd BTW-risico bij gebruik suppletie!</a:t>
            </a:r>
          </a:p>
          <a:p>
            <a:pPr marL="0" indent="0">
              <a:defRPr/>
            </a:pPr>
            <a:endParaRPr lang="nl-NL" sz="1900" b="1" dirty="0"/>
          </a:p>
          <a:p>
            <a:pPr marL="0" indent="0">
              <a:buNone/>
              <a:defRPr/>
            </a:pPr>
            <a:r>
              <a:rPr lang="nl-NL" sz="1900" u="sng" dirty="0"/>
              <a:t>Let op: </a:t>
            </a:r>
          </a:p>
          <a:p>
            <a:pPr>
              <a:defRPr/>
            </a:pPr>
            <a:r>
              <a:rPr lang="nl-NL" sz="1900" dirty="0"/>
              <a:t>Geen bezwaar en beroep mogelijk</a:t>
            </a:r>
          </a:p>
          <a:p>
            <a:pPr>
              <a:defRPr/>
            </a:pPr>
            <a:r>
              <a:rPr lang="nl-NL" sz="1900" dirty="0"/>
              <a:t>Boetes</a:t>
            </a:r>
          </a:p>
          <a:p>
            <a:endParaRPr lang="nl-NL" dirty="0"/>
          </a:p>
        </p:txBody>
      </p:sp>
    </p:spTree>
    <p:extLst>
      <p:ext uri="{BB962C8B-B14F-4D97-AF65-F5344CB8AC3E}">
        <p14:creationId xmlns:p14="http://schemas.microsoft.com/office/powerpoint/2010/main" val="12415957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870857"/>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1808164"/>
            <a:ext cx="11088000" cy="5049836"/>
          </a:xfrm>
        </p:spPr>
        <p:txBody>
          <a:bodyPr>
            <a:normAutofit/>
          </a:bodyPr>
          <a:lstStyle/>
          <a:p>
            <a:pPr marL="0" indent="0">
              <a:buNone/>
              <a:defRPr/>
            </a:pPr>
            <a:r>
              <a:rPr lang="nl-NL" sz="1700" u="sng" dirty="0"/>
              <a:t>Suppletieaangifte</a:t>
            </a:r>
          </a:p>
          <a:p>
            <a:pPr marL="0" indent="0">
              <a:buNone/>
              <a:defRPr/>
            </a:pPr>
            <a:endParaRPr lang="nl-NL" altLang="nl-NL" sz="1700" u="sng" dirty="0"/>
          </a:p>
          <a:p>
            <a:pPr marL="0" indent="0">
              <a:buNone/>
              <a:defRPr/>
            </a:pPr>
            <a:r>
              <a:rPr lang="nl-NL" altLang="nl-NL" sz="1700" u="sng" dirty="0"/>
              <a:t>Suppletie BTW </a:t>
            </a:r>
          </a:p>
          <a:p>
            <a:pPr>
              <a:defRPr/>
            </a:pPr>
            <a:r>
              <a:rPr lang="nl-NL" altLang="nl-NL" sz="1700" dirty="0"/>
              <a:t>Door middel van verplicht suppletieformulier</a:t>
            </a:r>
          </a:p>
          <a:p>
            <a:pPr>
              <a:defRPr/>
            </a:pPr>
            <a:r>
              <a:rPr lang="nl-NL" altLang="nl-NL" sz="1700" dirty="0"/>
              <a:t>Kleine correcties kunnen in volgende </a:t>
            </a:r>
            <a:r>
              <a:rPr lang="nl-NL" altLang="nl-NL" sz="1700" dirty="0" err="1"/>
              <a:t>BTW-aangifte</a:t>
            </a:r>
            <a:r>
              <a:rPr lang="nl-NL" altLang="nl-NL" sz="1700" dirty="0"/>
              <a:t> &lt; </a:t>
            </a:r>
            <a:r>
              <a:rPr lang="nl-NL" altLang="nl-NL" sz="1700" dirty="0">
                <a:cs typeface="Arial" charset="0"/>
              </a:rPr>
              <a:t>€ 1.000</a:t>
            </a:r>
          </a:p>
          <a:p>
            <a:pPr>
              <a:defRPr/>
            </a:pPr>
            <a:r>
              <a:rPr lang="nl-NL" altLang="nl-NL" sz="1700" dirty="0"/>
              <a:t>Mogelijkheid BTW betalen/teruggaaf over meerdere tijdvakken. Voldoet ondernemer niet (tijdig) aan informatieverplichting =&gt; verzuimboete</a:t>
            </a:r>
          </a:p>
          <a:p>
            <a:pPr>
              <a:defRPr/>
            </a:pPr>
            <a:r>
              <a:rPr lang="nl-NL" altLang="nl-NL" sz="1700" dirty="0">
                <a:sym typeface="Symbol" pitchFamily="18" charset="2"/>
              </a:rPr>
              <a:t>Let op:</a:t>
            </a:r>
          </a:p>
          <a:p>
            <a:pPr lvl="2">
              <a:defRPr/>
            </a:pPr>
            <a:r>
              <a:rPr lang="nl-NL" altLang="nl-NL" sz="1700" dirty="0">
                <a:sym typeface="Symbol" pitchFamily="18" charset="2"/>
              </a:rPr>
              <a:t>Niet (tijdig) indienen suppletie  aanvullende vergrijpboete  maximaal 100%</a:t>
            </a:r>
          </a:p>
          <a:p>
            <a:pPr lvl="2">
              <a:defRPr/>
            </a:pPr>
            <a:r>
              <a:rPr lang="nl-NL" altLang="nl-NL" sz="1700" dirty="0">
                <a:sym typeface="Symbol" pitchFamily="18" charset="2"/>
              </a:rPr>
              <a:t>Aanvullende vergrijpboete bovenop verzuim- of vergrijpboete niet tijdig of te weinig betalen van BTW</a:t>
            </a:r>
          </a:p>
          <a:p>
            <a:pPr>
              <a:defRPr/>
            </a:pPr>
            <a:r>
              <a:rPr lang="nl-NL" altLang="nl-NL" sz="1700" dirty="0"/>
              <a:t>Vanaf 1 januari 2018 niet meer mogelijk om suppletie per formulier per post in te sturen, maar enkel mogelijk digitaal via accountant, via inlog op website Belastingdienst of via eigen software ondernemer</a:t>
            </a:r>
          </a:p>
          <a:p>
            <a:endParaRPr lang="nl-NL" dirty="0"/>
          </a:p>
        </p:txBody>
      </p:sp>
    </p:spTree>
    <p:extLst>
      <p:ext uri="{BB962C8B-B14F-4D97-AF65-F5344CB8AC3E}">
        <p14:creationId xmlns:p14="http://schemas.microsoft.com/office/powerpoint/2010/main" val="360713456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352697" y="714103"/>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1708561"/>
            <a:ext cx="11088000" cy="5049836"/>
          </a:xfrm>
        </p:spPr>
        <p:txBody>
          <a:bodyPr>
            <a:normAutofit/>
          </a:bodyPr>
          <a:lstStyle/>
          <a:p>
            <a:pPr marL="0" indent="0">
              <a:buNone/>
              <a:defRPr/>
            </a:pPr>
            <a:r>
              <a:rPr lang="nl-NL" altLang="nl-NL" sz="1400" u="sng" dirty="0"/>
              <a:t>Balansschulden</a:t>
            </a:r>
          </a:p>
          <a:p>
            <a:pPr marL="0" indent="0">
              <a:spcBef>
                <a:spcPct val="0"/>
              </a:spcBef>
              <a:buFont typeface="Arial" panose="020B0604020202020204" pitchFamily="34" charset="0"/>
              <a:buChar char="•"/>
              <a:defRPr/>
            </a:pPr>
            <a:endParaRPr lang="nl-NL" altLang="nl-NL" sz="1400" dirty="0"/>
          </a:p>
          <a:p>
            <a:pPr marL="0" indent="0">
              <a:spcBef>
                <a:spcPct val="0"/>
              </a:spcBef>
              <a:buNone/>
              <a:defRPr/>
            </a:pPr>
            <a:r>
              <a:rPr lang="nl-NL" altLang="nl-NL" sz="1400" u="sng" dirty="0"/>
              <a:t>Boetebeleid Belastingdienst:</a:t>
            </a:r>
          </a:p>
          <a:p>
            <a:pPr>
              <a:spcBef>
                <a:spcPct val="0"/>
              </a:spcBef>
              <a:defRPr/>
            </a:pPr>
            <a:r>
              <a:rPr lang="nl-NL" altLang="nl-NL" sz="1400" dirty="0"/>
              <a:t>Balansschulden tot € 50.000</a:t>
            </a:r>
          </a:p>
          <a:p>
            <a:pPr>
              <a:spcBef>
                <a:spcPct val="0"/>
              </a:spcBef>
              <a:defRPr/>
            </a:pPr>
            <a:r>
              <a:rPr lang="nl-NL" altLang="nl-NL" sz="1400" dirty="0"/>
              <a:t>Balansschulden vanaf € 50.000</a:t>
            </a:r>
          </a:p>
          <a:p>
            <a:pPr>
              <a:spcBef>
                <a:spcPct val="0"/>
              </a:spcBef>
              <a:defRPr/>
            </a:pPr>
            <a:endParaRPr lang="nl-NL" altLang="nl-NL" sz="1400" dirty="0"/>
          </a:p>
          <a:p>
            <a:pPr marL="0" indent="0">
              <a:spcBef>
                <a:spcPct val="0"/>
              </a:spcBef>
              <a:buNone/>
              <a:defRPr/>
            </a:pPr>
            <a:r>
              <a:rPr lang="nl-NL" altLang="nl-NL" sz="1400" u="sng" dirty="0"/>
              <a:t>Balansschulden tot € 50.000:</a:t>
            </a:r>
          </a:p>
          <a:p>
            <a:pPr>
              <a:spcBef>
                <a:spcPct val="0"/>
              </a:spcBef>
              <a:defRPr/>
            </a:pPr>
            <a:r>
              <a:rPr lang="nl-NL" altLang="nl-NL" sz="1400" dirty="0"/>
              <a:t>Naheffingsaanslag</a:t>
            </a:r>
          </a:p>
          <a:p>
            <a:pPr>
              <a:spcBef>
                <a:spcPct val="0"/>
              </a:spcBef>
              <a:defRPr/>
            </a:pPr>
            <a:r>
              <a:rPr lang="nl-NL" altLang="nl-NL" sz="1400" dirty="0"/>
              <a:t>Verzuimboete 10%</a:t>
            </a:r>
          </a:p>
          <a:p>
            <a:pPr>
              <a:spcBef>
                <a:spcPct val="0"/>
              </a:spcBef>
              <a:defRPr/>
            </a:pPr>
            <a:endParaRPr lang="nl-NL" altLang="nl-NL" sz="1400" dirty="0"/>
          </a:p>
          <a:p>
            <a:pPr marL="0" indent="0">
              <a:spcBef>
                <a:spcPct val="0"/>
              </a:spcBef>
              <a:buNone/>
              <a:defRPr/>
            </a:pPr>
            <a:r>
              <a:rPr lang="nl-NL" altLang="nl-NL" sz="1400" u="sng" dirty="0"/>
              <a:t>Balansschulden vanaf € 50.000:</a:t>
            </a:r>
          </a:p>
          <a:p>
            <a:pPr>
              <a:spcBef>
                <a:spcPct val="0"/>
              </a:spcBef>
              <a:defRPr/>
            </a:pPr>
            <a:r>
              <a:rPr lang="nl-NL" altLang="nl-NL" sz="1400" dirty="0"/>
              <a:t>Boekenonderzoek</a:t>
            </a:r>
          </a:p>
          <a:p>
            <a:pPr>
              <a:spcBef>
                <a:spcPct val="0"/>
              </a:spcBef>
              <a:defRPr/>
            </a:pPr>
            <a:r>
              <a:rPr lang="nl-NL" altLang="nl-NL" sz="1400" dirty="0"/>
              <a:t>Schuldonderzoek</a:t>
            </a:r>
          </a:p>
          <a:p>
            <a:pPr>
              <a:spcBef>
                <a:spcPct val="0"/>
              </a:spcBef>
              <a:defRPr/>
            </a:pPr>
            <a:endParaRPr lang="nl-NL" altLang="nl-NL" sz="1400" dirty="0"/>
          </a:p>
          <a:p>
            <a:pPr marL="0" indent="0">
              <a:spcBef>
                <a:spcPct val="0"/>
              </a:spcBef>
              <a:buNone/>
              <a:defRPr/>
            </a:pPr>
            <a:r>
              <a:rPr lang="nl-NL" altLang="nl-NL" sz="1400" u="sng" dirty="0"/>
              <a:t>Schuldonderzoek:</a:t>
            </a:r>
          </a:p>
          <a:p>
            <a:pPr>
              <a:spcBef>
                <a:spcPct val="0"/>
              </a:spcBef>
              <a:defRPr/>
            </a:pPr>
            <a:r>
              <a:rPr lang="nl-NL" altLang="nl-NL" sz="1400" dirty="0"/>
              <a:t>Onderzoek naar betalingsverzuim: verzuim- of vergrijpboete</a:t>
            </a:r>
          </a:p>
          <a:p>
            <a:pPr>
              <a:spcBef>
                <a:spcPct val="0"/>
              </a:spcBef>
              <a:defRPr/>
            </a:pPr>
            <a:r>
              <a:rPr lang="nl-NL" altLang="nl-NL" sz="1400" dirty="0"/>
              <a:t>Onderzoek naar niet voldoen aan informatieplicht (art. 10a AWR en art. 15 Uitvoeringsbesluit BTW) bij ondernemer en accountant/adviseur</a:t>
            </a:r>
          </a:p>
          <a:p>
            <a:endParaRPr lang="nl-NL" sz="1400" dirty="0"/>
          </a:p>
        </p:txBody>
      </p:sp>
    </p:spTree>
    <p:extLst>
      <p:ext uri="{BB962C8B-B14F-4D97-AF65-F5344CB8AC3E}">
        <p14:creationId xmlns:p14="http://schemas.microsoft.com/office/powerpoint/2010/main" val="366877281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653143" y="1053737"/>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normAutofit/>
          </a:bodyPr>
          <a:lstStyle/>
          <a:p>
            <a:pPr marL="0" indent="0">
              <a:buNone/>
              <a:defRPr/>
            </a:pPr>
            <a:r>
              <a:rPr lang="nl-NL" sz="1600" u="sng" dirty="0"/>
              <a:t>Suppletieaangifte</a:t>
            </a:r>
          </a:p>
          <a:p>
            <a:pPr marL="0" indent="0">
              <a:buNone/>
              <a:defRPr/>
            </a:pPr>
            <a:endParaRPr lang="nl-NL" altLang="nl-NL" sz="1600" u="sng" dirty="0"/>
          </a:p>
          <a:p>
            <a:pPr marL="0" indent="0">
              <a:buNone/>
              <a:defRPr/>
            </a:pPr>
            <a:r>
              <a:rPr lang="nl-NL" altLang="nl-NL" sz="1600" u="sng" dirty="0"/>
              <a:t>Verplichte suppletie:</a:t>
            </a:r>
          </a:p>
          <a:p>
            <a:pPr>
              <a:defRPr/>
            </a:pPr>
            <a:r>
              <a:rPr lang="nl-NL" altLang="nl-NL" sz="1600" dirty="0"/>
              <a:t>Sinds 1 januari 2012: bij onjuiste aangifte is correctie verplicht</a:t>
            </a:r>
          </a:p>
          <a:p>
            <a:pPr>
              <a:defRPr/>
            </a:pPr>
            <a:r>
              <a:rPr lang="nl-NL" altLang="nl-NL" sz="1600" dirty="0"/>
              <a:t>Ongeacht of teveel of te weinig is betaald</a:t>
            </a:r>
          </a:p>
          <a:p>
            <a:pPr>
              <a:defRPr/>
            </a:pPr>
            <a:r>
              <a:rPr lang="nl-NL" altLang="nl-NL" sz="1600" dirty="0"/>
              <a:t>Bij minder dan € 1000 in volgende aangifte</a:t>
            </a:r>
          </a:p>
          <a:p>
            <a:pPr>
              <a:defRPr/>
            </a:pPr>
            <a:r>
              <a:rPr lang="nl-NL" altLang="nl-NL" sz="1600" dirty="0"/>
              <a:t>Bij meer dan € 1000 suppletieaangifte</a:t>
            </a:r>
          </a:p>
          <a:p>
            <a:pPr marL="0" indent="0">
              <a:buNone/>
              <a:defRPr/>
            </a:pPr>
            <a:r>
              <a:rPr lang="nl-NL" altLang="nl-NL" sz="1600" u="sng" dirty="0"/>
              <a:t>Boete (bij vrijwillige verbetering):</a:t>
            </a:r>
          </a:p>
          <a:p>
            <a:pPr>
              <a:defRPr/>
            </a:pPr>
            <a:r>
              <a:rPr lang="nl-NL" altLang="nl-NL" sz="1600" dirty="0"/>
              <a:t>Verzuimboete wordt opgelegd als:</a:t>
            </a:r>
          </a:p>
          <a:p>
            <a:pPr lvl="2">
              <a:defRPr/>
            </a:pPr>
            <a:r>
              <a:rPr lang="nl-NL" altLang="nl-NL" sz="1600" dirty="0"/>
              <a:t>Te betalen bedrag &gt; € 20.000; of</a:t>
            </a:r>
          </a:p>
          <a:p>
            <a:pPr lvl="2">
              <a:defRPr/>
            </a:pPr>
            <a:r>
              <a:rPr lang="nl-NL" altLang="nl-NL" sz="1600" dirty="0"/>
              <a:t>Te betalen bedrag &gt; 10% van het eerder over het betreffende tijdvak betaalde bedrag</a:t>
            </a:r>
          </a:p>
          <a:p>
            <a:pPr>
              <a:defRPr/>
            </a:pPr>
            <a:r>
              <a:rPr lang="nl-NL" altLang="nl-NL" sz="1600" dirty="0"/>
              <a:t>Boete bedraagt 5% van het te betalen bedrag maar maximaal </a:t>
            </a:r>
            <a:r>
              <a:rPr lang="nl-NL" sz="1600" dirty="0"/>
              <a:t>€ 5.514</a:t>
            </a:r>
            <a:endParaRPr lang="nl-NL" altLang="nl-NL" sz="1600" dirty="0"/>
          </a:p>
          <a:p>
            <a:endParaRPr lang="nl-NL" sz="1600" dirty="0"/>
          </a:p>
        </p:txBody>
      </p:sp>
    </p:spTree>
    <p:extLst>
      <p:ext uri="{BB962C8B-B14F-4D97-AF65-F5344CB8AC3E}">
        <p14:creationId xmlns:p14="http://schemas.microsoft.com/office/powerpoint/2010/main" val="309958764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388560" y="1218704"/>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388560" y="2361704"/>
            <a:ext cx="11088000" cy="5049836"/>
          </a:xfrm>
        </p:spPr>
        <p:txBody>
          <a:bodyPr/>
          <a:lstStyle/>
          <a:p>
            <a:pPr marL="609600" indent="-609600" eaLnBrk="0" hangingPunct="0">
              <a:buNone/>
              <a:defRPr/>
            </a:pPr>
            <a:r>
              <a:rPr lang="nl-NL" u="sng" dirty="0"/>
              <a:t>Laatste aangiftetijdvak</a:t>
            </a:r>
          </a:p>
          <a:p>
            <a:pPr marL="609600" indent="-609600" eaLnBrk="0" hangingPunct="0">
              <a:buNone/>
              <a:defRPr/>
            </a:pPr>
            <a:endParaRPr lang="nl-NL" u="sng" dirty="0"/>
          </a:p>
          <a:p>
            <a:pPr marL="609600" indent="-609600" eaLnBrk="0" hangingPunct="0">
              <a:buNone/>
              <a:defRPr/>
            </a:pPr>
            <a:r>
              <a:rPr lang="nl-NL" u="sng" dirty="0"/>
              <a:t>Correctie in verband met:</a:t>
            </a:r>
          </a:p>
          <a:p>
            <a:pPr marL="342900">
              <a:defRPr/>
            </a:pPr>
            <a:r>
              <a:rPr lang="nl-NL" dirty="0"/>
              <a:t>Privégebruik (vraag 1d op </a:t>
            </a:r>
            <a:r>
              <a:rPr lang="nl-NL" dirty="0" err="1"/>
              <a:t>BTW-aangifte</a:t>
            </a:r>
            <a:r>
              <a:rPr lang="nl-NL" dirty="0"/>
              <a:t>)</a:t>
            </a:r>
          </a:p>
          <a:p>
            <a:pPr marL="342900">
              <a:defRPr/>
            </a:pPr>
            <a:r>
              <a:rPr lang="nl-NL" dirty="0"/>
              <a:t>Fictieve dienst (vraag 1d op </a:t>
            </a:r>
            <a:r>
              <a:rPr lang="nl-NL" dirty="0" err="1"/>
              <a:t>BTW-aangifte</a:t>
            </a:r>
            <a:r>
              <a:rPr lang="nl-NL" dirty="0"/>
              <a:t>)</a:t>
            </a:r>
          </a:p>
          <a:p>
            <a:pPr marL="342900">
              <a:defRPr/>
            </a:pPr>
            <a:r>
              <a:rPr lang="nl-NL" dirty="0"/>
              <a:t>Correctie op grond van BUA (vraag 5b op </a:t>
            </a:r>
            <a:r>
              <a:rPr lang="nl-NL" dirty="0" err="1"/>
              <a:t>BTW-aangifte</a:t>
            </a:r>
            <a:r>
              <a:rPr lang="nl-NL" dirty="0"/>
              <a:t>)</a:t>
            </a:r>
          </a:p>
          <a:p>
            <a:pPr marL="342900">
              <a:defRPr/>
            </a:pPr>
            <a:r>
              <a:rPr lang="nl-NL" dirty="0"/>
              <a:t>Herziening van voorbelasting gebruik goederen en diensten (vraag 5b op </a:t>
            </a:r>
            <a:r>
              <a:rPr lang="nl-NL" dirty="0" err="1"/>
              <a:t>BTW-aangifte</a:t>
            </a:r>
            <a:r>
              <a:rPr lang="nl-NL" dirty="0"/>
              <a:t>)</a:t>
            </a:r>
          </a:p>
          <a:p>
            <a:endParaRPr lang="nl-NL" dirty="0"/>
          </a:p>
        </p:txBody>
      </p:sp>
    </p:spTree>
    <p:extLst>
      <p:ext uri="{BB962C8B-B14F-4D97-AF65-F5344CB8AC3E}">
        <p14:creationId xmlns:p14="http://schemas.microsoft.com/office/powerpoint/2010/main" val="33994501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440812" y="1284018"/>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440812" y="2427018"/>
            <a:ext cx="11088000" cy="5049836"/>
          </a:xfrm>
        </p:spPr>
        <p:txBody>
          <a:bodyPr/>
          <a:lstStyle/>
          <a:p>
            <a:pPr marL="0" indent="0">
              <a:buNone/>
            </a:pPr>
            <a:r>
              <a:rPr lang="en-US" u="sng" dirty="0" err="1"/>
              <a:t>Privégebruik</a:t>
            </a:r>
            <a:r>
              <a:rPr lang="en-US" u="sng" dirty="0"/>
              <a:t> </a:t>
            </a:r>
            <a:r>
              <a:rPr lang="en-US" u="sng" dirty="0" err="1"/>
              <a:t>elektriciteit</a:t>
            </a:r>
            <a:r>
              <a:rPr lang="en-US" u="sng" dirty="0"/>
              <a:t>, gas, </a:t>
            </a:r>
            <a:r>
              <a:rPr lang="en-US" u="sng" dirty="0" err="1"/>
              <a:t>warmte</a:t>
            </a:r>
            <a:r>
              <a:rPr lang="en-US" u="sng" dirty="0"/>
              <a:t> </a:t>
            </a:r>
            <a:r>
              <a:rPr lang="en-US" u="sng" dirty="0" err="1"/>
              <a:t>en</a:t>
            </a:r>
            <a:r>
              <a:rPr lang="en-US" u="sng" dirty="0"/>
              <a:t> water</a:t>
            </a:r>
            <a:endParaRPr lang="nl-NL" u="sng" dirty="0"/>
          </a:p>
          <a:p>
            <a:pPr marL="0" indent="0">
              <a:buNone/>
            </a:pPr>
            <a:endParaRPr lang="nl-NL" dirty="0">
              <a:cs typeface="Arial" charset="0"/>
            </a:endParaRPr>
          </a:p>
          <a:p>
            <a:pPr marL="0" indent="0">
              <a:buNone/>
            </a:pPr>
            <a:endParaRPr lang="nl-NL" dirty="0">
              <a:cs typeface="Arial" charset="0"/>
            </a:endParaRPr>
          </a:p>
          <a:p>
            <a:pPr marL="0" indent="0">
              <a:buNone/>
            </a:pPr>
            <a:r>
              <a:rPr lang="nl-NL" dirty="0">
                <a:cs typeface="Arial" charset="0"/>
              </a:rPr>
              <a:t>BTW op gebruik van elektriciteit, gas, warmte en water dat ziet op zakelijk gebruik deel van woning =&gt; BTW-aftrekbaar</a:t>
            </a:r>
          </a:p>
          <a:p>
            <a:pPr marL="0" indent="0">
              <a:buNone/>
            </a:pPr>
            <a:endParaRPr lang="nl-NL" dirty="0">
              <a:cs typeface="Arial" charset="0"/>
            </a:endParaRPr>
          </a:p>
          <a:p>
            <a:pPr marL="0" indent="0">
              <a:buNone/>
            </a:pPr>
            <a:r>
              <a:rPr lang="nl-NL" dirty="0">
                <a:cs typeface="Arial" charset="0"/>
              </a:rPr>
              <a:t>Eén nota voor gehele woon-werkpand =&gt; gehele BTW </a:t>
            </a:r>
            <a:r>
              <a:rPr lang="nl-NL" dirty="0" err="1">
                <a:cs typeface="Arial" charset="0"/>
              </a:rPr>
              <a:t>aftrektrekbaar</a:t>
            </a:r>
            <a:endParaRPr lang="nl-NL" dirty="0">
              <a:cs typeface="Arial" charset="0"/>
            </a:endParaRPr>
          </a:p>
          <a:p>
            <a:pPr marL="0" indent="0">
              <a:buNone/>
            </a:pPr>
            <a:endParaRPr lang="nl-NL" dirty="0">
              <a:cs typeface="Arial" charset="0"/>
            </a:endParaRPr>
          </a:p>
          <a:p>
            <a:pPr marL="0" indent="0">
              <a:buNone/>
            </a:pPr>
            <a:r>
              <a:rPr lang="nl-NL" dirty="0">
                <a:cs typeface="Arial" charset="0"/>
              </a:rPr>
              <a:t>Wel correctie op privégebruik aangeven op laatste aangifte van het jaar (goede onderbouwing)!             </a:t>
            </a:r>
          </a:p>
          <a:p>
            <a:pPr marL="0" indent="0">
              <a:buNone/>
            </a:pPr>
            <a:endParaRPr lang="nl-NL" dirty="0">
              <a:latin typeface="Arial" charset="0"/>
              <a:cs typeface="Arial" charset="0"/>
            </a:endParaRPr>
          </a:p>
          <a:p>
            <a:endParaRPr lang="nl-NL" dirty="0"/>
          </a:p>
        </p:txBody>
      </p:sp>
    </p:spTree>
    <p:extLst>
      <p:ext uri="{BB962C8B-B14F-4D97-AF65-F5344CB8AC3E}">
        <p14:creationId xmlns:p14="http://schemas.microsoft.com/office/powerpoint/2010/main" val="64311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ABABACFF-0C47-1140-884C-375FADCF2846}"/>
              </a:ext>
            </a:extLst>
          </p:cNvPr>
          <p:cNvSpPr>
            <a:spLocks noGrp="1"/>
          </p:cNvSpPr>
          <p:nvPr>
            <p:ph type="title"/>
          </p:nvPr>
        </p:nvSpPr>
        <p:spPr/>
        <p:txBody>
          <a:bodyPr/>
          <a:lstStyle/>
          <a:p>
            <a:pPr eaLnBrk="1" hangingPunct="1"/>
            <a:r>
              <a:rPr lang="nl-NL" altLang="nl-NL"/>
              <a:t>ABC-levering	</a:t>
            </a:r>
          </a:p>
        </p:txBody>
      </p:sp>
      <p:sp>
        <p:nvSpPr>
          <p:cNvPr id="3" name="Tijdelijke aanduiding voor inhoud 2">
            <a:extLst>
              <a:ext uri="{FF2B5EF4-FFF2-40B4-BE49-F238E27FC236}">
                <a16:creationId xmlns:a16="http://schemas.microsoft.com/office/drawing/2014/main" id="{E671B77C-56E9-694B-AE24-A36F6AEB996B}"/>
              </a:ext>
            </a:extLst>
          </p:cNvPr>
          <p:cNvSpPr>
            <a:spLocks noGrp="1"/>
          </p:cNvSpPr>
          <p:nvPr>
            <p:ph idx="1"/>
          </p:nvPr>
        </p:nvSpPr>
        <p:spPr/>
        <p:txBody>
          <a:bodyPr rtlCol="0">
            <a:normAutofit/>
          </a:bodyPr>
          <a:lstStyle/>
          <a:p>
            <a:pPr marL="0" indent="0" fontAlgn="auto">
              <a:spcAft>
                <a:spcPts val="0"/>
              </a:spcAft>
              <a:buNone/>
              <a:defRPr/>
            </a:pPr>
            <a:r>
              <a:rPr lang="nl-NL" u="sng" dirty="0"/>
              <a:t>Vanaf 1 januari 2020:</a:t>
            </a:r>
          </a:p>
          <a:p>
            <a:pPr marL="0" indent="0" fontAlgn="auto">
              <a:spcAft>
                <a:spcPts val="0"/>
              </a:spcAft>
              <a:buNone/>
              <a:defRPr/>
            </a:pPr>
            <a:endParaRPr lang="nl-NL" u="sng" dirty="0"/>
          </a:p>
          <a:p>
            <a:pPr>
              <a:defRPr/>
            </a:pPr>
            <a:r>
              <a:rPr lang="nl-NL" dirty="0"/>
              <a:t>Intracommunautaire vervoer van de goederen wordt toegerekend aan de levering aan of door </a:t>
            </a:r>
            <a:r>
              <a:rPr lang="nl-NL" i="1" u="sng" dirty="0"/>
              <a:t>“de tussenhandelaar”</a:t>
            </a:r>
            <a:r>
              <a:rPr lang="nl-NL" dirty="0"/>
              <a:t> </a:t>
            </a:r>
          </a:p>
          <a:p>
            <a:pPr>
              <a:defRPr/>
            </a:pPr>
            <a:r>
              <a:rPr lang="nl-NL" dirty="0"/>
              <a:t>De tussenhandelaar wordt gedefinieerd als:</a:t>
            </a:r>
          </a:p>
          <a:p>
            <a:pPr marL="0" indent="0">
              <a:buNone/>
              <a:defRPr/>
            </a:pPr>
            <a:endParaRPr lang="nl-NL" dirty="0"/>
          </a:p>
          <a:p>
            <a:pPr marL="0" indent="0">
              <a:buNone/>
              <a:defRPr/>
            </a:pPr>
            <a:r>
              <a:rPr lang="nl-NL" i="1" dirty="0"/>
              <a:t>“Die leverancier in de keten die de goederen ofwel zelf verzendt of vervoert ofwel voor zijn rekening door een derde laat verzenden of vervoeren én die niet de eerste leverancier in de keten is.”</a:t>
            </a:r>
          </a:p>
        </p:txBody>
      </p:sp>
    </p:spTree>
    <p:extLst>
      <p:ext uri="{BB962C8B-B14F-4D97-AF65-F5344CB8AC3E}">
        <p14:creationId xmlns:p14="http://schemas.microsoft.com/office/powerpoint/2010/main" val="20472798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222068" y="766354"/>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222068" y="1808164"/>
            <a:ext cx="11088000" cy="5049836"/>
          </a:xfrm>
        </p:spPr>
        <p:txBody>
          <a:bodyPr>
            <a:normAutofit/>
          </a:bodyPr>
          <a:lstStyle/>
          <a:p>
            <a:pPr marL="72000" indent="0">
              <a:buNone/>
            </a:pPr>
            <a:r>
              <a:rPr lang="nl-NL" altLang="nl-NL" sz="1600" u="sng" dirty="0"/>
              <a:t>Besluit uitsluiting aftrek voorbelasting </a:t>
            </a:r>
            <a:endParaRPr lang="nl-NL" sz="1600" u="sng" dirty="0"/>
          </a:p>
          <a:p>
            <a:endParaRPr lang="nl-NL" altLang="nl-NL" sz="1600" dirty="0"/>
          </a:p>
          <a:p>
            <a:r>
              <a:rPr lang="nl-NL" altLang="nl-NL" sz="1600" dirty="0"/>
              <a:t>Aftrek van BTW door BTW belaste ondernemer</a:t>
            </a:r>
          </a:p>
          <a:p>
            <a:r>
              <a:rPr lang="nl-NL" altLang="nl-NL" sz="1600" dirty="0"/>
              <a:t>Geen aftrek bij kosten met privé karakter</a:t>
            </a:r>
          </a:p>
          <a:p>
            <a:r>
              <a:rPr lang="nl-NL" altLang="nl-NL" sz="1600" dirty="0"/>
              <a:t>Correctie in laatste </a:t>
            </a:r>
            <a:r>
              <a:rPr lang="nl-NL" altLang="nl-NL" sz="1600" dirty="0" err="1"/>
              <a:t>BTW-aangifte</a:t>
            </a:r>
            <a:r>
              <a:rPr lang="nl-NL" altLang="nl-NL" sz="1600" dirty="0"/>
              <a:t> boekjaar/ via suppletie</a:t>
            </a:r>
          </a:p>
          <a:p>
            <a:r>
              <a:rPr lang="nl-NL" altLang="nl-NL" sz="1600" dirty="0"/>
              <a:t>Kosten met privé karakter:</a:t>
            </a:r>
          </a:p>
          <a:p>
            <a:pPr lvl="2"/>
            <a:r>
              <a:rPr lang="nl-NL" altLang="nl-NL" sz="1600" dirty="0"/>
              <a:t>Voeren van een zekere staat</a:t>
            </a:r>
          </a:p>
          <a:p>
            <a:pPr lvl="2"/>
            <a:r>
              <a:rPr lang="nl-NL" altLang="nl-NL" sz="1600" dirty="0"/>
              <a:t>Relatiegeschenken en andere giften</a:t>
            </a:r>
          </a:p>
          <a:p>
            <a:pPr lvl="2"/>
            <a:r>
              <a:rPr lang="nl-NL" altLang="nl-NL" sz="1600" dirty="0"/>
              <a:t>Verlenen van huisvesting, uitkeren van loon in natura, gelegenheid geven tot sport, ontspanning en privé vervoer of andere verstrekkingen voor persoonlijke doeleinden</a:t>
            </a:r>
          </a:p>
          <a:p>
            <a:pPr lvl="2"/>
            <a:r>
              <a:rPr lang="nl-NL" altLang="nl-NL" sz="1600" dirty="0"/>
              <a:t>Het verstrekken van spijzen en dranken aan personeel </a:t>
            </a:r>
          </a:p>
          <a:p>
            <a:r>
              <a:rPr lang="nl-NL" altLang="nl-NL" sz="1600" dirty="0"/>
              <a:t>Geen aftrekbeperking bij een bevoordeling van maximaal </a:t>
            </a:r>
            <a:br>
              <a:rPr lang="nl-NL" altLang="nl-NL" sz="1600" dirty="0"/>
            </a:br>
            <a:r>
              <a:rPr lang="nl-NL" altLang="nl-NL" sz="1600" dirty="0"/>
              <a:t>€ 227 per persoon exclusief BTW</a:t>
            </a:r>
          </a:p>
          <a:p>
            <a:endParaRPr lang="nl-NL" sz="1600" dirty="0"/>
          </a:p>
        </p:txBody>
      </p:sp>
    </p:spTree>
    <p:extLst>
      <p:ext uri="{BB962C8B-B14F-4D97-AF65-F5344CB8AC3E}">
        <p14:creationId xmlns:p14="http://schemas.microsoft.com/office/powerpoint/2010/main" val="6462717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1450428"/>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667000"/>
            <a:ext cx="11088000" cy="5049836"/>
          </a:xfrm>
        </p:spPr>
        <p:txBody>
          <a:bodyPr/>
          <a:lstStyle/>
          <a:p>
            <a:pPr marL="0" indent="0">
              <a:buNone/>
            </a:pPr>
            <a:r>
              <a:rPr lang="nl-NL" altLang="nl-NL" u="sng" dirty="0"/>
              <a:t>Besluit uitsluiting aftrek voorbelasting </a:t>
            </a:r>
            <a:endParaRPr lang="nl-NL" u="sng" dirty="0"/>
          </a:p>
          <a:p>
            <a:pPr marL="0" indent="0">
              <a:buNone/>
              <a:defRPr/>
            </a:pPr>
            <a:endParaRPr lang="nl-NL" altLang="nl-NL" u="sng" dirty="0"/>
          </a:p>
          <a:p>
            <a:pPr marL="0" indent="0">
              <a:buNone/>
              <a:defRPr/>
            </a:pPr>
            <a:r>
              <a:rPr lang="nl-NL" altLang="nl-NL" u="sng" dirty="0"/>
              <a:t>Het voeren van een zekere staat:</a:t>
            </a:r>
            <a:endParaRPr lang="nl-NL" altLang="nl-NL" dirty="0"/>
          </a:p>
          <a:p>
            <a:pPr>
              <a:defRPr/>
            </a:pPr>
            <a:r>
              <a:rPr lang="nl-NL" altLang="nl-NL" dirty="0"/>
              <a:t>Ook wel stands- of weelde uitgaven</a:t>
            </a:r>
          </a:p>
          <a:p>
            <a:pPr>
              <a:defRPr/>
            </a:pPr>
            <a:r>
              <a:rPr lang="nl-NL" altLang="nl-NL" dirty="0"/>
              <a:t>Hoge Raad: </a:t>
            </a:r>
          </a:p>
          <a:p>
            <a:pPr lvl="2">
              <a:defRPr/>
            </a:pPr>
            <a:r>
              <a:rPr lang="nl-NL" altLang="nl-NL" dirty="0"/>
              <a:t>Standsuitgave indien voor persoonlijk gebruik en met de uitgave het maatschappelijk aanzien of het gewicht van de functie tot uitdrukking wordt gebracht</a:t>
            </a:r>
          </a:p>
          <a:p>
            <a:pPr>
              <a:defRPr/>
            </a:pPr>
            <a:r>
              <a:rPr lang="nl-NL" altLang="nl-NL" dirty="0"/>
              <a:t>Dode letter/ komt niet voor</a:t>
            </a:r>
          </a:p>
          <a:p>
            <a:endParaRPr lang="nl-NL" dirty="0"/>
          </a:p>
        </p:txBody>
      </p:sp>
    </p:spTree>
    <p:extLst>
      <p:ext uri="{BB962C8B-B14F-4D97-AF65-F5344CB8AC3E}">
        <p14:creationId xmlns:p14="http://schemas.microsoft.com/office/powerpoint/2010/main" val="18306455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825213"/>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1968213"/>
            <a:ext cx="11088000" cy="5049836"/>
          </a:xfrm>
        </p:spPr>
        <p:txBody>
          <a:bodyPr/>
          <a:lstStyle/>
          <a:p>
            <a:pPr marL="0" indent="0">
              <a:buNone/>
            </a:pPr>
            <a:r>
              <a:rPr lang="nl-NL" altLang="nl-NL" sz="1600" u="sng" dirty="0"/>
              <a:t>Besluit uitsluiting aftrek voorbelasting </a:t>
            </a:r>
            <a:endParaRPr lang="nl-NL" sz="1600" u="sng" dirty="0"/>
          </a:p>
          <a:p>
            <a:pPr marL="0" indent="0">
              <a:buNone/>
              <a:defRPr/>
            </a:pPr>
            <a:endParaRPr lang="nl-NL" altLang="nl-NL" sz="1600" u="sng" dirty="0"/>
          </a:p>
          <a:p>
            <a:pPr marL="0" indent="0">
              <a:buNone/>
              <a:defRPr/>
            </a:pPr>
            <a:r>
              <a:rPr lang="nl-NL" altLang="nl-NL" sz="1600" u="sng" dirty="0"/>
              <a:t>Relatiegeschenken en andere giften:</a:t>
            </a:r>
            <a:endParaRPr lang="nl-NL" altLang="nl-NL" sz="1600" dirty="0"/>
          </a:p>
          <a:p>
            <a:pPr>
              <a:defRPr/>
            </a:pPr>
            <a:r>
              <a:rPr lang="nl-NL" altLang="nl-NL" sz="1600" dirty="0"/>
              <a:t>Indien begunstigde geen recht op aftrek heeft</a:t>
            </a:r>
          </a:p>
          <a:p>
            <a:pPr lvl="2">
              <a:defRPr/>
            </a:pPr>
            <a:r>
              <a:rPr lang="nl-NL" altLang="nl-NL" sz="1600" dirty="0"/>
              <a:t>Bijvoorbeeld geschenk aan BTW-vrijgestelde arts of particulier</a:t>
            </a:r>
          </a:p>
          <a:p>
            <a:pPr>
              <a:defRPr/>
            </a:pPr>
            <a:r>
              <a:rPr lang="nl-NL" altLang="nl-NL" sz="1600" dirty="0"/>
              <a:t>Niet altijd eenvoudig vast te stellen</a:t>
            </a:r>
          </a:p>
          <a:p>
            <a:pPr>
              <a:defRPr/>
            </a:pPr>
            <a:r>
              <a:rPr lang="nl-NL" altLang="nl-NL" sz="1600" dirty="0"/>
              <a:t>Voorbeelden relatiegeschenk/gift:</a:t>
            </a:r>
          </a:p>
          <a:p>
            <a:pPr lvl="2">
              <a:defRPr/>
            </a:pPr>
            <a:r>
              <a:rPr lang="nl-NL" altLang="nl-NL" sz="1600" dirty="0"/>
              <a:t>Huur skybox voor met relaties bijwonen van sportwedstrijd</a:t>
            </a:r>
          </a:p>
          <a:p>
            <a:pPr lvl="2">
              <a:defRPr/>
            </a:pPr>
            <a:r>
              <a:rPr lang="nl-NL" altLang="nl-NL" sz="1600" dirty="0"/>
              <a:t>Koop kaartjes voor theatervoorstelling met relaties</a:t>
            </a:r>
          </a:p>
          <a:p>
            <a:pPr lvl="2">
              <a:defRPr/>
            </a:pPr>
            <a:r>
              <a:rPr lang="nl-NL" altLang="nl-NL" sz="1600" dirty="0"/>
              <a:t>Schenken van een beeld door aannemer bij oplevering ziekenhuis</a:t>
            </a:r>
          </a:p>
          <a:p>
            <a:pPr lvl="2">
              <a:defRPr/>
            </a:pPr>
            <a:r>
              <a:rPr lang="nl-NL" altLang="nl-NL" sz="1600" dirty="0"/>
              <a:t>Schenken rolstoelbus door garage aan revalidatiecentrum</a:t>
            </a:r>
          </a:p>
          <a:p>
            <a:pPr>
              <a:defRPr/>
            </a:pPr>
            <a:r>
              <a:rPr lang="nl-NL" altLang="nl-NL" sz="1600" dirty="0"/>
              <a:t>Kleine geschenken als reclamemateriaal valt er niet onder</a:t>
            </a:r>
          </a:p>
          <a:p>
            <a:endParaRPr lang="nl-NL" sz="1600" dirty="0"/>
          </a:p>
        </p:txBody>
      </p:sp>
    </p:spTree>
    <p:extLst>
      <p:ext uri="{BB962C8B-B14F-4D97-AF65-F5344CB8AC3E}">
        <p14:creationId xmlns:p14="http://schemas.microsoft.com/office/powerpoint/2010/main" val="28473311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1054444"/>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441489"/>
            <a:ext cx="11088000" cy="5049836"/>
          </a:xfrm>
        </p:spPr>
        <p:txBody>
          <a:bodyPr>
            <a:normAutofit/>
          </a:bodyPr>
          <a:lstStyle/>
          <a:p>
            <a:pPr marL="71438" indent="-71438">
              <a:buNone/>
            </a:pPr>
            <a:r>
              <a:rPr lang="nl-NL" altLang="nl-NL" sz="1600" u="sng" dirty="0"/>
              <a:t>Besluit uitsluiting aftrek voorbelasting </a:t>
            </a:r>
            <a:endParaRPr lang="nl-NL" sz="1600" u="sng" dirty="0"/>
          </a:p>
          <a:p>
            <a:pPr marL="0" indent="0">
              <a:buNone/>
              <a:defRPr/>
            </a:pPr>
            <a:endParaRPr lang="nl-NL" altLang="nl-NL" sz="1600" u="sng" dirty="0"/>
          </a:p>
          <a:p>
            <a:pPr marL="0" indent="0">
              <a:buNone/>
              <a:defRPr/>
            </a:pPr>
            <a:r>
              <a:rPr lang="nl-NL" altLang="nl-NL" sz="1600" u="sng" dirty="0"/>
              <a:t>Personeelsverstrekkingen</a:t>
            </a:r>
          </a:p>
          <a:p>
            <a:pPr marL="0" indent="0">
              <a:buNone/>
              <a:defRPr/>
            </a:pPr>
            <a:endParaRPr lang="nl-NL" altLang="nl-NL" sz="1600" u="sng" dirty="0"/>
          </a:p>
          <a:p>
            <a:pPr marL="0" indent="0">
              <a:buNone/>
              <a:defRPr/>
            </a:pPr>
            <a:r>
              <a:rPr lang="nl-NL" altLang="nl-NL" sz="1600" u="sng" dirty="0"/>
              <a:t>Verlenen van huisvesting:</a:t>
            </a:r>
            <a:endParaRPr lang="nl-NL" altLang="nl-NL" sz="1600" dirty="0"/>
          </a:p>
          <a:p>
            <a:pPr>
              <a:defRPr/>
            </a:pPr>
            <a:r>
              <a:rPr lang="nl-NL" altLang="nl-NL" sz="1600" dirty="0"/>
              <a:t>Bijvoorbeeld beschikbaar stellen van woning en huisvesting buitenlandse werknemers</a:t>
            </a:r>
          </a:p>
          <a:p>
            <a:pPr>
              <a:defRPr/>
            </a:pPr>
            <a:r>
              <a:rPr lang="nl-NL" altLang="nl-NL" sz="1600" dirty="0"/>
              <a:t>Let op: gemeubileerde verhuur tegen vergoeding voor maximaal 6 maanden is eigen bijdrage belast met 9% BTW en leidt tot aftrek</a:t>
            </a:r>
          </a:p>
          <a:p>
            <a:pPr>
              <a:defRPr/>
            </a:pPr>
            <a:endParaRPr lang="nl-NL" altLang="nl-NL" sz="1600" dirty="0"/>
          </a:p>
          <a:p>
            <a:pPr marL="0" indent="0">
              <a:buNone/>
              <a:defRPr/>
            </a:pPr>
            <a:r>
              <a:rPr lang="nl-NL" altLang="nl-NL" sz="1600" u="sng" dirty="0"/>
              <a:t>Gelegenheid geven tot sport en ontspanning:</a:t>
            </a:r>
            <a:endParaRPr lang="nl-NL" altLang="nl-NL" sz="1600" dirty="0"/>
          </a:p>
          <a:p>
            <a:pPr marL="0" indent="0">
              <a:buNone/>
              <a:defRPr/>
            </a:pPr>
            <a:r>
              <a:rPr lang="nl-NL" altLang="nl-NL" sz="1600" dirty="0"/>
              <a:t>Bijvoorbeeld ter beschikking stellen van fitnessruimte, het maken van niet zakelijke excursies en uitstapjes door het personeel, aankoop van bijvoorbeeld een biljart- of tafeltennistafel </a:t>
            </a:r>
          </a:p>
          <a:p>
            <a:pPr>
              <a:defRPr/>
            </a:pPr>
            <a:endParaRPr lang="nl-NL" altLang="nl-NL" sz="1600" dirty="0"/>
          </a:p>
          <a:p>
            <a:endParaRPr lang="nl-NL" sz="1600" dirty="0"/>
          </a:p>
        </p:txBody>
      </p:sp>
    </p:spTree>
    <p:extLst>
      <p:ext uri="{BB962C8B-B14F-4D97-AF65-F5344CB8AC3E}">
        <p14:creationId xmlns:p14="http://schemas.microsoft.com/office/powerpoint/2010/main" val="13137319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189600" y="952500"/>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189600" y="2095500"/>
            <a:ext cx="11088000" cy="5049836"/>
          </a:xfrm>
        </p:spPr>
        <p:txBody>
          <a:bodyPr>
            <a:normAutofit/>
          </a:bodyPr>
          <a:lstStyle/>
          <a:p>
            <a:pPr marL="71438" indent="-71438">
              <a:buNone/>
            </a:pPr>
            <a:r>
              <a:rPr lang="nl-NL" altLang="nl-NL" sz="1600" u="sng" dirty="0"/>
              <a:t>Besluit uitsluiting aftrek voorbelasting </a:t>
            </a:r>
            <a:endParaRPr lang="nl-NL" sz="1600" u="sng" dirty="0"/>
          </a:p>
          <a:p>
            <a:pPr marL="0" indent="0">
              <a:buNone/>
              <a:defRPr/>
            </a:pPr>
            <a:endParaRPr lang="nl-NL" altLang="nl-NL" sz="1600" u="sng" dirty="0"/>
          </a:p>
          <a:p>
            <a:pPr marL="0" indent="0">
              <a:buNone/>
              <a:defRPr/>
            </a:pPr>
            <a:r>
              <a:rPr lang="nl-NL" altLang="nl-NL" sz="1600" u="sng" dirty="0"/>
              <a:t>Personeelsverstrekkingen</a:t>
            </a:r>
          </a:p>
          <a:p>
            <a:pPr marL="0" indent="0">
              <a:buNone/>
              <a:defRPr/>
            </a:pPr>
            <a:endParaRPr lang="nl-NL" altLang="nl-NL" sz="1600" u="sng" dirty="0"/>
          </a:p>
          <a:p>
            <a:pPr marL="0" indent="0">
              <a:buNone/>
              <a:defRPr/>
            </a:pPr>
            <a:r>
              <a:rPr lang="nl-NL" altLang="nl-NL" sz="1600" u="sng" dirty="0"/>
              <a:t>Vervoer vanwege de werkgever:</a:t>
            </a:r>
            <a:endParaRPr lang="nl-NL" altLang="nl-NL" sz="1600" dirty="0"/>
          </a:p>
          <a:p>
            <a:pPr>
              <a:defRPr/>
            </a:pPr>
            <a:r>
              <a:rPr lang="nl-NL" altLang="nl-NL" sz="1600" dirty="0"/>
              <a:t>Verstrekken van plaatsbewijzen voor openbaar vervoer (niet bij verstrekking aan gepensioneerde werknemers)</a:t>
            </a:r>
          </a:p>
          <a:p>
            <a:pPr>
              <a:defRPr/>
            </a:pPr>
            <a:r>
              <a:rPr lang="nl-NL" altLang="nl-NL" sz="1600" dirty="0"/>
              <a:t>Groepsvervoer door een andere ondernemer</a:t>
            </a:r>
          </a:p>
          <a:p>
            <a:pPr>
              <a:defRPr/>
            </a:pPr>
            <a:endParaRPr lang="nl-NL" altLang="nl-NL" sz="1600" dirty="0"/>
          </a:p>
          <a:p>
            <a:pPr marL="0" indent="0">
              <a:buNone/>
              <a:defRPr/>
            </a:pPr>
            <a:r>
              <a:rPr lang="nl-NL" altLang="nl-NL" sz="1600" u="sng" dirty="0"/>
              <a:t>Verstrekken van een fiets; geen aftrekbeperking indien:</a:t>
            </a:r>
          </a:p>
          <a:p>
            <a:pPr>
              <a:defRPr/>
            </a:pPr>
            <a:r>
              <a:rPr lang="nl-NL" altLang="nl-NL" sz="1600" dirty="0"/>
              <a:t>Fiets ter waarde van maximaal € 749 (indien duurder, aftrek BTW uit € 749)</a:t>
            </a:r>
          </a:p>
          <a:p>
            <a:pPr>
              <a:defRPr/>
            </a:pPr>
            <a:r>
              <a:rPr lang="nl-NL" altLang="nl-NL" sz="1600" dirty="0"/>
              <a:t>Fiets is verstrekt voor woon-werkverkeer (aannemelijk maken)</a:t>
            </a:r>
          </a:p>
          <a:p>
            <a:pPr>
              <a:defRPr/>
            </a:pPr>
            <a:r>
              <a:rPr lang="nl-NL" altLang="nl-NL" sz="1600" dirty="0"/>
              <a:t>Geen eerdere verstrekking in het jaar en de twee jaar daarvoor</a:t>
            </a:r>
          </a:p>
          <a:p>
            <a:pPr>
              <a:defRPr/>
            </a:pPr>
            <a:r>
              <a:rPr lang="nl-NL" altLang="nl-NL" sz="1600" dirty="0"/>
              <a:t>Er is niet voorzien in andere vormen van vervoer</a:t>
            </a:r>
          </a:p>
          <a:p>
            <a:pPr lvl="1">
              <a:defRPr/>
            </a:pPr>
            <a:endParaRPr lang="nl-NL" altLang="nl-NL" sz="1600" dirty="0"/>
          </a:p>
          <a:p>
            <a:endParaRPr lang="nl-NL" sz="1600" dirty="0"/>
          </a:p>
        </p:txBody>
      </p:sp>
    </p:spTree>
    <p:extLst>
      <p:ext uri="{BB962C8B-B14F-4D97-AF65-F5344CB8AC3E}">
        <p14:creationId xmlns:p14="http://schemas.microsoft.com/office/powerpoint/2010/main" val="262121317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952500"/>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normAutofit/>
          </a:bodyPr>
          <a:lstStyle/>
          <a:p>
            <a:pPr marL="71438" indent="-71438">
              <a:buNone/>
            </a:pPr>
            <a:r>
              <a:rPr lang="nl-NL" altLang="nl-NL" sz="1800" u="sng" dirty="0"/>
              <a:t>Besluit uitsluiting aftrek voorbelasting </a:t>
            </a:r>
            <a:endParaRPr lang="nl-NL" sz="1800" u="sng" dirty="0"/>
          </a:p>
          <a:p>
            <a:pPr marL="0" indent="0">
              <a:buNone/>
              <a:defRPr/>
            </a:pPr>
            <a:endParaRPr lang="nl-NL" altLang="nl-NL" sz="1800" u="sng" dirty="0"/>
          </a:p>
          <a:p>
            <a:pPr marL="0" indent="0">
              <a:buNone/>
              <a:defRPr/>
            </a:pPr>
            <a:r>
              <a:rPr lang="nl-NL" altLang="nl-NL" sz="1800" u="sng" dirty="0"/>
              <a:t>Personeelsverstrekkingen</a:t>
            </a:r>
          </a:p>
          <a:p>
            <a:pPr marL="0" indent="0">
              <a:buNone/>
              <a:defRPr/>
            </a:pPr>
            <a:endParaRPr lang="nl-NL" altLang="nl-NL" sz="1800" u="sng" dirty="0"/>
          </a:p>
          <a:p>
            <a:pPr marL="0" indent="0">
              <a:buNone/>
              <a:defRPr/>
            </a:pPr>
            <a:r>
              <a:rPr lang="nl-NL" altLang="nl-NL" sz="1800" u="sng" dirty="0"/>
              <a:t>Vervoer vanwege de werkgever:</a:t>
            </a:r>
            <a:endParaRPr lang="nl-NL" altLang="nl-NL" sz="1800" dirty="0"/>
          </a:p>
          <a:p>
            <a:pPr marL="0" indent="0">
              <a:buNone/>
              <a:defRPr/>
            </a:pPr>
            <a:r>
              <a:rPr lang="nl-NL" altLang="nl-NL" sz="1800" dirty="0"/>
              <a:t>Werkgever draagt zorg voor groepsvervoer</a:t>
            </a:r>
          </a:p>
          <a:p>
            <a:pPr>
              <a:defRPr/>
            </a:pPr>
            <a:endParaRPr lang="nl-NL" altLang="nl-NL" sz="1800" dirty="0"/>
          </a:p>
          <a:p>
            <a:pPr marL="0" indent="0">
              <a:buNone/>
              <a:defRPr/>
            </a:pPr>
            <a:r>
              <a:rPr lang="nl-NL" altLang="nl-NL" sz="1800" u="sng" dirty="0"/>
              <a:t>Geen aftrekbeperking bij besloten busvervoer indien:</a:t>
            </a:r>
          </a:p>
          <a:p>
            <a:pPr>
              <a:defRPr/>
            </a:pPr>
            <a:r>
              <a:rPr lang="nl-NL" altLang="nl-NL" sz="1800" dirty="0"/>
              <a:t>Vervoermiddel heeft meer dan acht zitplaatsen (exclusief bestuurder)</a:t>
            </a:r>
          </a:p>
          <a:p>
            <a:pPr>
              <a:defRPr/>
            </a:pPr>
            <a:r>
              <a:rPr lang="nl-NL" altLang="nl-NL" sz="1800" dirty="0"/>
              <a:t>Geen voor een ieder openstaand vervoer volgens een dienstregeling</a:t>
            </a:r>
          </a:p>
          <a:p>
            <a:pPr>
              <a:defRPr/>
            </a:pPr>
            <a:r>
              <a:rPr lang="nl-NL" altLang="nl-NL" sz="1800" dirty="0"/>
              <a:t>Er is een vergunning krachtens de Wet personenvervoer</a:t>
            </a:r>
          </a:p>
          <a:p>
            <a:pPr>
              <a:defRPr/>
            </a:pPr>
            <a:r>
              <a:rPr lang="nl-NL" altLang="nl-NL" sz="1800" dirty="0"/>
              <a:t>De vervoermiddelen mogen uitsluitend werknemers in opdracht van de werkgever vervoeren </a:t>
            </a:r>
          </a:p>
          <a:p>
            <a:endParaRPr lang="nl-NL" dirty="0"/>
          </a:p>
        </p:txBody>
      </p:sp>
    </p:spTree>
    <p:extLst>
      <p:ext uri="{BB962C8B-B14F-4D97-AF65-F5344CB8AC3E}">
        <p14:creationId xmlns:p14="http://schemas.microsoft.com/office/powerpoint/2010/main" val="29149463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952500"/>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normAutofit/>
          </a:bodyPr>
          <a:lstStyle/>
          <a:p>
            <a:pPr marL="71438" indent="-71438">
              <a:buNone/>
            </a:pPr>
            <a:r>
              <a:rPr lang="nl-NL" altLang="nl-NL" sz="1800" u="sng" dirty="0"/>
              <a:t>Besluit uitsluiting aftrek voorbelasting </a:t>
            </a:r>
          </a:p>
          <a:p>
            <a:pPr marL="0" indent="0">
              <a:buNone/>
              <a:defRPr/>
            </a:pPr>
            <a:endParaRPr lang="nl-NL" altLang="nl-NL" sz="1800" u="sng" dirty="0"/>
          </a:p>
          <a:p>
            <a:pPr marL="0" indent="0">
              <a:buNone/>
              <a:defRPr/>
            </a:pPr>
            <a:r>
              <a:rPr lang="nl-NL" altLang="nl-NL" sz="1800" u="sng" dirty="0"/>
              <a:t>Personeelsverstrekkingen/ loon in natura</a:t>
            </a:r>
          </a:p>
          <a:p>
            <a:pPr marL="0" indent="0">
              <a:buNone/>
              <a:defRPr/>
            </a:pPr>
            <a:r>
              <a:rPr lang="nl-NL" altLang="nl-NL" sz="1800" u="sng" dirty="0"/>
              <a:t>Voorbeelden:</a:t>
            </a:r>
          </a:p>
          <a:p>
            <a:pPr>
              <a:defRPr/>
            </a:pPr>
            <a:r>
              <a:rPr lang="en-US" altLang="nl-NL" sz="1800" dirty="0" err="1"/>
              <a:t>Kantine</a:t>
            </a:r>
            <a:endParaRPr lang="en-US" altLang="nl-NL" sz="1800" dirty="0"/>
          </a:p>
          <a:p>
            <a:pPr>
              <a:defRPr/>
            </a:pPr>
            <a:r>
              <a:rPr lang="en-US" altLang="nl-NL" sz="1800" dirty="0" err="1"/>
              <a:t>Skyboxen</a:t>
            </a:r>
            <a:endParaRPr lang="en-US" altLang="nl-NL" sz="1800" dirty="0"/>
          </a:p>
          <a:p>
            <a:pPr>
              <a:defRPr/>
            </a:pPr>
            <a:r>
              <a:rPr lang="en-US" altLang="nl-NL" sz="1800" dirty="0" err="1"/>
              <a:t>Bedrijfsfeesten</a:t>
            </a:r>
            <a:r>
              <a:rPr lang="en-US" altLang="nl-NL" sz="1800" dirty="0"/>
              <a:t> (</a:t>
            </a:r>
            <a:r>
              <a:rPr lang="en-US" altLang="nl-NL" sz="1800" dirty="0" err="1"/>
              <a:t>behalve</a:t>
            </a:r>
            <a:r>
              <a:rPr lang="en-US" altLang="nl-NL" sz="1800" dirty="0"/>
              <a:t> </a:t>
            </a:r>
            <a:r>
              <a:rPr lang="en-US" altLang="nl-NL" sz="1800" dirty="0" err="1"/>
              <a:t>spijzen</a:t>
            </a:r>
            <a:r>
              <a:rPr lang="en-US" altLang="nl-NL" sz="1800" dirty="0"/>
              <a:t> </a:t>
            </a:r>
            <a:r>
              <a:rPr lang="en-US" altLang="nl-NL" sz="1800" dirty="0" err="1"/>
              <a:t>en</a:t>
            </a:r>
            <a:r>
              <a:rPr lang="en-US" altLang="nl-NL" sz="1800" dirty="0"/>
              <a:t> </a:t>
            </a:r>
            <a:r>
              <a:rPr lang="en-US" altLang="nl-NL" sz="1800" dirty="0" err="1"/>
              <a:t>dranken</a:t>
            </a:r>
            <a:r>
              <a:rPr lang="en-US" altLang="nl-NL" sz="1800" dirty="0"/>
              <a:t>)</a:t>
            </a:r>
          </a:p>
          <a:p>
            <a:pPr>
              <a:defRPr/>
            </a:pPr>
            <a:r>
              <a:rPr lang="en-US" altLang="nl-NL" sz="1800" dirty="0" err="1"/>
              <a:t>Jubileumgeschenken</a:t>
            </a:r>
            <a:endParaRPr lang="en-US" altLang="nl-NL" sz="1800" dirty="0"/>
          </a:p>
          <a:p>
            <a:pPr>
              <a:defRPr/>
            </a:pPr>
            <a:r>
              <a:rPr lang="en-US" altLang="nl-NL" sz="1800" dirty="0" err="1"/>
              <a:t>Kerstpakketten</a:t>
            </a:r>
            <a:endParaRPr lang="en-US" altLang="nl-NL" sz="1800" dirty="0"/>
          </a:p>
          <a:p>
            <a:pPr>
              <a:defRPr/>
            </a:pPr>
            <a:r>
              <a:rPr lang="en-US" altLang="nl-NL" sz="1800" dirty="0" err="1"/>
              <a:t>Cursussen</a:t>
            </a:r>
            <a:r>
              <a:rPr lang="en-US" altLang="nl-NL" sz="1800" dirty="0"/>
              <a:t> </a:t>
            </a:r>
            <a:r>
              <a:rPr lang="en-US" altLang="nl-NL" sz="1800" dirty="0" err="1"/>
              <a:t>persoonlijke</a:t>
            </a:r>
            <a:r>
              <a:rPr lang="en-US" altLang="nl-NL" sz="1800" dirty="0"/>
              <a:t> </a:t>
            </a:r>
            <a:r>
              <a:rPr lang="en-US" altLang="nl-NL" sz="1800" dirty="0" err="1"/>
              <a:t>sfeer</a:t>
            </a:r>
            <a:endParaRPr lang="en-US" altLang="nl-NL" sz="1800" dirty="0"/>
          </a:p>
          <a:p>
            <a:pPr>
              <a:defRPr/>
            </a:pPr>
            <a:r>
              <a:rPr lang="en-US" altLang="nl-NL" sz="1800" u="sng" dirty="0" err="1"/>
              <a:t>Kortom</a:t>
            </a:r>
            <a:r>
              <a:rPr lang="en-US" altLang="nl-NL" sz="1800" u="sng" dirty="0"/>
              <a:t>:</a:t>
            </a:r>
          </a:p>
          <a:p>
            <a:pPr marL="0" indent="0">
              <a:buNone/>
              <a:defRPr/>
            </a:pPr>
            <a:r>
              <a:rPr lang="en-US" altLang="nl-NL" sz="1800" dirty="0" err="1"/>
              <a:t>Verstrekkingen</a:t>
            </a:r>
            <a:r>
              <a:rPr lang="en-US" altLang="nl-NL" sz="1800" dirty="0"/>
              <a:t> met </a:t>
            </a:r>
            <a:r>
              <a:rPr lang="en-US" altLang="nl-NL" sz="1800" dirty="0" err="1"/>
              <a:t>consumptief</a:t>
            </a:r>
            <a:r>
              <a:rPr lang="en-US" altLang="nl-NL" sz="1800" dirty="0"/>
              <a:t> </a:t>
            </a:r>
            <a:r>
              <a:rPr lang="en-US" altLang="nl-NL" sz="1800" dirty="0" err="1"/>
              <a:t>karakter</a:t>
            </a:r>
            <a:endParaRPr lang="nl-NL" altLang="nl-NL" sz="1800" dirty="0"/>
          </a:p>
          <a:p>
            <a:endParaRPr lang="nl-NL" dirty="0"/>
          </a:p>
        </p:txBody>
      </p:sp>
    </p:spTree>
    <p:extLst>
      <p:ext uri="{BB962C8B-B14F-4D97-AF65-F5344CB8AC3E}">
        <p14:creationId xmlns:p14="http://schemas.microsoft.com/office/powerpoint/2010/main" val="50615846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952500"/>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normAutofit/>
          </a:bodyPr>
          <a:lstStyle/>
          <a:p>
            <a:pPr marL="71438" indent="-71438">
              <a:buNone/>
            </a:pPr>
            <a:r>
              <a:rPr lang="nl-NL" altLang="nl-NL" sz="1800" u="sng" dirty="0"/>
              <a:t>Besluit uitsluiting aftrek voorbelasting </a:t>
            </a:r>
            <a:endParaRPr lang="nl-NL" sz="1800" u="sng" dirty="0"/>
          </a:p>
          <a:p>
            <a:pPr marL="0" indent="0">
              <a:buNone/>
              <a:defRPr/>
            </a:pPr>
            <a:endParaRPr lang="nl-NL" altLang="nl-NL" sz="1800" u="sng" dirty="0"/>
          </a:p>
          <a:p>
            <a:pPr marL="0" indent="0">
              <a:buNone/>
              <a:defRPr/>
            </a:pPr>
            <a:r>
              <a:rPr lang="nl-NL" altLang="nl-NL" sz="1800" u="sng" dirty="0"/>
              <a:t>Personeelsverstrekkingen/ loon in natura</a:t>
            </a:r>
            <a:endParaRPr lang="nl-NL" altLang="nl-NL" sz="1800" dirty="0"/>
          </a:p>
          <a:p>
            <a:pPr marL="0" indent="0">
              <a:buNone/>
              <a:defRPr/>
            </a:pPr>
            <a:r>
              <a:rPr lang="nl-NL" altLang="nl-NL" sz="1800" u="sng" dirty="0"/>
              <a:t>Geen BUA:</a:t>
            </a:r>
          </a:p>
          <a:p>
            <a:pPr>
              <a:defRPr/>
            </a:pPr>
            <a:r>
              <a:rPr lang="nl-NL" altLang="nl-NL" sz="1800" dirty="0"/>
              <a:t>Loon in natura niet per definitie gelijk aan begrip voor loonheffing; BTW op uniformkleding is aftrekbaar ondanks mogelijke loonheffing</a:t>
            </a:r>
          </a:p>
          <a:p>
            <a:pPr>
              <a:defRPr/>
            </a:pPr>
            <a:r>
              <a:rPr lang="nl-NL" altLang="nl-NL" sz="1800" dirty="0"/>
              <a:t>Verstrekken van parkeergelegenheid voor personeel </a:t>
            </a:r>
          </a:p>
          <a:p>
            <a:pPr>
              <a:defRPr/>
            </a:pPr>
            <a:r>
              <a:rPr lang="nl-NL" altLang="nl-NL" sz="1800" dirty="0"/>
              <a:t>Cursus, tenzij geen verband met inhoud functie werknemer</a:t>
            </a:r>
          </a:p>
          <a:p>
            <a:pPr>
              <a:defRPr/>
            </a:pPr>
            <a:r>
              <a:rPr lang="nl-NL" altLang="nl-NL" sz="1800" dirty="0"/>
              <a:t>Interne of externe arbodienst valt er niet onder</a:t>
            </a:r>
          </a:p>
          <a:p>
            <a:pPr>
              <a:defRPr/>
            </a:pPr>
            <a:r>
              <a:rPr lang="nl-NL" altLang="nl-NL" sz="1800" dirty="0"/>
              <a:t>Outplacement</a:t>
            </a:r>
          </a:p>
          <a:p>
            <a:pPr>
              <a:defRPr/>
            </a:pPr>
            <a:r>
              <a:rPr lang="nl-NL" altLang="nl-NL" sz="1800" dirty="0"/>
              <a:t>Diensten en adviezen om voor een werknemer op zo kort mogelijke termijn een passende functie te vinden zoals sollicitatieadvies, psychologische test en ondersteunende workshop </a:t>
            </a:r>
          </a:p>
          <a:p>
            <a:pPr>
              <a:defRPr/>
            </a:pPr>
            <a:endParaRPr lang="nl-NL" altLang="nl-NL" dirty="0"/>
          </a:p>
          <a:p>
            <a:pPr>
              <a:defRPr/>
            </a:pPr>
            <a:endParaRPr lang="nl-NL" altLang="nl-NL" dirty="0"/>
          </a:p>
          <a:p>
            <a:pPr>
              <a:defRPr/>
            </a:pPr>
            <a:endParaRPr lang="nl-NL" altLang="nl-NL" dirty="0"/>
          </a:p>
          <a:p>
            <a:endParaRPr lang="nl-NL" dirty="0"/>
          </a:p>
        </p:txBody>
      </p:sp>
    </p:spTree>
    <p:extLst>
      <p:ext uri="{BB962C8B-B14F-4D97-AF65-F5344CB8AC3E}">
        <p14:creationId xmlns:p14="http://schemas.microsoft.com/office/powerpoint/2010/main" val="28783664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952500"/>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normAutofit/>
          </a:bodyPr>
          <a:lstStyle/>
          <a:p>
            <a:pPr marL="71438" indent="-71438">
              <a:buNone/>
            </a:pPr>
            <a:r>
              <a:rPr lang="nl-NL" altLang="nl-NL" sz="2100" u="sng" dirty="0"/>
              <a:t>Besluit uitsluiting aftrek voorbelasting </a:t>
            </a:r>
            <a:endParaRPr lang="nl-NL" sz="2100" u="sng" dirty="0"/>
          </a:p>
          <a:p>
            <a:pPr marL="0" indent="0">
              <a:buNone/>
              <a:defRPr/>
            </a:pPr>
            <a:endParaRPr lang="nl-NL" altLang="nl-NL" sz="2100" u="sng" dirty="0"/>
          </a:p>
          <a:p>
            <a:pPr marL="0" indent="0">
              <a:buNone/>
              <a:defRPr/>
            </a:pPr>
            <a:endParaRPr lang="nl-NL" altLang="nl-NL" sz="2100" u="sng" dirty="0"/>
          </a:p>
          <a:p>
            <a:pPr marL="0" indent="0">
              <a:buNone/>
              <a:defRPr/>
            </a:pPr>
            <a:r>
              <a:rPr lang="nl-NL" altLang="nl-NL" sz="2100" u="sng" dirty="0"/>
              <a:t>Vaststellen grens €227:</a:t>
            </a:r>
            <a:endParaRPr lang="nl-NL" altLang="nl-NL" sz="2100" dirty="0"/>
          </a:p>
          <a:p>
            <a:pPr>
              <a:defRPr/>
            </a:pPr>
            <a:r>
              <a:rPr lang="nl-NL" altLang="nl-NL" sz="2100" dirty="0"/>
              <a:t>Sinds1 juli 2011 telt auto niet meer mee</a:t>
            </a:r>
          </a:p>
          <a:p>
            <a:pPr>
              <a:defRPr/>
            </a:pPr>
            <a:r>
              <a:rPr lang="nl-NL" altLang="nl-NL" sz="2100" dirty="0"/>
              <a:t>Besloten busvervoer en fiets &lt; € 749 telt niet mee</a:t>
            </a:r>
          </a:p>
          <a:p>
            <a:pPr>
              <a:defRPr/>
            </a:pPr>
            <a:r>
              <a:rPr lang="nl-NL" altLang="nl-NL" sz="2100" dirty="0"/>
              <a:t>Per werknemer bepalen (partner bij personeelsfeest telt niet mee)</a:t>
            </a:r>
          </a:p>
          <a:p>
            <a:pPr>
              <a:defRPr/>
            </a:pPr>
            <a:r>
              <a:rPr lang="nl-NL" altLang="nl-NL" sz="2100" dirty="0"/>
              <a:t>Alleen kosten meetellen waar BTW op drukt</a:t>
            </a:r>
          </a:p>
          <a:p>
            <a:pPr>
              <a:defRPr/>
            </a:pPr>
            <a:r>
              <a:rPr lang="nl-NL" altLang="nl-NL" sz="2100" dirty="0"/>
              <a:t>Bij duurzame investering zoals sportzaal bedrijfseconomische afschrijving meetellen</a:t>
            </a:r>
          </a:p>
          <a:p>
            <a:pPr>
              <a:defRPr/>
            </a:pPr>
            <a:r>
              <a:rPr lang="nl-NL" altLang="nl-NL" sz="2100" dirty="0"/>
              <a:t>Correctie voor kantineverstrekking apart beoordelen</a:t>
            </a:r>
          </a:p>
          <a:p>
            <a:endParaRPr lang="nl-NL" sz="2100" dirty="0"/>
          </a:p>
        </p:txBody>
      </p:sp>
    </p:spTree>
    <p:extLst>
      <p:ext uri="{BB962C8B-B14F-4D97-AF65-F5344CB8AC3E}">
        <p14:creationId xmlns:p14="http://schemas.microsoft.com/office/powerpoint/2010/main" val="16256998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1114096"/>
            <a:ext cx="10363200" cy="1143000"/>
          </a:xfrm>
        </p:spPr>
        <p:txBody>
          <a:bodyPr>
            <a:normAutofit/>
          </a:bodyPr>
          <a:lstStyle/>
          <a:p>
            <a:r>
              <a:rPr lang="nl-NL" sz="32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lstStyle/>
          <a:p>
            <a:pPr marL="71438" indent="-71438">
              <a:buNone/>
            </a:pPr>
            <a:r>
              <a:rPr lang="nl-NL" altLang="nl-NL" sz="2100" u="sng" dirty="0"/>
              <a:t>Besluit uitsluiting aftrek voorbelasting </a:t>
            </a:r>
            <a:endParaRPr lang="nl-NL" sz="2100" u="sng" dirty="0"/>
          </a:p>
          <a:p>
            <a:pPr marL="0" indent="0">
              <a:buNone/>
              <a:defRPr/>
            </a:pPr>
            <a:endParaRPr lang="nl-NL" altLang="nl-NL" sz="2100" u="sng" dirty="0"/>
          </a:p>
          <a:p>
            <a:pPr marL="0" indent="0">
              <a:buNone/>
              <a:defRPr/>
            </a:pPr>
            <a:r>
              <a:rPr lang="nl-NL" altLang="nl-NL" sz="2100" u="sng" dirty="0"/>
              <a:t>Personeelsverstrekkingen</a:t>
            </a:r>
          </a:p>
          <a:p>
            <a:pPr marL="0" indent="0">
              <a:buNone/>
              <a:defRPr/>
            </a:pPr>
            <a:endParaRPr lang="nl-NL" altLang="nl-NL" sz="2100" u="sng" dirty="0"/>
          </a:p>
          <a:p>
            <a:pPr marL="0" indent="0">
              <a:buNone/>
              <a:defRPr/>
            </a:pPr>
            <a:r>
              <a:rPr lang="nl-NL" altLang="nl-NL" sz="2100" u="sng" dirty="0"/>
              <a:t>Kantineregeling:</a:t>
            </a:r>
            <a:endParaRPr lang="nl-NL" altLang="nl-NL" sz="2100" dirty="0"/>
          </a:p>
          <a:p>
            <a:pPr>
              <a:defRPr/>
            </a:pPr>
            <a:r>
              <a:rPr lang="nl-NL" altLang="nl-NL" sz="2100" dirty="0"/>
              <a:t>Inventaris, vaatwasmiddel, bekertjes en dergelijke vallen er niet onder</a:t>
            </a:r>
          </a:p>
          <a:p>
            <a:pPr>
              <a:defRPr/>
            </a:pPr>
            <a:r>
              <a:rPr lang="nl-NL" altLang="nl-NL" sz="2100" dirty="0"/>
              <a:t>Over de vergoeding van personeel is veelal 9% BTW verschuldigd </a:t>
            </a:r>
          </a:p>
          <a:p>
            <a:pPr marL="0" indent="0">
              <a:buNone/>
              <a:defRPr/>
            </a:pPr>
            <a:endParaRPr lang="nl-NL" altLang="nl-NL" dirty="0"/>
          </a:p>
          <a:p>
            <a:pPr>
              <a:defRPr/>
            </a:pPr>
            <a:endParaRPr lang="nl-NL" altLang="nl-NL" dirty="0"/>
          </a:p>
          <a:p>
            <a:pPr>
              <a:defRPr/>
            </a:pPr>
            <a:endParaRPr lang="nl-NL" altLang="nl-NL" dirty="0"/>
          </a:p>
          <a:p>
            <a:endParaRPr lang="nl-NL" dirty="0"/>
          </a:p>
        </p:txBody>
      </p:sp>
    </p:spTree>
    <p:extLst>
      <p:ext uri="{BB962C8B-B14F-4D97-AF65-F5344CB8AC3E}">
        <p14:creationId xmlns:p14="http://schemas.microsoft.com/office/powerpoint/2010/main" val="269905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3E4BD-9007-9E4E-B7C5-3B177E047D63}"/>
              </a:ext>
            </a:extLst>
          </p:cNvPr>
          <p:cNvSpPr>
            <a:spLocks noGrp="1"/>
          </p:cNvSpPr>
          <p:nvPr>
            <p:ph type="title"/>
          </p:nvPr>
        </p:nvSpPr>
        <p:spPr/>
        <p:txBody>
          <a:bodyPr/>
          <a:lstStyle/>
          <a:p>
            <a:pPr algn="ctr"/>
            <a:r>
              <a:rPr lang="nl-NL" dirty="0"/>
              <a:t>Programma</a:t>
            </a:r>
          </a:p>
        </p:txBody>
      </p:sp>
      <p:sp>
        <p:nvSpPr>
          <p:cNvPr id="3" name="Tijdelijke aanduiding voor inhoud 2">
            <a:extLst>
              <a:ext uri="{FF2B5EF4-FFF2-40B4-BE49-F238E27FC236}">
                <a16:creationId xmlns:a16="http://schemas.microsoft.com/office/drawing/2014/main" id="{0AFDB2D2-2ABD-FC42-89D9-D0EC3D365FB8}"/>
              </a:ext>
            </a:extLst>
          </p:cNvPr>
          <p:cNvSpPr>
            <a:spLocks noGrp="1"/>
          </p:cNvSpPr>
          <p:nvPr>
            <p:ph idx="1"/>
          </p:nvPr>
        </p:nvSpPr>
        <p:spPr/>
        <p:txBody>
          <a:bodyPr/>
          <a:lstStyle/>
          <a:p>
            <a:pPr marL="357188"/>
            <a:r>
              <a:rPr lang="en-US" altLang="nl-NL" dirty="0">
                <a:sym typeface="Wingdings" pitchFamily="2" charset="2"/>
              </a:rPr>
              <a:t>Welkom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doelstellingen</a:t>
            </a:r>
            <a:endParaRPr lang="en-US" altLang="nl-NL" dirty="0">
              <a:sym typeface="Wingdings" pitchFamily="2" charset="2"/>
            </a:endParaRP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leveringen</a:t>
            </a:r>
            <a:r>
              <a:rPr lang="en-US" altLang="nl-NL" dirty="0">
                <a:sym typeface="Wingdings" pitchFamily="2" charset="2"/>
              </a:rPr>
              <a:t> </a:t>
            </a:r>
            <a:r>
              <a:rPr lang="en-US" altLang="nl-NL" dirty="0" err="1">
                <a:sym typeface="Wingdings" pitchFamily="2" charset="2"/>
              </a:rPr>
              <a:t>buitenland</a:t>
            </a:r>
            <a:endParaRPr lang="en-US" altLang="nl-NL" dirty="0">
              <a:sym typeface="Wingdings" pitchFamily="2" charset="2"/>
            </a:endParaRP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leveringen</a:t>
            </a:r>
            <a:r>
              <a:rPr lang="en-US" altLang="nl-NL" dirty="0">
                <a:sym typeface="Wingdings" pitchFamily="2" charset="2"/>
              </a:rPr>
              <a:t> via e-commerce</a:t>
            </a: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diensten</a:t>
            </a:r>
            <a:r>
              <a:rPr lang="en-US" altLang="nl-NL" dirty="0">
                <a:sym typeface="Wingdings" pitchFamily="2" charset="2"/>
              </a:rPr>
              <a:t> </a:t>
            </a:r>
            <a:r>
              <a:rPr lang="en-US" altLang="nl-NL" dirty="0" err="1">
                <a:sym typeface="Wingdings" pitchFamily="2" charset="2"/>
              </a:rPr>
              <a:t>buitenland</a:t>
            </a:r>
            <a:endParaRPr lang="en-US" altLang="nl-NL" dirty="0">
              <a:sym typeface="Wingdings" pitchFamily="2" charset="2"/>
            </a:endParaRPr>
          </a:p>
          <a:p>
            <a:pPr marL="357188"/>
            <a:r>
              <a:rPr lang="en-US" altLang="nl-NL" dirty="0">
                <a:sym typeface="Wingdings" pitchFamily="2" charset="2"/>
              </a:rPr>
              <a:t>BTW </a:t>
            </a:r>
            <a:r>
              <a:rPr lang="en-US" altLang="nl-NL" dirty="0" err="1">
                <a:sym typeface="Wingdings" pitchFamily="2" charset="2"/>
              </a:rPr>
              <a:t>en</a:t>
            </a:r>
            <a:r>
              <a:rPr lang="en-US" altLang="nl-NL" dirty="0">
                <a:sym typeface="Wingdings" pitchFamily="2" charset="2"/>
              </a:rPr>
              <a:t> </a:t>
            </a:r>
            <a:r>
              <a:rPr lang="en-US" altLang="nl-NL" dirty="0" err="1">
                <a:sym typeface="Wingdings" pitchFamily="2" charset="2"/>
              </a:rPr>
              <a:t>laatste</a:t>
            </a:r>
            <a:r>
              <a:rPr lang="en-US" altLang="nl-NL" dirty="0">
                <a:sym typeface="Wingdings" pitchFamily="2" charset="2"/>
              </a:rPr>
              <a:t> BTW </a:t>
            </a:r>
            <a:r>
              <a:rPr lang="en-US" altLang="nl-NL" dirty="0" err="1">
                <a:sym typeface="Wingdings" pitchFamily="2" charset="2"/>
              </a:rPr>
              <a:t>aangifte</a:t>
            </a:r>
            <a:r>
              <a:rPr lang="en-US" altLang="nl-NL" dirty="0">
                <a:sym typeface="Wingdings" pitchFamily="2" charset="2"/>
              </a:rPr>
              <a:t> 2021</a:t>
            </a:r>
          </a:p>
          <a:p>
            <a:pPr marL="357188"/>
            <a:r>
              <a:rPr lang="en-US" altLang="nl-NL" dirty="0" err="1">
                <a:sym typeface="Wingdings" pitchFamily="2" charset="2"/>
              </a:rPr>
              <a:t>Vragen</a:t>
            </a:r>
            <a:endParaRPr lang="en-US" altLang="nl-NL" dirty="0">
              <a:sym typeface="Wingdings" pitchFamily="2" charset="2"/>
            </a:endParaRPr>
          </a:p>
          <a:p>
            <a:endParaRPr lang="nl-NL" dirty="0"/>
          </a:p>
        </p:txBody>
      </p:sp>
    </p:spTree>
    <p:extLst>
      <p:ext uri="{BB962C8B-B14F-4D97-AF65-F5344CB8AC3E}">
        <p14:creationId xmlns:p14="http://schemas.microsoft.com/office/powerpoint/2010/main" val="361451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DCDF80DF-C81E-0848-A648-8F2B17249016}"/>
              </a:ext>
            </a:extLst>
          </p:cNvPr>
          <p:cNvSpPr>
            <a:spLocks noGrp="1"/>
          </p:cNvSpPr>
          <p:nvPr>
            <p:ph type="title"/>
          </p:nvPr>
        </p:nvSpPr>
        <p:spPr/>
        <p:txBody>
          <a:bodyPr/>
          <a:lstStyle/>
          <a:p>
            <a:pPr eaLnBrk="1" hangingPunct="1"/>
            <a:r>
              <a:rPr lang="nl-NL" altLang="nl-NL"/>
              <a:t>ABC-levering	</a:t>
            </a:r>
          </a:p>
        </p:txBody>
      </p:sp>
      <p:sp>
        <p:nvSpPr>
          <p:cNvPr id="3" name="Tijdelijke aanduiding voor inhoud 2">
            <a:extLst>
              <a:ext uri="{FF2B5EF4-FFF2-40B4-BE49-F238E27FC236}">
                <a16:creationId xmlns:a16="http://schemas.microsoft.com/office/drawing/2014/main" id="{99783AD7-BFA6-FC4C-88A7-7FB14780775D}"/>
              </a:ext>
            </a:extLst>
          </p:cNvPr>
          <p:cNvSpPr>
            <a:spLocks noGrp="1"/>
          </p:cNvSpPr>
          <p:nvPr>
            <p:ph idx="1"/>
          </p:nvPr>
        </p:nvSpPr>
        <p:spPr/>
        <p:txBody>
          <a:bodyPr rtlCol="0">
            <a:normAutofit/>
          </a:bodyPr>
          <a:lstStyle/>
          <a:p>
            <a:pPr marL="0" indent="0" fontAlgn="auto">
              <a:spcAft>
                <a:spcPts val="0"/>
              </a:spcAft>
              <a:buNone/>
              <a:defRPr/>
            </a:pPr>
            <a:r>
              <a:rPr lang="nl-NL" u="sng" dirty="0"/>
              <a:t>Vanaf 1 januari 2020:</a:t>
            </a:r>
          </a:p>
          <a:p>
            <a:pPr>
              <a:defRPr/>
            </a:pPr>
            <a:r>
              <a:rPr lang="nl-NL" dirty="0"/>
              <a:t>Als vast staat wie de tussenhandelaar is, zijn er twee mogelijkheden:</a:t>
            </a:r>
          </a:p>
          <a:p>
            <a:pPr>
              <a:buFont typeface="Arial" panose="020B0604020202020204" pitchFamily="34" charset="0"/>
              <a:buAutoNum type="arabicParenR"/>
              <a:defRPr/>
            </a:pPr>
            <a:r>
              <a:rPr lang="nl-NL" dirty="0"/>
              <a:t>De intracommunautaire levering vindt plaats </a:t>
            </a:r>
            <a:r>
              <a:rPr lang="nl-NL" i="1" u="sng" dirty="0"/>
              <a:t>aan</a:t>
            </a:r>
            <a:r>
              <a:rPr lang="nl-NL" dirty="0"/>
              <a:t> die tussenhandelaar, als de tussenhandelaar een BTW-identificatienummer heeft in een andere EU-lidstaat, dan 	de lidstaat van aanvang van het vervoer;</a:t>
            </a:r>
            <a:endParaRPr lang="nl-NL" dirty="0">
              <a:cs typeface="Arial"/>
            </a:endParaRPr>
          </a:p>
          <a:p>
            <a:pPr>
              <a:buFont typeface="Arial" panose="020B0604020202020204" pitchFamily="34" charset="0"/>
              <a:buAutoNum type="arabicParenR"/>
              <a:defRPr/>
            </a:pPr>
            <a:r>
              <a:rPr lang="nl-NL" dirty="0"/>
              <a:t>De intracommunautaire levering vindt plaats </a:t>
            </a:r>
            <a:r>
              <a:rPr lang="nl-NL" i="1" u="sng" dirty="0"/>
              <a:t>door</a:t>
            </a:r>
            <a:r>
              <a:rPr lang="nl-NL" dirty="0"/>
              <a:t> die tussenhandelaar, als de tussenhandelaar een BTW-identificatienummer heeft in dezelfde EU-lidstaat, als de lidstaat van aanvang van het vervoer.</a:t>
            </a:r>
          </a:p>
          <a:p>
            <a:pPr>
              <a:defRPr/>
            </a:pPr>
            <a:r>
              <a:rPr lang="nl-NL" dirty="0"/>
              <a:t>Eerste mogelijkheid is hoofdregel</a:t>
            </a:r>
          </a:p>
          <a:p>
            <a:pPr>
              <a:defRPr/>
            </a:pPr>
            <a:r>
              <a:rPr lang="nl-NL" dirty="0"/>
              <a:t>Tweede mogelijkheid gaat voor op hoofdregel als de tussenhandelaar aan zijn leverancier een BTW-identificatienummer verstrekt, dat aan hem is verstrekt door de EU-lidstaat van waaruit het vervoer of de verzending vertrekt</a:t>
            </a:r>
          </a:p>
        </p:txBody>
      </p:sp>
    </p:spTree>
    <p:extLst>
      <p:ext uri="{BB962C8B-B14F-4D97-AF65-F5344CB8AC3E}">
        <p14:creationId xmlns:p14="http://schemas.microsoft.com/office/powerpoint/2010/main" val="19596672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189600" y="952500"/>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189600" y="1937845"/>
            <a:ext cx="11088000" cy="5049836"/>
          </a:xfrm>
        </p:spPr>
        <p:txBody>
          <a:bodyPr>
            <a:normAutofit/>
          </a:bodyPr>
          <a:lstStyle/>
          <a:p>
            <a:pPr marL="71438" indent="-71438">
              <a:buNone/>
            </a:pPr>
            <a:r>
              <a:rPr lang="nl-NL" altLang="nl-NL" sz="1600" u="sng" dirty="0"/>
              <a:t>Besluit uitsluiting aftrek voorbelasting </a:t>
            </a:r>
            <a:endParaRPr lang="nl-NL" sz="1600" u="sng" dirty="0"/>
          </a:p>
          <a:p>
            <a:pPr marL="0" indent="0">
              <a:buNone/>
              <a:defRPr/>
            </a:pPr>
            <a:endParaRPr lang="en-US" altLang="nl-NL" sz="1600" u="sng" dirty="0"/>
          </a:p>
          <a:p>
            <a:pPr marL="0" indent="0">
              <a:buNone/>
              <a:defRPr/>
            </a:pPr>
            <a:r>
              <a:rPr lang="en-US" altLang="nl-NL" sz="1600" u="sng" dirty="0" err="1"/>
              <a:t>Personeelsverstrekkingen</a:t>
            </a:r>
            <a:endParaRPr lang="en-US" altLang="nl-NL" sz="1600" u="sng" dirty="0"/>
          </a:p>
          <a:p>
            <a:pPr marL="0" indent="0">
              <a:buNone/>
              <a:defRPr/>
            </a:pPr>
            <a:r>
              <a:rPr lang="en-US" altLang="nl-NL" sz="1600" u="sng" dirty="0" err="1"/>
              <a:t>Kantineregeling</a:t>
            </a:r>
            <a:endParaRPr lang="en-US" altLang="nl-NL" sz="1600" u="sng" dirty="0"/>
          </a:p>
          <a:p>
            <a:pPr>
              <a:defRPr/>
            </a:pPr>
            <a:endParaRPr lang="en-US" altLang="nl-NL" sz="1600" dirty="0"/>
          </a:p>
          <a:p>
            <a:pPr>
              <a:defRPr/>
            </a:pPr>
            <a:r>
              <a:rPr lang="en-US" altLang="nl-NL" sz="1600" dirty="0"/>
              <a:t>Eten </a:t>
            </a:r>
            <a:r>
              <a:rPr lang="en-US" altLang="nl-NL" sz="1600" dirty="0" err="1"/>
              <a:t>en</a:t>
            </a:r>
            <a:r>
              <a:rPr lang="en-US" altLang="nl-NL" sz="1600" dirty="0"/>
              <a:t> </a:t>
            </a:r>
            <a:r>
              <a:rPr lang="en-US" altLang="nl-NL" sz="1600" dirty="0" err="1"/>
              <a:t>drinken</a:t>
            </a:r>
            <a:r>
              <a:rPr lang="en-US" altLang="nl-NL" sz="1600" dirty="0"/>
              <a:t>:</a:t>
            </a:r>
          </a:p>
          <a:p>
            <a:pPr>
              <a:defRPr/>
            </a:pPr>
            <a:r>
              <a:rPr lang="en-US" altLang="nl-NL" sz="1600" dirty="0" err="1"/>
              <a:t>Aanschaffingskosten</a:t>
            </a:r>
            <a:r>
              <a:rPr lang="en-US" altLang="nl-NL" sz="1600" dirty="0"/>
              <a:t> excl. BTW van </a:t>
            </a:r>
            <a:r>
              <a:rPr lang="en-US" altLang="nl-NL" sz="1600" dirty="0" err="1"/>
              <a:t>spijzen</a:t>
            </a:r>
            <a:r>
              <a:rPr lang="en-US" altLang="nl-NL" sz="1600" dirty="0"/>
              <a:t> </a:t>
            </a:r>
            <a:r>
              <a:rPr lang="en-US" altLang="nl-NL" sz="1600" dirty="0" err="1"/>
              <a:t>en</a:t>
            </a:r>
            <a:endParaRPr lang="en-US" altLang="nl-NL" sz="1600" dirty="0"/>
          </a:p>
          <a:p>
            <a:pPr marL="0" indent="0">
              <a:buNone/>
              <a:defRPr/>
            </a:pPr>
            <a:r>
              <a:rPr lang="en-US" altLang="nl-NL" sz="1600" dirty="0"/>
              <a:t>      </a:t>
            </a:r>
            <a:r>
              <a:rPr lang="en-US" altLang="nl-NL" sz="1600" dirty="0" err="1"/>
              <a:t>dranken</a:t>
            </a:r>
            <a:r>
              <a:rPr lang="en-US" altLang="nl-NL" sz="1600" dirty="0"/>
              <a:t> </a:t>
            </a:r>
            <a:r>
              <a:rPr lang="en-US" altLang="nl-NL" sz="1600" dirty="0" err="1"/>
              <a:t>c.q</a:t>
            </a:r>
            <a:r>
              <a:rPr lang="en-US" altLang="nl-NL" sz="1600" dirty="0"/>
              <a:t>. </a:t>
            </a:r>
            <a:r>
              <a:rPr lang="en-US" altLang="nl-NL" sz="1600" dirty="0" err="1"/>
              <a:t>grondstoffen</a:t>
            </a:r>
            <a:r>
              <a:rPr lang="en-US" altLang="nl-NL" sz="1600" dirty="0"/>
              <a:t>  			€ a</a:t>
            </a:r>
          </a:p>
          <a:p>
            <a:pPr>
              <a:defRPr/>
            </a:pPr>
            <a:r>
              <a:rPr lang="en-US" altLang="nl-NL" sz="1600" dirty="0" err="1"/>
              <a:t>Forfaitaire</a:t>
            </a:r>
            <a:r>
              <a:rPr lang="en-US" altLang="nl-NL" sz="1600" dirty="0"/>
              <a:t> </a:t>
            </a:r>
            <a:r>
              <a:rPr lang="en-US" altLang="nl-NL" sz="1600" dirty="0" err="1"/>
              <a:t>opslag</a:t>
            </a:r>
            <a:r>
              <a:rPr lang="en-US" altLang="nl-NL" sz="1600" dirty="0"/>
              <a:t> van 25%			€ b +</a:t>
            </a:r>
          </a:p>
          <a:p>
            <a:pPr marL="0" indent="0">
              <a:buNone/>
              <a:defRPr/>
            </a:pPr>
            <a:r>
              <a:rPr lang="en-US" altLang="nl-NL" sz="1600" dirty="0"/>
              <a:t>					----------</a:t>
            </a:r>
          </a:p>
          <a:p>
            <a:pPr>
              <a:defRPr/>
            </a:pPr>
            <a:r>
              <a:rPr lang="en-US" altLang="nl-NL" sz="1600" dirty="0" err="1"/>
              <a:t>Theoretisch</a:t>
            </a:r>
            <a:r>
              <a:rPr lang="en-US" altLang="nl-NL" sz="1600" dirty="0"/>
              <a:t> </a:t>
            </a:r>
            <a:r>
              <a:rPr lang="en-US" altLang="nl-NL" sz="1600" dirty="0" err="1"/>
              <a:t>omzet</a:t>
            </a:r>
            <a:r>
              <a:rPr lang="en-US" altLang="nl-NL" sz="1600" dirty="0"/>
              <a:t>	              		€ c</a:t>
            </a:r>
          </a:p>
          <a:p>
            <a:pPr>
              <a:defRPr/>
            </a:pPr>
            <a:r>
              <a:rPr lang="en-US" altLang="nl-NL" sz="1600" dirty="0" err="1"/>
              <a:t>Werkelijke</a:t>
            </a:r>
            <a:r>
              <a:rPr lang="en-US" altLang="nl-NL" sz="1600" dirty="0"/>
              <a:t> </a:t>
            </a:r>
            <a:r>
              <a:rPr lang="en-US" altLang="nl-NL" sz="1600" dirty="0" err="1"/>
              <a:t>omzet</a:t>
            </a:r>
            <a:r>
              <a:rPr lang="en-US" altLang="nl-NL" sz="1600" dirty="0"/>
              <a:t> (</a:t>
            </a:r>
            <a:r>
              <a:rPr lang="en-US" altLang="nl-NL" sz="1600" dirty="0" err="1"/>
              <a:t>inclusief</a:t>
            </a:r>
            <a:r>
              <a:rPr lang="en-US" altLang="nl-NL" sz="1600" dirty="0"/>
              <a:t> BTW)     		€ d -							           	---------</a:t>
            </a:r>
          </a:p>
          <a:p>
            <a:pPr>
              <a:defRPr/>
            </a:pPr>
            <a:r>
              <a:rPr lang="en-US" altLang="nl-NL" sz="1600" dirty="0" err="1"/>
              <a:t>Positief</a:t>
            </a:r>
            <a:r>
              <a:rPr lang="en-US" altLang="nl-NL" sz="1600" dirty="0"/>
              <a:t>/</a:t>
            </a:r>
            <a:r>
              <a:rPr lang="en-US" altLang="nl-NL" sz="1600" dirty="0" err="1"/>
              <a:t>negatief</a:t>
            </a:r>
            <a:r>
              <a:rPr lang="en-US" altLang="nl-NL" sz="1600" dirty="0"/>
              <a:t> </a:t>
            </a:r>
            <a:r>
              <a:rPr lang="en-US" altLang="nl-NL" sz="1600" dirty="0" err="1"/>
              <a:t>verschil</a:t>
            </a:r>
            <a:r>
              <a:rPr lang="en-US" altLang="nl-NL" sz="1600" dirty="0"/>
              <a:t>	 		€ e</a:t>
            </a:r>
          </a:p>
          <a:p>
            <a:pPr>
              <a:defRPr/>
            </a:pPr>
            <a:endParaRPr lang="nl-NL" altLang="nl-NL" dirty="0"/>
          </a:p>
          <a:p>
            <a:pPr>
              <a:defRPr/>
            </a:pPr>
            <a:endParaRPr lang="nl-NL" altLang="nl-NL" dirty="0"/>
          </a:p>
          <a:p>
            <a:pPr>
              <a:defRPr/>
            </a:pPr>
            <a:endParaRPr lang="nl-NL" altLang="nl-NL" dirty="0"/>
          </a:p>
          <a:p>
            <a:pPr marL="0" indent="0">
              <a:buNone/>
              <a:defRPr/>
            </a:pPr>
            <a:endParaRPr lang="nl-NL" altLang="nl-NL" dirty="0"/>
          </a:p>
          <a:p>
            <a:pPr>
              <a:defRPr/>
            </a:pPr>
            <a:endParaRPr lang="nl-NL" altLang="nl-NL" dirty="0"/>
          </a:p>
          <a:p>
            <a:pPr>
              <a:defRPr/>
            </a:pPr>
            <a:endParaRPr lang="nl-NL" altLang="nl-NL" dirty="0"/>
          </a:p>
          <a:p>
            <a:endParaRPr lang="nl-NL" dirty="0"/>
          </a:p>
        </p:txBody>
      </p:sp>
    </p:spTree>
    <p:extLst>
      <p:ext uri="{BB962C8B-B14F-4D97-AF65-F5344CB8AC3E}">
        <p14:creationId xmlns:p14="http://schemas.microsoft.com/office/powerpoint/2010/main" val="28734809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1166648"/>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2095500"/>
            <a:ext cx="11088000" cy="5049836"/>
          </a:xfrm>
        </p:spPr>
        <p:txBody>
          <a:bodyPr/>
          <a:lstStyle/>
          <a:p>
            <a:pPr marL="71438" indent="-71438">
              <a:buNone/>
            </a:pPr>
            <a:r>
              <a:rPr lang="nl-NL" altLang="nl-NL" u="sng" dirty="0"/>
              <a:t>Besluit uitsluiting aftrek voorbelasting </a:t>
            </a:r>
            <a:endParaRPr lang="nl-NL" u="sng" dirty="0"/>
          </a:p>
          <a:p>
            <a:pPr marL="0" indent="0">
              <a:buNone/>
              <a:defRPr/>
            </a:pPr>
            <a:endParaRPr lang="en-US" altLang="nl-NL" u="sng" dirty="0"/>
          </a:p>
          <a:p>
            <a:pPr marL="0" indent="0">
              <a:buNone/>
              <a:defRPr/>
            </a:pPr>
            <a:r>
              <a:rPr lang="en-US" altLang="nl-NL" u="sng" dirty="0" err="1"/>
              <a:t>Personeelsverstrekkingen</a:t>
            </a:r>
            <a:endParaRPr lang="en-US" altLang="nl-NL" u="sng" dirty="0"/>
          </a:p>
          <a:p>
            <a:pPr marL="0" indent="0">
              <a:buNone/>
              <a:defRPr/>
            </a:pPr>
            <a:endParaRPr lang="en-US" altLang="nl-NL" u="sng" dirty="0"/>
          </a:p>
          <a:p>
            <a:pPr marL="0" indent="0">
              <a:buNone/>
              <a:defRPr/>
            </a:pPr>
            <a:r>
              <a:rPr lang="en-US" altLang="nl-NL" u="sng" dirty="0" err="1"/>
              <a:t>Kantineregeling</a:t>
            </a:r>
            <a:r>
              <a:rPr lang="en-US" altLang="nl-NL" u="sng" dirty="0"/>
              <a:t> </a:t>
            </a:r>
            <a:r>
              <a:rPr lang="en-US" altLang="nl-NL" u="sng" dirty="0" err="1"/>
              <a:t>correctie</a:t>
            </a:r>
            <a:r>
              <a:rPr lang="en-US" altLang="nl-NL" u="sng" dirty="0"/>
              <a:t>: </a:t>
            </a:r>
            <a:endParaRPr lang="en-US" altLang="nl-NL" dirty="0"/>
          </a:p>
          <a:p>
            <a:pPr>
              <a:defRPr/>
            </a:pPr>
            <a:r>
              <a:rPr lang="en-US" altLang="nl-NL" dirty="0"/>
              <a:t>e = </a:t>
            </a:r>
            <a:r>
              <a:rPr lang="en-US" altLang="nl-NL" dirty="0" err="1"/>
              <a:t>negatief</a:t>
            </a:r>
            <a:r>
              <a:rPr lang="en-US" altLang="nl-NL" dirty="0"/>
              <a:t> =&gt; </a:t>
            </a:r>
            <a:r>
              <a:rPr lang="en-US" altLang="nl-NL" dirty="0" err="1"/>
              <a:t>voorbelasting</a:t>
            </a:r>
            <a:r>
              <a:rPr lang="en-US" altLang="nl-NL" dirty="0"/>
              <a:t> </a:t>
            </a:r>
            <a:r>
              <a:rPr lang="en-US" altLang="nl-NL" dirty="0" err="1"/>
              <a:t>niet</a:t>
            </a:r>
            <a:r>
              <a:rPr lang="en-US" altLang="nl-NL" dirty="0"/>
              <a:t> </a:t>
            </a:r>
            <a:r>
              <a:rPr lang="en-US" altLang="nl-NL" dirty="0" err="1"/>
              <a:t>corrigeren</a:t>
            </a:r>
            <a:r>
              <a:rPr lang="en-US" altLang="nl-NL" dirty="0"/>
              <a:t>/</a:t>
            </a:r>
            <a:r>
              <a:rPr lang="en-US" altLang="nl-NL" dirty="0" err="1"/>
              <a:t>geen</a:t>
            </a:r>
            <a:r>
              <a:rPr lang="en-US" altLang="nl-NL" dirty="0"/>
              <a:t> </a:t>
            </a:r>
            <a:r>
              <a:rPr lang="en-US" altLang="nl-NL" dirty="0" err="1"/>
              <a:t>bevoordeling</a:t>
            </a:r>
            <a:r>
              <a:rPr lang="en-US" altLang="nl-NL" dirty="0"/>
              <a:t> van </a:t>
            </a:r>
            <a:r>
              <a:rPr lang="en-US" altLang="nl-NL" dirty="0" err="1"/>
              <a:t>personeel</a:t>
            </a:r>
            <a:endParaRPr lang="en-US" altLang="nl-NL" dirty="0"/>
          </a:p>
          <a:p>
            <a:pPr>
              <a:defRPr/>
            </a:pPr>
            <a:r>
              <a:rPr lang="en-US" altLang="nl-NL" dirty="0"/>
              <a:t>e = </a:t>
            </a:r>
            <a:r>
              <a:rPr lang="en-US" altLang="nl-NL" dirty="0" err="1"/>
              <a:t>positief</a:t>
            </a:r>
            <a:r>
              <a:rPr lang="en-US" altLang="nl-NL" dirty="0"/>
              <a:t> =&gt; </a:t>
            </a:r>
            <a:r>
              <a:rPr lang="en-US" altLang="nl-NL" dirty="0" err="1"/>
              <a:t>voorbelasting</a:t>
            </a:r>
            <a:r>
              <a:rPr lang="en-US" altLang="nl-NL" dirty="0"/>
              <a:t> </a:t>
            </a:r>
            <a:r>
              <a:rPr lang="en-US" altLang="nl-NL" dirty="0" err="1"/>
              <a:t>eventueel</a:t>
            </a:r>
            <a:r>
              <a:rPr lang="en-US" altLang="nl-NL" dirty="0"/>
              <a:t> </a:t>
            </a:r>
            <a:r>
              <a:rPr lang="en-US" altLang="nl-NL" dirty="0" err="1"/>
              <a:t>herzien</a:t>
            </a:r>
            <a:r>
              <a:rPr lang="en-US" altLang="nl-NL" dirty="0"/>
              <a:t>/</a:t>
            </a:r>
            <a:r>
              <a:rPr lang="en-US" altLang="nl-NL" dirty="0" err="1"/>
              <a:t>wel</a:t>
            </a:r>
            <a:r>
              <a:rPr lang="en-US" altLang="nl-NL" dirty="0"/>
              <a:t> </a:t>
            </a:r>
            <a:r>
              <a:rPr lang="en-US" altLang="nl-NL" dirty="0" err="1"/>
              <a:t>bevoordeling</a:t>
            </a:r>
            <a:r>
              <a:rPr lang="en-US" altLang="nl-NL" dirty="0"/>
              <a:t> </a:t>
            </a:r>
            <a:r>
              <a:rPr lang="en-US" altLang="nl-NL" dirty="0" err="1"/>
              <a:t>personeel</a:t>
            </a:r>
            <a:endParaRPr lang="en-US" altLang="nl-NL" dirty="0"/>
          </a:p>
          <a:p>
            <a:pPr>
              <a:defRPr/>
            </a:pPr>
            <a:endParaRPr lang="nl-NL" altLang="nl-NL" dirty="0"/>
          </a:p>
          <a:p>
            <a:pPr>
              <a:defRPr/>
            </a:pPr>
            <a:endParaRPr lang="nl-NL" altLang="nl-NL" dirty="0"/>
          </a:p>
          <a:p>
            <a:pPr>
              <a:defRPr/>
            </a:pPr>
            <a:endParaRPr lang="nl-NL" altLang="nl-NL" dirty="0"/>
          </a:p>
          <a:p>
            <a:endParaRPr lang="nl-NL" dirty="0"/>
          </a:p>
        </p:txBody>
      </p:sp>
    </p:spTree>
    <p:extLst>
      <p:ext uri="{BB962C8B-B14F-4D97-AF65-F5344CB8AC3E}">
        <p14:creationId xmlns:p14="http://schemas.microsoft.com/office/powerpoint/2010/main" val="221646898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189600" y="952500"/>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189600" y="2095500"/>
            <a:ext cx="11088000" cy="5049836"/>
          </a:xfrm>
        </p:spPr>
        <p:txBody>
          <a:bodyPr>
            <a:normAutofit/>
          </a:bodyPr>
          <a:lstStyle/>
          <a:p>
            <a:pPr marL="71438" indent="-71438">
              <a:buNone/>
            </a:pPr>
            <a:r>
              <a:rPr lang="nl-NL" altLang="nl-NL" sz="1800" u="sng" dirty="0"/>
              <a:t>Besluit uitsluiting aftrek voorbelasting </a:t>
            </a:r>
            <a:endParaRPr lang="nl-NL" sz="1800" u="sng" dirty="0"/>
          </a:p>
          <a:p>
            <a:pPr marL="0" indent="0">
              <a:buNone/>
              <a:defRPr/>
            </a:pPr>
            <a:endParaRPr lang="en-US" altLang="nl-NL" sz="1800" u="sng" dirty="0"/>
          </a:p>
          <a:p>
            <a:pPr marL="0" indent="0">
              <a:buNone/>
              <a:defRPr/>
            </a:pPr>
            <a:r>
              <a:rPr lang="en-US" altLang="nl-NL" sz="1800" u="sng" dirty="0" err="1"/>
              <a:t>Personeelsverstrekkingen</a:t>
            </a:r>
            <a:endParaRPr lang="en-US" altLang="nl-NL" sz="1800" u="sng" dirty="0"/>
          </a:p>
          <a:p>
            <a:pPr marL="0" indent="0">
              <a:buNone/>
              <a:defRPr/>
            </a:pPr>
            <a:endParaRPr lang="en-US" altLang="nl-NL" sz="1800" u="sng" dirty="0"/>
          </a:p>
          <a:p>
            <a:pPr marL="0" indent="0">
              <a:buNone/>
              <a:defRPr/>
            </a:pPr>
            <a:r>
              <a:rPr lang="en-US" altLang="nl-NL" sz="1800" u="sng" dirty="0" err="1"/>
              <a:t>Kantineregeling</a:t>
            </a:r>
            <a:r>
              <a:rPr lang="en-US" altLang="nl-NL" sz="1800" u="sng" dirty="0"/>
              <a:t> </a:t>
            </a:r>
            <a:r>
              <a:rPr lang="en-US" altLang="nl-NL" sz="1800" u="sng" dirty="0" err="1"/>
              <a:t>correctie</a:t>
            </a:r>
            <a:r>
              <a:rPr lang="en-US" altLang="nl-NL" sz="1800" u="sng" dirty="0"/>
              <a:t>:</a:t>
            </a:r>
            <a:endParaRPr lang="en-US" altLang="nl-NL" sz="1800" dirty="0"/>
          </a:p>
          <a:p>
            <a:pPr>
              <a:defRPr/>
            </a:pPr>
            <a:r>
              <a:rPr lang="en-US" altLang="nl-NL" sz="1800" dirty="0" err="1"/>
              <a:t>Bevoordeling</a:t>
            </a:r>
            <a:r>
              <a:rPr lang="en-US" altLang="nl-NL" sz="1800" dirty="0"/>
              <a:t> </a:t>
            </a:r>
            <a:r>
              <a:rPr lang="en-US" altLang="nl-NL" sz="1800" dirty="0" err="1"/>
              <a:t>kantine</a:t>
            </a:r>
            <a:r>
              <a:rPr lang="en-US" altLang="nl-NL" sz="1800" dirty="0"/>
              <a:t> per </a:t>
            </a:r>
            <a:r>
              <a:rPr lang="en-US" altLang="nl-NL" sz="1800" dirty="0" err="1"/>
              <a:t>personeelslid</a:t>
            </a:r>
            <a:r>
              <a:rPr lang="en-US" altLang="nl-NL" sz="1800" dirty="0"/>
              <a:t>:</a:t>
            </a:r>
          </a:p>
          <a:p>
            <a:pPr marL="0" indent="0">
              <a:buNone/>
              <a:defRPr/>
            </a:pPr>
            <a:r>
              <a:rPr lang="en-US" altLang="nl-NL" sz="1800" dirty="0"/>
              <a:t>	 € e (= </a:t>
            </a:r>
            <a:r>
              <a:rPr lang="en-US" altLang="nl-NL" sz="1800" dirty="0" err="1"/>
              <a:t>positief</a:t>
            </a:r>
            <a:r>
              <a:rPr lang="en-US" altLang="nl-NL" sz="1800" dirty="0"/>
              <a:t> </a:t>
            </a:r>
            <a:r>
              <a:rPr lang="en-US" altLang="nl-NL" sz="1800" dirty="0" err="1"/>
              <a:t>verschil</a:t>
            </a:r>
            <a:r>
              <a:rPr lang="en-US" altLang="nl-NL" sz="1800" dirty="0"/>
              <a:t>)</a:t>
            </a:r>
          </a:p>
          <a:p>
            <a:pPr marL="0" indent="0">
              <a:buNone/>
              <a:defRPr/>
            </a:pPr>
            <a:r>
              <a:rPr lang="en-US" altLang="nl-NL" sz="1800" dirty="0"/>
              <a:t>	-------------------------------------</a:t>
            </a:r>
          </a:p>
          <a:p>
            <a:pPr marL="0" indent="0">
              <a:buNone/>
              <a:defRPr/>
            </a:pPr>
            <a:r>
              <a:rPr lang="en-US" altLang="nl-NL" sz="1800" dirty="0"/>
              <a:t>	</a:t>
            </a:r>
            <a:r>
              <a:rPr lang="en-US" altLang="nl-NL" sz="1800" dirty="0" err="1"/>
              <a:t>totaal</a:t>
            </a:r>
            <a:r>
              <a:rPr lang="en-US" altLang="nl-NL" sz="1800" dirty="0"/>
              <a:t> </a:t>
            </a:r>
            <a:r>
              <a:rPr lang="en-US" altLang="nl-NL" sz="1800" dirty="0" err="1"/>
              <a:t>aantal</a:t>
            </a:r>
            <a:r>
              <a:rPr lang="en-US" altLang="nl-NL" sz="1800" dirty="0"/>
              <a:t> </a:t>
            </a:r>
            <a:r>
              <a:rPr lang="en-US" altLang="nl-NL" sz="1800" dirty="0" err="1"/>
              <a:t>personeelsleden</a:t>
            </a:r>
            <a:endParaRPr lang="en-US" altLang="nl-NL" sz="1800" dirty="0"/>
          </a:p>
          <a:p>
            <a:pPr>
              <a:defRPr/>
            </a:pPr>
            <a:r>
              <a:rPr lang="en-US" altLang="nl-NL" sz="1800" dirty="0" err="1"/>
              <a:t>Totale</a:t>
            </a:r>
            <a:r>
              <a:rPr lang="en-US" altLang="nl-NL" sz="1800" dirty="0"/>
              <a:t> </a:t>
            </a:r>
            <a:r>
              <a:rPr lang="en-US" altLang="nl-NL" sz="1800" dirty="0" err="1"/>
              <a:t>bevoordeling</a:t>
            </a:r>
            <a:r>
              <a:rPr lang="en-US" altLang="nl-NL" sz="1800" dirty="0"/>
              <a:t> (</a:t>
            </a:r>
            <a:r>
              <a:rPr lang="en-US" altLang="nl-NL" sz="1800" dirty="0" err="1"/>
              <a:t>kantine</a:t>
            </a:r>
            <a:r>
              <a:rPr lang="en-US" altLang="nl-NL" sz="1800" dirty="0"/>
              <a:t> </a:t>
            </a:r>
            <a:r>
              <a:rPr lang="en-US" altLang="nl-NL" sz="1800" dirty="0" err="1"/>
              <a:t>en</a:t>
            </a:r>
            <a:r>
              <a:rPr lang="en-US" altLang="nl-NL" sz="1800" dirty="0"/>
              <a:t> </a:t>
            </a:r>
            <a:r>
              <a:rPr lang="en-US" altLang="nl-NL" sz="1800" dirty="0" err="1"/>
              <a:t>andere</a:t>
            </a:r>
            <a:r>
              <a:rPr lang="en-US" altLang="nl-NL" sz="1800" dirty="0"/>
              <a:t> </a:t>
            </a:r>
            <a:r>
              <a:rPr lang="en-US" altLang="nl-NL" sz="1800" dirty="0" err="1"/>
              <a:t>bevoordelingen</a:t>
            </a:r>
            <a:r>
              <a:rPr lang="en-US" altLang="nl-NL" sz="1800" dirty="0"/>
              <a:t>) &gt; </a:t>
            </a:r>
            <a:br>
              <a:rPr lang="en-US" altLang="nl-NL" sz="1800" dirty="0"/>
            </a:br>
            <a:r>
              <a:rPr lang="en-US" altLang="nl-NL" sz="1800" dirty="0"/>
              <a:t>€ 227 per </a:t>
            </a:r>
            <a:r>
              <a:rPr lang="en-US" altLang="nl-NL" sz="1800" dirty="0" err="1"/>
              <a:t>persoon</a:t>
            </a:r>
            <a:r>
              <a:rPr lang="en-US" altLang="nl-NL" sz="1800" dirty="0"/>
              <a:t> per </a:t>
            </a:r>
            <a:r>
              <a:rPr lang="en-US" altLang="nl-NL" sz="1800" dirty="0" err="1"/>
              <a:t>jaar</a:t>
            </a:r>
            <a:r>
              <a:rPr lang="en-US" altLang="nl-NL" sz="1800" dirty="0"/>
              <a:t> =&gt; </a:t>
            </a:r>
            <a:r>
              <a:rPr lang="en-US" altLang="nl-NL" sz="1800" dirty="0" err="1"/>
              <a:t>correctie</a:t>
            </a:r>
            <a:r>
              <a:rPr lang="en-US" altLang="nl-NL" sz="1800" dirty="0"/>
              <a:t> </a:t>
            </a:r>
            <a:r>
              <a:rPr lang="en-US" altLang="nl-NL" sz="1800" dirty="0" err="1"/>
              <a:t>voorbelasting</a:t>
            </a:r>
            <a:r>
              <a:rPr lang="en-US" altLang="nl-NL" sz="1800" dirty="0"/>
              <a:t> op de  </a:t>
            </a:r>
            <a:r>
              <a:rPr lang="en-US" altLang="nl-NL" sz="1800" dirty="0" err="1"/>
              <a:t>bevoordeling</a:t>
            </a:r>
            <a:r>
              <a:rPr lang="en-US" altLang="nl-NL" sz="1800" dirty="0"/>
              <a:t> </a:t>
            </a:r>
            <a:br>
              <a:rPr lang="en-US" altLang="nl-NL" sz="1800" dirty="0"/>
            </a:br>
            <a:r>
              <a:rPr lang="en-US" altLang="nl-NL" sz="1800" dirty="0"/>
              <a:t>in de </a:t>
            </a:r>
            <a:r>
              <a:rPr lang="en-US" altLang="nl-NL" sz="1800" dirty="0" err="1"/>
              <a:t>kantine</a:t>
            </a:r>
            <a:endParaRPr lang="nl-NL" altLang="nl-NL" sz="1800" dirty="0"/>
          </a:p>
          <a:p>
            <a:pPr>
              <a:defRPr/>
            </a:pPr>
            <a:endParaRPr lang="nl-NL" altLang="nl-NL" sz="1800" dirty="0"/>
          </a:p>
          <a:p>
            <a:pPr>
              <a:defRPr/>
            </a:pPr>
            <a:endParaRPr lang="nl-NL" altLang="nl-NL" sz="1800" dirty="0"/>
          </a:p>
          <a:p>
            <a:pPr>
              <a:defRPr/>
            </a:pPr>
            <a:endParaRPr lang="nl-NL" altLang="nl-NL" sz="1800" dirty="0"/>
          </a:p>
          <a:p>
            <a:pPr>
              <a:defRPr/>
            </a:pPr>
            <a:endParaRPr lang="nl-NL" altLang="nl-NL" sz="1800" dirty="0"/>
          </a:p>
          <a:p>
            <a:endParaRPr lang="nl-NL" sz="1800" dirty="0"/>
          </a:p>
        </p:txBody>
      </p:sp>
    </p:spTree>
    <p:extLst>
      <p:ext uri="{BB962C8B-B14F-4D97-AF65-F5344CB8AC3E}">
        <p14:creationId xmlns:p14="http://schemas.microsoft.com/office/powerpoint/2010/main" val="143264350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189600" y="952500"/>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189600" y="2095500"/>
            <a:ext cx="11088000" cy="5049836"/>
          </a:xfrm>
        </p:spPr>
        <p:txBody>
          <a:bodyPr>
            <a:normAutofit/>
          </a:bodyPr>
          <a:lstStyle/>
          <a:p>
            <a:pPr marL="71438" indent="-71438">
              <a:buNone/>
              <a:defRPr/>
            </a:pPr>
            <a:r>
              <a:rPr lang="nl-NL" altLang="nl-NL" sz="1400" u="sng" dirty="0"/>
              <a:t>Besluit aftrek voorbelasting</a:t>
            </a:r>
          </a:p>
          <a:p>
            <a:pPr marL="71438" indent="-71438">
              <a:buNone/>
              <a:defRPr/>
            </a:pPr>
            <a:endParaRPr lang="nl-NL" altLang="nl-NL" sz="1400" u="sng" dirty="0"/>
          </a:p>
          <a:p>
            <a:pPr marL="71438" indent="-71438">
              <a:buNone/>
              <a:defRPr/>
            </a:pPr>
            <a:r>
              <a:rPr lang="nl-NL" altLang="nl-NL" sz="1400" u="sng" dirty="0"/>
              <a:t>Vaststellen grens €227</a:t>
            </a:r>
          </a:p>
          <a:p>
            <a:pPr marL="71438" indent="-71438">
              <a:buNone/>
              <a:defRPr/>
            </a:pPr>
            <a:r>
              <a:rPr lang="nl-NL" altLang="nl-NL" sz="1400" u="sng" dirty="0"/>
              <a:t>Voorbeeld kantineregeling en kerstpakket:</a:t>
            </a:r>
          </a:p>
          <a:p>
            <a:pPr marL="71438" indent="-71438">
              <a:buNone/>
              <a:defRPr/>
            </a:pPr>
            <a:r>
              <a:rPr lang="nl-NL" altLang="nl-NL" sz="1400" dirty="0"/>
              <a:t>Aanschaffingskosten	€ 22.000 (exclusief BTW)</a:t>
            </a:r>
          </a:p>
          <a:p>
            <a:pPr marL="71438" indent="-71438">
              <a:buNone/>
              <a:defRPr/>
            </a:pPr>
            <a:r>
              <a:rPr lang="nl-NL" altLang="nl-NL" sz="1400" dirty="0"/>
              <a:t>Opslag 25%			€   5.500</a:t>
            </a:r>
            <a:br>
              <a:rPr lang="nl-NL" altLang="nl-NL" sz="1400" dirty="0"/>
            </a:br>
            <a:r>
              <a:rPr lang="nl-NL" altLang="nl-NL" sz="1400" dirty="0"/>
              <a:t>				------------</a:t>
            </a:r>
          </a:p>
          <a:p>
            <a:pPr marL="71438" indent="-71438">
              <a:buNone/>
              <a:defRPr/>
            </a:pPr>
            <a:r>
              <a:rPr lang="nl-NL" altLang="nl-NL" sz="1400" dirty="0"/>
              <a:t>Theoretische omzet			€ 27.500</a:t>
            </a:r>
          </a:p>
          <a:p>
            <a:pPr marL="71438" indent="-71438">
              <a:buNone/>
              <a:defRPr/>
            </a:pPr>
            <a:r>
              <a:rPr lang="nl-NL" altLang="nl-NL" sz="1400" dirty="0"/>
              <a:t>Werkelijke omzet			€ 20.000 (inclusief BTW)</a:t>
            </a:r>
          </a:p>
          <a:p>
            <a:pPr marL="71438" indent="-71438">
              <a:buNone/>
              <a:defRPr/>
            </a:pPr>
            <a:r>
              <a:rPr lang="nl-NL" altLang="nl-NL" sz="1400" dirty="0"/>
              <a:t>					------------</a:t>
            </a:r>
          </a:p>
          <a:p>
            <a:pPr marL="71438" indent="-71438">
              <a:buNone/>
              <a:defRPr/>
            </a:pPr>
            <a:r>
              <a:rPr lang="nl-NL" altLang="nl-NL" sz="1400" dirty="0"/>
              <a:t>Verschil				€  7.500</a:t>
            </a:r>
          </a:p>
          <a:p>
            <a:pPr marL="71438" indent="-71438">
              <a:buNone/>
              <a:defRPr/>
            </a:pPr>
            <a:endParaRPr lang="nl-NL" altLang="nl-NL" sz="1400" dirty="0"/>
          </a:p>
          <a:p>
            <a:pPr marL="71438" indent="-71438">
              <a:buNone/>
              <a:defRPr/>
            </a:pPr>
            <a:r>
              <a:rPr lang="nl-NL" altLang="nl-NL" sz="1400" dirty="0"/>
              <a:t>Bevoordeling per werknemer € 150 (€ 7.500/50) plus € 100 (horloge) = € 250.</a:t>
            </a:r>
          </a:p>
          <a:p>
            <a:pPr marL="71438" indent="-71438">
              <a:buNone/>
              <a:defRPr/>
            </a:pPr>
            <a:r>
              <a:rPr lang="nl-NL" altLang="nl-NL" sz="1400" dirty="0"/>
              <a:t>Meer dan € 227. Correctie aftrek op kantine is € 675 (9% * € 7.500). </a:t>
            </a:r>
          </a:p>
          <a:p>
            <a:pPr marL="71438" indent="-71438">
              <a:buNone/>
              <a:defRPr/>
            </a:pPr>
            <a:r>
              <a:rPr lang="nl-NL" altLang="nl-NL" sz="1400" dirty="0"/>
              <a:t>Verstrekt horloge &lt; € 227, dus geen correctie</a:t>
            </a:r>
          </a:p>
          <a:p>
            <a:pPr marL="71438" indent="-71438">
              <a:buNone/>
            </a:pPr>
            <a:endParaRPr lang="nl-NL" altLang="nl-NL" sz="1400" dirty="0"/>
          </a:p>
          <a:p>
            <a:pPr>
              <a:defRPr/>
            </a:pPr>
            <a:endParaRPr lang="nl-NL" altLang="nl-NL" sz="1400" dirty="0"/>
          </a:p>
          <a:p>
            <a:endParaRPr lang="nl-NL" sz="1400" dirty="0"/>
          </a:p>
        </p:txBody>
      </p:sp>
    </p:spTree>
    <p:extLst>
      <p:ext uri="{BB962C8B-B14F-4D97-AF65-F5344CB8AC3E}">
        <p14:creationId xmlns:p14="http://schemas.microsoft.com/office/powerpoint/2010/main" val="242660354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273269" y="952500"/>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189600" y="2095500"/>
            <a:ext cx="11088000" cy="5049836"/>
          </a:xfrm>
        </p:spPr>
        <p:txBody>
          <a:bodyPr>
            <a:normAutofit/>
          </a:bodyPr>
          <a:lstStyle/>
          <a:p>
            <a:pPr marL="71438" indent="-71438">
              <a:buNone/>
            </a:pPr>
            <a:r>
              <a:rPr lang="nl-NL" sz="1600" u="sng" dirty="0"/>
              <a:t>Privégebruik auto aangeven in laatste </a:t>
            </a:r>
            <a:r>
              <a:rPr lang="nl-NL" sz="1600" u="sng" dirty="0" err="1"/>
              <a:t>BTW-aangifte</a:t>
            </a:r>
            <a:r>
              <a:rPr lang="nl-NL" sz="1600" u="sng" dirty="0"/>
              <a:t> boekjaar</a:t>
            </a:r>
            <a:endParaRPr lang="en-US" sz="1600" u="sng" dirty="0"/>
          </a:p>
          <a:p>
            <a:pPr marL="71438" indent="-71438">
              <a:buNone/>
            </a:pPr>
            <a:endParaRPr lang="nl-NL" sz="1600" u="sng" dirty="0"/>
          </a:p>
          <a:p>
            <a:pPr marL="71438" indent="-71438">
              <a:buNone/>
            </a:pPr>
            <a:r>
              <a:rPr lang="nl-NL" sz="1600" u="sng" dirty="0"/>
              <a:t>Geen eigen bijdrage, met km-administratie, BTW bij aanschaf in aftrek gebracht:</a:t>
            </a:r>
          </a:p>
          <a:p>
            <a:pPr marL="357750" indent="-285750"/>
            <a:r>
              <a:rPr lang="en-US" sz="1600" dirty="0"/>
              <a:t>21% x (</a:t>
            </a:r>
            <a:r>
              <a:rPr lang="en-US" sz="1600" dirty="0" err="1"/>
              <a:t>privé</a:t>
            </a:r>
            <a:r>
              <a:rPr lang="en-US" sz="1600" dirty="0"/>
              <a:t>-km/</a:t>
            </a:r>
            <a:r>
              <a:rPr lang="en-US" sz="1600" dirty="0" err="1"/>
              <a:t>totale</a:t>
            </a:r>
            <a:r>
              <a:rPr lang="en-US" sz="1600" dirty="0"/>
              <a:t> km) x </a:t>
            </a:r>
            <a:r>
              <a:rPr lang="en-US" sz="1600" dirty="0" err="1"/>
              <a:t>gemaakte</a:t>
            </a:r>
            <a:r>
              <a:rPr lang="en-US" sz="1600" dirty="0"/>
              <a:t> </a:t>
            </a:r>
            <a:r>
              <a:rPr lang="en-US" sz="1600" dirty="0" err="1"/>
              <a:t>uitgaven</a:t>
            </a:r>
            <a:r>
              <a:rPr lang="en-US" sz="1600" dirty="0"/>
              <a:t> (1/5 </a:t>
            </a:r>
            <a:r>
              <a:rPr lang="en-US" sz="1600" dirty="0" err="1"/>
              <a:t>deel</a:t>
            </a:r>
            <a:r>
              <a:rPr lang="en-US" sz="1600" dirty="0"/>
              <a:t> </a:t>
            </a:r>
            <a:r>
              <a:rPr lang="en-US" sz="1600" dirty="0" err="1"/>
              <a:t>aankoopbedrag</a:t>
            </a:r>
            <a:r>
              <a:rPr lang="en-US" sz="1600" dirty="0"/>
              <a:t> in </a:t>
            </a:r>
            <a:r>
              <a:rPr lang="en-US" sz="1600" dirty="0" err="1"/>
              <a:t>eerste</a:t>
            </a:r>
            <a:r>
              <a:rPr lang="en-US" sz="1600" dirty="0"/>
              <a:t> 5 </a:t>
            </a:r>
            <a:r>
              <a:rPr lang="en-US" sz="1600" dirty="0" err="1"/>
              <a:t>jaar</a:t>
            </a:r>
            <a:r>
              <a:rPr lang="en-US" sz="1600" dirty="0"/>
              <a:t> + </a:t>
            </a:r>
            <a:r>
              <a:rPr lang="en-US" sz="1600" dirty="0" err="1"/>
              <a:t>gebruiks</a:t>
            </a:r>
            <a:r>
              <a:rPr lang="en-US" sz="1600" dirty="0"/>
              <a:t>- </a:t>
            </a:r>
            <a:r>
              <a:rPr lang="en-US" sz="1600" dirty="0" err="1"/>
              <a:t>en</a:t>
            </a:r>
            <a:r>
              <a:rPr lang="en-US" sz="1600" dirty="0"/>
              <a:t> </a:t>
            </a:r>
            <a:r>
              <a:rPr lang="en-US" sz="1600" dirty="0" err="1"/>
              <a:t>onderhoudskosten</a:t>
            </a:r>
            <a:r>
              <a:rPr lang="en-US" sz="1600" dirty="0"/>
              <a:t>)</a:t>
            </a:r>
          </a:p>
          <a:p>
            <a:pPr marL="357750" indent="-285750"/>
            <a:r>
              <a:rPr lang="en-US" sz="1600" dirty="0" err="1"/>
              <a:t>Aangeven</a:t>
            </a:r>
            <a:r>
              <a:rPr lang="en-US" sz="1600" dirty="0"/>
              <a:t> </a:t>
            </a:r>
            <a:r>
              <a:rPr lang="en-US" sz="1600" dirty="0" err="1"/>
              <a:t>bij</a:t>
            </a:r>
            <a:r>
              <a:rPr lang="en-US" sz="1600" dirty="0"/>
              <a:t> </a:t>
            </a:r>
            <a:r>
              <a:rPr lang="en-US" sz="1600" dirty="0" err="1"/>
              <a:t>vraag</a:t>
            </a:r>
            <a:r>
              <a:rPr lang="en-US" sz="1600" dirty="0"/>
              <a:t> 1d BTW </a:t>
            </a:r>
            <a:r>
              <a:rPr lang="en-US" sz="1600" dirty="0" err="1"/>
              <a:t>aangifte</a:t>
            </a:r>
            <a:endParaRPr lang="en-US" sz="1600" dirty="0"/>
          </a:p>
          <a:p>
            <a:pPr marL="0" indent="0">
              <a:buNone/>
            </a:pPr>
            <a:endParaRPr lang="nl-NL" sz="1600" u="sng" dirty="0"/>
          </a:p>
          <a:p>
            <a:pPr marL="357188" indent="-357188">
              <a:buNone/>
            </a:pPr>
            <a:r>
              <a:rPr lang="nl-NL" sz="1600" u="sng" dirty="0"/>
              <a:t>Geen eigen bijdrage, geen km-administratie, BTW bij aanschaf in aftrek gebracht:</a:t>
            </a:r>
          </a:p>
          <a:p>
            <a:r>
              <a:rPr lang="en-US" sz="1600" dirty="0" err="1"/>
              <a:t>Correctie</a:t>
            </a:r>
            <a:r>
              <a:rPr lang="en-US" sz="1600" dirty="0"/>
              <a:t> 2,7% x </a:t>
            </a:r>
            <a:r>
              <a:rPr lang="en-US" sz="1600" dirty="0" err="1"/>
              <a:t>catalogusprijs</a:t>
            </a:r>
            <a:r>
              <a:rPr lang="en-US" sz="1600" dirty="0"/>
              <a:t> (incl. BTW </a:t>
            </a:r>
            <a:r>
              <a:rPr lang="en-US" sz="1600" dirty="0" err="1"/>
              <a:t>en</a:t>
            </a:r>
            <a:r>
              <a:rPr lang="en-US" sz="1600" dirty="0"/>
              <a:t> BPM)</a:t>
            </a:r>
          </a:p>
          <a:p>
            <a:r>
              <a:rPr lang="en-US" sz="1600" dirty="0" err="1"/>
              <a:t>Correctie</a:t>
            </a:r>
            <a:r>
              <a:rPr lang="en-US" sz="1600" dirty="0"/>
              <a:t> 1,5% x </a:t>
            </a:r>
            <a:r>
              <a:rPr lang="en-US" sz="1600" dirty="0" err="1"/>
              <a:t>catalogusprijs</a:t>
            </a:r>
            <a:r>
              <a:rPr lang="en-US" sz="1600" dirty="0"/>
              <a:t> </a:t>
            </a:r>
            <a:r>
              <a:rPr lang="en-US" sz="1600" dirty="0" err="1"/>
              <a:t>na</a:t>
            </a:r>
            <a:r>
              <a:rPr lang="en-US" sz="1600" dirty="0"/>
              <a:t> </a:t>
            </a:r>
            <a:r>
              <a:rPr lang="en-US" sz="1600" dirty="0" err="1"/>
              <a:t>afloop</a:t>
            </a:r>
            <a:r>
              <a:rPr lang="en-US" sz="1600" dirty="0"/>
              <a:t> 4 </a:t>
            </a:r>
            <a:r>
              <a:rPr lang="en-US" sz="1600" dirty="0" err="1"/>
              <a:t>jaar</a:t>
            </a:r>
            <a:r>
              <a:rPr lang="en-US" sz="1600" dirty="0"/>
              <a:t> </a:t>
            </a:r>
            <a:r>
              <a:rPr lang="en-US" sz="1600" dirty="0" err="1"/>
              <a:t>volgend</a:t>
            </a:r>
            <a:r>
              <a:rPr lang="en-US" sz="1600" dirty="0"/>
              <a:t> </a:t>
            </a:r>
            <a:r>
              <a:rPr lang="en-US" sz="1600" dirty="0" err="1"/>
              <a:t>na</a:t>
            </a:r>
            <a:r>
              <a:rPr lang="en-US" sz="1600" dirty="0"/>
              <a:t> </a:t>
            </a:r>
            <a:r>
              <a:rPr lang="en-US" sz="1600" dirty="0" err="1"/>
              <a:t>jaar</a:t>
            </a:r>
            <a:r>
              <a:rPr lang="en-US" sz="1600" dirty="0"/>
              <a:t> </a:t>
            </a:r>
            <a:r>
              <a:rPr lang="en-US" sz="1600" dirty="0" err="1"/>
              <a:t>ingebruikname</a:t>
            </a:r>
            <a:endParaRPr lang="en-US" sz="1600" dirty="0"/>
          </a:p>
          <a:p>
            <a:r>
              <a:rPr lang="en-US" sz="1600" dirty="0" err="1"/>
              <a:t>Aangeven</a:t>
            </a:r>
            <a:r>
              <a:rPr lang="en-US" sz="1600" dirty="0"/>
              <a:t> </a:t>
            </a:r>
            <a:r>
              <a:rPr lang="en-US" sz="1600" dirty="0" err="1"/>
              <a:t>bij</a:t>
            </a:r>
            <a:r>
              <a:rPr lang="en-US" sz="1600" dirty="0"/>
              <a:t> </a:t>
            </a:r>
            <a:r>
              <a:rPr lang="en-US" sz="1600" dirty="0" err="1"/>
              <a:t>vraag</a:t>
            </a:r>
            <a:r>
              <a:rPr lang="en-US" sz="1600" dirty="0"/>
              <a:t> 1d BTW </a:t>
            </a:r>
            <a:r>
              <a:rPr lang="en-US" sz="1600" dirty="0" err="1"/>
              <a:t>aangifte</a:t>
            </a:r>
            <a:endParaRPr lang="en-US" sz="1600" dirty="0"/>
          </a:p>
          <a:p>
            <a:pPr>
              <a:buFontTx/>
              <a:buChar char="-"/>
            </a:pPr>
            <a:endParaRPr lang="en-US" sz="1600" dirty="0"/>
          </a:p>
          <a:p>
            <a:pPr marL="0" indent="0">
              <a:buNone/>
            </a:pPr>
            <a:r>
              <a:rPr lang="en-US" sz="1600" dirty="0"/>
              <a:t>* </a:t>
            </a:r>
            <a:r>
              <a:rPr lang="en-US" sz="1600" dirty="0" err="1"/>
              <a:t>Woon</a:t>
            </a:r>
            <a:r>
              <a:rPr lang="en-US" sz="1600" dirty="0"/>
              <a:t>-</a:t>
            </a:r>
            <a:r>
              <a:rPr lang="en-US" sz="1600" dirty="0" err="1"/>
              <a:t>werk</a:t>
            </a:r>
            <a:r>
              <a:rPr lang="en-US" sz="1600" dirty="0"/>
              <a:t>-km </a:t>
            </a:r>
            <a:r>
              <a:rPr lang="en-US" sz="1600" dirty="0" err="1"/>
              <a:t>tellen</a:t>
            </a:r>
            <a:r>
              <a:rPr lang="en-US" sz="1600" dirty="0"/>
              <a:t> mee </a:t>
            </a:r>
            <a:r>
              <a:rPr lang="en-US" sz="1600" dirty="0" err="1"/>
              <a:t>als</a:t>
            </a:r>
            <a:r>
              <a:rPr lang="en-US" sz="1600" dirty="0"/>
              <a:t> </a:t>
            </a:r>
            <a:r>
              <a:rPr lang="en-US" sz="1600" dirty="0" err="1"/>
              <a:t>privé</a:t>
            </a:r>
            <a:r>
              <a:rPr lang="en-US" sz="1600" dirty="0"/>
              <a:t>-km</a:t>
            </a:r>
            <a:endParaRPr lang="nl-NL" sz="1600" dirty="0"/>
          </a:p>
          <a:p>
            <a:endParaRPr lang="nl-NL" sz="1600" dirty="0"/>
          </a:p>
        </p:txBody>
      </p:sp>
    </p:spTree>
    <p:extLst>
      <p:ext uri="{BB962C8B-B14F-4D97-AF65-F5344CB8AC3E}">
        <p14:creationId xmlns:p14="http://schemas.microsoft.com/office/powerpoint/2010/main" val="34009414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952500"/>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1808164"/>
            <a:ext cx="11088000" cy="5049836"/>
          </a:xfrm>
        </p:spPr>
        <p:txBody>
          <a:bodyPr>
            <a:noAutofit/>
          </a:bodyPr>
          <a:lstStyle/>
          <a:p>
            <a:pPr marL="71438" indent="-71438">
              <a:buNone/>
            </a:pPr>
            <a:r>
              <a:rPr lang="nl-NL" sz="1400" u="sng" dirty="0"/>
              <a:t>Privégebruik auto aangeven in laatste </a:t>
            </a:r>
            <a:r>
              <a:rPr lang="nl-NL" sz="1400" u="sng" dirty="0" err="1"/>
              <a:t>BTW-aangifte</a:t>
            </a:r>
            <a:r>
              <a:rPr lang="nl-NL" sz="1400" u="sng" dirty="0"/>
              <a:t> boekjaar</a:t>
            </a:r>
          </a:p>
          <a:p>
            <a:pPr marL="71438" indent="-71438">
              <a:buNone/>
            </a:pPr>
            <a:endParaRPr lang="nl-NL" sz="1400" u="sng" dirty="0"/>
          </a:p>
          <a:p>
            <a:pPr marL="71438" indent="-71438">
              <a:buNone/>
            </a:pPr>
            <a:r>
              <a:rPr lang="nl-NL" sz="1400" u="sng" dirty="0"/>
              <a:t>Eigen bijdrage normaal:</a:t>
            </a:r>
          </a:p>
          <a:p>
            <a:pPr marL="243450" indent="-171450"/>
            <a:r>
              <a:rPr lang="en-US" sz="1400" dirty="0"/>
              <a:t>21/121 x </a:t>
            </a:r>
            <a:r>
              <a:rPr lang="en-US" sz="1400" dirty="0" err="1"/>
              <a:t>ontvangen</a:t>
            </a:r>
            <a:r>
              <a:rPr lang="en-US" sz="1400" dirty="0"/>
              <a:t> </a:t>
            </a:r>
            <a:r>
              <a:rPr lang="en-US" sz="1400" dirty="0" err="1"/>
              <a:t>bijdrage</a:t>
            </a:r>
            <a:endParaRPr lang="en-US" sz="1400" dirty="0"/>
          </a:p>
          <a:p>
            <a:pPr marL="243450" indent="-171450"/>
            <a:r>
              <a:rPr lang="en-US" sz="1400" dirty="0" err="1"/>
              <a:t>Aangeven</a:t>
            </a:r>
            <a:r>
              <a:rPr lang="en-US" sz="1400" dirty="0"/>
              <a:t> </a:t>
            </a:r>
            <a:r>
              <a:rPr lang="en-US" sz="1400" dirty="0" err="1"/>
              <a:t>bij</a:t>
            </a:r>
            <a:r>
              <a:rPr lang="en-US" sz="1400" dirty="0"/>
              <a:t> </a:t>
            </a:r>
            <a:r>
              <a:rPr lang="en-US" sz="1400" dirty="0" err="1"/>
              <a:t>vraag</a:t>
            </a:r>
            <a:r>
              <a:rPr lang="en-US" sz="1400" dirty="0"/>
              <a:t> 1a BTW-</a:t>
            </a:r>
            <a:r>
              <a:rPr lang="en-US" sz="1400" dirty="0" err="1"/>
              <a:t>aangifte</a:t>
            </a:r>
            <a:r>
              <a:rPr lang="en-US" sz="1400" dirty="0"/>
              <a:t> </a:t>
            </a:r>
            <a:r>
              <a:rPr lang="en-US" sz="1400" u="sng" dirty="0"/>
              <a:t>in </a:t>
            </a:r>
            <a:r>
              <a:rPr lang="en-US" sz="1400" u="sng" dirty="0" err="1"/>
              <a:t>tijdvak</a:t>
            </a:r>
            <a:r>
              <a:rPr lang="en-US" sz="1400" u="sng" dirty="0"/>
              <a:t> </a:t>
            </a:r>
            <a:r>
              <a:rPr lang="en-US" sz="1400" u="sng" dirty="0" err="1"/>
              <a:t>ontvangst</a:t>
            </a:r>
            <a:endParaRPr lang="en-US" sz="1400" u="sng" dirty="0"/>
          </a:p>
          <a:p>
            <a:pPr marL="0" indent="0">
              <a:buNone/>
            </a:pPr>
            <a:endParaRPr lang="en-US" sz="1400" u="sng" dirty="0"/>
          </a:p>
          <a:p>
            <a:pPr marL="0" indent="0">
              <a:buNone/>
            </a:pPr>
            <a:r>
              <a:rPr lang="en-US" sz="1400" dirty="0"/>
              <a:t>Stelling: </a:t>
            </a:r>
            <a:r>
              <a:rPr lang="en-US" sz="1400" dirty="0" err="1"/>
              <a:t>normale</a:t>
            </a:r>
            <a:r>
              <a:rPr lang="en-US" sz="1400" dirty="0"/>
              <a:t> eigen </a:t>
            </a:r>
            <a:r>
              <a:rPr lang="en-US" sz="1400" dirty="0" err="1"/>
              <a:t>bijdrage</a:t>
            </a:r>
            <a:r>
              <a:rPr lang="en-US" sz="1400" dirty="0"/>
              <a:t> </a:t>
            </a:r>
            <a:r>
              <a:rPr lang="en-US" sz="1400" dirty="0" err="1"/>
              <a:t>indien</a:t>
            </a:r>
            <a:r>
              <a:rPr lang="en-US" sz="1400" dirty="0"/>
              <a:t> </a:t>
            </a:r>
            <a:r>
              <a:rPr lang="en-US" sz="1400" dirty="0" err="1"/>
              <a:t>minimaal</a:t>
            </a:r>
            <a:r>
              <a:rPr lang="en-US" sz="1400" dirty="0"/>
              <a:t> 2,7% van de </a:t>
            </a:r>
            <a:r>
              <a:rPr lang="en-US" sz="1400" dirty="0" err="1"/>
              <a:t>cataloguswaarde</a:t>
            </a:r>
            <a:endParaRPr lang="en-US" sz="1400" dirty="0"/>
          </a:p>
          <a:p>
            <a:pPr marL="0" indent="0">
              <a:buNone/>
            </a:pPr>
            <a:endParaRPr lang="nl-NL" sz="1400" u="sng" dirty="0"/>
          </a:p>
          <a:p>
            <a:pPr marL="357188" indent="-357188">
              <a:buNone/>
            </a:pPr>
            <a:r>
              <a:rPr lang="nl-NL" sz="1400" u="sng" dirty="0"/>
              <a:t>Te lage eigen bijdrage, met km-administratie: </a:t>
            </a:r>
          </a:p>
          <a:p>
            <a:r>
              <a:rPr lang="en-US" sz="1400" dirty="0" err="1"/>
              <a:t>Correctie</a:t>
            </a:r>
            <a:r>
              <a:rPr lang="en-US" sz="1400" dirty="0"/>
              <a:t> 21% x (</a:t>
            </a:r>
            <a:r>
              <a:rPr lang="en-US" sz="1400" dirty="0" err="1"/>
              <a:t>privé</a:t>
            </a:r>
            <a:r>
              <a:rPr lang="en-US" sz="1400" dirty="0"/>
              <a:t>-km/total km) x </a:t>
            </a:r>
            <a:r>
              <a:rPr lang="en-US" sz="1400" dirty="0" err="1"/>
              <a:t>normale</a:t>
            </a:r>
            <a:r>
              <a:rPr lang="en-US" sz="1400" dirty="0"/>
              <a:t> </a:t>
            </a:r>
            <a:r>
              <a:rPr lang="en-US" sz="1400" dirty="0" err="1"/>
              <a:t>waarde</a:t>
            </a:r>
            <a:endParaRPr lang="en-US" sz="1400" dirty="0"/>
          </a:p>
          <a:p>
            <a:r>
              <a:rPr lang="en-US" sz="1400" dirty="0" err="1"/>
              <a:t>Aangeven</a:t>
            </a:r>
            <a:r>
              <a:rPr lang="en-US" sz="1400" dirty="0"/>
              <a:t> </a:t>
            </a:r>
            <a:r>
              <a:rPr lang="en-US" sz="1400" dirty="0" err="1"/>
              <a:t>bij</a:t>
            </a:r>
            <a:r>
              <a:rPr lang="en-US" sz="1400" dirty="0"/>
              <a:t> </a:t>
            </a:r>
            <a:r>
              <a:rPr lang="en-US" sz="1400" dirty="0" err="1"/>
              <a:t>vraag</a:t>
            </a:r>
            <a:r>
              <a:rPr lang="en-US" sz="1400" dirty="0"/>
              <a:t> 1d BTW </a:t>
            </a:r>
            <a:r>
              <a:rPr lang="en-US" sz="1400" dirty="0" err="1"/>
              <a:t>aangifte</a:t>
            </a:r>
            <a:endParaRPr lang="nl-NL" sz="1400" dirty="0"/>
          </a:p>
          <a:p>
            <a:pPr marL="0" indent="0">
              <a:buNone/>
            </a:pPr>
            <a:endParaRPr lang="en-US" sz="1400" dirty="0"/>
          </a:p>
          <a:p>
            <a:pPr marL="357188" indent="-357188">
              <a:buNone/>
            </a:pPr>
            <a:r>
              <a:rPr lang="nl-NL" sz="1400" u="sng" dirty="0"/>
              <a:t>Te lage/ geen eigen bijdrage, geen km-administratie: </a:t>
            </a:r>
          </a:p>
          <a:p>
            <a:r>
              <a:rPr lang="en-US" sz="1400" dirty="0" err="1"/>
              <a:t>Correctie</a:t>
            </a:r>
            <a:r>
              <a:rPr lang="en-US" sz="1400" dirty="0"/>
              <a:t> 2,7% x </a:t>
            </a:r>
            <a:r>
              <a:rPr lang="en-US" sz="1400" dirty="0" err="1"/>
              <a:t>catalogusprijs</a:t>
            </a:r>
            <a:r>
              <a:rPr lang="en-US" sz="1400" dirty="0"/>
              <a:t> (</a:t>
            </a:r>
            <a:r>
              <a:rPr lang="en-US" sz="1400" dirty="0" err="1"/>
              <a:t>inclusief</a:t>
            </a:r>
            <a:r>
              <a:rPr lang="en-US" sz="1400" dirty="0"/>
              <a:t> BTW </a:t>
            </a:r>
            <a:r>
              <a:rPr lang="en-US" sz="1400" dirty="0" err="1"/>
              <a:t>en</a:t>
            </a:r>
            <a:r>
              <a:rPr lang="en-US" sz="1400" dirty="0"/>
              <a:t> BPM)</a:t>
            </a:r>
          </a:p>
          <a:p>
            <a:r>
              <a:rPr lang="en-US" sz="1400" dirty="0" err="1"/>
              <a:t>Correctie</a:t>
            </a:r>
            <a:r>
              <a:rPr lang="en-US" sz="1400" dirty="0"/>
              <a:t> 1,5% x </a:t>
            </a:r>
            <a:r>
              <a:rPr lang="en-US" sz="1400" dirty="0" err="1"/>
              <a:t>catalogusprijs</a:t>
            </a:r>
            <a:r>
              <a:rPr lang="en-US" sz="1400" dirty="0"/>
              <a:t> </a:t>
            </a:r>
            <a:r>
              <a:rPr lang="en-US" sz="1400" dirty="0" err="1"/>
              <a:t>na</a:t>
            </a:r>
            <a:r>
              <a:rPr lang="en-US" sz="1400" dirty="0"/>
              <a:t> </a:t>
            </a:r>
            <a:r>
              <a:rPr lang="en-US" sz="1400" dirty="0" err="1"/>
              <a:t>afloop</a:t>
            </a:r>
            <a:r>
              <a:rPr lang="en-US" sz="1400" dirty="0"/>
              <a:t> 4 </a:t>
            </a:r>
            <a:r>
              <a:rPr lang="en-US" sz="1400" dirty="0" err="1"/>
              <a:t>jaar</a:t>
            </a:r>
            <a:r>
              <a:rPr lang="en-US" sz="1400" dirty="0"/>
              <a:t> </a:t>
            </a:r>
            <a:r>
              <a:rPr lang="en-US" sz="1400" dirty="0" err="1"/>
              <a:t>volgend</a:t>
            </a:r>
            <a:r>
              <a:rPr lang="en-US" sz="1400" dirty="0"/>
              <a:t> </a:t>
            </a:r>
            <a:r>
              <a:rPr lang="en-US" sz="1400" dirty="0" err="1"/>
              <a:t>na</a:t>
            </a:r>
            <a:r>
              <a:rPr lang="en-US" sz="1400" dirty="0"/>
              <a:t> </a:t>
            </a:r>
            <a:r>
              <a:rPr lang="en-US" sz="1400" dirty="0" err="1"/>
              <a:t>jaar</a:t>
            </a:r>
            <a:r>
              <a:rPr lang="en-US" sz="1400" dirty="0"/>
              <a:t> </a:t>
            </a:r>
            <a:r>
              <a:rPr lang="en-US" sz="1400" dirty="0" err="1"/>
              <a:t>ingebruikname</a:t>
            </a:r>
            <a:r>
              <a:rPr lang="en-US" sz="1400" dirty="0"/>
              <a:t> of </a:t>
            </a:r>
            <a:r>
              <a:rPr lang="en-US" sz="1400" dirty="0" err="1"/>
              <a:t>indien</a:t>
            </a:r>
            <a:r>
              <a:rPr lang="en-US" sz="1400" dirty="0"/>
              <a:t> </a:t>
            </a:r>
            <a:r>
              <a:rPr lang="en-US" sz="1400" dirty="0" err="1"/>
              <a:t>geen</a:t>
            </a:r>
            <a:r>
              <a:rPr lang="en-US" sz="1400" dirty="0"/>
              <a:t> BTW </a:t>
            </a:r>
            <a:r>
              <a:rPr lang="en-US" sz="1400" dirty="0" err="1"/>
              <a:t>bij</a:t>
            </a:r>
            <a:r>
              <a:rPr lang="en-US" sz="1400" dirty="0"/>
              <a:t> </a:t>
            </a:r>
            <a:r>
              <a:rPr lang="en-US" sz="1400" dirty="0" err="1"/>
              <a:t>aanschaf</a:t>
            </a:r>
            <a:r>
              <a:rPr lang="en-US" sz="1400" dirty="0"/>
              <a:t> auto in </a:t>
            </a:r>
            <a:r>
              <a:rPr lang="en-US" sz="1400" dirty="0" err="1"/>
              <a:t>aftrek</a:t>
            </a:r>
            <a:r>
              <a:rPr lang="en-US" sz="1400" dirty="0"/>
              <a:t> </a:t>
            </a:r>
            <a:r>
              <a:rPr lang="en-US" sz="1400" dirty="0" err="1"/>
              <a:t>gebracht</a:t>
            </a:r>
            <a:endParaRPr lang="en-US" sz="1400" dirty="0"/>
          </a:p>
          <a:p>
            <a:r>
              <a:rPr lang="en-US" sz="1400" dirty="0" err="1"/>
              <a:t>Aangeven</a:t>
            </a:r>
            <a:r>
              <a:rPr lang="en-US" sz="1400" dirty="0"/>
              <a:t> </a:t>
            </a:r>
            <a:r>
              <a:rPr lang="en-US" sz="1400" dirty="0" err="1"/>
              <a:t>bij</a:t>
            </a:r>
            <a:r>
              <a:rPr lang="en-US" sz="1400" dirty="0"/>
              <a:t> </a:t>
            </a:r>
            <a:r>
              <a:rPr lang="en-US" sz="1400" dirty="0" err="1"/>
              <a:t>vraag</a:t>
            </a:r>
            <a:r>
              <a:rPr lang="en-US" sz="1400" dirty="0"/>
              <a:t> 1d BTW </a:t>
            </a:r>
            <a:r>
              <a:rPr lang="en-US" sz="1400" dirty="0" err="1"/>
              <a:t>aangifte</a:t>
            </a:r>
            <a:endParaRPr lang="nl-NL" sz="1400" dirty="0"/>
          </a:p>
          <a:p>
            <a:pPr marL="0" indent="0">
              <a:buNone/>
            </a:pPr>
            <a:endParaRPr lang="nl-NL" sz="1400" dirty="0"/>
          </a:p>
          <a:p>
            <a:pPr marL="72000" indent="0">
              <a:buNone/>
            </a:pPr>
            <a:r>
              <a:rPr lang="nl-NL" sz="1400" dirty="0"/>
              <a:t>		</a:t>
            </a:r>
          </a:p>
          <a:p>
            <a:endParaRPr lang="nl-NL" sz="1400" dirty="0"/>
          </a:p>
          <a:p>
            <a:endParaRPr lang="nl-NL" sz="1400" dirty="0"/>
          </a:p>
        </p:txBody>
      </p:sp>
    </p:spTree>
    <p:extLst>
      <p:ext uri="{BB962C8B-B14F-4D97-AF65-F5344CB8AC3E}">
        <p14:creationId xmlns:p14="http://schemas.microsoft.com/office/powerpoint/2010/main" val="224052135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AE44-5319-4D42-A7E6-CC5D49653CD8}"/>
              </a:ext>
            </a:extLst>
          </p:cNvPr>
          <p:cNvSpPr>
            <a:spLocks noGrp="1"/>
          </p:cNvSpPr>
          <p:nvPr>
            <p:ph type="title"/>
          </p:nvPr>
        </p:nvSpPr>
        <p:spPr>
          <a:xfrm>
            <a:off x="552000" y="829921"/>
            <a:ext cx="10363200" cy="1143000"/>
          </a:xfrm>
        </p:spPr>
        <p:txBody>
          <a:bodyPr>
            <a:normAutofit/>
          </a:bodyPr>
          <a:lstStyle/>
          <a:p>
            <a:r>
              <a:rPr lang="nl-NL" sz="2800" dirty="0">
                <a:solidFill>
                  <a:srgbClr val="CCCC00"/>
                </a:solidFill>
              </a:rPr>
              <a:t>Praktische tips bij de laatste aangifte 2021</a:t>
            </a:r>
          </a:p>
        </p:txBody>
      </p:sp>
      <p:sp>
        <p:nvSpPr>
          <p:cNvPr id="3" name="Tijdelijke aanduiding voor tekst 2">
            <a:extLst>
              <a:ext uri="{FF2B5EF4-FFF2-40B4-BE49-F238E27FC236}">
                <a16:creationId xmlns:a16="http://schemas.microsoft.com/office/drawing/2014/main" id="{D6F77C28-129C-EF40-99FD-B70391E6F83B}"/>
              </a:ext>
            </a:extLst>
          </p:cNvPr>
          <p:cNvSpPr>
            <a:spLocks noGrp="1"/>
          </p:cNvSpPr>
          <p:nvPr>
            <p:ph type="body" sz="quarter" idx="12"/>
          </p:nvPr>
        </p:nvSpPr>
        <p:spPr>
          <a:xfrm>
            <a:off x="552000" y="1972921"/>
            <a:ext cx="11088000" cy="5049836"/>
          </a:xfrm>
        </p:spPr>
        <p:txBody>
          <a:bodyPr>
            <a:normAutofit/>
          </a:bodyPr>
          <a:lstStyle/>
          <a:p>
            <a:pPr marL="71438" indent="-71438">
              <a:buNone/>
            </a:pPr>
            <a:r>
              <a:rPr lang="nl-NL" sz="1600" u="sng" dirty="0"/>
              <a:t>Uitspraak Hoge Raad 21 april 2017:</a:t>
            </a:r>
          </a:p>
          <a:p>
            <a:pPr marL="71438" indent="-71438">
              <a:buNone/>
            </a:pPr>
            <a:endParaRPr lang="nl-NL" sz="1600" u="sng" dirty="0"/>
          </a:p>
          <a:p>
            <a:pPr marL="72000" indent="0">
              <a:buNone/>
            </a:pPr>
            <a:r>
              <a:rPr lang="en-US" sz="1600" u="sng" dirty="0">
                <a:sym typeface="Wingdings" panose="05000000000000000000" pitchFamily="2" charset="2"/>
              </a:rPr>
              <a:t>HR: </a:t>
            </a:r>
            <a:r>
              <a:rPr lang="en-US" sz="1600" u="sng" dirty="0" err="1">
                <a:sym typeface="Wingdings" panose="05000000000000000000" pitchFamily="2" charset="2"/>
              </a:rPr>
              <a:t>bij</a:t>
            </a:r>
            <a:r>
              <a:rPr lang="en-US" sz="1600" u="sng" dirty="0">
                <a:sym typeface="Wingdings" panose="05000000000000000000" pitchFamily="2" charset="2"/>
              </a:rPr>
              <a:t> </a:t>
            </a:r>
            <a:r>
              <a:rPr lang="en-US" sz="1600" u="sng" dirty="0" err="1">
                <a:sym typeface="Wingdings" panose="05000000000000000000" pitchFamily="2" charset="2"/>
              </a:rPr>
              <a:t>geen</a:t>
            </a:r>
            <a:r>
              <a:rPr lang="en-US" sz="1600" u="sng" dirty="0">
                <a:sym typeface="Wingdings" panose="05000000000000000000" pitchFamily="2" charset="2"/>
              </a:rPr>
              <a:t> km-</a:t>
            </a:r>
            <a:r>
              <a:rPr lang="en-US" sz="1600" u="sng" dirty="0" err="1">
                <a:sym typeface="Wingdings" panose="05000000000000000000" pitchFamily="2" charset="2"/>
              </a:rPr>
              <a:t>administratie</a:t>
            </a:r>
            <a:r>
              <a:rPr lang="en-US" sz="1600" u="sng" dirty="0">
                <a:sym typeface="Wingdings" panose="05000000000000000000" pitchFamily="2" charset="2"/>
              </a:rPr>
              <a:t> </a:t>
            </a:r>
            <a:r>
              <a:rPr lang="en-US" sz="1600" u="sng" dirty="0" err="1">
                <a:sym typeface="Wingdings" panose="05000000000000000000" pitchFamily="2" charset="2"/>
              </a:rPr>
              <a:t>bij</a:t>
            </a:r>
            <a:r>
              <a:rPr lang="en-US" sz="1600" u="sng" dirty="0">
                <a:sym typeface="Wingdings" panose="05000000000000000000" pitchFamily="2" charset="2"/>
              </a:rPr>
              <a:t> </a:t>
            </a:r>
            <a:r>
              <a:rPr lang="en-US" sz="1600" u="sng" dirty="0" err="1">
                <a:sym typeface="Wingdings" panose="05000000000000000000" pitchFamily="2" charset="2"/>
              </a:rPr>
              <a:t>bepaling</a:t>
            </a:r>
            <a:r>
              <a:rPr lang="en-US" sz="1600" u="sng" dirty="0">
                <a:sym typeface="Wingdings" panose="05000000000000000000" pitchFamily="2" charset="2"/>
              </a:rPr>
              <a:t> lager </a:t>
            </a:r>
            <a:r>
              <a:rPr lang="en-US" sz="1600" u="sng" dirty="0" err="1">
                <a:sym typeface="Wingdings" panose="05000000000000000000" pitchFamily="2" charset="2"/>
              </a:rPr>
              <a:t>privégebruik</a:t>
            </a:r>
            <a:r>
              <a:rPr lang="en-US" sz="1600" u="sng" dirty="0">
                <a:sym typeface="Wingdings" panose="05000000000000000000" pitchFamily="2" charset="2"/>
              </a:rPr>
              <a:t> </a:t>
            </a:r>
            <a:r>
              <a:rPr lang="en-US" sz="1600" u="sng" dirty="0" err="1">
                <a:sym typeface="Wingdings" panose="05000000000000000000" pitchFamily="2" charset="2"/>
              </a:rPr>
              <a:t>rekening</a:t>
            </a:r>
            <a:r>
              <a:rPr lang="en-US" sz="1600" u="sng" dirty="0">
                <a:sym typeface="Wingdings" panose="05000000000000000000" pitchFamily="2" charset="2"/>
              </a:rPr>
              <a:t> </a:t>
            </a:r>
            <a:r>
              <a:rPr lang="en-US" sz="1600" u="sng" dirty="0" err="1">
                <a:sym typeface="Wingdings" panose="05000000000000000000" pitchFamily="2" charset="2"/>
              </a:rPr>
              <a:t>houden</a:t>
            </a:r>
            <a:r>
              <a:rPr lang="en-US" sz="1600" u="sng" dirty="0">
                <a:sym typeface="Wingdings" panose="05000000000000000000" pitchFamily="2" charset="2"/>
              </a:rPr>
              <a:t> met:</a:t>
            </a:r>
          </a:p>
          <a:p>
            <a:pPr marL="357750" indent="-285750"/>
            <a:r>
              <a:rPr lang="en-US" sz="1600" dirty="0" err="1">
                <a:sym typeface="Wingdings" panose="05000000000000000000" pitchFamily="2" charset="2"/>
              </a:rPr>
              <a:t>Aard</a:t>
            </a:r>
            <a:r>
              <a:rPr lang="en-US" sz="1600" dirty="0">
                <a:sym typeface="Wingdings" panose="05000000000000000000" pitchFamily="2" charset="2"/>
              </a:rPr>
              <a:t> </a:t>
            </a:r>
            <a:r>
              <a:rPr lang="en-US" sz="1600" dirty="0" err="1">
                <a:sym typeface="Wingdings" panose="05000000000000000000" pitchFamily="2" charset="2"/>
              </a:rPr>
              <a:t>onderneming</a:t>
            </a:r>
            <a:endParaRPr lang="en-US" sz="1600" dirty="0">
              <a:sym typeface="Wingdings" panose="05000000000000000000" pitchFamily="2" charset="2"/>
            </a:endParaRPr>
          </a:p>
          <a:p>
            <a:pPr marL="357750" indent="-285750"/>
            <a:r>
              <a:rPr lang="en-US" sz="1600" dirty="0" err="1">
                <a:sym typeface="Wingdings" panose="05000000000000000000" pitchFamily="2" charset="2"/>
              </a:rPr>
              <a:t>Zakelijke</a:t>
            </a:r>
            <a:r>
              <a:rPr lang="en-US" sz="1600" dirty="0">
                <a:sym typeface="Wingdings" panose="05000000000000000000" pitchFamily="2" charset="2"/>
              </a:rPr>
              <a:t> </a:t>
            </a:r>
            <a:r>
              <a:rPr lang="en-US" sz="1600" dirty="0" err="1">
                <a:sym typeface="Wingdings" panose="05000000000000000000" pitchFamily="2" charset="2"/>
              </a:rPr>
              <a:t>doeleinden</a:t>
            </a:r>
            <a:r>
              <a:rPr lang="en-US" sz="1600" dirty="0">
                <a:sym typeface="Wingdings" panose="05000000000000000000" pitchFamily="2" charset="2"/>
              </a:rPr>
              <a:t> </a:t>
            </a:r>
            <a:r>
              <a:rPr lang="en-US" sz="1600" dirty="0" err="1">
                <a:sym typeface="Wingdings" panose="05000000000000000000" pitchFamily="2" charset="2"/>
              </a:rPr>
              <a:t>waarvoor</a:t>
            </a:r>
            <a:r>
              <a:rPr lang="en-US" sz="1600" dirty="0">
                <a:sym typeface="Wingdings" panose="05000000000000000000" pitchFamily="2" charset="2"/>
              </a:rPr>
              <a:t> auto </a:t>
            </a:r>
            <a:r>
              <a:rPr lang="en-US" sz="1600" dirty="0" err="1">
                <a:sym typeface="Wingdings" panose="05000000000000000000" pitchFamily="2" charset="2"/>
              </a:rPr>
              <a:t>binnen</a:t>
            </a:r>
            <a:r>
              <a:rPr lang="en-US" sz="1600" dirty="0">
                <a:sym typeface="Wingdings" panose="05000000000000000000" pitchFamily="2" charset="2"/>
              </a:rPr>
              <a:t> </a:t>
            </a:r>
            <a:r>
              <a:rPr lang="en-US" sz="1600" dirty="0" err="1">
                <a:sym typeface="Wingdings" panose="05000000000000000000" pitchFamily="2" charset="2"/>
              </a:rPr>
              <a:t>onderneming</a:t>
            </a:r>
            <a:r>
              <a:rPr lang="en-US" sz="1600" dirty="0">
                <a:sym typeface="Wingdings" panose="05000000000000000000" pitchFamily="2" charset="2"/>
              </a:rPr>
              <a:t> </a:t>
            </a:r>
            <a:r>
              <a:rPr lang="en-US" sz="1600" dirty="0" err="1">
                <a:sym typeface="Wingdings" panose="05000000000000000000" pitchFamily="2" charset="2"/>
              </a:rPr>
              <a:t>wordt</a:t>
            </a:r>
            <a:r>
              <a:rPr lang="en-US" sz="1600" dirty="0">
                <a:sym typeface="Wingdings" panose="05000000000000000000" pitchFamily="2" charset="2"/>
              </a:rPr>
              <a:t> </a:t>
            </a:r>
            <a:r>
              <a:rPr lang="en-US" sz="1600" dirty="0" err="1">
                <a:sym typeface="Wingdings" panose="05000000000000000000" pitchFamily="2" charset="2"/>
              </a:rPr>
              <a:t>gebruikt</a:t>
            </a:r>
            <a:endParaRPr lang="en-US" sz="1600" dirty="0">
              <a:sym typeface="Wingdings" panose="05000000000000000000" pitchFamily="2" charset="2"/>
            </a:endParaRPr>
          </a:p>
          <a:p>
            <a:pPr marL="357750" indent="-285750"/>
            <a:r>
              <a:rPr lang="en-US" sz="1600" dirty="0" err="1">
                <a:sym typeface="Wingdings" panose="05000000000000000000" pitchFamily="2" charset="2"/>
              </a:rPr>
              <a:t>Positie</a:t>
            </a:r>
            <a:r>
              <a:rPr lang="en-US" sz="1600" dirty="0">
                <a:sym typeface="Wingdings" panose="05000000000000000000" pitchFamily="2" charset="2"/>
              </a:rPr>
              <a:t> </a:t>
            </a:r>
            <a:r>
              <a:rPr lang="en-US" sz="1600" dirty="0" err="1">
                <a:sym typeface="Wingdings" panose="05000000000000000000" pitchFamily="2" charset="2"/>
              </a:rPr>
              <a:t>en</a:t>
            </a:r>
            <a:r>
              <a:rPr lang="en-US" sz="1600" dirty="0">
                <a:sym typeface="Wingdings" panose="05000000000000000000" pitchFamily="2" charset="2"/>
              </a:rPr>
              <a:t> </a:t>
            </a:r>
            <a:r>
              <a:rPr lang="en-US" sz="1600" dirty="0" err="1">
                <a:sym typeface="Wingdings" panose="05000000000000000000" pitchFamily="2" charset="2"/>
              </a:rPr>
              <a:t>werkzaamheden</a:t>
            </a:r>
            <a:r>
              <a:rPr lang="en-US" sz="1600" dirty="0">
                <a:sym typeface="Wingdings" panose="05000000000000000000" pitchFamily="2" charset="2"/>
              </a:rPr>
              <a:t> </a:t>
            </a:r>
            <a:r>
              <a:rPr lang="en-US" sz="1600" dirty="0" err="1">
                <a:sym typeface="Wingdings" panose="05000000000000000000" pitchFamily="2" charset="2"/>
              </a:rPr>
              <a:t>werknemer</a:t>
            </a:r>
            <a:r>
              <a:rPr lang="en-US" sz="1600" dirty="0">
                <a:sym typeface="Wingdings" panose="05000000000000000000" pitchFamily="2" charset="2"/>
              </a:rPr>
              <a:t> </a:t>
            </a:r>
            <a:r>
              <a:rPr lang="en-US" sz="1600" dirty="0" err="1">
                <a:sym typeface="Wingdings" panose="05000000000000000000" pitchFamily="2" charset="2"/>
              </a:rPr>
              <a:t>binnen</a:t>
            </a:r>
            <a:r>
              <a:rPr lang="en-US" sz="1600" dirty="0">
                <a:sym typeface="Wingdings" panose="05000000000000000000" pitchFamily="2" charset="2"/>
              </a:rPr>
              <a:t> </a:t>
            </a:r>
            <a:r>
              <a:rPr lang="en-US" sz="1600" dirty="0" err="1">
                <a:sym typeface="Wingdings" panose="05000000000000000000" pitchFamily="2" charset="2"/>
              </a:rPr>
              <a:t>onderneming</a:t>
            </a:r>
            <a:r>
              <a:rPr lang="en-US" sz="1600" dirty="0">
                <a:sym typeface="Wingdings" panose="05000000000000000000" pitchFamily="2" charset="2"/>
              </a:rPr>
              <a:t> </a:t>
            </a:r>
            <a:r>
              <a:rPr lang="en-US" sz="1600" dirty="0" err="1">
                <a:sym typeface="Wingdings" panose="05000000000000000000" pitchFamily="2" charset="2"/>
              </a:rPr>
              <a:t>en</a:t>
            </a:r>
            <a:r>
              <a:rPr lang="en-US" sz="1600" dirty="0">
                <a:sym typeface="Wingdings" panose="05000000000000000000" pitchFamily="2" charset="2"/>
              </a:rPr>
              <a:t> </a:t>
            </a:r>
            <a:r>
              <a:rPr lang="en-US" sz="1600" dirty="0" err="1">
                <a:sym typeface="Wingdings" panose="05000000000000000000" pitchFamily="2" charset="2"/>
              </a:rPr>
              <a:t>gebruik</a:t>
            </a:r>
            <a:r>
              <a:rPr lang="en-US" sz="1600" dirty="0">
                <a:sym typeface="Wingdings" panose="05000000000000000000" pitchFamily="2" charset="2"/>
              </a:rPr>
              <a:t> van auto</a:t>
            </a:r>
          </a:p>
          <a:p>
            <a:pPr marL="357750" indent="-285750"/>
            <a:r>
              <a:rPr lang="en-US" sz="1600" dirty="0" err="1">
                <a:sym typeface="Wingdings" panose="05000000000000000000" pitchFamily="2" charset="2"/>
              </a:rPr>
              <a:t>Wijze</a:t>
            </a:r>
            <a:r>
              <a:rPr lang="en-US" sz="1600" dirty="0">
                <a:sym typeface="Wingdings" panose="05000000000000000000" pitchFamily="2" charset="2"/>
              </a:rPr>
              <a:t> </a:t>
            </a:r>
            <a:r>
              <a:rPr lang="en-US" sz="1600" dirty="0" err="1">
                <a:sym typeface="Wingdings" panose="05000000000000000000" pitchFamily="2" charset="2"/>
              </a:rPr>
              <a:t>waarop</a:t>
            </a:r>
            <a:r>
              <a:rPr lang="en-US" sz="1600" dirty="0">
                <a:sym typeface="Wingdings" panose="05000000000000000000" pitchFamily="2" charset="2"/>
              </a:rPr>
              <a:t> auto </a:t>
            </a:r>
            <a:r>
              <a:rPr lang="en-US" sz="1600" dirty="0" err="1">
                <a:sym typeface="Wingdings" panose="05000000000000000000" pitchFamily="2" charset="2"/>
              </a:rPr>
              <a:t>voor</a:t>
            </a:r>
            <a:r>
              <a:rPr lang="en-US" sz="1600" dirty="0">
                <a:sym typeface="Wingdings" panose="05000000000000000000" pitchFamily="2" charset="2"/>
              </a:rPr>
              <a:t> </a:t>
            </a:r>
            <a:r>
              <a:rPr lang="en-US" sz="1600" dirty="0" err="1">
                <a:sym typeface="Wingdings" panose="05000000000000000000" pitchFamily="2" charset="2"/>
              </a:rPr>
              <a:t>privédoeleinden</a:t>
            </a:r>
            <a:r>
              <a:rPr lang="en-US" sz="1600" dirty="0">
                <a:sym typeface="Wingdings" panose="05000000000000000000" pitchFamily="2" charset="2"/>
              </a:rPr>
              <a:t> mag </a:t>
            </a:r>
            <a:r>
              <a:rPr lang="en-US" sz="1600" dirty="0" err="1">
                <a:sym typeface="Wingdings" panose="05000000000000000000" pitchFamily="2" charset="2"/>
              </a:rPr>
              <a:t>worden</a:t>
            </a:r>
            <a:r>
              <a:rPr lang="en-US" sz="1600" dirty="0">
                <a:sym typeface="Wingdings" panose="05000000000000000000" pitchFamily="2" charset="2"/>
              </a:rPr>
              <a:t> </a:t>
            </a:r>
            <a:r>
              <a:rPr lang="en-US" sz="1600" dirty="0" err="1">
                <a:sym typeface="Wingdings" panose="05000000000000000000" pitchFamily="2" charset="2"/>
              </a:rPr>
              <a:t>gebruikt</a:t>
            </a:r>
            <a:endParaRPr lang="en-US" sz="1600" dirty="0">
              <a:sym typeface="Wingdings" panose="05000000000000000000" pitchFamily="2" charset="2"/>
            </a:endParaRPr>
          </a:p>
          <a:p>
            <a:pPr marL="72000" indent="0">
              <a:buNone/>
            </a:pPr>
            <a:endParaRPr lang="en-US" sz="1600" dirty="0">
              <a:sym typeface="Wingdings" panose="05000000000000000000" pitchFamily="2" charset="2"/>
            </a:endParaRPr>
          </a:p>
          <a:p>
            <a:pPr marL="357750" indent="-285750">
              <a:buFont typeface="Wingdings" panose="05000000000000000000" pitchFamily="2" charset="2"/>
              <a:buChar char="à"/>
            </a:pPr>
            <a:r>
              <a:rPr lang="en-US" sz="1600" dirty="0" err="1">
                <a:sym typeface="Wingdings" panose="05000000000000000000" pitchFamily="2" charset="2"/>
              </a:rPr>
              <a:t>Biedt</a:t>
            </a:r>
            <a:r>
              <a:rPr lang="en-US" sz="1600" dirty="0">
                <a:sym typeface="Wingdings" panose="05000000000000000000" pitchFamily="2" charset="2"/>
              </a:rPr>
              <a:t> </a:t>
            </a:r>
            <a:r>
              <a:rPr lang="en-US" sz="1600" dirty="0" err="1">
                <a:sym typeface="Wingdings" panose="05000000000000000000" pitchFamily="2" charset="2"/>
              </a:rPr>
              <a:t>mogelijkheden</a:t>
            </a:r>
            <a:r>
              <a:rPr lang="en-US" sz="1600" dirty="0">
                <a:sym typeface="Wingdings" panose="05000000000000000000" pitchFamily="2" charset="2"/>
              </a:rPr>
              <a:t> </a:t>
            </a:r>
            <a:r>
              <a:rPr lang="en-US" sz="1600" dirty="0" err="1">
                <a:sym typeface="Wingdings" panose="05000000000000000000" pitchFamily="2" charset="2"/>
              </a:rPr>
              <a:t>voor</a:t>
            </a:r>
            <a:r>
              <a:rPr lang="en-US" sz="1600" dirty="0">
                <a:sym typeface="Wingdings" panose="05000000000000000000" pitchFamily="2" charset="2"/>
              </a:rPr>
              <a:t> auto’s die </a:t>
            </a:r>
            <a:r>
              <a:rPr lang="en-US" sz="1600" dirty="0" err="1">
                <a:sym typeface="Wingdings" panose="05000000000000000000" pitchFamily="2" charset="2"/>
              </a:rPr>
              <a:t>gebruikt</a:t>
            </a:r>
            <a:r>
              <a:rPr lang="en-US" sz="1600" dirty="0">
                <a:sym typeface="Wingdings" panose="05000000000000000000" pitchFamily="2" charset="2"/>
              </a:rPr>
              <a:t> </a:t>
            </a:r>
            <a:r>
              <a:rPr lang="en-US" sz="1600" dirty="0" err="1">
                <a:sym typeface="Wingdings" panose="05000000000000000000" pitchFamily="2" charset="2"/>
              </a:rPr>
              <a:t>worden</a:t>
            </a:r>
            <a:r>
              <a:rPr lang="en-US" sz="1600" dirty="0">
                <a:sym typeface="Wingdings" panose="05000000000000000000" pitchFamily="2" charset="2"/>
              </a:rPr>
              <a:t> </a:t>
            </a:r>
            <a:r>
              <a:rPr lang="en-US" sz="1600" dirty="0" err="1">
                <a:sym typeface="Wingdings" panose="05000000000000000000" pitchFamily="2" charset="2"/>
              </a:rPr>
              <a:t>voor</a:t>
            </a:r>
            <a:r>
              <a:rPr lang="en-US" sz="1600" dirty="0">
                <a:sym typeface="Wingdings" panose="05000000000000000000" pitchFamily="2" charset="2"/>
              </a:rPr>
              <a:t> </a:t>
            </a:r>
            <a:r>
              <a:rPr lang="en-US" sz="1600" dirty="0" err="1">
                <a:sym typeface="Wingdings" panose="05000000000000000000" pitchFamily="2" charset="2"/>
              </a:rPr>
              <a:t>ambulante</a:t>
            </a:r>
            <a:r>
              <a:rPr lang="en-US" sz="1600" dirty="0">
                <a:sym typeface="Wingdings" panose="05000000000000000000" pitchFamily="2" charset="2"/>
              </a:rPr>
              <a:t> </a:t>
            </a:r>
            <a:r>
              <a:rPr lang="en-US" sz="1600" dirty="0" err="1">
                <a:sym typeface="Wingdings" panose="05000000000000000000" pitchFamily="2" charset="2"/>
              </a:rPr>
              <a:t>functies</a:t>
            </a:r>
            <a:r>
              <a:rPr lang="en-US" sz="1600" dirty="0">
                <a:sym typeface="Wingdings" panose="05000000000000000000" pitchFamily="2" charset="2"/>
              </a:rPr>
              <a:t>, </a:t>
            </a:r>
            <a:r>
              <a:rPr lang="en-US" sz="1600" dirty="0" err="1">
                <a:sym typeface="Wingdings" panose="05000000000000000000" pitchFamily="2" charset="2"/>
              </a:rPr>
              <a:t>zoals</a:t>
            </a:r>
            <a:r>
              <a:rPr lang="en-US" sz="1600" dirty="0">
                <a:sym typeface="Wingdings" panose="05000000000000000000" pitchFamily="2" charset="2"/>
              </a:rPr>
              <a:t> </a:t>
            </a:r>
            <a:r>
              <a:rPr lang="en-US" sz="1600" dirty="0" err="1">
                <a:sym typeface="Wingdings" panose="05000000000000000000" pitchFamily="2" charset="2"/>
              </a:rPr>
              <a:t>loodgieter</a:t>
            </a:r>
            <a:r>
              <a:rPr lang="en-US" sz="1600" dirty="0">
                <a:sym typeface="Wingdings" panose="05000000000000000000" pitchFamily="2" charset="2"/>
              </a:rPr>
              <a:t> die auto mee </a:t>
            </a:r>
            <a:r>
              <a:rPr lang="en-US" sz="1600" dirty="0" err="1">
                <a:sym typeface="Wingdings" panose="05000000000000000000" pitchFamily="2" charset="2"/>
              </a:rPr>
              <a:t>krijgt</a:t>
            </a:r>
            <a:r>
              <a:rPr lang="en-US" sz="1600" dirty="0">
                <a:sym typeface="Wingdings" panose="05000000000000000000" pitchFamily="2" charset="2"/>
              </a:rPr>
              <a:t> </a:t>
            </a:r>
            <a:r>
              <a:rPr lang="en-US" sz="1600" dirty="0" err="1">
                <a:sym typeface="Wingdings" panose="05000000000000000000" pitchFamily="2" charset="2"/>
              </a:rPr>
              <a:t>tijdens</a:t>
            </a:r>
            <a:r>
              <a:rPr lang="en-US" sz="1600" dirty="0">
                <a:sym typeface="Wingdings" panose="05000000000000000000" pitchFamily="2" charset="2"/>
              </a:rPr>
              <a:t> </a:t>
            </a:r>
            <a:r>
              <a:rPr lang="en-US" sz="1600" dirty="0" err="1">
                <a:sym typeface="Wingdings" panose="05000000000000000000" pitchFamily="2" charset="2"/>
              </a:rPr>
              <a:t>storingsdienst</a:t>
            </a:r>
            <a:r>
              <a:rPr lang="en-US" sz="1600" dirty="0">
                <a:sym typeface="Wingdings" panose="05000000000000000000" pitchFamily="2" charset="2"/>
              </a:rPr>
              <a:t> </a:t>
            </a:r>
            <a:r>
              <a:rPr lang="en-US" sz="1600" dirty="0" err="1">
                <a:sym typeface="Wingdings" panose="05000000000000000000" pitchFamily="2" charset="2"/>
              </a:rPr>
              <a:t>en</a:t>
            </a:r>
            <a:r>
              <a:rPr lang="en-US" sz="1600" dirty="0">
                <a:sym typeface="Wingdings" panose="05000000000000000000" pitchFamily="2" charset="2"/>
              </a:rPr>
              <a:t> </a:t>
            </a:r>
            <a:r>
              <a:rPr lang="en-US" sz="1600" dirty="0" err="1">
                <a:sym typeface="Wingdings" panose="05000000000000000000" pitchFamily="2" charset="2"/>
              </a:rPr>
              <a:t>bij</a:t>
            </a:r>
            <a:r>
              <a:rPr lang="en-US" sz="1600" dirty="0">
                <a:sym typeface="Wingdings" panose="05000000000000000000" pitchFamily="2" charset="2"/>
              </a:rPr>
              <a:t> </a:t>
            </a:r>
            <a:r>
              <a:rPr lang="en-US" sz="1600" dirty="0" err="1">
                <a:sym typeface="Wingdings" panose="05000000000000000000" pitchFamily="2" charset="2"/>
              </a:rPr>
              <a:t>verbod</a:t>
            </a:r>
            <a:r>
              <a:rPr lang="en-US" sz="1600" dirty="0">
                <a:sym typeface="Wingdings" panose="05000000000000000000" pitchFamily="2" charset="2"/>
              </a:rPr>
              <a:t> </a:t>
            </a:r>
            <a:r>
              <a:rPr lang="en-US" sz="1600" dirty="0" err="1">
                <a:sym typeface="Wingdings" panose="05000000000000000000" pitchFamily="2" charset="2"/>
              </a:rPr>
              <a:t>privé</a:t>
            </a:r>
            <a:r>
              <a:rPr lang="en-US" sz="1600" dirty="0">
                <a:sym typeface="Wingdings" panose="05000000000000000000" pitchFamily="2" charset="2"/>
              </a:rPr>
              <a:t> </a:t>
            </a:r>
            <a:r>
              <a:rPr lang="en-US" sz="1600" dirty="0" err="1">
                <a:sym typeface="Wingdings" panose="05000000000000000000" pitchFamily="2" charset="2"/>
              </a:rPr>
              <a:t>gebruik</a:t>
            </a:r>
            <a:endParaRPr lang="en-US" sz="1600" dirty="0">
              <a:sym typeface="Wingdings" panose="05000000000000000000" pitchFamily="2" charset="2"/>
            </a:endParaRPr>
          </a:p>
          <a:p>
            <a:pPr marL="357750" indent="-285750">
              <a:buFont typeface="Wingdings" panose="05000000000000000000" pitchFamily="2" charset="2"/>
              <a:buChar char="à"/>
            </a:pPr>
            <a:r>
              <a:rPr lang="en-US" sz="1600" dirty="0">
                <a:sym typeface="Wingdings" panose="05000000000000000000" pitchFamily="2" charset="2"/>
              </a:rPr>
              <a:t>Ook </a:t>
            </a:r>
            <a:r>
              <a:rPr lang="en-US" sz="1600" dirty="0" err="1">
                <a:sym typeface="Wingdings" panose="05000000000000000000" pitchFamily="2" charset="2"/>
              </a:rPr>
              <a:t>statistische</a:t>
            </a:r>
            <a:r>
              <a:rPr lang="en-US" sz="1600" dirty="0">
                <a:sym typeface="Wingdings" panose="05000000000000000000" pitchFamily="2" charset="2"/>
              </a:rPr>
              <a:t> </a:t>
            </a:r>
            <a:r>
              <a:rPr lang="en-US" sz="1600" dirty="0" err="1">
                <a:sym typeface="Wingdings" panose="05000000000000000000" pitchFamily="2" charset="2"/>
              </a:rPr>
              <a:t>gegevens</a:t>
            </a:r>
            <a:r>
              <a:rPr lang="en-US" sz="1600" dirty="0">
                <a:sym typeface="Wingdings" panose="05000000000000000000" pitchFamily="2" charset="2"/>
              </a:rPr>
              <a:t> </a:t>
            </a:r>
            <a:r>
              <a:rPr lang="en-US" sz="1600" dirty="0" err="1">
                <a:sym typeface="Wingdings" panose="05000000000000000000" pitchFamily="2" charset="2"/>
              </a:rPr>
              <a:t>kunnen</a:t>
            </a:r>
            <a:r>
              <a:rPr lang="en-US" sz="1600" dirty="0">
                <a:sym typeface="Wingdings" panose="05000000000000000000" pitchFamily="2" charset="2"/>
              </a:rPr>
              <a:t> lager </a:t>
            </a:r>
            <a:r>
              <a:rPr lang="en-US" sz="1600" dirty="0" err="1">
                <a:sym typeface="Wingdings" panose="05000000000000000000" pitchFamily="2" charset="2"/>
              </a:rPr>
              <a:t>privégebruik</a:t>
            </a:r>
            <a:r>
              <a:rPr lang="en-US" sz="1600" dirty="0">
                <a:sym typeface="Wingdings" panose="05000000000000000000" pitchFamily="2" charset="2"/>
              </a:rPr>
              <a:t> </a:t>
            </a:r>
            <a:r>
              <a:rPr lang="en-US" sz="1600" dirty="0" err="1">
                <a:sym typeface="Wingdings" panose="05000000000000000000" pitchFamily="2" charset="2"/>
              </a:rPr>
              <a:t>aantonen</a:t>
            </a:r>
            <a:endParaRPr lang="en-US" sz="1600" dirty="0">
              <a:sym typeface="Wingdings" panose="05000000000000000000" pitchFamily="2" charset="2"/>
            </a:endParaRPr>
          </a:p>
          <a:p>
            <a:endParaRPr lang="nl-NL" sz="1600" dirty="0"/>
          </a:p>
        </p:txBody>
      </p:sp>
    </p:spTree>
    <p:extLst>
      <p:ext uri="{BB962C8B-B14F-4D97-AF65-F5344CB8AC3E}">
        <p14:creationId xmlns:p14="http://schemas.microsoft.com/office/powerpoint/2010/main" val="8836872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9BAC7-AAFF-3F4D-A324-00B23B1608E5}"/>
              </a:ext>
            </a:extLst>
          </p:cNvPr>
          <p:cNvSpPr>
            <a:spLocks noGrp="1"/>
          </p:cNvSpPr>
          <p:nvPr>
            <p:ph type="title"/>
          </p:nvPr>
        </p:nvSpPr>
        <p:spPr/>
        <p:txBody>
          <a:bodyPr/>
          <a:lstStyle/>
          <a:p>
            <a:pPr algn="ctr"/>
            <a:r>
              <a:rPr lang="nl-NL" dirty="0">
                <a:solidFill>
                  <a:srgbClr val="CCCC00"/>
                </a:solidFill>
              </a:rPr>
              <a:t>VRAGEN?</a:t>
            </a:r>
          </a:p>
        </p:txBody>
      </p:sp>
    </p:spTree>
    <p:extLst>
      <p:ext uri="{BB962C8B-B14F-4D97-AF65-F5344CB8AC3E}">
        <p14:creationId xmlns:p14="http://schemas.microsoft.com/office/powerpoint/2010/main" val="421579946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2514FC5-9E08-694C-88D3-13F1567B622A}"/>
              </a:ext>
            </a:extLst>
          </p:cNvPr>
          <p:cNvSpPr>
            <a:spLocks noGrp="1"/>
          </p:cNvSpPr>
          <p:nvPr>
            <p:ph idx="10"/>
          </p:nvPr>
        </p:nvSpPr>
        <p:spPr>
          <a:xfrm>
            <a:off x="5169801" y="1246088"/>
            <a:ext cx="5959786" cy="671152"/>
          </a:xfrm>
        </p:spPr>
        <p:txBody>
          <a:bodyPr>
            <a:normAutofit/>
          </a:bodyPr>
          <a:lstStyle/>
          <a:p>
            <a:pPr algn="l"/>
            <a:r>
              <a:rPr lang="nl-NL" sz="3000" b="1" dirty="0">
                <a:solidFill>
                  <a:srgbClr val="BCBF00"/>
                </a:solidFill>
                <a:latin typeface="Calibri" panose="020F0502020204030204" pitchFamily="34" charset="0"/>
              </a:rPr>
              <a:t>MEMO BTW en laatste aangifte, suppletie en boete</a:t>
            </a:r>
          </a:p>
        </p:txBody>
      </p:sp>
      <p:pic>
        <p:nvPicPr>
          <p:cNvPr id="5" name="Afbeelding 4" descr="Afbeelding met tekst, plant&#10;&#10;Automatisch gegenereerde beschrijving">
            <a:extLst>
              <a:ext uri="{FF2B5EF4-FFF2-40B4-BE49-F238E27FC236}">
                <a16:creationId xmlns:a16="http://schemas.microsoft.com/office/drawing/2014/main" id="{0090479F-BF76-1A4B-BC4F-C5CE0E2B3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13" y="1050323"/>
            <a:ext cx="3416790" cy="4933484"/>
          </a:xfrm>
          <a:prstGeom prst="rect">
            <a:avLst/>
          </a:prstGeom>
        </p:spPr>
      </p:pic>
      <p:sp>
        <p:nvSpPr>
          <p:cNvPr id="6" name="Tekstvak 5">
            <a:extLst>
              <a:ext uri="{FF2B5EF4-FFF2-40B4-BE49-F238E27FC236}">
                <a16:creationId xmlns:a16="http://schemas.microsoft.com/office/drawing/2014/main" id="{5D280C82-1FCC-384F-8BF6-C4FD30DAE588}"/>
              </a:ext>
            </a:extLst>
          </p:cNvPr>
          <p:cNvSpPr txBox="1"/>
          <p:nvPr/>
        </p:nvSpPr>
        <p:spPr>
          <a:xfrm>
            <a:off x="5169801" y="2155751"/>
            <a:ext cx="3855306" cy="923330"/>
          </a:xfrm>
          <a:prstGeom prst="rect">
            <a:avLst/>
          </a:prstGeom>
          <a:noFill/>
        </p:spPr>
        <p:txBody>
          <a:bodyPr wrap="square" rtlCol="0">
            <a:spAutoFit/>
          </a:bodyPr>
          <a:lstStyle/>
          <a:p>
            <a:r>
              <a:rPr lang="nl-NL" dirty="0" err="1"/>
              <a:t>https</a:t>
            </a:r>
            <a:r>
              <a:rPr lang="nl-NL" dirty="0"/>
              <a:t>://</a:t>
            </a:r>
            <a:r>
              <a:rPr lang="nl-NL" dirty="0" err="1"/>
              <a:t>www.btwadvies.com</a:t>
            </a:r>
            <a:r>
              <a:rPr lang="nl-NL" dirty="0"/>
              <a:t>/</a:t>
            </a:r>
            <a:r>
              <a:rPr lang="nl-NL" dirty="0" err="1"/>
              <a:t>memos</a:t>
            </a:r>
            <a:r>
              <a:rPr lang="nl-NL" dirty="0"/>
              <a:t>/btw-en-laatste-aangifte-suppletie-en-boete</a:t>
            </a:r>
          </a:p>
        </p:txBody>
      </p:sp>
    </p:spTree>
    <p:extLst>
      <p:ext uri="{BB962C8B-B14F-4D97-AF65-F5344CB8AC3E}">
        <p14:creationId xmlns:p14="http://schemas.microsoft.com/office/powerpoint/2010/main" val="384076452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31657-D29B-F845-A18F-249CD4D87138}"/>
              </a:ext>
            </a:extLst>
          </p:cNvPr>
          <p:cNvSpPr>
            <a:spLocks noGrp="1"/>
          </p:cNvSpPr>
          <p:nvPr>
            <p:ph type="title"/>
          </p:nvPr>
        </p:nvSpPr>
        <p:spPr>
          <a:xfrm>
            <a:off x="4646913" y="985245"/>
            <a:ext cx="10363200" cy="1143000"/>
          </a:xfrm>
        </p:spPr>
        <p:txBody>
          <a:bodyPr/>
          <a:lstStyle/>
          <a:p>
            <a:r>
              <a:rPr lang="nl-NL" dirty="0"/>
              <a:t>MEMO BTW en prestaties binnen en </a:t>
            </a:r>
            <a:br>
              <a:rPr lang="nl-NL" dirty="0"/>
            </a:br>
            <a:r>
              <a:rPr lang="nl-NL" dirty="0"/>
              <a:t>buiten de EU</a:t>
            </a:r>
          </a:p>
        </p:txBody>
      </p:sp>
      <p:pic>
        <p:nvPicPr>
          <p:cNvPr id="8" name="Tijdelijke aanduiding voor inhoud 7">
            <a:extLst>
              <a:ext uri="{FF2B5EF4-FFF2-40B4-BE49-F238E27FC236}">
                <a16:creationId xmlns:a16="http://schemas.microsoft.com/office/drawing/2014/main" id="{5574931F-F083-8F49-8B52-3287D2FD40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7075" y="985245"/>
            <a:ext cx="3501436" cy="4967023"/>
          </a:xfrm>
        </p:spPr>
      </p:pic>
      <p:sp>
        <p:nvSpPr>
          <p:cNvPr id="9" name="Tekstvak 8">
            <a:extLst>
              <a:ext uri="{FF2B5EF4-FFF2-40B4-BE49-F238E27FC236}">
                <a16:creationId xmlns:a16="http://schemas.microsoft.com/office/drawing/2014/main" id="{3874C049-F90B-934A-BC06-75BDEE3B4700}"/>
              </a:ext>
            </a:extLst>
          </p:cNvPr>
          <p:cNvSpPr txBox="1"/>
          <p:nvPr/>
        </p:nvSpPr>
        <p:spPr>
          <a:xfrm>
            <a:off x="4682836" y="2557849"/>
            <a:ext cx="5066645" cy="923330"/>
          </a:xfrm>
          <a:prstGeom prst="rect">
            <a:avLst/>
          </a:prstGeom>
          <a:noFill/>
        </p:spPr>
        <p:txBody>
          <a:bodyPr wrap="square" rtlCol="0">
            <a:spAutoFit/>
          </a:bodyPr>
          <a:lstStyle/>
          <a:p>
            <a:r>
              <a:rPr lang="nl-NL" dirty="0" err="1"/>
              <a:t>https</a:t>
            </a:r>
            <a:r>
              <a:rPr lang="nl-NL" dirty="0"/>
              <a:t>://</a:t>
            </a:r>
            <a:r>
              <a:rPr lang="nl-NL" dirty="0" err="1"/>
              <a:t>www.btwadvies.com</a:t>
            </a:r>
            <a:r>
              <a:rPr lang="nl-NL" dirty="0"/>
              <a:t>/</a:t>
            </a:r>
            <a:r>
              <a:rPr lang="nl-NL" dirty="0" err="1"/>
              <a:t>memos</a:t>
            </a:r>
            <a:r>
              <a:rPr lang="nl-NL" dirty="0"/>
              <a:t>/btw-en-prestatie-binnen-en-buiten-de-eu-inclusief-gevolgen-brexit</a:t>
            </a:r>
          </a:p>
        </p:txBody>
      </p:sp>
      <p:sp>
        <p:nvSpPr>
          <p:cNvPr id="5" name="Tekstvak 4">
            <a:extLst>
              <a:ext uri="{FF2B5EF4-FFF2-40B4-BE49-F238E27FC236}">
                <a16:creationId xmlns:a16="http://schemas.microsoft.com/office/drawing/2014/main" id="{0B3206AD-3479-6C4F-B29B-183452DAB5F6}"/>
              </a:ext>
            </a:extLst>
          </p:cNvPr>
          <p:cNvSpPr txBox="1"/>
          <p:nvPr/>
        </p:nvSpPr>
        <p:spPr>
          <a:xfrm>
            <a:off x="1426948" y="6364154"/>
            <a:ext cx="1393677" cy="246221"/>
          </a:xfrm>
          <a:prstGeom prst="rect">
            <a:avLst/>
          </a:prstGeom>
          <a:noFill/>
        </p:spPr>
        <p:txBody>
          <a:bodyPr wrap="square" rtlCol="0">
            <a:spAutoFit/>
          </a:bodyPr>
          <a:lstStyle/>
          <a:p>
            <a:r>
              <a:rPr lang="nl-NL" sz="1000" dirty="0" err="1">
                <a:solidFill>
                  <a:schemeClr val="bg1"/>
                </a:solidFill>
                <a:latin typeface="Calibri" panose="020F0502020204030204" pitchFamily="34" charset="0"/>
                <a:cs typeface="Calibri" panose="020F0502020204030204" pitchFamily="34" charset="0"/>
              </a:rPr>
              <a:t>www.BTWadvies.com</a:t>
            </a:r>
            <a:endParaRPr lang="nl-NL"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758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4C0B07F5-1453-CF49-A978-79F33CDB4846}"/>
              </a:ext>
            </a:extLst>
          </p:cNvPr>
          <p:cNvSpPr>
            <a:spLocks noGrp="1"/>
          </p:cNvSpPr>
          <p:nvPr>
            <p:ph type="title"/>
          </p:nvPr>
        </p:nvSpPr>
        <p:spPr/>
        <p:txBody>
          <a:bodyPr/>
          <a:lstStyle/>
          <a:p>
            <a:pPr eaLnBrk="1" hangingPunct="1"/>
            <a:r>
              <a:rPr lang="nl-NL" altLang="nl-NL"/>
              <a:t>ABC-levering	</a:t>
            </a:r>
          </a:p>
        </p:txBody>
      </p:sp>
      <p:sp>
        <p:nvSpPr>
          <p:cNvPr id="3" name="Tijdelijke aanduiding voor inhoud 2">
            <a:extLst>
              <a:ext uri="{FF2B5EF4-FFF2-40B4-BE49-F238E27FC236}">
                <a16:creationId xmlns:a16="http://schemas.microsoft.com/office/drawing/2014/main" id="{CBD6E78F-24EE-8148-9F85-5F6186C2B783}"/>
              </a:ext>
            </a:extLst>
          </p:cNvPr>
          <p:cNvSpPr>
            <a:spLocks noGrp="1"/>
          </p:cNvSpPr>
          <p:nvPr>
            <p:ph idx="1"/>
          </p:nvPr>
        </p:nvSpPr>
        <p:spPr/>
        <p:txBody>
          <a:bodyPr rtlCol="0">
            <a:normAutofit/>
          </a:bodyPr>
          <a:lstStyle/>
          <a:p>
            <a:pPr marL="0" indent="0" fontAlgn="auto">
              <a:spcAft>
                <a:spcPts val="0"/>
              </a:spcAft>
              <a:buNone/>
              <a:defRPr/>
            </a:pPr>
            <a:r>
              <a:rPr lang="nl-NL" u="sng" dirty="0"/>
              <a:t>Vanaf 1 januari:</a:t>
            </a:r>
          </a:p>
          <a:p>
            <a:pPr>
              <a:defRPr/>
            </a:pPr>
            <a:r>
              <a:rPr lang="nl-NL" dirty="0"/>
              <a:t>Intracommunautaire vervoer van de goederen toerekenbaar aan de levering </a:t>
            </a:r>
            <a:r>
              <a:rPr lang="nl-NL" i="1" u="sng" dirty="0"/>
              <a:t>door</a:t>
            </a:r>
            <a:r>
              <a:rPr lang="nl-NL" dirty="0"/>
              <a:t> de tussenhandelaar (→ mogelijkheid 1) </a:t>
            </a:r>
          </a:p>
          <a:p>
            <a:pPr marL="0" indent="0">
              <a:buNone/>
              <a:defRPr/>
            </a:pPr>
            <a:r>
              <a:rPr lang="nl-NL" dirty="0">
                <a:sym typeface="Wingdings" panose="05000000000000000000" pitchFamily="2" charset="2"/>
              </a:rPr>
              <a:t> </a:t>
            </a:r>
            <a:r>
              <a:rPr lang="nl-NL" dirty="0"/>
              <a:t>tussenhandelaar verricht intracommunautaire levering in het land waar het vervoer eindigt</a:t>
            </a:r>
          </a:p>
          <a:p>
            <a:pPr>
              <a:defRPr/>
            </a:pPr>
            <a:r>
              <a:rPr lang="nl-NL" dirty="0"/>
              <a:t>Levering A aan B is binnenlandse levering</a:t>
            </a:r>
          </a:p>
        </p:txBody>
      </p:sp>
    </p:spTree>
    <p:extLst>
      <p:ext uri="{BB962C8B-B14F-4D97-AF65-F5344CB8AC3E}">
        <p14:creationId xmlns:p14="http://schemas.microsoft.com/office/powerpoint/2010/main" val="351166165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51AA1DC-AF5C-AF47-B84A-7BF0E4113F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5745" y="1165225"/>
            <a:ext cx="5864315" cy="4427855"/>
          </a:xfrm>
        </p:spPr>
      </p:pic>
      <p:sp>
        <p:nvSpPr>
          <p:cNvPr id="6" name="Tekstvak 5">
            <a:extLst>
              <a:ext uri="{FF2B5EF4-FFF2-40B4-BE49-F238E27FC236}">
                <a16:creationId xmlns:a16="http://schemas.microsoft.com/office/drawing/2014/main" id="{4F4E4014-635F-E94C-9C22-608C00E6F55A}"/>
              </a:ext>
            </a:extLst>
          </p:cNvPr>
          <p:cNvSpPr txBox="1"/>
          <p:nvPr/>
        </p:nvSpPr>
        <p:spPr>
          <a:xfrm>
            <a:off x="7430947" y="1400537"/>
            <a:ext cx="3808071" cy="2062103"/>
          </a:xfrm>
          <a:prstGeom prst="rect">
            <a:avLst/>
          </a:prstGeom>
          <a:noFill/>
        </p:spPr>
        <p:txBody>
          <a:bodyPr wrap="square" rtlCol="0">
            <a:spAutoFit/>
          </a:bodyPr>
          <a:lstStyle/>
          <a:p>
            <a:r>
              <a:rPr lang="nl-NL" sz="1600" dirty="0">
                <a:latin typeface="Calibri" panose="020F0502020204030204" pitchFamily="34" charset="0"/>
                <a:cs typeface="Calibri" panose="020F0502020204030204" pitchFamily="34" charset="0"/>
              </a:rPr>
              <a:t>Bedankt voor uw deelname!</a:t>
            </a:r>
          </a:p>
          <a:p>
            <a:endParaRPr lang="nl-NL" sz="1600" dirty="0">
              <a:latin typeface="Calibri" panose="020F0502020204030204" pitchFamily="34" charset="0"/>
              <a:cs typeface="Calibri" panose="020F0502020204030204" pitchFamily="34" charset="0"/>
            </a:endParaRPr>
          </a:p>
          <a:p>
            <a:r>
              <a:rPr lang="nl-NL" sz="1600" dirty="0">
                <a:latin typeface="Calibri" panose="020F0502020204030204" pitchFamily="34" charset="0"/>
                <a:cs typeface="Calibri" panose="020F0502020204030204" pitchFamily="34" charset="0"/>
              </a:rPr>
              <a:t>Wilt u nog meer kennis op doen over verschillende BTW onderwerpen?</a:t>
            </a:r>
          </a:p>
          <a:p>
            <a:endParaRPr lang="nl-NL" sz="1600" dirty="0">
              <a:latin typeface="Calibri" panose="020F0502020204030204" pitchFamily="34" charset="0"/>
              <a:cs typeface="Calibri" panose="020F0502020204030204" pitchFamily="34" charset="0"/>
            </a:endParaRPr>
          </a:p>
          <a:p>
            <a:r>
              <a:rPr lang="nl-NL" sz="1600" dirty="0">
                <a:latin typeface="Calibri" panose="020F0502020204030204" pitchFamily="34" charset="0"/>
                <a:cs typeface="Calibri" panose="020F0502020204030204" pitchFamily="34" charset="0"/>
              </a:rPr>
              <a:t>Neem dan een kijkje op onze nieuwe website </a:t>
            </a:r>
            <a:r>
              <a:rPr lang="nl-NL" sz="1600" dirty="0" err="1">
                <a:latin typeface="Calibri" panose="020F0502020204030204" pitchFamily="34" charset="0"/>
                <a:cs typeface="Calibri" panose="020F0502020204030204" pitchFamily="34" charset="0"/>
              </a:rPr>
              <a:t>btwwebinar</a:t>
            </a:r>
            <a:r>
              <a:rPr lang="nl-NL" sz="1600" dirty="0">
                <a:latin typeface="Calibri" panose="020F0502020204030204" pitchFamily="34" charset="0"/>
                <a:cs typeface="Calibri" panose="020F0502020204030204" pitchFamily="34" charset="0"/>
              </a:rPr>
              <a:t> .com</a:t>
            </a:r>
          </a:p>
          <a:p>
            <a:endParaRPr lang="nl-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49881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A977A-762D-2D4F-8D47-04C1DD07628B}"/>
              </a:ext>
            </a:extLst>
          </p:cNvPr>
          <p:cNvSpPr>
            <a:spLocks noGrp="1"/>
          </p:cNvSpPr>
          <p:nvPr>
            <p:ph type="title"/>
          </p:nvPr>
        </p:nvSpPr>
        <p:spPr>
          <a:xfrm>
            <a:off x="0" y="1349170"/>
            <a:ext cx="12192000" cy="1143000"/>
          </a:xfrm>
        </p:spPr>
        <p:txBody>
          <a:bodyPr/>
          <a:lstStyle/>
          <a:p>
            <a:pPr algn="ctr"/>
            <a:r>
              <a:rPr lang="nl-NL" dirty="0"/>
              <a:t>Carola van Vilsteren</a:t>
            </a:r>
          </a:p>
        </p:txBody>
      </p:sp>
      <p:sp>
        <p:nvSpPr>
          <p:cNvPr id="3" name="Tijdelijke aanduiding voor inhoud 2">
            <a:extLst>
              <a:ext uri="{FF2B5EF4-FFF2-40B4-BE49-F238E27FC236}">
                <a16:creationId xmlns:a16="http://schemas.microsoft.com/office/drawing/2014/main" id="{6F376F9E-86CE-E244-AC8A-0CE292CF9CA9}"/>
              </a:ext>
            </a:extLst>
          </p:cNvPr>
          <p:cNvSpPr>
            <a:spLocks noGrp="1"/>
          </p:cNvSpPr>
          <p:nvPr>
            <p:ph idx="1"/>
          </p:nvPr>
        </p:nvSpPr>
        <p:spPr>
          <a:xfrm>
            <a:off x="0" y="2396273"/>
            <a:ext cx="12191999" cy="1653213"/>
          </a:xfrm>
        </p:spPr>
        <p:txBody>
          <a:bodyPr/>
          <a:lstStyle/>
          <a:p>
            <a:pPr marL="0" indent="0" algn="ctr">
              <a:buNone/>
            </a:pPr>
            <a:r>
              <a:rPr lang="nl-NL" dirty="0"/>
              <a:t>van </a:t>
            </a:r>
            <a:r>
              <a:rPr lang="nl-NL" dirty="0" err="1"/>
              <a:t>vilsteren</a:t>
            </a:r>
            <a:r>
              <a:rPr lang="nl-NL" dirty="0"/>
              <a:t> BTW advies bv  </a:t>
            </a:r>
          </a:p>
          <a:p>
            <a:pPr marL="0" indent="0" algn="ctr">
              <a:buNone/>
            </a:pPr>
            <a:r>
              <a:rPr lang="nl-NL" b="1" dirty="0"/>
              <a:t>a</a:t>
            </a:r>
            <a:r>
              <a:rPr lang="nl-NL" dirty="0"/>
              <a:t>  </a:t>
            </a:r>
            <a:r>
              <a:rPr lang="nl-NL" dirty="0" err="1"/>
              <a:t>Heidesteinlaan</a:t>
            </a:r>
            <a:r>
              <a:rPr lang="nl-NL" dirty="0"/>
              <a:t> 2a, 6871 </a:t>
            </a:r>
            <a:r>
              <a:rPr lang="nl-NL"/>
              <a:t>EZ Renkum </a:t>
            </a:r>
            <a:endParaRPr lang="nl-NL" dirty="0"/>
          </a:p>
          <a:p>
            <a:pPr marL="0" indent="0" algn="ctr">
              <a:buNone/>
            </a:pPr>
            <a:r>
              <a:rPr lang="nl-NL" b="1" dirty="0"/>
              <a:t>e</a:t>
            </a:r>
            <a:r>
              <a:rPr lang="nl-NL" dirty="0"/>
              <a:t>  </a:t>
            </a:r>
            <a:r>
              <a:rPr lang="nl-NL" dirty="0" err="1"/>
              <a:t>info@BTWadvies.com</a:t>
            </a:r>
            <a:r>
              <a:rPr lang="nl-NL" dirty="0"/>
              <a:t>  </a:t>
            </a:r>
          </a:p>
          <a:p>
            <a:pPr marL="0" indent="0" algn="ctr">
              <a:buNone/>
            </a:pPr>
            <a:r>
              <a:rPr lang="nl-NL" b="1" dirty="0"/>
              <a:t>w</a:t>
            </a:r>
            <a:r>
              <a:rPr lang="nl-NL" dirty="0"/>
              <a:t>  </a:t>
            </a:r>
            <a:r>
              <a:rPr lang="nl-NL" dirty="0" err="1"/>
              <a:t>www.BTWadvies.com</a:t>
            </a:r>
            <a:r>
              <a:rPr lang="nl-NL" dirty="0"/>
              <a:t>  </a:t>
            </a:r>
          </a:p>
          <a:p>
            <a:pPr marL="0" indent="0" algn="ctr">
              <a:buNone/>
            </a:pPr>
            <a:r>
              <a:rPr lang="nl-NL" b="1" dirty="0"/>
              <a:t>t</a:t>
            </a:r>
            <a:r>
              <a:rPr lang="nl-NL" dirty="0"/>
              <a:t>  085-0403220</a:t>
            </a:r>
          </a:p>
        </p:txBody>
      </p:sp>
      <p:sp>
        <p:nvSpPr>
          <p:cNvPr id="4" name="Tijdelijke aanduiding voor inhoud 2">
            <a:extLst>
              <a:ext uri="{FF2B5EF4-FFF2-40B4-BE49-F238E27FC236}">
                <a16:creationId xmlns:a16="http://schemas.microsoft.com/office/drawing/2014/main" id="{B30E909A-50BE-2D49-92A2-B806300DC67F}"/>
              </a:ext>
            </a:extLst>
          </p:cNvPr>
          <p:cNvSpPr txBox="1">
            <a:spLocks/>
          </p:cNvSpPr>
          <p:nvPr/>
        </p:nvSpPr>
        <p:spPr bwMode="auto">
          <a:xfrm>
            <a:off x="2436893" y="4338529"/>
            <a:ext cx="7318211" cy="73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1600">
                <a:solidFill>
                  <a:schemeClr val="tx1"/>
                </a:solidFill>
                <a:latin typeface="Calibri" panose="020F0502020204030204" pitchFamily="34" charset="0"/>
                <a:ea typeface="+mn-ea"/>
                <a:cs typeface="Calibri" panose="020F0502020204030204" pitchFamily="34" charset="0"/>
              </a:defRPr>
            </a:lvl1pPr>
            <a:lvl2pPr marL="742932" indent="-28574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2pPr>
            <a:lvl3pPr marL="1142971" indent="-22859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3pPr>
            <a:lvl4pPr marL="1600160" indent="-22859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4pPr>
            <a:lvl5pPr marL="2057349" indent="-228594" algn="l" rtl="0" eaLnBrk="1" fontAlgn="base" hangingPunct="1">
              <a:spcBef>
                <a:spcPct val="20000"/>
              </a:spcBef>
              <a:spcAft>
                <a:spcPct val="0"/>
              </a:spcAft>
              <a:buChar char="»"/>
              <a:defRPr sz="1600">
                <a:solidFill>
                  <a:schemeClr val="tx1"/>
                </a:solidFill>
                <a:latin typeface="Calibri" panose="020F0502020204030204" pitchFamily="34" charset="0"/>
                <a:cs typeface="Calibri" panose="020F0502020204030204" pitchFamily="34" charset="0"/>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nl-NL" altLang="nl-NL" i="1" dirty="0"/>
              <a:t>Op de hoogte blijven van het laatste BTW nieuws? U kunt zich via het contactformulier op </a:t>
            </a:r>
            <a:r>
              <a:rPr lang="nl-NL" altLang="nl-NL" i="1" dirty="0">
                <a:solidFill>
                  <a:srgbClr val="82CAD6"/>
                </a:solidFill>
                <a:hlinkClick r:id="rId2">
                  <a:extLst>
                    <a:ext uri="{A12FA001-AC4F-418D-AE19-62706E023703}">
                      <ahyp:hlinkClr xmlns:ahyp="http://schemas.microsoft.com/office/drawing/2018/hyperlinkcolor" val="tx"/>
                    </a:ext>
                  </a:extLst>
                </a:hlinkClick>
              </a:rPr>
              <a:t>www.BTWadvies.com</a:t>
            </a:r>
            <a:r>
              <a:rPr lang="nl-NL" altLang="nl-NL" i="1" dirty="0">
                <a:solidFill>
                  <a:srgbClr val="82CAD6"/>
                </a:solidFill>
              </a:rPr>
              <a:t> </a:t>
            </a:r>
            <a:r>
              <a:rPr lang="nl-NL" altLang="nl-NL" i="1" dirty="0"/>
              <a:t>aanmelden voor onze gratis BTW-nieuwtjes.</a:t>
            </a:r>
          </a:p>
        </p:txBody>
      </p:sp>
      <p:pic>
        <p:nvPicPr>
          <p:cNvPr id="5" name="Afbeelding 4">
            <a:extLst>
              <a:ext uri="{FF2B5EF4-FFF2-40B4-BE49-F238E27FC236}">
                <a16:creationId xmlns:a16="http://schemas.microsoft.com/office/drawing/2014/main" id="{E98AA024-07A2-FF4E-9AEC-CA902393E0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47124" y="5170841"/>
            <a:ext cx="322312" cy="322312"/>
          </a:xfrm>
          <a:prstGeom prst="rect">
            <a:avLst/>
          </a:prstGeom>
        </p:spPr>
      </p:pic>
      <p:pic>
        <p:nvPicPr>
          <p:cNvPr id="6" name="Afbeelding 5">
            <a:extLst>
              <a:ext uri="{FF2B5EF4-FFF2-40B4-BE49-F238E27FC236}">
                <a16:creationId xmlns:a16="http://schemas.microsoft.com/office/drawing/2014/main" id="{CFF2F0E4-C3D3-A74B-8AD3-78E5C98CFA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65674" y="5156882"/>
            <a:ext cx="322312" cy="322312"/>
          </a:xfrm>
          <a:prstGeom prst="rect">
            <a:avLst/>
          </a:prstGeom>
        </p:spPr>
      </p:pic>
      <p:sp>
        <p:nvSpPr>
          <p:cNvPr id="7" name="Tekstvak 6">
            <a:extLst>
              <a:ext uri="{FF2B5EF4-FFF2-40B4-BE49-F238E27FC236}">
                <a16:creationId xmlns:a16="http://schemas.microsoft.com/office/drawing/2014/main" id="{05FD91DF-38E0-DA40-B078-CFE530724899}"/>
              </a:ext>
            </a:extLst>
          </p:cNvPr>
          <p:cNvSpPr txBox="1"/>
          <p:nvPr/>
        </p:nvSpPr>
        <p:spPr>
          <a:xfrm>
            <a:off x="4382707" y="5186728"/>
            <a:ext cx="1308561"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a:t>
            </a:r>
            <a:r>
              <a:rPr lang="nl-NL" sz="1200" dirty="0" err="1">
                <a:latin typeface="Calibri" panose="020F0502020204030204" pitchFamily="34" charset="0"/>
                <a:cs typeface="Calibri" panose="020F0502020204030204" pitchFamily="34" charset="0"/>
              </a:rPr>
              <a:t>BTW_advies</a:t>
            </a:r>
            <a:endParaRPr lang="nl-NL" sz="1200" dirty="0">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552A05EA-D7DA-CE42-82C2-DF49946F448B}"/>
              </a:ext>
            </a:extLst>
          </p:cNvPr>
          <p:cNvSpPr txBox="1"/>
          <p:nvPr/>
        </p:nvSpPr>
        <p:spPr>
          <a:xfrm>
            <a:off x="6102452" y="5186728"/>
            <a:ext cx="2042420"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Carola van Vilsteren</a:t>
            </a:r>
          </a:p>
        </p:txBody>
      </p:sp>
      <p:pic>
        <p:nvPicPr>
          <p:cNvPr id="12" name="Afbeelding 11">
            <a:extLst>
              <a:ext uri="{FF2B5EF4-FFF2-40B4-BE49-F238E27FC236}">
                <a16:creationId xmlns:a16="http://schemas.microsoft.com/office/drawing/2014/main" id="{7EA0DA0B-8922-8B46-95C7-9F3696AD6A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09735" y="5156882"/>
            <a:ext cx="322312" cy="322312"/>
          </a:xfrm>
          <a:prstGeom prst="rect">
            <a:avLst/>
          </a:prstGeom>
        </p:spPr>
      </p:pic>
      <p:sp>
        <p:nvSpPr>
          <p:cNvPr id="13" name="Tekstvak 12">
            <a:extLst>
              <a:ext uri="{FF2B5EF4-FFF2-40B4-BE49-F238E27FC236}">
                <a16:creationId xmlns:a16="http://schemas.microsoft.com/office/drawing/2014/main" id="{D2760E38-4BC1-6847-AE9D-9CCA844C8258}"/>
              </a:ext>
            </a:extLst>
          </p:cNvPr>
          <p:cNvSpPr txBox="1"/>
          <p:nvPr/>
        </p:nvSpPr>
        <p:spPr>
          <a:xfrm>
            <a:off x="8015777" y="5186728"/>
            <a:ext cx="2042420"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Carola van Vilsteren</a:t>
            </a:r>
          </a:p>
        </p:txBody>
      </p:sp>
      <p:pic>
        <p:nvPicPr>
          <p:cNvPr id="15" name="Afbeelding 14">
            <a:extLst>
              <a:ext uri="{FF2B5EF4-FFF2-40B4-BE49-F238E27FC236}">
                <a16:creationId xmlns:a16="http://schemas.microsoft.com/office/drawing/2014/main" id="{CA1F5829-5CC1-7843-A7B1-B24603BB2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2520">
            <a:off x="9606273" y="4716152"/>
            <a:ext cx="1432805" cy="1432805"/>
          </a:xfrm>
          <a:prstGeom prst="rect">
            <a:avLst/>
          </a:prstGeom>
        </p:spPr>
      </p:pic>
    </p:spTree>
    <p:extLst>
      <p:ext uri="{BB962C8B-B14F-4D97-AF65-F5344CB8AC3E}">
        <p14:creationId xmlns:p14="http://schemas.microsoft.com/office/powerpoint/2010/main" val="89266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C71A72E5-CA28-C04F-AC03-FABC43D4F92D}"/>
              </a:ext>
            </a:extLst>
          </p:cNvPr>
          <p:cNvSpPr>
            <a:spLocks noGrp="1"/>
          </p:cNvSpPr>
          <p:nvPr>
            <p:ph type="title"/>
          </p:nvPr>
        </p:nvSpPr>
        <p:spPr/>
        <p:txBody>
          <a:bodyPr/>
          <a:lstStyle/>
          <a:p>
            <a:pPr eaLnBrk="1" hangingPunct="1"/>
            <a:r>
              <a:rPr lang="nl-NL" altLang="nl-NL"/>
              <a:t>ABC-levering	</a:t>
            </a:r>
          </a:p>
        </p:txBody>
      </p:sp>
      <p:sp>
        <p:nvSpPr>
          <p:cNvPr id="3" name="Tijdelijke aanduiding voor inhoud 2">
            <a:extLst>
              <a:ext uri="{FF2B5EF4-FFF2-40B4-BE49-F238E27FC236}">
                <a16:creationId xmlns:a16="http://schemas.microsoft.com/office/drawing/2014/main" id="{D57654C1-0F4D-6047-BDB1-1D1BBC9B1C84}"/>
              </a:ext>
            </a:extLst>
          </p:cNvPr>
          <p:cNvSpPr>
            <a:spLocks noGrp="1"/>
          </p:cNvSpPr>
          <p:nvPr>
            <p:ph idx="1"/>
          </p:nvPr>
        </p:nvSpPr>
        <p:spPr/>
        <p:txBody>
          <a:bodyPr rtlCol="0">
            <a:normAutofit/>
          </a:bodyPr>
          <a:lstStyle/>
          <a:p>
            <a:pPr marL="0" indent="0" fontAlgn="auto">
              <a:spcAft>
                <a:spcPts val="0"/>
              </a:spcAft>
              <a:buNone/>
              <a:defRPr/>
            </a:pPr>
            <a:r>
              <a:rPr lang="nl-NL" u="sng" dirty="0"/>
              <a:t>Vanaf 1 januari:</a:t>
            </a:r>
          </a:p>
          <a:p>
            <a:pPr>
              <a:defRPr/>
            </a:pPr>
            <a:r>
              <a:rPr lang="nl-NL" dirty="0"/>
              <a:t>Intracommunautaire vervoer van de goederen toerekenbaar aan de levering </a:t>
            </a:r>
            <a:r>
              <a:rPr lang="nl-NL" i="1" u="sng" dirty="0"/>
              <a:t>door</a:t>
            </a:r>
            <a:r>
              <a:rPr lang="nl-NL" dirty="0"/>
              <a:t> de tussenhandelaar (→ mogelijkheid 2) </a:t>
            </a:r>
          </a:p>
          <a:p>
            <a:pPr marL="0" indent="0">
              <a:buNone/>
              <a:defRPr/>
            </a:pPr>
            <a:r>
              <a:rPr lang="nl-NL" dirty="0">
                <a:sym typeface="Wingdings" panose="05000000000000000000" pitchFamily="2" charset="2"/>
              </a:rPr>
              <a:t> </a:t>
            </a:r>
            <a:r>
              <a:rPr lang="nl-NL" dirty="0"/>
              <a:t>tussenhandelaar verricht intracommunautaire levering in het land waar het vervoer aanvangt</a:t>
            </a:r>
          </a:p>
          <a:p>
            <a:pPr>
              <a:defRPr/>
            </a:pPr>
            <a:r>
              <a:rPr lang="nl-NL" dirty="0"/>
              <a:t>levering van B aan C is een binnenlandse levering (tenzij de vereenvoudigde ABC-levering wordt toegepast)</a:t>
            </a:r>
          </a:p>
          <a:p>
            <a:pPr>
              <a:defRPr/>
            </a:pPr>
            <a:r>
              <a:rPr lang="nl-NL" dirty="0"/>
              <a:t>Nieuw: A moet B verklaring vragen met de datum van afgifte, de naam en het adres van de afnemer, de hoeveelheid en de aard van de goederen en de persoon die de goederen aanvaardt, staan vermeld</a:t>
            </a:r>
          </a:p>
          <a:p>
            <a:pPr>
              <a:defRPr/>
            </a:pPr>
            <a:r>
              <a:rPr lang="nl-NL" dirty="0"/>
              <a:t>A moet over twee bewijsmiddelen van het vervoer in zijn administratie beschikken</a:t>
            </a:r>
          </a:p>
        </p:txBody>
      </p:sp>
    </p:spTree>
    <p:extLst>
      <p:ext uri="{BB962C8B-B14F-4D97-AF65-F5344CB8AC3E}">
        <p14:creationId xmlns:p14="http://schemas.microsoft.com/office/powerpoint/2010/main" val="74301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B3F32D90-6C26-0E4E-AA96-BA3F93C4E02A}"/>
              </a:ext>
            </a:extLst>
          </p:cNvPr>
          <p:cNvSpPr>
            <a:spLocks noGrp="1"/>
          </p:cNvSpPr>
          <p:nvPr>
            <p:ph type="title"/>
          </p:nvPr>
        </p:nvSpPr>
        <p:spPr>
          <a:xfrm>
            <a:off x="1682134" y="1106487"/>
            <a:ext cx="7772400" cy="1143000"/>
          </a:xfrm>
        </p:spPr>
        <p:txBody>
          <a:bodyPr/>
          <a:lstStyle/>
          <a:p>
            <a:pPr eaLnBrk="1" hangingPunct="1"/>
            <a:r>
              <a:rPr lang="nl-NL" altLang="nl-NL" dirty="0"/>
              <a:t>Voorbeeld	</a:t>
            </a:r>
          </a:p>
        </p:txBody>
      </p:sp>
      <p:sp>
        <p:nvSpPr>
          <p:cNvPr id="32771" name="Rectangle 4">
            <a:extLst>
              <a:ext uri="{FF2B5EF4-FFF2-40B4-BE49-F238E27FC236}">
                <a16:creationId xmlns:a16="http://schemas.microsoft.com/office/drawing/2014/main" id="{CC7BD8FC-B71C-A740-A837-0D2C02B25B84}"/>
              </a:ext>
            </a:extLst>
          </p:cNvPr>
          <p:cNvSpPr>
            <a:spLocks noChangeArrowheads="1"/>
          </p:cNvSpPr>
          <p:nvPr/>
        </p:nvSpPr>
        <p:spPr bwMode="auto">
          <a:xfrm>
            <a:off x="5735638" y="3343276"/>
            <a:ext cx="1841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a:latin typeface="Calibri" panose="020F0502020204030204" pitchFamily="34" charset="0"/>
            </a:endParaRPr>
          </a:p>
        </p:txBody>
      </p:sp>
      <p:sp>
        <p:nvSpPr>
          <p:cNvPr id="24580" name="Text Box 5">
            <a:extLst>
              <a:ext uri="{FF2B5EF4-FFF2-40B4-BE49-F238E27FC236}">
                <a16:creationId xmlns:a16="http://schemas.microsoft.com/office/drawing/2014/main" id="{3B02AAB6-CB47-8A43-AF31-E3BD634A1CF0}"/>
              </a:ext>
            </a:extLst>
          </p:cNvPr>
          <p:cNvSpPr txBox="1">
            <a:spLocks noChangeArrowheads="1"/>
          </p:cNvSpPr>
          <p:nvPr/>
        </p:nvSpPr>
        <p:spPr bwMode="auto">
          <a:xfrm>
            <a:off x="-266700" y="3890963"/>
            <a:ext cx="184150" cy="584200"/>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sz="1600">
              <a:latin typeface="+mn-lt"/>
            </a:endParaRPr>
          </a:p>
          <a:p>
            <a:pPr eaLnBrk="1" hangingPunct="1">
              <a:defRPr/>
            </a:pPr>
            <a:endParaRPr lang="nl-NL" sz="1600">
              <a:latin typeface="+mn-lt"/>
            </a:endParaRPr>
          </a:p>
        </p:txBody>
      </p:sp>
      <p:pic>
        <p:nvPicPr>
          <p:cNvPr id="32773" name="Picture 6">
            <a:extLst>
              <a:ext uri="{FF2B5EF4-FFF2-40B4-BE49-F238E27FC236}">
                <a16:creationId xmlns:a16="http://schemas.microsoft.com/office/drawing/2014/main" id="{7AF018AD-5C76-AD4A-A0F3-3AE0CCD60F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950" y="4260851"/>
            <a:ext cx="1219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AutoShape 7">
            <a:extLst>
              <a:ext uri="{FF2B5EF4-FFF2-40B4-BE49-F238E27FC236}">
                <a16:creationId xmlns:a16="http://schemas.microsoft.com/office/drawing/2014/main" id="{976B82F2-A44C-A842-A846-B0074BC9DAB3}"/>
              </a:ext>
            </a:extLst>
          </p:cNvPr>
          <p:cNvSpPr>
            <a:spLocks noChangeArrowheads="1"/>
          </p:cNvSpPr>
          <p:nvPr/>
        </p:nvSpPr>
        <p:spPr bwMode="auto">
          <a:xfrm>
            <a:off x="3968750" y="2571750"/>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Calibri" panose="020F0502020204030204" pitchFamily="34" charset="0"/>
              </a:rPr>
              <a:t>A</a:t>
            </a:r>
            <a:endParaRPr lang="nl-NL" altLang="nl-NL" sz="1600" b="0">
              <a:latin typeface="Calibri" panose="020F0502020204030204" pitchFamily="34" charset="0"/>
            </a:endParaRPr>
          </a:p>
        </p:txBody>
      </p:sp>
      <p:sp>
        <p:nvSpPr>
          <p:cNvPr id="32775" name="AutoShape 8">
            <a:extLst>
              <a:ext uri="{FF2B5EF4-FFF2-40B4-BE49-F238E27FC236}">
                <a16:creationId xmlns:a16="http://schemas.microsoft.com/office/drawing/2014/main" id="{34D8A57D-28A5-1E47-8B4B-65B5AF60DFB4}"/>
              </a:ext>
            </a:extLst>
          </p:cNvPr>
          <p:cNvSpPr>
            <a:spLocks noChangeArrowheads="1"/>
          </p:cNvSpPr>
          <p:nvPr/>
        </p:nvSpPr>
        <p:spPr bwMode="auto">
          <a:xfrm>
            <a:off x="4930776" y="2736850"/>
            <a:ext cx="3425825" cy="254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76" name="AutoShape 9">
            <a:extLst>
              <a:ext uri="{FF2B5EF4-FFF2-40B4-BE49-F238E27FC236}">
                <a16:creationId xmlns:a16="http://schemas.microsoft.com/office/drawing/2014/main" id="{DAE83B53-C618-2D4F-8387-910659432C55}"/>
              </a:ext>
            </a:extLst>
          </p:cNvPr>
          <p:cNvSpPr>
            <a:spLocks noChangeArrowheads="1"/>
          </p:cNvSpPr>
          <p:nvPr/>
        </p:nvSpPr>
        <p:spPr bwMode="auto">
          <a:xfrm rot="5400000">
            <a:off x="8394700" y="3563937"/>
            <a:ext cx="8382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2777" name="AutoShape 10">
            <a:extLst>
              <a:ext uri="{FF2B5EF4-FFF2-40B4-BE49-F238E27FC236}">
                <a16:creationId xmlns:a16="http://schemas.microsoft.com/office/drawing/2014/main" id="{EED08272-4219-424F-A20C-1F7DD494A221}"/>
              </a:ext>
            </a:extLst>
          </p:cNvPr>
          <p:cNvSpPr>
            <a:spLocks noChangeArrowheads="1"/>
          </p:cNvSpPr>
          <p:nvPr/>
        </p:nvSpPr>
        <p:spPr bwMode="auto">
          <a:xfrm rot="1146269">
            <a:off x="4841876" y="3571875"/>
            <a:ext cx="3565525" cy="2603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586" name="Text Box 11">
            <a:extLst>
              <a:ext uri="{FF2B5EF4-FFF2-40B4-BE49-F238E27FC236}">
                <a16:creationId xmlns:a16="http://schemas.microsoft.com/office/drawing/2014/main" id="{B2847EF1-6058-C543-BF7D-19A8AB465BDC}"/>
              </a:ext>
            </a:extLst>
          </p:cNvPr>
          <p:cNvSpPr txBox="1">
            <a:spLocks noChangeArrowheads="1"/>
          </p:cNvSpPr>
          <p:nvPr/>
        </p:nvSpPr>
        <p:spPr bwMode="auto">
          <a:xfrm>
            <a:off x="6343650" y="4625975"/>
            <a:ext cx="1447800" cy="584200"/>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a:latin typeface="+mn-lt"/>
              </a:rPr>
              <a:t>Levering </a:t>
            </a:r>
            <a:r>
              <a:rPr lang="en-US" sz="1600" dirty="0" err="1">
                <a:latin typeface="+mn-lt"/>
              </a:rPr>
              <a:t>goederen</a:t>
            </a:r>
            <a:endParaRPr lang="nl-NL" sz="1600" dirty="0">
              <a:latin typeface="+mn-lt"/>
            </a:endParaRPr>
          </a:p>
        </p:txBody>
      </p:sp>
      <p:sp>
        <p:nvSpPr>
          <p:cNvPr id="24587" name="Text Box 12">
            <a:extLst>
              <a:ext uri="{FF2B5EF4-FFF2-40B4-BE49-F238E27FC236}">
                <a16:creationId xmlns:a16="http://schemas.microsoft.com/office/drawing/2014/main" id="{38A6EAFA-52C3-9449-BED7-7D74C6A9A96E}"/>
              </a:ext>
            </a:extLst>
          </p:cNvPr>
          <p:cNvSpPr txBox="1">
            <a:spLocks noChangeArrowheads="1"/>
          </p:cNvSpPr>
          <p:nvPr/>
        </p:nvSpPr>
        <p:spPr bwMode="auto">
          <a:xfrm>
            <a:off x="5984875" y="2268537"/>
            <a:ext cx="1371600" cy="3381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err="1">
                <a:latin typeface="+mn-lt"/>
              </a:rPr>
              <a:t>Factuur</a:t>
            </a:r>
            <a:endParaRPr lang="nl-NL" sz="1600" dirty="0">
              <a:latin typeface="+mn-lt"/>
            </a:endParaRPr>
          </a:p>
        </p:txBody>
      </p:sp>
      <p:sp>
        <p:nvSpPr>
          <p:cNvPr id="24588" name="Text Box 13">
            <a:extLst>
              <a:ext uri="{FF2B5EF4-FFF2-40B4-BE49-F238E27FC236}">
                <a16:creationId xmlns:a16="http://schemas.microsoft.com/office/drawing/2014/main" id="{C9ABB5B5-8761-5E44-B5B2-EAE8F6A5A660}"/>
              </a:ext>
            </a:extLst>
          </p:cNvPr>
          <p:cNvSpPr txBox="1">
            <a:spLocks noChangeArrowheads="1"/>
          </p:cNvSpPr>
          <p:nvPr/>
        </p:nvSpPr>
        <p:spPr bwMode="auto">
          <a:xfrm>
            <a:off x="9296400" y="3619501"/>
            <a:ext cx="1371600" cy="33813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err="1">
                <a:latin typeface="+mn-lt"/>
              </a:rPr>
              <a:t>Factuur</a:t>
            </a:r>
            <a:endParaRPr lang="nl-NL" sz="1600" dirty="0">
              <a:latin typeface="+mn-lt"/>
            </a:endParaRPr>
          </a:p>
        </p:txBody>
      </p:sp>
      <p:sp>
        <p:nvSpPr>
          <p:cNvPr id="37901" name="AutoShape 14">
            <a:extLst>
              <a:ext uri="{FF2B5EF4-FFF2-40B4-BE49-F238E27FC236}">
                <a16:creationId xmlns:a16="http://schemas.microsoft.com/office/drawing/2014/main" id="{9B21239D-9F05-9E48-90DF-1B5C625DDA4F}"/>
              </a:ext>
            </a:extLst>
          </p:cNvPr>
          <p:cNvSpPr>
            <a:spLocks noChangeArrowheads="1"/>
          </p:cNvSpPr>
          <p:nvPr/>
        </p:nvSpPr>
        <p:spPr bwMode="auto">
          <a:xfrm>
            <a:off x="8356600" y="2584450"/>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Calibri" panose="020F0502020204030204" pitchFamily="34" charset="0"/>
              </a:rPr>
              <a:t>B</a:t>
            </a:r>
            <a:endParaRPr lang="nl-NL" altLang="nl-NL" sz="1600" b="0">
              <a:latin typeface="Calibri" panose="020F0502020204030204" pitchFamily="34" charset="0"/>
            </a:endParaRPr>
          </a:p>
        </p:txBody>
      </p:sp>
      <p:sp>
        <p:nvSpPr>
          <p:cNvPr id="37902" name="AutoShape 15">
            <a:extLst>
              <a:ext uri="{FF2B5EF4-FFF2-40B4-BE49-F238E27FC236}">
                <a16:creationId xmlns:a16="http://schemas.microsoft.com/office/drawing/2014/main" id="{45DAD031-5817-1342-B963-694D51CBD164}"/>
              </a:ext>
            </a:extLst>
          </p:cNvPr>
          <p:cNvSpPr>
            <a:spLocks noChangeArrowheads="1"/>
          </p:cNvSpPr>
          <p:nvPr/>
        </p:nvSpPr>
        <p:spPr bwMode="auto">
          <a:xfrm>
            <a:off x="8413750" y="4541837"/>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Calibri" panose="020F0502020204030204" pitchFamily="34" charset="0"/>
              </a:rPr>
              <a:t>C</a:t>
            </a:r>
            <a:endParaRPr lang="nl-NL" altLang="nl-NL" sz="1600" b="0">
              <a:latin typeface="Calibri" panose="020F0502020204030204" pitchFamily="34" charset="0"/>
            </a:endParaRPr>
          </a:p>
        </p:txBody>
      </p:sp>
      <p:sp>
        <p:nvSpPr>
          <p:cNvPr id="32783" name="Text Box 16">
            <a:extLst>
              <a:ext uri="{FF2B5EF4-FFF2-40B4-BE49-F238E27FC236}">
                <a16:creationId xmlns:a16="http://schemas.microsoft.com/office/drawing/2014/main" id="{DE4EEDC8-CA8D-0F41-9DEB-A847BAD2F247}"/>
              </a:ext>
            </a:extLst>
          </p:cNvPr>
          <p:cNvSpPr txBox="1">
            <a:spLocks noChangeArrowheads="1"/>
          </p:cNvSpPr>
          <p:nvPr/>
        </p:nvSpPr>
        <p:spPr bwMode="auto">
          <a:xfrm>
            <a:off x="3968750" y="5653090"/>
            <a:ext cx="7848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nl-NL" dirty="0"/>
              <a:t>B </a:t>
            </a:r>
            <a:r>
              <a:rPr lang="en-US" altLang="nl-NL" dirty="0" err="1"/>
              <a:t>verstrekt</a:t>
            </a:r>
            <a:r>
              <a:rPr lang="en-US" altLang="nl-NL" dirty="0"/>
              <a:t> </a:t>
            </a:r>
            <a:r>
              <a:rPr lang="en-US" altLang="nl-NL" dirty="0" err="1"/>
              <a:t>aan</a:t>
            </a:r>
            <a:r>
              <a:rPr lang="en-US" altLang="nl-NL" dirty="0"/>
              <a:t> A BTW-</a:t>
            </a:r>
            <a:r>
              <a:rPr lang="en-US" altLang="nl-NL" dirty="0" err="1"/>
              <a:t>identificatienummer</a:t>
            </a:r>
            <a:r>
              <a:rPr lang="en-US" altLang="nl-NL" dirty="0"/>
              <a:t> van NL</a:t>
            </a:r>
          </a:p>
        </p:txBody>
      </p:sp>
      <p:sp>
        <p:nvSpPr>
          <p:cNvPr id="24592" name="Text Box 17">
            <a:extLst>
              <a:ext uri="{FF2B5EF4-FFF2-40B4-BE49-F238E27FC236}">
                <a16:creationId xmlns:a16="http://schemas.microsoft.com/office/drawing/2014/main" id="{D6A75071-B828-0342-A0B0-CAAECC58D91C}"/>
              </a:ext>
            </a:extLst>
          </p:cNvPr>
          <p:cNvSpPr txBox="1">
            <a:spLocks noChangeArrowheads="1"/>
          </p:cNvSpPr>
          <p:nvPr/>
        </p:nvSpPr>
        <p:spPr bwMode="auto">
          <a:xfrm>
            <a:off x="4048125" y="2084387"/>
            <a:ext cx="609600" cy="3381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nl-NL" sz="1600" dirty="0">
                <a:latin typeface="+mn-lt"/>
              </a:rPr>
              <a:t>PT</a:t>
            </a:r>
          </a:p>
        </p:txBody>
      </p:sp>
      <p:sp>
        <p:nvSpPr>
          <p:cNvPr id="24593" name="Text Box 18">
            <a:extLst>
              <a:ext uri="{FF2B5EF4-FFF2-40B4-BE49-F238E27FC236}">
                <a16:creationId xmlns:a16="http://schemas.microsoft.com/office/drawing/2014/main" id="{8EE2C543-3896-824F-A0F0-FB2E71FFD162}"/>
              </a:ext>
            </a:extLst>
          </p:cNvPr>
          <p:cNvSpPr txBox="1">
            <a:spLocks noChangeArrowheads="1"/>
          </p:cNvSpPr>
          <p:nvPr/>
        </p:nvSpPr>
        <p:spPr bwMode="auto">
          <a:xfrm>
            <a:off x="8661400" y="2084387"/>
            <a:ext cx="609600" cy="3381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nl-NL" sz="1600" dirty="0">
                <a:latin typeface="+mn-lt"/>
              </a:rPr>
              <a:t>NL</a:t>
            </a:r>
          </a:p>
        </p:txBody>
      </p:sp>
      <p:sp>
        <p:nvSpPr>
          <p:cNvPr id="24594" name="Text Box 19">
            <a:extLst>
              <a:ext uri="{FF2B5EF4-FFF2-40B4-BE49-F238E27FC236}">
                <a16:creationId xmlns:a16="http://schemas.microsoft.com/office/drawing/2014/main" id="{A403538B-8522-994E-8978-86831E2F10F5}"/>
              </a:ext>
            </a:extLst>
          </p:cNvPr>
          <p:cNvSpPr txBox="1">
            <a:spLocks noChangeArrowheads="1"/>
          </p:cNvSpPr>
          <p:nvPr/>
        </p:nvSpPr>
        <p:spPr bwMode="auto">
          <a:xfrm>
            <a:off x="9645650" y="4589462"/>
            <a:ext cx="609600" cy="3381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a:latin typeface="+mn-lt"/>
              </a:rPr>
              <a:t>NL</a:t>
            </a:r>
            <a:endParaRPr lang="nl-NL" sz="1600" dirty="0">
              <a:latin typeface="+mn-lt"/>
            </a:endParaRPr>
          </a:p>
        </p:txBody>
      </p:sp>
    </p:spTree>
    <p:extLst>
      <p:ext uri="{BB962C8B-B14F-4D97-AF65-F5344CB8AC3E}">
        <p14:creationId xmlns:p14="http://schemas.microsoft.com/office/powerpoint/2010/main" val="165709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4942B886-FD2A-B04E-82B0-3F9D4E28B2C5}"/>
              </a:ext>
            </a:extLst>
          </p:cNvPr>
          <p:cNvSpPr>
            <a:spLocks noGrp="1"/>
          </p:cNvSpPr>
          <p:nvPr>
            <p:ph type="title"/>
          </p:nvPr>
        </p:nvSpPr>
        <p:spPr/>
        <p:txBody>
          <a:bodyPr/>
          <a:lstStyle/>
          <a:p>
            <a:pPr eaLnBrk="1" hangingPunct="1"/>
            <a:r>
              <a:rPr lang="nl-NL" altLang="nl-NL"/>
              <a:t>Voorbeeld</a:t>
            </a:r>
            <a:r>
              <a:rPr lang="en-US" altLang="nl-NL"/>
              <a:t> (vervolg)</a:t>
            </a:r>
            <a:endParaRPr lang="nl-NL" altLang="nl-NL"/>
          </a:p>
        </p:txBody>
      </p:sp>
      <p:sp>
        <p:nvSpPr>
          <p:cNvPr id="3" name="Tijdelijke aanduiding voor inhoud 2">
            <a:extLst>
              <a:ext uri="{FF2B5EF4-FFF2-40B4-BE49-F238E27FC236}">
                <a16:creationId xmlns:a16="http://schemas.microsoft.com/office/drawing/2014/main" id="{9B916FFD-3401-8E4F-B81D-8C7ED5CEDEC6}"/>
              </a:ext>
            </a:extLst>
          </p:cNvPr>
          <p:cNvSpPr>
            <a:spLocks noGrp="1"/>
          </p:cNvSpPr>
          <p:nvPr>
            <p:ph idx="1"/>
          </p:nvPr>
        </p:nvSpPr>
        <p:spPr/>
        <p:txBody>
          <a:bodyPr rtlCol="0">
            <a:normAutofit/>
          </a:bodyPr>
          <a:lstStyle/>
          <a:p>
            <a:pPr marL="0" indent="0" fontAlgn="auto">
              <a:spcBef>
                <a:spcPts val="0"/>
              </a:spcBef>
              <a:spcAft>
                <a:spcPts val="0"/>
              </a:spcAft>
              <a:buNone/>
              <a:defRPr/>
            </a:pPr>
            <a:r>
              <a:rPr lang="en-US" u="sng" dirty="0" err="1"/>
              <a:t>Situatie</a:t>
            </a:r>
            <a:r>
              <a:rPr lang="en-US" u="sng" dirty="0"/>
              <a:t> 1 (B </a:t>
            </a:r>
            <a:r>
              <a:rPr lang="en-US" u="sng" dirty="0" err="1"/>
              <a:t>verstrekt</a:t>
            </a:r>
            <a:r>
              <a:rPr lang="en-US" u="sng" dirty="0"/>
              <a:t> </a:t>
            </a:r>
            <a:r>
              <a:rPr lang="en-US" u="sng" dirty="0" err="1"/>
              <a:t>aan</a:t>
            </a:r>
            <a:r>
              <a:rPr lang="en-US" u="sng" dirty="0"/>
              <a:t> A BTW-identificatienummer van </a:t>
            </a:r>
            <a:r>
              <a:rPr lang="en-US" u="sng" dirty="0" err="1"/>
              <a:t>ander</a:t>
            </a:r>
            <a:r>
              <a:rPr lang="en-US" u="sng" dirty="0"/>
              <a:t> EU-land dan land A):</a:t>
            </a:r>
          </a:p>
          <a:p>
            <a:pPr marL="0" indent="0" fontAlgn="auto">
              <a:spcBef>
                <a:spcPts val="0"/>
              </a:spcBef>
              <a:spcAft>
                <a:spcPts val="0"/>
              </a:spcAft>
              <a:buNone/>
              <a:defRPr/>
            </a:pPr>
            <a:r>
              <a:rPr lang="en-US" dirty="0"/>
              <a:t>A-B </a:t>
            </a:r>
            <a:r>
              <a:rPr lang="en-US" dirty="0">
                <a:sym typeface="Wingdings" pitchFamily="2" charset="2"/>
              </a:rPr>
              <a:t>=&gt;     A: ICL </a:t>
            </a:r>
            <a:r>
              <a:rPr lang="en-US" dirty="0" err="1">
                <a:sym typeface="Wingdings" pitchFamily="2" charset="2"/>
              </a:rPr>
              <a:t>tegen</a:t>
            </a:r>
            <a:r>
              <a:rPr lang="en-US" dirty="0">
                <a:sym typeface="Wingdings" pitchFamily="2" charset="2"/>
              </a:rPr>
              <a:t> 0%-</a:t>
            </a:r>
            <a:r>
              <a:rPr lang="en-US" dirty="0" err="1">
                <a:sym typeface="Wingdings" pitchFamily="2" charset="2"/>
              </a:rPr>
              <a:t>tarief</a:t>
            </a:r>
            <a:endParaRPr lang="en-US" dirty="0">
              <a:sym typeface="Wingdings" pitchFamily="2" charset="2"/>
            </a:endParaRPr>
          </a:p>
          <a:p>
            <a:pPr marL="0" indent="0" fontAlgn="auto">
              <a:spcBef>
                <a:spcPts val="0"/>
              </a:spcBef>
              <a:spcAft>
                <a:spcPts val="0"/>
              </a:spcAft>
              <a:buNone/>
              <a:defRPr/>
            </a:pPr>
            <a:r>
              <a:rPr lang="en-US" dirty="0">
                <a:sym typeface="Wingdings" pitchFamily="2" charset="2"/>
              </a:rPr>
              <a:t>                 A:  </a:t>
            </a:r>
            <a:r>
              <a:rPr lang="en-US" dirty="0" err="1">
                <a:sym typeface="Wingdings" pitchFamily="2" charset="2"/>
              </a:rPr>
              <a:t>Aantonen</a:t>
            </a:r>
            <a:r>
              <a:rPr lang="en-US" dirty="0">
                <a:sym typeface="Wingdings" pitchFamily="2" charset="2"/>
              </a:rPr>
              <a:t> </a:t>
            </a:r>
            <a:r>
              <a:rPr lang="en-US" dirty="0" err="1">
                <a:sym typeface="Wingdings" pitchFamily="2" charset="2"/>
              </a:rPr>
              <a:t>vervoer</a:t>
            </a:r>
            <a:r>
              <a:rPr lang="en-US" dirty="0">
                <a:sym typeface="Wingdings" pitchFamily="2" charset="2"/>
              </a:rPr>
              <a:t> </a:t>
            </a:r>
            <a:r>
              <a:rPr lang="en-US" dirty="0" err="1">
                <a:sym typeface="Wingdings" pitchFamily="2" charset="2"/>
              </a:rPr>
              <a:t>naar</a:t>
            </a:r>
            <a:r>
              <a:rPr lang="en-US" dirty="0">
                <a:sym typeface="Wingdings" pitchFamily="2" charset="2"/>
              </a:rPr>
              <a:t> NL</a:t>
            </a:r>
          </a:p>
          <a:p>
            <a:pPr marL="0" indent="0" fontAlgn="auto">
              <a:spcBef>
                <a:spcPts val="0"/>
              </a:spcBef>
              <a:spcAft>
                <a:spcPts val="0"/>
              </a:spcAft>
              <a:buNone/>
              <a:defRPr/>
            </a:pPr>
            <a:r>
              <a:rPr lang="en-US" dirty="0">
                <a:sym typeface="Wingdings" pitchFamily="2" charset="2"/>
              </a:rPr>
              <a:t>                 A: BTW-identificatienummer B (NL)</a:t>
            </a:r>
          </a:p>
          <a:p>
            <a:pPr marL="0" indent="0" fontAlgn="auto">
              <a:spcBef>
                <a:spcPts val="0"/>
              </a:spcBef>
              <a:spcAft>
                <a:spcPts val="0"/>
              </a:spcAft>
              <a:buNone/>
              <a:defRPr/>
            </a:pPr>
            <a:r>
              <a:rPr lang="en-US" dirty="0">
                <a:sym typeface="Wingdings" pitchFamily="2" charset="2"/>
              </a:rPr>
              <a:t>                 B  </a:t>
            </a:r>
            <a:r>
              <a:rPr lang="en-US" dirty="0" err="1">
                <a:sym typeface="Wingdings" pitchFamily="2" charset="2"/>
              </a:rPr>
              <a:t>Belaste</a:t>
            </a:r>
            <a:r>
              <a:rPr lang="en-US" dirty="0">
                <a:sym typeface="Wingdings" pitchFamily="2" charset="2"/>
              </a:rPr>
              <a:t> ICV in NL</a:t>
            </a:r>
          </a:p>
          <a:p>
            <a:pPr marL="0" indent="0" fontAlgn="auto">
              <a:spcBef>
                <a:spcPts val="0"/>
              </a:spcBef>
              <a:spcAft>
                <a:spcPts val="0"/>
              </a:spcAft>
              <a:buNone/>
              <a:defRPr/>
            </a:pPr>
            <a:r>
              <a:rPr lang="en-US" dirty="0">
                <a:sym typeface="Wingdings" pitchFamily="2" charset="2"/>
              </a:rPr>
              <a:t>B-C =&gt;      B: Levering NL BTW </a:t>
            </a:r>
          </a:p>
          <a:p>
            <a:pPr fontAlgn="auto">
              <a:spcBef>
                <a:spcPts val="0"/>
              </a:spcBef>
              <a:spcAft>
                <a:spcPts val="0"/>
              </a:spcAft>
              <a:defRPr/>
            </a:pPr>
            <a:endParaRPr lang="nl-NL" dirty="0"/>
          </a:p>
        </p:txBody>
      </p:sp>
      <p:sp>
        <p:nvSpPr>
          <p:cNvPr id="33796" name="Rectangle 4">
            <a:extLst>
              <a:ext uri="{FF2B5EF4-FFF2-40B4-BE49-F238E27FC236}">
                <a16:creationId xmlns:a16="http://schemas.microsoft.com/office/drawing/2014/main" id="{19E2DCA1-3478-2B40-92AA-904692C503D6}"/>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33797" name="Text Box 5">
            <a:extLst>
              <a:ext uri="{FF2B5EF4-FFF2-40B4-BE49-F238E27FC236}">
                <a16:creationId xmlns:a16="http://schemas.microsoft.com/office/drawing/2014/main" id="{C449412A-0079-D148-B905-908CD1666136}"/>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2252863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0EB8FB9D-4FDF-4A42-84F8-9056DC7F19F6}"/>
              </a:ext>
            </a:extLst>
          </p:cNvPr>
          <p:cNvSpPr>
            <a:spLocks noGrp="1"/>
          </p:cNvSpPr>
          <p:nvPr>
            <p:ph type="title"/>
          </p:nvPr>
        </p:nvSpPr>
        <p:spPr/>
        <p:txBody>
          <a:bodyPr/>
          <a:lstStyle/>
          <a:p>
            <a:pPr eaLnBrk="1" hangingPunct="1"/>
            <a:r>
              <a:rPr lang="nl-NL" altLang="nl-NL"/>
              <a:t>ABC-levering	</a:t>
            </a:r>
          </a:p>
        </p:txBody>
      </p:sp>
      <p:sp>
        <p:nvSpPr>
          <p:cNvPr id="25603" name="Rectangle 3">
            <a:extLst>
              <a:ext uri="{FF2B5EF4-FFF2-40B4-BE49-F238E27FC236}">
                <a16:creationId xmlns:a16="http://schemas.microsoft.com/office/drawing/2014/main" id="{3D4BC267-AECD-E04E-9CBA-87BF9E107356}"/>
              </a:ext>
            </a:extLst>
          </p:cNvPr>
          <p:cNvSpPr>
            <a:spLocks noGrp="1" noChangeArrowheads="1"/>
          </p:cNvSpPr>
          <p:nvPr>
            <p:ph idx="1"/>
          </p:nvPr>
        </p:nvSpPr>
        <p:spPr/>
        <p:txBody>
          <a:bodyPr rtlCol="0">
            <a:normAutofit lnSpcReduction="10000"/>
          </a:bodyPr>
          <a:lstStyle/>
          <a:p>
            <a:pPr marL="0" indent="0" fontAlgn="auto">
              <a:spcBef>
                <a:spcPts val="0"/>
              </a:spcBef>
              <a:spcAft>
                <a:spcPts val="0"/>
              </a:spcAft>
              <a:buNone/>
              <a:defRPr/>
            </a:pPr>
            <a:r>
              <a:rPr lang="nl-NL" u="sng" dirty="0"/>
              <a:t>Drie partijen in drie verschillende EU-landen</a:t>
            </a:r>
          </a:p>
          <a:p>
            <a:pPr marL="0" indent="0" fontAlgn="auto">
              <a:spcBef>
                <a:spcPts val="0"/>
              </a:spcBef>
              <a:spcAft>
                <a:spcPts val="0"/>
              </a:spcAft>
              <a:buNone/>
              <a:defRPr/>
            </a:pPr>
            <a:r>
              <a:rPr lang="nl-NL" dirty="0"/>
              <a:t>Probleem meerdere leveringen </a:t>
            </a:r>
            <a:r>
              <a:rPr lang="nl-NL" dirty="0">
                <a:sym typeface="Wingdings" pitchFamily="2" charset="2"/>
              </a:rPr>
              <a:t>=&gt;</a:t>
            </a:r>
            <a:r>
              <a:rPr lang="nl-NL" dirty="0"/>
              <a:t> een transactie waarbij goederen worden vervoerd</a:t>
            </a:r>
          </a:p>
          <a:p>
            <a:pPr marL="0" indent="0" fontAlgn="auto">
              <a:spcBef>
                <a:spcPts val="0"/>
              </a:spcBef>
              <a:spcAft>
                <a:spcPts val="0"/>
              </a:spcAft>
              <a:buNone/>
              <a:defRPr/>
            </a:pPr>
            <a:r>
              <a:rPr lang="nl-NL" dirty="0">
                <a:sym typeface="Wingdings" panose="05000000000000000000" pitchFamily="2" charset="2"/>
              </a:rPr>
              <a:t> </a:t>
            </a:r>
            <a:r>
              <a:rPr lang="nl-NL" dirty="0"/>
              <a:t>B (geen BTW-identificatienummer in land A) moet registreren in land C om verwerving in land C aan te geven </a:t>
            </a:r>
          </a:p>
          <a:p>
            <a:pPr fontAlgn="auto">
              <a:spcBef>
                <a:spcPts val="0"/>
              </a:spcBef>
              <a:spcAft>
                <a:spcPts val="0"/>
              </a:spcAft>
              <a:defRPr/>
            </a:pPr>
            <a:endParaRPr lang="nl-NL" dirty="0"/>
          </a:p>
          <a:p>
            <a:pPr fontAlgn="auto">
              <a:spcBef>
                <a:spcPts val="0"/>
              </a:spcBef>
              <a:spcAft>
                <a:spcPts val="0"/>
              </a:spcAft>
              <a:defRPr/>
            </a:pPr>
            <a:r>
              <a:rPr lang="nl-NL" dirty="0"/>
              <a:t>Alleen bij transactie vervoer 0%-tarief ICL van toepassing </a:t>
            </a:r>
          </a:p>
          <a:p>
            <a:pPr fontAlgn="auto">
              <a:spcBef>
                <a:spcPts val="0"/>
              </a:spcBef>
              <a:spcAft>
                <a:spcPts val="0"/>
              </a:spcAft>
              <a:defRPr/>
            </a:pPr>
            <a:r>
              <a:rPr lang="nl-NL" dirty="0"/>
              <a:t>Andere transactie binnenlandse levering </a:t>
            </a:r>
          </a:p>
          <a:p>
            <a:pPr fontAlgn="auto">
              <a:spcBef>
                <a:spcPts val="0"/>
              </a:spcBef>
              <a:spcAft>
                <a:spcPts val="0"/>
              </a:spcAft>
              <a:defRPr/>
            </a:pPr>
            <a:endParaRPr lang="nl-NL" dirty="0"/>
          </a:p>
          <a:p>
            <a:pPr marL="0" indent="0" fontAlgn="auto">
              <a:spcBef>
                <a:spcPts val="0"/>
              </a:spcBef>
              <a:spcAft>
                <a:spcPts val="0"/>
              </a:spcAft>
              <a:buNone/>
              <a:defRPr/>
            </a:pPr>
            <a:r>
              <a:rPr lang="nl-NL" u="sng" dirty="0"/>
              <a:t>Belangrijk:</a:t>
            </a:r>
          </a:p>
          <a:p>
            <a:pPr fontAlgn="auto">
              <a:spcBef>
                <a:spcPts val="0"/>
              </a:spcBef>
              <a:spcAft>
                <a:spcPts val="0"/>
              </a:spcAft>
              <a:defRPr/>
            </a:pPr>
            <a:r>
              <a:rPr lang="nl-NL" dirty="0"/>
              <a:t>Bij welke transactie vervoer</a:t>
            </a:r>
          </a:p>
          <a:p>
            <a:pPr fontAlgn="auto">
              <a:spcBef>
                <a:spcPts val="0"/>
              </a:spcBef>
              <a:spcAft>
                <a:spcPts val="0"/>
              </a:spcAft>
              <a:defRPr/>
            </a:pPr>
            <a:r>
              <a:rPr lang="nl-NL" dirty="0"/>
              <a:t>Afhankelijk van verstrekking BTW-identificatienummer B aan A (welk EU-land)</a:t>
            </a:r>
          </a:p>
          <a:p>
            <a:pPr fontAlgn="auto">
              <a:spcBef>
                <a:spcPts val="0"/>
              </a:spcBef>
              <a:spcAft>
                <a:spcPts val="0"/>
              </a:spcAft>
              <a:defRPr/>
            </a:pPr>
            <a:endParaRPr lang="nl-NL" dirty="0"/>
          </a:p>
          <a:p>
            <a:pPr marL="0" indent="0" fontAlgn="auto">
              <a:spcBef>
                <a:spcPts val="0"/>
              </a:spcBef>
              <a:spcAft>
                <a:spcPts val="0"/>
              </a:spcAft>
              <a:buNone/>
              <a:defRPr/>
            </a:pPr>
            <a:r>
              <a:rPr lang="nl-NL" u="sng" dirty="0"/>
              <a:t>Oplossing: </a:t>
            </a:r>
          </a:p>
          <a:p>
            <a:pPr marL="0" indent="0" fontAlgn="auto">
              <a:spcBef>
                <a:spcPts val="0"/>
              </a:spcBef>
              <a:spcAft>
                <a:spcPts val="0"/>
              </a:spcAft>
              <a:buNone/>
              <a:defRPr/>
            </a:pPr>
            <a:r>
              <a:rPr lang="nl-NL" dirty="0"/>
              <a:t>Vereenvoudigde regeling</a:t>
            </a:r>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338582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464B04DF-21F4-4543-ADFC-C76707A1128B}"/>
              </a:ext>
            </a:extLst>
          </p:cNvPr>
          <p:cNvSpPr>
            <a:spLocks noGrp="1"/>
          </p:cNvSpPr>
          <p:nvPr>
            <p:ph type="title"/>
          </p:nvPr>
        </p:nvSpPr>
        <p:spPr>
          <a:xfrm>
            <a:off x="1600200" y="1227686"/>
            <a:ext cx="7772400" cy="1143000"/>
          </a:xfrm>
        </p:spPr>
        <p:txBody>
          <a:bodyPr/>
          <a:lstStyle/>
          <a:p>
            <a:pPr eaLnBrk="1" hangingPunct="1"/>
            <a:r>
              <a:rPr lang="nl-NL" altLang="nl-NL" dirty="0"/>
              <a:t>Voorbeeld	</a:t>
            </a:r>
          </a:p>
        </p:txBody>
      </p:sp>
      <p:sp>
        <p:nvSpPr>
          <p:cNvPr id="36867" name="Rectangle 4">
            <a:extLst>
              <a:ext uri="{FF2B5EF4-FFF2-40B4-BE49-F238E27FC236}">
                <a16:creationId xmlns:a16="http://schemas.microsoft.com/office/drawing/2014/main" id="{D880130D-EA4A-9F4F-9827-DD2CAD48F28B}"/>
              </a:ext>
            </a:extLst>
          </p:cNvPr>
          <p:cNvSpPr>
            <a:spLocks noChangeArrowheads="1"/>
          </p:cNvSpPr>
          <p:nvPr/>
        </p:nvSpPr>
        <p:spPr bwMode="auto">
          <a:xfrm>
            <a:off x="4012657" y="2865798"/>
            <a:ext cx="1841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a:latin typeface="Times New Roman" panose="02020603050405020304" pitchFamily="18" charset="0"/>
            </a:endParaRPr>
          </a:p>
        </p:txBody>
      </p:sp>
      <p:sp>
        <p:nvSpPr>
          <p:cNvPr id="36868" name="Text Box 5">
            <a:extLst>
              <a:ext uri="{FF2B5EF4-FFF2-40B4-BE49-F238E27FC236}">
                <a16:creationId xmlns:a16="http://schemas.microsoft.com/office/drawing/2014/main" id="{D976D17A-4C3C-5F4C-8FDC-88058B7DF6CF}"/>
              </a:ext>
            </a:extLst>
          </p:cNvPr>
          <p:cNvSpPr txBox="1">
            <a:spLocks noChangeArrowheads="1"/>
          </p:cNvSpPr>
          <p:nvPr/>
        </p:nvSpPr>
        <p:spPr bwMode="auto">
          <a:xfrm>
            <a:off x="1416050" y="3567113"/>
            <a:ext cx="184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a:latin typeface="Times New Roman" panose="02020603050405020304" pitchFamily="18" charset="0"/>
            </a:endParaRPr>
          </a:p>
          <a:p>
            <a:pPr eaLnBrk="1" hangingPunct="1">
              <a:spcBef>
                <a:spcPct val="0"/>
              </a:spcBef>
              <a:buFontTx/>
              <a:buNone/>
            </a:pPr>
            <a:endParaRPr lang="nl-NL" altLang="nl-NL">
              <a:latin typeface="Times New Roman" panose="02020603050405020304" pitchFamily="18" charset="0"/>
            </a:endParaRPr>
          </a:p>
        </p:txBody>
      </p:sp>
      <p:pic>
        <p:nvPicPr>
          <p:cNvPr id="36869" name="Picture 6">
            <a:extLst>
              <a:ext uri="{FF2B5EF4-FFF2-40B4-BE49-F238E27FC236}">
                <a16:creationId xmlns:a16="http://schemas.microsoft.com/office/drawing/2014/main" id="{D7EA0D5B-02E9-1B4E-83BC-EF1CA7487C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394" y="3210285"/>
            <a:ext cx="1219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AutoShape 7">
            <a:extLst>
              <a:ext uri="{FF2B5EF4-FFF2-40B4-BE49-F238E27FC236}">
                <a16:creationId xmlns:a16="http://schemas.microsoft.com/office/drawing/2014/main" id="{71CED1F4-8A2D-8446-BDB1-0250B610BB2B}"/>
              </a:ext>
            </a:extLst>
          </p:cNvPr>
          <p:cNvSpPr>
            <a:spLocks noChangeArrowheads="1"/>
          </p:cNvSpPr>
          <p:nvPr/>
        </p:nvSpPr>
        <p:spPr bwMode="auto">
          <a:xfrm>
            <a:off x="2021932" y="2362559"/>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A</a:t>
            </a:r>
            <a:endParaRPr lang="nl-NL" altLang="nl-NL" sz="1600" b="0">
              <a:latin typeface="Arial" panose="020B0604020202020204" pitchFamily="34" charset="0"/>
              <a:cs typeface="Arial" panose="020B0604020202020204" pitchFamily="34" charset="0"/>
            </a:endParaRPr>
          </a:p>
        </p:txBody>
      </p:sp>
      <p:sp>
        <p:nvSpPr>
          <p:cNvPr id="36871" name="AutoShape 8">
            <a:extLst>
              <a:ext uri="{FF2B5EF4-FFF2-40B4-BE49-F238E27FC236}">
                <a16:creationId xmlns:a16="http://schemas.microsoft.com/office/drawing/2014/main" id="{515809B3-D6DE-224D-9679-A709B8E0DCAD}"/>
              </a:ext>
            </a:extLst>
          </p:cNvPr>
          <p:cNvSpPr>
            <a:spLocks noChangeArrowheads="1"/>
          </p:cNvSpPr>
          <p:nvPr/>
        </p:nvSpPr>
        <p:spPr bwMode="auto">
          <a:xfrm>
            <a:off x="3164932" y="2572109"/>
            <a:ext cx="3124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2" name="AutoShape 9">
            <a:extLst>
              <a:ext uri="{FF2B5EF4-FFF2-40B4-BE49-F238E27FC236}">
                <a16:creationId xmlns:a16="http://schemas.microsoft.com/office/drawing/2014/main" id="{2B518D3C-11EB-8D4E-9D47-8F86E12D7E46}"/>
              </a:ext>
            </a:extLst>
          </p:cNvPr>
          <p:cNvSpPr>
            <a:spLocks noChangeArrowheads="1"/>
          </p:cNvSpPr>
          <p:nvPr/>
        </p:nvSpPr>
        <p:spPr bwMode="auto">
          <a:xfrm rot="5400000">
            <a:off x="6327232" y="3289659"/>
            <a:ext cx="8382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3" name="AutoShape 10">
            <a:extLst>
              <a:ext uri="{FF2B5EF4-FFF2-40B4-BE49-F238E27FC236}">
                <a16:creationId xmlns:a16="http://schemas.microsoft.com/office/drawing/2014/main" id="{C8F122FE-B3E4-A048-8D07-34F7715C302A}"/>
              </a:ext>
            </a:extLst>
          </p:cNvPr>
          <p:cNvSpPr>
            <a:spLocks noChangeArrowheads="1"/>
          </p:cNvSpPr>
          <p:nvPr/>
        </p:nvSpPr>
        <p:spPr bwMode="auto">
          <a:xfrm rot="1146269">
            <a:off x="3031582" y="3381734"/>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6874" name="Text Box 11">
            <a:extLst>
              <a:ext uri="{FF2B5EF4-FFF2-40B4-BE49-F238E27FC236}">
                <a16:creationId xmlns:a16="http://schemas.microsoft.com/office/drawing/2014/main" id="{0CDA2AAB-C320-A941-A642-71B32C6E0CF3}"/>
              </a:ext>
            </a:extLst>
          </p:cNvPr>
          <p:cNvSpPr txBox="1">
            <a:spLocks noChangeArrowheads="1"/>
          </p:cNvSpPr>
          <p:nvPr/>
        </p:nvSpPr>
        <p:spPr bwMode="auto">
          <a:xfrm>
            <a:off x="4396832" y="3861159"/>
            <a:ext cx="1447800" cy="5842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Levering goederen</a:t>
            </a:r>
            <a:endParaRPr lang="nl-NL" altLang="nl-NL"/>
          </a:p>
        </p:txBody>
      </p:sp>
      <p:sp>
        <p:nvSpPr>
          <p:cNvPr id="36875" name="Text Box 12">
            <a:extLst>
              <a:ext uri="{FF2B5EF4-FFF2-40B4-BE49-F238E27FC236}">
                <a16:creationId xmlns:a16="http://schemas.microsoft.com/office/drawing/2014/main" id="{95AF4C35-A885-134A-9EB6-C04779CF90E4}"/>
              </a:ext>
            </a:extLst>
          </p:cNvPr>
          <p:cNvSpPr txBox="1">
            <a:spLocks noChangeArrowheads="1"/>
          </p:cNvSpPr>
          <p:nvPr/>
        </p:nvSpPr>
        <p:spPr bwMode="auto">
          <a:xfrm>
            <a:off x="4022182" y="2118084"/>
            <a:ext cx="1371600" cy="338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a:t>
            </a:r>
            <a:endParaRPr lang="nl-NL" altLang="nl-NL"/>
          </a:p>
        </p:txBody>
      </p:sp>
      <p:sp>
        <p:nvSpPr>
          <p:cNvPr id="36876" name="Text Box 13">
            <a:extLst>
              <a:ext uri="{FF2B5EF4-FFF2-40B4-BE49-F238E27FC236}">
                <a16:creationId xmlns:a16="http://schemas.microsoft.com/office/drawing/2014/main" id="{80A9E28A-22BC-E140-9D0F-57D15E8E3DEA}"/>
              </a:ext>
            </a:extLst>
          </p:cNvPr>
          <p:cNvSpPr txBox="1">
            <a:spLocks noChangeArrowheads="1"/>
          </p:cNvSpPr>
          <p:nvPr/>
        </p:nvSpPr>
        <p:spPr bwMode="auto">
          <a:xfrm>
            <a:off x="9526659" y="2690813"/>
            <a:ext cx="1371600" cy="338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a:t>
            </a:r>
            <a:endParaRPr lang="nl-NL" altLang="nl-NL"/>
          </a:p>
        </p:txBody>
      </p:sp>
      <p:sp>
        <p:nvSpPr>
          <p:cNvPr id="41997" name="AutoShape 14">
            <a:extLst>
              <a:ext uri="{FF2B5EF4-FFF2-40B4-BE49-F238E27FC236}">
                <a16:creationId xmlns:a16="http://schemas.microsoft.com/office/drawing/2014/main" id="{7508C15D-BE00-E747-A13C-CB83C0736EBC}"/>
              </a:ext>
            </a:extLst>
          </p:cNvPr>
          <p:cNvSpPr>
            <a:spLocks noChangeArrowheads="1"/>
          </p:cNvSpPr>
          <p:nvPr/>
        </p:nvSpPr>
        <p:spPr bwMode="auto">
          <a:xfrm>
            <a:off x="6289132" y="2362559"/>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B</a:t>
            </a:r>
            <a:endParaRPr lang="nl-NL" altLang="nl-NL" sz="1600" b="0">
              <a:latin typeface="Arial" panose="020B0604020202020204" pitchFamily="34" charset="0"/>
              <a:cs typeface="Arial" panose="020B0604020202020204" pitchFamily="34" charset="0"/>
            </a:endParaRPr>
          </a:p>
        </p:txBody>
      </p:sp>
      <p:sp>
        <p:nvSpPr>
          <p:cNvPr id="41998" name="AutoShape 15">
            <a:extLst>
              <a:ext uri="{FF2B5EF4-FFF2-40B4-BE49-F238E27FC236}">
                <a16:creationId xmlns:a16="http://schemas.microsoft.com/office/drawing/2014/main" id="{618EDDEE-1E1C-A442-BF49-DA20622F31DC}"/>
              </a:ext>
            </a:extLst>
          </p:cNvPr>
          <p:cNvSpPr>
            <a:spLocks noChangeArrowheads="1"/>
          </p:cNvSpPr>
          <p:nvPr/>
        </p:nvSpPr>
        <p:spPr bwMode="auto">
          <a:xfrm>
            <a:off x="6289132" y="3959584"/>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C</a:t>
            </a:r>
            <a:endParaRPr lang="nl-NL" altLang="nl-NL" sz="1600" b="0">
              <a:latin typeface="Arial" panose="020B0604020202020204" pitchFamily="34" charset="0"/>
              <a:cs typeface="Arial" panose="020B0604020202020204" pitchFamily="34" charset="0"/>
            </a:endParaRPr>
          </a:p>
        </p:txBody>
      </p:sp>
      <p:sp>
        <p:nvSpPr>
          <p:cNvPr id="36879" name="Text Box 16">
            <a:extLst>
              <a:ext uri="{FF2B5EF4-FFF2-40B4-BE49-F238E27FC236}">
                <a16:creationId xmlns:a16="http://schemas.microsoft.com/office/drawing/2014/main" id="{54B9F60D-F703-C04B-A6CB-164E1E993C37}"/>
              </a:ext>
            </a:extLst>
          </p:cNvPr>
          <p:cNvSpPr txBox="1">
            <a:spLocks noChangeArrowheads="1"/>
          </p:cNvSpPr>
          <p:nvPr/>
        </p:nvSpPr>
        <p:spPr bwMode="auto">
          <a:xfrm>
            <a:off x="4378397" y="4684959"/>
            <a:ext cx="7848600" cy="10779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nl-NL" u="sng" dirty="0"/>
              <a:t>2 </a:t>
            </a:r>
            <a:r>
              <a:rPr lang="en-US" altLang="nl-NL" u="sng" dirty="0" err="1"/>
              <a:t>situaties</a:t>
            </a:r>
            <a:r>
              <a:rPr lang="en-US" altLang="nl-NL" u="sng" dirty="0"/>
              <a:t>:</a:t>
            </a:r>
          </a:p>
          <a:p>
            <a:pPr eaLnBrk="1" hangingPunct="1">
              <a:spcBef>
                <a:spcPct val="50000"/>
              </a:spcBef>
              <a:buFontTx/>
              <a:buAutoNum type="arabicPeriod"/>
            </a:pPr>
            <a:r>
              <a:rPr lang="en-US" altLang="nl-NL" dirty="0"/>
              <a:t>B </a:t>
            </a:r>
            <a:r>
              <a:rPr lang="en-US" altLang="nl-NL" dirty="0" err="1"/>
              <a:t>verstrekt</a:t>
            </a:r>
            <a:r>
              <a:rPr lang="en-US" altLang="nl-NL" dirty="0"/>
              <a:t> A </a:t>
            </a:r>
            <a:r>
              <a:rPr lang="en-US" altLang="nl-NL" dirty="0" err="1"/>
              <a:t>een</a:t>
            </a:r>
            <a:r>
              <a:rPr lang="en-US" altLang="nl-NL" dirty="0"/>
              <a:t> DE-BTW-</a:t>
            </a:r>
            <a:r>
              <a:rPr lang="en-US" altLang="nl-NL" dirty="0" err="1"/>
              <a:t>identificatienummer</a:t>
            </a:r>
            <a:endParaRPr lang="en-US" altLang="nl-NL" dirty="0"/>
          </a:p>
          <a:p>
            <a:pPr eaLnBrk="1" hangingPunct="1">
              <a:spcBef>
                <a:spcPct val="50000"/>
              </a:spcBef>
              <a:buFontTx/>
              <a:buAutoNum type="arabicPeriod"/>
            </a:pPr>
            <a:r>
              <a:rPr lang="en-US" altLang="nl-NL" dirty="0"/>
              <a:t>B </a:t>
            </a:r>
            <a:r>
              <a:rPr lang="en-US" altLang="nl-NL" dirty="0" err="1"/>
              <a:t>verstrekt</a:t>
            </a:r>
            <a:r>
              <a:rPr lang="en-US" altLang="nl-NL" dirty="0"/>
              <a:t> A </a:t>
            </a:r>
            <a:r>
              <a:rPr lang="en-US" altLang="nl-NL" dirty="0" err="1"/>
              <a:t>een</a:t>
            </a:r>
            <a:r>
              <a:rPr lang="en-US" altLang="nl-NL" dirty="0"/>
              <a:t> NL BTW-</a:t>
            </a:r>
            <a:r>
              <a:rPr lang="en-US" altLang="nl-NL" dirty="0" err="1"/>
              <a:t>identificatienummer</a:t>
            </a:r>
            <a:endParaRPr lang="nl-NL" altLang="nl-NL" dirty="0"/>
          </a:p>
        </p:txBody>
      </p:sp>
      <p:sp>
        <p:nvSpPr>
          <p:cNvPr id="36880" name="Text Box 17">
            <a:extLst>
              <a:ext uri="{FF2B5EF4-FFF2-40B4-BE49-F238E27FC236}">
                <a16:creationId xmlns:a16="http://schemas.microsoft.com/office/drawing/2014/main" id="{A33F1C47-B30E-8548-B9DE-60CEF0EBF7B9}"/>
              </a:ext>
            </a:extLst>
          </p:cNvPr>
          <p:cNvSpPr txBox="1">
            <a:spLocks noChangeArrowheads="1"/>
          </p:cNvSpPr>
          <p:nvPr/>
        </p:nvSpPr>
        <p:spPr bwMode="auto">
          <a:xfrm>
            <a:off x="2028283" y="1940284"/>
            <a:ext cx="609600" cy="338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NL</a:t>
            </a:r>
          </a:p>
        </p:txBody>
      </p:sp>
      <p:sp>
        <p:nvSpPr>
          <p:cNvPr id="36881" name="Text Box 18">
            <a:extLst>
              <a:ext uri="{FF2B5EF4-FFF2-40B4-BE49-F238E27FC236}">
                <a16:creationId xmlns:a16="http://schemas.microsoft.com/office/drawing/2014/main" id="{FEBF6EEF-EB02-EC41-BF04-A07B39247175}"/>
              </a:ext>
            </a:extLst>
          </p:cNvPr>
          <p:cNvSpPr txBox="1">
            <a:spLocks noChangeArrowheads="1"/>
          </p:cNvSpPr>
          <p:nvPr/>
        </p:nvSpPr>
        <p:spPr bwMode="auto">
          <a:xfrm>
            <a:off x="6289132" y="1949809"/>
            <a:ext cx="609600" cy="338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DE</a:t>
            </a:r>
          </a:p>
        </p:txBody>
      </p:sp>
      <p:sp>
        <p:nvSpPr>
          <p:cNvPr id="36882" name="Text Box 19">
            <a:extLst>
              <a:ext uri="{FF2B5EF4-FFF2-40B4-BE49-F238E27FC236}">
                <a16:creationId xmlns:a16="http://schemas.microsoft.com/office/drawing/2014/main" id="{AC2BC465-C4C0-1440-952D-CC5289AF2868}"/>
              </a:ext>
            </a:extLst>
          </p:cNvPr>
          <p:cNvSpPr txBox="1">
            <a:spLocks noChangeArrowheads="1"/>
          </p:cNvSpPr>
          <p:nvPr/>
        </p:nvSpPr>
        <p:spPr bwMode="auto">
          <a:xfrm>
            <a:off x="7449594" y="3972284"/>
            <a:ext cx="609600" cy="338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FR</a:t>
            </a:r>
          </a:p>
        </p:txBody>
      </p:sp>
    </p:spTree>
    <p:extLst>
      <p:ext uri="{BB962C8B-B14F-4D97-AF65-F5344CB8AC3E}">
        <p14:creationId xmlns:p14="http://schemas.microsoft.com/office/powerpoint/2010/main" val="192485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51919B76-3425-CD43-ABB9-4A1C7A51BA9A}"/>
              </a:ext>
            </a:extLst>
          </p:cNvPr>
          <p:cNvSpPr>
            <a:spLocks noGrp="1"/>
          </p:cNvSpPr>
          <p:nvPr>
            <p:ph type="title"/>
          </p:nvPr>
        </p:nvSpPr>
        <p:spPr/>
        <p:txBody>
          <a:bodyPr/>
          <a:lstStyle/>
          <a:p>
            <a:pPr eaLnBrk="1" hangingPunct="1"/>
            <a:r>
              <a:rPr lang="nl-NL" altLang="nl-NL"/>
              <a:t>Voorbeeld</a:t>
            </a:r>
            <a:r>
              <a:rPr lang="en-US" altLang="nl-NL"/>
              <a:t> (vervolg)</a:t>
            </a:r>
            <a:endParaRPr lang="nl-NL" altLang="nl-NL"/>
          </a:p>
        </p:txBody>
      </p:sp>
      <p:sp>
        <p:nvSpPr>
          <p:cNvPr id="37891" name="Text Box 3">
            <a:extLst>
              <a:ext uri="{FF2B5EF4-FFF2-40B4-BE49-F238E27FC236}">
                <a16:creationId xmlns:a16="http://schemas.microsoft.com/office/drawing/2014/main" id="{03E4100F-F855-3E4D-9032-ABF5FE8D510A}"/>
              </a:ext>
            </a:extLst>
          </p:cNvPr>
          <p:cNvSpPr>
            <a:spLocks noGrp="1"/>
          </p:cNvSpPr>
          <p:nvPr>
            <p:ph idx="1"/>
          </p:nvPr>
        </p:nvSpPr>
        <p:spPr/>
        <p:txBody>
          <a:bodyPr/>
          <a:lstStyle/>
          <a:p>
            <a:pPr marL="0" indent="0">
              <a:buNone/>
            </a:pPr>
            <a:r>
              <a:rPr lang="en-US" altLang="nl-NL" u="sng"/>
              <a:t>Situatie 1 (B verstrekt A een DE BTW-identificatienummer):</a:t>
            </a:r>
          </a:p>
          <a:p>
            <a:pPr marL="0" indent="0">
              <a:buNone/>
            </a:pPr>
            <a:r>
              <a:rPr lang="en-US" altLang="nl-NL"/>
              <a:t>A-B </a:t>
            </a:r>
            <a:r>
              <a:rPr lang="en-US" altLang="nl-NL">
                <a:sym typeface="Wingdings" pitchFamily="2" charset="2"/>
              </a:rPr>
              <a:t>=&gt;     A: ICL tegen 0%-tarief</a:t>
            </a:r>
          </a:p>
          <a:p>
            <a:pPr marL="0" indent="0">
              <a:buNone/>
            </a:pPr>
            <a:r>
              <a:rPr lang="en-US" altLang="nl-NL">
                <a:sym typeface="Wingdings" pitchFamily="2" charset="2"/>
              </a:rPr>
              <a:t>                 A: Aantonen vervoer naar FR</a:t>
            </a:r>
          </a:p>
          <a:p>
            <a:pPr marL="0" indent="0">
              <a:buNone/>
            </a:pPr>
            <a:r>
              <a:rPr lang="en-US" altLang="nl-NL">
                <a:sym typeface="Wingdings" pitchFamily="2" charset="2"/>
              </a:rPr>
              <a:t>                 A: BTW-identificatienummer B (FR/DE)</a:t>
            </a:r>
          </a:p>
          <a:p>
            <a:pPr marL="0" indent="0">
              <a:buNone/>
            </a:pPr>
            <a:r>
              <a:rPr lang="en-US" altLang="nl-NL">
                <a:sym typeface="Wingdings" pitchFamily="2" charset="2"/>
              </a:rPr>
              <a:t>                 B: Belaste ICV in FR =&gt; registratie voor BTW</a:t>
            </a:r>
          </a:p>
          <a:p>
            <a:pPr marL="0" indent="0">
              <a:buNone/>
            </a:pPr>
            <a:r>
              <a:rPr lang="en-US" altLang="nl-NL">
                <a:sym typeface="Wingdings" pitchFamily="2" charset="2"/>
              </a:rPr>
              <a:t>B-C =&gt;      B: Levering Franse BTW =&gt; registratie voor BTW</a:t>
            </a:r>
          </a:p>
          <a:p>
            <a:pPr marL="0" indent="0">
              <a:buNone/>
            </a:pPr>
            <a:r>
              <a:rPr lang="en-US" altLang="nl-NL">
                <a:sym typeface="Wingdings" pitchFamily="2" charset="2"/>
              </a:rPr>
              <a:t>Nadeel:    B: Registreren in FR </a:t>
            </a:r>
          </a:p>
          <a:p>
            <a:pPr marL="0" indent="0">
              <a:buNone/>
            </a:pPr>
            <a:r>
              <a:rPr lang="en-US" altLang="nl-NL">
                <a:sym typeface="Wingdings" pitchFamily="2" charset="2"/>
              </a:rPr>
              <a:t>Let op:     B: Kan fiscaal vertegenwoordiger aanstellen in FR</a:t>
            </a:r>
          </a:p>
          <a:p>
            <a:pPr marL="0" indent="0"/>
            <a:endParaRPr lang="nl-NL" altLang="nl-NL"/>
          </a:p>
        </p:txBody>
      </p:sp>
      <p:sp>
        <p:nvSpPr>
          <p:cNvPr id="37892" name="Rectangle 4">
            <a:extLst>
              <a:ext uri="{FF2B5EF4-FFF2-40B4-BE49-F238E27FC236}">
                <a16:creationId xmlns:a16="http://schemas.microsoft.com/office/drawing/2014/main" id="{795C0B4E-CA44-034A-9908-99C337EB309F}"/>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37893" name="Text Box 5">
            <a:extLst>
              <a:ext uri="{FF2B5EF4-FFF2-40B4-BE49-F238E27FC236}">
                <a16:creationId xmlns:a16="http://schemas.microsoft.com/office/drawing/2014/main" id="{4689C5F8-1F1F-0249-BE4F-FD52569BD9C3}"/>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271723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4BC47465-5D86-5B4B-9FA8-50C3FA53F842}"/>
              </a:ext>
            </a:extLst>
          </p:cNvPr>
          <p:cNvSpPr>
            <a:spLocks noGrp="1"/>
          </p:cNvSpPr>
          <p:nvPr>
            <p:ph type="title"/>
          </p:nvPr>
        </p:nvSpPr>
        <p:spPr/>
        <p:txBody>
          <a:bodyPr/>
          <a:lstStyle/>
          <a:p>
            <a:pPr eaLnBrk="1" hangingPunct="1"/>
            <a:r>
              <a:rPr lang="nl-NL" altLang="nl-NL"/>
              <a:t>Voorbeeld</a:t>
            </a:r>
            <a:r>
              <a:rPr lang="en-US" altLang="nl-NL"/>
              <a:t> (vervolg)</a:t>
            </a:r>
            <a:endParaRPr lang="nl-NL" altLang="nl-NL"/>
          </a:p>
        </p:txBody>
      </p:sp>
      <p:sp>
        <p:nvSpPr>
          <p:cNvPr id="28675" name="Text Box 3">
            <a:extLst>
              <a:ext uri="{FF2B5EF4-FFF2-40B4-BE49-F238E27FC236}">
                <a16:creationId xmlns:a16="http://schemas.microsoft.com/office/drawing/2014/main" id="{669DBA11-E5BB-F640-8498-88F0922A76CC}"/>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err="1"/>
              <a:t>Situatie</a:t>
            </a:r>
            <a:r>
              <a:rPr lang="en-US" u="sng" dirty="0"/>
              <a:t> 2 (B </a:t>
            </a:r>
            <a:r>
              <a:rPr lang="en-US" u="sng" dirty="0" err="1"/>
              <a:t>verstrekt</a:t>
            </a:r>
            <a:r>
              <a:rPr lang="en-US" u="sng" dirty="0"/>
              <a:t> NL BTW-identificatienummer):</a:t>
            </a:r>
          </a:p>
          <a:p>
            <a:pPr marL="0" indent="0" fontAlgn="auto">
              <a:spcBef>
                <a:spcPts val="0"/>
              </a:spcBef>
              <a:spcAft>
                <a:spcPts val="0"/>
              </a:spcAft>
              <a:buNone/>
              <a:defRPr/>
            </a:pPr>
            <a:r>
              <a:rPr lang="en-US" dirty="0"/>
              <a:t>A-B </a:t>
            </a:r>
            <a:r>
              <a:rPr lang="en-US" dirty="0">
                <a:sym typeface="Wingdings" pitchFamily="2" charset="2"/>
              </a:rPr>
              <a:t>=&gt;	A: </a:t>
            </a:r>
            <a:r>
              <a:rPr lang="en-US" dirty="0" err="1">
                <a:sym typeface="Wingdings" pitchFamily="2" charset="2"/>
              </a:rPr>
              <a:t>Binnenlandse</a:t>
            </a:r>
            <a:r>
              <a:rPr lang="en-US" dirty="0">
                <a:sym typeface="Wingdings" pitchFamily="2" charset="2"/>
              </a:rPr>
              <a:t> NL levering </a:t>
            </a:r>
            <a:r>
              <a:rPr lang="en-US" dirty="0" err="1">
                <a:sym typeface="Wingdings" pitchFamily="2" charset="2"/>
              </a:rPr>
              <a:t>aan</a:t>
            </a:r>
            <a:r>
              <a:rPr lang="en-US" dirty="0">
                <a:sym typeface="Wingdings" pitchFamily="2" charset="2"/>
              </a:rPr>
              <a:t> B </a:t>
            </a:r>
            <a:r>
              <a:rPr lang="en-US" dirty="0" err="1">
                <a:sym typeface="Wingdings" pitchFamily="2" charset="2"/>
              </a:rPr>
              <a:t>belast</a:t>
            </a:r>
            <a:r>
              <a:rPr lang="en-US" dirty="0">
                <a:sym typeface="Wingdings" pitchFamily="2" charset="2"/>
              </a:rPr>
              <a:t> met NL BTW</a:t>
            </a:r>
          </a:p>
          <a:p>
            <a:pPr marL="0" indent="0" fontAlgn="auto">
              <a:spcBef>
                <a:spcPts val="0"/>
              </a:spcBef>
              <a:spcAft>
                <a:spcPts val="0"/>
              </a:spcAft>
              <a:buNone/>
              <a:defRPr/>
            </a:pPr>
            <a:r>
              <a:rPr lang="en-US" dirty="0">
                <a:sym typeface="Wingdings" pitchFamily="2" charset="2"/>
              </a:rPr>
              <a:t>B-C =&gt;	B: ICL </a:t>
            </a:r>
            <a:r>
              <a:rPr lang="en-US" dirty="0" err="1">
                <a:sym typeface="Wingdings" pitchFamily="2" charset="2"/>
              </a:rPr>
              <a:t>aan</a:t>
            </a:r>
            <a:r>
              <a:rPr lang="en-US" dirty="0">
                <a:sym typeface="Wingdings" pitchFamily="2" charset="2"/>
              </a:rPr>
              <a:t> C =&gt; </a:t>
            </a:r>
            <a:r>
              <a:rPr lang="en-US" dirty="0" err="1">
                <a:sym typeface="Wingdings" pitchFamily="2" charset="2"/>
              </a:rPr>
              <a:t>vertrek</a:t>
            </a:r>
            <a:r>
              <a:rPr lang="en-US" dirty="0">
                <a:sym typeface="Wingdings" pitchFamily="2" charset="2"/>
              </a:rPr>
              <a:t> </a:t>
            </a:r>
            <a:r>
              <a:rPr lang="en-US" dirty="0" err="1">
                <a:sym typeface="Wingdings" pitchFamily="2" charset="2"/>
              </a:rPr>
              <a:t>vanuit</a:t>
            </a:r>
            <a:r>
              <a:rPr lang="en-US" dirty="0">
                <a:sym typeface="Wingdings" pitchFamily="2" charset="2"/>
              </a:rPr>
              <a:t> NL =&gt; 0%-</a:t>
            </a:r>
            <a:r>
              <a:rPr lang="en-US" dirty="0" err="1">
                <a:sym typeface="Wingdings" pitchFamily="2" charset="2"/>
              </a:rPr>
              <a:t>tarief</a:t>
            </a:r>
            <a:endParaRPr lang="en-US" dirty="0">
              <a:sym typeface="Wingdings" pitchFamily="2" charset="2"/>
            </a:endParaRPr>
          </a:p>
          <a:p>
            <a:pPr marL="0" indent="0" fontAlgn="auto">
              <a:spcBef>
                <a:spcPts val="0"/>
              </a:spcBef>
              <a:spcAft>
                <a:spcPts val="0"/>
              </a:spcAft>
              <a:buNone/>
              <a:defRPr/>
            </a:pPr>
            <a:r>
              <a:rPr lang="en-US" dirty="0">
                <a:sym typeface="Wingdings" pitchFamily="2" charset="2"/>
              </a:rPr>
              <a:t>	B: NL BTW-identificatienummer/</a:t>
            </a:r>
            <a:r>
              <a:rPr lang="en-US" dirty="0" err="1">
                <a:sym typeface="Wingdings" pitchFamily="2" charset="2"/>
              </a:rPr>
              <a:t>Aangifte</a:t>
            </a:r>
            <a:r>
              <a:rPr lang="en-US" dirty="0">
                <a:sym typeface="Wingdings" pitchFamily="2" charset="2"/>
              </a:rPr>
              <a:t> NL/</a:t>
            </a:r>
            <a:r>
              <a:rPr lang="en-US" dirty="0" err="1">
                <a:sym typeface="Wingdings" pitchFamily="2" charset="2"/>
              </a:rPr>
              <a:t>aftrek</a:t>
            </a:r>
            <a:r>
              <a:rPr lang="en-US" dirty="0">
                <a:sym typeface="Wingdings" pitchFamily="2" charset="2"/>
              </a:rPr>
              <a:t>            </a:t>
            </a:r>
            <a:br>
              <a:rPr lang="en-US" dirty="0">
                <a:sym typeface="Wingdings" pitchFamily="2" charset="2"/>
              </a:rPr>
            </a:br>
            <a:r>
              <a:rPr lang="en-US" dirty="0">
                <a:sym typeface="Wingdings" pitchFamily="2" charset="2"/>
              </a:rPr>
              <a:t>          	     </a:t>
            </a:r>
            <a:r>
              <a:rPr lang="en-US" dirty="0" err="1">
                <a:sym typeface="Wingdings" pitchFamily="2" charset="2"/>
              </a:rPr>
              <a:t>voorbelasting</a:t>
            </a:r>
            <a:r>
              <a:rPr lang="en-US" dirty="0">
                <a:sym typeface="Wingdings" pitchFamily="2" charset="2"/>
              </a:rPr>
              <a:t> levering A-B/NL Opgaaf ICL</a:t>
            </a:r>
          </a:p>
          <a:p>
            <a:pPr marL="0" indent="0" fontAlgn="auto">
              <a:spcBef>
                <a:spcPts val="0"/>
              </a:spcBef>
              <a:spcAft>
                <a:spcPts val="0"/>
              </a:spcAft>
              <a:buNone/>
              <a:defRPr/>
            </a:pPr>
            <a:r>
              <a:rPr lang="en-US" dirty="0">
                <a:sym typeface="Wingdings" pitchFamily="2" charset="2"/>
              </a:rPr>
              <a:t>	C: ICV in FR</a:t>
            </a:r>
          </a:p>
          <a:p>
            <a:pPr marL="0" indent="0" fontAlgn="auto">
              <a:spcBef>
                <a:spcPts val="0"/>
              </a:spcBef>
              <a:spcAft>
                <a:spcPts val="0"/>
              </a:spcAft>
              <a:buNone/>
              <a:defRPr/>
            </a:pPr>
            <a:r>
              <a:rPr lang="en-US" dirty="0">
                <a:sym typeface="Wingdings" pitchFamily="2" charset="2"/>
              </a:rPr>
              <a:t>Let op:  	B: Kan </a:t>
            </a:r>
            <a:r>
              <a:rPr lang="en-US" dirty="0" err="1">
                <a:sym typeface="Wingdings" pitchFamily="2" charset="2"/>
              </a:rPr>
              <a:t>fiscaal</a:t>
            </a:r>
            <a:r>
              <a:rPr lang="en-US" dirty="0">
                <a:sym typeface="Wingdings" pitchFamily="2" charset="2"/>
              </a:rPr>
              <a:t> </a:t>
            </a:r>
            <a:r>
              <a:rPr lang="en-US" dirty="0" err="1">
                <a:sym typeface="Wingdings" pitchFamily="2" charset="2"/>
              </a:rPr>
              <a:t>vertegenwoordiger</a:t>
            </a:r>
            <a:r>
              <a:rPr lang="en-US" dirty="0">
                <a:sym typeface="Wingdings" pitchFamily="2" charset="2"/>
              </a:rPr>
              <a:t> </a:t>
            </a:r>
            <a:r>
              <a:rPr lang="en-US" dirty="0" err="1">
                <a:sym typeface="Wingdings" pitchFamily="2" charset="2"/>
              </a:rPr>
              <a:t>aanstellen</a:t>
            </a:r>
            <a:r>
              <a:rPr lang="en-US" dirty="0">
                <a:sym typeface="Wingdings" pitchFamily="2" charset="2"/>
              </a:rPr>
              <a:t> in NL</a:t>
            </a:r>
            <a:endParaRPr lang="nl-NL" dirty="0">
              <a:sym typeface="Wingdings" pitchFamily="2" charset="2"/>
            </a:endParaRPr>
          </a:p>
          <a:p>
            <a:pPr fontAlgn="auto">
              <a:spcBef>
                <a:spcPts val="0"/>
              </a:spcBef>
              <a:spcAft>
                <a:spcPts val="0"/>
              </a:spcAft>
              <a:defRPr/>
            </a:pPr>
            <a:endParaRPr lang="nl-NL" dirty="0"/>
          </a:p>
        </p:txBody>
      </p:sp>
      <p:sp>
        <p:nvSpPr>
          <p:cNvPr id="38916" name="Rectangle 4">
            <a:extLst>
              <a:ext uri="{FF2B5EF4-FFF2-40B4-BE49-F238E27FC236}">
                <a16:creationId xmlns:a16="http://schemas.microsoft.com/office/drawing/2014/main" id="{B86C4017-3323-D945-B89C-C410A13836FB}"/>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38917" name="Text Box 5">
            <a:extLst>
              <a:ext uri="{FF2B5EF4-FFF2-40B4-BE49-F238E27FC236}">
                <a16:creationId xmlns:a16="http://schemas.microsoft.com/office/drawing/2014/main" id="{DDCD299E-1837-8946-B8C2-E4B2201DBED9}"/>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374294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AE186BDE-75AA-864A-873A-5A2AF17CA2D7}"/>
              </a:ext>
            </a:extLst>
          </p:cNvPr>
          <p:cNvSpPr>
            <a:spLocks noGrp="1"/>
          </p:cNvSpPr>
          <p:nvPr>
            <p:ph type="title"/>
          </p:nvPr>
        </p:nvSpPr>
        <p:spPr/>
        <p:txBody>
          <a:bodyPr/>
          <a:lstStyle/>
          <a:p>
            <a:pPr eaLnBrk="1" hangingPunct="1"/>
            <a:r>
              <a:rPr lang="nl-NL" altLang="nl-NL"/>
              <a:t>Vereenvoudigde ABC-levering	</a:t>
            </a:r>
          </a:p>
        </p:txBody>
      </p:sp>
      <p:sp>
        <p:nvSpPr>
          <p:cNvPr id="29699" name="Rectangle 3">
            <a:extLst>
              <a:ext uri="{FF2B5EF4-FFF2-40B4-BE49-F238E27FC236}">
                <a16:creationId xmlns:a16="http://schemas.microsoft.com/office/drawing/2014/main" id="{B18F06BD-FC93-2F42-933B-86E51AC8A212}"/>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dirty="0"/>
              <a:t>BTW </a:t>
            </a:r>
            <a:r>
              <a:rPr lang="en-US" dirty="0">
                <a:sym typeface="Wingdings" pitchFamily="2" charset="2"/>
              </a:rPr>
              <a:t>=&gt; </a:t>
            </a:r>
            <a:r>
              <a:rPr lang="nl-NL" dirty="0"/>
              <a:t>Elke transactie </a:t>
            </a:r>
            <a:r>
              <a:rPr lang="en-US" dirty="0">
                <a:sym typeface="Wingdings" pitchFamily="2" charset="2"/>
              </a:rPr>
              <a:t>=&gt;</a:t>
            </a:r>
            <a:r>
              <a:rPr lang="nl-NL" dirty="0"/>
              <a:t> 	ICL			</a:t>
            </a:r>
          </a:p>
          <a:p>
            <a:pPr marL="0" indent="0" fontAlgn="auto">
              <a:spcBef>
                <a:spcPts val="0"/>
              </a:spcBef>
              <a:spcAft>
                <a:spcPts val="0"/>
              </a:spcAft>
              <a:buNone/>
              <a:defRPr/>
            </a:pPr>
            <a:r>
              <a:rPr lang="nl-NL" dirty="0"/>
              <a:t>	 		ICL A-B</a:t>
            </a:r>
          </a:p>
          <a:p>
            <a:pPr marL="0" indent="0" fontAlgn="auto">
              <a:spcBef>
                <a:spcPts val="0"/>
              </a:spcBef>
              <a:spcAft>
                <a:spcPts val="0"/>
              </a:spcAft>
              <a:buNone/>
              <a:defRPr/>
            </a:pPr>
            <a:r>
              <a:rPr lang="nl-NL" dirty="0"/>
              <a:t>	 		ICL B-C</a:t>
            </a:r>
          </a:p>
          <a:p>
            <a:pPr fontAlgn="auto">
              <a:spcBef>
                <a:spcPts val="0"/>
              </a:spcBef>
              <a:spcAft>
                <a:spcPts val="0"/>
              </a:spcAft>
              <a:defRPr/>
            </a:pPr>
            <a:endParaRPr lang="nl-NL" dirty="0"/>
          </a:p>
          <a:p>
            <a:pPr marL="0" indent="0" fontAlgn="auto">
              <a:spcBef>
                <a:spcPts val="0"/>
              </a:spcBef>
              <a:spcAft>
                <a:spcPts val="0"/>
              </a:spcAft>
              <a:buNone/>
              <a:defRPr/>
            </a:pPr>
            <a:r>
              <a:rPr lang="nl-NL" u="sng" dirty="0"/>
              <a:t>Let op:</a:t>
            </a:r>
            <a:r>
              <a:rPr lang="nl-NL" dirty="0"/>
              <a:t>  	</a:t>
            </a:r>
          </a:p>
          <a:p>
            <a:pPr fontAlgn="auto">
              <a:spcBef>
                <a:spcPts val="0"/>
              </a:spcBef>
              <a:spcAft>
                <a:spcPts val="0"/>
              </a:spcAft>
              <a:defRPr/>
            </a:pPr>
            <a:r>
              <a:rPr lang="nl-NL" dirty="0"/>
              <a:t>Alleen bij drie partijen in drie verschillende EU-landen</a:t>
            </a:r>
          </a:p>
          <a:p>
            <a:pPr fontAlgn="auto">
              <a:spcBef>
                <a:spcPts val="0"/>
              </a:spcBef>
              <a:spcAft>
                <a:spcPts val="0"/>
              </a:spcAft>
              <a:defRPr/>
            </a:pPr>
            <a:r>
              <a:rPr lang="nl-NL" dirty="0"/>
              <a:t>A en B maken afspraak over vervoer</a:t>
            </a:r>
          </a:p>
          <a:p>
            <a:pPr fontAlgn="auto">
              <a:spcBef>
                <a:spcPts val="0"/>
              </a:spcBef>
              <a:spcAft>
                <a:spcPts val="0"/>
              </a:spcAft>
              <a:defRPr/>
            </a:pPr>
            <a:r>
              <a:rPr lang="nl-NL" dirty="0"/>
              <a:t>Goederen rechtstreeks van A naar C</a:t>
            </a:r>
          </a:p>
          <a:p>
            <a:pPr fontAlgn="auto">
              <a:spcBef>
                <a:spcPts val="0"/>
              </a:spcBef>
              <a:spcAft>
                <a:spcPts val="0"/>
              </a:spcAft>
              <a:defRPr/>
            </a:pPr>
            <a:endParaRPr lang="en-US" dirty="0"/>
          </a:p>
          <a:p>
            <a:pPr marL="0" indent="0" fontAlgn="auto">
              <a:spcBef>
                <a:spcPts val="0"/>
              </a:spcBef>
              <a:spcAft>
                <a:spcPts val="0"/>
              </a:spcAft>
              <a:buNone/>
              <a:defRPr/>
            </a:pPr>
            <a:r>
              <a:rPr lang="nl-NL" u="sng" dirty="0"/>
              <a:t>Voordeel vereenvoudigde regeling:</a:t>
            </a:r>
          </a:p>
          <a:p>
            <a:pPr fontAlgn="auto">
              <a:spcBef>
                <a:spcPts val="0"/>
              </a:spcBef>
              <a:spcAft>
                <a:spcPts val="0"/>
              </a:spcAft>
              <a:defRPr/>
            </a:pPr>
            <a:r>
              <a:rPr lang="nl-NL" dirty="0" err="1"/>
              <a:t>BTW-registratie</a:t>
            </a:r>
            <a:r>
              <a:rPr lang="nl-NL" dirty="0"/>
              <a:t> in buitenland overbodig</a:t>
            </a:r>
          </a:p>
          <a:p>
            <a:pPr fontAlgn="auto">
              <a:spcBef>
                <a:spcPts val="0"/>
              </a:spcBef>
              <a:spcAft>
                <a:spcPts val="0"/>
              </a:spcAft>
              <a:defRPr/>
            </a:pPr>
            <a:r>
              <a:rPr lang="nl-NL" dirty="0"/>
              <a:t>Geen voorfinanciering BTW </a:t>
            </a:r>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114670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781AEB2D-4CFD-0F41-9C99-2C1549561AFE}"/>
              </a:ext>
            </a:extLst>
          </p:cNvPr>
          <p:cNvSpPr>
            <a:spLocks noGrp="1"/>
          </p:cNvSpPr>
          <p:nvPr>
            <p:ph type="title"/>
          </p:nvPr>
        </p:nvSpPr>
        <p:spPr>
          <a:xfrm>
            <a:off x="2711450" y="2735264"/>
            <a:ext cx="7354888" cy="922337"/>
          </a:xfrm>
        </p:spPr>
        <p:txBody>
          <a:bodyPr/>
          <a:lstStyle/>
          <a:p>
            <a:pPr eaLnBrk="1" hangingPunct="1"/>
            <a:r>
              <a:rPr lang="nl-NL" altLang="nl-NL"/>
              <a:t>Goederenverkeer binnen EU</a:t>
            </a:r>
          </a:p>
        </p:txBody>
      </p:sp>
      <p:sp>
        <p:nvSpPr>
          <p:cNvPr id="9219" name="Rectangle 4">
            <a:extLst>
              <a:ext uri="{FF2B5EF4-FFF2-40B4-BE49-F238E27FC236}">
                <a16:creationId xmlns:a16="http://schemas.microsoft.com/office/drawing/2014/main" id="{7A5748A6-F487-2F4A-802B-70240BE451FB}"/>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9220" name="Text Box 5">
            <a:extLst>
              <a:ext uri="{FF2B5EF4-FFF2-40B4-BE49-F238E27FC236}">
                <a16:creationId xmlns:a16="http://schemas.microsoft.com/office/drawing/2014/main" id="{A9F2F6A3-4B1E-A147-9DF4-D9F318E32E88}"/>
              </a:ext>
            </a:extLst>
          </p:cNvPr>
          <p:cNvSpPr txBox="1">
            <a:spLocks noChangeArrowheads="1"/>
          </p:cNvSpPr>
          <p:nvPr/>
        </p:nvSpPr>
        <p:spPr bwMode="auto">
          <a:xfrm>
            <a:off x="2209801" y="4419601"/>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3384899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5AE97D77-E6AF-B541-9A3D-288810938AD4}"/>
              </a:ext>
            </a:extLst>
          </p:cNvPr>
          <p:cNvSpPr>
            <a:spLocks noGrp="1"/>
          </p:cNvSpPr>
          <p:nvPr>
            <p:ph type="title"/>
          </p:nvPr>
        </p:nvSpPr>
        <p:spPr>
          <a:xfrm>
            <a:off x="1634961" y="1134364"/>
            <a:ext cx="7772400" cy="1143000"/>
          </a:xfrm>
        </p:spPr>
        <p:txBody>
          <a:bodyPr/>
          <a:lstStyle/>
          <a:p>
            <a:pPr eaLnBrk="1" hangingPunct="1"/>
            <a:r>
              <a:rPr lang="nl-NL" altLang="nl-NL" dirty="0"/>
              <a:t>Voorbeeld	</a:t>
            </a:r>
          </a:p>
        </p:txBody>
      </p:sp>
      <p:sp>
        <p:nvSpPr>
          <p:cNvPr id="40963" name="Rectangle 4">
            <a:extLst>
              <a:ext uri="{FF2B5EF4-FFF2-40B4-BE49-F238E27FC236}">
                <a16:creationId xmlns:a16="http://schemas.microsoft.com/office/drawing/2014/main" id="{0C101FFE-7EE3-0C4D-A988-8A6754CFA6FC}"/>
              </a:ext>
            </a:extLst>
          </p:cNvPr>
          <p:cNvSpPr>
            <a:spLocks noChangeArrowheads="1"/>
          </p:cNvSpPr>
          <p:nvPr/>
        </p:nvSpPr>
        <p:spPr bwMode="auto">
          <a:xfrm>
            <a:off x="5970423" y="2884653"/>
            <a:ext cx="184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a:latin typeface="Times New Roman" panose="02020603050405020304" pitchFamily="18" charset="0"/>
            </a:endParaRPr>
          </a:p>
        </p:txBody>
      </p:sp>
      <p:sp>
        <p:nvSpPr>
          <p:cNvPr id="40964" name="Text Box 5">
            <a:extLst>
              <a:ext uri="{FF2B5EF4-FFF2-40B4-BE49-F238E27FC236}">
                <a16:creationId xmlns:a16="http://schemas.microsoft.com/office/drawing/2014/main" id="{D29FDC6D-E11F-2247-B07E-770331F92B3D}"/>
              </a:ext>
            </a:extLst>
          </p:cNvPr>
          <p:cNvSpPr txBox="1">
            <a:spLocks noChangeArrowheads="1"/>
          </p:cNvSpPr>
          <p:nvPr/>
        </p:nvSpPr>
        <p:spPr bwMode="auto">
          <a:xfrm>
            <a:off x="1360488" y="3667125"/>
            <a:ext cx="1841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a:latin typeface="Times New Roman" panose="02020603050405020304" pitchFamily="18" charset="0"/>
            </a:endParaRPr>
          </a:p>
          <a:p>
            <a:pPr eaLnBrk="1" hangingPunct="1">
              <a:spcBef>
                <a:spcPct val="0"/>
              </a:spcBef>
              <a:buFontTx/>
              <a:buNone/>
            </a:pPr>
            <a:endParaRPr lang="nl-NL" altLang="nl-NL">
              <a:latin typeface="Times New Roman" panose="02020603050405020304" pitchFamily="18" charset="0"/>
            </a:endParaRPr>
          </a:p>
        </p:txBody>
      </p:sp>
      <p:pic>
        <p:nvPicPr>
          <p:cNvPr id="40965" name="Picture 6">
            <a:extLst>
              <a:ext uri="{FF2B5EF4-FFF2-40B4-BE49-F238E27FC236}">
                <a16:creationId xmlns:a16="http://schemas.microsoft.com/office/drawing/2014/main" id="{8F7F8944-CDB2-6C4D-9BB2-BB18DBEDCD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7161" y="3229142"/>
            <a:ext cx="1219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AutoShape 7">
            <a:extLst>
              <a:ext uri="{FF2B5EF4-FFF2-40B4-BE49-F238E27FC236}">
                <a16:creationId xmlns:a16="http://schemas.microsoft.com/office/drawing/2014/main" id="{B540EB88-9200-3240-9FF3-B94D48359BF8}"/>
              </a:ext>
            </a:extLst>
          </p:cNvPr>
          <p:cNvSpPr>
            <a:spLocks noChangeArrowheads="1"/>
          </p:cNvSpPr>
          <p:nvPr/>
        </p:nvSpPr>
        <p:spPr bwMode="auto">
          <a:xfrm>
            <a:off x="3979698" y="2381416"/>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A</a:t>
            </a:r>
            <a:endParaRPr lang="nl-NL" altLang="nl-NL" sz="1600" b="0">
              <a:latin typeface="Arial" panose="020B0604020202020204" pitchFamily="34" charset="0"/>
              <a:cs typeface="Arial" panose="020B0604020202020204" pitchFamily="34" charset="0"/>
            </a:endParaRPr>
          </a:p>
        </p:txBody>
      </p:sp>
      <p:sp>
        <p:nvSpPr>
          <p:cNvPr id="40967" name="AutoShape 8">
            <a:extLst>
              <a:ext uri="{FF2B5EF4-FFF2-40B4-BE49-F238E27FC236}">
                <a16:creationId xmlns:a16="http://schemas.microsoft.com/office/drawing/2014/main" id="{AE541ECB-183A-B848-8C67-A3AFAF13C14C}"/>
              </a:ext>
            </a:extLst>
          </p:cNvPr>
          <p:cNvSpPr>
            <a:spLocks noChangeArrowheads="1"/>
          </p:cNvSpPr>
          <p:nvPr/>
        </p:nvSpPr>
        <p:spPr bwMode="auto">
          <a:xfrm>
            <a:off x="5122698" y="2590966"/>
            <a:ext cx="3124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8" name="AutoShape 9">
            <a:extLst>
              <a:ext uri="{FF2B5EF4-FFF2-40B4-BE49-F238E27FC236}">
                <a16:creationId xmlns:a16="http://schemas.microsoft.com/office/drawing/2014/main" id="{039F55E0-A40F-DC46-A1C2-F07AF19E5448}"/>
              </a:ext>
            </a:extLst>
          </p:cNvPr>
          <p:cNvSpPr>
            <a:spLocks noChangeArrowheads="1"/>
          </p:cNvSpPr>
          <p:nvPr/>
        </p:nvSpPr>
        <p:spPr bwMode="auto">
          <a:xfrm rot="5400000">
            <a:off x="8284998" y="3308516"/>
            <a:ext cx="8382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9" name="AutoShape 10">
            <a:extLst>
              <a:ext uri="{FF2B5EF4-FFF2-40B4-BE49-F238E27FC236}">
                <a16:creationId xmlns:a16="http://schemas.microsoft.com/office/drawing/2014/main" id="{756CD8E2-C5B4-CB41-B276-21A0C1C720A2}"/>
              </a:ext>
            </a:extLst>
          </p:cNvPr>
          <p:cNvSpPr>
            <a:spLocks noChangeArrowheads="1"/>
          </p:cNvSpPr>
          <p:nvPr/>
        </p:nvSpPr>
        <p:spPr bwMode="auto">
          <a:xfrm rot="1146269">
            <a:off x="4989348" y="3400591"/>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70" name="Text Box 11">
            <a:extLst>
              <a:ext uri="{FF2B5EF4-FFF2-40B4-BE49-F238E27FC236}">
                <a16:creationId xmlns:a16="http://schemas.microsoft.com/office/drawing/2014/main" id="{49D6F73D-9CBD-1E4C-A49E-063B635D01D0}"/>
              </a:ext>
            </a:extLst>
          </p:cNvPr>
          <p:cNvSpPr txBox="1">
            <a:spLocks noChangeArrowheads="1"/>
          </p:cNvSpPr>
          <p:nvPr/>
        </p:nvSpPr>
        <p:spPr bwMode="auto">
          <a:xfrm>
            <a:off x="6354598" y="3880016"/>
            <a:ext cx="1447800" cy="5842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Levering goederen</a:t>
            </a:r>
            <a:endParaRPr lang="nl-NL" altLang="nl-NL"/>
          </a:p>
        </p:txBody>
      </p:sp>
      <p:sp>
        <p:nvSpPr>
          <p:cNvPr id="40971" name="Text Box 12">
            <a:extLst>
              <a:ext uri="{FF2B5EF4-FFF2-40B4-BE49-F238E27FC236}">
                <a16:creationId xmlns:a16="http://schemas.microsoft.com/office/drawing/2014/main" id="{62E17FF8-51BF-914C-9BD5-83823CFF69EB}"/>
              </a:ext>
            </a:extLst>
          </p:cNvPr>
          <p:cNvSpPr txBox="1">
            <a:spLocks noChangeArrowheads="1"/>
          </p:cNvSpPr>
          <p:nvPr/>
        </p:nvSpPr>
        <p:spPr bwMode="auto">
          <a:xfrm>
            <a:off x="5979948" y="2136942"/>
            <a:ext cx="1371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a:t>
            </a:r>
            <a:endParaRPr lang="nl-NL" altLang="nl-NL"/>
          </a:p>
        </p:txBody>
      </p:sp>
      <p:sp>
        <p:nvSpPr>
          <p:cNvPr id="40972" name="Text Box 13">
            <a:extLst>
              <a:ext uri="{FF2B5EF4-FFF2-40B4-BE49-F238E27FC236}">
                <a16:creationId xmlns:a16="http://schemas.microsoft.com/office/drawing/2014/main" id="{A03563FA-36BD-C442-8E56-55113A526BAB}"/>
              </a:ext>
            </a:extLst>
          </p:cNvPr>
          <p:cNvSpPr txBox="1">
            <a:spLocks noChangeArrowheads="1"/>
          </p:cNvSpPr>
          <p:nvPr/>
        </p:nvSpPr>
        <p:spPr bwMode="auto">
          <a:xfrm>
            <a:off x="9026361" y="3127542"/>
            <a:ext cx="1371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 </a:t>
            </a:r>
            <a:endParaRPr lang="nl-NL" altLang="nl-NL"/>
          </a:p>
        </p:txBody>
      </p:sp>
      <p:sp>
        <p:nvSpPr>
          <p:cNvPr id="46093" name="AutoShape 14">
            <a:extLst>
              <a:ext uri="{FF2B5EF4-FFF2-40B4-BE49-F238E27FC236}">
                <a16:creationId xmlns:a16="http://schemas.microsoft.com/office/drawing/2014/main" id="{DCFED323-4BC7-2446-8544-E4572402351F}"/>
              </a:ext>
            </a:extLst>
          </p:cNvPr>
          <p:cNvSpPr>
            <a:spLocks noChangeArrowheads="1"/>
          </p:cNvSpPr>
          <p:nvPr/>
        </p:nvSpPr>
        <p:spPr bwMode="auto">
          <a:xfrm>
            <a:off x="8246898" y="2381416"/>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B</a:t>
            </a:r>
            <a:endParaRPr lang="nl-NL" altLang="nl-NL" sz="1600" b="0">
              <a:latin typeface="Arial" panose="020B0604020202020204" pitchFamily="34" charset="0"/>
              <a:cs typeface="Arial" panose="020B0604020202020204" pitchFamily="34" charset="0"/>
            </a:endParaRPr>
          </a:p>
        </p:txBody>
      </p:sp>
      <p:sp>
        <p:nvSpPr>
          <p:cNvPr id="46094" name="AutoShape 15">
            <a:extLst>
              <a:ext uri="{FF2B5EF4-FFF2-40B4-BE49-F238E27FC236}">
                <a16:creationId xmlns:a16="http://schemas.microsoft.com/office/drawing/2014/main" id="{EB6B6C79-2985-8E4C-961A-C98F735828B1}"/>
              </a:ext>
            </a:extLst>
          </p:cNvPr>
          <p:cNvSpPr>
            <a:spLocks noChangeArrowheads="1"/>
          </p:cNvSpPr>
          <p:nvPr/>
        </p:nvSpPr>
        <p:spPr bwMode="auto">
          <a:xfrm>
            <a:off x="8246898" y="3978441"/>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C</a:t>
            </a:r>
            <a:endParaRPr lang="nl-NL" altLang="nl-NL" sz="1600" b="0">
              <a:latin typeface="Arial" panose="020B0604020202020204" pitchFamily="34" charset="0"/>
              <a:cs typeface="Arial" panose="020B0604020202020204" pitchFamily="34" charset="0"/>
            </a:endParaRPr>
          </a:p>
        </p:txBody>
      </p:sp>
      <p:sp>
        <p:nvSpPr>
          <p:cNvPr id="40975" name="Text Box 16">
            <a:extLst>
              <a:ext uri="{FF2B5EF4-FFF2-40B4-BE49-F238E27FC236}">
                <a16:creationId xmlns:a16="http://schemas.microsoft.com/office/drawing/2014/main" id="{8D4C2403-8DB3-1144-8FA6-1FC584BB545D}"/>
              </a:ext>
            </a:extLst>
          </p:cNvPr>
          <p:cNvSpPr txBox="1">
            <a:spLocks noChangeArrowheads="1"/>
          </p:cNvSpPr>
          <p:nvPr/>
        </p:nvSpPr>
        <p:spPr bwMode="auto">
          <a:xfrm>
            <a:off x="3979698" y="4839112"/>
            <a:ext cx="7848600" cy="10779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nl-NL" dirty="0"/>
              <a:t>De </a:t>
            </a:r>
            <a:r>
              <a:rPr lang="en-US" altLang="nl-NL" dirty="0" err="1"/>
              <a:t>goederen</a:t>
            </a:r>
            <a:r>
              <a:rPr lang="en-US" altLang="nl-NL" dirty="0"/>
              <a:t> </a:t>
            </a:r>
            <a:r>
              <a:rPr lang="en-US" altLang="nl-NL" dirty="0" err="1"/>
              <a:t>worden</a:t>
            </a:r>
            <a:r>
              <a:rPr lang="en-US" altLang="nl-NL" dirty="0"/>
              <a:t> </a:t>
            </a:r>
            <a:r>
              <a:rPr lang="en-US" altLang="nl-NL" dirty="0" err="1"/>
              <a:t>vervoerd</a:t>
            </a:r>
            <a:r>
              <a:rPr lang="en-US" altLang="nl-NL" dirty="0"/>
              <a:t> in het </a:t>
            </a:r>
            <a:r>
              <a:rPr lang="en-US" altLang="nl-NL" dirty="0" err="1"/>
              <a:t>kader</a:t>
            </a:r>
            <a:r>
              <a:rPr lang="en-US" altLang="nl-NL" dirty="0"/>
              <a:t> van de levering van A </a:t>
            </a:r>
            <a:r>
              <a:rPr lang="en-US" altLang="nl-NL" dirty="0" err="1"/>
              <a:t>aan</a:t>
            </a:r>
            <a:r>
              <a:rPr lang="en-US" altLang="nl-NL" dirty="0"/>
              <a:t> B.</a:t>
            </a:r>
          </a:p>
          <a:p>
            <a:pPr eaLnBrk="1" hangingPunct="1">
              <a:spcBef>
                <a:spcPct val="50000"/>
              </a:spcBef>
              <a:buFontTx/>
              <a:buNone/>
            </a:pPr>
            <a:r>
              <a:rPr lang="en-US" altLang="nl-NL" dirty="0"/>
              <a:t>A </a:t>
            </a:r>
            <a:r>
              <a:rPr lang="en-US" altLang="nl-NL" dirty="0" err="1"/>
              <a:t>en</a:t>
            </a:r>
            <a:r>
              <a:rPr lang="en-US" altLang="nl-NL" dirty="0"/>
              <a:t> B </a:t>
            </a:r>
            <a:r>
              <a:rPr lang="en-US" altLang="nl-NL" dirty="0" err="1"/>
              <a:t>maken</a:t>
            </a:r>
            <a:r>
              <a:rPr lang="en-US" altLang="nl-NL" dirty="0"/>
              <a:t> </a:t>
            </a:r>
            <a:r>
              <a:rPr lang="en-US" altLang="nl-NL" dirty="0" err="1"/>
              <a:t>afspraak</a:t>
            </a:r>
            <a:r>
              <a:rPr lang="en-US" altLang="nl-NL" dirty="0"/>
              <a:t> over de levering</a:t>
            </a:r>
          </a:p>
          <a:p>
            <a:pPr eaLnBrk="1" hangingPunct="1">
              <a:spcBef>
                <a:spcPct val="50000"/>
              </a:spcBef>
              <a:buFontTx/>
              <a:buNone/>
            </a:pPr>
            <a:r>
              <a:rPr lang="en-US" altLang="nl-NL" dirty="0" err="1"/>
              <a:t>Goederen</a:t>
            </a:r>
            <a:r>
              <a:rPr lang="en-US" altLang="nl-NL" dirty="0"/>
              <a:t> </a:t>
            </a:r>
            <a:r>
              <a:rPr lang="en-US" altLang="nl-NL" dirty="0" err="1"/>
              <a:t>worden</a:t>
            </a:r>
            <a:r>
              <a:rPr lang="en-US" altLang="nl-NL" dirty="0"/>
              <a:t> </a:t>
            </a:r>
            <a:r>
              <a:rPr lang="en-US" altLang="nl-NL" dirty="0" err="1"/>
              <a:t>rechtstreeks</a:t>
            </a:r>
            <a:r>
              <a:rPr lang="en-US" altLang="nl-NL" dirty="0"/>
              <a:t> </a:t>
            </a:r>
            <a:r>
              <a:rPr lang="en-US" altLang="nl-NL" dirty="0" err="1"/>
              <a:t>naar</a:t>
            </a:r>
            <a:r>
              <a:rPr lang="en-US" altLang="nl-NL" dirty="0"/>
              <a:t> C </a:t>
            </a:r>
            <a:r>
              <a:rPr lang="en-US" altLang="nl-NL" dirty="0" err="1"/>
              <a:t>vervoerd</a:t>
            </a:r>
            <a:endParaRPr lang="nl-NL" altLang="nl-NL" dirty="0"/>
          </a:p>
        </p:txBody>
      </p:sp>
      <p:sp>
        <p:nvSpPr>
          <p:cNvPr id="40976" name="Text Box 17">
            <a:extLst>
              <a:ext uri="{FF2B5EF4-FFF2-40B4-BE49-F238E27FC236}">
                <a16:creationId xmlns:a16="http://schemas.microsoft.com/office/drawing/2014/main" id="{8C05684F-A046-654C-9FE3-EC5C602136BA}"/>
              </a:ext>
            </a:extLst>
          </p:cNvPr>
          <p:cNvSpPr txBox="1">
            <a:spLocks noChangeArrowheads="1"/>
          </p:cNvSpPr>
          <p:nvPr/>
        </p:nvSpPr>
        <p:spPr bwMode="auto">
          <a:xfrm>
            <a:off x="3986048" y="1959142"/>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NL</a:t>
            </a:r>
          </a:p>
        </p:txBody>
      </p:sp>
      <p:sp>
        <p:nvSpPr>
          <p:cNvPr id="40977" name="Text Box 18">
            <a:extLst>
              <a:ext uri="{FF2B5EF4-FFF2-40B4-BE49-F238E27FC236}">
                <a16:creationId xmlns:a16="http://schemas.microsoft.com/office/drawing/2014/main" id="{D744BD61-17D0-E54F-BF80-DDDCF01469DE}"/>
              </a:ext>
            </a:extLst>
          </p:cNvPr>
          <p:cNvSpPr txBox="1">
            <a:spLocks noChangeArrowheads="1"/>
          </p:cNvSpPr>
          <p:nvPr/>
        </p:nvSpPr>
        <p:spPr bwMode="auto">
          <a:xfrm>
            <a:off x="8246898" y="1968667"/>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DE</a:t>
            </a:r>
          </a:p>
        </p:txBody>
      </p:sp>
      <p:sp>
        <p:nvSpPr>
          <p:cNvPr id="40978" name="Text Box 19">
            <a:extLst>
              <a:ext uri="{FF2B5EF4-FFF2-40B4-BE49-F238E27FC236}">
                <a16:creationId xmlns:a16="http://schemas.microsoft.com/office/drawing/2014/main" id="{A638E42C-5A30-CC47-A3B4-AA38B0E593F7}"/>
              </a:ext>
            </a:extLst>
          </p:cNvPr>
          <p:cNvSpPr txBox="1">
            <a:spLocks noChangeArrowheads="1"/>
          </p:cNvSpPr>
          <p:nvPr/>
        </p:nvSpPr>
        <p:spPr bwMode="auto">
          <a:xfrm>
            <a:off x="9407361" y="3991142"/>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FR</a:t>
            </a:r>
          </a:p>
        </p:txBody>
      </p:sp>
    </p:spTree>
    <p:extLst>
      <p:ext uri="{BB962C8B-B14F-4D97-AF65-F5344CB8AC3E}">
        <p14:creationId xmlns:p14="http://schemas.microsoft.com/office/powerpoint/2010/main" val="19760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F6B7380F-DB3B-C74F-9624-A478637D9449}"/>
              </a:ext>
            </a:extLst>
          </p:cNvPr>
          <p:cNvSpPr>
            <a:spLocks noGrp="1"/>
          </p:cNvSpPr>
          <p:nvPr>
            <p:ph type="title"/>
          </p:nvPr>
        </p:nvSpPr>
        <p:spPr/>
        <p:txBody>
          <a:bodyPr/>
          <a:lstStyle/>
          <a:p>
            <a:pPr eaLnBrk="1" hangingPunct="1"/>
            <a:r>
              <a:rPr lang="nl-NL" altLang="nl-NL"/>
              <a:t>Vereenvoudigde ABC-levering	</a:t>
            </a:r>
          </a:p>
        </p:txBody>
      </p:sp>
      <p:sp>
        <p:nvSpPr>
          <p:cNvPr id="29699" name="Rectangle 3">
            <a:extLst>
              <a:ext uri="{FF2B5EF4-FFF2-40B4-BE49-F238E27FC236}">
                <a16:creationId xmlns:a16="http://schemas.microsoft.com/office/drawing/2014/main" id="{23C68B60-ADAD-B74A-9A4D-E962FD7586A1}"/>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Gevolgen als A in NL gevestigd is:</a:t>
            </a:r>
            <a:r>
              <a:rPr lang="nl-NL" dirty="0"/>
              <a:t>  	</a:t>
            </a:r>
          </a:p>
          <a:p>
            <a:pPr fontAlgn="auto">
              <a:spcBef>
                <a:spcPts val="0"/>
              </a:spcBef>
              <a:spcAft>
                <a:spcPts val="0"/>
              </a:spcAft>
              <a:defRPr/>
            </a:pPr>
            <a:r>
              <a:rPr lang="nl-NL" dirty="0"/>
              <a:t>A geeft levering aan bij 3b </a:t>
            </a:r>
            <a:r>
              <a:rPr lang="nl-NL" dirty="0" err="1"/>
              <a:t>BTW-aangifte</a:t>
            </a:r>
            <a:endParaRPr lang="nl-NL" dirty="0"/>
          </a:p>
          <a:p>
            <a:pPr fontAlgn="auto">
              <a:spcBef>
                <a:spcPts val="0"/>
              </a:spcBef>
              <a:spcAft>
                <a:spcPts val="0"/>
              </a:spcAft>
              <a:defRPr/>
            </a:pPr>
            <a:r>
              <a:rPr lang="en-US" dirty="0"/>
              <a:t>A </a:t>
            </a:r>
            <a:r>
              <a:rPr lang="en-US" dirty="0" err="1"/>
              <a:t>vermeld</a:t>
            </a:r>
            <a:r>
              <a:rPr lang="en-US" dirty="0"/>
              <a:t> levering in </a:t>
            </a:r>
            <a:r>
              <a:rPr lang="en-US" dirty="0" err="1"/>
              <a:t>opgaaf</a:t>
            </a:r>
            <a:r>
              <a:rPr lang="en-US" dirty="0"/>
              <a:t> ICP, vermelding BTW-nummer B</a:t>
            </a:r>
            <a:endParaRPr lang="nl-NL" dirty="0"/>
          </a:p>
          <a:p>
            <a:pPr fontAlgn="auto">
              <a:spcBef>
                <a:spcPts val="0"/>
              </a:spcBef>
              <a:spcAft>
                <a:spcPts val="0"/>
              </a:spcAft>
              <a:defRPr/>
            </a:pPr>
            <a:r>
              <a:rPr lang="en-US" dirty="0"/>
              <a:t>B </a:t>
            </a:r>
            <a:r>
              <a:rPr lang="en-US" dirty="0" err="1"/>
              <a:t>doet</a:t>
            </a:r>
            <a:r>
              <a:rPr lang="en-US" dirty="0"/>
              <a:t> </a:t>
            </a:r>
            <a:r>
              <a:rPr lang="en-US" dirty="0" err="1"/>
              <a:t>geen</a:t>
            </a:r>
            <a:r>
              <a:rPr lang="en-US" dirty="0"/>
              <a:t> BTW-</a:t>
            </a:r>
            <a:r>
              <a:rPr lang="en-US" dirty="0" err="1"/>
              <a:t>aangifte</a:t>
            </a:r>
            <a:r>
              <a:rPr lang="en-US" dirty="0"/>
              <a:t> in land C</a:t>
            </a:r>
            <a:endParaRPr lang="nl-NL" dirty="0"/>
          </a:p>
          <a:p>
            <a:pPr fontAlgn="auto">
              <a:spcBef>
                <a:spcPts val="0"/>
              </a:spcBef>
              <a:spcAft>
                <a:spcPts val="0"/>
              </a:spcAft>
              <a:defRPr/>
            </a:pPr>
            <a:r>
              <a:rPr lang="nl-NL" dirty="0"/>
              <a:t>Geen registratie van B in land C vereist</a:t>
            </a:r>
          </a:p>
          <a:p>
            <a:pPr fontAlgn="auto">
              <a:spcBef>
                <a:spcPts val="0"/>
              </a:spcBef>
              <a:spcAft>
                <a:spcPts val="0"/>
              </a:spcAft>
              <a:defRPr/>
            </a:pPr>
            <a:r>
              <a:rPr lang="nl-NL" dirty="0"/>
              <a:t>Enkel mogelijk als B </a:t>
            </a:r>
            <a:r>
              <a:rPr lang="nl-NL" u="sng" dirty="0"/>
              <a:t>niet</a:t>
            </a:r>
            <a:r>
              <a:rPr lang="nl-NL" dirty="0"/>
              <a:t> in land C geregistreerd is voor BTW</a:t>
            </a:r>
          </a:p>
          <a:p>
            <a:pPr fontAlgn="auto">
              <a:spcBef>
                <a:spcPts val="0"/>
              </a:spcBef>
              <a:spcAft>
                <a:spcPts val="0"/>
              </a:spcAft>
              <a:defRPr/>
            </a:pPr>
            <a:endParaRPr lang="nl-NL" dirty="0"/>
          </a:p>
          <a:p>
            <a:pPr fontAlgn="auto">
              <a:spcBef>
                <a:spcPts val="0"/>
              </a:spcBef>
              <a:spcAft>
                <a:spcPts val="0"/>
              </a:spcAft>
              <a:defRPr/>
            </a:pPr>
            <a:endParaRPr lang="en-US" dirty="0"/>
          </a:p>
          <a:p>
            <a:pPr marL="0" indent="0" fontAlgn="auto">
              <a:spcBef>
                <a:spcPts val="0"/>
              </a:spcBef>
              <a:spcAft>
                <a:spcPts val="0"/>
              </a:spcAft>
              <a:buNone/>
              <a:defRPr/>
            </a:pPr>
            <a:endParaRPr lang="nl-NL" u="sng"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156884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3E7BEF62-0C1D-2146-A94C-C0C8431F79FF}"/>
              </a:ext>
            </a:extLst>
          </p:cNvPr>
          <p:cNvSpPr>
            <a:spLocks noGrp="1"/>
          </p:cNvSpPr>
          <p:nvPr>
            <p:ph type="title"/>
          </p:nvPr>
        </p:nvSpPr>
        <p:spPr/>
        <p:txBody>
          <a:bodyPr/>
          <a:lstStyle/>
          <a:p>
            <a:pPr eaLnBrk="1" hangingPunct="1"/>
            <a:r>
              <a:rPr lang="nl-NL" altLang="nl-NL"/>
              <a:t>Vereenvoudigde ABC-levering	</a:t>
            </a:r>
          </a:p>
        </p:txBody>
      </p:sp>
      <p:sp>
        <p:nvSpPr>
          <p:cNvPr id="29699" name="Rectangle 3">
            <a:extLst>
              <a:ext uri="{FF2B5EF4-FFF2-40B4-BE49-F238E27FC236}">
                <a16:creationId xmlns:a16="http://schemas.microsoft.com/office/drawing/2014/main" id="{BD370404-7E8B-6D40-A93A-743A4DABEAEF}"/>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Factuurvereisten geldend voor B:</a:t>
            </a:r>
            <a:r>
              <a:rPr lang="nl-NL" dirty="0"/>
              <a:t>  	</a:t>
            </a:r>
            <a:endParaRPr lang="en-US" dirty="0"/>
          </a:p>
          <a:p>
            <a:pPr fontAlgn="auto">
              <a:spcBef>
                <a:spcPts val="0"/>
              </a:spcBef>
              <a:spcAft>
                <a:spcPts val="0"/>
              </a:spcAft>
              <a:defRPr/>
            </a:pPr>
            <a:r>
              <a:rPr lang="nl-NL" dirty="0"/>
              <a:t>Gebruikelijke factuurvereisten van toepassing met volgende aanvullende vereisten:</a:t>
            </a:r>
          </a:p>
          <a:p>
            <a:pPr marL="213750" lvl="1" fontAlgn="auto">
              <a:spcBef>
                <a:spcPts val="0"/>
              </a:spcBef>
              <a:spcAft>
                <a:spcPts val="0"/>
              </a:spcAft>
              <a:defRPr/>
            </a:pPr>
            <a:r>
              <a:rPr lang="nl-NL" dirty="0"/>
              <a:t>BTW-identificatienummer van B vermelden</a:t>
            </a:r>
          </a:p>
          <a:p>
            <a:pPr marL="213750" lvl="1" fontAlgn="auto">
              <a:spcBef>
                <a:spcPts val="0"/>
              </a:spcBef>
              <a:spcAft>
                <a:spcPts val="0"/>
              </a:spcAft>
              <a:defRPr/>
            </a:pPr>
            <a:r>
              <a:rPr lang="nl-NL" dirty="0"/>
              <a:t>BTW-identificatienummer van afnemer C in het land van C de vermelding: </a:t>
            </a:r>
          </a:p>
          <a:p>
            <a:pPr lvl="1" fontAlgn="auto">
              <a:spcAft>
                <a:spcPts val="0"/>
              </a:spcAft>
              <a:defRPr/>
            </a:pPr>
            <a:r>
              <a:rPr lang="nl-NL" dirty="0"/>
              <a:t>'verlegging vereenvoudigde ABC-regeling' of</a:t>
            </a:r>
          </a:p>
          <a:p>
            <a:pPr lvl="1" fontAlgn="auto">
              <a:spcAft>
                <a:spcPts val="0"/>
              </a:spcAft>
              <a:defRPr/>
            </a:pPr>
            <a:r>
              <a:rPr lang="nl-NL" dirty="0"/>
              <a:t>'intracommunautaire levering'</a:t>
            </a:r>
          </a:p>
          <a:p>
            <a:pPr marL="0" indent="0" fontAlgn="auto">
              <a:spcBef>
                <a:spcPts val="0"/>
              </a:spcBef>
              <a:spcAft>
                <a:spcPts val="0"/>
              </a:spcAft>
              <a:buNone/>
              <a:defRPr/>
            </a:pPr>
            <a:endParaRPr lang="nl-NL" u="sng"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2718296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B464C8BF-B73F-DD49-9015-0F43851B98B9}"/>
              </a:ext>
            </a:extLst>
          </p:cNvPr>
          <p:cNvSpPr>
            <a:spLocks noGrp="1"/>
          </p:cNvSpPr>
          <p:nvPr>
            <p:ph type="title"/>
          </p:nvPr>
        </p:nvSpPr>
        <p:spPr>
          <a:xfrm>
            <a:off x="1717689" y="1268898"/>
            <a:ext cx="7772400" cy="1143000"/>
          </a:xfrm>
        </p:spPr>
        <p:txBody>
          <a:bodyPr/>
          <a:lstStyle/>
          <a:p>
            <a:pPr eaLnBrk="1" hangingPunct="1"/>
            <a:r>
              <a:rPr lang="nl-NL" altLang="nl-NL" dirty="0"/>
              <a:t>Voorbeeld	</a:t>
            </a:r>
          </a:p>
        </p:txBody>
      </p:sp>
      <p:sp>
        <p:nvSpPr>
          <p:cNvPr id="44035" name="Rectangle 4">
            <a:extLst>
              <a:ext uri="{FF2B5EF4-FFF2-40B4-BE49-F238E27FC236}">
                <a16:creationId xmlns:a16="http://schemas.microsoft.com/office/drawing/2014/main" id="{82528A45-8C2C-1E44-8DCF-5FC617ED988C}"/>
              </a:ext>
            </a:extLst>
          </p:cNvPr>
          <p:cNvSpPr>
            <a:spLocks noChangeArrowheads="1"/>
          </p:cNvSpPr>
          <p:nvPr/>
        </p:nvSpPr>
        <p:spPr bwMode="auto">
          <a:xfrm>
            <a:off x="5748352" y="3243056"/>
            <a:ext cx="184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a:latin typeface="Times New Roman" panose="02020603050405020304" pitchFamily="18" charset="0"/>
            </a:endParaRPr>
          </a:p>
        </p:txBody>
      </p:sp>
      <p:pic>
        <p:nvPicPr>
          <p:cNvPr id="44036" name="Picture 6">
            <a:extLst>
              <a:ext uri="{FF2B5EF4-FFF2-40B4-BE49-F238E27FC236}">
                <a16:creationId xmlns:a16="http://schemas.microsoft.com/office/drawing/2014/main" id="{F4DDEA20-63D0-7548-9445-346A0DDD18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089" y="3587545"/>
            <a:ext cx="1219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AutoShape 7">
            <a:extLst>
              <a:ext uri="{FF2B5EF4-FFF2-40B4-BE49-F238E27FC236}">
                <a16:creationId xmlns:a16="http://schemas.microsoft.com/office/drawing/2014/main" id="{0754489F-A5D5-5749-971A-E4C8F22456BB}"/>
              </a:ext>
            </a:extLst>
          </p:cNvPr>
          <p:cNvSpPr>
            <a:spLocks noChangeArrowheads="1"/>
          </p:cNvSpPr>
          <p:nvPr/>
        </p:nvSpPr>
        <p:spPr bwMode="auto">
          <a:xfrm>
            <a:off x="3757627" y="2739819"/>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dirty="0">
                <a:latin typeface="Arial" panose="020B0604020202020204" pitchFamily="34" charset="0"/>
                <a:cs typeface="Arial" panose="020B0604020202020204" pitchFamily="34" charset="0"/>
              </a:rPr>
              <a:t>A</a:t>
            </a:r>
            <a:endParaRPr lang="nl-NL" altLang="nl-NL" sz="1600" b="0" dirty="0">
              <a:latin typeface="Arial" panose="020B0604020202020204" pitchFamily="34" charset="0"/>
              <a:cs typeface="Arial" panose="020B0604020202020204" pitchFamily="34" charset="0"/>
            </a:endParaRPr>
          </a:p>
        </p:txBody>
      </p:sp>
      <p:sp>
        <p:nvSpPr>
          <p:cNvPr id="44038" name="AutoShape 8">
            <a:extLst>
              <a:ext uri="{FF2B5EF4-FFF2-40B4-BE49-F238E27FC236}">
                <a16:creationId xmlns:a16="http://schemas.microsoft.com/office/drawing/2014/main" id="{4B3A56FC-2769-4942-A6B9-C490CBF4E838}"/>
              </a:ext>
            </a:extLst>
          </p:cNvPr>
          <p:cNvSpPr>
            <a:spLocks noChangeArrowheads="1"/>
          </p:cNvSpPr>
          <p:nvPr/>
        </p:nvSpPr>
        <p:spPr bwMode="auto">
          <a:xfrm>
            <a:off x="4900627" y="2949369"/>
            <a:ext cx="3124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39" name="AutoShape 9">
            <a:extLst>
              <a:ext uri="{FF2B5EF4-FFF2-40B4-BE49-F238E27FC236}">
                <a16:creationId xmlns:a16="http://schemas.microsoft.com/office/drawing/2014/main" id="{773542EE-D8EF-3A4A-930E-AA50C792498A}"/>
              </a:ext>
            </a:extLst>
          </p:cNvPr>
          <p:cNvSpPr>
            <a:spLocks noChangeArrowheads="1"/>
          </p:cNvSpPr>
          <p:nvPr/>
        </p:nvSpPr>
        <p:spPr bwMode="auto">
          <a:xfrm rot="5400000">
            <a:off x="8062927" y="3666919"/>
            <a:ext cx="838200"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40" name="AutoShape 10">
            <a:extLst>
              <a:ext uri="{FF2B5EF4-FFF2-40B4-BE49-F238E27FC236}">
                <a16:creationId xmlns:a16="http://schemas.microsoft.com/office/drawing/2014/main" id="{6D581746-4BAA-EE46-8004-6410A2BAC69D}"/>
              </a:ext>
            </a:extLst>
          </p:cNvPr>
          <p:cNvSpPr>
            <a:spLocks noChangeArrowheads="1"/>
          </p:cNvSpPr>
          <p:nvPr/>
        </p:nvSpPr>
        <p:spPr bwMode="auto">
          <a:xfrm rot="1146269">
            <a:off x="4767277" y="3758994"/>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41" name="Text Box 11">
            <a:extLst>
              <a:ext uri="{FF2B5EF4-FFF2-40B4-BE49-F238E27FC236}">
                <a16:creationId xmlns:a16="http://schemas.microsoft.com/office/drawing/2014/main" id="{D8D65B1A-D085-144A-91D3-DDBCEA27BD28}"/>
              </a:ext>
            </a:extLst>
          </p:cNvPr>
          <p:cNvSpPr txBox="1">
            <a:spLocks noChangeArrowheads="1"/>
          </p:cNvSpPr>
          <p:nvPr/>
        </p:nvSpPr>
        <p:spPr bwMode="auto">
          <a:xfrm>
            <a:off x="6132527" y="4238419"/>
            <a:ext cx="1447800" cy="5842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Levering goederen</a:t>
            </a:r>
            <a:endParaRPr lang="nl-NL" altLang="nl-NL"/>
          </a:p>
        </p:txBody>
      </p:sp>
      <p:sp>
        <p:nvSpPr>
          <p:cNvPr id="44042" name="Text Box 12">
            <a:extLst>
              <a:ext uri="{FF2B5EF4-FFF2-40B4-BE49-F238E27FC236}">
                <a16:creationId xmlns:a16="http://schemas.microsoft.com/office/drawing/2014/main" id="{329031EE-1846-174C-A8F1-6E2F5DDF3FE9}"/>
              </a:ext>
            </a:extLst>
          </p:cNvPr>
          <p:cNvSpPr txBox="1">
            <a:spLocks noChangeArrowheads="1"/>
          </p:cNvSpPr>
          <p:nvPr/>
        </p:nvSpPr>
        <p:spPr bwMode="auto">
          <a:xfrm>
            <a:off x="5757877" y="2495345"/>
            <a:ext cx="1371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a:t>
            </a:r>
            <a:endParaRPr lang="nl-NL" altLang="nl-NL"/>
          </a:p>
        </p:txBody>
      </p:sp>
      <p:sp>
        <p:nvSpPr>
          <p:cNvPr id="44043" name="Text Box 13">
            <a:extLst>
              <a:ext uri="{FF2B5EF4-FFF2-40B4-BE49-F238E27FC236}">
                <a16:creationId xmlns:a16="http://schemas.microsoft.com/office/drawing/2014/main" id="{A6AC8C8A-8C23-2944-8D89-EF8CB146C31E}"/>
              </a:ext>
            </a:extLst>
          </p:cNvPr>
          <p:cNvSpPr txBox="1">
            <a:spLocks noChangeArrowheads="1"/>
          </p:cNvSpPr>
          <p:nvPr/>
        </p:nvSpPr>
        <p:spPr bwMode="auto">
          <a:xfrm>
            <a:off x="8804289" y="3485945"/>
            <a:ext cx="1371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 </a:t>
            </a:r>
            <a:endParaRPr lang="nl-NL" altLang="nl-NL"/>
          </a:p>
        </p:txBody>
      </p:sp>
      <p:sp>
        <p:nvSpPr>
          <p:cNvPr id="49164" name="AutoShape 14">
            <a:extLst>
              <a:ext uri="{FF2B5EF4-FFF2-40B4-BE49-F238E27FC236}">
                <a16:creationId xmlns:a16="http://schemas.microsoft.com/office/drawing/2014/main" id="{C232832B-36A2-9B4C-9201-023460A890E4}"/>
              </a:ext>
            </a:extLst>
          </p:cNvPr>
          <p:cNvSpPr>
            <a:spLocks noChangeArrowheads="1"/>
          </p:cNvSpPr>
          <p:nvPr/>
        </p:nvSpPr>
        <p:spPr bwMode="auto">
          <a:xfrm>
            <a:off x="8024827" y="2739819"/>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dirty="0">
                <a:latin typeface="Arial" panose="020B0604020202020204" pitchFamily="34" charset="0"/>
                <a:cs typeface="Arial" panose="020B0604020202020204" pitchFamily="34" charset="0"/>
              </a:rPr>
              <a:t>B</a:t>
            </a:r>
            <a:endParaRPr lang="nl-NL" altLang="nl-NL" sz="1600" b="0" dirty="0">
              <a:latin typeface="Arial" panose="020B0604020202020204" pitchFamily="34" charset="0"/>
              <a:cs typeface="Arial" panose="020B0604020202020204" pitchFamily="34" charset="0"/>
            </a:endParaRPr>
          </a:p>
        </p:txBody>
      </p:sp>
      <p:sp>
        <p:nvSpPr>
          <p:cNvPr id="49165" name="AutoShape 15">
            <a:extLst>
              <a:ext uri="{FF2B5EF4-FFF2-40B4-BE49-F238E27FC236}">
                <a16:creationId xmlns:a16="http://schemas.microsoft.com/office/drawing/2014/main" id="{733995B2-58B4-924E-AB8E-EB764F4D5148}"/>
              </a:ext>
            </a:extLst>
          </p:cNvPr>
          <p:cNvSpPr>
            <a:spLocks noChangeArrowheads="1"/>
          </p:cNvSpPr>
          <p:nvPr/>
        </p:nvSpPr>
        <p:spPr bwMode="auto">
          <a:xfrm>
            <a:off x="8024827" y="4336844"/>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C</a:t>
            </a:r>
            <a:endParaRPr lang="nl-NL" altLang="nl-NL" sz="1600" b="0">
              <a:latin typeface="Arial" panose="020B0604020202020204" pitchFamily="34" charset="0"/>
              <a:cs typeface="Arial" panose="020B0604020202020204" pitchFamily="34" charset="0"/>
            </a:endParaRPr>
          </a:p>
        </p:txBody>
      </p:sp>
      <p:sp>
        <p:nvSpPr>
          <p:cNvPr id="44046" name="Text Box 16">
            <a:extLst>
              <a:ext uri="{FF2B5EF4-FFF2-40B4-BE49-F238E27FC236}">
                <a16:creationId xmlns:a16="http://schemas.microsoft.com/office/drawing/2014/main" id="{2315D40D-3882-084E-BE9C-A7D6550E94C6}"/>
              </a:ext>
            </a:extLst>
          </p:cNvPr>
          <p:cNvSpPr txBox="1">
            <a:spLocks noChangeArrowheads="1"/>
          </p:cNvSpPr>
          <p:nvPr/>
        </p:nvSpPr>
        <p:spPr bwMode="auto">
          <a:xfrm>
            <a:off x="3757627" y="4999729"/>
            <a:ext cx="7848600" cy="10779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nl-NL" dirty="0"/>
              <a:t>De </a:t>
            </a:r>
            <a:r>
              <a:rPr lang="en-US" altLang="nl-NL" dirty="0" err="1"/>
              <a:t>goederen</a:t>
            </a:r>
            <a:r>
              <a:rPr lang="en-US" altLang="nl-NL" dirty="0"/>
              <a:t> </a:t>
            </a:r>
            <a:r>
              <a:rPr lang="en-US" altLang="nl-NL" dirty="0" err="1"/>
              <a:t>worden</a:t>
            </a:r>
            <a:r>
              <a:rPr lang="en-US" altLang="nl-NL" dirty="0"/>
              <a:t> </a:t>
            </a:r>
            <a:r>
              <a:rPr lang="en-US" altLang="nl-NL" dirty="0" err="1"/>
              <a:t>vervoerd</a:t>
            </a:r>
            <a:r>
              <a:rPr lang="en-US" altLang="nl-NL" dirty="0"/>
              <a:t> in het </a:t>
            </a:r>
            <a:r>
              <a:rPr lang="en-US" altLang="nl-NL" dirty="0" err="1"/>
              <a:t>kader</a:t>
            </a:r>
            <a:r>
              <a:rPr lang="en-US" altLang="nl-NL" dirty="0"/>
              <a:t> van de levering van A </a:t>
            </a:r>
            <a:r>
              <a:rPr lang="en-US" altLang="nl-NL" dirty="0" err="1"/>
              <a:t>aan</a:t>
            </a:r>
            <a:r>
              <a:rPr lang="en-US" altLang="nl-NL" dirty="0"/>
              <a:t> B. </a:t>
            </a:r>
          </a:p>
          <a:p>
            <a:pPr eaLnBrk="1" hangingPunct="1">
              <a:spcBef>
                <a:spcPct val="50000"/>
              </a:spcBef>
              <a:buFontTx/>
              <a:buNone/>
            </a:pPr>
            <a:r>
              <a:rPr lang="en-US" altLang="nl-NL" dirty="0"/>
              <a:t> A </a:t>
            </a:r>
            <a:r>
              <a:rPr lang="en-US" altLang="nl-NL" dirty="0" err="1"/>
              <a:t>en</a:t>
            </a:r>
            <a:r>
              <a:rPr lang="en-US" altLang="nl-NL" dirty="0"/>
              <a:t> B </a:t>
            </a:r>
            <a:r>
              <a:rPr lang="en-US" altLang="nl-NL" dirty="0" err="1"/>
              <a:t>maken</a:t>
            </a:r>
            <a:r>
              <a:rPr lang="en-US" altLang="nl-NL" dirty="0"/>
              <a:t> </a:t>
            </a:r>
            <a:r>
              <a:rPr lang="en-US" altLang="nl-NL" dirty="0" err="1"/>
              <a:t>afspraak</a:t>
            </a:r>
            <a:r>
              <a:rPr lang="en-US" altLang="nl-NL" dirty="0"/>
              <a:t> over de levering</a:t>
            </a:r>
          </a:p>
          <a:p>
            <a:pPr eaLnBrk="1" hangingPunct="1">
              <a:spcBef>
                <a:spcPct val="50000"/>
              </a:spcBef>
              <a:buFontTx/>
              <a:buNone/>
            </a:pPr>
            <a:r>
              <a:rPr lang="en-US" altLang="nl-NL" dirty="0" err="1"/>
              <a:t>Goederen</a:t>
            </a:r>
            <a:r>
              <a:rPr lang="en-US" altLang="nl-NL" dirty="0"/>
              <a:t> </a:t>
            </a:r>
            <a:r>
              <a:rPr lang="en-US" altLang="nl-NL" dirty="0" err="1"/>
              <a:t>worden</a:t>
            </a:r>
            <a:r>
              <a:rPr lang="en-US" altLang="nl-NL" dirty="0"/>
              <a:t> </a:t>
            </a:r>
            <a:r>
              <a:rPr lang="en-US" altLang="nl-NL" dirty="0" err="1"/>
              <a:t>rechtstreeks</a:t>
            </a:r>
            <a:r>
              <a:rPr lang="en-US" altLang="nl-NL" dirty="0"/>
              <a:t> </a:t>
            </a:r>
            <a:r>
              <a:rPr lang="en-US" altLang="nl-NL" dirty="0" err="1"/>
              <a:t>naar</a:t>
            </a:r>
            <a:r>
              <a:rPr lang="en-US" altLang="nl-NL" dirty="0"/>
              <a:t> C </a:t>
            </a:r>
            <a:r>
              <a:rPr lang="en-US" altLang="nl-NL" dirty="0" err="1"/>
              <a:t>vervoerd</a:t>
            </a:r>
            <a:endParaRPr lang="nl-NL" altLang="nl-NL" dirty="0"/>
          </a:p>
        </p:txBody>
      </p:sp>
      <p:sp>
        <p:nvSpPr>
          <p:cNvPr id="44047" name="Text Box 17">
            <a:extLst>
              <a:ext uri="{FF2B5EF4-FFF2-40B4-BE49-F238E27FC236}">
                <a16:creationId xmlns:a16="http://schemas.microsoft.com/office/drawing/2014/main" id="{A7AA7624-8CD0-ED43-8D37-F2BE98558C0C}"/>
              </a:ext>
            </a:extLst>
          </p:cNvPr>
          <p:cNvSpPr txBox="1">
            <a:spLocks noChangeArrowheads="1"/>
          </p:cNvSpPr>
          <p:nvPr/>
        </p:nvSpPr>
        <p:spPr bwMode="auto">
          <a:xfrm>
            <a:off x="3763977" y="2317545"/>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DE</a:t>
            </a:r>
            <a:endParaRPr lang="nl-NL" altLang="nl-NL"/>
          </a:p>
        </p:txBody>
      </p:sp>
      <p:sp>
        <p:nvSpPr>
          <p:cNvPr id="44048" name="Text Box 18">
            <a:extLst>
              <a:ext uri="{FF2B5EF4-FFF2-40B4-BE49-F238E27FC236}">
                <a16:creationId xmlns:a16="http://schemas.microsoft.com/office/drawing/2014/main" id="{1BC3F482-0558-E549-B413-B3391548BF40}"/>
              </a:ext>
            </a:extLst>
          </p:cNvPr>
          <p:cNvSpPr txBox="1">
            <a:spLocks noChangeArrowheads="1"/>
          </p:cNvSpPr>
          <p:nvPr/>
        </p:nvSpPr>
        <p:spPr bwMode="auto">
          <a:xfrm>
            <a:off x="8024827" y="2327070"/>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NL</a:t>
            </a:r>
            <a:endParaRPr lang="nl-NL" altLang="nl-NL"/>
          </a:p>
        </p:txBody>
      </p:sp>
      <p:sp>
        <p:nvSpPr>
          <p:cNvPr id="44049" name="Text Box 19">
            <a:extLst>
              <a:ext uri="{FF2B5EF4-FFF2-40B4-BE49-F238E27FC236}">
                <a16:creationId xmlns:a16="http://schemas.microsoft.com/office/drawing/2014/main" id="{91387C5D-12AF-174A-9520-BB9AA07798F8}"/>
              </a:ext>
            </a:extLst>
          </p:cNvPr>
          <p:cNvSpPr txBox="1">
            <a:spLocks noChangeArrowheads="1"/>
          </p:cNvSpPr>
          <p:nvPr/>
        </p:nvSpPr>
        <p:spPr bwMode="auto">
          <a:xfrm>
            <a:off x="9185289" y="4349545"/>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FR</a:t>
            </a:r>
          </a:p>
        </p:txBody>
      </p:sp>
    </p:spTree>
    <p:extLst>
      <p:ext uri="{BB962C8B-B14F-4D97-AF65-F5344CB8AC3E}">
        <p14:creationId xmlns:p14="http://schemas.microsoft.com/office/powerpoint/2010/main" val="84812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F6BEB26F-E037-FD47-A998-107940DFACB6}"/>
              </a:ext>
            </a:extLst>
          </p:cNvPr>
          <p:cNvSpPr>
            <a:spLocks noGrp="1"/>
          </p:cNvSpPr>
          <p:nvPr>
            <p:ph type="title"/>
          </p:nvPr>
        </p:nvSpPr>
        <p:spPr/>
        <p:txBody>
          <a:bodyPr/>
          <a:lstStyle/>
          <a:p>
            <a:pPr eaLnBrk="1" hangingPunct="1"/>
            <a:r>
              <a:rPr lang="nl-NL" altLang="nl-NL"/>
              <a:t>Vereenvoudigde ABC-levering	</a:t>
            </a:r>
          </a:p>
        </p:txBody>
      </p:sp>
      <p:sp>
        <p:nvSpPr>
          <p:cNvPr id="29699" name="Rectangle 3">
            <a:extLst>
              <a:ext uri="{FF2B5EF4-FFF2-40B4-BE49-F238E27FC236}">
                <a16:creationId xmlns:a16="http://schemas.microsoft.com/office/drawing/2014/main" id="{3889DF34-F8B3-9D47-A5AF-90CE9EF15E75}"/>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Gevolgen als B in NL gevestigd is:</a:t>
            </a:r>
            <a:r>
              <a:rPr lang="nl-NL" dirty="0"/>
              <a:t>  	</a:t>
            </a:r>
          </a:p>
          <a:p>
            <a:pPr fontAlgn="auto">
              <a:spcBef>
                <a:spcPts val="0"/>
              </a:spcBef>
              <a:spcAft>
                <a:spcPts val="0"/>
              </a:spcAft>
              <a:defRPr/>
            </a:pPr>
            <a:r>
              <a:rPr lang="nl-NL" dirty="0"/>
              <a:t>B geeft intracommunautaire verwerving niet aan in </a:t>
            </a:r>
            <a:r>
              <a:rPr lang="nl-NL" dirty="0" err="1"/>
              <a:t>BTW-aangifte</a:t>
            </a:r>
            <a:endParaRPr lang="nl-NL" dirty="0"/>
          </a:p>
          <a:p>
            <a:pPr fontAlgn="auto">
              <a:spcBef>
                <a:spcPts val="0"/>
              </a:spcBef>
              <a:spcAft>
                <a:spcPts val="0"/>
              </a:spcAft>
              <a:defRPr/>
            </a:pPr>
            <a:r>
              <a:rPr lang="en-US" dirty="0"/>
              <a:t>B </a:t>
            </a:r>
            <a:r>
              <a:rPr lang="en-US" dirty="0" err="1"/>
              <a:t>moet</a:t>
            </a:r>
            <a:r>
              <a:rPr lang="en-US" dirty="0"/>
              <a:t> </a:t>
            </a:r>
            <a:r>
              <a:rPr lang="en-US" dirty="0" err="1"/>
              <a:t>wel</a:t>
            </a:r>
            <a:r>
              <a:rPr lang="en-US" dirty="0"/>
              <a:t> </a:t>
            </a:r>
            <a:r>
              <a:rPr lang="en-US" dirty="0" err="1"/>
              <a:t>aantonen</a:t>
            </a:r>
            <a:r>
              <a:rPr lang="en-US" dirty="0"/>
              <a:t> </a:t>
            </a:r>
            <a:r>
              <a:rPr lang="en-US" dirty="0" err="1"/>
              <a:t>dat</a:t>
            </a:r>
            <a:r>
              <a:rPr lang="en-US" dirty="0"/>
              <a:t> </a:t>
            </a:r>
            <a:r>
              <a:rPr lang="en-US" dirty="0" err="1"/>
              <a:t>verwerving</a:t>
            </a:r>
            <a:r>
              <a:rPr lang="en-US" dirty="0"/>
              <a:t> is </a:t>
            </a:r>
            <a:r>
              <a:rPr lang="en-US" dirty="0" err="1"/>
              <a:t>verricht</a:t>
            </a:r>
            <a:r>
              <a:rPr lang="en-US" dirty="0"/>
              <a:t> </a:t>
            </a:r>
          </a:p>
          <a:p>
            <a:pPr fontAlgn="auto">
              <a:spcBef>
                <a:spcPts val="0"/>
              </a:spcBef>
              <a:spcAft>
                <a:spcPts val="0"/>
              </a:spcAft>
              <a:defRPr/>
            </a:pPr>
            <a:r>
              <a:rPr lang="en-US" dirty="0"/>
              <a:t>B </a:t>
            </a:r>
            <a:r>
              <a:rPr lang="en-US" dirty="0" err="1"/>
              <a:t>geeft</a:t>
            </a:r>
            <a:r>
              <a:rPr lang="en-US" dirty="0"/>
              <a:t> levering </a:t>
            </a:r>
            <a:r>
              <a:rPr lang="en-US" dirty="0" err="1"/>
              <a:t>aan</a:t>
            </a:r>
            <a:r>
              <a:rPr lang="en-US" dirty="0"/>
              <a:t> C </a:t>
            </a:r>
            <a:r>
              <a:rPr lang="en-US" dirty="0" err="1"/>
              <a:t>aan</a:t>
            </a:r>
            <a:r>
              <a:rPr lang="en-US" dirty="0"/>
              <a:t> </a:t>
            </a:r>
            <a:r>
              <a:rPr lang="en-US" dirty="0" err="1"/>
              <a:t>bij</a:t>
            </a:r>
            <a:r>
              <a:rPr lang="en-US" dirty="0"/>
              <a:t> 3b BTW-</a:t>
            </a:r>
            <a:r>
              <a:rPr lang="en-US" dirty="0" err="1"/>
              <a:t>aangifte</a:t>
            </a:r>
            <a:r>
              <a:rPr lang="en-US" dirty="0"/>
              <a:t> </a:t>
            </a:r>
            <a:endParaRPr lang="nl-NL" dirty="0"/>
          </a:p>
          <a:p>
            <a:pPr fontAlgn="auto">
              <a:spcBef>
                <a:spcPts val="0"/>
              </a:spcBef>
              <a:spcAft>
                <a:spcPts val="0"/>
              </a:spcAft>
              <a:defRPr/>
            </a:pPr>
            <a:r>
              <a:rPr lang="en-US" dirty="0"/>
              <a:t>B </a:t>
            </a:r>
            <a:r>
              <a:rPr lang="en-US" dirty="0" err="1"/>
              <a:t>vermeld</a:t>
            </a:r>
            <a:r>
              <a:rPr lang="en-US" dirty="0"/>
              <a:t> levering in </a:t>
            </a:r>
            <a:r>
              <a:rPr lang="en-US" dirty="0" err="1"/>
              <a:t>opgaaf</a:t>
            </a:r>
            <a:r>
              <a:rPr lang="en-US" dirty="0"/>
              <a:t> ICP, </a:t>
            </a:r>
            <a:r>
              <a:rPr lang="en-US" dirty="0" err="1"/>
              <a:t>vermelding</a:t>
            </a:r>
            <a:r>
              <a:rPr lang="en-US" dirty="0"/>
              <a:t> BTW-</a:t>
            </a:r>
            <a:r>
              <a:rPr lang="en-US" dirty="0" err="1"/>
              <a:t>nummer</a:t>
            </a:r>
            <a:r>
              <a:rPr lang="en-US" dirty="0"/>
              <a:t> B</a:t>
            </a:r>
            <a:endParaRPr lang="nl-NL" dirty="0"/>
          </a:p>
          <a:p>
            <a:pPr fontAlgn="auto">
              <a:spcBef>
                <a:spcPts val="0"/>
              </a:spcBef>
              <a:spcAft>
                <a:spcPts val="0"/>
              </a:spcAft>
              <a:defRPr/>
            </a:pPr>
            <a:r>
              <a:rPr lang="en-US" dirty="0"/>
              <a:t>B </a:t>
            </a:r>
            <a:r>
              <a:rPr lang="en-US" dirty="0" err="1"/>
              <a:t>doet</a:t>
            </a:r>
            <a:r>
              <a:rPr lang="en-US" dirty="0"/>
              <a:t> </a:t>
            </a:r>
            <a:r>
              <a:rPr lang="en-US" dirty="0" err="1"/>
              <a:t>geen</a:t>
            </a:r>
            <a:r>
              <a:rPr lang="en-US" dirty="0"/>
              <a:t> BTW-</a:t>
            </a:r>
            <a:r>
              <a:rPr lang="en-US" dirty="0" err="1"/>
              <a:t>aangifte</a:t>
            </a:r>
            <a:r>
              <a:rPr lang="en-US" dirty="0"/>
              <a:t> in land C</a:t>
            </a:r>
            <a:endParaRPr lang="nl-NL" dirty="0"/>
          </a:p>
          <a:p>
            <a:pPr fontAlgn="auto">
              <a:spcBef>
                <a:spcPts val="0"/>
              </a:spcBef>
              <a:spcAft>
                <a:spcPts val="0"/>
              </a:spcAft>
              <a:defRPr/>
            </a:pPr>
            <a:r>
              <a:rPr lang="en-US" dirty="0"/>
              <a:t>B </a:t>
            </a:r>
            <a:r>
              <a:rPr lang="en-US" dirty="0" err="1"/>
              <a:t>vermeld</a:t>
            </a:r>
            <a:r>
              <a:rPr lang="en-US" dirty="0"/>
              <a:t> op </a:t>
            </a:r>
            <a:r>
              <a:rPr lang="en-US" dirty="0" err="1"/>
              <a:t>factuur</a:t>
            </a:r>
            <a:r>
              <a:rPr lang="en-US" dirty="0"/>
              <a:t> </a:t>
            </a:r>
            <a:r>
              <a:rPr lang="en-US" dirty="0" err="1"/>
              <a:t>aan</a:t>
            </a:r>
            <a:r>
              <a:rPr lang="en-US" dirty="0"/>
              <a:t> C ‘BTW </a:t>
            </a:r>
            <a:r>
              <a:rPr lang="en-US" dirty="0" err="1"/>
              <a:t>verlegd</a:t>
            </a:r>
            <a:r>
              <a:rPr lang="en-US" dirty="0"/>
              <a:t>’</a:t>
            </a:r>
            <a:endParaRPr lang="nl-NL" dirty="0"/>
          </a:p>
          <a:p>
            <a:pPr fontAlgn="auto">
              <a:spcBef>
                <a:spcPts val="0"/>
              </a:spcBef>
              <a:spcAft>
                <a:spcPts val="0"/>
              </a:spcAft>
              <a:defRPr/>
            </a:pPr>
            <a:endParaRPr lang="en-US" dirty="0"/>
          </a:p>
          <a:p>
            <a:pPr marL="0" indent="0" fontAlgn="auto">
              <a:spcBef>
                <a:spcPts val="0"/>
              </a:spcBef>
              <a:spcAft>
                <a:spcPts val="0"/>
              </a:spcAft>
              <a:buNone/>
              <a:defRPr/>
            </a:pPr>
            <a:endParaRPr lang="nl-NL" u="sng"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132565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9EFABF57-C557-4843-9F64-67E8F7957FC4}"/>
              </a:ext>
            </a:extLst>
          </p:cNvPr>
          <p:cNvSpPr>
            <a:spLocks noGrp="1"/>
          </p:cNvSpPr>
          <p:nvPr>
            <p:ph type="title"/>
          </p:nvPr>
        </p:nvSpPr>
        <p:spPr>
          <a:xfrm>
            <a:off x="1667883" y="1264354"/>
            <a:ext cx="7772400" cy="1143000"/>
          </a:xfrm>
        </p:spPr>
        <p:txBody>
          <a:bodyPr/>
          <a:lstStyle/>
          <a:p>
            <a:pPr eaLnBrk="1" hangingPunct="1"/>
            <a:r>
              <a:rPr lang="nl-NL" altLang="nl-NL" dirty="0"/>
              <a:t>Voorbeeld	</a:t>
            </a:r>
          </a:p>
        </p:txBody>
      </p:sp>
      <p:sp>
        <p:nvSpPr>
          <p:cNvPr id="46083" name="Rectangle 4">
            <a:extLst>
              <a:ext uri="{FF2B5EF4-FFF2-40B4-BE49-F238E27FC236}">
                <a16:creationId xmlns:a16="http://schemas.microsoft.com/office/drawing/2014/main" id="{6D248A9A-AA54-454A-ACF2-3364D9CF2E95}"/>
              </a:ext>
            </a:extLst>
          </p:cNvPr>
          <p:cNvSpPr>
            <a:spLocks noChangeArrowheads="1"/>
          </p:cNvSpPr>
          <p:nvPr/>
        </p:nvSpPr>
        <p:spPr bwMode="auto">
          <a:xfrm>
            <a:off x="5554083" y="3136900"/>
            <a:ext cx="184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a:latin typeface="Times New Roman" panose="02020603050405020304" pitchFamily="18" charset="0"/>
            </a:endParaRPr>
          </a:p>
        </p:txBody>
      </p:sp>
      <p:sp>
        <p:nvSpPr>
          <p:cNvPr id="46084" name="Text Box 5">
            <a:extLst>
              <a:ext uri="{FF2B5EF4-FFF2-40B4-BE49-F238E27FC236}">
                <a16:creationId xmlns:a16="http://schemas.microsoft.com/office/drawing/2014/main" id="{C75DA8D5-3F39-9D4E-A547-68D5B8097329}"/>
              </a:ext>
            </a:extLst>
          </p:cNvPr>
          <p:cNvSpPr txBox="1">
            <a:spLocks noChangeArrowheads="1"/>
          </p:cNvSpPr>
          <p:nvPr/>
        </p:nvSpPr>
        <p:spPr bwMode="auto">
          <a:xfrm>
            <a:off x="1543050" y="3667125"/>
            <a:ext cx="184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a:latin typeface="Times New Roman" panose="02020603050405020304" pitchFamily="18" charset="0"/>
            </a:endParaRPr>
          </a:p>
          <a:p>
            <a:pPr eaLnBrk="1" hangingPunct="1">
              <a:spcBef>
                <a:spcPct val="0"/>
              </a:spcBef>
              <a:buFontTx/>
              <a:buNone/>
            </a:pPr>
            <a:endParaRPr lang="nl-NL" altLang="nl-NL">
              <a:latin typeface="Times New Roman" panose="02020603050405020304" pitchFamily="18" charset="0"/>
            </a:endParaRPr>
          </a:p>
        </p:txBody>
      </p:sp>
      <p:pic>
        <p:nvPicPr>
          <p:cNvPr id="46085" name="Picture 6">
            <a:extLst>
              <a:ext uri="{FF2B5EF4-FFF2-40B4-BE49-F238E27FC236}">
                <a16:creationId xmlns:a16="http://schemas.microsoft.com/office/drawing/2014/main" id="{9D5BED3E-3359-3E4D-90F9-AFB4C7CC39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820" y="3481389"/>
            <a:ext cx="1219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AutoShape 7">
            <a:extLst>
              <a:ext uri="{FF2B5EF4-FFF2-40B4-BE49-F238E27FC236}">
                <a16:creationId xmlns:a16="http://schemas.microsoft.com/office/drawing/2014/main" id="{F88CC158-8A89-674F-85F8-7BF7D890C2AB}"/>
              </a:ext>
            </a:extLst>
          </p:cNvPr>
          <p:cNvSpPr>
            <a:spLocks noChangeArrowheads="1"/>
          </p:cNvSpPr>
          <p:nvPr/>
        </p:nvSpPr>
        <p:spPr bwMode="auto">
          <a:xfrm>
            <a:off x="3563358" y="2633664"/>
            <a:ext cx="914400" cy="795337"/>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A</a:t>
            </a:r>
            <a:endParaRPr lang="nl-NL" altLang="nl-NL" sz="1600" b="0">
              <a:latin typeface="Arial" panose="020B0604020202020204" pitchFamily="34" charset="0"/>
              <a:cs typeface="Arial" panose="020B0604020202020204" pitchFamily="34" charset="0"/>
            </a:endParaRPr>
          </a:p>
        </p:txBody>
      </p:sp>
      <p:sp>
        <p:nvSpPr>
          <p:cNvPr id="46087" name="AutoShape 8">
            <a:extLst>
              <a:ext uri="{FF2B5EF4-FFF2-40B4-BE49-F238E27FC236}">
                <a16:creationId xmlns:a16="http://schemas.microsoft.com/office/drawing/2014/main" id="{EE77F9D4-73FA-0746-8860-7AA5351CEF43}"/>
              </a:ext>
            </a:extLst>
          </p:cNvPr>
          <p:cNvSpPr>
            <a:spLocks noChangeArrowheads="1"/>
          </p:cNvSpPr>
          <p:nvPr/>
        </p:nvSpPr>
        <p:spPr bwMode="auto">
          <a:xfrm>
            <a:off x="4706358" y="2843214"/>
            <a:ext cx="3124200" cy="1984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88" name="AutoShape 9">
            <a:extLst>
              <a:ext uri="{FF2B5EF4-FFF2-40B4-BE49-F238E27FC236}">
                <a16:creationId xmlns:a16="http://schemas.microsoft.com/office/drawing/2014/main" id="{CD853B3E-EDD5-CA42-BA65-37C44AB6C9F1}"/>
              </a:ext>
            </a:extLst>
          </p:cNvPr>
          <p:cNvSpPr>
            <a:spLocks noChangeArrowheads="1"/>
          </p:cNvSpPr>
          <p:nvPr/>
        </p:nvSpPr>
        <p:spPr bwMode="auto">
          <a:xfrm rot="5400000">
            <a:off x="7740865" y="3688557"/>
            <a:ext cx="1093787"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89" name="AutoShape 10">
            <a:extLst>
              <a:ext uri="{FF2B5EF4-FFF2-40B4-BE49-F238E27FC236}">
                <a16:creationId xmlns:a16="http://schemas.microsoft.com/office/drawing/2014/main" id="{527FCE77-7758-9B46-B3A6-15E8D48CA910}"/>
              </a:ext>
            </a:extLst>
          </p:cNvPr>
          <p:cNvSpPr>
            <a:spLocks noChangeArrowheads="1"/>
          </p:cNvSpPr>
          <p:nvPr/>
        </p:nvSpPr>
        <p:spPr bwMode="auto">
          <a:xfrm rot="1146269">
            <a:off x="4561895" y="3651250"/>
            <a:ext cx="3352800" cy="2984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90" name="Text Box 11">
            <a:extLst>
              <a:ext uri="{FF2B5EF4-FFF2-40B4-BE49-F238E27FC236}">
                <a16:creationId xmlns:a16="http://schemas.microsoft.com/office/drawing/2014/main" id="{664939A7-4181-DD45-9215-7FBAA1293FF4}"/>
              </a:ext>
            </a:extLst>
          </p:cNvPr>
          <p:cNvSpPr txBox="1">
            <a:spLocks noChangeArrowheads="1"/>
          </p:cNvSpPr>
          <p:nvPr/>
        </p:nvSpPr>
        <p:spPr bwMode="auto">
          <a:xfrm>
            <a:off x="5938258" y="4132263"/>
            <a:ext cx="1447800" cy="5842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Levering goederen</a:t>
            </a:r>
            <a:endParaRPr lang="nl-NL" altLang="nl-NL"/>
          </a:p>
        </p:txBody>
      </p:sp>
      <p:sp>
        <p:nvSpPr>
          <p:cNvPr id="46091" name="Text Box 12">
            <a:extLst>
              <a:ext uri="{FF2B5EF4-FFF2-40B4-BE49-F238E27FC236}">
                <a16:creationId xmlns:a16="http://schemas.microsoft.com/office/drawing/2014/main" id="{8150D21E-5973-2C45-AA22-CD49E20BC7C3}"/>
              </a:ext>
            </a:extLst>
          </p:cNvPr>
          <p:cNvSpPr txBox="1">
            <a:spLocks noChangeArrowheads="1"/>
          </p:cNvSpPr>
          <p:nvPr/>
        </p:nvSpPr>
        <p:spPr bwMode="auto">
          <a:xfrm>
            <a:off x="5563608" y="2389189"/>
            <a:ext cx="1371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a:t>
            </a:r>
            <a:endParaRPr lang="nl-NL" altLang="nl-NL"/>
          </a:p>
        </p:txBody>
      </p:sp>
      <p:sp>
        <p:nvSpPr>
          <p:cNvPr id="46092" name="Text Box 13">
            <a:extLst>
              <a:ext uri="{FF2B5EF4-FFF2-40B4-BE49-F238E27FC236}">
                <a16:creationId xmlns:a16="http://schemas.microsoft.com/office/drawing/2014/main" id="{2C4C2C79-5099-2245-905D-2D405AC4AED7}"/>
              </a:ext>
            </a:extLst>
          </p:cNvPr>
          <p:cNvSpPr txBox="1">
            <a:spLocks noChangeArrowheads="1"/>
          </p:cNvSpPr>
          <p:nvPr/>
        </p:nvSpPr>
        <p:spPr bwMode="auto">
          <a:xfrm>
            <a:off x="8610020" y="3379789"/>
            <a:ext cx="1371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Factuur </a:t>
            </a:r>
            <a:endParaRPr lang="nl-NL" altLang="nl-NL"/>
          </a:p>
        </p:txBody>
      </p:sp>
      <p:sp>
        <p:nvSpPr>
          <p:cNvPr id="51213" name="AutoShape 14">
            <a:extLst>
              <a:ext uri="{FF2B5EF4-FFF2-40B4-BE49-F238E27FC236}">
                <a16:creationId xmlns:a16="http://schemas.microsoft.com/office/drawing/2014/main" id="{3AC81557-BAF7-7C4A-92A1-11EBE86465FD}"/>
              </a:ext>
            </a:extLst>
          </p:cNvPr>
          <p:cNvSpPr>
            <a:spLocks noChangeArrowheads="1"/>
          </p:cNvSpPr>
          <p:nvPr/>
        </p:nvSpPr>
        <p:spPr bwMode="auto">
          <a:xfrm>
            <a:off x="7830558" y="2633664"/>
            <a:ext cx="914400" cy="795337"/>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B</a:t>
            </a:r>
            <a:endParaRPr lang="nl-NL" altLang="nl-NL" sz="1600" b="0">
              <a:latin typeface="Arial" panose="020B0604020202020204" pitchFamily="34" charset="0"/>
              <a:cs typeface="Arial" panose="020B0604020202020204" pitchFamily="34" charset="0"/>
            </a:endParaRPr>
          </a:p>
        </p:txBody>
      </p:sp>
      <p:sp>
        <p:nvSpPr>
          <p:cNvPr id="51214" name="AutoShape 15">
            <a:extLst>
              <a:ext uri="{FF2B5EF4-FFF2-40B4-BE49-F238E27FC236}">
                <a16:creationId xmlns:a16="http://schemas.microsoft.com/office/drawing/2014/main" id="{B29A2A88-5271-4F4A-9DBD-752295F69CF6}"/>
              </a:ext>
            </a:extLst>
          </p:cNvPr>
          <p:cNvSpPr>
            <a:spLocks noChangeArrowheads="1"/>
          </p:cNvSpPr>
          <p:nvPr/>
        </p:nvSpPr>
        <p:spPr bwMode="auto">
          <a:xfrm>
            <a:off x="7830558" y="4230689"/>
            <a:ext cx="914400" cy="795337"/>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Arial" panose="020B0604020202020204" pitchFamily="34" charset="0"/>
                <a:cs typeface="Arial" panose="020B0604020202020204" pitchFamily="34" charset="0"/>
              </a:rPr>
              <a:t>C</a:t>
            </a:r>
            <a:endParaRPr lang="nl-NL" altLang="nl-NL" sz="1600" b="0">
              <a:latin typeface="Arial" panose="020B0604020202020204" pitchFamily="34" charset="0"/>
              <a:cs typeface="Arial" panose="020B0604020202020204" pitchFamily="34" charset="0"/>
            </a:endParaRPr>
          </a:p>
        </p:txBody>
      </p:sp>
      <p:sp>
        <p:nvSpPr>
          <p:cNvPr id="46095" name="Text Box 16">
            <a:extLst>
              <a:ext uri="{FF2B5EF4-FFF2-40B4-BE49-F238E27FC236}">
                <a16:creationId xmlns:a16="http://schemas.microsoft.com/office/drawing/2014/main" id="{2681D868-065B-EA45-BCCF-D06356B395CE}"/>
              </a:ext>
            </a:extLst>
          </p:cNvPr>
          <p:cNvSpPr txBox="1">
            <a:spLocks noChangeArrowheads="1"/>
          </p:cNvSpPr>
          <p:nvPr/>
        </p:nvSpPr>
        <p:spPr bwMode="auto">
          <a:xfrm>
            <a:off x="3461758" y="4967286"/>
            <a:ext cx="7848600" cy="10779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nl-NL" dirty="0"/>
              <a:t>De </a:t>
            </a:r>
            <a:r>
              <a:rPr lang="en-US" altLang="nl-NL" dirty="0" err="1"/>
              <a:t>goederen</a:t>
            </a:r>
            <a:r>
              <a:rPr lang="en-US" altLang="nl-NL" dirty="0"/>
              <a:t> </a:t>
            </a:r>
            <a:r>
              <a:rPr lang="en-US" altLang="nl-NL" dirty="0" err="1"/>
              <a:t>worden</a:t>
            </a:r>
            <a:r>
              <a:rPr lang="en-US" altLang="nl-NL" dirty="0"/>
              <a:t> </a:t>
            </a:r>
            <a:r>
              <a:rPr lang="en-US" altLang="nl-NL" dirty="0" err="1"/>
              <a:t>vervoerd</a:t>
            </a:r>
            <a:r>
              <a:rPr lang="en-US" altLang="nl-NL" dirty="0"/>
              <a:t> in het </a:t>
            </a:r>
            <a:r>
              <a:rPr lang="en-US" altLang="nl-NL" dirty="0" err="1"/>
              <a:t>kader</a:t>
            </a:r>
            <a:r>
              <a:rPr lang="en-US" altLang="nl-NL" dirty="0"/>
              <a:t> van de levering van A </a:t>
            </a:r>
            <a:r>
              <a:rPr lang="en-US" altLang="nl-NL" dirty="0" err="1"/>
              <a:t>aan</a:t>
            </a:r>
            <a:r>
              <a:rPr lang="en-US" altLang="nl-NL" dirty="0"/>
              <a:t> B. </a:t>
            </a:r>
          </a:p>
          <a:p>
            <a:pPr eaLnBrk="1" hangingPunct="1">
              <a:spcBef>
                <a:spcPct val="50000"/>
              </a:spcBef>
              <a:buFontTx/>
              <a:buNone/>
            </a:pPr>
            <a:r>
              <a:rPr lang="en-US" altLang="nl-NL" dirty="0"/>
              <a:t> A </a:t>
            </a:r>
            <a:r>
              <a:rPr lang="en-US" altLang="nl-NL" dirty="0" err="1"/>
              <a:t>en</a:t>
            </a:r>
            <a:r>
              <a:rPr lang="en-US" altLang="nl-NL" dirty="0"/>
              <a:t> B </a:t>
            </a:r>
            <a:r>
              <a:rPr lang="en-US" altLang="nl-NL" dirty="0" err="1"/>
              <a:t>maken</a:t>
            </a:r>
            <a:r>
              <a:rPr lang="en-US" altLang="nl-NL" dirty="0"/>
              <a:t> </a:t>
            </a:r>
            <a:r>
              <a:rPr lang="en-US" altLang="nl-NL" dirty="0" err="1"/>
              <a:t>afspraak</a:t>
            </a:r>
            <a:r>
              <a:rPr lang="en-US" altLang="nl-NL" dirty="0"/>
              <a:t> over de levering</a:t>
            </a:r>
          </a:p>
          <a:p>
            <a:pPr eaLnBrk="1" hangingPunct="1">
              <a:spcBef>
                <a:spcPct val="50000"/>
              </a:spcBef>
              <a:buFontTx/>
              <a:buNone/>
            </a:pPr>
            <a:r>
              <a:rPr lang="en-US" altLang="nl-NL" dirty="0" err="1"/>
              <a:t>Goederen</a:t>
            </a:r>
            <a:r>
              <a:rPr lang="en-US" altLang="nl-NL" dirty="0"/>
              <a:t> </a:t>
            </a:r>
            <a:r>
              <a:rPr lang="en-US" altLang="nl-NL" dirty="0" err="1"/>
              <a:t>worden</a:t>
            </a:r>
            <a:r>
              <a:rPr lang="en-US" altLang="nl-NL" dirty="0"/>
              <a:t> </a:t>
            </a:r>
            <a:r>
              <a:rPr lang="en-US" altLang="nl-NL" dirty="0" err="1"/>
              <a:t>rechtstreeks</a:t>
            </a:r>
            <a:r>
              <a:rPr lang="en-US" altLang="nl-NL" dirty="0"/>
              <a:t> </a:t>
            </a:r>
            <a:r>
              <a:rPr lang="en-US" altLang="nl-NL" dirty="0" err="1"/>
              <a:t>naar</a:t>
            </a:r>
            <a:r>
              <a:rPr lang="en-US" altLang="nl-NL" dirty="0"/>
              <a:t> C </a:t>
            </a:r>
            <a:r>
              <a:rPr lang="en-US" altLang="nl-NL" dirty="0" err="1"/>
              <a:t>vervoerd</a:t>
            </a:r>
            <a:endParaRPr lang="nl-NL" altLang="nl-NL" dirty="0"/>
          </a:p>
        </p:txBody>
      </p:sp>
      <p:sp>
        <p:nvSpPr>
          <p:cNvPr id="46096" name="Text Box 17">
            <a:extLst>
              <a:ext uri="{FF2B5EF4-FFF2-40B4-BE49-F238E27FC236}">
                <a16:creationId xmlns:a16="http://schemas.microsoft.com/office/drawing/2014/main" id="{C1534675-09C9-1E40-A034-3ED7D5D8841E}"/>
              </a:ext>
            </a:extLst>
          </p:cNvPr>
          <p:cNvSpPr txBox="1">
            <a:spLocks noChangeArrowheads="1"/>
          </p:cNvSpPr>
          <p:nvPr/>
        </p:nvSpPr>
        <p:spPr bwMode="auto">
          <a:xfrm>
            <a:off x="3569708" y="2211389"/>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FR</a:t>
            </a:r>
            <a:endParaRPr lang="nl-NL" altLang="nl-NL"/>
          </a:p>
        </p:txBody>
      </p:sp>
      <p:sp>
        <p:nvSpPr>
          <p:cNvPr id="46097" name="Text Box 18">
            <a:extLst>
              <a:ext uri="{FF2B5EF4-FFF2-40B4-BE49-F238E27FC236}">
                <a16:creationId xmlns:a16="http://schemas.microsoft.com/office/drawing/2014/main" id="{858B7599-FE9F-5D41-BE29-19352EB9B2F7}"/>
              </a:ext>
            </a:extLst>
          </p:cNvPr>
          <p:cNvSpPr txBox="1">
            <a:spLocks noChangeArrowheads="1"/>
          </p:cNvSpPr>
          <p:nvPr/>
        </p:nvSpPr>
        <p:spPr bwMode="auto">
          <a:xfrm>
            <a:off x="7830558" y="2220914"/>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nl-NL" altLang="nl-NL"/>
              <a:t>DE</a:t>
            </a:r>
          </a:p>
        </p:txBody>
      </p:sp>
      <p:sp>
        <p:nvSpPr>
          <p:cNvPr id="46098" name="Text Box 19">
            <a:extLst>
              <a:ext uri="{FF2B5EF4-FFF2-40B4-BE49-F238E27FC236}">
                <a16:creationId xmlns:a16="http://schemas.microsoft.com/office/drawing/2014/main" id="{8A96A2D0-1B93-4040-A4FF-1A5C4F9A34BC}"/>
              </a:ext>
            </a:extLst>
          </p:cNvPr>
          <p:cNvSpPr txBox="1">
            <a:spLocks noChangeArrowheads="1"/>
          </p:cNvSpPr>
          <p:nvPr/>
        </p:nvSpPr>
        <p:spPr bwMode="auto">
          <a:xfrm>
            <a:off x="8991020" y="4243389"/>
            <a:ext cx="609600" cy="338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nl-NL"/>
              <a:t>NL</a:t>
            </a:r>
            <a:endParaRPr lang="nl-NL" altLang="nl-NL"/>
          </a:p>
        </p:txBody>
      </p:sp>
      <p:sp>
        <p:nvSpPr>
          <p:cNvPr id="46099" name="Rechthoek 3">
            <a:extLst>
              <a:ext uri="{FF2B5EF4-FFF2-40B4-BE49-F238E27FC236}">
                <a16:creationId xmlns:a16="http://schemas.microsoft.com/office/drawing/2014/main" id="{2E08FFE1-C578-4648-B5B3-E0467729B749}"/>
              </a:ext>
            </a:extLst>
          </p:cNvPr>
          <p:cNvSpPr>
            <a:spLocks noChangeArrowheads="1"/>
          </p:cNvSpPr>
          <p:nvPr/>
        </p:nvSpPr>
        <p:spPr bwMode="auto">
          <a:xfrm>
            <a:off x="5660446" y="3933825"/>
            <a:ext cx="1108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latin typeface="Calibri" panose="020F0502020204030204" pitchFamily="34" charset="0"/>
              </a:rPr>
              <a:t>Voorbeeld	</a:t>
            </a:r>
          </a:p>
        </p:txBody>
      </p:sp>
    </p:spTree>
    <p:extLst>
      <p:ext uri="{BB962C8B-B14F-4D97-AF65-F5344CB8AC3E}">
        <p14:creationId xmlns:p14="http://schemas.microsoft.com/office/powerpoint/2010/main" val="3288617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8F68DA7C-18AD-E342-83D3-85AD0EFF32F7}"/>
              </a:ext>
            </a:extLst>
          </p:cNvPr>
          <p:cNvSpPr>
            <a:spLocks noGrp="1"/>
          </p:cNvSpPr>
          <p:nvPr>
            <p:ph type="title"/>
          </p:nvPr>
        </p:nvSpPr>
        <p:spPr/>
        <p:txBody>
          <a:bodyPr/>
          <a:lstStyle/>
          <a:p>
            <a:pPr eaLnBrk="1" hangingPunct="1"/>
            <a:r>
              <a:rPr lang="nl-NL" altLang="nl-NL"/>
              <a:t>Vereenvoudigde ABC-levering	</a:t>
            </a:r>
          </a:p>
        </p:txBody>
      </p:sp>
      <p:sp>
        <p:nvSpPr>
          <p:cNvPr id="29699" name="Rectangle 3">
            <a:extLst>
              <a:ext uri="{FF2B5EF4-FFF2-40B4-BE49-F238E27FC236}">
                <a16:creationId xmlns:a16="http://schemas.microsoft.com/office/drawing/2014/main" id="{63B1792C-AE9F-A645-A091-BC51C5F66872}"/>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Gevolgen als C in NL gevestigd is:</a:t>
            </a:r>
            <a:r>
              <a:rPr lang="nl-NL" dirty="0"/>
              <a:t>  </a:t>
            </a:r>
          </a:p>
          <a:p>
            <a:pPr fontAlgn="auto">
              <a:spcBef>
                <a:spcPts val="0"/>
              </a:spcBef>
              <a:spcAft>
                <a:spcPts val="0"/>
              </a:spcAft>
              <a:defRPr/>
            </a:pPr>
            <a:r>
              <a:rPr lang="nl-NL" dirty="0"/>
              <a:t>C vermeld vergoeding voor levering die B aan C heeft verricht bij 4b in </a:t>
            </a:r>
            <a:r>
              <a:rPr lang="nl-NL" dirty="0" err="1"/>
              <a:t>BTW-aangifte</a:t>
            </a:r>
            <a:endParaRPr lang="nl-NL" dirty="0"/>
          </a:p>
          <a:p>
            <a:pPr fontAlgn="auto">
              <a:spcBef>
                <a:spcPts val="0"/>
              </a:spcBef>
              <a:spcAft>
                <a:spcPts val="0"/>
              </a:spcAft>
              <a:defRPr/>
            </a:pPr>
            <a:r>
              <a:rPr lang="en-US" dirty="0"/>
              <a:t>C </a:t>
            </a:r>
            <a:r>
              <a:rPr lang="en-US" dirty="0" err="1"/>
              <a:t>brengt</a:t>
            </a:r>
            <a:r>
              <a:rPr lang="en-US" dirty="0"/>
              <a:t> BTW in </a:t>
            </a:r>
            <a:r>
              <a:rPr lang="en-US" dirty="0" err="1"/>
              <a:t>dezelfde</a:t>
            </a:r>
            <a:r>
              <a:rPr lang="en-US" dirty="0"/>
              <a:t> BTW-</a:t>
            </a:r>
            <a:r>
              <a:rPr lang="en-US" dirty="0" err="1"/>
              <a:t>aangifte</a:t>
            </a:r>
            <a:r>
              <a:rPr lang="en-US" dirty="0"/>
              <a:t> in </a:t>
            </a:r>
            <a:r>
              <a:rPr lang="en-US" dirty="0" err="1"/>
              <a:t>aftrek</a:t>
            </a:r>
            <a:endParaRPr lang="nl-NL" dirty="0"/>
          </a:p>
          <a:p>
            <a:pPr fontAlgn="auto">
              <a:spcBef>
                <a:spcPts val="0"/>
              </a:spcBef>
              <a:spcAft>
                <a:spcPts val="0"/>
              </a:spcAft>
              <a:defRPr/>
            </a:pPr>
            <a:endParaRPr lang="en-US" dirty="0"/>
          </a:p>
          <a:p>
            <a:pPr marL="0" indent="0" fontAlgn="auto">
              <a:spcBef>
                <a:spcPts val="0"/>
              </a:spcBef>
              <a:spcAft>
                <a:spcPts val="0"/>
              </a:spcAft>
              <a:buNone/>
              <a:defRPr/>
            </a:pPr>
            <a:endParaRPr lang="nl-NL" u="sng"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3657840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E047FE14-6B37-4942-BADC-8FF1A96CC730}"/>
              </a:ext>
            </a:extLst>
          </p:cNvPr>
          <p:cNvSpPr>
            <a:spLocks noGrp="1"/>
          </p:cNvSpPr>
          <p:nvPr>
            <p:ph type="title"/>
          </p:nvPr>
        </p:nvSpPr>
        <p:spPr/>
        <p:txBody>
          <a:bodyPr/>
          <a:lstStyle/>
          <a:p>
            <a:pPr eaLnBrk="1" hangingPunct="1"/>
            <a:r>
              <a:rPr lang="nl-NL" altLang="nl-NL"/>
              <a:t>ABC-levering</a:t>
            </a:r>
          </a:p>
        </p:txBody>
      </p:sp>
      <p:sp>
        <p:nvSpPr>
          <p:cNvPr id="32771" name="Rectangle 3">
            <a:extLst>
              <a:ext uri="{FF2B5EF4-FFF2-40B4-BE49-F238E27FC236}">
                <a16:creationId xmlns:a16="http://schemas.microsoft.com/office/drawing/2014/main" id="{958C838D-A999-4C41-9598-0B3EB6A6B5D1}"/>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u="sng" dirty="0"/>
              <a:t>Meer dan drie partijen:</a:t>
            </a:r>
          </a:p>
          <a:p>
            <a:pPr fontAlgn="auto">
              <a:spcBef>
                <a:spcPts val="0"/>
              </a:spcBef>
              <a:spcAft>
                <a:spcPts val="0"/>
              </a:spcAft>
              <a:defRPr/>
            </a:pPr>
            <a:r>
              <a:rPr lang="nl-NL" dirty="0"/>
              <a:t>Belangrijk =&gt;traceren op grond waarvan goederen worden vervoerd van ene EU-land naar andere EU-land </a:t>
            </a:r>
          </a:p>
          <a:p>
            <a:pPr fontAlgn="auto">
              <a:spcBef>
                <a:spcPts val="0"/>
              </a:spcBef>
              <a:spcAft>
                <a:spcPts val="0"/>
              </a:spcAft>
              <a:defRPr/>
            </a:pPr>
            <a:r>
              <a:rPr lang="nl-NL" dirty="0"/>
              <a:t>Schakel vervoer ICL</a:t>
            </a:r>
          </a:p>
          <a:p>
            <a:pPr fontAlgn="auto">
              <a:spcBef>
                <a:spcPts val="0"/>
              </a:spcBef>
              <a:spcAft>
                <a:spcPts val="0"/>
              </a:spcAft>
              <a:defRPr/>
            </a:pPr>
            <a:r>
              <a:rPr lang="nl-NL" dirty="0"/>
              <a:t>Overige schakels binnenlandse levering</a:t>
            </a:r>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
        <p:nvSpPr>
          <p:cNvPr id="48132" name="Rectangle 4">
            <a:extLst>
              <a:ext uri="{FF2B5EF4-FFF2-40B4-BE49-F238E27FC236}">
                <a16:creationId xmlns:a16="http://schemas.microsoft.com/office/drawing/2014/main" id="{A2247277-0863-454C-9F0D-7A4D6AC6C14D}"/>
              </a:ext>
            </a:extLst>
          </p:cNvPr>
          <p:cNvSpPr>
            <a:spLocks noChangeArrowheads="1"/>
          </p:cNvSpPr>
          <p:nvPr/>
        </p:nvSpPr>
        <p:spPr bwMode="auto">
          <a:xfrm>
            <a:off x="2155826" y="2863851"/>
            <a:ext cx="85121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63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1800">
              <a:cs typeface="Times New Roman" panose="02020603050405020304" pitchFamily="18" charset="0"/>
            </a:endParaRPr>
          </a:p>
          <a:p>
            <a:pPr eaLnBrk="1" hangingPunct="1">
              <a:spcBef>
                <a:spcPct val="0"/>
              </a:spcBef>
              <a:buFontTx/>
              <a:buNone/>
            </a:pPr>
            <a:r>
              <a:rPr lang="nl-NL" altLang="nl-NL" sz="2000" i="1">
                <a:cs typeface="Times New Roman" panose="02020603050405020304" pitchFamily="18" charset="0"/>
              </a:rPr>
              <a:t> </a:t>
            </a:r>
            <a:endParaRPr lang="nl-NL" altLang="nl-NL" sz="2000">
              <a:cs typeface="Times New Roman" panose="02020603050405020304" pitchFamily="18" charset="0"/>
            </a:endParaRPr>
          </a:p>
          <a:p>
            <a:pPr eaLnBrk="1" hangingPunct="1">
              <a:spcBef>
                <a:spcPct val="0"/>
              </a:spcBef>
              <a:buFontTx/>
              <a:buNone/>
            </a:pPr>
            <a:r>
              <a:rPr lang="nl-NL" altLang="nl-NL" sz="2000">
                <a:latin typeface="Times New Roman" panose="02020603050405020304" pitchFamily="18" charset="0"/>
                <a:cs typeface="Times New Roman" panose="02020603050405020304" pitchFamily="18" charset="0"/>
              </a:rPr>
              <a:t> </a:t>
            </a:r>
          </a:p>
          <a:p>
            <a:pPr eaLnBrk="1" hangingPunct="1">
              <a:spcBef>
                <a:spcPct val="0"/>
              </a:spcBef>
              <a:buFontTx/>
              <a:buNone/>
            </a:pPr>
            <a:r>
              <a:rPr lang="nl-NL" altLang="nl-NL" sz="20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3869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02D76603-6E15-3D44-8E14-92434B19B1EE}"/>
              </a:ext>
            </a:extLst>
          </p:cNvPr>
          <p:cNvSpPr>
            <a:spLocks noGrp="1"/>
          </p:cNvSpPr>
          <p:nvPr>
            <p:ph type="title"/>
          </p:nvPr>
        </p:nvSpPr>
        <p:spPr/>
        <p:txBody>
          <a:bodyPr/>
          <a:lstStyle/>
          <a:p>
            <a:pPr eaLnBrk="1" hangingPunct="1"/>
            <a:r>
              <a:rPr lang="nl-NL" altLang="nl-NL"/>
              <a:t>Overbrengen van goederen	</a:t>
            </a:r>
          </a:p>
        </p:txBody>
      </p:sp>
      <p:sp>
        <p:nvSpPr>
          <p:cNvPr id="53251" name="Rectangle 3">
            <a:extLst>
              <a:ext uri="{FF2B5EF4-FFF2-40B4-BE49-F238E27FC236}">
                <a16:creationId xmlns:a16="http://schemas.microsoft.com/office/drawing/2014/main" id="{37810CEC-82D8-3B4B-B906-DCFDED5AC12D}"/>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err="1"/>
              <a:t>Overbrengen</a:t>
            </a:r>
            <a:r>
              <a:rPr lang="en-US" u="sng" dirty="0"/>
              <a:t>:</a:t>
            </a:r>
          </a:p>
          <a:p>
            <a:pPr fontAlgn="auto">
              <a:spcBef>
                <a:spcPts val="0"/>
              </a:spcBef>
              <a:spcAft>
                <a:spcPts val="0"/>
              </a:spcAft>
              <a:defRPr/>
            </a:pPr>
            <a:r>
              <a:rPr lang="en-US" dirty="0"/>
              <a:t>Eigen </a:t>
            </a:r>
            <a:r>
              <a:rPr lang="en-US" dirty="0" err="1"/>
              <a:t>goederen</a:t>
            </a:r>
            <a:r>
              <a:rPr lang="en-US" dirty="0"/>
              <a:t> </a:t>
            </a:r>
            <a:r>
              <a:rPr lang="en-US" dirty="0" err="1"/>
              <a:t>worden</a:t>
            </a:r>
            <a:r>
              <a:rPr lang="en-US" dirty="0"/>
              <a:t> in het </a:t>
            </a:r>
            <a:r>
              <a:rPr lang="en-US" dirty="0" err="1"/>
              <a:t>kader</a:t>
            </a:r>
            <a:r>
              <a:rPr lang="en-US" dirty="0"/>
              <a:t> van </a:t>
            </a:r>
            <a:r>
              <a:rPr lang="en-US" dirty="0" err="1"/>
              <a:t>onderneming</a:t>
            </a:r>
            <a:r>
              <a:rPr lang="en-US" dirty="0"/>
              <a:t>  </a:t>
            </a:r>
            <a:r>
              <a:rPr lang="en-US" dirty="0" err="1"/>
              <a:t>voor</a:t>
            </a:r>
            <a:r>
              <a:rPr lang="en-US" dirty="0"/>
              <a:t> </a:t>
            </a:r>
            <a:r>
              <a:rPr lang="en-US" dirty="0" err="1"/>
              <a:t>bedrijfsdoeleinden</a:t>
            </a:r>
            <a:r>
              <a:rPr lang="en-US" dirty="0"/>
              <a:t> </a:t>
            </a:r>
            <a:r>
              <a:rPr lang="en-US" dirty="0" err="1"/>
              <a:t>vervoerd</a:t>
            </a:r>
            <a:r>
              <a:rPr lang="en-US" dirty="0"/>
              <a:t> </a:t>
            </a:r>
            <a:r>
              <a:rPr lang="en-US" dirty="0" err="1"/>
              <a:t>naar</a:t>
            </a:r>
            <a:r>
              <a:rPr lang="en-US" dirty="0"/>
              <a:t> </a:t>
            </a:r>
            <a:r>
              <a:rPr lang="en-US" dirty="0" err="1"/>
              <a:t>ander</a:t>
            </a:r>
            <a:r>
              <a:rPr lang="en-US" dirty="0"/>
              <a:t> EU-land, </a:t>
            </a:r>
            <a:r>
              <a:rPr lang="en-US" dirty="0" err="1"/>
              <a:t>zonder</a:t>
            </a:r>
            <a:r>
              <a:rPr lang="en-US" dirty="0"/>
              <a:t> </a:t>
            </a:r>
            <a:r>
              <a:rPr lang="en-US" dirty="0" err="1"/>
              <a:t>wisseling</a:t>
            </a:r>
            <a:r>
              <a:rPr lang="en-US" dirty="0"/>
              <a:t> </a:t>
            </a:r>
            <a:r>
              <a:rPr lang="en-US" dirty="0" err="1"/>
              <a:t>eigenaar</a:t>
            </a:r>
            <a:r>
              <a:rPr lang="en-US" dirty="0"/>
              <a:t> </a:t>
            </a:r>
          </a:p>
          <a:p>
            <a:pPr fontAlgn="auto">
              <a:spcBef>
                <a:spcPts val="0"/>
              </a:spcBef>
              <a:spcAft>
                <a:spcPts val="0"/>
              </a:spcAft>
              <a:defRPr/>
            </a:pPr>
            <a:r>
              <a:rPr lang="en-US" dirty="0" err="1"/>
              <a:t>Overbrenging</a:t>
            </a:r>
            <a:r>
              <a:rPr lang="en-US" dirty="0"/>
              <a:t> door of </a:t>
            </a:r>
            <a:r>
              <a:rPr lang="en-US" dirty="0" err="1"/>
              <a:t>voor</a:t>
            </a:r>
            <a:r>
              <a:rPr lang="en-US" dirty="0"/>
              <a:t> </a:t>
            </a:r>
            <a:r>
              <a:rPr lang="en-US" dirty="0" err="1"/>
              <a:t>rekening</a:t>
            </a:r>
            <a:r>
              <a:rPr lang="en-US" dirty="0"/>
              <a:t> </a:t>
            </a:r>
            <a:r>
              <a:rPr lang="en-US" dirty="0" err="1"/>
              <a:t>eigenaar</a:t>
            </a:r>
            <a:endParaRPr lang="en-US" dirty="0"/>
          </a:p>
          <a:p>
            <a:pPr fontAlgn="auto">
              <a:spcBef>
                <a:spcPts val="0"/>
              </a:spcBef>
              <a:spcAft>
                <a:spcPts val="0"/>
              </a:spcAft>
              <a:defRPr/>
            </a:pPr>
            <a:r>
              <a:rPr lang="en-US" dirty="0"/>
              <a:t>Om de </a:t>
            </a:r>
            <a:r>
              <a:rPr lang="en-US" dirty="0" err="1"/>
              <a:t>grensoverschrijdende</a:t>
            </a:r>
            <a:r>
              <a:rPr lang="en-US" dirty="0"/>
              <a:t> </a:t>
            </a:r>
            <a:r>
              <a:rPr lang="en-US" dirty="0" err="1"/>
              <a:t>goederenbewegingen</a:t>
            </a:r>
            <a:r>
              <a:rPr lang="en-US" dirty="0"/>
              <a:t> </a:t>
            </a:r>
            <a:r>
              <a:rPr lang="en-US" dirty="0" err="1"/>
              <a:t>binnen</a:t>
            </a:r>
            <a:r>
              <a:rPr lang="en-US" dirty="0"/>
              <a:t> </a:t>
            </a:r>
            <a:r>
              <a:rPr lang="en-US" dirty="0" err="1"/>
              <a:t>een</a:t>
            </a:r>
            <a:r>
              <a:rPr lang="en-US" dirty="0"/>
              <a:t> </a:t>
            </a:r>
            <a:r>
              <a:rPr lang="en-US" dirty="0" err="1"/>
              <a:t>onderneming</a:t>
            </a:r>
            <a:r>
              <a:rPr lang="en-US" dirty="0"/>
              <a:t> </a:t>
            </a:r>
            <a:r>
              <a:rPr lang="en-US" dirty="0" err="1"/>
              <a:t>te</a:t>
            </a:r>
            <a:r>
              <a:rPr lang="en-US" dirty="0"/>
              <a:t> </a:t>
            </a:r>
            <a:r>
              <a:rPr lang="en-US" dirty="0" err="1"/>
              <a:t>kunnen</a:t>
            </a:r>
            <a:r>
              <a:rPr lang="en-US" dirty="0"/>
              <a:t> </a:t>
            </a:r>
            <a:r>
              <a:rPr lang="en-US" dirty="0" err="1"/>
              <a:t>blijven</a:t>
            </a:r>
            <a:r>
              <a:rPr lang="en-US" dirty="0"/>
              <a:t> </a:t>
            </a:r>
            <a:r>
              <a:rPr lang="en-US" dirty="0" err="1"/>
              <a:t>volgen</a:t>
            </a:r>
            <a:r>
              <a:rPr lang="en-US" dirty="0"/>
              <a:t>, is </a:t>
            </a:r>
            <a:r>
              <a:rPr lang="en-US" dirty="0" err="1"/>
              <a:t>bepaald</a:t>
            </a:r>
            <a:r>
              <a:rPr lang="en-US" dirty="0"/>
              <a:t> </a:t>
            </a:r>
            <a:r>
              <a:rPr lang="en-US" dirty="0" err="1"/>
              <a:t>dat</a:t>
            </a:r>
            <a:r>
              <a:rPr lang="en-US" dirty="0"/>
              <a:t> door </a:t>
            </a:r>
            <a:r>
              <a:rPr lang="en-US" dirty="0" err="1"/>
              <a:t>ondernemer</a:t>
            </a:r>
            <a:r>
              <a:rPr lang="en-US" dirty="0"/>
              <a:t> </a:t>
            </a:r>
            <a:r>
              <a:rPr lang="en-US" dirty="0" err="1"/>
              <a:t>overbrengen</a:t>
            </a:r>
            <a:r>
              <a:rPr lang="en-US" dirty="0"/>
              <a:t> van </a:t>
            </a:r>
            <a:r>
              <a:rPr lang="en-US" dirty="0" err="1"/>
              <a:t>eigen</a:t>
            </a:r>
            <a:r>
              <a:rPr lang="en-US" dirty="0"/>
              <a:t> </a:t>
            </a:r>
            <a:r>
              <a:rPr lang="en-US" dirty="0" err="1"/>
              <a:t>goederen</a:t>
            </a:r>
            <a:r>
              <a:rPr lang="en-US" dirty="0"/>
              <a:t> </a:t>
            </a:r>
            <a:r>
              <a:rPr lang="en-US" dirty="0" err="1"/>
              <a:t>naar</a:t>
            </a:r>
            <a:r>
              <a:rPr lang="en-US" dirty="0"/>
              <a:t> </a:t>
            </a:r>
            <a:r>
              <a:rPr lang="en-US" dirty="0" err="1"/>
              <a:t>een</a:t>
            </a:r>
            <a:r>
              <a:rPr lang="en-US" dirty="0"/>
              <a:t> </a:t>
            </a:r>
            <a:r>
              <a:rPr lang="en-US" dirty="0" err="1"/>
              <a:t>ander</a:t>
            </a:r>
            <a:r>
              <a:rPr lang="en-US" dirty="0"/>
              <a:t> EU-land </a:t>
            </a:r>
            <a:r>
              <a:rPr lang="en-US" dirty="0" err="1"/>
              <a:t>als</a:t>
            </a:r>
            <a:r>
              <a:rPr lang="en-US" dirty="0"/>
              <a:t> </a:t>
            </a:r>
            <a:r>
              <a:rPr lang="en-US" dirty="0" err="1"/>
              <a:t>fictieve</a:t>
            </a:r>
            <a:r>
              <a:rPr lang="en-US" dirty="0"/>
              <a:t> ICL </a:t>
            </a:r>
            <a:r>
              <a:rPr lang="en-US" dirty="0" err="1"/>
              <a:t>wordt</a:t>
            </a:r>
            <a:r>
              <a:rPr lang="en-US" dirty="0"/>
              <a:t> </a:t>
            </a:r>
            <a:r>
              <a:rPr lang="en-US" dirty="0" err="1"/>
              <a:t>aangemerkt</a:t>
            </a:r>
            <a:r>
              <a:rPr lang="en-US" dirty="0"/>
              <a:t> =&gt; 0%-</a:t>
            </a:r>
            <a:r>
              <a:rPr lang="en-US" dirty="0" err="1"/>
              <a:t>tarief</a:t>
            </a:r>
            <a:r>
              <a:rPr lang="en-US" dirty="0"/>
              <a:t> van </a:t>
            </a:r>
            <a:r>
              <a:rPr lang="en-US" dirty="0" err="1"/>
              <a:t>toepassing</a:t>
            </a:r>
            <a:r>
              <a:rPr lang="en-US" dirty="0"/>
              <a:t> is</a:t>
            </a:r>
            <a:endParaRPr lang="nl-NL" dirty="0"/>
          </a:p>
        </p:txBody>
      </p:sp>
    </p:spTree>
    <p:extLst>
      <p:ext uri="{BB962C8B-B14F-4D97-AF65-F5344CB8AC3E}">
        <p14:creationId xmlns:p14="http://schemas.microsoft.com/office/powerpoint/2010/main" val="181843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3E635E62-7454-CF42-BFFE-C12BBA618942}"/>
              </a:ext>
            </a:extLst>
          </p:cNvPr>
          <p:cNvSpPr>
            <a:spLocks noGrp="1"/>
          </p:cNvSpPr>
          <p:nvPr>
            <p:ph type="title"/>
          </p:nvPr>
        </p:nvSpPr>
        <p:spPr>
          <a:xfrm>
            <a:off x="1727812" y="1284626"/>
            <a:ext cx="7772400" cy="1143000"/>
          </a:xfrm>
        </p:spPr>
        <p:txBody>
          <a:bodyPr/>
          <a:lstStyle/>
          <a:p>
            <a:pPr eaLnBrk="1" hangingPunct="1"/>
            <a:r>
              <a:rPr lang="nl-NL" altLang="nl-NL" dirty="0"/>
              <a:t>V</a:t>
            </a:r>
            <a:r>
              <a:rPr lang="en-US" altLang="nl-NL" dirty="0" err="1"/>
              <a:t>oorbeeld</a:t>
            </a:r>
            <a:endParaRPr lang="nl-NL" altLang="nl-NL" dirty="0"/>
          </a:p>
        </p:txBody>
      </p:sp>
      <p:sp>
        <p:nvSpPr>
          <p:cNvPr id="74756" name="AutoShape 4">
            <a:extLst>
              <a:ext uri="{FF2B5EF4-FFF2-40B4-BE49-F238E27FC236}">
                <a16:creationId xmlns:a16="http://schemas.microsoft.com/office/drawing/2014/main" id="{CE8A0B73-799F-AE4C-9740-1E04A2340AF3}"/>
              </a:ext>
            </a:extLst>
          </p:cNvPr>
          <p:cNvSpPr>
            <a:spLocks noChangeArrowheads="1"/>
          </p:cNvSpPr>
          <p:nvPr/>
        </p:nvSpPr>
        <p:spPr bwMode="auto">
          <a:xfrm>
            <a:off x="3142160" y="3979407"/>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dirty="0">
                <a:latin typeface="Calibri" panose="020F0502020204030204" pitchFamily="34" charset="0"/>
              </a:rPr>
              <a:t>A</a:t>
            </a:r>
            <a:endParaRPr lang="nl-NL" altLang="nl-NL" sz="1600" b="0" dirty="0">
              <a:latin typeface="Calibri" panose="020F0502020204030204" pitchFamily="34" charset="0"/>
            </a:endParaRPr>
          </a:p>
        </p:txBody>
      </p:sp>
      <p:sp>
        <p:nvSpPr>
          <p:cNvPr id="74757" name="AutoShape 5">
            <a:extLst>
              <a:ext uri="{FF2B5EF4-FFF2-40B4-BE49-F238E27FC236}">
                <a16:creationId xmlns:a16="http://schemas.microsoft.com/office/drawing/2014/main" id="{A061B137-278E-DB4C-88EA-8551B320AAEF}"/>
              </a:ext>
            </a:extLst>
          </p:cNvPr>
          <p:cNvSpPr>
            <a:spLocks noChangeArrowheads="1"/>
          </p:cNvSpPr>
          <p:nvPr/>
        </p:nvSpPr>
        <p:spPr bwMode="auto">
          <a:xfrm>
            <a:off x="8109447" y="3979407"/>
            <a:ext cx="914400"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Calibri" panose="020F0502020204030204" pitchFamily="34" charset="0"/>
              </a:rPr>
              <a:t>B</a:t>
            </a:r>
            <a:endParaRPr lang="nl-NL" altLang="nl-NL" sz="1600" b="0">
              <a:latin typeface="Calibri" panose="020F0502020204030204" pitchFamily="34" charset="0"/>
            </a:endParaRPr>
          </a:p>
        </p:txBody>
      </p:sp>
      <p:sp>
        <p:nvSpPr>
          <p:cNvPr id="54279" name="Text Box 7">
            <a:extLst>
              <a:ext uri="{FF2B5EF4-FFF2-40B4-BE49-F238E27FC236}">
                <a16:creationId xmlns:a16="http://schemas.microsoft.com/office/drawing/2014/main" id="{58E4A8D3-E921-BE4A-9DB3-3C86777955BF}"/>
              </a:ext>
            </a:extLst>
          </p:cNvPr>
          <p:cNvSpPr txBox="1">
            <a:spLocks noChangeArrowheads="1"/>
          </p:cNvSpPr>
          <p:nvPr/>
        </p:nvSpPr>
        <p:spPr bwMode="auto">
          <a:xfrm>
            <a:off x="7893547" y="3258682"/>
            <a:ext cx="1447800" cy="3381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a:latin typeface="+mn-lt"/>
              </a:rPr>
              <a:t>BE</a:t>
            </a:r>
            <a:endParaRPr lang="nl-NL" sz="1600" dirty="0">
              <a:latin typeface="+mn-lt"/>
            </a:endParaRPr>
          </a:p>
        </p:txBody>
      </p:sp>
      <p:sp>
        <p:nvSpPr>
          <p:cNvPr id="70664" name="AutoShape 9">
            <a:extLst>
              <a:ext uri="{FF2B5EF4-FFF2-40B4-BE49-F238E27FC236}">
                <a16:creationId xmlns:a16="http://schemas.microsoft.com/office/drawing/2014/main" id="{0387391B-9E35-6A4B-B6B5-C353373366C3}"/>
              </a:ext>
            </a:extLst>
          </p:cNvPr>
          <p:cNvSpPr>
            <a:spLocks noChangeArrowheads="1"/>
          </p:cNvSpPr>
          <p:nvPr/>
        </p:nvSpPr>
        <p:spPr bwMode="auto">
          <a:xfrm>
            <a:off x="4077197" y="4123870"/>
            <a:ext cx="3962400" cy="228600"/>
          </a:xfrm>
          <a:prstGeom prst="leftArrow">
            <a:avLst>
              <a:gd name="adj1" fmla="val 50000"/>
              <a:gd name="adj2" fmla="val 43333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nl-NL">
              <a:latin typeface="Calibri" panose="020F0502020204030204" pitchFamily="34" charset="0"/>
            </a:endParaRPr>
          </a:p>
        </p:txBody>
      </p:sp>
      <p:graphicFrame>
        <p:nvGraphicFramePr>
          <p:cNvPr id="246794" name="Group 10">
            <a:extLst>
              <a:ext uri="{FF2B5EF4-FFF2-40B4-BE49-F238E27FC236}">
                <a16:creationId xmlns:a16="http://schemas.microsoft.com/office/drawing/2014/main" id="{FDC852CB-67AD-8947-9AA5-4DA1CD015CAB}"/>
              </a:ext>
            </a:extLst>
          </p:cNvPr>
          <p:cNvGraphicFramePr>
            <a:graphicFrameLocks noGrp="1"/>
          </p:cNvGraphicFramePr>
          <p:nvPr>
            <p:extLst>
              <p:ext uri="{D42A27DB-BD31-4B8C-83A1-F6EECF244321}">
                <p14:modId xmlns:p14="http://schemas.microsoft.com/office/powerpoint/2010/main" val="307459149"/>
              </p:ext>
            </p:extLst>
          </p:nvPr>
        </p:nvGraphicFramePr>
        <p:xfrm>
          <a:off x="3025210" y="4816408"/>
          <a:ext cx="7777162" cy="1774825"/>
        </p:xfrm>
        <a:graphic>
          <a:graphicData uri="http://schemas.openxmlformats.org/drawingml/2006/table">
            <a:tbl>
              <a:tblPr/>
              <a:tblGrid>
                <a:gridCol w="7777162">
                  <a:extLst>
                    <a:ext uri="{9D8B030D-6E8A-4147-A177-3AD203B41FA5}">
                      <a16:colId xmlns:a16="http://schemas.microsoft.com/office/drawing/2014/main" val="20000"/>
                    </a:ext>
                  </a:extLst>
                </a:gridCol>
              </a:tblGrid>
              <a:tr h="177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Overbrenging goederen naar NL opslagplaats/blijven eigendom BE ondernemer </a:t>
                      </a: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pitchFamily="2" charset="2"/>
                        </a:rPr>
                        <a:t>=&gt;</a:t>
                      </a: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Fictieve ICL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ICL in BE </a:t>
                      </a: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Wingdings" pitchFamily="2" charset="2"/>
                        </a:rPr>
                        <a:t>=&gt;</a:t>
                      </a: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0%-tarief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ICV in NL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4" marR="91444" marT="45714" marB="4571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ext Box 6">
            <a:extLst>
              <a:ext uri="{FF2B5EF4-FFF2-40B4-BE49-F238E27FC236}">
                <a16:creationId xmlns:a16="http://schemas.microsoft.com/office/drawing/2014/main" id="{CFA2049D-B69C-A84E-B80B-B124E01D3F44}"/>
              </a:ext>
            </a:extLst>
          </p:cNvPr>
          <p:cNvSpPr txBox="1">
            <a:spLocks noChangeArrowheads="1"/>
          </p:cNvSpPr>
          <p:nvPr/>
        </p:nvSpPr>
        <p:spPr bwMode="auto">
          <a:xfrm>
            <a:off x="2875460" y="3266621"/>
            <a:ext cx="1447800" cy="33813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nl-NL" sz="1600" dirty="0">
                <a:latin typeface="+mn-lt"/>
              </a:rPr>
              <a:t>NL</a:t>
            </a:r>
          </a:p>
        </p:txBody>
      </p:sp>
      <p:sp>
        <p:nvSpPr>
          <p:cNvPr id="12" name="Text Box 7">
            <a:extLst>
              <a:ext uri="{FF2B5EF4-FFF2-40B4-BE49-F238E27FC236}">
                <a16:creationId xmlns:a16="http://schemas.microsoft.com/office/drawing/2014/main" id="{9612BC41-6C3D-A54F-9097-46763186C9A8}"/>
              </a:ext>
            </a:extLst>
          </p:cNvPr>
          <p:cNvSpPr txBox="1">
            <a:spLocks noChangeArrowheads="1"/>
          </p:cNvSpPr>
          <p:nvPr/>
        </p:nvSpPr>
        <p:spPr bwMode="auto">
          <a:xfrm>
            <a:off x="7893547" y="3266621"/>
            <a:ext cx="1447800" cy="33813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a:latin typeface="+mn-lt"/>
              </a:rPr>
              <a:t>BE</a:t>
            </a:r>
            <a:endParaRPr lang="nl-NL" sz="1600" dirty="0">
              <a:latin typeface="+mn-lt"/>
            </a:endParaRPr>
          </a:p>
        </p:txBody>
      </p:sp>
      <p:sp>
        <p:nvSpPr>
          <p:cNvPr id="13" name="Text Box 8">
            <a:extLst>
              <a:ext uri="{FF2B5EF4-FFF2-40B4-BE49-F238E27FC236}">
                <a16:creationId xmlns:a16="http://schemas.microsoft.com/office/drawing/2014/main" id="{75D5C4A8-4484-7749-938C-6D18C7ECEDB4}"/>
              </a:ext>
            </a:extLst>
          </p:cNvPr>
          <p:cNvSpPr txBox="1">
            <a:spLocks noChangeArrowheads="1"/>
          </p:cNvSpPr>
          <p:nvPr/>
        </p:nvSpPr>
        <p:spPr bwMode="auto">
          <a:xfrm>
            <a:off x="4457700" y="3276145"/>
            <a:ext cx="3276600" cy="584200"/>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err="1">
                <a:latin typeface="Calibri" panose="020F0502020204030204" pitchFamily="34" charset="0"/>
                <a:cs typeface="Calibri" panose="020F0502020204030204" pitchFamily="34" charset="0"/>
              </a:rPr>
              <a:t>Overbrengen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goederen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naar</a:t>
            </a:r>
            <a:r>
              <a:rPr lang="en-US" sz="1600" dirty="0">
                <a:latin typeface="Calibri" panose="020F0502020204030204" pitchFamily="34" charset="0"/>
                <a:cs typeface="Calibri" panose="020F0502020204030204" pitchFamily="34" charset="0"/>
              </a:rPr>
              <a:t> NL </a:t>
            </a:r>
            <a:r>
              <a:rPr lang="en-US" sz="1600" dirty="0" err="1">
                <a:latin typeface="Calibri" panose="020F0502020204030204" pitchFamily="34" charset="0"/>
                <a:cs typeface="Calibri" panose="020F0502020204030204" pitchFamily="34" charset="0"/>
              </a:rPr>
              <a:t>opslagplaats</a:t>
            </a:r>
            <a:endParaRPr lang="nl-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14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E8BED657-7A69-CF4D-8A0D-B835A111EB02}"/>
              </a:ext>
            </a:extLst>
          </p:cNvPr>
          <p:cNvSpPr>
            <a:spLocks noGrp="1"/>
          </p:cNvSpPr>
          <p:nvPr>
            <p:ph type="title"/>
          </p:nvPr>
        </p:nvSpPr>
        <p:spPr/>
        <p:txBody>
          <a:bodyPr/>
          <a:lstStyle/>
          <a:p>
            <a:pPr eaLnBrk="1" hangingPunct="1"/>
            <a:r>
              <a:rPr lang="nl-NL" altLang="nl-NL"/>
              <a:t>Plaats van levering</a:t>
            </a:r>
          </a:p>
        </p:txBody>
      </p:sp>
      <p:sp>
        <p:nvSpPr>
          <p:cNvPr id="8195" name="Rectangle 3">
            <a:extLst>
              <a:ext uri="{FF2B5EF4-FFF2-40B4-BE49-F238E27FC236}">
                <a16:creationId xmlns:a16="http://schemas.microsoft.com/office/drawing/2014/main" id="{7797DAC2-B5ED-F74C-8ECF-C499DC7CA85C}"/>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dirty="0"/>
              <a:t>Levering van goederen belastbaar in NL als levering in NL wordt verricht</a:t>
            </a:r>
          </a:p>
          <a:p>
            <a:pPr fontAlgn="auto">
              <a:spcBef>
                <a:spcPts val="0"/>
              </a:spcBef>
              <a:spcAft>
                <a:spcPts val="0"/>
              </a:spcAft>
              <a:defRPr/>
            </a:pPr>
            <a:endParaRPr lang="nl-NL" dirty="0"/>
          </a:p>
          <a:p>
            <a:pPr marL="0" indent="0" fontAlgn="auto">
              <a:spcBef>
                <a:spcPts val="0"/>
              </a:spcBef>
              <a:spcAft>
                <a:spcPts val="0"/>
              </a:spcAft>
              <a:buNone/>
              <a:defRPr/>
            </a:pPr>
            <a:r>
              <a:rPr lang="nl-NL" u="sng" dirty="0"/>
              <a:t>Hoofdregel:</a:t>
            </a:r>
          </a:p>
          <a:p>
            <a:pPr marL="0" indent="0" fontAlgn="auto">
              <a:spcBef>
                <a:spcPts val="0"/>
              </a:spcBef>
              <a:spcAft>
                <a:spcPts val="0"/>
              </a:spcAft>
              <a:buNone/>
              <a:defRPr/>
            </a:pPr>
            <a:r>
              <a:rPr lang="nl-NL" dirty="0"/>
              <a:t>Plaats van levering goederen die vervoerd worden </a:t>
            </a:r>
            <a:r>
              <a:rPr lang="nl-NL" dirty="0">
                <a:sym typeface="Wingdings" pitchFamily="2" charset="2"/>
              </a:rPr>
              <a:t>=&gt;</a:t>
            </a:r>
            <a:r>
              <a:rPr lang="nl-NL" dirty="0"/>
              <a:t> daar waar vervoer begint</a:t>
            </a:r>
          </a:p>
          <a:p>
            <a:pPr fontAlgn="auto">
              <a:spcBef>
                <a:spcPts val="0"/>
              </a:spcBef>
              <a:spcAft>
                <a:spcPts val="0"/>
              </a:spcAft>
              <a:defRPr/>
            </a:pPr>
            <a:endParaRPr lang="nl-NL" dirty="0"/>
          </a:p>
          <a:p>
            <a:pPr marL="0" indent="0" fontAlgn="auto">
              <a:spcBef>
                <a:spcPts val="0"/>
              </a:spcBef>
              <a:spcAft>
                <a:spcPts val="0"/>
              </a:spcAft>
              <a:buNone/>
              <a:defRPr/>
            </a:pPr>
            <a:r>
              <a:rPr lang="nl-NL" u="sng" dirty="0"/>
              <a:t>Uitzondering:</a:t>
            </a:r>
          </a:p>
          <a:p>
            <a:pPr fontAlgn="auto">
              <a:spcBef>
                <a:spcPts val="0"/>
              </a:spcBef>
              <a:spcAft>
                <a:spcPts val="0"/>
              </a:spcAft>
              <a:defRPr/>
            </a:pPr>
            <a:r>
              <a:rPr lang="nl-NL" dirty="0"/>
              <a:t>ICL </a:t>
            </a:r>
            <a:r>
              <a:rPr lang="nl-NL" dirty="0">
                <a:sym typeface="Wingdings" pitchFamily="2" charset="2"/>
              </a:rPr>
              <a:t>=&gt;</a:t>
            </a:r>
            <a:r>
              <a:rPr lang="nl-NL" dirty="0"/>
              <a:t> plaats van levering  </a:t>
            </a:r>
            <a:r>
              <a:rPr lang="nl-NL" dirty="0">
                <a:sym typeface="Wingdings" pitchFamily="2" charset="2"/>
              </a:rPr>
              <a:t>=&gt;</a:t>
            </a:r>
            <a:r>
              <a:rPr lang="nl-NL" dirty="0"/>
              <a:t> land van vertrek </a:t>
            </a:r>
            <a:r>
              <a:rPr lang="nl-NL" dirty="0">
                <a:sym typeface="Wingdings" pitchFamily="2" charset="2"/>
              </a:rPr>
              <a:t>=&gt;</a:t>
            </a:r>
            <a:r>
              <a:rPr lang="nl-NL" dirty="0"/>
              <a:t> 0%-tarief </a:t>
            </a:r>
          </a:p>
          <a:p>
            <a:pPr fontAlgn="auto">
              <a:spcBef>
                <a:spcPts val="0"/>
              </a:spcBef>
              <a:spcAft>
                <a:spcPts val="0"/>
              </a:spcAft>
              <a:defRPr/>
            </a:pPr>
            <a:r>
              <a:rPr lang="nl-NL" dirty="0"/>
              <a:t>ICV in land aankomst</a:t>
            </a:r>
          </a:p>
          <a:p>
            <a:pPr fontAlgn="auto">
              <a:spcBef>
                <a:spcPts val="0"/>
              </a:spcBef>
              <a:spcAft>
                <a:spcPts val="0"/>
              </a:spcAft>
              <a:defRPr/>
            </a:pPr>
            <a:r>
              <a:rPr lang="nl-NL" dirty="0"/>
              <a:t>Afstandsverkopen </a:t>
            </a:r>
            <a:r>
              <a:rPr lang="nl-NL" dirty="0">
                <a:sym typeface="Wingdings" pitchFamily="2" charset="2"/>
              </a:rPr>
              <a:t>=&gt;</a:t>
            </a:r>
            <a:r>
              <a:rPr lang="nl-NL" dirty="0"/>
              <a:t> Plaats van levering land waar vervoer eindigt</a:t>
            </a:r>
          </a:p>
          <a:p>
            <a:pPr marL="0" indent="0" fontAlgn="auto">
              <a:spcBef>
                <a:spcPts val="0"/>
              </a:spcBef>
              <a:spcAft>
                <a:spcPts val="0"/>
              </a:spcAft>
              <a:buNone/>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1156787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46BB1B4E-F436-1D4D-9E85-59EEDE843C15}"/>
              </a:ext>
            </a:extLst>
          </p:cNvPr>
          <p:cNvSpPr>
            <a:spLocks noGrp="1"/>
          </p:cNvSpPr>
          <p:nvPr>
            <p:ph type="title"/>
          </p:nvPr>
        </p:nvSpPr>
        <p:spPr/>
        <p:txBody>
          <a:bodyPr/>
          <a:lstStyle/>
          <a:p>
            <a:pPr eaLnBrk="1" hangingPunct="1"/>
            <a:r>
              <a:rPr lang="nl-NL" altLang="nl-NL"/>
              <a:t>V</a:t>
            </a:r>
            <a:r>
              <a:rPr lang="en-US" altLang="nl-NL"/>
              <a:t>oorbeeld</a:t>
            </a:r>
            <a:endParaRPr lang="nl-NL" altLang="nl-NL"/>
          </a:p>
        </p:txBody>
      </p:sp>
      <p:sp>
        <p:nvSpPr>
          <p:cNvPr id="75780" name="AutoShape 4">
            <a:extLst>
              <a:ext uri="{FF2B5EF4-FFF2-40B4-BE49-F238E27FC236}">
                <a16:creationId xmlns:a16="http://schemas.microsoft.com/office/drawing/2014/main" id="{184BCC6D-034B-2240-B596-D231F4A88C5D}"/>
              </a:ext>
            </a:extLst>
          </p:cNvPr>
          <p:cNvSpPr>
            <a:spLocks noChangeArrowheads="1"/>
          </p:cNvSpPr>
          <p:nvPr/>
        </p:nvSpPr>
        <p:spPr bwMode="auto">
          <a:xfrm>
            <a:off x="2498726" y="2492375"/>
            <a:ext cx="809625"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Calibri" panose="020F0502020204030204" pitchFamily="34" charset="0"/>
              </a:rPr>
              <a:t>A</a:t>
            </a:r>
            <a:endParaRPr lang="nl-NL" altLang="nl-NL" sz="1600" b="0">
              <a:latin typeface="Calibri" panose="020F0502020204030204" pitchFamily="34" charset="0"/>
            </a:endParaRPr>
          </a:p>
        </p:txBody>
      </p:sp>
      <p:sp>
        <p:nvSpPr>
          <p:cNvPr id="75781" name="AutoShape 5">
            <a:extLst>
              <a:ext uri="{FF2B5EF4-FFF2-40B4-BE49-F238E27FC236}">
                <a16:creationId xmlns:a16="http://schemas.microsoft.com/office/drawing/2014/main" id="{4E74D9D9-E3CC-D840-8228-616A9D268B08}"/>
              </a:ext>
            </a:extLst>
          </p:cNvPr>
          <p:cNvSpPr>
            <a:spLocks noChangeArrowheads="1"/>
          </p:cNvSpPr>
          <p:nvPr/>
        </p:nvSpPr>
        <p:spPr bwMode="auto">
          <a:xfrm>
            <a:off x="7610476" y="2420938"/>
            <a:ext cx="809625" cy="6096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en-US" altLang="nl-NL" sz="1600" b="0">
                <a:latin typeface="Calibri" panose="020F0502020204030204" pitchFamily="34" charset="0"/>
              </a:rPr>
              <a:t>B</a:t>
            </a:r>
            <a:endParaRPr lang="nl-NL" altLang="nl-NL" sz="1600" b="0">
              <a:latin typeface="Calibri" panose="020F0502020204030204" pitchFamily="34" charset="0"/>
            </a:endParaRPr>
          </a:p>
        </p:txBody>
      </p:sp>
      <p:sp>
        <p:nvSpPr>
          <p:cNvPr id="55302" name="Text Box 6">
            <a:extLst>
              <a:ext uri="{FF2B5EF4-FFF2-40B4-BE49-F238E27FC236}">
                <a16:creationId xmlns:a16="http://schemas.microsoft.com/office/drawing/2014/main" id="{1CD2B3DF-108C-3143-BD28-951B712B2793}"/>
              </a:ext>
            </a:extLst>
          </p:cNvPr>
          <p:cNvSpPr txBox="1">
            <a:spLocks noChangeArrowheads="1"/>
          </p:cNvSpPr>
          <p:nvPr/>
        </p:nvSpPr>
        <p:spPr bwMode="auto">
          <a:xfrm>
            <a:off x="2282826" y="1916114"/>
            <a:ext cx="1281113" cy="33813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nl-NL" sz="1600" dirty="0">
                <a:latin typeface="+mn-lt"/>
              </a:rPr>
              <a:t>NL</a:t>
            </a:r>
          </a:p>
        </p:txBody>
      </p:sp>
      <p:sp>
        <p:nvSpPr>
          <p:cNvPr id="55303" name="Text Box 7">
            <a:extLst>
              <a:ext uri="{FF2B5EF4-FFF2-40B4-BE49-F238E27FC236}">
                <a16:creationId xmlns:a16="http://schemas.microsoft.com/office/drawing/2014/main" id="{C10A77F0-ECF3-C74C-8EC6-A79E32280C9D}"/>
              </a:ext>
            </a:extLst>
          </p:cNvPr>
          <p:cNvSpPr txBox="1">
            <a:spLocks noChangeArrowheads="1"/>
          </p:cNvSpPr>
          <p:nvPr/>
        </p:nvSpPr>
        <p:spPr bwMode="auto">
          <a:xfrm>
            <a:off x="7323138" y="1844675"/>
            <a:ext cx="1281112" cy="3381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a:latin typeface="+mn-lt"/>
              </a:rPr>
              <a:t>BE</a:t>
            </a:r>
            <a:endParaRPr lang="nl-NL" sz="1600">
              <a:latin typeface="+mn-lt"/>
            </a:endParaRPr>
          </a:p>
        </p:txBody>
      </p:sp>
      <p:sp>
        <p:nvSpPr>
          <p:cNvPr id="55304" name="Text Box 8">
            <a:extLst>
              <a:ext uri="{FF2B5EF4-FFF2-40B4-BE49-F238E27FC236}">
                <a16:creationId xmlns:a16="http://schemas.microsoft.com/office/drawing/2014/main" id="{7F3CA445-5BE8-6B46-ADBA-10101B4466B3}"/>
              </a:ext>
            </a:extLst>
          </p:cNvPr>
          <p:cNvSpPr txBox="1">
            <a:spLocks noChangeArrowheads="1"/>
          </p:cNvSpPr>
          <p:nvPr/>
        </p:nvSpPr>
        <p:spPr bwMode="auto">
          <a:xfrm>
            <a:off x="4151313" y="1844675"/>
            <a:ext cx="2900362" cy="584200"/>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600" dirty="0" err="1">
                <a:latin typeface="+mn-lt"/>
              </a:rPr>
              <a:t>Overbrengen</a:t>
            </a:r>
            <a:r>
              <a:rPr lang="en-US" sz="1600" dirty="0">
                <a:latin typeface="+mn-lt"/>
              </a:rPr>
              <a:t>  </a:t>
            </a:r>
            <a:r>
              <a:rPr lang="en-US" sz="1600" dirty="0" err="1">
                <a:latin typeface="+mn-lt"/>
              </a:rPr>
              <a:t>goederen</a:t>
            </a:r>
            <a:r>
              <a:rPr lang="en-US" sz="1600" dirty="0">
                <a:latin typeface="+mn-lt"/>
              </a:rPr>
              <a:t> </a:t>
            </a:r>
            <a:r>
              <a:rPr lang="en-US" sz="1600" dirty="0" err="1">
                <a:latin typeface="+mn-lt"/>
              </a:rPr>
              <a:t>naar</a:t>
            </a:r>
            <a:r>
              <a:rPr lang="en-US" sz="1600" dirty="0">
                <a:latin typeface="+mn-lt"/>
              </a:rPr>
              <a:t> </a:t>
            </a:r>
            <a:r>
              <a:rPr lang="en-US" sz="1600" dirty="0" err="1">
                <a:latin typeface="+mn-lt"/>
              </a:rPr>
              <a:t>markt</a:t>
            </a:r>
            <a:r>
              <a:rPr lang="en-US" sz="1600" dirty="0">
                <a:latin typeface="+mn-lt"/>
              </a:rPr>
              <a:t> BE</a:t>
            </a:r>
            <a:endParaRPr lang="nl-NL" sz="1600" dirty="0">
              <a:latin typeface="+mn-lt"/>
            </a:endParaRPr>
          </a:p>
        </p:txBody>
      </p:sp>
      <p:graphicFrame>
        <p:nvGraphicFramePr>
          <p:cNvPr id="247817" name="Group 9">
            <a:extLst>
              <a:ext uri="{FF2B5EF4-FFF2-40B4-BE49-F238E27FC236}">
                <a16:creationId xmlns:a16="http://schemas.microsoft.com/office/drawing/2014/main" id="{7DD0116B-05C4-B940-9FD5-7195A4D7F6AD}"/>
              </a:ext>
            </a:extLst>
          </p:cNvPr>
          <p:cNvGraphicFramePr>
            <a:graphicFrameLocks noGrp="1"/>
          </p:cNvGraphicFramePr>
          <p:nvPr/>
        </p:nvGraphicFramePr>
        <p:xfrm>
          <a:off x="2303464" y="3495676"/>
          <a:ext cx="7680325" cy="2232025"/>
        </p:xfrm>
        <a:graphic>
          <a:graphicData uri="http://schemas.openxmlformats.org/drawingml/2006/table">
            <a:tbl>
              <a:tblPr/>
              <a:tblGrid>
                <a:gridCol w="7680325">
                  <a:extLst>
                    <a:ext uri="{9D8B030D-6E8A-4147-A177-3AD203B41FA5}">
                      <a16:colId xmlns:a16="http://schemas.microsoft.com/office/drawing/2014/main" val="20000"/>
                    </a:ext>
                  </a:extLst>
                </a:gridCol>
              </a:tblGrid>
              <a:tr h="2232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chemeClr val="tx1"/>
                          </a:solidFill>
                          <a:effectLst/>
                          <a:latin typeface="Arial" pitchFamily="34" charset="0"/>
                        </a:rPr>
                        <a:t>Overbrenging goederen naar BE markt/blijven eigendom NL ondernemer </a:t>
                      </a:r>
                      <a:r>
                        <a:rPr kumimoji="0" lang="nl-NL" sz="1600" b="0" i="0" u="none" strike="noStrike" cap="none" normalizeH="0" baseline="0" dirty="0">
                          <a:ln>
                            <a:noFill/>
                          </a:ln>
                          <a:solidFill>
                            <a:schemeClr val="tx1"/>
                          </a:solidFill>
                          <a:effectLst/>
                          <a:latin typeface="Arial" pitchFamily="34" charset="0"/>
                          <a:sym typeface="Wingdings" pitchFamily="2" charset="2"/>
                        </a:rPr>
                        <a:t>=&gt;</a:t>
                      </a:r>
                      <a:r>
                        <a:rPr kumimoji="0" lang="nl-NL" sz="1600" b="0" i="0" u="none" strike="noStrike" cap="none" normalizeH="0" baseline="0" dirty="0">
                          <a:ln>
                            <a:noFill/>
                          </a:ln>
                          <a:solidFill>
                            <a:schemeClr val="tx1"/>
                          </a:solidFill>
                          <a:effectLst/>
                          <a:latin typeface="Arial" pitchFamily="34" charset="0"/>
                        </a:rPr>
                        <a:t> Fictieve ICL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chemeClr val="tx1"/>
                          </a:solidFill>
                          <a:effectLst/>
                          <a:latin typeface="Arial" pitchFamily="34" charset="0"/>
                        </a:rPr>
                        <a:t>ICL in NL </a:t>
                      </a:r>
                      <a:r>
                        <a:rPr kumimoji="0" lang="nl-NL" sz="1600" b="0" i="0" u="none" strike="noStrike" cap="none" normalizeH="0" baseline="0" dirty="0">
                          <a:ln>
                            <a:noFill/>
                          </a:ln>
                          <a:solidFill>
                            <a:schemeClr val="tx1"/>
                          </a:solidFill>
                          <a:effectLst/>
                          <a:latin typeface="Arial" pitchFamily="34" charset="0"/>
                          <a:sym typeface="Wingdings" pitchFamily="2" charset="2"/>
                        </a:rPr>
                        <a:t>=&gt;</a:t>
                      </a:r>
                      <a:r>
                        <a:rPr kumimoji="0" lang="nl-NL" sz="1600" b="0" i="0" u="none" strike="noStrike" cap="none" normalizeH="0" baseline="0" dirty="0">
                          <a:ln>
                            <a:noFill/>
                          </a:ln>
                          <a:solidFill>
                            <a:schemeClr val="tx1"/>
                          </a:solidFill>
                          <a:effectLst/>
                          <a:latin typeface="Arial" pitchFamily="34" charset="0"/>
                        </a:rPr>
                        <a:t> 0%-tarief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0" i="0" u="none" strike="noStrike" cap="none" normalizeH="0" baseline="0" dirty="0">
                          <a:ln>
                            <a:noFill/>
                          </a:ln>
                          <a:solidFill>
                            <a:schemeClr val="tx1"/>
                          </a:solidFill>
                          <a:effectLst/>
                          <a:latin typeface="Arial" pitchFamily="34" charset="0"/>
                        </a:rPr>
                        <a:t>ICV in NL + binnenlandse levering in BE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0" i="0" u="none" strike="noStrike" cap="none" normalizeH="0" baseline="0" dirty="0">
                        <a:ln>
                          <a:noFill/>
                        </a:ln>
                        <a:solidFill>
                          <a:schemeClr val="tx1"/>
                        </a:solidFill>
                        <a:effectLst/>
                        <a:latin typeface="Arial" pitchFamily="34" charset="0"/>
                      </a:endParaRPr>
                    </a:p>
                  </a:txBody>
                  <a:tcPr marL="91448" marR="91448"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690" name="AutoShape 15">
            <a:extLst>
              <a:ext uri="{FF2B5EF4-FFF2-40B4-BE49-F238E27FC236}">
                <a16:creationId xmlns:a16="http://schemas.microsoft.com/office/drawing/2014/main" id="{67AE7F0C-9326-3646-9789-5F076D2B19B0}"/>
              </a:ext>
            </a:extLst>
          </p:cNvPr>
          <p:cNvSpPr>
            <a:spLocks noChangeArrowheads="1"/>
          </p:cNvSpPr>
          <p:nvPr/>
        </p:nvSpPr>
        <p:spPr bwMode="auto">
          <a:xfrm>
            <a:off x="3506788" y="2636838"/>
            <a:ext cx="357505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92883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2">
            <a:extLst>
              <a:ext uri="{FF2B5EF4-FFF2-40B4-BE49-F238E27FC236}">
                <a16:creationId xmlns:a16="http://schemas.microsoft.com/office/drawing/2014/main" id="{CB417B6C-755D-5B47-8DE9-3CEFB14E5FDA}"/>
              </a:ext>
            </a:extLst>
          </p:cNvPr>
          <p:cNvSpPr>
            <a:spLocks noGrp="1"/>
          </p:cNvSpPr>
          <p:nvPr>
            <p:ph type="title"/>
          </p:nvPr>
        </p:nvSpPr>
        <p:spPr/>
        <p:txBody>
          <a:bodyPr/>
          <a:lstStyle/>
          <a:p>
            <a:pPr eaLnBrk="1" hangingPunct="1"/>
            <a:r>
              <a:rPr lang="nl-NL" altLang="nl-NL"/>
              <a:t>Overbrengen van goederen	</a:t>
            </a:r>
          </a:p>
        </p:txBody>
      </p:sp>
      <p:sp>
        <p:nvSpPr>
          <p:cNvPr id="2" name="Tijdelijke aanduiding voor inhoud 1">
            <a:extLst>
              <a:ext uri="{FF2B5EF4-FFF2-40B4-BE49-F238E27FC236}">
                <a16:creationId xmlns:a16="http://schemas.microsoft.com/office/drawing/2014/main" id="{2497A5D2-7482-E34C-9481-1A311D83405B}"/>
              </a:ext>
            </a:extLst>
          </p:cNvPr>
          <p:cNvSpPr>
            <a:spLocks noGrp="1"/>
          </p:cNvSpPr>
          <p:nvPr>
            <p:ph idx="1"/>
          </p:nvPr>
        </p:nvSpPr>
        <p:spPr>
          <a:xfrm>
            <a:off x="2711575" y="2411760"/>
            <a:ext cx="7772400" cy="4114800"/>
          </a:xfrm>
        </p:spPr>
        <p:txBody>
          <a:bodyPr rtlCol="0">
            <a:normAutofit/>
          </a:bodyPr>
          <a:lstStyle/>
          <a:p>
            <a:pPr marL="0" indent="0" fontAlgn="auto">
              <a:spcAft>
                <a:spcPts val="0"/>
              </a:spcAft>
              <a:buNone/>
              <a:defRPr/>
            </a:pPr>
            <a:r>
              <a:rPr lang="nl-NL" u="sng" dirty="0"/>
              <a:t>Call off stock</a:t>
            </a:r>
          </a:p>
          <a:p>
            <a:pPr fontAlgn="auto">
              <a:spcAft>
                <a:spcPts val="0"/>
              </a:spcAft>
              <a:defRPr/>
            </a:pPr>
            <a:r>
              <a:rPr lang="nl-NL" dirty="0"/>
              <a:t>Goederen worden door leverancier naar land van afnemer vervoerd </a:t>
            </a:r>
            <a:r>
              <a:rPr lang="nl-NL" dirty="0">
                <a:sym typeface="Wingdings" panose="05000000000000000000" pitchFamily="2" charset="2"/>
              </a:rPr>
              <a:t> goederen onder controle van afnemer</a:t>
            </a:r>
          </a:p>
          <a:p>
            <a:pPr fontAlgn="auto">
              <a:spcAft>
                <a:spcPts val="0"/>
              </a:spcAft>
              <a:defRPr/>
            </a:pPr>
            <a:r>
              <a:rPr lang="nl-NL" dirty="0">
                <a:sym typeface="Wingdings" panose="05000000000000000000" pitchFamily="2" charset="2"/>
              </a:rPr>
              <a:t>Goederen worden opgeslagen in land van afnemer</a:t>
            </a:r>
          </a:p>
          <a:p>
            <a:pPr fontAlgn="auto">
              <a:spcAft>
                <a:spcPts val="0"/>
              </a:spcAft>
              <a:defRPr/>
            </a:pPr>
            <a:r>
              <a:rPr lang="nl-NL" dirty="0">
                <a:sym typeface="Wingdings" panose="05000000000000000000" pitchFamily="2" charset="2"/>
              </a:rPr>
              <a:t>Factuur naar afnemer</a:t>
            </a:r>
          </a:p>
          <a:p>
            <a:pPr fontAlgn="auto">
              <a:spcAft>
                <a:spcPts val="0"/>
              </a:spcAft>
              <a:defRPr/>
            </a:pPr>
            <a:r>
              <a:rPr lang="nl-NL" dirty="0">
                <a:sym typeface="Wingdings" panose="05000000000000000000" pitchFamily="2" charset="2"/>
              </a:rPr>
              <a:t>Titel van goederen gaat over naar afnemer</a:t>
            </a:r>
            <a:endParaRPr lang="nl-NL" dirty="0"/>
          </a:p>
          <a:p>
            <a:pPr fontAlgn="auto">
              <a:spcAft>
                <a:spcPts val="0"/>
              </a:spcAft>
              <a:defRPr/>
            </a:pPr>
            <a:endParaRPr lang="nl-NL" dirty="0"/>
          </a:p>
        </p:txBody>
      </p:sp>
      <p:sp>
        <p:nvSpPr>
          <p:cNvPr id="76804" name="AutoShape 4">
            <a:extLst>
              <a:ext uri="{FF2B5EF4-FFF2-40B4-BE49-F238E27FC236}">
                <a16:creationId xmlns:a16="http://schemas.microsoft.com/office/drawing/2014/main" id="{4230A205-758A-374B-BE2E-77A43FC43A0E}"/>
              </a:ext>
            </a:extLst>
          </p:cNvPr>
          <p:cNvSpPr>
            <a:spLocks noChangeArrowheads="1"/>
          </p:cNvSpPr>
          <p:nvPr/>
        </p:nvSpPr>
        <p:spPr bwMode="auto">
          <a:xfrm>
            <a:off x="2711575" y="4692302"/>
            <a:ext cx="1873250" cy="896938"/>
          </a:xfrm>
          <a:prstGeom prst="flowChartProcess">
            <a:avLst/>
          </a:prstGeom>
          <a:solidFill>
            <a:schemeClr val="tx2">
              <a:lumMod val="20000"/>
              <a:lumOff val="80000"/>
            </a:schemeClr>
          </a:solidFill>
          <a:ln w="9525">
            <a:solidFill>
              <a:schemeClr val="tx1"/>
            </a:solidFill>
            <a:miter lim="800000"/>
            <a:headEnd/>
            <a:tailEnd/>
          </a:ln>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NL leverancier</a:t>
            </a:r>
          </a:p>
        </p:txBody>
      </p:sp>
      <p:sp>
        <p:nvSpPr>
          <p:cNvPr id="76805" name="AutoShape 4">
            <a:extLst>
              <a:ext uri="{FF2B5EF4-FFF2-40B4-BE49-F238E27FC236}">
                <a16:creationId xmlns:a16="http://schemas.microsoft.com/office/drawing/2014/main" id="{D67467DE-32EE-324A-BFB3-9E8699AD94E3}"/>
              </a:ext>
            </a:extLst>
          </p:cNvPr>
          <p:cNvSpPr>
            <a:spLocks noChangeArrowheads="1"/>
          </p:cNvSpPr>
          <p:nvPr/>
        </p:nvSpPr>
        <p:spPr bwMode="auto">
          <a:xfrm>
            <a:off x="6527925" y="4547841"/>
            <a:ext cx="3384550" cy="1030287"/>
          </a:xfrm>
          <a:prstGeom prst="flowChartProcess">
            <a:avLst/>
          </a:prstGeom>
          <a:solidFill>
            <a:schemeClr val="tx2">
              <a:lumMod val="20000"/>
              <a:lumOff val="80000"/>
            </a:schemeClr>
          </a:solidFill>
          <a:ln w="9525">
            <a:solidFill>
              <a:schemeClr val="tx1"/>
            </a:solidFill>
            <a:miter lim="800000"/>
            <a:headEnd/>
            <a:tailEnd/>
          </a:ln>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endParaRPr lang="nl-NL" altLang="nl-NL" sz="1600" b="0">
              <a:latin typeface="Calibri" panose="020F0502020204030204" pitchFamily="34" charset="0"/>
            </a:endParaRPr>
          </a:p>
          <a:p>
            <a:pPr algn="ctr">
              <a:lnSpc>
                <a:spcPct val="100000"/>
              </a:lnSpc>
              <a:defRPr/>
            </a:pPr>
            <a:r>
              <a:rPr lang="nl-NL" altLang="nl-NL" sz="1600" b="0">
                <a:latin typeface="Calibri" panose="020F0502020204030204" pitchFamily="34" charset="0"/>
              </a:rPr>
              <a:t>BE afnemer </a:t>
            </a:r>
            <a:br>
              <a:rPr lang="nl-NL" altLang="nl-NL" sz="1600" b="0">
                <a:latin typeface="Calibri" panose="020F0502020204030204" pitchFamily="34" charset="0"/>
              </a:rPr>
            </a:br>
            <a:r>
              <a:rPr lang="nl-NL" altLang="nl-NL" sz="1600" b="0">
                <a:latin typeface="Calibri" panose="020F0502020204030204" pitchFamily="34" charset="0"/>
              </a:rPr>
              <a:t>(gevestigd in België)</a:t>
            </a:r>
          </a:p>
          <a:p>
            <a:pPr algn="ctr">
              <a:lnSpc>
                <a:spcPct val="100000"/>
              </a:lnSpc>
              <a:defRPr/>
            </a:pPr>
            <a:endParaRPr lang="nl-NL" altLang="nl-NL" sz="1600" b="0">
              <a:latin typeface="Calibri" panose="020F0502020204030204" pitchFamily="34" charset="0"/>
            </a:endParaRPr>
          </a:p>
          <a:p>
            <a:pPr algn="ctr">
              <a:lnSpc>
                <a:spcPct val="100000"/>
              </a:lnSpc>
              <a:defRPr/>
            </a:pPr>
            <a:endParaRPr lang="nl-NL" altLang="nl-NL" sz="1600" b="0">
              <a:latin typeface="Calibri" panose="020F0502020204030204" pitchFamily="34" charset="0"/>
            </a:endParaRPr>
          </a:p>
          <a:p>
            <a:pPr algn="ctr">
              <a:lnSpc>
                <a:spcPct val="100000"/>
              </a:lnSpc>
              <a:defRPr/>
            </a:pPr>
            <a:endParaRPr lang="nl-NL" altLang="nl-NL" sz="1600" b="0">
              <a:latin typeface="Calibri" panose="020F0502020204030204" pitchFamily="34" charset="0"/>
            </a:endParaRPr>
          </a:p>
        </p:txBody>
      </p:sp>
      <p:sp>
        <p:nvSpPr>
          <p:cNvPr id="7" name="Ovaal 6">
            <a:extLst>
              <a:ext uri="{FF2B5EF4-FFF2-40B4-BE49-F238E27FC236}">
                <a16:creationId xmlns:a16="http://schemas.microsoft.com/office/drawing/2014/main" id="{6FBCF392-BB5E-BF4C-BB61-FE9E0E33D9C6}"/>
              </a:ext>
            </a:extLst>
          </p:cNvPr>
          <p:cNvSpPr/>
          <p:nvPr/>
        </p:nvSpPr>
        <p:spPr>
          <a:xfrm>
            <a:off x="7320087" y="5124102"/>
            <a:ext cx="1873250" cy="6477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nl-NL" sz="1600" dirty="0">
                <a:solidFill>
                  <a:schemeClr val="tx1"/>
                </a:solidFill>
              </a:rPr>
              <a:t>Opslag</a:t>
            </a:r>
          </a:p>
        </p:txBody>
      </p:sp>
      <p:sp>
        <p:nvSpPr>
          <p:cNvPr id="72711" name="AutoShape 15">
            <a:extLst>
              <a:ext uri="{FF2B5EF4-FFF2-40B4-BE49-F238E27FC236}">
                <a16:creationId xmlns:a16="http://schemas.microsoft.com/office/drawing/2014/main" id="{68CEA767-B778-ED4D-986D-D8631A991B95}"/>
              </a:ext>
            </a:extLst>
          </p:cNvPr>
          <p:cNvSpPr>
            <a:spLocks noChangeArrowheads="1"/>
          </p:cNvSpPr>
          <p:nvPr/>
        </p:nvSpPr>
        <p:spPr bwMode="auto">
          <a:xfrm>
            <a:off x="4795962" y="4971702"/>
            <a:ext cx="1500188" cy="304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2712" name="Tekstvak 8">
            <a:extLst>
              <a:ext uri="{FF2B5EF4-FFF2-40B4-BE49-F238E27FC236}">
                <a16:creationId xmlns:a16="http://schemas.microsoft.com/office/drawing/2014/main" id="{2FB37BB4-9ABC-3A4E-A775-4E2756848C43}"/>
              </a:ext>
            </a:extLst>
          </p:cNvPr>
          <p:cNvSpPr txBox="1">
            <a:spLocks noChangeArrowheads="1"/>
          </p:cNvSpPr>
          <p:nvPr/>
        </p:nvSpPr>
        <p:spPr bwMode="auto">
          <a:xfrm>
            <a:off x="5059487" y="4682777"/>
            <a:ext cx="814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a:latin typeface="Calibri" panose="020F0502020204030204" pitchFamily="34" charset="0"/>
              </a:rPr>
              <a:t>Factuur</a:t>
            </a:r>
          </a:p>
        </p:txBody>
      </p:sp>
    </p:spTree>
    <p:extLst>
      <p:ext uri="{BB962C8B-B14F-4D97-AF65-F5344CB8AC3E}">
        <p14:creationId xmlns:p14="http://schemas.microsoft.com/office/powerpoint/2010/main" val="1867808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2">
            <a:extLst>
              <a:ext uri="{FF2B5EF4-FFF2-40B4-BE49-F238E27FC236}">
                <a16:creationId xmlns:a16="http://schemas.microsoft.com/office/drawing/2014/main" id="{6DD1F65A-857E-1347-ACF7-AECD78E81C4D}"/>
              </a:ext>
            </a:extLst>
          </p:cNvPr>
          <p:cNvSpPr>
            <a:spLocks noGrp="1"/>
          </p:cNvSpPr>
          <p:nvPr>
            <p:ph type="title"/>
          </p:nvPr>
        </p:nvSpPr>
        <p:spPr/>
        <p:txBody>
          <a:bodyPr/>
          <a:lstStyle/>
          <a:p>
            <a:pPr eaLnBrk="1" hangingPunct="1"/>
            <a:r>
              <a:rPr lang="nl-NL" altLang="nl-NL"/>
              <a:t>Overbrengen van goederen	</a:t>
            </a:r>
          </a:p>
        </p:txBody>
      </p:sp>
      <p:sp>
        <p:nvSpPr>
          <p:cNvPr id="2" name="Tijdelijke aanduiding voor inhoud 1">
            <a:extLst>
              <a:ext uri="{FF2B5EF4-FFF2-40B4-BE49-F238E27FC236}">
                <a16:creationId xmlns:a16="http://schemas.microsoft.com/office/drawing/2014/main" id="{EEA4E9F9-9870-3349-8EAC-DEA5D024C4CE}"/>
              </a:ext>
            </a:extLst>
          </p:cNvPr>
          <p:cNvSpPr>
            <a:spLocks noGrp="1"/>
          </p:cNvSpPr>
          <p:nvPr>
            <p:ph idx="1"/>
          </p:nvPr>
        </p:nvSpPr>
        <p:spPr/>
        <p:txBody>
          <a:bodyPr rtlCol="0">
            <a:normAutofit fontScale="85000" lnSpcReduction="10000"/>
          </a:bodyPr>
          <a:lstStyle/>
          <a:p>
            <a:pPr marL="0" indent="0" fontAlgn="auto">
              <a:spcAft>
                <a:spcPts val="0"/>
              </a:spcAft>
              <a:buNone/>
              <a:defRPr/>
            </a:pPr>
            <a:r>
              <a:rPr lang="nl-NL" u="sng" dirty="0"/>
              <a:t>Consignatie voorraad:</a:t>
            </a:r>
          </a:p>
          <a:p>
            <a:pPr fontAlgn="auto">
              <a:spcAft>
                <a:spcPts val="0"/>
              </a:spcAft>
              <a:defRPr/>
            </a:pPr>
            <a:r>
              <a:rPr lang="nl-NL" dirty="0"/>
              <a:t>Speciaal contract waarbij leverancier goederen naar afnemer in andere lidstaat vervoert zonder dat de eigendom overgaat</a:t>
            </a:r>
          </a:p>
          <a:p>
            <a:pPr marL="818588" lvl="1" fontAlgn="auto">
              <a:spcAft>
                <a:spcPts val="0"/>
              </a:spcAft>
              <a:defRPr/>
            </a:pPr>
            <a:r>
              <a:rPr lang="nl-NL" dirty="0"/>
              <a:t>Goederen </a:t>
            </a:r>
            <a:r>
              <a:rPr lang="nl-NL" dirty="0">
                <a:sym typeface="Wingdings" panose="05000000000000000000" pitchFamily="2" charset="2"/>
              </a:rPr>
              <a:t> wel ter beschikking gesteld aan afnemer</a:t>
            </a:r>
          </a:p>
          <a:p>
            <a:pPr marL="818588" lvl="1" fontAlgn="auto">
              <a:spcAft>
                <a:spcPts val="0"/>
              </a:spcAft>
              <a:defRPr/>
            </a:pPr>
            <a:r>
              <a:rPr lang="nl-NL" dirty="0">
                <a:sym typeface="Wingdings" panose="05000000000000000000" pitchFamily="2" charset="2"/>
              </a:rPr>
              <a:t>Levering vindt plaats op moment dat afnemer goederen nodig heeft</a:t>
            </a:r>
          </a:p>
          <a:p>
            <a:pPr marL="285750" lvl="1" fontAlgn="auto">
              <a:spcAft>
                <a:spcPts val="0"/>
              </a:spcAft>
              <a:defRPr/>
            </a:pPr>
            <a:r>
              <a:rPr lang="nl-NL" dirty="0">
                <a:sym typeface="Wingdings" panose="05000000000000000000" pitchFamily="2" charset="2"/>
              </a:rPr>
              <a:t>Levering vindt plaats na transport</a:t>
            </a:r>
          </a:p>
          <a:p>
            <a:pPr marL="285750" lvl="1" fontAlgn="auto">
              <a:spcAft>
                <a:spcPts val="0"/>
              </a:spcAft>
              <a:defRPr/>
            </a:pPr>
            <a:r>
              <a:rPr lang="nl-NL" dirty="0">
                <a:sym typeface="Wingdings" panose="05000000000000000000" pitchFamily="2" charset="2"/>
              </a:rPr>
              <a:t>Aanvankelijk voorraad verzonden naar opslagplaats die onder controle (incl. gehuurde locaties) is van leverancier</a:t>
            </a:r>
          </a:p>
          <a:p>
            <a:pPr marL="285750" lvl="1" fontAlgn="auto">
              <a:spcAft>
                <a:spcPts val="0"/>
              </a:spcAft>
              <a:defRPr/>
            </a:pPr>
            <a:r>
              <a:rPr lang="nl-NL" dirty="0">
                <a:sym typeface="Wingdings" panose="05000000000000000000" pitchFamily="2" charset="2"/>
              </a:rPr>
              <a:t>Vaak meerdere potentiële afnemers van consignatie voorraad</a:t>
            </a:r>
          </a:p>
          <a:p>
            <a:pPr marL="0" lvl="1" indent="0" fontAlgn="auto">
              <a:spcAft>
                <a:spcPts val="0"/>
              </a:spcAft>
              <a:buNone/>
              <a:defRPr/>
            </a:pPr>
            <a:endParaRPr lang="nl-NL" u="sng" dirty="0">
              <a:sym typeface="Wingdings" panose="05000000000000000000" pitchFamily="2" charset="2"/>
            </a:endParaRPr>
          </a:p>
          <a:p>
            <a:pPr marL="0" lvl="1" indent="0" fontAlgn="auto">
              <a:spcAft>
                <a:spcPts val="0"/>
              </a:spcAft>
              <a:buNone/>
              <a:defRPr/>
            </a:pPr>
            <a:r>
              <a:rPr lang="nl-NL" u="sng" dirty="0">
                <a:sym typeface="Wingdings" panose="05000000000000000000" pitchFamily="2" charset="2"/>
              </a:rPr>
              <a:t>Call-off voorraad:</a:t>
            </a:r>
          </a:p>
          <a:p>
            <a:pPr marL="285750" lvl="1" fontAlgn="auto">
              <a:spcAft>
                <a:spcPts val="0"/>
              </a:spcAft>
              <a:defRPr/>
            </a:pPr>
            <a:r>
              <a:rPr lang="nl-NL" dirty="0"/>
              <a:t>Lex specialis van consignatie voorraad (term call-off voorraad is ‘gereserveerd’ voor consignatie voorraden waar afnemer al bekend is)</a:t>
            </a:r>
          </a:p>
          <a:p>
            <a:pPr marL="285750" lvl="1" fontAlgn="auto">
              <a:spcAft>
                <a:spcPts val="0"/>
              </a:spcAft>
              <a:defRPr/>
            </a:pPr>
            <a:r>
              <a:rPr lang="nl-NL" dirty="0"/>
              <a:t>Call-off voorraden </a:t>
            </a:r>
            <a:r>
              <a:rPr lang="nl-NL" dirty="0">
                <a:sym typeface="Wingdings" panose="05000000000000000000" pitchFamily="2" charset="2"/>
              </a:rPr>
              <a:t> naar opslagplaats in een ander EU-land vervoerd</a:t>
            </a:r>
          </a:p>
          <a:p>
            <a:pPr marL="285750" lvl="1" fontAlgn="auto">
              <a:spcAft>
                <a:spcPts val="0"/>
              </a:spcAft>
              <a:defRPr/>
            </a:pPr>
            <a:r>
              <a:rPr lang="nl-NL" dirty="0">
                <a:sym typeface="Wingdings" panose="05000000000000000000" pitchFamily="2" charset="2"/>
              </a:rPr>
              <a:t>Titel goederen blijft bij leverancier</a:t>
            </a:r>
          </a:p>
          <a:p>
            <a:pPr marL="285750" lvl="1" fontAlgn="auto">
              <a:spcAft>
                <a:spcPts val="0"/>
              </a:spcAft>
              <a:defRPr/>
            </a:pPr>
            <a:r>
              <a:rPr lang="nl-NL" dirty="0">
                <a:sym typeface="Wingdings" panose="05000000000000000000" pitchFamily="2" charset="2"/>
              </a:rPr>
              <a:t>Afnemer heeft controle over opslagplaats + bekend met voorraadbewegingen + kan op ieder moment goederen uit voorraad nemen</a:t>
            </a:r>
          </a:p>
          <a:p>
            <a:pPr marL="285750" lvl="1" fontAlgn="auto">
              <a:spcAft>
                <a:spcPts val="0"/>
              </a:spcAft>
              <a:defRPr/>
            </a:pPr>
            <a:endParaRPr lang="nl-NL" u="sng" dirty="0"/>
          </a:p>
        </p:txBody>
      </p:sp>
    </p:spTree>
    <p:extLst>
      <p:ext uri="{BB962C8B-B14F-4D97-AF65-F5344CB8AC3E}">
        <p14:creationId xmlns:p14="http://schemas.microsoft.com/office/powerpoint/2010/main" val="2806819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45CEEDD7-C315-4F4C-BAC5-819879BE91D3}"/>
              </a:ext>
            </a:extLst>
          </p:cNvPr>
          <p:cNvSpPr>
            <a:spLocks noGrp="1"/>
          </p:cNvSpPr>
          <p:nvPr>
            <p:ph type="title"/>
          </p:nvPr>
        </p:nvSpPr>
        <p:spPr/>
        <p:txBody>
          <a:bodyPr/>
          <a:lstStyle/>
          <a:p>
            <a:pPr eaLnBrk="1" hangingPunct="1"/>
            <a:r>
              <a:rPr lang="nl-NL" altLang="nl-NL"/>
              <a:t>Call of stock	</a:t>
            </a:r>
          </a:p>
        </p:txBody>
      </p:sp>
      <p:sp>
        <p:nvSpPr>
          <p:cNvPr id="18435" name="Rectangle 3">
            <a:extLst>
              <a:ext uri="{FF2B5EF4-FFF2-40B4-BE49-F238E27FC236}">
                <a16:creationId xmlns:a16="http://schemas.microsoft.com/office/drawing/2014/main" id="{84F20968-05DA-954D-B15C-1B0AA4CCB7F2}"/>
              </a:ext>
            </a:extLst>
          </p:cNvPr>
          <p:cNvSpPr>
            <a:spLocks noGrp="1" noChangeArrowheads="1"/>
          </p:cNvSpPr>
          <p:nvPr>
            <p:ph idx="1"/>
          </p:nvPr>
        </p:nvSpPr>
        <p:spPr/>
        <p:txBody>
          <a:bodyPr rtlCol="0">
            <a:normAutofit/>
          </a:bodyPr>
          <a:lstStyle/>
          <a:p>
            <a:pPr marL="0" indent="0">
              <a:buNone/>
              <a:defRPr/>
            </a:pPr>
            <a:endParaRPr lang="nl-NL" dirty="0">
              <a:solidFill>
                <a:srgbClr val="4A4A49"/>
              </a:solidFill>
            </a:endParaRPr>
          </a:p>
          <a:p>
            <a:pPr marL="0" indent="0">
              <a:buNone/>
              <a:defRPr/>
            </a:pPr>
            <a:r>
              <a:rPr lang="nl-NL" u="sng" dirty="0">
                <a:solidFill>
                  <a:srgbClr val="4A4A49"/>
                </a:solidFill>
              </a:rPr>
              <a:t>Geen overbrenging maar ICL aan afnemer op moment van levering indien:</a:t>
            </a:r>
          </a:p>
          <a:p>
            <a:pPr marL="285750" indent="-285750">
              <a:buFont typeface="Wingdings" panose="05000000000000000000" pitchFamily="2" charset="2"/>
              <a:buChar char="§"/>
              <a:defRPr/>
            </a:pPr>
            <a:r>
              <a:rPr lang="nl-NL" dirty="0">
                <a:solidFill>
                  <a:srgbClr val="4A4A49"/>
                </a:solidFill>
              </a:rPr>
              <a:t>Goederen door leverancier naar andere lidstaat worden verzonden om goederen daar later te leveren aan andere belastingplichtige op basis van overeenkomst tussen beide partijen</a:t>
            </a:r>
          </a:p>
          <a:p>
            <a:pPr marL="285750" indent="-285750">
              <a:buFont typeface="Wingdings" panose="05000000000000000000" pitchFamily="2" charset="2"/>
              <a:buChar char="§"/>
              <a:defRPr/>
            </a:pPr>
            <a:r>
              <a:rPr lang="nl-NL" dirty="0">
                <a:solidFill>
                  <a:srgbClr val="4A4A49"/>
                </a:solidFill>
              </a:rPr>
              <a:t>Verkoper is niet gevestigd in land van aankomst</a:t>
            </a:r>
          </a:p>
          <a:p>
            <a:pPr marL="285750" indent="-285750">
              <a:buFont typeface="Wingdings" panose="05000000000000000000" pitchFamily="2" charset="2"/>
              <a:buChar char="§"/>
              <a:defRPr/>
            </a:pPr>
            <a:r>
              <a:rPr lang="nl-NL" dirty="0">
                <a:solidFill>
                  <a:srgbClr val="4A4A49"/>
                </a:solidFill>
              </a:rPr>
              <a:t>Op moment van vervoer moet identiteit en BTW-identificatienummer van koper bekend zijn</a:t>
            </a:r>
          </a:p>
          <a:p>
            <a:pPr marL="285750" indent="-285750">
              <a:buFont typeface="Wingdings" panose="05000000000000000000" pitchFamily="2" charset="2"/>
              <a:buChar char="§"/>
              <a:defRPr/>
            </a:pPr>
            <a:r>
              <a:rPr lang="nl-NL" dirty="0">
                <a:solidFill>
                  <a:srgbClr val="4A4A49"/>
                </a:solidFill>
              </a:rPr>
              <a:t>Verkoper en koper nemen bepaalde informatie op in register (Uitvoeringsverordening)</a:t>
            </a:r>
          </a:p>
          <a:p>
            <a:pPr marL="285750" indent="-285750">
              <a:buFont typeface="Wingdings" panose="05000000000000000000" pitchFamily="2" charset="2"/>
              <a:buChar char="§"/>
              <a:defRPr/>
            </a:pPr>
            <a:r>
              <a:rPr lang="nl-NL" dirty="0">
                <a:solidFill>
                  <a:srgbClr val="4A4A49"/>
                </a:solidFill>
              </a:rPr>
              <a:t>Verkoper neemt levering op in </a:t>
            </a:r>
            <a:r>
              <a:rPr lang="nl-NL" dirty="0" err="1">
                <a:solidFill>
                  <a:srgbClr val="4A4A49"/>
                </a:solidFill>
              </a:rPr>
              <a:t>Listing</a:t>
            </a:r>
            <a:endParaRPr lang="nl-NL" dirty="0">
              <a:solidFill>
                <a:srgbClr val="4A4A49"/>
              </a:solidFill>
            </a:endParaRPr>
          </a:p>
          <a:p>
            <a:pPr marL="285750" indent="-285750">
              <a:buFont typeface="Wingdings" panose="05000000000000000000" pitchFamily="2" charset="2"/>
              <a:buChar char="§"/>
              <a:defRPr/>
            </a:pPr>
            <a:r>
              <a:rPr lang="nl-NL" dirty="0">
                <a:solidFill>
                  <a:srgbClr val="4A4A49"/>
                </a:solidFill>
              </a:rPr>
              <a:t>Goederen moeten binnen 12 maanden na aankomst worden geleverd aan die koper</a:t>
            </a:r>
          </a:p>
          <a:p>
            <a:pPr fontAlgn="auto">
              <a:spcBef>
                <a:spcPts val="0"/>
              </a:spcBef>
              <a:spcAft>
                <a:spcPts val="0"/>
              </a:spcAft>
              <a:defRPr/>
            </a:pPr>
            <a:endParaRPr lang="nl-NL" dirty="0"/>
          </a:p>
        </p:txBody>
      </p:sp>
    </p:spTree>
    <p:extLst>
      <p:ext uri="{BB962C8B-B14F-4D97-AF65-F5344CB8AC3E}">
        <p14:creationId xmlns:p14="http://schemas.microsoft.com/office/powerpoint/2010/main" val="4053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id="{E7A441ED-49CF-CF44-9C33-A9A1B7214E3D}"/>
              </a:ext>
            </a:extLst>
          </p:cNvPr>
          <p:cNvSpPr>
            <a:spLocks noGrp="1"/>
          </p:cNvSpPr>
          <p:nvPr>
            <p:ph type="title"/>
          </p:nvPr>
        </p:nvSpPr>
        <p:spPr/>
        <p:txBody>
          <a:bodyPr/>
          <a:lstStyle/>
          <a:p>
            <a:pPr eaLnBrk="1" hangingPunct="1"/>
            <a:r>
              <a:rPr lang="nl-NL" altLang="nl-NL"/>
              <a:t>Verificatieplicht/verificatiemogelijkheden</a:t>
            </a:r>
          </a:p>
        </p:txBody>
      </p:sp>
      <p:sp>
        <p:nvSpPr>
          <p:cNvPr id="57347" name="Rectangle 3">
            <a:extLst>
              <a:ext uri="{FF2B5EF4-FFF2-40B4-BE49-F238E27FC236}">
                <a16:creationId xmlns:a16="http://schemas.microsoft.com/office/drawing/2014/main" id="{BDD2A2F3-0D51-534E-A6D2-57CF10082965}"/>
              </a:ext>
            </a:extLst>
          </p:cNvPr>
          <p:cNvSpPr>
            <a:spLocks noGrp="1" noChangeArrowheads="1"/>
          </p:cNvSpPr>
          <p:nvPr>
            <p:ph idx="1"/>
          </p:nvPr>
        </p:nvSpPr>
        <p:spPr/>
        <p:txBody>
          <a:bodyPr rtlCol="0">
            <a:normAutofit/>
          </a:bodyPr>
          <a:lstStyle/>
          <a:p>
            <a:pPr fontAlgn="auto">
              <a:spcBef>
                <a:spcPts val="0"/>
              </a:spcBef>
              <a:spcAft>
                <a:spcPts val="0"/>
              </a:spcAft>
              <a:defRPr/>
            </a:pPr>
            <a:r>
              <a:rPr lang="en-US" dirty="0" err="1"/>
              <a:t>Voorwaarde</a:t>
            </a:r>
            <a:r>
              <a:rPr lang="en-US" dirty="0"/>
              <a:t> </a:t>
            </a:r>
            <a:r>
              <a:rPr lang="en-US" dirty="0" err="1"/>
              <a:t>toepassing</a:t>
            </a:r>
            <a:r>
              <a:rPr lang="en-US" dirty="0"/>
              <a:t> 0%-</a:t>
            </a:r>
            <a:r>
              <a:rPr lang="en-US" dirty="0" err="1"/>
              <a:t>tarief</a:t>
            </a:r>
            <a:r>
              <a:rPr lang="en-US" dirty="0"/>
              <a:t> </a:t>
            </a:r>
            <a:r>
              <a:rPr lang="en-US" dirty="0" err="1"/>
              <a:t>bij</a:t>
            </a:r>
            <a:r>
              <a:rPr lang="en-US" dirty="0"/>
              <a:t> levering </a:t>
            </a:r>
            <a:r>
              <a:rPr lang="en-US" dirty="0" err="1"/>
              <a:t>goederen</a:t>
            </a:r>
            <a:r>
              <a:rPr lang="en-US" dirty="0"/>
              <a:t> </a:t>
            </a:r>
            <a:r>
              <a:rPr lang="en-US" dirty="0" err="1"/>
              <a:t>naar</a:t>
            </a:r>
            <a:r>
              <a:rPr lang="en-US" dirty="0"/>
              <a:t> </a:t>
            </a:r>
            <a:r>
              <a:rPr lang="en-US" dirty="0" err="1"/>
              <a:t>ander</a:t>
            </a:r>
            <a:r>
              <a:rPr lang="en-US" dirty="0"/>
              <a:t> EU-land </a:t>
            </a:r>
            <a:r>
              <a:rPr lang="en-US" dirty="0">
                <a:sym typeface="Wingdings" pitchFamily="2" charset="2"/>
              </a:rPr>
              <a:t>=&gt; </a:t>
            </a:r>
            <a:r>
              <a:rPr lang="en-US" dirty="0" err="1">
                <a:sym typeface="Wingdings" pitchFamily="2" charset="2"/>
              </a:rPr>
              <a:t>leverancier</a:t>
            </a:r>
            <a:r>
              <a:rPr lang="en-US" dirty="0">
                <a:sym typeface="Wingdings" pitchFamily="2" charset="2"/>
              </a:rPr>
              <a:t> </a:t>
            </a:r>
            <a:r>
              <a:rPr lang="en-US" dirty="0" err="1">
                <a:sym typeface="Wingdings" pitchFamily="2" charset="2"/>
              </a:rPr>
              <a:t>beschikt</a:t>
            </a:r>
            <a:r>
              <a:rPr lang="en-US" dirty="0">
                <a:sym typeface="Wingdings" pitchFamily="2" charset="2"/>
              </a:rPr>
              <a:t> over BTW-identificatienummer </a:t>
            </a:r>
            <a:r>
              <a:rPr lang="en-US" dirty="0" err="1">
                <a:sym typeface="Wingdings" pitchFamily="2" charset="2"/>
              </a:rPr>
              <a:t>afnemer</a:t>
            </a:r>
            <a:endParaRPr lang="en-US" dirty="0">
              <a:sym typeface="Wingdings" pitchFamily="2" charset="2"/>
            </a:endParaRPr>
          </a:p>
          <a:p>
            <a:pPr fontAlgn="auto">
              <a:spcBef>
                <a:spcPts val="0"/>
              </a:spcBef>
              <a:spcAft>
                <a:spcPts val="0"/>
              </a:spcAft>
              <a:defRPr/>
            </a:pPr>
            <a:r>
              <a:rPr lang="en-US" dirty="0" err="1"/>
              <a:t>Vermelding</a:t>
            </a:r>
            <a:r>
              <a:rPr lang="en-US" dirty="0"/>
              <a:t> op </a:t>
            </a:r>
            <a:r>
              <a:rPr lang="en-US" dirty="0" err="1"/>
              <a:t>factuur</a:t>
            </a:r>
            <a:endParaRPr lang="en-US" dirty="0"/>
          </a:p>
          <a:p>
            <a:pPr fontAlgn="auto">
              <a:spcBef>
                <a:spcPts val="0"/>
              </a:spcBef>
              <a:spcAft>
                <a:spcPts val="0"/>
              </a:spcAft>
              <a:defRPr/>
            </a:pPr>
            <a:r>
              <a:rPr lang="en-US" dirty="0"/>
              <a:t>Opgaaf ICL</a:t>
            </a:r>
            <a:br>
              <a:rPr lang="en-US" dirty="0"/>
            </a:br>
            <a:endParaRPr lang="nl-NL" dirty="0"/>
          </a:p>
          <a:p>
            <a:pPr marL="0" indent="0" fontAlgn="auto">
              <a:spcBef>
                <a:spcPts val="0"/>
              </a:spcBef>
              <a:spcAft>
                <a:spcPts val="0"/>
              </a:spcAft>
              <a:buNone/>
              <a:defRPr/>
            </a:pPr>
            <a:r>
              <a:rPr lang="en-US" u="sng" dirty="0"/>
              <a:t>Let op:</a:t>
            </a:r>
          </a:p>
          <a:p>
            <a:pPr fontAlgn="auto">
              <a:spcBef>
                <a:spcPts val="0"/>
              </a:spcBef>
              <a:spcAft>
                <a:spcPts val="0"/>
              </a:spcAft>
              <a:defRPr/>
            </a:pPr>
            <a:r>
              <a:rPr lang="en-US" dirty="0"/>
              <a:t>BTW-identificatienummer </a:t>
            </a:r>
            <a:r>
              <a:rPr lang="en-US" dirty="0" err="1"/>
              <a:t>verifiëren</a:t>
            </a:r>
            <a:r>
              <a:rPr lang="en-US" dirty="0"/>
              <a:t> via EU-website</a:t>
            </a:r>
          </a:p>
          <a:p>
            <a:pPr fontAlgn="auto">
              <a:spcBef>
                <a:spcPts val="0"/>
              </a:spcBef>
              <a:spcAft>
                <a:spcPts val="0"/>
              </a:spcAft>
              <a:defRPr/>
            </a:pPr>
            <a:r>
              <a:rPr lang="en-US" dirty="0" err="1"/>
              <a:t>Verificatie</a:t>
            </a:r>
            <a:r>
              <a:rPr lang="en-US" dirty="0"/>
              <a:t> </a:t>
            </a:r>
            <a:r>
              <a:rPr lang="en-US" dirty="0" err="1"/>
              <a:t>naam</a:t>
            </a:r>
            <a:r>
              <a:rPr lang="en-US" dirty="0"/>
              <a:t> met </a:t>
            </a:r>
            <a:r>
              <a:rPr lang="en-US" dirty="0" err="1"/>
              <a:t>nummer</a:t>
            </a:r>
            <a:r>
              <a:rPr lang="en-US" dirty="0"/>
              <a:t> </a:t>
            </a:r>
            <a:r>
              <a:rPr lang="en-US" dirty="0">
                <a:sym typeface="Wingdings" pitchFamily="2" charset="2"/>
              </a:rPr>
              <a:t> </a:t>
            </a:r>
            <a:r>
              <a:rPr lang="en-US" dirty="0" err="1">
                <a:sym typeface="Wingdings" pitchFamily="2" charset="2"/>
              </a:rPr>
              <a:t>l</a:t>
            </a:r>
            <a:r>
              <a:rPr lang="en-US" dirty="0" err="1"/>
              <a:t>everancier</a:t>
            </a:r>
            <a:r>
              <a:rPr lang="en-US" dirty="0"/>
              <a:t> </a:t>
            </a:r>
            <a:r>
              <a:rPr lang="en-US" dirty="0" err="1"/>
              <a:t>kan</a:t>
            </a:r>
            <a:r>
              <a:rPr lang="en-US" dirty="0"/>
              <a:t> van </a:t>
            </a:r>
            <a:r>
              <a:rPr lang="en-US" dirty="0" err="1"/>
              <a:t>juistheid</a:t>
            </a:r>
            <a:r>
              <a:rPr lang="en-US" dirty="0"/>
              <a:t> </a:t>
            </a:r>
            <a:r>
              <a:rPr lang="en-US" dirty="0" err="1"/>
              <a:t>uitgaan</a:t>
            </a:r>
            <a:r>
              <a:rPr lang="en-US" dirty="0"/>
              <a:t>, </a:t>
            </a:r>
            <a:r>
              <a:rPr lang="en-US" dirty="0" err="1"/>
              <a:t>mits</a:t>
            </a:r>
            <a:r>
              <a:rPr lang="en-US" dirty="0"/>
              <a:t> </a:t>
            </a:r>
            <a:r>
              <a:rPr lang="en-US" dirty="0" err="1"/>
              <a:t>te</a:t>
            </a:r>
            <a:r>
              <a:rPr lang="en-US" dirty="0"/>
              <a:t> </a:t>
            </a:r>
            <a:r>
              <a:rPr lang="en-US" dirty="0" err="1"/>
              <a:t>goeder</a:t>
            </a:r>
            <a:r>
              <a:rPr lang="en-US" dirty="0"/>
              <a:t> </a:t>
            </a:r>
            <a:r>
              <a:rPr lang="en-US" dirty="0" err="1"/>
              <a:t>trouw</a:t>
            </a:r>
            <a:endParaRPr lang="en-US" dirty="0"/>
          </a:p>
          <a:p>
            <a:pPr fontAlgn="auto">
              <a:spcBef>
                <a:spcPts val="0"/>
              </a:spcBef>
              <a:spcAft>
                <a:spcPts val="0"/>
              </a:spcAft>
              <a:defRPr/>
            </a:pPr>
            <a:r>
              <a:rPr lang="en-US" dirty="0" err="1">
                <a:sym typeface="Wingdings" pitchFamily="2" charset="2"/>
              </a:rPr>
              <a:t>Verificatie</a:t>
            </a:r>
            <a:r>
              <a:rPr lang="en-US" dirty="0">
                <a:sym typeface="Wingdings" pitchFamily="2" charset="2"/>
              </a:rPr>
              <a:t> </a:t>
            </a:r>
            <a:r>
              <a:rPr lang="en-US" dirty="0" err="1">
                <a:sym typeface="Wingdings" pitchFamily="2" charset="2"/>
              </a:rPr>
              <a:t>naam</a:t>
            </a:r>
            <a:r>
              <a:rPr lang="en-US" dirty="0">
                <a:sym typeface="Wingdings" pitchFamily="2" charset="2"/>
              </a:rPr>
              <a:t> met </a:t>
            </a:r>
            <a:r>
              <a:rPr lang="en-US" dirty="0" err="1">
                <a:sym typeface="Wingdings" pitchFamily="2" charset="2"/>
              </a:rPr>
              <a:t>nummer</a:t>
            </a:r>
            <a:r>
              <a:rPr lang="en-US" dirty="0">
                <a:sym typeface="Wingdings" pitchFamily="2" charset="2"/>
              </a:rPr>
              <a:t> </a:t>
            </a:r>
            <a:r>
              <a:rPr lang="en-US" dirty="0" err="1">
                <a:sym typeface="Wingdings" pitchFamily="2" charset="2"/>
              </a:rPr>
              <a:t>onmogelijk</a:t>
            </a:r>
            <a:r>
              <a:rPr lang="en-US" dirty="0">
                <a:sym typeface="Wingdings" pitchFamily="2" charset="2"/>
              </a:rPr>
              <a:t> via EU-site </a:t>
            </a:r>
            <a:r>
              <a:rPr lang="en-US" dirty="0" err="1">
                <a:sym typeface="Wingdings" pitchFamily="2" charset="2"/>
              </a:rPr>
              <a:t>verificatie</a:t>
            </a:r>
            <a:r>
              <a:rPr lang="en-US" dirty="0">
                <a:sym typeface="Wingdings" pitchFamily="2" charset="2"/>
              </a:rPr>
              <a:t> </a:t>
            </a:r>
            <a:r>
              <a:rPr lang="en-US" dirty="0" err="1">
                <a:sym typeface="Wingdings" pitchFamily="2" charset="2"/>
              </a:rPr>
              <a:t>geldigheid</a:t>
            </a:r>
            <a:r>
              <a:rPr lang="en-US" dirty="0">
                <a:sym typeface="Wingdings" pitchFamily="2" charset="2"/>
              </a:rPr>
              <a:t> </a:t>
            </a:r>
            <a:r>
              <a:rPr lang="en-US" dirty="0" err="1">
                <a:sym typeface="Wingdings" pitchFamily="2" charset="2"/>
              </a:rPr>
              <a:t>nummer</a:t>
            </a:r>
            <a:r>
              <a:rPr lang="en-US" dirty="0">
                <a:sym typeface="Wingdings" pitchFamily="2" charset="2"/>
              </a:rPr>
              <a:t> </a:t>
            </a:r>
            <a:r>
              <a:rPr lang="en-US" dirty="0" err="1">
                <a:sym typeface="Wingdings" pitchFamily="2" charset="2"/>
              </a:rPr>
              <a:t>voldoende</a:t>
            </a:r>
            <a:r>
              <a:rPr lang="en-US" dirty="0">
                <a:sym typeface="Wingdings" pitchFamily="2" charset="2"/>
              </a:rPr>
              <a:t>, </a:t>
            </a:r>
            <a:r>
              <a:rPr lang="en-US" dirty="0" err="1">
                <a:sym typeface="Wingdings" pitchFamily="2" charset="2"/>
              </a:rPr>
              <a:t>mits</a:t>
            </a:r>
            <a:r>
              <a:rPr lang="en-US" dirty="0">
                <a:sym typeface="Wingdings" pitchFamily="2" charset="2"/>
              </a:rPr>
              <a:t> print site is </a:t>
            </a:r>
            <a:r>
              <a:rPr lang="en-US" dirty="0" err="1">
                <a:sym typeface="Wingdings" pitchFamily="2" charset="2"/>
              </a:rPr>
              <a:t>bewaard</a:t>
            </a:r>
            <a:r>
              <a:rPr lang="en-US" dirty="0">
                <a:sym typeface="Wingdings" pitchFamily="2" charset="2"/>
              </a:rPr>
              <a:t> in </a:t>
            </a:r>
            <a:r>
              <a:rPr lang="en-US" dirty="0" err="1">
                <a:sym typeface="Wingdings" pitchFamily="2" charset="2"/>
              </a:rPr>
              <a:t>boekhouding</a:t>
            </a:r>
            <a:endParaRPr lang="en-US" dirty="0"/>
          </a:p>
          <a:p>
            <a:pPr fontAlgn="auto">
              <a:spcBef>
                <a:spcPts val="0"/>
              </a:spcBef>
              <a:spcAft>
                <a:spcPts val="0"/>
              </a:spcAft>
              <a:defRPr/>
            </a:pPr>
            <a:r>
              <a:rPr lang="en-US" dirty="0" err="1">
                <a:sym typeface="Wingdings" pitchFamily="2" charset="2"/>
              </a:rPr>
              <a:t>Vaste</a:t>
            </a:r>
            <a:r>
              <a:rPr lang="en-US" dirty="0">
                <a:sym typeface="Wingdings" pitchFamily="2" charset="2"/>
              </a:rPr>
              <a:t> </a:t>
            </a:r>
            <a:r>
              <a:rPr lang="en-US" dirty="0" err="1">
                <a:sym typeface="Wingdings" pitchFamily="2" charset="2"/>
              </a:rPr>
              <a:t>afnemers</a:t>
            </a:r>
            <a:r>
              <a:rPr lang="en-US" dirty="0">
                <a:sym typeface="Wingdings" pitchFamily="2" charset="2"/>
              </a:rPr>
              <a:t>  </a:t>
            </a:r>
            <a:r>
              <a:rPr lang="en-US" dirty="0" err="1">
                <a:sym typeface="Wingdings" pitchFamily="2" charset="2"/>
              </a:rPr>
              <a:t>periodieke</a:t>
            </a:r>
            <a:r>
              <a:rPr lang="en-US" dirty="0">
                <a:sym typeface="Wingdings" pitchFamily="2" charset="2"/>
              </a:rPr>
              <a:t> </a:t>
            </a:r>
            <a:r>
              <a:rPr lang="en-US" dirty="0" err="1">
                <a:sym typeface="Wingdings" pitchFamily="2" charset="2"/>
              </a:rPr>
              <a:t>verificatie</a:t>
            </a:r>
            <a:endParaRPr lang="en-US" dirty="0">
              <a:sym typeface="Wingdings" pitchFamily="2" charset="2"/>
            </a:endParaRPr>
          </a:p>
          <a:p>
            <a:pPr fontAlgn="auto">
              <a:spcBef>
                <a:spcPts val="0"/>
              </a:spcBef>
              <a:spcAft>
                <a:spcPts val="0"/>
              </a:spcAft>
              <a:defRPr/>
            </a:pPr>
            <a:r>
              <a:rPr lang="en-US" dirty="0" err="1">
                <a:sym typeface="Wingdings" pitchFamily="2" charset="2"/>
              </a:rPr>
              <a:t>Onjuist</a:t>
            </a:r>
            <a:r>
              <a:rPr lang="en-US" dirty="0">
                <a:sym typeface="Wingdings" pitchFamily="2" charset="2"/>
              </a:rPr>
              <a:t> BTW-identificatienummer </a:t>
            </a:r>
            <a:r>
              <a:rPr lang="en-US" dirty="0" err="1">
                <a:sym typeface="Wingdings" pitchFamily="2" charset="2"/>
              </a:rPr>
              <a:t>kan</a:t>
            </a:r>
            <a:r>
              <a:rPr lang="en-US" dirty="0">
                <a:sym typeface="Wingdings" pitchFamily="2" charset="2"/>
              </a:rPr>
              <a:t> </a:t>
            </a:r>
            <a:r>
              <a:rPr lang="en-US" dirty="0" err="1">
                <a:sym typeface="Wingdings" pitchFamily="2" charset="2"/>
              </a:rPr>
              <a:t>leiden</a:t>
            </a:r>
            <a:r>
              <a:rPr lang="en-US" dirty="0">
                <a:sym typeface="Wingdings" pitchFamily="2" charset="2"/>
              </a:rPr>
              <a:t> tot </a:t>
            </a:r>
            <a:r>
              <a:rPr lang="en-US" dirty="0" err="1">
                <a:sym typeface="Wingdings" pitchFamily="2" charset="2"/>
              </a:rPr>
              <a:t>naheffing</a:t>
            </a:r>
            <a:r>
              <a:rPr lang="en-US" dirty="0">
                <a:sym typeface="Wingdings" pitchFamily="2" charset="2"/>
              </a:rPr>
              <a:t> </a:t>
            </a:r>
          </a:p>
          <a:p>
            <a:pPr fontAlgn="auto">
              <a:spcBef>
                <a:spcPts val="0"/>
              </a:spcBef>
              <a:spcAft>
                <a:spcPts val="0"/>
              </a:spcAft>
              <a:defRPr/>
            </a:pPr>
            <a:endParaRPr lang="nl-NL" dirty="0"/>
          </a:p>
        </p:txBody>
      </p:sp>
    </p:spTree>
    <p:extLst>
      <p:ext uri="{BB962C8B-B14F-4D97-AF65-F5344CB8AC3E}">
        <p14:creationId xmlns:p14="http://schemas.microsoft.com/office/powerpoint/2010/main" val="3162860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a:extLst>
              <a:ext uri="{FF2B5EF4-FFF2-40B4-BE49-F238E27FC236}">
                <a16:creationId xmlns:a16="http://schemas.microsoft.com/office/drawing/2014/main" id="{C7DE3FD0-0AE4-2344-9FC7-239745DC5626}"/>
              </a:ext>
            </a:extLst>
          </p:cNvPr>
          <p:cNvSpPr>
            <a:spLocks noGrp="1"/>
          </p:cNvSpPr>
          <p:nvPr>
            <p:ph type="title"/>
          </p:nvPr>
        </p:nvSpPr>
        <p:spPr/>
        <p:txBody>
          <a:bodyPr/>
          <a:lstStyle/>
          <a:p>
            <a:pPr eaLnBrk="1" hangingPunct="1"/>
            <a:r>
              <a:rPr lang="nl-NL" altLang="nl-NL"/>
              <a:t>Afhaaltransacties</a:t>
            </a:r>
          </a:p>
        </p:txBody>
      </p:sp>
      <p:sp>
        <p:nvSpPr>
          <p:cNvPr id="61443" name="Rectangle 3">
            <a:extLst>
              <a:ext uri="{FF2B5EF4-FFF2-40B4-BE49-F238E27FC236}">
                <a16:creationId xmlns:a16="http://schemas.microsoft.com/office/drawing/2014/main" id="{BF1C3FB7-7299-C342-B7F1-0FE01F12FC0A}"/>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nl-NL" dirty="0"/>
              <a:t>Af fabriek/af magazijn leveringen </a:t>
            </a:r>
            <a:r>
              <a:rPr lang="en-US" dirty="0">
                <a:sym typeface="Wingdings" pitchFamily="2" charset="2"/>
              </a:rPr>
              <a:t>=&gt;</a:t>
            </a:r>
            <a:r>
              <a:rPr lang="nl-NL" dirty="0"/>
              <a:t>  bewijs 0%-tarief moeilijk</a:t>
            </a:r>
          </a:p>
          <a:p>
            <a:pPr fontAlgn="auto">
              <a:spcBef>
                <a:spcPts val="0"/>
              </a:spcBef>
              <a:spcAft>
                <a:spcPts val="0"/>
              </a:spcAft>
              <a:defRPr/>
            </a:pPr>
            <a:endParaRPr lang="nl-NL" dirty="0"/>
          </a:p>
          <a:p>
            <a:pPr marL="0" indent="0" fontAlgn="auto">
              <a:spcBef>
                <a:spcPts val="0"/>
              </a:spcBef>
              <a:spcAft>
                <a:spcPts val="0"/>
              </a:spcAft>
              <a:buNone/>
              <a:defRPr/>
            </a:pPr>
            <a:r>
              <a:rPr lang="en-US" dirty="0" err="1"/>
              <a:t>Bewijs</a:t>
            </a:r>
            <a:r>
              <a:rPr lang="en-US" dirty="0"/>
              <a:t> 0%-</a:t>
            </a:r>
            <a:r>
              <a:rPr lang="en-US" dirty="0" err="1"/>
              <a:t>tarief</a:t>
            </a:r>
            <a:r>
              <a:rPr lang="en-US" dirty="0"/>
              <a:t> </a:t>
            </a:r>
            <a:r>
              <a:rPr lang="en-US" dirty="0" err="1"/>
              <a:t>indien</a:t>
            </a:r>
            <a:r>
              <a:rPr lang="en-US" dirty="0"/>
              <a:t> </a:t>
            </a:r>
            <a:r>
              <a:rPr lang="en-US" dirty="0">
                <a:sym typeface="Wingdings" pitchFamily="2" charset="2"/>
              </a:rPr>
              <a:t>=&gt; </a:t>
            </a:r>
            <a:r>
              <a:rPr lang="en-US" dirty="0" err="1">
                <a:sym typeface="Wingdings" pitchFamily="2" charset="2"/>
              </a:rPr>
              <a:t>vaste</a:t>
            </a:r>
            <a:r>
              <a:rPr lang="en-US" dirty="0">
                <a:sym typeface="Wingdings" pitchFamily="2" charset="2"/>
              </a:rPr>
              <a:t> </a:t>
            </a:r>
            <a:r>
              <a:rPr lang="en-US" dirty="0" err="1">
                <a:sym typeface="Wingdings" pitchFamily="2" charset="2"/>
              </a:rPr>
              <a:t>afnemer</a:t>
            </a:r>
            <a:endParaRPr lang="en-US" dirty="0">
              <a:sym typeface="Wingdings" pitchFamily="2" charset="2"/>
            </a:endParaRPr>
          </a:p>
          <a:p>
            <a:pPr marL="0" indent="0" fontAlgn="auto">
              <a:spcBef>
                <a:spcPts val="0"/>
              </a:spcBef>
              <a:spcAft>
                <a:spcPts val="0"/>
              </a:spcAft>
              <a:buNone/>
              <a:defRPr/>
            </a:pPr>
            <a:r>
              <a:rPr lang="en-US" dirty="0">
                <a:sym typeface="Wingdings" pitchFamily="2" charset="2"/>
              </a:rPr>
              <a:t>		        </a:t>
            </a:r>
            <a:r>
              <a:rPr lang="en-US" dirty="0" err="1">
                <a:sym typeface="Wingdings" pitchFamily="2" charset="2"/>
              </a:rPr>
              <a:t>vervoersverklaring</a:t>
            </a:r>
            <a:endParaRPr lang="en-US" dirty="0">
              <a:sym typeface="Wingdings" pitchFamily="2" charset="2"/>
            </a:endParaRPr>
          </a:p>
          <a:p>
            <a:pPr fontAlgn="auto">
              <a:spcBef>
                <a:spcPts val="0"/>
              </a:spcBef>
              <a:spcAft>
                <a:spcPts val="0"/>
              </a:spcAft>
              <a:defRPr/>
            </a:pPr>
            <a:endParaRPr lang="en-US" dirty="0"/>
          </a:p>
          <a:p>
            <a:pPr marL="0" indent="0" fontAlgn="auto">
              <a:spcBef>
                <a:spcPts val="0"/>
              </a:spcBef>
              <a:spcAft>
                <a:spcPts val="0"/>
              </a:spcAft>
              <a:buNone/>
              <a:defRPr/>
            </a:pPr>
            <a:r>
              <a:rPr lang="en-US" u="sng" dirty="0" err="1"/>
              <a:t>Risico</a:t>
            </a:r>
            <a:endParaRPr lang="en-US" u="sng" dirty="0"/>
          </a:p>
          <a:p>
            <a:pPr marL="0" indent="0" fontAlgn="auto">
              <a:spcBef>
                <a:spcPts val="0"/>
              </a:spcBef>
              <a:spcAft>
                <a:spcPts val="0"/>
              </a:spcAft>
              <a:buNone/>
              <a:defRPr/>
            </a:pPr>
            <a:r>
              <a:rPr lang="en-US" dirty="0" err="1"/>
              <a:t>Naheffing</a:t>
            </a:r>
            <a:r>
              <a:rPr lang="en-US" dirty="0"/>
              <a:t> </a:t>
            </a:r>
            <a:r>
              <a:rPr lang="en-US" dirty="0" err="1"/>
              <a:t>vermijden</a:t>
            </a:r>
            <a:r>
              <a:rPr lang="en-US" dirty="0"/>
              <a:t> door NL BTW in </a:t>
            </a:r>
            <a:r>
              <a:rPr lang="en-US" dirty="0" err="1"/>
              <a:t>rekening</a:t>
            </a:r>
            <a:r>
              <a:rPr lang="en-US" dirty="0"/>
              <a:t> </a:t>
            </a:r>
            <a:r>
              <a:rPr lang="en-US" dirty="0" err="1"/>
              <a:t>te</a:t>
            </a:r>
            <a:r>
              <a:rPr lang="en-US" dirty="0"/>
              <a:t> </a:t>
            </a:r>
            <a:r>
              <a:rPr lang="en-US" dirty="0" err="1"/>
              <a:t>brengen</a:t>
            </a:r>
            <a:endParaRPr lang="en-US" dirty="0"/>
          </a:p>
          <a:p>
            <a:pPr fontAlgn="auto">
              <a:spcBef>
                <a:spcPts val="0"/>
              </a:spcBef>
              <a:spcAft>
                <a:spcPts val="0"/>
              </a:spcAft>
              <a:defRPr/>
            </a:pPr>
            <a:endParaRPr lang="en-US" dirty="0"/>
          </a:p>
          <a:p>
            <a:pPr marL="0" indent="0" fontAlgn="auto">
              <a:spcBef>
                <a:spcPts val="0"/>
              </a:spcBef>
              <a:spcAft>
                <a:spcPts val="0"/>
              </a:spcAft>
              <a:buNone/>
              <a:defRPr/>
            </a:pPr>
            <a:r>
              <a:rPr lang="en-US" u="sng" dirty="0"/>
              <a:t>Let op! </a:t>
            </a:r>
          </a:p>
          <a:p>
            <a:pPr marL="0" indent="0" fontAlgn="auto">
              <a:spcBef>
                <a:spcPts val="0"/>
              </a:spcBef>
              <a:spcAft>
                <a:spcPts val="0"/>
              </a:spcAft>
              <a:buNone/>
              <a:defRPr/>
            </a:pPr>
            <a:r>
              <a:rPr lang="en-US" dirty="0" err="1"/>
              <a:t>Vervoersverklaring</a:t>
            </a:r>
            <a:r>
              <a:rPr lang="en-US" dirty="0"/>
              <a:t> </a:t>
            </a:r>
            <a:r>
              <a:rPr lang="en-US" dirty="0" err="1"/>
              <a:t>dient</a:t>
            </a:r>
            <a:r>
              <a:rPr lang="en-US" dirty="0"/>
              <a:t> </a:t>
            </a:r>
            <a:r>
              <a:rPr lang="en-US" dirty="0" err="1"/>
              <a:t>niet</a:t>
            </a:r>
            <a:r>
              <a:rPr lang="en-US" dirty="0"/>
              <a:t> ter </a:t>
            </a:r>
            <a:r>
              <a:rPr lang="en-US" dirty="0" err="1"/>
              <a:t>vervanging</a:t>
            </a:r>
            <a:r>
              <a:rPr lang="en-US" dirty="0"/>
              <a:t> van </a:t>
            </a:r>
            <a:r>
              <a:rPr lang="en-US" dirty="0" err="1"/>
              <a:t>andere</a:t>
            </a:r>
            <a:r>
              <a:rPr lang="en-US" dirty="0"/>
              <a:t> </a:t>
            </a:r>
            <a:r>
              <a:rPr lang="en-US" dirty="0" err="1"/>
              <a:t>bescheiden</a:t>
            </a:r>
            <a:r>
              <a:rPr lang="en-US" dirty="0"/>
              <a:t>!</a:t>
            </a:r>
            <a:endParaRPr lang="nl-NL"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163732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CA9D483C-3E02-E34D-BEC8-7705CFADF4A4}"/>
              </a:ext>
            </a:extLst>
          </p:cNvPr>
          <p:cNvSpPr>
            <a:spLocks noGrp="1"/>
          </p:cNvSpPr>
          <p:nvPr>
            <p:ph type="title"/>
          </p:nvPr>
        </p:nvSpPr>
        <p:spPr/>
        <p:txBody>
          <a:bodyPr/>
          <a:lstStyle/>
          <a:p>
            <a:pPr eaLnBrk="1" hangingPunct="1"/>
            <a:r>
              <a:rPr lang="nl-NL" altLang="nl-NL"/>
              <a:t>Afhaaltransacties</a:t>
            </a:r>
          </a:p>
        </p:txBody>
      </p:sp>
      <p:sp>
        <p:nvSpPr>
          <p:cNvPr id="62467" name="Rectangle 3">
            <a:extLst>
              <a:ext uri="{FF2B5EF4-FFF2-40B4-BE49-F238E27FC236}">
                <a16:creationId xmlns:a16="http://schemas.microsoft.com/office/drawing/2014/main" id="{CF30B7C2-7A08-854C-9011-CD3ACFD280CD}"/>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err="1"/>
              <a:t>Bewijs</a:t>
            </a:r>
            <a:r>
              <a:rPr lang="en-US" u="sng" dirty="0"/>
              <a:t> </a:t>
            </a:r>
            <a:r>
              <a:rPr lang="en-US" u="sng" dirty="0" err="1"/>
              <a:t>achteraf</a:t>
            </a:r>
            <a:r>
              <a:rPr lang="en-US" u="sng" dirty="0"/>
              <a:t>:</a:t>
            </a:r>
          </a:p>
          <a:p>
            <a:pPr fontAlgn="auto">
              <a:spcBef>
                <a:spcPts val="0"/>
              </a:spcBef>
              <a:spcAft>
                <a:spcPts val="0"/>
              </a:spcAft>
              <a:defRPr/>
            </a:pPr>
            <a:r>
              <a:rPr lang="en-US" dirty="0"/>
              <a:t>Moment </a:t>
            </a:r>
            <a:r>
              <a:rPr lang="en-US" dirty="0" err="1"/>
              <a:t>bewijs</a:t>
            </a:r>
            <a:r>
              <a:rPr lang="en-US" dirty="0"/>
              <a:t> 0%-</a:t>
            </a:r>
            <a:r>
              <a:rPr lang="en-US" dirty="0" err="1"/>
              <a:t>tarief</a:t>
            </a:r>
            <a:r>
              <a:rPr lang="en-US" dirty="0"/>
              <a:t> </a:t>
            </a:r>
            <a:r>
              <a:rPr lang="en-US" dirty="0">
                <a:sym typeface="Wingdings" pitchFamily="2" charset="2"/>
              </a:rPr>
              <a:t>=&gt; levering of </a:t>
            </a:r>
            <a:r>
              <a:rPr lang="en-US" dirty="0" err="1">
                <a:sym typeface="Wingdings" pitchFamily="2" charset="2"/>
              </a:rPr>
              <a:t>factuur</a:t>
            </a:r>
            <a:endParaRPr lang="en-US" dirty="0">
              <a:sym typeface="Wingdings" pitchFamily="2" charset="2"/>
            </a:endParaRPr>
          </a:p>
          <a:p>
            <a:pPr fontAlgn="auto">
              <a:spcBef>
                <a:spcPts val="0"/>
              </a:spcBef>
              <a:spcAft>
                <a:spcPts val="0"/>
              </a:spcAft>
              <a:defRPr/>
            </a:pPr>
            <a:r>
              <a:rPr lang="en-US" dirty="0" err="1"/>
              <a:t>Geen</a:t>
            </a:r>
            <a:r>
              <a:rPr lang="en-US" dirty="0"/>
              <a:t> </a:t>
            </a:r>
            <a:r>
              <a:rPr lang="en-US" dirty="0" err="1"/>
              <a:t>bewijs</a:t>
            </a:r>
            <a:r>
              <a:rPr lang="en-US" dirty="0"/>
              <a:t> op </a:t>
            </a:r>
            <a:r>
              <a:rPr lang="en-US" dirty="0" err="1"/>
              <a:t>dat</a:t>
            </a:r>
            <a:r>
              <a:rPr lang="en-US" dirty="0"/>
              <a:t> moment </a:t>
            </a:r>
            <a:r>
              <a:rPr lang="en-US" dirty="0">
                <a:sym typeface="Wingdings" pitchFamily="2" charset="2"/>
              </a:rPr>
              <a:t>=&gt; BTW in </a:t>
            </a:r>
            <a:r>
              <a:rPr lang="en-US" dirty="0" err="1">
                <a:sym typeface="Wingdings" pitchFamily="2" charset="2"/>
              </a:rPr>
              <a:t>rekening</a:t>
            </a:r>
            <a:r>
              <a:rPr lang="en-US" dirty="0">
                <a:sym typeface="Wingdings" pitchFamily="2" charset="2"/>
              </a:rPr>
              <a:t> </a:t>
            </a:r>
            <a:r>
              <a:rPr lang="en-US" dirty="0" err="1">
                <a:sym typeface="Wingdings" pitchFamily="2" charset="2"/>
              </a:rPr>
              <a:t>brengen</a:t>
            </a:r>
            <a:endParaRPr lang="en-US" dirty="0">
              <a:sym typeface="Wingdings" pitchFamily="2" charset="2"/>
            </a:endParaRPr>
          </a:p>
          <a:p>
            <a:pPr fontAlgn="auto">
              <a:spcBef>
                <a:spcPts val="0"/>
              </a:spcBef>
              <a:spcAft>
                <a:spcPts val="0"/>
              </a:spcAft>
              <a:defRPr/>
            </a:pPr>
            <a:r>
              <a:rPr lang="en-US" dirty="0" err="1">
                <a:sym typeface="Wingdings" pitchFamily="2" charset="2"/>
              </a:rPr>
              <a:t>Achteraf</a:t>
            </a:r>
            <a:r>
              <a:rPr lang="en-US" dirty="0">
                <a:sym typeface="Wingdings" pitchFamily="2" charset="2"/>
              </a:rPr>
              <a:t> </a:t>
            </a:r>
            <a:r>
              <a:rPr lang="en-US" dirty="0" err="1">
                <a:sym typeface="Wingdings" pitchFamily="2" charset="2"/>
              </a:rPr>
              <a:t>toch</a:t>
            </a:r>
            <a:r>
              <a:rPr lang="en-US" dirty="0">
                <a:sym typeface="Wingdings" pitchFamily="2" charset="2"/>
              </a:rPr>
              <a:t> </a:t>
            </a:r>
            <a:r>
              <a:rPr lang="en-US" dirty="0" err="1">
                <a:sym typeface="Wingdings" pitchFamily="2" charset="2"/>
              </a:rPr>
              <a:t>bewijs</a:t>
            </a:r>
            <a:r>
              <a:rPr lang="en-US" dirty="0">
                <a:sym typeface="Wingdings" pitchFamily="2" charset="2"/>
              </a:rPr>
              <a:t> =&gt; </a:t>
            </a:r>
            <a:r>
              <a:rPr lang="en-US" dirty="0" err="1">
                <a:sym typeface="Wingdings" pitchFamily="2" charset="2"/>
              </a:rPr>
              <a:t>correctie</a:t>
            </a:r>
            <a:r>
              <a:rPr lang="en-US" dirty="0">
                <a:sym typeface="Wingdings" pitchFamily="2" charset="2"/>
              </a:rPr>
              <a:t> BTW </a:t>
            </a:r>
            <a:r>
              <a:rPr lang="en-US" dirty="0" err="1">
                <a:sym typeface="Wingdings" pitchFamily="2" charset="2"/>
              </a:rPr>
              <a:t>niet</a:t>
            </a:r>
            <a:r>
              <a:rPr lang="en-US" dirty="0">
                <a:sym typeface="Wingdings" pitchFamily="2" charset="2"/>
              </a:rPr>
              <a:t> </a:t>
            </a:r>
            <a:r>
              <a:rPr lang="en-US" dirty="0" err="1">
                <a:sym typeface="Wingdings" pitchFamily="2" charset="2"/>
              </a:rPr>
              <a:t>mogelijk</a:t>
            </a:r>
            <a:r>
              <a:rPr lang="en-US" dirty="0">
                <a:sym typeface="Wingdings" pitchFamily="2" charset="2"/>
              </a:rPr>
              <a:t> </a:t>
            </a:r>
          </a:p>
          <a:p>
            <a:pPr fontAlgn="auto">
              <a:spcBef>
                <a:spcPts val="0"/>
              </a:spcBef>
              <a:spcAft>
                <a:spcPts val="0"/>
              </a:spcAft>
              <a:defRPr/>
            </a:pPr>
            <a:r>
              <a:rPr lang="en-US" dirty="0">
                <a:sym typeface="Wingdings" pitchFamily="2" charset="2"/>
              </a:rPr>
              <a:t>(</a:t>
            </a:r>
            <a:r>
              <a:rPr lang="en-US" dirty="0" err="1">
                <a:sym typeface="Wingdings" pitchFamily="2" charset="2"/>
              </a:rPr>
              <a:t>eventueel</a:t>
            </a:r>
            <a:r>
              <a:rPr lang="en-US" dirty="0">
                <a:sym typeface="Wingdings" pitchFamily="2" charset="2"/>
              </a:rPr>
              <a:t> </a:t>
            </a:r>
            <a:r>
              <a:rPr lang="en-US" dirty="0" err="1">
                <a:sym typeface="Wingdings" pitchFamily="2" charset="2"/>
              </a:rPr>
              <a:t>wel</a:t>
            </a:r>
            <a:r>
              <a:rPr lang="en-US" dirty="0">
                <a:sym typeface="Wingdings" pitchFamily="2" charset="2"/>
              </a:rPr>
              <a:t> met </a:t>
            </a:r>
            <a:r>
              <a:rPr lang="en-US" dirty="0" err="1">
                <a:sym typeface="Wingdings" pitchFamily="2" charset="2"/>
              </a:rPr>
              <a:t>vermelding</a:t>
            </a:r>
            <a:r>
              <a:rPr lang="en-US" dirty="0">
                <a:sym typeface="Wingdings" pitchFamily="2" charset="2"/>
              </a:rPr>
              <a:t> op </a:t>
            </a:r>
            <a:r>
              <a:rPr lang="en-US" dirty="0" err="1">
                <a:sym typeface="Wingdings" pitchFamily="2" charset="2"/>
              </a:rPr>
              <a:t>factuur</a:t>
            </a:r>
            <a:r>
              <a:rPr lang="en-US" dirty="0">
                <a:sym typeface="Wingdings" pitchFamily="2" charset="2"/>
              </a:rPr>
              <a:t> )</a:t>
            </a:r>
          </a:p>
          <a:p>
            <a:pPr fontAlgn="auto">
              <a:spcBef>
                <a:spcPts val="0"/>
              </a:spcBef>
              <a:spcAft>
                <a:spcPts val="0"/>
              </a:spcAft>
              <a:defRPr/>
            </a:pPr>
            <a:endParaRPr lang="en-US" dirty="0"/>
          </a:p>
          <a:p>
            <a:pPr fontAlgn="auto">
              <a:spcBef>
                <a:spcPts val="0"/>
              </a:spcBef>
              <a:spcAft>
                <a:spcPts val="0"/>
              </a:spcAft>
              <a:defRPr/>
            </a:pPr>
            <a:r>
              <a:rPr lang="en-US" dirty="0" err="1"/>
              <a:t>Wel</a:t>
            </a:r>
            <a:r>
              <a:rPr lang="en-US" dirty="0"/>
              <a:t> </a:t>
            </a:r>
            <a:r>
              <a:rPr lang="en-US" dirty="0" err="1"/>
              <a:t>mogelijk</a:t>
            </a:r>
            <a:r>
              <a:rPr lang="en-US" dirty="0"/>
              <a:t> </a:t>
            </a:r>
            <a:r>
              <a:rPr lang="en-US" dirty="0" err="1"/>
              <a:t>alvast</a:t>
            </a:r>
            <a:r>
              <a:rPr lang="en-US" dirty="0"/>
              <a:t> 0%-</a:t>
            </a:r>
            <a:r>
              <a:rPr lang="en-US" dirty="0" err="1"/>
              <a:t>tarief</a:t>
            </a:r>
            <a:r>
              <a:rPr lang="en-US" dirty="0"/>
              <a:t> </a:t>
            </a:r>
            <a:r>
              <a:rPr lang="en-US" dirty="0" err="1"/>
              <a:t>toepassen</a:t>
            </a:r>
            <a:r>
              <a:rPr lang="en-US" dirty="0"/>
              <a:t> </a:t>
            </a:r>
            <a:r>
              <a:rPr lang="en-US" dirty="0">
                <a:sym typeface="Wingdings" pitchFamily="2" charset="2"/>
              </a:rPr>
              <a:t>=&gt; </a:t>
            </a:r>
            <a:r>
              <a:rPr lang="en-US" dirty="0" err="1">
                <a:sym typeface="Wingdings" pitchFamily="2" charset="2"/>
              </a:rPr>
              <a:t>achteraf</a:t>
            </a:r>
            <a:r>
              <a:rPr lang="en-US" dirty="0">
                <a:sym typeface="Wingdings" pitchFamily="2" charset="2"/>
              </a:rPr>
              <a:t> </a:t>
            </a:r>
            <a:r>
              <a:rPr lang="en-US" dirty="0" err="1">
                <a:sym typeface="Wingdings" pitchFamily="2" charset="2"/>
              </a:rPr>
              <a:t>bewijsstukken</a:t>
            </a:r>
            <a:r>
              <a:rPr lang="en-US" dirty="0">
                <a:sym typeface="Wingdings" pitchFamily="2" charset="2"/>
              </a:rPr>
              <a:t> </a:t>
            </a:r>
            <a:r>
              <a:rPr lang="en-US" dirty="0" err="1">
                <a:sym typeface="Wingdings" pitchFamily="2" charset="2"/>
              </a:rPr>
              <a:t>ontvangen</a:t>
            </a:r>
            <a:endParaRPr lang="en-US" dirty="0">
              <a:sym typeface="Wingdings" pitchFamily="2" charset="2"/>
            </a:endParaRPr>
          </a:p>
          <a:p>
            <a:pPr fontAlgn="auto">
              <a:spcBef>
                <a:spcPts val="0"/>
              </a:spcBef>
              <a:spcAft>
                <a:spcPts val="0"/>
              </a:spcAft>
              <a:defRPr/>
            </a:pPr>
            <a:endParaRPr lang="en-US" dirty="0"/>
          </a:p>
          <a:p>
            <a:pPr marL="0" indent="0" fontAlgn="auto">
              <a:spcBef>
                <a:spcPts val="0"/>
              </a:spcBef>
              <a:spcAft>
                <a:spcPts val="0"/>
              </a:spcAft>
              <a:buNone/>
              <a:defRPr/>
            </a:pPr>
            <a:r>
              <a:rPr lang="en-US" u="sng" dirty="0" err="1"/>
              <a:t>Risico</a:t>
            </a:r>
            <a:endParaRPr lang="en-US" u="sng" dirty="0"/>
          </a:p>
          <a:p>
            <a:pPr marL="0" indent="0" fontAlgn="auto">
              <a:spcBef>
                <a:spcPts val="0"/>
              </a:spcBef>
              <a:spcAft>
                <a:spcPts val="0"/>
              </a:spcAft>
              <a:buNone/>
              <a:defRPr/>
            </a:pPr>
            <a:r>
              <a:rPr lang="en-US" dirty="0" err="1"/>
              <a:t>Naheffing</a:t>
            </a:r>
            <a:r>
              <a:rPr lang="en-US" dirty="0"/>
              <a:t> </a:t>
            </a:r>
            <a:r>
              <a:rPr lang="en-US" dirty="0" err="1"/>
              <a:t>indien</a:t>
            </a:r>
            <a:r>
              <a:rPr lang="en-US" dirty="0"/>
              <a:t> </a:t>
            </a:r>
            <a:r>
              <a:rPr lang="en-US" dirty="0" err="1"/>
              <a:t>bewijsstukken</a:t>
            </a:r>
            <a:r>
              <a:rPr lang="en-US" dirty="0"/>
              <a:t> </a:t>
            </a:r>
            <a:r>
              <a:rPr lang="en-US" dirty="0" err="1"/>
              <a:t>achteraf</a:t>
            </a:r>
            <a:r>
              <a:rPr lang="en-US" dirty="0"/>
              <a:t> </a:t>
            </a:r>
            <a:r>
              <a:rPr lang="en-US" dirty="0" err="1"/>
              <a:t>er</a:t>
            </a:r>
            <a:r>
              <a:rPr lang="en-US" dirty="0"/>
              <a:t> </a:t>
            </a:r>
            <a:r>
              <a:rPr lang="en-US" dirty="0" err="1"/>
              <a:t>niet</a:t>
            </a:r>
            <a:r>
              <a:rPr lang="en-US" dirty="0"/>
              <a:t> </a:t>
            </a:r>
            <a:r>
              <a:rPr lang="en-US" dirty="0" err="1"/>
              <a:t>zijn</a:t>
            </a:r>
            <a:endParaRPr lang="nl-NL" dirty="0"/>
          </a:p>
        </p:txBody>
      </p:sp>
    </p:spTree>
    <p:extLst>
      <p:ext uri="{BB962C8B-B14F-4D97-AF65-F5344CB8AC3E}">
        <p14:creationId xmlns:p14="http://schemas.microsoft.com/office/powerpoint/2010/main" val="2290223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a:extLst>
              <a:ext uri="{FF2B5EF4-FFF2-40B4-BE49-F238E27FC236}">
                <a16:creationId xmlns:a16="http://schemas.microsoft.com/office/drawing/2014/main" id="{CB0828A6-D512-1944-9D67-BCA6C8AF9E53}"/>
              </a:ext>
            </a:extLst>
          </p:cNvPr>
          <p:cNvSpPr txBox="1">
            <a:spLocks noChangeArrowheads="1"/>
          </p:cNvSpPr>
          <p:nvPr/>
        </p:nvSpPr>
        <p:spPr bwMode="auto">
          <a:xfrm>
            <a:off x="1981200" y="4724400"/>
            <a:ext cx="8305800" cy="4572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nl-NL" sz="2400">
              <a:latin typeface="Times New Roman" panose="02020603050405020304" pitchFamily="18" charset="0"/>
            </a:endParaRPr>
          </a:p>
        </p:txBody>
      </p:sp>
      <p:sp>
        <p:nvSpPr>
          <p:cNvPr id="63492" name="Text Box 7">
            <a:extLst>
              <a:ext uri="{FF2B5EF4-FFF2-40B4-BE49-F238E27FC236}">
                <a16:creationId xmlns:a16="http://schemas.microsoft.com/office/drawing/2014/main" id="{A5B6D7FC-47DE-7C47-8CB6-929FCA87ED4A}"/>
              </a:ext>
            </a:extLst>
          </p:cNvPr>
          <p:cNvSpPr txBox="1">
            <a:spLocks noChangeAspect="1" noChangeArrowheads="1"/>
          </p:cNvSpPr>
          <p:nvPr/>
        </p:nvSpPr>
        <p:spPr bwMode="auto">
          <a:xfrm>
            <a:off x="1114097" y="0"/>
            <a:ext cx="9172903" cy="6001643"/>
          </a:xfrm>
          <a:prstGeom prst="rect">
            <a:avLst/>
          </a:prstGeom>
          <a:noFill/>
          <a:ln w="9525">
            <a:solidFill>
              <a:schemeClr val="bg1"/>
            </a:solid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nl-NL" sz="1600" b="1" dirty="0">
                <a:latin typeface="+mn-lt"/>
                <a:ea typeface="ヒラギノ角ゴ Pro W3" pitchFamily="1" charset="-128"/>
              </a:rPr>
              <a:t>VERVOERSVERKLARING</a:t>
            </a:r>
          </a:p>
          <a:p>
            <a:pPr algn="ctr" eaLnBrk="1" hangingPunct="1">
              <a:defRPr/>
            </a:pPr>
            <a:endParaRPr lang="nl-NL" sz="1600" dirty="0">
              <a:latin typeface="+mn-lt"/>
              <a:ea typeface="ヒラギノ角ゴ Pro W3" pitchFamily="1" charset="-128"/>
            </a:endParaRPr>
          </a:p>
          <a:p>
            <a:pPr eaLnBrk="1" hangingPunct="1">
              <a:defRPr/>
            </a:pPr>
            <a:r>
              <a:rPr lang="nl-NL" sz="1600" dirty="0">
                <a:latin typeface="+mn-lt"/>
                <a:ea typeface="ヒラギノ角ゴ Pro W3" pitchFamily="1" charset="-128"/>
              </a:rPr>
              <a:t>	Ondergetekende: .................................</a:t>
            </a:r>
          </a:p>
          <a:p>
            <a:pPr eaLnBrk="1" hangingPunct="1">
              <a:defRPr/>
            </a:pPr>
            <a:r>
              <a:rPr lang="nl-NL" sz="1600" dirty="0">
                <a:latin typeface="+mn-lt"/>
                <a:ea typeface="ヒラギノ角ゴ Pro W3" pitchFamily="1" charset="-128"/>
              </a:rPr>
              <a:t>	(Naam van degene die 	de goederen in ontvangst neemt)</a:t>
            </a:r>
          </a:p>
          <a:p>
            <a:pPr eaLnBrk="1" hangingPunct="1">
              <a:defRPr/>
            </a:pPr>
            <a:endParaRPr lang="nl-NL" sz="1600" dirty="0">
              <a:latin typeface="+mn-lt"/>
              <a:ea typeface="ヒラギノ角ゴ Pro W3" pitchFamily="1" charset="-128"/>
            </a:endParaRPr>
          </a:p>
          <a:p>
            <a:pPr eaLnBrk="1" hangingPunct="1">
              <a:defRPr/>
            </a:pPr>
            <a:r>
              <a:rPr lang="nl-NL" sz="1600" dirty="0">
                <a:latin typeface="+mn-lt"/>
                <a:ea typeface="ヒラギノ角ゴ Pro W3" pitchFamily="1" charset="-128"/>
              </a:rPr>
              <a:t>	verklaart namens de afnemer:</a:t>
            </a:r>
          </a:p>
          <a:p>
            <a:pPr eaLnBrk="1" hangingPunct="1">
              <a:defRPr/>
            </a:pPr>
            <a:r>
              <a:rPr lang="nl-NL" sz="1600" dirty="0">
                <a:latin typeface="+mn-lt"/>
                <a:ea typeface="ヒラギノ角ゴ Pro W3" pitchFamily="1" charset="-128"/>
              </a:rPr>
              <a:t>	1. 	dat de goederen die zijn vermeld op de door: </a:t>
            </a:r>
          </a:p>
          <a:p>
            <a:pPr eaLnBrk="1" hangingPunct="1">
              <a:defRPr/>
            </a:pPr>
            <a:r>
              <a:rPr lang="nl-NL" sz="1600" dirty="0">
                <a:latin typeface="+mn-lt"/>
                <a:ea typeface="ヒラギノ角ゴ Pro W3" pitchFamily="1" charset="-128"/>
              </a:rPr>
              <a:t>	………………………………………………………………………</a:t>
            </a:r>
          </a:p>
          <a:p>
            <a:pPr eaLnBrk="1" hangingPunct="1">
              <a:defRPr/>
            </a:pPr>
            <a:r>
              <a:rPr lang="nl-NL" sz="1600" dirty="0">
                <a:latin typeface="+mn-lt"/>
                <a:ea typeface="ヒラギノ角ゴ Pro W3" pitchFamily="1" charset="-128"/>
              </a:rPr>
              <a:t>	afgeven factuur met nummer ........................... d.d. ...............................</a:t>
            </a:r>
          </a:p>
          <a:p>
            <a:pPr eaLnBrk="1" hangingPunct="1">
              <a:defRPr/>
            </a:pPr>
            <a:r>
              <a:rPr lang="nl-NL" sz="1600" dirty="0">
                <a:latin typeface="+mn-lt"/>
                <a:ea typeface="ヒラギノ角ゴ Pro W3" pitchFamily="1" charset="-128"/>
              </a:rPr>
              <a:t>	</a:t>
            </a:r>
          </a:p>
          <a:p>
            <a:pPr eaLnBrk="1" hangingPunct="1">
              <a:defRPr/>
            </a:pPr>
            <a:r>
              <a:rPr lang="nl-NL" sz="1600" dirty="0">
                <a:latin typeface="+mn-lt"/>
                <a:ea typeface="ヒラギノ角ゴ Pro W3" pitchFamily="1" charset="-128"/>
              </a:rPr>
              <a:t>	zijn geleverd aan: </a:t>
            </a:r>
          </a:p>
          <a:p>
            <a:pPr eaLnBrk="1" hangingPunct="1">
              <a:defRPr/>
            </a:pPr>
            <a:r>
              <a:rPr lang="nl-NL" sz="1600" dirty="0">
                <a:latin typeface="+mn-lt"/>
                <a:ea typeface="ヒラギノ角ゴ Pro W3" pitchFamily="1" charset="-128"/>
              </a:rPr>
              <a:t>	...................................................................................................</a:t>
            </a:r>
          </a:p>
          <a:p>
            <a:pPr eaLnBrk="1" hangingPunct="1">
              <a:defRPr/>
            </a:pPr>
            <a:r>
              <a:rPr lang="nl-NL" sz="1600" dirty="0">
                <a:latin typeface="+mn-lt"/>
                <a:ea typeface="ヒラギノ角ゴ Pro W3" pitchFamily="1" charset="-128"/>
              </a:rPr>
              <a:t>	</a:t>
            </a:r>
          </a:p>
          <a:p>
            <a:pPr eaLnBrk="1" hangingPunct="1">
              <a:defRPr/>
            </a:pPr>
            <a:r>
              <a:rPr lang="nl-NL" sz="1600" dirty="0">
                <a:latin typeface="+mn-lt"/>
                <a:ea typeface="ヒラギノ角ゴ Pro W3" pitchFamily="1" charset="-128"/>
              </a:rPr>
              <a:t>	met buitenlands BTW-identificatienummer ...............................................</a:t>
            </a:r>
          </a:p>
          <a:p>
            <a:pPr eaLnBrk="1" hangingPunct="1">
              <a:defRPr/>
            </a:pPr>
            <a:r>
              <a:rPr lang="nl-NL" sz="1600" dirty="0">
                <a:latin typeface="+mn-lt"/>
                <a:ea typeface="ヒラギノ角ゴ Pro W3" pitchFamily="1" charset="-128"/>
              </a:rPr>
              <a:t>	De goederen zijn/zullen worden vervoerd door: ..........................................</a:t>
            </a:r>
          </a:p>
          <a:p>
            <a:pPr eaLnBrk="1" hangingPunct="1">
              <a:defRPr/>
            </a:pPr>
            <a:r>
              <a:rPr lang="nl-NL" sz="1600" dirty="0">
                <a:latin typeface="+mn-lt"/>
                <a:ea typeface="ヒラギノ角ゴ Pro W3" pitchFamily="1" charset="-128"/>
              </a:rPr>
              <a:t>	met vervoermiddel met kenteken: ...........................................................</a:t>
            </a:r>
          </a:p>
          <a:p>
            <a:pPr eaLnBrk="1" hangingPunct="1">
              <a:defRPr/>
            </a:pPr>
            <a:r>
              <a:rPr lang="nl-NL" sz="1600" dirty="0">
                <a:latin typeface="+mn-lt"/>
                <a:ea typeface="ヒラギノ角ゴ Pro W3" pitchFamily="1" charset="-128"/>
              </a:rPr>
              <a:t>	naar: ............................................................................................</a:t>
            </a:r>
          </a:p>
          <a:p>
            <a:pPr eaLnBrk="1" hangingPunct="1">
              <a:defRPr/>
            </a:pPr>
            <a:r>
              <a:rPr lang="nl-NL" sz="1600" dirty="0">
                <a:latin typeface="+mn-lt"/>
                <a:ea typeface="ヒラギノ角ゴ Pro W3" pitchFamily="1" charset="-128"/>
              </a:rPr>
              <a:t>	in de </a:t>
            </a:r>
            <a:r>
              <a:rPr lang="nl-NL" sz="1600" dirty="0" err="1">
                <a:latin typeface="+mn-lt"/>
                <a:ea typeface="ヒラギノ角ゴ Pro W3" pitchFamily="1" charset="-128"/>
              </a:rPr>
              <a:t>Lid-Staat</a:t>
            </a:r>
            <a:r>
              <a:rPr lang="nl-NL" sz="1600" dirty="0">
                <a:latin typeface="+mn-lt"/>
                <a:ea typeface="ヒラギノ角ゴ Pro W3" pitchFamily="1" charset="-128"/>
              </a:rPr>
              <a:t>: ................................................................................</a:t>
            </a:r>
          </a:p>
          <a:p>
            <a:pPr eaLnBrk="1" hangingPunct="1">
              <a:defRPr/>
            </a:pPr>
            <a:r>
              <a:rPr lang="nl-NL" sz="1600" dirty="0">
                <a:latin typeface="+mn-lt"/>
                <a:ea typeface="ヒラギノ角ゴ Pro W3" pitchFamily="1" charset="-128"/>
              </a:rPr>
              <a:t>	2. dat de afnemer bereid is op verzoek van de Nederlandse Belastingdienst nadere  	informatie 	te verstrekken omtrent de bestemming van de goederen.</a:t>
            </a:r>
          </a:p>
          <a:p>
            <a:pPr eaLnBrk="1" hangingPunct="1">
              <a:defRPr/>
            </a:pPr>
            <a:r>
              <a:rPr lang="nl-NL" sz="1600" dirty="0">
                <a:latin typeface="+mn-lt"/>
                <a:ea typeface="ヒラギノ角ゴ Pro W3" pitchFamily="1" charset="-128"/>
              </a:rPr>
              <a:t>	(Plaats)         (datum)</a:t>
            </a:r>
          </a:p>
          <a:p>
            <a:pPr eaLnBrk="1" hangingPunct="1">
              <a:defRPr/>
            </a:pPr>
            <a:r>
              <a:rPr lang="nl-NL" sz="1600" dirty="0">
                <a:latin typeface="+mn-lt"/>
                <a:ea typeface="ヒラギノ角ゴ Pro W3" pitchFamily="1" charset="-128"/>
              </a:rPr>
              <a:t>	</a:t>
            </a:r>
          </a:p>
          <a:p>
            <a:pPr eaLnBrk="1" hangingPunct="1">
              <a:defRPr/>
            </a:pPr>
            <a:endParaRPr lang="nl-NL" sz="1600" dirty="0">
              <a:latin typeface="+mn-lt"/>
              <a:ea typeface="ヒラギノ角ゴ Pro W3" pitchFamily="1" charset="-128"/>
            </a:endParaRPr>
          </a:p>
          <a:p>
            <a:pPr eaLnBrk="1" hangingPunct="1">
              <a:defRPr/>
            </a:pPr>
            <a:r>
              <a:rPr lang="nl-NL" sz="1600" dirty="0">
                <a:latin typeface="+mn-lt"/>
                <a:ea typeface="ヒラギノ角ゴ Pro W3" pitchFamily="1" charset="-128"/>
              </a:rPr>
              <a:t>	(Handtekening van degene die de goederen in ontvangst neemt)</a:t>
            </a:r>
          </a:p>
        </p:txBody>
      </p:sp>
    </p:spTree>
    <p:extLst>
      <p:ext uri="{BB962C8B-B14F-4D97-AF65-F5344CB8AC3E}">
        <p14:creationId xmlns:p14="http://schemas.microsoft.com/office/powerpoint/2010/main" val="2265649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a:extLst>
              <a:ext uri="{FF2B5EF4-FFF2-40B4-BE49-F238E27FC236}">
                <a16:creationId xmlns:a16="http://schemas.microsoft.com/office/drawing/2014/main" id="{C7C1AC62-0D3D-304A-953F-7F0856A9B006}"/>
              </a:ext>
            </a:extLst>
          </p:cNvPr>
          <p:cNvSpPr>
            <a:spLocks noGrp="1"/>
          </p:cNvSpPr>
          <p:nvPr>
            <p:ph type="title"/>
          </p:nvPr>
        </p:nvSpPr>
        <p:spPr/>
        <p:txBody>
          <a:bodyPr/>
          <a:lstStyle/>
          <a:p>
            <a:pPr eaLnBrk="1" hangingPunct="1"/>
            <a:r>
              <a:rPr lang="nl-NL" altLang="nl-NL"/>
              <a:t>BTW-aangifte/ opgaaf ICL / intrastat</a:t>
            </a:r>
          </a:p>
        </p:txBody>
      </p:sp>
      <p:sp>
        <p:nvSpPr>
          <p:cNvPr id="65539" name="Rectangle 14">
            <a:extLst>
              <a:ext uri="{FF2B5EF4-FFF2-40B4-BE49-F238E27FC236}">
                <a16:creationId xmlns:a16="http://schemas.microsoft.com/office/drawing/2014/main" id="{3C8B5FE3-D0BD-694C-BDF2-6209F65029CE}"/>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a:t>BTW-aangifte:</a:t>
            </a:r>
          </a:p>
          <a:p>
            <a:pPr marL="0" indent="0" fontAlgn="auto">
              <a:spcBef>
                <a:spcPts val="0"/>
              </a:spcBef>
              <a:spcAft>
                <a:spcPts val="0"/>
              </a:spcAft>
              <a:buNone/>
              <a:defRPr/>
            </a:pPr>
            <a:r>
              <a:rPr lang="en-US" dirty="0" err="1"/>
              <a:t>Kwartaal</a:t>
            </a:r>
            <a:r>
              <a:rPr lang="en-US" dirty="0"/>
              <a:t> </a:t>
            </a:r>
            <a:r>
              <a:rPr lang="en-US" dirty="0">
                <a:sym typeface="Wingdings" pitchFamily="2" charset="2"/>
              </a:rPr>
              <a:t>=&gt;</a:t>
            </a:r>
            <a:r>
              <a:rPr lang="en-US" dirty="0"/>
              <a:t> </a:t>
            </a:r>
            <a:r>
              <a:rPr lang="en-US" dirty="0" err="1"/>
              <a:t>Totaal</a:t>
            </a:r>
            <a:r>
              <a:rPr lang="en-US" dirty="0"/>
              <a:t> </a:t>
            </a:r>
            <a:r>
              <a:rPr lang="en-US" dirty="0" err="1"/>
              <a:t>bedrag</a:t>
            </a:r>
            <a:r>
              <a:rPr lang="en-US" dirty="0"/>
              <a:t> ICL </a:t>
            </a:r>
            <a:r>
              <a:rPr lang="en-US" dirty="0" err="1"/>
              <a:t>vraag</a:t>
            </a:r>
            <a:r>
              <a:rPr lang="en-US" dirty="0"/>
              <a:t> 3b</a:t>
            </a:r>
          </a:p>
          <a:p>
            <a:pPr fontAlgn="auto">
              <a:spcBef>
                <a:spcPts val="0"/>
              </a:spcBef>
              <a:spcAft>
                <a:spcPts val="0"/>
              </a:spcAft>
              <a:defRPr/>
            </a:pPr>
            <a:endParaRPr lang="en-US" dirty="0"/>
          </a:p>
          <a:p>
            <a:pPr marL="0" indent="0" fontAlgn="auto">
              <a:spcBef>
                <a:spcPts val="0"/>
              </a:spcBef>
              <a:spcAft>
                <a:spcPts val="0"/>
              </a:spcAft>
              <a:buNone/>
              <a:defRPr/>
            </a:pPr>
            <a:r>
              <a:rPr lang="en-US" u="sng" dirty="0"/>
              <a:t>Opgaaf ICL: </a:t>
            </a:r>
          </a:p>
          <a:p>
            <a:pPr marL="0" indent="0" fontAlgn="auto">
              <a:spcBef>
                <a:spcPts val="0"/>
              </a:spcBef>
              <a:spcAft>
                <a:spcPts val="0"/>
              </a:spcAft>
              <a:buNone/>
              <a:defRPr/>
            </a:pPr>
            <a:r>
              <a:rPr lang="nl-NL" altLang="nl-NL" dirty="0"/>
              <a:t>Opgaaf ICL maandelijks als totaalbedrag zonder BTW &gt; € 50.000 per kwartaal</a:t>
            </a:r>
          </a:p>
          <a:p>
            <a:pPr fontAlgn="auto">
              <a:spcBef>
                <a:spcPts val="0"/>
              </a:spcBef>
              <a:spcAft>
                <a:spcPts val="0"/>
              </a:spcAft>
              <a:defRPr/>
            </a:pPr>
            <a:endParaRPr lang="nl-NL" dirty="0"/>
          </a:p>
          <a:p>
            <a:pPr marL="0" indent="0" fontAlgn="auto">
              <a:spcBef>
                <a:spcPts val="0"/>
              </a:spcBef>
              <a:spcAft>
                <a:spcPts val="0"/>
              </a:spcAft>
              <a:buNone/>
              <a:defRPr/>
            </a:pPr>
            <a:r>
              <a:rPr lang="nl-NL" u="sng" dirty="0"/>
              <a:t>Intrastat</a:t>
            </a:r>
          </a:p>
          <a:p>
            <a:pPr fontAlgn="auto">
              <a:spcBef>
                <a:spcPts val="0"/>
              </a:spcBef>
              <a:spcAft>
                <a:spcPts val="0"/>
              </a:spcAft>
              <a:defRPr/>
            </a:pPr>
            <a:r>
              <a:rPr lang="en-US" dirty="0" err="1"/>
              <a:t>Statistiekopgaaf</a:t>
            </a:r>
            <a:r>
              <a:rPr lang="en-US" dirty="0"/>
              <a:t> (CBS): </a:t>
            </a:r>
            <a:r>
              <a:rPr lang="en-US" dirty="0" err="1"/>
              <a:t>maandelijks</a:t>
            </a:r>
            <a:r>
              <a:rPr lang="en-US" dirty="0"/>
              <a:t> </a:t>
            </a:r>
          </a:p>
          <a:p>
            <a:pPr fontAlgn="auto">
              <a:spcBef>
                <a:spcPts val="0"/>
              </a:spcBef>
              <a:spcAft>
                <a:spcPts val="0"/>
              </a:spcAft>
              <a:defRPr/>
            </a:pPr>
            <a:r>
              <a:rPr lang="en-US" dirty="0" err="1"/>
              <a:t>Waarde</a:t>
            </a:r>
            <a:r>
              <a:rPr lang="en-US" dirty="0"/>
              <a:t> ICV &gt; € 800.000 (tot 1 </a:t>
            </a:r>
            <a:r>
              <a:rPr lang="en-US" dirty="0" err="1"/>
              <a:t>januari</a:t>
            </a:r>
            <a:r>
              <a:rPr lang="en-US" dirty="0"/>
              <a:t> 2020 € 1.000.000)</a:t>
            </a:r>
          </a:p>
          <a:p>
            <a:pPr fontAlgn="auto">
              <a:spcBef>
                <a:spcPts val="0"/>
              </a:spcBef>
              <a:spcAft>
                <a:spcPts val="0"/>
              </a:spcAft>
              <a:defRPr/>
            </a:pPr>
            <a:r>
              <a:rPr lang="nl-NL" dirty="0"/>
              <a:t>Waarde ICL &gt; € 1.000.000 (tot 1 januari 2020  € 1.200.000)</a:t>
            </a:r>
          </a:p>
          <a:p>
            <a:pPr marL="0" indent="0" fontAlgn="auto">
              <a:spcBef>
                <a:spcPts val="0"/>
              </a:spcBef>
              <a:spcAft>
                <a:spcPts val="0"/>
              </a:spcAft>
              <a:buNone/>
              <a:defRPr/>
            </a:pPr>
            <a:endParaRPr lang="nl-NL" u="sng"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a:p>
            <a:pPr fontAlgn="auto">
              <a:spcBef>
                <a:spcPts val="0"/>
              </a:spcBef>
              <a:spcAft>
                <a:spcPts val="0"/>
              </a:spcAft>
              <a:defRPr/>
            </a:pPr>
            <a:endParaRPr lang="nl-NL" dirty="0"/>
          </a:p>
        </p:txBody>
      </p:sp>
    </p:spTree>
    <p:extLst>
      <p:ext uri="{BB962C8B-B14F-4D97-AF65-F5344CB8AC3E}">
        <p14:creationId xmlns:p14="http://schemas.microsoft.com/office/powerpoint/2010/main" val="2148100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a:extLst>
              <a:ext uri="{FF2B5EF4-FFF2-40B4-BE49-F238E27FC236}">
                <a16:creationId xmlns:a16="http://schemas.microsoft.com/office/drawing/2014/main" id="{2AF406AF-0065-C84F-8F36-50AE1641B02C}"/>
              </a:ext>
            </a:extLst>
          </p:cNvPr>
          <p:cNvSpPr>
            <a:spLocks noGrp="1"/>
          </p:cNvSpPr>
          <p:nvPr>
            <p:ph type="title"/>
          </p:nvPr>
        </p:nvSpPr>
        <p:spPr>
          <a:xfrm>
            <a:off x="2495550" y="2852739"/>
            <a:ext cx="7354888" cy="922337"/>
          </a:xfrm>
        </p:spPr>
        <p:txBody>
          <a:bodyPr/>
          <a:lstStyle/>
          <a:p>
            <a:pPr eaLnBrk="1" hangingPunct="1"/>
            <a:r>
              <a:rPr lang="nl-NL" altLang="nl-NL"/>
              <a:t>Goederenverkeer buiten EU</a:t>
            </a:r>
          </a:p>
        </p:txBody>
      </p:sp>
      <p:sp>
        <p:nvSpPr>
          <p:cNvPr id="80899" name="Rectangle 4">
            <a:extLst>
              <a:ext uri="{FF2B5EF4-FFF2-40B4-BE49-F238E27FC236}">
                <a16:creationId xmlns:a16="http://schemas.microsoft.com/office/drawing/2014/main" id="{8749E623-679B-6245-886E-E88B36F86C6D}"/>
              </a:ext>
            </a:extLst>
          </p:cNvPr>
          <p:cNvSpPr>
            <a:spLocks noChangeArrowheads="1"/>
          </p:cNvSpPr>
          <p:nvPr/>
        </p:nvSpPr>
        <p:spPr bwMode="auto">
          <a:xfrm>
            <a:off x="5640388"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nl-NL" sz="2400">
              <a:latin typeface="Times New Roman" panose="02020603050405020304" pitchFamily="18" charset="0"/>
            </a:endParaRPr>
          </a:p>
        </p:txBody>
      </p:sp>
      <p:sp>
        <p:nvSpPr>
          <p:cNvPr id="80900" name="Text Box 5">
            <a:extLst>
              <a:ext uri="{FF2B5EF4-FFF2-40B4-BE49-F238E27FC236}">
                <a16:creationId xmlns:a16="http://schemas.microsoft.com/office/drawing/2014/main" id="{10058F7D-A383-E045-89C5-90C119006BE3}"/>
              </a:ext>
            </a:extLst>
          </p:cNvPr>
          <p:cNvSpPr txBox="1">
            <a:spLocks noChangeArrowheads="1"/>
          </p:cNvSpPr>
          <p:nvPr/>
        </p:nvSpPr>
        <p:spPr bwMode="auto">
          <a:xfrm>
            <a:off x="2209800" y="4419601"/>
            <a:ext cx="1841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nl-NL" altLang="nl-NL" sz="2400">
              <a:latin typeface="Times New Roman" panose="02020603050405020304" pitchFamily="18" charset="0"/>
            </a:endParaRPr>
          </a:p>
          <a:p>
            <a:pPr eaLnBrk="1" hangingPunct="1">
              <a:spcBef>
                <a:spcPct val="0"/>
              </a:spcBef>
              <a:buFontTx/>
              <a:buNone/>
            </a:pPr>
            <a:endParaRPr lang="nl-NL" altLang="nl-NL" sz="2400">
              <a:latin typeface="Times New Roman" panose="02020603050405020304" pitchFamily="18" charset="0"/>
            </a:endParaRPr>
          </a:p>
        </p:txBody>
      </p:sp>
    </p:spTree>
    <p:extLst>
      <p:ext uri="{BB962C8B-B14F-4D97-AF65-F5344CB8AC3E}">
        <p14:creationId xmlns:p14="http://schemas.microsoft.com/office/powerpoint/2010/main" val="225006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88E0675C-DFE3-C34B-8B14-A15E6C6393FF}"/>
              </a:ext>
            </a:extLst>
          </p:cNvPr>
          <p:cNvSpPr>
            <a:spLocks noGrp="1"/>
          </p:cNvSpPr>
          <p:nvPr>
            <p:ph type="title"/>
          </p:nvPr>
        </p:nvSpPr>
        <p:spPr/>
        <p:txBody>
          <a:bodyPr/>
          <a:lstStyle/>
          <a:p>
            <a:pPr eaLnBrk="1" hangingPunct="1"/>
            <a:r>
              <a:rPr lang="nl-NL" altLang="nl-NL"/>
              <a:t>Intracommunautaire levering	</a:t>
            </a:r>
          </a:p>
        </p:txBody>
      </p:sp>
      <p:sp>
        <p:nvSpPr>
          <p:cNvPr id="12291" name="Rectangle 3">
            <a:extLst>
              <a:ext uri="{FF2B5EF4-FFF2-40B4-BE49-F238E27FC236}">
                <a16:creationId xmlns:a16="http://schemas.microsoft.com/office/drawing/2014/main" id="{7651FB0E-9BA5-7243-9B55-2D512E2C33B5}"/>
              </a:ext>
            </a:extLst>
          </p:cNvPr>
          <p:cNvSpPr>
            <a:spLocks noGrp="1" noChangeArrowheads="1"/>
          </p:cNvSpPr>
          <p:nvPr>
            <p:ph idx="1"/>
          </p:nvPr>
        </p:nvSpPr>
        <p:spPr>
          <a:xfrm>
            <a:off x="865745" y="2106644"/>
            <a:ext cx="10363200" cy="3207329"/>
          </a:xfrm>
        </p:spPr>
        <p:txBody>
          <a:bodyPr rtlCol="0">
            <a:noAutofit/>
          </a:bodyPr>
          <a:lstStyle/>
          <a:p>
            <a:pPr marL="0" indent="0" fontAlgn="auto">
              <a:spcBef>
                <a:spcPts val="0"/>
              </a:spcBef>
              <a:spcAft>
                <a:spcPts val="0"/>
              </a:spcAft>
              <a:buNone/>
              <a:defRPr/>
            </a:pPr>
            <a:r>
              <a:rPr lang="nl-NL" altLang="nl-NL" u="sng" dirty="0"/>
              <a:t>Intracommunautaire levering:</a:t>
            </a:r>
          </a:p>
          <a:p>
            <a:pPr marL="0" indent="0" fontAlgn="auto">
              <a:spcBef>
                <a:spcPts val="0"/>
              </a:spcBef>
              <a:spcAft>
                <a:spcPts val="0"/>
              </a:spcAft>
              <a:buNone/>
              <a:defRPr/>
            </a:pPr>
            <a:r>
              <a:rPr lang="nl-NL" altLang="nl-NL" dirty="0"/>
              <a:t>Goederen worden vervoerd naar een ander EU-land</a:t>
            </a:r>
          </a:p>
          <a:p>
            <a:pPr marL="0" indent="0" fontAlgn="auto">
              <a:spcBef>
                <a:spcPts val="0"/>
              </a:spcBef>
              <a:spcAft>
                <a:spcPts val="0"/>
              </a:spcAft>
              <a:buNone/>
              <a:defRPr/>
            </a:pPr>
            <a:endParaRPr lang="nl-NL" altLang="nl-NL" dirty="0"/>
          </a:p>
          <a:p>
            <a:pPr marL="0" indent="0" fontAlgn="auto">
              <a:spcBef>
                <a:spcPts val="0"/>
              </a:spcBef>
              <a:spcAft>
                <a:spcPts val="0"/>
              </a:spcAft>
              <a:buNone/>
              <a:defRPr/>
            </a:pPr>
            <a:r>
              <a:rPr lang="nl-NL" altLang="nl-NL" u="sng" dirty="0"/>
              <a:t>Hoofdregel</a:t>
            </a:r>
          </a:p>
          <a:p>
            <a:pPr marL="0" indent="0" fontAlgn="auto">
              <a:spcBef>
                <a:spcPts val="0"/>
              </a:spcBef>
              <a:spcAft>
                <a:spcPts val="0"/>
              </a:spcAft>
              <a:buNone/>
              <a:defRPr/>
            </a:pPr>
            <a:br>
              <a:rPr lang="nl-NL" altLang="nl-NL" dirty="0"/>
            </a:br>
            <a:r>
              <a:rPr lang="nl-NL" altLang="nl-NL" u="sng" dirty="0"/>
              <a:t>Levering aan ondernemer:</a:t>
            </a:r>
          </a:p>
          <a:p>
            <a:pPr fontAlgn="auto">
              <a:spcBef>
                <a:spcPts val="0"/>
              </a:spcBef>
              <a:spcAft>
                <a:spcPts val="0"/>
              </a:spcAft>
              <a:defRPr/>
            </a:pPr>
            <a:r>
              <a:rPr lang="nl-NL" altLang="nl-NL" dirty="0"/>
              <a:t>Goederen belast in EU-land waar ze naartoe gaan (bestemmingslandbeginsel) </a:t>
            </a:r>
            <a:r>
              <a:rPr lang="en-US" altLang="nl-NL" dirty="0">
                <a:sym typeface="Wingdings" panose="05000000000000000000" pitchFamily="2" charset="2"/>
              </a:rPr>
              <a:t>=&gt;</a:t>
            </a:r>
            <a:r>
              <a:rPr lang="nl-NL" altLang="nl-NL" dirty="0"/>
              <a:t> toepassen 0%-tarief</a:t>
            </a:r>
          </a:p>
          <a:p>
            <a:pPr fontAlgn="auto">
              <a:spcBef>
                <a:spcPts val="0"/>
              </a:spcBef>
              <a:spcAft>
                <a:spcPts val="0"/>
              </a:spcAft>
              <a:defRPr/>
            </a:pPr>
            <a:r>
              <a:rPr lang="nl-NL" altLang="nl-NL" dirty="0"/>
              <a:t>Voorwaarden vanaf 1 januari 2020:</a:t>
            </a:r>
          </a:p>
          <a:p>
            <a:pPr lvl="1" fontAlgn="auto">
              <a:spcAft>
                <a:spcPts val="0"/>
              </a:spcAft>
              <a:defRPr/>
            </a:pPr>
            <a:r>
              <a:rPr lang="nl-NL" altLang="nl-NL" dirty="0"/>
              <a:t>Geldig BTW-identificatienummer afnemer opgeven;</a:t>
            </a:r>
          </a:p>
          <a:p>
            <a:pPr lvl="1" fontAlgn="auto">
              <a:spcAft>
                <a:spcPts val="0"/>
              </a:spcAft>
              <a:defRPr/>
            </a:pPr>
            <a:r>
              <a:rPr lang="nl-NL" altLang="nl-NL" dirty="0"/>
              <a:t>Goederen daadwerkelijk vervoerd van ene EU-land naar ander EU-land</a:t>
            </a:r>
          </a:p>
          <a:p>
            <a:pPr lvl="1" fontAlgn="auto">
              <a:spcAft>
                <a:spcPts val="0"/>
              </a:spcAft>
              <a:defRPr/>
            </a:pPr>
            <a:r>
              <a:rPr lang="nl-NL" altLang="nl-NL" dirty="0"/>
              <a:t>Nieuw: Afnemer beschikt over geldig BTW-identificatienummer (checken via VIES) dat wordt aangegeven in opgaaf ICP</a:t>
            </a:r>
          </a:p>
          <a:p>
            <a:pPr lvl="1" fontAlgn="auto">
              <a:spcAft>
                <a:spcPts val="0"/>
              </a:spcAft>
              <a:defRPr/>
            </a:pPr>
            <a:r>
              <a:rPr lang="nl-NL" altLang="nl-NL" dirty="0"/>
              <a:t>Nieuw: vervoer wordt in ieder geval aangetoond met</a:t>
            </a:r>
            <a:r>
              <a:rPr lang="nl-NL" dirty="0"/>
              <a:t> twee documenten, die niet tegenstrijdig aan elkaar zijn en zijn afgegeven door twee van elkaar onafhankelijke partijen</a:t>
            </a:r>
            <a:endParaRPr lang="nl-NL" altLang="nl-NL" dirty="0"/>
          </a:p>
          <a:p>
            <a:pPr marL="0" indent="0" fontAlgn="auto">
              <a:spcBef>
                <a:spcPts val="0"/>
              </a:spcBef>
              <a:spcAft>
                <a:spcPts val="0"/>
              </a:spcAft>
              <a:buNone/>
              <a:defRPr/>
            </a:pPr>
            <a:endParaRPr lang="nl-NL" altLang="nl-NL" dirty="0"/>
          </a:p>
          <a:p>
            <a:pPr marL="0" indent="0" fontAlgn="auto">
              <a:spcBef>
                <a:spcPts val="0"/>
              </a:spcBef>
              <a:spcAft>
                <a:spcPts val="0"/>
              </a:spcAft>
              <a:defRPr/>
            </a:pPr>
            <a:endParaRPr lang="nl-NL" altLang="nl-NL" dirty="0"/>
          </a:p>
        </p:txBody>
      </p:sp>
    </p:spTree>
    <p:extLst>
      <p:ext uri="{BB962C8B-B14F-4D97-AF65-F5344CB8AC3E}">
        <p14:creationId xmlns:p14="http://schemas.microsoft.com/office/powerpoint/2010/main" val="2013701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62756358-E6C5-1E44-A29B-F174F7E7E26C}"/>
              </a:ext>
            </a:extLst>
          </p:cNvPr>
          <p:cNvSpPr>
            <a:spLocks noGrp="1"/>
          </p:cNvSpPr>
          <p:nvPr>
            <p:ph type="title"/>
          </p:nvPr>
        </p:nvSpPr>
        <p:spPr/>
        <p:txBody>
          <a:bodyPr/>
          <a:lstStyle/>
          <a:p>
            <a:pPr eaLnBrk="1" hangingPunct="1"/>
            <a:r>
              <a:rPr lang="en-US" altLang="nl-NL"/>
              <a:t>Goederenverkeer buiten EU</a:t>
            </a:r>
            <a:endParaRPr lang="nl-NL" altLang="nl-NL"/>
          </a:p>
        </p:txBody>
      </p:sp>
      <p:sp>
        <p:nvSpPr>
          <p:cNvPr id="67587" name="Rectangle 3">
            <a:extLst>
              <a:ext uri="{FF2B5EF4-FFF2-40B4-BE49-F238E27FC236}">
                <a16:creationId xmlns:a16="http://schemas.microsoft.com/office/drawing/2014/main" id="{A2B6F5E6-F418-B64D-B2CD-D06EEA640D64}"/>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a:t>Ondernemer </a:t>
            </a:r>
            <a:r>
              <a:rPr lang="en-US" u="sng" dirty="0" err="1"/>
              <a:t>levert</a:t>
            </a:r>
            <a:r>
              <a:rPr lang="en-US" u="sng" dirty="0"/>
              <a:t> </a:t>
            </a:r>
            <a:r>
              <a:rPr lang="en-US" u="sng" dirty="0" err="1"/>
              <a:t>goederen</a:t>
            </a:r>
            <a:r>
              <a:rPr lang="en-US" u="sng" dirty="0"/>
              <a:t> </a:t>
            </a:r>
            <a:r>
              <a:rPr lang="en-US" u="sng" dirty="0" err="1"/>
              <a:t>naar</a:t>
            </a:r>
            <a:r>
              <a:rPr lang="en-US" u="sng" dirty="0"/>
              <a:t> </a:t>
            </a:r>
            <a:r>
              <a:rPr lang="en-US" u="sng" dirty="0" err="1"/>
              <a:t>landen</a:t>
            </a:r>
            <a:r>
              <a:rPr lang="en-US" u="sng" dirty="0"/>
              <a:t> </a:t>
            </a:r>
            <a:r>
              <a:rPr lang="en-US" u="sng" dirty="0" err="1"/>
              <a:t>buiten</a:t>
            </a:r>
            <a:r>
              <a:rPr lang="en-US" u="sng" dirty="0"/>
              <a:t> de EU</a:t>
            </a:r>
          </a:p>
          <a:p>
            <a:pPr fontAlgn="auto">
              <a:spcBef>
                <a:spcPts val="0"/>
              </a:spcBef>
              <a:spcAft>
                <a:spcPts val="0"/>
              </a:spcAft>
              <a:defRPr/>
            </a:pPr>
            <a:endParaRPr lang="en-US" dirty="0"/>
          </a:p>
          <a:p>
            <a:pPr marL="0" indent="0" fontAlgn="auto">
              <a:spcBef>
                <a:spcPts val="0"/>
              </a:spcBef>
              <a:spcAft>
                <a:spcPts val="0"/>
              </a:spcAft>
              <a:buNone/>
              <a:defRPr/>
            </a:pPr>
            <a:r>
              <a:rPr lang="en-US" u="sng" dirty="0" err="1"/>
              <a:t>Uitvoer</a:t>
            </a:r>
            <a:r>
              <a:rPr lang="en-US" u="sng" dirty="0"/>
              <a:t>: </a:t>
            </a:r>
          </a:p>
          <a:p>
            <a:pPr fontAlgn="auto">
              <a:spcBef>
                <a:spcPts val="0"/>
              </a:spcBef>
              <a:spcAft>
                <a:spcPts val="0"/>
              </a:spcAft>
              <a:defRPr/>
            </a:pPr>
            <a:r>
              <a:rPr lang="en-US" dirty="0"/>
              <a:t>Het </a:t>
            </a:r>
            <a:r>
              <a:rPr lang="en-US" dirty="0" err="1"/>
              <a:t>brengen</a:t>
            </a:r>
            <a:r>
              <a:rPr lang="en-US" dirty="0"/>
              <a:t> van </a:t>
            </a:r>
            <a:r>
              <a:rPr lang="en-US" dirty="0" err="1"/>
              <a:t>goederen</a:t>
            </a:r>
            <a:r>
              <a:rPr lang="en-US" dirty="0"/>
              <a:t> </a:t>
            </a:r>
            <a:r>
              <a:rPr lang="en-US" dirty="0" err="1"/>
              <a:t>buiten</a:t>
            </a:r>
            <a:r>
              <a:rPr lang="en-US" dirty="0"/>
              <a:t> het </a:t>
            </a:r>
            <a:r>
              <a:rPr lang="en-US" dirty="0" err="1"/>
              <a:t>grondgebied</a:t>
            </a:r>
            <a:r>
              <a:rPr lang="en-US" dirty="0"/>
              <a:t> van de </a:t>
            </a:r>
            <a:r>
              <a:rPr lang="en-US" dirty="0" err="1"/>
              <a:t>landen</a:t>
            </a:r>
            <a:r>
              <a:rPr lang="en-US" dirty="0"/>
              <a:t> en de </a:t>
            </a:r>
            <a:r>
              <a:rPr lang="en-US" dirty="0" err="1"/>
              <a:t>gebieden</a:t>
            </a:r>
            <a:r>
              <a:rPr lang="en-US" dirty="0"/>
              <a:t> die </a:t>
            </a:r>
            <a:r>
              <a:rPr lang="en-US" dirty="0" err="1"/>
              <a:t>voor</a:t>
            </a:r>
            <a:r>
              <a:rPr lang="en-US" dirty="0"/>
              <a:t> de </a:t>
            </a:r>
            <a:r>
              <a:rPr lang="en-US" dirty="0" err="1"/>
              <a:t>heffing</a:t>
            </a:r>
            <a:r>
              <a:rPr lang="en-US" dirty="0"/>
              <a:t> van de BTW tot de EU </a:t>
            </a:r>
            <a:r>
              <a:rPr lang="en-US" dirty="0" err="1"/>
              <a:t>behoren</a:t>
            </a:r>
            <a:r>
              <a:rPr lang="en-US" dirty="0"/>
              <a:t> </a:t>
            </a:r>
          </a:p>
          <a:p>
            <a:pPr fontAlgn="auto">
              <a:spcBef>
                <a:spcPts val="0"/>
              </a:spcBef>
              <a:spcAft>
                <a:spcPts val="0"/>
              </a:spcAft>
              <a:defRPr/>
            </a:pPr>
            <a:r>
              <a:rPr lang="en-US" dirty="0" err="1"/>
              <a:t>Bestemming</a:t>
            </a:r>
            <a:r>
              <a:rPr lang="en-US" dirty="0"/>
              <a:t> </a:t>
            </a:r>
            <a:r>
              <a:rPr lang="en-US" dirty="0" err="1"/>
              <a:t>moet</a:t>
            </a:r>
            <a:r>
              <a:rPr lang="en-US" dirty="0"/>
              <a:t> </a:t>
            </a:r>
            <a:r>
              <a:rPr lang="en-US" dirty="0" err="1"/>
              <a:t>buiten</a:t>
            </a:r>
            <a:r>
              <a:rPr lang="en-US" dirty="0"/>
              <a:t> de EU </a:t>
            </a:r>
            <a:r>
              <a:rPr lang="en-US" dirty="0" err="1"/>
              <a:t>liggen</a:t>
            </a:r>
            <a:endParaRPr lang="en-US" dirty="0"/>
          </a:p>
          <a:p>
            <a:pPr fontAlgn="auto">
              <a:spcBef>
                <a:spcPts val="0"/>
              </a:spcBef>
              <a:spcAft>
                <a:spcPts val="0"/>
              </a:spcAft>
              <a:defRPr/>
            </a:pPr>
            <a:r>
              <a:rPr lang="en-US" dirty="0" err="1"/>
              <a:t>Goederen</a:t>
            </a:r>
            <a:r>
              <a:rPr lang="en-US" dirty="0"/>
              <a:t> </a:t>
            </a:r>
            <a:r>
              <a:rPr lang="en-US" dirty="0" err="1"/>
              <a:t>verlaten</a:t>
            </a:r>
            <a:r>
              <a:rPr lang="en-US" dirty="0"/>
              <a:t> Nederland </a:t>
            </a:r>
            <a:r>
              <a:rPr lang="en-US" dirty="0" err="1"/>
              <a:t>zonder</a:t>
            </a:r>
            <a:r>
              <a:rPr lang="en-US" dirty="0"/>
              <a:t> BTW: 0%-</a:t>
            </a:r>
            <a:r>
              <a:rPr lang="en-US" dirty="0" err="1"/>
              <a:t>tarief</a:t>
            </a:r>
            <a:endParaRPr lang="en-US" dirty="0"/>
          </a:p>
          <a:p>
            <a:pPr fontAlgn="auto">
              <a:spcBef>
                <a:spcPts val="0"/>
              </a:spcBef>
              <a:spcAft>
                <a:spcPts val="0"/>
              </a:spcAft>
              <a:defRPr/>
            </a:pPr>
            <a:r>
              <a:rPr lang="en-US" dirty="0" err="1"/>
              <a:t>Bewijslast</a:t>
            </a:r>
            <a:r>
              <a:rPr lang="en-US" dirty="0"/>
              <a:t> </a:t>
            </a:r>
            <a:r>
              <a:rPr lang="en-US" dirty="0" err="1"/>
              <a:t>voor</a:t>
            </a:r>
            <a:r>
              <a:rPr lang="en-US" dirty="0"/>
              <a:t> </a:t>
            </a:r>
            <a:r>
              <a:rPr lang="en-US" dirty="0" err="1"/>
              <a:t>uitvoer</a:t>
            </a: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Tree>
    <p:extLst>
      <p:ext uri="{BB962C8B-B14F-4D97-AF65-F5344CB8AC3E}">
        <p14:creationId xmlns:p14="http://schemas.microsoft.com/office/powerpoint/2010/main" val="4132846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2">
            <a:extLst>
              <a:ext uri="{FF2B5EF4-FFF2-40B4-BE49-F238E27FC236}">
                <a16:creationId xmlns:a16="http://schemas.microsoft.com/office/drawing/2014/main" id="{868156FB-7F93-CA4F-9E1F-B0D175B5B761}"/>
              </a:ext>
            </a:extLst>
          </p:cNvPr>
          <p:cNvSpPr>
            <a:spLocks noGrp="1"/>
          </p:cNvSpPr>
          <p:nvPr>
            <p:ph type="title"/>
          </p:nvPr>
        </p:nvSpPr>
        <p:spPr/>
        <p:txBody>
          <a:bodyPr/>
          <a:lstStyle/>
          <a:p>
            <a:pPr eaLnBrk="1" hangingPunct="1"/>
            <a:r>
              <a:rPr lang="en-US" altLang="nl-NL"/>
              <a:t>Goederenverkeer buiten EU</a:t>
            </a:r>
            <a:endParaRPr lang="nl-NL" altLang="nl-NL"/>
          </a:p>
        </p:txBody>
      </p:sp>
      <p:sp>
        <p:nvSpPr>
          <p:cNvPr id="2" name="Tijdelijke aanduiding voor inhoud 2">
            <a:extLst>
              <a:ext uri="{FF2B5EF4-FFF2-40B4-BE49-F238E27FC236}">
                <a16:creationId xmlns:a16="http://schemas.microsoft.com/office/drawing/2014/main" id="{B7504B88-1850-0A41-B1AE-975121BDFAA5}"/>
              </a:ext>
            </a:extLst>
          </p:cNvPr>
          <p:cNvSpPr>
            <a:spLocks noGrp="1"/>
          </p:cNvSpPr>
          <p:nvPr>
            <p:ph idx="1"/>
          </p:nvPr>
        </p:nvSpPr>
        <p:spPr/>
        <p:txBody>
          <a:bodyPr rtlCol="0">
            <a:normAutofit/>
          </a:bodyPr>
          <a:lstStyle/>
          <a:p>
            <a:pPr marL="0" indent="0" fontAlgn="auto">
              <a:spcBef>
                <a:spcPts val="0"/>
              </a:spcBef>
              <a:spcAft>
                <a:spcPts val="0"/>
              </a:spcAft>
              <a:buNone/>
              <a:defRPr/>
            </a:pPr>
            <a:r>
              <a:rPr lang="en-US" u="sng" dirty="0" err="1"/>
              <a:t>Uitvoer</a:t>
            </a:r>
            <a:r>
              <a:rPr lang="en-US" u="sng" dirty="0"/>
              <a:t> </a:t>
            </a:r>
            <a:r>
              <a:rPr lang="en-US" u="sng" dirty="0" err="1"/>
              <a:t>reizigersbagage</a:t>
            </a:r>
            <a:r>
              <a:rPr lang="en-US" u="sng" dirty="0"/>
              <a:t>:</a:t>
            </a:r>
          </a:p>
          <a:p>
            <a:pPr fontAlgn="auto">
              <a:spcBef>
                <a:spcPts val="0"/>
              </a:spcBef>
              <a:spcAft>
                <a:spcPts val="0"/>
              </a:spcAft>
              <a:defRPr/>
            </a:pPr>
            <a:r>
              <a:rPr lang="en-US" dirty="0"/>
              <a:t>0%-</a:t>
            </a:r>
            <a:r>
              <a:rPr lang="en-US" dirty="0" err="1"/>
              <a:t>tarief</a:t>
            </a:r>
            <a:r>
              <a:rPr lang="en-US" dirty="0"/>
              <a:t>  van </a:t>
            </a:r>
            <a:r>
              <a:rPr lang="en-US" dirty="0" err="1"/>
              <a:t>toepassing</a:t>
            </a:r>
            <a:endParaRPr lang="en-US" dirty="0"/>
          </a:p>
          <a:p>
            <a:pPr fontAlgn="auto">
              <a:spcBef>
                <a:spcPts val="0"/>
              </a:spcBef>
              <a:spcAft>
                <a:spcPts val="0"/>
              </a:spcAft>
              <a:defRPr/>
            </a:pPr>
            <a:r>
              <a:rPr lang="nl-NL" dirty="0"/>
              <a:t>Als goederen met waarde van minimaal € 50 inclusief BTW geleverd worden aan particulieren (veelal toeristen) die deze goederen in hun bagage meenemen naar het land buiten de EU waar particulier woont / dan wel binnen 3 maanden na aankoop gaat wonen</a:t>
            </a:r>
          </a:p>
          <a:p>
            <a:pPr fontAlgn="auto">
              <a:spcBef>
                <a:spcPts val="0"/>
              </a:spcBef>
              <a:spcAft>
                <a:spcPts val="0"/>
              </a:spcAft>
              <a:defRPr/>
            </a:pPr>
            <a:r>
              <a:rPr lang="en-US" dirty="0" err="1"/>
              <a:t>Particulier</a:t>
            </a:r>
            <a:r>
              <a:rPr lang="en-US" dirty="0"/>
              <a:t> </a:t>
            </a:r>
            <a:r>
              <a:rPr lang="en-US" dirty="0" err="1"/>
              <a:t>betaalt</a:t>
            </a:r>
            <a:r>
              <a:rPr lang="en-US" dirty="0"/>
              <a:t> 21%, maar </a:t>
            </a:r>
            <a:r>
              <a:rPr lang="en-US" dirty="0" err="1"/>
              <a:t>krijgt</a:t>
            </a:r>
            <a:r>
              <a:rPr lang="en-US" dirty="0"/>
              <a:t> </a:t>
            </a:r>
            <a:r>
              <a:rPr lang="en-US" dirty="0" err="1"/>
              <a:t>deze</a:t>
            </a:r>
            <a:r>
              <a:rPr lang="en-US" dirty="0"/>
              <a:t> later </a:t>
            </a:r>
            <a:r>
              <a:rPr lang="en-US" dirty="0" err="1"/>
              <a:t>terug</a:t>
            </a:r>
            <a:endParaRPr lang="en-US" dirty="0"/>
          </a:p>
          <a:p>
            <a:pPr fontAlgn="auto">
              <a:spcBef>
                <a:spcPts val="0"/>
              </a:spcBef>
              <a:spcAft>
                <a:spcPts val="0"/>
              </a:spcAft>
              <a:defRPr/>
            </a:pPr>
            <a:r>
              <a:rPr lang="en-US" dirty="0" err="1"/>
              <a:t>Chequesysteem</a:t>
            </a:r>
            <a:r>
              <a:rPr lang="en-US" dirty="0"/>
              <a:t> </a:t>
            </a:r>
            <a:r>
              <a:rPr lang="en-US" dirty="0" err="1"/>
              <a:t>optie</a:t>
            </a:r>
            <a:r>
              <a:rPr lang="en-US" dirty="0"/>
              <a:t> </a:t>
            </a:r>
            <a:r>
              <a:rPr lang="en-US" dirty="0">
                <a:sym typeface="Wingdings" pitchFamily="2" charset="2"/>
              </a:rPr>
              <a:t> </a:t>
            </a:r>
            <a:r>
              <a:rPr lang="en-US" dirty="0" err="1">
                <a:sym typeface="Wingdings" pitchFamily="2" charset="2"/>
              </a:rPr>
              <a:t>voordeel</a:t>
            </a:r>
            <a:r>
              <a:rPr lang="en-US" dirty="0">
                <a:sym typeface="Wingdings" pitchFamily="2" charset="2"/>
              </a:rPr>
              <a:t>: direct ten </a:t>
            </a:r>
            <a:r>
              <a:rPr lang="en-US" dirty="0" err="1">
                <a:sym typeface="Wingdings" pitchFamily="2" charset="2"/>
              </a:rPr>
              <a:t>gelde</a:t>
            </a:r>
            <a:r>
              <a:rPr lang="en-US" dirty="0">
                <a:sym typeface="Wingdings" pitchFamily="2" charset="2"/>
              </a:rPr>
              <a:t> </a:t>
            </a:r>
            <a:r>
              <a:rPr lang="en-US" dirty="0" err="1">
                <a:sym typeface="Wingdings" pitchFamily="2" charset="2"/>
              </a:rPr>
              <a:t>maken</a:t>
            </a:r>
            <a:endParaRPr lang="en-US" dirty="0"/>
          </a:p>
          <a:p>
            <a:pPr fontAlgn="auto">
              <a:spcBef>
                <a:spcPts val="0"/>
              </a:spcBef>
              <a:spcAft>
                <a:spcPts val="0"/>
              </a:spcAft>
              <a:defRPr/>
            </a:pPr>
            <a:endParaRPr lang="nl-NL" dirty="0"/>
          </a:p>
        </p:txBody>
      </p:sp>
    </p:spTree>
    <p:extLst>
      <p:ext uri="{BB962C8B-B14F-4D97-AF65-F5344CB8AC3E}">
        <p14:creationId xmlns:p14="http://schemas.microsoft.com/office/powerpoint/2010/main" val="3010390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a:extLst>
              <a:ext uri="{FF2B5EF4-FFF2-40B4-BE49-F238E27FC236}">
                <a16:creationId xmlns:a16="http://schemas.microsoft.com/office/drawing/2014/main" id="{4592A721-7CF5-9E46-99D9-269A5CF0B097}"/>
              </a:ext>
            </a:extLst>
          </p:cNvPr>
          <p:cNvSpPr>
            <a:spLocks noGrp="1"/>
          </p:cNvSpPr>
          <p:nvPr>
            <p:ph type="title"/>
          </p:nvPr>
        </p:nvSpPr>
        <p:spPr/>
        <p:txBody>
          <a:bodyPr/>
          <a:lstStyle/>
          <a:p>
            <a:pPr eaLnBrk="1" hangingPunct="1"/>
            <a:r>
              <a:rPr lang="en-US" altLang="nl-NL"/>
              <a:t>Goederenverkeer buiten EU</a:t>
            </a:r>
            <a:endParaRPr lang="nl-NL" altLang="nl-NL"/>
          </a:p>
        </p:txBody>
      </p:sp>
      <p:sp>
        <p:nvSpPr>
          <p:cNvPr id="68611" name="Rectangle 3">
            <a:extLst>
              <a:ext uri="{FF2B5EF4-FFF2-40B4-BE49-F238E27FC236}">
                <a16:creationId xmlns:a16="http://schemas.microsoft.com/office/drawing/2014/main" id="{02D40D40-6F26-9C41-9E92-119D2141C263}"/>
              </a:ext>
            </a:extLst>
          </p:cNvPr>
          <p:cNvSpPr>
            <a:spLocks noGrp="1" noChangeArrowheads="1"/>
          </p:cNvSpPr>
          <p:nvPr>
            <p:ph idx="1"/>
          </p:nvPr>
        </p:nvSpPr>
        <p:spPr/>
        <p:txBody>
          <a:bodyPr rtlCol="0">
            <a:normAutofit/>
          </a:bodyPr>
          <a:lstStyle/>
          <a:p>
            <a:pPr marL="0" indent="0" fontAlgn="auto">
              <a:spcBef>
                <a:spcPts val="0"/>
              </a:spcBef>
              <a:spcAft>
                <a:spcPts val="0"/>
              </a:spcAft>
              <a:buNone/>
              <a:defRPr/>
            </a:pPr>
            <a:r>
              <a:rPr lang="en-US" u="sng" dirty="0"/>
              <a:t>Ondernemer </a:t>
            </a:r>
            <a:r>
              <a:rPr lang="en-US" u="sng" dirty="0" err="1"/>
              <a:t>voert</a:t>
            </a:r>
            <a:r>
              <a:rPr lang="en-US" u="sng" dirty="0"/>
              <a:t> </a:t>
            </a:r>
            <a:r>
              <a:rPr lang="en-US" u="sng" dirty="0" err="1"/>
              <a:t>goederen</a:t>
            </a:r>
            <a:r>
              <a:rPr lang="en-US" u="sng" dirty="0"/>
              <a:t> in (</a:t>
            </a:r>
            <a:r>
              <a:rPr lang="en-US" u="sng" dirty="0" err="1"/>
              <a:t>vanuit</a:t>
            </a:r>
            <a:r>
              <a:rPr lang="en-US" u="sng" dirty="0"/>
              <a:t> </a:t>
            </a:r>
            <a:r>
              <a:rPr lang="en-US" u="sng" dirty="0" err="1"/>
              <a:t>niet</a:t>
            </a:r>
            <a:r>
              <a:rPr lang="en-US" u="sng" dirty="0"/>
              <a:t> EU-</a:t>
            </a:r>
            <a:r>
              <a:rPr lang="en-US" u="sng" dirty="0" err="1"/>
              <a:t>landen</a:t>
            </a:r>
            <a:r>
              <a:rPr lang="en-US" u="sng" dirty="0"/>
              <a:t>)</a:t>
            </a:r>
          </a:p>
          <a:p>
            <a:pPr fontAlgn="auto">
              <a:spcBef>
                <a:spcPts val="0"/>
              </a:spcBef>
              <a:spcAft>
                <a:spcPts val="0"/>
              </a:spcAft>
              <a:defRPr/>
            </a:pPr>
            <a:r>
              <a:rPr lang="en-US" dirty="0" err="1"/>
              <a:t>Iedereen</a:t>
            </a:r>
            <a:r>
              <a:rPr lang="en-US" dirty="0"/>
              <a:t> die </a:t>
            </a:r>
            <a:r>
              <a:rPr lang="en-US" dirty="0" err="1"/>
              <a:t>invoert</a:t>
            </a:r>
            <a:r>
              <a:rPr lang="en-US" dirty="0"/>
              <a:t> is BTW </a:t>
            </a:r>
            <a:r>
              <a:rPr lang="en-US" dirty="0" err="1"/>
              <a:t>verschuldigd</a:t>
            </a:r>
            <a:endParaRPr lang="en-US" dirty="0"/>
          </a:p>
          <a:p>
            <a:pPr lvl="1" fontAlgn="auto">
              <a:spcAft>
                <a:spcPts val="0"/>
              </a:spcAft>
              <a:defRPr/>
            </a:pPr>
            <a:r>
              <a:rPr lang="en-US" dirty="0"/>
              <a:t>Ondernemer</a:t>
            </a:r>
          </a:p>
          <a:p>
            <a:pPr lvl="1" fontAlgn="auto">
              <a:spcAft>
                <a:spcPts val="0"/>
              </a:spcAft>
              <a:defRPr/>
            </a:pPr>
            <a:r>
              <a:rPr lang="en-US" dirty="0" err="1"/>
              <a:t>Particulier</a:t>
            </a:r>
            <a:endParaRPr lang="en-US" dirty="0"/>
          </a:p>
          <a:p>
            <a:pPr fontAlgn="auto">
              <a:spcBef>
                <a:spcPts val="0"/>
              </a:spcBef>
              <a:spcAft>
                <a:spcPts val="0"/>
              </a:spcAft>
              <a:defRPr/>
            </a:pPr>
            <a:r>
              <a:rPr lang="en-US" dirty="0" err="1"/>
              <a:t>Vrijstelling</a:t>
            </a:r>
            <a:r>
              <a:rPr lang="en-US" dirty="0"/>
              <a:t> </a:t>
            </a:r>
            <a:r>
              <a:rPr lang="en-US" dirty="0" err="1"/>
              <a:t>bij</a:t>
            </a:r>
            <a:r>
              <a:rPr lang="en-US" dirty="0"/>
              <a:t> </a:t>
            </a:r>
            <a:r>
              <a:rPr lang="en-US" dirty="0" err="1"/>
              <a:t>invoer</a:t>
            </a:r>
            <a:r>
              <a:rPr lang="en-US" dirty="0"/>
              <a:t> </a:t>
            </a:r>
            <a:r>
              <a:rPr lang="en-US" dirty="0" err="1"/>
              <a:t>voor</a:t>
            </a:r>
            <a:r>
              <a:rPr lang="en-US" dirty="0"/>
              <a:t> </a:t>
            </a:r>
            <a:r>
              <a:rPr lang="en-US" dirty="0" err="1"/>
              <a:t>actieve</a:t>
            </a:r>
            <a:r>
              <a:rPr lang="en-US" dirty="0"/>
              <a:t> </a:t>
            </a:r>
            <a:r>
              <a:rPr lang="en-US" dirty="0" err="1"/>
              <a:t>veredeling</a:t>
            </a:r>
            <a:r>
              <a:rPr lang="en-US" dirty="0"/>
              <a:t> (</a:t>
            </a:r>
            <a:r>
              <a:rPr lang="nl-NL" dirty="0"/>
              <a:t>handelingen t.a.v. niet-communautaire goederen in EU + terugkeer), </a:t>
            </a:r>
            <a:r>
              <a:rPr lang="en-US" dirty="0" err="1"/>
              <a:t>passieve</a:t>
            </a:r>
            <a:r>
              <a:rPr lang="en-US" dirty="0"/>
              <a:t> </a:t>
            </a:r>
            <a:r>
              <a:rPr lang="en-US" dirty="0" err="1"/>
              <a:t>veredeling</a:t>
            </a:r>
            <a:r>
              <a:rPr lang="en-US" dirty="0"/>
              <a:t> (</a:t>
            </a:r>
            <a:r>
              <a:rPr lang="en-US" dirty="0" err="1"/>
              <a:t>handelingen</a:t>
            </a:r>
            <a:r>
              <a:rPr lang="en-US" dirty="0"/>
              <a:t> </a:t>
            </a:r>
            <a:r>
              <a:rPr lang="en-US" dirty="0" err="1"/>
              <a:t>t.a.v</a:t>
            </a:r>
            <a:r>
              <a:rPr lang="en-US" dirty="0"/>
              <a:t>. </a:t>
            </a:r>
            <a:r>
              <a:rPr lang="en-US" dirty="0" err="1"/>
              <a:t>communautaire</a:t>
            </a:r>
            <a:r>
              <a:rPr lang="en-US" dirty="0"/>
              <a:t> </a:t>
            </a:r>
            <a:r>
              <a:rPr lang="en-US" dirty="0" err="1"/>
              <a:t>goederen</a:t>
            </a:r>
            <a:r>
              <a:rPr lang="en-US" dirty="0"/>
              <a:t> </a:t>
            </a:r>
            <a:r>
              <a:rPr lang="en-US" dirty="0" err="1"/>
              <a:t>buiten</a:t>
            </a:r>
            <a:r>
              <a:rPr lang="en-US" dirty="0"/>
              <a:t> EU + </a:t>
            </a:r>
            <a:r>
              <a:rPr lang="en-US" dirty="0" err="1"/>
              <a:t>terugkeer</a:t>
            </a:r>
            <a:r>
              <a:rPr lang="en-US" dirty="0"/>
              <a:t>) en </a:t>
            </a:r>
            <a:r>
              <a:rPr lang="en-US" dirty="0" err="1"/>
              <a:t>aangewezen</a:t>
            </a:r>
            <a:r>
              <a:rPr lang="en-US" dirty="0"/>
              <a:t> (</a:t>
            </a:r>
            <a:r>
              <a:rPr lang="en-US" dirty="0" err="1"/>
              <a:t>definitieve</a:t>
            </a:r>
            <a:r>
              <a:rPr lang="en-US" dirty="0"/>
              <a:t> en </a:t>
            </a:r>
            <a:r>
              <a:rPr lang="en-US" dirty="0" err="1"/>
              <a:t>tijdelijke</a:t>
            </a:r>
            <a:r>
              <a:rPr lang="en-US" dirty="0"/>
              <a:t>) </a:t>
            </a:r>
            <a:r>
              <a:rPr lang="en-US" dirty="0" err="1"/>
              <a:t>invoer</a:t>
            </a:r>
            <a:endParaRPr lang="en-US" dirty="0"/>
          </a:p>
          <a:p>
            <a:pPr fontAlgn="auto">
              <a:spcBef>
                <a:spcPts val="0"/>
              </a:spcBef>
              <a:spcAft>
                <a:spcPts val="0"/>
              </a:spcAft>
              <a:defRPr/>
            </a:pPr>
            <a:r>
              <a:rPr lang="en-US" dirty="0" err="1"/>
              <a:t>Invoer</a:t>
            </a:r>
            <a:r>
              <a:rPr lang="en-US" dirty="0"/>
              <a:t> in NL maar </a:t>
            </a:r>
            <a:r>
              <a:rPr lang="en-US" dirty="0" err="1"/>
              <a:t>bestemming</a:t>
            </a:r>
            <a:r>
              <a:rPr lang="en-US" dirty="0"/>
              <a:t> is </a:t>
            </a:r>
            <a:r>
              <a:rPr lang="en-US" dirty="0" err="1"/>
              <a:t>ander</a:t>
            </a:r>
            <a:r>
              <a:rPr lang="en-US" dirty="0"/>
              <a:t> EU-land: 0%-</a:t>
            </a:r>
            <a:r>
              <a:rPr lang="en-US" dirty="0" err="1"/>
              <a:t>tarief</a:t>
            </a:r>
            <a:r>
              <a:rPr lang="en-US" dirty="0"/>
              <a:t> </a:t>
            </a:r>
            <a:r>
              <a:rPr lang="en-US" dirty="0" err="1"/>
              <a:t>voor</a:t>
            </a:r>
            <a:r>
              <a:rPr lang="en-US" dirty="0"/>
              <a:t> </a:t>
            </a:r>
            <a:r>
              <a:rPr lang="en-US" dirty="0" err="1"/>
              <a:t>goederen</a:t>
            </a:r>
            <a:r>
              <a:rPr lang="en-US" dirty="0"/>
              <a:t> </a:t>
            </a:r>
            <a:r>
              <a:rPr lang="en-US" dirty="0" err="1"/>
              <a:t>onder</a:t>
            </a:r>
            <a:r>
              <a:rPr lang="en-US" dirty="0"/>
              <a:t> </a:t>
            </a:r>
            <a:r>
              <a:rPr lang="en-US" dirty="0" err="1"/>
              <a:t>douaneregeling</a:t>
            </a:r>
            <a:br>
              <a:rPr lang="en-US" dirty="0"/>
            </a:br>
            <a:endParaRPr lang="en-US" dirty="0"/>
          </a:p>
          <a:p>
            <a:pPr marL="0" indent="0" fontAlgn="auto">
              <a:spcBef>
                <a:spcPts val="0"/>
              </a:spcBef>
              <a:spcAft>
                <a:spcPts val="0"/>
              </a:spcAft>
              <a:buNone/>
              <a:defRPr/>
            </a:pPr>
            <a:r>
              <a:rPr lang="en-US" u="sng" dirty="0" err="1"/>
              <a:t>Invoer</a:t>
            </a:r>
            <a:r>
              <a:rPr lang="en-US" u="sng" dirty="0"/>
              <a:t>-BTW: </a:t>
            </a:r>
          </a:p>
          <a:p>
            <a:pPr fontAlgn="auto">
              <a:spcBef>
                <a:spcPts val="0"/>
              </a:spcBef>
              <a:spcAft>
                <a:spcPts val="0"/>
              </a:spcAft>
              <a:defRPr/>
            </a:pPr>
            <a:r>
              <a:rPr lang="en-US" dirty="0" err="1"/>
              <a:t>Artikel</a:t>
            </a:r>
            <a:r>
              <a:rPr lang="en-US" dirty="0"/>
              <a:t> 23-vergunning: </a:t>
            </a:r>
            <a:r>
              <a:rPr lang="en-US" dirty="0" err="1"/>
              <a:t>verlegging</a:t>
            </a:r>
            <a:r>
              <a:rPr lang="en-US" dirty="0"/>
              <a:t> </a:t>
            </a:r>
            <a:r>
              <a:rPr lang="en-US" dirty="0" err="1"/>
              <a:t>naar</a:t>
            </a:r>
            <a:r>
              <a:rPr lang="en-US" dirty="0"/>
              <a:t> </a:t>
            </a:r>
            <a:r>
              <a:rPr lang="en-US" dirty="0" err="1"/>
              <a:t>aangifte</a:t>
            </a:r>
            <a:endParaRPr lang="en-US" dirty="0"/>
          </a:p>
          <a:p>
            <a:pPr fontAlgn="auto">
              <a:spcBef>
                <a:spcPts val="0"/>
              </a:spcBef>
              <a:spcAft>
                <a:spcPts val="0"/>
              </a:spcAft>
              <a:defRPr/>
            </a:pPr>
            <a:r>
              <a:rPr lang="en-US" dirty="0" err="1"/>
              <a:t>Invoer</a:t>
            </a:r>
            <a:r>
              <a:rPr lang="en-US" dirty="0"/>
              <a:t>-BTW </a:t>
            </a:r>
            <a:r>
              <a:rPr lang="en-US" dirty="0" err="1"/>
              <a:t>aftrekbaar</a:t>
            </a:r>
            <a:r>
              <a:rPr lang="en-US" dirty="0"/>
              <a:t> in </a:t>
            </a:r>
            <a:r>
              <a:rPr lang="en-US" dirty="0" err="1"/>
              <a:t>aangifte</a:t>
            </a:r>
            <a:r>
              <a:rPr lang="en-US" dirty="0"/>
              <a:t> </a:t>
            </a:r>
            <a:r>
              <a:rPr lang="en-US" dirty="0" err="1"/>
              <a:t>voor</a:t>
            </a:r>
            <a:r>
              <a:rPr lang="en-US" dirty="0"/>
              <a:t> </a:t>
            </a:r>
            <a:r>
              <a:rPr lang="en-US" dirty="0" err="1"/>
              <a:t>ondernemer</a:t>
            </a:r>
            <a:endParaRPr lang="en-US" dirty="0"/>
          </a:p>
          <a:p>
            <a:pPr fontAlgn="auto">
              <a:spcBef>
                <a:spcPts val="0"/>
              </a:spcBef>
              <a:spcAft>
                <a:spcPts val="0"/>
              </a:spcAft>
              <a:defRPr/>
            </a:pPr>
            <a:endParaRPr lang="en-US" dirty="0"/>
          </a:p>
        </p:txBody>
      </p:sp>
    </p:spTree>
    <p:extLst>
      <p:ext uri="{BB962C8B-B14F-4D97-AF65-F5344CB8AC3E}">
        <p14:creationId xmlns:p14="http://schemas.microsoft.com/office/powerpoint/2010/main" val="4015406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3612B-BE58-E343-A803-A547F8C46444}"/>
              </a:ext>
            </a:extLst>
          </p:cNvPr>
          <p:cNvSpPr>
            <a:spLocks noGrp="1"/>
          </p:cNvSpPr>
          <p:nvPr>
            <p:ph type="title"/>
          </p:nvPr>
        </p:nvSpPr>
        <p:spPr>
          <a:xfrm>
            <a:off x="780446" y="1023331"/>
            <a:ext cx="8569325" cy="1143000"/>
          </a:xfrm>
        </p:spPr>
        <p:txBody>
          <a:bodyPr/>
          <a:lstStyle/>
          <a:p>
            <a:pPr eaLnBrk="1" hangingPunct="1">
              <a:defRPr/>
            </a:pPr>
            <a:r>
              <a:rPr lang="nl-NL" dirty="0"/>
              <a:t>Programma</a:t>
            </a:r>
          </a:p>
        </p:txBody>
      </p:sp>
      <p:sp>
        <p:nvSpPr>
          <p:cNvPr id="12291" name="Tijdelijke aanduiding voor inhoud 2">
            <a:extLst>
              <a:ext uri="{FF2B5EF4-FFF2-40B4-BE49-F238E27FC236}">
                <a16:creationId xmlns:a16="http://schemas.microsoft.com/office/drawing/2014/main" id="{EA6A3F42-005A-6341-95EA-AB6892B73435}"/>
              </a:ext>
            </a:extLst>
          </p:cNvPr>
          <p:cNvSpPr>
            <a:spLocks noGrp="1" noChangeArrowheads="1"/>
          </p:cNvSpPr>
          <p:nvPr>
            <p:ph idx="1"/>
          </p:nvPr>
        </p:nvSpPr>
        <p:spPr>
          <a:xfrm>
            <a:off x="780446" y="1936347"/>
            <a:ext cx="8497887" cy="4525963"/>
          </a:xfrm>
        </p:spPr>
        <p:txBody>
          <a:bodyPr/>
          <a:lstStyle/>
          <a:p>
            <a:pPr marL="357188"/>
            <a:r>
              <a:rPr lang="en-US" altLang="nl-NL" sz="1800" dirty="0">
                <a:sym typeface="Wingdings" pitchFamily="2" charset="2"/>
              </a:rPr>
              <a:t>Welkom </a:t>
            </a:r>
            <a:r>
              <a:rPr lang="en-US" altLang="nl-NL" sz="1800" dirty="0" err="1">
                <a:sym typeface="Wingdings" pitchFamily="2" charset="2"/>
              </a:rPr>
              <a:t>en</a:t>
            </a:r>
            <a:r>
              <a:rPr lang="en-US" altLang="nl-NL" sz="1800" dirty="0">
                <a:sym typeface="Wingdings" pitchFamily="2" charset="2"/>
              </a:rPr>
              <a:t> </a:t>
            </a:r>
            <a:r>
              <a:rPr lang="en-US" altLang="nl-NL" sz="1800" dirty="0" err="1">
                <a:sym typeface="Wingdings" pitchFamily="2" charset="2"/>
              </a:rPr>
              <a:t>doelstellingen</a:t>
            </a:r>
            <a:endParaRPr lang="en-US" altLang="nl-NL" sz="1800" dirty="0">
              <a:sym typeface="Wingdings" pitchFamily="2" charset="2"/>
            </a:endParaRPr>
          </a:p>
          <a:p>
            <a:pPr marL="357188"/>
            <a:r>
              <a:rPr lang="en-US" altLang="nl-NL" sz="1800" dirty="0">
                <a:sym typeface="Wingdings" pitchFamily="2" charset="2"/>
              </a:rPr>
              <a:t>BTW </a:t>
            </a:r>
            <a:r>
              <a:rPr lang="en-US" altLang="nl-NL" sz="1800" dirty="0" err="1">
                <a:sym typeface="Wingdings" pitchFamily="2" charset="2"/>
              </a:rPr>
              <a:t>en</a:t>
            </a:r>
            <a:r>
              <a:rPr lang="en-US" altLang="nl-NL" sz="1800" dirty="0">
                <a:sym typeface="Wingdings" pitchFamily="2" charset="2"/>
              </a:rPr>
              <a:t> </a:t>
            </a:r>
            <a:r>
              <a:rPr lang="en-US" altLang="nl-NL" sz="1800" dirty="0" err="1">
                <a:sym typeface="Wingdings" pitchFamily="2" charset="2"/>
              </a:rPr>
              <a:t>leveringen</a:t>
            </a:r>
            <a:r>
              <a:rPr lang="en-US" altLang="nl-NL" sz="1800" dirty="0">
                <a:sym typeface="Wingdings" pitchFamily="2" charset="2"/>
              </a:rPr>
              <a:t> </a:t>
            </a:r>
            <a:r>
              <a:rPr lang="en-US" altLang="nl-NL" sz="1800" dirty="0" err="1">
                <a:sym typeface="Wingdings" pitchFamily="2" charset="2"/>
              </a:rPr>
              <a:t>buitenland</a:t>
            </a:r>
            <a:endParaRPr lang="en-US" altLang="nl-NL" sz="1800" dirty="0">
              <a:sym typeface="Wingdings" pitchFamily="2" charset="2"/>
            </a:endParaRPr>
          </a:p>
          <a:p>
            <a:pPr marL="357188"/>
            <a:r>
              <a:rPr lang="en-US" altLang="nl-NL" sz="1800" b="1" dirty="0">
                <a:sym typeface="Wingdings" pitchFamily="2" charset="2"/>
              </a:rPr>
              <a:t>BTW </a:t>
            </a:r>
            <a:r>
              <a:rPr lang="en-US" altLang="nl-NL" sz="1800" b="1" dirty="0" err="1">
                <a:sym typeface="Wingdings" pitchFamily="2" charset="2"/>
              </a:rPr>
              <a:t>en</a:t>
            </a:r>
            <a:r>
              <a:rPr lang="en-US" altLang="nl-NL" sz="1800" b="1" dirty="0">
                <a:sym typeface="Wingdings" pitchFamily="2" charset="2"/>
              </a:rPr>
              <a:t> </a:t>
            </a:r>
            <a:r>
              <a:rPr lang="en-US" altLang="nl-NL" sz="1800" b="1" dirty="0" err="1">
                <a:sym typeface="Wingdings" pitchFamily="2" charset="2"/>
              </a:rPr>
              <a:t>leveringen</a:t>
            </a:r>
            <a:r>
              <a:rPr lang="en-US" altLang="nl-NL" sz="1800" b="1" dirty="0">
                <a:sym typeface="Wingdings" pitchFamily="2" charset="2"/>
              </a:rPr>
              <a:t> via e-commerce</a:t>
            </a:r>
          </a:p>
          <a:p>
            <a:pPr marL="357188"/>
            <a:r>
              <a:rPr lang="en-US" altLang="nl-NL" sz="1800" dirty="0">
                <a:sym typeface="Wingdings" pitchFamily="2" charset="2"/>
              </a:rPr>
              <a:t>BTW </a:t>
            </a:r>
            <a:r>
              <a:rPr lang="en-US" altLang="nl-NL" sz="1800" dirty="0" err="1">
                <a:sym typeface="Wingdings" pitchFamily="2" charset="2"/>
              </a:rPr>
              <a:t>en</a:t>
            </a:r>
            <a:r>
              <a:rPr lang="en-US" altLang="nl-NL" sz="1800" dirty="0">
                <a:sym typeface="Wingdings" pitchFamily="2" charset="2"/>
              </a:rPr>
              <a:t> </a:t>
            </a:r>
            <a:r>
              <a:rPr lang="en-US" altLang="nl-NL" sz="1800" dirty="0" err="1">
                <a:sym typeface="Wingdings" pitchFamily="2" charset="2"/>
              </a:rPr>
              <a:t>diensten</a:t>
            </a:r>
            <a:r>
              <a:rPr lang="en-US" altLang="nl-NL" sz="1800" dirty="0">
                <a:sym typeface="Wingdings" pitchFamily="2" charset="2"/>
              </a:rPr>
              <a:t> </a:t>
            </a:r>
            <a:r>
              <a:rPr lang="en-US" altLang="nl-NL" sz="1800" dirty="0" err="1">
                <a:sym typeface="Wingdings" pitchFamily="2" charset="2"/>
              </a:rPr>
              <a:t>buitenland</a:t>
            </a:r>
            <a:endParaRPr lang="en-US" altLang="nl-NL" sz="1800" dirty="0">
              <a:sym typeface="Wingdings" pitchFamily="2" charset="2"/>
            </a:endParaRPr>
          </a:p>
          <a:p>
            <a:pPr marL="357188"/>
            <a:r>
              <a:rPr lang="en-US" altLang="nl-NL" sz="1800" dirty="0">
                <a:sym typeface="Wingdings" pitchFamily="2" charset="2"/>
              </a:rPr>
              <a:t>BTW </a:t>
            </a:r>
            <a:r>
              <a:rPr lang="en-US" altLang="nl-NL" sz="1800" dirty="0" err="1">
                <a:sym typeface="Wingdings" pitchFamily="2" charset="2"/>
              </a:rPr>
              <a:t>en</a:t>
            </a:r>
            <a:r>
              <a:rPr lang="en-US" altLang="nl-NL" sz="1800" dirty="0">
                <a:sym typeface="Wingdings" pitchFamily="2" charset="2"/>
              </a:rPr>
              <a:t> </a:t>
            </a:r>
            <a:r>
              <a:rPr lang="en-US" altLang="nl-NL" sz="1800" dirty="0" err="1">
                <a:sym typeface="Wingdings" pitchFamily="2" charset="2"/>
              </a:rPr>
              <a:t>laatste</a:t>
            </a:r>
            <a:r>
              <a:rPr lang="en-US" altLang="nl-NL" sz="1800" dirty="0">
                <a:sym typeface="Wingdings" pitchFamily="2" charset="2"/>
              </a:rPr>
              <a:t> BTW </a:t>
            </a:r>
            <a:r>
              <a:rPr lang="en-US" altLang="nl-NL" sz="1800" dirty="0" err="1">
                <a:sym typeface="Wingdings" pitchFamily="2" charset="2"/>
              </a:rPr>
              <a:t>aangifte</a:t>
            </a:r>
            <a:r>
              <a:rPr lang="en-US" altLang="nl-NL" sz="1800" dirty="0">
                <a:sym typeface="Wingdings" pitchFamily="2" charset="2"/>
              </a:rPr>
              <a:t> 2021</a:t>
            </a:r>
          </a:p>
          <a:p>
            <a:pPr marL="357188"/>
            <a:r>
              <a:rPr lang="en-US" altLang="nl-NL" sz="1800" dirty="0" err="1">
                <a:sym typeface="Wingdings" pitchFamily="2" charset="2"/>
              </a:rPr>
              <a:t>Vragen</a:t>
            </a:r>
            <a:endParaRPr lang="en-US" altLang="nl-NL" sz="1800" dirty="0">
              <a:sym typeface="Wingdings" pitchFamily="2" charset="2"/>
            </a:endParaRPr>
          </a:p>
          <a:p>
            <a:endParaRPr lang="nl-NL" sz="2000" dirty="0"/>
          </a:p>
        </p:txBody>
      </p:sp>
    </p:spTree>
    <p:extLst>
      <p:ext uri="{BB962C8B-B14F-4D97-AF65-F5344CB8AC3E}">
        <p14:creationId xmlns:p14="http://schemas.microsoft.com/office/powerpoint/2010/main" val="1385478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A31F7D8-4878-4B41-8163-DD3A2B1147D0}"/>
              </a:ext>
            </a:extLst>
          </p:cNvPr>
          <p:cNvSpPr>
            <a:spLocks noGrp="1"/>
          </p:cNvSpPr>
          <p:nvPr>
            <p:ph type="title"/>
          </p:nvPr>
        </p:nvSpPr>
        <p:spPr>
          <a:xfrm>
            <a:off x="858982" y="825848"/>
            <a:ext cx="9144000" cy="1439862"/>
          </a:xfrm>
        </p:spPr>
        <p:txBody>
          <a:bodyPr>
            <a:noAutofit/>
          </a:bodyPr>
          <a:lstStyle/>
          <a:p>
            <a:pPr>
              <a:defRPr/>
            </a:pPr>
            <a:br>
              <a:rPr lang="nl-NL" sz="2100" dirty="0"/>
            </a:br>
            <a:r>
              <a:rPr lang="nl-NL" dirty="0"/>
              <a:t>BTW en e-commerce</a:t>
            </a:r>
          </a:p>
        </p:txBody>
      </p:sp>
      <p:sp>
        <p:nvSpPr>
          <p:cNvPr id="2" name="Tijdelijke aanduiding voor inhoud 1">
            <a:extLst>
              <a:ext uri="{FF2B5EF4-FFF2-40B4-BE49-F238E27FC236}">
                <a16:creationId xmlns:a16="http://schemas.microsoft.com/office/drawing/2014/main" id="{80EE17A0-9749-164F-ADB7-2C48E7B7F36B}"/>
              </a:ext>
            </a:extLst>
          </p:cNvPr>
          <p:cNvSpPr>
            <a:spLocks noGrp="1"/>
          </p:cNvSpPr>
          <p:nvPr>
            <p:ph idx="1"/>
          </p:nvPr>
        </p:nvSpPr>
        <p:spPr>
          <a:xfrm>
            <a:off x="961304" y="2265710"/>
            <a:ext cx="8064500" cy="4670425"/>
          </a:xfrm>
        </p:spPr>
        <p:txBody>
          <a:bodyPr>
            <a:noAutofit/>
          </a:bodyPr>
          <a:lstStyle/>
          <a:p>
            <a:pPr marL="0" indent="0">
              <a:buNone/>
              <a:defRPr/>
            </a:pPr>
            <a:r>
              <a:rPr lang="en-US" altLang="nl-NL" u="sng" dirty="0"/>
              <a:t>Wat is e-commerce?</a:t>
            </a:r>
            <a:endParaRPr lang="en-US" u="sng" dirty="0"/>
          </a:p>
          <a:p>
            <a:pPr marL="11138" indent="0">
              <a:defRPr/>
            </a:pPr>
            <a:endParaRPr lang="en-US" dirty="0">
              <a:sym typeface="Wingdings" panose="05000000000000000000" pitchFamily="2" charset="2"/>
            </a:endParaRPr>
          </a:p>
          <a:p>
            <a:pPr marL="468338" indent="-457200">
              <a:buFont typeface="Arial" panose="020B0604020202020204" pitchFamily="34" charset="0"/>
              <a:buChar char="•"/>
              <a:defRPr/>
            </a:pPr>
            <a:r>
              <a:rPr lang="nl-NL" dirty="0"/>
              <a:t>Electronic commerce</a:t>
            </a:r>
          </a:p>
          <a:p>
            <a:pPr marL="468338" indent="-457200">
              <a:buFont typeface="Arial" panose="020B0604020202020204" pitchFamily="34" charset="0"/>
              <a:buChar char="•"/>
              <a:defRPr/>
            </a:pPr>
            <a:r>
              <a:rPr lang="nl-NL" dirty="0"/>
              <a:t>Drijven van handel via internet</a:t>
            </a:r>
          </a:p>
          <a:p>
            <a:pPr marL="468338" indent="-457200">
              <a:buFont typeface="Arial" panose="020B0604020202020204" pitchFamily="34" charset="0"/>
              <a:buChar char="•"/>
              <a:defRPr/>
            </a:pPr>
            <a:r>
              <a:rPr lang="nl-NL" dirty="0"/>
              <a:t>Bijvoorbeeld koop van fysiek product, zoals een boek</a:t>
            </a:r>
          </a:p>
          <a:p>
            <a:pPr marL="468338" indent="-457200">
              <a:buFont typeface="Arial" panose="020B0604020202020204" pitchFamily="34" charset="0"/>
              <a:buChar char="•"/>
              <a:defRPr/>
            </a:pPr>
            <a:r>
              <a:rPr lang="nl-NL" dirty="0"/>
              <a:t>Maar ook dienst, bijvoorbeeld boeken vakantie</a:t>
            </a:r>
          </a:p>
          <a:p>
            <a:pPr marL="468338" indent="-457200">
              <a:buFont typeface="Arial" panose="020B0604020202020204" pitchFamily="34" charset="0"/>
              <a:buChar char="•"/>
              <a:defRPr/>
            </a:pPr>
            <a:r>
              <a:rPr lang="nl-NL" dirty="0"/>
              <a:t>Webwinkels, bijvoorbeeld bol.com </a:t>
            </a:r>
          </a:p>
          <a:p>
            <a:pPr marL="468338" indent="-457200">
              <a:buFont typeface="Arial" panose="020B0604020202020204" pitchFamily="34" charset="0"/>
              <a:buChar char="•"/>
              <a:defRPr/>
            </a:pPr>
            <a:r>
              <a:rPr lang="nl-NL" dirty="0"/>
              <a:t>Jaarlijkse groei e-commerce ongeveer 15%</a:t>
            </a:r>
          </a:p>
          <a:p>
            <a:pPr marL="468338" indent="-457200">
              <a:buFont typeface="Arial" panose="020B0604020202020204" pitchFamily="34" charset="0"/>
              <a:buChar char="•"/>
              <a:defRPr/>
            </a:pPr>
            <a:r>
              <a:rPr lang="nl-NL" dirty="0"/>
              <a:t>Explosieve groei van kleine zendingen via e-commerce </a:t>
            </a:r>
          </a:p>
          <a:p>
            <a:pPr marL="468338" indent="-457200">
              <a:buFont typeface="Arial" panose="020B0604020202020204" pitchFamily="34" charset="0"/>
              <a:buChar char="•"/>
              <a:defRPr/>
            </a:pPr>
            <a:r>
              <a:rPr lang="nl-NL" dirty="0"/>
              <a:t>Kanteling fysieke winkels naar e-commerce</a:t>
            </a:r>
          </a:p>
        </p:txBody>
      </p:sp>
    </p:spTree>
    <p:extLst>
      <p:ext uri="{BB962C8B-B14F-4D97-AF65-F5344CB8AC3E}">
        <p14:creationId xmlns:p14="http://schemas.microsoft.com/office/powerpoint/2010/main" val="809883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0C7076-1FCE-D840-ADD1-751FB6896D55}"/>
              </a:ext>
            </a:extLst>
          </p:cNvPr>
          <p:cNvSpPr>
            <a:spLocks noGrp="1"/>
          </p:cNvSpPr>
          <p:nvPr>
            <p:ph type="title"/>
          </p:nvPr>
        </p:nvSpPr>
        <p:spPr>
          <a:xfrm>
            <a:off x="628795" y="612862"/>
            <a:ext cx="9144000" cy="1439862"/>
          </a:xfrm>
        </p:spPr>
        <p:txBody>
          <a:bodyPr>
            <a:noAutofit/>
          </a:bodyPr>
          <a:lstStyle/>
          <a:p>
            <a:pPr>
              <a:defRPr/>
            </a:pPr>
            <a:br>
              <a:rPr lang="nl-NL" sz="2100" dirty="0"/>
            </a:br>
            <a:r>
              <a:rPr lang="nl-NL" dirty="0"/>
              <a:t>BTW e-commerce</a:t>
            </a:r>
            <a:br>
              <a:rPr lang="nl-NL" dirty="0"/>
            </a:br>
            <a:endParaRPr lang="nl-NL" dirty="0"/>
          </a:p>
        </p:txBody>
      </p:sp>
      <p:sp>
        <p:nvSpPr>
          <p:cNvPr id="2" name="Tijdelijke aanduiding voor inhoud 1">
            <a:extLst>
              <a:ext uri="{FF2B5EF4-FFF2-40B4-BE49-F238E27FC236}">
                <a16:creationId xmlns:a16="http://schemas.microsoft.com/office/drawing/2014/main" id="{C5A2469C-96A7-3F4C-B3CA-240ADA7246C1}"/>
              </a:ext>
            </a:extLst>
          </p:cNvPr>
          <p:cNvSpPr>
            <a:spLocks noGrp="1"/>
          </p:cNvSpPr>
          <p:nvPr>
            <p:ph idx="1"/>
          </p:nvPr>
        </p:nvSpPr>
        <p:spPr>
          <a:xfrm>
            <a:off x="628795" y="1381918"/>
            <a:ext cx="8064500" cy="4094163"/>
          </a:xfrm>
        </p:spPr>
        <p:txBody>
          <a:bodyPr>
            <a:noAutofit/>
          </a:bodyPr>
          <a:lstStyle/>
          <a:p>
            <a:pPr marL="0" indent="0">
              <a:buNone/>
              <a:defRPr/>
            </a:pPr>
            <a:r>
              <a:rPr lang="en-US" u="sng" dirty="0" err="1">
                <a:sym typeface="Wingdings" panose="05000000000000000000" pitchFamily="2" charset="2"/>
              </a:rPr>
              <a:t>Nieuwe</a:t>
            </a:r>
            <a:r>
              <a:rPr lang="en-US" u="sng" dirty="0">
                <a:sym typeface="Wingdings" panose="05000000000000000000" pitchFamily="2" charset="2"/>
              </a:rPr>
              <a:t> </a:t>
            </a:r>
            <a:r>
              <a:rPr lang="en-US" u="sng" dirty="0" err="1">
                <a:sym typeface="Wingdings" panose="05000000000000000000" pitchFamily="2" charset="2"/>
              </a:rPr>
              <a:t>regeling</a:t>
            </a:r>
            <a:r>
              <a:rPr lang="en-US" u="sng" dirty="0">
                <a:sym typeface="Wingdings" panose="05000000000000000000" pitchFamily="2" charset="2"/>
              </a:rPr>
              <a:t> </a:t>
            </a:r>
            <a:r>
              <a:rPr lang="en-US" u="sng" dirty="0" err="1">
                <a:sym typeface="Wingdings" panose="05000000000000000000" pitchFamily="2" charset="2"/>
              </a:rPr>
              <a:t>afstandsverkopen</a:t>
            </a:r>
            <a:r>
              <a:rPr lang="en-US" u="sng" dirty="0">
                <a:sym typeface="Wingdings" panose="05000000000000000000" pitchFamily="2" charset="2"/>
              </a:rPr>
              <a:t> </a:t>
            </a:r>
            <a:r>
              <a:rPr lang="en-US" u="sng" dirty="0" err="1">
                <a:sym typeface="Wingdings" panose="05000000000000000000" pitchFamily="2" charset="2"/>
              </a:rPr>
              <a:t>binnen</a:t>
            </a:r>
            <a:r>
              <a:rPr lang="en-US" u="sng" dirty="0">
                <a:sym typeface="Wingdings" panose="05000000000000000000" pitchFamily="2" charset="2"/>
              </a:rPr>
              <a:t> EU per 1 </a:t>
            </a:r>
            <a:r>
              <a:rPr lang="en-US" u="sng" dirty="0" err="1">
                <a:sym typeface="Wingdings" panose="05000000000000000000" pitchFamily="2" charset="2"/>
              </a:rPr>
              <a:t>juli</a:t>
            </a:r>
            <a:r>
              <a:rPr lang="en-US" u="sng" dirty="0">
                <a:sym typeface="Wingdings" panose="05000000000000000000" pitchFamily="2" charset="2"/>
              </a:rPr>
              <a:t> 2021</a:t>
            </a:r>
          </a:p>
          <a:p>
            <a:pPr marL="268307">
              <a:defRPr/>
            </a:pPr>
            <a:endParaRPr lang="nl-NL" dirty="0"/>
          </a:p>
          <a:p>
            <a:pPr marL="268307">
              <a:buFont typeface="Arial" panose="020B0604020202020204" pitchFamily="34" charset="0"/>
              <a:buChar char="•"/>
              <a:defRPr/>
            </a:pPr>
            <a:r>
              <a:rPr lang="en-US" dirty="0" err="1"/>
              <a:t>Wetsvoorstel</a:t>
            </a:r>
            <a:r>
              <a:rPr lang="en-US" dirty="0"/>
              <a:t> </a:t>
            </a:r>
            <a:r>
              <a:rPr lang="en-US" dirty="0" err="1"/>
              <a:t>implementatie</a:t>
            </a:r>
            <a:r>
              <a:rPr lang="en-US" dirty="0"/>
              <a:t> </a:t>
            </a:r>
            <a:r>
              <a:rPr lang="en-US" dirty="0" err="1"/>
              <a:t>richtlijnen</a:t>
            </a:r>
            <a:r>
              <a:rPr lang="en-US" dirty="0"/>
              <a:t> </a:t>
            </a:r>
            <a:r>
              <a:rPr lang="en-US" dirty="0" err="1"/>
              <a:t>elektronische</a:t>
            </a:r>
            <a:r>
              <a:rPr lang="en-US" dirty="0"/>
              <a:t> </a:t>
            </a:r>
            <a:r>
              <a:rPr lang="en-US" dirty="0" err="1"/>
              <a:t>handel</a:t>
            </a:r>
            <a:endParaRPr lang="en-US" dirty="0"/>
          </a:p>
          <a:p>
            <a:pPr marL="268307">
              <a:buFont typeface="Arial" panose="020B0604020202020204" pitchFamily="34" charset="0"/>
              <a:buChar char="•"/>
              <a:defRPr/>
            </a:pPr>
            <a:r>
              <a:rPr lang="en-US" dirty="0" err="1"/>
              <a:t>Ingangsdatum</a:t>
            </a:r>
            <a:r>
              <a:rPr lang="en-US" dirty="0"/>
              <a:t> 1 </a:t>
            </a:r>
            <a:r>
              <a:rPr lang="en-US" dirty="0" err="1"/>
              <a:t>juli</a:t>
            </a:r>
            <a:r>
              <a:rPr lang="en-US" dirty="0"/>
              <a:t> 2021</a:t>
            </a:r>
          </a:p>
          <a:p>
            <a:pPr marL="268307">
              <a:buFont typeface="Arial" panose="020B0604020202020204" pitchFamily="34" charset="0"/>
              <a:buChar char="•"/>
              <a:defRPr/>
            </a:pPr>
            <a:r>
              <a:rPr lang="en-US" dirty="0"/>
              <a:t>Nota </a:t>
            </a:r>
            <a:r>
              <a:rPr lang="en-US" dirty="0" err="1"/>
              <a:t>naar</a:t>
            </a:r>
            <a:r>
              <a:rPr lang="en-US" dirty="0"/>
              <a:t> </a:t>
            </a:r>
            <a:r>
              <a:rPr lang="en-US" dirty="0" err="1"/>
              <a:t>aanleiding</a:t>
            </a:r>
            <a:r>
              <a:rPr lang="en-US" dirty="0"/>
              <a:t> van </a:t>
            </a:r>
            <a:r>
              <a:rPr lang="en-US" dirty="0" err="1"/>
              <a:t>verslag</a:t>
            </a:r>
            <a:r>
              <a:rPr lang="en-US" dirty="0"/>
              <a:t> 2 </a:t>
            </a:r>
            <a:r>
              <a:rPr lang="en-US" dirty="0" err="1"/>
              <a:t>december</a:t>
            </a:r>
            <a:r>
              <a:rPr lang="en-US" dirty="0"/>
              <a:t> 2022: </a:t>
            </a:r>
            <a:r>
              <a:rPr lang="en-US" dirty="0" err="1"/>
              <a:t>geen</a:t>
            </a:r>
            <a:r>
              <a:rPr lang="en-US" dirty="0"/>
              <a:t> </a:t>
            </a:r>
            <a:r>
              <a:rPr lang="en-US" dirty="0" err="1"/>
              <a:t>nader</a:t>
            </a:r>
            <a:r>
              <a:rPr lang="en-US" dirty="0"/>
              <a:t> </a:t>
            </a:r>
            <a:r>
              <a:rPr lang="en-US" dirty="0" err="1"/>
              <a:t>uitstel</a:t>
            </a:r>
            <a:r>
              <a:rPr lang="en-US" dirty="0"/>
              <a:t> tot 1 </a:t>
            </a:r>
            <a:r>
              <a:rPr lang="en-US" dirty="0" err="1"/>
              <a:t>januari</a:t>
            </a:r>
            <a:r>
              <a:rPr lang="en-US" dirty="0"/>
              <a:t>     </a:t>
            </a:r>
          </a:p>
          <a:p>
            <a:pPr marL="0" indent="0">
              <a:buNone/>
              <a:defRPr/>
            </a:pPr>
            <a:r>
              <a:rPr lang="en-US" dirty="0"/>
              <a:t>       2022</a:t>
            </a:r>
          </a:p>
          <a:p>
            <a:pPr marL="285750" indent="-285750">
              <a:buFont typeface="Arial" panose="020B0604020202020204" pitchFamily="34" charset="0"/>
              <a:buChar char="•"/>
              <a:defRPr/>
            </a:pPr>
            <a:r>
              <a:rPr lang="en-US" dirty="0"/>
              <a:t> </a:t>
            </a:r>
            <a:r>
              <a:rPr lang="en-US" dirty="0" err="1"/>
              <a:t>Zorgen</a:t>
            </a:r>
            <a:r>
              <a:rPr lang="en-US" dirty="0"/>
              <a:t> in </a:t>
            </a:r>
            <a:r>
              <a:rPr lang="en-US" dirty="0" err="1"/>
              <a:t>Tweede</a:t>
            </a:r>
            <a:r>
              <a:rPr lang="en-US" dirty="0"/>
              <a:t> Kamer over </a:t>
            </a:r>
            <a:r>
              <a:rPr lang="en-US" dirty="0" err="1"/>
              <a:t>korte</a:t>
            </a:r>
            <a:r>
              <a:rPr lang="en-US" dirty="0"/>
              <a:t> </a:t>
            </a:r>
            <a:r>
              <a:rPr lang="en-US" dirty="0" err="1"/>
              <a:t>termijn</a:t>
            </a:r>
            <a:endParaRPr lang="en-US" dirty="0"/>
          </a:p>
          <a:p>
            <a:pPr marL="285750" indent="-285750">
              <a:buFont typeface="Arial" panose="020B0604020202020204" pitchFamily="34" charset="0"/>
              <a:buChar char="•"/>
              <a:defRPr/>
            </a:pPr>
            <a:r>
              <a:rPr lang="en-US" dirty="0"/>
              <a:t> </a:t>
            </a:r>
            <a:r>
              <a:rPr lang="en-US" dirty="0" err="1"/>
              <a:t>Staatssecretaris</a:t>
            </a:r>
            <a:r>
              <a:rPr lang="en-US" dirty="0"/>
              <a:t> op 5 </a:t>
            </a:r>
            <a:r>
              <a:rPr lang="en-US" dirty="0" err="1"/>
              <a:t>februari</a:t>
            </a:r>
            <a:r>
              <a:rPr lang="en-US" dirty="0"/>
              <a:t> 2021: </a:t>
            </a:r>
            <a:r>
              <a:rPr lang="en-US" dirty="0" err="1"/>
              <a:t>serieuze</a:t>
            </a:r>
            <a:r>
              <a:rPr lang="en-US" dirty="0"/>
              <a:t> </a:t>
            </a:r>
            <a:r>
              <a:rPr lang="en-US" dirty="0" err="1"/>
              <a:t>risico’s</a:t>
            </a:r>
            <a:r>
              <a:rPr lang="en-US" dirty="0"/>
              <a:t> en </a:t>
            </a:r>
            <a:r>
              <a:rPr lang="en-US" dirty="0" err="1"/>
              <a:t>onzekerheden</a:t>
            </a:r>
            <a:r>
              <a:rPr lang="en-US" dirty="0"/>
              <a:t> in     </a:t>
            </a:r>
          </a:p>
          <a:p>
            <a:pPr marL="0" indent="0">
              <a:buNone/>
              <a:defRPr/>
            </a:pPr>
            <a:r>
              <a:rPr lang="en-US" dirty="0"/>
              <a:t>       </a:t>
            </a:r>
            <a:r>
              <a:rPr lang="en-US" dirty="0" err="1"/>
              <a:t>uitvoeringsproces</a:t>
            </a:r>
            <a:r>
              <a:rPr lang="en-US" dirty="0"/>
              <a:t> </a:t>
            </a:r>
            <a:r>
              <a:rPr lang="en-US" dirty="0" err="1"/>
              <a:t>gezien</a:t>
            </a:r>
            <a:r>
              <a:rPr lang="en-US" dirty="0"/>
              <a:t> </a:t>
            </a:r>
            <a:r>
              <a:rPr lang="en-US" dirty="0" err="1"/>
              <a:t>tijdsdruk</a:t>
            </a:r>
            <a:r>
              <a:rPr lang="en-US" dirty="0"/>
              <a:t>, </a:t>
            </a:r>
            <a:r>
              <a:rPr lang="en-US" dirty="0" err="1"/>
              <a:t>veel</a:t>
            </a:r>
            <a:r>
              <a:rPr lang="en-US" dirty="0"/>
              <a:t> </a:t>
            </a:r>
            <a:r>
              <a:rPr lang="en-US" dirty="0" err="1"/>
              <a:t>handmatige</a:t>
            </a:r>
            <a:r>
              <a:rPr lang="en-US" dirty="0"/>
              <a:t> </a:t>
            </a:r>
            <a:r>
              <a:rPr lang="en-US" dirty="0" err="1"/>
              <a:t>processen</a:t>
            </a:r>
            <a:r>
              <a:rPr lang="en-US" dirty="0"/>
              <a:t>:</a:t>
            </a:r>
          </a:p>
          <a:p>
            <a:pPr marL="685800" lvl="1">
              <a:buFont typeface="Courier New" panose="02070309020205020404" pitchFamily="49" charset="0"/>
              <a:buChar char="o"/>
              <a:defRPr/>
            </a:pPr>
            <a:r>
              <a:rPr lang="en-US" sz="1200" dirty="0" err="1"/>
              <a:t>Afhandeling</a:t>
            </a:r>
            <a:r>
              <a:rPr lang="en-US" sz="1200" dirty="0"/>
              <a:t> en </a:t>
            </a:r>
            <a:r>
              <a:rPr lang="en-US" sz="1200" dirty="0" err="1"/>
              <a:t>doorgeleiding</a:t>
            </a:r>
            <a:r>
              <a:rPr lang="en-US" sz="1200" dirty="0"/>
              <a:t> van (</a:t>
            </a:r>
            <a:r>
              <a:rPr lang="en-US" sz="1200" dirty="0" err="1"/>
              <a:t>aan</a:t>
            </a:r>
            <a:r>
              <a:rPr lang="en-US" sz="1200" dirty="0"/>
              <a:t>)</a:t>
            </a:r>
            <a:r>
              <a:rPr lang="en-US" sz="1200" dirty="0" err="1"/>
              <a:t>meldingen</a:t>
            </a:r>
            <a:r>
              <a:rPr lang="en-US" sz="1200" dirty="0"/>
              <a:t> en </a:t>
            </a:r>
            <a:r>
              <a:rPr lang="en-US" sz="1200" dirty="0" err="1"/>
              <a:t>betalingen</a:t>
            </a:r>
            <a:r>
              <a:rPr lang="en-US" sz="1200" dirty="0"/>
              <a:t> door de </a:t>
            </a:r>
            <a:r>
              <a:rPr lang="en-US" sz="1200" dirty="0" err="1"/>
              <a:t>Belastingdienst</a:t>
            </a:r>
            <a:r>
              <a:rPr lang="en-US" sz="1200" dirty="0"/>
              <a:t> </a:t>
            </a:r>
            <a:r>
              <a:rPr lang="en-US" sz="1200" dirty="0" err="1"/>
              <a:t>grotendeels</a:t>
            </a:r>
            <a:r>
              <a:rPr lang="en-US" sz="1200" dirty="0"/>
              <a:t> </a:t>
            </a:r>
            <a:r>
              <a:rPr lang="en-US" sz="1200" dirty="0" err="1"/>
              <a:t>handmatig</a:t>
            </a:r>
            <a:r>
              <a:rPr lang="en-US" sz="1200" dirty="0"/>
              <a:t> </a:t>
            </a:r>
            <a:r>
              <a:rPr lang="en-US" sz="1200" dirty="0" err="1"/>
              <a:t>uitgevoerd</a:t>
            </a:r>
            <a:endParaRPr lang="en-US" sz="1200" dirty="0"/>
          </a:p>
          <a:p>
            <a:pPr marL="685800" lvl="1">
              <a:buFont typeface="Courier New" panose="02070309020205020404" pitchFamily="49" charset="0"/>
              <a:buChar char="o"/>
              <a:defRPr/>
            </a:pPr>
            <a:r>
              <a:rPr lang="en-US" sz="1200" dirty="0"/>
              <a:t>Minder </a:t>
            </a:r>
            <a:r>
              <a:rPr lang="en-US" sz="1200" dirty="0" err="1"/>
              <a:t>mogelijkheden</a:t>
            </a:r>
            <a:r>
              <a:rPr lang="en-US" sz="1200" dirty="0"/>
              <a:t> </a:t>
            </a:r>
            <a:r>
              <a:rPr lang="en-US" sz="1200" dirty="0" err="1"/>
              <a:t>voor</a:t>
            </a:r>
            <a:r>
              <a:rPr lang="en-US" sz="1200" dirty="0"/>
              <a:t> </a:t>
            </a:r>
            <a:r>
              <a:rPr lang="en-US" sz="1200" dirty="0" err="1"/>
              <a:t>geautomatiseerde</a:t>
            </a:r>
            <a:r>
              <a:rPr lang="en-US" sz="1200" dirty="0"/>
              <a:t> </a:t>
            </a:r>
            <a:r>
              <a:rPr lang="en-US" sz="1200" dirty="0" err="1"/>
              <a:t>bevestiging</a:t>
            </a:r>
            <a:r>
              <a:rPr lang="en-US" sz="1200" dirty="0"/>
              <a:t> van </a:t>
            </a:r>
            <a:r>
              <a:rPr lang="en-US" sz="1200" dirty="0" err="1"/>
              <a:t>registratie</a:t>
            </a:r>
            <a:r>
              <a:rPr lang="en-US" sz="1200" dirty="0"/>
              <a:t> en </a:t>
            </a:r>
            <a:r>
              <a:rPr lang="en-US" sz="1200" dirty="0" err="1"/>
              <a:t>invoergegevens</a:t>
            </a:r>
            <a:endParaRPr lang="en-US" sz="1200" dirty="0"/>
          </a:p>
          <a:p>
            <a:pPr marL="685800" lvl="1">
              <a:buFont typeface="Courier New" panose="02070309020205020404" pitchFamily="49" charset="0"/>
              <a:buChar char="o"/>
              <a:defRPr/>
            </a:pPr>
            <a:r>
              <a:rPr lang="en-US" sz="1200" dirty="0" err="1"/>
              <a:t>Verwerking</a:t>
            </a:r>
            <a:r>
              <a:rPr lang="en-US" sz="1200" dirty="0"/>
              <a:t> van de </a:t>
            </a:r>
            <a:r>
              <a:rPr lang="en-US" sz="1200" dirty="0" err="1"/>
              <a:t>aangiften</a:t>
            </a:r>
            <a:r>
              <a:rPr lang="en-US" sz="1200" dirty="0"/>
              <a:t> </a:t>
            </a:r>
            <a:r>
              <a:rPr lang="en-US" sz="1200" dirty="0" err="1"/>
              <a:t>hoofdzakeijk</a:t>
            </a:r>
            <a:r>
              <a:rPr lang="en-US" sz="1200" dirty="0"/>
              <a:t> </a:t>
            </a:r>
            <a:r>
              <a:rPr lang="en-US" sz="1200" dirty="0" err="1"/>
              <a:t>handmatig</a:t>
            </a:r>
            <a:r>
              <a:rPr lang="en-US" sz="1200" dirty="0"/>
              <a:t> </a:t>
            </a:r>
            <a:r>
              <a:rPr lang="en-US" sz="1200" dirty="0" err="1"/>
              <a:t>ingericht</a:t>
            </a:r>
            <a:endParaRPr lang="en-US" sz="1200" dirty="0"/>
          </a:p>
          <a:p>
            <a:pPr marL="685800" lvl="1">
              <a:buFont typeface="Courier New" panose="02070309020205020404" pitchFamily="49" charset="0"/>
              <a:buChar char="o"/>
              <a:defRPr/>
            </a:pPr>
            <a:r>
              <a:rPr lang="en-US" sz="1200" dirty="0" err="1"/>
              <a:t>Alleen</a:t>
            </a:r>
            <a:r>
              <a:rPr lang="en-US" sz="1200" dirty="0"/>
              <a:t> </a:t>
            </a:r>
            <a:r>
              <a:rPr lang="en-US" sz="1200" dirty="0" err="1"/>
              <a:t>hoofdzakelijke</a:t>
            </a:r>
            <a:r>
              <a:rPr lang="en-US" sz="1200" dirty="0"/>
              <a:t> </a:t>
            </a:r>
            <a:r>
              <a:rPr lang="en-US" sz="1200" dirty="0" err="1"/>
              <a:t>toezichtshandelingen</a:t>
            </a:r>
            <a:r>
              <a:rPr lang="en-US" sz="1200" dirty="0"/>
              <a:t> </a:t>
            </a:r>
            <a:r>
              <a:rPr lang="en-US" sz="1200" dirty="0" err="1"/>
              <a:t>uitgevoerd</a:t>
            </a:r>
            <a:endParaRPr lang="en-US" sz="1200" dirty="0"/>
          </a:p>
          <a:p>
            <a:pPr marL="285750" indent="-285750">
              <a:buFont typeface="Arial" panose="020B0604020202020204" pitchFamily="34" charset="0"/>
              <a:buChar char="•"/>
              <a:defRPr/>
            </a:pPr>
            <a:r>
              <a:rPr lang="en-US" dirty="0"/>
              <a:t>25 </a:t>
            </a:r>
            <a:r>
              <a:rPr lang="en-US" dirty="0" err="1"/>
              <a:t>februari</a:t>
            </a:r>
            <a:r>
              <a:rPr lang="en-US" dirty="0"/>
              <a:t> 2021 </a:t>
            </a:r>
            <a:r>
              <a:rPr lang="en-US" dirty="0" err="1"/>
              <a:t>aangenomen</a:t>
            </a:r>
            <a:r>
              <a:rPr lang="en-US" dirty="0"/>
              <a:t> door </a:t>
            </a:r>
            <a:r>
              <a:rPr lang="en-US" dirty="0" err="1"/>
              <a:t>Tweede</a:t>
            </a:r>
            <a:r>
              <a:rPr lang="en-US" dirty="0"/>
              <a:t> Kamer, </a:t>
            </a:r>
          </a:p>
          <a:p>
            <a:pPr marL="0" indent="0">
              <a:buNone/>
              <a:defRPr/>
            </a:pPr>
            <a:r>
              <a:rPr lang="en-US" dirty="0"/>
              <a:t>       6 April 2021 </a:t>
            </a:r>
            <a:r>
              <a:rPr lang="en-US" dirty="0" err="1"/>
              <a:t>aangenomen</a:t>
            </a:r>
            <a:r>
              <a:rPr lang="en-US" dirty="0"/>
              <a:t> door </a:t>
            </a:r>
            <a:r>
              <a:rPr lang="en-US" dirty="0" err="1"/>
              <a:t>Eerste</a:t>
            </a:r>
            <a:r>
              <a:rPr lang="en-US" dirty="0"/>
              <a:t> Kamer </a:t>
            </a:r>
          </a:p>
          <a:p>
            <a:pPr>
              <a:defRPr/>
            </a:pPr>
            <a:r>
              <a:rPr lang="en-US" dirty="0" err="1"/>
              <a:t>Volledige</a:t>
            </a:r>
            <a:r>
              <a:rPr lang="en-US" dirty="0"/>
              <a:t> ‘</a:t>
            </a:r>
            <a:r>
              <a:rPr lang="en-US" dirty="0" err="1"/>
              <a:t>hoofdspoor</a:t>
            </a:r>
            <a:r>
              <a:rPr lang="en-US" dirty="0"/>
              <a:t>’ op </a:t>
            </a:r>
            <a:r>
              <a:rPr lang="en-US" dirty="0" err="1"/>
              <a:t>zijn</a:t>
            </a:r>
            <a:r>
              <a:rPr lang="en-US" dirty="0"/>
              <a:t> </a:t>
            </a:r>
            <a:r>
              <a:rPr lang="en-US" dirty="0" err="1"/>
              <a:t>vroegst</a:t>
            </a:r>
            <a:r>
              <a:rPr lang="en-US" dirty="0"/>
              <a:t> </a:t>
            </a:r>
            <a:r>
              <a:rPr lang="en-US" dirty="0" err="1"/>
              <a:t>april</a:t>
            </a:r>
            <a:r>
              <a:rPr lang="en-US" dirty="0"/>
              <a:t> 2023 </a:t>
            </a:r>
            <a:r>
              <a:rPr lang="en-US" dirty="0" err="1"/>
              <a:t>gereed</a:t>
            </a:r>
            <a:endParaRPr lang="en-US" dirty="0"/>
          </a:p>
          <a:p>
            <a:pPr marL="11138" indent="0">
              <a:defRPr/>
            </a:pPr>
            <a:endParaRPr lang="nl-NL" dirty="0"/>
          </a:p>
        </p:txBody>
      </p:sp>
    </p:spTree>
    <p:extLst>
      <p:ext uri="{BB962C8B-B14F-4D97-AF65-F5344CB8AC3E}">
        <p14:creationId xmlns:p14="http://schemas.microsoft.com/office/powerpoint/2010/main" val="2473950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8ECE8-42B9-4F4F-84C0-ABAE4EA31DA3}"/>
              </a:ext>
            </a:extLst>
          </p:cNvPr>
          <p:cNvSpPr>
            <a:spLocks noGrp="1"/>
          </p:cNvSpPr>
          <p:nvPr>
            <p:ph type="title"/>
          </p:nvPr>
        </p:nvSpPr>
        <p:spPr/>
        <p:txBody>
          <a:bodyPr/>
          <a:lstStyle/>
          <a:p>
            <a:r>
              <a:rPr lang="nl-NL" dirty="0"/>
              <a:t>BTW en e-commerce</a:t>
            </a:r>
          </a:p>
        </p:txBody>
      </p:sp>
      <p:sp>
        <p:nvSpPr>
          <p:cNvPr id="3" name="Tijdelijke aanduiding voor inhoud 2">
            <a:extLst>
              <a:ext uri="{FF2B5EF4-FFF2-40B4-BE49-F238E27FC236}">
                <a16:creationId xmlns:a16="http://schemas.microsoft.com/office/drawing/2014/main" id="{5DE4F4F4-3F73-B54C-9832-DC468B760163}"/>
              </a:ext>
            </a:extLst>
          </p:cNvPr>
          <p:cNvSpPr>
            <a:spLocks noGrp="1"/>
          </p:cNvSpPr>
          <p:nvPr>
            <p:ph idx="1"/>
          </p:nvPr>
        </p:nvSpPr>
        <p:spPr/>
        <p:txBody>
          <a:bodyPr/>
          <a:lstStyle/>
          <a:p>
            <a:pPr marL="0" indent="0">
              <a:buNone/>
            </a:pPr>
            <a:r>
              <a:rPr lang="nl-NL" u="sng" dirty="0"/>
              <a:t>Uitdagingen vanuit BTW-perspectief</a:t>
            </a:r>
          </a:p>
          <a:p>
            <a:r>
              <a:rPr lang="nl-NL" dirty="0"/>
              <a:t>Verwachte verliezen van </a:t>
            </a:r>
            <a:r>
              <a:rPr lang="nl-NL" dirty="0" err="1"/>
              <a:t>BTW-inkomsten</a:t>
            </a:r>
            <a:r>
              <a:rPr lang="nl-NL" dirty="0"/>
              <a:t>: jaarlijks 5 miljard euro</a:t>
            </a:r>
          </a:p>
          <a:p>
            <a:r>
              <a:rPr lang="nl-NL" dirty="0"/>
              <a:t>Concurrentievervalsing tussen in EU en niet in EU gevestigde leveranciers door </a:t>
            </a:r>
          </a:p>
          <a:p>
            <a:pPr marL="0" indent="0">
              <a:buNone/>
            </a:pPr>
            <a:r>
              <a:rPr lang="nl-NL" dirty="0"/>
              <a:t>       vrijstelling op invoer-BTW</a:t>
            </a:r>
          </a:p>
          <a:p>
            <a:r>
              <a:rPr lang="nl-NL" dirty="0"/>
              <a:t>Grote </a:t>
            </a:r>
            <a:r>
              <a:rPr lang="nl-NL" dirty="0" err="1"/>
              <a:t>adiministratieve</a:t>
            </a:r>
            <a:r>
              <a:rPr lang="nl-NL" dirty="0"/>
              <a:t> last (compliance): complexiteit van BTW (en douane) gevolgen</a:t>
            </a:r>
          </a:p>
          <a:p>
            <a:pPr marL="0" indent="0">
              <a:buNone/>
            </a:pPr>
            <a:r>
              <a:rPr lang="nl-NL" dirty="0"/>
              <a:t>       (kan verschillen, afhankelijk van de waarde van goederen)</a:t>
            </a:r>
          </a:p>
          <a:p>
            <a:r>
              <a:rPr lang="nl-NL" dirty="0"/>
              <a:t>Grotere risico’s voor beveiliging en veiligheid, illegale handel en ontduiking van </a:t>
            </a:r>
          </a:p>
          <a:p>
            <a:pPr marL="0" indent="0">
              <a:buNone/>
            </a:pPr>
            <a:r>
              <a:rPr lang="nl-NL" dirty="0"/>
              <a:t>       BTW/douanekosten. Audits zijn beperkt vanwege gebrek aan middelen en hoge </a:t>
            </a:r>
          </a:p>
          <a:p>
            <a:pPr marL="0" indent="0">
              <a:buNone/>
            </a:pPr>
            <a:r>
              <a:rPr lang="nl-NL" dirty="0"/>
              <a:t>       volume </a:t>
            </a:r>
          </a:p>
        </p:txBody>
      </p:sp>
    </p:spTree>
    <p:extLst>
      <p:ext uri="{BB962C8B-B14F-4D97-AF65-F5344CB8AC3E}">
        <p14:creationId xmlns:p14="http://schemas.microsoft.com/office/powerpoint/2010/main" val="3114423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0C746-4696-954F-A13F-DBD4705B56D0}"/>
              </a:ext>
            </a:extLst>
          </p:cNvPr>
          <p:cNvSpPr>
            <a:spLocks noGrp="1"/>
          </p:cNvSpPr>
          <p:nvPr>
            <p:ph type="title"/>
          </p:nvPr>
        </p:nvSpPr>
        <p:spPr>
          <a:xfrm>
            <a:off x="914400" y="1165654"/>
            <a:ext cx="10363200" cy="1143000"/>
          </a:xfrm>
        </p:spPr>
        <p:txBody>
          <a:bodyPr/>
          <a:lstStyle/>
          <a:p>
            <a:r>
              <a:rPr lang="nl-NL" dirty="0"/>
              <a:t>BTW en e-commerce</a:t>
            </a:r>
          </a:p>
        </p:txBody>
      </p:sp>
      <p:sp>
        <p:nvSpPr>
          <p:cNvPr id="3" name="Tijdelijke aanduiding voor inhoud 2">
            <a:extLst>
              <a:ext uri="{FF2B5EF4-FFF2-40B4-BE49-F238E27FC236}">
                <a16:creationId xmlns:a16="http://schemas.microsoft.com/office/drawing/2014/main" id="{30B114EC-F0C9-584D-BDE8-6C4225F769C4}"/>
              </a:ext>
            </a:extLst>
          </p:cNvPr>
          <p:cNvSpPr>
            <a:spLocks noGrp="1"/>
          </p:cNvSpPr>
          <p:nvPr>
            <p:ph idx="1"/>
          </p:nvPr>
        </p:nvSpPr>
        <p:spPr>
          <a:xfrm>
            <a:off x="914400" y="2084386"/>
            <a:ext cx="10363200" cy="3207329"/>
          </a:xfrm>
        </p:spPr>
        <p:txBody>
          <a:bodyPr/>
          <a:lstStyle/>
          <a:p>
            <a:pPr marL="342900" indent="-342900">
              <a:buAutoNum type="arabicPeriod"/>
            </a:pPr>
            <a:r>
              <a:rPr lang="nl-NL" sz="1400" u="sng" dirty="0"/>
              <a:t>Wijzigingen in regels omtrent plaats van levering voor afstandsverkopen in EU</a:t>
            </a:r>
          </a:p>
          <a:p>
            <a:r>
              <a:rPr lang="nl-NL" sz="1400" dirty="0"/>
              <a:t>Nationale drempelbedragen voor B2C-afstandverkopen komen te vervallen</a:t>
            </a:r>
          </a:p>
          <a:p>
            <a:r>
              <a:rPr lang="nl-NL" sz="1400" dirty="0"/>
              <a:t>Aanscherping vervoerseis: overeenkomsten met transporteurs (‘derden’) komen ook onder de afstandsverkopenregeling te vallen</a:t>
            </a:r>
          </a:p>
          <a:p>
            <a:pPr marL="0" indent="0">
              <a:buNone/>
            </a:pPr>
            <a:endParaRPr lang="nl-NL" sz="1400" dirty="0"/>
          </a:p>
          <a:p>
            <a:pPr marL="0" indent="0">
              <a:buNone/>
            </a:pPr>
            <a:r>
              <a:rPr lang="nl-NL" sz="1400" dirty="0"/>
              <a:t>2.     </a:t>
            </a:r>
            <a:r>
              <a:rPr lang="nl-NL" sz="1400" u="sng" dirty="0"/>
              <a:t>Wijziging in regels omtrent plaats van levering voor afstandsverkopen buiten de EU</a:t>
            </a:r>
          </a:p>
          <a:p>
            <a:r>
              <a:rPr lang="nl-NL" sz="1400" dirty="0"/>
              <a:t>Vrijstelling voor kleine zendingen van € 22 op goederen ingevoerd vanuit een derde land </a:t>
            </a:r>
          </a:p>
          <a:p>
            <a:pPr marL="0" indent="0">
              <a:buNone/>
            </a:pPr>
            <a:r>
              <a:rPr lang="nl-NL" sz="1400" dirty="0"/>
              <a:t>        komt te vervallen</a:t>
            </a:r>
          </a:p>
          <a:p>
            <a:r>
              <a:rPr lang="nl-NL" sz="1400" dirty="0"/>
              <a:t>BTW op afstandsverkopen uit derde landen wordt verschuldigd in de EU-lidstaat van </a:t>
            </a:r>
          </a:p>
          <a:p>
            <a:pPr marL="0" indent="0">
              <a:buNone/>
            </a:pPr>
            <a:r>
              <a:rPr lang="nl-NL" sz="1400" dirty="0"/>
              <a:t>        bestemming ongeacht welke partij de invoer regelt</a:t>
            </a:r>
          </a:p>
          <a:p>
            <a:pPr marL="0" indent="0">
              <a:buNone/>
            </a:pPr>
            <a:endParaRPr lang="nl-NL" sz="1400" dirty="0"/>
          </a:p>
          <a:p>
            <a:pPr marL="0" indent="0">
              <a:buNone/>
            </a:pPr>
            <a:r>
              <a:rPr lang="nl-NL" sz="1400" dirty="0"/>
              <a:t>3.     </a:t>
            </a:r>
            <a:r>
              <a:rPr lang="nl-NL" sz="1400" u="sng" dirty="0"/>
              <a:t>Introductie/uitbreiding </a:t>
            </a:r>
            <a:r>
              <a:rPr lang="nl-NL" sz="1400" u="sng" dirty="0" err="1"/>
              <a:t>one</a:t>
            </a:r>
            <a:r>
              <a:rPr lang="nl-NL" sz="1400" u="sng" dirty="0"/>
              <a:t> stop shop</a:t>
            </a:r>
          </a:p>
          <a:p>
            <a:r>
              <a:rPr lang="nl-NL" sz="1400" dirty="0"/>
              <a:t>Verschuldigde BTW op alle in de EU belaste afstandsverkopen kan worden </a:t>
            </a:r>
          </a:p>
          <a:p>
            <a:pPr marL="0" indent="0">
              <a:buNone/>
            </a:pPr>
            <a:r>
              <a:rPr lang="nl-NL" sz="1400" dirty="0"/>
              <a:t>        gerapporteerd via een enkele aangifte in één EU-lidstaat</a:t>
            </a:r>
          </a:p>
          <a:p>
            <a:r>
              <a:rPr lang="nl-NL" sz="1400" dirty="0"/>
              <a:t>Alle B2C-diensten (</a:t>
            </a:r>
            <a:r>
              <a:rPr lang="nl-NL" sz="1400" dirty="0" err="1"/>
              <a:t>indiein</a:t>
            </a:r>
            <a:r>
              <a:rPr lang="nl-NL" sz="1400" dirty="0"/>
              <a:t> de plaats van </a:t>
            </a:r>
            <a:r>
              <a:rPr lang="nl-NL" sz="1400" dirty="0" err="1"/>
              <a:t>verichting</a:t>
            </a:r>
            <a:r>
              <a:rPr lang="nl-NL" sz="1400" dirty="0"/>
              <a:t> in </a:t>
            </a:r>
            <a:r>
              <a:rPr lang="nl-NL" sz="1400" dirty="0" err="1"/>
              <a:t>Eu-lidstaat</a:t>
            </a:r>
            <a:r>
              <a:rPr lang="nl-NL" sz="1400" dirty="0"/>
              <a:t> van consument is) </a:t>
            </a:r>
          </a:p>
          <a:p>
            <a:pPr marL="0" indent="0">
              <a:buNone/>
            </a:pPr>
            <a:r>
              <a:rPr lang="nl-NL" sz="1400" dirty="0"/>
              <a:t>        kunnen ook in de OSS-aangifte: MOSS</a:t>
            </a:r>
            <a:r>
              <a:rPr lang="nl-NL" sz="1400" dirty="0">
                <a:sym typeface="Wingdings" pitchFamily="2" charset="2"/>
              </a:rPr>
              <a:t>  OSS</a:t>
            </a:r>
            <a:endParaRPr lang="nl-NL" sz="1400" dirty="0"/>
          </a:p>
        </p:txBody>
      </p:sp>
    </p:spTree>
    <p:extLst>
      <p:ext uri="{BB962C8B-B14F-4D97-AF65-F5344CB8AC3E}">
        <p14:creationId xmlns:p14="http://schemas.microsoft.com/office/powerpoint/2010/main" val="1468255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D8212-FCA9-5049-8D24-F661515F077B}"/>
              </a:ext>
            </a:extLst>
          </p:cNvPr>
          <p:cNvSpPr>
            <a:spLocks noGrp="1"/>
          </p:cNvSpPr>
          <p:nvPr>
            <p:ph type="title"/>
          </p:nvPr>
        </p:nvSpPr>
        <p:spPr>
          <a:xfrm>
            <a:off x="865745" y="973049"/>
            <a:ext cx="10363200" cy="1143000"/>
          </a:xfrm>
        </p:spPr>
        <p:txBody>
          <a:bodyPr/>
          <a:lstStyle/>
          <a:p>
            <a:r>
              <a:rPr lang="nl-NL" dirty="0"/>
              <a:t>BTW en e-commerce</a:t>
            </a:r>
          </a:p>
        </p:txBody>
      </p:sp>
      <p:sp>
        <p:nvSpPr>
          <p:cNvPr id="3" name="Tijdelijke aanduiding voor inhoud 2">
            <a:extLst>
              <a:ext uri="{FF2B5EF4-FFF2-40B4-BE49-F238E27FC236}">
                <a16:creationId xmlns:a16="http://schemas.microsoft.com/office/drawing/2014/main" id="{D6507322-D643-324C-A832-08FF55BF1066}"/>
              </a:ext>
            </a:extLst>
          </p:cNvPr>
          <p:cNvSpPr>
            <a:spLocks noGrp="1"/>
          </p:cNvSpPr>
          <p:nvPr>
            <p:ph idx="1"/>
          </p:nvPr>
        </p:nvSpPr>
        <p:spPr>
          <a:xfrm>
            <a:off x="865745" y="1955628"/>
            <a:ext cx="10363200" cy="3207329"/>
          </a:xfrm>
        </p:spPr>
        <p:txBody>
          <a:bodyPr/>
          <a:lstStyle/>
          <a:p>
            <a:pPr marL="0" indent="0">
              <a:buNone/>
            </a:pPr>
            <a:r>
              <a:rPr lang="nl-NL" sz="1400" dirty="0"/>
              <a:t>4.     </a:t>
            </a:r>
            <a:r>
              <a:rPr lang="nl-NL" sz="1400" u="sng" dirty="0"/>
              <a:t>Introductie van de invoerregeling (I-OSS)</a:t>
            </a:r>
          </a:p>
          <a:p>
            <a:r>
              <a:rPr lang="nl-NL" sz="1400" dirty="0"/>
              <a:t>BTW verschuldigd over afstandsverkopen van goederen met een waarde lager dan € 150 vanuit derde landen kan worden gerapporteerd in een enkele aangifte en de import is vrijgesteld van BTW</a:t>
            </a:r>
          </a:p>
          <a:p>
            <a:r>
              <a:rPr lang="nl-NL" sz="1400" dirty="0"/>
              <a:t>Voor EU-ondernemers, Noorse ondernemers en Niet EU-ondernemers met een EU vertegenwoordiger</a:t>
            </a:r>
          </a:p>
          <a:p>
            <a:r>
              <a:rPr lang="nl-NL" sz="1400" dirty="0"/>
              <a:t>Deelnemers krijgen speciaal </a:t>
            </a:r>
            <a:r>
              <a:rPr lang="nl-NL" sz="1400" dirty="0" err="1"/>
              <a:t>BTW-identificatienummer</a:t>
            </a:r>
            <a:r>
              <a:rPr lang="nl-NL" sz="1400" dirty="0"/>
              <a:t>, te verstrekken aan douane voor vrijstelling invoer</a:t>
            </a:r>
          </a:p>
          <a:p>
            <a:pPr marL="0" indent="0">
              <a:buNone/>
            </a:pPr>
            <a:endParaRPr lang="nl-NL" sz="1400" dirty="0"/>
          </a:p>
          <a:p>
            <a:pPr marL="0" indent="0">
              <a:buNone/>
            </a:pPr>
            <a:r>
              <a:rPr lang="nl-NL" sz="1400" dirty="0"/>
              <a:t>5.     </a:t>
            </a:r>
            <a:r>
              <a:rPr lang="nl-NL" sz="1400" u="sng" dirty="0"/>
              <a:t>BTW-verschuldigdheid platforms</a:t>
            </a:r>
          </a:p>
          <a:p>
            <a:r>
              <a:rPr lang="nl-NL" sz="1400" dirty="0"/>
              <a:t>BTW-verschuldigdheid voor platforms is van toepassing op de volgende goederenleveringen</a:t>
            </a:r>
          </a:p>
          <a:p>
            <a:r>
              <a:rPr lang="nl-NL" sz="1400" dirty="0"/>
              <a:t>Afstandsverkopen van goederen uit derde landen met een waarde lager dan € 150</a:t>
            </a:r>
          </a:p>
          <a:p>
            <a:r>
              <a:rPr lang="nl-NL" sz="1400" dirty="0"/>
              <a:t>B2C-goederenleveringen binnen de EU door buiten de EU gevestigde leveranciers</a:t>
            </a:r>
          </a:p>
          <a:p>
            <a:pPr marL="0" indent="0">
              <a:buNone/>
            </a:pPr>
            <a:endParaRPr lang="nl-NL" sz="1400" dirty="0"/>
          </a:p>
          <a:p>
            <a:pPr marL="0" indent="0">
              <a:buNone/>
            </a:pPr>
            <a:r>
              <a:rPr lang="nl-NL" sz="1400" dirty="0"/>
              <a:t>6.      </a:t>
            </a:r>
            <a:r>
              <a:rPr lang="nl-NL" sz="1400" u="sng" dirty="0"/>
              <a:t>Introductie van post- en koeriersregeling</a:t>
            </a:r>
          </a:p>
          <a:p>
            <a:r>
              <a:rPr lang="nl-NL" sz="1400" dirty="0"/>
              <a:t>Alternatieve speciale regeling voor de aangeven/betalen van invoer-BTW </a:t>
            </a:r>
          </a:p>
          <a:p>
            <a:pPr marL="0" indent="0">
              <a:buNone/>
            </a:pPr>
            <a:r>
              <a:rPr lang="nl-NL" sz="1400" dirty="0"/>
              <a:t>         voor post- en koeriersbedrijven</a:t>
            </a:r>
          </a:p>
        </p:txBody>
      </p:sp>
    </p:spTree>
    <p:extLst>
      <p:ext uri="{BB962C8B-B14F-4D97-AF65-F5344CB8AC3E}">
        <p14:creationId xmlns:p14="http://schemas.microsoft.com/office/powerpoint/2010/main" val="772689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C57ED568-E0A0-AA45-A05E-24164F1BD26B}"/>
              </a:ext>
            </a:extLst>
          </p:cNvPr>
          <p:cNvSpPr>
            <a:spLocks noGrp="1"/>
          </p:cNvSpPr>
          <p:nvPr>
            <p:ph type="title"/>
          </p:nvPr>
        </p:nvSpPr>
        <p:spPr>
          <a:xfrm>
            <a:off x="497813" y="870557"/>
            <a:ext cx="9144000" cy="1143000"/>
          </a:xfrm>
        </p:spPr>
        <p:txBody>
          <a:bodyPr/>
          <a:lstStyle/>
          <a:p>
            <a:pPr eaLnBrk="1" hangingPunct="1">
              <a:defRPr/>
            </a:pPr>
            <a:r>
              <a:rPr lang="nl-NL" altLang="nl-NL" dirty="0"/>
              <a:t>BTW en afstandsverkopen</a:t>
            </a:r>
          </a:p>
        </p:txBody>
      </p:sp>
      <p:sp>
        <p:nvSpPr>
          <p:cNvPr id="40963" name="Rectangle 3">
            <a:extLst>
              <a:ext uri="{FF2B5EF4-FFF2-40B4-BE49-F238E27FC236}">
                <a16:creationId xmlns:a16="http://schemas.microsoft.com/office/drawing/2014/main" id="{CADDE468-6128-2240-AC79-DC89C698A28B}"/>
              </a:ext>
            </a:extLst>
          </p:cNvPr>
          <p:cNvSpPr>
            <a:spLocks noGrp="1" noChangeArrowheads="1"/>
          </p:cNvSpPr>
          <p:nvPr>
            <p:ph idx="1"/>
          </p:nvPr>
        </p:nvSpPr>
        <p:spPr>
          <a:xfrm>
            <a:off x="497813" y="1733347"/>
            <a:ext cx="8353425" cy="4525963"/>
          </a:xfrm>
        </p:spPr>
        <p:txBody>
          <a:bodyPr rtlCol="0">
            <a:normAutofit/>
          </a:bodyPr>
          <a:lstStyle/>
          <a:p>
            <a:pPr marL="0" indent="0" fontAlgn="auto">
              <a:spcBef>
                <a:spcPts val="0"/>
              </a:spcBef>
              <a:spcAft>
                <a:spcPts val="0"/>
              </a:spcAft>
              <a:buNone/>
              <a:defRPr/>
            </a:pPr>
            <a:r>
              <a:rPr lang="nl-NL" u="sng" dirty="0"/>
              <a:t>Oude regeling afstandsverkopen</a:t>
            </a:r>
          </a:p>
          <a:p>
            <a:pPr marL="0" indent="0" fontAlgn="auto">
              <a:spcBef>
                <a:spcPts val="0"/>
              </a:spcBef>
              <a:spcAft>
                <a:spcPts val="0"/>
              </a:spcAft>
              <a:defRPr/>
            </a:pPr>
            <a:endParaRPr lang="nl-NL" u="sng" dirty="0"/>
          </a:p>
          <a:p>
            <a:pPr marL="0" indent="0" fontAlgn="auto">
              <a:spcBef>
                <a:spcPts val="0"/>
              </a:spcBef>
              <a:spcAft>
                <a:spcPts val="0"/>
              </a:spcAft>
              <a:buNone/>
              <a:defRPr/>
            </a:pPr>
            <a:r>
              <a:rPr lang="nl-NL" u="sng" dirty="0"/>
              <a:t>Plaats van levering:</a:t>
            </a:r>
          </a:p>
          <a:p>
            <a:pPr fontAlgn="auto">
              <a:spcBef>
                <a:spcPts val="0"/>
              </a:spcBef>
              <a:spcAft>
                <a:spcPts val="0"/>
              </a:spcAft>
              <a:buFont typeface="Arial" panose="020B0604020202020204" pitchFamily="34" charset="0"/>
              <a:buChar char="•"/>
              <a:defRPr/>
            </a:pPr>
            <a:r>
              <a:rPr lang="nl-NL" dirty="0"/>
              <a:t>(EU-)land van bestemming</a:t>
            </a:r>
          </a:p>
          <a:p>
            <a:pPr fontAlgn="auto">
              <a:spcBef>
                <a:spcPts val="0"/>
              </a:spcBef>
              <a:spcAft>
                <a:spcPts val="0"/>
              </a:spcAft>
              <a:buFont typeface="Arial" panose="020B0604020202020204" pitchFamily="34" charset="0"/>
              <a:buChar char="•"/>
              <a:defRPr/>
            </a:pPr>
            <a:r>
              <a:rPr lang="nl-NL" dirty="0"/>
              <a:t>Heffing van BTW vindt plaats volgens wetgeving van dit land</a:t>
            </a:r>
            <a:br>
              <a:rPr lang="nl-NL" dirty="0"/>
            </a:br>
            <a:endParaRPr lang="nl-NL" dirty="0"/>
          </a:p>
          <a:p>
            <a:pPr marL="0" indent="0" fontAlgn="auto">
              <a:spcBef>
                <a:spcPts val="0"/>
              </a:spcBef>
              <a:spcAft>
                <a:spcPts val="0"/>
              </a:spcAft>
              <a:buNone/>
              <a:defRPr/>
            </a:pPr>
            <a:r>
              <a:rPr lang="nl-NL" u="sng" dirty="0"/>
              <a:t>Wanneer van toepassing?</a:t>
            </a:r>
          </a:p>
          <a:p>
            <a:pPr>
              <a:spcBef>
                <a:spcPts val="0"/>
              </a:spcBef>
              <a:buFont typeface="Arial" panose="020B0604020202020204" pitchFamily="34" charset="0"/>
              <a:buChar char="•"/>
              <a:defRPr/>
            </a:pPr>
            <a:r>
              <a:rPr lang="nl-NL" dirty="0"/>
              <a:t>Als ondernemer goederen levert aan particulier</a:t>
            </a:r>
          </a:p>
          <a:p>
            <a:pPr>
              <a:spcBef>
                <a:spcPts val="0"/>
              </a:spcBef>
              <a:buFont typeface="Arial" panose="020B0604020202020204" pitchFamily="34" charset="0"/>
              <a:buChar char="•"/>
              <a:defRPr/>
            </a:pPr>
            <a:r>
              <a:rPr lang="nl-NL" dirty="0"/>
              <a:t>Ondernemers die vrijgestelde prestaties verrichten, rechtspersonen niet-ondernemers (iemand zonder BTW-identificatienummer)</a:t>
            </a:r>
          </a:p>
          <a:p>
            <a:pPr>
              <a:spcBef>
                <a:spcPts val="0"/>
              </a:spcBef>
              <a:buFont typeface="Arial" panose="020B0604020202020204" pitchFamily="34" charset="0"/>
              <a:buChar char="•"/>
              <a:defRPr/>
            </a:pPr>
            <a:r>
              <a:rPr lang="nl-NL" dirty="0"/>
              <a:t>Vervoer goederen van ene EU-land naar andere EU-land door of voor rekening </a:t>
            </a:r>
          </a:p>
          <a:p>
            <a:pPr marL="0" indent="0">
              <a:spcBef>
                <a:spcPts val="0"/>
              </a:spcBef>
              <a:buNone/>
              <a:defRPr/>
            </a:pPr>
            <a:r>
              <a:rPr lang="nl-NL" dirty="0"/>
              <a:t>        van leverancier</a:t>
            </a:r>
          </a:p>
          <a:p>
            <a:pPr>
              <a:spcBef>
                <a:spcPts val="0"/>
              </a:spcBef>
              <a:buFont typeface="Arial" panose="020B0604020202020204" pitchFamily="34" charset="0"/>
              <a:buChar char="•"/>
              <a:defRPr/>
            </a:pPr>
            <a:r>
              <a:rPr lang="nl-NL" dirty="0"/>
              <a:t>Let op! Drempelbedragen</a:t>
            </a:r>
          </a:p>
          <a:p>
            <a:pPr marL="0" indent="0">
              <a:spcBef>
                <a:spcPts val="0"/>
              </a:spcBef>
              <a:defRPr/>
            </a:pPr>
            <a:endParaRPr lang="nl-NL" dirty="0"/>
          </a:p>
          <a:p>
            <a:pPr marL="0" indent="0">
              <a:spcBef>
                <a:spcPts val="0"/>
              </a:spcBef>
              <a:buNone/>
              <a:defRPr/>
            </a:pPr>
            <a:r>
              <a:rPr lang="nl-NL" u="sng" dirty="0"/>
              <a:t>Wanneer niet van toepassing:</a:t>
            </a:r>
          </a:p>
          <a:p>
            <a:pPr lvl="1">
              <a:spcBef>
                <a:spcPts val="0"/>
              </a:spcBef>
              <a:buFont typeface="Courier New" panose="02070309020205020404" pitchFamily="49" charset="0"/>
              <a:buChar char="o"/>
              <a:defRPr/>
            </a:pPr>
            <a:r>
              <a:rPr lang="nl-NL" dirty="0"/>
              <a:t>Margeregeling</a:t>
            </a:r>
          </a:p>
          <a:p>
            <a:pPr lvl="1">
              <a:spcBef>
                <a:spcPts val="0"/>
              </a:spcBef>
              <a:buFont typeface="Courier New" panose="02070309020205020404" pitchFamily="49" charset="0"/>
              <a:buChar char="o"/>
              <a:defRPr/>
            </a:pPr>
            <a:r>
              <a:rPr lang="nl-NL" dirty="0"/>
              <a:t>Nieuwe vervoermiddelen</a:t>
            </a:r>
          </a:p>
          <a:p>
            <a:pPr fontAlgn="auto">
              <a:spcBef>
                <a:spcPts val="0"/>
              </a:spcBef>
              <a:spcAft>
                <a:spcPts val="0"/>
              </a:spcAft>
              <a:defRPr/>
            </a:pPr>
            <a:endParaRPr lang="nl-NL" dirty="0"/>
          </a:p>
        </p:txBody>
      </p:sp>
    </p:spTree>
    <p:extLst>
      <p:ext uri="{BB962C8B-B14F-4D97-AF65-F5344CB8AC3E}">
        <p14:creationId xmlns:p14="http://schemas.microsoft.com/office/powerpoint/2010/main" val="226408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1C286C87-D1CF-8947-917C-7CABB1D8D3D3}"/>
              </a:ext>
            </a:extLst>
          </p:cNvPr>
          <p:cNvSpPr>
            <a:spLocks noGrp="1"/>
          </p:cNvSpPr>
          <p:nvPr>
            <p:ph type="title"/>
          </p:nvPr>
        </p:nvSpPr>
        <p:spPr/>
        <p:txBody>
          <a:bodyPr/>
          <a:lstStyle/>
          <a:p>
            <a:pPr eaLnBrk="1" hangingPunct="1"/>
            <a:r>
              <a:rPr lang="nl-NL" altLang="nl-NL"/>
              <a:t>Intracommunautaire levering	</a:t>
            </a:r>
          </a:p>
        </p:txBody>
      </p:sp>
      <p:sp>
        <p:nvSpPr>
          <p:cNvPr id="12291" name="Rectangle 3">
            <a:extLst>
              <a:ext uri="{FF2B5EF4-FFF2-40B4-BE49-F238E27FC236}">
                <a16:creationId xmlns:a16="http://schemas.microsoft.com/office/drawing/2014/main" id="{84428DD6-5F33-B44A-9040-5ACB39EBCA00}"/>
              </a:ext>
            </a:extLst>
          </p:cNvPr>
          <p:cNvSpPr>
            <a:spLocks noGrp="1" noChangeArrowheads="1"/>
          </p:cNvSpPr>
          <p:nvPr>
            <p:ph idx="1"/>
          </p:nvPr>
        </p:nvSpPr>
        <p:spPr/>
        <p:txBody>
          <a:bodyPr rtlCol="0">
            <a:noAutofit/>
          </a:bodyPr>
          <a:lstStyle/>
          <a:p>
            <a:pPr marL="0" indent="0" fontAlgn="auto">
              <a:spcBef>
                <a:spcPts val="0"/>
              </a:spcBef>
              <a:spcAft>
                <a:spcPts val="0"/>
              </a:spcAft>
              <a:buNone/>
              <a:defRPr/>
            </a:pPr>
            <a:r>
              <a:rPr lang="nl-NL" altLang="nl-NL" u="sng" dirty="0"/>
              <a:t>Intracommunautaire levering:</a:t>
            </a:r>
          </a:p>
          <a:p>
            <a:pPr marL="0" indent="0" fontAlgn="auto">
              <a:spcBef>
                <a:spcPts val="0"/>
              </a:spcBef>
              <a:spcAft>
                <a:spcPts val="0"/>
              </a:spcAft>
              <a:buNone/>
              <a:defRPr/>
            </a:pPr>
            <a:r>
              <a:rPr lang="nl-NL" altLang="nl-NL" dirty="0"/>
              <a:t>Goederen worden vervoerd naar een ander EU-land</a:t>
            </a:r>
          </a:p>
          <a:p>
            <a:pPr marL="0" indent="0" fontAlgn="auto">
              <a:spcBef>
                <a:spcPts val="0"/>
              </a:spcBef>
              <a:spcAft>
                <a:spcPts val="0"/>
              </a:spcAft>
              <a:buNone/>
              <a:defRPr/>
            </a:pPr>
            <a:br>
              <a:rPr lang="nl-NL" altLang="nl-NL" dirty="0"/>
            </a:br>
            <a:r>
              <a:rPr lang="nl-NL" altLang="nl-NL" u="sng" dirty="0"/>
              <a:t>Vervoer is aangetoond indien leverancier bezit over twee van de volgende niet-tegenstrijdige documenten:</a:t>
            </a:r>
          </a:p>
          <a:p>
            <a:pPr>
              <a:defRPr/>
            </a:pPr>
            <a:r>
              <a:rPr lang="nl-NL" dirty="0"/>
              <a:t>kopieën van de facturen;</a:t>
            </a:r>
          </a:p>
          <a:p>
            <a:pPr>
              <a:defRPr/>
            </a:pPr>
            <a:r>
              <a:rPr lang="nl-NL" dirty="0"/>
              <a:t>CMR-vrachtbrieven die door alle partijen (leverancier, afnemer en vervoerder) getekend zijn;</a:t>
            </a:r>
          </a:p>
          <a:p>
            <a:pPr>
              <a:defRPr/>
            </a:pPr>
            <a:r>
              <a:rPr lang="nl-NL" dirty="0"/>
              <a:t>pakbonnen;</a:t>
            </a:r>
          </a:p>
          <a:p>
            <a:pPr>
              <a:defRPr/>
            </a:pPr>
            <a:r>
              <a:rPr lang="nl-NL" dirty="0"/>
              <a:t>betalingsbewijzen;</a:t>
            </a:r>
          </a:p>
          <a:p>
            <a:pPr>
              <a:defRPr/>
            </a:pPr>
            <a:r>
              <a:rPr lang="nl-NL" dirty="0"/>
              <a:t>kopiefacturen waarop voor ontvangst is getekend;</a:t>
            </a:r>
          </a:p>
          <a:p>
            <a:pPr>
              <a:defRPr/>
            </a:pPr>
            <a:r>
              <a:rPr lang="nl-NL" dirty="0"/>
              <a:t>verklaringen van de vervoersonderneming;</a:t>
            </a:r>
          </a:p>
          <a:p>
            <a:pPr>
              <a:defRPr/>
            </a:pPr>
            <a:endParaRPr lang="nl-NL" altLang="nl-NL" dirty="0"/>
          </a:p>
          <a:p>
            <a:pPr marL="0" indent="0">
              <a:buNone/>
              <a:defRPr/>
            </a:pPr>
            <a:r>
              <a:rPr lang="nl-NL" altLang="nl-NL" dirty="0"/>
              <a:t>OF</a:t>
            </a:r>
          </a:p>
          <a:p>
            <a:pPr marL="0" indent="0" fontAlgn="auto">
              <a:spcBef>
                <a:spcPts val="0"/>
              </a:spcBef>
              <a:spcAft>
                <a:spcPts val="0"/>
              </a:spcAft>
              <a:defRPr/>
            </a:pPr>
            <a:endParaRPr lang="nl-NL" altLang="nl-NL" dirty="0"/>
          </a:p>
        </p:txBody>
      </p:sp>
    </p:spTree>
    <p:extLst>
      <p:ext uri="{BB962C8B-B14F-4D97-AF65-F5344CB8AC3E}">
        <p14:creationId xmlns:p14="http://schemas.microsoft.com/office/powerpoint/2010/main" val="1487157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AD3F87BC-8087-3640-BE05-07F63E07C53B}"/>
              </a:ext>
            </a:extLst>
          </p:cNvPr>
          <p:cNvSpPr>
            <a:spLocks noGrp="1"/>
          </p:cNvSpPr>
          <p:nvPr>
            <p:ph type="title"/>
          </p:nvPr>
        </p:nvSpPr>
        <p:spPr>
          <a:xfrm>
            <a:off x="672380" y="909726"/>
            <a:ext cx="9144000" cy="1143000"/>
          </a:xfrm>
        </p:spPr>
        <p:txBody>
          <a:bodyPr/>
          <a:lstStyle/>
          <a:p>
            <a:pPr eaLnBrk="1" hangingPunct="1">
              <a:defRPr/>
            </a:pPr>
            <a:r>
              <a:rPr lang="nl-NL" altLang="nl-NL" dirty="0"/>
              <a:t>BTW en afstandsverkopen</a:t>
            </a:r>
          </a:p>
        </p:txBody>
      </p:sp>
      <p:sp>
        <p:nvSpPr>
          <p:cNvPr id="43011" name="Rectangle 3">
            <a:extLst>
              <a:ext uri="{FF2B5EF4-FFF2-40B4-BE49-F238E27FC236}">
                <a16:creationId xmlns:a16="http://schemas.microsoft.com/office/drawing/2014/main" id="{6787475D-23F8-0646-B9BE-E8DD23CC9407}"/>
              </a:ext>
            </a:extLst>
          </p:cNvPr>
          <p:cNvSpPr>
            <a:spLocks noGrp="1" noChangeArrowheads="1"/>
          </p:cNvSpPr>
          <p:nvPr>
            <p:ph idx="1"/>
          </p:nvPr>
        </p:nvSpPr>
        <p:spPr>
          <a:xfrm>
            <a:off x="672380" y="2052726"/>
            <a:ext cx="8353425" cy="4525963"/>
          </a:xfrm>
        </p:spPr>
        <p:txBody>
          <a:bodyPr rtlCol="0">
            <a:normAutofit/>
          </a:bodyPr>
          <a:lstStyle/>
          <a:p>
            <a:pPr marL="285750" indent="-285750" fontAlgn="auto">
              <a:spcBef>
                <a:spcPts val="0"/>
              </a:spcBef>
              <a:spcAft>
                <a:spcPts val="0"/>
              </a:spcAft>
              <a:buFont typeface="Arial" panose="020B0604020202020204" pitchFamily="34" charset="0"/>
              <a:buChar char="•"/>
              <a:defRPr/>
            </a:pPr>
            <a:r>
              <a:rPr lang="en-US" dirty="0" err="1"/>
              <a:t>Leverancier</a:t>
            </a:r>
            <a:r>
              <a:rPr lang="en-US" dirty="0"/>
              <a:t> </a:t>
            </a:r>
            <a:r>
              <a:rPr lang="en-US" dirty="0" err="1"/>
              <a:t>goederen</a:t>
            </a:r>
            <a:r>
              <a:rPr lang="en-US" dirty="0"/>
              <a:t> </a:t>
            </a:r>
            <a:r>
              <a:rPr lang="en-US" dirty="0" err="1"/>
              <a:t>moet</a:t>
            </a:r>
            <a:r>
              <a:rPr lang="en-US" dirty="0"/>
              <a:t> </a:t>
            </a:r>
            <a:r>
              <a:rPr lang="en-US" dirty="0" err="1"/>
              <a:t>regeling</a:t>
            </a:r>
            <a:r>
              <a:rPr lang="en-US" dirty="0"/>
              <a:t> </a:t>
            </a:r>
            <a:r>
              <a:rPr lang="en-US" dirty="0" err="1"/>
              <a:t>afstandsverkopen</a:t>
            </a:r>
            <a:r>
              <a:rPr lang="en-US" dirty="0"/>
              <a:t> </a:t>
            </a:r>
            <a:r>
              <a:rPr lang="en-US" dirty="0" err="1"/>
              <a:t>toepassen</a:t>
            </a:r>
            <a:r>
              <a:rPr lang="en-US" dirty="0"/>
              <a:t> </a:t>
            </a:r>
            <a:r>
              <a:rPr lang="en-US" dirty="0" err="1"/>
              <a:t>als</a:t>
            </a:r>
            <a:r>
              <a:rPr lang="en-US" dirty="0"/>
              <a:t> </a:t>
            </a:r>
            <a:r>
              <a:rPr lang="en-US" dirty="0" err="1"/>
              <a:t>leveringen</a:t>
            </a:r>
            <a:r>
              <a:rPr lang="en-US" dirty="0"/>
              <a:t> </a:t>
            </a:r>
            <a:r>
              <a:rPr lang="en-US" dirty="0" err="1"/>
              <a:t>naar</a:t>
            </a:r>
            <a:r>
              <a:rPr lang="en-US" dirty="0"/>
              <a:t> </a:t>
            </a:r>
            <a:r>
              <a:rPr lang="en-US" dirty="0" err="1"/>
              <a:t>bepaald</a:t>
            </a:r>
            <a:r>
              <a:rPr lang="en-US" dirty="0"/>
              <a:t> EU-land </a:t>
            </a:r>
            <a:r>
              <a:rPr lang="en-US" dirty="0" err="1"/>
              <a:t>drempelbedrag</a:t>
            </a:r>
            <a:r>
              <a:rPr lang="en-US" dirty="0"/>
              <a:t> </a:t>
            </a:r>
            <a:r>
              <a:rPr lang="en-US" dirty="0" err="1"/>
              <a:t>overschrijden</a:t>
            </a:r>
            <a:r>
              <a:rPr lang="en-US" dirty="0"/>
              <a:t> (en dan </a:t>
            </a:r>
            <a:r>
              <a:rPr lang="en-US" dirty="0" err="1"/>
              <a:t>ook</a:t>
            </a:r>
            <a:r>
              <a:rPr lang="en-US" dirty="0"/>
              <a:t> in het </a:t>
            </a:r>
            <a:r>
              <a:rPr lang="en-US" dirty="0" err="1"/>
              <a:t>volgende</a:t>
            </a:r>
            <a:r>
              <a:rPr lang="en-US" dirty="0"/>
              <a:t> </a:t>
            </a:r>
            <a:r>
              <a:rPr lang="en-US" dirty="0" err="1"/>
              <a:t>jaar</a:t>
            </a:r>
            <a:r>
              <a:rPr lang="en-US" dirty="0"/>
              <a:t>)</a:t>
            </a:r>
          </a:p>
          <a:p>
            <a:pPr fontAlgn="auto">
              <a:spcBef>
                <a:spcPts val="0"/>
              </a:spcBef>
              <a:spcAft>
                <a:spcPts val="0"/>
              </a:spcAft>
              <a:defRPr/>
            </a:pPr>
            <a:endParaRPr lang="en-US" dirty="0"/>
          </a:p>
          <a:p>
            <a:pPr marL="285750" indent="-285750" fontAlgn="auto">
              <a:spcBef>
                <a:spcPts val="0"/>
              </a:spcBef>
              <a:spcAft>
                <a:spcPts val="0"/>
              </a:spcAft>
              <a:buFont typeface="Arial" panose="020B0604020202020204" pitchFamily="34" charset="0"/>
              <a:buChar char="•"/>
              <a:defRPr/>
            </a:pPr>
            <a:r>
              <a:rPr lang="en-US" dirty="0" err="1"/>
              <a:t>Gevolg</a:t>
            </a:r>
            <a:r>
              <a:rPr lang="en-US" dirty="0"/>
              <a:t>: BTW-</a:t>
            </a:r>
            <a:r>
              <a:rPr lang="en-US" dirty="0" err="1"/>
              <a:t>registratie</a:t>
            </a:r>
            <a:r>
              <a:rPr lang="en-US" dirty="0"/>
              <a:t> en BTW-</a:t>
            </a:r>
            <a:r>
              <a:rPr lang="en-US" dirty="0" err="1"/>
              <a:t>aangifte</a:t>
            </a:r>
            <a:r>
              <a:rPr lang="en-US" dirty="0"/>
              <a:t> in land van </a:t>
            </a:r>
            <a:r>
              <a:rPr lang="en-US" dirty="0" err="1"/>
              <a:t>aankomst</a:t>
            </a:r>
            <a:endParaRPr lang="en-US" dirty="0"/>
          </a:p>
          <a:p>
            <a:pPr marL="0" indent="0" fontAlgn="auto">
              <a:spcBef>
                <a:spcPts val="0"/>
              </a:spcBef>
              <a:spcAft>
                <a:spcPts val="0"/>
              </a:spcAft>
              <a:defRPr/>
            </a:pPr>
            <a:endParaRPr lang="en-US" dirty="0"/>
          </a:p>
        </p:txBody>
      </p:sp>
      <p:graphicFrame>
        <p:nvGraphicFramePr>
          <p:cNvPr id="235524" name="Group 4">
            <a:extLst>
              <a:ext uri="{FF2B5EF4-FFF2-40B4-BE49-F238E27FC236}">
                <a16:creationId xmlns:a16="http://schemas.microsoft.com/office/drawing/2014/main" id="{45054192-CA03-B54C-8261-6FAF5E054C5F}"/>
              </a:ext>
            </a:extLst>
          </p:cNvPr>
          <p:cNvGraphicFramePr>
            <a:graphicFrameLocks noGrp="1"/>
          </p:cNvGraphicFramePr>
          <p:nvPr/>
        </p:nvGraphicFramePr>
        <p:xfrm>
          <a:off x="1905001" y="3429000"/>
          <a:ext cx="207964" cy="2895600"/>
        </p:xfrm>
        <a:graphic>
          <a:graphicData uri="http://schemas.openxmlformats.org/drawingml/2006/table">
            <a:tbl>
              <a:tblPr/>
              <a:tblGrid>
                <a:gridCol w="207964">
                  <a:extLst>
                    <a:ext uri="{9D8B030D-6E8A-4147-A177-3AD203B41FA5}">
                      <a16:colId xmlns:a16="http://schemas.microsoft.com/office/drawing/2014/main" val="20000"/>
                    </a:ext>
                  </a:extLst>
                </a:gridCol>
              </a:tblGrid>
              <a:tr h="289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marL="91282" marR="91282"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05403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BC348F8B-9769-644F-AD94-9FF92BBC0465}"/>
              </a:ext>
            </a:extLst>
          </p:cNvPr>
          <p:cNvSpPr>
            <a:spLocks noGrp="1"/>
          </p:cNvSpPr>
          <p:nvPr>
            <p:ph type="title"/>
          </p:nvPr>
        </p:nvSpPr>
        <p:spPr>
          <a:xfrm>
            <a:off x="611477" y="807749"/>
            <a:ext cx="9144000" cy="1143000"/>
          </a:xfrm>
        </p:spPr>
        <p:txBody>
          <a:bodyPr/>
          <a:lstStyle/>
          <a:p>
            <a:pPr eaLnBrk="1" hangingPunct="1">
              <a:defRPr/>
            </a:pPr>
            <a:r>
              <a:rPr lang="nl-NL" altLang="nl-NL" dirty="0"/>
              <a:t>BTW en afstandsverkopen</a:t>
            </a:r>
            <a:br>
              <a:rPr lang="nl-NL" altLang="nl-NL" dirty="0"/>
            </a:br>
            <a:r>
              <a:rPr lang="nl-NL" altLang="nl-NL" sz="1600" i="1" dirty="0"/>
              <a:t>Drempelbedragen tot 1 juli 2021</a:t>
            </a:r>
          </a:p>
        </p:txBody>
      </p:sp>
      <p:graphicFrame>
        <p:nvGraphicFramePr>
          <p:cNvPr id="4" name="Tijdelijke aanduiding voor inhoud 1">
            <a:extLst>
              <a:ext uri="{FF2B5EF4-FFF2-40B4-BE49-F238E27FC236}">
                <a16:creationId xmlns:a16="http://schemas.microsoft.com/office/drawing/2014/main" id="{F653D693-9B5D-6543-B4B6-69C83D5FC3E3}"/>
              </a:ext>
            </a:extLst>
          </p:cNvPr>
          <p:cNvGraphicFramePr>
            <a:graphicFrameLocks noGrp="1"/>
          </p:cNvGraphicFramePr>
          <p:nvPr>
            <p:ph idx="1"/>
            <p:extLst>
              <p:ext uri="{D42A27DB-BD31-4B8C-83A1-F6EECF244321}">
                <p14:modId xmlns:p14="http://schemas.microsoft.com/office/powerpoint/2010/main" val="3571628850"/>
              </p:ext>
            </p:extLst>
          </p:nvPr>
        </p:nvGraphicFramePr>
        <p:xfrm>
          <a:off x="611477" y="1811050"/>
          <a:ext cx="7011988" cy="4162428"/>
        </p:xfrm>
        <a:graphic>
          <a:graphicData uri="http://schemas.openxmlformats.org/drawingml/2006/table">
            <a:tbl>
              <a:tblPr firstRow="1" firstCol="1" bandRow="1">
                <a:tableStyleId>{5C22544A-7EE6-4342-B048-85BDC9FD1C3A}</a:tableStyleId>
              </a:tblPr>
              <a:tblGrid>
                <a:gridCol w="1752610">
                  <a:extLst>
                    <a:ext uri="{9D8B030D-6E8A-4147-A177-3AD203B41FA5}">
                      <a16:colId xmlns:a16="http://schemas.microsoft.com/office/drawing/2014/main" val="20000"/>
                    </a:ext>
                  </a:extLst>
                </a:gridCol>
                <a:gridCol w="1752610">
                  <a:extLst>
                    <a:ext uri="{9D8B030D-6E8A-4147-A177-3AD203B41FA5}">
                      <a16:colId xmlns:a16="http://schemas.microsoft.com/office/drawing/2014/main" val="20001"/>
                    </a:ext>
                  </a:extLst>
                </a:gridCol>
                <a:gridCol w="1753384">
                  <a:extLst>
                    <a:ext uri="{9D8B030D-6E8A-4147-A177-3AD203B41FA5}">
                      <a16:colId xmlns:a16="http://schemas.microsoft.com/office/drawing/2014/main" val="20002"/>
                    </a:ext>
                  </a:extLst>
                </a:gridCol>
                <a:gridCol w="1753384">
                  <a:extLst>
                    <a:ext uri="{9D8B030D-6E8A-4147-A177-3AD203B41FA5}">
                      <a16:colId xmlns:a16="http://schemas.microsoft.com/office/drawing/2014/main" val="20003"/>
                    </a:ext>
                  </a:extLst>
                </a:gridCol>
              </a:tblGrid>
              <a:tr h="688076">
                <a:tc>
                  <a:txBody>
                    <a:bodyPr/>
                    <a:lstStyle/>
                    <a:p>
                      <a:pPr>
                        <a:lnSpc>
                          <a:spcPct val="115000"/>
                        </a:lnSpc>
                        <a:spcAft>
                          <a:spcPts val="1000"/>
                        </a:spcAft>
                      </a:pPr>
                      <a:r>
                        <a:rPr lang="nl-NL" sz="1100" dirty="0">
                          <a:solidFill>
                            <a:schemeClr val="tx1"/>
                          </a:solidFill>
                          <a:effectLst/>
                        </a:rPr>
                        <a:t>EU-Land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solidFill>
                            <a:schemeClr val="tx1"/>
                          </a:solidFill>
                          <a:effectLst/>
                        </a:rPr>
                        <a:t>Drempelbedrag</a:t>
                      </a:r>
                    </a:p>
                    <a:p>
                      <a:pPr>
                        <a:lnSpc>
                          <a:spcPct val="115000"/>
                        </a:lnSpc>
                        <a:spcAft>
                          <a:spcPts val="1000"/>
                        </a:spcAft>
                      </a:pPr>
                      <a:r>
                        <a:rPr lang="nl-NL" sz="1100" dirty="0">
                          <a:solidFill>
                            <a:schemeClr val="tx1"/>
                          </a:solidFill>
                          <a:effectLst/>
                        </a:rPr>
                        <a:t>(2021)</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solidFill>
                            <a:schemeClr val="tx1"/>
                          </a:solidFill>
                          <a:effectLst/>
                        </a:rPr>
                        <a:t>EU-Land</a:t>
                      </a:r>
                      <a:endParaRPr lang="nl-N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solidFill>
                            <a:schemeClr val="tx1"/>
                          </a:solidFill>
                          <a:effectLst/>
                        </a:rPr>
                        <a:t>Drempelbedrag</a:t>
                      </a:r>
                    </a:p>
                    <a:p>
                      <a:pPr>
                        <a:lnSpc>
                          <a:spcPct val="115000"/>
                        </a:lnSpc>
                        <a:spcAft>
                          <a:spcPts val="1000"/>
                        </a:spcAft>
                      </a:pPr>
                      <a:r>
                        <a:rPr lang="nl-NL" sz="1100" dirty="0">
                          <a:solidFill>
                            <a:schemeClr val="tx1"/>
                          </a:solidFill>
                          <a:effectLst/>
                          <a:latin typeface="+mj-lt"/>
                          <a:ea typeface="Calibri" panose="020F0502020204030204" pitchFamily="34" charset="0"/>
                          <a:cs typeface="Times New Roman" panose="02020603050405020304" pitchFamily="18" charset="0"/>
                        </a:rPr>
                        <a:t>(2021)</a:t>
                      </a:r>
                    </a:p>
                  </a:txBody>
                  <a:tcPr marL="68574" marR="68574" marT="0" marB="0">
                    <a:solidFill>
                      <a:srgbClr val="BCBF00"/>
                    </a:solidFill>
                  </a:tcPr>
                </a:tc>
                <a:extLst>
                  <a:ext uri="{0D108BD9-81ED-4DB2-BD59-A6C34878D82A}">
                    <a16:rowId xmlns:a16="http://schemas.microsoft.com/office/drawing/2014/main" val="10000"/>
                  </a:ext>
                </a:extLst>
              </a:tr>
              <a:tr h="248168">
                <a:tc>
                  <a:txBody>
                    <a:bodyPr/>
                    <a:lstStyle/>
                    <a:p>
                      <a:pPr>
                        <a:lnSpc>
                          <a:spcPct val="115000"/>
                        </a:lnSpc>
                        <a:spcAft>
                          <a:spcPts val="1000"/>
                        </a:spcAft>
                      </a:pPr>
                      <a:r>
                        <a:rPr lang="nl-NL" sz="1100" dirty="0">
                          <a:solidFill>
                            <a:schemeClr val="tx1"/>
                          </a:solidFill>
                          <a:effectLst/>
                        </a:rPr>
                        <a:t>België</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Litouwen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rPr>
                        <a:t>EUR 35.000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1"/>
                  </a:ext>
                </a:extLst>
              </a:tr>
              <a:tr h="248168">
                <a:tc>
                  <a:txBody>
                    <a:bodyPr/>
                    <a:lstStyle/>
                    <a:p>
                      <a:pPr>
                        <a:lnSpc>
                          <a:spcPct val="115000"/>
                        </a:lnSpc>
                        <a:spcAft>
                          <a:spcPts val="1000"/>
                        </a:spcAft>
                      </a:pPr>
                      <a:r>
                        <a:rPr lang="nl-NL" sz="1100" dirty="0">
                          <a:solidFill>
                            <a:schemeClr val="tx1"/>
                          </a:solidFill>
                          <a:effectLst/>
                        </a:rPr>
                        <a:t>Bulgarije</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BGN 70.000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Luxemburg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rPr>
                        <a:t>EUR 100.000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2"/>
                  </a:ext>
                </a:extLst>
              </a:tr>
              <a:tr h="248168">
                <a:tc>
                  <a:txBody>
                    <a:bodyPr/>
                    <a:lstStyle/>
                    <a:p>
                      <a:pPr>
                        <a:lnSpc>
                          <a:spcPct val="115000"/>
                        </a:lnSpc>
                        <a:spcAft>
                          <a:spcPts val="1000"/>
                        </a:spcAft>
                      </a:pPr>
                      <a:r>
                        <a:rPr lang="nl-NL" sz="1100" dirty="0">
                          <a:solidFill>
                            <a:schemeClr val="tx1"/>
                          </a:solidFill>
                          <a:effectLst/>
                        </a:rPr>
                        <a:t>Cyprus</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Malta</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3"/>
                  </a:ext>
                </a:extLst>
              </a:tr>
              <a:tr h="248168">
                <a:tc>
                  <a:txBody>
                    <a:bodyPr/>
                    <a:lstStyle/>
                    <a:p>
                      <a:pPr>
                        <a:lnSpc>
                          <a:spcPct val="115000"/>
                        </a:lnSpc>
                        <a:spcAft>
                          <a:spcPts val="1000"/>
                        </a:spcAft>
                      </a:pPr>
                      <a:r>
                        <a:rPr lang="nl-NL" sz="1100" dirty="0">
                          <a:solidFill>
                            <a:schemeClr val="tx1"/>
                          </a:solidFill>
                          <a:effectLst/>
                        </a:rPr>
                        <a:t>Denemarken</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DKR 280.000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Oostenrijk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4"/>
                  </a:ext>
                </a:extLst>
              </a:tr>
              <a:tr h="248168">
                <a:tc>
                  <a:txBody>
                    <a:bodyPr/>
                    <a:lstStyle/>
                    <a:p>
                      <a:pPr>
                        <a:lnSpc>
                          <a:spcPct val="115000"/>
                        </a:lnSpc>
                        <a:spcAft>
                          <a:spcPts val="1000"/>
                        </a:spcAft>
                      </a:pPr>
                      <a:r>
                        <a:rPr lang="nl-NL" sz="1100" dirty="0">
                          <a:solidFill>
                            <a:schemeClr val="tx1"/>
                          </a:solidFill>
                          <a:effectLst/>
                        </a:rPr>
                        <a:t>Duitsland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100.000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Polen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PLN160.000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5"/>
                  </a:ext>
                </a:extLst>
              </a:tr>
              <a:tr h="248168">
                <a:tc>
                  <a:txBody>
                    <a:bodyPr/>
                    <a:lstStyle/>
                    <a:p>
                      <a:pPr>
                        <a:lnSpc>
                          <a:spcPct val="115000"/>
                        </a:lnSpc>
                        <a:spcAft>
                          <a:spcPts val="1000"/>
                        </a:spcAft>
                      </a:pPr>
                      <a:r>
                        <a:rPr lang="nl-NL" sz="1100" dirty="0">
                          <a:solidFill>
                            <a:schemeClr val="tx1"/>
                          </a:solidFill>
                          <a:effectLst/>
                        </a:rPr>
                        <a:t>Estland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Portugal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6"/>
                  </a:ext>
                </a:extLst>
              </a:tr>
              <a:tr h="248168">
                <a:tc>
                  <a:txBody>
                    <a:bodyPr/>
                    <a:lstStyle/>
                    <a:p>
                      <a:pPr>
                        <a:lnSpc>
                          <a:spcPct val="115000"/>
                        </a:lnSpc>
                        <a:spcAft>
                          <a:spcPts val="1000"/>
                        </a:spcAft>
                      </a:pPr>
                      <a:r>
                        <a:rPr lang="nl-NL" sz="1100" dirty="0">
                          <a:solidFill>
                            <a:schemeClr val="tx1"/>
                          </a:solidFill>
                          <a:effectLst/>
                        </a:rPr>
                        <a:t>Finland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rPr>
                        <a:t>Roemenië</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RON 118.000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7"/>
                  </a:ext>
                </a:extLst>
              </a:tr>
              <a:tr h="248168">
                <a:tc>
                  <a:txBody>
                    <a:bodyPr/>
                    <a:lstStyle/>
                    <a:p>
                      <a:pPr>
                        <a:lnSpc>
                          <a:spcPct val="115000"/>
                        </a:lnSpc>
                        <a:spcAft>
                          <a:spcPts val="1000"/>
                        </a:spcAft>
                      </a:pPr>
                      <a:r>
                        <a:rPr lang="nl-NL" sz="1100" dirty="0">
                          <a:solidFill>
                            <a:schemeClr val="tx1"/>
                          </a:solidFill>
                          <a:effectLst/>
                        </a:rPr>
                        <a:t>Frankrijk</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rPr>
                        <a:t>Slovenië</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8"/>
                  </a:ext>
                </a:extLst>
              </a:tr>
              <a:tr h="248168">
                <a:tc>
                  <a:txBody>
                    <a:bodyPr/>
                    <a:lstStyle/>
                    <a:p>
                      <a:pPr>
                        <a:lnSpc>
                          <a:spcPct val="115000"/>
                        </a:lnSpc>
                        <a:spcAft>
                          <a:spcPts val="1000"/>
                        </a:spcAft>
                      </a:pPr>
                      <a:r>
                        <a:rPr lang="nl-NL" sz="1100" dirty="0">
                          <a:solidFill>
                            <a:schemeClr val="tx1"/>
                          </a:solidFill>
                          <a:effectLst/>
                        </a:rPr>
                        <a:t>Griekenland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Slowakije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09"/>
                  </a:ext>
                </a:extLst>
              </a:tr>
              <a:tr h="248168">
                <a:tc>
                  <a:txBody>
                    <a:bodyPr/>
                    <a:lstStyle/>
                    <a:p>
                      <a:pPr>
                        <a:lnSpc>
                          <a:spcPct val="115000"/>
                        </a:lnSpc>
                        <a:spcAft>
                          <a:spcPts val="1000"/>
                        </a:spcAft>
                      </a:pPr>
                      <a:r>
                        <a:rPr lang="nl-NL" sz="1100" dirty="0">
                          <a:solidFill>
                            <a:schemeClr val="tx1"/>
                          </a:solidFill>
                          <a:effectLst/>
                        </a:rPr>
                        <a:t>Hongarije</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Spanje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10"/>
                  </a:ext>
                </a:extLst>
              </a:tr>
              <a:tr h="248168">
                <a:tc>
                  <a:txBody>
                    <a:bodyPr/>
                    <a:lstStyle/>
                    <a:p>
                      <a:pPr>
                        <a:lnSpc>
                          <a:spcPct val="115000"/>
                        </a:lnSpc>
                        <a:spcAft>
                          <a:spcPts val="1000"/>
                        </a:spcAft>
                      </a:pPr>
                      <a:r>
                        <a:rPr lang="nl-NL" sz="1100" dirty="0">
                          <a:solidFill>
                            <a:schemeClr val="tx1"/>
                          </a:solidFill>
                          <a:effectLst/>
                        </a:rPr>
                        <a:t>Ierland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rPr>
                        <a:t>Tsjechië</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CZK 1.140.000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11"/>
                  </a:ext>
                </a:extLst>
              </a:tr>
              <a:tr h="248168">
                <a:tc>
                  <a:txBody>
                    <a:bodyPr/>
                    <a:lstStyle/>
                    <a:p>
                      <a:pPr>
                        <a:lnSpc>
                          <a:spcPct val="115000"/>
                        </a:lnSpc>
                        <a:spcAft>
                          <a:spcPts val="1000"/>
                        </a:spcAft>
                      </a:pPr>
                      <a:r>
                        <a:rPr lang="nl-NL" sz="1100" dirty="0">
                          <a:solidFill>
                            <a:schemeClr val="tx1"/>
                          </a:solidFill>
                          <a:effectLst/>
                        </a:rPr>
                        <a:t>Italië</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100.000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latin typeface="+mj-lt"/>
                          <a:ea typeface="Calibri" panose="020F0502020204030204" pitchFamily="34" charset="0"/>
                          <a:cs typeface="Times New Roman" panose="02020603050405020304" pitchFamily="18" charset="0"/>
                        </a:rPr>
                        <a:t>Zweden</a:t>
                      </a:r>
                    </a:p>
                  </a:txBody>
                  <a:tcPr marL="68574" marR="68574" marT="0" marB="0">
                    <a:solidFill>
                      <a:srgbClr val="BCBF00"/>
                    </a:solidFill>
                  </a:tcPr>
                </a:tc>
                <a:tc>
                  <a:txBody>
                    <a:bodyPr/>
                    <a:lstStyle/>
                    <a:p>
                      <a:pPr>
                        <a:lnSpc>
                          <a:spcPct val="115000"/>
                        </a:lnSpc>
                        <a:spcAft>
                          <a:spcPts val="1000"/>
                        </a:spcAft>
                      </a:pPr>
                      <a:r>
                        <a:rPr lang="nl-NL" sz="1100" dirty="0">
                          <a:effectLst/>
                          <a:latin typeface="+mj-lt"/>
                          <a:ea typeface="Calibri" panose="020F0502020204030204" pitchFamily="34" charset="0"/>
                          <a:cs typeface="Times New Roman" panose="02020603050405020304" pitchFamily="18" charset="0"/>
                        </a:rPr>
                        <a:t>SEK 320.000</a:t>
                      </a:r>
                    </a:p>
                  </a:txBody>
                  <a:tcPr marL="68574" marR="68574" marT="0" marB="0">
                    <a:solidFill>
                      <a:srgbClr val="BCBF00"/>
                    </a:solidFill>
                  </a:tcPr>
                </a:tc>
                <a:extLst>
                  <a:ext uri="{0D108BD9-81ED-4DB2-BD59-A6C34878D82A}">
                    <a16:rowId xmlns:a16="http://schemas.microsoft.com/office/drawing/2014/main" val="10012"/>
                  </a:ext>
                </a:extLst>
              </a:tr>
              <a:tr h="248168">
                <a:tc>
                  <a:txBody>
                    <a:bodyPr/>
                    <a:lstStyle/>
                    <a:p>
                      <a:pPr>
                        <a:lnSpc>
                          <a:spcPct val="115000"/>
                        </a:lnSpc>
                        <a:spcAft>
                          <a:spcPts val="1000"/>
                        </a:spcAft>
                      </a:pPr>
                      <a:r>
                        <a:rPr lang="nl-NL" sz="1100" dirty="0">
                          <a:solidFill>
                            <a:schemeClr val="tx1"/>
                          </a:solidFill>
                          <a:effectLst/>
                        </a:rPr>
                        <a:t>Kroatië</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HRK 270.000 HRK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13"/>
                  </a:ext>
                </a:extLst>
              </a:tr>
              <a:tr h="248168">
                <a:tc>
                  <a:txBody>
                    <a:bodyPr/>
                    <a:lstStyle/>
                    <a:p>
                      <a:pPr>
                        <a:lnSpc>
                          <a:spcPct val="115000"/>
                        </a:lnSpc>
                        <a:spcAft>
                          <a:spcPts val="1000"/>
                        </a:spcAft>
                      </a:pPr>
                      <a:r>
                        <a:rPr lang="nl-NL" sz="1100" dirty="0">
                          <a:solidFill>
                            <a:schemeClr val="tx1"/>
                          </a:solidFill>
                          <a:effectLst/>
                        </a:rPr>
                        <a:t>Letland</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EUR 35.000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tc>
                  <a:txBody>
                    <a:bodyPr/>
                    <a:lstStyle/>
                    <a:p>
                      <a:pPr>
                        <a:lnSpc>
                          <a:spcPct val="115000"/>
                        </a:lnSpc>
                        <a:spcAft>
                          <a:spcPts val="10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solidFill>
                      <a:srgbClr val="BCBF00"/>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29256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2D593FA4-1D5F-BF48-ACDA-5454C137BDBD}"/>
              </a:ext>
            </a:extLst>
          </p:cNvPr>
          <p:cNvSpPr>
            <a:spLocks noGrp="1"/>
          </p:cNvSpPr>
          <p:nvPr>
            <p:ph type="title"/>
          </p:nvPr>
        </p:nvSpPr>
        <p:spPr>
          <a:xfrm>
            <a:off x="672380" y="818285"/>
            <a:ext cx="9144000" cy="1143000"/>
          </a:xfrm>
        </p:spPr>
        <p:txBody>
          <a:bodyPr/>
          <a:lstStyle/>
          <a:p>
            <a:pPr eaLnBrk="1" hangingPunct="1">
              <a:defRPr/>
            </a:pPr>
            <a:r>
              <a:rPr lang="nl-NL" altLang="nl-NL" dirty="0"/>
              <a:t>BTW en afstandsverkopen</a:t>
            </a:r>
          </a:p>
        </p:txBody>
      </p:sp>
      <p:sp>
        <p:nvSpPr>
          <p:cNvPr id="45059" name="Rectangle 3">
            <a:extLst>
              <a:ext uri="{FF2B5EF4-FFF2-40B4-BE49-F238E27FC236}">
                <a16:creationId xmlns:a16="http://schemas.microsoft.com/office/drawing/2014/main" id="{CFD60ECD-005A-0342-B393-8B9FF24045B1}"/>
              </a:ext>
            </a:extLst>
          </p:cNvPr>
          <p:cNvSpPr>
            <a:spLocks noGrp="1" noChangeArrowheads="1"/>
          </p:cNvSpPr>
          <p:nvPr>
            <p:ph idx="1"/>
          </p:nvPr>
        </p:nvSpPr>
        <p:spPr>
          <a:xfrm>
            <a:off x="672380" y="1961285"/>
            <a:ext cx="8353425" cy="4525963"/>
          </a:xfrm>
        </p:spPr>
        <p:txBody>
          <a:bodyPr rtlCol="0">
            <a:normAutofit/>
          </a:bodyPr>
          <a:lstStyle/>
          <a:p>
            <a:pPr marL="0" indent="0" fontAlgn="auto">
              <a:spcBef>
                <a:spcPts val="0"/>
              </a:spcBef>
              <a:spcAft>
                <a:spcPts val="0"/>
              </a:spcAft>
              <a:buNone/>
              <a:defRPr/>
            </a:pPr>
            <a:r>
              <a:rPr lang="en-US" u="sng" dirty="0" err="1"/>
              <a:t>Waarom</a:t>
            </a:r>
            <a:r>
              <a:rPr lang="en-US" u="sng" dirty="0"/>
              <a:t> </a:t>
            </a:r>
            <a:r>
              <a:rPr lang="en-US" u="sng" dirty="0" err="1"/>
              <a:t>deze</a:t>
            </a:r>
            <a:r>
              <a:rPr lang="en-US" u="sng" dirty="0"/>
              <a:t> </a:t>
            </a:r>
            <a:r>
              <a:rPr lang="en-US" u="sng" dirty="0" err="1"/>
              <a:t>regeling</a:t>
            </a:r>
            <a:r>
              <a:rPr lang="en-US" u="sng" dirty="0"/>
              <a:t>?</a:t>
            </a:r>
          </a:p>
          <a:p>
            <a:pPr marL="285750" indent="-285750" fontAlgn="auto">
              <a:spcBef>
                <a:spcPts val="0"/>
              </a:spcBef>
              <a:spcAft>
                <a:spcPts val="0"/>
              </a:spcAft>
              <a:buFont typeface="Arial" panose="020B0604020202020204" pitchFamily="34" charset="0"/>
              <a:buChar char="•"/>
              <a:defRPr/>
            </a:pPr>
            <a:r>
              <a:rPr lang="en-US" dirty="0">
                <a:sym typeface="Wingdings" pitchFamily="2" charset="2"/>
              </a:rPr>
              <a:t>Ter </a:t>
            </a:r>
            <a:r>
              <a:rPr lang="en-US" dirty="0" err="1">
                <a:sym typeface="Wingdings" pitchFamily="2" charset="2"/>
              </a:rPr>
              <a:t>voorkoming</a:t>
            </a:r>
            <a:r>
              <a:rPr lang="en-US" dirty="0">
                <a:sym typeface="Wingdings" pitchFamily="2" charset="2"/>
              </a:rPr>
              <a:t> van </a:t>
            </a:r>
            <a:r>
              <a:rPr lang="en-US" dirty="0" err="1">
                <a:sym typeface="Wingdings" pitchFamily="2" charset="2"/>
              </a:rPr>
              <a:t>verstoring</a:t>
            </a:r>
            <a:r>
              <a:rPr lang="en-US" dirty="0">
                <a:sym typeface="Wingdings" pitchFamily="2" charset="2"/>
              </a:rPr>
              <a:t> van </a:t>
            </a:r>
            <a:r>
              <a:rPr lang="en-US" dirty="0" err="1">
                <a:sym typeface="Wingdings" pitchFamily="2" charset="2"/>
              </a:rPr>
              <a:t>concurrentieverhoudingen</a:t>
            </a:r>
            <a:r>
              <a:rPr lang="en-US" dirty="0">
                <a:sym typeface="Wingdings" pitchFamily="2" charset="2"/>
              </a:rPr>
              <a:t>/ </a:t>
            </a:r>
            <a:r>
              <a:rPr lang="en-US" dirty="0" err="1">
                <a:sym typeface="Wingdings" pitchFamily="2" charset="2"/>
              </a:rPr>
              <a:t>verlegging</a:t>
            </a:r>
            <a:r>
              <a:rPr lang="en-US" dirty="0">
                <a:sym typeface="Wingdings" pitchFamily="2" charset="2"/>
              </a:rPr>
              <a:t> van </a:t>
            </a:r>
            <a:r>
              <a:rPr lang="en-US" dirty="0" err="1">
                <a:sym typeface="Wingdings" pitchFamily="2" charset="2"/>
              </a:rPr>
              <a:t>handelsstromen</a:t>
            </a:r>
            <a:endParaRPr lang="en-US" dirty="0">
              <a:sym typeface="Wingdings" pitchFamily="2" charset="2"/>
            </a:endParaRPr>
          </a:p>
          <a:p>
            <a:pPr fontAlgn="auto">
              <a:spcBef>
                <a:spcPts val="0"/>
              </a:spcBef>
              <a:spcAft>
                <a:spcPts val="0"/>
              </a:spcAft>
              <a:buFont typeface="Arial" panose="020B0604020202020204" pitchFamily="34" charset="0"/>
              <a:buChar char="•"/>
              <a:defRPr/>
            </a:pPr>
            <a:endParaRPr lang="en-US" dirty="0"/>
          </a:p>
          <a:p>
            <a:pPr marL="0" indent="0" fontAlgn="auto">
              <a:spcBef>
                <a:spcPts val="0"/>
              </a:spcBef>
              <a:spcAft>
                <a:spcPts val="0"/>
              </a:spcAft>
              <a:buNone/>
              <a:defRPr/>
            </a:pPr>
            <a:r>
              <a:rPr lang="en-US" u="sng" dirty="0" err="1"/>
              <a:t>Verplichtingen</a:t>
            </a:r>
            <a:r>
              <a:rPr lang="en-US" u="sng" dirty="0"/>
              <a:t>:</a:t>
            </a:r>
          </a:p>
          <a:p>
            <a:pPr fontAlgn="auto">
              <a:spcBef>
                <a:spcPts val="0"/>
              </a:spcBef>
              <a:spcAft>
                <a:spcPts val="0"/>
              </a:spcAft>
              <a:buFont typeface="Arial" panose="020B0604020202020204" pitchFamily="34" charset="0"/>
              <a:buChar char="•"/>
              <a:defRPr/>
            </a:pPr>
            <a:r>
              <a:rPr lang="en-US" dirty="0" err="1"/>
              <a:t>Leverancier</a:t>
            </a:r>
            <a:r>
              <a:rPr lang="en-US" dirty="0"/>
              <a:t> </a:t>
            </a:r>
            <a:r>
              <a:rPr lang="en-US" dirty="0" err="1"/>
              <a:t>vermeldt</a:t>
            </a:r>
            <a:r>
              <a:rPr lang="en-US" dirty="0"/>
              <a:t> </a:t>
            </a:r>
            <a:r>
              <a:rPr lang="en-US" dirty="0" err="1"/>
              <a:t>vergoeding</a:t>
            </a:r>
            <a:r>
              <a:rPr lang="en-US" dirty="0"/>
              <a:t> </a:t>
            </a:r>
            <a:r>
              <a:rPr lang="en-US" dirty="0" err="1"/>
              <a:t>voor</a:t>
            </a:r>
            <a:r>
              <a:rPr lang="en-US" dirty="0"/>
              <a:t> </a:t>
            </a:r>
            <a:r>
              <a:rPr lang="en-US" dirty="0" err="1"/>
              <a:t>afstandsverkopen</a:t>
            </a:r>
            <a:r>
              <a:rPr lang="en-US" dirty="0"/>
              <a:t> </a:t>
            </a:r>
            <a:r>
              <a:rPr lang="en-US" dirty="0" err="1"/>
              <a:t>bij</a:t>
            </a:r>
            <a:r>
              <a:rPr lang="en-US" dirty="0"/>
              <a:t> </a:t>
            </a:r>
            <a:r>
              <a:rPr lang="en-US" dirty="0" err="1"/>
              <a:t>vraag</a:t>
            </a:r>
            <a:r>
              <a:rPr lang="en-US" dirty="0"/>
              <a:t> 3c van de </a:t>
            </a:r>
            <a:r>
              <a:rPr lang="en-US" dirty="0" err="1"/>
              <a:t>aangifte</a:t>
            </a:r>
            <a:r>
              <a:rPr lang="en-US" dirty="0"/>
              <a:t> BTW </a:t>
            </a:r>
          </a:p>
          <a:p>
            <a:pPr fontAlgn="auto">
              <a:spcBef>
                <a:spcPts val="0"/>
              </a:spcBef>
              <a:spcAft>
                <a:spcPts val="0"/>
              </a:spcAft>
              <a:buFont typeface="Arial" panose="020B0604020202020204" pitchFamily="34" charset="0"/>
              <a:buChar char="•"/>
              <a:defRPr/>
            </a:pPr>
            <a:r>
              <a:rPr lang="en-US" dirty="0" err="1"/>
              <a:t>Uitreiken</a:t>
            </a:r>
            <a:r>
              <a:rPr lang="en-US" dirty="0"/>
              <a:t> </a:t>
            </a:r>
            <a:r>
              <a:rPr lang="en-US" dirty="0" err="1"/>
              <a:t>factuur</a:t>
            </a:r>
            <a:endParaRPr lang="en-US" dirty="0"/>
          </a:p>
          <a:p>
            <a:pPr fontAlgn="auto">
              <a:spcBef>
                <a:spcPts val="0"/>
              </a:spcBef>
              <a:spcAft>
                <a:spcPts val="0"/>
              </a:spcAft>
              <a:buFont typeface="Arial" panose="020B0604020202020204" pitchFamily="34" charset="0"/>
              <a:buChar char="•"/>
              <a:defRPr/>
            </a:pPr>
            <a:endParaRPr lang="en-US" dirty="0"/>
          </a:p>
          <a:p>
            <a:pPr marL="0" indent="0" fontAlgn="auto">
              <a:spcBef>
                <a:spcPts val="0"/>
              </a:spcBef>
              <a:spcAft>
                <a:spcPts val="0"/>
              </a:spcAft>
              <a:buNone/>
              <a:defRPr/>
            </a:pPr>
            <a:r>
              <a:rPr lang="en-US" u="sng" dirty="0"/>
              <a:t>Let op! </a:t>
            </a:r>
            <a:br>
              <a:rPr lang="en-US" u="sng" dirty="0"/>
            </a:br>
            <a:r>
              <a:rPr lang="en-US" dirty="0" err="1"/>
              <a:t>Leverancier</a:t>
            </a:r>
            <a:r>
              <a:rPr lang="en-US" dirty="0"/>
              <a:t> </a:t>
            </a:r>
            <a:r>
              <a:rPr lang="en-US" dirty="0" err="1"/>
              <a:t>moet</a:t>
            </a:r>
            <a:r>
              <a:rPr lang="en-US" dirty="0"/>
              <a:t> </a:t>
            </a:r>
            <a:r>
              <a:rPr lang="en-US" dirty="0" err="1"/>
              <a:t>kunnen</a:t>
            </a:r>
            <a:r>
              <a:rPr lang="en-US" dirty="0"/>
              <a:t> </a:t>
            </a:r>
            <a:r>
              <a:rPr lang="en-US" dirty="0" err="1"/>
              <a:t>aantonen</a:t>
            </a:r>
            <a:r>
              <a:rPr lang="en-US" dirty="0"/>
              <a:t> </a:t>
            </a:r>
            <a:r>
              <a:rPr lang="en-US" dirty="0" err="1"/>
              <a:t>dat</a:t>
            </a:r>
            <a:r>
              <a:rPr lang="en-US" dirty="0"/>
              <a:t> de levering niet in eigen land is </a:t>
            </a:r>
            <a:r>
              <a:rPr lang="en-US" dirty="0" err="1"/>
              <a:t>verricht</a:t>
            </a:r>
            <a:r>
              <a:rPr lang="en-US" dirty="0"/>
              <a:t> </a:t>
            </a:r>
            <a:r>
              <a:rPr lang="en-US" dirty="0" err="1"/>
              <a:t>en</a:t>
            </a:r>
            <a:r>
              <a:rPr lang="en-US" dirty="0"/>
              <a:t> </a:t>
            </a:r>
          </a:p>
          <a:p>
            <a:pPr marL="0" indent="0" fontAlgn="auto">
              <a:spcBef>
                <a:spcPts val="0"/>
              </a:spcBef>
              <a:spcAft>
                <a:spcPts val="0"/>
              </a:spcAft>
              <a:buNone/>
              <a:defRPr/>
            </a:pPr>
            <a:r>
              <a:rPr lang="en-US" dirty="0" err="1"/>
              <a:t>dat</a:t>
            </a:r>
            <a:r>
              <a:rPr lang="en-US" dirty="0"/>
              <a:t> </a:t>
            </a:r>
            <a:r>
              <a:rPr lang="en-US" dirty="0" err="1"/>
              <a:t>daarom</a:t>
            </a:r>
            <a:r>
              <a:rPr lang="en-US" dirty="0"/>
              <a:t> </a:t>
            </a:r>
            <a:r>
              <a:rPr lang="en-US" dirty="0" err="1"/>
              <a:t>geen</a:t>
            </a:r>
            <a:r>
              <a:rPr lang="en-US" dirty="0"/>
              <a:t> BTW in </a:t>
            </a:r>
            <a:r>
              <a:rPr lang="en-US" dirty="0" err="1"/>
              <a:t>dit</a:t>
            </a:r>
            <a:r>
              <a:rPr lang="en-US" dirty="0"/>
              <a:t> land is verschuldigd</a:t>
            </a:r>
            <a:endParaRPr lang="nl-NL" dirty="0"/>
          </a:p>
          <a:p>
            <a:pPr marL="457200" indent="-457200" fontAlgn="auto">
              <a:spcBef>
                <a:spcPts val="0"/>
              </a:spcBef>
              <a:spcAft>
                <a:spcPts val="0"/>
              </a:spcAft>
              <a:buFont typeface="Arial" panose="020B0604020202020204" pitchFamily="34" charset="0"/>
              <a:buChar char="•"/>
              <a:defRPr/>
            </a:pPr>
            <a:endParaRPr lang="nl-NL" dirty="0"/>
          </a:p>
        </p:txBody>
      </p:sp>
    </p:spTree>
    <p:extLst>
      <p:ext uri="{BB962C8B-B14F-4D97-AF65-F5344CB8AC3E}">
        <p14:creationId xmlns:p14="http://schemas.microsoft.com/office/powerpoint/2010/main" val="2901461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3">
            <a:extLst>
              <a:ext uri="{FF2B5EF4-FFF2-40B4-BE49-F238E27FC236}">
                <a16:creationId xmlns:a16="http://schemas.microsoft.com/office/drawing/2014/main" id="{CEEF2E23-B7B6-1444-8DA4-56E8BC5562F0}"/>
              </a:ext>
            </a:extLst>
          </p:cNvPr>
          <p:cNvSpPr>
            <a:spLocks noChangeArrowheads="1"/>
          </p:cNvSpPr>
          <p:nvPr/>
        </p:nvSpPr>
        <p:spPr bwMode="auto">
          <a:xfrm>
            <a:off x="714375" y="2362200"/>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Arial" panose="020B0604020202020204" pitchFamily="34" charset="0"/>
              </a:rPr>
              <a:t>Nederlandse</a:t>
            </a:r>
          </a:p>
          <a:p>
            <a:pPr algn="ctr">
              <a:lnSpc>
                <a:spcPct val="100000"/>
              </a:lnSpc>
              <a:defRPr/>
            </a:pPr>
            <a:r>
              <a:rPr lang="nl-NL" altLang="nl-NL" sz="1600" b="0">
                <a:latin typeface="Arial" panose="020B0604020202020204" pitchFamily="34" charset="0"/>
              </a:rPr>
              <a:t>ondernemer</a:t>
            </a:r>
          </a:p>
        </p:txBody>
      </p:sp>
      <p:sp>
        <p:nvSpPr>
          <p:cNvPr id="66563" name="AutoShape 4">
            <a:extLst>
              <a:ext uri="{FF2B5EF4-FFF2-40B4-BE49-F238E27FC236}">
                <a16:creationId xmlns:a16="http://schemas.microsoft.com/office/drawing/2014/main" id="{FA652952-68B7-BD4E-B67B-74451C706479}"/>
              </a:ext>
            </a:extLst>
          </p:cNvPr>
          <p:cNvSpPr>
            <a:spLocks noChangeArrowheads="1"/>
          </p:cNvSpPr>
          <p:nvPr/>
        </p:nvSpPr>
        <p:spPr bwMode="auto">
          <a:xfrm>
            <a:off x="5919787" y="2325688"/>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Arial" panose="020B0604020202020204" pitchFamily="34" charset="0"/>
              </a:rPr>
              <a:t>Belgische </a:t>
            </a:r>
          </a:p>
          <a:p>
            <a:pPr algn="ctr">
              <a:lnSpc>
                <a:spcPct val="100000"/>
              </a:lnSpc>
              <a:defRPr/>
            </a:pPr>
            <a:r>
              <a:rPr lang="nl-NL" altLang="nl-NL" sz="1600" b="0">
                <a:latin typeface="Arial" panose="020B0604020202020204" pitchFamily="34" charset="0"/>
              </a:rPr>
              <a:t>particulier</a:t>
            </a:r>
          </a:p>
        </p:txBody>
      </p:sp>
      <p:sp>
        <p:nvSpPr>
          <p:cNvPr id="20484" name="Rectangle 6">
            <a:extLst>
              <a:ext uri="{FF2B5EF4-FFF2-40B4-BE49-F238E27FC236}">
                <a16:creationId xmlns:a16="http://schemas.microsoft.com/office/drawing/2014/main" id="{1C8EFC22-D7EE-2941-8FE7-295BFB577329}"/>
              </a:ext>
            </a:extLst>
          </p:cNvPr>
          <p:cNvSpPr>
            <a:spLocks noChangeArrowheads="1"/>
          </p:cNvSpPr>
          <p:nvPr/>
        </p:nvSpPr>
        <p:spPr bwMode="auto">
          <a:xfrm>
            <a:off x="2538413" y="2957513"/>
            <a:ext cx="34845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Levering goederen</a:t>
            </a:r>
          </a:p>
          <a:p>
            <a:pPr algn="ctr" eaLnBrk="1" hangingPunct="1">
              <a:spcBef>
                <a:spcPct val="0"/>
              </a:spcBef>
              <a:buFontTx/>
              <a:buNone/>
            </a:pPr>
            <a:r>
              <a:rPr lang="nl-NL" altLang="nl-NL" sz="1600">
                <a:solidFill>
                  <a:schemeClr val="tx1"/>
                </a:solidFill>
              </a:rPr>
              <a:t>Vervoer door NL ondernemer</a:t>
            </a:r>
          </a:p>
        </p:txBody>
      </p:sp>
      <p:sp>
        <p:nvSpPr>
          <p:cNvPr id="20485" name="AutoShape 7">
            <a:extLst>
              <a:ext uri="{FF2B5EF4-FFF2-40B4-BE49-F238E27FC236}">
                <a16:creationId xmlns:a16="http://schemas.microsoft.com/office/drawing/2014/main" id="{91E718EB-952B-0A4F-A85A-972848695CFF}"/>
              </a:ext>
            </a:extLst>
          </p:cNvPr>
          <p:cNvSpPr>
            <a:spLocks noChangeArrowheads="1"/>
          </p:cNvSpPr>
          <p:nvPr/>
        </p:nvSpPr>
        <p:spPr bwMode="auto">
          <a:xfrm>
            <a:off x="2362200" y="2655888"/>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86" name="Text Box 8">
            <a:extLst>
              <a:ext uri="{FF2B5EF4-FFF2-40B4-BE49-F238E27FC236}">
                <a16:creationId xmlns:a16="http://schemas.microsoft.com/office/drawing/2014/main" id="{01B4816C-3571-D24E-86FE-3BA26E06E113}"/>
              </a:ext>
            </a:extLst>
          </p:cNvPr>
          <p:cNvSpPr txBox="1">
            <a:spLocks noChangeArrowheads="1"/>
          </p:cNvSpPr>
          <p:nvPr/>
        </p:nvSpPr>
        <p:spPr bwMode="auto">
          <a:xfrm>
            <a:off x="706439" y="3683002"/>
            <a:ext cx="845978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eaLnBrk="1" hangingPunct="1">
              <a:spcBef>
                <a:spcPct val="0"/>
              </a:spcBef>
              <a:buFontTx/>
              <a:buNone/>
            </a:pPr>
            <a:r>
              <a:rPr lang="nl-NL" altLang="nl-NL" sz="1600" u="sng" dirty="0">
                <a:solidFill>
                  <a:schemeClr val="tx1"/>
                </a:solidFill>
              </a:rPr>
              <a:t>Leveringen 2019</a:t>
            </a:r>
            <a:r>
              <a:rPr lang="nl-NL" altLang="nl-NL" sz="1600" dirty="0">
                <a:solidFill>
                  <a:schemeClr val="tx1"/>
                </a:solidFill>
              </a:rPr>
              <a:t> aan Belgische particulier € 43.000</a:t>
            </a:r>
          </a:p>
          <a:p>
            <a:pPr eaLnBrk="1" hangingPunct="1">
              <a:spcBef>
                <a:spcPct val="0"/>
              </a:spcBef>
              <a:buFontTx/>
              <a:buNone/>
            </a:pPr>
            <a:r>
              <a:rPr lang="nl-NL" altLang="nl-NL" sz="1600" dirty="0">
                <a:solidFill>
                  <a:schemeClr val="tx1"/>
                </a:solidFill>
              </a:rPr>
              <a:t>Tot moment overschrijding € 35.000 : Plaats van levering NL </a:t>
            </a:r>
            <a:r>
              <a:rPr lang="nl-NL" altLang="nl-NL" sz="1600" dirty="0">
                <a:solidFill>
                  <a:schemeClr val="tx1"/>
                </a:solidFill>
                <a:sym typeface="Wingdings" pitchFamily="2" charset="2"/>
              </a:rPr>
              <a:t>=&gt; </a:t>
            </a:r>
            <a:r>
              <a:rPr lang="nl-NL" altLang="nl-NL" sz="1600" dirty="0">
                <a:solidFill>
                  <a:schemeClr val="tx1"/>
                </a:solidFill>
              </a:rPr>
              <a:t>NL BTW</a:t>
            </a:r>
          </a:p>
          <a:p>
            <a:pPr eaLnBrk="1" hangingPunct="1">
              <a:spcBef>
                <a:spcPct val="0"/>
              </a:spcBef>
              <a:buFontTx/>
              <a:buNone/>
            </a:pPr>
            <a:r>
              <a:rPr lang="nl-NL" altLang="nl-NL" sz="1600" dirty="0">
                <a:solidFill>
                  <a:schemeClr val="tx1"/>
                </a:solidFill>
              </a:rPr>
              <a:t>Na overschrijding € 35.000: Plaats van levering BE </a:t>
            </a:r>
            <a:r>
              <a:rPr lang="nl-NL" altLang="nl-NL" sz="1600" dirty="0">
                <a:solidFill>
                  <a:schemeClr val="tx1"/>
                </a:solidFill>
                <a:sym typeface="Wingdings" pitchFamily="2" charset="2"/>
              </a:rPr>
              <a:t>=&gt;</a:t>
            </a:r>
            <a:r>
              <a:rPr lang="nl-NL" altLang="nl-NL" sz="1600" dirty="0">
                <a:solidFill>
                  <a:schemeClr val="tx1"/>
                </a:solidFill>
              </a:rPr>
              <a:t> BE BTW </a:t>
            </a:r>
          </a:p>
          <a:p>
            <a:pPr eaLnBrk="1" hangingPunct="1">
              <a:spcBef>
                <a:spcPct val="0"/>
              </a:spcBef>
              <a:buFont typeface="Symbol" pitchFamily="2" charset="2"/>
              <a:buNone/>
            </a:pPr>
            <a:r>
              <a:rPr lang="nl-NL" altLang="nl-NL" sz="1600" dirty="0">
                <a:solidFill>
                  <a:schemeClr val="tx1"/>
                </a:solidFill>
                <a:sym typeface="Wingdings" pitchFamily="2" charset="2"/>
              </a:rPr>
              <a:t>=&gt; </a:t>
            </a:r>
            <a:r>
              <a:rPr lang="nl-NL" altLang="nl-NL" sz="1600" dirty="0">
                <a:solidFill>
                  <a:schemeClr val="tx1"/>
                </a:solidFill>
              </a:rPr>
              <a:t>Registratie in BE</a:t>
            </a:r>
          </a:p>
          <a:p>
            <a:pPr eaLnBrk="1" hangingPunct="1">
              <a:spcBef>
                <a:spcPct val="0"/>
              </a:spcBef>
              <a:buFont typeface="Symbol" pitchFamily="2" charset="2"/>
              <a:buNone/>
            </a:pPr>
            <a:endParaRPr lang="nl-NL" altLang="nl-NL" sz="1600" dirty="0">
              <a:solidFill>
                <a:schemeClr val="tx1"/>
              </a:solidFill>
            </a:endParaRPr>
          </a:p>
          <a:p>
            <a:pPr eaLnBrk="1" hangingPunct="1">
              <a:spcBef>
                <a:spcPct val="0"/>
              </a:spcBef>
              <a:buFont typeface="Symbol" pitchFamily="2" charset="2"/>
              <a:buNone/>
            </a:pPr>
            <a:r>
              <a:rPr lang="nl-NL" altLang="nl-NL" sz="1600" u="sng" dirty="0">
                <a:solidFill>
                  <a:schemeClr val="tx1"/>
                </a:solidFill>
              </a:rPr>
              <a:t>Leveringen 2020</a:t>
            </a:r>
            <a:r>
              <a:rPr lang="nl-NL" altLang="nl-NL" sz="1600" dirty="0">
                <a:solidFill>
                  <a:schemeClr val="tx1"/>
                </a:solidFill>
              </a:rPr>
              <a:t> aan Belgische particulieren € 29.000</a:t>
            </a:r>
          </a:p>
          <a:p>
            <a:pPr eaLnBrk="1" hangingPunct="1">
              <a:spcBef>
                <a:spcPct val="0"/>
              </a:spcBef>
              <a:buFont typeface="Symbol" pitchFamily="2" charset="2"/>
              <a:buNone/>
            </a:pPr>
            <a:r>
              <a:rPr lang="nl-NL" altLang="nl-NL" sz="1600" dirty="0">
                <a:solidFill>
                  <a:schemeClr val="tx1"/>
                </a:solidFill>
              </a:rPr>
              <a:t>Alle levering plaats van levering BE </a:t>
            </a:r>
            <a:r>
              <a:rPr lang="nl-NL" altLang="nl-NL" sz="1600" dirty="0">
                <a:solidFill>
                  <a:schemeClr val="tx1"/>
                </a:solidFill>
                <a:sym typeface="Wingdings" pitchFamily="2" charset="2"/>
              </a:rPr>
              <a:t>=&gt;</a:t>
            </a:r>
            <a:r>
              <a:rPr lang="nl-NL" altLang="nl-NL" sz="1600" dirty="0">
                <a:solidFill>
                  <a:schemeClr val="tx1"/>
                </a:solidFill>
              </a:rPr>
              <a:t> BE BTW </a:t>
            </a:r>
          </a:p>
          <a:p>
            <a:pPr eaLnBrk="1" hangingPunct="1">
              <a:spcBef>
                <a:spcPct val="0"/>
              </a:spcBef>
              <a:buFont typeface="Symbol" pitchFamily="2" charset="2"/>
              <a:buNone/>
            </a:pPr>
            <a:r>
              <a:rPr lang="nl-NL" altLang="nl-NL" sz="1600" dirty="0">
                <a:solidFill>
                  <a:schemeClr val="tx1"/>
                </a:solidFill>
                <a:sym typeface="Wingdings" pitchFamily="2" charset="2"/>
              </a:rPr>
              <a:t>=&gt; </a:t>
            </a:r>
            <a:r>
              <a:rPr lang="nl-NL" altLang="nl-NL" sz="1600" dirty="0">
                <a:solidFill>
                  <a:schemeClr val="tx1"/>
                </a:solidFill>
              </a:rPr>
              <a:t>Registratie in BE </a:t>
            </a:r>
          </a:p>
          <a:p>
            <a:pPr eaLnBrk="1" hangingPunct="1">
              <a:spcBef>
                <a:spcPct val="0"/>
              </a:spcBef>
              <a:buFontTx/>
              <a:buNone/>
            </a:pPr>
            <a:r>
              <a:rPr lang="nl-NL" altLang="nl-NL" sz="1600" dirty="0">
                <a:solidFill>
                  <a:schemeClr val="tx1"/>
                </a:solidFill>
              </a:rPr>
              <a:t> </a:t>
            </a:r>
          </a:p>
          <a:p>
            <a:pPr eaLnBrk="1" hangingPunct="1">
              <a:spcBef>
                <a:spcPct val="0"/>
              </a:spcBef>
              <a:buFontTx/>
              <a:buNone/>
            </a:pPr>
            <a:endParaRPr lang="nl-NL" altLang="nl-NL" sz="1600" dirty="0">
              <a:solidFill>
                <a:schemeClr val="tx1"/>
              </a:solidFill>
            </a:endParaRPr>
          </a:p>
          <a:p>
            <a:pPr eaLnBrk="1" hangingPunct="1">
              <a:spcBef>
                <a:spcPct val="0"/>
              </a:spcBef>
              <a:buFontTx/>
              <a:buNone/>
            </a:pPr>
            <a:endParaRPr lang="nl-NL" altLang="nl-NL" sz="1600" dirty="0">
              <a:solidFill>
                <a:schemeClr val="tx1"/>
              </a:solidFill>
            </a:endParaRPr>
          </a:p>
        </p:txBody>
      </p:sp>
      <p:sp>
        <p:nvSpPr>
          <p:cNvPr id="20487" name="Rectangle 9">
            <a:extLst>
              <a:ext uri="{FF2B5EF4-FFF2-40B4-BE49-F238E27FC236}">
                <a16:creationId xmlns:a16="http://schemas.microsoft.com/office/drawing/2014/main" id="{082318A7-481F-E646-8575-374D6C39934A}"/>
              </a:ext>
            </a:extLst>
          </p:cNvPr>
          <p:cNvSpPr>
            <a:spLocks noChangeArrowheads="1"/>
          </p:cNvSpPr>
          <p:nvPr/>
        </p:nvSpPr>
        <p:spPr bwMode="auto">
          <a:xfrm>
            <a:off x="1138237" y="1974850"/>
            <a:ext cx="1130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Nederland</a:t>
            </a:r>
          </a:p>
        </p:txBody>
      </p:sp>
      <p:sp>
        <p:nvSpPr>
          <p:cNvPr id="20488" name="Rectangle 10">
            <a:extLst>
              <a:ext uri="{FF2B5EF4-FFF2-40B4-BE49-F238E27FC236}">
                <a16:creationId xmlns:a16="http://schemas.microsoft.com/office/drawing/2014/main" id="{6A472063-F41D-7F46-8007-45F995321AA2}"/>
              </a:ext>
            </a:extLst>
          </p:cNvPr>
          <p:cNvSpPr>
            <a:spLocks noChangeArrowheads="1"/>
          </p:cNvSpPr>
          <p:nvPr/>
        </p:nvSpPr>
        <p:spPr bwMode="auto">
          <a:xfrm>
            <a:off x="6424613" y="1901825"/>
            <a:ext cx="7524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buFontTx/>
              <a:buNone/>
            </a:pPr>
            <a:r>
              <a:rPr lang="nl-NL" altLang="nl-NL" sz="1600">
                <a:solidFill>
                  <a:schemeClr val="tx1"/>
                </a:solidFill>
              </a:rPr>
              <a:t>België</a:t>
            </a:r>
          </a:p>
        </p:txBody>
      </p:sp>
      <p:sp>
        <p:nvSpPr>
          <p:cNvPr id="60425" name="Titel 1">
            <a:extLst>
              <a:ext uri="{FF2B5EF4-FFF2-40B4-BE49-F238E27FC236}">
                <a16:creationId xmlns:a16="http://schemas.microsoft.com/office/drawing/2014/main" id="{E7EDB28B-5DA3-EE45-9D05-F08B096B4717}"/>
              </a:ext>
            </a:extLst>
          </p:cNvPr>
          <p:cNvSpPr>
            <a:spLocks noGrp="1"/>
          </p:cNvSpPr>
          <p:nvPr>
            <p:ph type="title"/>
          </p:nvPr>
        </p:nvSpPr>
        <p:spPr>
          <a:xfrm>
            <a:off x="706439" y="904874"/>
            <a:ext cx="9144000" cy="1143000"/>
          </a:xfrm>
        </p:spPr>
        <p:txBody>
          <a:bodyPr/>
          <a:lstStyle/>
          <a:p>
            <a:pPr eaLnBrk="1" hangingPunct="1">
              <a:defRPr/>
            </a:pPr>
            <a:r>
              <a:rPr lang="en-US" altLang="nl-NL" dirty="0"/>
              <a:t>BTW en </a:t>
            </a:r>
            <a:r>
              <a:rPr lang="en-US" altLang="nl-NL" dirty="0" err="1"/>
              <a:t>afstandsverkopen</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1798951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a:extLst>
              <a:ext uri="{FF2B5EF4-FFF2-40B4-BE49-F238E27FC236}">
                <a16:creationId xmlns:a16="http://schemas.microsoft.com/office/drawing/2014/main" id="{3C75BA40-BE6A-524C-97BE-7FECD02B8430}"/>
              </a:ext>
            </a:extLst>
          </p:cNvPr>
          <p:cNvSpPr>
            <a:spLocks noChangeArrowheads="1"/>
          </p:cNvSpPr>
          <p:nvPr/>
        </p:nvSpPr>
        <p:spPr bwMode="auto">
          <a:xfrm>
            <a:off x="569133" y="2362200"/>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Nederlandse</a:t>
            </a:r>
          </a:p>
          <a:p>
            <a:pPr algn="ctr">
              <a:lnSpc>
                <a:spcPct val="100000"/>
              </a:lnSpc>
              <a:defRPr/>
            </a:pPr>
            <a:r>
              <a:rPr lang="nl-NL" altLang="nl-NL" sz="1600" b="0">
                <a:latin typeface="Calibri" panose="020F0502020204030204" pitchFamily="34" charset="0"/>
              </a:rPr>
              <a:t>ondernemer</a:t>
            </a:r>
          </a:p>
        </p:txBody>
      </p:sp>
      <p:sp>
        <p:nvSpPr>
          <p:cNvPr id="67587" name="AutoShape 3">
            <a:extLst>
              <a:ext uri="{FF2B5EF4-FFF2-40B4-BE49-F238E27FC236}">
                <a16:creationId xmlns:a16="http://schemas.microsoft.com/office/drawing/2014/main" id="{9E39D2CE-7924-F04B-B440-B16629D597AD}"/>
              </a:ext>
            </a:extLst>
          </p:cNvPr>
          <p:cNvSpPr>
            <a:spLocks noChangeArrowheads="1"/>
          </p:cNvSpPr>
          <p:nvPr/>
        </p:nvSpPr>
        <p:spPr bwMode="auto">
          <a:xfrm>
            <a:off x="5680883" y="2289175"/>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Arial" panose="020B0604020202020204" pitchFamily="34" charset="0"/>
              </a:rPr>
              <a:t>Deense</a:t>
            </a:r>
          </a:p>
          <a:p>
            <a:pPr algn="ctr">
              <a:lnSpc>
                <a:spcPct val="100000"/>
              </a:lnSpc>
              <a:defRPr/>
            </a:pPr>
            <a:r>
              <a:rPr lang="nl-NL" altLang="nl-NL" sz="1600" b="0">
                <a:latin typeface="Arial" panose="020B0604020202020204" pitchFamily="34" charset="0"/>
              </a:rPr>
              <a:t>particulier</a:t>
            </a:r>
          </a:p>
        </p:txBody>
      </p:sp>
      <p:sp>
        <p:nvSpPr>
          <p:cNvPr id="21508" name="Rectangle 5">
            <a:extLst>
              <a:ext uri="{FF2B5EF4-FFF2-40B4-BE49-F238E27FC236}">
                <a16:creationId xmlns:a16="http://schemas.microsoft.com/office/drawing/2014/main" id="{EE9CB916-A67C-6946-B7C9-6C1C8040F95A}"/>
              </a:ext>
            </a:extLst>
          </p:cNvPr>
          <p:cNvSpPr>
            <a:spLocks noChangeArrowheads="1"/>
          </p:cNvSpPr>
          <p:nvPr/>
        </p:nvSpPr>
        <p:spPr bwMode="auto">
          <a:xfrm>
            <a:off x="2483659" y="3035300"/>
            <a:ext cx="2892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Levering goederen</a:t>
            </a:r>
          </a:p>
          <a:p>
            <a:pPr algn="ctr" eaLnBrk="1" hangingPunct="1">
              <a:spcBef>
                <a:spcPct val="0"/>
              </a:spcBef>
              <a:buFontTx/>
              <a:buNone/>
            </a:pPr>
            <a:r>
              <a:rPr lang="nl-NL" altLang="nl-NL" sz="1600">
                <a:solidFill>
                  <a:schemeClr val="tx1"/>
                </a:solidFill>
              </a:rPr>
              <a:t>Vervoer  door NL ondernemer</a:t>
            </a:r>
          </a:p>
        </p:txBody>
      </p:sp>
      <p:sp>
        <p:nvSpPr>
          <p:cNvPr id="21509" name="AutoShape 6">
            <a:extLst>
              <a:ext uri="{FF2B5EF4-FFF2-40B4-BE49-F238E27FC236}">
                <a16:creationId xmlns:a16="http://schemas.microsoft.com/office/drawing/2014/main" id="{CAA9C638-A6EF-3B47-B99B-0E52267E5C4A}"/>
              </a:ext>
            </a:extLst>
          </p:cNvPr>
          <p:cNvSpPr>
            <a:spLocks noChangeArrowheads="1"/>
          </p:cNvSpPr>
          <p:nvPr/>
        </p:nvSpPr>
        <p:spPr bwMode="auto">
          <a:xfrm>
            <a:off x="2297920" y="2649538"/>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1510" name="Text Box 7">
            <a:extLst>
              <a:ext uri="{FF2B5EF4-FFF2-40B4-BE49-F238E27FC236}">
                <a16:creationId xmlns:a16="http://schemas.microsoft.com/office/drawing/2014/main" id="{780AD90B-2851-F948-9381-6E08CA76CF72}"/>
              </a:ext>
            </a:extLst>
          </p:cNvPr>
          <p:cNvSpPr txBox="1">
            <a:spLocks noChangeArrowheads="1"/>
          </p:cNvSpPr>
          <p:nvPr/>
        </p:nvSpPr>
        <p:spPr bwMode="auto">
          <a:xfrm>
            <a:off x="569133" y="3868737"/>
            <a:ext cx="88201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eaLnBrk="1" hangingPunct="1">
              <a:spcBef>
                <a:spcPct val="0"/>
              </a:spcBef>
              <a:buFontTx/>
              <a:buNone/>
            </a:pPr>
            <a:r>
              <a:rPr lang="nl-NL" altLang="nl-NL" sz="1600" u="sng" dirty="0">
                <a:solidFill>
                  <a:schemeClr val="tx1"/>
                </a:solidFill>
              </a:rPr>
              <a:t>Leveringen 2019 </a:t>
            </a:r>
            <a:r>
              <a:rPr lang="nl-NL" altLang="nl-NL" sz="1600" dirty="0">
                <a:solidFill>
                  <a:schemeClr val="tx1"/>
                </a:solidFill>
              </a:rPr>
              <a:t>aan Deense  particulier 210.000 DKR</a:t>
            </a:r>
          </a:p>
          <a:p>
            <a:pPr eaLnBrk="1" hangingPunct="1">
              <a:spcBef>
                <a:spcPct val="0"/>
              </a:spcBef>
              <a:buFontTx/>
              <a:buNone/>
            </a:pPr>
            <a:r>
              <a:rPr lang="nl-NL" altLang="nl-NL" sz="1600" dirty="0">
                <a:solidFill>
                  <a:schemeClr val="tx1"/>
                </a:solidFill>
              </a:rPr>
              <a:t>Geen overschrijding 280.000 DKR: Plaats van levering NL </a:t>
            </a:r>
            <a:r>
              <a:rPr lang="nl-NL" altLang="nl-NL" sz="1600" dirty="0">
                <a:solidFill>
                  <a:schemeClr val="tx1"/>
                </a:solidFill>
                <a:sym typeface="Wingdings" pitchFamily="2" charset="2"/>
              </a:rPr>
              <a:t>=&gt;</a:t>
            </a:r>
            <a:r>
              <a:rPr lang="nl-NL" altLang="nl-NL" sz="1600" dirty="0">
                <a:solidFill>
                  <a:schemeClr val="tx1"/>
                </a:solidFill>
              </a:rPr>
              <a:t>NL BTW</a:t>
            </a:r>
          </a:p>
          <a:p>
            <a:pPr eaLnBrk="1" hangingPunct="1">
              <a:spcBef>
                <a:spcPct val="0"/>
              </a:spcBef>
              <a:buFontTx/>
              <a:buNone/>
            </a:pPr>
            <a:endParaRPr lang="nl-NL" altLang="nl-NL" sz="1600" dirty="0">
              <a:solidFill>
                <a:schemeClr val="tx1"/>
              </a:solidFill>
            </a:endParaRPr>
          </a:p>
          <a:p>
            <a:pPr eaLnBrk="1" hangingPunct="1">
              <a:spcBef>
                <a:spcPct val="0"/>
              </a:spcBef>
              <a:buFont typeface="Symbol" pitchFamily="2" charset="2"/>
              <a:buNone/>
            </a:pPr>
            <a:r>
              <a:rPr lang="nl-NL" altLang="nl-NL" sz="1600" u="sng" dirty="0">
                <a:solidFill>
                  <a:schemeClr val="tx1"/>
                </a:solidFill>
              </a:rPr>
              <a:t>Leveringen 2020 </a:t>
            </a:r>
            <a:r>
              <a:rPr lang="nl-NL" altLang="nl-NL" sz="1600" dirty="0">
                <a:solidFill>
                  <a:schemeClr val="tx1"/>
                </a:solidFill>
              </a:rPr>
              <a:t>aan Deense particulieren 390.000 DKR</a:t>
            </a:r>
          </a:p>
          <a:p>
            <a:pPr eaLnBrk="1" hangingPunct="1">
              <a:spcBef>
                <a:spcPct val="0"/>
              </a:spcBef>
              <a:buFontTx/>
              <a:buNone/>
            </a:pPr>
            <a:r>
              <a:rPr lang="nl-NL" altLang="nl-NL" sz="1600" dirty="0">
                <a:solidFill>
                  <a:schemeClr val="tx1"/>
                </a:solidFill>
              </a:rPr>
              <a:t>Tot moment overschrijding 280.000 DKR: Plaats van levering NL </a:t>
            </a:r>
            <a:r>
              <a:rPr lang="nl-NL" altLang="nl-NL" sz="1600" dirty="0">
                <a:solidFill>
                  <a:schemeClr val="tx1"/>
                </a:solidFill>
                <a:sym typeface="Wingdings" pitchFamily="2" charset="2"/>
              </a:rPr>
              <a:t>=&gt; </a:t>
            </a:r>
            <a:r>
              <a:rPr lang="nl-NL" altLang="nl-NL" sz="1600" dirty="0">
                <a:solidFill>
                  <a:schemeClr val="tx1"/>
                </a:solidFill>
              </a:rPr>
              <a:t>NL BTW</a:t>
            </a:r>
          </a:p>
          <a:p>
            <a:pPr eaLnBrk="1" hangingPunct="1">
              <a:spcBef>
                <a:spcPct val="0"/>
              </a:spcBef>
              <a:buFontTx/>
              <a:buNone/>
            </a:pPr>
            <a:r>
              <a:rPr lang="nl-NL" altLang="nl-NL" sz="1600" dirty="0">
                <a:solidFill>
                  <a:schemeClr val="tx1"/>
                </a:solidFill>
              </a:rPr>
              <a:t>Na overschrijding 280.000 DKR: Plaats van levering DK </a:t>
            </a:r>
            <a:r>
              <a:rPr lang="nl-NL" altLang="nl-NL" sz="1600" dirty="0">
                <a:solidFill>
                  <a:schemeClr val="tx1"/>
                </a:solidFill>
                <a:sym typeface="Wingdings" pitchFamily="2" charset="2"/>
              </a:rPr>
              <a:t>=&gt;</a:t>
            </a:r>
            <a:r>
              <a:rPr lang="nl-NL" altLang="nl-NL" sz="1600" dirty="0">
                <a:solidFill>
                  <a:schemeClr val="tx1"/>
                </a:solidFill>
              </a:rPr>
              <a:t> DK BTW </a:t>
            </a:r>
          </a:p>
          <a:p>
            <a:pPr eaLnBrk="1" hangingPunct="1">
              <a:spcBef>
                <a:spcPct val="0"/>
              </a:spcBef>
              <a:buFont typeface="Symbol" pitchFamily="2" charset="2"/>
              <a:buNone/>
            </a:pPr>
            <a:r>
              <a:rPr lang="nl-NL" altLang="nl-NL" sz="1600" dirty="0">
                <a:solidFill>
                  <a:schemeClr val="tx1"/>
                </a:solidFill>
                <a:sym typeface="Wingdings" pitchFamily="2" charset="2"/>
              </a:rPr>
              <a:t>=&gt; </a:t>
            </a:r>
            <a:r>
              <a:rPr lang="nl-NL" altLang="nl-NL" sz="1600" dirty="0">
                <a:solidFill>
                  <a:schemeClr val="tx1"/>
                </a:solidFill>
              </a:rPr>
              <a:t>Registratie in DK</a:t>
            </a:r>
          </a:p>
          <a:p>
            <a:pPr eaLnBrk="1" hangingPunct="1">
              <a:spcBef>
                <a:spcPct val="0"/>
              </a:spcBef>
              <a:buFont typeface="Symbol" pitchFamily="2" charset="2"/>
              <a:buNone/>
            </a:pPr>
            <a:endParaRPr lang="nl-NL" altLang="nl-NL" sz="1600" dirty="0">
              <a:solidFill>
                <a:schemeClr val="tx1"/>
              </a:solidFill>
            </a:endParaRPr>
          </a:p>
          <a:p>
            <a:pPr eaLnBrk="1" hangingPunct="1">
              <a:spcBef>
                <a:spcPct val="0"/>
              </a:spcBef>
              <a:buFontTx/>
              <a:buNone/>
            </a:pPr>
            <a:r>
              <a:rPr lang="nl-NL" altLang="nl-NL" sz="1600" dirty="0">
                <a:solidFill>
                  <a:schemeClr val="tx1"/>
                </a:solidFill>
              </a:rPr>
              <a:t> </a:t>
            </a:r>
          </a:p>
          <a:p>
            <a:pPr eaLnBrk="1" hangingPunct="1">
              <a:spcBef>
                <a:spcPct val="0"/>
              </a:spcBef>
              <a:buFontTx/>
              <a:buNone/>
            </a:pPr>
            <a:endParaRPr lang="nl-NL" altLang="nl-NL" sz="1600" dirty="0">
              <a:solidFill>
                <a:schemeClr val="tx1"/>
              </a:solidFill>
            </a:endParaRPr>
          </a:p>
          <a:p>
            <a:pPr eaLnBrk="1" hangingPunct="1">
              <a:spcBef>
                <a:spcPct val="0"/>
              </a:spcBef>
              <a:buFontTx/>
              <a:buNone/>
            </a:pPr>
            <a:endParaRPr lang="nl-NL" altLang="nl-NL" sz="1600" dirty="0">
              <a:solidFill>
                <a:schemeClr val="tx1"/>
              </a:solidFill>
            </a:endParaRPr>
          </a:p>
        </p:txBody>
      </p:sp>
      <p:sp>
        <p:nvSpPr>
          <p:cNvPr id="21511" name="Rectangle 8">
            <a:extLst>
              <a:ext uri="{FF2B5EF4-FFF2-40B4-BE49-F238E27FC236}">
                <a16:creationId xmlns:a16="http://schemas.microsoft.com/office/drawing/2014/main" id="{4E1A7103-9ED8-0945-A610-2969FCB42742}"/>
              </a:ext>
            </a:extLst>
          </p:cNvPr>
          <p:cNvSpPr>
            <a:spLocks noChangeArrowheads="1"/>
          </p:cNvSpPr>
          <p:nvPr/>
        </p:nvSpPr>
        <p:spPr bwMode="auto">
          <a:xfrm>
            <a:off x="826308" y="1882775"/>
            <a:ext cx="1130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Nederland</a:t>
            </a:r>
          </a:p>
        </p:txBody>
      </p:sp>
      <p:sp>
        <p:nvSpPr>
          <p:cNvPr id="21512" name="Rectangle 9">
            <a:extLst>
              <a:ext uri="{FF2B5EF4-FFF2-40B4-BE49-F238E27FC236}">
                <a16:creationId xmlns:a16="http://schemas.microsoft.com/office/drawing/2014/main" id="{84D317D6-5F73-E441-9E8D-0FD0C6B50D68}"/>
              </a:ext>
            </a:extLst>
          </p:cNvPr>
          <p:cNvSpPr>
            <a:spLocks noChangeArrowheads="1"/>
          </p:cNvSpPr>
          <p:nvPr/>
        </p:nvSpPr>
        <p:spPr bwMode="auto">
          <a:xfrm>
            <a:off x="5893608" y="1811339"/>
            <a:ext cx="13589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Denemarken</a:t>
            </a:r>
          </a:p>
        </p:txBody>
      </p:sp>
      <p:sp>
        <p:nvSpPr>
          <p:cNvPr id="61449" name="Titel 1">
            <a:extLst>
              <a:ext uri="{FF2B5EF4-FFF2-40B4-BE49-F238E27FC236}">
                <a16:creationId xmlns:a16="http://schemas.microsoft.com/office/drawing/2014/main" id="{503D00CF-A114-724B-99CE-145677A69C74}"/>
              </a:ext>
            </a:extLst>
          </p:cNvPr>
          <p:cNvSpPr>
            <a:spLocks noGrp="1"/>
          </p:cNvSpPr>
          <p:nvPr>
            <p:ph type="title"/>
          </p:nvPr>
        </p:nvSpPr>
        <p:spPr>
          <a:xfrm>
            <a:off x="569133" y="915209"/>
            <a:ext cx="9144000" cy="1143000"/>
          </a:xfrm>
        </p:spPr>
        <p:txBody>
          <a:bodyPr/>
          <a:lstStyle/>
          <a:p>
            <a:pPr eaLnBrk="1" hangingPunct="1">
              <a:defRPr/>
            </a:pPr>
            <a:r>
              <a:rPr lang="en-US" altLang="nl-NL" dirty="0"/>
              <a:t>BTW en </a:t>
            </a:r>
            <a:r>
              <a:rPr lang="en-US" altLang="nl-NL" dirty="0" err="1"/>
              <a:t>afstandsverkopen</a:t>
            </a:r>
            <a:br>
              <a:rPr lang="en-US" altLang="nl-NL" sz="1600"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895414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6293D182-456F-194B-AD23-F9732CED9B50}"/>
              </a:ext>
            </a:extLst>
          </p:cNvPr>
          <p:cNvSpPr>
            <a:spLocks noGrp="1"/>
          </p:cNvSpPr>
          <p:nvPr>
            <p:ph type="title"/>
          </p:nvPr>
        </p:nvSpPr>
        <p:spPr>
          <a:xfrm>
            <a:off x="551209" y="785019"/>
            <a:ext cx="9144000" cy="1143000"/>
          </a:xfrm>
        </p:spPr>
        <p:txBody>
          <a:bodyPr/>
          <a:lstStyle/>
          <a:p>
            <a:pPr eaLnBrk="1" hangingPunct="1">
              <a:defRPr/>
            </a:pPr>
            <a:r>
              <a:rPr lang="en-US" altLang="nl-NL" dirty="0"/>
              <a:t>BTW en </a:t>
            </a:r>
            <a:r>
              <a:rPr lang="en-US" altLang="nl-NL" dirty="0" err="1"/>
              <a:t>afstandsverkopen</a:t>
            </a:r>
            <a:br>
              <a:rPr lang="en-US" altLang="nl-NL" sz="1600" dirty="0"/>
            </a:br>
            <a:r>
              <a:rPr lang="en-US" altLang="nl-NL" sz="2600" b="0" i="1" dirty="0" err="1"/>
              <a:t>Voorbeeld</a:t>
            </a:r>
            <a:endParaRPr lang="nl-NL" altLang="nl-NL" sz="2600" b="0" i="1" dirty="0"/>
          </a:p>
        </p:txBody>
      </p:sp>
      <p:sp>
        <p:nvSpPr>
          <p:cNvPr id="68611" name="AutoShape 3">
            <a:extLst>
              <a:ext uri="{FF2B5EF4-FFF2-40B4-BE49-F238E27FC236}">
                <a16:creationId xmlns:a16="http://schemas.microsoft.com/office/drawing/2014/main" id="{BAE1811B-B038-E944-8CCA-324DC4CD6F0D}"/>
              </a:ext>
            </a:extLst>
          </p:cNvPr>
          <p:cNvSpPr>
            <a:spLocks noChangeArrowheads="1"/>
          </p:cNvSpPr>
          <p:nvPr/>
        </p:nvSpPr>
        <p:spPr bwMode="auto">
          <a:xfrm>
            <a:off x="551209" y="2362200"/>
            <a:ext cx="1619250" cy="10668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dirty="0">
                <a:latin typeface="Calibri" panose="020F0502020204030204" pitchFamily="34" charset="0"/>
              </a:rPr>
              <a:t>Nederlandse</a:t>
            </a:r>
          </a:p>
          <a:p>
            <a:pPr algn="ctr">
              <a:lnSpc>
                <a:spcPct val="100000"/>
              </a:lnSpc>
              <a:defRPr/>
            </a:pPr>
            <a:r>
              <a:rPr lang="nl-NL" altLang="nl-NL" sz="1600" b="0" dirty="0">
                <a:latin typeface="Calibri" panose="020F0502020204030204" pitchFamily="34" charset="0"/>
              </a:rPr>
              <a:t>ondernemer</a:t>
            </a:r>
          </a:p>
        </p:txBody>
      </p:sp>
      <p:sp>
        <p:nvSpPr>
          <p:cNvPr id="68612" name="AutoShape 4">
            <a:extLst>
              <a:ext uri="{FF2B5EF4-FFF2-40B4-BE49-F238E27FC236}">
                <a16:creationId xmlns:a16="http://schemas.microsoft.com/office/drawing/2014/main" id="{835F4E96-02C0-A24E-9F00-ECB88A13ACA0}"/>
              </a:ext>
            </a:extLst>
          </p:cNvPr>
          <p:cNvSpPr>
            <a:spLocks noChangeArrowheads="1"/>
          </p:cNvSpPr>
          <p:nvPr/>
        </p:nvSpPr>
        <p:spPr bwMode="auto">
          <a:xfrm>
            <a:off x="5662959" y="2290762"/>
            <a:ext cx="1752600" cy="1079500"/>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600" b="0">
                <a:latin typeface="Calibri" panose="020F0502020204030204" pitchFamily="34" charset="0"/>
              </a:rPr>
              <a:t>Belgische </a:t>
            </a:r>
          </a:p>
          <a:p>
            <a:pPr algn="ctr">
              <a:lnSpc>
                <a:spcPct val="100000"/>
              </a:lnSpc>
              <a:defRPr/>
            </a:pPr>
            <a:r>
              <a:rPr lang="nl-NL" altLang="nl-NL" sz="1600" b="0">
                <a:latin typeface="Calibri" panose="020F0502020204030204" pitchFamily="34" charset="0"/>
              </a:rPr>
              <a:t>particulier</a:t>
            </a:r>
          </a:p>
        </p:txBody>
      </p:sp>
      <p:sp>
        <p:nvSpPr>
          <p:cNvPr id="22533" name="Rectangle 6">
            <a:extLst>
              <a:ext uri="{FF2B5EF4-FFF2-40B4-BE49-F238E27FC236}">
                <a16:creationId xmlns:a16="http://schemas.microsoft.com/office/drawing/2014/main" id="{DFEDEF7E-FBAA-6943-AA53-49ABB0399361}"/>
              </a:ext>
            </a:extLst>
          </p:cNvPr>
          <p:cNvSpPr>
            <a:spLocks noChangeArrowheads="1"/>
          </p:cNvSpPr>
          <p:nvPr/>
        </p:nvSpPr>
        <p:spPr bwMode="auto">
          <a:xfrm>
            <a:off x="2219672" y="3611562"/>
            <a:ext cx="32496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Levering goederen</a:t>
            </a:r>
          </a:p>
          <a:p>
            <a:pPr algn="ctr" eaLnBrk="1" hangingPunct="1">
              <a:spcBef>
                <a:spcPct val="0"/>
              </a:spcBef>
              <a:buFontTx/>
              <a:buNone/>
            </a:pPr>
            <a:r>
              <a:rPr lang="nl-NL" altLang="nl-NL" sz="1600">
                <a:solidFill>
                  <a:schemeClr val="tx1"/>
                </a:solidFill>
              </a:rPr>
              <a:t>Vervoer door Belgische particulier</a:t>
            </a:r>
          </a:p>
        </p:txBody>
      </p:sp>
      <p:sp>
        <p:nvSpPr>
          <p:cNvPr id="22534" name="AutoShape 7">
            <a:extLst>
              <a:ext uri="{FF2B5EF4-FFF2-40B4-BE49-F238E27FC236}">
                <a16:creationId xmlns:a16="http://schemas.microsoft.com/office/drawing/2014/main" id="{2F6D9812-8048-9845-B11E-1462507E3238}"/>
              </a:ext>
            </a:extLst>
          </p:cNvPr>
          <p:cNvSpPr>
            <a:spLocks noChangeArrowheads="1"/>
          </p:cNvSpPr>
          <p:nvPr/>
        </p:nvSpPr>
        <p:spPr bwMode="auto">
          <a:xfrm>
            <a:off x="2206971" y="2794000"/>
            <a:ext cx="33528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5" name="Text Box 8">
            <a:extLst>
              <a:ext uri="{FF2B5EF4-FFF2-40B4-BE49-F238E27FC236}">
                <a16:creationId xmlns:a16="http://schemas.microsoft.com/office/drawing/2014/main" id="{0800C499-D55C-2644-A705-BB77C16CEC1D}"/>
              </a:ext>
            </a:extLst>
          </p:cNvPr>
          <p:cNvSpPr txBox="1">
            <a:spLocks noChangeArrowheads="1"/>
          </p:cNvSpPr>
          <p:nvPr/>
        </p:nvSpPr>
        <p:spPr bwMode="auto">
          <a:xfrm>
            <a:off x="544516" y="4514483"/>
            <a:ext cx="7966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eaLnBrk="1" hangingPunct="1">
              <a:spcBef>
                <a:spcPct val="0"/>
              </a:spcBef>
              <a:buFontTx/>
              <a:buNone/>
            </a:pPr>
            <a:r>
              <a:rPr lang="nl-NL" altLang="nl-NL" sz="1600" dirty="0">
                <a:solidFill>
                  <a:schemeClr val="tx1"/>
                </a:solidFill>
              </a:rPr>
              <a:t>Géén afstandsverkoop =&gt; Plaats van levering NL </a:t>
            </a:r>
            <a:r>
              <a:rPr lang="nl-NL" altLang="nl-NL" sz="1600" dirty="0">
                <a:solidFill>
                  <a:schemeClr val="tx1"/>
                </a:solidFill>
                <a:sym typeface="Wingdings" pitchFamily="2" charset="2"/>
              </a:rPr>
              <a:t>=&gt;</a:t>
            </a:r>
            <a:r>
              <a:rPr lang="nl-NL" altLang="nl-NL" sz="1600" dirty="0">
                <a:solidFill>
                  <a:schemeClr val="tx1"/>
                </a:solidFill>
              </a:rPr>
              <a:t> NL BTW</a:t>
            </a:r>
          </a:p>
          <a:p>
            <a:pPr eaLnBrk="1" hangingPunct="1">
              <a:spcBef>
                <a:spcPct val="0"/>
              </a:spcBef>
              <a:buFontTx/>
              <a:buNone/>
            </a:pPr>
            <a:endParaRPr lang="nl-NL" altLang="nl-NL" sz="1600" dirty="0">
              <a:solidFill>
                <a:schemeClr val="tx1"/>
              </a:solidFill>
            </a:endParaRPr>
          </a:p>
          <a:p>
            <a:pPr eaLnBrk="1" hangingPunct="1">
              <a:spcBef>
                <a:spcPct val="0"/>
              </a:spcBef>
              <a:buFontTx/>
              <a:buNone/>
            </a:pPr>
            <a:endParaRPr lang="nl-NL" altLang="nl-NL" sz="1600" dirty="0">
              <a:solidFill>
                <a:schemeClr val="tx1"/>
              </a:solidFill>
            </a:endParaRPr>
          </a:p>
        </p:txBody>
      </p:sp>
      <p:sp>
        <p:nvSpPr>
          <p:cNvPr id="22536" name="Rectangle 9">
            <a:extLst>
              <a:ext uri="{FF2B5EF4-FFF2-40B4-BE49-F238E27FC236}">
                <a16:creationId xmlns:a16="http://schemas.microsoft.com/office/drawing/2014/main" id="{C366D03F-CF00-194F-95E7-F3E4A4AF263A}"/>
              </a:ext>
            </a:extLst>
          </p:cNvPr>
          <p:cNvSpPr>
            <a:spLocks noChangeArrowheads="1"/>
          </p:cNvSpPr>
          <p:nvPr/>
        </p:nvSpPr>
        <p:spPr bwMode="auto">
          <a:xfrm>
            <a:off x="808384" y="1811337"/>
            <a:ext cx="1130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600">
                <a:solidFill>
                  <a:schemeClr val="tx1"/>
                </a:solidFill>
              </a:rPr>
              <a:t>Nederland</a:t>
            </a:r>
          </a:p>
        </p:txBody>
      </p:sp>
      <p:sp>
        <p:nvSpPr>
          <p:cNvPr id="22537" name="Rectangle 10">
            <a:extLst>
              <a:ext uri="{FF2B5EF4-FFF2-40B4-BE49-F238E27FC236}">
                <a16:creationId xmlns:a16="http://schemas.microsoft.com/office/drawing/2014/main" id="{36CD03AA-DC6D-0946-B198-A8BF36B71A01}"/>
              </a:ext>
            </a:extLst>
          </p:cNvPr>
          <p:cNvSpPr>
            <a:spLocks noChangeArrowheads="1"/>
          </p:cNvSpPr>
          <p:nvPr/>
        </p:nvSpPr>
        <p:spPr bwMode="auto">
          <a:xfrm>
            <a:off x="6164610" y="1811337"/>
            <a:ext cx="7524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buFontTx/>
              <a:buNone/>
            </a:pPr>
            <a:r>
              <a:rPr lang="nl-NL" altLang="nl-NL" sz="1600">
                <a:solidFill>
                  <a:schemeClr val="tx1"/>
                </a:solidFill>
              </a:rPr>
              <a:t>België</a:t>
            </a:r>
          </a:p>
        </p:txBody>
      </p:sp>
    </p:spTree>
    <p:extLst>
      <p:ext uri="{BB962C8B-B14F-4D97-AF65-F5344CB8AC3E}">
        <p14:creationId xmlns:p14="http://schemas.microsoft.com/office/powerpoint/2010/main" val="2848906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B22C973C-C0EB-8245-A64D-5DC34A13E604}"/>
              </a:ext>
            </a:extLst>
          </p:cNvPr>
          <p:cNvSpPr>
            <a:spLocks noGrp="1"/>
          </p:cNvSpPr>
          <p:nvPr>
            <p:ph type="title"/>
          </p:nvPr>
        </p:nvSpPr>
        <p:spPr>
          <a:xfrm>
            <a:off x="754062" y="1124760"/>
            <a:ext cx="6858000" cy="863600"/>
          </a:xfrm>
        </p:spPr>
        <p:txBody>
          <a:bodyPr/>
          <a:lstStyle/>
          <a:p>
            <a:pPr eaLnBrk="1" hangingPunct="1">
              <a:defRPr/>
            </a:pPr>
            <a:r>
              <a:rPr lang="nl-NL" altLang="nl-NL" sz="4000" dirty="0"/>
              <a:t>BTW en afstandsverkopen</a:t>
            </a:r>
          </a:p>
        </p:txBody>
      </p:sp>
      <p:sp>
        <p:nvSpPr>
          <p:cNvPr id="45059" name="Rectangle 3">
            <a:extLst>
              <a:ext uri="{FF2B5EF4-FFF2-40B4-BE49-F238E27FC236}">
                <a16:creationId xmlns:a16="http://schemas.microsoft.com/office/drawing/2014/main" id="{D8D223AD-512D-E54E-9B98-D610AC5EC663}"/>
              </a:ext>
            </a:extLst>
          </p:cNvPr>
          <p:cNvSpPr>
            <a:spLocks noGrp="1" noChangeArrowheads="1"/>
          </p:cNvSpPr>
          <p:nvPr>
            <p:ph idx="1"/>
          </p:nvPr>
        </p:nvSpPr>
        <p:spPr>
          <a:xfrm>
            <a:off x="754062" y="2019705"/>
            <a:ext cx="6265863" cy="3394075"/>
          </a:xfrm>
        </p:spPr>
        <p:txBody>
          <a:bodyPr rtlCol="0">
            <a:normAutofit/>
          </a:bodyPr>
          <a:lstStyle/>
          <a:p>
            <a:pPr marL="0" indent="0">
              <a:spcBef>
                <a:spcPts val="0"/>
              </a:spcBef>
              <a:buNone/>
              <a:defRPr/>
            </a:pPr>
            <a:r>
              <a:rPr lang="en-US" u="sng" dirty="0" err="1"/>
              <a:t>Controle</a:t>
            </a:r>
            <a:r>
              <a:rPr lang="en-US" u="sng" dirty="0"/>
              <a:t> </a:t>
            </a:r>
            <a:r>
              <a:rPr lang="en-US" u="sng" dirty="0" err="1"/>
              <a:t>naleving</a:t>
            </a:r>
            <a:r>
              <a:rPr lang="en-US" u="sng" dirty="0"/>
              <a:t> </a:t>
            </a:r>
            <a:r>
              <a:rPr lang="en-US" u="sng" dirty="0" err="1"/>
              <a:t>oude</a:t>
            </a:r>
            <a:r>
              <a:rPr lang="en-US" u="sng" dirty="0"/>
              <a:t> </a:t>
            </a:r>
            <a:r>
              <a:rPr lang="en-US" u="sng" dirty="0" err="1"/>
              <a:t>regelgeving</a:t>
            </a:r>
            <a:endParaRPr lang="en-US" u="sng" dirty="0"/>
          </a:p>
          <a:p>
            <a:pPr marL="214313" indent="-214313">
              <a:spcBef>
                <a:spcPts val="0"/>
              </a:spcBef>
              <a:buFont typeface="Arial" panose="020B0604020202020204" pitchFamily="34" charset="0"/>
              <a:buChar char="•"/>
              <a:defRPr/>
            </a:pPr>
            <a:r>
              <a:rPr lang="en-US" dirty="0">
                <a:sym typeface="Wingdings" pitchFamily="2" charset="2"/>
              </a:rPr>
              <a:t>Van </a:t>
            </a:r>
            <a:r>
              <a:rPr lang="en-US" dirty="0" err="1">
                <a:sym typeface="Wingdings" pitchFamily="2" charset="2"/>
              </a:rPr>
              <a:t>belang</a:t>
            </a:r>
            <a:r>
              <a:rPr lang="en-US" dirty="0">
                <a:sym typeface="Wingdings" pitchFamily="2" charset="2"/>
              </a:rPr>
              <a:t> </a:t>
            </a:r>
            <a:r>
              <a:rPr lang="en-US" dirty="0" err="1">
                <a:sym typeface="Wingdings" pitchFamily="2" charset="2"/>
              </a:rPr>
              <a:t>bijhouden</a:t>
            </a:r>
            <a:r>
              <a:rPr lang="en-US" dirty="0">
                <a:sym typeface="Wingdings" pitchFamily="2" charset="2"/>
              </a:rPr>
              <a:t> of </a:t>
            </a:r>
            <a:r>
              <a:rPr lang="en-US" dirty="0" err="1">
                <a:sym typeface="Wingdings" pitchFamily="2" charset="2"/>
              </a:rPr>
              <a:t>omzetdrempel</a:t>
            </a:r>
            <a:r>
              <a:rPr lang="en-US" dirty="0">
                <a:sym typeface="Wingdings" pitchFamily="2" charset="2"/>
              </a:rPr>
              <a:t> </a:t>
            </a:r>
            <a:r>
              <a:rPr lang="en-US" dirty="0" err="1">
                <a:sym typeface="Wingdings" pitchFamily="2" charset="2"/>
              </a:rPr>
              <a:t>overschreden</a:t>
            </a:r>
            <a:r>
              <a:rPr lang="en-US" dirty="0">
                <a:sym typeface="Wingdings" pitchFamily="2" charset="2"/>
              </a:rPr>
              <a:t> is, dan BTW-identificatienummer in </a:t>
            </a:r>
            <a:r>
              <a:rPr lang="en-US" dirty="0" err="1">
                <a:sym typeface="Wingdings" pitchFamily="2" charset="2"/>
              </a:rPr>
              <a:t>dat</a:t>
            </a:r>
            <a:r>
              <a:rPr lang="en-US" dirty="0">
                <a:sym typeface="Wingdings" pitchFamily="2" charset="2"/>
              </a:rPr>
              <a:t> EU-land </a:t>
            </a:r>
            <a:r>
              <a:rPr lang="en-US" dirty="0" err="1">
                <a:sym typeface="Wingdings" pitchFamily="2" charset="2"/>
              </a:rPr>
              <a:t>aanvragen</a:t>
            </a:r>
            <a:r>
              <a:rPr lang="en-US" dirty="0">
                <a:sym typeface="Wingdings" pitchFamily="2" charset="2"/>
              </a:rPr>
              <a:t> + </a:t>
            </a:r>
            <a:r>
              <a:rPr lang="en-US" dirty="0" err="1">
                <a:sym typeface="Wingdings" pitchFamily="2" charset="2"/>
              </a:rPr>
              <a:t>lokale</a:t>
            </a:r>
            <a:r>
              <a:rPr lang="en-US" dirty="0">
                <a:sym typeface="Wingdings" pitchFamily="2" charset="2"/>
              </a:rPr>
              <a:t> BTW-</a:t>
            </a:r>
            <a:r>
              <a:rPr lang="en-US" dirty="0" err="1">
                <a:sym typeface="Wingdings" pitchFamily="2" charset="2"/>
              </a:rPr>
              <a:t>tarief</a:t>
            </a:r>
            <a:r>
              <a:rPr lang="en-US" dirty="0">
                <a:sym typeface="Wingdings" pitchFamily="2" charset="2"/>
              </a:rPr>
              <a:t> in </a:t>
            </a:r>
            <a:r>
              <a:rPr lang="en-US" dirty="0" err="1">
                <a:sym typeface="Wingdings" pitchFamily="2" charset="2"/>
              </a:rPr>
              <a:t>rekening</a:t>
            </a:r>
            <a:r>
              <a:rPr lang="en-US" dirty="0">
                <a:sym typeface="Wingdings" pitchFamily="2" charset="2"/>
              </a:rPr>
              <a:t> </a:t>
            </a:r>
            <a:r>
              <a:rPr lang="en-US" dirty="0" err="1">
                <a:sym typeface="Wingdings" pitchFamily="2" charset="2"/>
              </a:rPr>
              <a:t>brengen</a:t>
            </a:r>
            <a:endParaRPr lang="en-US" dirty="0">
              <a:sym typeface="Wingdings" pitchFamily="2" charset="2"/>
            </a:endParaRPr>
          </a:p>
          <a:p>
            <a:pPr>
              <a:spcBef>
                <a:spcPct val="0"/>
              </a:spcBef>
              <a:buFont typeface="Arial" panose="020B0604020202020204" pitchFamily="34" charset="0"/>
              <a:buChar char="•"/>
              <a:defRPr/>
            </a:pPr>
            <a:r>
              <a:rPr lang="nl-NL" altLang="nl-NL" dirty="0">
                <a:sym typeface="Wingdings" panose="05000000000000000000" pitchFamily="2" charset="2"/>
              </a:rPr>
              <a:t>Belgische Belastingdienst doet veelvuldig onderzoek naar Nederlandse bedrijven met e-commerce verkopen aan particulieren in België  bij niet aangeven in België volgt een </a:t>
            </a:r>
            <a:r>
              <a:rPr lang="nl-NL" altLang="nl-NL" dirty="0" err="1">
                <a:sym typeface="Wingdings" panose="05000000000000000000" pitchFamily="2" charset="2"/>
              </a:rPr>
              <a:t>BTW-naheffing</a:t>
            </a:r>
            <a:r>
              <a:rPr lang="nl-NL" altLang="nl-NL" dirty="0">
                <a:sym typeface="Wingdings" panose="05000000000000000000" pitchFamily="2" charset="2"/>
              </a:rPr>
              <a:t> met boete tot 20% en rente van 9%!</a:t>
            </a:r>
          </a:p>
          <a:p>
            <a:pPr>
              <a:spcBef>
                <a:spcPct val="0"/>
              </a:spcBef>
              <a:buFont typeface="Arial" panose="020B0604020202020204" pitchFamily="34" charset="0"/>
              <a:buChar char="•"/>
              <a:defRPr/>
            </a:pPr>
            <a:r>
              <a:rPr lang="nl-NL" altLang="nl-NL" dirty="0">
                <a:sym typeface="Wingdings" panose="05000000000000000000" pitchFamily="2" charset="2"/>
              </a:rPr>
              <a:t>Onderzoek of tot 1 juli 2021 de drempelbedragen juist zijn toegepast</a:t>
            </a:r>
            <a:endParaRPr lang="nl-NL" altLang="nl-NL" dirty="0"/>
          </a:p>
          <a:p>
            <a:pPr marL="214313" indent="-214313">
              <a:spcBef>
                <a:spcPts val="0"/>
              </a:spcBef>
              <a:buFont typeface="Arial" panose="020B0604020202020204" pitchFamily="34" charset="0"/>
              <a:buChar char="•"/>
              <a:defRPr/>
            </a:pPr>
            <a:endParaRPr lang="en-US" sz="1350" dirty="0">
              <a:sym typeface="Wingdings" pitchFamily="2" charset="2"/>
            </a:endParaRPr>
          </a:p>
        </p:txBody>
      </p:sp>
    </p:spTree>
    <p:extLst>
      <p:ext uri="{BB962C8B-B14F-4D97-AF65-F5344CB8AC3E}">
        <p14:creationId xmlns:p14="http://schemas.microsoft.com/office/powerpoint/2010/main" val="3473198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C768C3-25E3-DE4E-BE5A-241DD2E156C8}"/>
              </a:ext>
            </a:extLst>
          </p:cNvPr>
          <p:cNvSpPr>
            <a:spLocks noGrp="1"/>
          </p:cNvSpPr>
          <p:nvPr>
            <p:ph type="title"/>
          </p:nvPr>
        </p:nvSpPr>
        <p:spPr>
          <a:xfrm>
            <a:off x="703610" y="853931"/>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D137799E-8D34-B045-BDE7-D1B4E7CDE97C}"/>
              </a:ext>
            </a:extLst>
          </p:cNvPr>
          <p:cNvSpPr>
            <a:spLocks noGrp="1"/>
          </p:cNvSpPr>
          <p:nvPr>
            <p:ph idx="1"/>
          </p:nvPr>
        </p:nvSpPr>
        <p:spPr>
          <a:xfrm>
            <a:off x="703610" y="2035637"/>
            <a:ext cx="8064500" cy="4094163"/>
          </a:xfrm>
        </p:spPr>
        <p:txBody>
          <a:bodyPr>
            <a:noAutofit/>
          </a:bodyPr>
          <a:lstStyle/>
          <a:p>
            <a:pPr marL="0" indent="0">
              <a:buNone/>
              <a:defRPr/>
            </a:pPr>
            <a:r>
              <a:rPr lang="en-US" u="sng" dirty="0" err="1">
                <a:sym typeface="Wingdings" panose="05000000000000000000" pitchFamily="2" charset="2"/>
              </a:rPr>
              <a:t>Voorwaarden</a:t>
            </a:r>
            <a:r>
              <a:rPr lang="en-US" u="sng" dirty="0">
                <a:sym typeface="Wingdings" panose="05000000000000000000" pitchFamily="2" charset="2"/>
              </a:rPr>
              <a:t> </a:t>
            </a:r>
            <a:r>
              <a:rPr lang="en-US" u="sng" dirty="0" err="1">
                <a:sym typeface="Wingdings" panose="05000000000000000000" pitchFamily="2" charset="2"/>
              </a:rPr>
              <a:t>regeling</a:t>
            </a:r>
            <a:r>
              <a:rPr lang="en-US" u="sng" dirty="0">
                <a:sym typeface="Wingdings" panose="05000000000000000000" pitchFamily="2" charset="2"/>
              </a:rPr>
              <a:t> </a:t>
            </a:r>
            <a:r>
              <a:rPr lang="en-US" u="sng" dirty="0" err="1">
                <a:sym typeface="Wingdings" panose="05000000000000000000" pitchFamily="2" charset="2"/>
              </a:rPr>
              <a:t>afstandsverkopen</a:t>
            </a:r>
            <a:r>
              <a:rPr lang="en-US" u="sng" dirty="0">
                <a:sym typeface="Wingdings" panose="05000000000000000000" pitchFamily="2" charset="2"/>
              </a:rPr>
              <a:t> </a:t>
            </a:r>
            <a:r>
              <a:rPr lang="en-US" u="sng" dirty="0" err="1">
                <a:sym typeface="Wingdings" panose="05000000000000000000" pitchFamily="2" charset="2"/>
              </a:rPr>
              <a:t>goederen</a:t>
            </a:r>
            <a:r>
              <a:rPr lang="en-US" u="sng" dirty="0">
                <a:sym typeface="Wingdings" panose="05000000000000000000" pitchFamily="2" charset="2"/>
              </a:rPr>
              <a:t> </a:t>
            </a:r>
            <a:r>
              <a:rPr lang="en-US" u="sng" dirty="0" err="1">
                <a:sym typeface="Wingdings" panose="05000000000000000000" pitchFamily="2" charset="2"/>
              </a:rPr>
              <a:t>binnen</a:t>
            </a:r>
            <a:r>
              <a:rPr lang="en-US" u="sng" dirty="0">
                <a:sym typeface="Wingdings" panose="05000000000000000000" pitchFamily="2" charset="2"/>
              </a:rPr>
              <a:t> EU per 1 </a:t>
            </a:r>
            <a:r>
              <a:rPr lang="en-US" u="sng" dirty="0" err="1">
                <a:sym typeface="Wingdings" panose="05000000000000000000" pitchFamily="2" charset="2"/>
              </a:rPr>
              <a:t>juli</a:t>
            </a:r>
            <a:r>
              <a:rPr lang="en-US" u="sng" dirty="0">
                <a:sym typeface="Wingdings" panose="05000000000000000000" pitchFamily="2" charset="2"/>
              </a:rPr>
              <a:t> 2021</a:t>
            </a:r>
          </a:p>
          <a:p>
            <a:pPr marL="268307">
              <a:defRPr/>
            </a:pPr>
            <a:endParaRPr lang="nl-NL" dirty="0"/>
          </a:p>
          <a:p>
            <a:pPr marL="0" indent="0">
              <a:buNone/>
              <a:defRPr/>
            </a:pPr>
            <a:r>
              <a:rPr lang="en-US" u="sng" dirty="0" err="1"/>
              <a:t>Plaats</a:t>
            </a:r>
            <a:r>
              <a:rPr lang="en-US" u="sng" dirty="0"/>
              <a:t> van levering:</a:t>
            </a:r>
          </a:p>
          <a:p>
            <a:pPr>
              <a:buFont typeface="Arial" panose="020B0604020202020204" pitchFamily="34" charset="0"/>
              <a:buChar char="•"/>
              <a:defRPr/>
            </a:pPr>
            <a:r>
              <a:rPr lang="en-US" dirty="0"/>
              <a:t>(EU-)land van </a:t>
            </a:r>
            <a:r>
              <a:rPr lang="en-US" dirty="0" err="1"/>
              <a:t>bestemming</a:t>
            </a:r>
            <a:endParaRPr lang="en-US" dirty="0"/>
          </a:p>
          <a:p>
            <a:pPr>
              <a:buFont typeface="Arial" panose="020B0604020202020204" pitchFamily="34" charset="0"/>
              <a:buChar char="•"/>
              <a:defRPr/>
            </a:pPr>
            <a:r>
              <a:rPr lang="en-US" dirty="0" err="1"/>
              <a:t>Heffing</a:t>
            </a:r>
            <a:r>
              <a:rPr lang="en-US" dirty="0"/>
              <a:t> van BTW </a:t>
            </a:r>
            <a:r>
              <a:rPr lang="en-US" dirty="0" err="1"/>
              <a:t>vindt</a:t>
            </a:r>
            <a:r>
              <a:rPr lang="en-US" dirty="0"/>
              <a:t> </a:t>
            </a:r>
            <a:r>
              <a:rPr lang="en-US" dirty="0" err="1"/>
              <a:t>plaats</a:t>
            </a:r>
            <a:r>
              <a:rPr lang="en-US" dirty="0"/>
              <a:t> </a:t>
            </a:r>
            <a:r>
              <a:rPr lang="en-US" dirty="0" err="1"/>
              <a:t>volgens</a:t>
            </a:r>
            <a:r>
              <a:rPr lang="en-US" dirty="0"/>
              <a:t> </a:t>
            </a:r>
            <a:r>
              <a:rPr lang="en-US" dirty="0" err="1"/>
              <a:t>wetgeving</a:t>
            </a:r>
            <a:r>
              <a:rPr lang="en-US" dirty="0"/>
              <a:t> van </a:t>
            </a:r>
            <a:r>
              <a:rPr lang="en-US" dirty="0" err="1"/>
              <a:t>dit</a:t>
            </a:r>
            <a:r>
              <a:rPr lang="en-US" dirty="0"/>
              <a:t> land</a:t>
            </a:r>
          </a:p>
          <a:p>
            <a:pPr marL="0" indent="0">
              <a:defRPr/>
            </a:pPr>
            <a:endParaRPr lang="en-US" dirty="0"/>
          </a:p>
          <a:p>
            <a:pPr marL="0" indent="0">
              <a:buNone/>
              <a:defRPr/>
            </a:pPr>
            <a:r>
              <a:rPr lang="en-US" u="sng" dirty="0" err="1"/>
              <a:t>Wanneer</a:t>
            </a:r>
            <a:r>
              <a:rPr lang="en-US" u="sng" dirty="0"/>
              <a:t> van </a:t>
            </a:r>
            <a:r>
              <a:rPr lang="en-US" u="sng" dirty="0" err="1"/>
              <a:t>toepassing</a:t>
            </a:r>
            <a:r>
              <a:rPr lang="en-US" u="sng" dirty="0"/>
              <a:t>:</a:t>
            </a:r>
          </a:p>
          <a:p>
            <a:pPr>
              <a:buFont typeface="Arial" panose="020B0604020202020204" pitchFamily="34" charset="0"/>
              <a:buChar char="•"/>
              <a:defRPr/>
            </a:pPr>
            <a:r>
              <a:rPr lang="en-US" dirty="0" err="1"/>
              <a:t>Als</a:t>
            </a:r>
            <a:r>
              <a:rPr lang="en-US" dirty="0"/>
              <a:t> </a:t>
            </a:r>
            <a:r>
              <a:rPr lang="en-US" dirty="0" err="1"/>
              <a:t>ondernemer</a:t>
            </a:r>
            <a:r>
              <a:rPr lang="en-US" dirty="0"/>
              <a:t> </a:t>
            </a:r>
            <a:r>
              <a:rPr lang="en-US" dirty="0" err="1"/>
              <a:t>goederen</a:t>
            </a:r>
            <a:r>
              <a:rPr lang="en-US" dirty="0"/>
              <a:t> </a:t>
            </a:r>
            <a:r>
              <a:rPr lang="en-US" dirty="0" err="1"/>
              <a:t>levert</a:t>
            </a:r>
            <a:r>
              <a:rPr lang="en-US" dirty="0"/>
              <a:t> die al in </a:t>
            </a:r>
            <a:r>
              <a:rPr lang="en-US" dirty="0" err="1"/>
              <a:t>een</a:t>
            </a:r>
            <a:r>
              <a:rPr lang="en-US" dirty="0"/>
              <a:t> EU-</a:t>
            </a:r>
            <a:r>
              <a:rPr lang="en-US" dirty="0" err="1"/>
              <a:t>lidstaat</a:t>
            </a:r>
            <a:r>
              <a:rPr lang="en-US" dirty="0"/>
              <a:t> </a:t>
            </a:r>
            <a:r>
              <a:rPr lang="en-US" dirty="0" err="1"/>
              <a:t>zijn</a:t>
            </a:r>
            <a:r>
              <a:rPr lang="en-US" dirty="0"/>
              <a:t> </a:t>
            </a:r>
            <a:r>
              <a:rPr lang="en-US" dirty="0" err="1"/>
              <a:t>aan</a:t>
            </a:r>
            <a:r>
              <a:rPr lang="en-US" dirty="0"/>
              <a:t> </a:t>
            </a:r>
            <a:r>
              <a:rPr lang="en-US" dirty="0" err="1"/>
              <a:t>een</a:t>
            </a:r>
            <a:r>
              <a:rPr lang="en-US" dirty="0"/>
              <a:t> </a:t>
            </a:r>
          </a:p>
          <a:p>
            <a:pPr marL="0" indent="0">
              <a:buNone/>
              <a:defRPr/>
            </a:pPr>
            <a:r>
              <a:rPr lang="en-US" dirty="0"/>
              <a:t>        </a:t>
            </a:r>
            <a:r>
              <a:rPr lang="en-US" dirty="0" err="1"/>
              <a:t>particuliere</a:t>
            </a:r>
            <a:r>
              <a:rPr lang="en-US" dirty="0"/>
              <a:t> </a:t>
            </a:r>
            <a:r>
              <a:rPr lang="en-US" dirty="0" err="1"/>
              <a:t>afnemer</a:t>
            </a:r>
            <a:r>
              <a:rPr lang="en-US" dirty="0"/>
              <a:t> of </a:t>
            </a:r>
            <a:r>
              <a:rPr lang="en-US" dirty="0" err="1"/>
              <a:t>andere</a:t>
            </a:r>
            <a:r>
              <a:rPr lang="en-US" dirty="0"/>
              <a:t> </a:t>
            </a:r>
            <a:r>
              <a:rPr lang="en-US" dirty="0" err="1"/>
              <a:t>afnemer</a:t>
            </a:r>
            <a:r>
              <a:rPr lang="en-US" dirty="0"/>
              <a:t> </a:t>
            </a:r>
            <a:r>
              <a:rPr lang="en-US" dirty="0" err="1"/>
              <a:t>zonder</a:t>
            </a:r>
            <a:r>
              <a:rPr lang="en-US" dirty="0"/>
              <a:t> BTW-</a:t>
            </a:r>
            <a:r>
              <a:rPr lang="en-US" dirty="0" err="1"/>
              <a:t>identificatienummer</a:t>
            </a:r>
            <a:r>
              <a:rPr lang="en-US" dirty="0"/>
              <a:t> </a:t>
            </a:r>
          </a:p>
          <a:p>
            <a:pPr marL="0" indent="0">
              <a:buNone/>
              <a:defRPr/>
            </a:pPr>
            <a:r>
              <a:rPr lang="en-US" dirty="0"/>
              <a:t>        in </a:t>
            </a:r>
            <a:r>
              <a:rPr lang="en-US" dirty="0" err="1"/>
              <a:t>een</a:t>
            </a:r>
            <a:r>
              <a:rPr lang="en-US" dirty="0"/>
              <a:t> </a:t>
            </a:r>
            <a:r>
              <a:rPr lang="en-US" dirty="0" err="1"/>
              <a:t>andere</a:t>
            </a:r>
            <a:r>
              <a:rPr lang="en-US" dirty="0"/>
              <a:t> EU-</a:t>
            </a:r>
            <a:r>
              <a:rPr lang="en-US" dirty="0" err="1"/>
              <a:t>lidstaat</a:t>
            </a:r>
            <a:r>
              <a:rPr lang="en-US" dirty="0"/>
              <a:t>;</a:t>
            </a:r>
          </a:p>
          <a:p>
            <a:pPr>
              <a:buFont typeface="Arial" panose="020B0604020202020204" pitchFamily="34" charset="0"/>
              <a:buChar char="•"/>
              <a:defRPr/>
            </a:pPr>
            <a:r>
              <a:rPr lang="en-US" dirty="0"/>
              <a:t>De BTW-</a:t>
            </a:r>
            <a:r>
              <a:rPr lang="en-US" dirty="0" err="1"/>
              <a:t>ondernemer</a:t>
            </a:r>
            <a:r>
              <a:rPr lang="en-US" dirty="0"/>
              <a:t> </a:t>
            </a:r>
            <a:r>
              <a:rPr lang="en-US" dirty="0" err="1"/>
              <a:t>zorgt</a:t>
            </a:r>
            <a:r>
              <a:rPr lang="en-US" dirty="0"/>
              <a:t> </a:t>
            </a:r>
            <a:r>
              <a:rPr lang="en-US" dirty="0" err="1"/>
              <a:t>zelf</a:t>
            </a:r>
            <a:r>
              <a:rPr lang="en-US" dirty="0"/>
              <a:t> </a:t>
            </a:r>
            <a:r>
              <a:rPr lang="en-US" dirty="0" err="1"/>
              <a:t>voor</a:t>
            </a:r>
            <a:r>
              <a:rPr lang="en-US" dirty="0"/>
              <a:t> </a:t>
            </a:r>
            <a:r>
              <a:rPr lang="en-US" dirty="0" err="1"/>
              <a:t>verzending</a:t>
            </a:r>
            <a:r>
              <a:rPr lang="en-US" dirty="0"/>
              <a:t> van de </a:t>
            </a:r>
            <a:r>
              <a:rPr lang="en-US" dirty="0" err="1"/>
              <a:t>goederen</a:t>
            </a:r>
            <a:r>
              <a:rPr lang="en-US" dirty="0"/>
              <a:t> of </a:t>
            </a:r>
          </a:p>
          <a:p>
            <a:pPr marL="0" indent="0">
              <a:buNone/>
              <a:defRPr/>
            </a:pPr>
            <a:r>
              <a:rPr lang="en-US" dirty="0"/>
              <a:t>       </a:t>
            </a:r>
            <a:r>
              <a:rPr lang="en-US" dirty="0" err="1"/>
              <a:t>geeft</a:t>
            </a:r>
            <a:r>
              <a:rPr lang="en-US" dirty="0"/>
              <a:t> </a:t>
            </a:r>
            <a:r>
              <a:rPr lang="en-US" dirty="0" err="1"/>
              <a:t>een</a:t>
            </a:r>
            <a:r>
              <a:rPr lang="en-US" dirty="0"/>
              <a:t> </a:t>
            </a:r>
            <a:r>
              <a:rPr lang="en-US" dirty="0" err="1"/>
              <a:t>vervoerder</a:t>
            </a:r>
            <a:r>
              <a:rPr lang="en-US" dirty="0"/>
              <a:t> </a:t>
            </a:r>
            <a:r>
              <a:rPr lang="en-US" dirty="0" err="1"/>
              <a:t>opdracht</a:t>
            </a:r>
            <a:r>
              <a:rPr lang="en-US" dirty="0"/>
              <a:t> </a:t>
            </a:r>
            <a:r>
              <a:rPr lang="en-US" dirty="0" err="1"/>
              <a:t>voor</a:t>
            </a:r>
            <a:r>
              <a:rPr lang="en-US" dirty="0"/>
              <a:t> </a:t>
            </a:r>
            <a:r>
              <a:rPr lang="en-US" dirty="0" err="1"/>
              <a:t>verzending</a:t>
            </a:r>
            <a:r>
              <a:rPr lang="en-US" dirty="0"/>
              <a:t> van de </a:t>
            </a:r>
            <a:r>
              <a:rPr lang="en-US" dirty="0" err="1"/>
              <a:t>goederen</a:t>
            </a:r>
            <a:r>
              <a:rPr lang="en-US" dirty="0"/>
              <a:t>.</a:t>
            </a:r>
          </a:p>
          <a:p>
            <a:pPr marL="0" indent="0">
              <a:defRPr/>
            </a:pPr>
            <a:endParaRPr lang="en-US" dirty="0"/>
          </a:p>
          <a:p>
            <a:pPr marL="11138" indent="0">
              <a:defRPr/>
            </a:pPr>
            <a:endParaRPr lang="nl-NL" dirty="0"/>
          </a:p>
        </p:txBody>
      </p:sp>
    </p:spTree>
    <p:extLst>
      <p:ext uri="{BB962C8B-B14F-4D97-AF65-F5344CB8AC3E}">
        <p14:creationId xmlns:p14="http://schemas.microsoft.com/office/powerpoint/2010/main" val="430891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E9337A-AC0B-2348-9ED2-D21D18AD3902}"/>
              </a:ext>
            </a:extLst>
          </p:cNvPr>
          <p:cNvSpPr>
            <a:spLocks noGrp="1"/>
          </p:cNvSpPr>
          <p:nvPr>
            <p:ph type="title"/>
          </p:nvPr>
        </p:nvSpPr>
        <p:spPr>
          <a:xfrm>
            <a:off x="603857" y="1111626"/>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39A946F0-72F1-D14F-B972-98F6A0B836FE}"/>
              </a:ext>
            </a:extLst>
          </p:cNvPr>
          <p:cNvSpPr>
            <a:spLocks noGrp="1"/>
          </p:cNvSpPr>
          <p:nvPr>
            <p:ph idx="1"/>
          </p:nvPr>
        </p:nvSpPr>
        <p:spPr>
          <a:xfrm>
            <a:off x="603857" y="2426336"/>
            <a:ext cx="8064500" cy="4094163"/>
          </a:xfrm>
        </p:spPr>
        <p:txBody>
          <a:bodyPr>
            <a:noAutofit/>
          </a:bodyPr>
          <a:lstStyle/>
          <a:p>
            <a:pPr marL="0" indent="0">
              <a:buNone/>
              <a:defRPr/>
            </a:pPr>
            <a:r>
              <a:rPr lang="en-US" u="sng" dirty="0" err="1">
                <a:sym typeface="Wingdings" panose="05000000000000000000" pitchFamily="2" charset="2"/>
              </a:rPr>
              <a:t>Voorwaarden</a:t>
            </a:r>
            <a:r>
              <a:rPr lang="en-US" u="sng" dirty="0">
                <a:sym typeface="Wingdings" panose="05000000000000000000" pitchFamily="2" charset="2"/>
              </a:rPr>
              <a:t> </a:t>
            </a:r>
            <a:r>
              <a:rPr lang="en-US" u="sng" dirty="0" err="1">
                <a:sym typeface="Wingdings" panose="05000000000000000000" pitchFamily="2" charset="2"/>
              </a:rPr>
              <a:t>regeling</a:t>
            </a:r>
            <a:r>
              <a:rPr lang="en-US" u="sng" dirty="0">
                <a:sym typeface="Wingdings" panose="05000000000000000000" pitchFamily="2" charset="2"/>
              </a:rPr>
              <a:t> </a:t>
            </a:r>
            <a:r>
              <a:rPr lang="en-US" u="sng" dirty="0" err="1">
                <a:sym typeface="Wingdings" panose="05000000000000000000" pitchFamily="2" charset="2"/>
              </a:rPr>
              <a:t>afstandsverkopen</a:t>
            </a:r>
            <a:r>
              <a:rPr lang="en-US" u="sng" dirty="0">
                <a:sym typeface="Wingdings" panose="05000000000000000000" pitchFamily="2" charset="2"/>
              </a:rPr>
              <a:t> </a:t>
            </a:r>
            <a:r>
              <a:rPr lang="en-US" u="sng" dirty="0" err="1">
                <a:sym typeface="Wingdings" panose="05000000000000000000" pitchFamily="2" charset="2"/>
              </a:rPr>
              <a:t>binnen</a:t>
            </a:r>
            <a:r>
              <a:rPr lang="en-US" u="sng" dirty="0">
                <a:sym typeface="Wingdings" panose="05000000000000000000" pitchFamily="2" charset="2"/>
              </a:rPr>
              <a:t> </a:t>
            </a:r>
            <a:r>
              <a:rPr lang="en-US" u="sng" dirty="0" err="1">
                <a:sym typeface="Wingdings" panose="05000000000000000000" pitchFamily="2" charset="2"/>
              </a:rPr>
              <a:t>goederen</a:t>
            </a:r>
            <a:r>
              <a:rPr lang="en-US" u="sng" dirty="0">
                <a:sym typeface="Wingdings" panose="05000000000000000000" pitchFamily="2" charset="2"/>
              </a:rPr>
              <a:t> EU per 1 </a:t>
            </a:r>
            <a:r>
              <a:rPr lang="en-US" u="sng" dirty="0" err="1">
                <a:sym typeface="Wingdings" panose="05000000000000000000" pitchFamily="2" charset="2"/>
              </a:rPr>
              <a:t>juli</a:t>
            </a:r>
            <a:r>
              <a:rPr lang="en-US" u="sng" dirty="0">
                <a:sym typeface="Wingdings" panose="05000000000000000000" pitchFamily="2" charset="2"/>
              </a:rPr>
              <a:t> 2021</a:t>
            </a:r>
          </a:p>
          <a:p>
            <a:pPr marL="268307">
              <a:defRPr/>
            </a:pPr>
            <a:endParaRPr lang="nl-NL" dirty="0"/>
          </a:p>
          <a:p>
            <a:pPr marL="0" indent="0">
              <a:buNone/>
              <a:defRPr/>
            </a:pPr>
            <a:r>
              <a:rPr lang="en-US" u="sng" dirty="0" err="1"/>
              <a:t>Wanneer</a:t>
            </a:r>
            <a:r>
              <a:rPr lang="en-US" u="sng" dirty="0"/>
              <a:t> </a:t>
            </a:r>
            <a:r>
              <a:rPr lang="en-US" u="sng" dirty="0" err="1"/>
              <a:t>niet</a:t>
            </a:r>
            <a:r>
              <a:rPr lang="en-US" u="sng" dirty="0"/>
              <a:t> van </a:t>
            </a:r>
            <a:r>
              <a:rPr lang="en-US" u="sng" dirty="0" err="1"/>
              <a:t>toepassing</a:t>
            </a:r>
            <a:r>
              <a:rPr lang="en-US" u="sng" dirty="0"/>
              <a:t>:</a:t>
            </a:r>
          </a:p>
          <a:p>
            <a:pPr>
              <a:buFont typeface="Arial" panose="020B0604020202020204" pitchFamily="34" charset="0"/>
              <a:buChar char="•"/>
              <a:defRPr/>
            </a:pPr>
            <a:r>
              <a:rPr lang="en-US" dirty="0" err="1"/>
              <a:t>Margeverkopen</a:t>
            </a:r>
            <a:endParaRPr lang="en-US" dirty="0"/>
          </a:p>
          <a:p>
            <a:pPr>
              <a:buFont typeface="Arial" panose="020B0604020202020204" pitchFamily="34" charset="0"/>
              <a:buChar char="•"/>
              <a:defRPr/>
            </a:pPr>
            <a:r>
              <a:rPr lang="en-US" dirty="0" err="1"/>
              <a:t>Montageleveringen</a:t>
            </a:r>
            <a:endParaRPr lang="en-US" dirty="0"/>
          </a:p>
          <a:p>
            <a:pPr>
              <a:buFont typeface="Arial" panose="020B0604020202020204" pitchFamily="34" charset="0"/>
              <a:buChar char="•"/>
              <a:defRPr/>
            </a:pPr>
            <a:r>
              <a:rPr lang="en-US" dirty="0" err="1"/>
              <a:t>Nieuwe</a:t>
            </a:r>
            <a:r>
              <a:rPr lang="en-US" dirty="0"/>
              <a:t> </a:t>
            </a:r>
            <a:r>
              <a:rPr lang="en-US" dirty="0" err="1"/>
              <a:t>vervoermiddelen</a:t>
            </a:r>
            <a:endParaRPr lang="en-US" dirty="0"/>
          </a:p>
          <a:p>
            <a:pPr marL="11138" indent="0">
              <a:defRPr/>
            </a:pPr>
            <a:endParaRPr lang="nl-NL" dirty="0"/>
          </a:p>
        </p:txBody>
      </p:sp>
    </p:spTree>
    <p:extLst>
      <p:ext uri="{BB962C8B-B14F-4D97-AF65-F5344CB8AC3E}">
        <p14:creationId xmlns:p14="http://schemas.microsoft.com/office/powerpoint/2010/main" val="2249716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BCC666-0E83-884C-AE16-30BD11D60C3C}"/>
              </a:ext>
            </a:extLst>
          </p:cNvPr>
          <p:cNvSpPr>
            <a:spLocks noGrp="1"/>
          </p:cNvSpPr>
          <p:nvPr>
            <p:ph type="title"/>
          </p:nvPr>
        </p:nvSpPr>
        <p:spPr>
          <a:xfrm>
            <a:off x="701213" y="795742"/>
            <a:ext cx="10329775" cy="1890712"/>
          </a:xfrm>
        </p:spPr>
        <p:txBody>
          <a:bodyPr>
            <a:noAutofit/>
          </a:bodyPr>
          <a:lstStyle/>
          <a:p>
            <a:pPr>
              <a:defRPr/>
            </a:pPr>
            <a:br>
              <a:rPr lang="nl-NL" sz="1575" dirty="0"/>
            </a:br>
            <a:r>
              <a:rPr lang="nl-NL" sz="4000" dirty="0"/>
              <a:t>BTW en nieuwe regeling afstandsverkopen</a:t>
            </a:r>
            <a:br>
              <a:rPr lang="nl-NL" dirty="0"/>
            </a:br>
            <a:endParaRPr lang="nl-NL" dirty="0"/>
          </a:p>
        </p:txBody>
      </p:sp>
      <p:sp>
        <p:nvSpPr>
          <p:cNvPr id="2" name="Tijdelijke aanduiding voor inhoud 1">
            <a:extLst>
              <a:ext uri="{FF2B5EF4-FFF2-40B4-BE49-F238E27FC236}">
                <a16:creationId xmlns:a16="http://schemas.microsoft.com/office/drawing/2014/main" id="{06B9CAB8-105A-4246-8405-1A0460A2647E}"/>
              </a:ext>
            </a:extLst>
          </p:cNvPr>
          <p:cNvSpPr>
            <a:spLocks noGrp="1"/>
          </p:cNvSpPr>
          <p:nvPr>
            <p:ph idx="1"/>
          </p:nvPr>
        </p:nvSpPr>
        <p:spPr>
          <a:xfrm>
            <a:off x="701214" y="2186334"/>
            <a:ext cx="7343775" cy="3179762"/>
          </a:xfrm>
        </p:spPr>
        <p:txBody>
          <a:bodyPr>
            <a:noAutofit/>
          </a:bodyPr>
          <a:lstStyle/>
          <a:p>
            <a:pPr marL="0" indent="0">
              <a:buNone/>
              <a:defRPr/>
            </a:pPr>
            <a:r>
              <a:rPr lang="en-US" sz="1350" u="sng" dirty="0" err="1">
                <a:sym typeface="Wingdings" panose="05000000000000000000" pitchFamily="2" charset="2"/>
              </a:rPr>
              <a:t>Wijzigigen</a:t>
            </a:r>
            <a:r>
              <a:rPr lang="en-US" sz="1350" u="sng" dirty="0">
                <a:sym typeface="Wingdings" panose="05000000000000000000" pitchFamily="2" charset="2"/>
              </a:rPr>
              <a:t> per 1 </a:t>
            </a:r>
            <a:r>
              <a:rPr lang="en-US" sz="1350" u="sng" dirty="0" err="1">
                <a:sym typeface="Wingdings" panose="05000000000000000000" pitchFamily="2" charset="2"/>
              </a:rPr>
              <a:t>juli</a:t>
            </a:r>
            <a:r>
              <a:rPr lang="en-US" sz="1350" u="sng" dirty="0">
                <a:sym typeface="Wingdings" panose="05000000000000000000" pitchFamily="2" charset="2"/>
              </a:rPr>
              <a:t> 2021 </a:t>
            </a:r>
            <a:r>
              <a:rPr lang="en-US" sz="1350" u="sng" dirty="0" err="1">
                <a:sym typeface="Wingdings" panose="05000000000000000000" pitchFamily="2" charset="2"/>
              </a:rPr>
              <a:t>goederen</a:t>
            </a:r>
            <a:r>
              <a:rPr lang="en-US" sz="1350" u="sng" dirty="0">
                <a:sym typeface="Wingdings" panose="05000000000000000000" pitchFamily="2" charset="2"/>
              </a:rPr>
              <a:t> </a:t>
            </a:r>
            <a:r>
              <a:rPr lang="en-US" sz="1350" u="sng" dirty="0" err="1">
                <a:sym typeface="Wingdings" panose="05000000000000000000" pitchFamily="2" charset="2"/>
              </a:rPr>
              <a:t>binnen</a:t>
            </a:r>
            <a:r>
              <a:rPr lang="en-US" sz="1350" u="sng" dirty="0">
                <a:sym typeface="Wingdings" panose="05000000000000000000" pitchFamily="2" charset="2"/>
              </a:rPr>
              <a:t> EU</a:t>
            </a:r>
          </a:p>
          <a:p>
            <a:pPr marL="0" indent="0">
              <a:defRPr/>
            </a:pPr>
            <a:endParaRPr lang="en-US" sz="1350" dirty="0"/>
          </a:p>
          <a:p>
            <a:pPr marL="0" indent="0">
              <a:buNone/>
              <a:defRPr/>
            </a:pPr>
            <a:r>
              <a:rPr lang="nl-NL" sz="1350" u="sng" dirty="0">
                <a:sym typeface="Wingdings" panose="05000000000000000000" pitchFamily="2" charset="2"/>
              </a:rPr>
              <a:t>Vervoereis (tussenkomst leverancier bij vervoer) </a:t>
            </a:r>
          </a:p>
          <a:p>
            <a:pPr marL="0" indent="0">
              <a:buNone/>
              <a:defRPr/>
            </a:pPr>
            <a:r>
              <a:rPr lang="nl-NL" sz="1350" dirty="0">
                <a:sym typeface="Wingdings" panose="05000000000000000000" pitchFamily="2" charset="2"/>
              </a:rPr>
              <a:t>Leverancier sluit overeenkomst met een derde die goederen vervoert en aflevert bij de afnemer</a:t>
            </a:r>
          </a:p>
          <a:p>
            <a:pPr marL="214313" indent="-214313">
              <a:buFont typeface="Arial" panose="020B0604020202020204" pitchFamily="34" charset="0"/>
              <a:buChar char="•"/>
              <a:defRPr/>
            </a:pPr>
            <a:r>
              <a:rPr lang="nl-NL" sz="1350" dirty="0">
                <a:sym typeface="Wingdings" panose="05000000000000000000" pitchFamily="2" charset="2"/>
              </a:rPr>
              <a:t>Derde vervoert goederen naar afnemer, maar leverancier is geheel of gedeeltelijk verantwoordelijk voor aflevering van de goederen</a:t>
            </a:r>
          </a:p>
          <a:p>
            <a:pPr marL="214313" indent="-214313">
              <a:buFont typeface="Arial" panose="020B0604020202020204" pitchFamily="34" charset="0"/>
              <a:buChar char="•"/>
              <a:defRPr/>
            </a:pPr>
            <a:r>
              <a:rPr lang="nl-NL" sz="1350" dirty="0">
                <a:sym typeface="Wingdings" panose="05000000000000000000" pitchFamily="2" charset="2"/>
              </a:rPr>
              <a:t>Leverancier factureert en int de transportkosten van de afnemer en betaalt vergoeding door aan de vervoerder</a:t>
            </a:r>
          </a:p>
          <a:p>
            <a:pPr marL="214313" indent="-214313">
              <a:buFont typeface="Arial" panose="020B0604020202020204" pitchFamily="34" charset="0"/>
              <a:buChar char="•"/>
              <a:defRPr/>
            </a:pPr>
            <a:r>
              <a:rPr lang="nl-NL" sz="1350" dirty="0">
                <a:sym typeface="Wingdings" panose="05000000000000000000" pitchFamily="2" charset="2"/>
              </a:rPr>
              <a:t>Leverancier brengt afnemer in contact met een vervoerder, geeft de vervoerder de informatie die nodig is voor aflevering of biedt de transportdiensten van de vervoerder bij de afnemer aan.</a:t>
            </a:r>
          </a:p>
          <a:p>
            <a:pPr marL="0" indent="0">
              <a:buNone/>
              <a:defRPr/>
            </a:pPr>
            <a:r>
              <a:rPr lang="nl-NL" sz="1350" dirty="0">
                <a:sym typeface="Wingdings" panose="05000000000000000000" pitchFamily="2" charset="2"/>
              </a:rPr>
              <a:t> Vervoert afnemer zelf de goederen of zorgt afnemer zelf voor vervoer van goederen door derde zonder tussenkomst leverancier, dan is niet voldaan aan vervoerseis en is geen sprake van afstandsverkopen. </a:t>
            </a:r>
          </a:p>
          <a:p>
            <a:pPr marL="0" indent="0">
              <a:defRPr/>
            </a:pPr>
            <a:endParaRPr lang="nl-NL" sz="1200" dirty="0">
              <a:sym typeface="Wingdings" panose="05000000000000000000" pitchFamily="2" charset="2"/>
            </a:endParaRPr>
          </a:p>
        </p:txBody>
      </p:sp>
    </p:spTree>
    <p:extLst>
      <p:ext uri="{BB962C8B-B14F-4D97-AF65-F5344CB8AC3E}">
        <p14:creationId xmlns:p14="http://schemas.microsoft.com/office/powerpoint/2010/main" val="91106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8F2C92F7-0B8C-2B44-9397-2A802DCE744B}"/>
              </a:ext>
            </a:extLst>
          </p:cNvPr>
          <p:cNvSpPr>
            <a:spLocks noGrp="1"/>
          </p:cNvSpPr>
          <p:nvPr>
            <p:ph type="title"/>
          </p:nvPr>
        </p:nvSpPr>
        <p:spPr/>
        <p:txBody>
          <a:bodyPr/>
          <a:lstStyle/>
          <a:p>
            <a:pPr eaLnBrk="1" hangingPunct="1"/>
            <a:r>
              <a:rPr lang="nl-NL" altLang="nl-NL"/>
              <a:t>Intracommunautaire levering	</a:t>
            </a:r>
          </a:p>
        </p:txBody>
      </p:sp>
      <p:sp>
        <p:nvSpPr>
          <p:cNvPr id="12291" name="Rectangle 3">
            <a:extLst>
              <a:ext uri="{FF2B5EF4-FFF2-40B4-BE49-F238E27FC236}">
                <a16:creationId xmlns:a16="http://schemas.microsoft.com/office/drawing/2014/main" id="{89BCB646-FFC6-1843-B3E7-C90C8DF9A2EF}"/>
              </a:ext>
            </a:extLst>
          </p:cNvPr>
          <p:cNvSpPr>
            <a:spLocks noGrp="1" noChangeArrowheads="1"/>
          </p:cNvSpPr>
          <p:nvPr>
            <p:ph idx="1"/>
          </p:nvPr>
        </p:nvSpPr>
        <p:spPr>
          <a:xfrm>
            <a:off x="1775520" y="2411760"/>
            <a:ext cx="8229600" cy="4525962"/>
          </a:xfrm>
        </p:spPr>
        <p:txBody>
          <a:bodyPr rtlCol="0">
            <a:noAutofit/>
          </a:bodyPr>
          <a:lstStyle/>
          <a:p>
            <a:pPr marL="0" indent="0" fontAlgn="auto">
              <a:spcBef>
                <a:spcPts val="0"/>
              </a:spcBef>
              <a:spcAft>
                <a:spcPts val="0"/>
              </a:spcAft>
              <a:buNone/>
              <a:defRPr/>
            </a:pPr>
            <a:r>
              <a:rPr lang="nl-NL" altLang="nl-NL" u="sng" dirty="0"/>
              <a:t>Intracommunautaire levering:</a:t>
            </a:r>
          </a:p>
          <a:p>
            <a:pPr marL="0" indent="0" fontAlgn="auto">
              <a:spcBef>
                <a:spcPts val="0"/>
              </a:spcBef>
              <a:spcAft>
                <a:spcPts val="0"/>
              </a:spcAft>
              <a:buNone/>
              <a:defRPr/>
            </a:pPr>
            <a:r>
              <a:rPr lang="nl-NL" altLang="nl-NL" dirty="0"/>
              <a:t>Goederen worden vervoerd naar een ander EU-land</a:t>
            </a:r>
          </a:p>
          <a:p>
            <a:pPr marL="0" indent="0" fontAlgn="auto">
              <a:spcBef>
                <a:spcPts val="0"/>
              </a:spcBef>
              <a:spcAft>
                <a:spcPts val="0"/>
              </a:spcAft>
              <a:buNone/>
              <a:defRPr/>
            </a:pPr>
            <a:br>
              <a:rPr lang="nl-NL" altLang="nl-NL" dirty="0"/>
            </a:br>
            <a:r>
              <a:rPr lang="nl-NL" altLang="nl-NL" u="sng" dirty="0"/>
              <a:t>Vervoer is aangetoond als leverancier beschikt over </a:t>
            </a:r>
            <a:r>
              <a:rPr lang="nl-NL" u="sng" dirty="0"/>
              <a:t>één van voorgaande documenten samen met één van de volgende documenten en:</a:t>
            </a:r>
          </a:p>
          <a:p>
            <a:pPr fontAlgn="auto">
              <a:spcBef>
                <a:spcPts val="0"/>
              </a:spcBef>
              <a:spcAft>
                <a:spcPts val="0"/>
              </a:spcAft>
              <a:defRPr/>
            </a:pPr>
            <a:r>
              <a:rPr lang="nl-NL" dirty="0"/>
              <a:t>een verzekeringsovereenkomst voor de verzending of het vervoer van de goederen of bankdocumenten die de betaling van de verzending of het vervoer of de verzending aantonen; </a:t>
            </a:r>
          </a:p>
          <a:p>
            <a:pPr>
              <a:defRPr/>
            </a:pPr>
            <a:r>
              <a:rPr lang="nl-NL" dirty="0"/>
              <a:t>officiële documenten uitgereikt door een openbare instantie, zoals een notaris, waarin de aankomst van de goederen in de lidstaat van bestemming wordt bevestigd; </a:t>
            </a:r>
          </a:p>
          <a:p>
            <a:pPr>
              <a:defRPr/>
            </a:pPr>
            <a:r>
              <a:rPr lang="nl-NL" dirty="0"/>
              <a:t>een ontvangstbewijs van een entrepothouder afgegeven in het EU-land van bestemming, waarin de opslag van de goederen in dat EU-land wordt bevestigd.</a:t>
            </a:r>
          </a:p>
          <a:p>
            <a:pPr marL="0" indent="0" fontAlgn="auto">
              <a:spcBef>
                <a:spcPts val="0"/>
              </a:spcBef>
              <a:spcAft>
                <a:spcPts val="0"/>
              </a:spcAft>
              <a:buNone/>
              <a:defRPr/>
            </a:pPr>
            <a:endParaRPr lang="nl-NL" altLang="nl-NL" dirty="0"/>
          </a:p>
          <a:p>
            <a:pPr marL="0" indent="0" fontAlgn="auto">
              <a:spcBef>
                <a:spcPts val="0"/>
              </a:spcBef>
              <a:spcAft>
                <a:spcPts val="0"/>
              </a:spcAft>
              <a:buNone/>
              <a:defRPr/>
            </a:pPr>
            <a:endParaRPr lang="nl-NL" altLang="nl-NL" dirty="0"/>
          </a:p>
          <a:p>
            <a:pPr marL="0" indent="0" fontAlgn="auto">
              <a:spcBef>
                <a:spcPts val="0"/>
              </a:spcBef>
              <a:spcAft>
                <a:spcPts val="0"/>
              </a:spcAft>
              <a:defRPr/>
            </a:pPr>
            <a:endParaRPr lang="nl-NL" altLang="nl-NL" dirty="0"/>
          </a:p>
        </p:txBody>
      </p:sp>
    </p:spTree>
    <p:extLst>
      <p:ext uri="{BB962C8B-B14F-4D97-AF65-F5344CB8AC3E}">
        <p14:creationId xmlns:p14="http://schemas.microsoft.com/office/powerpoint/2010/main" val="2560012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C90EA0C-1794-3A4A-868B-C16FD8EE1CC3}"/>
              </a:ext>
            </a:extLst>
          </p:cNvPr>
          <p:cNvSpPr>
            <a:spLocks noGrp="1"/>
          </p:cNvSpPr>
          <p:nvPr>
            <p:ph type="title"/>
          </p:nvPr>
        </p:nvSpPr>
        <p:spPr>
          <a:xfrm>
            <a:off x="811444" y="1003329"/>
            <a:ext cx="6858000" cy="1079500"/>
          </a:xfrm>
        </p:spPr>
        <p:txBody>
          <a:bodyPr>
            <a:noAutofit/>
          </a:bodyPr>
          <a:lstStyle/>
          <a:p>
            <a:pPr>
              <a:defRPr/>
            </a:pPr>
            <a:br>
              <a:rPr lang="nl-NL" sz="1575" dirty="0"/>
            </a:br>
            <a:r>
              <a:rPr lang="nl-NL" sz="4000"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F1779C86-4AD8-A944-BD7C-20B53F310AA6}"/>
              </a:ext>
            </a:extLst>
          </p:cNvPr>
          <p:cNvSpPr>
            <a:spLocks noGrp="1"/>
          </p:cNvSpPr>
          <p:nvPr>
            <p:ph idx="1"/>
          </p:nvPr>
        </p:nvSpPr>
        <p:spPr>
          <a:xfrm>
            <a:off x="811444" y="2082829"/>
            <a:ext cx="7912100" cy="3395662"/>
          </a:xfrm>
        </p:spPr>
        <p:txBody>
          <a:bodyPr>
            <a:noAutofit/>
          </a:bodyPr>
          <a:lstStyle/>
          <a:p>
            <a:pPr marL="0" indent="0">
              <a:buNone/>
              <a:defRPr/>
            </a:pPr>
            <a:r>
              <a:rPr lang="en-US" sz="1350" u="sng" dirty="0" err="1">
                <a:sym typeface="Wingdings" panose="05000000000000000000" pitchFamily="2" charset="2"/>
              </a:rPr>
              <a:t>Wijzigingen</a:t>
            </a:r>
            <a:r>
              <a:rPr lang="en-US" sz="1350" u="sng" dirty="0">
                <a:sym typeface="Wingdings" panose="05000000000000000000" pitchFamily="2" charset="2"/>
              </a:rPr>
              <a:t> per 1 </a:t>
            </a:r>
            <a:r>
              <a:rPr lang="en-US" sz="1350" u="sng" dirty="0" err="1">
                <a:sym typeface="Wingdings" panose="05000000000000000000" pitchFamily="2" charset="2"/>
              </a:rPr>
              <a:t>juli</a:t>
            </a:r>
            <a:r>
              <a:rPr lang="en-US" sz="1350" u="sng" dirty="0">
                <a:sym typeface="Wingdings" panose="05000000000000000000" pitchFamily="2" charset="2"/>
              </a:rPr>
              <a:t> 2021 </a:t>
            </a:r>
            <a:r>
              <a:rPr lang="en-US" sz="1350" u="sng" dirty="0" err="1">
                <a:sym typeface="Wingdings" panose="05000000000000000000" pitchFamily="2" charset="2"/>
              </a:rPr>
              <a:t>goederen</a:t>
            </a:r>
            <a:r>
              <a:rPr lang="en-US" sz="1350" u="sng" dirty="0">
                <a:sym typeface="Wingdings" panose="05000000000000000000" pitchFamily="2" charset="2"/>
              </a:rPr>
              <a:t> </a:t>
            </a:r>
            <a:r>
              <a:rPr lang="en-US" sz="1350" u="sng" dirty="0" err="1">
                <a:sym typeface="Wingdings" panose="05000000000000000000" pitchFamily="2" charset="2"/>
              </a:rPr>
              <a:t>binnen</a:t>
            </a:r>
            <a:r>
              <a:rPr lang="en-US" sz="1350" u="sng" dirty="0">
                <a:sym typeface="Wingdings" panose="05000000000000000000" pitchFamily="2" charset="2"/>
              </a:rPr>
              <a:t> EU</a:t>
            </a:r>
            <a:endParaRPr lang="en-US" sz="1350" dirty="0"/>
          </a:p>
          <a:p>
            <a:pPr marL="201230">
              <a:buFont typeface="Arial" panose="020B0604020202020204" pitchFamily="34" charset="0"/>
              <a:buChar char="•"/>
              <a:defRPr/>
            </a:pPr>
            <a:endParaRPr lang="nl-NL" sz="1350" dirty="0"/>
          </a:p>
          <a:p>
            <a:pPr marL="285750" indent="-285750">
              <a:buFont typeface="Arial" panose="020B0604020202020204" pitchFamily="34" charset="0"/>
              <a:buChar char="•"/>
              <a:defRPr/>
            </a:pPr>
            <a:r>
              <a:rPr lang="nl-NL" sz="1350" dirty="0"/>
              <a:t>Drempelbedragen per individueel EU-land vastgesteld vervallen</a:t>
            </a:r>
          </a:p>
          <a:p>
            <a:pPr marL="285750" indent="-285750">
              <a:buFont typeface="Arial" panose="020B0604020202020204" pitchFamily="34" charset="0"/>
              <a:buChar char="•"/>
              <a:defRPr/>
            </a:pPr>
            <a:r>
              <a:rPr lang="nl-NL" sz="1350" dirty="0">
                <a:sym typeface="Wingdings" panose="05000000000000000000" pitchFamily="2" charset="2"/>
              </a:rPr>
              <a:t>Geen BTW in land van aankomst als omzet voor afstandsverkopen en digitale diensten aan particulieren buiten land vestiging niet meer dan </a:t>
            </a:r>
            <a:r>
              <a:rPr lang="nl-NL" sz="1350" dirty="0"/>
              <a:t>€</a:t>
            </a:r>
            <a:r>
              <a:rPr lang="nl-NL" sz="1350" dirty="0">
                <a:sym typeface="Wingdings" panose="05000000000000000000" pitchFamily="2" charset="2"/>
              </a:rPr>
              <a:t> 10.000 in lopende kalenderjaar bedraagt (en niet in voorgaande kalenderjaar)</a:t>
            </a:r>
          </a:p>
          <a:p>
            <a:pPr marL="285750" indent="-285750">
              <a:buFont typeface="Arial" panose="020B0604020202020204" pitchFamily="34" charset="0"/>
              <a:buChar char="•"/>
              <a:defRPr/>
            </a:pPr>
            <a:r>
              <a:rPr lang="nl-NL" sz="1350" dirty="0">
                <a:sym typeface="Wingdings" panose="05000000000000000000" pitchFamily="2" charset="2"/>
              </a:rPr>
              <a:t>Ondernemer kan er voor kiezen om drempel buiten toepassing te laten  vanaf eerste levering BTW in land afnemer voor minimaal 2 jaar</a:t>
            </a:r>
          </a:p>
          <a:p>
            <a:pPr marL="0" indent="0">
              <a:defRPr/>
            </a:pPr>
            <a:endParaRPr lang="nl-NL" sz="1350" dirty="0">
              <a:sym typeface="Wingdings" panose="05000000000000000000" pitchFamily="2" charset="2"/>
            </a:endParaRPr>
          </a:p>
        </p:txBody>
      </p:sp>
    </p:spTree>
    <p:extLst>
      <p:ext uri="{BB962C8B-B14F-4D97-AF65-F5344CB8AC3E}">
        <p14:creationId xmlns:p14="http://schemas.microsoft.com/office/powerpoint/2010/main" val="3570594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82576BB-2153-324A-8394-3A93F8F07F8A}"/>
              </a:ext>
            </a:extLst>
          </p:cNvPr>
          <p:cNvSpPr>
            <a:spLocks noGrp="1"/>
          </p:cNvSpPr>
          <p:nvPr>
            <p:ph type="title"/>
          </p:nvPr>
        </p:nvSpPr>
        <p:spPr>
          <a:xfrm>
            <a:off x="562062" y="1072515"/>
            <a:ext cx="6858000" cy="990600"/>
          </a:xfrm>
        </p:spPr>
        <p:txBody>
          <a:bodyPr>
            <a:noAutofit/>
          </a:bodyPr>
          <a:lstStyle/>
          <a:p>
            <a:pPr>
              <a:defRPr/>
            </a:pPr>
            <a:br>
              <a:rPr lang="nl-NL" sz="1575" dirty="0"/>
            </a:br>
            <a:r>
              <a:rPr lang="nl-NL" sz="4000"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B58715B9-5179-4B48-A37C-F6B0B781A0A1}"/>
              </a:ext>
            </a:extLst>
          </p:cNvPr>
          <p:cNvSpPr>
            <a:spLocks noGrp="1"/>
          </p:cNvSpPr>
          <p:nvPr>
            <p:ph idx="1"/>
          </p:nvPr>
        </p:nvSpPr>
        <p:spPr>
          <a:xfrm>
            <a:off x="562062" y="1998662"/>
            <a:ext cx="7912100" cy="3394075"/>
          </a:xfrm>
        </p:spPr>
        <p:txBody>
          <a:bodyPr>
            <a:noAutofit/>
          </a:bodyPr>
          <a:lstStyle/>
          <a:p>
            <a:pPr marL="0" indent="0">
              <a:buNone/>
              <a:defRPr/>
            </a:pPr>
            <a:r>
              <a:rPr lang="en-US" sz="1350" u="sng" dirty="0" err="1">
                <a:sym typeface="Wingdings" panose="05000000000000000000" pitchFamily="2" charset="2"/>
              </a:rPr>
              <a:t>Wijzigingen</a:t>
            </a:r>
            <a:r>
              <a:rPr lang="en-US" sz="1350" u="sng" dirty="0">
                <a:sym typeface="Wingdings" panose="05000000000000000000" pitchFamily="2" charset="2"/>
              </a:rPr>
              <a:t> per 1 </a:t>
            </a:r>
            <a:r>
              <a:rPr lang="en-US" sz="1350" u="sng" dirty="0" err="1">
                <a:sym typeface="Wingdings" panose="05000000000000000000" pitchFamily="2" charset="2"/>
              </a:rPr>
              <a:t>juli</a:t>
            </a:r>
            <a:r>
              <a:rPr lang="en-US" sz="1350" u="sng" dirty="0">
                <a:sym typeface="Wingdings" panose="05000000000000000000" pitchFamily="2" charset="2"/>
              </a:rPr>
              <a:t> 2021 </a:t>
            </a:r>
            <a:r>
              <a:rPr lang="en-US" sz="1350" u="sng" dirty="0" err="1">
                <a:sym typeface="Wingdings" panose="05000000000000000000" pitchFamily="2" charset="2"/>
              </a:rPr>
              <a:t>goederen</a:t>
            </a:r>
            <a:r>
              <a:rPr lang="en-US" sz="1350" u="sng" dirty="0">
                <a:sym typeface="Wingdings" panose="05000000000000000000" pitchFamily="2" charset="2"/>
              </a:rPr>
              <a:t> </a:t>
            </a:r>
            <a:r>
              <a:rPr lang="en-US" sz="1350" u="sng" dirty="0" err="1">
                <a:sym typeface="Wingdings" panose="05000000000000000000" pitchFamily="2" charset="2"/>
              </a:rPr>
              <a:t>binnen</a:t>
            </a:r>
            <a:r>
              <a:rPr lang="en-US" sz="1350" u="sng" dirty="0">
                <a:sym typeface="Wingdings" panose="05000000000000000000" pitchFamily="2" charset="2"/>
              </a:rPr>
              <a:t> EU</a:t>
            </a:r>
            <a:endParaRPr lang="en-US" sz="1350" dirty="0"/>
          </a:p>
          <a:p>
            <a:pPr marL="201230">
              <a:buFont typeface="Arial" panose="020B0604020202020204" pitchFamily="34" charset="0"/>
              <a:buChar char="•"/>
              <a:defRPr/>
            </a:pPr>
            <a:endParaRPr lang="nl-NL" sz="1350" dirty="0"/>
          </a:p>
          <a:p>
            <a:pPr marL="214313" indent="-214313">
              <a:buFont typeface="Arial" panose="020B0604020202020204" pitchFamily="34" charset="0"/>
              <a:buChar char="•"/>
              <a:defRPr/>
            </a:pPr>
            <a:r>
              <a:rPr lang="nl-NL" sz="1350" dirty="0">
                <a:sym typeface="Wingdings" panose="05000000000000000000" pitchFamily="2" charset="2"/>
              </a:rPr>
              <a:t>Omzet periode 1 januari 2021 tot en met 30 juni 2021 niet meenemen (website Belastingdienst), omzet 2020 voor drempel </a:t>
            </a:r>
            <a:r>
              <a:rPr lang="nl-NL" sz="1350" dirty="0"/>
              <a:t>€</a:t>
            </a:r>
            <a:r>
              <a:rPr lang="nl-NL" sz="1350" dirty="0">
                <a:sym typeface="Wingdings" panose="05000000000000000000" pitchFamily="2" charset="2"/>
              </a:rPr>
              <a:t> 10.000 wel</a:t>
            </a:r>
          </a:p>
          <a:p>
            <a:pPr marL="214313" indent="-214313">
              <a:buFont typeface="Arial" panose="020B0604020202020204" pitchFamily="34" charset="0"/>
              <a:buChar char="•"/>
              <a:defRPr/>
            </a:pPr>
            <a:r>
              <a:rPr lang="nl-NL" sz="1350" i="1" dirty="0">
                <a:sym typeface="Wingdings" panose="05000000000000000000" pitchFamily="2" charset="2"/>
              </a:rPr>
              <a:t>Voorbeeld: </a:t>
            </a:r>
            <a:r>
              <a:rPr lang="nl-NL" sz="1350" dirty="0">
                <a:sym typeface="Wingdings" panose="05000000000000000000" pitchFamily="2" charset="2"/>
              </a:rPr>
              <a:t>ondernemer B heeft in 2020 een omzet van </a:t>
            </a:r>
            <a:r>
              <a:rPr lang="nl-NL" sz="1350" dirty="0"/>
              <a:t>€</a:t>
            </a:r>
            <a:r>
              <a:rPr lang="nl-NL" sz="1350" dirty="0">
                <a:sym typeface="Wingdings" panose="05000000000000000000" pitchFamily="2" charset="2"/>
              </a:rPr>
              <a:t> 12.000 voor verkopen van goederen aan particulieren in andere EU-lidstaten gerealiseerd. Omdat de drempel in 2020 is overschreden, is B vanaf 1 juli 2021 vanaf de eerste goederenlevering aan particulieren in een andere EU-lidstaat BTW in het land van de afnemer verschuldigd  in de eerste helft van 2021 kan ondernemer B de vereenvoudiging voor kleine ondernemers toepassen (BTW berekenen lidstaat van vestiging)</a:t>
            </a:r>
          </a:p>
          <a:p>
            <a:pPr marL="214313" indent="-214313">
              <a:buFont typeface="Arial" panose="020B0604020202020204" pitchFamily="34" charset="0"/>
              <a:buChar char="•"/>
              <a:defRPr/>
            </a:pPr>
            <a:r>
              <a:rPr lang="nl-NL" sz="1350" dirty="0" err="1"/>
              <a:t>BTW-ondernemer</a:t>
            </a:r>
            <a:r>
              <a:rPr lang="nl-NL" sz="1350" dirty="0"/>
              <a:t> is eerder BTW in een ander EU-land verschuldigd vanaf 1 juli 2021</a:t>
            </a:r>
          </a:p>
          <a:p>
            <a:pPr marL="214313" indent="-214313">
              <a:buFont typeface="Arial" panose="020B0604020202020204" pitchFamily="34" charset="0"/>
              <a:buChar char="•"/>
              <a:defRPr/>
            </a:pPr>
            <a:r>
              <a:rPr lang="nl-NL" sz="1350" dirty="0">
                <a:sym typeface="Wingdings" panose="05000000000000000000" pitchFamily="2" charset="2"/>
              </a:rPr>
              <a:t>Optie: BTW aangeven via Belastingdienst in land van vestiging (OSS-systeem)</a:t>
            </a:r>
          </a:p>
          <a:p>
            <a:pPr marL="214313" indent="-214313">
              <a:buFont typeface="Arial" panose="020B0604020202020204" pitchFamily="34" charset="0"/>
              <a:buChar char="•"/>
              <a:defRPr/>
            </a:pPr>
            <a:r>
              <a:rPr lang="nl-NL" sz="1350" dirty="0">
                <a:sym typeface="Wingdings" panose="05000000000000000000" pitchFamily="2" charset="2"/>
              </a:rPr>
              <a:t>Lokale </a:t>
            </a:r>
            <a:r>
              <a:rPr lang="nl-NL" sz="1350" dirty="0" err="1">
                <a:sym typeface="Wingdings" panose="05000000000000000000" pitchFamily="2" charset="2"/>
              </a:rPr>
              <a:t>BTW-registratie</a:t>
            </a:r>
            <a:r>
              <a:rPr lang="nl-NL" sz="1350" dirty="0">
                <a:sym typeface="Wingdings" panose="05000000000000000000" pitchFamily="2" charset="2"/>
              </a:rPr>
              <a:t> in EU-land voordelig bij BTW op kosten in EU-land</a:t>
            </a:r>
          </a:p>
          <a:p>
            <a:pPr marL="214313" indent="-214313">
              <a:buFont typeface="Arial" panose="020B0604020202020204" pitchFamily="34" charset="0"/>
              <a:buChar char="•"/>
              <a:defRPr/>
            </a:pPr>
            <a:r>
              <a:rPr lang="nl-NL" sz="1350" dirty="0">
                <a:sym typeface="Wingdings" panose="05000000000000000000" pitchFamily="2" charset="2"/>
              </a:rPr>
              <a:t>Drempel van </a:t>
            </a:r>
            <a:r>
              <a:rPr lang="nl-NL" sz="1350" dirty="0"/>
              <a:t>€</a:t>
            </a:r>
            <a:r>
              <a:rPr lang="nl-NL" sz="1350" dirty="0">
                <a:sym typeface="Wingdings" panose="05000000000000000000" pitchFamily="2" charset="2"/>
              </a:rPr>
              <a:t> 10.000 geldt niet voor ondernemers gevestigd in niet-EU-land  voor hen vanaf eerste verkoop in EU registratie en BTW in EU, bijvoorbeeld via I-OSS</a:t>
            </a:r>
            <a:endParaRPr lang="nl-NL" sz="1350" dirty="0"/>
          </a:p>
          <a:p>
            <a:pPr marL="0" indent="0">
              <a:defRPr/>
            </a:pPr>
            <a:endParaRPr lang="nl-NL" sz="1350" dirty="0">
              <a:sym typeface="Wingdings" panose="05000000000000000000" pitchFamily="2" charset="2"/>
            </a:endParaRPr>
          </a:p>
          <a:p>
            <a:pPr marL="214313" indent="-214313">
              <a:buFont typeface="Arial" panose="020B0604020202020204" pitchFamily="34" charset="0"/>
              <a:buChar char="•"/>
              <a:defRPr/>
            </a:pPr>
            <a:endParaRPr lang="nl-NL" sz="1350" dirty="0">
              <a:sym typeface="Wingdings" panose="05000000000000000000" pitchFamily="2" charset="2"/>
            </a:endParaRPr>
          </a:p>
          <a:p>
            <a:pPr marL="0" indent="0">
              <a:defRPr/>
            </a:pPr>
            <a:endParaRPr lang="nl-NL" sz="1350" dirty="0">
              <a:sym typeface="Wingdings" panose="05000000000000000000" pitchFamily="2" charset="2"/>
            </a:endParaRPr>
          </a:p>
        </p:txBody>
      </p:sp>
    </p:spTree>
    <p:extLst>
      <p:ext uri="{BB962C8B-B14F-4D97-AF65-F5344CB8AC3E}">
        <p14:creationId xmlns:p14="http://schemas.microsoft.com/office/powerpoint/2010/main" val="38796500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3">
            <a:extLst>
              <a:ext uri="{FF2B5EF4-FFF2-40B4-BE49-F238E27FC236}">
                <a16:creationId xmlns:a16="http://schemas.microsoft.com/office/drawing/2014/main" id="{29C9CCF3-2319-A94E-BD21-3C584F691FEE}"/>
              </a:ext>
            </a:extLst>
          </p:cNvPr>
          <p:cNvSpPr>
            <a:spLocks noChangeArrowheads="1"/>
          </p:cNvSpPr>
          <p:nvPr/>
        </p:nvSpPr>
        <p:spPr bwMode="auto">
          <a:xfrm>
            <a:off x="1186524" y="2327653"/>
            <a:ext cx="1391002" cy="602021"/>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200" b="0" dirty="0">
                <a:latin typeface="Arial" panose="020B0604020202020204" pitchFamily="34" charset="0"/>
              </a:rPr>
              <a:t>Nederlandse</a:t>
            </a:r>
          </a:p>
          <a:p>
            <a:pPr algn="ctr">
              <a:lnSpc>
                <a:spcPct val="100000"/>
              </a:lnSpc>
              <a:defRPr/>
            </a:pPr>
            <a:r>
              <a:rPr lang="nl-NL" altLang="nl-NL" sz="1200" b="0" dirty="0">
                <a:latin typeface="Arial" panose="020B0604020202020204" pitchFamily="34" charset="0"/>
              </a:rPr>
              <a:t>ondernemer</a:t>
            </a:r>
          </a:p>
        </p:txBody>
      </p:sp>
      <p:sp>
        <p:nvSpPr>
          <p:cNvPr id="66563" name="AutoShape 4">
            <a:extLst>
              <a:ext uri="{FF2B5EF4-FFF2-40B4-BE49-F238E27FC236}">
                <a16:creationId xmlns:a16="http://schemas.microsoft.com/office/drawing/2014/main" id="{26B13DC7-C8DE-0341-B201-B2A6C372892A}"/>
              </a:ext>
            </a:extLst>
          </p:cNvPr>
          <p:cNvSpPr>
            <a:spLocks noChangeArrowheads="1"/>
          </p:cNvSpPr>
          <p:nvPr/>
        </p:nvSpPr>
        <p:spPr bwMode="auto">
          <a:xfrm>
            <a:off x="5927998" y="1854413"/>
            <a:ext cx="1505555" cy="609188"/>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200" b="0" dirty="0">
                <a:latin typeface="Arial" panose="020B0604020202020204" pitchFamily="34" charset="0"/>
              </a:rPr>
              <a:t>Belgische </a:t>
            </a:r>
          </a:p>
          <a:p>
            <a:pPr algn="ctr">
              <a:lnSpc>
                <a:spcPct val="100000"/>
              </a:lnSpc>
              <a:defRPr/>
            </a:pPr>
            <a:r>
              <a:rPr lang="nl-NL" altLang="nl-NL" sz="1200" b="0" dirty="0">
                <a:latin typeface="Arial" panose="020B0604020202020204" pitchFamily="34" charset="0"/>
              </a:rPr>
              <a:t>particulier</a:t>
            </a:r>
          </a:p>
        </p:txBody>
      </p:sp>
      <p:sp>
        <p:nvSpPr>
          <p:cNvPr id="35844" name="Rectangle 6">
            <a:extLst>
              <a:ext uri="{FF2B5EF4-FFF2-40B4-BE49-F238E27FC236}">
                <a16:creationId xmlns:a16="http://schemas.microsoft.com/office/drawing/2014/main" id="{2F93FEA9-FBF1-2B4B-B99E-6B0B360D718C}"/>
              </a:ext>
            </a:extLst>
          </p:cNvPr>
          <p:cNvSpPr>
            <a:spLocks noChangeArrowheads="1"/>
          </p:cNvSpPr>
          <p:nvPr/>
        </p:nvSpPr>
        <p:spPr bwMode="auto">
          <a:xfrm>
            <a:off x="3071417" y="2564335"/>
            <a:ext cx="2993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200" dirty="0">
                <a:solidFill>
                  <a:schemeClr val="tx1"/>
                </a:solidFill>
              </a:rPr>
              <a:t>Levering goederen</a:t>
            </a:r>
          </a:p>
          <a:p>
            <a:pPr algn="ctr" eaLnBrk="1" hangingPunct="1">
              <a:spcBef>
                <a:spcPct val="0"/>
              </a:spcBef>
              <a:buFontTx/>
              <a:buNone/>
            </a:pPr>
            <a:r>
              <a:rPr lang="nl-NL" altLang="nl-NL" sz="1200" dirty="0">
                <a:solidFill>
                  <a:schemeClr val="tx1"/>
                </a:solidFill>
              </a:rPr>
              <a:t>Vervoer door NL ondernemer</a:t>
            </a:r>
          </a:p>
        </p:txBody>
      </p:sp>
      <p:sp>
        <p:nvSpPr>
          <p:cNvPr id="35845" name="AutoShape 7">
            <a:extLst>
              <a:ext uri="{FF2B5EF4-FFF2-40B4-BE49-F238E27FC236}">
                <a16:creationId xmlns:a16="http://schemas.microsoft.com/office/drawing/2014/main" id="{905598CE-E542-0344-A646-3C969684794E}"/>
              </a:ext>
            </a:extLst>
          </p:cNvPr>
          <p:cNvSpPr>
            <a:spLocks noChangeArrowheads="1"/>
          </p:cNvSpPr>
          <p:nvPr/>
        </p:nvSpPr>
        <p:spPr bwMode="auto">
          <a:xfrm>
            <a:off x="2952830" y="2176045"/>
            <a:ext cx="2880193" cy="12900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5846" name="Text Box 8">
            <a:extLst>
              <a:ext uri="{FF2B5EF4-FFF2-40B4-BE49-F238E27FC236}">
                <a16:creationId xmlns:a16="http://schemas.microsoft.com/office/drawing/2014/main" id="{755111DD-D2A1-B444-93A1-1C0173F0BB64}"/>
              </a:ext>
            </a:extLst>
          </p:cNvPr>
          <p:cNvSpPr txBox="1">
            <a:spLocks noChangeArrowheads="1"/>
          </p:cNvSpPr>
          <p:nvPr/>
        </p:nvSpPr>
        <p:spPr bwMode="auto">
          <a:xfrm>
            <a:off x="814937" y="3679346"/>
            <a:ext cx="8459787"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eaLnBrk="1" hangingPunct="1">
              <a:spcBef>
                <a:spcPct val="0"/>
              </a:spcBef>
              <a:buFontTx/>
              <a:buNone/>
            </a:pPr>
            <a:endParaRPr lang="nl-NL" altLang="nl-NL" sz="1400" u="sng" dirty="0">
              <a:solidFill>
                <a:schemeClr val="tx1"/>
              </a:solidFill>
              <a:latin typeface="Calibri" panose="020F0502020204030204" pitchFamily="34" charset="0"/>
              <a:cs typeface="Calibri" panose="020F0502020204030204" pitchFamily="34" charset="0"/>
            </a:endParaRPr>
          </a:p>
          <a:p>
            <a:pPr eaLnBrk="1" hangingPunct="1">
              <a:spcBef>
                <a:spcPct val="0"/>
              </a:spcBef>
              <a:buFontTx/>
              <a:buNone/>
            </a:pPr>
            <a:r>
              <a:rPr lang="nl-NL" altLang="nl-NL" sz="1400" u="sng" dirty="0">
                <a:solidFill>
                  <a:schemeClr val="tx1"/>
                </a:solidFill>
                <a:latin typeface="Calibri" panose="020F0502020204030204" pitchFamily="34" charset="0"/>
                <a:cs typeface="Calibri" panose="020F0502020204030204" pitchFamily="34" charset="0"/>
              </a:rPr>
              <a:t>Leveringen 2021</a:t>
            </a:r>
            <a:r>
              <a:rPr lang="nl-NL" altLang="nl-NL" sz="1400" dirty="0">
                <a:solidFill>
                  <a:schemeClr val="tx1"/>
                </a:solidFill>
                <a:latin typeface="Calibri" panose="020F0502020204030204" pitchFamily="34" charset="0"/>
                <a:cs typeface="Calibri" panose="020F0502020204030204" pitchFamily="34" charset="0"/>
              </a:rPr>
              <a:t> aan Belgische particulier € 7.000 en aan Duitse particulier € 5.000 = </a:t>
            </a:r>
          </a:p>
          <a:p>
            <a:pPr eaLnBrk="1" hangingPunct="1">
              <a:spcBef>
                <a:spcPct val="0"/>
              </a:spcBef>
              <a:buFontTx/>
              <a:buNone/>
            </a:pPr>
            <a:r>
              <a:rPr lang="nl-NL" altLang="nl-NL" sz="1400" dirty="0">
                <a:solidFill>
                  <a:schemeClr val="tx1"/>
                </a:solidFill>
                <a:latin typeface="Calibri" panose="020F0502020204030204" pitchFamily="34" charset="0"/>
                <a:cs typeface="Calibri" panose="020F0502020204030204" pitchFamily="34" charset="0"/>
              </a:rPr>
              <a:t>€ 12.000 totaal </a:t>
            </a:r>
            <a:r>
              <a:rPr lang="nl-NL" altLang="nl-NL" sz="1400" dirty="0">
                <a:solidFill>
                  <a:schemeClr val="tx1"/>
                </a:solidFill>
                <a:latin typeface="Calibri" panose="020F0502020204030204" pitchFamily="34" charset="0"/>
                <a:cs typeface="Calibri" panose="020F0502020204030204" pitchFamily="34" charset="0"/>
                <a:sym typeface="Wingdings" pitchFamily="2" charset="2"/>
              </a:rPr>
              <a:t> drempel van </a:t>
            </a:r>
            <a:r>
              <a:rPr lang="nl-NL" altLang="nl-NL" sz="1400" dirty="0">
                <a:solidFill>
                  <a:schemeClr val="tx1"/>
                </a:solidFill>
                <a:latin typeface="Calibri" panose="020F0502020204030204" pitchFamily="34" charset="0"/>
                <a:cs typeface="Calibri" panose="020F0502020204030204" pitchFamily="34" charset="0"/>
              </a:rPr>
              <a:t>€ 10.000 is overschreden. </a:t>
            </a:r>
          </a:p>
          <a:p>
            <a:pPr eaLnBrk="1" hangingPunct="1">
              <a:spcBef>
                <a:spcPct val="0"/>
              </a:spcBef>
              <a:buFontTx/>
              <a:buNone/>
            </a:pPr>
            <a:r>
              <a:rPr lang="nl-NL" altLang="nl-NL" sz="1400" dirty="0">
                <a:solidFill>
                  <a:schemeClr val="tx1"/>
                </a:solidFill>
                <a:latin typeface="Calibri" panose="020F0502020204030204" pitchFamily="34" charset="0"/>
                <a:cs typeface="Calibri" panose="020F0502020204030204" pitchFamily="34" charset="0"/>
              </a:rPr>
              <a:t>Tot moment overschrijding € 10.000 : Plaats van levering NL </a:t>
            </a:r>
            <a:r>
              <a:rPr lang="nl-NL" altLang="nl-NL" sz="1400" dirty="0">
                <a:solidFill>
                  <a:schemeClr val="tx1"/>
                </a:solidFill>
                <a:latin typeface="Calibri" panose="020F0502020204030204" pitchFamily="34" charset="0"/>
                <a:cs typeface="Calibri" panose="020F0502020204030204" pitchFamily="34" charset="0"/>
                <a:sym typeface="Wingdings" pitchFamily="2" charset="2"/>
              </a:rPr>
              <a:t>=&gt; </a:t>
            </a:r>
            <a:r>
              <a:rPr lang="nl-NL" altLang="nl-NL" sz="1400" dirty="0">
                <a:solidFill>
                  <a:schemeClr val="tx1"/>
                </a:solidFill>
                <a:latin typeface="Calibri" panose="020F0502020204030204" pitchFamily="34" charset="0"/>
                <a:cs typeface="Calibri" panose="020F0502020204030204" pitchFamily="34" charset="0"/>
              </a:rPr>
              <a:t>NL BTW</a:t>
            </a:r>
          </a:p>
          <a:p>
            <a:pPr eaLnBrk="1" hangingPunct="1">
              <a:spcBef>
                <a:spcPct val="0"/>
              </a:spcBef>
              <a:buFontTx/>
              <a:buNone/>
            </a:pPr>
            <a:r>
              <a:rPr lang="nl-NL" altLang="nl-NL" sz="1400" dirty="0">
                <a:solidFill>
                  <a:schemeClr val="tx1"/>
                </a:solidFill>
                <a:latin typeface="Calibri" panose="020F0502020204030204" pitchFamily="34" charset="0"/>
                <a:cs typeface="Calibri" panose="020F0502020204030204" pitchFamily="34" charset="0"/>
              </a:rPr>
              <a:t>Na overschrijding € 10.000: Plaats van levering BE </a:t>
            </a:r>
            <a:r>
              <a:rPr lang="nl-NL" altLang="nl-NL" sz="1400" dirty="0">
                <a:solidFill>
                  <a:schemeClr val="tx1"/>
                </a:solidFill>
                <a:latin typeface="Calibri" panose="020F0502020204030204" pitchFamily="34" charset="0"/>
                <a:cs typeface="Calibri" panose="020F0502020204030204" pitchFamily="34" charset="0"/>
                <a:sym typeface="Wingdings" pitchFamily="2" charset="2"/>
              </a:rPr>
              <a:t>=&gt;</a:t>
            </a:r>
            <a:r>
              <a:rPr lang="nl-NL" altLang="nl-NL" sz="1400" dirty="0">
                <a:solidFill>
                  <a:schemeClr val="tx1"/>
                </a:solidFill>
                <a:latin typeface="Calibri" panose="020F0502020204030204" pitchFamily="34" charset="0"/>
                <a:cs typeface="Calibri" panose="020F0502020204030204" pitchFamily="34" charset="0"/>
              </a:rPr>
              <a:t> BE BTW + DU =&gt; DU BTW</a:t>
            </a:r>
          </a:p>
          <a:p>
            <a:pPr eaLnBrk="1" hangingPunct="1">
              <a:spcBef>
                <a:spcPct val="0"/>
              </a:spcBef>
              <a:buFont typeface="Symbol" pitchFamily="2" charset="2"/>
              <a:buNone/>
            </a:pPr>
            <a:r>
              <a:rPr lang="nl-NL" altLang="nl-NL" sz="1400" dirty="0">
                <a:solidFill>
                  <a:schemeClr val="tx1"/>
                </a:solidFill>
                <a:latin typeface="Calibri" panose="020F0502020204030204" pitchFamily="34" charset="0"/>
                <a:cs typeface="Calibri" panose="020F0502020204030204" pitchFamily="34" charset="0"/>
                <a:sym typeface="Wingdings" pitchFamily="2" charset="2"/>
              </a:rPr>
              <a:t>=&gt; aan te geven via OSS-systeem, via NL Belastingdienst</a:t>
            </a:r>
            <a:endParaRPr lang="nl-NL" altLang="nl-NL" sz="14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Symbol" pitchFamily="2" charset="2"/>
              <a:buNone/>
            </a:pPr>
            <a:endParaRPr lang="nl-NL" altLang="nl-NL" sz="14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Symbol" pitchFamily="2" charset="2"/>
              <a:buNone/>
            </a:pPr>
            <a:r>
              <a:rPr lang="nl-NL" altLang="nl-NL" sz="1400" u="sng" dirty="0">
                <a:solidFill>
                  <a:schemeClr val="tx1"/>
                </a:solidFill>
                <a:latin typeface="Calibri" panose="020F0502020204030204" pitchFamily="34" charset="0"/>
                <a:cs typeface="Calibri" panose="020F0502020204030204" pitchFamily="34" charset="0"/>
              </a:rPr>
              <a:t>Leveringen 2022</a:t>
            </a:r>
            <a:endParaRPr lang="nl-NL" altLang="nl-NL" sz="14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Symbol" pitchFamily="2" charset="2"/>
              <a:buNone/>
            </a:pPr>
            <a:r>
              <a:rPr lang="nl-NL" altLang="nl-NL" sz="1400" dirty="0">
                <a:solidFill>
                  <a:schemeClr val="tx1"/>
                </a:solidFill>
                <a:latin typeface="Calibri" panose="020F0502020204030204" pitchFamily="34" charset="0"/>
                <a:cs typeface="Calibri" panose="020F0502020204030204" pitchFamily="34" charset="0"/>
              </a:rPr>
              <a:t>Alle leveringen aan particulieren in ander EU-land belast in land afnemer</a:t>
            </a:r>
          </a:p>
          <a:p>
            <a:pPr eaLnBrk="1" hangingPunct="1">
              <a:spcBef>
                <a:spcPct val="0"/>
              </a:spcBef>
              <a:buFont typeface="Symbol" pitchFamily="2" charset="2"/>
              <a:buNone/>
            </a:pPr>
            <a:r>
              <a:rPr lang="nl-NL" altLang="nl-NL" sz="1400" dirty="0">
                <a:solidFill>
                  <a:schemeClr val="tx1"/>
                </a:solidFill>
                <a:latin typeface="Calibri" panose="020F0502020204030204" pitchFamily="34" charset="0"/>
                <a:cs typeface="Calibri" panose="020F0502020204030204" pitchFamily="34" charset="0"/>
                <a:sym typeface="Wingdings" pitchFamily="2" charset="2"/>
              </a:rPr>
              <a:t>=&gt; </a:t>
            </a:r>
            <a:r>
              <a:rPr lang="nl-NL" altLang="nl-NL" sz="1400" dirty="0">
                <a:solidFill>
                  <a:schemeClr val="tx1"/>
                </a:solidFill>
                <a:latin typeface="Calibri" panose="020F0502020204030204" pitchFamily="34" charset="0"/>
                <a:cs typeface="Calibri" panose="020F0502020204030204" pitchFamily="34" charset="0"/>
              </a:rPr>
              <a:t>Aan te teven via OSS-systeem, via NL Belastingdienst</a:t>
            </a:r>
          </a:p>
          <a:p>
            <a:pPr eaLnBrk="1" hangingPunct="1">
              <a:spcBef>
                <a:spcPct val="0"/>
              </a:spcBef>
              <a:buFontTx/>
              <a:buNone/>
            </a:pPr>
            <a:r>
              <a:rPr lang="nl-NL" altLang="nl-NL" sz="1600" dirty="0">
                <a:solidFill>
                  <a:schemeClr val="tx1"/>
                </a:solidFill>
              </a:rPr>
              <a:t> </a:t>
            </a:r>
          </a:p>
          <a:p>
            <a:pPr eaLnBrk="1" hangingPunct="1">
              <a:spcBef>
                <a:spcPct val="0"/>
              </a:spcBef>
              <a:buFontTx/>
              <a:buNone/>
            </a:pPr>
            <a:endParaRPr lang="nl-NL" altLang="nl-NL" sz="1600" dirty="0">
              <a:solidFill>
                <a:schemeClr val="tx1"/>
              </a:solidFill>
            </a:endParaRPr>
          </a:p>
          <a:p>
            <a:pPr eaLnBrk="1" hangingPunct="1">
              <a:spcBef>
                <a:spcPct val="0"/>
              </a:spcBef>
              <a:buFontTx/>
              <a:buNone/>
            </a:pPr>
            <a:endParaRPr lang="nl-NL" altLang="nl-NL" sz="1600" dirty="0">
              <a:solidFill>
                <a:schemeClr val="tx1"/>
              </a:solidFill>
            </a:endParaRPr>
          </a:p>
        </p:txBody>
      </p:sp>
      <p:sp>
        <p:nvSpPr>
          <p:cNvPr id="35847" name="Rectangle 9">
            <a:extLst>
              <a:ext uri="{FF2B5EF4-FFF2-40B4-BE49-F238E27FC236}">
                <a16:creationId xmlns:a16="http://schemas.microsoft.com/office/drawing/2014/main" id="{9A127A95-C6CA-4445-853A-FB34E3BB6B8F}"/>
              </a:ext>
            </a:extLst>
          </p:cNvPr>
          <p:cNvSpPr>
            <a:spLocks noChangeArrowheads="1"/>
          </p:cNvSpPr>
          <p:nvPr/>
        </p:nvSpPr>
        <p:spPr bwMode="auto">
          <a:xfrm>
            <a:off x="1396538" y="2013841"/>
            <a:ext cx="9709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spcBef>
                <a:spcPct val="0"/>
              </a:spcBef>
              <a:buFontTx/>
              <a:buNone/>
            </a:pPr>
            <a:r>
              <a:rPr lang="nl-NL" altLang="nl-NL" sz="1200" dirty="0">
                <a:solidFill>
                  <a:schemeClr val="tx1"/>
                </a:solidFill>
              </a:rPr>
              <a:t>Nederland</a:t>
            </a:r>
          </a:p>
        </p:txBody>
      </p:sp>
      <p:sp>
        <p:nvSpPr>
          <p:cNvPr id="60425" name="Titel 1">
            <a:extLst>
              <a:ext uri="{FF2B5EF4-FFF2-40B4-BE49-F238E27FC236}">
                <a16:creationId xmlns:a16="http://schemas.microsoft.com/office/drawing/2014/main" id="{E85AF85A-71FB-8049-ABCF-ECD7FFED90C3}"/>
              </a:ext>
            </a:extLst>
          </p:cNvPr>
          <p:cNvSpPr>
            <a:spLocks noGrp="1"/>
          </p:cNvSpPr>
          <p:nvPr>
            <p:ph type="title"/>
          </p:nvPr>
        </p:nvSpPr>
        <p:spPr>
          <a:xfrm>
            <a:off x="814937" y="871663"/>
            <a:ext cx="9144000" cy="1143000"/>
          </a:xfrm>
        </p:spPr>
        <p:txBody>
          <a:bodyPr/>
          <a:lstStyle/>
          <a:p>
            <a:pPr eaLnBrk="1" hangingPunct="1">
              <a:defRPr/>
            </a:pPr>
            <a:r>
              <a:rPr lang="en-US" altLang="nl-NL" dirty="0"/>
              <a:t>BTW en </a:t>
            </a:r>
            <a:r>
              <a:rPr lang="en-US" altLang="nl-NL" dirty="0" err="1"/>
              <a:t>afstandsverkopen</a:t>
            </a:r>
            <a:br>
              <a:rPr lang="en-US" altLang="nl-NL" dirty="0"/>
            </a:br>
            <a:r>
              <a:rPr lang="en-US" altLang="nl-NL" sz="2600" b="0" i="1" dirty="0" err="1"/>
              <a:t>Voorbeeld</a:t>
            </a:r>
            <a:endParaRPr lang="nl-NL" altLang="nl-NL" sz="2600" b="0" i="1" dirty="0"/>
          </a:p>
        </p:txBody>
      </p:sp>
      <p:sp>
        <p:nvSpPr>
          <p:cNvPr id="10" name="AutoShape 4">
            <a:extLst>
              <a:ext uri="{FF2B5EF4-FFF2-40B4-BE49-F238E27FC236}">
                <a16:creationId xmlns:a16="http://schemas.microsoft.com/office/drawing/2014/main" id="{83B2AA02-908A-F747-B7D6-DBC6D46688C3}"/>
              </a:ext>
            </a:extLst>
          </p:cNvPr>
          <p:cNvSpPr>
            <a:spLocks noChangeArrowheads="1"/>
          </p:cNvSpPr>
          <p:nvPr/>
        </p:nvSpPr>
        <p:spPr bwMode="auto">
          <a:xfrm>
            <a:off x="5942745" y="2990956"/>
            <a:ext cx="1505555" cy="609188"/>
          </a:xfrm>
          <a:prstGeom prst="flowChartProcess">
            <a:avLst/>
          </a:prstGeom>
          <a:solidFill>
            <a:schemeClr val="tx2">
              <a:lumMod val="20000"/>
              <a:lumOff val="80000"/>
            </a:schemeClr>
          </a:solidFill>
          <a:ln w="9525">
            <a:solidFill>
              <a:schemeClr val="tx1"/>
            </a:solidFill>
            <a:miter lim="800000"/>
            <a:headEnd/>
            <a:tailEnd/>
          </a:ln>
          <a:effectLst/>
        </p:spPr>
        <p:txBody>
          <a:bodyPr wrap="none" anchor="ctr"/>
          <a:lstStyle>
            <a:lvl1pPr>
              <a:lnSpc>
                <a:spcPts val="3800"/>
              </a:lnSpc>
              <a:defRPr sz="1900" b="1">
                <a:solidFill>
                  <a:schemeClr val="tx1"/>
                </a:solidFill>
                <a:latin typeface="Arial Black" panose="020B0A04020102020204" pitchFamily="34" charset="0"/>
              </a:defRPr>
            </a:lvl1pPr>
            <a:lvl2pPr marL="742950" indent="-285750">
              <a:lnSpc>
                <a:spcPts val="3800"/>
              </a:lnSpc>
              <a:defRPr sz="3800" b="1">
                <a:solidFill>
                  <a:schemeClr val="tx1"/>
                </a:solidFill>
                <a:latin typeface="Arial Black" panose="020B0A040201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defRPr/>
            </a:pPr>
            <a:r>
              <a:rPr lang="nl-NL" altLang="nl-NL" sz="1200" b="0" dirty="0">
                <a:latin typeface="Arial" panose="020B0604020202020204" pitchFamily="34" charset="0"/>
              </a:rPr>
              <a:t>Duitse</a:t>
            </a:r>
          </a:p>
          <a:p>
            <a:pPr algn="ctr">
              <a:lnSpc>
                <a:spcPct val="100000"/>
              </a:lnSpc>
              <a:defRPr/>
            </a:pPr>
            <a:r>
              <a:rPr lang="nl-NL" altLang="nl-NL" sz="1200" b="0" dirty="0">
                <a:latin typeface="Arial" panose="020B0604020202020204" pitchFamily="34" charset="0"/>
              </a:rPr>
              <a:t>particulier</a:t>
            </a:r>
          </a:p>
        </p:txBody>
      </p:sp>
      <p:sp>
        <p:nvSpPr>
          <p:cNvPr id="35850" name="Rectangle 10">
            <a:extLst>
              <a:ext uri="{FF2B5EF4-FFF2-40B4-BE49-F238E27FC236}">
                <a16:creationId xmlns:a16="http://schemas.microsoft.com/office/drawing/2014/main" id="{C6DF89DB-C940-764B-A7DE-324622578938}"/>
              </a:ext>
            </a:extLst>
          </p:cNvPr>
          <p:cNvSpPr>
            <a:spLocks noChangeArrowheads="1"/>
          </p:cNvSpPr>
          <p:nvPr/>
        </p:nvSpPr>
        <p:spPr bwMode="auto">
          <a:xfrm>
            <a:off x="6427612" y="1599371"/>
            <a:ext cx="6094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buFontTx/>
              <a:buNone/>
            </a:pPr>
            <a:r>
              <a:rPr lang="nl-NL" altLang="nl-NL" sz="1200" dirty="0">
                <a:solidFill>
                  <a:schemeClr val="tx1"/>
                </a:solidFill>
              </a:rPr>
              <a:t>België</a:t>
            </a:r>
          </a:p>
        </p:txBody>
      </p:sp>
      <p:sp>
        <p:nvSpPr>
          <p:cNvPr id="35851" name="Rectangle 10">
            <a:extLst>
              <a:ext uri="{FF2B5EF4-FFF2-40B4-BE49-F238E27FC236}">
                <a16:creationId xmlns:a16="http://schemas.microsoft.com/office/drawing/2014/main" id="{DE826727-8BF8-B546-B480-90FB3348F585}"/>
              </a:ext>
            </a:extLst>
          </p:cNvPr>
          <p:cNvSpPr>
            <a:spLocks noChangeArrowheads="1"/>
          </p:cNvSpPr>
          <p:nvPr/>
        </p:nvSpPr>
        <p:spPr bwMode="auto">
          <a:xfrm>
            <a:off x="6250264" y="2737843"/>
            <a:ext cx="8905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itchFamily="2" charset="2"/>
              <a:buChar char="§"/>
              <a:defRPr sz="3200">
                <a:solidFill>
                  <a:srgbClr val="000041"/>
                </a:solidFill>
                <a:latin typeface="Arial" panose="020B0604020202020204" pitchFamily="34" charset="0"/>
              </a:defRPr>
            </a:lvl1pPr>
            <a:lvl2pPr marL="742950" indent="-285750">
              <a:spcBef>
                <a:spcPct val="20000"/>
              </a:spcBef>
              <a:buFont typeface="Wingdings" pitchFamily="2" charset="2"/>
              <a:buChar char="§"/>
              <a:defRPr sz="2800">
                <a:solidFill>
                  <a:srgbClr val="000041"/>
                </a:solidFill>
                <a:latin typeface="Arial" panose="020B0604020202020204" pitchFamily="34" charset="0"/>
              </a:defRPr>
            </a:lvl2pPr>
            <a:lvl3pPr marL="1143000" indent="-228600">
              <a:spcBef>
                <a:spcPct val="20000"/>
              </a:spcBef>
              <a:buFont typeface="Wingdings" pitchFamily="2" charset="2"/>
              <a:buChar char="§"/>
              <a:defRPr sz="2400">
                <a:solidFill>
                  <a:srgbClr val="000041"/>
                </a:solidFill>
                <a:latin typeface="Arial" panose="020B0604020202020204" pitchFamily="34" charset="0"/>
              </a:defRPr>
            </a:lvl3pPr>
            <a:lvl4pPr marL="1600200" indent="-228600">
              <a:spcBef>
                <a:spcPct val="20000"/>
              </a:spcBef>
              <a:buFont typeface="Wingdings" pitchFamily="2" charset="2"/>
              <a:buChar char="§"/>
              <a:defRPr sz="2000">
                <a:solidFill>
                  <a:srgbClr val="000041"/>
                </a:solidFill>
                <a:latin typeface="Arial" panose="020B0604020202020204" pitchFamily="34" charset="0"/>
              </a:defRPr>
            </a:lvl4pPr>
            <a:lvl5pPr marL="2057400" indent="-228600">
              <a:spcBef>
                <a:spcPct val="20000"/>
              </a:spcBef>
              <a:buFont typeface="Wingdings"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000">
                <a:solidFill>
                  <a:srgbClr val="000041"/>
                </a:solidFill>
                <a:latin typeface="Arial" panose="020B0604020202020204" pitchFamily="34" charset="0"/>
              </a:defRPr>
            </a:lvl9pPr>
          </a:lstStyle>
          <a:p>
            <a:pPr algn="ctr" eaLnBrk="1" hangingPunct="1">
              <a:buFontTx/>
              <a:buNone/>
            </a:pPr>
            <a:r>
              <a:rPr lang="nl-NL" altLang="nl-NL" sz="1200" dirty="0">
                <a:solidFill>
                  <a:schemeClr val="tx1"/>
                </a:solidFill>
              </a:rPr>
              <a:t>Duitsland</a:t>
            </a:r>
          </a:p>
        </p:txBody>
      </p:sp>
      <p:sp>
        <p:nvSpPr>
          <p:cNvPr id="35852" name="AutoShape 7">
            <a:extLst>
              <a:ext uri="{FF2B5EF4-FFF2-40B4-BE49-F238E27FC236}">
                <a16:creationId xmlns:a16="http://schemas.microsoft.com/office/drawing/2014/main" id="{B7906FA5-E7F9-AD42-82FC-8C5F55828383}"/>
              </a:ext>
            </a:extLst>
          </p:cNvPr>
          <p:cNvSpPr>
            <a:spLocks noChangeArrowheads="1"/>
          </p:cNvSpPr>
          <p:nvPr/>
        </p:nvSpPr>
        <p:spPr bwMode="auto">
          <a:xfrm>
            <a:off x="2952830" y="3127551"/>
            <a:ext cx="2880193" cy="12900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cxnSp>
        <p:nvCxnSpPr>
          <p:cNvPr id="3" name="Rechte verbindingslijn 2">
            <a:extLst>
              <a:ext uri="{FF2B5EF4-FFF2-40B4-BE49-F238E27FC236}">
                <a16:creationId xmlns:a16="http://schemas.microsoft.com/office/drawing/2014/main" id="{09338990-E4F9-F444-95F3-5A02013CA902}"/>
              </a:ext>
            </a:extLst>
          </p:cNvPr>
          <p:cNvCxnSpPr/>
          <p:nvPr/>
        </p:nvCxnSpPr>
        <p:spPr>
          <a:xfrm>
            <a:off x="4568107" y="2023591"/>
            <a:ext cx="0" cy="173349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 name="Rechte verbindingslijn 4">
            <a:extLst>
              <a:ext uri="{FF2B5EF4-FFF2-40B4-BE49-F238E27FC236}">
                <a16:creationId xmlns:a16="http://schemas.microsoft.com/office/drawing/2014/main" id="{37B55F93-5496-DC4B-96F2-EF09BFBE5604}"/>
              </a:ext>
            </a:extLst>
          </p:cNvPr>
          <p:cNvCxnSpPr/>
          <p:nvPr/>
        </p:nvCxnSpPr>
        <p:spPr>
          <a:xfrm>
            <a:off x="4568107" y="2765803"/>
            <a:ext cx="2164236"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8480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39B55FCC-834C-1E4F-9D72-80A88643607E}"/>
              </a:ext>
            </a:extLst>
          </p:cNvPr>
          <p:cNvSpPr txBox="1">
            <a:spLocks noChangeArrowheads="1"/>
          </p:cNvSpPr>
          <p:nvPr/>
        </p:nvSpPr>
        <p:spPr bwMode="auto">
          <a:xfrm>
            <a:off x="871191" y="1977911"/>
            <a:ext cx="7345362" cy="3540125"/>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err="1">
                <a:solidFill>
                  <a:schemeClr val="tx1"/>
                </a:solidFill>
                <a:latin typeface="Calibri" panose="020F0502020204030204" pitchFamily="34" charset="0"/>
                <a:cs typeface="Calibri" panose="020F0502020204030204" pitchFamily="34" charset="0"/>
              </a:rPr>
              <a:t>Saïd</a:t>
            </a:r>
            <a:r>
              <a:rPr lang="nl-NL" altLang="nl-NL" sz="1600" dirty="0">
                <a:solidFill>
                  <a:schemeClr val="tx1"/>
                </a:solidFill>
                <a:latin typeface="Calibri" panose="020F0502020204030204" pitchFamily="34" charset="0"/>
                <a:cs typeface="Calibri" panose="020F0502020204030204" pitchFamily="34" charset="0"/>
              </a:rPr>
              <a:t> verkoopt gereedschappen aan particulieren in België</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De omzet aan verkopen in België in 2019 en 2020 bedroeg € 30.000</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De omzet aan verkopen in België in periode juli 2021 tot en met december 2021 is € 8.000</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Tot 1 juli 2021 geldt een drempelbedrag van € 35.000</a:t>
            </a:r>
          </a:p>
          <a:p>
            <a:pPr marL="0" indent="0">
              <a:spcBef>
                <a:spcPct val="0"/>
              </a:spcBef>
              <a:buNone/>
              <a:defRPr/>
            </a:pPr>
            <a:endParaRPr lang="nl-NL" altLang="nl-NL" sz="16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1"/>
                </a:solidFill>
                <a:latin typeface="Calibri" panose="020F0502020204030204" pitchFamily="34" charset="0"/>
                <a:cs typeface="Calibri" panose="020F0502020204030204" pitchFamily="34" charset="0"/>
              </a:rPr>
              <a:t>BTW-gevolgen</a:t>
            </a:r>
            <a:r>
              <a:rPr lang="nl-NL" altLang="nl-NL" sz="1600" u="sng" dirty="0">
                <a:solidFill>
                  <a:schemeClr val="tx1"/>
                </a:solidFill>
                <a:latin typeface="Calibri" panose="020F0502020204030204" pitchFamily="34" charset="0"/>
                <a:cs typeface="Calibri" panose="020F0502020204030204" pitchFamily="34" charset="0"/>
              </a:rPr>
              <a:t> in 2021:</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In 2020 is Nederlandse BTW verschuldigd, omdat de drempel van €  35.000 niet wordt overschreden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Omdat in 2020 voor meer dan € 10.000 aan verkopen aan particulieren in België heeft plaatsgevonden, is vanaf 1 juli 2021 BTW verschuldigd in België &lt; € 10.000 digitale diensten aan particulieren in andere EU-landen</a:t>
            </a: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85648D61-47AF-9B45-90FA-0A277540A2C1}"/>
              </a:ext>
            </a:extLst>
          </p:cNvPr>
          <p:cNvSpPr>
            <a:spLocks noGrp="1"/>
          </p:cNvSpPr>
          <p:nvPr>
            <p:ph type="title"/>
          </p:nvPr>
        </p:nvSpPr>
        <p:spPr>
          <a:xfrm>
            <a:off x="871191" y="920433"/>
            <a:ext cx="9144000" cy="1143000"/>
          </a:xfrm>
        </p:spPr>
        <p:txBody>
          <a:bodyPr/>
          <a:lstStyle/>
          <a:p>
            <a:pPr eaLnBrk="1" hangingPunct="1">
              <a:defRPr/>
            </a:pPr>
            <a:r>
              <a:rPr lang="en-US" altLang="nl-NL" dirty="0"/>
              <a:t>BTW en </a:t>
            </a:r>
            <a:r>
              <a:rPr lang="en-US" altLang="nl-NL" dirty="0" err="1"/>
              <a:t>afstandsverkopen</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3900548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DFAE3066-303B-0846-AAEC-8ABE9DB05D1E}"/>
              </a:ext>
            </a:extLst>
          </p:cNvPr>
          <p:cNvSpPr txBox="1">
            <a:spLocks noChangeArrowheads="1"/>
          </p:cNvSpPr>
          <p:nvPr/>
        </p:nvSpPr>
        <p:spPr bwMode="auto">
          <a:xfrm>
            <a:off x="862879" y="1937146"/>
            <a:ext cx="7345362" cy="4032250"/>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BV A verricht jaarlijks voor € 7.000 digitale diensten aan particulieren in andere EU-landen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Daarnaast verkoopt BV A jaarlijks voor € 6.000 aan particulieren in andere EU-landen</a:t>
            </a: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1"/>
                </a:solidFill>
                <a:latin typeface="Calibri" panose="020F0502020204030204" pitchFamily="34" charset="0"/>
                <a:cs typeface="Calibri" panose="020F0502020204030204" pitchFamily="34" charset="0"/>
              </a:rPr>
              <a:t>BTW-gevolgen</a:t>
            </a:r>
            <a:r>
              <a:rPr lang="nl-NL" altLang="nl-NL" sz="1600" u="sng" dirty="0">
                <a:solidFill>
                  <a:schemeClr val="tx1"/>
                </a:solidFill>
                <a:latin typeface="Calibri" panose="020F0502020204030204" pitchFamily="34" charset="0"/>
                <a:cs typeface="Calibri" panose="020F0502020204030204" pitchFamily="34" charset="0"/>
              </a:rPr>
              <a:t> in 2021:</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Voor de periode 1 januari 2021 tot en met 30 juni 2021 kan BV A vrijstelling voor kleine ondernemers toepassen, want &lt; € 10.000 digitale diensten aan particulieren in andere EU-landen</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Voor periode 1 juli 2021 tot en met 30 juni 2021 moet beoordeeld worden of drempel van € 10.000 aan digitale diensten én leveringen particulieren andere EU-landen overschreden wordt (let ook op omzet 2020)</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Ja </a:t>
            </a: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 BTW verschuldigd in land afnemer </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sym typeface="Wingdings" panose="05000000000000000000" pitchFamily="2" charset="2"/>
              </a:rPr>
              <a:t>Nee  Nederlandse BTW</a:t>
            </a:r>
            <a:endParaRPr lang="nl-NL" altLang="nl-NL" sz="1600"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435A2ACE-D8AA-9548-906C-647D87C47B88}"/>
              </a:ext>
            </a:extLst>
          </p:cNvPr>
          <p:cNvSpPr>
            <a:spLocks noGrp="1"/>
          </p:cNvSpPr>
          <p:nvPr>
            <p:ph type="title"/>
          </p:nvPr>
        </p:nvSpPr>
        <p:spPr>
          <a:xfrm>
            <a:off x="862879" y="888604"/>
            <a:ext cx="9144000" cy="1143000"/>
          </a:xfrm>
        </p:spPr>
        <p:txBody>
          <a:bodyPr/>
          <a:lstStyle/>
          <a:p>
            <a:pPr eaLnBrk="1" hangingPunct="1">
              <a:defRPr/>
            </a:pPr>
            <a:r>
              <a:rPr lang="en-US" altLang="nl-NL" dirty="0"/>
              <a:t>BTW en </a:t>
            </a:r>
            <a:r>
              <a:rPr lang="en-US" altLang="nl-NL" dirty="0" err="1"/>
              <a:t>afstandsverkopen</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3390378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B0C542-75FA-0047-9686-EBF8FD323EA0}"/>
              </a:ext>
            </a:extLst>
          </p:cNvPr>
          <p:cNvSpPr>
            <a:spLocks noGrp="1"/>
          </p:cNvSpPr>
          <p:nvPr>
            <p:ph type="title"/>
          </p:nvPr>
        </p:nvSpPr>
        <p:spPr>
          <a:xfrm>
            <a:off x="711922" y="1161502"/>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4A9F75CC-7C72-154E-95CD-4C9BE0696FDE}"/>
              </a:ext>
            </a:extLst>
          </p:cNvPr>
          <p:cNvSpPr>
            <a:spLocks noGrp="1"/>
          </p:cNvSpPr>
          <p:nvPr>
            <p:ph idx="1"/>
          </p:nvPr>
        </p:nvSpPr>
        <p:spPr>
          <a:xfrm>
            <a:off x="711922" y="2501151"/>
            <a:ext cx="8064500" cy="4094163"/>
          </a:xfrm>
        </p:spPr>
        <p:txBody>
          <a:bodyPr>
            <a:noAutofit/>
          </a:bodyPr>
          <a:lstStyle/>
          <a:p>
            <a:pPr marL="0" indent="0">
              <a:buNone/>
              <a:defRPr/>
            </a:pPr>
            <a:r>
              <a:rPr lang="en-US" u="sng" dirty="0" err="1">
                <a:sym typeface="Wingdings" panose="05000000000000000000" pitchFamily="2" charset="2"/>
              </a:rPr>
              <a:t>Actiepunten</a:t>
            </a:r>
            <a:r>
              <a:rPr lang="en-US" u="sng" dirty="0">
                <a:sym typeface="Wingdings" panose="05000000000000000000" pitchFamily="2" charset="2"/>
              </a:rPr>
              <a:t> </a:t>
            </a:r>
            <a:r>
              <a:rPr lang="en-US" u="sng" dirty="0" err="1">
                <a:sym typeface="Wingdings" panose="05000000000000000000" pitchFamily="2" charset="2"/>
              </a:rPr>
              <a:t>goederen</a:t>
            </a:r>
            <a:r>
              <a:rPr lang="en-US" u="sng" dirty="0">
                <a:sym typeface="Wingdings" panose="05000000000000000000" pitchFamily="2" charset="2"/>
              </a:rPr>
              <a:t> </a:t>
            </a:r>
            <a:r>
              <a:rPr lang="en-US" u="sng" dirty="0" err="1">
                <a:sym typeface="Wingdings" panose="05000000000000000000" pitchFamily="2" charset="2"/>
              </a:rPr>
              <a:t>binnen</a:t>
            </a:r>
            <a:r>
              <a:rPr lang="en-US" u="sng" dirty="0">
                <a:sym typeface="Wingdings" panose="05000000000000000000" pitchFamily="2" charset="2"/>
              </a:rPr>
              <a:t> de EU</a:t>
            </a:r>
          </a:p>
          <a:p>
            <a:pPr marL="0" indent="0">
              <a:defRPr/>
            </a:pPr>
            <a:endParaRPr lang="en-US" dirty="0"/>
          </a:p>
          <a:p>
            <a:pPr>
              <a:buFont typeface="Arial" panose="020B0604020202020204" pitchFamily="34" charset="0"/>
              <a:buChar char="•"/>
              <a:defRPr/>
            </a:pPr>
            <a:r>
              <a:rPr lang="nl-NL" dirty="0"/>
              <a:t>Analyseer de goederenstromen</a:t>
            </a:r>
          </a:p>
          <a:p>
            <a:pPr>
              <a:buFont typeface="Arial" panose="020B0604020202020204" pitchFamily="34" charset="0"/>
              <a:buChar char="•"/>
              <a:defRPr/>
            </a:pPr>
            <a:r>
              <a:rPr lang="nl-NL" dirty="0"/>
              <a:t>Bepaal de </a:t>
            </a:r>
            <a:r>
              <a:rPr lang="nl-NL" dirty="0" err="1"/>
              <a:t>BTW-gevolgen</a:t>
            </a:r>
            <a:endParaRPr lang="nl-NL" dirty="0"/>
          </a:p>
          <a:p>
            <a:pPr>
              <a:buFont typeface="Arial" panose="020B0604020202020204" pitchFamily="34" charset="0"/>
              <a:buChar char="•"/>
              <a:defRPr/>
            </a:pPr>
            <a:r>
              <a:rPr lang="nl-NL" dirty="0"/>
              <a:t>Stel vast welke regeling de </a:t>
            </a:r>
            <a:r>
              <a:rPr lang="nl-NL" dirty="0" err="1"/>
              <a:t>BTW-ondernemer</a:t>
            </a:r>
            <a:r>
              <a:rPr lang="nl-NL" dirty="0"/>
              <a:t> wil toepassen</a:t>
            </a:r>
          </a:p>
          <a:p>
            <a:pPr>
              <a:buFont typeface="Arial" panose="020B0604020202020204" pitchFamily="34" charset="0"/>
              <a:buChar char="•"/>
              <a:defRPr/>
            </a:pPr>
            <a:r>
              <a:rPr lang="nl-NL" dirty="0"/>
              <a:t>Als een ondernemer gebruik wil maken van OSS dan moet hij zich tijdig registreren</a:t>
            </a:r>
          </a:p>
          <a:p>
            <a:pPr>
              <a:buFont typeface="Arial" panose="020B0604020202020204" pitchFamily="34" charset="0"/>
              <a:buChar char="•"/>
              <a:defRPr/>
            </a:pPr>
            <a:r>
              <a:rPr lang="nl-NL" dirty="0"/>
              <a:t>Pas de website en achterliggende systemen aan en zorg dat de BTW </a:t>
            </a:r>
          </a:p>
          <a:p>
            <a:pPr marL="0" indent="0">
              <a:buNone/>
              <a:defRPr/>
            </a:pPr>
            <a:r>
              <a:rPr lang="nl-NL" dirty="0"/>
              <a:t>        van de EU-lidstaat van bestemming in rekening wordt gebracht</a:t>
            </a:r>
          </a:p>
          <a:p>
            <a:pPr>
              <a:buFont typeface="Arial" panose="020B0604020202020204" pitchFamily="34" charset="0"/>
              <a:buChar char="•"/>
              <a:defRPr/>
            </a:pPr>
            <a:r>
              <a:rPr lang="nl-NL" dirty="0"/>
              <a:t>Bereid de OSS </a:t>
            </a:r>
            <a:r>
              <a:rPr lang="nl-NL" dirty="0" err="1"/>
              <a:t>BTW-aangiftes</a:t>
            </a:r>
            <a:r>
              <a:rPr lang="nl-NL" dirty="0"/>
              <a:t> voor, dien deze tijdig in en betaal </a:t>
            </a:r>
          </a:p>
          <a:p>
            <a:pPr marL="0" indent="0">
              <a:buNone/>
              <a:defRPr/>
            </a:pPr>
            <a:r>
              <a:rPr lang="nl-NL" dirty="0"/>
              <a:t>       de verschuldigde BTW tijdig aan de autoriteiten in de </a:t>
            </a:r>
          </a:p>
          <a:p>
            <a:pPr marL="0" indent="0">
              <a:buNone/>
              <a:defRPr/>
            </a:pPr>
            <a:r>
              <a:rPr lang="nl-NL" dirty="0"/>
              <a:t>       EU-lidstaat van registratie</a:t>
            </a:r>
            <a:endParaRPr lang="nl-NL" dirty="0">
              <a:sym typeface="Wingdings" panose="05000000000000000000" pitchFamily="2" charset="2"/>
            </a:endParaRPr>
          </a:p>
        </p:txBody>
      </p:sp>
    </p:spTree>
    <p:extLst>
      <p:ext uri="{BB962C8B-B14F-4D97-AF65-F5344CB8AC3E}">
        <p14:creationId xmlns:p14="http://schemas.microsoft.com/office/powerpoint/2010/main" val="3998474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67DD38A-D33C-6941-BA81-6CB771B08BD1}"/>
              </a:ext>
            </a:extLst>
          </p:cNvPr>
          <p:cNvSpPr>
            <a:spLocks noGrp="1"/>
          </p:cNvSpPr>
          <p:nvPr>
            <p:ph type="title"/>
          </p:nvPr>
        </p:nvSpPr>
        <p:spPr>
          <a:xfrm>
            <a:off x="587231" y="752475"/>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1E2E0D45-E8A7-4741-917C-A7987C0B5F5C}"/>
              </a:ext>
            </a:extLst>
          </p:cNvPr>
          <p:cNvSpPr>
            <a:spLocks noGrp="1"/>
          </p:cNvSpPr>
          <p:nvPr>
            <p:ph idx="1"/>
          </p:nvPr>
        </p:nvSpPr>
        <p:spPr>
          <a:xfrm>
            <a:off x="587231" y="2011362"/>
            <a:ext cx="8064500" cy="4094163"/>
          </a:xfrm>
        </p:spPr>
        <p:txBody>
          <a:bodyPr>
            <a:noAutofit/>
          </a:bodyPr>
          <a:lstStyle/>
          <a:p>
            <a:pPr marL="0" indent="0">
              <a:buNone/>
              <a:defRPr/>
            </a:pPr>
            <a:r>
              <a:rPr lang="en-US" u="sng" dirty="0" err="1">
                <a:sym typeface="Wingdings" panose="05000000000000000000" pitchFamily="2" charset="2"/>
              </a:rPr>
              <a:t>Situatie</a:t>
            </a:r>
            <a:r>
              <a:rPr lang="en-US" u="sng" dirty="0">
                <a:sym typeface="Wingdings" panose="05000000000000000000" pitchFamily="2" charset="2"/>
              </a:rPr>
              <a:t> tot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268307">
              <a:buFont typeface="Arial" panose="020B0604020202020204" pitchFamily="34" charset="0"/>
              <a:buChar char="•"/>
              <a:defRPr/>
            </a:pPr>
            <a:endParaRPr lang="nl-NL" dirty="0"/>
          </a:p>
          <a:p>
            <a:pPr marL="268307">
              <a:buFont typeface="Arial" panose="020B0604020202020204" pitchFamily="34" charset="0"/>
              <a:buChar char="•"/>
              <a:defRPr/>
            </a:pPr>
            <a:r>
              <a:rPr lang="nl-NL" dirty="0"/>
              <a:t>Invoer-vrijstelling op zendingen met waarde tot € 22</a:t>
            </a:r>
          </a:p>
          <a:p>
            <a:pPr marL="268307">
              <a:buFont typeface="Arial" panose="020B0604020202020204" pitchFamily="34" charset="0"/>
              <a:buChar char="•"/>
              <a:defRPr/>
            </a:pPr>
            <a:r>
              <a:rPr lang="nl-NL" dirty="0"/>
              <a:t>Invoer op twee manieren:</a:t>
            </a:r>
          </a:p>
          <a:p>
            <a:pPr marL="668357" lvl="1">
              <a:buFont typeface="Courier New" panose="02070309020205020404" pitchFamily="49" charset="0"/>
              <a:buChar char="o"/>
              <a:defRPr/>
            </a:pPr>
            <a:r>
              <a:rPr lang="nl-NL" dirty="0" err="1"/>
              <a:t>BTW-ondernemer</a:t>
            </a:r>
            <a:r>
              <a:rPr lang="nl-NL" dirty="0"/>
              <a:t> voert de goederen in namens zijn leverancier </a:t>
            </a:r>
            <a:r>
              <a:rPr lang="nl-NL" dirty="0">
                <a:sym typeface="Wingdings" panose="05000000000000000000" pitchFamily="2" charset="2"/>
              </a:rPr>
              <a:t></a:t>
            </a:r>
            <a:r>
              <a:rPr lang="nl-NL" dirty="0"/>
              <a:t> leverancier betaalt invoer-BTW</a:t>
            </a:r>
          </a:p>
          <a:p>
            <a:pPr marL="1068407" lvl="2">
              <a:buFont typeface="Wingdings" pitchFamily="2" charset="2"/>
              <a:buChar char="v"/>
              <a:defRPr/>
            </a:pPr>
            <a:r>
              <a:rPr lang="nl-NL" dirty="0"/>
              <a:t>Daaropvolgende levering is lokale levering als goederen in land van invoer blijven</a:t>
            </a:r>
          </a:p>
          <a:p>
            <a:pPr marL="1068407" lvl="2">
              <a:buFont typeface="Wingdings" pitchFamily="2" charset="2"/>
              <a:buChar char="v"/>
              <a:defRPr/>
            </a:pPr>
            <a:r>
              <a:rPr lang="nl-NL" dirty="0"/>
              <a:t>Bij levering aan afnemer zonder BTW-identificatienummer in een andere EU lidstaat </a:t>
            </a:r>
            <a:r>
              <a:rPr lang="nl-NL" dirty="0">
                <a:sym typeface="Wingdings" panose="05000000000000000000" pitchFamily="2" charset="2"/>
              </a:rPr>
              <a:t> </a:t>
            </a:r>
            <a:r>
              <a:rPr lang="nl-NL" dirty="0"/>
              <a:t>afstandsverkopen, de ondernemer is BTW verschuldigd in die andere lidstaat waar de goederen aankomen bij overschrijden drempel</a:t>
            </a:r>
          </a:p>
          <a:p>
            <a:pPr marL="668357" lvl="1">
              <a:buFont typeface="Courier New" panose="02070309020205020404" pitchFamily="49" charset="0"/>
              <a:buChar char="o"/>
              <a:defRPr/>
            </a:pPr>
            <a:r>
              <a:rPr lang="nl-NL" dirty="0"/>
              <a:t>BTW-ondernemer voert goederen op naam van zijn afnemer in, </a:t>
            </a:r>
          </a:p>
          <a:p>
            <a:pPr marL="382613" lvl="1" indent="0">
              <a:buNone/>
              <a:defRPr/>
            </a:pPr>
            <a:r>
              <a:rPr lang="nl-NL" dirty="0"/>
              <a:t>      die niet over BTW-identificatienummer beschikt </a:t>
            </a:r>
            <a:r>
              <a:rPr lang="nl-NL" dirty="0">
                <a:sym typeface="Wingdings" panose="05000000000000000000" pitchFamily="2" charset="2"/>
              </a:rPr>
              <a:t> </a:t>
            </a:r>
          </a:p>
          <a:p>
            <a:pPr marL="382613" lvl="1" indent="0">
              <a:buNone/>
              <a:defRPr/>
            </a:pPr>
            <a:r>
              <a:rPr lang="nl-NL" dirty="0">
                <a:sym typeface="Wingdings" panose="05000000000000000000" pitchFamily="2" charset="2"/>
              </a:rPr>
              <a:t>      afnemer is invoer-BTW verschuldigd, tenzij</a:t>
            </a:r>
            <a:r>
              <a:rPr lang="nl-NL" dirty="0"/>
              <a:t> waarde tot € 22 </a:t>
            </a:r>
            <a:r>
              <a:rPr lang="nl-NL" dirty="0">
                <a:sym typeface="Wingdings" panose="05000000000000000000" pitchFamily="2" charset="2"/>
              </a:rPr>
              <a:t>+ </a:t>
            </a:r>
          </a:p>
          <a:p>
            <a:pPr marL="382613" lvl="1" indent="0">
              <a:buNone/>
              <a:defRPr/>
            </a:pPr>
            <a:r>
              <a:rPr lang="nl-NL" dirty="0">
                <a:sym typeface="Wingdings" panose="05000000000000000000" pitchFamily="2" charset="2"/>
              </a:rPr>
              <a:t>      geen invoerrechten bij zendingen met </a:t>
            </a:r>
            <a:r>
              <a:rPr lang="nl-NL" dirty="0"/>
              <a:t>waarde tot € 150</a:t>
            </a:r>
            <a:endParaRPr lang="nl-NL" dirty="0">
              <a:sym typeface="Wingdings" panose="05000000000000000000" pitchFamily="2" charset="2"/>
            </a:endParaRPr>
          </a:p>
        </p:txBody>
      </p:sp>
    </p:spTree>
    <p:extLst>
      <p:ext uri="{BB962C8B-B14F-4D97-AF65-F5344CB8AC3E}">
        <p14:creationId xmlns:p14="http://schemas.microsoft.com/office/powerpoint/2010/main" val="36066592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32BEE36-4E3F-1242-B2E5-1D1C085703A3}"/>
              </a:ext>
            </a:extLst>
          </p:cNvPr>
          <p:cNvSpPr>
            <a:spLocks noGrp="1"/>
          </p:cNvSpPr>
          <p:nvPr>
            <p:ph type="title"/>
          </p:nvPr>
        </p:nvSpPr>
        <p:spPr>
          <a:xfrm>
            <a:off x="990269" y="1060579"/>
            <a:ext cx="6858000" cy="1081088"/>
          </a:xfrm>
        </p:spPr>
        <p:txBody>
          <a:bodyPr>
            <a:noAutofit/>
          </a:bodyPr>
          <a:lstStyle/>
          <a:p>
            <a:pPr>
              <a:defRPr/>
            </a:pPr>
            <a:br>
              <a:rPr lang="nl-NL" sz="1575" dirty="0"/>
            </a:br>
            <a:r>
              <a:rPr lang="nl-NL" sz="4000" dirty="0"/>
              <a:t>BTW en afstandsverkopen</a:t>
            </a:r>
            <a:br>
              <a:rPr lang="nl-NL" sz="4000" dirty="0"/>
            </a:br>
            <a:endParaRPr lang="nl-NL" sz="4000" dirty="0"/>
          </a:p>
        </p:txBody>
      </p:sp>
      <p:sp>
        <p:nvSpPr>
          <p:cNvPr id="2" name="Tijdelijke aanduiding voor inhoud 1">
            <a:extLst>
              <a:ext uri="{FF2B5EF4-FFF2-40B4-BE49-F238E27FC236}">
                <a16:creationId xmlns:a16="http://schemas.microsoft.com/office/drawing/2014/main" id="{E5672DE1-BD3A-4945-B27E-FF55CC0EAFC5}"/>
              </a:ext>
            </a:extLst>
          </p:cNvPr>
          <p:cNvSpPr>
            <a:spLocks noGrp="1"/>
          </p:cNvSpPr>
          <p:nvPr>
            <p:ph idx="1"/>
          </p:nvPr>
        </p:nvSpPr>
        <p:spPr>
          <a:xfrm>
            <a:off x="990269" y="2186652"/>
            <a:ext cx="6048375" cy="3070225"/>
          </a:xfrm>
        </p:spPr>
        <p:txBody>
          <a:bodyPr>
            <a:noAutofit/>
          </a:bodyPr>
          <a:lstStyle/>
          <a:p>
            <a:pPr marL="0" indent="0">
              <a:buNone/>
              <a:defRPr/>
            </a:pPr>
            <a:r>
              <a:rPr lang="en-US" sz="1350" u="sng" dirty="0">
                <a:sym typeface="Wingdings" panose="05000000000000000000" pitchFamily="2" charset="2"/>
              </a:rPr>
              <a:t>Schema- </a:t>
            </a:r>
            <a:r>
              <a:rPr lang="en-US" sz="1350" u="sng" dirty="0" err="1">
                <a:sym typeface="Wingdings" panose="05000000000000000000" pitchFamily="2" charset="2"/>
              </a:rPr>
              <a:t>huidige</a:t>
            </a:r>
            <a:r>
              <a:rPr lang="en-US" sz="1350" u="sng" dirty="0">
                <a:sym typeface="Wingdings" panose="05000000000000000000" pitchFamily="2" charset="2"/>
              </a:rPr>
              <a:t> regels </a:t>
            </a:r>
            <a:r>
              <a:rPr lang="en-US" sz="1350" u="sng" dirty="0" err="1">
                <a:sym typeface="Wingdings" panose="05000000000000000000" pitchFamily="2" charset="2"/>
              </a:rPr>
              <a:t>situatie</a:t>
            </a:r>
            <a:r>
              <a:rPr lang="en-US" sz="1350" u="sng" dirty="0">
                <a:sym typeface="Wingdings" panose="05000000000000000000" pitchFamily="2" charset="2"/>
              </a:rPr>
              <a:t> tot 1 </a:t>
            </a:r>
            <a:r>
              <a:rPr lang="en-US" sz="1350" u="sng" dirty="0" err="1">
                <a:sym typeface="Wingdings" panose="05000000000000000000" pitchFamily="2" charset="2"/>
              </a:rPr>
              <a:t>juli</a:t>
            </a:r>
            <a:r>
              <a:rPr lang="en-US" sz="1350" u="sng" dirty="0">
                <a:sym typeface="Wingdings" panose="05000000000000000000" pitchFamily="2" charset="2"/>
              </a:rPr>
              <a:t> 2021 </a:t>
            </a:r>
            <a:r>
              <a:rPr lang="en-US" sz="1350" u="sng" dirty="0" err="1">
                <a:sym typeface="Wingdings" panose="05000000000000000000" pitchFamily="2" charset="2"/>
              </a:rPr>
              <a:t>goederen</a:t>
            </a:r>
            <a:r>
              <a:rPr lang="en-US" sz="1350" u="sng" dirty="0">
                <a:sym typeface="Wingdings" panose="05000000000000000000" pitchFamily="2" charset="2"/>
              </a:rPr>
              <a:t> van </a:t>
            </a:r>
            <a:r>
              <a:rPr lang="en-US" sz="1350" u="sng" dirty="0" err="1">
                <a:sym typeface="Wingdings" panose="05000000000000000000" pitchFamily="2" charset="2"/>
              </a:rPr>
              <a:t>buiten</a:t>
            </a:r>
            <a:r>
              <a:rPr lang="en-US" sz="1350" u="sng" dirty="0">
                <a:sym typeface="Wingdings" panose="05000000000000000000" pitchFamily="2" charset="2"/>
              </a:rPr>
              <a:t> de EU</a:t>
            </a:r>
          </a:p>
          <a:p>
            <a:pPr marL="0" indent="0">
              <a:defRPr/>
            </a:pPr>
            <a:endParaRPr lang="en-US" sz="1350" dirty="0"/>
          </a:p>
        </p:txBody>
      </p:sp>
      <p:pic>
        <p:nvPicPr>
          <p:cNvPr id="38917" name="Afbeelding 2">
            <a:extLst>
              <a:ext uri="{FF2B5EF4-FFF2-40B4-BE49-F238E27FC236}">
                <a16:creationId xmlns:a16="http://schemas.microsoft.com/office/drawing/2014/main" id="{8478D4AA-97BE-864C-836F-E6BF1FEC1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68" y="2907323"/>
            <a:ext cx="7651567" cy="20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963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6D5467-7FB3-2B4E-BDF3-40D50A571469}"/>
              </a:ext>
            </a:extLst>
          </p:cNvPr>
          <p:cNvSpPr>
            <a:spLocks noGrp="1"/>
          </p:cNvSpPr>
          <p:nvPr>
            <p:ph type="title"/>
          </p:nvPr>
        </p:nvSpPr>
        <p:spPr>
          <a:xfrm>
            <a:off x="745173" y="862244"/>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95322D4A-8AFA-3940-A4A7-16B3FEA3C1B0}"/>
              </a:ext>
            </a:extLst>
          </p:cNvPr>
          <p:cNvSpPr>
            <a:spLocks noGrp="1"/>
          </p:cNvSpPr>
          <p:nvPr>
            <p:ph idx="1"/>
          </p:nvPr>
        </p:nvSpPr>
        <p:spPr>
          <a:xfrm>
            <a:off x="745173" y="2085514"/>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en-US" dirty="0"/>
          </a:p>
          <a:p>
            <a:pPr marL="268307">
              <a:buFont typeface="Arial" panose="020B0604020202020204" pitchFamily="34" charset="0"/>
              <a:buChar char="•"/>
              <a:defRPr/>
            </a:pPr>
            <a:r>
              <a:rPr lang="nl-NL" dirty="0"/>
              <a:t>EU BTW op derde-land afstandsverkopen</a:t>
            </a:r>
          </a:p>
          <a:p>
            <a:pPr marL="268307">
              <a:buFont typeface="Arial" panose="020B0604020202020204" pitchFamily="34" charset="0"/>
              <a:buChar char="•"/>
              <a:defRPr/>
            </a:pPr>
            <a:r>
              <a:rPr lang="nl-NL" dirty="0"/>
              <a:t>Afschaffing invoer-vrijstelling op zendingen met waarde tot € 22</a:t>
            </a:r>
          </a:p>
          <a:p>
            <a:pPr marL="268307">
              <a:buFont typeface="Arial" panose="020B0604020202020204" pitchFamily="34" charset="0"/>
              <a:buChar char="•"/>
              <a:defRPr/>
            </a:pPr>
            <a:r>
              <a:rPr lang="nl-NL" dirty="0">
                <a:sym typeface="Wingdings" panose="05000000000000000000" pitchFamily="2" charset="2"/>
              </a:rPr>
              <a:t>Vereenvoudiging mogelijk als waarde van het goed niet meer is dan </a:t>
            </a:r>
            <a:r>
              <a:rPr lang="nl-NL" dirty="0"/>
              <a:t>€ 150 én het</a:t>
            </a:r>
          </a:p>
          <a:p>
            <a:pPr marL="0" indent="0">
              <a:buNone/>
              <a:defRPr/>
            </a:pPr>
            <a:r>
              <a:rPr lang="nl-NL" dirty="0"/>
              <a:t>       geen accijnsgoed betreft:</a:t>
            </a:r>
          </a:p>
          <a:p>
            <a:pPr marL="668357" lvl="1">
              <a:buFont typeface="Courier New" panose="02070309020205020404" pitchFamily="49" charset="0"/>
              <a:buChar char="o"/>
              <a:defRPr/>
            </a:pPr>
            <a:r>
              <a:rPr lang="nl-NL" dirty="0">
                <a:sym typeface="Wingdings" panose="05000000000000000000" pitchFamily="2" charset="2"/>
              </a:rPr>
              <a:t>Invoer vrijgesteld van BTW en betaling BTW afstandsverkoop </a:t>
            </a:r>
          </a:p>
          <a:p>
            <a:pPr marL="382613" lvl="1" indent="0">
              <a:buNone/>
              <a:defRPr/>
            </a:pPr>
            <a:r>
              <a:rPr lang="nl-NL" dirty="0">
                <a:sym typeface="Wingdings" panose="05000000000000000000" pitchFamily="2" charset="2"/>
              </a:rPr>
              <a:t>      via maandelijkse I-OSS aangifte in één lidstaat waarin de ondernemer </a:t>
            </a:r>
          </a:p>
          <a:p>
            <a:pPr marL="382613" lvl="1" indent="0">
              <a:buNone/>
              <a:defRPr/>
            </a:pPr>
            <a:r>
              <a:rPr lang="nl-NL" dirty="0">
                <a:sym typeface="Wingdings" panose="05000000000000000000" pitchFamily="2" charset="2"/>
              </a:rPr>
              <a:t>      zich voor de BTW registreert</a:t>
            </a:r>
          </a:p>
          <a:p>
            <a:pPr marL="668357" lvl="1">
              <a:buFont typeface="Courier New" panose="02070309020205020404" pitchFamily="49" charset="0"/>
              <a:buChar char="o"/>
              <a:defRPr/>
            </a:pPr>
            <a:r>
              <a:rPr lang="nl-NL" dirty="0">
                <a:sym typeface="Wingdings" panose="05000000000000000000" pitchFamily="2" charset="2"/>
              </a:rPr>
              <a:t>Speciale regeling voor post- en koeriersbedrijven als </a:t>
            </a:r>
          </a:p>
          <a:p>
            <a:pPr marL="382613" lvl="1" indent="0">
              <a:buNone/>
              <a:defRPr/>
            </a:pPr>
            <a:r>
              <a:rPr lang="nl-NL" dirty="0">
                <a:sym typeface="Wingdings" panose="05000000000000000000" pitchFamily="2" charset="2"/>
              </a:rPr>
              <a:t>      I-OSS niet wordt gebruikt</a:t>
            </a:r>
          </a:p>
        </p:txBody>
      </p:sp>
    </p:spTree>
    <p:extLst>
      <p:ext uri="{BB962C8B-B14F-4D97-AF65-F5344CB8AC3E}">
        <p14:creationId xmlns:p14="http://schemas.microsoft.com/office/powerpoint/2010/main" val="37483407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ABE830A-9011-4542-9A8F-0B853E287E3D}"/>
              </a:ext>
            </a:extLst>
          </p:cNvPr>
          <p:cNvSpPr>
            <a:spLocks noGrp="1"/>
          </p:cNvSpPr>
          <p:nvPr>
            <p:ph type="title"/>
          </p:nvPr>
        </p:nvSpPr>
        <p:spPr>
          <a:xfrm>
            <a:off x="860425" y="844578"/>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4893E111-00BC-1E4F-BE98-04CCECF9E0E5}"/>
              </a:ext>
            </a:extLst>
          </p:cNvPr>
          <p:cNvSpPr>
            <a:spLocks noGrp="1"/>
          </p:cNvSpPr>
          <p:nvPr>
            <p:ph idx="1"/>
          </p:nvPr>
        </p:nvSpPr>
        <p:spPr>
          <a:xfrm>
            <a:off x="860425" y="1919259"/>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en-US" dirty="0"/>
          </a:p>
          <a:p>
            <a:pPr marL="0" indent="0">
              <a:buNone/>
              <a:defRPr/>
            </a:pPr>
            <a:r>
              <a:rPr lang="nl-NL" u="sng" dirty="0"/>
              <a:t>Invoer vrijgesteld van BTW en betaling BTW via I-OSS</a:t>
            </a:r>
          </a:p>
          <a:p>
            <a:pPr marL="285750" indent="-285750">
              <a:buFont typeface="Arial" panose="020B0604020202020204" pitchFamily="34" charset="0"/>
              <a:buChar char="•"/>
              <a:defRPr/>
            </a:pPr>
            <a:r>
              <a:rPr lang="nl-NL" dirty="0"/>
              <a:t>Waarde goederen € 150 of lager</a:t>
            </a:r>
          </a:p>
          <a:p>
            <a:pPr marL="285750" indent="-285750">
              <a:buFont typeface="Arial" panose="020B0604020202020204" pitchFamily="34" charset="0"/>
              <a:buChar char="•"/>
              <a:defRPr/>
            </a:pPr>
            <a:r>
              <a:rPr lang="nl-NL" dirty="0"/>
              <a:t>BTW verschuldigd op moment levering</a:t>
            </a:r>
          </a:p>
          <a:p>
            <a:pPr marL="285750" indent="-285750">
              <a:buFont typeface="Arial" panose="020B0604020202020204" pitchFamily="34" charset="0"/>
              <a:buChar char="•"/>
              <a:defRPr/>
            </a:pPr>
            <a:r>
              <a:rPr lang="nl-NL" dirty="0"/>
              <a:t>Moment levering is moment waarop betaling wordt aanvaard, bijvoorbeeld moment ontvangst betaalbevestiging (of daadwerkelijk betaald is, is niet bepalend)</a:t>
            </a:r>
          </a:p>
          <a:p>
            <a:pPr marL="285750" indent="-285750">
              <a:buFont typeface="Arial" panose="020B0604020202020204" pitchFamily="34" charset="0"/>
              <a:buChar char="•"/>
              <a:defRPr/>
            </a:pPr>
            <a:r>
              <a:rPr lang="nl-NL" dirty="0"/>
              <a:t>BTW verschuldigd in lidstaat waar vervoer goederen eindigt (in lidstaat particuliere afnemer)</a:t>
            </a:r>
          </a:p>
          <a:p>
            <a:pPr marL="285750" indent="-285750">
              <a:buFont typeface="Arial" panose="020B0604020202020204" pitchFamily="34" charset="0"/>
              <a:buChar char="•"/>
              <a:defRPr/>
            </a:pPr>
            <a:r>
              <a:rPr lang="nl-NL" dirty="0"/>
              <a:t>Maandelijks I-OSS aangifte in één lidstaat</a:t>
            </a:r>
          </a:p>
          <a:p>
            <a:pPr marL="285750" indent="-285750">
              <a:buFont typeface="Arial" panose="020B0604020202020204" pitchFamily="34" charset="0"/>
              <a:buChar char="•"/>
              <a:defRPr/>
            </a:pPr>
            <a:r>
              <a:rPr lang="nl-NL" dirty="0"/>
              <a:t>Geen aftrek voorbelasting</a:t>
            </a:r>
          </a:p>
          <a:p>
            <a:pPr marL="285750" indent="-285750">
              <a:buFont typeface="Arial" panose="020B0604020202020204" pitchFamily="34" charset="0"/>
              <a:buChar char="•"/>
              <a:defRPr/>
            </a:pPr>
            <a:r>
              <a:rPr lang="nl-NL" dirty="0"/>
              <a:t>Speciaal BTW-nummer voor ondernemer, te gebruiken voor invoer </a:t>
            </a:r>
          </a:p>
          <a:p>
            <a:pPr marL="0" indent="0">
              <a:buNone/>
              <a:defRPr/>
            </a:pPr>
            <a:r>
              <a:rPr lang="nl-NL" dirty="0"/>
              <a:t>      in alle EU-landen</a:t>
            </a:r>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88662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F314FDC7-0C99-184E-B4E6-E64AF6C3111F}"/>
              </a:ext>
            </a:extLst>
          </p:cNvPr>
          <p:cNvSpPr>
            <a:spLocks noGrp="1"/>
          </p:cNvSpPr>
          <p:nvPr>
            <p:ph type="title"/>
          </p:nvPr>
        </p:nvSpPr>
        <p:spPr>
          <a:xfrm>
            <a:off x="515008" y="1145772"/>
            <a:ext cx="3924695" cy="1143000"/>
          </a:xfrm>
        </p:spPr>
        <p:txBody>
          <a:bodyPr/>
          <a:lstStyle/>
          <a:p>
            <a:pPr eaLnBrk="1" hangingPunct="1"/>
            <a:r>
              <a:rPr lang="nl-NL" altLang="nl-NL" dirty="0"/>
              <a:t>Intracommunautaire levering	</a:t>
            </a:r>
          </a:p>
        </p:txBody>
      </p:sp>
      <p:pic>
        <p:nvPicPr>
          <p:cNvPr id="14339" name="Afbeelding 2">
            <a:extLst>
              <a:ext uri="{FF2B5EF4-FFF2-40B4-BE49-F238E27FC236}">
                <a16:creationId xmlns:a16="http://schemas.microsoft.com/office/drawing/2014/main" id="{48962BD6-B972-CB49-8C98-50FE65D85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463" t="18407" r="24800" b="7417"/>
          <a:stretch>
            <a:fillRect/>
          </a:stretch>
        </p:blipFill>
        <p:spPr bwMode="auto">
          <a:xfrm>
            <a:off x="5739449" y="1008993"/>
            <a:ext cx="4886509" cy="497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030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3EBD7D4-69FC-BA40-A9E4-3AB3050AA92F}"/>
              </a:ext>
            </a:extLst>
          </p:cNvPr>
          <p:cNvSpPr>
            <a:spLocks noGrp="1"/>
          </p:cNvSpPr>
          <p:nvPr>
            <p:ph type="title"/>
          </p:nvPr>
        </p:nvSpPr>
        <p:spPr>
          <a:xfrm>
            <a:off x="681846" y="1016794"/>
            <a:ext cx="6858000" cy="1081088"/>
          </a:xfrm>
        </p:spPr>
        <p:txBody>
          <a:bodyPr>
            <a:noAutofit/>
          </a:bodyPr>
          <a:lstStyle/>
          <a:p>
            <a:pPr>
              <a:defRPr/>
            </a:pPr>
            <a:br>
              <a:rPr lang="nl-NL" sz="1575" dirty="0"/>
            </a:br>
            <a:r>
              <a:rPr lang="nl-NL" sz="4000"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9FBBF64A-5A67-8F41-BDFF-BBD378565BC6}"/>
              </a:ext>
            </a:extLst>
          </p:cNvPr>
          <p:cNvSpPr>
            <a:spLocks noGrp="1"/>
          </p:cNvSpPr>
          <p:nvPr>
            <p:ph idx="1"/>
          </p:nvPr>
        </p:nvSpPr>
        <p:spPr>
          <a:xfrm>
            <a:off x="681846" y="2182019"/>
            <a:ext cx="6856412" cy="3070225"/>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en-US" dirty="0"/>
          </a:p>
          <a:p>
            <a:pPr marL="0" indent="0">
              <a:buNone/>
              <a:defRPr/>
            </a:pPr>
            <a:r>
              <a:rPr lang="nl-NL" u="sng" dirty="0"/>
              <a:t>Gebruik invoerregeling (I-OSS)</a:t>
            </a:r>
          </a:p>
          <a:p>
            <a:pPr marL="214313" indent="-214313">
              <a:buFont typeface="Arial" panose="020B0604020202020204" pitchFamily="34" charset="0"/>
              <a:buChar char="•"/>
              <a:defRPr/>
            </a:pPr>
            <a:r>
              <a:rPr lang="nl-NL" dirty="0"/>
              <a:t>Belast in land aankomst goederen</a:t>
            </a:r>
          </a:p>
          <a:p>
            <a:pPr marL="214313" indent="-214313">
              <a:buFont typeface="Arial" panose="020B0604020202020204" pitchFamily="34" charset="0"/>
              <a:buChar char="•"/>
              <a:defRPr/>
            </a:pPr>
            <a:r>
              <a:rPr lang="nl-NL" dirty="0"/>
              <a:t>BTW over leveringen aangeven in I-OSS aangifte</a:t>
            </a:r>
          </a:p>
          <a:p>
            <a:pPr marL="214313" indent="-214313">
              <a:buFont typeface="Arial" panose="020B0604020202020204" pitchFamily="34" charset="0"/>
              <a:buChar char="•"/>
              <a:defRPr/>
            </a:pPr>
            <a:endParaRPr lang="nl-NL" sz="1200" dirty="0"/>
          </a:p>
        </p:txBody>
      </p:sp>
    </p:spTree>
    <p:extLst>
      <p:ext uri="{BB962C8B-B14F-4D97-AF65-F5344CB8AC3E}">
        <p14:creationId xmlns:p14="http://schemas.microsoft.com/office/powerpoint/2010/main" val="3962909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E4FE5B6-C1F7-374A-A399-37561360CE26}"/>
              </a:ext>
            </a:extLst>
          </p:cNvPr>
          <p:cNvSpPr>
            <a:spLocks noGrp="1"/>
          </p:cNvSpPr>
          <p:nvPr>
            <p:ph type="title"/>
          </p:nvPr>
        </p:nvSpPr>
        <p:spPr>
          <a:xfrm>
            <a:off x="805641" y="1112450"/>
            <a:ext cx="6858000" cy="1079500"/>
          </a:xfrm>
        </p:spPr>
        <p:txBody>
          <a:bodyPr>
            <a:noAutofit/>
          </a:bodyPr>
          <a:lstStyle/>
          <a:p>
            <a:pPr>
              <a:defRPr/>
            </a:pPr>
            <a:br>
              <a:rPr lang="nl-NL" sz="1575" dirty="0"/>
            </a:br>
            <a:r>
              <a:rPr lang="nl-NL" sz="4000"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36F21714-769D-2548-AFDF-FE41D2742AC4}"/>
              </a:ext>
            </a:extLst>
          </p:cNvPr>
          <p:cNvSpPr>
            <a:spLocks noGrp="1"/>
          </p:cNvSpPr>
          <p:nvPr>
            <p:ph idx="1"/>
          </p:nvPr>
        </p:nvSpPr>
        <p:spPr>
          <a:xfrm>
            <a:off x="807229" y="1934904"/>
            <a:ext cx="6856412" cy="337661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en-US" dirty="0"/>
          </a:p>
          <a:p>
            <a:pPr marL="0" indent="0">
              <a:buNone/>
              <a:defRPr/>
            </a:pPr>
            <a:r>
              <a:rPr lang="nl-NL" u="sng" dirty="0"/>
              <a:t>Geen gebruik invoerregeling (I-OSS)</a:t>
            </a:r>
          </a:p>
          <a:p>
            <a:pPr marL="214313" indent="-214313">
              <a:buFont typeface="Arial" panose="020B0604020202020204" pitchFamily="34" charset="0"/>
              <a:buChar char="•"/>
              <a:defRPr/>
            </a:pPr>
            <a:r>
              <a:rPr lang="nl-NL" dirty="0"/>
              <a:t>Belast met BTW</a:t>
            </a:r>
          </a:p>
          <a:p>
            <a:pPr marL="214313" indent="-214313">
              <a:buFont typeface="Arial" panose="020B0604020202020204" pitchFamily="34" charset="0"/>
              <a:buChar char="•"/>
              <a:defRPr/>
            </a:pPr>
            <a:r>
              <a:rPr lang="nl-NL" dirty="0"/>
              <a:t>Goederen mogen niet in het vrije verkeer worden gebracht in een andere EU-lidstaat dan die van aankomst </a:t>
            </a:r>
            <a:r>
              <a:rPr lang="nl-NL" dirty="0">
                <a:sym typeface="Wingdings" panose="05000000000000000000" pitchFamily="2" charset="2"/>
              </a:rPr>
              <a:t> goederen voor consumenten onder douaneregeling vervoeren naar land consument en daar invoeren </a:t>
            </a:r>
          </a:p>
          <a:p>
            <a:pPr marL="214313" indent="-214313">
              <a:buFont typeface="Arial" panose="020B0604020202020204" pitchFamily="34" charset="0"/>
              <a:buChar char="•"/>
              <a:defRPr/>
            </a:pPr>
            <a:r>
              <a:rPr lang="nl-NL" dirty="0">
                <a:sym typeface="Wingdings" panose="05000000000000000000" pitchFamily="2" charset="2"/>
              </a:rPr>
              <a:t>Betalen van invoer-BTW</a:t>
            </a:r>
          </a:p>
          <a:p>
            <a:pPr marL="615554" lvl="1" indent="-214313">
              <a:buFont typeface="Arial" panose="020B0604020202020204" pitchFamily="34" charset="0"/>
              <a:buChar char="•"/>
              <a:defRPr/>
            </a:pPr>
            <a:r>
              <a:rPr lang="nl-NL" dirty="0">
                <a:sym typeface="Wingdings" panose="05000000000000000000" pitchFamily="2" charset="2"/>
              </a:rPr>
              <a:t>Standaardprocedure</a:t>
            </a:r>
          </a:p>
          <a:p>
            <a:pPr marL="615554" lvl="1" indent="-214313">
              <a:buFont typeface="Arial" panose="020B0604020202020204" pitchFamily="34" charset="0"/>
              <a:buChar char="•"/>
              <a:defRPr/>
            </a:pPr>
            <a:r>
              <a:rPr lang="nl-NL" dirty="0">
                <a:sym typeface="Wingdings" panose="05000000000000000000" pitchFamily="2" charset="2"/>
              </a:rPr>
              <a:t>Post- en koeriersregeling</a:t>
            </a:r>
          </a:p>
          <a:p>
            <a:pPr marL="401241" lvl="1" indent="0">
              <a:buNone/>
              <a:defRPr/>
            </a:pPr>
            <a:endParaRPr lang="nl-NL" dirty="0"/>
          </a:p>
          <a:p>
            <a:pPr marL="0" indent="0">
              <a:buNone/>
              <a:defRPr/>
            </a:pPr>
            <a:r>
              <a:rPr lang="nl-NL" u="sng" dirty="0">
                <a:sym typeface="Wingdings" panose="05000000000000000000" pitchFamily="2" charset="2"/>
              </a:rPr>
              <a:t>Leveringen</a:t>
            </a:r>
            <a:br>
              <a:rPr lang="nl-NL" u="sng" dirty="0">
                <a:sym typeface="Wingdings" panose="05000000000000000000" pitchFamily="2" charset="2"/>
              </a:rPr>
            </a:br>
            <a:r>
              <a:rPr lang="nl-NL" dirty="0">
                <a:sym typeface="Wingdings" panose="05000000000000000000" pitchFamily="2" charset="2"/>
              </a:rPr>
              <a:t>In geval van invoer op naam van de consument is geen BTW verschuldigd over leveringen in de EU</a:t>
            </a:r>
          </a:p>
          <a:p>
            <a:pPr marL="0" indent="0">
              <a:defRPr/>
            </a:pPr>
            <a:endParaRPr lang="nl-NL" dirty="0"/>
          </a:p>
        </p:txBody>
      </p:sp>
    </p:spTree>
    <p:extLst>
      <p:ext uri="{BB962C8B-B14F-4D97-AF65-F5344CB8AC3E}">
        <p14:creationId xmlns:p14="http://schemas.microsoft.com/office/powerpoint/2010/main" val="2245779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0D8A42E-CEF0-E54D-B55C-70A51F1DBFF9}"/>
              </a:ext>
            </a:extLst>
          </p:cNvPr>
          <p:cNvSpPr>
            <a:spLocks noGrp="1"/>
          </p:cNvSpPr>
          <p:nvPr>
            <p:ph type="title"/>
          </p:nvPr>
        </p:nvSpPr>
        <p:spPr>
          <a:xfrm>
            <a:off x="612170" y="811327"/>
            <a:ext cx="9144000" cy="1439862"/>
          </a:xfrm>
        </p:spPr>
        <p:txBody>
          <a:bodyPr>
            <a:noAutofit/>
          </a:bodyPr>
          <a:lstStyle/>
          <a:p>
            <a:pPr>
              <a:defRPr/>
            </a:pPr>
            <a:br>
              <a:rPr lang="nl-NL" sz="2100" dirty="0"/>
            </a:br>
            <a:r>
              <a:rPr lang="nl-NL" dirty="0"/>
              <a:t>BTW en afstandsverkopen</a:t>
            </a:r>
            <a:br>
              <a:rPr lang="nl-NL" dirty="0"/>
            </a:br>
            <a:endParaRPr lang="nl-NL" dirty="0"/>
          </a:p>
        </p:txBody>
      </p:sp>
      <p:sp>
        <p:nvSpPr>
          <p:cNvPr id="2" name="Tijdelijke aanduiding voor inhoud 1">
            <a:extLst>
              <a:ext uri="{FF2B5EF4-FFF2-40B4-BE49-F238E27FC236}">
                <a16:creationId xmlns:a16="http://schemas.microsoft.com/office/drawing/2014/main" id="{6E564216-9567-DD40-9ABE-8C83DFB64122}"/>
              </a:ext>
            </a:extLst>
          </p:cNvPr>
          <p:cNvSpPr>
            <a:spLocks noGrp="1"/>
          </p:cNvSpPr>
          <p:nvPr>
            <p:ph idx="1"/>
          </p:nvPr>
        </p:nvSpPr>
        <p:spPr>
          <a:xfrm>
            <a:off x="612170" y="1952510"/>
            <a:ext cx="8064500" cy="4094163"/>
          </a:xfrm>
        </p:spPr>
        <p:txBody>
          <a:bodyPr>
            <a:noAutofit/>
          </a:bodyPr>
          <a:lstStyle/>
          <a:p>
            <a:pPr marL="0" indent="0">
              <a:buNone/>
              <a:defRPr/>
            </a:pPr>
            <a:r>
              <a:rPr lang="en-US" u="sng" dirty="0" err="1">
                <a:sym typeface="Wingdings" panose="05000000000000000000" pitchFamily="2" charset="2"/>
              </a:rPr>
              <a:t>Wijzigingen</a:t>
            </a:r>
            <a:r>
              <a:rPr lang="en-US" u="sng" dirty="0">
                <a:sym typeface="Wingdings" panose="05000000000000000000" pitchFamily="2" charset="2"/>
              </a:rPr>
              <a:t> per 1 </a:t>
            </a:r>
            <a:r>
              <a:rPr lang="en-US" u="sng" dirty="0" err="1">
                <a:sym typeface="Wingdings" panose="05000000000000000000" pitchFamily="2" charset="2"/>
              </a:rPr>
              <a:t>juli</a:t>
            </a:r>
            <a:r>
              <a:rPr lang="en-US" u="sng" dirty="0">
                <a:sym typeface="Wingdings" panose="05000000000000000000" pitchFamily="2" charset="2"/>
              </a:rPr>
              <a:t> 2021 </a:t>
            </a:r>
            <a:r>
              <a:rPr lang="en-US" u="sng" dirty="0" err="1">
                <a:sym typeface="Wingdings" panose="05000000000000000000" pitchFamily="2" charset="2"/>
              </a:rPr>
              <a:t>goederen</a:t>
            </a:r>
            <a:r>
              <a:rPr lang="en-US" u="sng" dirty="0">
                <a:sym typeface="Wingdings" panose="05000000000000000000" pitchFamily="2" charset="2"/>
              </a:rPr>
              <a:t> van </a:t>
            </a:r>
            <a:r>
              <a:rPr lang="en-US" u="sng" dirty="0" err="1">
                <a:sym typeface="Wingdings" panose="05000000000000000000" pitchFamily="2" charset="2"/>
              </a:rPr>
              <a:t>buiten</a:t>
            </a:r>
            <a:r>
              <a:rPr lang="en-US" u="sng" dirty="0">
                <a:sym typeface="Wingdings" panose="05000000000000000000" pitchFamily="2" charset="2"/>
              </a:rPr>
              <a:t> EU</a:t>
            </a:r>
          </a:p>
          <a:p>
            <a:pPr marL="0" indent="0">
              <a:defRPr/>
            </a:pPr>
            <a:endParaRPr lang="nl-NL" u="sng" dirty="0"/>
          </a:p>
          <a:p>
            <a:pPr marL="0" indent="0">
              <a:buNone/>
              <a:defRPr/>
            </a:pPr>
            <a:r>
              <a:rPr lang="nl-NL" u="sng" dirty="0"/>
              <a:t>Waarde goederen &gt; € 150</a:t>
            </a:r>
          </a:p>
          <a:p>
            <a:pPr marL="0" indent="0">
              <a:buNone/>
              <a:defRPr/>
            </a:pPr>
            <a:r>
              <a:rPr lang="nl-NL" i="1" dirty="0"/>
              <a:t>Invoer door leverancier:</a:t>
            </a:r>
          </a:p>
          <a:p>
            <a:pPr marL="285750" indent="-285750">
              <a:buFont typeface="Arial" panose="020B0604020202020204" pitchFamily="34" charset="0"/>
              <a:buChar char="•"/>
              <a:defRPr/>
            </a:pPr>
            <a:r>
              <a:rPr lang="nl-NL" dirty="0"/>
              <a:t>Invoer-BTW in EU-land van invoer goederen</a:t>
            </a:r>
          </a:p>
          <a:p>
            <a:pPr marL="285750" indent="-285750">
              <a:buFont typeface="Arial" panose="020B0604020202020204" pitchFamily="34" charset="0"/>
              <a:buChar char="•"/>
              <a:defRPr/>
            </a:pPr>
            <a:r>
              <a:rPr lang="nl-NL" dirty="0"/>
              <a:t>Verkoop na invoer </a:t>
            </a:r>
            <a:r>
              <a:rPr lang="nl-NL" dirty="0">
                <a:sym typeface="Wingdings" panose="05000000000000000000" pitchFamily="2" charset="2"/>
              </a:rPr>
              <a:t> lokale levering met BTW belast</a:t>
            </a:r>
          </a:p>
          <a:p>
            <a:pPr marL="285750" indent="-285750">
              <a:buFont typeface="Arial" panose="020B0604020202020204" pitchFamily="34" charset="0"/>
              <a:buChar char="•"/>
              <a:defRPr/>
            </a:pPr>
            <a:r>
              <a:rPr lang="nl-NL" dirty="0" err="1">
                <a:sym typeface="Wingdings" panose="05000000000000000000" pitchFamily="2" charset="2"/>
              </a:rPr>
              <a:t>BTW-registratie</a:t>
            </a:r>
            <a:r>
              <a:rPr lang="nl-NL" dirty="0">
                <a:sym typeface="Wingdings" panose="05000000000000000000" pitchFamily="2" charset="2"/>
              </a:rPr>
              <a:t> in land van invoer</a:t>
            </a:r>
          </a:p>
          <a:p>
            <a:pPr marL="285750" indent="-285750">
              <a:buFont typeface="Arial" panose="020B0604020202020204" pitchFamily="34" charset="0"/>
              <a:buChar char="•"/>
              <a:defRPr/>
            </a:pPr>
            <a:endParaRPr lang="nl-NL" dirty="0">
              <a:sym typeface="Wingdings" panose="05000000000000000000" pitchFamily="2" charset="2"/>
            </a:endParaRPr>
          </a:p>
          <a:p>
            <a:pPr marL="0" indent="0">
              <a:buNone/>
              <a:defRPr/>
            </a:pPr>
            <a:r>
              <a:rPr lang="nl-NL" i="1" dirty="0">
                <a:sym typeface="Wingdings" panose="05000000000000000000" pitchFamily="2" charset="2"/>
              </a:rPr>
              <a:t>Invoer goederen op naam en voor rekening consument:</a:t>
            </a:r>
          </a:p>
          <a:p>
            <a:pPr marL="285750" indent="-285750">
              <a:buFont typeface="Arial" panose="020B0604020202020204" pitchFamily="34" charset="0"/>
              <a:buChar char="•"/>
              <a:defRPr/>
            </a:pPr>
            <a:r>
              <a:rPr lang="nl-NL" dirty="0">
                <a:sym typeface="Wingdings" panose="05000000000000000000" pitchFamily="2" charset="2"/>
              </a:rPr>
              <a:t>Additionele kosten voor consument</a:t>
            </a:r>
          </a:p>
          <a:p>
            <a:pPr marL="285750" indent="-285750">
              <a:buFont typeface="Arial" panose="020B0604020202020204" pitchFamily="34" charset="0"/>
              <a:buChar char="•"/>
              <a:defRPr/>
            </a:pPr>
            <a:r>
              <a:rPr lang="nl-NL" dirty="0">
                <a:sym typeface="Wingdings" panose="05000000000000000000" pitchFamily="2" charset="2"/>
              </a:rPr>
              <a:t>Wijs consument tijdig op extra kosten</a:t>
            </a:r>
          </a:p>
          <a:p>
            <a:pPr marL="0" indent="0">
              <a:defRPr/>
            </a:pPr>
            <a:endParaRPr lang="nl-NL" dirty="0"/>
          </a:p>
        </p:txBody>
      </p:sp>
    </p:spTree>
    <p:extLst>
      <p:ext uri="{BB962C8B-B14F-4D97-AF65-F5344CB8AC3E}">
        <p14:creationId xmlns:p14="http://schemas.microsoft.com/office/powerpoint/2010/main" val="15699085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8">
            <a:extLst>
              <a:ext uri="{FF2B5EF4-FFF2-40B4-BE49-F238E27FC236}">
                <a16:creationId xmlns:a16="http://schemas.microsoft.com/office/drawing/2014/main" id="{9479D262-4D60-A24B-8168-E3B6BD2FD0B6}"/>
              </a:ext>
            </a:extLst>
          </p:cNvPr>
          <p:cNvSpPr txBox="1">
            <a:spLocks noChangeArrowheads="1"/>
          </p:cNvSpPr>
          <p:nvPr/>
        </p:nvSpPr>
        <p:spPr bwMode="auto">
          <a:xfrm>
            <a:off x="821315" y="1853220"/>
            <a:ext cx="7632700" cy="3046988"/>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74295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Janet woont in Portugal en koopt een telefoonhoesje van € 5 via een Chinese webshop</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Het telefoonhoesje wordt door een Portugees koeriersbedrijf op naam van Janet ingevoerd in Portugal</a:t>
            </a: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1"/>
                </a:solidFill>
                <a:latin typeface="Calibri" panose="020F0502020204030204" pitchFamily="34" charset="0"/>
                <a:cs typeface="Calibri" panose="020F0502020204030204" pitchFamily="34" charset="0"/>
              </a:rPr>
              <a:t>BTW-gevolgen</a:t>
            </a:r>
            <a:endParaRPr lang="nl-NL" altLang="nl-NL" sz="1600" u="sng" dirty="0">
              <a:solidFill>
                <a:schemeClr val="tx1"/>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Huidige regeling tot 1 juli 2021: invoer is vrijgesteld omdat waarde lager dan € 22 is. Bij waarde € 22 of hoger is Janet invoer-BTW verschuldigd (te innen door koeriersbedrijf die invoer verzorgt).</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Regeling vanaf 1 juli 2021: BTW innen bij Janet door via </a:t>
            </a:r>
            <a:r>
              <a:rPr lang="nl-NL" altLang="nl-NL" sz="1600" dirty="0" err="1">
                <a:solidFill>
                  <a:schemeClr val="tx1"/>
                </a:solidFill>
                <a:latin typeface="Calibri" panose="020F0502020204030204" pitchFamily="34" charset="0"/>
                <a:cs typeface="Calibri" panose="020F0502020204030204" pitchFamily="34" charset="0"/>
              </a:rPr>
              <a:t>post-en</a:t>
            </a:r>
            <a:r>
              <a:rPr lang="nl-NL" altLang="nl-NL" sz="1600" dirty="0">
                <a:solidFill>
                  <a:schemeClr val="tx1"/>
                </a:solidFill>
                <a:latin typeface="Calibri" panose="020F0502020204030204" pitchFamily="34" charset="0"/>
                <a:cs typeface="Calibri" panose="020F0502020204030204" pitchFamily="34" charset="0"/>
              </a:rPr>
              <a:t> koeriersregeling, maandelijks aan te geven</a:t>
            </a: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0B12D5F2-AF2D-B94F-BB82-18D4EDAB16ED}"/>
              </a:ext>
            </a:extLst>
          </p:cNvPr>
          <p:cNvSpPr>
            <a:spLocks noGrp="1"/>
          </p:cNvSpPr>
          <p:nvPr>
            <p:ph type="title"/>
          </p:nvPr>
        </p:nvSpPr>
        <p:spPr>
          <a:xfrm>
            <a:off x="821315" y="876503"/>
            <a:ext cx="9144000" cy="1143000"/>
          </a:xfrm>
        </p:spPr>
        <p:txBody>
          <a:bodyPr/>
          <a:lstStyle/>
          <a:p>
            <a:pPr eaLnBrk="1" hangingPunct="1">
              <a:defRPr/>
            </a:pPr>
            <a:r>
              <a:rPr lang="en-US" altLang="nl-NL" dirty="0"/>
              <a:t>BTW en </a:t>
            </a:r>
            <a:r>
              <a:rPr lang="en-US" altLang="nl-NL" dirty="0" err="1"/>
              <a:t>afstandsverkopen</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33390003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D2727BC1-9AC2-594A-86C0-5A8F3E6AFF6B}"/>
              </a:ext>
            </a:extLst>
          </p:cNvPr>
          <p:cNvSpPr txBox="1">
            <a:spLocks noChangeArrowheads="1"/>
          </p:cNvSpPr>
          <p:nvPr/>
        </p:nvSpPr>
        <p:spPr bwMode="auto">
          <a:xfrm>
            <a:off x="937693" y="1828282"/>
            <a:ext cx="7345362" cy="3908425"/>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Situatie:</a:t>
            </a:r>
          </a:p>
          <a:p>
            <a:pPr eaLnBrk="1" hangingPunct="1">
              <a:spcBef>
                <a:spcPct val="0"/>
              </a:spcBef>
              <a:buFont typeface="Arial" panose="020B0604020202020204" pitchFamily="34" charset="0"/>
              <a:buChar char="•"/>
              <a:defRPr/>
            </a:pPr>
            <a:r>
              <a:rPr lang="nl-NL" altLang="nl-NL" sz="1600" dirty="0">
                <a:solidFill>
                  <a:schemeClr val="tx2"/>
                </a:solidFill>
                <a:latin typeface="Calibri" panose="020F0502020204030204" pitchFamily="34" charset="0"/>
                <a:cs typeface="Calibri" panose="020F0502020204030204" pitchFamily="34" charset="0"/>
              </a:rPr>
              <a:t>Jon woont in Zweden en koopt een set schroevendraaiers van € 10 via een Zuid-Koreaanse website</a:t>
            </a:r>
          </a:p>
          <a:p>
            <a:pPr eaLnBrk="1" hangingPunct="1">
              <a:spcBef>
                <a:spcPct val="0"/>
              </a:spcBef>
              <a:buFont typeface="Arial" panose="020B0604020202020204" pitchFamily="34" charset="0"/>
              <a:buChar char="•"/>
              <a:defRPr/>
            </a:pPr>
            <a:r>
              <a:rPr lang="nl-NL" altLang="nl-NL" sz="1600" dirty="0">
                <a:solidFill>
                  <a:schemeClr val="tx2"/>
                </a:solidFill>
                <a:latin typeface="Calibri" panose="020F0502020204030204" pitchFamily="34" charset="0"/>
                <a:cs typeface="Calibri" panose="020F0502020204030204" pitchFamily="34" charset="0"/>
              </a:rPr>
              <a:t>De schroevendraaiers worden op naam van de Zuid-Koreaanse website ingevoerd in Denemarken, en vervolgens vervoerd naar Zweden</a:t>
            </a:r>
          </a:p>
          <a:p>
            <a:pPr eaLnBrk="1" hangingPunct="1">
              <a:spcBef>
                <a:spcPct val="0"/>
              </a:spcBef>
              <a:buFont typeface="Arial" panose="020B0604020202020204" pitchFamily="34" charset="0"/>
              <a:buChar char="•"/>
              <a:defRPr/>
            </a:pPr>
            <a:endParaRPr lang="nl-NL" altLang="nl-NL" sz="1600" dirty="0">
              <a:solidFill>
                <a:schemeClr val="tx2"/>
              </a:solidFill>
              <a:latin typeface="Calibri" panose="020F0502020204030204" pitchFamily="34" charset="0"/>
              <a:cs typeface="Calibri" panose="020F0502020204030204" pitchFamily="34" charset="0"/>
            </a:endParaRPr>
          </a:p>
          <a:p>
            <a:pPr marL="0" indent="0">
              <a:spcBef>
                <a:spcPct val="0"/>
              </a:spcBef>
              <a:buNone/>
              <a:defRPr/>
            </a:pPr>
            <a:r>
              <a:rPr lang="nl-NL" altLang="nl-NL" sz="1600" u="sng" dirty="0" err="1">
                <a:solidFill>
                  <a:schemeClr val="tx2"/>
                </a:solidFill>
                <a:latin typeface="Calibri" panose="020F0502020204030204" pitchFamily="34" charset="0"/>
                <a:cs typeface="Calibri" panose="020F0502020204030204" pitchFamily="34" charset="0"/>
              </a:rPr>
              <a:t>BTW-gevolgen</a:t>
            </a:r>
            <a:endParaRPr lang="nl-NL" altLang="nl-NL" sz="1600" u="sng" dirty="0">
              <a:solidFill>
                <a:schemeClr val="tx2"/>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Huidige regeling tot 1 juli 2021: invoer-BTW verschuldigd door Zuid-Koreaanse website, en BTW verschuldigd in Denemarken op levering aan Jon (of in Zweden als drempel afstandsverkopen is overschreden). Invoer-BTW is terug te vragen nu levering met BTW volgt.</a:t>
            </a:r>
          </a:p>
          <a:p>
            <a:pPr eaLnBrk="1" hangingPunct="1">
              <a:spcBef>
                <a:spcPct val="0"/>
              </a:spcBef>
              <a:buFont typeface="Arial" panose="020B0604020202020204" pitchFamily="34" charset="0"/>
              <a:buChar char="•"/>
              <a:defRPr/>
            </a:pPr>
            <a:r>
              <a:rPr lang="nl-NL" altLang="nl-NL" sz="1600" dirty="0">
                <a:solidFill>
                  <a:schemeClr val="tx1"/>
                </a:solidFill>
                <a:latin typeface="Calibri" panose="020F0502020204030204" pitchFamily="34" charset="0"/>
                <a:cs typeface="Calibri" panose="020F0502020204030204" pitchFamily="34" charset="0"/>
              </a:rPr>
              <a:t>Regeling vanaf 1 juli 2021: </a:t>
            </a:r>
            <a:r>
              <a:rPr lang="en-US" altLang="nl-NL" sz="1600" dirty="0" err="1">
                <a:solidFill>
                  <a:schemeClr val="tx1"/>
                </a:solidFill>
                <a:latin typeface="Calibri" panose="020F0502020204030204" pitchFamily="34" charset="0"/>
                <a:cs typeface="Calibri" panose="020F0502020204030204" pitchFamily="34" charset="0"/>
              </a:rPr>
              <a:t>Invoer</a:t>
            </a:r>
            <a:r>
              <a:rPr lang="en-US" altLang="nl-NL" sz="1600" dirty="0">
                <a:solidFill>
                  <a:schemeClr val="tx1"/>
                </a:solidFill>
                <a:latin typeface="Calibri" panose="020F0502020204030204" pitchFamily="34" charset="0"/>
                <a:cs typeface="Calibri" panose="020F0502020204030204" pitchFamily="34" charset="0"/>
              </a:rPr>
              <a:t>-BTW in </a:t>
            </a:r>
            <a:r>
              <a:rPr lang="en-US" altLang="nl-NL" sz="1600" dirty="0" err="1">
                <a:solidFill>
                  <a:schemeClr val="tx1"/>
                </a:solidFill>
                <a:latin typeface="Calibri" panose="020F0502020204030204" pitchFamily="34" charset="0"/>
                <a:cs typeface="Calibri" panose="020F0502020204030204" pitchFamily="34" charset="0"/>
              </a:rPr>
              <a:t>Denemarken</a:t>
            </a:r>
            <a:r>
              <a:rPr lang="en-US" altLang="nl-NL" sz="1600" dirty="0">
                <a:solidFill>
                  <a:schemeClr val="tx1"/>
                </a:solidFill>
                <a:latin typeface="Calibri" panose="020F0502020204030204" pitchFamily="34" charset="0"/>
                <a:cs typeface="Calibri" panose="020F0502020204030204" pitchFamily="34" charset="0"/>
              </a:rPr>
              <a:t> door Zuid-</a:t>
            </a:r>
            <a:r>
              <a:rPr lang="en-US" altLang="nl-NL" sz="1600" dirty="0" err="1">
                <a:solidFill>
                  <a:schemeClr val="tx1"/>
                </a:solidFill>
                <a:latin typeface="Calibri" panose="020F0502020204030204" pitchFamily="34" charset="0"/>
                <a:cs typeface="Calibri" panose="020F0502020204030204" pitchFamily="34" charset="0"/>
              </a:rPr>
              <a:t>Koreaanse</a:t>
            </a:r>
            <a:r>
              <a:rPr lang="en-US" altLang="nl-NL" sz="1600" dirty="0">
                <a:solidFill>
                  <a:schemeClr val="tx1"/>
                </a:solidFill>
                <a:latin typeface="Calibri" panose="020F0502020204030204" pitchFamily="34" charset="0"/>
                <a:cs typeface="Calibri" panose="020F0502020204030204" pitchFamily="34" charset="0"/>
              </a:rPr>
              <a:t> website + BTW in </a:t>
            </a:r>
            <a:r>
              <a:rPr lang="en-US" altLang="nl-NL" sz="1600" dirty="0" err="1">
                <a:solidFill>
                  <a:schemeClr val="tx1"/>
                </a:solidFill>
                <a:latin typeface="Calibri" panose="020F0502020204030204" pitchFamily="34" charset="0"/>
                <a:cs typeface="Calibri" panose="020F0502020204030204" pitchFamily="34" charset="0"/>
              </a:rPr>
              <a:t>Denemarken</a:t>
            </a:r>
            <a:r>
              <a:rPr lang="en-US" altLang="nl-NL" sz="1600" dirty="0">
                <a:solidFill>
                  <a:schemeClr val="tx1"/>
                </a:solidFill>
                <a:latin typeface="Calibri" panose="020F0502020204030204" pitchFamily="34" charset="0"/>
                <a:cs typeface="Calibri" panose="020F0502020204030204" pitchFamily="34" charset="0"/>
              </a:rPr>
              <a:t> </a:t>
            </a:r>
            <a:r>
              <a:rPr lang="en-US" altLang="nl-NL" sz="1600" dirty="0" err="1">
                <a:solidFill>
                  <a:schemeClr val="tx1"/>
                </a:solidFill>
                <a:latin typeface="Calibri" panose="020F0502020204030204" pitchFamily="34" charset="0"/>
                <a:cs typeface="Calibri" panose="020F0502020204030204" pitchFamily="34" charset="0"/>
              </a:rPr>
              <a:t>voor</a:t>
            </a:r>
            <a:r>
              <a:rPr lang="en-US" altLang="nl-NL" sz="1600" dirty="0">
                <a:solidFill>
                  <a:schemeClr val="tx1"/>
                </a:solidFill>
                <a:latin typeface="Calibri" panose="020F0502020204030204" pitchFamily="34" charset="0"/>
                <a:cs typeface="Calibri" panose="020F0502020204030204" pitchFamily="34" charset="0"/>
              </a:rPr>
              <a:t> </a:t>
            </a:r>
            <a:r>
              <a:rPr lang="en-US" altLang="nl-NL" sz="1600" dirty="0" err="1">
                <a:solidFill>
                  <a:schemeClr val="tx1"/>
                </a:solidFill>
                <a:latin typeface="Calibri" panose="020F0502020204030204" pitchFamily="34" charset="0"/>
                <a:cs typeface="Calibri" panose="020F0502020204030204" pitchFamily="34" charset="0"/>
              </a:rPr>
              <a:t>lokale</a:t>
            </a:r>
            <a:r>
              <a:rPr lang="en-US" altLang="nl-NL" sz="1600" dirty="0">
                <a:solidFill>
                  <a:schemeClr val="tx1"/>
                </a:solidFill>
                <a:latin typeface="Calibri" panose="020F0502020204030204" pitchFamily="34" charset="0"/>
                <a:cs typeface="Calibri" panose="020F0502020204030204" pitchFamily="34" charset="0"/>
              </a:rPr>
              <a:t> </a:t>
            </a:r>
            <a:r>
              <a:rPr lang="en-US" altLang="nl-NL" sz="1600" dirty="0" err="1">
                <a:solidFill>
                  <a:schemeClr val="tx1"/>
                </a:solidFill>
                <a:latin typeface="Calibri" panose="020F0502020204030204" pitchFamily="34" charset="0"/>
                <a:cs typeface="Calibri" panose="020F0502020204030204" pitchFamily="34" charset="0"/>
              </a:rPr>
              <a:t>verkopen</a:t>
            </a:r>
            <a:r>
              <a:rPr lang="en-US" altLang="nl-NL" sz="1600" dirty="0">
                <a:solidFill>
                  <a:schemeClr val="tx1"/>
                </a:solidFill>
                <a:latin typeface="Calibri" panose="020F0502020204030204" pitchFamily="34" charset="0"/>
                <a:cs typeface="Calibri" panose="020F0502020204030204" pitchFamily="34" charset="0"/>
              </a:rPr>
              <a:t>. </a:t>
            </a:r>
          </a:p>
          <a:p>
            <a:pPr lvl="1" eaLnBrk="1" hangingPunct="1">
              <a:spcBef>
                <a:spcPct val="0"/>
              </a:spcBef>
              <a:buFont typeface="Arial" panose="020B0604020202020204" pitchFamily="34" charset="0"/>
              <a:buChar char="•"/>
              <a:defRPr/>
            </a:pPr>
            <a:r>
              <a:rPr lang="en-US" altLang="nl-NL" sz="1200" dirty="0" err="1">
                <a:solidFill>
                  <a:schemeClr val="tx1"/>
                </a:solidFill>
                <a:latin typeface="Calibri" panose="020F0502020204030204" pitchFamily="34" charset="0"/>
                <a:cs typeface="Calibri" panose="020F0502020204030204" pitchFamily="34" charset="0"/>
              </a:rPr>
              <a:t>Eventuele</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afstandsverkopen</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aan</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andere</a:t>
            </a:r>
            <a:r>
              <a:rPr lang="en-US" altLang="nl-NL" sz="1200" dirty="0">
                <a:solidFill>
                  <a:schemeClr val="tx1"/>
                </a:solidFill>
                <a:latin typeface="Calibri" panose="020F0502020204030204" pitchFamily="34" charset="0"/>
                <a:cs typeface="Calibri" panose="020F0502020204030204" pitchFamily="34" charset="0"/>
              </a:rPr>
              <a:t> EU-</a:t>
            </a:r>
            <a:r>
              <a:rPr lang="en-US" altLang="nl-NL" sz="1200" dirty="0" err="1">
                <a:solidFill>
                  <a:schemeClr val="tx1"/>
                </a:solidFill>
                <a:latin typeface="Calibri" panose="020F0502020204030204" pitchFamily="34" charset="0"/>
                <a:cs typeface="Calibri" panose="020F0502020204030204" pitchFamily="34" charset="0"/>
              </a:rPr>
              <a:t>landen</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aan</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te</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geven</a:t>
            </a:r>
            <a:r>
              <a:rPr lang="en-US" altLang="nl-NL" sz="1200" dirty="0">
                <a:solidFill>
                  <a:schemeClr val="tx1"/>
                </a:solidFill>
                <a:latin typeface="Calibri" panose="020F0502020204030204" pitchFamily="34" charset="0"/>
                <a:cs typeface="Calibri" panose="020F0502020204030204" pitchFamily="34" charset="0"/>
              </a:rPr>
              <a:t> via I-OSS + </a:t>
            </a:r>
            <a:r>
              <a:rPr lang="en-US" altLang="nl-NL" sz="1200" dirty="0" err="1">
                <a:solidFill>
                  <a:schemeClr val="tx1"/>
                </a:solidFill>
                <a:latin typeface="Calibri" panose="020F0502020204030204" pitchFamily="34" charset="0"/>
                <a:cs typeface="Calibri" panose="020F0502020204030204" pitchFamily="34" charset="0"/>
              </a:rPr>
              <a:t>invoer</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voorafgaand</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aan</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afstandsverkoop</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vrijgesteld</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bij</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waarde</a:t>
            </a:r>
            <a:r>
              <a:rPr lang="en-US" altLang="nl-NL" sz="1200" dirty="0">
                <a:solidFill>
                  <a:schemeClr val="tx1"/>
                </a:solidFill>
                <a:latin typeface="Calibri" panose="020F0502020204030204" pitchFamily="34" charset="0"/>
                <a:cs typeface="Calibri" panose="020F0502020204030204" pitchFamily="34" charset="0"/>
              </a:rPr>
              <a:t> </a:t>
            </a:r>
            <a:r>
              <a:rPr lang="en-US" altLang="nl-NL" sz="1200" dirty="0" err="1">
                <a:solidFill>
                  <a:schemeClr val="tx1"/>
                </a:solidFill>
                <a:latin typeface="Calibri" panose="020F0502020204030204" pitchFamily="34" charset="0"/>
                <a:cs typeface="Calibri" panose="020F0502020204030204" pitchFamily="34" charset="0"/>
              </a:rPr>
              <a:t>goederen</a:t>
            </a:r>
            <a:r>
              <a:rPr lang="en-US" altLang="nl-NL" sz="1200" dirty="0">
                <a:solidFill>
                  <a:schemeClr val="tx1"/>
                </a:solidFill>
                <a:latin typeface="Calibri" panose="020F0502020204030204" pitchFamily="34" charset="0"/>
                <a:cs typeface="Calibri" panose="020F0502020204030204" pitchFamily="34" charset="0"/>
              </a:rPr>
              <a:t> van </a:t>
            </a:r>
            <a:r>
              <a:rPr lang="en-US" altLang="nl-NL" sz="1200" dirty="0" err="1">
                <a:solidFill>
                  <a:schemeClr val="tx1"/>
                </a:solidFill>
                <a:latin typeface="Calibri" panose="020F0502020204030204" pitchFamily="34" charset="0"/>
                <a:cs typeface="Calibri" panose="020F0502020204030204" pitchFamily="34" charset="0"/>
              </a:rPr>
              <a:t>maximaal</a:t>
            </a:r>
            <a:r>
              <a:rPr lang="en-US" altLang="nl-NL" sz="1200" dirty="0">
                <a:solidFill>
                  <a:schemeClr val="tx1"/>
                </a:solidFill>
                <a:latin typeface="Calibri" panose="020F0502020204030204" pitchFamily="34" charset="0"/>
                <a:cs typeface="Calibri" panose="020F0502020204030204" pitchFamily="34" charset="0"/>
              </a:rPr>
              <a:t> </a:t>
            </a:r>
            <a:r>
              <a:rPr lang="nl-NL" altLang="nl-NL" sz="1200" dirty="0">
                <a:solidFill>
                  <a:schemeClr val="tx1"/>
                </a:solidFill>
                <a:latin typeface="Calibri" panose="020F0502020204030204" pitchFamily="34" charset="0"/>
                <a:cs typeface="Calibri" panose="020F0502020204030204" pitchFamily="34" charset="0"/>
              </a:rPr>
              <a:t>€ 150 </a:t>
            </a:r>
          </a:p>
          <a:p>
            <a:pPr eaLnBrk="1" hangingPunct="1">
              <a:spcBef>
                <a:spcPct val="0"/>
              </a:spcBef>
              <a:buFont typeface="Arial" panose="020B0604020202020204" pitchFamily="34" charset="0"/>
              <a:buChar char="•"/>
              <a:defRPr/>
            </a:pP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0498B2C3-0D6F-1F42-A83B-A748763FBF24}"/>
              </a:ext>
            </a:extLst>
          </p:cNvPr>
          <p:cNvSpPr>
            <a:spLocks noGrp="1"/>
          </p:cNvSpPr>
          <p:nvPr>
            <p:ph type="title"/>
          </p:nvPr>
        </p:nvSpPr>
        <p:spPr>
          <a:xfrm>
            <a:off x="937693" y="828993"/>
            <a:ext cx="9144000" cy="1143000"/>
          </a:xfrm>
        </p:spPr>
        <p:txBody>
          <a:bodyPr/>
          <a:lstStyle/>
          <a:p>
            <a:pPr eaLnBrk="1" hangingPunct="1">
              <a:defRPr/>
            </a:pPr>
            <a:r>
              <a:rPr lang="en-US" altLang="nl-NL" dirty="0"/>
              <a:t>BTW en </a:t>
            </a:r>
            <a:r>
              <a:rPr lang="en-US" altLang="nl-NL" dirty="0" err="1"/>
              <a:t>afstandsverkopen</a:t>
            </a:r>
            <a:br>
              <a:rPr lang="en-US" altLang="nl-NL" dirty="0"/>
            </a:br>
            <a:r>
              <a:rPr lang="en-US" altLang="nl-NL" sz="2600" b="0" i="1" dirty="0" err="1"/>
              <a:t>Voorbeeld</a:t>
            </a:r>
            <a:endParaRPr lang="nl-NL" altLang="nl-NL" sz="2600" b="0" i="1" dirty="0"/>
          </a:p>
        </p:txBody>
      </p:sp>
    </p:spTree>
    <p:extLst>
      <p:ext uri="{BB962C8B-B14F-4D97-AF65-F5344CB8AC3E}">
        <p14:creationId xmlns:p14="http://schemas.microsoft.com/office/powerpoint/2010/main" val="1082963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B4853-8C99-5944-AD46-39109029A63B}"/>
              </a:ext>
            </a:extLst>
          </p:cNvPr>
          <p:cNvSpPr>
            <a:spLocks noGrp="1"/>
          </p:cNvSpPr>
          <p:nvPr>
            <p:ph type="title"/>
          </p:nvPr>
        </p:nvSpPr>
        <p:spPr/>
        <p:txBody>
          <a:bodyPr/>
          <a:lstStyle/>
          <a:p>
            <a:r>
              <a:rPr lang="nl-NL" dirty="0"/>
              <a:t>BTW en afstandsverkopen</a:t>
            </a:r>
          </a:p>
        </p:txBody>
      </p:sp>
      <p:sp>
        <p:nvSpPr>
          <p:cNvPr id="3" name="Tijdelijke aanduiding voor inhoud 2">
            <a:extLst>
              <a:ext uri="{FF2B5EF4-FFF2-40B4-BE49-F238E27FC236}">
                <a16:creationId xmlns:a16="http://schemas.microsoft.com/office/drawing/2014/main" id="{ACF8606B-27D2-6E4A-ABC2-C11AEF3D735F}"/>
              </a:ext>
            </a:extLst>
          </p:cNvPr>
          <p:cNvSpPr>
            <a:spLocks noGrp="1"/>
          </p:cNvSpPr>
          <p:nvPr>
            <p:ph idx="1"/>
          </p:nvPr>
        </p:nvSpPr>
        <p:spPr/>
        <p:txBody>
          <a:bodyPr/>
          <a:lstStyle/>
          <a:p>
            <a:pPr marL="0" indent="0">
              <a:buNone/>
            </a:pPr>
            <a:r>
              <a:rPr lang="nl-NL" u="sng" dirty="0"/>
              <a:t>EU afstandsverkopen</a:t>
            </a:r>
          </a:p>
          <a:p>
            <a:pPr marL="0" indent="0">
              <a:buNone/>
            </a:pPr>
            <a:r>
              <a:rPr lang="nl-NL" dirty="0"/>
              <a:t>Goederen al in EU</a:t>
            </a:r>
          </a:p>
          <a:p>
            <a:r>
              <a:rPr lang="nl-NL" dirty="0"/>
              <a:t>Voorwaarden EU afstandsverkopen wijzigingen</a:t>
            </a:r>
          </a:p>
          <a:p>
            <a:pPr lvl="1"/>
            <a:r>
              <a:rPr lang="nl-NL" dirty="0"/>
              <a:t>Ook indirecte tussenkomst leverancier</a:t>
            </a:r>
          </a:p>
          <a:p>
            <a:pPr lvl="1"/>
            <a:r>
              <a:rPr lang="nl-NL" dirty="0"/>
              <a:t>Geen drempels meer (€ 10.000)</a:t>
            </a:r>
          </a:p>
          <a:p>
            <a:pPr marL="342897" indent="-285750"/>
            <a:r>
              <a:rPr lang="nl-NL" dirty="0"/>
              <a:t>Plaats van levering is lidstaat consument bij afstandsverkopen</a:t>
            </a:r>
          </a:p>
          <a:p>
            <a:pPr marL="342897" indent="-285750"/>
            <a:r>
              <a:rPr lang="nl-NL" dirty="0"/>
              <a:t>Mogelijkheid om BTW te betalen in lidstaat van consumptie via OSS</a:t>
            </a:r>
          </a:p>
          <a:p>
            <a:pPr marL="342897" indent="-285750"/>
            <a:r>
              <a:rPr lang="nl-NL" dirty="0"/>
              <a:t>Uitzondering voor kleine ondernemers – in geval omzet van telecommunicatie, </a:t>
            </a:r>
          </a:p>
          <a:p>
            <a:pPr marL="57147" indent="0">
              <a:buNone/>
            </a:pPr>
            <a:r>
              <a:rPr lang="nl-NL" dirty="0"/>
              <a:t>      omroep- en elektronische diensten en afstandsverkopen lager dan €10.000,</a:t>
            </a:r>
          </a:p>
          <a:p>
            <a:pPr marL="57147" indent="0">
              <a:buNone/>
            </a:pPr>
            <a:r>
              <a:rPr lang="nl-NL" dirty="0"/>
              <a:t>      plaats van levering is lidstaat van leverancier</a:t>
            </a:r>
          </a:p>
          <a:p>
            <a:pPr marL="457188" lvl="1" indent="0">
              <a:buNone/>
            </a:pPr>
            <a:endParaRPr lang="nl-NL" dirty="0"/>
          </a:p>
        </p:txBody>
      </p:sp>
    </p:spTree>
    <p:extLst>
      <p:ext uri="{BB962C8B-B14F-4D97-AF65-F5344CB8AC3E}">
        <p14:creationId xmlns:p14="http://schemas.microsoft.com/office/powerpoint/2010/main" val="23800327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73B5C-EB44-7A4E-A5F5-6B6B2CDB85BC}"/>
              </a:ext>
            </a:extLst>
          </p:cNvPr>
          <p:cNvSpPr>
            <a:spLocks noGrp="1"/>
          </p:cNvSpPr>
          <p:nvPr>
            <p:ph type="title"/>
          </p:nvPr>
        </p:nvSpPr>
        <p:spPr/>
        <p:txBody>
          <a:bodyPr/>
          <a:lstStyle/>
          <a:p>
            <a:r>
              <a:rPr lang="nl-NL" dirty="0"/>
              <a:t>BTW en afstandsverkopen</a:t>
            </a:r>
          </a:p>
        </p:txBody>
      </p:sp>
      <p:sp>
        <p:nvSpPr>
          <p:cNvPr id="3" name="Tijdelijke aanduiding voor inhoud 2">
            <a:extLst>
              <a:ext uri="{FF2B5EF4-FFF2-40B4-BE49-F238E27FC236}">
                <a16:creationId xmlns:a16="http://schemas.microsoft.com/office/drawing/2014/main" id="{28097C84-C294-8E4E-9081-A8127401CB8E}"/>
              </a:ext>
            </a:extLst>
          </p:cNvPr>
          <p:cNvSpPr>
            <a:spLocks noGrp="1"/>
          </p:cNvSpPr>
          <p:nvPr>
            <p:ph idx="1"/>
          </p:nvPr>
        </p:nvSpPr>
        <p:spPr/>
        <p:txBody>
          <a:bodyPr/>
          <a:lstStyle/>
          <a:p>
            <a:pPr marL="0" indent="0">
              <a:buNone/>
            </a:pPr>
            <a:r>
              <a:rPr lang="nl-NL" u="sng" dirty="0"/>
              <a:t>Non EU afstandsverkopen</a:t>
            </a:r>
          </a:p>
          <a:p>
            <a:pPr marL="0" indent="0">
              <a:buNone/>
            </a:pPr>
            <a:r>
              <a:rPr lang="nl-NL" dirty="0"/>
              <a:t>Goederen van buiten EU</a:t>
            </a:r>
          </a:p>
          <a:p>
            <a:r>
              <a:rPr lang="nl-NL" dirty="0"/>
              <a:t>EU BTW op non-EU afstandsverkopen (‘derde land afstandsverkopen’)</a:t>
            </a:r>
          </a:p>
          <a:p>
            <a:r>
              <a:rPr lang="nl-NL" dirty="0"/>
              <a:t>Geen invoervrijstelling voor kleine zendingen lager dan € 22</a:t>
            </a:r>
          </a:p>
          <a:p>
            <a:r>
              <a:rPr lang="nl-NL" dirty="0"/>
              <a:t>Optionele vereenvoudiging als intrinsieke waarde van het goed lager dan € 150 is </a:t>
            </a:r>
          </a:p>
          <a:p>
            <a:pPr marL="0" indent="0">
              <a:buNone/>
            </a:pPr>
            <a:r>
              <a:rPr lang="nl-NL" dirty="0"/>
              <a:t>       en het goed is geen accijns goed</a:t>
            </a:r>
          </a:p>
          <a:p>
            <a:pPr lvl="1"/>
            <a:r>
              <a:rPr lang="nl-NL" dirty="0"/>
              <a:t>I-OSS </a:t>
            </a:r>
            <a:r>
              <a:rPr lang="nl-NL" dirty="0">
                <a:sym typeface="Wingdings" pitchFamily="2" charset="2"/>
              </a:rPr>
              <a:t> import vrijgesteld van BTW en aangifte in lidstaat van identificatie</a:t>
            </a:r>
          </a:p>
          <a:p>
            <a:pPr lvl="1"/>
            <a:r>
              <a:rPr lang="nl-NL" dirty="0">
                <a:sym typeface="Wingdings" pitchFamily="2" charset="2"/>
              </a:rPr>
              <a:t>Speciale regeling voor post- /koeriersbedrijven (als I-OSS niet wordt gebruikt)</a:t>
            </a:r>
            <a:endParaRPr lang="nl-NL" dirty="0"/>
          </a:p>
        </p:txBody>
      </p:sp>
    </p:spTree>
    <p:extLst>
      <p:ext uri="{BB962C8B-B14F-4D97-AF65-F5344CB8AC3E}">
        <p14:creationId xmlns:p14="http://schemas.microsoft.com/office/powerpoint/2010/main" val="9235745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34059C45-5029-FF47-A35D-F744164ACE61}"/>
              </a:ext>
            </a:extLst>
          </p:cNvPr>
          <p:cNvSpPr txBox="1">
            <a:spLocks noChangeArrowheads="1"/>
          </p:cNvSpPr>
          <p:nvPr/>
        </p:nvSpPr>
        <p:spPr bwMode="auto">
          <a:xfrm>
            <a:off x="846253" y="1637506"/>
            <a:ext cx="7345362" cy="3933825"/>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Actiepunten goederen buiten EU:</a:t>
            </a:r>
          </a:p>
          <a:p>
            <a:pPr>
              <a:defRPr/>
            </a:pPr>
            <a:r>
              <a:rPr lang="nl-NL" sz="1600" dirty="0">
                <a:solidFill>
                  <a:schemeClr val="tx1"/>
                </a:solidFill>
                <a:latin typeface="Calibri" panose="020F0502020204030204" pitchFamily="34" charset="0"/>
                <a:cs typeface="Calibri" panose="020F0502020204030204" pitchFamily="34" charset="0"/>
              </a:rPr>
              <a:t>Analyseer de goederenstromen</a:t>
            </a:r>
          </a:p>
          <a:p>
            <a:pPr>
              <a:defRPr/>
            </a:pPr>
            <a:r>
              <a:rPr lang="nl-NL" sz="1600" dirty="0">
                <a:solidFill>
                  <a:schemeClr val="tx1"/>
                </a:solidFill>
                <a:latin typeface="Calibri" panose="020F0502020204030204" pitchFamily="34" charset="0"/>
                <a:cs typeface="Calibri" panose="020F0502020204030204" pitchFamily="34" charset="0"/>
              </a:rPr>
              <a:t>Bepaal de </a:t>
            </a:r>
            <a:r>
              <a:rPr lang="nl-NL" sz="1600" dirty="0" err="1">
                <a:solidFill>
                  <a:schemeClr val="tx1"/>
                </a:solidFill>
                <a:latin typeface="Calibri" panose="020F0502020204030204" pitchFamily="34" charset="0"/>
                <a:cs typeface="Calibri" panose="020F0502020204030204" pitchFamily="34" charset="0"/>
              </a:rPr>
              <a:t>BTW-gevolgen</a:t>
            </a:r>
            <a:endParaRPr lang="nl-NL" sz="1600" dirty="0">
              <a:solidFill>
                <a:schemeClr val="tx1"/>
              </a:solidFill>
              <a:latin typeface="Calibri" panose="020F0502020204030204" pitchFamily="34" charset="0"/>
              <a:cs typeface="Calibri" panose="020F0502020204030204" pitchFamily="34" charset="0"/>
            </a:endParaRPr>
          </a:p>
          <a:p>
            <a:pPr>
              <a:defRPr/>
            </a:pPr>
            <a:r>
              <a:rPr lang="nl-NL" sz="1600" dirty="0">
                <a:solidFill>
                  <a:schemeClr val="tx1"/>
                </a:solidFill>
                <a:latin typeface="Calibri" panose="020F0502020204030204" pitchFamily="34" charset="0"/>
                <a:cs typeface="Calibri" panose="020F0502020204030204" pitchFamily="34" charset="0"/>
              </a:rPr>
              <a:t>Stel vast welke regeling de ondernemer kan en wil toepassen</a:t>
            </a:r>
          </a:p>
          <a:p>
            <a:pPr>
              <a:defRPr/>
            </a:pPr>
            <a:r>
              <a:rPr lang="nl-NL" sz="1600" dirty="0">
                <a:solidFill>
                  <a:schemeClr val="tx1"/>
                </a:solidFill>
                <a:latin typeface="Calibri" panose="020F0502020204030204" pitchFamily="34" charset="0"/>
                <a:cs typeface="Calibri" panose="020F0502020204030204" pitchFamily="34" charset="0"/>
              </a:rPr>
              <a:t>Als een ondernemer gebruik maakt van I-OSS dan moet hij zich tijdig registreren, indien nodig via een tussenpersoon</a:t>
            </a:r>
          </a:p>
          <a:p>
            <a:pPr>
              <a:defRPr/>
            </a:pPr>
            <a:r>
              <a:rPr lang="nl-NL" sz="1600" dirty="0">
                <a:solidFill>
                  <a:schemeClr val="tx1"/>
                </a:solidFill>
                <a:latin typeface="Calibri" panose="020F0502020204030204" pitchFamily="34" charset="0"/>
                <a:cs typeface="Calibri" panose="020F0502020204030204" pitchFamily="34" charset="0"/>
              </a:rPr>
              <a:t>Pas de website en achterliggende systemen aan en zorg dat BTW van het EU-land van bestemming in rekening wordt gebracht</a:t>
            </a:r>
          </a:p>
          <a:p>
            <a:pPr>
              <a:defRPr/>
            </a:pPr>
            <a:r>
              <a:rPr lang="nl-NL" sz="1600" dirty="0">
                <a:solidFill>
                  <a:schemeClr val="tx1"/>
                </a:solidFill>
                <a:latin typeface="Calibri" panose="020F0502020204030204" pitchFamily="34" charset="0"/>
                <a:cs typeface="Calibri" panose="020F0502020204030204" pitchFamily="34" charset="0"/>
              </a:rPr>
              <a:t>Maak een duidelijk onderscheid in zendingen waarop de I-OSS wordt toegepast (waarde niet hoger dan € 150) en zendingen waarop de I-OSS niet wordt toegepast (waarde hoger dan € 150)</a:t>
            </a:r>
          </a:p>
          <a:p>
            <a:pPr>
              <a:defRPr/>
            </a:pPr>
            <a:r>
              <a:rPr lang="nl-NL" sz="1600" dirty="0">
                <a:solidFill>
                  <a:schemeClr val="tx1"/>
                </a:solidFill>
                <a:latin typeface="Calibri" panose="020F0502020204030204" pitchFamily="34" charset="0"/>
                <a:cs typeface="Calibri" panose="020F0502020204030204" pitchFamily="34" charset="0"/>
              </a:rPr>
              <a:t>Verstrek het I-OSS BTW-identificatienummer aan elke partij welke de invoer verzorgt</a:t>
            </a:r>
          </a:p>
          <a:p>
            <a:pPr marL="0" indent="0">
              <a:buNone/>
              <a:defRPr/>
            </a:pPr>
            <a:r>
              <a:rPr lang="nl-NL" sz="1600" dirty="0">
                <a:solidFill>
                  <a:schemeClr val="tx1"/>
                </a:solidFill>
                <a:latin typeface="Calibri" panose="020F0502020204030204" pitchFamily="34" charset="0"/>
                <a:cs typeface="Calibri" panose="020F0502020204030204" pitchFamily="34" charset="0"/>
              </a:rPr>
              <a:t>(vervolg volgende sheet)</a:t>
            </a:r>
          </a:p>
        </p:txBody>
      </p:sp>
      <p:sp>
        <p:nvSpPr>
          <p:cNvPr id="60425" name="Titel 1">
            <a:extLst>
              <a:ext uri="{FF2B5EF4-FFF2-40B4-BE49-F238E27FC236}">
                <a16:creationId xmlns:a16="http://schemas.microsoft.com/office/drawing/2014/main" id="{F97C3B2B-8B8E-E74B-BF59-C359D39A4049}"/>
              </a:ext>
            </a:extLst>
          </p:cNvPr>
          <p:cNvSpPr>
            <a:spLocks noGrp="1"/>
          </p:cNvSpPr>
          <p:nvPr>
            <p:ph type="title"/>
          </p:nvPr>
        </p:nvSpPr>
        <p:spPr>
          <a:xfrm>
            <a:off x="846253" y="978622"/>
            <a:ext cx="9144000" cy="1143000"/>
          </a:xfrm>
        </p:spPr>
        <p:txBody>
          <a:bodyPr/>
          <a:lstStyle/>
          <a:p>
            <a:pPr eaLnBrk="1" hangingPunct="1">
              <a:defRPr/>
            </a:pPr>
            <a:r>
              <a:rPr lang="en-US" altLang="nl-NL" dirty="0"/>
              <a:t>BTW en </a:t>
            </a:r>
            <a:r>
              <a:rPr lang="en-US" altLang="nl-NL" dirty="0" err="1"/>
              <a:t>afstandsverkopen</a:t>
            </a:r>
            <a:br>
              <a:rPr lang="en-US" altLang="nl-NL" dirty="0"/>
            </a:br>
            <a:endParaRPr lang="nl-NL" altLang="nl-NL" sz="2600" b="0" i="1" dirty="0"/>
          </a:p>
        </p:txBody>
      </p:sp>
    </p:spTree>
    <p:extLst>
      <p:ext uri="{BB962C8B-B14F-4D97-AF65-F5344CB8AC3E}">
        <p14:creationId xmlns:p14="http://schemas.microsoft.com/office/powerpoint/2010/main" val="10682853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8">
            <a:extLst>
              <a:ext uri="{FF2B5EF4-FFF2-40B4-BE49-F238E27FC236}">
                <a16:creationId xmlns:a16="http://schemas.microsoft.com/office/drawing/2014/main" id="{0FB864B4-3FCC-7346-ADCE-019DC14AA875}"/>
              </a:ext>
            </a:extLst>
          </p:cNvPr>
          <p:cNvSpPr txBox="1">
            <a:spLocks noChangeArrowheads="1"/>
          </p:cNvSpPr>
          <p:nvPr/>
        </p:nvSpPr>
        <p:spPr bwMode="auto">
          <a:xfrm>
            <a:off x="771439" y="2102601"/>
            <a:ext cx="7345362" cy="3194050"/>
          </a:xfrm>
          <a:prstGeom prst="rect">
            <a:avLst/>
          </a:prstGeom>
          <a:noFill/>
          <a:ln>
            <a:noFill/>
          </a:ln>
          <a:effectLst/>
        </p:spPr>
        <p:txBody>
          <a:bodyPr>
            <a:spAutoFit/>
          </a:bodyPr>
          <a:lstStyle>
            <a:lvl1pPr marL="285750" indent="-285750">
              <a:spcBef>
                <a:spcPct val="20000"/>
              </a:spcBef>
              <a:buFont typeface="Wingdings" panose="05000000000000000000" pitchFamily="2" charset="2"/>
              <a:buChar char="§"/>
              <a:defRPr sz="3200">
                <a:solidFill>
                  <a:srgbClr val="000041"/>
                </a:solidFill>
                <a:latin typeface="Arial" panose="020B0604020202020204" pitchFamily="34" charset="0"/>
              </a:defRPr>
            </a:lvl1pPr>
            <a:lvl2pPr marL="1028700" indent="-285750">
              <a:spcBef>
                <a:spcPct val="20000"/>
              </a:spcBef>
              <a:buFont typeface="Wingdings" panose="05000000000000000000" pitchFamily="2" charset="2"/>
              <a:buChar char="§"/>
              <a:defRPr sz="2800">
                <a:solidFill>
                  <a:srgbClr val="00004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rgbClr val="00004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rgbClr val="00004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rgbClr val="00004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41"/>
                </a:solidFill>
                <a:latin typeface="Arial" panose="020B0604020202020204" pitchFamily="34" charset="0"/>
              </a:defRPr>
            </a:lvl9pPr>
          </a:lstStyle>
          <a:p>
            <a:pPr marL="0" indent="0">
              <a:spcBef>
                <a:spcPct val="0"/>
              </a:spcBef>
              <a:buNone/>
              <a:defRPr/>
            </a:pPr>
            <a:r>
              <a:rPr lang="nl-NL" altLang="nl-NL" sz="1600" u="sng" dirty="0">
                <a:solidFill>
                  <a:schemeClr val="tx1"/>
                </a:solidFill>
                <a:latin typeface="Calibri" panose="020F0502020204030204" pitchFamily="34" charset="0"/>
                <a:cs typeface="Calibri" panose="020F0502020204030204" pitchFamily="34" charset="0"/>
              </a:rPr>
              <a:t>Actiepunten goederen buiten EU:</a:t>
            </a:r>
          </a:p>
          <a:p>
            <a:pPr>
              <a:defRPr/>
            </a:pPr>
            <a:r>
              <a:rPr lang="nl-NL" sz="1600" dirty="0">
                <a:solidFill>
                  <a:schemeClr val="tx1"/>
                </a:solidFill>
                <a:latin typeface="Calibri" panose="020F0502020204030204" pitchFamily="34" charset="0"/>
                <a:cs typeface="Calibri" panose="020F0502020204030204" pitchFamily="34" charset="0"/>
              </a:rPr>
              <a:t>Ondernemers in de EU: bereid de (I-)OSS-BTW-aangiftes tijdig voor, dien deze tijdig in en betaal de verschuldigde BTW aan de autoriteiten in de EU-lidstaat van registratie</a:t>
            </a:r>
          </a:p>
          <a:p>
            <a:pPr>
              <a:defRPr/>
            </a:pPr>
            <a:r>
              <a:rPr lang="nl-NL" sz="1600" dirty="0">
                <a:solidFill>
                  <a:schemeClr val="tx1"/>
                </a:solidFill>
                <a:latin typeface="Calibri" panose="020F0502020204030204" pitchFamily="34" charset="0"/>
                <a:cs typeface="Calibri" panose="020F0502020204030204" pitchFamily="34" charset="0"/>
              </a:rPr>
              <a:t>Ondernemers buiten de EU: monitor dat de tussenpersoon de I-OSS-BTW-aangiftes tijdig voorbereidt, indient en betaal de verschuldigde BTW aan de autoriteiten in de EU-lidstaat van registratie</a:t>
            </a:r>
          </a:p>
          <a:p>
            <a:pPr>
              <a:defRPr/>
            </a:pPr>
            <a:r>
              <a:rPr lang="nl-NL" sz="1600" dirty="0">
                <a:solidFill>
                  <a:schemeClr val="tx1"/>
                </a:solidFill>
                <a:latin typeface="Calibri" panose="020F0502020204030204" pitchFamily="34" charset="0"/>
                <a:cs typeface="Calibri" panose="020F0502020204030204" pitchFamily="34" charset="0"/>
              </a:rPr>
              <a:t>Wordt geen gebruik gemaakt van I-OSS, bijvoorbeeld omdat de waarde van de zending hoger is dan € 150, bepaal dan in wiens naam de goederen worden ingevoerd in de EU-lidstaat van bestemming en wie de kosten dragen. Pas de website aan en zorg dat daaruit duidelijk blijkt welke eventuele additionele kosten een klant kan verwachten</a:t>
            </a:r>
            <a:endParaRPr lang="nl-NL" altLang="nl-NL" sz="1600" dirty="0">
              <a:solidFill>
                <a:schemeClr val="tx1"/>
              </a:solidFill>
              <a:latin typeface="Calibri" panose="020F0502020204030204" pitchFamily="34" charset="0"/>
              <a:cs typeface="Calibri" panose="020F0502020204030204" pitchFamily="34" charset="0"/>
            </a:endParaRPr>
          </a:p>
        </p:txBody>
      </p:sp>
      <p:sp>
        <p:nvSpPr>
          <p:cNvPr id="60425" name="Titel 1">
            <a:extLst>
              <a:ext uri="{FF2B5EF4-FFF2-40B4-BE49-F238E27FC236}">
                <a16:creationId xmlns:a16="http://schemas.microsoft.com/office/drawing/2014/main" id="{7E4D276A-5CC9-1447-B708-3F5C0436AB52}"/>
              </a:ext>
            </a:extLst>
          </p:cNvPr>
          <p:cNvSpPr>
            <a:spLocks noGrp="1"/>
          </p:cNvSpPr>
          <p:nvPr>
            <p:ph type="title"/>
          </p:nvPr>
        </p:nvSpPr>
        <p:spPr>
          <a:xfrm>
            <a:off x="771439" y="1144877"/>
            <a:ext cx="9144000" cy="1143000"/>
          </a:xfrm>
        </p:spPr>
        <p:txBody>
          <a:bodyPr/>
          <a:lstStyle/>
          <a:p>
            <a:pPr eaLnBrk="1" hangingPunct="1">
              <a:defRPr/>
            </a:pPr>
            <a:r>
              <a:rPr lang="en-US" altLang="nl-NL" dirty="0"/>
              <a:t>BTW en </a:t>
            </a:r>
            <a:r>
              <a:rPr lang="en-US" altLang="nl-NL" dirty="0" err="1"/>
              <a:t>afstandsverkopen</a:t>
            </a:r>
            <a:br>
              <a:rPr lang="en-US" altLang="nl-NL" dirty="0"/>
            </a:br>
            <a:endParaRPr lang="nl-NL" altLang="nl-NL" sz="2600" b="0" i="1" dirty="0"/>
          </a:p>
        </p:txBody>
      </p:sp>
    </p:spTree>
    <p:extLst>
      <p:ext uri="{BB962C8B-B14F-4D97-AF65-F5344CB8AC3E}">
        <p14:creationId xmlns:p14="http://schemas.microsoft.com/office/powerpoint/2010/main" val="1957763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68568A5-EB24-F042-BAC1-75C4091EB653}"/>
              </a:ext>
            </a:extLst>
          </p:cNvPr>
          <p:cNvSpPr>
            <a:spLocks noGrp="1"/>
          </p:cNvSpPr>
          <p:nvPr>
            <p:ph type="title"/>
          </p:nvPr>
        </p:nvSpPr>
        <p:spPr>
          <a:xfrm>
            <a:off x="695297" y="945371"/>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DB8CE3FE-6CF6-024F-A980-79BC4F52F7B4}"/>
              </a:ext>
            </a:extLst>
          </p:cNvPr>
          <p:cNvSpPr>
            <a:spLocks noGrp="1"/>
          </p:cNvSpPr>
          <p:nvPr>
            <p:ph idx="1"/>
          </p:nvPr>
        </p:nvSpPr>
        <p:spPr>
          <a:xfrm>
            <a:off x="695297" y="2185267"/>
            <a:ext cx="8064500" cy="4094163"/>
          </a:xfrm>
        </p:spPr>
        <p:txBody>
          <a:bodyPr>
            <a:noAutofit/>
          </a:bodyPr>
          <a:lstStyle/>
          <a:p>
            <a:pPr marL="0" indent="0">
              <a:buNone/>
              <a:defRPr/>
            </a:pPr>
            <a:r>
              <a:rPr lang="en-US" u="sng" dirty="0">
                <a:sym typeface="Wingdings" panose="05000000000000000000" pitchFamily="2" charset="2"/>
              </a:rPr>
              <a:t>Tot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285750" indent="-285750">
              <a:buFont typeface="Arial" panose="020B0604020202020204" pitchFamily="34" charset="0"/>
              <a:buChar char="•"/>
              <a:defRPr/>
            </a:pPr>
            <a:r>
              <a:rPr lang="nl-NL" dirty="0"/>
              <a:t>Mini </a:t>
            </a:r>
            <a:r>
              <a:rPr lang="nl-NL" dirty="0" err="1"/>
              <a:t>one</a:t>
            </a:r>
            <a:r>
              <a:rPr lang="nl-NL" dirty="0"/>
              <a:t> stop shop systeem (MOSS)</a:t>
            </a:r>
          </a:p>
          <a:p>
            <a:pPr marL="285750" indent="-285750">
              <a:buFont typeface="Arial" panose="020B0604020202020204" pitchFamily="34" charset="0"/>
              <a:buChar char="•"/>
              <a:defRPr/>
            </a:pPr>
            <a:r>
              <a:rPr lang="nl-NL" dirty="0"/>
              <a:t>Alleen mogelijk voor B2C verkopen van telecommunicatie, omroep- en elektronische diensten</a:t>
            </a:r>
          </a:p>
          <a:p>
            <a:pPr marL="285750" indent="-285750">
              <a:buFont typeface="Arial" panose="020B0604020202020204" pitchFamily="34" charset="0"/>
              <a:buChar char="•"/>
              <a:defRPr/>
            </a:pPr>
            <a:r>
              <a:rPr lang="nl-NL" dirty="0"/>
              <a:t>Voorkoming van </a:t>
            </a:r>
            <a:r>
              <a:rPr lang="nl-NL" dirty="0" err="1"/>
              <a:t>BTW-registratie</a:t>
            </a:r>
            <a:r>
              <a:rPr lang="nl-NL" dirty="0"/>
              <a:t> in elke EU-lidstaat waar de diensten worden verricht</a:t>
            </a:r>
          </a:p>
          <a:p>
            <a:pPr marL="285750" indent="-285750">
              <a:buFont typeface="Arial" panose="020B0604020202020204" pitchFamily="34" charset="0"/>
              <a:buChar char="•"/>
              <a:defRPr/>
            </a:pPr>
            <a:r>
              <a:rPr lang="nl-NL" dirty="0"/>
              <a:t>Belastingplichtige geeft verschuldigde BTW in andere lidstaat dan lidstaat vestiging aan via lidstaat vestiging (unieregeling) of lidstaat naar keuze (non-unieregeling)</a:t>
            </a:r>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123831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593A1013-A936-5B42-BB36-8D30BF03F48B}"/>
              </a:ext>
            </a:extLst>
          </p:cNvPr>
          <p:cNvSpPr>
            <a:spLocks noGrp="1"/>
          </p:cNvSpPr>
          <p:nvPr>
            <p:ph type="title"/>
          </p:nvPr>
        </p:nvSpPr>
        <p:spPr/>
        <p:txBody>
          <a:bodyPr/>
          <a:lstStyle/>
          <a:p>
            <a:pPr eaLnBrk="1" hangingPunct="1"/>
            <a:r>
              <a:rPr lang="nl-NL" altLang="nl-NL"/>
              <a:t>Intracommunautaire levering	</a:t>
            </a:r>
          </a:p>
        </p:txBody>
      </p:sp>
      <p:sp>
        <p:nvSpPr>
          <p:cNvPr id="12291" name="Rectangle 3">
            <a:extLst>
              <a:ext uri="{FF2B5EF4-FFF2-40B4-BE49-F238E27FC236}">
                <a16:creationId xmlns:a16="http://schemas.microsoft.com/office/drawing/2014/main" id="{B941170F-DABF-1747-B075-8619743F8DCC}"/>
              </a:ext>
            </a:extLst>
          </p:cNvPr>
          <p:cNvSpPr>
            <a:spLocks noGrp="1" noChangeArrowheads="1"/>
          </p:cNvSpPr>
          <p:nvPr>
            <p:ph idx="1"/>
          </p:nvPr>
        </p:nvSpPr>
        <p:spPr>
          <a:xfrm>
            <a:off x="865745" y="1991030"/>
            <a:ext cx="10363200" cy="3207329"/>
          </a:xfrm>
        </p:spPr>
        <p:txBody>
          <a:bodyPr rtlCol="0">
            <a:noAutofit/>
          </a:bodyPr>
          <a:lstStyle/>
          <a:p>
            <a:pPr marL="0" indent="0" fontAlgn="auto">
              <a:spcBef>
                <a:spcPts val="0"/>
              </a:spcBef>
              <a:spcAft>
                <a:spcPts val="0"/>
              </a:spcAft>
              <a:buNone/>
              <a:defRPr/>
            </a:pPr>
            <a:r>
              <a:rPr lang="nl-NL" altLang="nl-NL" u="sng" dirty="0"/>
              <a:t>Intracommunautaire levering:</a:t>
            </a:r>
          </a:p>
          <a:p>
            <a:pPr marL="0" indent="0" fontAlgn="auto">
              <a:spcBef>
                <a:spcPts val="0"/>
              </a:spcBef>
              <a:spcAft>
                <a:spcPts val="0"/>
              </a:spcAft>
              <a:buNone/>
              <a:defRPr/>
            </a:pPr>
            <a:r>
              <a:rPr lang="nl-NL" altLang="nl-NL" dirty="0"/>
              <a:t>Goederen worden vervoerd naar een ander EU-land</a:t>
            </a:r>
          </a:p>
          <a:p>
            <a:pPr marL="0" indent="0" fontAlgn="auto">
              <a:spcBef>
                <a:spcPts val="0"/>
              </a:spcBef>
              <a:spcAft>
                <a:spcPts val="0"/>
              </a:spcAft>
              <a:buNone/>
              <a:defRPr/>
            </a:pPr>
            <a:endParaRPr lang="nl-NL" altLang="nl-NL" dirty="0"/>
          </a:p>
          <a:p>
            <a:pPr marL="0" indent="0" fontAlgn="auto">
              <a:spcBef>
                <a:spcPts val="0"/>
              </a:spcBef>
              <a:spcAft>
                <a:spcPts val="0"/>
              </a:spcAft>
              <a:buNone/>
              <a:defRPr/>
            </a:pPr>
            <a:r>
              <a:rPr lang="nl-NL" altLang="nl-NL" u="sng" dirty="0"/>
              <a:t>Hoofdregel</a:t>
            </a:r>
          </a:p>
          <a:p>
            <a:pPr marL="0" indent="0" fontAlgn="auto">
              <a:spcBef>
                <a:spcPts val="0"/>
              </a:spcBef>
              <a:spcAft>
                <a:spcPts val="0"/>
              </a:spcAft>
              <a:buNone/>
              <a:defRPr/>
            </a:pPr>
            <a:br>
              <a:rPr lang="nl-NL" altLang="nl-NL" dirty="0"/>
            </a:br>
            <a:r>
              <a:rPr lang="nl-NL" altLang="nl-NL" u="sng" dirty="0"/>
              <a:t>Levering aan ondernemer:</a:t>
            </a:r>
          </a:p>
          <a:p>
            <a:pPr fontAlgn="auto">
              <a:spcBef>
                <a:spcPts val="0"/>
              </a:spcBef>
              <a:spcAft>
                <a:spcPts val="0"/>
              </a:spcAft>
              <a:defRPr/>
            </a:pPr>
            <a:r>
              <a:rPr lang="nl-NL" altLang="nl-NL" dirty="0"/>
              <a:t>Goederen belast in EU-land waar ze naartoe gaan (bestemmingslandbeginsel) </a:t>
            </a:r>
            <a:r>
              <a:rPr lang="en-US" altLang="nl-NL" dirty="0">
                <a:sym typeface="Wingdings" panose="05000000000000000000" pitchFamily="2" charset="2"/>
              </a:rPr>
              <a:t>=&gt;</a:t>
            </a:r>
            <a:r>
              <a:rPr lang="nl-NL" altLang="nl-NL" dirty="0"/>
              <a:t> toepassen 0%-tarief</a:t>
            </a:r>
          </a:p>
          <a:p>
            <a:pPr lvl="1" fontAlgn="auto">
              <a:spcAft>
                <a:spcPts val="0"/>
              </a:spcAft>
              <a:defRPr/>
            </a:pPr>
            <a:r>
              <a:rPr lang="nl-NL" altLang="nl-NL" dirty="0"/>
              <a:t>Geldig BTW-identificatienummer afnemer opgeven;</a:t>
            </a:r>
          </a:p>
          <a:p>
            <a:pPr lvl="1" fontAlgn="auto">
              <a:spcAft>
                <a:spcPts val="0"/>
              </a:spcAft>
              <a:defRPr/>
            </a:pPr>
            <a:r>
              <a:rPr lang="nl-NL" altLang="nl-NL" dirty="0"/>
              <a:t>Goederen daadwerkelijk vervoerd van ene EU-land naar ander EU-land</a:t>
            </a:r>
          </a:p>
          <a:p>
            <a:pPr marL="0" indent="0" fontAlgn="auto">
              <a:spcBef>
                <a:spcPts val="0"/>
              </a:spcBef>
              <a:spcAft>
                <a:spcPts val="0"/>
              </a:spcAft>
              <a:buNone/>
              <a:defRPr/>
            </a:pPr>
            <a:endParaRPr lang="nl-NL" altLang="nl-NL" dirty="0"/>
          </a:p>
          <a:p>
            <a:pPr marL="0" indent="0" fontAlgn="auto">
              <a:spcBef>
                <a:spcPts val="0"/>
              </a:spcBef>
              <a:spcAft>
                <a:spcPts val="0"/>
              </a:spcAft>
              <a:buNone/>
              <a:defRPr/>
            </a:pPr>
            <a:r>
              <a:rPr lang="nl-NL" altLang="nl-NL" u="sng" dirty="0"/>
              <a:t>Levering aan particulieren:</a:t>
            </a:r>
          </a:p>
          <a:p>
            <a:pPr fontAlgn="auto">
              <a:spcBef>
                <a:spcPts val="0"/>
              </a:spcBef>
              <a:spcAft>
                <a:spcPts val="0"/>
              </a:spcAft>
              <a:defRPr/>
            </a:pPr>
            <a:r>
              <a:rPr lang="nl-NL" altLang="nl-NL" dirty="0"/>
              <a:t>Goederen belast in EU-land aankoop (oorsprongslandbeginsel)</a:t>
            </a:r>
          </a:p>
          <a:p>
            <a:pPr marL="0" indent="0" fontAlgn="auto">
              <a:spcBef>
                <a:spcPts val="0"/>
              </a:spcBef>
              <a:spcAft>
                <a:spcPts val="0"/>
              </a:spcAft>
              <a:buNone/>
              <a:defRPr/>
            </a:pPr>
            <a:endParaRPr lang="nl-NL" altLang="nl-NL" dirty="0"/>
          </a:p>
          <a:p>
            <a:pPr fontAlgn="auto">
              <a:spcBef>
                <a:spcPts val="0"/>
              </a:spcBef>
              <a:spcAft>
                <a:spcPts val="0"/>
              </a:spcAft>
              <a:defRPr/>
            </a:pPr>
            <a:r>
              <a:rPr lang="nl-NL" altLang="nl-NL" dirty="0"/>
              <a:t>Opgaaf ICL maandelijks als totaalbedrag zonder BTW &gt; € 50.000 per kwartaal –  grens verlaagd met ingang van 1 januari 2016 – voorheen grens € 100.000</a:t>
            </a:r>
          </a:p>
          <a:p>
            <a:pPr marL="0" indent="0" fontAlgn="auto">
              <a:spcBef>
                <a:spcPts val="0"/>
              </a:spcBef>
              <a:spcAft>
                <a:spcPts val="0"/>
              </a:spcAft>
              <a:buNone/>
              <a:defRPr/>
            </a:pPr>
            <a:r>
              <a:rPr lang="nl-NL" altLang="nl-NL" dirty="0"/>
              <a:t>	</a:t>
            </a:r>
          </a:p>
          <a:p>
            <a:pPr marL="0" indent="0" fontAlgn="auto">
              <a:spcBef>
                <a:spcPts val="0"/>
              </a:spcBef>
              <a:spcAft>
                <a:spcPts val="0"/>
              </a:spcAft>
              <a:defRPr/>
            </a:pPr>
            <a:endParaRPr lang="nl-NL" altLang="nl-NL" dirty="0"/>
          </a:p>
          <a:p>
            <a:pPr marL="0" indent="0" fontAlgn="auto">
              <a:spcBef>
                <a:spcPts val="0"/>
              </a:spcBef>
              <a:spcAft>
                <a:spcPts val="0"/>
              </a:spcAft>
              <a:defRPr/>
            </a:pPr>
            <a:endParaRPr lang="nl-NL" altLang="nl-NL" dirty="0"/>
          </a:p>
        </p:txBody>
      </p:sp>
    </p:spTree>
    <p:extLst>
      <p:ext uri="{BB962C8B-B14F-4D97-AF65-F5344CB8AC3E}">
        <p14:creationId xmlns:p14="http://schemas.microsoft.com/office/powerpoint/2010/main" val="35672431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C44C4B3-DB34-1F40-A926-C88C113A2CA2}"/>
              </a:ext>
            </a:extLst>
          </p:cNvPr>
          <p:cNvSpPr>
            <a:spLocks noGrp="1"/>
          </p:cNvSpPr>
          <p:nvPr>
            <p:ph type="title"/>
          </p:nvPr>
        </p:nvSpPr>
        <p:spPr>
          <a:xfrm>
            <a:off x="860425" y="679364"/>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C96DBC0E-F304-2A4F-8169-4203A45DB44C}"/>
              </a:ext>
            </a:extLst>
          </p:cNvPr>
          <p:cNvSpPr>
            <a:spLocks noGrp="1"/>
          </p:cNvSpPr>
          <p:nvPr>
            <p:ph idx="1"/>
          </p:nvPr>
        </p:nvSpPr>
        <p:spPr>
          <a:xfrm>
            <a:off x="860425" y="1628775"/>
            <a:ext cx="8064500" cy="4094163"/>
          </a:xfrm>
        </p:spPr>
        <p:txBody>
          <a:bodyPr>
            <a:noAutofit/>
          </a:bodyPr>
          <a:lstStyle/>
          <a:p>
            <a:pPr marL="0" indent="0">
              <a:buNone/>
              <a:defRPr/>
            </a:pPr>
            <a:r>
              <a:rPr lang="en-US" sz="1400" u="sng" dirty="0" err="1">
                <a:sym typeface="Wingdings" panose="05000000000000000000" pitchFamily="2" charset="2"/>
              </a:rPr>
              <a:t>Vanaf</a:t>
            </a:r>
            <a:r>
              <a:rPr lang="en-US" sz="1400" u="sng" dirty="0">
                <a:sym typeface="Wingdings" panose="05000000000000000000" pitchFamily="2" charset="2"/>
              </a:rPr>
              <a:t> 1 </a:t>
            </a:r>
            <a:r>
              <a:rPr lang="en-US" sz="1400" u="sng" dirty="0" err="1">
                <a:sym typeface="Wingdings" panose="05000000000000000000" pitchFamily="2" charset="2"/>
              </a:rPr>
              <a:t>juli</a:t>
            </a:r>
            <a:r>
              <a:rPr lang="en-US" sz="1400" u="sng" dirty="0">
                <a:sym typeface="Wingdings" panose="05000000000000000000" pitchFamily="2" charset="2"/>
              </a:rPr>
              <a:t> 2021</a:t>
            </a:r>
          </a:p>
          <a:p>
            <a:pPr marL="0" indent="0">
              <a:defRPr/>
            </a:pPr>
            <a:endParaRPr lang="nl-NL" sz="1400" dirty="0"/>
          </a:p>
          <a:p>
            <a:pPr marL="285750" indent="-285750">
              <a:buFont typeface="Arial" panose="020B0604020202020204" pitchFamily="34" charset="0"/>
              <a:buChar char="•"/>
              <a:defRPr/>
            </a:pPr>
            <a:r>
              <a:rPr lang="nl-NL" sz="1400" dirty="0" err="1"/>
              <a:t>One</a:t>
            </a:r>
            <a:r>
              <a:rPr lang="nl-NL" sz="1400" dirty="0"/>
              <a:t> stop shop systeem (OSS)</a:t>
            </a:r>
          </a:p>
          <a:p>
            <a:pPr marL="285750" indent="-285750">
              <a:buFont typeface="Arial" panose="020B0604020202020204" pitchFamily="34" charset="0"/>
              <a:buChar char="•"/>
              <a:defRPr/>
            </a:pPr>
            <a:r>
              <a:rPr lang="nl-NL" sz="1400" dirty="0"/>
              <a:t>Afstandsverkopen aangeven via OSS</a:t>
            </a:r>
          </a:p>
          <a:p>
            <a:pPr marL="285750" indent="-285750">
              <a:buFont typeface="Arial" panose="020B0604020202020204" pitchFamily="34" charset="0"/>
              <a:buChar char="•"/>
              <a:defRPr/>
            </a:pPr>
            <a:r>
              <a:rPr lang="nl-NL" sz="1400" dirty="0"/>
              <a:t>B2C diensten waarbij plaats van dienst in land afnemer is aangeven via OSS</a:t>
            </a:r>
          </a:p>
          <a:p>
            <a:pPr marL="285750" indent="-285750">
              <a:buFont typeface="Arial" panose="020B0604020202020204" pitchFamily="34" charset="0"/>
              <a:buChar char="•"/>
              <a:defRPr/>
            </a:pPr>
            <a:r>
              <a:rPr lang="nl-NL" sz="1400" dirty="0"/>
              <a:t>Let op: </a:t>
            </a:r>
            <a:r>
              <a:rPr lang="nl-NL" sz="1400" dirty="0" err="1"/>
              <a:t>BTW-tarieven</a:t>
            </a:r>
            <a:r>
              <a:rPr lang="nl-NL" sz="1400" dirty="0"/>
              <a:t> per EU-land verschillen</a:t>
            </a:r>
          </a:p>
          <a:p>
            <a:pPr marL="285750" indent="-285750">
              <a:buFont typeface="Arial" panose="020B0604020202020204" pitchFamily="34" charset="0"/>
              <a:buChar char="•"/>
              <a:defRPr/>
            </a:pPr>
            <a:r>
              <a:rPr lang="nl-NL" sz="1400" dirty="0"/>
              <a:t>Belastingplichtige geeft verschuldigde BTW in andere lidstaat dan lidstaat vestiging aan via lidstaat vestiging (unieregeling) of lidstaat naar keuze (non-unieregeling)</a:t>
            </a:r>
          </a:p>
          <a:p>
            <a:pPr marL="285750" indent="-285750">
              <a:buFont typeface="Arial" panose="020B0604020202020204" pitchFamily="34" charset="0"/>
              <a:buChar char="•"/>
              <a:defRPr/>
            </a:pPr>
            <a:r>
              <a:rPr lang="nl-NL" sz="1400" dirty="0"/>
              <a:t>Per kwartaal aangeven</a:t>
            </a:r>
          </a:p>
          <a:p>
            <a:pPr marL="285750" indent="-285750">
              <a:buFont typeface="Arial" panose="020B0604020202020204" pitchFamily="34" charset="0"/>
              <a:buChar char="•"/>
              <a:defRPr/>
            </a:pPr>
            <a:r>
              <a:rPr lang="nl-NL" sz="1400" dirty="0"/>
              <a:t>Deadline indienen OSS-aangifte en betalen BTW is laatste dag van maand volgend op tijdvak van aangifte</a:t>
            </a:r>
          </a:p>
          <a:p>
            <a:pPr marL="285750" indent="-285750">
              <a:buFont typeface="Arial" panose="020B0604020202020204" pitchFamily="34" charset="0"/>
              <a:buChar char="•"/>
              <a:defRPr/>
            </a:pPr>
            <a:r>
              <a:rPr lang="nl-NL" sz="1400" dirty="0"/>
              <a:t>Aanmelden OSS kan vanaf 1 april 2021, via e-herkenningsmiddel op </a:t>
            </a:r>
            <a:r>
              <a:rPr lang="nl-NL" sz="1400" dirty="0">
                <a:hlinkClick r:id="rId2">
                  <a:extLst>
                    <a:ext uri="{A12FA001-AC4F-418D-AE19-62706E023703}">
                      <ahyp:hlinkClr xmlns:ahyp="http://schemas.microsoft.com/office/drawing/2018/hyperlinkcolor" val="tx"/>
                    </a:ext>
                  </a:extLst>
                </a:hlinkClick>
              </a:rPr>
              <a:t>https://mijnzakelijk.belastingdienst.nl/GTService/#/inloggen</a:t>
            </a:r>
            <a:r>
              <a:rPr lang="nl-NL" sz="1400" dirty="0"/>
              <a:t> </a:t>
            </a:r>
          </a:p>
          <a:p>
            <a:pPr marL="285750" indent="-285750">
              <a:buFont typeface="Arial" panose="020B0604020202020204" pitchFamily="34" charset="0"/>
              <a:buChar char="•"/>
              <a:defRPr/>
            </a:pPr>
            <a:r>
              <a:rPr lang="nl-NL" sz="1400" dirty="0"/>
              <a:t>Ondernemers die niet in de EU zijn gevestigd kunnen vanaf halverwege mei 2021 </a:t>
            </a:r>
          </a:p>
          <a:p>
            <a:pPr marL="0" indent="0">
              <a:buNone/>
              <a:defRPr/>
            </a:pPr>
            <a:r>
              <a:rPr lang="nl-NL" sz="1400" dirty="0"/>
              <a:t>       registreren</a:t>
            </a:r>
          </a:p>
          <a:p>
            <a:pPr marL="0" indent="0">
              <a:defRPr/>
            </a:pPr>
            <a:endParaRPr lang="nl-NL" sz="1400" dirty="0"/>
          </a:p>
          <a:p>
            <a:pPr marL="285750" indent="-285750">
              <a:buFont typeface="Arial" panose="020B0604020202020204" pitchFamily="34" charset="0"/>
              <a:buChar char="•"/>
              <a:defRPr/>
            </a:pPr>
            <a:endParaRPr lang="nl-NL" sz="1400" dirty="0"/>
          </a:p>
          <a:p>
            <a:pPr marL="285750" indent="-285750">
              <a:buFont typeface="Arial" panose="020B0604020202020204" pitchFamily="34" charset="0"/>
              <a:buChar char="•"/>
              <a:defRPr/>
            </a:pPr>
            <a:endParaRPr lang="nl-NL" sz="1400" dirty="0"/>
          </a:p>
          <a:p>
            <a:pPr marL="285750" indent="-285750">
              <a:buFont typeface="Arial" panose="020B0604020202020204" pitchFamily="34" charset="0"/>
              <a:buChar char="•"/>
              <a:defRPr/>
            </a:pPr>
            <a:endParaRPr lang="nl-NL" sz="1400" dirty="0"/>
          </a:p>
        </p:txBody>
      </p:sp>
    </p:spTree>
    <p:extLst>
      <p:ext uri="{BB962C8B-B14F-4D97-AF65-F5344CB8AC3E}">
        <p14:creationId xmlns:p14="http://schemas.microsoft.com/office/powerpoint/2010/main" val="617128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0CE3C6-D963-274D-8142-E457EB95569A}"/>
              </a:ext>
            </a:extLst>
          </p:cNvPr>
          <p:cNvSpPr>
            <a:spLocks noGrp="1"/>
          </p:cNvSpPr>
          <p:nvPr>
            <p:ph type="title"/>
          </p:nvPr>
        </p:nvSpPr>
        <p:spPr>
          <a:xfrm>
            <a:off x="662046" y="937058"/>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2E63EB90-B027-9043-B794-F9DAF74884AE}"/>
              </a:ext>
            </a:extLst>
          </p:cNvPr>
          <p:cNvSpPr>
            <a:spLocks noGrp="1"/>
          </p:cNvSpPr>
          <p:nvPr>
            <p:ph idx="1"/>
          </p:nvPr>
        </p:nvSpPr>
        <p:spPr>
          <a:xfrm>
            <a:off x="662046" y="2002387"/>
            <a:ext cx="8064500" cy="409416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285750" indent="-285750">
              <a:buFont typeface="Arial" panose="020B0604020202020204" pitchFamily="34" charset="0"/>
              <a:buChar char="•"/>
              <a:defRPr/>
            </a:pPr>
            <a:r>
              <a:rPr lang="nl-NL" dirty="0"/>
              <a:t>Aanmelden OSS kan digitaal via ‘Mijn Belastingdienst Zakelijk’ </a:t>
            </a:r>
          </a:p>
          <a:p>
            <a:pPr marL="285750" indent="-285750">
              <a:buFont typeface="Arial" panose="020B0604020202020204" pitchFamily="34" charset="0"/>
              <a:buChar char="•"/>
              <a:defRPr/>
            </a:pPr>
            <a:r>
              <a:rPr lang="nl-NL" dirty="0"/>
              <a:t>Verwerking bij Belastingdienst handmatig</a:t>
            </a:r>
          </a:p>
          <a:p>
            <a:pPr marL="285750" indent="-285750">
              <a:buFont typeface="Arial" panose="020B0604020202020204" pitchFamily="34" charset="0"/>
              <a:buChar char="•"/>
              <a:defRPr/>
            </a:pPr>
            <a:r>
              <a:rPr lang="nl-NL" dirty="0"/>
              <a:t>Risico: bij meer dan 30.000 aanmeldingen is het in ieder geval niet mogelijk de aanmeldingen goed en tijdig af te handelen </a:t>
            </a:r>
            <a:r>
              <a:rPr lang="nl-NL" dirty="0">
                <a:sym typeface="Wingdings" panose="05000000000000000000" pitchFamily="2" charset="2"/>
              </a:rPr>
              <a:t> advies: zo snel mogelijk aanmelden</a:t>
            </a:r>
          </a:p>
          <a:p>
            <a:pPr marL="285750" indent="-285750">
              <a:buFont typeface="Arial" panose="020B0604020202020204" pitchFamily="34" charset="0"/>
              <a:buChar char="•"/>
              <a:defRPr/>
            </a:pPr>
            <a:r>
              <a:rPr lang="nl-NL" dirty="0">
                <a:sym typeface="Wingdings" panose="05000000000000000000" pitchFamily="2" charset="2"/>
              </a:rPr>
              <a:t>Aanmelden voor OSS is niet verplicht: lokale </a:t>
            </a:r>
            <a:r>
              <a:rPr lang="nl-NL" dirty="0" err="1">
                <a:sym typeface="Wingdings" panose="05000000000000000000" pitchFamily="2" charset="2"/>
              </a:rPr>
              <a:t>BTW-registratie</a:t>
            </a:r>
            <a:r>
              <a:rPr lang="nl-NL" dirty="0">
                <a:sym typeface="Wingdings" panose="05000000000000000000" pitchFamily="2" charset="2"/>
              </a:rPr>
              <a:t> in EU-land mogelijk</a:t>
            </a:r>
          </a:p>
          <a:p>
            <a:pPr marL="285750" indent="-285750">
              <a:buFont typeface="Arial" panose="020B0604020202020204" pitchFamily="34" charset="0"/>
              <a:buChar char="•"/>
              <a:defRPr/>
            </a:pPr>
            <a:r>
              <a:rPr lang="nl-NL" dirty="0">
                <a:sym typeface="Wingdings" panose="05000000000000000000" pitchFamily="2" charset="2"/>
              </a:rPr>
              <a:t>Eventueel opheffen buitenlandse </a:t>
            </a:r>
            <a:r>
              <a:rPr lang="nl-NL" dirty="0" err="1">
                <a:sym typeface="Wingdings" panose="05000000000000000000" pitchFamily="2" charset="2"/>
              </a:rPr>
              <a:t>BTW-registraties</a:t>
            </a:r>
            <a:r>
              <a:rPr lang="nl-NL" dirty="0">
                <a:sym typeface="Wingdings" panose="05000000000000000000" pitchFamily="2" charset="2"/>
              </a:rPr>
              <a:t> EU-landen</a:t>
            </a:r>
          </a:p>
          <a:p>
            <a:pPr marL="285750" indent="-285750">
              <a:buFont typeface="Arial" panose="020B0604020202020204" pitchFamily="34" charset="0"/>
              <a:buChar char="•"/>
              <a:defRPr/>
            </a:pPr>
            <a:r>
              <a:rPr lang="nl-NL" dirty="0">
                <a:sym typeface="Wingdings" panose="05000000000000000000" pitchFamily="2" charset="2"/>
              </a:rPr>
              <a:t>Als al registratie mini </a:t>
            </a:r>
            <a:r>
              <a:rPr lang="nl-NL" dirty="0" err="1">
                <a:sym typeface="Wingdings" panose="05000000000000000000" pitchFamily="2" charset="2"/>
              </a:rPr>
              <a:t>One</a:t>
            </a:r>
            <a:r>
              <a:rPr lang="nl-NL" dirty="0">
                <a:sym typeface="Wingdings" panose="05000000000000000000" pitchFamily="2" charset="2"/>
              </a:rPr>
              <a:t> Stop Shop dan automatisch door in OSS</a:t>
            </a:r>
          </a:p>
          <a:p>
            <a:pPr marL="285750" indent="-285750">
              <a:buFont typeface="Arial" panose="020B0604020202020204" pitchFamily="34" charset="0"/>
              <a:buChar char="•"/>
              <a:defRPr/>
            </a:pPr>
            <a:r>
              <a:rPr lang="nl-NL" dirty="0">
                <a:sym typeface="Wingdings" panose="05000000000000000000" pitchFamily="2" charset="2"/>
              </a:rPr>
              <a:t>Alle OSS leveringen/diensten via OSS aangeven</a:t>
            </a:r>
          </a:p>
          <a:p>
            <a:pPr marL="285750" indent="-285750">
              <a:buFont typeface="Arial" panose="020B0604020202020204" pitchFamily="34" charset="0"/>
              <a:buChar char="•"/>
              <a:defRPr/>
            </a:pPr>
            <a:r>
              <a:rPr lang="nl-NL" dirty="0">
                <a:sym typeface="Wingdings" panose="05000000000000000000" pitchFamily="2" charset="2"/>
              </a:rPr>
              <a:t>Geen vrije keuze tussen óf OSS óf lokale registratie, tenzij diensten niet via OSS kunnen worden aangegeven/teruggave via lokale aangifte</a:t>
            </a:r>
          </a:p>
          <a:p>
            <a:pPr marL="0" indent="0">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8681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33192D9-C50B-A342-8FA5-B520B4891B65}"/>
              </a:ext>
            </a:extLst>
          </p:cNvPr>
          <p:cNvSpPr>
            <a:spLocks noGrp="1"/>
          </p:cNvSpPr>
          <p:nvPr>
            <p:ph type="title"/>
          </p:nvPr>
        </p:nvSpPr>
        <p:spPr>
          <a:xfrm>
            <a:off x="609600" y="1023145"/>
            <a:ext cx="9144000" cy="1439862"/>
          </a:xfrm>
        </p:spPr>
        <p:txBody>
          <a:bodyPr>
            <a:noAutofit/>
          </a:bodyPr>
          <a:lstStyle/>
          <a:p>
            <a:pPr>
              <a:defRPr/>
            </a:pPr>
            <a:br>
              <a:rPr lang="nl-NL" sz="2100" dirty="0"/>
            </a:br>
            <a:endParaRPr lang="nl-NL" dirty="0"/>
          </a:p>
        </p:txBody>
      </p:sp>
      <p:sp>
        <p:nvSpPr>
          <p:cNvPr id="56323" name="Tijdelijke aanduiding voor inhoud 4">
            <a:extLst>
              <a:ext uri="{FF2B5EF4-FFF2-40B4-BE49-F238E27FC236}">
                <a16:creationId xmlns:a16="http://schemas.microsoft.com/office/drawing/2014/main" id="{1807938F-1ACE-C04B-B56E-25B84149CFAA}"/>
              </a:ext>
            </a:extLst>
          </p:cNvPr>
          <p:cNvSpPr>
            <a:spLocks noGrp="1" noChangeArrowheads="1"/>
          </p:cNvSpPr>
          <p:nvPr>
            <p:ph idx="1"/>
          </p:nvPr>
        </p:nvSpPr>
        <p:spPr>
          <a:xfrm>
            <a:off x="609600" y="948518"/>
            <a:ext cx="7705725" cy="4259263"/>
          </a:xfrm>
        </p:spPr>
        <p:txBody>
          <a:bodyPr/>
          <a:lstStyle/>
          <a:p>
            <a:pPr marL="0" indent="0">
              <a:buNone/>
            </a:pPr>
            <a:r>
              <a:rPr lang="nl-NL" altLang="nl-NL" sz="2400" b="1" dirty="0" err="1">
                <a:solidFill>
                  <a:srgbClr val="BCBF00"/>
                </a:solidFill>
              </a:rPr>
              <a:t>BTW-tarieven</a:t>
            </a:r>
            <a:r>
              <a:rPr lang="nl-NL" altLang="nl-NL" sz="2400" b="1" dirty="0">
                <a:solidFill>
                  <a:srgbClr val="BCBF00"/>
                </a:solidFill>
              </a:rPr>
              <a:t> EU</a:t>
            </a:r>
          </a:p>
        </p:txBody>
      </p:sp>
      <p:graphicFrame>
        <p:nvGraphicFramePr>
          <p:cNvPr id="2" name="Tabel 1">
            <a:extLst>
              <a:ext uri="{FF2B5EF4-FFF2-40B4-BE49-F238E27FC236}">
                <a16:creationId xmlns:a16="http://schemas.microsoft.com/office/drawing/2014/main" id="{CCBC6E55-DFF3-794E-8C39-797C0077F000}"/>
              </a:ext>
            </a:extLst>
          </p:cNvPr>
          <p:cNvGraphicFramePr>
            <a:graphicFrameLocks noGrp="1"/>
          </p:cNvGraphicFramePr>
          <p:nvPr>
            <p:extLst>
              <p:ext uri="{D42A27DB-BD31-4B8C-83A1-F6EECF244321}">
                <p14:modId xmlns:p14="http://schemas.microsoft.com/office/powerpoint/2010/main" val="3483161244"/>
              </p:ext>
            </p:extLst>
          </p:nvPr>
        </p:nvGraphicFramePr>
        <p:xfrm>
          <a:off x="609600" y="1373692"/>
          <a:ext cx="6713915" cy="4610349"/>
        </p:xfrm>
        <a:graphic>
          <a:graphicData uri="http://schemas.openxmlformats.org/drawingml/2006/table">
            <a:tbl>
              <a:tblPr firstRow="1" firstCol="1" bandRow="1">
                <a:tableStyleId>{5C22544A-7EE6-4342-B048-85BDC9FD1C3A}</a:tableStyleId>
              </a:tblPr>
              <a:tblGrid>
                <a:gridCol w="1184994">
                  <a:extLst>
                    <a:ext uri="{9D8B030D-6E8A-4147-A177-3AD203B41FA5}">
                      <a16:colId xmlns:a16="http://schemas.microsoft.com/office/drawing/2014/main" val="20000"/>
                    </a:ext>
                  </a:extLst>
                </a:gridCol>
                <a:gridCol w="1382022">
                  <a:extLst>
                    <a:ext uri="{9D8B030D-6E8A-4147-A177-3AD203B41FA5}">
                      <a16:colId xmlns:a16="http://schemas.microsoft.com/office/drawing/2014/main" val="20001"/>
                    </a:ext>
                  </a:extLst>
                </a:gridCol>
                <a:gridCol w="1382022">
                  <a:extLst>
                    <a:ext uri="{9D8B030D-6E8A-4147-A177-3AD203B41FA5}">
                      <a16:colId xmlns:a16="http://schemas.microsoft.com/office/drawing/2014/main" val="20002"/>
                    </a:ext>
                  </a:extLst>
                </a:gridCol>
                <a:gridCol w="1382022">
                  <a:extLst>
                    <a:ext uri="{9D8B030D-6E8A-4147-A177-3AD203B41FA5}">
                      <a16:colId xmlns:a16="http://schemas.microsoft.com/office/drawing/2014/main" val="20003"/>
                    </a:ext>
                  </a:extLst>
                </a:gridCol>
                <a:gridCol w="1382855">
                  <a:extLst>
                    <a:ext uri="{9D8B030D-6E8A-4147-A177-3AD203B41FA5}">
                      <a16:colId xmlns:a16="http://schemas.microsoft.com/office/drawing/2014/main" val="20004"/>
                    </a:ext>
                  </a:extLst>
                </a:gridCol>
              </a:tblGrid>
              <a:tr h="278794">
                <a:tc>
                  <a:txBody>
                    <a:bodyPr/>
                    <a:lstStyle/>
                    <a:p>
                      <a:pPr>
                        <a:spcAft>
                          <a:spcPts val="0"/>
                        </a:spcAft>
                      </a:pPr>
                      <a:r>
                        <a:rPr lang="en-US" sz="1000" dirty="0" err="1">
                          <a:solidFill>
                            <a:schemeClr val="tx1"/>
                          </a:solidFill>
                          <a:effectLst/>
                        </a:rPr>
                        <a:t>Lidstaat</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err="1">
                          <a:solidFill>
                            <a:schemeClr val="tx1"/>
                          </a:solidFill>
                          <a:effectLst/>
                        </a:rPr>
                        <a:t>Landcode</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solidFill>
                            <a:schemeClr val="tx1"/>
                          </a:solidFill>
                          <a:effectLst/>
                        </a:rPr>
                        <a:t>Sterk verlaagd tarief</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solidFill>
                            <a:schemeClr val="tx1"/>
                          </a:solidFill>
                          <a:effectLst/>
                        </a:rPr>
                        <a:t>Verlaagd tarief</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err="1">
                          <a:solidFill>
                            <a:schemeClr val="tx1"/>
                          </a:solidFill>
                          <a:effectLst/>
                        </a:rPr>
                        <a:t>Normaal</a:t>
                      </a:r>
                      <a:r>
                        <a:rPr lang="en-US" sz="1000" dirty="0">
                          <a:solidFill>
                            <a:schemeClr val="tx1"/>
                          </a:solidFill>
                          <a:effectLst/>
                        </a:rPr>
                        <a:t> </a:t>
                      </a:r>
                      <a:r>
                        <a:rPr lang="en-US" sz="1000" dirty="0" err="1">
                          <a:solidFill>
                            <a:schemeClr val="tx1"/>
                          </a:solidFill>
                          <a:effectLst/>
                        </a:rPr>
                        <a:t>tarief</a:t>
                      </a:r>
                      <a:endParaRPr lang="nl-NL" sz="1000" dirty="0">
                        <a:solidFill>
                          <a:schemeClr val="tx1"/>
                        </a:solidFill>
                        <a:effectLst/>
                      </a:endParaRPr>
                    </a:p>
                    <a:p>
                      <a:pPr>
                        <a:spcAft>
                          <a:spcPts val="0"/>
                        </a:spcAft>
                      </a:pPr>
                      <a:r>
                        <a:rPr lang="en-US" sz="1000" dirty="0">
                          <a:solidFill>
                            <a:schemeClr val="tx1"/>
                          </a:solidFill>
                          <a:effectLst/>
                        </a:rPr>
                        <a:t> </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0"/>
                  </a:ext>
                </a:extLst>
              </a:tr>
              <a:tr h="139397">
                <a:tc>
                  <a:txBody>
                    <a:bodyPr/>
                    <a:lstStyle/>
                    <a:p>
                      <a:pPr>
                        <a:spcAft>
                          <a:spcPts val="0"/>
                        </a:spcAft>
                      </a:pPr>
                      <a:r>
                        <a:rPr lang="en-US" sz="1000">
                          <a:solidFill>
                            <a:schemeClr val="tx1"/>
                          </a:solidFill>
                          <a:effectLst/>
                        </a:rPr>
                        <a:t>België</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BE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6% 12%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1"/>
                  </a:ext>
                </a:extLst>
              </a:tr>
              <a:tr h="139397">
                <a:tc>
                  <a:txBody>
                    <a:bodyPr/>
                    <a:lstStyle/>
                    <a:p>
                      <a:pPr>
                        <a:spcAft>
                          <a:spcPts val="0"/>
                        </a:spcAft>
                      </a:pPr>
                      <a:r>
                        <a:rPr lang="en-US" sz="1000">
                          <a:solidFill>
                            <a:schemeClr val="tx1"/>
                          </a:solidFill>
                          <a:effectLst/>
                        </a:rPr>
                        <a:t>Bulgarije</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BG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2"/>
                  </a:ext>
                </a:extLst>
              </a:tr>
              <a:tr h="139397">
                <a:tc>
                  <a:txBody>
                    <a:bodyPr/>
                    <a:lstStyle/>
                    <a:p>
                      <a:pPr>
                        <a:spcAft>
                          <a:spcPts val="0"/>
                        </a:spcAft>
                      </a:pPr>
                      <a:r>
                        <a:rPr lang="en-US" sz="1000">
                          <a:solidFill>
                            <a:schemeClr val="tx1"/>
                          </a:solidFill>
                          <a:effectLst/>
                        </a:rPr>
                        <a:t>Cyprus</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CY</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5% 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3"/>
                  </a:ext>
                </a:extLst>
              </a:tr>
              <a:tr h="257994">
                <a:tc>
                  <a:txBody>
                    <a:bodyPr/>
                    <a:lstStyle/>
                    <a:p>
                      <a:pPr>
                        <a:spcAft>
                          <a:spcPts val="0"/>
                        </a:spcAft>
                      </a:pPr>
                      <a:r>
                        <a:rPr lang="en-US" sz="1000">
                          <a:solidFill>
                            <a:schemeClr val="tx1"/>
                          </a:solidFill>
                          <a:effectLst/>
                        </a:rPr>
                        <a:t>Denemarken</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DK</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4"/>
                  </a:ext>
                </a:extLst>
              </a:tr>
              <a:tr h="139397">
                <a:tc>
                  <a:txBody>
                    <a:bodyPr/>
                    <a:lstStyle/>
                    <a:p>
                      <a:pPr>
                        <a:spcAft>
                          <a:spcPts val="0"/>
                        </a:spcAft>
                      </a:pPr>
                      <a:r>
                        <a:rPr lang="en-US" sz="1000">
                          <a:solidFill>
                            <a:schemeClr val="tx1"/>
                          </a:solidFill>
                          <a:effectLst/>
                        </a:rPr>
                        <a:t>Duitsland</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DE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5"/>
                  </a:ext>
                </a:extLst>
              </a:tr>
              <a:tr h="139397">
                <a:tc>
                  <a:txBody>
                    <a:bodyPr/>
                    <a:lstStyle/>
                    <a:p>
                      <a:pPr>
                        <a:spcAft>
                          <a:spcPts val="0"/>
                        </a:spcAft>
                      </a:pPr>
                      <a:r>
                        <a:rPr lang="en-US" sz="1000">
                          <a:solidFill>
                            <a:schemeClr val="tx1"/>
                          </a:solidFill>
                          <a:effectLst/>
                        </a:rPr>
                        <a:t>Estland</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EE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6"/>
                  </a:ext>
                </a:extLst>
              </a:tr>
              <a:tr h="139397">
                <a:tc>
                  <a:txBody>
                    <a:bodyPr/>
                    <a:lstStyle/>
                    <a:p>
                      <a:pPr>
                        <a:spcAft>
                          <a:spcPts val="0"/>
                        </a:spcAft>
                      </a:pPr>
                      <a:r>
                        <a:rPr lang="en-US" sz="1000">
                          <a:solidFill>
                            <a:schemeClr val="tx1"/>
                          </a:solidFill>
                          <a:effectLst/>
                        </a:rPr>
                        <a:t>Finland</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FI</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10% 14%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7"/>
                  </a:ext>
                </a:extLst>
              </a:tr>
              <a:tr h="139397">
                <a:tc>
                  <a:txBody>
                    <a:bodyPr/>
                    <a:lstStyle/>
                    <a:p>
                      <a:pPr>
                        <a:spcAft>
                          <a:spcPts val="0"/>
                        </a:spcAft>
                      </a:pPr>
                      <a:r>
                        <a:rPr lang="en-US" sz="1000">
                          <a:solidFill>
                            <a:schemeClr val="tx1"/>
                          </a:solidFill>
                          <a:effectLst/>
                        </a:rPr>
                        <a:t>Frankrijk</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FR</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5,5% 10%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8"/>
                  </a:ext>
                </a:extLst>
              </a:tr>
              <a:tr h="139397">
                <a:tc>
                  <a:txBody>
                    <a:bodyPr/>
                    <a:lstStyle/>
                    <a:p>
                      <a:pPr>
                        <a:spcAft>
                          <a:spcPts val="0"/>
                        </a:spcAft>
                      </a:pPr>
                      <a:r>
                        <a:rPr lang="en-US" sz="1000">
                          <a:solidFill>
                            <a:schemeClr val="tx1"/>
                          </a:solidFill>
                          <a:effectLst/>
                        </a:rPr>
                        <a:t>Griekenland</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6% 13%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09"/>
                  </a:ext>
                </a:extLst>
              </a:tr>
              <a:tr h="139397">
                <a:tc>
                  <a:txBody>
                    <a:bodyPr/>
                    <a:lstStyle/>
                    <a:p>
                      <a:pPr>
                        <a:spcAft>
                          <a:spcPts val="0"/>
                        </a:spcAft>
                      </a:pPr>
                      <a:r>
                        <a:rPr lang="en-US" sz="1000" dirty="0" err="1">
                          <a:solidFill>
                            <a:schemeClr val="tx1"/>
                          </a:solidFill>
                          <a:effectLst/>
                        </a:rPr>
                        <a:t>Hongarije</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HU</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18%</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0"/>
                  </a:ext>
                </a:extLst>
              </a:tr>
              <a:tr h="139397">
                <a:tc>
                  <a:txBody>
                    <a:bodyPr/>
                    <a:lstStyle/>
                    <a:p>
                      <a:pPr>
                        <a:spcAft>
                          <a:spcPts val="0"/>
                        </a:spcAft>
                      </a:pPr>
                      <a:r>
                        <a:rPr lang="en-US" sz="1000" dirty="0" err="1">
                          <a:solidFill>
                            <a:schemeClr val="tx1"/>
                          </a:solidFill>
                          <a:effectLst/>
                        </a:rPr>
                        <a:t>Ierland</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IE</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4,8%</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9% 13,5%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21%</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1"/>
                  </a:ext>
                </a:extLst>
              </a:tr>
              <a:tr h="139397">
                <a:tc>
                  <a:txBody>
                    <a:bodyPr/>
                    <a:lstStyle/>
                    <a:p>
                      <a:pPr>
                        <a:spcAft>
                          <a:spcPts val="0"/>
                        </a:spcAft>
                      </a:pPr>
                      <a:r>
                        <a:rPr lang="en-US" sz="1000" dirty="0" err="1">
                          <a:solidFill>
                            <a:schemeClr val="tx1"/>
                          </a:solidFill>
                          <a:effectLst/>
                        </a:rPr>
                        <a:t>Italië</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IT</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4%</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10%</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22%</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2"/>
                  </a:ext>
                </a:extLst>
              </a:tr>
              <a:tr h="139397">
                <a:tc>
                  <a:txBody>
                    <a:bodyPr/>
                    <a:lstStyle/>
                    <a:p>
                      <a:pPr>
                        <a:spcAft>
                          <a:spcPts val="0"/>
                        </a:spcAft>
                      </a:pPr>
                      <a:r>
                        <a:rPr lang="en-US" sz="1000">
                          <a:solidFill>
                            <a:schemeClr val="tx1"/>
                          </a:solidFill>
                          <a:effectLst/>
                        </a:rPr>
                        <a:t>Kroatië</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HR</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13%</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3"/>
                  </a:ext>
                </a:extLst>
              </a:tr>
              <a:tr h="139397">
                <a:tc>
                  <a:txBody>
                    <a:bodyPr/>
                    <a:lstStyle/>
                    <a:p>
                      <a:pPr>
                        <a:spcAft>
                          <a:spcPts val="0"/>
                        </a:spcAft>
                      </a:pPr>
                      <a:r>
                        <a:rPr lang="en-US" sz="1000">
                          <a:solidFill>
                            <a:schemeClr val="tx1"/>
                          </a:solidFill>
                          <a:effectLst/>
                        </a:rPr>
                        <a:t>Letland</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LV</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12%</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4"/>
                  </a:ext>
                </a:extLst>
              </a:tr>
              <a:tr h="139397">
                <a:tc>
                  <a:txBody>
                    <a:bodyPr/>
                    <a:lstStyle/>
                    <a:p>
                      <a:pPr>
                        <a:spcAft>
                          <a:spcPts val="0"/>
                        </a:spcAft>
                      </a:pPr>
                      <a:r>
                        <a:rPr lang="en-US" sz="1000">
                          <a:solidFill>
                            <a:schemeClr val="tx1"/>
                          </a:solidFill>
                          <a:effectLst/>
                        </a:rPr>
                        <a:t>Litouwen</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TV</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9%</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21%</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5"/>
                  </a:ext>
                </a:extLst>
              </a:tr>
              <a:tr h="139397">
                <a:tc>
                  <a:txBody>
                    <a:bodyPr/>
                    <a:lstStyle/>
                    <a:p>
                      <a:pPr>
                        <a:spcAft>
                          <a:spcPts val="0"/>
                        </a:spcAft>
                      </a:pPr>
                      <a:r>
                        <a:rPr lang="en-US" sz="1000">
                          <a:solidFill>
                            <a:schemeClr val="tx1"/>
                          </a:solidFill>
                          <a:effectLst/>
                        </a:rPr>
                        <a:t>Luxemburg</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LU</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3%</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8% 14%</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17%</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6"/>
                  </a:ext>
                </a:extLst>
              </a:tr>
              <a:tr h="139397">
                <a:tc>
                  <a:txBody>
                    <a:bodyPr/>
                    <a:lstStyle/>
                    <a:p>
                      <a:pPr>
                        <a:spcAft>
                          <a:spcPts val="0"/>
                        </a:spcAft>
                      </a:pPr>
                      <a:r>
                        <a:rPr lang="en-US" sz="1000">
                          <a:solidFill>
                            <a:schemeClr val="tx1"/>
                          </a:solidFill>
                          <a:effectLst/>
                        </a:rPr>
                        <a:t>Malta</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MT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7%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7"/>
                  </a:ext>
                </a:extLst>
              </a:tr>
              <a:tr h="139397">
                <a:tc>
                  <a:txBody>
                    <a:bodyPr/>
                    <a:lstStyle/>
                    <a:p>
                      <a:pPr>
                        <a:spcAft>
                          <a:spcPts val="0"/>
                        </a:spcAft>
                      </a:pPr>
                      <a:r>
                        <a:rPr lang="en-US" sz="1000">
                          <a:solidFill>
                            <a:schemeClr val="tx1"/>
                          </a:solidFill>
                          <a:effectLst/>
                        </a:rPr>
                        <a:t>Nederland</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NL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9%</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8"/>
                  </a:ext>
                </a:extLst>
              </a:tr>
              <a:tr h="139397">
                <a:tc>
                  <a:txBody>
                    <a:bodyPr/>
                    <a:lstStyle/>
                    <a:p>
                      <a:pPr>
                        <a:spcAft>
                          <a:spcPts val="0"/>
                        </a:spcAft>
                      </a:pPr>
                      <a:r>
                        <a:rPr lang="en-US" sz="1000">
                          <a:solidFill>
                            <a:schemeClr val="tx1"/>
                          </a:solidFill>
                          <a:effectLst/>
                        </a:rPr>
                        <a:t>Oostenrijk</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AT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5%10% 13% 19%</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19"/>
                  </a:ext>
                </a:extLst>
              </a:tr>
              <a:tr h="139397">
                <a:tc>
                  <a:txBody>
                    <a:bodyPr/>
                    <a:lstStyle/>
                    <a:p>
                      <a:pPr>
                        <a:spcAft>
                          <a:spcPts val="0"/>
                        </a:spcAft>
                      </a:pPr>
                      <a:r>
                        <a:rPr lang="en-US" sz="1000">
                          <a:solidFill>
                            <a:schemeClr val="tx1"/>
                          </a:solidFill>
                          <a:effectLst/>
                        </a:rPr>
                        <a:t>Polen</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PL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8%</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23%</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0"/>
                  </a:ext>
                </a:extLst>
              </a:tr>
              <a:tr h="139397">
                <a:tc>
                  <a:txBody>
                    <a:bodyPr/>
                    <a:lstStyle/>
                    <a:p>
                      <a:pPr>
                        <a:spcAft>
                          <a:spcPts val="0"/>
                        </a:spcAft>
                      </a:pPr>
                      <a:r>
                        <a:rPr lang="en-US" sz="1000">
                          <a:solidFill>
                            <a:schemeClr val="tx1"/>
                          </a:solidFill>
                          <a:effectLst/>
                        </a:rPr>
                        <a:t>Portugal</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PT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6% 13%</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1"/>
                  </a:ext>
                </a:extLst>
              </a:tr>
              <a:tr h="139397">
                <a:tc>
                  <a:txBody>
                    <a:bodyPr/>
                    <a:lstStyle/>
                    <a:p>
                      <a:pPr>
                        <a:spcAft>
                          <a:spcPts val="0"/>
                        </a:spcAft>
                      </a:pPr>
                      <a:r>
                        <a:rPr lang="en-US" sz="1000">
                          <a:solidFill>
                            <a:schemeClr val="tx1"/>
                          </a:solidFill>
                          <a:effectLst/>
                        </a:rPr>
                        <a:t>Roemenië</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RO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9%</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19%</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2"/>
                  </a:ext>
                </a:extLst>
              </a:tr>
              <a:tr h="139397">
                <a:tc>
                  <a:txBody>
                    <a:bodyPr/>
                    <a:lstStyle/>
                    <a:p>
                      <a:pPr>
                        <a:spcAft>
                          <a:spcPts val="0"/>
                        </a:spcAft>
                      </a:pPr>
                      <a:r>
                        <a:rPr lang="en-US" sz="1000">
                          <a:solidFill>
                            <a:schemeClr val="tx1"/>
                          </a:solidFill>
                          <a:effectLst/>
                        </a:rPr>
                        <a:t>Slovenië</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SI</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5% 9,5%</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3"/>
                  </a:ext>
                </a:extLst>
              </a:tr>
              <a:tr h="139397">
                <a:tc>
                  <a:txBody>
                    <a:bodyPr/>
                    <a:lstStyle/>
                    <a:p>
                      <a:pPr>
                        <a:spcAft>
                          <a:spcPts val="0"/>
                        </a:spcAft>
                      </a:pPr>
                      <a:r>
                        <a:rPr lang="en-US" sz="1000">
                          <a:solidFill>
                            <a:schemeClr val="tx1"/>
                          </a:solidFill>
                          <a:effectLst/>
                        </a:rPr>
                        <a:t>Slowakije</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SK</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4"/>
                  </a:ext>
                </a:extLst>
              </a:tr>
              <a:tr h="139397">
                <a:tc>
                  <a:txBody>
                    <a:bodyPr/>
                    <a:lstStyle/>
                    <a:p>
                      <a:pPr>
                        <a:spcAft>
                          <a:spcPts val="0"/>
                        </a:spcAft>
                      </a:pPr>
                      <a:r>
                        <a:rPr lang="en-US" sz="1000">
                          <a:solidFill>
                            <a:schemeClr val="tx1"/>
                          </a:solidFill>
                          <a:effectLst/>
                        </a:rPr>
                        <a:t>Spanje</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ES</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10%</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5"/>
                  </a:ext>
                </a:extLst>
              </a:tr>
              <a:tr h="237555">
                <a:tc>
                  <a:txBody>
                    <a:bodyPr/>
                    <a:lstStyle/>
                    <a:p>
                      <a:pPr>
                        <a:spcAft>
                          <a:spcPts val="0"/>
                        </a:spcAft>
                      </a:pPr>
                      <a:r>
                        <a:rPr lang="en-US" sz="1000">
                          <a:solidFill>
                            <a:schemeClr val="tx1"/>
                          </a:solidFill>
                          <a:effectLst/>
                        </a:rPr>
                        <a:t>Tsjechië</a:t>
                      </a:r>
                      <a:endParaRPr lang="nl-NL"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CZ</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10% 15%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21%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6"/>
                  </a:ext>
                </a:extLst>
              </a:tr>
              <a:tr h="139397">
                <a:tc>
                  <a:txBody>
                    <a:bodyPr/>
                    <a:lstStyle/>
                    <a:p>
                      <a:pPr>
                        <a:spcAft>
                          <a:spcPts val="0"/>
                        </a:spcAft>
                      </a:pPr>
                      <a:r>
                        <a:rPr lang="en-US" sz="1000" dirty="0" err="1">
                          <a:solidFill>
                            <a:schemeClr val="tx1"/>
                          </a:solidFill>
                          <a:effectLst/>
                        </a:rPr>
                        <a:t>Zweden</a:t>
                      </a:r>
                      <a:endParaRPr lang="nl-NL"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SE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a:effectLst/>
                        </a:rPr>
                        <a:t>6% 12%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tc>
                  <a:txBody>
                    <a:bodyPr/>
                    <a:lstStyle/>
                    <a:p>
                      <a:pPr>
                        <a:spcAft>
                          <a:spcPts val="0"/>
                        </a:spcAft>
                      </a:pPr>
                      <a:r>
                        <a:rPr lang="en-US" sz="1000" dirty="0">
                          <a:effectLst/>
                        </a:rPr>
                        <a:t>25%</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3" marR="68583" marT="0" marB="0">
                    <a:solidFill>
                      <a:srgbClr val="BCBF00"/>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21180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1395CE9-AF89-3A40-BC41-7A630C2CFE1C}"/>
              </a:ext>
            </a:extLst>
          </p:cNvPr>
          <p:cNvSpPr>
            <a:spLocks noGrp="1"/>
          </p:cNvSpPr>
          <p:nvPr>
            <p:ph type="title"/>
          </p:nvPr>
        </p:nvSpPr>
        <p:spPr>
          <a:xfrm>
            <a:off x="971550" y="1009753"/>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B254063E-1849-A743-8DDA-2B1DE817AD1C}"/>
              </a:ext>
            </a:extLst>
          </p:cNvPr>
          <p:cNvSpPr>
            <a:spLocks noGrp="1"/>
          </p:cNvSpPr>
          <p:nvPr>
            <p:ph idx="1"/>
          </p:nvPr>
        </p:nvSpPr>
        <p:spPr>
          <a:xfrm>
            <a:off x="971550" y="1968039"/>
            <a:ext cx="6048375" cy="307181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Non-Unieregeling/ BTW aangeven in lidstaat naar keuze:</a:t>
            </a:r>
          </a:p>
          <a:p>
            <a:pPr>
              <a:buFont typeface="Arial" panose="020B0604020202020204" pitchFamily="34" charset="0"/>
              <a:buChar char="•"/>
              <a:defRPr/>
            </a:pPr>
            <a:r>
              <a:rPr lang="nl-NL" dirty="0"/>
              <a:t>Ziet alleen op diensten verricht door niet in de EU gevestigde ondernemers</a:t>
            </a:r>
          </a:p>
          <a:p>
            <a:pPr>
              <a:buFont typeface="Arial" panose="020B0604020202020204" pitchFamily="34" charset="0"/>
              <a:buChar char="•"/>
              <a:defRPr/>
            </a:pPr>
            <a:r>
              <a:rPr lang="nl-NL" dirty="0"/>
              <a:t>Voorheen alleen e-commerce diensten</a:t>
            </a:r>
          </a:p>
          <a:p>
            <a:pPr>
              <a:buFont typeface="Arial" panose="020B0604020202020204" pitchFamily="34" charset="0"/>
              <a:buChar char="•"/>
              <a:defRPr/>
            </a:pPr>
            <a:r>
              <a:rPr lang="nl-NL" dirty="0"/>
              <a:t>In nieuwe opzet alle diensten verricht voor een ander dan een ondernemer in de EU. Geldt dan voor alle aldus in de EU verrichte diensten</a:t>
            </a:r>
          </a:p>
          <a:p>
            <a:pPr lvl="1">
              <a:buFont typeface="Courier New" panose="02070309020205020404" pitchFamily="49" charset="0"/>
              <a:buChar char="o"/>
              <a:defRPr/>
            </a:pPr>
            <a:r>
              <a:rPr lang="nl-NL" dirty="0"/>
              <a:t>Plaats van dienst moet in de EU zijn</a:t>
            </a:r>
          </a:p>
          <a:p>
            <a:pPr marL="0" indent="0">
              <a:defRPr/>
            </a:pPr>
            <a:endParaRPr lang="nl-NL" dirty="0"/>
          </a:p>
          <a:p>
            <a:pPr>
              <a:buFont typeface="Arial" panose="020B0604020202020204" pitchFamily="34" charset="0"/>
              <a:buChar char="•"/>
              <a:defRPr/>
            </a:pPr>
            <a:r>
              <a:rPr lang="nl-NL" dirty="0"/>
              <a:t>Verrekening bij correctie per land/niet totaal verrekenen</a:t>
            </a:r>
          </a:p>
          <a:p>
            <a:pPr marL="0" indent="0">
              <a:defRPr/>
            </a:pPr>
            <a:endParaRPr lang="nl-NL" dirty="0"/>
          </a:p>
          <a:p>
            <a:pPr marL="214313" indent="-214313">
              <a:buFont typeface="Arial" panose="020B0604020202020204" pitchFamily="34" charset="0"/>
              <a:buChar char="•"/>
              <a:defRPr/>
            </a:pPr>
            <a:endParaRPr lang="nl-NL" dirty="0"/>
          </a:p>
          <a:p>
            <a:pPr marL="214313" indent="-214313">
              <a:buFont typeface="Arial" panose="020B0604020202020204" pitchFamily="34" charset="0"/>
              <a:buChar char="•"/>
              <a:defRPr/>
            </a:pPr>
            <a:endParaRPr lang="nl-NL" dirty="0"/>
          </a:p>
          <a:p>
            <a:pPr marL="214313" indent="-214313">
              <a:buFont typeface="Arial" panose="020B0604020202020204" pitchFamily="34" charset="0"/>
              <a:buChar char="•"/>
              <a:defRPr/>
            </a:pPr>
            <a:endParaRPr lang="nl-NL" dirty="0"/>
          </a:p>
        </p:txBody>
      </p:sp>
    </p:spTree>
    <p:extLst>
      <p:ext uri="{BB962C8B-B14F-4D97-AF65-F5344CB8AC3E}">
        <p14:creationId xmlns:p14="http://schemas.microsoft.com/office/powerpoint/2010/main" val="31727795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4811767-9EBA-174F-B707-0089C085297F}"/>
              </a:ext>
            </a:extLst>
          </p:cNvPr>
          <p:cNvSpPr>
            <a:spLocks noGrp="1"/>
          </p:cNvSpPr>
          <p:nvPr>
            <p:ph type="title"/>
          </p:nvPr>
        </p:nvSpPr>
        <p:spPr>
          <a:xfrm>
            <a:off x="836989" y="1139710"/>
            <a:ext cx="6858000" cy="1079500"/>
          </a:xfrm>
        </p:spPr>
        <p:txBody>
          <a:bodyPr>
            <a:noAutofit/>
          </a:bodyPr>
          <a:lstStyle/>
          <a:p>
            <a:pPr>
              <a:defRPr/>
            </a:pPr>
            <a:br>
              <a:rPr lang="nl-NL" sz="1575"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CE5D2112-ABE2-1A4A-B83E-54AB251F78DB}"/>
              </a:ext>
            </a:extLst>
          </p:cNvPr>
          <p:cNvSpPr>
            <a:spLocks noGrp="1"/>
          </p:cNvSpPr>
          <p:nvPr>
            <p:ph idx="1"/>
          </p:nvPr>
        </p:nvSpPr>
        <p:spPr>
          <a:xfrm>
            <a:off x="836989" y="2219210"/>
            <a:ext cx="6048375" cy="3071813"/>
          </a:xfrm>
        </p:spPr>
        <p:txBody>
          <a:bodyPr>
            <a:noAutofit/>
          </a:bodyPr>
          <a:lstStyle/>
          <a:p>
            <a:pPr marL="0" indent="0">
              <a:defRPr/>
            </a:pPr>
            <a:r>
              <a:rPr lang="en-US" sz="1400" u="sng" dirty="0" err="1">
                <a:sym typeface="Wingdings" panose="05000000000000000000" pitchFamily="2" charset="2"/>
              </a:rPr>
              <a:t>Vanaf</a:t>
            </a:r>
            <a:r>
              <a:rPr lang="en-US" sz="1400" u="sng" dirty="0">
                <a:sym typeface="Wingdings" panose="05000000000000000000" pitchFamily="2" charset="2"/>
              </a:rPr>
              <a:t> 1 </a:t>
            </a:r>
            <a:r>
              <a:rPr lang="en-US" sz="1400" u="sng" dirty="0" err="1">
                <a:sym typeface="Wingdings" panose="05000000000000000000" pitchFamily="2" charset="2"/>
              </a:rPr>
              <a:t>juli</a:t>
            </a:r>
            <a:r>
              <a:rPr lang="en-US" sz="1400" u="sng" dirty="0">
                <a:sym typeface="Wingdings" panose="05000000000000000000" pitchFamily="2" charset="2"/>
              </a:rPr>
              <a:t> 2021</a:t>
            </a:r>
          </a:p>
          <a:p>
            <a:pPr marL="0" indent="0">
              <a:defRPr/>
            </a:pPr>
            <a:endParaRPr lang="nl-NL" sz="1400" dirty="0"/>
          </a:p>
          <a:p>
            <a:pPr marL="0" indent="0">
              <a:buNone/>
              <a:defRPr/>
            </a:pPr>
            <a:r>
              <a:rPr lang="nl-NL" sz="1400" u="sng" dirty="0"/>
              <a:t>Unieregeling/ BTW aangeven in lidstaat vestiging:</a:t>
            </a:r>
          </a:p>
          <a:p>
            <a:pPr>
              <a:defRPr/>
            </a:pPr>
            <a:r>
              <a:rPr lang="nl-NL" sz="1400" dirty="0"/>
              <a:t>Elektronisch registreren in lidstaat van identificatie (LSI) om de BTW      verschuldigd in de lidstaten van verbruik (LSV) aan te kunnen geven:</a:t>
            </a:r>
          </a:p>
          <a:p>
            <a:pPr>
              <a:buFont typeface="Arial" panose="020B0604020202020204" pitchFamily="34" charset="0"/>
              <a:buChar char="•"/>
              <a:defRPr/>
            </a:pPr>
            <a:r>
              <a:rPr lang="nl-NL" sz="1400" dirty="0"/>
              <a:t>BTW melding doen per kalenderkwartaal, elektronisch via portal van LSI</a:t>
            </a:r>
          </a:p>
          <a:p>
            <a:pPr>
              <a:buFont typeface="Arial" panose="020B0604020202020204" pitchFamily="34" charset="0"/>
              <a:buChar char="•"/>
              <a:defRPr/>
            </a:pPr>
            <a:r>
              <a:rPr lang="nl-NL" sz="1400" dirty="0"/>
              <a:t>Betaling van de BTW verschuldigd in de EU betalen aan LSI – lokale </a:t>
            </a:r>
            <a:r>
              <a:rPr lang="nl-NL" sz="1400" dirty="0" err="1"/>
              <a:t>BTW-tarieven</a:t>
            </a:r>
            <a:r>
              <a:rPr lang="nl-NL" sz="1400" dirty="0"/>
              <a:t>. LSI zorgt voor uitbetaling aan andere lidstaten. BTW verschuldigd over diensten in LSI via reguliere </a:t>
            </a:r>
            <a:r>
              <a:rPr lang="nl-NL" sz="1400" dirty="0" err="1"/>
              <a:t>BTW-aangifte</a:t>
            </a:r>
            <a:endParaRPr lang="nl-NL" sz="1400" dirty="0"/>
          </a:p>
          <a:p>
            <a:pPr marL="0" indent="0">
              <a:buNone/>
              <a:defRPr/>
            </a:pPr>
            <a:r>
              <a:rPr lang="nl-NL" sz="1400" dirty="0">
                <a:sym typeface="Wingdings" panose="05000000000000000000" pitchFamily="2" charset="2"/>
              </a:rPr>
              <a:t> Voorkomt registratie in landen waar de plaats van levering gelegen is</a:t>
            </a:r>
            <a:endParaRPr lang="nl-NL" sz="1400" dirty="0"/>
          </a:p>
          <a:p>
            <a:pPr marL="0" indent="0">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a:p>
            <a:pPr marL="214313" indent="-214313">
              <a:buFont typeface="Arial" panose="020B0604020202020204" pitchFamily="34" charset="0"/>
              <a:buChar char="•"/>
              <a:defRPr/>
            </a:pPr>
            <a:endParaRPr lang="nl-NL" sz="1200" dirty="0"/>
          </a:p>
        </p:txBody>
      </p:sp>
    </p:spTree>
    <p:extLst>
      <p:ext uri="{BB962C8B-B14F-4D97-AF65-F5344CB8AC3E}">
        <p14:creationId xmlns:p14="http://schemas.microsoft.com/office/powerpoint/2010/main" val="17564289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E5026-8A94-3E4A-AD7E-1FB7D85B5352}"/>
              </a:ext>
            </a:extLst>
          </p:cNvPr>
          <p:cNvSpPr>
            <a:spLocks noGrp="1"/>
          </p:cNvSpPr>
          <p:nvPr>
            <p:ph type="title"/>
          </p:nvPr>
        </p:nvSpPr>
        <p:spPr/>
        <p:txBody>
          <a:bodyPr/>
          <a:lstStyle/>
          <a:p>
            <a:r>
              <a:rPr lang="nl-NL" dirty="0"/>
              <a:t>BTW en OSS-aangifte</a:t>
            </a:r>
          </a:p>
        </p:txBody>
      </p:sp>
      <p:pic>
        <p:nvPicPr>
          <p:cNvPr id="1026" name="Picture 2">
            <a:extLst>
              <a:ext uri="{FF2B5EF4-FFF2-40B4-BE49-F238E27FC236}">
                <a16:creationId xmlns:a16="http://schemas.microsoft.com/office/drawing/2014/main" id="{36B656A0-8DF3-AD43-859D-5BE258FF4EE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6070" y="2262554"/>
            <a:ext cx="9960268" cy="293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D030B-586B-7541-9F20-C9E3EB916F48}"/>
              </a:ext>
            </a:extLst>
          </p:cNvPr>
          <p:cNvSpPr>
            <a:spLocks noGrp="1"/>
          </p:cNvSpPr>
          <p:nvPr>
            <p:ph type="title"/>
          </p:nvPr>
        </p:nvSpPr>
        <p:spPr/>
        <p:txBody>
          <a:bodyPr/>
          <a:lstStyle/>
          <a:p>
            <a:r>
              <a:rPr lang="nl-NL" dirty="0"/>
              <a:t>Voorbeeld - Unieregeling</a:t>
            </a:r>
          </a:p>
        </p:txBody>
      </p:sp>
      <p:pic>
        <p:nvPicPr>
          <p:cNvPr id="5" name="Tijdelijke aanduiding voor inhoud 4">
            <a:extLst>
              <a:ext uri="{FF2B5EF4-FFF2-40B4-BE49-F238E27FC236}">
                <a16:creationId xmlns:a16="http://schemas.microsoft.com/office/drawing/2014/main" id="{BF7DF7CF-6D8A-F44B-9467-3391E4DF23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3205" y="1297741"/>
            <a:ext cx="6096000" cy="2679700"/>
          </a:xfrm>
        </p:spPr>
      </p:pic>
      <p:sp>
        <p:nvSpPr>
          <p:cNvPr id="6" name="Rechthoek 5">
            <a:extLst>
              <a:ext uri="{FF2B5EF4-FFF2-40B4-BE49-F238E27FC236}">
                <a16:creationId xmlns:a16="http://schemas.microsoft.com/office/drawing/2014/main" id="{FD42FA42-222E-4647-B8FE-672220C76E6D}"/>
              </a:ext>
            </a:extLst>
          </p:cNvPr>
          <p:cNvSpPr/>
          <p:nvPr/>
        </p:nvSpPr>
        <p:spPr>
          <a:xfrm>
            <a:off x="5543205" y="3064664"/>
            <a:ext cx="2597426" cy="912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827AEC54-86C0-EE42-B825-F0D878A519C5}"/>
              </a:ext>
            </a:extLst>
          </p:cNvPr>
          <p:cNvSpPr txBox="1"/>
          <p:nvPr/>
        </p:nvSpPr>
        <p:spPr>
          <a:xfrm>
            <a:off x="196677" y="4236820"/>
            <a:ext cx="5841599" cy="1323439"/>
          </a:xfrm>
          <a:prstGeom prst="rect">
            <a:avLst/>
          </a:prstGeom>
          <a:noFill/>
        </p:spPr>
        <p:txBody>
          <a:bodyPr wrap="none" rtlCol="0">
            <a:spAutoFit/>
          </a:bodyPr>
          <a:lstStyle/>
          <a:p>
            <a:pPr marL="285750" indent="-285750">
              <a:buFont typeface="Arial" panose="020B0604020202020204" pitchFamily="34" charset="0"/>
              <a:buChar char="•"/>
            </a:pPr>
            <a:r>
              <a:rPr lang="nl-NL" sz="1600" dirty="0">
                <a:latin typeface="Calibri" panose="020F0502020204030204" pitchFamily="34" charset="0"/>
                <a:cs typeface="Calibri" panose="020F0502020204030204" pitchFamily="34" charset="0"/>
              </a:rPr>
              <a:t>Toepassing Unieregeling webwinkel Italië</a:t>
            </a:r>
          </a:p>
          <a:p>
            <a:pPr marL="285750" indent="-285750">
              <a:buFont typeface="Arial" panose="020B0604020202020204" pitchFamily="34" charset="0"/>
              <a:buChar char="•"/>
            </a:pPr>
            <a:r>
              <a:rPr lang="nl-NL" sz="1600" dirty="0">
                <a:latin typeface="Calibri" panose="020F0502020204030204" pitchFamily="34" charset="0"/>
                <a:cs typeface="Calibri" panose="020F0502020204030204" pitchFamily="34" charset="0"/>
              </a:rPr>
              <a:t>Totale omzet hoger dan € 10.000 lopende en vorige kalenderjaar</a:t>
            </a:r>
          </a:p>
          <a:p>
            <a:pPr marL="285750" indent="-285750">
              <a:buFont typeface="Arial" panose="020B0604020202020204" pitchFamily="34" charset="0"/>
              <a:buChar char="•"/>
            </a:pPr>
            <a:r>
              <a:rPr lang="nl-NL" sz="1600" dirty="0">
                <a:latin typeface="Calibri" panose="020F0502020204030204" pitchFamily="34" charset="0"/>
                <a:cs typeface="Calibri" panose="020F0502020204030204" pitchFamily="34" charset="0"/>
              </a:rPr>
              <a:t>BTW verschuldigd in Nederland, Duitsland en Spanje</a:t>
            </a:r>
          </a:p>
          <a:p>
            <a:pPr marL="285750" indent="-285750">
              <a:buFont typeface="Arial" panose="020B0604020202020204" pitchFamily="34" charset="0"/>
              <a:buChar char="•"/>
            </a:pPr>
            <a:r>
              <a:rPr lang="nl-NL" sz="1600" dirty="0">
                <a:latin typeface="Calibri" panose="020F0502020204030204" pitchFamily="34" charset="0"/>
                <a:cs typeface="Calibri" panose="020F0502020204030204" pitchFamily="34" charset="0"/>
              </a:rPr>
              <a:t>Verschuldigde BTW opgeven en afdragen via</a:t>
            </a:r>
          </a:p>
          <a:p>
            <a:r>
              <a:rPr lang="nl-NL" sz="1600" dirty="0">
                <a:latin typeface="Calibri" panose="020F0502020204030204" pitchFamily="34" charset="0"/>
                <a:cs typeface="Calibri" panose="020F0502020204030204" pitchFamily="34" charset="0"/>
              </a:rPr>
              <a:t>       BTW-melding (OSS-aangifte) in Italië</a:t>
            </a:r>
          </a:p>
        </p:txBody>
      </p:sp>
    </p:spTree>
    <p:extLst>
      <p:ext uri="{BB962C8B-B14F-4D97-AF65-F5344CB8AC3E}">
        <p14:creationId xmlns:p14="http://schemas.microsoft.com/office/powerpoint/2010/main" val="35495448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66FB7-077C-EE43-A265-828E9E7E5570}"/>
              </a:ext>
            </a:extLst>
          </p:cNvPr>
          <p:cNvSpPr>
            <a:spLocks noGrp="1"/>
          </p:cNvSpPr>
          <p:nvPr>
            <p:ph type="title"/>
          </p:nvPr>
        </p:nvSpPr>
        <p:spPr>
          <a:xfrm>
            <a:off x="865745" y="1105763"/>
            <a:ext cx="10363200" cy="1143000"/>
          </a:xfrm>
        </p:spPr>
        <p:txBody>
          <a:bodyPr/>
          <a:lstStyle/>
          <a:p>
            <a:r>
              <a:rPr lang="nl-NL" dirty="0"/>
              <a:t>Voorbeeld - Unieregeling</a:t>
            </a:r>
          </a:p>
        </p:txBody>
      </p:sp>
      <p:pic>
        <p:nvPicPr>
          <p:cNvPr id="5" name="Tijdelijke aanduiding voor inhoud 4">
            <a:extLst>
              <a:ext uri="{FF2B5EF4-FFF2-40B4-BE49-F238E27FC236}">
                <a16:creationId xmlns:a16="http://schemas.microsoft.com/office/drawing/2014/main" id="{B839AA33-E173-D248-AA72-B0FFDFE7D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45" y="1957216"/>
            <a:ext cx="6057900" cy="1930400"/>
          </a:xfrm>
        </p:spPr>
      </p:pic>
      <p:sp>
        <p:nvSpPr>
          <p:cNvPr id="6" name="Rechthoek 5">
            <a:extLst>
              <a:ext uri="{FF2B5EF4-FFF2-40B4-BE49-F238E27FC236}">
                <a16:creationId xmlns:a16="http://schemas.microsoft.com/office/drawing/2014/main" id="{E25AFB07-79A7-B047-B0C1-05DD72BB8115}"/>
              </a:ext>
            </a:extLst>
          </p:cNvPr>
          <p:cNvSpPr/>
          <p:nvPr/>
        </p:nvSpPr>
        <p:spPr>
          <a:xfrm>
            <a:off x="865745" y="3313043"/>
            <a:ext cx="1917212" cy="689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081BFF5C-F155-4440-9687-3651109D0850}"/>
              </a:ext>
            </a:extLst>
          </p:cNvPr>
          <p:cNvSpPr txBox="1"/>
          <p:nvPr/>
        </p:nvSpPr>
        <p:spPr>
          <a:xfrm>
            <a:off x="865745" y="4154293"/>
            <a:ext cx="4912203" cy="1600438"/>
          </a:xfrm>
          <a:prstGeom prst="rect">
            <a:avLst/>
          </a:prstGeom>
          <a:noFill/>
        </p:spPr>
        <p:txBody>
          <a:bodyPr wrap="square" rtlCol="0">
            <a:spAutoFit/>
          </a:bodyPr>
          <a:lstStyle/>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Toepassing Unieregeling webwinkel China</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Goederen liggen al opgeslagen in NL</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BTW verschuldigd in België en Denemarken</a:t>
            </a: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Verschuldigde BTW in NL opgeven en afdragen via een periodieke </a:t>
            </a:r>
            <a:r>
              <a:rPr lang="nl-NL" sz="1400" dirty="0" err="1">
                <a:latin typeface="Calibri" panose="020F0502020204030204" pitchFamily="34" charset="0"/>
                <a:cs typeface="Calibri" panose="020F0502020204030204" pitchFamily="34" charset="0"/>
              </a:rPr>
              <a:t>BTW-aangifte</a:t>
            </a:r>
            <a:endParaRPr lang="nl-NL"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400" dirty="0">
                <a:latin typeface="Calibri" panose="020F0502020204030204" pitchFamily="34" charset="0"/>
                <a:cs typeface="Calibri" panose="020F0502020204030204" pitchFamily="34" charset="0"/>
              </a:rPr>
              <a:t>Verschuldigde BTW in België en Denemarken opgeven en afdragen via BTW-melding (OSS-aangifte) in NL</a:t>
            </a:r>
          </a:p>
        </p:txBody>
      </p:sp>
    </p:spTree>
    <p:extLst>
      <p:ext uri="{BB962C8B-B14F-4D97-AF65-F5344CB8AC3E}">
        <p14:creationId xmlns:p14="http://schemas.microsoft.com/office/powerpoint/2010/main" val="38663911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BA4B50A-4B2D-F84D-A0F8-36BDABE8898C}"/>
              </a:ext>
            </a:extLst>
          </p:cNvPr>
          <p:cNvSpPr>
            <a:spLocks noGrp="1"/>
          </p:cNvSpPr>
          <p:nvPr>
            <p:ph type="title"/>
          </p:nvPr>
        </p:nvSpPr>
        <p:spPr>
          <a:xfrm>
            <a:off x="860425" y="1036811"/>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035361F1-1657-9D46-B05C-18942D806400}"/>
              </a:ext>
            </a:extLst>
          </p:cNvPr>
          <p:cNvSpPr>
            <a:spLocks noGrp="1"/>
          </p:cNvSpPr>
          <p:nvPr>
            <p:ph idx="1"/>
          </p:nvPr>
        </p:nvSpPr>
        <p:spPr>
          <a:xfrm>
            <a:off x="860425" y="2152016"/>
            <a:ext cx="8064500" cy="409416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De OSS kan worden toegepast door:</a:t>
            </a:r>
          </a:p>
          <a:p>
            <a:pPr>
              <a:buFont typeface="Arial" panose="020B0604020202020204" pitchFamily="34" charset="0"/>
              <a:buChar char="•"/>
              <a:defRPr/>
            </a:pPr>
            <a:r>
              <a:rPr lang="nl-NL" dirty="0"/>
              <a:t>Ondernemers gevestigd in de EU</a:t>
            </a:r>
          </a:p>
          <a:p>
            <a:pPr>
              <a:buFont typeface="Arial" panose="020B0604020202020204" pitchFamily="34" charset="0"/>
              <a:buChar char="•"/>
              <a:defRPr/>
            </a:pPr>
            <a:r>
              <a:rPr lang="nl-NL" dirty="0"/>
              <a:t>Ondernemers gevestigd in een niet-EU-land</a:t>
            </a:r>
          </a:p>
          <a:p>
            <a:pPr>
              <a:buFont typeface="Arial" panose="020B0604020202020204" pitchFamily="34" charset="0"/>
              <a:buChar char="•"/>
              <a:defRPr/>
            </a:pPr>
            <a:r>
              <a:rPr lang="nl-NL" dirty="0"/>
              <a:t>Platforms (marktplaatsen) gevestigd in de EU die verkopen aan consumenten faciliteren</a:t>
            </a:r>
          </a:p>
          <a:p>
            <a:pPr>
              <a:buFont typeface="Arial" panose="020B0604020202020204" pitchFamily="34" charset="0"/>
              <a:buChar char="•"/>
              <a:defRPr/>
            </a:pPr>
            <a:r>
              <a:rPr lang="nl-NL" dirty="0"/>
              <a:t>Platforms (marktplaatsen) gevestigd in een niet-EU-land die verkopen aan consumenten faciliteren</a:t>
            </a:r>
          </a:p>
          <a:p>
            <a:pPr marL="0" indent="0">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3251457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7099F1-74AE-844C-B2A9-E6C797B5FFCF}"/>
              </a:ext>
            </a:extLst>
          </p:cNvPr>
          <p:cNvSpPr>
            <a:spLocks noGrp="1"/>
          </p:cNvSpPr>
          <p:nvPr>
            <p:ph type="title"/>
          </p:nvPr>
        </p:nvSpPr>
        <p:spPr>
          <a:xfrm>
            <a:off x="770111" y="1111626"/>
            <a:ext cx="9144000" cy="1439862"/>
          </a:xfrm>
        </p:spPr>
        <p:txBody>
          <a:bodyPr>
            <a:noAutofit/>
          </a:bodyPr>
          <a:lstStyle/>
          <a:p>
            <a:pPr>
              <a:defRPr/>
            </a:pPr>
            <a:br>
              <a:rPr lang="nl-NL" sz="2100" dirty="0"/>
            </a:br>
            <a:r>
              <a:rPr lang="nl-NL" dirty="0"/>
              <a:t>BTW en OSS-aangifte</a:t>
            </a:r>
            <a:br>
              <a:rPr lang="nl-NL" dirty="0"/>
            </a:br>
            <a:endParaRPr lang="nl-NL" dirty="0"/>
          </a:p>
        </p:txBody>
      </p:sp>
      <p:sp>
        <p:nvSpPr>
          <p:cNvPr id="2" name="Tijdelijke aanduiding voor inhoud 1">
            <a:extLst>
              <a:ext uri="{FF2B5EF4-FFF2-40B4-BE49-F238E27FC236}">
                <a16:creationId xmlns:a16="http://schemas.microsoft.com/office/drawing/2014/main" id="{4EC7CCA6-0315-6242-BE86-B47FA90EDA19}"/>
              </a:ext>
            </a:extLst>
          </p:cNvPr>
          <p:cNvSpPr>
            <a:spLocks noGrp="1"/>
          </p:cNvSpPr>
          <p:nvPr>
            <p:ph idx="1"/>
          </p:nvPr>
        </p:nvSpPr>
        <p:spPr>
          <a:xfrm>
            <a:off x="770111" y="2326583"/>
            <a:ext cx="8064500" cy="4094163"/>
          </a:xfrm>
        </p:spPr>
        <p:txBody>
          <a:bodyPr>
            <a:noAutofit/>
          </a:bodyPr>
          <a:lstStyle/>
          <a:p>
            <a:pPr marL="0" indent="0">
              <a:buNone/>
              <a:defRPr/>
            </a:pPr>
            <a:r>
              <a:rPr lang="en-US" u="sng" dirty="0" err="1">
                <a:sym typeface="Wingdings" panose="05000000000000000000" pitchFamily="2" charset="2"/>
              </a:rPr>
              <a:t>Vanaf</a:t>
            </a:r>
            <a:r>
              <a:rPr lang="en-US" u="sng" dirty="0">
                <a:sym typeface="Wingdings" panose="05000000000000000000" pitchFamily="2" charset="2"/>
              </a:rPr>
              <a:t> 1 </a:t>
            </a:r>
            <a:r>
              <a:rPr lang="en-US" u="sng" dirty="0" err="1">
                <a:sym typeface="Wingdings" panose="05000000000000000000" pitchFamily="2" charset="2"/>
              </a:rPr>
              <a:t>juli</a:t>
            </a:r>
            <a:r>
              <a:rPr lang="en-US" u="sng" dirty="0">
                <a:sym typeface="Wingdings" panose="05000000000000000000" pitchFamily="2" charset="2"/>
              </a:rPr>
              <a:t> 2021</a:t>
            </a:r>
          </a:p>
          <a:p>
            <a:pPr marL="0" indent="0">
              <a:defRPr/>
            </a:pPr>
            <a:endParaRPr lang="nl-NL" dirty="0"/>
          </a:p>
          <a:p>
            <a:pPr marL="0" indent="0">
              <a:buNone/>
              <a:defRPr/>
            </a:pPr>
            <a:r>
              <a:rPr lang="nl-NL" u="sng" dirty="0"/>
              <a:t>Is toepassing van de OSS verplicht?</a:t>
            </a:r>
          </a:p>
          <a:p>
            <a:pPr marL="0" indent="0">
              <a:buNone/>
              <a:defRPr/>
            </a:pPr>
            <a:r>
              <a:rPr lang="nl-NL" dirty="0"/>
              <a:t>Nee, twee opties om BTW af te dragen:</a:t>
            </a:r>
          </a:p>
          <a:p>
            <a:pPr lvl="1">
              <a:buFont typeface="Courier New" panose="02070309020205020404" pitchFamily="49" charset="0"/>
              <a:buChar char="o"/>
              <a:defRPr/>
            </a:pPr>
            <a:r>
              <a:rPr lang="nl-NL" dirty="0"/>
              <a:t>Registratie in EU-lidstaat waarin particuliere afnemer gevestigd is;</a:t>
            </a:r>
          </a:p>
          <a:p>
            <a:pPr lvl="1">
              <a:buFont typeface="Courier New" panose="02070309020205020404" pitchFamily="49" charset="0"/>
              <a:buChar char="o"/>
              <a:defRPr/>
            </a:pPr>
            <a:r>
              <a:rPr lang="nl-NL" dirty="0"/>
              <a:t>Via het OSS-systeem</a:t>
            </a:r>
          </a:p>
          <a:p>
            <a:pPr marL="0" indent="0">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a:p>
            <a:pPr marL="285750" indent="-285750">
              <a:buFont typeface="Arial" panose="020B0604020202020204" pitchFamily="34" charset="0"/>
              <a:buChar char="•"/>
              <a:defRPr/>
            </a:pPr>
            <a:endParaRPr lang="nl-NL" dirty="0"/>
          </a:p>
        </p:txBody>
      </p:sp>
    </p:spTree>
    <p:extLst>
      <p:ext uri="{BB962C8B-B14F-4D97-AF65-F5344CB8AC3E}">
        <p14:creationId xmlns:p14="http://schemas.microsoft.com/office/powerpoint/2010/main" val="1187724694"/>
      </p:ext>
    </p:extLst>
  </p:cSld>
  <p:clrMapOvr>
    <a:masterClrMapping/>
  </p:clrMapOvr>
</p:sld>
</file>

<file path=ppt/theme/theme1.xml><?xml version="1.0" encoding="utf-8"?>
<a:theme xmlns:a="http://schemas.openxmlformats.org/drawingml/2006/main" name="Voorblad">
  <a:themeElements>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n vilsteren">
  <a:themeElements>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17A073704FF64996CEFA2387E2AB74" ma:contentTypeVersion="13" ma:contentTypeDescription="Een nieuw document maken." ma:contentTypeScope="" ma:versionID="60ea497c0657599e279df64c5bf415ea">
  <xsd:schema xmlns:xsd="http://www.w3.org/2001/XMLSchema" xmlns:xs="http://www.w3.org/2001/XMLSchema" xmlns:p="http://schemas.microsoft.com/office/2006/metadata/properties" xmlns:ns2="a7316b35-d443-4404-8fc4-671aab59f385" xmlns:ns3="1130546f-86fd-4460-af86-1b259644fd81" targetNamespace="http://schemas.microsoft.com/office/2006/metadata/properties" ma:root="true" ma:fieldsID="4b5cd84650bd807790dd67304b553838" ns2:_="" ns3:_="">
    <xsd:import namespace="a7316b35-d443-4404-8fc4-671aab59f385"/>
    <xsd:import namespace="1130546f-86fd-4460-af86-1b259644fd8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16b35-d443-4404-8fc4-671aab59f385"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0546f-86fd-4460-af86-1b259644fd8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AB67D-D1B6-4D42-B83B-C1088A09EB46}"/>
</file>

<file path=customXml/itemProps2.xml><?xml version="1.0" encoding="utf-8"?>
<ds:datastoreItem xmlns:ds="http://schemas.openxmlformats.org/officeDocument/2006/customXml" ds:itemID="{A1B0E570-B2D4-4E53-AA5B-64C43AAE7861}"/>
</file>

<file path=customXml/itemProps3.xml><?xml version="1.0" encoding="utf-8"?>
<ds:datastoreItem xmlns:ds="http://schemas.openxmlformats.org/officeDocument/2006/customXml" ds:itemID="{1EDEBD7A-48CC-4510-B52A-FF29A1E61CAE}"/>
</file>

<file path=docProps/app.xml><?xml version="1.0" encoding="utf-8"?>
<Properties xmlns="http://schemas.openxmlformats.org/officeDocument/2006/extended-properties" xmlns:vt="http://schemas.openxmlformats.org/officeDocument/2006/docPropsVTypes">
  <Template>NBA Opleidingen PP 16x9 2018_Sjabloon</Template>
  <TotalTime>4061</TotalTime>
  <Words>14312</Words>
  <Application>Microsoft Office PowerPoint</Application>
  <PresentationFormat>Breedbeeld</PresentationFormat>
  <Paragraphs>2183</Paragraphs>
  <Slides>211</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211</vt:i4>
      </vt:variant>
    </vt:vector>
  </HeadingPairs>
  <TitlesOfParts>
    <vt:vector size="222" baseType="lpstr">
      <vt:lpstr>Arial</vt:lpstr>
      <vt:lpstr>Arial Black</vt:lpstr>
      <vt:lpstr>Calibri</vt:lpstr>
      <vt:lpstr>Courier New</vt:lpstr>
      <vt:lpstr>Segoe UI</vt:lpstr>
      <vt:lpstr>Symbol</vt:lpstr>
      <vt:lpstr>Times New Roman</vt:lpstr>
      <vt:lpstr>Verdana</vt:lpstr>
      <vt:lpstr>Wingdings</vt:lpstr>
      <vt:lpstr>Voorblad</vt:lpstr>
      <vt:lpstr>van vilsteren</vt:lpstr>
      <vt:lpstr>PowerPoint-presentatie</vt:lpstr>
      <vt:lpstr>Programma</vt:lpstr>
      <vt:lpstr>Goederenverkeer binnen EU</vt:lpstr>
      <vt:lpstr>Plaats van levering</vt:lpstr>
      <vt:lpstr>Intracommunautaire levering </vt:lpstr>
      <vt:lpstr>Intracommunautaire levering </vt:lpstr>
      <vt:lpstr>Intracommunautaire levering </vt:lpstr>
      <vt:lpstr>Intracommunautaire levering </vt:lpstr>
      <vt:lpstr>Intracommunautaire levering </vt:lpstr>
      <vt:lpstr>Voorbeeld </vt:lpstr>
      <vt:lpstr>Voorbeeld </vt:lpstr>
      <vt:lpstr>Intracommunautaire verwerving </vt:lpstr>
      <vt:lpstr>Voorbeeld </vt:lpstr>
      <vt:lpstr>Voorbeeld </vt:lpstr>
      <vt:lpstr>Voorbeeld </vt:lpstr>
      <vt:lpstr>ABC-levering </vt:lpstr>
      <vt:lpstr>ABC-levering </vt:lpstr>
      <vt:lpstr>ABC-levering </vt:lpstr>
      <vt:lpstr>ABC-levering </vt:lpstr>
      <vt:lpstr>ABC-levering </vt:lpstr>
      <vt:lpstr>ABC-levering </vt:lpstr>
      <vt:lpstr>ABC-levering </vt:lpstr>
      <vt:lpstr>Voorbeeld </vt:lpstr>
      <vt:lpstr>Voorbeeld (vervolg)</vt:lpstr>
      <vt:lpstr>ABC-levering </vt:lpstr>
      <vt:lpstr>Voorbeeld </vt:lpstr>
      <vt:lpstr>Voorbeeld (vervolg)</vt:lpstr>
      <vt:lpstr>Voorbeeld (vervolg)</vt:lpstr>
      <vt:lpstr>Vereenvoudigde ABC-levering </vt:lpstr>
      <vt:lpstr>Voorbeeld </vt:lpstr>
      <vt:lpstr>Vereenvoudigde ABC-levering </vt:lpstr>
      <vt:lpstr>Vereenvoudigde ABC-levering </vt:lpstr>
      <vt:lpstr>Voorbeeld </vt:lpstr>
      <vt:lpstr>Vereenvoudigde ABC-levering </vt:lpstr>
      <vt:lpstr>Voorbeeld </vt:lpstr>
      <vt:lpstr>Vereenvoudigde ABC-levering </vt:lpstr>
      <vt:lpstr>ABC-levering</vt:lpstr>
      <vt:lpstr>Overbrengen van goederen </vt:lpstr>
      <vt:lpstr>Voorbeeld</vt:lpstr>
      <vt:lpstr>Voorbeeld</vt:lpstr>
      <vt:lpstr>Overbrengen van goederen </vt:lpstr>
      <vt:lpstr>Overbrengen van goederen </vt:lpstr>
      <vt:lpstr>Call of stock </vt:lpstr>
      <vt:lpstr>Verificatieplicht/verificatiemogelijkheden</vt:lpstr>
      <vt:lpstr>Afhaaltransacties</vt:lpstr>
      <vt:lpstr>Afhaaltransacties</vt:lpstr>
      <vt:lpstr>PowerPoint-presentatie</vt:lpstr>
      <vt:lpstr>BTW-aangifte/ opgaaf ICL / intrastat</vt:lpstr>
      <vt:lpstr>Goederenverkeer buiten EU</vt:lpstr>
      <vt:lpstr>Goederenverkeer buiten EU</vt:lpstr>
      <vt:lpstr>Goederenverkeer buiten EU</vt:lpstr>
      <vt:lpstr>Goederenverkeer buiten EU</vt:lpstr>
      <vt:lpstr>Programma</vt:lpstr>
      <vt:lpstr> BTW en e-commerce</vt:lpstr>
      <vt:lpstr> BTW e-commerce </vt:lpstr>
      <vt:lpstr>BTW en e-commerce</vt:lpstr>
      <vt:lpstr>BTW en e-commerce</vt:lpstr>
      <vt:lpstr>BTW en e-commerce</vt:lpstr>
      <vt:lpstr>BTW en afstandsverkopen</vt:lpstr>
      <vt:lpstr>BTW en afstandsverkopen</vt:lpstr>
      <vt:lpstr>BTW en afstandsverkopen Drempelbedragen tot 1 juli 2021</vt:lpstr>
      <vt:lpstr>BTW en afstandsverkopen</vt:lpstr>
      <vt:lpstr>BTW en afstandsverkopen Voorbeeld</vt:lpstr>
      <vt:lpstr>BTW en afstandsverkopen Voorbeeld</vt:lpstr>
      <vt:lpstr>BTW en afstandsverkopen Voorbeeld</vt:lpstr>
      <vt:lpstr>BTW en afstandsverkopen</vt:lpstr>
      <vt:lpstr> BTW en afstandsverkopen </vt:lpstr>
      <vt:lpstr> BTW en afstandsverkopen </vt:lpstr>
      <vt:lpstr> BTW en nieuwe regeling afstandsverkopen </vt:lpstr>
      <vt:lpstr> BTW en afstandsverkopen </vt:lpstr>
      <vt:lpstr> BTW en afstandsverkopen </vt:lpstr>
      <vt:lpstr>BTW en afstandsverkopen Voorbeeld</vt:lpstr>
      <vt:lpstr>BTW en afstandsverkopen Voorbeeld</vt:lpstr>
      <vt:lpstr>BTW en afstandsverkopen Voorbeeld</vt:lpstr>
      <vt:lpstr> BTW en afstandsverkopen </vt:lpstr>
      <vt:lpstr> BTW en afstandsverkopen </vt:lpstr>
      <vt:lpstr> BTW en afstandsverkopen </vt:lpstr>
      <vt:lpstr> BTW en afstandsverkopen </vt:lpstr>
      <vt:lpstr> BTW en afstandsverkopen </vt:lpstr>
      <vt:lpstr> BTW en afstandsverkopen </vt:lpstr>
      <vt:lpstr> BTW en afstandsverkopen </vt:lpstr>
      <vt:lpstr> BTW en afstandsverkopen </vt:lpstr>
      <vt:lpstr>BTW en afstandsverkopen Voorbeeld</vt:lpstr>
      <vt:lpstr>BTW en afstandsverkopen Voorbeeld</vt:lpstr>
      <vt:lpstr>BTW en afstandsverkopen</vt:lpstr>
      <vt:lpstr>BTW en afstandsverkopen</vt:lpstr>
      <vt:lpstr>BTW en afstandsverkopen </vt:lpstr>
      <vt:lpstr>BTW en afstandsverkopen </vt:lpstr>
      <vt:lpstr> BTW en OSS-aangifte </vt:lpstr>
      <vt:lpstr> BTW en OSS-aangifte </vt:lpstr>
      <vt:lpstr> BTW en OSS-aangifte </vt:lpstr>
      <vt:lpstr> </vt:lpstr>
      <vt:lpstr> BTW en OSS-aangifte </vt:lpstr>
      <vt:lpstr> BTW en OSS-aangifte </vt:lpstr>
      <vt:lpstr>BTW en OSS-aangifte</vt:lpstr>
      <vt:lpstr>Voorbeeld - Unieregeling</vt:lpstr>
      <vt:lpstr>Voorbeeld - Unieregeling</vt:lpstr>
      <vt:lpstr> BTW en OSS-aangifte </vt:lpstr>
      <vt:lpstr> BTW en OSS-aangifte </vt:lpstr>
      <vt:lpstr> BTW en OSS-aangifte </vt:lpstr>
      <vt:lpstr> BTW en OSS-aangifte </vt:lpstr>
      <vt:lpstr> BTW en OSS-aangifte </vt:lpstr>
      <vt:lpstr>BTW en OSS aangifte Voorbeeld</vt:lpstr>
      <vt:lpstr> BTW en OSS-aangifte </vt:lpstr>
      <vt:lpstr> BTW en OSS-aangifte </vt:lpstr>
      <vt:lpstr> BTW en OSS-aangifte </vt:lpstr>
      <vt:lpstr> BTW en OSS-aangifte </vt:lpstr>
      <vt:lpstr>Voorbeeld – Invoerregeling wordt niet toegepast</vt:lpstr>
      <vt:lpstr>Voorbeeld – Invoerregeling wordt wel toegepast</vt:lpstr>
      <vt:lpstr> BTW en OSS-aangifte </vt:lpstr>
      <vt:lpstr> BTW en OSS-aangifte </vt:lpstr>
      <vt:lpstr> BTW en OSS-aangifte </vt:lpstr>
      <vt:lpstr> BTW en platformregeling </vt:lpstr>
      <vt:lpstr>BTW en platformregeling</vt:lpstr>
      <vt:lpstr> BTW en platformregeling </vt:lpstr>
      <vt:lpstr> BTW en platformregeling </vt:lpstr>
      <vt:lpstr> BTW en platformregeling </vt:lpstr>
      <vt:lpstr>BTW en platformregeling</vt:lpstr>
      <vt:lpstr> BTW en platformregeling </vt:lpstr>
      <vt:lpstr> BTW en platformregeling </vt:lpstr>
      <vt:lpstr> BTW en platformregeling </vt:lpstr>
      <vt:lpstr> BTW en platformregeling Voorbeeld</vt:lpstr>
      <vt:lpstr>BTW en platformregeling Voorbeeld</vt:lpstr>
      <vt:lpstr>BTW en platformregeling Voorbeeld</vt:lpstr>
      <vt:lpstr>Voorbeeld – Zendingen vanuit een land buiten de EU (in combinatie met invoerregeling</vt:lpstr>
      <vt:lpstr>Voorbeeld – Zendingen vanuit een land binnen de EU (in combinatie met unieregeling</vt:lpstr>
      <vt:lpstr>BTW en platformregeling</vt:lpstr>
      <vt:lpstr>BTW en platformregeling </vt:lpstr>
      <vt:lpstr>Overzicht wijzigingen 1 juli 2021</vt:lpstr>
      <vt:lpstr> BTW en postbedrijven, koeriersbedrijven en douane-agenten</vt:lpstr>
      <vt:lpstr> BTW en postbedrijven, koeriersbedrijven en douane-agenten </vt:lpstr>
      <vt:lpstr> BTW en postbedrijven, koeriersbedrijven en douane-agenten </vt:lpstr>
      <vt:lpstr>Voorbeeld – regeling voor logistiek dienstverleners</vt:lpstr>
      <vt:lpstr> BTW en postbedrijven, koeriersbedrijven en douane-agenten </vt:lpstr>
      <vt:lpstr> BTW en postbedrijven, koeriersbedrijven en douane-agenten  Voorbeeld </vt:lpstr>
      <vt:lpstr>BTW en postbedrijven, koeriersbedrijven en douane-agenten Voorbeeld</vt:lpstr>
      <vt:lpstr> BTW en postbedrijven, koeriersbedrijven en douane-agenten Voorbeeld </vt:lpstr>
      <vt:lpstr> BTW en toekomstige wijzigingen EU</vt:lpstr>
      <vt:lpstr> BTW en toekomstige wijzigingen EU</vt:lpstr>
      <vt:lpstr>BTW Tools</vt:lpstr>
      <vt:lpstr>BTW Tools</vt:lpstr>
      <vt:lpstr>PowerPoint-presentatie</vt:lpstr>
      <vt:lpstr>Schema plaats van dienst B2B</vt:lpstr>
      <vt:lpstr>Schema plaats van dienst B2C</vt:lpstr>
      <vt:lpstr>B2B</vt:lpstr>
      <vt:lpstr>B2B</vt:lpstr>
      <vt:lpstr>B2C</vt:lpstr>
      <vt:lpstr>Goederenvervoerdiensten B2B</vt:lpstr>
      <vt:lpstr>Goederenvervoerdiensten B2C</vt:lpstr>
      <vt:lpstr>Personenvervoersdiensten B2B</vt:lpstr>
      <vt:lpstr>Toegang verlenen tot culturele, artistieke, sportieve diensten</vt:lpstr>
      <vt:lpstr>Diensten aan roerende zaken B2B</vt:lpstr>
      <vt:lpstr>Diensten aan roerende zaken B2C</vt:lpstr>
      <vt:lpstr>Diensten aan onroerende zaken</vt:lpstr>
      <vt:lpstr>Voorbeeld </vt:lpstr>
      <vt:lpstr>Restaurant- en cateringdiensten</vt:lpstr>
      <vt:lpstr>Kortdurende verhuur van vervoermiddelen</vt:lpstr>
      <vt:lpstr>Kortdurende verhuur van vervoermiddelen</vt:lpstr>
      <vt:lpstr>Vervoersdiensten en BTW</vt:lpstr>
      <vt:lpstr>Vervoersdiensten en BTW</vt:lpstr>
      <vt:lpstr>E-commerce</vt:lpstr>
      <vt:lpstr>E-commerce</vt:lpstr>
      <vt:lpstr>E-commerce</vt:lpstr>
      <vt:lpstr>E-commerce </vt:lpstr>
      <vt:lpstr>  </vt:lpstr>
      <vt:lpstr>E-commerce</vt:lpstr>
      <vt:lpstr> Vereenvoudigingen per 1 juli 2021: </vt:lpstr>
      <vt:lpstr>PowerPoint-presentatie</vt:lpstr>
      <vt:lpstr>Dienstenverkeer buiten EU</vt:lpstr>
      <vt:lpstr>Dienstenverkeer buiten EU</vt:lpstr>
      <vt:lpstr>PowerPoint-presentatie</vt:lpstr>
      <vt:lpstr>Teruggaaf buitenlandse BTW </vt:lpstr>
      <vt:lpstr>Teruggaaf buitenlandse BTW </vt:lpstr>
      <vt:lpstr>Teruggaaf buitenlandse BTW </vt:lpstr>
      <vt:lpstr>Teruggaaf buitenlandse BTW</vt:lpstr>
      <vt:lpstr>Teruggaaf buitenlandse BTW </vt:lpstr>
      <vt:lpstr>Teruggaaf buitenlandse BTW </vt:lpstr>
      <vt:lpstr>Teruggaaf buitenlandse BTW </vt:lpstr>
      <vt:lpstr>Programma</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Praktische tips bij de laatste aangifte 2021</vt:lpstr>
      <vt:lpstr>VRAGEN?</vt:lpstr>
      <vt:lpstr>PowerPoint-presentatie</vt:lpstr>
      <vt:lpstr>MEMO BTW en prestaties binnen en  buiten de EU</vt:lpstr>
      <vt:lpstr>PowerPoint-presentatie</vt:lpstr>
      <vt:lpstr>Carola van Vilsteren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BTW-actualiteiten</dc:title>
  <dc:creator>Secretariaat</dc:creator>
  <cp:lastModifiedBy>Tessa Hoekema</cp:lastModifiedBy>
  <cp:revision>313</cp:revision>
  <cp:lastPrinted>2020-09-25T09:14:53Z</cp:lastPrinted>
  <dcterms:created xsi:type="dcterms:W3CDTF">2019-10-21T12:32:16Z</dcterms:created>
  <dcterms:modified xsi:type="dcterms:W3CDTF">2021-11-21T10:40:46Z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0x0101001317A073704FF64996CEFA2387E2AB74</vt:lpwstr>
  </property>
</Properties>
</file>