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9" r:id="rId4"/>
    <p:sldMasterId id="2147484190" r:id="rId5"/>
    <p:sldMasterId id="2147484191" r:id="rId6"/>
    <p:sldMasterId id="2147484225" r:id="rId7"/>
  </p:sldMasterIdLst>
  <p:notesMasterIdLst>
    <p:notesMasterId r:id="rId26"/>
  </p:notesMasterIdLst>
  <p:handoutMasterIdLst>
    <p:handoutMasterId r:id="rId27"/>
  </p:handoutMasterIdLst>
  <p:sldIdLst>
    <p:sldId id="290" r:id="rId8"/>
    <p:sldId id="327" r:id="rId9"/>
    <p:sldId id="356" r:id="rId10"/>
    <p:sldId id="330" r:id="rId11"/>
    <p:sldId id="340" r:id="rId12"/>
    <p:sldId id="355" r:id="rId13"/>
    <p:sldId id="343" r:id="rId14"/>
    <p:sldId id="350" r:id="rId15"/>
    <p:sldId id="347" r:id="rId16"/>
    <p:sldId id="348" r:id="rId17"/>
    <p:sldId id="345" r:id="rId18"/>
    <p:sldId id="346" r:id="rId19"/>
    <p:sldId id="336" r:id="rId20"/>
    <p:sldId id="354" r:id="rId21"/>
    <p:sldId id="357" r:id="rId22"/>
    <p:sldId id="352" r:id="rId23"/>
    <p:sldId id="353" r:id="rId24"/>
    <p:sldId id="360" r:id="rId25"/>
  </p:sldIdLst>
  <p:sldSz cx="9144000" cy="6858000" type="screen4x3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4C5"/>
    <a:srgbClr val="529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47" autoAdjust="0"/>
    <p:restoredTop sz="94660" autoAdjust="0"/>
  </p:normalViewPr>
  <p:slideViewPr>
    <p:cSldViewPr snapToGrid="0">
      <p:cViewPr varScale="1">
        <p:scale>
          <a:sx n="99" d="100"/>
          <a:sy n="99" d="100"/>
        </p:scale>
        <p:origin x="119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-3750" y="-12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97827-AA34-4A87-A5B6-4B8633825FC7}" type="datetimeFigureOut">
              <a:rPr lang="nl-NL" smtClean="0"/>
              <a:t>6-6-2024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B79DF-DA37-4D31-A986-0F61C1537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223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CEFB91-17B7-46D5-AFD5-9F4C5FEB2268}" type="datetimeFigureOut">
              <a:rPr lang="nl-NL"/>
              <a:pPr>
                <a:defRPr/>
              </a:pPr>
              <a:t>6-6-2024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B95F4B-9755-4732-9F41-E6A8E823B0E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3294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95F4B-9755-4732-9F41-E6A8E823B0E9}" type="slidenum">
              <a:rPr lang="nl-NL" smtClean="0"/>
              <a:pPr>
                <a:defRPr/>
              </a:pPr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023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1862848149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1182446388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618413" y="2474913"/>
            <a:ext cx="903287" cy="36464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08550" y="2474913"/>
            <a:ext cx="2557463" cy="36464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923221643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3630921790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2400970560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1514045161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5" y="3155950"/>
            <a:ext cx="1666875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0" y="3155950"/>
            <a:ext cx="1668463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2238664362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594455702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2685917858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2669508896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1912905770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1921055207"/>
      </p:ext>
    </p:extLst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1432282136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1704774189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0" y="2500313"/>
            <a:ext cx="874713" cy="37147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2500313"/>
            <a:ext cx="2474912" cy="37147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1139548370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1903856659"/>
      </p:ext>
    </p:extLst>
  </p:cSld>
  <p:clrMapOvr>
    <a:masterClrMapping/>
  </p:clrMapOvr>
  <p:transition spd="slow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3792324230"/>
      </p:ext>
    </p:extLst>
  </p:cSld>
  <p:clrMapOvr>
    <a:masterClrMapping/>
  </p:clrMapOvr>
  <p:transition spd="slow"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1163562199"/>
      </p:ext>
    </p:extLst>
  </p:cSld>
  <p:clrMapOvr>
    <a:masterClrMapping/>
  </p:clrMapOvr>
  <p:transition spd="slow"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5" y="3155950"/>
            <a:ext cx="1666875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0" y="3155950"/>
            <a:ext cx="1668463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3118913057"/>
      </p:ext>
    </p:extLst>
  </p:cSld>
  <p:clrMapOvr>
    <a:masterClrMapping/>
  </p:clrMapOvr>
  <p:transition spd="slow"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1807234953"/>
      </p:ext>
    </p:extLst>
  </p:cSld>
  <p:clrMapOvr>
    <a:masterClrMapping/>
  </p:clrMapOvr>
  <p:transition spd="slow">
    <p:wheel spokes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4153094327"/>
      </p:ext>
    </p:extLst>
  </p:cSld>
  <p:clrMapOvr>
    <a:masterClrMapping/>
  </p:clrMapOvr>
  <p:transition spd="slow"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186196693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1375883579"/>
      </p:ext>
    </p:extLst>
  </p:cSld>
  <p:clrMapOvr>
    <a:masterClrMapping/>
  </p:clrMapOvr>
  <p:transition spd="slow">
    <p:wheel spokes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3577949953"/>
      </p:ext>
    </p:extLst>
  </p:cSld>
  <p:clrMapOvr>
    <a:masterClrMapping/>
  </p:clrMapOvr>
  <p:transition spd="slow">
    <p:wheel spokes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4210224740"/>
      </p:ext>
    </p:extLst>
  </p:cSld>
  <p:clrMapOvr>
    <a:masterClrMapping/>
  </p:clrMapOvr>
  <p:transition spd="slow">
    <p:wheel spokes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3264551318"/>
      </p:ext>
    </p:extLst>
  </p:cSld>
  <p:clrMapOvr>
    <a:masterClrMapping/>
  </p:clrMapOvr>
  <p:transition spd="slow">
    <p:wheel spokes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0" y="2500313"/>
            <a:ext cx="874713" cy="37147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2500313"/>
            <a:ext cx="2474912" cy="37147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1306502990"/>
      </p:ext>
    </p:extLst>
  </p:cSld>
  <p:clrMapOvr>
    <a:masterClrMapping/>
  </p:clrMapOvr>
  <p:transition spd="slow">
    <p:wheel spokes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 userDrawn="1"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" name="shpFoto" descr="Afb 1.png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35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Logo_Powerpoint_diap_n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91640"/>
      </p:ext>
    </p:extLst>
  </p:cSld>
  <p:clrMapOvr>
    <a:masterClrMapping/>
  </p:clrMapOvr>
  <p:transition spd="slow">
    <p:wheel spokes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 userDrawn="1"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/>
          </a:p>
        </p:txBody>
      </p:sp>
      <p:pic>
        <p:nvPicPr>
          <p:cNvPr id="5" name="shpFoto" descr="Afb 2.png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35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Logo_Powerpoint_diap_n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8" y="2474907"/>
            <a:ext cx="3600476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3513150"/>
            <a:ext cx="364333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2219481181"/>
      </p:ext>
    </p:extLst>
  </p:cSld>
  <p:clrMapOvr>
    <a:masterClrMapping/>
  </p:clrMapOvr>
  <p:transition spd="slow">
    <p:wheel spokes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sopgave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 userDrawn="1"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/>
          </a:p>
        </p:txBody>
      </p:sp>
      <p:pic>
        <p:nvPicPr>
          <p:cNvPr id="5" name="shpFoto" descr="Afb_inhoud.p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Logo_Powerpoint_diap_n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7"/>
            <a:ext cx="3500441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157103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4"/>
          </p:nvPr>
        </p:nvSpPr>
        <p:spPr>
          <a:xfrm>
            <a:off x="4929188" y="6380163"/>
            <a:ext cx="3714750" cy="363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252612295"/>
      </p:ext>
    </p:extLst>
  </p:cSld>
  <p:clrMapOvr>
    <a:masterClrMapping/>
  </p:clrMapOvr>
  <p:transition spd="slow">
    <p:wheel spokes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 userDrawn="1"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shpTekst"/>
          <p:cNvSpPr>
            <a:spLocks noChangeArrowheads="1"/>
          </p:cNvSpPr>
          <p:nvPr userDrawn="1"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7EE93-F72C-4955-B1CB-D6E78B11259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4277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08550" y="3511550"/>
            <a:ext cx="1722438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3388" y="3511550"/>
            <a:ext cx="1724025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110235586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1182641129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2784167020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3531394695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1437475719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3172776051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/>
          </a:p>
        </p:txBody>
      </p:sp>
      <p:sp>
        <p:nvSpPr>
          <p:cNvPr id="1300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nl-NL" altLang="nl-NL"/>
              <a:t>Digitale toegankelijkheid | juni 2024</a:t>
            </a:r>
          </a:p>
        </p:txBody>
      </p:sp>
      <p:sp>
        <p:nvSpPr>
          <p:cNvPr id="130054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2474913"/>
            <a:ext cx="35988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30055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0" y="3511550"/>
            <a:ext cx="359886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</p:txBody>
      </p:sp>
      <p:pic>
        <p:nvPicPr>
          <p:cNvPr id="130058" name="Picture 10" descr="Logo_Powerpoint_diap_n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ransition spd="slow">
    <p:wheel spokes="1"/>
  </p:transition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indent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2pPr>
      <a:lvl3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3pPr>
      <a:lvl4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4pPr>
      <a:lvl5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5pPr>
      <a:lvl6pPr marL="4587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6pPr>
      <a:lvl7pPr marL="9159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7pPr>
      <a:lvl8pPr marL="13731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8pPr>
      <a:lvl9pPr marL="18303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76131" name="shpFoto" descr="Afb_inhoud.pn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nl-NL" altLang="nl-NL"/>
              <a:t>Digitale toegankelijkheid | juni 2024</a:t>
            </a:r>
          </a:p>
        </p:txBody>
      </p:sp>
      <p:sp>
        <p:nvSpPr>
          <p:cNvPr id="176134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500313"/>
            <a:ext cx="35020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76135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3155950"/>
            <a:ext cx="3487738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</p:txBody>
      </p:sp>
      <p:pic>
        <p:nvPicPr>
          <p:cNvPr id="176136" name="Picture 8" descr="Logo_Powerpoint_diap_n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ransition spd="slow">
    <p:wheel spokes="1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marL="241300" indent="-241300" algn="l" rtl="0" fontAlgn="base">
        <a:spcBef>
          <a:spcPct val="0"/>
        </a:spcBef>
        <a:spcAft>
          <a:spcPct val="0"/>
        </a:spcAft>
        <a:buFont typeface="Verdana" pitchFamily="34" charset="0"/>
        <a:buAutoNum type="alphaLcPeriod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FFFFFF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FFFFFF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FFFFFF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81251" name="shpFoto" descr="Afb_inhoud.pn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nl-NL" altLang="nl-NL"/>
              <a:t>Digitale toegankelijkheid | juni 2024</a:t>
            </a:r>
          </a:p>
        </p:txBody>
      </p:sp>
      <p:sp>
        <p:nvSpPr>
          <p:cNvPr id="181254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500313"/>
            <a:ext cx="35020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81255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3155950"/>
            <a:ext cx="3487738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</p:txBody>
      </p:sp>
      <p:pic>
        <p:nvPicPr>
          <p:cNvPr id="181256" name="Picture 8" descr="Logo_Powerpoint_diap_n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transition spd="slow">
    <p:wheel spokes="1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marL="241300" indent="-241300" algn="l" rtl="0" fontAlgn="base">
        <a:spcBef>
          <a:spcPct val="0"/>
        </a:spcBef>
        <a:spcAft>
          <a:spcPct val="0"/>
        </a:spcAft>
        <a:buSzPct val="80000"/>
        <a:buChar char="•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FFFFFF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FFFFFF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FFFFFF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46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538913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nl-NL" altLang="nl-NL"/>
              <a:t>Digitale toegankelijkheid | juni 2024</a:t>
            </a:r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nl-NL" alt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F5524963-BA3D-4BD2-A51C-F785A2AC46AC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</p:sldLayoutIdLst>
  <p:transition spd="slow">
    <p:wheel spokes="1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CC00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rijksportaal.overheid-i.nl/organisaties/duo/artikelen/overig/handig/tijdschrijven.html?all=organisaties&amp;all=duo&amp;all=artikelen&amp;all=overig&amp;all=handig&amp;all=tijdschrijven.html" TargetMode="Externa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bc9SEGVnR8" TargetMode="Externa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Digitale toegankelijkheid | juni 2024</a:t>
            </a:r>
            <a:endParaRPr lang="nl-NL" altLang="nl-NL" dirty="0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b="1" dirty="0" err="1"/>
              <a:t>Digitale</a:t>
            </a:r>
            <a:r>
              <a:rPr lang="en-US" altLang="nl-NL" b="1" dirty="0"/>
              <a:t> toegankelijkheid</a:t>
            </a:r>
            <a:endParaRPr lang="nl-NL" altLang="nl-NL" b="1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l-NL" dirty="0"/>
              <a:t>HO-Link</a:t>
            </a:r>
          </a:p>
          <a:p>
            <a:endParaRPr lang="en-US" altLang="nl-NL" dirty="0"/>
          </a:p>
          <a:p>
            <a:r>
              <a:rPr lang="en-US" altLang="nl-NL" dirty="0"/>
              <a:t>Edith Franconi</a:t>
            </a:r>
          </a:p>
          <a:p>
            <a:endParaRPr lang="en-US" altLang="nl-NL" dirty="0"/>
          </a:p>
        </p:txBody>
      </p:sp>
      <p:sp>
        <p:nvSpPr>
          <p:cNvPr id="2" name="AutoShape 2" descr="Afbeeldingsresultaat voor webrichtlijnen digitoegankelij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webrichtlijnen digitoegankelij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6" name="Picture 2" descr="\\fileserver\homedrivesw7\di267plo\Desktop\Accessibil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193925"/>
            <a:ext cx="4258866" cy="227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30254-0568-4BFA-B9BC-AA83E490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Beschrijving van afbeeldingen (2)</a:t>
            </a:r>
          </a:p>
        </p:txBody>
      </p:sp>
      <p:pic>
        <p:nvPicPr>
          <p:cNvPr id="9" name="Tijdelijke aanduiding voor inhoud 8" descr="Pop-up met de vraag &quot;Wat vindt u van deze website?&quot; en vier verschillende soorten smileys in verschillende kleuren.">
            <a:extLst>
              <a:ext uri="{FF2B5EF4-FFF2-40B4-BE49-F238E27FC236}">
                <a16:creationId xmlns:a16="http://schemas.microsoft.com/office/drawing/2014/main" id="{93066322-9C13-46BD-9A70-DECBE0CA0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0" y="1894550"/>
            <a:ext cx="2001090" cy="4378142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4376E8-A4EF-429C-BF9B-8E83ECD57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Digitale toegankelijkheid | juni 2024</a:t>
            </a:r>
            <a:endParaRPr lang="nl-NL" alt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79D2167-4B55-4646-8FAC-7C7114D1A910}"/>
              </a:ext>
            </a:extLst>
          </p:cNvPr>
          <p:cNvSpPr txBox="1"/>
          <p:nvPr/>
        </p:nvSpPr>
        <p:spPr>
          <a:xfrm>
            <a:off x="2843868" y="1834323"/>
            <a:ext cx="5931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Schermlezer:</a:t>
            </a:r>
          </a:p>
          <a:p>
            <a:endParaRPr lang="nl-NL" sz="2000" dirty="0"/>
          </a:p>
          <a:p>
            <a:r>
              <a:rPr lang="nl-NL" sz="2000" dirty="0"/>
              <a:t>“Minimaliseren, link”</a:t>
            </a:r>
            <a:br>
              <a:rPr lang="nl-NL" sz="2000" dirty="0"/>
            </a:br>
            <a:r>
              <a:rPr lang="nl-NL" sz="2000" dirty="0"/>
              <a:t>“Sluiten, link”</a:t>
            </a:r>
          </a:p>
          <a:p>
            <a:endParaRPr lang="nl-NL" sz="2000" dirty="0"/>
          </a:p>
          <a:p>
            <a:r>
              <a:rPr lang="nl-NL" sz="2000" dirty="0"/>
              <a:t>“Wat vindt u van onze website?, groepering, goed, knop”</a:t>
            </a:r>
            <a:br>
              <a:rPr lang="nl-NL" sz="2000" dirty="0"/>
            </a:br>
            <a:r>
              <a:rPr lang="nl-NL" sz="2000" dirty="0"/>
              <a:t>“Redelijk, knop”</a:t>
            </a:r>
            <a:br>
              <a:rPr lang="nl-NL" sz="2000" dirty="0"/>
            </a:br>
            <a:r>
              <a:rPr lang="nl-NL" sz="2000" dirty="0"/>
              <a:t>“Matig, knop”</a:t>
            </a:r>
            <a:br>
              <a:rPr lang="nl-NL" sz="2000" dirty="0"/>
            </a:br>
            <a:r>
              <a:rPr lang="nl-NL" sz="2000" dirty="0"/>
              <a:t>“Slecht, knop”</a:t>
            </a:r>
          </a:p>
        </p:txBody>
      </p:sp>
    </p:spTree>
    <p:extLst>
      <p:ext uri="{BB962C8B-B14F-4D97-AF65-F5344CB8AC3E}">
        <p14:creationId xmlns:p14="http://schemas.microsoft.com/office/powerpoint/2010/main" val="286040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6300E-B779-46DE-B0A5-1B783F00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Inzoomen (1)</a:t>
            </a:r>
          </a:p>
        </p:txBody>
      </p:sp>
      <p:pic>
        <p:nvPicPr>
          <p:cNvPr id="7" name="Tijdelijke aanduiding voor inhoud 6" descr="Overzicht van acht tekstblokken, gegroepeerd in twee rijen van vier, waarbij alle tekst goed te lezen is.">
            <a:extLst>
              <a:ext uri="{FF2B5EF4-FFF2-40B4-BE49-F238E27FC236}">
                <a16:creationId xmlns:a16="http://schemas.microsoft.com/office/drawing/2014/main" id="{51EEDAC4-A1E4-403D-971B-15E4C1EA7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13" y="3013355"/>
            <a:ext cx="7858125" cy="3085686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306045-10BC-4DEB-96D2-43F044F2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Digitale toegankelijkheid | juni 2024</a:t>
            </a:r>
            <a:endParaRPr lang="nl-NL" alt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CDF21E3-1412-46DF-B01D-43504F61E37C}"/>
              </a:ext>
            </a:extLst>
          </p:cNvPr>
          <p:cNvSpPr txBox="1"/>
          <p:nvPr/>
        </p:nvSpPr>
        <p:spPr>
          <a:xfrm>
            <a:off x="387350" y="2046914"/>
            <a:ext cx="769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/>
              <a:t>Bij inzoomen mag geen informatie verloren gaan. Denk hierbij bijvoorbeeld aan verdwijnende componenten of tekstoverlap.</a:t>
            </a:r>
          </a:p>
        </p:txBody>
      </p:sp>
    </p:spTree>
    <p:extLst>
      <p:ext uri="{BB962C8B-B14F-4D97-AF65-F5344CB8AC3E}">
        <p14:creationId xmlns:p14="http://schemas.microsoft.com/office/powerpoint/2010/main" val="11589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00858-406D-46F6-A824-C5049CC6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Inzoomen (2)</a:t>
            </a:r>
          </a:p>
        </p:txBody>
      </p:sp>
      <p:pic>
        <p:nvPicPr>
          <p:cNvPr id="7" name="Tijdelijke aanduiding voor inhoud 6" descr="Overzicht van vier tekstblokken, na inzoomen, waarbij regels tekst elkaar overlappen.">
            <a:extLst>
              <a:ext uri="{FF2B5EF4-FFF2-40B4-BE49-F238E27FC236}">
                <a16:creationId xmlns:a16="http://schemas.microsoft.com/office/drawing/2014/main" id="{5BB4C48E-63C2-44CC-AB8E-69F2021BF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2596773"/>
            <a:ext cx="7858125" cy="3549737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CAAC90-1ED0-40C9-99B1-848C427C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Digitale toegankelijkheid | juni 2024</a:t>
            </a:r>
            <a:endParaRPr lang="nl-NL" alt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E069F35-1DA3-4803-9E29-88EFB17F6EE1}"/>
              </a:ext>
            </a:extLst>
          </p:cNvPr>
          <p:cNvSpPr txBox="1"/>
          <p:nvPr/>
        </p:nvSpPr>
        <p:spPr>
          <a:xfrm>
            <a:off x="387350" y="1963024"/>
            <a:ext cx="7827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Na inzoomen is de tekst niet meer goed leesbaar.</a:t>
            </a:r>
          </a:p>
        </p:txBody>
      </p:sp>
    </p:spTree>
    <p:extLst>
      <p:ext uri="{BB962C8B-B14F-4D97-AF65-F5344CB8AC3E}">
        <p14:creationId xmlns:p14="http://schemas.microsoft.com/office/powerpoint/2010/main" val="37472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8103582" cy="427358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68750"/>
            </a:pPr>
            <a:endParaRPr lang="nl-NL" dirty="0"/>
          </a:p>
          <a:p>
            <a:pPr marL="45720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endParaRPr lang="nl-NL" sz="2000" dirty="0"/>
          </a:p>
          <a:p>
            <a:pPr marL="1270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Digitale toegankelijkheid | juni 2024</a:t>
            </a:r>
            <a:endParaRPr lang="nl-NL" altLang="nl-NL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414020" y="1301619"/>
            <a:ext cx="7847038" cy="571504"/>
          </a:xfrm>
        </p:spPr>
        <p:txBody>
          <a:bodyPr>
            <a:normAutofit/>
          </a:bodyPr>
          <a:lstStyle/>
          <a:p>
            <a:r>
              <a:rPr lang="en-US" b="1" dirty="0"/>
              <a:t>Contrast</a:t>
            </a:r>
            <a:endParaRPr lang="nl-NL" dirty="0"/>
          </a:p>
        </p:txBody>
      </p:sp>
      <p:pic>
        <p:nvPicPr>
          <p:cNvPr id="5" name="Afbeelding 4" descr="Schermafbeelding van reclame van H&amp;M, met witte tekst op een deels witte achtergrond, om te laten zien dat dat slecht leesbaar is.">
            <a:extLst>
              <a:ext uri="{FF2B5EF4-FFF2-40B4-BE49-F238E27FC236}">
                <a16:creationId xmlns:a16="http://schemas.microsoft.com/office/drawing/2014/main" id="{5CC7FA3D-9110-166B-5784-88AA5691B5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85" y="1313144"/>
            <a:ext cx="4318214" cy="49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8103582" cy="427358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68750"/>
            </a:pPr>
            <a:endParaRPr lang="nl-NL" dirty="0"/>
          </a:p>
          <a:p>
            <a:pPr marL="45720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endParaRPr lang="nl-NL" sz="2000" dirty="0"/>
          </a:p>
          <a:p>
            <a:pPr marL="1270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Digitale toegankelijkheid | juni 2024</a:t>
            </a:r>
            <a:endParaRPr lang="nl-NL" altLang="nl-NL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414020" y="1301619"/>
            <a:ext cx="7847038" cy="571504"/>
          </a:xfrm>
        </p:spPr>
        <p:txBody>
          <a:bodyPr>
            <a:normAutofit/>
          </a:bodyPr>
          <a:lstStyle/>
          <a:p>
            <a:r>
              <a:rPr lang="en-US" b="1" dirty="0"/>
              <a:t>Contrast</a:t>
            </a:r>
            <a:endParaRPr lang="nl-NL" dirty="0"/>
          </a:p>
        </p:txBody>
      </p:sp>
      <p:pic>
        <p:nvPicPr>
          <p:cNvPr id="6" name="Afbeelding 5" descr="Afbeelding van mail met eentekst in roze letters op en lichtblauwe achtergrond, om aan te geven dat dat nauwelijks leesbaar is.">
            <a:extLst>
              <a:ext uri="{FF2B5EF4-FFF2-40B4-BE49-F238E27FC236}">
                <a16:creationId xmlns:a16="http://schemas.microsoft.com/office/drawing/2014/main" id="{8D28631F-B96A-E5E3-3467-930DA06FF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98" y="1159161"/>
            <a:ext cx="3080650" cy="504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8103582" cy="427358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68750"/>
            </a:pPr>
            <a:endParaRPr lang="nl-NL" dirty="0"/>
          </a:p>
          <a:p>
            <a:pPr marL="45720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endParaRPr lang="nl-NL" sz="2000" dirty="0"/>
          </a:p>
          <a:p>
            <a:pPr marL="1270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Digitale toegankelijkheid | juni 2024</a:t>
            </a:r>
            <a:endParaRPr lang="nl-NL" altLang="nl-NL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414020" y="1301619"/>
            <a:ext cx="7847038" cy="571504"/>
          </a:xfrm>
        </p:spPr>
        <p:txBody>
          <a:bodyPr>
            <a:normAutofit/>
          </a:bodyPr>
          <a:lstStyle/>
          <a:p>
            <a:r>
              <a:rPr lang="en-US" b="1" dirty="0"/>
              <a:t>Contrast</a:t>
            </a:r>
            <a:endParaRPr lang="nl-NL" dirty="0"/>
          </a:p>
        </p:txBody>
      </p:sp>
      <p:pic>
        <p:nvPicPr>
          <p:cNvPr id="5" name="Afbeelding 4" descr="Afbeelding met tekst, in verschillende kleurencombinaties, om te laten zien wat wel en niet leesbaar is.">
            <a:extLst>
              <a:ext uri="{FF2B5EF4-FFF2-40B4-BE49-F238E27FC236}">
                <a16:creationId xmlns:a16="http://schemas.microsoft.com/office/drawing/2014/main" id="{B3124844-FF8C-7DC8-0F06-D65963BE7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83" y="1331919"/>
            <a:ext cx="5257800" cy="46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6338" y="1798626"/>
            <a:ext cx="8103582" cy="4273580"/>
          </a:xfrm>
        </p:spPr>
        <p:txBody>
          <a:bodyPr>
            <a:normAutofit/>
          </a:bodyPr>
          <a:lstStyle/>
          <a:p>
            <a:endParaRPr lang="nl-NL" sz="2000" dirty="0"/>
          </a:p>
          <a:p>
            <a:r>
              <a:rPr lang="nl-NL" dirty="0"/>
              <a:t>Zorg voor een duidelijke link-tekst. Uit de tekst van de link moet duidelijk worden waar de link naartoe verwijst. </a:t>
            </a:r>
          </a:p>
          <a:p>
            <a:endParaRPr lang="nl-NL" dirty="0"/>
          </a:p>
          <a:p>
            <a:r>
              <a:rPr lang="nl-NL" dirty="0"/>
              <a:t>Dus niet: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“Klik hier”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“Lees meer”</a:t>
            </a:r>
          </a:p>
          <a:p>
            <a:endParaRPr lang="nl-NL" dirty="0"/>
          </a:p>
          <a:p>
            <a:r>
              <a:rPr lang="nl-NL" dirty="0"/>
              <a:t>En ook niet voluit: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https://rijksportaal.overheid-i.nl/organisaties/duo/artikelen/overig/handig/tijdschrijven.html?all=organisaties&amp;all=duo&amp;all=artikelen&amp;all=overig&amp;all=handig&amp;all=tijdschrijven.html</a:t>
            </a:r>
            <a:r>
              <a:rPr lang="nl-NL" dirty="0">
                <a:solidFill>
                  <a:srgbClr val="7030A0"/>
                </a:solidFill>
              </a:rPr>
              <a:t> </a:t>
            </a:r>
          </a:p>
          <a:p>
            <a:pPr marL="1270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Digitale toegankelijkheid | juni 2024</a:t>
            </a:r>
            <a:endParaRPr lang="nl-NL" altLang="nl-NL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414020" y="1301619"/>
            <a:ext cx="7847038" cy="571504"/>
          </a:xfrm>
        </p:spPr>
        <p:txBody>
          <a:bodyPr>
            <a:normAutofit/>
          </a:bodyPr>
          <a:lstStyle/>
          <a:p>
            <a:r>
              <a:rPr lang="nl-NL" dirty="0"/>
              <a:t>Duidelijke links</a:t>
            </a:r>
          </a:p>
        </p:txBody>
      </p:sp>
    </p:spTree>
    <p:extLst>
      <p:ext uri="{BB962C8B-B14F-4D97-AF65-F5344CB8AC3E}">
        <p14:creationId xmlns:p14="http://schemas.microsoft.com/office/powerpoint/2010/main" val="199367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6338" y="1798626"/>
            <a:ext cx="8103582" cy="4273580"/>
          </a:xfrm>
        </p:spPr>
        <p:txBody>
          <a:bodyPr>
            <a:normAutofit/>
          </a:bodyPr>
          <a:lstStyle/>
          <a:p>
            <a:pPr marL="1270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endParaRPr lang="nl-NL" sz="2000" dirty="0"/>
          </a:p>
          <a:p>
            <a:pPr marL="1270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endParaRPr lang="nl-NL" sz="2000" dirty="0"/>
          </a:p>
          <a:p>
            <a:pPr marL="469900" indent="-3429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dirty="0"/>
              <a:t>Mail</a:t>
            </a:r>
          </a:p>
          <a:p>
            <a:pPr marL="469900" indent="-3429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dirty="0"/>
              <a:t>Video’s</a:t>
            </a:r>
          </a:p>
          <a:p>
            <a:pPr marL="469900" indent="-3429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dirty="0"/>
              <a:t>Documenten</a:t>
            </a:r>
          </a:p>
          <a:p>
            <a:pPr marL="469900" indent="-3429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dirty="0" err="1"/>
              <a:t>Social</a:t>
            </a:r>
            <a:r>
              <a:rPr lang="nl-NL" sz="2000" dirty="0"/>
              <a:t> media</a:t>
            </a:r>
          </a:p>
          <a:p>
            <a:pPr marL="45720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endParaRPr lang="nl-NL" sz="2000" dirty="0"/>
          </a:p>
          <a:p>
            <a:pPr marL="1270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nl-NL" sz="2000" dirty="0"/>
              <a:t>Onthoud: niet iedereen gebruikt internet op dezelfde manier. Als je daar rekening mee houdt, ben je al een heel eind.</a:t>
            </a:r>
          </a:p>
          <a:p>
            <a:pPr marL="1270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Digitale toegankelijkheid | juni 2024</a:t>
            </a:r>
            <a:endParaRPr lang="nl-NL" altLang="nl-NL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414020" y="1301619"/>
            <a:ext cx="7847038" cy="571504"/>
          </a:xfrm>
        </p:spPr>
        <p:txBody>
          <a:bodyPr>
            <a:normAutofit/>
          </a:bodyPr>
          <a:lstStyle/>
          <a:p>
            <a:r>
              <a:rPr lang="nl-NL" dirty="0"/>
              <a:t>Meer dan alleen de website</a:t>
            </a:r>
          </a:p>
        </p:txBody>
      </p:sp>
    </p:spTree>
    <p:extLst>
      <p:ext uri="{BB962C8B-B14F-4D97-AF65-F5344CB8AC3E}">
        <p14:creationId xmlns:p14="http://schemas.microsoft.com/office/powerpoint/2010/main" val="402289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3"/>
          <p:cNvSpPr txBox="1">
            <a:spLocks/>
          </p:cNvSpPr>
          <p:nvPr/>
        </p:nvSpPr>
        <p:spPr bwMode="auto">
          <a:xfrm>
            <a:off x="4483122" y="6391664"/>
            <a:ext cx="3714750" cy="363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Digitale toegankelijkheid | september 2022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169275" cy="571500"/>
          </a:xfrm>
        </p:spPr>
        <p:txBody>
          <a:bodyPr/>
          <a:lstStyle/>
          <a:p>
            <a:r>
              <a:rPr lang="en-US" altLang="nl-NL" b="1" dirty="0" err="1">
                <a:solidFill>
                  <a:srgbClr val="2494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Vragen</a:t>
            </a:r>
            <a:r>
              <a:rPr lang="en-US" altLang="nl-NL" b="1" dirty="0">
                <a:solidFill>
                  <a:srgbClr val="2494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r>
              <a:rPr lang="en-US" altLang="nl-NL" b="1" dirty="0">
                <a:solidFill>
                  <a:srgbClr val="2494C5"/>
                </a:solidFill>
              </a:rPr>
              <a:t> </a:t>
            </a:r>
            <a:endParaRPr lang="nl-NL" altLang="nl-NL" dirty="0">
              <a:solidFill>
                <a:srgbClr val="2494C5"/>
              </a:solidFill>
              <a:latin typeface="Verdana" pitchFamily="34" charset="0"/>
            </a:endParaRPr>
          </a:p>
        </p:txBody>
      </p:sp>
      <p:pic>
        <p:nvPicPr>
          <p:cNvPr id="3074" name="Picture 2" descr="Groot rood vraagte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6944">
            <a:off x="394328" y="2209802"/>
            <a:ext cx="3582806" cy="271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oot rood vraagte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3550">
            <a:off x="4992834" y="2268671"/>
            <a:ext cx="3538436" cy="26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oot rood vraagte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6" y="1286320"/>
            <a:ext cx="2138362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vraagtek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2528">
            <a:off x="4138400" y="1979731"/>
            <a:ext cx="1581574" cy="119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fbeeldingsresultaat voor vraagtek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7801">
            <a:off x="2872369" y="4236035"/>
            <a:ext cx="1581574" cy="119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fbeeldingsresultaat voor vraagtek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9781">
            <a:off x="3825247" y="3393567"/>
            <a:ext cx="1581574" cy="119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Afbeeldingsresultaat voor vraagtek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2528">
            <a:off x="4625653" y="4456231"/>
            <a:ext cx="1581574" cy="119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Afbeeldingsresultaat voor vraagtek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5579">
            <a:off x="2724440" y="2912763"/>
            <a:ext cx="1581574" cy="119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654794E-B148-104F-8126-CB5FA246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Digitale toegankelijkheid | juni 2024</a:t>
            </a:r>
          </a:p>
        </p:txBody>
      </p:sp>
    </p:spTree>
    <p:extLst>
      <p:ext uri="{BB962C8B-B14F-4D97-AF65-F5344CB8AC3E}">
        <p14:creationId xmlns:p14="http://schemas.microsoft.com/office/powerpoint/2010/main" val="13223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Digitale toegankelijkheid | juni 2024</a:t>
            </a:r>
            <a:endParaRPr lang="nl-NL" alt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b="1" dirty="0" err="1"/>
              <a:t>Digitale</a:t>
            </a:r>
            <a:r>
              <a:rPr lang="en-US" altLang="nl-NL" b="1" dirty="0"/>
              <a:t> </a:t>
            </a:r>
            <a:r>
              <a:rPr lang="en-US" altLang="nl-NL" b="1" dirty="0" err="1"/>
              <a:t>toegankelijkheid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297180" y="2171039"/>
            <a:ext cx="8039100" cy="1719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sz="1800" dirty="0"/>
              <a:t>Wat is het en voor wie doen we het?</a:t>
            </a:r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sz="1800" dirty="0"/>
              <a:t>Wetgeving en de praktijk bij DUO</a:t>
            </a:r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sz="1800" dirty="0"/>
              <a:t>Video</a:t>
            </a:r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sz="1800" dirty="0"/>
              <a:t>Voorbeelden</a:t>
            </a:r>
            <a:br>
              <a:rPr lang="nl-NL" sz="1800" dirty="0"/>
            </a:b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87593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Digitale toegankelijkheid | juni 2024</a:t>
            </a:r>
            <a:endParaRPr lang="nl-NL" alt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b="1" dirty="0" err="1"/>
              <a:t>Digitale</a:t>
            </a:r>
            <a:r>
              <a:rPr lang="en-US" altLang="nl-NL" b="1" dirty="0"/>
              <a:t> toegankelijkheid. Wat is </a:t>
            </a:r>
            <a:r>
              <a:rPr lang="en-US" altLang="nl-NL" b="1" dirty="0" err="1"/>
              <a:t>dat</a:t>
            </a:r>
            <a:r>
              <a:rPr lang="en-US" altLang="nl-NL" b="1" dirty="0"/>
              <a:t>?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297180" y="2171039"/>
            <a:ext cx="8039100" cy="2051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endParaRPr lang="nl-NL" sz="1800" dirty="0"/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sz="1800" dirty="0"/>
              <a:t>Alle functionaliteit en inhoud van een website of applicatie is voor iedereen waarneembaar en bedienbaar, ook voor mensen met een beperking</a:t>
            </a:r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endParaRPr lang="nl-NL" sz="1800" dirty="0"/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sz="1800" dirty="0"/>
              <a:t>Voor iedereen nuttig, voor veel mensen essentieel!</a:t>
            </a:r>
          </a:p>
        </p:txBody>
      </p:sp>
    </p:spTree>
    <p:extLst>
      <p:ext uri="{BB962C8B-B14F-4D97-AF65-F5344CB8AC3E}">
        <p14:creationId xmlns:p14="http://schemas.microsoft.com/office/powerpoint/2010/main" val="208379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Digitale toegankelijkheid | juni 2024</a:t>
            </a:r>
            <a:endParaRPr lang="nl-NL" alt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8728422" cy="4273580"/>
          </a:xfrm>
        </p:spPr>
        <p:txBody>
          <a:bodyPr/>
          <a:lstStyle/>
          <a:p>
            <a:endParaRPr lang="nl-NL" sz="1400" dirty="0"/>
          </a:p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b="1" dirty="0" err="1"/>
              <a:t>Digitale</a:t>
            </a:r>
            <a:r>
              <a:rPr lang="en-US" altLang="nl-NL" b="1" dirty="0"/>
              <a:t> toegankelijkheid. </a:t>
            </a:r>
            <a:r>
              <a:rPr lang="en-US" altLang="nl-NL" b="1" dirty="0" err="1"/>
              <a:t>Voor</a:t>
            </a:r>
            <a:r>
              <a:rPr lang="en-US" altLang="nl-NL" b="1" dirty="0"/>
              <a:t> </a:t>
            </a:r>
            <a:r>
              <a:rPr lang="en-US" altLang="nl-NL" b="1" dirty="0" err="1"/>
              <a:t>wie</a:t>
            </a:r>
            <a:r>
              <a:rPr lang="en-US" altLang="nl-NL" b="1" dirty="0"/>
              <a:t>?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" y="2031683"/>
            <a:ext cx="12382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148" y="2079306"/>
            <a:ext cx="723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20" y="2074543"/>
            <a:ext cx="8191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065" y="2031683"/>
            <a:ext cx="981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6745604" y="3131820"/>
            <a:ext cx="236029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sz="1600" dirty="0"/>
              <a:t>Dyslexie</a:t>
            </a:r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sz="1600" dirty="0"/>
              <a:t>Autisme</a:t>
            </a:r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sz="1600" dirty="0" err="1"/>
              <a:t>Concentratie-stoornis</a:t>
            </a:r>
            <a:endParaRPr lang="nl-NL" sz="1600" dirty="0"/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sz="1600" dirty="0"/>
              <a:t>Verstandelijke beperking</a:t>
            </a:r>
          </a:p>
        </p:txBody>
      </p:sp>
      <p:sp>
        <p:nvSpPr>
          <p:cNvPr id="16" name="Rechthoek 15"/>
          <p:cNvSpPr/>
          <p:nvPr/>
        </p:nvSpPr>
        <p:spPr>
          <a:xfrm>
            <a:off x="2390775" y="3131820"/>
            <a:ext cx="211264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sz="1600" dirty="0"/>
              <a:t>Doof</a:t>
            </a:r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sz="1600" dirty="0"/>
              <a:t>Slechthorend</a:t>
            </a:r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sz="1600" dirty="0"/>
              <a:t>Tinnitus</a:t>
            </a:r>
            <a:br>
              <a:rPr lang="nl-NL" sz="1600" dirty="0"/>
            </a:br>
            <a:r>
              <a:rPr lang="nl-NL" sz="1600" dirty="0"/>
              <a:t>(oorsuizen)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508183" y="3131820"/>
            <a:ext cx="223742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sz="1600" dirty="0"/>
              <a:t>RSI-klachten</a:t>
            </a:r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sz="1600" dirty="0"/>
              <a:t>Reuma</a:t>
            </a:r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sz="1600" dirty="0"/>
              <a:t>Spierziekten</a:t>
            </a:r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sz="1600" dirty="0"/>
              <a:t>Gebroken arm</a:t>
            </a:r>
          </a:p>
        </p:txBody>
      </p:sp>
      <p:sp>
        <p:nvSpPr>
          <p:cNvPr id="18" name="Rechthoek 17"/>
          <p:cNvSpPr/>
          <p:nvPr/>
        </p:nvSpPr>
        <p:spPr>
          <a:xfrm>
            <a:off x="28575" y="3131820"/>
            <a:ext cx="247649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sz="1600" dirty="0"/>
              <a:t>Slechtziend</a:t>
            </a:r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sz="1600" dirty="0"/>
              <a:t>Kokervisie</a:t>
            </a:r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sz="1600" dirty="0"/>
              <a:t>Kleurenblind</a:t>
            </a:r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sz="1600" dirty="0"/>
              <a:t>Blind</a:t>
            </a:r>
          </a:p>
        </p:txBody>
      </p:sp>
    </p:spTree>
    <p:extLst>
      <p:ext uri="{BB962C8B-B14F-4D97-AF65-F5344CB8AC3E}">
        <p14:creationId xmlns:p14="http://schemas.microsoft.com/office/powerpoint/2010/main" val="218727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6563A-245E-46CE-9EFE-E23977D9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Wetgeving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6BADAD-FCA1-4961-BD53-A18149C9D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0" lvl="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endParaRPr lang="nl-NL" dirty="0"/>
          </a:p>
          <a:p>
            <a:pPr marL="45720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dirty="0"/>
              <a:t>WCAG 2.1 (Web Content Accessibility </a:t>
            </a:r>
            <a:r>
              <a:rPr lang="nl-NL" dirty="0" err="1"/>
              <a:t>Guidelines</a:t>
            </a:r>
            <a:r>
              <a:rPr lang="nl-NL" dirty="0"/>
              <a:t>)</a:t>
            </a:r>
          </a:p>
          <a:p>
            <a:pPr marL="45720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dirty="0"/>
              <a:t>Overheid</a:t>
            </a:r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dirty="0"/>
              <a:t>Vanaf juni 2025 European Accessibility Act</a:t>
            </a:r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dirty="0"/>
              <a:t>Onderwijs</a:t>
            </a:r>
          </a:p>
          <a:p>
            <a:pPr marL="127000" lvl="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endParaRPr lang="nl-NL" dirty="0"/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endParaRPr lang="nl-NL" dirty="0"/>
          </a:p>
          <a:p>
            <a:pPr marL="127000" lvl="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D760D7-BE36-46C1-8F33-8AA2552F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Digitale toegankelijkheid | juni 2024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2563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6563A-245E-46CE-9EFE-E23977D9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Digitale toegankelijkheid bij DUO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6BADAD-FCA1-4961-BD53-A18149C9D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0" lvl="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endParaRPr lang="nl-NL" dirty="0"/>
          </a:p>
          <a:p>
            <a:pPr marL="45720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dirty="0"/>
              <a:t>Team digitale toegankelijkheid</a:t>
            </a:r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dirty="0"/>
              <a:t>Intern opleidingsmateriaal</a:t>
            </a:r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nl-NL" dirty="0"/>
              <a:t>Componentenbibliotheek</a:t>
            </a:r>
          </a:p>
          <a:p>
            <a:pPr marL="127000" lvl="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endParaRPr lang="nl-NL" dirty="0"/>
          </a:p>
          <a:p>
            <a:pPr marL="457200" lvl="0" indent="-3302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endParaRPr lang="nl-NL" dirty="0"/>
          </a:p>
          <a:p>
            <a:pPr marL="127000" lvl="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nl-NL" dirty="0"/>
              <a:t>Continu proces, waarbij opleiden centraal staat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D760D7-BE36-46C1-8F33-8AA2552F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Digitale toegankelijkheid | juni 2024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19654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E0E79-A5C7-48F9-83E7-52EAE29BE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Digitale toegankelijkheid (video)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B48BE0-DEF9-4000-B216-21D1E9CA6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B83DA4-1EF6-4A91-B236-F4BC048A8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Digitale toegankelijkheid | juni 2024</a:t>
            </a:r>
            <a:endParaRPr lang="nl-NL" alt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AAD18AE-1EE1-4710-A83B-DFCD834B448E}"/>
              </a:ext>
            </a:extLst>
          </p:cNvPr>
          <p:cNvSpPr txBox="1"/>
          <p:nvPr/>
        </p:nvSpPr>
        <p:spPr>
          <a:xfrm>
            <a:off x="2286000" y="2582615"/>
            <a:ext cx="4572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Veel websites ontoegankelijk voor mensen met een beperking - YouTube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49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32178-0912-40B8-A949-FC556E976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 basis op orde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C2263A-FBAE-4F43-9761-6B97590A0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Een goede basis zorgt ervoor dat veel gebruikers al flink geholpen zijn. Denk hierbij bijvoorbeeld aan: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Logische (koppen)structuur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Toetsenbordtoegankelijkheid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Semantische 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Beschrijving van afbeeldingen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Inzoomen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Voldoende contrast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Duidelijke linkteksten</a:t>
            </a:r>
          </a:p>
          <a:p>
            <a:endParaRPr lang="nl-NL" sz="20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246331-EE77-4A6F-BF2A-D2EC2E10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Digitale toegankelijkheid | juni 2024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763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0991B-95C5-4E6E-A46C-F99E9919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Beschrijving van afbeeldingen (1)</a:t>
            </a:r>
          </a:p>
        </p:txBody>
      </p:sp>
      <p:pic>
        <p:nvPicPr>
          <p:cNvPr id="7" name="Tijdelijke aanduiding voor inhoud 6" descr="Pop-up met de vraag &quot;Wat vindt u van deze website?&quot; en vier verschillende soorten smileys in verschillende kleuren.">
            <a:extLst>
              <a:ext uri="{FF2B5EF4-FFF2-40B4-BE49-F238E27FC236}">
                <a16:creationId xmlns:a16="http://schemas.microsoft.com/office/drawing/2014/main" id="{355AC01B-39FE-43E8-BF1B-7A377C7D7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" y="1922295"/>
            <a:ext cx="2006927" cy="4390914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5B3558-D550-4884-8662-435CC4C0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Digitale toegankelijkheid | juni 2024</a:t>
            </a:r>
            <a:endParaRPr lang="nl-NL" alt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BD26A0A-CDF2-48DD-B759-50877FDEADBF}"/>
              </a:ext>
            </a:extLst>
          </p:cNvPr>
          <p:cNvSpPr txBox="1"/>
          <p:nvPr/>
        </p:nvSpPr>
        <p:spPr>
          <a:xfrm>
            <a:off x="2793535" y="1922296"/>
            <a:ext cx="61491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Schermlezer:</a:t>
            </a:r>
            <a:br>
              <a:rPr lang="nl-NL" sz="2000" dirty="0"/>
            </a:br>
            <a:br>
              <a:rPr lang="nl-NL" sz="2000" dirty="0"/>
            </a:br>
            <a:r>
              <a:rPr lang="nl-NL" sz="2000" dirty="0"/>
              <a:t>“Link”</a:t>
            </a:r>
            <a:br>
              <a:rPr lang="nl-NL" sz="2000" dirty="0"/>
            </a:br>
            <a:r>
              <a:rPr lang="nl-NL" sz="2000" dirty="0"/>
              <a:t>“Link”</a:t>
            </a:r>
            <a:br>
              <a:rPr lang="nl-NL" sz="2000" dirty="0"/>
            </a:br>
            <a:br>
              <a:rPr lang="nl-NL" sz="2000" dirty="0"/>
            </a:br>
            <a:r>
              <a:rPr lang="nl-NL" sz="2000" dirty="0"/>
              <a:t>“Wat vindt u van onze website?, groepering, knop”</a:t>
            </a:r>
            <a:br>
              <a:rPr lang="nl-NL" sz="2000" dirty="0"/>
            </a:br>
            <a:r>
              <a:rPr lang="nl-NL" sz="2000" dirty="0"/>
              <a:t>“Knop”</a:t>
            </a:r>
            <a:br>
              <a:rPr lang="nl-NL" sz="2000" dirty="0"/>
            </a:br>
            <a:r>
              <a:rPr lang="nl-NL" sz="2000" dirty="0"/>
              <a:t>“Knop”</a:t>
            </a:r>
            <a:br>
              <a:rPr lang="nl-NL" sz="2000" dirty="0"/>
            </a:br>
            <a:r>
              <a:rPr lang="nl-NL" sz="2000" dirty="0"/>
              <a:t>“Knop”</a:t>
            </a:r>
          </a:p>
        </p:txBody>
      </p:sp>
    </p:spTree>
    <p:extLst>
      <p:ext uri="{BB962C8B-B14F-4D97-AF65-F5344CB8AC3E}">
        <p14:creationId xmlns:p14="http://schemas.microsoft.com/office/powerpoint/2010/main" val="70730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esentatie Standaard (08 Blauw)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Titelpagina zonder afbeeld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elpagina zonder afbeelding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houd letter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Inhoud let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letter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houd bullet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Inhoud bul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bullet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4BD2F8B8647547B3A284DC0514CBB4" ma:contentTypeVersion="0" ma:contentTypeDescription="Een nieuw document maken." ma:contentTypeScope="" ma:versionID="cdda69b31a5b4d1cdcad539eb0a181a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78a156f712f99d6452530788f7ff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BA7F03-553B-4BB0-A91E-B77C3CB93F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3803EF2-CD47-4C26-B52B-4DB0728685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E6A679-D517-48A7-9EED-F8FA838C0BE5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Standaard (08 Blauw)</Template>
  <TotalTime>19869</TotalTime>
  <Words>532</Words>
  <Application>Microsoft Office PowerPoint</Application>
  <PresentationFormat>Diavoorstelling (4:3)</PresentationFormat>
  <Paragraphs>119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Calibri</vt:lpstr>
      <vt:lpstr>Verdana</vt:lpstr>
      <vt:lpstr>Presentatie Standaard (08 Blauw)</vt:lpstr>
      <vt:lpstr>Inhoud letter</vt:lpstr>
      <vt:lpstr>Inhoud bullet</vt:lpstr>
      <vt:lpstr>1_Standaardontwerp</vt:lpstr>
      <vt:lpstr>Digitale toegankelijkheid</vt:lpstr>
      <vt:lpstr>Digitale toegankelijkheid</vt:lpstr>
      <vt:lpstr>Digitale toegankelijkheid. Wat is dat?</vt:lpstr>
      <vt:lpstr>Digitale toegankelijkheid. Voor wie?</vt:lpstr>
      <vt:lpstr>Wetgeving</vt:lpstr>
      <vt:lpstr>Digitale toegankelijkheid bij DUO</vt:lpstr>
      <vt:lpstr>Digitale toegankelijkheid (video)</vt:lpstr>
      <vt:lpstr>De basis op orde</vt:lpstr>
      <vt:lpstr>Beschrijving van afbeeldingen (1)</vt:lpstr>
      <vt:lpstr>Beschrijving van afbeeldingen (2)</vt:lpstr>
      <vt:lpstr>Inzoomen (1)</vt:lpstr>
      <vt:lpstr>Inzoomen (2)</vt:lpstr>
      <vt:lpstr>Contrast</vt:lpstr>
      <vt:lpstr>Contrast</vt:lpstr>
      <vt:lpstr>Contrast</vt:lpstr>
      <vt:lpstr>Duidelijke links</vt:lpstr>
      <vt:lpstr>Meer dan alleen de website</vt:lpstr>
      <vt:lpstr>Vragen? </vt:lpstr>
    </vt:vector>
  </TitlesOfParts>
  <Company>Dienst Uitvoering Onderwijs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Vries, Arnold de</dc:creator>
  <cp:lastModifiedBy>Franconi, Edith</cp:lastModifiedBy>
  <cp:revision>226</cp:revision>
  <cp:lastPrinted>2018-02-20T13:47:36Z</cp:lastPrinted>
  <dcterms:created xsi:type="dcterms:W3CDTF">2018-02-19T13:00:47Z</dcterms:created>
  <dcterms:modified xsi:type="dcterms:W3CDTF">2024-06-06T16:16:48Z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0x010100104BD2F8B8647547B3A284DC0514CBB4</vt:lpwstr>
  </property>
</Properties>
</file>