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71" r:id="rId5"/>
    <p:sldId id="268" r:id="rId6"/>
    <p:sldId id="269" r:id="rId7"/>
    <p:sldId id="270" r:id="rId8"/>
    <p:sldId id="272" r:id="rId9"/>
    <p:sldId id="259" r:id="rId10"/>
    <p:sldId id="273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embeddedFontLst>
    <p:embeddedFont>
      <p:font typeface="Bolder" panose="020B0604020202020204" charset="0"/>
      <p:regular r:id="rId18"/>
      <p:bold r:id="rId19"/>
      <p: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Play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lJQjxEDqszcHFXdzaaWrb/FRB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67C839-C4B7-41A9-8847-8BDBD4F11F4D}" v="35" dt="2025-04-01T14:14:14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789" autoAdjust="0"/>
  </p:normalViewPr>
  <p:slideViewPr>
    <p:cSldViewPr snapToGrid="0">
      <p:cViewPr varScale="1">
        <p:scale>
          <a:sx n="49" d="100"/>
          <a:sy n="49" d="100"/>
        </p:scale>
        <p:origin x="111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nl-NL" dirty="0"/>
              <a:t>Welkomstwoord en toelichting door de andere RV. 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nl-NL" dirty="0"/>
              <a:t>Eigen RV neemt over vanaf aanleiding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nl-NL" dirty="0"/>
              <a:t>Samen aanwezig omdat wij onderdeel uitmaken van het lerend netwerk van Divosa.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nl-NL" dirty="0"/>
              <a:t>RV van andere regio beheert de tijd (!)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Er zijn zoveel initiatieven</a:t>
            </a:r>
          </a:p>
          <a:p>
            <a:r>
              <a:rPr lang="nl-NL" dirty="0"/>
              <a:t>Versnippert</a:t>
            </a:r>
          </a:p>
          <a:p>
            <a:r>
              <a:rPr lang="nl-NL" dirty="0"/>
              <a:t>Wiel opnieuw uitvinden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nl-NL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6155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Overal is het anders, iedereen is anders opgehangen. </a:t>
            </a:r>
          </a:p>
          <a:p>
            <a:r>
              <a:rPr lang="nl-NL" dirty="0"/>
              <a:t>Sommige deeltijd, voltijds.</a:t>
            </a:r>
          </a:p>
          <a:p>
            <a:r>
              <a:rPr lang="nl-NL" dirty="0"/>
              <a:t>Sommige bij Werkcentrum, Leerloket, WSP of beleidsafdeling </a:t>
            </a:r>
          </a:p>
          <a:p>
            <a:r>
              <a:rPr lang="nl-NL" dirty="0"/>
              <a:t>Werkgevers ondersteuning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nl-NL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161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nl-NL" dirty="0"/>
              <a:t>Blik op de praktijk: lokale verbinder geeft voorbeelden, andere verbinder stelt de vragen.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nl-NL" dirty="0"/>
              <a:t>Lokale verbinder geeft lokale voorbeelden, collega stelt eventuele vragen en beschrijft landelijke voorbeelden.</a:t>
            </a:r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nl-NL" dirty="0"/>
              <a:t>Eigen verbinder presenteert.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nl-NL" dirty="0"/>
              <a:t>Wat is volgens jullie de grootste uitdaging voor statushouders in je gemeente? Wat heb je nodig om dit op te lossen?</a:t>
            </a:r>
            <a:endParaRPr lang="nl-NL" sz="2400" b="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11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-NL" dirty="0"/>
              <a:t>Eigen verbinder presenteert.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3" name="Google Shape;14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12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nl-NL" dirty="0"/>
              <a:t>Aanvullen en/of vervangen met regionale mogelijkheden.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2" name="Google Shape;15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13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g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6000750" y="6071210"/>
            <a:ext cx="184252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kst dia">
  <p:cSld name="Tekst di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1200150" y="556150"/>
            <a:ext cx="9069266" cy="70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1200150" y="1431940"/>
            <a:ext cx="10296525" cy="290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69189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4" descr="Slide 2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5371"/>
            <a:ext cx="12192000" cy="678609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11278429" y="727301"/>
            <a:ext cx="21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F35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E84F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eeld dia v2">
  <p:cSld name="Beeld dia v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>
            <a:spLocks noGrp="1"/>
          </p:cNvSpPr>
          <p:nvPr>
            <p:ph type="pic" idx="2"/>
          </p:nvPr>
        </p:nvSpPr>
        <p:spPr>
          <a:xfrm>
            <a:off x="3943350" y="6083770"/>
            <a:ext cx="895350" cy="47896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4" name="Google Shape;24;p15"/>
          <p:cNvGrpSpPr/>
          <p:nvPr/>
        </p:nvGrpSpPr>
        <p:grpSpPr>
          <a:xfrm>
            <a:off x="12826351" y="5669101"/>
            <a:ext cx="3178215" cy="1226450"/>
            <a:chOff x="0" y="-172355"/>
            <a:chExt cx="6356428" cy="2452890"/>
          </a:xfrm>
        </p:grpSpPr>
        <p:sp>
          <p:nvSpPr>
            <p:cNvPr id="25" name="Google Shape;25;p15"/>
            <p:cNvSpPr/>
            <p:nvPr/>
          </p:nvSpPr>
          <p:spPr>
            <a:xfrm>
              <a:off x="364" y="-172355"/>
              <a:ext cx="6356064" cy="344708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F35"/>
                </a:buClr>
                <a:buSzPts val="2800"/>
                <a:buFont typeface="Arial"/>
                <a:buNone/>
              </a:pPr>
              <a:r>
                <a:rPr lang="nl-NL" sz="1400" b="1" i="0" u="none" strike="noStrike" cap="none">
                  <a:solidFill>
                    <a:srgbClr val="E84F35"/>
                  </a:solidFill>
                  <a:latin typeface="Arial"/>
                  <a:ea typeface="Arial"/>
                  <a:cs typeface="Arial"/>
                  <a:sym typeface="Arial"/>
                </a:rPr>
                <a:t>HET PLAATSEN VAN EEN LOGO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5"/>
            <p:cNvSpPr/>
            <p:nvPr/>
          </p:nvSpPr>
          <p:spPr>
            <a:xfrm>
              <a:off x="0" y="449272"/>
              <a:ext cx="5636014" cy="1831263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nl-NL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Om het logo te schalen of te verslepen, klikt u op het geplaatste logo op de rechtermuisknop en selecteer </a:t>
              </a:r>
              <a:r>
                <a:rPr lang="nl-NL" sz="11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Bijsnijden</a:t>
              </a:r>
              <a:r>
                <a:rPr lang="nl-NL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nl-NL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Schaal het geplaatste logo met de witte vierkantjes in de hoeken.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11278429" y="727301"/>
            <a:ext cx="21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vosa.nl/publicaties/participatie-de-inburgering/inleiding/over-deze-handreik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sprijnmond.nl/werkgevers/statushouders/" TargetMode="External"/><Relationship Id="rId4" Type="http://schemas.openxmlformats.org/officeDocument/2006/relationships/hyperlink" Target="https://www.divosa.nl/projecten/inburgering-leren-de-uitvoering/regionale-verbinder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ajm.poeth1@rotterdam.nl" TargetMode="External"/><Relationship Id="rId4" Type="http://schemas.openxmlformats.org/officeDocument/2006/relationships/hyperlink" Target="mailto:Ec-nieuwkomers@zwolle.n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" descr="Slide 1.a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80" y="221245"/>
            <a:ext cx="12192000" cy="675914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510078" y="3429000"/>
            <a:ext cx="10453315" cy="88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50"/>
              <a:buFont typeface="Arial"/>
              <a:buNone/>
            </a:pPr>
            <a:r>
              <a:rPr lang="nl-NL" sz="5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Regionale Verbinders   </a:t>
            </a:r>
            <a:endParaRPr sz="5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510078" y="4624903"/>
            <a:ext cx="299284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dirty="0">
                <a:solidFill>
                  <a:schemeClr val="dk1"/>
                </a:solidFill>
              </a:rPr>
              <a:t>Inburgeringscafé DUO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nl-NL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dirty="0">
                <a:solidFill>
                  <a:schemeClr val="dk1"/>
                </a:solidFill>
              </a:rPr>
              <a:t>4 april 2025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2631" y="5859279"/>
            <a:ext cx="1834274" cy="70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 descr="Afbeelding met Graphics, Lettertype, grafische vormgeving, typografie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75456" y="6077529"/>
            <a:ext cx="2108200" cy="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23CCF-D060-96E5-D33D-0ECB02D0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Enkele</a:t>
            </a:r>
            <a:r>
              <a:rPr lang="nl-NL" dirty="0"/>
              <a:t> </a:t>
            </a:r>
            <a:r>
              <a:rPr lang="nl-NL" b="1" dirty="0"/>
              <a:t>voorbeelden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16841D8-A63C-9EED-59FB-309A4C80E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60" y="1989615"/>
            <a:ext cx="5803991" cy="326474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6FED600-B8E8-1FAD-3B91-13C3B77FF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855" y="1263106"/>
            <a:ext cx="4590985" cy="33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356928" y="280377"/>
            <a:ext cx="11069444" cy="114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"/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nl-NL" b="1" i="0" u="none" strike="noStrike" dirty="0">
                <a:latin typeface="Arial"/>
                <a:ea typeface="Arial"/>
                <a:cs typeface="Arial"/>
                <a:sym typeface="Arial"/>
              </a:rPr>
              <a:t>ips van de Regionale Verbinders (1)</a:t>
            </a:r>
            <a:br>
              <a:rPr lang="nl-NL" b="1" i="0" u="none" strike="noStrike" dirty="0">
                <a:latin typeface="Arial"/>
                <a:ea typeface="Arial"/>
                <a:cs typeface="Arial"/>
                <a:sym typeface="Arial"/>
              </a:rPr>
            </a:br>
            <a:r>
              <a:rPr lang="nl-NL" sz="2000" b="0" i="1" u="none" strike="noStrike" dirty="0">
                <a:latin typeface="Arial"/>
                <a:ea typeface="Arial"/>
                <a:cs typeface="Arial"/>
                <a:sym typeface="Arial"/>
              </a:rPr>
              <a:t>voor een succesvolle integratie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446049" y="1422399"/>
            <a:ext cx="11069445" cy="338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nl-NL" sz="7200" b="1" dirty="0">
                <a:latin typeface="Arial"/>
                <a:ea typeface="Arial"/>
                <a:cs typeface="Arial"/>
                <a:sym typeface="Arial"/>
              </a:rPr>
              <a:t>Aanbod niveau: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Duale (leerwerk)trajecten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Taal op de werkvloer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Coaching op de werkvloer voor taalondersteuning en cultuurverbinding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Ontzorgen en faciliteren van werkgevers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Trainingen en voorlichting voor werkgevers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12500"/>
              <a:buNone/>
            </a:pPr>
            <a:endParaRPr sz="6400" dirty="0"/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nl-NL" sz="7200" b="1" i="0" u="none" strike="noStrike" dirty="0">
                <a:latin typeface="Arial"/>
                <a:ea typeface="Arial"/>
                <a:cs typeface="Arial"/>
                <a:sym typeface="Arial"/>
              </a:rPr>
              <a:t>Uitvoerend niveau: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Cultuursensitief en deskundig werken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  <a:p>
            <a:pPr marL="857250" lvl="0" indent="-85725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Out-of-</a:t>
            </a:r>
            <a:r>
              <a:rPr lang="nl-NL" sz="7200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nl-NL" sz="7200" dirty="0">
                <a:latin typeface="Arial"/>
                <a:ea typeface="Arial"/>
                <a:cs typeface="Arial"/>
                <a:sym typeface="Arial"/>
              </a:rPr>
              <a:t>-box denken en doen</a:t>
            </a:r>
            <a:endParaRPr sz="7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6" descr="Regionale verbinders tijdens een bijeenkom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8360" y="2986764"/>
            <a:ext cx="5047875" cy="3646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485163" y="157006"/>
            <a:ext cx="10893241" cy="114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"/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nl-NL" sz="4400" b="1" i="0" u="none" strike="noStrike" dirty="0">
                <a:latin typeface="Arial"/>
                <a:ea typeface="Arial"/>
                <a:cs typeface="Arial"/>
                <a:sym typeface="Arial"/>
              </a:rPr>
              <a:t>ips van de Regionale Verbinders (2)</a:t>
            </a:r>
            <a:br>
              <a:rPr lang="nl-NL" sz="4400" b="1" i="0" u="none" strike="noStrike" dirty="0">
                <a:latin typeface="Arial"/>
                <a:ea typeface="Arial"/>
                <a:cs typeface="Arial"/>
                <a:sym typeface="Arial"/>
              </a:rPr>
            </a:br>
            <a:r>
              <a:rPr lang="nl-NL" sz="2200" b="0" i="1" u="none" strike="noStrike" dirty="0">
                <a:latin typeface="Arial"/>
                <a:ea typeface="Arial"/>
                <a:cs typeface="Arial"/>
                <a:sym typeface="Arial"/>
              </a:rPr>
              <a:t>voor een succesvolle integratie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485164" y="1471960"/>
            <a:ext cx="11011511" cy="286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1143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nl-NL" sz="2000" b="1" dirty="0"/>
              <a:t>Regionaal niveau: </a:t>
            </a:r>
            <a:r>
              <a:rPr lang="nl-NL" sz="2000" dirty="0"/>
              <a:t>Samenwerking in de regio</a:t>
            </a:r>
          </a:p>
          <a:p>
            <a:pPr marL="342900" lvl="0" indent="-3429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nl-NL" sz="2000" dirty="0"/>
              <a:t>Bruggen slaan tussen gemeenten en andere organisaties</a:t>
            </a:r>
          </a:p>
          <a:p>
            <a:pPr marL="342900" lvl="0" indent="-3429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nl-NL" sz="2000" dirty="0"/>
              <a:t>Organiseren van bijeenkomsten voor werkgevers en statushouders</a:t>
            </a:r>
            <a:endParaRPr dirty="0"/>
          </a:p>
          <a:p>
            <a:pPr marL="342900" lvl="0" indent="-3429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nl-NL" sz="2000" dirty="0"/>
              <a:t>Kennis van benutten nationale en Europese subsidies en fondsen</a:t>
            </a:r>
            <a:endParaRPr dirty="0"/>
          </a:p>
          <a:p>
            <a:pPr marL="228600" lvl="0" indent="-1143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dirty="0"/>
          </a:p>
        </p:txBody>
      </p:sp>
      <p:pic>
        <p:nvPicPr>
          <p:cNvPr id="146" name="Google Shape;146;p7" descr="Uitroepteken met effen opvull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00" y="4136750"/>
            <a:ext cx="462863" cy="46286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/>
        </p:nvSpPr>
        <p:spPr>
          <a:xfrm>
            <a:off x="485165" y="3953282"/>
            <a:ext cx="1199651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1" dirty="0">
                <a:solidFill>
                  <a:schemeClr val="dk1"/>
                </a:solidFill>
              </a:rPr>
              <a:t>Algemene tip</a:t>
            </a:r>
            <a:r>
              <a:rPr lang="nl-N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Maak gebruik van het netwerk dat de regionaal verbinder heeft, want dat scheelt je tijd en werk!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1200150" y="556150"/>
            <a:ext cx="9901238" cy="70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6"/>
              <a:buFont typeface="Play"/>
              <a:buNone/>
            </a:pPr>
            <a:r>
              <a:rPr lang="nl-NL" sz="3400" b="1" dirty="0">
                <a:latin typeface="Arial"/>
                <a:ea typeface="Arial"/>
                <a:cs typeface="Arial"/>
                <a:sym typeface="Arial"/>
              </a:rPr>
              <a:t>Enkele tools voor professionals en werkgevers</a:t>
            </a:r>
            <a:endParaRPr sz="34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 txBox="1">
            <a:spLocks noGrp="1"/>
          </p:cNvSpPr>
          <p:nvPr>
            <p:ph type="body" idx="1"/>
          </p:nvPr>
        </p:nvSpPr>
        <p:spPr>
          <a:xfrm>
            <a:off x="1060984" y="1431940"/>
            <a:ext cx="10435692" cy="424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77500" lnSpcReduction="20000"/>
          </a:bodyPr>
          <a:lstStyle/>
          <a:p>
            <a:pPr marL="45720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b="1" dirty="0"/>
              <a:t>Inspiratiesessies voor werkgevers</a:t>
            </a:r>
          </a:p>
          <a:p>
            <a:pPr marL="45720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b="1" dirty="0"/>
              <a:t>SOWIS subsidie </a:t>
            </a:r>
            <a:endParaRPr b="1" dirty="0"/>
          </a:p>
          <a:p>
            <a:pPr marL="45720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b="1" dirty="0"/>
              <a:t>Taalbuddy’s op de werkvloer  </a:t>
            </a:r>
            <a:r>
              <a:rPr lang="nl-NL" dirty="0"/>
              <a:t>ter ondersteuning van de taalontwikkeling</a:t>
            </a:r>
            <a:endParaRPr dirty="0"/>
          </a:p>
          <a:p>
            <a:pPr marL="457200" lvl="0" indent="-457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nl-NL" u="sng" dirty="0">
                <a:solidFill>
                  <a:schemeClr val="hlink"/>
                </a:solidFill>
                <a:hlinkClick r:id="rId3"/>
              </a:rPr>
              <a:t>Handreiking Participatie inburgering</a:t>
            </a:r>
            <a:r>
              <a:rPr lang="nl-NL" dirty="0"/>
              <a:t> als leidraad voor de begeleiding richting participatie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r>
              <a:rPr lang="nl-NL" b="1" dirty="0"/>
              <a:t>Meer informatie?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endParaRPr b="1"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r>
              <a:rPr lang="nl-NL" dirty="0"/>
              <a:t>Bezoek de volgende webpagina’s voor meer tips, inspirerende verhalen en tools:</a:t>
            </a:r>
            <a:endParaRPr dirty="0"/>
          </a:p>
          <a:p>
            <a:pPr marL="457200" lvl="0" indent="-4572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SzPct val="91836"/>
              <a:buFont typeface="Arial"/>
              <a:buChar char="•"/>
            </a:pPr>
            <a:r>
              <a:rPr lang="nl-NL" u="sng" dirty="0">
                <a:solidFill>
                  <a:schemeClr val="hlink"/>
                </a:solidFill>
                <a:hlinkClick r:id="rId4"/>
              </a:rPr>
              <a:t>Regionale verbinders </a:t>
            </a:r>
            <a:endParaRPr lang="nl-NL" u="sng" dirty="0">
              <a:solidFill>
                <a:schemeClr val="hlink"/>
              </a:solidFill>
            </a:endParaRPr>
          </a:p>
          <a:p>
            <a:pPr marL="457200" lvl="0" indent="-4572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SzPct val="91836"/>
              <a:buFont typeface="Arial"/>
              <a:buChar char="•"/>
            </a:pPr>
            <a:r>
              <a:rPr lang="nl-NL" dirty="0"/>
              <a:t>Werkgeversservicepunt Rijnmond </a:t>
            </a:r>
            <a:r>
              <a:rPr lang="nl-NL" dirty="0">
                <a:hlinkClick r:id="rId5"/>
              </a:rPr>
              <a:t>Statushouders - WSP Rijnmond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397869" y="572004"/>
            <a:ext cx="7222131" cy="70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"/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Waarom Divosa?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 txBox="1"/>
          <p:nvPr/>
        </p:nvSpPr>
        <p:spPr>
          <a:xfrm flipH="1">
            <a:off x="312235" y="1348210"/>
            <a:ext cx="7552366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Divosa heeft een lerend netwerk opgezet om regionale </a:t>
            </a:r>
            <a:r>
              <a:rPr lang="nl-NL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verbinders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 verbinden en te ondersteunen. Dit netwerk bevordert kennisdeling en samenwerking.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 doet Divosa?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Ondersteunen van de </a:t>
            </a:r>
            <a:r>
              <a:rPr lang="nl-NL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verbinders</a:t>
            </a:r>
            <a:r>
              <a:rPr lang="nl-NL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hen samenbrengen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Kennis, informatie en ervaringen uitwisselen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Leren van elkaar, zowel op proces- als inhoudelijk niveau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Organisatie van bijeenkomsten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Fysieke en online bijeenkomsten, samenwerking met SZW en ketenpartners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Verspreiden van goede voorbeelden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Hulpmiddelen en best </a:t>
            </a:r>
            <a:r>
              <a:rPr lang="nl-NL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practices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Char char="o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webpagina's en nieuwsbrieven van Divosa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9" descr="Een volle zaal tijdens een bijeenkomst van Regionale verbind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5623" y="291431"/>
            <a:ext cx="4015164" cy="322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9" descr="Regionale verbinders zijn met elkaar in gespre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4601" y="2968380"/>
            <a:ext cx="4056186" cy="3255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0" descr="Slide 1 A.a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3"/>
            <a:ext cx="12192001" cy="685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 txBox="1"/>
          <p:nvPr/>
        </p:nvSpPr>
        <p:spPr>
          <a:xfrm>
            <a:off x="536366" y="2782669"/>
            <a:ext cx="574086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Contactgegevens</a:t>
            </a: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E7032D3-2BA2-5395-C90C-D023C2D331BB}"/>
              </a:ext>
            </a:extLst>
          </p:cNvPr>
          <p:cNvSpPr txBox="1"/>
          <p:nvPr/>
        </p:nvSpPr>
        <p:spPr>
          <a:xfrm>
            <a:off x="467092" y="5004425"/>
            <a:ext cx="33408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Statushouders aan het werk</a:t>
            </a:r>
            <a:endParaRPr lang="nl-NL" dirty="0"/>
          </a:p>
          <a:p>
            <a:r>
              <a:rPr lang="nl-NL" dirty="0"/>
              <a:t>statushoudersaanhetwerk@rotterdam.nl</a:t>
            </a:r>
          </a:p>
          <a:p>
            <a:endParaRPr lang="nl-NL" dirty="0"/>
          </a:p>
          <a:p>
            <a:r>
              <a:rPr lang="nl-NL" dirty="0"/>
              <a:t>Alexandra </a:t>
            </a:r>
            <a:r>
              <a:rPr lang="nl-NL" dirty="0" err="1"/>
              <a:t>Zellenrath</a:t>
            </a:r>
            <a:r>
              <a:rPr lang="nl-NL" dirty="0"/>
              <a:t>-Poeth</a:t>
            </a:r>
          </a:p>
          <a:p>
            <a:r>
              <a:rPr lang="nl-NL" dirty="0">
                <a:hlinkClick r:id="rId5"/>
              </a:rPr>
              <a:t>ajm.poeth1@rotterdam.nl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>
            <a:spLocks noGrp="1"/>
          </p:cNvSpPr>
          <p:nvPr>
            <p:ph type="title"/>
          </p:nvPr>
        </p:nvSpPr>
        <p:spPr>
          <a:xfrm>
            <a:off x="555312" y="211532"/>
            <a:ext cx="11081376" cy="70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ial"/>
              <a:buNone/>
            </a:pPr>
            <a:r>
              <a:rPr lang="nl-NL" sz="4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Programma</a:t>
            </a:r>
            <a:endParaRPr sz="4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body" idx="1"/>
          </p:nvPr>
        </p:nvSpPr>
        <p:spPr>
          <a:xfrm>
            <a:off x="555312" y="817875"/>
            <a:ext cx="11081375" cy="474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1143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4924"/>
              <a:buNone/>
            </a:pPr>
            <a:endParaRPr sz="205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10.00 – Even voorstellen</a:t>
            </a: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10.05 – </a:t>
            </a:r>
            <a:r>
              <a:rPr lang="nl-NL" b="1" dirty="0"/>
              <a:t>Waarom Regionaal Verbinders</a:t>
            </a: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None/>
            </a:pPr>
            <a:r>
              <a:rPr lang="nl-NL" b="1" dirty="0"/>
              <a:t>10</a:t>
            </a: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.15 – Een blik op de praktijk van de Regionale </a:t>
            </a:r>
            <a:r>
              <a:rPr lang="nl-NL" b="1" dirty="0"/>
              <a:t>V</a:t>
            </a: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erbinder</a:t>
            </a:r>
            <a:endParaRPr lang="nl-NL" dirty="0"/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10.35 – </a:t>
            </a:r>
            <a:r>
              <a:rPr lang="nl-NL" b="1" dirty="0"/>
              <a:t>Discussie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SzPct val="38610"/>
              <a:buNone/>
            </a:pPr>
            <a:r>
              <a:rPr lang="nl-NL" b="1" dirty="0">
                <a:latin typeface="Arial"/>
                <a:ea typeface="Arial"/>
                <a:cs typeface="Arial"/>
                <a:sym typeface="Arial"/>
              </a:rPr>
              <a:t>10.45 – Afsluiting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1143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8452"/>
              <a:buNone/>
            </a:pP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F2328-9561-ABEA-4AAA-92ADCC75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Even voorstellen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D5E156-B949-A55D-5A46-4BF5C37BF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88" y="1767410"/>
            <a:ext cx="4040218" cy="2691856"/>
          </a:xfrm>
          <a:prstGeom prst="rect">
            <a:avLst/>
          </a:prstGeom>
        </p:spPr>
      </p:pic>
      <p:pic>
        <p:nvPicPr>
          <p:cNvPr id="5" name="Afbeelding 4" descr="Afbeelding met buitenshuis, hemel, gebouw, raam&#10;&#10;Door AI gegenereerde inhoud is mogelijk onjuist.">
            <a:extLst>
              <a:ext uri="{FF2B5EF4-FFF2-40B4-BE49-F238E27FC236}">
                <a16:creationId xmlns:a16="http://schemas.microsoft.com/office/drawing/2014/main" id="{83AB3C42-9DFB-D426-4605-EFD630275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083" y="1771293"/>
            <a:ext cx="4947503" cy="26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8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30CCE-C4CD-65ED-6CFB-10AC81FC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556150"/>
            <a:ext cx="9659916" cy="706956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Wat doet een Regionaal Verbinder dan</a:t>
            </a:r>
            <a:r>
              <a:rPr lang="nl-NL" dirty="0"/>
              <a:t>?</a:t>
            </a:r>
          </a:p>
        </p:txBody>
      </p:sp>
      <p:pic>
        <p:nvPicPr>
          <p:cNvPr id="5" name="Graphic 4" descr="Vraagteken met effen opvulling">
            <a:extLst>
              <a:ext uri="{FF2B5EF4-FFF2-40B4-BE49-F238E27FC236}">
                <a16:creationId xmlns:a16="http://schemas.microsoft.com/office/drawing/2014/main" id="{F62E4E77-0050-118D-DC51-8DABEAC05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9995" y="2467627"/>
            <a:ext cx="1790177" cy="179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AD39A-B7DD-5774-1BD8-88DF2921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1" dirty="0"/>
              <a:t>Waarom Regionaal </a:t>
            </a:r>
            <a:r>
              <a:rPr lang="nl-NL" b="1" dirty="0"/>
              <a:t>V</a:t>
            </a:r>
            <a:r>
              <a:rPr lang="nl-NL" sz="4400" b="1" dirty="0"/>
              <a:t>erbinders</a:t>
            </a:r>
            <a:br>
              <a:rPr lang="nl-NL" sz="4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63C3EA-0DCF-2545-6EA2-445DE266D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1657409"/>
            <a:ext cx="10296525" cy="2900574"/>
          </a:xfrm>
        </p:spPr>
        <p:txBody>
          <a:bodyPr>
            <a:normAutofit fontScale="62500" lnSpcReduction="20000"/>
          </a:bodyPr>
          <a:lstStyle/>
          <a:p>
            <a:r>
              <a:rPr lang="nl-NL" dirty="0">
                <a:cs typeface="Times New Roman"/>
              </a:rPr>
              <a:t>Ministerie van Sociale Zaken en Werkgelegenheid (SZW) heeft een actieplan opgesteld</a:t>
            </a:r>
          </a:p>
          <a:p>
            <a:endParaRPr lang="nl-NL" dirty="0">
              <a:cs typeface="Times New Roman"/>
            </a:endParaRPr>
          </a:p>
          <a:p>
            <a:r>
              <a:rPr lang="nl-NL" dirty="0">
                <a:cs typeface="Times New Roman"/>
              </a:rPr>
              <a:t>Doel: </a:t>
            </a:r>
            <a:r>
              <a:rPr lang="nl-NL" b="1" dirty="0">
                <a:cs typeface="Times New Roman"/>
              </a:rPr>
              <a:t>meer statushouders aan het werk</a:t>
            </a:r>
          </a:p>
          <a:p>
            <a:endParaRPr lang="nl-NL" dirty="0">
              <a:cs typeface="Times New Roman"/>
            </a:endParaRPr>
          </a:p>
          <a:p>
            <a:pPr marL="228600" indent="0"/>
            <a:r>
              <a:rPr lang="nl-NL" sz="3200" dirty="0">
                <a:cs typeface="Times New Roman"/>
              </a:rPr>
              <a:t>1. Regionaal Verbinders</a:t>
            </a:r>
          </a:p>
          <a:p>
            <a:r>
              <a:rPr lang="nl-NL" sz="3200" dirty="0">
                <a:cs typeface="Times New Roman"/>
              </a:rPr>
              <a:t>2. Proef met startbanen (werken en inburgeren tegelijkertijd)</a:t>
            </a:r>
            <a:endParaRPr lang="en-US" sz="3200" dirty="0">
              <a:cs typeface="Times New Roman"/>
            </a:endParaRPr>
          </a:p>
          <a:p>
            <a:r>
              <a:rPr lang="nl-NL" sz="3200" dirty="0">
                <a:cs typeface="Times New Roman"/>
              </a:rPr>
              <a:t>3. Vroege Start en werken tijdens verblijf in AZC</a:t>
            </a:r>
          </a:p>
          <a:p>
            <a:r>
              <a:rPr lang="nl-NL" sz="3200" dirty="0">
                <a:cs typeface="Times New Roman"/>
              </a:rPr>
              <a:t>4. Subsidie ondersteuning van werkgevers (SOWIS)</a:t>
            </a:r>
            <a:endParaRPr lang="en-US" sz="3200" dirty="0">
              <a:cs typeface="Times New Roman"/>
            </a:endParaRPr>
          </a:p>
          <a:p>
            <a:endParaRPr lang="nl-NL" dirty="0"/>
          </a:p>
        </p:txBody>
      </p:sp>
      <p:pic>
        <p:nvPicPr>
          <p:cNvPr id="4" name="Afbeelding 3" descr="Vector pictogram van de planning 379721 Vectorkunst bij Vecteezy">
            <a:extLst>
              <a:ext uri="{FF2B5EF4-FFF2-40B4-BE49-F238E27FC236}">
                <a16:creationId xmlns:a16="http://schemas.microsoft.com/office/drawing/2014/main" id="{7F41E87B-8302-85E9-6B19-6AE79E35D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162" y="3438395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7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409A8-C5E8-2050-5E5F-0B361134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Regionaal Verbinder in Rijnmond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0AFAF1-855E-1F87-5E72-1945E529E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672" y="1431939"/>
            <a:ext cx="10933004" cy="3753835"/>
          </a:xfrm>
        </p:spPr>
        <p:txBody>
          <a:bodyPr>
            <a:normAutofit/>
          </a:bodyPr>
          <a:lstStyle/>
          <a:p>
            <a:endParaRPr lang="nl-NL" sz="1800" b="1" kern="1200" dirty="0">
              <a:solidFill>
                <a:srgbClr val="000000"/>
              </a:solidFill>
              <a:effectLst/>
              <a:latin typeface="Bolder" panose="00000500000000000000" pitchFamily="2" charset="0"/>
              <a:ea typeface="+mn-ea"/>
              <a:cs typeface="Times New Roman" panose="02020603050405020304" pitchFamily="18" charset="0"/>
            </a:endParaRPr>
          </a:p>
          <a:p>
            <a:r>
              <a:rPr lang="nl-NL" sz="1800" b="1" kern="1200" dirty="0">
                <a:solidFill>
                  <a:srgbClr val="000000"/>
                </a:solidFill>
                <a:effectLst/>
                <a:latin typeface="Bolder" panose="00000500000000000000" pitchFamily="2" charset="0"/>
                <a:ea typeface="+mn-ea"/>
                <a:cs typeface="Times New Roman" panose="02020603050405020304" pitchFamily="18" charset="0"/>
              </a:rPr>
              <a:t>HOE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1800" b="1" kern="1200" dirty="0">
                <a:solidFill>
                  <a:srgbClr val="000000"/>
                </a:solidFill>
                <a:latin typeface="Bolder" panose="00000500000000000000" pitchFamily="2" charset="0"/>
                <a:ea typeface="+mn-ea"/>
                <a:cs typeface="Times New Roman" panose="02020603050405020304" pitchFamily="18" charset="0"/>
              </a:rPr>
              <a:t>Ambitie</a:t>
            </a:r>
            <a:endParaRPr lang="nl-NL" sz="1800" dirty="0"/>
          </a:p>
          <a:p>
            <a:r>
              <a:rPr lang="nl-NL" sz="1800" b="1" kern="1200" dirty="0">
                <a:solidFill>
                  <a:srgbClr val="000000"/>
                </a:solidFill>
                <a:latin typeface="Bolder" panose="00000500000000000000" pitchFamily="2" charset="0"/>
                <a:ea typeface="+mn-ea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4" name="Afbeelding 3" descr="Tweede belronde bronhouders Register Externe Veiligheid | Register externe  veiligheid">
            <a:extLst>
              <a:ext uri="{FF2B5EF4-FFF2-40B4-BE49-F238E27FC236}">
                <a16:creationId xmlns:a16="http://schemas.microsoft.com/office/drawing/2014/main" id="{235872B1-5387-D160-5BA7-B056749C1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939" y="2359251"/>
            <a:ext cx="2334775" cy="136592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F7315B7-F5DE-8B5B-15B3-24B7D04A6702}"/>
              </a:ext>
            </a:extLst>
          </p:cNvPr>
          <p:cNvSpPr txBox="1"/>
          <p:nvPr/>
        </p:nvSpPr>
        <p:spPr>
          <a:xfrm>
            <a:off x="2248423" y="1821086"/>
            <a:ext cx="559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solidFill>
                  <a:schemeClr val="bg2"/>
                </a:solidFill>
              </a:rPr>
              <a:t>Programmateam ‘</a:t>
            </a:r>
            <a:r>
              <a:rPr lang="nl-NL" sz="1800" b="1" dirty="0">
                <a:solidFill>
                  <a:schemeClr val="bg2"/>
                </a:solidFill>
                <a:latin typeface="Bolder" panose="00000500000000000000" pitchFamily="2" charset="0"/>
              </a:rPr>
              <a:t>Statushouders</a:t>
            </a:r>
            <a:r>
              <a:rPr lang="nl-NL" sz="1800" b="1" dirty="0">
                <a:solidFill>
                  <a:schemeClr val="bg2"/>
                </a:solidFill>
              </a:rPr>
              <a:t> aan het werk’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4E90724-86A2-2BAD-E2F3-0AD660152112}"/>
              </a:ext>
            </a:extLst>
          </p:cNvPr>
          <p:cNvSpPr txBox="1"/>
          <p:nvPr/>
        </p:nvSpPr>
        <p:spPr>
          <a:xfrm>
            <a:off x="2054269" y="4017275"/>
            <a:ext cx="9883036" cy="124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8600">
              <a:lnSpc>
                <a:spcPct val="145454"/>
              </a:lnSpc>
              <a:buSzPts val="1800"/>
            </a:pPr>
            <a:r>
              <a:rPr lang="nl-NL" sz="1800" b="1" kern="1200" dirty="0">
                <a:latin typeface="Bolder" panose="00000500000000000000" pitchFamily="2" charset="0"/>
                <a:ea typeface="+mn-ea"/>
                <a:cs typeface="Times New Roman" panose="02020603050405020304" pitchFamily="18" charset="0"/>
                <a:sym typeface="Play"/>
              </a:rPr>
              <a:t>1. Verbeteren arbeidspotentieel statushouders/ asielzoekers</a:t>
            </a:r>
          </a:p>
          <a:p>
            <a:pPr marL="457200" indent="-228600">
              <a:lnSpc>
                <a:spcPct val="145454"/>
              </a:lnSpc>
              <a:buSzPts val="1800"/>
            </a:pPr>
            <a:r>
              <a:rPr lang="nl-NL" sz="1800" b="1" kern="1200" dirty="0">
                <a:latin typeface="Bolder" panose="00000500000000000000" pitchFamily="2" charset="0"/>
                <a:ea typeface="+mn-ea"/>
                <a:cs typeface="Times New Roman" panose="02020603050405020304" pitchFamily="18" charset="0"/>
                <a:sym typeface="Play"/>
              </a:rPr>
              <a:t>2. Meer samenwerking en kennisdeling tussen professionals in regio</a:t>
            </a:r>
          </a:p>
          <a:p>
            <a:pPr marL="457200" indent="-228600">
              <a:lnSpc>
                <a:spcPct val="145454"/>
              </a:lnSpc>
              <a:buSzPts val="1800"/>
            </a:pPr>
            <a:r>
              <a:rPr lang="nl-NL" sz="1800" b="1" kern="1200" dirty="0">
                <a:latin typeface="Bolder" panose="00000500000000000000" pitchFamily="2" charset="0"/>
                <a:ea typeface="+mn-ea"/>
                <a:cs typeface="Times New Roman" panose="02020603050405020304" pitchFamily="18" charset="0"/>
                <a:sym typeface="Play"/>
              </a:rPr>
              <a:t>3. Informeren en enthousiasmeren van werkgevers in Rijnmond</a:t>
            </a:r>
          </a:p>
        </p:txBody>
      </p:sp>
      <p:pic>
        <p:nvPicPr>
          <p:cNvPr id="10" name="Graphic 9" descr="Vergrootglas met effen opvulling">
            <a:extLst>
              <a:ext uri="{FF2B5EF4-FFF2-40B4-BE49-F238E27FC236}">
                <a16:creationId xmlns:a16="http://schemas.microsoft.com/office/drawing/2014/main" id="{57D1D2C2-1C9A-A9F5-B487-F206CAD21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7440" y="2359251"/>
            <a:ext cx="1400828" cy="126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7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0541C42-3B81-2FAC-04D1-EB72FAF9C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383" y="971294"/>
            <a:ext cx="8981161" cy="44742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1375DB7-DE3D-AB50-0617-F1828A3049D9}"/>
              </a:ext>
            </a:extLst>
          </p:cNvPr>
          <p:cNvSpPr txBox="1"/>
          <p:nvPr/>
        </p:nvSpPr>
        <p:spPr>
          <a:xfrm>
            <a:off x="2037568" y="175726"/>
            <a:ext cx="8505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Play" panose="020B0604020202020204" charset="0"/>
              </a:rPr>
              <a:t>REGIO IN BEELD</a:t>
            </a:r>
          </a:p>
        </p:txBody>
      </p:sp>
    </p:spTree>
    <p:extLst>
      <p:ext uri="{BB962C8B-B14F-4D97-AF65-F5344CB8AC3E}">
        <p14:creationId xmlns:p14="http://schemas.microsoft.com/office/powerpoint/2010/main" val="3000736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6A6F3-B981-A2D9-8D98-DABB0B64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49" y="556150"/>
            <a:ext cx="10173483" cy="706956"/>
          </a:xfrm>
        </p:spPr>
        <p:txBody>
          <a:bodyPr>
            <a:normAutofit fontScale="90000"/>
          </a:bodyPr>
          <a:lstStyle/>
          <a:p>
            <a:r>
              <a:rPr lang="nl-NL" b="1" dirty="0" err="1"/>
              <a:t>Asielopvangplekken</a:t>
            </a:r>
            <a:r>
              <a:rPr lang="nl-NL" b="1" dirty="0"/>
              <a:t> en doorstroomlocatie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662346F-36CF-0C53-5CCB-B59163DEB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181" y="1490597"/>
            <a:ext cx="6056344" cy="316982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D9742D8-1F1E-A425-8111-2FD64BE9819B}"/>
              </a:ext>
            </a:extLst>
          </p:cNvPr>
          <p:cNvSpPr txBox="1"/>
          <p:nvPr/>
        </p:nvSpPr>
        <p:spPr>
          <a:xfrm>
            <a:off x="2217107" y="2721114"/>
            <a:ext cx="4772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Bolder" panose="00000500000000000000" pitchFamily="2" charset="0"/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640881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595085" y="556150"/>
            <a:ext cx="11117943" cy="70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lay"/>
              <a:buNone/>
            </a:pPr>
            <a:br>
              <a:rPr lang="nl-NL" sz="3200" b="0" i="0" u="none" strike="noStrike"/>
            </a:br>
            <a:endParaRPr sz="3200"/>
          </a:p>
        </p:txBody>
      </p:sp>
      <p:pic>
        <p:nvPicPr>
          <p:cNvPr id="129" name="Google Shape;129;p5" descr="Afbeelding met kleding, persoon, jeans, schoeisel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266" y="3948365"/>
            <a:ext cx="3274599" cy="2045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478971" y="304915"/>
            <a:ext cx="11859165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-NL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Een blik werpen in de praktijk van een Regionale verbinder..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0D59C86-B5AA-AA1D-A0BD-DED4DFA60EB4}"/>
              </a:ext>
            </a:extLst>
          </p:cNvPr>
          <p:cNvSpPr txBox="1"/>
          <p:nvPr/>
        </p:nvSpPr>
        <p:spPr>
          <a:xfrm>
            <a:off x="3254896" y="1477981"/>
            <a:ext cx="8678838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114300">
              <a:lnSpc>
                <a:spcPct val="150000"/>
              </a:lnSpc>
              <a:buFont typeface="Arial"/>
              <a:buChar char="•"/>
            </a:pPr>
            <a:r>
              <a:rPr lang="nl-NL" sz="1800" b="1" dirty="0">
                <a:solidFill>
                  <a:srgbClr val="000000"/>
                </a:solidFill>
              </a:rPr>
              <a:t>Verbinden</a:t>
            </a:r>
            <a:r>
              <a:rPr lang="nl-NL" sz="1800" dirty="0">
                <a:solidFill>
                  <a:srgbClr val="000000"/>
                </a:solidFill>
              </a:rPr>
              <a:t> </a:t>
            </a:r>
            <a:r>
              <a:rPr lang="nl-NL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betrokken partijen (gemeenten, COA, UWV, werkgevers, WSP professionals</a:t>
            </a:r>
            <a:r>
              <a:rPr lang="nl-NL" sz="1800" dirty="0"/>
              <a:t> etc.</a:t>
            </a:r>
            <a:r>
              <a:rPr lang="nl-NL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marL="685800" lvl="1" indent="-114300">
              <a:lnSpc>
                <a:spcPct val="150000"/>
              </a:lnSpc>
              <a:buFont typeface="Arial"/>
              <a:buChar char="•"/>
            </a:pPr>
            <a:r>
              <a:rPr lang="nl-NL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Informeren en enthousiasmeren </a:t>
            </a:r>
          </a:p>
          <a:p>
            <a:pPr marL="685800" lvl="1" indent="-114300">
              <a:lnSpc>
                <a:spcPct val="150000"/>
              </a:lnSpc>
              <a:buFont typeface="Arial"/>
              <a:buChar char="•"/>
            </a:pPr>
            <a:r>
              <a:rPr lang="nl-NL" sz="1800" b="1" dirty="0"/>
              <a:t>Denken en doen</a:t>
            </a:r>
            <a:r>
              <a:rPr lang="nl-NL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 invulling te geven aan kansen en behoeften</a:t>
            </a:r>
            <a:endParaRPr lang="nl-NL" sz="1800" dirty="0"/>
          </a:p>
          <a:p>
            <a:pPr marL="685800" lvl="1" indent="-114300">
              <a:lnSpc>
                <a:spcPct val="150000"/>
              </a:lnSpc>
              <a:buFont typeface="Arial"/>
              <a:buChar char="•"/>
            </a:pPr>
            <a:r>
              <a:rPr lang="nl-NL" sz="1800" b="1" dirty="0"/>
              <a:t>Centraal aanspreekpunt </a:t>
            </a:r>
            <a:r>
              <a:rPr lang="nl-NL" sz="1800" dirty="0"/>
              <a:t>(kennis en netwerk) voor betrokken organisaties op verschillende niveaus.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632</Words>
  <Application>Microsoft Office PowerPoint</Application>
  <PresentationFormat>Breedbeeld</PresentationFormat>
  <Paragraphs>117</Paragraphs>
  <Slides>15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Courier New</vt:lpstr>
      <vt:lpstr>Arial</vt:lpstr>
      <vt:lpstr>Times New Roman</vt:lpstr>
      <vt:lpstr>Helvetica Neue</vt:lpstr>
      <vt:lpstr>Bolder</vt:lpstr>
      <vt:lpstr>Calibri</vt:lpstr>
      <vt:lpstr>Play</vt:lpstr>
      <vt:lpstr>1_Kantoorthema</vt:lpstr>
      <vt:lpstr>PowerPoint-presentatie</vt:lpstr>
      <vt:lpstr>Programma</vt:lpstr>
      <vt:lpstr>Even voorstellen </vt:lpstr>
      <vt:lpstr>Wat doet een Regionaal Verbinder dan?</vt:lpstr>
      <vt:lpstr>Waarom Regionaal Verbinders </vt:lpstr>
      <vt:lpstr>Regionaal Verbinder in Rijnmond </vt:lpstr>
      <vt:lpstr>PowerPoint-presentatie</vt:lpstr>
      <vt:lpstr>Asielopvangplekken en doorstroomlocatie</vt:lpstr>
      <vt:lpstr> </vt:lpstr>
      <vt:lpstr>Enkele voorbeelden</vt:lpstr>
      <vt:lpstr>Tips van de Regionale Verbinders (1) voor een succesvolle integratie</vt:lpstr>
      <vt:lpstr>Tips van de Regionale Verbinders (2) voor een succesvolle integratie</vt:lpstr>
      <vt:lpstr>Enkele tools voor professionals en werkgevers</vt:lpstr>
      <vt:lpstr>Waarom Divosa?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Zeycan Sahin</dc:creator>
  <cp:lastModifiedBy>Springer, Tineke</cp:lastModifiedBy>
  <cp:revision>4</cp:revision>
  <dcterms:created xsi:type="dcterms:W3CDTF">2024-11-06T12:16:28Z</dcterms:created>
  <dcterms:modified xsi:type="dcterms:W3CDTF">2025-05-08T12:08:16Z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871968-df67-4817-ac85-f4a5f5ebb5dd_Enabled">
    <vt:lpwstr>true</vt:lpwstr>
  </property>
  <property fmtid="{D5CDD505-2E9C-101B-9397-08002B2CF9AE}" pid="3" name="MSIP_Label_ea871968-df67-4817-ac85-f4a5f5ebb5dd_SetDate">
    <vt:lpwstr>2025-03-31T07:06:15Z</vt:lpwstr>
  </property>
  <property fmtid="{D5CDD505-2E9C-101B-9397-08002B2CF9AE}" pid="4" name="MSIP_Label_ea871968-df67-4817-ac85-f4a5f5ebb5dd_Method">
    <vt:lpwstr>Standard</vt:lpwstr>
  </property>
  <property fmtid="{D5CDD505-2E9C-101B-9397-08002B2CF9AE}" pid="5" name="MSIP_Label_ea871968-df67-4817-ac85-f4a5f5ebb5dd_Name">
    <vt:lpwstr>Bedrijfsvertrouwelijk</vt:lpwstr>
  </property>
  <property fmtid="{D5CDD505-2E9C-101B-9397-08002B2CF9AE}" pid="6" name="MSIP_Label_ea871968-df67-4817-ac85-f4a5f5ebb5dd_SiteId">
    <vt:lpwstr>49c4cd82-8f65-4d6a-9a3b-0ecd07c0cf5b</vt:lpwstr>
  </property>
  <property fmtid="{D5CDD505-2E9C-101B-9397-08002B2CF9AE}" pid="7" name="MSIP_Label_ea871968-df67-4817-ac85-f4a5f5ebb5dd_ActionId">
    <vt:lpwstr>276d7f44-b5e1-4752-a5be-1cfaa2bd8a1e</vt:lpwstr>
  </property>
  <property fmtid="{D5CDD505-2E9C-101B-9397-08002B2CF9AE}" pid="8" name="MSIP_Label_ea871968-df67-4817-ac85-f4a5f5ebb5dd_ContentBits">
    <vt:lpwstr>0</vt:lpwstr>
  </property>
  <property fmtid="{D5CDD505-2E9C-101B-9397-08002B2CF9AE}" pid="9" name="MSIP_Label_ea871968-df67-4817-ac85-f4a5f5ebb5dd_Tag">
    <vt:lpwstr>10, 3, 0, 1</vt:lpwstr>
  </property>
</Properties>
</file>