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5.svg" ContentType="image/svg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8288000" cy="10287000"/>
  <p:notesSz cx="6858000" cy="9144000"/>
  <p:embeddedFontLst>
    <p:embeddedFont>
      <p:font typeface="Nunito" panose="00000500000000000000"/>
      <p:regular r:id="rId15"/>
    </p:embeddedFont>
    <p:embeddedFont>
      <p:font typeface="Nunito Bold" panose="00000800000000000000"/>
      <p:bold r:id="rId16"/>
    </p:embeddedFont>
    <p:embeddedFont>
      <p:font typeface="Calibri" panose="020F050202020403020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101" d="100"/>
          <a:sy n="101" d="100"/>
        </p:scale>
        <p:origin x="2886" y="126"/>
      </p:cViewPr>
      <p:guideLst>
        <p:guide orient="horz" pos="2160"/>
        <p:guide pos="29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8" Type="http://schemas.openxmlformats.org/officeDocument/2006/relationships/font" Target="fonts/font4.fntdata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7" Type="http://schemas.openxmlformats.org/officeDocument/2006/relationships/font" Target="fonts/font3.fntdata"/><Relationship Id="rId12" Type="http://schemas.openxmlformats.org/officeDocument/2006/relationships/presProps" Target="presProps.xml"/><Relationship Id="rId20" Type="http://schemas.openxmlformats.org/officeDocument/2006/relationships/font" Target="fonts/font6.fntdata"/><Relationship Id="rId2" Type="http://schemas.openxmlformats.org/officeDocument/2006/relationships/theme" Target="theme/theme1.xml"/><Relationship Id="rId16" Type="http://schemas.openxmlformats.org/officeDocument/2006/relationships/font" Target="fonts/font2.fntdata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customXml" Target="../customXml/item3.xml"/><Relationship Id="rId19" Type="http://schemas.openxmlformats.org/officeDocument/2006/relationships/font" Target="fonts/font5.fntdata"/><Relationship Id="rId10" Type="http://schemas.openxmlformats.org/officeDocument/2006/relationships/slide" Target="slides/slide8.xml"/><Relationship Id="rId9" Type="http://schemas.openxmlformats.org/officeDocument/2006/relationships/slide" Target="slides/slide7.xml"/><Relationship Id="rId4" Type="http://schemas.openxmlformats.org/officeDocument/2006/relationships/slide" Target="slides/slide2.xml"/><Relationship Id="rId14" Type="http://schemas.openxmlformats.org/officeDocument/2006/relationships/tableStyles" Target="tableStyles.xml"/><Relationship Id="rId22" Type="http://schemas.openxmlformats.org/officeDocument/2006/relationships/customXml" Target="../customXml/item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svg"/><Relationship Id="rId7" Type="http://schemas.openxmlformats.org/officeDocument/2006/relationships/image" Target="../media/image16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1.svg"/><Relationship Id="rId11" Type="http://schemas.openxmlformats.org/officeDocument/2006/relationships/image" Target="../media/image20.png"/><Relationship Id="rId10" Type="http://schemas.openxmlformats.org/officeDocument/2006/relationships/image" Target="../media/image19.sv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svg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sv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.bin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oleObject" Target="../embeddings/oleObject2.bin"/><Relationship Id="rId3" Type="http://schemas.openxmlformats.org/officeDocument/2006/relationships/image" Target="../media/image30.png"/><Relationship Id="rId2" Type="http://schemas.openxmlformats.org/officeDocument/2006/relationships/package" Target="../embeddings/Workbook1.xlsx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04608">
            <a:off x="-6279759" y="3735639"/>
            <a:ext cx="11505544" cy="11045322"/>
          </a:xfrm>
          <a:custGeom>
            <a:avLst/>
            <a:gdLst/>
            <a:ahLst/>
            <a:cxnLst/>
            <a:rect l="l" t="t" r="r" b="b"/>
            <a:pathLst>
              <a:path w="11505544" h="11045322">
                <a:moveTo>
                  <a:pt x="0" y="0"/>
                </a:moveTo>
                <a:lnTo>
                  <a:pt x="11505544" y="0"/>
                </a:lnTo>
                <a:lnTo>
                  <a:pt x="11505544" y="11045322"/>
                </a:lnTo>
                <a:lnTo>
                  <a:pt x="0" y="1104532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2007925"/>
            <a:ext cx="12342325" cy="5593709"/>
            <a:chOff x="0" y="0"/>
            <a:chExt cx="16456433" cy="7458279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6456433" cy="4886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00"/>
                </a:lnSpc>
              </a:pPr>
              <a:r>
                <a:rPr lang="en-US" sz="6000" b="1">
                  <a:solidFill>
                    <a:srgbClr val="000000"/>
                  </a:solidFill>
                  <a:latin typeface="Proxima Nova Bold" panose="02000506030000020004"/>
                  <a:ea typeface="Proxima Nova Bold" panose="02000506030000020004"/>
                  <a:cs typeface="Proxima Nova Bold" panose="02000506030000020004"/>
                  <a:sym typeface="Proxima Nova Bold" panose="02000506030000020004"/>
                </a:rPr>
                <a:t>Predicting Vasovagal Reactions During Blood Donation Using Video-Based Physiological Signal Extraction and Machine Learning </a:t>
              </a:r>
              <a:endParaRPr lang="en-US" sz="6000" b="1">
                <a:solidFill>
                  <a:srgbClr val="000000"/>
                </a:solidFill>
                <a:latin typeface="Proxima Nova Bold" panose="02000506030000020004"/>
                <a:ea typeface="Proxima Nova Bold" panose="02000506030000020004"/>
                <a:cs typeface="Proxima Nova Bold" panose="02000506030000020004"/>
                <a:sym typeface="Proxima Nova Bold" panose="02000506030000020004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451467"/>
              <a:ext cx="15381459" cy="2006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sz="2900" spc="29">
                  <a:solidFill>
                    <a:srgbClr val="000000"/>
                  </a:solidFill>
                  <a:latin typeface="Nunito" panose="00000500000000000000"/>
                  <a:ea typeface="Nunito" panose="00000500000000000000"/>
                  <a:cs typeface="Nunito" panose="00000500000000000000"/>
                  <a:sym typeface="Nunito" panose="00000500000000000000"/>
                </a:rPr>
                <a:t>J</a:t>
              </a:r>
              <a:r>
                <a:rPr lang="en-US" sz="2900" u="sng" spc="29">
                  <a:solidFill>
                    <a:srgbClr val="000000"/>
                  </a:solidFill>
                  <a:latin typeface="Nunito" panose="00000500000000000000"/>
                  <a:ea typeface="Nunito" panose="00000500000000000000"/>
                  <a:cs typeface="Nunito" panose="00000500000000000000"/>
                  <a:sym typeface="Nunito" panose="00000500000000000000"/>
                </a:rPr>
                <a:t>udita Rudokaite</a:t>
              </a:r>
              <a:r>
                <a:rPr lang="en-US" sz="2900" spc="29">
                  <a:solidFill>
                    <a:srgbClr val="000000"/>
                  </a:solidFill>
                  <a:latin typeface="Nunito" panose="00000500000000000000"/>
                  <a:ea typeface="Nunito" panose="00000500000000000000"/>
                  <a:cs typeface="Nunito" panose="00000500000000000000"/>
                  <a:sym typeface="Nunito" panose="00000500000000000000"/>
                </a:rPr>
                <a:t>, L. L. Sharon Ong, Itir Onal Ertugrul, Mart P. Janssen &amp;  Elisabeth M. J. Huis in ‘t Veld</a:t>
              </a:r>
              <a:endParaRPr lang="en-US" sz="2900" spc="29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endParaRPr>
            </a:p>
            <a:p>
              <a:pPr algn="l">
                <a:lnSpc>
                  <a:spcPts val="4060"/>
                </a:lnSpc>
              </a:pPr>
              <a:endParaRPr lang="en-US" sz="2900" spc="29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10586968">
            <a:off x="11819638" y="-1345640"/>
            <a:ext cx="12471866" cy="11972991"/>
          </a:xfrm>
          <a:custGeom>
            <a:avLst/>
            <a:gdLst/>
            <a:ahLst/>
            <a:cxnLst/>
            <a:rect l="l" t="t" r="r" b="b"/>
            <a:pathLst>
              <a:path w="12471866" h="11972991">
                <a:moveTo>
                  <a:pt x="0" y="0"/>
                </a:moveTo>
                <a:lnTo>
                  <a:pt x="12471866" y="0"/>
                </a:lnTo>
                <a:lnTo>
                  <a:pt x="12471866" y="11972992"/>
                </a:lnTo>
                <a:lnTo>
                  <a:pt x="0" y="1197299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142499" y="261031"/>
            <a:ext cx="1745832" cy="560217"/>
          </a:xfrm>
          <a:custGeom>
            <a:avLst/>
            <a:gdLst/>
            <a:ahLst/>
            <a:cxnLst/>
            <a:rect l="l" t="t" r="r" b="b"/>
            <a:pathLst>
              <a:path w="1745832" h="560217">
                <a:moveTo>
                  <a:pt x="0" y="0"/>
                </a:moveTo>
                <a:lnTo>
                  <a:pt x="1745832" y="0"/>
                </a:lnTo>
                <a:lnTo>
                  <a:pt x="1745832" y="560217"/>
                </a:lnTo>
                <a:lnTo>
                  <a:pt x="0" y="5602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865632" y="261031"/>
            <a:ext cx="1069037" cy="579450"/>
          </a:xfrm>
          <a:custGeom>
            <a:avLst/>
            <a:gdLst/>
            <a:ahLst/>
            <a:cxnLst/>
            <a:rect l="l" t="t" r="r" b="b"/>
            <a:pathLst>
              <a:path w="1069037" h="579450">
                <a:moveTo>
                  <a:pt x="0" y="0"/>
                </a:moveTo>
                <a:lnTo>
                  <a:pt x="1069037" y="0"/>
                </a:lnTo>
                <a:lnTo>
                  <a:pt x="1069037" y="579449"/>
                </a:lnTo>
                <a:lnTo>
                  <a:pt x="0" y="579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6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112930" y="261031"/>
            <a:ext cx="1543152" cy="660984"/>
          </a:xfrm>
          <a:custGeom>
            <a:avLst/>
            <a:gdLst/>
            <a:ahLst/>
            <a:cxnLst/>
            <a:rect l="l" t="t" r="r" b="b"/>
            <a:pathLst>
              <a:path w="1543152" h="660984">
                <a:moveTo>
                  <a:pt x="0" y="0"/>
                </a:moveTo>
                <a:lnTo>
                  <a:pt x="1543152" y="0"/>
                </a:lnTo>
                <a:lnTo>
                  <a:pt x="1543152" y="660984"/>
                </a:lnTo>
                <a:lnTo>
                  <a:pt x="0" y="6609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856394" y="351299"/>
            <a:ext cx="2046986" cy="519547"/>
          </a:xfrm>
          <a:custGeom>
            <a:avLst/>
            <a:gdLst/>
            <a:ahLst/>
            <a:cxnLst/>
            <a:rect l="l" t="t" r="r" b="b"/>
            <a:pathLst>
              <a:path w="2046986" h="519547">
                <a:moveTo>
                  <a:pt x="0" y="0"/>
                </a:moveTo>
                <a:lnTo>
                  <a:pt x="2046986" y="0"/>
                </a:lnTo>
                <a:lnTo>
                  <a:pt x="2046986" y="519548"/>
                </a:lnTo>
                <a:lnTo>
                  <a:pt x="0" y="5195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124535" y="2096424"/>
            <a:ext cx="4551231" cy="2205451"/>
          </a:xfrm>
          <a:custGeom>
            <a:avLst/>
            <a:gdLst/>
            <a:ahLst/>
            <a:cxnLst/>
            <a:rect l="l" t="t" r="r" b="b"/>
            <a:pathLst>
              <a:path w="4551231" h="2205451">
                <a:moveTo>
                  <a:pt x="0" y="0"/>
                </a:moveTo>
                <a:lnTo>
                  <a:pt x="4551231" y="0"/>
                </a:lnTo>
                <a:lnTo>
                  <a:pt x="4551231" y="2205451"/>
                </a:lnTo>
                <a:lnTo>
                  <a:pt x="0" y="22054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028700" y="7886700"/>
            <a:ext cx="5306212" cy="1371600"/>
            <a:chOff x="0" y="0"/>
            <a:chExt cx="7074949" cy="182880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238038"/>
              <a:ext cx="7074949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7074949" cy="1200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</a:p>
            <a:p>
              <a:pPr algn="l">
                <a:lnSpc>
                  <a:spcPts val="3640"/>
                </a:lnSpc>
              </a:p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52196" y="301744"/>
            <a:ext cx="6219828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800" b="1">
                <a:solidFill>
                  <a:srgbClr val="000000"/>
                </a:solidFill>
                <a:latin typeface="Nunito Bold" panose="00000800000000000000"/>
                <a:ea typeface="Nunito Bold" panose="00000800000000000000"/>
                <a:cs typeface="Nunito Bold" panose="00000800000000000000"/>
                <a:sym typeface="Nunito Bold" panose="00000800000000000000"/>
              </a:rPr>
              <a:t>ECDHM 2025</a:t>
            </a:r>
            <a:endParaRPr lang="en-US" sz="2800" b="1">
              <a:solidFill>
                <a:srgbClr val="000000"/>
              </a:solidFill>
              <a:latin typeface="Nunito Bold" panose="00000800000000000000"/>
              <a:ea typeface="Nunito Bold" panose="00000800000000000000"/>
              <a:cs typeface="Nunito Bold" panose="00000800000000000000"/>
              <a:sym typeface="Nunito Bold" panose="0000080000000000000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395329">
            <a:off x="10992970" y="-2556926"/>
            <a:ext cx="12214504" cy="17418188"/>
          </a:xfrm>
          <a:custGeom>
            <a:avLst/>
            <a:gdLst/>
            <a:ahLst/>
            <a:cxnLst/>
            <a:rect l="l" t="t" r="r" b="b"/>
            <a:pathLst>
              <a:path w="12214504" h="17418188">
                <a:moveTo>
                  <a:pt x="0" y="0"/>
                </a:moveTo>
                <a:lnTo>
                  <a:pt x="12214504" y="0"/>
                </a:lnTo>
                <a:lnTo>
                  <a:pt x="12214504" y="17418188"/>
                </a:lnTo>
                <a:lnTo>
                  <a:pt x="0" y="1741818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663834" y="2221406"/>
            <a:ext cx="4808197" cy="6830375"/>
            <a:chOff x="0" y="0"/>
            <a:chExt cx="6410929" cy="910716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2677" b="2677"/>
            <a:stretch>
              <a:fillRect/>
            </a:stretch>
          </p:blipFill>
          <p:spPr>
            <a:xfrm>
              <a:off x="0" y="0"/>
              <a:ext cx="6410929" cy="9107167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-6544732" y="-2751224"/>
            <a:ext cx="13831261" cy="8229600"/>
          </a:xfrm>
          <a:custGeom>
            <a:avLst/>
            <a:gdLst/>
            <a:ahLst/>
            <a:cxnLst/>
            <a:rect l="l" t="t" r="r" b="b"/>
            <a:pathLst>
              <a:path w="13831261" h="8229600">
                <a:moveTo>
                  <a:pt x="0" y="0"/>
                </a:moveTo>
                <a:lnTo>
                  <a:pt x="13831261" y="0"/>
                </a:lnTo>
                <a:lnTo>
                  <a:pt x="138312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77295" y="6331973"/>
            <a:ext cx="11579592" cy="3312868"/>
            <a:chOff x="0" y="0"/>
            <a:chExt cx="3049769" cy="8725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9769" cy="872525"/>
            </a:xfrm>
            <a:custGeom>
              <a:avLst/>
              <a:gdLst/>
              <a:ahLst/>
              <a:cxnLst/>
              <a:rect l="l" t="t" r="r" b="b"/>
              <a:pathLst>
                <a:path w="3049769" h="872525">
                  <a:moveTo>
                    <a:pt x="0" y="0"/>
                  </a:moveTo>
                  <a:lnTo>
                    <a:pt x="3049769" y="0"/>
                  </a:lnTo>
                  <a:lnTo>
                    <a:pt x="3049769" y="872525"/>
                  </a:lnTo>
                  <a:lnTo>
                    <a:pt x="0" y="872525"/>
                  </a:lnTo>
                  <a:close/>
                </a:path>
              </a:pathLst>
            </a:custGeom>
            <a:solidFill>
              <a:srgbClr val="B1C2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49769" cy="910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77295" y="4578195"/>
            <a:ext cx="11579592" cy="1488417"/>
            <a:chOff x="0" y="0"/>
            <a:chExt cx="3049769" cy="3920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49769" cy="392011"/>
            </a:xfrm>
            <a:custGeom>
              <a:avLst/>
              <a:gdLst/>
              <a:ahLst/>
              <a:cxnLst/>
              <a:rect l="l" t="t" r="r" b="b"/>
              <a:pathLst>
                <a:path w="3049769" h="392011">
                  <a:moveTo>
                    <a:pt x="0" y="0"/>
                  </a:moveTo>
                  <a:lnTo>
                    <a:pt x="3049769" y="0"/>
                  </a:lnTo>
                  <a:lnTo>
                    <a:pt x="3049769" y="392011"/>
                  </a:lnTo>
                  <a:lnTo>
                    <a:pt x="0" y="392011"/>
                  </a:lnTo>
                  <a:close/>
                </a:path>
              </a:pathLst>
            </a:custGeom>
            <a:solidFill>
              <a:srgbClr val="5FBA9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049769" cy="430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77295" y="2823079"/>
            <a:ext cx="11579592" cy="1488417"/>
            <a:chOff x="0" y="0"/>
            <a:chExt cx="3049769" cy="3920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49769" cy="392011"/>
            </a:xfrm>
            <a:custGeom>
              <a:avLst/>
              <a:gdLst/>
              <a:ahLst/>
              <a:cxnLst/>
              <a:rect l="l" t="t" r="r" b="b"/>
              <a:pathLst>
                <a:path w="3049769" h="392011">
                  <a:moveTo>
                    <a:pt x="0" y="0"/>
                  </a:moveTo>
                  <a:lnTo>
                    <a:pt x="3049769" y="0"/>
                  </a:lnTo>
                  <a:lnTo>
                    <a:pt x="3049769" y="392011"/>
                  </a:lnTo>
                  <a:lnTo>
                    <a:pt x="0" y="392011"/>
                  </a:lnTo>
                  <a:close/>
                </a:path>
              </a:pathLst>
            </a:custGeom>
            <a:solidFill>
              <a:srgbClr val="A2D3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049769" cy="430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91356" y="2937074"/>
            <a:ext cx="12590346" cy="6566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Vasovagal reactions (VVR):</a:t>
            </a:r>
            <a:endParaRPr lang="en-US" sz="27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marL="582930" lvl="1" indent="-291465" algn="l">
              <a:lnSpc>
                <a:spcPts val="3510"/>
              </a:lnSpc>
              <a:buFont typeface="Arial" panose="020B0604020202020204"/>
              <a:buChar char="•"/>
            </a:pPr>
            <a:r>
              <a:rPr lang="en-US" sz="2700" b="1">
                <a:solidFill>
                  <a:srgbClr val="000000"/>
                </a:solidFill>
                <a:latin typeface="Nunito Bold" panose="00000800000000000000"/>
                <a:ea typeface="Nunito Bold" panose="00000800000000000000"/>
                <a:cs typeface="Nunito Bold" panose="00000800000000000000"/>
                <a:sym typeface="Nunito Bold" panose="00000800000000000000"/>
              </a:rPr>
              <a:t>10–20%</a:t>
            </a:r>
            <a:r>
              <a:rPr lang="en-US" sz="27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 of </a:t>
            </a:r>
            <a:r>
              <a:rPr lang="en-US" sz="2700" b="1">
                <a:solidFill>
                  <a:srgbClr val="000000"/>
                </a:solidFill>
                <a:latin typeface="Nunito Bold" panose="00000800000000000000"/>
                <a:ea typeface="Nunito Bold" panose="00000800000000000000"/>
                <a:cs typeface="Nunito Bold" panose="00000800000000000000"/>
                <a:sym typeface="Nunito Bold" panose="00000800000000000000"/>
              </a:rPr>
              <a:t>first-time</a:t>
            </a:r>
            <a:r>
              <a:rPr lang="en-US" sz="27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 blood </a:t>
            </a:r>
            <a:r>
              <a:rPr lang="en-US" sz="2700" b="1">
                <a:solidFill>
                  <a:srgbClr val="000000"/>
                </a:solidFill>
                <a:latin typeface="Nunito Bold" panose="00000800000000000000"/>
                <a:ea typeface="Nunito Bold" panose="00000800000000000000"/>
                <a:cs typeface="Nunito Bold" panose="00000800000000000000"/>
                <a:sym typeface="Nunito Bold" panose="00000800000000000000"/>
              </a:rPr>
              <a:t>donors</a:t>
            </a:r>
            <a:r>
              <a:rPr lang="en-US" sz="27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 experience VVRs</a:t>
            </a:r>
            <a:endParaRPr lang="en-US" sz="27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marL="582930" lvl="1" indent="-291465" algn="l">
              <a:lnSpc>
                <a:spcPts val="3510"/>
              </a:lnSpc>
              <a:buFont typeface="Arial" panose="020B0604020202020204"/>
              <a:buChar char="•"/>
            </a:pPr>
            <a:r>
              <a:rPr lang="en-US" sz="2700" b="1">
                <a:solidFill>
                  <a:srgbClr val="000000"/>
                </a:solidFill>
                <a:latin typeface="Nunito Bold" panose="00000800000000000000"/>
                <a:ea typeface="Nunito Bold" panose="00000800000000000000"/>
                <a:cs typeface="Nunito Bold" panose="00000800000000000000"/>
                <a:sym typeface="Nunito Bold" panose="00000800000000000000"/>
              </a:rPr>
              <a:t>2–5% of repeat donors</a:t>
            </a:r>
            <a:r>
              <a:rPr lang="en-US" sz="27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 still affected</a:t>
            </a:r>
            <a:endParaRPr lang="en-US" sz="27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510"/>
              </a:lnSpc>
            </a:pPr>
            <a:endParaRPr lang="en-US" sz="27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510"/>
              </a:lnSpc>
            </a:pPr>
            <a:r>
              <a:rPr lang="en-US" sz="27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Needle fear prevalence:</a:t>
            </a:r>
            <a:endParaRPr lang="en-US" sz="27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marL="582930" lvl="1" indent="-291465" algn="l">
              <a:lnSpc>
                <a:spcPts val="3510"/>
              </a:lnSpc>
              <a:buFont typeface="Arial" panose="020B0604020202020204"/>
              <a:buChar char="•"/>
            </a:pPr>
            <a:r>
              <a:rPr lang="en-US" sz="27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Affects ~20–30% of adults</a:t>
            </a:r>
            <a:endParaRPr lang="en-US" sz="27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marL="582930" lvl="1" indent="-291465" algn="l">
              <a:lnSpc>
                <a:spcPts val="3510"/>
              </a:lnSpc>
              <a:buFont typeface="Arial" panose="020B0604020202020204"/>
              <a:buChar char="•"/>
            </a:pPr>
            <a:r>
              <a:rPr lang="en-US" sz="27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Up to 50% of children</a:t>
            </a:r>
            <a:endParaRPr lang="en-US" sz="27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510"/>
              </a:lnSpc>
            </a:pPr>
            <a:endParaRPr lang="en-US" sz="27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510"/>
              </a:lnSpc>
            </a:pPr>
            <a:r>
              <a:rPr lang="en-US" sz="27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Public health impact:</a:t>
            </a:r>
            <a:endParaRPr lang="en-US" sz="27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marL="582930" lvl="1" indent="-291465" algn="l">
              <a:lnSpc>
                <a:spcPts val="3510"/>
              </a:lnSpc>
              <a:buFont typeface="Arial" panose="020B0604020202020204"/>
              <a:buChar char="•"/>
            </a:pPr>
            <a:r>
              <a:rPr lang="en-US" sz="2700" b="1">
                <a:solidFill>
                  <a:srgbClr val="000000"/>
                </a:solidFill>
                <a:latin typeface="Nunito Bold" panose="00000800000000000000"/>
                <a:ea typeface="Nunito Bold" panose="00000800000000000000"/>
                <a:cs typeface="Nunito Bold" panose="00000800000000000000"/>
                <a:sym typeface="Nunito Bold" panose="00000800000000000000"/>
              </a:rPr>
              <a:t>20–30% </a:t>
            </a:r>
            <a:r>
              <a:rPr lang="en-US" sz="27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of donors </a:t>
            </a:r>
            <a:r>
              <a:rPr lang="en-US" sz="2700" b="1">
                <a:solidFill>
                  <a:srgbClr val="000000"/>
                </a:solidFill>
                <a:latin typeface="Nunito Bold" panose="00000800000000000000"/>
                <a:ea typeface="Nunito Bold" panose="00000800000000000000"/>
                <a:cs typeface="Nunito Bold" panose="00000800000000000000"/>
                <a:sym typeface="Nunito Bold" panose="00000800000000000000"/>
              </a:rPr>
              <a:t>who faint do not return</a:t>
            </a:r>
            <a:r>
              <a:rPr lang="en-US" sz="27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 to donate again</a:t>
            </a:r>
            <a:endParaRPr lang="en-US" sz="27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marL="582930" lvl="1" indent="-291465" algn="l">
              <a:lnSpc>
                <a:spcPts val="3510"/>
              </a:lnSpc>
              <a:buFont typeface="Arial" panose="020B0604020202020204"/>
              <a:buChar char="•"/>
            </a:pPr>
            <a:r>
              <a:rPr lang="en-US" sz="2700" b="1">
                <a:solidFill>
                  <a:srgbClr val="000000"/>
                </a:solidFill>
                <a:latin typeface="Nunito Bold" panose="00000800000000000000"/>
                <a:ea typeface="Nunito Bold" panose="00000800000000000000"/>
                <a:cs typeface="Nunito Bold" panose="00000800000000000000"/>
                <a:sym typeface="Nunito Bold" panose="00000800000000000000"/>
              </a:rPr>
              <a:t>33%</a:t>
            </a:r>
            <a:r>
              <a:rPr lang="en-US" sz="27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 of people with needle fear </a:t>
            </a:r>
            <a:r>
              <a:rPr lang="en-US" sz="2700" b="1">
                <a:solidFill>
                  <a:srgbClr val="000000"/>
                </a:solidFill>
                <a:latin typeface="Nunito Bold" panose="00000800000000000000"/>
                <a:ea typeface="Nunito Bold" panose="00000800000000000000"/>
                <a:cs typeface="Nunito Bold" panose="00000800000000000000"/>
                <a:sym typeface="Nunito Bold" panose="00000800000000000000"/>
              </a:rPr>
              <a:t>avoid vaccinations</a:t>
            </a:r>
            <a:endParaRPr lang="en-US" sz="2700" b="1">
              <a:solidFill>
                <a:srgbClr val="000000"/>
              </a:solidFill>
              <a:latin typeface="Nunito Bold" panose="00000800000000000000"/>
              <a:ea typeface="Nunito Bold" panose="00000800000000000000"/>
              <a:cs typeface="Nunito Bold" panose="00000800000000000000"/>
              <a:sym typeface="Nunito Bold" panose="00000800000000000000"/>
            </a:endParaRPr>
          </a:p>
          <a:p>
            <a:pPr marL="582930" lvl="1" indent="-291465" algn="l">
              <a:lnSpc>
                <a:spcPts val="3510"/>
              </a:lnSpc>
              <a:buFont typeface="Arial" panose="020B0604020202020204"/>
              <a:buChar char="•"/>
            </a:pPr>
            <a:r>
              <a:rPr lang="en-US" sz="27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52% avoid blood draws and 49% avoid blood donations</a:t>
            </a:r>
            <a:endParaRPr lang="en-US" sz="27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marL="582930" lvl="1" indent="-291465" algn="l">
              <a:lnSpc>
                <a:spcPts val="3510"/>
              </a:lnSpc>
              <a:buFont typeface="Arial" panose="020B0604020202020204"/>
              <a:buChar char="•"/>
            </a:pPr>
            <a:r>
              <a:rPr lang="en-US" sz="27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In the U.S., 16% of adults skip flu shots due to needle anxiety</a:t>
            </a:r>
            <a:endParaRPr lang="en-US" sz="27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marL="582930" lvl="1" indent="-291465" algn="l">
              <a:lnSpc>
                <a:spcPts val="3510"/>
              </a:lnSpc>
              <a:buFont typeface="Arial" panose="020B0604020202020204"/>
              <a:buChar char="•"/>
            </a:pPr>
            <a:r>
              <a:rPr lang="en-US" sz="27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In the UK, 10% of COVID-19 vaccine hesitancy linked to needle fear</a:t>
            </a:r>
            <a:endParaRPr lang="en-US" sz="27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marL="582930" lvl="1" indent="-291465" algn="l">
              <a:lnSpc>
                <a:spcPts val="3510"/>
              </a:lnSpc>
              <a:buFont typeface="Arial" panose="020B0604020202020204"/>
              <a:buChar char="•"/>
            </a:pPr>
            <a:r>
              <a:rPr lang="en-US" sz="27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Overall, </a:t>
            </a:r>
            <a:r>
              <a:rPr lang="en-US" sz="2700" b="1">
                <a:solidFill>
                  <a:srgbClr val="000000"/>
                </a:solidFill>
                <a:latin typeface="Nunito Bold" panose="00000800000000000000"/>
                <a:ea typeface="Nunito Bold" panose="00000800000000000000"/>
                <a:cs typeface="Nunito Bold" panose="00000800000000000000"/>
                <a:sym typeface="Nunito Bold" panose="00000800000000000000"/>
              </a:rPr>
              <a:t>22% avoid medical treatments</a:t>
            </a:r>
            <a:r>
              <a:rPr lang="en-US" sz="27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 involving needles</a:t>
            </a:r>
            <a:endParaRPr lang="en-US" sz="27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35931" y="633952"/>
            <a:ext cx="10716675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000000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rPr>
              <a:t>Prevalence &amp; Public Health Impact of Needle Fear &amp; VVR</a:t>
            </a:r>
            <a:endParaRPr lang="en-US" sz="6000">
              <a:solidFill>
                <a:srgbClr val="000000"/>
              </a:solidFill>
              <a:latin typeface="Proxima Nova" panose="02000506030000020004"/>
              <a:ea typeface="Proxima Nova" panose="02000506030000020004"/>
              <a:cs typeface="Proxima Nova" panose="02000506030000020004"/>
              <a:sym typeface="Proxima Nova" panose="020005060300000200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513528" y="811530"/>
            <a:ext cx="574577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ECDHM 2025</a:t>
            </a:r>
            <a:endParaRPr lang="en-US" sz="24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940761"/>
            <a:ext cx="12090952" cy="4467323"/>
            <a:chOff x="0" y="0"/>
            <a:chExt cx="3184448" cy="1176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84448" cy="1176579"/>
            </a:xfrm>
            <a:custGeom>
              <a:avLst/>
              <a:gdLst/>
              <a:ahLst/>
              <a:cxnLst/>
              <a:rect l="l" t="t" r="r" b="b"/>
              <a:pathLst>
                <a:path w="3184448" h="1176579">
                  <a:moveTo>
                    <a:pt x="0" y="0"/>
                  </a:moveTo>
                  <a:lnTo>
                    <a:pt x="3184448" y="0"/>
                  </a:lnTo>
                  <a:lnTo>
                    <a:pt x="3184448" y="1176579"/>
                  </a:lnTo>
                  <a:lnTo>
                    <a:pt x="0" y="1176579"/>
                  </a:lnTo>
                  <a:close/>
                </a:path>
              </a:pathLst>
            </a:custGeom>
            <a:solidFill>
              <a:srgbClr val="B1C2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184448" cy="12146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94356" y="3403151"/>
            <a:ext cx="15791598" cy="5106287"/>
            <a:chOff x="0" y="0"/>
            <a:chExt cx="21055464" cy="680838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2590616"/>
              <a:ext cx="3416351" cy="2000426"/>
              <a:chOff x="0" y="0"/>
              <a:chExt cx="591107" cy="34611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91107" cy="346119"/>
              </a:xfrm>
              <a:custGeom>
                <a:avLst/>
                <a:gdLst/>
                <a:ahLst/>
                <a:cxnLst/>
                <a:rect l="l" t="t" r="r" b="b"/>
                <a:pathLst>
                  <a:path w="591107" h="346119">
                    <a:moveTo>
                      <a:pt x="0" y="0"/>
                    </a:moveTo>
                    <a:lnTo>
                      <a:pt x="591107" y="0"/>
                    </a:lnTo>
                    <a:lnTo>
                      <a:pt x="591107" y="346119"/>
                    </a:lnTo>
                    <a:lnTo>
                      <a:pt x="0" y="346119"/>
                    </a:lnTo>
                    <a:close/>
                  </a:path>
                </a:pathLst>
              </a:custGeom>
              <a:solidFill>
                <a:srgbClr val="EDC2C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591107" cy="393744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3500"/>
                  </a:lnSpc>
                </a:pPr>
                <a:r>
                  <a:rPr lang="en-US" sz="2500" b="1">
                    <a:solidFill>
                      <a:srgbClr val="000000"/>
                    </a:solidFill>
                    <a:latin typeface="Proxima Nova Bold" panose="02000506030000020004"/>
                    <a:ea typeface="Proxima Nova Bold" panose="02000506030000020004"/>
                    <a:cs typeface="Proxima Nova Bold" panose="02000506030000020004"/>
                    <a:sym typeface="Proxima Nova Bold" panose="02000506030000020004"/>
                  </a:rPr>
                  <a:t>Stress trigger </a:t>
                </a:r>
                <a:endParaRPr lang="en-US" sz="2500" b="1">
                  <a:solidFill>
                    <a:srgbClr val="000000"/>
                  </a:solidFill>
                  <a:latin typeface="Proxima Nova Bold" panose="02000506030000020004"/>
                  <a:ea typeface="Proxima Nova Bold" panose="02000506030000020004"/>
                  <a:cs typeface="Proxima Nova Bold" panose="02000506030000020004"/>
                  <a:sym typeface="Proxima Nova Bold" panose="02000506030000020004"/>
                </a:endParaRPr>
              </a:p>
              <a:p>
                <a:pPr algn="ctr">
                  <a:lnSpc>
                    <a:spcPts val="2940"/>
                  </a:lnSpc>
                </a:pPr>
                <a:endParaRPr lang="en-US" sz="2500" b="1">
                  <a:solidFill>
                    <a:srgbClr val="000000"/>
                  </a:solidFill>
                  <a:latin typeface="Proxima Nova Bold" panose="02000506030000020004"/>
                  <a:ea typeface="Proxima Nova Bold" panose="02000506030000020004"/>
                  <a:cs typeface="Proxima Nova Bold" panose="02000506030000020004"/>
                  <a:sym typeface="Proxima Nova Bold" panose="02000506030000020004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8451613" y="2590616"/>
              <a:ext cx="2980398" cy="2000426"/>
              <a:chOff x="0" y="0"/>
              <a:chExt cx="1091738" cy="73276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91738" cy="732768"/>
              </a:xfrm>
              <a:custGeom>
                <a:avLst/>
                <a:gdLst/>
                <a:ahLst/>
                <a:cxnLst/>
                <a:rect l="l" t="t" r="r" b="b"/>
                <a:pathLst>
                  <a:path w="1091738" h="732768">
                    <a:moveTo>
                      <a:pt x="0" y="0"/>
                    </a:moveTo>
                    <a:lnTo>
                      <a:pt x="1091738" y="0"/>
                    </a:lnTo>
                    <a:lnTo>
                      <a:pt x="1091738" y="732768"/>
                    </a:lnTo>
                    <a:lnTo>
                      <a:pt x="0" y="732768"/>
                    </a:lnTo>
                    <a:close/>
                  </a:path>
                </a:pathLst>
              </a:custGeom>
              <a:solidFill>
                <a:srgbClr val="E6D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091738" cy="770868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3080"/>
                  </a:lnSpc>
                </a:pPr>
                <a:r>
                  <a:rPr lang="en-US" sz="2200" b="1">
                    <a:solidFill>
                      <a:srgbClr val="000000"/>
                    </a:solidFill>
                    <a:latin typeface="Nunito Bold" panose="00000800000000000000"/>
                    <a:ea typeface="Nunito Bold" panose="00000800000000000000"/>
                    <a:cs typeface="Nunito Bold" panose="00000800000000000000"/>
                    <a:sym typeface="Nunito Bold" panose="00000800000000000000"/>
                  </a:rPr>
                  <a:t>Physiological Markers</a:t>
                </a:r>
                <a:endParaRPr lang="en-US" sz="2200" b="1">
                  <a:solidFill>
                    <a:srgbClr val="000000"/>
                  </a:solidFill>
                  <a:latin typeface="Nunito Bold" panose="00000800000000000000"/>
                  <a:ea typeface="Nunito Bold" panose="00000800000000000000"/>
                  <a:cs typeface="Nunito Bold" panose="00000800000000000000"/>
                  <a:sym typeface="Nunito Bold" panose="00000800000000000000"/>
                </a:endParaRP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639531" y="2590616"/>
              <a:ext cx="2592882" cy="2007041"/>
              <a:chOff x="0" y="0"/>
              <a:chExt cx="949789" cy="73519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49789" cy="735192"/>
              </a:xfrm>
              <a:custGeom>
                <a:avLst/>
                <a:gdLst/>
                <a:ahLst/>
                <a:cxnLst/>
                <a:rect l="l" t="t" r="r" b="b"/>
                <a:pathLst>
                  <a:path w="949789" h="735192">
                    <a:moveTo>
                      <a:pt x="0" y="0"/>
                    </a:moveTo>
                    <a:lnTo>
                      <a:pt x="949789" y="0"/>
                    </a:lnTo>
                    <a:lnTo>
                      <a:pt x="949789" y="735192"/>
                    </a:lnTo>
                    <a:lnTo>
                      <a:pt x="0" y="735192"/>
                    </a:lnTo>
                    <a:close/>
                  </a:path>
                </a:pathLst>
              </a:custGeom>
              <a:solidFill>
                <a:srgbClr val="E6D93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949789" cy="763767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2240"/>
                  </a:lnSpc>
                </a:pPr>
                <a:r>
                  <a:rPr lang="en-US" sz="1600" b="1">
                    <a:solidFill>
                      <a:srgbClr val="000000"/>
                    </a:solidFill>
                    <a:latin typeface="Nunito Bold" panose="00000800000000000000"/>
                    <a:ea typeface="Nunito Bold" panose="00000800000000000000"/>
                    <a:cs typeface="Nunito Bold" panose="00000800000000000000"/>
                    <a:sym typeface="Nunito Bold" panose="00000800000000000000"/>
                  </a:rPr>
                  <a:t>Autonomic Nervous System Dysregulation</a:t>
                </a:r>
                <a:endParaRPr lang="en-US" sz="1600" b="1">
                  <a:solidFill>
                    <a:srgbClr val="000000"/>
                  </a:solidFill>
                  <a:latin typeface="Nunito Bold" panose="00000800000000000000"/>
                  <a:ea typeface="Nunito Bold" panose="00000800000000000000"/>
                  <a:cs typeface="Nunito Bold" panose="00000800000000000000"/>
                  <a:sym typeface="Nunito Bold" panose="00000800000000000000"/>
                </a:endParaRPr>
              </a:p>
            </p:txBody>
          </p:sp>
        </p:grpSp>
        <p:sp>
          <p:nvSpPr>
            <p:cNvPr id="15" name="AutoShape 15"/>
            <p:cNvSpPr/>
            <p:nvPr/>
          </p:nvSpPr>
          <p:spPr>
            <a:xfrm>
              <a:off x="3416351" y="3590829"/>
              <a:ext cx="1223179" cy="3308"/>
            </a:xfrm>
            <a:prstGeom prst="line">
              <a:avLst/>
            </a:prstGeom>
            <a:ln w="38100" cap="rnd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AutoShape 16"/>
            <p:cNvSpPr/>
            <p:nvPr/>
          </p:nvSpPr>
          <p:spPr>
            <a:xfrm flipV="1">
              <a:off x="7232413" y="3590829"/>
              <a:ext cx="1219200" cy="3308"/>
            </a:xfrm>
            <a:prstGeom prst="line">
              <a:avLst/>
            </a:prstGeom>
            <a:ln w="38100" cap="rnd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2387102" y="2590616"/>
              <a:ext cx="3029678" cy="2007041"/>
              <a:chOff x="0" y="0"/>
              <a:chExt cx="1109790" cy="73519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109790" cy="735192"/>
              </a:xfrm>
              <a:custGeom>
                <a:avLst/>
                <a:gdLst/>
                <a:ahLst/>
                <a:cxnLst/>
                <a:rect l="l" t="t" r="r" b="b"/>
                <a:pathLst>
                  <a:path w="1109790" h="735192">
                    <a:moveTo>
                      <a:pt x="0" y="0"/>
                    </a:moveTo>
                    <a:lnTo>
                      <a:pt x="1109790" y="0"/>
                    </a:lnTo>
                    <a:lnTo>
                      <a:pt x="1109790" y="735192"/>
                    </a:lnTo>
                    <a:lnTo>
                      <a:pt x="0" y="735192"/>
                    </a:lnTo>
                    <a:close/>
                  </a:path>
                </a:pathLst>
              </a:custGeom>
              <a:solidFill>
                <a:srgbClr val="EDC2C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109790" cy="773292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3220"/>
                  </a:lnSpc>
                </a:pPr>
                <a:r>
                  <a:rPr lang="en-US" sz="2300" b="1">
                    <a:solidFill>
                      <a:srgbClr val="000000"/>
                    </a:solidFill>
                    <a:latin typeface="Nunito Bold" panose="00000800000000000000"/>
                    <a:ea typeface="Nunito Bold" panose="00000800000000000000"/>
                    <a:cs typeface="Nunito Bold" panose="00000800000000000000"/>
                    <a:sym typeface="Nunito Bold" panose="00000800000000000000"/>
                  </a:rPr>
                  <a:t>VVRs</a:t>
                </a:r>
                <a:endParaRPr lang="en-US" sz="2300" b="1">
                  <a:solidFill>
                    <a:srgbClr val="000000"/>
                  </a:solidFill>
                  <a:latin typeface="Nunito Bold" panose="00000800000000000000"/>
                  <a:ea typeface="Nunito Bold" panose="00000800000000000000"/>
                  <a:cs typeface="Nunito Bold" panose="00000800000000000000"/>
                  <a:sym typeface="Nunito Bold" panose="00000800000000000000"/>
                </a:endParaRPr>
              </a:p>
            </p:txBody>
          </p:sp>
        </p:grpSp>
        <p:sp>
          <p:nvSpPr>
            <p:cNvPr id="20" name="AutoShape 20"/>
            <p:cNvSpPr/>
            <p:nvPr/>
          </p:nvSpPr>
          <p:spPr>
            <a:xfrm>
              <a:off x="11432011" y="3590829"/>
              <a:ext cx="955091" cy="3308"/>
            </a:xfrm>
            <a:prstGeom prst="line">
              <a:avLst/>
            </a:prstGeom>
            <a:ln w="38100" cap="rnd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17133703" y="0"/>
              <a:ext cx="3798454" cy="2468879"/>
              <a:chOff x="0" y="0"/>
              <a:chExt cx="1391397" cy="90436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391397" cy="904366"/>
              </a:xfrm>
              <a:custGeom>
                <a:avLst/>
                <a:gdLst/>
                <a:ahLst/>
                <a:cxnLst/>
                <a:rect l="l" t="t" r="r" b="b"/>
                <a:pathLst>
                  <a:path w="1391397" h="904366">
                    <a:moveTo>
                      <a:pt x="0" y="0"/>
                    </a:moveTo>
                    <a:lnTo>
                      <a:pt x="1391397" y="0"/>
                    </a:lnTo>
                    <a:lnTo>
                      <a:pt x="1391397" y="904366"/>
                    </a:lnTo>
                    <a:lnTo>
                      <a:pt x="0" y="904366"/>
                    </a:lnTo>
                    <a:close/>
                  </a:path>
                </a:pathLst>
              </a:custGeom>
              <a:solidFill>
                <a:srgbClr val="B1C2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1391397" cy="93294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2800"/>
                  </a:lnSpc>
                </a:pPr>
                <a:r>
                  <a:rPr lang="en-US" sz="2000" b="1">
                    <a:solidFill>
                      <a:srgbClr val="000000"/>
                    </a:solidFill>
                    <a:latin typeface="Nunito Bold" panose="00000800000000000000"/>
                    <a:ea typeface="Nunito Bold" panose="00000800000000000000"/>
                    <a:cs typeface="Nunito Bold" panose="00000800000000000000"/>
                    <a:sym typeface="Nunito Bold" panose="00000800000000000000"/>
                  </a:rPr>
                  <a:t>Traditional Methods (Tilt table testing, HRV belts/electrodes)</a:t>
                </a:r>
                <a:endParaRPr lang="en-US" sz="2000" b="1">
                  <a:solidFill>
                    <a:srgbClr val="000000"/>
                  </a:solidFill>
                  <a:latin typeface="Nunito Bold" panose="00000800000000000000"/>
                  <a:ea typeface="Nunito Bold" panose="00000800000000000000"/>
                  <a:cs typeface="Nunito Bold" panose="00000800000000000000"/>
                  <a:sym typeface="Nunito Bold" panose="00000800000000000000"/>
                </a:endParaRP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7268688" y="4000667"/>
              <a:ext cx="3786777" cy="2807716"/>
              <a:chOff x="0" y="0"/>
              <a:chExt cx="1387120" cy="102848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387120" cy="1028483"/>
              </a:xfrm>
              <a:custGeom>
                <a:avLst/>
                <a:gdLst/>
                <a:ahLst/>
                <a:cxnLst/>
                <a:rect l="l" t="t" r="r" b="b"/>
                <a:pathLst>
                  <a:path w="1387120" h="1028483">
                    <a:moveTo>
                      <a:pt x="0" y="0"/>
                    </a:moveTo>
                    <a:lnTo>
                      <a:pt x="1387120" y="0"/>
                    </a:lnTo>
                    <a:lnTo>
                      <a:pt x="1387120" y="1028483"/>
                    </a:lnTo>
                    <a:lnTo>
                      <a:pt x="0" y="1028483"/>
                    </a:lnTo>
                    <a:close/>
                  </a:path>
                </a:pathLst>
              </a:custGeom>
              <a:solidFill>
                <a:srgbClr val="B1C2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1387120" cy="1066583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2660"/>
                  </a:lnSpc>
                </a:pPr>
                <a:r>
                  <a:rPr lang="en-US" sz="1900" b="1">
                    <a:solidFill>
                      <a:srgbClr val="000000"/>
                    </a:solidFill>
                    <a:latin typeface="Nunito Bold" panose="00000800000000000000"/>
                    <a:ea typeface="Nunito Bold" panose="00000800000000000000"/>
                    <a:cs typeface="Nunito Bold" panose="00000800000000000000"/>
                    <a:sym typeface="Nunito Bold" panose="00000800000000000000"/>
                  </a:rPr>
                  <a:t>Our approach (non-contact, video-based monitoring + ML to detect early risk patterns)</a:t>
                </a:r>
                <a:endParaRPr lang="en-US" sz="1900" b="1">
                  <a:solidFill>
                    <a:srgbClr val="000000"/>
                  </a:solidFill>
                  <a:latin typeface="Nunito Bold" panose="00000800000000000000"/>
                  <a:ea typeface="Nunito Bold" panose="00000800000000000000"/>
                  <a:cs typeface="Nunito Bold" panose="00000800000000000000"/>
                  <a:sym typeface="Nunito Bold" panose="00000800000000000000"/>
                </a:endParaRPr>
              </a:p>
            </p:txBody>
          </p:sp>
        </p:grpSp>
        <p:sp>
          <p:nvSpPr>
            <p:cNvPr id="27" name="AutoShape 27"/>
            <p:cNvSpPr/>
            <p:nvPr/>
          </p:nvSpPr>
          <p:spPr>
            <a:xfrm flipV="1">
              <a:off x="15416780" y="1234440"/>
              <a:ext cx="1716923" cy="2359697"/>
            </a:xfrm>
            <a:prstGeom prst="line">
              <a:avLst/>
            </a:prstGeom>
            <a:ln w="38100" cap="rnd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8"/>
            <p:cNvSpPr/>
            <p:nvPr/>
          </p:nvSpPr>
          <p:spPr>
            <a:xfrm>
              <a:off x="15416780" y="3594137"/>
              <a:ext cx="1851907" cy="1810389"/>
            </a:xfrm>
            <a:prstGeom prst="line">
              <a:avLst/>
            </a:prstGeom>
            <a:ln w="38100" cap="rnd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/>
          <p:cNvSpPr/>
          <p:nvPr/>
        </p:nvSpPr>
        <p:spPr>
          <a:xfrm>
            <a:off x="2215591" y="4302899"/>
            <a:ext cx="840601" cy="840601"/>
          </a:xfrm>
          <a:custGeom>
            <a:avLst/>
            <a:gdLst/>
            <a:ahLst/>
            <a:cxnLst/>
            <a:rect l="l" t="t" r="r" b="b"/>
            <a:pathLst>
              <a:path w="840601" h="840601">
                <a:moveTo>
                  <a:pt x="0" y="0"/>
                </a:moveTo>
                <a:lnTo>
                  <a:pt x="840601" y="0"/>
                </a:lnTo>
                <a:lnTo>
                  <a:pt x="840601" y="840601"/>
                </a:lnTo>
                <a:lnTo>
                  <a:pt x="0" y="84060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8039957" y="4192618"/>
            <a:ext cx="1456351" cy="977576"/>
          </a:xfrm>
          <a:custGeom>
            <a:avLst/>
            <a:gdLst/>
            <a:ahLst/>
            <a:cxnLst/>
            <a:rect l="l" t="t" r="r" b="b"/>
            <a:pathLst>
              <a:path w="1456351" h="977576">
                <a:moveTo>
                  <a:pt x="0" y="0"/>
                </a:moveTo>
                <a:lnTo>
                  <a:pt x="1456351" y="0"/>
                </a:lnTo>
                <a:lnTo>
                  <a:pt x="1456351" y="977576"/>
                </a:lnTo>
                <a:lnTo>
                  <a:pt x="0" y="977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5241743" y="4097466"/>
            <a:ext cx="1200613" cy="1046034"/>
          </a:xfrm>
          <a:custGeom>
            <a:avLst/>
            <a:gdLst/>
            <a:ahLst/>
            <a:cxnLst/>
            <a:rect l="l" t="t" r="r" b="b"/>
            <a:pathLst>
              <a:path w="1200613" h="1046034">
                <a:moveTo>
                  <a:pt x="0" y="0"/>
                </a:moveTo>
                <a:lnTo>
                  <a:pt x="1200613" y="0"/>
                </a:lnTo>
                <a:lnTo>
                  <a:pt x="1200613" y="1046034"/>
                </a:lnTo>
                <a:lnTo>
                  <a:pt x="0" y="10460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1263568" y="4097466"/>
            <a:ext cx="1006042" cy="990951"/>
          </a:xfrm>
          <a:custGeom>
            <a:avLst/>
            <a:gdLst/>
            <a:ahLst/>
            <a:cxnLst/>
            <a:rect l="l" t="t" r="r" b="b"/>
            <a:pathLst>
              <a:path w="1006042" h="990951">
                <a:moveTo>
                  <a:pt x="0" y="0"/>
                </a:moveTo>
                <a:lnTo>
                  <a:pt x="1006041" y="0"/>
                </a:lnTo>
                <a:lnTo>
                  <a:pt x="1006041" y="990950"/>
                </a:lnTo>
                <a:lnTo>
                  <a:pt x="0" y="990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5380045" y="1001828"/>
            <a:ext cx="2286554" cy="2286554"/>
          </a:xfrm>
          <a:custGeom>
            <a:avLst/>
            <a:gdLst/>
            <a:ahLst/>
            <a:cxnLst/>
            <a:rect l="l" t="t" r="r" b="b"/>
            <a:pathLst>
              <a:path w="2286554" h="2286554">
                <a:moveTo>
                  <a:pt x="0" y="0"/>
                </a:moveTo>
                <a:lnTo>
                  <a:pt x="2286555" y="0"/>
                </a:lnTo>
                <a:lnTo>
                  <a:pt x="2286555" y="2286554"/>
                </a:lnTo>
                <a:lnTo>
                  <a:pt x="0" y="22865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2989279" y="7584397"/>
            <a:ext cx="2004450" cy="2354714"/>
          </a:xfrm>
          <a:custGeom>
            <a:avLst/>
            <a:gdLst/>
            <a:ahLst/>
            <a:cxnLst/>
            <a:rect l="l" t="t" r="r" b="b"/>
            <a:pathLst>
              <a:path w="2004450" h="2354714">
                <a:moveTo>
                  <a:pt x="0" y="0"/>
                </a:moveTo>
                <a:lnTo>
                  <a:pt x="2004450" y="0"/>
                </a:lnTo>
                <a:lnTo>
                  <a:pt x="2004450" y="2354713"/>
                </a:lnTo>
                <a:lnTo>
                  <a:pt x="0" y="23547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35"/>
          <p:cNvGrpSpPr/>
          <p:nvPr/>
        </p:nvGrpSpPr>
        <p:grpSpPr>
          <a:xfrm>
            <a:off x="1028700" y="1028700"/>
            <a:ext cx="13610209" cy="1613665"/>
            <a:chOff x="0" y="0"/>
            <a:chExt cx="18146945" cy="2151553"/>
          </a:xfrm>
        </p:grpSpPr>
        <p:sp>
          <p:nvSpPr>
            <p:cNvPr id="36" name="TextBox 36"/>
            <p:cNvSpPr txBox="1"/>
            <p:nvPr/>
          </p:nvSpPr>
          <p:spPr>
            <a:xfrm>
              <a:off x="0" y="-142875"/>
              <a:ext cx="18146945" cy="1227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00"/>
                </a:lnSpc>
                <a:spcBef>
                  <a:spcPct val="0"/>
                </a:spcBef>
              </a:pPr>
              <a:r>
                <a:rPr lang="en-US" sz="5400" b="1">
                  <a:solidFill>
                    <a:srgbClr val="000000"/>
                  </a:solidFill>
                  <a:latin typeface="Proxima Nova Bold" panose="02000506030000020004"/>
                  <a:ea typeface="Proxima Nova Bold" panose="02000506030000020004"/>
                  <a:cs typeface="Proxima Nova Bold" panose="02000506030000020004"/>
                  <a:sym typeface="Proxima Nova Bold" panose="02000506030000020004"/>
                </a:rPr>
                <a:t>Rationale: Why Focus on Physiology?</a:t>
              </a:r>
              <a:endParaRPr lang="en-US" sz="5400" b="1">
                <a:solidFill>
                  <a:srgbClr val="000000"/>
                </a:solidFill>
                <a:latin typeface="Proxima Nova Bold" panose="02000506030000020004"/>
                <a:ea typeface="Proxima Nova Bold" panose="02000506030000020004"/>
                <a:cs typeface="Proxima Nova Bold" panose="02000506030000020004"/>
                <a:sym typeface="Proxima Nova Bold" panose="02000506030000020004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1635933"/>
              <a:ext cx="18146945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60"/>
                </a:lnSpc>
              </a:p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5472" y="4038332"/>
            <a:ext cx="5246370" cy="4302588"/>
            <a:chOff x="0" y="0"/>
            <a:chExt cx="812800" cy="666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66583"/>
            </a:xfrm>
            <a:custGeom>
              <a:avLst/>
              <a:gdLst/>
              <a:ahLst/>
              <a:cxnLst/>
              <a:rect l="l" t="t" r="r" b="b"/>
              <a:pathLst>
                <a:path w="812800" h="666583">
                  <a:moveTo>
                    <a:pt x="0" y="0"/>
                  </a:moveTo>
                  <a:lnTo>
                    <a:pt x="812800" y="0"/>
                  </a:lnTo>
                  <a:lnTo>
                    <a:pt x="812800" y="666583"/>
                  </a:lnTo>
                  <a:lnTo>
                    <a:pt x="0" y="666583"/>
                  </a:lnTo>
                  <a:close/>
                </a:path>
              </a:pathLst>
            </a:custGeom>
            <a:solidFill>
              <a:srgbClr val="B1C2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71420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 b="1">
                  <a:solidFill>
                    <a:srgbClr val="000000"/>
                  </a:solidFill>
                  <a:latin typeface="Nunito Bold" panose="00000800000000000000"/>
                  <a:ea typeface="Nunito Bold" panose="00000800000000000000"/>
                  <a:cs typeface="Nunito Bold" panose="00000800000000000000"/>
                  <a:sym typeface="Nunito Bold" panose="00000800000000000000"/>
                </a:rPr>
                <a:t>1</a:t>
              </a:r>
              <a:endParaRPr lang="en-US" sz="2600" b="1">
                <a:solidFill>
                  <a:srgbClr val="000000"/>
                </a:solidFill>
                <a:latin typeface="Nunito Bold" panose="00000800000000000000"/>
                <a:ea typeface="Nunito Bold" panose="00000800000000000000"/>
                <a:cs typeface="Nunito Bold" panose="00000800000000000000"/>
                <a:sym typeface="Nunito Bold" panose="00000800000000000000"/>
              </a:endParaRPr>
            </a:p>
            <a:p>
              <a:pPr algn="l">
                <a:lnSpc>
                  <a:spcPts val="3640"/>
                </a:lnSpc>
              </a:pPr>
              <a:endParaRPr lang="en-US" sz="2600" b="1">
                <a:solidFill>
                  <a:srgbClr val="000000"/>
                </a:solidFill>
                <a:latin typeface="Nunito Bold" panose="00000800000000000000"/>
                <a:ea typeface="Nunito Bold" panose="00000800000000000000"/>
                <a:cs typeface="Nunito Bold" panose="00000800000000000000"/>
                <a:sym typeface="Nunito Bold" panose="00000800000000000000"/>
              </a:endParaRPr>
            </a:p>
            <a:p>
              <a:pPr algn="ctr">
                <a:lnSpc>
                  <a:spcPts val="3640"/>
                </a:lnSpc>
              </a:pPr>
              <a:r>
                <a:rPr lang="en-US" sz="2600" u="sng">
                  <a:solidFill>
                    <a:srgbClr val="000000"/>
                  </a:solidFill>
                  <a:latin typeface="Nunito" panose="00000500000000000000"/>
                  <a:ea typeface="Nunito" panose="00000500000000000000"/>
                  <a:cs typeface="Nunito" panose="00000500000000000000"/>
                  <a:sym typeface="Nunito" panose="00000500000000000000"/>
                </a:rPr>
                <a:t>Develop</a:t>
              </a:r>
              <a:r>
                <a:rPr lang="en-US" sz="2600">
                  <a:solidFill>
                    <a:srgbClr val="000000"/>
                  </a:solidFill>
                  <a:latin typeface="Nunito" panose="00000500000000000000"/>
                  <a:ea typeface="Nunito" panose="00000500000000000000"/>
                  <a:cs typeface="Nunito" panose="00000500000000000000"/>
                  <a:sym typeface="Nunito" panose="00000500000000000000"/>
                </a:rPr>
                <a:t> video-based pipeline to extract HR &amp; breathing pattern from facial videos</a:t>
              </a:r>
              <a:endParaRPr lang="en-US" sz="26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49268" y="4038332"/>
            <a:ext cx="4789464" cy="4302588"/>
            <a:chOff x="0" y="0"/>
            <a:chExt cx="742013" cy="6665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2013" cy="666583"/>
            </a:xfrm>
            <a:custGeom>
              <a:avLst/>
              <a:gdLst/>
              <a:ahLst/>
              <a:cxnLst/>
              <a:rect l="l" t="t" r="r" b="b"/>
              <a:pathLst>
                <a:path w="742013" h="666583">
                  <a:moveTo>
                    <a:pt x="0" y="0"/>
                  </a:moveTo>
                  <a:lnTo>
                    <a:pt x="742013" y="0"/>
                  </a:lnTo>
                  <a:lnTo>
                    <a:pt x="742013" y="666583"/>
                  </a:lnTo>
                  <a:lnTo>
                    <a:pt x="0" y="666583"/>
                  </a:lnTo>
                  <a:close/>
                </a:path>
              </a:pathLst>
            </a:custGeom>
            <a:solidFill>
              <a:srgbClr val="B1C2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42013" cy="71420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 b="1">
                  <a:solidFill>
                    <a:srgbClr val="000000"/>
                  </a:solidFill>
                  <a:latin typeface="Nunito Bold" panose="00000800000000000000"/>
                  <a:ea typeface="Nunito Bold" panose="00000800000000000000"/>
                  <a:cs typeface="Nunito Bold" panose="00000800000000000000"/>
                  <a:sym typeface="Nunito Bold" panose="00000800000000000000"/>
                </a:rPr>
                <a:t>2</a:t>
              </a:r>
              <a:endParaRPr lang="en-US" sz="2600" b="1">
                <a:solidFill>
                  <a:srgbClr val="000000"/>
                </a:solidFill>
                <a:latin typeface="Nunito Bold" panose="00000800000000000000"/>
                <a:ea typeface="Nunito Bold" panose="00000800000000000000"/>
                <a:cs typeface="Nunito Bold" panose="00000800000000000000"/>
                <a:sym typeface="Nunito Bold" panose="00000800000000000000"/>
              </a:endParaRPr>
            </a:p>
            <a:p>
              <a:pPr algn="l">
                <a:lnSpc>
                  <a:spcPts val="3640"/>
                </a:lnSpc>
              </a:pPr>
              <a:endParaRPr lang="en-US" sz="2600" b="1">
                <a:solidFill>
                  <a:srgbClr val="000000"/>
                </a:solidFill>
                <a:latin typeface="Nunito Bold" panose="00000800000000000000"/>
                <a:ea typeface="Nunito Bold" panose="00000800000000000000"/>
                <a:cs typeface="Nunito Bold" panose="00000800000000000000"/>
                <a:sym typeface="Nunito Bold" panose="00000800000000000000"/>
              </a:endParaRPr>
            </a:p>
            <a:p>
              <a:pPr algn="ctr">
                <a:lnSpc>
                  <a:spcPts val="3640"/>
                </a:lnSpc>
              </a:pPr>
              <a:r>
                <a:rPr lang="en-US" sz="2600" u="sng">
                  <a:solidFill>
                    <a:srgbClr val="000000"/>
                  </a:solidFill>
                  <a:latin typeface="Nunito" panose="00000500000000000000"/>
                  <a:ea typeface="Nunito" panose="00000500000000000000"/>
                  <a:cs typeface="Nunito" panose="00000500000000000000"/>
                  <a:sym typeface="Nunito" panose="00000500000000000000"/>
                </a:rPr>
                <a:t>Predict</a:t>
              </a:r>
              <a:r>
                <a:rPr lang="en-US" sz="2600">
                  <a:solidFill>
                    <a:srgbClr val="000000"/>
                  </a:solidFill>
                  <a:latin typeface="Nunito" panose="00000500000000000000"/>
                  <a:ea typeface="Nunito" panose="00000500000000000000"/>
                  <a:cs typeface="Nunito" panose="00000500000000000000"/>
                  <a:sym typeface="Nunito" panose="00000500000000000000"/>
                </a:rPr>
                <a:t> VVR risk using extracted features and ML techniques</a:t>
              </a:r>
              <a:endParaRPr lang="en-US" sz="26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549716" y="4038332"/>
            <a:ext cx="4884813" cy="4302588"/>
            <a:chOff x="0" y="0"/>
            <a:chExt cx="756785" cy="6665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56785" cy="666583"/>
            </a:xfrm>
            <a:custGeom>
              <a:avLst/>
              <a:gdLst/>
              <a:ahLst/>
              <a:cxnLst/>
              <a:rect l="l" t="t" r="r" b="b"/>
              <a:pathLst>
                <a:path w="756785" h="666583">
                  <a:moveTo>
                    <a:pt x="0" y="0"/>
                  </a:moveTo>
                  <a:lnTo>
                    <a:pt x="756785" y="0"/>
                  </a:lnTo>
                  <a:lnTo>
                    <a:pt x="756785" y="666583"/>
                  </a:lnTo>
                  <a:lnTo>
                    <a:pt x="0" y="666583"/>
                  </a:lnTo>
                  <a:close/>
                </a:path>
              </a:pathLst>
            </a:custGeom>
            <a:solidFill>
              <a:srgbClr val="B1C2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756785" cy="71420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 b="1">
                  <a:solidFill>
                    <a:srgbClr val="000000"/>
                  </a:solidFill>
                  <a:latin typeface="Nunito Bold" panose="00000800000000000000"/>
                  <a:ea typeface="Nunito Bold" panose="00000800000000000000"/>
                  <a:cs typeface="Nunito Bold" panose="00000800000000000000"/>
                  <a:sym typeface="Nunito Bold" panose="00000800000000000000"/>
                </a:rPr>
                <a:t>3</a:t>
              </a:r>
              <a:endParaRPr lang="en-US" sz="2600" b="1">
                <a:solidFill>
                  <a:srgbClr val="000000"/>
                </a:solidFill>
                <a:latin typeface="Nunito Bold" panose="00000800000000000000"/>
                <a:ea typeface="Nunito Bold" panose="00000800000000000000"/>
                <a:cs typeface="Nunito Bold" panose="00000800000000000000"/>
                <a:sym typeface="Nunito Bold" panose="00000800000000000000"/>
              </a:endParaRPr>
            </a:p>
            <a:p>
              <a:pPr algn="l">
                <a:lnSpc>
                  <a:spcPts val="3640"/>
                </a:lnSpc>
              </a:pPr>
              <a:endParaRPr lang="en-US" sz="2600" b="1">
                <a:solidFill>
                  <a:srgbClr val="000000"/>
                </a:solidFill>
                <a:latin typeface="Nunito Bold" panose="00000800000000000000"/>
                <a:ea typeface="Nunito Bold" panose="00000800000000000000"/>
                <a:cs typeface="Nunito Bold" panose="00000800000000000000"/>
                <a:sym typeface="Nunito Bold" panose="00000800000000000000"/>
              </a:endParaRPr>
            </a:p>
            <a:p>
              <a:pPr algn="ctr">
                <a:lnSpc>
                  <a:spcPts val="3640"/>
                </a:lnSpc>
              </a:pPr>
              <a:r>
                <a:rPr lang="en-US" sz="2600" u="sng">
                  <a:solidFill>
                    <a:srgbClr val="000000"/>
                  </a:solidFill>
                  <a:latin typeface="Nunito" panose="00000500000000000000"/>
                  <a:ea typeface="Nunito" panose="00000500000000000000"/>
                  <a:cs typeface="Nunito" panose="00000500000000000000"/>
                  <a:sym typeface="Nunito" panose="00000500000000000000"/>
                </a:rPr>
                <a:t>Validate</a:t>
              </a:r>
              <a:r>
                <a:rPr lang="en-US" sz="2600">
                  <a:solidFill>
                    <a:srgbClr val="000000"/>
                  </a:solidFill>
                  <a:latin typeface="Nunito" panose="00000500000000000000"/>
                  <a:ea typeface="Nunito" panose="00000500000000000000"/>
                  <a:cs typeface="Nunito" panose="00000500000000000000"/>
                  <a:sym typeface="Nunito" panose="00000500000000000000"/>
                </a:rPr>
                <a:t> our findings with external independent dataset</a:t>
              </a:r>
              <a:endParaRPr lang="en-US" sz="26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019175"/>
            <a:ext cx="930577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000000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rPr>
              <a:t>Study aims</a:t>
            </a:r>
            <a:endParaRPr lang="en-US" sz="9000">
              <a:solidFill>
                <a:srgbClr val="000000"/>
              </a:solidFill>
              <a:latin typeface="Proxima Nova" panose="02000506030000020004"/>
              <a:ea typeface="Proxima Nova" panose="02000506030000020004"/>
              <a:cs typeface="Proxima Nova" panose="02000506030000020004"/>
              <a:sym typeface="Proxima Nova" panose="020005060300000200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566188" y="382529"/>
            <a:ext cx="2132736" cy="2505417"/>
          </a:xfrm>
          <a:custGeom>
            <a:avLst/>
            <a:gdLst/>
            <a:ahLst/>
            <a:cxnLst/>
            <a:rect l="l" t="t" r="r" b="b"/>
            <a:pathLst>
              <a:path w="2132736" h="2505417">
                <a:moveTo>
                  <a:pt x="0" y="0"/>
                </a:moveTo>
                <a:lnTo>
                  <a:pt x="2132736" y="0"/>
                </a:lnTo>
                <a:lnTo>
                  <a:pt x="2132736" y="2505417"/>
                </a:lnTo>
                <a:lnTo>
                  <a:pt x="0" y="250541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56108" y="2590302"/>
            <a:ext cx="7930689" cy="4951782"/>
            <a:chOff x="0" y="0"/>
            <a:chExt cx="2088741" cy="13041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88741" cy="1304173"/>
            </a:xfrm>
            <a:custGeom>
              <a:avLst/>
              <a:gdLst/>
              <a:ahLst/>
              <a:cxnLst/>
              <a:rect l="l" t="t" r="r" b="b"/>
              <a:pathLst>
                <a:path w="2088741" h="1304173">
                  <a:moveTo>
                    <a:pt x="0" y="0"/>
                  </a:moveTo>
                  <a:lnTo>
                    <a:pt x="2088741" y="0"/>
                  </a:lnTo>
                  <a:lnTo>
                    <a:pt x="2088741" y="1304173"/>
                  </a:lnTo>
                  <a:lnTo>
                    <a:pt x="0" y="1304173"/>
                  </a:lnTo>
                  <a:close/>
                </a:path>
              </a:pathLst>
            </a:custGeom>
            <a:solidFill>
              <a:srgbClr val="B1C2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88741" cy="1342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4169681" y="5040364"/>
            <a:ext cx="3758039" cy="4991308"/>
          </a:xfrm>
          <a:custGeom>
            <a:avLst/>
            <a:gdLst/>
            <a:ahLst/>
            <a:cxnLst/>
            <a:rect l="l" t="t" r="r" b="b"/>
            <a:pathLst>
              <a:path w="3758039" h="4991308">
                <a:moveTo>
                  <a:pt x="0" y="0"/>
                </a:moveTo>
                <a:lnTo>
                  <a:pt x="3758039" y="0"/>
                </a:lnTo>
                <a:lnTo>
                  <a:pt x="3758039" y="4991307"/>
                </a:lnTo>
                <a:lnTo>
                  <a:pt x="0" y="499130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9445990" y="2089501"/>
            <a:ext cx="0" cy="649224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flipH="1">
            <a:off x="2126140" y="2319208"/>
            <a:ext cx="1513316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781810" y="2590302"/>
            <a:ext cx="7868843" cy="5714547"/>
            <a:chOff x="0" y="0"/>
            <a:chExt cx="2072452" cy="15050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2452" cy="1505066"/>
            </a:xfrm>
            <a:custGeom>
              <a:avLst/>
              <a:gdLst/>
              <a:ahLst/>
              <a:cxnLst/>
              <a:rect l="l" t="t" r="r" b="b"/>
              <a:pathLst>
                <a:path w="2072452" h="1505066">
                  <a:moveTo>
                    <a:pt x="0" y="0"/>
                  </a:moveTo>
                  <a:lnTo>
                    <a:pt x="2072452" y="0"/>
                  </a:lnTo>
                  <a:lnTo>
                    <a:pt x="2072452" y="1505066"/>
                  </a:lnTo>
                  <a:lnTo>
                    <a:pt x="0" y="1505066"/>
                  </a:lnTo>
                  <a:close/>
                </a:path>
              </a:pathLst>
            </a:custGeom>
            <a:solidFill>
              <a:srgbClr val="5FBA9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072452" cy="15431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id="11" name="Freeform 11"/>
          <p:cNvSpPr/>
          <p:nvPr/>
        </p:nvSpPr>
        <p:spPr>
          <a:xfrm>
            <a:off x="3285759" y="6000946"/>
            <a:ext cx="5858241" cy="4030725"/>
          </a:xfrm>
          <a:custGeom>
            <a:avLst/>
            <a:gdLst/>
            <a:ahLst/>
            <a:cxnLst/>
            <a:rect l="l" t="t" r="r" b="b"/>
            <a:pathLst>
              <a:path w="5858241" h="4030725">
                <a:moveTo>
                  <a:pt x="0" y="0"/>
                </a:moveTo>
                <a:lnTo>
                  <a:pt x="5858241" y="0"/>
                </a:lnTo>
                <a:lnTo>
                  <a:pt x="5858241" y="4030725"/>
                </a:lnTo>
                <a:lnTo>
                  <a:pt x="0" y="403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145948" y="7948045"/>
            <a:ext cx="717660" cy="1267391"/>
          </a:xfrm>
          <a:custGeom>
            <a:avLst/>
            <a:gdLst/>
            <a:ahLst/>
            <a:cxnLst/>
            <a:rect l="l" t="t" r="r" b="b"/>
            <a:pathLst>
              <a:path w="717660" h="1267391">
                <a:moveTo>
                  <a:pt x="0" y="0"/>
                </a:moveTo>
                <a:lnTo>
                  <a:pt x="717660" y="0"/>
                </a:lnTo>
                <a:lnTo>
                  <a:pt x="717660" y="1267391"/>
                </a:lnTo>
                <a:lnTo>
                  <a:pt x="0" y="12673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965381" y="2737201"/>
            <a:ext cx="7129064" cy="7549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0"/>
              </a:lnSpc>
              <a:spcBef>
                <a:spcPct val="0"/>
              </a:spcBef>
            </a:pPr>
            <a:r>
              <a:rPr lang="en-US" sz="241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305 donors from 4 locations (Sanquin, NL): </a:t>
            </a:r>
            <a:endParaRPr lang="en-US" sz="241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70"/>
              </a:lnSpc>
              <a:spcBef>
                <a:spcPct val="0"/>
              </a:spcBef>
            </a:pPr>
            <a:r>
              <a:rPr lang="en-US" sz="241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(1) 86 experienced VVR</a:t>
            </a:r>
            <a:endParaRPr lang="en-US" sz="241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70"/>
              </a:lnSpc>
              <a:spcBef>
                <a:spcPct val="0"/>
              </a:spcBef>
            </a:pPr>
            <a:r>
              <a:rPr lang="en-US" sz="241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 (2) 64 control donors (no VVR)</a:t>
            </a:r>
            <a:endParaRPr lang="en-US" sz="241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70"/>
              </a:lnSpc>
              <a:spcBef>
                <a:spcPct val="0"/>
              </a:spcBef>
            </a:pPr>
            <a:r>
              <a:rPr lang="en-US" sz="241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(3) 155 first-time donors</a:t>
            </a:r>
            <a:endParaRPr lang="en-US" sz="241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70"/>
              </a:lnSpc>
              <a:spcBef>
                <a:spcPct val="0"/>
              </a:spcBef>
            </a:pPr>
            <a:endParaRPr lang="en-US" sz="241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70"/>
              </a:lnSpc>
              <a:spcBef>
                <a:spcPct val="0"/>
              </a:spcBef>
            </a:pPr>
            <a:r>
              <a:rPr lang="en-US" sz="241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7 stages recorded (before, during, after donation)</a:t>
            </a:r>
            <a:endParaRPr lang="en-US" sz="241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70"/>
              </a:lnSpc>
              <a:spcBef>
                <a:spcPct val="0"/>
              </a:spcBef>
            </a:pPr>
            <a:r>
              <a:rPr lang="en-US" sz="241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VVR scores: self-reported, ranging from 8–40</a:t>
            </a:r>
            <a:endParaRPr lang="en-US" sz="241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70"/>
              </a:lnSpc>
              <a:spcBef>
                <a:spcPct val="0"/>
              </a:spcBef>
            </a:pPr>
            <a:endParaRPr lang="en-US" sz="241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70"/>
              </a:lnSpc>
              <a:spcBef>
                <a:spcPct val="0"/>
              </a:spcBef>
            </a:pPr>
            <a:r>
              <a:rPr lang="en-US" sz="2410" u="sng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Videos:</a:t>
            </a:r>
            <a:endParaRPr lang="en-US" sz="2410" u="sng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70"/>
              </a:lnSpc>
              <a:spcBef>
                <a:spcPct val="0"/>
              </a:spcBef>
            </a:pPr>
            <a:r>
              <a:rPr lang="en-US" sz="241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Total: 1,943 </a:t>
            </a:r>
            <a:endParaRPr lang="en-US" sz="241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70"/>
              </a:lnSpc>
              <a:spcBef>
                <a:spcPct val="0"/>
              </a:spcBef>
            </a:pPr>
            <a:r>
              <a:rPr lang="en-US" sz="241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45s clips, </a:t>
            </a:r>
            <a:endParaRPr lang="en-US" sz="241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70"/>
              </a:lnSpc>
              <a:spcBef>
                <a:spcPct val="0"/>
              </a:spcBef>
            </a:pPr>
            <a:r>
              <a:rPr lang="en-US" sz="241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225 frames </a:t>
            </a:r>
            <a:endParaRPr lang="en-US" sz="241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70"/>
              </a:lnSpc>
              <a:spcBef>
                <a:spcPct val="0"/>
              </a:spcBef>
            </a:pPr>
            <a:r>
              <a:rPr lang="en-US" sz="241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5 FPS</a:t>
            </a:r>
            <a:endParaRPr lang="en-US" sz="241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70"/>
              </a:lnSpc>
              <a:spcBef>
                <a:spcPct val="0"/>
              </a:spcBef>
            </a:pPr>
            <a:endParaRPr lang="en-US" sz="241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70"/>
              </a:lnSpc>
              <a:spcBef>
                <a:spcPct val="0"/>
              </a:spcBef>
            </a:pPr>
            <a:endParaRPr lang="en-US" sz="241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70"/>
              </a:lnSpc>
              <a:spcBef>
                <a:spcPct val="0"/>
              </a:spcBef>
            </a:pPr>
            <a:endParaRPr lang="en-US" sz="241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70"/>
              </a:lnSpc>
              <a:spcBef>
                <a:spcPct val="0"/>
              </a:spcBef>
            </a:pPr>
            <a:endParaRPr lang="en-US" sz="241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ctr">
              <a:lnSpc>
                <a:spcPts val="3370"/>
              </a:lnSpc>
              <a:spcBef>
                <a:spcPct val="0"/>
              </a:spcBef>
            </a:pPr>
            <a:endParaRPr lang="en-US" sz="241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182836" y="267244"/>
            <a:ext cx="15508584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000000"/>
                </a:solidFill>
                <a:latin typeface="Proxima Nova Bold" panose="02000506030000020004"/>
                <a:ea typeface="Proxima Nova Bold" panose="02000506030000020004"/>
                <a:cs typeface="Proxima Nova Bold" panose="02000506030000020004"/>
                <a:sym typeface="Proxima Nova Bold" panose="02000506030000020004"/>
              </a:rPr>
              <a:t>Participants &amp; study design</a:t>
            </a:r>
            <a:endParaRPr lang="en-US" sz="6000" b="1">
              <a:solidFill>
                <a:srgbClr val="000000"/>
              </a:solidFill>
              <a:latin typeface="Proxima Nova Bold" panose="02000506030000020004"/>
              <a:ea typeface="Proxima Nova Bold" panose="02000506030000020004"/>
              <a:cs typeface="Proxima Nova Bold" panose="02000506030000020004"/>
              <a:sym typeface="Proxima Nova Bold" panose="02000506030000020004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705349" y="632460"/>
            <a:ext cx="574577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ECDHM 2025</a:t>
            </a:r>
            <a:endParaRPr lang="en-US" sz="24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438403" y="1772194"/>
            <a:ext cx="4915574" cy="41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Nunito Bold" panose="00000800000000000000"/>
                <a:ea typeface="Nunito Bold" panose="00000800000000000000"/>
                <a:cs typeface="Nunito Bold" panose="00000800000000000000"/>
                <a:sym typeface="Nunito Bold" panose="00000800000000000000"/>
              </a:rPr>
              <a:t>Training data - Blood Donors</a:t>
            </a:r>
            <a:endParaRPr lang="en-US" sz="2400" b="1" dirty="0">
              <a:solidFill>
                <a:srgbClr val="000000"/>
              </a:solidFill>
              <a:latin typeface="Nunito Bold" panose="00000800000000000000"/>
              <a:ea typeface="Nunito Bold" panose="00000800000000000000"/>
              <a:cs typeface="Nunito Bold" panose="00000800000000000000"/>
              <a:sym typeface="Nunito Bold" panose="0000080000000000000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856108" y="1772194"/>
            <a:ext cx="7326991" cy="41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Nunito Bold" panose="00000800000000000000"/>
                <a:ea typeface="Nunito Bold" panose="00000800000000000000"/>
                <a:cs typeface="Nunito Bold" panose="00000800000000000000"/>
                <a:sym typeface="Nunito Bold" panose="00000800000000000000"/>
              </a:rPr>
              <a:t>Validation data - Students (Independent Test Set)</a:t>
            </a:r>
            <a:endParaRPr lang="en-US" sz="2400" b="1" dirty="0">
              <a:solidFill>
                <a:srgbClr val="000000"/>
              </a:solidFill>
              <a:latin typeface="Nunito Bold" panose="00000800000000000000"/>
              <a:ea typeface="Nunito Bold" panose="00000800000000000000"/>
              <a:cs typeface="Nunito Bold" panose="00000800000000000000"/>
              <a:sym typeface="Nunito Bold" panose="0000080000000000000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41328" y="2737201"/>
            <a:ext cx="7121650" cy="458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123 students from Tilburg University (lab setting)</a:t>
            </a:r>
            <a:endParaRPr lang="en-US" sz="24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60"/>
              </a:lnSpc>
              <a:spcBef>
                <a:spcPct val="0"/>
              </a:spcBef>
            </a:pPr>
            <a:endParaRPr lang="en-US" sz="24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Based on Rubber Arm Illusion paradigm → simulated blood donation (participants watched standardized 5-min virtual blood draw video)</a:t>
            </a:r>
            <a:endParaRPr lang="en-US" sz="24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60"/>
              </a:lnSpc>
              <a:spcBef>
                <a:spcPct val="0"/>
              </a:spcBef>
            </a:pPr>
            <a:endParaRPr lang="en-US" sz="24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VVR scores: self-reported </a:t>
            </a:r>
            <a:endParaRPr lang="en-US" sz="24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after donation</a:t>
            </a:r>
            <a:endParaRPr lang="en-US" sz="24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60"/>
              </a:lnSpc>
              <a:spcBef>
                <a:spcPct val="0"/>
              </a:spcBef>
            </a:pPr>
            <a:endParaRPr lang="en-US" sz="24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Videos: 123 total </a:t>
            </a:r>
            <a:endParaRPr lang="en-US" sz="24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(225 frames, 5 FPS)</a:t>
            </a:r>
            <a:endParaRPr lang="en-US" sz="24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1661" r="-8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000">
            <a:off x="1608201" y="6087321"/>
            <a:ext cx="3373572" cy="3569767"/>
          </a:xfrm>
          <a:custGeom>
            <a:avLst/>
            <a:gdLst/>
            <a:ahLst/>
            <a:cxnLst/>
            <a:rect l="l" t="t" r="r" b="b"/>
            <a:pathLst>
              <a:path w="3373572" h="3569767">
                <a:moveTo>
                  <a:pt x="0" y="5877"/>
                </a:moveTo>
                <a:lnTo>
                  <a:pt x="3367352" y="0"/>
                </a:lnTo>
                <a:lnTo>
                  <a:pt x="3373572" y="3563890"/>
                </a:lnTo>
                <a:lnTo>
                  <a:pt x="6220" y="3569767"/>
                </a:lnTo>
                <a:lnTo>
                  <a:pt x="0" y="5877"/>
                </a:lnTo>
                <a:close/>
              </a:path>
            </a:pathLst>
          </a:custGeom>
          <a:blipFill>
            <a:blip r:embed="rId2"/>
            <a:stretch>
              <a:fillRect l="-198350" t="-37855" r="-30721" b="-370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1999681"/>
            <a:ext cx="15284991" cy="3369819"/>
          </a:xfrm>
          <a:custGeom>
            <a:avLst/>
            <a:gdLst/>
            <a:ahLst/>
            <a:cxnLst/>
            <a:rect l="l" t="t" r="r" b="b"/>
            <a:pathLst>
              <a:path w="15284991" h="3369819">
                <a:moveTo>
                  <a:pt x="0" y="0"/>
                </a:moveTo>
                <a:lnTo>
                  <a:pt x="15284991" y="0"/>
                </a:lnTo>
                <a:lnTo>
                  <a:pt x="15284991" y="3369819"/>
                </a:lnTo>
                <a:lnTo>
                  <a:pt x="0" y="3369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6" t="-72794" r="-360" b="-852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211478" y="6090257"/>
            <a:ext cx="1177052" cy="3686031"/>
          </a:xfrm>
          <a:custGeom>
            <a:avLst/>
            <a:gdLst/>
            <a:ahLst/>
            <a:cxnLst/>
            <a:rect l="l" t="t" r="r" b="b"/>
            <a:pathLst>
              <a:path w="1177052" h="3686031">
                <a:moveTo>
                  <a:pt x="0" y="0"/>
                </a:moveTo>
                <a:lnTo>
                  <a:pt x="1177052" y="0"/>
                </a:lnTo>
                <a:lnTo>
                  <a:pt x="1177052" y="3686031"/>
                </a:lnTo>
                <a:lnTo>
                  <a:pt x="0" y="3686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5310" t="-18856" r="-623468" b="-264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452255"/>
            <a:ext cx="8637748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000000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rPr>
              <a:t>Methodology</a:t>
            </a:r>
            <a:endParaRPr lang="en-US" sz="9000">
              <a:solidFill>
                <a:srgbClr val="000000"/>
              </a:solidFill>
              <a:latin typeface="Proxima Nova" panose="02000506030000020004"/>
              <a:ea typeface="Proxima Nova" panose="02000506030000020004"/>
              <a:cs typeface="Proxima Nova" panose="02000506030000020004"/>
              <a:sym typeface="Proxima Nova" panose="02000506030000020004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flipV="1">
            <a:off x="3143527" y="5410342"/>
            <a:ext cx="7914694" cy="63907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arrow" w="med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5078302" y="7952323"/>
            <a:ext cx="103353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7637656" y="7933273"/>
            <a:ext cx="103353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 flipV="1">
            <a:off x="13666298" y="5509923"/>
            <a:ext cx="0" cy="111334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arrow" w="med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2" name="Object 12"/>
          <p:cNvGraphicFramePr/>
          <p:nvPr/>
        </p:nvGraphicFramePr>
        <p:xfrm>
          <a:off x="9144000" y="6195804"/>
          <a:ext cx="37719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Worksheet" r:id="rId4" imgW="2262505" imgH="2052955" progId="Excel.Sheet.12">
                  <p:embed/>
                </p:oleObj>
              </mc:Choice>
              <mc:Fallback>
                <p:oleObj name="Worksheet" r:id="rId4" imgW="2262505" imgH="2052955" progId="Excel.Sheet.12">
                  <p:embed/>
                  <p:pic>
                    <p:nvPicPr>
                      <p:cNvPr id="0" name="Picture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44000" y="6195804"/>
                        <a:ext cx="3771900" cy="335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132422" y="9653379"/>
            <a:ext cx="9705529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17 HR features + 17 BR features = 34 total features per video segment.</a:t>
            </a:r>
            <a:endParaRPr lang="en-US" sz="24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87595" y="-3444240"/>
            <a:ext cx="13831261" cy="8229600"/>
          </a:xfrm>
          <a:custGeom>
            <a:avLst/>
            <a:gdLst/>
            <a:ahLst/>
            <a:cxnLst/>
            <a:rect l="l" t="t" r="r" b="b"/>
            <a:pathLst>
              <a:path w="13831261" h="8229600">
                <a:moveTo>
                  <a:pt x="0" y="0"/>
                </a:moveTo>
                <a:lnTo>
                  <a:pt x="13831261" y="0"/>
                </a:lnTo>
                <a:lnTo>
                  <a:pt x="138312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98391">
            <a:off x="8013847" y="5285909"/>
            <a:ext cx="16943989" cy="10081673"/>
          </a:xfrm>
          <a:custGeom>
            <a:avLst/>
            <a:gdLst/>
            <a:ahLst/>
            <a:cxnLst/>
            <a:rect l="l" t="t" r="r" b="b"/>
            <a:pathLst>
              <a:path w="16943989" h="10081673">
                <a:moveTo>
                  <a:pt x="0" y="0"/>
                </a:moveTo>
                <a:lnTo>
                  <a:pt x="16943989" y="0"/>
                </a:lnTo>
                <a:lnTo>
                  <a:pt x="16943989" y="10081673"/>
                </a:lnTo>
                <a:lnTo>
                  <a:pt x="0" y="1008167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66800" y="419100"/>
            <a:ext cx="930577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000000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rPr>
              <a:t>Results</a:t>
            </a:r>
            <a:endParaRPr lang="en-US" sz="9000">
              <a:solidFill>
                <a:srgbClr val="000000"/>
              </a:solidFill>
              <a:latin typeface="Proxima Nova" panose="02000506030000020004"/>
              <a:ea typeface="Proxima Nova" panose="02000506030000020004"/>
              <a:cs typeface="Proxima Nova" panose="02000506030000020004"/>
              <a:sym typeface="Proxima Nova" panose="02000506030000020004"/>
            </a:endParaRPr>
          </a:p>
        </p:txBody>
      </p:sp>
      <p:graphicFrame>
        <p:nvGraphicFramePr>
          <p:cNvPr id="5" name="Object 5"/>
          <p:cNvGraphicFramePr/>
          <p:nvPr/>
        </p:nvGraphicFramePr>
        <p:xfrm>
          <a:off x="-152400" y="2149475"/>
          <a:ext cx="12151360" cy="5744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Worksheet" r:id="rId2" imgW="13582650" imgH="5619750" progId="Excel.Sheet.12">
                  <p:embed/>
                </p:oleObj>
              </mc:Choice>
              <mc:Fallback>
                <p:oleObj name="Worksheet" r:id="rId2" imgW="13582650" imgH="5619750" progId="Excel.Sheet.12">
                  <p:embed/>
                  <p:pic>
                    <p:nvPicPr>
                      <p:cNvPr id="0" name="Picture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52400" y="2149475"/>
                        <a:ext cx="12151360" cy="5744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/>
          <p:nvPr/>
        </p:nvGraphicFramePr>
        <p:xfrm>
          <a:off x="9144169" y="4526915"/>
          <a:ext cx="11734800" cy="5343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Worksheet" r:id="rId4" imgW="13582650" imgH="5619750" progId="Excel.Sheet.12">
                  <p:embed/>
                </p:oleObj>
              </mc:Choice>
              <mc:Fallback>
                <p:oleObj name="Worksheet" r:id="rId4" imgW="13582650" imgH="5619750" progId="Excel.Sheet.12">
                  <p:embed/>
                  <p:pic>
                    <p:nvPicPr>
                      <p:cNvPr id="0" name="Picture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44169" y="4526915"/>
                        <a:ext cx="11734800" cy="5343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7"/>
          <p:cNvSpPr txBox="1"/>
          <p:nvPr/>
        </p:nvSpPr>
        <p:spPr>
          <a:xfrm>
            <a:off x="1143478" y="2149171"/>
            <a:ext cx="6971556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>
                <a:solidFill>
                  <a:srgbClr val="000000"/>
                </a:solidFill>
                <a:latin typeface="Nunito Bold" panose="00000800000000000000"/>
                <a:ea typeface="Nunito Bold" panose="00000800000000000000"/>
                <a:cs typeface="Nunito Bold" panose="00000800000000000000"/>
                <a:sym typeface="Nunito Bold" panose="00000800000000000000"/>
              </a:rPr>
              <a:t>Training data - Blood Donors (N = 1943)</a:t>
            </a:r>
            <a:endParaRPr lang="en-US" sz="2400" b="1">
              <a:solidFill>
                <a:srgbClr val="000000"/>
              </a:solidFill>
              <a:latin typeface="Nunito Bold" panose="00000800000000000000"/>
              <a:ea typeface="Nunito Bold" panose="00000800000000000000"/>
              <a:cs typeface="Nunito Bold" panose="00000800000000000000"/>
              <a:sym typeface="Nunito Bold" panose="00000800000000000000"/>
            </a:endParaRP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Nunito Bold" panose="00000800000000000000"/>
                <a:ea typeface="Nunito Bold" panose="00000800000000000000"/>
                <a:cs typeface="Nunito Bold" panose="00000800000000000000"/>
                <a:sym typeface="Nunito Bold" panose="00000800000000000000"/>
              </a:rPr>
              <a:t>Average cross-validation with standard deviation </a:t>
            </a:r>
            <a:endParaRPr lang="en-US" sz="2400" b="1">
              <a:solidFill>
                <a:srgbClr val="000000"/>
              </a:solidFill>
              <a:latin typeface="Nunito Bold" panose="00000800000000000000"/>
              <a:ea typeface="Nunito Bold" panose="00000800000000000000"/>
              <a:cs typeface="Nunito Bold" panose="00000800000000000000"/>
              <a:sym typeface="Nunito Bold" panose="0000080000000000000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10591800" y="4785056"/>
            <a:ext cx="5218721" cy="41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Nunito Bold" panose="00000800000000000000"/>
                <a:ea typeface="Nunito Bold" panose="00000800000000000000"/>
                <a:cs typeface="Nunito Bold" panose="00000800000000000000"/>
                <a:sym typeface="Nunito Bold" panose="00000800000000000000"/>
              </a:rPr>
              <a:t>Independent Test Set (N = 123)</a:t>
            </a:r>
            <a:endParaRPr lang="en-US" sz="2400" b="1" dirty="0">
              <a:solidFill>
                <a:srgbClr val="000000"/>
              </a:solidFill>
              <a:latin typeface="Nunito Bold" panose="00000800000000000000"/>
              <a:ea typeface="Nunito Bold" panose="00000800000000000000"/>
              <a:cs typeface="Nunito Bold" panose="00000800000000000000"/>
              <a:sym typeface="Nunito Bold" panose="0000080000000000000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6"/>
          <a:srcRect t="4793"/>
          <a:stretch>
            <a:fillRect/>
          </a:stretch>
        </p:blipFill>
        <p:spPr>
          <a:xfrm>
            <a:off x="9829800" y="114300"/>
            <a:ext cx="7950835" cy="44132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98086" y="1718892"/>
            <a:ext cx="2799606" cy="5787299"/>
          </a:xfrm>
          <a:custGeom>
            <a:avLst/>
            <a:gdLst/>
            <a:ahLst/>
            <a:cxnLst/>
            <a:rect l="l" t="t" r="r" b="b"/>
            <a:pathLst>
              <a:path w="2799606" h="5787299">
                <a:moveTo>
                  <a:pt x="0" y="0"/>
                </a:moveTo>
                <a:lnTo>
                  <a:pt x="2799606" y="0"/>
                </a:lnTo>
                <a:lnTo>
                  <a:pt x="2799606" y="5787299"/>
                </a:lnTo>
                <a:lnTo>
                  <a:pt x="0" y="578729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833002" y="556842"/>
            <a:ext cx="10763668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20"/>
              </a:lnSpc>
            </a:pPr>
            <a:r>
              <a:rPr lang="en-US" sz="7600">
                <a:solidFill>
                  <a:srgbClr val="000000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rPr>
              <a:t>Discussion</a:t>
            </a:r>
            <a:endParaRPr lang="en-US" sz="7600">
              <a:solidFill>
                <a:srgbClr val="000000"/>
              </a:solidFill>
              <a:latin typeface="Proxima Nova" panose="02000506030000020004"/>
              <a:ea typeface="Proxima Nova" panose="02000506030000020004"/>
              <a:cs typeface="Proxima Nova" panose="02000506030000020004"/>
              <a:sym typeface="Proxima Nova" panose="02000506030000020004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323600" y="2043096"/>
            <a:ext cx="11579592" cy="1650181"/>
            <a:chOff x="0" y="0"/>
            <a:chExt cx="3049769" cy="4346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9769" cy="434616"/>
            </a:xfrm>
            <a:custGeom>
              <a:avLst/>
              <a:gdLst/>
              <a:ahLst/>
              <a:cxnLst/>
              <a:rect l="l" t="t" r="r" b="b"/>
              <a:pathLst>
                <a:path w="3049769" h="434616">
                  <a:moveTo>
                    <a:pt x="0" y="0"/>
                  </a:moveTo>
                  <a:lnTo>
                    <a:pt x="3049769" y="0"/>
                  </a:lnTo>
                  <a:lnTo>
                    <a:pt x="3049769" y="434616"/>
                  </a:lnTo>
                  <a:lnTo>
                    <a:pt x="0" y="434616"/>
                  </a:lnTo>
                  <a:close/>
                </a:path>
              </a:pathLst>
            </a:custGeom>
            <a:solidFill>
              <a:srgbClr val="A2D3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49769" cy="472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12018" y="2194807"/>
            <a:ext cx="11332209" cy="1727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0" lvl="1" indent="-259080" algn="ctr">
              <a:lnSpc>
                <a:spcPts val="3360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2400" dirty="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Video-based heart rate &amp; breathing features can predict VVR </a:t>
            </a:r>
            <a:r>
              <a:rPr lang="en-US" sz="24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risk.</a:t>
            </a:r>
            <a:endParaRPr lang="en-US" sz="240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marL="518160" lvl="1" indent="-259080" algn="ctr">
              <a:lnSpc>
                <a:spcPts val="3360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24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Ensemble </a:t>
            </a:r>
            <a:r>
              <a:rPr lang="en-US" sz="2400" dirty="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models (</a:t>
            </a:r>
            <a:r>
              <a:rPr lang="en-US" sz="2400" dirty="0" err="1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ExtraTrees</a:t>
            </a:r>
            <a:r>
              <a:rPr lang="en-US" sz="2400" dirty="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CatBoost</a:t>
            </a:r>
            <a:r>
              <a:rPr lang="en-US" sz="2400" dirty="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) showed best generalization.</a:t>
            </a:r>
            <a:endParaRPr lang="en-US" sz="2400" dirty="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marL="518160" lvl="1" indent="-259080" algn="ctr">
              <a:lnSpc>
                <a:spcPts val="3360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2400" dirty="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Non-invasive, camera-only monitoring is feasible for donor safety.</a:t>
            </a:r>
            <a:endParaRPr lang="en-US" sz="2400" dirty="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algn="ctr">
              <a:lnSpc>
                <a:spcPts val="3360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323600" y="4007602"/>
            <a:ext cx="11579592" cy="2271797"/>
            <a:chOff x="0" y="0"/>
            <a:chExt cx="3049769" cy="598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49769" cy="598333"/>
            </a:xfrm>
            <a:custGeom>
              <a:avLst/>
              <a:gdLst/>
              <a:ahLst/>
              <a:cxnLst/>
              <a:rect l="l" t="t" r="r" b="b"/>
              <a:pathLst>
                <a:path w="3049769" h="598333">
                  <a:moveTo>
                    <a:pt x="0" y="0"/>
                  </a:moveTo>
                  <a:lnTo>
                    <a:pt x="3049769" y="0"/>
                  </a:lnTo>
                  <a:lnTo>
                    <a:pt x="3049769" y="598333"/>
                  </a:lnTo>
                  <a:lnTo>
                    <a:pt x="0" y="598333"/>
                  </a:lnTo>
                  <a:close/>
                </a:path>
              </a:pathLst>
            </a:custGeom>
            <a:solidFill>
              <a:srgbClr val="B1C2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49769" cy="636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23600" y="6591123"/>
            <a:ext cx="11579592" cy="2880715"/>
            <a:chOff x="0" y="0"/>
            <a:chExt cx="3049769" cy="7587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49769" cy="758707"/>
            </a:xfrm>
            <a:custGeom>
              <a:avLst/>
              <a:gdLst/>
              <a:ahLst/>
              <a:cxnLst/>
              <a:rect l="l" t="t" r="r" b="b"/>
              <a:pathLst>
                <a:path w="3049769" h="758707">
                  <a:moveTo>
                    <a:pt x="0" y="0"/>
                  </a:moveTo>
                  <a:lnTo>
                    <a:pt x="3049769" y="0"/>
                  </a:lnTo>
                  <a:lnTo>
                    <a:pt x="3049769" y="758707"/>
                  </a:lnTo>
                  <a:lnTo>
                    <a:pt x="0" y="758707"/>
                  </a:lnTo>
                  <a:close/>
                </a:path>
              </a:pathLst>
            </a:custGeom>
            <a:solidFill>
              <a:srgbClr val="5FBA9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049769" cy="7968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64635" y="4088130"/>
            <a:ext cx="11579592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u="sng" dirty="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Limitations</a:t>
            </a:r>
            <a:endParaRPr lang="en-US" sz="2400" u="sng" dirty="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marL="518160" lvl="1" indent="-259080" algn="ctr">
              <a:lnSpc>
                <a:spcPts val="3360"/>
              </a:lnSpc>
              <a:buFont typeface="Arial" panose="020B0604020202020204"/>
              <a:buChar char="•"/>
            </a:pPr>
            <a:r>
              <a:rPr lang="en-US" sz="2400" dirty="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Class imbalance (low number of high-VVR cases).</a:t>
            </a:r>
            <a:endParaRPr lang="en-US" sz="2400" dirty="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marL="518160" lvl="1" indent="-259080" algn="ctr">
              <a:lnSpc>
                <a:spcPts val="3360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2400" dirty="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Only RGB video used (no thermal/other modalities).</a:t>
            </a:r>
            <a:endParaRPr lang="en-US" sz="2400" dirty="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marL="518160" lvl="1" indent="-259080" algn="ctr">
              <a:lnSpc>
                <a:spcPts val="3360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2400" dirty="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Results may not generalize beyond Dutch donors/students.</a:t>
            </a:r>
            <a:endParaRPr lang="en-US" sz="2400" dirty="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marL="518160" lvl="1" indent="-259080" algn="ctr">
              <a:lnSpc>
                <a:spcPts val="3360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2400" dirty="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Indirect HR/BR estimation introduces noise.</a:t>
            </a:r>
            <a:endParaRPr lang="en-US" sz="2400" dirty="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022906" y="6766560"/>
            <a:ext cx="8788094" cy="259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u="sng" dirty="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Future Directions</a:t>
            </a:r>
            <a:endParaRPr lang="en-US" sz="2400" u="sng" dirty="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marL="518160" lvl="1" indent="-259080" algn="ctr">
              <a:lnSpc>
                <a:spcPts val="3360"/>
              </a:lnSpc>
              <a:buFont typeface="Arial" panose="020B0604020202020204"/>
              <a:buChar char="•"/>
            </a:pPr>
            <a:r>
              <a:rPr lang="en-US" sz="2400" dirty="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Improve models with transformers &amp; multimodal data.</a:t>
            </a:r>
            <a:endParaRPr lang="en-US" sz="2400" dirty="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marL="518160" lvl="1" indent="-259080" algn="ctr">
              <a:lnSpc>
                <a:spcPts val="3360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2400" dirty="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Test in real-time clinical settings.</a:t>
            </a:r>
            <a:endParaRPr lang="en-US" sz="2400" dirty="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marL="518160" lvl="1" indent="-259080" algn="ctr">
              <a:lnSpc>
                <a:spcPts val="3360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2400" dirty="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Personalize using donor baselines &amp; VVR profiles.</a:t>
            </a:r>
            <a:endParaRPr lang="en-US" sz="2400" dirty="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marL="518160" lvl="1" indent="-259080" algn="ctr">
              <a:lnSpc>
                <a:spcPts val="3360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2400" dirty="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Increase explainability</a:t>
            </a:r>
            <a:endParaRPr lang="en-US" sz="2400" dirty="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  <a:p>
            <a:pPr marL="518160" lvl="1" indent="-259080" algn="ctr">
              <a:lnSpc>
                <a:spcPts val="3360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2400" dirty="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rPr>
              <a:t>Extend to other populations </a:t>
            </a:r>
            <a:endParaRPr lang="en-US" sz="2400" dirty="0">
              <a:solidFill>
                <a:srgbClr val="000000"/>
              </a:solidFill>
              <a:latin typeface="Nunito" panose="00000500000000000000"/>
              <a:ea typeface="Nunito" panose="00000500000000000000"/>
              <a:cs typeface="Nunito" panose="00000500000000000000"/>
              <a:sym typeface="Nunito" panose="0000050000000000000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02182" y="1028700"/>
            <a:ext cx="11083636" cy="8229600"/>
          </a:xfrm>
          <a:custGeom>
            <a:avLst/>
            <a:gdLst/>
            <a:ahLst/>
            <a:cxnLst/>
            <a:rect l="l" t="t" r="r" b="b"/>
            <a:pathLst>
              <a:path w="11083636" h="8229600">
                <a:moveTo>
                  <a:pt x="0" y="0"/>
                </a:moveTo>
                <a:lnTo>
                  <a:pt x="11083636" y="0"/>
                </a:lnTo>
                <a:lnTo>
                  <a:pt x="110836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677756" y="3018536"/>
            <a:ext cx="8932489" cy="2745014"/>
            <a:chOff x="0" y="0"/>
            <a:chExt cx="11909985" cy="3660018"/>
          </a:xfrm>
        </p:grpSpPr>
        <p:sp>
          <p:nvSpPr>
            <p:cNvPr id="4" name="TextBox 4"/>
            <p:cNvSpPr txBox="1"/>
            <p:nvPr/>
          </p:nvSpPr>
          <p:spPr>
            <a:xfrm>
              <a:off x="0" y="1850057"/>
              <a:ext cx="11909985" cy="1809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800">
                  <a:solidFill>
                    <a:srgbClr val="000000"/>
                  </a:solidFill>
                  <a:latin typeface="Nunito" panose="00000500000000000000"/>
                  <a:ea typeface="Nunito" panose="00000500000000000000"/>
                  <a:cs typeface="Nunito" panose="00000500000000000000"/>
                  <a:sym typeface="Nunito" panose="00000500000000000000"/>
                </a:rPr>
                <a:t>Want to know more?</a:t>
              </a:r>
              <a:endParaRPr lang="en-US" sz="28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endParaRPr>
            </a:p>
            <a:p>
              <a:pPr algn="ctr">
                <a:lnSpc>
                  <a:spcPts val="3640"/>
                </a:lnSpc>
              </a:pPr>
              <a:r>
                <a:rPr lang="en-US" sz="2800">
                  <a:solidFill>
                    <a:srgbClr val="000000"/>
                  </a:solidFill>
                  <a:latin typeface="Nunito" panose="00000500000000000000"/>
                  <a:ea typeface="Nunito" panose="00000500000000000000"/>
                  <a:cs typeface="Nunito" panose="00000500000000000000"/>
                  <a:sym typeface="Nunito" panose="00000500000000000000"/>
                </a:rPr>
                <a:t>j.rudokaite@tilburguniversity.edu</a:t>
              </a:r>
              <a:endParaRPr lang="en-US" sz="28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endParaRPr>
            </a:p>
            <a:p>
              <a:pPr algn="ctr">
                <a:lnSpc>
                  <a:spcPts val="3640"/>
                </a:lnSpc>
              </a:pPr>
              <a:r>
                <a:rPr lang="en-US" sz="2800">
                  <a:solidFill>
                    <a:srgbClr val="000000"/>
                  </a:solidFill>
                  <a:latin typeface="Nunito" panose="00000500000000000000"/>
                  <a:ea typeface="Nunito" panose="00000500000000000000"/>
                  <a:cs typeface="Nunito" panose="00000500000000000000"/>
                  <a:sym typeface="Nunito" panose="00000500000000000000"/>
                </a:rPr>
                <a:t>www.ainar.io</a:t>
              </a:r>
              <a:endParaRPr lang="en-US" sz="2800">
                <a:solidFill>
                  <a:srgbClr val="000000"/>
                </a:solidFill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1909985" cy="1546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20"/>
                </a:lnSpc>
              </a:pPr>
              <a:r>
                <a:rPr lang="en-US" sz="7600">
                  <a:solidFill>
                    <a:srgbClr val="000000"/>
                  </a:solidFill>
                  <a:latin typeface="Proxima Nova" panose="02000506030000020004"/>
                  <a:ea typeface="Proxima Nova" panose="02000506030000020004"/>
                  <a:cs typeface="Proxima Nova" panose="02000506030000020004"/>
                  <a:sym typeface="Proxima Nova" panose="02000506030000020004"/>
                </a:rPr>
                <a:t>Thank you!</a:t>
              </a:r>
              <a:endParaRPr lang="en-US" sz="7600">
                <a:solidFill>
                  <a:srgbClr val="000000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43614" y="5978610"/>
            <a:ext cx="4551231" cy="2205451"/>
          </a:xfrm>
          <a:custGeom>
            <a:avLst/>
            <a:gdLst/>
            <a:ahLst/>
            <a:cxnLst/>
            <a:rect l="l" t="t" r="r" b="b"/>
            <a:pathLst>
              <a:path w="4551231" h="2205451">
                <a:moveTo>
                  <a:pt x="0" y="0"/>
                </a:moveTo>
                <a:lnTo>
                  <a:pt x="4551231" y="0"/>
                </a:lnTo>
                <a:lnTo>
                  <a:pt x="4551231" y="2205451"/>
                </a:lnTo>
                <a:lnTo>
                  <a:pt x="0" y="2205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1705349" y="632460"/>
            <a:ext cx="574577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60"/>
              </a:lnSpc>
            </a:pPr>
            <a:r>
              <a:rPr lang="en-US" sz="2400" b="1">
                <a:solidFill>
                  <a:srgbClr val="000000"/>
                </a:solidFill>
                <a:latin typeface="Nunito Bold" panose="00000800000000000000"/>
                <a:ea typeface="Nunito Bold" panose="00000800000000000000"/>
                <a:cs typeface="Nunito Bold" panose="00000800000000000000"/>
                <a:sym typeface="Nunito Bold" panose="00000800000000000000"/>
              </a:rPr>
              <a:t>ECDHM 2025</a:t>
            </a:r>
            <a:endParaRPr lang="en-US" sz="2400" b="1">
              <a:solidFill>
                <a:srgbClr val="000000"/>
              </a:solidFill>
              <a:latin typeface="Nunito Bold" panose="00000800000000000000"/>
              <a:ea typeface="Nunito Bold" panose="00000800000000000000"/>
              <a:cs typeface="Nunito Bold" panose="00000800000000000000"/>
              <a:sym typeface="Nunito Bold" panose="0000080000000000000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19E7D0817F5448AEBCFEDF85947944" ma:contentTypeVersion="14" ma:contentTypeDescription="Een nieuw document maken." ma:contentTypeScope="" ma:versionID="ca1fff6abcce7fd0edbeffb66a73830c">
  <xsd:schema xmlns:xsd="http://www.w3.org/2001/XMLSchema" xmlns:xs="http://www.w3.org/2001/XMLSchema" xmlns:p="http://schemas.microsoft.com/office/2006/metadata/properties" xmlns:ns2="226bb0d9-941c-4c72-8b58-eec0f92f91f9" xmlns:ns3="390cec58-3f9b-4ba4-8a21-a3ec4dd383b8" targetNamespace="http://schemas.microsoft.com/office/2006/metadata/properties" ma:root="true" ma:fieldsID="62c6e46a416083380a54c833316e6934" ns2:_="" ns3:_="">
    <xsd:import namespace="226bb0d9-941c-4c72-8b58-eec0f92f91f9"/>
    <xsd:import namespace="390cec58-3f9b-4ba4-8a21-a3ec4dd383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bb0d9-941c-4c72-8b58-eec0f92f91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0f1cba57-224f-4b5e-856c-412f75d57d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0cec58-3f9b-4ba4-8a21-a3ec4dd383b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a9674ad-d5c1-440c-aae0-4061e05cf5d0}" ma:internalName="TaxCatchAll" ma:showField="CatchAllData" ma:web="390cec58-3f9b-4ba4-8a21-a3ec4dd383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26bb0d9-941c-4c72-8b58-eec0f92f91f9">
      <Terms xmlns="http://schemas.microsoft.com/office/infopath/2007/PartnerControls"/>
    </lcf76f155ced4ddcb4097134ff3c332f>
    <TaxCatchAll xmlns="390cec58-3f9b-4ba4-8a21-a3ec4dd383b8" xsi:nil="true"/>
  </documentManagement>
</p:properties>
</file>

<file path=customXml/itemProps1.xml><?xml version="1.0" encoding="utf-8"?>
<ds:datastoreItem xmlns:ds="http://schemas.openxmlformats.org/officeDocument/2006/customXml" ds:itemID="{E0FA492B-28A4-45B4-8D8C-2EF33576A049}"/>
</file>

<file path=customXml/itemProps2.xml><?xml version="1.0" encoding="utf-8"?>
<ds:datastoreItem xmlns:ds="http://schemas.openxmlformats.org/officeDocument/2006/customXml" ds:itemID="{732605FF-1808-4D2E-AFEC-9BB02FC6B07E}"/>
</file>

<file path=customXml/itemProps3.xml><?xml version="1.0" encoding="utf-8"?>
<ds:datastoreItem xmlns:ds="http://schemas.openxmlformats.org/officeDocument/2006/customXml" ds:itemID="{38615E89-FF99-4C40-883F-B5869F2C1C3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2855</Words>
  <Application>WPS Presentation</Application>
  <PresentationFormat>Custom</PresentationFormat>
  <Paragraphs>134</Paragraphs>
  <Slides>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9</vt:i4>
      </vt:variant>
    </vt:vector>
  </HeadingPairs>
  <TitlesOfParts>
    <vt:vector size="24" baseType="lpstr">
      <vt:lpstr>Arial</vt:lpstr>
      <vt:lpstr>SimSun</vt:lpstr>
      <vt:lpstr>Wingdings</vt:lpstr>
      <vt:lpstr>Proxima Nova Bold</vt:lpstr>
      <vt:lpstr>Nunito</vt:lpstr>
      <vt:lpstr>Nunito Bold</vt:lpstr>
      <vt:lpstr>Arial</vt:lpstr>
      <vt:lpstr>Proxima Nova</vt:lpstr>
      <vt:lpstr>Calibri</vt:lpstr>
      <vt:lpstr>Microsoft YaHei</vt:lpstr>
      <vt:lpstr>Arial Unicode MS</vt:lpstr>
      <vt:lpstr>Office Theme</vt:lpstr>
      <vt:lpstr>Excel.Sheet.12</vt:lpstr>
      <vt:lpstr>Excel.Sheet.12</vt:lpstr>
      <vt:lpstr>Excel.Sheet.12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Professional Gradients Conference Research Education Presentation</dc:title>
  <dc:creator/>
  <cp:lastModifiedBy>Jr</cp:lastModifiedBy>
  <cp:revision>5</cp:revision>
  <dcterms:created xsi:type="dcterms:W3CDTF">2006-08-16T00:00:00Z</dcterms:created>
  <dcterms:modified xsi:type="dcterms:W3CDTF">2025-09-10T09:28:28Z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64C358DDD799445682681A929A4BD06B_12</vt:lpwstr>
  </property>
  <property fmtid="{D5CDD505-2E9C-101B-9397-08002B2CF9AE}" pid="3" name="KSOProductBuildVer">
    <vt:lpwstr>2057-12.2.0.21602</vt:lpwstr>
  </property>
  <property fmtid="{D5CDD505-2E9C-101B-9397-08002B2CF9AE}" pid="4" name="ContentTypeId">
    <vt:lpwstr>0x0101004619E7D0817F5448AEBCFEDF85947944</vt:lpwstr>
  </property>
</Properties>
</file>