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8" r:id="rId2"/>
    <p:sldMasterId id="2147483666" r:id="rId3"/>
    <p:sldMasterId id="2147483690" r:id="rId4"/>
  </p:sldMasterIdLst>
  <p:notesMasterIdLst>
    <p:notesMasterId r:id="rId19"/>
  </p:notesMasterIdLst>
  <p:sldIdLst>
    <p:sldId id="335" r:id="rId5"/>
    <p:sldId id="288" r:id="rId6"/>
    <p:sldId id="289" r:id="rId7"/>
    <p:sldId id="333" r:id="rId8"/>
    <p:sldId id="332" r:id="rId9"/>
    <p:sldId id="291" r:id="rId10"/>
    <p:sldId id="290" r:id="rId11"/>
    <p:sldId id="292" r:id="rId12"/>
    <p:sldId id="296" r:id="rId13"/>
    <p:sldId id="256" r:id="rId14"/>
    <p:sldId id="330" r:id="rId15"/>
    <p:sldId id="305" r:id="rId16"/>
    <p:sldId id="334" r:id="rId17"/>
    <p:sldId id="257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-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039A0-EC6A-4514-880B-880CC236E85A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82291-2146-4128-8F80-3ED387F739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70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B7D4ED2-642B-4F06-9346-6DFF751421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22C6C6C-7C68-4C9C-B25D-2AF8C770D6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3"/>
          </p:nvPr>
        </p:nvSpPr>
        <p:spPr>
          <a:xfrm>
            <a:off x="470400" y="1800000"/>
            <a:ext cx="10972800" cy="4413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Pagina">
            <a:extLst>
              <a:ext uri="{FF2B5EF4-FFF2-40B4-BE49-F238E27FC236}">
                <a16:creationId xmlns:a16="http://schemas.microsoft.com/office/drawing/2014/main" id="{AE4F6412-A5FD-4734-AD4C-E32BD4B5FEA5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DB5D4-FF3A-45CE-9E0C-EAFF660B5004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5" name="shpDatum">
            <a:extLst>
              <a:ext uri="{FF2B5EF4-FFF2-40B4-BE49-F238E27FC236}">
                <a16:creationId xmlns:a16="http://schemas.microsoft.com/office/drawing/2014/main" id="{26922680-7790-48F9-A5EE-20CB1A0B5F99}"/>
              </a:ext>
            </a:extLst>
          </p:cNvPr>
          <p:cNvSpPr>
            <a:spLocks noGrp="1" noChangeArrowheads="1"/>
          </p:cNvSpPr>
          <p:nvPr>
            <p:ph type="dt" sz="half" idx="15"/>
          </p:nvPr>
        </p:nvSpPr>
        <p:spPr>
          <a:xfrm>
            <a:off x="5981701" y="6551614"/>
            <a:ext cx="5543551" cy="3159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shpVoettekst">
            <a:extLst>
              <a:ext uri="{FF2B5EF4-FFF2-40B4-BE49-F238E27FC236}">
                <a16:creationId xmlns:a16="http://schemas.microsoft.com/office/drawing/2014/main" id="{B586606C-050E-44DB-A029-92D7EFB36FDF}"/>
              </a:ext>
            </a:extLst>
          </p:cNvPr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/>
              <a:t>HO Link 2 juni 2025 – Jeroen den Biggelaar</a:t>
            </a:r>
          </a:p>
        </p:txBody>
      </p:sp>
    </p:spTree>
    <p:extLst>
      <p:ext uri="{BB962C8B-B14F-4D97-AF65-F5344CB8AC3E}">
        <p14:creationId xmlns:p14="http://schemas.microsoft.com/office/powerpoint/2010/main" val="3347844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CE2AA-270C-373A-C820-27CE56EA9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104A290-C05A-9C47-0219-310A3F9E4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9486-0018-46AE-9EA3-EE69CE95EC7F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CE92CA3-F9EC-4AC0-A0DC-F00C58E0C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D2AE5A-5103-2FAB-3058-B8B40100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FB8-BB09-453E-9336-5C064C2389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865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26E9480-2F70-279A-C4C8-5566C6D9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9486-0018-46AE-9EA3-EE69CE95EC7F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46C5C68-403D-7A9E-81D1-E710506F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08ADEDD-4CBE-1274-3730-47EE9B97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FB8-BB09-453E-9336-5C064C2389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385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E5B76-7FD9-4E1B-FB73-C31EF2BE5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88D835-68C8-6DC8-0A6D-785243BC6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9A20465-A440-BCDB-8E22-FDFE8A10B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072AAA-338C-F40A-6641-3F67CEB66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9486-0018-46AE-9EA3-EE69CE95EC7F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E2E918D-3E93-B431-F875-A228DAB5A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086F82E-309F-7ABD-1B93-C3F8DB8C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FB8-BB09-453E-9336-5C064C2389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2339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3A4774-0A2C-8EB5-9B86-F25DAC8E3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3B362E-2A9E-2EEE-5660-828168968B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B0D6A5-8B56-C6A0-7DCB-1EE1A7817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E0D536-D91B-B36E-6311-53B2FA9BD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9486-0018-46AE-9EA3-EE69CE95EC7F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A533C1-BE43-D47B-D38E-52A022EF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DB84CE2-5AA5-0DE1-E488-EB3728CB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FB8-BB09-453E-9336-5C064C2389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962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37DA0-7D87-53D7-553D-ECF33E88B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8DE8703-1EEA-6B6B-F11B-A5959148B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4CDCBC-AFDD-A60E-1F0E-0CA9C2F0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9486-0018-46AE-9EA3-EE69CE95EC7F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6AB177-38C2-99E2-5B19-4363A227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C9F47AB-5CF1-5F0A-C5B0-BE471AC2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FB8-BB09-453E-9336-5C064C2389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8828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17C56B1-1281-1A75-B483-98D07AC30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19DB05F-008B-F663-184C-B90A24725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CB1AAC-D574-30C4-3E0D-D8B998A8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9486-0018-46AE-9EA3-EE69CE95EC7F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DC3A1D-3571-543C-F943-555ABAC7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48B864-D33D-B15E-C2A2-A64BE760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FB8-BB09-453E-9336-5C064C2389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20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07434-8418-00CD-7129-4A28FE1A3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4C4D37-0275-8517-C8F9-ADD00ADA5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A71DF67-4D59-423F-93C2-E02719E6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B957-1C89-4808-BDBC-E244BA7488F9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5D88BB-AE31-7B68-ED1C-F09194087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14C654-B796-6D04-BB11-F4B4B7BF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82FF-241D-4280-90FE-737877501B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5787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14641-E279-E8B4-9504-C47B26ADC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F594B0-E475-3786-0F92-F90BD2195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075CEA-92C4-0915-E98A-D8092CB1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B957-1C89-4808-BDBC-E244BA7488F9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FCCF0B-157D-B792-1569-549E1717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E4ACDE-A47C-C7BA-8F92-25890DABC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82FF-241D-4280-90FE-737877501B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2011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2CF65-38C1-497D-B2E7-D3A835E01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74FDAA-BD6E-FE58-0E9F-B11B92CA9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6BD967-9FC1-5965-C1A1-1FD81DB4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B957-1C89-4808-BDBC-E244BA7488F9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F9078-2BD2-27DD-0DF7-16EC514B9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2DF66E-6A0F-90EF-07FB-ADCDAB929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82FF-241D-4280-90FE-737877501B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861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B91E1-F658-5109-D9C5-5A846DF6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ED2D99-267B-694E-435E-1186487A9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02302A6-AE22-62EB-CD78-F69C9EB08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41060A9-AD89-6DE8-B55A-FA56197F7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B957-1C89-4808-BDBC-E244BA7488F9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3C6640D-40D9-2048-9F21-C4D57E1F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CE5429-5B31-14EE-505E-3CA276E4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82FF-241D-4280-90FE-737877501B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9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0400" y="1800000"/>
            <a:ext cx="5505600" cy="427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44800" y="1800000"/>
            <a:ext cx="5505600" cy="427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shpPagina">
            <a:extLst>
              <a:ext uri="{FF2B5EF4-FFF2-40B4-BE49-F238E27FC236}">
                <a16:creationId xmlns:a16="http://schemas.microsoft.com/office/drawing/2014/main" id="{4CFFE7CC-D101-4359-9214-E57BCC28EE7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32B08A-D55D-45F1-8F9C-0F7A2DB651B3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6" name="shpDatum">
            <a:extLst>
              <a:ext uri="{FF2B5EF4-FFF2-40B4-BE49-F238E27FC236}">
                <a16:creationId xmlns:a16="http://schemas.microsoft.com/office/drawing/2014/main" id="{8F038C69-F5BC-42A4-B45D-931CD5A01B31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hpVoettekst">
            <a:extLst>
              <a:ext uri="{FF2B5EF4-FFF2-40B4-BE49-F238E27FC236}">
                <a16:creationId xmlns:a16="http://schemas.microsoft.com/office/drawing/2014/main" id="{734DC94B-1E14-4FF1-B1FE-C621A0E52E8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/>
              <a:t>HO</a:t>
            </a:r>
          </a:p>
        </p:txBody>
      </p:sp>
    </p:spTree>
    <p:extLst>
      <p:ext uri="{BB962C8B-B14F-4D97-AF65-F5344CB8AC3E}">
        <p14:creationId xmlns:p14="http://schemas.microsoft.com/office/powerpoint/2010/main" val="2807284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ED854B-21B4-E1FA-2D39-E023D629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722BEB-5EEE-6DA6-3EB0-E1810B1B9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D27A5D-5909-D950-2833-52CD745C4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AACEA1-3C99-4373-FB0C-40028D0AE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D53870A-D6F4-E2C4-6590-A5950412B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13E9F0E-1E53-7D3D-5FAE-EB8BD0850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B957-1C89-4808-BDBC-E244BA7488F9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368A927-289B-CCA8-8C26-835D05956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A99D4-06E4-7636-4E45-0C84D80B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82FF-241D-4280-90FE-737877501B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5102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D102CC-4574-8D31-6481-A977051D8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6436766-F077-EAD5-4C42-91AD169A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B957-1C89-4808-BDBC-E244BA7488F9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61C4BDA-EFB2-817C-B96F-F763E750D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6C5E14C-FF62-7CD2-BC09-96B869E3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82FF-241D-4280-90FE-737877501B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4965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C672480-D901-27C7-5200-3416E6246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B957-1C89-4808-BDBC-E244BA7488F9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CE32AB4-9806-07C1-334E-ED4385B3C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627E771-4643-1608-DCF2-59174DFA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82FF-241D-4280-90FE-737877501B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6923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BF066-616C-4694-DD91-726461B36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43B135-9FF0-F674-B780-416DFC14F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F2C702B-D43D-9CAE-F9AD-D8A305B28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EDD3FD-7708-E45D-FE3D-C6ACB9BC1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B957-1C89-4808-BDBC-E244BA7488F9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FBBC2D-F4E6-BA56-CBDF-BE954790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EDE9B9-78A7-3D77-64CE-87D36F4C8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82FF-241D-4280-90FE-737877501B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2895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51F51F-1F9D-6E06-4218-492AE8541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3391790-D0B4-A9F5-0A66-B9C7624C32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9E1DF2B-F9D4-C0E1-FA57-C812E707D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5C89D7D-8AE4-7DD8-7BE0-2193F3D8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B957-1C89-4808-BDBC-E244BA7488F9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9DC815-3328-4DA2-CB96-DC82B29D4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78F566D-D6F5-9B1B-587A-A6547B1B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82FF-241D-4280-90FE-737877501B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2722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A30010-EA95-3C2A-C41D-8944268A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DE475E5-1890-D16C-A82B-CF3BD29F8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04130A-9B51-BDAA-72BF-594AAA7F4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B957-1C89-4808-BDBC-E244BA7488F9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353F29-515C-EF08-BD65-9BEC36A03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A069BC-9E7D-A524-0AC4-430B9273E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82FF-241D-4280-90FE-737877501B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4861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EA9DA0C-145E-35CB-588F-D7C6A1B96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15CB917-DFF1-7FDF-CBBD-1AFD5D763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BBF79D6-4313-4C20-794A-0CD7EAA0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B957-1C89-4808-BDBC-E244BA7488F9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ED5064-1674-2158-3DC0-D12F998B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943E91-2D2E-59EF-D187-455140E6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82FF-241D-4280-90FE-737877501B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6196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B5E30AC-5F8E-C945-889F-BB2A4D0CE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531" r="5541" b="46602"/>
          <a:stretch/>
        </p:blipFill>
        <p:spPr>
          <a:xfrm rot="16200000">
            <a:off x="3412959" y="-1921043"/>
            <a:ext cx="6858002" cy="1070008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4611018-E0D5-BF45-B124-6BD0F554E3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11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851BB0-C2AF-C04D-B2E7-9E4E0C05F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531" t="7125" r="5541" b="66176"/>
          <a:stretch/>
        </p:blipFill>
        <p:spPr>
          <a:xfrm rot="16200000">
            <a:off x="6087978" y="753978"/>
            <a:ext cx="6858002" cy="53500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>
          <a:xfrm>
            <a:off x="6553199" y="6266568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3721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000" y="2289485"/>
            <a:ext cx="10923588" cy="3795905"/>
          </a:xfrm>
        </p:spPr>
        <p:txBody>
          <a:bodyPr numCol="2" spcCol="46800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>
          <a:xfrm>
            <a:off x="6553199" y="625528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A0EAA59-B2DE-BE4C-BF4F-FF600E7CBE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0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alk hoog, tekst,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0400" y="1263600"/>
            <a:ext cx="5505600" cy="864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10"/>
          </p:nvPr>
        </p:nvSpPr>
        <p:spPr>
          <a:xfrm>
            <a:off x="470400" y="2178000"/>
            <a:ext cx="5505600" cy="40320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1"/>
          </p:nvPr>
        </p:nvSpPr>
        <p:spPr>
          <a:xfrm>
            <a:off x="6100799" y="1072799"/>
            <a:ext cx="5880000" cy="52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nl-NL" dirty="0"/>
          </a:p>
        </p:txBody>
      </p:sp>
      <p:sp>
        <p:nvSpPr>
          <p:cNvPr id="5" name="shpPagina">
            <a:extLst>
              <a:ext uri="{FF2B5EF4-FFF2-40B4-BE49-F238E27FC236}">
                <a16:creationId xmlns:a16="http://schemas.microsoft.com/office/drawing/2014/main" id="{EE15CAED-0B44-403D-AEE6-9E94A03663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1449B-51EB-43C0-A5E2-62389F23D299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6" name="shpDatum">
            <a:extLst>
              <a:ext uri="{FF2B5EF4-FFF2-40B4-BE49-F238E27FC236}">
                <a16:creationId xmlns:a16="http://schemas.microsoft.com/office/drawing/2014/main" id="{3878EB67-F573-4033-9F0A-62AD14A5A75A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hpVoettekst">
            <a:extLst>
              <a:ext uri="{FF2B5EF4-FFF2-40B4-BE49-F238E27FC236}">
                <a16:creationId xmlns:a16="http://schemas.microsoft.com/office/drawing/2014/main" id="{4F3375D0-73EC-4942-88FD-E97A049FBB10}"/>
              </a:ext>
            </a:extLst>
          </p:cNvPr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671019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51212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55BAFB1C-5D11-944A-96BB-FA74D8B08F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FF1452E-61D4-2248-8677-11F4BF817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9820BD0-9A0A-3340-ADA6-D9FCECC4B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8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6E19C9-304E-2449-97C6-FE278BA8D221}"/>
              </a:ext>
            </a:extLst>
          </p:cNvPr>
          <p:cNvSpPr/>
          <p:nvPr userDrawn="1"/>
        </p:nvSpPr>
        <p:spPr>
          <a:xfrm>
            <a:off x="0" y="6221413"/>
            <a:ext cx="12192000" cy="6365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554271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4981683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4682" y="5671016"/>
            <a:ext cx="513746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>
          <a:xfrm>
            <a:off x="2021680" y="6572064"/>
            <a:ext cx="3617119" cy="2642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>
          <a:xfrm>
            <a:off x="2021680" y="6249989"/>
            <a:ext cx="361711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>
          <a:xfrm>
            <a:off x="6553199" y="6245921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2AC70C0-3F62-AD40-8225-7DFC4A386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E71B0B9D-1DF0-634C-BB24-80EFB4F29B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en-GB"/>
              <a:t>Click icon to add picture</a:t>
            </a:r>
            <a:endParaRPr lang="nl-NL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6E934C2-AD4D-754E-864E-095C749D28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1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>
          <a:xfrm>
            <a:off x="6553199" y="625528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DF6F61C-97D5-AA49-8399-84317D339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BD14971-B750-334C-8053-0458F22D67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84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>
          <a:xfrm>
            <a:off x="6553199" y="6256515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1921528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5671016"/>
            <a:ext cx="5003800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E728E48-643E-544D-A813-C0BAB23F9F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C817312-BF81-6648-A1E8-F065624A01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49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A367BF-A516-F74D-B9B6-B1283EA337F7}"/>
              </a:ext>
            </a:extLst>
          </p:cNvPr>
          <p:cNvSpPr/>
          <p:nvPr userDrawn="1"/>
        </p:nvSpPr>
        <p:spPr>
          <a:xfrm>
            <a:off x="0" y="6221413"/>
            <a:ext cx="6096000" cy="63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2105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12517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22930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333427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>
          <a:xfrm>
            <a:off x="6553199" y="625528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0273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07017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3113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415588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F260D0C-1E71-C54C-BC16-D1CBE1023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EED2F2A-DF73-D341-BA74-9A7940799D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92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1B2F99-B9CE-DC42-9785-7C16D31CB189}"/>
              </a:ext>
            </a:extLst>
          </p:cNvPr>
          <p:cNvSpPr/>
          <p:nvPr userDrawn="1"/>
        </p:nvSpPr>
        <p:spPr>
          <a:xfrm>
            <a:off x="0" y="6221413"/>
            <a:ext cx="6096000" cy="63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>
          <a:xfrm>
            <a:off x="6553199" y="625528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C44ED47-A238-2D42-9C79-E60FB9820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190F025-865E-F841-BC89-4D27C20D91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9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B35FD1-793A-0D44-913A-EDCCA93FB8B9}"/>
              </a:ext>
            </a:extLst>
          </p:cNvPr>
          <p:cNvSpPr/>
          <p:nvPr userDrawn="1"/>
        </p:nvSpPr>
        <p:spPr>
          <a:xfrm>
            <a:off x="0" y="6221413"/>
            <a:ext cx="6096000" cy="63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3"/>
            <a:ext cx="5003801" cy="1864228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>
          <a:xfrm>
            <a:off x="6553199" y="6255279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FCF7695-4593-1943-B84E-F8C54CACB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17EE53B-AE9D-6A4C-B27E-7DAA7C844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53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8089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8089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>
          <a:xfrm>
            <a:off x="6553199" y="625528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444845-6DCA-4547-8D6B-F70CEA7B6C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132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131652"/>
          </a:xfrm>
          <a:noFill/>
        </p:spPr>
        <p:txBody>
          <a:bodyPr lIns="180000" tIns="180000" rIns="180000" bIns="7200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131652"/>
          </a:xfrm>
          <a:noFill/>
        </p:spPr>
        <p:txBody>
          <a:bodyPr lIns="180000" tIns="180000" rIns="180000" bIns="7200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>
          <a:xfrm>
            <a:off x="6553199" y="625528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D268E64-BDF6-534B-B26D-47DFDD50A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04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>
          <a:xfrm>
            <a:off x="6553199" y="6255279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F5F4CDD-B90E-794B-96B7-FA1730DB56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17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alk, tekst,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0400" y="1263600"/>
            <a:ext cx="5505600" cy="5220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10"/>
          </p:nvPr>
        </p:nvSpPr>
        <p:spPr>
          <a:xfrm>
            <a:off x="470400" y="1818000"/>
            <a:ext cx="5505600" cy="43920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1"/>
          </p:nvPr>
        </p:nvSpPr>
        <p:spPr>
          <a:xfrm>
            <a:off x="6100799" y="1072799"/>
            <a:ext cx="5880000" cy="52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nl-NL" dirty="0"/>
          </a:p>
        </p:txBody>
      </p:sp>
      <p:sp>
        <p:nvSpPr>
          <p:cNvPr id="5" name="shpPagina">
            <a:extLst>
              <a:ext uri="{FF2B5EF4-FFF2-40B4-BE49-F238E27FC236}">
                <a16:creationId xmlns:a16="http://schemas.microsoft.com/office/drawing/2014/main" id="{BCC4862F-E531-400B-9A35-CF3BD37DA9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3B067-2EA3-4ABD-B35C-90CE6CB75EF8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6" name="shpDatum">
            <a:extLst>
              <a:ext uri="{FF2B5EF4-FFF2-40B4-BE49-F238E27FC236}">
                <a16:creationId xmlns:a16="http://schemas.microsoft.com/office/drawing/2014/main" id="{0F1B010D-4FC1-40E1-8CCE-6B4C89004CC9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hpVoettekst">
            <a:extLst>
              <a:ext uri="{FF2B5EF4-FFF2-40B4-BE49-F238E27FC236}">
                <a16:creationId xmlns:a16="http://schemas.microsoft.com/office/drawing/2014/main" id="{BCA25C82-4EBF-4882-A342-658B8F1CC07A}"/>
              </a:ext>
            </a:extLst>
          </p:cNvPr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/>
              <a:t>H2</a:t>
            </a:r>
          </a:p>
        </p:txBody>
      </p:sp>
    </p:spTree>
    <p:extLst>
      <p:ext uri="{BB962C8B-B14F-4D97-AF65-F5344CB8AC3E}">
        <p14:creationId xmlns:p14="http://schemas.microsoft.com/office/powerpoint/2010/main" val="727012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65797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>
          <a:xfrm>
            <a:off x="6553199" y="6251212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304BD78-BA61-3644-9A4A-A59C3B6587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34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87C00C-D76F-0A4C-A9F3-D49189C43A71}"/>
              </a:ext>
            </a:extLst>
          </p:cNvPr>
          <p:cNvSpPr/>
          <p:nvPr userDrawn="1"/>
        </p:nvSpPr>
        <p:spPr>
          <a:xfrm>
            <a:off x="0" y="6221413"/>
            <a:ext cx="12192000" cy="6365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008075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>
          <a:xfrm>
            <a:off x="2021680" y="6577355"/>
            <a:ext cx="3617119" cy="2642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>
          <a:xfrm>
            <a:off x="2021680" y="6255280"/>
            <a:ext cx="361711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55279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5D0D7C9-1972-624F-AD4A-E6443B67E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17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987658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6553199" y="6255279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4192ED1-35F7-F64E-AACD-559B87AC0D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90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>
          <a:xfrm>
            <a:off x="6553199" y="625528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B1A3E9-97CB-CA43-9E2C-4CE700C68A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0C4385-10F8-6948-A6D1-2A77F9EE00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47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72E05D-47DC-8848-A8C0-B32F776E484F}"/>
              </a:ext>
            </a:extLst>
          </p:cNvPr>
          <p:cNvSpPr/>
          <p:nvPr userDrawn="1"/>
        </p:nvSpPr>
        <p:spPr>
          <a:xfrm>
            <a:off x="0" y="6221413"/>
            <a:ext cx="6096000" cy="63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>
          <a:xfrm>
            <a:off x="6553199" y="6255279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E770F96-3C80-EF44-950D-D9743531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4FD6B7D-3346-D24D-8C48-0A1790D97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67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65797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>
          <a:xfrm>
            <a:off x="6553199" y="625819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EA9CD8A-F97B-7D48-B841-00E8B63B2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28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1"/>
            <a:ext cx="5005388" cy="379579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79E357-776F-C34A-9BD5-B93CB4595B3C}"/>
              </a:ext>
            </a:extLst>
          </p:cNvPr>
          <p:cNvSpPr/>
          <p:nvPr userDrawn="1"/>
        </p:nvSpPr>
        <p:spPr>
          <a:xfrm>
            <a:off x="0" y="6221413"/>
            <a:ext cx="6096000" cy="63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>
          <a:xfrm>
            <a:off x="6553199" y="625528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6905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945B71-DBE8-C64D-A8FF-A06662931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247DE58-E0A6-4949-8C8F-FBFDAD02E7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35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1"/>
            <a:ext cx="5003800" cy="37957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>
          <a:xfrm>
            <a:off x="6553199" y="625528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0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5AB827A-0987-BA40-886A-81398F386A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85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335903"/>
          </a:xfrm>
        </p:spPr>
        <p:txBody>
          <a:bodyPr numCol="2" spcCol="46800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>
          <a:xfrm>
            <a:off x="6553199" y="625528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466592-3EDA-8A4C-9A9E-0690EAD4E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441319C-257B-0E44-B8AA-D454F8D620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92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744535-C99A-3C45-8B31-E5A2370B0989}"/>
              </a:ext>
            </a:extLst>
          </p:cNvPr>
          <p:cNvSpPr/>
          <p:nvPr userDrawn="1"/>
        </p:nvSpPr>
        <p:spPr>
          <a:xfrm>
            <a:off x="0" y="6221413"/>
            <a:ext cx="12192000" cy="63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8"/>
            <a:ext cx="10923588" cy="2320272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>
          <a:xfrm>
            <a:off x="6553199" y="6255279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96EB5FC-8C1F-6C4B-A58D-EB4F7D117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8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66C47C-EA3E-FE0F-679B-418274F65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AAA93D1-713C-A0CD-C3A1-8BEB730E5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3581D4-A252-42A4-7457-3C4535B53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9486-0018-46AE-9EA3-EE69CE95EC7F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C21985-8CA5-2D0D-EFF3-9A8ED380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8D4D47-634C-0B4C-04CB-A31CF59A5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FB8-BB09-453E-9336-5C064C2389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5179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1"/>
            <a:ext cx="5004595" cy="2176972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36F64D-86BB-4C40-9AAC-6288C8870F41}"/>
              </a:ext>
            </a:extLst>
          </p:cNvPr>
          <p:cNvSpPr/>
          <p:nvPr userDrawn="1"/>
        </p:nvSpPr>
        <p:spPr>
          <a:xfrm>
            <a:off x="0" y="6221413"/>
            <a:ext cx="12192000" cy="6365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>
          <a:xfrm>
            <a:off x="2021680" y="6577355"/>
            <a:ext cx="3617119" cy="2642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>
          <a:xfrm>
            <a:off x="2021680" y="6255280"/>
            <a:ext cx="361711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>
          <a:xfrm>
            <a:off x="6553199" y="6255279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D73C477-5A3E-6D4F-81D8-93E024E4D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03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1"/>
            <a:ext cx="5004594" cy="2176972"/>
          </a:xfrm>
        </p:spPr>
        <p:txBody>
          <a:bodyPr anchor="t" anchorCtr="0"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>
          <a:xfrm>
            <a:off x="6553199" y="625528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93E5FF1-0F49-9D42-B417-48973A0BB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811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1"/>
            <a:ext cx="10923588" cy="2197390"/>
          </a:xfrm>
        </p:spPr>
        <p:txBody>
          <a:bodyPr tIns="50400" numCol="2" spcCol="46800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25BFBC-8815-6444-8CC9-FA9EC77EF89F}"/>
              </a:ext>
            </a:extLst>
          </p:cNvPr>
          <p:cNvSpPr/>
          <p:nvPr userDrawn="1"/>
        </p:nvSpPr>
        <p:spPr>
          <a:xfrm>
            <a:off x="0" y="6221413"/>
            <a:ext cx="12192000" cy="6365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2021680" y="6577355"/>
            <a:ext cx="3617119" cy="2642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2021680" y="6255280"/>
            <a:ext cx="361711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>
          <a:xfrm>
            <a:off x="6553199" y="6255279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95567E0-F0CC-484B-8F96-F834E9B6F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79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1"/>
            <a:ext cx="10923588" cy="2197389"/>
          </a:xfrm>
        </p:spPr>
        <p:txBody>
          <a:bodyPr tIns="50400" numCol="2" spcCol="46800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>
          <a:xfrm>
            <a:off x="6553199" y="625528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B50C9B-2A15-5E4D-B651-26F0B2322B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532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1ADB06-D301-AD42-AABC-D0C8527783CD}"/>
              </a:ext>
            </a:extLst>
          </p:cNvPr>
          <p:cNvSpPr/>
          <p:nvPr userDrawn="1"/>
        </p:nvSpPr>
        <p:spPr>
          <a:xfrm>
            <a:off x="0" y="6221413"/>
            <a:ext cx="12192000" cy="6365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>
          <a:xfrm>
            <a:off x="6553199" y="6255279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5A1A7B5-9940-B24F-AAE0-84EB1BBE3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46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>
          <a:xfrm>
            <a:off x="6553199" y="6255279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EDD332-FBBB-0348-BDF7-E707A5CC3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91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2394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7374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8089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>
          <a:xfrm>
            <a:off x="6553199" y="6255279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6A250E5-DCB4-5A4F-8AE0-124159187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99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8089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>
          <a:xfrm>
            <a:off x="6553199" y="6255279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389718-CC71-B842-9157-B1A55379FA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1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7E0798-2E1C-71F8-821F-8E923AAB3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43CB63-266C-F050-58AA-AAC3326CA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A79630-811D-94E5-7015-93D476AC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9486-0018-46AE-9EA3-EE69CE95EC7F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B63015-FD67-6E3C-BF96-76F8A14B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6C5961-4A03-F3FC-3C71-F5EE8AF5B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FB8-BB09-453E-9336-5C064C2389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31890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800"/>
            <a:ext cx="5003800" cy="48341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>
          <a:xfrm>
            <a:off x="6553199" y="6255279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8BB49C-81EE-D640-B093-EE3BB3982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37BAED7-44A3-2541-B49A-6E501AE91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79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>
          <a:xfrm>
            <a:off x="6553199" y="6255279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89A82B9-7DCD-4B4C-A1E7-70EA56CC3E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5DFC278-0FE1-434E-8468-34ED3F8C73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65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0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61D50A-0319-E046-9398-DEEBD2276616}"/>
              </a:ext>
            </a:extLst>
          </p:cNvPr>
          <p:cNvSpPr/>
          <p:nvPr userDrawn="1"/>
        </p:nvSpPr>
        <p:spPr>
          <a:xfrm>
            <a:off x="0" y="6221413"/>
            <a:ext cx="6096000" cy="63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>
          <a:xfrm>
            <a:off x="2021680" y="6577355"/>
            <a:ext cx="3617119" cy="26427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>
          <a:xfrm>
            <a:off x="2021680" y="6255280"/>
            <a:ext cx="3617119" cy="3220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>
          <a:xfrm>
            <a:off x="6553199" y="6255280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3124508-A1C5-A546-B635-25BCABA3F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2DC5BDF-D915-D440-8D69-C43951E338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659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B0BDFA-E3E1-E149-9C4F-9ECE101CCCD2}"/>
              </a:ext>
            </a:extLst>
          </p:cNvPr>
          <p:cNvSpPr/>
          <p:nvPr userDrawn="1"/>
        </p:nvSpPr>
        <p:spPr>
          <a:xfrm>
            <a:off x="0" y="6221413"/>
            <a:ext cx="12192000" cy="6365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>
          <a:xfrm>
            <a:off x="2021680" y="6577355"/>
            <a:ext cx="3617119" cy="2642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>
          <a:xfrm>
            <a:off x="2021680" y="6255280"/>
            <a:ext cx="361711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>
          <a:xfrm>
            <a:off x="6553199" y="6255279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A7CF36B-46BB-C94E-AE21-AE6C325851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3B44AEC-99D4-B046-BFBB-BCD62D8E80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412" y="6223088"/>
            <a:ext cx="112715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79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E27CC-9859-1EE9-B841-9599931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82A3E5-6B4B-0A92-24D6-EF4D0BDD6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87B617-AFE6-2481-F566-2BE7E429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9486-0018-46AE-9EA3-EE69CE95EC7F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06F5FB-4923-263A-2CC7-E0CF5407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32C426-D162-990D-F188-AA7DF47C6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FB8-BB09-453E-9336-5C064C2389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959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9A41C-1448-801E-775B-8A8AA6D9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EF004C-D816-BB75-BC0F-86332B860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71487EF-8095-3F15-A6C5-6941F0A9B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52178F6-727A-0626-3D03-AF6B42D0B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9486-0018-46AE-9EA3-EE69CE95EC7F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56EF103-90D8-2EBF-CF2A-D2D4AF0F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7F98F7D-00EC-D14A-55A8-7D853EBA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FB8-BB09-453E-9336-5C064C2389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480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67767-BE3D-9773-7DA2-7CA9590E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CCB3C8-5123-DFDC-0A77-AF641C9F3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D4CB2F-8716-C364-1F12-7BCDEA01A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136A165-3913-7CCA-5B59-241EC79C45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F6CD805-F6ED-0E41-E2FD-9FEBC5FCA7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59C0392-311E-51E3-D1D4-CF959EA0C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9486-0018-46AE-9EA3-EE69CE95EC7F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C1EF44D-436E-BFC4-F0BB-313C26C8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83FA882-50EA-5C44-E422-3BD7E33C1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53FB8-BB09-453E-9336-5C064C2389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8672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pKleurvlakOnder">
            <a:extLst>
              <a:ext uri="{FF2B5EF4-FFF2-40B4-BE49-F238E27FC236}">
                <a16:creationId xmlns:a16="http://schemas.microsoft.com/office/drawing/2014/main" id="{DABC5FFD-8B2C-4626-BBDB-5828A1E71811}"/>
              </a:ext>
            </a:extLst>
          </p:cNvPr>
          <p:cNvSpPr/>
          <p:nvPr userDrawn="1"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rgbClr val="016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/>
          </a:p>
        </p:txBody>
      </p:sp>
      <p:sp>
        <p:nvSpPr>
          <p:cNvPr id="13" name="shpKleurvlakBoven">
            <a:extLst>
              <a:ext uri="{FF2B5EF4-FFF2-40B4-BE49-F238E27FC236}">
                <a16:creationId xmlns:a16="http://schemas.microsoft.com/office/drawing/2014/main" id="{5917AB3C-7ED7-46E1-88AB-5ED298E90CBB}"/>
              </a:ext>
            </a:extLst>
          </p:cNvPr>
          <p:cNvSpPr/>
          <p:nvPr userDrawn="1"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rgbClr val="016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/>
          </a:p>
        </p:txBody>
      </p:sp>
      <p:sp>
        <p:nvSpPr>
          <p:cNvPr id="4100" name="shpTitel">
            <a:extLst>
              <a:ext uri="{FF2B5EF4-FFF2-40B4-BE49-F238E27FC236}">
                <a16:creationId xmlns:a16="http://schemas.microsoft.com/office/drawing/2014/main" id="{178B960A-50EB-45D1-B26F-4C368E68C94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9900" y="1187450"/>
            <a:ext cx="10972800" cy="573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4101" name="shpTekst">
            <a:extLst>
              <a:ext uri="{FF2B5EF4-FFF2-40B4-BE49-F238E27FC236}">
                <a16:creationId xmlns:a16="http://schemas.microsoft.com/office/drawing/2014/main" id="{6230C038-6074-4CC4-A426-8943739684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69900" y="1800225"/>
            <a:ext cx="10972800" cy="4413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20" name="shpPagina">
            <a:extLst>
              <a:ext uri="{FF2B5EF4-FFF2-40B4-BE49-F238E27FC236}">
                <a16:creationId xmlns:a16="http://schemas.microsoft.com/office/drawing/2014/main" id="{D58DD663-55E7-4547-8C52-34E277DE1A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9533" y="6378575"/>
            <a:ext cx="950384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fld id="{B16C74B9-FFD6-499C-A1B0-E985A9A3845B}" type="slidenum">
              <a:rPr lang="nl-NL" altLang="nl-NL"/>
              <a:pPr/>
              <a:t>‹nr.›</a:t>
            </a:fld>
            <a:endParaRPr lang="nl-NL" altLang="nl-NL"/>
          </a:p>
        </p:txBody>
      </p:sp>
      <p:pic>
        <p:nvPicPr>
          <p:cNvPr id="4103" name="shpBeeldmerk" descr="RO__vervolgpagina~LPPT.png">
            <a:extLst>
              <a:ext uri="{FF2B5EF4-FFF2-40B4-BE49-F238E27FC236}">
                <a16:creationId xmlns:a16="http://schemas.microsoft.com/office/drawing/2014/main" id="{7327BB33-A69E-45B7-ADE9-B09814992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hpDatum">
            <a:extLst>
              <a:ext uri="{FF2B5EF4-FFF2-40B4-BE49-F238E27FC236}">
                <a16:creationId xmlns:a16="http://schemas.microsoft.com/office/drawing/2014/main" id="{AE928CB7-CC05-47A6-A747-36B906A324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81701" y="6540501"/>
            <a:ext cx="5543551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spc="-10" baseline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4" name="shpVoettekst">
            <a:extLst>
              <a:ext uri="{FF2B5EF4-FFF2-40B4-BE49-F238E27FC236}">
                <a16:creationId xmlns:a16="http://schemas.microsoft.com/office/drawing/2014/main" id="{0A6EDD36-C52D-4032-9F11-E68B139C74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71118" y="6435725"/>
            <a:ext cx="7113946" cy="26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spc="-10" baseline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nl-NL" dirty="0"/>
              <a:t>			HO Link 2 juni 2025 – Jeroen den Biggelaar</a:t>
            </a:r>
          </a:p>
        </p:txBody>
      </p:sp>
    </p:spTree>
    <p:extLst>
      <p:ext uri="{BB962C8B-B14F-4D97-AF65-F5344CB8AC3E}">
        <p14:creationId xmlns:p14="http://schemas.microsoft.com/office/powerpoint/2010/main" val="270530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kern="1200">
          <a:solidFill>
            <a:srgbClr val="E1700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ern="120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179388" indent="-179388" algn="l" rtl="0" eaLnBrk="0" fontAlgn="base" hangingPunct="0">
        <a:spcBef>
          <a:spcPct val="20000"/>
        </a:spcBef>
        <a:spcAft>
          <a:spcPct val="0"/>
        </a:spcAft>
        <a:buSzPct val="119000"/>
        <a:buFont typeface="Arial" panose="020B0604020202020204" pitchFamily="34" charset="0"/>
        <a:buChar char="•"/>
        <a:defRPr kern="120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381000" indent="-204788" algn="l" rtl="0" eaLnBrk="0" fontAlgn="base" hangingPunct="0">
        <a:spcBef>
          <a:spcPct val="20000"/>
        </a:spcBef>
        <a:spcAft>
          <a:spcPct val="0"/>
        </a:spcAft>
        <a:buFont typeface="Arial Black" panose="020B0A04020102020204" pitchFamily="34" charset="0"/>
        <a:buChar char="–"/>
        <a:defRPr kern="120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539750" indent="-157163" algn="l" rtl="0" eaLnBrk="0" fontAlgn="base" hangingPunct="0">
        <a:spcBef>
          <a:spcPct val="20000"/>
        </a:spcBef>
        <a:spcAft>
          <a:spcPct val="0"/>
        </a:spcAft>
        <a:buSzPct val="119000"/>
        <a:buFont typeface="Verdana" panose="020B0604030504040204" pitchFamily="34" charset="0"/>
        <a:buChar char="›"/>
        <a:defRPr kern="120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733425" indent="-1952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DCADE5-DDBC-9593-838E-4E76B08A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B05884-4CBA-95E5-D5C6-F624E82DD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81F6C3-B97A-29C2-EFB2-11EAA81E7A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549486-0018-46AE-9EA3-EE69CE95EC7F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D2D652-2AD4-4147-2B8F-974D2C4F3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9C40B9-8620-CDE3-5EA8-B77CD2E18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E53FB8-BB09-453E-9336-5C064C2389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79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48BD4BA-7552-AB7D-0F1D-45401B07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961460-FB3F-00DC-9841-32D9AEA69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EAD269-4883-B0DA-8AD9-5A7EB9427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7B957-1C89-4808-BDBC-E244BA7488F9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06F60B-C92C-93CB-4F00-DEB2E90B8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EFE320-ECFC-AA65-88D9-B2C783473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82FF-241D-4280-90FE-737877501B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5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94C5400-D7ED-1E44-BA9E-5361256F8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.denbiggelaar@minocw.n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H.j.w.denbiggelaar@minocw.n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youtu.be/68YmY2BFwR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43AA94A-4D58-854B-9B84-AA56FA974DE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55522" y="1152754"/>
            <a:ext cx="9242323" cy="2336400"/>
          </a:xfrm>
          <a:noFill/>
        </p:spPr>
        <p:txBody>
          <a:bodyPr>
            <a:normAutofit/>
          </a:bodyPr>
          <a:lstStyle/>
          <a:p>
            <a:r>
              <a:rPr lang="nl-NL" sz="5400" b="1" dirty="0">
                <a:solidFill>
                  <a:srgbClr val="01689B"/>
                </a:solidFill>
                <a:latin typeface="RijksoverheidSansText" panose="020B0503040202060203" pitchFamily="34" charset="77"/>
              </a:rPr>
              <a:t>MBO-congres 2025</a:t>
            </a:r>
            <a:br>
              <a:rPr lang="nl-NL" sz="5400" b="1" dirty="0">
                <a:solidFill>
                  <a:schemeClr val="bg1"/>
                </a:solidFill>
                <a:latin typeface="RijksoverheidSansText" panose="020B0503040202060203" pitchFamily="34" charset="77"/>
              </a:rPr>
            </a:br>
            <a:r>
              <a:rPr lang="nl-NL" sz="1800" b="1" dirty="0">
                <a:solidFill>
                  <a:schemeClr val="tx1"/>
                </a:solidFill>
                <a:latin typeface="RijksoverheidSansText" panose="020B0503040202060203" pitchFamily="34" charset="77"/>
              </a:rPr>
              <a:t>.</a:t>
            </a:r>
            <a:br>
              <a:rPr lang="nl-NL" sz="5400" b="1" dirty="0">
                <a:solidFill>
                  <a:schemeClr val="bg1"/>
                </a:solidFill>
                <a:latin typeface="RijksoverheidSansText" panose="020B0503040202060203" pitchFamily="34" charset="77"/>
              </a:rPr>
            </a:br>
            <a:r>
              <a:rPr lang="nl-NL" sz="5400" i="1" dirty="0">
                <a:solidFill>
                  <a:schemeClr val="bg1"/>
                </a:solidFill>
                <a:latin typeface="RijksoverheidSansText" panose="020B0503040202060203" pitchFamily="34" charset="77"/>
              </a:rPr>
              <a:t>Leven Lang Innoveren</a:t>
            </a:r>
          </a:p>
        </p:txBody>
      </p:sp>
    </p:spTree>
    <p:extLst>
      <p:ext uri="{BB962C8B-B14F-4D97-AF65-F5344CB8AC3E}">
        <p14:creationId xmlns:p14="http://schemas.microsoft.com/office/powerpoint/2010/main" val="2551276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422E1BC2-B8C8-B2B4-96EE-BC76A7BBC2FD}"/>
              </a:ext>
            </a:extLst>
          </p:cNvPr>
          <p:cNvSpPr/>
          <p:nvPr/>
        </p:nvSpPr>
        <p:spPr>
          <a:xfrm>
            <a:off x="593319" y="2235294"/>
            <a:ext cx="277318" cy="181381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MPVO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82AB798-0864-AF21-DC4E-3B5D515730B2}"/>
              </a:ext>
            </a:extLst>
          </p:cNvPr>
          <p:cNvSpPr/>
          <p:nvPr/>
        </p:nvSpPr>
        <p:spPr>
          <a:xfrm>
            <a:off x="11387125" y="2186197"/>
            <a:ext cx="277318" cy="181381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Kamer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66C37EE9-E030-BF98-5E21-6229AB8A91A5}"/>
              </a:ext>
            </a:extLst>
          </p:cNvPr>
          <p:cNvGrpSpPr/>
          <p:nvPr/>
        </p:nvGrpSpPr>
        <p:grpSpPr>
          <a:xfrm>
            <a:off x="4782632" y="764917"/>
            <a:ext cx="1769476" cy="1813810"/>
            <a:chOff x="2957992" y="2235294"/>
            <a:chExt cx="1276478" cy="1813810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7B110C19-8416-2036-4310-6EE5CFF77504}"/>
                </a:ext>
              </a:extLst>
            </p:cNvPr>
            <p:cNvSpPr/>
            <p:nvPr/>
          </p:nvSpPr>
          <p:spPr>
            <a:xfrm>
              <a:off x="2957992" y="2235294"/>
              <a:ext cx="1276478" cy="1813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endParaRPr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2B988FC4-4343-07DF-53E5-E1BF818A940B}"/>
                </a:ext>
              </a:extLst>
            </p:cNvPr>
            <p:cNvSpPr/>
            <p:nvPr/>
          </p:nvSpPr>
          <p:spPr>
            <a:xfrm>
              <a:off x="2957992" y="2235294"/>
              <a:ext cx="1276478" cy="20719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Ambtenarenkamer</a:t>
              </a: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55ACDD2C-17A5-E97C-EA99-D1F052B359DE}"/>
              </a:ext>
            </a:extLst>
          </p:cNvPr>
          <p:cNvGrpSpPr/>
          <p:nvPr/>
        </p:nvGrpSpPr>
        <p:grpSpPr>
          <a:xfrm>
            <a:off x="4782632" y="4092143"/>
            <a:ext cx="1769476" cy="1813810"/>
            <a:chOff x="2957992" y="2235294"/>
            <a:chExt cx="1276478" cy="181381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B492D79-1FCA-257C-FE15-BB66EBE9D9C9}"/>
                </a:ext>
              </a:extLst>
            </p:cNvPr>
            <p:cNvSpPr/>
            <p:nvPr/>
          </p:nvSpPr>
          <p:spPr>
            <a:xfrm>
              <a:off x="2957992" y="2235294"/>
              <a:ext cx="1276478" cy="1813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0A025A86-CFA6-271A-F583-345515AA846B}"/>
                </a:ext>
              </a:extLst>
            </p:cNvPr>
            <p:cNvSpPr/>
            <p:nvPr/>
          </p:nvSpPr>
          <p:spPr>
            <a:xfrm>
              <a:off x="2957992" y="2235294"/>
              <a:ext cx="1276478" cy="20719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OCW kamer </a:t>
              </a: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09.003</a:t>
              </a:r>
              <a:endPara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Rechthoek 12">
            <a:extLst>
              <a:ext uri="{FF2B5EF4-FFF2-40B4-BE49-F238E27FC236}">
                <a16:creationId xmlns:a16="http://schemas.microsoft.com/office/drawing/2014/main" id="{82CF3009-380E-6D13-4609-C058EC979E6B}"/>
              </a:ext>
            </a:extLst>
          </p:cNvPr>
          <p:cNvSpPr/>
          <p:nvPr/>
        </p:nvSpPr>
        <p:spPr>
          <a:xfrm>
            <a:off x="8442350" y="3002411"/>
            <a:ext cx="1769476" cy="18138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E729E09-3333-7E06-15CE-E09A4E1F02AD}"/>
              </a:ext>
            </a:extLst>
          </p:cNvPr>
          <p:cNvSpPr txBox="1"/>
          <p:nvPr/>
        </p:nvSpPr>
        <p:spPr>
          <a:xfrm>
            <a:off x="4831727" y="1033483"/>
            <a:ext cx="1714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Diasy</a:t>
            </a: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(eindcheck)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Albert - onderzoek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Boo - Werkwijze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Priya - Sub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Annemiek – Financiën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Dirk - Coördinatie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grpSp>
        <p:nvGrpSpPr>
          <p:cNvPr id="106" name="Groep 105">
            <a:extLst>
              <a:ext uri="{FF2B5EF4-FFF2-40B4-BE49-F238E27FC236}">
                <a16:creationId xmlns:a16="http://schemas.microsoft.com/office/drawing/2014/main" id="{5E01DB70-3BBF-8246-DB7A-4B21F5DD87FE}"/>
              </a:ext>
            </a:extLst>
          </p:cNvPr>
          <p:cNvGrpSpPr/>
          <p:nvPr/>
        </p:nvGrpSpPr>
        <p:grpSpPr>
          <a:xfrm>
            <a:off x="8442350" y="2985613"/>
            <a:ext cx="1769476" cy="1040243"/>
            <a:chOff x="8123224" y="2235294"/>
            <a:chExt cx="1769476" cy="1040243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EF2C6A43-703D-C208-3DF6-3EEA1ACB60D2}"/>
                </a:ext>
              </a:extLst>
            </p:cNvPr>
            <p:cNvSpPr/>
            <p:nvPr/>
          </p:nvSpPr>
          <p:spPr>
            <a:xfrm>
              <a:off x="8123224" y="2235294"/>
              <a:ext cx="1769476" cy="20719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Vragenschrijvers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9C7DE826-1AE7-44E8-0FD4-3AEE0CCEA73B}"/>
                </a:ext>
              </a:extLst>
            </p:cNvPr>
            <p:cNvSpPr txBox="1"/>
            <p:nvPr/>
          </p:nvSpPr>
          <p:spPr>
            <a:xfrm>
              <a:off x="8123224" y="2444540"/>
              <a:ext cx="17142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Cassidy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Amal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Oumaima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Hanane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Hilde (</a:t>
              </a:r>
              <a:r>
                <a:rPr kumimoji="0" lang="nl-NL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achtervang</a:t>
              </a: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endPara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7" name="Rechthoek 16">
            <a:extLst>
              <a:ext uri="{FF2B5EF4-FFF2-40B4-BE49-F238E27FC236}">
                <a16:creationId xmlns:a16="http://schemas.microsoft.com/office/drawing/2014/main" id="{8AAB7ADD-3D48-06D3-3311-961D9CAA6E13}"/>
              </a:ext>
            </a:extLst>
          </p:cNvPr>
          <p:cNvSpPr/>
          <p:nvPr/>
        </p:nvSpPr>
        <p:spPr>
          <a:xfrm>
            <a:off x="6680008" y="2985613"/>
            <a:ext cx="1276478" cy="20719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Chantal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54DE6DDE-43FC-DE45-B329-8998CFACE03F}"/>
              </a:ext>
            </a:extLst>
          </p:cNvPr>
          <p:cNvSpPr/>
          <p:nvPr/>
        </p:nvSpPr>
        <p:spPr>
          <a:xfrm>
            <a:off x="5031192" y="2985613"/>
            <a:ext cx="1276478" cy="20719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Poem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5CDCF15-BB30-023A-9AEB-3AE4BEBAAE2C}"/>
              </a:ext>
            </a:extLst>
          </p:cNvPr>
          <p:cNvSpPr txBox="1"/>
          <p:nvPr/>
        </p:nvSpPr>
        <p:spPr>
          <a:xfrm>
            <a:off x="4831727" y="4335723"/>
            <a:ext cx="17142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Marcella (coördinatie)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Frank - bedrijfsleven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Femke – Com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Imane – Onderwijs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Saptharsi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– Jongeren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Kirsten – Kwaliteit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Paul (of vervanger) – subsidie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Irfan (gemeenten)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Yvonne (MO)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Schoutje (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achtervang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5B152BE4-1669-898C-D663-D8440122488E}"/>
              </a:ext>
            </a:extLst>
          </p:cNvPr>
          <p:cNvSpPr/>
          <p:nvPr/>
        </p:nvSpPr>
        <p:spPr>
          <a:xfrm>
            <a:off x="1342449" y="2235294"/>
            <a:ext cx="1276478" cy="20719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Bente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ADEF886-E7EB-A316-5FD1-E6CD786FCB6A}"/>
              </a:ext>
            </a:extLst>
          </p:cNvPr>
          <p:cNvSpPr/>
          <p:nvPr/>
        </p:nvSpPr>
        <p:spPr>
          <a:xfrm>
            <a:off x="1342449" y="2985613"/>
            <a:ext cx="1276478" cy="20719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Elmer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E2A4B621-EEA5-60F7-CE35-FC10225A6BAA}"/>
              </a:ext>
            </a:extLst>
          </p:cNvPr>
          <p:cNvSpPr txBox="1"/>
          <p:nvPr/>
        </p:nvSpPr>
        <p:spPr>
          <a:xfrm>
            <a:off x="10444534" y="2814630"/>
            <a:ext cx="17142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Vragen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ACDB2148-4447-1E2F-7BC9-7DAC408DDB3C}"/>
              </a:ext>
            </a:extLst>
          </p:cNvPr>
          <p:cNvSpPr txBox="1"/>
          <p:nvPr/>
        </p:nvSpPr>
        <p:spPr>
          <a:xfrm>
            <a:off x="7348940" y="1694758"/>
            <a:ext cx="12314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Aanleveren vragen &amp; ordenen thema</a:t>
            </a:r>
          </a:p>
        </p:txBody>
      </p:sp>
      <p:cxnSp>
        <p:nvCxnSpPr>
          <p:cNvPr id="96" name="Rechte verbindingslijn met pijl 95">
            <a:extLst>
              <a:ext uri="{FF2B5EF4-FFF2-40B4-BE49-F238E27FC236}">
                <a16:creationId xmlns:a16="http://schemas.microsoft.com/office/drawing/2014/main" id="{ADBB3662-2119-73EF-AC7E-3E9AAB0A8A0A}"/>
              </a:ext>
            </a:extLst>
          </p:cNvPr>
          <p:cNvCxnSpPr>
            <a:stCxn id="24" idx="2"/>
            <a:endCxn id="25" idx="0"/>
          </p:cNvCxnSpPr>
          <p:nvPr/>
        </p:nvCxnSpPr>
        <p:spPr>
          <a:xfrm>
            <a:off x="1980688" y="2442491"/>
            <a:ext cx="0" cy="543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9" name="Verbindingslijn: gebogen 118">
            <a:extLst>
              <a:ext uri="{FF2B5EF4-FFF2-40B4-BE49-F238E27FC236}">
                <a16:creationId xmlns:a16="http://schemas.microsoft.com/office/drawing/2014/main" id="{E7CEDAC5-7593-E2B6-EF3A-E2708FFD66D0}"/>
              </a:ext>
            </a:extLst>
          </p:cNvPr>
          <p:cNvCxnSpPr>
            <a:stCxn id="17" idx="0"/>
            <a:endCxn id="18" idx="3"/>
          </p:cNvCxnSpPr>
          <p:nvPr/>
        </p:nvCxnSpPr>
        <p:spPr>
          <a:xfrm rot="16200000" flipH="1" flipV="1">
            <a:off x="6761159" y="2532123"/>
            <a:ext cx="103599" cy="1010577"/>
          </a:xfrm>
          <a:prstGeom prst="bentConnector4">
            <a:avLst>
              <a:gd name="adj1" fmla="val -220659"/>
              <a:gd name="adj2" fmla="val 8157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echte verbindingslijn met pijl 120">
            <a:extLst>
              <a:ext uri="{FF2B5EF4-FFF2-40B4-BE49-F238E27FC236}">
                <a16:creationId xmlns:a16="http://schemas.microsoft.com/office/drawing/2014/main" id="{13914635-2873-EDC6-5882-ABD0C71F29B2}"/>
              </a:ext>
            </a:extLst>
          </p:cNvPr>
          <p:cNvCxnSpPr>
            <a:stCxn id="18" idx="2"/>
            <a:endCxn id="11" idx="0"/>
          </p:cNvCxnSpPr>
          <p:nvPr/>
        </p:nvCxnSpPr>
        <p:spPr>
          <a:xfrm flipH="1">
            <a:off x="5667370" y="3192810"/>
            <a:ext cx="2061" cy="8993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hthoek 123">
            <a:extLst>
              <a:ext uri="{FF2B5EF4-FFF2-40B4-BE49-F238E27FC236}">
                <a16:creationId xmlns:a16="http://schemas.microsoft.com/office/drawing/2014/main" id="{BE3E9BD0-4E9F-BC23-97E9-0A34A589D077}"/>
              </a:ext>
            </a:extLst>
          </p:cNvPr>
          <p:cNvSpPr/>
          <p:nvPr/>
        </p:nvSpPr>
        <p:spPr>
          <a:xfrm>
            <a:off x="3170269" y="2985613"/>
            <a:ext cx="1276478" cy="207197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Dirk</a:t>
            </a:r>
          </a:p>
        </p:txBody>
      </p:sp>
      <p:cxnSp>
        <p:nvCxnSpPr>
          <p:cNvPr id="126" name="Verbindingslijn: gebogen 125">
            <a:extLst>
              <a:ext uri="{FF2B5EF4-FFF2-40B4-BE49-F238E27FC236}">
                <a16:creationId xmlns:a16="http://schemas.microsoft.com/office/drawing/2014/main" id="{545F5717-62EB-EFB4-EC27-5D747516133D}"/>
              </a:ext>
            </a:extLst>
          </p:cNvPr>
          <p:cNvCxnSpPr>
            <a:cxnSpLocks/>
            <a:stCxn id="7" idx="1"/>
            <a:endCxn id="124" idx="0"/>
          </p:cNvCxnSpPr>
          <p:nvPr/>
        </p:nvCxnSpPr>
        <p:spPr>
          <a:xfrm rot="10800000" flipV="1">
            <a:off x="3808508" y="868515"/>
            <a:ext cx="974124" cy="211709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Verbindingslijn: gebogen 131">
            <a:extLst>
              <a:ext uri="{FF2B5EF4-FFF2-40B4-BE49-F238E27FC236}">
                <a16:creationId xmlns:a16="http://schemas.microsoft.com/office/drawing/2014/main" id="{928BC2EC-F02E-6848-26B2-A12B081DF6DD}"/>
              </a:ext>
            </a:extLst>
          </p:cNvPr>
          <p:cNvCxnSpPr>
            <a:cxnSpLocks/>
            <a:endCxn id="24" idx="0"/>
          </p:cNvCxnSpPr>
          <p:nvPr/>
        </p:nvCxnSpPr>
        <p:spPr>
          <a:xfrm rot="10800000">
            <a:off x="1980689" y="2235294"/>
            <a:ext cx="1167589" cy="836314"/>
          </a:xfrm>
          <a:prstGeom prst="bentConnector4">
            <a:avLst>
              <a:gd name="adj1" fmla="val 8478"/>
              <a:gd name="adj2" fmla="val 12733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kstvak 139">
            <a:extLst>
              <a:ext uri="{FF2B5EF4-FFF2-40B4-BE49-F238E27FC236}">
                <a16:creationId xmlns:a16="http://schemas.microsoft.com/office/drawing/2014/main" id="{E184D916-18B6-DB9A-5B66-47EEEDF9BC09}"/>
              </a:ext>
            </a:extLst>
          </p:cNvPr>
          <p:cNvSpPr txBox="1"/>
          <p:nvPr/>
        </p:nvSpPr>
        <p:spPr>
          <a:xfrm>
            <a:off x="9478771" y="6150114"/>
            <a:ext cx="2393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Chantal: Vragenverdeler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Dirk: Coördinator ambtenarenkamer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41" name="Tekstvak 140">
            <a:extLst>
              <a:ext uri="{FF2B5EF4-FFF2-40B4-BE49-F238E27FC236}">
                <a16:creationId xmlns:a16="http://schemas.microsoft.com/office/drawing/2014/main" id="{AA9CB632-546F-AD2E-28FC-BCA7A4203934}"/>
              </a:ext>
            </a:extLst>
          </p:cNvPr>
          <p:cNvSpPr txBox="1"/>
          <p:nvPr/>
        </p:nvSpPr>
        <p:spPr>
          <a:xfrm>
            <a:off x="1708021" y="1744392"/>
            <a:ext cx="2320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Goedgekeurde vragen mailen </a:t>
            </a:r>
          </a:p>
        </p:txBody>
      </p:sp>
      <p:sp>
        <p:nvSpPr>
          <p:cNvPr id="142" name="Tekstvak 141">
            <a:extLst>
              <a:ext uri="{FF2B5EF4-FFF2-40B4-BE49-F238E27FC236}">
                <a16:creationId xmlns:a16="http://schemas.microsoft.com/office/drawing/2014/main" id="{79CFC848-B6ED-C6A1-C7A8-B29E91BC4A39}"/>
              </a:ext>
            </a:extLst>
          </p:cNvPr>
          <p:cNvSpPr txBox="1"/>
          <p:nvPr/>
        </p:nvSpPr>
        <p:spPr>
          <a:xfrm>
            <a:off x="2098342" y="2452428"/>
            <a:ext cx="1049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Printen &amp; ordenen meegeven</a:t>
            </a:r>
          </a:p>
        </p:txBody>
      </p:sp>
      <p:sp>
        <p:nvSpPr>
          <p:cNvPr id="143" name="Tekstvak 142">
            <a:extLst>
              <a:ext uri="{FF2B5EF4-FFF2-40B4-BE49-F238E27FC236}">
                <a16:creationId xmlns:a16="http://schemas.microsoft.com/office/drawing/2014/main" id="{A13349F4-2864-FCAF-44E7-9102BBADB85E}"/>
              </a:ext>
            </a:extLst>
          </p:cNvPr>
          <p:cNvSpPr txBox="1"/>
          <p:nvPr/>
        </p:nvSpPr>
        <p:spPr>
          <a:xfrm>
            <a:off x="1009876" y="3841905"/>
            <a:ext cx="1049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Informeren &amp; ordenen</a:t>
            </a:r>
          </a:p>
        </p:txBody>
      </p:sp>
      <p:cxnSp>
        <p:nvCxnSpPr>
          <p:cNvPr id="145" name="Verbindingslijn: gebogen 144">
            <a:extLst>
              <a:ext uri="{FF2B5EF4-FFF2-40B4-BE49-F238E27FC236}">
                <a16:creationId xmlns:a16="http://schemas.microsoft.com/office/drawing/2014/main" id="{996ADDF3-426E-8AC2-5981-AD92478B52C3}"/>
              </a:ext>
            </a:extLst>
          </p:cNvPr>
          <p:cNvCxnSpPr>
            <a:cxnSpLocks/>
            <a:stCxn id="25" idx="2"/>
            <a:endCxn id="4" idx="2"/>
          </p:cNvCxnSpPr>
          <p:nvPr/>
        </p:nvCxnSpPr>
        <p:spPr>
          <a:xfrm rot="5400000">
            <a:off x="928186" y="2996602"/>
            <a:ext cx="856294" cy="1248710"/>
          </a:xfrm>
          <a:prstGeom prst="bentConnector3">
            <a:avLst>
              <a:gd name="adj1" fmla="val 12669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Verbindingslijn: gebogen 153">
            <a:extLst>
              <a:ext uri="{FF2B5EF4-FFF2-40B4-BE49-F238E27FC236}">
                <a16:creationId xmlns:a16="http://schemas.microsoft.com/office/drawing/2014/main" id="{D29EE718-BAB1-7DB8-7348-98A41CC7DFA0}"/>
              </a:ext>
            </a:extLst>
          </p:cNvPr>
          <p:cNvCxnSpPr>
            <a:cxnSpLocks/>
          </p:cNvCxnSpPr>
          <p:nvPr/>
        </p:nvCxnSpPr>
        <p:spPr>
          <a:xfrm rot="10800000" flipH="1">
            <a:off x="593318" y="2242919"/>
            <a:ext cx="10932465" cy="906906"/>
          </a:xfrm>
          <a:prstGeom prst="bentConnector4">
            <a:avLst>
              <a:gd name="adj1" fmla="val -2091"/>
              <a:gd name="adj2" fmla="val 290995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2" name="Tekstvak 161">
            <a:extLst>
              <a:ext uri="{FF2B5EF4-FFF2-40B4-BE49-F238E27FC236}">
                <a16:creationId xmlns:a16="http://schemas.microsoft.com/office/drawing/2014/main" id="{4C3D70E1-4F27-51AD-AEE2-7BE8EE7A10AE}"/>
              </a:ext>
            </a:extLst>
          </p:cNvPr>
          <p:cNvSpPr txBox="1"/>
          <p:nvPr/>
        </p:nvSpPr>
        <p:spPr>
          <a:xfrm>
            <a:off x="9150621" y="575176"/>
            <a:ext cx="20119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Beantwoorde vragen</a:t>
            </a:r>
          </a:p>
        </p:txBody>
      </p:sp>
      <p:grpSp>
        <p:nvGrpSpPr>
          <p:cNvPr id="186" name="Groep 185">
            <a:extLst>
              <a:ext uri="{FF2B5EF4-FFF2-40B4-BE49-F238E27FC236}">
                <a16:creationId xmlns:a16="http://schemas.microsoft.com/office/drawing/2014/main" id="{8BDD9C9D-0102-8A4C-A053-4588275BF420}"/>
              </a:ext>
            </a:extLst>
          </p:cNvPr>
          <p:cNvGrpSpPr/>
          <p:nvPr/>
        </p:nvGrpSpPr>
        <p:grpSpPr>
          <a:xfrm>
            <a:off x="1504498" y="4724499"/>
            <a:ext cx="1769476" cy="1813810"/>
            <a:chOff x="2957992" y="2235294"/>
            <a:chExt cx="1276478" cy="1813810"/>
          </a:xfrm>
        </p:grpSpPr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2DD993F4-0AAC-49FF-CCAC-165A1EF722D1}"/>
                </a:ext>
              </a:extLst>
            </p:cNvPr>
            <p:cNvSpPr/>
            <p:nvPr/>
          </p:nvSpPr>
          <p:spPr>
            <a:xfrm>
              <a:off x="2957992" y="2235294"/>
              <a:ext cx="1276478" cy="1813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endParaRP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4063812B-1FB7-CB92-5E86-E6672B95BEE6}"/>
                </a:ext>
              </a:extLst>
            </p:cNvPr>
            <p:cNvSpPr/>
            <p:nvPr/>
          </p:nvSpPr>
          <p:spPr>
            <a:xfrm>
              <a:off x="2957992" y="2235294"/>
              <a:ext cx="1276478" cy="29985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Achtervang</a:t>
              </a:r>
              <a:r>
                <a:rPr kumimoji="0" lang="nl-NL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 beschikbaar in appgroep en </a:t>
              </a:r>
              <a:r>
                <a:rPr kumimoji="0" lang="nl-NL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belbaar</a:t>
              </a:r>
              <a:endPara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89" name="Tekstvak 188">
            <a:extLst>
              <a:ext uri="{FF2B5EF4-FFF2-40B4-BE49-F238E27FC236}">
                <a16:creationId xmlns:a16="http://schemas.microsoft.com/office/drawing/2014/main" id="{C5543C85-0AB1-6053-3B9F-D8AC00B3CC2C}"/>
              </a:ext>
            </a:extLst>
          </p:cNvPr>
          <p:cNvSpPr txBox="1"/>
          <p:nvPr/>
        </p:nvSpPr>
        <p:spPr>
          <a:xfrm>
            <a:off x="1559730" y="5060609"/>
            <a:ext cx="171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Rest van het team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cxnSp>
        <p:nvCxnSpPr>
          <p:cNvPr id="191" name="Verbindingslijn: gebogen 190">
            <a:extLst>
              <a:ext uri="{FF2B5EF4-FFF2-40B4-BE49-F238E27FC236}">
                <a16:creationId xmlns:a16="http://schemas.microsoft.com/office/drawing/2014/main" id="{9E9B1BC6-3809-0D3D-B04A-B11AF0B2ED34}"/>
              </a:ext>
            </a:extLst>
          </p:cNvPr>
          <p:cNvCxnSpPr>
            <a:stCxn id="188" idx="0"/>
            <a:endCxn id="10" idx="2"/>
          </p:cNvCxnSpPr>
          <p:nvPr/>
        </p:nvCxnSpPr>
        <p:spPr>
          <a:xfrm rot="16200000" flipH="1">
            <a:off x="3437576" y="3676159"/>
            <a:ext cx="1181454" cy="3278134"/>
          </a:xfrm>
          <a:prstGeom prst="bentConnector5">
            <a:avLst>
              <a:gd name="adj1" fmla="val -19349"/>
              <a:gd name="adj2" fmla="val 50000"/>
              <a:gd name="adj3" fmla="val 119349"/>
            </a:avLst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kstvak 191">
            <a:extLst>
              <a:ext uri="{FF2B5EF4-FFF2-40B4-BE49-F238E27FC236}">
                <a16:creationId xmlns:a16="http://schemas.microsoft.com/office/drawing/2014/main" id="{6552FFF8-74FD-CE38-44C4-72A48D6BC4F3}"/>
              </a:ext>
            </a:extLst>
          </p:cNvPr>
          <p:cNvSpPr txBox="1"/>
          <p:nvPr/>
        </p:nvSpPr>
        <p:spPr>
          <a:xfrm>
            <a:off x="2483138" y="4305982"/>
            <a:ext cx="12314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Details checken</a:t>
            </a:r>
          </a:p>
        </p:txBody>
      </p:sp>
      <p:cxnSp>
        <p:nvCxnSpPr>
          <p:cNvPr id="3" name="Verbindingslijn: gebogen 2">
            <a:extLst>
              <a:ext uri="{FF2B5EF4-FFF2-40B4-BE49-F238E27FC236}">
                <a16:creationId xmlns:a16="http://schemas.microsoft.com/office/drawing/2014/main" id="{2F668FB2-179F-B354-740D-4DB086707965}"/>
              </a:ext>
            </a:extLst>
          </p:cNvPr>
          <p:cNvCxnSpPr>
            <a:cxnSpLocks/>
            <a:stCxn id="25" idx="3"/>
            <a:endCxn id="17" idx="2"/>
          </p:cNvCxnSpPr>
          <p:nvPr/>
        </p:nvCxnSpPr>
        <p:spPr>
          <a:xfrm>
            <a:off x="2618927" y="3089212"/>
            <a:ext cx="4699320" cy="103598"/>
          </a:xfrm>
          <a:prstGeom prst="bentConnector4">
            <a:avLst>
              <a:gd name="adj1" fmla="val 5337"/>
              <a:gd name="adj2" fmla="val 53391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8900EE26-A0E6-5363-9B38-56BB2FD4A240}"/>
              </a:ext>
            </a:extLst>
          </p:cNvPr>
          <p:cNvSpPr txBox="1"/>
          <p:nvPr/>
        </p:nvSpPr>
        <p:spPr>
          <a:xfrm>
            <a:off x="3098872" y="3446768"/>
            <a:ext cx="2320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Vragen vanuit Elmer of MPVO</a:t>
            </a:r>
          </a:p>
        </p:txBody>
      </p: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BBEE4516-A549-DFDB-9301-25EDF7E3E3A7}"/>
              </a:ext>
            </a:extLst>
          </p:cNvPr>
          <p:cNvCxnSpPr>
            <a:cxnSpLocks/>
            <a:stCxn id="18" idx="1"/>
            <a:endCxn id="124" idx="3"/>
          </p:cNvCxnSpPr>
          <p:nvPr/>
        </p:nvCxnSpPr>
        <p:spPr>
          <a:xfrm flipH="1">
            <a:off x="4446747" y="3089212"/>
            <a:ext cx="5844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hoek 38">
            <a:extLst>
              <a:ext uri="{FF2B5EF4-FFF2-40B4-BE49-F238E27FC236}">
                <a16:creationId xmlns:a16="http://schemas.microsoft.com/office/drawing/2014/main" id="{05FED3DD-DBAD-C784-04EA-246EEEA827BD}"/>
              </a:ext>
            </a:extLst>
          </p:cNvPr>
          <p:cNvSpPr/>
          <p:nvPr/>
        </p:nvSpPr>
        <p:spPr>
          <a:xfrm>
            <a:off x="1342449" y="1233094"/>
            <a:ext cx="1276478" cy="20719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Lina</a:t>
            </a:r>
          </a:p>
        </p:txBody>
      </p:sp>
      <p:cxnSp>
        <p:nvCxnSpPr>
          <p:cNvPr id="41" name="Verbindingslijn: gebogen 40">
            <a:extLst>
              <a:ext uri="{FF2B5EF4-FFF2-40B4-BE49-F238E27FC236}">
                <a16:creationId xmlns:a16="http://schemas.microsoft.com/office/drawing/2014/main" id="{CF5A6B47-967C-635D-5B9F-F56A07D63C5F}"/>
              </a:ext>
            </a:extLst>
          </p:cNvPr>
          <p:cNvCxnSpPr>
            <a:stCxn id="4" idx="0"/>
            <a:endCxn id="39" idx="1"/>
          </p:cNvCxnSpPr>
          <p:nvPr/>
        </p:nvCxnSpPr>
        <p:spPr>
          <a:xfrm rot="5400000" flipH="1" flipV="1">
            <a:off x="587913" y="1480759"/>
            <a:ext cx="898601" cy="61047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vak 41">
            <a:extLst>
              <a:ext uri="{FF2B5EF4-FFF2-40B4-BE49-F238E27FC236}">
                <a16:creationId xmlns:a16="http://schemas.microsoft.com/office/drawing/2014/main" id="{89EE3C2F-68F3-0ED5-7BBB-EA369FDB3D2D}"/>
              </a:ext>
            </a:extLst>
          </p:cNvPr>
          <p:cNvSpPr txBox="1"/>
          <p:nvPr/>
        </p:nvSpPr>
        <p:spPr>
          <a:xfrm>
            <a:off x="687734" y="895243"/>
            <a:ext cx="1064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Toezeggingen noteren</a:t>
            </a:r>
          </a:p>
        </p:txBody>
      </p:sp>
      <p:cxnSp>
        <p:nvCxnSpPr>
          <p:cNvPr id="45" name="Rechte verbindingslijn met pijl 44">
            <a:extLst>
              <a:ext uri="{FF2B5EF4-FFF2-40B4-BE49-F238E27FC236}">
                <a16:creationId xmlns:a16="http://schemas.microsoft.com/office/drawing/2014/main" id="{DB001C1A-2A28-387B-CC83-B09043832EB2}"/>
              </a:ext>
            </a:extLst>
          </p:cNvPr>
          <p:cNvCxnSpPr>
            <a:stCxn id="5" idx="1"/>
            <a:endCxn id="14" idx="3"/>
          </p:cNvCxnSpPr>
          <p:nvPr/>
        </p:nvCxnSpPr>
        <p:spPr>
          <a:xfrm flipH="1" flipV="1">
            <a:off x="10211826" y="3089212"/>
            <a:ext cx="1175299" cy="3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>
            <a:extLst>
              <a:ext uri="{FF2B5EF4-FFF2-40B4-BE49-F238E27FC236}">
                <a16:creationId xmlns:a16="http://schemas.microsoft.com/office/drawing/2014/main" id="{3D1C6BF3-0FAC-0D33-527E-31CCB1D721B7}"/>
              </a:ext>
            </a:extLst>
          </p:cNvPr>
          <p:cNvCxnSpPr>
            <a:cxnSpLocks/>
            <a:stCxn id="14" idx="1"/>
            <a:endCxn id="17" idx="3"/>
          </p:cNvCxnSpPr>
          <p:nvPr/>
        </p:nvCxnSpPr>
        <p:spPr>
          <a:xfrm flipH="1">
            <a:off x="7956486" y="3089212"/>
            <a:ext cx="4858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Verbindingslijn: gebogen 60">
            <a:extLst>
              <a:ext uri="{FF2B5EF4-FFF2-40B4-BE49-F238E27FC236}">
                <a16:creationId xmlns:a16="http://schemas.microsoft.com/office/drawing/2014/main" id="{1CD9CD82-2F20-1F26-04B9-77B89397076C}"/>
              </a:ext>
            </a:extLst>
          </p:cNvPr>
          <p:cNvCxnSpPr>
            <a:stCxn id="17" idx="0"/>
            <a:endCxn id="7" idx="3"/>
          </p:cNvCxnSpPr>
          <p:nvPr/>
        </p:nvCxnSpPr>
        <p:spPr>
          <a:xfrm rot="16200000" flipV="1">
            <a:off x="5876630" y="1543995"/>
            <a:ext cx="2117097" cy="76613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857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4E747-C230-435F-8CE4-990AFB1CD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Kleine oefening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61BED0-8910-4D61-A917-21524EEF7D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nl-NL" dirty="0"/>
              <a:t>Meeschrijven met een spreker. </a:t>
            </a:r>
          </a:p>
          <a:p>
            <a:endParaRPr lang="nl-NL" dirty="0"/>
          </a:p>
          <a:p>
            <a:pPr>
              <a:buNone/>
            </a:pPr>
            <a:r>
              <a:rPr lang="nl-NL" dirty="0"/>
              <a:t>Inzicht in een veelvoorkomende eerste taak van beleidsmedewerkers bij een debat. 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Binnenkort wellicht met AI, nu nog ‘mensenwerk’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7EF83B0-37CC-C8A0-A03B-B3DB6B6CE0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5225" y="2098266"/>
            <a:ext cx="5505450" cy="367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77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>
            <a:extLst>
              <a:ext uri="{FF2B5EF4-FFF2-40B4-BE49-F238E27FC236}">
                <a16:creationId xmlns:a16="http://schemas.microsoft.com/office/drawing/2014/main" id="{A6B466FB-E26C-48C8-ABCC-226008F4E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Na </a:t>
            </a:r>
            <a:r>
              <a:rPr lang="nl-NL" altLang="nl-NL"/>
              <a:t>afloop van een </a:t>
            </a:r>
            <a:r>
              <a:rPr lang="nl-NL" altLang="nl-NL" dirty="0"/>
              <a:t>debat..</a:t>
            </a:r>
          </a:p>
        </p:txBody>
      </p:sp>
      <p:sp>
        <p:nvSpPr>
          <p:cNvPr id="32771" name="Tijdelijke aanduiding voor dianummer 5">
            <a:extLst>
              <a:ext uri="{FF2B5EF4-FFF2-40B4-BE49-F238E27FC236}">
                <a16:creationId xmlns:a16="http://schemas.microsoft.com/office/drawing/2014/main" id="{353C8476-6676-45DF-A107-22C6A4171E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119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 Black" panose="020B0A04020102020204" pitchFamily="34" charset="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19000"/>
              <a:buFont typeface="Verdana" panose="020B0604030504040204" pitchFamily="34" charset="0"/>
              <a:buChar char="›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A99DF-25E1-4447-9449-E019627BCE27}" type="slidenum">
              <a:rPr lang="nl-NL" altLang="nl-NL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nl-NL" altLang="nl-NL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2772" name="Tijdelijke aanduiding voor inhoud 2">
            <a:extLst>
              <a:ext uri="{FF2B5EF4-FFF2-40B4-BE49-F238E27FC236}">
                <a16:creationId xmlns:a16="http://schemas.microsoft.com/office/drawing/2014/main" id="{B50A7379-F40E-4293-8BD0-76AC684D5F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76426" y="1800225"/>
            <a:ext cx="5083671" cy="4413250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None/>
            </a:pPr>
            <a:endParaRPr lang="nl-NL" altLang="nl-NL" dirty="0"/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nl-NL" altLang="nl-NL" dirty="0"/>
              <a:t>follow-up: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nl-NL" altLang="nl-NL" dirty="0"/>
          </a:p>
          <a:p>
            <a:pPr lvl="1" eaLnBrk="1" hangingPunct="1"/>
            <a:r>
              <a:rPr lang="nl-NL" altLang="nl-NL" dirty="0"/>
              <a:t>Toezeggingen worden via griffie geadministreerd.</a:t>
            </a:r>
            <a:endParaRPr lang="nl-NL" altLang="nl-NL" baseline="30000" dirty="0"/>
          </a:p>
          <a:p>
            <a:pPr lvl="1" eaLnBrk="1" hangingPunct="1"/>
            <a:r>
              <a:rPr lang="nl-NL" altLang="nl-NL" dirty="0"/>
              <a:t>Eventueel tweeminutendebat voorbereiden.</a:t>
            </a:r>
          </a:p>
          <a:p>
            <a:pPr marL="0" lvl="1" indent="0" eaLnBrk="1" hangingPunct="1">
              <a:buNone/>
            </a:pPr>
            <a:r>
              <a:rPr lang="nl-NL" altLang="nl-NL" dirty="0"/>
              <a:t> </a:t>
            </a:r>
          </a:p>
          <a:p>
            <a:pPr lvl="1" eaLnBrk="1" hangingPunct="1"/>
            <a:r>
              <a:rPr lang="nl-NL" altLang="nl-NL" dirty="0"/>
              <a:t>Opvolging geven aan moties en/of toezeggingen.</a:t>
            </a:r>
            <a:br>
              <a:rPr lang="nl-NL" altLang="nl-NL" dirty="0"/>
            </a:br>
            <a:endParaRPr lang="nl-NL" altLang="nl-NL" dirty="0"/>
          </a:p>
          <a:p>
            <a:pPr marL="0" lvl="1" indent="0" eaLnBrk="1" hangingPunct="1">
              <a:buNone/>
            </a:pPr>
            <a:r>
              <a:rPr lang="nl-NL" altLang="nl-NL" dirty="0">
                <a:sym typeface="Wingdings" panose="05000000000000000000" pitchFamily="2" charset="2"/>
              </a:rPr>
              <a:t> beleidswijzigingen, vertaling van politiek naar praktijk.</a:t>
            </a:r>
            <a:endParaRPr lang="nl-NL" altLang="nl-NL" dirty="0"/>
          </a:p>
        </p:txBody>
      </p:sp>
      <p:pic>
        <p:nvPicPr>
          <p:cNvPr id="32773" name="Afbeelding 1">
            <a:extLst>
              <a:ext uri="{FF2B5EF4-FFF2-40B4-BE49-F238E27FC236}">
                <a16:creationId xmlns:a16="http://schemas.microsoft.com/office/drawing/2014/main" id="{E278E352-51CD-471F-BF06-6A10B6410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21" y="2780929"/>
            <a:ext cx="3579317" cy="201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5D8F0-4F41-528D-D195-705696398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1187450"/>
            <a:ext cx="10972800" cy="573088"/>
          </a:xfrm>
        </p:spPr>
        <p:txBody>
          <a:bodyPr wrap="square" anchor="t">
            <a:normAutofit/>
          </a:bodyPr>
          <a:lstStyle/>
          <a:p>
            <a:pPr algn="ctr"/>
            <a:r>
              <a:rPr lang="nl-NL" dirty="0"/>
              <a:t>Dank voor jullie aandacht!</a:t>
            </a:r>
          </a:p>
        </p:txBody>
      </p:sp>
      <p:pic>
        <p:nvPicPr>
          <p:cNvPr id="5" name="Afbeelding 4" descr="Afbeelding met overdekt, meubels, stoel, concertzaal&#10;&#10;Automatisch gegenereerde beschrijving">
            <a:extLst>
              <a:ext uri="{FF2B5EF4-FFF2-40B4-BE49-F238E27FC236}">
                <a16:creationId xmlns:a16="http://schemas.microsoft.com/office/drawing/2014/main" id="{ED96E153-DA62-F94B-1A75-6D0326158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04" b="9737"/>
          <a:stretch/>
        </p:blipFill>
        <p:spPr>
          <a:xfrm>
            <a:off x="840994" y="1693463"/>
            <a:ext cx="10510012" cy="4227452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7F37C52-E7D4-E5F5-EAB9-079556F7AD14}"/>
              </a:ext>
            </a:extLst>
          </p:cNvPr>
          <p:cNvSpPr txBox="1"/>
          <p:nvPr/>
        </p:nvSpPr>
        <p:spPr>
          <a:xfrm>
            <a:off x="840994" y="5920915"/>
            <a:ext cx="10510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Jeroen den Biggelaar 		</a:t>
            </a:r>
            <a:r>
              <a:rPr lang="nl-NL" dirty="0">
                <a:hlinkClick r:id="rId3"/>
              </a:rPr>
              <a:t>H.j.w.denbiggelaar@minocw.nl</a:t>
            </a:r>
            <a:r>
              <a:rPr lang="nl-NL" dirty="0"/>
              <a:t> 		06 15563957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2612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E40052-2484-9F40-8A00-24B82D92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5" y="2242958"/>
            <a:ext cx="10923588" cy="94804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01689B"/>
                </a:solidFill>
              </a:rPr>
              <a:t>Wat vond u van deze workshop / presentatie?</a:t>
            </a:r>
            <a:br>
              <a:rPr lang="nl-NL" dirty="0">
                <a:solidFill>
                  <a:srgbClr val="01689B"/>
                </a:solidFill>
              </a:rPr>
            </a:br>
            <a:br>
              <a:rPr lang="nl-NL" dirty="0">
                <a:solidFill>
                  <a:srgbClr val="01689B"/>
                </a:solidFill>
              </a:rPr>
            </a:br>
            <a:r>
              <a:rPr lang="nl-NL" dirty="0">
                <a:solidFill>
                  <a:srgbClr val="01689B"/>
                </a:solidFill>
              </a:rPr>
              <a:t>Scan de QR-code met uw telefoon en geef </a:t>
            </a:r>
            <a:br>
              <a:rPr lang="nl-NL" dirty="0">
                <a:solidFill>
                  <a:srgbClr val="01689B"/>
                </a:solidFill>
              </a:rPr>
            </a:br>
            <a:r>
              <a:rPr lang="nl-NL" dirty="0">
                <a:solidFill>
                  <a:srgbClr val="01689B"/>
                </a:solidFill>
              </a:rPr>
              <a:t>uw mening!</a:t>
            </a:r>
          </a:p>
        </p:txBody>
      </p:sp>
      <p:pic>
        <p:nvPicPr>
          <p:cNvPr id="7" name="Afbeelding 6" descr="Afbeelding met patroon, Symmetrie, plein, kunst&#10;&#10;Door AI gegenereerde inhoud is mogelijk onjuist.">
            <a:extLst>
              <a:ext uri="{FF2B5EF4-FFF2-40B4-BE49-F238E27FC236}">
                <a16:creationId xmlns:a16="http://schemas.microsoft.com/office/drawing/2014/main" id="{CC5ABAAB-7786-B13E-03AD-7B663CF2F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02" y="3019284"/>
            <a:ext cx="2847795" cy="28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56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jdelijke aanduiding voor dianummer 5">
            <a:extLst>
              <a:ext uri="{FF2B5EF4-FFF2-40B4-BE49-F238E27FC236}">
                <a16:creationId xmlns:a16="http://schemas.microsoft.com/office/drawing/2014/main" id="{EC8556FB-A20D-4CA9-90B0-3A93DDEC70E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119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 Black" panose="020B0A04020102020204" pitchFamily="34" charset="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19000"/>
              <a:buFont typeface="Verdana" panose="020B0604030504040204" pitchFamily="34" charset="0"/>
              <a:buChar char="›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99C7B069-896C-4DB4-99C6-97175241D7A8}" type="slidenum">
              <a:rPr lang="nl-NL" altLang="nl-NL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</a:t>
            </a:fld>
            <a:endParaRPr lang="nl-NL" altLang="nl-NL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A756603F-67B9-418E-A118-C27F37D8D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651" y="4797425"/>
            <a:ext cx="858996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119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 Black" panose="020B0A04020102020204" pitchFamily="34" charset="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19000"/>
              <a:buFont typeface="Verdana" panose="020B0604030504040204" pitchFamily="34" charset="0"/>
              <a:buChar char="›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None/>
            </a:pPr>
            <a:endParaRPr lang="nl-NL" altLang="nl-N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ct val="0"/>
              </a:spcAft>
              <a:buNone/>
            </a:pPr>
            <a:r>
              <a:rPr lang="nl-NL" altLang="nl-NL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</a:t>
            </a:r>
            <a:r>
              <a:rPr lang="nl-NL" altLang="nl-NL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nl-NL" altLang="nl-NL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MBO congres november 2025</a:t>
            </a:r>
          </a:p>
          <a:p>
            <a:pPr algn="ctr" fontAlgn="base">
              <a:spcAft>
                <a:spcPct val="0"/>
              </a:spcAft>
              <a:buNone/>
            </a:pPr>
            <a:endParaRPr lang="nl-NL" altLang="nl-NL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ct val="0"/>
              </a:spcAft>
              <a:buNone/>
            </a:pPr>
            <a:r>
              <a:rPr lang="nl-NL" altLang="nl-NL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Jeroen den Biggelaar (OCW)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51B517A-AF67-4D0E-BD1E-9373FD49D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064" y="3933826"/>
            <a:ext cx="78835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300" b="1" kern="0" dirty="0">
                <a:solidFill>
                  <a:prstClr val="black"/>
                </a:solidFill>
                <a:latin typeface="Verdana"/>
                <a:cs typeface="Arial" panose="020B0604020202020204" pitchFamily="34" charset="0"/>
              </a:rPr>
              <a:t>Workshop Kamerdebat</a:t>
            </a:r>
          </a:p>
        </p:txBody>
      </p:sp>
      <p:pic>
        <p:nvPicPr>
          <p:cNvPr id="11269" name="Afbeelding 1">
            <a:extLst>
              <a:ext uri="{FF2B5EF4-FFF2-40B4-BE49-F238E27FC236}">
                <a16:creationId xmlns:a16="http://schemas.microsoft.com/office/drawing/2014/main" id="{349CF1E5-8D52-4096-8C73-5EFC57654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1125538"/>
            <a:ext cx="4751387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B1836B3-C5A9-49E9-9D0C-FC63C7FD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dirty="0" err="1"/>
              <a:t>Programma</a:t>
            </a:r>
            <a:r>
              <a:rPr lang="en-US" altLang="nl-NL" dirty="0"/>
              <a:t> 18 </a:t>
            </a:r>
            <a:r>
              <a:rPr lang="en-US" altLang="nl-NL" dirty="0" err="1"/>
              <a:t>november</a:t>
            </a:r>
            <a:r>
              <a:rPr lang="en-US" altLang="nl-NL" dirty="0"/>
              <a:t> 2025	</a:t>
            </a:r>
          </a:p>
        </p:txBody>
      </p:sp>
      <p:sp>
        <p:nvSpPr>
          <p:cNvPr id="12291" name="shpBeeldmerk">
            <a:extLst>
              <a:ext uri="{FF2B5EF4-FFF2-40B4-BE49-F238E27FC236}">
                <a16:creationId xmlns:a16="http://schemas.microsoft.com/office/drawing/2014/main" id="{BE3FCD2B-13F1-4594-946C-B98C5DCE3550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119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 Black" panose="020B0A04020102020204" pitchFamily="34" charset="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19000"/>
              <a:buFont typeface="Verdana" panose="020B0604030504040204" pitchFamily="34" charset="0"/>
              <a:buChar char="›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97539C-E4F9-427B-B2F8-30B495AB950B}" type="slidenum">
              <a:rPr lang="nl-NL" altLang="nl-NL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nl-NL" altLang="nl-NL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BC14557B-538F-4D27-9117-A209047C6D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76425" y="1760538"/>
            <a:ext cx="8229600" cy="4413250"/>
          </a:xfrm>
        </p:spPr>
        <p:txBody>
          <a:bodyPr/>
          <a:lstStyle/>
          <a:p>
            <a:pPr eaLnBrk="1" hangingPunct="1"/>
            <a:r>
              <a:rPr lang="nl-NL" altLang="nl-NL" sz="1600" dirty="0"/>
              <a:t>5 minuten	Korte introductie</a:t>
            </a:r>
          </a:p>
          <a:p>
            <a:pPr eaLnBrk="1" hangingPunct="1"/>
            <a:endParaRPr lang="nl-NL" altLang="nl-NL" sz="1600" dirty="0"/>
          </a:p>
          <a:p>
            <a:pPr eaLnBrk="1" hangingPunct="1"/>
            <a:r>
              <a:rPr lang="nl-NL" altLang="nl-NL" sz="1600" dirty="0"/>
              <a:t>10 minuten	Debatten in de Tweede Kamer</a:t>
            </a:r>
          </a:p>
          <a:p>
            <a:pPr eaLnBrk="1" hangingPunct="1"/>
            <a:endParaRPr lang="nl-NL" altLang="nl-NL" sz="1600" dirty="0"/>
          </a:p>
          <a:p>
            <a:pPr eaLnBrk="1" hangingPunct="1"/>
            <a:r>
              <a:rPr lang="nl-NL" altLang="nl-NL" sz="1600" dirty="0"/>
              <a:t>10 minuten	Rol van de beleidsmedewerker bij (commissie)debat</a:t>
            </a:r>
          </a:p>
          <a:p>
            <a:pPr eaLnBrk="1" hangingPunct="1">
              <a:buFontTx/>
              <a:buNone/>
            </a:pPr>
            <a:endParaRPr lang="nl-NL" altLang="nl-NL" sz="1600" dirty="0"/>
          </a:p>
          <a:p>
            <a:pPr eaLnBrk="1" hangingPunct="1"/>
            <a:r>
              <a:rPr lang="nl-NL" altLang="nl-NL" sz="1600" dirty="0"/>
              <a:t>10 minuten	Opdracht</a:t>
            </a:r>
          </a:p>
          <a:p>
            <a:pPr eaLnBrk="1" hangingPunct="1"/>
            <a:endParaRPr lang="nl-NL" altLang="nl-NL" sz="1600" dirty="0"/>
          </a:p>
          <a:p>
            <a:pPr eaLnBrk="1" hangingPunct="1"/>
            <a:r>
              <a:rPr lang="nl-NL" altLang="nl-NL" sz="1600" dirty="0"/>
              <a:t>5 minuten 	Na afloop van een debat</a:t>
            </a:r>
          </a:p>
          <a:p>
            <a:pPr eaLnBrk="1" hangingPunct="1"/>
            <a:endParaRPr lang="nl-NL" altLang="nl-NL" sz="1600" dirty="0"/>
          </a:p>
          <a:p>
            <a:pPr eaLnBrk="1" hangingPunct="1"/>
            <a:r>
              <a:rPr lang="nl-NL" altLang="nl-NL" sz="1600" dirty="0"/>
              <a:t>Einde</a:t>
            </a:r>
          </a:p>
          <a:p>
            <a:pPr eaLnBrk="1" hangingPunct="1"/>
            <a:endParaRPr lang="nl-NL" altLang="nl-NL" sz="1600" dirty="0"/>
          </a:p>
          <a:p>
            <a:pPr eaLnBrk="1" hangingPunct="1"/>
            <a:endParaRPr lang="nl-NL" altLang="nl-NL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98B62-4292-0970-9553-B142AEA4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Korte introductie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29C1D3-4CDB-C6A8-D93F-0139F163E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400" y="1800000"/>
            <a:ext cx="6396226" cy="427320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Stel ze vooral, we zitten alleen niet ruim in de tijd.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Daarom:</a:t>
            </a:r>
            <a:br>
              <a:rPr lang="nl-NL" dirty="0"/>
            </a:br>
            <a:r>
              <a:rPr lang="nl-NL" dirty="0"/>
              <a:t>Jeroen den Biggelaar</a:t>
            </a:r>
          </a:p>
          <a:p>
            <a:r>
              <a:rPr lang="nl-NL" dirty="0">
                <a:hlinkClick r:id="rId2"/>
              </a:rPr>
              <a:t>H.j.w.denbiggelaar@minocw.nl</a:t>
            </a:r>
            <a:endParaRPr lang="nl-NL" dirty="0"/>
          </a:p>
          <a:p>
            <a:pPr>
              <a:buNone/>
            </a:pPr>
            <a:r>
              <a:rPr lang="nl-NL" dirty="0"/>
              <a:t>06 15563957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Beleidsmedewerker ministerie OCW</a:t>
            </a:r>
            <a:br>
              <a:rPr lang="nl-NL" dirty="0"/>
            </a:br>
            <a:r>
              <a:rPr lang="nl-NL" sz="1600" i="1" dirty="0"/>
              <a:t>sinds 2018, verschillende rollen/dossiers</a:t>
            </a:r>
          </a:p>
          <a:p>
            <a:pPr>
              <a:buNone/>
            </a:pPr>
            <a:br>
              <a:rPr lang="nl-NL" dirty="0"/>
            </a:br>
            <a:r>
              <a:rPr lang="nl-NL" dirty="0"/>
              <a:t>Accounthouder DUO DGFO</a:t>
            </a:r>
            <a:br>
              <a:rPr lang="nl-NL" dirty="0"/>
            </a:br>
            <a:r>
              <a:rPr lang="nl-NL" sz="1600" i="1" dirty="0"/>
              <a:t>verbinding tussen beleid en uitvoering voor basis- en voortgezet onderwijs.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6E857A-117A-A439-6A4B-603668A32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2892" y="1800000"/>
            <a:ext cx="4797508" cy="42732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Doelen:</a:t>
            </a:r>
            <a:br>
              <a:rPr lang="nl-NL" dirty="0"/>
            </a:b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Inzicht werking “Den Haag”</a:t>
            </a:r>
          </a:p>
          <a:p>
            <a:pPr algn="ctr">
              <a:buNone/>
            </a:pPr>
            <a:r>
              <a:rPr lang="nl-NL" i="1" dirty="0"/>
              <a:t>Van praktijk naar politiek</a:t>
            </a:r>
          </a:p>
          <a:p>
            <a:pPr algn="ctr">
              <a:buNone/>
            </a:pPr>
            <a:r>
              <a:rPr lang="nl-NL" i="1" dirty="0"/>
              <a:t>Van politiek naar praktijk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Rol OCW, beleidsmedewerkers</a:t>
            </a:r>
          </a:p>
          <a:p>
            <a:pPr algn="ctr">
              <a:buNone/>
            </a:pPr>
            <a:r>
              <a:rPr lang="nl-NL" i="1" dirty="0"/>
              <a:t>Invloed?</a:t>
            </a:r>
            <a:br>
              <a:rPr lang="nl-NL" i="1" dirty="0"/>
            </a:br>
            <a:r>
              <a:rPr lang="nl-NL" i="1" dirty="0"/>
              <a:t>Samenwerken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617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D04637-0A05-6164-F346-6286191A3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Debatten</a:t>
            </a:r>
            <a:r>
              <a:rPr lang="en-GB" dirty="0"/>
              <a:t> in de Tweede Kamer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050030-6709-6E7D-110E-C9D901481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400" y="1800000"/>
            <a:ext cx="5774400" cy="4273200"/>
          </a:xfrm>
        </p:spPr>
        <p:txBody>
          <a:bodyPr/>
          <a:lstStyle/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nl-NL" u="sng" dirty="0"/>
          </a:p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l-NL" u="sng" dirty="0"/>
              <a:t>Plenair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Regeling van Werkzaamheden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Stemmingen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Mondeling vragenuur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Spoeddebat (30-ledendebat)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Debat op hoofdlijnen (bv. Wetsbehandeling)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Tweeminutendebat </a:t>
            </a:r>
            <a:endParaRPr lang="nl-NL" dirty="0">
              <a:hlinkClick r:id="rId2"/>
            </a:endParaRPr>
          </a:p>
          <a:p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BBA3642-0582-9CEE-C303-CB414D0C5D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nl-NL" u="sng" dirty="0"/>
          </a:p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l-NL" u="sng" dirty="0"/>
              <a:t>Vaste Kamercommissie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Procedurevergadering 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Commissiedebat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Wetgevingsoverleg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Notaoverleg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Technische briefing/ hoorzitting/rondetafelgesprek </a:t>
            </a:r>
            <a:endParaRPr lang="en-GB" dirty="0"/>
          </a:p>
        </p:txBody>
      </p:sp>
      <p:pic>
        <p:nvPicPr>
          <p:cNvPr id="1026" name="Picture 2" descr="Vergaderzaal van de Tweede Kamer - Wikipedia">
            <a:extLst>
              <a:ext uri="{FF2B5EF4-FFF2-40B4-BE49-F238E27FC236}">
                <a16:creationId xmlns:a16="http://schemas.microsoft.com/office/drawing/2014/main" id="{9908BF70-36DC-DB2D-201C-D153B4DB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4" y="4593565"/>
            <a:ext cx="4448263" cy="194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60FE46E-E8B3-EBB8-C6C7-111B7BDB2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120" y="4405221"/>
            <a:ext cx="3485072" cy="232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875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7C9160CD-28D5-4E7B-B6BF-B0D5A7E06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Verloop debat</a:t>
            </a:r>
          </a:p>
        </p:txBody>
      </p:sp>
      <p:sp>
        <p:nvSpPr>
          <p:cNvPr id="17411" name="Tijdelijke aanduiding voor dianummer 5">
            <a:extLst>
              <a:ext uri="{FF2B5EF4-FFF2-40B4-BE49-F238E27FC236}">
                <a16:creationId xmlns:a16="http://schemas.microsoft.com/office/drawing/2014/main" id="{7116A196-BF8F-4443-B9C1-A7D68C0F6C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119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 Black" panose="020B0A04020102020204" pitchFamily="34" charset="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19000"/>
              <a:buFont typeface="Verdana" panose="020B0604030504040204" pitchFamily="34" charset="0"/>
              <a:buChar char="›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2B5C34-4BD3-4282-9839-4FF077427B11}" type="slidenum">
              <a:rPr lang="nl-NL" altLang="nl-NL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nl-NL" altLang="nl-NL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E877B38A-7C20-484E-AD63-E9051200B1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76425" y="1628775"/>
            <a:ext cx="8229600" cy="4413250"/>
          </a:xfrm>
        </p:spPr>
        <p:txBody>
          <a:bodyPr rtlCol="0">
            <a:normAutofit/>
          </a:bodyPr>
          <a:lstStyle/>
          <a:p>
            <a:pPr marL="633222" lvl="1" indent="-285750" eaLnBrk="1" fontAlgn="auto" hangingPunct="1">
              <a:spcAft>
                <a:spcPts val="0"/>
              </a:spcAft>
              <a:defRPr/>
            </a:pPr>
            <a:r>
              <a:rPr lang="nl-NL" dirty="0"/>
              <a:t>Eerste termijn Kamer: Kamerleden stellen </a:t>
            </a:r>
            <a:r>
              <a:rPr lang="nl-NL" dirty="0">
                <a:solidFill>
                  <a:schemeClr val="tx1"/>
                </a:solidFill>
              </a:rPr>
              <a:t>vragen aan bewindspersoon.</a:t>
            </a:r>
          </a:p>
          <a:p>
            <a:pPr marL="633222" lvl="1" indent="-285750" eaLnBrk="1" fontAlgn="auto" hangingPunct="1">
              <a:spcAft>
                <a:spcPts val="0"/>
              </a:spcAft>
              <a:defRPr/>
            </a:pPr>
            <a:r>
              <a:rPr lang="nl-NL" dirty="0"/>
              <a:t>Eerste termijn bewindspersoon: Spreektekst bewindspersoon (introductie) en beantwoorden vragen.</a:t>
            </a:r>
          </a:p>
          <a:p>
            <a:pPr marL="633222" lvl="1" indent="-285750" eaLnBrk="1" fontAlgn="auto" hangingPunct="1">
              <a:spcAft>
                <a:spcPts val="0"/>
              </a:spcAft>
              <a:defRPr/>
            </a:pPr>
            <a:r>
              <a:rPr lang="nl-NL" dirty="0"/>
              <a:t>Tweede termijn Kamer: Kamerleden kunnen vragen stellen en tweeminutendebat aankondigen voor het indienen van moties.</a:t>
            </a:r>
          </a:p>
          <a:p>
            <a:pPr marL="633222" lvl="1" indent="-285750" eaLnBrk="1" fontAlgn="auto" hangingPunct="1">
              <a:spcAft>
                <a:spcPts val="0"/>
              </a:spcAft>
              <a:defRPr/>
            </a:pPr>
            <a:r>
              <a:rPr lang="nl-NL" dirty="0"/>
              <a:t>Tweede termijn bewindspersoon: Beantwoorden vragen.</a:t>
            </a:r>
            <a:br>
              <a:rPr lang="nl-NL" dirty="0"/>
            </a:br>
            <a:endParaRPr lang="nl-NL" dirty="0"/>
          </a:p>
          <a:p>
            <a:pPr marL="633222" lvl="1" indent="-285750" eaLnBrk="1" fontAlgn="auto" hangingPunct="1">
              <a:spcAft>
                <a:spcPts val="0"/>
              </a:spcAft>
              <a:defRPr/>
            </a:pPr>
            <a:r>
              <a:rPr lang="nl-NL" dirty="0"/>
              <a:t>Interrupties zijn mogelijk (gelimiteerd), zowel richting Kamerleden als bewindspersonen.</a:t>
            </a:r>
          </a:p>
          <a:p>
            <a:pPr marL="548640" lvl="1" indent="-201168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nl-NL" dirty="0"/>
          </a:p>
          <a:p>
            <a:pPr marL="180000" lvl="1" indent="-180000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endParaRPr lang="nl-NL" dirty="0"/>
          </a:p>
        </p:txBody>
      </p:sp>
      <p:pic>
        <p:nvPicPr>
          <p:cNvPr id="17413" name="Picture 2" descr="http://www.drones.nl/wp-content/uploads/tweede-kamer-drone-wet-en-regelgeving-den-haag-vergadering-3-sept-2015.jpg">
            <a:extLst>
              <a:ext uri="{FF2B5EF4-FFF2-40B4-BE49-F238E27FC236}">
                <a16:creationId xmlns:a16="http://schemas.microsoft.com/office/drawing/2014/main" id="{23351C94-597B-4CEB-BADC-FA8CCA98B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5" b="53421"/>
          <a:stretch>
            <a:fillRect/>
          </a:stretch>
        </p:blipFill>
        <p:spPr bwMode="auto">
          <a:xfrm>
            <a:off x="857251" y="4791075"/>
            <a:ext cx="1026636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>
            <a:extLst>
              <a:ext uri="{FF2B5EF4-FFF2-40B4-BE49-F238E27FC236}">
                <a16:creationId xmlns:a16="http://schemas.microsoft.com/office/drawing/2014/main" id="{19B1489B-2461-43FE-A560-C894189E2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Inzoomen: een commissiedebat</a:t>
            </a:r>
          </a:p>
        </p:txBody>
      </p:sp>
      <p:sp>
        <p:nvSpPr>
          <p:cNvPr id="16387" name="Tijdelijke aanduiding voor dianummer 5">
            <a:extLst>
              <a:ext uri="{FF2B5EF4-FFF2-40B4-BE49-F238E27FC236}">
                <a16:creationId xmlns:a16="http://schemas.microsoft.com/office/drawing/2014/main" id="{876BAC45-FFF1-4EFB-AD23-4EEF55014E4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119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 Black" panose="020B0A04020102020204" pitchFamily="34" charset="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19000"/>
              <a:buFont typeface="Verdana" panose="020B0604030504040204" pitchFamily="34" charset="0"/>
              <a:buChar char="›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DB9015-077B-4124-BF38-9DD28A2EAD8C}" type="slidenum">
              <a:rPr lang="nl-NL" altLang="nl-NL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nl-NL" altLang="nl-NL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489DC10C-E780-486B-9A71-8E966E4C1B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76426" y="1628776"/>
            <a:ext cx="4723631" cy="4537075"/>
          </a:xfrm>
        </p:spPr>
        <p:txBody>
          <a:bodyPr rtlCol="0">
            <a:normAutofit/>
          </a:bodyPr>
          <a:lstStyle/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nl-NL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De brieven/rapporten die door de Kamer uiteindelijk geagendeerd zijn komen op de agenda van het (commissie)debat, </a:t>
            </a:r>
            <a:r>
              <a:rPr lang="nl-NL" b="1" dirty="0"/>
              <a:t>convocatie</a:t>
            </a:r>
            <a:r>
              <a:rPr lang="nl-NL" dirty="0"/>
              <a:t> genoemd.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Een commissiedebat duurt gemiddeld 3 uur, maar kan soms ook langer duren. Sommige commissiedebatten vinden plaats met meerdere bewindspersonen.</a:t>
            </a:r>
            <a:br>
              <a:rPr lang="nl-NL" dirty="0"/>
            </a:br>
            <a:endParaRPr lang="nl-NL" dirty="0"/>
          </a:p>
          <a:p>
            <a:pPr marL="633222" lvl="1" indent="-285750" eaLnBrk="1" fontAlgn="auto" hangingPunct="1">
              <a:spcAft>
                <a:spcPts val="0"/>
              </a:spcAft>
              <a:defRPr/>
            </a:pPr>
            <a:endParaRPr lang="nl-NL" dirty="0"/>
          </a:p>
          <a:p>
            <a:pPr marL="548640" lvl="1" indent="-201168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nl-NL" dirty="0"/>
          </a:p>
          <a:p>
            <a:pPr marL="548640" lvl="1" indent="-201168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9EB90B2-5DC0-414E-BEA1-883EA180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t="11154" r="27029" b="12444"/>
          <a:stretch>
            <a:fillRect/>
          </a:stretch>
        </p:blipFill>
        <p:spPr bwMode="auto">
          <a:xfrm>
            <a:off x="6887919" y="1760538"/>
            <a:ext cx="3205163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>
            <a:extLst>
              <a:ext uri="{FF2B5EF4-FFF2-40B4-BE49-F238E27FC236}">
                <a16:creationId xmlns:a16="http://schemas.microsoft.com/office/drawing/2014/main" id="{C33F1C2B-17B1-4D7F-B721-DB1430BB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1187450"/>
            <a:ext cx="10972800" cy="573088"/>
          </a:xfrm>
        </p:spPr>
        <p:txBody>
          <a:bodyPr wrap="square" anchor="t">
            <a:normAutofit/>
          </a:bodyPr>
          <a:lstStyle/>
          <a:p>
            <a:pPr eaLnBrk="1" hangingPunct="1"/>
            <a:r>
              <a:rPr lang="nl-NL" altLang="nl-NL" dirty="0"/>
              <a:t>Rol beleidsmedewerker bij debat</a:t>
            </a:r>
          </a:p>
        </p:txBody>
      </p:sp>
      <p:sp>
        <p:nvSpPr>
          <p:cNvPr id="10243" name="Tijdelijke aanduiding voor inhoud 2">
            <a:extLst>
              <a:ext uri="{FF2B5EF4-FFF2-40B4-BE49-F238E27FC236}">
                <a16:creationId xmlns:a16="http://schemas.microsoft.com/office/drawing/2014/main" id="{334851A9-B3DE-4D64-9506-484153573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400" y="1800000"/>
            <a:ext cx="5505600" cy="4273200"/>
          </a:xfrm>
        </p:spPr>
        <p:txBody>
          <a:bodyPr wrap="square" rtlCol="0" anchor="t">
            <a:normAutofit/>
          </a:bodyPr>
          <a:lstStyle/>
          <a:p>
            <a:pPr marL="180000" lvl="1" indent="-180000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Char char="•"/>
              <a:defRPr/>
            </a:pPr>
            <a:endParaRPr lang="nl-NL" sz="1700" dirty="0"/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nl-NL" sz="1700" dirty="0"/>
              <a:t>Beleidsmedewerkers coördineren de voorbereiding en ondersteunen de bewindspersonen tijdens het debat.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nl-NL" sz="1700" dirty="0"/>
              <a:t> 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nl-NL" sz="1700" dirty="0"/>
              <a:t>De coördinator van het commissiedebat is verantwoordelijk dat er een goed dossier bij de bewindspersonen ligt en het team weet wat het moet doen.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nl-NL" sz="1700" dirty="0"/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nl-NL" sz="1700" dirty="0"/>
              <a:t>Beleidsmedewerkers beantwoorden vragen tijdens het commissiedebatten.</a:t>
            </a:r>
            <a:br>
              <a:rPr lang="nl-NL" sz="1700" dirty="0"/>
            </a:br>
            <a:endParaRPr lang="nl-NL" sz="1700" dirty="0"/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nl-NL" sz="1700" dirty="0"/>
              <a:t>De beleidsmedewerkers houden toezeggingen bij en eventueel aangekondigde moties. 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nl-NL" sz="1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7503FA-4013-E558-3D2C-9F8FDDA37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800" y="2388150"/>
            <a:ext cx="5505600" cy="3096899"/>
          </a:xfrm>
          <a:prstGeom prst="rect">
            <a:avLst/>
          </a:prstGeom>
          <a:noFill/>
        </p:spPr>
      </p:pic>
      <p:sp>
        <p:nvSpPr>
          <p:cNvPr id="21507" name="Tijdelijke aanduiding voor dianummer 5" hidden="1">
            <a:extLst>
              <a:ext uri="{FF2B5EF4-FFF2-40B4-BE49-F238E27FC236}">
                <a16:creationId xmlns:a16="http://schemas.microsoft.com/office/drawing/2014/main" id="{0F0CBF68-4B7B-4E76-8C3A-ED74F70D7B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99533" y="6378575"/>
            <a:ext cx="950384" cy="363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119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 Black" panose="020B0A04020102020204" pitchFamily="34" charset="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19000"/>
              <a:buFont typeface="Verdana" panose="020B0604030504040204" pitchFamily="34" charset="0"/>
              <a:buChar char="›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15B5448D-1199-4EDA-B154-7CBEA208F234}" type="slidenum">
              <a:rPr lang="nl-NL" altLang="nl-NL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8</a:t>
            </a:fld>
            <a:endParaRPr lang="nl-NL" altLang="nl-NL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>
            <a:extLst>
              <a:ext uri="{FF2B5EF4-FFF2-40B4-BE49-F238E27FC236}">
                <a16:creationId xmlns:a16="http://schemas.microsoft.com/office/drawing/2014/main" id="{00AE5E76-7587-49AD-899B-5B30D69E6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00" y="1263600"/>
            <a:ext cx="5505600" cy="378588"/>
          </a:xfrm>
        </p:spPr>
        <p:txBody>
          <a:bodyPr wrap="square" anchor="t">
            <a:normAutofit fontScale="90000"/>
          </a:bodyPr>
          <a:lstStyle/>
          <a:p>
            <a:pPr eaLnBrk="1" hangingPunct="1"/>
            <a:r>
              <a:rPr lang="nl-NL" altLang="nl-NL"/>
              <a:t>Tijdens het debat</a:t>
            </a:r>
          </a:p>
        </p:txBody>
      </p:sp>
      <p:sp>
        <p:nvSpPr>
          <p:cNvPr id="22532" name="Tijdelijke aanduiding voor inhoud 2">
            <a:extLst>
              <a:ext uri="{FF2B5EF4-FFF2-40B4-BE49-F238E27FC236}">
                <a16:creationId xmlns:a16="http://schemas.microsoft.com/office/drawing/2014/main" id="{3F3005B6-8777-48E5-8DEF-868244184F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400" y="1791478"/>
            <a:ext cx="6723502" cy="4418522"/>
          </a:xfrm>
        </p:spPr>
        <p:txBody>
          <a:bodyPr wrap="square" anchor="t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nl-NL" altLang="nl-NL" sz="1300" dirty="0"/>
              <a:t>Tijdens het debat verschillende rollen (varianten mogelijk):</a:t>
            </a:r>
            <a:br>
              <a:rPr lang="nl-NL" altLang="nl-NL" sz="1300" dirty="0"/>
            </a:br>
            <a:endParaRPr lang="nl-NL" altLang="nl-NL" sz="1300" dirty="0"/>
          </a:p>
          <a:p>
            <a:pPr lvl="1" eaLnBrk="1" hangingPunct="1">
              <a:lnSpc>
                <a:spcPct val="90000"/>
              </a:lnSpc>
            </a:pPr>
            <a:r>
              <a:rPr lang="nl-NL" altLang="nl-NL" sz="1300" b="1" dirty="0"/>
              <a:t>Afdelingshoofd/directeur:</a:t>
            </a:r>
            <a:r>
              <a:rPr lang="nl-NL" altLang="nl-NL" sz="1300" dirty="0"/>
              <a:t> houdt overzicht en checkt de antwoorden.</a:t>
            </a:r>
            <a:br>
              <a:rPr lang="nl-NL" altLang="nl-NL" sz="1300" dirty="0"/>
            </a:br>
            <a:endParaRPr lang="nl-NL" altLang="nl-NL" sz="1300" dirty="0"/>
          </a:p>
          <a:p>
            <a:pPr lvl="1" eaLnBrk="1" hangingPunct="1">
              <a:lnSpc>
                <a:spcPct val="90000"/>
              </a:lnSpc>
            </a:pPr>
            <a:r>
              <a:rPr lang="nl-NL" altLang="nl-NL" sz="1300" b="1" dirty="0"/>
              <a:t>Coördinator/vragenverdeler</a:t>
            </a:r>
            <a:r>
              <a:rPr lang="nl-NL" altLang="nl-NL" sz="1300" dirty="0"/>
              <a:t>: zet de vragen uit bij beleidsmedewerkers.</a:t>
            </a:r>
            <a:br>
              <a:rPr lang="nl-NL" altLang="nl-NL" sz="1300" dirty="0"/>
            </a:br>
            <a:endParaRPr lang="nl-NL" altLang="nl-NL" sz="1300" dirty="0"/>
          </a:p>
          <a:p>
            <a:pPr lvl="1" eaLnBrk="1" hangingPunct="1">
              <a:lnSpc>
                <a:spcPct val="90000"/>
              </a:lnSpc>
            </a:pPr>
            <a:r>
              <a:rPr lang="nl-NL" altLang="nl-NL" sz="1300" b="1" dirty="0"/>
              <a:t>Vragenschrijvers: </a:t>
            </a:r>
            <a:r>
              <a:rPr lang="nl-NL" altLang="nl-NL" sz="1300" dirty="0"/>
              <a:t>schrijven vragen op (vaak beleidsmedewerkers). </a:t>
            </a:r>
          </a:p>
          <a:p>
            <a:pPr lvl="1" eaLnBrk="1" hangingPunct="1">
              <a:lnSpc>
                <a:spcPct val="90000"/>
              </a:lnSpc>
            </a:pPr>
            <a:endParaRPr lang="nl-NL" altLang="nl-NL" sz="1300" b="1" dirty="0"/>
          </a:p>
          <a:p>
            <a:pPr lvl="1" eaLnBrk="1" hangingPunct="1">
              <a:lnSpc>
                <a:spcPct val="90000"/>
              </a:lnSpc>
            </a:pPr>
            <a:r>
              <a:rPr lang="nl-NL" altLang="nl-NL" sz="1300" b="1" dirty="0"/>
              <a:t>Beleidsmedewerkers</a:t>
            </a:r>
            <a:r>
              <a:rPr lang="nl-NL" altLang="nl-NL" sz="1300" dirty="0"/>
              <a:t>: beantwoorden de vragen. </a:t>
            </a:r>
          </a:p>
          <a:p>
            <a:pPr lvl="1" eaLnBrk="1" hangingPunct="1">
              <a:lnSpc>
                <a:spcPct val="90000"/>
              </a:lnSpc>
            </a:pPr>
            <a:endParaRPr lang="nl-NL" altLang="nl-NL" sz="1300" b="1" dirty="0"/>
          </a:p>
          <a:p>
            <a:pPr lvl="1" eaLnBrk="1" hangingPunct="1">
              <a:lnSpc>
                <a:spcPct val="90000"/>
              </a:lnSpc>
            </a:pPr>
            <a:r>
              <a:rPr lang="nl-NL" altLang="nl-NL" sz="1300" b="1" dirty="0"/>
              <a:t>Beleidsmedewerkers/uitvoering/handhaving:</a:t>
            </a:r>
            <a:r>
              <a:rPr lang="nl-NL" altLang="nl-NL" sz="1300" dirty="0"/>
              <a:t> op het departement/in ambtenarenkamer in TK: kijken en luisteren mee mocht er iets extra nodig zijn.</a:t>
            </a:r>
          </a:p>
          <a:p>
            <a:pPr lvl="1" eaLnBrk="1" hangingPunct="1">
              <a:lnSpc>
                <a:spcPct val="90000"/>
              </a:lnSpc>
            </a:pPr>
            <a:endParaRPr lang="nl-NL" altLang="nl-NL" sz="1300" b="1" dirty="0"/>
          </a:p>
          <a:p>
            <a:pPr lvl="1" eaLnBrk="1" hangingPunct="1">
              <a:lnSpc>
                <a:spcPct val="90000"/>
              </a:lnSpc>
            </a:pPr>
            <a:r>
              <a:rPr lang="nl-NL" altLang="nl-NL" sz="1300" b="1" dirty="0"/>
              <a:t>Loper en Printer</a:t>
            </a:r>
            <a:r>
              <a:rPr lang="nl-NL" altLang="nl-NL" sz="1300" dirty="0"/>
              <a:t>: Collega’s die logistiek ondersteunen tijdens debat.</a:t>
            </a:r>
          </a:p>
          <a:p>
            <a:pPr lvl="1" eaLnBrk="1" hangingPunct="1">
              <a:lnSpc>
                <a:spcPct val="90000"/>
              </a:lnSpc>
              <a:buFont typeface="Verdana" panose="020B0604030504040204" pitchFamily="34" charset="0"/>
              <a:buNone/>
            </a:pPr>
            <a:endParaRPr lang="nl-NL" altLang="nl-NL" sz="1300" dirty="0"/>
          </a:p>
          <a:p>
            <a:pPr lvl="1" eaLnBrk="1" hangingPunct="1">
              <a:lnSpc>
                <a:spcPct val="90000"/>
              </a:lnSpc>
              <a:buFont typeface="Verdana" panose="020B0604030504040204" pitchFamily="34" charset="0"/>
              <a:buNone/>
            </a:pPr>
            <a:r>
              <a:rPr lang="nl-NL" altLang="nl-NL" sz="1300" dirty="0"/>
              <a:t>Invloed corona: meer digitaal!</a:t>
            </a:r>
          </a:p>
          <a:p>
            <a:pPr lvl="1" eaLnBrk="1" hangingPunct="1">
              <a:lnSpc>
                <a:spcPct val="90000"/>
              </a:lnSpc>
            </a:pPr>
            <a:endParaRPr lang="nl-NL" altLang="nl-NL" sz="1300" b="1" dirty="0"/>
          </a:p>
          <a:p>
            <a:pPr lvl="1" eaLnBrk="1" hangingPunct="1">
              <a:lnSpc>
                <a:spcPct val="90000"/>
              </a:lnSpc>
              <a:buFont typeface="Verdana" panose="020B0604030504040204" pitchFamily="34" charset="0"/>
              <a:buNone/>
            </a:pPr>
            <a:endParaRPr lang="nl-NL" altLang="nl-NL" sz="13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29933EB-DDEF-33B7-EDC9-938997BB8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11636"/>
          <a:stretch/>
        </p:blipFill>
        <p:spPr bwMode="auto">
          <a:xfrm>
            <a:off x="7596166" y="1539550"/>
            <a:ext cx="4595834" cy="4108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jdelijke aanduiding voor dianummer 5" hidden="1">
            <a:extLst>
              <a:ext uri="{FF2B5EF4-FFF2-40B4-BE49-F238E27FC236}">
                <a16:creationId xmlns:a16="http://schemas.microsoft.com/office/drawing/2014/main" id="{4F2B4ABF-E089-42DC-98A0-D648EBA42F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99533" y="6378575"/>
            <a:ext cx="950384" cy="363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119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 Black" panose="020B0A04020102020204" pitchFamily="34" charset="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19000"/>
              <a:buFont typeface="Verdana" panose="020B0604030504040204" pitchFamily="34" charset="0"/>
              <a:buChar char="›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D9DCD451-5A2B-48EE-9501-B675D088D403}" type="slidenum">
              <a:rPr lang="nl-NL" altLang="nl-NL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9</a:t>
            </a:fld>
            <a:endParaRPr lang="nl-NL" altLang="nl-NL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Standaard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BC7"/>
      </a:accent1>
      <a:accent2>
        <a:srgbClr val="8FCAE7"/>
      </a:accent2>
      <a:accent3>
        <a:srgbClr val="F092CD"/>
      </a:accent3>
      <a:accent4>
        <a:srgbClr val="A90061"/>
      </a:accent4>
      <a:accent5>
        <a:srgbClr val="42145F"/>
      </a:accent5>
      <a:accent6>
        <a:srgbClr val="275937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ijkshuisstijl Hemelblauw">
  <a:themeElements>
    <a:clrScheme name="Custom 7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01689B"/>
      </a:accent1>
      <a:accent2>
        <a:srgbClr val="38870C"/>
      </a:accent2>
      <a:accent3>
        <a:srgbClr val="F9E11E"/>
      </a:accent3>
      <a:accent4>
        <a:srgbClr val="76D2B6"/>
      </a:accent4>
      <a:accent5>
        <a:srgbClr val="017BC6"/>
      </a:accent5>
      <a:accent6>
        <a:srgbClr val="93710A"/>
      </a:accent6>
      <a:hlink>
        <a:srgbClr val="76D2B6"/>
      </a:hlink>
      <a:folHlink>
        <a:srgbClr val="38870C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18067 RIJK - Sjabloon 16x9 Hemelblauw.potx" id="{578B48D8-3C55-884B-A6E9-8A275060CC40}" vid="{DA44DA17-E221-7047-89DE-5CA607B3AC25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701</Words>
  <Application>Microsoft Office PowerPoint</Application>
  <PresentationFormat>Breedbeeld</PresentationFormat>
  <Paragraphs>160</Paragraphs>
  <Slides>14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14</vt:i4>
      </vt:variant>
    </vt:vector>
  </HeadingPairs>
  <TitlesOfParts>
    <vt:vector size="29" baseType="lpstr">
      <vt:lpstr>Aptos</vt:lpstr>
      <vt:lpstr>Aptos Display</vt:lpstr>
      <vt:lpstr>Arial</vt:lpstr>
      <vt:lpstr>Arial Black</vt:lpstr>
      <vt:lpstr>Calibri</vt:lpstr>
      <vt:lpstr>Calibri Light</vt:lpstr>
      <vt:lpstr>Palatino Linotype</vt:lpstr>
      <vt:lpstr>RijksoverheidSansText</vt:lpstr>
      <vt:lpstr>Verdana</vt:lpstr>
      <vt:lpstr>Wingdings</vt:lpstr>
      <vt:lpstr>Wingdings 2</vt:lpstr>
      <vt:lpstr>1_Standaardontwerp</vt:lpstr>
      <vt:lpstr>Aangepast ontwerp</vt:lpstr>
      <vt:lpstr>Kantoorthema</vt:lpstr>
      <vt:lpstr>Rijkshuisstijl Hemelblauw</vt:lpstr>
      <vt:lpstr>MBO-congres 2025 . Leven Lang Innoveren</vt:lpstr>
      <vt:lpstr>PowerPoint-presentatie</vt:lpstr>
      <vt:lpstr>Programma 18 november 2025 </vt:lpstr>
      <vt:lpstr>Korte introductie</vt:lpstr>
      <vt:lpstr>Debatten in de Tweede Kamer</vt:lpstr>
      <vt:lpstr>Verloop debat</vt:lpstr>
      <vt:lpstr>Inzoomen: een commissiedebat</vt:lpstr>
      <vt:lpstr>Rol beleidsmedewerker bij debat</vt:lpstr>
      <vt:lpstr>Tijdens het debat</vt:lpstr>
      <vt:lpstr>PowerPoint-presentatie</vt:lpstr>
      <vt:lpstr>Kleine oefening</vt:lpstr>
      <vt:lpstr>Na afloop van een debat..</vt:lpstr>
      <vt:lpstr>Dank voor jullie aandacht!</vt:lpstr>
      <vt:lpstr>Wat vond u van deze workshop / presentatie?  Scan de QR-code met uw telefoon en geef  uw mening!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Biggelaar, Jeroen den</dc:creator>
  <cp:lastModifiedBy>Biggelaar, Jeroen den</cp:lastModifiedBy>
  <cp:revision>15</cp:revision>
  <dcterms:created xsi:type="dcterms:W3CDTF">2024-05-25T14:46:15Z</dcterms:created>
  <dcterms:modified xsi:type="dcterms:W3CDTF">2025-11-18T13:14:34Z</dcterms:modified>
</cp:coreProperties>
</file>