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1" r:id="rId1"/>
  </p:sldMasterIdLst>
  <p:notesMasterIdLst>
    <p:notesMasterId r:id="rId17"/>
  </p:notesMasterIdLst>
  <p:handoutMasterIdLst>
    <p:handoutMasterId r:id="rId18"/>
  </p:handoutMasterIdLst>
  <p:sldIdLst>
    <p:sldId id="303" r:id="rId2"/>
    <p:sldId id="426" r:id="rId3"/>
    <p:sldId id="399" r:id="rId4"/>
    <p:sldId id="359" r:id="rId5"/>
    <p:sldId id="412" r:id="rId6"/>
    <p:sldId id="406" r:id="rId7"/>
    <p:sldId id="407" r:id="rId8"/>
    <p:sldId id="421" r:id="rId9"/>
    <p:sldId id="409" r:id="rId10"/>
    <p:sldId id="408" r:id="rId11"/>
    <p:sldId id="404" r:id="rId12"/>
    <p:sldId id="411" r:id="rId13"/>
    <p:sldId id="410" r:id="rId14"/>
    <p:sldId id="395" r:id="rId15"/>
    <p:sldId id="398" r:id="rId16"/>
  </p:sldIdLst>
  <p:sldSz cx="9144000" cy="6858000" type="screen4x3"/>
  <p:notesSz cx="6794500" cy="9931400"/>
  <p:defaultTextStyle>
    <a:defPPr>
      <a:defRPr lang="nl-N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94660"/>
  </p:normalViewPr>
  <p:slideViewPr>
    <p:cSldViewPr>
      <p:cViewPr varScale="1">
        <p:scale>
          <a:sx n="114" d="100"/>
          <a:sy n="114" d="100"/>
        </p:scale>
        <p:origin x="17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2" y="2"/>
            <a:ext cx="2945024" cy="497126"/>
          </a:xfrm>
          <a:prstGeom prst="rect">
            <a:avLst/>
          </a:prstGeom>
          <a:noFill/>
          <a:ln w="9525">
            <a:noFill/>
            <a:miter lim="800000"/>
            <a:headEnd/>
            <a:tailEnd/>
          </a:ln>
          <a:effectLst/>
        </p:spPr>
        <p:txBody>
          <a:bodyPr vert="horz" wrap="square" lIns="91424" tIns="45711" rIns="91424" bIns="45711" numCol="1" anchor="t" anchorCtr="0" compatLnSpc="1">
            <a:prstTxWarp prst="textNoShape">
              <a:avLst/>
            </a:prstTxWarp>
          </a:bodyPr>
          <a:lstStyle>
            <a:lvl1pPr>
              <a:defRPr sz="1200">
                <a:latin typeface="AZGCaspariT" pitchFamily="2" charset="0"/>
              </a:defRPr>
            </a:lvl1pPr>
          </a:lstStyle>
          <a:p>
            <a:pPr>
              <a:defRPr/>
            </a:pPr>
            <a:endParaRPr lang="nl-NL"/>
          </a:p>
        </p:txBody>
      </p:sp>
      <p:sp>
        <p:nvSpPr>
          <p:cNvPr id="90115" name="Rectangle 3"/>
          <p:cNvSpPr>
            <a:spLocks noGrp="1" noChangeArrowheads="1"/>
          </p:cNvSpPr>
          <p:nvPr>
            <p:ph type="dt" sz="quarter" idx="1"/>
          </p:nvPr>
        </p:nvSpPr>
        <p:spPr bwMode="auto">
          <a:xfrm>
            <a:off x="3847892" y="2"/>
            <a:ext cx="2945024" cy="497126"/>
          </a:xfrm>
          <a:prstGeom prst="rect">
            <a:avLst/>
          </a:prstGeom>
          <a:noFill/>
          <a:ln w="9525">
            <a:noFill/>
            <a:miter lim="800000"/>
            <a:headEnd/>
            <a:tailEnd/>
          </a:ln>
          <a:effectLst/>
        </p:spPr>
        <p:txBody>
          <a:bodyPr vert="horz" wrap="square" lIns="91424" tIns="45711" rIns="91424" bIns="45711" numCol="1" anchor="t" anchorCtr="0" compatLnSpc="1">
            <a:prstTxWarp prst="textNoShape">
              <a:avLst/>
            </a:prstTxWarp>
          </a:bodyPr>
          <a:lstStyle>
            <a:lvl1pPr algn="r">
              <a:defRPr sz="1200">
                <a:latin typeface="AZGCaspariT" pitchFamily="2" charset="0"/>
              </a:defRPr>
            </a:lvl1pPr>
          </a:lstStyle>
          <a:p>
            <a:pPr>
              <a:defRPr/>
            </a:pPr>
            <a:endParaRPr lang="nl-NL"/>
          </a:p>
        </p:txBody>
      </p:sp>
      <p:sp>
        <p:nvSpPr>
          <p:cNvPr id="90116" name="Rectangle 4"/>
          <p:cNvSpPr>
            <a:spLocks noGrp="1" noChangeArrowheads="1"/>
          </p:cNvSpPr>
          <p:nvPr>
            <p:ph type="ftr" sz="quarter" idx="2"/>
          </p:nvPr>
        </p:nvSpPr>
        <p:spPr bwMode="auto">
          <a:xfrm>
            <a:off x="2" y="9432689"/>
            <a:ext cx="2945024" cy="497125"/>
          </a:xfrm>
          <a:prstGeom prst="rect">
            <a:avLst/>
          </a:prstGeom>
          <a:noFill/>
          <a:ln w="9525">
            <a:noFill/>
            <a:miter lim="800000"/>
            <a:headEnd/>
            <a:tailEnd/>
          </a:ln>
          <a:effectLst/>
        </p:spPr>
        <p:txBody>
          <a:bodyPr vert="horz" wrap="square" lIns="91424" tIns="45711" rIns="91424" bIns="45711" numCol="1" anchor="b" anchorCtr="0" compatLnSpc="1">
            <a:prstTxWarp prst="textNoShape">
              <a:avLst/>
            </a:prstTxWarp>
          </a:bodyPr>
          <a:lstStyle>
            <a:lvl1pPr>
              <a:defRPr sz="1200">
                <a:latin typeface="AZGCaspariT" pitchFamily="2" charset="0"/>
              </a:defRPr>
            </a:lvl1pPr>
          </a:lstStyle>
          <a:p>
            <a:pPr>
              <a:defRPr/>
            </a:pPr>
            <a:endParaRPr lang="nl-NL"/>
          </a:p>
        </p:txBody>
      </p:sp>
      <p:sp>
        <p:nvSpPr>
          <p:cNvPr id="90117" name="Rectangle 5"/>
          <p:cNvSpPr>
            <a:spLocks noGrp="1" noChangeArrowheads="1"/>
          </p:cNvSpPr>
          <p:nvPr>
            <p:ph type="sldNum" sz="quarter" idx="3"/>
          </p:nvPr>
        </p:nvSpPr>
        <p:spPr bwMode="auto">
          <a:xfrm>
            <a:off x="3847892" y="9432689"/>
            <a:ext cx="2945024" cy="497125"/>
          </a:xfrm>
          <a:prstGeom prst="rect">
            <a:avLst/>
          </a:prstGeom>
          <a:noFill/>
          <a:ln w="9525">
            <a:noFill/>
            <a:miter lim="800000"/>
            <a:headEnd/>
            <a:tailEnd/>
          </a:ln>
          <a:effectLst/>
        </p:spPr>
        <p:txBody>
          <a:bodyPr vert="horz" wrap="square" lIns="91424" tIns="45711" rIns="91424" bIns="45711" numCol="1" anchor="b" anchorCtr="0" compatLnSpc="1">
            <a:prstTxWarp prst="textNoShape">
              <a:avLst/>
            </a:prstTxWarp>
          </a:bodyPr>
          <a:lstStyle>
            <a:lvl1pPr algn="r">
              <a:defRPr sz="1200">
                <a:latin typeface="AZGCaspariT" pitchFamily="2" charset="0"/>
              </a:defRPr>
            </a:lvl1pPr>
          </a:lstStyle>
          <a:p>
            <a:pPr>
              <a:defRPr/>
            </a:pPr>
            <a:fld id="{B217B1A1-ACF9-4A3F-9FCA-F539EA9A2E67}" type="slidenum">
              <a:rPr lang="nl-NL"/>
              <a:pPr>
                <a:defRPr/>
              </a:pPr>
              <a:t>‹nr.›</a:t>
            </a:fld>
            <a:endParaRPr lang="nl-NL"/>
          </a:p>
        </p:txBody>
      </p:sp>
    </p:spTree>
    <p:extLst>
      <p:ext uri="{BB962C8B-B14F-4D97-AF65-F5344CB8AC3E}">
        <p14:creationId xmlns:p14="http://schemas.microsoft.com/office/powerpoint/2010/main" val="2640139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2" y="2"/>
            <a:ext cx="2945024" cy="497126"/>
          </a:xfrm>
          <a:prstGeom prst="rect">
            <a:avLst/>
          </a:prstGeom>
          <a:noFill/>
          <a:ln w="9525">
            <a:noFill/>
            <a:miter lim="800000"/>
            <a:headEnd/>
            <a:tailEnd/>
          </a:ln>
          <a:effectLst/>
        </p:spPr>
        <p:txBody>
          <a:bodyPr vert="horz" wrap="square" lIns="91424" tIns="45711" rIns="91424" bIns="45711" numCol="1" anchor="t" anchorCtr="0" compatLnSpc="1">
            <a:prstTxWarp prst="textNoShape">
              <a:avLst/>
            </a:prstTxWarp>
          </a:bodyPr>
          <a:lstStyle>
            <a:lvl1pPr>
              <a:defRPr sz="1200">
                <a:latin typeface="AZGCaspariT" pitchFamily="2" charset="0"/>
              </a:defRPr>
            </a:lvl1pPr>
          </a:lstStyle>
          <a:p>
            <a:pPr>
              <a:defRPr/>
            </a:pPr>
            <a:endParaRPr lang="nl-NL"/>
          </a:p>
        </p:txBody>
      </p:sp>
      <p:sp>
        <p:nvSpPr>
          <p:cNvPr id="103427" name="Rectangle 3"/>
          <p:cNvSpPr>
            <a:spLocks noGrp="1" noChangeArrowheads="1"/>
          </p:cNvSpPr>
          <p:nvPr>
            <p:ph type="dt" idx="1"/>
          </p:nvPr>
        </p:nvSpPr>
        <p:spPr bwMode="auto">
          <a:xfrm>
            <a:off x="3847892" y="2"/>
            <a:ext cx="2945024" cy="497126"/>
          </a:xfrm>
          <a:prstGeom prst="rect">
            <a:avLst/>
          </a:prstGeom>
          <a:noFill/>
          <a:ln w="9525">
            <a:noFill/>
            <a:miter lim="800000"/>
            <a:headEnd/>
            <a:tailEnd/>
          </a:ln>
          <a:effectLst/>
        </p:spPr>
        <p:txBody>
          <a:bodyPr vert="horz" wrap="square" lIns="91424" tIns="45711" rIns="91424" bIns="45711" numCol="1" anchor="t" anchorCtr="0" compatLnSpc="1">
            <a:prstTxWarp prst="textNoShape">
              <a:avLst/>
            </a:prstTxWarp>
          </a:bodyPr>
          <a:lstStyle>
            <a:lvl1pPr algn="r">
              <a:defRPr sz="1200">
                <a:latin typeface="AZGCaspariT" pitchFamily="2" charset="0"/>
              </a:defRPr>
            </a:lvl1pPr>
          </a:lstStyle>
          <a:p>
            <a:pPr>
              <a:defRPr/>
            </a:pPr>
            <a:endParaRPr lang="nl-NL"/>
          </a:p>
        </p:txBody>
      </p:sp>
      <p:sp>
        <p:nvSpPr>
          <p:cNvPr id="14340" name="Rectangle 4"/>
          <p:cNvSpPr>
            <a:spLocks noGrp="1" noRot="1" noChangeAspect="1" noChangeArrowheads="1" noTextEdit="1"/>
          </p:cNvSpPr>
          <p:nvPr>
            <p:ph type="sldImg" idx="2"/>
          </p:nvPr>
        </p:nvSpPr>
        <p:spPr bwMode="auto">
          <a:xfrm>
            <a:off x="914400" y="742950"/>
            <a:ext cx="4965700" cy="3725863"/>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679134" y="4717140"/>
            <a:ext cx="5436235" cy="4469368"/>
          </a:xfrm>
          <a:prstGeom prst="rect">
            <a:avLst/>
          </a:prstGeom>
          <a:noFill/>
          <a:ln w="9525">
            <a:noFill/>
            <a:miter lim="800000"/>
            <a:headEnd/>
            <a:tailEnd/>
          </a:ln>
          <a:effectLst/>
        </p:spPr>
        <p:txBody>
          <a:bodyPr vert="horz" wrap="square" lIns="91424" tIns="45711" rIns="91424" bIns="45711"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03430" name="Rectangle 6"/>
          <p:cNvSpPr>
            <a:spLocks noGrp="1" noChangeArrowheads="1"/>
          </p:cNvSpPr>
          <p:nvPr>
            <p:ph type="ftr" sz="quarter" idx="4"/>
          </p:nvPr>
        </p:nvSpPr>
        <p:spPr bwMode="auto">
          <a:xfrm>
            <a:off x="2" y="9432689"/>
            <a:ext cx="2945024" cy="497125"/>
          </a:xfrm>
          <a:prstGeom prst="rect">
            <a:avLst/>
          </a:prstGeom>
          <a:noFill/>
          <a:ln w="9525">
            <a:noFill/>
            <a:miter lim="800000"/>
            <a:headEnd/>
            <a:tailEnd/>
          </a:ln>
          <a:effectLst/>
        </p:spPr>
        <p:txBody>
          <a:bodyPr vert="horz" wrap="square" lIns="91424" tIns="45711" rIns="91424" bIns="45711" numCol="1" anchor="b" anchorCtr="0" compatLnSpc="1">
            <a:prstTxWarp prst="textNoShape">
              <a:avLst/>
            </a:prstTxWarp>
          </a:bodyPr>
          <a:lstStyle>
            <a:lvl1pPr>
              <a:defRPr sz="1200">
                <a:latin typeface="AZGCaspariT" pitchFamily="2" charset="0"/>
              </a:defRPr>
            </a:lvl1pPr>
          </a:lstStyle>
          <a:p>
            <a:pPr>
              <a:defRPr/>
            </a:pPr>
            <a:endParaRPr lang="nl-NL"/>
          </a:p>
        </p:txBody>
      </p:sp>
      <p:sp>
        <p:nvSpPr>
          <p:cNvPr id="103431" name="Rectangle 7"/>
          <p:cNvSpPr>
            <a:spLocks noGrp="1" noChangeArrowheads="1"/>
          </p:cNvSpPr>
          <p:nvPr>
            <p:ph type="sldNum" sz="quarter" idx="5"/>
          </p:nvPr>
        </p:nvSpPr>
        <p:spPr bwMode="auto">
          <a:xfrm>
            <a:off x="3847892" y="9432689"/>
            <a:ext cx="2945024" cy="497125"/>
          </a:xfrm>
          <a:prstGeom prst="rect">
            <a:avLst/>
          </a:prstGeom>
          <a:noFill/>
          <a:ln w="9525">
            <a:noFill/>
            <a:miter lim="800000"/>
            <a:headEnd/>
            <a:tailEnd/>
          </a:ln>
          <a:effectLst/>
        </p:spPr>
        <p:txBody>
          <a:bodyPr vert="horz" wrap="square" lIns="91424" tIns="45711" rIns="91424" bIns="45711" numCol="1" anchor="b" anchorCtr="0" compatLnSpc="1">
            <a:prstTxWarp prst="textNoShape">
              <a:avLst/>
            </a:prstTxWarp>
          </a:bodyPr>
          <a:lstStyle>
            <a:lvl1pPr algn="r">
              <a:defRPr sz="1200">
                <a:latin typeface="AZGCaspariT" pitchFamily="2" charset="0"/>
              </a:defRPr>
            </a:lvl1pPr>
          </a:lstStyle>
          <a:p>
            <a:pPr>
              <a:defRPr/>
            </a:pPr>
            <a:fld id="{8F34811F-97D7-45E1-98FD-E57C4CC1DC39}" type="slidenum">
              <a:rPr lang="nl-NL"/>
              <a:pPr>
                <a:defRPr/>
              </a:pPr>
              <a:t>‹nr.›</a:t>
            </a:fld>
            <a:endParaRPr lang="nl-NL"/>
          </a:p>
        </p:txBody>
      </p:sp>
    </p:spTree>
    <p:extLst>
      <p:ext uri="{BB962C8B-B14F-4D97-AF65-F5344CB8AC3E}">
        <p14:creationId xmlns:p14="http://schemas.microsoft.com/office/powerpoint/2010/main" val="37974541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ZGCaspariT"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AZGCaspariT"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AZGCaspariT"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AZGCaspariT"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AZGCaspari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742950"/>
            <a:ext cx="4965700" cy="3725863"/>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8F34811F-97D7-45E1-98FD-E57C4CC1DC39}" type="slidenum">
              <a:rPr lang="nl-NL" smtClean="0"/>
              <a:pPr>
                <a:defRPr/>
              </a:pPr>
              <a:t>1</a:t>
            </a:fld>
            <a:endParaRPr lang="nl-NL"/>
          </a:p>
        </p:txBody>
      </p:sp>
    </p:spTree>
    <p:extLst>
      <p:ext uri="{BB962C8B-B14F-4D97-AF65-F5344CB8AC3E}">
        <p14:creationId xmlns:p14="http://schemas.microsoft.com/office/powerpoint/2010/main" val="153491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742950"/>
            <a:ext cx="4965700" cy="3725863"/>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8F34811F-97D7-45E1-98FD-E57C4CC1DC39}" type="slidenum">
              <a:rPr lang="nl-NL" smtClean="0"/>
              <a:pPr>
                <a:defRPr/>
              </a:pPr>
              <a:t>2</a:t>
            </a:fld>
            <a:endParaRPr lang="nl-NL"/>
          </a:p>
        </p:txBody>
      </p:sp>
    </p:spTree>
    <p:extLst>
      <p:ext uri="{BB962C8B-B14F-4D97-AF65-F5344CB8AC3E}">
        <p14:creationId xmlns:p14="http://schemas.microsoft.com/office/powerpoint/2010/main" val="153491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81CD073-AD50-48B7-867F-87A817CBF8CC}" type="slidenum">
              <a:rPr lang="en-US" altLang="nl-NL"/>
              <a:pPr/>
              <a:t>6</a:t>
            </a:fld>
            <a:endParaRPr lang="en-US" altLang="nl-NL"/>
          </a:p>
        </p:txBody>
      </p:sp>
      <p:sp>
        <p:nvSpPr>
          <p:cNvPr id="10241" name="Rectangle 1"/>
          <p:cNvSpPr txBox="1">
            <a:spLocks noGrp="1" noRot="1" noChangeAspect="1" noChangeArrowheads="1"/>
          </p:cNvSpPr>
          <p:nvPr>
            <p:ph type="sldImg"/>
          </p:nvPr>
        </p:nvSpPr>
        <p:spPr bwMode="auto">
          <a:xfrm>
            <a:off x="1155700" y="708025"/>
            <a:ext cx="4673600" cy="35052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Text Box 2"/>
          <p:cNvSpPr txBox="1">
            <a:spLocks noGrp="1" noChangeArrowheads="1"/>
          </p:cNvSpPr>
          <p:nvPr>
            <p:ph type="body" idx="1"/>
          </p:nvPr>
        </p:nvSpPr>
        <p:spPr bwMode="auto">
          <a:xfrm>
            <a:off x="699140" y="4437060"/>
            <a:ext cx="5587413" cy="88328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273" rIns="0" bIns="0"/>
          <a:lstStyle/>
          <a:p>
            <a:pPr marL="197813" indent="-196359" eaLnBrk="1">
              <a:lnSpc>
                <a:spcPct val="93000"/>
              </a:lnSpc>
              <a:spcBef>
                <a:spcPct val="0"/>
              </a:spcBef>
              <a:tabLst>
                <a:tab pos="663255" algn="l"/>
                <a:tab pos="1326509" algn="l"/>
                <a:tab pos="1989763" algn="l"/>
                <a:tab pos="2653017" algn="l"/>
                <a:tab pos="3316272" algn="l"/>
                <a:tab pos="3979526" algn="l"/>
                <a:tab pos="4642780" algn="l"/>
                <a:tab pos="5306035" algn="l"/>
              </a:tabLst>
            </a:pPr>
            <a:r>
              <a:rPr lang="en-US" altLang="nl-NL" sz="900">
                <a:latin typeface="Arial" charset="0"/>
                <a:ea typeface="Baekmuk Gulim" charset="0"/>
                <a:cs typeface="Baekmuk Gulim" charset="0"/>
              </a:rPr>
              <a:t>Increase in costs for colorectal cancer patients with a complicated course. Average costs per patient of primary admission and Q1 (=first 90 days after discharge). Arrow represents difference as compared to ‘no complications’.</a:t>
            </a:r>
          </a:p>
          <a:p>
            <a:pPr marL="197813" indent="-196359" eaLnBrk="1">
              <a:lnSpc>
                <a:spcPct val="93000"/>
              </a:lnSpc>
              <a:spcBef>
                <a:spcPct val="0"/>
              </a:spcBef>
              <a:tabLst>
                <a:tab pos="663255" algn="l"/>
                <a:tab pos="1326509" algn="l"/>
                <a:tab pos="1989763" algn="l"/>
                <a:tab pos="2653017" algn="l"/>
                <a:tab pos="3316272" algn="l"/>
                <a:tab pos="3979526" algn="l"/>
                <a:tab pos="4642780" algn="l"/>
                <a:tab pos="5306035" algn="l"/>
              </a:tabLst>
            </a:pPr>
            <a:endParaRPr lang="en-US" altLang="nl-NL" sz="1800">
              <a:latin typeface="Arial" charset="0"/>
              <a:ea typeface="Baekmuk Gulim" charset="0"/>
              <a:cs typeface="Baekmuk Gulim" charset="0"/>
            </a:endParaRPr>
          </a:p>
          <a:p>
            <a:pPr marL="197813" indent="-196359" eaLnBrk="1">
              <a:lnSpc>
                <a:spcPct val="93000"/>
              </a:lnSpc>
              <a:spcBef>
                <a:spcPct val="0"/>
              </a:spcBef>
              <a:tabLst>
                <a:tab pos="663255" algn="l"/>
                <a:tab pos="1326509" algn="l"/>
                <a:tab pos="1989763" algn="l"/>
                <a:tab pos="2653017" algn="l"/>
                <a:tab pos="3316272" algn="l"/>
                <a:tab pos="3979526" algn="l"/>
                <a:tab pos="4642780" algn="l"/>
                <a:tab pos="5306035" algn="l"/>
              </a:tabLst>
            </a:pPr>
            <a:endParaRPr lang="en-US" altLang="nl-NL" sz="1800">
              <a:latin typeface="Arial" charset="0"/>
              <a:ea typeface="Baekmuk Gulim" charset="0"/>
              <a:cs typeface="Baekmuk Gulim" charset="0"/>
            </a:endParaRPr>
          </a:p>
          <a:p>
            <a:pPr marL="197813" indent="-196359" eaLnBrk="1">
              <a:lnSpc>
                <a:spcPct val="93000"/>
              </a:lnSpc>
              <a:spcBef>
                <a:spcPct val="0"/>
              </a:spcBef>
              <a:tabLst>
                <a:tab pos="663255" algn="l"/>
                <a:tab pos="1326509" algn="l"/>
                <a:tab pos="1989763" algn="l"/>
                <a:tab pos="2653017" algn="l"/>
                <a:tab pos="3316272" algn="l"/>
                <a:tab pos="3979526" algn="l"/>
                <a:tab pos="4642780" algn="l"/>
                <a:tab pos="5306035" algn="l"/>
              </a:tabLst>
            </a:pPr>
            <a:endParaRPr lang="en-US" altLang="nl-NL" sz="900">
              <a:latin typeface="Arial" charset="0"/>
              <a:ea typeface="Baekmuk Gulim" charset="0"/>
              <a:cs typeface="Baekmuk Gulim"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1016000" cy="6858000"/>
          </a:xfrm>
          <a:prstGeom prst="rect">
            <a:avLst/>
          </a:prstGeom>
          <a:solidFill>
            <a:schemeClr val="hlink"/>
          </a:solidFill>
          <a:ln w="9525">
            <a:noFill/>
            <a:miter lim="800000"/>
            <a:headEnd/>
            <a:tailEnd/>
          </a:ln>
          <a:effectLst/>
        </p:spPr>
        <p:txBody>
          <a:bodyPr wrap="none" anchor="ctr"/>
          <a:lstStyle/>
          <a:p>
            <a:pPr>
              <a:defRPr/>
            </a:pPr>
            <a:endParaRPr lang="en-US"/>
          </a:p>
        </p:txBody>
      </p:sp>
      <p:pic>
        <p:nvPicPr>
          <p:cNvPr id="5" name="Picture 8" descr="AZG_logo"/>
          <p:cNvPicPr>
            <a:picLocks noChangeAspect="1" noChangeArrowheads="1"/>
          </p:cNvPicPr>
          <p:nvPr/>
        </p:nvPicPr>
        <p:blipFill>
          <a:blip r:embed="rId2" cstate="print">
            <a:clrChange>
              <a:clrFrom>
                <a:srgbClr val="FEFEFE"/>
              </a:clrFrom>
              <a:clrTo>
                <a:srgbClr val="FEFEFE">
                  <a:alpha val="0"/>
                </a:srgbClr>
              </a:clrTo>
            </a:clrChange>
          </a:blip>
          <a:srcRect r="50000"/>
          <a:stretch>
            <a:fillRect/>
          </a:stretch>
        </p:blipFill>
        <p:spPr bwMode="auto">
          <a:xfrm>
            <a:off x="25408" y="5626100"/>
            <a:ext cx="917575" cy="1066800"/>
          </a:xfrm>
          <a:prstGeom prst="rect">
            <a:avLst/>
          </a:prstGeom>
          <a:noFill/>
          <a:ln w="9525">
            <a:noFill/>
            <a:miter lim="800000"/>
            <a:headEnd/>
            <a:tailEnd/>
          </a:ln>
        </p:spPr>
      </p:pic>
      <p:sp>
        <p:nvSpPr>
          <p:cNvPr id="130050" name="Rectangle 2"/>
          <p:cNvSpPr>
            <a:spLocks noGrp="1" noChangeArrowheads="1"/>
          </p:cNvSpPr>
          <p:nvPr>
            <p:ph type="ctrTitle"/>
          </p:nvPr>
        </p:nvSpPr>
        <p:spPr>
          <a:xfrm>
            <a:off x="1143000" y="914400"/>
            <a:ext cx="7772400" cy="1143000"/>
          </a:xfrm>
        </p:spPr>
        <p:txBody>
          <a:bodyPr/>
          <a:lstStyle>
            <a:lvl1pPr algn="ctr">
              <a:defRPr/>
            </a:lvl1pPr>
          </a:lstStyle>
          <a:p>
            <a:r>
              <a:rPr lang="nl-NL"/>
              <a:t>Klik om het opmaakprofiel van de modeltitel te bewerken</a:t>
            </a:r>
          </a:p>
        </p:txBody>
      </p:sp>
      <p:sp>
        <p:nvSpPr>
          <p:cNvPr id="130051" name="Rectangle 3"/>
          <p:cNvSpPr>
            <a:spLocks noGrp="1" noChangeArrowheads="1"/>
          </p:cNvSpPr>
          <p:nvPr>
            <p:ph type="subTitle" idx="1"/>
          </p:nvPr>
        </p:nvSpPr>
        <p:spPr>
          <a:xfrm>
            <a:off x="1828800" y="3886200"/>
            <a:ext cx="6400800" cy="1752600"/>
          </a:xfrm>
        </p:spPr>
        <p:txBody>
          <a:bodyPr/>
          <a:lstStyle>
            <a:lvl1pPr marL="0" indent="0" algn="ctr">
              <a:buFontTx/>
              <a:buNone/>
              <a:defRPr/>
            </a:lvl1pPr>
          </a:lstStyle>
          <a:p>
            <a:r>
              <a:rPr lang="nl-NL"/>
              <a:t>Klik om het opmaakprofiel van de modelondertitel te bewerken</a:t>
            </a:r>
          </a:p>
        </p:txBody>
      </p:sp>
      <p:sp>
        <p:nvSpPr>
          <p:cNvPr id="6" name="Rectangle 4"/>
          <p:cNvSpPr>
            <a:spLocks noGrp="1" noChangeArrowheads="1"/>
          </p:cNvSpPr>
          <p:nvPr>
            <p:ph type="dt" sz="half" idx="10"/>
          </p:nvPr>
        </p:nvSpPr>
        <p:spPr>
          <a:xfrm>
            <a:off x="1143000" y="6248400"/>
            <a:ext cx="1905000" cy="457200"/>
          </a:xfrm>
        </p:spPr>
        <p:txBody>
          <a:bodyPr/>
          <a:lstStyle>
            <a:lvl1pPr>
              <a:defRPr/>
            </a:lvl1pPr>
          </a:lstStyle>
          <a:p>
            <a:pPr>
              <a:defRPr/>
            </a:pPr>
            <a:endParaRPr lang="nl-NL"/>
          </a:p>
        </p:txBody>
      </p:sp>
      <p:sp>
        <p:nvSpPr>
          <p:cNvPr id="7" name="Rectangle 5"/>
          <p:cNvSpPr>
            <a:spLocks noGrp="1" noChangeArrowheads="1"/>
          </p:cNvSpPr>
          <p:nvPr>
            <p:ph type="ftr" sz="quarter" idx="11"/>
          </p:nvPr>
        </p:nvSpPr>
        <p:spPr>
          <a:xfrm>
            <a:off x="3581400" y="6248400"/>
            <a:ext cx="2895600" cy="457200"/>
          </a:xfrm>
        </p:spPr>
        <p:txBody>
          <a:bodyPr/>
          <a:lstStyle>
            <a:lvl1pPr>
              <a:defRPr/>
            </a:lvl1pPr>
          </a:lstStyle>
          <a:p>
            <a:pPr>
              <a:defRPr/>
            </a:pPr>
            <a:r>
              <a:rPr lang="nl-NL"/>
              <a:t>Laura van Wijk, ANIOS chirurgie UMCG</a:t>
            </a:r>
          </a:p>
        </p:txBody>
      </p:sp>
      <p:sp>
        <p:nvSpPr>
          <p:cNvPr id="8" name="Rectangle 6"/>
          <p:cNvSpPr>
            <a:spLocks noGrp="1" noChangeArrowheads="1"/>
          </p:cNvSpPr>
          <p:nvPr>
            <p:ph type="sldNum" sz="quarter" idx="12"/>
          </p:nvPr>
        </p:nvSpPr>
        <p:spPr>
          <a:xfrm>
            <a:off x="7010400" y="6248400"/>
            <a:ext cx="1905000" cy="457200"/>
          </a:xfrm>
        </p:spPr>
        <p:txBody>
          <a:bodyPr/>
          <a:lstStyle>
            <a:lvl1pPr>
              <a:defRPr/>
            </a:lvl1pPr>
          </a:lstStyle>
          <a:p>
            <a:pPr>
              <a:defRPr/>
            </a:pPr>
            <a:fld id="{45B5E8C4-C550-4072-8547-7A363336B929}" type="slidenum">
              <a:rPr lang="nl-NL"/>
              <a:pPr>
                <a:defRPr/>
              </a:pPr>
              <a:t>‹nr.›</a:t>
            </a:fld>
            <a:endParaRPr lang="nl-N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r>
              <a:rPr lang="nl-NL"/>
              <a:t>Laura van Wijk, ANIOS chirurgie UMCG</a:t>
            </a:r>
          </a:p>
        </p:txBody>
      </p:sp>
      <p:sp>
        <p:nvSpPr>
          <p:cNvPr id="6" name="Rectangle 6"/>
          <p:cNvSpPr>
            <a:spLocks noGrp="1" noChangeArrowheads="1"/>
          </p:cNvSpPr>
          <p:nvPr>
            <p:ph type="sldNum" sz="quarter" idx="12"/>
          </p:nvPr>
        </p:nvSpPr>
        <p:spPr>
          <a:ln/>
        </p:spPr>
        <p:txBody>
          <a:bodyPr/>
          <a:lstStyle>
            <a:lvl1pPr>
              <a:defRPr/>
            </a:lvl1pPr>
          </a:lstStyle>
          <a:p>
            <a:pPr>
              <a:defRPr/>
            </a:pPr>
            <a:fld id="{BA45F054-1065-46E4-BF56-A3C59DE53D32}"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6401" y="609600"/>
            <a:ext cx="1844675"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848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r>
              <a:rPr lang="nl-NL"/>
              <a:t>Laura van Wijk, ANIOS chirurgie UMCG</a:t>
            </a:r>
          </a:p>
        </p:txBody>
      </p:sp>
      <p:sp>
        <p:nvSpPr>
          <p:cNvPr id="6" name="Rectangle 6"/>
          <p:cNvSpPr>
            <a:spLocks noGrp="1" noChangeArrowheads="1"/>
          </p:cNvSpPr>
          <p:nvPr>
            <p:ph type="sldNum" sz="quarter" idx="12"/>
          </p:nvPr>
        </p:nvSpPr>
        <p:spPr>
          <a:ln/>
        </p:spPr>
        <p:txBody>
          <a:bodyPr/>
          <a:lstStyle>
            <a:lvl1pPr>
              <a:defRPr/>
            </a:lvl1pPr>
          </a:lstStyle>
          <a:p>
            <a:pPr>
              <a:defRPr/>
            </a:pPr>
            <a:fld id="{B6A7718D-D112-4071-8D22-A26309612633}" type="slidenum">
              <a:rPr lang="nl-NL"/>
              <a:pPr>
                <a:def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6663" y="609600"/>
            <a:ext cx="7364412" cy="1143000"/>
          </a:xfrm>
        </p:spPr>
        <p:txBody>
          <a:bodyPr/>
          <a:lstStyle/>
          <a:p>
            <a:r>
              <a:rPr lang="en-US"/>
              <a:t>Click to edit Master title style</a:t>
            </a:r>
          </a:p>
        </p:txBody>
      </p:sp>
      <p:sp>
        <p:nvSpPr>
          <p:cNvPr id="3" name="Text Placeholder 2"/>
          <p:cNvSpPr>
            <a:spLocks noGrp="1"/>
          </p:cNvSpPr>
          <p:nvPr>
            <p:ph type="body" sz="half" idx="1"/>
          </p:nvPr>
        </p:nvSpPr>
        <p:spPr>
          <a:xfrm>
            <a:off x="1219208" y="1981200"/>
            <a:ext cx="360521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6813" y="1981200"/>
            <a:ext cx="3606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r>
              <a:rPr lang="nl-NL"/>
              <a:t>Laura van Wijk, ANIOS chirurgie UMCG</a:t>
            </a:r>
          </a:p>
        </p:txBody>
      </p:sp>
      <p:sp>
        <p:nvSpPr>
          <p:cNvPr id="7" name="Rectangle 6"/>
          <p:cNvSpPr>
            <a:spLocks noGrp="1" noChangeArrowheads="1"/>
          </p:cNvSpPr>
          <p:nvPr>
            <p:ph type="sldNum" sz="quarter" idx="12"/>
          </p:nvPr>
        </p:nvSpPr>
        <p:spPr>
          <a:ln/>
        </p:spPr>
        <p:txBody>
          <a:bodyPr/>
          <a:lstStyle>
            <a:lvl1pPr>
              <a:defRPr/>
            </a:lvl1pPr>
          </a:lstStyle>
          <a:p>
            <a:pPr>
              <a:defRPr/>
            </a:pPr>
            <a:fld id="{ADA0BE57-65B3-4307-8CCD-4A47E5B10BDC}"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r>
              <a:rPr lang="nl-NL"/>
              <a:t>Laura van Wijk, ANIOS chirurgie UMCG</a:t>
            </a:r>
          </a:p>
        </p:txBody>
      </p:sp>
      <p:sp>
        <p:nvSpPr>
          <p:cNvPr id="6" name="Rectangle 6"/>
          <p:cNvSpPr>
            <a:spLocks noGrp="1" noChangeArrowheads="1"/>
          </p:cNvSpPr>
          <p:nvPr>
            <p:ph type="sldNum" sz="quarter" idx="12"/>
          </p:nvPr>
        </p:nvSpPr>
        <p:spPr>
          <a:ln/>
        </p:spPr>
        <p:txBody>
          <a:bodyPr/>
          <a:lstStyle>
            <a:lvl1pPr>
              <a:defRPr/>
            </a:lvl1pPr>
          </a:lstStyle>
          <a:p>
            <a:pPr>
              <a:defRPr/>
            </a:pPr>
            <a:fld id="{CC427BB0-47D7-477F-AC9C-FFE5331788A1}"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r>
              <a:rPr lang="nl-NL"/>
              <a:t>Laura van Wijk, ANIOS chirurgie UMCG</a:t>
            </a:r>
          </a:p>
        </p:txBody>
      </p:sp>
      <p:sp>
        <p:nvSpPr>
          <p:cNvPr id="6" name="Rectangle 6"/>
          <p:cNvSpPr>
            <a:spLocks noGrp="1" noChangeArrowheads="1"/>
          </p:cNvSpPr>
          <p:nvPr>
            <p:ph type="sldNum" sz="quarter" idx="12"/>
          </p:nvPr>
        </p:nvSpPr>
        <p:spPr>
          <a:ln/>
        </p:spPr>
        <p:txBody>
          <a:bodyPr/>
          <a:lstStyle>
            <a:lvl1pPr>
              <a:defRPr/>
            </a:lvl1pPr>
          </a:lstStyle>
          <a:p>
            <a:pPr>
              <a:defRPr/>
            </a:pPr>
            <a:fld id="{8EF06D1A-AD60-49D9-8DEB-240EF6FB21B8}"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8" y="1981200"/>
            <a:ext cx="36052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6813" y="1981200"/>
            <a:ext cx="3606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r>
              <a:rPr lang="nl-NL"/>
              <a:t>Laura van Wijk, ANIOS chirurgie UMCG</a:t>
            </a:r>
          </a:p>
        </p:txBody>
      </p:sp>
      <p:sp>
        <p:nvSpPr>
          <p:cNvPr id="7" name="Rectangle 6"/>
          <p:cNvSpPr>
            <a:spLocks noGrp="1" noChangeArrowheads="1"/>
          </p:cNvSpPr>
          <p:nvPr>
            <p:ph type="sldNum" sz="quarter" idx="12"/>
          </p:nvPr>
        </p:nvSpPr>
        <p:spPr>
          <a:ln/>
        </p:spPr>
        <p:txBody>
          <a:bodyPr/>
          <a:lstStyle>
            <a:lvl1pPr>
              <a:defRPr/>
            </a:lvl1pPr>
          </a:lstStyle>
          <a:p>
            <a:pPr>
              <a:defRPr/>
            </a:pPr>
            <a:fld id="{81FC372C-7360-49D7-928B-F0EE83FFB042}"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r>
              <a:rPr lang="nl-NL"/>
              <a:t>Laura van Wijk, ANIOS chirurgie UMCG</a:t>
            </a:r>
          </a:p>
        </p:txBody>
      </p:sp>
      <p:sp>
        <p:nvSpPr>
          <p:cNvPr id="9" name="Rectangle 6"/>
          <p:cNvSpPr>
            <a:spLocks noGrp="1" noChangeArrowheads="1"/>
          </p:cNvSpPr>
          <p:nvPr>
            <p:ph type="sldNum" sz="quarter" idx="12"/>
          </p:nvPr>
        </p:nvSpPr>
        <p:spPr>
          <a:ln/>
        </p:spPr>
        <p:txBody>
          <a:bodyPr/>
          <a:lstStyle>
            <a:lvl1pPr>
              <a:defRPr/>
            </a:lvl1pPr>
          </a:lstStyle>
          <a:p>
            <a:pPr>
              <a:defRPr/>
            </a:pPr>
            <a:fld id="{ADE9ABDB-8FA3-4415-A1A5-353B78FC462F}"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r>
              <a:rPr lang="nl-NL"/>
              <a:t>Laura van Wijk, ANIOS chirurgie UMCG</a:t>
            </a:r>
          </a:p>
        </p:txBody>
      </p:sp>
      <p:sp>
        <p:nvSpPr>
          <p:cNvPr id="5" name="Rectangle 6"/>
          <p:cNvSpPr>
            <a:spLocks noGrp="1" noChangeArrowheads="1"/>
          </p:cNvSpPr>
          <p:nvPr>
            <p:ph type="sldNum" sz="quarter" idx="12"/>
          </p:nvPr>
        </p:nvSpPr>
        <p:spPr>
          <a:ln/>
        </p:spPr>
        <p:txBody>
          <a:bodyPr/>
          <a:lstStyle>
            <a:lvl1pPr>
              <a:defRPr/>
            </a:lvl1pPr>
          </a:lstStyle>
          <a:p>
            <a:pPr>
              <a:defRPr/>
            </a:pPr>
            <a:fld id="{A92042CB-99B7-4E89-A2A0-60D2C235EBD3}"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r>
              <a:rPr lang="nl-NL"/>
              <a:t>Laura van Wijk, ANIOS chirurgie UMCG</a:t>
            </a:r>
          </a:p>
        </p:txBody>
      </p:sp>
      <p:sp>
        <p:nvSpPr>
          <p:cNvPr id="4" name="Rectangle 6"/>
          <p:cNvSpPr>
            <a:spLocks noGrp="1" noChangeArrowheads="1"/>
          </p:cNvSpPr>
          <p:nvPr>
            <p:ph type="sldNum" sz="quarter" idx="12"/>
          </p:nvPr>
        </p:nvSpPr>
        <p:spPr>
          <a:ln/>
        </p:spPr>
        <p:txBody>
          <a:bodyPr/>
          <a:lstStyle>
            <a:lvl1pPr>
              <a:defRPr/>
            </a:lvl1pPr>
          </a:lstStyle>
          <a:p>
            <a:pPr>
              <a:defRPr/>
            </a:pPr>
            <a:fld id="{40737486-0C8E-4184-970F-E92F933347AC}"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r>
              <a:rPr lang="nl-NL"/>
              <a:t>Laura van Wijk, ANIOS chirurgie UMCG</a:t>
            </a:r>
          </a:p>
        </p:txBody>
      </p:sp>
      <p:sp>
        <p:nvSpPr>
          <p:cNvPr id="7" name="Rectangle 6"/>
          <p:cNvSpPr>
            <a:spLocks noGrp="1" noChangeArrowheads="1"/>
          </p:cNvSpPr>
          <p:nvPr>
            <p:ph type="sldNum" sz="quarter" idx="12"/>
          </p:nvPr>
        </p:nvSpPr>
        <p:spPr>
          <a:ln/>
        </p:spPr>
        <p:txBody>
          <a:bodyPr/>
          <a:lstStyle>
            <a:lvl1pPr>
              <a:defRPr/>
            </a:lvl1pPr>
          </a:lstStyle>
          <a:p>
            <a:pPr>
              <a:defRPr/>
            </a:pPr>
            <a:fld id="{B92A2C3A-321E-43D4-B74C-BE079095187E}"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5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r>
              <a:rPr lang="nl-NL"/>
              <a:t>Laura van Wijk, ANIOS chirurgie UMCG</a:t>
            </a:r>
          </a:p>
        </p:txBody>
      </p:sp>
      <p:sp>
        <p:nvSpPr>
          <p:cNvPr id="7" name="Rectangle 6"/>
          <p:cNvSpPr>
            <a:spLocks noGrp="1" noChangeArrowheads="1"/>
          </p:cNvSpPr>
          <p:nvPr>
            <p:ph type="sldNum" sz="quarter" idx="12"/>
          </p:nvPr>
        </p:nvSpPr>
        <p:spPr>
          <a:ln/>
        </p:spPr>
        <p:txBody>
          <a:bodyPr/>
          <a:lstStyle>
            <a:lvl1pPr>
              <a:defRPr/>
            </a:lvl1pPr>
          </a:lstStyle>
          <a:p>
            <a:pPr>
              <a:defRPr/>
            </a:pPr>
            <a:fld id="{D6B3A6FA-926C-41CB-9B8C-6ED0B8C844DF}"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1236663" y="609600"/>
            <a:ext cx="7364412" cy="11430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nl-NL"/>
              <a:t>Klik om het opmaakprofiel van de modeltitel te bewerken</a:t>
            </a:r>
          </a:p>
        </p:txBody>
      </p:sp>
      <p:sp>
        <p:nvSpPr>
          <p:cNvPr id="1027" name="Rectangle 3"/>
          <p:cNvSpPr>
            <a:spLocks noGrp="1" noChangeArrowheads="1"/>
          </p:cNvSpPr>
          <p:nvPr>
            <p:ph type="body" idx="1"/>
          </p:nvPr>
        </p:nvSpPr>
        <p:spPr bwMode="auto">
          <a:xfrm>
            <a:off x="1219221" y="1981200"/>
            <a:ext cx="736441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het opmaakprofiel van de modeltekst te bewerken</a:t>
            </a:r>
          </a:p>
          <a:p>
            <a:pPr lvl="1"/>
            <a:endParaRPr lang="nl-NL"/>
          </a:p>
          <a:p>
            <a:pPr lvl="2"/>
            <a:endParaRPr lang="nl-NL"/>
          </a:p>
        </p:txBody>
      </p:sp>
      <p:sp>
        <p:nvSpPr>
          <p:cNvPr id="129028" name="Rectangle 4"/>
          <p:cNvSpPr>
            <a:spLocks noGrp="1" noChangeArrowheads="1"/>
          </p:cNvSpPr>
          <p:nvPr>
            <p:ph type="dt" sz="half" idx="2"/>
          </p:nvPr>
        </p:nvSpPr>
        <p:spPr bwMode="auto">
          <a:xfrm>
            <a:off x="1219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nl-NL"/>
          </a:p>
        </p:txBody>
      </p:sp>
      <p:sp>
        <p:nvSpPr>
          <p:cNvPr id="129029" name="Rectangle 5"/>
          <p:cNvSpPr>
            <a:spLocks noGrp="1" noChangeArrowheads="1"/>
          </p:cNvSpPr>
          <p:nvPr>
            <p:ph type="ftr" sz="quarter" idx="3"/>
          </p:nvPr>
        </p:nvSpPr>
        <p:spPr bwMode="auto">
          <a:xfrm>
            <a:off x="3657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r>
              <a:rPr lang="nl-NL"/>
              <a:t>Laura van Wijk, ANIOS chirurgie UMCG</a:t>
            </a:r>
          </a:p>
        </p:txBody>
      </p:sp>
      <p:sp>
        <p:nvSpPr>
          <p:cNvPr id="129030"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8AF0D274-88D6-4249-B7DF-DDCF6173F300}" type="slidenum">
              <a:rPr lang="nl-NL"/>
              <a:pPr>
                <a:defRPr/>
              </a:pPr>
              <a:t>‹nr.›</a:t>
            </a:fld>
            <a:endParaRPr lang="nl-NL"/>
          </a:p>
        </p:txBody>
      </p:sp>
      <p:sp>
        <p:nvSpPr>
          <p:cNvPr id="129031" name="Rectangle 7"/>
          <p:cNvSpPr>
            <a:spLocks noChangeArrowheads="1"/>
          </p:cNvSpPr>
          <p:nvPr/>
        </p:nvSpPr>
        <p:spPr bwMode="auto">
          <a:xfrm>
            <a:off x="0" y="0"/>
            <a:ext cx="1016000" cy="6858000"/>
          </a:xfrm>
          <a:prstGeom prst="rect">
            <a:avLst/>
          </a:prstGeom>
          <a:solidFill>
            <a:schemeClr val="hlink"/>
          </a:solidFill>
          <a:ln w="9525">
            <a:noFill/>
            <a:miter lim="800000"/>
            <a:headEnd/>
            <a:tailEnd/>
          </a:ln>
          <a:effectLst/>
        </p:spPr>
        <p:txBody>
          <a:bodyPr wrap="none" anchor="ctr"/>
          <a:lstStyle/>
          <a:p>
            <a:pPr>
              <a:defRPr/>
            </a:pPr>
            <a:endParaRPr lang="en-US"/>
          </a:p>
        </p:txBody>
      </p:sp>
      <p:pic>
        <p:nvPicPr>
          <p:cNvPr id="1032" name="Picture 8" descr="AZG_logo"/>
          <p:cNvPicPr>
            <a:picLocks noChangeAspect="1" noChangeArrowheads="1"/>
          </p:cNvPicPr>
          <p:nvPr/>
        </p:nvPicPr>
        <p:blipFill>
          <a:blip r:embed="rId14" cstate="print">
            <a:clrChange>
              <a:clrFrom>
                <a:srgbClr val="FEFEFE"/>
              </a:clrFrom>
              <a:clrTo>
                <a:srgbClr val="FEFEFE">
                  <a:alpha val="0"/>
                </a:srgbClr>
              </a:clrTo>
            </a:clrChange>
          </a:blip>
          <a:srcRect r="50000"/>
          <a:stretch>
            <a:fillRect/>
          </a:stretch>
        </p:blipFill>
        <p:spPr bwMode="auto">
          <a:xfrm>
            <a:off x="25408" y="5626100"/>
            <a:ext cx="917575"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Lst>
  <p:transition/>
  <p:hf sldNum="0" hdr="0" dt="0"/>
  <p:txStyles>
    <p:titleStyle>
      <a:lvl1pPr algn="l" rtl="0" eaLnBrk="0" fontAlgn="base" hangingPunct="0">
        <a:spcBef>
          <a:spcPct val="0"/>
        </a:spcBef>
        <a:spcAft>
          <a:spcPct val="0"/>
        </a:spcAft>
        <a:defRPr sz="3200">
          <a:solidFill>
            <a:srgbClr val="FFA015"/>
          </a:solidFill>
          <a:latin typeface="+mj-lt"/>
          <a:ea typeface="+mj-ea"/>
          <a:cs typeface="+mj-cs"/>
        </a:defRPr>
      </a:lvl1pPr>
      <a:lvl2pPr algn="l" rtl="0" eaLnBrk="0" fontAlgn="base" hangingPunct="0">
        <a:spcBef>
          <a:spcPct val="0"/>
        </a:spcBef>
        <a:spcAft>
          <a:spcPct val="0"/>
        </a:spcAft>
        <a:defRPr sz="3200">
          <a:solidFill>
            <a:srgbClr val="FFA015"/>
          </a:solidFill>
          <a:latin typeface="AZGCaspariTMedium" pitchFamily="2" charset="0"/>
        </a:defRPr>
      </a:lvl2pPr>
      <a:lvl3pPr algn="l" rtl="0" eaLnBrk="0" fontAlgn="base" hangingPunct="0">
        <a:spcBef>
          <a:spcPct val="0"/>
        </a:spcBef>
        <a:spcAft>
          <a:spcPct val="0"/>
        </a:spcAft>
        <a:defRPr sz="3200">
          <a:solidFill>
            <a:srgbClr val="FFA015"/>
          </a:solidFill>
          <a:latin typeface="AZGCaspariTMedium" pitchFamily="2" charset="0"/>
        </a:defRPr>
      </a:lvl3pPr>
      <a:lvl4pPr algn="l" rtl="0" eaLnBrk="0" fontAlgn="base" hangingPunct="0">
        <a:spcBef>
          <a:spcPct val="0"/>
        </a:spcBef>
        <a:spcAft>
          <a:spcPct val="0"/>
        </a:spcAft>
        <a:defRPr sz="3200">
          <a:solidFill>
            <a:srgbClr val="FFA015"/>
          </a:solidFill>
          <a:latin typeface="AZGCaspariTMedium" pitchFamily="2" charset="0"/>
        </a:defRPr>
      </a:lvl4pPr>
      <a:lvl5pPr algn="l" rtl="0" eaLnBrk="0" fontAlgn="base" hangingPunct="0">
        <a:spcBef>
          <a:spcPct val="0"/>
        </a:spcBef>
        <a:spcAft>
          <a:spcPct val="0"/>
        </a:spcAft>
        <a:defRPr sz="3200">
          <a:solidFill>
            <a:srgbClr val="FFA015"/>
          </a:solidFill>
          <a:latin typeface="AZGCaspariTMedium" pitchFamily="2" charset="0"/>
        </a:defRPr>
      </a:lvl5pPr>
      <a:lvl6pPr marL="457200" algn="l" rtl="0" eaLnBrk="0" fontAlgn="base" hangingPunct="0">
        <a:spcBef>
          <a:spcPct val="0"/>
        </a:spcBef>
        <a:spcAft>
          <a:spcPct val="0"/>
        </a:spcAft>
        <a:defRPr sz="3200">
          <a:solidFill>
            <a:srgbClr val="FFA015"/>
          </a:solidFill>
          <a:latin typeface="AZGCaspariTMedium" pitchFamily="2" charset="0"/>
        </a:defRPr>
      </a:lvl6pPr>
      <a:lvl7pPr marL="914400" algn="l" rtl="0" eaLnBrk="0" fontAlgn="base" hangingPunct="0">
        <a:spcBef>
          <a:spcPct val="0"/>
        </a:spcBef>
        <a:spcAft>
          <a:spcPct val="0"/>
        </a:spcAft>
        <a:defRPr sz="3200">
          <a:solidFill>
            <a:srgbClr val="FFA015"/>
          </a:solidFill>
          <a:latin typeface="AZGCaspariTMedium" pitchFamily="2" charset="0"/>
        </a:defRPr>
      </a:lvl7pPr>
      <a:lvl8pPr marL="1371600" algn="l" rtl="0" eaLnBrk="0" fontAlgn="base" hangingPunct="0">
        <a:spcBef>
          <a:spcPct val="0"/>
        </a:spcBef>
        <a:spcAft>
          <a:spcPct val="0"/>
        </a:spcAft>
        <a:defRPr sz="3200">
          <a:solidFill>
            <a:srgbClr val="FFA015"/>
          </a:solidFill>
          <a:latin typeface="AZGCaspariTMedium" pitchFamily="2" charset="0"/>
        </a:defRPr>
      </a:lvl8pPr>
      <a:lvl9pPr marL="1828800" algn="l" rtl="0" eaLnBrk="0" fontAlgn="base" hangingPunct="0">
        <a:spcBef>
          <a:spcPct val="0"/>
        </a:spcBef>
        <a:spcAft>
          <a:spcPct val="0"/>
        </a:spcAft>
        <a:defRPr sz="3200">
          <a:solidFill>
            <a:srgbClr val="FFA015"/>
          </a:solidFill>
          <a:latin typeface="AZGCaspariTMedium" pitchFamily="2" charset="0"/>
        </a:defRPr>
      </a:lvl9pPr>
    </p:titleStyle>
    <p:bodyStyle>
      <a:lvl1pPr marL="385763" indent="-385763" algn="l" rtl="0" eaLnBrk="0" fontAlgn="base" hangingPunct="0">
        <a:spcBef>
          <a:spcPct val="20000"/>
        </a:spcBef>
        <a:spcAft>
          <a:spcPct val="0"/>
        </a:spcAft>
        <a:buClr>
          <a:srgbClr val="FF9900"/>
        </a:buClr>
        <a:buChar char="•"/>
        <a:defRPr sz="2400">
          <a:solidFill>
            <a:schemeClr val="tx1"/>
          </a:solidFill>
          <a:latin typeface="+mn-lt"/>
          <a:ea typeface="+mn-ea"/>
          <a:cs typeface="+mn-cs"/>
        </a:defRPr>
      </a:lvl1pPr>
      <a:lvl2pPr marL="958850" indent="-285750" algn="l" rtl="0" eaLnBrk="0" fontAlgn="base" hangingPunct="0">
        <a:spcBef>
          <a:spcPct val="20000"/>
        </a:spcBef>
        <a:spcAft>
          <a:spcPct val="0"/>
        </a:spcAft>
        <a:buClr>
          <a:schemeClr val="tx2"/>
        </a:buClr>
        <a:buSzPct val="75000"/>
        <a:buChar char="–"/>
        <a:defRPr sz="2000">
          <a:solidFill>
            <a:schemeClr val="tx1"/>
          </a:solidFill>
          <a:latin typeface="+mn-lt"/>
        </a:defRPr>
      </a:lvl2pPr>
      <a:lvl3pPr marL="1377950" indent="-228600" algn="l" rtl="0" eaLnBrk="0" fontAlgn="base" hangingPunct="0">
        <a:spcBef>
          <a:spcPct val="20000"/>
        </a:spcBef>
        <a:spcAft>
          <a:spcPct val="0"/>
        </a:spcAft>
        <a:buClr>
          <a:schemeClr val="tx2"/>
        </a:buClr>
        <a:buChar char="-"/>
        <a:defRPr sz="2400">
          <a:solidFill>
            <a:schemeClr val="tx1"/>
          </a:solidFill>
          <a:latin typeface="+mn-lt"/>
        </a:defRPr>
      </a:lvl3pPr>
      <a:lvl4pPr marL="1797050" indent="-228600" algn="l" rtl="0" eaLnBrk="0" fontAlgn="base" hangingPunct="0">
        <a:spcBef>
          <a:spcPct val="20000"/>
        </a:spcBef>
        <a:spcAft>
          <a:spcPct val="0"/>
        </a:spcAft>
        <a:buChar char="–"/>
        <a:defRPr sz="2000">
          <a:solidFill>
            <a:schemeClr val="tx1"/>
          </a:solidFill>
          <a:latin typeface="Times New Roman" pitchFamily="18" charset="0"/>
        </a:defRPr>
      </a:lvl4pPr>
      <a:lvl5pPr marL="2216150" indent="-228600" algn="l" rtl="0" eaLnBrk="0" fontAlgn="base" hangingPunct="0">
        <a:spcBef>
          <a:spcPct val="20000"/>
        </a:spcBef>
        <a:spcAft>
          <a:spcPct val="0"/>
        </a:spcAft>
        <a:buChar char="»"/>
        <a:defRPr sz="2000">
          <a:solidFill>
            <a:schemeClr val="tx1"/>
          </a:solidFill>
          <a:latin typeface="Times New Roman" pitchFamily="18" charset="0"/>
        </a:defRPr>
      </a:lvl5pPr>
      <a:lvl6pPr marL="2673350" indent="-228600" algn="l" rtl="0" eaLnBrk="0" fontAlgn="base" hangingPunct="0">
        <a:spcBef>
          <a:spcPct val="20000"/>
        </a:spcBef>
        <a:spcAft>
          <a:spcPct val="0"/>
        </a:spcAft>
        <a:buChar char="»"/>
        <a:defRPr sz="2000">
          <a:solidFill>
            <a:schemeClr val="tx1"/>
          </a:solidFill>
          <a:latin typeface="Times New Roman" pitchFamily="18" charset="0"/>
        </a:defRPr>
      </a:lvl6pPr>
      <a:lvl7pPr marL="3130550" indent="-228600" algn="l" rtl="0" eaLnBrk="0" fontAlgn="base" hangingPunct="0">
        <a:spcBef>
          <a:spcPct val="20000"/>
        </a:spcBef>
        <a:spcAft>
          <a:spcPct val="0"/>
        </a:spcAft>
        <a:buChar char="»"/>
        <a:defRPr sz="2000">
          <a:solidFill>
            <a:schemeClr val="tx1"/>
          </a:solidFill>
          <a:latin typeface="Times New Roman" pitchFamily="18" charset="0"/>
        </a:defRPr>
      </a:lvl7pPr>
      <a:lvl8pPr marL="3587750" indent="-228600" algn="l" rtl="0" eaLnBrk="0" fontAlgn="base" hangingPunct="0">
        <a:spcBef>
          <a:spcPct val="20000"/>
        </a:spcBef>
        <a:spcAft>
          <a:spcPct val="0"/>
        </a:spcAft>
        <a:buChar char="»"/>
        <a:defRPr sz="2000">
          <a:solidFill>
            <a:schemeClr val="tx1"/>
          </a:solidFill>
          <a:latin typeface="Times New Roman" pitchFamily="18" charset="0"/>
        </a:defRPr>
      </a:lvl8pPr>
      <a:lvl9pPr marL="404495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om/url?sa=i&amp;rct=j&amp;q=&amp;esrc=s&amp;source=images&amp;cd=&amp;cad=rja&amp;uact=8&amp;ved=2ahUKEwjhiNCPtNzfAhWD-6QKHTlwB9gQjRx6BAgBEAU&amp;url=http://kleineberichten.blogspot.com/&amp;psig=AOvVaw3U7T-0bvUr0iJ88QzZ9f_l&amp;ust=154697576183558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www.google.com/url?sa=i&amp;rct=j&amp;q=&amp;esrc=s&amp;source=images&amp;cd=&amp;cad=rja&amp;uact=8&amp;ved=2ahUKEwjU_sDQwNzfAhXD-KQKHV_XBrkQjRx6BAgBEAU&amp;url=https://depositphotos.com/55516479/stock-photo-young-doctor-with-question-mark.html&amp;psig=AOvVaw0n27RDUFaZedszuj6KfSxg&amp;ust=154697913676914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ctrTitle"/>
          </p:nvPr>
        </p:nvSpPr>
        <p:spPr>
          <a:xfrm>
            <a:off x="1143000" y="914400"/>
            <a:ext cx="7772400" cy="1143000"/>
          </a:xfrm>
          <a:noFill/>
          <a:ln>
            <a:noFill/>
          </a:ln>
        </p:spPr>
        <p:txBody>
          <a:bodyPr/>
          <a:lstStyle/>
          <a:p>
            <a:br>
              <a:rPr lang="nl-NL" dirty="0"/>
            </a:br>
            <a:br>
              <a:rPr lang="nl-NL" dirty="0"/>
            </a:br>
            <a:r>
              <a:rPr lang="nl-NL" dirty="0"/>
              <a:t> De prehabilitatie poli </a:t>
            </a:r>
            <a:br>
              <a:rPr lang="nl-NL" dirty="0"/>
            </a:br>
            <a:r>
              <a:rPr lang="nl-NL" dirty="0"/>
              <a:t>Voor patiënten met lever-, </a:t>
            </a:r>
            <a:r>
              <a:rPr lang="nl-NL" dirty="0" err="1"/>
              <a:t>galweg</a:t>
            </a:r>
            <a:r>
              <a:rPr lang="nl-NL" dirty="0"/>
              <a:t> of alvleesklierkanker</a:t>
            </a:r>
            <a:br>
              <a:rPr lang="nl-NL" dirty="0"/>
            </a:b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6" y="2708920"/>
            <a:ext cx="2054225" cy="291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1043608" y="3695639"/>
            <a:ext cx="2232248" cy="1569660"/>
          </a:xfrm>
          <a:prstGeom prst="rect">
            <a:avLst/>
          </a:prstGeom>
          <a:noFill/>
        </p:spPr>
        <p:txBody>
          <a:bodyPr wrap="square" rtlCol="0">
            <a:spAutoFit/>
          </a:bodyPr>
          <a:lstStyle/>
          <a:p>
            <a:r>
              <a:rPr lang="nl-NL" sz="1800" dirty="0" err="1">
                <a:latin typeface="+mj-lt"/>
              </a:rPr>
              <a:t>Olette</a:t>
            </a:r>
            <a:r>
              <a:rPr lang="nl-NL" sz="1800" dirty="0">
                <a:latin typeface="+mj-lt"/>
              </a:rPr>
              <a:t> Pras</a:t>
            </a:r>
          </a:p>
          <a:p>
            <a:r>
              <a:rPr lang="nl-NL" sz="1800" dirty="0" err="1">
                <a:latin typeface="+mj-lt"/>
              </a:rPr>
              <a:t>Leona</a:t>
            </a:r>
            <a:r>
              <a:rPr lang="nl-NL" sz="1800" dirty="0">
                <a:latin typeface="+mj-lt"/>
              </a:rPr>
              <a:t> Hazenhoek</a:t>
            </a:r>
          </a:p>
          <a:p>
            <a:r>
              <a:rPr lang="nl-NL" sz="1800" dirty="0">
                <a:latin typeface="+mj-lt"/>
              </a:rPr>
              <a:t>Leanne van der Plas</a:t>
            </a:r>
          </a:p>
          <a:p>
            <a:r>
              <a:rPr lang="nl-NL" sz="1800" dirty="0">
                <a:latin typeface="+mj-lt"/>
              </a:rPr>
              <a:t>Thea Dijkstra </a:t>
            </a:r>
          </a:p>
          <a:p>
            <a:endParaRPr lang="nl-NL" dirty="0">
              <a:latin typeface="+mj-l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19221" y="1556792"/>
            <a:ext cx="7364413" cy="5040560"/>
          </a:xfrm>
        </p:spPr>
        <p:txBody>
          <a:bodyPr/>
          <a:lstStyle/>
          <a:p>
            <a:pPr marL="0" indent="0">
              <a:buNone/>
            </a:pPr>
            <a:r>
              <a:rPr lang="nl-NL" sz="1800" b="1" dirty="0"/>
              <a:t>Tool: </a:t>
            </a:r>
            <a:r>
              <a:rPr lang="nl-NL" sz="1800" dirty="0"/>
              <a:t>Bloedafname</a:t>
            </a:r>
            <a:endParaRPr lang="nl-NL" sz="1800" b="1" dirty="0"/>
          </a:p>
          <a:p>
            <a:pPr marL="0" indent="0">
              <a:buNone/>
            </a:pPr>
            <a:endParaRPr lang="nl-NL" sz="1800" u="sng" dirty="0"/>
          </a:p>
          <a:p>
            <a:pPr marL="0" indent="0">
              <a:buNone/>
            </a:pPr>
            <a:r>
              <a:rPr lang="nl-NL" sz="1800" u="sng" dirty="0"/>
              <a:t>Er is sprake van een ijzergebreksanemie indien: </a:t>
            </a:r>
            <a:endParaRPr lang="nl-NL" sz="1800" dirty="0"/>
          </a:p>
          <a:p>
            <a:r>
              <a:rPr lang="en-US" sz="1800" dirty="0" err="1"/>
              <a:t>Hemoglobine</a:t>
            </a:r>
            <a:r>
              <a:rPr lang="en-US" sz="1800" dirty="0"/>
              <a:t> &lt; 8,5 </a:t>
            </a:r>
            <a:r>
              <a:rPr lang="en-US" sz="1800" dirty="0" err="1"/>
              <a:t>mmol</a:t>
            </a:r>
            <a:r>
              <a:rPr lang="en-US" sz="1800" dirty="0"/>
              <a:t>/l  (</a:t>
            </a:r>
            <a:r>
              <a:rPr lang="en-US" sz="1800" dirty="0" err="1"/>
              <a:t>mannen</a:t>
            </a:r>
            <a:r>
              <a:rPr lang="en-US" sz="1800" dirty="0"/>
              <a:t>)  (World Health </a:t>
            </a:r>
            <a:r>
              <a:rPr lang="en-US" sz="1800" dirty="0" err="1"/>
              <a:t>Organisation</a:t>
            </a:r>
            <a:r>
              <a:rPr lang="en-US" sz="1800" dirty="0"/>
              <a:t>)</a:t>
            </a:r>
            <a:endParaRPr lang="nl-NL" sz="1800" dirty="0"/>
          </a:p>
          <a:p>
            <a:r>
              <a:rPr lang="en-US" sz="1800" dirty="0" err="1"/>
              <a:t>Hemoglobine</a:t>
            </a:r>
            <a:r>
              <a:rPr lang="en-US" sz="1800" dirty="0"/>
              <a:t> &lt; 7,5 </a:t>
            </a:r>
            <a:r>
              <a:rPr lang="en-US" sz="1800" dirty="0" err="1"/>
              <a:t>mmol</a:t>
            </a:r>
            <a:r>
              <a:rPr lang="en-US" sz="1800" dirty="0"/>
              <a:t>/l  (</a:t>
            </a:r>
            <a:r>
              <a:rPr lang="en-US" sz="1800" dirty="0" err="1"/>
              <a:t>vrouwen</a:t>
            </a:r>
            <a:r>
              <a:rPr lang="en-US" sz="1800" dirty="0"/>
              <a:t>) (World Health </a:t>
            </a:r>
            <a:r>
              <a:rPr lang="en-US" sz="1800" dirty="0" err="1"/>
              <a:t>Organisation</a:t>
            </a:r>
            <a:r>
              <a:rPr lang="en-US" sz="1800" dirty="0"/>
              <a:t>)</a:t>
            </a:r>
          </a:p>
          <a:p>
            <a:r>
              <a:rPr lang="nl-NL" sz="1800" dirty="0" err="1"/>
              <a:t>Ijzergebreksanaemie</a:t>
            </a:r>
            <a:r>
              <a:rPr lang="nl-NL" sz="1800" dirty="0"/>
              <a:t> (transferrine saturatie  &lt;20%) en </a:t>
            </a:r>
            <a:r>
              <a:rPr lang="nl-NL" sz="1800" dirty="0" err="1"/>
              <a:t>Ferritine</a:t>
            </a:r>
            <a:r>
              <a:rPr lang="nl-NL" sz="1800" dirty="0"/>
              <a:t>  &lt;500</a:t>
            </a:r>
          </a:p>
          <a:p>
            <a:pPr marL="0" indent="0">
              <a:buNone/>
            </a:pPr>
            <a:endParaRPr lang="en-US" sz="1800" dirty="0"/>
          </a:p>
          <a:p>
            <a:r>
              <a:rPr lang="nl-NL" sz="1800" dirty="0"/>
              <a:t>Rode bloed cellen risicofactor voor slechtere uitkomst </a:t>
            </a:r>
          </a:p>
          <a:p>
            <a:endParaRPr lang="nl-NL" sz="1800" dirty="0"/>
          </a:p>
          <a:p>
            <a:pPr marL="0" indent="0">
              <a:buNone/>
            </a:pPr>
            <a:r>
              <a:rPr lang="nl-NL" sz="1800" b="1" dirty="0"/>
              <a:t>Interventie</a:t>
            </a:r>
            <a:r>
              <a:rPr lang="nl-NL" sz="1800" dirty="0"/>
              <a:t>: ijzerinfuus</a:t>
            </a:r>
            <a:r>
              <a:rPr lang="nl-NL" sz="1800" baseline="30000" dirty="0"/>
              <a:t>1</a:t>
            </a:r>
          </a:p>
          <a:p>
            <a:endParaRPr lang="nl-NL" sz="1800" baseline="30000" dirty="0"/>
          </a:p>
          <a:p>
            <a:endParaRPr lang="nl-NL" sz="1800" baseline="30000" dirty="0"/>
          </a:p>
          <a:p>
            <a:endParaRPr lang="nl-NL" sz="1800" baseline="30000" dirty="0"/>
          </a:p>
          <a:p>
            <a:endParaRPr lang="nl-NL" sz="1800" baseline="30000" dirty="0"/>
          </a:p>
          <a:p>
            <a:endParaRPr lang="nl-NL" sz="1800" baseline="30000" dirty="0"/>
          </a:p>
          <a:p>
            <a:pPr marL="0" indent="0">
              <a:buNone/>
            </a:pPr>
            <a:endParaRPr lang="nl-NL" sz="1800" baseline="30000" dirty="0"/>
          </a:p>
          <a:p>
            <a:endParaRPr lang="nl-NL" sz="1000" baseline="30000" dirty="0"/>
          </a:p>
          <a:p>
            <a:pPr marL="0" indent="0">
              <a:buNone/>
            </a:pPr>
            <a:r>
              <a:rPr lang="en-US" sz="1000" i="1" baseline="30000" dirty="0"/>
              <a:t>1 </a:t>
            </a:r>
            <a:r>
              <a:rPr lang="en-US" sz="1000" i="1" dirty="0"/>
              <a:t>FIT</a:t>
            </a:r>
            <a:r>
              <a:rPr lang="en-US" sz="1000" dirty="0"/>
              <a:t>  TRIAL. Preoperative iron </a:t>
            </a:r>
            <a:r>
              <a:rPr lang="en-US" sz="1000" dirty="0" err="1"/>
              <a:t>suppletion</a:t>
            </a:r>
            <a:r>
              <a:rPr lang="en-US" sz="1000" dirty="0"/>
              <a:t> in the treatment of preoperative </a:t>
            </a:r>
            <a:r>
              <a:rPr lang="en-US" sz="1000" dirty="0" err="1"/>
              <a:t>anaemia</a:t>
            </a:r>
            <a:r>
              <a:rPr lang="en-US" sz="1000" dirty="0"/>
              <a:t> in colorectal cancer patients</a:t>
            </a:r>
            <a:r>
              <a:rPr lang="nl-NL" sz="1000" dirty="0"/>
              <a:t> </a:t>
            </a:r>
          </a:p>
          <a:p>
            <a:endParaRPr lang="nl-NL" sz="1800" dirty="0"/>
          </a:p>
          <a:p>
            <a:endParaRPr lang="nl-NL" sz="1800" dirty="0"/>
          </a:p>
          <a:p>
            <a:pPr marL="0" indent="0">
              <a:buNone/>
            </a:pPr>
            <a:endParaRPr lang="nl-NL" dirty="0"/>
          </a:p>
          <a:p>
            <a:endParaRPr lang="nl-NL" dirty="0"/>
          </a:p>
        </p:txBody>
      </p:sp>
      <p:sp>
        <p:nvSpPr>
          <p:cNvPr id="4" name="Rectangle 4"/>
          <p:cNvSpPr txBox="1">
            <a:spLocks noChangeArrowheads="1"/>
          </p:cNvSpPr>
          <p:nvPr/>
        </p:nvSpPr>
        <p:spPr bwMode="auto">
          <a:xfrm>
            <a:off x="1403648" y="548680"/>
            <a:ext cx="6912768" cy="864096"/>
          </a:xfrm>
          <a:prstGeom prst="rect">
            <a:avLst/>
          </a:prstGeom>
          <a:noFill/>
          <a:ln w="25400" cap="flat" cmpd="sng" algn="ctr">
            <a:no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dk1"/>
                </a:solidFill>
                <a:latin typeface="+mn-lt"/>
                <a:ea typeface="+mn-ea"/>
                <a:cs typeface="+mn-cs"/>
              </a:defRPr>
            </a:lvl1pPr>
            <a:lvl2pPr algn="l" rtl="0" eaLnBrk="0" fontAlgn="base" hangingPunct="0">
              <a:spcBef>
                <a:spcPct val="0"/>
              </a:spcBef>
              <a:spcAft>
                <a:spcPct val="0"/>
              </a:spcAft>
              <a:defRPr sz="3200">
                <a:solidFill>
                  <a:schemeClr val="dk1"/>
                </a:solidFill>
                <a:latin typeface="+mn-lt"/>
                <a:ea typeface="+mn-ea"/>
                <a:cs typeface="+mn-cs"/>
              </a:defRPr>
            </a:lvl2pPr>
            <a:lvl3pPr algn="l" rtl="0" eaLnBrk="0" fontAlgn="base" hangingPunct="0">
              <a:spcBef>
                <a:spcPct val="0"/>
              </a:spcBef>
              <a:spcAft>
                <a:spcPct val="0"/>
              </a:spcAft>
              <a:defRPr sz="3200">
                <a:solidFill>
                  <a:schemeClr val="dk1"/>
                </a:solidFill>
                <a:latin typeface="+mn-lt"/>
                <a:ea typeface="+mn-ea"/>
                <a:cs typeface="+mn-cs"/>
              </a:defRPr>
            </a:lvl3pPr>
            <a:lvl4pPr algn="l" rtl="0" eaLnBrk="0" fontAlgn="base" hangingPunct="0">
              <a:spcBef>
                <a:spcPct val="0"/>
              </a:spcBef>
              <a:spcAft>
                <a:spcPct val="0"/>
              </a:spcAft>
              <a:defRPr sz="3200">
                <a:solidFill>
                  <a:schemeClr val="dk1"/>
                </a:solidFill>
                <a:latin typeface="+mn-lt"/>
                <a:ea typeface="+mn-ea"/>
                <a:cs typeface="+mn-cs"/>
              </a:defRPr>
            </a:lvl4pPr>
            <a:lvl5pPr algn="l" rtl="0" eaLnBrk="0" fontAlgn="base" hangingPunct="0">
              <a:spcBef>
                <a:spcPct val="0"/>
              </a:spcBef>
              <a:spcAft>
                <a:spcPct val="0"/>
              </a:spcAft>
              <a:defRPr sz="3200">
                <a:solidFill>
                  <a:schemeClr val="dk1"/>
                </a:solidFill>
                <a:latin typeface="+mn-lt"/>
                <a:ea typeface="+mn-ea"/>
                <a:cs typeface="+mn-cs"/>
              </a:defRPr>
            </a:lvl5pPr>
            <a:lvl6pPr marL="457200" algn="l" rtl="0" eaLnBrk="0" fontAlgn="base" hangingPunct="0">
              <a:spcBef>
                <a:spcPct val="0"/>
              </a:spcBef>
              <a:spcAft>
                <a:spcPct val="0"/>
              </a:spcAft>
              <a:defRPr sz="3200">
                <a:solidFill>
                  <a:schemeClr val="dk1"/>
                </a:solidFill>
                <a:latin typeface="+mn-lt"/>
                <a:ea typeface="+mn-ea"/>
                <a:cs typeface="+mn-cs"/>
              </a:defRPr>
            </a:lvl6pPr>
            <a:lvl7pPr marL="914400" algn="l" rtl="0" eaLnBrk="0" fontAlgn="base" hangingPunct="0">
              <a:spcBef>
                <a:spcPct val="0"/>
              </a:spcBef>
              <a:spcAft>
                <a:spcPct val="0"/>
              </a:spcAft>
              <a:defRPr sz="3200">
                <a:solidFill>
                  <a:schemeClr val="dk1"/>
                </a:solidFill>
                <a:latin typeface="+mn-lt"/>
                <a:ea typeface="+mn-ea"/>
                <a:cs typeface="+mn-cs"/>
              </a:defRPr>
            </a:lvl7pPr>
            <a:lvl8pPr marL="1371600" algn="l" rtl="0" eaLnBrk="0" fontAlgn="base" hangingPunct="0">
              <a:spcBef>
                <a:spcPct val="0"/>
              </a:spcBef>
              <a:spcAft>
                <a:spcPct val="0"/>
              </a:spcAft>
              <a:defRPr sz="3200">
                <a:solidFill>
                  <a:schemeClr val="dk1"/>
                </a:solidFill>
                <a:latin typeface="+mn-lt"/>
                <a:ea typeface="+mn-ea"/>
                <a:cs typeface="+mn-cs"/>
              </a:defRPr>
            </a:lvl8pPr>
            <a:lvl9pPr marL="1828800" algn="l" rtl="0" eaLnBrk="0" fontAlgn="base" hangingPunct="0">
              <a:spcBef>
                <a:spcPct val="0"/>
              </a:spcBef>
              <a:spcAft>
                <a:spcPct val="0"/>
              </a:spcAft>
              <a:defRPr sz="3200">
                <a:solidFill>
                  <a:schemeClr val="dk1"/>
                </a:solidFill>
                <a:latin typeface="+mn-lt"/>
                <a:ea typeface="+mn-ea"/>
                <a:cs typeface="+mn-cs"/>
              </a:defRPr>
            </a:lvl9pPr>
          </a:lstStyle>
          <a:p>
            <a:r>
              <a:rPr lang="nl-NL" sz="4000" kern="0" dirty="0"/>
              <a:t>3. </a:t>
            </a:r>
            <a:r>
              <a:rPr lang="nl-NL" sz="3600" kern="0" dirty="0"/>
              <a:t>Anemie</a:t>
            </a:r>
          </a:p>
        </p:txBody>
      </p:sp>
    </p:spTree>
    <p:extLst>
      <p:ext uri="{BB962C8B-B14F-4D97-AF65-F5344CB8AC3E}">
        <p14:creationId xmlns:p14="http://schemas.microsoft.com/office/powerpoint/2010/main" val="157801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1403648" y="548680"/>
            <a:ext cx="8136904" cy="864096"/>
          </a:xfrm>
          <a:prstGeom prst="rect">
            <a:avLst/>
          </a:prstGeom>
          <a:noFill/>
          <a:ln w="25400" cap="flat" cmpd="sng" algn="ctr">
            <a:no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dk1"/>
                </a:solidFill>
                <a:latin typeface="+mn-lt"/>
                <a:ea typeface="+mn-ea"/>
                <a:cs typeface="+mn-cs"/>
              </a:defRPr>
            </a:lvl1pPr>
            <a:lvl2pPr algn="l" rtl="0" eaLnBrk="0" fontAlgn="base" hangingPunct="0">
              <a:spcBef>
                <a:spcPct val="0"/>
              </a:spcBef>
              <a:spcAft>
                <a:spcPct val="0"/>
              </a:spcAft>
              <a:defRPr sz="3200">
                <a:solidFill>
                  <a:schemeClr val="dk1"/>
                </a:solidFill>
                <a:latin typeface="+mn-lt"/>
                <a:ea typeface="+mn-ea"/>
                <a:cs typeface="+mn-cs"/>
              </a:defRPr>
            </a:lvl2pPr>
            <a:lvl3pPr algn="l" rtl="0" eaLnBrk="0" fontAlgn="base" hangingPunct="0">
              <a:spcBef>
                <a:spcPct val="0"/>
              </a:spcBef>
              <a:spcAft>
                <a:spcPct val="0"/>
              </a:spcAft>
              <a:defRPr sz="3200">
                <a:solidFill>
                  <a:schemeClr val="dk1"/>
                </a:solidFill>
                <a:latin typeface="+mn-lt"/>
                <a:ea typeface="+mn-ea"/>
                <a:cs typeface="+mn-cs"/>
              </a:defRPr>
            </a:lvl3pPr>
            <a:lvl4pPr algn="l" rtl="0" eaLnBrk="0" fontAlgn="base" hangingPunct="0">
              <a:spcBef>
                <a:spcPct val="0"/>
              </a:spcBef>
              <a:spcAft>
                <a:spcPct val="0"/>
              </a:spcAft>
              <a:defRPr sz="3200">
                <a:solidFill>
                  <a:schemeClr val="dk1"/>
                </a:solidFill>
                <a:latin typeface="+mn-lt"/>
                <a:ea typeface="+mn-ea"/>
                <a:cs typeface="+mn-cs"/>
              </a:defRPr>
            </a:lvl4pPr>
            <a:lvl5pPr algn="l" rtl="0" eaLnBrk="0" fontAlgn="base" hangingPunct="0">
              <a:spcBef>
                <a:spcPct val="0"/>
              </a:spcBef>
              <a:spcAft>
                <a:spcPct val="0"/>
              </a:spcAft>
              <a:defRPr sz="3200">
                <a:solidFill>
                  <a:schemeClr val="dk1"/>
                </a:solidFill>
                <a:latin typeface="+mn-lt"/>
                <a:ea typeface="+mn-ea"/>
                <a:cs typeface="+mn-cs"/>
              </a:defRPr>
            </a:lvl5pPr>
            <a:lvl6pPr marL="457200" algn="l" rtl="0" eaLnBrk="0" fontAlgn="base" hangingPunct="0">
              <a:spcBef>
                <a:spcPct val="0"/>
              </a:spcBef>
              <a:spcAft>
                <a:spcPct val="0"/>
              </a:spcAft>
              <a:defRPr sz="3200">
                <a:solidFill>
                  <a:schemeClr val="dk1"/>
                </a:solidFill>
                <a:latin typeface="+mn-lt"/>
                <a:ea typeface="+mn-ea"/>
                <a:cs typeface="+mn-cs"/>
              </a:defRPr>
            </a:lvl6pPr>
            <a:lvl7pPr marL="914400" algn="l" rtl="0" eaLnBrk="0" fontAlgn="base" hangingPunct="0">
              <a:spcBef>
                <a:spcPct val="0"/>
              </a:spcBef>
              <a:spcAft>
                <a:spcPct val="0"/>
              </a:spcAft>
              <a:defRPr sz="3200">
                <a:solidFill>
                  <a:schemeClr val="dk1"/>
                </a:solidFill>
                <a:latin typeface="+mn-lt"/>
                <a:ea typeface="+mn-ea"/>
                <a:cs typeface="+mn-cs"/>
              </a:defRPr>
            </a:lvl7pPr>
            <a:lvl8pPr marL="1371600" algn="l" rtl="0" eaLnBrk="0" fontAlgn="base" hangingPunct="0">
              <a:spcBef>
                <a:spcPct val="0"/>
              </a:spcBef>
              <a:spcAft>
                <a:spcPct val="0"/>
              </a:spcAft>
              <a:defRPr sz="3200">
                <a:solidFill>
                  <a:schemeClr val="dk1"/>
                </a:solidFill>
                <a:latin typeface="+mn-lt"/>
                <a:ea typeface="+mn-ea"/>
                <a:cs typeface="+mn-cs"/>
              </a:defRPr>
            </a:lvl8pPr>
            <a:lvl9pPr marL="1828800" algn="l" rtl="0" eaLnBrk="0" fontAlgn="base" hangingPunct="0">
              <a:spcBef>
                <a:spcPct val="0"/>
              </a:spcBef>
              <a:spcAft>
                <a:spcPct val="0"/>
              </a:spcAft>
              <a:defRPr sz="3200">
                <a:solidFill>
                  <a:schemeClr val="dk1"/>
                </a:solidFill>
                <a:latin typeface="+mn-lt"/>
                <a:ea typeface="+mn-ea"/>
                <a:cs typeface="+mn-cs"/>
              </a:defRPr>
            </a:lvl9pPr>
          </a:lstStyle>
          <a:p>
            <a:r>
              <a:rPr lang="nl-NL" sz="3600" kern="0" dirty="0"/>
              <a:t>4. Kwetsbaarheid</a:t>
            </a:r>
          </a:p>
        </p:txBody>
      </p:sp>
      <p:graphicFrame>
        <p:nvGraphicFramePr>
          <p:cNvPr id="10" name="Tijdelijke aanduiding voor inhoud 9"/>
          <p:cNvGraphicFramePr>
            <a:graphicFrameLocks noGrp="1"/>
          </p:cNvGraphicFramePr>
          <p:nvPr>
            <p:ph idx="1"/>
            <p:extLst>
              <p:ext uri="{D42A27DB-BD31-4B8C-83A1-F6EECF244321}">
                <p14:modId xmlns:p14="http://schemas.microsoft.com/office/powerpoint/2010/main" val="2310656658"/>
              </p:ext>
            </p:extLst>
          </p:nvPr>
        </p:nvGraphicFramePr>
        <p:xfrm>
          <a:off x="1547666" y="2060848"/>
          <a:ext cx="5849620" cy="2777491"/>
        </p:xfrm>
        <a:graphic>
          <a:graphicData uri="http://schemas.openxmlformats.org/drawingml/2006/table">
            <a:tbl>
              <a:tblPr firstRow="1" firstCol="1" bandRow="1"/>
              <a:tblGrid>
                <a:gridCol w="2924810">
                  <a:extLst>
                    <a:ext uri="{9D8B030D-6E8A-4147-A177-3AD203B41FA5}">
                      <a16:colId xmlns:a16="http://schemas.microsoft.com/office/drawing/2014/main" val="20000"/>
                    </a:ext>
                  </a:extLst>
                </a:gridCol>
                <a:gridCol w="2924810">
                  <a:extLst>
                    <a:ext uri="{9D8B030D-6E8A-4147-A177-3AD203B41FA5}">
                      <a16:colId xmlns:a16="http://schemas.microsoft.com/office/drawing/2014/main" val="20001"/>
                    </a:ext>
                  </a:extLst>
                </a:gridCol>
              </a:tblGrid>
              <a:tr h="228600">
                <a:tc>
                  <a:txBody>
                    <a:bodyPr/>
                    <a:lstStyle/>
                    <a:p>
                      <a:pPr>
                        <a:spcAft>
                          <a:spcPts val="0"/>
                        </a:spcAft>
                      </a:pPr>
                      <a:r>
                        <a:rPr lang="nl-NL" sz="1500" b="1" dirty="0" err="1">
                          <a:effectLst/>
                          <a:latin typeface="AZGCaspariT" panose="02000503040000020003" pitchFamily="2" charset="0"/>
                          <a:ea typeface="Calibri"/>
                          <a:cs typeface="Times New Roman"/>
                        </a:rPr>
                        <a:t>Subscores</a:t>
                      </a:r>
                      <a:endParaRPr lang="nl-NL" sz="1500" dirty="0">
                        <a:effectLst/>
                        <a:latin typeface="AZGCaspariT" panose="020005030400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500" b="1">
                          <a:effectLst/>
                          <a:latin typeface="AZGCaspariT" panose="02000503040000020003" pitchFamily="2" charset="0"/>
                          <a:ea typeface="Calibri"/>
                          <a:cs typeface="Times New Roman"/>
                        </a:rPr>
                        <a:t>Nee = 0   Ja = 1</a:t>
                      </a:r>
                      <a:endParaRPr lang="nl-NL" sz="1500">
                        <a:effectLst/>
                        <a:latin typeface="AZGCaspariT" panose="020005030400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algn="just">
                        <a:spcAft>
                          <a:spcPts val="0"/>
                        </a:spcAft>
                      </a:pPr>
                      <a:r>
                        <a:rPr lang="nl-NL" sz="1500" dirty="0">
                          <a:effectLst/>
                          <a:latin typeface="AZGCaspariT" panose="02000503040000020003" pitchFamily="2" charset="0"/>
                          <a:ea typeface="Calibri"/>
                          <a:cs typeface="Times New Roman"/>
                        </a:rPr>
                        <a:t>Katz score &lt;6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500">
                          <a:effectLst/>
                          <a:latin typeface="AZGCaspariT" panose="02000503040000020003" pitchFamily="2" charset="0"/>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just">
                        <a:spcAft>
                          <a:spcPts val="0"/>
                        </a:spcAft>
                      </a:pPr>
                      <a:r>
                        <a:rPr lang="en-US" sz="1500" dirty="0">
                          <a:effectLst/>
                          <a:latin typeface="AZGCaspariT" panose="02000503040000020003" pitchFamily="2" charset="0"/>
                          <a:ea typeface="Calibri"/>
                          <a:cs typeface="Times New Roman"/>
                        </a:rPr>
                        <a:t>Timed Up and Go test ≥ 15 </a:t>
                      </a:r>
                      <a:r>
                        <a:rPr lang="en-US" sz="1500" dirty="0" err="1">
                          <a:effectLst/>
                          <a:latin typeface="AZGCaspariT" panose="02000503040000020003" pitchFamily="2" charset="0"/>
                          <a:ea typeface="Calibri"/>
                          <a:cs typeface="Times New Roman"/>
                        </a:rPr>
                        <a:t>secondes</a:t>
                      </a:r>
                      <a:r>
                        <a:rPr lang="en-US" sz="1500" dirty="0">
                          <a:effectLst/>
                          <a:latin typeface="AZGCaspariT" panose="02000503040000020003" pitchFamily="2" charset="0"/>
                          <a:ea typeface="Calibri"/>
                          <a:cs typeface="Times New Roman"/>
                        </a:rPr>
                        <a:t> </a:t>
                      </a:r>
                      <a:endParaRPr lang="nl-NL" sz="1500" dirty="0">
                        <a:effectLst/>
                        <a:latin typeface="AZGCaspariT" panose="020005030400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500" dirty="0">
                          <a:effectLst/>
                          <a:latin typeface="AZGCaspariT" panose="02000503040000020003" pitchFamily="2" charset="0"/>
                          <a:ea typeface="Calibri"/>
                          <a:cs typeface="Times New Roman"/>
                        </a:rPr>
                        <a:t>screening</a:t>
                      </a:r>
                      <a:r>
                        <a:rPr lang="en-US" sz="1500" baseline="0" dirty="0">
                          <a:effectLst/>
                          <a:latin typeface="AZGCaspariT" panose="02000503040000020003" pitchFamily="2" charset="0"/>
                          <a:ea typeface="Calibri"/>
                          <a:cs typeface="Times New Roman"/>
                        </a:rPr>
                        <a:t> </a:t>
                      </a:r>
                      <a:r>
                        <a:rPr lang="en-US" sz="1500" baseline="0" dirty="0" err="1">
                          <a:effectLst/>
                          <a:latin typeface="AZGCaspariT" panose="02000503040000020003" pitchFamily="2" charset="0"/>
                          <a:ea typeface="Calibri"/>
                          <a:cs typeface="Times New Roman"/>
                        </a:rPr>
                        <a:t>mobiliteit</a:t>
                      </a:r>
                      <a:r>
                        <a:rPr lang="en-US" sz="1500" baseline="0" dirty="0">
                          <a:effectLst/>
                          <a:latin typeface="AZGCaspariT" panose="02000503040000020003" pitchFamily="2" charset="0"/>
                          <a:ea typeface="Calibri"/>
                          <a:cs typeface="Times New Roman"/>
                        </a:rPr>
                        <a:t> </a:t>
                      </a:r>
                      <a:endParaRPr lang="nl-NL" sz="1500" dirty="0">
                        <a:effectLst/>
                        <a:latin typeface="AZGCaspariT" panose="020005030400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algn="just">
                        <a:spcAft>
                          <a:spcPts val="0"/>
                        </a:spcAft>
                      </a:pPr>
                      <a:r>
                        <a:rPr lang="nl-NL" sz="1500" dirty="0" err="1">
                          <a:effectLst/>
                          <a:latin typeface="AZGCaspariT" panose="02000503040000020003" pitchFamily="2" charset="0"/>
                          <a:ea typeface="Calibri"/>
                          <a:cs typeface="Times New Roman"/>
                        </a:rPr>
                        <a:t>Charlson</a:t>
                      </a:r>
                      <a:r>
                        <a:rPr lang="nl-NL" sz="1500" dirty="0">
                          <a:effectLst/>
                          <a:latin typeface="AZGCaspariT" panose="02000503040000020003" pitchFamily="2" charset="0"/>
                          <a:ea typeface="Calibri"/>
                          <a:cs typeface="Times New Roman"/>
                        </a:rPr>
                        <a:t> </a:t>
                      </a:r>
                      <a:r>
                        <a:rPr lang="nl-NL" sz="1500" dirty="0" err="1">
                          <a:effectLst/>
                          <a:latin typeface="AZGCaspariT" panose="02000503040000020003" pitchFamily="2" charset="0"/>
                          <a:ea typeface="Calibri"/>
                          <a:cs typeface="Times New Roman"/>
                        </a:rPr>
                        <a:t>Comorbideits</a:t>
                      </a:r>
                      <a:r>
                        <a:rPr lang="nl-NL" sz="1500" dirty="0">
                          <a:effectLst/>
                          <a:latin typeface="AZGCaspariT" panose="02000503040000020003" pitchFamily="2" charset="0"/>
                          <a:ea typeface="Calibri"/>
                          <a:cs typeface="Times New Roman"/>
                        </a:rPr>
                        <a:t> Index ≥ 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500" dirty="0">
                          <a:effectLst/>
                          <a:latin typeface="AZGCaspariT" panose="02000503040000020003" pitchFamily="2" charset="0"/>
                          <a:ea typeface="Calibri"/>
                          <a:cs typeface="Times New Roman"/>
                        </a:rPr>
                        <a:t>screening meervoudige </a:t>
                      </a:r>
                      <a:r>
                        <a:rPr lang="nl-NL" sz="1500" dirty="0" err="1">
                          <a:effectLst/>
                          <a:latin typeface="AZGCaspariT" panose="02000503040000020003" pitchFamily="2" charset="0"/>
                          <a:ea typeface="Calibri"/>
                          <a:cs typeface="Times New Roman"/>
                        </a:rPr>
                        <a:t>comorbide</a:t>
                      </a:r>
                      <a:r>
                        <a:rPr lang="nl-NL" sz="1500" baseline="0" dirty="0">
                          <a:effectLst/>
                          <a:latin typeface="AZGCaspariT" panose="02000503040000020003" pitchFamily="2" charset="0"/>
                          <a:ea typeface="Calibri"/>
                          <a:cs typeface="Times New Roman"/>
                        </a:rPr>
                        <a:t>        aa</a:t>
                      </a:r>
                      <a:r>
                        <a:rPr lang="nl-NL" sz="1500" dirty="0">
                          <a:effectLst/>
                          <a:latin typeface="AZGCaspariT" panose="02000503040000020003" pitchFamily="2" charset="0"/>
                          <a:ea typeface="Calibri"/>
                          <a:cs typeface="Times New Roman"/>
                        </a:rPr>
                        <a:t>ndoeningen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pPr algn="just">
                        <a:spcAft>
                          <a:spcPts val="0"/>
                        </a:spcAft>
                      </a:pPr>
                      <a:r>
                        <a:rPr lang="nl-NL" sz="1500">
                          <a:effectLst/>
                          <a:latin typeface="AZGCaspariT" panose="02000503040000020003" pitchFamily="2" charset="0"/>
                          <a:ea typeface="Calibri"/>
                          <a:cs typeface="Times New Roman"/>
                        </a:rPr>
                        <a:t>Hemoglobine ≤ 7,5 mmol/L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500">
                          <a:effectLst/>
                          <a:latin typeface="AZGCaspariT" panose="02000503040000020003" pitchFamily="2" charset="0"/>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algn="just">
                        <a:spcAft>
                          <a:spcPts val="0"/>
                        </a:spcAft>
                      </a:pPr>
                      <a:r>
                        <a:rPr lang="nl-NL" sz="1500" dirty="0">
                          <a:effectLst/>
                          <a:latin typeface="AZGCaspariT" panose="02000503040000020003" pitchFamily="2" charset="0"/>
                          <a:ea typeface="Calibri"/>
                          <a:cs typeface="Times New Roman"/>
                        </a:rPr>
                        <a:t>Mini-</a:t>
                      </a:r>
                      <a:r>
                        <a:rPr lang="nl-NL" sz="1500" dirty="0" err="1">
                          <a:effectLst/>
                          <a:latin typeface="AZGCaspariT" panose="02000503040000020003" pitchFamily="2" charset="0"/>
                          <a:ea typeface="Calibri"/>
                          <a:cs typeface="Times New Roman"/>
                        </a:rPr>
                        <a:t>Cog</a:t>
                      </a:r>
                      <a:r>
                        <a:rPr lang="nl-NL" sz="1500" dirty="0">
                          <a:effectLst/>
                          <a:latin typeface="AZGCaspariT" panose="02000503040000020003" pitchFamily="2" charset="0"/>
                          <a:ea typeface="Calibri"/>
                          <a:cs typeface="Times New Roman"/>
                        </a:rPr>
                        <a:t> score ≤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500" dirty="0">
                          <a:effectLst/>
                          <a:latin typeface="AZGCaspariT" panose="02000503040000020003" pitchFamily="2" charset="0"/>
                          <a:ea typeface="Calibri"/>
                          <a:cs typeface="Times New Roman"/>
                        </a:rPr>
                        <a:t>screening op cognitie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2891">
                <a:tc>
                  <a:txBody>
                    <a:bodyPr/>
                    <a:lstStyle/>
                    <a:p>
                      <a:pPr>
                        <a:lnSpc>
                          <a:spcPct val="115000"/>
                        </a:lnSpc>
                        <a:spcAft>
                          <a:spcPts val="0"/>
                        </a:spcAft>
                      </a:pPr>
                      <a:r>
                        <a:rPr lang="nl-NL" sz="1500" dirty="0">
                          <a:effectLst/>
                          <a:latin typeface="AZGCaspariT" panose="02000503040000020003" pitchFamily="2" charset="0"/>
                          <a:ea typeface="Calibri"/>
                          <a:cs typeface="Times New Roman"/>
                        </a:rPr>
                        <a:t>Albumine ≤  34 g/L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500">
                          <a:effectLst/>
                          <a:latin typeface="AZGCaspariT" panose="02000503040000020003" pitchFamily="2" charset="0"/>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pPr algn="just">
                        <a:spcAft>
                          <a:spcPts val="0"/>
                        </a:spcAft>
                      </a:pPr>
                      <a:r>
                        <a:rPr lang="nl-NL" sz="1500">
                          <a:effectLst/>
                          <a:latin typeface="AZGCaspariT" panose="02000503040000020003" pitchFamily="2" charset="0"/>
                          <a:ea typeface="Calibri"/>
                          <a:cs typeface="Times New Roman"/>
                        </a:rPr>
                        <a:t>Gevallen in de afgelopen 6 maanden  ≥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500">
                          <a:effectLst/>
                          <a:latin typeface="AZGCaspariT" panose="02000503040000020003" pitchFamily="2" charset="0"/>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8600">
                <a:tc>
                  <a:txBody>
                    <a:bodyPr/>
                    <a:lstStyle/>
                    <a:p>
                      <a:pPr>
                        <a:spcAft>
                          <a:spcPts val="0"/>
                        </a:spcAft>
                      </a:pPr>
                      <a:r>
                        <a:rPr lang="nl-NL" sz="1500" b="1" dirty="0">
                          <a:effectLst/>
                          <a:latin typeface="AZGCaspariT" panose="02000503040000020003" pitchFamily="2" charset="0"/>
                          <a:ea typeface="Calibri"/>
                          <a:cs typeface="Times New Roman"/>
                        </a:rPr>
                        <a:t>Totaal</a:t>
                      </a:r>
                      <a:endParaRPr lang="nl-NL" sz="1500" dirty="0">
                        <a:effectLst/>
                        <a:latin typeface="AZGCaspariT" panose="020005030400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500" dirty="0">
                          <a:effectLst/>
                          <a:latin typeface="AZGCaspariT" panose="02000503040000020003" pitchFamily="2" charset="0"/>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1" name="Rectangle 4"/>
          <p:cNvSpPr>
            <a:spLocks noChangeArrowheads="1"/>
          </p:cNvSpPr>
          <p:nvPr/>
        </p:nvSpPr>
        <p:spPr bwMode="auto">
          <a:xfrm>
            <a:off x="1547666" y="4610801"/>
            <a:ext cx="2317662" cy="104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dirty="0" err="1">
                <a:ln>
                  <a:noFill/>
                </a:ln>
                <a:solidFill>
                  <a:schemeClr val="tx1"/>
                </a:solidFill>
                <a:effectLst/>
                <a:latin typeface="AZGCaspariTMedium" panose="02000503000000020003" pitchFamily="2" charset="0"/>
                <a:ea typeface="Calibri" pitchFamily="34" charset="0"/>
                <a:cs typeface="Times New Roman" pitchFamily="18" charset="0"/>
              </a:rPr>
              <a:t>Nonfrail</a:t>
            </a:r>
            <a:r>
              <a:rPr kumimoji="0" lang="nl-NL" altLang="nl-NL" sz="1600" b="0" i="0" u="none" strike="noStrike" cap="none" normalizeH="0" baseline="0" dirty="0">
                <a:ln>
                  <a:noFill/>
                </a:ln>
                <a:solidFill>
                  <a:schemeClr val="tx1"/>
                </a:solidFill>
                <a:effectLst/>
                <a:latin typeface="AZGCaspariTMedium" panose="02000503000000020003" pitchFamily="2" charset="0"/>
                <a:ea typeface="Calibri" pitchFamily="34" charset="0"/>
                <a:cs typeface="Times New Roman" pitchFamily="18" charset="0"/>
              </a:rPr>
              <a:t>:  0 tot 1 punten </a:t>
            </a:r>
            <a:endParaRPr kumimoji="0" lang="nl-NL" altLang="nl-NL" sz="1600" b="0" i="0" u="none" strike="noStrike" cap="none" normalizeH="0" baseline="0" dirty="0">
              <a:ln>
                <a:noFill/>
              </a:ln>
              <a:solidFill>
                <a:schemeClr val="tx1"/>
              </a:solidFill>
              <a:effectLst/>
              <a:latin typeface="AZGCaspariTMedium" panose="02000503000000020003"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dirty="0" err="1">
                <a:ln>
                  <a:noFill/>
                </a:ln>
                <a:solidFill>
                  <a:schemeClr val="tx1"/>
                </a:solidFill>
                <a:effectLst/>
                <a:latin typeface="AZGCaspariTMedium" panose="02000503000000020003" pitchFamily="2" charset="0"/>
                <a:ea typeface="Calibri" pitchFamily="34" charset="0"/>
                <a:cs typeface="Times New Roman" pitchFamily="18" charset="0"/>
              </a:rPr>
              <a:t>Prefrail</a:t>
            </a:r>
            <a:r>
              <a:rPr kumimoji="0" lang="nl-NL" altLang="nl-NL" sz="1600" b="0" i="0" u="none" strike="noStrike" cap="none" normalizeH="0" baseline="0" dirty="0">
                <a:ln>
                  <a:noFill/>
                </a:ln>
                <a:solidFill>
                  <a:schemeClr val="tx1"/>
                </a:solidFill>
                <a:effectLst/>
                <a:latin typeface="AZGCaspariTMedium" panose="02000503000000020003" pitchFamily="2" charset="0"/>
                <a:ea typeface="Calibri" pitchFamily="34" charset="0"/>
                <a:cs typeface="Times New Roman" pitchFamily="18" charset="0"/>
              </a:rPr>
              <a:t>: 2 tot 3 punten </a:t>
            </a:r>
            <a:endParaRPr kumimoji="0" lang="nl-NL" altLang="nl-NL" sz="1600" b="0" i="0" u="none" strike="noStrike" cap="none" normalizeH="0" baseline="0" dirty="0">
              <a:ln>
                <a:noFill/>
              </a:ln>
              <a:solidFill>
                <a:schemeClr val="tx1"/>
              </a:solidFill>
              <a:effectLst/>
              <a:latin typeface="AZGCaspariTMedium" panose="02000503000000020003"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dirty="0" err="1">
                <a:ln>
                  <a:noFill/>
                </a:ln>
                <a:solidFill>
                  <a:schemeClr val="tx1"/>
                </a:solidFill>
                <a:effectLst/>
                <a:latin typeface="AZGCaspariTMedium" panose="02000503000000020003" pitchFamily="2" charset="0"/>
                <a:ea typeface="Calibri" pitchFamily="34" charset="0"/>
                <a:cs typeface="Times New Roman" pitchFamily="18" charset="0"/>
              </a:rPr>
              <a:t>Frail</a:t>
            </a:r>
            <a:r>
              <a:rPr kumimoji="0" lang="nl-NL" altLang="nl-NL" sz="1600" b="0" i="0" u="none" strike="noStrike" cap="none" normalizeH="0" baseline="0" dirty="0">
                <a:ln>
                  <a:noFill/>
                </a:ln>
                <a:solidFill>
                  <a:schemeClr val="tx1"/>
                </a:solidFill>
                <a:effectLst/>
                <a:latin typeface="AZGCaspariTMedium" panose="02000503000000020003" pitchFamily="2" charset="0"/>
                <a:ea typeface="Calibri" pitchFamily="34" charset="0"/>
                <a:cs typeface="Times New Roman" pitchFamily="18" charset="0"/>
              </a:rPr>
              <a:t>: ≥4 punten</a:t>
            </a:r>
            <a:endParaRPr kumimoji="0" lang="nl-NL" altLang="nl-NL" sz="1600" b="0" i="0" u="none" strike="noStrike" cap="none" normalizeH="0" baseline="0" dirty="0">
              <a:ln>
                <a:noFill/>
              </a:ln>
              <a:solidFill>
                <a:schemeClr val="tx1"/>
              </a:solidFill>
              <a:effectLst/>
              <a:latin typeface="AZGCaspariTMedium" panose="02000503000000020003" pitchFamily="2" charset="0"/>
              <a:cs typeface="Arial" pitchFamily="34" charset="0"/>
            </a:endParaRPr>
          </a:p>
        </p:txBody>
      </p:sp>
      <p:sp>
        <p:nvSpPr>
          <p:cNvPr id="12" name="Tekstvak 11"/>
          <p:cNvSpPr txBox="1"/>
          <p:nvPr/>
        </p:nvSpPr>
        <p:spPr>
          <a:xfrm>
            <a:off x="1547664" y="1604798"/>
            <a:ext cx="5976664" cy="369332"/>
          </a:xfrm>
          <a:prstGeom prst="rect">
            <a:avLst/>
          </a:prstGeom>
          <a:noFill/>
        </p:spPr>
        <p:txBody>
          <a:bodyPr wrap="square" rtlCol="0">
            <a:spAutoFit/>
          </a:bodyPr>
          <a:lstStyle/>
          <a:p>
            <a:pPr lvl="0"/>
            <a:r>
              <a:rPr lang="fr-FR" altLang="nl-NL" sz="1800" b="1" dirty="0" err="1">
                <a:latin typeface="+mn-lt"/>
                <a:ea typeface="MS Gothic" pitchFamily="49" charset="-128"/>
                <a:cs typeface="Times New Roman" pitchFamily="18" charset="0"/>
              </a:rPr>
              <a:t>Tool</a:t>
            </a:r>
            <a:r>
              <a:rPr lang="fr-FR" altLang="nl-NL" sz="1800" b="1" dirty="0">
                <a:latin typeface="+mn-lt"/>
                <a:ea typeface="MS Gothic" pitchFamily="49" charset="-128"/>
                <a:cs typeface="Times New Roman" pitchFamily="18" charset="0"/>
              </a:rPr>
              <a:t>: </a:t>
            </a:r>
            <a:r>
              <a:rPr lang="fr-FR" altLang="nl-NL" sz="1800" dirty="0" err="1">
                <a:latin typeface="+mn-lt"/>
                <a:ea typeface="MS Gothic" pitchFamily="49" charset="-128"/>
                <a:cs typeface="Times New Roman" pitchFamily="18" charset="0"/>
              </a:rPr>
              <a:t>Robinson’s</a:t>
            </a:r>
            <a:r>
              <a:rPr lang="fr-FR" altLang="nl-NL" sz="1800" dirty="0">
                <a:latin typeface="+mn-lt"/>
                <a:ea typeface="MS Gothic" pitchFamily="49" charset="-128"/>
                <a:cs typeface="Times New Roman" pitchFamily="18" charset="0"/>
              </a:rPr>
              <a:t> </a:t>
            </a:r>
            <a:r>
              <a:rPr lang="fr-FR" altLang="nl-NL" sz="1800" dirty="0" err="1">
                <a:latin typeface="+mn-lt"/>
                <a:ea typeface="MS Gothic" pitchFamily="49" charset="-128"/>
                <a:cs typeface="Times New Roman" pitchFamily="18" charset="0"/>
              </a:rPr>
              <a:t>frailty</a:t>
            </a:r>
            <a:r>
              <a:rPr lang="fr-FR" altLang="nl-NL" sz="1800" dirty="0">
                <a:latin typeface="+mn-lt"/>
                <a:ea typeface="MS Gothic" pitchFamily="49" charset="-128"/>
                <a:cs typeface="Times New Roman" pitchFamily="18" charset="0"/>
              </a:rPr>
              <a:t> score</a:t>
            </a:r>
            <a:r>
              <a:rPr lang="fr-FR" altLang="nl-NL" sz="1800" baseline="30000" dirty="0">
                <a:latin typeface="+mn-lt"/>
                <a:ea typeface="MS Gothic" pitchFamily="49" charset="-128"/>
                <a:cs typeface="Times New Roman" pitchFamily="18" charset="0"/>
              </a:rPr>
              <a:t>1</a:t>
            </a:r>
            <a:endParaRPr lang="nl-NL" sz="1800" dirty="0"/>
          </a:p>
        </p:txBody>
      </p:sp>
      <p:sp>
        <p:nvSpPr>
          <p:cNvPr id="13" name="Tekstvak 12"/>
          <p:cNvSpPr txBox="1"/>
          <p:nvPr/>
        </p:nvSpPr>
        <p:spPr>
          <a:xfrm>
            <a:off x="1547664" y="5805265"/>
            <a:ext cx="7128792" cy="984885"/>
          </a:xfrm>
          <a:prstGeom prst="rect">
            <a:avLst/>
          </a:prstGeom>
          <a:noFill/>
        </p:spPr>
        <p:txBody>
          <a:bodyPr wrap="square" rtlCol="0">
            <a:spAutoFit/>
          </a:bodyPr>
          <a:lstStyle/>
          <a:p>
            <a:r>
              <a:rPr lang="nl-NL" sz="1800" b="1" dirty="0">
                <a:latin typeface="+mn-lt"/>
              </a:rPr>
              <a:t>Interventie:  </a:t>
            </a:r>
            <a:r>
              <a:rPr lang="nl-NL" sz="1800" dirty="0">
                <a:latin typeface="+mn-lt"/>
              </a:rPr>
              <a:t>verwijzing internist ouderengeneeskunde</a:t>
            </a:r>
          </a:p>
          <a:p>
            <a:endParaRPr lang="nl-NL" sz="1800" dirty="0">
              <a:latin typeface="+mn-lt"/>
            </a:endParaRPr>
          </a:p>
          <a:p>
            <a:r>
              <a:rPr lang="nl-NL" sz="1000" baseline="30000" dirty="0">
                <a:latin typeface="+mn-lt"/>
              </a:rPr>
              <a:t> </a:t>
            </a:r>
            <a:r>
              <a:rPr lang="nl-NL" sz="1000" i="1" baseline="30000" dirty="0">
                <a:latin typeface="+mn-lt"/>
              </a:rPr>
              <a:t>1 </a:t>
            </a:r>
            <a:r>
              <a:rPr lang="nl-NL" sz="1000" dirty="0">
                <a:latin typeface="+mn-lt"/>
              </a:rPr>
              <a:t>Simple </a:t>
            </a:r>
            <a:r>
              <a:rPr lang="nl-NL" sz="1000" dirty="0" err="1">
                <a:latin typeface="+mn-lt"/>
              </a:rPr>
              <a:t>frailty</a:t>
            </a:r>
            <a:r>
              <a:rPr lang="nl-NL" sz="1000" dirty="0">
                <a:latin typeface="+mn-lt"/>
              </a:rPr>
              <a:t> score </a:t>
            </a:r>
            <a:r>
              <a:rPr lang="nl-NL" sz="1000" dirty="0" err="1">
                <a:latin typeface="+mn-lt"/>
              </a:rPr>
              <a:t>predicts</a:t>
            </a:r>
            <a:r>
              <a:rPr lang="nl-NL" sz="1000" dirty="0">
                <a:latin typeface="+mn-lt"/>
              </a:rPr>
              <a:t> </a:t>
            </a:r>
            <a:r>
              <a:rPr lang="nl-NL" sz="1000" dirty="0" err="1">
                <a:latin typeface="+mn-lt"/>
              </a:rPr>
              <a:t>postoperative</a:t>
            </a:r>
            <a:r>
              <a:rPr lang="nl-NL" sz="1000" dirty="0">
                <a:latin typeface="+mn-lt"/>
              </a:rPr>
              <a:t> </a:t>
            </a:r>
            <a:r>
              <a:rPr lang="nl-NL" sz="1000" dirty="0" err="1">
                <a:latin typeface="+mn-lt"/>
              </a:rPr>
              <a:t>complications</a:t>
            </a:r>
            <a:r>
              <a:rPr lang="nl-NL" sz="1000" dirty="0">
                <a:latin typeface="+mn-lt"/>
              </a:rPr>
              <a:t> </a:t>
            </a:r>
            <a:r>
              <a:rPr lang="nl-NL" sz="1000" dirty="0" err="1">
                <a:latin typeface="+mn-lt"/>
              </a:rPr>
              <a:t>across</a:t>
            </a:r>
            <a:r>
              <a:rPr lang="nl-NL" sz="1000" dirty="0">
                <a:latin typeface="+mn-lt"/>
              </a:rPr>
              <a:t> </a:t>
            </a:r>
            <a:r>
              <a:rPr lang="nl-NL" sz="1000" dirty="0" err="1">
                <a:latin typeface="+mn-lt"/>
              </a:rPr>
              <a:t>surgical</a:t>
            </a:r>
            <a:r>
              <a:rPr lang="nl-NL" sz="1000" dirty="0">
                <a:latin typeface="+mn-lt"/>
              </a:rPr>
              <a:t> </a:t>
            </a:r>
            <a:r>
              <a:rPr lang="nl-NL" sz="1000" dirty="0" err="1">
                <a:latin typeface="+mn-lt"/>
              </a:rPr>
              <a:t>specialties</a:t>
            </a:r>
            <a:r>
              <a:rPr lang="nl-NL" sz="1000" dirty="0">
                <a:latin typeface="+mn-lt"/>
              </a:rPr>
              <a:t>.  Robinson TN1, </a:t>
            </a:r>
            <a:r>
              <a:rPr lang="nl-NL" sz="1000" dirty="0" err="1">
                <a:latin typeface="+mn-lt"/>
              </a:rPr>
              <a:t>Wu</a:t>
            </a:r>
            <a:r>
              <a:rPr lang="nl-NL" sz="1000" dirty="0">
                <a:latin typeface="+mn-lt"/>
              </a:rPr>
              <a:t> DS, Pointer L, Dunn CL, Cleveland JC </a:t>
            </a:r>
            <a:r>
              <a:rPr lang="nl-NL" sz="1000" dirty="0" err="1">
                <a:latin typeface="+mn-lt"/>
              </a:rPr>
              <a:t>Jr</a:t>
            </a:r>
            <a:r>
              <a:rPr lang="nl-NL" sz="1000" dirty="0">
                <a:latin typeface="+mn-lt"/>
              </a:rPr>
              <a:t>, </a:t>
            </a:r>
            <a:r>
              <a:rPr lang="nl-NL" sz="1000" dirty="0" err="1">
                <a:latin typeface="+mn-lt"/>
              </a:rPr>
              <a:t>Moss</a:t>
            </a:r>
            <a:r>
              <a:rPr lang="nl-NL" sz="1000" dirty="0">
                <a:latin typeface="+mn-lt"/>
              </a:rPr>
              <a:t> M</a:t>
            </a:r>
          </a:p>
        </p:txBody>
      </p:sp>
    </p:spTree>
    <p:extLst>
      <p:ext uri="{BB962C8B-B14F-4D97-AF65-F5344CB8AC3E}">
        <p14:creationId xmlns:p14="http://schemas.microsoft.com/office/powerpoint/2010/main" val="164756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1403648" y="548680"/>
            <a:ext cx="6912768" cy="864096"/>
          </a:xfrm>
          <a:prstGeom prst="rect">
            <a:avLst/>
          </a:prstGeom>
          <a:noFill/>
          <a:ln w="25400" cap="flat" cmpd="sng" algn="ctr">
            <a:no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dk1"/>
                </a:solidFill>
                <a:latin typeface="+mn-lt"/>
                <a:ea typeface="+mn-ea"/>
                <a:cs typeface="+mn-cs"/>
              </a:defRPr>
            </a:lvl1pPr>
            <a:lvl2pPr algn="l" rtl="0" eaLnBrk="0" fontAlgn="base" hangingPunct="0">
              <a:spcBef>
                <a:spcPct val="0"/>
              </a:spcBef>
              <a:spcAft>
                <a:spcPct val="0"/>
              </a:spcAft>
              <a:defRPr sz="3200">
                <a:solidFill>
                  <a:schemeClr val="dk1"/>
                </a:solidFill>
                <a:latin typeface="+mn-lt"/>
                <a:ea typeface="+mn-ea"/>
                <a:cs typeface="+mn-cs"/>
              </a:defRPr>
            </a:lvl2pPr>
            <a:lvl3pPr algn="l" rtl="0" eaLnBrk="0" fontAlgn="base" hangingPunct="0">
              <a:spcBef>
                <a:spcPct val="0"/>
              </a:spcBef>
              <a:spcAft>
                <a:spcPct val="0"/>
              </a:spcAft>
              <a:defRPr sz="3200">
                <a:solidFill>
                  <a:schemeClr val="dk1"/>
                </a:solidFill>
                <a:latin typeface="+mn-lt"/>
                <a:ea typeface="+mn-ea"/>
                <a:cs typeface="+mn-cs"/>
              </a:defRPr>
            </a:lvl3pPr>
            <a:lvl4pPr algn="l" rtl="0" eaLnBrk="0" fontAlgn="base" hangingPunct="0">
              <a:spcBef>
                <a:spcPct val="0"/>
              </a:spcBef>
              <a:spcAft>
                <a:spcPct val="0"/>
              </a:spcAft>
              <a:defRPr sz="3200">
                <a:solidFill>
                  <a:schemeClr val="dk1"/>
                </a:solidFill>
                <a:latin typeface="+mn-lt"/>
                <a:ea typeface="+mn-ea"/>
                <a:cs typeface="+mn-cs"/>
              </a:defRPr>
            </a:lvl4pPr>
            <a:lvl5pPr algn="l" rtl="0" eaLnBrk="0" fontAlgn="base" hangingPunct="0">
              <a:spcBef>
                <a:spcPct val="0"/>
              </a:spcBef>
              <a:spcAft>
                <a:spcPct val="0"/>
              </a:spcAft>
              <a:defRPr sz="3200">
                <a:solidFill>
                  <a:schemeClr val="dk1"/>
                </a:solidFill>
                <a:latin typeface="+mn-lt"/>
                <a:ea typeface="+mn-ea"/>
                <a:cs typeface="+mn-cs"/>
              </a:defRPr>
            </a:lvl5pPr>
            <a:lvl6pPr marL="457200" algn="l" rtl="0" eaLnBrk="0" fontAlgn="base" hangingPunct="0">
              <a:spcBef>
                <a:spcPct val="0"/>
              </a:spcBef>
              <a:spcAft>
                <a:spcPct val="0"/>
              </a:spcAft>
              <a:defRPr sz="3200">
                <a:solidFill>
                  <a:schemeClr val="dk1"/>
                </a:solidFill>
                <a:latin typeface="+mn-lt"/>
                <a:ea typeface="+mn-ea"/>
                <a:cs typeface="+mn-cs"/>
              </a:defRPr>
            </a:lvl6pPr>
            <a:lvl7pPr marL="914400" algn="l" rtl="0" eaLnBrk="0" fontAlgn="base" hangingPunct="0">
              <a:spcBef>
                <a:spcPct val="0"/>
              </a:spcBef>
              <a:spcAft>
                <a:spcPct val="0"/>
              </a:spcAft>
              <a:defRPr sz="3200">
                <a:solidFill>
                  <a:schemeClr val="dk1"/>
                </a:solidFill>
                <a:latin typeface="+mn-lt"/>
                <a:ea typeface="+mn-ea"/>
                <a:cs typeface="+mn-cs"/>
              </a:defRPr>
            </a:lvl7pPr>
            <a:lvl8pPr marL="1371600" algn="l" rtl="0" eaLnBrk="0" fontAlgn="base" hangingPunct="0">
              <a:spcBef>
                <a:spcPct val="0"/>
              </a:spcBef>
              <a:spcAft>
                <a:spcPct val="0"/>
              </a:spcAft>
              <a:defRPr sz="3200">
                <a:solidFill>
                  <a:schemeClr val="dk1"/>
                </a:solidFill>
                <a:latin typeface="+mn-lt"/>
                <a:ea typeface="+mn-ea"/>
                <a:cs typeface="+mn-cs"/>
              </a:defRPr>
            </a:lvl8pPr>
            <a:lvl9pPr marL="1828800" algn="l" rtl="0" eaLnBrk="0" fontAlgn="base" hangingPunct="0">
              <a:spcBef>
                <a:spcPct val="0"/>
              </a:spcBef>
              <a:spcAft>
                <a:spcPct val="0"/>
              </a:spcAft>
              <a:defRPr sz="3200">
                <a:solidFill>
                  <a:schemeClr val="dk1"/>
                </a:solidFill>
                <a:latin typeface="+mn-lt"/>
                <a:ea typeface="+mn-ea"/>
                <a:cs typeface="+mn-cs"/>
              </a:defRPr>
            </a:lvl9pPr>
          </a:lstStyle>
          <a:p>
            <a:r>
              <a:rPr lang="nl-NL" sz="3600" kern="0" dirty="0"/>
              <a:t>5. Intoxicaties </a:t>
            </a:r>
          </a:p>
        </p:txBody>
      </p:sp>
      <p:sp>
        <p:nvSpPr>
          <p:cNvPr id="2" name="Tijdelijke aanduiding voor inhoud 1"/>
          <p:cNvSpPr>
            <a:spLocks noGrp="1"/>
          </p:cNvSpPr>
          <p:nvPr>
            <p:ph idx="1"/>
          </p:nvPr>
        </p:nvSpPr>
        <p:spPr>
          <a:xfrm>
            <a:off x="1219221" y="1628800"/>
            <a:ext cx="6377115" cy="1944216"/>
          </a:xfrm>
        </p:spPr>
        <p:txBody>
          <a:bodyPr/>
          <a:lstStyle/>
          <a:p>
            <a:pPr marL="0" indent="0">
              <a:buNone/>
            </a:pPr>
            <a:r>
              <a:rPr lang="nl-NL" sz="1800" dirty="0"/>
              <a:t>Alcohol / roken / drugs </a:t>
            </a:r>
          </a:p>
          <a:p>
            <a:endParaRPr lang="nl-NL" sz="1800" dirty="0"/>
          </a:p>
          <a:p>
            <a:pPr marL="0" indent="0">
              <a:buNone/>
            </a:pPr>
            <a:r>
              <a:rPr lang="nl-NL" sz="1800" b="1" dirty="0"/>
              <a:t>Tool: </a:t>
            </a:r>
            <a:r>
              <a:rPr lang="nl-NL" sz="1800" dirty="0"/>
              <a:t>anamnese</a:t>
            </a:r>
          </a:p>
          <a:p>
            <a:pPr marL="0" indent="0">
              <a:buNone/>
            </a:pPr>
            <a:endParaRPr lang="nl-NL" sz="1800" b="1" dirty="0"/>
          </a:p>
          <a:p>
            <a:pPr marL="0" indent="0">
              <a:buNone/>
            </a:pPr>
            <a:r>
              <a:rPr lang="nl-NL" sz="1800" b="1" dirty="0"/>
              <a:t>Plan</a:t>
            </a:r>
            <a:r>
              <a:rPr lang="nl-NL" sz="1800" dirty="0"/>
              <a:t>: Rokende patiënt krijgt VBA             verwijzing huisarts</a:t>
            </a:r>
          </a:p>
          <a:p>
            <a:pPr marL="0" indent="0">
              <a:buNone/>
            </a:pPr>
            <a:r>
              <a:rPr lang="nl-NL" sz="1800" b="1" dirty="0"/>
              <a:t>Plan: </a:t>
            </a:r>
            <a:r>
              <a:rPr lang="nl-NL" sz="1800" dirty="0"/>
              <a:t>Alcohol / drugs gebruik             verwijzing huisarts </a:t>
            </a:r>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3" name="Pijl: rechts 2">
            <a:extLst>
              <a:ext uri="{FF2B5EF4-FFF2-40B4-BE49-F238E27FC236}">
                <a16:creationId xmlns:a16="http://schemas.microsoft.com/office/drawing/2014/main" id="{9624BDC3-CFC9-4209-A498-24674163AC7D}"/>
              </a:ext>
            </a:extLst>
          </p:cNvPr>
          <p:cNvSpPr/>
          <p:nvPr/>
        </p:nvSpPr>
        <p:spPr>
          <a:xfrm>
            <a:off x="4391980" y="3068960"/>
            <a:ext cx="360040" cy="144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dirty="0"/>
          </a:p>
        </p:txBody>
      </p:sp>
      <p:sp>
        <p:nvSpPr>
          <p:cNvPr id="5" name="Pijl: rechts 4">
            <a:extLst>
              <a:ext uri="{FF2B5EF4-FFF2-40B4-BE49-F238E27FC236}">
                <a16:creationId xmlns:a16="http://schemas.microsoft.com/office/drawing/2014/main" id="{47415ABB-CC27-4AAD-A1B2-DA6B896C0EBD}"/>
              </a:ext>
            </a:extLst>
          </p:cNvPr>
          <p:cNvSpPr/>
          <p:nvPr/>
        </p:nvSpPr>
        <p:spPr>
          <a:xfrm>
            <a:off x="4031940" y="3429000"/>
            <a:ext cx="360040" cy="144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dirty="0"/>
          </a:p>
        </p:txBody>
      </p:sp>
      <p:pic>
        <p:nvPicPr>
          <p:cNvPr id="7" name="Afbeelding 6">
            <a:extLst>
              <a:ext uri="{FF2B5EF4-FFF2-40B4-BE49-F238E27FC236}">
                <a16:creationId xmlns:a16="http://schemas.microsoft.com/office/drawing/2014/main" id="{F8658FE9-EAD5-47C0-B2C7-BECD63A2A818}"/>
              </a:ext>
            </a:extLst>
          </p:cNvPr>
          <p:cNvPicPr>
            <a:picLocks noChangeAspect="1"/>
          </p:cNvPicPr>
          <p:nvPr/>
        </p:nvPicPr>
        <p:blipFill>
          <a:blip r:embed="rId2"/>
          <a:stretch>
            <a:fillRect/>
          </a:stretch>
        </p:blipFill>
        <p:spPr>
          <a:xfrm>
            <a:off x="6948264" y="4763393"/>
            <a:ext cx="2016224" cy="1562757"/>
          </a:xfrm>
          <a:prstGeom prst="rect">
            <a:avLst/>
          </a:prstGeom>
        </p:spPr>
      </p:pic>
    </p:spTree>
    <p:extLst>
      <p:ext uri="{BB962C8B-B14F-4D97-AF65-F5344CB8AC3E}">
        <p14:creationId xmlns:p14="http://schemas.microsoft.com/office/powerpoint/2010/main" val="1578012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NL" sz="1800" b="1" dirty="0"/>
              <a:t>Tool: </a:t>
            </a:r>
            <a:r>
              <a:rPr lang="nl-NL" sz="1800" dirty="0"/>
              <a:t>De </a:t>
            </a:r>
            <a:r>
              <a:rPr lang="nl-NL" sz="1800" dirty="0" err="1"/>
              <a:t>Hospital</a:t>
            </a:r>
            <a:r>
              <a:rPr lang="nl-NL" sz="1800" dirty="0"/>
              <a:t> </a:t>
            </a:r>
            <a:r>
              <a:rPr lang="nl-NL" sz="1800" dirty="0" err="1"/>
              <a:t>Anxiety</a:t>
            </a:r>
            <a:r>
              <a:rPr lang="nl-NL" sz="1800" dirty="0"/>
              <a:t> </a:t>
            </a:r>
            <a:r>
              <a:rPr lang="nl-NL" sz="1800" dirty="0" err="1"/>
              <a:t>and</a:t>
            </a:r>
            <a:r>
              <a:rPr lang="nl-NL" sz="1800" dirty="0"/>
              <a:t> </a:t>
            </a:r>
            <a:r>
              <a:rPr lang="nl-NL" sz="1800" dirty="0" err="1"/>
              <a:t>Depression</a:t>
            </a:r>
            <a:r>
              <a:rPr lang="nl-NL" sz="1800" dirty="0"/>
              <a:t> </a:t>
            </a:r>
            <a:r>
              <a:rPr lang="nl-NL" sz="1800" dirty="0" err="1"/>
              <a:t>Scale</a:t>
            </a:r>
            <a:r>
              <a:rPr lang="nl-NL" sz="1800" dirty="0"/>
              <a:t> (HADS)</a:t>
            </a:r>
          </a:p>
          <a:p>
            <a:pPr marL="0" indent="0">
              <a:buNone/>
            </a:pPr>
            <a:endParaRPr lang="nl-NL" sz="1800" dirty="0"/>
          </a:p>
          <a:p>
            <a:pPr marL="0" indent="0">
              <a:buNone/>
            </a:pPr>
            <a:r>
              <a:rPr lang="nl-NL" sz="1800" dirty="0"/>
              <a:t>‘’Meet de gevoelens en klachten die bij de patiënt de afgelopen week het meest aanwezig zijn geweest.’’</a:t>
            </a:r>
          </a:p>
          <a:p>
            <a:pPr marL="0" indent="0">
              <a:buNone/>
            </a:pPr>
            <a:endParaRPr lang="nl-NL" sz="1800" dirty="0"/>
          </a:p>
          <a:p>
            <a:pPr marL="0" indent="0">
              <a:buNone/>
            </a:pPr>
            <a:r>
              <a:rPr lang="nl-NL" sz="1800" b="1" dirty="0"/>
              <a:t>Interventie: </a:t>
            </a:r>
            <a:r>
              <a:rPr lang="nl-NL" sz="1800" dirty="0"/>
              <a:t>verwijzing POH GGZ nadien evt. door naar medische psychologie </a:t>
            </a:r>
          </a:p>
          <a:p>
            <a:pPr marL="0" indent="0">
              <a:buNone/>
            </a:pPr>
            <a:endParaRPr lang="nl-NL" sz="1800" dirty="0"/>
          </a:p>
        </p:txBody>
      </p:sp>
      <p:sp>
        <p:nvSpPr>
          <p:cNvPr id="4" name="Rectangle 4"/>
          <p:cNvSpPr txBox="1">
            <a:spLocks noChangeArrowheads="1"/>
          </p:cNvSpPr>
          <p:nvPr/>
        </p:nvSpPr>
        <p:spPr bwMode="auto">
          <a:xfrm>
            <a:off x="1397567" y="563251"/>
            <a:ext cx="6912768" cy="864096"/>
          </a:xfrm>
          <a:prstGeom prst="rect">
            <a:avLst/>
          </a:prstGeom>
          <a:noFill/>
          <a:ln w="25400" cap="flat" cmpd="sng" algn="ctr">
            <a:no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dk1"/>
                </a:solidFill>
                <a:latin typeface="+mn-lt"/>
                <a:ea typeface="+mn-ea"/>
                <a:cs typeface="+mn-cs"/>
              </a:defRPr>
            </a:lvl1pPr>
            <a:lvl2pPr algn="l" rtl="0" eaLnBrk="0" fontAlgn="base" hangingPunct="0">
              <a:spcBef>
                <a:spcPct val="0"/>
              </a:spcBef>
              <a:spcAft>
                <a:spcPct val="0"/>
              </a:spcAft>
              <a:defRPr sz="3200">
                <a:solidFill>
                  <a:schemeClr val="dk1"/>
                </a:solidFill>
                <a:latin typeface="+mn-lt"/>
                <a:ea typeface="+mn-ea"/>
                <a:cs typeface="+mn-cs"/>
              </a:defRPr>
            </a:lvl2pPr>
            <a:lvl3pPr algn="l" rtl="0" eaLnBrk="0" fontAlgn="base" hangingPunct="0">
              <a:spcBef>
                <a:spcPct val="0"/>
              </a:spcBef>
              <a:spcAft>
                <a:spcPct val="0"/>
              </a:spcAft>
              <a:defRPr sz="3200">
                <a:solidFill>
                  <a:schemeClr val="dk1"/>
                </a:solidFill>
                <a:latin typeface="+mn-lt"/>
                <a:ea typeface="+mn-ea"/>
                <a:cs typeface="+mn-cs"/>
              </a:defRPr>
            </a:lvl3pPr>
            <a:lvl4pPr algn="l" rtl="0" eaLnBrk="0" fontAlgn="base" hangingPunct="0">
              <a:spcBef>
                <a:spcPct val="0"/>
              </a:spcBef>
              <a:spcAft>
                <a:spcPct val="0"/>
              </a:spcAft>
              <a:defRPr sz="3200">
                <a:solidFill>
                  <a:schemeClr val="dk1"/>
                </a:solidFill>
                <a:latin typeface="+mn-lt"/>
                <a:ea typeface="+mn-ea"/>
                <a:cs typeface="+mn-cs"/>
              </a:defRPr>
            </a:lvl4pPr>
            <a:lvl5pPr algn="l" rtl="0" eaLnBrk="0" fontAlgn="base" hangingPunct="0">
              <a:spcBef>
                <a:spcPct val="0"/>
              </a:spcBef>
              <a:spcAft>
                <a:spcPct val="0"/>
              </a:spcAft>
              <a:defRPr sz="3200">
                <a:solidFill>
                  <a:schemeClr val="dk1"/>
                </a:solidFill>
                <a:latin typeface="+mn-lt"/>
                <a:ea typeface="+mn-ea"/>
                <a:cs typeface="+mn-cs"/>
              </a:defRPr>
            </a:lvl5pPr>
            <a:lvl6pPr marL="457200" algn="l" rtl="0" eaLnBrk="0" fontAlgn="base" hangingPunct="0">
              <a:spcBef>
                <a:spcPct val="0"/>
              </a:spcBef>
              <a:spcAft>
                <a:spcPct val="0"/>
              </a:spcAft>
              <a:defRPr sz="3200">
                <a:solidFill>
                  <a:schemeClr val="dk1"/>
                </a:solidFill>
                <a:latin typeface="+mn-lt"/>
                <a:ea typeface="+mn-ea"/>
                <a:cs typeface="+mn-cs"/>
              </a:defRPr>
            </a:lvl6pPr>
            <a:lvl7pPr marL="914400" algn="l" rtl="0" eaLnBrk="0" fontAlgn="base" hangingPunct="0">
              <a:spcBef>
                <a:spcPct val="0"/>
              </a:spcBef>
              <a:spcAft>
                <a:spcPct val="0"/>
              </a:spcAft>
              <a:defRPr sz="3200">
                <a:solidFill>
                  <a:schemeClr val="dk1"/>
                </a:solidFill>
                <a:latin typeface="+mn-lt"/>
                <a:ea typeface="+mn-ea"/>
                <a:cs typeface="+mn-cs"/>
              </a:defRPr>
            </a:lvl7pPr>
            <a:lvl8pPr marL="1371600" algn="l" rtl="0" eaLnBrk="0" fontAlgn="base" hangingPunct="0">
              <a:spcBef>
                <a:spcPct val="0"/>
              </a:spcBef>
              <a:spcAft>
                <a:spcPct val="0"/>
              </a:spcAft>
              <a:defRPr sz="3200">
                <a:solidFill>
                  <a:schemeClr val="dk1"/>
                </a:solidFill>
                <a:latin typeface="+mn-lt"/>
                <a:ea typeface="+mn-ea"/>
                <a:cs typeface="+mn-cs"/>
              </a:defRPr>
            </a:lvl8pPr>
            <a:lvl9pPr marL="1828800" algn="l" rtl="0" eaLnBrk="0" fontAlgn="base" hangingPunct="0">
              <a:spcBef>
                <a:spcPct val="0"/>
              </a:spcBef>
              <a:spcAft>
                <a:spcPct val="0"/>
              </a:spcAft>
              <a:defRPr sz="3200">
                <a:solidFill>
                  <a:schemeClr val="dk1"/>
                </a:solidFill>
                <a:latin typeface="+mn-lt"/>
                <a:ea typeface="+mn-ea"/>
                <a:cs typeface="+mn-cs"/>
              </a:defRPr>
            </a:lvl9pPr>
          </a:lstStyle>
          <a:p>
            <a:r>
              <a:rPr lang="nl-NL" sz="3600" kern="0" dirty="0"/>
              <a:t>6. Psychische weerbaarheid</a:t>
            </a:r>
          </a:p>
        </p:txBody>
      </p:sp>
    </p:spTree>
    <p:extLst>
      <p:ext uri="{BB962C8B-B14F-4D97-AF65-F5344CB8AC3E}">
        <p14:creationId xmlns:p14="http://schemas.microsoft.com/office/powerpoint/2010/main" val="1578012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17836" y="1628800"/>
            <a:ext cx="7364413" cy="4114800"/>
          </a:xfrm>
        </p:spPr>
        <p:txBody>
          <a:bodyPr/>
          <a:lstStyle/>
          <a:p>
            <a:r>
              <a:rPr lang="nl-NL" sz="1800" dirty="0"/>
              <a:t>Pas opereren als alle ‘stoplichten op groen staan’</a:t>
            </a:r>
          </a:p>
          <a:p>
            <a:pPr marL="0" indent="0">
              <a:buNone/>
            </a:pPr>
            <a:endParaRPr lang="nl-NL" sz="1800" dirty="0"/>
          </a:p>
          <a:p>
            <a:r>
              <a:rPr lang="nl-NL" sz="1800" dirty="0"/>
              <a:t>Wachttijd aangepast aan moment dat patiënt maximaal geoptimaliseerd is</a:t>
            </a:r>
          </a:p>
          <a:p>
            <a:endParaRPr lang="nl-NL" sz="1800" dirty="0"/>
          </a:p>
          <a:p>
            <a:r>
              <a:rPr lang="nl-NL" sz="1800" dirty="0"/>
              <a:t>Los van het gevoel dat de patient ervaart om zo snel mogelijk geopereerd te moeten worden bij kanker ,maken wij gebruik van de wachtperiode om patient zo goed mogelijk voor te bereiden en te optimaliseren voor de operatie </a:t>
            </a:r>
          </a:p>
          <a:p>
            <a:endParaRPr lang="nl-NL" sz="1800" dirty="0"/>
          </a:p>
          <a:p>
            <a:r>
              <a:rPr lang="nl-NL" sz="1800" dirty="0"/>
              <a:t>Af van het paradigma zo snel mogelijk opereren bij kanker (patiënt en chirurg); omarm de wachttijd!</a:t>
            </a:r>
          </a:p>
          <a:p>
            <a:pPr marL="0" indent="0">
              <a:buNone/>
            </a:pPr>
            <a:endParaRPr lang="nl-NL" sz="1800" dirty="0"/>
          </a:p>
          <a:p>
            <a:endParaRPr lang="nl-NL" sz="1800" dirty="0"/>
          </a:p>
          <a:p>
            <a:pPr marL="0" indent="0">
              <a:buNone/>
            </a:pPr>
            <a:endParaRPr lang="nl-NL" sz="1800" dirty="0"/>
          </a:p>
          <a:p>
            <a:endParaRPr lang="nl-NL" sz="1800" dirty="0"/>
          </a:p>
        </p:txBody>
      </p:sp>
      <p:sp>
        <p:nvSpPr>
          <p:cNvPr id="6" name="Rectangle 4"/>
          <p:cNvSpPr txBox="1">
            <a:spLocks noChangeArrowheads="1"/>
          </p:cNvSpPr>
          <p:nvPr/>
        </p:nvSpPr>
        <p:spPr bwMode="auto">
          <a:xfrm>
            <a:off x="1317836" y="476672"/>
            <a:ext cx="7574645" cy="864096"/>
          </a:xfrm>
          <a:prstGeom prst="rect">
            <a:avLst/>
          </a:prstGeom>
          <a:noFill/>
          <a:ln w="25400" cap="flat" cmpd="sng" algn="ctr">
            <a:no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dk1"/>
                </a:solidFill>
                <a:latin typeface="+mn-lt"/>
                <a:ea typeface="+mn-ea"/>
                <a:cs typeface="+mn-cs"/>
              </a:defRPr>
            </a:lvl1pPr>
            <a:lvl2pPr algn="l" rtl="0" eaLnBrk="0" fontAlgn="base" hangingPunct="0">
              <a:spcBef>
                <a:spcPct val="0"/>
              </a:spcBef>
              <a:spcAft>
                <a:spcPct val="0"/>
              </a:spcAft>
              <a:defRPr sz="3200">
                <a:solidFill>
                  <a:schemeClr val="dk1"/>
                </a:solidFill>
                <a:latin typeface="+mn-lt"/>
                <a:ea typeface="+mn-ea"/>
                <a:cs typeface="+mn-cs"/>
              </a:defRPr>
            </a:lvl2pPr>
            <a:lvl3pPr algn="l" rtl="0" eaLnBrk="0" fontAlgn="base" hangingPunct="0">
              <a:spcBef>
                <a:spcPct val="0"/>
              </a:spcBef>
              <a:spcAft>
                <a:spcPct val="0"/>
              </a:spcAft>
              <a:defRPr sz="3200">
                <a:solidFill>
                  <a:schemeClr val="dk1"/>
                </a:solidFill>
                <a:latin typeface="+mn-lt"/>
                <a:ea typeface="+mn-ea"/>
                <a:cs typeface="+mn-cs"/>
              </a:defRPr>
            </a:lvl3pPr>
            <a:lvl4pPr algn="l" rtl="0" eaLnBrk="0" fontAlgn="base" hangingPunct="0">
              <a:spcBef>
                <a:spcPct val="0"/>
              </a:spcBef>
              <a:spcAft>
                <a:spcPct val="0"/>
              </a:spcAft>
              <a:defRPr sz="3200">
                <a:solidFill>
                  <a:schemeClr val="dk1"/>
                </a:solidFill>
                <a:latin typeface="+mn-lt"/>
                <a:ea typeface="+mn-ea"/>
                <a:cs typeface="+mn-cs"/>
              </a:defRPr>
            </a:lvl4pPr>
            <a:lvl5pPr algn="l" rtl="0" eaLnBrk="0" fontAlgn="base" hangingPunct="0">
              <a:spcBef>
                <a:spcPct val="0"/>
              </a:spcBef>
              <a:spcAft>
                <a:spcPct val="0"/>
              </a:spcAft>
              <a:defRPr sz="3200">
                <a:solidFill>
                  <a:schemeClr val="dk1"/>
                </a:solidFill>
                <a:latin typeface="+mn-lt"/>
                <a:ea typeface="+mn-ea"/>
                <a:cs typeface="+mn-cs"/>
              </a:defRPr>
            </a:lvl5pPr>
            <a:lvl6pPr marL="457200" algn="l" rtl="0" eaLnBrk="0" fontAlgn="base" hangingPunct="0">
              <a:spcBef>
                <a:spcPct val="0"/>
              </a:spcBef>
              <a:spcAft>
                <a:spcPct val="0"/>
              </a:spcAft>
              <a:defRPr sz="3200">
                <a:solidFill>
                  <a:schemeClr val="dk1"/>
                </a:solidFill>
                <a:latin typeface="+mn-lt"/>
                <a:ea typeface="+mn-ea"/>
                <a:cs typeface="+mn-cs"/>
              </a:defRPr>
            </a:lvl6pPr>
            <a:lvl7pPr marL="914400" algn="l" rtl="0" eaLnBrk="0" fontAlgn="base" hangingPunct="0">
              <a:spcBef>
                <a:spcPct val="0"/>
              </a:spcBef>
              <a:spcAft>
                <a:spcPct val="0"/>
              </a:spcAft>
              <a:defRPr sz="3200">
                <a:solidFill>
                  <a:schemeClr val="dk1"/>
                </a:solidFill>
                <a:latin typeface="+mn-lt"/>
                <a:ea typeface="+mn-ea"/>
                <a:cs typeface="+mn-cs"/>
              </a:defRPr>
            </a:lvl7pPr>
            <a:lvl8pPr marL="1371600" algn="l" rtl="0" eaLnBrk="0" fontAlgn="base" hangingPunct="0">
              <a:spcBef>
                <a:spcPct val="0"/>
              </a:spcBef>
              <a:spcAft>
                <a:spcPct val="0"/>
              </a:spcAft>
              <a:defRPr sz="3200">
                <a:solidFill>
                  <a:schemeClr val="dk1"/>
                </a:solidFill>
                <a:latin typeface="+mn-lt"/>
                <a:ea typeface="+mn-ea"/>
                <a:cs typeface="+mn-cs"/>
              </a:defRPr>
            </a:lvl8pPr>
            <a:lvl9pPr marL="1828800" algn="l" rtl="0" eaLnBrk="0" fontAlgn="base" hangingPunct="0">
              <a:spcBef>
                <a:spcPct val="0"/>
              </a:spcBef>
              <a:spcAft>
                <a:spcPct val="0"/>
              </a:spcAft>
              <a:defRPr sz="3200">
                <a:solidFill>
                  <a:schemeClr val="dk1"/>
                </a:solidFill>
                <a:latin typeface="+mn-lt"/>
                <a:ea typeface="+mn-ea"/>
                <a:cs typeface="+mn-cs"/>
              </a:defRPr>
            </a:lvl9pPr>
          </a:lstStyle>
          <a:p>
            <a:r>
              <a:rPr lang="nl-NL" sz="3600" kern="0" dirty="0"/>
              <a:t>Prehabilitatie poli in toekomst</a:t>
            </a:r>
          </a:p>
        </p:txBody>
      </p:sp>
    </p:spTree>
    <p:extLst>
      <p:ext uri="{BB962C8B-B14F-4D97-AF65-F5344CB8AC3E}">
        <p14:creationId xmlns:p14="http://schemas.microsoft.com/office/powerpoint/2010/main" val="2116998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6" y="2276873"/>
            <a:ext cx="5714121" cy="3941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5368859" y="908720"/>
            <a:ext cx="3744416" cy="1169551"/>
          </a:xfrm>
          <a:prstGeom prst="rect">
            <a:avLst/>
          </a:prstGeom>
          <a:noFill/>
        </p:spPr>
        <p:txBody>
          <a:bodyPr wrap="square" rtlCol="0">
            <a:spAutoFit/>
          </a:bodyPr>
          <a:lstStyle/>
          <a:p>
            <a:pPr marL="0" indent="0">
              <a:buNone/>
            </a:pPr>
            <a:r>
              <a:rPr lang="nl-NL" sz="1400" dirty="0">
                <a:latin typeface="+mn-lt"/>
                <a:cs typeface="Arial" pitchFamily="34" charset="0"/>
              </a:rPr>
              <a:t>"It is </a:t>
            </a:r>
            <a:r>
              <a:rPr lang="nl-NL" sz="1400" dirty="0" err="1">
                <a:latin typeface="+mn-lt"/>
                <a:cs typeface="Arial" pitchFamily="34" charset="0"/>
              </a:rPr>
              <a:t>not</a:t>
            </a:r>
            <a:r>
              <a:rPr lang="nl-NL" sz="1400" dirty="0">
                <a:latin typeface="+mn-lt"/>
                <a:cs typeface="Arial" pitchFamily="34" charset="0"/>
              </a:rPr>
              <a:t> </a:t>
            </a:r>
            <a:r>
              <a:rPr lang="nl-NL" sz="1400" dirty="0" err="1">
                <a:latin typeface="+mn-lt"/>
                <a:cs typeface="Arial" pitchFamily="34" charset="0"/>
              </a:rPr>
              <a:t>the</a:t>
            </a:r>
            <a:r>
              <a:rPr lang="nl-NL" sz="1400" dirty="0">
                <a:latin typeface="+mn-lt"/>
                <a:cs typeface="Arial" pitchFamily="34" charset="0"/>
              </a:rPr>
              <a:t> </a:t>
            </a:r>
            <a:r>
              <a:rPr lang="nl-NL" sz="1400" dirty="0" err="1">
                <a:latin typeface="+mn-lt"/>
                <a:cs typeface="Arial" pitchFamily="34" charset="0"/>
              </a:rPr>
              <a:t>strongest</a:t>
            </a:r>
            <a:r>
              <a:rPr lang="nl-NL" sz="1400" dirty="0">
                <a:latin typeface="+mn-lt"/>
                <a:cs typeface="Arial" pitchFamily="34" charset="0"/>
              </a:rPr>
              <a:t> of </a:t>
            </a:r>
            <a:r>
              <a:rPr lang="nl-NL" sz="1400" dirty="0" err="1">
                <a:latin typeface="+mn-lt"/>
                <a:cs typeface="Arial" pitchFamily="34" charset="0"/>
              </a:rPr>
              <a:t>the</a:t>
            </a:r>
            <a:r>
              <a:rPr lang="nl-NL" sz="1400" dirty="0">
                <a:latin typeface="+mn-lt"/>
                <a:cs typeface="Arial" pitchFamily="34" charset="0"/>
              </a:rPr>
              <a:t> species </a:t>
            </a:r>
            <a:r>
              <a:rPr lang="nl-NL" sz="1400" dirty="0" err="1">
                <a:latin typeface="+mn-lt"/>
                <a:cs typeface="Arial" pitchFamily="34" charset="0"/>
              </a:rPr>
              <a:t>that</a:t>
            </a:r>
            <a:r>
              <a:rPr lang="nl-NL" sz="1400" dirty="0">
                <a:latin typeface="+mn-lt"/>
                <a:cs typeface="Arial" pitchFamily="34" charset="0"/>
              </a:rPr>
              <a:t> </a:t>
            </a:r>
            <a:r>
              <a:rPr lang="nl-NL" sz="1400" dirty="0" err="1">
                <a:latin typeface="+mn-lt"/>
                <a:cs typeface="Arial" pitchFamily="34" charset="0"/>
              </a:rPr>
              <a:t>survives</a:t>
            </a:r>
            <a:r>
              <a:rPr lang="nl-NL" sz="1400" dirty="0">
                <a:latin typeface="+mn-lt"/>
                <a:cs typeface="Arial" pitchFamily="34" charset="0"/>
              </a:rPr>
              <a:t>, nor </a:t>
            </a:r>
            <a:r>
              <a:rPr lang="nl-NL" sz="1400" dirty="0" err="1">
                <a:latin typeface="+mn-lt"/>
                <a:cs typeface="Arial" pitchFamily="34" charset="0"/>
              </a:rPr>
              <a:t>the</a:t>
            </a:r>
            <a:r>
              <a:rPr lang="nl-NL" sz="1400" dirty="0">
                <a:latin typeface="+mn-lt"/>
                <a:cs typeface="Arial" pitchFamily="34" charset="0"/>
              </a:rPr>
              <a:t> most intelligent </a:t>
            </a:r>
            <a:r>
              <a:rPr lang="nl-NL" sz="1400" dirty="0" err="1">
                <a:latin typeface="+mn-lt"/>
                <a:cs typeface="Arial" pitchFamily="34" charset="0"/>
              </a:rPr>
              <a:t>that</a:t>
            </a:r>
            <a:r>
              <a:rPr lang="nl-NL" sz="1400" dirty="0">
                <a:latin typeface="+mn-lt"/>
                <a:cs typeface="Arial" pitchFamily="34" charset="0"/>
              </a:rPr>
              <a:t> </a:t>
            </a:r>
            <a:r>
              <a:rPr lang="nl-NL" sz="1400" dirty="0" err="1">
                <a:latin typeface="+mn-lt"/>
                <a:cs typeface="Arial" pitchFamily="34" charset="0"/>
              </a:rPr>
              <a:t>survives</a:t>
            </a:r>
            <a:r>
              <a:rPr lang="nl-NL" sz="1400" dirty="0">
                <a:latin typeface="+mn-lt"/>
                <a:cs typeface="Arial" pitchFamily="34" charset="0"/>
              </a:rPr>
              <a:t>.                                                                                       It is </a:t>
            </a:r>
            <a:r>
              <a:rPr lang="nl-NL" sz="1400" dirty="0" err="1">
                <a:latin typeface="+mn-lt"/>
                <a:cs typeface="Arial" pitchFamily="34" charset="0"/>
              </a:rPr>
              <a:t>the</a:t>
            </a:r>
            <a:r>
              <a:rPr lang="nl-NL" sz="1400" dirty="0">
                <a:latin typeface="+mn-lt"/>
                <a:cs typeface="Arial" pitchFamily="34" charset="0"/>
              </a:rPr>
              <a:t> </a:t>
            </a:r>
            <a:r>
              <a:rPr lang="nl-NL" sz="1400" dirty="0" err="1">
                <a:latin typeface="+mn-lt"/>
                <a:cs typeface="Arial" pitchFamily="34" charset="0"/>
              </a:rPr>
              <a:t>one</a:t>
            </a:r>
            <a:r>
              <a:rPr lang="nl-NL" sz="1400" dirty="0">
                <a:latin typeface="+mn-lt"/>
                <a:cs typeface="Arial" pitchFamily="34" charset="0"/>
              </a:rPr>
              <a:t> </a:t>
            </a:r>
            <a:r>
              <a:rPr lang="nl-NL" sz="1400" dirty="0" err="1">
                <a:latin typeface="+mn-lt"/>
                <a:cs typeface="Arial" pitchFamily="34" charset="0"/>
              </a:rPr>
              <a:t>that</a:t>
            </a:r>
            <a:r>
              <a:rPr lang="nl-NL" sz="1400" dirty="0">
                <a:latin typeface="+mn-lt"/>
                <a:cs typeface="Arial" pitchFamily="34" charset="0"/>
              </a:rPr>
              <a:t> is most </a:t>
            </a:r>
            <a:r>
              <a:rPr lang="nl-NL" sz="1400" dirty="0" err="1">
                <a:latin typeface="+mn-lt"/>
                <a:cs typeface="Arial" pitchFamily="34" charset="0"/>
              </a:rPr>
              <a:t>adaptive</a:t>
            </a:r>
            <a:r>
              <a:rPr lang="nl-NL" sz="1400" dirty="0">
                <a:latin typeface="+mn-lt"/>
                <a:cs typeface="Arial" pitchFamily="34" charset="0"/>
              </a:rPr>
              <a:t> </a:t>
            </a:r>
            <a:r>
              <a:rPr lang="nl-NL" sz="1400" dirty="0" err="1">
                <a:latin typeface="+mn-lt"/>
                <a:cs typeface="Arial" pitchFamily="34" charset="0"/>
              </a:rPr>
              <a:t>to</a:t>
            </a:r>
            <a:r>
              <a:rPr lang="nl-NL" sz="1400" dirty="0">
                <a:latin typeface="+mn-lt"/>
                <a:cs typeface="Arial" pitchFamily="34" charset="0"/>
              </a:rPr>
              <a:t> change.” </a:t>
            </a:r>
          </a:p>
          <a:p>
            <a:pPr marL="0" indent="0">
              <a:buNone/>
            </a:pPr>
            <a:r>
              <a:rPr lang="nl-NL" sz="1400" i="1" dirty="0">
                <a:latin typeface="+mn-lt"/>
                <a:cs typeface="Arial" pitchFamily="34" charset="0"/>
              </a:rPr>
              <a:t>				Charles Darwin</a:t>
            </a:r>
          </a:p>
        </p:txBody>
      </p:sp>
    </p:spTree>
    <p:extLst>
      <p:ext uri="{BB962C8B-B14F-4D97-AF65-F5344CB8AC3E}">
        <p14:creationId xmlns:p14="http://schemas.microsoft.com/office/powerpoint/2010/main" val="125191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ctrTitle"/>
          </p:nvPr>
        </p:nvSpPr>
        <p:spPr>
          <a:xfrm>
            <a:off x="1331640" y="476672"/>
            <a:ext cx="7272808" cy="792088"/>
          </a:xfrm>
          <a:noFill/>
          <a:ln>
            <a:noFill/>
          </a:ln>
        </p:spPr>
        <p:style>
          <a:lnRef idx="2">
            <a:schemeClr val="dk1"/>
          </a:lnRef>
          <a:fillRef idx="1">
            <a:schemeClr val="lt1"/>
          </a:fillRef>
          <a:effectRef idx="0">
            <a:schemeClr val="dk1"/>
          </a:effectRef>
          <a:fontRef idx="minor">
            <a:schemeClr val="dk1"/>
          </a:fontRef>
        </p:style>
        <p:txBody>
          <a:bodyPr/>
          <a:lstStyle/>
          <a:p>
            <a:br>
              <a:rPr lang="nl-NL" sz="4000" dirty="0"/>
            </a:br>
            <a:br>
              <a:rPr lang="nl-NL" sz="4000" dirty="0"/>
            </a:br>
            <a:r>
              <a:rPr lang="nl-NL" sz="4000" dirty="0"/>
              <a:t> </a:t>
            </a:r>
            <a:endParaRPr lang="nl-NL" sz="6000" dirty="0"/>
          </a:p>
        </p:txBody>
      </p:sp>
      <p:sp>
        <p:nvSpPr>
          <p:cNvPr id="3" name="Tekstvak 2"/>
          <p:cNvSpPr txBox="1"/>
          <p:nvPr/>
        </p:nvSpPr>
        <p:spPr>
          <a:xfrm>
            <a:off x="3059832" y="692696"/>
            <a:ext cx="4248472" cy="2800767"/>
          </a:xfrm>
          <a:prstGeom prst="rect">
            <a:avLst/>
          </a:prstGeom>
          <a:noFill/>
        </p:spPr>
        <p:txBody>
          <a:bodyPr wrap="square" rtlCol="0">
            <a:spAutoFit/>
          </a:bodyPr>
          <a:lstStyle/>
          <a:p>
            <a:r>
              <a:rPr lang="nl-NL" sz="1600" dirty="0">
                <a:latin typeface="+mj-lt"/>
              </a:rPr>
              <a:t>Tijdens het multidisciplinaire overleg van de </a:t>
            </a:r>
            <a:r>
              <a:rPr lang="nl-NL" sz="1600" dirty="0" err="1">
                <a:latin typeface="+mj-lt"/>
              </a:rPr>
              <a:t>Hepato</a:t>
            </a:r>
            <a:r>
              <a:rPr lang="nl-NL" sz="1600" dirty="0">
                <a:latin typeface="+mj-lt"/>
              </a:rPr>
              <a:t> </a:t>
            </a:r>
            <a:r>
              <a:rPr lang="nl-NL" sz="1600" dirty="0" err="1">
                <a:latin typeface="+mj-lt"/>
              </a:rPr>
              <a:t>Pancreato</a:t>
            </a:r>
            <a:r>
              <a:rPr lang="nl-NL" sz="1600" dirty="0">
                <a:latin typeface="+mj-lt"/>
              </a:rPr>
              <a:t> Biliaire Chirurgie  worden nieuw verwezen patiënten met een lever, </a:t>
            </a:r>
            <a:r>
              <a:rPr lang="nl-NL" sz="1600" dirty="0" err="1">
                <a:latin typeface="+mj-lt"/>
              </a:rPr>
              <a:t>galweg</a:t>
            </a:r>
            <a:r>
              <a:rPr lang="nl-NL" sz="1600" dirty="0">
                <a:latin typeface="+mj-lt"/>
              </a:rPr>
              <a:t> of alvleesklier aandoening besproken.</a:t>
            </a:r>
          </a:p>
          <a:p>
            <a:r>
              <a:rPr lang="nl-NL" sz="1600" dirty="0">
                <a:latin typeface="+mj-lt"/>
              </a:rPr>
              <a:t> </a:t>
            </a:r>
          </a:p>
          <a:p>
            <a:r>
              <a:rPr lang="nl-NL" sz="1600" dirty="0">
                <a:latin typeface="+mj-lt"/>
              </a:rPr>
              <a:t>Alle patiënten die in aanmerking komen voor een grote buikoperatie zoals een pancreas corpus/staart resectie, PPPD of grote leverresectie krijgen voorafgaand aan de afspraak met de chirurg een oproep voor de </a:t>
            </a:r>
            <a:r>
              <a:rPr lang="nl-NL" sz="1600" dirty="0" err="1">
                <a:latin typeface="+mj-lt"/>
              </a:rPr>
              <a:t>prehabilitatie</a:t>
            </a:r>
            <a:r>
              <a:rPr lang="nl-NL" sz="1600" dirty="0">
                <a:latin typeface="+mj-lt"/>
              </a:rPr>
              <a:t> poli. </a:t>
            </a:r>
          </a:p>
        </p:txBody>
      </p:sp>
      <p:pic>
        <p:nvPicPr>
          <p:cNvPr id="2" name="Afbeelding 1">
            <a:extLst>
              <a:ext uri="{FF2B5EF4-FFF2-40B4-BE49-F238E27FC236}">
                <a16:creationId xmlns:a16="http://schemas.microsoft.com/office/drawing/2014/main" id="{68DD3EF1-6A98-4EBD-ACED-B924D8799063}"/>
              </a:ext>
            </a:extLst>
          </p:cNvPr>
          <p:cNvPicPr>
            <a:picLocks noChangeAspect="1"/>
          </p:cNvPicPr>
          <p:nvPr/>
        </p:nvPicPr>
        <p:blipFill>
          <a:blip r:embed="rId3"/>
          <a:stretch>
            <a:fillRect/>
          </a:stretch>
        </p:blipFill>
        <p:spPr>
          <a:xfrm>
            <a:off x="4860032" y="3429000"/>
            <a:ext cx="2088232" cy="2857500"/>
          </a:xfrm>
          <a:prstGeom prst="rect">
            <a:avLst/>
          </a:prstGeom>
        </p:spPr>
      </p:pic>
    </p:spTree>
    <p:extLst>
      <p:ext uri="{BB962C8B-B14F-4D97-AF65-F5344CB8AC3E}">
        <p14:creationId xmlns:p14="http://schemas.microsoft.com/office/powerpoint/2010/main" val="8390085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19221" y="1556792"/>
            <a:ext cx="7364413" cy="4248472"/>
          </a:xfrm>
        </p:spPr>
        <p:txBody>
          <a:bodyPr/>
          <a:lstStyle/>
          <a:p>
            <a:pPr marL="0" indent="0">
              <a:buNone/>
            </a:pPr>
            <a:endParaRPr lang="nl-NL" dirty="0"/>
          </a:p>
          <a:p>
            <a:pPr marL="0" indent="0">
              <a:buNone/>
            </a:pPr>
            <a:r>
              <a:rPr lang="nl-NL" sz="1800" dirty="0"/>
              <a:t>‘Het optimaliseren van een patiënt, op verschillende gebieden, voorafgaande aan een behandeling/operatie’  </a:t>
            </a:r>
          </a:p>
          <a:p>
            <a:pPr marL="0" indent="0">
              <a:buNone/>
            </a:pPr>
            <a:endParaRPr lang="nl-NL" sz="1800" dirty="0"/>
          </a:p>
          <a:p>
            <a:pPr marL="0" indent="0">
              <a:buNone/>
            </a:pPr>
            <a:r>
              <a:rPr lang="nl-NL" sz="1800" dirty="0"/>
              <a:t>Het doel is het verbeteren van de algehele conditie om:</a:t>
            </a:r>
          </a:p>
          <a:p>
            <a:pPr marL="0" indent="0">
              <a:buNone/>
            </a:pPr>
            <a:r>
              <a:rPr lang="nl-NL" sz="1800" dirty="0"/>
              <a:t>1- Een operatie te doorstaan.</a:t>
            </a:r>
          </a:p>
          <a:p>
            <a:pPr marL="0" indent="0">
              <a:buNone/>
            </a:pPr>
            <a:r>
              <a:rPr lang="nl-NL" sz="1800" dirty="0"/>
              <a:t>2- Een kleinere kans op complicaties </a:t>
            </a:r>
          </a:p>
          <a:p>
            <a:pPr marL="0" indent="0">
              <a:buNone/>
            </a:pPr>
            <a:r>
              <a:rPr lang="nl-NL" sz="1800" dirty="0"/>
              <a:t>3- Een vlotter herstel </a:t>
            </a:r>
          </a:p>
          <a:p>
            <a:pPr marL="0" indent="0">
              <a:buNone/>
            </a:pPr>
            <a:r>
              <a:rPr lang="nl-NL" sz="1800" dirty="0"/>
              <a:t> </a:t>
            </a:r>
          </a:p>
          <a:p>
            <a:pPr marL="0" indent="0">
              <a:buNone/>
            </a:pPr>
            <a:endParaRPr lang="nl-NL" dirty="0"/>
          </a:p>
          <a:p>
            <a:pPr marL="0" indent="0">
              <a:buNone/>
            </a:pPr>
            <a:endParaRPr lang="nl-NL" dirty="0"/>
          </a:p>
          <a:p>
            <a:pPr marL="0" indent="0">
              <a:buNone/>
            </a:pPr>
            <a:endParaRPr lang="nl-NL" dirty="0"/>
          </a:p>
          <a:p>
            <a:pPr marL="0" indent="0">
              <a:buNone/>
            </a:pPr>
            <a:endParaRPr lang="nl-NL" b="1" dirty="0"/>
          </a:p>
        </p:txBody>
      </p:sp>
      <p:sp>
        <p:nvSpPr>
          <p:cNvPr id="6" name="Rectangle 4"/>
          <p:cNvSpPr txBox="1">
            <a:spLocks noChangeArrowheads="1"/>
          </p:cNvSpPr>
          <p:nvPr/>
        </p:nvSpPr>
        <p:spPr bwMode="auto">
          <a:xfrm>
            <a:off x="1187624" y="692696"/>
            <a:ext cx="7128792" cy="710952"/>
          </a:xfrm>
          <a:prstGeom prst="rect">
            <a:avLst/>
          </a:prstGeom>
          <a:noFill/>
          <a:ln w="25400" cap="flat" cmpd="sng" algn="ctr">
            <a:no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dk1"/>
                </a:solidFill>
                <a:latin typeface="+mn-lt"/>
                <a:ea typeface="+mn-ea"/>
                <a:cs typeface="+mn-cs"/>
              </a:defRPr>
            </a:lvl1pPr>
            <a:lvl2pPr algn="l" rtl="0" eaLnBrk="0" fontAlgn="base" hangingPunct="0">
              <a:spcBef>
                <a:spcPct val="0"/>
              </a:spcBef>
              <a:spcAft>
                <a:spcPct val="0"/>
              </a:spcAft>
              <a:defRPr sz="3200">
                <a:solidFill>
                  <a:schemeClr val="dk1"/>
                </a:solidFill>
                <a:latin typeface="+mn-lt"/>
                <a:ea typeface="+mn-ea"/>
                <a:cs typeface="+mn-cs"/>
              </a:defRPr>
            </a:lvl2pPr>
            <a:lvl3pPr algn="l" rtl="0" eaLnBrk="0" fontAlgn="base" hangingPunct="0">
              <a:spcBef>
                <a:spcPct val="0"/>
              </a:spcBef>
              <a:spcAft>
                <a:spcPct val="0"/>
              </a:spcAft>
              <a:defRPr sz="3200">
                <a:solidFill>
                  <a:schemeClr val="dk1"/>
                </a:solidFill>
                <a:latin typeface="+mn-lt"/>
                <a:ea typeface="+mn-ea"/>
                <a:cs typeface="+mn-cs"/>
              </a:defRPr>
            </a:lvl3pPr>
            <a:lvl4pPr algn="l" rtl="0" eaLnBrk="0" fontAlgn="base" hangingPunct="0">
              <a:spcBef>
                <a:spcPct val="0"/>
              </a:spcBef>
              <a:spcAft>
                <a:spcPct val="0"/>
              </a:spcAft>
              <a:defRPr sz="3200">
                <a:solidFill>
                  <a:schemeClr val="dk1"/>
                </a:solidFill>
                <a:latin typeface="+mn-lt"/>
                <a:ea typeface="+mn-ea"/>
                <a:cs typeface="+mn-cs"/>
              </a:defRPr>
            </a:lvl4pPr>
            <a:lvl5pPr algn="l" rtl="0" eaLnBrk="0" fontAlgn="base" hangingPunct="0">
              <a:spcBef>
                <a:spcPct val="0"/>
              </a:spcBef>
              <a:spcAft>
                <a:spcPct val="0"/>
              </a:spcAft>
              <a:defRPr sz="3200">
                <a:solidFill>
                  <a:schemeClr val="dk1"/>
                </a:solidFill>
                <a:latin typeface="+mn-lt"/>
                <a:ea typeface="+mn-ea"/>
                <a:cs typeface="+mn-cs"/>
              </a:defRPr>
            </a:lvl5pPr>
            <a:lvl6pPr marL="457200" algn="l" rtl="0" eaLnBrk="0" fontAlgn="base" hangingPunct="0">
              <a:spcBef>
                <a:spcPct val="0"/>
              </a:spcBef>
              <a:spcAft>
                <a:spcPct val="0"/>
              </a:spcAft>
              <a:defRPr sz="3200">
                <a:solidFill>
                  <a:schemeClr val="dk1"/>
                </a:solidFill>
                <a:latin typeface="+mn-lt"/>
                <a:ea typeface="+mn-ea"/>
                <a:cs typeface="+mn-cs"/>
              </a:defRPr>
            </a:lvl6pPr>
            <a:lvl7pPr marL="914400" algn="l" rtl="0" eaLnBrk="0" fontAlgn="base" hangingPunct="0">
              <a:spcBef>
                <a:spcPct val="0"/>
              </a:spcBef>
              <a:spcAft>
                <a:spcPct val="0"/>
              </a:spcAft>
              <a:defRPr sz="3200">
                <a:solidFill>
                  <a:schemeClr val="dk1"/>
                </a:solidFill>
                <a:latin typeface="+mn-lt"/>
                <a:ea typeface="+mn-ea"/>
                <a:cs typeface="+mn-cs"/>
              </a:defRPr>
            </a:lvl7pPr>
            <a:lvl8pPr marL="1371600" algn="l" rtl="0" eaLnBrk="0" fontAlgn="base" hangingPunct="0">
              <a:spcBef>
                <a:spcPct val="0"/>
              </a:spcBef>
              <a:spcAft>
                <a:spcPct val="0"/>
              </a:spcAft>
              <a:defRPr sz="3200">
                <a:solidFill>
                  <a:schemeClr val="dk1"/>
                </a:solidFill>
                <a:latin typeface="+mn-lt"/>
                <a:ea typeface="+mn-ea"/>
                <a:cs typeface="+mn-cs"/>
              </a:defRPr>
            </a:lvl8pPr>
            <a:lvl9pPr marL="1828800" algn="l" rtl="0" eaLnBrk="0" fontAlgn="base" hangingPunct="0">
              <a:spcBef>
                <a:spcPct val="0"/>
              </a:spcBef>
              <a:spcAft>
                <a:spcPct val="0"/>
              </a:spcAft>
              <a:defRPr sz="3200">
                <a:solidFill>
                  <a:schemeClr val="dk1"/>
                </a:solidFill>
                <a:latin typeface="+mn-lt"/>
                <a:ea typeface="+mn-ea"/>
                <a:cs typeface="+mn-cs"/>
              </a:defRPr>
            </a:lvl9pPr>
          </a:lstStyle>
          <a:p>
            <a:r>
              <a:rPr lang="nl-NL" sz="3600" kern="0" dirty="0"/>
              <a:t>Definitie en doel van prehabilitatie </a:t>
            </a:r>
          </a:p>
        </p:txBody>
      </p:sp>
    </p:spTree>
    <p:extLst>
      <p:ext uri="{BB962C8B-B14F-4D97-AF65-F5344CB8AC3E}">
        <p14:creationId xmlns:p14="http://schemas.microsoft.com/office/powerpoint/2010/main" val="203674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DSC0266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30262" y="1268762"/>
            <a:ext cx="2880319" cy="29443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txBox="1">
            <a:spLocks noChangeArrowheads="1"/>
          </p:cNvSpPr>
          <p:nvPr/>
        </p:nvSpPr>
        <p:spPr bwMode="auto">
          <a:xfrm>
            <a:off x="1547664" y="404664"/>
            <a:ext cx="5760640" cy="422920"/>
          </a:xfrm>
          <a:prstGeom prst="rect">
            <a:avLst/>
          </a:prstGeom>
          <a:noFill/>
          <a:ln w="25400" cap="flat" cmpd="sng" algn="ctr">
            <a:no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dk1"/>
                </a:solidFill>
                <a:latin typeface="+mn-lt"/>
                <a:ea typeface="+mn-ea"/>
                <a:cs typeface="+mn-cs"/>
              </a:defRPr>
            </a:lvl1pPr>
            <a:lvl2pPr algn="l" rtl="0" eaLnBrk="0" fontAlgn="base" hangingPunct="0">
              <a:spcBef>
                <a:spcPct val="0"/>
              </a:spcBef>
              <a:spcAft>
                <a:spcPct val="0"/>
              </a:spcAft>
              <a:defRPr sz="3200">
                <a:solidFill>
                  <a:schemeClr val="dk1"/>
                </a:solidFill>
                <a:latin typeface="+mn-lt"/>
                <a:ea typeface="+mn-ea"/>
                <a:cs typeface="+mn-cs"/>
              </a:defRPr>
            </a:lvl2pPr>
            <a:lvl3pPr algn="l" rtl="0" eaLnBrk="0" fontAlgn="base" hangingPunct="0">
              <a:spcBef>
                <a:spcPct val="0"/>
              </a:spcBef>
              <a:spcAft>
                <a:spcPct val="0"/>
              </a:spcAft>
              <a:defRPr sz="3200">
                <a:solidFill>
                  <a:schemeClr val="dk1"/>
                </a:solidFill>
                <a:latin typeface="+mn-lt"/>
                <a:ea typeface="+mn-ea"/>
                <a:cs typeface="+mn-cs"/>
              </a:defRPr>
            </a:lvl3pPr>
            <a:lvl4pPr algn="l" rtl="0" eaLnBrk="0" fontAlgn="base" hangingPunct="0">
              <a:spcBef>
                <a:spcPct val="0"/>
              </a:spcBef>
              <a:spcAft>
                <a:spcPct val="0"/>
              </a:spcAft>
              <a:defRPr sz="3200">
                <a:solidFill>
                  <a:schemeClr val="dk1"/>
                </a:solidFill>
                <a:latin typeface="+mn-lt"/>
                <a:ea typeface="+mn-ea"/>
                <a:cs typeface="+mn-cs"/>
              </a:defRPr>
            </a:lvl4pPr>
            <a:lvl5pPr algn="l" rtl="0" eaLnBrk="0" fontAlgn="base" hangingPunct="0">
              <a:spcBef>
                <a:spcPct val="0"/>
              </a:spcBef>
              <a:spcAft>
                <a:spcPct val="0"/>
              </a:spcAft>
              <a:defRPr sz="3200">
                <a:solidFill>
                  <a:schemeClr val="dk1"/>
                </a:solidFill>
                <a:latin typeface="+mn-lt"/>
                <a:ea typeface="+mn-ea"/>
                <a:cs typeface="+mn-cs"/>
              </a:defRPr>
            </a:lvl5pPr>
            <a:lvl6pPr marL="457200" algn="l" rtl="0" eaLnBrk="0" fontAlgn="base" hangingPunct="0">
              <a:spcBef>
                <a:spcPct val="0"/>
              </a:spcBef>
              <a:spcAft>
                <a:spcPct val="0"/>
              </a:spcAft>
              <a:defRPr sz="3200">
                <a:solidFill>
                  <a:schemeClr val="dk1"/>
                </a:solidFill>
                <a:latin typeface="+mn-lt"/>
                <a:ea typeface="+mn-ea"/>
                <a:cs typeface="+mn-cs"/>
              </a:defRPr>
            </a:lvl6pPr>
            <a:lvl7pPr marL="914400" algn="l" rtl="0" eaLnBrk="0" fontAlgn="base" hangingPunct="0">
              <a:spcBef>
                <a:spcPct val="0"/>
              </a:spcBef>
              <a:spcAft>
                <a:spcPct val="0"/>
              </a:spcAft>
              <a:defRPr sz="3200">
                <a:solidFill>
                  <a:schemeClr val="dk1"/>
                </a:solidFill>
                <a:latin typeface="+mn-lt"/>
                <a:ea typeface="+mn-ea"/>
                <a:cs typeface="+mn-cs"/>
              </a:defRPr>
            </a:lvl7pPr>
            <a:lvl8pPr marL="1371600" algn="l" rtl="0" eaLnBrk="0" fontAlgn="base" hangingPunct="0">
              <a:spcBef>
                <a:spcPct val="0"/>
              </a:spcBef>
              <a:spcAft>
                <a:spcPct val="0"/>
              </a:spcAft>
              <a:defRPr sz="3200">
                <a:solidFill>
                  <a:schemeClr val="dk1"/>
                </a:solidFill>
                <a:latin typeface="+mn-lt"/>
                <a:ea typeface="+mn-ea"/>
                <a:cs typeface="+mn-cs"/>
              </a:defRPr>
            </a:lvl8pPr>
            <a:lvl9pPr marL="1828800" algn="l" rtl="0" eaLnBrk="0" fontAlgn="base" hangingPunct="0">
              <a:spcBef>
                <a:spcPct val="0"/>
              </a:spcBef>
              <a:spcAft>
                <a:spcPct val="0"/>
              </a:spcAft>
              <a:defRPr sz="3200">
                <a:solidFill>
                  <a:schemeClr val="dk1"/>
                </a:solidFill>
                <a:latin typeface="+mn-lt"/>
                <a:ea typeface="+mn-ea"/>
                <a:cs typeface="+mn-cs"/>
              </a:defRPr>
            </a:lvl9pPr>
          </a:lstStyle>
          <a:p>
            <a:r>
              <a:rPr lang="nl-NL" sz="3600" kern="0" dirty="0"/>
              <a:t>Wie is operabel?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27252"/>
            <a:ext cx="2448272" cy="336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descr="Afbeeldingsresultaat voor fitte ouder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9437" y="3573017"/>
            <a:ext cx="4024226" cy="31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19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80"/>
                                        </p:tgtEl>
                                        <p:attrNameLst>
                                          <p:attrName>style.visibility</p:attrName>
                                        </p:attrNameLst>
                                      </p:cBhvr>
                                      <p:to>
                                        <p:strVal val="visible"/>
                                      </p:to>
                                    </p:set>
                                    <p:animEffect transition="in" filter="fade">
                                      <p:cBhvr>
                                        <p:cTn id="21" dur="1000"/>
                                        <p:tgtEl>
                                          <p:spTgt spid="3080"/>
                                        </p:tgtEl>
                                      </p:cBhvr>
                                    </p:animEffect>
                                    <p:anim calcmode="lin" valueType="num">
                                      <p:cBhvr>
                                        <p:cTn id="22" dur="1000" fill="hold"/>
                                        <p:tgtEl>
                                          <p:spTgt spid="3080"/>
                                        </p:tgtEl>
                                        <p:attrNameLst>
                                          <p:attrName>ppt_x</p:attrName>
                                        </p:attrNameLst>
                                      </p:cBhvr>
                                      <p:tavLst>
                                        <p:tav tm="0">
                                          <p:val>
                                            <p:strVal val="#ppt_x"/>
                                          </p:val>
                                        </p:tav>
                                        <p:tav tm="100000">
                                          <p:val>
                                            <p:strVal val="#ppt_x"/>
                                          </p:val>
                                        </p:tav>
                                      </p:tavLst>
                                    </p:anim>
                                    <p:anim calcmode="lin" valueType="num">
                                      <p:cBhvr>
                                        <p:cTn id="23"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59632" y="1772816"/>
            <a:ext cx="7364413" cy="4114800"/>
          </a:xfrm>
        </p:spPr>
        <p:txBody>
          <a:bodyPr/>
          <a:lstStyle/>
          <a:p>
            <a:pPr marL="0" indent="0">
              <a:buNone/>
            </a:pPr>
            <a:r>
              <a:rPr lang="nl-NL" sz="1800" dirty="0"/>
              <a:t>Op zoek naar ‘veranderbare factoren’</a:t>
            </a:r>
          </a:p>
          <a:p>
            <a:pPr marL="0" indent="0">
              <a:buNone/>
            </a:pPr>
            <a:r>
              <a:rPr lang="nl-NL" sz="1800" dirty="0"/>
              <a:t>De patiënt vult  ter voorbereiding op het prehabilitatie polikliniek bezoek digitale vragenlijst in aan de hand van onderstaande 6 domeinen:</a:t>
            </a:r>
          </a:p>
          <a:p>
            <a:pPr marL="0" indent="0">
              <a:buNone/>
            </a:pPr>
            <a:endParaRPr lang="nl-NL" sz="1800" dirty="0"/>
          </a:p>
          <a:p>
            <a:pPr marL="342900" indent="-342900">
              <a:buFont typeface="+mj-lt"/>
              <a:buAutoNum type="arabicPeriod"/>
              <a:defRPr/>
            </a:pPr>
            <a:r>
              <a:rPr lang="en-US" sz="1800" dirty="0" err="1">
                <a:cs typeface="Times"/>
              </a:rPr>
              <a:t>Fysieke</a:t>
            </a:r>
            <a:r>
              <a:rPr lang="en-US" sz="1800" dirty="0">
                <a:cs typeface="Times"/>
              </a:rPr>
              <a:t> </a:t>
            </a:r>
            <a:r>
              <a:rPr lang="en-US" sz="1800" dirty="0" err="1">
                <a:cs typeface="Times"/>
              </a:rPr>
              <a:t>fitheid</a:t>
            </a:r>
            <a:r>
              <a:rPr lang="en-US" sz="1800" dirty="0">
                <a:cs typeface="Times"/>
              </a:rPr>
              <a:t> </a:t>
            </a:r>
            <a:r>
              <a:rPr lang="en-US" sz="1200" dirty="0" err="1">
                <a:cs typeface="Times"/>
              </a:rPr>
              <a:t>activiteiten</a:t>
            </a:r>
            <a:r>
              <a:rPr lang="en-US" sz="1200" dirty="0">
                <a:cs typeface="Times"/>
              </a:rPr>
              <a:t> in de week / </a:t>
            </a:r>
            <a:r>
              <a:rPr lang="en-US" sz="1200" dirty="0" err="1">
                <a:cs typeface="Times"/>
              </a:rPr>
              <a:t>klachten</a:t>
            </a:r>
            <a:r>
              <a:rPr lang="en-US" sz="1200" dirty="0">
                <a:cs typeface="Times"/>
              </a:rPr>
              <a:t> </a:t>
            </a:r>
            <a:r>
              <a:rPr lang="en-US" sz="1200" dirty="0" err="1">
                <a:cs typeface="Times"/>
              </a:rPr>
              <a:t>bij</a:t>
            </a:r>
            <a:r>
              <a:rPr lang="en-US" sz="1200" dirty="0">
                <a:cs typeface="Times"/>
              </a:rPr>
              <a:t> </a:t>
            </a:r>
            <a:r>
              <a:rPr lang="en-US" sz="1200" dirty="0" err="1">
                <a:cs typeface="Times"/>
              </a:rPr>
              <a:t>inspanning</a:t>
            </a:r>
            <a:r>
              <a:rPr lang="en-US" sz="1200" dirty="0">
                <a:cs typeface="Times"/>
              </a:rPr>
              <a:t> </a:t>
            </a:r>
            <a:endParaRPr lang="en-US" sz="1800" dirty="0">
              <a:cs typeface="Times"/>
            </a:endParaRPr>
          </a:p>
          <a:p>
            <a:pPr marL="342900" indent="-342900">
              <a:buFont typeface="+mj-lt"/>
              <a:buAutoNum type="arabicPeriod"/>
              <a:defRPr/>
            </a:pPr>
            <a:r>
              <a:rPr lang="en-US" sz="1800" dirty="0" err="1">
                <a:cs typeface="Times"/>
              </a:rPr>
              <a:t>Voedingstatus</a:t>
            </a:r>
            <a:r>
              <a:rPr lang="en-US" sz="1800" dirty="0">
                <a:cs typeface="Times"/>
              </a:rPr>
              <a:t> </a:t>
            </a:r>
            <a:r>
              <a:rPr lang="en-US" sz="1200" dirty="0" err="1">
                <a:cs typeface="Times"/>
              </a:rPr>
              <a:t>gewichtsverlies</a:t>
            </a:r>
            <a:r>
              <a:rPr lang="en-US" sz="1200" dirty="0">
                <a:cs typeface="Times"/>
              </a:rPr>
              <a:t>, </a:t>
            </a:r>
            <a:r>
              <a:rPr lang="en-US" sz="1200" dirty="0" err="1">
                <a:cs typeface="Times"/>
              </a:rPr>
              <a:t>verdragen</a:t>
            </a:r>
            <a:r>
              <a:rPr lang="en-US" sz="1200" dirty="0">
                <a:cs typeface="Times"/>
              </a:rPr>
              <a:t> van </a:t>
            </a:r>
            <a:r>
              <a:rPr lang="en-US" sz="1200" dirty="0" err="1">
                <a:cs typeface="Times"/>
              </a:rPr>
              <a:t>eten</a:t>
            </a:r>
            <a:r>
              <a:rPr lang="en-US" sz="1200" dirty="0">
                <a:cs typeface="Times"/>
              </a:rPr>
              <a:t>, </a:t>
            </a:r>
            <a:r>
              <a:rPr lang="en-US" sz="1200" dirty="0" err="1">
                <a:cs typeface="Times"/>
              </a:rPr>
              <a:t>normale</a:t>
            </a:r>
            <a:r>
              <a:rPr lang="en-US" sz="1200" dirty="0">
                <a:cs typeface="Times"/>
              </a:rPr>
              <a:t> </a:t>
            </a:r>
            <a:r>
              <a:rPr lang="en-US" sz="1200" dirty="0" err="1">
                <a:cs typeface="Times"/>
              </a:rPr>
              <a:t>defecatie</a:t>
            </a:r>
            <a:r>
              <a:rPr lang="en-US" sz="1200" dirty="0">
                <a:cs typeface="Times"/>
              </a:rPr>
              <a:t> </a:t>
            </a:r>
          </a:p>
          <a:p>
            <a:pPr marL="342900" indent="-342900">
              <a:buFont typeface="+mj-lt"/>
              <a:buAutoNum type="arabicPeriod"/>
              <a:defRPr/>
            </a:pPr>
            <a:r>
              <a:rPr lang="en-US" sz="1800" dirty="0" err="1">
                <a:cs typeface="Times"/>
              </a:rPr>
              <a:t>Anemie</a:t>
            </a:r>
            <a:r>
              <a:rPr lang="en-US" sz="1800" dirty="0">
                <a:cs typeface="Times"/>
              </a:rPr>
              <a:t> </a:t>
            </a:r>
            <a:r>
              <a:rPr lang="en-US" sz="1200" dirty="0" err="1">
                <a:cs typeface="Times"/>
              </a:rPr>
              <a:t>ijzer</a:t>
            </a:r>
            <a:r>
              <a:rPr lang="en-US" sz="1200" dirty="0">
                <a:cs typeface="Times"/>
              </a:rPr>
              <a:t>, </a:t>
            </a:r>
            <a:r>
              <a:rPr lang="en-US" sz="1200" dirty="0" err="1">
                <a:cs typeface="Times"/>
              </a:rPr>
              <a:t>vitamine</a:t>
            </a:r>
            <a:r>
              <a:rPr lang="en-US" sz="1200" dirty="0">
                <a:cs typeface="Times"/>
              </a:rPr>
              <a:t> b12 , </a:t>
            </a:r>
            <a:r>
              <a:rPr lang="en-US" sz="1200" dirty="0" err="1">
                <a:cs typeface="Times"/>
              </a:rPr>
              <a:t>foliumzuur</a:t>
            </a:r>
            <a:r>
              <a:rPr lang="en-US" sz="1200" dirty="0">
                <a:cs typeface="Times"/>
              </a:rPr>
              <a:t>, </a:t>
            </a:r>
            <a:r>
              <a:rPr lang="en-US" sz="1200" dirty="0" err="1">
                <a:cs typeface="Times"/>
              </a:rPr>
              <a:t>bloedsuiker</a:t>
            </a:r>
            <a:r>
              <a:rPr lang="en-US" sz="1200" dirty="0">
                <a:cs typeface="Times"/>
              </a:rPr>
              <a:t> </a:t>
            </a:r>
            <a:r>
              <a:rPr lang="en-US" sz="1200" dirty="0" err="1">
                <a:cs typeface="Times"/>
              </a:rPr>
              <a:t>regulatie</a:t>
            </a:r>
            <a:r>
              <a:rPr lang="en-US" sz="1200" dirty="0">
                <a:cs typeface="Times"/>
              </a:rPr>
              <a:t>  </a:t>
            </a:r>
          </a:p>
          <a:p>
            <a:pPr marL="342900" indent="-342900">
              <a:buFont typeface="+mj-lt"/>
              <a:buAutoNum type="arabicPeriod"/>
              <a:defRPr/>
            </a:pPr>
            <a:r>
              <a:rPr lang="en-US" sz="1800" dirty="0" err="1">
                <a:cs typeface="Times"/>
              </a:rPr>
              <a:t>Kwetsbaarheid</a:t>
            </a:r>
            <a:r>
              <a:rPr lang="en-US" sz="1800" dirty="0">
                <a:cs typeface="Times"/>
              </a:rPr>
              <a:t> </a:t>
            </a:r>
            <a:r>
              <a:rPr lang="en-US" sz="1200" dirty="0" err="1">
                <a:cs typeface="Times"/>
              </a:rPr>
              <a:t>geheugen</a:t>
            </a:r>
            <a:r>
              <a:rPr lang="en-US" sz="1200" dirty="0">
                <a:cs typeface="Times"/>
              </a:rPr>
              <a:t>, </a:t>
            </a:r>
            <a:r>
              <a:rPr lang="en-US" sz="1200" dirty="0" err="1">
                <a:cs typeface="Times"/>
              </a:rPr>
              <a:t>balans</a:t>
            </a:r>
            <a:r>
              <a:rPr lang="en-US" sz="1200" dirty="0">
                <a:cs typeface="Times"/>
              </a:rPr>
              <a:t>/</a:t>
            </a:r>
            <a:r>
              <a:rPr lang="en-US" sz="1200" dirty="0" err="1">
                <a:cs typeface="Times"/>
              </a:rPr>
              <a:t>lopen</a:t>
            </a:r>
            <a:r>
              <a:rPr lang="en-US" sz="1200" dirty="0">
                <a:cs typeface="Times"/>
              </a:rPr>
              <a:t>, </a:t>
            </a:r>
            <a:r>
              <a:rPr lang="en-US" sz="1200" dirty="0" err="1">
                <a:cs typeface="Times"/>
              </a:rPr>
              <a:t>vallen</a:t>
            </a:r>
            <a:r>
              <a:rPr lang="en-US" sz="1200" dirty="0">
                <a:cs typeface="Times"/>
              </a:rPr>
              <a:t> </a:t>
            </a:r>
          </a:p>
          <a:p>
            <a:pPr marL="342900" indent="-342900">
              <a:buFont typeface="+mj-lt"/>
              <a:buAutoNum type="arabicPeriod"/>
              <a:defRPr/>
            </a:pPr>
            <a:r>
              <a:rPr lang="en-US" sz="1800" dirty="0" err="1">
                <a:cs typeface="Times"/>
              </a:rPr>
              <a:t>Intoxicaties</a:t>
            </a:r>
            <a:r>
              <a:rPr lang="en-US" sz="1800" dirty="0">
                <a:cs typeface="Times"/>
              </a:rPr>
              <a:t> </a:t>
            </a:r>
            <a:r>
              <a:rPr lang="en-US" sz="1200" dirty="0" err="1">
                <a:cs typeface="Times"/>
              </a:rPr>
              <a:t>roken</a:t>
            </a:r>
            <a:r>
              <a:rPr lang="en-US" sz="1200" dirty="0">
                <a:cs typeface="Times"/>
              </a:rPr>
              <a:t>/alcohol</a:t>
            </a:r>
          </a:p>
          <a:p>
            <a:pPr marL="342900" indent="-342900">
              <a:buFont typeface="+mj-lt"/>
              <a:buAutoNum type="arabicPeriod"/>
              <a:defRPr/>
            </a:pPr>
            <a:r>
              <a:rPr lang="en-US" sz="1800" dirty="0" err="1">
                <a:cs typeface="Times"/>
              </a:rPr>
              <a:t>Psychische</a:t>
            </a:r>
            <a:r>
              <a:rPr lang="en-US" sz="1800" dirty="0">
                <a:cs typeface="Times"/>
              </a:rPr>
              <a:t> </a:t>
            </a:r>
            <a:r>
              <a:rPr lang="en-US" sz="1800" dirty="0" err="1">
                <a:cs typeface="Times"/>
              </a:rPr>
              <a:t>weerbaarheid</a:t>
            </a:r>
            <a:r>
              <a:rPr lang="en-US" sz="1800" dirty="0">
                <a:cs typeface="Times"/>
              </a:rPr>
              <a:t> </a:t>
            </a:r>
            <a:r>
              <a:rPr lang="en-US" sz="1200" dirty="0">
                <a:cs typeface="Times"/>
              </a:rPr>
              <a:t>angst en stress</a:t>
            </a:r>
          </a:p>
          <a:p>
            <a:pPr marL="0" indent="0">
              <a:buNone/>
              <a:defRPr/>
            </a:pPr>
            <a:endParaRPr lang="en-US" sz="1800" dirty="0">
              <a:cs typeface="Times"/>
            </a:endParaRPr>
          </a:p>
          <a:p>
            <a:pPr marL="342900" indent="-342900">
              <a:buFont typeface="+mj-lt"/>
              <a:buAutoNum type="arabicPeriod"/>
              <a:defRPr/>
            </a:pPr>
            <a:endParaRPr lang="en-US" sz="1800" dirty="0">
              <a:cs typeface="Times"/>
            </a:endParaRPr>
          </a:p>
          <a:p>
            <a:pPr marL="0" indent="0">
              <a:buNone/>
              <a:defRPr/>
            </a:pPr>
            <a:endParaRPr lang="en-US" sz="1800" dirty="0">
              <a:cs typeface="Times"/>
            </a:endParaRPr>
          </a:p>
          <a:p>
            <a:pPr marL="0" indent="0">
              <a:buNone/>
            </a:pPr>
            <a:endParaRPr lang="nl-NL" sz="1800" dirty="0"/>
          </a:p>
        </p:txBody>
      </p:sp>
      <p:sp>
        <p:nvSpPr>
          <p:cNvPr id="5" name="Tekstvak 4"/>
          <p:cNvSpPr txBox="1"/>
          <p:nvPr/>
        </p:nvSpPr>
        <p:spPr>
          <a:xfrm>
            <a:off x="1259632" y="620690"/>
            <a:ext cx="7091566" cy="646331"/>
          </a:xfrm>
          <a:prstGeom prst="rect">
            <a:avLst/>
          </a:prstGeom>
          <a:noFill/>
        </p:spPr>
        <p:txBody>
          <a:bodyPr wrap="square" rtlCol="0">
            <a:spAutoFit/>
          </a:bodyPr>
          <a:lstStyle/>
          <a:p>
            <a:r>
              <a:rPr lang="nl-NL" sz="3600" dirty="0">
                <a:latin typeface="+mj-lt"/>
              </a:rPr>
              <a:t>Preoperatieve risico factoren </a:t>
            </a:r>
          </a:p>
        </p:txBody>
      </p:sp>
    </p:spTree>
    <p:extLst>
      <p:ext uri="{BB962C8B-B14F-4D97-AF65-F5344CB8AC3E}">
        <p14:creationId xmlns:p14="http://schemas.microsoft.com/office/powerpoint/2010/main" val="401400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noChangeArrowheads="1"/>
          </p:cNvSpPr>
          <p:nvPr/>
        </p:nvSpPr>
        <p:spPr bwMode="auto">
          <a:xfrm>
            <a:off x="4129097" y="79375"/>
            <a:ext cx="840379" cy="30995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Lst>
              <a:defRPr sz="1400">
                <a:solidFill>
                  <a:srgbClr val="FFFFFF"/>
                </a:solidFill>
                <a:latin typeface="Arial" charset="0"/>
                <a:ea typeface="ＭＳ Ｐゴシック" charset="-128"/>
              </a:defRPr>
            </a:lvl1pPr>
            <a:lvl2pPr>
              <a:tabLst>
                <a:tab pos="723900" algn="l"/>
              </a:tabLst>
              <a:defRPr sz="1400">
                <a:solidFill>
                  <a:srgbClr val="FFFFFF"/>
                </a:solidFill>
                <a:latin typeface="Arial" charset="0"/>
                <a:ea typeface="ＭＳ Ｐゴシック" charset="-128"/>
              </a:defRPr>
            </a:lvl2pPr>
            <a:lvl3pPr>
              <a:tabLst>
                <a:tab pos="723900" algn="l"/>
              </a:tabLst>
              <a:defRPr sz="1400">
                <a:solidFill>
                  <a:srgbClr val="FFFFFF"/>
                </a:solidFill>
                <a:latin typeface="Arial" charset="0"/>
                <a:ea typeface="ＭＳ Ｐゴシック" charset="-128"/>
              </a:defRPr>
            </a:lvl3pPr>
            <a:lvl4pPr>
              <a:tabLst>
                <a:tab pos="723900" algn="l"/>
              </a:tabLst>
              <a:defRPr sz="1400">
                <a:solidFill>
                  <a:srgbClr val="FFFFFF"/>
                </a:solidFill>
                <a:latin typeface="Arial" charset="0"/>
                <a:ea typeface="ＭＳ Ｐゴシック" charset="-128"/>
              </a:defRPr>
            </a:lvl4pPr>
            <a:lvl5pPr>
              <a:tabLst>
                <a:tab pos="7239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Lst>
              <a:defRPr sz="1400">
                <a:solidFill>
                  <a:srgbClr val="FFFFFF"/>
                </a:solidFill>
                <a:latin typeface="Arial" charset="0"/>
                <a:ea typeface="ＭＳ Ｐゴシック" charset="-128"/>
              </a:defRPr>
            </a:lvl9pPr>
          </a:lstStyle>
          <a:p>
            <a:r>
              <a:rPr lang="en-US" altLang="nl-NL"/>
              <a:t>Figure 2 </a:t>
            </a:r>
          </a:p>
        </p:txBody>
      </p:sp>
      <p:sp>
        <p:nvSpPr>
          <p:cNvPr id="2" name="Tekstvak 1"/>
          <p:cNvSpPr txBox="1"/>
          <p:nvPr/>
        </p:nvSpPr>
        <p:spPr>
          <a:xfrm>
            <a:off x="1187624" y="548680"/>
            <a:ext cx="7762523" cy="1200329"/>
          </a:xfrm>
          <a:prstGeom prst="rect">
            <a:avLst/>
          </a:prstGeom>
          <a:noFill/>
        </p:spPr>
        <p:txBody>
          <a:bodyPr wrap="square" rtlCol="0">
            <a:spAutoFit/>
          </a:bodyPr>
          <a:lstStyle/>
          <a:p>
            <a:r>
              <a:rPr lang="nl-NL" sz="3600" dirty="0">
                <a:latin typeface="+mn-lt"/>
                <a:cs typeface="Aharoni" panose="02010803020104030203" pitchFamily="2" charset="-79"/>
              </a:rPr>
              <a:t>Proces rondom een operatie voor kanker</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91" y="1747430"/>
            <a:ext cx="3944937"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Rechte verbindingslijn met pijl 5"/>
          <p:cNvCxnSpPr/>
          <p:nvPr/>
        </p:nvCxnSpPr>
        <p:spPr>
          <a:xfrm flipV="1">
            <a:off x="3808363" y="3904312"/>
            <a:ext cx="1186472" cy="9152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p:nvPr/>
        </p:nvCxnSpPr>
        <p:spPr>
          <a:xfrm flipV="1">
            <a:off x="5436096" y="2117412"/>
            <a:ext cx="0" cy="1404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kstvak 8"/>
          <p:cNvSpPr txBox="1"/>
          <p:nvPr/>
        </p:nvSpPr>
        <p:spPr>
          <a:xfrm>
            <a:off x="5550169" y="2819491"/>
            <a:ext cx="924888" cy="830997"/>
          </a:xfrm>
          <a:prstGeom prst="rect">
            <a:avLst/>
          </a:prstGeom>
          <a:noFill/>
        </p:spPr>
        <p:txBody>
          <a:bodyPr wrap="square" rtlCol="0">
            <a:spAutoFit/>
          </a:bodyPr>
          <a:lstStyle/>
          <a:p>
            <a:pPr fontAlgn="auto">
              <a:spcBef>
                <a:spcPts val="0"/>
              </a:spcBef>
              <a:spcAft>
                <a:spcPts val="0"/>
              </a:spcAft>
            </a:pPr>
            <a:r>
              <a:rPr lang="nl-NL" sz="1600" dirty="0">
                <a:solidFill>
                  <a:prstClr val="black"/>
                </a:solidFill>
                <a:latin typeface="+mn-lt"/>
              </a:rPr>
              <a:t>Shared </a:t>
            </a:r>
            <a:r>
              <a:rPr lang="nl-NL" sz="1600" dirty="0" err="1">
                <a:solidFill>
                  <a:prstClr val="black"/>
                </a:solidFill>
                <a:latin typeface="+mn-lt"/>
              </a:rPr>
              <a:t>decision</a:t>
            </a:r>
            <a:endParaRPr lang="nl-NL" sz="1600" dirty="0">
              <a:solidFill>
                <a:prstClr val="black"/>
              </a:solidFill>
              <a:latin typeface="+mn-lt"/>
            </a:endParaRPr>
          </a:p>
          <a:p>
            <a:pPr fontAlgn="auto">
              <a:spcBef>
                <a:spcPts val="0"/>
              </a:spcBef>
              <a:spcAft>
                <a:spcPts val="0"/>
              </a:spcAft>
            </a:pPr>
            <a:endParaRPr lang="nl-NL" sz="1600" dirty="0">
              <a:solidFill>
                <a:prstClr val="black"/>
              </a:solidFill>
              <a:latin typeface="+mn-lt"/>
            </a:endParaRPr>
          </a:p>
        </p:txBody>
      </p:sp>
      <p:sp>
        <p:nvSpPr>
          <p:cNvPr id="10" name="Tekstvak 9"/>
          <p:cNvSpPr txBox="1"/>
          <p:nvPr/>
        </p:nvSpPr>
        <p:spPr>
          <a:xfrm>
            <a:off x="5004048" y="3501008"/>
            <a:ext cx="1261846" cy="369332"/>
          </a:xfrm>
          <a:prstGeom prst="rect">
            <a:avLst/>
          </a:prstGeom>
          <a:noFill/>
        </p:spPr>
        <p:txBody>
          <a:bodyPr wrap="none" rtlCol="0">
            <a:spAutoFit/>
          </a:bodyPr>
          <a:lstStyle/>
          <a:p>
            <a:pPr fontAlgn="auto">
              <a:spcBef>
                <a:spcPts val="0"/>
              </a:spcBef>
              <a:spcAft>
                <a:spcPts val="0"/>
              </a:spcAft>
            </a:pPr>
            <a:r>
              <a:rPr lang="nl-NL" sz="1800" dirty="0">
                <a:solidFill>
                  <a:prstClr val="black"/>
                </a:solidFill>
                <a:latin typeface="AZGCaspariTMedium" panose="02000503000000020003" pitchFamily="2" charset="0"/>
              </a:rPr>
              <a:t>CHIRURG</a:t>
            </a:r>
          </a:p>
        </p:txBody>
      </p:sp>
      <p:sp>
        <p:nvSpPr>
          <p:cNvPr id="11" name="Tekstvak 10"/>
          <p:cNvSpPr txBox="1"/>
          <p:nvPr/>
        </p:nvSpPr>
        <p:spPr>
          <a:xfrm>
            <a:off x="7508828" y="4356737"/>
            <a:ext cx="1585337" cy="861774"/>
          </a:xfrm>
          <a:prstGeom prst="rect">
            <a:avLst/>
          </a:prstGeom>
          <a:noFill/>
        </p:spPr>
        <p:txBody>
          <a:bodyPr wrap="square" rtlCol="0">
            <a:spAutoFit/>
          </a:bodyPr>
          <a:lstStyle/>
          <a:p>
            <a:pPr fontAlgn="auto">
              <a:spcBef>
                <a:spcPts val="0"/>
              </a:spcBef>
              <a:spcAft>
                <a:spcPts val="0"/>
              </a:spcAft>
            </a:pPr>
            <a:r>
              <a:rPr lang="nl-NL" sz="1800" b="1" dirty="0">
                <a:solidFill>
                  <a:prstClr val="black"/>
                </a:solidFill>
                <a:latin typeface="+mn-lt"/>
              </a:rPr>
              <a:t>Resectabel? </a:t>
            </a:r>
            <a:r>
              <a:rPr lang="nl-NL" sz="1600" dirty="0">
                <a:solidFill>
                  <a:prstClr val="black"/>
                </a:solidFill>
                <a:latin typeface="+mn-lt"/>
              </a:rPr>
              <a:t>(Kan de tumor eruit?)</a:t>
            </a:r>
          </a:p>
        </p:txBody>
      </p:sp>
      <p:cxnSp>
        <p:nvCxnSpPr>
          <p:cNvPr id="12" name="Rechte verbindingslijn met pijl 11"/>
          <p:cNvCxnSpPr/>
          <p:nvPr/>
        </p:nvCxnSpPr>
        <p:spPr>
          <a:xfrm>
            <a:off x="5550168" y="2117414"/>
            <a:ext cx="0" cy="1404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hthoek 12"/>
          <p:cNvSpPr/>
          <p:nvPr/>
        </p:nvSpPr>
        <p:spPr>
          <a:xfrm>
            <a:off x="1691680" y="4291473"/>
            <a:ext cx="1800200" cy="830997"/>
          </a:xfrm>
          <a:prstGeom prst="rect">
            <a:avLst/>
          </a:prstGeom>
        </p:spPr>
        <p:txBody>
          <a:bodyPr wrap="square">
            <a:spAutoFit/>
          </a:bodyPr>
          <a:lstStyle/>
          <a:p>
            <a:pPr fontAlgn="auto">
              <a:spcBef>
                <a:spcPts val="0"/>
              </a:spcBef>
              <a:spcAft>
                <a:spcPts val="0"/>
              </a:spcAft>
            </a:pPr>
            <a:r>
              <a:rPr lang="nl-NL" sz="1600" b="1" dirty="0">
                <a:solidFill>
                  <a:prstClr val="black"/>
                </a:solidFill>
                <a:latin typeface="Calibri"/>
              </a:rPr>
              <a:t>Operabel?</a:t>
            </a:r>
          </a:p>
          <a:p>
            <a:pPr fontAlgn="auto">
              <a:spcBef>
                <a:spcPts val="0"/>
              </a:spcBef>
              <a:spcAft>
                <a:spcPts val="0"/>
              </a:spcAft>
            </a:pPr>
            <a:r>
              <a:rPr lang="nl-NL" sz="1600" dirty="0">
                <a:solidFill>
                  <a:prstClr val="black"/>
                </a:solidFill>
                <a:latin typeface="Calibri"/>
              </a:rPr>
              <a:t>(Kan de patiënt de operatie aan?)</a:t>
            </a:r>
          </a:p>
        </p:txBody>
      </p:sp>
      <p:cxnSp>
        <p:nvCxnSpPr>
          <p:cNvPr id="18" name="Rechte verbindingslijn met pijl 17"/>
          <p:cNvCxnSpPr/>
          <p:nvPr/>
        </p:nvCxnSpPr>
        <p:spPr>
          <a:xfrm flipH="1" flipV="1">
            <a:off x="6074039" y="3904311"/>
            <a:ext cx="1120582" cy="774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kstvak 20"/>
          <p:cNvSpPr txBox="1"/>
          <p:nvPr/>
        </p:nvSpPr>
        <p:spPr>
          <a:xfrm>
            <a:off x="4609911" y="1285649"/>
            <a:ext cx="2266441" cy="369332"/>
          </a:xfrm>
          <a:prstGeom prst="rect">
            <a:avLst/>
          </a:prstGeom>
          <a:noFill/>
        </p:spPr>
        <p:txBody>
          <a:bodyPr wrap="none" rtlCol="0">
            <a:spAutoFit/>
          </a:bodyPr>
          <a:lstStyle/>
          <a:p>
            <a:pPr fontAlgn="auto">
              <a:spcBef>
                <a:spcPts val="0"/>
              </a:spcBef>
              <a:spcAft>
                <a:spcPts val="0"/>
              </a:spcAft>
            </a:pPr>
            <a:r>
              <a:rPr lang="nl-NL" sz="1800" b="1" dirty="0">
                <a:solidFill>
                  <a:prstClr val="black"/>
                </a:solidFill>
                <a:latin typeface="AZGCaspariTMedium" panose="02000503000000020003" pitchFamily="2" charset="0"/>
              </a:rPr>
              <a:t>Wat wil de patiënt?</a:t>
            </a:r>
          </a:p>
        </p:txBody>
      </p:sp>
      <p:pic>
        <p:nvPicPr>
          <p:cNvPr id="16" name="Picture 6" descr="Gerelateerde afbeeldin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51" t="313" r="11304" b="-313"/>
          <a:stretch/>
        </p:blipFill>
        <p:spPr bwMode="auto">
          <a:xfrm>
            <a:off x="1331640" y="3034569"/>
            <a:ext cx="2160240" cy="3821989"/>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4067944" y="4537694"/>
            <a:ext cx="1675187" cy="338554"/>
          </a:xfrm>
          <a:prstGeom prst="rect">
            <a:avLst/>
          </a:prstGeom>
          <a:noFill/>
        </p:spPr>
        <p:txBody>
          <a:bodyPr wrap="square" rtlCol="0">
            <a:spAutoFit/>
          </a:bodyPr>
          <a:lstStyle/>
          <a:p>
            <a:r>
              <a:rPr lang="nl-NL" sz="1600" dirty="0">
                <a:latin typeface="+mj-lt"/>
              </a:rPr>
              <a:t>verpleegkundige</a:t>
            </a:r>
          </a:p>
        </p:txBody>
      </p:sp>
    </p:spTree>
    <p:extLst>
      <p:ext uri="{BB962C8B-B14F-4D97-AF65-F5344CB8AC3E}">
        <p14:creationId xmlns:p14="http://schemas.microsoft.com/office/powerpoint/2010/main" val="2881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19221" y="1628800"/>
            <a:ext cx="7364413" cy="4467200"/>
          </a:xfrm>
        </p:spPr>
        <p:txBody>
          <a:bodyPr/>
          <a:lstStyle/>
          <a:p>
            <a:pPr marL="0" indent="0">
              <a:buNone/>
            </a:pPr>
            <a:r>
              <a:rPr lang="nl-NL" sz="1800" b="1" dirty="0"/>
              <a:t>Tool: </a:t>
            </a:r>
            <a:r>
              <a:rPr lang="nl-NL" sz="1800" dirty="0" err="1"/>
              <a:t>Timed</a:t>
            </a:r>
            <a:r>
              <a:rPr lang="nl-NL" sz="1800" dirty="0"/>
              <a:t> up </a:t>
            </a:r>
            <a:r>
              <a:rPr lang="nl-NL" sz="1800" dirty="0" err="1"/>
              <a:t>and</a:t>
            </a:r>
            <a:r>
              <a:rPr lang="nl-NL" sz="1800" dirty="0"/>
              <a:t> go + Cardio </a:t>
            </a:r>
            <a:r>
              <a:rPr lang="nl-NL" sz="1800" dirty="0" err="1"/>
              <a:t>Pulmonary</a:t>
            </a:r>
            <a:r>
              <a:rPr lang="nl-NL" sz="1800" dirty="0"/>
              <a:t> </a:t>
            </a:r>
            <a:r>
              <a:rPr lang="nl-NL" sz="1800" dirty="0" err="1"/>
              <a:t>Exercise</a:t>
            </a:r>
            <a:r>
              <a:rPr lang="nl-NL" sz="1800" dirty="0"/>
              <a:t> Test (CPET) / Fiets test</a:t>
            </a:r>
          </a:p>
          <a:p>
            <a:pPr marL="0" indent="0">
              <a:buNone/>
            </a:pPr>
            <a:endParaRPr lang="nl-NL" dirty="0"/>
          </a:p>
        </p:txBody>
      </p:sp>
      <p:sp>
        <p:nvSpPr>
          <p:cNvPr id="4" name="Rectangle 4"/>
          <p:cNvSpPr txBox="1">
            <a:spLocks noChangeArrowheads="1"/>
          </p:cNvSpPr>
          <p:nvPr/>
        </p:nvSpPr>
        <p:spPr bwMode="auto">
          <a:xfrm>
            <a:off x="1403648" y="548680"/>
            <a:ext cx="7740352" cy="864096"/>
          </a:xfrm>
          <a:prstGeom prst="rect">
            <a:avLst/>
          </a:prstGeom>
          <a:noFill/>
          <a:ln w="25400" cap="flat" cmpd="sng" algn="ctr">
            <a:no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dk1"/>
                </a:solidFill>
                <a:latin typeface="+mn-lt"/>
                <a:ea typeface="+mn-ea"/>
                <a:cs typeface="+mn-cs"/>
              </a:defRPr>
            </a:lvl1pPr>
            <a:lvl2pPr algn="l" rtl="0" eaLnBrk="0" fontAlgn="base" hangingPunct="0">
              <a:spcBef>
                <a:spcPct val="0"/>
              </a:spcBef>
              <a:spcAft>
                <a:spcPct val="0"/>
              </a:spcAft>
              <a:defRPr sz="3200">
                <a:solidFill>
                  <a:schemeClr val="dk1"/>
                </a:solidFill>
                <a:latin typeface="+mn-lt"/>
                <a:ea typeface="+mn-ea"/>
                <a:cs typeface="+mn-cs"/>
              </a:defRPr>
            </a:lvl2pPr>
            <a:lvl3pPr algn="l" rtl="0" eaLnBrk="0" fontAlgn="base" hangingPunct="0">
              <a:spcBef>
                <a:spcPct val="0"/>
              </a:spcBef>
              <a:spcAft>
                <a:spcPct val="0"/>
              </a:spcAft>
              <a:defRPr sz="3200">
                <a:solidFill>
                  <a:schemeClr val="dk1"/>
                </a:solidFill>
                <a:latin typeface="+mn-lt"/>
                <a:ea typeface="+mn-ea"/>
                <a:cs typeface="+mn-cs"/>
              </a:defRPr>
            </a:lvl3pPr>
            <a:lvl4pPr algn="l" rtl="0" eaLnBrk="0" fontAlgn="base" hangingPunct="0">
              <a:spcBef>
                <a:spcPct val="0"/>
              </a:spcBef>
              <a:spcAft>
                <a:spcPct val="0"/>
              </a:spcAft>
              <a:defRPr sz="3200">
                <a:solidFill>
                  <a:schemeClr val="dk1"/>
                </a:solidFill>
                <a:latin typeface="+mn-lt"/>
                <a:ea typeface="+mn-ea"/>
                <a:cs typeface="+mn-cs"/>
              </a:defRPr>
            </a:lvl4pPr>
            <a:lvl5pPr algn="l" rtl="0" eaLnBrk="0" fontAlgn="base" hangingPunct="0">
              <a:spcBef>
                <a:spcPct val="0"/>
              </a:spcBef>
              <a:spcAft>
                <a:spcPct val="0"/>
              </a:spcAft>
              <a:defRPr sz="3200">
                <a:solidFill>
                  <a:schemeClr val="dk1"/>
                </a:solidFill>
                <a:latin typeface="+mn-lt"/>
                <a:ea typeface="+mn-ea"/>
                <a:cs typeface="+mn-cs"/>
              </a:defRPr>
            </a:lvl5pPr>
            <a:lvl6pPr marL="457200" algn="l" rtl="0" eaLnBrk="0" fontAlgn="base" hangingPunct="0">
              <a:spcBef>
                <a:spcPct val="0"/>
              </a:spcBef>
              <a:spcAft>
                <a:spcPct val="0"/>
              </a:spcAft>
              <a:defRPr sz="3200">
                <a:solidFill>
                  <a:schemeClr val="dk1"/>
                </a:solidFill>
                <a:latin typeface="+mn-lt"/>
                <a:ea typeface="+mn-ea"/>
                <a:cs typeface="+mn-cs"/>
              </a:defRPr>
            </a:lvl6pPr>
            <a:lvl7pPr marL="914400" algn="l" rtl="0" eaLnBrk="0" fontAlgn="base" hangingPunct="0">
              <a:spcBef>
                <a:spcPct val="0"/>
              </a:spcBef>
              <a:spcAft>
                <a:spcPct val="0"/>
              </a:spcAft>
              <a:defRPr sz="3200">
                <a:solidFill>
                  <a:schemeClr val="dk1"/>
                </a:solidFill>
                <a:latin typeface="+mn-lt"/>
                <a:ea typeface="+mn-ea"/>
                <a:cs typeface="+mn-cs"/>
              </a:defRPr>
            </a:lvl7pPr>
            <a:lvl8pPr marL="1371600" algn="l" rtl="0" eaLnBrk="0" fontAlgn="base" hangingPunct="0">
              <a:spcBef>
                <a:spcPct val="0"/>
              </a:spcBef>
              <a:spcAft>
                <a:spcPct val="0"/>
              </a:spcAft>
              <a:defRPr sz="3200">
                <a:solidFill>
                  <a:schemeClr val="dk1"/>
                </a:solidFill>
                <a:latin typeface="+mn-lt"/>
                <a:ea typeface="+mn-ea"/>
                <a:cs typeface="+mn-cs"/>
              </a:defRPr>
            </a:lvl8pPr>
            <a:lvl9pPr marL="1828800" algn="l" rtl="0" eaLnBrk="0" fontAlgn="base" hangingPunct="0">
              <a:spcBef>
                <a:spcPct val="0"/>
              </a:spcBef>
              <a:spcAft>
                <a:spcPct val="0"/>
              </a:spcAft>
              <a:defRPr sz="3200">
                <a:solidFill>
                  <a:schemeClr val="dk1"/>
                </a:solidFill>
                <a:latin typeface="+mn-lt"/>
                <a:ea typeface="+mn-ea"/>
                <a:cs typeface="+mn-cs"/>
              </a:defRPr>
            </a:lvl9pPr>
          </a:lstStyle>
          <a:p>
            <a:r>
              <a:rPr lang="nl-NL" sz="3600" kern="0" dirty="0"/>
              <a:t>1. Fysieke fitheid </a:t>
            </a:r>
          </a:p>
        </p:txBody>
      </p:sp>
      <p:pic>
        <p:nvPicPr>
          <p:cNvPr id="6" name="Afbeelding 5"/>
          <p:cNvPicPr>
            <a:picLocks noChangeAspect="1"/>
          </p:cNvPicPr>
          <p:nvPr/>
        </p:nvPicPr>
        <p:blipFill rotWithShape="1">
          <a:blip r:embed="rId2">
            <a:extLst>
              <a:ext uri="{28A0092B-C50C-407E-A947-70E740481C1C}">
                <a14:useLocalDpi xmlns:a14="http://schemas.microsoft.com/office/drawing/2010/main" val="0"/>
              </a:ext>
            </a:extLst>
          </a:blip>
          <a:srcRect l="22104"/>
          <a:stretch/>
        </p:blipFill>
        <p:spPr>
          <a:xfrm>
            <a:off x="1475656" y="2132857"/>
            <a:ext cx="6826044" cy="906601"/>
          </a:xfrm>
          <a:prstGeom prst="rect">
            <a:avLst/>
          </a:prstGeom>
        </p:spPr>
      </p:pic>
      <p:sp>
        <p:nvSpPr>
          <p:cNvPr id="3" name="Tekstvak 2"/>
          <p:cNvSpPr txBox="1"/>
          <p:nvPr/>
        </p:nvSpPr>
        <p:spPr>
          <a:xfrm>
            <a:off x="1187624" y="5829267"/>
            <a:ext cx="7776864" cy="707886"/>
          </a:xfrm>
          <a:prstGeom prst="rect">
            <a:avLst/>
          </a:prstGeom>
          <a:noFill/>
        </p:spPr>
        <p:txBody>
          <a:bodyPr wrap="square" rtlCol="0">
            <a:spAutoFit/>
          </a:bodyPr>
          <a:lstStyle/>
          <a:p>
            <a:r>
              <a:rPr lang="nl-NL" sz="2000" b="1" dirty="0">
                <a:latin typeface="+mn-lt"/>
              </a:rPr>
              <a:t>Interventie: </a:t>
            </a:r>
            <a:r>
              <a:rPr lang="nl-NL" sz="2000" dirty="0">
                <a:latin typeface="+mn-lt"/>
              </a:rPr>
              <a:t>advies aanvullend trainen tijdens de wachtperiode. Eventueel verwijzing fysio voor begeleiding in regio </a:t>
            </a:r>
          </a:p>
        </p:txBody>
      </p:sp>
      <p:pic>
        <p:nvPicPr>
          <p:cNvPr id="8" name="Picture 2" descr="De bronafbeelding bekijken">
            <a:extLst>
              <a:ext uri="{FF2B5EF4-FFF2-40B4-BE49-F238E27FC236}">
                <a16:creationId xmlns:a16="http://schemas.microsoft.com/office/drawing/2014/main" id="{F28E9441-5631-4BCF-A5E1-EFA7E264281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708920"/>
            <a:ext cx="4157092" cy="310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328010"/>
      </p:ext>
    </p:extLst>
  </p:cSld>
  <p:clrMapOvr>
    <a:masterClrMapping/>
  </p:clrMapOvr>
  <mc:AlternateContent xmlns:mc="http://schemas.openxmlformats.org/markup-compatibility/2006" xmlns:p14="http://schemas.microsoft.com/office/powerpoint/2010/main">
    <mc:Choice Requires="p14">
      <p:transition spd="slow" p14:dur="5000" advClick="0" advTm="8000">
        <p:cut/>
      </p:transition>
    </mc:Choice>
    <mc:Fallback xmlns="">
      <p:transition spd="slow" advClick="0" advTm="8000">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789564" y="404664"/>
            <a:ext cx="2880320" cy="646331"/>
          </a:xfrm>
          <a:prstGeom prst="rect">
            <a:avLst/>
          </a:prstGeom>
        </p:spPr>
        <p:txBody>
          <a:bodyPr wrap="square">
            <a:spAutoFit/>
          </a:bodyPr>
          <a:lstStyle/>
          <a:p>
            <a:r>
              <a:rPr lang="nl-NL" altLang="nl-NL" sz="3600" dirty="0">
                <a:latin typeface="AZGCaspariT (Hoofdtekst)"/>
              </a:rPr>
              <a:t>Acties</a:t>
            </a:r>
            <a:endParaRPr lang="nl-NL" sz="3600" dirty="0">
              <a:latin typeface="AZGCaspariT (Hoofdtekst)"/>
            </a:endParaRPr>
          </a:p>
        </p:txBody>
      </p:sp>
      <p:sp>
        <p:nvSpPr>
          <p:cNvPr id="6" name="Rechthoek 5"/>
          <p:cNvSpPr/>
          <p:nvPr/>
        </p:nvSpPr>
        <p:spPr>
          <a:xfrm>
            <a:off x="1187624" y="1859340"/>
            <a:ext cx="7776864" cy="1569660"/>
          </a:xfrm>
          <a:prstGeom prst="rect">
            <a:avLst/>
          </a:prstGeom>
        </p:spPr>
        <p:txBody>
          <a:bodyPr wrap="square">
            <a:spAutoFit/>
          </a:bodyPr>
          <a:lstStyle/>
          <a:p>
            <a:r>
              <a:rPr lang="nl-NL" altLang="nl-NL" dirty="0">
                <a:latin typeface="AZGCaspariT (Hoofdtekst)"/>
              </a:rPr>
              <a:t>-  </a:t>
            </a:r>
            <a:r>
              <a:rPr lang="nl-NL" altLang="nl-NL" sz="1800" dirty="0">
                <a:latin typeface="AZGCaspariT (Hoofdtekst)"/>
              </a:rPr>
              <a:t>Bij ECG afwijkingen verwijzing cardioloog</a:t>
            </a:r>
          </a:p>
          <a:p>
            <a:pPr eaLnBrk="1" hangingPunct="1"/>
            <a:r>
              <a:rPr lang="nl-NL" altLang="nl-NL" sz="1800" dirty="0">
                <a:latin typeface="AZGCaspariT (Hoofdtekst)"/>
              </a:rPr>
              <a:t>-   Bij pulmonale afwijkingen verwijzing longarts</a:t>
            </a:r>
          </a:p>
          <a:p>
            <a:pPr marL="285750" indent="-285750" eaLnBrk="1" hangingPunct="1">
              <a:buFontTx/>
              <a:buChar char="-"/>
            </a:pPr>
            <a:r>
              <a:rPr lang="nl-NL" altLang="nl-NL" sz="1800" dirty="0">
                <a:latin typeface="AZGCaspariT (Hoofdtekst)"/>
              </a:rPr>
              <a:t>Bij </a:t>
            </a:r>
            <a:r>
              <a:rPr lang="nl-NL" altLang="nl-NL" sz="1800" dirty="0">
                <a:latin typeface="+mn-lt"/>
              </a:rPr>
              <a:t>VAT(</a:t>
            </a:r>
            <a:r>
              <a:rPr lang="nl-NL" sz="1800" dirty="0" err="1">
                <a:latin typeface="+mn-lt"/>
              </a:rPr>
              <a:t>ventilatoire</a:t>
            </a:r>
            <a:r>
              <a:rPr lang="nl-NL" sz="1800" dirty="0">
                <a:latin typeface="+mn-lt"/>
              </a:rPr>
              <a:t> </a:t>
            </a:r>
            <a:r>
              <a:rPr lang="nl-NL" sz="1800" dirty="0" err="1">
                <a:latin typeface="+mn-lt"/>
              </a:rPr>
              <a:t>anaërobe</a:t>
            </a:r>
            <a:r>
              <a:rPr lang="nl-NL" sz="1800" dirty="0">
                <a:latin typeface="+mn-lt"/>
              </a:rPr>
              <a:t> drempel</a:t>
            </a:r>
            <a:r>
              <a:rPr lang="nl-NL" sz="1800" dirty="0"/>
              <a:t>)</a:t>
            </a:r>
            <a:r>
              <a:rPr lang="nl-NL" altLang="nl-NL" sz="1800" dirty="0">
                <a:latin typeface="AZGCaspariT (Hoofdtekst)"/>
              </a:rPr>
              <a:t>&lt;11mL/kg/min start thuistraining  voor 4-6 weken</a:t>
            </a:r>
          </a:p>
          <a:p>
            <a:pPr eaLnBrk="1" hangingPunct="1"/>
            <a:r>
              <a:rPr lang="nl-NL" altLang="nl-NL" sz="1800" dirty="0">
                <a:latin typeface="AZGCaspariT (Hoofdtekst)"/>
              </a:rPr>
              <a:t>-   Tweede CPET ter evaluatie conditie </a:t>
            </a:r>
          </a:p>
        </p:txBody>
      </p:sp>
    </p:spTree>
    <p:extLst>
      <p:ext uri="{BB962C8B-B14F-4D97-AF65-F5344CB8AC3E}">
        <p14:creationId xmlns:p14="http://schemas.microsoft.com/office/powerpoint/2010/main" val="1773782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19221" y="1256497"/>
            <a:ext cx="7601251" cy="4839503"/>
          </a:xfrm>
        </p:spPr>
        <p:txBody>
          <a:bodyPr/>
          <a:lstStyle/>
          <a:p>
            <a:pPr marL="0" indent="0">
              <a:buNone/>
            </a:pPr>
            <a:r>
              <a:rPr lang="nl-NL" sz="1800" b="1" dirty="0"/>
              <a:t>Tool: </a:t>
            </a:r>
            <a:r>
              <a:rPr lang="nl-NL" sz="1800" dirty="0"/>
              <a:t>Patiënt </a:t>
            </a:r>
            <a:r>
              <a:rPr lang="nl-NL" sz="1800" dirty="0" err="1"/>
              <a:t>Generated</a:t>
            </a:r>
            <a:r>
              <a:rPr lang="nl-NL" sz="1800" dirty="0"/>
              <a:t> </a:t>
            </a:r>
            <a:r>
              <a:rPr lang="nl-NL" sz="1800" dirty="0" err="1"/>
              <a:t>Subjective</a:t>
            </a:r>
            <a:r>
              <a:rPr lang="nl-NL" sz="1800" dirty="0"/>
              <a:t> Global </a:t>
            </a:r>
            <a:r>
              <a:rPr lang="nl-NL" sz="1800" dirty="0" err="1"/>
              <a:t>Assesment</a:t>
            </a:r>
            <a:r>
              <a:rPr lang="nl-NL" sz="1800" dirty="0"/>
              <a:t> </a:t>
            </a:r>
          </a:p>
          <a:p>
            <a:endParaRPr lang="nl-NL" sz="1800" dirty="0"/>
          </a:p>
          <a:p>
            <a:endParaRPr lang="nl-NL" sz="1800" dirty="0"/>
          </a:p>
          <a:p>
            <a:endParaRPr lang="nl-NL" sz="1800" dirty="0"/>
          </a:p>
          <a:p>
            <a:endParaRPr lang="nl-NL" sz="1800" dirty="0"/>
          </a:p>
          <a:p>
            <a:endParaRPr lang="nl-NL" sz="1800" dirty="0"/>
          </a:p>
          <a:p>
            <a:endParaRPr lang="nl-NL" sz="1800" dirty="0"/>
          </a:p>
          <a:p>
            <a:endParaRPr lang="nl-NL" sz="1800" dirty="0"/>
          </a:p>
          <a:p>
            <a:endParaRPr lang="nl-NL" sz="1800" dirty="0"/>
          </a:p>
          <a:p>
            <a:endParaRPr lang="nl-NL" sz="1800" dirty="0"/>
          </a:p>
          <a:p>
            <a:endParaRPr lang="nl-NL" sz="1800" dirty="0"/>
          </a:p>
          <a:p>
            <a:endParaRPr lang="nl-NL" sz="1800" dirty="0"/>
          </a:p>
          <a:p>
            <a:endParaRPr lang="nl-NL" sz="1800" dirty="0"/>
          </a:p>
          <a:p>
            <a:pPr marL="0" indent="0">
              <a:buNone/>
            </a:pPr>
            <a:endParaRPr lang="nl-NL" sz="1800" dirty="0"/>
          </a:p>
          <a:p>
            <a:pPr marL="0" indent="0">
              <a:buNone/>
            </a:pPr>
            <a:r>
              <a:rPr lang="nl-NL" sz="1800" b="1" dirty="0">
                <a:sym typeface="Wingdings" panose="05000000000000000000" pitchFamily="2" charset="2"/>
              </a:rPr>
              <a:t>Interventie: </a:t>
            </a:r>
            <a:r>
              <a:rPr lang="nl-NL" sz="1800" dirty="0">
                <a:sym typeface="Wingdings" panose="05000000000000000000" pitchFamily="2" charset="2"/>
              </a:rPr>
              <a:t>Score ≥ 4  verwijzing naar diëtist </a:t>
            </a:r>
            <a:endParaRPr lang="nl-NL" sz="1800" dirty="0"/>
          </a:p>
        </p:txBody>
      </p:sp>
      <p:sp>
        <p:nvSpPr>
          <p:cNvPr id="4" name="Rectangle 4"/>
          <p:cNvSpPr txBox="1">
            <a:spLocks noChangeArrowheads="1"/>
          </p:cNvSpPr>
          <p:nvPr/>
        </p:nvSpPr>
        <p:spPr bwMode="auto">
          <a:xfrm>
            <a:off x="1259632" y="404664"/>
            <a:ext cx="7560840" cy="851833"/>
          </a:xfrm>
          <a:prstGeom prst="rect">
            <a:avLst/>
          </a:prstGeom>
          <a:noFill/>
          <a:ln w="25400" cap="flat" cmpd="sng" algn="ctr">
            <a:no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dk1"/>
                </a:solidFill>
                <a:latin typeface="+mn-lt"/>
                <a:ea typeface="+mn-ea"/>
                <a:cs typeface="+mn-cs"/>
              </a:defRPr>
            </a:lvl1pPr>
            <a:lvl2pPr algn="l" rtl="0" eaLnBrk="0" fontAlgn="base" hangingPunct="0">
              <a:spcBef>
                <a:spcPct val="0"/>
              </a:spcBef>
              <a:spcAft>
                <a:spcPct val="0"/>
              </a:spcAft>
              <a:defRPr sz="3200">
                <a:solidFill>
                  <a:schemeClr val="dk1"/>
                </a:solidFill>
                <a:latin typeface="+mn-lt"/>
                <a:ea typeface="+mn-ea"/>
                <a:cs typeface="+mn-cs"/>
              </a:defRPr>
            </a:lvl2pPr>
            <a:lvl3pPr algn="l" rtl="0" eaLnBrk="0" fontAlgn="base" hangingPunct="0">
              <a:spcBef>
                <a:spcPct val="0"/>
              </a:spcBef>
              <a:spcAft>
                <a:spcPct val="0"/>
              </a:spcAft>
              <a:defRPr sz="3200">
                <a:solidFill>
                  <a:schemeClr val="dk1"/>
                </a:solidFill>
                <a:latin typeface="+mn-lt"/>
                <a:ea typeface="+mn-ea"/>
                <a:cs typeface="+mn-cs"/>
              </a:defRPr>
            </a:lvl3pPr>
            <a:lvl4pPr algn="l" rtl="0" eaLnBrk="0" fontAlgn="base" hangingPunct="0">
              <a:spcBef>
                <a:spcPct val="0"/>
              </a:spcBef>
              <a:spcAft>
                <a:spcPct val="0"/>
              </a:spcAft>
              <a:defRPr sz="3200">
                <a:solidFill>
                  <a:schemeClr val="dk1"/>
                </a:solidFill>
                <a:latin typeface="+mn-lt"/>
                <a:ea typeface="+mn-ea"/>
                <a:cs typeface="+mn-cs"/>
              </a:defRPr>
            </a:lvl4pPr>
            <a:lvl5pPr algn="l" rtl="0" eaLnBrk="0" fontAlgn="base" hangingPunct="0">
              <a:spcBef>
                <a:spcPct val="0"/>
              </a:spcBef>
              <a:spcAft>
                <a:spcPct val="0"/>
              </a:spcAft>
              <a:defRPr sz="3200">
                <a:solidFill>
                  <a:schemeClr val="dk1"/>
                </a:solidFill>
                <a:latin typeface="+mn-lt"/>
                <a:ea typeface="+mn-ea"/>
                <a:cs typeface="+mn-cs"/>
              </a:defRPr>
            </a:lvl5pPr>
            <a:lvl6pPr marL="457200" algn="l" rtl="0" eaLnBrk="0" fontAlgn="base" hangingPunct="0">
              <a:spcBef>
                <a:spcPct val="0"/>
              </a:spcBef>
              <a:spcAft>
                <a:spcPct val="0"/>
              </a:spcAft>
              <a:defRPr sz="3200">
                <a:solidFill>
                  <a:schemeClr val="dk1"/>
                </a:solidFill>
                <a:latin typeface="+mn-lt"/>
                <a:ea typeface="+mn-ea"/>
                <a:cs typeface="+mn-cs"/>
              </a:defRPr>
            </a:lvl6pPr>
            <a:lvl7pPr marL="914400" algn="l" rtl="0" eaLnBrk="0" fontAlgn="base" hangingPunct="0">
              <a:spcBef>
                <a:spcPct val="0"/>
              </a:spcBef>
              <a:spcAft>
                <a:spcPct val="0"/>
              </a:spcAft>
              <a:defRPr sz="3200">
                <a:solidFill>
                  <a:schemeClr val="dk1"/>
                </a:solidFill>
                <a:latin typeface="+mn-lt"/>
                <a:ea typeface="+mn-ea"/>
                <a:cs typeface="+mn-cs"/>
              </a:defRPr>
            </a:lvl7pPr>
            <a:lvl8pPr marL="1371600" algn="l" rtl="0" eaLnBrk="0" fontAlgn="base" hangingPunct="0">
              <a:spcBef>
                <a:spcPct val="0"/>
              </a:spcBef>
              <a:spcAft>
                <a:spcPct val="0"/>
              </a:spcAft>
              <a:defRPr sz="3200">
                <a:solidFill>
                  <a:schemeClr val="dk1"/>
                </a:solidFill>
                <a:latin typeface="+mn-lt"/>
                <a:ea typeface="+mn-ea"/>
                <a:cs typeface="+mn-cs"/>
              </a:defRPr>
            </a:lvl8pPr>
            <a:lvl9pPr marL="1828800" algn="l" rtl="0" eaLnBrk="0" fontAlgn="base" hangingPunct="0">
              <a:spcBef>
                <a:spcPct val="0"/>
              </a:spcBef>
              <a:spcAft>
                <a:spcPct val="0"/>
              </a:spcAft>
              <a:defRPr sz="3200">
                <a:solidFill>
                  <a:schemeClr val="dk1"/>
                </a:solidFill>
                <a:latin typeface="+mn-lt"/>
                <a:ea typeface="+mn-ea"/>
                <a:cs typeface="+mn-cs"/>
              </a:defRPr>
            </a:lvl9pPr>
          </a:lstStyle>
          <a:p>
            <a:r>
              <a:rPr lang="nl-NL" sz="3600" kern="0" dirty="0"/>
              <a:t>2. Voedingsstatus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916833"/>
            <a:ext cx="5500196" cy="388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De bronafbeelding bekijken">
            <a:extLst>
              <a:ext uri="{FF2B5EF4-FFF2-40B4-BE49-F238E27FC236}">
                <a16:creationId xmlns:a16="http://schemas.microsoft.com/office/drawing/2014/main" id="{42DDCEB3-96BB-4714-B9F4-0F2E673279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6006167"/>
            <a:ext cx="1763688" cy="85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012943"/>
      </p:ext>
    </p:extLst>
  </p:cSld>
  <p:clrMapOvr>
    <a:masterClrMapping/>
  </p:clrMapOvr>
</p:sld>
</file>

<file path=ppt/theme/theme1.xml><?xml version="1.0" encoding="utf-8"?>
<a:theme xmlns:a="http://schemas.openxmlformats.org/drawingml/2006/main" name="eras">
  <a:themeElements>
    <a:clrScheme name="umcg">
      <a:dk1>
        <a:sysClr val="windowText" lastClr="000000"/>
      </a:dk1>
      <a:lt1>
        <a:sysClr val="window" lastClr="FFFFFF"/>
      </a:lt1>
      <a:dk2>
        <a:srgbClr val="194431"/>
      </a:dk2>
      <a:lt2>
        <a:srgbClr val="F0E6C3"/>
      </a:lt2>
      <a:accent1>
        <a:srgbClr val="000000"/>
      </a:accent1>
      <a:accent2>
        <a:srgbClr val="F88600"/>
      </a:accent2>
      <a:accent3>
        <a:srgbClr val="F83500"/>
      </a:accent3>
      <a:accent4>
        <a:srgbClr val="8B723D"/>
      </a:accent4>
      <a:accent5>
        <a:srgbClr val="818B3D"/>
      </a:accent5>
      <a:accent6>
        <a:srgbClr val="586215"/>
      </a:accent6>
      <a:hlink>
        <a:srgbClr val="FF621D"/>
      </a:hlink>
      <a:folHlink>
        <a:srgbClr val="000000"/>
      </a:folHlink>
    </a:clrScheme>
    <a:fontScheme name="eras">
      <a:majorFont>
        <a:latin typeface="AZGCaspariTMedium"/>
        <a:ea typeface=""/>
        <a:cs typeface=""/>
      </a:majorFont>
      <a:minorFont>
        <a:latin typeface="AZGCaspari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r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r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r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r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r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r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r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80909D9C0E154F93C449883263FE17" ma:contentTypeVersion="13" ma:contentTypeDescription="Een nieuw document maken." ma:contentTypeScope="" ma:versionID="7d118ec1bde4b0d2e2fdd348b4652b44">
  <xsd:schema xmlns:xsd="http://www.w3.org/2001/XMLSchema" xmlns:xs="http://www.w3.org/2001/XMLSchema" xmlns:p="http://schemas.microsoft.com/office/2006/metadata/properties" xmlns:ns2="2593b74e-c902-4125-8da6-d12868de266c" xmlns:ns3="5ac423f9-4965-4f04-96a2-b8f2f9cf0091" targetNamespace="http://schemas.microsoft.com/office/2006/metadata/properties" ma:root="true" ma:fieldsID="c695ac7663ea3f36feee9ee26972af93" ns2:_="" ns3:_="">
    <xsd:import namespace="2593b74e-c902-4125-8da6-d12868de266c"/>
    <xsd:import namespace="5ac423f9-4965-4f04-96a2-b8f2f9cf00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3b74e-c902-4125-8da6-d12868de26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c423f9-4965-4f04-96a2-b8f2f9cf0091"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718A72-DD77-4E7B-9847-EEE5F75F1A88}"/>
</file>

<file path=customXml/itemProps2.xml><?xml version="1.0" encoding="utf-8"?>
<ds:datastoreItem xmlns:ds="http://schemas.openxmlformats.org/officeDocument/2006/customXml" ds:itemID="{2BAD1704-055A-4DE3-864F-81D659EE969F}"/>
</file>

<file path=customXml/itemProps3.xml><?xml version="1.0" encoding="utf-8"?>
<ds:datastoreItem xmlns:ds="http://schemas.openxmlformats.org/officeDocument/2006/customXml" ds:itemID="{0AA60381-74AF-4B3D-BE95-53E26F4F0BB4}"/>
</file>

<file path=docProps/app.xml><?xml version="1.0" encoding="utf-8"?>
<Properties xmlns="http://schemas.openxmlformats.org/officeDocument/2006/extended-properties" xmlns:vt="http://schemas.openxmlformats.org/officeDocument/2006/docPropsVTypes">
  <Template/>
  <TotalTime>255</TotalTime>
  <Words>783</Words>
  <Application>Microsoft Office PowerPoint</Application>
  <PresentationFormat>Diavoorstelling (4:3)</PresentationFormat>
  <Paragraphs>146</Paragraphs>
  <Slides>15</Slides>
  <Notes>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Arial</vt:lpstr>
      <vt:lpstr>AZGCaspariT</vt:lpstr>
      <vt:lpstr>AZGCaspariT (Hoofdtekst)</vt:lpstr>
      <vt:lpstr>AZGCaspariTMedium</vt:lpstr>
      <vt:lpstr>Calibri</vt:lpstr>
      <vt:lpstr>Times New Roman</vt:lpstr>
      <vt:lpstr>eras</vt:lpstr>
      <vt:lpstr>   De prehabilitatie poli  Voor patiënten met lever-, galweg of alvleesklierkanker </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Universitair Medisch Centrum Groningen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Bijsterveld, van</dc:creator>
  <cp:lastModifiedBy>Pras, OJ</cp:lastModifiedBy>
  <cp:revision>396</cp:revision>
  <cp:lastPrinted>2022-01-05T14:45:53Z</cp:lastPrinted>
  <dcterms:created xsi:type="dcterms:W3CDTF">2007-09-12T06:44:26Z</dcterms:created>
  <dcterms:modified xsi:type="dcterms:W3CDTF">2022-01-20T15:09:23Z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0x0101009580909D9C0E154F93C449883263FE17</vt:lpwstr>
  </property>
</Properties>
</file>