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6"/>
  </p:notesMasterIdLst>
  <p:sldIdLst>
    <p:sldId id="484" r:id="rId5"/>
    <p:sldId id="409" r:id="rId6"/>
    <p:sldId id="475" r:id="rId7"/>
    <p:sldId id="474" r:id="rId8"/>
    <p:sldId id="257" r:id="rId9"/>
    <p:sldId id="482" r:id="rId10"/>
    <p:sldId id="258" r:id="rId11"/>
    <p:sldId id="411" r:id="rId12"/>
    <p:sldId id="477" r:id="rId13"/>
    <p:sldId id="479" r:id="rId14"/>
    <p:sldId id="483"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68C9431-928E-75BF-8FF7-DFC0275B7A73}" name="Timmerman, A.L." initials="AT" userId="S::atimmerman@minszw.nl::91197b1e-a63b-4ed1-be17-31dcce373850" providerId="AD"/>
  <p188:author id="{D890E34F-9B02-67F3-9CAA-15DE146239B3}" name="Bakker, B." initials="BB" userId="S::bbakker1@minszw.nl::e772af34-3085-4604-8baf-e66f14cf3a87" providerId="AD"/>
  <p188:author id="{D6D54B93-55EB-B355-0987-4D54A0D25AFC}" name="Scholten, N.E." initials="SN" userId="S::nscholten@minszw.nl::789b6436-a70f-4156-8e12-506ee0bb4806" providerId="AD"/>
  <p188:author id="{B74772D8-E5CE-6570-76C5-E81D7467AC39}" name="Westland, M.M.A." initials="MW" userId="S::mwestland@minszw.nl::13c0dfd9-f996-4f57-bea1-3008c41ad1c3"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Sanders, K." initials="SK" lastIdx="1" clrIdx="0">
    <p:extLst>
      <p:ext uri="{19B8F6BF-5375-455C-9EA6-DF929625EA0E}">
        <p15:presenceInfo xmlns:p15="http://schemas.microsoft.com/office/powerpoint/2012/main" userId="S::ksanders@minszw.nl::5d5395dd-dca3-4a5e-a87e-e107c2bf4c8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CA005D"/>
    <a:srgbClr val="FFE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Stijl, licht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6019" autoAdjust="0"/>
  </p:normalViewPr>
  <p:slideViewPr>
    <p:cSldViewPr snapToGrid="0">
      <p:cViewPr varScale="1">
        <p:scale>
          <a:sx n="50" d="100"/>
          <a:sy n="50" d="100"/>
        </p:scale>
        <p:origin x="1080" y="44"/>
      </p:cViewPr>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946B79-3B2D-47BA-B967-EDB57ADD5F83}" type="datetimeFigureOut">
              <a:rPr lang="nl-NL" smtClean="0"/>
              <a:t>4-4-2025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8ECFB2-044E-4254-8D92-7F5BC565068C}" type="slidenum">
              <a:rPr lang="nl-NL" smtClean="0"/>
              <a:t>‹nr.›</a:t>
            </a:fld>
            <a:endParaRPr lang="nl-NL"/>
          </a:p>
        </p:txBody>
      </p:sp>
    </p:spTree>
    <p:extLst>
      <p:ext uri="{BB962C8B-B14F-4D97-AF65-F5344CB8AC3E}">
        <p14:creationId xmlns:p14="http://schemas.microsoft.com/office/powerpoint/2010/main" val="1054363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1</a:t>
            </a:fld>
            <a:endParaRPr lang="nl-NL"/>
          </a:p>
        </p:txBody>
      </p:sp>
    </p:spTree>
    <p:extLst>
      <p:ext uri="{BB962C8B-B14F-4D97-AF65-F5344CB8AC3E}">
        <p14:creationId xmlns:p14="http://schemas.microsoft.com/office/powerpoint/2010/main" val="1129687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10</a:t>
            </a:fld>
            <a:endParaRPr lang="nl-NL"/>
          </a:p>
        </p:txBody>
      </p:sp>
    </p:spTree>
    <p:extLst>
      <p:ext uri="{BB962C8B-B14F-4D97-AF65-F5344CB8AC3E}">
        <p14:creationId xmlns:p14="http://schemas.microsoft.com/office/powerpoint/2010/main" val="3241700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285750" indent="-285750">
              <a:buFont typeface="Wingdings" panose="05000000000000000000" pitchFamily="2" charset="2"/>
              <a:buChar char="Ø"/>
            </a:pPr>
            <a:r>
              <a:rPr lang="nl-NL" sz="12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Gemeenten (ook regionale samenwerkingsverbanden), landelijke overheden zoals het COA en maatschappelijke organisaties kunnen een aanvraag indienen voor subsidies </a:t>
            </a:r>
            <a:r>
              <a:rPr lang="nl-NL" sz="1200" b="0" i="0" dirty="0">
                <a:solidFill>
                  <a:srgbClr val="000000"/>
                </a:solidFill>
                <a:effectLst/>
              </a:rPr>
              <a:t>die een bijdrage leveren aan het maatschappelijke doel van inburgering.</a:t>
            </a:r>
          </a:p>
          <a:p>
            <a:pPr marL="285750" indent="-285750">
              <a:buFont typeface="Wingdings" panose="05000000000000000000" pitchFamily="2" charset="2"/>
              <a:buChar char="Ø"/>
            </a:pPr>
            <a:r>
              <a:rPr lang="nl-NL" sz="12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Aanvragen moeten gericht zijn op 1 van de 4 vastgestelde thema’s. De keuze van de thema’s is gebaseerd op belangstelling uit het veld en de maatschappelijke consultatie. </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nl-NL" sz="12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Online leren: </a:t>
            </a: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activiteiten in de vorm van online lessen (geheel of gedeeltelijk), waarmee werk en inburgering makkelijker gecombineerd kan worden. </a:t>
            </a:r>
            <a:endParaRPr lang="nl-NL" sz="1200" i="1"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nl-NL" sz="12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Arbeidstoeleiding bewoners COA-locaties: </a:t>
            </a: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activiteiten waarbij bewoners van COA-opvanglocaties en werkgevers worden ondersteund bij het realiseren van betaald werk. </a:t>
            </a:r>
            <a:endParaRPr lang="nl-NL" sz="1200" i="1"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mj-lt"/>
              <a:buAutoNum type="arabicPeriod"/>
            </a:pPr>
            <a:r>
              <a:rPr lang="nl-NL" sz="12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Duale trajecten: </a:t>
            </a: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activiteiten waarbij betaald en onbetaald werken en het versterken van beroepsvaardigheden gecombineerd wordt met het leren van de Nederlandse taal. Ook informeel taalaanbod kan daarvan een onderdeel zijn. </a:t>
            </a:r>
          </a:p>
          <a:p>
            <a:pPr marL="342900" lvl="0" indent="-342900">
              <a:lnSpc>
                <a:spcPct val="107000"/>
              </a:lnSpc>
              <a:spcAft>
                <a:spcPts val="800"/>
              </a:spcAft>
              <a:buFont typeface="+mj-lt"/>
              <a:buAutoNum type="arabicPeriod"/>
            </a:pPr>
            <a:r>
              <a:rPr lang="nl-NL" sz="12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Versterken vaardigheden voor activatie en participatie.</a:t>
            </a:r>
            <a:br>
              <a:rPr lang="nl-NL" sz="12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br>
            <a:r>
              <a:rPr lang="nl-NL" sz="12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Hierbij zijn verschillende sub thema’s geformuleerd:</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Bevorderen van participatie van inburgeraars;</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Begeleiding naar financiële zelfredzaamheid; </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Versterken digitale vaardigheden; </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Versterken van gezondheidsvaardigheden; </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Empowerment van vrouwelijke inburgeraars;</a:t>
            </a:r>
            <a:endParaRPr lang="nl-NL" sz="12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Font typeface="Courier New" panose="02070309020205020404" pitchFamily="49" charset="0"/>
              <a:buChar char="o"/>
            </a:pPr>
            <a:r>
              <a:rPr lang="nl-NL" sz="1200" i="1"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Ondersteuning door taalverwerving naast inburgeringslessen.</a:t>
            </a:r>
            <a:endParaRPr lang="nl-NL" dirty="0"/>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11</a:t>
            </a:fld>
            <a:endParaRPr lang="nl-NL"/>
          </a:p>
        </p:txBody>
      </p:sp>
    </p:spTree>
    <p:extLst>
      <p:ext uri="{BB962C8B-B14F-4D97-AF65-F5344CB8AC3E}">
        <p14:creationId xmlns:p14="http://schemas.microsoft.com/office/powerpoint/2010/main" val="13943939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501649-886C-4324-AD4C-E61C88D47728}"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973146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srgbClr val="000000"/>
                </a:solidFill>
                <a:effectLst/>
                <a:latin typeface="Verdana" panose="020B0604030504040204" pitchFamily="34" charset="0"/>
              </a:rPr>
              <a:t>Terugblik op het afgelopen jaar.</a:t>
            </a:r>
          </a:p>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solidFill>
                  <a:srgbClr val="000000"/>
                </a:solidFill>
                <a:effectLst/>
                <a:latin typeface="Verdana" panose="020B0604030504040204" pitchFamily="34" charset="0"/>
              </a:rPr>
              <a:t>Vanuit SZW zijn wij op verschillende manieren in gesprek met de inburgeringsketen. </a:t>
            </a:r>
            <a:br>
              <a:rPr lang="nl-NL" sz="1200" dirty="0">
                <a:solidFill>
                  <a:srgbClr val="000000"/>
                </a:solidFill>
                <a:effectLst/>
                <a:latin typeface="Verdana" panose="020B0604030504040204" pitchFamily="34" charset="0"/>
              </a:rPr>
            </a:br>
            <a:br>
              <a:rPr lang="nl-NL" sz="1200" dirty="0">
                <a:solidFill>
                  <a:srgbClr val="000000"/>
                </a:solidFill>
                <a:effectLst/>
                <a:latin typeface="Verdana" panose="020B0604030504040204" pitchFamily="34" charset="0"/>
              </a:rPr>
            </a:br>
            <a:r>
              <a:rPr lang="nl-NL" sz="1200" dirty="0">
                <a:solidFill>
                  <a:srgbClr val="000000"/>
                </a:solidFill>
                <a:effectLst/>
                <a:latin typeface="Verdana" panose="020B0604030504040204" pitchFamily="34" charset="0"/>
              </a:rPr>
              <a:t>Twee hiervan wil ik uitlichten. </a:t>
            </a:r>
          </a:p>
          <a:p>
            <a:endParaRPr lang="nl-NL" dirty="0"/>
          </a:p>
          <a:p>
            <a:pPr marL="228600" indent="-228600">
              <a:buAutoNum type="arabicParenR"/>
            </a:pPr>
            <a:r>
              <a:rPr lang="nl-NL" dirty="0"/>
              <a:t>Het </a:t>
            </a:r>
            <a:r>
              <a:rPr lang="nl-NL" b="1" dirty="0"/>
              <a:t>gemeentenetwerk</a:t>
            </a:r>
            <a:r>
              <a:rPr lang="nl-NL" dirty="0"/>
              <a:t> is een ontmoetingsplek tussen beleidsadviseurs van gemeenten en beleidsadviseurs van SZW. </a:t>
            </a:r>
            <a:br>
              <a:rPr lang="nl-NL" dirty="0"/>
            </a:br>
            <a:r>
              <a:rPr lang="nl-NL" dirty="0"/>
              <a:t>Het netwerk is opgezet om directe contact tussen beleidsadviseurs te stimuleren, met als doel om direct met elkaar in gesprek te gaan en te blijven over verschillende beleidstrajecten. </a:t>
            </a:r>
          </a:p>
          <a:p>
            <a:pPr marL="0" lvl="0" indent="0">
              <a:buFont typeface="Symbol" panose="05050102010706020507" pitchFamily="18" charset="2"/>
              <a:buNone/>
              <a:tabLst>
                <a:tab pos="457200" algn="l"/>
              </a:tabLst>
            </a:pPr>
            <a:r>
              <a:rPr lang="nl-NL" dirty="0"/>
              <a:t>2) Tijdens het </a:t>
            </a:r>
            <a:r>
              <a:rPr lang="nl-NL" b="1" dirty="0"/>
              <a:t>platform inburgeraars</a:t>
            </a:r>
            <a:r>
              <a:rPr lang="nl-NL" b="0" dirty="0"/>
              <a:t> gaan wij in gesprek met (oud) inburgeraars. </a:t>
            </a:r>
          </a:p>
          <a:p>
            <a:pPr marL="285750" lvl="0" indent="-285750">
              <a:buFont typeface="Arial" panose="020B0604020202020204" pitchFamily="34" charset="0"/>
              <a:buChar char="•"/>
              <a:tabLst>
                <a:tab pos="457200" algn="l"/>
              </a:tabLst>
            </a:pPr>
            <a:r>
              <a:rPr lang="nl-NL" sz="1800" dirty="0">
                <a:effectLst/>
                <a:latin typeface="Verdana" panose="020B0604030504040204" pitchFamily="34" charset="0"/>
                <a:ea typeface="Times New Roman" panose="02020603050405020304" pitchFamily="18" charset="0"/>
              </a:rPr>
              <a:t>Dit is een plek waar vertegenwoordigers van inburgeraars feedback kunnen geven op de werking van het inburgeringsstelsel, met focus op de Wi2021. In dit platform komen leden van maatschappelijke (zelf)organisaties, die zijn opgezet door (ex)inburgeraars, periodiek samen om structureel feedback te geven op het landelijk inburgeringsbeleid en ervaringen uit de praktijk te delen met beleidsmakers. De vertegenwoordigers staan in nauw contact met het netwerk wat zij representeren en halen hier signalen op.</a:t>
            </a:r>
            <a:endParaRPr lang="nl-NL" sz="1800" dirty="0">
              <a:effectLst/>
              <a:latin typeface="Calibri" panose="020F0502020204030204" pitchFamily="34" charset="0"/>
              <a:ea typeface="Calibri" panose="020F0502020204030204" pitchFamily="34" charset="0"/>
            </a:endParaRPr>
          </a:p>
          <a:p>
            <a:pPr marL="285750" lvl="0" indent="-285750">
              <a:buFont typeface="Arial" panose="020B0604020202020204" pitchFamily="34" charset="0"/>
              <a:buChar char="•"/>
              <a:tabLst>
                <a:tab pos="457200" algn="l"/>
              </a:tabLst>
            </a:pPr>
            <a:r>
              <a:rPr lang="nl-NL" sz="1800">
                <a:effectLst/>
                <a:latin typeface="Verdana" panose="020B0604030504040204" pitchFamily="34" charset="0"/>
                <a:ea typeface="Times New Roman" panose="02020603050405020304" pitchFamily="18" charset="0"/>
              </a:rPr>
              <a:t>De deelnemers </a:t>
            </a:r>
            <a:r>
              <a:rPr lang="nl-NL" sz="1800" dirty="0">
                <a:effectLst/>
                <a:latin typeface="Verdana" panose="020B0604030504040204" pitchFamily="34" charset="0"/>
                <a:ea typeface="Times New Roman" panose="02020603050405020304" pitchFamily="18" charset="0"/>
              </a:rPr>
              <a:t>bespreken breed gedeelde kansen, knelpunten, signalen en ontwikkelingen over inburgering op landelijk niveau; en helpen hiermee om de ervaringen van inburgeraars naar passend beleid en oplossingen te vertalen. Hierdoor kunnen we vraagstukken en knelpunten in de inburgeringsketen beter definiëren, en potentiële oplossingen toetsen. Voorbeelden van thema’s die vorig jaar zijn besproken zijn communicatie aan inburgeraars, financieel ontzorgen en gezondheid.</a:t>
            </a:r>
            <a:endParaRPr lang="nl-NL" sz="1800" dirty="0">
              <a:effectLst/>
              <a:latin typeface="Calibri" panose="020F0502020204030204" pitchFamily="34" charset="0"/>
              <a:ea typeface="Calibri" panose="020F0502020204030204" pitchFamily="34" charset="0"/>
            </a:endParaRPr>
          </a:p>
          <a:p>
            <a:pPr marL="0" indent="0">
              <a:buNone/>
            </a:pPr>
            <a:endParaRPr lang="nl-NL" b="1" dirty="0"/>
          </a:p>
          <a:p>
            <a:r>
              <a:rPr lang="nl-NL" dirty="0"/>
              <a:t>3) Daarnaast zijn wij in de uitvoering druk bezig met de ketenpartners druk bezig met het ontwikkelen en implementeren van </a:t>
            </a:r>
            <a:r>
              <a:rPr lang="nl-NL" b="1" dirty="0"/>
              <a:t>plateau 2</a:t>
            </a:r>
            <a:r>
              <a:rPr lang="nl-NL" dirty="0"/>
              <a:t>. De volgende stappen in dit proces worden genomen. </a:t>
            </a:r>
          </a:p>
          <a:p>
            <a:endParaRPr lang="nl-NL" dirty="0"/>
          </a:p>
          <a:p>
            <a:r>
              <a:rPr lang="nl-NL" dirty="0"/>
              <a:t>4) In 2025 vindt de eerste tussenevaluatie van de nieuwe inburgeringswet plaatst, in 2027 de gehele wetsevaluatie. Ondertussen lopen er al verschillende onderzoeken. (volgende slide)</a:t>
            </a:r>
          </a:p>
        </p:txBody>
      </p:sp>
      <p:sp>
        <p:nvSpPr>
          <p:cNvPr id="4" name="Tijdelijke aanduiding voor dianumm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88ECFB2-044E-4254-8D92-7F5BC565068C}"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0435261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a:lnSpc>
                <a:spcPct val="107000"/>
              </a:lnSpc>
              <a:spcAft>
                <a:spcPts val="800"/>
              </a:spcAft>
            </a:pPr>
            <a:r>
              <a:rPr lang="nl-NL" sz="1800" b="1" kern="100" dirty="0">
                <a:effectLst/>
                <a:latin typeface="Verdana" panose="020B0604030504040204" pitchFamily="34" charset="0"/>
                <a:ea typeface="Aptos" panose="020B0004020202020204" pitchFamily="34" charset="0"/>
                <a:cs typeface="Times New Roman" panose="02020603050405020304" pitchFamily="18" charset="0"/>
              </a:rPr>
              <a:t>Introductie</a:t>
            </a:r>
            <a:r>
              <a:rPr lang="nl-NL" sz="1800" kern="100" dirty="0">
                <a:effectLst/>
                <a:latin typeface="Verdana" panose="020B0604030504040204" pitchFamily="34" charset="0"/>
                <a:ea typeface="Aptos" panose="020B0004020202020204" pitchFamily="34" charset="0"/>
                <a:cs typeface="Times New Roman" panose="02020603050405020304" pitchFamily="18" charset="0"/>
              </a:rPr>
              <a:t>; namens alle ketenpartners geef ik een toelichting op de actualiteiten en ontwikkelingen die de afgelopen tijd hebben plaatsgevonden en nu spelen in de inburgeringsketen. </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18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Door signalen tijdig met elkaar te delen en samen naar oplossingen te zoeken, worden er blijvend verbeteringen en praktische oplossingen gevonden om de inburgering voor zowel de inburgeraars en jullie als uitvoerders goed te laten verlopen. </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18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Dit doen wij ook door elkaar tijdig mee te nemen in ontwikkelingen die inburgering mogelijk raken.  . Juist in deze tijd waarin veel politieke plannen gemaakt worden die grote impact kunnen hebben maar waar omheen ook veel onduidelijkheid hangt. Een voorbeeld hiervan zijn de asielplannen en de plannen rondom de huisvesting van asielmigranten. Deze plannen kunnen veel impact op ons werk in de inburgeringsketen hebben. Vanuit het ministerie zijn wij op ambtelijk niveau goed betrokken en delen wij wat ons bekend is, maar ook voor ons is er veel nog niet bekend. Ook de prejudiciële vragen die door de Raad van State aan het Europese Hof zijn gesteld (voor wie dit niet meteen kan plaatsen, uitleg volgt later) kunnen impact hebben op zowel de Wi2013 als de Wi2021. Maar ondanks deze onzekerheden, hebben wij ook mooie veranderingen weten te maken in onze inburgeringsketen om de dienstverlenging naar elkaar en naar de inburgeraars een stap verder te brengen. En daar blijven we ook gezamenlijk op inzetten. </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E501649-886C-4324-AD4C-E61C88D47728}"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70973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80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In de volgende slides neem ik jullie mee in deze ontwikkelingen van het stelsel en de aanpassingen die gerealiseerd zijn.</a:t>
            </a:r>
            <a:endParaRPr lang="nl-NL"/>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5</a:t>
            </a:fld>
            <a:endParaRPr lang="nl-NL"/>
          </a:p>
        </p:txBody>
      </p:sp>
    </p:spTree>
    <p:extLst>
      <p:ext uri="{BB962C8B-B14F-4D97-AF65-F5344CB8AC3E}">
        <p14:creationId xmlns:p14="http://schemas.microsoft.com/office/powerpoint/2010/main" val="1482426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a:p>
            <a:pPr marL="285750" indent="-285750">
              <a:buFont typeface="Wingdings" panose="05000000000000000000" pitchFamily="2" charset="2"/>
              <a:buChar char="Ø"/>
            </a:pPr>
            <a:r>
              <a:rPr lang="en-US" sz="1200" dirty="0"/>
              <a:t>De </a:t>
            </a:r>
            <a:r>
              <a:rPr lang="en-US" sz="1200" dirty="0" err="1"/>
              <a:t>Nederlandse</a:t>
            </a:r>
            <a:r>
              <a:rPr lang="en-US" sz="1200" dirty="0"/>
              <a:t> </a:t>
            </a:r>
            <a:r>
              <a:rPr lang="en-US" sz="1200" dirty="0" err="1"/>
              <a:t>rechter</a:t>
            </a:r>
            <a:r>
              <a:rPr lang="en-US" sz="1200" dirty="0"/>
              <a:t>, de </a:t>
            </a:r>
            <a:r>
              <a:rPr lang="en-US" sz="1200" dirty="0" err="1"/>
              <a:t>Raad</a:t>
            </a:r>
            <a:r>
              <a:rPr lang="en-US" sz="1200" dirty="0"/>
              <a:t> van State, </a:t>
            </a:r>
            <a:r>
              <a:rPr lang="en-US" sz="1200" dirty="0" err="1"/>
              <a:t>heeft</a:t>
            </a:r>
            <a:r>
              <a:rPr lang="en-US" sz="1200" dirty="0"/>
              <a:t> </a:t>
            </a:r>
            <a:r>
              <a:rPr lang="en-US" sz="1200" dirty="0" err="1"/>
              <a:t>aan</a:t>
            </a:r>
            <a:r>
              <a:rPr lang="en-US" sz="1200" dirty="0"/>
              <a:t> de </a:t>
            </a:r>
            <a:r>
              <a:rPr lang="en-US" sz="1200" dirty="0" err="1"/>
              <a:t>Europese</a:t>
            </a:r>
            <a:r>
              <a:rPr lang="en-US" sz="1200" dirty="0"/>
              <a:t> </a:t>
            </a:r>
            <a:r>
              <a:rPr lang="en-US" sz="1200" dirty="0" err="1"/>
              <a:t>rechter</a:t>
            </a:r>
            <a:r>
              <a:rPr lang="en-US" sz="1200" dirty="0"/>
              <a:t> </a:t>
            </a:r>
            <a:r>
              <a:rPr lang="en-US" sz="1200" dirty="0" err="1"/>
              <a:t>vragen</a:t>
            </a:r>
            <a:r>
              <a:rPr lang="en-US" sz="1200" dirty="0"/>
              <a:t> </a:t>
            </a:r>
            <a:r>
              <a:rPr lang="en-US" sz="1200" dirty="0" err="1"/>
              <a:t>gesteld</a:t>
            </a:r>
            <a:r>
              <a:rPr lang="en-US" sz="1200" dirty="0"/>
              <a:t> in </a:t>
            </a:r>
            <a:r>
              <a:rPr lang="en-US" sz="1200" dirty="0" err="1"/>
              <a:t>een</a:t>
            </a:r>
            <a:r>
              <a:rPr lang="en-US" sz="1200" dirty="0"/>
              <a:t> </a:t>
            </a:r>
            <a:r>
              <a:rPr lang="en-US" sz="1200" dirty="0" err="1"/>
              <a:t>zaak</a:t>
            </a:r>
            <a:r>
              <a:rPr lang="en-US" sz="1200" dirty="0"/>
              <a:t> van </a:t>
            </a:r>
            <a:r>
              <a:rPr lang="en-US" sz="1200" dirty="0" err="1"/>
              <a:t>een</a:t>
            </a:r>
            <a:r>
              <a:rPr lang="en-US" sz="1200" dirty="0"/>
              <a:t> </a:t>
            </a:r>
            <a:r>
              <a:rPr lang="en-US" sz="1200" dirty="0" err="1"/>
              <a:t>asielstatushouder</a:t>
            </a:r>
            <a:r>
              <a:rPr lang="en-US" sz="1200" dirty="0"/>
              <a:t> die </a:t>
            </a:r>
            <a:r>
              <a:rPr lang="en-US" sz="1200" dirty="0" err="1"/>
              <a:t>bezwaar</a:t>
            </a:r>
            <a:r>
              <a:rPr lang="en-US" sz="1200" dirty="0"/>
              <a:t> had </a:t>
            </a:r>
            <a:r>
              <a:rPr lang="en-US" sz="1200" dirty="0" err="1"/>
              <a:t>gemaakt</a:t>
            </a:r>
            <a:r>
              <a:rPr lang="en-US" sz="1200" dirty="0"/>
              <a:t> </a:t>
            </a:r>
            <a:r>
              <a:rPr lang="en-US" sz="1200" dirty="0" err="1"/>
              <a:t>tegen</a:t>
            </a:r>
            <a:r>
              <a:rPr lang="en-US" sz="1200" dirty="0"/>
              <a:t> </a:t>
            </a:r>
            <a:r>
              <a:rPr lang="en-US" sz="1200" dirty="0" err="1"/>
              <a:t>een</a:t>
            </a:r>
            <a:r>
              <a:rPr lang="en-US" sz="1200" dirty="0"/>
              <a:t> </a:t>
            </a:r>
            <a:r>
              <a:rPr lang="en-US" sz="1200" dirty="0" err="1"/>
              <a:t>opgelegde</a:t>
            </a:r>
            <a:r>
              <a:rPr lang="en-US" sz="1200" dirty="0"/>
              <a:t> </a:t>
            </a:r>
            <a:r>
              <a:rPr lang="en-US" sz="1200" dirty="0" err="1"/>
              <a:t>boete</a:t>
            </a:r>
            <a:r>
              <a:rPr lang="en-US" sz="1200" dirty="0"/>
              <a:t> </a:t>
            </a:r>
            <a:r>
              <a:rPr lang="en-US" sz="1200" dirty="0" err="1"/>
              <a:t>en</a:t>
            </a:r>
            <a:r>
              <a:rPr lang="en-US" sz="1200" dirty="0"/>
              <a:t> het </a:t>
            </a:r>
            <a:r>
              <a:rPr lang="en-US" sz="1200" dirty="0" err="1"/>
              <a:t>terugbetalen</a:t>
            </a:r>
            <a:r>
              <a:rPr lang="en-US" sz="1200" dirty="0"/>
              <a:t> van de </a:t>
            </a:r>
            <a:r>
              <a:rPr lang="en-US" sz="1200" dirty="0" err="1"/>
              <a:t>lening</a:t>
            </a:r>
            <a:r>
              <a:rPr lang="en-US" sz="1200" dirty="0"/>
              <a:t> </a:t>
            </a:r>
            <a:r>
              <a:rPr lang="en-US" sz="1200" dirty="0" err="1"/>
              <a:t>vanwege</a:t>
            </a:r>
            <a:r>
              <a:rPr lang="en-US" sz="1200" dirty="0"/>
              <a:t> de </a:t>
            </a:r>
            <a:r>
              <a:rPr lang="en-US" sz="1200" dirty="0" err="1"/>
              <a:t>termijnoverschrijding</a:t>
            </a:r>
            <a:r>
              <a:rPr lang="en-US" sz="1200" dirty="0"/>
              <a:t> </a:t>
            </a:r>
            <a:r>
              <a:rPr lang="en-US" sz="1200" dirty="0" err="1"/>
              <a:t>onder</a:t>
            </a:r>
            <a:r>
              <a:rPr lang="en-US" sz="1200" dirty="0"/>
              <a:t> de Wi2013. </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nl-NL" sz="1200" kern="100" dirty="0">
                <a:effectLst/>
                <a:latin typeface="Verdana" panose="020B0604030504040204" pitchFamily="34" charset="0"/>
                <a:ea typeface="Aptos" panose="020B0004020202020204" pitchFamily="34" charset="0"/>
                <a:cs typeface="Times New Roman" panose="02020603050405020304" pitchFamily="18" charset="0"/>
              </a:rPr>
              <a:t>DUO heeft het innen van boetes en de terugvordering van leningen van asielstatushouders, gebaseerd op besluiten die op of na 15 maart 2023 zijn genomen, al gepauzeerd.</a:t>
            </a:r>
          </a:p>
          <a:p>
            <a:pPr marL="285750" indent="-285750">
              <a:buFont typeface="Wingdings" panose="05000000000000000000" pitchFamily="2" charset="2"/>
              <a:buChar char="Ø"/>
            </a:pPr>
            <a:r>
              <a:rPr lang="en-US" sz="1200" dirty="0"/>
              <a:t>Op 4 </a:t>
            </a:r>
            <a:r>
              <a:rPr lang="en-US" sz="1200" dirty="0" err="1"/>
              <a:t>februari</a:t>
            </a:r>
            <a:r>
              <a:rPr lang="en-US" sz="1200" dirty="0"/>
              <a:t> 2025 </a:t>
            </a:r>
            <a:r>
              <a:rPr lang="en-US" sz="1200" dirty="0" err="1"/>
              <a:t>heeft</a:t>
            </a:r>
            <a:r>
              <a:rPr lang="en-US" sz="1200" dirty="0"/>
              <a:t> de </a:t>
            </a:r>
            <a:r>
              <a:rPr lang="en-US" sz="1200" dirty="0" err="1"/>
              <a:t>Europese</a:t>
            </a:r>
            <a:r>
              <a:rPr lang="en-US" sz="1200" dirty="0"/>
              <a:t> </a:t>
            </a:r>
            <a:r>
              <a:rPr lang="en-US" sz="1200" dirty="0" err="1"/>
              <a:t>rechter</a:t>
            </a:r>
            <a:r>
              <a:rPr lang="en-US" sz="1200" dirty="0"/>
              <a:t> </a:t>
            </a:r>
            <a:r>
              <a:rPr lang="en-US" sz="1200" dirty="0" err="1"/>
              <a:t>uitspraak</a:t>
            </a:r>
            <a:r>
              <a:rPr lang="en-US" sz="1200" dirty="0"/>
              <a:t> </a:t>
            </a:r>
            <a:r>
              <a:rPr lang="en-US" sz="1200" dirty="0" err="1"/>
              <a:t>gedaan</a:t>
            </a:r>
            <a:r>
              <a:rPr lang="en-US" sz="1200" dirty="0"/>
              <a:t> op de </a:t>
            </a:r>
            <a:r>
              <a:rPr lang="en-US" sz="1200" dirty="0" err="1"/>
              <a:t>gestelde</a:t>
            </a:r>
            <a:r>
              <a:rPr lang="en-US" sz="1200" dirty="0"/>
              <a:t> </a:t>
            </a:r>
            <a:r>
              <a:rPr lang="en-US" sz="1200" dirty="0" err="1"/>
              <a:t>vragen</a:t>
            </a:r>
            <a:r>
              <a:rPr lang="en-US" sz="1200" dirty="0"/>
              <a:t> </a:t>
            </a:r>
            <a:r>
              <a:rPr lang="en-US" sz="1200" dirty="0" err="1"/>
              <a:t>en</a:t>
            </a:r>
            <a:r>
              <a:rPr lang="en-US" sz="1200" dirty="0"/>
              <a:t> </a:t>
            </a:r>
            <a:r>
              <a:rPr lang="en-US" sz="1200" dirty="0" err="1"/>
              <a:t>zijn</a:t>
            </a:r>
            <a:r>
              <a:rPr lang="en-US" sz="1200" dirty="0"/>
              <a:t> </a:t>
            </a:r>
            <a:r>
              <a:rPr lang="en-US" sz="1200" dirty="0" err="1"/>
              <a:t>wij</a:t>
            </a:r>
            <a:r>
              <a:rPr lang="en-US" sz="1200" dirty="0"/>
              <a:t> nu in </a:t>
            </a:r>
            <a:r>
              <a:rPr lang="en-US" sz="1200" dirty="0" err="1"/>
              <a:t>afwachting</a:t>
            </a:r>
            <a:r>
              <a:rPr lang="en-US" sz="1200" dirty="0"/>
              <a:t> van de </a:t>
            </a:r>
            <a:r>
              <a:rPr lang="en-US" sz="1200" dirty="0" err="1"/>
              <a:t>uitspraak</a:t>
            </a:r>
            <a:r>
              <a:rPr lang="en-US" sz="1200" dirty="0"/>
              <a:t> van de </a:t>
            </a:r>
            <a:r>
              <a:rPr lang="en-US" sz="1200" dirty="0" err="1"/>
              <a:t>Raad</a:t>
            </a:r>
            <a:r>
              <a:rPr lang="en-US" sz="1200" dirty="0"/>
              <a:t> van State.</a:t>
            </a:r>
          </a:p>
          <a:p>
            <a:pPr marL="285750" indent="-285750">
              <a:buFont typeface="Wingdings" panose="05000000000000000000" pitchFamily="2" charset="2"/>
              <a:buChar char="Ø"/>
            </a:pPr>
            <a:r>
              <a:rPr lang="en-US" sz="1200" dirty="0"/>
              <a:t>In </a:t>
            </a:r>
            <a:r>
              <a:rPr lang="en-US" sz="1200" dirty="0" err="1"/>
              <a:t>haar</a:t>
            </a:r>
            <a:r>
              <a:rPr lang="en-US" sz="1200" dirty="0"/>
              <a:t> </a:t>
            </a:r>
            <a:r>
              <a:rPr lang="en-US" sz="1200" dirty="0" err="1"/>
              <a:t>uitspraak</a:t>
            </a:r>
            <a:r>
              <a:rPr lang="en-US" sz="1200" dirty="0"/>
              <a:t> </a:t>
            </a:r>
            <a:r>
              <a:rPr lang="en-US" sz="1200" dirty="0" err="1"/>
              <a:t>heeft</a:t>
            </a:r>
            <a:r>
              <a:rPr lang="en-US" sz="1200" dirty="0"/>
              <a:t> de </a:t>
            </a:r>
            <a:r>
              <a:rPr lang="en-US" sz="1200" dirty="0" err="1"/>
              <a:t>Europese</a:t>
            </a:r>
            <a:r>
              <a:rPr lang="en-US" sz="1200" dirty="0"/>
              <a:t> </a:t>
            </a:r>
            <a:r>
              <a:rPr lang="en-US" sz="1200" dirty="0" err="1"/>
              <a:t>rechter</a:t>
            </a:r>
            <a:r>
              <a:rPr lang="en-US" sz="1200" dirty="0"/>
              <a:t> </a:t>
            </a:r>
            <a:r>
              <a:rPr lang="en-US" sz="1200" dirty="0" err="1"/>
              <a:t>iets</a:t>
            </a:r>
            <a:r>
              <a:rPr lang="en-US" sz="1200" dirty="0"/>
              <a:t> </a:t>
            </a:r>
            <a:r>
              <a:rPr lang="en-US" sz="1200" dirty="0" err="1"/>
              <a:t>gezegd</a:t>
            </a:r>
            <a:r>
              <a:rPr lang="en-US" sz="1200" dirty="0"/>
              <a:t> over </a:t>
            </a:r>
            <a:br>
              <a:rPr lang="en-US" sz="1200" dirty="0"/>
            </a:br>
            <a:r>
              <a:rPr lang="en-US" sz="1200" dirty="0"/>
              <a:t>- </a:t>
            </a:r>
            <a:r>
              <a:rPr lang="en-US" sz="1100" dirty="0"/>
              <a:t>de </a:t>
            </a:r>
            <a:r>
              <a:rPr lang="en-US" sz="1100" u="sng" dirty="0" err="1"/>
              <a:t>inburgeringsplicht</a:t>
            </a:r>
            <a:r>
              <a:rPr lang="en-US" sz="1100" dirty="0"/>
              <a:t>: </a:t>
            </a:r>
            <a:r>
              <a:rPr lang="en-US" sz="1100" i="1" dirty="0" err="1"/>
              <a:t>Een</a:t>
            </a:r>
            <a:r>
              <a:rPr lang="en-US" sz="1100" i="1" dirty="0"/>
              <a:t> </a:t>
            </a:r>
            <a:r>
              <a:rPr lang="en-US" sz="1100" i="1" dirty="0" err="1"/>
              <a:t>verplichting</a:t>
            </a:r>
            <a:r>
              <a:rPr lang="en-US" sz="1100" i="1" dirty="0"/>
              <a:t> tot het </a:t>
            </a:r>
            <a:r>
              <a:rPr lang="en-US" sz="1100" i="1" dirty="0" err="1"/>
              <a:t>maken</a:t>
            </a:r>
            <a:r>
              <a:rPr lang="en-US" sz="1100" i="1" dirty="0"/>
              <a:t> van examens mag </a:t>
            </a:r>
            <a:r>
              <a:rPr lang="en-US" sz="1100" i="1" dirty="0" err="1"/>
              <a:t>opgelegd</a:t>
            </a:r>
            <a:r>
              <a:rPr lang="en-US" sz="1100" i="1" dirty="0"/>
              <a:t> </a:t>
            </a:r>
            <a:r>
              <a:rPr lang="en-US" sz="1100" i="1" dirty="0" err="1"/>
              <a:t>worden</a:t>
            </a:r>
            <a:r>
              <a:rPr lang="en-US" sz="1100" i="1" dirty="0"/>
              <a:t>;</a:t>
            </a:r>
            <a:br>
              <a:rPr lang="en-US" sz="1100" dirty="0"/>
            </a:br>
            <a:r>
              <a:rPr lang="en-US" sz="1100" dirty="0"/>
              <a:t>- de </a:t>
            </a:r>
            <a:r>
              <a:rPr lang="en-US" sz="1100" u="sng" dirty="0" err="1"/>
              <a:t>kosten</a:t>
            </a:r>
            <a:r>
              <a:rPr lang="en-US" sz="1100" dirty="0"/>
              <a:t> die </a:t>
            </a:r>
            <a:r>
              <a:rPr lang="en-US" sz="1100" dirty="0" err="1"/>
              <a:t>verbonden</a:t>
            </a:r>
            <a:r>
              <a:rPr lang="en-US" sz="1100" dirty="0"/>
              <a:t> </a:t>
            </a:r>
            <a:r>
              <a:rPr lang="en-US" sz="1100" dirty="0" err="1"/>
              <a:t>zijn</a:t>
            </a:r>
            <a:r>
              <a:rPr lang="en-US" sz="1100" dirty="0"/>
              <a:t> </a:t>
            </a:r>
            <a:r>
              <a:rPr lang="en-US" sz="1100" dirty="0" err="1"/>
              <a:t>aan</a:t>
            </a:r>
            <a:r>
              <a:rPr lang="en-US" sz="1100" dirty="0"/>
              <a:t> het </a:t>
            </a:r>
            <a:r>
              <a:rPr lang="en-US" sz="1100" dirty="0" err="1"/>
              <a:t>inburgeringstraject</a:t>
            </a:r>
            <a:r>
              <a:rPr lang="en-US" sz="1100" dirty="0"/>
              <a:t>: </a:t>
            </a:r>
            <a:r>
              <a:rPr lang="en-US" sz="1100" i="1" dirty="0"/>
              <a:t>Het </a:t>
            </a:r>
            <a:r>
              <a:rPr lang="en-US" sz="1100" i="1" dirty="0" err="1"/>
              <a:t>inburgerstraject</a:t>
            </a:r>
            <a:r>
              <a:rPr lang="en-US" sz="1100" i="1" dirty="0"/>
              <a:t> </a:t>
            </a:r>
            <a:r>
              <a:rPr lang="en-US" sz="1100" i="1" dirty="0" err="1"/>
              <a:t>moet</a:t>
            </a:r>
            <a:r>
              <a:rPr lang="en-US" sz="1100" i="1" dirty="0"/>
              <a:t> </a:t>
            </a:r>
            <a:r>
              <a:rPr lang="en-US" sz="1100" i="1" dirty="0" err="1"/>
              <a:t>kosteloos</a:t>
            </a:r>
            <a:r>
              <a:rPr lang="en-US" sz="1100" i="1" dirty="0"/>
              <a:t> </a:t>
            </a:r>
            <a:r>
              <a:rPr lang="en-US" sz="1100" i="1" dirty="0" err="1"/>
              <a:t>worden</a:t>
            </a:r>
            <a:r>
              <a:rPr lang="en-US" sz="1100" i="1" dirty="0"/>
              <a:t> </a:t>
            </a:r>
            <a:r>
              <a:rPr lang="en-US" sz="1100" i="1" dirty="0" err="1"/>
              <a:t>aangeboden</a:t>
            </a:r>
            <a:r>
              <a:rPr lang="en-US" sz="1100" i="1" dirty="0"/>
              <a:t> </a:t>
            </a:r>
            <a:r>
              <a:rPr lang="en-US" sz="1100" i="1" dirty="0" err="1"/>
              <a:t>aan</a:t>
            </a:r>
            <a:r>
              <a:rPr lang="en-US" sz="1100" i="1" dirty="0"/>
              <a:t> </a:t>
            </a:r>
            <a:r>
              <a:rPr lang="en-US" sz="1100" i="1" dirty="0" err="1"/>
              <a:t>asielstatushouders</a:t>
            </a:r>
            <a:r>
              <a:rPr lang="en-US" sz="1100" i="1" dirty="0"/>
              <a:t>;</a:t>
            </a:r>
            <a:br>
              <a:rPr lang="en-US" sz="1100" i="1" dirty="0"/>
            </a:br>
            <a:r>
              <a:rPr lang="en-US" sz="1100" i="1" dirty="0"/>
              <a:t>- </a:t>
            </a:r>
            <a:r>
              <a:rPr lang="en-US" sz="1100" dirty="0"/>
              <a:t>de </a:t>
            </a:r>
            <a:r>
              <a:rPr lang="en-US" sz="1100" u="sng" dirty="0" err="1"/>
              <a:t>boete</a:t>
            </a:r>
            <a:r>
              <a:rPr lang="en-US" sz="1100" dirty="0"/>
              <a:t> </a:t>
            </a:r>
            <a:r>
              <a:rPr lang="en-US" sz="1100" dirty="0" err="1"/>
              <a:t>bij</a:t>
            </a:r>
            <a:r>
              <a:rPr lang="en-US" sz="1100" dirty="0"/>
              <a:t> de </a:t>
            </a:r>
            <a:r>
              <a:rPr lang="en-US" sz="1100" dirty="0" err="1"/>
              <a:t>termijnoverschrijding</a:t>
            </a:r>
            <a:r>
              <a:rPr lang="en-US" sz="1100" dirty="0"/>
              <a:t>: </a:t>
            </a:r>
            <a:r>
              <a:rPr lang="en-US" sz="1100" i="1" dirty="0"/>
              <a:t>Het </a:t>
            </a:r>
            <a:r>
              <a:rPr lang="en-US" sz="1100" i="1" dirty="0" err="1"/>
              <a:t>stelstelmatig</a:t>
            </a:r>
            <a:r>
              <a:rPr lang="en-US" sz="1100" i="1" dirty="0"/>
              <a:t> </a:t>
            </a:r>
            <a:r>
              <a:rPr lang="en-US" sz="1100" i="1" dirty="0" err="1"/>
              <a:t>beboeten</a:t>
            </a:r>
            <a:r>
              <a:rPr lang="en-US" sz="1100" i="1" dirty="0"/>
              <a:t> mag </a:t>
            </a:r>
            <a:r>
              <a:rPr lang="en-US" sz="1100" i="1" dirty="0" err="1"/>
              <a:t>niet</a:t>
            </a:r>
            <a:r>
              <a:rPr lang="en-US" sz="1100" i="1" dirty="0"/>
              <a:t>, </a:t>
            </a:r>
            <a:r>
              <a:rPr lang="en-US" sz="1100" i="1" dirty="0" err="1"/>
              <a:t>alleen</a:t>
            </a:r>
            <a:r>
              <a:rPr lang="en-US" sz="1100" i="1" dirty="0"/>
              <a:t> in </a:t>
            </a:r>
            <a:r>
              <a:rPr lang="en-US" sz="1100" i="1" dirty="0" err="1"/>
              <a:t>uitzonderlijke</a:t>
            </a:r>
            <a:r>
              <a:rPr lang="en-US" sz="1100" i="1" dirty="0"/>
              <a:t> </a:t>
            </a:r>
            <a:r>
              <a:rPr lang="en-US" sz="1100" i="1" dirty="0" err="1"/>
              <a:t>gevallen</a:t>
            </a:r>
            <a:r>
              <a:rPr lang="en-US" sz="1100" i="1" dirty="0"/>
              <a:t>, </a:t>
            </a:r>
            <a:r>
              <a:rPr lang="en-US" sz="1100" i="1" dirty="0" err="1"/>
              <a:t>zoals</a:t>
            </a:r>
            <a:r>
              <a:rPr lang="en-US" sz="1100" i="1" dirty="0"/>
              <a:t> </a:t>
            </a:r>
            <a:r>
              <a:rPr lang="en-US" sz="1100" i="1" dirty="0" err="1"/>
              <a:t>bijvoorbeeld</a:t>
            </a:r>
            <a:r>
              <a:rPr lang="en-US" sz="1100" i="1" dirty="0"/>
              <a:t> </a:t>
            </a:r>
            <a:r>
              <a:rPr lang="en-US" sz="1100" i="1" dirty="0" err="1"/>
              <a:t>als</a:t>
            </a:r>
            <a:r>
              <a:rPr lang="en-US" sz="1100" i="1" dirty="0"/>
              <a:t> </a:t>
            </a:r>
            <a:r>
              <a:rPr lang="en-US" sz="1100" i="1" dirty="0" err="1"/>
              <a:t>bewezen</a:t>
            </a:r>
            <a:r>
              <a:rPr lang="en-US" sz="1100" i="1" dirty="0"/>
              <a:t> </a:t>
            </a:r>
            <a:r>
              <a:rPr lang="en-US" sz="1100" i="1" dirty="0" err="1"/>
              <a:t>kan</a:t>
            </a:r>
            <a:r>
              <a:rPr lang="en-US" sz="1100" i="1" dirty="0"/>
              <a:t> </a:t>
            </a:r>
            <a:r>
              <a:rPr lang="en-US" sz="1100" i="1" dirty="0" err="1"/>
              <a:t>worden</a:t>
            </a:r>
            <a:r>
              <a:rPr lang="en-US" sz="1100" i="1" dirty="0"/>
              <a:t> </a:t>
            </a:r>
            <a:r>
              <a:rPr lang="en-US" sz="1100" i="1" dirty="0" err="1"/>
              <a:t>dat</a:t>
            </a:r>
            <a:r>
              <a:rPr lang="en-US" sz="1100" i="1" dirty="0"/>
              <a:t> er </a:t>
            </a:r>
            <a:r>
              <a:rPr lang="en-US" sz="1100" i="1" dirty="0" err="1"/>
              <a:t>sprake</a:t>
            </a:r>
            <a:r>
              <a:rPr lang="en-US" sz="1100" i="1" dirty="0"/>
              <a:t> is van </a:t>
            </a:r>
            <a:r>
              <a:rPr lang="en-US" sz="1100" i="1" dirty="0" err="1"/>
              <a:t>een</a:t>
            </a:r>
            <a:r>
              <a:rPr lang="en-US" sz="1100" i="1" dirty="0"/>
              <a:t> </a:t>
            </a:r>
            <a:r>
              <a:rPr lang="en-US" sz="1100" i="1" dirty="0" err="1"/>
              <a:t>aanhoudend</a:t>
            </a:r>
            <a:r>
              <a:rPr lang="en-US" sz="1100" i="1" dirty="0"/>
              <a:t> </a:t>
            </a:r>
            <a:r>
              <a:rPr lang="en-US" sz="1100" i="1" dirty="0" err="1"/>
              <a:t>gebrek</a:t>
            </a:r>
            <a:r>
              <a:rPr lang="en-US" sz="1100" i="1" dirty="0"/>
              <a:t> </a:t>
            </a:r>
            <a:r>
              <a:rPr lang="en-US" sz="1100" i="1" dirty="0" err="1"/>
              <a:t>aan</a:t>
            </a:r>
            <a:r>
              <a:rPr lang="en-US" sz="1100" i="1" dirty="0"/>
              <a:t> </a:t>
            </a:r>
            <a:r>
              <a:rPr lang="en-US" sz="1100" i="1" dirty="0" err="1"/>
              <a:t>bereidheid</a:t>
            </a:r>
            <a:r>
              <a:rPr lang="en-US" sz="1100" i="1" dirty="0"/>
              <a:t> tot </a:t>
            </a:r>
            <a:r>
              <a:rPr lang="en-US" sz="1100" i="1" dirty="0" err="1"/>
              <a:t>integratie</a:t>
            </a:r>
            <a:r>
              <a:rPr lang="en-US" sz="1100" i="1" dirty="0"/>
              <a:t>. </a:t>
            </a:r>
            <a:r>
              <a:rPr lang="en-US" sz="1100" i="1" dirty="0" err="1"/>
              <a:t>Bij</a:t>
            </a:r>
            <a:r>
              <a:rPr lang="en-US" sz="1100" i="1" dirty="0"/>
              <a:t> het </a:t>
            </a:r>
            <a:r>
              <a:rPr lang="en-US" sz="1100" i="1" dirty="0" err="1"/>
              <a:t>opleggen</a:t>
            </a:r>
            <a:r>
              <a:rPr lang="en-US" sz="1100" i="1" dirty="0"/>
              <a:t> van de </a:t>
            </a:r>
            <a:r>
              <a:rPr lang="en-US" sz="1100" i="1" dirty="0" err="1"/>
              <a:t>boete</a:t>
            </a:r>
            <a:r>
              <a:rPr lang="en-US" sz="1100" i="1" dirty="0"/>
              <a:t> </a:t>
            </a:r>
            <a:r>
              <a:rPr lang="en-US" sz="1100" i="1" dirty="0" err="1"/>
              <a:t>moet</a:t>
            </a:r>
            <a:r>
              <a:rPr lang="en-US" sz="1100" i="1" dirty="0"/>
              <a:t> </a:t>
            </a:r>
            <a:r>
              <a:rPr lang="en-US" sz="1100" i="1" dirty="0" err="1"/>
              <a:t>rekening</a:t>
            </a:r>
            <a:r>
              <a:rPr lang="en-US" sz="1100" i="1" dirty="0"/>
              <a:t> </a:t>
            </a:r>
            <a:r>
              <a:rPr lang="en-US" sz="1100" i="1" dirty="0" err="1"/>
              <a:t>gehouden</a:t>
            </a:r>
            <a:r>
              <a:rPr lang="en-US" sz="1100" i="1" dirty="0"/>
              <a:t> </a:t>
            </a:r>
            <a:r>
              <a:rPr lang="en-US" sz="1100" i="1" dirty="0" err="1"/>
              <a:t>worden</a:t>
            </a:r>
            <a:r>
              <a:rPr lang="en-US" sz="1100" i="1" dirty="0"/>
              <a:t> met de </a:t>
            </a:r>
            <a:r>
              <a:rPr lang="en-US" sz="1100" i="1" dirty="0" err="1"/>
              <a:t>financiële</a:t>
            </a:r>
            <a:r>
              <a:rPr lang="en-US" sz="1100" i="1" dirty="0"/>
              <a:t>, </a:t>
            </a:r>
            <a:r>
              <a:rPr lang="en-US" sz="1100" i="1" dirty="0" err="1"/>
              <a:t>persoonlijke</a:t>
            </a:r>
            <a:r>
              <a:rPr lang="en-US" sz="1100" i="1" dirty="0"/>
              <a:t> </a:t>
            </a:r>
            <a:r>
              <a:rPr lang="en-US" sz="1100" i="1" dirty="0" err="1"/>
              <a:t>en</a:t>
            </a:r>
            <a:r>
              <a:rPr lang="en-US" sz="1100" i="1" dirty="0"/>
              <a:t> </a:t>
            </a:r>
            <a:r>
              <a:rPr lang="en-US" sz="1100" i="1" dirty="0" err="1"/>
              <a:t>gezinssituatie</a:t>
            </a:r>
            <a:r>
              <a:rPr lang="en-US" sz="1100" i="1" dirty="0"/>
              <a:t>, want de </a:t>
            </a:r>
            <a:r>
              <a:rPr lang="en-US" sz="1100" i="1" dirty="0" err="1"/>
              <a:t>boete</a:t>
            </a:r>
            <a:r>
              <a:rPr lang="en-US" sz="1100" i="1" dirty="0"/>
              <a:t> mag </a:t>
            </a:r>
            <a:r>
              <a:rPr lang="en-US" sz="1100" i="1" dirty="0" err="1"/>
              <a:t>geen</a:t>
            </a:r>
            <a:r>
              <a:rPr lang="en-US" sz="1100" i="1" dirty="0"/>
              <a:t> </a:t>
            </a:r>
            <a:r>
              <a:rPr lang="en-US" sz="1100" i="1" dirty="0" err="1"/>
              <a:t>onredelijke</a:t>
            </a:r>
            <a:r>
              <a:rPr lang="en-US" sz="1100" i="1" dirty="0"/>
              <a:t> last </a:t>
            </a:r>
            <a:r>
              <a:rPr lang="en-US" sz="1100" i="1" dirty="0" err="1"/>
              <a:t>zijn</a:t>
            </a:r>
            <a:r>
              <a:rPr lang="en-US" sz="1100" i="1" dirty="0"/>
              <a:t>.</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nl-NL" sz="1100" i="1" dirty="0"/>
              <a:t>- De Europese Kwalificatierichtlijn ziet op de bescherming en rechten van migranten die internationale bescherming hebben.</a:t>
            </a:r>
            <a:br>
              <a:rPr lang="nl-NL" sz="1100" i="1" dirty="0"/>
            </a:br>
            <a:r>
              <a:rPr lang="nl-NL" sz="1100" i="1" dirty="0"/>
              <a:t>- Asielstatushouders ontlenen rechten aan deze Kwalificatierichtlijn, gezins- en overige migranten ontlenen geen rechten aan deze Kwalificatierichtlijn.</a:t>
            </a:r>
          </a:p>
          <a:p>
            <a:pPr marL="285750" marR="0" lvl="0" indent="-285750" algn="l" defTabSz="914400" rtl="0" eaLnBrk="1" fontAlgn="auto" latinLnBrk="0" hangingPunct="1">
              <a:lnSpc>
                <a:spcPct val="100000"/>
              </a:lnSpc>
              <a:spcBef>
                <a:spcPts val="0"/>
              </a:spcBef>
              <a:spcAft>
                <a:spcPts val="0"/>
              </a:spcAft>
              <a:buClrTx/>
              <a:buSzTx/>
              <a:buFont typeface="Wingdings" panose="05000000000000000000" pitchFamily="2" charset="2"/>
              <a:buChar char="Ø"/>
              <a:tabLst/>
              <a:defRPr/>
            </a:pPr>
            <a:r>
              <a:rPr lang="nl-NL" sz="1100" dirty="0"/>
              <a:t>Het ministerie bestudeert de mogelijke gevolgen van de uitspraak voor het inburgeringsbeleid, en de doorwerking van de uitspraak naar de boetes onder de Wi2021 (zowel de DUO boete als de gemeentelijke boetes).</a:t>
            </a:r>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6</a:t>
            </a:fld>
            <a:endParaRPr lang="nl-NL"/>
          </a:p>
        </p:txBody>
      </p:sp>
    </p:spTree>
    <p:extLst>
      <p:ext uri="{BB962C8B-B14F-4D97-AF65-F5344CB8AC3E}">
        <p14:creationId xmlns:p14="http://schemas.microsoft.com/office/powerpoint/2010/main" val="3481025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800" b="1" dirty="0">
                <a:effectLst/>
                <a:latin typeface="Verdana" panose="020B0604030504040204" pitchFamily="34" charset="0"/>
                <a:ea typeface="Aptos" panose="020B0004020202020204" pitchFamily="34" charset="0"/>
                <a:cs typeface="Times New Roman" panose="02020603050405020304" pitchFamily="18" charset="0"/>
              </a:rPr>
              <a:t>Het ministerie van </a:t>
            </a:r>
            <a:r>
              <a:rPr lang="nl-NL" sz="1800" b="1" dirty="0" err="1">
                <a:effectLst/>
                <a:latin typeface="Verdana" panose="020B0604030504040204" pitchFamily="34" charset="0"/>
                <a:ea typeface="Aptos" panose="020B0004020202020204" pitchFamily="34" charset="0"/>
                <a:cs typeface="Times New Roman" panose="02020603050405020304" pitchFamily="18" charset="0"/>
              </a:rPr>
              <a:t>JenV</a:t>
            </a:r>
            <a:r>
              <a:rPr lang="nl-NL" sz="1800" b="1" dirty="0">
                <a:effectLst/>
                <a:latin typeface="Verdana" panose="020B0604030504040204" pitchFamily="34" charset="0"/>
                <a:ea typeface="Aptos" panose="020B0004020202020204" pitchFamily="34" charset="0"/>
                <a:cs typeface="Times New Roman" panose="02020603050405020304" pitchFamily="18" charset="0"/>
              </a:rPr>
              <a:t> heeft samen met COA een werkwijze ingericht voor de vergoeding van reiskosten van inburgeraars die al in een opvanglocatie beginnen met het inburgeringstraject. Hiervoor is tijdelijk budget beschikbaar gesteld. Statushouders die op een COA-locatie wonen kunnen vanaf 1 juli 2025 tot en met 31 december 2026 een reiskostenvergoeding ontvangen via het COA.</a:t>
            </a:r>
          </a:p>
          <a:p>
            <a:endParaRPr lang="nl-NL" sz="1800" b="1" dirty="0">
              <a:effectLst/>
              <a:latin typeface="Verdana" panose="020B0604030504040204" pitchFamily="34" charset="0"/>
              <a:cs typeface="Times New Roman" panose="02020603050405020304" pitchFamily="18" charset="0"/>
            </a:endParaRPr>
          </a:p>
          <a:p>
            <a:r>
              <a:rPr lang="nl-NL" sz="1800" dirty="0">
                <a:effectLst/>
                <a:latin typeface="Verdana" panose="020B0604030504040204" pitchFamily="34" charset="0"/>
                <a:ea typeface="Aptos" panose="020B0004020202020204" pitchFamily="34" charset="0"/>
                <a:cs typeface="Times New Roman" panose="02020603050405020304" pitchFamily="18" charset="0"/>
              </a:rPr>
              <a:t>Het budget is bedoeld voor de reiskosten die een inburgeraar maakt na de vaststelling van het persoonlijk Plan Inburgering en Participatie (PIP) om vanuit  een azc of andere COA-locatie naar de taalschool en de gekoppelde gemeente te reizen. </a:t>
            </a:r>
            <a:endParaRPr lang="nl-NL" dirty="0"/>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7</a:t>
            </a:fld>
            <a:endParaRPr lang="nl-NL"/>
          </a:p>
        </p:txBody>
      </p:sp>
    </p:spTree>
    <p:extLst>
      <p:ext uri="{BB962C8B-B14F-4D97-AF65-F5344CB8AC3E}">
        <p14:creationId xmlns:p14="http://schemas.microsoft.com/office/powerpoint/2010/main" val="1123145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7000"/>
              </a:lnSpc>
              <a:spcBef>
                <a:spcPts val="0"/>
              </a:spcBef>
              <a:spcAft>
                <a:spcPts val="800"/>
              </a:spcAft>
              <a:buClrTx/>
              <a:buSzTx/>
              <a:buFont typeface="Arial" panose="020B0604020202020204" pitchFamily="34" charset="0"/>
              <a:buNone/>
              <a:tabLst/>
              <a:defRPr/>
            </a:pPr>
            <a:r>
              <a:rPr lang="nl-NL" sz="1200" dirty="0">
                <a:ea typeface="Aptos" panose="020B0004020202020204" pitchFamily="34" charset="0"/>
                <a:cs typeface="Times New Roman" panose="02020603050405020304" pitchFamily="18" charset="0"/>
              </a:rPr>
              <a:t>In bepaalde vormen van regulier onderwijs hoeven jongeren in de Z-route geen of minder dan 800 uur taalonderwijs te volgen.</a:t>
            </a:r>
            <a:br>
              <a:rPr lang="nl-NL" sz="1200" dirty="0">
                <a:ea typeface="Aptos" panose="020B0004020202020204" pitchFamily="34" charset="0"/>
                <a:cs typeface="Times New Roman" panose="02020603050405020304" pitchFamily="18" charset="0"/>
              </a:rPr>
            </a:br>
            <a:br>
              <a:rPr lang="nl-NL" sz="1200" dirty="0">
                <a:ea typeface="Aptos" panose="020B0004020202020204" pitchFamily="34" charset="0"/>
                <a:cs typeface="Times New Roman" panose="02020603050405020304" pitchFamily="18" charset="0"/>
              </a:rPr>
            </a:br>
            <a:r>
              <a:rPr lang="nl-NL" sz="1200" i="1" dirty="0">
                <a:ea typeface="Aptos" panose="020B0004020202020204" pitchFamily="34" charset="0"/>
                <a:cs typeface="Times New Roman" panose="02020603050405020304" pitchFamily="18" charset="0"/>
              </a:rPr>
              <a:t>Praktijkonderwijs, voortgezet speciaal onderwijs (uitstroomprofiel dagbesteding of arbeid), entreeonderwijs (MBO 1) en ISK.</a:t>
            </a:r>
            <a:endParaRPr lang="nl-NL" sz="1200" dirty="0">
              <a:ea typeface="Aptos" panose="020B0004020202020204" pitchFamily="34" charset="0"/>
              <a:cs typeface="Times New Roman" panose="02020603050405020304" pitchFamily="18" charset="0"/>
            </a:endParaRPr>
          </a:p>
          <a:p>
            <a:pPr marL="0" indent="0">
              <a:lnSpc>
                <a:spcPct val="107000"/>
              </a:lnSpc>
              <a:spcAft>
                <a:spcPts val="800"/>
              </a:spcAft>
              <a:buFont typeface="Arial" panose="020B0604020202020204" pitchFamily="34" charset="0"/>
              <a:buNone/>
            </a:pPr>
            <a:endParaRPr lang="nl-NL" dirty="0"/>
          </a:p>
          <a:p>
            <a:pPr marL="0" indent="0">
              <a:lnSpc>
                <a:spcPct val="107000"/>
              </a:lnSpc>
              <a:spcAft>
                <a:spcPts val="800"/>
              </a:spcAft>
              <a:buFont typeface="Arial" panose="020B0604020202020204" pitchFamily="34" charset="0"/>
              <a:buNone/>
            </a:pPr>
            <a:r>
              <a:rPr lang="nl-NL" dirty="0"/>
              <a:t>Vormen van onderwijs: </a:t>
            </a:r>
          </a:p>
          <a:p>
            <a:pPr marL="285750" indent="-285750">
              <a:lnSpc>
                <a:spcPct val="107000"/>
              </a:lnSpc>
              <a:spcAft>
                <a:spcPts val="800"/>
              </a:spcAft>
              <a:buFont typeface="Arial" panose="020B0604020202020204" pitchFamily="34" charset="0"/>
              <a:buChar char="•"/>
            </a:pPr>
            <a:r>
              <a:rPr lang="nl-NL" sz="1800" kern="100" dirty="0">
                <a:effectLst/>
                <a:latin typeface="Verdana" panose="020B0604030504040204" pitchFamily="34" charset="0"/>
                <a:ea typeface="Times New Roman" panose="02020603050405020304" pitchFamily="18" charset="0"/>
                <a:cs typeface="Times New Roman" panose="02020603050405020304" pitchFamily="18" charset="0"/>
              </a:rPr>
              <a:t>Het praktijkonderwijs</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1800" kern="100" dirty="0">
                <a:effectLst/>
                <a:latin typeface="Verdana" panose="020B0604030504040204" pitchFamily="34" charset="0"/>
                <a:ea typeface="Times New Roman" panose="02020603050405020304" pitchFamily="18" charset="0"/>
                <a:cs typeface="Times New Roman" panose="02020603050405020304" pitchFamily="18" charset="0"/>
              </a:rPr>
              <a:t>•      Het voortgezet speciaal onderwijs (met uitstroomprofiel dagbesteding of arbeid)</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1800" kern="100" dirty="0">
                <a:effectLst/>
                <a:latin typeface="Verdana" panose="020B0604030504040204" pitchFamily="34" charset="0"/>
                <a:ea typeface="Times New Roman" panose="02020603050405020304" pitchFamily="18" charset="0"/>
                <a:cs typeface="Times New Roman" panose="02020603050405020304" pitchFamily="18" charset="0"/>
              </a:rPr>
              <a:t>•      Het entreeonderwijs (mbo-niveau 1)</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1800" kern="100" dirty="0">
                <a:effectLst/>
                <a:latin typeface="Verdana" panose="020B0604030504040204" pitchFamily="34" charset="0"/>
                <a:ea typeface="Times New Roman" panose="02020603050405020304" pitchFamily="18" charset="0"/>
                <a:cs typeface="Times New Roman" panose="02020603050405020304" pitchFamily="18" charset="0"/>
              </a:rPr>
              <a:t>•      Een internationale schakelklas (ter voorbereiding op bovenstaande vormen van onderwijs)</a:t>
            </a:r>
          </a:p>
          <a:p>
            <a:pPr>
              <a:lnSpc>
                <a:spcPct val="107000"/>
              </a:lnSpc>
              <a:spcAft>
                <a:spcPts val="800"/>
              </a:spcAft>
            </a:pPr>
            <a:endParaRPr lang="nl-NL" sz="1800" kern="100" dirty="0">
              <a:effectLst/>
              <a:latin typeface="Verdana" panose="020B0604030504040204" pitchFamily="34" charset="0"/>
              <a:ea typeface="Aptos" panose="020B0004020202020204" pitchFamily="34" charset="0"/>
              <a:cs typeface="Times New Roman" panose="02020603050405020304" pitchFamily="18" charset="0"/>
            </a:endParaRPr>
          </a:p>
          <a:p>
            <a:pPr>
              <a:lnSpc>
                <a:spcPct val="107000"/>
              </a:lnSpc>
              <a:spcAft>
                <a:spcPts val="800"/>
              </a:spcAft>
            </a:pPr>
            <a:r>
              <a:rPr lang="nl-NL" sz="1800" dirty="0">
                <a:ea typeface="Aptos" panose="020B0004020202020204" pitchFamily="34" charset="0"/>
                <a:cs typeface="Times New Roman" panose="02020603050405020304" pitchFamily="18" charset="0"/>
              </a:rPr>
              <a:t>Inburgeraars onder de Wi2013 kunnen in plaats van ONA, MAP afronden via de gemeente voor hun inburgeringsdiploma</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8</a:t>
            </a:fld>
            <a:endParaRPr lang="nl-NL"/>
          </a:p>
        </p:txBody>
      </p:sp>
    </p:spTree>
    <p:extLst>
      <p:ext uri="{BB962C8B-B14F-4D97-AF65-F5344CB8AC3E}">
        <p14:creationId xmlns:p14="http://schemas.microsoft.com/office/powerpoint/2010/main" val="20162054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u="sng" kern="100" dirty="0">
                <a:solidFill>
                  <a:srgbClr val="000000"/>
                </a:solidFill>
                <a:effectLst/>
                <a:ea typeface="Aptos" panose="020B0004020202020204" pitchFamily="34" charset="0"/>
                <a:cs typeface="Times New Roman" panose="02020603050405020304" pitchFamily="18" charset="0"/>
              </a:rPr>
              <a:t>Verlengingsgrond bij gebrek aan een kinderopvangplek </a:t>
            </a:r>
          </a:p>
          <a:p>
            <a:pPr marL="0" indent="0">
              <a:buNone/>
            </a:pPr>
            <a:r>
              <a:rPr lang="nl-NL" sz="1200" dirty="0">
                <a:solidFill>
                  <a:srgbClr val="000000"/>
                </a:solidFill>
                <a:effectLst/>
                <a:ea typeface="Aptos" panose="020B0004020202020204" pitchFamily="34" charset="0"/>
                <a:cs typeface="Times New Roman" panose="02020603050405020304" pitchFamily="18" charset="0"/>
              </a:rPr>
              <a:t>Kinderopvang is een belangrijke randvoorwaarde om te kunnen inburgeren</a:t>
            </a:r>
            <a:r>
              <a:rPr lang="nl-NL" sz="1200" kern="100" dirty="0">
                <a:solidFill>
                  <a:srgbClr val="000000"/>
                </a:solidFill>
                <a:effectLst/>
                <a:ea typeface="Aptos" panose="020B0004020202020204" pitchFamily="34" charset="0"/>
                <a:cs typeface="Times New Roman" panose="02020603050405020304" pitchFamily="18" charset="0"/>
              </a:rPr>
              <a:t>, </a:t>
            </a:r>
            <a:r>
              <a:rPr lang="nl-NL" sz="1200" kern="100" dirty="0">
                <a:solidFill>
                  <a:srgbClr val="000000"/>
                </a:solidFill>
                <a:ea typeface="Aptos" panose="020B0004020202020204" pitchFamily="34" charset="0"/>
                <a:cs typeface="Times New Roman" panose="02020603050405020304" pitchFamily="18" charset="0"/>
              </a:rPr>
              <a:t>maar het kan soms even duren voordat de kinderopvang plek heeft.</a:t>
            </a:r>
            <a:endParaRPr lang="nl-NL" sz="1200" kern="100" dirty="0">
              <a:solidFill>
                <a:srgbClr val="000000"/>
              </a:solidFill>
              <a:effectLst/>
              <a:ea typeface="Aptos" panose="020B0004020202020204" pitchFamily="34" charset="0"/>
              <a:cs typeface="Times New Roman" panose="02020603050405020304" pitchFamily="18" charset="0"/>
            </a:endParaRPr>
          </a:p>
          <a:p>
            <a:r>
              <a:rPr lang="nl-NL" sz="1200" u="sng" kern="100" dirty="0">
                <a:solidFill>
                  <a:srgbClr val="000000"/>
                </a:solidFill>
                <a:effectLst/>
                <a:ea typeface="Aptos" panose="020B0004020202020204" pitchFamily="34" charset="0"/>
                <a:cs typeface="Times New Roman" panose="02020603050405020304" pitchFamily="18" charset="0"/>
              </a:rPr>
              <a:t>Verlengingsgrond bij Vroege Start </a:t>
            </a:r>
          </a:p>
          <a:p>
            <a:pPr marL="0" indent="0">
              <a:buNone/>
            </a:pPr>
            <a:r>
              <a:rPr lang="nl-NL" sz="1200" dirty="0">
                <a:solidFill>
                  <a:srgbClr val="000000"/>
                </a:solidFill>
                <a:effectLst/>
                <a:ea typeface="Aptos" panose="020B0004020202020204" pitchFamily="34" charset="0"/>
                <a:cs typeface="Times New Roman" panose="02020603050405020304" pitchFamily="18" charset="0"/>
              </a:rPr>
              <a:t>De statushouder heeft in de COA-opvang niet dezelfde randvoorwaarden als iemand die al in een eigen woning woont (bijvoorbeeld geen studiefaciliteiten of langere reistijden), wat ertoe zou kunnen leiden dat het inburgeringstraject moeizamer verloopt. </a:t>
            </a:r>
            <a:r>
              <a:rPr lang="nl-NL" sz="1200" dirty="0">
                <a:solidFill>
                  <a:srgbClr val="000000"/>
                </a:solidFill>
                <a:ea typeface="Aptos" panose="020B0004020202020204" pitchFamily="34" charset="0"/>
                <a:cs typeface="Times New Roman" panose="02020603050405020304" pitchFamily="18" charset="0"/>
              </a:rPr>
              <a:t>Met deze verlenging kan meer tijd gegeven worden aan de inburgeraar zodat in het AZC al met het inburgeringstraject begonnen kan worden en dit geen belemmering is voor de inburgeringstermijn.</a:t>
            </a:r>
            <a:endParaRPr lang="nl-NL" sz="1200" u="sng" kern="100" dirty="0">
              <a:solidFill>
                <a:srgbClr val="000000"/>
              </a:solidFill>
              <a:effectLst/>
              <a:ea typeface="Aptos" panose="020B0004020202020204" pitchFamily="34" charset="0"/>
              <a:cs typeface="Times New Roman" panose="02020603050405020304" pitchFamily="18" charset="0"/>
            </a:endParaRPr>
          </a:p>
          <a:p>
            <a:r>
              <a:rPr lang="nl-NL" sz="1200" u="sng" kern="100" dirty="0">
                <a:solidFill>
                  <a:srgbClr val="000000"/>
                </a:solidFill>
                <a:effectLst/>
                <a:ea typeface="Aptos" panose="020B0004020202020204" pitchFamily="34" charset="0"/>
                <a:cs typeface="Times New Roman" panose="02020603050405020304" pitchFamily="18" charset="0"/>
              </a:rPr>
              <a:t>Verlengingsgrond voor werkende inburgeraars (32 uur </a:t>
            </a:r>
            <a:r>
              <a:rPr lang="nl-NL" sz="1200" u="sng" kern="100" dirty="0" err="1">
                <a:solidFill>
                  <a:srgbClr val="000000"/>
                </a:solidFill>
                <a:effectLst/>
                <a:ea typeface="Aptos" panose="020B0004020202020204" pitchFamily="34" charset="0"/>
                <a:cs typeface="Times New Roman" panose="02020603050405020304" pitchFamily="18" charset="0"/>
              </a:rPr>
              <a:t>pw</a:t>
            </a:r>
            <a:r>
              <a:rPr lang="nl-NL" sz="1200" u="sng" kern="100" dirty="0">
                <a:solidFill>
                  <a:srgbClr val="000000"/>
                </a:solidFill>
                <a:effectLst/>
                <a:ea typeface="Aptos" panose="020B0004020202020204" pitchFamily="34" charset="0"/>
                <a:cs typeface="Times New Roman" panose="02020603050405020304" pitchFamily="18" charset="0"/>
              </a:rPr>
              <a:t> voor minimaal zes maanden)</a:t>
            </a:r>
          </a:p>
          <a:p>
            <a:pPr marL="0" indent="0">
              <a:buNone/>
            </a:pPr>
            <a:r>
              <a:rPr lang="nl-NL" sz="1200" dirty="0">
                <a:solidFill>
                  <a:srgbClr val="000000"/>
                </a:solidFill>
                <a:effectLst/>
                <a:ea typeface="Aptos" panose="020B0004020202020204" pitchFamily="34" charset="0"/>
                <a:cs typeface="Times New Roman" panose="02020603050405020304" pitchFamily="18" charset="0"/>
              </a:rPr>
              <a:t>Met deze verlengingsgrond wordt inburgeraars meer ruimte gegeven om werken en inburgeren te combineren.  </a:t>
            </a:r>
            <a:endParaRPr lang="nl-NL" sz="1200" u="sng" kern="100" dirty="0">
              <a:effectLst/>
              <a:ea typeface="Aptos" panose="020B0004020202020204" pitchFamily="34" charset="0"/>
              <a:cs typeface="Times New Roman" panose="02020603050405020304" pitchFamily="18" charset="0"/>
            </a:endParaRPr>
          </a:p>
          <a:p>
            <a:r>
              <a:rPr lang="nl-NL" sz="1200" u="sng" kern="100" dirty="0">
                <a:solidFill>
                  <a:srgbClr val="000000"/>
                </a:solidFill>
                <a:effectLst/>
                <a:ea typeface="Aptos" panose="020B0004020202020204" pitchFamily="34" charset="0"/>
                <a:cs typeface="Times New Roman" panose="02020603050405020304" pitchFamily="18" charset="0"/>
              </a:rPr>
              <a:t>Een extra verlengingsgrond van de inburgeringstermijn bij geboorte van een kind voor vaders/partners (vaderschaps-/partnerverlof). </a:t>
            </a:r>
            <a:endParaRPr lang="nl-NL" sz="1200" u="sng"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endParaRPr>
          </a:p>
          <a:p>
            <a:endParaRPr lang="nl-NL" dirty="0"/>
          </a:p>
        </p:txBody>
      </p:sp>
      <p:sp>
        <p:nvSpPr>
          <p:cNvPr id="4" name="Tijdelijke aanduiding voor dianummer 3"/>
          <p:cNvSpPr>
            <a:spLocks noGrp="1"/>
          </p:cNvSpPr>
          <p:nvPr>
            <p:ph type="sldNum" sz="quarter" idx="5"/>
          </p:nvPr>
        </p:nvSpPr>
        <p:spPr/>
        <p:txBody>
          <a:bodyPr/>
          <a:lstStyle/>
          <a:p>
            <a:fld id="{088ECFB2-044E-4254-8D92-7F5BC565068C}" type="slidenum">
              <a:rPr lang="nl-NL" smtClean="0"/>
              <a:t>9</a:t>
            </a:fld>
            <a:endParaRPr lang="nl-NL"/>
          </a:p>
        </p:txBody>
      </p:sp>
    </p:spTree>
    <p:extLst>
      <p:ext uri="{BB962C8B-B14F-4D97-AF65-F5344CB8AC3E}">
        <p14:creationId xmlns:p14="http://schemas.microsoft.com/office/powerpoint/2010/main" val="4814479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6.png"/></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5" Type="http://schemas.openxmlformats.org/officeDocument/2006/relationships/image" Target="../media/image7.png"/><Relationship Id="rId4" Type="http://schemas.openxmlformats.org/officeDocument/2006/relationships/image" Target="../media/image6.png"/></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10.pn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554588" y="1882800"/>
            <a:ext cx="5004000" cy="2336400"/>
          </a:xfrm>
        </p:spPr>
        <p:txBody>
          <a:bodyPr tIns="90000" bIns="90000" anchor="b">
            <a:normAutofit/>
          </a:bodyPr>
          <a:lstStyle>
            <a:lvl1pPr algn="l">
              <a:defRPr sz="360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554588" y="4215600"/>
            <a:ext cx="5004000" cy="1339200"/>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pic>
        <p:nvPicPr>
          <p:cNvPr id="13" name="Afbeelding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682495"/>
          </a:xfrm>
          <a:prstGeom prst="rect">
            <a:avLst/>
          </a:prstGeom>
        </p:spPr>
      </p:pic>
    </p:spTree>
    <p:extLst>
      <p:ext uri="{BB962C8B-B14F-4D97-AF65-F5344CB8AC3E}">
        <p14:creationId xmlns:p14="http://schemas.microsoft.com/office/powerpoint/2010/main" val="106836036"/>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pos="3636">
          <p15:clr>
            <a:srgbClr val="FBAE40"/>
          </p15:clr>
        </p15:guide>
        <p15:guide id="2" pos="4044">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wee objecten">
    <p:spTree>
      <p:nvGrpSpPr>
        <p:cNvPr id="1" name=""/>
        <p:cNvGrpSpPr/>
        <p:nvPr/>
      </p:nvGrpSpPr>
      <p:grpSpPr>
        <a:xfrm>
          <a:off x="0" y="0"/>
          <a:ext cx="0" cy="0"/>
          <a:chOff x="0" y="0"/>
          <a:chExt cx="0" cy="0"/>
        </a:xfrm>
      </p:grpSpPr>
      <p:sp>
        <p:nvSpPr>
          <p:cNvPr id="3" name="Tijdelijke aanduiding voor inhoud 2"/>
          <p:cNvSpPr>
            <a:spLocks noGrp="1"/>
          </p:cNvSpPr>
          <p:nvPr>
            <p:ph sz="half" idx="1"/>
          </p:nvPr>
        </p:nvSpPr>
        <p:spPr>
          <a:xfrm>
            <a:off x="635000" y="2276475"/>
            <a:ext cx="5226050" cy="39449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6553199" y="2276475"/>
            <a:ext cx="5004000" cy="39449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p:txBody>
          <a:bodyPr/>
          <a:lstStyle/>
          <a:p>
            <a:r>
              <a:rPr lang="nl-NL"/>
              <a:t>Klik om de stijl te bewerken</a:t>
            </a:r>
          </a:p>
        </p:txBody>
      </p:sp>
      <p:sp>
        <p:nvSpPr>
          <p:cNvPr id="14" name="Tijdelijke aanduiding voor datum 13"/>
          <p:cNvSpPr>
            <a:spLocks noGrp="1"/>
          </p:cNvSpPr>
          <p:nvPr>
            <p:ph type="dt" sz="half" idx="10"/>
          </p:nvPr>
        </p:nvSpPr>
        <p:spPr/>
        <p:txBody>
          <a:bodyPr/>
          <a:lstStyle/>
          <a:p>
            <a:r>
              <a:rPr lang="nl-NL"/>
              <a:t>Stuurgroep VOI 06 juli 2021</a:t>
            </a:r>
            <a:endParaRPr lang="nl-NL" dirty="0"/>
          </a:p>
        </p:txBody>
      </p:sp>
      <p:sp>
        <p:nvSpPr>
          <p:cNvPr id="15" name="Tijdelijke aanduiding voor voettekst 14"/>
          <p:cNvSpPr>
            <a:spLocks noGrp="1"/>
          </p:cNvSpPr>
          <p:nvPr>
            <p:ph type="ftr" sz="quarter" idx="11"/>
          </p:nvPr>
        </p:nvSpPr>
        <p:spPr/>
        <p:txBody>
          <a:bodyPr/>
          <a:lstStyle/>
          <a:p>
            <a:r>
              <a:rPr lang="nl-NL"/>
              <a:t>Ketenplan Inburgering</a:t>
            </a:r>
            <a:endParaRPr lang="nl-NL" dirty="0"/>
          </a:p>
        </p:txBody>
      </p:sp>
      <p:sp>
        <p:nvSpPr>
          <p:cNvPr id="16" name="Tijdelijke aanduiding voor dianummer 15"/>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141223381"/>
      </p:ext>
    </p:extLst>
  </p:cSld>
  <p:clrMapOvr>
    <a:masterClrMapping/>
  </p:clrMapOvr>
  <p:extLst>
    <p:ext uri="{DCECCB84-F9BA-43D5-87BE-67443E8EF086}">
      <p15:sldGuideLst xmlns:p15="http://schemas.microsoft.com/office/powerpoint/2012/main"/>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gelijking">
    <p:spTree>
      <p:nvGrpSpPr>
        <p:cNvPr id="1" name=""/>
        <p:cNvGrpSpPr/>
        <p:nvPr/>
      </p:nvGrpSpPr>
      <p:grpSpPr>
        <a:xfrm>
          <a:off x="0" y="0"/>
          <a:ext cx="0" cy="0"/>
          <a:chOff x="0" y="0"/>
          <a:chExt cx="0" cy="0"/>
        </a:xfrm>
      </p:grpSpPr>
      <p:sp>
        <p:nvSpPr>
          <p:cNvPr id="3" name="Tijdelijke aanduiding voor tekst 2"/>
          <p:cNvSpPr>
            <a:spLocks noGrp="1"/>
          </p:cNvSpPr>
          <p:nvPr>
            <p:ph type="body" idx="1"/>
          </p:nvPr>
        </p:nvSpPr>
        <p:spPr>
          <a:xfrm>
            <a:off x="635001" y="2306037"/>
            <a:ext cx="5004000" cy="648000"/>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4" name="Tijdelijke aanduiding voor inhoud 3"/>
          <p:cNvSpPr>
            <a:spLocks noGrp="1"/>
          </p:cNvSpPr>
          <p:nvPr>
            <p:ph sz="half" idx="2"/>
          </p:nvPr>
        </p:nvSpPr>
        <p:spPr>
          <a:xfrm>
            <a:off x="635001" y="2953738"/>
            <a:ext cx="5004000" cy="3267676"/>
          </a:xfrm>
          <a:noFill/>
        </p:spPr>
        <p:txBody>
          <a:bodyPr lIns="180000" tIns="180000" rIns="180000" bIns="7200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5" name="Tijdelijke aanduiding voor tekst 4"/>
          <p:cNvSpPr>
            <a:spLocks noGrp="1"/>
          </p:cNvSpPr>
          <p:nvPr>
            <p:ph type="body" sz="quarter" idx="3"/>
          </p:nvPr>
        </p:nvSpPr>
        <p:spPr>
          <a:xfrm>
            <a:off x="6553200" y="2306037"/>
            <a:ext cx="5004000" cy="647228"/>
          </a:xfrm>
          <a:noFill/>
        </p:spPr>
        <p:txBody>
          <a:bodyPr lIns="180000" tIns="180000" rIns="180000" bIns="72000" anchor="b">
            <a:noAutofit/>
          </a:bodyPr>
          <a:lstStyle>
            <a:lvl1pPr marL="0" indent="0">
              <a:buNone/>
              <a:defRPr sz="1800" b="1"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Tekststijl van het model bewerken</a:t>
            </a:r>
          </a:p>
        </p:txBody>
      </p:sp>
      <p:sp>
        <p:nvSpPr>
          <p:cNvPr id="6" name="Tijdelijke aanduiding voor inhoud 5"/>
          <p:cNvSpPr>
            <a:spLocks noGrp="1"/>
          </p:cNvSpPr>
          <p:nvPr>
            <p:ph sz="quarter" idx="4"/>
          </p:nvPr>
        </p:nvSpPr>
        <p:spPr>
          <a:xfrm>
            <a:off x="6553200" y="2953738"/>
            <a:ext cx="5005388" cy="3267676"/>
          </a:xfrm>
          <a:noFill/>
        </p:spPr>
        <p:txBody>
          <a:bodyPr lIns="180000" tIns="180000" rIns="180000" bIns="7200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tel 9"/>
          <p:cNvSpPr>
            <a:spLocks noGrp="1"/>
          </p:cNvSpPr>
          <p:nvPr>
            <p:ph type="title"/>
          </p:nvPr>
        </p:nvSpPr>
        <p:spPr/>
        <p:txBody>
          <a:bodyPr/>
          <a:lstStyle/>
          <a:p>
            <a:r>
              <a:rPr lang="nl-NL"/>
              <a:t>Klik om de stijl te bewerken</a:t>
            </a:r>
            <a:endParaRPr lang="nl-NL" dirty="0"/>
          </a:p>
        </p:txBody>
      </p:sp>
      <p:sp>
        <p:nvSpPr>
          <p:cNvPr id="16" name="Tijdelijke aanduiding voor datum 15"/>
          <p:cNvSpPr>
            <a:spLocks noGrp="1"/>
          </p:cNvSpPr>
          <p:nvPr>
            <p:ph type="dt" sz="half" idx="10"/>
          </p:nvPr>
        </p:nvSpPr>
        <p:spPr/>
        <p:txBody>
          <a:bodyPr/>
          <a:lstStyle/>
          <a:p>
            <a:r>
              <a:rPr lang="nl-NL"/>
              <a:t>Stuurgroep VOI 06 juli 2021</a:t>
            </a:r>
            <a:endParaRPr lang="nl-NL" dirty="0"/>
          </a:p>
        </p:txBody>
      </p:sp>
      <p:sp>
        <p:nvSpPr>
          <p:cNvPr id="17" name="Tijdelijke aanduiding voor voettekst 16"/>
          <p:cNvSpPr>
            <a:spLocks noGrp="1"/>
          </p:cNvSpPr>
          <p:nvPr>
            <p:ph type="ftr" sz="quarter" idx="11"/>
          </p:nvPr>
        </p:nvSpPr>
        <p:spPr/>
        <p:txBody>
          <a:bodyPr/>
          <a:lstStyle/>
          <a:p>
            <a:r>
              <a:rPr lang="nl-NL"/>
              <a:t>Ketenplan Inburgering</a:t>
            </a:r>
            <a:endParaRPr lang="nl-NL" dirty="0"/>
          </a:p>
        </p:txBody>
      </p:sp>
      <p:sp>
        <p:nvSpPr>
          <p:cNvPr id="18" name="Tijdelijke aanduiding voor dianummer 1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606702078"/>
      </p:ext>
    </p:extLst>
  </p:cSld>
  <p:clrMapOvr>
    <a:masterClrMapping/>
  </p:clrMapOvr>
  <p:extLst>
    <p:ext uri="{DCECCB84-F9BA-43D5-87BE-67443E8EF086}">
      <p15:sldGuideLst xmlns:p15="http://schemas.microsoft.com/office/powerpoint/2012/main">
        <p15:guide id="1" pos="3988">
          <p15:clr>
            <a:srgbClr val="FBAE40"/>
          </p15:clr>
        </p15:guide>
        <p15:guide id="2" pos="3693">
          <p15:clr>
            <a:srgbClr val="FBAE40"/>
          </p15:clr>
        </p15:guide>
        <p15:guide id="3" orient="horz" pos="166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endParaRPr lang="nl-NL" dirty="0"/>
          </a:p>
        </p:txBody>
      </p:sp>
      <p:sp>
        <p:nvSpPr>
          <p:cNvPr id="12" name="Tijdelijke aanduiding voor datum 11"/>
          <p:cNvSpPr>
            <a:spLocks noGrp="1"/>
          </p:cNvSpPr>
          <p:nvPr>
            <p:ph type="dt" sz="half" idx="10"/>
          </p:nvPr>
        </p:nvSpPr>
        <p:spPr/>
        <p:txBody>
          <a:bodyPr/>
          <a:lstStyle/>
          <a:p>
            <a:r>
              <a:rPr lang="nl-NL"/>
              <a:t>Stuurgroep VOI 06 juli 2021</a:t>
            </a:r>
            <a:endParaRPr lang="nl-NL" dirty="0"/>
          </a:p>
        </p:txBody>
      </p:sp>
      <p:sp>
        <p:nvSpPr>
          <p:cNvPr id="13" name="Tijdelijke aanduiding voor voettekst 12"/>
          <p:cNvSpPr>
            <a:spLocks noGrp="1"/>
          </p:cNvSpPr>
          <p:nvPr>
            <p:ph type="ftr" sz="quarter" idx="11"/>
          </p:nvPr>
        </p:nvSpPr>
        <p:spPr/>
        <p:txBody>
          <a:bodyPr/>
          <a:lstStyle/>
          <a:p>
            <a:r>
              <a:rPr lang="nl-NL"/>
              <a:t>Ketenplan Inburgering</a:t>
            </a:r>
            <a:endParaRPr lang="nl-NL" dirty="0"/>
          </a:p>
        </p:txBody>
      </p:sp>
      <p:sp>
        <p:nvSpPr>
          <p:cNvPr id="14" name="Tijdelijke aanduiding voor dianummer 13"/>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1547046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11" name="Tijdelijke aanduiding voor datum 10"/>
          <p:cNvSpPr>
            <a:spLocks noGrp="1"/>
          </p:cNvSpPr>
          <p:nvPr>
            <p:ph type="dt" sz="half" idx="10"/>
          </p:nvPr>
        </p:nvSpPr>
        <p:spPr/>
        <p:txBody>
          <a:bodyPr/>
          <a:lstStyle/>
          <a:p>
            <a:r>
              <a:rPr lang="nl-NL"/>
              <a:t>Stuurgroep VOI 06 juli 2021</a:t>
            </a:r>
            <a:endParaRPr lang="nl-NL" dirty="0"/>
          </a:p>
        </p:txBody>
      </p:sp>
      <p:sp>
        <p:nvSpPr>
          <p:cNvPr id="12" name="Tijdelijke aanduiding voor voettekst 11"/>
          <p:cNvSpPr>
            <a:spLocks noGrp="1"/>
          </p:cNvSpPr>
          <p:nvPr>
            <p:ph type="ftr" sz="quarter" idx="11"/>
          </p:nvPr>
        </p:nvSpPr>
        <p:spPr/>
        <p:txBody>
          <a:bodyPr/>
          <a:lstStyle/>
          <a:p>
            <a:r>
              <a:rPr lang="nl-NL"/>
              <a:t>Ketenplan Inburgering</a:t>
            </a:r>
            <a:endParaRPr lang="nl-NL" dirty="0"/>
          </a:p>
        </p:txBody>
      </p:sp>
      <p:sp>
        <p:nvSpPr>
          <p:cNvPr id="13" name="Tijdelijke aanduiding voor dianummer 12"/>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223840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houd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3999"/>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10" name="Tijdelijke aanduiding voor inhoud 9"/>
          <p:cNvSpPr>
            <a:spLocks noGrp="1"/>
          </p:cNvSpPr>
          <p:nvPr>
            <p:ph sz="quarter" idx="13"/>
          </p:nvPr>
        </p:nvSpPr>
        <p:spPr>
          <a:xfrm>
            <a:off x="6554588" y="1052513"/>
            <a:ext cx="5004000" cy="5168900"/>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3" name="Titel 2"/>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7" name="Tijdelijke aanduiding voor datum 16"/>
          <p:cNvSpPr>
            <a:spLocks noGrp="1"/>
          </p:cNvSpPr>
          <p:nvPr>
            <p:ph type="dt" sz="half" idx="14"/>
          </p:nvPr>
        </p:nvSpPr>
        <p:spPr/>
        <p:txBody>
          <a:bodyPr/>
          <a:lstStyle/>
          <a:p>
            <a:r>
              <a:rPr lang="nl-NL"/>
              <a:t>Stuurgroep VOI 06 juli 2021</a:t>
            </a:r>
            <a:endParaRPr lang="nl-NL" dirty="0"/>
          </a:p>
        </p:txBody>
      </p:sp>
      <p:sp>
        <p:nvSpPr>
          <p:cNvPr id="18" name="Tijdelijke aanduiding voor voettekst 17"/>
          <p:cNvSpPr>
            <a:spLocks noGrp="1"/>
          </p:cNvSpPr>
          <p:nvPr>
            <p:ph type="ftr" sz="quarter" idx="15"/>
          </p:nvPr>
        </p:nvSpPr>
        <p:spPr/>
        <p:txBody>
          <a:bodyPr/>
          <a:lstStyle/>
          <a:p>
            <a:r>
              <a:rPr lang="nl-NL"/>
              <a:t>Ketenplan Inburgering</a:t>
            </a:r>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77794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Grote tekst A">
    <p:bg>
      <p:bgRef idx="1001">
        <a:schemeClr val="bg2"/>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1"/>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5"/>
            <a:ext cx="5461000" cy="1144098"/>
          </a:xfrm>
        </p:spPr>
        <p:txBody>
          <a:bodyPr lIns="162000" tIns="90000" rIns="90000">
            <a:normAutofit/>
          </a:bodyPr>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9" name="Tijdelijke aanduiding voor datum 8"/>
          <p:cNvSpPr>
            <a:spLocks noGrp="1"/>
          </p:cNvSpPr>
          <p:nvPr>
            <p:ph type="dt" sz="half" idx="10"/>
          </p:nvPr>
        </p:nvSpPr>
        <p:spPr/>
        <p:txBody>
          <a:bodyPr/>
          <a:lstStyle>
            <a:lvl1pPr>
              <a:defRPr>
                <a:solidFill>
                  <a:schemeClr val="tx2"/>
                </a:solidFill>
              </a:defRPr>
            </a:lvl1pPr>
          </a:lstStyle>
          <a:p>
            <a:r>
              <a:rPr lang="nl-NL"/>
              <a:t>Stuurgroep VOI 06 juli 2021</a:t>
            </a:r>
            <a:endParaRPr lang="nl-NL" dirty="0"/>
          </a:p>
        </p:txBody>
      </p:sp>
      <p:sp>
        <p:nvSpPr>
          <p:cNvPr id="10" name="Tijdelijke aanduiding voor voettekst 9"/>
          <p:cNvSpPr>
            <a:spLocks noGrp="1"/>
          </p:cNvSpPr>
          <p:nvPr>
            <p:ph type="ftr" sz="quarter" idx="11"/>
          </p:nvPr>
        </p:nvSpPr>
        <p:spPr/>
        <p:txBody>
          <a:bodyPr/>
          <a:lstStyle>
            <a:lvl1pPr>
              <a:defRPr>
                <a:solidFill>
                  <a:schemeClr val="tx2"/>
                </a:solidFill>
              </a:defRPr>
            </a:lvl1pPr>
          </a:lstStyle>
          <a:p>
            <a:r>
              <a:rPr lang="nl-NL"/>
              <a:t>Ketenplan Inburgering</a:t>
            </a:r>
            <a:endParaRPr lang="nl-NL" dirty="0"/>
          </a:p>
        </p:txBody>
      </p:sp>
      <p:sp>
        <p:nvSpPr>
          <p:cNvPr id="11" name="Tijdelijke aanduiding voor dianummer 10"/>
          <p:cNvSpPr>
            <a:spLocks noGrp="1"/>
          </p:cNvSpPr>
          <p:nvPr>
            <p:ph type="sldNum" sz="quarter" idx="12"/>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468463203"/>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Grote tekst B">
    <p:bg>
      <p:bgRef idx="1001">
        <a:schemeClr val="bg1"/>
      </p:bgRef>
    </p:bg>
    <p:spTree>
      <p:nvGrpSpPr>
        <p:cNvPr id="1" name=""/>
        <p:cNvGrpSpPr/>
        <p:nvPr/>
      </p:nvGrpSpPr>
      <p:grpSpPr>
        <a:xfrm>
          <a:off x="0" y="0"/>
          <a:ext cx="0" cy="0"/>
          <a:chOff x="0" y="0"/>
          <a:chExt cx="0" cy="0"/>
        </a:xfrm>
      </p:grpSpPr>
      <p:sp>
        <p:nvSpPr>
          <p:cNvPr id="20" name="Titel 1"/>
          <p:cNvSpPr>
            <a:spLocks noGrp="1"/>
          </p:cNvSpPr>
          <p:nvPr>
            <p:ph type="title"/>
          </p:nvPr>
        </p:nvSpPr>
        <p:spPr>
          <a:xfrm>
            <a:off x="635000" y="1052514"/>
            <a:ext cx="10923588" cy="4024800"/>
          </a:xfrm>
        </p:spPr>
        <p:txBody>
          <a:bodyPr anchor="b" anchorCtr="0">
            <a:normAutofit/>
          </a:bodyPr>
          <a:lstStyle>
            <a:lvl1pPr algn="l">
              <a:defRPr sz="8000" b="0">
                <a:solidFill>
                  <a:schemeClr val="tx2"/>
                </a:solidFill>
              </a:defRPr>
            </a:lvl1pPr>
          </a:lstStyle>
          <a:p>
            <a:r>
              <a:rPr lang="nl-NL"/>
              <a:t>Klik om de stijl te bewerken</a:t>
            </a:r>
            <a:endParaRPr lang="nl-NL" dirty="0"/>
          </a:p>
        </p:txBody>
      </p:sp>
      <p:sp>
        <p:nvSpPr>
          <p:cNvPr id="4" name="Ondertitel 2"/>
          <p:cNvSpPr>
            <a:spLocks noGrp="1"/>
          </p:cNvSpPr>
          <p:nvPr>
            <p:ph type="subTitle" idx="1"/>
          </p:nvPr>
        </p:nvSpPr>
        <p:spPr>
          <a:xfrm>
            <a:off x="635000" y="5077314"/>
            <a:ext cx="5461000" cy="1144099"/>
          </a:xfrm>
        </p:spPr>
        <p:txBody>
          <a:bodyPr lIns="16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6" name="Tijdelijke aanduiding voor datum 5"/>
          <p:cNvSpPr>
            <a:spLocks noGrp="1"/>
          </p:cNvSpPr>
          <p:nvPr>
            <p:ph type="dt" sz="half" idx="10"/>
          </p:nvPr>
        </p:nvSpPr>
        <p:spPr/>
        <p:txBody>
          <a:bodyPr/>
          <a:lstStyle/>
          <a:p>
            <a:r>
              <a:rPr lang="nl-NL"/>
              <a:t>Stuurgroep VOI 06 juli 2021</a:t>
            </a:r>
            <a:endParaRPr lang="nl-NL" dirty="0"/>
          </a:p>
        </p:txBody>
      </p:sp>
      <p:sp>
        <p:nvSpPr>
          <p:cNvPr id="7" name="Tijdelijke aanduiding voor voettekst 6"/>
          <p:cNvSpPr>
            <a:spLocks noGrp="1"/>
          </p:cNvSpPr>
          <p:nvPr>
            <p:ph type="ftr" sz="quarter" idx="11"/>
          </p:nvPr>
        </p:nvSpPr>
        <p:spPr/>
        <p:txBody>
          <a:bodyPr/>
          <a:lstStyle/>
          <a:p>
            <a:r>
              <a:rPr lang="nl-NL"/>
              <a:t>Ketenplan Inburgering</a:t>
            </a:r>
            <a:endParaRPr lang="nl-NL" dirty="0"/>
          </a:p>
        </p:txBody>
      </p:sp>
      <p:sp>
        <p:nvSpPr>
          <p:cNvPr id="8" name="Tijdelijke aanduiding voor dianummer 7"/>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282213343"/>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orient="horz" pos="2659">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ekstvlak A">
    <p:spTree>
      <p:nvGrpSpPr>
        <p:cNvPr id="1" name=""/>
        <p:cNvGrpSpPr/>
        <p:nvPr/>
      </p:nvGrpSpPr>
      <p:grpSpPr>
        <a:xfrm>
          <a:off x="0" y="0"/>
          <a:ext cx="0" cy="0"/>
          <a:chOff x="0" y="0"/>
          <a:chExt cx="0" cy="0"/>
        </a:xfrm>
      </p:grpSpPr>
      <p:sp>
        <p:nvSpPr>
          <p:cNvPr id="7" name="Rechthoek 6"/>
          <p:cNvSpPr/>
          <p:nvPr userDrawn="1"/>
        </p:nvSpPr>
        <p:spPr>
          <a:xfrm>
            <a:off x="6096000" y="-1588"/>
            <a:ext cx="6096000" cy="685958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indent="0" algn="l">
              <a:buFont typeface="Arial" charset="0"/>
              <a:buNone/>
            </a:pPr>
            <a:endParaRPr lang="nl-NL" sz="1000">
              <a:solidFill>
                <a:schemeClr val="bg1"/>
              </a:solidFill>
            </a:endParaRPr>
          </a:p>
        </p:txBody>
      </p:sp>
      <p:sp>
        <p:nvSpPr>
          <p:cNvPr id="6" name="Titel 5"/>
          <p:cNvSpPr>
            <a:spLocks noGrp="1"/>
          </p:cNvSpPr>
          <p:nvPr>
            <p:ph type="title"/>
          </p:nvPr>
        </p:nvSpPr>
        <p:spPr>
          <a:xfrm>
            <a:off x="635000" y="2636838"/>
            <a:ext cx="5003799" cy="1584324"/>
          </a:xfrm>
        </p:spPr>
        <p:txBody>
          <a:bodyPr anchor="ctr" anchorCtr="0"/>
          <a:lstStyle>
            <a:lvl1pPr>
              <a:defRPr sz="4000">
                <a:solidFill>
                  <a:schemeClr val="tx2"/>
                </a:solidFill>
              </a:defRPr>
            </a:lvl1pPr>
          </a:lstStyle>
          <a:p>
            <a:r>
              <a:rPr lang="nl-NL"/>
              <a:t>Klik om de stijl te bewerken</a:t>
            </a:r>
            <a:endParaRPr lang="nl-NL" dirty="0"/>
          </a:p>
        </p:txBody>
      </p:sp>
      <p:pic>
        <p:nvPicPr>
          <p:cNvPr id="14" name="Afbeelding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3" name="Tijdelijke aanduiding voor tekst 2"/>
          <p:cNvSpPr>
            <a:spLocks noGrp="1"/>
          </p:cNvSpPr>
          <p:nvPr>
            <p:ph type="body" sz="quarter" idx="10"/>
          </p:nvPr>
        </p:nvSpPr>
        <p:spPr>
          <a:xfrm>
            <a:off x="6554588" y="1066800"/>
            <a:ext cx="5004000" cy="5154613"/>
          </a:xfrm>
        </p:spPr>
        <p:txBody>
          <a:bodyPr anchor="ct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1" name="Tijdelijke aanduiding voor datum 10"/>
          <p:cNvSpPr>
            <a:spLocks noGrp="1"/>
          </p:cNvSpPr>
          <p:nvPr>
            <p:ph type="dt" sz="half" idx="11"/>
          </p:nvPr>
        </p:nvSpPr>
        <p:spPr/>
        <p:txBody>
          <a:bodyPr/>
          <a:lstStyle/>
          <a:p>
            <a:r>
              <a:rPr lang="nl-NL"/>
              <a:t>Stuurgroep VOI 06 juli 2021</a:t>
            </a:r>
            <a:endParaRPr lang="nl-NL" dirty="0"/>
          </a:p>
        </p:txBody>
      </p:sp>
      <p:sp>
        <p:nvSpPr>
          <p:cNvPr id="12" name="Tijdelijke aanduiding voor voettekst 11"/>
          <p:cNvSpPr>
            <a:spLocks noGrp="1"/>
          </p:cNvSpPr>
          <p:nvPr>
            <p:ph type="ftr" sz="quarter" idx="12"/>
          </p:nvPr>
        </p:nvSpPr>
        <p:spPr/>
        <p:txBody>
          <a:bodyPr/>
          <a:lstStyle/>
          <a:p>
            <a:r>
              <a:rPr lang="nl-NL"/>
              <a:t>Ketenplan Inburgering</a:t>
            </a:r>
            <a:endParaRPr lang="nl-NL" dirty="0"/>
          </a:p>
        </p:txBody>
      </p:sp>
      <p:sp>
        <p:nvSpPr>
          <p:cNvPr id="13" name="Tijdelijke aanduiding voor dianummer 12"/>
          <p:cNvSpPr>
            <a:spLocks noGrp="1"/>
          </p:cNvSpPr>
          <p:nvPr>
            <p:ph type="sldNum" sz="quarter" idx="13"/>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045409510"/>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guide id="3" pos="5609">
          <p15:clr>
            <a:srgbClr val="FBAE40"/>
          </p15:clr>
        </p15:guide>
        <p15:guide id="4" pos="5904">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kstvlak B">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itel 5"/>
          <p:cNvSpPr>
            <a:spLocks noGrp="1"/>
          </p:cNvSpPr>
          <p:nvPr>
            <p:ph type="title"/>
          </p:nvPr>
        </p:nvSpPr>
        <p:spPr>
          <a:xfrm>
            <a:off x="634999" y="2636839"/>
            <a:ext cx="5004000" cy="1584324"/>
          </a:xfrm>
        </p:spPr>
        <p:txBody>
          <a:bodyPr anchor="ctr" anchorCtr="0"/>
          <a:lstStyle>
            <a:lvl1pPr>
              <a:defRPr sz="4000">
                <a:solidFill>
                  <a:schemeClr val="bg1"/>
                </a:solidFill>
              </a:defRPr>
            </a:lvl1pPr>
          </a:lstStyle>
          <a:p>
            <a:r>
              <a:rPr lang="nl-NL"/>
              <a:t>Klik om de stijl te bewerken</a:t>
            </a:r>
            <a:endParaRPr lang="nl-NL" dirty="0"/>
          </a:p>
        </p:txBody>
      </p:sp>
      <p:sp>
        <p:nvSpPr>
          <p:cNvPr id="4" name="Tijdelijke aanduiding voor tekst 3"/>
          <p:cNvSpPr>
            <a:spLocks noGrp="1"/>
          </p:cNvSpPr>
          <p:nvPr>
            <p:ph type="body" sz="quarter" idx="10"/>
          </p:nvPr>
        </p:nvSpPr>
        <p:spPr>
          <a:xfrm>
            <a:off x="6553199" y="1052513"/>
            <a:ext cx="5004000" cy="5168900"/>
          </a:xfrm>
        </p:spPr>
        <p:txBody>
          <a:bodyPr anchor="ctr"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3" name="Tijdelijke aanduiding voor datum 12"/>
          <p:cNvSpPr>
            <a:spLocks noGrp="1"/>
          </p:cNvSpPr>
          <p:nvPr>
            <p:ph type="dt" sz="half" idx="11"/>
          </p:nvPr>
        </p:nvSpPr>
        <p:spPr/>
        <p:txBody>
          <a:bodyPr/>
          <a:lstStyle/>
          <a:p>
            <a:r>
              <a:rPr lang="nl-NL"/>
              <a:t>Stuurgroep VOI 06 juli 2021</a:t>
            </a:r>
            <a:endParaRPr lang="nl-NL" dirty="0"/>
          </a:p>
        </p:txBody>
      </p:sp>
      <p:sp>
        <p:nvSpPr>
          <p:cNvPr id="14" name="Tijdelijke aanduiding voor voettekst 13"/>
          <p:cNvSpPr>
            <a:spLocks noGrp="1"/>
          </p:cNvSpPr>
          <p:nvPr>
            <p:ph type="ftr" sz="quarter" idx="12"/>
          </p:nvPr>
        </p:nvSpPr>
        <p:spPr/>
        <p:txBody>
          <a:bodyPr/>
          <a:lstStyle/>
          <a:p>
            <a:r>
              <a:rPr lang="nl-NL"/>
              <a:t>Ketenplan Inburgering</a:t>
            </a:r>
            <a:endParaRPr lang="nl-NL" dirty="0"/>
          </a:p>
        </p:txBody>
      </p:sp>
      <p:sp>
        <p:nvSpPr>
          <p:cNvPr id="15" name="Tijdelijke aanduiding voor dianummer 14"/>
          <p:cNvSpPr>
            <a:spLocks noGrp="1"/>
          </p:cNvSpPr>
          <p:nvPr>
            <p:ph type="sldNum" sz="quarter" idx="13"/>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893889189"/>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Afbeelding met bijschrift">
    <p:spTree>
      <p:nvGrpSpPr>
        <p:cNvPr id="1" name=""/>
        <p:cNvGrpSpPr/>
        <p:nvPr/>
      </p:nvGrpSpPr>
      <p:grpSpPr>
        <a:xfrm>
          <a:off x="0" y="0"/>
          <a:ext cx="0" cy="0"/>
          <a:chOff x="0" y="0"/>
          <a:chExt cx="0" cy="0"/>
        </a:xfrm>
      </p:grpSpPr>
      <p:sp>
        <p:nvSpPr>
          <p:cNvPr id="4" name="Tijdelijke aanduiding voor tekst 3"/>
          <p:cNvSpPr>
            <a:spLocks noGrp="1"/>
          </p:cNvSpPr>
          <p:nvPr>
            <p:ph type="body" sz="half" idx="2"/>
          </p:nvPr>
        </p:nvSpPr>
        <p:spPr>
          <a:xfrm>
            <a:off x="635000" y="3427413"/>
            <a:ext cx="5003800" cy="2794000"/>
          </a:xfrm>
        </p:spPr>
        <p:txBody>
          <a:bodyPr anchor="t" anchorCtr="0">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Tekststijl van het model bewerken</a:t>
            </a:r>
          </a:p>
        </p:txBody>
      </p:sp>
      <p:sp>
        <p:nvSpPr>
          <p:cNvPr id="9" name="Titel 8"/>
          <p:cNvSpPr>
            <a:spLocks noGrp="1"/>
          </p:cNvSpPr>
          <p:nvPr>
            <p:ph type="title"/>
          </p:nvPr>
        </p:nvSpPr>
        <p:spPr>
          <a:xfrm>
            <a:off x="635000" y="1052513"/>
            <a:ext cx="5003800" cy="948047"/>
          </a:xfrm>
        </p:spPr>
        <p:txBody>
          <a:bodyPr/>
          <a:lstStyle/>
          <a:p>
            <a:r>
              <a:rPr lang="nl-NL"/>
              <a:t>Klik om de stijl te bewerken</a:t>
            </a:r>
            <a:endParaRPr lang="nl-NL" dirty="0"/>
          </a:p>
        </p:txBody>
      </p:sp>
      <p:sp>
        <p:nvSpPr>
          <p:cNvPr id="11" name="Tijdelijke aanduiding voor datum 10"/>
          <p:cNvSpPr>
            <a:spLocks noGrp="1"/>
          </p:cNvSpPr>
          <p:nvPr>
            <p:ph type="dt" sz="half" idx="25"/>
          </p:nvPr>
        </p:nvSpPr>
        <p:spPr/>
        <p:txBody>
          <a:bodyPr/>
          <a:lstStyle/>
          <a:p>
            <a:r>
              <a:rPr lang="nl-NL"/>
              <a:t>Stuurgroep VOI 06 juli 2021</a:t>
            </a:r>
            <a:endParaRPr lang="nl-NL" dirty="0"/>
          </a:p>
        </p:txBody>
      </p:sp>
      <p:sp>
        <p:nvSpPr>
          <p:cNvPr id="12" name="Tijdelijke aanduiding voor voettekst 11"/>
          <p:cNvSpPr>
            <a:spLocks noGrp="1"/>
          </p:cNvSpPr>
          <p:nvPr>
            <p:ph type="ftr" sz="quarter" idx="26"/>
          </p:nvPr>
        </p:nvSpPr>
        <p:spPr/>
        <p:txBody>
          <a:bodyPr/>
          <a:lstStyle/>
          <a:p>
            <a:r>
              <a:rPr lang="nl-NL"/>
              <a:t>Ketenplan Inburgering</a:t>
            </a:r>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0"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28250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numCol="2" spcCol="46800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p:txBody>
          <a:bodyPr/>
          <a:lstStyle/>
          <a:p>
            <a:r>
              <a:rPr lang="nl-NL"/>
              <a:t>Klik om de stijl te bewerken</a:t>
            </a:r>
          </a:p>
        </p:txBody>
      </p:sp>
      <p:sp>
        <p:nvSpPr>
          <p:cNvPr id="13" name="Tijdelijke aanduiding voor datum 12"/>
          <p:cNvSpPr>
            <a:spLocks noGrp="1"/>
          </p:cNvSpPr>
          <p:nvPr>
            <p:ph type="dt" sz="half" idx="10"/>
          </p:nvPr>
        </p:nvSpPr>
        <p:spPr/>
        <p:txBody>
          <a:bodyPr/>
          <a:lstStyle/>
          <a:p>
            <a:r>
              <a:rPr lang="nl-NL"/>
              <a:t>Stuurgroep VOI 06 juli 2021</a:t>
            </a:r>
            <a:endParaRPr lang="nl-NL" dirty="0"/>
          </a:p>
        </p:txBody>
      </p:sp>
      <p:sp>
        <p:nvSpPr>
          <p:cNvPr id="14" name="Tijdelijke aanduiding voor voettekst 13"/>
          <p:cNvSpPr>
            <a:spLocks noGrp="1"/>
          </p:cNvSpPr>
          <p:nvPr>
            <p:ph type="ftr" sz="quarter" idx="11"/>
          </p:nvPr>
        </p:nvSpPr>
        <p:spPr/>
        <p:txBody>
          <a:bodyPr/>
          <a:lstStyle/>
          <a:p>
            <a:r>
              <a:rPr lang="nl-NL"/>
              <a:t>Ketenplan Inburgering</a:t>
            </a:r>
            <a:endParaRPr lang="nl-NL" dirty="0"/>
          </a:p>
        </p:txBody>
      </p:sp>
      <p:sp>
        <p:nvSpPr>
          <p:cNvPr id="15" name="Tijdelijke aanduiding voor dianummer 14"/>
          <p:cNvSpPr>
            <a:spLocks noGrp="1"/>
          </p:cNvSpPr>
          <p:nvPr>
            <p:ph type="sldNum" sz="quarter" idx="1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3486506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Afbeelding verticaal kleur">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5"/>
          </p:nvPr>
        </p:nvSpPr>
        <p:spPr>
          <a:xfrm>
            <a:off x="635000" y="2289600"/>
            <a:ext cx="5005388" cy="3935413"/>
          </a:xfrm>
        </p:spPr>
        <p:txBody>
          <a:bodyPr/>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12" name="Afbeelding 11"/>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 name="Titel 1"/>
          <p:cNvSpPr>
            <a:spLocks noGrp="1"/>
          </p:cNvSpPr>
          <p:nvPr>
            <p:ph type="title"/>
          </p:nvPr>
        </p:nvSpPr>
        <p:spPr>
          <a:xfrm>
            <a:off x="634206" y="1051200"/>
            <a:ext cx="5004594" cy="948047"/>
          </a:xfrm>
        </p:spPr>
        <p:txBody>
          <a:bodyPr/>
          <a:lstStyle>
            <a:lvl1pPr>
              <a:defRPr>
                <a:solidFill>
                  <a:schemeClr val="bg1"/>
                </a:solidFill>
              </a:defRPr>
            </a:lvl1pPr>
          </a:lstStyle>
          <a:p>
            <a:r>
              <a:rPr lang="nl-NL"/>
              <a:t>Klik om de stijl te bewerken</a:t>
            </a:r>
            <a:endParaRPr lang="nl-NL" dirty="0"/>
          </a:p>
        </p:txBody>
      </p:sp>
      <p:sp>
        <p:nvSpPr>
          <p:cNvPr id="20" name="Tijdelijke aanduiding voor datum 19"/>
          <p:cNvSpPr>
            <a:spLocks noGrp="1"/>
          </p:cNvSpPr>
          <p:nvPr>
            <p:ph type="dt" sz="half" idx="25"/>
          </p:nvPr>
        </p:nvSpPr>
        <p:spPr/>
        <p:txBody>
          <a:bodyPr/>
          <a:lstStyle/>
          <a:p>
            <a:r>
              <a:rPr lang="nl-NL"/>
              <a:t>Stuurgroep VOI 06 juli 2021</a:t>
            </a:r>
            <a:endParaRPr lang="nl-NL" dirty="0"/>
          </a:p>
        </p:txBody>
      </p:sp>
      <p:sp>
        <p:nvSpPr>
          <p:cNvPr id="21" name="Tijdelijke aanduiding voor voettekst 20"/>
          <p:cNvSpPr>
            <a:spLocks noGrp="1"/>
          </p:cNvSpPr>
          <p:nvPr>
            <p:ph type="ftr" sz="quarter" idx="26"/>
          </p:nvPr>
        </p:nvSpPr>
        <p:spPr/>
        <p:txBody>
          <a:bodyPr/>
          <a:lstStyle/>
          <a:p>
            <a:r>
              <a:rPr lang="nl-NL"/>
              <a:t>Ketenplan Inburgering</a:t>
            </a:r>
            <a:endParaRPr lang="nl-NL" dirty="0"/>
          </a:p>
        </p:txBody>
      </p:sp>
      <p:sp>
        <p:nvSpPr>
          <p:cNvPr id="22" name="Tijdelijke aanduiding voor dianummer 21"/>
          <p:cNvSpPr>
            <a:spLocks noGrp="1"/>
          </p:cNvSpPr>
          <p:nvPr>
            <p:ph type="sldNum" sz="quarter" idx="27"/>
          </p:nvPr>
        </p:nvSpPr>
        <p:spPr/>
        <p:txBody>
          <a:bodyPr/>
          <a:lstStyle/>
          <a:p>
            <a:fld id="{10A0A6AF-03C5-477E-939A-E28F7E7F05EA}" type="slidenum">
              <a:rPr lang="nl-NL" smtClean="0"/>
              <a:pPr/>
              <a:t>‹nr.›</a:t>
            </a:fld>
            <a:endParaRPr lang="nl-NL" dirty="0"/>
          </a:p>
        </p:txBody>
      </p:sp>
      <p:sp>
        <p:nvSpPr>
          <p:cNvPr id="13"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1061498706"/>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fbeelding verticaal wit">
    <p:spTree>
      <p:nvGrpSpPr>
        <p:cNvPr id="1" name=""/>
        <p:cNvGrpSpPr/>
        <p:nvPr/>
      </p:nvGrpSpPr>
      <p:grpSpPr>
        <a:xfrm>
          <a:off x="0" y="0"/>
          <a:ext cx="0" cy="0"/>
          <a:chOff x="0" y="0"/>
          <a:chExt cx="0" cy="0"/>
        </a:xfrm>
      </p:grpSpPr>
      <p:sp>
        <p:nvSpPr>
          <p:cNvPr id="11" name="Tijdelijke aanduiding voor tekst 10"/>
          <p:cNvSpPr>
            <a:spLocks noGrp="1"/>
          </p:cNvSpPr>
          <p:nvPr>
            <p:ph type="body" sz="quarter" idx="16"/>
          </p:nvPr>
        </p:nvSpPr>
        <p:spPr>
          <a:xfrm>
            <a:off x="635000" y="2289600"/>
            <a:ext cx="5003800" cy="39318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5000" y="1051200"/>
            <a:ext cx="5003800" cy="948047"/>
          </a:xfrm>
        </p:spPr>
        <p:txBody>
          <a:bodyPr/>
          <a:lstStyle/>
          <a:p>
            <a:r>
              <a:rPr lang="nl-NL"/>
              <a:t>Klik om de stijl te bewerken</a:t>
            </a:r>
            <a:endParaRPr lang="nl-NL" dirty="0"/>
          </a:p>
        </p:txBody>
      </p:sp>
      <p:sp>
        <p:nvSpPr>
          <p:cNvPr id="6" name="Tijdelijke aanduiding voor datum 5"/>
          <p:cNvSpPr>
            <a:spLocks noGrp="1"/>
          </p:cNvSpPr>
          <p:nvPr>
            <p:ph type="dt" sz="half" idx="25"/>
          </p:nvPr>
        </p:nvSpPr>
        <p:spPr/>
        <p:txBody>
          <a:bodyPr/>
          <a:lstStyle/>
          <a:p>
            <a:r>
              <a:rPr lang="nl-NL"/>
              <a:t>Stuurgroep VOI 06 juli 2021</a:t>
            </a:r>
            <a:endParaRPr lang="nl-NL" dirty="0"/>
          </a:p>
        </p:txBody>
      </p:sp>
      <p:sp>
        <p:nvSpPr>
          <p:cNvPr id="12" name="Tijdelijke aanduiding voor voettekst 11"/>
          <p:cNvSpPr>
            <a:spLocks noGrp="1"/>
          </p:cNvSpPr>
          <p:nvPr>
            <p:ph type="ftr" sz="quarter" idx="26"/>
          </p:nvPr>
        </p:nvSpPr>
        <p:spPr/>
        <p:txBody>
          <a:bodyPr/>
          <a:lstStyle/>
          <a:p>
            <a:r>
              <a:rPr lang="nl-NL"/>
              <a:t>Ketenplan Inburgering</a:t>
            </a:r>
            <a:endParaRPr lang="nl-NL" dirty="0"/>
          </a:p>
        </p:txBody>
      </p:sp>
      <p:sp>
        <p:nvSpPr>
          <p:cNvPr id="13" name="Tijdelijke aanduiding voor dianummer 12"/>
          <p:cNvSpPr>
            <a:spLocks noGrp="1"/>
          </p:cNvSpPr>
          <p:nvPr>
            <p:ph type="sldNum" sz="quarter" idx="27"/>
          </p:nvPr>
        </p:nvSpPr>
        <p:spPr/>
        <p:txBody>
          <a:bodyPr/>
          <a:lstStyle/>
          <a:p>
            <a:fld id="{10A0A6AF-03C5-477E-939A-E28F7E7F05EA}" type="slidenum">
              <a:rPr lang="nl-NL" smtClean="0"/>
              <a:pPr/>
              <a:t>‹nr.›</a:t>
            </a:fld>
            <a:endParaRPr lang="nl-NL" dirty="0"/>
          </a:p>
        </p:txBody>
      </p:sp>
      <p:sp>
        <p:nvSpPr>
          <p:cNvPr id="8" name="Tijdelijke aanduiding voor afbeelding 16">
            <a:extLst>
              <a:ext uri="{FF2B5EF4-FFF2-40B4-BE49-F238E27FC236}">
                <a16:creationId xmlns:a16="http://schemas.microsoft.com/office/drawing/2014/main" id="{BBCE35AD-A624-6445-84E4-C0AC03B155AD}"/>
              </a:ext>
            </a:extLst>
          </p:cNvPr>
          <p:cNvSpPr>
            <a:spLocks noGrp="1"/>
          </p:cNvSpPr>
          <p:nvPr>
            <p:ph type="pic" sz="quarter" idx="24"/>
          </p:nvPr>
        </p:nvSpPr>
        <p:spPr>
          <a:xfrm>
            <a:off x="6096000" y="-2381"/>
            <a:ext cx="6096000" cy="6860381"/>
          </a:xfrm>
          <a:custGeom>
            <a:avLst/>
            <a:gdLst>
              <a:gd name="connsiteX0" fmla="*/ 235800 w 6096000"/>
              <a:gd name="connsiteY0" fmla="*/ 0 h 6860381"/>
              <a:gd name="connsiteX1" fmla="*/ 6096000 w 6096000"/>
              <a:gd name="connsiteY1" fmla="*/ 0 h 6860381"/>
              <a:gd name="connsiteX2" fmla="*/ 6096000 w 6096000"/>
              <a:gd name="connsiteY2" fmla="*/ 6860381 h 6860381"/>
              <a:gd name="connsiteX3" fmla="*/ 0 w 6096000"/>
              <a:gd name="connsiteY3" fmla="*/ 6860381 h 6860381"/>
              <a:gd name="connsiteX4" fmla="*/ 0 w 6096000"/>
              <a:gd name="connsiteY4" fmla="*/ 711581 h 6860381"/>
              <a:gd name="connsiteX5" fmla="*/ 235800 w 6096000"/>
              <a:gd name="connsiteY5" fmla="*/ 711581 h 6860381"/>
              <a:gd name="connsiteX6" fmla="*/ 235800 w 6096000"/>
              <a:gd name="connsiteY6" fmla="*/ 2381 h 68603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60381">
                <a:moveTo>
                  <a:pt x="235800" y="0"/>
                </a:moveTo>
                <a:lnTo>
                  <a:pt x="6096000" y="0"/>
                </a:lnTo>
                <a:lnTo>
                  <a:pt x="6096000" y="6860381"/>
                </a:lnTo>
                <a:lnTo>
                  <a:pt x="0" y="6860381"/>
                </a:lnTo>
                <a:lnTo>
                  <a:pt x="0" y="711581"/>
                </a:lnTo>
                <a:lnTo>
                  <a:pt x="235800" y="711581"/>
                </a:lnTo>
                <a:lnTo>
                  <a:pt x="235800" y="2381"/>
                </a:lnTo>
                <a:close/>
              </a:path>
            </a:pathLst>
          </a:custGeom>
          <a:noFill/>
        </p:spPr>
        <p:txBody>
          <a:bodyPr wrap="square" anchor="ctr" anchorCtr="0">
            <a:noAutofit/>
          </a:bodyPr>
          <a:lstStyle/>
          <a:p>
            <a:r>
              <a:rPr lang="nl-NL"/>
              <a:t>Klik op het pictogram als u een afbeelding wilt toevoegen</a:t>
            </a:r>
            <a:endParaRPr lang="nl-NL" dirty="0"/>
          </a:p>
        </p:txBody>
      </p:sp>
    </p:spTree>
    <p:extLst>
      <p:ext uri="{BB962C8B-B14F-4D97-AF65-F5344CB8AC3E}">
        <p14:creationId xmlns:p14="http://schemas.microsoft.com/office/powerpoint/2010/main" val="269503277"/>
      </p:ext>
    </p:extLst>
  </p:cSld>
  <p:clrMapOvr>
    <a:masterClrMapping/>
  </p:clrMapOvr>
  <p:extLst>
    <p:ext uri="{DCECCB84-F9BA-43D5-87BE-67443E8EF086}">
      <p15:sldGuideLst xmlns:p15="http://schemas.microsoft.com/office/powerpoint/2012/main">
        <p15:guide id="1" pos="3977">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ekst horizontaal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bg1"/>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9" name="Afbeelding 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8" name="Tijdelijke aanduiding voor datum 7"/>
          <p:cNvSpPr>
            <a:spLocks noGrp="1"/>
          </p:cNvSpPr>
          <p:nvPr>
            <p:ph type="dt" sz="half" idx="14"/>
          </p:nvPr>
        </p:nvSpPr>
        <p:spPr/>
        <p:txBody>
          <a:bodyPr/>
          <a:lstStyle/>
          <a:p>
            <a:r>
              <a:rPr lang="nl-NL"/>
              <a:t>Stuurgroep VOI 06 juli 2021</a:t>
            </a:r>
            <a:endParaRPr lang="nl-NL" dirty="0"/>
          </a:p>
        </p:txBody>
      </p:sp>
      <p:sp>
        <p:nvSpPr>
          <p:cNvPr id="10" name="Tijdelijke aanduiding voor voettekst 9"/>
          <p:cNvSpPr>
            <a:spLocks noGrp="1"/>
          </p:cNvSpPr>
          <p:nvPr>
            <p:ph type="ftr" sz="quarter" idx="15"/>
          </p:nvPr>
        </p:nvSpPr>
        <p:spPr/>
        <p:txBody>
          <a:bodyPr/>
          <a:lstStyle/>
          <a:p>
            <a:r>
              <a:rPr lang="nl-NL"/>
              <a:t>Ketenplan Inburgering</a:t>
            </a:r>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01612681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ekst horizontaal B">
    <p:spTree>
      <p:nvGrpSpPr>
        <p:cNvPr id="1" name=""/>
        <p:cNvGrpSpPr/>
        <p:nvPr/>
      </p:nvGrpSpPr>
      <p:grpSpPr>
        <a:xfrm>
          <a:off x="0" y="0"/>
          <a:ext cx="0" cy="0"/>
          <a:chOff x="0" y="0"/>
          <a:chExt cx="0" cy="0"/>
        </a:xfrm>
      </p:grpSpPr>
      <p:sp>
        <p:nvSpPr>
          <p:cNvPr id="6" name="Rechthoek 5"/>
          <p:cNvSpPr/>
          <p:nvPr userDrawn="1"/>
        </p:nvSpPr>
        <p:spPr>
          <a:xfrm>
            <a:off x="0" y="3430587"/>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052513"/>
            <a:ext cx="10923588" cy="2374900"/>
          </a:xfrm>
        </p:spPr>
        <p:txBody>
          <a:bodyPr anchor="ctr" anchorCtr="0">
            <a:normAutofit/>
          </a:bodyPr>
          <a:lstStyle>
            <a:lvl1pPr>
              <a:defRPr sz="4800">
                <a:solidFill>
                  <a:schemeClr val="tx2"/>
                </a:solidFill>
              </a:defRPr>
            </a:lvl1pPr>
          </a:lstStyle>
          <a:p>
            <a:r>
              <a:rPr lang="nl-NL"/>
              <a:t>Klik om de stijl te bewerken</a:t>
            </a:r>
            <a:endParaRPr lang="nl-NL" dirty="0"/>
          </a:p>
        </p:txBody>
      </p:sp>
      <p:sp>
        <p:nvSpPr>
          <p:cNvPr id="14" name="Tijdelijke aanduiding voor tekst 13"/>
          <p:cNvSpPr>
            <a:spLocks noGrp="1"/>
          </p:cNvSpPr>
          <p:nvPr>
            <p:ph type="body" sz="quarter" idx="13"/>
          </p:nvPr>
        </p:nvSpPr>
        <p:spPr>
          <a:xfrm>
            <a:off x="635000" y="3749487"/>
            <a:ext cx="10923588" cy="2471925"/>
          </a:xfrm>
        </p:spPr>
        <p:txBody>
          <a:bodyPr numCol="2" spcCol="46800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7"/>
          <p:cNvSpPr>
            <a:spLocks noGrp="1"/>
          </p:cNvSpPr>
          <p:nvPr>
            <p:ph type="dt" sz="half" idx="14"/>
          </p:nvPr>
        </p:nvSpPr>
        <p:spPr/>
        <p:txBody>
          <a:bodyPr/>
          <a:lstStyle/>
          <a:p>
            <a:r>
              <a:rPr lang="nl-NL"/>
              <a:t>Stuurgroep VOI 06 juli 2021</a:t>
            </a:r>
            <a:endParaRPr lang="nl-NL" dirty="0"/>
          </a:p>
        </p:txBody>
      </p:sp>
      <p:sp>
        <p:nvSpPr>
          <p:cNvPr id="10" name="Tijdelijke aanduiding voor voettekst 9"/>
          <p:cNvSpPr>
            <a:spLocks noGrp="1"/>
          </p:cNvSpPr>
          <p:nvPr>
            <p:ph type="ftr" sz="quarter" idx="15"/>
          </p:nvPr>
        </p:nvSpPr>
        <p:spPr/>
        <p:txBody>
          <a:bodyPr/>
          <a:lstStyle/>
          <a:p>
            <a:r>
              <a:rPr lang="nl-NL"/>
              <a:t>Ketenplan Inburgering</a:t>
            </a:r>
            <a:endParaRPr lang="nl-NL" dirty="0"/>
          </a:p>
        </p:txBody>
      </p:sp>
      <p:sp>
        <p:nvSpPr>
          <p:cNvPr id="11" name="Tijdelijke aanduiding voor dianummer 10"/>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752487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Afbeelding horizontaal kleur">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buClr>
                <a:schemeClr val="bg2"/>
              </a:buClr>
              <a:tabLst>
                <a:tab pos="1619250" algn="l"/>
              </a:tabLst>
              <a:defRPr>
                <a:solidFill>
                  <a:schemeClr val="bg1"/>
                </a:solidFill>
              </a:defRPr>
            </a:lvl1pPr>
          </a:lstStyle>
          <a:p>
            <a:r>
              <a:rPr lang="nl-NL"/>
              <a:t>Klik op het pictogram als u een afbeelding wilt toevoegen</a:t>
            </a:r>
            <a:endParaRPr lang="nl-NL" dirty="0"/>
          </a:p>
        </p:txBody>
      </p:sp>
      <p:sp>
        <p:nvSpPr>
          <p:cNvPr id="2" name="Titel 1"/>
          <p:cNvSpPr>
            <a:spLocks noGrp="1"/>
          </p:cNvSpPr>
          <p:nvPr>
            <p:ph type="title"/>
          </p:nvPr>
        </p:nvSpPr>
        <p:spPr>
          <a:xfrm>
            <a:off x="634205" y="3888000"/>
            <a:ext cx="5004595" cy="2333413"/>
          </a:xfrm>
        </p:spPr>
        <p:txBody>
          <a:bodyPr anchor="t" anchorCtr="0"/>
          <a:lstStyle>
            <a:lvl1pPr>
              <a:defRPr>
                <a:solidFill>
                  <a:schemeClr val="tx1"/>
                </a:solidFill>
              </a:defRPr>
            </a:lvl1pPr>
          </a:lstStyle>
          <a:p>
            <a:r>
              <a:rPr lang="nl-NL"/>
              <a:t>Klik om de stijl te bewerken</a:t>
            </a:r>
            <a:endParaRPr lang="nl-NL" dirty="0"/>
          </a:p>
        </p:txBody>
      </p:sp>
      <p:sp>
        <p:nvSpPr>
          <p:cNvPr id="6" name="Tijdelijke aanduiding voor tekst 13"/>
          <p:cNvSpPr>
            <a:spLocks noGrp="1"/>
          </p:cNvSpPr>
          <p:nvPr>
            <p:ph type="body" sz="quarter" idx="13"/>
          </p:nvPr>
        </p:nvSpPr>
        <p:spPr>
          <a:xfrm>
            <a:off x="6554588" y="3888000"/>
            <a:ext cx="5004000" cy="2333413"/>
          </a:xfrm>
        </p:spPr>
        <p:txBody>
          <a:bodyPr tIns="50400" numCol="1" spcCol="468000"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datum 9"/>
          <p:cNvSpPr>
            <a:spLocks noGrp="1"/>
          </p:cNvSpPr>
          <p:nvPr>
            <p:ph type="dt" sz="half" idx="15"/>
          </p:nvPr>
        </p:nvSpPr>
        <p:spPr/>
        <p:txBody>
          <a:bodyPr/>
          <a:lstStyle>
            <a:lvl1pPr>
              <a:defRPr>
                <a:solidFill>
                  <a:schemeClr val="tx2"/>
                </a:solidFill>
              </a:defRPr>
            </a:lvl1pPr>
          </a:lstStyle>
          <a:p>
            <a:r>
              <a:rPr lang="nl-NL"/>
              <a:t>Stuurgroep VOI 06 juli 2021</a:t>
            </a:r>
            <a:endParaRPr lang="nl-NL" dirty="0"/>
          </a:p>
        </p:txBody>
      </p:sp>
      <p:sp>
        <p:nvSpPr>
          <p:cNvPr id="11" name="Tijdelijke aanduiding voor voettekst 10"/>
          <p:cNvSpPr>
            <a:spLocks noGrp="1"/>
          </p:cNvSpPr>
          <p:nvPr>
            <p:ph type="ftr" sz="quarter" idx="16"/>
          </p:nvPr>
        </p:nvSpPr>
        <p:spPr/>
        <p:txBody>
          <a:bodyPr/>
          <a:lstStyle>
            <a:lvl1pPr>
              <a:defRPr>
                <a:solidFill>
                  <a:schemeClr val="tx2"/>
                </a:solidFill>
              </a:defRPr>
            </a:lvl1pPr>
          </a:lstStyle>
          <a:p>
            <a:r>
              <a:rPr lang="nl-NL"/>
              <a:t>Ketenplan Inburgering</a:t>
            </a:r>
            <a:endParaRPr lang="nl-NL" dirty="0"/>
          </a:p>
        </p:txBody>
      </p:sp>
      <p:sp>
        <p:nvSpPr>
          <p:cNvPr id="13" name="Tijdelijke aanduiding voor dianummer 12"/>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616384849"/>
      </p:ext>
    </p:extLst>
  </p:cSld>
  <p:clrMapOvr>
    <a:overrideClrMapping bg1="dk1" tx1="lt1" bg2="dk2" tx2="lt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Afbeelding horizontaal wit">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553199" y="3888000"/>
            <a:ext cx="5004000" cy="2333413"/>
          </a:xfrm>
        </p:spPr>
        <p:txBody>
          <a:bodyPr tIns="50400" numCol="1" spcCol="468000" anchor="t" anchorCtr="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2" name="Titel 1"/>
          <p:cNvSpPr>
            <a:spLocks noGrp="1"/>
          </p:cNvSpPr>
          <p:nvPr>
            <p:ph type="title"/>
          </p:nvPr>
        </p:nvSpPr>
        <p:spPr>
          <a:xfrm>
            <a:off x="634206" y="3888000"/>
            <a:ext cx="5004594" cy="2333413"/>
          </a:xfrm>
        </p:spPr>
        <p:txBody>
          <a:bodyPr anchor="t" anchorCtr="0"/>
          <a:lstStyle/>
          <a:p>
            <a:r>
              <a:rPr lang="nl-NL"/>
              <a:t>Klik om de stijl te bewerken</a:t>
            </a:r>
            <a:endParaRPr lang="nl-NL" dirty="0"/>
          </a:p>
        </p:txBody>
      </p:sp>
      <p:sp>
        <p:nvSpPr>
          <p:cNvPr id="9" name="Tijdelijke aanduiding voor datum 8"/>
          <p:cNvSpPr>
            <a:spLocks noGrp="1"/>
          </p:cNvSpPr>
          <p:nvPr>
            <p:ph type="dt" sz="half" idx="15"/>
          </p:nvPr>
        </p:nvSpPr>
        <p:spPr/>
        <p:txBody>
          <a:bodyPr/>
          <a:lstStyle/>
          <a:p>
            <a:r>
              <a:rPr lang="nl-NL"/>
              <a:t>Stuurgroep VOI 06 juli 2021</a:t>
            </a:r>
            <a:endParaRPr lang="nl-NL" dirty="0"/>
          </a:p>
        </p:txBody>
      </p:sp>
      <p:sp>
        <p:nvSpPr>
          <p:cNvPr id="10" name="Tijdelijke aanduiding voor voettekst 9"/>
          <p:cNvSpPr>
            <a:spLocks noGrp="1"/>
          </p:cNvSpPr>
          <p:nvPr>
            <p:ph type="ftr" sz="quarter" idx="16"/>
          </p:nvPr>
        </p:nvSpPr>
        <p:spPr/>
        <p:txBody>
          <a:bodyPr/>
          <a:lstStyle/>
          <a:p>
            <a:r>
              <a:rPr lang="nl-NL"/>
              <a:t>Ketenplan Inburgering</a:t>
            </a:r>
            <a:endParaRPr lang="nl-NL" dirty="0"/>
          </a:p>
        </p:txBody>
      </p:sp>
      <p:sp>
        <p:nvSpPr>
          <p:cNvPr id="11" name="Tijdelijke aanduiding voor dianummer 10"/>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311734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Afbeelding hor. kleur zonder titel">
    <p:bg>
      <p:bgRef idx="1001">
        <a:schemeClr val="bg2"/>
      </p:bgRef>
    </p:bg>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lvl1pPr>
              <a:tabLst>
                <a:tab pos="1619250" algn="l"/>
              </a:tabLst>
              <a:defRPr>
                <a:solidFill>
                  <a:schemeClr val="bg1"/>
                </a:solidFill>
              </a:defRPr>
            </a:lvl1p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7"/>
          <p:cNvSpPr>
            <a:spLocks noGrp="1"/>
          </p:cNvSpPr>
          <p:nvPr>
            <p:ph type="dt" sz="half" idx="15"/>
          </p:nvPr>
        </p:nvSpPr>
        <p:spPr/>
        <p:txBody>
          <a:bodyPr/>
          <a:lstStyle>
            <a:lvl1pPr>
              <a:defRPr>
                <a:solidFill>
                  <a:schemeClr val="tx2"/>
                </a:solidFill>
              </a:defRPr>
            </a:lvl1pPr>
          </a:lstStyle>
          <a:p>
            <a:r>
              <a:rPr lang="nl-NL"/>
              <a:t>Stuurgroep VOI 06 juli 2021</a:t>
            </a:r>
            <a:endParaRPr lang="nl-NL" dirty="0"/>
          </a:p>
        </p:txBody>
      </p:sp>
      <p:sp>
        <p:nvSpPr>
          <p:cNvPr id="9" name="Tijdelijke aanduiding voor voettekst 8"/>
          <p:cNvSpPr>
            <a:spLocks noGrp="1"/>
          </p:cNvSpPr>
          <p:nvPr>
            <p:ph type="ftr" sz="quarter" idx="16"/>
          </p:nvPr>
        </p:nvSpPr>
        <p:spPr/>
        <p:txBody>
          <a:bodyPr/>
          <a:lstStyle>
            <a:lvl1pPr>
              <a:defRPr>
                <a:solidFill>
                  <a:schemeClr val="tx2"/>
                </a:solidFill>
              </a:defRPr>
            </a:lvl1pPr>
          </a:lstStyle>
          <a:p>
            <a:r>
              <a:rPr lang="nl-NL"/>
              <a:t>Ketenplan Inburgering</a:t>
            </a:r>
            <a:endParaRPr lang="nl-NL" dirty="0"/>
          </a:p>
        </p:txBody>
      </p:sp>
      <p:sp>
        <p:nvSpPr>
          <p:cNvPr id="10" name="Tijdelijke aanduiding voor dianummer 9"/>
          <p:cNvSpPr>
            <a:spLocks noGrp="1"/>
          </p:cNvSpPr>
          <p:nvPr>
            <p:ph type="sldNum" sz="quarter" idx="17"/>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706505630"/>
      </p:ext>
    </p:extLst>
  </p:cSld>
  <p:clrMapOvr>
    <a:overrideClrMapping bg1="dk1" tx1="lt1" bg2="dk2" tx2="lt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Afbeelding hor. wit zonder titel">
    <p:spTree>
      <p:nvGrpSpPr>
        <p:cNvPr id="1" name=""/>
        <p:cNvGrpSpPr/>
        <p:nvPr/>
      </p:nvGrpSpPr>
      <p:grpSpPr>
        <a:xfrm>
          <a:off x="0" y="0"/>
          <a:ext cx="0" cy="0"/>
          <a:chOff x="0" y="0"/>
          <a:chExt cx="0" cy="0"/>
        </a:xfrm>
      </p:grpSpPr>
      <p:sp>
        <p:nvSpPr>
          <p:cNvPr id="12" name="Tijdelijke aanduiding voor afbeelding 11"/>
          <p:cNvSpPr>
            <a:spLocks noGrp="1"/>
          </p:cNvSpPr>
          <p:nvPr>
            <p:ph type="pic" sz="quarter" idx="14"/>
          </p:nvPr>
        </p:nvSpPr>
        <p:spPr>
          <a:xfrm>
            <a:off x="0" y="0"/>
            <a:ext cx="12192000" cy="3427413"/>
          </a:xfrm>
          <a:custGeom>
            <a:avLst/>
            <a:gdLst>
              <a:gd name="connsiteX0" fmla="*/ 0 w 12192000"/>
              <a:gd name="connsiteY0" fmla="*/ 0 h 3427413"/>
              <a:gd name="connsiteX1" fmla="*/ 5862638 w 12192000"/>
              <a:gd name="connsiteY1" fmla="*/ 0 h 3427413"/>
              <a:gd name="connsiteX2" fmla="*/ 5862638 w 12192000"/>
              <a:gd name="connsiteY2" fmla="*/ 709613 h 3427413"/>
              <a:gd name="connsiteX3" fmla="*/ 6329363 w 12192000"/>
              <a:gd name="connsiteY3" fmla="*/ 709613 h 3427413"/>
              <a:gd name="connsiteX4" fmla="*/ 6329363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0" y="0"/>
                </a:moveTo>
                <a:lnTo>
                  <a:pt x="5862638" y="0"/>
                </a:lnTo>
                <a:lnTo>
                  <a:pt x="5862638" y="709613"/>
                </a:lnTo>
                <a:lnTo>
                  <a:pt x="6329363" y="709613"/>
                </a:lnTo>
                <a:lnTo>
                  <a:pt x="6329363" y="0"/>
                </a:lnTo>
                <a:lnTo>
                  <a:pt x="12192000" y="0"/>
                </a:lnTo>
                <a:lnTo>
                  <a:pt x="12192000" y="3427413"/>
                </a:lnTo>
                <a:lnTo>
                  <a:pt x="0" y="3427413"/>
                </a:lnTo>
                <a:close/>
              </a:path>
            </a:pathLst>
          </a:custGeom>
          <a:noFill/>
        </p:spPr>
        <p:txBody>
          <a:bodyPr wrap="square" lIns="720000" tIns="1152000">
            <a:noAutofit/>
          </a:bodyPr>
          <a:lstStyle/>
          <a:p>
            <a:r>
              <a:rPr lang="nl-NL"/>
              <a:t>Klik op het pictogram als u een afbeelding wilt toevoegen</a:t>
            </a:r>
            <a:endParaRPr lang="nl-NL" dirty="0"/>
          </a:p>
        </p:txBody>
      </p:sp>
      <p:sp>
        <p:nvSpPr>
          <p:cNvPr id="14" name="Tijdelijke aanduiding voor tekst 13"/>
          <p:cNvSpPr>
            <a:spLocks noGrp="1"/>
          </p:cNvSpPr>
          <p:nvPr>
            <p:ph type="body" sz="quarter" idx="13"/>
          </p:nvPr>
        </p:nvSpPr>
        <p:spPr>
          <a:xfrm>
            <a:off x="635000" y="3888000"/>
            <a:ext cx="10923588" cy="2333413"/>
          </a:xfrm>
        </p:spPr>
        <p:txBody>
          <a:bodyPr tIns="50400" numCol="2" spcCol="46800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8" name="Tijdelijke aanduiding voor datum 7"/>
          <p:cNvSpPr>
            <a:spLocks noGrp="1"/>
          </p:cNvSpPr>
          <p:nvPr>
            <p:ph type="dt" sz="half" idx="15"/>
          </p:nvPr>
        </p:nvSpPr>
        <p:spPr/>
        <p:txBody>
          <a:bodyPr/>
          <a:lstStyle/>
          <a:p>
            <a:r>
              <a:rPr lang="nl-NL"/>
              <a:t>Stuurgroep VOI 06 juli 2021</a:t>
            </a:r>
            <a:endParaRPr lang="nl-NL" dirty="0"/>
          </a:p>
        </p:txBody>
      </p:sp>
      <p:sp>
        <p:nvSpPr>
          <p:cNvPr id="9" name="Tijdelijke aanduiding voor voettekst 8"/>
          <p:cNvSpPr>
            <a:spLocks noGrp="1"/>
          </p:cNvSpPr>
          <p:nvPr>
            <p:ph type="ftr" sz="quarter" idx="16"/>
          </p:nvPr>
        </p:nvSpPr>
        <p:spPr/>
        <p:txBody>
          <a:bodyPr/>
          <a:lstStyle/>
          <a:p>
            <a:r>
              <a:rPr lang="nl-NL"/>
              <a:t>Ketenplan Inburgering</a:t>
            </a:r>
            <a:endParaRPr lang="nl-NL" dirty="0"/>
          </a:p>
        </p:txBody>
      </p:sp>
      <p:sp>
        <p:nvSpPr>
          <p:cNvPr id="10" name="Tijdelijke aanduiding voor dianummer 9"/>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00406861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Afbeelding horizontaal kleur titel">
    <p:bg>
      <p:bgRef idx="1001">
        <a:schemeClr val="bg2"/>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vert="horz" wrap="square" lIns="720000" tIns="1152000" rIns="91440" bIns="45720" rtlCol="0">
            <a:noAutofit/>
          </a:bodyPr>
          <a:lstStyle>
            <a:lvl1pPr>
              <a:defRPr lang="nl-NL" dirty="0"/>
            </a:lvl1pPr>
          </a:lstStyle>
          <a:p>
            <a:pPr lvl="0"/>
            <a:r>
              <a:rPr lang="nl-NL"/>
              <a:t>Klik op het pictogram als u een afbeelding wilt toevoegen</a:t>
            </a:r>
            <a:endParaRPr lang="nl-NL" dirty="0"/>
          </a:p>
        </p:txBody>
      </p:sp>
      <p:sp>
        <p:nvSpPr>
          <p:cNvPr id="2" name="Titel 1"/>
          <p:cNvSpPr>
            <a:spLocks noGrp="1"/>
          </p:cNvSpPr>
          <p:nvPr>
            <p:ph type="title"/>
          </p:nvPr>
        </p:nvSpPr>
        <p:spPr>
          <a:xfrm>
            <a:off x="633600" y="1051200"/>
            <a:ext cx="10924382" cy="946800"/>
          </a:xfrm>
        </p:spPr>
        <p:txBody>
          <a:bodyPr/>
          <a:lstStyle>
            <a:lvl1pPr>
              <a:defRPr>
                <a:solidFill>
                  <a:schemeClr val="tx1"/>
                </a:solidFill>
              </a:defRPr>
            </a:lvl1pPr>
          </a:lstStyle>
          <a:p>
            <a:r>
              <a:rPr lang="nl-NL"/>
              <a:t>Klik om de stijl te bewerken</a:t>
            </a:r>
            <a:endParaRPr lang="nl-NL" dirty="0"/>
          </a:p>
        </p:txBody>
      </p:sp>
      <p:sp>
        <p:nvSpPr>
          <p:cNvPr id="13" name="Tijdelijke aanduiding voor datum 12"/>
          <p:cNvSpPr>
            <a:spLocks noGrp="1"/>
          </p:cNvSpPr>
          <p:nvPr>
            <p:ph type="dt" sz="half" idx="15"/>
          </p:nvPr>
        </p:nvSpPr>
        <p:spPr/>
        <p:txBody>
          <a:bodyPr/>
          <a:lstStyle/>
          <a:p>
            <a:r>
              <a:rPr lang="nl-NL"/>
              <a:t>Stuurgroep VOI 06 juli 2021</a:t>
            </a:r>
            <a:endParaRPr lang="nl-NL" dirty="0"/>
          </a:p>
        </p:txBody>
      </p:sp>
      <p:sp>
        <p:nvSpPr>
          <p:cNvPr id="14" name="Tijdelijke aanduiding voor voettekst 13"/>
          <p:cNvSpPr>
            <a:spLocks noGrp="1"/>
          </p:cNvSpPr>
          <p:nvPr>
            <p:ph type="ftr" sz="quarter" idx="16"/>
          </p:nvPr>
        </p:nvSpPr>
        <p:spPr/>
        <p:txBody>
          <a:bodyPr/>
          <a:lstStyle/>
          <a:p>
            <a:r>
              <a:rPr lang="nl-NL"/>
              <a:t>Ketenplan Inburgering</a:t>
            </a:r>
            <a:endParaRPr lang="nl-NL" dirty="0"/>
          </a:p>
        </p:txBody>
      </p:sp>
      <p:sp>
        <p:nvSpPr>
          <p:cNvPr id="15" name="Tijdelijke aanduiding voor dianummer 14"/>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573887136"/>
      </p:ext>
    </p:extLst>
  </p:cSld>
  <p:clrMapOvr>
    <a:overrideClrMapping bg1="dk1" tx1="lt1" bg2="dk2" tx2="lt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Afbeelding horizontaal wit titel">
    <p:bg>
      <p:bgRef idx="1001">
        <a:schemeClr val="bg1"/>
      </p:bgRef>
    </p:bg>
    <p:spTree>
      <p:nvGrpSpPr>
        <p:cNvPr id="1" name=""/>
        <p:cNvGrpSpPr/>
        <p:nvPr/>
      </p:nvGrpSpPr>
      <p:grpSpPr>
        <a:xfrm>
          <a:off x="0" y="0"/>
          <a:ext cx="0" cy="0"/>
          <a:chOff x="0" y="0"/>
          <a:chExt cx="0" cy="0"/>
        </a:xfrm>
      </p:grpSpPr>
      <p:sp>
        <p:nvSpPr>
          <p:cNvPr id="11" name="Tijdelijke aanduiding voor afbeelding 10"/>
          <p:cNvSpPr>
            <a:spLocks noGrp="1"/>
          </p:cNvSpPr>
          <p:nvPr>
            <p:ph type="pic" sz="quarter" idx="14"/>
          </p:nvPr>
        </p:nvSpPr>
        <p:spPr>
          <a:xfrm>
            <a:off x="0" y="3427413"/>
            <a:ext cx="12192000" cy="3430587"/>
          </a:xfrm>
          <a:prstGeom prst="rect">
            <a:avLst/>
          </a:prstGeom>
          <a:noFill/>
        </p:spPr>
        <p:txBody>
          <a:bodyPr vert="horz" wrap="square" lIns="720000" tIns="1152000" rIns="91440" bIns="45720" rtlCol="0">
            <a:noAutofit/>
          </a:bodyPr>
          <a:lstStyle>
            <a:lvl1pPr>
              <a:defRPr lang="nl-NL"/>
            </a:lvl1pPr>
          </a:lstStyle>
          <a:p>
            <a:pPr lvl="0"/>
            <a:r>
              <a:rPr lang="nl-NL"/>
              <a:t>Klik op het pictogram als u een afbeelding wilt toevoegen</a:t>
            </a:r>
          </a:p>
        </p:txBody>
      </p:sp>
      <p:sp>
        <p:nvSpPr>
          <p:cNvPr id="9" name="Titel 8"/>
          <p:cNvSpPr>
            <a:spLocks noGrp="1"/>
          </p:cNvSpPr>
          <p:nvPr>
            <p:ph type="title"/>
          </p:nvPr>
        </p:nvSpPr>
        <p:spPr>
          <a:xfrm>
            <a:off x="634206" y="1051200"/>
            <a:ext cx="10924382" cy="946800"/>
          </a:xfrm>
        </p:spPr>
        <p:txBody>
          <a:bodyPr/>
          <a:lstStyle/>
          <a:p>
            <a:r>
              <a:rPr lang="nl-NL"/>
              <a:t>Klik om de stijl te bewerken</a:t>
            </a:r>
            <a:endParaRPr lang="nl-NL" dirty="0"/>
          </a:p>
        </p:txBody>
      </p:sp>
      <p:sp>
        <p:nvSpPr>
          <p:cNvPr id="5" name="Tijdelijke aanduiding voor datum 4"/>
          <p:cNvSpPr>
            <a:spLocks noGrp="1"/>
          </p:cNvSpPr>
          <p:nvPr>
            <p:ph type="dt" sz="half" idx="15"/>
          </p:nvPr>
        </p:nvSpPr>
        <p:spPr/>
        <p:txBody>
          <a:bodyPr/>
          <a:lstStyle/>
          <a:p>
            <a:r>
              <a:rPr lang="nl-NL"/>
              <a:t>Stuurgroep VOI 06 juli 2021</a:t>
            </a:r>
            <a:endParaRPr lang="nl-NL" dirty="0"/>
          </a:p>
        </p:txBody>
      </p:sp>
      <p:sp>
        <p:nvSpPr>
          <p:cNvPr id="6" name="Tijdelijke aanduiding voor voettekst 5"/>
          <p:cNvSpPr>
            <a:spLocks noGrp="1"/>
          </p:cNvSpPr>
          <p:nvPr>
            <p:ph type="ftr" sz="quarter" idx="16"/>
          </p:nvPr>
        </p:nvSpPr>
        <p:spPr/>
        <p:txBody>
          <a:bodyPr/>
          <a:lstStyle/>
          <a:p>
            <a:r>
              <a:rPr lang="nl-NL"/>
              <a:t>Ketenplan Inburgering</a:t>
            </a:r>
            <a:endParaRPr lang="nl-NL" dirty="0"/>
          </a:p>
        </p:txBody>
      </p:sp>
      <p:sp>
        <p:nvSpPr>
          <p:cNvPr id="7" name="Tijdelijke aanduiding voor dianummer 6"/>
          <p:cNvSpPr>
            <a:spLocks noGrp="1"/>
          </p:cNvSpPr>
          <p:nvPr>
            <p:ph type="sldNum" sz="quarter" idx="17"/>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90235502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dia afbeelding verticaal">
    <p:spTree>
      <p:nvGrpSpPr>
        <p:cNvPr id="1" name=""/>
        <p:cNvGrpSpPr/>
        <p:nvPr/>
      </p:nvGrpSpPr>
      <p:grpSpPr>
        <a:xfrm>
          <a:off x="0" y="0"/>
          <a:ext cx="0" cy="0"/>
          <a:chOff x="0" y="0"/>
          <a:chExt cx="0" cy="0"/>
        </a:xfrm>
      </p:grpSpPr>
      <p:sp>
        <p:nvSpPr>
          <p:cNvPr id="16" name="Rechthoek 15"/>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3" name="Afbeelding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4"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14" name="Afbeelding 13"/>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0"/>
            <a:ext cx="12192000" cy="1682495"/>
          </a:xfrm>
          <a:prstGeom prst="rect">
            <a:avLst/>
          </a:prstGeom>
        </p:spPr>
      </p:pic>
      <p:sp>
        <p:nvSpPr>
          <p:cNvPr id="11" name="Tijdelijke aanduiding voor datum 10"/>
          <p:cNvSpPr>
            <a:spLocks noGrp="1"/>
          </p:cNvSpPr>
          <p:nvPr>
            <p:ph type="dt" sz="half" idx="23"/>
          </p:nvPr>
        </p:nvSpPr>
        <p:spPr/>
        <p:txBody>
          <a:bodyPr/>
          <a:lstStyle/>
          <a:p>
            <a:r>
              <a:rPr lang="nl-NL"/>
              <a:t>Stuurgroep VOI 06 juli 2021</a:t>
            </a:r>
            <a:endParaRPr lang="nl-NL" dirty="0"/>
          </a:p>
        </p:txBody>
      </p:sp>
      <p:sp>
        <p:nvSpPr>
          <p:cNvPr id="12" name="Tijdelijke aanduiding voor voettekst 11"/>
          <p:cNvSpPr>
            <a:spLocks noGrp="1"/>
          </p:cNvSpPr>
          <p:nvPr>
            <p:ph type="ftr" sz="quarter" idx="24"/>
          </p:nvPr>
        </p:nvSpPr>
        <p:spPr/>
        <p:txBody>
          <a:bodyPr/>
          <a:lstStyle/>
          <a:p>
            <a:r>
              <a:rPr lang="nl-NL"/>
              <a:t>Ketenplan Inburgering</a:t>
            </a:r>
            <a:endParaRPr lang="nl-NL" dirty="0"/>
          </a:p>
        </p:txBody>
      </p:sp>
      <p:sp>
        <p:nvSpPr>
          <p:cNvPr id="15" name="Tijdelijke aanduiding voor dianummer 14"/>
          <p:cNvSpPr>
            <a:spLocks noGrp="1"/>
          </p:cNvSpPr>
          <p:nvPr>
            <p:ph type="sldNum" sz="quarter" idx="25"/>
          </p:nvPr>
        </p:nvSpPr>
        <p:spPr/>
        <p:txBody>
          <a:bodyPr/>
          <a:lstStyle/>
          <a:p>
            <a:fld id="{10A0A6AF-03C5-477E-939A-E28F7E7F05EA}" type="slidenum">
              <a:rPr lang="nl-NL" smtClean="0"/>
              <a:pPr/>
              <a:t>‹nr.›</a:t>
            </a:fld>
            <a:endParaRPr lang="nl-NL" dirty="0"/>
          </a:p>
        </p:txBody>
      </p:sp>
      <p:sp>
        <p:nvSpPr>
          <p:cNvPr id="17" name="Titel 1"/>
          <p:cNvSpPr>
            <a:spLocks noGrp="1"/>
          </p:cNvSpPr>
          <p:nvPr>
            <p:ph type="ctrTitle"/>
          </p:nvPr>
        </p:nvSpPr>
        <p:spPr>
          <a:xfrm>
            <a:off x="6553200" y="1885467"/>
            <a:ext cx="5004000" cy="233640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sp>
        <p:nvSpPr>
          <p:cNvPr id="18" name="Ondertitel 2"/>
          <p:cNvSpPr>
            <a:spLocks noGrp="1"/>
          </p:cNvSpPr>
          <p:nvPr>
            <p:ph type="subTitle" idx="1"/>
          </p:nvPr>
        </p:nvSpPr>
        <p:spPr>
          <a:xfrm>
            <a:off x="6553200" y="4218267"/>
            <a:ext cx="5004000" cy="1613786"/>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20" name="Tijdelijke aanduiding voor afbeelding 19">
            <a:extLst>
              <a:ext uri="{FF2B5EF4-FFF2-40B4-BE49-F238E27FC236}">
                <a16:creationId xmlns:a16="http://schemas.microsoft.com/office/drawing/2014/main" id="{85292067-D04E-EE40-B16F-5668AD7590FE}"/>
              </a:ext>
            </a:extLst>
          </p:cNvPr>
          <p:cNvSpPr>
            <a:spLocks noGrp="1"/>
          </p:cNvSpPr>
          <p:nvPr>
            <p:ph type="pic" sz="quarter" idx="22"/>
          </p:nvPr>
        </p:nvSpPr>
        <p:spPr>
          <a:xfrm>
            <a:off x="-3175" y="0"/>
            <a:ext cx="6099175" cy="6858000"/>
          </a:xfrm>
          <a:custGeom>
            <a:avLst/>
            <a:gdLst>
              <a:gd name="connsiteX0" fmla="*/ 0 w 6099175"/>
              <a:gd name="connsiteY0" fmla="*/ 0 h 6858000"/>
              <a:gd name="connsiteX1" fmla="*/ 5773588 w 6099175"/>
              <a:gd name="connsiteY1" fmla="*/ 0 h 6858000"/>
              <a:gd name="connsiteX2" fmla="*/ 5773588 w 6099175"/>
              <a:gd name="connsiteY2" fmla="*/ 1152000 h 6858000"/>
              <a:gd name="connsiteX3" fmla="*/ 6099175 w 6099175"/>
              <a:gd name="connsiteY3" fmla="*/ 1152000 h 6858000"/>
              <a:gd name="connsiteX4" fmla="*/ 6099175 w 6099175"/>
              <a:gd name="connsiteY4" fmla="*/ 6858000 h 6858000"/>
              <a:gd name="connsiteX5" fmla="*/ 0 w 6099175"/>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9175" h="6858000">
                <a:moveTo>
                  <a:pt x="0" y="0"/>
                </a:moveTo>
                <a:lnTo>
                  <a:pt x="5773588" y="0"/>
                </a:lnTo>
                <a:lnTo>
                  <a:pt x="5773588" y="1152000"/>
                </a:lnTo>
                <a:lnTo>
                  <a:pt x="6099175" y="1152000"/>
                </a:lnTo>
                <a:lnTo>
                  <a:pt x="6099175" y="6858000"/>
                </a:lnTo>
                <a:lnTo>
                  <a:pt x="0" y="6858000"/>
                </a:lnTo>
                <a:close/>
              </a:path>
            </a:pathLst>
          </a:custGeom>
          <a:noFill/>
        </p:spPr>
        <p:txBody>
          <a:bodyPr wrap="square" lIns="612000" anchor="ctr" anchorCtr="0">
            <a:noAutofit/>
          </a:bodyPr>
          <a:lstStyle/>
          <a:p>
            <a:r>
              <a:rPr lang="nl-NL"/>
              <a:t>Klik op het pictogram als u een afbeelding wilt toevoegen</a:t>
            </a:r>
          </a:p>
        </p:txBody>
      </p:sp>
    </p:spTree>
    <p:extLst>
      <p:ext uri="{BB962C8B-B14F-4D97-AF65-F5344CB8AC3E}">
        <p14:creationId xmlns:p14="http://schemas.microsoft.com/office/powerpoint/2010/main" val="29011797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Afbeelding">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1137528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Afbeelding met titel">
    <p:bg>
      <p:bgPr>
        <a:blipFill dpi="0" rotWithShape="1">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5" name="Titel 4"/>
          <p:cNvSpPr>
            <a:spLocks noGrp="1"/>
          </p:cNvSpPr>
          <p:nvPr>
            <p:ph type="title"/>
          </p:nvPr>
        </p:nvSpPr>
        <p:spPr>
          <a:xfrm>
            <a:off x="0" y="5153776"/>
            <a:ext cx="12192000" cy="576000"/>
          </a:xfrm>
          <a:solidFill>
            <a:schemeClr val="tx2"/>
          </a:solidFill>
        </p:spPr>
        <p:txBody>
          <a:bodyPr lIns="756000" anchor="ctr" anchorCtr="0">
            <a:noAutofit/>
          </a:bodyPr>
          <a:lstStyle>
            <a:lvl1pPr algn="l">
              <a:defRPr sz="32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sz="quarter" idx="10"/>
          </p:nvPr>
        </p:nvSpPr>
        <p:spPr>
          <a:xfrm>
            <a:off x="0" y="5825413"/>
            <a:ext cx="12192000" cy="396000"/>
          </a:xfrm>
          <a:solidFill>
            <a:schemeClr val="bg1"/>
          </a:solidFill>
        </p:spPr>
        <p:txBody>
          <a:bodyPr lIns="756000" anchor="ctr" anchorCtr="0">
            <a:normAutofit/>
          </a:bodyPr>
          <a:lstStyle>
            <a:lvl1pPr marL="0" indent="0">
              <a:buNone/>
              <a:defRPr sz="2000" i="0">
                <a:solidFill>
                  <a:schemeClr val="tx1"/>
                </a:solidFill>
              </a:defRPr>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pic>
        <p:nvPicPr>
          <p:cNvPr id="4" name="Afbeelding 3"/>
          <p:cNvPicPr>
            <a:picLocks noChangeAspect="1"/>
          </p:cNvPicPr>
          <p:nvPr userDrawn="1"/>
        </p:nvPicPr>
        <p:blipFill>
          <a:blip r:embed="rId3">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Tree>
    <p:extLst>
      <p:ext uri="{BB962C8B-B14F-4D97-AF65-F5344CB8AC3E}">
        <p14:creationId xmlns:p14="http://schemas.microsoft.com/office/powerpoint/2010/main" val="111974883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Tabel/grafiek">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endParaRPr lang="nl-NL" dirty="0"/>
          </a:p>
        </p:txBody>
      </p:sp>
      <p:sp>
        <p:nvSpPr>
          <p:cNvPr id="3" name="Tijdelijke aanduiding voor inhoud 2"/>
          <p:cNvSpPr>
            <a:spLocks noGrp="1"/>
          </p:cNvSpPr>
          <p:nvPr>
            <p:ph sz="quarter" idx="13"/>
          </p:nvPr>
        </p:nvSpPr>
        <p:spPr>
          <a:xfrm>
            <a:off x="635000" y="2276475"/>
            <a:ext cx="10923588" cy="39449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0" name="Tijdelijke aanduiding voor datum 9"/>
          <p:cNvSpPr>
            <a:spLocks noGrp="1"/>
          </p:cNvSpPr>
          <p:nvPr>
            <p:ph type="dt" sz="half" idx="14"/>
          </p:nvPr>
        </p:nvSpPr>
        <p:spPr/>
        <p:txBody>
          <a:bodyPr/>
          <a:lstStyle/>
          <a:p>
            <a:r>
              <a:rPr lang="nl-NL"/>
              <a:t>Stuurgroep VOI 06 juli 2021</a:t>
            </a:r>
            <a:endParaRPr lang="nl-NL" dirty="0"/>
          </a:p>
        </p:txBody>
      </p:sp>
      <p:sp>
        <p:nvSpPr>
          <p:cNvPr id="11" name="Tijdelijke aanduiding voor voettekst 10"/>
          <p:cNvSpPr>
            <a:spLocks noGrp="1"/>
          </p:cNvSpPr>
          <p:nvPr>
            <p:ph type="ftr" sz="quarter" idx="15"/>
          </p:nvPr>
        </p:nvSpPr>
        <p:spPr/>
        <p:txBody>
          <a:bodyPr/>
          <a:lstStyle/>
          <a:p>
            <a:r>
              <a:rPr lang="nl-NL"/>
              <a:t>Ketenplan Inburgering</a:t>
            </a:r>
            <a:endParaRPr lang="nl-NL" dirty="0"/>
          </a:p>
        </p:txBody>
      </p:sp>
      <p:sp>
        <p:nvSpPr>
          <p:cNvPr id="12" name="Tijdelijke aanduiding voor dianummer 11"/>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92270584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abel/grafiek met bijschrift">
    <p:spTree>
      <p:nvGrpSpPr>
        <p:cNvPr id="1" name=""/>
        <p:cNvGrpSpPr/>
        <p:nvPr/>
      </p:nvGrpSpPr>
      <p:grpSpPr>
        <a:xfrm>
          <a:off x="0" y="0"/>
          <a:ext cx="0" cy="0"/>
          <a:chOff x="0" y="0"/>
          <a:chExt cx="0" cy="0"/>
        </a:xfrm>
      </p:grpSpPr>
      <p:sp>
        <p:nvSpPr>
          <p:cNvPr id="8" name="Titel 7"/>
          <p:cNvSpPr>
            <a:spLocks noGrp="1"/>
          </p:cNvSpPr>
          <p:nvPr>
            <p:ph type="title"/>
          </p:nvPr>
        </p:nvSpPr>
        <p:spPr/>
        <p:txBody>
          <a:bodyPr/>
          <a:lstStyle/>
          <a:p>
            <a:r>
              <a:rPr lang="nl-NL"/>
              <a:t>Klik om de stijl te bewerken</a:t>
            </a:r>
          </a:p>
        </p:txBody>
      </p:sp>
      <p:sp>
        <p:nvSpPr>
          <p:cNvPr id="3" name="Tijdelijke aanduiding voor tekst 2"/>
          <p:cNvSpPr>
            <a:spLocks noGrp="1"/>
          </p:cNvSpPr>
          <p:nvPr>
            <p:ph type="body" sz="quarter" idx="14"/>
          </p:nvPr>
        </p:nvSpPr>
        <p:spPr>
          <a:xfrm>
            <a:off x="7958859" y="2276475"/>
            <a:ext cx="3600000" cy="3937000"/>
          </a:xfrm>
        </p:spPr>
        <p:txBody>
          <a:bodyPr/>
          <a:lstStyle>
            <a:lvl1pPr marL="0" indent="0">
              <a:buNone/>
              <a:defRPr sz="2000"/>
            </a:lvl1pPr>
            <a:lvl2pPr marL="313200" indent="0">
              <a:buNone/>
              <a:defRPr sz="1800"/>
            </a:lvl2pPr>
            <a:lvl3pPr marL="630000" indent="0">
              <a:buNone/>
              <a:defRPr sz="1600"/>
            </a:lvl3pPr>
            <a:lvl4pPr marL="943200" indent="0">
              <a:buNone/>
              <a:defRPr sz="1600"/>
            </a:lvl4pPr>
            <a:lvl5pPr marL="1260000" indent="0">
              <a:buNone/>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9" name="Tijdelijke aanduiding voor inhoud 8"/>
          <p:cNvSpPr>
            <a:spLocks noGrp="1"/>
          </p:cNvSpPr>
          <p:nvPr>
            <p:ph sz="quarter" idx="15"/>
          </p:nvPr>
        </p:nvSpPr>
        <p:spPr>
          <a:xfrm>
            <a:off x="635000" y="2276475"/>
            <a:ext cx="7178964" cy="3944938"/>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1" name="Tijdelijke aanduiding voor datum 10"/>
          <p:cNvSpPr>
            <a:spLocks noGrp="1"/>
          </p:cNvSpPr>
          <p:nvPr>
            <p:ph type="dt" sz="half" idx="16"/>
          </p:nvPr>
        </p:nvSpPr>
        <p:spPr/>
        <p:txBody>
          <a:bodyPr/>
          <a:lstStyle/>
          <a:p>
            <a:r>
              <a:rPr lang="nl-NL"/>
              <a:t>Stuurgroep VOI 06 juli 2021</a:t>
            </a:r>
            <a:endParaRPr lang="nl-NL" dirty="0"/>
          </a:p>
        </p:txBody>
      </p:sp>
      <p:sp>
        <p:nvSpPr>
          <p:cNvPr id="12" name="Tijdelijke aanduiding voor voettekst 11"/>
          <p:cNvSpPr>
            <a:spLocks noGrp="1"/>
          </p:cNvSpPr>
          <p:nvPr>
            <p:ph type="ftr" sz="quarter" idx="17"/>
          </p:nvPr>
        </p:nvSpPr>
        <p:spPr/>
        <p:txBody>
          <a:bodyPr/>
          <a:lstStyle/>
          <a:p>
            <a:r>
              <a:rPr lang="nl-NL"/>
              <a:t>Ketenplan Inburgering</a:t>
            </a:r>
            <a:endParaRPr lang="nl-NL" dirty="0"/>
          </a:p>
        </p:txBody>
      </p:sp>
      <p:sp>
        <p:nvSpPr>
          <p:cNvPr id="13" name="Tijdelijke aanduiding voor dianummer 12"/>
          <p:cNvSpPr>
            <a:spLocks noGrp="1"/>
          </p:cNvSpPr>
          <p:nvPr>
            <p:ph type="sldNum" sz="quarter" idx="18"/>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756679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abel/grafiek verticaal">
    <p:spTree>
      <p:nvGrpSpPr>
        <p:cNvPr id="1" name=""/>
        <p:cNvGrpSpPr/>
        <p:nvPr/>
      </p:nvGrpSpPr>
      <p:grpSpPr>
        <a:xfrm>
          <a:off x="0" y="0"/>
          <a:ext cx="0" cy="0"/>
          <a:chOff x="0" y="0"/>
          <a:chExt cx="0" cy="0"/>
        </a:xfrm>
      </p:grpSpPr>
      <p:sp>
        <p:nvSpPr>
          <p:cNvPr id="7" name="Rechthoek 6"/>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0" name="Tijdelijke aanduiding voor tekst 9"/>
          <p:cNvSpPr>
            <a:spLocks noGrp="1"/>
          </p:cNvSpPr>
          <p:nvPr>
            <p:ph type="body" sz="quarter" idx="14"/>
          </p:nvPr>
        </p:nvSpPr>
        <p:spPr>
          <a:xfrm>
            <a:off x="6550024" y="2289599"/>
            <a:ext cx="5004000" cy="3931813"/>
          </a:xfrm>
        </p:spPr>
        <p:txBody>
          <a:bodyPr anchor="t" anchorCtr="0"/>
          <a:lstStyle>
            <a:lvl1pPr>
              <a:buClr>
                <a:schemeClr val="bg1"/>
              </a:buClr>
              <a:defRPr>
                <a:solidFill>
                  <a:schemeClr val="bg1"/>
                </a:solidFill>
              </a:defRPr>
            </a:lvl1pPr>
            <a:lvl2pPr>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defRPr>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8" name="Afbeelding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2" name="Titel 1"/>
          <p:cNvSpPr>
            <a:spLocks noGrp="1"/>
          </p:cNvSpPr>
          <p:nvPr>
            <p:ph type="title"/>
          </p:nvPr>
        </p:nvSpPr>
        <p:spPr>
          <a:xfrm>
            <a:off x="6550024" y="1051200"/>
            <a:ext cx="5004000" cy="948047"/>
          </a:xfrm>
        </p:spPr>
        <p:txBody>
          <a:bodyPr/>
          <a:lstStyle>
            <a:lvl1pPr>
              <a:defRPr>
                <a:solidFill>
                  <a:schemeClr val="bg1"/>
                </a:solidFill>
              </a:defRPr>
            </a:lvl1pPr>
          </a:lstStyle>
          <a:p>
            <a:r>
              <a:rPr lang="nl-NL"/>
              <a:t>Klik om de stijl te bewerken</a:t>
            </a:r>
            <a:endParaRPr lang="nl-NL" dirty="0"/>
          </a:p>
        </p:txBody>
      </p:sp>
      <p:sp>
        <p:nvSpPr>
          <p:cNvPr id="9" name="Tijdelijke aanduiding voor inhoud 8"/>
          <p:cNvSpPr>
            <a:spLocks noGrp="1"/>
          </p:cNvSpPr>
          <p:nvPr>
            <p:ph sz="quarter" idx="19"/>
          </p:nvPr>
        </p:nvSpPr>
        <p:spPr>
          <a:xfrm>
            <a:off x="635000" y="1066799"/>
            <a:ext cx="5003800" cy="5154613"/>
          </a:xfrm>
        </p:spPr>
        <p:txBody>
          <a:body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sp>
        <p:nvSpPr>
          <p:cNvPr id="14" name="Tijdelijke aanduiding voor datum 13"/>
          <p:cNvSpPr>
            <a:spLocks noGrp="1"/>
          </p:cNvSpPr>
          <p:nvPr>
            <p:ph type="dt" sz="half" idx="20"/>
          </p:nvPr>
        </p:nvSpPr>
        <p:spPr/>
        <p:txBody>
          <a:bodyPr/>
          <a:lstStyle/>
          <a:p>
            <a:r>
              <a:rPr lang="nl-NL"/>
              <a:t>Stuurgroep VOI 06 juli 2021</a:t>
            </a:r>
            <a:endParaRPr lang="nl-NL" dirty="0"/>
          </a:p>
        </p:txBody>
      </p:sp>
      <p:sp>
        <p:nvSpPr>
          <p:cNvPr id="15" name="Tijdelijke aanduiding voor voettekst 14"/>
          <p:cNvSpPr>
            <a:spLocks noGrp="1"/>
          </p:cNvSpPr>
          <p:nvPr>
            <p:ph type="ftr" sz="quarter" idx="21"/>
          </p:nvPr>
        </p:nvSpPr>
        <p:spPr/>
        <p:txBody>
          <a:bodyPr/>
          <a:lstStyle/>
          <a:p>
            <a:r>
              <a:rPr lang="nl-NL"/>
              <a:t>Ketenplan Inburgering</a:t>
            </a:r>
            <a:endParaRPr lang="nl-NL" dirty="0"/>
          </a:p>
        </p:txBody>
      </p:sp>
      <p:sp>
        <p:nvSpPr>
          <p:cNvPr id="16" name="Tijdelijke aanduiding voor dianummer 15"/>
          <p:cNvSpPr>
            <a:spLocks noGrp="1"/>
          </p:cNvSpPr>
          <p:nvPr>
            <p:ph type="sldNum" sz="quarter" idx="22"/>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446489141"/>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preserve="1" userDrawn="1">
  <p:cSld name="Contact A">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1875617"/>
            <a:ext cx="10923588" cy="1551796"/>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515675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515675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515675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4544781" y="3921366"/>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4544781" y="4707382"/>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4544781" y="5480872"/>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pic>
        <p:nvPicPr>
          <p:cNvPr id="12" name="Afbeelding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7419"/>
            <a:ext cx="12192000" cy="1682495"/>
          </a:xfrm>
          <a:prstGeom prst="rect">
            <a:avLst/>
          </a:prstGeom>
        </p:spPr>
      </p:pic>
      <p:sp>
        <p:nvSpPr>
          <p:cNvPr id="7" name="Tijdelijke aanduiding voor datum 6"/>
          <p:cNvSpPr>
            <a:spLocks noGrp="1"/>
          </p:cNvSpPr>
          <p:nvPr>
            <p:ph type="dt" sz="half" idx="22"/>
          </p:nvPr>
        </p:nvSpPr>
        <p:spPr/>
        <p:txBody>
          <a:bodyPr/>
          <a:lstStyle/>
          <a:p>
            <a:r>
              <a:rPr lang="nl-NL"/>
              <a:t>Stuurgroep VOI 06 juli 2021</a:t>
            </a:r>
            <a:endParaRPr lang="nl-NL" dirty="0"/>
          </a:p>
        </p:txBody>
      </p:sp>
      <p:sp>
        <p:nvSpPr>
          <p:cNvPr id="8" name="Tijdelijke aanduiding voor voettekst 7"/>
          <p:cNvSpPr>
            <a:spLocks noGrp="1"/>
          </p:cNvSpPr>
          <p:nvPr>
            <p:ph type="ftr" sz="quarter" idx="23"/>
          </p:nvPr>
        </p:nvSpPr>
        <p:spPr/>
        <p:txBody>
          <a:bodyPr/>
          <a:lstStyle/>
          <a:p>
            <a:r>
              <a:rPr lang="nl-NL"/>
              <a:t>Ketenplan Inburgering</a:t>
            </a:r>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85115051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preserve="1" userDrawn="1">
  <p:cSld name="Contact B">
    <p:spTree>
      <p:nvGrpSpPr>
        <p:cNvPr id="1" name=""/>
        <p:cNvGrpSpPr/>
        <p:nvPr/>
      </p:nvGrpSpPr>
      <p:grpSpPr>
        <a:xfrm>
          <a:off x="0" y="0"/>
          <a:ext cx="0" cy="0"/>
          <a:chOff x="0" y="0"/>
          <a:chExt cx="0" cy="0"/>
        </a:xfrm>
      </p:grpSpPr>
      <p:sp>
        <p:nvSpPr>
          <p:cNvPr id="6" name="Rechthoek 5"/>
          <p:cNvSpPr/>
          <p:nvPr userDrawn="1"/>
        </p:nvSpPr>
        <p:spPr>
          <a:xfrm>
            <a:off x="0" y="-1"/>
            <a:ext cx="6096000" cy="6858001"/>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hasCustomPrompt="1"/>
          </p:nvPr>
        </p:nvSpPr>
        <p:spPr>
          <a:xfrm>
            <a:off x="635000" y="2565400"/>
            <a:ext cx="5003800" cy="1727200"/>
          </a:xfrm>
        </p:spPr>
        <p:txBody>
          <a:bodyPr anchor="ctr" anchorCtr="0">
            <a:normAutofit/>
          </a:bodyPr>
          <a:lstStyle>
            <a:lvl1pPr>
              <a:defRPr sz="4800">
                <a:solidFill>
                  <a:schemeClr val="bg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7176285" y="2286000"/>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7176285" y="3079487"/>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7176285" y="3845506"/>
            <a:ext cx="4382303"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6564313" y="2361344"/>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6564313" y="3147360"/>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6564313" y="3920850"/>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pic>
        <p:nvPicPr>
          <p:cNvPr id="12" name="Afbeelding 11"/>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1"/>
            <a:ext cx="12192000" cy="1682495"/>
          </a:xfrm>
          <a:prstGeom prst="rect">
            <a:avLst/>
          </a:prstGeom>
        </p:spPr>
      </p:pic>
      <p:sp>
        <p:nvSpPr>
          <p:cNvPr id="7" name="Tijdelijke aanduiding voor datum 6"/>
          <p:cNvSpPr>
            <a:spLocks noGrp="1"/>
          </p:cNvSpPr>
          <p:nvPr>
            <p:ph type="dt" sz="half" idx="22"/>
          </p:nvPr>
        </p:nvSpPr>
        <p:spPr/>
        <p:txBody>
          <a:bodyPr/>
          <a:lstStyle/>
          <a:p>
            <a:r>
              <a:rPr lang="nl-NL"/>
              <a:t>Stuurgroep VOI 06 juli 2021</a:t>
            </a:r>
            <a:endParaRPr lang="nl-NL" dirty="0"/>
          </a:p>
        </p:txBody>
      </p:sp>
      <p:sp>
        <p:nvSpPr>
          <p:cNvPr id="8" name="Tijdelijke aanduiding voor voettekst 7"/>
          <p:cNvSpPr>
            <a:spLocks noGrp="1"/>
          </p:cNvSpPr>
          <p:nvPr>
            <p:ph type="ftr" sz="quarter" idx="23"/>
          </p:nvPr>
        </p:nvSpPr>
        <p:spPr/>
        <p:txBody>
          <a:bodyPr/>
          <a:lstStyle/>
          <a:p>
            <a:r>
              <a:rPr lang="nl-NL"/>
              <a:t>Ketenplan Inburgering</a:t>
            </a:r>
            <a:endParaRPr lang="nl-NL" dirty="0"/>
          </a:p>
        </p:txBody>
      </p:sp>
      <p:sp>
        <p:nvSpPr>
          <p:cNvPr id="9" name="Tijdelijke aanduiding voor dianummer 8"/>
          <p:cNvSpPr>
            <a:spLocks noGrp="1"/>
          </p:cNvSpPr>
          <p:nvPr>
            <p:ph type="sldNum" sz="quarter" idx="24"/>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59264264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preserve="1" userDrawn="1">
  <p:cSld name="Contact C">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635000" y="1875617"/>
            <a:ext cx="10923588" cy="1551795"/>
          </a:xfrm>
        </p:spPr>
        <p:txBody>
          <a:bodyPr anchor="ctr" anchorCtr="0">
            <a:normAutofit/>
          </a:bodyPr>
          <a:lstStyle>
            <a:lvl1pPr>
              <a:defRPr sz="4800">
                <a:solidFill>
                  <a:schemeClr val="tx1"/>
                </a:solidFill>
              </a:defRPr>
            </a:lvl1pPr>
          </a:lstStyle>
          <a:p>
            <a:r>
              <a:rPr lang="nl-NL" dirty="0"/>
              <a:t>Typ een afsluitende zin</a:t>
            </a:r>
          </a:p>
        </p:txBody>
      </p:sp>
      <p:sp>
        <p:nvSpPr>
          <p:cNvPr id="18" name="Tijdelijke aanduiding voor tekst 13"/>
          <p:cNvSpPr>
            <a:spLocks noGrp="1"/>
          </p:cNvSpPr>
          <p:nvPr>
            <p:ph type="body" sz="quarter" idx="13" hasCustomPrompt="1"/>
          </p:nvPr>
        </p:nvSpPr>
        <p:spPr>
          <a:xfrm>
            <a:off x="4224313" y="3846022"/>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19" name="Tijdelijke aanduiding voor tekst 13"/>
          <p:cNvSpPr>
            <a:spLocks noGrp="1"/>
          </p:cNvSpPr>
          <p:nvPr>
            <p:ph type="body" sz="quarter" idx="17" hasCustomPrompt="1"/>
          </p:nvPr>
        </p:nvSpPr>
        <p:spPr>
          <a:xfrm>
            <a:off x="4224313" y="4639509"/>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0" name="Tijdelijke aanduiding voor tekst 13"/>
          <p:cNvSpPr>
            <a:spLocks noGrp="1"/>
          </p:cNvSpPr>
          <p:nvPr>
            <p:ph type="body" sz="quarter" idx="18" hasCustomPrompt="1"/>
          </p:nvPr>
        </p:nvSpPr>
        <p:spPr>
          <a:xfrm>
            <a:off x="4224313" y="5405528"/>
            <a:ext cx="4680000" cy="691884"/>
          </a:xfrm>
        </p:spPr>
        <p:txBody>
          <a:bodyPr numCol="1" spcCol="180000" anchor="ctr" anchorCtr="0">
            <a:normAutofit/>
          </a:bodyPr>
          <a:lstStyle>
            <a:lvl1pPr marL="0" indent="0">
              <a:buNone/>
              <a:defRPr sz="2000" i="0">
                <a:solidFill>
                  <a:schemeClr val="tx2"/>
                </a:solidFill>
              </a:defRPr>
            </a:lvl1pPr>
          </a:lstStyle>
          <a:p>
            <a:pPr lvl="0"/>
            <a:r>
              <a:rPr lang="nl-NL" dirty="0"/>
              <a:t>Klik om de tekststijl van het model te bewerken</a:t>
            </a:r>
          </a:p>
        </p:txBody>
      </p:sp>
      <p:sp>
        <p:nvSpPr>
          <p:cNvPr id="21" name="Tijdelijke aanduiding voor afbeelding 3"/>
          <p:cNvSpPr>
            <a:spLocks noGrp="1" noChangeAspect="1"/>
          </p:cNvSpPr>
          <p:nvPr>
            <p:ph type="pic" sz="quarter" idx="19"/>
          </p:nvPr>
        </p:nvSpPr>
        <p:spPr>
          <a:xfrm>
            <a:off x="3612341" y="3921366"/>
            <a:ext cx="541203" cy="540000"/>
          </a:xfrm>
          <a:blipFill>
            <a:blip r:embed="rId2"/>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2" name="Tijdelijke aanduiding voor afbeelding 3"/>
          <p:cNvSpPr>
            <a:spLocks noGrp="1" noChangeAspect="1"/>
          </p:cNvSpPr>
          <p:nvPr>
            <p:ph type="pic" sz="quarter" idx="20"/>
          </p:nvPr>
        </p:nvSpPr>
        <p:spPr>
          <a:xfrm>
            <a:off x="3612341" y="4707382"/>
            <a:ext cx="541203" cy="540000"/>
          </a:xfrm>
          <a:blipFill>
            <a:blip r:embed="rId3"/>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sp>
        <p:nvSpPr>
          <p:cNvPr id="23" name="Tijdelijke aanduiding voor afbeelding 3"/>
          <p:cNvSpPr>
            <a:spLocks noGrp="1" noChangeAspect="1"/>
          </p:cNvSpPr>
          <p:nvPr>
            <p:ph type="pic" sz="quarter" idx="21"/>
          </p:nvPr>
        </p:nvSpPr>
        <p:spPr>
          <a:xfrm>
            <a:off x="3612341" y="5480872"/>
            <a:ext cx="541203" cy="540000"/>
          </a:xfrm>
          <a:blipFill>
            <a:blip r:embed="rId4"/>
            <a:stretch>
              <a:fillRect/>
            </a:stretch>
          </a:blipFill>
        </p:spPr>
        <p:txBody>
          <a:bodyPr>
            <a:normAutofit/>
          </a:bodyPr>
          <a:lstStyle>
            <a:lvl1pPr marL="0" indent="0" algn="ctr">
              <a:buNone/>
              <a:defRPr sz="100">
                <a:solidFill>
                  <a:schemeClr val="bg1"/>
                </a:solidFill>
              </a:defRPr>
            </a:lvl1pPr>
          </a:lstStyle>
          <a:p>
            <a:r>
              <a:rPr lang="nl-NL"/>
              <a:t>Klik op het pictogram als u een afbeelding wilt toevoegen</a:t>
            </a:r>
            <a:endParaRPr lang="nl-NL" dirty="0"/>
          </a:p>
        </p:txBody>
      </p:sp>
      <p:pic>
        <p:nvPicPr>
          <p:cNvPr id="11" name="Afbeelding 10"/>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794" y="-7419"/>
            <a:ext cx="12192000" cy="1682495"/>
          </a:xfrm>
          <a:prstGeom prst="rect">
            <a:avLst/>
          </a:prstGeom>
        </p:spPr>
      </p:pic>
      <p:sp>
        <p:nvSpPr>
          <p:cNvPr id="6" name="Tijdelijke aanduiding voor datum 5"/>
          <p:cNvSpPr>
            <a:spLocks noGrp="1"/>
          </p:cNvSpPr>
          <p:nvPr>
            <p:ph type="dt" sz="half" idx="22"/>
          </p:nvPr>
        </p:nvSpPr>
        <p:spPr/>
        <p:txBody>
          <a:bodyPr/>
          <a:lstStyle>
            <a:lvl1pPr>
              <a:defRPr>
                <a:solidFill>
                  <a:schemeClr val="tx2"/>
                </a:solidFill>
              </a:defRPr>
            </a:lvl1pPr>
          </a:lstStyle>
          <a:p>
            <a:r>
              <a:rPr lang="nl-NL"/>
              <a:t>Stuurgroep VOI 06 juli 2021</a:t>
            </a:r>
            <a:endParaRPr lang="nl-NL" dirty="0"/>
          </a:p>
        </p:txBody>
      </p:sp>
      <p:sp>
        <p:nvSpPr>
          <p:cNvPr id="7" name="Tijdelijke aanduiding voor voettekst 6"/>
          <p:cNvSpPr>
            <a:spLocks noGrp="1"/>
          </p:cNvSpPr>
          <p:nvPr>
            <p:ph type="ftr" sz="quarter" idx="23"/>
          </p:nvPr>
        </p:nvSpPr>
        <p:spPr/>
        <p:txBody>
          <a:bodyPr/>
          <a:lstStyle>
            <a:lvl1pPr>
              <a:defRPr>
                <a:solidFill>
                  <a:schemeClr val="tx2"/>
                </a:solidFill>
              </a:defRPr>
            </a:lvl1pPr>
          </a:lstStyle>
          <a:p>
            <a:r>
              <a:rPr lang="nl-NL"/>
              <a:t>Ketenplan Inburgering</a:t>
            </a:r>
            <a:endParaRPr lang="nl-NL" dirty="0"/>
          </a:p>
        </p:txBody>
      </p:sp>
      <p:sp>
        <p:nvSpPr>
          <p:cNvPr id="8" name="Tijdelijke aanduiding voor dianummer 7"/>
          <p:cNvSpPr>
            <a:spLocks noGrp="1"/>
          </p:cNvSpPr>
          <p:nvPr>
            <p:ph type="sldNum" sz="quarter" idx="24"/>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253050660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Titeldia afbeelding horizontaal">
    <p:bg>
      <p:bgRef idx="1001">
        <a:schemeClr val="bg2"/>
      </p:bgRef>
    </p:bg>
    <p:spTree>
      <p:nvGrpSpPr>
        <p:cNvPr id="1" name=""/>
        <p:cNvGrpSpPr/>
        <p:nvPr/>
      </p:nvGrpSpPr>
      <p:grpSpPr>
        <a:xfrm>
          <a:off x="0" y="0"/>
          <a:ext cx="0" cy="0"/>
          <a:chOff x="0" y="0"/>
          <a:chExt cx="0" cy="0"/>
        </a:xfrm>
      </p:grpSpPr>
      <p:sp>
        <p:nvSpPr>
          <p:cNvPr id="2" name="Titel 1"/>
          <p:cNvSpPr>
            <a:spLocks noGrp="1"/>
          </p:cNvSpPr>
          <p:nvPr>
            <p:ph type="ctrTitle"/>
          </p:nvPr>
        </p:nvSpPr>
        <p:spPr>
          <a:xfrm>
            <a:off x="634682" y="3427412"/>
            <a:ext cx="10923906" cy="1726479"/>
          </a:xfrm>
        </p:spPr>
        <p:txBody>
          <a:bodyPr lIns="57600" tIns="90000" bIns="90000" anchor="b">
            <a:normAutofit/>
          </a:bodyPr>
          <a:lstStyle>
            <a:lvl1pPr algn="l">
              <a:defRPr sz="3600" b="0">
                <a:solidFill>
                  <a:schemeClr val="tx1"/>
                </a:solidFill>
              </a:defRPr>
            </a:lvl1pPr>
          </a:lstStyle>
          <a:p>
            <a:r>
              <a:rPr lang="nl-NL"/>
              <a:t>Klik om de stijl te bewerken</a:t>
            </a:r>
            <a:endParaRPr lang="nl-NL" dirty="0"/>
          </a:p>
        </p:txBody>
      </p:sp>
      <p:sp>
        <p:nvSpPr>
          <p:cNvPr id="3" name="Ondertitel 2"/>
          <p:cNvSpPr>
            <a:spLocks noGrp="1"/>
          </p:cNvSpPr>
          <p:nvPr>
            <p:ph type="subTitle" idx="1"/>
          </p:nvPr>
        </p:nvSpPr>
        <p:spPr>
          <a:xfrm>
            <a:off x="634682" y="5162400"/>
            <a:ext cx="10923906" cy="664319"/>
          </a:xfrm>
        </p:spPr>
        <p:txBody>
          <a:bodyPr lIns="72000" tIns="90000">
            <a:normAutofit/>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7" name="Tijdelijke aanduiding voor tekst 16"/>
          <p:cNvSpPr>
            <a:spLocks noGrp="1"/>
          </p:cNvSpPr>
          <p:nvPr>
            <p:ph type="body" sz="quarter" idx="10" hasCustomPrompt="1"/>
          </p:nvPr>
        </p:nvSpPr>
        <p:spPr>
          <a:xfrm>
            <a:off x="633412" y="5829386"/>
            <a:ext cx="513873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8" name="Afbeelding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12192000" cy="1682495"/>
          </a:xfrm>
          <a:prstGeom prst="rect">
            <a:avLst/>
          </a:prstGeom>
          <a:solidFill>
            <a:schemeClr val="bg2"/>
          </a:solidFill>
        </p:spPr>
      </p:pic>
      <p:sp>
        <p:nvSpPr>
          <p:cNvPr id="16" name="Tijdelijke aanduiding voor afbeelding 15"/>
          <p:cNvSpPr>
            <a:spLocks noGrp="1"/>
          </p:cNvSpPr>
          <p:nvPr>
            <p:ph type="pic" sz="quarter" idx="11"/>
          </p:nvPr>
        </p:nvSpPr>
        <p:spPr>
          <a:xfrm>
            <a:off x="0" y="14105"/>
            <a:ext cx="12192000" cy="3427413"/>
          </a:xfrm>
          <a:custGeom>
            <a:avLst/>
            <a:gdLst>
              <a:gd name="connsiteX0" fmla="*/ 5772000 w 12192000"/>
              <a:gd name="connsiteY0" fmla="*/ 1 h 3427413"/>
              <a:gd name="connsiteX1" fmla="*/ 5772000 w 12192000"/>
              <a:gd name="connsiteY1" fmla="*/ 1144801 h 3427413"/>
              <a:gd name="connsiteX2" fmla="*/ 6420000 w 12192000"/>
              <a:gd name="connsiteY2" fmla="*/ 1144801 h 3427413"/>
              <a:gd name="connsiteX3" fmla="*/ 6420000 w 12192000"/>
              <a:gd name="connsiteY3" fmla="*/ 1 h 3427413"/>
              <a:gd name="connsiteX4" fmla="*/ 0 w 12192000"/>
              <a:gd name="connsiteY4" fmla="*/ 0 h 3427413"/>
              <a:gd name="connsiteX5" fmla="*/ 12192000 w 12192000"/>
              <a:gd name="connsiteY5" fmla="*/ 0 h 3427413"/>
              <a:gd name="connsiteX6" fmla="*/ 12192000 w 12192000"/>
              <a:gd name="connsiteY6" fmla="*/ 3427413 h 3427413"/>
              <a:gd name="connsiteX7" fmla="*/ 0 w 12192000"/>
              <a:gd name="connsiteY7" fmla="*/ 3427413 h 34274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3427413">
                <a:moveTo>
                  <a:pt x="5772000" y="1"/>
                </a:moveTo>
                <a:lnTo>
                  <a:pt x="5772000" y="1144801"/>
                </a:lnTo>
                <a:lnTo>
                  <a:pt x="6420000" y="1144801"/>
                </a:lnTo>
                <a:lnTo>
                  <a:pt x="6420000" y="1"/>
                </a:lnTo>
                <a:close/>
                <a:moveTo>
                  <a:pt x="0" y="0"/>
                </a:moveTo>
                <a:lnTo>
                  <a:pt x="12192000" y="0"/>
                </a:lnTo>
                <a:lnTo>
                  <a:pt x="12192000" y="3427413"/>
                </a:lnTo>
                <a:lnTo>
                  <a:pt x="0" y="3427413"/>
                </a:lnTo>
                <a:close/>
              </a:path>
            </a:pathLst>
          </a:custGeom>
          <a:noFill/>
        </p:spPr>
        <p:txBody>
          <a:bodyPr wrap="square" lIns="648000" anchor="ctr" anchorCtr="0">
            <a:noAutofit/>
          </a:bodyPr>
          <a:lstStyle>
            <a:lvl1pPr>
              <a:buClr>
                <a:schemeClr val="bg2"/>
              </a:buClr>
              <a:defRPr>
                <a:solidFill>
                  <a:schemeClr val="bg1"/>
                </a:solidFill>
              </a:defRPr>
            </a:lvl1pPr>
          </a:lstStyle>
          <a:p>
            <a:r>
              <a:rPr lang="nl-NL"/>
              <a:t>Klik op het pictogram als u een afbeelding wilt toevoegen</a:t>
            </a:r>
            <a:endParaRPr lang="nl-NL" dirty="0"/>
          </a:p>
        </p:txBody>
      </p:sp>
      <p:sp>
        <p:nvSpPr>
          <p:cNvPr id="7" name="Tijdelijke aanduiding voor datum 6"/>
          <p:cNvSpPr>
            <a:spLocks noGrp="1"/>
          </p:cNvSpPr>
          <p:nvPr>
            <p:ph type="dt" sz="half" idx="12"/>
          </p:nvPr>
        </p:nvSpPr>
        <p:spPr/>
        <p:txBody>
          <a:bodyPr/>
          <a:lstStyle>
            <a:lvl1pPr>
              <a:defRPr>
                <a:solidFill>
                  <a:schemeClr val="tx2"/>
                </a:solidFill>
              </a:defRPr>
            </a:lvl1pPr>
          </a:lstStyle>
          <a:p>
            <a:r>
              <a:rPr lang="nl-NL"/>
              <a:t>Stuurgroep VOI 06 juli 2021</a:t>
            </a:r>
            <a:endParaRPr lang="nl-NL" dirty="0"/>
          </a:p>
        </p:txBody>
      </p:sp>
      <p:sp>
        <p:nvSpPr>
          <p:cNvPr id="9" name="Tijdelijke aanduiding voor voettekst 8"/>
          <p:cNvSpPr>
            <a:spLocks noGrp="1"/>
          </p:cNvSpPr>
          <p:nvPr>
            <p:ph type="ftr" sz="quarter" idx="13"/>
          </p:nvPr>
        </p:nvSpPr>
        <p:spPr/>
        <p:txBody>
          <a:bodyPr/>
          <a:lstStyle>
            <a:lvl1pPr>
              <a:defRPr>
                <a:solidFill>
                  <a:schemeClr val="tx2"/>
                </a:solidFill>
              </a:defRPr>
            </a:lvl1pPr>
          </a:lstStyle>
          <a:p>
            <a:r>
              <a:rPr lang="nl-NL"/>
              <a:t>Ketenplan Inburgering</a:t>
            </a:r>
            <a:endParaRPr lang="nl-NL" dirty="0"/>
          </a:p>
        </p:txBody>
      </p:sp>
      <p:sp>
        <p:nvSpPr>
          <p:cNvPr id="10" name="Tijdelijke aanduiding voor dianummer 9"/>
          <p:cNvSpPr>
            <a:spLocks noGrp="1"/>
          </p:cNvSpPr>
          <p:nvPr>
            <p:ph type="sldNum" sz="quarter" idx="14"/>
          </p:nvPr>
        </p:nvSpPr>
        <p:spPr/>
        <p:txBody>
          <a:bodyPr/>
          <a:lstStyle>
            <a:lvl1pPr>
              <a:defRPr>
                <a:solidFill>
                  <a:schemeClr val="tx2"/>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1732255120"/>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1185">
          <p15:clr>
            <a:srgbClr val="FBAE40"/>
          </p15:clr>
        </p15:guide>
        <p15:guide id="2" orient="horz" pos="2656">
          <p15:clr>
            <a:srgbClr val="FBAE40"/>
          </p15:clr>
        </p15:guide>
        <p15:guide id="3" pos="4044">
          <p15:clr>
            <a:srgbClr val="FBAE40"/>
          </p15:clr>
        </p15:guide>
        <p15:guide id="4" pos="3636">
          <p15:clr>
            <a:srgbClr val="FBAE40"/>
          </p15:clr>
        </p15:guide>
        <p15:guide id="5" orient="horz" pos="3135">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eldia verticaal">
    <p:spTree>
      <p:nvGrpSpPr>
        <p:cNvPr id="1" name=""/>
        <p:cNvGrpSpPr/>
        <p:nvPr/>
      </p:nvGrpSpPr>
      <p:grpSpPr>
        <a:xfrm>
          <a:off x="0" y="0"/>
          <a:ext cx="0" cy="0"/>
          <a:chOff x="0" y="0"/>
          <a:chExt cx="0" cy="0"/>
        </a:xfrm>
      </p:grpSpPr>
      <p:sp>
        <p:nvSpPr>
          <p:cNvPr id="13" name="Rechthoek 12"/>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14" name="Afbeelding 13"/>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pic>
        <p:nvPicPr>
          <p:cNvPr id="16" name="Afbeelding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19504"/>
            <a:ext cx="12192000" cy="1682495"/>
          </a:xfrm>
          <a:prstGeom prst="rect">
            <a:avLst/>
          </a:prstGeom>
        </p:spPr>
      </p:pic>
      <p:sp>
        <p:nvSpPr>
          <p:cNvPr id="18" name="Tijdelijke aanduiding voor datum 17"/>
          <p:cNvSpPr>
            <a:spLocks noGrp="1"/>
          </p:cNvSpPr>
          <p:nvPr>
            <p:ph type="dt" sz="half" idx="17"/>
          </p:nvPr>
        </p:nvSpPr>
        <p:spPr/>
        <p:txBody>
          <a:bodyPr/>
          <a:lstStyle/>
          <a:p>
            <a:r>
              <a:rPr lang="nl-NL"/>
              <a:t>Stuurgroep VOI 06 juli 2021</a:t>
            </a:r>
            <a:endParaRPr lang="nl-NL" dirty="0"/>
          </a:p>
        </p:txBody>
      </p:sp>
      <p:sp>
        <p:nvSpPr>
          <p:cNvPr id="19" name="Tijdelijke aanduiding voor voettekst 18"/>
          <p:cNvSpPr>
            <a:spLocks noGrp="1"/>
          </p:cNvSpPr>
          <p:nvPr>
            <p:ph type="ftr" sz="quarter" idx="18"/>
          </p:nvPr>
        </p:nvSpPr>
        <p:spPr/>
        <p:txBody>
          <a:bodyPr/>
          <a:lstStyle/>
          <a:p>
            <a:r>
              <a:rPr lang="nl-NL"/>
              <a:t>Ketenplan Inburgering</a:t>
            </a:r>
            <a:endParaRPr lang="nl-NL" dirty="0"/>
          </a:p>
        </p:txBody>
      </p:sp>
      <p:sp>
        <p:nvSpPr>
          <p:cNvPr id="20" name="Tijdelijke aanduiding voor dianummer 19"/>
          <p:cNvSpPr>
            <a:spLocks noGrp="1"/>
          </p:cNvSpPr>
          <p:nvPr>
            <p:ph type="sldNum" sz="quarter" idx="19"/>
          </p:nvPr>
        </p:nvSpPr>
        <p:spPr/>
        <p:txBody>
          <a:bodyPr/>
          <a:lstStyle/>
          <a:p>
            <a:fld id="{10A0A6AF-03C5-477E-939A-E28F7E7F05EA}" type="slidenum">
              <a:rPr lang="nl-NL" smtClean="0"/>
              <a:pPr/>
              <a:t>‹nr.›</a:t>
            </a:fld>
            <a:endParaRPr lang="nl-NL" dirty="0"/>
          </a:p>
        </p:txBody>
      </p:sp>
      <p:sp>
        <p:nvSpPr>
          <p:cNvPr id="24" name="Ondertitel 2"/>
          <p:cNvSpPr>
            <a:spLocks noGrp="1"/>
          </p:cNvSpPr>
          <p:nvPr>
            <p:ph type="subTitle" idx="1"/>
          </p:nvPr>
        </p:nvSpPr>
        <p:spPr>
          <a:xfrm>
            <a:off x="6556176" y="3427413"/>
            <a:ext cx="5004000" cy="2404640"/>
          </a:xfrm>
        </p:spPr>
        <p:txBody>
          <a:bodyPr lIns="104400" tIns="90000" rIns="90000" bIns="4680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25" name="Tijdelijke aanduiding voor tekst 16"/>
          <p:cNvSpPr>
            <a:spLocks noGrp="1"/>
          </p:cNvSpPr>
          <p:nvPr>
            <p:ph type="body" sz="quarter" idx="21" hasCustomPrompt="1"/>
          </p:nvPr>
        </p:nvSpPr>
        <p:spPr>
          <a:xfrm>
            <a:off x="6553200" y="5832053"/>
            <a:ext cx="5004000" cy="389360"/>
          </a:xfrm>
        </p:spPr>
        <p:txBody>
          <a:bodyPr lIns="118800" anchor="b" anchorCtr="0">
            <a:noAutofit/>
          </a:bodyPr>
          <a:lstStyle>
            <a:lvl1pPr marL="0" indent="0">
              <a:buNone/>
              <a:defRPr sz="16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sp>
        <p:nvSpPr>
          <p:cNvPr id="21" name="Titel 1"/>
          <p:cNvSpPr>
            <a:spLocks noGrp="1"/>
          </p:cNvSpPr>
          <p:nvPr>
            <p:ph type="ctrTitle"/>
          </p:nvPr>
        </p:nvSpPr>
        <p:spPr>
          <a:xfrm>
            <a:off x="6554588" y="2024063"/>
            <a:ext cx="5004000" cy="1403350"/>
          </a:xfrm>
        </p:spPr>
        <p:txBody>
          <a:bodyPr tIns="90000" bIns="90000" anchor="b">
            <a:normAutofit/>
          </a:bodyPr>
          <a:lstStyle>
            <a:lvl1pPr algn="l">
              <a:defRPr sz="3600">
                <a:solidFill>
                  <a:schemeClr val="bg1"/>
                </a:solidFill>
              </a:defRPr>
            </a:lvl1pPr>
          </a:lstStyle>
          <a:p>
            <a:r>
              <a:rPr lang="nl-NL"/>
              <a:t>Klik om de stijl te bewerken</a:t>
            </a:r>
            <a:endParaRPr lang="nl-NL" dirty="0"/>
          </a:p>
        </p:txBody>
      </p:sp>
    </p:spTree>
    <p:extLst>
      <p:ext uri="{BB962C8B-B14F-4D97-AF65-F5344CB8AC3E}">
        <p14:creationId xmlns:p14="http://schemas.microsoft.com/office/powerpoint/2010/main" val="2227666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eldia horizontaal">
    <p:spTree>
      <p:nvGrpSpPr>
        <p:cNvPr id="1" name=""/>
        <p:cNvGrpSpPr/>
        <p:nvPr/>
      </p:nvGrpSpPr>
      <p:grpSpPr>
        <a:xfrm>
          <a:off x="0" y="0"/>
          <a:ext cx="0" cy="0"/>
          <a:chOff x="0" y="0"/>
          <a:chExt cx="0" cy="0"/>
        </a:xfrm>
      </p:grpSpPr>
      <p:sp>
        <p:nvSpPr>
          <p:cNvPr id="6" name="Rechthoek 5"/>
          <p:cNvSpPr/>
          <p:nvPr userDrawn="1"/>
        </p:nvSpPr>
        <p:spPr>
          <a:xfrm>
            <a:off x="0" y="-1"/>
            <a:ext cx="12192000" cy="342741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5000" y="1879600"/>
            <a:ext cx="10923588" cy="1547813"/>
          </a:xfrm>
        </p:spPr>
        <p:txBody>
          <a:bodyPr anchor="ctr" anchorCtr="0">
            <a:normAutofit/>
          </a:bodyPr>
          <a:lstStyle>
            <a:lvl1pPr>
              <a:defRPr sz="4800">
                <a:solidFill>
                  <a:schemeClr val="bg1"/>
                </a:solidFill>
              </a:defRPr>
            </a:lvl1pPr>
          </a:lstStyle>
          <a:p>
            <a:r>
              <a:rPr lang="nl-NL"/>
              <a:t>Klik om de stijl te bewerken</a:t>
            </a:r>
            <a:endParaRPr lang="nl-NL" dirty="0"/>
          </a:p>
        </p:txBody>
      </p:sp>
      <p:pic>
        <p:nvPicPr>
          <p:cNvPr id="7" name="Afbeelding 6"/>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5" name="Tijdelijke aanduiding voor datum 14"/>
          <p:cNvSpPr>
            <a:spLocks noGrp="1"/>
          </p:cNvSpPr>
          <p:nvPr>
            <p:ph type="dt" sz="half" idx="14"/>
          </p:nvPr>
        </p:nvSpPr>
        <p:spPr/>
        <p:txBody>
          <a:bodyPr/>
          <a:lstStyle/>
          <a:p>
            <a:r>
              <a:rPr lang="nl-NL"/>
              <a:t>Stuurgroep VOI 06 juli 2021</a:t>
            </a:r>
            <a:endParaRPr lang="nl-NL" dirty="0"/>
          </a:p>
        </p:txBody>
      </p:sp>
      <p:sp>
        <p:nvSpPr>
          <p:cNvPr id="16" name="Tijdelijke aanduiding voor voettekst 15"/>
          <p:cNvSpPr>
            <a:spLocks noGrp="1"/>
          </p:cNvSpPr>
          <p:nvPr>
            <p:ph type="ftr" sz="quarter" idx="15"/>
          </p:nvPr>
        </p:nvSpPr>
        <p:spPr/>
        <p:txBody>
          <a:bodyPr/>
          <a:lstStyle/>
          <a:p>
            <a:r>
              <a:rPr lang="nl-NL"/>
              <a:t>Ketenplan Inburgering</a:t>
            </a:r>
            <a:endParaRPr lang="nl-NL" dirty="0"/>
          </a:p>
        </p:txBody>
      </p:sp>
      <p:sp>
        <p:nvSpPr>
          <p:cNvPr id="17" name="Tijdelijke aanduiding voor dianummer 16"/>
          <p:cNvSpPr>
            <a:spLocks noGrp="1"/>
          </p:cNvSpPr>
          <p:nvPr>
            <p:ph type="sldNum" sz="quarter" idx="16"/>
          </p:nvPr>
        </p:nvSpPr>
        <p:spPr/>
        <p:txBody>
          <a:bodyPr/>
          <a:lstStyle/>
          <a:p>
            <a:fld id="{10A0A6AF-03C5-477E-939A-E28F7E7F05EA}" type="slidenum">
              <a:rPr lang="nl-NL" smtClean="0"/>
              <a:pPr/>
              <a:t>‹nr.›</a:t>
            </a:fld>
            <a:endParaRPr lang="nl-NL" dirty="0"/>
          </a:p>
        </p:txBody>
      </p:sp>
      <p:sp>
        <p:nvSpPr>
          <p:cNvPr id="9" name="Ondertitel 2"/>
          <p:cNvSpPr>
            <a:spLocks noGrp="1"/>
          </p:cNvSpPr>
          <p:nvPr>
            <p:ph type="subTitle" idx="1"/>
          </p:nvPr>
        </p:nvSpPr>
        <p:spPr>
          <a:xfrm>
            <a:off x="635000" y="3749487"/>
            <a:ext cx="10925176" cy="2077232"/>
          </a:xfrm>
        </p:spPr>
        <p:txBody>
          <a:bodyPr lIns="104400" tIns="90000" rIns="90000" bIns="4680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nl-NL" dirty="0"/>
          </a:p>
        </p:txBody>
      </p:sp>
      <p:sp>
        <p:nvSpPr>
          <p:cNvPr id="10" name="Tijdelijke aanduiding voor tekst 16"/>
          <p:cNvSpPr>
            <a:spLocks noGrp="1"/>
          </p:cNvSpPr>
          <p:nvPr>
            <p:ph type="body" sz="quarter" idx="10" hasCustomPrompt="1"/>
          </p:nvPr>
        </p:nvSpPr>
        <p:spPr>
          <a:xfrm>
            <a:off x="633412" y="5829386"/>
            <a:ext cx="5005388" cy="389360"/>
          </a:xfrm>
        </p:spPr>
        <p:txBody>
          <a:bodyPr lIns="86400" anchor="b" anchorCtr="0">
            <a:noAutofit/>
          </a:bodyPr>
          <a:lstStyle>
            <a:lvl1pPr marL="0" indent="0" algn="l">
              <a:buNone/>
              <a:defRPr sz="1600">
                <a:solidFill>
                  <a:schemeClr val="tx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nl-NL" dirty="0"/>
              <a:t>Naam spreker</a:t>
            </a:r>
          </a:p>
        </p:txBody>
      </p:sp>
      <p:pic>
        <p:nvPicPr>
          <p:cNvPr id="11" name="Afbeelding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2668"/>
            <a:ext cx="12192000" cy="1682495"/>
          </a:xfrm>
          <a:prstGeom prst="rect">
            <a:avLst/>
          </a:prstGeom>
        </p:spPr>
      </p:pic>
    </p:spTree>
    <p:extLst>
      <p:ext uri="{BB962C8B-B14F-4D97-AF65-F5344CB8AC3E}">
        <p14:creationId xmlns:p14="http://schemas.microsoft.com/office/powerpoint/2010/main" val="84247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oudsopgave">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 name="Titel 1"/>
          <p:cNvSpPr>
            <a:spLocks noGrp="1"/>
          </p:cNvSpPr>
          <p:nvPr>
            <p:ph type="title"/>
          </p:nvPr>
        </p:nvSpPr>
        <p:spPr>
          <a:xfrm>
            <a:off x="634999" y="2636838"/>
            <a:ext cx="5003801" cy="1584325"/>
          </a:xfrm>
        </p:spPr>
        <p:txBody>
          <a:bodyPr anchor="ctr" anchorCtr="0">
            <a:normAutofit/>
          </a:bodyPr>
          <a:lstStyle>
            <a:lvl1pPr algn="r">
              <a:defRPr sz="3600">
                <a:solidFill>
                  <a:schemeClr val="bg1"/>
                </a:solidFill>
              </a:defRPr>
            </a:lvl1pPr>
          </a:lstStyle>
          <a:p>
            <a:r>
              <a:rPr lang="nl-NL"/>
              <a:t>Klik om de stijl te bewerken</a:t>
            </a:r>
            <a:endParaRPr lang="nl-NL" dirty="0"/>
          </a:p>
        </p:txBody>
      </p:sp>
      <p:sp>
        <p:nvSpPr>
          <p:cNvPr id="13" name="Tijdelijke aanduiding voor tekst 4"/>
          <p:cNvSpPr>
            <a:spLocks noGrp="1"/>
          </p:cNvSpPr>
          <p:nvPr>
            <p:ph type="body" sz="quarter" idx="15"/>
          </p:nvPr>
        </p:nvSpPr>
        <p:spPr>
          <a:xfrm>
            <a:off x="7791732" y="916926"/>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4" name="Tijdelijke aanduiding voor tekst 4"/>
          <p:cNvSpPr>
            <a:spLocks noGrp="1"/>
          </p:cNvSpPr>
          <p:nvPr>
            <p:ph type="body" sz="quarter" idx="16"/>
          </p:nvPr>
        </p:nvSpPr>
        <p:spPr>
          <a:xfrm>
            <a:off x="7791732" y="2061911"/>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5" name="Tijdelijke aanduiding voor tekst 4"/>
          <p:cNvSpPr>
            <a:spLocks noGrp="1"/>
          </p:cNvSpPr>
          <p:nvPr>
            <p:ph type="body" sz="quarter" idx="17"/>
          </p:nvPr>
        </p:nvSpPr>
        <p:spPr>
          <a:xfrm>
            <a:off x="7791732" y="3211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6" name="Tijdelijke aanduiding voor tekst 4"/>
          <p:cNvSpPr>
            <a:spLocks noGrp="1"/>
          </p:cNvSpPr>
          <p:nvPr>
            <p:ph type="body" sz="quarter" idx="18"/>
          </p:nvPr>
        </p:nvSpPr>
        <p:spPr>
          <a:xfrm>
            <a:off x="7791732" y="43524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sp>
        <p:nvSpPr>
          <p:cNvPr id="17" name="Tijdelijke aanduiding voor tekst 4"/>
          <p:cNvSpPr>
            <a:spLocks noGrp="1"/>
          </p:cNvSpPr>
          <p:nvPr>
            <p:ph type="body" sz="quarter" idx="19"/>
          </p:nvPr>
        </p:nvSpPr>
        <p:spPr>
          <a:xfrm>
            <a:off x="7791732" y="5497200"/>
            <a:ext cx="3766856" cy="817562"/>
          </a:xfrm>
        </p:spPr>
        <p:txBody>
          <a:bodyPr anchor="b" anchorCtr="0">
            <a:normAutofit/>
          </a:bodyPr>
          <a:lstStyle>
            <a:lvl1pPr marL="0" indent="0">
              <a:buNone/>
              <a:defRPr sz="1800"/>
            </a:lvl1pPr>
            <a:lvl2pPr marL="313200" indent="0">
              <a:buNone/>
              <a:defRPr/>
            </a:lvl2pPr>
            <a:lvl3pPr marL="630000" indent="0">
              <a:buNone/>
              <a:defRPr/>
            </a:lvl3pPr>
            <a:lvl4pPr marL="943200" indent="0">
              <a:buNone/>
              <a:defRPr/>
            </a:lvl4pPr>
            <a:lvl5pPr marL="1260000" indent="0">
              <a:buNone/>
              <a:defRPr/>
            </a:lvl5pPr>
          </a:lstStyle>
          <a:p>
            <a:pPr lvl="0"/>
            <a:r>
              <a:rPr lang="nl-NL"/>
              <a:t>Tekststijl van het model bewerken</a:t>
            </a:r>
          </a:p>
        </p:txBody>
      </p:sp>
      <p:pic>
        <p:nvPicPr>
          <p:cNvPr id="19" name="Afbeelding 18"/>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5" name="Tijdelijke aanduiding voor datum 4"/>
          <p:cNvSpPr>
            <a:spLocks noGrp="1"/>
          </p:cNvSpPr>
          <p:nvPr>
            <p:ph type="dt" sz="half" idx="20"/>
          </p:nvPr>
        </p:nvSpPr>
        <p:spPr/>
        <p:txBody>
          <a:bodyPr/>
          <a:lstStyle/>
          <a:p>
            <a:r>
              <a:rPr lang="nl-NL"/>
              <a:t>Stuurgroep VOI 06 juli 2021</a:t>
            </a:r>
            <a:endParaRPr lang="nl-NL" dirty="0"/>
          </a:p>
        </p:txBody>
      </p:sp>
      <p:sp>
        <p:nvSpPr>
          <p:cNvPr id="9" name="Tijdelijke aanduiding voor voettekst 8"/>
          <p:cNvSpPr>
            <a:spLocks noGrp="1"/>
          </p:cNvSpPr>
          <p:nvPr>
            <p:ph type="ftr" sz="quarter" idx="21"/>
          </p:nvPr>
        </p:nvSpPr>
        <p:spPr/>
        <p:txBody>
          <a:bodyPr/>
          <a:lstStyle/>
          <a:p>
            <a:r>
              <a:rPr lang="nl-NL"/>
              <a:t>Ketenplan Inburgering</a:t>
            </a:r>
            <a:endParaRPr lang="nl-NL" dirty="0"/>
          </a:p>
        </p:txBody>
      </p:sp>
      <p:sp>
        <p:nvSpPr>
          <p:cNvPr id="18" name="Tijdelijke aanduiding voor dianummer 17"/>
          <p:cNvSpPr>
            <a:spLocks noGrp="1"/>
          </p:cNvSpPr>
          <p:nvPr>
            <p:ph type="sldNum" sz="quarter" idx="22"/>
          </p:nvPr>
        </p:nvSpPr>
        <p:spPr/>
        <p:txBody>
          <a:bodyPr/>
          <a:lstStyle/>
          <a:p>
            <a:fld id="{10A0A6AF-03C5-477E-939A-E28F7E7F05EA}" type="slidenum">
              <a:rPr lang="nl-NL" smtClean="0"/>
              <a:pPr/>
              <a:t>‹nr.›</a:t>
            </a:fld>
            <a:endParaRPr lang="nl-NL" dirty="0"/>
          </a:p>
        </p:txBody>
      </p:sp>
      <p:sp>
        <p:nvSpPr>
          <p:cNvPr id="22" name="Tijdelijke aanduiding voor tekst 2"/>
          <p:cNvSpPr>
            <a:spLocks noGrp="1"/>
          </p:cNvSpPr>
          <p:nvPr>
            <p:ph type="body" sz="quarter" idx="10" hasCustomPrompt="1"/>
          </p:nvPr>
        </p:nvSpPr>
        <p:spPr>
          <a:xfrm>
            <a:off x="6418727" y="998445"/>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3" name="Tijdelijke aanduiding voor tekst 2"/>
          <p:cNvSpPr>
            <a:spLocks noGrp="1"/>
          </p:cNvSpPr>
          <p:nvPr>
            <p:ph type="body" sz="quarter" idx="11" hasCustomPrompt="1"/>
          </p:nvPr>
        </p:nvSpPr>
        <p:spPr>
          <a:xfrm>
            <a:off x="6418727" y="2143674"/>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4" name="Tijdelijke aanduiding voor tekst 2"/>
          <p:cNvSpPr>
            <a:spLocks noGrp="1"/>
          </p:cNvSpPr>
          <p:nvPr>
            <p:ph type="body" sz="quarter" idx="12" hasCustomPrompt="1"/>
          </p:nvPr>
        </p:nvSpPr>
        <p:spPr>
          <a:xfrm>
            <a:off x="6418727" y="3288903"/>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5" name="Tijdelijke aanduiding voor tekst 2"/>
          <p:cNvSpPr>
            <a:spLocks noGrp="1"/>
          </p:cNvSpPr>
          <p:nvPr>
            <p:ph type="body" sz="quarter" idx="13" hasCustomPrompt="1"/>
          </p:nvPr>
        </p:nvSpPr>
        <p:spPr>
          <a:xfrm>
            <a:off x="6418727" y="4434132"/>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
        <p:nvSpPr>
          <p:cNvPr id="26" name="Tijdelijke aanduiding voor tekst 2"/>
          <p:cNvSpPr>
            <a:spLocks noGrp="1"/>
          </p:cNvSpPr>
          <p:nvPr>
            <p:ph type="body" sz="quarter" idx="14" hasCustomPrompt="1"/>
          </p:nvPr>
        </p:nvSpPr>
        <p:spPr>
          <a:xfrm>
            <a:off x="6418727" y="5579361"/>
            <a:ext cx="1373005" cy="817563"/>
          </a:xfrm>
        </p:spPr>
        <p:txBody>
          <a:bodyPr bIns="46800" anchor="b" anchorCtr="0">
            <a:normAutofit/>
          </a:bodyPr>
          <a:lstStyle>
            <a:lvl1pPr marL="0" indent="0" algn="r">
              <a:buNone/>
              <a:defRPr sz="4800">
                <a:solidFill>
                  <a:schemeClr val="tx2"/>
                </a:solidFill>
              </a:defRPr>
            </a:lvl1pPr>
          </a:lstStyle>
          <a:p>
            <a:pPr lvl="0"/>
            <a:r>
              <a:rPr lang="nl-NL" dirty="0"/>
              <a:t>#</a:t>
            </a:r>
          </a:p>
        </p:txBody>
      </p:sp>
    </p:spTree>
    <p:extLst>
      <p:ext uri="{BB962C8B-B14F-4D97-AF65-F5344CB8AC3E}">
        <p14:creationId xmlns:p14="http://schemas.microsoft.com/office/powerpoint/2010/main" val="339859381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oudsopgave met afbeelding">
    <p:spTree>
      <p:nvGrpSpPr>
        <p:cNvPr id="1" name=""/>
        <p:cNvGrpSpPr/>
        <p:nvPr/>
      </p:nvGrpSpPr>
      <p:grpSpPr>
        <a:xfrm>
          <a:off x="0" y="0"/>
          <a:ext cx="0" cy="0"/>
          <a:chOff x="0" y="0"/>
          <a:chExt cx="0" cy="0"/>
        </a:xfrm>
      </p:grpSpPr>
      <p:sp>
        <p:nvSpPr>
          <p:cNvPr id="5" name="Rechthoek 4"/>
          <p:cNvSpPr/>
          <p:nvPr userDrawn="1"/>
        </p:nvSpPr>
        <p:spPr>
          <a:xfrm>
            <a:off x="609600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Tijdelijke aanduiding voor tekst 11"/>
          <p:cNvSpPr>
            <a:spLocks noGrp="1"/>
          </p:cNvSpPr>
          <p:nvPr>
            <p:ph type="body" sz="quarter" idx="13"/>
          </p:nvPr>
        </p:nvSpPr>
        <p:spPr>
          <a:xfrm>
            <a:off x="6553200" y="2289600"/>
            <a:ext cx="5004000" cy="3931813"/>
          </a:xfrm>
        </p:spPr>
        <p:txBody>
          <a:bodyPr/>
          <a:lstStyle>
            <a:lvl1pPr marL="457200" indent="-457200">
              <a:buClr>
                <a:schemeClr val="bg1"/>
              </a:buClr>
              <a:buFont typeface="+mj-lt"/>
              <a:buAutoNum type="arabicPeriod"/>
              <a:defRPr>
                <a:solidFill>
                  <a:schemeClr val="bg1"/>
                </a:solidFill>
              </a:defRPr>
            </a:lvl1pPr>
            <a:lvl2pPr marL="684000" indent="-216000">
              <a:buClr>
                <a:schemeClr val="bg1"/>
              </a:buClr>
              <a:defRPr>
                <a:solidFill>
                  <a:schemeClr val="bg1"/>
                </a:solidFill>
              </a:defRPr>
            </a:lvl2pPr>
            <a:lvl3pPr>
              <a:buClr>
                <a:schemeClr val="bg1"/>
              </a:buClr>
              <a:defRPr>
                <a:solidFill>
                  <a:schemeClr val="bg1"/>
                </a:solidFill>
              </a:defRPr>
            </a:lvl3pPr>
            <a:lvl4pPr>
              <a:buClr>
                <a:schemeClr val="bg1"/>
              </a:buClr>
              <a:defRPr>
                <a:solidFill>
                  <a:schemeClr val="bg1"/>
                </a:solidFill>
              </a:defRPr>
            </a:lvl4pPr>
            <a:lvl5pPr>
              <a:buClrTx/>
              <a:defRPr>
                <a:solidFill>
                  <a:schemeClr val="bg1"/>
                </a:solidFill>
              </a:defRPr>
            </a:lvl5pPr>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NL" dirty="0"/>
          </a:p>
        </p:txBody>
      </p:sp>
      <p:pic>
        <p:nvPicPr>
          <p:cNvPr id="13" name="Afbeelding 12"/>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6" name="Titel 5"/>
          <p:cNvSpPr>
            <a:spLocks noGrp="1"/>
          </p:cNvSpPr>
          <p:nvPr>
            <p:ph type="title"/>
          </p:nvPr>
        </p:nvSpPr>
        <p:spPr>
          <a:xfrm>
            <a:off x="6553200" y="1051200"/>
            <a:ext cx="5004000" cy="948047"/>
          </a:xfrm>
        </p:spPr>
        <p:txBody>
          <a:bodyPr/>
          <a:lstStyle>
            <a:lvl1pPr>
              <a:defRPr>
                <a:solidFill>
                  <a:schemeClr val="bg1"/>
                </a:solidFill>
              </a:defRPr>
            </a:lvl1pPr>
          </a:lstStyle>
          <a:p>
            <a:r>
              <a:rPr lang="nl-NL"/>
              <a:t>Klik om de stijl te bewerken</a:t>
            </a:r>
            <a:endParaRPr lang="nl-NL" dirty="0"/>
          </a:p>
        </p:txBody>
      </p:sp>
      <p:sp>
        <p:nvSpPr>
          <p:cNvPr id="17" name="Tijdelijke aanduiding voor datum 16"/>
          <p:cNvSpPr>
            <a:spLocks noGrp="1"/>
          </p:cNvSpPr>
          <p:nvPr>
            <p:ph type="dt" sz="half" idx="14"/>
          </p:nvPr>
        </p:nvSpPr>
        <p:spPr/>
        <p:txBody>
          <a:bodyPr/>
          <a:lstStyle/>
          <a:p>
            <a:r>
              <a:rPr lang="nl-NL"/>
              <a:t>Stuurgroep VOI 06 juli 2021</a:t>
            </a:r>
            <a:endParaRPr lang="nl-NL" dirty="0"/>
          </a:p>
        </p:txBody>
      </p:sp>
      <p:sp>
        <p:nvSpPr>
          <p:cNvPr id="18" name="Tijdelijke aanduiding voor voettekst 17"/>
          <p:cNvSpPr>
            <a:spLocks noGrp="1"/>
          </p:cNvSpPr>
          <p:nvPr>
            <p:ph type="ftr" sz="quarter" idx="15"/>
          </p:nvPr>
        </p:nvSpPr>
        <p:spPr/>
        <p:txBody>
          <a:bodyPr/>
          <a:lstStyle/>
          <a:p>
            <a:r>
              <a:rPr lang="nl-NL"/>
              <a:t>Ketenplan Inburgering</a:t>
            </a:r>
            <a:endParaRPr lang="nl-NL" dirty="0"/>
          </a:p>
        </p:txBody>
      </p:sp>
      <p:sp>
        <p:nvSpPr>
          <p:cNvPr id="19" name="Tijdelijke aanduiding voor dianummer 18"/>
          <p:cNvSpPr>
            <a:spLocks noGrp="1"/>
          </p:cNvSpPr>
          <p:nvPr>
            <p:ph type="sldNum" sz="quarter" idx="16"/>
          </p:nvPr>
        </p:nvSpPr>
        <p:spPr/>
        <p:txBody>
          <a:bodyPr/>
          <a:lstStyle/>
          <a:p>
            <a:fld id="{10A0A6AF-03C5-477E-939A-E28F7E7F05EA}" type="slidenum">
              <a:rPr lang="nl-NL" smtClean="0"/>
              <a:pPr/>
              <a:t>‹nr.›</a:t>
            </a:fld>
            <a:endParaRPr lang="nl-NL" dirty="0"/>
          </a:p>
        </p:txBody>
      </p:sp>
      <p:sp>
        <p:nvSpPr>
          <p:cNvPr id="12" name="Tijdelijke aanduiding voor afbeelding 11">
            <a:extLst>
              <a:ext uri="{FF2B5EF4-FFF2-40B4-BE49-F238E27FC236}">
                <a16:creationId xmlns:a16="http://schemas.microsoft.com/office/drawing/2014/main" id="{65CDA938-34ED-EC47-B19D-D582D052909F}"/>
              </a:ext>
            </a:extLst>
          </p:cNvPr>
          <p:cNvSpPr>
            <a:spLocks noGrp="1"/>
          </p:cNvSpPr>
          <p:nvPr>
            <p:ph type="pic" sz="quarter" idx="10"/>
          </p:nvPr>
        </p:nvSpPr>
        <p:spPr>
          <a:xfrm>
            <a:off x="0" y="0"/>
            <a:ext cx="6098242" cy="6858000"/>
          </a:xfrm>
          <a:custGeom>
            <a:avLst/>
            <a:gdLst>
              <a:gd name="connsiteX0" fmla="*/ 0 w 6098242"/>
              <a:gd name="connsiteY0" fmla="*/ 0 h 6858000"/>
              <a:gd name="connsiteX1" fmla="*/ 5860200 w 6098242"/>
              <a:gd name="connsiteY1" fmla="*/ 0 h 6858000"/>
              <a:gd name="connsiteX2" fmla="*/ 5860200 w 6098242"/>
              <a:gd name="connsiteY2" fmla="*/ 712800 h 6858000"/>
              <a:gd name="connsiteX3" fmla="*/ 6098242 w 6098242"/>
              <a:gd name="connsiteY3" fmla="*/ 712800 h 6858000"/>
              <a:gd name="connsiteX4" fmla="*/ 6098242 w 6098242"/>
              <a:gd name="connsiteY4" fmla="*/ 6858000 h 6858000"/>
              <a:gd name="connsiteX5" fmla="*/ 0 w 6098242"/>
              <a:gd name="connsiteY5"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098242" h="6858000">
                <a:moveTo>
                  <a:pt x="0" y="0"/>
                </a:moveTo>
                <a:lnTo>
                  <a:pt x="5860200" y="0"/>
                </a:lnTo>
                <a:lnTo>
                  <a:pt x="5860200" y="712800"/>
                </a:lnTo>
                <a:lnTo>
                  <a:pt x="6098242" y="712800"/>
                </a:lnTo>
                <a:lnTo>
                  <a:pt x="6098242" y="6858000"/>
                </a:lnTo>
                <a:lnTo>
                  <a:pt x="0" y="6858000"/>
                </a:lnTo>
                <a:close/>
              </a:path>
            </a:pathLst>
          </a:custGeom>
          <a:noFill/>
        </p:spPr>
        <p:txBody>
          <a:bodyPr wrap="square" lIns="612000" anchor="ctr" anchorCtr="0">
            <a:noAutofit/>
          </a:bodyPr>
          <a:lstStyle>
            <a:lvl1pPr algn="l">
              <a:defRPr>
                <a:solidFill>
                  <a:schemeClr val="tx1"/>
                </a:solidFill>
              </a:defRPr>
            </a:lvl1pPr>
          </a:lstStyle>
          <a:p>
            <a:r>
              <a:rPr lang="nl-NL"/>
              <a:t>Klik op het pictogram als u een afbeelding wilt toevoegen</a:t>
            </a:r>
            <a:endParaRPr lang="nl-NL" dirty="0"/>
          </a:p>
        </p:txBody>
      </p:sp>
    </p:spTree>
    <p:extLst>
      <p:ext uri="{BB962C8B-B14F-4D97-AF65-F5344CB8AC3E}">
        <p14:creationId xmlns:p14="http://schemas.microsoft.com/office/powerpoint/2010/main" val="3496290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ectiekop">
    <p:spTree>
      <p:nvGrpSpPr>
        <p:cNvPr id="1" name=""/>
        <p:cNvGrpSpPr/>
        <p:nvPr/>
      </p:nvGrpSpPr>
      <p:grpSpPr>
        <a:xfrm>
          <a:off x="0" y="0"/>
          <a:ext cx="0" cy="0"/>
          <a:chOff x="0" y="0"/>
          <a:chExt cx="0" cy="0"/>
        </a:xfrm>
      </p:grpSpPr>
      <p:sp>
        <p:nvSpPr>
          <p:cNvPr id="7" name="Rechthoek 6"/>
          <p:cNvSpPr/>
          <p:nvPr userDrawn="1"/>
        </p:nvSpPr>
        <p:spPr>
          <a:xfrm>
            <a:off x="0" y="0"/>
            <a:ext cx="60960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p:cNvSpPr>
            <a:spLocks noGrp="1"/>
          </p:cNvSpPr>
          <p:nvPr>
            <p:ph type="title"/>
          </p:nvPr>
        </p:nvSpPr>
        <p:spPr>
          <a:xfrm>
            <a:off x="634999" y="2636837"/>
            <a:ext cx="5003801" cy="1584325"/>
          </a:xfrm>
        </p:spPr>
        <p:txBody>
          <a:bodyPr anchor="b">
            <a:normAutofit/>
          </a:bodyPr>
          <a:lstStyle>
            <a:lvl1pPr algn="r">
              <a:defRPr sz="3600">
                <a:solidFill>
                  <a:schemeClr val="bg1"/>
                </a:solidFill>
              </a:defRPr>
            </a:lvl1pPr>
          </a:lstStyle>
          <a:p>
            <a:r>
              <a:rPr lang="nl-NL"/>
              <a:t>Klik om de stijl te bewerken</a:t>
            </a:r>
            <a:endParaRPr lang="nl-NL" dirty="0"/>
          </a:p>
        </p:txBody>
      </p:sp>
      <p:sp>
        <p:nvSpPr>
          <p:cNvPr id="3" name="Tijdelijke aanduiding voor tekst 2"/>
          <p:cNvSpPr>
            <a:spLocks noGrp="1"/>
          </p:cNvSpPr>
          <p:nvPr>
            <p:ph type="body" idx="1"/>
          </p:nvPr>
        </p:nvSpPr>
        <p:spPr>
          <a:xfrm>
            <a:off x="634999" y="4221162"/>
            <a:ext cx="5003801" cy="2000251"/>
          </a:xfrm>
        </p:spPr>
        <p:txBody>
          <a:bodyPr tIns="90000" rIns="100800"/>
          <a:lstStyle>
            <a:lvl1pPr marL="0" indent="0" algn="r">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Tekststijl van het model bewerken</a:t>
            </a:r>
          </a:p>
        </p:txBody>
      </p:sp>
      <p:sp>
        <p:nvSpPr>
          <p:cNvPr id="9" name="Tijdelijke aanduiding voor tekst 8"/>
          <p:cNvSpPr>
            <a:spLocks noGrp="1"/>
          </p:cNvSpPr>
          <p:nvPr>
            <p:ph type="body" sz="quarter" idx="13" hasCustomPrompt="1"/>
          </p:nvPr>
        </p:nvSpPr>
        <p:spPr>
          <a:xfrm>
            <a:off x="634999" y="1171575"/>
            <a:ext cx="5003801" cy="1463674"/>
          </a:xfrm>
        </p:spPr>
        <p:txBody>
          <a:bodyPr rIns="0" anchor="b" anchorCtr="0">
            <a:normAutofit/>
          </a:bodyPr>
          <a:lstStyle>
            <a:lvl1pPr marL="0" indent="0" algn="r">
              <a:buNone/>
              <a:defRPr sz="9600" b="1" i="0">
                <a:solidFill>
                  <a:schemeClr val="bg1"/>
                </a:solidFill>
              </a:defRPr>
            </a:lvl1pPr>
            <a:lvl2pPr marL="313200" indent="0" algn="r">
              <a:buNone/>
              <a:defRPr/>
            </a:lvl2pPr>
            <a:lvl3pPr marL="630000" indent="0" algn="r">
              <a:buNone/>
              <a:defRPr/>
            </a:lvl3pPr>
            <a:lvl4pPr marL="943200" indent="0" algn="r">
              <a:buNone/>
              <a:defRPr/>
            </a:lvl4pPr>
            <a:lvl5pPr marL="1260000" indent="0" algn="r">
              <a:buNone/>
              <a:defRPr/>
            </a:lvl5pPr>
          </a:lstStyle>
          <a:p>
            <a:pPr lvl="0"/>
            <a:r>
              <a:rPr lang="nl-NL" dirty="0"/>
              <a:t>#</a:t>
            </a:r>
          </a:p>
        </p:txBody>
      </p:sp>
      <p:pic>
        <p:nvPicPr>
          <p:cNvPr id="8" name="Afbeelding 7"/>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0" name="Tijdelijke aanduiding voor datum 9"/>
          <p:cNvSpPr>
            <a:spLocks noGrp="1"/>
          </p:cNvSpPr>
          <p:nvPr>
            <p:ph type="dt" sz="half" idx="14"/>
          </p:nvPr>
        </p:nvSpPr>
        <p:spPr/>
        <p:txBody>
          <a:bodyPr/>
          <a:lstStyle/>
          <a:p>
            <a:r>
              <a:rPr lang="nl-NL"/>
              <a:t>Stuurgroep VOI 06 juli 2021</a:t>
            </a:r>
            <a:endParaRPr lang="nl-NL" dirty="0"/>
          </a:p>
        </p:txBody>
      </p:sp>
      <p:sp>
        <p:nvSpPr>
          <p:cNvPr id="12" name="Tijdelijke aanduiding voor voettekst 11"/>
          <p:cNvSpPr>
            <a:spLocks noGrp="1"/>
          </p:cNvSpPr>
          <p:nvPr>
            <p:ph type="ftr" sz="quarter" idx="15"/>
          </p:nvPr>
        </p:nvSpPr>
        <p:spPr/>
        <p:txBody>
          <a:bodyPr/>
          <a:lstStyle/>
          <a:p>
            <a:r>
              <a:rPr lang="nl-NL"/>
              <a:t>Ketenplan Inburgering</a:t>
            </a:r>
            <a:endParaRPr lang="nl-NL" dirty="0"/>
          </a:p>
        </p:txBody>
      </p:sp>
      <p:sp>
        <p:nvSpPr>
          <p:cNvPr id="13" name="Tijdelijke aanduiding voor dianummer 12"/>
          <p:cNvSpPr>
            <a:spLocks noGrp="1"/>
          </p:cNvSpPr>
          <p:nvPr>
            <p:ph type="sldNum" sz="quarter" idx="16"/>
          </p:nvPr>
        </p:nvSpPr>
        <p:spPr/>
        <p:txBody>
          <a:body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3006674278"/>
      </p:ext>
    </p:extLst>
  </p:cSld>
  <p:clrMapOvr>
    <a:masterClrMapping/>
  </p:clrMapOvr>
  <p:extLst>
    <p:ext uri="{DCECCB84-F9BA-43D5-87BE-67443E8EF086}">
      <p15:sldGuideLst xmlns:p15="http://schemas.microsoft.com/office/powerpoint/2012/main">
        <p15:guide id="1" orient="horz" pos="1661">
          <p15:clr>
            <a:srgbClr val="FBAE40"/>
          </p15:clr>
        </p15:guide>
        <p15:guide id="2" orient="horz" pos="2659">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635000" y="1052513"/>
            <a:ext cx="10923588" cy="948047"/>
          </a:xfrm>
          <a:prstGeom prst="rect">
            <a:avLst/>
          </a:prstGeom>
        </p:spPr>
        <p:txBody>
          <a:bodyPr vert="horz" lIns="91440" tIns="45720" rIns="91440" bIns="45720" rtlCol="0" anchor="b" anchorCtr="0">
            <a:normAutofit/>
          </a:bodyPr>
          <a:lstStyle/>
          <a:p>
            <a:r>
              <a:rPr lang="nl-NL" dirty="0"/>
              <a:t>Klik om de stijl te bewerken</a:t>
            </a:r>
          </a:p>
        </p:txBody>
      </p:sp>
      <p:sp>
        <p:nvSpPr>
          <p:cNvPr id="3" name="Tijdelijke aanduiding voor tekst 2"/>
          <p:cNvSpPr>
            <a:spLocks noGrp="1"/>
          </p:cNvSpPr>
          <p:nvPr>
            <p:ph type="body" idx="1"/>
          </p:nvPr>
        </p:nvSpPr>
        <p:spPr>
          <a:xfrm>
            <a:off x="635000" y="2289485"/>
            <a:ext cx="10923588" cy="3931928"/>
          </a:xfrm>
          <a:prstGeom prst="rect">
            <a:avLst/>
          </a:prstGeom>
        </p:spPr>
        <p:txBody>
          <a:bodyPr vert="horz" lIns="91440" tIns="45720" rIns="91440" bIns="45720" rtlCol="0">
            <a:normAutofit/>
          </a:bodyPr>
          <a:lstStyle/>
          <a:p>
            <a:pPr lvl="0"/>
            <a:r>
              <a:rPr lang="nl-NL" dirty="0"/>
              <a:t>Tekststijl van het model bewerken</a:t>
            </a:r>
          </a:p>
          <a:p>
            <a:pPr lvl="1"/>
            <a:r>
              <a:rPr lang="nl-NL" dirty="0"/>
              <a:t>Tweede niveau</a:t>
            </a:r>
          </a:p>
          <a:p>
            <a:pPr lvl="2"/>
            <a:r>
              <a:rPr lang="nl-NL" dirty="0"/>
              <a:t>Derde niveau</a:t>
            </a:r>
          </a:p>
          <a:p>
            <a:pPr lvl="3"/>
            <a:r>
              <a:rPr lang="nl-NL" dirty="0"/>
              <a:t>Vierde niveau</a:t>
            </a:r>
          </a:p>
          <a:p>
            <a:pPr lvl="4"/>
            <a:r>
              <a:rPr lang="nl-NL" dirty="0"/>
              <a:t>Vijfde niveau</a:t>
            </a:r>
          </a:p>
          <a:p>
            <a:pPr lvl="5"/>
            <a:r>
              <a:rPr lang="nl-NL" dirty="0"/>
              <a:t>Zesde niveau</a:t>
            </a:r>
          </a:p>
          <a:p>
            <a:pPr lvl="6"/>
            <a:r>
              <a:rPr lang="nl-NL" dirty="0"/>
              <a:t>Zevende niveau</a:t>
            </a:r>
          </a:p>
          <a:p>
            <a:pPr lvl="7"/>
            <a:r>
              <a:rPr lang="nl-NL" dirty="0"/>
              <a:t>Achtste niveau</a:t>
            </a:r>
          </a:p>
          <a:p>
            <a:pPr lvl="8"/>
            <a:r>
              <a:rPr lang="nl-NL" dirty="0"/>
              <a:t>Negende niveau</a:t>
            </a:r>
          </a:p>
          <a:p>
            <a:pPr lvl="8"/>
            <a:endParaRPr lang="nl-NL" dirty="0"/>
          </a:p>
        </p:txBody>
      </p:sp>
      <p:pic>
        <p:nvPicPr>
          <p:cNvPr id="12" name="Afbeelding 11"/>
          <p:cNvPicPr>
            <a:picLocks noChangeAspect="1"/>
          </p:cNvPicPr>
          <p:nvPr userDrawn="1"/>
        </p:nvPicPr>
        <p:blipFill>
          <a:blip r:embed="rId39">
            <a:extLst>
              <a:ext uri="{28A0092B-C50C-407E-A947-70E740481C1C}">
                <a14:useLocalDpi xmlns:a14="http://schemas.microsoft.com/office/drawing/2010/main"/>
              </a:ext>
            </a:extLst>
          </a:blip>
          <a:stretch>
            <a:fillRect/>
          </a:stretch>
        </p:blipFill>
        <p:spPr>
          <a:xfrm>
            <a:off x="-3175" y="0"/>
            <a:ext cx="12198350" cy="1066800"/>
          </a:xfrm>
          <a:prstGeom prst="rect">
            <a:avLst/>
          </a:prstGeom>
        </p:spPr>
      </p:pic>
      <p:sp>
        <p:nvSpPr>
          <p:cNvPr id="11" name="Tijdelijke aanduiding voor datum 3"/>
          <p:cNvSpPr>
            <a:spLocks noGrp="1"/>
          </p:cNvSpPr>
          <p:nvPr>
            <p:ph type="dt" sz="half" idx="2"/>
          </p:nvPr>
        </p:nvSpPr>
        <p:spPr>
          <a:xfrm>
            <a:off x="635000" y="6543488"/>
            <a:ext cx="5003800" cy="264272"/>
          </a:xfrm>
          <a:prstGeom prst="rect">
            <a:avLst/>
          </a:prstGeom>
        </p:spPr>
        <p:txBody>
          <a:bodyPr vert="horz" lIns="91440" tIns="0" rIns="91440" bIns="45720" rtlCol="0" anchor="t" anchorCtr="0"/>
          <a:lstStyle>
            <a:lvl1pPr algn="l">
              <a:defRPr sz="1050">
                <a:solidFill>
                  <a:schemeClr val="bg1">
                    <a:lumMod val="65000"/>
                  </a:schemeClr>
                </a:solidFill>
              </a:defRPr>
            </a:lvl1pPr>
          </a:lstStyle>
          <a:p>
            <a:r>
              <a:rPr lang="nl-NL"/>
              <a:t>Stuurgroep VOI 06 juli 2021</a:t>
            </a:r>
            <a:endParaRPr lang="nl-NL" dirty="0"/>
          </a:p>
        </p:txBody>
      </p:sp>
      <p:sp>
        <p:nvSpPr>
          <p:cNvPr id="14" name="Tijdelijke aanduiding voor voettekst 4"/>
          <p:cNvSpPr>
            <a:spLocks noGrp="1"/>
          </p:cNvSpPr>
          <p:nvPr>
            <p:ph type="ftr" sz="quarter" idx="3"/>
          </p:nvPr>
        </p:nvSpPr>
        <p:spPr>
          <a:xfrm>
            <a:off x="635000" y="6221413"/>
            <a:ext cx="5003800" cy="322075"/>
          </a:xfrm>
          <a:prstGeom prst="rect">
            <a:avLst/>
          </a:prstGeom>
        </p:spPr>
        <p:txBody>
          <a:bodyPr vert="horz" lIns="91440" tIns="45720" rIns="91440" bIns="45720" rtlCol="0" anchor="b" anchorCtr="0"/>
          <a:lstStyle>
            <a:lvl1pPr algn="l">
              <a:defRPr sz="1050">
                <a:solidFill>
                  <a:schemeClr val="bg1">
                    <a:lumMod val="65000"/>
                  </a:schemeClr>
                </a:solidFill>
              </a:defRPr>
            </a:lvl1pPr>
          </a:lstStyle>
          <a:p>
            <a:r>
              <a:rPr lang="nl-NL"/>
              <a:t>Ketenplan Inburgering</a:t>
            </a:r>
            <a:endParaRPr lang="nl-NL" dirty="0"/>
          </a:p>
        </p:txBody>
      </p:sp>
      <p:sp>
        <p:nvSpPr>
          <p:cNvPr id="15" name="Tijdelijke aanduiding voor dianummer 5"/>
          <p:cNvSpPr>
            <a:spLocks noGrp="1"/>
          </p:cNvSpPr>
          <p:nvPr>
            <p:ph type="sldNum" sz="quarter" idx="4"/>
          </p:nvPr>
        </p:nvSpPr>
        <p:spPr>
          <a:xfrm>
            <a:off x="6553199" y="6221413"/>
            <a:ext cx="5005389" cy="322075"/>
          </a:xfrm>
          <a:prstGeom prst="rect">
            <a:avLst/>
          </a:prstGeom>
        </p:spPr>
        <p:txBody>
          <a:bodyPr vert="horz" lIns="91440" tIns="45720" rIns="0" bIns="45720" rtlCol="0" anchor="b" anchorCtr="0"/>
          <a:lstStyle>
            <a:lvl1pPr algn="r">
              <a:defRPr sz="1050">
                <a:solidFill>
                  <a:schemeClr val="bg1">
                    <a:lumMod val="65000"/>
                  </a:schemeClr>
                </a:solidFill>
              </a:defRPr>
            </a:lvl1pPr>
          </a:lstStyle>
          <a:p>
            <a:fld id="{10A0A6AF-03C5-477E-939A-E28F7E7F05EA}" type="slidenum">
              <a:rPr lang="nl-NL" smtClean="0"/>
              <a:pPr/>
              <a:t>‹nr.›</a:t>
            </a:fld>
            <a:endParaRPr lang="nl-NL" dirty="0"/>
          </a:p>
        </p:txBody>
      </p:sp>
    </p:spTree>
    <p:extLst>
      <p:ext uri="{BB962C8B-B14F-4D97-AF65-F5344CB8AC3E}">
        <p14:creationId xmlns:p14="http://schemas.microsoft.com/office/powerpoint/2010/main" val="4260827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 id="2147483692" r:id="rId32"/>
    <p:sldLayoutId id="2147483693" r:id="rId33"/>
    <p:sldLayoutId id="2147483694" r:id="rId34"/>
    <p:sldLayoutId id="2147483695" r:id="rId35"/>
    <p:sldLayoutId id="2147483696" r:id="rId36"/>
    <p:sldLayoutId id="2147483697" r:id="rId37"/>
  </p:sldLayoutIdLst>
  <p:hf hdr="0"/>
  <p:txStyles>
    <p:titleStyle>
      <a:lvl1pPr algn="l" defTabSz="914400" rtl="0" eaLnBrk="1" latinLnBrk="0" hangingPunct="1">
        <a:lnSpc>
          <a:spcPct val="90000"/>
        </a:lnSpc>
        <a:spcBef>
          <a:spcPct val="0"/>
        </a:spcBef>
        <a:buNone/>
        <a:defRPr sz="3600" b="0" kern="1200" baseline="0">
          <a:solidFill>
            <a:schemeClr val="tx2"/>
          </a:solidFill>
          <a:latin typeface="+mj-lt"/>
          <a:ea typeface="+mj-ea"/>
          <a:cs typeface="+mj-cs"/>
        </a:defRPr>
      </a:lvl1pPr>
    </p:titleStyle>
    <p:body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2" pos="7281">
          <p15:clr>
            <a:srgbClr val="F26B43"/>
          </p15:clr>
        </p15:guide>
        <p15:guide id="8" orient="horz" pos="3919">
          <p15:clr>
            <a:srgbClr val="F26B43"/>
          </p15:clr>
        </p15:guide>
        <p15:guide id="9" pos="3840">
          <p15:clr>
            <a:srgbClr val="F26B43"/>
          </p15:clr>
        </p15:guide>
        <p15:guide id="10" orient="horz" pos="2159">
          <p15:clr>
            <a:srgbClr val="F26B43"/>
          </p15:clr>
        </p15:guide>
        <p15:guide id="11" pos="400">
          <p15:clr>
            <a:srgbClr val="F26B43"/>
          </p15:clr>
        </p15:guide>
        <p15:guide id="12" pos="4128">
          <p15:clr>
            <a:srgbClr val="F26B43"/>
          </p15:clr>
        </p15:guide>
        <p15:guide id="13" pos="3552">
          <p15:clr>
            <a:srgbClr val="F26B43"/>
          </p15:clr>
        </p15:guide>
        <p15:guide id="14" orient="horz" pos="1275">
          <p15:clr>
            <a:srgbClr val="F26B43"/>
          </p15:clr>
        </p15:guide>
        <p15:guide id="15" orient="horz" pos="1434">
          <p15:clr>
            <a:srgbClr val="F26B43"/>
          </p15:clr>
        </p15:guide>
        <p15:guide id="16" pos="461">
          <p15:clr>
            <a:srgbClr val="F26B43"/>
          </p15:clr>
        </p15:guide>
        <p15:guide id="17" orient="horz" pos="663">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1.xml.rels><?xml version="1.0" encoding="UTF-8" standalone="yes"?>
<Relationships xmlns="http://schemas.openxmlformats.org/package/2006/relationships"><Relationship Id="rId3" Type="http://schemas.openxmlformats.org/officeDocument/2006/relationships/hyperlink" Target="http://www.mijnuitvoeringvanbeleidszw.nl/" TargetMode="External"/><Relationship Id="rId2" Type="http://schemas.openxmlformats.org/officeDocument/2006/relationships/notesSlide" Target="../notesSlides/notesSlide11.xml"/><Relationship Id="rId1" Type="http://schemas.openxmlformats.org/officeDocument/2006/relationships/slideLayout" Target="../slideLayouts/slideLayout18.xml"/><Relationship Id="rId4" Type="http://schemas.openxmlformats.org/officeDocument/2006/relationships/hyperlink" Target="mailto:AMIF2021-2027@minszw.n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8.xml"/><Relationship Id="rId4" Type="http://schemas.openxmlformats.org/officeDocument/2006/relationships/image" Target="../media/image12.sv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C207-CE28-5DEC-AB27-CC311608DBBE}"/>
              </a:ext>
            </a:extLst>
          </p:cNvPr>
          <p:cNvSpPr>
            <a:spLocks noGrp="1"/>
          </p:cNvSpPr>
          <p:nvPr>
            <p:ph type="title"/>
          </p:nvPr>
        </p:nvSpPr>
        <p:spPr>
          <a:xfrm>
            <a:off x="6553893" y="939453"/>
            <a:ext cx="5004000" cy="2029216"/>
          </a:xfrm>
        </p:spPr>
        <p:txBody>
          <a:bodyPr anchor="b">
            <a:normAutofit/>
          </a:bodyPr>
          <a:lstStyle/>
          <a:p>
            <a:r>
              <a:rPr lang="nl-NL" sz="4000" dirty="0"/>
              <a:t>Inburgeringscafé 2025</a:t>
            </a:r>
            <a:br>
              <a:rPr lang="nl-NL" sz="3100" dirty="0"/>
            </a:br>
            <a:endParaRPr lang="nl-NL" sz="3100" dirty="0"/>
          </a:p>
        </p:txBody>
      </p:sp>
      <p:sp>
        <p:nvSpPr>
          <p:cNvPr id="15" name="Slide Number Placeholder 6">
            <a:extLst>
              <a:ext uri="{FF2B5EF4-FFF2-40B4-BE49-F238E27FC236}">
                <a16:creationId xmlns:a16="http://schemas.microsoft.com/office/drawing/2014/main" id="{808ED85D-E87F-7B88-25BA-760155D3FA07}"/>
              </a:ext>
            </a:extLst>
          </p:cNvPr>
          <p:cNvSpPr>
            <a:spLocks noGrp="1"/>
          </p:cNvSpPr>
          <p:nvPr>
            <p:ph type="sldNum" sz="quarter" idx="22"/>
          </p:nvPr>
        </p:nvSpPr>
        <p:spPr>
          <a:xfrm>
            <a:off x="6553199" y="6221413"/>
            <a:ext cx="5005389" cy="322075"/>
          </a:xfrm>
        </p:spPr>
        <p:txBody>
          <a:bodyPr/>
          <a:lstStyle/>
          <a:p>
            <a:pPr>
              <a:spcAft>
                <a:spcPts val="600"/>
              </a:spcAft>
            </a:pPr>
            <a:fld id="{10A0A6AF-03C5-477E-939A-E28F7E7F05EA}" type="slidenum">
              <a:rPr lang="nl-NL" smtClean="0"/>
              <a:pPr>
                <a:spcAft>
                  <a:spcPts val="600"/>
                </a:spcAft>
              </a:pPr>
              <a:t>1</a:t>
            </a:fld>
            <a:endParaRPr lang="nl-NL"/>
          </a:p>
        </p:txBody>
      </p:sp>
    </p:spTree>
    <p:extLst>
      <p:ext uri="{BB962C8B-B14F-4D97-AF65-F5344CB8AC3E}">
        <p14:creationId xmlns:p14="http://schemas.microsoft.com/office/powerpoint/2010/main" val="2999827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C207-CE28-5DEC-AB27-CC311608DBBE}"/>
              </a:ext>
            </a:extLst>
          </p:cNvPr>
          <p:cNvSpPr>
            <a:spLocks noGrp="1"/>
          </p:cNvSpPr>
          <p:nvPr>
            <p:ph type="title"/>
          </p:nvPr>
        </p:nvSpPr>
        <p:spPr>
          <a:xfrm>
            <a:off x="6553893" y="2254101"/>
            <a:ext cx="5004000" cy="1935127"/>
          </a:xfrm>
        </p:spPr>
        <p:txBody>
          <a:bodyPr anchor="b">
            <a:normAutofit/>
          </a:bodyPr>
          <a:lstStyle/>
          <a:p>
            <a:r>
              <a:rPr lang="nl-NL" sz="2800" dirty="0"/>
              <a:t>Openingstijden telefoonlijn DUO</a:t>
            </a:r>
            <a:br>
              <a:rPr lang="nl-NL" sz="2800" dirty="0"/>
            </a:br>
            <a:br>
              <a:rPr lang="nl-NL" sz="3100" dirty="0"/>
            </a:br>
            <a:endParaRPr lang="nl-NL" sz="3100" dirty="0"/>
          </a:p>
        </p:txBody>
      </p:sp>
      <p:sp>
        <p:nvSpPr>
          <p:cNvPr id="15" name="Slide Number Placeholder 6">
            <a:extLst>
              <a:ext uri="{FF2B5EF4-FFF2-40B4-BE49-F238E27FC236}">
                <a16:creationId xmlns:a16="http://schemas.microsoft.com/office/drawing/2014/main" id="{808ED85D-E87F-7B88-25BA-760155D3FA07}"/>
              </a:ext>
            </a:extLst>
          </p:cNvPr>
          <p:cNvSpPr>
            <a:spLocks noGrp="1"/>
          </p:cNvSpPr>
          <p:nvPr>
            <p:ph type="sldNum" sz="quarter" idx="22"/>
          </p:nvPr>
        </p:nvSpPr>
        <p:spPr>
          <a:xfrm>
            <a:off x="6553199" y="6221413"/>
            <a:ext cx="5005389" cy="322075"/>
          </a:xfrm>
        </p:spPr>
        <p:txBody>
          <a:bodyPr/>
          <a:lstStyle/>
          <a:p>
            <a:pPr>
              <a:spcAft>
                <a:spcPts val="600"/>
              </a:spcAft>
            </a:pPr>
            <a:fld id="{10A0A6AF-03C5-477E-939A-E28F7E7F05EA}" type="slidenum">
              <a:rPr lang="nl-NL" smtClean="0"/>
              <a:pPr>
                <a:spcAft>
                  <a:spcPts val="600"/>
                </a:spcAft>
              </a:pPr>
              <a:t>10</a:t>
            </a:fld>
            <a:endParaRPr lang="nl-NL"/>
          </a:p>
        </p:txBody>
      </p:sp>
      <p:sp>
        <p:nvSpPr>
          <p:cNvPr id="7" name="Tijdelijke aanduiding voor tekst 2">
            <a:extLst>
              <a:ext uri="{FF2B5EF4-FFF2-40B4-BE49-F238E27FC236}">
                <a16:creationId xmlns:a16="http://schemas.microsoft.com/office/drawing/2014/main" id="{043CBA72-868F-A5DD-B341-67F90EFD6D7B}"/>
              </a:ext>
            </a:extLst>
          </p:cNvPr>
          <p:cNvSpPr txBox="1">
            <a:spLocks/>
          </p:cNvSpPr>
          <p:nvPr/>
        </p:nvSpPr>
        <p:spPr>
          <a:xfrm>
            <a:off x="499100" y="2583712"/>
            <a:ext cx="5004000" cy="3529292"/>
          </a:xfrm>
          <a:prstGeom prst="rect">
            <a:avLst/>
          </a:prstGeom>
        </p:spPr>
        <p:txBody>
          <a:bodyPr>
            <a:normAutofit/>
          </a:bodyPr>
          <a:lst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a:lstStyle>
          <a:p>
            <a:r>
              <a:rPr lang="nl-NL" sz="1800" kern="100" dirty="0">
                <a:effectLst/>
                <a:latin typeface="+mj-lt"/>
                <a:ea typeface="Aptos" panose="020B0004020202020204" pitchFamily="34" charset="0"/>
                <a:cs typeface="Times New Roman" panose="02020603050405020304" pitchFamily="18" charset="0"/>
              </a:rPr>
              <a:t>De</a:t>
            </a:r>
            <a:r>
              <a:rPr lang="nl-NL" sz="1800" kern="100" dirty="0">
                <a:latin typeface="+mj-lt"/>
                <a:ea typeface="Aptos" panose="020B0004020202020204" pitchFamily="34" charset="0"/>
                <a:cs typeface="Times New Roman" panose="02020603050405020304" pitchFamily="18" charset="0"/>
              </a:rPr>
              <a:t> openingstijden bij DUO, van de telefoonlijn, ook de gemeentelijn, worden vervroegd naar </a:t>
            </a:r>
            <a:r>
              <a:rPr lang="nl-NL" sz="1800" b="1" kern="100" dirty="0">
                <a:latin typeface="+mj-lt"/>
                <a:ea typeface="Aptos" panose="020B0004020202020204" pitchFamily="34" charset="0"/>
                <a:cs typeface="Times New Roman" panose="02020603050405020304" pitchFamily="18" charset="0"/>
              </a:rPr>
              <a:t>8 uur</a:t>
            </a:r>
            <a:r>
              <a:rPr lang="nl-NL" sz="1800" kern="100" dirty="0">
                <a:latin typeface="+mj-lt"/>
                <a:ea typeface="Aptos" panose="020B0004020202020204" pitchFamily="34" charset="0"/>
                <a:cs typeface="Times New Roman" panose="02020603050405020304" pitchFamily="18" charset="0"/>
              </a:rPr>
              <a:t> ‘s ochtends (</a:t>
            </a:r>
            <a:r>
              <a:rPr lang="nl-NL" sz="1800" kern="100" dirty="0" err="1">
                <a:latin typeface="+mj-lt"/>
                <a:ea typeface="Aptos" panose="020B0004020202020204" pitchFamily="34" charset="0"/>
                <a:cs typeface="Times New Roman" panose="02020603050405020304" pitchFamily="18" charset="0"/>
              </a:rPr>
              <a:t>ipv</a:t>
            </a:r>
            <a:r>
              <a:rPr lang="nl-NL" sz="1800" kern="100" dirty="0">
                <a:latin typeface="+mj-lt"/>
                <a:ea typeface="Aptos" panose="020B0004020202020204" pitchFamily="34" charset="0"/>
                <a:cs typeface="Times New Roman" panose="02020603050405020304" pitchFamily="18" charset="0"/>
              </a:rPr>
              <a:t> 09:00).</a:t>
            </a:r>
          </a:p>
          <a:p>
            <a:pPr marL="0" indent="0" algn="l">
              <a:buNone/>
            </a:pPr>
            <a:r>
              <a:rPr lang="nl-NL" sz="1800" b="1">
                <a:solidFill>
                  <a:srgbClr val="2B2B2B"/>
                </a:solidFill>
                <a:latin typeface="+mj-lt"/>
              </a:rPr>
              <a:t>    </a:t>
            </a:r>
            <a:r>
              <a:rPr lang="nl-NL" sz="1800" b="1" i="0">
                <a:solidFill>
                  <a:srgbClr val="2B2B2B"/>
                </a:solidFill>
                <a:effectLst/>
                <a:latin typeface="+mj-lt"/>
              </a:rPr>
              <a:t>Telefoonnummer</a:t>
            </a:r>
            <a:br>
              <a:rPr lang="nl-NL" sz="1800" b="1" i="0">
                <a:solidFill>
                  <a:srgbClr val="2B2B2B"/>
                </a:solidFill>
                <a:effectLst/>
                <a:latin typeface="+mj-lt"/>
              </a:rPr>
            </a:br>
            <a:r>
              <a:rPr lang="nl-NL" sz="1800" b="1">
                <a:solidFill>
                  <a:srgbClr val="2B2B2B"/>
                </a:solidFill>
                <a:latin typeface="+mj-lt"/>
              </a:rPr>
              <a:t>    </a:t>
            </a:r>
            <a:r>
              <a:rPr lang="nl-NL" sz="1800">
                <a:solidFill>
                  <a:srgbClr val="005EA5"/>
                </a:solidFill>
                <a:latin typeface="+mj-lt"/>
              </a:rPr>
              <a:t>050-599 </a:t>
            </a:r>
            <a:r>
              <a:rPr lang="nl-NL" sz="1800" dirty="0">
                <a:solidFill>
                  <a:srgbClr val="005EA5"/>
                </a:solidFill>
                <a:latin typeface="+mj-lt"/>
              </a:rPr>
              <a:t>91 91 </a:t>
            </a:r>
            <a:endParaRPr lang="nl-NL" sz="1800" b="0" i="0" dirty="0">
              <a:solidFill>
                <a:srgbClr val="2B2B2B"/>
              </a:solidFill>
              <a:effectLst/>
              <a:latin typeface="+mj-lt"/>
            </a:endParaRPr>
          </a:p>
          <a:p>
            <a:endParaRPr lang="nl-NL" sz="1800" kern="100" dirty="0">
              <a:effectLst/>
              <a:latin typeface="+mj-lt"/>
              <a:ea typeface="Aptos" panose="020B0004020202020204" pitchFamily="34" charset="0"/>
              <a:cs typeface="Times New Roman" panose="02020603050405020304" pitchFamily="18" charset="0"/>
            </a:endParaRPr>
          </a:p>
          <a:p>
            <a:r>
              <a:rPr lang="nl-NL" sz="1800" dirty="0">
                <a:latin typeface="Verdana" panose="020B0604030504040204" pitchFamily="34" charset="0"/>
                <a:ea typeface="Aptos" panose="020B0004020202020204" pitchFamily="34" charset="0"/>
                <a:cs typeface="Aptos" panose="020B0004020202020204" pitchFamily="34" charset="0"/>
              </a:rPr>
              <a:t>V</a:t>
            </a:r>
            <a:r>
              <a:rPr lang="nl-NL" sz="1800" dirty="0">
                <a:effectLst/>
                <a:latin typeface="Verdana" panose="020B0604030504040204" pitchFamily="34" charset="0"/>
                <a:ea typeface="Aptos" panose="020B0004020202020204" pitchFamily="34" charset="0"/>
                <a:cs typeface="Aptos" panose="020B0004020202020204" pitchFamily="34" charset="0"/>
              </a:rPr>
              <a:t>anuit de PIB kan op klant niveau een bericht gestuurd kan worden. Dan krijgt DUO alle info mee, zoals persoonsgegevens. </a:t>
            </a:r>
            <a:endParaRPr lang="nl-NL" sz="1800" kern="100" dirty="0">
              <a:effectLst/>
              <a:latin typeface="+mj-lt"/>
              <a:ea typeface="Aptos" panose="020B0004020202020204" pitchFamily="34" charset="0"/>
              <a:cs typeface="Times New Roman" panose="02020603050405020304" pitchFamily="18" charset="0"/>
            </a:endParaRPr>
          </a:p>
          <a:p>
            <a:endParaRPr lang="nl-NL" sz="1800" u="sng" dirty="0">
              <a:ea typeface="Aptos" panose="020B0004020202020204" pitchFamily="34" charset="0"/>
              <a:cs typeface="Times New Roman" panose="02020603050405020304" pitchFamily="18" charset="0"/>
            </a:endParaRPr>
          </a:p>
          <a:p>
            <a:pPr marL="0" indent="0">
              <a:buNone/>
            </a:pPr>
            <a:endParaRPr lang="nl-NL" sz="1800" dirty="0">
              <a:ea typeface="Aptos" panose="020B0004020202020204" pitchFamily="34" charset="0"/>
              <a:cs typeface="Times New Roman" panose="02020603050405020304" pitchFamily="18" charset="0"/>
            </a:endParaRPr>
          </a:p>
          <a:p>
            <a:pPr marL="0" indent="0">
              <a:buNone/>
            </a:pPr>
            <a:endParaRPr lang="nl-NL" sz="18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100685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4999" y="974362"/>
            <a:ext cx="3714932" cy="3780518"/>
          </a:xfrm>
        </p:spPr>
        <p:txBody>
          <a:bodyPr>
            <a:normAutofit/>
          </a:bodyPr>
          <a:lstStyle/>
          <a:p>
            <a:r>
              <a:rPr lang="nl-NL" sz="2800" b="1" dirty="0"/>
              <a:t>AMIF Subsidie 2025 - 2027</a:t>
            </a:r>
          </a:p>
        </p:txBody>
      </p:sp>
      <p:sp>
        <p:nvSpPr>
          <p:cNvPr id="3" name="Tijdelijke aanduiding voor tekst 2"/>
          <p:cNvSpPr>
            <a:spLocks noGrp="1"/>
          </p:cNvSpPr>
          <p:nvPr>
            <p:ph type="body" sz="quarter" idx="10"/>
          </p:nvPr>
        </p:nvSpPr>
        <p:spPr>
          <a:xfrm>
            <a:off x="6540136" y="974362"/>
            <a:ext cx="5004000" cy="5575293"/>
          </a:xfrm>
        </p:spPr>
        <p:txBody>
          <a:bodyPr>
            <a:normAutofit/>
          </a:bodyPr>
          <a:lstStyle/>
          <a:p>
            <a:pPr marL="285750" indent="-285750">
              <a:buFont typeface="Wingdings" panose="05000000000000000000" pitchFamily="2" charset="2"/>
              <a:buChar char="Ø"/>
            </a:pPr>
            <a: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t>A</a:t>
            </a:r>
            <a:r>
              <a:rPr lang="nl-NL" sz="14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anvraag voor subsidies </a:t>
            </a:r>
            <a:r>
              <a:rPr lang="nl-NL" sz="1400" b="0" i="0" dirty="0">
                <a:solidFill>
                  <a:srgbClr val="000000"/>
                </a:solidFill>
                <a:effectLst/>
              </a:rPr>
              <a:t>die een bijdrage leveren aan het maatschappelijke doel van inburgering.</a:t>
            </a:r>
          </a:p>
          <a:p>
            <a:pPr marL="285750" indent="-285750">
              <a:buFont typeface="Wingdings" panose="05000000000000000000" pitchFamily="2" charset="2"/>
              <a:buChar char="Ø"/>
            </a:pPr>
            <a:r>
              <a:rPr lang="nl-NL" sz="1400"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rPr>
              <a:t>4 vastgestelde thema’s</a:t>
            </a:r>
            <a: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t>:</a:t>
            </a:r>
            <a:b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br>
            <a: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t>1. Online leren</a:t>
            </a:r>
            <a:b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br>
            <a: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t>2. Arbeidstoedeling bewoners COA-locaties</a:t>
            </a:r>
            <a:b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br>
            <a: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t>3. Duale trajecten</a:t>
            </a:r>
            <a:b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br>
            <a:r>
              <a:rPr lang="nl-NL" sz="1400" kern="100" dirty="0">
                <a:solidFill>
                  <a:srgbClr val="000000"/>
                </a:solidFill>
                <a:latin typeface="Verdana" panose="020B0604030504040204" pitchFamily="34" charset="0"/>
                <a:ea typeface="Aptos" panose="020B0004020202020204" pitchFamily="34" charset="0"/>
                <a:cs typeface="Times New Roman" panose="02020603050405020304" pitchFamily="18" charset="0"/>
              </a:rPr>
              <a:t>4. </a:t>
            </a:r>
            <a:r>
              <a:rPr lang="nl-NL" sz="1400" kern="100">
                <a:solidFill>
                  <a:srgbClr val="000000"/>
                </a:solidFill>
                <a:latin typeface="Verdana" panose="020B0604030504040204" pitchFamily="34" charset="0"/>
                <a:ea typeface="Aptos" panose="020B0004020202020204" pitchFamily="34" charset="0"/>
                <a:cs typeface="Times New Roman" panose="02020603050405020304" pitchFamily="18" charset="0"/>
              </a:rPr>
              <a:t>Versterken vaardigheden voor activatie en participatie</a:t>
            </a:r>
          </a:p>
          <a:p>
            <a:pPr marL="285750" indent="-285750">
              <a:buFont typeface="Wingdings" panose="05000000000000000000" pitchFamily="2" charset="2"/>
              <a:buChar char="Ø"/>
            </a:pPr>
            <a:r>
              <a:rPr lang="nl-NL" sz="1400" b="0" i="0">
                <a:solidFill>
                  <a:srgbClr val="000000"/>
                </a:solidFill>
                <a:effectLst/>
              </a:rPr>
              <a:t>Mocht </a:t>
            </a:r>
            <a:r>
              <a:rPr lang="nl-NL" sz="1400" b="0" i="0" dirty="0">
                <a:solidFill>
                  <a:srgbClr val="000000"/>
                </a:solidFill>
                <a:effectLst/>
              </a:rPr>
              <a:t>jou</a:t>
            </a:r>
            <a:r>
              <a:rPr lang="nl-NL" sz="1400" dirty="0">
                <a:solidFill>
                  <a:srgbClr val="000000"/>
                </a:solidFill>
              </a:rPr>
              <a:t>w gemeente nog een plan hebben? Tot 30 april 2025 (17:00) kan een verzoek worden ingediend, via het subsidieportaal </a:t>
            </a:r>
            <a:r>
              <a:rPr lang="nl-NL" sz="1400" dirty="0">
                <a:solidFill>
                  <a:srgbClr val="000000"/>
                </a:solidFill>
                <a:hlinkClick r:id="rId3"/>
              </a:rPr>
              <a:t>www.mijnuitvoeringvanbeleidszw.nl</a:t>
            </a:r>
            <a:r>
              <a:rPr lang="nl-NL" sz="1400" dirty="0">
                <a:solidFill>
                  <a:srgbClr val="000000"/>
                </a:solidFill>
              </a:rPr>
              <a:t> </a:t>
            </a:r>
            <a:endParaRPr lang="nl-NL" sz="1400" b="0" i="0" dirty="0">
              <a:solidFill>
                <a:srgbClr val="000000"/>
              </a:solidFill>
              <a:effectLst/>
            </a:endParaRPr>
          </a:p>
          <a:p>
            <a:pPr marL="285750" indent="-285750">
              <a:buFont typeface="Wingdings" panose="05000000000000000000" pitchFamily="2" charset="2"/>
              <a:buChar char="Ø"/>
            </a:pPr>
            <a:r>
              <a:rPr lang="nl-NL" sz="1400" dirty="0">
                <a:effectLst/>
                <a:latin typeface="Verdana" panose="020B0604030504040204" pitchFamily="34" charset="0"/>
                <a:ea typeface="Times New Roman" panose="02020603050405020304" pitchFamily="18" charset="0"/>
              </a:rPr>
              <a:t>Vragen over de regeling kunnen gesteld via </a:t>
            </a:r>
            <a:r>
              <a:rPr lang="nl-NL" sz="1400" u="sng" dirty="0">
                <a:solidFill>
                  <a:srgbClr val="0563C1"/>
                </a:solidFill>
                <a:effectLst/>
                <a:latin typeface="Verdana" panose="020B0604030504040204" pitchFamily="34" charset="0"/>
                <a:ea typeface="Times New Roman" panose="02020603050405020304" pitchFamily="18" charset="0"/>
                <a:hlinkClick r:id="rId4"/>
              </a:rPr>
              <a:t>AMIF2021-2027@minszw.nl</a:t>
            </a:r>
            <a:endParaRPr lang="nl-NL" sz="1800" dirty="0">
              <a:solidFill>
                <a:srgbClr val="000000"/>
              </a:solidFill>
              <a:highlight>
                <a:srgbClr val="FFFF00"/>
              </a:highlight>
            </a:endParaRPr>
          </a:p>
        </p:txBody>
      </p:sp>
    </p:spTree>
    <p:extLst>
      <p:ext uri="{BB962C8B-B14F-4D97-AF65-F5344CB8AC3E}">
        <p14:creationId xmlns:p14="http://schemas.microsoft.com/office/powerpoint/2010/main" val="38489943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0" y="1671144"/>
            <a:ext cx="12192000" cy="4088525"/>
          </a:xfrm>
        </p:spPr>
        <p:txBody>
          <a:bodyPr/>
          <a:lstStyle/>
          <a:p>
            <a:br>
              <a:rPr lang="nl-NL" sz="2000" dirty="0"/>
            </a:br>
            <a:endParaRPr lang="nl-NL" sz="1800" dirty="0"/>
          </a:p>
        </p:txBody>
      </p:sp>
      <p:sp>
        <p:nvSpPr>
          <p:cNvPr id="3" name="Ondertitel 2"/>
          <p:cNvSpPr>
            <a:spLocks noGrp="1"/>
          </p:cNvSpPr>
          <p:nvPr>
            <p:ph type="body" sz="quarter" idx="10"/>
          </p:nvPr>
        </p:nvSpPr>
        <p:spPr>
          <a:xfrm>
            <a:off x="0" y="853544"/>
            <a:ext cx="12192000" cy="396000"/>
          </a:xfrm>
        </p:spPr>
        <p:txBody>
          <a:bodyPr/>
          <a:lstStyle/>
          <a:p>
            <a:r>
              <a:rPr lang="nl-NL" dirty="0"/>
              <a:t>              Programma Inburgeringscafé 2025</a:t>
            </a:r>
          </a:p>
        </p:txBody>
      </p:sp>
      <p:sp>
        <p:nvSpPr>
          <p:cNvPr id="5" name="Tekstvak 4">
            <a:extLst>
              <a:ext uri="{FF2B5EF4-FFF2-40B4-BE49-F238E27FC236}">
                <a16:creationId xmlns:a16="http://schemas.microsoft.com/office/drawing/2014/main" id="{538C26AD-0097-851A-EE20-AC7B4AD1335C}"/>
              </a:ext>
            </a:extLst>
          </p:cNvPr>
          <p:cNvSpPr txBox="1"/>
          <p:nvPr/>
        </p:nvSpPr>
        <p:spPr>
          <a:xfrm>
            <a:off x="2354316" y="1822355"/>
            <a:ext cx="8303173" cy="3939540"/>
          </a:xfrm>
          <a:prstGeom prst="rect">
            <a:avLst/>
          </a:prstGeom>
          <a:noFill/>
        </p:spPr>
        <p:txBody>
          <a:bodyPr wrap="square">
            <a:spAutoFit/>
          </a:bodyPr>
          <a:lstStyle/>
          <a:p>
            <a:pPr marL="0" marR="0" lvl="0" indent="0" algn="l" defTabSz="914400" rtl="0" eaLnBrk="1" fontAlgn="auto" latinLnBrk="0" hangingPunct="1">
              <a:spcBef>
                <a:spcPts val="0"/>
              </a:spcBef>
              <a:spcAft>
                <a:spcPts val="0"/>
              </a:spcAft>
              <a:buClrTx/>
              <a:buSzTx/>
              <a:buFontTx/>
              <a:buNone/>
              <a:tabLst/>
              <a:defRPr/>
            </a:pPr>
            <a:r>
              <a:rPr kumimoji="0" lang="nl-NL" sz="1800" b="0" i="0" u="none" strike="noStrike" kern="1200" cap="none" spc="0" normalizeH="0" baseline="0" noProof="0" dirty="0">
                <a:ln>
                  <a:noFill/>
                </a:ln>
                <a:solidFill>
                  <a:srgbClr val="000000"/>
                </a:solidFill>
                <a:effectLst/>
                <a:uLnTx/>
                <a:uFillTx/>
                <a:latin typeface="Verdana" panose="020B0604030504040204" pitchFamily="34" charset="0"/>
                <a:ea typeface="Calibri" panose="020F0502020204030204" pitchFamily="34" charset="0"/>
                <a:cs typeface="+mn-cs"/>
              </a:rPr>
              <a:t>  </a:t>
            </a:r>
            <a:r>
              <a:rPr kumimoji="0" lang="nl-NL" sz="18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rPr>
              <a:t>9.00 –  9.30 uur        Ontvangst met koffie en thee</a:t>
            </a:r>
          </a:p>
          <a:p>
            <a:pPr marL="0" marR="0" lvl="0" indent="0" algn="l" defTabSz="914400" rtl="0" eaLnBrk="1" fontAlgn="auto" latinLnBrk="0" hangingPunct="1">
              <a:spcBef>
                <a:spcPts val="0"/>
              </a:spcBef>
              <a:spcAft>
                <a:spcPts val="0"/>
              </a:spcAft>
              <a:buClrTx/>
              <a:buSzTx/>
              <a:buFontTx/>
              <a:buNone/>
              <a:tabLst/>
              <a:defRPr/>
            </a:pPr>
            <a:endParaRPr kumimoji="0" lang="nl-NL" sz="16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endParaRPr>
          </a:p>
          <a:p>
            <a:r>
              <a:rPr kumimoji="0" lang="nl-NL" sz="1800" b="0" i="0" u="none" strike="noStrike" kern="1200" cap="none" spc="0" normalizeH="0" baseline="0" noProof="0" dirty="0">
                <a:ln>
                  <a:noFill/>
                </a:ln>
                <a:solidFill>
                  <a:srgbClr val="000000"/>
                </a:solidFill>
                <a:effectLst/>
                <a:uLnTx/>
                <a:uFillTx/>
                <a:latin typeface="Verdana" panose="020B0604030504040204" pitchFamily="34" charset="0"/>
                <a:ea typeface="Verdana" panose="020B0604030504040204" pitchFamily="34" charset="0"/>
              </a:rPr>
              <a:t>  </a:t>
            </a:r>
            <a:r>
              <a:rPr lang="nl-NL" sz="1800" dirty="0">
                <a:effectLst/>
                <a:latin typeface="Verdana" panose="020B0604030504040204" pitchFamily="34" charset="0"/>
                <a:ea typeface="Verdana" panose="020B0604030504040204" pitchFamily="34" charset="0"/>
                <a:cs typeface="Aptos" panose="020B0004020202020204" pitchFamily="34" charset="0"/>
              </a:rPr>
              <a:t>9.30 – </a:t>
            </a:r>
            <a:r>
              <a:rPr lang="nl-NL" dirty="0">
                <a:latin typeface="Verdana" panose="020B0604030504040204" pitchFamily="34" charset="0"/>
                <a:ea typeface="Verdana" panose="020B0604030504040204" pitchFamily="34" charset="0"/>
                <a:cs typeface="Aptos" panose="020B0004020202020204" pitchFamily="34" charset="0"/>
              </a:rPr>
              <a:t> 9</a:t>
            </a:r>
            <a:r>
              <a:rPr lang="nl-NL" sz="1800" dirty="0">
                <a:effectLst/>
                <a:latin typeface="Verdana" panose="020B0604030504040204" pitchFamily="34" charset="0"/>
                <a:ea typeface="Verdana" panose="020B0604030504040204" pitchFamily="34" charset="0"/>
                <a:cs typeface="Aptos" panose="020B0004020202020204" pitchFamily="34" charset="0"/>
              </a:rPr>
              <a:t>.50 uur       Opening en actuele zaken</a:t>
            </a:r>
          </a:p>
          <a:p>
            <a:r>
              <a:rPr lang="nl-NL" sz="1800" dirty="0">
                <a:effectLst/>
                <a:latin typeface="Verdana" panose="020B0604030504040204" pitchFamily="34" charset="0"/>
                <a:ea typeface="Verdana" panose="020B0604030504040204" pitchFamily="34" charset="0"/>
                <a:cs typeface="Aptos" panose="020B0004020202020204" pitchFamily="34" charset="0"/>
              </a:rPr>
              <a:t> </a:t>
            </a:r>
          </a:p>
          <a:p>
            <a:r>
              <a:rPr lang="nl-NL" dirty="0">
                <a:latin typeface="Verdana" panose="020B0604030504040204" pitchFamily="34" charset="0"/>
                <a:ea typeface="Verdana" panose="020B0604030504040204" pitchFamily="34" charset="0"/>
                <a:cs typeface="Aptos" panose="020B0004020202020204" pitchFamily="34" charset="0"/>
              </a:rPr>
              <a:t>  9</a:t>
            </a:r>
            <a:r>
              <a:rPr lang="nl-NL" sz="1800" dirty="0">
                <a:effectLst/>
                <a:latin typeface="Verdana" panose="020B0604030504040204" pitchFamily="34" charset="0"/>
                <a:ea typeface="Verdana" panose="020B0604030504040204" pitchFamily="34" charset="0"/>
                <a:cs typeface="Aptos" panose="020B0004020202020204" pitchFamily="34" charset="0"/>
              </a:rPr>
              <a:t>.50 – 10.30 uur       Werk en inburgeren in de regio</a:t>
            </a:r>
          </a:p>
          <a:p>
            <a:r>
              <a:rPr lang="nl-NL" sz="1800" dirty="0">
                <a:effectLst/>
                <a:latin typeface="Verdana" panose="020B0604030504040204" pitchFamily="34" charset="0"/>
                <a:ea typeface="Verdana" panose="020B0604030504040204" pitchFamily="34" charset="0"/>
                <a:cs typeface="Aptos" panose="020B0004020202020204" pitchFamily="34" charset="0"/>
              </a:rPr>
              <a:t>                                  </a:t>
            </a:r>
          </a:p>
          <a:p>
            <a:r>
              <a:rPr lang="nl-NL" sz="1800" dirty="0">
                <a:effectLst/>
                <a:latin typeface="Verdana" panose="020B0604030504040204" pitchFamily="34" charset="0"/>
                <a:ea typeface="Verdana" panose="020B0604030504040204" pitchFamily="34" charset="0"/>
                <a:cs typeface="Aptos" panose="020B0004020202020204" pitchFamily="34" charset="0"/>
              </a:rPr>
              <a:t>Pauze</a:t>
            </a:r>
          </a:p>
          <a:p>
            <a:r>
              <a:rPr lang="nl-NL" sz="1800" dirty="0">
                <a:effectLst/>
                <a:latin typeface="Verdana" panose="020B0604030504040204" pitchFamily="34" charset="0"/>
                <a:ea typeface="Verdana" panose="020B0604030504040204" pitchFamily="34" charset="0"/>
                <a:cs typeface="Aptos" panose="020B0004020202020204" pitchFamily="34" charset="0"/>
              </a:rPr>
              <a:t> </a:t>
            </a:r>
          </a:p>
          <a:p>
            <a:r>
              <a:rPr lang="nl-NL" sz="1800" dirty="0">
                <a:effectLst/>
                <a:latin typeface="Verdana" panose="020B0604030504040204" pitchFamily="34" charset="0"/>
                <a:ea typeface="Verdana" panose="020B0604030504040204" pitchFamily="34" charset="0"/>
                <a:cs typeface="Aptos" panose="020B0004020202020204" pitchFamily="34" charset="0"/>
              </a:rPr>
              <a:t>10.45 – 12.00 uur       Elkaar versterken, nog beter samenwerken </a:t>
            </a:r>
          </a:p>
          <a:p>
            <a:r>
              <a:rPr lang="nl-NL" sz="1800" dirty="0">
                <a:effectLst/>
                <a:latin typeface="Verdana" panose="020B0604030504040204" pitchFamily="34" charset="0"/>
                <a:ea typeface="Verdana" panose="020B0604030504040204" pitchFamily="34" charset="0"/>
                <a:cs typeface="Aptos" panose="020B0004020202020204" pitchFamily="34" charset="0"/>
              </a:rPr>
              <a:t> </a:t>
            </a:r>
          </a:p>
          <a:p>
            <a:r>
              <a:rPr lang="nl-NL" sz="1800" dirty="0">
                <a:effectLst/>
                <a:latin typeface="Verdana" panose="020B0604030504040204" pitchFamily="34" charset="0"/>
                <a:ea typeface="Verdana" panose="020B0604030504040204" pitchFamily="34" charset="0"/>
                <a:cs typeface="Aptos" panose="020B0004020202020204" pitchFamily="34" charset="0"/>
              </a:rPr>
              <a:t>12.15 – 13.00 uur       Inburgering en ziekte: hoe gaat dat? </a:t>
            </a:r>
          </a:p>
          <a:p>
            <a:r>
              <a:rPr lang="nl-NL" sz="1800" dirty="0">
                <a:effectLst/>
                <a:latin typeface="Verdana" panose="020B0604030504040204" pitchFamily="34" charset="0"/>
                <a:ea typeface="Verdana" panose="020B0604030504040204" pitchFamily="34" charset="0"/>
                <a:cs typeface="Aptos" panose="020B0004020202020204" pitchFamily="34" charset="0"/>
              </a:rPr>
              <a:t> </a:t>
            </a:r>
          </a:p>
          <a:p>
            <a:r>
              <a:rPr lang="nl-NL" sz="1800" dirty="0">
                <a:effectLst/>
                <a:latin typeface="Verdana" panose="020B0604030504040204" pitchFamily="34" charset="0"/>
                <a:ea typeface="Verdana" panose="020B0604030504040204" pitchFamily="34" charset="0"/>
                <a:cs typeface="Aptos" panose="020B0004020202020204" pitchFamily="34" charset="0"/>
              </a:rPr>
              <a:t>13.00 – 14.00 uur       Netwerklunch</a:t>
            </a:r>
          </a:p>
          <a:p>
            <a:r>
              <a:rPr lang="nl-NL" sz="1800" dirty="0">
                <a:effectLst/>
                <a:latin typeface="+mj-lt"/>
                <a:ea typeface="Aptos" panose="020B0004020202020204" pitchFamily="34" charset="0"/>
                <a:cs typeface="Aptos" panose="020B0004020202020204" pitchFamily="34" charset="0"/>
              </a:rPr>
              <a:t> </a:t>
            </a:r>
          </a:p>
        </p:txBody>
      </p:sp>
    </p:spTree>
    <p:extLst>
      <p:ext uri="{BB962C8B-B14F-4D97-AF65-F5344CB8AC3E}">
        <p14:creationId xmlns:p14="http://schemas.microsoft.com/office/powerpoint/2010/main" val="31360575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18FC916-A1D5-C362-2B27-0CC38DA8B881}"/>
              </a:ext>
            </a:extLst>
          </p:cNvPr>
          <p:cNvSpPr>
            <a:spLocks noGrp="1"/>
          </p:cNvSpPr>
          <p:nvPr>
            <p:ph type="body" sz="quarter" idx="13"/>
          </p:nvPr>
        </p:nvSpPr>
        <p:spPr>
          <a:xfrm>
            <a:off x="6476873" y="847289"/>
            <a:ext cx="5004000" cy="5477370"/>
          </a:xfrm>
        </p:spPr>
        <p:txBody>
          <a:bodyPr>
            <a:normAutofit/>
          </a:bodyPr>
          <a:lstStyle/>
          <a:p>
            <a:pPr marL="0" indent="0">
              <a:buNone/>
            </a:pPr>
            <a:endParaRPr lang="nl-NL" dirty="0"/>
          </a:p>
          <a:p>
            <a:pPr marL="313200" lvl="1" indent="0">
              <a:buNone/>
            </a:pPr>
            <a:endParaRPr lang="nl-NL" sz="2400" dirty="0"/>
          </a:p>
        </p:txBody>
      </p:sp>
      <p:sp>
        <p:nvSpPr>
          <p:cNvPr id="3" name="Titel 2">
            <a:extLst>
              <a:ext uri="{FF2B5EF4-FFF2-40B4-BE49-F238E27FC236}">
                <a16:creationId xmlns:a16="http://schemas.microsoft.com/office/drawing/2014/main" id="{F7984BD9-B8AD-306D-A6D8-61A45F9C7D98}"/>
              </a:ext>
            </a:extLst>
          </p:cNvPr>
          <p:cNvSpPr>
            <a:spLocks noGrp="1"/>
          </p:cNvSpPr>
          <p:nvPr>
            <p:ph type="title"/>
          </p:nvPr>
        </p:nvSpPr>
        <p:spPr>
          <a:xfrm>
            <a:off x="1335248" y="162130"/>
            <a:ext cx="5004000" cy="948047"/>
          </a:xfrm>
        </p:spPr>
        <p:txBody>
          <a:bodyPr anchor="b">
            <a:noAutofit/>
          </a:bodyPr>
          <a:lstStyle/>
          <a:p>
            <a:r>
              <a:rPr lang="nl-NL" sz="2800" dirty="0"/>
              <a:t>1</a:t>
            </a:r>
          </a:p>
        </p:txBody>
      </p:sp>
      <p:sp>
        <p:nvSpPr>
          <p:cNvPr id="18" name="Date Placeholder 3">
            <a:extLst>
              <a:ext uri="{FF2B5EF4-FFF2-40B4-BE49-F238E27FC236}">
                <a16:creationId xmlns:a16="http://schemas.microsoft.com/office/drawing/2014/main" id="{7394E0B4-0139-3617-346A-CCBBAEC22976}"/>
              </a:ext>
            </a:extLst>
          </p:cNvPr>
          <p:cNvSpPr>
            <a:spLocks noGrp="1"/>
          </p:cNvSpPr>
          <p:nvPr>
            <p:ph type="dt" sz="half" idx="14"/>
          </p:nvPr>
        </p:nvSpPr>
        <p:spPr>
          <a:xfrm>
            <a:off x="635000" y="6543488"/>
            <a:ext cx="5003800" cy="264272"/>
          </a:xfrm>
        </p:spPr>
        <p:txBody>
          <a:bodyPr anchor="t">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nl-NL" sz="1050" b="0" i="0" u="none" strike="noStrike" kern="1200" cap="none" spc="0" normalizeH="0" baseline="0" noProof="0" dirty="0">
                <a:ln>
                  <a:noFill/>
                </a:ln>
                <a:solidFill>
                  <a:srgbClr val="FFFFFF">
                    <a:lumMod val="65000"/>
                  </a:srgbClr>
                </a:solidFill>
                <a:effectLst/>
                <a:uLnTx/>
                <a:uFillTx/>
                <a:latin typeface="Verdana"/>
                <a:ea typeface="+mn-ea"/>
                <a:cs typeface="+mn-cs"/>
              </a:rPr>
              <a:t>April 2025</a:t>
            </a:r>
          </a:p>
        </p:txBody>
      </p:sp>
      <p:sp>
        <p:nvSpPr>
          <p:cNvPr id="19" name="Footer Placeholder 4">
            <a:extLst>
              <a:ext uri="{FF2B5EF4-FFF2-40B4-BE49-F238E27FC236}">
                <a16:creationId xmlns:a16="http://schemas.microsoft.com/office/drawing/2014/main" id="{5C976FDE-78B1-31D8-4B46-3CDB4BDD6F46}"/>
              </a:ext>
            </a:extLst>
          </p:cNvPr>
          <p:cNvSpPr>
            <a:spLocks noGrp="1"/>
          </p:cNvSpPr>
          <p:nvPr>
            <p:ph type="ftr" sz="quarter" idx="15"/>
          </p:nvPr>
        </p:nvSpPr>
        <p:spPr>
          <a:xfrm>
            <a:off x="635000" y="6221413"/>
            <a:ext cx="5003800" cy="322075"/>
          </a:xfrm>
        </p:spPr>
        <p:txBody>
          <a:bodyPr anchor="b">
            <a:normAutofit/>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nl-NL" sz="1050" b="0" i="0" u="none" strike="noStrike" kern="1200" cap="none" spc="0" normalizeH="0" baseline="0" noProof="0" dirty="0">
                <a:ln>
                  <a:noFill/>
                </a:ln>
                <a:solidFill>
                  <a:srgbClr val="FFFFFF">
                    <a:lumMod val="65000"/>
                  </a:srgbClr>
                </a:solidFill>
                <a:effectLst/>
                <a:uLnTx/>
                <a:uFillTx/>
                <a:latin typeface="Verdana"/>
                <a:ea typeface="+mn-ea"/>
                <a:cs typeface="+mn-cs"/>
              </a:rPr>
              <a:t>Inburgeringscafés </a:t>
            </a:r>
          </a:p>
        </p:txBody>
      </p:sp>
      <p:sp>
        <p:nvSpPr>
          <p:cNvPr id="6" name="Tijdelijke aanduiding voor dianummer 5">
            <a:extLst>
              <a:ext uri="{FF2B5EF4-FFF2-40B4-BE49-F238E27FC236}">
                <a16:creationId xmlns:a16="http://schemas.microsoft.com/office/drawing/2014/main" id="{AC8B5835-2439-738B-C1F1-5B44DA52E3CC}"/>
              </a:ext>
            </a:extLst>
          </p:cNvPr>
          <p:cNvSpPr>
            <a:spLocks noGrp="1"/>
          </p:cNvSpPr>
          <p:nvPr>
            <p:ph type="sldNum" sz="quarter" idx="16"/>
          </p:nvPr>
        </p:nvSpPr>
        <p:spPr>
          <a:xfrm>
            <a:off x="6553199" y="6221413"/>
            <a:ext cx="5005389" cy="322075"/>
          </a:xfrm>
        </p:spPr>
        <p:txBody>
          <a:bodyPr anchor="b">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10A0A6AF-03C5-477E-939A-E28F7E7F05EA}" type="slidenum">
              <a:rPr kumimoji="0" lang="nl-NL" sz="1050" b="0" i="0" u="none" strike="noStrike" kern="1200" cap="none" spc="0" normalizeH="0" baseline="0" noProof="0" smtClean="0">
                <a:ln>
                  <a:noFill/>
                </a:ln>
                <a:solidFill>
                  <a:srgbClr val="FFFFFF">
                    <a:lumMod val="65000"/>
                  </a:srgbClr>
                </a:solidFill>
                <a:effectLst/>
                <a:uLnTx/>
                <a:uFillTx/>
                <a:latin typeface="Verdana"/>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3</a:t>
            </a:fld>
            <a:endParaRPr kumimoji="0" lang="nl-NL" sz="1050" b="0" i="0" u="none" strike="noStrike" kern="1200" cap="none" spc="0" normalizeH="0" baseline="0" noProof="0">
              <a:ln>
                <a:noFill/>
              </a:ln>
              <a:solidFill>
                <a:srgbClr val="FFFFFF">
                  <a:lumMod val="65000"/>
                </a:srgbClr>
              </a:solidFill>
              <a:effectLst/>
              <a:uLnTx/>
              <a:uFillTx/>
              <a:latin typeface="Verdana"/>
              <a:ea typeface="+mn-ea"/>
              <a:cs typeface="+mn-cs"/>
            </a:endParaRPr>
          </a:p>
        </p:txBody>
      </p:sp>
      <p:sp>
        <p:nvSpPr>
          <p:cNvPr id="4" name="Tekstvak 3">
            <a:extLst>
              <a:ext uri="{FF2B5EF4-FFF2-40B4-BE49-F238E27FC236}">
                <a16:creationId xmlns:a16="http://schemas.microsoft.com/office/drawing/2014/main" id="{C156B2EA-73EF-3BB9-C118-7CCDBBAADB24}"/>
              </a:ext>
            </a:extLst>
          </p:cNvPr>
          <p:cNvSpPr txBox="1"/>
          <p:nvPr/>
        </p:nvSpPr>
        <p:spPr>
          <a:xfrm>
            <a:off x="936097" y="1051200"/>
            <a:ext cx="4779029" cy="240065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br>
              <a:rPr kumimoji="0" lang="nl-NL" sz="2800" b="0" i="0" u="none" strike="noStrike" kern="1200" cap="none" spc="0" normalizeH="0" baseline="0" noProof="0" dirty="0">
                <a:ln>
                  <a:noFill/>
                </a:ln>
                <a:solidFill>
                  <a:srgbClr val="CA005D"/>
                </a:solidFill>
                <a:effectLst/>
                <a:uLnTx/>
                <a:uFillTx/>
                <a:latin typeface="Verdana"/>
                <a:ea typeface="+mn-ea"/>
                <a:cs typeface="+mn-cs"/>
              </a:rPr>
            </a:br>
            <a:r>
              <a:rPr kumimoji="0" lang="nl-NL" sz="3200" b="1" i="0" u="none" strike="noStrike" kern="1200" cap="none" spc="0" normalizeH="0" baseline="0" noProof="0" dirty="0">
                <a:ln>
                  <a:noFill/>
                </a:ln>
                <a:solidFill>
                  <a:srgbClr val="CA005D"/>
                </a:solidFill>
                <a:effectLst/>
                <a:uLnTx/>
                <a:uFillTx/>
                <a:latin typeface="Verdana"/>
                <a:ea typeface="+mn-ea"/>
                <a:cs typeface="+mn-cs"/>
              </a:rPr>
              <a:t>Introductie</a:t>
            </a:r>
          </a:p>
          <a:p>
            <a:pPr marL="342900" marR="0" lvl="0" indent="-342900" algn="l" defTabSz="914400" rtl="0" eaLnBrk="1" fontAlgn="auto" latinLnBrk="0" hangingPunct="1">
              <a:lnSpc>
                <a:spcPct val="150000"/>
              </a:lnSpc>
              <a:spcBef>
                <a:spcPts val="0"/>
              </a:spcBef>
              <a:spcAft>
                <a:spcPts val="0"/>
              </a:spcAft>
              <a:buClrTx/>
              <a:buSzTx/>
              <a:buFont typeface="Wingdings" panose="05000000000000000000" pitchFamily="2" charset="2"/>
              <a:buChar char="Ø"/>
              <a:tabLst/>
              <a:defRPr/>
            </a:pPr>
            <a:endParaRPr kumimoji="0" lang="nl-NL" sz="2400" b="0" i="0" u="none" strike="noStrike" kern="1200" cap="none" spc="0" normalizeH="0" baseline="0" noProof="0" dirty="0">
              <a:ln>
                <a:noFill/>
              </a:ln>
              <a:solidFill>
                <a:srgbClr val="CA005D"/>
              </a:solidFill>
              <a:effectLst/>
              <a:uLnTx/>
              <a:uFillTx/>
              <a:latin typeface="Verdana"/>
              <a:ea typeface="+mn-ea"/>
              <a:cs typeface="+mn-cs"/>
            </a:endParaRPr>
          </a:p>
          <a:p>
            <a:pPr marL="0" marR="0" lvl="0" indent="0" algn="l" defTabSz="914400" rtl="0" eaLnBrk="1" fontAlgn="auto" latinLnBrk="0" hangingPunct="1">
              <a:lnSpc>
                <a:spcPct val="150000"/>
              </a:lnSpc>
              <a:spcBef>
                <a:spcPts val="0"/>
              </a:spcBef>
              <a:spcAft>
                <a:spcPts val="0"/>
              </a:spcAft>
              <a:buClrTx/>
              <a:buSzTx/>
              <a:buFontTx/>
              <a:buNone/>
              <a:tabLst/>
              <a:defRPr/>
            </a:pPr>
            <a:endParaRPr kumimoji="0" lang="nl-NL" sz="2400" b="0" i="0" u="none" strike="noStrike" kern="1200" cap="none" spc="0" normalizeH="0" baseline="0" noProof="0" dirty="0">
              <a:ln>
                <a:noFill/>
              </a:ln>
              <a:solidFill>
                <a:srgbClr val="CA005D"/>
              </a:solidFill>
              <a:effectLst/>
              <a:uLnTx/>
              <a:uFillTx/>
              <a:latin typeface="Verdana"/>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nl-NL" sz="1800" b="0" i="0" u="none" strike="noStrike" kern="1200" cap="none" spc="0" normalizeH="0" baseline="0" noProof="0" dirty="0">
              <a:ln>
                <a:noFill/>
              </a:ln>
              <a:solidFill>
                <a:srgbClr val="000000"/>
              </a:solidFill>
              <a:effectLst/>
              <a:uLnTx/>
              <a:uFillTx/>
              <a:latin typeface="Verdana"/>
              <a:ea typeface="+mn-ea"/>
              <a:cs typeface="+mn-cs"/>
            </a:endParaRPr>
          </a:p>
        </p:txBody>
      </p:sp>
      <p:pic>
        <p:nvPicPr>
          <p:cNvPr id="5" name="Graphic 4" descr="Ganzenveer met effen opvulling">
            <a:extLst>
              <a:ext uri="{FF2B5EF4-FFF2-40B4-BE49-F238E27FC236}">
                <a16:creationId xmlns:a16="http://schemas.microsoft.com/office/drawing/2014/main" id="{C72CF0E0-8D58-5100-A415-7CC2C311FEC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6339248" y="963935"/>
            <a:ext cx="4930129" cy="4930129"/>
          </a:xfrm>
          <a:prstGeom prst="rect">
            <a:avLst/>
          </a:prstGeom>
        </p:spPr>
      </p:pic>
    </p:spTree>
    <p:extLst>
      <p:ext uri="{BB962C8B-B14F-4D97-AF65-F5344CB8AC3E}">
        <p14:creationId xmlns:p14="http://schemas.microsoft.com/office/powerpoint/2010/main" val="3364522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989943" y="2224007"/>
            <a:ext cx="8568646" cy="1995192"/>
          </a:xfrm>
        </p:spPr>
        <p:txBody>
          <a:bodyPr>
            <a:normAutofit/>
          </a:bodyPr>
          <a:lstStyle/>
          <a:p>
            <a:r>
              <a:rPr lang="nl-NL" sz="4000" dirty="0"/>
              <a:t>Actualiteiten en ontwikkelingen inburgering </a:t>
            </a:r>
            <a:br>
              <a:rPr lang="nl-NL" sz="4000" dirty="0"/>
            </a:br>
            <a:endParaRPr lang="nl-NL" sz="2200" dirty="0"/>
          </a:p>
        </p:txBody>
      </p:sp>
      <p:sp>
        <p:nvSpPr>
          <p:cNvPr id="4" name="Ondertitel 3"/>
          <p:cNvSpPr>
            <a:spLocks noGrp="1"/>
          </p:cNvSpPr>
          <p:nvPr>
            <p:ph type="subTitle" idx="1"/>
          </p:nvPr>
        </p:nvSpPr>
        <p:spPr>
          <a:xfrm>
            <a:off x="4572000" y="5168348"/>
            <a:ext cx="6986589" cy="666395"/>
          </a:xfrm>
        </p:spPr>
        <p:txBody>
          <a:bodyPr>
            <a:normAutofit fontScale="92500" lnSpcReduction="20000"/>
          </a:bodyPr>
          <a:lstStyle/>
          <a:p>
            <a:r>
              <a:rPr lang="nl-NL" sz="2600" dirty="0"/>
              <a:t>Inburgeringscafés april 2025</a:t>
            </a:r>
            <a:br>
              <a:rPr lang="nl-NL" dirty="0"/>
            </a:br>
            <a:endParaRPr lang="nl-NL" dirty="0"/>
          </a:p>
        </p:txBody>
      </p:sp>
    </p:spTree>
    <p:extLst>
      <p:ext uri="{BB962C8B-B14F-4D97-AF65-F5344CB8AC3E}">
        <p14:creationId xmlns:p14="http://schemas.microsoft.com/office/powerpoint/2010/main" val="40937308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a:t>Actualiteiten en ontwikkelingen</a:t>
            </a:r>
          </a:p>
        </p:txBody>
      </p:sp>
      <p:sp>
        <p:nvSpPr>
          <p:cNvPr id="3" name="Tijdelijke aanduiding voor tekst 2"/>
          <p:cNvSpPr>
            <a:spLocks noGrp="1"/>
          </p:cNvSpPr>
          <p:nvPr>
            <p:ph type="body" sz="quarter" idx="10"/>
          </p:nvPr>
        </p:nvSpPr>
        <p:spPr/>
        <p:txBody>
          <a:bodyPr/>
          <a:lstStyle/>
          <a:p>
            <a:pPr>
              <a:buFontTx/>
              <a:buChar char="-"/>
            </a:pPr>
            <a:r>
              <a:rPr lang="nl-NL" dirty="0"/>
              <a:t>Prejudiciële vragen inburgering</a:t>
            </a:r>
          </a:p>
          <a:p>
            <a:pPr>
              <a:buFontTx/>
              <a:buChar char="-"/>
            </a:pPr>
            <a:r>
              <a:rPr lang="nl-NL" dirty="0"/>
              <a:t>Reiskostenvergoeding bij vroege start in het AZC</a:t>
            </a:r>
          </a:p>
          <a:p>
            <a:pPr>
              <a:buFontTx/>
              <a:buChar char="-"/>
            </a:pPr>
            <a:r>
              <a:rPr lang="nl-NL" dirty="0"/>
              <a:t>Wijzigingen Besluit inburgering 2021</a:t>
            </a:r>
          </a:p>
          <a:p>
            <a:pPr>
              <a:buFontTx/>
              <a:buChar char="-"/>
            </a:pPr>
            <a:r>
              <a:rPr lang="nl-NL" dirty="0"/>
              <a:t>Wijziging Regeling 2021 met aanvullende verlengingsgronden Wi2021</a:t>
            </a:r>
          </a:p>
          <a:p>
            <a:pPr>
              <a:buFontTx/>
              <a:buChar char="-"/>
            </a:pPr>
            <a:r>
              <a:rPr lang="nl-NL" dirty="0"/>
              <a:t>Openingstijden telefoonlijn DUO</a:t>
            </a:r>
          </a:p>
          <a:p>
            <a:pPr>
              <a:buFontTx/>
              <a:buChar char="-"/>
            </a:pPr>
            <a:r>
              <a:rPr lang="nl-NL" dirty="0"/>
              <a:t>AMIF subsidie</a:t>
            </a:r>
          </a:p>
        </p:txBody>
      </p:sp>
      <p:sp>
        <p:nvSpPr>
          <p:cNvPr id="6" name="Tijdelijke aanduiding voor dianummer 5"/>
          <p:cNvSpPr>
            <a:spLocks noGrp="1"/>
          </p:cNvSpPr>
          <p:nvPr>
            <p:ph type="sldNum" sz="quarter" idx="13"/>
          </p:nvPr>
        </p:nvSpPr>
        <p:spPr/>
        <p:txBody>
          <a:bodyPr/>
          <a:lstStyle/>
          <a:p>
            <a:fld id="{10A0A6AF-03C5-477E-939A-E28F7E7F05EA}" type="slidenum">
              <a:rPr lang="nl-NL" smtClean="0"/>
              <a:pPr/>
              <a:t>5</a:t>
            </a:fld>
            <a:endParaRPr lang="nl-NL" dirty="0"/>
          </a:p>
        </p:txBody>
      </p:sp>
    </p:spTree>
    <p:extLst>
      <p:ext uri="{BB962C8B-B14F-4D97-AF65-F5344CB8AC3E}">
        <p14:creationId xmlns:p14="http://schemas.microsoft.com/office/powerpoint/2010/main" val="938705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C207-CE28-5DEC-AB27-CC311608DBBE}"/>
              </a:ext>
            </a:extLst>
          </p:cNvPr>
          <p:cNvSpPr>
            <a:spLocks noGrp="1"/>
          </p:cNvSpPr>
          <p:nvPr>
            <p:ph type="title"/>
          </p:nvPr>
        </p:nvSpPr>
        <p:spPr>
          <a:xfrm>
            <a:off x="6553893" y="939453"/>
            <a:ext cx="5004000" cy="2489548"/>
          </a:xfrm>
        </p:spPr>
        <p:txBody>
          <a:bodyPr anchor="b">
            <a:normAutofit/>
          </a:bodyPr>
          <a:lstStyle/>
          <a:p>
            <a:r>
              <a:rPr lang="nl-NL" sz="2800" b="1" dirty="0"/>
              <a:t>Prejudiciële vragen inburgering </a:t>
            </a:r>
            <a:br>
              <a:rPr lang="nl-NL" sz="3100" b="1" dirty="0"/>
            </a:br>
            <a:endParaRPr lang="nl-NL" sz="3100" b="1" dirty="0"/>
          </a:p>
        </p:txBody>
      </p:sp>
      <p:sp>
        <p:nvSpPr>
          <p:cNvPr id="15" name="Slide Number Placeholder 6">
            <a:extLst>
              <a:ext uri="{FF2B5EF4-FFF2-40B4-BE49-F238E27FC236}">
                <a16:creationId xmlns:a16="http://schemas.microsoft.com/office/drawing/2014/main" id="{808ED85D-E87F-7B88-25BA-760155D3FA07}"/>
              </a:ext>
            </a:extLst>
          </p:cNvPr>
          <p:cNvSpPr>
            <a:spLocks noGrp="1"/>
          </p:cNvSpPr>
          <p:nvPr>
            <p:ph type="sldNum" sz="quarter" idx="22"/>
          </p:nvPr>
        </p:nvSpPr>
        <p:spPr>
          <a:xfrm>
            <a:off x="6553199" y="6221413"/>
            <a:ext cx="5005389" cy="322075"/>
          </a:xfrm>
        </p:spPr>
        <p:txBody>
          <a:bodyPr/>
          <a:lstStyle/>
          <a:p>
            <a:pPr>
              <a:spcAft>
                <a:spcPts val="600"/>
              </a:spcAft>
            </a:pPr>
            <a:fld id="{10A0A6AF-03C5-477E-939A-E28F7E7F05EA}" type="slidenum">
              <a:rPr lang="nl-NL" smtClean="0"/>
              <a:pPr>
                <a:spcAft>
                  <a:spcPts val="600"/>
                </a:spcAft>
              </a:pPr>
              <a:t>6</a:t>
            </a:fld>
            <a:endParaRPr lang="nl-NL"/>
          </a:p>
        </p:txBody>
      </p:sp>
      <p:sp>
        <p:nvSpPr>
          <p:cNvPr id="7" name="Tijdelijke aanduiding voor tekst 2">
            <a:extLst>
              <a:ext uri="{FF2B5EF4-FFF2-40B4-BE49-F238E27FC236}">
                <a16:creationId xmlns:a16="http://schemas.microsoft.com/office/drawing/2014/main" id="{043CBA72-868F-A5DD-B341-67F90EFD6D7B}"/>
              </a:ext>
            </a:extLst>
          </p:cNvPr>
          <p:cNvSpPr txBox="1">
            <a:spLocks/>
          </p:cNvSpPr>
          <p:nvPr/>
        </p:nvSpPr>
        <p:spPr>
          <a:xfrm>
            <a:off x="634108" y="1319349"/>
            <a:ext cx="5004000" cy="4902064"/>
          </a:xfrm>
          <a:prstGeom prst="rect">
            <a:avLst/>
          </a:prstGeom>
        </p:spPr>
        <p:txBody>
          <a:bodyPr>
            <a:normAutofit/>
          </a:bodyPr>
          <a:lst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a:lstStyle>
          <a:p>
            <a:pPr marL="285750" indent="-285750">
              <a:buFont typeface="Wingdings" panose="05000000000000000000" pitchFamily="2" charset="2"/>
              <a:buChar char="Ø"/>
            </a:pPr>
            <a:r>
              <a:rPr lang="nl-NL" sz="1800" dirty="0"/>
              <a:t>Raad van State (Nederlandse rechter) heeft vragen aan het Europese Hof van Justitie (Europese rechter) gesteld over uitleg van het Europese recht (de Kwalificatierichtlijn).</a:t>
            </a:r>
          </a:p>
          <a:p>
            <a:pPr marL="285750" indent="-285750">
              <a:buFont typeface="Wingdings" panose="05000000000000000000" pitchFamily="2" charset="2"/>
              <a:buChar char="Ø"/>
            </a:pPr>
            <a:r>
              <a:rPr lang="nl-NL" sz="1800" dirty="0"/>
              <a:t>Asielstatushouders onder de Wi2013</a:t>
            </a:r>
          </a:p>
          <a:p>
            <a:pPr marL="285750" indent="-285750">
              <a:buFont typeface="Wingdings" panose="05000000000000000000" pitchFamily="2" charset="2"/>
              <a:buChar char="Ø"/>
            </a:pPr>
            <a:r>
              <a:rPr lang="nl-NL" sz="1800" kern="100" dirty="0">
                <a:effectLst/>
                <a:latin typeface="Verdana" panose="020B0604030504040204" pitchFamily="34" charset="0"/>
                <a:ea typeface="Aptos" panose="020B0004020202020204" pitchFamily="34" charset="0"/>
                <a:cs typeface="Times New Roman" panose="02020603050405020304" pitchFamily="18" charset="0"/>
              </a:rPr>
              <a:t>Pauzering door DUO van het innen van de leningen en boetes vanaf 15 maart 2023. </a:t>
            </a:r>
          </a:p>
          <a:p>
            <a:pPr marL="285750" indent="-285750">
              <a:buFont typeface="Wingdings" panose="05000000000000000000" pitchFamily="2" charset="2"/>
              <a:buChar char="Ø"/>
            </a:pPr>
            <a:r>
              <a:rPr lang="nl-NL" sz="1800" kern="100" dirty="0">
                <a:latin typeface="Verdana" panose="020B0604030504040204" pitchFamily="34" charset="0"/>
                <a:ea typeface="Aptos" panose="020B0004020202020204" pitchFamily="34" charset="0"/>
                <a:cs typeface="Times New Roman" panose="02020603050405020304" pitchFamily="18" charset="0"/>
              </a:rPr>
              <a:t>Op 4 februari 2025 heeft de Europese rechter uitspraak gedaan en uitleg geven over de Kwalificatierichtlijn.</a:t>
            </a:r>
            <a:endParaRPr lang="nl-NL" sz="1800" kern="100" dirty="0">
              <a:effectLst/>
              <a:latin typeface="Verdana" panose="020B0604030504040204" pitchFamily="34" charset="0"/>
              <a:ea typeface="Aptos" panose="020B0004020202020204" pitchFamily="34" charset="0"/>
              <a:cs typeface="Times New Roman" panose="02020603050405020304" pitchFamily="18" charset="0"/>
            </a:endParaRPr>
          </a:p>
          <a:p>
            <a:pPr marL="285750" indent="-285750">
              <a:buFont typeface="Wingdings" panose="05000000000000000000" pitchFamily="2" charset="2"/>
              <a:buChar char="Ø"/>
            </a:pPr>
            <a:r>
              <a:rPr lang="nl-NL" sz="1800" dirty="0"/>
              <a:t>Doorwerking naar de Wi2021</a:t>
            </a:r>
            <a:endParaRPr lang="nl-NL" sz="18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5860313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4999" y="974362"/>
            <a:ext cx="5004000" cy="3043002"/>
          </a:xfrm>
        </p:spPr>
        <p:txBody>
          <a:bodyPr>
            <a:normAutofit/>
          </a:bodyPr>
          <a:lstStyle/>
          <a:p>
            <a:r>
              <a:rPr lang="nl-NL" sz="2800" b="1" dirty="0"/>
              <a:t>Reiskostenvergoeding tijdens de vroege start in het AZC</a:t>
            </a:r>
          </a:p>
        </p:txBody>
      </p:sp>
      <p:sp>
        <p:nvSpPr>
          <p:cNvPr id="3" name="Tijdelijke aanduiding voor tekst 2"/>
          <p:cNvSpPr>
            <a:spLocks noGrp="1"/>
          </p:cNvSpPr>
          <p:nvPr>
            <p:ph type="body" sz="quarter" idx="10"/>
          </p:nvPr>
        </p:nvSpPr>
        <p:spPr>
          <a:xfrm>
            <a:off x="6540136" y="446567"/>
            <a:ext cx="5004000" cy="5895803"/>
          </a:xfrm>
        </p:spPr>
        <p:txBody>
          <a:bodyPr>
            <a:normAutofit/>
          </a:bodyPr>
          <a:lstStyle/>
          <a:p>
            <a:r>
              <a:rPr lang="nl-NL" sz="1800" dirty="0">
                <a:ea typeface="Aptos" panose="020B0004020202020204" pitchFamily="34" charset="0"/>
                <a:cs typeface="Times New Roman" panose="02020603050405020304" pitchFamily="18" charset="0"/>
              </a:rPr>
              <a:t>V</a:t>
            </a:r>
            <a:r>
              <a:rPr lang="nl-NL" sz="1800" dirty="0">
                <a:effectLst/>
                <a:ea typeface="Aptos" panose="020B0004020202020204" pitchFamily="34" charset="0"/>
                <a:cs typeface="Times New Roman" panose="02020603050405020304" pitchFamily="18" charset="0"/>
              </a:rPr>
              <a:t>ergoeding van reiskosten van inburgeraars die al in een opvanglocatie beginnen met het inburgeringstraject.</a:t>
            </a:r>
          </a:p>
          <a:p>
            <a:r>
              <a:rPr lang="nl-NL" sz="1800" dirty="0">
                <a:ea typeface="Aptos" panose="020B0004020202020204" pitchFamily="34" charset="0"/>
                <a:cs typeface="Times New Roman" panose="02020603050405020304" pitchFamily="18" charset="0"/>
              </a:rPr>
              <a:t>N</a:t>
            </a:r>
            <a:r>
              <a:rPr lang="nl-NL" sz="1800" dirty="0">
                <a:effectLst/>
                <a:ea typeface="Aptos" panose="020B0004020202020204" pitchFamily="34" charset="0"/>
                <a:cs typeface="Times New Roman" panose="02020603050405020304" pitchFamily="18" charset="0"/>
              </a:rPr>
              <a:t>a de vaststelling van het PIP </a:t>
            </a:r>
          </a:p>
          <a:p>
            <a:r>
              <a:rPr lang="nl-NL" sz="1800" dirty="0">
                <a:ea typeface="Aptos" panose="020B0004020202020204" pitchFamily="34" charset="0"/>
                <a:cs typeface="Times New Roman" panose="02020603050405020304" pitchFamily="18" charset="0"/>
              </a:rPr>
              <a:t>V</a:t>
            </a:r>
            <a:r>
              <a:rPr lang="nl-NL" sz="1800" dirty="0">
                <a:effectLst/>
                <a:ea typeface="Aptos" panose="020B0004020202020204" pitchFamily="34" charset="0"/>
                <a:cs typeface="Times New Roman" panose="02020603050405020304" pitchFamily="18" charset="0"/>
              </a:rPr>
              <a:t>anaf 1 juli 2025 tot en met 31 december 2026</a:t>
            </a:r>
            <a:r>
              <a:rPr lang="nl-NL" sz="1800" dirty="0">
                <a:ea typeface="Aptos" panose="020B0004020202020204" pitchFamily="34" charset="0"/>
                <a:cs typeface="Times New Roman" panose="02020603050405020304" pitchFamily="18" charset="0"/>
              </a:rPr>
              <a:t>.</a:t>
            </a:r>
          </a:p>
          <a:p>
            <a:r>
              <a:rPr lang="nl-NL" sz="1800" dirty="0">
                <a:effectLst/>
                <a:ea typeface="Aptos" panose="020B0004020202020204" pitchFamily="34" charset="0"/>
                <a:cs typeface="Times New Roman" panose="02020603050405020304" pitchFamily="18" charset="0"/>
              </a:rPr>
              <a:t>5,1 miljoen is in totaal beschikbaar (en wordt niet aangevuld bij uitputting). </a:t>
            </a:r>
          </a:p>
          <a:p>
            <a:r>
              <a:rPr lang="nl-NL" sz="1800" dirty="0">
                <a:ea typeface="Aptos" panose="020B0004020202020204" pitchFamily="34" charset="0"/>
                <a:cs typeface="Times New Roman" panose="02020603050405020304" pitchFamily="18" charset="0"/>
              </a:rPr>
              <a:t>Via het COA wordt deze vergoeding uitgekeerd. </a:t>
            </a:r>
            <a:endParaRPr lang="nl-NL" sz="1800" dirty="0">
              <a:effectLst/>
              <a:ea typeface="Aptos" panose="020B0004020202020204" pitchFamily="34" charset="0"/>
              <a:cs typeface="Times New Roman" panose="02020603050405020304" pitchFamily="18" charset="0"/>
            </a:endParaRPr>
          </a:p>
          <a:p>
            <a:r>
              <a:rPr lang="nl-NL" sz="1800" dirty="0">
                <a:effectLst/>
                <a:ea typeface="Aptos" panose="020B0004020202020204" pitchFamily="34" charset="0"/>
                <a:cs typeface="Times New Roman" panose="02020603050405020304" pitchFamily="18" charset="0"/>
              </a:rPr>
              <a:t>Geen ondergrens voor de reisafstand gesteld. Wel is er een bovengrens van een reisduur van maximaal anderhalf uur (enkele reis)</a:t>
            </a:r>
            <a:r>
              <a:rPr lang="nl-NL" sz="1800" dirty="0">
                <a:ea typeface="Aptos" panose="020B0004020202020204" pitchFamily="34" charset="0"/>
                <a:cs typeface="Times New Roman" panose="02020603050405020304" pitchFamily="18" charset="0"/>
              </a:rPr>
              <a:t>.</a:t>
            </a:r>
          </a:p>
          <a:p>
            <a:r>
              <a:rPr lang="nl-NL" sz="1800" kern="100" dirty="0">
                <a:effectLst/>
                <a:latin typeface="Verdana" panose="020B0604030504040204" pitchFamily="34" charset="0"/>
                <a:ea typeface="Aptos" panose="020B0004020202020204" pitchFamily="34" charset="0"/>
                <a:cs typeface="Times New Roman" panose="02020603050405020304" pitchFamily="18" charset="0"/>
              </a:rPr>
              <a:t>Hoe het proces er precies gaat uitzien wordt momenteel nog uitgewerkt en communicatie hierover volgt nog.</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254271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3EC207-CE28-5DEC-AB27-CC311608DBBE}"/>
              </a:ext>
            </a:extLst>
          </p:cNvPr>
          <p:cNvSpPr>
            <a:spLocks noGrp="1"/>
          </p:cNvSpPr>
          <p:nvPr>
            <p:ph type="title"/>
          </p:nvPr>
        </p:nvSpPr>
        <p:spPr>
          <a:xfrm>
            <a:off x="6553893" y="2390501"/>
            <a:ext cx="5004000" cy="1606733"/>
          </a:xfrm>
        </p:spPr>
        <p:txBody>
          <a:bodyPr anchor="b">
            <a:normAutofit fontScale="90000"/>
          </a:bodyPr>
          <a:lstStyle/>
          <a:p>
            <a:r>
              <a:rPr lang="nl-NL" sz="2800" b="1" dirty="0"/>
              <a:t>Wijzigingen besluit inburgering 2021</a:t>
            </a:r>
            <a:br>
              <a:rPr lang="nl-NL" sz="2800" b="1" dirty="0"/>
            </a:br>
            <a:br>
              <a:rPr lang="nl-NL" sz="3100" b="1" dirty="0"/>
            </a:br>
            <a:endParaRPr lang="nl-NL" sz="3100" b="1" dirty="0"/>
          </a:p>
        </p:txBody>
      </p:sp>
      <p:sp>
        <p:nvSpPr>
          <p:cNvPr id="15" name="Slide Number Placeholder 6">
            <a:extLst>
              <a:ext uri="{FF2B5EF4-FFF2-40B4-BE49-F238E27FC236}">
                <a16:creationId xmlns:a16="http://schemas.microsoft.com/office/drawing/2014/main" id="{808ED85D-E87F-7B88-25BA-760155D3FA07}"/>
              </a:ext>
            </a:extLst>
          </p:cNvPr>
          <p:cNvSpPr>
            <a:spLocks noGrp="1"/>
          </p:cNvSpPr>
          <p:nvPr>
            <p:ph type="sldNum" sz="quarter" idx="22"/>
          </p:nvPr>
        </p:nvSpPr>
        <p:spPr>
          <a:xfrm>
            <a:off x="6553199" y="6221413"/>
            <a:ext cx="5005389" cy="322075"/>
          </a:xfrm>
        </p:spPr>
        <p:txBody>
          <a:bodyPr/>
          <a:lstStyle/>
          <a:p>
            <a:pPr>
              <a:spcAft>
                <a:spcPts val="600"/>
              </a:spcAft>
            </a:pPr>
            <a:fld id="{10A0A6AF-03C5-477E-939A-E28F7E7F05EA}" type="slidenum">
              <a:rPr lang="nl-NL" smtClean="0"/>
              <a:pPr>
                <a:spcAft>
                  <a:spcPts val="600"/>
                </a:spcAft>
              </a:pPr>
              <a:t>8</a:t>
            </a:fld>
            <a:endParaRPr lang="nl-NL"/>
          </a:p>
        </p:txBody>
      </p:sp>
      <p:sp>
        <p:nvSpPr>
          <p:cNvPr id="7" name="Tijdelijke aanduiding voor tekst 2">
            <a:extLst>
              <a:ext uri="{FF2B5EF4-FFF2-40B4-BE49-F238E27FC236}">
                <a16:creationId xmlns:a16="http://schemas.microsoft.com/office/drawing/2014/main" id="{043CBA72-868F-A5DD-B341-67F90EFD6D7B}"/>
              </a:ext>
            </a:extLst>
          </p:cNvPr>
          <p:cNvSpPr txBox="1">
            <a:spLocks/>
          </p:cNvSpPr>
          <p:nvPr/>
        </p:nvSpPr>
        <p:spPr>
          <a:xfrm>
            <a:off x="499100" y="2390502"/>
            <a:ext cx="5004000" cy="3722501"/>
          </a:xfrm>
          <a:prstGeom prst="rect">
            <a:avLst/>
          </a:prstGeom>
        </p:spPr>
        <p:txBody>
          <a:bodyPr>
            <a:normAutofit/>
          </a:bodyPr>
          <a:lstStyle>
            <a:lvl1pPr marL="316800" indent="-316800" algn="l" defTabSz="914400" rtl="0" eaLnBrk="1" latinLnBrk="0" hangingPunct="1">
              <a:lnSpc>
                <a:spcPct val="90000"/>
              </a:lnSpc>
              <a:spcBef>
                <a:spcPts val="1200"/>
              </a:spcBef>
              <a:buClr>
                <a:schemeClr val="tx2"/>
              </a:buClr>
              <a:buSzPct val="80000"/>
              <a:buFont typeface="Verdana" panose="020B0604030504040204" pitchFamily="34" charset="0"/>
              <a:buChar char="›"/>
              <a:defRPr sz="2400" kern="1200">
                <a:solidFill>
                  <a:schemeClr val="tx1"/>
                </a:solidFill>
                <a:latin typeface="+mn-lt"/>
                <a:ea typeface="+mn-ea"/>
                <a:cs typeface="+mn-cs"/>
              </a:defRPr>
            </a:lvl1pPr>
            <a:lvl2pPr marL="630000" indent="-316800" algn="l" defTabSz="914400" rtl="0" eaLnBrk="1" latinLnBrk="0" hangingPunct="1">
              <a:lnSpc>
                <a:spcPct val="90000"/>
              </a:lnSpc>
              <a:spcBef>
                <a:spcPts val="1000"/>
              </a:spcBef>
              <a:buClr>
                <a:schemeClr val="tx2"/>
              </a:buClr>
              <a:buFont typeface="Verdana" panose="020B0604030504040204" pitchFamily="34" charset="0"/>
              <a:buChar char="–"/>
              <a:defRPr sz="2000" kern="1200">
                <a:solidFill>
                  <a:schemeClr val="tx1"/>
                </a:solidFill>
                <a:latin typeface="+mn-lt"/>
                <a:ea typeface="+mn-ea"/>
                <a:cs typeface="+mn-cs"/>
              </a:defRPr>
            </a:lvl2pPr>
            <a:lvl3pPr marL="946800" indent="-316800" algn="l" defTabSz="914400" rtl="0" eaLnBrk="1" latinLnBrk="0" hangingPunct="1">
              <a:lnSpc>
                <a:spcPct val="90000"/>
              </a:lnSpc>
              <a:spcBef>
                <a:spcPts val="800"/>
              </a:spcBef>
              <a:buClr>
                <a:schemeClr val="tx2"/>
              </a:buClr>
              <a:buFont typeface="Wingdings" panose="05000000000000000000" pitchFamily="2" charset="2"/>
              <a:buChar char="§"/>
              <a:defRPr sz="1800" kern="1200">
                <a:solidFill>
                  <a:schemeClr val="tx1"/>
                </a:solidFill>
                <a:latin typeface="+mn-lt"/>
                <a:ea typeface="+mn-ea"/>
                <a:cs typeface="+mn-cs"/>
              </a:defRPr>
            </a:lvl3pPr>
            <a:lvl4pPr marL="1260000" indent="-316800" algn="l" defTabSz="914400" rtl="0" eaLnBrk="1" latinLnBrk="0" hangingPunct="1">
              <a:lnSpc>
                <a:spcPct val="90000"/>
              </a:lnSpc>
              <a:spcBef>
                <a:spcPts val="600"/>
              </a:spcBef>
              <a:buClr>
                <a:schemeClr val="tx2"/>
              </a:buClr>
              <a:buFont typeface="Arial" panose="020B0604020202020204" pitchFamily="34" charset="0"/>
              <a:buChar char="•"/>
              <a:defRPr sz="1800" kern="1200">
                <a:solidFill>
                  <a:schemeClr val="tx1"/>
                </a:solidFill>
                <a:latin typeface="+mn-lt"/>
                <a:ea typeface="+mn-ea"/>
                <a:cs typeface="+mn-cs"/>
              </a:defRPr>
            </a:lvl4pPr>
            <a:lvl5pPr marL="1576800" indent="-316800" algn="l" defTabSz="914400" rtl="0" eaLnBrk="1" latinLnBrk="0" hangingPunct="1">
              <a:lnSpc>
                <a:spcPct val="90000"/>
              </a:lnSpc>
              <a:spcBef>
                <a:spcPts val="600"/>
              </a:spcBef>
              <a:buFont typeface="Verdana" panose="020B0604030504040204" pitchFamily="34" charset="0"/>
              <a:buChar char="–"/>
              <a:defRPr sz="1600" kern="1200">
                <a:solidFill>
                  <a:schemeClr val="tx2"/>
                </a:solidFill>
                <a:latin typeface="+mn-lt"/>
                <a:ea typeface="+mn-ea"/>
                <a:cs typeface="+mn-cs"/>
              </a:defRPr>
            </a:lvl5pPr>
            <a:lvl6pPr marL="1890000" indent="-316800" algn="l" defTabSz="914400" rtl="0" eaLnBrk="1" latinLnBrk="0" hangingPunct="1">
              <a:lnSpc>
                <a:spcPct val="90000"/>
              </a:lnSpc>
              <a:spcBef>
                <a:spcPts val="600"/>
              </a:spcBef>
              <a:buFont typeface="Arial" panose="020B0604020202020204" pitchFamily="34" charset="0"/>
              <a:buChar char="•"/>
              <a:defRPr sz="1400" kern="1200">
                <a:solidFill>
                  <a:schemeClr val="tx1">
                    <a:lumMod val="50000"/>
                    <a:lumOff val="50000"/>
                  </a:schemeClr>
                </a:solidFill>
                <a:latin typeface="+mn-lt"/>
                <a:ea typeface="+mn-ea"/>
                <a:cs typeface="+mn-cs"/>
              </a:defRPr>
            </a:lvl6pPr>
            <a:lvl7pPr marL="72000" indent="-72000" algn="l" defTabSz="914400" rtl="0" eaLnBrk="1" latinLnBrk="0" hangingPunct="1">
              <a:lnSpc>
                <a:spcPct val="90000"/>
              </a:lnSpc>
              <a:spcBef>
                <a:spcPts val="600"/>
              </a:spcBef>
              <a:buSzPct val="25000"/>
              <a:buFont typeface="Verdana" panose="020B0604030504040204" pitchFamily="34" charset="0"/>
              <a:buChar char=" "/>
              <a:defRPr sz="1200" b="1" i="0" kern="1200">
                <a:solidFill>
                  <a:schemeClr val="tx2"/>
                </a:solidFill>
                <a:latin typeface="+mn-lt"/>
                <a:ea typeface="+mn-ea"/>
                <a:cs typeface="+mn-cs"/>
              </a:defRPr>
            </a:lvl7pPr>
            <a:lvl8pPr marL="72000" indent="-72000" algn="l" defTabSz="914400" rtl="0" eaLnBrk="1" latinLnBrk="0" hangingPunct="1">
              <a:lnSpc>
                <a:spcPct val="90000"/>
              </a:lnSpc>
              <a:spcBef>
                <a:spcPts val="600"/>
              </a:spcBef>
              <a:buSzPct val="25000"/>
              <a:buFont typeface="Verdana" panose="020B0604030504040204" pitchFamily="34" charset="0"/>
              <a:buChar char=" "/>
              <a:defRPr sz="1200" i="0" kern="1200">
                <a:solidFill>
                  <a:schemeClr val="tx1">
                    <a:lumMod val="65000"/>
                    <a:lumOff val="35000"/>
                  </a:schemeClr>
                </a:solidFill>
                <a:latin typeface="+mn-lt"/>
                <a:ea typeface="+mn-ea"/>
                <a:cs typeface="+mn-cs"/>
              </a:defRPr>
            </a:lvl8pPr>
            <a:lvl9pPr marL="216000" indent="-144000" algn="l" defTabSz="914400" rtl="0" eaLnBrk="1" latinLnBrk="0" hangingPunct="1">
              <a:lnSpc>
                <a:spcPct val="90000"/>
              </a:lnSpc>
              <a:spcBef>
                <a:spcPts val="600"/>
              </a:spcBef>
              <a:buClr>
                <a:schemeClr val="tx2"/>
              </a:buClr>
              <a:buFont typeface="Verdana" panose="020B0604030504040204" pitchFamily="34" charset="0"/>
              <a:buChar char="–"/>
              <a:defRPr sz="1200" i="0" kern="1200">
                <a:solidFill>
                  <a:schemeClr val="tx1">
                    <a:lumMod val="65000"/>
                    <a:lumOff val="35000"/>
                  </a:schemeClr>
                </a:solidFill>
                <a:latin typeface="+mn-lt"/>
                <a:ea typeface="+mn-ea"/>
                <a:cs typeface="+mn-cs"/>
              </a:defRPr>
            </a:lvl9pPr>
          </a:lstStyle>
          <a:p>
            <a:r>
              <a:rPr lang="nl-NL" sz="1800" dirty="0">
                <a:ea typeface="Aptos" panose="020B0004020202020204" pitchFamily="34" charset="0"/>
                <a:cs typeface="Times New Roman" panose="02020603050405020304" pitchFamily="18" charset="0"/>
              </a:rPr>
              <a:t>Uren van jongeren in de Z-route</a:t>
            </a:r>
          </a:p>
          <a:p>
            <a:r>
              <a:rPr lang="nl-NL" sz="1800" dirty="0">
                <a:ea typeface="Aptos" panose="020B0004020202020204" pitchFamily="34" charset="0"/>
                <a:cs typeface="Times New Roman" panose="02020603050405020304" pitchFamily="18" charset="0"/>
              </a:rPr>
              <a:t>ONA – MAP</a:t>
            </a:r>
          </a:p>
          <a:p>
            <a:r>
              <a:rPr lang="nl-NL" sz="1800" kern="100" dirty="0">
                <a:effectLst/>
                <a:latin typeface="Verdana" panose="020B0604030504040204" pitchFamily="34" charset="0"/>
                <a:ea typeface="Times New Roman" panose="02020603050405020304" pitchFamily="18" charset="0"/>
                <a:cs typeface="Times New Roman" panose="02020603050405020304" pitchFamily="18" charset="0"/>
              </a:rPr>
              <a:t>De verwachte ingangsdatum van deze wijzigingen is </a:t>
            </a:r>
            <a:r>
              <a:rPr lang="nl-NL" sz="1800" b="1" kern="100" dirty="0">
                <a:effectLst/>
                <a:latin typeface="Verdana" panose="020B0604030504040204" pitchFamily="34" charset="0"/>
                <a:ea typeface="Times New Roman" panose="02020603050405020304" pitchFamily="18" charset="0"/>
                <a:cs typeface="Times New Roman" panose="02020603050405020304" pitchFamily="18" charset="0"/>
              </a:rPr>
              <a:t>1 juli 2025</a:t>
            </a:r>
            <a:r>
              <a:rPr lang="nl-NL" sz="1800" kern="100" dirty="0">
                <a:effectLst/>
                <a:latin typeface="Verdana" panose="020B0604030504040204" pitchFamily="34" charset="0"/>
                <a:ea typeface="Times New Roman" panose="02020603050405020304" pitchFamily="18" charset="0"/>
                <a:cs typeface="Times New Roman" panose="02020603050405020304" pitchFamily="18" charset="0"/>
              </a:rPr>
              <a:t>.</a:t>
            </a:r>
            <a:endParaRPr lang="nl-NL" sz="18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nl-NL" sz="1800" u="sng" dirty="0">
              <a:ea typeface="Aptos" panose="020B0004020202020204" pitchFamily="34" charset="0"/>
              <a:cs typeface="Times New Roman" panose="02020603050405020304" pitchFamily="18" charset="0"/>
            </a:endParaRPr>
          </a:p>
          <a:p>
            <a:pPr marL="0" indent="0">
              <a:buNone/>
            </a:pPr>
            <a:endParaRPr lang="nl-NL" sz="1800" dirty="0">
              <a:ea typeface="Aptos" panose="020B0004020202020204" pitchFamily="34" charset="0"/>
              <a:cs typeface="Times New Roman" panose="02020603050405020304" pitchFamily="18" charset="0"/>
            </a:endParaRPr>
          </a:p>
          <a:p>
            <a:pPr marL="0" indent="0">
              <a:buNone/>
            </a:pPr>
            <a:endParaRPr lang="nl-NL" sz="1800" dirty="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057913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34999" y="974362"/>
            <a:ext cx="5004000" cy="4211592"/>
          </a:xfrm>
        </p:spPr>
        <p:txBody>
          <a:bodyPr>
            <a:normAutofit/>
          </a:bodyPr>
          <a:lstStyle/>
          <a:p>
            <a:r>
              <a:rPr lang="nl-NL" sz="2800" b="1" dirty="0"/>
              <a:t>Wijziging Regeling Wi2021 met aanvullende verlengingsgronden</a:t>
            </a:r>
          </a:p>
        </p:txBody>
      </p:sp>
      <p:sp>
        <p:nvSpPr>
          <p:cNvPr id="3" name="Tijdelijke aanduiding voor tekst 2"/>
          <p:cNvSpPr>
            <a:spLocks noGrp="1"/>
          </p:cNvSpPr>
          <p:nvPr>
            <p:ph type="body" sz="quarter" idx="10"/>
          </p:nvPr>
        </p:nvSpPr>
        <p:spPr>
          <a:xfrm>
            <a:off x="6535387" y="2087475"/>
            <a:ext cx="5004000" cy="2683049"/>
          </a:xfrm>
        </p:spPr>
        <p:txBody>
          <a:bodyPr>
            <a:noAutofit/>
          </a:bodyPr>
          <a:lstStyle/>
          <a:p>
            <a:r>
              <a:rPr lang="nl-NL" kern="100" dirty="0">
                <a:solidFill>
                  <a:srgbClr val="000000"/>
                </a:solidFill>
                <a:effectLst/>
                <a:ea typeface="Aptos" panose="020B0004020202020204" pitchFamily="34" charset="0"/>
                <a:cs typeface="Times New Roman" panose="02020603050405020304" pitchFamily="18" charset="0"/>
              </a:rPr>
              <a:t>Verlengingsgrond bij gebrek aan een kinderopvangplek </a:t>
            </a:r>
          </a:p>
          <a:p>
            <a:r>
              <a:rPr lang="nl-NL" kern="100" dirty="0">
                <a:solidFill>
                  <a:srgbClr val="000000"/>
                </a:solidFill>
                <a:effectLst/>
                <a:ea typeface="Aptos" panose="020B0004020202020204" pitchFamily="34" charset="0"/>
                <a:cs typeface="Times New Roman" panose="02020603050405020304" pitchFamily="18" charset="0"/>
              </a:rPr>
              <a:t>Verlengingsgrond bij Vroege Start </a:t>
            </a:r>
          </a:p>
          <a:p>
            <a:r>
              <a:rPr lang="nl-NL" kern="100" dirty="0">
                <a:solidFill>
                  <a:srgbClr val="000000"/>
                </a:solidFill>
                <a:effectLst/>
                <a:ea typeface="Aptos" panose="020B0004020202020204" pitchFamily="34" charset="0"/>
                <a:cs typeface="Times New Roman" panose="02020603050405020304" pitchFamily="18" charset="0"/>
              </a:rPr>
              <a:t>Verlengingsgrond voor werkende inburgeraars (32 uur </a:t>
            </a:r>
            <a:r>
              <a:rPr lang="nl-NL" kern="100" dirty="0" err="1">
                <a:solidFill>
                  <a:srgbClr val="000000"/>
                </a:solidFill>
                <a:effectLst/>
                <a:ea typeface="Aptos" panose="020B0004020202020204" pitchFamily="34" charset="0"/>
                <a:cs typeface="Times New Roman" panose="02020603050405020304" pitchFamily="18" charset="0"/>
              </a:rPr>
              <a:t>pw</a:t>
            </a:r>
            <a:r>
              <a:rPr lang="nl-NL" kern="100" dirty="0">
                <a:solidFill>
                  <a:srgbClr val="000000"/>
                </a:solidFill>
                <a:effectLst/>
                <a:ea typeface="Aptos" panose="020B0004020202020204" pitchFamily="34" charset="0"/>
                <a:cs typeface="Times New Roman" panose="02020603050405020304" pitchFamily="18" charset="0"/>
              </a:rPr>
              <a:t> voor minimaal zes maanden)</a:t>
            </a:r>
          </a:p>
          <a:p>
            <a:r>
              <a:rPr lang="nl-NL" kern="100" dirty="0">
                <a:solidFill>
                  <a:srgbClr val="000000"/>
                </a:solidFill>
                <a:effectLst/>
                <a:ea typeface="Aptos" panose="020B0004020202020204" pitchFamily="34" charset="0"/>
                <a:cs typeface="Times New Roman" panose="02020603050405020304" pitchFamily="18" charset="0"/>
              </a:rPr>
              <a:t>Een extra verlengingsgrond van de inburgeringstermijn bij geboorte van een kind voor vaders/partners (vaderschaps-/partnerverlof). </a:t>
            </a:r>
            <a:endParaRPr lang="nl-NL" kern="100" dirty="0">
              <a:solidFill>
                <a:srgbClr val="000000"/>
              </a:solidFill>
              <a:effectLst/>
              <a:latin typeface="Verdana" panose="020B060403050404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4173755916"/>
      </p:ext>
    </p:extLst>
  </p:cSld>
  <p:clrMapOvr>
    <a:masterClrMapping/>
  </p:clrMapOvr>
</p:sld>
</file>

<file path=ppt/theme/theme1.xml><?xml version="1.0" encoding="utf-8"?>
<a:theme xmlns:a="http://schemas.openxmlformats.org/drawingml/2006/main" name="Rijkshuisstijl Robijnrood">
  <a:themeElements>
    <a:clrScheme name="Aangepast 56">
      <a:dk1>
        <a:srgbClr val="000000"/>
      </a:dk1>
      <a:lt1>
        <a:srgbClr val="FFFFFF"/>
      </a:lt1>
      <a:dk2>
        <a:srgbClr val="CA005D"/>
      </a:dk2>
      <a:lt2>
        <a:srgbClr val="F6D8E6"/>
      </a:lt2>
      <a:accent1>
        <a:srgbClr val="F9E11E"/>
      </a:accent1>
      <a:accent2>
        <a:srgbClr val="FFB612"/>
      </a:accent2>
      <a:accent3>
        <a:srgbClr val="777C00"/>
      </a:accent3>
      <a:accent4>
        <a:srgbClr val="75D1B5"/>
      </a:accent4>
      <a:accent5>
        <a:srgbClr val="8EC9E7"/>
      </a:accent5>
      <a:accent6>
        <a:srgbClr val="017BC6"/>
      </a:accent6>
      <a:hlink>
        <a:srgbClr val="CA205D"/>
      </a:hlink>
      <a:folHlink>
        <a:srgbClr val="F6D8E6"/>
      </a:folHlink>
    </a:clrScheme>
    <a:fontScheme name="Rijkshuisstijl">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custClrLst>
    <a:custClr name="Paars">
      <a:srgbClr val="42145F"/>
    </a:custClr>
    <a:custClr name="Donkerblauw">
      <a:srgbClr val="01689B"/>
    </a:custClr>
    <a:custClr name="Hemelblauw">
      <a:srgbClr val="007BC7"/>
    </a:custClr>
    <a:custClr name="Violet">
      <a:srgbClr val="A90061"/>
    </a:custClr>
    <a:custClr name="Robijnrood">
      <a:srgbClr val="CA005D"/>
    </a:custClr>
    <a:custClr name="Rood">
      <a:srgbClr val="D52B1E"/>
    </a:custClr>
    <a:custClr name="Donkergroen">
      <a:srgbClr val="275937"/>
    </a:custClr>
    <a:custClr name="Groen">
      <a:srgbClr val="39870C"/>
    </a:custClr>
    <a:custClr name="Mosgroen">
      <a:srgbClr val="777C00"/>
    </a:custClr>
    <a:custClr name="Donkerbruin">
      <a:srgbClr val="673327"/>
    </a:custClr>
    <a:custClr name="Licht Paars">
      <a:srgbClr val="C6B8CF"/>
    </a:custClr>
    <a:custClr name="Licht Donkerblauw">
      <a:srgbClr val="CCE0F1"/>
    </a:custClr>
    <a:custClr name="Licht Hemelblauw">
      <a:srgbClr val="DDEFF8"/>
    </a:custClr>
    <a:custClr name="Licht Violet">
      <a:srgbClr val="E5B2CF"/>
    </a:custClr>
    <a:custClr name="Licht Robijnrood">
      <a:srgbClr val="EFB2CE"/>
    </a:custClr>
    <a:custClr name="Licht Rood">
      <a:srgbClr val="F2BFBB"/>
    </a:custClr>
    <a:custClr name="Licht Donkergroen">
      <a:srgbClr val="BECDC3"/>
    </a:custClr>
    <a:custClr name="Licht Groen">
      <a:srgbClr val="C3DBB6"/>
    </a:custClr>
    <a:custClr name="Licht Mosgroen">
      <a:srgbClr val="D6D7B2"/>
    </a:custClr>
    <a:custClr name="Licht Donkerbruin">
      <a:srgbClr val="D1C1BE"/>
    </a:custClr>
    <a:custClr name="Bruin">
      <a:srgbClr val="94710A"/>
    </a:custClr>
    <a:custClr name="Geel">
      <a:srgbClr val="F9E11E"/>
    </a:custClr>
    <a:custClr name="Donkergeel">
      <a:srgbClr val="FFB612"/>
    </a:custClr>
    <a:custClr name="Oranje">
      <a:srgbClr val="E17000"/>
    </a:custClr>
    <a:custClr name="Roze">
      <a:srgbClr val="F092CD"/>
    </a:custClr>
    <a:custClr name="Lichtblauw">
      <a:srgbClr val="8FCAE7"/>
    </a:custClr>
    <a:custClr name="Mintgroen">
      <a:srgbClr val="76D2B6"/>
    </a:custClr>
    <a:custClr name="Grijs 7">
      <a:srgbClr val="535353"/>
    </a:custClr>
    <a:custClr name="Grijs 6">
      <a:srgbClr val="696969"/>
    </a:custClr>
    <a:custClr name="Grijs 5">
      <a:srgbClr val="999999"/>
    </a:custClr>
    <a:custClr name="Licht Bruin">
      <a:srgbClr val="DFD4B5"/>
    </a:custClr>
    <a:custClr name="Licht Geel">
      <a:srgbClr val="FDF6BB"/>
    </a:custClr>
    <a:custClr name="Licht Donkergeel">
      <a:srgbClr val="FFE9B7"/>
    </a:custClr>
    <a:custClr name="Licht Oranje">
      <a:srgbClr val="F6D4B2"/>
    </a:custClr>
    <a:custClr name="Licht Roze">
      <a:srgbClr val="FADEF0"/>
    </a:custClr>
    <a:custClr name="Licht Lichtblauw">
      <a:srgbClr val="DDEFF8"/>
    </a:custClr>
    <a:custClr name="Licht Mintgroen">
      <a:srgbClr val="D6F1E9"/>
    </a:custClr>
    <a:custClr name="Grijs 4">
      <a:srgbClr val="B4B4B4"/>
    </a:custClr>
    <a:custClr name="Grijs 3">
      <a:srgbClr val="CCCCCC"/>
    </a:custClr>
    <a:custClr name="Grijs 2">
      <a:srgbClr val="E6E6E6"/>
    </a:custClr>
  </a:custClrLst>
  <a:extLst>
    <a:ext uri="{05A4C25C-085E-4340-85A3-A5531E510DB2}">
      <thm15:themeFamily xmlns:thm15="http://schemas.microsoft.com/office/thememl/2012/main" name="18024 RIJK - Sjabloon 16x9 Robijnrood" id="{BB1D537E-5BFC-4D8B-B73A-92AE80AD10DA}" vid="{3C6FA6C6-0D5F-48A8-9B21-DE2EC436A339}"/>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42353BC4E7BF54E9B39932EE3B29A4D" ma:contentTypeVersion="0" ma:contentTypeDescription="Een nieuw document maken." ma:contentTypeScope="" ma:versionID="d2547d16e6c64956ed39cf7cad00f19a">
  <xsd:schema xmlns:xsd="http://www.w3.org/2001/XMLSchema" xmlns:xs="http://www.w3.org/2001/XMLSchema" xmlns:p="http://schemas.microsoft.com/office/2006/metadata/properties" targetNamespace="http://schemas.microsoft.com/office/2006/metadata/properties" ma:root="true" ma:fieldsID="1978a156f712f99d6452530788f7ffe9">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EA01ED7-997E-4741-99FA-D8E3D186A109}">
  <ds:schemaRefs>
    <ds:schemaRef ds:uri="http://schemas.microsoft.com/sharepoint/v3/contenttype/forms"/>
  </ds:schemaRefs>
</ds:datastoreItem>
</file>

<file path=customXml/itemProps2.xml><?xml version="1.0" encoding="utf-8"?>
<ds:datastoreItem xmlns:ds="http://schemas.openxmlformats.org/officeDocument/2006/customXml" ds:itemID="{1A18CA51-BCFC-4D8B-B8F0-DE8E2E00AFB8}">
  <ds:schemaRefs>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dcmitype/"/>
    <ds:schemaRef ds:uri="http://purl.org/dc/terms/"/>
  </ds:schemaRefs>
</ds:datastoreItem>
</file>

<file path=customXml/itemProps3.xml><?xml version="1.0" encoding="utf-8"?>
<ds:datastoreItem xmlns:ds="http://schemas.openxmlformats.org/officeDocument/2006/customXml" ds:itemID="{719E3491-B1FA-4C1B-BCDF-DB79F60E121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97</TotalTime>
  <Words>1916</Words>
  <Application>Microsoft Office PowerPoint</Application>
  <PresentationFormat>Breedbeeld</PresentationFormat>
  <Paragraphs>136</Paragraphs>
  <Slides>11</Slides>
  <Notes>11</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11</vt:i4>
      </vt:variant>
    </vt:vector>
  </HeadingPairs>
  <TitlesOfParts>
    <vt:vector size="19" baseType="lpstr">
      <vt:lpstr>Aptos</vt:lpstr>
      <vt:lpstr>Arial</vt:lpstr>
      <vt:lpstr>Calibri</vt:lpstr>
      <vt:lpstr>Courier New</vt:lpstr>
      <vt:lpstr>Symbol</vt:lpstr>
      <vt:lpstr>Verdana</vt:lpstr>
      <vt:lpstr>Wingdings</vt:lpstr>
      <vt:lpstr>Rijkshuisstijl Robijnrood</vt:lpstr>
      <vt:lpstr>Inburgeringscafé 2025 </vt:lpstr>
      <vt:lpstr> </vt:lpstr>
      <vt:lpstr>1</vt:lpstr>
      <vt:lpstr>Actualiteiten en ontwikkelingen inburgering  </vt:lpstr>
      <vt:lpstr>Actualiteiten en ontwikkelingen</vt:lpstr>
      <vt:lpstr>Prejudiciële vragen inburgering  </vt:lpstr>
      <vt:lpstr>Reiskostenvergoeding tijdens de vroege start in het AZC</vt:lpstr>
      <vt:lpstr>Wijzigingen besluit inburgering 2021  </vt:lpstr>
      <vt:lpstr>Wijziging Regeling Wi2021 met aanvullende verlengingsgronden</vt:lpstr>
      <vt:lpstr>Openingstijden telefoonlijn DUO  </vt:lpstr>
      <vt:lpstr>AMIF Subsidie 2025 - 2027</vt:lpstr>
    </vt:vector>
  </TitlesOfParts>
  <Company>Rijksoverheid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Sanders, K.</dc:creator>
  <cp:lastModifiedBy>Springer, Tineke</cp:lastModifiedBy>
  <cp:revision>115</cp:revision>
  <dcterms:created xsi:type="dcterms:W3CDTF">2022-05-25T10:29:16Z</dcterms:created>
  <dcterms:modified xsi:type="dcterms:W3CDTF">2025-04-04T07:20:49Z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0x010100142353BC4E7BF54E9B39932EE3B29A4D</vt:lpwstr>
  </property>
</Properties>
</file>