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69" r:id="rId6"/>
    <p:sldId id="259" r:id="rId7"/>
    <p:sldId id="268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Play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lJQjxEDqszcHFXdzaaWrb/FRB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74" autoAdjust="0"/>
  </p:normalViewPr>
  <p:slideViewPr>
    <p:cSldViewPr snapToGrid="0">
      <p:cViewPr varScale="1">
        <p:scale>
          <a:sx n="100" d="100"/>
          <a:sy n="100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ita Maikoe" userId="87f894f1-06d6-4052-913d-50ab4fe215ea" providerId="ADAL" clId="{3FC65BDC-5E30-4DE4-A8DD-B3DD4DD2EBF8}"/>
    <pc:docChg chg="modSld">
      <pc:chgData name="Charita Maikoe" userId="87f894f1-06d6-4052-913d-50ab4fe215ea" providerId="ADAL" clId="{3FC65BDC-5E30-4DE4-A8DD-B3DD4DD2EBF8}" dt="2025-04-15T20:45:08.104" v="8" actId="20577"/>
      <pc:docMkLst>
        <pc:docMk/>
      </pc:docMkLst>
      <pc:sldChg chg="modSp mod">
        <pc:chgData name="Charita Maikoe" userId="87f894f1-06d6-4052-913d-50ab4fe215ea" providerId="ADAL" clId="{3FC65BDC-5E30-4DE4-A8DD-B3DD4DD2EBF8}" dt="2025-04-15T20:45:08.104" v="8" actId="20577"/>
        <pc:sldMkLst>
          <pc:docMk/>
          <pc:sldMk cId="3661373355" sldId="268"/>
        </pc:sldMkLst>
        <pc:spChg chg="mod">
          <ac:chgData name="Charita Maikoe" userId="87f894f1-06d6-4052-913d-50ab4fe215ea" providerId="ADAL" clId="{3FC65BDC-5E30-4DE4-A8DD-B3DD4DD2EBF8}" dt="2025-04-15T20:45:08.104" v="8" actId="20577"/>
          <ac:spMkLst>
            <pc:docMk/>
            <pc:sldMk cId="3661373355" sldId="268"/>
            <ac:spMk id="147" creationId="{6DA98B26-F04F-ABD2-A805-9E274C6257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-NL" dirty="0"/>
              <a:t>Aanvullen en/of vervangen met regionale mogelijkheden.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2" name="Google Shape;15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-NL"/>
              <a:t>Deze sheet wordt door Zeycan gepresenteerd</a:t>
            </a:r>
            <a:endParaRPr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nl-NL" dirty="0"/>
              <a:t>Welkomstwoord en toelichting door de andere RV. 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nl-NL" dirty="0"/>
              <a:t>Eigen RV neemt over vanaf aanleiding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nl-NL" dirty="0"/>
              <a:t>Samen aanwezig omdat wij onderdeel uitmaken van het lerend netwerk van Divosa.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nl-NL" dirty="0"/>
              <a:t>RV van andere regio beheert de tijd (!)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Waarom? Verzoek van minister Karien van Gennip, verwijzen naar plan van aanpak (Taskforce VIA </a:t>
            </a:r>
            <a:r>
              <a:rPr lang="nl-NL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pva</a:t>
            </a:r>
            <a:r>
              <a:rPr lang="nl-NL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Doel opdracht door verbinder eigen regio benoemen, inclusief verschil tussen de 2 </a:t>
            </a:r>
            <a:r>
              <a:rPr lang="nl-NL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AMRs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Vertaling naar eigen regio in de volgende sheets.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nl-NL" b="0" i="0" u="none" strike="noStrike" dirty="0">
                <a:solidFill>
                  <a:srgbClr val="000000"/>
                </a:solidFill>
              </a:rPr>
            </a:br>
            <a:br>
              <a:rPr lang="nl-NL" dirty="0"/>
            </a:br>
            <a:endParaRPr dirty="0"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453606BB-5329-85DE-88AD-FAC1A5E78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>
            <a:extLst>
              <a:ext uri="{FF2B5EF4-FFF2-40B4-BE49-F238E27FC236}">
                <a16:creationId xmlns:a16="http://schemas.microsoft.com/office/drawing/2014/main" id="{978F52BA-6B1B-A327-E4CA-9EFAEBF563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tabLst/>
              <a:defRPr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Voorstellen verbinders in omliggende regio’s (</a:t>
            </a: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Noord</a:t>
            </a:r>
            <a:r>
              <a:rPr lang="nl-NL" dirty="0">
                <a:latin typeface="Arial"/>
                <a:ea typeface="Arial"/>
                <a:cs typeface="Arial"/>
                <a:sym typeface="Arial"/>
              </a:rPr>
              <a:t>: Mario, Istar en Elif. </a:t>
            </a: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Midden</a:t>
            </a:r>
            <a:r>
              <a:rPr lang="nl-NL" dirty="0">
                <a:latin typeface="Arial"/>
                <a:ea typeface="Arial"/>
                <a:cs typeface="Arial"/>
                <a:sym typeface="Arial"/>
              </a:rPr>
              <a:t>: Marleen, Flevoland, Anouk)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p10:notes">
            <a:extLst>
              <a:ext uri="{FF2B5EF4-FFF2-40B4-BE49-F238E27FC236}">
                <a16:creationId xmlns:a16="http://schemas.microsoft.com/office/drawing/2014/main" id="{3B85C85F-5671-E74B-0B59-05130B7747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8316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191EF623-3894-B1ED-A202-9F8B05E0C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>
            <a:extLst>
              <a:ext uri="{FF2B5EF4-FFF2-40B4-BE49-F238E27FC236}">
                <a16:creationId xmlns:a16="http://schemas.microsoft.com/office/drawing/2014/main" id="{3F395A6D-8479-AD5D-5214-1761F57F1B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tabLst/>
              <a:defRPr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Voorstellen verbinders in omliggende regio’s (</a:t>
            </a: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Noord</a:t>
            </a:r>
            <a:r>
              <a:rPr lang="nl-NL" dirty="0">
                <a:latin typeface="Arial"/>
                <a:ea typeface="Arial"/>
                <a:cs typeface="Arial"/>
                <a:sym typeface="Arial"/>
              </a:rPr>
              <a:t>: Mario, Istar en Elif. </a:t>
            </a: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Midden</a:t>
            </a:r>
            <a:r>
              <a:rPr lang="nl-NL" dirty="0">
                <a:latin typeface="Arial"/>
                <a:ea typeface="Arial"/>
                <a:cs typeface="Arial"/>
                <a:sym typeface="Arial"/>
              </a:rPr>
              <a:t>: Marleen, Flevoland, Anouk)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p10:notes">
            <a:extLst>
              <a:ext uri="{FF2B5EF4-FFF2-40B4-BE49-F238E27FC236}">
                <a16:creationId xmlns:a16="http://schemas.microsoft.com/office/drawing/2014/main" id="{65064156-7DFC-52FB-4D24-E1BA6E7A81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1302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nl-NL" dirty="0"/>
              <a:t>Blik op de praktijk: lokale verbinder geeft voorbeelden, andere verbinder stelt de vragen.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nl-NL" dirty="0"/>
              <a:t>Lokale verbinder geeft lokale voorbeelden, collega stelt eventuele vragen en beschrijft landelijke voorbeelden.</a:t>
            </a:r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5F28662F-7A08-2493-4ECB-0126EC9EC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>
            <a:extLst>
              <a:ext uri="{FF2B5EF4-FFF2-40B4-BE49-F238E27FC236}">
                <a16:creationId xmlns:a16="http://schemas.microsoft.com/office/drawing/2014/main" id="{C7C11F98-C9EC-C78E-5102-B27FBCEAF9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BCE6E8FF-FE98-FE38-386C-F5791A70E9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-NL" dirty="0"/>
              <a:t>Eigen verbinder presenteert.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4E25C639-0DEC-3828-2527-2157F43B7EE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7386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nl-NL" dirty="0"/>
              <a:t>Eigen verbinder presenteert.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nl-NL" dirty="0"/>
              <a:t>Wat is volgens jullie de grootste uitdaging voor statushouders in je gemeente? Wat heb je nodig om dit op te lossen?</a:t>
            </a:r>
            <a:endParaRPr lang="nl-NL" sz="2400" b="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-NL" dirty="0"/>
              <a:t>Eigen verbinder presenteert.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3" name="Google Shape;14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g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6000750" y="6071210"/>
            <a:ext cx="184252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kst dia">
  <p:cSld name="Tekst di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1200150" y="556150"/>
            <a:ext cx="9069266" cy="70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1200150" y="1431940"/>
            <a:ext cx="10296525" cy="290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69189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4" descr="Slide 2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5371"/>
            <a:ext cx="12192000" cy="678609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11278429" y="727301"/>
            <a:ext cx="21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eeld dia v2">
  <p:cSld name="Beeld dia v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>
            <a:spLocks noGrp="1"/>
          </p:cNvSpPr>
          <p:nvPr>
            <p:ph type="pic" idx="2"/>
          </p:nvPr>
        </p:nvSpPr>
        <p:spPr>
          <a:xfrm>
            <a:off x="3943350" y="6083770"/>
            <a:ext cx="895350" cy="47896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4" name="Google Shape;24;p15"/>
          <p:cNvGrpSpPr/>
          <p:nvPr/>
        </p:nvGrpSpPr>
        <p:grpSpPr>
          <a:xfrm>
            <a:off x="12826351" y="5669101"/>
            <a:ext cx="3178215" cy="1226450"/>
            <a:chOff x="0" y="-172355"/>
            <a:chExt cx="6356428" cy="2452890"/>
          </a:xfrm>
        </p:grpSpPr>
        <p:sp>
          <p:nvSpPr>
            <p:cNvPr id="25" name="Google Shape;25;p15"/>
            <p:cNvSpPr/>
            <p:nvPr/>
          </p:nvSpPr>
          <p:spPr>
            <a:xfrm>
              <a:off x="364" y="-172355"/>
              <a:ext cx="6356064" cy="344708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F35"/>
                </a:buClr>
                <a:buSzPts val="2800"/>
                <a:buFont typeface="Arial"/>
                <a:buNone/>
              </a:pPr>
              <a:r>
                <a:rPr lang="nl-NL" sz="1400" b="1" i="0" u="none" strike="noStrike" cap="none">
                  <a:solidFill>
                    <a:srgbClr val="E84F35"/>
                  </a:solidFill>
                  <a:latin typeface="Arial"/>
                  <a:ea typeface="Arial"/>
                  <a:cs typeface="Arial"/>
                  <a:sym typeface="Arial"/>
                </a:rPr>
                <a:t>HET PLAATSEN VAN EEN LOGO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5"/>
            <p:cNvSpPr/>
            <p:nvPr/>
          </p:nvSpPr>
          <p:spPr>
            <a:xfrm>
              <a:off x="0" y="449272"/>
              <a:ext cx="5636014" cy="1831263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nl-NL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Om het logo te schalen of te verslepen, klikt u op het geplaatste logo op de rechtermuisknop en selecteer </a:t>
              </a:r>
              <a:r>
                <a:rPr lang="nl-NL" sz="11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Bijsnijden</a:t>
              </a:r>
              <a:r>
                <a:rPr lang="nl-NL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nl-NL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Schaal het geplaatste logo met de witte vierkantjes in de hoeken.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11278429" y="727301"/>
            <a:ext cx="21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vosa.nl/publicaties/participatie-de-inburgering/inleiding/over-deze-handreiking" TargetMode="External"/><Relationship Id="rId7" Type="http://schemas.openxmlformats.org/officeDocument/2006/relationships/hyperlink" Target="https://www.rijksoverheid.nl/documenten/publicaties/2024/06/28/handreiking-voor-het-begeleiden-van-statushouders-op-de-werkvlo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vosa.nl/projecten/inburgering-leren-de-uitvoering/regionale-verbinders" TargetMode="External"/><Relationship Id="rId5" Type="http://schemas.openxmlformats.org/officeDocument/2006/relationships/hyperlink" Target="https://www.wspregioamersfoort.nl/" TargetMode="External"/><Relationship Id="rId4" Type="http://schemas.openxmlformats.org/officeDocument/2006/relationships/hyperlink" Target="https://www.samenvoordeklant.nl/sites/default/files/bestandsbijlage/Presentatie%20Werkcentrum%20regio%20Amersfoort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m.thoma@zwolle.nl" TargetMode="External"/><Relationship Id="rId5" Type="http://schemas.openxmlformats.org/officeDocument/2006/relationships/hyperlink" Target="mailto:marleen.schuit@ede.nl" TargetMode="External"/><Relationship Id="rId4" Type="http://schemas.openxmlformats.org/officeDocument/2006/relationships/hyperlink" Target="mailto:anouk.van.rooijen@utrecht.n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" descr="Slide 1.a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27" y="-122391"/>
            <a:ext cx="12192000" cy="675914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510078" y="3429000"/>
            <a:ext cx="1045331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50"/>
              <a:buFont typeface="Arial"/>
              <a:buNone/>
            </a:pPr>
            <a:r>
              <a:rPr lang="nl-NL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Regionaal </a:t>
            </a:r>
            <a:r>
              <a:rPr lang="nl-NL" sz="4000" b="1" dirty="0">
                <a:solidFill>
                  <a:schemeClr val="dk1"/>
                </a:solidFill>
              </a:rPr>
              <a:t>V</a:t>
            </a:r>
            <a:r>
              <a:rPr lang="nl-NL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erbinder voor Statushouders   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577670" y="4313858"/>
            <a:ext cx="299284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dirty="0">
                <a:solidFill>
                  <a:schemeClr val="dk1"/>
                </a:solidFill>
              </a:rPr>
              <a:t>Inburgeringscafé DUO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nl-NL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dirty="0">
                <a:solidFill>
                  <a:schemeClr val="dk1"/>
                </a:solidFill>
              </a:rPr>
              <a:t>16 april 2025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1201" y="5930560"/>
            <a:ext cx="1834274" cy="70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 descr="Afbeelding met Graphics, Lettertype, grafische vormgeving, typografie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98082" y="6154155"/>
            <a:ext cx="21082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57EF2D5-9F9F-8122-623F-A3407413F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1861" y="5984426"/>
            <a:ext cx="2097633" cy="6523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1200150" y="556150"/>
            <a:ext cx="9901238" cy="70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6"/>
              <a:buFont typeface="Play"/>
              <a:buNone/>
            </a:pPr>
            <a:r>
              <a:rPr lang="nl-NL" sz="3400" b="1" dirty="0">
                <a:latin typeface="Arial"/>
                <a:ea typeface="Arial"/>
                <a:cs typeface="Arial"/>
                <a:sym typeface="Arial"/>
              </a:rPr>
              <a:t>Tips &amp; tools voor professionals en werkgevers</a:t>
            </a:r>
            <a:endParaRPr sz="34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 txBox="1">
            <a:spLocks noGrp="1"/>
          </p:cNvSpPr>
          <p:nvPr>
            <p:ph type="body" idx="1"/>
          </p:nvPr>
        </p:nvSpPr>
        <p:spPr>
          <a:xfrm>
            <a:off x="845820" y="1431940"/>
            <a:ext cx="10650856" cy="424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62500" lnSpcReduction="20000"/>
          </a:bodyPr>
          <a:lstStyle/>
          <a:p>
            <a:pPr marL="45720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b="1" dirty="0"/>
              <a:t>Training/Inspiratiesessies voor werkgevers </a:t>
            </a:r>
            <a:r>
              <a:rPr lang="nl-NL" sz="2900" dirty="0"/>
              <a:t>bijvoorbeeld via  Stichting Werkkracht. Merendeels gericht op duurzame begeleiding van statushouders op de werkvloer.</a:t>
            </a:r>
          </a:p>
          <a:p>
            <a:pPr marL="45720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2900" dirty="0"/>
              <a:t>Pilot Arabisch sprekende </a:t>
            </a:r>
            <a:r>
              <a:rPr lang="nl-NL" sz="2900" dirty="0" err="1"/>
              <a:t>jobhunter</a:t>
            </a:r>
            <a:r>
              <a:rPr lang="nl-NL" sz="2900" dirty="0"/>
              <a:t> bij het COA, vroege start wat aansluit bij de landelijke visie</a:t>
            </a:r>
            <a:endParaRPr dirty="0"/>
          </a:p>
          <a:p>
            <a:pPr marL="45720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dirty="0"/>
              <a:t>19 juni Banenmarkt voor asielzoekers en statushouders</a:t>
            </a:r>
            <a:endParaRPr dirty="0"/>
          </a:p>
          <a:p>
            <a:pPr marL="45720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u="sng" dirty="0">
                <a:solidFill>
                  <a:schemeClr val="hlink"/>
                </a:solidFill>
                <a:hlinkClick r:id="rId3"/>
              </a:rPr>
              <a:t>Handreiking Participatie inburgering</a:t>
            </a:r>
            <a:r>
              <a:rPr lang="nl-NL" dirty="0"/>
              <a:t> van Divosa als leidraad voor de begeleiding richting participatie.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endParaRPr lang="nl-NL"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endParaRPr lang="nl-NL" b="1"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endParaRPr b="1"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r>
              <a:rPr lang="nl-NL" dirty="0"/>
              <a:t>Bezoek de volgende webpagina’s voor meer tips, inspirerende verhalen en tools:</a:t>
            </a:r>
            <a:endParaRPr dirty="0"/>
          </a:p>
          <a:p>
            <a:pPr marL="457200" lvl="0" indent="-4572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SzPct val="91836"/>
              <a:buFont typeface="Arial"/>
              <a:buChar char="•"/>
            </a:pPr>
            <a:r>
              <a:rPr lang="nl-NL" dirty="0">
                <a:hlinkClick r:id="rId4"/>
              </a:rPr>
              <a:t>Werkcentrum Regio Amersfoort</a:t>
            </a:r>
            <a:endParaRPr lang="nl-NL" dirty="0"/>
          </a:p>
          <a:p>
            <a:pPr marL="457200" lvl="0" indent="-4572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SzPct val="91836"/>
              <a:buFont typeface="Arial"/>
              <a:buChar char="•"/>
            </a:pPr>
            <a:r>
              <a:rPr lang="nl-NL" dirty="0">
                <a:hlinkClick r:id="rId5"/>
              </a:rPr>
              <a:t>wspregioamersfoort.nl </a:t>
            </a:r>
            <a:endParaRPr lang="nl-NL" dirty="0"/>
          </a:p>
          <a:p>
            <a:pPr marL="457200" lvl="0" indent="-4572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SzPct val="91836"/>
              <a:buFont typeface="Arial"/>
              <a:buChar char="•"/>
            </a:pPr>
            <a:r>
              <a:rPr lang="nl-NL" dirty="0">
                <a:hlinkClick r:id="rId6"/>
              </a:rPr>
              <a:t>Regionale </a:t>
            </a:r>
            <a:r>
              <a:rPr lang="nl-NL" dirty="0" err="1">
                <a:hlinkClick r:id="rId6"/>
              </a:rPr>
              <a:t>verbinders</a:t>
            </a:r>
            <a:r>
              <a:rPr lang="nl-NL" dirty="0">
                <a:hlinkClick r:id="rId6"/>
              </a:rPr>
              <a:t> | Divosa</a:t>
            </a:r>
            <a:endParaRPr lang="nl-NL" dirty="0"/>
          </a:p>
          <a:p>
            <a:pPr marL="457200" lvl="0" indent="-4572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SzPct val="91836"/>
              <a:buFont typeface="Arial"/>
              <a:buChar char="•"/>
            </a:pPr>
            <a:r>
              <a:rPr lang="nl-NL" dirty="0">
                <a:hlinkClick r:id="rId7"/>
              </a:rPr>
              <a:t>Handreiking voor het begeleiden van statushouders op de werkvloer | Publicatie | Rijksoverheid.nl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397869" y="572004"/>
            <a:ext cx="7222131" cy="70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"/>
              <a:buNone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Wat is de rol van Divosa?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 txBox="1"/>
          <p:nvPr/>
        </p:nvSpPr>
        <p:spPr>
          <a:xfrm flipH="1">
            <a:off x="312235" y="1325350"/>
            <a:ext cx="7552366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Divosa heeft een lerend netwerk opgezet om regionale verbinders te verbinden en te ondersteunen. Dit netwerk bevordert kennisdeling en samenwerking.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 doet Divosa?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Ondersteunen van de verbinders en hen samenbrengen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Kennis, informatie en ervaringen uitwisselen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Leren van elkaar, zowel op proces- als inhoudelijk niveau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Organisatie van bijeenkomsten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Fysieke en online bijeenkomsten, samenwerking met SZW en ketenpartners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Verspreiden van goede voorbeelden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Hulpmiddelen en best </a:t>
            </a:r>
            <a:r>
              <a:rPr lang="nl-NL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practices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webpagina's en nieuwsbrieven van Divosa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9" descr="Een volle zaal tijdens een bijeenkomst van Regionale verbind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5623" y="291431"/>
            <a:ext cx="4015164" cy="322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9" descr="Regionale verbinders zijn met elkaar in gespre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4601" y="2968380"/>
            <a:ext cx="4056186" cy="3255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0" descr="Slide 1 A.a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3"/>
            <a:ext cx="12192001" cy="685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 txBox="1"/>
          <p:nvPr/>
        </p:nvSpPr>
        <p:spPr>
          <a:xfrm>
            <a:off x="536366" y="2782669"/>
            <a:ext cx="574086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Contactgegevens</a:t>
            </a: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EF93CFF-F54E-3573-946C-A72F13690BB6}"/>
              </a:ext>
            </a:extLst>
          </p:cNvPr>
          <p:cNvSpPr txBox="1"/>
          <p:nvPr/>
        </p:nvSpPr>
        <p:spPr>
          <a:xfrm>
            <a:off x="4501147" y="4935717"/>
            <a:ext cx="67916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b="1" u="sng" dirty="0"/>
              <a:t>Midden Nederland:</a:t>
            </a:r>
          </a:p>
          <a:p>
            <a:r>
              <a:rPr lang="nl-NL" dirty="0"/>
              <a:t>Regio Utrecht: 	Anouk van Rooijen, </a:t>
            </a:r>
            <a:r>
              <a:rPr lang="nl-NL" dirty="0">
                <a:hlinkClick r:id="rId4"/>
              </a:rPr>
              <a:t>anouk.van.rooijen@utrecht.nl</a:t>
            </a:r>
            <a:endParaRPr lang="nl-NL" dirty="0"/>
          </a:p>
          <a:p>
            <a:r>
              <a:rPr lang="nl-NL" dirty="0"/>
              <a:t>                                     06- 41545277</a:t>
            </a:r>
          </a:p>
          <a:p>
            <a:r>
              <a:rPr lang="nl-NL" dirty="0"/>
              <a:t>Regio Food Valley: 	Marleen Schuit, </a:t>
            </a:r>
            <a:r>
              <a:rPr lang="nl-NL" dirty="0">
                <a:hlinkClick r:id="rId5"/>
              </a:rPr>
              <a:t>marleen.schuit@ede.nl</a:t>
            </a:r>
            <a:r>
              <a:rPr lang="nl-NL" dirty="0"/>
              <a:t>, 06-52058012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E7032D3-2BA2-5395-C90C-D023C2D331BB}"/>
              </a:ext>
            </a:extLst>
          </p:cNvPr>
          <p:cNvSpPr txBox="1"/>
          <p:nvPr/>
        </p:nvSpPr>
        <p:spPr>
          <a:xfrm>
            <a:off x="467092" y="4958705"/>
            <a:ext cx="2719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Charita Maikoe</a:t>
            </a:r>
          </a:p>
          <a:p>
            <a:r>
              <a:rPr lang="nl-NL" dirty="0">
                <a:hlinkClick r:id="rId6"/>
              </a:rPr>
              <a:t>c.maikoe@amersfoort.nl</a:t>
            </a:r>
          </a:p>
          <a:p>
            <a:r>
              <a:rPr lang="nl-NL" dirty="0"/>
              <a:t>06-48014855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A444B91-3A96-719D-B2D0-D5ADFBB6C6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366" y="4190853"/>
            <a:ext cx="2097633" cy="6523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>
            <a:spLocks noGrp="1"/>
          </p:cNvSpPr>
          <p:nvPr>
            <p:ph type="title"/>
          </p:nvPr>
        </p:nvSpPr>
        <p:spPr>
          <a:xfrm>
            <a:off x="555312" y="211532"/>
            <a:ext cx="11081376" cy="70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ial"/>
              <a:buNone/>
            </a:pPr>
            <a:r>
              <a:rPr lang="nl-NL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Programma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body" idx="1"/>
          </p:nvPr>
        </p:nvSpPr>
        <p:spPr>
          <a:xfrm>
            <a:off x="555312" y="817875"/>
            <a:ext cx="11081375" cy="480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10.00	:	Welkom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10.05	:	Aanleiding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4" indent="-457200">
              <a:buSzPct val="38610"/>
              <a:buFont typeface="Courier New"/>
              <a:buChar char="o"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Plan van aanpak 'Statushouders aan het werk’</a:t>
            </a:r>
            <a:endParaRPr dirty="0"/>
          </a:p>
          <a:p>
            <a:pPr lvl="4" indent="-457200">
              <a:buSzPct val="38610"/>
              <a:buFont typeface="Courier New"/>
              <a:buChar char="o"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Doel van de opdracht Regionale verbinders en de borging van de rol</a:t>
            </a:r>
          </a:p>
          <a:p>
            <a:pPr lvl="4" indent="-457200">
              <a:buSzPct val="38610"/>
              <a:buFont typeface="Courier New"/>
              <a:buChar char="o"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Voorstellen verbinders in omliggende regio’s (Midden Nederland) en regio Amersfoort projectleiders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None/>
            </a:pPr>
            <a:r>
              <a:rPr lang="nl-NL" b="1" dirty="0"/>
              <a:t>10</a:t>
            </a: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.15	:	Een blik op de praktijk van de Regionale verbinders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114550" lvl="4" indent="-285750">
              <a:buSzPct val="44125"/>
              <a:buFont typeface="Courier New"/>
              <a:buChar char="o"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Vragen </a:t>
            </a:r>
            <a:r>
              <a:rPr lang="nl-NL" dirty="0"/>
              <a:t>van</a:t>
            </a:r>
            <a:r>
              <a:rPr lang="nl-NL" dirty="0">
                <a:latin typeface="Arial"/>
                <a:ea typeface="Arial"/>
                <a:cs typeface="Arial"/>
                <a:sym typeface="Arial"/>
              </a:rPr>
              <a:t> het publiek koppelen aan de voorbeelden uit de praktijk voorzien van tips en tools voor succesvolle integratie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10.35	:	Vragen?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10.45	:	Afsluiting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 descr="Slide 1 A.a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33"/>
            <a:ext cx="12192001" cy="685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231418" y="1200714"/>
            <a:ext cx="11729162" cy="575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Aanleiding  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nl-NL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 van aanpak van Rijk – SZW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nl-NL" sz="2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‘Statushouders aan het werk’ 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endParaRPr sz="2800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nl-NL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Doel van de opdracht regioverbinder in </a:t>
            </a:r>
            <a:r>
              <a:rPr lang="nl-NL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 </a:t>
            </a:r>
            <a:r>
              <a:rPr lang="nl-NL" sz="2800" b="1" dirty="0"/>
              <a:t>Amersfoort</a:t>
            </a:r>
            <a:r>
              <a:rPr lang="nl-NL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nl-NL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nl-NL" sz="2800" b="0" i="0" u="none" strike="noStrike" dirty="0">
                <a:solidFill>
                  <a:srgbClr val="000000"/>
                </a:solidFill>
              </a:rPr>
              <a:t>	</a:t>
            </a:r>
            <a:r>
              <a:rPr lang="nl-NL" sz="2400" b="0" i="1" u="none" strike="noStrike" dirty="0">
                <a:solidFill>
                  <a:srgbClr val="000000"/>
                </a:solidFill>
              </a:rPr>
              <a:t>Ondersteunen professionals bij het realiseren van duurzame match tussen nieuwkomer en werkgever</a:t>
            </a:r>
            <a:endParaRPr lang="nl-NL" sz="2400" i="1" dirty="0">
              <a:solidFill>
                <a:srgbClr val="000000"/>
              </a:solidFill>
            </a:endParaRPr>
          </a:p>
          <a:p>
            <a:pPr lvl="2">
              <a:buSzPts val="2800"/>
            </a:pPr>
            <a:endParaRPr lang="nl-NL" sz="2800" dirty="0"/>
          </a:p>
          <a:p>
            <a:pPr lvl="2">
              <a:buSzPts val="2800"/>
            </a:pPr>
            <a:r>
              <a:rPr lang="nl-NL" sz="2400" dirty="0"/>
              <a:t>Iedere regio geeft invulling </a:t>
            </a:r>
            <a:r>
              <a:rPr lang="nl-NL" sz="2400" dirty="0" err="1"/>
              <a:t>obv</a:t>
            </a:r>
            <a:r>
              <a:rPr lang="nl-NL" sz="2400" dirty="0"/>
              <a:t> </a:t>
            </a:r>
            <a:r>
              <a:rPr lang="nl-NL" sz="2400" b="1" dirty="0"/>
              <a:t>lokale behoeften</a:t>
            </a:r>
            <a:r>
              <a:rPr lang="nl-NL" sz="2400" dirty="0"/>
              <a:t>. In Amersfoort hebben wij de statushouders en asielzoekers van het COA ook betrokken bij de opdracht van de Regioverbinder</a:t>
            </a: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266202A3-4E23-9A2E-1969-92AE1A4CD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0" descr="Slide 1 A.ai">
            <a:extLst>
              <a:ext uri="{FF2B5EF4-FFF2-40B4-BE49-F238E27FC236}">
                <a16:creationId xmlns:a16="http://schemas.microsoft.com/office/drawing/2014/main" id="{D1BBD980-8EEC-BAEA-B50F-8BFFD714AB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3"/>
            <a:ext cx="12192001" cy="685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>
            <a:extLst>
              <a:ext uri="{FF2B5EF4-FFF2-40B4-BE49-F238E27FC236}">
                <a16:creationId xmlns:a16="http://schemas.microsoft.com/office/drawing/2014/main" id="{A52D0AD1-F423-F6C6-5C00-50946FEC1443}"/>
              </a:ext>
            </a:extLst>
          </p:cNvPr>
          <p:cNvSpPr txBox="1"/>
          <p:nvPr/>
        </p:nvSpPr>
        <p:spPr>
          <a:xfrm>
            <a:off x="152404" y="2117645"/>
            <a:ext cx="6277233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Collega verbinders in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200" b="1" dirty="0">
                <a:solidFill>
                  <a:schemeClr val="dk1"/>
                </a:solidFill>
              </a:rPr>
              <a:t>Midden Nederland</a:t>
            </a:r>
            <a:r>
              <a:rPr lang="nl-NL" sz="4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4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B468787-2284-867B-E8E2-1E405C94FF17}"/>
              </a:ext>
            </a:extLst>
          </p:cNvPr>
          <p:cNvSpPr txBox="1"/>
          <p:nvPr/>
        </p:nvSpPr>
        <p:spPr>
          <a:xfrm>
            <a:off x="735621" y="6076241"/>
            <a:ext cx="2613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Gemeente Utrecht</a:t>
            </a:r>
            <a:r>
              <a:rPr lang="nl-NL" sz="1600" dirty="0"/>
              <a:t> </a:t>
            </a:r>
          </a:p>
          <a:p>
            <a:r>
              <a:rPr lang="nl-NL" sz="1600" dirty="0"/>
              <a:t>Anouk van Rooijen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81A8388-57E9-A7FA-97F1-B026F5008DED}"/>
              </a:ext>
            </a:extLst>
          </p:cNvPr>
          <p:cNvSpPr txBox="1"/>
          <p:nvPr/>
        </p:nvSpPr>
        <p:spPr>
          <a:xfrm>
            <a:off x="4559033" y="6093048"/>
            <a:ext cx="2613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Arbeidsmarktregio </a:t>
            </a:r>
            <a:r>
              <a:rPr lang="nl-NL" sz="1600" b="1" dirty="0" err="1"/>
              <a:t>Foodvalley</a:t>
            </a:r>
            <a:endParaRPr lang="nl-NL" sz="1600" b="1" dirty="0"/>
          </a:p>
          <a:p>
            <a:r>
              <a:rPr lang="nl-NL" sz="1600" dirty="0"/>
              <a:t>Marleen Schuit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9893194-EBD2-397B-3741-366A634D5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27" y="3819991"/>
            <a:ext cx="2438221" cy="20172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1B941CA-A2D7-BA4E-B6B5-62BAD6E28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471" y="3879091"/>
            <a:ext cx="2773793" cy="212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9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2FBCD7B4-4F1C-0C55-26AB-6783B256C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0" descr="Slide 1 A.ai">
            <a:extLst>
              <a:ext uri="{FF2B5EF4-FFF2-40B4-BE49-F238E27FC236}">
                <a16:creationId xmlns:a16="http://schemas.microsoft.com/office/drawing/2014/main" id="{0B035C41-B9A2-D0C1-5C33-53E9040C81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3"/>
            <a:ext cx="12192001" cy="685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>
            <a:extLst>
              <a:ext uri="{FF2B5EF4-FFF2-40B4-BE49-F238E27FC236}">
                <a16:creationId xmlns:a16="http://schemas.microsoft.com/office/drawing/2014/main" id="{9AF1EC4F-074F-B780-4CD5-FF4F0A893D13}"/>
              </a:ext>
            </a:extLst>
          </p:cNvPr>
          <p:cNvSpPr txBox="1"/>
          <p:nvPr/>
        </p:nvSpPr>
        <p:spPr>
          <a:xfrm>
            <a:off x="152404" y="2117645"/>
            <a:ext cx="6277233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200" b="1" dirty="0">
                <a:solidFill>
                  <a:schemeClr val="dk1"/>
                </a:solidFill>
              </a:rPr>
              <a:t>Projectleiders Regio Amersfoort</a:t>
            </a:r>
            <a:r>
              <a:rPr lang="nl-NL" sz="4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4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A3A7FF0-B765-777A-CC95-FCE65591EEF9}"/>
              </a:ext>
            </a:extLst>
          </p:cNvPr>
          <p:cNvSpPr txBox="1"/>
          <p:nvPr/>
        </p:nvSpPr>
        <p:spPr>
          <a:xfrm>
            <a:off x="570272" y="6076241"/>
            <a:ext cx="2851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Projectleider Praktijkleren</a:t>
            </a:r>
          </a:p>
          <a:p>
            <a:r>
              <a:rPr lang="nl-NL" sz="1600" b="1" dirty="0"/>
              <a:t>Matthijs Wichers Hoeth </a:t>
            </a:r>
            <a:endParaRPr lang="nl-NL" sz="16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9B714FC-DD14-5256-24E1-D2868AF02B6F}"/>
              </a:ext>
            </a:extLst>
          </p:cNvPr>
          <p:cNvSpPr txBox="1"/>
          <p:nvPr/>
        </p:nvSpPr>
        <p:spPr>
          <a:xfrm>
            <a:off x="4559032" y="6093048"/>
            <a:ext cx="435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Projectleider Sectorale Ontwikkelpaden</a:t>
            </a:r>
          </a:p>
          <a:p>
            <a:r>
              <a:rPr lang="nl-NL" sz="1600" b="1" dirty="0"/>
              <a:t>Stephan van Strien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BE3BE44-D1F1-2257-A30C-E68D5E8AA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79" y="3588802"/>
            <a:ext cx="2366919" cy="229045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BBCC430-61CD-32AB-DCE0-866809218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101" y="3646296"/>
            <a:ext cx="2847797" cy="220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2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595085" y="556150"/>
            <a:ext cx="11117943" cy="70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"/>
              <a:buNone/>
            </a:pPr>
            <a:br>
              <a:rPr lang="nl-NL" sz="3200" b="0" i="0" u="none" strike="noStrike"/>
            </a:br>
            <a:endParaRPr sz="3200"/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175136" y="2040129"/>
            <a:ext cx="1069454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nl-NL" sz="1800" b="0" i="0" u="none" strike="noStrike" dirty="0">
                <a:solidFill>
                  <a:srgbClr val="000000"/>
                </a:solidFill>
              </a:rPr>
              <a:t>Invulling geven aan het doel door middel van: </a:t>
            </a:r>
          </a:p>
        </p:txBody>
      </p:sp>
      <p:sp>
        <p:nvSpPr>
          <p:cNvPr id="130" name="Google Shape;130;p5"/>
          <p:cNvSpPr txBox="1"/>
          <p:nvPr/>
        </p:nvSpPr>
        <p:spPr>
          <a:xfrm>
            <a:off x="167051" y="341275"/>
            <a:ext cx="8522153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-NL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Uit de praktijk van een Regionale verbinder...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i="1" dirty="0"/>
              <a:t>Charita Maikoe</a:t>
            </a:r>
            <a:r>
              <a:rPr lang="nl-NL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regio </a:t>
            </a:r>
            <a:r>
              <a:rPr lang="nl-NL" sz="2000" i="1" dirty="0"/>
              <a:t>Amersfoort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0D59C86-B5AA-AA1D-A0BD-DED4DFA60EB4}"/>
              </a:ext>
            </a:extLst>
          </p:cNvPr>
          <p:cNvSpPr txBox="1"/>
          <p:nvPr/>
        </p:nvSpPr>
        <p:spPr>
          <a:xfrm>
            <a:off x="3254896" y="2550558"/>
            <a:ext cx="8678838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114300">
              <a:lnSpc>
                <a:spcPct val="150000"/>
              </a:lnSpc>
              <a:buFont typeface="Arial"/>
              <a:buChar char="•"/>
            </a:pPr>
            <a:r>
              <a:rPr lang="nl-NL" sz="1800" b="1" dirty="0">
                <a:solidFill>
                  <a:srgbClr val="000000"/>
                </a:solidFill>
              </a:rPr>
              <a:t>Bestandsanalyse </a:t>
            </a:r>
            <a:r>
              <a:rPr lang="nl-NL" sz="1800" dirty="0">
                <a:solidFill>
                  <a:srgbClr val="000000"/>
                </a:solidFill>
              </a:rPr>
              <a:t>start en streefcijfer vaststellen</a:t>
            </a:r>
          </a:p>
          <a:p>
            <a:pPr marL="685800" lvl="1" indent="-114300">
              <a:lnSpc>
                <a:spcPct val="150000"/>
              </a:lnSpc>
              <a:buFont typeface="Arial"/>
              <a:buChar char="•"/>
            </a:pPr>
            <a:r>
              <a:rPr lang="nl-NL" sz="1800" b="1" dirty="0">
                <a:solidFill>
                  <a:srgbClr val="000000"/>
                </a:solidFill>
              </a:rPr>
              <a:t>Verbinden</a:t>
            </a:r>
            <a:r>
              <a:rPr lang="nl-NL" sz="1800" dirty="0">
                <a:solidFill>
                  <a:srgbClr val="000000"/>
                </a:solidFill>
              </a:rPr>
              <a:t> </a:t>
            </a:r>
            <a:r>
              <a:rPr lang="nl-NL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betrokken partijen (gemeenten, UWV, COA, werkgevers, WSP professionals en voorliggende voorzieningen) en bestaande activiteiten. </a:t>
            </a:r>
          </a:p>
          <a:p>
            <a:pPr marL="685800" lvl="1" indent="-114300">
              <a:lnSpc>
                <a:spcPct val="150000"/>
              </a:lnSpc>
              <a:buFont typeface="Arial"/>
              <a:buChar char="•"/>
            </a:pPr>
            <a:r>
              <a:rPr lang="nl-NL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Onderzoeken aanvullende behoeften </a:t>
            </a:r>
            <a:r>
              <a:rPr lang="nl-NL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 kansen van statushouders op de arbeidsmarkt te vergroten.</a:t>
            </a:r>
            <a:endParaRPr lang="nl-NL" sz="1800"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114300">
              <a:lnSpc>
                <a:spcPct val="150000"/>
              </a:lnSpc>
              <a:buFont typeface="Arial"/>
              <a:buChar char="•"/>
            </a:pPr>
            <a:r>
              <a:rPr lang="nl-NL" sz="1800" b="1" dirty="0">
                <a:solidFill>
                  <a:srgbClr val="000000"/>
                </a:solidFill>
              </a:rPr>
              <a:t>Ondersteunen activiteiten </a:t>
            </a:r>
            <a:r>
              <a:rPr lang="nl-NL" sz="1800" dirty="0">
                <a:solidFill>
                  <a:srgbClr val="000000"/>
                </a:solidFill>
              </a:rPr>
              <a:t>die in deze behoeften voorzien.</a:t>
            </a:r>
          </a:p>
          <a:p>
            <a:pPr marL="685800" lvl="1" indent="-114300">
              <a:lnSpc>
                <a:spcPct val="150000"/>
              </a:lnSpc>
              <a:buFont typeface="Arial"/>
              <a:buChar char="•"/>
            </a:pPr>
            <a:r>
              <a:rPr lang="nl-NL" sz="1800" b="1" dirty="0"/>
              <a:t>Centraal aanspreekpunt </a:t>
            </a:r>
            <a:r>
              <a:rPr lang="nl-NL" sz="1800" dirty="0"/>
              <a:t>(kennis en netwerk) voor betrokken organisaties op verschillende niveaus.</a:t>
            </a:r>
          </a:p>
        </p:txBody>
      </p:sp>
      <p:pic>
        <p:nvPicPr>
          <p:cNvPr id="6" name="Afbeelding 5" descr="Afbeelding met kleding, overdekt, tafel, persoon&#10;&#10;Door AI gegenereerde inhoud is mogelijk onjuist.">
            <a:extLst>
              <a:ext uri="{FF2B5EF4-FFF2-40B4-BE49-F238E27FC236}">
                <a16:creationId xmlns:a16="http://schemas.microsoft.com/office/drawing/2014/main" id="{0777B58E-32B7-836D-29FF-1A4EE314E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494" y="190500"/>
            <a:ext cx="2968752" cy="1981200"/>
          </a:xfrm>
          <a:prstGeom prst="rect">
            <a:avLst/>
          </a:prstGeom>
        </p:spPr>
      </p:pic>
      <p:pic>
        <p:nvPicPr>
          <p:cNvPr id="8" name="Afbeelding 7" descr="Afbeelding met kleding, persoon, jeans, schoeisel&#10;&#10;Door AI gegenereerde inhoud is mogelijk onjuist.">
            <a:extLst>
              <a:ext uri="{FF2B5EF4-FFF2-40B4-BE49-F238E27FC236}">
                <a16:creationId xmlns:a16="http://schemas.microsoft.com/office/drawing/2014/main" id="{C064C3D6-01D2-22A4-ED64-AE321E83C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2643744"/>
            <a:ext cx="2181226" cy="32718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3D382F53-6C4D-B87D-B321-207B270DE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>
            <a:extLst>
              <a:ext uri="{FF2B5EF4-FFF2-40B4-BE49-F238E27FC236}">
                <a16:creationId xmlns:a16="http://schemas.microsoft.com/office/drawing/2014/main" id="{34A03AA0-818E-45A5-2727-F3CF7781B6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5163" y="157006"/>
            <a:ext cx="10893241" cy="114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"/>
              <a:buNone/>
            </a:pPr>
            <a:br>
              <a:rPr lang="nl-NL" sz="3200" b="1" dirty="0">
                <a:latin typeface="Arial"/>
                <a:ea typeface="Arial"/>
                <a:cs typeface="Arial"/>
                <a:sym typeface="Arial"/>
              </a:rPr>
            </a:br>
            <a:r>
              <a:rPr lang="nl-NL" sz="3200" b="1" dirty="0" err="1">
                <a:latin typeface="Arial"/>
                <a:ea typeface="Arial"/>
                <a:cs typeface="Arial"/>
                <a:sym typeface="Arial"/>
              </a:rPr>
              <a:t>Heidag</a:t>
            </a:r>
            <a:endParaRPr sz="32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>
            <a:extLst>
              <a:ext uri="{FF2B5EF4-FFF2-40B4-BE49-F238E27FC236}">
                <a16:creationId xmlns:a16="http://schemas.microsoft.com/office/drawing/2014/main" id="{6DA98B26-F04F-ABD2-A805-9E274C6257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5164" y="1471961"/>
            <a:ext cx="11011511" cy="248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57150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nl-NL" dirty="0"/>
              <a:t>Deelnemers: verschillende inburgeringsfunctionarissen/gemeenten</a:t>
            </a:r>
          </a:p>
          <a:p>
            <a:pPr marL="57150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nl-NL" dirty="0"/>
              <a:t>Klantreizen in beeld gebracht</a:t>
            </a:r>
          </a:p>
          <a:p>
            <a:pPr marL="57150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nl-NL" dirty="0"/>
              <a:t>Benoemen van knelpunten in de uitvoering en de samenwerking</a:t>
            </a:r>
          </a:p>
          <a:p>
            <a:pPr marL="57150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nl-NL" dirty="0"/>
              <a:t>Uitwisselen van best </a:t>
            </a:r>
            <a:r>
              <a:rPr lang="nl-NL" dirty="0" err="1"/>
              <a:t>practices</a:t>
            </a:r>
            <a:endParaRPr lang="nl-NL" dirty="0"/>
          </a:p>
          <a:p>
            <a:pPr marL="57150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nl-NL" dirty="0"/>
              <a:t>Verbinding tot stand gebracht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137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356928" y="280377"/>
            <a:ext cx="11069444" cy="114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nl-NL" b="0" i="0" u="none" strike="noStrike">
                <a:latin typeface="Arial"/>
                <a:ea typeface="Arial"/>
                <a:cs typeface="Arial"/>
                <a:sym typeface="Arial"/>
              </a:rPr>
              <a:t>ips van de Regionale Verbinders (1)</a:t>
            </a:r>
            <a:br>
              <a:rPr lang="nl-NL" b="0" i="0" u="none" strike="noStrike">
                <a:latin typeface="Arial"/>
                <a:ea typeface="Arial"/>
                <a:cs typeface="Arial"/>
                <a:sym typeface="Arial"/>
              </a:rPr>
            </a:br>
            <a:r>
              <a:rPr lang="nl-NL" sz="2000" b="0" i="1" u="none" strike="noStrike">
                <a:latin typeface="Arial"/>
                <a:ea typeface="Arial"/>
                <a:cs typeface="Arial"/>
                <a:sym typeface="Arial"/>
              </a:rPr>
              <a:t>voor een succesvolle integratie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446049" y="1365248"/>
            <a:ext cx="11069445" cy="44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nl-NL" sz="7200" b="1" dirty="0">
                <a:latin typeface="Arial"/>
                <a:ea typeface="Arial"/>
                <a:cs typeface="Arial"/>
                <a:sym typeface="Arial"/>
              </a:rPr>
              <a:t>Aanbod niveau (bij de werkgever):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Duale (leerwerk)trajecten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Taal op de werkvloer of bijvoorbeeld vaktaalapp, vertaaloortjes of Taalbuddy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Coaching en nazorg op de werkvloer door middel van </a:t>
            </a:r>
            <a:r>
              <a:rPr lang="nl-NL" sz="7200" b="1" dirty="0"/>
              <a:t>Jobcoach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12500"/>
              <a:buNone/>
            </a:pPr>
            <a:endParaRPr sz="6400" dirty="0"/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nl-NL" sz="7200" b="1" i="0" u="none" strike="noStrike" dirty="0">
                <a:latin typeface="Arial"/>
                <a:ea typeface="Arial"/>
                <a:cs typeface="Arial"/>
                <a:sym typeface="Arial"/>
              </a:rPr>
              <a:t>Uitvoerend niveau (bij de gemeente):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Luisteren naar de persoon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Cultuursensitief &amp; deskundig werken en hierin </a:t>
            </a: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nl-NL" sz="7200" dirty="0"/>
              <a:t>	begeleid en </a:t>
            </a: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getraind worden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Out-of-</a:t>
            </a:r>
            <a:r>
              <a:rPr lang="nl-NL" sz="7200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-box denken en doen, maatwerk, op </a:t>
            </a:r>
            <a:br>
              <a:rPr lang="nl-NL" sz="7200" dirty="0">
                <a:latin typeface="Arial"/>
                <a:ea typeface="Arial"/>
                <a:cs typeface="Arial"/>
                <a:sym typeface="Arial"/>
              </a:rPr>
            </a:b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zoek naar de vrije ruimte</a:t>
            </a: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/>
              <a:t>Banenmarkt 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6" descr="Regionale verbinders tijdens een bijeenkom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8360" y="2986764"/>
            <a:ext cx="5047875" cy="3646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485163" y="157006"/>
            <a:ext cx="10893241" cy="114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"/>
              <a:buNone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nl-NL" sz="4400" b="0" i="0" u="none" strike="noStrike" dirty="0">
                <a:latin typeface="Arial"/>
                <a:ea typeface="Arial"/>
                <a:cs typeface="Arial"/>
                <a:sym typeface="Arial"/>
              </a:rPr>
              <a:t>ips van de Regionale Verbinders (2)</a:t>
            </a:r>
            <a:br>
              <a:rPr lang="nl-NL" sz="4400" b="0" i="0" u="none" strike="noStrike" dirty="0">
                <a:latin typeface="Arial"/>
                <a:ea typeface="Arial"/>
                <a:cs typeface="Arial"/>
                <a:sym typeface="Arial"/>
              </a:rPr>
            </a:br>
            <a:r>
              <a:rPr lang="nl-NL" sz="2200" b="0" i="1" u="none" strike="noStrike" dirty="0">
                <a:latin typeface="Arial"/>
                <a:ea typeface="Arial"/>
                <a:cs typeface="Arial"/>
                <a:sym typeface="Arial"/>
              </a:rPr>
              <a:t>voor een succesvolle integratie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7" descr="Uitroepteken met effen opvull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60" y="4388210"/>
            <a:ext cx="462863" cy="46286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485164" y="1471961"/>
            <a:ext cx="11011511" cy="248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1143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nl-NL" sz="2000" b="1" dirty="0"/>
              <a:t>Regionaal niveau: </a:t>
            </a:r>
            <a:r>
              <a:rPr lang="nl-NL" sz="2000" dirty="0"/>
              <a:t>Samenwerking in de regio, over de grenzen van de eigen gemeente heen</a:t>
            </a:r>
            <a:endParaRPr dirty="0"/>
          </a:p>
          <a:p>
            <a:pPr marL="342900" lvl="0" indent="-3429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nl-NL" sz="2000" dirty="0"/>
              <a:t>Gebruik de positie van de verbinder ter ondersteuning van de regionale samenwerking</a:t>
            </a:r>
            <a:endParaRPr dirty="0"/>
          </a:p>
          <a:p>
            <a:pPr marL="342900" lvl="0" indent="-3429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nl-NL" sz="2000" dirty="0"/>
              <a:t>Bruggen slaan tussen gemeenten en andere organisaties </a:t>
            </a:r>
            <a:r>
              <a:rPr lang="nl-NL" sz="2000" dirty="0" err="1"/>
              <a:t>obv</a:t>
            </a:r>
            <a:r>
              <a:rPr lang="nl-NL" sz="2000" dirty="0"/>
              <a:t> wensen en behoeften</a:t>
            </a:r>
            <a:endParaRPr dirty="0"/>
          </a:p>
          <a:p>
            <a:pPr marL="342900" lvl="0" indent="-3429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nl-NL" sz="2000" dirty="0"/>
              <a:t>Organiseren van bijeenkomsten voor werkgevers en statushouders</a:t>
            </a:r>
            <a:endParaRPr dirty="0"/>
          </a:p>
          <a:p>
            <a:pPr marL="342900" lvl="0" indent="-3429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nl-NL" sz="2000" dirty="0"/>
              <a:t>Regionaal is vaak ook veel kennis aanwezig over benutten nationale en Europese subsidies</a:t>
            </a:r>
            <a:endParaRPr dirty="0"/>
          </a:p>
          <a:p>
            <a:pPr marL="228600" lvl="0" indent="-1143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dirty="0"/>
          </a:p>
        </p:txBody>
      </p:sp>
      <p:sp>
        <p:nvSpPr>
          <p:cNvPr id="148" name="Google Shape;148;p7"/>
          <p:cNvSpPr txBox="1"/>
          <p:nvPr/>
        </p:nvSpPr>
        <p:spPr>
          <a:xfrm>
            <a:off x="485165" y="4227602"/>
            <a:ext cx="1101151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1" dirty="0">
                <a:solidFill>
                  <a:schemeClr val="dk1"/>
                </a:solidFill>
              </a:rPr>
              <a:t>Algemene tip</a:t>
            </a:r>
            <a:r>
              <a:rPr lang="nl-N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Maak gebruik van het netwerk dat de regionaal verbinder heeft, want dat scheelt je tijd en werk!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9618</TotalTime>
  <Words>935</Words>
  <Application>Microsoft Office PowerPoint</Application>
  <PresentationFormat>Breedbeeld</PresentationFormat>
  <Paragraphs>131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Helvetica Neue</vt:lpstr>
      <vt:lpstr>Play</vt:lpstr>
      <vt:lpstr>1_Kantoorthema</vt:lpstr>
      <vt:lpstr>PowerPoint-presentatie</vt:lpstr>
      <vt:lpstr>Programma</vt:lpstr>
      <vt:lpstr>PowerPoint-presentatie</vt:lpstr>
      <vt:lpstr>PowerPoint-presentatie</vt:lpstr>
      <vt:lpstr>PowerPoint-presentatie</vt:lpstr>
      <vt:lpstr> </vt:lpstr>
      <vt:lpstr> Heidag</vt:lpstr>
      <vt:lpstr>Tips van de Regionale Verbinders (1) voor een succesvolle integratie</vt:lpstr>
      <vt:lpstr>Tips van de Regionale Verbinders (2) voor een succesvolle integratie</vt:lpstr>
      <vt:lpstr>Tips &amp; tools voor professionals en werkgevers</vt:lpstr>
      <vt:lpstr>Wat is de rol van Divosa?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Zeycan Sahin</dc:creator>
  <cp:lastModifiedBy>Charita Maikoe</cp:lastModifiedBy>
  <cp:revision>5</cp:revision>
  <dcterms:created xsi:type="dcterms:W3CDTF">2024-11-06T12:16:28Z</dcterms:created>
  <dcterms:modified xsi:type="dcterms:W3CDTF">2025-04-15T20:45:18Z</dcterms:modified>
</cp:coreProperties>
</file>