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9" r:id="rId5"/>
    <p:sldId id="257" r:id="rId6"/>
    <p:sldId id="258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324" autoAdjust="0"/>
  </p:normalViewPr>
  <p:slideViewPr>
    <p:cSldViewPr snapToGrid="0">
      <p:cViewPr varScale="1">
        <p:scale>
          <a:sx n="97" d="100"/>
          <a:sy n="97" d="100"/>
        </p:scale>
        <p:origin x="72" y="110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aseline="0" dirty="0">
                <a:sym typeface="Wingdings" panose="05000000000000000000" pitchFamily="2" charset="2"/>
              </a:rPr>
              <a:t> </a:t>
            </a:r>
            <a:r>
              <a:rPr lang="nl-NL" baseline="0" dirty="0"/>
              <a:t>Vul de naam van de spreker 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baseline="0" dirty="0">
                <a:sym typeface="Wingdings" panose="05000000000000000000" pitchFamily="2" charset="2"/>
              </a:rPr>
              <a:t> </a:t>
            </a:r>
            <a:r>
              <a:rPr lang="nl-NL" baseline="0" dirty="0"/>
              <a:t>Vul de datum in waarop de presentatie wordt gehouden.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8382A-9F43-4512-B64F-90BF88C665E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76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1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383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436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280531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278150 h 6858000"/>
              <a:gd name="connsiteX3" fmla="*/ 6099175 w 6099175"/>
              <a:gd name="connsiteY3" fmla="*/ 1280531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278150"/>
                </a:lnTo>
                <a:lnTo>
                  <a:pt x="6099175" y="1280531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1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(lee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443300" y="474088"/>
            <a:ext cx="11367700" cy="68248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  <a:endParaRPr lang="en-GB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6096000" y="-439597"/>
            <a:ext cx="6096000" cy="204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332" b="0" i="1">
                <a:solidFill>
                  <a:schemeClr val="tx2"/>
                </a:solidFill>
              </a:rPr>
              <a:t>Custom slide</a:t>
            </a:r>
            <a:r>
              <a:rPr lang="nl-NL" sz="1332" b="0" i="1" baseline="0">
                <a:solidFill>
                  <a:schemeClr val="tx2"/>
                </a:solidFill>
              </a:rPr>
              <a:t> met titel (leeg)</a:t>
            </a:r>
            <a:endParaRPr lang="en-GB" sz="1332" b="0" i="1">
              <a:solidFill>
                <a:schemeClr val="tx2"/>
              </a:solidFill>
            </a:endParaRPr>
          </a:p>
        </p:txBody>
      </p:sp>
      <p:sp>
        <p:nvSpPr>
          <p:cNvPr id="6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3300" y="1264628"/>
            <a:ext cx="5160000" cy="5091129"/>
          </a:xfrm>
          <a:ln>
            <a:noFill/>
          </a:ln>
        </p:spPr>
        <p:txBody>
          <a:bodyPr/>
          <a:lstStyle/>
          <a:p>
            <a:pPr lvl="0"/>
            <a:r>
              <a:rPr lang="nl-NL" dirty="0"/>
              <a:t>Klik hier om je tekst te plaatsen</a:t>
            </a:r>
          </a:p>
          <a:p>
            <a:pPr lvl="1"/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Italic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5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1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1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1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  <p:sldLayoutId id="2147483741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635" r="13445" b="11420"/>
          <a:stretch/>
        </p:blipFill>
        <p:spPr>
          <a:xfrm>
            <a:off x="5639" y="-1050"/>
            <a:ext cx="12251541" cy="7054539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166818" y="1"/>
            <a:ext cx="6090361" cy="70676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dirty="0"/>
          </a:p>
        </p:txBody>
      </p:sp>
      <p:sp>
        <p:nvSpPr>
          <p:cNvPr id="108" name="Tekstvak 107"/>
          <p:cNvSpPr txBox="1"/>
          <p:nvPr/>
        </p:nvSpPr>
        <p:spPr>
          <a:xfrm>
            <a:off x="6116066" y="4296857"/>
            <a:ext cx="5823907" cy="3484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nl-NL" sz="1865" b="1" dirty="0">
                <a:solidFill>
                  <a:schemeClr val="bg1"/>
                </a:solidFill>
                <a:latin typeface="+mj-lt"/>
              </a:rPr>
              <a:t>Immigratie-</a:t>
            </a:r>
            <a:r>
              <a:rPr lang="nl-NL" sz="1865" b="1" dirty="0">
                <a:latin typeface="+mj-lt"/>
              </a:rPr>
              <a:t> </a:t>
            </a:r>
            <a:r>
              <a:rPr lang="nl-NL" sz="1865" b="1" dirty="0">
                <a:solidFill>
                  <a:schemeClr val="bg1"/>
                </a:solidFill>
                <a:latin typeface="+mj-lt"/>
              </a:rPr>
              <a:t>en Naturalisatiedienst</a:t>
            </a:r>
            <a:endParaRPr lang="en-GB" sz="186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1" name="Tijdelijke aanduiding voor tekst 4"/>
          <p:cNvSpPr txBox="1">
            <a:spLocks/>
          </p:cNvSpPr>
          <p:nvPr/>
        </p:nvSpPr>
        <p:spPr>
          <a:xfrm>
            <a:off x="6096000" y="3372342"/>
            <a:ext cx="5785843" cy="94855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3400" indent="-2667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3197" b="1" dirty="0">
                <a:solidFill>
                  <a:schemeClr val="bg1"/>
                </a:solidFill>
              </a:rPr>
              <a:t>Wij zijn de IND</a:t>
            </a:r>
            <a:endParaRPr lang="en-GB" sz="3197" b="1" dirty="0">
              <a:solidFill>
                <a:schemeClr val="bg1"/>
              </a:solidFill>
            </a:endParaRPr>
          </a:p>
        </p:txBody>
      </p:sp>
      <p:sp>
        <p:nvSpPr>
          <p:cNvPr id="112" name="Tijdelijke aanduiding voor tekst 5"/>
          <p:cNvSpPr txBox="1">
            <a:spLocks/>
          </p:cNvSpPr>
          <p:nvPr/>
        </p:nvSpPr>
        <p:spPr>
          <a:xfrm>
            <a:off x="6096000" y="5210601"/>
            <a:ext cx="5773154" cy="67481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3400" indent="-2667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598" dirty="0">
                <a:solidFill>
                  <a:schemeClr val="bg1"/>
                </a:solidFill>
              </a:rPr>
              <a:t>Alexander Moes, </a:t>
            </a:r>
            <a:r>
              <a:rPr lang="nl-NL" sz="1598" dirty="0" err="1">
                <a:solidFill>
                  <a:schemeClr val="bg1"/>
                </a:solidFill>
              </a:rPr>
              <a:t>Josse</a:t>
            </a:r>
            <a:r>
              <a:rPr lang="nl-NL" sz="1598" dirty="0">
                <a:solidFill>
                  <a:schemeClr val="bg1"/>
                </a:solidFill>
              </a:rPr>
              <a:t> Bouwmeester, </a:t>
            </a:r>
          </a:p>
          <a:p>
            <a:pPr algn="r"/>
            <a:r>
              <a:rPr lang="nl-NL" sz="1598" dirty="0" err="1">
                <a:solidFill>
                  <a:schemeClr val="bg1"/>
                </a:solidFill>
              </a:rPr>
              <a:t>Morten</a:t>
            </a:r>
            <a:r>
              <a:rPr lang="nl-NL" sz="1598" dirty="0">
                <a:solidFill>
                  <a:schemeClr val="bg1"/>
                </a:solidFill>
              </a:rPr>
              <a:t> Thunnissen, Hanneke de Waal</a:t>
            </a:r>
            <a:endParaRPr lang="en-GB" sz="1598" dirty="0">
              <a:solidFill>
                <a:schemeClr val="bg1"/>
              </a:solidFill>
            </a:endParaRPr>
          </a:p>
        </p:txBody>
      </p:sp>
      <p:sp>
        <p:nvSpPr>
          <p:cNvPr id="113" name="Tijdelijke aanduiding voor tekst 6"/>
          <p:cNvSpPr txBox="1">
            <a:spLocks/>
          </p:cNvSpPr>
          <p:nvPr/>
        </p:nvSpPr>
        <p:spPr>
          <a:xfrm>
            <a:off x="6108688" y="6250649"/>
            <a:ext cx="5773154" cy="27059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3400" indent="-2667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A99CD4-4571-4406-989E-446CF6BE75C0}" type="datetime4">
              <a:rPr lang="nl-NL" sz="1400" smtClean="0">
                <a:solidFill>
                  <a:schemeClr val="bg1"/>
                </a:solidFill>
              </a:rPr>
              <a:t>30 januari 2024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90" y="0"/>
            <a:ext cx="6699397" cy="9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8" grpId="0"/>
      <p:bldP spid="111" grpId="0"/>
      <p:bldP spid="112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Cijfers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/>
              <a:t>2023</a:t>
            </a:r>
          </a:p>
          <a:p>
            <a:pPr marL="0" indent="0">
              <a:buNone/>
            </a:pPr>
            <a:r>
              <a:rPr lang="nl-NL" dirty="0"/>
              <a:t>49.360 aanvragen</a:t>
            </a:r>
          </a:p>
          <a:p>
            <a:pPr marL="0" indent="0">
              <a:buNone/>
            </a:pPr>
            <a:r>
              <a:rPr lang="nl-NL" dirty="0"/>
              <a:t>47.890 inwilligingen (97%)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Ter vergelijking</a:t>
            </a:r>
          </a:p>
          <a:p>
            <a:pPr marL="0" indent="0">
              <a:buNone/>
            </a:pPr>
            <a:r>
              <a:rPr lang="nl-NL" dirty="0"/>
              <a:t>2022: 51.400</a:t>
            </a:r>
          </a:p>
          <a:p>
            <a:pPr marL="0" indent="0">
              <a:buNone/>
            </a:pPr>
            <a:r>
              <a:rPr lang="nl-NL" dirty="0"/>
              <a:t>2021: 55.930 </a:t>
            </a:r>
            <a:endParaRPr lang="nl-NL" sz="14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dirty="0"/>
              <a:t>2019: 27.090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70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Terugblik 2023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40136" y="1482633"/>
            <a:ext cx="5004000" cy="485973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Verbeteren interne proces</a:t>
            </a:r>
          </a:p>
          <a:p>
            <a:endParaRPr lang="nl-NL" dirty="0"/>
          </a:p>
          <a:p>
            <a:r>
              <a:rPr lang="nl-NL" dirty="0"/>
              <a:t>Digitalisering</a:t>
            </a:r>
          </a:p>
          <a:p>
            <a:endParaRPr lang="nl-NL" dirty="0"/>
          </a:p>
          <a:p>
            <a:r>
              <a:rPr lang="nl-NL" dirty="0"/>
              <a:t>Werving</a:t>
            </a:r>
          </a:p>
          <a:p>
            <a:endParaRPr lang="nl-NL" dirty="0"/>
          </a:p>
          <a:p>
            <a:r>
              <a:rPr lang="nl-NL" dirty="0"/>
              <a:t>RANOV-zaken</a:t>
            </a:r>
            <a:br>
              <a:rPr lang="nl-NL" sz="1800" dirty="0"/>
            </a:br>
            <a:r>
              <a:rPr lang="nl-NL" sz="1800" i="1" dirty="0"/>
              <a:t>Regeling ter afwikkeling nalatenschap oude Vreemdelingenwet (pardonregeling)</a:t>
            </a:r>
            <a:endParaRPr lang="nl-NL" i="1" dirty="0"/>
          </a:p>
          <a:p>
            <a:pPr marL="0" indent="0">
              <a:buNone/>
            </a:pPr>
            <a:endParaRPr lang="nl-NL" sz="1800" i="1" dirty="0"/>
          </a:p>
          <a:p>
            <a:r>
              <a:rPr lang="nl-NL" dirty="0"/>
              <a:t>Samenwerking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5469226"/>
            <a:ext cx="639475" cy="51805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393828" y="5648728"/>
            <a:ext cx="938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u="sng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5" name="Rechthoek 4"/>
          <p:cNvSpPr/>
          <p:nvPr/>
        </p:nvSpPr>
        <p:spPr>
          <a:xfrm>
            <a:off x="577668" y="6014568"/>
            <a:ext cx="5118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Ketenservicelijn: 088 0430 500</a:t>
            </a:r>
          </a:p>
          <a:p>
            <a:r>
              <a:rPr lang="nl-NL" sz="1600" dirty="0">
                <a:solidFill>
                  <a:schemeClr val="bg1"/>
                </a:solidFill>
              </a:rPr>
              <a:t>Naturalisatielijn: 088 0430 490</a:t>
            </a:r>
          </a:p>
        </p:txBody>
      </p:sp>
    </p:spTree>
    <p:extLst>
      <p:ext uri="{BB962C8B-B14F-4D97-AF65-F5344CB8AC3E}">
        <p14:creationId xmlns:p14="http://schemas.microsoft.com/office/powerpoint/2010/main" val="4254271376"/>
      </p:ext>
    </p:extLst>
  </p:cSld>
  <p:clrMapOvr>
    <a:masterClrMapping/>
  </p:clrMapOvr>
</p:sld>
</file>

<file path=ppt/theme/theme1.xml><?xml version="1.0" encoding="utf-8"?>
<a:theme xmlns:a="http://schemas.openxmlformats.org/drawingml/2006/main" name="Paars_NL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3" id="{E489AEC1-45AD-4D49-AB0A-7E5A9E0C48EF}" vid="{A4667ECB-0255-D14F-803C-DB209CD0FB7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706246096f5471493b3ce45f43498dd xmlns="e7aa722b-3fcb-4f66-948e-1af74ba0e42b">
      <Terms xmlns="http://schemas.microsoft.com/office/infopath/2007/PartnerControls"/>
    </p706246096f5471493b3ce45f43498dd>
    <f2ae4362c3314d39912b22beb524cbc8 xmlns="e7aa722b-3fcb-4f66-948e-1af74ba0e42b">
      <Terms xmlns="http://schemas.microsoft.com/office/infopath/2007/PartnerControls"/>
    </f2ae4362c3314d39912b22beb524cbc8>
    <TaxCatchAll xmlns="e7aa722b-3fcb-4f66-948e-1af74ba0e42b"/>
    <da77e697d69e4a1d91db4cf77ca9fd7f xmlns="e7aa722b-3fcb-4f66-948e-1af74ba0e42b">
      <Terms xmlns="http://schemas.microsoft.com/office/infopath/2007/PartnerControls"/>
    </da77e697d69e4a1d91db4cf77ca9fd7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D ServicePunt Content" ma:contentTypeID="0x010100CFEC6A67E7634701A612A8124345DBBE009C571DE0A782BE4FAF21940FE03E4005" ma:contentTypeVersion="13" ma:contentTypeDescription=" " ma:contentTypeScope="" ma:versionID="b56114ce56e4c7d666fdc461dadf8a86">
  <xsd:schema xmlns:xsd="http://www.w3.org/2001/XMLSchema" xmlns:xs="http://www.w3.org/2001/XMLSchema" xmlns:p="http://schemas.microsoft.com/office/2006/metadata/properties" xmlns:ns2="e7aa722b-3fcb-4f66-948e-1af74ba0e42b" targetNamespace="http://schemas.microsoft.com/office/2006/metadata/properties" ma:root="true" ma:fieldsID="2f435cc5820f563b74ffc27bfae0c330" ns2:_="">
    <xsd:import namespace="e7aa722b-3fcb-4f66-948e-1af74ba0e42b"/>
    <xsd:element name="properties">
      <xsd:complexType>
        <xsd:sequence>
          <xsd:element name="documentManagement">
            <xsd:complexType>
              <xsd:all>
                <xsd:element ref="ns2:f2ae4362c3314d39912b22beb524cbc8" minOccurs="0"/>
                <xsd:element ref="ns2:TaxCatchAll" minOccurs="0"/>
                <xsd:element ref="ns2:TaxCatchAllLabel" minOccurs="0"/>
                <xsd:element ref="ns2:da77e697d69e4a1d91db4cf77ca9fd7f" minOccurs="0"/>
                <xsd:element ref="ns2:p706246096f5471493b3ce45f43498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a722b-3fcb-4f66-948e-1af74ba0e42b" elementFormDefault="qualified">
    <xsd:import namespace="http://schemas.microsoft.com/office/2006/documentManagement/types"/>
    <xsd:import namespace="http://schemas.microsoft.com/office/infopath/2007/PartnerControls"/>
    <xsd:element name="f2ae4362c3314d39912b22beb524cbc8" ma:index="8" ma:taxonomy="true" ma:internalName="f2ae4362c3314d39912b22beb524cbc8" ma:taxonomyFieldName="INDSPCategorie" ma:displayName="Categorie" ma:fieldId="{f2ae4362-c331-4d39-912b-22beb524cbc8}" ma:taxonomyMulti="true" ma:sspId="5c34ccb1-ad3b-4e26-9544-62f846f99030" ma:termSetId="d26f3226-865c-4b80-a5ec-f4773e36df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b0d50e5-1f79-49fd-96d8-557b1bc3caba}" ma:internalName="TaxCatchAll" ma:showField="CatchAllData" ma:web="e7aa722b-3fcb-4f66-948e-1af74ba0e4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b0d50e5-1f79-49fd-96d8-557b1bc3caba}" ma:internalName="TaxCatchAllLabel" ma:readOnly="true" ma:showField="CatchAllDataLabel" ma:web="e7aa722b-3fcb-4f66-948e-1af74ba0e4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77e697d69e4a1d91db4cf77ca9fd7f" ma:index="12" nillable="true" ma:taxonomy="true" ma:internalName="da77e697d69e4a1d91db4cf77ca9fd7f" ma:taxonomyFieldName="INDSPSynoniemen" ma:displayName="Synoniemen" ma:fieldId="{da77e697-d69e-4a1d-91db-4cf77ca9fd7f}" ma:taxonomyMulti="true" ma:sspId="5c34ccb1-ad3b-4e26-9544-62f846f99030" ma:termSetId="d26f3226-865c-4b80-a5ec-f4773e36df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706246096f5471493b3ce45f43498dd" ma:index="14" ma:taxonomy="true" ma:internalName="p706246096f5471493b3ce45f43498dd" ma:taxonomyFieldName="INDSPLocatie" ma:displayName="Locatie" ma:fieldId="{97062460-96f5-4714-93b3-ce45f43498dd}" ma:taxonomyMulti="true" ma:sspId="5c34ccb1-ad3b-4e26-9544-62f846f99030" ma:termSetId="08f8b5aa-f311-4d6c-a8af-514268899db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F6012-C30B-4B86-BC29-46E0CF2C95A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e7aa722b-3fcb-4f66-948e-1af74ba0e42b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A4544F-0E11-47B4-A953-B28D6DBA3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aa722b-3fcb-4f66-948e-1af74ba0e4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E6A315-5F8A-490E-8503-D8E4355F8A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standaard Paars_NL</Template>
  <TotalTime>0</TotalTime>
  <Words>93</Words>
  <Application>Microsoft Office PowerPoint</Application>
  <PresentationFormat>Breedbeeld</PresentationFormat>
  <Paragraphs>32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Wingdings</vt:lpstr>
      <vt:lpstr>Paars_NL</vt:lpstr>
      <vt:lpstr>PowerPoint-presentatie</vt:lpstr>
      <vt:lpstr>Cijfers</vt:lpstr>
      <vt:lpstr>Terugblik 2023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Waal, H. de - IND/RVN/NAT-T01</dc:creator>
  <cp:lastModifiedBy>Lange-Jamil, Nargis</cp:lastModifiedBy>
  <cp:revision>18</cp:revision>
  <dcterms:created xsi:type="dcterms:W3CDTF">2024-01-11T14:15:06Z</dcterms:created>
  <dcterms:modified xsi:type="dcterms:W3CDTF">2024-01-30T15:34:24Z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0x010100CFEC6A67E7634701A612A8124345DBBE009C571DE0A782BE4FAF21940FE03E4005</vt:lpwstr>
  </property>
  <property fmtid="{D5CDD505-2E9C-101B-9397-08002B2CF9AE}" pid="3" name="INDSPSynoniemen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INDSPCategorie">
    <vt:lpwstr/>
  </property>
  <property fmtid="{D5CDD505-2E9C-101B-9397-08002B2CF9AE}" pid="10" name="INDSPLocatie">
    <vt:lpwstr/>
  </property>
</Properties>
</file>