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18" r:id="rId2"/>
    <p:sldId id="867" r:id="rId3"/>
    <p:sldId id="868" r:id="rId4"/>
    <p:sldId id="869" r:id="rId5"/>
    <p:sldId id="267" r:id="rId6"/>
    <p:sldId id="862" r:id="rId7"/>
    <p:sldId id="270" r:id="rId8"/>
    <p:sldId id="863" r:id="rId9"/>
    <p:sldId id="277" r:id="rId10"/>
    <p:sldId id="313" r:id="rId11"/>
    <p:sldId id="783" r:id="rId12"/>
    <p:sldId id="864" r:id="rId13"/>
    <p:sldId id="861" r:id="rId14"/>
    <p:sldId id="774" r:id="rId15"/>
    <p:sldId id="860" r:id="rId16"/>
    <p:sldId id="855" r:id="rId17"/>
    <p:sldId id="797" r:id="rId18"/>
    <p:sldId id="865" r:id="rId1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2A867D"/>
    <a:srgbClr val="B0F35F"/>
    <a:srgbClr val="5FF366"/>
    <a:srgbClr val="CC0000"/>
    <a:srgbClr val="BEA996"/>
    <a:srgbClr val="FF0000"/>
    <a:srgbClr val="7F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Normaali tyyli 1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6" autoAdjust="0"/>
    <p:restoredTop sz="88983" autoAdjust="0"/>
  </p:normalViewPr>
  <p:slideViewPr>
    <p:cSldViewPr snapToGrid="0" snapToObjects="1">
      <p:cViewPr varScale="1">
        <p:scale>
          <a:sx n="68" d="100"/>
          <a:sy n="68" d="100"/>
        </p:scale>
        <p:origin x="76" y="276"/>
      </p:cViewPr>
      <p:guideLst/>
    </p:cSldViewPr>
  </p:slideViewPr>
  <p:outlineViewPr>
    <p:cViewPr>
      <p:scale>
        <a:sx n="33" d="100"/>
        <a:sy n="33" d="100"/>
      </p:scale>
      <p:origin x="0" y="-457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sym typeface="Wingdings" panose="05000000000000000000" pitchFamily="2" charset="2"/>
              </a:rPr>
              <a:t>Suomi: ID </a:t>
            </a:r>
            <a:r>
              <a:rPr lang="fi-FI" dirty="0" err="1">
                <a:sym typeface="Wingdings" panose="05000000000000000000" pitchFamily="2" charset="2"/>
              </a:rPr>
              <a:t>prevalenssi</a:t>
            </a:r>
            <a:r>
              <a:rPr lang="fi-FI" dirty="0">
                <a:sym typeface="Wingdings" panose="05000000000000000000" pitchFamily="2" charset="2"/>
              </a:rPr>
              <a:t> luovuttajilla ja normaaliväestöllä menee päällekkäin, paitsi nuorissa </a:t>
            </a:r>
            <a:r>
              <a:rPr lang="fi-FI" dirty="0" err="1">
                <a:sym typeface="Wingdings" panose="05000000000000000000" pitchFamily="2" charset="2"/>
              </a:rPr>
              <a:t>miehisä</a:t>
            </a:r>
            <a:r>
              <a:rPr lang="fi-FI" dirty="0">
                <a:sym typeface="Wingdings" panose="05000000000000000000" pitchFamily="2" charset="2"/>
              </a:rPr>
              <a:t>. Miksi? Ei kuukautisia tai muuta selitystä</a:t>
            </a:r>
          </a:p>
          <a:p>
            <a:r>
              <a:rPr lang="fi-FI" dirty="0">
                <a:sym typeface="Wingdings" panose="05000000000000000000" pitchFamily="2" charset="2"/>
              </a:rPr>
              <a:t>Hollanti: normaaliväestön ID </a:t>
            </a:r>
            <a:r>
              <a:rPr lang="fi-FI" dirty="0" err="1">
                <a:sym typeface="Wingdings" panose="05000000000000000000" pitchFamily="2" charset="2"/>
              </a:rPr>
              <a:t>prevalenssi</a:t>
            </a:r>
            <a:r>
              <a:rPr lang="fi-FI" dirty="0">
                <a:sym typeface="Wingdings" panose="05000000000000000000" pitchFamily="2" charset="2"/>
              </a:rPr>
              <a:t> kauttaaltaan pienempi verrattuna luovuttajiin, tämä ei näy </a:t>
            </a:r>
            <a:r>
              <a:rPr lang="fi-FI" dirty="0" err="1">
                <a:sym typeface="Wingdings" panose="05000000000000000000" pitchFamily="2" charset="2"/>
              </a:rPr>
              <a:t>left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>
                <a:sym typeface="Wingdings" panose="05000000000000000000" pitchFamily="2" charset="2"/>
              </a:rPr>
              <a:t>tailsissä</a:t>
            </a:r>
            <a:r>
              <a:rPr lang="fi-FI" dirty="0">
                <a:sym typeface="Wingdings" panose="05000000000000000000" pitchFamily="2" charset="2"/>
              </a:rPr>
              <a:t>  (</a:t>
            </a:r>
            <a:r>
              <a:rPr lang="fi-FI" dirty="0" err="1">
                <a:sym typeface="Wingdings" panose="05000000000000000000" pitchFamily="2" charset="2"/>
              </a:rPr>
              <a:t>huom</a:t>
            </a:r>
            <a:r>
              <a:rPr lang="fi-FI" dirty="0">
                <a:sym typeface="Wingdings" panose="05000000000000000000" pitchFamily="2" charset="2"/>
              </a:rPr>
              <a:t> ei ole &lt;30v)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7E476-61BB-446D-85A8-D8DD862B4A7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084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Suomi: verenluovuttajien ID </a:t>
            </a:r>
            <a:r>
              <a:rPr lang="fi-FI" dirty="0" err="1"/>
              <a:t>prevalenssi</a:t>
            </a:r>
            <a:r>
              <a:rPr lang="fi-FI" dirty="0"/>
              <a:t> paljon pienempi </a:t>
            </a:r>
            <a:r>
              <a:rPr lang="fi-FI" dirty="0" err="1"/>
              <a:t>premenopausaalisissa</a:t>
            </a:r>
            <a:r>
              <a:rPr lang="fi-FI" dirty="0"/>
              <a:t> naisissa </a:t>
            </a:r>
          </a:p>
          <a:p>
            <a:r>
              <a:rPr lang="fi-FI" dirty="0"/>
              <a:t>Hollanti: nuoret liian pieni ryhmä, muuten molemmat seuraavat toisiaan paitsi uudet luovuttajat. Verenluovuttajissa joko enemmän tai yhtä paljon </a:t>
            </a:r>
            <a:r>
              <a:rPr lang="fi-FI" dirty="0" err="1"/>
              <a:t>raudpuutetta</a:t>
            </a:r>
            <a:r>
              <a:rPr lang="fi-FI" dirty="0"/>
              <a:t> verrattuna normaaliväestöön. Menopaussi erottuu, mutta ei niin selkeästi. Vanhemmissa selkeämpi ero (uusia </a:t>
            </a:r>
            <a:r>
              <a:rPr lang="fi-FI" dirty="0" err="1"/>
              <a:t>luov</a:t>
            </a:r>
            <a:r>
              <a:rPr lang="fi-FI" dirty="0"/>
              <a:t> liian vähän 60-vuotiaissa)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7E476-61BB-446D-85A8-D8DD862B4A7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3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FinDonor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enrollment data we found no association between self-estimated health and ferritin levels. To explore if ferritin at enrollment donation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FinDonor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affected subsequent donation behavior we counted whole blood donations in the following five years. Median annual count of donations was 0.8 for premenopausal, 1.6 for post-menopausal and 1.8 for men, including the 4 % of donors with no donations after enrollment. We found a negative correlation between enrollment ferritin and count of following blood donations among men ( -0.3 - -0.2 95 % CI) and postmenopausal women (-0.3 - -0.1 95 % CI) and no correlation among pre-menopausal women. Meaning that the lower a person’s ferritin in enrollment was, the more they donated afterwards. Donation activity is the most important factor explaining ferritin variation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FinDonor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enrollment data, which explains this seemingly paradoxical result.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028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elkistetty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358FE5B-D63F-49C7-BA1E-E0612817EC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82963" y="6356350"/>
            <a:ext cx="68850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6D5894F-BE5E-4067-A5A8-C41D44020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0" y="6356350"/>
            <a:ext cx="597310" cy="365125"/>
          </a:xfrm>
        </p:spPr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tiede/biopankki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458730"/>
            <a:ext cx="7083552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8169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5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kuvalla: tiede/biopankki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024" y="4458730"/>
            <a:ext cx="7083552" cy="1320278"/>
          </a:xfrm>
        </p:spPr>
        <p:txBody>
          <a:bodyPr/>
          <a:lstStyle>
            <a:lvl1pPr marL="0" indent="0" algn="l">
              <a:buNone/>
              <a:defRPr lang="fi-FI" noProof="0" dirty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8169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88A3D6-3E49-F94F-3277-ED35E3225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1005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kuvalla: verivalmisteet/ammattilai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18F09A2-8436-ED4A-6D14-DBB133240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195"/>
            <a:ext cx="12201235" cy="6863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458730"/>
            <a:ext cx="7083552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FDBD4E-0CA1-90BC-A273-0D11672BB10C}"/>
              </a:ext>
            </a:extLst>
          </p:cNvPr>
          <p:cNvSpPr/>
          <p:nvPr userDrawn="1"/>
        </p:nvSpPr>
        <p:spPr>
          <a:xfrm>
            <a:off x="10188169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8109A7E-AA0E-7E9B-0557-1F0C32E65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kuvalla: potil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vaate, henkilö, taapero&#10;&#10;Kuvaus luotu automaattisesti">
            <a:extLst>
              <a:ext uri="{FF2B5EF4-FFF2-40B4-BE49-F238E27FC236}">
                <a16:creationId xmlns:a16="http://schemas.microsoft.com/office/drawing/2014/main" id="{710B6BCB-1B70-2821-3725-A14ED8E9F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7783" cy="6861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458730"/>
            <a:ext cx="7083552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FDBD4E-0CA1-90BC-A273-0D11672BB10C}"/>
              </a:ext>
            </a:extLst>
          </p:cNvPr>
          <p:cNvSpPr/>
          <p:nvPr userDrawn="1"/>
        </p:nvSpPr>
        <p:spPr>
          <a:xfrm>
            <a:off x="10188169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8109A7E-AA0E-7E9B-0557-1F0C32E65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62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kuvalla: verenluovut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jalkineet, henkilö, teksti&#10;&#10;Kuvaus luotu automaattisesti">
            <a:extLst>
              <a:ext uri="{FF2B5EF4-FFF2-40B4-BE49-F238E27FC236}">
                <a16:creationId xmlns:a16="http://schemas.microsoft.com/office/drawing/2014/main" id="{A427EA09-926C-10BE-D34E-EA0A790C0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C8FCE7A-5A1D-DAB4-3CAB-16A3D040D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9552" y="1158623"/>
            <a:ext cx="6735311" cy="2681191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E701E87-414C-BB79-96A0-175001361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9552" y="4253080"/>
            <a:ext cx="6735311" cy="1800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DA30BEF-1BD7-4430-B905-13DAC7AE2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03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verenluovut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, piha-, puu, henkilö&#10;&#10;Kuvaus luotu automaattisesti">
            <a:extLst>
              <a:ext uri="{FF2B5EF4-FFF2-40B4-BE49-F238E27FC236}">
                <a16:creationId xmlns:a16="http://schemas.microsoft.com/office/drawing/2014/main" id="{A1349136-C6AF-4D59-B6ED-DBC000B74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DA30BEF-1BD7-4430-B905-13DAC7AE2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4BEDFE-42DF-50A5-47CE-AE7135433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58623"/>
            <a:ext cx="5388863" cy="2681191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C00000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7A0B557-8716-9C97-6A4A-F015F25D6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253080"/>
            <a:ext cx="5388863" cy="1800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7871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verenluovutu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043433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rgbClr val="C00000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137891"/>
            <a:ext cx="7083552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3095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3081874-CB9E-4E65-B093-36F46FD261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1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verenluovutus 3 (talvi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600981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rgbClr val="C00000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3749808"/>
            <a:ext cx="7083552" cy="7631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3095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3EE0194-EDED-4D51-BFF1-836DED30C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1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verenluovutus 4 (kesä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91572"/>
            <a:ext cx="7655511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605034"/>
            <a:ext cx="7655511" cy="12364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5481" y="-8878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FC0D50B-2ABC-4A9B-9B26-41EE6147BD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verenluovutus 5 (kesä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887768"/>
            <a:ext cx="7655511" cy="2984996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8908"/>
            <a:ext cx="7655511" cy="16415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5481" y="5852341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2C6051C-08D1-4365-8C01-81C5F1853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istetty kansi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2896"/>
            <a:ext cx="9144000" cy="2681191"/>
          </a:xfrm>
          <a:prstGeom prst="rect">
            <a:avLst/>
          </a:prstGeom>
        </p:spPr>
        <p:txBody>
          <a:bodyPr anchor="b"/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034"/>
            <a:ext cx="9144000" cy="7284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18518C-7082-4AB4-B9DC-904120539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82963" y="6356350"/>
            <a:ext cx="68850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33D242-EA8B-4870-9B47-059907B5DC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24000" y="6356350"/>
            <a:ext cx="597310" cy="365125"/>
          </a:xfrm>
        </p:spPr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A2EAF70-9977-4A84-A40C-D7400D877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KS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24" y="4458730"/>
            <a:ext cx="5522976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79291" y="-8878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D9DCEDB-C164-4940-B8B9-34CC6F4B9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62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nsi kuvalla: laat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B74B67E-383A-4CB0-8E89-E4E8DDAEEB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35" y="920"/>
            <a:ext cx="12188730" cy="6856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46" y="1731147"/>
            <a:ext cx="5548543" cy="4308054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9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038E51-ACC6-425B-A8A9-30C9E3AD6C08}"/>
              </a:ext>
            </a:extLst>
          </p:cNvPr>
          <p:cNvSpPr/>
          <p:nvPr userDrawn="1"/>
        </p:nvSpPr>
        <p:spPr>
          <a:xfrm>
            <a:off x="10182386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1C669CA-FE60-4C1A-B1D4-4BB650034A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5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iteytys / 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B74B67E-383A-4CB0-8E89-E4E8DDAEEB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82" y="1589491"/>
            <a:ext cx="7258235" cy="369543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/>
            </a:lvl1pPr>
          </a:lstStyle>
          <a:p>
            <a:endParaRPr lang="fi-FI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3476F76-0685-4058-B3F9-103C7082B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4192" y="6356350"/>
            <a:ext cx="6660925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CB5D758-CBA7-45B8-9426-1DADA050C4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466882" y="6356350"/>
            <a:ext cx="597310" cy="365125"/>
          </a:xfrm>
        </p:spPr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C46F5BF-E035-477B-A8F3-752F579C4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iteytys / 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D9F2BEC7-0A67-4B90-8F94-D337AE514C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82" y="1589491"/>
            <a:ext cx="7258235" cy="369543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/>
            </a:lvl1pPr>
          </a:lstStyle>
          <a:p>
            <a:endParaRPr lang="fi-FI" noProof="0" dirty="0"/>
          </a:p>
        </p:txBody>
      </p:sp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8C6BD5EC-DE38-4E46-9210-5F5DFCFFF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4192" y="6356350"/>
            <a:ext cx="6660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6FBA44C7-54DC-4984-B600-7444063F5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66882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9C9CFDA-598F-4370-BB85-F9636120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90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D9F0FD7-E225-4A71-BA1F-AD9CD80A9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C4044E8-4066-481C-BB4B-8B1C4A73E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317072"/>
            <a:ext cx="10515600" cy="32928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b="0" noProof="0" dirty="0"/>
          </a:p>
          <a:p>
            <a:pPr lvl="3"/>
            <a:endParaRPr lang="fi-FI" noProof="0" dirty="0"/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9A8D59D3-2158-412D-9B8B-BFEDCCF8B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A2347E2-F685-4044-9C57-00B33C71F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: Bullet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55850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FB4868-06CA-4528-B40C-7621B316B1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65F90B8-23CF-402C-8F42-D029090BF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6AD097B-080B-408F-B4B1-F8F6F4C64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8971626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5E08EF9-F2CE-40AE-8DD4-B96DCB871C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EF9D58-DB5E-42F5-9F0C-FC2C68A7ED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317072"/>
            <a:ext cx="8971627" cy="32928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b="0" noProof="0" dirty="0"/>
          </a:p>
          <a:p>
            <a:pPr lvl="3"/>
            <a:endParaRPr lang="fi-FI" noProof="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CC176B1-1489-422B-A3FA-76F438881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9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 taustalla_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6AD097B-080B-408F-B4B1-F8F6F4C64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5E08EF9-F2CE-40AE-8DD4-B96DCB871C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CC176B1-1489-422B-A3FA-76F438881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FC90CC-515E-C07F-E3F2-3822B240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9127836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0D5FBA3-789F-59EB-8099-2DCB7667A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55850"/>
            <a:ext cx="9127836" cy="3329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4643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1C93B246-E1F7-43EC-8CC2-20E7870D76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492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07B501-289F-4582-A0C0-FB2309469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87F00BD-E98C-4914-9354-E2367CB62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77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 reunukse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47FCE3E-EA7B-4D41-B936-93BBA226E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382816B1-631C-4FB8-AB7C-ED2789699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0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18EC6B9-07B3-4AC8-A910-4D37FABE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0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1C93B246-E1F7-43EC-8CC2-20E7870D76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492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BB0F28-97DC-483B-B8FA-4EAB374E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581444E-65AA-47FE-896B-24E260657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7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: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505076"/>
            <a:ext cx="5181602" cy="33896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505076"/>
            <a:ext cx="5181602" cy="33896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069E40-31CC-42A7-9156-6E41EBCA59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2A1587-4CD4-46C7-AEAD-FD84F4F7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67666"/>
            <a:ext cx="5157787" cy="10421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79079E4-7CD6-449F-9000-6527DDC89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67666"/>
            <a:ext cx="5183188" cy="10421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501473D-21E4-4A15-99E5-BA6DBB23C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: kaksi palstaa bullete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67666"/>
            <a:ext cx="5157787" cy="10421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67666"/>
            <a:ext cx="5183188" cy="104211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505076"/>
            <a:ext cx="5181601" cy="3318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29CE7C-95E4-42EC-9541-A64EE01371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48C9CE8-5C38-4891-B7B8-493AD07381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974" y="2505076"/>
            <a:ext cx="5181601" cy="3318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46418-B535-4132-98F0-10D0FA184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kahtia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35241D-7F49-4965-9CD1-FEF9B70577C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348" y="110203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939796-94EB-43AE-B247-6910723BE2D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00348" y="468214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C3F6B70-3BA9-42FD-9615-2835074D4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kahtia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153C980-D504-44AD-8B71-BFA84094D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kahtiajako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835B2D-2F2D-4EE7-871C-85B1360C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48" y="757385"/>
            <a:ext cx="5562764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D59E3A0-0583-4C5B-B6E8-D99D6079DC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0349" y="2263806"/>
            <a:ext cx="5562764" cy="3390869"/>
          </a:xfrm>
        </p:spPr>
        <p:txBody>
          <a:bodyPr/>
          <a:lstStyle/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8CF8A2D-9370-479D-A5CD-0EB3B35F3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91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kahtiajako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6F73DC34-09E7-4325-BFC6-C8F5452C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951" y="757385"/>
            <a:ext cx="5562764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517DDB-D3AF-4C06-8AF8-078780582F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063" y="2263806"/>
            <a:ext cx="5562600" cy="3390869"/>
          </a:xfrm>
        </p:spPr>
        <p:txBody>
          <a:bodyPr/>
          <a:lstStyle/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C7DB0ED-8277-4320-9F51-2865223A9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7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57DED1-3C27-428F-9063-F009DFBD1FDC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82FA2220-AC83-4F3E-8E42-EB940EF8B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4038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57DED1-3C27-428F-9063-F009DFBD1FDC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AA7BCBDD-E91A-43CB-9A5F-680F6C8858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82225" y="5834063"/>
            <a:ext cx="2009775" cy="103028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5817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9AA627C-4EA2-4D30-9C80-85BE8C98F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solidFill>
                  <a:srgbClr val="C00000"/>
                </a:solidFill>
                <a:latin typeface="Arial" panose="020B0604020202020204" pitchFamily="34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B767603-DADB-4782-B38C-91E33116A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reunukse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animaatio&#10;&#10;Kuvaus luotu automaattisesti">
            <a:extLst>
              <a:ext uri="{FF2B5EF4-FFF2-40B4-BE49-F238E27FC236}">
                <a16:creationId xmlns:a16="http://schemas.microsoft.com/office/drawing/2014/main" id="{6E3AE921-B7BF-C322-A708-CAF31C7D4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27CD75-38EE-5773-C55B-AD326DC14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3C26B-A17E-55B9-AA27-DC46C841D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7784123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382816B1-631C-4FB8-AB7C-ED2789699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0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18EC6B9-07B3-4AC8-A910-4D37FABE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50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solidFill>
                  <a:srgbClr val="C00000"/>
                </a:solidFill>
                <a:latin typeface="Arial" panose="020B0604020202020204" pitchFamily="34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9728E5D-58CE-4327-826D-6947E1F6E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EB24319-3619-45F4-8D88-3B0BA6DB4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60213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0894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60212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D5D4099-46C4-4A63-9867-265606F74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7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ja teksti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EEF6E8-EEEC-4987-9A93-5F4BE27A351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433786" y="2045507"/>
            <a:ext cx="348777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0A945726-CFB1-4270-BA3D-5F037BF1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86" y="535444"/>
            <a:ext cx="3487772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524E15B8-4575-46F1-8092-7898AC5E6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9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ja teksti logo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0894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E371AB-A167-4A2F-B4AF-52224A000E2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60213" y="2045507"/>
            <a:ext cx="3557185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12212F87-CB28-4351-82AF-B355E1D2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13" y="535444"/>
            <a:ext cx="3557185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23A4E-9296-4E63-924B-DD00DCA79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9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29957" y="1483776"/>
            <a:ext cx="7446911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429956" y="5063883"/>
            <a:ext cx="7446911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1B3C604-B65A-4E26-B7DA-1027F9845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60213" y="1483776"/>
            <a:ext cx="751662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60212" y="5063883"/>
            <a:ext cx="751662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39D0F13-2B88-4571-A920-15C5F80E6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46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teksti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340828A-0EF0-466D-BBFB-51BAAC33F5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29956" y="2045507"/>
            <a:ext cx="7446910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DCBAC9B9-C5F9-4D4A-8F39-293EAE35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956" y="535444"/>
            <a:ext cx="7446910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227E4ACF-EFB1-4387-B312-5F04CED24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69199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2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teksti logo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87BDAE-6245-4D21-802F-F108F1BBEF7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60211" y="2045507"/>
            <a:ext cx="7561015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F72FE201-5799-4FB7-88ED-A0CBBFDD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11" y="535444"/>
            <a:ext cx="7561015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072D037-DAFB-4828-B7ED-EB4A523D5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1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Alatunnisteen paikkamerkki 7"/>
          <p:cNvSpPr>
            <a:spLocks noGrp="1"/>
          </p:cNvSpPr>
          <p:nvPr>
            <p:ph type="ftr" sz="quarter" idx="10"/>
          </p:nvPr>
        </p:nvSpPr>
        <p:spPr>
          <a:xfrm>
            <a:off x="554399" y="6427473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www.bloodservice.fi</a:t>
            </a:r>
          </a:p>
        </p:txBody>
      </p:sp>
    </p:spTree>
    <p:extLst>
      <p:ext uri="{BB962C8B-B14F-4D97-AF65-F5344CB8AC3E}">
        <p14:creationId xmlns:p14="http://schemas.microsoft.com/office/powerpoint/2010/main" val="30465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reunukse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alo, valkoinen&#10;&#10;Kuvaus luotu automaattisesti">
            <a:extLst>
              <a:ext uri="{FF2B5EF4-FFF2-40B4-BE49-F238E27FC236}">
                <a16:creationId xmlns:a16="http://schemas.microsoft.com/office/drawing/2014/main" id="{B94F7FC8-3D2D-942D-0A5C-DF870CE54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3CF022-91EC-0B6C-49E4-0E418373A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A47ACEC-A470-4BA6-4BDA-02518997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7784123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10182386" y="0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Dian numeron paikkamerkki 4">
            <a:extLst>
              <a:ext uri="{FF2B5EF4-FFF2-40B4-BE49-F238E27FC236}">
                <a16:creationId xmlns:a16="http://schemas.microsoft.com/office/drawing/2014/main" id="{382816B1-631C-4FB8-AB7C-ED2789699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0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18EC6B9-07B3-4AC8-A910-4D37FABE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81888" y="194472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reunuksi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4FDE6342-392E-4C0B-BB8B-CA20CB058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17" y="1022896"/>
            <a:ext cx="7753165" cy="308083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9416" y="4605034"/>
            <a:ext cx="7753166" cy="7284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11A1A-3BEF-D744-B65C-229074E7A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8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reunuksill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4FDE6342-392E-4C0B-BB8B-CA20CB058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17" y="1022896"/>
            <a:ext cx="7753165" cy="308083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9416" y="4605034"/>
            <a:ext cx="7753166" cy="7284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A48E100-707A-420F-B887-3E3D1B65B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3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reunuksill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4FDE6342-392E-4C0B-BB8B-CA20CB058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17" y="1022896"/>
            <a:ext cx="7753165" cy="308083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9416" y="4605034"/>
            <a:ext cx="7753166" cy="7284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27BBE36-4989-4A93-8EC7-46B3849DDF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: tiede/biopank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9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1312" y="1364272"/>
            <a:ext cx="7083552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1312" y="4458730"/>
            <a:ext cx="7083552" cy="13202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E0F3C-DB79-0649-9FDA-521305556C69}"/>
              </a:ext>
            </a:extLst>
          </p:cNvPr>
          <p:cNvSpPr/>
          <p:nvPr userDrawn="1"/>
        </p:nvSpPr>
        <p:spPr>
          <a:xfrm>
            <a:off x="0" y="5834756"/>
            <a:ext cx="2009614" cy="102324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E569D6E-8ABD-4E91-ADB7-756588D35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502" y="6029228"/>
            <a:ext cx="1410608" cy="6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0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A7912CB-369C-4F26-B064-5A3BD7118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8763" y="6356350"/>
            <a:ext cx="6885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41801F2-AA2D-49CC-BDDF-325FA7A22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59731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9782A2-318F-45CE-A839-4D56D515295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14" r:id="rId3"/>
    <p:sldLayoutId id="2147483729" r:id="rId4"/>
    <p:sldLayoutId id="2147483730" r:id="rId5"/>
    <p:sldLayoutId id="2147483710" r:id="rId6"/>
    <p:sldLayoutId id="2147483711" r:id="rId7"/>
    <p:sldLayoutId id="2147483712" r:id="rId8"/>
    <p:sldLayoutId id="2147483699" r:id="rId9"/>
    <p:sldLayoutId id="2147483700" r:id="rId10"/>
    <p:sldLayoutId id="2147483727" r:id="rId11"/>
    <p:sldLayoutId id="2147483723" r:id="rId12"/>
    <p:sldLayoutId id="2147483724" r:id="rId13"/>
    <p:sldLayoutId id="2147483728" r:id="rId14"/>
    <p:sldLayoutId id="2147483705" r:id="rId15"/>
    <p:sldLayoutId id="2147483702" r:id="rId16"/>
    <p:sldLayoutId id="2147483704" r:id="rId17"/>
    <p:sldLayoutId id="2147483697" r:id="rId18"/>
    <p:sldLayoutId id="2147483703" r:id="rId19"/>
    <p:sldLayoutId id="2147483701" r:id="rId20"/>
    <p:sldLayoutId id="2147483695" r:id="rId21"/>
    <p:sldLayoutId id="2147483654" r:id="rId22"/>
    <p:sldLayoutId id="2147483694" r:id="rId23"/>
    <p:sldLayoutId id="2147483662" r:id="rId24"/>
    <p:sldLayoutId id="2147483664" r:id="rId25"/>
    <p:sldLayoutId id="2147483665" r:id="rId26"/>
    <p:sldLayoutId id="2147483713" r:id="rId27"/>
    <p:sldLayoutId id="2147483725" r:id="rId28"/>
    <p:sldLayoutId id="2147483706" r:id="rId29"/>
    <p:sldLayoutId id="2147483715" r:id="rId30"/>
    <p:sldLayoutId id="2147483653" r:id="rId31"/>
    <p:sldLayoutId id="2147483692" r:id="rId32"/>
    <p:sldLayoutId id="2147483671" r:id="rId33"/>
    <p:sldLayoutId id="2147483673" r:id="rId34"/>
    <p:sldLayoutId id="2147483717" r:id="rId35"/>
    <p:sldLayoutId id="2147483718" r:id="rId36"/>
    <p:sldLayoutId id="2147483674" r:id="rId37"/>
    <p:sldLayoutId id="2147483716" r:id="rId38"/>
    <p:sldLayoutId id="2147483675" r:id="rId39"/>
    <p:sldLayoutId id="2147483676" r:id="rId40"/>
    <p:sldLayoutId id="2147483687" r:id="rId41"/>
    <p:sldLayoutId id="2147483709" r:id="rId42"/>
    <p:sldLayoutId id="2147483721" r:id="rId43"/>
    <p:sldLayoutId id="2147483722" r:id="rId44"/>
    <p:sldLayoutId id="2147483707" r:id="rId45"/>
    <p:sldLayoutId id="2147483708" r:id="rId46"/>
    <p:sldLayoutId id="2147483719" r:id="rId47"/>
    <p:sldLayoutId id="2147483720" r:id="rId48"/>
    <p:sldLayoutId id="2147483731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mrv.2024.150860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hyperlink" Target="https://onlinelibrary.wiley.com/doi/10.1111/vox.1285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8622934/" TargetMode="External"/><Relationship Id="rId7" Type="http://schemas.openxmlformats.org/officeDocument/2006/relationships/image" Target="../media/image36.jpg"/><Relationship Id="rId2" Type="http://schemas.openxmlformats.org/officeDocument/2006/relationships/hyperlink" Target="https://github.com/FRCBS/iron_measurement_comparisons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670860-5425-4181-8524-BF69CE6AA5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400" b="0" dirty="0" err="1">
                <a:solidFill>
                  <a:srgbClr val="C00000"/>
                </a:solidFill>
              </a:rPr>
              <a:t>FinDonor</a:t>
            </a:r>
            <a:r>
              <a:rPr lang="fi-FI" sz="4400" b="0" dirty="0">
                <a:solidFill>
                  <a:srgbClr val="C00000"/>
                </a:solidFill>
              </a:rPr>
              <a:t> </a:t>
            </a:r>
            <a:r>
              <a:rPr lang="fi-FI" sz="4400" b="0" dirty="0" err="1">
                <a:solidFill>
                  <a:srgbClr val="C00000"/>
                </a:solidFill>
              </a:rPr>
              <a:t>study</a:t>
            </a:r>
            <a:r>
              <a:rPr lang="fi-FI" sz="4400" b="0" dirty="0">
                <a:solidFill>
                  <a:srgbClr val="C00000"/>
                </a:solidFill>
              </a:rPr>
              <a:t> in </a:t>
            </a:r>
            <a:r>
              <a:rPr lang="fi-FI" sz="4400" b="0" dirty="0" err="1">
                <a:solidFill>
                  <a:srgbClr val="C00000"/>
                </a:solidFill>
              </a:rPr>
              <a:t>retrospect</a:t>
            </a:r>
            <a:br>
              <a:rPr lang="fi-FI" sz="4400" b="0" dirty="0">
                <a:solidFill>
                  <a:srgbClr val="C00000"/>
                </a:solidFill>
              </a:rPr>
            </a:br>
            <a:br>
              <a:rPr lang="fi-FI" b="0" dirty="0">
                <a:solidFill>
                  <a:srgbClr val="C00000"/>
                </a:solidFill>
              </a:rPr>
            </a:br>
            <a:r>
              <a:rPr lang="en-US" sz="2400" b="0" dirty="0">
                <a:solidFill>
                  <a:srgbClr val="C00000"/>
                </a:solidFill>
              </a:rPr>
              <a:t>a decade of improving iron balance of blood donors</a:t>
            </a:r>
            <a:endParaRPr lang="fi-FI" b="0" dirty="0">
              <a:solidFill>
                <a:srgbClr val="C00000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342BD93-42E8-42C4-9DEB-617F2FEA7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1790" y="4605034"/>
            <a:ext cx="8050792" cy="1284322"/>
          </a:xfrm>
        </p:spPr>
        <p:txBody>
          <a:bodyPr/>
          <a:lstStyle/>
          <a:p>
            <a:pPr algn="ctr"/>
            <a:r>
              <a:rPr lang="fi-FI" sz="1400" dirty="0"/>
              <a:t>ECDHM 2025</a:t>
            </a:r>
          </a:p>
          <a:p>
            <a:pPr algn="ctr"/>
            <a:r>
              <a:rPr lang="fi-FI" sz="1400" dirty="0"/>
              <a:t>Johanna Castrén</a:t>
            </a:r>
          </a:p>
          <a:p>
            <a:pPr algn="ctr"/>
            <a:r>
              <a:rPr lang="fi-FI" sz="1400" dirty="0">
                <a:solidFill>
                  <a:schemeClr val="tx1"/>
                </a:solidFill>
              </a:rPr>
              <a:t>Mikko Arvas</a:t>
            </a:r>
          </a:p>
        </p:txBody>
      </p:sp>
    </p:spTree>
    <p:extLst>
      <p:ext uri="{BB962C8B-B14F-4D97-AF65-F5344CB8AC3E}">
        <p14:creationId xmlns:p14="http://schemas.microsoft.com/office/powerpoint/2010/main" val="187682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C51440F-9692-43BF-BF02-C7F4D17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88"/>
            <a:ext cx="11130417" cy="1325563"/>
          </a:xfrm>
        </p:spPr>
        <p:txBody>
          <a:bodyPr>
            <a:normAutofit/>
          </a:bodyPr>
          <a:lstStyle/>
          <a:p>
            <a:r>
              <a:rPr lang="fi-FI" sz="2800" b="0" dirty="0">
                <a:solidFill>
                  <a:srgbClr val="C00000"/>
                </a:solidFill>
              </a:rPr>
              <a:t>Proportion of ID </a:t>
            </a:r>
            <a:r>
              <a:rPr lang="fi-FI" sz="2800" b="0" dirty="0" err="1">
                <a:solidFill>
                  <a:srgbClr val="C00000"/>
                </a:solidFill>
              </a:rPr>
              <a:t>individuals</a:t>
            </a:r>
            <a:r>
              <a:rPr lang="fi-FI" sz="2800" b="0" dirty="0">
                <a:solidFill>
                  <a:srgbClr val="C00000"/>
                </a:solidFill>
              </a:rPr>
              <a:t> - </a:t>
            </a:r>
            <a:r>
              <a:rPr lang="fi-FI" sz="2800" b="0" dirty="0" err="1">
                <a:solidFill>
                  <a:srgbClr val="C00000"/>
                </a:solidFill>
              </a:rPr>
              <a:t>blood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donors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vs</a:t>
            </a:r>
            <a:r>
              <a:rPr lang="fi-FI" sz="2800" b="0" dirty="0">
                <a:solidFill>
                  <a:srgbClr val="C00000"/>
                </a:solidFill>
              </a:rPr>
              <a:t> general </a:t>
            </a:r>
            <a:r>
              <a:rPr lang="fi-FI" sz="2800" b="0" dirty="0" err="1">
                <a:solidFill>
                  <a:srgbClr val="C00000"/>
                </a:solidFill>
              </a:rPr>
              <a:t>population</a:t>
            </a:r>
            <a:r>
              <a:rPr lang="fi-FI" sz="2800" b="0" dirty="0">
                <a:solidFill>
                  <a:srgbClr val="C00000"/>
                </a:solidFill>
              </a:rPr>
              <a:t>?</a:t>
            </a:r>
            <a:br>
              <a:rPr lang="fi-FI" sz="2800" b="0" dirty="0">
                <a:solidFill>
                  <a:srgbClr val="C00000"/>
                </a:solidFill>
              </a:rPr>
            </a:br>
            <a:r>
              <a:rPr lang="fi-FI" sz="1800" b="0" dirty="0">
                <a:solidFill>
                  <a:srgbClr val="C00000"/>
                </a:solidFill>
              </a:rPr>
              <a:t>(WHO definition </a:t>
            </a:r>
            <a:r>
              <a:rPr lang="el-GR" sz="1800" b="0" dirty="0">
                <a:solidFill>
                  <a:srgbClr val="C00000"/>
                </a:solidFill>
              </a:rPr>
              <a:t>15 μ</a:t>
            </a:r>
            <a:r>
              <a:rPr lang="fi-FI" sz="1800" b="0" dirty="0">
                <a:solidFill>
                  <a:srgbClr val="C00000"/>
                </a:solidFill>
              </a:rPr>
              <a:t>g/L)</a:t>
            </a:r>
            <a:endParaRPr lang="fi-FI" sz="2800" b="0" dirty="0">
              <a:solidFill>
                <a:srgbClr val="C00000"/>
              </a:solidFill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1000AC-95AE-4581-BC3F-50C6FC582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www.bloodservice.fi</a:t>
            </a: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0B254A4-6DA7-49EA-ADD8-3A37EF8C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99" y="1325359"/>
            <a:ext cx="4476999" cy="477044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77165D6-552D-430C-BBFA-6CCEE7B8A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91" y="2500821"/>
            <a:ext cx="838243" cy="86364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2B08177-FACE-49DC-92E9-C296B3A22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794" y="2544681"/>
            <a:ext cx="874979" cy="7759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BFCABC4-0C95-4D3C-BFAA-D3D8A65F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96" y="1899898"/>
            <a:ext cx="866838" cy="5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lag of the Kingdom of the Netherlands">
            <a:extLst>
              <a:ext uri="{FF2B5EF4-FFF2-40B4-BE49-F238E27FC236}">
                <a16:creationId xmlns:a16="http://schemas.microsoft.com/office/drawing/2014/main" id="{32A32A64-DBFF-4B20-B022-5908837E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744" y="1880011"/>
            <a:ext cx="768979" cy="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829F32C-79CE-46DB-9829-5BF98AA86CCF}"/>
              </a:ext>
            </a:extLst>
          </p:cNvPr>
          <p:cNvSpPr txBox="1">
            <a:spLocks/>
          </p:cNvSpPr>
          <p:nvPr/>
        </p:nvSpPr>
        <p:spPr>
          <a:xfrm>
            <a:off x="9981397" y="1597793"/>
            <a:ext cx="1868013" cy="413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C0000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</a:rPr>
              <a:t>Finnish male &lt;30 and Dutch male &gt;30 donors more iron deficient than general population…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39B5BE7A-ABB5-4F97-8613-A049C5B75F90}"/>
              </a:ext>
            </a:extLst>
          </p:cNvPr>
          <p:cNvSpPr/>
          <p:nvPr/>
        </p:nvSpPr>
        <p:spPr>
          <a:xfrm>
            <a:off x="5504399" y="1442157"/>
            <a:ext cx="6464218" cy="49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A431FDE-87D3-4A34-92B9-EBC3BA4C2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7880" y="1593764"/>
            <a:ext cx="1184787" cy="1221355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18666B61-806F-1B5C-6F82-CBF634FA13E5}"/>
              </a:ext>
            </a:extLst>
          </p:cNvPr>
          <p:cNvGrpSpPr/>
          <p:nvPr/>
        </p:nvGrpSpPr>
        <p:grpSpPr>
          <a:xfrm>
            <a:off x="223383" y="1188000"/>
            <a:ext cx="5161077" cy="5041138"/>
            <a:chOff x="223383" y="1188000"/>
            <a:chExt cx="5161077" cy="5041138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FF4A90C9-DBD8-4302-AFE7-08738556E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322" y="1188000"/>
              <a:ext cx="5041138" cy="5041138"/>
            </a:xfrm>
            <a:prstGeom prst="rect">
              <a:avLst/>
            </a:prstGeom>
          </p:spPr>
        </p:pic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085B0E35-2640-D959-AB0F-852148A94722}"/>
                </a:ext>
              </a:extLst>
            </p:cNvPr>
            <p:cNvSpPr/>
            <p:nvPr/>
          </p:nvSpPr>
          <p:spPr>
            <a:xfrm>
              <a:off x="223383" y="3514987"/>
              <a:ext cx="196067" cy="629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FA8A91C-93E3-065F-24B8-6627848EB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11" y="1821011"/>
            <a:ext cx="838243" cy="5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C51440F-9692-43BF-BF02-C7F4D17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3"/>
            <a:ext cx="10515600" cy="1325563"/>
          </a:xfrm>
        </p:spPr>
        <p:txBody>
          <a:bodyPr>
            <a:normAutofit/>
          </a:bodyPr>
          <a:lstStyle/>
          <a:p>
            <a:r>
              <a:rPr lang="fi-FI" sz="3200" dirty="0"/>
              <a:t>How </a:t>
            </a:r>
            <a:r>
              <a:rPr lang="fi-FI" sz="3200" dirty="0" err="1"/>
              <a:t>do</a:t>
            </a:r>
            <a:r>
              <a:rPr lang="fi-FI" sz="3200" dirty="0"/>
              <a:t> </a:t>
            </a:r>
            <a:r>
              <a:rPr lang="fi-FI" sz="3200" dirty="0" err="1"/>
              <a:t>iron</a:t>
            </a:r>
            <a:r>
              <a:rPr lang="fi-FI" sz="3200" dirty="0"/>
              <a:t> </a:t>
            </a:r>
            <a:r>
              <a:rPr lang="fi-FI" sz="3200" dirty="0" err="1"/>
              <a:t>stores</a:t>
            </a:r>
            <a:r>
              <a:rPr lang="fi-FI" sz="3200" dirty="0"/>
              <a:t> of </a:t>
            </a:r>
            <a:r>
              <a:rPr lang="fi-FI" sz="3200" dirty="0" err="1"/>
              <a:t>blood</a:t>
            </a:r>
            <a:r>
              <a:rPr lang="fi-FI" sz="3200" dirty="0"/>
              <a:t> donors </a:t>
            </a:r>
            <a:r>
              <a:rPr lang="fi-FI" sz="3200" dirty="0" err="1"/>
              <a:t>compare</a:t>
            </a:r>
            <a:r>
              <a:rPr lang="fi-FI" sz="3200" dirty="0"/>
              <a:t> to </a:t>
            </a:r>
            <a:r>
              <a:rPr lang="fi-FI" sz="3200" dirty="0" err="1"/>
              <a:t>the</a:t>
            </a:r>
            <a:r>
              <a:rPr lang="fi-FI" sz="3200" dirty="0"/>
              <a:t> general population?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1000AC-95AE-4581-BC3F-50C6FC582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dirty="0"/>
              <a:t>www.bloodservice.fi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355E573-2A9B-4055-8655-D3F96277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6" y="1397978"/>
            <a:ext cx="975198" cy="390079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B738FB3-91D6-4ABA-B0EA-E68F81327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054" y="1172014"/>
            <a:ext cx="3990942" cy="469110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82D9E55-907D-4950-8FC4-A584A71FF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996" y="1238616"/>
            <a:ext cx="3839640" cy="44040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FB37958-1E1C-4086-86B9-FF8BC253C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56" y="1710688"/>
            <a:ext cx="838243" cy="5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FD5C9CD-94C3-43CF-9A6A-0CAFA7660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156" y="2407570"/>
            <a:ext cx="838243" cy="863644"/>
          </a:xfrm>
          <a:prstGeom prst="rect">
            <a:avLst/>
          </a:prstGeom>
        </p:spPr>
      </p:pic>
      <p:pic>
        <p:nvPicPr>
          <p:cNvPr id="16" name="Picture 4" descr="Flag of the Kingdom of the Netherlands">
            <a:extLst>
              <a:ext uri="{FF2B5EF4-FFF2-40B4-BE49-F238E27FC236}">
                <a16:creationId xmlns:a16="http://schemas.microsoft.com/office/drawing/2014/main" id="{C5E89866-CC91-4D8C-9BA9-DD889EE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21" y="1710688"/>
            <a:ext cx="768979" cy="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E4FF3AB-CF6A-43D0-82FA-CC1F278A3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9021" y="2368973"/>
            <a:ext cx="874979" cy="77592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9BF85B-13AE-4157-A193-3C0BB7ADAFE7}"/>
              </a:ext>
            </a:extLst>
          </p:cNvPr>
          <p:cNvSpPr txBox="1">
            <a:spLocks/>
          </p:cNvSpPr>
          <p:nvPr/>
        </p:nvSpPr>
        <p:spPr>
          <a:xfrm>
            <a:off x="9636561" y="635267"/>
            <a:ext cx="2212850" cy="5101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C0000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</a:rPr>
              <a:t>…although median ferritin is lower in premenopausal Finnish female blood donors than in the general population, iron deficiency is more prevalent in the general population compared to donors!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3F26BDA6-D3BF-4009-ABFE-1E54A8F26B9D}"/>
              </a:ext>
            </a:extLst>
          </p:cNvPr>
          <p:cNvSpPr/>
          <p:nvPr/>
        </p:nvSpPr>
        <p:spPr>
          <a:xfrm>
            <a:off x="5698996" y="1238616"/>
            <a:ext cx="6177104" cy="4797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ACBD4AF-DCC5-4B74-8A60-88D128CB21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2334" y="859170"/>
            <a:ext cx="1090096" cy="1123742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5ED20F5-45E5-4027-6EE5-4B7662C7AAF9}"/>
              </a:ext>
            </a:extLst>
          </p:cNvPr>
          <p:cNvSpPr/>
          <p:nvPr/>
        </p:nvSpPr>
        <p:spPr>
          <a:xfrm>
            <a:off x="5796920" y="1710688"/>
            <a:ext cx="344799" cy="336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6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4B8E71-98A6-6BB2-C843-F79325DE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B41865A-8DE9-58E0-80C5-7726AFFBA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6" y="1690688"/>
            <a:ext cx="12072051" cy="39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64A65-0A59-210A-325E-4B0A6DCF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30" y="732873"/>
            <a:ext cx="5257801" cy="1325563"/>
          </a:xfrm>
        </p:spPr>
        <p:txBody>
          <a:bodyPr/>
          <a:lstStyle/>
          <a:p>
            <a:r>
              <a:rPr lang="fi-FI" sz="2800" b="0" dirty="0" err="1">
                <a:solidFill>
                  <a:srgbClr val="C00000"/>
                </a:solidFill>
              </a:rPr>
              <a:t>Policy</a:t>
            </a:r>
            <a:r>
              <a:rPr lang="fi-FI" sz="2800" b="0" dirty="0">
                <a:solidFill>
                  <a:srgbClr val="C00000"/>
                </a:solidFill>
              </a:rPr>
              <a:t> &amp; Hb </a:t>
            </a:r>
            <a:r>
              <a:rPr lang="fi-FI" sz="2800" b="0" dirty="0" err="1">
                <a:solidFill>
                  <a:srgbClr val="C00000"/>
                </a:solidFill>
              </a:rPr>
              <a:t>deferral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comparision</a:t>
            </a:r>
            <a:r>
              <a:rPr lang="fi-FI" sz="2800" b="0" dirty="0">
                <a:solidFill>
                  <a:srgbClr val="C00000"/>
                </a:solidFill>
              </a:rPr>
              <a:t> of </a:t>
            </a:r>
            <a:r>
              <a:rPr lang="fi-FI" sz="2800" b="0" dirty="0" err="1">
                <a:solidFill>
                  <a:srgbClr val="C00000"/>
                </a:solidFill>
              </a:rPr>
              <a:t>four</a:t>
            </a:r>
            <a:r>
              <a:rPr lang="fi-FI" sz="2800" b="0" dirty="0">
                <a:solidFill>
                  <a:srgbClr val="C00000"/>
                </a:solidFill>
              </a:rPr>
              <a:t> European </a:t>
            </a:r>
            <a:r>
              <a:rPr lang="fi-FI" sz="2800" b="0" dirty="0" err="1">
                <a:solidFill>
                  <a:srgbClr val="C00000"/>
                </a:solidFill>
              </a:rPr>
              <a:t>countries</a:t>
            </a:r>
            <a:endParaRPr lang="fi-FI" sz="2800" b="0" dirty="0">
              <a:solidFill>
                <a:srgbClr val="C00000"/>
              </a:solidFill>
            </a:endParaRPr>
          </a:p>
        </p:txBody>
      </p:sp>
      <p:pic>
        <p:nvPicPr>
          <p:cNvPr id="5" name="Sisällön paikkamerkki 4" descr="Kuva, joka sisältää kohteen teksti, kuvakaappaus, diagrammi, Suunnitelma&#10;&#10;Tekoälyn generoima sisältö voi olla virheellistä.">
            <a:extLst>
              <a:ext uri="{FF2B5EF4-FFF2-40B4-BE49-F238E27FC236}">
                <a16:creationId xmlns:a16="http://schemas.microsoft.com/office/drawing/2014/main" id="{987D4E3F-A9D4-3CEA-7282-375ADC44A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-626382"/>
            <a:ext cx="5720064" cy="8171521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AA1A668-A9D2-7A9E-D97A-2FF9314BF8DD}"/>
              </a:ext>
            </a:extLst>
          </p:cNvPr>
          <p:cNvSpPr txBox="1"/>
          <p:nvPr/>
        </p:nvSpPr>
        <p:spPr>
          <a:xfrm>
            <a:off x="838200" y="3324043"/>
            <a:ext cx="5059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Data </a:t>
            </a:r>
            <a:r>
              <a:rPr lang="fi-FI" dirty="0" err="1"/>
              <a:t>collected</a:t>
            </a:r>
            <a:r>
              <a:rPr lang="fi-FI" dirty="0"/>
              <a:t> 2021: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National Health Service - Blood and Transplant (NHSBT, England)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Finnish Red Cross Blood Service (FRBCS, Finland)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Sanquin</a:t>
            </a:r>
            <a:r>
              <a:rPr lang="fi-FI" dirty="0"/>
              <a:t> (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Netherlands</a:t>
            </a:r>
            <a:r>
              <a:rPr lang="fi-FI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Central </a:t>
            </a:r>
            <a:r>
              <a:rPr lang="fi-FI" dirty="0" err="1"/>
              <a:t>Denmark</a:t>
            </a:r>
            <a:r>
              <a:rPr lang="fi-FI" dirty="0"/>
              <a:t> </a:t>
            </a:r>
            <a:r>
              <a:rPr lang="fi-FI" dirty="0" err="1"/>
              <a:t>Region</a:t>
            </a:r>
            <a:r>
              <a:rPr lang="fi-FI" dirty="0"/>
              <a:t> (</a:t>
            </a:r>
            <a:r>
              <a:rPr lang="fi-FI" dirty="0" err="1"/>
              <a:t>Denmark</a:t>
            </a:r>
            <a:r>
              <a:rPr lang="fi-FI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3661E07-9C85-9561-5235-AA15D996B990}"/>
              </a:ext>
            </a:extLst>
          </p:cNvPr>
          <p:cNvSpPr txBox="1"/>
          <p:nvPr/>
        </p:nvSpPr>
        <p:spPr>
          <a:xfrm>
            <a:off x="6729984" y="0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England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3EF5A09-020A-D9DF-F15F-31C120EE4DDF}"/>
              </a:ext>
            </a:extLst>
          </p:cNvPr>
          <p:cNvSpPr txBox="1"/>
          <p:nvPr/>
        </p:nvSpPr>
        <p:spPr>
          <a:xfrm>
            <a:off x="7769352" y="15240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Finland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4292DFB-A618-7F4F-14AE-1FDBAE0220C6}"/>
              </a:ext>
            </a:extLst>
          </p:cNvPr>
          <p:cNvSpPr txBox="1"/>
          <p:nvPr/>
        </p:nvSpPr>
        <p:spPr>
          <a:xfrm>
            <a:off x="8787385" y="39624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Netherlands</a:t>
            </a:r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521082-FD64-71CA-A363-F24080C48815}"/>
              </a:ext>
            </a:extLst>
          </p:cNvPr>
          <p:cNvSpPr txBox="1"/>
          <p:nvPr/>
        </p:nvSpPr>
        <p:spPr>
          <a:xfrm>
            <a:off x="10346931" y="18288"/>
            <a:ext cx="151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Denmark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87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kuvakaappaus, diagrammi, Tontti, viiva&#10;&#10;Tekoälyn generoima sisältö voi olla virheellistä.">
            <a:extLst>
              <a:ext uri="{FF2B5EF4-FFF2-40B4-BE49-F238E27FC236}">
                <a16:creationId xmlns:a16="http://schemas.microsoft.com/office/drawing/2014/main" id="{B5AC8C05-221A-5B07-EC99-F69735A0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44" y="1430791"/>
            <a:ext cx="8985353" cy="4491620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10B7D09-1747-4AB8-828B-E04BCE24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477923"/>
            <a:ext cx="12124888" cy="781750"/>
          </a:xfrm>
        </p:spPr>
        <p:txBody>
          <a:bodyPr>
            <a:noAutofit/>
          </a:bodyPr>
          <a:lstStyle/>
          <a:p>
            <a:pPr algn="ctr"/>
            <a:r>
              <a:rPr lang="fi-FI" sz="2800" b="0" dirty="0">
                <a:solidFill>
                  <a:srgbClr val="C00000"/>
                </a:solidFill>
              </a:rPr>
              <a:t>Hb – </a:t>
            </a:r>
            <a:r>
              <a:rPr lang="fi-FI" sz="2800" b="0" dirty="0" err="1">
                <a:solidFill>
                  <a:srgbClr val="C00000"/>
                </a:solidFill>
              </a:rPr>
              <a:t>deferral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rates</a:t>
            </a:r>
            <a:r>
              <a:rPr lang="fi-FI" sz="2800" b="0" dirty="0">
                <a:solidFill>
                  <a:srgbClr val="C00000"/>
                </a:solidFill>
              </a:rPr>
              <a:t> of Finnish </a:t>
            </a:r>
            <a:r>
              <a:rPr lang="fi-FI" sz="2800" b="0" dirty="0" err="1">
                <a:solidFill>
                  <a:srgbClr val="C00000"/>
                </a:solidFill>
              </a:rPr>
              <a:t>blood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donors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compare</a:t>
            </a:r>
            <a:br>
              <a:rPr lang="fi-FI" sz="2800" b="0" dirty="0">
                <a:solidFill>
                  <a:srgbClr val="C00000"/>
                </a:solidFill>
              </a:rPr>
            </a:b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well</a:t>
            </a:r>
            <a:r>
              <a:rPr lang="fi-FI" sz="2800" b="0" dirty="0">
                <a:solidFill>
                  <a:srgbClr val="C00000"/>
                </a:solidFill>
              </a:rPr>
              <a:t> to </a:t>
            </a:r>
            <a:r>
              <a:rPr lang="fi-FI" sz="2800" b="0" dirty="0" err="1">
                <a:solidFill>
                  <a:srgbClr val="C00000"/>
                </a:solidFill>
              </a:rPr>
              <a:t>other</a:t>
            </a:r>
            <a:r>
              <a:rPr lang="fi-FI" sz="2800" b="0" dirty="0">
                <a:solidFill>
                  <a:srgbClr val="C00000"/>
                </a:solidFill>
              </a:rPr>
              <a:t> European </a:t>
            </a:r>
            <a:r>
              <a:rPr lang="fi-FI" sz="2800" b="0" dirty="0" err="1">
                <a:solidFill>
                  <a:srgbClr val="C00000"/>
                </a:solidFill>
              </a:rPr>
              <a:t>countries</a:t>
            </a:r>
            <a:endParaRPr lang="fi-FI" sz="2800" b="0" dirty="0">
              <a:solidFill>
                <a:srgbClr val="C00000"/>
              </a:solidFill>
            </a:endParaRP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FF15FF5F-D1F6-4298-8993-526D4AD499E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954387" y="1379568"/>
            <a:ext cx="2076450" cy="4338611"/>
          </a:xfrm>
        </p:spPr>
        <p:txBody>
          <a:bodyPr>
            <a:normAutofit/>
          </a:bodyPr>
          <a:lstStyle/>
          <a:p>
            <a:r>
              <a:rPr lang="fi-FI" sz="1800" dirty="0"/>
              <a:t>Hb – </a:t>
            </a:r>
            <a:r>
              <a:rPr lang="fi-FI" sz="1800" dirty="0" err="1"/>
              <a:t>deferral</a:t>
            </a:r>
            <a:r>
              <a:rPr lang="fi-FI" sz="1800" dirty="0"/>
              <a:t> </a:t>
            </a:r>
            <a:r>
              <a:rPr lang="fi-FI" sz="1800" dirty="0" err="1"/>
              <a:t>rates</a:t>
            </a:r>
            <a:r>
              <a:rPr lang="fi-FI" sz="1800" dirty="0"/>
              <a:t> of </a:t>
            </a:r>
            <a:r>
              <a:rPr lang="fi-FI" sz="1800" dirty="0" err="1"/>
              <a:t>repeat</a:t>
            </a:r>
            <a:r>
              <a:rPr lang="fi-FI" sz="1800" dirty="0"/>
              <a:t> </a:t>
            </a:r>
            <a:r>
              <a:rPr lang="fi-FI" sz="1800" dirty="0" err="1"/>
              <a:t>blood</a:t>
            </a:r>
            <a:r>
              <a:rPr lang="fi-FI" sz="1800" dirty="0"/>
              <a:t> </a:t>
            </a:r>
            <a:r>
              <a:rPr lang="fi-FI" sz="1800" dirty="0" err="1"/>
              <a:t>donors</a:t>
            </a:r>
            <a:r>
              <a:rPr lang="fi-FI" sz="1800" dirty="0"/>
              <a:t> in Finland (</a:t>
            </a:r>
            <a:r>
              <a:rPr lang="fi-FI" sz="1800" dirty="0">
                <a:solidFill>
                  <a:srgbClr val="00B050"/>
                </a:solidFill>
              </a:rPr>
              <a:t>♦</a:t>
            </a:r>
            <a:r>
              <a:rPr lang="fi-FI" sz="1800" dirty="0"/>
              <a:t>) and 3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comparable</a:t>
            </a:r>
            <a:r>
              <a:rPr lang="fi-FI" sz="1800" dirty="0"/>
              <a:t> European </a:t>
            </a:r>
            <a:r>
              <a:rPr lang="fi-FI" sz="1800" dirty="0" err="1"/>
              <a:t>countries</a:t>
            </a:r>
            <a:r>
              <a:rPr lang="fi-FI" sz="1800" dirty="0"/>
              <a:t> in </a:t>
            </a:r>
            <a:r>
              <a:rPr lang="fi-FI" sz="1800" dirty="0" err="1"/>
              <a:t>year</a:t>
            </a:r>
            <a:r>
              <a:rPr lang="fi-FI" sz="1800" dirty="0"/>
              <a:t> 2021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1082408-45C4-4F75-8BEC-E9295B947F79}"/>
              </a:ext>
            </a:extLst>
          </p:cNvPr>
          <p:cNvSpPr txBox="1"/>
          <p:nvPr/>
        </p:nvSpPr>
        <p:spPr>
          <a:xfrm>
            <a:off x="6765241" y="5592246"/>
            <a:ext cx="18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DE913F0-B8F1-4934-8BF0-C4E2050BAA01}"/>
              </a:ext>
            </a:extLst>
          </p:cNvPr>
          <p:cNvSpPr txBox="1"/>
          <p:nvPr/>
        </p:nvSpPr>
        <p:spPr>
          <a:xfrm>
            <a:off x="2276586" y="5583857"/>
            <a:ext cx="18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D1FE04DB-DBCA-A90A-7342-F5B1B015F1F4}"/>
              </a:ext>
            </a:extLst>
          </p:cNvPr>
          <p:cNvSpPr txBox="1">
            <a:spLocks/>
          </p:cNvSpPr>
          <p:nvPr/>
        </p:nvSpPr>
        <p:spPr>
          <a:xfrm>
            <a:off x="-5974" y="6115050"/>
            <a:ext cx="7311649" cy="64232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https://github.com/FRCBS/IronManagementPolicyComparison</a:t>
            </a:r>
          </a:p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  <a:hlinkClick r:id="rId3"/>
              </a:rPr>
              <a:t>Hurk &amp; </a:t>
            </a:r>
            <a:r>
              <a:rPr lang="fi-FI" dirty="0" err="1">
                <a:solidFill>
                  <a:srgbClr val="FF0000"/>
                </a:solidFill>
                <a:hlinkClick r:id="rId3"/>
              </a:rPr>
              <a:t>al</a:t>
            </a:r>
            <a:r>
              <a:rPr lang="fi-FI" dirty="0">
                <a:solidFill>
                  <a:srgbClr val="FF0000"/>
                </a:solidFill>
                <a:hlinkClick r:id="rId3"/>
              </a:rPr>
              <a:t> 2024</a:t>
            </a:r>
            <a:endParaRPr lang="fi-FI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7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kuvakaappaus, teksti, viiva, Tontti&#10;&#10;Tekoälyn generoima sisältö voi olla virheellistä.">
            <a:extLst>
              <a:ext uri="{FF2B5EF4-FFF2-40B4-BE49-F238E27FC236}">
                <a16:creationId xmlns:a16="http://schemas.microsoft.com/office/drawing/2014/main" id="{1DABF187-82DB-EE8B-599F-605026BC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00" y="1429200"/>
            <a:ext cx="9005166" cy="4501525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8BE97D0-9B30-8D20-3B02-30ACA672D849}"/>
              </a:ext>
            </a:extLst>
          </p:cNvPr>
          <p:cNvSpPr txBox="1">
            <a:spLocks/>
          </p:cNvSpPr>
          <p:nvPr/>
        </p:nvSpPr>
        <p:spPr>
          <a:xfrm>
            <a:off x="67112" y="477923"/>
            <a:ext cx="12124888" cy="781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0" dirty="0">
                <a:solidFill>
                  <a:srgbClr val="C00000"/>
                </a:solidFill>
              </a:rPr>
              <a:t>Hb – </a:t>
            </a:r>
            <a:r>
              <a:rPr lang="fi-FI" sz="2800" b="0" dirty="0" err="1">
                <a:solidFill>
                  <a:srgbClr val="C00000"/>
                </a:solidFill>
              </a:rPr>
              <a:t>deferral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rates</a:t>
            </a:r>
            <a:r>
              <a:rPr lang="fi-FI" sz="2800" b="0" dirty="0">
                <a:solidFill>
                  <a:srgbClr val="C00000"/>
                </a:solidFill>
              </a:rPr>
              <a:t> of Finnish </a:t>
            </a:r>
            <a:r>
              <a:rPr lang="fi-FI" sz="2800" b="0" dirty="0" err="1">
                <a:solidFill>
                  <a:srgbClr val="C00000"/>
                </a:solidFill>
              </a:rPr>
              <a:t>blood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donors</a:t>
            </a:r>
            <a:r>
              <a:rPr lang="fi-FI" sz="2800" b="0" dirty="0">
                <a:solidFill>
                  <a:srgbClr val="C00000"/>
                </a:solidFill>
              </a:rPr>
              <a:t> -&gt; </a:t>
            </a:r>
            <a:r>
              <a:rPr lang="fi-FI" sz="2800" dirty="0" err="1">
                <a:solidFill>
                  <a:srgbClr val="C00000"/>
                </a:solidFill>
              </a:rPr>
              <a:t>Impact</a:t>
            </a:r>
            <a:r>
              <a:rPr lang="fi-FI" sz="2800" dirty="0">
                <a:solidFill>
                  <a:srgbClr val="C00000"/>
                </a:solidFill>
              </a:rPr>
              <a:t> of FinDonor </a:t>
            </a:r>
            <a:r>
              <a:rPr lang="fi-FI" sz="2800" dirty="0" err="1">
                <a:solidFill>
                  <a:srgbClr val="C00000"/>
                </a:solidFill>
              </a:rPr>
              <a:t>study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DFDB314-DE66-351C-F8F5-FD8C6F49CCED}"/>
              </a:ext>
            </a:extLst>
          </p:cNvPr>
          <p:cNvSpPr txBox="1"/>
          <p:nvPr/>
        </p:nvSpPr>
        <p:spPr>
          <a:xfrm rot="2165251">
            <a:off x="2938509" y="2734321"/>
            <a:ext cx="21661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Unpublished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work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C9D357A-F640-4221-618C-6371F9989409}"/>
              </a:ext>
            </a:extLst>
          </p:cNvPr>
          <p:cNvSpPr txBox="1"/>
          <p:nvPr/>
        </p:nvSpPr>
        <p:spPr>
          <a:xfrm rot="2165251">
            <a:off x="7742808" y="3111214"/>
            <a:ext cx="21661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Unpublished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work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E1BF65-55EF-6887-4A0A-BEA9CBDC3F8E}"/>
              </a:ext>
            </a:extLst>
          </p:cNvPr>
          <p:cNvSpPr txBox="1"/>
          <p:nvPr/>
        </p:nvSpPr>
        <p:spPr>
          <a:xfrm>
            <a:off x="5581319" y="2285016"/>
            <a:ext cx="957899" cy="37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rPr>
              <a:t>2015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56F6793-3931-4496-FCF6-539D2E74E1FF}"/>
              </a:ext>
            </a:extLst>
          </p:cNvPr>
          <p:cNvSpPr txBox="1"/>
          <p:nvPr/>
        </p:nvSpPr>
        <p:spPr>
          <a:xfrm>
            <a:off x="5613028" y="4424123"/>
            <a:ext cx="957899" cy="37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rPr>
              <a:t>2023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1D3B406-6F53-B367-46F1-5AE2F4C3A159}"/>
              </a:ext>
            </a:extLst>
          </p:cNvPr>
          <p:cNvSpPr txBox="1"/>
          <p:nvPr/>
        </p:nvSpPr>
        <p:spPr>
          <a:xfrm>
            <a:off x="5512689" y="3968178"/>
            <a:ext cx="957899" cy="37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20B0CDA-84C2-9E43-932E-F1F2F3D633F3}"/>
              </a:ext>
            </a:extLst>
          </p:cNvPr>
          <p:cNvSpPr txBox="1"/>
          <p:nvPr/>
        </p:nvSpPr>
        <p:spPr>
          <a:xfrm>
            <a:off x="6765241" y="5592246"/>
            <a:ext cx="18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E1DC453-32E8-FB48-7613-E41A87A6920E}"/>
              </a:ext>
            </a:extLst>
          </p:cNvPr>
          <p:cNvSpPr txBox="1"/>
          <p:nvPr/>
        </p:nvSpPr>
        <p:spPr>
          <a:xfrm>
            <a:off x="2276586" y="5583857"/>
            <a:ext cx="18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34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uvakaappaus, diagrammi, viiva&#10;&#10;Tekoälyn generoima sisältö voi olla virheellistä.">
            <a:extLst>
              <a:ext uri="{FF2B5EF4-FFF2-40B4-BE49-F238E27FC236}">
                <a16:creationId xmlns:a16="http://schemas.microsoft.com/office/drawing/2014/main" id="{07C31824-DFC7-E382-E287-7502B46E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12" y="1800502"/>
            <a:ext cx="10101874" cy="481061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5817FD3-026C-A366-2CA1-F04B6698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0" dirty="0">
                <a:solidFill>
                  <a:srgbClr val="C00000"/>
                </a:solidFill>
              </a:rPr>
              <a:t>Ferritin is </a:t>
            </a:r>
            <a:r>
              <a:rPr lang="fi-FI" sz="2800" b="0" dirty="0" err="1">
                <a:solidFill>
                  <a:srgbClr val="C00000"/>
                </a:solidFill>
              </a:rPr>
              <a:t>very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hard</a:t>
            </a:r>
            <a:r>
              <a:rPr lang="fi-FI" sz="2800" b="0" dirty="0">
                <a:solidFill>
                  <a:srgbClr val="C00000"/>
                </a:solidFill>
              </a:rPr>
              <a:t> to </a:t>
            </a:r>
            <a:r>
              <a:rPr lang="fi-FI" sz="2800" b="0" dirty="0" err="1">
                <a:solidFill>
                  <a:srgbClr val="C00000"/>
                </a:solidFill>
              </a:rPr>
              <a:t>interpret</a:t>
            </a:r>
            <a:r>
              <a:rPr lang="fi-FI" sz="2800" b="0" dirty="0">
                <a:solidFill>
                  <a:srgbClr val="C00000"/>
                </a:solidFill>
              </a:rPr>
              <a:t> in a </a:t>
            </a:r>
            <a:r>
              <a:rPr lang="fi-FI" sz="2800" b="0" dirty="0" err="1">
                <a:solidFill>
                  <a:srgbClr val="C00000"/>
                </a:solidFill>
              </a:rPr>
              <a:t>healthy</a:t>
            </a:r>
            <a:r>
              <a:rPr lang="fi-FI" sz="2800" b="0" dirty="0">
                <a:solidFill>
                  <a:srgbClr val="C00000"/>
                </a:solidFill>
              </a:rPr>
              <a:t> person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A9AD809-F2D1-0A8E-E30C-FD4FBAF1D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www.bloodservice.fi</a:t>
            </a: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DD276C9-622C-2008-3E6D-5BE1D13E820F}"/>
              </a:ext>
            </a:extLst>
          </p:cNvPr>
          <p:cNvSpPr txBox="1"/>
          <p:nvPr/>
        </p:nvSpPr>
        <p:spPr>
          <a:xfrm rot="2165251">
            <a:off x="3166919" y="2760988"/>
            <a:ext cx="21661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Unpublished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work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E19B457-949D-454C-6260-5C9C525FFEC1}"/>
              </a:ext>
            </a:extLst>
          </p:cNvPr>
          <p:cNvSpPr txBox="1"/>
          <p:nvPr/>
        </p:nvSpPr>
        <p:spPr>
          <a:xfrm rot="2165251">
            <a:off x="8106454" y="2403022"/>
            <a:ext cx="21661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Unpublished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work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567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8B46C0-B150-C117-2188-66462D89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err="1">
                <a:solidFill>
                  <a:srgbClr val="C00000"/>
                </a:solidFill>
              </a:rPr>
              <a:t>Summary</a:t>
            </a:r>
            <a:endParaRPr lang="fi-FI" sz="2800" dirty="0">
              <a:solidFill>
                <a:srgbClr val="C0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84F6F5-21A5-0883-F9DB-6E67E805C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00" y="1570382"/>
            <a:ext cx="8148851" cy="4629557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In FinDonor </a:t>
            </a:r>
            <a:r>
              <a:rPr lang="fi-FI" dirty="0" err="1"/>
              <a:t>study</a:t>
            </a:r>
            <a:r>
              <a:rPr lang="fi-FI" dirty="0"/>
              <a:t> of </a:t>
            </a:r>
            <a:r>
              <a:rPr lang="fi-FI" b="1" dirty="0" err="1"/>
              <a:t>active</a:t>
            </a:r>
            <a:r>
              <a:rPr lang="fi-FI" b="1" dirty="0"/>
              <a:t> </a:t>
            </a:r>
            <a:r>
              <a:rPr lang="fi-FI" b="1" dirty="0" err="1"/>
              <a:t>blood</a:t>
            </a:r>
            <a:r>
              <a:rPr lang="fi-FI" b="1" dirty="0"/>
              <a:t> </a:t>
            </a:r>
            <a:r>
              <a:rPr lang="fi-FI" b="1" dirty="0" err="1"/>
              <a:t>donors</a:t>
            </a:r>
            <a:r>
              <a:rPr lang="fi-FI" dirty="0"/>
              <a:t> (2015 – 2017)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found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:</a:t>
            </a:r>
          </a:p>
          <a:p>
            <a:pPr lvl="1"/>
            <a:r>
              <a:rPr lang="fi-FI" dirty="0" err="1"/>
              <a:t>There</a:t>
            </a:r>
            <a:r>
              <a:rPr lang="fi-FI" dirty="0"/>
              <a:t> is no association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self-estimated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 and </a:t>
            </a:r>
            <a:r>
              <a:rPr lang="fi-FI" dirty="0" err="1"/>
              <a:t>ferritin</a:t>
            </a:r>
            <a:r>
              <a:rPr lang="fi-FI" dirty="0"/>
              <a:t>, as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shown</a:t>
            </a:r>
            <a:r>
              <a:rPr lang="fi-FI" dirty="0"/>
              <a:t> </a:t>
            </a:r>
            <a:r>
              <a:rPr lang="fi-FI" dirty="0" err="1"/>
              <a:t>previously</a:t>
            </a:r>
            <a:r>
              <a:rPr lang="fi-FI" dirty="0"/>
              <a:t> in </a:t>
            </a:r>
            <a:r>
              <a:rPr lang="fi-FI" dirty="0" err="1"/>
              <a:t>literature</a:t>
            </a:r>
            <a:endParaRPr lang="fi-FI" dirty="0"/>
          </a:p>
          <a:p>
            <a:pPr lvl="1"/>
            <a:r>
              <a:rPr lang="fi-FI" dirty="0"/>
              <a:t>20 % of </a:t>
            </a:r>
            <a:r>
              <a:rPr lang="fi-FI" dirty="0" err="1"/>
              <a:t>premenopausal</a:t>
            </a:r>
            <a:r>
              <a:rPr lang="fi-FI" dirty="0"/>
              <a:t> </a:t>
            </a:r>
            <a:r>
              <a:rPr lang="fi-FI" dirty="0" err="1"/>
              <a:t>women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ferritin</a:t>
            </a:r>
            <a:r>
              <a:rPr lang="fi-FI" dirty="0"/>
              <a:t> &lt;15 </a:t>
            </a:r>
            <a:r>
              <a:rPr lang="el-GR" sz="1800" b="0" i="0" u="none" strike="noStrike" baseline="0" dirty="0">
                <a:latin typeface="ArialMT"/>
              </a:rPr>
              <a:t>μ</a:t>
            </a:r>
            <a:r>
              <a:rPr lang="fi-FI" sz="1800" b="0" i="0" u="none" strike="noStrike" baseline="0" dirty="0">
                <a:latin typeface="Helvetica" panose="020B0604020202020204" pitchFamily="34" charset="0"/>
              </a:rPr>
              <a:t>g/L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33 % of </a:t>
            </a:r>
            <a:r>
              <a:rPr lang="fi-FI" dirty="0" err="1"/>
              <a:t>women</a:t>
            </a:r>
            <a:r>
              <a:rPr lang="fi-FI" dirty="0"/>
              <a:t> </a:t>
            </a:r>
            <a:r>
              <a:rPr lang="fi-FI" dirty="0" err="1"/>
              <a:t>age</a:t>
            </a:r>
            <a:r>
              <a:rPr lang="fi-FI" dirty="0"/>
              <a:t> 18-25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ferritin</a:t>
            </a:r>
            <a:r>
              <a:rPr lang="fi-FI" dirty="0"/>
              <a:t> &lt;15 </a:t>
            </a:r>
            <a:r>
              <a:rPr lang="el-GR" sz="1800" b="0" i="0" u="none" strike="noStrike" baseline="0" dirty="0">
                <a:latin typeface="ArialMT"/>
              </a:rPr>
              <a:t>μ</a:t>
            </a:r>
            <a:r>
              <a:rPr lang="fi-FI" sz="1800" b="0" i="0" u="none" strike="noStrike" baseline="0" dirty="0">
                <a:latin typeface="Helvetica" panose="020B0604020202020204" pitchFamily="34" charset="0"/>
              </a:rPr>
              <a:t>g/L</a:t>
            </a:r>
            <a:endParaRPr lang="fi-FI" dirty="0"/>
          </a:p>
          <a:p>
            <a:pPr marL="457200" lvl="1" indent="0">
              <a:buNone/>
            </a:pPr>
            <a:r>
              <a:rPr lang="fi-FI" dirty="0"/>
              <a:t>►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started</a:t>
            </a:r>
            <a:r>
              <a:rPr lang="fi-FI" dirty="0"/>
              <a:t> to </a:t>
            </a:r>
            <a:r>
              <a:rPr lang="fi-FI" dirty="0" err="1"/>
              <a:t>recommended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women</a:t>
            </a:r>
            <a:r>
              <a:rPr lang="fi-FI" dirty="0"/>
              <a:t> of </a:t>
            </a:r>
            <a:r>
              <a:rPr lang="fi-FI" dirty="0" err="1"/>
              <a:t>age</a:t>
            </a:r>
            <a:r>
              <a:rPr lang="fi-FI" dirty="0"/>
              <a:t> 18-25 </a:t>
            </a:r>
            <a:r>
              <a:rPr lang="fi-FI" dirty="0" err="1"/>
              <a:t>donate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once</a:t>
            </a:r>
            <a:r>
              <a:rPr lang="fi-FI" dirty="0"/>
              <a:t> a </a:t>
            </a:r>
            <a:r>
              <a:rPr lang="fi-FI" dirty="0" err="1"/>
              <a:t>year</a:t>
            </a:r>
            <a:endParaRPr lang="fi-FI" dirty="0"/>
          </a:p>
          <a:p>
            <a:pPr marL="457200" lvl="1" indent="0">
              <a:buNone/>
            </a:pPr>
            <a:r>
              <a:rPr lang="fi-FI" dirty="0"/>
              <a:t>► For </a:t>
            </a:r>
            <a:r>
              <a:rPr lang="fi-FI" dirty="0" err="1"/>
              <a:t>women</a:t>
            </a:r>
            <a:r>
              <a:rPr lang="fi-FI" dirty="0"/>
              <a:t> </a:t>
            </a:r>
            <a:r>
              <a:rPr lang="fi-FI" dirty="0" err="1"/>
              <a:t>age</a:t>
            </a:r>
            <a:r>
              <a:rPr lang="fi-FI" dirty="0"/>
              <a:t> 18-25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moved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20 x 50 mg to 40 x 50 mg </a:t>
            </a:r>
            <a:r>
              <a:rPr lang="fi-FI" dirty="0" err="1"/>
              <a:t>iron</a:t>
            </a:r>
            <a:r>
              <a:rPr lang="fi-FI" dirty="0"/>
              <a:t> </a:t>
            </a:r>
            <a:r>
              <a:rPr lang="fi-FI" dirty="0" err="1"/>
              <a:t>supplementation</a:t>
            </a:r>
            <a:endParaRPr lang="fi-FI" dirty="0"/>
          </a:p>
          <a:p>
            <a:pPr marL="457200" lvl="1" indent="0">
              <a:buNone/>
            </a:pPr>
            <a:r>
              <a:rPr lang="fi-FI" dirty="0"/>
              <a:t> </a:t>
            </a:r>
          </a:p>
          <a:p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comparing</a:t>
            </a:r>
            <a:r>
              <a:rPr lang="fi-FI" dirty="0"/>
              <a:t> FinDonor population to general </a:t>
            </a:r>
            <a:r>
              <a:rPr lang="fi-FI" dirty="0" err="1"/>
              <a:t>population</a:t>
            </a:r>
            <a:r>
              <a:rPr lang="fi-FI" dirty="0"/>
              <a:t>:</a:t>
            </a:r>
          </a:p>
          <a:p>
            <a:pPr lvl="1"/>
            <a:r>
              <a:rPr lang="fi-FI" dirty="0"/>
              <a:t> General population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higher</a:t>
            </a:r>
            <a:r>
              <a:rPr lang="fi-FI" dirty="0"/>
              <a:t> </a:t>
            </a:r>
            <a:r>
              <a:rPr lang="fi-FI" dirty="0" err="1"/>
              <a:t>prevalence</a:t>
            </a:r>
            <a:r>
              <a:rPr lang="fi-FI" dirty="0"/>
              <a:t> of </a:t>
            </a:r>
            <a:r>
              <a:rPr lang="fi-FI" dirty="0" err="1"/>
              <a:t>iron</a:t>
            </a:r>
            <a:r>
              <a:rPr lang="fi-FI" dirty="0"/>
              <a:t> </a:t>
            </a:r>
            <a:r>
              <a:rPr lang="fi-FI" dirty="0" err="1"/>
              <a:t>deficiency</a:t>
            </a:r>
            <a:endParaRPr lang="fi-FI" dirty="0"/>
          </a:p>
          <a:p>
            <a:r>
              <a:rPr lang="fi-FI" dirty="0"/>
              <a:t>Hb </a:t>
            </a:r>
            <a:r>
              <a:rPr lang="fi-FI" dirty="0" err="1"/>
              <a:t>deferral</a:t>
            </a:r>
            <a:r>
              <a:rPr lang="fi-FI" dirty="0"/>
              <a:t> </a:t>
            </a:r>
            <a:r>
              <a:rPr lang="fi-FI" dirty="0" err="1"/>
              <a:t>rate</a:t>
            </a:r>
            <a:r>
              <a:rPr lang="fi-FI" dirty="0"/>
              <a:t> in Finland is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/>
              <a:t>standards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low</a:t>
            </a:r>
            <a:endParaRPr lang="fi-FI" dirty="0"/>
          </a:p>
          <a:p>
            <a:pPr lvl="1"/>
            <a:r>
              <a:rPr lang="fi-FI" dirty="0"/>
              <a:t>Can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assumed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practises</a:t>
            </a:r>
            <a:r>
              <a:rPr lang="fi-FI" dirty="0"/>
              <a:t> </a:t>
            </a:r>
            <a:r>
              <a:rPr lang="fi-FI" dirty="0" err="1"/>
              <a:t>protect</a:t>
            </a:r>
            <a:r>
              <a:rPr lang="fi-FI" dirty="0"/>
              <a:t> </a:t>
            </a:r>
            <a:r>
              <a:rPr lang="fi-FI" dirty="0" err="1"/>
              <a:t>iron</a:t>
            </a:r>
            <a:r>
              <a:rPr lang="fi-FI" dirty="0"/>
              <a:t> </a:t>
            </a:r>
            <a:r>
              <a:rPr lang="fi-FI" dirty="0" err="1"/>
              <a:t>stores</a:t>
            </a:r>
            <a:r>
              <a:rPr lang="fi-FI" dirty="0"/>
              <a:t> of Finnish </a:t>
            </a:r>
            <a:r>
              <a:rPr lang="fi-FI" dirty="0" err="1"/>
              <a:t>blood</a:t>
            </a:r>
            <a:r>
              <a:rPr lang="fi-FI" dirty="0"/>
              <a:t> </a:t>
            </a:r>
            <a:r>
              <a:rPr lang="fi-FI" dirty="0" err="1"/>
              <a:t>donors</a:t>
            </a:r>
            <a:r>
              <a:rPr lang="fi-FI" dirty="0"/>
              <a:t> </a:t>
            </a:r>
            <a:r>
              <a:rPr lang="fi-FI" dirty="0" err="1"/>
              <a:t>well</a:t>
            </a:r>
            <a:r>
              <a:rPr lang="fi-FI" dirty="0"/>
              <a:t>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4105A09-0266-2860-60AC-F1F75996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www.bloodservice.fi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78D8936-F6EC-2968-6428-5C8B4406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5" r="17319" b="-2"/>
          <a:stretch/>
        </p:blipFill>
        <p:spPr>
          <a:xfrm>
            <a:off x="8987051" y="532545"/>
            <a:ext cx="2650549" cy="2896455"/>
          </a:xfrm>
          <a:prstGeom prst="rect">
            <a:avLst/>
          </a:prstGeom>
          <a:noFill/>
        </p:spPr>
      </p:pic>
      <p:pic>
        <p:nvPicPr>
          <p:cNvPr id="7" name="Kuvan paikkamerkki 5">
            <a:extLst>
              <a:ext uri="{FF2B5EF4-FFF2-40B4-BE49-F238E27FC236}">
                <a16:creationId xmlns:a16="http://schemas.microsoft.com/office/drawing/2014/main" id="{FD8FDCD3-1816-CC41-25CC-1937C6D60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74" r="13373"/>
          <a:stretch/>
        </p:blipFill>
        <p:spPr>
          <a:xfrm>
            <a:off x="8987052" y="3596420"/>
            <a:ext cx="2653416" cy="29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3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75674F8-3C0F-8672-AFE5-4027FA68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br>
              <a:rPr lang="fi-FI" dirty="0"/>
            </a:br>
            <a:br>
              <a:rPr lang="fi-FI" dirty="0"/>
            </a:br>
            <a:r>
              <a:rPr lang="fi-FI" sz="2800" b="0" dirty="0">
                <a:solidFill>
                  <a:srgbClr val="C00000"/>
                </a:solidFill>
              </a:rPr>
              <a:t>mikko.arvas@bloodservice.fi</a:t>
            </a:r>
            <a:br>
              <a:rPr lang="fi-FI" sz="2800" b="0" dirty="0">
                <a:solidFill>
                  <a:srgbClr val="C00000"/>
                </a:solidFill>
              </a:rPr>
            </a:br>
            <a:r>
              <a:rPr lang="fi-FI" sz="2800" b="0" dirty="0">
                <a:solidFill>
                  <a:srgbClr val="C00000"/>
                </a:solidFill>
              </a:rPr>
              <a:t>johanna.castren@bloodservice.fi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553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CB1D-C2E5-A3A6-CE93-DE78B4BE1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400" b="0" dirty="0"/>
              <a:t>No </a:t>
            </a:r>
            <a:r>
              <a:rPr lang="fi-FI" sz="2400" b="0" dirty="0" err="1"/>
              <a:t>conflicts</a:t>
            </a:r>
            <a:r>
              <a:rPr lang="fi-FI" sz="2400" b="0" dirty="0"/>
              <a:t> of </a:t>
            </a:r>
            <a:r>
              <a:rPr lang="fi-FI" sz="2400" b="0" dirty="0" err="1"/>
              <a:t>interest</a:t>
            </a:r>
            <a:r>
              <a:rPr lang="fi-FI" sz="2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855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ECDFAA-4108-9F83-7579-C78739A5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66" y="537437"/>
            <a:ext cx="10515600" cy="781750"/>
          </a:xfrm>
        </p:spPr>
        <p:txBody>
          <a:bodyPr/>
          <a:lstStyle/>
          <a:p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facts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5070D1-F374-5AF9-F8E4-CBF173CDB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144" y="1431576"/>
            <a:ext cx="4760843" cy="78175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114300" lvl="0" indent="0">
              <a:spcBef>
                <a:spcPts val="432"/>
              </a:spcBef>
              <a:buNone/>
              <a:defRPr/>
            </a:pPr>
            <a:r>
              <a:rPr lang="en-US" sz="1800" dirty="0">
                <a:solidFill>
                  <a:srgbClr val="595959">
                    <a:lumMod val="50000"/>
                  </a:srgbClr>
                </a:solidFill>
                <a:latin typeface="Arial" panose="020B0604020202020204"/>
              </a:rPr>
              <a:t>Minimum Hb for donation</a:t>
            </a:r>
          </a:p>
          <a:p>
            <a:pPr marL="800100" lvl="1">
              <a:spcBef>
                <a:spcPts val="432"/>
              </a:spcBef>
              <a:defRPr/>
            </a:pPr>
            <a:r>
              <a:rPr lang="en-US" sz="1800" dirty="0">
                <a:solidFill>
                  <a:srgbClr val="595959">
                    <a:lumMod val="50000"/>
                  </a:srgbClr>
                </a:solidFill>
                <a:latin typeface="Arial" panose="020B0604020202020204"/>
              </a:rPr>
              <a:t>125 g/L (F) and 135 g/L (M)</a:t>
            </a:r>
          </a:p>
          <a:p>
            <a:pPr lvl="1"/>
            <a:endParaRPr lang="fi-FI" dirty="0"/>
          </a:p>
        </p:txBody>
      </p:sp>
      <p:sp>
        <p:nvSpPr>
          <p:cNvPr id="4" name="Puhekupla: Suorakulmio, kulmat pyöristettu 3">
            <a:extLst>
              <a:ext uri="{FF2B5EF4-FFF2-40B4-BE49-F238E27FC236}">
                <a16:creationId xmlns:a16="http://schemas.microsoft.com/office/drawing/2014/main" id="{6325995E-4D72-0F5F-B4CC-38A7D8C55A86}"/>
              </a:ext>
            </a:extLst>
          </p:cNvPr>
          <p:cNvSpPr/>
          <p:nvPr/>
        </p:nvSpPr>
        <p:spPr>
          <a:xfrm>
            <a:off x="7374835" y="411675"/>
            <a:ext cx="4365132" cy="2122803"/>
          </a:xfrm>
          <a:prstGeom prst="wedgeRoundRectCallout">
            <a:avLst>
              <a:gd name="adj1" fmla="val -40993"/>
              <a:gd name="adj2" fmla="val 6371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/>
              <a:t>Finnish Red Cross Blood Service</a:t>
            </a:r>
          </a:p>
          <a:p>
            <a:pPr lvl="1"/>
            <a:r>
              <a:rPr lang="fi-FI" b="1" dirty="0"/>
              <a:t>National </a:t>
            </a:r>
            <a:r>
              <a:rPr lang="fi-FI" b="1" dirty="0" err="1"/>
              <a:t>blood</a:t>
            </a:r>
            <a:r>
              <a:rPr lang="fi-FI" b="1" dirty="0"/>
              <a:t> </a:t>
            </a:r>
            <a:r>
              <a:rPr lang="fi-FI" b="1" dirty="0" err="1"/>
              <a:t>service</a:t>
            </a:r>
            <a:endParaRPr lang="fi-FI" b="1" dirty="0"/>
          </a:p>
          <a:p>
            <a:pPr lvl="1"/>
            <a:r>
              <a:rPr lang="fi-FI" b="1" dirty="0" err="1"/>
              <a:t>Ca</a:t>
            </a:r>
            <a:r>
              <a:rPr lang="fi-FI" b="1" dirty="0"/>
              <a:t> 175 000 WB </a:t>
            </a:r>
            <a:r>
              <a:rPr lang="fi-FI" b="1" dirty="0" err="1"/>
              <a:t>donations</a:t>
            </a:r>
            <a:r>
              <a:rPr lang="fi-FI" b="1" dirty="0"/>
              <a:t> / </a:t>
            </a:r>
            <a:r>
              <a:rPr lang="fi-FI" b="1" dirty="0" err="1"/>
              <a:t>year</a:t>
            </a:r>
            <a:endParaRPr lang="fi-FI" b="1" dirty="0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6DD7D99E-2D91-4054-E049-CF1A385D318B}"/>
              </a:ext>
            </a:extLst>
          </p:cNvPr>
          <p:cNvSpPr txBox="1">
            <a:spLocks/>
          </p:cNvSpPr>
          <p:nvPr/>
        </p:nvSpPr>
        <p:spPr>
          <a:xfrm>
            <a:off x="223433" y="2605061"/>
            <a:ext cx="5553092" cy="403427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 err="1"/>
              <a:t>Risk</a:t>
            </a:r>
            <a:r>
              <a:rPr lang="fi-FI" sz="1800" dirty="0"/>
              <a:t> </a:t>
            </a:r>
            <a:r>
              <a:rPr lang="fi-FI" sz="1800" dirty="0" err="1"/>
              <a:t>based</a:t>
            </a:r>
            <a:r>
              <a:rPr lang="fi-FI" sz="1800" dirty="0"/>
              <a:t> </a:t>
            </a:r>
            <a:r>
              <a:rPr lang="fi-FI" sz="1800" dirty="0" err="1"/>
              <a:t>iron</a:t>
            </a:r>
            <a:r>
              <a:rPr lang="fi-FI" sz="1800" dirty="0"/>
              <a:t> </a:t>
            </a:r>
            <a:r>
              <a:rPr lang="fi-FI" sz="1800" dirty="0" err="1"/>
              <a:t>supplementation</a:t>
            </a:r>
            <a:r>
              <a:rPr lang="fi-FI" sz="1800" dirty="0"/>
              <a:t> </a:t>
            </a:r>
            <a:r>
              <a:rPr lang="fi-FI" sz="1800" dirty="0" err="1"/>
              <a:t>policy</a:t>
            </a:r>
            <a:r>
              <a:rPr lang="fi-FI" sz="1800" dirty="0"/>
              <a:t> (in Finland </a:t>
            </a:r>
            <a:r>
              <a:rPr lang="fi-FI" sz="1800" dirty="0" err="1"/>
              <a:t>since</a:t>
            </a:r>
            <a:r>
              <a:rPr lang="fi-FI" sz="1800" dirty="0"/>
              <a:t> 40 </a:t>
            </a:r>
            <a:r>
              <a:rPr lang="fi-FI" sz="1800" dirty="0" err="1"/>
              <a:t>years</a:t>
            </a:r>
            <a:r>
              <a:rPr lang="fi-FI" sz="1800" dirty="0"/>
              <a:t>)</a:t>
            </a:r>
          </a:p>
          <a:p>
            <a:r>
              <a:rPr lang="fi-FI" sz="1800" dirty="0" err="1"/>
              <a:t>Current</a:t>
            </a:r>
            <a:r>
              <a:rPr lang="fi-FI" sz="1800" dirty="0"/>
              <a:t> </a:t>
            </a:r>
            <a:r>
              <a:rPr lang="fi-FI" sz="1800" dirty="0" err="1"/>
              <a:t>policy</a:t>
            </a:r>
            <a:r>
              <a:rPr lang="fi-FI" sz="1800" dirty="0"/>
              <a:t> </a:t>
            </a:r>
            <a:r>
              <a:rPr lang="fi-FI" sz="1800" dirty="0" err="1"/>
              <a:t>since</a:t>
            </a:r>
            <a:r>
              <a:rPr lang="fi-FI" sz="1800" dirty="0"/>
              <a:t> 2021: </a:t>
            </a:r>
            <a:r>
              <a:rPr lang="fi-FI" sz="1800" dirty="0" err="1"/>
              <a:t>Dietary</a:t>
            </a:r>
            <a:r>
              <a:rPr lang="fi-FI" sz="1800" dirty="0"/>
              <a:t> </a:t>
            </a:r>
            <a:r>
              <a:rPr lang="fi-FI" sz="1800" dirty="0" err="1"/>
              <a:t>supplement</a:t>
            </a:r>
            <a:r>
              <a:rPr lang="fi-FI" sz="1800" dirty="0"/>
              <a:t> (</a:t>
            </a:r>
            <a:r>
              <a:rPr lang="fi-FI" sz="1800" dirty="0" err="1"/>
              <a:t>Ferrous</a:t>
            </a:r>
            <a:r>
              <a:rPr lang="fi-FI" sz="1800" dirty="0"/>
              <a:t>(bi)</a:t>
            </a:r>
            <a:r>
              <a:rPr lang="fi-FI" sz="1800" dirty="0" err="1"/>
              <a:t>glycine</a:t>
            </a:r>
            <a:r>
              <a:rPr lang="fi-FI" sz="1800" dirty="0"/>
              <a:t> + </a:t>
            </a:r>
            <a:r>
              <a:rPr lang="fi-FI" sz="1800" dirty="0" err="1"/>
              <a:t>Folic</a:t>
            </a:r>
            <a:r>
              <a:rPr lang="fi-FI" sz="1800" dirty="0"/>
              <a:t> </a:t>
            </a:r>
            <a:r>
              <a:rPr lang="fi-FI" sz="1800" dirty="0" err="1"/>
              <a:t>Acid</a:t>
            </a:r>
            <a:r>
              <a:rPr lang="fi-FI" sz="1800" dirty="0"/>
              <a:t>)</a:t>
            </a:r>
          </a:p>
          <a:p>
            <a:pPr lvl="1"/>
            <a:r>
              <a:rPr lang="fi-FI" sz="1800" dirty="0"/>
              <a:t>20 x 50 mg for </a:t>
            </a:r>
            <a:r>
              <a:rPr lang="fi-FI" sz="1800" dirty="0" err="1"/>
              <a:t>all</a:t>
            </a:r>
            <a:r>
              <a:rPr lang="fi-FI" sz="1800" dirty="0"/>
              <a:t> F of 26 - 50 </a:t>
            </a:r>
            <a:r>
              <a:rPr lang="fi-FI" sz="1800" dirty="0" err="1"/>
              <a:t>years</a:t>
            </a:r>
            <a:endParaRPr lang="fi-FI" sz="1800" dirty="0"/>
          </a:p>
          <a:p>
            <a:pPr lvl="1"/>
            <a:r>
              <a:rPr lang="fi-FI" sz="1800" dirty="0"/>
              <a:t>40 x 50 mg for </a:t>
            </a:r>
            <a:r>
              <a:rPr lang="fi-FI" sz="1800" dirty="0" err="1"/>
              <a:t>all</a:t>
            </a:r>
            <a:r>
              <a:rPr lang="fi-FI" sz="1800" dirty="0"/>
              <a:t> F of 18 - 25 </a:t>
            </a:r>
            <a:r>
              <a:rPr lang="fi-FI" sz="1800" dirty="0" err="1"/>
              <a:t>years</a:t>
            </a:r>
            <a:r>
              <a:rPr lang="fi-FI" sz="1800" dirty="0"/>
              <a:t> </a:t>
            </a:r>
            <a:r>
              <a:rPr lang="fi-FI" sz="1400" dirty="0"/>
              <a:t>(</a:t>
            </a:r>
            <a:r>
              <a:rPr lang="fi-FI" sz="1400" dirty="0" err="1"/>
              <a:t>this</a:t>
            </a:r>
            <a:r>
              <a:rPr lang="fi-FI" sz="1400" dirty="0"/>
              <a:t> </a:t>
            </a:r>
            <a:r>
              <a:rPr lang="fi-FI" sz="1400" dirty="0" err="1"/>
              <a:t>was</a:t>
            </a:r>
            <a:r>
              <a:rPr lang="fi-FI" sz="1400" dirty="0"/>
              <a:t> </a:t>
            </a:r>
            <a:r>
              <a:rPr lang="fi-FI" sz="1400" dirty="0" err="1"/>
              <a:t>doubled</a:t>
            </a:r>
            <a:r>
              <a:rPr lang="fi-FI" sz="1400" dirty="0"/>
              <a:t> </a:t>
            </a:r>
            <a:r>
              <a:rPr lang="fi-FI" sz="1400" dirty="0" err="1"/>
              <a:t>based</a:t>
            </a:r>
            <a:r>
              <a:rPr lang="fi-FI" sz="1400" dirty="0"/>
              <a:t> on FinDonor </a:t>
            </a:r>
            <a:r>
              <a:rPr lang="fi-FI" sz="1400" dirty="0" err="1"/>
              <a:t>study</a:t>
            </a:r>
            <a:r>
              <a:rPr lang="fi-FI" sz="1400" dirty="0"/>
              <a:t> </a:t>
            </a:r>
            <a:r>
              <a:rPr lang="fi-FI" sz="1400" dirty="0" err="1"/>
              <a:t>results</a:t>
            </a:r>
            <a:r>
              <a:rPr lang="fi-FI" sz="1400" dirty="0"/>
              <a:t>)</a:t>
            </a:r>
          </a:p>
          <a:p>
            <a:pPr lvl="1"/>
            <a:r>
              <a:rPr lang="fi-FI" sz="1800" dirty="0"/>
              <a:t>20 x 50 mg for </a:t>
            </a:r>
            <a:r>
              <a:rPr lang="fi-FI" sz="1800" dirty="0" err="1"/>
              <a:t>any</a:t>
            </a:r>
            <a:r>
              <a:rPr lang="fi-FI" sz="1800" dirty="0"/>
              <a:t> F </a:t>
            </a:r>
            <a:r>
              <a:rPr lang="fi-FI" sz="1800" dirty="0" err="1"/>
              <a:t>or</a:t>
            </a:r>
            <a:r>
              <a:rPr lang="fi-FI" sz="1800" dirty="0"/>
              <a:t> M </a:t>
            </a:r>
            <a:r>
              <a:rPr lang="fi-FI" sz="1800" dirty="0" err="1"/>
              <a:t>returning</a:t>
            </a:r>
            <a:r>
              <a:rPr lang="fi-FI" sz="1800" dirty="0"/>
              <a:t> to </a:t>
            </a:r>
            <a:r>
              <a:rPr lang="fi-FI" sz="1800" dirty="0" err="1"/>
              <a:t>donate</a:t>
            </a:r>
            <a:r>
              <a:rPr lang="fi-FI" sz="1800" dirty="0"/>
              <a:t> in </a:t>
            </a:r>
            <a:r>
              <a:rPr lang="fi-FI" sz="1800" dirty="0" err="1"/>
              <a:t>less</a:t>
            </a:r>
            <a:r>
              <a:rPr lang="fi-FI" sz="1800" dirty="0"/>
              <a:t> </a:t>
            </a:r>
            <a:r>
              <a:rPr lang="fi-FI" sz="1800" dirty="0" err="1"/>
              <a:t>than</a:t>
            </a:r>
            <a:r>
              <a:rPr lang="fi-FI" sz="1800" dirty="0"/>
              <a:t> 4 </a:t>
            </a:r>
            <a:r>
              <a:rPr lang="fi-FI" sz="1800" dirty="0" err="1"/>
              <a:t>months</a:t>
            </a:r>
            <a:endParaRPr lang="fi-FI" sz="1800" dirty="0"/>
          </a:p>
          <a:p>
            <a:r>
              <a:rPr lang="fi-FI" sz="1800" dirty="0" err="1"/>
              <a:t>Instructions</a:t>
            </a:r>
            <a:r>
              <a:rPr lang="fi-FI" sz="1800" dirty="0"/>
              <a:t>:</a:t>
            </a:r>
          </a:p>
          <a:p>
            <a:pPr lvl="2"/>
            <a:r>
              <a:rPr lang="fi-FI" sz="1800" dirty="0"/>
              <a:t>Take a </a:t>
            </a:r>
            <a:r>
              <a:rPr lang="fi-FI" sz="1800" dirty="0" err="1"/>
              <a:t>pill</a:t>
            </a:r>
            <a:r>
              <a:rPr lang="fi-FI" sz="1800" dirty="0"/>
              <a:t> </a:t>
            </a:r>
            <a:r>
              <a:rPr lang="fi-FI" sz="1800" dirty="0" err="1"/>
              <a:t>every</a:t>
            </a:r>
            <a:r>
              <a:rPr lang="fi-FI" sz="1800" dirty="0"/>
              <a:t>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or</a:t>
            </a:r>
            <a:r>
              <a:rPr lang="fi-FI" sz="1800" dirty="0"/>
              <a:t> </a:t>
            </a:r>
            <a:r>
              <a:rPr lang="fi-FI" sz="1800" dirty="0" err="1"/>
              <a:t>every</a:t>
            </a:r>
            <a:r>
              <a:rPr lang="fi-FI" sz="1800" dirty="0"/>
              <a:t> </a:t>
            </a:r>
            <a:r>
              <a:rPr lang="fi-FI" sz="1800" dirty="0" err="1"/>
              <a:t>day</a:t>
            </a:r>
            <a:endParaRPr lang="fi-FI" sz="1800" dirty="0"/>
          </a:p>
          <a:p>
            <a:pPr lvl="2"/>
            <a:r>
              <a:rPr lang="fi-FI" sz="1800" dirty="0"/>
              <a:t>Take </a:t>
            </a:r>
            <a:r>
              <a:rPr lang="fi-FI" sz="1800" dirty="0" err="1"/>
              <a:t>all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pills</a:t>
            </a:r>
            <a:endParaRPr lang="fi-FI" sz="1800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0F19AF3-644D-1DE5-C4F7-AB2B1597D60D}"/>
              </a:ext>
            </a:extLst>
          </p:cNvPr>
          <p:cNvSpPr txBox="1"/>
          <p:nvPr/>
        </p:nvSpPr>
        <p:spPr>
          <a:xfrm>
            <a:off x="6321286" y="2953200"/>
            <a:ext cx="4971419" cy="293203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based donation intervals</a:t>
            </a: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Minimum donation intervals:</a:t>
            </a:r>
          </a:p>
          <a:p>
            <a:pPr marL="8001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91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days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F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recommendation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</a:t>
            </a:r>
          </a:p>
          <a:p>
            <a:pPr marL="12573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2-3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times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26+</a:t>
            </a:r>
          </a:p>
          <a:p>
            <a:pPr marL="12573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Once a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18-25</a:t>
            </a:r>
          </a:p>
          <a:p>
            <a:pPr marL="12573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days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M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recommendation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3-4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times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76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1A7ECDA-89D4-180C-46C3-5F378292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b="0" dirty="0"/>
              <a:t>10 </a:t>
            </a:r>
            <a:r>
              <a:rPr lang="fi-FI" sz="4000" b="0" dirty="0" err="1"/>
              <a:t>years</a:t>
            </a:r>
            <a:r>
              <a:rPr lang="fi-FI" sz="4000" b="0" dirty="0"/>
              <a:t> </a:t>
            </a:r>
            <a:r>
              <a:rPr lang="fi-FI" sz="4000" b="0" dirty="0" err="1"/>
              <a:t>history</a:t>
            </a:r>
            <a:r>
              <a:rPr lang="fi-FI" sz="4000" b="0" dirty="0"/>
              <a:t> of </a:t>
            </a:r>
            <a:r>
              <a:rPr lang="fi-FI" sz="4000" b="0" dirty="0" err="1"/>
              <a:t>donor</a:t>
            </a:r>
            <a:r>
              <a:rPr lang="fi-FI" sz="4000" b="0" dirty="0"/>
              <a:t> </a:t>
            </a:r>
            <a:r>
              <a:rPr lang="fi-FI" sz="4000" b="0" dirty="0" err="1"/>
              <a:t>health</a:t>
            </a:r>
            <a:r>
              <a:rPr lang="fi-FI" sz="4000" b="0" dirty="0"/>
              <a:t> </a:t>
            </a:r>
            <a:r>
              <a:rPr lang="fi-FI" sz="4000" b="0" dirty="0" err="1"/>
              <a:t>study</a:t>
            </a:r>
            <a:r>
              <a:rPr lang="fi-FI" sz="4000" b="0" dirty="0"/>
              <a:t> </a:t>
            </a:r>
            <a:r>
              <a:rPr lang="fi-FI" sz="4000" b="0" dirty="0" err="1"/>
              <a:t>activities</a:t>
            </a:r>
            <a:r>
              <a:rPr lang="fi-FI" sz="4000" b="0" dirty="0"/>
              <a:t> in FIN</a:t>
            </a:r>
          </a:p>
        </p:txBody>
      </p:sp>
    </p:spTree>
    <p:extLst>
      <p:ext uri="{BB962C8B-B14F-4D97-AF65-F5344CB8AC3E}">
        <p14:creationId xmlns:p14="http://schemas.microsoft.com/office/powerpoint/2010/main" val="69204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uora yhdysviiva 30"/>
          <p:cNvCxnSpPr/>
          <p:nvPr/>
        </p:nvCxnSpPr>
        <p:spPr>
          <a:xfrm flipV="1">
            <a:off x="4765179" y="1838476"/>
            <a:ext cx="0" cy="461583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3981" y="125009"/>
            <a:ext cx="9900000" cy="900000"/>
          </a:xfrm>
        </p:spPr>
        <p:txBody>
          <a:bodyPr anchor="ctr"/>
          <a:lstStyle/>
          <a:p>
            <a:pPr algn="ctr"/>
            <a:r>
              <a:rPr lang="fi-FI" sz="3200" dirty="0">
                <a:solidFill>
                  <a:srgbClr val="C00000"/>
                </a:solidFill>
              </a:rPr>
              <a:t>FinDonor 10000 (2580 </a:t>
            </a:r>
            <a:r>
              <a:rPr lang="fi-FI" sz="3200" dirty="0" err="1">
                <a:solidFill>
                  <a:srgbClr val="C00000"/>
                </a:solidFill>
              </a:rPr>
              <a:t>blood</a:t>
            </a:r>
            <a:r>
              <a:rPr lang="fi-FI" sz="3200" dirty="0">
                <a:solidFill>
                  <a:srgbClr val="C00000"/>
                </a:solidFill>
              </a:rPr>
              <a:t> </a:t>
            </a:r>
            <a:r>
              <a:rPr lang="fi-FI" sz="3200" dirty="0" err="1">
                <a:solidFill>
                  <a:srgbClr val="C00000"/>
                </a:solidFill>
              </a:rPr>
              <a:t>donors</a:t>
            </a:r>
            <a:r>
              <a:rPr lang="fi-FI" sz="32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www.bloodservice.fi</a:t>
            </a:r>
            <a:endParaRPr lang="fi-FI" dirty="0"/>
          </a:p>
        </p:txBody>
      </p:sp>
      <p:sp>
        <p:nvSpPr>
          <p:cNvPr id="6" name="Nuoli oikealle 5"/>
          <p:cNvSpPr/>
          <p:nvPr/>
        </p:nvSpPr>
        <p:spPr>
          <a:xfrm>
            <a:off x="660923" y="2148549"/>
            <a:ext cx="11189369" cy="3042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/>
          <p:cNvSpPr txBox="1"/>
          <p:nvPr/>
        </p:nvSpPr>
        <p:spPr>
          <a:xfrm>
            <a:off x="163981" y="2690195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05.2015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7516573" y="2737779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12.2017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701477" y="3124881"/>
            <a:ext cx="2872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Health and </a:t>
            </a:r>
            <a:r>
              <a:rPr lang="fi-FI" sz="2400" dirty="0" err="1">
                <a:solidFill>
                  <a:schemeClr val="accent4">
                    <a:lumMod val="75000"/>
                  </a:schemeClr>
                </a:solidFill>
              </a:rPr>
              <a:t>lifestyle</a:t>
            </a:r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i-FI" sz="2400" dirty="0" err="1">
                <a:solidFill>
                  <a:schemeClr val="accent4">
                    <a:lumMod val="75000"/>
                  </a:schemeClr>
                </a:solidFill>
              </a:rPr>
              <a:t>questionnaire</a:t>
            </a:r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 I</a:t>
            </a:r>
          </a:p>
        </p:txBody>
      </p:sp>
      <p:cxnSp>
        <p:nvCxnSpPr>
          <p:cNvPr id="8" name="Suora yhdysviiva 7"/>
          <p:cNvCxnSpPr/>
          <p:nvPr/>
        </p:nvCxnSpPr>
        <p:spPr>
          <a:xfrm>
            <a:off x="937204" y="2220153"/>
            <a:ext cx="0" cy="465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>
            <a:off x="8165949" y="2210661"/>
            <a:ext cx="0" cy="465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 flipV="1">
            <a:off x="2296335" y="1839074"/>
            <a:ext cx="0" cy="4615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iruutu 18"/>
          <p:cNvSpPr txBox="1"/>
          <p:nvPr/>
        </p:nvSpPr>
        <p:spPr>
          <a:xfrm>
            <a:off x="1696919" y="1130590"/>
            <a:ext cx="1203358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/>
              <a:t>First</a:t>
            </a:r>
            <a:r>
              <a:rPr lang="fi-FI" sz="2000" b="1" dirty="0"/>
              <a:t> FD</a:t>
            </a:r>
          </a:p>
          <a:p>
            <a:pPr algn="ctr"/>
            <a:r>
              <a:rPr lang="fi-FI" sz="2000" b="1" dirty="0" err="1"/>
              <a:t>event</a:t>
            </a:r>
            <a:endParaRPr lang="fi-FI" sz="2000" b="1" dirty="0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07" y="2529822"/>
            <a:ext cx="459039" cy="459039"/>
          </a:xfrm>
          <a:prstGeom prst="rect">
            <a:avLst/>
          </a:prstGeom>
        </p:spPr>
      </p:pic>
      <p:cxnSp>
        <p:nvCxnSpPr>
          <p:cNvPr id="22" name="Suora yhdysviiva 21"/>
          <p:cNvCxnSpPr/>
          <p:nvPr/>
        </p:nvCxnSpPr>
        <p:spPr>
          <a:xfrm flipV="1">
            <a:off x="3561073" y="1862222"/>
            <a:ext cx="0" cy="4615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22"/>
          <p:cNvCxnSpPr/>
          <p:nvPr/>
        </p:nvCxnSpPr>
        <p:spPr>
          <a:xfrm flipV="1">
            <a:off x="6220651" y="1836135"/>
            <a:ext cx="0" cy="4615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/>
          <p:cNvCxnSpPr/>
          <p:nvPr/>
        </p:nvCxnSpPr>
        <p:spPr>
          <a:xfrm flipV="1">
            <a:off x="7505470" y="1831053"/>
            <a:ext cx="0" cy="4615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ruutu 24"/>
          <p:cNvSpPr txBox="1"/>
          <p:nvPr/>
        </p:nvSpPr>
        <p:spPr>
          <a:xfrm>
            <a:off x="3097973" y="1140864"/>
            <a:ext cx="919223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/>
              <a:t>FD</a:t>
            </a:r>
          </a:p>
          <a:p>
            <a:pPr algn="ctr"/>
            <a:r>
              <a:rPr lang="fi-FI" sz="2000" b="1" dirty="0" err="1"/>
              <a:t>event</a:t>
            </a:r>
            <a:endParaRPr lang="fi-FI" sz="2000" b="1" dirty="0"/>
          </a:p>
        </p:txBody>
      </p:sp>
      <p:sp>
        <p:nvSpPr>
          <p:cNvPr id="26" name="Tekstiruutu 25"/>
          <p:cNvSpPr txBox="1"/>
          <p:nvPr/>
        </p:nvSpPr>
        <p:spPr>
          <a:xfrm>
            <a:off x="5767369" y="1123167"/>
            <a:ext cx="913012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/>
              <a:t>FD</a:t>
            </a:r>
          </a:p>
          <a:p>
            <a:pPr algn="ctr"/>
            <a:r>
              <a:rPr lang="fi-FI" sz="2000" b="1" dirty="0" err="1"/>
              <a:t>event</a:t>
            </a:r>
            <a:endParaRPr lang="fi-FI" sz="2000" b="1" dirty="0"/>
          </a:p>
        </p:txBody>
      </p:sp>
      <p:sp>
        <p:nvSpPr>
          <p:cNvPr id="27" name="Tekstiruutu 26"/>
          <p:cNvSpPr txBox="1"/>
          <p:nvPr/>
        </p:nvSpPr>
        <p:spPr>
          <a:xfrm>
            <a:off x="7046177" y="1123167"/>
            <a:ext cx="919223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/>
              <a:t>FD</a:t>
            </a:r>
          </a:p>
          <a:p>
            <a:pPr algn="ctr"/>
            <a:r>
              <a:rPr lang="fi-FI" sz="2000" b="1" dirty="0" err="1"/>
              <a:t>event</a:t>
            </a:r>
            <a:endParaRPr lang="fi-FI" sz="2000" b="1" dirty="0"/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74" y="2520674"/>
            <a:ext cx="459039" cy="459039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53" y="2481129"/>
            <a:ext cx="459039" cy="459039"/>
          </a:xfrm>
          <a:prstGeom prst="rect">
            <a:avLst/>
          </a:prstGeom>
        </p:spPr>
      </p:pic>
      <p:pic>
        <p:nvPicPr>
          <p:cNvPr id="30" name="Kuva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3" y="2446366"/>
            <a:ext cx="459039" cy="459039"/>
          </a:xfrm>
          <a:prstGeom prst="rect">
            <a:avLst/>
          </a:prstGeom>
        </p:spPr>
      </p:pic>
      <p:sp>
        <p:nvSpPr>
          <p:cNvPr id="32" name="Tekstiruutu 31"/>
          <p:cNvSpPr txBox="1"/>
          <p:nvPr/>
        </p:nvSpPr>
        <p:spPr>
          <a:xfrm>
            <a:off x="4134360" y="1130590"/>
            <a:ext cx="1283459" cy="70788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/>
              <a:t>non</a:t>
            </a:r>
            <a:r>
              <a:rPr lang="fi-FI" sz="2000" b="1" dirty="0"/>
              <a:t>-FD</a:t>
            </a:r>
          </a:p>
          <a:p>
            <a:pPr algn="ctr"/>
            <a:r>
              <a:rPr lang="fi-FI" sz="2000" b="1" dirty="0" err="1"/>
              <a:t>donation</a:t>
            </a:r>
            <a:endParaRPr lang="fi-FI" sz="2000" b="1" dirty="0"/>
          </a:p>
        </p:txBody>
      </p:sp>
      <p:sp>
        <p:nvSpPr>
          <p:cNvPr id="33" name="Suorakulmio 32"/>
          <p:cNvSpPr/>
          <p:nvPr/>
        </p:nvSpPr>
        <p:spPr>
          <a:xfrm>
            <a:off x="9035061" y="2782306"/>
            <a:ext cx="2872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Health and </a:t>
            </a:r>
            <a:r>
              <a:rPr lang="fi-FI" sz="2400" dirty="0" err="1">
                <a:solidFill>
                  <a:schemeClr val="accent4">
                    <a:lumMod val="75000"/>
                  </a:schemeClr>
                </a:solidFill>
              </a:rPr>
              <a:t>lifestyle</a:t>
            </a:r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i-FI" sz="2400" dirty="0" err="1">
                <a:solidFill>
                  <a:schemeClr val="accent4">
                    <a:lumMod val="75000"/>
                  </a:schemeClr>
                </a:solidFill>
              </a:rPr>
              <a:t>questionnaire</a:t>
            </a:r>
            <a:r>
              <a:rPr lang="fi-FI" sz="2400" dirty="0">
                <a:solidFill>
                  <a:schemeClr val="accent4">
                    <a:lumMod val="75000"/>
                  </a:schemeClr>
                </a:solidFill>
              </a:rPr>
              <a:t> II</a:t>
            </a:r>
          </a:p>
        </p:txBody>
      </p:sp>
      <p:cxnSp>
        <p:nvCxnSpPr>
          <p:cNvPr id="34" name="Suora yhdysviiva 33"/>
          <p:cNvCxnSpPr/>
          <p:nvPr/>
        </p:nvCxnSpPr>
        <p:spPr>
          <a:xfrm flipV="1">
            <a:off x="10619737" y="2214302"/>
            <a:ext cx="0" cy="46158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Ryhmä 35"/>
          <p:cNvGrpSpPr/>
          <p:nvPr/>
        </p:nvGrpSpPr>
        <p:grpSpPr>
          <a:xfrm>
            <a:off x="2046107" y="4405235"/>
            <a:ext cx="2878895" cy="1519466"/>
            <a:chOff x="460206" y="4736387"/>
            <a:chExt cx="2878895" cy="1519466"/>
          </a:xfrm>
        </p:grpSpPr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06" y="4927620"/>
              <a:ext cx="1154418" cy="1154418"/>
            </a:xfrm>
            <a:prstGeom prst="rect">
              <a:avLst/>
            </a:prstGeom>
          </p:spPr>
        </p:pic>
        <p:sp>
          <p:nvSpPr>
            <p:cNvPr id="20" name="Suorakulmio 19"/>
            <p:cNvSpPr/>
            <p:nvPr/>
          </p:nvSpPr>
          <p:spPr>
            <a:xfrm>
              <a:off x="1696919" y="4904665"/>
              <a:ext cx="15051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dirty="0"/>
                <a:t>Blood </a:t>
              </a:r>
              <a:r>
                <a:rPr lang="fi-FI" dirty="0" err="1"/>
                <a:t>count</a:t>
              </a:r>
              <a:endParaRPr lang="fi-FI" dirty="0"/>
            </a:p>
            <a:p>
              <a:r>
                <a:rPr lang="fi-FI" dirty="0"/>
                <a:t>Ferritin</a:t>
              </a:r>
            </a:p>
            <a:p>
              <a:r>
                <a:rPr lang="fi-FI" dirty="0"/>
                <a:t>sTfR</a:t>
              </a:r>
            </a:p>
            <a:p>
              <a:r>
                <a:rPr lang="fi-FI" dirty="0"/>
                <a:t>CRP</a:t>
              </a:r>
            </a:p>
          </p:txBody>
        </p:sp>
        <p:sp>
          <p:nvSpPr>
            <p:cNvPr id="35" name="Suorakulmio 34"/>
            <p:cNvSpPr/>
            <p:nvPr/>
          </p:nvSpPr>
          <p:spPr>
            <a:xfrm>
              <a:off x="460206" y="4736387"/>
              <a:ext cx="2878895" cy="151946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kstiruutu 4"/>
          <p:cNvSpPr txBox="1"/>
          <p:nvPr/>
        </p:nvSpPr>
        <p:spPr>
          <a:xfrm>
            <a:off x="8365802" y="1310141"/>
            <a:ext cx="372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4"/>
              </a:rPr>
              <a:t>Lobier 2019 </a:t>
            </a:r>
            <a:r>
              <a:rPr lang="fi-FI" dirty="0" err="1">
                <a:hlinkClick r:id="rId4"/>
              </a:rPr>
              <a:t>Vox</a:t>
            </a:r>
            <a:r>
              <a:rPr lang="fi-FI" dirty="0">
                <a:hlinkClick r:id="rId4"/>
              </a:rPr>
              <a:t> </a:t>
            </a:r>
            <a:r>
              <a:rPr lang="fi-FI" dirty="0" err="1">
                <a:hlinkClick r:id="rId4"/>
              </a:rPr>
              <a:t>Sanquinis</a:t>
            </a:r>
            <a:endParaRPr lang="fi-FI" dirty="0"/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4B9F5234-EEE2-4C63-B1C7-96A5F32F5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17" y="4083378"/>
            <a:ext cx="1465511" cy="1465511"/>
          </a:xfrm>
          <a:prstGeom prst="rect">
            <a:avLst/>
          </a:prstGeom>
        </p:spPr>
      </p:pic>
      <p:sp>
        <p:nvSpPr>
          <p:cNvPr id="41" name="TextBox 7">
            <a:extLst>
              <a:ext uri="{FF2B5EF4-FFF2-40B4-BE49-F238E27FC236}">
                <a16:creationId xmlns:a16="http://schemas.microsoft.com/office/drawing/2014/main" id="{3172E940-B435-4B37-93E2-2D2D367F7F94}"/>
              </a:ext>
            </a:extLst>
          </p:cNvPr>
          <p:cNvSpPr txBox="1"/>
          <p:nvPr/>
        </p:nvSpPr>
        <p:spPr>
          <a:xfrm>
            <a:off x="9336717" y="5538214"/>
            <a:ext cx="165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Pia Niittymäki</a:t>
            </a:r>
            <a:endParaRPr lang="en-US" sz="1400" dirty="0"/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E8CDA50D-08D0-4D7A-AA7B-9A4DD68A6580}"/>
              </a:ext>
            </a:extLst>
          </p:cNvPr>
          <p:cNvSpPr txBox="1"/>
          <p:nvPr/>
        </p:nvSpPr>
        <p:spPr>
          <a:xfrm>
            <a:off x="7842821" y="5548889"/>
            <a:ext cx="166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Pirkko Mattila</a:t>
            </a:r>
            <a:endParaRPr lang="en-US" sz="1400" dirty="0"/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E3D692E-0BA7-4966-BA18-A10F886D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t="5991" r="20567" b="38837"/>
          <a:stretch/>
        </p:blipFill>
        <p:spPr bwMode="auto">
          <a:xfrm>
            <a:off x="7842821" y="4084760"/>
            <a:ext cx="1396490" cy="145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1">
            <a:extLst>
              <a:ext uri="{FF2B5EF4-FFF2-40B4-BE49-F238E27FC236}">
                <a16:creationId xmlns:a16="http://schemas.microsoft.com/office/drawing/2014/main" id="{0F11938F-1C49-4E92-AE18-FA47A274A04D}"/>
              </a:ext>
            </a:extLst>
          </p:cNvPr>
          <p:cNvSpPr txBox="1"/>
          <p:nvPr/>
        </p:nvSpPr>
        <p:spPr>
          <a:xfrm>
            <a:off x="10990514" y="5540349"/>
            <a:ext cx="147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Antti Larjo</a:t>
            </a:r>
            <a:endParaRPr lang="en-US" sz="1400" dirty="0"/>
          </a:p>
        </p:txBody>
      </p:sp>
      <p:pic>
        <p:nvPicPr>
          <p:cNvPr id="45" name="Picture 13" descr="C:\Users\kerkeer\Pictures\antti larjo.jpg">
            <a:extLst>
              <a:ext uri="{FF2B5EF4-FFF2-40B4-BE49-F238E27FC236}">
                <a16:creationId xmlns:a16="http://schemas.microsoft.com/office/drawing/2014/main" id="{0C8CD7CF-2E14-40CA-99EC-2E0371DE1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11438" b="9477"/>
          <a:stretch/>
        </p:blipFill>
        <p:spPr bwMode="auto">
          <a:xfrm>
            <a:off x="10899634" y="4052016"/>
            <a:ext cx="1215346" cy="15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0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CC5E21-FA77-964D-DB88-AC8F63012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5" y="4825654"/>
            <a:ext cx="8693426" cy="2032346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rgbClr val="C00000"/>
                </a:solidFill>
              </a:rPr>
              <a:t>1. </a:t>
            </a:r>
            <a:r>
              <a:rPr lang="fi-FI" dirty="0" err="1">
                <a:solidFill>
                  <a:srgbClr val="C00000"/>
                </a:solidFill>
              </a:rPr>
              <a:t>The</a:t>
            </a:r>
            <a:r>
              <a:rPr lang="fi-FI" dirty="0">
                <a:solidFill>
                  <a:srgbClr val="C00000"/>
                </a:solidFill>
              </a:rPr>
              <a:t> </a:t>
            </a:r>
            <a:r>
              <a:rPr lang="fi-FI" dirty="0" err="1">
                <a:solidFill>
                  <a:srgbClr val="C00000"/>
                </a:solidFill>
              </a:rPr>
              <a:t>importance</a:t>
            </a:r>
            <a:r>
              <a:rPr lang="fi-FI" dirty="0">
                <a:solidFill>
                  <a:srgbClr val="C00000"/>
                </a:solidFill>
              </a:rPr>
              <a:t> of </a:t>
            </a:r>
            <a:r>
              <a:rPr lang="fi-FI" b="1" dirty="0" err="1">
                <a:solidFill>
                  <a:srgbClr val="C00000"/>
                </a:solidFill>
              </a:rPr>
              <a:t>donation</a:t>
            </a:r>
            <a:r>
              <a:rPr lang="fi-FI" b="1" dirty="0">
                <a:solidFill>
                  <a:srgbClr val="C00000"/>
                </a:solidFill>
              </a:rPr>
              <a:t> </a:t>
            </a:r>
            <a:r>
              <a:rPr lang="fi-FI" b="1" dirty="0" err="1">
                <a:solidFill>
                  <a:srgbClr val="C00000"/>
                </a:solidFill>
              </a:rPr>
              <a:t>activity</a:t>
            </a:r>
            <a:r>
              <a:rPr lang="fi-FI" b="1" dirty="0">
                <a:solidFill>
                  <a:srgbClr val="C00000"/>
                </a:solidFill>
              </a:rPr>
              <a:t> </a:t>
            </a:r>
            <a:r>
              <a:rPr lang="fi-FI" dirty="0">
                <a:solidFill>
                  <a:srgbClr val="C00000"/>
                </a:solidFill>
              </a:rPr>
              <a:t>on </a:t>
            </a:r>
            <a:r>
              <a:rPr lang="fi-FI" dirty="0" err="1">
                <a:solidFill>
                  <a:srgbClr val="C00000"/>
                </a:solidFill>
              </a:rPr>
              <a:t>iron</a:t>
            </a:r>
            <a:r>
              <a:rPr lang="fi-FI" dirty="0">
                <a:solidFill>
                  <a:srgbClr val="C00000"/>
                </a:solidFill>
              </a:rPr>
              <a:t> </a:t>
            </a:r>
            <a:r>
              <a:rPr lang="fi-FI" dirty="0" err="1">
                <a:solidFill>
                  <a:srgbClr val="C00000"/>
                </a:solidFill>
              </a:rPr>
              <a:t>stores</a:t>
            </a:r>
            <a:endParaRPr lang="fi-FI" dirty="0">
              <a:solidFill>
                <a:srgbClr val="C00000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47C9591-4764-0968-8124-C8B210E2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91" y="187702"/>
            <a:ext cx="8787513" cy="325691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7C94AC-51D5-4460-B4CF-3E95557F8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" y="1251572"/>
            <a:ext cx="1129170" cy="1129170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52976572-1ED0-E85B-EB04-EF99E22ADF31}"/>
              </a:ext>
            </a:extLst>
          </p:cNvPr>
          <p:cNvSpPr txBox="1"/>
          <p:nvPr/>
        </p:nvSpPr>
        <p:spPr>
          <a:xfrm>
            <a:off x="917638" y="2422967"/>
            <a:ext cx="131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Muriel Lobier</a:t>
            </a:r>
          </a:p>
          <a:p>
            <a:r>
              <a:rPr lang="fi-FI" sz="14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7274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4399" y="288000"/>
            <a:ext cx="10387228" cy="90000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2. No association with ferritin and </a:t>
            </a:r>
            <a:r>
              <a:rPr lang="en-US" sz="2800" dirty="0">
                <a:solidFill>
                  <a:srgbClr val="C00000"/>
                </a:solidFill>
              </a:rPr>
              <a:t>self estimated health</a:t>
            </a:r>
            <a:endParaRPr lang="fi-FI" sz="2800" dirty="0">
              <a:solidFill>
                <a:srgbClr val="C000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/>
              <a:t>www.bloodservice.fi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95" y="2174641"/>
            <a:ext cx="5123289" cy="416318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9" y="1406106"/>
            <a:ext cx="5934914" cy="4822707"/>
          </a:xfrm>
          <a:prstGeom prst="rect">
            <a:avLst/>
          </a:prstGeom>
        </p:spPr>
      </p:pic>
      <p:sp>
        <p:nvSpPr>
          <p:cNvPr id="9" name="TextBox 25">
            <a:extLst>
              <a:ext uri="{FF2B5EF4-FFF2-40B4-BE49-F238E27FC236}">
                <a16:creationId xmlns:a16="http://schemas.microsoft.com/office/drawing/2014/main" id="{05F6CFAD-E6ED-431C-83EF-606DB17FBFF0}"/>
              </a:ext>
            </a:extLst>
          </p:cNvPr>
          <p:cNvSpPr txBox="1"/>
          <p:nvPr/>
        </p:nvSpPr>
        <p:spPr>
          <a:xfrm>
            <a:off x="49606" y="6111691"/>
            <a:ext cx="131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Muriel Lobier</a:t>
            </a:r>
          </a:p>
        </p:txBody>
      </p:sp>
    </p:spTree>
    <p:extLst>
      <p:ext uri="{BB962C8B-B14F-4D97-AF65-F5344CB8AC3E}">
        <p14:creationId xmlns:p14="http://schemas.microsoft.com/office/powerpoint/2010/main" val="137945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E20F20-BA36-09E5-42EE-9670DDDAE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5908C3-5526-A265-7E7F-7EED28D7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0" y="1690688"/>
            <a:ext cx="11843935" cy="3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56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0" dirty="0">
                <a:solidFill>
                  <a:srgbClr val="C00000"/>
                </a:solidFill>
              </a:rPr>
              <a:t>Ferritin </a:t>
            </a:r>
            <a:r>
              <a:rPr lang="fi-FI" sz="2800" b="0" dirty="0" err="1">
                <a:solidFill>
                  <a:srgbClr val="C00000"/>
                </a:solidFill>
              </a:rPr>
              <a:t>levels</a:t>
            </a:r>
            <a:r>
              <a:rPr lang="fi-FI" sz="2800" b="0" dirty="0">
                <a:solidFill>
                  <a:srgbClr val="C00000"/>
                </a:solidFill>
              </a:rPr>
              <a:t> - </a:t>
            </a:r>
            <a:r>
              <a:rPr lang="fi-FI" sz="2800" b="0" dirty="0" err="1">
                <a:solidFill>
                  <a:srgbClr val="C00000"/>
                </a:solidFill>
              </a:rPr>
              <a:t>blood</a:t>
            </a:r>
            <a:r>
              <a:rPr lang="fi-FI" sz="2800" b="0" dirty="0">
                <a:solidFill>
                  <a:srgbClr val="C00000"/>
                </a:solidFill>
              </a:rPr>
              <a:t> </a:t>
            </a:r>
            <a:r>
              <a:rPr lang="fi-FI" sz="2800" b="0" dirty="0" err="1">
                <a:solidFill>
                  <a:srgbClr val="C00000"/>
                </a:solidFill>
              </a:rPr>
              <a:t>donors</a:t>
            </a:r>
            <a:r>
              <a:rPr lang="fi-FI" sz="2800" b="0" dirty="0">
                <a:solidFill>
                  <a:srgbClr val="C00000"/>
                </a:solidFill>
              </a:rPr>
              <a:t> vs. general </a:t>
            </a:r>
            <a:r>
              <a:rPr lang="fi-FI" sz="2800" b="0" dirty="0" err="1">
                <a:solidFill>
                  <a:srgbClr val="C00000"/>
                </a:solidFill>
              </a:rPr>
              <a:t>population</a:t>
            </a:r>
            <a:r>
              <a:rPr lang="fi-FI" sz="2800" b="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74030" y="2008040"/>
            <a:ext cx="4025635" cy="4875710"/>
          </a:xfrm>
        </p:spPr>
        <p:txBody>
          <a:bodyPr>
            <a:normAutofit/>
          </a:bodyPr>
          <a:lstStyle/>
          <a:p>
            <a:r>
              <a:rPr lang="fi-FI" sz="2000" dirty="0" err="1"/>
              <a:t>Overall</a:t>
            </a:r>
            <a:r>
              <a:rPr lang="fi-FI" sz="2000" dirty="0"/>
              <a:t> Finnish </a:t>
            </a:r>
            <a:r>
              <a:rPr lang="fi-FI" sz="2000" dirty="0" err="1"/>
              <a:t>regular</a:t>
            </a:r>
            <a:r>
              <a:rPr lang="fi-FI" sz="2000" dirty="0"/>
              <a:t> </a:t>
            </a:r>
            <a:r>
              <a:rPr lang="fi-FI" sz="2000" dirty="0" err="1"/>
              <a:t>blood</a:t>
            </a:r>
            <a:r>
              <a:rPr lang="fi-FI" sz="2000" dirty="0"/>
              <a:t> </a:t>
            </a:r>
            <a:r>
              <a:rPr lang="fi-FI" sz="2000" dirty="0" err="1"/>
              <a:t>donors</a:t>
            </a:r>
            <a:r>
              <a:rPr lang="fi-FI" sz="2000" dirty="0"/>
              <a:t> </a:t>
            </a:r>
            <a:r>
              <a:rPr lang="fi-FI" sz="2000" dirty="0" err="1"/>
              <a:t>have</a:t>
            </a:r>
            <a:r>
              <a:rPr lang="fi-FI" sz="2000" dirty="0"/>
              <a:t> </a:t>
            </a:r>
            <a:r>
              <a:rPr lang="fi-FI" sz="2000" dirty="0" err="1"/>
              <a:t>lower</a:t>
            </a:r>
            <a:r>
              <a:rPr lang="fi-FI" sz="2000" dirty="0"/>
              <a:t> median </a:t>
            </a:r>
            <a:r>
              <a:rPr lang="fi-FI" sz="2000" dirty="0" err="1"/>
              <a:t>ferritin</a:t>
            </a:r>
            <a:r>
              <a:rPr lang="fi-FI" sz="2000" dirty="0"/>
              <a:t> </a:t>
            </a:r>
            <a:r>
              <a:rPr lang="fi-FI" sz="2000" dirty="0" err="1"/>
              <a:t>levels</a:t>
            </a:r>
            <a:r>
              <a:rPr lang="fi-FI" sz="2000" dirty="0"/>
              <a:t> </a:t>
            </a:r>
            <a:r>
              <a:rPr lang="fi-FI" sz="2000" dirty="0" err="1"/>
              <a:t>than</a:t>
            </a:r>
            <a:r>
              <a:rPr lang="fi-FI" sz="2000" dirty="0"/>
              <a:t> general </a:t>
            </a:r>
            <a:r>
              <a:rPr lang="fi-FI" sz="2000" dirty="0" err="1"/>
              <a:t>population</a:t>
            </a:r>
            <a:r>
              <a:rPr lang="fi-FI" sz="2000" dirty="0"/>
              <a:t>.</a:t>
            </a:r>
          </a:p>
          <a:p>
            <a:endParaRPr lang="fi-FI" sz="2400" dirty="0"/>
          </a:p>
          <a:p>
            <a:r>
              <a:rPr lang="fi-FI" sz="2000" dirty="0">
                <a:solidFill>
                  <a:srgbClr val="FF0000"/>
                </a:solidFill>
                <a:hlinkClick r:id="rId2"/>
              </a:rPr>
              <a:t>https://github.com/FRCBS/iron_measurement_comparisons</a:t>
            </a:r>
            <a:endParaRPr lang="fi-FI" sz="2000" dirty="0">
              <a:solidFill>
                <a:srgbClr val="FF0000"/>
              </a:solidFill>
            </a:endParaRPr>
          </a:p>
          <a:p>
            <a:r>
              <a:rPr lang="fi-FI" sz="2000" dirty="0">
                <a:solidFill>
                  <a:srgbClr val="FF0000"/>
                </a:solidFill>
                <a:hlinkClick r:id="rId3"/>
              </a:rPr>
              <a:t>Karregat &amp; </a:t>
            </a:r>
            <a:r>
              <a:rPr lang="fi-FI" sz="2000" dirty="0" err="1">
                <a:solidFill>
                  <a:srgbClr val="FF0000"/>
                </a:solidFill>
                <a:hlinkClick r:id="rId3"/>
              </a:rPr>
              <a:t>al</a:t>
            </a:r>
            <a:r>
              <a:rPr lang="fi-FI" sz="2000" dirty="0">
                <a:solidFill>
                  <a:srgbClr val="FF0000"/>
                </a:solidFill>
                <a:hlinkClick r:id="rId3"/>
              </a:rPr>
              <a:t> 2024</a:t>
            </a:r>
            <a:endParaRPr lang="fi-FI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www.bloodservice.fi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2B7ACDA-DC6A-4734-8AAC-1F83352AC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8" y="1533810"/>
            <a:ext cx="5391091" cy="463909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6118456-98E1-4E50-B610-87DEEB59F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97" y="1342025"/>
            <a:ext cx="1159222" cy="1208903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CEC2FB8C-59A6-4F35-97BD-37B8F3E62559}"/>
              </a:ext>
            </a:extLst>
          </p:cNvPr>
          <p:cNvSpPr txBox="1"/>
          <p:nvPr/>
        </p:nvSpPr>
        <p:spPr>
          <a:xfrm>
            <a:off x="10631484" y="2635270"/>
            <a:ext cx="132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Sofie Ekroos </a:t>
            </a:r>
          </a:p>
        </p:txBody>
      </p:sp>
      <p:sp>
        <p:nvSpPr>
          <p:cNvPr id="10" name="Tekstin paikkamerkki 13">
            <a:extLst>
              <a:ext uri="{FF2B5EF4-FFF2-40B4-BE49-F238E27FC236}">
                <a16:creationId xmlns:a16="http://schemas.microsoft.com/office/drawing/2014/main" id="{0D9EE882-5880-F8B4-FD62-F4EC5CDA3B69}"/>
              </a:ext>
            </a:extLst>
          </p:cNvPr>
          <p:cNvSpPr txBox="1">
            <a:spLocks/>
          </p:cNvSpPr>
          <p:nvPr/>
        </p:nvSpPr>
        <p:spPr>
          <a:xfrm>
            <a:off x="10781911" y="2961547"/>
            <a:ext cx="859156" cy="3360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Sisällön paikkamerkki 5" descr="Kuva, joka sisältää kohteen henkilö, seinä, sisä, poseeraaminen&#10;&#10;Kuvaus luotu automaattisesti">
            <a:extLst>
              <a:ext uri="{FF2B5EF4-FFF2-40B4-BE49-F238E27FC236}">
                <a16:creationId xmlns:a16="http://schemas.microsoft.com/office/drawing/2014/main" id="{043EA8C5-5B49-9E10-8003-C3E64F05B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34" y="3084122"/>
            <a:ext cx="1112610" cy="1390763"/>
          </a:xfrm>
          <a:prstGeom prst="rect">
            <a:avLst/>
          </a:prstGeom>
        </p:spPr>
      </p:pic>
      <p:pic>
        <p:nvPicPr>
          <p:cNvPr id="13" name="Kuva 12" descr="Kuva, joka sisältää kohteen henkilö, nainen, sisä, hymyileminen&#10;&#10;Kuvaus luotu automaattisesti">
            <a:extLst>
              <a:ext uri="{FF2B5EF4-FFF2-40B4-BE49-F238E27FC236}">
                <a16:creationId xmlns:a16="http://schemas.microsoft.com/office/drawing/2014/main" id="{5F8F68C7-9B31-3F5E-5652-4CFF07AD7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86" y="4922289"/>
            <a:ext cx="1166686" cy="1166686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A94BFA6D-902F-CA49-A2DD-79392725D44D}"/>
              </a:ext>
            </a:extLst>
          </p:cNvPr>
          <p:cNvSpPr txBox="1"/>
          <p:nvPr/>
        </p:nvSpPr>
        <p:spPr>
          <a:xfrm>
            <a:off x="10716686" y="6074337"/>
            <a:ext cx="120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Jan Karregat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B2A5A37-A172-D1EE-1769-2024181F9249}"/>
              </a:ext>
            </a:extLst>
          </p:cNvPr>
          <p:cNvSpPr txBox="1"/>
          <p:nvPr/>
        </p:nvSpPr>
        <p:spPr>
          <a:xfrm>
            <a:off x="10521388" y="4620071"/>
            <a:ext cx="1692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Katja van den Hurk</a:t>
            </a:r>
          </a:p>
        </p:txBody>
      </p:sp>
    </p:spTree>
    <p:extLst>
      <p:ext uri="{BB962C8B-B14F-4D97-AF65-F5344CB8AC3E}">
        <p14:creationId xmlns:p14="http://schemas.microsoft.com/office/powerpoint/2010/main" val="3831409730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Veripalvelu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CC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9E7D0817F5448AEBCFEDF85947944" ma:contentTypeVersion="14" ma:contentTypeDescription="Een nieuw document maken." ma:contentTypeScope="" ma:versionID="ca1fff6abcce7fd0edbeffb66a73830c">
  <xsd:schema xmlns:xsd="http://www.w3.org/2001/XMLSchema" xmlns:xs="http://www.w3.org/2001/XMLSchema" xmlns:p="http://schemas.microsoft.com/office/2006/metadata/properties" xmlns:ns2="226bb0d9-941c-4c72-8b58-eec0f92f91f9" xmlns:ns3="390cec58-3f9b-4ba4-8a21-a3ec4dd383b8" targetNamespace="http://schemas.microsoft.com/office/2006/metadata/properties" ma:root="true" ma:fieldsID="62c6e46a416083380a54c833316e6934" ns2:_="" ns3:_="">
    <xsd:import namespace="226bb0d9-941c-4c72-8b58-eec0f92f91f9"/>
    <xsd:import namespace="390cec58-3f9b-4ba4-8a21-a3ec4dd383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bb0d9-941c-4c72-8b58-eec0f92f9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0f1cba57-224f-4b5e-856c-412f75d57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cec58-3f9b-4ba4-8a21-a3ec4dd383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9674ad-d5c1-440c-aae0-4061e05cf5d0}" ma:internalName="TaxCatchAll" ma:showField="CatchAllData" ma:web="390cec58-3f9b-4ba4-8a21-a3ec4dd38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6bb0d9-941c-4c72-8b58-eec0f92f91f9">
      <Terms xmlns="http://schemas.microsoft.com/office/infopath/2007/PartnerControls"/>
    </lcf76f155ced4ddcb4097134ff3c332f>
    <TaxCatchAll xmlns="390cec58-3f9b-4ba4-8a21-a3ec4dd383b8" xsi:nil="true"/>
  </documentManagement>
</p:properties>
</file>

<file path=customXml/itemProps1.xml><?xml version="1.0" encoding="utf-8"?>
<ds:datastoreItem xmlns:ds="http://schemas.openxmlformats.org/officeDocument/2006/customXml" ds:itemID="{AC9587E0-CBEF-4D5C-8342-BB8DC397601C}"/>
</file>

<file path=customXml/itemProps2.xml><?xml version="1.0" encoding="utf-8"?>
<ds:datastoreItem xmlns:ds="http://schemas.openxmlformats.org/officeDocument/2006/customXml" ds:itemID="{6085A6F7-67E3-4DAA-8A6C-DBE8B897BAF2}"/>
</file>

<file path=customXml/itemProps3.xml><?xml version="1.0" encoding="utf-8"?>
<ds:datastoreItem xmlns:ds="http://schemas.openxmlformats.org/officeDocument/2006/customXml" ds:itemID="{63A174C5-111A-450C-B541-8A6E711145D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5857</TotalTime>
  <Words>1005</Words>
  <Application>Microsoft Office PowerPoint</Application>
  <PresentationFormat>Laajakuva</PresentationFormat>
  <Paragraphs>124</Paragraphs>
  <Slides>18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4" baseType="lpstr">
      <vt:lpstr>Arial</vt:lpstr>
      <vt:lpstr>ArialMT</vt:lpstr>
      <vt:lpstr>Calibri</vt:lpstr>
      <vt:lpstr>Helvetica</vt:lpstr>
      <vt:lpstr>Wingdings</vt:lpstr>
      <vt:lpstr>SPR</vt:lpstr>
      <vt:lpstr>FinDonor study in retrospect  a decade of improving iron balance of blood donors</vt:lpstr>
      <vt:lpstr>No conflicts of interest </vt:lpstr>
      <vt:lpstr>Background facts</vt:lpstr>
      <vt:lpstr>10 years history of donor health study activities in FIN</vt:lpstr>
      <vt:lpstr>FinDonor 10000 (2580 blood donors)</vt:lpstr>
      <vt:lpstr>PowerPoint-esitys</vt:lpstr>
      <vt:lpstr>2. No association with ferritin and self estimated health</vt:lpstr>
      <vt:lpstr>PowerPoint-esitys</vt:lpstr>
      <vt:lpstr>Ferritin levels - blood donors vs. general population?</vt:lpstr>
      <vt:lpstr>Proportion of ID individuals - blood donors vs general population? (WHO definition 15 μg/L)</vt:lpstr>
      <vt:lpstr>How do iron stores of blood donors compare to the general population?</vt:lpstr>
      <vt:lpstr>PowerPoint-esitys</vt:lpstr>
      <vt:lpstr>Policy &amp; Hb deferral comparision of four European countries</vt:lpstr>
      <vt:lpstr>Hb – deferral rates of Finnish blood donors compare  well to other European countries</vt:lpstr>
      <vt:lpstr>PowerPoint-esitys</vt:lpstr>
      <vt:lpstr>Ferritin is very hard to interpret in a healthy person</vt:lpstr>
      <vt:lpstr>Summary</vt:lpstr>
      <vt:lpstr>Thank you  mikko.arvas@bloodservice.fi johanna.castren@bloodservice.fi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Salminen Tuuli</dc:creator>
  <cp:lastModifiedBy>Castrén Johanna</cp:lastModifiedBy>
  <cp:revision>228</cp:revision>
  <dcterms:created xsi:type="dcterms:W3CDTF">2022-01-20T10:13:04Z</dcterms:created>
  <dcterms:modified xsi:type="dcterms:W3CDTF">2025-09-09T12:44:29Z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0x0101004619E7D0817F5448AEBCFEDF85947944</vt:lpwstr>
  </property>
</Properties>
</file>