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0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84" r:id="rId14"/>
    <p:sldId id="273" r:id="rId15"/>
    <p:sldId id="265" r:id="rId16"/>
    <p:sldId id="266" r:id="rId17"/>
    <p:sldId id="274" r:id="rId18"/>
    <p:sldId id="283" r:id="rId1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93F0691-790B-E866-0AD5-806F27D8D8F0}" v="2" dt="2025-09-11T08:23:08.90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396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rik@jpaudiovisueel.nl" userId="S::urn:spo:guest#erik@jpaudiovisueel.nl::" providerId="AD" clId="Web-{793F0691-790B-E866-0AD5-806F27D8D8F0}"/>
    <pc:docChg chg="modSld">
      <pc:chgData name="erik@jpaudiovisueel.nl" userId="S::urn:spo:guest#erik@jpaudiovisueel.nl::" providerId="AD" clId="Web-{793F0691-790B-E866-0AD5-806F27D8D8F0}" dt="2025-09-11T08:23:03.993" v="0" actId="20577"/>
      <pc:docMkLst>
        <pc:docMk/>
      </pc:docMkLst>
      <pc:sldChg chg="modSp">
        <pc:chgData name="erik@jpaudiovisueel.nl" userId="S::urn:spo:guest#erik@jpaudiovisueel.nl::" providerId="AD" clId="Web-{793F0691-790B-E866-0AD5-806F27D8D8F0}" dt="2025-09-11T08:23:03.993" v="0" actId="20577"/>
        <pc:sldMkLst>
          <pc:docMk/>
          <pc:sldMk cId="391938020" sldId="284"/>
        </pc:sldMkLst>
        <pc:spChg chg="mod">
          <ac:chgData name="erik@jpaudiovisueel.nl" userId="S::urn:spo:guest#erik@jpaudiovisueel.nl::" providerId="AD" clId="Web-{793F0691-790B-E866-0AD5-806F27D8D8F0}" dt="2025-09-11T08:23:03.993" v="0" actId="20577"/>
          <ac:spMkLst>
            <pc:docMk/>
            <pc:sldMk cId="391938020" sldId="284"/>
            <ac:spMk id="7" creationId="{E7F6B629-B2A7-4B2C-84B0-8EBF2E69559B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0F7E78-3023-49AC-BF9D-EA8F879C7A13}" type="datetimeFigureOut">
              <a:rPr lang="fr-FR" smtClean="0"/>
              <a:t>11/09/2025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B8F16F-8ED8-4661-9FD8-680CC01CDC5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9441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CE503F-3829-424C-B087-DD4605A2A704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320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EFB105B-BD7B-4506-97DB-192F6E32EE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F3ACAEA-C6E5-4A2F-B561-AAFDC40C2C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249F5FA-DA86-4CA7-BCFD-E587C3938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18DBB-0047-4C14-B98A-AC0D19FED0FF}" type="datetimeFigureOut">
              <a:rPr lang="fr-FR" smtClean="0"/>
              <a:t>11/09/2025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F5C309A-4B40-4B45-B023-B09F2E323E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B36DEC6-ECDD-4906-A41F-215346D9A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1BC14-997A-4D3F-9313-3279346379F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2489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B08E4CD-F8B2-423E-A20C-719953DBAA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3776F4B3-B4B3-4223-9747-8139D597A4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312CEAA-B4DE-4DF5-930E-3189AF992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18DBB-0047-4C14-B98A-AC0D19FED0FF}" type="datetimeFigureOut">
              <a:rPr lang="fr-FR" smtClean="0"/>
              <a:t>11/09/2025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FE717C3-28B0-4876-8D84-1F1A6AFFEF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BD82CA1-6270-47C6-88AC-8A8A2E237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1BC14-997A-4D3F-9313-3279346379F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058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85CA4D4C-FD65-4673-98F5-9097501356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41120954-54F7-4A7C-B7EF-AAB9AF9DB8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A90D325-C1B6-446D-8624-CB6DFADFB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18DBB-0047-4C14-B98A-AC0D19FED0FF}" type="datetimeFigureOut">
              <a:rPr lang="fr-FR" smtClean="0"/>
              <a:t>11/09/2025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F2A734A-B5F2-45DA-8026-E415D40EA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65CE977-9CA0-4DC1-B6CE-D995E0D1E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1BC14-997A-4D3F-9313-3279346379F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85342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hapeau-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aphic 7">
            <a:extLst>
              <a:ext uri="{FF2B5EF4-FFF2-40B4-BE49-F238E27FC236}">
                <a16:creationId xmlns:a16="http://schemas.microsoft.com/office/drawing/2014/main" id="{E96A94B4-0E5A-4C1C-90E6-F13F0CDF6F5E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552267" y="66709"/>
            <a:ext cx="992575" cy="992575"/>
            <a:chOff x="4181475" y="2181225"/>
            <a:chExt cx="782955" cy="782955"/>
          </a:xfrm>
        </p:grpSpPr>
        <p:sp>
          <p:nvSpPr>
            <p:cNvPr id="15" name="Vrije vorm: vorm 14">
              <a:extLst>
                <a:ext uri="{FF2B5EF4-FFF2-40B4-BE49-F238E27FC236}">
                  <a16:creationId xmlns:a16="http://schemas.microsoft.com/office/drawing/2014/main" id="{60FE509E-A42C-4640-A7C7-51A14A3BBD07}"/>
                </a:ext>
              </a:extLst>
            </p:cNvPr>
            <p:cNvSpPr/>
            <p:nvPr/>
          </p:nvSpPr>
          <p:spPr>
            <a:xfrm>
              <a:off x="4322445" y="2371725"/>
              <a:ext cx="514350" cy="401002"/>
            </a:xfrm>
            <a:custGeom>
              <a:avLst/>
              <a:gdLst>
                <a:gd name="connsiteX0" fmla="*/ 302895 w 514350"/>
                <a:gd name="connsiteY0" fmla="*/ 137160 h 401002"/>
                <a:gd name="connsiteX1" fmla="*/ 380048 w 514350"/>
                <a:gd name="connsiteY1" fmla="*/ 219075 h 401002"/>
                <a:gd name="connsiteX2" fmla="*/ 359093 w 514350"/>
                <a:gd name="connsiteY2" fmla="*/ 237173 h 401002"/>
                <a:gd name="connsiteX3" fmla="*/ 280035 w 514350"/>
                <a:gd name="connsiteY3" fmla="*/ 101918 h 401002"/>
                <a:gd name="connsiteX4" fmla="*/ 240030 w 514350"/>
                <a:gd name="connsiteY4" fmla="*/ 50482 h 401002"/>
                <a:gd name="connsiteX5" fmla="*/ 23812 w 514350"/>
                <a:gd name="connsiteY5" fmla="*/ 0 h 401002"/>
                <a:gd name="connsiteX6" fmla="*/ 153353 w 514350"/>
                <a:gd name="connsiteY6" fmla="*/ 44768 h 401002"/>
                <a:gd name="connsiteX7" fmla="*/ 142875 w 514350"/>
                <a:gd name="connsiteY7" fmla="*/ 62865 h 401002"/>
                <a:gd name="connsiteX8" fmla="*/ 0 w 514350"/>
                <a:gd name="connsiteY8" fmla="*/ 39053 h 401002"/>
                <a:gd name="connsiteX9" fmla="*/ 134303 w 514350"/>
                <a:gd name="connsiteY9" fmla="*/ 81915 h 401002"/>
                <a:gd name="connsiteX10" fmla="*/ 128587 w 514350"/>
                <a:gd name="connsiteY10" fmla="*/ 97155 h 401002"/>
                <a:gd name="connsiteX11" fmla="*/ 3810 w 514350"/>
                <a:gd name="connsiteY11" fmla="*/ 85725 h 401002"/>
                <a:gd name="connsiteX12" fmla="*/ 123825 w 514350"/>
                <a:gd name="connsiteY12" fmla="*/ 114300 h 401002"/>
                <a:gd name="connsiteX13" fmla="*/ 120015 w 514350"/>
                <a:gd name="connsiteY13" fmla="*/ 129540 h 401002"/>
                <a:gd name="connsiteX14" fmla="*/ 38100 w 514350"/>
                <a:gd name="connsiteY14" fmla="*/ 129540 h 401002"/>
                <a:gd name="connsiteX15" fmla="*/ 97155 w 514350"/>
                <a:gd name="connsiteY15" fmla="*/ 150495 h 401002"/>
                <a:gd name="connsiteX16" fmla="*/ 178118 w 514350"/>
                <a:gd name="connsiteY16" fmla="*/ 180975 h 401002"/>
                <a:gd name="connsiteX17" fmla="*/ 298132 w 514350"/>
                <a:gd name="connsiteY17" fmla="*/ 280035 h 401002"/>
                <a:gd name="connsiteX18" fmla="*/ 337185 w 514350"/>
                <a:gd name="connsiteY18" fmla="*/ 274320 h 401002"/>
                <a:gd name="connsiteX19" fmla="*/ 264795 w 514350"/>
                <a:gd name="connsiteY19" fmla="*/ 320993 h 401002"/>
                <a:gd name="connsiteX20" fmla="*/ 221932 w 514350"/>
                <a:gd name="connsiteY20" fmla="*/ 374333 h 401002"/>
                <a:gd name="connsiteX21" fmla="*/ 192405 w 514350"/>
                <a:gd name="connsiteY21" fmla="*/ 401003 h 401002"/>
                <a:gd name="connsiteX22" fmla="*/ 274320 w 514350"/>
                <a:gd name="connsiteY22" fmla="*/ 386715 h 401002"/>
                <a:gd name="connsiteX23" fmla="*/ 427673 w 514350"/>
                <a:gd name="connsiteY23" fmla="*/ 240983 h 401002"/>
                <a:gd name="connsiteX24" fmla="*/ 369570 w 514350"/>
                <a:gd name="connsiteY24" fmla="*/ 166688 h 401002"/>
                <a:gd name="connsiteX25" fmla="*/ 370523 w 514350"/>
                <a:gd name="connsiteY25" fmla="*/ 164783 h 401002"/>
                <a:gd name="connsiteX26" fmla="*/ 447675 w 514350"/>
                <a:gd name="connsiteY26" fmla="*/ 200977 h 401002"/>
                <a:gd name="connsiteX27" fmla="*/ 500063 w 514350"/>
                <a:gd name="connsiteY27" fmla="*/ 214313 h 401002"/>
                <a:gd name="connsiteX28" fmla="*/ 372428 w 514350"/>
                <a:gd name="connsiteY28" fmla="*/ 149543 h 401002"/>
                <a:gd name="connsiteX29" fmla="*/ 354330 w 514350"/>
                <a:gd name="connsiteY29" fmla="*/ 137160 h 401002"/>
                <a:gd name="connsiteX30" fmla="*/ 361950 w 514350"/>
                <a:gd name="connsiteY30" fmla="*/ 128588 h 401002"/>
                <a:gd name="connsiteX31" fmla="*/ 357188 w 514350"/>
                <a:gd name="connsiteY31" fmla="*/ 119063 h 401002"/>
                <a:gd name="connsiteX32" fmla="*/ 364807 w 514350"/>
                <a:gd name="connsiteY32" fmla="*/ 111443 h 401002"/>
                <a:gd name="connsiteX33" fmla="*/ 373380 w 514350"/>
                <a:gd name="connsiteY33" fmla="*/ 119063 h 401002"/>
                <a:gd name="connsiteX34" fmla="*/ 380048 w 514350"/>
                <a:gd name="connsiteY34" fmla="*/ 127635 h 401002"/>
                <a:gd name="connsiteX35" fmla="*/ 507682 w 514350"/>
                <a:gd name="connsiteY35" fmla="*/ 212408 h 401002"/>
                <a:gd name="connsiteX36" fmla="*/ 507682 w 514350"/>
                <a:gd name="connsiteY36" fmla="*/ 219075 h 401002"/>
                <a:gd name="connsiteX37" fmla="*/ 507682 w 514350"/>
                <a:gd name="connsiteY37" fmla="*/ 219075 h 401002"/>
                <a:gd name="connsiteX38" fmla="*/ 514350 w 514350"/>
                <a:gd name="connsiteY38" fmla="*/ 212408 h 401002"/>
                <a:gd name="connsiteX39" fmla="*/ 511493 w 514350"/>
                <a:gd name="connsiteY39" fmla="*/ 206693 h 401002"/>
                <a:gd name="connsiteX40" fmla="*/ 365760 w 514350"/>
                <a:gd name="connsiteY40" fmla="*/ 100965 h 401002"/>
                <a:gd name="connsiteX41" fmla="*/ 333375 w 514350"/>
                <a:gd name="connsiteY41" fmla="*/ 94298 h 401002"/>
                <a:gd name="connsiteX42" fmla="*/ 333375 w 514350"/>
                <a:gd name="connsiteY42" fmla="*/ 98107 h 401002"/>
                <a:gd name="connsiteX43" fmla="*/ 320040 w 514350"/>
                <a:gd name="connsiteY43" fmla="*/ 98107 h 401002"/>
                <a:gd name="connsiteX44" fmla="*/ 322898 w 514350"/>
                <a:gd name="connsiteY44" fmla="*/ 102870 h 401002"/>
                <a:gd name="connsiteX45" fmla="*/ 310515 w 514350"/>
                <a:gd name="connsiteY45" fmla="*/ 104775 h 401002"/>
                <a:gd name="connsiteX46" fmla="*/ 315278 w 514350"/>
                <a:gd name="connsiteY46" fmla="*/ 111443 h 401002"/>
                <a:gd name="connsiteX47" fmla="*/ 305753 w 514350"/>
                <a:gd name="connsiteY47" fmla="*/ 115252 h 401002"/>
                <a:gd name="connsiteX48" fmla="*/ 310515 w 514350"/>
                <a:gd name="connsiteY48" fmla="*/ 122873 h 401002"/>
                <a:gd name="connsiteX49" fmla="*/ 303848 w 514350"/>
                <a:gd name="connsiteY49" fmla="*/ 127635 h 401002"/>
                <a:gd name="connsiteX50" fmla="*/ 306705 w 514350"/>
                <a:gd name="connsiteY50" fmla="*/ 133350 h 401002"/>
                <a:gd name="connsiteX51" fmla="*/ 302895 w 514350"/>
                <a:gd name="connsiteY51" fmla="*/ 137160 h 401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514350" h="401002">
                  <a:moveTo>
                    <a:pt x="302895" y="137160"/>
                  </a:moveTo>
                  <a:cubicBezTo>
                    <a:pt x="302895" y="181927"/>
                    <a:pt x="380048" y="184785"/>
                    <a:pt x="380048" y="219075"/>
                  </a:cubicBezTo>
                  <a:cubicBezTo>
                    <a:pt x="380048" y="231458"/>
                    <a:pt x="368618" y="237173"/>
                    <a:pt x="359093" y="237173"/>
                  </a:cubicBezTo>
                  <a:cubicBezTo>
                    <a:pt x="313373" y="237173"/>
                    <a:pt x="287655" y="173355"/>
                    <a:pt x="280035" y="101918"/>
                  </a:cubicBezTo>
                  <a:cubicBezTo>
                    <a:pt x="277178" y="75248"/>
                    <a:pt x="266700" y="61913"/>
                    <a:pt x="240030" y="50482"/>
                  </a:cubicBezTo>
                  <a:cubicBezTo>
                    <a:pt x="176212" y="23813"/>
                    <a:pt x="81915" y="8572"/>
                    <a:pt x="23812" y="0"/>
                  </a:cubicBezTo>
                  <a:cubicBezTo>
                    <a:pt x="30480" y="25718"/>
                    <a:pt x="117158" y="40957"/>
                    <a:pt x="153353" y="44768"/>
                  </a:cubicBezTo>
                  <a:cubicBezTo>
                    <a:pt x="150495" y="49530"/>
                    <a:pt x="145733" y="58103"/>
                    <a:pt x="142875" y="62865"/>
                  </a:cubicBezTo>
                  <a:cubicBezTo>
                    <a:pt x="106680" y="53340"/>
                    <a:pt x="44768" y="44768"/>
                    <a:pt x="0" y="39053"/>
                  </a:cubicBezTo>
                  <a:cubicBezTo>
                    <a:pt x="14287" y="67628"/>
                    <a:pt x="80962" y="72390"/>
                    <a:pt x="134303" y="81915"/>
                  </a:cubicBezTo>
                  <a:lnTo>
                    <a:pt x="128587" y="97155"/>
                  </a:lnTo>
                  <a:cubicBezTo>
                    <a:pt x="86677" y="90488"/>
                    <a:pt x="43815" y="85725"/>
                    <a:pt x="3810" y="85725"/>
                  </a:cubicBezTo>
                  <a:cubicBezTo>
                    <a:pt x="19050" y="108585"/>
                    <a:pt x="80010" y="113348"/>
                    <a:pt x="123825" y="114300"/>
                  </a:cubicBezTo>
                  <a:lnTo>
                    <a:pt x="120015" y="129540"/>
                  </a:lnTo>
                  <a:cubicBezTo>
                    <a:pt x="94298" y="128588"/>
                    <a:pt x="65723" y="128588"/>
                    <a:pt x="38100" y="129540"/>
                  </a:cubicBezTo>
                  <a:cubicBezTo>
                    <a:pt x="47625" y="145733"/>
                    <a:pt x="73343" y="148590"/>
                    <a:pt x="97155" y="150495"/>
                  </a:cubicBezTo>
                  <a:cubicBezTo>
                    <a:pt x="122873" y="153352"/>
                    <a:pt x="163830" y="157163"/>
                    <a:pt x="178118" y="180975"/>
                  </a:cubicBezTo>
                  <a:cubicBezTo>
                    <a:pt x="213360" y="236220"/>
                    <a:pt x="240982" y="280035"/>
                    <a:pt x="298132" y="280035"/>
                  </a:cubicBezTo>
                  <a:cubicBezTo>
                    <a:pt x="315278" y="280035"/>
                    <a:pt x="329565" y="277178"/>
                    <a:pt x="337185" y="274320"/>
                  </a:cubicBezTo>
                  <a:cubicBezTo>
                    <a:pt x="332423" y="293370"/>
                    <a:pt x="288607" y="283845"/>
                    <a:pt x="264795" y="320993"/>
                  </a:cubicBezTo>
                  <a:cubicBezTo>
                    <a:pt x="250507" y="342900"/>
                    <a:pt x="250507" y="367665"/>
                    <a:pt x="221932" y="374333"/>
                  </a:cubicBezTo>
                  <a:cubicBezTo>
                    <a:pt x="203835" y="379095"/>
                    <a:pt x="192405" y="386715"/>
                    <a:pt x="192405" y="401003"/>
                  </a:cubicBezTo>
                  <a:cubicBezTo>
                    <a:pt x="221932" y="400050"/>
                    <a:pt x="243840" y="396240"/>
                    <a:pt x="274320" y="386715"/>
                  </a:cubicBezTo>
                  <a:cubicBezTo>
                    <a:pt x="383857" y="353378"/>
                    <a:pt x="427673" y="291465"/>
                    <a:pt x="427673" y="240983"/>
                  </a:cubicBezTo>
                  <a:cubicBezTo>
                    <a:pt x="427673" y="213360"/>
                    <a:pt x="412432" y="185738"/>
                    <a:pt x="369570" y="166688"/>
                  </a:cubicBezTo>
                  <a:lnTo>
                    <a:pt x="370523" y="164783"/>
                  </a:lnTo>
                  <a:cubicBezTo>
                    <a:pt x="385763" y="167640"/>
                    <a:pt x="432435" y="194310"/>
                    <a:pt x="447675" y="200977"/>
                  </a:cubicBezTo>
                  <a:cubicBezTo>
                    <a:pt x="466725" y="209550"/>
                    <a:pt x="482918" y="214313"/>
                    <a:pt x="500063" y="214313"/>
                  </a:cubicBezTo>
                  <a:cubicBezTo>
                    <a:pt x="453390" y="182880"/>
                    <a:pt x="411480" y="161925"/>
                    <a:pt x="372428" y="149543"/>
                  </a:cubicBezTo>
                  <a:cubicBezTo>
                    <a:pt x="361950" y="145733"/>
                    <a:pt x="354330" y="142875"/>
                    <a:pt x="354330" y="137160"/>
                  </a:cubicBezTo>
                  <a:cubicBezTo>
                    <a:pt x="354330" y="132398"/>
                    <a:pt x="361950" y="132398"/>
                    <a:pt x="361950" y="128588"/>
                  </a:cubicBezTo>
                  <a:cubicBezTo>
                    <a:pt x="361950" y="125730"/>
                    <a:pt x="357188" y="124777"/>
                    <a:pt x="357188" y="119063"/>
                  </a:cubicBezTo>
                  <a:cubicBezTo>
                    <a:pt x="357188" y="115252"/>
                    <a:pt x="360045" y="111443"/>
                    <a:pt x="364807" y="111443"/>
                  </a:cubicBezTo>
                  <a:cubicBezTo>
                    <a:pt x="369570" y="111443"/>
                    <a:pt x="372428" y="114300"/>
                    <a:pt x="373380" y="119063"/>
                  </a:cubicBezTo>
                  <a:cubicBezTo>
                    <a:pt x="374332" y="121920"/>
                    <a:pt x="375285" y="125730"/>
                    <a:pt x="380048" y="127635"/>
                  </a:cubicBezTo>
                  <a:cubicBezTo>
                    <a:pt x="419100" y="146685"/>
                    <a:pt x="473393" y="184785"/>
                    <a:pt x="507682" y="212408"/>
                  </a:cubicBezTo>
                  <a:lnTo>
                    <a:pt x="507682" y="219075"/>
                  </a:lnTo>
                  <a:lnTo>
                    <a:pt x="507682" y="219075"/>
                  </a:lnTo>
                  <a:cubicBezTo>
                    <a:pt x="511493" y="219075"/>
                    <a:pt x="514350" y="215265"/>
                    <a:pt x="514350" y="212408"/>
                  </a:cubicBezTo>
                  <a:cubicBezTo>
                    <a:pt x="514350" y="210502"/>
                    <a:pt x="513397" y="207645"/>
                    <a:pt x="511493" y="206693"/>
                  </a:cubicBezTo>
                  <a:cubicBezTo>
                    <a:pt x="487680" y="184785"/>
                    <a:pt x="418148" y="122873"/>
                    <a:pt x="365760" y="100965"/>
                  </a:cubicBezTo>
                  <a:cubicBezTo>
                    <a:pt x="354330" y="96203"/>
                    <a:pt x="341948" y="94298"/>
                    <a:pt x="333375" y="94298"/>
                  </a:cubicBezTo>
                  <a:lnTo>
                    <a:pt x="333375" y="98107"/>
                  </a:lnTo>
                  <a:lnTo>
                    <a:pt x="320040" y="98107"/>
                  </a:lnTo>
                  <a:lnTo>
                    <a:pt x="322898" y="102870"/>
                  </a:lnTo>
                  <a:lnTo>
                    <a:pt x="310515" y="104775"/>
                  </a:lnTo>
                  <a:lnTo>
                    <a:pt x="315278" y="111443"/>
                  </a:lnTo>
                  <a:lnTo>
                    <a:pt x="305753" y="115252"/>
                  </a:lnTo>
                  <a:lnTo>
                    <a:pt x="310515" y="122873"/>
                  </a:lnTo>
                  <a:lnTo>
                    <a:pt x="303848" y="127635"/>
                  </a:lnTo>
                  <a:lnTo>
                    <a:pt x="306705" y="133350"/>
                  </a:lnTo>
                  <a:lnTo>
                    <a:pt x="302895" y="137160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/>
            </a:p>
          </p:txBody>
        </p:sp>
        <p:sp>
          <p:nvSpPr>
            <p:cNvPr id="16" name="Vrije vorm: vorm 15">
              <a:extLst>
                <a:ext uri="{FF2B5EF4-FFF2-40B4-BE49-F238E27FC236}">
                  <a16:creationId xmlns:a16="http://schemas.microsoft.com/office/drawing/2014/main" id="{D54E53A4-FAE0-4D0F-B519-4E6735677292}"/>
                </a:ext>
              </a:extLst>
            </p:cNvPr>
            <p:cNvSpPr/>
            <p:nvPr/>
          </p:nvSpPr>
          <p:spPr>
            <a:xfrm>
              <a:off x="4181475" y="2181225"/>
              <a:ext cx="782955" cy="782955"/>
            </a:xfrm>
            <a:custGeom>
              <a:avLst/>
              <a:gdLst>
                <a:gd name="connsiteX0" fmla="*/ 0 w 782955"/>
                <a:gd name="connsiteY0" fmla="*/ 0 h 782955"/>
                <a:gd name="connsiteX1" fmla="*/ 782955 w 782955"/>
                <a:gd name="connsiteY1" fmla="*/ 0 h 782955"/>
                <a:gd name="connsiteX2" fmla="*/ 782955 w 782955"/>
                <a:gd name="connsiteY2" fmla="*/ 782955 h 782955"/>
                <a:gd name="connsiteX3" fmla="*/ 0 w 782955"/>
                <a:gd name="connsiteY3" fmla="*/ 782955 h 7829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2955" h="782955">
                  <a:moveTo>
                    <a:pt x="0" y="0"/>
                  </a:moveTo>
                  <a:lnTo>
                    <a:pt x="782955" y="0"/>
                  </a:lnTo>
                  <a:lnTo>
                    <a:pt x="782955" y="782955"/>
                  </a:lnTo>
                  <a:lnTo>
                    <a:pt x="0" y="782955"/>
                  </a:lnTo>
                  <a:close/>
                </a:path>
              </a:pathLst>
            </a:custGeom>
            <a:no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GB" sz="2400"/>
            </a:p>
          </p:txBody>
        </p:sp>
      </p:grpSp>
      <p:cxnSp>
        <p:nvCxnSpPr>
          <p:cNvPr id="17" name="Rechte verbindingslijn 16">
            <a:extLst>
              <a:ext uri="{FF2B5EF4-FFF2-40B4-BE49-F238E27FC236}">
                <a16:creationId xmlns:a16="http://schemas.microsoft.com/office/drawing/2014/main" id="{384B3D3C-4282-467B-BFE7-3EE60AFDD71D}"/>
              </a:ext>
            </a:extLst>
          </p:cNvPr>
          <p:cNvCxnSpPr>
            <a:cxnSpLocks/>
          </p:cNvCxnSpPr>
          <p:nvPr userDrawn="1"/>
        </p:nvCxnSpPr>
        <p:spPr>
          <a:xfrm>
            <a:off x="501645" y="501637"/>
            <a:ext cx="50640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echte verbindingslijn 17">
            <a:extLst>
              <a:ext uri="{FF2B5EF4-FFF2-40B4-BE49-F238E27FC236}">
                <a16:creationId xmlns:a16="http://schemas.microsoft.com/office/drawing/2014/main" id="{1857F8B2-36C1-42BC-9D09-50A7E3365920}"/>
              </a:ext>
            </a:extLst>
          </p:cNvPr>
          <p:cNvCxnSpPr>
            <a:cxnSpLocks/>
          </p:cNvCxnSpPr>
          <p:nvPr userDrawn="1"/>
        </p:nvCxnSpPr>
        <p:spPr>
          <a:xfrm>
            <a:off x="6616713" y="501624"/>
            <a:ext cx="5064000" cy="0"/>
          </a:xfrm>
          <a:prstGeom prst="line">
            <a:avLst/>
          </a:prstGeom>
          <a:ln w="31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jdelijke aanduiding voor voettekst 9">
            <a:extLst>
              <a:ext uri="{FF2B5EF4-FFF2-40B4-BE49-F238E27FC236}">
                <a16:creationId xmlns:a16="http://schemas.microsoft.com/office/drawing/2014/main" id="{F334B835-4D08-487D-8CAC-217901D36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EA8839C1-AD71-4E48-85E5-CBB2FE7E8C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/>
              <a:t> </a:t>
            </a:r>
            <a:fld id="{B74C3CA3-956D-4E4B-B5F3-86E633D39F76}" type="slidenum">
              <a:rPr lang="nl-NL" b="0" smtClean="0"/>
              <a:pPr/>
              <a:t>‹#›</a:t>
            </a:fld>
            <a:endParaRPr lang="nl-NL" b="0" dirty="0"/>
          </a:p>
        </p:txBody>
      </p:sp>
    </p:spTree>
    <p:extLst>
      <p:ext uri="{BB962C8B-B14F-4D97-AF65-F5344CB8AC3E}">
        <p14:creationId xmlns:p14="http://schemas.microsoft.com/office/powerpoint/2010/main" val="26516167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lô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4CBDB90C-5873-90F7-844C-1B609AC9F79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1855"/>
          <a:stretch/>
        </p:blipFill>
        <p:spPr>
          <a:xfrm>
            <a:off x="3647728" y="0"/>
            <a:ext cx="8544272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6DFC4940-464A-A560-4A20-4F3F078BC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719" y="2168860"/>
            <a:ext cx="6660000" cy="1661993"/>
          </a:xfrm>
        </p:spPr>
        <p:txBody>
          <a:bodyPr anchor="b"/>
          <a:lstStyle>
            <a:lvl1pPr>
              <a:defRPr sz="5400" cap="all" baseline="0"/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8" name="Espace réservé du texte 6">
            <a:extLst>
              <a:ext uri="{FF2B5EF4-FFF2-40B4-BE49-F238E27FC236}">
                <a16:creationId xmlns:a16="http://schemas.microsoft.com/office/drawing/2014/main" id="{D82702E0-B863-4F9E-48D5-32056B94B55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83912" y="4905164"/>
            <a:ext cx="4320000" cy="569387"/>
          </a:xfrm>
        </p:spPr>
        <p:txBody>
          <a:bodyPr/>
          <a:lstStyle>
            <a:lvl1pPr indent="0">
              <a:lnSpc>
                <a:spcPct val="100000"/>
              </a:lnSpc>
              <a:spcBef>
                <a:spcPts val="600"/>
              </a:spcBef>
              <a:buFontTx/>
              <a:buNone/>
              <a:defRPr sz="1600" b="0"/>
            </a:lvl1pPr>
            <a:lvl2pPr marL="0" indent="0">
              <a:lnSpc>
                <a:spcPct val="100000"/>
              </a:lnSpc>
              <a:spcBef>
                <a:spcPts val="600"/>
              </a:spcBef>
              <a:buFontTx/>
              <a:buNone/>
              <a:defRPr sz="1600" b="0"/>
            </a:lvl2pPr>
            <a:lvl3pPr marL="0" indent="0">
              <a:lnSpc>
                <a:spcPct val="100000"/>
              </a:lnSpc>
              <a:spcBef>
                <a:spcPts val="600"/>
              </a:spcBef>
              <a:buFontTx/>
              <a:buNone/>
              <a:defRPr sz="1600" b="0"/>
            </a:lvl3pPr>
            <a:lvl4pPr indent="0">
              <a:lnSpc>
                <a:spcPct val="100000"/>
              </a:lnSpc>
              <a:spcBef>
                <a:spcPts val="600"/>
              </a:spcBef>
              <a:buFontTx/>
              <a:buNone/>
              <a:defRPr sz="1600" b="0"/>
            </a:lvl4pPr>
            <a:lvl5pPr indent="0">
              <a:lnSpc>
                <a:spcPct val="100000"/>
              </a:lnSpc>
              <a:spcBef>
                <a:spcPts val="600"/>
              </a:spcBef>
              <a:buFontTx/>
              <a:buNone/>
              <a:defRPr sz="1600" b="0"/>
            </a:lvl5pPr>
          </a:lstStyle>
          <a:p>
            <a:pPr lvl="0"/>
            <a:r>
              <a:rPr lang="fr-FR" dirty="0"/>
              <a:t>Niveau 1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9" name="Espace réservé du texte 6">
            <a:extLst>
              <a:ext uri="{FF2B5EF4-FFF2-40B4-BE49-F238E27FC236}">
                <a16:creationId xmlns:a16="http://schemas.microsoft.com/office/drawing/2014/main" id="{DBB6DB8B-106D-E8B7-4742-04A4876BA52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83912" y="4509022"/>
            <a:ext cx="1162169" cy="282573"/>
          </a:xfrm>
          <a:solidFill>
            <a:schemeClr val="accent1"/>
          </a:solidFill>
        </p:spPr>
        <p:txBody>
          <a:bodyPr wrap="none" tIns="18000" bIns="18000"/>
          <a:lstStyle>
            <a:lvl1pPr indent="0">
              <a:lnSpc>
                <a:spcPct val="100000"/>
              </a:lnSpc>
              <a:spcBef>
                <a:spcPts val="0"/>
              </a:spcBef>
              <a:buFontTx/>
              <a:buNone/>
              <a:defRPr sz="1600" b="0">
                <a:solidFill>
                  <a:schemeClr val="bg1"/>
                </a:solidFill>
                <a:latin typeface="Arial Black" panose="020B0A04020102020204" pitchFamily="34" charset="0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0"/>
            </a:lvl2pPr>
            <a:lvl3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0"/>
            </a:lvl3pPr>
            <a:lvl4pPr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0"/>
            </a:lvl4pPr>
            <a:lvl5pPr indent="0">
              <a:lnSpc>
                <a:spcPct val="100000"/>
              </a:lnSpc>
              <a:spcBef>
                <a:spcPts val="0"/>
              </a:spcBef>
              <a:buFontTx/>
              <a:buNone/>
              <a:defRPr sz="1200" b="0"/>
            </a:lvl5pPr>
          </a:lstStyle>
          <a:p>
            <a:pPr lvl="0"/>
            <a:r>
              <a:rPr lang="fr-FR" dirty="0"/>
              <a:t>NIVEAU 1</a:t>
            </a:r>
          </a:p>
        </p:txBody>
      </p:sp>
    </p:spTree>
    <p:extLst>
      <p:ext uri="{BB962C8B-B14F-4D97-AF65-F5344CB8AC3E}">
        <p14:creationId xmlns:p14="http://schemas.microsoft.com/office/powerpoint/2010/main" val="28012577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44AEF3B-6845-4E41-80F9-472953F67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378E09C-191F-4E2E-B3E3-BAE42B26B7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FDDD8A9-3491-40F0-B05F-DD7E32A96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18DBB-0047-4C14-B98A-AC0D19FED0FF}" type="datetimeFigureOut">
              <a:rPr lang="fr-FR" smtClean="0"/>
              <a:t>11/09/2025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A09058A-33CC-45FC-BC05-E99B34D0A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FB36E51-FB82-4BEC-A77C-EFE93E9C3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1BC14-997A-4D3F-9313-3279346379F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4537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460EF8-759A-4B7A-AF3D-39A9781000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93C5225-2DB9-4902-AABC-98C0D826E6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B5C1676-4DFC-49A9-ACD9-11CCED536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18DBB-0047-4C14-B98A-AC0D19FED0FF}" type="datetimeFigureOut">
              <a:rPr lang="fr-FR" smtClean="0"/>
              <a:t>11/09/2025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321F079-FB2C-42AD-9327-E45B7D89A9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9491173-BC91-46D9-AD06-3A7EEFD54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1BC14-997A-4D3F-9313-3279346379F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53273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30110F-EC13-4C4A-B4FA-BBE33130C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1EBF6C5-906C-46FE-AB1D-8B788C2EF9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270165D-4E28-45C1-977B-F731493A5A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CA1231D-A6D3-46CE-A294-CBF915C85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18DBB-0047-4C14-B98A-AC0D19FED0FF}" type="datetimeFigureOut">
              <a:rPr lang="fr-FR" smtClean="0"/>
              <a:t>11/09/2025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B70CC63-A942-41D3-9D7A-DB13F08BB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254F87B-1E2C-4593-B68C-FF442C4EE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1BC14-997A-4D3F-9313-3279346379F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6615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2FC700-F6BB-4544-BC4D-4A0722136B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90C8314-E7BC-4958-A6A6-E4310634BC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1E193BE7-0F57-459D-99C4-A7325E71FC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7E0C3B8-BFDC-4518-ABD9-629726ECFD0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B7F29E61-F76D-4677-83ED-1594652DBB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6B63B5AB-AF1A-45B3-A4FF-B9802DF5C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18DBB-0047-4C14-B98A-AC0D19FED0FF}" type="datetimeFigureOut">
              <a:rPr lang="fr-FR" smtClean="0"/>
              <a:t>11/09/2025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BF2E2D7-FD38-4EF9-AE73-6FEB0DFC6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5D405E0-958A-4373-8F67-F0DBB6C4B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1BC14-997A-4D3F-9313-3279346379F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01672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C9B810-77C6-4B70-8FA9-7AA194E2A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E730658-BB7D-4E16-9970-A0A272268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18DBB-0047-4C14-B98A-AC0D19FED0FF}" type="datetimeFigureOut">
              <a:rPr lang="fr-FR" smtClean="0"/>
              <a:t>11/09/2025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158F07A1-AF32-439C-8009-84F8F5708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4DC2D558-B6FB-43DB-94C5-117EA542C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1BC14-997A-4D3F-9313-3279346379F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574451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9F8C3A5-9AD3-4E55-B2DA-1BEBC23FB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18DBB-0047-4C14-B98A-AC0D19FED0FF}" type="datetimeFigureOut">
              <a:rPr lang="fr-FR" smtClean="0"/>
              <a:t>11/09/2025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5BA57B59-E4D8-4DBF-9645-A41D95BDB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0DCF2B07-639B-40AB-B4A5-D2E2F7EAA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1BC14-997A-4D3F-9313-3279346379F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1209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A624C3-5543-4884-A2A2-AC3A8D858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28A4B2B-2123-41C2-B939-E0C4F4CF6C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2FAF182-876C-451F-BBE1-9B3FD69B4D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1EADDA9-308E-45F3-BC61-B19D309D5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18DBB-0047-4C14-B98A-AC0D19FED0FF}" type="datetimeFigureOut">
              <a:rPr lang="fr-FR" smtClean="0"/>
              <a:t>11/09/2025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9777960-0348-420B-88DE-F5E5542C8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932C0AB-F9CA-4D9C-9970-D8FCBAA89A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1BC14-997A-4D3F-9313-3279346379F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30444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75972B8-F415-4C2F-83FC-F6507ED0F3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B0220F15-0191-4A6C-AF63-CA0EBD41D0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06D05D9-80FD-4EA8-8426-013F18A47F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8668EF0-268E-43AA-8A4C-E20C2022AD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C18DBB-0047-4C14-B98A-AC0D19FED0FF}" type="datetimeFigureOut">
              <a:rPr lang="fr-FR" smtClean="0"/>
              <a:t>11/09/2025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F543C9E-F2EF-4777-97C3-BA01D0272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F6EC5D1-3FDF-454D-BF81-1D81D7415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D1BC14-997A-4D3F-9313-3279346379F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3436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103AC9D-4D59-42FE-96DB-854F0A9BB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E0823A9-49CD-45B9-94CB-8D45783AB0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FD046EC-7844-4EAC-8B82-C743B7AE71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C18DBB-0047-4C14-B98A-AC0D19FED0FF}" type="datetimeFigureOut">
              <a:rPr lang="fr-FR" smtClean="0"/>
              <a:t>11/09/2025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670FA58-13D6-4DE5-A50C-645FD97F8F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A875B66-261C-4740-B05D-C73AD72507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D1BC14-997A-4D3F-9313-3279346379F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91546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B729B8E-1EB5-4234-8FC0-E12AF0C1B17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4EF98759-8594-4372-AF70-40CC8C69102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36AD6714-CCC7-4FF2-8D5B-C00298F869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00" t="16366" r="18594" b="14211"/>
          <a:stretch/>
        </p:blipFill>
        <p:spPr>
          <a:xfrm>
            <a:off x="0" y="0"/>
            <a:ext cx="6096000" cy="5809362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64E1D9C7-CF97-4626-85C3-F7B84A455F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05" t="2523" r="4297" b="8435"/>
          <a:stretch/>
        </p:blipFill>
        <p:spPr>
          <a:xfrm>
            <a:off x="6096000" y="0"/>
            <a:ext cx="6080342" cy="4740442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01EC523D-0442-4C9D-9620-8E46249708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7534" y="5349875"/>
            <a:ext cx="3327400" cy="1385761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9C824D69-9551-49BD-9737-A7109394AB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1" y="5658750"/>
            <a:ext cx="1126066" cy="1126066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A19F4964-A6CC-414A-9CD0-4ABE67210E02}"/>
              </a:ext>
            </a:extLst>
          </p:cNvPr>
          <p:cNvSpPr txBox="1"/>
          <p:nvPr/>
        </p:nvSpPr>
        <p:spPr>
          <a:xfrm>
            <a:off x="1049868" y="2638071"/>
            <a:ext cx="112437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Impact of ferritin-guided donation interval policies in the Netherlands and France</a:t>
            </a:r>
            <a:endParaRPr lang="fr-FR" sz="4000" b="1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4EEF1247-7446-43E5-845C-0D319E2B29D5}"/>
              </a:ext>
            </a:extLst>
          </p:cNvPr>
          <p:cNvSpPr txBox="1"/>
          <p:nvPr/>
        </p:nvSpPr>
        <p:spPr>
          <a:xfrm>
            <a:off x="1571204" y="4386277"/>
            <a:ext cx="9850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L. MALARD, A. MEULENBELD, E. POUCHOL, M. JANSSEN, S. LAPERCHE, </a:t>
            </a:r>
            <a:r>
              <a:rPr lang="en-AU" b="1" u="sng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J.B. THIBERT</a:t>
            </a:r>
            <a:r>
              <a:rPr lang="en-AU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K. VAN DEN HURK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361639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4E1437-1DCB-434E-922E-18CEDF88F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514" y="158147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fr-FR" dirty="0" err="1">
                <a:solidFill>
                  <a:srgbClr val="C00000"/>
                </a:solidFill>
              </a:rPr>
              <a:t>Results</a:t>
            </a:r>
            <a:r>
              <a:rPr lang="fr-FR" dirty="0">
                <a:solidFill>
                  <a:srgbClr val="C00000"/>
                </a:solidFill>
              </a:rPr>
              <a:t> </a:t>
            </a:r>
            <a:r>
              <a:rPr lang="fr-FR" sz="3600" dirty="0">
                <a:solidFill>
                  <a:srgbClr val="C00000"/>
                </a:solidFill>
              </a:rPr>
              <a:t>(3/6) </a:t>
            </a:r>
            <a:r>
              <a:rPr lang="en-US" u="sng" dirty="0">
                <a:solidFill>
                  <a:srgbClr val="C00000"/>
                </a:solidFill>
              </a:rPr>
              <a:t>After the policy implementation</a:t>
            </a:r>
            <a:r>
              <a:rPr lang="en-US" dirty="0">
                <a:solidFill>
                  <a:srgbClr val="C00000"/>
                </a:solidFill>
              </a:rPr>
              <a:t>:</a:t>
            </a:r>
            <a:r>
              <a:rPr lang="en-US" sz="4400" dirty="0">
                <a:solidFill>
                  <a:srgbClr val="C00000"/>
                </a:solidFill>
              </a:rPr>
              <a:t> Deferral</a:t>
            </a:r>
            <a:br>
              <a:rPr lang="fr-FR" dirty="0"/>
            </a:br>
            <a:endParaRPr lang="fr-FR" dirty="0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E7F6B629-B2A7-4B2C-84B0-8EBF2E69559B}"/>
              </a:ext>
            </a:extLst>
          </p:cNvPr>
          <p:cNvSpPr txBox="1">
            <a:spLocks/>
          </p:cNvSpPr>
          <p:nvPr/>
        </p:nvSpPr>
        <p:spPr>
          <a:xfrm>
            <a:off x="98313" y="2148402"/>
            <a:ext cx="4579157" cy="399097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tx2"/>
                </a:solidFill>
              </a:rPr>
              <a:t>Slight decrease in the prevalence of low Hb deferral especially among men in both countries</a:t>
            </a:r>
          </a:p>
          <a:p>
            <a:r>
              <a:rPr lang="en-US" sz="2400" dirty="0">
                <a:solidFill>
                  <a:schemeClr val="tx2"/>
                </a:solidFill>
              </a:rPr>
              <a:t>Decrease over time of the prevalence of ID deferrals in NL for both sexes as well as the low ferritin deferrals among men</a:t>
            </a:r>
          </a:p>
          <a:p>
            <a:r>
              <a:rPr lang="en-US" sz="2400" dirty="0">
                <a:solidFill>
                  <a:schemeClr val="tx2"/>
                </a:solidFill>
              </a:rPr>
              <a:t>Fluctuations over time of the prevalence of ID and low Hb but no downward trend in France</a:t>
            </a:r>
            <a:endParaRPr lang="en-US" sz="2400" dirty="0">
              <a:solidFill>
                <a:schemeClr val="tx2"/>
              </a:solidFill>
              <a:ea typeface="Calibri"/>
              <a:cs typeface="Calibri"/>
            </a:endParaRPr>
          </a:p>
          <a:p>
            <a:endParaRPr lang="en-US" sz="2400" dirty="0"/>
          </a:p>
          <a:p>
            <a:endParaRPr lang="en-US" sz="2400" dirty="0"/>
          </a:p>
        </p:txBody>
      </p: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007BDE09-BE7D-41FD-B768-CF9762D8D88F}"/>
              </a:ext>
            </a:extLst>
          </p:cNvPr>
          <p:cNvGrpSpPr/>
          <p:nvPr/>
        </p:nvGrpSpPr>
        <p:grpSpPr>
          <a:xfrm>
            <a:off x="4677471" y="1131158"/>
            <a:ext cx="7416215" cy="5556276"/>
            <a:chOff x="4677471" y="1131158"/>
            <a:chExt cx="7416215" cy="5556276"/>
          </a:xfrm>
        </p:grpSpPr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72F9E7FA-6F44-448F-B222-0DCB322BB4E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77471" y="1131158"/>
              <a:ext cx="7416215" cy="5556276"/>
            </a:xfrm>
            <a:prstGeom prst="rect">
              <a:avLst/>
            </a:prstGeom>
          </p:spPr>
        </p:pic>
        <p:sp>
          <p:nvSpPr>
            <p:cNvPr id="4" name="ZoneTexte 3">
              <a:extLst>
                <a:ext uri="{FF2B5EF4-FFF2-40B4-BE49-F238E27FC236}">
                  <a16:creationId xmlns:a16="http://schemas.microsoft.com/office/drawing/2014/main" id="{BF850A6B-022C-45C9-A943-9CC4532688AA}"/>
                </a:ext>
              </a:extLst>
            </p:cNvPr>
            <p:cNvSpPr txBox="1"/>
            <p:nvPr/>
          </p:nvSpPr>
          <p:spPr>
            <a:xfrm>
              <a:off x="9981772" y="2956550"/>
              <a:ext cx="121211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00" b="1" dirty="0">
                  <a:solidFill>
                    <a:srgbClr val="002060"/>
                  </a:solidFill>
                </a:rPr>
                <a:t>(</a:t>
              </a:r>
              <a:r>
                <a:rPr lang="fr-FR" sz="1000" b="1" dirty="0" err="1">
                  <a:solidFill>
                    <a:srgbClr val="002060"/>
                  </a:solidFill>
                </a:rPr>
                <a:t>n.s</a:t>
              </a:r>
              <a:r>
                <a:rPr lang="fr-FR" sz="1000" b="1" dirty="0">
                  <a:solidFill>
                    <a:srgbClr val="002060"/>
                  </a:solidFill>
                </a:rPr>
                <a:t>)</a:t>
              </a:r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389A9A25-13B0-4ABE-B070-E2AB79CC533B}"/>
                </a:ext>
              </a:extLst>
            </p:cNvPr>
            <p:cNvSpPr txBox="1"/>
            <p:nvPr/>
          </p:nvSpPr>
          <p:spPr>
            <a:xfrm>
              <a:off x="7063563" y="5486537"/>
              <a:ext cx="121211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00" b="1" dirty="0">
                  <a:solidFill>
                    <a:schemeClr val="accent1">
                      <a:lumMod val="50000"/>
                    </a:schemeClr>
                  </a:solidFill>
                </a:rPr>
                <a:t>p(&lt;0.001)</a:t>
              </a:r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9261ED8E-B649-4DF7-B3CC-FB0D08E9E894}"/>
                </a:ext>
              </a:extLst>
            </p:cNvPr>
            <p:cNvSpPr txBox="1"/>
            <p:nvPr/>
          </p:nvSpPr>
          <p:spPr>
            <a:xfrm>
              <a:off x="9934353" y="5778658"/>
              <a:ext cx="121211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00" b="1" dirty="0">
                  <a:solidFill>
                    <a:srgbClr val="002060"/>
                  </a:solidFill>
                </a:rPr>
                <a:t>p(&lt;0.001)</a:t>
              </a:r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F6AD45AE-F7C7-45A9-B183-40AD5B039788}"/>
                </a:ext>
              </a:extLst>
            </p:cNvPr>
            <p:cNvSpPr txBox="1"/>
            <p:nvPr/>
          </p:nvSpPr>
          <p:spPr>
            <a:xfrm>
              <a:off x="7173466" y="2545425"/>
              <a:ext cx="121211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00" b="1" dirty="0">
                  <a:solidFill>
                    <a:srgbClr val="002060"/>
                  </a:solidFill>
                </a:rPr>
                <a:t>(</a:t>
              </a:r>
              <a:r>
                <a:rPr lang="fr-FR" sz="1000" b="1" dirty="0" err="1">
                  <a:solidFill>
                    <a:srgbClr val="002060"/>
                  </a:solidFill>
                </a:rPr>
                <a:t>n.s</a:t>
              </a:r>
              <a:r>
                <a:rPr lang="fr-FR" sz="1000" b="1" dirty="0">
                  <a:solidFill>
                    <a:srgbClr val="002060"/>
                  </a:solidFill>
                </a:rPr>
                <a:t>)</a:t>
              </a:r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1E675288-9F4B-4412-8703-28873DD1B7D2}"/>
                </a:ext>
              </a:extLst>
            </p:cNvPr>
            <p:cNvSpPr txBox="1"/>
            <p:nvPr/>
          </p:nvSpPr>
          <p:spPr>
            <a:xfrm>
              <a:off x="9748677" y="4956596"/>
              <a:ext cx="121211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00" b="1" dirty="0">
                  <a:solidFill>
                    <a:schemeClr val="accent5">
                      <a:lumMod val="60000"/>
                      <a:lumOff val="40000"/>
                    </a:schemeClr>
                  </a:solidFill>
                </a:rPr>
                <a:t>(</a:t>
              </a:r>
              <a:r>
                <a:rPr lang="fr-FR" sz="1000" b="1" dirty="0" err="1">
                  <a:solidFill>
                    <a:schemeClr val="accent5">
                      <a:lumMod val="60000"/>
                      <a:lumOff val="40000"/>
                    </a:schemeClr>
                  </a:solidFill>
                </a:rPr>
                <a:t>n.s</a:t>
              </a:r>
              <a:r>
                <a:rPr lang="fr-FR" sz="1000" b="1" dirty="0">
                  <a:solidFill>
                    <a:schemeClr val="accent5">
                      <a:lumMod val="60000"/>
                      <a:lumOff val="40000"/>
                    </a:schemeClr>
                  </a:solidFill>
                </a:rPr>
                <a:t>)</a:t>
              </a:r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B3295221-8F04-4A35-8709-B96CA5B9F5C7}"/>
                </a:ext>
              </a:extLst>
            </p:cNvPr>
            <p:cNvSpPr txBox="1"/>
            <p:nvPr/>
          </p:nvSpPr>
          <p:spPr>
            <a:xfrm>
              <a:off x="7226791" y="3036718"/>
              <a:ext cx="121211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00" b="1" dirty="0">
                  <a:solidFill>
                    <a:srgbClr val="C00000"/>
                  </a:solidFill>
                </a:rPr>
                <a:t>(</a:t>
              </a:r>
              <a:r>
                <a:rPr lang="fr-FR" sz="1000" b="1" dirty="0" err="1">
                  <a:solidFill>
                    <a:srgbClr val="C00000"/>
                  </a:solidFill>
                </a:rPr>
                <a:t>n.s</a:t>
              </a:r>
              <a:r>
                <a:rPr lang="fr-FR" sz="1000" b="1" dirty="0">
                  <a:solidFill>
                    <a:srgbClr val="C00000"/>
                  </a:solidFill>
                </a:rPr>
                <a:t>)</a:t>
              </a:r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A450E1DE-A51C-4F8D-90F9-F8EE9E398E84}"/>
                </a:ext>
              </a:extLst>
            </p:cNvPr>
            <p:cNvSpPr txBox="1"/>
            <p:nvPr/>
          </p:nvSpPr>
          <p:spPr>
            <a:xfrm>
              <a:off x="10131058" y="3254587"/>
              <a:ext cx="121211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00" b="1" dirty="0">
                  <a:solidFill>
                    <a:srgbClr val="C00000"/>
                  </a:solidFill>
                </a:rPr>
                <a:t>(</a:t>
              </a:r>
              <a:r>
                <a:rPr lang="fr-FR" sz="1000" b="1" dirty="0" err="1">
                  <a:solidFill>
                    <a:srgbClr val="C00000"/>
                  </a:solidFill>
                </a:rPr>
                <a:t>n.s</a:t>
              </a:r>
              <a:r>
                <a:rPr lang="fr-FR" sz="1000" b="1" dirty="0">
                  <a:solidFill>
                    <a:srgbClr val="C00000"/>
                  </a:solidFill>
                </a:rPr>
                <a:t>)</a:t>
              </a:r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2FBEDF1B-98B9-4295-B891-A2D59A63D0C0}"/>
                </a:ext>
              </a:extLst>
            </p:cNvPr>
            <p:cNvSpPr txBox="1"/>
            <p:nvPr/>
          </p:nvSpPr>
          <p:spPr>
            <a:xfrm>
              <a:off x="7339872" y="5029742"/>
              <a:ext cx="121211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00" b="1" dirty="0">
                  <a:solidFill>
                    <a:srgbClr val="C00000"/>
                  </a:solidFill>
                </a:rPr>
                <a:t>(</a:t>
              </a:r>
              <a:r>
                <a:rPr lang="fr-FR" sz="1000" b="1" dirty="0" err="1">
                  <a:solidFill>
                    <a:srgbClr val="C00000"/>
                  </a:solidFill>
                </a:rPr>
                <a:t>n.s</a:t>
              </a:r>
              <a:r>
                <a:rPr lang="fr-FR" sz="1000" b="1" dirty="0">
                  <a:solidFill>
                    <a:srgbClr val="C00000"/>
                  </a:solidFill>
                </a:rPr>
                <a:t>)</a:t>
              </a:r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619D22D8-DC4D-4308-A2A2-314B450B12B4}"/>
                </a:ext>
              </a:extLst>
            </p:cNvPr>
            <p:cNvSpPr txBox="1"/>
            <p:nvPr/>
          </p:nvSpPr>
          <p:spPr>
            <a:xfrm>
              <a:off x="9934353" y="5444973"/>
              <a:ext cx="121211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00" b="1" dirty="0">
                  <a:solidFill>
                    <a:srgbClr val="C00000"/>
                  </a:solidFill>
                </a:rPr>
                <a:t>(</a:t>
              </a:r>
              <a:r>
                <a:rPr lang="fr-FR" sz="1000" b="1" dirty="0" err="1">
                  <a:solidFill>
                    <a:srgbClr val="C00000"/>
                  </a:solidFill>
                </a:rPr>
                <a:t>n.s</a:t>
              </a:r>
              <a:r>
                <a:rPr lang="fr-FR" sz="1000" b="1" dirty="0">
                  <a:solidFill>
                    <a:srgbClr val="C00000"/>
                  </a:solidFill>
                </a:rPr>
                <a:t>)</a:t>
              </a:r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F33001F2-DDAC-48C5-A73F-D86A68C2ADCA}"/>
                </a:ext>
              </a:extLst>
            </p:cNvPr>
            <p:cNvSpPr txBox="1"/>
            <p:nvPr/>
          </p:nvSpPr>
          <p:spPr>
            <a:xfrm>
              <a:off x="6939516" y="4261627"/>
              <a:ext cx="121211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00" b="1" dirty="0">
                  <a:solidFill>
                    <a:schemeClr val="accent5">
                      <a:lumMod val="60000"/>
                      <a:lumOff val="40000"/>
                    </a:schemeClr>
                  </a:solidFill>
                </a:rPr>
                <a:t>(</a:t>
              </a:r>
              <a:r>
                <a:rPr lang="fr-FR" sz="1000" b="1" dirty="0" err="1">
                  <a:solidFill>
                    <a:schemeClr val="accent5">
                      <a:lumMod val="60000"/>
                      <a:lumOff val="40000"/>
                    </a:schemeClr>
                  </a:solidFill>
                </a:rPr>
                <a:t>n.s</a:t>
              </a:r>
              <a:r>
                <a:rPr lang="fr-FR" sz="1000" b="1" dirty="0">
                  <a:solidFill>
                    <a:schemeClr val="accent5">
                      <a:lumMod val="60000"/>
                      <a:lumOff val="40000"/>
                    </a:schemeClr>
                  </a:solidFill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19380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3F257107-D1B3-25A3-8C19-E1C5AD172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F044F82-0A4E-1FF1-33DC-5071BC343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nl-NL"/>
              <a:t> </a:t>
            </a:r>
            <a:fld id="{B74C3CA3-956D-4E4B-B5F3-86E633D39F76}" type="slidenum">
              <a:rPr lang="nl-NL" b="0" smtClean="0"/>
              <a:pPr/>
              <a:t>11</a:t>
            </a:fld>
            <a:endParaRPr lang="nl-NL" b="0" dirty="0"/>
          </a:p>
        </p:txBody>
      </p:sp>
      <p:pic>
        <p:nvPicPr>
          <p:cNvPr id="6" name="Picture 5" descr="A graph of a graph of a graph of a graph of a graph of a graph of a graph of a graph of a graph of a graph of a graph of a graph of a graph of&#10;&#10;Description automatically generated">
            <a:extLst>
              <a:ext uri="{FF2B5EF4-FFF2-40B4-BE49-F238E27FC236}">
                <a16:creationId xmlns:a16="http://schemas.microsoft.com/office/drawing/2014/main" id="{53402E61-A66E-289B-A171-31B7F4E12F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6953" y="3977229"/>
            <a:ext cx="4466448" cy="2880771"/>
          </a:xfrm>
          <a:prstGeom prst="rect">
            <a:avLst/>
          </a:prstGeom>
        </p:spPr>
      </p:pic>
      <p:pic>
        <p:nvPicPr>
          <p:cNvPr id="8" name="Picture 7" descr="A graph of a graph of a graph&#10;&#10;Description automatically generated with medium confidence">
            <a:extLst>
              <a:ext uri="{FF2B5EF4-FFF2-40B4-BE49-F238E27FC236}">
                <a16:creationId xmlns:a16="http://schemas.microsoft.com/office/drawing/2014/main" id="{333ACC17-3DF1-3738-7EBC-BD4BEFCF6F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5466" y="1114598"/>
            <a:ext cx="5721625" cy="286263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232C67D-AFC5-D35C-A2AC-DA006F1396A0}"/>
              </a:ext>
            </a:extLst>
          </p:cNvPr>
          <p:cNvSpPr txBox="1"/>
          <p:nvPr/>
        </p:nvSpPr>
        <p:spPr>
          <a:xfrm>
            <a:off x="309021" y="1072328"/>
            <a:ext cx="2853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/>
              <a:t>Sanquin</a:t>
            </a:r>
            <a:endParaRPr lang="en-GB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ED78FF6-A8A0-D1CD-6FBC-9212AEF189BB}"/>
              </a:ext>
            </a:extLst>
          </p:cNvPr>
          <p:cNvSpPr txBox="1"/>
          <p:nvPr/>
        </p:nvSpPr>
        <p:spPr>
          <a:xfrm>
            <a:off x="309021" y="4378680"/>
            <a:ext cx="2853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400" dirty="0"/>
              <a:t>EFS</a:t>
            </a:r>
            <a:endParaRPr lang="en-GB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69BC87D-DDBB-CED4-DF23-E354852B3EDD}"/>
              </a:ext>
            </a:extLst>
          </p:cNvPr>
          <p:cNvSpPr txBox="1"/>
          <p:nvPr/>
        </p:nvSpPr>
        <p:spPr>
          <a:xfrm>
            <a:off x="0" y="3096372"/>
            <a:ext cx="2757255" cy="769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67" dirty="0" err="1"/>
              <a:t>Population</a:t>
            </a:r>
            <a:r>
              <a:rPr lang="nl-NL" sz="1467" dirty="0"/>
              <a:t>: </a:t>
            </a:r>
            <a:r>
              <a:rPr lang="nl-NL" sz="1467" dirty="0" err="1"/>
              <a:t>all</a:t>
            </a:r>
            <a:r>
              <a:rPr lang="nl-NL" sz="1467" dirty="0"/>
              <a:t> </a:t>
            </a:r>
            <a:r>
              <a:rPr lang="nl-NL" sz="1467" dirty="0" err="1"/>
              <a:t>donations</a:t>
            </a:r>
            <a:r>
              <a:rPr lang="nl-NL" sz="1467" dirty="0"/>
              <a:t> </a:t>
            </a:r>
            <a:r>
              <a:rPr lang="nl-NL" sz="1467" dirty="0" err="1"/>
              <a:t>before</a:t>
            </a:r>
            <a:r>
              <a:rPr lang="nl-NL" sz="1467" dirty="0"/>
              <a:t> &amp; </a:t>
            </a:r>
            <a:r>
              <a:rPr lang="nl-NL" sz="1467" dirty="0" err="1"/>
              <a:t>after</a:t>
            </a:r>
            <a:r>
              <a:rPr lang="nl-NL" sz="1467" dirty="0"/>
              <a:t> </a:t>
            </a:r>
            <a:r>
              <a:rPr lang="nl-NL" sz="1467" dirty="0" err="1"/>
              <a:t>implementation</a:t>
            </a:r>
            <a:r>
              <a:rPr lang="nl-NL" sz="1467" dirty="0"/>
              <a:t> of </a:t>
            </a:r>
            <a:r>
              <a:rPr lang="nl-NL" sz="1467" dirty="0" err="1"/>
              <a:t>the</a:t>
            </a:r>
            <a:r>
              <a:rPr lang="nl-NL" sz="1467" dirty="0"/>
              <a:t> </a:t>
            </a:r>
            <a:r>
              <a:rPr lang="nl-NL" sz="1467" dirty="0" err="1"/>
              <a:t>policies</a:t>
            </a:r>
            <a:endParaRPr lang="en-GB" sz="1467" dirty="0"/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1D27D621-DE91-4369-836D-0C0DFFF19D90}"/>
              </a:ext>
            </a:extLst>
          </p:cNvPr>
          <p:cNvSpPr txBox="1">
            <a:spLocks/>
          </p:cNvSpPr>
          <p:nvPr/>
        </p:nvSpPr>
        <p:spPr>
          <a:xfrm>
            <a:off x="101095" y="21135"/>
            <a:ext cx="11638164" cy="1072328"/>
          </a:xfrm>
          <a:prstGeom prst="rect">
            <a:avLst/>
          </a:prstGeom>
          <a:solidFill>
            <a:schemeClr val="bg1"/>
          </a:solidFill>
        </p:spPr>
        <p:txBody>
          <a:bodyPr>
            <a:normAutofit fontScale="9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 err="1">
                <a:solidFill>
                  <a:srgbClr val="C00000"/>
                </a:solidFill>
              </a:rPr>
              <a:t>Results</a:t>
            </a:r>
            <a:r>
              <a:rPr lang="fr-FR" dirty="0">
                <a:solidFill>
                  <a:srgbClr val="C00000"/>
                </a:solidFill>
              </a:rPr>
              <a:t> </a:t>
            </a:r>
            <a:r>
              <a:rPr lang="fr-FR" sz="3600" dirty="0">
                <a:solidFill>
                  <a:srgbClr val="C00000"/>
                </a:solidFill>
              </a:rPr>
              <a:t>(4 /6) </a:t>
            </a:r>
            <a:r>
              <a:rPr lang="en-US" u="sng" dirty="0">
                <a:solidFill>
                  <a:srgbClr val="C00000"/>
                </a:solidFill>
              </a:rPr>
              <a:t>After the policy implementation</a:t>
            </a:r>
            <a:r>
              <a:rPr lang="en-US" dirty="0">
                <a:solidFill>
                  <a:srgbClr val="C00000"/>
                </a:solidFill>
              </a:rPr>
              <a:t>: </a:t>
            </a:r>
          </a:p>
          <a:p>
            <a:r>
              <a:rPr lang="en-US" dirty="0">
                <a:solidFill>
                  <a:srgbClr val="C00000"/>
                </a:solidFill>
              </a:rPr>
              <a:t>Hb levels over time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006875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E7F6B629-B2A7-4B2C-84B0-8EBF2E69559B}"/>
              </a:ext>
            </a:extLst>
          </p:cNvPr>
          <p:cNvSpPr txBox="1">
            <a:spLocks/>
          </p:cNvSpPr>
          <p:nvPr/>
        </p:nvSpPr>
        <p:spPr>
          <a:xfrm>
            <a:off x="98313" y="2148402"/>
            <a:ext cx="4792663" cy="39909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tx2"/>
                </a:solidFill>
              </a:rPr>
              <a:t>Despite differences in prevention strategies, similar proportions of detected ID: 4.8% in NL and 4.2% in France among women and 1.6% in NL and 1% in France among men</a:t>
            </a:r>
          </a:p>
          <a:p>
            <a:endParaRPr lang="en-US" sz="2400" dirty="0"/>
          </a:p>
        </p:txBody>
      </p:sp>
      <p:graphicFrame>
        <p:nvGraphicFramePr>
          <p:cNvPr id="5" name="Tableau 4">
            <a:extLst>
              <a:ext uri="{FF2B5EF4-FFF2-40B4-BE49-F238E27FC236}">
                <a16:creationId xmlns:a16="http://schemas.microsoft.com/office/drawing/2014/main" id="{B59E27DE-E9F7-4812-9C66-B8B94ADCCE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6730692"/>
              </p:ext>
            </p:extLst>
          </p:nvPr>
        </p:nvGraphicFramePr>
        <p:xfrm>
          <a:off x="5921011" y="1594884"/>
          <a:ext cx="5104951" cy="4544493"/>
        </p:xfrm>
        <a:graphic>
          <a:graphicData uri="http://schemas.openxmlformats.org/drawingml/2006/table">
            <a:tbl>
              <a:tblPr firstRow="1" firstCol="1" bandRow="1"/>
              <a:tblGrid>
                <a:gridCol w="1337376">
                  <a:extLst>
                    <a:ext uri="{9D8B030D-6E8A-4147-A177-3AD203B41FA5}">
                      <a16:colId xmlns:a16="http://schemas.microsoft.com/office/drawing/2014/main" val="3196780140"/>
                    </a:ext>
                  </a:extLst>
                </a:gridCol>
                <a:gridCol w="939983">
                  <a:extLst>
                    <a:ext uri="{9D8B030D-6E8A-4147-A177-3AD203B41FA5}">
                      <a16:colId xmlns:a16="http://schemas.microsoft.com/office/drawing/2014/main" val="1888760148"/>
                    </a:ext>
                  </a:extLst>
                </a:gridCol>
                <a:gridCol w="939983">
                  <a:extLst>
                    <a:ext uri="{9D8B030D-6E8A-4147-A177-3AD203B41FA5}">
                      <a16:colId xmlns:a16="http://schemas.microsoft.com/office/drawing/2014/main" val="1538678474"/>
                    </a:ext>
                  </a:extLst>
                </a:gridCol>
                <a:gridCol w="947626">
                  <a:extLst>
                    <a:ext uri="{9D8B030D-6E8A-4147-A177-3AD203B41FA5}">
                      <a16:colId xmlns:a16="http://schemas.microsoft.com/office/drawing/2014/main" val="3410897473"/>
                    </a:ext>
                  </a:extLst>
                </a:gridCol>
                <a:gridCol w="939983">
                  <a:extLst>
                    <a:ext uri="{9D8B030D-6E8A-4147-A177-3AD203B41FA5}">
                      <a16:colId xmlns:a16="http://schemas.microsoft.com/office/drawing/2014/main" val="2601167970"/>
                    </a:ext>
                  </a:extLst>
                </a:gridCol>
              </a:tblGrid>
              <a:tr h="17205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800" kern="1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9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759" marR="50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800" b="1" kern="100">
                          <a:solidFill>
                            <a:srgbClr val="21212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The Netherlands</a:t>
                      </a:r>
                      <a:endParaRPr lang="fr-FR" sz="9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759" marR="50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800" b="1" kern="100">
                          <a:solidFill>
                            <a:srgbClr val="21212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France</a:t>
                      </a:r>
                      <a:endParaRPr lang="fr-FR" sz="9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759" marR="50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8194227"/>
                  </a:ext>
                </a:extLst>
              </a:tr>
              <a:tr h="17205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800" b="1" kern="100">
                          <a:solidFill>
                            <a:srgbClr val="21212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9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759" marR="50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800" b="1" kern="100">
                          <a:solidFill>
                            <a:srgbClr val="21212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Female</a:t>
                      </a:r>
                      <a:endParaRPr lang="fr-FR" sz="9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759" marR="50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800" b="1" kern="100">
                          <a:solidFill>
                            <a:srgbClr val="21212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Male</a:t>
                      </a:r>
                      <a:endParaRPr lang="fr-FR" sz="9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759" marR="50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800" b="1" kern="100">
                          <a:solidFill>
                            <a:srgbClr val="21212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Female</a:t>
                      </a:r>
                      <a:endParaRPr lang="fr-FR" sz="9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759" marR="50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800" b="1" kern="100">
                          <a:solidFill>
                            <a:srgbClr val="21212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Male</a:t>
                      </a:r>
                      <a:endParaRPr lang="fr-FR" sz="9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759" marR="50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9677872"/>
                  </a:ext>
                </a:extLst>
              </a:tr>
              <a:tr h="48188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800" b="1" kern="100">
                          <a:solidFill>
                            <a:srgbClr val="21212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Dates</a:t>
                      </a:r>
                      <a:endParaRPr lang="fr-FR" sz="9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759" marR="50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800" kern="100">
                          <a:solidFill>
                            <a:srgbClr val="21212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From 01-11-2019 to 01-01-2023</a:t>
                      </a:r>
                      <a:endParaRPr lang="fr-FR" sz="9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900" kern="1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fr-FR" sz="9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759" marR="50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800" kern="100">
                          <a:solidFill>
                            <a:srgbClr val="21212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From 01-04-2022 to 30-09-2024</a:t>
                      </a:r>
                      <a:endParaRPr lang="fr-FR" sz="9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800" kern="100">
                          <a:solidFill>
                            <a:srgbClr val="21212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9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759" marR="50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1093917"/>
                  </a:ext>
                </a:extLst>
              </a:tr>
              <a:tr h="17205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800" b="1" kern="100">
                          <a:solidFill>
                            <a:srgbClr val="21212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Number of donations</a:t>
                      </a:r>
                      <a:endParaRPr lang="fr-FR" sz="9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759" marR="50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800" kern="100">
                          <a:solidFill>
                            <a:srgbClr val="21212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863,834</a:t>
                      </a:r>
                      <a:endParaRPr lang="fr-FR" sz="9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759" marR="50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800" kern="100">
                          <a:solidFill>
                            <a:srgbClr val="21212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745,365</a:t>
                      </a:r>
                      <a:endParaRPr lang="fr-FR" sz="9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759" marR="50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800" kern="100">
                          <a:solidFill>
                            <a:srgbClr val="21212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2,697,376</a:t>
                      </a:r>
                      <a:endParaRPr lang="fr-FR" sz="9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759" marR="50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800" kern="100">
                          <a:solidFill>
                            <a:srgbClr val="21212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2,843,836</a:t>
                      </a:r>
                      <a:endParaRPr lang="fr-FR" sz="9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759" marR="50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1285018"/>
                  </a:ext>
                </a:extLst>
              </a:tr>
              <a:tr h="36469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800" b="1" kern="100">
                          <a:solidFill>
                            <a:srgbClr val="21212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Number of ferritin measurements (%)</a:t>
                      </a:r>
                      <a:endParaRPr lang="fr-FR" sz="9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759" marR="50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800" kern="100">
                          <a:solidFill>
                            <a:srgbClr val="21212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317,102 (36.7)</a:t>
                      </a:r>
                      <a:endParaRPr lang="fr-FR" sz="9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759" marR="50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800" kern="100">
                          <a:solidFill>
                            <a:srgbClr val="21212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224,058 (30.1)</a:t>
                      </a:r>
                      <a:endParaRPr lang="fr-FR" sz="9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759" marR="50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800" kern="100">
                          <a:solidFill>
                            <a:srgbClr val="21212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688,991 (25.5)</a:t>
                      </a:r>
                      <a:endParaRPr lang="fr-FR" sz="9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759" marR="50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800" kern="100">
                          <a:solidFill>
                            <a:srgbClr val="21212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379,771 (13.4)</a:t>
                      </a:r>
                      <a:endParaRPr lang="fr-FR" sz="9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759" marR="50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9216331"/>
                  </a:ext>
                </a:extLst>
              </a:tr>
              <a:tr h="17205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800" b="1" kern="100">
                          <a:solidFill>
                            <a:srgbClr val="21212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Hb deferrals (%)</a:t>
                      </a:r>
                      <a:endParaRPr lang="fr-FR" sz="9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759" marR="50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800" kern="100">
                          <a:solidFill>
                            <a:srgbClr val="21212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44,070 (5.1)</a:t>
                      </a:r>
                      <a:endParaRPr lang="fr-FR" sz="9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759" marR="50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800" kern="100">
                          <a:solidFill>
                            <a:srgbClr val="21212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12,585 (1.7)</a:t>
                      </a:r>
                      <a:endParaRPr lang="fr-FR" sz="9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759" marR="50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8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69,302 (2.6)</a:t>
                      </a:r>
                      <a:endParaRPr lang="fr-FR" sz="9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759" marR="50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8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19,419 (0.7)</a:t>
                      </a:r>
                      <a:endParaRPr lang="fr-FR" sz="9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759" marR="50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4539978"/>
                  </a:ext>
                </a:extLst>
              </a:tr>
              <a:tr h="36469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800" b="1" kern="100">
                          <a:solidFill>
                            <a:srgbClr val="21212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Low Hb (European thresholds)* (%)</a:t>
                      </a:r>
                      <a:endParaRPr lang="fr-FR" sz="9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759" marR="50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800" kern="100">
                          <a:solidFill>
                            <a:srgbClr val="21212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44,070 (5.1)</a:t>
                      </a:r>
                      <a:endParaRPr lang="fr-FR" sz="9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759" marR="50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800" kern="100">
                          <a:solidFill>
                            <a:srgbClr val="21212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12,585 (1.7)</a:t>
                      </a:r>
                      <a:endParaRPr lang="fr-FR" sz="9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759" marR="50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8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256,009 (9.5)</a:t>
                      </a:r>
                      <a:endParaRPr lang="fr-FR" sz="9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759" marR="50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800" kern="1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90,313 (3.2)</a:t>
                      </a:r>
                      <a:endParaRPr lang="fr-FR" sz="9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759" marR="50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1179506"/>
                  </a:ext>
                </a:extLst>
              </a:tr>
              <a:tr h="36469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800" b="1" kern="100">
                          <a:solidFill>
                            <a:srgbClr val="21212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ID deferrals (ferritin &lt; 15) (%)</a:t>
                      </a:r>
                      <a:r>
                        <a:rPr lang="en-US" sz="800" b="1" kern="100" baseline="30000">
                          <a:solidFill>
                            <a:srgbClr val="21212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+</a:t>
                      </a:r>
                      <a:endParaRPr lang="fr-FR" sz="9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759" marR="50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800" kern="100">
                          <a:solidFill>
                            <a:srgbClr val="21212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41,555 (4.8)</a:t>
                      </a:r>
                      <a:endParaRPr lang="fr-FR" sz="9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759" marR="50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800" kern="100" dirty="0">
                          <a:solidFill>
                            <a:srgbClr val="21212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11,642 (1.6)</a:t>
                      </a:r>
                      <a:endParaRPr lang="fr-FR" sz="9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759" marR="50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800" kern="100">
                          <a:solidFill>
                            <a:srgbClr val="21212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113,832 (4.2)</a:t>
                      </a:r>
                      <a:endParaRPr lang="fr-FR" sz="9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759" marR="50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800" kern="100">
                          <a:solidFill>
                            <a:srgbClr val="21212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27,977 (1.0)</a:t>
                      </a:r>
                      <a:endParaRPr lang="fr-FR" sz="9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759" marR="50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6963016"/>
                  </a:ext>
                </a:extLst>
              </a:tr>
              <a:tr h="36469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800" b="1" kern="100">
                          <a:solidFill>
                            <a:srgbClr val="21212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Low ferritin deferrals (ferritin 15-30) (%)</a:t>
                      </a:r>
                      <a:r>
                        <a:rPr lang="en-US" sz="800" b="1" kern="100" baseline="30000">
                          <a:solidFill>
                            <a:srgbClr val="21212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+</a:t>
                      </a:r>
                      <a:endParaRPr lang="fr-FR" sz="9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759" marR="50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800" kern="100">
                          <a:solidFill>
                            <a:srgbClr val="21212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98,122 (11.3)</a:t>
                      </a:r>
                      <a:endParaRPr lang="fr-FR" sz="9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759" marR="50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800" kern="100">
                          <a:solidFill>
                            <a:srgbClr val="21212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43,620 (5.9)</a:t>
                      </a:r>
                      <a:endParaRPr lang="fr-FR" sz="9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759" marR="50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800" kern="100">
                          <a:solidFill>
                            <a:srgbClr val="21212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NA</a:t>
                      </a:r>
                      <a:endParaRPr lang="fr-FR" sz="9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759" marR="50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800" kern="100">
                          <a:solidFill>
                            <a:srgbClr val="21212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NA</a:t>
                      </a:r>
                      <a:endParaRPr lang="fr-FR" sz="9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759" marR="50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9503930"/>
                  </a:ext>
                </a:extLst>
              </a:tr>
              <a:tr h="36469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800" b="1" kern="100">
                          <a:solidFill>
                            <a:srgbClr val="21212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Median ferritin at deferral [IQR]</a:t>
                      </a:r>
                      <a:endParaRPr lang="fr-FR" sz="9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759" marR="50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800" kern="100">
                          <a:solidFill>
                            <a:srgbClr val="21212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9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759" marR="50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800" kern="100">
                          <a:solidFill>
                            <a:srgbClr val="21212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9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759" marR="50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800" kern="100">
                          <a:solidFill>
                            <a:srgbClr val="21212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9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759" marR="50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800" kern="100">
                          <a:solidFill>
                            <a:srgbClr val="21212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9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759" marR="50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3828310"/>
                  </a:ext>
                </a:extLst>
              </a:tr>
              <a:tr h="17205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800" kern="100">
                          <a:solidFill>
                            <a:srgbClr val="21212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  ID deferral</a:t>
                      </a:r>
                      <a:endParaRPr lang="fr-FR" sz="9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759" marR="50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800" kern="100">
                          <a:solidFill>
                            <a:srgbClr val="21212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11.0 [8.0 – 13.0]</a:t>
                      </a:r>
                      <a:endParaRPr lang="fr-FR" sz="9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759" marR="50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800" kern="100">
                          <a:solidFill>
                            <a:srgbClr val="21212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 [9 – 13]</a:t>
                      </a:r>
                      <a:endParaRPr lang="fr-FR" sz="9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759" marR="50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800" kern="100">
                          <a:solidFill>
                            <a:srgbClr val="21212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11.7 [9.7</a:t>
                      </a:r>
                      <a:r>
                        <a:rPr lang="en-US" sz="800" kern="100">
                          <a:solidFill>
                            <a:srgbClr val="21212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– </a:t>
                      </a:r>
                      <a:r>
                        <a:rPr lang="en-GB" sz="800" kern="100">
                          <a:solidFill>
                            <a:srgbClr val="21212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13.4]</a:t>
                      </a:r>
                      <a:endParaRPr lang="fr-FR" sz="9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759" marR="50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800" kern="100">
                          <a:solidFill>
                            <a:srgbClr val="21212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12.9 [11.3</a:t>
                      </a:r>
                      <a:r>
                        <a:rPr lang="en-US" sz="800" kern="100">
                          <a:solidFill>
                            <a:srgbClr val="21212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– </a:t>
                      </a:r>
                      <a:r>
                        <a:rPr lang="en-GB" sz="800" kern="100">
                          <a:solidFill>
                            <a:srgbClr val="21212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14.0]</a:t>
                      </a:r>
                      <a:endParaRPr lang="fr-FR" sz="9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759" marR="50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22450643"/>
                  </a:ext>
                </a:extLst>
              </a:tr>
              <a:tr h="17205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800" kern="100">
                          <a:solidFill>
                            <a:srgbClr val="21212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   Low ferritin deferral</a:t>
                      </a:r>
                      <a:endParaRPr lang="fr-FR" sz="9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759" marR="50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800" kern="100">
                          <a:solidFill>
                            <a:srgbClr val="21212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22 [18 – 26]</a:t>
                      </a:r>
                      <a:endParaRPr lang="fr-FR" sz="9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759" marR="50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800" kern="100">
                          <a:solidFill>
                            <a:srgbClr val="21212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23 [19 – 26]</a:t>
                      </a:r>
                      <a:endParaRPr lang="fr-FR" sz="9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759" marR="50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800" kern="100">
                          <a:solidFill>
                            <a:srgbClr val="21212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NA</a:t>
                      </a:r>
                      <a:endParaRPr lang="fr-FR" sz="9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759" marR="50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800" kern="100">
                          <a:solidFill>
                            <a:srgbClr val="21212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NA</a:t>
                      </a:r>
                      <a:endParaRPr lang="fr-FR" sz="9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759" marR="50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3775346"/>
                  </a:ext>
                </a:extLst>
              </a:tr>
              <a:tr h="36469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800" b="1" kern="100">
                          <a:solidFill>
                            <a:srgbClr val="21212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Median Hb at deferral [IQR]</a:t>
                      </a:r>
                      <a:endParaRPr lang="fr-FR" sz="9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759" marR="50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800" kern="100">
                          <a:solidFill>
                            <a:srgbClr val="21212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12.0 [11.7 – 12.1]</a:t>
                      </a:r>
                      <a:endParaRPr lang="fr-FR" sz="9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759" marR="50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800" kern="100">
                          <a:solidFill>
                            <a:srgbClr val="21212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12.9 [12.6 – 13.1]</a:t>
                      </a:r>
                      <a:endParaRPr lang="fr-FR" sz="9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759" marR="50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800" kern="100">
                          <a:solidFill>
                            <a:srgbClr val="21212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11.7 [11.5</a:t>
                      </a:r>
                      <a:r>
                        <a:rPr lang="en-US" sz="800" kern="100">
                          <a:solidFill>
                            <a:srgbClr val="21212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– </a:t>
                      </a:r>
                      <a:r>
                        <a:rPr lang="en-GB" sz="800" kern="100">
                          <a:solidFill>
                            <a:srgbClr val="21212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11.9]</a:t>
                      </a:r>
                      <a:endParaRPr lang="fr-FR" sz="9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759" marR="50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GB" sz="800" kern="100">
                          <a:solidFill>
                            <a:srgbClr val="21212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12.7 [12.5</a:t>
                      </a:r>
                      <a:r>
                        <a:rPr lang="en-US" sz="800" kern="100">
                          <a:solidFill>
                            <a:srgbClr val="21212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– </a:t>
                      </a:r>
                      <a:r>
                        <a:rPr lang="en-GB" sz="800" kern="100">
                          <a:solidFill>
                            <a:srgbClr val="21212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12.9]</a:t>
                      </a:r>
                      <a:endParaRPr lang="fr-FR" sz="9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759" marR="50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905148"/>
                  </a:ext>
                </a:extLst>
              </a:tr>
              <a:tr h="842115">
                <a:tc gridSpan="5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800" kern="100" dirty="0">
                          <a:solidFill>
                            <a:srgbClr val="21212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*In France, the limit for Hb deferral is 12.0 and 13.0 g/dL for females and males, respectively, while the European limit for low Hb is 12.5 and 13.5 g/dL for females and males, respectively. In the Netherlands, the European thresholds for Hb deferral are used.</a:t>
                      </a:r>
                      <a:endParaRPr lang="fr-FR" sz="9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800" kern="100" baseline="30000" dirty="0">
                          <a:solidFill>
                            <a:srgbClr val="21212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+</a:t>
                      </a:r>
                      <a:r>
                        <a:rPr lang="en-US" sz="800" kern="100" dirty="0">
                          <a:solidFill>
                            <a:srgbClr val="21212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Proportions are based on total number of donations.</a:t>
                      </a:r>
                      <a:endParaRPr lang="fr-FR" sz="9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0759" marR="5075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1546210"/>
                  </a:ext>
                </a:extLst>
              </a:tr>
            </a:tbl>
          </a:graphicData>
        </a:graphic>
      </p:graphicFrame>
      <p:sp>
        <p:nvSpPr>
          <p:cNvPr id="8" name="ZoneTexte 7">
            <a:extLst>
              <a:ext uri="{FF2B5EF4-FFF2-40B4-BE49-F238E27FC236}">
                <a16:creationId xmlns:a16="http://schemas.microsoft.com/office/drawing/2014/main" id="{4792D469-2324-458F-9E63-919B9C8F25FA}"/>
              </a:ext>
            </a:extLst>
          </p:cNvPr>
          <p:cNvSpPr txBox="1"/>
          <p:nvPr/>
        </p:nvSpPr>
        <p:spPr>
          <a:xfrm>
            <a:off x="5833731" y="6139378"/>
            <a:ext cx="55218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Deferral rates for low ferritin (the Netherlands only), ID, and low Hb in whole blood donors after implementation of ferritin-guided donation interval policies</a:t>
            </a:r>
            <a:endParaRPr lang="fr-FR" dirty="0">
              <a:latin typeface="+mj-lt"/>
              <a:cs typeface="Arial" panose="020B060402020202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AE6DAB1-130B-45E5-AA13-35205C9F535B}"/>
              </a:ext>
            </a:extLst>
          </p:cNvPr>
          <p:cNvSpPr/>
          <p:nvPr/>
        </p:nvSpPr>
        <p:spPr>
          <a:xfrm>
            <a:off x="5921011" y="3508744"/>
            <a:ext cx="5104951" cy="37214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E4D17C64-30E4-4768-B280-70ADA9B5F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514" y="158147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fr-FR" dirty="0" err="1">
                <a:solidFill>
                  <a:srgbClr val="C00000"/>
                </a:solidFill>
              </a:rPr>
              <a:t>Results</a:t>
            </a:r>
            <a:r>
              <a:rPr lang="fr-FR" dirty="0">
                <a:solidFill>
                  <a:srgbClr val="C00000"/>
                </a:solidFill>
              </a:rPr>
              <a:t> </a:t>
            </a:r>
            <a:r>
              <a:rPr lang="fr-FR" sz="3600" dirty="0">
                <a:solidFill>
                  <a:srgbClr val="C00000"/>
                </a:solidFill>
              </a:rPr>
              <a:t>(5 /6) </a:t>
            </a:r>
            <a:r>
              <a:rPr lang="en-US" u="sng" dirty="0">
                <a:solidFill>
                  <a:srgbClr val="C00000"/>
                </a:solidFill>
              </a:rPr>
              <a:t>After the policy implementation</a:t>
            </a:r>
            <a:r>
              <a:rPr lang="en-US" dirty="0">
                <a:solidFill>
                  <a:srgbClr val="C00000"/>
                </a:solidFill>
              </a:rPr>
              <a:t>:</a:t>
            </a:r>
            <a:r>
              <a:rPr lang="en-US" sz="4400" dirty="0">
                <a:solidFill>
                  <a:srgbClr val="C00000"/>
                </a:solidFill>
              </a:rPr>
              <a:t> Deferral</a:t>
            </a:r>
            <a:br>
              <a:rPr lang="fr-FR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683993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E7F6B629-B2A7-4B2C-84B0-8EBF2E69559B}"/>
              </a:ext>
            </a:extLst>
          </p:cNvPr>
          <p:cNvSpPr txBox="1">
            <a:spLocks/>
          </p:cNvSpPr>
          <p:nvPr/>
        </p:nvSpPr>
        <p:spPr>
          <a:xfrm>
            <a:off x="98313" y="2148402"/>
            <a:ext cx="4633175" cy="399097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tx2"/>
                </a:solidFill>
              </a:rPr>
              <a:t>Although the duration of the deferral was twice as long in NL: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2"/>
                </a:solidFill>
              </a:rPr>
              <a:t>	Similar proportion of donors returning to donation 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2"/>
                </a:solidFill>
              </a:rPr>
              <a:t>	Higher percentage of donors with ID at return donation in NL than in France, especially for women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2"/>
                </a:solidFill>
              </a:rPr>
              <a:t>	Similarly, higher proportion of donors returning for donation with ferritin ≥ 30 ng/mL in France than in NL</a:t>
            </a:r>
          </a:p>
          <a:p>
            <a:endParaRPr lang="en-US" sz="2400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1893CAD-9BCA-45D0-A185-0AA66F5504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2242" y="2582206"/>
            <a:ext cx="6971414" cy="250983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AE6DAB1-130B-45E5-AA13-35205C9F535B}"/>
              </a:ext>
            </a:extLst>
          </p:cNvPr>
          <p:cNvSpPr/>
          <p:nvPr/>
        </p:nvSpPr>
        <p:spPr>
          <a:xfrm>
            <a:off x="4912242" y="3837125"/>
            <a:ext cx="6971414" cy="564754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5709251E-AE9B-46DF-A546-AE23B1871C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2242" y="5193726"/>
            <a:ext cx="5353659" cy="30330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02A2E59-53F2-4529-AE5D-23FFBBE24C61}"/>
              </a:ext>
            </a:extLst>
          </p:cNvPr>
          <p:cNvSpPr/>
          <p:nvPr/>
        </p:nvSpPr>
        <p:spPr>
          <a:xfrm>
            <a:off x="4912242" y="3585903"/>
            <a:ext cx="6971414" cy="25122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Titre 1">
            <a:extLst>
              <a:ext uri="{FF2B5EF4-FFF2-40B4-BE49-F238E27FC236}">
                <a16:creationId xmlns:a16="http://schemas.microsoft.com/office/drawing/2014/main" id="{E86125BA-CEE8-41A4-AC30-EB6C68076F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514" y="158147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fr-FR" dirty="0" err="1">
                <a:solidFill>
                  <a:srgbClr val="C00000"/>
                </a:solidFill>
              </a:rPr>
              <a:t>Results</a:t>
            </a:r>
            <a:r>
              <a:rPr lang="fr-FR" dirty="0">
                <a:solidFill>
                  <a:srgbClr val="C00000"/>
                </a:solidFill>
              </a:rPr>
              <a:t> </a:t>
            </a:r>
            <a:r>
              <a:rPr lang="fr-FR" sz="3600" dirty="0">
                <a:solidFill>
                  <a:srgbClr val="C00000"/>
                </a:solidFill>
              </a:rPr>
              <a:t>(6/6) </a:t>
            </a:r>
            <a:r>
              <a:rPr lang="en-US" u="sng" dirty="0">
                <a:solidFill>
                  <a:srgbClr val="C00000"/>
                </a:solidFill>
              </a:rPr>
              <a:t>After the policy implementation</a:t>
            </a:r>
            <a:r>
              <a:rPr lang="en-US" dirty="0">
                <a:solidFill>
                  <a:srgbClr val="C00000"/>
                </a:solidFill>
              </a:rPr>
              <a:t>:</a:t>
            </a:r>
            <a:r>
              <a:rPr lang="en-US" sz="4400" dirty="0">
                <a:solidFill>
                  <a:srgbClr val="C00000"/>
                </a:solidFill>
              </a:rPr>
              <a:t> </a:t>
            </a:r>
            <a:br>
              <a:rPr lang="en-US" sz="4400" dirty="0">
                <a:solidFill>
                  <a:srgbClr val="C00000"/>
                </a:solidFill>
              </a:rPr>
            </a:br>
            <a:r>
              <a:rPr lang="en-US" sz="4400" dirty="0">
                <a:solidFill>
                  <a:srgbClr val="C00000"/>
                </a:solidFill>
              </a:rPr>
              <a:t>Donor return</a:t>
            </a:r>
            <a:br>
              <a:rPr lang="fr-FR" dirty="0"/>
            </a:b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01331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4E1437-1DCB-434E-922E-18CEDF88F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533" y="0"/>
            <a:ext cx="10515600" cy="1325563"/>
          </a:xfrm>
        </p:spPr>
        <p:txBody>
          <a:bodyPr/>
          <a:lstStyle/>
          <a:p>
            <a:r>
              <a:rPr lang="fr-FR" dirty="0">
                <a:solidFill>
                  <a:srgbClr val="C00000"/>
                </a:solidFill>
              </a:rPr>
              <a:t>Discussion</a:t>
            </a: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E7F6B629-B2A7-4B2C-84B0-8EBF2E69559B}"/>
              </a:ext>
            </a:extLst>
          </p:cNvPr>
          <p:cNvSpPr txBox="1">
            <a:spLocks/>
          </p:cNvSpPr>
          <p:nvPr/>
        </p:nvSpPr>
        <p:spPr>
          <a:xfrm>
            <a:off x="119265" y="1325563"/>
            <a:ext cx="11911054" cy="4995359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tx2"/>
                </a:solidFill>
              </a:rPr>
              <a:t>Although different policies were implemented in NL and in France: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2"/>
                </a:solidFill>
              </a:rPr>
              <a:t>	Similar proportions of ID and mean Hb level improvements in donors detected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2"/>
                </a:solidFill>
              </a:rPr>
              <a:t>	Return rates after deferral were also comparable for donors deferred for ID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2"/>
                </a:solidFill>
              </a:rPr>
              <a:t>	Unexpected higher rate of ID among donors deferred for 12 months compared with donors deferred for 6 months requires further investigations (“GP” effect in France? + pre-donation Hb in France before ferritin tests)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2"/>
                </a:solidFill>
              </a:rPr>
              <a:t>	Risk-group-based strategy in France does not allow to identify donors with ID outside these groups, unlike the Dutch strategy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2"/>
                </a:solidFill>
              </a:rPr>
              <a:t>	Comparison of ferritin levels between the two countries needs to be cautiously interpreted (lack of standardization)</a:t>
            </a:r>
          </a:p>
          <a:p>
            <a:pPr marL="0" indent="0">
              <a:buNone/>
            </a:pPr>
            <a:endParaRPr lang="en-US" sz="2400" dirty="0">
              <a:solidFill>
                <a:schemeClr val="tx2"/>
              </a:solidFill>
            </a:endParaRPr>
          </a:p>
          <a:p>
            <a:r>
              <a:rPr lang="en-US" sz="2400">
                <a:solidFill>
                  <a:schemeClr val="tx2"/>
                </a:solidFill>
              </a:rPr>
              <a:t>Both </a:t>
            </a:r>
            <a:r>
              <a:rPr lang="en-US" sz="2400" dirty="0">
                <a:solidFill>
                  <a:schemeClr val="tx2"/>
                </a:solidFill>
              </a:rPr>
              <a:t>approaches led to a reduction in iron deficiency prevalence and low Hb deferrals, confirming that a ferritin-guided policy is effective, even in different operational contexts. </a:t>
            </a:r>
          </a:p>
        </p:txBody>
      </p:sp>
    </p:spTree>
    <p:extLst>
      <p:ext uri="{BB962C8B-B14F-4D97-AF65-F5344CB8AC3E}">
        <p14:creationId xmlns:p14="http://schemas.microsoft.com/office/powerpoint/2010/main" val="40569708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A71C1B8-FED9-0BB0-3C89-D54D72952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719" y="2999856"/>
            <a:ext cx="6660000" cy="830997"/>
          </a:xfrm>
        </p:spPr>
        <p:txBody>
          <a:bodyPr>
            <a:normAutofit fontScale="90000"/>
          </a:bodyPr>
          <a:lstStyle/>
          <a:p>
            <a:r>
              <a:rPr lang="fr-FR" dirty="0" err="1"/>
              <a:t>Thank</a:t>
            </a:r>
            <a:r>
              <a:rPr lang="fr-FR" dirty="0"/>
              <a:t> </a:t>
            </a:r>
            <a:r>
              <a:rPr lang="fr-FR" dirty="0" err="1"/>
              <a:t>you</a:t>
            </a:r>
            <a:endParaRPr lang="fr-FR" dirty="0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B85BAB72-73FD-453F-0FBD-249CEC94F58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83912" y="4905164"/>
            <a:ext cx="4896064" cy="892552"/>
          </a:xfrm>
        </p:spPr>
        <p:txBody>
          <a:bodyPr>
            <a:normAutofit fontScale="92500" lnSpcReduction="10000"/>
          </a:bodyPr>
          <a:lstStyle/>
          <a:p>
            <a:r>
              <a:rPr lang="fr-FR" dirty="0"/>
              <a:t>Jean-Baptiste THIBERT </a:t>
            </a:r>
            <a:endParaRPr lang="fr-FR" sz="1200" i="1" dirty="0"/>
          </a:p>
          <a:p>
            <a:r>
              <a:rPr lang="fr-FR" dirty="0"/>
              <a:t>jean-baptiste.thibert@efs.sante.fr </a:t>
            </a:r>
          </a:p>
          <a:p>
            <a:pPr lvl="1"/>
            <a:r>
              <a:rPr lang="fr-FR" dirty="0"/>
              <a:t>+ 33 (0)6 80 88 35 73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86B14E6-7C8D-95EA-EF07-0BD18E75D50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83912" y="4509022"/>
            <a:ext cx="1567902" cy="282573"/>
          </a:xfrm>
        </p:spPr>
        <p:txBody>
          <a:bodyPr/>
          <a:lstStyle/>
          <a:p>
            <a:r>
              <a:rPr lang="fr-FR" dirty="0"/>
              <a:t>CONTACT</a:t>
            </a:r>
          </a:p>
        </p:txBody>
      </p:sp>
    </p:spTree>
    <p:extLst>
      <p:ext uri="{BB962C8B-B14F-4D97-AF65-F5344CB8AC3E}">
        <p14:creationId xmlns:p14="http://schemas.microsoft.com/office/powerpoint/2010/main" val="770182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6D6849-C8A0-4EAE-A0EF-8FDEBFAB6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ED29BE3-EDF9-4EE2-9855-491B8479C9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No </a:t>
            </a:r>
            <a:r>
              <a:rPr lang="fr-FR" dirty="0" err="1"/>
              <a:t>conflict</a:t>
            </a:r>
            <a:r>
              <a:rPr lang="fr-FR" dirty="0"/>
              <a:t> of </a:t>
            </a:r>
            <a:r>
              <a:rPr lang="fr-FR" dirty="0" err="1"/>
              <a:t>interest</a:t>
            </a:r>
            <a:r>
              <a:rPr lang="fr-FR" dirty="0"/>
              <a:t> to </a:t>
            </a:r>
            <a:r>
              <a:rPr lang="fr-FR" dirty="0" err="1"/>
              <a:t>declare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367267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529EAA6-AD5A-443E-96FD-49C004B0DB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346" y="2554143"/>
            <a:ext cx="5627255" cy="1325563"/>
          </a:xfrm>
        </p:spPr>
        <p:txBody>
          <a:bodyPr/>
          <a:lstStyle/>
          <a:p>
            <a:r>
              <a:rPr lang="fr-FR" dirty="0"/>
              <a:t>In memory of Mart </a:t>
            </a:r>
          </a:p>
        </p:txBody>
      </p:sp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9D59DD99-F8CA-4FF4-B015-360CAD9FBA8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267" t="28092" r="33261" b="13535"/>
          <a:stretch/>
        </p:blipFill>
        <p:spPr>
          <a:xfrm>
            <a:off x="7051193" y="1712166"/>
            <a:ext cx="2091267" cy="3585029"/>
          </a:xfrm>
        </p:spPr>
      </p:pic>
    </p:spTree>
    <p:extLst>
      <p:ext uri="{BB962C8B-B14F-4D97-AF65-F5344CB8AC3E}">
        <p14:creationId xmlns:p14="http://schemas.microsoft.com/office/powerpoint/2010/main" val="681821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E37D77-CF46-49D9-8CA1-C44FBDD90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0266" y="271992"/>
            <a:ext cx="10515600" cy="676275"/>
          </a:xfrm>
        </p:spPr>
        <p:txBody>
          <a:bodyPr>
            <a:normAutofit fontScale="90000"/>
          </a:bodyPr>
          <a:lstStyle/>
          <a:p>
            <a:r>
              <a:rPr lang="fr-FR" dirty="0" err="1">
                <a:solidFill>
                  <a:srgbClr val="C00000"/>
                </a:solidFill>
              </a:rPr>
              <a:t>Context</a:t>
            </a: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14276DD-9F82-4891-8488-C50E638F1D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266" y="2010120"/>
            <a:ext cx="10515600" cy="4351338"/>
          </a:xfrm>
        </p:spPr>
        <p:txBody>
          <a:bodyPr>
            <a:normAutofit/>
          </a:bodyPr>
          <a:lstStyle/>
          <a:p>
            <a:r>
              <a:rPr lang="fr-FR" sz="2400" dirty="0">
                <a:solidFill>
                  <a:schemeClr val="tx2"/>
                </a:solidFill>
              </a:rPr>
              <a:t>The </a:t>
            </a:r>
            <a:r>
              <a:rPr lang="fr-FR" sz="2400" dirty="0" err="1">
                <a:solidFill>
                  <a:schemeClr val="tx2"/>
                </a:solidFill>
              </a:rPr>
              <a:t>Netherlands</a:t>
            </a:r>
            <a:r>
              <a:rPr lang="fr-FR" sz="2400" dirty="0">
                <a:solidFill>
                  <a:schemeClr val="tx2"/>
                </a:solidFill>
              </a:rPr>
              <a:t> and France have </a:t>
            </a:r>
            <a:r>
              <a:rPr lang="fr-FR" sz="2400" dirty="0" err="1">
                <a:solidFill>
                  <a:schemeClr val="tx2"/>
                </a:solidFill>
              </a:rPr>
              <a:t>introduced</a:t>
            </a:r>
            <a:r>
              <a:rPr lang="fr-FR" sz="2400" dirty="0">
                <a:solidFill>
                  <a:schemeClr val="tx2"/>
                </a:solidFill>
              </a:rPr>
              <a:t> a </a:t>
            </a:r>
            <a:r>
              <a:rPr lang="fr-FR" sz="2400" dirty="0" err="1">
                <a:solidFill>
                  <a:schemeClr val="tx2"/>
                </a:solidFill>
              </a:rPr>
              <a:t>ferritin-guided</a:t>
            </a:r>
            <a:r>
              <a:rPr lang="fr-FR" sz="2400" dirty="0">
                <a:solidFill>
                  <a:schemeClr val="tx2"/>
                </a:solidFill>
              </a:rPr>
              <a:t> donation </a:t>
            </a:r>
            <a:r>
              <a:rPr lang="fr-FR" sz="2400" dirty="0" err="1">
                <a:solidFill>
                  <a:schemeClr val="tx2"/>
                </a:solidFill>
              </a:rPr>
              <a:t>interval</a:t>
            </a:r>
            <a:r>
              <a:rPr lang="fr-FR" sz="2400" dirty="0">
                <a:solidFill>
                  <a:schemeClr val="tx2"/>
                </a:solidFill>
              </a:rPr>
              <a:t> </a:t>
            </a:r>
            <a:r>
              <a:rPr lang="fr-FR" sz="2400" dirty="0" err="1">
                <a:solidFill>
                  <a:schemeClr val="tx2"/>
                </a:solidFill>
              </a:rPr>
              <a:t>policy</a:t>
            </a:r>
            <a:r>
              <a:rPr lang="fr-FR" sz="2400" dirty="0">
                <a:solidFill>
                  <a:schemeClr val="tx2"/>
                </a:solidFill>
              </a:rPr>
              <a:t> to </a:t>
            </a:r>
            <a:r>
              <a:rPr lang="fr-FR" sz="2400" dirty="0" err="1">
                <a:solidFill>
                  <a:schemeClr val="tx2"/>
                </a:solidFill>
              </a:rPr>
              <a:t>reduce</a:t>
            </a:r>
            <a:r>
              <a:rPr lang="fr-FR" sz="2400" dirty="0">
                <a:solidFill>
                  <a:schemeClr val="tx2"/>
                </a:solidFill>
              </a:rPr>
              <a:t> </a:t>
            </a:r>
            <a:r>
              <a:rPr lang="fr-FR" sz="2400" dirty="0" err="1">
                <a:solidFill>
                  <a:schemeClr val="tx2"/>
                </a:solidFill>
              </a:rPr>
              <a:t>iron</a:t>
            </a:r>
            <a:r>
              <a:rPr lang="fr-FR" sz="2400" dirty="0">
                <a:solidFill>
                  <a:schemeClr val="tx2"/>
                </a:solidFill>
              </a:rPr>
              <a:t> </a:t>
            </a:r>
            <a:r>
              <a:rPr lang="fr-FR" sz="2400" dirty="0" err="1">
                <a:solidFill>
                  <a:schemeClr val="tx2"/>
                </a:solidFill>
              </a:rPr>
              <a:t>deficiency</a:t>
            </a:r>
            <a:r>
              <a:rPr lang="fr-FR" sz="2400" dirty="0">
                <a:solidFill>
                  <a:schemeClr val="tx2"/>
                </a:solidFill>
              </a:rPr>
              <a:t> (ID)</a:t>
            </a:r>
          </a:p>
          <a:p>
            <a:r>
              <a:rPr lang="fr-FR" sz="2400" dirty="0">
                <a:solidFill>
                  <a:schemeClr val="tx2"/>
                </a:solidFill>
              </a:rPr>
              <a:t>How do </a:t>
            </a:r>
            <a:r>
              <a:rPr lang="fr-FR" sz="2400" dirty="0" err="1">
                <a:solidFill>
                  <a:schemeClr val="tx2"/>
                </a:solidFill>
              </a:rPr>
              <a:t>ferritin</a:t>
            </a:r>
            <a:r>
              <a:rPr lang="fr-FR" sz="2400" dirty="0">
                <a:solidFill>
                  <a:schemeClr val="tx2"/>
                </a:solidFill>
              </a:rPr>
              <a:t> </a:t>
            </a:r>
            <a:r>
              <a:rPr lang="fr-FR" sz="2400" dirty="0" err="1">
                <a:solidFill>
                  <a:schemeClr val="tx2"/>
                </a:solidFill>
              </a:rPr>
              <a:t>levels</a:t>
            </a:r>
            <a:r>
              <a:rPr lang="fr-FR" sz="2400" dirty="0">
                <a:solidFill>
                  <a:schemeClr val="tx2"/>
                </a:solidFill>
              </a:rPr>
              <a:t>, </a:t>
            </a:r>
            <a:r>
              <a:rPr lang="fr-FR" sz="2400" dirty="0" err="1">
                <a:solidFill>
                  <a:schemeClr val="tx2"/>
                </a:solidFill>
              </a:rPr>
              <a:t>low</a:t>
            </a:r>
            <a:r>
              <a:rPr lang="fr-FR" sz="2400" dirty="0">
                <a:solidFill>
                  <a:schemeClr val="tx2"/>
                </a:solidFill>
              </a:rPr>
              <a:t> </a:t>
            </a:r>
            <a:r>
              <a:rPr lang="fr-FR" sz="2400" dirty="0" err="1">
                <a:solidFill>
                  <a:schemeClr val="tx2"/>
                </a:solidFill>
              </a:rPr>
              <a:t>Hb</a:t>
            </a:r>
            <a:r>
              <a:rPr lang="fr-FR" sz="2400" dirty="0">
                <a:solidFill>
                  <a:schemeClr val="tx2"/>
                </a:solidFill>
              </a:rPr>
              <a:t>, </a:t>
            </a:r>
            <a:r>
              <a:rPr lang="fr-FR" sz="2400" dirty="0" err="1">
                <a:solidFill>
                  <a:schemeClr val="tx2"/>
                </a:solidFill>
              </a:rPr>
              <a:t>deferral</a:t>
            </a:r>
            <a:r>
              <a:rPr lang="fr-FR" sz="2400" dirty="0">
                <a:solidFill>
                  <a:schemeClr val="tx2"/>
                </a:solidFill>
              </a:rPr>
              <a:t> rates and </a:t>
            </a:r>
            <a:r>
              <a:rPr lang="fr-FR" sz="2400" dirty="0" err="1">
                <a:solidFill>
                  <a:schemeClr val="tx2"/>
                </a:solidFill>
              </a:rPr>
              <a:t>donor</a:t>
            </a:r>
            <a:r>
              <a:rPr lang="fr-FR" sz="2400" dirty="0">
                <a:solidFill>
                  <a:schemeClr val="tx2"/>
                </a:solidFill>
              </a:rPr>
              <a:t> return rates compare in </a:t>
            </a:r>
            <a:r>
              <a:rPr lang="fr-FR" sz="2400" dirty="0" err="1">
                <a:solidFill>
                  <a:schemeClr val="tx2"/>
                </a:solidFill>
              </a:rPr>
              <a:t>both</a:t>
            </a:r>
            <a:r>
              <a:rPr lang="fr-FR" sz="2400" dirty="0">
                <a:solidFill>
                  <a:schemeClr val="tx2"/>
                </a:solidFill>
              </a:rPr>
              <a:t> settings?</a:t>
            </a:r>
          </a:p>
          <a:p>
            <a:r>
              <a:rPr lang="en-US" sz="2400" dirty="0">
                <a:solidFill>
                  <a:schemeClr val="tx2"/>
                </a:solidFill>
              </a:rPr>
              <a:t>Compare Hb levels of whole population, not only those subject to ferritin measurements </a:t>
            </a:r>
          </a:p>
          <a:p>
            <a:r>
              <a:rPr lang="en-US" sz="2400" dirty="0">
                <a:solidFill>
                  <a:schemeClr val="tx2"/>
                </a:solidFill>
              </a:rPr>
              <a:t>Compare the extended donation intervals (France has much shorter intervals than the NL, are these too short, or are the Dutch ones too long?)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860696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4E1437-1DCB-434E-922E-18CEDF88F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533" y="0"/>
            <a:ext cx="10515600" cy="1325563"/>
          </a:xfrm>
        </p:spPr>
        <p:txBody>
          <a:bodyPr>
            <a:normAutofit/>
          </a:bodyPr>
          <a:lstStyle/>
          <a:p>
            <a:r>
              <a:rPr lang="fr-FR" sz="4000" dirty="0">
                <a:solidFill>
                  <a:srgbClr val="C00000"/>
                </a:solidFill>
              </a:rPr>
              <a:t>Method </a:t>
            </a:r>
            <a:r>
              <a:rPr lang="fr-FR" sz="3200" dirty="0">
                <a:solidFill>
                  <a:srgbClr val="C00000"/>
                </a:solidFill>
              </a:rPr>
              <a:t>(1/2)</a:t>
            </a:r>
            <a:r>
              <a:rPr lang="fr-FR" sz="4000" dirty="0">
                <a:solidFill>
                  <a:srgbClr val="C00000"/>
                </a:solidFill>
              </a:rPr>
              <a:t>: </a:t>
            </a:r>
            <a:r>
              <a:rPr lang="fr-FR" sz="4000" dirty="0" err="1">
                <a:solidFill>
                  <a:srgbClr val="C00000"/>
                </a:solidFill>
              </a:rPr>
              <a:t>Implemented</a:t>
            </a:r>
            <a:r>
              <a:rPr lang="fr-FR" sz="4000" dirty="0">
                <a:solidFill>
                  <a:srgbClr val="C00000"/>
                </a:solidFill>
              </a:rPr>
              <a:t> </a:t>
            </a:r>
            <a:r>
              <a:rPr lang="fr-FR" sz="4000" dirty="0" err="1">
                <a:solidFill>
                  <a:srgbClr val="C00000"/>
                </a:solidFill>
              </a:rPr>
              <a:t>strategies</a:t>
            </a:r>
            <a:endParaRPr lang="fr-FR" sz="4000" dirty="0">
              <a:solidFill>
                <a:srgbClr val="C00000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A4058C6-E6BB-4464-9161-BD48A904D0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666" y="2775505"/>
            <a:ext cx="7747001" cy="1865842"/>
          </a:xfrm>
        </p:spPr>
        <p:txBody>
          <a:bodyPr>
            <a:normAutofit/>
          </a:bodyPr>
          <a:lstStyle/>
          <a:p>
            <a:r>
              <a:rPr lang="en-US" sz="2400" b="1" dirty="0">
                <a:solidFill>
                  <a:schemeClr val="tx2"/>
                </a:solidFill>
              </a:rPr>
              <a:t>In France</a:t>
            </a:r>
            <a:r>
              <a:rPr lang="en-US" sz="2400" dirty="0">
                <a:solidFill>
                  <a:schemeClr val="tx2"/>
                </a:solidFill>
              </a:rPr>
              <a:t>, ferritin </a:t>
            </a:r>
            <a:r>
              <a:rPr lang="en-US" sz="2400" b="1" dirty="0">
                <a:solidFill>
                  <a:schemeClr val="tx2"/>
                </a:solidFill>
              </a:rPr>
              <a:t>measured</a:t>
            </a:r>
            <a:r>
              <a:rPr lang="en-US" sz="2400" dirty="0">
                <a:solidFill>
                  <a:schemeClr val="tx2"/>
                </a:solidFill>
              </a:rPr>
              <a:t> for every donor belonging to one of four pre-defined </a:t>
            </a:r>
            <a:r>
              <a:rPr lang="en-US" sz="2400" b="1" dirty="0">
                <a:solidFill>
                  <a:schemeClr val="tx2"/>
                </a:solidFill>
              </a:rPr>
              <a:t>at-risk groups </a:t>
            </a:r>
            <a:r>
              <a:rPr lang="en-US" sz="2400" dirty="0">
                <a:solidFill>
                  <a:schemeClr val="tx2"/>
                </a:solidFill>
              </a:rPr>
              <a:t>based on gender, age, donation interval, previous Hb and MCH </a:t>
            </a:r>
          </a:p>
          <a:p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04CAA8B3-561C-445C-A729-2886F1C7DB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0659" y="2389200"/>
            <a:ext cx="4556675" cy="2829442"/>
          </a:xfrm>
          <a:prstGeom prst="rect">
            <a:avLst/>
          </a:prstGeom>
        </p:spPr>
      </p:pic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5993415F-FB8B-4E54-B138-F20F04806CC2}"/>
              </a:ext>
            </a:extLst>
          </p:cNvPr>
          <p:cNvSpPr txBox="1">
            <a:spLocks/>
          </p:cNvSpPr>
          <p:nvPr/>
        </p:nvSpPr>
        <p:spPr>
          <a:xfrm>
            <a:off x="196703" y="5387987"/>
            <a:ext cx="11798594" cy="17885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chemeClr val="tx2"/>
                </a:solidFill>
              </a:rPr>
              <a:t>Donors with ID (ferritin &lt;15 ng/mL) deferred </a:t>
            </a:r>
            <a:r>
              <a:rPr lang="en-US" sz="2400" dirty="0">
                <a:solidFill>
                  <a:schemeClr val="tx2"/>
                </a:solidFill>
              </a:rPr>
              <a:t>for </a:t>
            </a:r>
            <a:r>
              <a:rPr lang="en-US" sz="2400" b="1" dirty="0">
                <a:solidFill>
                  <a:schemeClr val="tx2"/>
                </a:solidFill>
              </a:rPr>
              <a:t>12 months in NL </a:t>
            </a:r>
            <a:r>
              <a:rPr lang="en-US" sz="2400" dirty="0">
                <a:solidFill>
                  <a:schemeClr val="tx2"/>
                </a:solidFill>
              </a:rPr>
              <a:t>and </a:t>
            </a:r>
            <a:r>
              <a:rPr lang="en-US" sz="2400" b="1" dirty="0">
                <a:solidFill>
                  <a:schemeClr val="tx2"/>
                </a:solidFill>
              </a:rPr>
              <a:t>6 months in France</a:t>
            </a:r>
          </a:p>
          <a:p>
            <a:r>
              <a:rPr lang="en-US" sz="2400" b="1" dirty="0">
                <a:solidFill>
                  <a:schemeClr val="tx2"/>
                </a:solidFill>
              </a:rPr>
              <a:t>Donors with low ferritin (15-30 ng/mL) deferred</a:t>
            </a:r>
            <a:r>
              <a:rPr lang="en-US" sz="2400" dirty="0">
                <a:solidFill>
                  <a:schemeClr val="tx2"/>
                </a:solidFill>
              </a:rPr>
              <a:t> for </a:t>
            </a:r>
            <a:r>
              <a:rPr lang="en-US" sz="2400" b="1" dirty="0">
                <a:solidFill>
                  <a:schemeClr val="tx2"/>
                </a:solidFill>
              </a:rPr>
              <a:t>6 months only in NL</a:t>
            </a:r>
          </a:p>
          <a:p>
            <a:endParaRPr lang="fr-FR" dirty="0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E7F6B629-B2A7-4B2C-84B0-8EBF2E69559B}"/>
              </a:ext>
            </a:extLst>
          </p:cNvPr>
          <p:cNvSpPr txBox="1">
            <a:spLocks/>
          </p:cNvSpPr>
          <p:nvPr/>
        </p:nvSpPr>
        <p:spPr>
          <a:xfrm>
            <a:off x="84666" y="1639358"/>
            <a:ext cx="10193867" cy="18658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chemeClr val="tx2"/>
                </a:solidFill>
              </a:rPr>
              <a:t>In NL</a:t>
            </a:r>
            <a:r>
              <a:rPr lang="en-US" sz="2400" dirty="0">
                <a:solidFill>
                  <a:schemeClr val="tx2"/>
                </a:solidFill>
              </a:rPr>
              <a:t>, ferritin </a:t>
            </a:r>
            <a:r>
              <a:rPr lang="en-US" sz="2400" b="1" dirty="0">
                <a:solidFill>
                  <a:schemeClr val="tx2"/>
                </a:solidFill>
              </a:rPr>
              <a:t>measured</a:t>
            </a:r>
            <a:r>
              <a:rPr lang="en-US" sz="2400" dirty="0">
                <a:solidFill>
                  <a:schemeClr val="tx2"/>
                </a:solidFill>
              </a:rPr>
              <a:t> at the </a:t>
            </a:r>
            <a:r>
              <a:rPr lang="en-US" sz="2400" b="1" dirty="0">
                <a:solidFill>
                  <a:schemeClr val="tx2"/>
                </a:solidFill>
              </a:rPr>
              <a:t>first donation and every 5th donation</a:t>
            </a:r>
            <a:endParaRPr lang="fr-FR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0796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4E1437-1DCB-434E-922E-18CEDF88F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533" y="0"/>
            <a:ext cx="10515600" cy="1325563"/>
          </a:xfrm>
        </p:spPr>
        <p:txBody>
          <a:bodyPr>
            <a:normAutofit/>
          </a:bodyPr>
          <a:lstStyle/>
          <a:p>
            <a:r>
              <a:rPr lang="fr-FR" sz="4000" dirty="0">
                <a:solidFill>
                  <a:srgbClr val="C00000"/>
                </a:solidFill>
              </a:rPr>
              <a:t>Method </a:t>
            </a:r>
            <a:r>
              <a:rPr lang="fr-FR" sz="3200" dirty="0">
                <a:solidFill>
                  <a:srgbClr val="C00000"/>
                </a:solidFill>
              </a:rPr>
              <a:t>(2/2)</a:t>
            </a: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E7F6B629-B2A7-4B2C-84B0-8EBF2E69559B}"/>
              </a:ext>
            </a:extLst>
          </p:cNvPr>
          <p:cNvSpPr txBox="1">
            <a:spLocks/>
          </p:cNvSpPr>
          <p:nvPr/>
        </p:nvSpPr>
        <p:spPr>
          <a:xfrm>
            <a:off x="84666" y="1639357"/>
            <a:ext cx="11573934" cy="39909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u="sng" dirty="0">
                <a:solidFill>
                  <a:schemeClr val="tx2"/>
                </a:solidFill>
              </a:rPr>
              <a:t>Two datasets for baseline characteristics</a:t>
            </a:r>
            <a:r>
              <a:rPr lang="en-US" sz="2400" dirty="0">
                <a:solidFill>
                  <a:schemeClr val="tx2"/>
                </a:solidFill>
              </a:rPr>
              <a:t>: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2"/>
                </a:solidFill>
              </a:rPr>
              <a:t>	Measurement week 0 of the FIND’EM study in NL (1)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2"/>
                </a:solidFill>
              </a:rPr>
              <a:t>	Data from the FERRIDON study in France (2)</a:t>
            </a:r>
          </a:p>
          <a:p>
            <a:endParaRPr lang="en-US" sz="2400" dirty="0">
              <a:solidFill>
                <a:schemeClr val="tx2"/>
              </a:solidFill>
            </a:endParaRPr>
          </a:p>
          <a:p>
            <a:r>
              <a:rPr lang="en-US" sz="2400" u="sng" dirty="0">
                <a:solidFill>
                  <a:schemeClr val="tx2"/>
                </a:solidFill>
              </a:rPr>
              <a:t>To study the impact of the implementation</a:t>
            </a:r>
            <a:r>
              <a:rPr lang="en-US" sz="2400" dirty="0">
                <a:solidFill>
                  <a:schemeClr val="tx2"/>
                </a:solidFill>
              </a:rPr>
              <a:t>: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2"/>
                </a:solidFill>
              </a:rPr>
              <a:t>	Inclusion of all whole blood donations in a set period after implementation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tx2"/>
                </a:solidFill>
              </a:rPr>
              <a:t>	Assessment of ID detected rates, low ferritin and low Hb rates, post-deferral return rates and ferritin levels</a:t>
            </a:r>
          </a:p>
          <a:p>
            <a:endParaRPr lang="en-US" sz="2400" dirty="0"/>
          </a:p>
          <a:p>
            <a:endParaRPr lang="en-US" sz="2400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106842C3-5FA9-4903-B0B8-BD2B697441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59212"/>
            <a:ext cx="12192000" cy="435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5104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4E1437-1DCB-434E-922E-18CEDF88F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314" y="595424"/>
            <a:ext cx="10310960" cy="563526"/>
          </a:xfrm>
        </p:spPr>
        <p:txBody>
          <a:bodyPr>
            <a:normAutofit fontScale="90000"/>
          </a:bodyPr>
          <a:lstStyle/>
          <a:p>
            <a:r>
              <a:rPr lang="fr-FR" dirty="0" err="1">
                <a:solidFill>
                  <a:srgbClr val="C00000"/>
                </a:solidFill>
              </a:rPr>
              <a:t>Results</a:t>
            </a:r>
            <a:r>
              <a:rPr lang="fr-FR" dirty="0">
                <a:solidFill>
                  <a:srgbClr val="C00000"/>
                </a:solidFill>
              </a:rPr>
              <a:t> </a:t>
            </a:r>
            <a:r>
              <a:rPr lang="fr-FR" sz="3600" dirty="0">
                <a:solidFill>
                  <a:srgbClr val="C00000"/>
                </a:solidFill>
              </a:rPr>
              <a:t>(1/6)  </a:t>
            </a:r>
            <a:r>
              <a:rPr lang="en-US" u="sng" dirty="0">
                <a:solidFill>
                  <a:srgbClr val="C00000"/>
                </a:solidFill>
              </a:rPr>
              <a:t>Before</a:t>
            </a:r>
            <a:r>
              <a:rPr lang="en-US" dirty="0">
                <a:solidFill>
                  <a:srgbClr val="C00000"/>
                </a:solidFill>
              </a:rPr>
              <a:t> the policy implementation: 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sz="4400" dirty="0">
                <a:solidFill>
                  <a:srgbClr val="C00000"/>
                </a:solidFill>
              </a:rPr>
              <a:t>Ferritin distribution </a:t>
            </a:r>
            <a:br>
              <a:rPr lang="fr-FR" dirty="0"/>
            </a:br>
            <a:r>
              <a:rPr lang="fr-FR" dirty="0">
                <a:solidFill>
                  <a:srgbClr val="C00000"/>
                </a:solidFill>
              </a:rPr>
              <a:t>    </a:t>
            </a: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E7F6B629-B2A7-4B2C-84B0-8EBF2E69559B}"/>
              </a:ext>
            </a:extLst>
          </p:cNvPr>
          <p:cNvSpPr txBox="1">
            <a:spLocks/>
          </p:cNvSpPr>
          <p:nvPr/>
        </p:nvSpPr>
        <p:spPr>
          <a:xfrm>
            <a:off x="98314" y="2148402"/>
            <a:ext cx="3367900" cy="39909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dirty="0">
                <a:solidFill>
                  <a:schemeClr val="tx2"/>
                </a:solidFill>
              </a:rPr>
              <a:t>Ferritin distribution similar </a:t>
            </a:r>
            <a:r>
              <a:rPr lang="en-US" sz="2400" dirty="0">
                <a:solidFill>
                  <a:schemeClr val="tx2"/>
                </a:solidFill>
              </a:rPr>
              <a:t>in NL and in France with repeat donors having lower ferritin values especially for </a:t>
            </a:r>
            <a:r>
              <a:rPr lang="en-US" sz="2400" u="sng" dirty="0">
                <a:solidFill>
                  <a:schemeClr val="tx2"/>
                </a:solidFill>
              </a:rPr>
              <a:t>females</a:t>
            </a:r>
            <a:r>
              <a:rPr lang="en-US" sz="2400" dirty="0">
                <a:solidFill>
                  <a:schemeClr val="tx2"/>
                </a:solidFill>
              </a:rPr>
              <a:t> and more pronounced with </a:t>
            </a:r>
            <a:r>
              <a:rPr lang="en-US" sz="2400" u="sng" dirty="0">
                <a:solidFill>
                  <a:schemeClr val="tx2"/>
                </a:solidFill>
              </a:rPr>
              <a:t>older age </a:t>
            </a:r>
            <a:r>
              <a:rPr lang="en-US" sz="2400" dirty="0"/>
              <a:t>	</a:t>
            </a:r>
          </a:p>
          <a:p>
            <a:endParaRPr lang="en-US" sz="24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C6A9FCB-F8F5-4232-9127-176B4BD684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109" y="1362101"/>
            <a:ext cx="8625891" cy="5495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7984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4E1437-1DCB-434E-922E-18CEDF88F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309" y="404403"/>
            <a:ext cx="10515600" cy="967563"/>
          </a:xfrm>
        </p:spPr>
        <p:txBody>
          <a:bodyPr>
            <a:normAutofit fontScale="90000"/>
          </a:bodyPr>
          <a:lstStyle/>
          <a:p>
            <a:r>
              <a:rPr lang="fr-FR" dirty="0" err="1">
                <a:solidFill>
                  <a:srgbClr val="C00000"/>
                </a:solidFill>
              </a:rPr>
              <a:t>Results</a:t>
            </a:r>
            <a:r>
              <a:rPr lang="fr-FR" dirty="0">
                <a:solidFill>
                  <a:srgbClr val="C00000"/>
                </a:solidFill>
              </a:rPr>
              <a:t> </a:t>
            </a:r>
            <a:r>
              <a:rPr lang="fr-FR" sz="3600" dirty="0">
                <a:solidFill>
                  <a:srgbClr val="C00000"/>
                </a:solidFill>
              </a:rPr>
              <a:t>(2/6) </a:t>
            </a:r>
            <a:r>
              <a:rPr lang="en-US" u="sng" dirty="0">
                <a:solidFill>
                  <a:srgbClr val="C00000"/>
                </a:solidFill>
              </a:rPr>
              <a:t>Before</a:t>
            </a:r>
            <a:r>
              <a:rPr lang="en-US" dirty="0">
                <a:solidFill>
                  <a:srgbClr val="C00000"/>
                </a:solidFill>
              </a:rPr>
              <a:t> the policy implementation: </a:t>
            </a:r>
            <a:r>
              <a:rPr lang="en-US" sz="4400" dirty="0">
                <a:solidFill>
                  <a:srgbClr val="C00000"/>
                </a:solidFill>
              </a:rPr>
              <a:t>Deferral rates</a:t>
            </a:r>
            <a:br>
              <a:rPr lang="fr-FR" dirty="0"/>
            </a:br>
            <a:endParaRPr lang="fr-FR" dirty="0">
              <a:solidFill>
                <a:srgbClr val="C00000"/>
              </a:solidFill>
            </a:endParaRPr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E7F6B629-B2A7-4B2C-84B0-8EBF2E69559B}"/>
              </a:ext>
            </a:extLst>
          </p:cNvPr>
          <p:cNvSpPr txBox="1">
            <a:spLocks/>
          </p:cNvSpPr>
          <p:nvPr/>
        </p:nvSpPr>
        <p:spPr>
          <a:xfrm>
            <a:off x="98313" y="2148402"/>
            <a:ext cx="3612449" cy="39909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tx2"/>
                </a:solidFill>
              </a:rPr>
              <a:t>Prevalence of ID similar for women in NL and France (24.2% vs 20.5%)</a:t>
            </a:r>
          </a:p>
          <a:p>
            <a:r>
              <a:rPr lang="en-US" sz="2400" dirty="0">
                <a:solidFill>
                  <a:schemeClr val="tx2"/>
                </a:solidFill>
              </a:rPr>
              <a:t>Higher prevalence among Dutch males than French males (25.0% vs 7.0%)</a:t>
            </a:r>
          </a:p>
          <a:p>
            <a:r>
              <a:rPr lang="en-US" sz="2400" dirty="0">
                <a:solidFill>
                  <a:schemeClr val="tx2"/>
                </a:solidFill>
              </a:rPr>
              <a:t>Higher prevalence of anemia in France than in NL for women (12.2% vs 6.5%) and for men (4.4% vs 3.1%)</a:t>
            </a:r>
            <a:r>
              <a:rPr lang="en-US" sz="2400" dirty="0"/>
              <a:t>	</a:t>
            </a:r>
          </a:p>
          <a:p>
            <a:endParaRPr lang="en-US" sz="2400" dirty="0"/>
          </a:p>
        </p:txBody>
      </p:sp>
      <p:graphicFrame>
        <p:nvGraphicFramePr>
          <p:cNvPr id="10" name="Tableau 9">
            <a:extLst>
              <a:ext uri="{FF2B5EF4-FFF2-40B4-BE49-F238E27FC236}">
                <a16:creationId xmlns:a16="http://schemas.microsoft.com/office/drawing/2014/main" id="{BC9C5379-2122-44EB-92A7-A3AF2A3ACF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6185961"/>
              </p:ext>
            </p:extLst>
          </p:nvPr>
        </p:nvGraphicFramePr>
        <p:xfrm>
          <a:off x="3826617" y="2416487"/>
          <a:ext cx="8142470" cy="3069547"/>
        </p:xfrm>
        <a:graphic>
          <a:graphicData uri="http://schemas.openxmlformats.org/drawingml/2006/table">
            <a:tbl>
              <a:tblPr firstRow="1" firstCol="1" bandRow="1"/>
              <a:tblGrid>
                <a:gridCol w="2417798">
                  <a:extLst>
                    <a:ext uri="{9D8B030D-6E8A-4147-A177-3AD203B41FA5}">
                      <a16:colId xmlns:a16="http://schemas.microsoft.com/office/drawing/2014/main" val="3176604550"/>
                    </a:ext>
                  </a:extLst>
                </a:gridCol>
                <a:gridCol w="1422233">
                  <a:extLst>
                    <a:ext uri="{9D8B030D-6E8A-4147-A177-3AD203B41FA5}">
                      <a16:colId xmlns:a16="http://schemas.microsoft.com/office/drawing/2014/main" val="254052006"/>
                    </a:ext>
                  </a:extLst>
                </a:gridCol>
                <a:gridCol w="1378473">
                  <a:extLst>
                    <a:ext uri="{9D8B030D-6E8A-4147-A177-3AD203B41FA5}">
                      <a16:colId xmlns:a16="http://schemas.microsoft.com/office/drawing/2014/main" val="3138933200"/>
                    </a:ext>
                  </a:extLst>
                </a:gridCol>
                <a:gridCol w="1406187">
                  <a:extLst>
                    <a:ext uri="{9D8B030D-6E8A-4147-A177-3AD203B41FA5}">
                      <a16:colId xmlns:a16="http://schemas.microsoft.com/office/drawing/2014/main" val="1453126719"/>
                    </a:ext>
                  </a:extLst>
                </a:gridCol>
                <a:gridCol w="1517779">
                  <a:extLst>
                    <a:ext uri="{9D8B030D-6E8A-4147-A177-3AD203B41FA5}">
                      <a16:colId xmlns:a16="http://schemas.microsoft.com/office/drawing/2014/main" val="1622272972"/>
                    </a:ext>
                  </a:extLst>
                </a:gridCol>
              </a:tblGrid>
              <a:tr h="66979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solidFill>
                            <a:srgbClr val="21212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kern="100">
                          <a:solidFill>
                            <a:srgbClr val="21212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The Netherlands</a:t>
                      </a:r>
                      <a:endParaRPr lang="fr-FR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kern="100">
                          <a:solidFill>
                            <a:srgbClr val="21212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(FIND’EM - measurement week 0)</a:t>
                      </a:r>
                      <a:endParaRPr lang="fr-FR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kern="100">
                          <a:solidFill>
                            <a:srgbClr val="21212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France</a:t>
                      </a:r>
                      <a:endParaRPr lang="fr-FR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kern="100">
                          <a:solidFill>
                            <a:srgbClr val="21212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(FERRIDON)</a:t>
                      </a:r>
                      <a:endParaRPr lang="fr-FR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37025228"/>
                  </a:ext>
                </a:extLst>
              </a:tr>
              <a:tr h="26042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solidFill>
                            <a:srgbClr val="21212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fr-FR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solidFill>
                            <a:srgbClr val="21212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Female</a:t>
                      </a:r>
                      <a:endParaRPr lang="fr-FR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solidFill>
                            <a:srgbClr val="21212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Male</a:t>
                      </a:r>
                      <a:endParaRPr lang="fr-FR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solidFill>
                            <a:srgbClr val="21212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Female</a:t>
                      </a:r>
                      <a:endParaRPr lang="fr-FR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solidFill>
                            <a:srgbClr val="21212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Male</a:t>
                      </a:r>
                      <a:endParaRPr lang="fr-FR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3678877"/>
                  </a:ext>
                </a:extLst>
              </a:tr>
              <a:tr h="26042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kern="100">
                          <a:solidFill>
                            <a:srgbClr val="21212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Number of measurements</a:t>
                      </a:r>
                      <a:endParaRPr lang="fr-FR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solidFill>
                            <a:srgbClr val="21212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4,520</a:t>
                      </a:r>
                      <a:endParaRPr lang="fr-FR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solidFill>
                            <a:srgbClr val="21212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4,660</a:t>
                      </a:r>
                      <a:endParaRPr lang="fr-FR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solidFill>
                            <a:srgbClr val="21212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4,678</a:t>
                      </a:r>
                      <a:endParaRPr lang="fr-FR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solidFill>
                            <a:srgbClr val="21212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5,031</a:t>
                      </a:r>
                      <a:endParaRPr lang="fr-FR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7463323"/>
                  </a:ext>
                </a:extLst>
              </a:tr>
              <a:tr h="26042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kern="100">
                          <a:solidFill>
                            <a:srgbClr val="21212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Hb deferral (%)</a:t>
                      </a:r>
                      <a:endParaRPr lang="fr-FR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solidFill>
                            <a:srgbClr val="21212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146 (6.5)</a:t>
                      </a:r>
                      <a:endParaRPr lang="fr-FR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solidFill>
                            <a:srgbClr val="21212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293 (3.1)</a:t>
                      </a:r>
                      <a:endParaRPr lang="fr-FR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solidFill>
                            <a:srgbClr val="21212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183 (3.9)</a:t>
                      </a:r>
                      <a:endParaRPr lang="fr-FR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solidFill>
                            <a:srgbClr val="21212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44 (0.9)</a:t>
                      </a:r>
                      <a:endParaRPr lang="fr-FR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9933558"/>
                  </a:ext>
                </a:extLst>
              </a:tr>
              <a:tr h="25406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kern="100" dirty="0">
                          <a:solidFill>
                            <a:srgbClr val="21212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Low Hb (European thresholds)*(%)</a:t>
                      </a:r>
                      <a:endParaRPr lang="fr-FR" sz="1200" kern="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solidFill>
                            <a:srgbClr val="21212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146 (6.5)</a:t>
                      </a:r>
                      <a:endParaRPr lang="fr-FR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solidFill>
                            <a:srgbClr val="21212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293 (3.1)</a:t>
                      </a:r>
                      <a:endParaRPr lang="fr-FR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solidFill>
                            <a:srgbClr val="21212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572 (12.2)</a:t>
                      </a:r>
                      <a:endParaRPr lang="fr-FR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solidFill>
                            <a:srgbClr val="21212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221 (4.4)</a:t>
                      </a:r>
                      <a:endParaRPr lang="fr-FR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3671998"/>
                  </a:ext>
                </a:extLst>
              </a:tr>
              <a:tr h="26042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kern="100">
                          <a:solidFill>
                            <a:srgbClr val="21212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ID (ferritin &lt; 15) (%)</a:t>
                      </a:r>
                      <a:endParaRPr lang="fr-FR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solidFill>
                            <a:srgbClr val="21212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1,092 (24.2)</a:t>
                      </a:r>
                      <a:endParaRPr lang="fr-FR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solidFill>
                            <a:srgbClr val="21212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1,167 (25.0)</a:t>
                      </a:r>
                      <a:endParaRPr lang="fr-FR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solidFill>
                            <a:srgbClr val="21212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961 (20.5)</a:t>
                      </a:r>
                      <a:endParaRPr lang="fr-FR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solidFill>
                            <a:srgbClr val="21212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354 (7.0)</a:t>
                      </a:r>
                      <a:endParaRPr lang="fr-FR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2694217"/>
                  </a:ext>
                </a:extLst>
              </a:tr>
              <a:tr h="260424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b="1" kern="100">
                          <a:solidFill>
                            <a:srgbClr val="21212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Low ferritin (ferritin 15-30) (%)</a:t>
                      </a:r>
                      <a:endParaRPr lang="fr-FR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solidFill>
                            <a:srgbClr val="21212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967 (21.4)</a:t>
                      </a:r>
                      <a:endParaRPr lang="fr-FR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solidFill>
                            <a:srgbClr val="21212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990 (21.2)</a:t>
                      </a:r>
                      <a:endParaRPr lang="fr-FR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solidFill>
                            <a:srgbClr val="21212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1,280 (27.4)</a:t>
                      </a:r>
                      <a:endParaRPr lang="fr-FR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>
                          <a:solidFill>
                            <a:srgbClr val="21212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832 (16.5)</a:t>
                      </a:r>
                      <a:endParaRPr lang="fr-FR" sz="1200" kern="1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5164049"/>
                  </a:ext>
                </a:extLst>
              </a:tr>
              <a:tr h="843562">
                <a:tc gridSpan="5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en-US" sz="1100" kern="100" dirty="0">
                          <a:solidFill>
                            <a:srgbClr val="212121"/>
                          </a:solidFill>
                          <a:effectLst/>
                          <a:highlight>
                            <a:srgbClr val="C0C0C0"/>
                          </a:highlight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*In France, the limit for Hb deferral is 12.0 and 13.0 g/dL for females and males, respectively, while the European limit for low Hb is 12.5 and 13.5 g/dL for females and males, respectively. In the Netherlands, the European thresholds for Hb deferral are used.</a:t>
                      </a:r>
                      <a:endParaRPr lang="fr-FR" sz="1200" kern="100" dirty="0">
                        <a:effectLst/>
                        <a:highlight>
                          <a:srgbClr val="C0C0C0"/>
                        </a:highlight>
                        <a:latin typeface="Times New Roman" panose="02020603050405020304" pitchFamily="18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8810173"/>
                  </a:ext>
                </a:extLst>
              </a:tr>
            </a:tbl>
          </a:graphicData>
        </a:graphic>
      </p:graphicFrame>
      <p:sp>
        <p:nvSpPr>
          <p:cNvPr id="11" name="Rectangle 10">
            <a:extLst>
              <a:ext uri="{FF2B5EF4-FFF2-40B4-BE49-F238E27FC236}">
                <a16:creationId xmlns:a16="http://schemas.microsoft.com/office/drawing/2014/main" id="{0F9568C0-2F45-4C99-8BF9-65D8BE754847}"/>
              </a:ext>
            </a:extLst>
          </p:cNvPr>
          <p:cNvSpPr/>
          <p:nvPr/>
        </p:nvSpPr>
        <p:spPr>
          <a:xfrm>
            <a:off x="3826617" y="4143890"/>
            <a:ext cx="8142470" cy="24735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2FE343B-9C13-443C-8AD6-5083C8E2CF4B}"/>
              </a:ext>
            </a:extLst>
          </p:cNvPr>
          <p:cNvSpPr/>
          <p:nvPr/>
        </p:nvSpPr>
        <p:spPr>
          <a:xfrm>
            <a:off x="3826617" y="3889445"/>
            <a:ext cx="8142470" cy="247357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20237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24E1437-1DCB-434E-922E-18CEDF88F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514" y="158147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fr-FR" dirty="0" err="1">
                <a:solidFill>
                  <a:srgbClr val="C00000"/>
                </a:solidFill>
              </a:rPr>
              <a:t>Results</a:t>
            </a:r>
            <a:r>
              <a:rPr lang="fr-FR" dirty="0">
                <a:solidFill>
                  <a:srgbClr val="C00000"/>
                </a:solidFill>
              </a:rPr>
              <a:t> </a:t>
            </a:r>
            <a:r>
              <a:rPr lang="fr-FR" sz="3600" dirty="0">
                <a:solidFill>
                  <a:srgbClr val="C00000"/>
                </a:solidFill>
              </a:rPr>
              <a:t>(3/6) </a:t>
            </a:r>
            <a:r>
              <a:rPr lang="en-US" u="sng" dirty="0">
                <a:solidFill>
                  <a:srgbClr val="C00000"/>
                </a:solidFill>
              </a:rPr>
              <a:t>After the policy implementation</a:t>
            </a:r>
            <a:r>
              <a:rPr lang="en-US" dirty="0">
                <a:solidFill>
                  <a:srgbClr val="C00000"/>
                </a:solidFill>
              </a:rPr>
              <a:t>:</a:t>
            </a:r>
            <a:r>
              <a:rPr lang="en-US" sz="4400" dirty="0">
                <a:solidFill>
                  <a:srgbClr val="C00000"/>
                </a:solidFill>
              </a:rPr>
              <a:t> Deferral</a:t>
            </a:r>
            <a:br>
              <a:rPr lang="fr-FR" dirty="0"/>
            </a:br>
            <a:endParaRPr lang="fr-FR" dirty="0"/>
          </a:p>
        </p:txBody>
      </p:sp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E7F6B629-B2A7-4B2C-84B0-8EBF2E69559B}"/>
              </a:ext>
            </a:extLst>
          </p:cNvPr>
          <p:cNvSpPr txBox="1">
            <a:spLocks/>
          </p:cNvSpPr>
          <p:nvPr/>
        </p:nvSpPr>
        <p:spPr>
          <a:xfrm>
            <a:off x="98313" y="2148402"/>
            <a:ext cx="4579157" cy="39909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tx2"/>
                </a:solidFill>
              </a:rPr>
              <a:t>Slight decrease in the prevalence of low Hb deferral especially among men in both countries</a:t>
            </a:r>
          </a:p>
          <a:p>
            <a:endParaRPr lang="en-US" sz="2400" dirty="0"/>
          </a:p>
          <a:p>
            <a:endParaRPr lang="en-US" sz="2400" dirty="0"/>
          </a:p>
        </p:txBody>
      </p: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007BDE09-BE7D-41FD-B768-CF9762D8D88F}"/>
              </a:ext>
            </a:extLst>
          </p:cNvPr>
          <p:cNvGrpSpPr/>
          <p:nvPr/>
        </p:nvGrpSpPr>
        <p:grpSpPr>
          <a:xfrm>
            <a:off x="4677471" y="1131158"/>
            <a:ext cx="7416215" cy="5556276"/>
            <a:chOff x="4677471" y="1131158"/>
            <a:chExt cx="7416215" cy="5556276"/>
          </a:xfrm>
        </p:grpSpPr>
        <p:pic>
          <p:nvPicPr>
            <p:cNvPr id="3" name="Image 2">
              <a:extLst>
                <a:ext uri="{FF2B5EF4-FFF2-40B4-BE49-F238E27FC236}">
                  <a16:creationId xmlns:a16="http://schemas.microsoft.com/office/drawing/2014/main" id="{72F9E7FA-6F44-448F-B222-0DCB322BB4E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77471" y="1131158"/>
              <a:ext cx="7416215" cy="5556276"/>
            </a:xfrm>
            <a:prstGeom prst="rect">
              <a:avLst/>
            </a:prstGeom>
          </p:spPr>
        </p:pic>
        <p:sp>
          <p:nvSpPr>
            <p:cNvPr id="4" name="ZoneTexte 3">
              <a:extLst>
                <a:ext uri="{FF2B5EF4-FFF2-40B4-BE49-F238E27FC236}">
                  <a16:creationId xmlns:a16="http://schemas.microsoft.com/office/drawing/2014/main" id="{BF850A6B-022C-45C9-A943-9CC4532688AA}"/>
                </a:ext>
              </a:extLst>
            </p:cNvPr>
            <p:cNvSpPr txBox="1"/>
            <p:nvPr/>
          </p:nvSpPr>
          <p:spPr>
            <a:xfrm>
              <a:off x="9981772" y="2956550"/>
              <a:ext cx="121211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00" b="1" dirty="0">
                  <a:solidFill>
                    <a:srgbClr val="002060"/>
                  </a:solidFill>
                </a:rPr>
                <a:t>(</a:t>
              </a:r>
              <a:r>
                <a:rPr lang="fr-FR" sz="1000" b="1" dirty="0" err="1">
                  <a:solidFill>
                    <a:srgbClr val="002060"/>
                  </a:solidFill>
                </a:rPr>
                <a:t>n.s</a:t>
              </a:r>
              <a:r>
                <a:rPr lang="fr-FR" sz="1000" b="1" dirty="0">
                  <a:solidFill>
                    <a:srgbClr val="002060"/>
                  </a:solidFill>
                </a:rPr>
                <a:t>)</a:t>
              </a:r>
            </a:p>
          </p:txBody>
        </p:sp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389A9A25-13B0-4ABE-B070-E2AB79CC533B}"/>
                </a:ext>
              </a:extLst>
            </p:cNvPr>
            <p:cNvSpPr txBox="1"/>
            <p:nvPr/>
          </p:nvSpPr>
          <p:spPr>
            <a:xfrm>
              <a:off x="7063563" y="5486537"/>
              <a:ext cx="121211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00" b="1" dirty="0">
                  <a:solidFill>
                    <a:schemeClr val="accent1">
                      <a:lumMod val="50000"/>
                    </a:schemeClr>
                  </a:solidFill>
                </a:rPr>
                <a:t>p(&lt;0.001)</a:t>
              </a:r>
            </a:p>
          </p:txBody>
        </p:sp>
        <p:sp>
          <p:nvSpPr>
            <p:cNvPr id="9" name="ZoneTexte 8">
              <a:extLst>
                <a:ext uri="{FF2B5EF4-FFF2-40B4-BE49-F238E27FC236}">
                  <a16:creationId xmlns:a16="http://schemas.microsoft.com/office/drawing/2014/main" id="{9261ED8E-B649-4DF7-B3CC-FB0D08E9E894}"/>
                </a:ext>
              </a:extLst>
            </p:cNvPr>
            <p:cNvSpPr txBox="1"/>
            <p:nvPr/>
          </p:nvSpPr>
          <p:spPr>
            <a:xfrm>
              <a:off x="9934353" y="5778658"/>
              <a:ext cx="121211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00" b="1" dirty="0">
                  <a:solidFill>
                    <a:srgbClr val="002060"/>
                  </a:solidFill>
                </a:rPr>
                <a:t>p(&lt;0.001)</a:t>
              </a:r>
            </a:p>
          </p:txBody>
        </p:sp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F6AD45AE-F7C7-45A9-B183-40AD5B039788}"/>
                </a:ext>
              </a:extLst>
            </p:cNvPr>
            <p:cNvSpPr txBox="1"/>
            <p:nvPr/>
          </p:nvSpPr>
          <p:spPr>
            <a:xfrm>
              <a:off x="7173466" y="2545425"/>
              <a:ext cx="121211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00" b="1" dirty="0">
                  <a:solidFill>
                    <a:srgbClr val="002060"/>
                  </a:solidFill>
                </a:rPr>
                <a:t>(</a:t>
              </a:r>
              <a:r>
                <a:rPr lang="fr-FR" sz="1000" b="1" dirty="0" err="1">
                  <a:solidFill>
                    <a:srgbClr val="002060"/>
                  </a:solidFill>
                </a:rPr>
                <a:t>n.s</a:t>
              </a:r>
              <a:r>
                <a:rPr lang="fr-FR" sz="1000" b="1" dirty="0">
                  <a:solidFill>
                    <a:srgbClr val="002060"/>
                  </a:solidFill>
                </a:rPr>
                <a:t>)</a:t>
              </a:r>
            </a:p>
          </p:txBody>
        </p:sp>
        <p:sp>
          <p:nvSpPr>
            <p:cNvPr id="11" name="ZoneTexte 10">
              <a:extLst>
                <a:ext uri="{FF2B5EF4-FFF2-40B4-BE49-F238E27FC236}">
                  <a16:creationId xmlns:a16="http://schemas.microsoft.com/office/drawing/2014/main" id="{1E675288-9F4B-4412-8703-28873DD1B7D2}"/>
                </a:ext>
              </a:extLst>
            </p:cNvPr>
            <p:cNvSpPr txBox="1"/>
            <p:nvPr/>
          </p:nvSpPr>
          <p:spPr>
            <a:xfrm>
              <a:off x="9748677" y="4956596"/>
              <a:ext cx="121211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00" b="1" dirty="0">
                  <a:solidFill>
                    <a:schemeClr val="accent5">
                      <a:lumMod val="60000"/>
                      <a:lumOff val="40000"/>
                    </a:schemeClr>
                  </a:solidFill>
                </a:rPr>
                <a:t>(</a:t>
              </a:r>
              <a:r>
                <a:rPr lang="fr-FR" sz="1000" b="1" dirty="0" err="1">
                  <a:solidFill>
                    <a:schemeClr val="accent5">
                      <a:lumMod val="60000"/>
                      <a:lumOff val="40000"/>
                    </a:schemeClr>
                  </a:solidFill>
                </a:rPr>
                <a:t>n.s</a:t>
              </a:r>
              <a:r>
                <a:rPr lang="fr-FR" sz="1000" b="1" dirty="0">
                  <a:solidFill>
                    <a:schemeClr val="accent5">
                      <a:lumMod val="60000"/>
                      <a:lumOff val="40000"/>
                    </a:schemeClr>
                  </a:solidFill>
                </a:rPr>
                <a:t>)</a:t>
              </a:r>
            </a:p>
          </p:txBody>
        </p:sp>
        <p:sp>
          <p:nvSpPr>
            <p:cNvPr id="12" name="ZoneTexte 11">
              <a:extLst>
                <a:ext uri="{FF2B5EF4-FFF2-40B4-BE49-F238E27FC236}">
                  <a16:creationId xmlns:a16="http://schemas.microsoft.com/office/drawing/2014/main" id="{B3295221-8F04-4A35-8709-B96CA5B9F5C7}"/>
                </a:ext>
              </a:extLst>
            </p:cNvPr>
            <p:cNvSpPr txBox="1"/>
            <p:nvPr/>
          </p:nvSpPr>
          <p:spPr>
            <a:xfrm>
              <a:off x="7226791" y="3036718"/>
              <a:ext cx="121211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00" b="1" dirty="0">
                  <a:solidFill>
                    <a:srgbClr val="C00000"/>
                  </a:solidFill>
                </a:rPr>
                <a:t>(</a:t>
              </a:r>
              <a:r>
                <a:rPr lang="fr-FR" sz="1000" b="1" dirty="0" err="1">
                  <a:solidFill>
                    <a:srgbClr val="C00000"/>
                  </a:solidFill>
                </a:rPr>
                <a:t>n.s</a:t>
              </a:r>
              <a:r>
                <a:rPr lang="fr-FR" sz="1000" b="1" dirty="0">
                  <a:solidFill>
                    <a:srgbClr val="C00000"/>
                  </a:solidFill>
                </a:rPr>
                <a:t>)</a:t>
              </a:r>
            </a:p>
          </p:txBody>
        </p:sp>
        <p:sp>
          <p:nvSpPr>
            <p:cNvPr id="13" name="ZoneTexte 12">
              <a:extLst>
                <a:ext uri="{FF2B5EF4-FFF2-40B4-BE49-F238E27FC236}">
                  <a16:creationId xmlns:a16="http://schemas.microsoft.com/office/drawing/2014/main" id="{A450E1DE-A51C-4F8D-90F9-F8EE9E398E84}"/>
                </a:ext>
              </a:extLst>
            </p:cNvPr>
            <p:cNvSpPr txBox="1"/>
            <p:nvPr/>
          </p:nvSpPr>
          <p:spPr>
            <a:xfrm>
              <a:off x="10131058" y="3254587"/>
              <a:ext cx="121211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00" b="1" dirty="0">
                  <a:solidFill>
                    <a:srgbClr val="C00000"/>
                  </a:solidFill>
                </a:rPr>
                <a:t>(</a:t>
              </a:r>
              <a:r>
                <a:rPr lang="fr-FR" sz="1000" b="1" dirty="0" err="1">
                  <a:solidFill>
                    <a:srgbClr val="C00000"/>
                  </a:solidFill>
                </a:rPr>
                <a:t>n.s</a:t>
              </a:r>
              <a:r>
                <a:rPr lang="fr-FR" sz="1000" b="1" dirty="0">
                  <a:solidFill>
                    <a:srgbClr val="C00000"/>
                  </a:solidFill>
                </a:rPr>
                <a:t>)</a:t>
              </a:r>
            </a:p>
          </p:txBody>
        </p: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id="{2FBEDF1B-98B9-4295-B891-A2D59A63D0C0}"/>
                </a:ext>
              </a:extLst>
            </p:cNvPr>
            <p:cNvSpPr txBox="1"/>
            <p:nvPr/>
          </p:nvSpPr>
          <p:spPr>
            <a:xfrm>
              <a:off x="7339872" y="5029742"/>
              <a:ext cx="121211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00" b="1" dirty="0">
                  <a:solidFill>
                    <a:srgbClr val="C00000"/>
                  </a:solidFill>
                </a:rPr>
                <a:t>(</a:t>
              </a:r>
              <a:r>
                <a:rPr lang="fr-FR" sz="1000" b="1" dirty="0" err="1">
                  <a:solidFill>
                    <a:srgbClr val="C00000"/>
                  </a:solidFill>
                </a:rPr>
                <a:t>n.s</a:t>
              </a:r>
              <a:r>
                <a:rPr lang="fr-FR" sz="1000" b="1" dirty="0">
                  <a:solidFill>
                    <a:srgbClr val="C00000"/>
                  </a:solidFill>
                </a:rPr>
                <a:t>)</a:t>
              </a:r>
            </a:p>
          </p:txBody>
        </p:sp>
        <p:sp>
          <p:nvSpPr>
            <p:cNvPr id="15" name="ZoneTexte 14">
              <a:extLst>
                <a:ext uri="{FF2B5EF4-FFF2-40B4-BE49-F238E27FC236}">
                  <a16:creationId xmlns:a16="http://schemas.microsoft.com/office/drawing/2014/main" id="{619D22D8-DC4D-4308-A2A2-314B450B12B4}"/>
                </a:ext>
              </a:extLst>
            </p:cNvPr>
            <p:cNvSpPr txBox="1"/>
            <p:nvPr/>
          </p:nvSpPr>
          <p:spPr>
            <a:xfrm>
              <a:off x="9934353" y="5444973"/>
              <a:ext cx="121211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00" b="1" dirty="0">
                  <a:solidFill>
                    <a:srgbClr val="C00000"/>
                  </a:solidFill>
                </a:rPr>
                <a:t>(</a:t>
              </a:r>
              <a:r>
                <a:rPr lang="fr-FR" sz="1000" b="1" dirty="0" err="1">
                  <a:solidFill>
                    <a:srgbClr val="C00000"/>
                  </a:solidFill>
                </a:rPr>
                <a:t>n.s</a:t>
              </a:r>
              <a:r>
                <a:rPr lang="fr-FR" sz="1000" b="1" dirty="0">
                  <a:solidFill>
                    <a:srgbClr val="C00000"/>
                  </a:solidFill>
                </a:rPr>
                <a:t>)</a:t>
              </a:r>
            </a:p>
          </p:txBody>
        </p:sp>
        <p:sp>
          <p:nvSpPr>
            <p:cNvPr id="16" name="ZoneTexte 15">
              <a:extLst>
                <a:ext uri="{FF2B5EF4-FFF2-40B4-BE49-F238E27FC236}">
                  <a16:creationId xmlns:a16="http://schemas.microsoft.com/office/drawing/2014/main" id="{F33001F2-DDAC-48C5-A73F-D86A68C2ADCA}"/>
                </a:ext>
              </a:extLst>
            </p:cNvPr>
            <p:cNvSpPr txBox="1"/>
            <p:nvPr/>
          </p:nvSpPr>
          <p:spPr>
            <a:xfrm>
              <a:off x="6939516" y="4261627"/>
              <a:ext cx="121211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sz="1000" b="1" dirty="0">
                  <a:solidFill>
                    <a:schemeClr val="accent5">
                      <a:lumMod val="60000"/>
                      <a:lumOff val="40000"/>
                    </a:schemeClr>
                  </a:solidFill>
                </a:rPr>
                <a:t>(</a:t>
              </a:r>
              <a:r>
                <a:rPr lang="fr-FR" sz="1000" b="1" dirty="0" err="1">
                  <a:solidFill>
                    <a:schemeClr val="accent5">
                      <a:lumMod val="60000"/>
                      <a:lumOff val="40000"/>
                    </a:schemeClr>
                  </a:solidFill>
                </a:rPr>
                <a:t>n.s</a:t>
              </a:r>
              <a:r>
                <a:rPr lang="fr-FR" sz="1000" b="1" dirty="0">
                  <a:solidFill>
                    <a:schemeClr val="accent5">
                      <a:lumMod val="60000"/>
                      <a:lumOff val="40000"/>
                    </a:schemeClr>
                  </a:solidFill>
                </a:rPr>
                <a:t>)</a:t>
              </a:r>
            </a:p>
          </p:txBody>
        </p:sp>
      </p:grpSp>
      <p:pic>
        <p:nvPicPr>
          <p:cNvPr id="5" name="Image 4">
            <a:extLst>
              <a:ext uri="{FF2B5EF4-FFF2-40B4-BE49-F238E27FC236}">
                <a16:creationId xmlns:a16="http://schemas.microsoft.com/office/drawing/2014/main" id="{EDC2B6BE-58EB-4E5A-8D6C-A1B34A11B9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4706" y="1102343"/>
            <a:ext cx="5577442" cy="3264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676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26bb0d9-941c-4c72-8b58-eec0f92f91f9">
      <Terms xmlns="http://schemas.microsoft.com/office/infopath/2007/PartnerControls"/>
    </lcf76f155ced4ddcb4097134ff3c332f>
    <TaxCatchAll xmlns="390cec58-3f9b-4ba4-8a21-a3ec4dd383b8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619E7D0817F5448AEBCFEDF85947944" ma:contentTypeVersion="14" ma:contentTypeDescription="Een nieuw document maken." ma:contentTypeScope="" ma:versionID="ca1fff6abcce7fd0edbeffb66a73830c">
  <xsd:schema xmlns:xsd="http://www.w3.org/2001/XMLSchema" xmlns:xs="http://www.w3.org/2001/XMLSchema" xmlns:p="http://schemas.microsoft.com/office/2006/metadata/properties" xmlns:ns2="226bb0d9-941c-4c72-8b58-eec0f92f91f9" xmlns:ns3="390cec58-3f9b-4ba4-8a21-a3ec4dd383b8" targetNamespace="http://schemas.microsoft.com/office/2006/metadata/properties" ma:root="true" ma:fieldsID="62c6e46a416083380a54c833316e6934" ns2:_="" ns3:_="">
    <xsd:import namespace="226bb0d9-941c-4c72-8b58-eec0f92f91f9"/>
    <xsd:import namespace="390cec58-3f9b-4ba4-8a21-a3ec4dd383b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6bb0d9-941c-4c72-8b58-eec0f92f91f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Afbeeldingtags" ma:readOnly="false" ma:fieldId="{5cf76f15-5ced-4ddc-b409-7134ff3c332f}" ma:taxonomyMulti="true" ma:sspId="0f1cba57-224f-4b5e-856c-412f75d57df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1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90cec58-3f9b-4ba4-8a21-a3ec4dd383b8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ea9674ad-d5c1-440c-aae0-4061e05cf5d0}" ma:internalName="TaxCatchAll" ma:showField="CatchAllData" ma:web="390cec58-3f9b-4ba4-8a21-a3ec4dd383b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31C5E94-A832-4127-B4D0-5F8BC3E17EF4}">
  <ds:schemaRefs>
    <ds:schemaRef ds:uri="http://schemas.microsoft.com/office/2006/metadata/properties"/>
    <ds:schemaRef ds:uri="http://schemas.microsoft.com/office/infopath/2007/PartnerControls"/>
    <ds:schemaRef ds:uri="226bb0d9-941c-4c72-8b58-eec0f92f91f9"/>
    <ds:schemaRef ds:uri="390cec58-3f9b-4ba4-8a21-a3ec4dd383b8"/>
  </ds:schemaRefs>
</ds:datastoreItem>
</file>

<file path=customXml/itemProps2.xml><?xml version="1.0" encoding="utf-8"?>
<ds:datastoreItem xmlns:ds="http://schemas.openxmlformats.org/officeDocument/2006/customXml" ds:itemID="{F24496E7-091C-4B02-A8DC-FA7C07A30A0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CFAD57B-53E9-4DD9-A171-88B23773591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26bb0d9-941c-4c72-8b58-eec0f92f91f9"/>
    <ds:schemaRef ds:uri="390cec58-3f9b-4ba4-8a21-a3ec4dd383b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2893</TotalTime>
  <Words>1394</Words>
  <Application>Microsoft Office PowerPoint</Application>
  <PresentationFormat>Widescreen</PresentationFormat>
  <Paragraphs>184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Thème Office</vt:lpstr>
      <vt:lpstr>PowerPoint Presentation</vt:lpstr>
      <vt:lpstr>PowerPoint Presentation</vt:lpstr>
      <vt:lpstr>In memory of Mart </vt:lpstr>
      <vt:lpstr>Context</vt:lpstr>
      <vt:lpstr>Method (1/2): Implemented strategies</vt:lpstr>
      <vt:lpstr>Method (2/2)</vt:lpstr>
      <vt:lpstr>Results (1/6)  Before the policy implementation:  Ferritin distribution      </vt:lpstr>
      <vt:lpstr>Results (2/6) Before the policy implementation: Deferral rates </vt:lpstr>
      <vt:lpstr>Results (3/6) After the policy implementation: Deferral </vt:lpstr>
      <vt:lpstr>Results (3/6) After the policy implementation: Deferral </vt:lpstr>
      <vt:lpstr>PowerPoint Presentation</vt:lpstr>
      <vt:lpstr>Results (5 /6) After the policy implementation: Deferral </vt:lpstr>
      <vt:lpstr>Results (6/6) After the policy implementation:  Donor return </vt:lpstr>
      <vt:lpstr>Discussion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THIBERT Jean-Baptiste</dc:creator>
  <cp:lastModifiedBy>THIBERT Jean-Baptiste</cp:lastModifiedBy>
  <cp:revision>32</cp:revision>
  <dcterms:created xsi:type="dcterms:W3CDTF">2025-08-25T16:03:46Z</dcterms:created>
  <dcterms:modified xsi:type="dcterms:W3CDTF">2025-09-11T08:23:14Z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0x0101004619E7D0817F5448AEBCFEDF85947944</vt:lpwstr>
  </property>
  <property fmtid="{D5CDD505-2E9C-101B-9397-08002B2CF9AE}" pid="3" name="MediaServiceImageTags">
    <vt:lpwstr/>
  </property>
</Properties>
</file>