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13" r:id="rId4"/>
    <p:sldId id="318" r:id="rId5"/>
    <p:sldId id="317" r:id="rId6"/>
    <p:sldId id="315" r:id="rId7"/>
    <p:sldId id="314" r:id="rId8"/>
    <p:sldId id="310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66928" autoAdjust="0"/>
  </p:normalViewPr>
  <p:slideViewPr>
    <p:cSldViewPr>
      <p:cViewPr varScale="1">
        <p:scale>
          <a:sx n="56" d="100"/>
          <a:sy n="56" d="100"/>
        </p:scale>
        <p:origin x="163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80BA0-DEB3-4FB5-B5CF-14D5A7F79DF2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1472C-586F-4B90-A133-89C321AD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0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1472C-586F-4B90-A133-89C321ADEE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0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1472C-586F-4B90-A133-89C321ADEE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8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1472C-586F-4B90-A133-89C321ADEE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2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1472C-586F-4B90-A133-89C321ADEE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5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6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2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1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1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1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2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7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7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9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1544-0367-4F56-A937-23B9C9759515}" type="datetimeFigureOut">
              <a:rPr lang="en-US" smtClean="0"/>
              <a:t>04-Oct-23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F782-275F-422B-96A2-777DB85FD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001000" cy="1752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>
                <a:latin typeface="Cambria" pitchFamily="18" charset="0"/>
              </a:rPr>
              <a:t>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Sri Lanka Statistical Business Register</a:t>
            </a:r>
            <a:br>
              <a:rPr lang="en-US" sz="40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(SLSBR)</a:t>
            </a:r>
            <a:br>
              <a:rPr lang="en-US" dirty="0">
                <a:latin typeface="Cambria" pitchFamily="18" charset="0"/>
              </a:rPr>
            </a:br>
            <a:r>
              <a:rPr lang="en-US" dirty="0">
                <a:latin typeface="Cambria" pitchFamily="18" charset="0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719" y="3429000"/>
            <a:ext cx="7142162" cy="2168012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35000"/>
              </a:lnSpc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Over view</a:t>
            </a:r>
          </a:p>
          <a:p>
            <a:pPr marL="457200" indent="-457200" algn="l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Current status</a:t>
            </a:r>
          </a:p>
          <a:p>
            <a:pPr marL="457200" indent="-457200" algn="l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Challenges</a:t>
            </a:r>
          </a:p>
          <a:p>
            <a:pPr marL="457200" indent="-457200" algn="l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Way forward…</a:t>
            </a:r>
          </a:p>
          <a:p>
            <a:endParaRPr lang="en-US" sz="28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0" y="5029200"/>
            <a:ext cx="2590800" cy="18288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24"/>
            <a:ext cx="7826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5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24"/>
            <a:ext cx="7826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E6805-6B16-7104-4D30-B1F6B432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 status of the SBR :</a:t>
            </a: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SLSBR was  established in 2015</a:t>
            </a:r>
          </a:p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Developed based on the data obtained at the listing stage of the Economic Census 2013</a:t>
            </a:r>
          </a:p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SLSIC is used to identify the economic activity (constructed based on ISIC Rev. 4)</a:t>
            </a:r>
          </a:p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All  entities except micro businesses (employment &lt;4) are included--158,000 records </a:t>
            </a:r>
          </a:p>
          <a:p>
            <a:pPr lvl="1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Micro sector accounts for almost 90% of total businesses</a:t>
            </a:r>
            <a:endParaRPr lang="en-US" sz="2200" b="1" dirty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Main purpose:</a:t>
            </a:r>
          </a:p>
          <a:p>
            <a:pPr lvl="1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Sampling frames for annual surveys &amp; other ad-hoc surveys</a:t>
            </a:r>
          </a:p>
          <a:p>
            <a:pPr lvl="1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Production of other statistics is not currently done</a:t>
            </a:r>
          </a:p>
          <a:p>
            <a:endParaRPr lang="en-US" sz="2800" dirty="0">
              <a:latin typeface="Candara" panose="020E0502030303020204" pitchFamily="34" charset="0"/>
            </a:endParaRPr>
          </a:p>
          <a:p>
            <a:endParaRPr lang="en-US" sz="3200" b="1" dirty="0">
              <a:latin typeface="Candara" panose="020E0502030303020204" pitchFamily="34" charset="0"/>
            </a:endParaRPr>
          </a:p>
          <a:p>
            <a:endParaRPr lang="en-US" sz="3200" dirty="0"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4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24"/>
            <a:ext cx="7826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E6805-6B16-7104-4D30-B1F6B432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 status :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 officially launched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Hosted in the DCS Server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 linked to administrative sources &amp; data from the administrative sources are uploaded or entered into the system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Unique identification number is available only for the businesses registered at the Department of Registrar of Companies (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DRoC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unique ID number available for companies registered at provisional offices 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different formats are followed.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9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24"/>
            <a:ext cx="7826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E6805-6B16-7104-4D30-B1F6B432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85018"/>
            <a:ext cx="8382000" cy="56157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 status :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Variables included</a:t>
            </a:r>
          </a:p>
          <a:p>
            <a:pPr marL="0" indent="0">
              <a:buNone/>
            </a:pPr>
            <a:endParaRPr lang="en-US" sz="2000" b="1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Identification &amp; contact variables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of the establishment/owner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Postal address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Telephone number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Stratification variables</a:t>
            </a:r>
          </a:p>
          <a:p>
            <a:pPr marL="1200150" lvl="2" indent="-285750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Main economic activity (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SLSIC code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1200150" lvl="2" indent="-285750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Number of persons engaged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Geographical location</a:t>
            </a:r>
          </a:p>
          <a:p>
            <a:pPr marL="1371600" lvl="3" indent="0">
              <a:buNone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(District, Divisional Secretariat division)</a:t>
            </a:r>
            <a:endParaRPr lang="en-US" sz="1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</a:t>
            </a:r>
          </a:p>
          <a:p>
            <a:pPr lvl="2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legal status(if available)</a:t>
            </a:r>
          </a:p>
          <a:p>
            <a:pPr marL="1371600" lvl="3" indent="0">
              <a:buNone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4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24"/>
            <a:ext cx="7826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E6805-6B16-7104-4D30-B1F6B432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85018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Updating mechanism :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Business registration system in the country</a:t>
            </a: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incorporated entities are registered at the Department of Registrar of companies (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DRoC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Unique identification number available (shared with the tax authority)</a:t>
            </a:r>
          </a:p>
          <a:p>
            <a:pPr lvl="1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Reports to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DRoC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annually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Not mandatory to declare the business activity upon registration</a:t>
            </a: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Sole ownership and partnership businesses are registered at the divisional Secretariats – 332</a:t>
            </a:r>
          </a:p>
          <a:p>
            <a:pPr lvl="1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Each district has it’s own system of registrations</a:t>
            </a:r>
          </a:p>
          <a:p>
            <a:pPr lvl="1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Unique ID not available</a:t>
            </a:r>
          </a:p>
          <a:p>
            <a:pPr lvl="1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provisional business registers are not digitized yet.</a:t>
            </a: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3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24"/>
            <a:ext cx="7826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E6805-6B16-7104-4D30-B1F6B432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0"/>
            <a:ext cx="8457063" cy="57272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Updating mechanism (continued…)</a:t>
            </a:r>
          </a:p>
          <a:p>
            <a:pPr marL="0" indent="0">
              <a:buNone/>
            </a:pPr>
            <a:endParaRPr lang="en-US" sz="3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3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Feedback from Annual, quarterly and Monthly surveys of DCS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3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Administrative Data Sources</a:t>
            </a:r>
          </a:p>
          <a:p>
            <a:pPr marL="457200" lvl="1" indent="0">
              <a:buNone/>
            </a:pP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Data sources used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Department of Registrar of companies (</a:t>
            </a:r>
            <a:r>
              <a:rPr lang="en-US" sz="23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DRoC</a:t>
            </a: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Local government authority License Register MC/UC/Rural councils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Tourism Development Authority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Web Scraping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Business associations (Ex:  Apparel manufacturers association, Association of IT services providers,……)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Potential data 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Department of Inland Revenue (Tax Register)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Central Bank EPF Division (Social Security Register)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Ministry of Industrial Development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Board of Investment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………….?</a:t>
            </a: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4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24"/>
            <a:ext cx="7826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E6805-6B16-7104-4D30-B1F6B432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" y="521182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Operational structure :</a:t>
            </a:r>
          </a:p>
          <a:p>
            <a:endParaRPr lang="en-US" sz="3200" dirty="0"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7BD3BF-5D7E-FBBB-82BA-30223661F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63" y="989299"/>
            <a:ext cx="4572000" cy="24397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BDA10A-5290-B03C-4483-A278D23B5E69}"/>
              </a:ext>
            </a:extLst>
          </p:cNvPr>
          <p:cNvSpPr txBox="1"/>
          <p:nvPr/>
        </p:nvSpPr>
        <p:spPr>
          <a:xfrm>
            <a:off x="152400" y="3406254"/>
            <a:ext cx="7848600" cy="322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63574B-EB0B-188B-D9BF-8F497C35E637}"/>
              </a:ext>
            </a:extLst>
          </p:cNvPr>
          <p:cNvSpPr txBox="1"/>
          <p:nvPr/>
        </p:nvSpPr>
        <p:spPr>
          <a:xfrm>
            <a:off x="300250" y="3810000"/>
            <a:ext cx="79850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Developed by the ICT division of the DCS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Designed at three levels ( based on the functional duties of the officers, control they have over the SBR and Level of access to data)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Matching program  facilitates matching of units without unique IDs at a specified accuracy level prior to verification.</a:t>
            </a:r>
            <a:endParaRPr kumimoji="0" lang="si-LK" sz="2000" b="0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9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24"/>
            <a:ext cx="7826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E6805-6B16-7104-4D30-B1F6B432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Challenges :</a:t>
            </a:r>
          </a:p>
          <a:p>
            <a:endParaRPr lang="en-US" sz="22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Issues in accessing administrative data &amp; data sharing 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       	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 Acts of various Departments and Authorities</a:t>
            </a:r>
            <a:endParaRPr lang="en-US" sz="17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	Department of Inland Revenue</a:t>
            </a:r>
          </a:p>
          <a:p>
            <a:pPr marL="457200" lvl="1" indent="0">
              <a:buNone/>
            </a:pPr>
            <a:r>
              <a:rPr lang="en-US" sz="2200" i="1" dirty="0">
                <a:solidFill>
                  <a:schemeClr val="accent3">
                    <a:lumMod val="50000"/>
                  </a:schemeClr>
                </a:solidFill>
              </a:rPr>
              <a:t>		Inland Revenue Act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Introduction of a unique system to issue business ID numbers</a:t>
            </a:r>
            <a:endParaRPr lang="en-US" sz="2200" i="1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Confidentiality of Data &amp; risk of data sharing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Digitizing registries at provisional registration offices</a:t>
            </a: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3200" b="1" dirty="0">
              <a:latin typeface="Candara" panose="020E0502030303020204" pitchFamily="34" charset="0"/>
            </a:endParaRPr>
          </a:p>
          <a:p>
            <a:endParaRPr lang="en-US" sz="3200" dirty="0"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Thank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9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</TotalTime>
  <Words>511</Words>
  <Application>Microsoft Office PowerPoint</Application>
  <PresentationFormat>On-screen Show (4:3)</PresentationFormat>
  <Paragraphs>95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Candara</vt:lpstr>
      <vt:lpstr>Courier New</vt:lpstr>
      <vt:lpstr>Wingdings</vt:lpstr>
      <vt:lpstr>Office Theme</vt:lpstr>
      <vt:lpstr>  Sri Lanka Statistical Business Register  (SLSBR)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කර්මාන්ත,ඉදිකිරීම්,වෙළද හා සේවා සමීක්ෂණ පිළිබද සංඛ්‍යාලේඛන නිලධාරීන් දැනුවත් කිරීමේ වැඩසටහන-2022</dc:title>
  <dc:creator>P. A. H. S. Pannala</dc:creator>
  <cp:lastModifiedBy>dc srilanka</cp:lastModifiedBy>
  <cp:revision>181</cp:revision>
  <dcterms:created xsi:type="dcterms:W3CDTF">2022-03-24T04:09:34Z</dcterms:created>
  <dcterms:modified xsi:type="dcterms:W3CDTF">2023-10-04T06:50:59Z</dcterms:modified>
</cp:coreProperties>
</file>