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300" r:id="rId3"/>
    <p:sldId id="313" r:id="rId4"/>
    <p:sldId id="318" r:id="rId5"/>
    <p:sldId id="317" r:id="rId6"/>
    <p:sldId id="315" r:id="rId7"/>
    <p:sldId id="314" r:id="rId8"/>
    <p:sldId id="310" r:id="rId9"/>
    <p:sldId id="29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66928" autoAdjust="0"/>
  </p:normalViewPr>
  <p:slideViewPr>
    <p:cSldViewPr>
      <p:cViewPr varScale="1">
        <p:scale>
          <a:sx n="56" d="100"/>
          <a:sy n="56" d="100"/>
        </p:scale>
        <p:origin x="1637" y="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E80BA0-DEB3-4FB5-B5CF-14D5A7F79DF2}" type="datetimeFigureOut">
              <a:rPr lang="en-US" smtClean="0"/>
              <a:t>04-Oct-23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D1472C-586F-4B90-A133-89C321ADE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087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D1472C-586F-4B90-A133-89C321ADEE5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304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D1472C-586F-4B90-A133-89C321ADEE5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1869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D1472C-586F-4B90-A133-89C321ADEE5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352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D1472C-586F-4B90-A133-89C321ADEE5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651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1544-0367-4F56-A937-23B9C9759515}" type="datetimeFigureOut">
              <a:rPr lang="en-US" smtClean="0"/>
              <a:t>04-Oct-23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F782-275F-422B-96A2-777DB85FD4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760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1544-0367-4F56-A937-23B9C9759515}" type="datetimeFigureOut">
              <a:rPr lang="en-US" smtClean="0"/>
              <a:t>04-Oct-23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F782-275F-422B-96A2-777DB85FD4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868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1544-0367-4F56-A937-23B9C9759515}" type="datetimeFigureOut">
              <a:rPr lang="en-US" smtClean="0"/>
              <a:t>04-Oct-23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F782-275F-422B-96A2-777DB85FD4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820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1544-0367-4F56-A937-23B9C9759515}" type="datetimeFigureOut">
              <a:rPr lang="en-US" smtClean="0"/>
              <a:t>04-Oct-23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F782-275F-422B-96A2-777DB85FD4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013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1544-0367-4F56-A937-23B9C9759515}" type="datetimeFigureOut">
              <a:rPr lang="en-US" smtClean="0"/>
              <a:t>04-Oct-23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F782-275F-422B-96A2-777DB85FD4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11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1544-0367-4F56-A937-23B9C9759515}" type="datetimeFigureOut">
              <a:rPr lang="en-US" smtClean="0"/>
              <a:t>04-Oct-23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F782-275F-422B-96A2-777DB85FD4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917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1544-0367-4F56-A937-23B9C9759515}" type="datetimeFigureOut">
              <a:rPr lang="en-US" smtClean="0"/>
              <a:t>04-Oct-23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F782-275F-422B-96A2-777DB85FD4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426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1544-0367-4F56-A937-23B9C9759515}" type="datetimeFigureOut">
              <a:rPr lang="en-US" smtClean="0"/>
              <a:t>04-Oct-23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F782-275F-422B-96A2-777DB85FD4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65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1544-0367-4F56-A937-23B9C9759515}" type="datetimeFigureOut">
              <a:rPr lang="en-US" smtClean="0"/>
              <a:t>04-Oct-23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F782-275F-422B-96A2-777DB85FD4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571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1544-0367-4F56-A937-23B9C9759515}" type="datetimeFigureOut">
              <a:rPr lang="en-US" smtClean="0"/>
              <a:t>04-Oct-23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F782-275F-422B-96A2-777DB85FD4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576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1544-0367-4F56-A937-23B9C9759515}" type="datetimeFigureOut">
              <a:rPr lang="en-US" smtClean="0"/>
              <a:t>04-Oct-23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7F782-275F-422B-96A2-777DB85FD4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599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41544-0367-4F56-A937-23B9C9759515}" type="datetimeFigureOut">
              <a:rPr lang="en-US" smtClean="0"/>
              <a:t>04-Oct-23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7F782-275F-422B-96A2-777DB85FD4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900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371600"/>
            <a:ext cx="8001000" cy="175260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>
                <a:latin typeface="Cambria" pitchFamily="18" charset="0"/>
              </a:rPr>
              <a:t> </a:t>
            </a:r>
            <a:r>
              <a:rPr lang="en-US" sz="4000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Sri Lanka Statistical Business Register</a:t>
            </a:r>
            <a:br>
              <a:rPr lang="en-US" sz="4000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</a:br>
            <a:r>
              <a:rPr lang="en-US" sz="4000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 (SLSBR)</a:t>
            </a:r>
            <a:br>
              <a:rPr lang="en-US" dirty="0">
                <a:latin typeface="Cambria" pitchFamily="18" charset="0"/>
              </a:rPr>
            </a:br>
            <a:r>
              <a:rPr lang="en-US" dirty="0">
                <a:latin typeface="Cambria" pitchFamily="18" charset="0"/>
              </a:rPr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3719" y="3429000"/>
            <a:ext cx="7142162" cy="2168012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35000"/>
              </a:lnSpc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Cambria" pitchFamily="18" charset="0"/>
              </a:rPr>
              <a:t>Over view</a:t>
            </a:r>
          </a:p>
          <a:p>
            <a:pPr marL="457200" indent="-457200" algn="l">
              <a:lnSpc>
                <a:spcPct val="135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Current status</a:t>
            </a:r>
          </a:p>
          <a:p>
            <a:pPr marL="457200" indent="-457200" algn="l">
              <a:lnSpc>
                <a:spcPct val="135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Challenges</a:t>
            </a:r>
          </a:p>
          <a:p>
            <a:pPr marL="457200" indent="-457200" algn="l">
              <a:lnSpc>
                <a:spcPct val="135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Way forward…</a:t>
            </a:r>
          </a:p>
          <a:p>
            <a:endParaRPr lang="en-US" sz="2800" b="1" dirty="0">
              <a:solidFill>
                <a:schemeClr val="tx2">
                  <a:lumMod val="75000"/>
                </a:schemeClr>
              </a:solidFill>
              <a:latin typeface="Cambria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05800" y="0"/>
            <a:ext cx="838200" cy="6858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Right Triangle 5"/>
          <p:cNvSpPr/>
          <p:nvPr/>
        </p:nvSpPr>
        <p:spPr>
          <a:xfrm>
            <a:off x="0" y="5029200"/>
            <a:ext cx="2590800" cy="1828800"/>
          </a:xfrm>
          <a:prstGeom prst="rtTriangl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0924"/>
            <a:ext cx="782638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750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05800" y="0"/>
            <a:ext cx="838200" cy="6858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0924"/>
            <a:ext cx="782638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8E6805-6B16-7104-4D30-B1F6B432C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066800"/>
            <a:ext cx="8229600" cy="5287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Current status of the SBR :</a:t>
            </a:r>
          </a:p>
          <a:p>
            <a:pPr marL="0" indent="0">
              <a:buNone/>
            </a:pP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SLSBR was  established in 2015</a:t>
            </a:r>
          </a:p>
          <a:p>
            <a:r>
              <a:rPr lang="en-US" sz="2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Developed based on the data obtained at the listing stage of the Economic Census 2013</a:t>
            </a:r>
          </a:p>
          <a:p>
            <a:r>
              <a:rPr lang="en-US" sz="2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SLSIC is used to identify the economic activity (constructed based on ISIC Rev. 4)</a:t>
            </a:r>
          </a:p>
          <a:p>
            <a:r>
              <a:rPr lang="en-US" sz="2200" dirty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All  entities except micro businesses (employment &lt;4) are included--158,000 records </a:t>
            </a:r>
          </a:p>
          <a:p>
            <a:pPr lvl="1"/>
            <a:r>
              <a:rPr lang="en-US" sz="2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Micro sector accounts for almost 90% of total businesses</a:t>
            </a:r>
            <a:endParaRPr lang="en-US" sz="2200" b="1" dirty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r>
              <a:rPr lang="en-US" sz="2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Main purpose:</a:t>
            </a:r>
          </a:p>
          <a:p>
            <a:pPr lvl="1"/>
            <a:r>
              <a:rPr lang="en-US" sz="2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Sampling frames for annual surveys &amp; other ad-hoc surveys</a:t>
            </a:r>
          </a:p>
          <a:p>
            <a:pPr lvl="1"/>
            <a:r>
              <a:rPr lang="en-US" sz="2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Production of other statistics is not currently done</a:t>
            </a:r>
          </a:p>
          <a:p>
            <a:endParaRPr lang="en-US" sz="2800" dirty="0">
              <a:latin typeface="Candara" panose="020E0502030303020204" pitchFamily="34" charset="0"/>
            </a:endParaRPr>
          </a:p>
          <a:p>
            <a:endParaRPr lang="en-US" sz="3200" b="1" dirty="0">
              <a:latin typeface="Candara" panose="020E0502030303020204" pitchFamily="34" charset="0"/>
            </a:endParaRPr>
          </a:p>
          <a:p>
            <a:endParaRPr lang="en-US" sz="3200" dirty="0">
              <a:ea typeface="Cambria" panose="02040503050406030204" pitchFamily="18" charset="0"/>
            </a:endParaRPr>
          </a:p>
          <a:p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247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05800" y="0"/>
            <a:ext cx="838200" cy="6858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0924"/>
            <a:ext cx="782638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8E6805-6B16-7104-4D30-B1F6B432C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066800"/>
            <a:ext cx="8229600" cy="5287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Current status :</a:t>
            </a:r>
          </a:p>
          <a:p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Not officially launched</a:t>
            </a:r>
          </a:p>
          <a:p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Hosted in the DCS Server</a:t>
            </a:r>
          </a:p>
          <a:p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Not linked to administrative sources &amp; data from the administrative sources are uploaded or entered into the system</a:t>
            </a:r>
          </a:p>
          <a:p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Unique identification number is available only for the businesses registered at the Department of Registrar of Companies (</a:t>
            </a:r>
            <a:r>
              <a:rPr lang="en-US" sz="2400" dirty="0" err="1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DRoC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No unique ID number available for companies registered at provisional offices as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different formats are followed.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695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05800" y="0"/>
            <a:ext cx="838200" cy="6858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0924"/>
            <a:ext cx="782638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8E6805-6B16-7104-4D30-B1F6B432C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85018"/>
            <a:ext cx="8382000" cy="561578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Current status :</a:t>
            </a:r>
          </a:p>
          <a:p>
            <a:pPr marL="0" indent="0">
              <a:buNone/>
            </a:pPr>
            <a:endParaRPr lang="en-US" sz="2400" b="1" dirty="0">
              <a:solidFill>
                <a:schemeClr val="accent5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Variables included</a:t>
            </a:r>
          </a:p>
          <a:p>
            <a:pPr marL="0" indent="0">
              <a:buNone/>
            </a:pPr>
            <a:endParaRPr lang="en-US" sz="2000" b="1" dirty="0">
              <a:solidFill>
                <a:schemeClr val="bg2">
                  <a:lumMod val="1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0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Identification &amp; contact variables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Name of the establishment/owner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Postal address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Telephone number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6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0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Stratification variables</a:t>
            </a:r>
          </a:p>
          <a:p>
            <a:pPr marL="1200150" lvl="2" indent="-285750"/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Main economic activity (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SLSIC code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marL="1200150" lvl="2" indent="-285750"/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Number of persons engaged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Geographical location</a:t>
            </a:r>
          </a:p>
          <a:p>
            <a:pPr marL="1371600" lvl="3" indent="0">
              <a:buNone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(District, Divisional Secretariat division)</a:t>
            </a:r>
            <a:endParaRPr lang="en-US" sz="1600" b="1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0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Other</a:t>
            </a:r>
          </a:p>
          <a:p>
            <a:pPr lvl="2"/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legal status(if available)</a:t>
            </a:r>
          </a:p>
          <a:p>
            <a:pPr marL="1371600" lvl="3" indent="0">
              <a:buNone/>
            </a:pP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846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05800" y="0"/>
            <a:ext cx="838200" cy="6858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0924"/>
            <a:ext cx="782638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8E6805-6B16-7104-4D30-B1F6B432C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785018"/>
            <a:ext cx="8229600" cy="5287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Updating mechanism :</a:t>
            </a:r>
          </a:p>
          <a:p>
            <a:pPr marL="0" indent="0">
              <a:buNone/>
            </a:pPr>
            <a:endParaRPr lang="en-US" sz="2000" b="1" dirty="0">
              <a:solidFill>
                <a:schemeClr val="accent5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Business registration system in the country</a:t>
            </a:r>
          </a:p>
          <a:p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All incorporated entities are registered at the Department of Registrar of companies (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DRoC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lvl="1"/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Unique identification number available (shared with the tax authority)</a:t>
            </a:r>
          </a:p>
          <a:p>
            <a:pPr lvl="1"/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Reports to </a:t>
            </a:r>
            <a:r>
              <a:rPr lang="en-US" sz="2000" dirty="0" err="1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DRoC</a:t>
            </a: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annually</a:t>
            </a:r>
          </a:p>
          <a:p>
            <a:pPr lvl="1"/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Not mandatory to declare the business activity upon registration</a:t>
            </a:r>
          </a:p>
          <a:p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Sole ownership and partnership businesses are registered at the divisional Secretariats – 332</a:t>
            </a:r>
          </a:p>
          <a:p>
            <a:pPr lvl="1"/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Each district has it’s own system of registrations</a:t>
            </a:r>
          </a:p>
          <a:p>
            <a:pPr lvl="1"/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Unique ID not available</a:t>
            </a:r>
          </a:p>
          <a:p>
            <a:pPr lvl="1"/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All provisional business registers are not digitized yet.</a:t>
            </a:r>
          </a:p>
          <a:p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332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05800" y="0"/>
            <a:ext cx="838200" cy="6858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0924"/>
            <a:ext cx="782638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8E6805-6B16-7104-4D30-B1F6B432C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762000"/>
            <a:ext cx="8457063" cy="572721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Updating mechanism (continued…)</a:t>
            </a:r>
          </a:p>
          <a:p>
            <a:pPr marL="0" indent="0">
              <a:buNone/>
            </a:pPr>
            <a:endParaRPr lang="en-US" sz="31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300" b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Feedback from Annual, quarterly and Monthly surveys of DCS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500" b="1" dirty="0">
              <a:solidFill>
                <a:schemeClr val="accent5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300" b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Administrative Data Sources</a:t>
            </a:r>
          </a:p>
          <a:p>
            <a:pPr marL="457200" lvl="1" indent="0">
              <a:buNone/>
            </a:pPr>
            <a:r>
              <a:rPr lang="en-US" sz="2300" b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Data sources used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3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Department of Registrar of companies (</a:t>
            </a:r>
            <a:r>
              <a:rPr lang="en-US" sz="2300" dirty="0" err="1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DRoC</a:t>
            </a:r>
            <a:r>
              <a:rPr lang="en-US" sz="23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3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Local government authority License Register MC/UC/Rural councils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3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Tourism Development Authority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3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Web Scraping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3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Business associations (Ex:  Apparel manufacturers association, Association of IT services providers,……)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300" b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Potential data sources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Department of Inland Revenue (Tax Register)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23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Central Bank EPF Division (Social Security Register)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23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Ministry of Industrial Development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23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Board of Investment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230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………….?</a:t>
            </a:r>
          </a:p>
          <a:p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246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05800" y="0"/>
            <a:ext cx="838200" cy="6858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0924"/>
            <a:ext cx="782638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8E6805-6B16-7104-4D30-B1F6B432C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537" y="521182"/>
            <a:ext cx="8229600" cy="5287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Operational structure :</a:t>
            </a:r>
          </a:p>
          <a:p>
            <a:endParaRPr lang="en-US" sz="3200" dirty="0">
              <a:ea typeface="Cambria" panose="02040503050406030204" pitchFamily="18" charset="0"/>
            </a:endParaRPr>
          </a:p>
          <a:p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D7BD3BF-5D7E-FBBB-82BA-30223661F0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0863" y="989299"/>
            <a:ext cx="4572000" cy="243970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1BDA10A-5290-B03C-4483-A278D23B5E69}"/>
              </a:ext>
            </a:extLst>
          </p:cNvPr>
          <p:cNvSpPr txBox="1"/>
          <p:nvPr/>
        </p:nvSpPr>
        <p:spPr>
          <a:xfrm>
            <a:off x="152400" y="3406254"/>
            <a:ext cx="7848600" cy="32231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763574B-EB0B-188B-D9BF-8F497C35E637}"/>
              </a:ext>
            </a:extLst>
          </p:cNvPr>
          <p:cNvSpPr txBox="1"/>
          <p:nvPr/>
        </p:nvSpPr>
        <p:spPr>
          <a:xfrm>
            <a:off x="300250" y="3810000"/>
            <a:ext cx="798507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Developed by the ICT division of the DCS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Designed at three levels ( based on the functional duties of the officers, control they have over the SBR and Level of access to data)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kern="0" dirty="0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Matching program  facilitates matching of units without unique IDs at a specified accuracy level prior to verification.</a:t>
            </a:r>
            <a:endParaRPr kumimoji="0" lang="si-LK" sz="2000" b="0" i="0" u="none" strike="noStrike" kern="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Iskoola Pot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96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05800" y="0"/>
            <a:ext cx="838200" cy="6858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0924"/>
            <a:ext cx="782638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8E6805-6B16-7104-4D30-B1F6B432C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Challenges :</a:t>
            </a:r>
          </a:p>
          <a:p>
            <a:endParaRPr lang="en-US" sz="2200" b="1" dirty="0">
              <a:solidFill>
                <a:schemeClr val="accent5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2200" b="1" dirty="0">
              <a:solidFill>
                <a:schemeClr val="accent5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Issues in accessing administrative data &amp; data sharing </a:t>
            </a:r>
            <a:endParaRPr lang="en-US" sz="2400" b="1" dirty="0">
              <a:solidFill>
                <a:schemeClr val="accent5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200" dirty="0">
                <a:solidFill>
                  <a:schemeClr val="accent3">
                    <a:lumMod val="50000"/>
                  </a:schemeClr>
                </a:solidFill>
              </a:rPr>
              <a:t>       	 </a:t>
            </a: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 Acts of various Departments and Authorities</a:t>
            </a:r>
            <a:endParaRPr lang="en-US" sz="1700" dirty="0">
              <a:solidFill>
                <a:schemeClr val="accent3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sz="2200" dirty="0">
                <a:solidFill>
                  <a:schemeClr val="accent3">
                    <a:lumMod val="50000"/>
                  </a:schemeClr>
                </a:solidFill>
              </a:rPr>
              <a:t>	Department of Inland Revenue</a:t>
            </a:r>
          </a:p>
          <a:p>
            <a:pPr marL="457200" lvl="1" indent="0">
              <a:buNone/>
            </a:pPr>
            <a:r>
              <a:rPr lang="en-US" sz="2200" i="1" dirty="0">
                <a:solidFill>
                  <a:schemeClr val="accent3">
                    <a:lumMod val="50000"/>
                  </a:schemeClr>
                </a:solidFill>
              </a:rPr>
              <a:t>		Inland Revenue Act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Introduction of a unique system to issue business ID numbers</a:t>
            </a:r>
            <a:endParaRPr lang="en-US" sz="2200" i="1" dirty="0">
              <a:solidFill>
                <a:schemeClr val="accent5">
                  <a:lumMod val="75000"/>
                </a:schemeClr>
              </a:solidFill>
            </a:endParaRP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Confidentiality of Data &amp; risk of data sharing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Digitizing registries at provisional registration offices</a:t>
            </a:r>
            <a:endParaRPr lang="en-US" sz="22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en-US" sz="3200" b="1" dirty="0">
              <a:latin typeface="Candara" panose="020E0502030303020204" pitchFamily="34" charset="0"/>
            </a:endParaRPr>
          </a:p>
          <a:p>
            <a:endParaRPr lang="en-US" sz="3200" dirty="0">
              <a:ea typeface="Cambria" panose="02040503050406030204" pitchFamily="18" charset="0"/>
            </a:endParaRPr>
          </a:p>
          <a:p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31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66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Thank You!</a:t>
            </a:r>
          </a:p>
        </p:txBody>
      </p:sp>
      <p:sp>
        <p:nvSpPr>
          <p:cNvPr id="4" name="Rectangle 3"/>
          <p:cNvSpPr/>
          <p:nvPr/>
        </p:nvSpPr>
        <p:spPr>
          <a:xfrm>
            <a:off x="8305800" y="0"/>
            <a:ext cx="8382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293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2741</TotalTime>
  <Words>511</Words>
  <Application>Microsoft Office PowerPoint</Application>
  <PresentationFormat>On-screen Show (4:3)</PresentationFormat>
  <Paragraphs>95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Cambria</vt:lpstr>
      <vt:lpstr>Candara</vt:lpstr>
      <vt:lpstr>Courier New</vt:lpstr>
      <vt:lpstr>Wingdings</vt:lpstr>
      <vt:lpstr>Office Theme</vt:lpstr>
      <vt:lpstr>  Sri Lanka Statistical Business Register  (SLSBR)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කර්මාන්ත,ඉදිකිරීම්,වෙළද හා සේවා සමීක්ෂණ පිළිබද සංඛ්‍යාලේඛන නිලධාරීන් දැනුවත් කිරීමේ වැඩසටහන-2022</dc:title>
  <dc:creator>P. A. H. S. Pannala</dc:creator>
  <cp:lastModifiedBy>dc srilanka</cp:lastModifiedBy>
  <cp:revision>181</cp:revision>
  <dcterms:created xsi:type="dcterms:W3CDTF">2022-03-24T04:09:34Z</dcterms:created>
  <dcterms:modified xsi:type="dcterms:W3CDTF">2023-10-04T06:50:59Z</dcterms:modified>
</cp:coreProperties>
</file>