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56" r:id="rId2"/>
    <p:sldId id="257" r:id="rId3"/>
    <p:sldId id="633" r:id="rId4"/>
    <p:sldId id="634" r:id="rId5"/>
    <p:sldId id="635" r:id="rId6"/>
    <p:sldId id="636" r:id="rId7"/>
    <p:sldId id="637" r:id="rId8"/>
    <p:sldId id="638" r:id="rId9"/>
    <p:sldId id="639" r:id="rId10"/>
    <p:sldId id="640" r:id="rId11"/>
    <p:sldId id="641" r:id="rId12"/>
    <p:sldId id="642" r:id="rId13"/>
    <p:sldId id="643" r:id="rId14"/>
    <p:sldId id="644" r:id="rId15"/>
    <p:sldId id="645" r:id="rId16"/>
    <p:sldId id="646" r:id="rId17"/>
    <p:sldId id="647" r:id="rId18"/>
    <p:sldId id="648" r:id="rId19"/>
    <p:sldId id="649" r:id="rId20"/>
    <p:sldId id="651" r:id="rId21"/>
    <p:sldId id="652" r:id="rId22"/>
    <p:sldId id="653" r:id="rId23"/>
    <p:sldId id="654" r:id="rId24"/>
    <p:sldId id="655" r:id="rId25"/>
    <p:sldId id="656" r:id="rId26"/>
    <p:sldId id="657" r:id="rId27"/>
    <p:sldId id="658" r:id="rId28"/>
    <p:sldId id="659" r:id="rId29"/>
    <p:sldId id="660" r:id="rId30"/>
    <p:sldId id="662" r:id="rId31"/>
    <p:sldId id="664" r:id="rId32"/>
    <p:sldId id="663"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 id="678" r:id="rId47"/>
    <p:sldId id="679" r:id="rId48"/>
    <p:sldId id="680" r:id="rId49"/>
    <p:sldId id="681" r:id="rId50"/>
    <p:sldId id="682" r:id="rId51"/>
    <p:sldId id="683" r:id="rId52"/>
    <p:sldId id="684" r:id="rId53"/>
    <p:sldId id="685" r:id="rId54"/>
    <p:sldId id="686" r:id="rId55"/>
    <p:sldId id="687" r:id="rId56"/>
    <p:sldId id="688" r:id="rId57"/>
    <p:sldId id="689" r:id="rId58"/>
    <p:sldId id="690" r:id="rId59"/>
    <p:sldId id="691" r:id="rId60"/>
    <p:sldId id="692" r:id="rId61"/>
    <p:sldId id="693" r:id="rId62"/>
    <p:sldId id="694" r:id="rId63"/>
    <p:sldId id="695" r:id="rId64"/>
    <p:sldId id="696" r:id="rId65"/>
    <p:sldId id="623" r:id="rId66"/>
    <p:sldId id="630" r:id="rId67"/>
    <p:sldId id="631" r:id="rId68"/>
    <p:sldId id="632" r:id="rId69"/>
    <p:sldId id="624" r:id="rId70"/>
    <p:sldId id="697"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24"/>
  </p:normalViewPr>
  <p:slideViewPr>
    <p:cSldViewPr snapToGrid="0" snapToObjects="1">
      <p:cViewPr varScale="1">
        <p:scale>
          <a:sx n="93" d="100"/>
          <a:sy n="93" d="100"/>
        </p:scale>
        <p:origin x="216" y="5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A6577C-EB74-7B4D-B6A4-FF973CE6A727}" type="datetimeFigureOut">
              <a:rPr lang="en-US" smtClean="0"/>
              <a:t>6/16/22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336D2-3C15-5449-ADB4-347A1C5D5B9B}" type="slidenum">
              <a:rPr lang="en-US" smtClean="0"/>
              <a:t>‹nr.›</a:t>
            </a:fld>
            <a:endParaRPr lang="en-US"/>
          </a:p>
        </p:txBody>
      </p:sp>
    </p:spTree>
    <p:extLst>
      <p:ext uri="{BB962C8B-B14F-4D97-AF65-F5344CB8AC3E}">
        <p14:creationId xmlns:p14="http://schemas.microsoft.com/office/powerpoint/2010/main" val="604962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D276-5C58-5746-8464-74D95AD158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02AA5C-C5F5-2548-82B4-E1B6CEB7B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2DF9E2-4D95-0C47-BF74-DAEBE7DFE974}"/>
              </a:ext>
            </a:extLst>
          </p:cNvPr>
          <p:cNvSpPr>
            <a:spLocks noGrp="1"/>
          </p:cNvSpPr>
          <p:nvPr>
            <p:ph type="dt" sz="half" idx="10"/>
          </p:nvPr>
        </p:nvSpPr>
        <p:spPr/>
        <p:txBody>
          <a:bodyPr/>
          <a:lstStyle/>
          <a:p>
            <a:fld id="{995D0B1C-6B9A-F64E-B9A2-5D223F83D316}" type="datetimeFigureOut">
              <a:rPr lang="en-US" smtClean="0"/>
              <a:t>6/16/22</a:t>
            </a:fld>
            <a:endParaRPr lang="en-US"/>
          </a:p>
        </p:txBody>
      </p:sp>
      <p:sp>
        <p:nvSpPr>
          <p:cNvPr id="5" name="Footer Placeholder 4">
            <a:extLst>
              <a:ext uri="{FF2B5EF4-FFF2-40B4-BE49-F238E27FC236}">
                <a16:creationId xmlns:a16="http://schemas.microsoft.com/office/drawing/2014/main" id="{E02DD93A-45C7-8F46-BE26-22D0E7F8AE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78481-AC1E-B343-8F4D-D8A8C6549DCC}"/>
              </a:ext>
            </a:extLst>
          </p:cNvPr>
          <p:cNvSpPr>
            <a:spLocks noGrp="1"/>
          </p:cNvSpPr>
          <p:nvPr>
            <p:ph type="sldNum" sz="quarter" idx="12"/>
          </p:nvPr>
        </p:nvSpPr>
        <p:spPr/>
        <p:txBody>
          <a:bodyPr/>
          <a:lstStyle/>
          <a:p>
            <a:fld id="{33E7182F-DB2C-F247-BD31-6E7BD5D323FF}" type="slidenum">
              <a:rPr lang="en-US" smtClean="0"/>
              <a:t>‹nr.›</a:t>
            </a:fld>
            <a:endParaRPr lang="en-US"/>
          </a:p>
        </p:txBody>
      </p:sp>
    </p:spTree>
    <p:extLst>
      <p:ext uri="{BB962C8B-B14F-4D97-AF65-F5344CB8AC3E}">
        <p14:creationId xmlns:p14="http://schemas.microsoft.com/office/powerpoint/2010/main" val="8578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D263C-2153-AF46-8216-829F53C023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013FA4-F238-EF49-BF57-E554D6E42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094FAB-BB7C-4E42-BED4-F085822EC34A}"/>
              </a:ext>
            </a:extLst>
          </p:cNvPr>
          <p:cNvSpPr>
            <a:spLocks noGrp="1"/>
          </p:cNvSpPr>
          <p:nvPr>
            <p:ph type="dt" sz="half" idx="10"/>
          </p:nvPr>
        </p:nvSpPr>
        <p:spPr/>
        <p:txBody>
          <a:bodyPr/>
          <a:lstStyle/>
          <a:p>
            <a:fld id="{995D0B1C-6B9A-F64E-B9A2-5D223F83D316}" type="datetimeFigureOut">
              <a:rPr lang="en-US" smtClean="0"/>
              <a:t>6/16/22</a:t>
            </a:fld>
            <a:endParaRPr lang="en-US"/>
          </a:p>
        </p:txBody>
      </p:sp>
      <p:sp>
        <p:nvSpPr>
          <p:cNvPr id="5" name="Footer Placeholder 4">
            <a:extLst>
              <a:ext uri="{FF2B5EF4-FFF2-40B4-BE49-F238E27FC236}">
                <a16:creationId xmlns:a16="http://schemas.microsoft.com/office/drawing/2014/main" id="{C74260DE-EF9D-E242-B838-6FE9F3C0D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FCAED-9DE1-7847-995C-3B9C72677815}"/>
              </a:ext>
            </a:extLst>
          </p:cNvPr>
          <p:cNvSpPr>
            <a:spLocks noGrp="1"/>
          </p:cNvSpPr>
          <p:nvPr>
            <p:ph type="sldNum" sz="quarter" idx="12"/>
          </p:nvPr>
        </p:nvSpPr>
        <p:spPr/>
        <p:txBody>
          <a:bodyPr/>
          <a:lstStyle/>
          <a:p>
            <a:fld id="{33E7182F-DB2C-F247-BD31-6E7BD5D323FF}" type="slidenum">
              <a:rPr lang="en-US" smtClean="0"/>
              <a:t>‹nr.›</a:t>
            </a:fld>
            <a:endParaRPr lang="en-US"/>
          </a:p>
        </p:txBody>
      </p:sp>
    </p:spTree>
    <p:extLst>
      <p:ext uri="{BB962C8B-B14F-4D97-AF65-F5344CB8AC3E}">
        <p14:creationId xmlns:p14="http://schemas.microsoft.com/office/powerpoint/2010/main" val="398302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100BD2-1B2A-F24A-8E99-572E3A7052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3B73DC-B039-E743-AA04-7F3B67A0B9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A86D2-E58F-0745-B71E-54A277F526B7}"/>
              </a:ext>
            </a:extLst>
          </p:cNvPr>
          <p:cNvSpPr>
            <a:spLocks noGrp="1"/>
          </p:cNvSpPr>
          <p:nvPr>
            <p:ph type="dt" sz="half" idx="10"/>
          </p:nvPr>
        </p:nvSpPr>
        <p:spPr/>
        <p:txBody>
          <a:bodyPr/>
          <a:lstStyle/>
          <a:p>
            <a:fld id="{995D0B1C-6B9A-F64E-B9A2-5D223F83D316}" type="datetimeFigureOut">
              <a:rPr lang="en-US" smtClean="0"/>
              <a:t>6/16/22</a:t>
            </a:fld>
            <a:endParaRPr lang="en-US"/>
          </a:p>
        </p:txBody>
      </p:sp>
      <p:sp>
        <p:nvSpPr>
          <p:cNvPr id="5" name="Footer Placeholder 4">
            <a:extLst>
              <a:ext uri="{FF2B5EF4-FFF2-40B4-BE49-F238E27FC236}">
                <a16:creationId xmlns:a16="http://schemas.microsoft.com/office/drawing/2014/main" id="{F8218564-963D-9E4C-9D69-920CFE8DAF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64BC6-A726-FF45-BB29-F7ABD9720563}"/>
              </a:ext>
            </a:extLst>
          </p:cNvPr>
          <p:cNvSpPr>
            <a:spLocks noGrp="1"/>
          </p:cNvSpPr>
          <p:nvPr>
            <p:ph type="sldNum" sz="quarter" idx="12"/>
          </p:nvPr>
        </p:nvSpPr>
        <p:spPr/>
        <p:txBody>
          <a:bodyPr/>
          <a:lstStyle/>
          <a:p>
            <a:fld id="{33E7182F-DB2C-F247-BD31-6E7BD5D323FF}" type="slidenum">
              <a:rPr lang="en-US" smtClean="0"/>
              <a:t>‹nr.›</a:t>
            </a:fld>
            <a:endParaRPr lang="en-US"/>
          </a:p>
        </p:txBody>
      </p:sp>
    </p:spTree>
    <p:extLst>
      <p:ext uri="{BB962C8B-B14F-4D97-AF65-F5344CB8AC3E}">
        <p14:creationId xmlns:p14="http://schemas.microsoft.com/office/powerpoint/2010/main" val="243879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01E94-279C-7F42-82B9-48386844B1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5E12DA-D743-7746-AC5A-714133838E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F916A-3BEB-574E-80DD-0FDAAFE52975}"/>
              </a:ext>
            </a:extLst>
          </p:cNvPr>
          <p:cNvSpPr>
            <a:spLocks noGrp="1"/>
          </p:cNvSpPr>
          <p:nvPr>
            <p:ph type="dt" sz="half" idx="10"/>
          </p:nvPr>
        </p:nvSpPr>
        <p:spPr/>
        <p:txBody>
          <a:bodyPr/>
          <a:lstStyle/>
          <a:p>
            <a:fld id="{995D0B1C-6B9A-F64E-B9A2-5D223F83D316}" type="datetimeFigureOut">
              <a:rPr lang="en-US" smtClean="0"/>
              <a:t>6/16/22</a:t>
            </a:fld>
            <a:endParaRPr lang="en-US"/>
          </a:p>
        </p:txBody>
      </p:sp>
      <p:sp>
        <p:nvSpPr>
          <p:cNvPr id="5" name="Footer Placeholder 4">
            <a:extLst>
              <a:ext uri="{FF2B5EF4-FFF2-40B4-BE49-F238E27FC236}">
                <a16:creationId xmlns:a16="http://schemas.microsoft.com/office/drawing/2014/main" id="{D71501A2-2F40-4648-A004-488982FD2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9D609-17B3-A549-9554-C4B2B62A653F}"/>
              </a:ext>
            </a:extLst>
          </p:cNvPr>
          <p:cNvSpPr>
            <a:spLocks noGrp="1"/>
          </p:cNvSpPr>
          <p:nvPr>
            <p:ph type="sldNum" sz="quarter" idx="12"/>
          </p:nvPr>
        </p:nvSpPr>
        <p:spPr/>
        <p:txBody>
          <a:bodyPr/>
          <a:lstStyle/>
          <a:p>
            <a:fld id="{33E7182F-DB2C-F247-BD31-6E7BD5D323FF}" type="slidenum">
              <a:rPr lang="en-US" smtClean="0"/>
              <a:t>‹nr.›</a:t>
            </a:fld>
            <a:endParaRPr lang="en-US"/>
          </a:p>
        </p:txBody>
      </p:sp>
    </p:spTree>
    <p:extLst>
      <p:ext uri="{BB962C8B-B14F-4D97-AF65-F5344CB8AC3E}">
        <p14:creationId xmlns:p14="http://schemas.microsoft.com/office/powerpoint/2010/main" val="423563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511A-FCAB-D040-A029-9DD4006127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50F1E2-425A-4948-A8E2-1BE6DD173D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BA2512-E077-7E4E-B4A6-23B26EAEB5F3}"/>
              </a:ext>
            </a:extLst>
          </p:cNvPr>
          <p:cNvSpPr>
            <a:spLocks noGrp="1"/>
          </p:cNvSpPr>
          <p:nvPr>
            <p:ph type="dt" sz="half" idx="10"/>
          </p:nvPr>
        </p:nvSpPr>
        <p:spPr/>
        <p:txBody>
          <a:bodyPr/>
          <a:lstStyle/>
          <a:p>
            <a:fld id="{995D0B1C-6B9A-F64E-B9A2-5D223F83D316}" type="datetimeFigureOut">
              <a:rPr lang="en-US" smtClean="0"/>
              <a:t>6/16/22</a:t>
            </a:fld>
            <a:endParaRPr lang="en-US"/>
          </a:p>
        </p:txBody>
      </p:sp>
      <p:sp>
        <p:nvSpPr>
          <p:cNvPr id="5" name="Footer Placeholder 4">
            <a:extLst>
              <a:ext uri="{FF2B5EF4-FFF2-40B4-BE49-F238E27FC236}">
                <a16:creationId xmlns:a16="http://schemas.microsoft.com/office/drawing/2014/main" id="{10B9E571-9347-C043-AD8D-ED13B874A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1E0FC-AEDD-524A-866E-15FDB9FFEAD7}"/>
              </a:ext>
            </a:extLst>
          </p:cNvPr>
          <p:cNvSpPr>
            <a:spLocks noGrp="1"/>
          </p:cNvSpPr>
          <p:nvPr>
            <p:ph type="sldNum" sz="quarter" idx="12"/>
          </p:nvPr>
        </p:nvSpPr>
        <p:spPr/>
        <p:txBody>
          <a:bodyPr/>
          <a:lstStyle/>
          <a:p>
            <a:fld id="{33E7182F-DB2C-F247-BD31-6E7BD5D323FF}" type="slidenum">
              <a:rPr lang="en-US" smtClean="0"/>
              <a:t>‹nr.›</a:t>
            </a:fld>
            <a:endParaRPr lang="en-US"/>
          </a:p>
        </p:txBody>
      </p:sp>
    </p:spTree>
    <p:extLst>
      <p:ext uri="{BB962C8B-B14F-4D97-AF65-F5344CB8AC3E}">
        <p14:creationId xmlns:p14="http://schemas.microsoft.com/office/powerpoint/2010/main" val="259198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D9C3-A142-4946-B789-5A91A377A1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5B83B3-613C-3A4F-BE3E-85EB5E32EF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A2B478-FCF4-2E4E-A0BD-642279C9E9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74F519-3DCA-F346-95CE-27FD82B0A5BB}"/>
              </a:ext>
            </a:extLst>
          </p:cNvPr>
          <p:cNvSpPr>
            <a:spLocks noGrp="1"/>
          </p:cNvSpPr>
          <p:nvPr>
            <p:ph type="dt" sz="half" idx="10"/>
          </p:nvPr>
        </p:nvSpPr>
        <p:spPr/>
        <p:txBody>
          <a:bodyPr/>
          <a:lstStyle/>
          <a:p>
            <a:fld id="{995D0B1C-6B9A-F64E-B9A2-5D223F83D316}" type="datetimeFigureOut">
              <a:rPr lang="en-US" smtClean="0"/>
              <a:t>6/16/22</a:t>
            </a:fld>
            <a:endParaRPr lang="en-US"/>
          </a:p>
        </p:txBody>
      </p:sp>
      <p:sp>
        <p:nvSpPr>
          <p:cNvPr id="6" name="Footer Placeholder 5">
            <a:extLst>
              <a:ext uri="{FF2B5EF4-FFF2-40B4-BE49-F238E27FC236}">
                <a16:creationId xmlns:a16="http://schemas.microsoft.com/office/drawing/2014/main" id="{854E92BF-9E53-9A48-A2F3-35606AF039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D19DE-2D9C-5D46-836F-0CF284F21D46}"/>
              </a:ext>
            </a:extLst>
          </p:cNvPr>
          <p:cNvSpPr>
            <a:spLocks noGrp="1"/>
          </p:cNvSpPr>
          <p:nvPr>
            <p:ph type="sldNum" sz="quarter" idx="12"/>
          </p:nvPr>
        </p:nvSpPr>
        <p:spPr/>
        <p:txBody>
          <a:bodyPr/>
          <a:lstStyle/>
          <a:p>
            <a:fld id="{33E7182F-DB2C-F247-BD31-6E7BD5D323FF}" type="slidenum">
              <a:rPr lang="en-US" smtClean="0"/>
              <a:t>‹nr.›</a:t>
            </a:fld>
            <a:endParaRPr lang="en-US"/>
          </a:p>
        </p:txBody>
      </p:sp>
    </p:spTree>
    <p:extLst>
      <p:ext uri="{BB962C8B-B14F-4D97-AF65-F5344CB8AC3E}">
        <p14:creationId xmlns:p14="http://schemas.microsoft.com/office/powerpoint/2010/main" val="257709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09898-D49C-304E-B545-D3D045A7D7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2F469F-B701-4342-A2E4-F912EF1E67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811E71-E6BE-D042-AC76-9FA329B118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A15601-FCCE-DE46-B55B-3258745B9F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F066F5-5F56-B04F-AA6F-824D0AE5D5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BC6995-2184-AD42-96F4-6E42B2219012}"/>
              </a:ext>
            </a:extLst>
          </p:cNvPr>
          <p:cNvSpPr>
            <a:spLocks noGrp="1"/>
          </p:cNvSpPr>
          <p:nvPr>
            <p:ph type="dt" sz="half" idx="10"/>
          </p:nvPr>
        </p:nvSpPr>
        <p:spPr/>
        <p:txBody>
          <a:bodyPr/>
          <a:lstStyle/>
          <a:p>
            <a:fld id="{995D0B1C-6B9A-F64E-B9A2-5D223F83D316}" type="datetimeFigureOut">
              <a:rPr lang="en-US" smtClean="0"/>
              <a:t>6/16/22</a:t>
            </a:fld>
            <a:endParaRPr lang="en-US"/>
          </a:p>
        </p:txBody>
      </p:sp>
      <p:sp>
        <p:nvSpPr>
          <p:cNvPr id="8" name="Footer Placeholder 7">
            <a:extLst>
              <a:ext uri="{FF2B5EF4-FFF2-40B4-BE49-F238E27FC236}">
                <a16:creationId xmlns:a16="http://schemas.microsoft.com/office/drawing/2014/main" id="{7FB37EEA-77E2-BB43-88DE-6035FDDF2E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A90BB7-2891-CA4B-AC76-3984E58A6A60}"/>
              </a:ext>
            </a:extLst>
          </p:cNvPr>
          <p:cNvSpPr>
            <a:spLocks noGrp="1"/>
          </p:cNvSpPr>
          <p:nvPr>
            <p:ph type="sldNum" sz="quarter" idx="12"/>
          </p:nvPr>
        </p:nvSpPr>
        <p:spPr/>
        <p:txBody>
          <a:bodyPr/>
          <a:lstStyle/>
          <a:p>
            <a:fld id="{33E7182F-DB2C-F247-BD31-6E7BD5D323FF}" type="slidenum">
              <a:rPr lang="en-US" smtClean="0"/>
              <a:t>‹nr.›</a:t>
            </a:fld>
            <a:endParaRPr lang="en-US"/>
          </a:p>
        </p:txBody>
      </p:sp>
    </p:spTree>
    <p:extLst>
      <p:ext uri="{BB962C8B-B14F-4D97-AF65-F5344CB8AC3E}">
        <p14:creationId xmlns:p14="http://schemas.microsoft.com/office/powerpoint/2010/main" val="108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EE7F5-9782-304C-8CAD-BF2F2BC2CF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FA3385-99A4-2E4C-BB6B-7A050D673E33}"/>
              </a:ext>
            </a:extLst>
          </p:cNvPr>
          <p:cNvSpPr>
            <a:spLocks noGrp="1"/>
          </p:cNvSpPr>
          <p:nvPr>
            <p:ph type="dt" sz="half" idx="10"/>
          </p:nvPr>
        </p:nvSpPr>
        <p:spPr/>
        <p:txBody>
          <a:bodyPr/>
          <a:lstStyle/>
          <a:p>
            <a:fld id="{995D0B1C-6B9A-F64E-B9A2-5D223F83D316}" type="datetimeFigureOut">
              <a:rPr lang="en-US" smtClean="0"/>
              <a:t>6/16/22</a:t>
            </a:fld>
            <a:endParaRPr lang="en-US"/>
          </a:p>
        </p:txBody>
      </p:sp>
      <p:sp>
        <p:nvSpPr>
          <p:cNvPr id="4" name="Footer Placeholder 3">
            <a:extLst>
              <a:ext uri="{FF2B5EF4-FFF2-40B4-BE49-F238E27FC236}">
                <a16:creationId xmlns:a16="http://schemas.microsoft.com/office/drawing/2014/main" id="{98CE598C-DFE8-A141-A049-41994CEECE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460825-4D58-EC4A-BF96-A2B4D65E7FBE}"/>
              </a:ext>
            </a:extLst>
          </p:cNvPr>
          <p:cNvSpPr>
            <a:spLocks noGrp="1"/>
          </p:cNvSpPr>
          <p:nvPr>
            <p:ph type="sldNum" sz="quarter" idx="12"/>
          </p:nvPr>
        </p:nvSpPr>
        <p:spPr/>
        <p:txBody>
          <a:bodyPr/>
          <a:lstStyle/>
          <a:p>
            <a:fld id="{33E7182F-DB2C-F247-BD31-6E7BD5D323FF}" type="slidenum">
              <a:rPr lang="en-US" smtClean="0"/>
              <a:t>‹nr.›</a:t>
            </a:fld>
            <a:endParaRPr lang="en-US"/>
          </a:p>
        </p:txBody>
      </p:sp>
    </p:spTree>
    <p:extLst>
      <p:ext uri="{BB962C8B-B14F-4D97-AF65-F5344CB8AC3E}">
        <p14:creationId xmlns:p14="http://schemas.microsoft.com/office/powerpoint/2010/main" val="48448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8E101-3AE1-924A-8437-C6A7323284DB}"/>
              </a:ext>
            </a:extLst>
          </p:cNvPr>
          <p:cNvSpPr>
            <a:spLocks noGrp="1"/>
          </p:cNvSpPr>
          <p:nvPr>
            <p:ph type="dt" sz="half" idx="10"/>
          </p:nvPr>
        </p:nvSpPr>
        <p:spPr/>
        <p:txBody>
          <a:bodyPr/>
          <a:lstStyle/>
          <a:p>
            <a:fld id="{995D0B1C-6B9A-F64E-B9A2-5D223F83D316}" type="datetimeFigureOut">
              <a:rPr lang="en-US" smtClean="0"/>
              <a:t>6/16/22</a:t>
            </a:fld>
            <a:endParaRPr lang="en-US"/>
          </a:p>
        </p:txBody>
      </p:sp>
      <p:sp>
        <p:nvSpPr>
          <p:cNvPr id="3" name="Footer Placeholder 2">
            <a:extLst>
              <a:ext uri="{FF2B5EF4-FFF2-40B4-BE49-F238E27FC236}">
                <a16:creationId xmlns:a16="http://schemas.microsoft.com/office/drawing/2014/main" id="{B1CF8007-1AFF-B946-87CD-1B971C01C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A20B6B-4D35-CE44-8A54-2DF019EE30FA}"/>
              </a:ext>
            </a:extLst>
          </p:cNvPr>
          <p:cNvSpPr>
            <a:spLocks noGrp="1"/>
          </p:cNvSpPr>
          <p:nvPr>
            <p:ph type="sldNum" sz="quarter" idx="12"/>
          </p:nvPr>
        </p:nvSpPr>
        <p:spPr/>
        <p:txBody>
          <a:bodyPr/>
          <a:lstStyle/>
          <a:p>
            <a:fld id="{33E7182F-DB2C-F247-BD31-6E7BD5D323FF}" type="slidenum">
              <a:rPr lang="en-US" smtClean="0"/>
              <a:t>‹nr.›</a:t>
            </a:fld>
            <a:endParaRPr lang="en-US"/>
          </a:p>
        </p:txBody>
      </p:sp>
    </p:spTree>
    <p:extLst>
      <p:ext uri="{BB962C8B-B14F-4D97-AF65-F5344CB8AC3E}">
        <p14:creationId xmlns:p14="http://schemas.microsoft.com/office/powerpoint/2010/main" val="28327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E88B-41A3-1E40-998F-3EEB48F800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412EE-76CB-5842-BF53-8CB3967281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B6FB58-5527-BE4B-A91B-D0DA49202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2C5E6A-75BB-7945-ACEB-684E90BBE73B}"/>
              </a:ext>
            </a:extLst>
          </p:cNvPr>
          <p:cNvSpPr>
            <a:spLocks noGrp="1"/>
          </p:cNvSpPr>
          <p:nvPr>
            <p:ph type="dt" sz="half" idx="10"/>
          </p:nvPr>
        </p:nvSpPr>
        <p:spPr/>
        <p:txBody>
          <a:bodyPr/>
          <a:lstStyle/>
          <a:p>
            <a:fld id="{995D0B1C-6B9A-F64E-B9A2-5D223F83D316}" type="datetimeFigureOut">
              <a:rPr lang="en-US" smtClean="0"/>
              <a:t>6/16/22</a:t>
            </a:fld>
            <a:endParaRPr lang="en-US"/>
          </a:p>
        </p:txBody>
      </p:sp>
      <p:sp>
        <p:nvSpPr>
          <p:cNvPr id="6" name="Footer Placeholder 5">
            <a:extLst>
              <a:ext uri="{FF2B5EF4-FFF2-40B4-BE49-F238E27FC236}">
                <a16:creationId xmlns:a16="http://schemas.microsoft.com/office/drawing/2014/main" id="{AEB92DE1-5336-5A42-9E9E-8028292F34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66661B-91D3-874E-A809-CF116B725A2E}"/>
              </a:ext>
            </a:extLst>
          </p:cNvPr>
          <p:cNvSpPr>
            <a:spLocks noGrp="1"/>
          </p:cNvSpPr>
          <p:nvPr>
            <p:ph type="sldNum" sz="quarter" idx="12"/>
          </p:nvPr>
        </p:nvSpPr>
        <p:spPr/>
        <p:txBody>
          <a:bodyPr/>
          <a:lstStyle/>
          <a:p>
            <a:fld id="{33E7182F-DB2C-F247-BD31-6E7BD5D323FF}" type="slidenum">
              <a:rPr lang="en-US" smtClean="0"/>
              <a:t>‹nr.›</a:t>
            </a:fld>
            <a:endParaRPr lang="en-US"/>
          </a:p>
        </p:txBody>
      </p:sp>
    </p:spTree>
    <p:extLst>
      <p:ext uri="{BB962C8B-B14F-4D97-AF65-F5344CB8AC3E}">
        <p14:creationId xmlns:p14="http://schemas.microsoft.com/office/powerpoint/2010/main" val="226515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0F7C6-3687-8A49-9FA8-5671CF3A9F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0A523-A835-164C-94C7-43A263BE09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0675A7-77EF-514E-BA46-B6C62F8BB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BC9108-8B0D-E449-8615-362C2E7ABD06}"/>
              </a:ext>
            </a:extLst>
          </p:cNvPr>
          <p:cNvSpPr>
            <a:spLocks noGrp="1"/>
          </p:cNvSpPr>
          <p:nvPr>
            <p:ph type="dt" sz="half" idx="10"/>
          </p:nvPr>
        </p:nvSpPr>
        <p:spPr/>
        <p:txBody>
          <a:bodyPr/>
          <a:lstStyle/>
          <a:p>
            <a:fld id="{995D0B1C-6B9A-F64E-B9A2-5D223F83D316}" type="datetimeFigureOut">
              <a:rPr lang="en-US" smtClean="0"/>
              <a:t>6/16/22</a:t>
            </a:fld>
            <a:endParaRPr lang="en-US"/>
          </a:p>
        </p:txBody>
      </p:sp>
      <p:sp>
        <p:nvSpPr>
          <p:cNvPr id="6" name="Footer Placeholder 5">
            <a:extLst>
              <a:ext uri="{FF2B5EF4-FFF2-40B4-BE49-F238E27FC236}">
                <a16:creationId xmlns:a16="http://schemas.microsoft.com/office/drawing/2014/main" id="{43B5236B-8466-0D4E-9BA3-BAC8FB1951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92BEA6-08E4-D745-B97B-2F387D5EC679}"/>
              </a:ext>
            </a:extLst>
          </p:cNvPr>
          <p:cNvSpPr>
            <a:spLocks noGrp="1"/>
          </p:cNvSpPr>
          <p:nvPr>
            <p:ph type="sldNum" sz="quarter" idx="12"/>
          </p:nvPr>
        </p:nvSpPr>
        <p:spPr/>
        <p:txBody>
          <a:bodyPr/>
          <a:lstStyle/>
          <a:p>
            <a:fld id="{33E7182F-DB2C-F247-BD31-6E7BD5D323FF}" type="slidenum">
              <a:rPr lang="en-US" smtClean="0"/>
              <a:t>‹nr.›</a:t>
            </a:fld>
            <a:endParaRPr lang="en-US"/>
          </a:p>
        </p:txBody>
      </p:sp>
    </p:spTree>
    <p:extLst>
      <p:ext uri="{BB962C8B-B14F-4D97-AF65-F5344CB8AC3E}">
        <p14:creationId xmlns:p14="http://schemas.microsoft.com/office/powerpoint/2010/main" val="33678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EE46FB-D76F-7A4E-962F-603558088A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96A436-67E1-CF44-9945-41233D277A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A3572-2F4B-4E4A-80F9-2AB44198C6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D0B1C-6B9A-F64E-B9A2-5D223F83D316}" type="datetimeFigureOut">
              <a:rPr lang="en-US" smtClean="0"/>
              <a:t>6/16/22</a:t>
            </a:fld>
            <a:endParaRPr lang="en-US"/>
          </a:p>
        </p:txBody>
      </p:sp>
      <p:sp>
        <p:nvSpPr>
          <p:cNvPr id="5" name="Footer Placeholder 4">
            <a:extLst>
              <a:ext uri="{FF2B5EF4-FFF2-40B4-BE49-F238E27FC236}">
                <a16:creationId xmlns:a16="http://schemas.microsoft.com/office/drawing/2014/main" id="{7F17EEE8-B9BA-D54A-B3EE-2279BF9C6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B1E8AD-7B23-8140-B4BC-335F1FA1F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7182F-DB2C-F247-BD31-6E7BD5D323FF}" type="slidenum">
              <a:rPr lang="en-US" smtClean="0"/>
              <a:t>‹nr.›</a:t>
            </a:fld>
            <a:endParaRPr lang="en-US"/>
          </a:p>
        </p:txBody>
      </p:sp>
    </p:spTree>
    <p:extLst>
      <p:ext uri="{BB962C8B-B14F-4D97-AF65-F5344CB8AC3E}">
        <p14:creationId xmlns:p14="http://schemas.microsoft.com/office/powerpoint/2010/main" val="9591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eftin.nl/masterclasses/masterclass-transdiagnostic-emotion-focused-therap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AEE9-A3BD-FE4E-8554-8E182EE1CAF2}"/>
              </a:ext>
            </a:extLst>
          </p:cNvPr>
          <p:cNvSpPr>
            <a:spLocks noGrp="1"/>
          </p:cNvSpPr>
          <p:nvPr>
            <p:ph type="ctrTitle"/>
          </p:nvPr>
        </p:nvSpPr>
        <p:spPr/>
        <p:txBody>
          <a:bodyPr>
            <a:normAutofit/>
          </a:bodyPr>
          <a:lstStyle/>
          <a:p>
            <a:r>
              <a:rPr lang="en-US" dirty="0"/>
              <a:t>Generating Self-Compassion in Emotion-Focused Therapy</a:t>
            </a:r>
          </a:p>
        </p:txBody>
      </p:sp>
      <p:sp>
        <p:nvSpPr>
          <p:cNvPr id="3" name="Subtitle 2">
            <a:extLst>
              <a:ext uri="{FF2B5EF4-FFF2-40B4-BE49-F238E27FC236}">
                <a16:creationId xmlns:a16="http://schemas.microsoft.com/office/drawing/2014/main" id="{1EFE7A1F-8A2F-3A4C-81D4-8C8F646F1C59}"/>
              </a:ext>
            </a:extLst>
          </p:cNvPr>
          <p:cNvSpPr>
            <a:spLocks noGrp="1"/>
          </p:cNvSpPr>
          <p:nvPr>
            <p:ph type="subTitle" idx="1"/>
          </p:nvPr>
        </p:nvSpPr>
        <p:spPr/>
        <p:txBody>
          <a:bodyPr/>
          <a:lstStyle/>
          <a:p>
            <a:endParaRPr lang="en-US" dirty="0"/>
          </a:p>
          <a:p>
            <a:r>
              <a:rPr lang="en-US" sz="3200" dirty="0" err="1"/>
              <a:t>Laco</a:t>
            </a:r>
            <a:r>
              <a:rPr lang="en-US" sz="3200" dirty="0"/>
              <a:t> Timulak</a:t>
            </a:r>
          </a:p>
        </p:txBody>
      </p:sp>
    </p:spTree>
    <p:extLst>
      <p:ext uri="{BB962C8B-B14F-4D97-AF65-F5344CB8AC3E}">
        <p14:creationId xmlns:p14="http://schemas.microsoft.com/office/powerpoint/2010/main" val="3021023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31D7F-5B07-5CB1-017D-08455829E2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D9CE6A-6469-B410-808E-A4D13CF9319E}"/>
              </a:ext>
            </a:extLst>
          </p:cNvPr>
          <p:cNvSpPr>
            <a:spLocks noGrp="1"/>
          </p:cNvSpPr>
          <p:nvPr>
            <p:ph idx="1"/>
          </p:nvPr>
        </p:nvSpPr>
        <p:spPr/>
        <p:txBody>
          <a:bodyPr>
            <a:normAutofit/>
          </a:bodyPr>
          <a:lstStyle/>
          <a:p>
            <a:r>
              <a:rPr lang="en-GB" dirty="0"/>
              <a:t>T then asks C to move back to the self’s chair and notice how it is to receive that calming presence. </a:t>
            </a:r>
          </a:p>
          <a:p>
            <a:endParaRPr lang="en-GB" dirty="0"/>
          </a:p>
          <a:p>
            <a:r>
              <a:rPr lang="en-GB" dirty="0"/>
              <a:t>T may say</a:t>
            </a:r>
            <a:r>
              <a:rPr lang="en-GB" i="1" dirty="0"/>
              <a:t>: </a:t>
            </a:r>
          </a:p>
          <a:p>
            <a:pPr lvl="1"/>
            <a:r>
              <a:rPr lang="en-GB" i="1" dirty="0"/>
              <a:t>So she is saying that everything will be alright, that she is here with you, that she feels very loving and caring towards you. How is it to get it? How is it to hear it? How is it to be a recipient of it?</a:t>
            </a:r>
            <a:endParaRPr lang="en-US" dirty="0"/>
          </a:p>
        </p:txBody>
      </p:sp>
    </p:spTree>
    <p:extLst>
      <p:ext uri="{BB962C8B-B14F-4D97-AF65-F5344CB8AC3E}">
        <p14:creationId xmlns:p14="http://schemas.microsoft.com/office/powerpoint/2010/main" val="942406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02E7-4B20-14D0-048C-BD519AF567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3991FA-17A2-7CD2-2248-371F6A279FB7}"/>
              </a:ext>
            </a:extLst>
          </p:cNvPr>
          <p:cNvSpPr>
            <a:spLocks noGrp="1"/>
          </p:cNvSpPr>
          <p:nvPr>
            <p:ph idx="1"/>
          </p:nvPr>
        </p:nvSpPr>
        <p:spPr/>
        <p:txBody>
          <a:bodyPr/>
          <a:lstStyle/>
          <a:p>
            <a:r>
              <a:rPr lang="en-GB" dirty="0"/>
              <a:t>As C expresses the impact, T encourages C to express what it feels like to the caring other </a:t>
            </a:r>
          </a:p>
          <a:p>
            <a:pPr lvl="1"/>
            <a:r>
              <a:rPr lang="en-GB" dirty="0"/>
              <a:t>e.g., the client says: </a:t>
            </a:r>
            <a:r>
              <a:rPr lang="en-GB" i="1" dirty="0"/>
              <a:t>I feel soothed</a:t>
            </a:r>
            <a:r>
              <a:rPr lang="en-GB" dirty="0"/>
              <a:t>; the therapist says: </a:t>
            </a:r>
            <a:r>
              <a:rPr lang="en-GB" i="1" dirty="0"/>
              <a:t>you feel so soothed, so tell her ‘it is so soothing to receive this from you’</a:t>
            </a:r>
            <a:r>
              <a:rPr lang="en-GB" dirty="0"/>
              <a:t>). </a:t>
            </a:r>
          </a:p>
          <a:p>
            <a:pPr lvl="1"/>
            <a:endParaRPr lang="en-GB" dirty="0"/>
          </a:p>
          <a:p>
            <a:r>
              <a:rPr lang="en-GB" dirty="0"/>
              <a:t>Attending to, acknowledging and expressing the sense of being soothed and calmed allows C to bathe in the feeling thus consolidating the experience.</a:t>
            </a:r>
            <a:endParaRPr lang="en-IE" dirty="0"/>
          </a:p>
          <a:p>
            <a:endParaRPr lang="en-US" dirty="0"/>
          </a:p>
        </p:txBody>
      </p:sp>
    </p:spTree>
    <p:extLst>
      <p:ext uri="{BB962C8B-B14F-4D97-AF65-F5344CB8AC3E}">
        <p14:creationId xmlns:p14="http://schemas.microsoft.com/office/powerpoint/2010/main" val="553647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4702-764A-A83B-A6FB-52F7488466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7B45CF-1673-0FF6-9368-D80BE1260E74}"/>
              </a:ext>
            </a:extLst>
          </p:cNvPr>
          <p:cNvSpPr>
            <a:spLocks noGrp="1"/>
          </p:cNvSpPr>
          <p:nvPr>
            <p:ph idx="1"/>
          </p:nvPr>
        </p:nvSpPr>
        <p:spPr/>
        <p:txBody>
          <a:bodyPr/>
          <a:lstStyle/>
          <a:p>
            <a:r>
              <a:rPr lang="en-GB" dirty="0"/>
              <a:t>An example </a:t>
            </a:r>
          </a:p>
          <a:p>
            <a:r>
              <a:rPr lang="en-GB" dirty="0"/>
              <a:t>Les Greenberg in his work with ‘Marcy’ in video </a:t>
            </a:r>
            <a:r>
              <a:rPr lang="en-GB" i="1" dirty="0"/>
              <a:t>Emotion-Focused Therapy over Time</a:t>
            </a:r>
            <a:r>
              <a:rPr lang="en-GB" dirty="0"/>
              <a:t> (American Psychological Association, 2007), </a:t>
            </a:r>
          </a:p>
          <a:p>
            <a:r>
              <a:rPr lang="en-GB" dirty="0"/>
              <a:t>where he invites the client to enact the presence of her father who had a calming effect on her when he was still alive.</a:t>
            </a:r>
            <a:endParaRPr lang="en-US" dirty="0"/>
          </a:p>
        </p:txBody>
      </p:sp>
    </p:spTree>
    <p:extLst>
      <p:ext uri="{BB962C8B-B14F-4D97-AF65-F5344CB8AC3E}">
        <p14:creationId xmlns:p14="http://schemas.microsoft.com/office/powerpoint/2010/main" val="4230303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F5FD2-A5E5-8B7F-20A5-4DD0ABE7F1AF}"/>
              </a:ext>
            </a:extLst>
          </p:cNvPr>
          <p:cNvSpPr>
            <a:spLocks noGrp="1"/>
          </p:cNvSpPr>
          <p:nvPr>
            <p:ph type="title"/>
          </p:nvPr>
        </p:nvSpPr>
        <p:spPr/>
        <p:txBody>
          <a:bodyPr>
            <a:normAutofit fontScale="90000"/>
          </a:bodyPr>
          <a:lstStyle/>
          <a:p>
            <a:r>
              <a:rPr lang="en-US" b="1" dirty="0"/>
              <a:t>Self-Compassion in symptom level process (self-interruption, self-worrying, self-</a:t>
            </a:r>
            <a:r>
              <a:rPr lang="en-US" b="1" dirty="0" err="1"/>
              <a:t>compulsing</a:t>
            </a:r>
            <a:r>
              <a:rPr lang="en-US" b="1" dirty="0"/>
              <a:t>)</a:t>
            </a:r>
            <a:br>
              <a:rPr lang="en-US" dirty="0"/>
            </a:br>
            <a:endParaRPr lang="en-US" dirty="0"/>
          </a:p>
        </p:txBody>
      </p:sp>
      <p:sp>
        <p:nvSpPr>
          <p:cNvPr id="3" name="Content Placeholder 2">
            <a:extLst>
              <a:ext uri="{FF2B5EF4-FFF2-40B4-BE49-F238E27FC236}">
                <a16:creationId xmlns:a16="http://schemas.microsoft.com/office/drawing/2014/main" id="{3E2309BD-4AAC-E066-E9CC-5FBC992434A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4241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05348C-D9A5-CD4A-BA79-6DF0E7A55D43}"/>
              </a:ext>
            </a:extLst>
          </p:cNvPr>
          <p:cNvSpPr>
            <a:spLocks noGrp="1"/>
          </p:cNvSpPr>
          <p:nvPr>
            <p:ph type="title"/>
          </p:nvPr>
        </p:nvSpPr>
        <p:spPr/>
        <p:txBody>
          <a:bodyPr/>
          <a:lstStyle/>
          <a:p>
            <a:r>
              <a:rPr lang="en-US" b="1" dirty="0"/>
              <a:t>Dealing with Varied Symptoms (examples)</a:t>
            </a:r>
            <a:br>
              <a:rPr lang="en-IE" dirty="0"/>
            </a:br>
            <a:endParaRPr lang="en-US" dirty="0"/>
          </a:p>
        </p:txBody>
      </p:sp>
      <p:sp>
        <p:nvSpPr>
          <p:cNvPr id="8" name="Content Placeholder 7">
            <a:extLst>
              <a:ext uri="{FF2B5EF4-FFF2-40B4-BE49-F238E27FC236}">
                <a16:creationId xmlns:a16="http://schemas.microsoft.com/office/drawing/2014/main" id="{8DCE159E-B93C-984C-BA66-B22C32C59848}"/>
              </a:ext>
            </a:extLst>
          </p:cNvPr>
          <p:cNvSpPr>
            <a:spLocks noGrp="1"/>
          </p:cNvSpPr>
          <p:nvPr>
            <p:ph idx="1"/>
          </p:nvPr>
        </p:nvSpPr>
        <p:spPr>
          <a:xfrm>
            <a:off x="838200" y="1414463"/>
            <a:ext cx="10515600" cy="4762500"/>
          </a:xfrm>
        </p:spPr>
        <p:txBody>
          <a:bodyPr>
            <a:normAutofit fontScale="85000" lnSpcReduction="20000"/>
          </a:bodyPr>
          <a:lstStyle/>
          <a:p>
            <a:r>
              <a:rPr lang="en-US" dirty="0"/>
              <a:t>Only if the symptoms central to the process and cannot be bypassed or are entrenched that they live life on their own</a:t>
            </a:r>
          </a:p>
          <a:p>
            <a:endParaRPr lang="en-US" dirty="0"/>
          </a:p>
          <a:p>
            <a:r>
              <a:rPr lang="en-US" dirty="0"/>
              <a:t>Working with interruption in the chairs (self-interruption, </a:t>
            </a:r>
            <a:r>
              <a:rPr lang="en-US" dirty="0" err="1"/>
              <a:t>behavioural</a:t>
            </a:r>
            <a:r>
              <a:rPr lang="en-US" dirty="0"/>
              <a:t> interruption)</a:t>
            </a:r>
          </a:p>
          <a:p>
            <a:endParaRPr lang="en-US" dirty="0"/>
          </a:p>
          <a:p>
            <a:r>
              <a:rPr lang="en-US" dirty="0"/>
              <a:t>Worry dialogues (GAD and SAD symptoms)</a:t>
            </a:r>
          </a:p>
          <a:p>
            <a:endParaRPr lang="en-US" dirty="0"/>
          </a:p>
          <a:p>
            <a:r>
              <a:rPr lang="en-US" dirty="0"/>
              <a:t>Worry dialogues + phobic object (PD, PTSD, and SF symptoms)</a:t>
            </a:r>
          </a:p>
          <a:p>
            <a:endParaRPr lang="en-US" dirty="0"/>
          </a:p>
          <a:p>
            <a:r>
              <a:rPr lang="en-US" dirty="0"/>
              <a:t>Worry dialogues + phobic object + compulsion (OCD)</a:t>
            </a:r>
          </a:p>
          <a:p>
            <a:endParaRPr lang="en-US" dirty="0"/>
          </a:p>
          <a:p>
            <a:r>
              <a:rPr lang="en-US" dirty="0"/>
              <a:t>Rumination dialogues (MDD symptoms)</a:t>
            </a:r>
          </a:p>
          <a:p>
            <a:endParaRPr lang="en-US" dirty="0"/>
          </a:p>
          <a:p>
            <a:endParaRPr lang="en-US" dirty="0"/>
          </a:p>
          <a:p>
            <a:endParaRPr lang="en-US" dirty="0"/>
          </a:p>
        </p:txBody>
      </p:sp>
    </p:spTree>
    <p:extLst>
      <p:ext uri="{BB962C8B-B14F-4D97-AF65-F5344CB8AC3E}">
        <p14:creationId xmlns:p14="http://schemas.microsoft.com/office/powerpoint/2010/main" val="2034892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536" y="741686"/>
            <a:ext cx="7627842" cy="608946"/>
          </a:xfrm>
        </p:spPr>
        <p:txBody>
          <a:bodyPr>
            <a:normAutofit/>
          </a:bodyPr>
          <a:lstStyle/>
          <a:p>
            <a:r>
              <a:rPr lang="en-US" sz="3100" dirty="0">
                <a:solidFill>
                  <a:srgbClr val="008000"/>
                </a:solidFill>
                <a:latin typeface="Arial Rounded MT Bold"/>
                <a:cs typeface="Arial Rounded MT Bold"/>
              </a:rPr>
              <a:t>Experiencer chair</a:t>
            </a:r>
            <a:r>
              <a:rPr lang="en-US" sz="3100" dirty="0">
                <a:solidFill>
                  <a:srgbClr val="008000"/>
                </a:solidFill>
              </a:rPr>
              <a:t>            </a:t>
            </a:r>
            <a:r>
              <a:rPr lang="en-US" sz="3100" b="1" dirty="0">
                <a:ln w="17780" cmpd="sng">
                  <a:solidFill>
                    <a:srgbClr val="FFFFFF"/>
                  </a:solidFill>
                  <a:prstDash val="solid"/>
                  <a:miter lim="800000"/>
                </a:ln>
                <a:effectLst>
                  <a:outerShdw blurRad="50800" algn="tl" rotWithShape="0">
                    <a:srgbClr val="000000"/>
                  </a:outerShdw>
                </a:effectLst>
              </a:rPr>
              <a:t>Worrier chair</a:t>
            </a:r>
            <a:r>
              <a:rPr lang="en-US" sz="3100" b="1" dirty="0">
                <a:ln w="17780" cmpd="sng">
                  <a:solidFill>
                    <a:srgbClr val="FFFFFF"/>
                  </a:solidFill>
                  <a:prstDash val="solid"/>
                  <a:miter lim="800000"/>
                </a:ln>
                <a:solidFill>
                  <a:srgbClr val="000000"/>
                </a:solidFill>
                <a:effectLst>
                  <a:outerShdw blurRad="50800" algn="tl" rotWithShape="0">
                    <a:srgbClr val="000000"/>
                  </a:outerShdw>
                </a:effectLst>
              </a:rPr>
              <a:t>	</a:t>
            </a:r>
            <a:endParaRPr lang="en-US" sz="3100" dirty="0">
              <a:solidFill>
                <a:srgbClr val="000000"/>
              </a:solidFill>
            </a:endParaRPr>
          </a:p>
        </p:txBody>
      </p:sp>
      <p:sp>
        <p:nvSpPr>
          <p:cNvPr id="4" name="Text Placeholder 3"/>
          <p:cNvSpPr>
            <a:spLocks noGrp="1"/>
          </p:cNvSpPr>
          <p:nvPr>
            <p:ph type="body" idx="1"/>
          </p:nvPr>
        </p:nvSpPr>
        <p:spPr>
          <a:xfrm>
            <a:off x="2244536" y="1407239"/>
            <a:ext cx="4040188" cy="639762"/>
          </a:xfrm>
        </p:spPr>
        <p:txBody>
          <a:bodyPr>
            <a:normAutofit/>
          </a:bodyPr>
          <a:lstStyle/>
          <a:p>
            <a:r>
              <a:rPr lang="en-US" dirty="0"/>
              <a:t>1</a:t>
            </a:r>
            <a:r>
              <a:rPr lang="en-US" sz="2200" dirty="0"/>
              <a:t>. </a:t>
            </a:r>
            <a:r>
              <a:rPr lang="en-US" sz="2200" b="0" dirty="0"/>
              <a:t>Marker – worrying, exhaustion</a:t>
            </a:r>
          </a:p>
        </p:txBody>
      </p:sp>
      <p:sp>
        <p:nvSpPr>
          <p:cNvPr id="5" name="Content Placeholder 4"/>
          <p:cNvSpPr>
            <a:spLocks noGrp="1"/>
          </p:cNvSpPr>
          <p:nvPr>
            <p:ph sz="half" idx="2"/>
          </p:nvPr>
        </p:nvSpPr>
        <p:spPr>
          <a:xfrm>
            <a:off x="2197738" y="2373846"/>
            <a:ext cx="4040188" cy="2128556"/>
          </a:xfrm>
          <a:prstGeom prst="rect">
            <a:avLst/>
          </a:prstGeom>
        </p:spPr>
        <p:txBody>
          <a:bodyPr>
            <a:normAutofit fontScale="92500" lnSpcReduction="10000"/>
          </a:bodyPr>
          <a:lstStyle/>
          <a:p>
            <a:pPr marL="0" indent="0">
              <a:buNone/>
            </a:pPr>
            <a:r>
              <a:rPr lang="en-US" sz="2000" dirty="0"/>
              <a:t> </a:t>
            </a:r>
          </a:p>
          <a:p>
            <a:pPr marL="0" indent="0">
              <a:buNone/>
            </a:pPr>
            <a:r>
              <a:rPr lang="en-US" sz="2000" dirty="0"/>
              <a:t>3. Accessing and differentiating anxiety and tiredness</a:t>
            </a:r>
          </a:p>
          <a:p>
            <a:pPr marL="0" indent="0">
              <a:buNone/>
            </a:pPr>
            <a:r>
              <a:rPr lang="en-US" sz="2000" dirty="0"/>
              <a:t>4. Articulating and expressing need for freedom, for less limited time</a:t>
            </a:r>
          </a:p>
          <a:p>
            <a:pPr marL="0" indent="0">
              <a:buNone/>
            </a:pPr>
            <a:r>
              <a:rPr lang="en-US" sz="2000" dirty="0"/>
              <a:t> </a:t>
            </a:r>
          </a:p>
        </p:txBody>
      </p:sp>
      <p:sp>
        <p:nvSpPr>
          <p:cNvPr id="6" name="Text Placeholder 5"/>
          <p:cNvSpPr>
            <a:spLocks noGrp="1"/>
          </p:cNvSpPr>
          <p:nvPr>
            <p:ph type="body" sz="quarter" idx="3"/>
          </p:nvPr>
        </p:nvSpPr>
        <p:spPr>
          <a:xfrm>
            <a:off x="6827681" y="1739173"/>
            <a:ext cx="4041775" cy="639762"/>
          </a:xfrm>
        </p:spPr>
        <p:txBody>
          <a:bodyPr>
            <a:noAutofit/>
          </a:bodyPr>
          <a:lstStyle/>
          <a:p>
            <a:r>
              <a:rPr lang="en-US" sz="2000" b="0" dirty="0"/>
              <a:t>2. Enactment of worrying – experiential quality</a:t>
            </a:r>
          </a:p>
        </p:txBody>
      </p:sp>
      <p:sp>
        <p:nvSpPr>
          <p:cNvPr id="7" name="Content Placeholder 6"/>
          <p:cNvSpPr>
            <a:spLocks noGrp="1"/>
          </p:cNvSpPr>
          <p:nvPr>
            <p:ph sz="quarter" idx="4"/>
          </p:nvPr>
        </p:nvSpPr>
        <p:spPr>
          <a:xfrm>
            <a:off x="6827681" y="3832313"/>
            <a:ext cx="4189412" cy="2220847"/>
          </a:xfrm>
        </p:spPr>
        <p:txBody>
          <a:bodyPr>
            <a:normAutofit fontScale="92500" lnSpcReduction="10000"/>
          </a:bodyPr>
          <a:lstStyle/>
          <a:p>
            <a:pPr marL="0" indent="0">
              <a:buNone/>
            </a:pPr>
            <a:r>
              <a:rPr lang="en-US" sz="2000" dirty="0"/>
              <a:t>5. Probing for compassion – seeing the pain and unmet need (highlighting function of worry</a:t>
            </a:r>
          </a:p>
          <a:p>
            <a:pPr marL="457200" indent="-457200">
              <a:buAutoNum type="alphaUcParenR"/>
            </a:pPr>
            <a:r>
              <a:rPr lang="en-US" sz="2000" dirty="0"/>
              <a:t>If no compassion coming – go with the increased worry (unable to control)</a:t>
            </a:r>
          </a:p>
          <a:p>
            <a:pPr marL="457200" indent="-457200">
              <a:buAutoNum type="alphaUcParenR"/>
            </a:pPr>
            <a:r>
              <a:rPr lang="en-US" sz="2000" dirty="0"/>
              <a:t>If compassion is coming – savor it experientially and express it</a:t>
            </a:r>
          </a:p>
        </p:txBody>
      </p:sp>
      <p:sp>
        <p:nvSpPr>
          <p:cNvPr id="10" name="TextBox 9"/>
          <p:cNvSpPr txBox="1"/>
          <p:nvPr/>
        </p:nvSpPr>
        <p:spPr>
          <a:xfrm>
            <a:off x="2197738" y="5824429"/>
            <a:ext cx="4002991" cy="923330"/>
          </a:xfrm>
          <a:prstGeom prst="rect">
            <a:avLst/>
          </a:prstGeom>
          <a:noFill/>
        </p:spPr>
        <p:txBody>
          <a:bodyPr wrap="square" rtlCol="0">
            <a:spAutoFit/>
          </a:bodyPr>
          <a:lstStyle/>
          <a:p>
            <a:r>
              <a:rPr lang="en-US" dirty="0"/>
              <a:t>6a. Building protective anger, set boundary to the worry</a:t>
            </a:r>
          </a:p>
          <a:p>
            <a:r>
              <a:rPr lang="en-US" dirty="0"/>
              <a:t>6b. Letting compassion in – savoring it</a:t>
            </a:r>
          </a:p>
        </p:txBody>
      </p:sp>
      <p:sp>
        <p:nvSpPr>
          <p:cNvPr id="3" name="Rounded Rectangle 2"/>
          <p:cNvSpPr/>
          <p:nvPr/>
        </p:nvSpPr>
        <p:spPr>
          <a:xfrm>
            <a:off x="3133395" y="0"/>
            <a:ext cx="5507146" cy="7293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rgbClr val="000000"/>
                </a:solidFill>
                <a:latin typeface="Arial Rounded MT Bold"/>
                <a:cs typeface="Arial Rounded MT Bold"/>
              </a:rPr>
              <a:t>Worrier dialogue</a:t>
            </a:r>
          </a:p>
        </p:txBody>
      </p:sp>
      <p:sp>
        <p:nvSpPr>
          <p:cNvPr id="12" name="Text Placeholder 5">
            <a:extLst>
              <a:ext uri="{FF2B5EF4-FFF2-40B4-BE49-F238E27FC236}">
                <a16:creationId xmlns:a16="http://schemas.microsoft.com/office/drawing/2014/main" id="{A12FA07D-A7A9-7C4A-95FD-7E6A653D26A5}"/>
              </a:ext>
            </a:extLst>
          </p:cNvPr>
          <p:cNvSpPr txBox="1">
            <a:spLocks/>
          </p:cNvSpPr>
          <p:nvPr/>
        </p:nvSpPr>
        <p:spPr>
          <a:xfrm>
            <a:off x="8081010" y="1862837"/>
            <a:ext cx="3771487" cy="63976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sz="2000" b="0" dirty="0"/>
          </a:p>
        </p:txBody>
      </p:sp>
    </p:spTree>
    <p:extLst>
      <p:ext uri="{BB962C8B-B14F-4D97-AF65-F5344CB8AC3E}">
        <p14:creationId xmlns:p14="http://schemas.microsoft.com/office/powerpoint/2010/main" val="6868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nodePh="1">
                                  <p:stCondLst>
                                    <p:cond delay="0"/>
                                  </p:stCondLst>
                                  <p:endCondLst>
                                    <p:cond evt="begin" delay="0">
                                      <p:tn val="45"/>
                                    </p:cond>
                                  </p:endCondLst>
                                  <p:childTnLst>
                                    <p:set>
                                      <p:cBhvr>
                                        <p:cTn id="4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P spid="6" grpId="0" build="p"/>
      <p:bldP spid="7" grpId="0" build="p"/>
      <p:bldP spid="10" grpId="0"/>
      <p:bldP spid="10" grpId="1"/>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81201" y="723798"/>
            <a:ext cx="4040188" cy="639762"/>
          </a:xfrm>
        </p:spPr>
        <p:txBody>
          <a:bodyPr>
            <a:noAutofit/>
          </a:bodyPr>
          <a:lstStyle/>
          <a:p>
            <a:r>
              <a:rPr lang="en-US" sz="3000" b="0" dirty="0">
                <a:solidFill>
                  <a:srgbClr val="008000"/>
                </a:solidFill>
                <a:latin typeface="Arial Rounded MT Bold"/>
                <a:cs typeface="Arial Rounded MT Bold"/>
              </a:rPr>
              <a:t>Experiencer chair</a:t>
            </a:r>
          </a:p>
        </p:txBody>
      </p:sp>
      <p:sp>
        <p:nvSpPr>
          <p:cNvPr id="5" name="Text Placeholder 4"/>
          <p:cNvSpPr>
            <a:spLocks noGrp="1"/>
          </p:cNvSpPr>
          <p:nvPr>
            <p:ph type="body" sz="quarter" idx="3"/>
          </p:nvPr>
        </p:nvSpPr>
        <p:spPr>
          <a:xfrm>
            <a:off x="6188737" y="723798"/>
            <a:ext cx="4041775" cy="639762"/>
          </a:xfrm>
        </p:spPr>
        <p:txBody>
          <a:bodyPr>
            <a:normAutofit/>
          </a:bodyPr>
          <a:lstStyle/>
          <a:p>
            <a:r>
              <a:rPr lang="en-US" sz="3200" dirty="0">
                <a:ln w="17780" cmpd="sng">
                  <a:solidFill>
                    <a:srgbClr val="FFFFFF"/>
                  </a:solidFill>
                  <a:prstDash val="solid"/>
                  <a:miter lim="800000"/>
                </a:ln>
                <a:solidFill>
                  <a:srgbClr val="000000"/>
                </a:solidFill>
                <a:effectLst>
                  <a:outerShdw blurRad="50800" algn="tl" rotWithShape="0">
                    <a:srgbClr val="000000"/>
                  </a:outerShdw>
                </a:effectLst>
              </a:rPr>
              <a:t>Worrier chair</a:t>
            </a:r>
          </a:p>
        </p:txBody>
      </p:sp>
      <p:sp>
        <p:nvSpPr>
          <p:cNvPr id="7" name="Text Placeholder 3"/>
          <p:cNvSpPr txBox="1">
            <a:spLocks/>
          </p:cNvSpPr>
          <p:nvPr/>
        </p:nvSpPr>
        <p:spPr>
          <a:xfrm>
            <a:off x="1981200" y="1416429"/>
            <a:ext cx="4040188" cy="639762"/>
          </a:xfrm>
          <a:prstGeom prst="rect">
            <a:avLst/>
          </a:prstGeom>
        </p:spPr>
        <p:txBody>
          <a:bodyPr vert="horz" lIns="91440" tIns="45720" rIns="91440" bIns="45720" rtlCol="0" anchor="b">
            <a:normAutofit fontScale="92500" lnSpcReduction="20000"/>
          </a:bodyPr>
          <a:lstStyle>
            <a:lvl1pPr marL="0" indent="0" algn="l" defTabSz="457200" rtl="0" eaLnBrk="1" latinLnBrk="0" hangingPunct="1">
              <a:spcBef>
                <a:spcPct val="20000"/>
              </a:spcBef>
              <a:buFont typeface="Arial"/>
              <a:buNone/>
              <a:defRPr sz="2400" b="1" kern="1200">
                <a:solidFill>
                  <a:schemeClr val="tx1"/>
                </a:solidFill>
                <a:latin typeface="Calisto M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Calisto M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Calisto M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Calisto M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Calisto M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t>1</a:t>
            </a:r>
            <a:r>
              <a:rPr lang="en-US" sz="2200" dirty="0"/>
              <a:t>. </a:t>
            </a:r>
            <a:r>
              <a:rPr lang="en-US" sz="2200" b="0" dirty="0"/>
              <a:t>Marker – </a:t>
            </a:r>
            <a:r>
              <a:rPr lang="en-US" sz="2200" b="0" i="1" dirty="0"/>
              <a:t>Something bad is going to happen to my children</a:t>
            </a:r>
          </a:p>
        </p:txBody>
      </p:sp>
      <p:sp>
        <p:nvSpPr>
          <p:cNvPr id="8" name="Text Placeholder 5"/>
          <p:cNvSpPr txBox="1">
            <a:spLocks/>
          </p:cNvSpPr>
          <p:nvPr/>
        </p:nvSpPr>
        <p:spPr>
          <a:xfrm>
            <a:off x="6021390" y="2056191"/>
            <a:ext cx="4041775" cy="639762"/>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Calisto M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Calisto M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Calisto M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Calisto M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Calisto M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2000" b="0" dirty="0"/>
              <a:t>2. Worry yourself– </a:t>
            </a:r>
            <a:r>
              <a:rPr lang="en-US" sz="2000" b="0" i="1" dirty="0"/>
              <a:t>Something bad is going to happen</a:t>
            </a:r>
          </a:p>
        </p:txBody>
      </p:sp>
      <p:sp>
        <p:nvSpPr>
          <p:cNvPr id="9" name="Content Placeholder 4"/>
          <p:cNvSpPr>
            <a:spLocks noGrp="1"/>
          </p:cNvSpPr>
          <p:nvPr>
            <p:ph sz="half" idx="2"/>
          </p:nvPr>
        </p:nvSpPr>
        <p:spPr>
          <a:xfrm>
            <a:off x="1981200" y="2376072"/>
            <a:ext cx="4040188" cy="2128556"/>
          </a:xfrm>
          <a:prstGeom prst="rect">
            <a:avLst/>
          </a:prstGeom>
        </p:spPr>
        <p:txBody>
          <a:bodyPr>
            <a:normAutofit fontScale="92500" lnSpcReduction="10000"/>
          </a:bodyPr>
          <a:lstStyle/>
          <a:p>
            <a:pPr marL="0" indent="0">
              <a:buNone/>
            </a:pPr>
            <a:r>
              <a:rPr lang="en-US" sz="2000" dirty="0"/>
              <a:t> </a:t>
            </a:r>
          </a:p>
          <a:p>
            <a:pPr marL="0" indent="0">
              <a:buNone/>
            </a:pPr>
            <a:r>
              <a:rPr lang="en-US" sz="2000" dirty="0"/>
              <a:t>3. What happen inside when you get this? – </a:t>
            </a:r>
            <a:r>
              <a:rPr lang="en-US" sz="2000" i="1" dirty="0"/>
              <a:t>exhaustion, anxiety, pain of loosing them</a:t>
            </a:r>
            <a:endParaRPr lang="en-US" sz="2000" dirty="0"/>
          </a:p>
          <a:p>
            <a:pPr marL="0" indent="0">
              <a:buNone/>
            </a:pPr>
            <a:r>
              <a:rPr lang="en-US" sz="2000" dirty="0"/>
              <a:t>4. What do you need when you are exposed to such a worry? </a:t>
            </a:r>
            <a:r>
              <a:rPr lang="en-US" sz="2000" i="1" dirty="0"/>
              <a:t>Break</a:t>
            </a:r>
            <a:endParaRPr lang="en-US" sz="2000" dirty="0"/>
          </a:p>
          <a:p>
            <a:pPr marL="0" indent="0">
              <a:buNone/>
            </a:pPr>
            <a:r>
              <a:rPr lang="en-US" sz="2000" dirty="0"/>
              <a:t> </a:t>
            </a:r>
          </a:p>
        </p:txBody>
      </p:sp>
      <p:sp>
        <p:nvSpPr>
          <p:cNvPr id="10" name="Content Placeholder 6"/>
          <p:cNvSpPr>
            <a:spLocks noGrp="1"/>
          </p:cNvSpPr>
          <p:nvPr>
            <p:ph sz="quarter" idx="4"/>
          </p:nvPr>
        </p:nvSpPr>
        <p:spPr>
          <a:xfrm>
            <a:off x="6041099" y="3718019"/>
            <a:ext cx="4189412" cy="1744122"/>
          </a:xfrm>
        </p:spPr>
        <p:txBody>
          <a:bodyPr>
            <a:normAutofit/>
          </a:bodyPr>
          <a:lstStyle/>
          <a:p>
            <a:pPr marL="0" indent="0">
              <a:buNone/>
            </a:pPr>
            <a:r>
              <a:rPr lang="en-US" sz="2000" dirty="0"/>
              <a:t>5. What do you feel towards the exhausted part of self?</a:t>
            </a:r>
          </a:p>
          <a:p>
            <a:pPr marL="457200" indent="-457200">
              <a:buAutoNum type="alphaUcParenR"/>
            </a:pPr>
            <a:r>
              <a:rPr lang="en-US" sz="2000" i="1" dirty="0"/>
              <a:t>More worrying (</a:t>
            </a:r>
            <a:r>
              <a:rPr lang="en-US" sz="2000" dirty="0"/>
              <a:t>Then what drives this worrying?)</a:t>
            </a:r>
            <a:endParaRPr lang="en-US" sz="2000" i="1" dirty="0"/>
          </a:p>
          <a:p>
            <a:pPr marL="457200" indent="-457200">
              <a:buAutoNum type="alphaUcParenR"/>
            </a:pPr>
            <a:r>
              <a:rPr lang="en-US" sz="2000" i="1" dirty="0"/>
              <a:t>Caring, compassionate feeling</a:t>
            </a:r>
          </a:p>
        </p:txBody>
      </p:sp>
      <p:sp>
        <p:nvSpPr>
          <p:cNvPr id="11" name="TextBox 10"/>
          <p:cNvSpPr txBox="1"/>
          <p:nvPr/>
        </p:nvSpPr>
        <p:spPr>
          <a:xfrm>
            <a:off x="1846256" y="5462142"/>
            <a:ext cx="4175132" cy="1200329"/>
          </a:xfrm>
          <a:prstGeom prst="rect">
            <a:avLst/>
          </a:prstGeom>
          <a:noFill/>
        </p:spPr>
        <p:txBody>
          <a:bodyPr wrap="square" rtlCol="0">
            <a:spAutoFit/>
          </a:bodyPr>
          <a:lstStyle/>
          <a:p>
            <a:r>
              <a:rPr lang="en-US" dirty="0">
                <a:latin typeface="Calisto MT"/>
                <a:cs typeface="Calisto MT"/>
              </a:rPr>
              <a:t>6a. What do you do in the face of this worrying? </a:t>
            </a:r>
            <a:r>
              <a:rPr lang="en-US" i="1" dirty="0">
                <a:latin typeface="Calisto MT"/>
                <a:cs typeface="Calisto MT"/>
              </a:rPr>
              <a:t>Stand up to it </a:t>
            </a:r>
            <a:endParaRPr lang="en-US" dirty="0">
              <a:latin typeface="Calisto MT"/>
              <a:cs typeface="Calisto MT"/>
            </a:endParaRPr>
          </a:p>
          <a:p>
            <a:r>
              <a:rPr lang="en-US" dirty="0">
                <a:latin typeface="Calisto MT"/>
                <a:cs typeface="Calisto MT"/>
              </a:rPr>
              <a:t>6b. Can you let that caring feelings in? How does it feel? </a:t>
            </a:r>
            <a:r>
              <a:rPr lang="en-US" i="1" dirty="0">
                <a:latin typeface="Calisto MT"/>
                <a:cs typeface="Calisto MT"/>
              </a:rPr>
              <a:t>Relieving</a:t>
            </a:r>
            <a:endParaRPr lang="en-US" dirty="0">
              <a:latin typeface="Calisto MT"/>
              <a:cs typeface="Calisto MT"/>
            </a:endParaRPr>
          </a:p>
        </p:txBody>
      </p:sp>
      <p:sp>
        <p:nvSpPr>
          <p:cNvPr id="12" name="Rounded Rectangle 11"/>
          <p:cNvSpPr/>
          <p:nvPr/>
        </p:nvSpPr>
        <p:spPr>
          <a:xfrm>
            <a:off x="3133395" y="0"/>
            <a:ext cx="5507146" cy="7293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rgbClr val="000000"/>
                </a:solidFill>
                <a:latin typeface="Arial Rounded MT Bold"/>
                <a:cs typeface="Arial Rounded MT Bold"/>
              </a:rPr>
              <a:t>Worrier dialogue</a:t>
            </a:r>
          </a:p>
        </p:txBody>
      </p:sp>
    </p:spTree>
    <p:extLst>
      <p:ext uri="{BB962C8B-B14F-4D97-AF65-F5344CB8AC3E}">
        <p14:creationId xmlns:p14="http://schemas.microsoft.com/office/powerpoint/2010/main" val="146291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P spid="11" grpId="0"/>
      <p:bldP spid="1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87001"/>
          </a:xfrm>
        </p:spPr>
        <p:style>
          <a:lnRef idx="0">
            <a:schemeClr val="accent6"/>
          </a:lnRef>
          <a:fillRef idx="3">
            <a:schemeClr val="accent6"/>
          </a:fillRef>
          <a:effectRef idx="3">
            <a:schemeClr val="accent6"/>
          </a:effectRef>
          <a:fontRef idx="minor">
            <a:schemeClr val="lt1"/>
          </a:fontRef>
        </p:style>
        <p:txBody>
          <a:bodyPr>
            <a:noAutofit/>
          </a:bodyPr>
          <a:lstStyle/>
          <a:p>
            <a:r>
              <a:rPr lang="en-US" sz="2700" dirty="0">
                <a:solidFill>
                  <a:srgbClr val="000000"/>
                </a:solidFill>
                <a:latin typeface="Arial Rounded MT Bold"/>
                <a:cs typeface="Arial Rounded MT Bold"/>
              </a:rPr>
              <a:t>Reflection &amp; home assignment – worry dialogue</a:t>
            </a:r>
          </a:p>
        </p:txBody>
      </p:sp>
      <p:sp>
        <p:nvSpPr>
          <p:cNvPr id="5" name="Content Placeholder 4"/>
          <p:cNvSpPr>
            <a:spLocks noGrp="1"/>
          </p:cNvSpPr>
          <p:nvPr>
            <p:ph sz="half" idx="2"/>
          </p:nvPr>
        </p:nvSpPr>
        <p:spPr>
          <a:xfrm>
            <a:off x="1981200" y="3131642"/>
            <a:ext cx="4040188" cy="2128556"/>
          </a:xfrm>
          <a:prstGeom prst="rect">
            <a:avLst/>
          </a:prstGeom>
        </p:spPr>
        <p:txBody>
          <a:bodyPr>
            <a:normAutofit lnSpcReduction="10000"/>
          </a:bodyPr>
          <a:lstStyle/>
          <a:p>
            <a:pPr marL="0" indent="0">
              <a:buNone/>
            </a:pPr>
            <a:r>
              <a:rPr lang="en-US" sz="2000" dirty="0"/>
              <a:t> </a:t>
            </a:r>
          </a:p>
          <a:p>
            <a:pPr marL="0" indent="0">
              <a:buNone/>
            </a:pPr>
            <a:r>
              <a:rPr lang="en-US" sz="2000" b="1" dirty="0"/>
              <a:t>What impact the worrying has?</a:t>
            </a:r>
          </a:p>
          <a:p>
            <a:pPr marL="0" indent="0">
              <a:buNone/>
            </a:pPr>
            <a:endParaRPr lang="en-US" sz="2000" b="1" dirty="0"/>
          </a:p>
          <a:p>
            <a:pPr marL="0" indent="0">
              <a:buNone/>
            </a:pPr>
            <a:r>
              <a:rPr lang="en-US" sz="2000" b="1" dirty="0"/>
              <a:t>What do I need in the face of the worry?</a:t>
            </a:r>
          </a:p>
          <a:p>
            <a:pPr marL="0" indent="0">
              <a:buNone/>
            </a:pPr>
            <a:r>
              <a:rPr lang="en-US" sz="2000" dirty="0"/>
              <a:t> </a:t>
            </a:r>
          </a:p>
        </p:txBody>
      </p:sp>
      <p:sp>
        <p:nvSpPr>
          <p:cNvPr id="6" name="Text Placeholder 5"/>
          <p:cNvSpPr>
            <a:spLocks noGrp="1"/>
          </p:cNvSpPr>
          <p:nvPr>
            <p:ph type="body" sz="quarter" idx="3"/>
          </p:nvPr>
        </p:nvSpPr>
        <p:spPr>
          <a:xfrm>
            <a:off x="6021390" y="2811761"/>
            <a:ext cx="4041775" cy="639762"/>
          </a:xfrm>
        </p:spPr>
        <p:txBody>
          <a:bodyPr>
            <a:noAutofit/>
          </a:bodyPr>
          <a:lstStyle/>
          <a:p>
            <a:r>
              <a:rPr lang="en-US" sz="2000" dirty="0"/>
              <a:t>How do I worry myself?</a:t>
            </a:r>
          </a:p>
          <a:p>
            <a:endParaRPr lang="en-US" sz="2000" dirty="0"/>
          </a:p>
          <a:p>
            <a:r>
              <a:rPr lang="en-US" sz="2000" dirty="0"/>
              <a:t>What drives my worries?</a:t>
            </a:r>
          </a:p>
        </p:txBody>
      </p:sp>
      <p:sp>
        <p:nvSpPr>
          <p:cNvPr id="7" name="Content Placeholder 6"/>
          <p:cNvSpPr>
            <a:spLocks noGrp="1"/>
          </p:cNvSpPr>
          <p:nvPr>
            <p:ph sz="quarter" idx="4"/>
          </p:nvPr>
        </p:nvSpPr>
        <p:spPr>
          <a:xfrm>
            <a:off x="5947261" y="4873059"/>
            <a:ext cx="4263541" cy="1822731"/>
          </a:xfrm>
        </p:spPr>
        <p:txBody>
          <a:bodyPr>
            <a:normAutofit/>
          </a:bodyPr>
          <a:lstStyle/>
          <a:p>
            <a:pPr marL="0" indent="0">
              <a:buNone/>
            </a:pPr>
            <a:r>
              <a:rPr lang="en-US" sz="2000" b="1" dirty="0"/>
              <a:t>What do I feel towards the impacted part of me?</a:t>
            </a:r>
          </a:p>
        </p:txBody>
      </p:sp>
      <p:sp>
        <p:nvSpPr>
          <p:cNvPr id="10" name="TextBox 9"/>
          <p:cNvSpPr txBox="1"/>
          <p:nvPr/>
        </p:nvSpPr>
        <p:spPr>
          <a:xfrm>
            <a:off x="1846257" y="5784424"/>
            <a:ext cx="4002991" cy="400110"/>
          </a:xfrm>
          <a:prstGeom prst="rect">
            <a:avLst/>
          </a:prstGeom>
          <a:noFill/>
        </p:spPr>
        <p:txBody>
          <a:bodyPr wrap="square" rtlCol="0">
            <a:spAutoFit/>
          </a:bodyPr>
          <a:lstStyle/>
          <a:p>
            <a:r>
              <a:rPr lang="en-US" sz="2000" b="1" dirty="0">
                <a:latin typeface="Calisto MT"/>
                <a:cs typeface="Calisto MT"/>
              </a:rPr>
              <a:t>How can I face the worry?</a:t>
            </a:r>
          </a:p>
        </p:txBody>
      </p:sp>
      <p:sp>
        <p:nvSpPr>
          <p:cNvPr id="8" name="Text Placeholder 2"/>
          <p:cNvSpPr txBox="1">
            <a:spLocks/>
          </p:cNvSpPr>
          <p:nvPr/>
        </p:nvSpPr>
        <p:spPr>
          <a:xfrm>
            <a:off x="1809059" y="1360160"/>
            <a:ext cx="4040188" cy="639762"/>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Calisto M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Calisto M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Calisto M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Calisto M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Calisto M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b="0" dirty="0">
                <a:solidFill>
                  <a:srgbClr val="008000"/>
                </a:solidFill>
              </a:rPr>
              <a:t>Parts enacted in the </a:t>
            </a:r>
            <a:r>
              <a:rPr lang="en-US" b="0" dirty="0">
                <a:solidFill>
                  <a:srgbClr val="008000"/>
                </a:solidFill>
                <a:latin typeface="Arial Rounded MT Bold"/>
                <a:cs typeface="Arial Rounded MT Bold"/>
              </a:rPr>
              <a:t>Experiencer Chair</a:t>
            </a:r>
          </a:p>
        </p:txBody>
      </p:sp>
      <p:sp>
        <p:nvSpPr>
          <p:cNvPr id="11" name="Text Placeholder 4"/>
          <p:cNvSpPr txBox="1">
            <a:spLocks/>
          </p:cNvSpPr>
          <p:nvPr/>
        </p:nvSpPr>
        <p:spPr>
          <a:xfrm>
            <a:off x="6169027" y="1381520"/>
            <a:ext cx="4041775" cy="639762"/>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Calisto M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Calisto M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Calisto M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Calisto M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Calisto M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b="0" dirty="0">
                <a:solidFill>
                  <a:schemeClr val="accent4">
                    <a:lumMod val="75000"/>
                  </a:schemeClr>
                </a:solidFill>
              </a:rPr>
              <a:t>Parts enacted in the </a:t>
            </a:r>
          </a:p>
          <a:p>
            <a:r>
              <a:rPr lang="en-US" dirty="0">
                <a:ln w="17780" cmpd="sng">
                  <a:solidFill>
                    <a:srgbClr val="FFFFFF"/>
                  </a:solidFill>
                  <a:prstDash val="solid"/>
                  <a:miter lim="800000"/>
                </a:ln>
                <a:effectLst>
                  <a:outerShdw blurRad="50800" algn="tl" rotWithShape="0">
                    <a:srgbClr val="000000"/>
                  </a:outerShdw>
                </a:effectLst>
              </a:rPr>
              <a:t>Worrier Chair</a:t>
            </a:r>
          </a:p>
        </p:txBody>
      </p:sp>
    </p:spTree>
    <p:extLst>
      <p:ext uri="{BB962C8B-B14F-4D97-AF65-F5344CB8AC3E}">
        <p14:creationId xmlns:p14="http://schemas.microsoft.com/office/powerpoint/2010/main" val="274934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P spid="6" grpId="0" build="p"/>
      <p:bldP spid="7" grpId="0" build="p"/>
      <p:bldP spid="10" grpId="0"/>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29340"/>
            <a:ext cx="8081964" cy="608946"/>
          </a:xfrm>
        </p:spPr>
        <p:txBody>
          <a:bodyPr>
            <a:normAutofit/>
          </a:bodyPr>
          <a:lstStyle/>
          <a:p>
            <a:r>
              <a:rPr lang="en-US" sz="3100" dirty="0">
                <a:solidFill>
                  <a:srgbClr val="008000"/>
                </a:solidFill>
                <a:latin typeface="Arial Rounded MT Bold"/>
                <a:cs typeface="Arial Rounded MT Bold"/>
              </a:rPr>
              <a:t>Experiencer chair</a:t>
            </a:r>
            <a:r>
              <a:rPr lang="en-US" sz="3100" dirty="0">
                <a:solidFill>
                  <a:srgbClr val="008000"/>
                </a:solidFill>
              </a:rPr>
              <a:t>           Interrupt</a:t>
            </a:r>
            <a:r>
              <a:rPr lang="en-US" sz="3100" b="1" dirty="0">
                <a:ln w="17780" cmpd="sng">
                  <a:solidFill>
                    <a:srgbClr val="FFFFFF"/>
                  </a:solidFill>
                  <a:prstDash val="solid"/>
                  <a:miter lim="800000"/>
                </a:ln>
                <a:solidFill>
                  <a:srgbClr val="000000"/>
                </a:solidFill>
                <a:effectLst>
                  <a:outerShdw blurRad="50800" algn="tl" rotWithShape="0">
                    <a:srgbClr val="000000"/>
                  </a:outerShdw>
                </a:effectLst>
              </a:rPr>
              <a:t>er chair</a:t>
            </a:r>
            <a:endParaRPr lang="en-US" sz="3100" dirty="0">
              <a:solidFill>
                <a:srgbClr val="000000"/>
              </a:solidFill>
            </a:endParaRPr>
          </a:p>
        </p:txBody>
      </p:sp>
      <p:sp>
        <p:nvSpPr>
          <p:cNvPr id="4" name="Text Placeholder 3"/>
          <p:cNvSpPr>
            <a:spLocks noGrp="1"/>
          </p:cNvSpPr>
          <p:nvPr>
            <p:ph type="body" idx="1"/>
          </p:nvPr>
        </p:nvSpPr>
        <p:spPr>
          <a:xfrm>
            <a:off x="1981200" y="1215232"/>
            <a:ext cx="4040188" cy="639762"/>
          </a:xfrm>
        </p:spPr>
        <p:txBody>
          <a:bodyPr>
            <a:normAutofit/>
          </a:bodyPr>
          <a:lstStyle/>
          <a:p>
            <a:r>
              <a:rPr lang="en-US" dirty="0"/>
              <a:t>1</a:t>
            </a:r>
            <a:r>
              <a:rPr lang="en-US" sz="2200" dirty="0"/>
              <a:t>. </a:t>
            </a:r>
            <a:r>
              <a:rPr lang="en-US" sz="2200" b="0" dirty="0"/>
              <a:t>Marker – obstruction</a:t>
            </a:r>
          </a:p>
        </p:txBody>
      </p:sp>
      <p:sp>
        <p:nvSpPr>
          <p:cNvPr id="5" name="Content Placeholder 4"/>
          <p:cNvSpPr>
            <a:spLocks noGrp="1"/>
          </p:cNvSpPr>
          <p:nvPr>
            <p:ph sz="half" idx="2"/>
          </p:nvPr>
        </p:nvSpPr>
        <p:spPr>
          <a:xfrm>
            <a:off x="1981200" y="2174875"/>
            <a:ext cx="4040188" cy="2128556"/>
          </a:xfrm>
          <a:prstGeom prst="rect">
            <a:avLst/>
          </a:prstGeom>
        </p:spPr>
        <p:txBody>
          <a:bodyPr>
            <a:normAutofit fontScale="70000" lnSpcReduction="20000"/>
          </a:bodyPr>
          <a:lstStyle/>
          <a:p>
            <a:pPr marL="0" indent="0">
              <a:buNone/>
            </a:pPr>
            <a:r>
              <a:rPr lang="en-US" sz="2000" dirty="0"/>
              <a:t> </a:t>
            </a:r>
          </a:p>
          <a:p>
            <a:pPr marL="0" indent="0">
              <a:buNone/>
            </a:pPr>
            <a:r>
              <a:rPr lang="en-US" sz="2200" dirty="0"/>
              <a:t>3</a:t>
            </a:r>
            <a:r>
              <a:rPr lang="en-US" sz="2900" dirty="0"/>
              <a:t>. Accessing and differentiating the impact of interruption - tension</a:t>
            </a:r>
          </a:p>
          <a:p>
            <a:pPr marL="0" indent="0">
              <a:buNone/>
            </a:pPr>
            <a:r>
              <a:rPr lang="en-US" sz="2900" dirty="0"/>
              <a:t>4. Articulating and expressing need for </a:t>
            </a:r>
            <a:r>
              <a:rPr lang="en-GB" sz="2900" dirty="0"/>
              <a:t>emotional experience and expression</a:t>
            </a:r>
            <a:r>
              <a:rPr lang="en-IE" sz="2900" dirty="0"/>
              <a:t> </a:t>
            </a:r>
            <a:endParaRPr lang="en-US" sz="2900" dirty="0"/>
          </a:p>
          <a:p>
            <a:pPr marL="0" indent="0">
              <a:buNone/>
            </a:pPr>
            <a:r>
              <a:rPr lang="en-US" sz="2200" dirty="0"/>
              <a:t> </a:t>
            </a:r>
          </a:p>
        </p:txBody>
      </p:sp>
      <p:sp>
        <p:nvSpPr>
          <p:cNvPr id="6" name="Text Placeholder 5"/>
          <p:cNvSpPr>
            <a:spLocks noGrp="1"/>
          </p:cNvSpPr>
          <p:nvPr>
            <p:ph type="body" sz="quarter" idx="3"/>
          </p:nvPr>
        </p:nvSpPr>
        <p:spPr>
          <a:xfrm>
            <a:off x="6021390" y="1824179"/>
            <a:ext cx="4041775" cy="745937"/>
          </a:xfrm>
        </p:spPr>
        <p:txBody>
          <a:bodyPr>
            <a:noAutofit/>
          </a:bodyPr>
          <a:lstStyle/>
          <a:p>
            <a:r>
              <a:rPr lang="en-US" sz="2000" b="0" dirty="0"/>
              <a:t>2. </a:t>
            </a:r>
            <a:r>
              <a:rPr lang="en-GB" sz="2000" b="0" dirty="0"/>
              <a:t>Enactment of interruption (highlighting its function)</a:t>
            </a:r>
            <a:endParaRPr lang="en-US" sz="2000" b="0" dirty="0"/>
          </a:p>
        </p:txBody>
      </p:sp>
      <p:sp>
        <p:nvSpPr>
          <p:cNvPr id="7" name="Content Placeholder 6"/>
          <p:cNvSpPr>
            <a:spLocks noGrp="1"/>
          </p:cNvSpPr>
          <p:nvPr>
            <p:ph sz="quarter" idx="4"/>
          </p:nvPr>
        </p:nvSpPr>
        <p:spPr>
          <a:xfrm>
            <a:off x="6021389" y="3352801"/>
            <a:ext cx="4189412" cy="2773362"/>
          </a:xfrm>
        </p:spPr>
        <p:txBody>
          <a:bodyPr>
            <a:noAutofit/>
          </a:bodyPr>
          <a:lstStyle/>
          <a:p>
            <a:pPr marL="0" indent="0">
              <a:buNone/>
            </a:pPr>
            <a:r>
              <a:rPr lang="en-US" sz="1800" dirty="0"/>
              <a:t>5. </a:t>
            </a:r>
            <a:r>
              <a:rPr lang="en-GB" sz="1800" dirty="0"/>
              <a:t>Probing for compassion – seeing the impact/cost of the interruption (highlighting the protective function of interruption)</a:t>
            </a:r>
            <a:endParaRPr lang="en-IE" sz="1800" dirty="0"/>
          </a:p>
          <a:p>
            <a:pPr lvl="0">
              <a:buAutoNum type="alphaLcParenR"/>
            </a:pPr>
            <a:r>
              <a:rPr lang="en-GB" sz="1700" dirty="0"/>
              <a:t>If no compassion coming – go with the increased interruption/tensing/suppression</a:t>
            </a:r>
            <a:endParaRPr lang="en-IE" sz="1700" dirty="0"/>
          </a:p>
          <a:p>
            <a:pPr lvl="0">
              <a:buAutoNum type="alphaLcParenR"/>
            </a:pPr>
            <a:r>
              <a:rPr lang="en-GB" sz="1700" dirty="0"/>
              <a:t>If compassion is coming – facilitating resolve to let go of protection</a:t>
            </a:r>
            <a:endParaRPr lang="en-US" sz="1700" dirty="0"/>
          </a:p>
        </p:txBody>
      </p:sp>
      <p:sp>
        <p:nvSpPr>
          <p:cNvPr id="10" name="TextBox 9"/>
          <p:cNvSpPr txBox="1"/>
          <p:nvPr/>
        </p:nvSpPr>
        <p:spPr>
          <a:xfrm>
            <a:off x="1846257" y="5784425"/>
            <a:ext cx="4002991" cy="1200329"/>
          </a:xfrm>
          <a:prstGeom prst="rect">
            <a:avLst/>
          </a:prstGeom>
          <a:noFill/>
        </p:spPr>
        <p:txBody>
          <a:bodyPr wrap="square" rtlCol="0">
            <a:spAutoFit/>
          </a:bodyPr>
          <a:lstStyle/>
          <a:p>
            <a:r>
              <a:rPr lang="en-US" dirty="0"/>
              <a:t>6a. </a:t>
            </a:r>
            <a:r>
              <a:rPr lang="en-GB" dirty="0"/>
              <a:t>Building protective anger, setting boundary to the interrupter – expression </a:t>
            </a:r>
            <a:r>
              <a:rPr lang="en-US" dirty="0"/>
              <a:t>6b. </a:t>
            </a:r>
            <a:r>
              <a:rPr lang="en-GB" dirty="0"/>
              <a:t>Letting compassion in – savouring it experientially – going ahead with expr. </a:t>
            </a:r>
            <a:endParaRPr lang="en-US" dirty="0"/>
          </a:p>
        </p:txBody>
      </p:sp>
      <p:sp>
        <p:nvSpPr>
          <p:cNvPr id="3" name="Rounded Rectangle 2"/>
          <p:cNvSpPr/>
          <p:nvPr/>
        </p:nvSpPr>
        <p:spPr>
          <a:xfrm>
            <a:off x="3133395" y="0"/>
            <a:ext cx="5507146" cy="7293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rgbClr val="000000"/>
                </a:solidFill>
                <a:latin typeface="Arial Rounded MT Bold"/>
                <a:cs typeface="Arial Rounded MT Bold"/>
              </a:rPr>
              <a:t>Self-Interrupter dialogue</a:t>
            </a:r>
          </a:p>
        </p:txBody>
      </p:sp>
    </p:spTree>
    <p:extLst>
      <p:ext uri="{BB962C8B-B14F-4D97-AF65-F5344CB8AC3E}">
        <p14:creationId xmlns:p14="http://schemas.microsoft.com/office/powerpoint/2010/main" val="417264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P spid="6" grpId="0" build="p"/>
      <p:bldP spid="7" grpId="0" build="p"/>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FDAF2F7-2487-5E41-8062-CC7808061AEB}"/>
              </a:ext>
            </a:extLst>
          </p:cNvPr>
          <p:cNvPicPr>
            <a:picLocks noChangeAspect="1"/>
          </p:cNvPicPr>
          <p:nvPr/>
        </p:nvPicPr>
        <p:blipFill>
          <a:blip r:embed="rId2"/>
          <a:stretch>
            <a:fillRect/>
          </a:stretch>
        </p:blipFill>
        <p:spPr>
          <a:xfrm>
            <a:off x="2218543" y="0"/>
            <a:ext cx="8334531" cy="6858000"/>
          </a:xfrm>
          <a:prstGeom prst="rect">
            <a:avLst/>
          </a:prstGeom>
        </p:spPr>
      </p:pic>
    </p:spTree>
    <p:extLst>
      <p:ext uri="{BB962C8B-B14F-4D97-AF65-F5344CB8AC3E}">
        <p14:creationId xmlns:p14="http://schemas.microsoft.com/office/powerpoint/2010/main" val="115327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BDE4-70A4-F74D-BCD6-96BC828A1CF4}"/>
              </a:ext>
            </a:extLst>
          </p:cNvPr>
          <p:cNvSpPr>
            <a:spLocks noGrp="1"/>
          </p:cNvSpPr>
          <p:nvPr>
            <p:ph type="title"/>
          </p:nvPr>
        </p:nvSpPr>
        <p:spPr/>
        <p:txBody>
          <a:bodyPr/>
          <a:lstStyle/>
          <a:p>
            <a:r>
              <a:rPr lang="en-US" dirty="0"/>
              <a:t>Several contexts in which Self-Compassion is generated in EFT</a:t>
            </a:r>
          </a:p>
        </p:txBody>
      </p:sp>
      <p:sp>
        <p:nvSpPr>
          <p:cNvPr id="3" name="Content Placeholder 2">
            <a:extLst>
              <a:ext uri="{FF2B5EF4-FFF2-40B4-BE49-F238E27FC236}">
                <a16:creationId xmlns:a16="http://schemas.microsoft.com/office/drawing/2014/main" id="{787AF2E1-879A-4041-9E00-FBE8482117DD}"/>
              </a:ext>
            </a:extLst>
          </p:cNvPr>
          <p:cNvSpPr>
            <a:spLocks noGrp="1"/>
          </p:cNvSpPr>
          <p:nvPr>
            <p:ph idx="1"/>
          </p:nvPr>
        </p:nvSpPr>
        <p:spPr/>
        <p:txBody>
          <a:bodyPr/>
          <a:lstStyle/>
          <a:p>
            <a:r>
              <a:rPr lang="en-US" dirty="0"/>
              <a:t>Symptom Level</a:t>
            </a:r>
          </a:p>
          <a:p>
            <a:pPr lvl="1"/>
            <a:r>
              <a:rPr lang="en-US" dirty="0"/>
              <a:t>When C is overwhelmed (soothing global distress)</a:t>
            </a:r>
          </a:p>
          <a:p>
            <a:pPr lvl="1"/>
            <a:r>
              <a:rPr lang="en-US" dirty="0"/>
              <a:t>When in symptom level process (self-interruption, self-worrying, self-</a:t>
            </a:r>
            <a:r>
              <a:rPr lang="en-US" dirty="0" err="1"/>
              <a:t>compulsing</a:t>
            </a:r>
            <a:r>
              <a:rPr lang="en-US" dirty="0"/>
              <a:t>) C sees the impact/cost of the protective process</a:t>
            </a:r>
          </a:p>
          <a:p>
            <a:pPr lvl="1"/>
            <a:endParaRPr lang="en-US" dirty="0"/>
          </a:p>
          <a:p>
            <a:endParaRPr lang="en-US" dirty="0"/>
          </a:p>
          <a:p>
            <a:r>
              <a:rPr lang="en-US" dirty="0"/>
              <a:t>Core Pain Transformation Level</a:t>
            </a:r>
          </a:p>
          <a:p>
            <a:pPr lvl="1"/>
            <a:r>
              <a:rPr lang="en-US" dirty="0"/>
              <a:t>In self-critic dialogues</a:t>
            </a:r>
          </a:p>
          <a:p>
            <a:pPr lvl="1"/>
            <a:r>
              <a:rPr lang="en-US" dirty="0"/>
              <a:t>In unfinished business dialogue</a:t>
            </a:r>
          </a:p>
        </p:txBody>
      </p:sp>
    </p:spTree>
    <p:extLst>
      <p:ext uri="{BB962C8B-B14F-4D97-AF65-F5344CB8AC3E}">
        <p14:creationId xmlns:p14="http://schemas.microsoft.com/office/powerpoint/2010/main" val="4165337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B5FB9-8700-3DE0-1BEF-1D7EB03858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CF13C2-060A-DE92-8DB1-DC31D5E9BB8C}"/>
              </a:ext>
            </a:extLst>
          </p:cNvPr>
          <p:cNvSpPr>
            <a:spLocks noGrp="1"/>
          </p:cNvSpPr>
          <p:nvPr>
            <p:ph idx="1"/>
          </p:nvPr>
        </p:nvSpPr>
        <p:spPr/>
        <p:txBody>
          <a:bodyPr>
            <a:normAutofit fontScale="92500" lnSpcReduction="10000"/>
          </a:bodyPr>
          <a:lstStyle/>
          <a:p>
            <a:r>
              <a:rPr lang="en-US" dirty="0"/>
              <a:t>Symptom level task difficulties often center on client inability to let go of the process (e.g., self-worry) that brings the emotional toll/cost (e.g., anxiety). </a:t>
            </a:r>
          </a:p>
          <a:p>
            <a:endParaRPr lang="en-US" dirty="0"/>
          </a:p>
          <a:p>
            <a:r>
              <a:rPr lang="en-US" dirty="0"/>
              <a:t>Validating the function of this process, whilst simultaneously bringing to the fore the experienced emotional toll (cost), constitutes a dialectical process central to this type of work. </a:t>
            </a:r>
          </a:p>
          <a:p>
            <a:endParaRPr lang="en-US" dirty="0"/>
          </a:p>
          <a:p>
            <a:r>
              <a:rPr lang="en-US" dirty="0"/>
              <a:t>Softening on behalf of the part of the self that causes symptoms (e.g., Worrier, </a:t>
            </a:r>
            <a:r>
              <a:rPr lang="en-US" dirty="0" err="1"/>
              <a:t>Obsessor</a:t>
            </a:r>
            <a:r>
              <a:rPr lang="en-US" dirty="0"/>
              <a:t>) typically only comes about as a consequence of experiencing the cost of this treatment</a:t>
            </a:r>
            <a:endParaRPr lang="en-IE" dirty="0"/>
          </a:p>
          <a:p>
            <a:endParaRPr lang="en-US" dirty="0"/>
          </a:p>
        </p:txBody>
      </p:sp>
    </p:spTree>
    <p:extLst>
      <p:ext uri="{BB962C8B-B14F-4D97-AF65-F5344CB8AC3E}">
        <p14:creationId xmlns:p14="http://schemas.microsoft.com/office/powerpoint/2010/main" val="1647948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20E0-7A62-F2F8-7301-78CC8AD7AE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A00CDC-07E0-06E2-BCD5-EEE7BCEC860F}"/>
              </a:ext>
            </a:extLst>
          </p:cNvPr>
          <p:cNvSpPr>
            <a:spLocks noGrp="1"/>
          </p:cNvSpPr>
          <p:nvPr>
            <p:ph idx="1"/>
          </p:nvPr>
        </p:nvSpPr>
        <p:spPr/>
        <p:txBody>
          <a:bodyPr/>
          <a:lstStyle/>
          <a:p>
            <a:r>
              <a:rPr lang="en-US" dirty="0"/>
              <a:t>softening is frequently brought about not only by witnessing the suffering wrought on the self, but also by the expression of boundary setting protective anger from the experiencing self</a:t>
            </a:r>
          </a:p>
          <a:p>
            <a:endParaRPr lang="en-US" dirty="0"/>
          </a:p>
          <a:p>
            <a:r>
              <a:rPr lang="en-US" dirty="0"/>
              <a:t>Well-developed awareness of these processes provides a holding that can help the client reconcile these types of dialectical-emotional processes (protection vs. cost – self-worrying vs. the anxiety it brings).</a:t>
            </a:r>
          </a:p>
        </p:txBody>
      </p:sp>
    </p:spTree>
    <p:extLst>
      <p:ext uri="{BB962C8B-B14F-4D97-AF65-F5344CB8AC3E}">
        <p14:creationId xmlns:p14="http://schemas.microsoft.com/office/powerpoint/2010/main" val="945910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06A0-39FC-7479-E284-A947BE72BDA5}"/>
              </a:ext>
            </a:extLst>
          </p:cNvPr>
          <p:cNvSpPr>
            <a:spLocks noGrp="1"/>
          </p:cNvSpPr>
          <p:nvPr>
            <p:ph type="title"/>
          </p:nvPr>
        </p:nvSpPr>
        <p:spPr/>
        <p:txBody>
          <a:bodyPr/>
          <a:lstStyle/>
          <a:p>
            <a:r>
              <a:rPr lang="en-US" dirty="0"/>
              <a:t>Core Pain Transformation Level</a:t>
            </a:r>
            <a:br>
              <a:rPr lang="en-US" dirty="0"/>
            </a:br>
            <a:endParaRPr lang="en-US" dirty="0"/>
          </a:p>
        </p:txBody>
      </p:sp>
      <p:sp>
        <p:nvSpPr>
          <p:cNvPr id="3" name="Content Placeholder 2">
            <a:extLst>
              <a:ext uri="{FF2B5EF4-FFF2-40B4-BE49-F238E27FC236}">
                <a16:creationId xmlns:a16="http://schemas.microsoft.com/office/drawing/2014/main" id="{54674618-BAE8-6B34-17C7-F0C7EB47D167}"/>
              </a:ext>
            </a:extLst>
          </p:cNvPr>
          <p:cNvSpPr>
            <a:spLocks noGrp="1"/>
          </p:cNvSpPr>
          <p:nvPr>
            <p:ph idx="1"/>
          </p:nvPr>
        </p:nvSpPr>
        <p:spPr/>
        <p:txBody>
          <a:bodyPr/>
          <a:lstStyle/>
          <a:p>
            <a:pPr lvl="1"/>
            <a:r>
              <a:rPr lang="en-US" dirty="0"/>
              <a:t>In self-critic dialogues</a:t>
            </a:r>
          </a:p>
          <a:p>
            <a:pPr lvl="1"/>
            <a:r>
              <a:rPr lang="en-US" dirty="0"/>
              <a:t>In unfinished business dialogue</a:t>
            </a:r>
          </a:p>
          <a:p>
            <a:endParaRPr lang="en-US" dirty="0"/>
          </a:p>
        </p:txBody>
      </p:sp>
    </p:spTree>
    <p:extLst>
      <p:ext uri="{BB962C8B-B14F-4D97-AF65-F5344CB8AC3E}">
        <p14:creationId xmlns:p14="http://schemas.microsoft.com/office/powerpoint/2010/main" val="3794393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76056" y="276646"/>
            <a:ext cx="1679857" cy="48166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tx1"/>
                </a:solidFill>
              </a:rPr>
              <a:t>Triggers - other </a:t>
            </a:r>
          </a:p>
        </p:txBody>
      </p:sp>
      <p:sp>
        <p:nvSpPr>
          <p:cNvPr id="13" name="Rectangle 12"/>
          <p:cNvSpPr/>
          <p:nvPr/>
        </p:nvSpPr>
        <p:spPr>
          <a:xfrm>
            <a:off x="1876056" y="1201949"/>
            <a:ext cx="1679857" cy="59904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000000"/>
                </a:solidFill>
              </a:rPr>
              <a:t>Problematic self-treatment</a:t>
            </a:r>
          </a:p>
        </p:txBody>
      </p:sp>
      <p:sp>
        <p:nvSpPr>
          <p:cNvPr id="14" name="Rectangle 13"/>
          <p:cNvSpPr/>
          <p:nvPr/>
        </p:nvSpPr>
        <p:spPr>
          <a:xfrm>
            <a:off x="5087768" y="454989"/>
            <a:ext cx="2312657" cy="83414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i="1" dirty="0">
                <a:solidFill>
                  <a:srgbClr val="000000"/>
                </a:solidFill>
              </a:rPr>
              <a:t>GLOBAL DISTRESS </a:t>
            </a:r>
            <a:r>
              <a:rPr lang="en-US" i="1" dirty="0">
                <a:solidFill>
                  <a:srgbClr val="000000"/>
                </a:solidFill>
              </a:rPr>
              <a:t>– </a:t>
            </a:r>
          </a:p>
          <a:p>
            <a:pPr algn="ctr"/>
            <a:r>
              <a:rPr lang="en-US" i="1" dirty="0">
                <a:solidFill>
                  <a:srgbClr val="000000"/>
                </a:solidFill>
              </a:rPr>
              <a:t>Secondary emotions</a:t>
            </a:r>
          </a:p>
        </p:txBody>
      </p:sp>
      <p:sp>
        <p:nvSpPr>
          <p:cNvPr id="15" name="Rectangle 14"/>
          <p:cNvSpPr/>
          <p:nvPr/>
        </p:nvSpPr>
        <p:spPr>
          <a:xfrm>
            <a:off x="8098194" y="276646"/>
            <a:ext cx="1835715" cy="7167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i="1" dirty="0" err="1">
                <a:solidFill>
                  <a:srgbClr val="000000"/>
                </a:solidFill>
              </a:rPr>
              <a:t>Behavioural</a:t>
            </a:r>
            <a:r>
              <a:rPr lang="en-US" i="1" dirty="0">
                <a:solidFill>
                  <a:srgbClr val="000000"/>
                </a:solidFill>
              </a:rPr>
              <a:t> avoidance</a:t>
            </a:r>
          </a:p>
        </p:txBody>
      </p:sp>
      <p:sp>
        <p:nvSpPr>
          <p:cNvPr id="16" name="Rectangle 15"/>
          <p:cNvSpPr/>
          <p:nvPr/>
        </p:nvSpPr>
        <p:spPr>
          <a:xfrm>
            <a:off x="8098194" y="1478702"/>
            <a:ext cx="1835715" cy="7167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i="1" dirty="0">
                <a:solidFill>
                  <a:srgbClr val="000000"/>
                </a:solidFill>
              </a:rPr>
              <a:t>Emotional avoidance</a:t>
            </a:r>
          </a:p>
        </p:txBody>
      </p:sp>
      <p:sp>
        <p:nvSpPr>
          <p:cNvPr id="17" name="Rectangle 16"/>
          <p:cNvSpPr/>
          <p:nvPr/>
        </p:nvSpPr>
        <p:spPr>
          <a:xfrm>
            <a:off x="4185782" y="1554533"/>
            <a:ext cx="2645957" cy="46265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Anxiety /apprehension</a:t>
            </a:r>
          </a:p>
        </p:txBody>
      </p:sp>
      <p:sp>
        <p:nvSpPr>
          <p:cNvPr id="18" name="Rectangle 17"/>
          <p:cNvSpPr/>
          <p:nvPr/>
        </p:nvSpPr>
        <p:spPr>
          <a:xfrm>
            <a:off x="3555911" y="2407647"/>
            <a:ext cx="4093336" cy="70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rgbClr val="000000"/>
                </a:solidFill>
              </a:rPr>
              <a:t>CORE EMOTIONAL PAIN</a:t>
            </a:r>
          </a:p>
          <a:p>
            <a:pPr algn="ctr"/>
            <a:r>
              <a:rPr lang="en-US" dirty="0">
                <a:solidFill>
                  <a:srgbClr val="000000"/>
                </a:solidFill>
              </a:rPr>
              <a:t>Loneliness     Shame     Fear/Terror</a:t>
            </a:r>
          </a:p>
        </p:txBody>
      </p:sp>
      <p:sp>
        <p:nvSpPr>
          <p:cNvPr id="19" name="Rectangle 18"/>
          <p:cNvSpPr/>
          <p:nvPr/>
        </p:nvSpPr>
        <p:spPr>
          <a:xfrm>
            <a:off x="1720198" y="4389520"/>
            <a:ext cx="2040635" cy="71676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000000"/>
                </a:solidFill>
              </a:rPr>
              <a:t>COMPASSION</a:t>
            </a:r>
          </a:p>
        </p:txBody>
      </p:sp>
      <p:sp>
        <p:nvSpPr>
          <p:cNvPr id="20" name="Rectangle 19"/>
          <p:cNvSpPr/>
          <p:nvPr/>
        </p:nvSpPr>
        <p:spPr>
          <a:xfrm>
            <a:off x="4185782" y="3431370"/>
            <a:ext cx="3912411" cy="11667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000000"/>
                </a:solidFill>
              </a:rPr>
              <a:t>UNMET NEEDS</a:t>
            </a:r>
          </a:p>
          <a:p>
            <a:pPr algn="ctr"/>
            <a:r>
              <a:rPr lang="en-US" dirty="0">
                <a:solidFill>
                  <a:srgbClr val="000000"/>
                </a:solidFill>
              </a:rPr>
              <a:t>To be loved (connected</a:t>
            </a:r>
          </a:p>
          <a:p>
            <a:pPr algn="ctr"/>
            <a:r>
              <a:rPr lang="en-US" dirty="0">
                <a:solidFill>
                  <a:srgbClr val="000000"/>
                </a:solidFill>
              </a:rPr>
              <a:t>To be accepted</a:t>
            </a:r>
          </a:p>
          <a:p>
            <a:pPr algn="ctr"/>
            <a:r>
              <a:rPr lang="en-US" dirty="0">
                <a:solidFill>
                  <a:srgbClr val="000000"/>
                </a:solidFill>
              </a:rPr>
              <a:t>To be safe</a:t>
            </a:r>
          </a:p>
        </p:txBody>
      </p:sp>
      <p:sp>
        <p:nvSpPr>
          <p:cNvPr id="21" name="Rectangle 20"/>
          <p:cNvSpPr/>
          <p:nvPr/>
        </p:nvSpPr>
        <p:spPr>
          <a:xfrm>
            <a:off x="8250592" y="4598102"/>
            <a:ext cx="2152228" cy="71676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rgbClr val="000000"/>
                </a:solidFill>
              </a:rPr>
              <a:t>PROTECTIVE ANGER</a:t>
            </a:r>
          </a:p>
        </p:txBody>
      </p:sp>
      <p:sp>
        <p:nvSpPr>
          <p:cNvPr id="22" name="Rectangle 21"/>
          <p:cNvSpPr/>
          <p:nvPr/>
        </p:nvSpPr>
        <p:spPr>
          <a:xfrm>
            <a:off x="4489080" y="4855070"/>
            <a:ext cx="2172052" cy="71676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rgbClr val="008000"/>
                </a:solidFill>
              </a:rPr>
              <a:t>Grieving, letting go</a:t>
            </a:r>
          </a:p>
        </p:txBody>
      </p:sp>
      <p:sp>
        <p:nvSpPr>
          <p:cNvPr id="23" name="Rectangle 22"/>
          <p:cNvSpPr/>
          <p:nvPr/>
        </p:nvSpPr>
        <p:spPr>
          <a:xfrm>
            <a:off x="7781940" y="5840584"/>
            <a:ext cx="2620880" cy="71676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rgbClr val="008000"/>
                </a:solidFill>
              </a:rPr>
              <a:t>Agency, empowerment</a:t>
            </a:r>
          </a:p>
        </p:txBody>
      </p:sp>
      <p:sp>
        <p:nvSpPr>
          <p:cNvPr id="24" name="Rectangle 23"/>
          <p:cNvSpPr/>
          <p:nvPr/>
        </p:nvSpPr>
        <p:spPr>
          <a:xfrm>
            <a:off x="4654776" y="5973047"/>
            <a:ext cx="2006357" cy="642947"/>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rgbClr val="008000"/>
                </a:solidFill>
              </a:rPr>
              <a:t>Relief</a:t>
            </a:r>
          </a:p>
        </p:txBody>
      </p:sp>
      <p:cxnSp>
        <p:nvCxnSpPr>
          <p:cNvPr id="26" name="Straight Arrow Connector 25"/>
          <p:cNvCxnSpPr/>
          <p:nvPr/>
        </p:nvCxnSpPr>
        <p:spPr>
          <a:xfrm flipH="1">
            <a:off x="3555912" y="276646"/>
            <a:ext cx="454228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2"/>
          </p:cNvCxnSpPr>
          <p:nvPr/>
        </p:nvCxnSpPr>
        <p:spPr>
          <a:xfrm>
            <a:off x="2715985" y="1800995"/>
            <a:ext cx="839927" cy="1213302"/>
          </a:xfrm>
          <a:prstGeom prst="straightConnector1">
            <a:avLst/>
          </a:prstGeom>
          <a:ln>
            <a:solidFill>
              <a:srgbClr val="A6A6A6"/>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24" idx="0"/>
          </p:cNvCxnSpPr>
          <p:nvPr/>
        </p:nvCxnSpPr>
        <p:spPr>
          <a:xfrm>
            <a:off x="5657954" y="5571836"/>
            <a:ext cx="0" cy="401210"/>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718242" y="5106286"/>
            <a:ext cx="1770839" cy="208582"/>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1" idx="1"/>
          </p:cNvCxnSpPr>
          <p:nvPr/>
        </p:nvCxnSpPr>
        <p:spPr>
          <a:xfrm flipH="1">
            <a:off x="6661132" y="4956486"/>
            <a:ext cx="1589460" cy="358383"/>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0" idx="1"/>
          </p:cNvCxnSpPr>
          <p:nvPr/>
        </p:nvCxnSpPr>
        <p:spPr>
          <a:xfrm flipH="1">
            <a:off x="2718241" y="4014736"/>
            <a:ext cx="1467540" cy="374784"/>
          </a:xfrm>
          <a:prstGeom prst="straightConnector1">
            <a:avLst/>
          </a:prstGeom>
          <a:ln>
            <a:solidFill>
              <a:srgbClr val="FAC09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8" idx="2"/>
          </p:cNvCxnSpPr>
          <p:nvPr/>
        </p:nvCxnSpPr>
        <p:spPr>
          <a:xfrm>
            <a:off x="5602579" y="3109088"/>
            <a:ext cx="0" cy="322283"/>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0" idx="3"/>
          </p:cNvCxnSpPr>
          <p:nvPr/>
        </p:nvCxnSpPr>
        <p:spPr>
          <a:xfrm>
            <a:off x="8098192" y="4014736"/>
            <a:ext cx="1368458" cy="583366"/>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9675170" y="5314868"/>
            <a:ext cx="1" cy="525716"/>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6831740" y="1592459"/>
            <a:ext cx="1266453" cy="208536"/>
          </a:xfrm>
          <a:prstGeom prst="straightConnector1">
            <a:avLst/>
          </a:prstGeom>
          <a:ln>
            <a:solidFill>
              <a:schemeClr val="accent4">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9" idx="3"/>
          </p:cNvCxnSpPr>
          <p:nvPr/>
        </p:nvCxnSpPr>
        <p:spPr>
          <a:xfrm>
            <a:off x="3555913" y="517481"/>
            <a:ext cx="1098863" cy="1074979"/>
          </a:xfrm>
          <a:prstGeom prst="straightConnector1">
            <a:avLst/>
          </a:prstGeom>
          <a:ln>
            <a:solidFill>
              <a:srgbClr val="A6A6A6"/>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16" idx="0"/>
          </p:cNvCxnSpPr>
          <p:nvPr/>
        </p:nvCxnSpPr>
        <p:spPr>
          <a:xfrm flipV="1">
            <a:off x="9016051" y="993414"/>
            <a:ext cx="0" cy="485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9" idx="3"/>
            <a:endCxn id="14" idx="1"/>
          </p:cNvCxnSpPr>
          <p:nvPr/>
        </p:nvCxnSpPr>
        <p:spPr>
          <a:xfrm>
            <a:off x="3555913" y="517481"/>
            <a:ext cx="1531855" cy="354581"/>
          </a:xfrm>
          <a:prstGeom prst="straightConnector1">
            <a:avLst/>
          </a:prstGeom>
          <a:ln>
            <a:solidFill>
              <a:schemeClr val="bg1">
                <a:lumMod val="6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9" idx="2"/>
            <a:endCxn id="13" idx="0"/>
          </p:cNvCxnSpPr>
          <p:nvPr/>
        </p:nvCxnSpPr>
        <p:spPr>
          <a:xfrm>
            <a:off x="2715984" y="758314"/>
            <a:ext cx="0" cy="443634"/>
          </a:xfrm>
          <a:prstGeom prst="straightConnector1">
            <a:avLst/>
          </a:prstGeom>
          <a:ln>
            <a:solidFill>
              <a:schemeClr val="bg1">
                <a:lumMod val="6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1" name="Down Arrow 80"/>
          <p:cNvSpPr/>
          <p:nvPr/>
        </p:nvSpPr>
        <p:spPr>
          <a:xfrm>
            <a:off x="5346312" y="2017189"/>
            <a:ext cx="311643" cy="390458"/>
          </a:xfrm>
          <a:prstGeom prst="down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2" name="Straight Arrow Connector 81"/>
          <p:cNvCxnSpPr/>
          <p:nvPr/>
        </p:nvCxnSpPr>
        <p:spPr>
          <a:xfrm flipV="1">
            <a:off x="7116081" y="1289134"/>
            <a:ext cx="0" cy="1118515"/>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3596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787001"/>
          </a:xfrm>
        </p:spPr>
        <p:style>
          <a:lnRef idx="0">
            <a:schemeClr val="accent6"/>
          </a:lnRef>
          <a:fillRef idx="3">
            <a:schemeClr val="accent6"/>
          </a:fillRef>
          <a:effectRef idx="3">
            <a:schemeClr val="accent6"/>
          </a:effectRef>
          <a:fontRef idx="minor">
            <a:schemeClr val="lt1"/>
          </a:fontRef>
        </p:style>
        <p:txBody>
          <a:bodyPr>
            <a:normAutofit/>
          </a:bodyPr>
          <a:lstStyle/>
          <a:p>
            <a:r>
              <a:rPr lang="en-US" sz="3000" dirty="0">
                <a:solidFill>
                  <a:srgbClr val="000000"/>
                </a:solidFill>
                <a:latin typeface="Arial Rounded MT Bold"/>
                <a:cs typeface="Arial Rounded MT Bold"/>
              </a:rPr>
              <a:t>Two chair critic dialogue</a:t>
            </a:r>
          </a:p>
        </p:txBody>
      </p:sp>
      <p:sp>
        <p:nvSpPr>
          <p:cNvPr id="4" name="Text Placeholder 3"/>
          <p:cNvSpPr>
            <a:spLocks noGrp="1"/>
          </p:cNvSpPr>
          <p:nvPr>
            <p:ph type="body" idx="1"/>
          </p:nvPr>
        </p:nvSpPr>
        <p:spPr>
          <a:xfrm>
            <a:off x="1981200" y="1215232"/>
            <a:ext cx="4040188" cy="639762"/>
          </a:xfrm>
        </p:spPr>
        <p:txBody>
          <a:bodyPr>
            <a:normAutofit fontScale="92500" lnSpcReduction="10000"/>
          </a:bodyPr>
          <a:lstStyle/>
          <a:p>
            <a:r>
              <a:rPr lang="en-US" sz="2200" b="0" dirty="0"/>
              <a:t>1. Marker – self-contempt, negative self-treatment present</a:t>
            </a:r>
          </a:p>
        </p:txBody>
      </p:sp>
      <p:sp>
        <p:nvSpPr>
          <p:cNvPr id="5" name="Content Placeholder 4"/>
          <p:cNvSpPr>
            <a:spLocks noGrp="1"/>
          </p:cNvSpPr>
          <p:nvPr>
            <p:ph sz="half" idx="2"/>
          </p:nvPr>
        </p:nvSpPr>
        <p:spPr>
          <a:xfrm>
            <a:off x="1981200" y="2174875"/>
            <a:ext cx="4040188" cy="2128556"/>
          </a:xfrm>
          <a:prstGeom prst="rect">
            <a:avLst/>
          </a:prstGeom>
        </p:spPr>
        <p:txBody>
          <a:bodyPr>
            <a:normAutofit/>
          </a:bodyPr>
          <a:lstStyle/>
          <a:p>
            <a:pPr marL="0" indent="0">
              <a:buNone/>
            </a:pPr>
            <a:r>
              <a:rPr lang="en-US" sz="2000" dirty="0"/>
              <a:t> </a:t>
            </a:r>
          </a:p>
          <a:p>
            <a:pPr marL="0" indent="0">
              <a:buNone/>
            </a:pPr>
            <a:r>
              <a:rPr lang="en-US" sz="2000" dirty="0"/>
              <a:t>3. Accessing and differentiating core pain – loneliness, shame, primary fear</a:t>
            </a:r>
          </a:p>
          <a:p>
            <a:pPr marL="0" indent="0">
              <a:buNone/>
            </a:pPr>
            <a:r>
              <a:rPr lang="en-US" sz="2000" dirty="0"/>
              <a:t>4. Articulating and expressing unmet need</a:t>
            </a:r>
          </a:p>
        </p:txBody>
      </p:sp>
      <p:sp>
        <p:nvSpPr>
          <p:cNvPr id="6" name="Text Placeholder 5"/>
          <p:cNvSpPr>
            <a:spLocks noGrp="1"/>
          </p:cNvSpPr>
          <p:nvPr>
            <p:ph type="body" sz="quarter" idx="3"/>
          </p:nvPr>
        </p:nvSpPr>
        <p:spPr>
          <a:xfrm>
            <a:off x="6021390" y="1930353"/>
            <a:ext cx="4041775" cy="639762"/>
          </a:xfrm>
        </p:spPr>
        <p:txBody>
          <a:bodyPr>
            <a:noAutofit/>
          </a:bodyPr>
          <a:lstStyle/>
          <a:p>
            <a:r>
              <a:rPr lang="en-US" sz="2000" b="0" dirty="0"/>
              <a:t>2. Enactment of criticism – harsh, poignant, main message, experiential quality</a:t>
            </a:r>
          </a:p>
        </p:txBody>
      </p:sp>
      <p:sp>
        <p:nvSpPr>
          <p:cNvPr id="7" name="Content Placeholder 6"/>
          <p:cNvSpPr>
            <a:spLocks noGrp="1"/>
          </p:cNvSpPr>
          <p:nvPr>
            <p:ph sz="quarter" idx="4"/>
          </p:nvPr>
        </p:nvSpPr>
        <p:spPr>
          <a:xfrm>
            <a:off x="6021389" y="3905316"/>
            <a:ext cx="4189412" cy="2220847"/>
          </a:xfrm>
        </p:spPr>
        <p:txBody>
          <a:bodyPr>
            <a:normAutofit lnSpcReduction="10000"/>
          </a:bodyPr>
          <a:lstStyle/>
          <a:p>
            <a:pPr marL="0" indent="0">
              <a:buNone/>
            </a:pPr>
            <a:r>
              <a:rPr lang="en-US" sz="2000" dirty="0"/>
              <a:t>5. Probing for compassion – seeing the pain and unmet need </a:t>
            </a:r>
          </a:p>
          <a:p>
            <a:pPr marL="0" indent="0">
              <a:buNone/>
            </a:pPr>
            <a:r>
              <a:rPr lang="en-US" sz="2000" dirty="0"/>
              <a:t>A) (If no compassion coming – highlighting rejection (message and mistreatment in it, function of it)</a:t>
            </a:r>
          </a:p>
          <a:p>
            <a:pPr marL="0" indent="0">
              <a:buNone/>
            </a:pPr>
            <a:r>
              <a:rPr lang="en-US" sz="2000" dirty="0"/>
              <a:t>B) If compassion is coming – savor it experientially and expressing  it</a:t>
            </a:r>
          </a:p>
        </p:txBody>
      </p:sp>
      <p:sp>
        <p:nvSpPr>
          <p:cNvPr id="10" name="TextBox 9"/>
          <p:cNvSpPr txBox="1"/>
          <p:nvPr/>
        </p:nvSpPr>
        <p:spPr>
          <a:xfrm>
            <a:off x="1846257" y="5784424"/>
            <a:ext cx="4002991" cy="923330"/>
          </a:xfrm>
          <a:prstGeom prst="rect">
            <a:avLst/>
          </a:prstGeom>
          <a:noFill/>
        </p:spPr>
        <p:txBody>
          <a:bodyPr wrap="square" rtlCol="0">
            <a:spAutoFit/>
          </a:bodyPr>
          <a:lstStyle/>
          <a:p>
            <a:r>
              <a:rPr lang="en-US" dirty="0"/>
              <a:t>6a) Building protective anger, setting boundary</a:t>
            </a:r>
          </a:p>
          <a:p>
            <a:r>
              <a:rPr lang="en-US" dirty="0"/>
              <a:t>6b) Letting compassion in – savoring it</a:t>
            </a:r>
          </a:p>
        </p:txBody>
      </p:sp>
      <p:sp>
        <p:nvSpPr>
          <p:cNvPr id="9" name="Text Placeholder 2"/>
          <p:cNvSpPr txBox="1">
            <a:spLocks/>
          </p:cNvSpPr>
          <p:nvPr/>
        </p:nvSpPr>
        <p:spPr>
          <a:xfrm>
            <a:off x="1981200" y="549305"/>
            <a:ext cx="4040188"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Calisto M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Calisto M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Calisto M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Calisto M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Calisto M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solidFill>
                  <a:srgbClr val="008000"/>
                </a:solidFill>
                <a:latin typeface="Arial Rounded MT Bold"/>
                <a:cs typeface="Arial Rounded MT Bold"/>
              </a:rPr>
              <a:t>Experiencer chair</a:t>
            </a:r>
          </a:p>
        </p:txBody>
      </p:sp>
      <p:sp>
        <p:nvSpPr>
          <p:cNvPr id="11" name="Text Placeholder 4"/>
          <p:cNvSpPr txBox="1">
            <a:spLocks/>
          </p:cNvSpPr>
          <p:nvPr/>
        </p:nvSpPr>
        <p:spPr>
          <a:xfrm>
            <a:off x="6188737" y="549305"/>
            <a:ext cx="4041775"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Calisto M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Calisto M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Calisto M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Calisto M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Calisto M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ln w="17780" cmpd="sng">
                  <a:solidFill>
                    <a:srgbClr val="FFFFFF"/>
                  </a:solidFill>
                  <a:prstDash val="solid"/>
                  <a:miter lim="800000"/>
                </a:ln>
                <a:solidFill>
                  <a:srgbClr val="000000"/>
                </a:solidFill>
                <a:effectLst>
                  <a:outerShdw blurRad="50800" algn="tl" rotWithShape="0">
                    <a:srgbClr val="000000"/>
                  </a:outerShdw>
                </a:effectLst>
              </a:rPr>
              <a:t>Critic chair</a:t>
            </a:r>
          </a:p>
        </p:txBody>
      </p:sp>
    </p:spTree>
    <p:extLst>
      <p:ext uri="{BB962C8B-B14F-4D97-AF65-F5344CB8AC3E}">
        <p14:creationId xmlns:p14="http://schemas.microsoft.com/office/powerpoint/2010/main" val="12190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P spid="5" grpId="0" build="p"/>
      <p:bldP spid="6" grpId="0" build="p"/>
      <p:bldP spid="7" grpId="0" build="p"/>
      <p:bldP spid="10" grpId="0"/>
      <p:bldP spid="10" grpId="1"/>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911" y="-118863"/>
            <a:ext cx="8229600" cy="787001"/>
          </a:xfrm>
        </p:spPr>
        <p:style>
          <a:lnRef idx="0">
            <a:schemeClr val="accent6"/>
          </a:lnRef>
          <a:fillRef idx="3">
            <a:schemeClr val="accent6"/>
          </a:fillRef>
          <a:effectRef idx="3">
            <a:schemeClr val="accent6"/>
          </a:effectRef>
          <a:fontRef idx="minor">
            <a:schemeClr val="lt1"/>
          </a:fontRef>
        </p:style>
        <p:txBody>
          <a:bodyPr>
            <a:normAutofit/>
          </a:bodyPr>
          <a:lstStyle/>
          <a:p>
            <a:r>
              <a:rPr lang="en-US" dirty="0">
                <a:solidFill>
                  <a:srgbClr val="000000"/>
                </a:solidFill>
                <a:latin typeface="Arial Rounded MT Bold"/>
                <a:cs typeface="Arial Rounded MT Bold"/>
              </a:rPr>
              <a:t>Two chair critic dialogue</a:t>
            </a:r>
          </a:p>
        </p:txBody>
      </p:sp>
      <p:sp>
        <p:nvSpPr>
          <p:cNvPr id="4" name="Text Placeholder 3"/>
          <p:cNvSpPr>
            <a:spLocks noGrp="1"/>
          </p:cNvSpPr>
          <p:nvPr>
            <p:ph type="body" idx="1"/>
          </p:nvPr>
        </p:nvSpPr>
        <p:spPr>
          <a:xfrm>
            <a:off x="1981200" y="1215232"/>
            <a:ext cx="4040188" cy="639762"/>
          </a:xfrm>
        </p:spPr>
        <p:txBody>
          <a:bodyPr>
            <a:normAutofit/>
          </a:bodyPr>
          <a:lstStyle/>
          <a:p>
            <a:r>
              <a:rPr lang="en-US" sz="2000" b="0" dirty="0"/>
              <a:t>1</a:t>
            </a:r>
            <a:r>
              <a:rPr lang="en-US" sz="2200" b="0" dirty="0"/>
              <a:t>.</a:t>
            </a:r>
            <a:r>
              <a:rPr lang="en-US" sz="2200" dirty="0"/>
              <a:t> </a:t>
            </a:r>
            <a:r>
              <a:rPr lang="en-US" sz="2200" b="0" dirty="0"/>
              <a:t>Marker – </a:t>
            </a:r>
            <a:r>
              <a:rPr lang="en-US" sz="2200" b="0" i="1" dirty="0"/>
              <a:t>You are a bad mother</a:t>
            </a:r>
          </a:p>
        </p:txBody>
      </p:sp>
      <p:sp>
        <p:nvSpPr>
          <p:cNvPr id="5" name="Content Placeholder 4"/>
          <p:cNvSpPr>
            <a:spLocks noGrp="1"/>
          </p:cNvSpPr>
          <p:nvPr>
            <p:ph sz="half" idx="2"/>
          </p:nvPr>
        </p:nvSpPr>
        <p:spPr>
          <a:xfrm>
            <a:off x="1981200" y="2174875"/>
            <a:ext cx="4040188" cy="2128556"/>
          </a:xfrm>
          <a:prstGeom prst="rect">
            <a:avLst/>
          </a:prstGeom>
        </p:spPr>
        <p:txBody>
          <a:bodyPr>
            <a:normAutofit/>
          </a:bodyPr>
          <a:lstStyle/>
          <a:p>
            <a:pPr marL="0" indent="0">
              <a:buNone/>
            </a:pPr>
            <a:r>
              <a:rPr lang="en-US" sz="2000" dirty="0"/>
              <a:t> </a:t>
            </a:r>
          </a:p>
          <a:p>
            <a:pPr marL="0" indent="0">
              <a:buNone/>
            </a:pPr>
            <a:r>
              <a:rPr lang="en-US" sz="2000" dirty="0"/>
              <a:t>3. What happens inside? - </a:t>
            </a:r>
            <a:r>
              <a:rPr lang="en-US" sz="2000" i="1" dirty="0"/>
              <a:t>I feel flawed.</a:t>
            </a:r>
            <a:endParaRPr lang="en-US" sz="2000" dirty="0"/>
          </a:p>
          <a:p>
            <a:pPr marL="0" indent="0">
              <a:buNone/>
            </a:pPr>
            <a:r>
              <a:rPr lang="en-US" sz="2000" dirty="0"/>
              <a:t>4. What do you need when you are criticized like this? – </a:t>
            </a:r>
            <a:r>
              <a:rPr lang="en-US" sz="2000" i="1" dirty="0"/>
              <a:t>A break</a:t>
            </a:r>
            <a:endParaRPr lang="en-US" sz="2000" dirty="0"/>
          </a:p>
          <a:p>
            <a:pPr marL="0" indent="0">
              <a:buNone/>
            </a:pPr>
            <a:r>
              <a:rPr lang="en-US" sz="2000" dirty="0"/>
              <a:t> </a:t>
            </a:r>
          </a:p>
        </p:txBody>
      </p:sp>
      <p:sp>
        <p:nvSpPr>
          <p:cNvPr id="6" name="Text Placeholder 5"/>
          <p:cNvSpPr>
            <a:spLocks noGrp="1"/>
          </p:cNvSpPr>
          <p:nvPr>
            <p:ph type="body" sz="quarter" idx="3"/>
          </p:nvPr>
        </p:nvSpPr>
        <p:spPr>
          <a:xfrm>
            <a:off x="6021390" y="1930354"/>
            <a:ext cx="4041775" cy="458335"/>
          </a:xfrm>
        </p:spPr>
        <p:txBody>
          <a:bodyPr>
            <a:noAutofit/>
          </a:bodyPr>
          <a:lstStyle/>
          <a:p>
            <a:r>
              <a:rPr lang="en-US" sz="2000" b="0" dirty="0"/>
              <a:t>2. Enactment – </a:t>
            </a:r>
            <a:r>
              <a:rPr lang="en-US" sz="2000" b="0" i="1" dirty="0"/>
              <a:t>You are a bad mother</a:t>
            </a:r>
            <a:endParaRPr lang="en-US" sz="2000" b="0" dirty="0"/>
          </a:p>
        </p:txBody>
      </p:sp>
      <p:sp>
        <p:nvSpPr>
          <p:cNvPr id="7" name="Content Placeholder 6"/>
          <p:cNvSpPr>
            <a:spLocks noGrp="1"/>
          </p:cNvSpPr>
          <p:nvPr>
            <p:ph sz="quarter" idx="4"/>
          </p:nvPr>
        </p:nvSpPr>
        <p:spPr>
          <a:xfrm>
            <a:off x="6021389" y="3905316"/>
            <a:ext cx="4189412" cy="1620682"/>
          </a:xfrm>
        </p:spPr>
        <p:txBody>
          <a:bodyPr>
            <a:normAutofit lnSpcReduction="10000"/>
          </a:bodyPr>
          <a:lstStyle/>
          <a:p>
            <a:pPr marL="0" indent="0">
              <a:buNone/>
            </a:pPr>
            <a:r>
              <a:rPr lang="en-US" sz="2000" dirty="0"/>
              <a:t>5. Probing for compassion – Can you see her pain?</a:t>
            </a:r>
          </a:p>
          <a:p>
            <a:pPr marL="457200" indent="-457200">
              <a:buAutoNum type="alphaUcParenR"/>
            </a:pPr>
            <a:r>
              <a:rPr lang="en-US" sz="2000" dirty="0"/>
              <a:t>If no – criticize her further and what drives this criticism</a:t>
            </a:r>
          </a:p>
          <a:p>
            <a:pPr marL="457200" indent="-457200">
              <a:buAutoNum type="alphaUcParenR"/>
            </a:pPr>
            <a:r>
              <a:rPr lang="en-US" sz="2000" dirty="0"/>
              <a:t>If yes, express it – </a:t>
            </a:r>
            <a:r>
              <a:rPr lang="en-US" sz="2000" i="1" dirty="0"/>
              <a:t>I care</a:t>
            </a:r>
            <a:endParaRPr lang="en-US" sz="2000" dirty="0"/>
          </a:p>
        </p:txBody>
      </p:sp>
      <p:sp>
        <p:nvSpPr>
          <p:cNvPr id="10" name="TextBox 9"/>
          <p:cNvSpPr txBox="1"/>
          <p:nvPr/>
        </p:nvSpPr>
        <p:spPr>
          <a:xfrm>
            <a:off x="1846257" y="5525998"/>
            <a:ext cx="4002991" cy="1200329"/>
          </a:xfrm>
          <a:prstGeom prst="rect">
            <a:avLst/>
          </a:prstGeom>
          <a:noFill/>
        </p:spPr>
        <p:txBody>
          <a:bodyPr wrap="square" rtlCol="0">
            <a:spAutoFit/>
          </a:bodyPr>
          <a:lstStyle/>
          <a:p>
            <a:r>
              <a:rPr lang="en-US" dirty="0"/>
              <a:t>6a. What’s your response if she keeps doing this? – </a:t>
            </a:r>
            <a:r>
              <a:rPr lang="en-US" i="1" dirty="0"/>
              <a:t>I’ll fight you</a:t>
            </a:r>
            <a:endParaRPr lang="en-US" dirty="0"/>
          </a:p>
          <a:p>
            <a:r>
              <a:rPr lang="en-US" dirty="0"/>
              <a:t>6b. How does it feel to be cared about?  - </a:t>
            </a:r>
            <a:r>
              <a:rPr lang="en-US" i="1" dirty="0"/>
              <a:t>Brings relief</a:t>
            </a:r>
            <a:endParaRPr lang="en-US" dirty="0"/>
          </a:p>
        </p:txBody>
      </p:sp>
      <p:sp>
        <p:nvSpPr>
          <p:cNvPr id="8" name="Text Placeholder 2"/>
          <p:cNvSpPr txBox="1">
            <a:spLocks/>
          </p:cNvSpPr>
          <p:nvPr/>
        </p:nvSpPr>
        <p:spPr>
          <a:xfrm>
            <a:off x="1981200" y="549305"/>
            <a:ext cx="4040188"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Calisto M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Calisto M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Calisto M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Calisto M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Calisto M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solidFill>
                  <a:srgbClr val="008000"/>
                </a:solidFill>
                <a:latin typeface="Arial Rounded MT Bold"/>
                <a:cs typeface="Arial Rounded MT Bold"/>
              </a:rPr>
              <a:t>Experiencer chair</a:t>
            </a:r>
          </a:p>
        </p:txBody>
      </p:sp>
      <p:sp>
        <p:nvSpPr>
          <p:cNvPr id="9" name="Text Placeholder 4"/>
          <p:cNvSpPr txBox="1">
            <a:spLocks/>
          </p:cNvSpPr>
          <p:nvPr/>
        </p:nvSpPr>
        <p:spPr>
          <a:xfrm>
            <a:off x="6188737" y="549305"/>
            <a:ext cx="4041775"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Calisto M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Calisto M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Calisto M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Calisto M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Calisto M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Critic chair</a:t>
            </a:r>
          </a:p>
        </p:txBody>
      </p:sp>
    </p:spTree>
    <p:extLst>
      <p:ext uri="{BB962C8B-B14F-4D97-AF65-F5344CB8AC3E}">
        <p14:creationId xmlns:p14="http://schemas.microsoft.com/office/powerpoint/2010/main" val="333222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P spid="5" grpId="0" build="p"/>
      <p:bldP spid="6" grpId="0" build="p"/>
      <p:bldP spid="7" grpId="0" build="p"/>
      <p:bldP spid="10" grpId="0"/>
      <p:bldP spid="10" grpId="1"/>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30538"/>
          </a:xfrm>
        </p:spPr>
        <p:style>
          <a:lnRef idx="0">
            <a:schemeClr val="accent6"/>
          </a:lnRef>
          <a:fillRef idx="3">
            <a:schemeClr val="accent6"/>
          </a:fillRef>
          <a:effectRef idx="3">
            <a:schemeClr val="accent6"/>
          </a:effectRef>
          <a:fontRef idx="minor">
            <a:schemeClr val="lt1"/>
          </a:fontRef>
        </p:style>
        <p:txBody>
          <a:bodyPr>
            <a:noAutofit/>
          </a:bodyPr>
          <a:lstStyle/>
          <a:p>
            <a:r>
              <a:rPr lang="en-US" sz="2700" dirty="0">
                <a:solidFill>
                  <a:srgbClr val="000000"/>
                </a:solidFill>
                <a:latin typeface="Arial Rounded MT Bold"/>
                <a:cs typeface="Arial Rounded MT Bold"/>
              </a:rPr>
              <a:t>Reflection &amp; home assignment –</a:t>
            </a:r>
            <a:br>
              <a:rPr lang="en-US" sz="2700" dirty="0">
                <a:solidFill>
                  <a:srgbClr val="000000"/>
                </a:solidFill>
                <a:latin typeface="Arial Rounded MT Bold"/>
                <a:cs typeface="Arial Rounded MT Bold"/>
              </a:rPr>
            </a:br>
            <a:r>
              <a:rPr lang="en-US" sz="2700" dirty="0">
                <a:solidFill>
                  <a:srgbClr val="000000"/>
                </a:solidFill>
                <a:latin typeface="Arial Rounded MT Bold"/>
                <a:cs typeface="Arial Rounded MT Bold"/>
              </a:rPr>
              <a:t> two chair critic dialogue</a:t>
            </a:r>
          </a:p>
        </p:txBody>
      </p:sp>
      <p:sp>
        <p:nvSpPr>
          <p:cNvPr id="5" name="Content Placeholder 4"/>
          <p:cNvSpPr>
            <a:spLocks noGrp="1"/>
          </p:cNvSpPr>
          <p:nvPr>
            <p:ph sz="half" idx="2"/>
          </p:nvPr>
        </p:nvSpPr>
        <p:spPr>
          <a:xfrm>
            <a:off x="1981200" y="3131642"/>
            <a:ext cx="4040188" cy="2128556"/>
          </a:xfrm>
          <a:prstGeom prst="rect">
            <a:avLst/>
          </a:prstGeom>
        </p:spPr>
        <p:txBody>
          <a:bodyPr>
            <a:normAutofit fontScale="92500" lnSpcReduction="20000"/>
          </a:bodyPr>
          <a:lstStyle/>
          <a:p>
            <a:pPr marL="0" indent="0">
              <a:buNone/>
            </a:pPr>
            <a:r>
              <a:rPr lang="en-US" sz="2000" dirty="0"/>
              <a:t> </a:t>
            </a:r>
          </a:p>
          <a:p>
            <a:pPr marL="0" indent="0">
              <a:buNone/>
            </a:pPr>
            <a:r>
              <a:rPr lang="en-US" sz="2000" b="1" dirty="0"/>
              <a:t>How do I feel when I am being criticized (treated badly)?</a:t>
            </a:r>
          </a:p>
          <a:p>
            <a:pPr marL="0" indent="0">
              <a:buNone/>
            </a:pPr>
            <a:endParaRPr lang="en-US" sz="2000" b="1" dirty="0"/>
          </a:p>
          <a:p>
            <a:pPr marL="0" indent="0">
              <a:buNone/>
            </a:pPr>
            <a:r>
              <a:rPr lang="en-US" sz="2000" b="1" dirty="0"/>
              <a:t>What do I need in the face of the criticism?</a:t>
            </a:r>
          </a:p>
          <a:p>
            <a:pPr marL="0" indent="0">
              <a:buNone/>
            </a:pPr>
            <a:r>
              <a:rPr lang="en-US" sz="2000" dirty="0"/>
              <a:t> </a:t>
            </a:r>
          </a:p>
        </p:txBody>
      </p:sp>
      <p:sp>
        <p:nvSpPr>
          <p:cNvPr id="6" name="Text Placeholder 5"/>
          <p:cNvSpPr>
            <a:spLocks noGrp="1"/>
          </p:cNvSpPr>
          <p:nvPr>
            <p:ph type="body" sz="quarter" idx="3"/>
          </p:nvPr>
        </p:nvSpPr>
        <p:spPr>
          <a:xfrm>
            <a:off x="6021390" y="2811761"/>
            <a:ext cx="4041775" cy="639762"/>
          </a:xfrm>
        </p:spPr>
        <p:txBody>
          <a:bodyPr>
            <a:noAutofit/>
          </a:bodyPr>
          <a:lstStyle/>
          <a:p>
            <a:r>
              <a:rPr lang="en-US" sz="2000" dirty="0"/>
              <a:t>How do I criticize (attack) myself?</a:t>
            </a:r>
          </a:p>
          <a:p>
            <a:endParaRPr lang="en-US" sz="2000" dirty="0"/>
          </a:p>
          <a:p>
            <a:r>
              <a:rPr lang="en-US" sz="2000" dirty="0"/>
              <a:t>What drives my criticism?</a:t>
            </a:r>
          </a:p>
        </p:txBody>
      </p:sp>
      <p:sp>
        <p:nvSpPr>
          <p:cNvPr id="7" name="Content Placeholder 6"/>
          <p:cNvSpPr>
            <a:spLocks noGrp="1"/>
          </p:cNvSpPr>
          <p:nvPr>
            <p:ph sz="quarter" idx="4"/>
          </p:nvPr>
        </p:nvSpPr>
        <p:spPr>
          <a:xfrm>
            <a:off x="5947261" y="4873059"/>
            <a:ext cx="4263541" cy="1822731"/>
          </a:xfrm>
        </p:spPr>
        <p:txBody>
          <a:bodyPr>
            <a:normAutofit/>
          </a:bodyPr>
          <a:lstStyle/>
          <a:p>
            <a:pPr marL="0" indent="0">
              <a:buNone/>
            </a:pPr>
            <a:r>
              <a:rPr lang="en-US" sz="2000" b="1" dirty="0"/>
              <a:t>What do I feel towards the hurt, shamed, put down, vulnerable part of me?</a:t>
            </a:r>
          </a:p>
        </p:txBody>
      </p:sp>
      <p:sp>
        <p:nvSpPr>
          <p:cNvPr id="10" name="TextBox 9"/>
          <p:cNvSpPr txBox="1"/>
          <p:nvPr/>
        </p:nvSpPr>
        <p:spPr>
          <a:xfrm>
            <a:off x="1846257" y="5784424"/>
            <a:ext cx="4002991" cy="400110"/>
          </a:xfrm>
          <a:prstGeom prst="rect">
            <a:avLst/>
          </a:prstGeom>
          <a:noFill/>
        </p:spPr>
        <p:txBody>
          <a:bodyPr wrap="square" rtlCol="0">
            <a:spAutoFit/>
          </a:bodyPr>
          <a:lstStyle/>
          <a:p>
            <a:r>
              <a:rPr lang="en-US" sz="2000" b="1" dirty="0">
                <a:latin typeface="Calisto MT"/>
                <a:cs typeface="Calisto MT"/>
              </a:rPr>
              <a:t>How can I face the critic?</a:t>
            </a:r>
          </a:p>
        </p:txBody>
      </p:sp>
      <p:sp>
        <p:nvSpPr>
          <p:cNvPr id="8" name="Text Placeholder 2"/>
          <p:cNvSpPr txBox="1">
            <a:spLocks/>
          </p:cNvSpPr>
          <p:nvPr/>
        </p:nvSpPr>
        <p:spPr>
          <a:xfrm>
            <a:off x="1809059" y="1360160"/>
            <a:ext cx="4040188" cy="639762"/>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Calisto M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Calisto M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Calisto M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Calisto M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Calisto M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b="0" dirty="0">
                <a:solidFill>
                  <a:srgbClr val="008000"/>
                </a:solidFill>
              </a:rPr>
              <a:t>Parts enacted in the </a:t>
            </a:r>
            <a:r>
              <a:rPr lang="en-US" b="0" dirty="0">
                <a:solidFill>
                  <a:srgbClr val="008000"/>
                </a:solidFill>
                <a:latin typeface="Arial Rounded MT Bold"/>
                <a:cs typeface="Arial Rounded MT Bold"/>
              </a:rPr>
              <a:t>Experiencer Chair</a:t>
            </a:r>
          </a:p>
        </p:txBody>
      </p:sp>
      <p:sp>
        <p:nvSpPr>
          <p:cNvPr id="11" name="Text Placeholder 4"/>
          <p:cNvSpPr txBox="1">
            <a:spLocks/>
          </p:cNvSpPr>
          <p:nvPr/>
        </p:nvSpPr>
        <p:spPr>
          <a:xfrm>
            <a:off x="6169027" y="1381520"/>
            <a:ext cx="4041775" cy="639762"/>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Calisto M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Calisto M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Calisto M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Calisto M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Calisto M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b="0" dirty="0">
                <a:solidFill>
                  <a:schemeClr val="accent4">
                    <a:lumMod val="75000"/>
                  </a:schemeClr>
                </a:solidFill>
              </a:rPr>
              <a:t>Parts enacted in the </a:t>
            </a:r>
          </a:p>
          <a:p>
            <a:r>
              <a:rPr lang="en-US"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Critic Chair</a:t>
            </a:r>
          </a:p>
        </p:txBody>
      </p:sp>
    </p:spTree>
    <p:extLst>
      <p:ext uri="{BB962C8B-B14F-4D97-AF65-F5344CB8AC3E}">
        <p14:creationId xmlns:p14="http://schemas.microsoft.com/office/powerpoint/2010/main" val="94951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P spid="6" grpId="0" build="p"/>
      <p:bldP spid="7" grpId="0" build="p"/>
      <p:bldP spid="10" grpId="0"/>
      <p:bldP spid="8"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787001"/>
          </a:xfrm>
        </p:spPr>
        <p:style>
          <a:lnRef idx="0">
            <a:schemeClr val="accent6"/>
          </a:lnRef>
          <a:fillRef idx="3">
            <a:schemeClr val="accent6"/>
          </a:fillRef>
          <a:effectRef idx="3">
            <a:schemeClr val="accent6"/>
          </a:effectRef>
          <a:fontRef idx="minor">
            <a:schemeClr val="lt1"/>
          </a:fontRef>
        </p:style>
        <p:txBody>
          <a:bodyPr>
            <a:normAutofit/>
          </a:bodyPr>
          <a:lstStyle/>
          <a:p>
            <a:r>
              <a:rPr lang="en-US" sz="3200" dirty="0">
                <a:solidFill>
                  <a:srgbClr val="000000"/>
                </a:solidFill>
                <a:latin typeface="Arial Rounded MT Bold"/>
                <a:cs typeface="Arial Rounded MT Bold"/>
              </a:rPr>
              <a:t>Empty chair dialogue</a:t>
            </a:r>
          </a:p>
        </p:txBody>
      </p:sp>
      <p:sp>
        <p:nvSpPr>
          <p:cNvPr id="4" name="Text Placeholder 3"/>
          <p:cNvSpPr>
            <a:spLocks noGrp="1"/>
          </p:cNvSpPr>
          <p:nvPr>
            <p:ph type="body" idx="1"/>
          </p:nvPr>
        </p:nvSpPr>
        <p:spPr>
          <a:xfrm>
            <a:off x="1981200" y="1367367"/>
            <a:ext cx="4040189" cy="639762"/>
          </a:xfrm>
        </p:spPr>
        <p:txBody>
          <a:bodyPr>
            <a:noAutofit/>
          </a:bodyPr>
          <a:lstStyle/>
          <a:p>
            <a:pPr>
              <a:lnSpc>
                <a:spcPct val="80000"/>
              </a:lnSpc>
            </a:pPr>
            <a:r>
              <a:rPr lang="en-US" sz="1800" b="0" dirty="0"/>
              <a:t>1. Marker – unfinished business, hurt</a:t>
            </a:r>
          </a:p>
          <a:p>
            <a:pPr>
              <a:lnSpc>
                <a:spcPct val="80000"/>
              </a:lnSpc>
            </a:pPr>
            <a:r>
              <a:rPr lang="en-US" sz="1800" b="0" dirty="0"/>
              <a:t>2. Expressing pain, unfinished hurt and anger</a:t>
            </a:r>
          </a:p>
        </p:txBody>
      </p:sp>
      <p:sp>
        <p:nvSpPr>
          <p:cNvPr id="5" name="Content Placeholder 4"/>
          <p:cNvSpPr>
            <a:spLocks noGrp="1"/>
          </p:cNvSpPr>
          <p:nvPr>
            <p:ph sz="half" idx="2"/>
          </p:nvPr>
        </p:nvSpPr>
        <p:spPr>
          <a:xfrm>
            <a:off x="1981200" y="2174875"/>
            <a:ext cx="4040188" cy="2128556"/>
          </a:xfrm>
          <a:prstGeom prst="rect">
            <a:avLst/>
          </a:prstGeom>
        </p:spPr>
        <p:txBody>
          <a:bodyPr>
            <a:normAutofit lnSpcReduction="10000"/>
          </a:bodyPr>
          <a:lstStyle/>
          <a:p>
            <a:pPr marL="0" indent="0">
              <a:buNone/>
            </a:pPr>
            <a:r>
              <a:rPr lang="en-US" sz="2000" dirty="0"/>
              <a:t> </a:t>
            </a:r>
          </a:p>
          <a:p>
            <a:pPr marL="0" indent="0">
              <a:buNone/>
            </a:pPr>
            <a:r>
              <a:rPr lang="en-US" sz="2000" dirty="0"/>
              <a:t>3. Accessing and differentiating core pain – loneliness, shame, primary fear, perhaps protective anger if comes</a:t>
            </a:r>
          </a:p>
          <a:p>
            <a:pPr marL="0" indent="0">
              <a:buNone/>
            </a:pPr>
            <a:r>
              <a:rPr lang="en-US" sz="2000" dirty="0"/>
              <a:t>4. Articulating and expressing unmet need</a:t>
            </a:r>
          </a:p>
        </p:txBody>
      </p:sp>
      <p:sp>
        <p:nvSpPr>
          <p:cNvPr id="6" name="Text Placeholder 5"/>
          <p:cNvSpPr>
            <a:spLocks noGrp="1"/>
          </p:cNvSpPr>
          <p:nvPr>
            <p:ph type="body" sz="quarter" idx="3"/>
          </p:nvPr>
        </p:nvSpPr>
        <p:spPr>
          <a:xfrm>
            <a:off x="6021389" y="1687249"/>
            <a:ext cx="4041777" cy="882867"/>
          </a:xfrm>
        </p:spPr>
        <p:txBody>
          <a:bodyPr>
            <a:noAutofit/>
          </a:bodyPr>
          <a:lstStyle/>
          <a:p>
            <a:r>
              <a:rPr lang="en-US" sz="2000" b="0" dirty="0"/>
              <a:t>2. Enactment of negative other – harsh, hurtful other, getting core message from them</a:t>
            </a:r>
          </a:p>
        </p:txBody>
      </p:sp>
      <p:sp>
        <p:nvSpPr>
          <p:cNvPr id="7" name="Content Placeholder 6"/>
          <p:cNvSpPr>
            <a:spLocks noGrp="1"/>
          </p:cNvSpPr>
          <p:nvPr>
            <p:ph sz="quarter" idx="4"/>
          </p:nvPr>
        </p:nvSpPr>
        <p:spPr>
          <a:xfrm>
            <a:off x="6021389" y="3905316"/>
            <a:ext cx="4189412" cy="2220847"/>
          </a:xfrm>
        </p:spPr>
        <p:txBody>
          <a:bodyPr>
            <a:normAutofit lnSpcReduction="10000"/>
          </a:bodyPr>
          <a:lstStyle/>
          <a:p>
            <a:pPr marL="0" indent="0">
              <a:buNone/>
            </a:pPr>
            <a:r>
              <a:rPr lang="en-US" sz="2000" dirty="0"/>
              <a:t>5. Probing for compassion – seeing the pain and unmet need </a:t>
            </a:r>
          </a:p>
          <a:p>
            <a:pPr marL="0" indent="0">
              <a:buNone/>
            </a:pPr>
            <a:r>
              <a:rPr lang="en-US" sz="2000" dirty="0"/>
              <a:t>A) If no compassion coming – highlighting rejection (message and mistreatment in it, function of it)</a:t>
            </a:r>
          </a:p>
          <a:p>
            <a:pPr marL="0" indent="0">
              <a:buNone/>
            </a:pPr>
            <a:r>
              <a:rPr lang="en-US" sz="2000" dirty="0"/>
              <a:t>B) If compassion is coming – savor it experientially and expressing  it</a:t>
            </a:r>
          </a:p>
        </p:txBody>
      </p:sp>
      <p:sp>
        <p:nvSpPr>
          <p:cNvPr id="10" name="TextBox 9"/>
          <p:cNvSpPr txBox="1"/>
          <p:nvPr/>
        </p:nvSpPr>
        <p:spPr>
          <a:xfrm>
            <a:off x="1846257" y="5784424"/>
            <a:ext cx="4002991" cy="923330"/>
          </a:xfrm>
          <a:prstGeom prst="rect">
            <a:avLst/>
          </a:prstGeom>
          <a:noFill/>
        </p:spPr>
        <p:txBody>
          <a:bodyPr wrap="square" rtlCol="0">
            <a:spAutoFit/>
          </a:bodyPr>
          <a:lstStyle/>
          <a:p>
            <a:r>
              <a:rPr lang="en-US" dirty="0">
                <a:latin typeface="Calisto MT"/>
                <a:cs typeface="Calisto MT"/>
              </a:rPr>
              <a:t>6a) Building protective anger, setting boundary</a:t>
            </a:r>
          </a:p>
          <a:p>
            <a:r>
              <a:rPr lang="en-US" dirty="0">
                <a:latin typeface="Calisto MT"/>
                <a:cs typeface="Calisto MT"/>
              </a:rPr>
              <a:t>6b) Letting compassion in – savoring it</a:t>
            </a:r>
          </a:p>
        </p:txBody>
      </p:sp>
      <p:sp>
        <p:nvSpPr>
          <p:cNvPr id="8" name="Text Placeholder 2"/>
          <p:cNvSpPr txBox="1">
            <a:spLocks/>
          </p:cNvSpPr>
          <p:nvPr/>
        </p:nvSpPr>
        <p:spPr>
          <a:xfrm>
            <a:off x="1981200" y="549305"/>
            <a:ext cx="4040188"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Calisto M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Calisto M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Calisto M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Calisto M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Calisto M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solidFill>
                  <a:srgbClr val="008000"/>
                </a:solidFill>
                <a:latin typeface="Arial Rounded MT Bold"/>
                <a:cs typeface="Arial Rounded MT Bold"/>
              </a:rPr>
              <a:t>Experiencer chair</a:t>
            </a:r>
          </a:p>
        </p:txBody>
      </p:sp>
      <p:sp>
        <p:nvSpPr>
          <p:cNvPr id="9" name="Text Placeholder 4"/>
          <p:cNvSpPr txBox="1">
            <a:spLocks/>
          </p:cNvSpPr>
          <p:nvPr/>
        </p:nvSpPr>
        <p:spPr>
          <a:xfrm>
            <a:off x="6188737" y="482399"/>
            <a:ext cx="4041775"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Calisto M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Calisto M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Calisto M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Calisto M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Calisto M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Other chair</a:t>
            </a:r>
          </a:p>
        </p:txBody>
      </p:sp>
    </p:spTree>
    <p:extLst>
      <p:ext uri="{BB962C8B-B14F-4D97-AF65-F5344CB8AC3E}">
        <p14:creationId xmlns:p14="http://schemas.microsoft.com/office/powerpoint/2010/main" val="373595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P spid="5" grpId="0" build="p"/>
      <p:bldP spid="6" grpId="0" build="p"/>
      <p:bldP spid="7" grpId="0" build="p"/>
      <p:bldP spid="10"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787001"/>
          </a:xfrm>
        </p:spPr>
        <p:style>
          <a:lnRef idx="0">
            <a:schemeClr val="accent6"/>
          </a:lnRef>
          <a:fillRef idx="3">
            <a:schemeClr val="accent6"/>
          </a:fillRef>
          <a:effectRef idx="3">
            <a:schemeClr val="accent6"/>
          </a:effectRef>
          <a:fontRef idx="minor">
            <a:schemeClr val="lt1"/>
          </a:fontRef>
        </p:style>
        <p:txBody>
          <a:bodyPr>
            <a:normAutofit/>
          </a:bodyPr>
          <a:lstStyle/>
          <a:p>
            <a:r>
              <a:rPr lang="en-US" sz="2800" dirty="0">
                <a:solidFill>
                  <a:schemeClr val="tx1"/>
                </a:solidFill>
                <a:latin typeface="Arial Rounded MT Bold"/>
                <a:cs typeface="Arial Rounded MT Bold"/>
              </a:rPr>
              <a:t>Empty chair dialogue</a:t>
            </a:r>
          </a:p>
        </p:txBody>
      </p:sp>
      <p:sp>
        <p:nvSpPr>
          <p:cNvPr id="4" name="Text Placeholder 3"/>
          <p:cNvSpPr>
            <a:spLocks noGrp="1"/>
          </p:cNvSpPr>
          <p:nvPr>
            <p:ph type="body" idx="1"/>
          </p:nvPr>
        </p:nvSpPr>
        <p:spPr>
          <a:xfrm>
            <a:off x="1656694" y="1215232"/>
            <a:ext cx="4532043" cy="959643"/>
          </a:xfrm>
        </p:spPr>
        <p:txBody>
          <a:bodyPr>
            <a:noAutofit/>
          </a:bodyPr>
          <a:lstStyle/>
          <a:p>
            <a:r>
              <a:rPr lang="en-US" sz="1800" b="0" dirty="0"/>
              <a:t>1. Marker – </a:t>
            </a:r>
            <a:r>
              <a:rPr lang="en-US" sz="1800" b="0" i="1" dirty="0"/>
              <a:t>She never loved me and always disapproved</a:t>
            </a:r>
          </a:p>
          <a:p>
            <a:r>
              <a:rPr lang="en-US" sz="1800" b="0" i="1" dirty="0"/>
              <a:t>2. You never loved me and always disapproved </a:t>
            </a:r>
          </a:p>
        </p:txBody>
      </p:sp>
      <p:sp>
        <p:nvSpPr>
          <p:cNvPr id="5" name="Content Placeholder 4"/>
          <p:cNvSpPr>
            <a:spLocks noGrp="1"/>
          </p:cNvSpPr>
          <p:nvPr>
            <p:ph sz="half" idx="2"/>
          </p:nvPr>
        </p:nvSpPr>
        <p:spPr>
          <a:xfrm>
            <a:off x="1656694" y="2174875"/>
            <a:ext cx="4364695" cy="2128556"/>
          </a:xfrm>
          <a:prstGeom prst="rect">
            <a:avLst/>
          </a:prstGeom>
        </p:spPr>
        <p:txBody>
          <a:bodyPr>
            <a:normAutofit/>
          </a:bodyPr>
          <a:lstStyle/>
          <a:p>
            <a:pPr marL="0" indent="0">
              <a:buNone/>
            </a:pPr>
            <a:r>
              <a:rPr lang="en-US" sz="2000" dirty="0"/>
              <a:t> </a:t>
            </a:r>
          </a:p>
          <a:p>
            <a:pPr marL="0" indent="0">
              <a:buNone/>
            </a:pPr>
            <a:r>
              <a:rPr lang="en-US" sz="2000" dirty="0"/>
              <a:t>3. Core pain – </a:t>
            </a:r>
            <a:r>
              <a:rPr lang="en-US" sz="2000" i="1" dirty="0"/>
              <a:t>I feel sad, unloved, ashamed and unlovable</a:t>
            </a:r>
            <a:endParaRPr lang="en-US" sz="2000" dirty="0"/>
          </a:p>
          <a:p>
            <a:pPr marL="0" indent="0">
              <a:buNone/>
            </a:pPr>
            <a:r>
              <a:rPr lang="en-US" sz="2000" dirty="0"/>
              <a:t>4. Unmet need – </a:t>
            </a:r>
            <a:r>
              <a:rPr lang="en-US" sz="2000" i="1" dirty="0"/>
              <a:t>I so much need(</a:t>
            </a:r>
            <a:r>
              <a:rPr lang="en-US" sz="2000" i="1" dirty="0" err="1"/>
              <a:t>ed</a:t>
            </a:r>
            <a:r>
              <a:rPr lang="en-US" sz="2000" i="1" dirty="0"/>
              <a:t>) you to love me</a:t>
            </a:r>
            <a:endParaRPr lang="en-US" sz="2000" dirty="0"/>
          </a:p>
        </p:txBody>
      </p:sp>
      <p:sp>
        <p:nvSpPr>
          <p:cNvPr id="6" name="Text Placeholder 5"/>
          <p:cNvSpPr>
            <a:spLocks noGrp="1"/>
          </p:cNvSpPr>
          <p:nvPr>
            <p:ph type="body" sz="quarter" idx="3"/>
          </p:nvPr>
        </p:nvSpPr>
        <p:spPr>
          <a:xfrm>
            <a:off x="6021390" y="1930353"/>
            <a:ext cx="4041775" cy="639762"/>
          </a:xfrm>
        </p:spPr>
        <p:txBody>
          <a:bodyPr>
            <a:noAutofit/>
          </a:bodyPr>
          <a:lstStyle/>
          <a:p>
            <a:r>
              <a:rPr lang="en-US" sz="2000" b="0" dirty="0"/>
              <a:t>2. Enactment of harsh other – </a:t>
            </a:r>
            <a:r>
              <a:rPr lang="en-US" sz="2000" b="0" i="1" dirty="0"/>
              <a:t>I do not love you, I disapprove</a:t>
            </a:r>
            <a:endParaRPr lang="en-US" sz="2000" b="0" dirty="0"/>
          </a:p>
        </p:txBody>
      </p:sp>
      <p:sp>
        <p:nvSpPr>
          <p:cNvPr id="7" name="Content Placeholder 6"/>
          <p:cNvSpPr>
            <a:spLocks noGrp="1"/>
          </p:cNvSpPr>
          <p:nvPr>
            <p:ph sz="quarter" idx="4"/>
          </p:nvPr>
        </p:nvSpPr>
        <p:spPr>
          <a:xfrm>
            <a:off x="6021389" y="3696282"/>
            <a:ext cx="4189412" cy="2220847"/>
          </a:xfrm>
        </p:spPr>
        <p:txBody>
          <a:bodyPr>
            <a:normAutofit/>
          </a:bodyPr>
          <a:lstStyle/>
          <a:p>
            <a:pPr marL="0" indent="0">
              <a:buNone/>
            </a:pPr>
            <a:r>
              <a:rPr lang="en-US" sz="2000" dirty="0"/>
              <a:t>5. Probing for compassion –</a:t>
            </a:r>
          </a:p>
          <a:p>
            <a:pPr marL="0" indent="0">
              <a:buNone/>
            </a:pPr>
            <a:r>
              <a:rPr lang="en-US" sz="2000" dirty="0"/>
              <a:t>A) </a:t>
            </a:r>
            <a:r>
              <a:rPr lang="en-US" sz="2000" i="1" dirty="0"/>
              <a:t>I am unable to love you (because I am unhappy and depressed myself)</a:t>
            </a:r>
          </a:p>
          <a:p>
            <a:pPr marL="0" indent="0">
              <a:buNone/>
            </a:pPr>
            <a:r>
              <a:rPr lang="en-US" sz="2000" dirty="0"/>
              <a:t>B) If compassion is coming – </a:t>
            </a:r>
            <a:r>
              <a:rPr lang="en-US" sz="2000" i="1" dirty="0"/>
              <a:t>I do love you</a:t>
            </a:r>
          </a:p>
        </p:txBody>
      </p:sp>
      <p:sp>
        <p:nvSpPr>
          <p:cNvPr id="10" name="TextBox 9"/>
          <p:cNvSpPr txBox="1"/>
          <p:nvPr/>
        </p:nvSpPr>
        <p:spPr>
          <a:xfrm>
            <a:off x="1524000" y="5462141"/>
            <a:ext cx="4664736" cy="1200329"/>
          </a:xfrm>
          <a:prstGeom prst="rect">
            <a:avLst/>
          </a:prstGeom>
          <a:noFill/>
        </p:spPr>
        <p:txBody>
          <a:bodyPr wrap="square" rtlCol="0">
            <a:spAutoFit/>
          </a:bodyPr>
          <a:lstStyle/>
          <a:p>
            <a:r>
              <a:rPr lang="en-US" dirty="0">
                <a:latin typeface="Calisto MT"/>
                <a:cs typeface="Calisto MT"/>
              </a:rPr>
              <a:t>6a) Protective anger – </a:t>
            </a:r>
            <a:r>
              <a:rPr lang="en-US" i="1" dirty="0">
                <a:latin typeface="Calisto MT"/>
                <a:cs typeface="Calisto MT"/>
              </a:rPr>
              <a:t>I do deserve to be loved, I am worthy</a:t>
            </a:r>
            <a:endParaRPr lang="en-US" dirty="0">
              <a:latin typeface="Calisto MT"/>
              <a:cs typeface="Calisto MT"/>
            </a:endParaRPr>
          </a:p>
          <a:p>
            <a:r>
              <a:rPr lang="en-US" dirty="0">
                <a:latin typeface="Calisto MT"/>
                <a:cs typeface="Calisto MT"/>
              </a:rPr>
              <a:t>6b) savoring it – </a:t>
            </a:r>
            <a:r>
              <a:rPr lang="en-US" i="1" dirty="0">
                <a:latin typeface="Calisto MT"/>
                <a:cs typeface="Calisto MT"/>
              </a:rPr>
              <a:t>I love you too, I always missed you.</a:t>
            </a:r>
            <a:endParaRPr lang="en-US" dirty="0">
              <a:latin typeface="Calisto MT"/>
              <a:cs typeface="Calisto MT"/>
            </a:endParaRPr>
          </a:p>
        </p:txBody>
      </p:sp>
      <p:sp>
        <p:nvSpPr>
          <p:cNvPr id="8" name="Text Placeholder 2"/>
          <p:cNvSpPr txBox="1">
            <a:spLocks/>
          </p:cNvSpPr>
          <p:nvPr/>
        </p:nvSpPr>
        <p:spPr>
          <a:xfrm>
            <a:off x="1981200" y="549305"/>
            <a:ext cx="4040188"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Calisto M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Calisto M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Calisto M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Calisto M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Calisto M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solidFill>
                  <a:srgbClr val="008000"/>
                </a:solidFill>
                <a:latin typeface="Arial Rounded MT Bold"/>
                <a:cs typeface="Arial Rounded MT Bold"/>
              </a:rPr>
              <a:t>Experiencer chair</a:t>
            </a:r>
          </a:p>
        </p:txBody>
      </p:sp>
      <p:sp>
        <p:nvSpPr>
          <p:cNvPr id="9" name="Text Placeholder 4"/>
          <p:cNvSpPr txBox="1">
            <a:spLocks/>
          </p:cNvSpPr>
          <p:nvPr/>
        </p:nvSpPr>
        <p:spPr>
          <a:xfrm>
            <a:off x="6188737" y="549305"/>
            <a:ext cx="4041775"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Calisto M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Calisto M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Calisto M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Calisto M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Calisto M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Other  chair</a:t>
            </a:r>
          </a:p>
        </p:txBody>
      </p:sp>
    </p:spTree>
    <p:extLst>
      <p:ext uri="{BB962C8B-B14F-4D97-AF65-F5344CB8AC3E}">
        <p14:creationId xmlns:p14="http://schemas.microsoft.com/office/powerpoint/2010/main" val="198479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P spid="5" grpId="0" build="p"/>
      <p:bldP spid="6" grpId="0" build="p"/>
      <p:bldP spid="7" grpId="0" build="p"/>
      <p:bldP spid="10"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05388"/>
          </a:xfrm>
        </p:spPr>
        <p:style>
          <a:lnRef idx="0">
            <a:schemeClr val="accent6"/>
          </a:lnRef>
          <a:fillRef idx="3">
            <a:schemeClr val="accent6"/>
          </a:fillRef>
          <a:effectRef idx="3">
            <a:schemeClr val="accent6"/>
          </a:effectRef>
          <a:fontRef idx="minor">
            <a:schemeClr val="lt1"/>
          </a:fontRef>
        </p:style>
        <p:txBody>
          <a:bodyPr>
            <a:noAutofit/>
          </a:bodyPr>
          <a:lstStyle/>
          <a:p>
            <a:r>
              <a:rPr lang="en-US" sz="2800" dirty="0">
                <a:solidFill>
                  <a:schemeClr val="tx1"/>
                </a:solidFill>
                <a:latin typeface="Arial Rounded MT Bold"/>
                <a:cs typeface="Arial Rounded MT Bold"/>
              </a:rPr>
              <a:t>Reflection &amp; home assignment –</a:t>
            </a:r>
            <a:br>
              <a:rPr lang="en-US" sz="2800" dirty="0">
                <a:solidFill>
                  <a:schemeClr val="tx1"/>
                </a:solidFill>
                <a:latin typeface="Arial Rounded MT Bold"/>
                <a:cs typeface="Arial Rounded MT Bold"/>
              </a:rPr>
            </a:br>
            <a:r>
              <a:rPr lang="en-US" sz="2800" dirty="0">
                <a:solidFill>
                  <a:schemeClr val="tx1"/>
                </a:solidFill>
                <a:latin typeface="Arial Rounded MT Bold"/>
                <a:cs typeface="Arial Rounded MT Bold"/>
              </a:rPr>
              <a:t> empty chair dialogue</a:t>
            </a:r>
          </a:p>
        </p:txBody>
      </p:sp>
      <p:sp>
        <p:nvSpPr>
          <p:cNvPr id="5" name="Content Placeholder 4"/>
          <p:cNvSpPr>
            <a:spLocks noGrp="1"/>
          </p:cNvSpPr>
          <p:nvPr>
            <p:ph sz="half" idx="2"/>
          </p:nvPr>
        </p:nvSpPr>
        <p:spPr>
          <a:xfrm>
            <a:off x="2095676" y="3131642"/>
            <a:ext cx="4040188" cy="2128556"/>
          </a:xfrm>
          <a:prstGeom prst="rect">
            <a:avLst/>
          </a:prstGeom>
        </p:spPr>
        <p:txBody>
          <a:bodyPr>
            <a:normAutofit fontScale="92500" lnSpcReduction="20000"/>
          </a:bodyPr>
          <a:lstStyle/>
          <a:p>
            <a:pPr marL="0" indent="0">
              <a:buNone/>
            </a:pPr>
            <a:r>
              <a:rPr lang="en-US" sz="2000" dirty="0"/>
              <a:t> </a:t>
            </a:r>
          </a:p>
          <a:p>
            <a:pPr marL="0" indent="0">
              <a:buNone/>
            </a:pPr>
            <a:r>
              <a:rPr lang="en-US" sz="2000" b="1" dirty="0"/>
              <a:t>How do I feel when I am being treated like this?</a:t>
            </a:r>
          </a:p>
          <a:p>
            <a:pPr marL="0" indent="0">
              <a:buNone/>
            </a:pPr>
            <a:endParaRPr lang="en-US" sz="2000" b="1" dirty="0"/>
          </a:p>
          <a:p>
            <a:pPr marL="0" indent="0">
              <a:buNone/>
            </a:pPr>
            <a:r>
              <a:rPr lang="en-US" sz="2000" b="1" dirty="0"/>
              <a:t>What do I need(</a:t>
            </a:r>
            <a:r>
              <a:rPr lang="en-US" sz="2000" b="1" dirty="0" err="1"/>
              <a:t>ed</a:t>
            </a:r>
            <a:r>
              <a:rPr lang="en-US" sz="2000" b="1" dirty="0"/>
              <a:t>) when I am treated like this?</a:t>
            </a:r>
          </a:p>
          <a:p>
            <a:pPr marL="0" indent="0">
              <a:buNone/>
            </a:pPr>
            <a:r>
              <a:rPr lang="en-US" sz="2000" dirty="0"/>
              <a:t> </a:t>
            </a:r>
          </a:p>
        </p:txBody>
      </p:sp>
      <p:sp>
        <p:nvSpPr>
          <p:cNvPr id="6" name="Text Placeholder 5"/>
          <p:cNvSpPr>
            <a:spLocks noGrp="1"/>
          </p:cNvSpPr>
          <p:nvPr>
            <p:ph type="body" sz="quarter" idx="3"/>
          </p:nvPr>
        </p:nvSpPr>
        <p:spPr>
          <a:xfrm>
            <a:off x="6021390" y="2811761"/>
            <a:ext cx="4041775" cy="639762"/>
          </a:xfrm>
        </p:spPr>
        <p:txBody>
          <a:bodyPr>
            <a:noAutofit/>
          </a:bodyPr>
          <a:lstStyle/>
          <a:p>
            <a:r>
              <a:rPr lang="en-US" sz="2000" dirty="0"/>
              <a:t>What was hurtful in the other’s </a:t>
            </a:r>
            <a:r>
              <a:rPr lang="en-US" sz="2000" dirty="0" err="1"/>
              <a:t>behaviour</a:t>
            </a:r>
            <a:r>
              <a:rPr lang="en-US" sz="2000" dirty="0"/>
              <a:t>?</a:t>
            </a:r>
          </a:p>
          <a:p>
            <a:endParaRPr lang="en-US" sz="2000" dirty="0"/>
          </a:p>
          <a:p>
            <a:r>
              <a:rPr lang="en-US" sz="2000" dirty="0"/>
              <a:t>What was the implied message?</a:t>
            </a:r>
          </a:p>
        </p:txBody>
      </p:sp>
      <p:sp>
        <p:nvSpPr>
          <p:cNvPr id="7" name="Content Placeholder 6"/>
          <p:cNvSpPr>
            <a:spLocks noGrp="1"/>
          </p:cNvSpPr>
          <p:nvPr>
            <p:ph sz="quarter" idx="4"/>
          </p:nvPr>
        </p:nvSpPr>
        <p:spPr>
          <a:xfrm>
            <a:off x="5947261" y="4873059"/>
            <a:ext cx="4263541" cy="1822731"/>
          </a:xfrm>
        </p:spPr>
        <p:txBody>
          <a:bodyPr>
            <a:normAutofit/>
          </a:bodyPr>
          <a:lstStyle/>
          <a:p>
            <a:pPr marL="0" indent="0">
              <a:buNone/>
            </a:pPr>
            <a:r>
              <a:rPr lang="en-US" sz="2000" b="1" dirty="0"/>
              <a:t>What do I feel towards the hurt, shamed, put down, vulnerable part of me?</a:t>
            </a:r>
          </a:p>
        </p:txBody>
      </p:sp>
      <p:sp>
        <p:nvSpPr>
          <p:cNvPr id="10" name="TextBox 9"/>
          <p:cNvSpPr txBox="1"/>
          <p:nvPr/>
        </p:nvSpPr>
        <p:spPr>
          <a:xfrm>
            <a:off x="1846257" y="5784424"/>
            <a:ext cx="4002991" cy="707886"/>
          </a:xfrm>
          <a:prstGeom prst="rect">
            <a:avLst/>
          </a:prstGeom>
          <a:noFill/>
        </p:spPr>
        <p:txBody>
          <a:bodyPr wrap="square" rtlCol="0">
            <a:spAutoFit/>
          </a:bodyPr>
          <a:lstStyle/>
          <a:p>
            <a:r>
              <a:rPr lang="en-US" sz="2000" b="1" dirty="0">
                <a:latin typeface="Calisto MT"/>
                <a:cs typeface="Calisto MT"/>
              </a:rPr>
              <a:t>How can I protect myself when I am treated in a way that hurts?</a:t>
            </a:r>
          </a:p>
        </p:txBody>
      </p:sp>
      <p:sp>
        <p:nvSpPr>
          <p:cNvPr id="8" name="Text Placeholder 2"/>
          <p:cNvSpPr txBox="1">
            <a:spLocks/>
          </p:cNvSpPr>
          <p:nvPr/>
        </p:nvSpPr>
        <p:spPr>
          <a:xfrm>
            <a:off x="1809059" y="1360160"/>
            <a:ext cx="4040188" cy="639762"/>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Calisto M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Calisto M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Calisto M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Calisto M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Calisto M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b="0" dirty="0">
                <a:solidFill>
                  <a:srgbClr val="008000"/>
                </a:solidFill>
              </a:rPr>
              <a:t>Parts enacted in the </a:t>
            </a:r>
            <a:r>
              <a:rPr lang="en-US" b="0" dirty="0">
                <a:solidFill>
                  <a:srgbClr val="008000"/>
                </a:solidFill>
                <a:latin typeface="Arial Rounded MT Bold"/>
                <a:cs typeface="Arial Rounded MT Bold"/>
              </a:rPr>
              <a:t>Experiencer Chair</a:t>
            </a:r>
          </a:p>
        </p:txBody>
      </p:sp>
      <p:sp>
        <p:nvSpPr>
          <p:cNvPr id="11" name="Text Placeholder 4"/>
          <p:cNvSpPr txBox="1">
            <a:spLocks/>
          </p:cNvSpPr>
          <p:nvPr/>
        </p:nvSpPr>
        <p:spPr>
          <a:xfrm>
            <a:off x="6169027" y="1381520"/>
            <a:ext cx="4041775" cy="639762"/>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Calisto M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Calisto M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Calisto M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Calisto M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Calisto M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b="0" dirty="0">
                <a:solidFill>
                  <a:schemeClr val="accent4">
                    <a:lumMod val="75000"/>
                  </a:schemeClr>
                </a:solidFill>
              </a:rPr>
              <a:t>Parts enacted in the </a:t>
            </a:r>
          </a:p>
          <a:p>
            <a:r>
              <a:rPr lang="en-US"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Other Chair</a:t>
            </a:r>
          </a:p>
        </p:txBody>
      </p:sp>
    </p:spTree>
    <p:extLst>
      <p:ext uri="{BB962C8B-B14F-4D97-AF65-F5344CB8AC3E}">
        <p14:creationId xmlns:p14="http://schemas.microsoft.com/office/powerpoint/2010/main" val="22393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P spid="6" grpId="0" build="p"/>
      <p:bldP spid="7" grpId="0" build="p"/>
      <p:bldP spid="10" grpId="0"/>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F3A2F-20E2-9177-46FA-FB00CC71688E}"/>
              </a:ext>
            </a:extLst>
          </p:cNvPr>
          <p:cNvSpPr>
            <a:spLocks noGrp="1"/>
          </p:cNvSpPr>
          <p:nvPr>
            <p:ph type="title"/>
          </p:nvPr>
        </p:nvSpPr>
        <p:spPr/>
        <p:txBody>
          <a:bodyPr/>
          <a:lstStyle/>
          <a:p>
            <a:r>
              <a:rPr lang="en-US" dirty="0"/>
              <a:t>Symptom Level – Generating Self-Compassion</a:t>
            </a:r>
          </a:p>
        </p:txBody>
      </p:sp>
      <p:sp>
        <p:nvSpPr>
          <p:cNvPr id="3" name="Content Placeholder 2">
            <a:extLst>
              <a:ext uri="{FF2B5EF4-FFF2-40B4-BE49-F238E27FC236}">
                <a16:creationId xmlns:a16="http://schemas.microsoft.com/office/drawing/2014/main" id="{ED8F1E81-2AFC-0392-6D65-B3D967FD0B6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87311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44341-B5AA-E52B-EF25-A965C999F4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18BD78-0272-1AD9-4FFF-D417A5E36DF5}"/>
              </a:ext>
            </a:extLst>
          </p:cNvPr>
          <p:cNvSpPr>
            <a:spLocks noGrp="1"/>
          </p:cNvSpPr>
          <p:nvPr>
            <p:ph idx="1"/>
          </p:nvPr>
        </p:nvSpPr>
        <p:spPr/>
        <p:txBody>
          <a:bodyPr/>
          <a:lstStyle/>
          <a:p>
            <a:r>
              <a:rPr lang="en-US" dirty="0"/>
              <a:t>it is in these tasks that we hope C will not only access core painful feelings and the unmet needs associated with them, but will also transform those core painful feelings through generating self-compassion and healthy boundary setting protective anger. </a:t>
            </a:r>
          </a:p>
          <a:p>
            <a:endParaRPr lang="en-US" dirty="0"/>
          </a:p>
        </p:txBody>
      </p:sp>
    </p:spTree>
    <p:extLst>
      <p:ext uri="{BB962C8B-B14F-4D97-AF65-F5344CB8AC3E}">
        <p14:creationId xmlns:p14="http://schemas.microsoft.com/office/powerpoint/2010/main" val="2418023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A3BF-B0B5-46F6-00CB-23474FD892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68040F-D207-5B4C-2093-B45632251C57}"/>
              </a:ext>
            </a:extLst>
          </p:cNvPr>
          <p:cNvSpPr>
            <a:spLocks noGrp="1"/>
          </p:cNvSpPr>
          <p:nvPr>
            <p:ph idx="1"/>
          </p:nvPr>
        </p:nvSpPr>
        <p:spPr/>
        <p:txBody>
          <a:bodyPr/>
          <a:lstStyle/>
          <a:p>
            <a:endParaRPr lang="en-US" dirty="0"/>
          </a:p>
          <a:p>
            <a:r>
              <a:rPr lang="en-US" dirty="0"/>
              <a:t>It is also often in the context of these tasks that the therapist through his or her relational presence and communication, most powerfully offers compassionate responses towards C’s pain and affirmative validation of C’s needs. </a:t>
            </a:r>
            <a:endParaRPr lang="en-IE" dirty="0"/>
          </a:p>
          <a:p>
            <a:endParaRPr lang="en-US" dirty="0"/>
          </a:p>
        </p:txBody>
      </p:sp>
    </p:spTree>
    <p:extLst>
      <p:ext uri="{BB962C8B-B14F-4D97-AF65-F5344CB8AC3E}">
        <p14:creationId xmlns:p14="http://schemas.microsoft.com/office/powerpoint/2010/main" val="3492285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AC4D-5EDF-AA3B-A0B5-6200F7051B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8462B0-F4B4-D898-EE15-75EAF0B5161F}"/>
              </a:ext>
            </a:extLst>
          </p:cNvPr>
          <p:cNvSpPr>
            <a:spLocks noGrp="1"/>
          </p:cNvSpPr>
          <p:nvPr>
            <p:ph idx="1"/>
          </p:nvPr>
        </p:nvSpPr>
        <p:spPr/>
        <p:txBody>
          <a:bodyPr/>
          <a:lstStyle/>
          <a:p>
            <a:r>
              <a:rPr lang="en-GB" dirty="0"/>
              <a:t>it will be the freshness of the felt and expressed pain that later in the dialogue has the potential to elicit compassion (see stage 5B)</a:t>
            </a:r>
            <a:r>
              <a:rPr lang="en-IE" dirty="0"/>
              <a:t> </a:t>
            </a:r>
            <a:endParaRPr lang="en-US" dirty="0"/>
          </a:p>
        </p:txBody>
      </p:sp>
    </p:spTree>
    <p:extLst>
      <p:ext uri="{BB962C8B-B14F-4D97-AF65-F5344CB8AC3E}">
        <p14:creationId xmlns:p14="http://schemas.microsoft.com/office/powerpoint/2010/main" val="1624587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6810-3AE8-43F0-403A-9520D6F1E634}"/>
              </a:ext>
            </a:extLst>
          </p:cNvPr>
          <p:cNvSpPr>
            <a:spLocks noGrp="1"/>
          </p:cNvSpPr>
          <p:nvPr>
            <p:ph type="title"/>
          </p:nvPr>
        </p:nvSpPr>
        <p:spPr/>
        <p:txBody>
          <a:bodyPr/>
          <a:lstStyle/>
          <a:p>
            <a:r>
              <a:rPr lang="en-US" dirty="0"/>
              <a:t>In the Self-Critic Dialogue</a:t>
            </a:r>
          </a:p>
        </p:txBody>
      </p:sp>
      <p:sp>
        <p:nvSpPr>
          <p:cNvPr id="3" name="Content Placeholder 2">
            <a:extLst>
              <a:ext uri="{FF2B5EF4-FFF2-40B4-BE49-F238E27FC236}">
                <a16:creationId xmlns:a16="http://schemas.microsoft.com/office/drawing/2014/main" id="{D22EAD62-D6D9-65CD-7F55-671FC682CBBD}"/>
              </a:ext>
            </a:extLst>
          </p:cNvPr>
          <p:cNvSpPr>
            <a:spLocks noGrp="1"/>
          </p:cNvSpPr>
          <p:nvPr>
            <p:ph idx="1"/>
          </p:nvPr>
        </p:nvSpPr>
        <p:spPr/>
        <p:txBody>
          <a:bodyPr/>
          <a:lstStyle/>
          <a:p>
            <a:pPr lvl="0"/>
            <a:r>
              <a:rPr lang="en-GB" i="1" dirty="0"/>
              <a:t>Probing for Compassion Stage</a:t>
            </a:r>
            <a:r>
              <a:rPr lang="en-GB" dirty="0"/>
              <a:t>. </a:t>
            </a:r>
            <a:endParaRPr lang="en-IE" dirty="0"/>
          </a:p>
          <a:p>
            <a:r>
              <a:rPr lang="en-GB" dirty="0"/>
              <a:t>Once C accesses and expresses the core painful feelings linked to the criticism and articulates what he or she needs from the Critic, </a:t>
            </a:r>
          </a:p>
          <a:p>
            <a:pPr marL="0" indent="0">
              <a:buNone/>
            </a:pPr>
            <a:endParaRPr lang="en-GB" dirty="0"/>
          </a:p>
          <a:p>
            <a:r>
              <a:rPr lang="en-GB" dirty="0"/>
              <a:t>T asks C to move back to the Critic chair, where he or she invites C, as Critic, to see what their response is to the pain and need as expressed by the vulnerable self</a:t>
            </a:r>
            <a:endParaRPr lang="en-US" dirty="0"/>
          </a:p>
        </p:txBody>
      </p:sp>
    </p:spTree>
    <p:extLst>
      <p:ext uri="{BB962C8B-B14F-4D97-AF65-F5344CB8AC3E}">
        <p14:creationId xmlns:p14="http://schemas.microsoft.com/office/powerpoint/2010/main" val="2630140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9724-DA47-424E-CC97-884371F873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181FD6-BF79-181C-ECE5-898872982382}"/>
              </a:ext>
            </a:extLst>
          </p:cNvPr>
          <p:cNvSpPr>
            <a:spLocks noGrp="1"/>
          </p:cNvSpPr>
          <p:nvPr>
            <p:ph idx="1"/>
          </p:nvPr>
        </p:nvSpPr>
        <p:spPr/>
        <p:txBody>
          <a:bodyPr/>
          <a:lstStyle/>
          <a:p>
            <a:r>
              <a:rPr lang="en-GB" i="1" dirty="0"/>
              <a:t>Therapist: So, if you could come back here </a:t>
            </a:r>
            <a:r>
              <a:rPr lang="en-GB" dirty="0"/>
              <a:t>[pointing to the Critic chair]</a:t>
            </a:r>
            <a:r>
              <a:rPr lang="en-GB" i="1" dirty="0"/>
              <a:t>. So, she is saying </a:t>
            </a:r>
            <a:r>
              <a:rPr lang="en-GB" dirty="0"/>
              <a:t>[pointing to the Experiencer chair]. </a:t>
            </a:r>
            <a:r>
              <a:rPr lang="en-GB" i="1" dirty="0"/>
              <a:t>I am aching, I</a:t>
            </a:r>
            <a:r>
              <a:rPr lang="en-GB" dirty="0"/>
              <a:t> </a:t>
            </a:r>
            <a:r>
              <a:rPr lang="en-GB" i="1" dirty="0"/>
              <a:t>feel so, so worthless. And she is so distressed. She is saying I need you to be gentler with me. What is your response to that? Can you see her pain? What do you feel towards her, here-and-now, as she is expressing this to you?</a:t>
            </a:r>
            <a:endParaRPr lang="en-IE" dirty="0"/>
          </a:p>
          <a:p>
            <a:endParaRPr lang="en-US" dirty="0"/>
          </a:p>
        </p:txBody>
      </p:sp>
    </p:spTree>
    <p:extLst>
      <p:ext uri="{BB962C8B-B14F-4D97-AF65-F5344CB8AC3E}">
        <p14:creationId xmlns:p14="http://schemas.microsoft.com/office/powerpoint/2010/main" val="1094147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DD647-2919-7CC1-1423-75F93637EC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39581D-1B18-6792-001C-95B1ED346E00}"/>
              </a:ext>
            </a:extLst>
          </p:cNvPr>
          <p:cNvSpPr>
            <a:spLocks noGrp="1"/>
          </p:cNvSpPr>
          <p:nvPr>
            <p:ph idx="1"/>
          </p:nvPr>
        </p:nvSpPr>
        <p:spPr/>
        <p:txBody>
          <a:bodyPr/>
          <a:lstStyle/>
          <a:p>
            <a:r>
              <a:rPr lang="en-US" dirty="0"/>
              <a:t>If there is no softening in the Critic and thus no expression of compassion towards the self in the Experiencer chair at this stage, T  acknowledges this and asks C to express where they are in terms of self-treatment (e.g., </a:t>
            </a:r>
            <a:r>
              <a:rPr lang="en-US" i="1" dirty="0"/>
              <a:t>So you are saying I do not see your pain. So tell her: I don’t see your pain, I feel cold towards you</a:t>
            </a:r>
            <a:r>
              <a:rPr lang="en-US" dirty="0"/>
              <a:t>; stage 5A). </a:t>
            </a:r>
          </a:p>
          <a:p>
            <a:endParaRPr lang="en-US" dirty="0"/>
          </a:p>
          <a:p>
            <a:r>
              <a:rPr lang="en-US" dirty="0"/>
              <a:t>This further escalation in the Critic will be used in stage 6A (below) as a challenge for the Experiencer to stand up to the Critic and set a boundary to him/her. </a:t>
            </a:r>
          </a:p>
        </p:txBody>
      </p:sp>
    </p:spTree>
    <p:extLst>
      <p:ext uri="{BB962C8B-B14F-4D97-AF65-F5344CB8AC3E}">
        <p14:creationId xmlns:p14="http://schemas.microsoft.com/office/powerpoint/2010/main" val="1197237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48D51-8D67-9250-BA53-CDA7E6B97D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060510-688F-D102-D9E3-8FA5782A4A52}"/>
              </a:ext>
            </a:extLst>
          </p:cNvPr>
          <p:cNvSpPr>
            <a:spLocks noGrp="1"/>
          </p:cNvSpPr>
          <p:nvPr>
            <p:ph idx="1"/>
          </p:nvPr>
        </p:nvSpPr>
        <p:spPr/>
        <p:txBody>
          <a:bodyPr/>
          <a:lstStyle/>
          <a:p>
            <a:r>
              <a:rPr lang="en-US" dirty="0"/>
              <a:t>T is also enquiring after the function of the criticism/escalation</a:t>
            </a:r>
          </a:p>
          <a:p>
            <a:endParaRPr lang="en-US" dirty="0"/>
          </a:p>
          <a:p>
            <a:r>
              <a:rPr lang="en-US" dirty="0"/>
              <a:t>often when C expresses a rigidly harsh and invalidating position, highlighting the function of that harshness points to implicitly self-protective (and thus inherently compassionate) aspects of the self-treatment.</a:t>
            </a:r>
            <a:endParaRPr lang="en-IE" dirty="0"/>
          </a:p>
          <a:p>
            <a:r>
              <a:rPr lang="en-IE" dirty="0"/>
              <a:t> </a:t>
            </a:r>
            <a:endParaRPr lang="en-US" dirty="0"/>
          </a:p>
        </p:txBody>
      </p:sp>
    </p:spTree>
    <p:extLst>
      <p:ext uri="{BB962C8B-B14F-4D97-AF65-F5344CB8AC3E}">
        <p14:creationId xmlns:p14="http://schemas.microsoft.com/office/powerpoint/2010/main" val="2822340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8D3ED-266D-1C10-FEF9-FD85B769D7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4DBAAF-716A-1489-D5E1-A883FD5748F6}"/>
              </a:ext>
            </a:extLst>
          </p:cNvPr>
          <p:cNvSpPr>
            <a:spLocks noGrp="1"/>
          </p:cNvSpPr>
          <p:nvPr>
            <p:ph idx="1"/>
          </p:nvPr>
        </p:nvSpPr>
        <p:spPr/>
        <p:txBody>
          <a:bodyPr/>
          <a:lstStyle/>
          <a:p>
            <a:r>
              <a:rPr lang="en-GB" dirty="0"/>
              <a:t>Where the Critic softens and expresses compassion (e.g., </a:t>
            </a:r>
            <a:r>
              <a:rPr lang="en-GB" i="1" dirty="0"/>
              <a:t>I see your pain and I care about you, I will try to be gentler with you</a:t>
            </a:r>
            <a:r>
              <a:rPr lang="en-GB" dirty="0"/>
              <a:t>), </a:t>
            </a:r>
          </a:p>
          <a:p>
            <a:endParaRPr lang="en-GB" dirty="0"/>
          </a:p>
          <a:p>
            <a:r>
              <a:rPr lang="en-GB" dirty="0"/>
              <a:t>T asks C to move back to the Experiencer chair and see how it is to receive this compassion: </a:t>
            </a:r>
            <a:r>
              <a:rPr lang="en-GB" i="1" dirty="0"/>
              <a:t>Come back here </a:t>
            </a:r>
            <a:r>
              <a:rPr lang="en-GB" dirty="0"/>
              <a:t>[the Experiencer chair]. </a:t>
            </a:r>
            <a:r>
              <a:rPr lang="en-GB" i="1" dirty="0"/>
              <a:t>How is it to hear it: I care about you? How does it feel inside? Can you let it in?</a:t>
            </a:r>
            <a:r>
              <a:rPr lang="en-GB" dirty="0"/>
              <a:t> </a:t>
            </a:r>
            <a:endParaRPr lang="en-US" dirty="0"/>
          </a:p>
        </p:txBody>
      </p:sp>
    </p:spTree>
    <p:extLst>
      <p:ext uri="{BB962C8B-B14F-4D97-AF65-F5344CB8AC3E}">
        <p14:creationId xmlns:p14="http://schemas.microsoft.com/office/powerpoint/2010/main" val="3569068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7B421-09C4-0C1D-4D03-5767F50422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FBE968-0BDB-2E6D-92AA-D23DCFA3D32F}"/>
              </a:ext>
            </a:extLst>
          </p:cNvPr>
          <p:cNvSpPr>
            <a:spLocks noGrp="1"/>
          </p:cNvSpPr>
          <p:nvPr>
            <p:ph idx="1"/>
          </p:nvPr>
        </p:nvSpPr>
        <p:spPr/>
        <p:txBody>
          <a:bodyPr/>
          <a:lstStyle/>
          <a:p>
            <a:r>
              <a:rPr lang="en-GB" dirty="0"/>
              <a:t>C may not want to trust that the compassion is genuine for fear that in their naivety, they would only get even more hurt the next time (e.g., </a:t>
            </a:r>
            <a:r>
              <a:rPr lang="en-GB" i="1" dirty="0"/>
              <a:t>I don’t trust you, you will come and attack me again</a:t>
            </a:r>
            <a:r>
              <a:rPr lang="en-GB" dirty="0"/>
              <a:t>). </a:t>
            </a:r>
            <a:endParaRPr lang="en-US" dirty="0"/>
          </a:p>
        </p:txBody>
      </p:sp>
    </p:spTree>
    <p:extLst>
      <p:ext uri="{BB962C8B-B14F-4D97-AF65-F5344CB8AC3E}">
        <p14:creationId xmlns:p14="http://schemas.microsoft.com/office/powerpoint/2010/main" val="125680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01A9F-15BE-6996-E52F-991CC415A7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22018B-DCFB-2179-0F16-8BE6F3C80EB2}"/>
              </a:ext>
            </a:extLst>
          </p:cNvPr>
          <p:cNvSpPr>
            <a:spLocks noGrp="1"/>
          </p:cNvSpPr>
          <p:nvPr>
            <p:ph idx="1"/>
          </p:nvPr>
        </p:nvSpPr>
        <p:spPr/>
        <p:txBody>
          <a:bodyPr/>
          <a:lstStyle/>
          <a:p>
            <a:r>
              <a:rPr lang="en-GB" dirty="0"/>
              <a:t>block to letting in compassion, it is important that is explored, named, and expressed by C</a:t>
            </a:r>
          </a:p>
          <a:p>
            <a:endParaRPr lang="en-GB" dirty="0"/>
          </a:p>
          <a:p>
            <a:r>
              <a:rPr lang="en-GB" dirty="0"/>
              <a:t>T validates it and asks C still to try how it is to receive such compassion</a:t>
            </a:r>
            <a:r>
              <a:rPr lang="en-IE" dirty="0"/>
              <a:t> </a:t>
            </a:r>
            <a:endParaRPr lang="en-US" dirty="0"/>
          </a:p>
        </p:txBody>
      </p:sp>
    </p:spTree>
    <p:extLst>
      <p:ext uri="{BB962C8B-B14F-4D97-AF65-F5344CB8AC3E}">
        <p14:creationId xmlns:p14="http://schemas.microsoft.com/office/powerpoint/2010/main" val="3965730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D50F-77DA-DD58-6389-53AA16D8B73D}"/>
              </a:ext>
            </a:extLst>
          </p:cNvPr>
          <p:cNvSpPr>
            <a:spLocks noGrp="1"/>
          </p:cNvSpPr>
          <p:nvPr>
            <p:ph type="title"/>
          </p:nvPr>
        </p:nvSpPr>
        <p:spPr/>
        <p:txBody>
          <a:bodyPr/>
          <a:lstStyle/>
          <a:p>
            <a:r>
              <a:rPr lang="en-US" b="1" dirty="0"/>
              <a:t>Soothing Global Distress through use of an Imaginary Dialogue</a:t>
            </a:r>
            <a:r>
              <a:rPr lang="en-IE" dirty="0"/>
              <a:t> </a:t>
            </a:r>
            <a:endParaRPr lang="en-US" dirty="0"/>
          </a:p>
        </p:txBody>
      </p:sp>
      <p:sp>
        <p:nvSpPr>
          <p:cNvPr id="3" name="Content Placeholder 2">
            <a:extLst>
              <a:ext uri="{FF2B5EF4-FFF2-40B4-BE49-F238E27FC236}">
                <a16:creationId xmlns:a16="http://schemas.microsoft.com/office/drawing/2014/main" id="{C106BC80-17E4-5AEA-5684-CA61E38F8D31}"/>
              </a:ext>
            </a:extLst>
          </p:cNvPr>
          <p:cNvSpPr>
            <a:spLocks noGrp="1"/>
          </p:cNvSpPr>
          <p:nvPr>
            <p:ph idx="1"/>
          </p:nvPr>
        </p:nvSpPr>
        <p:spPr/>
        <p:txBody>
          <a:bodyPr/>
          <a:lstStyle/>
          <a:p>
            <a:r>
              <a:rPr lang="en-GB" dirty="0"/>
              <a:t>Marker: C overwhelmed, dysregulated, high arousal low differentiation</a:t>
            </a:r>
          </a:p>
          <a:p>
            <a:endParaRPr lang="en-US" dirty="0"/>
          </a:p>
        </p:txBody>
      </p:sp>
    </p:spTree>
    <p:extLst>
      <p:ext uri="{BB962C8B-B14F-4D97-AF65-F5344CB8AC3E}">
        <p14:creationId xmlns:p14="http://schemas.microsoft.com/office/powerpoint/2010/main" val="3439233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EC310-FBE5-A404-6A64-9E6192A89A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595CBF-6818-309E-6401-652D069692A9}"/>
              </a:ext>
            </a:extLst>
          </p:cNvPr>
          <p:cNvSpPr>
            <a:spLocks noGrp="1"/>
          </p:cNvSpPr>
          <p:nvPr>
            <p:ph idx="1"/>
          </p:nvPr>
        </p:nvSpPr>
        <p:spPr/>
        <p:txBody>
          <a:bodyPr>
            <a:normAutofit/>
          </a:bodyPr>
          <a:lstStyle/>
          <a:p>
            <a:r>
              <a:rPr lang="en-GB" i="1" dirty="0"/>
              <a:t>Therapist: Come back here </a:t>
            </a:r>
            <a:r>
              <a:rPr lang="en-GB" dirty="0"/>
              <a:t>[to the Experiencer chair]. </a:t>
            </a:r>
            <a:r>
              <a:rPr lang="en-GB" i="1" dirty="0"/>
              <a:t>How is it to hear it: ‘I care about you?’ How does it feel inside? Can you let it in?</a:t>
            </a:r>
            <a:endParaRPr lang="en-IE" dirty="0"/>
          </a:p>
          <a:p>
            <a:endParaRPr lang="en-US" i="1" dirty="0"/>
          </a:p>
          <a:p>
            <a:r>
              <a:rPr lang="en-US" i="1" dirty="0"/>
              <a:t>Client: I don’t know whether I can trust her… that she wouldn’t attack me again.</a:t>
            </a:r>
            <a:endParaRPr lang="en-IE" dirty="0"/>
          </a:p>
          <a:p>
            <a:endParaRPr lang="en-US" i="1" dirty="0"/>
          </a:p>
          <a:p>
            <a:r>
              <a:rPr lang="en-US" i="1" dirty="0"/>
              <a:t>Therapist: OK, so it is ‘I cannot trust you’. Can you tell her that?</a:t>
            </a:r>
            <a:endParaRPr lang="en-IE" dirty="0"/>
          </a:p>
          <a:p>
            <a:endParaRPr lang="en-US" i="1" dirty="0"/>
          </a:p>
          <a:p>
            <a:r>
              <a:rPr lang="en-US" i="1" dirty="0"/>
              <a:t>Client: I cannot trust you. You will come and attack me again. </a:t>
            </a:r>
            <a:endParaRPr lang="en-IE" dirty="0"/>
          </a:p>
          <a:p>
            <a:endParaRPr lang="en-US" dirty="0"/>
          </a:p>
        </p:txBody>
      </p:sp>
    </p:spTree>
    <p:extLst>
      <p:ext uri="{BB962C8B-B14F-4D97-AF65-F5344CB8AC3E}">
        <p14:creationId xmlns:p14="http://schemas.microsoft.com/office/powerpoint/2010/main" val="3247145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EB5-AFA0-A326-EB90-A8C5618CB6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6048DF-46C2-A2DB-D754-C917DA7C9BD6}"/>
              </a:ext>
            </a:extLst>
          </p:cNvPr>
          <p:cNvSpPr>
            <a:spLocks noGrp="1"/>
          </p:cNvSpPr>
          <p:nvPr>
            <p:ph idx="1"/>
          </p:nvPr>
        </p:nvSpPr>
        <p:spPr/>
        <p:txBody>
          <a:bodyPr/>
          <a:lstStyle/>
          <a:p>
            <a:r>
              <a:rPr lang="en-GB" i="1" dirty="0"/>
              <a:t>Therapist: Ok so it is like: ‘I cannot trust’… But how is it when she says this… here-and-now. How does it feel to hear it here?</a:t>
            </a:r>
            <a:endParaRPr lang="en-IE" dirty="0"/>
          </a:p>
          <a:p>
            <a:endParaRPr lang="en-GB" i="1" dirty="0"/>
          </a:p>
          <a:p>
            <a:r>
              <a:rPr lang="en-GB" i="1" dirty="0"/>
              <a:t>Client: It feels nice. </a:t>
            </a:r>
            <a:endParaRPr lang="en-IE" dirty="0"/>
          </a:p>
          <a:p>
            <a:endParaRPr lang="en-GB" i="1" dirty="0"/>
          </a:p>
          <a:p>
            <a:r>
              <a:rPr lang="en-GB" i="1" dirty="0"/>
              <a:t>Therapist: Ok, so tell her, ‘it feels nice, but I have to be cautious with you’. </a:t>
            </a:r>
            <a:endParaRPr lang="en-IE" dirty="0"/>
          </a:p>
          <a:p>
            <a:endParaRPr lang="en-GB" i="1" dirty="0"/>
          </a:p>
          <a:p>
            <a:r>
              <a:rPr lang="en-GB" i="1" dirty="0"/>
              <a:t>Client: It feels nice.</a:t>
            </a:r>
            <a:endParaRPr lang="en-IE" dirty="0"/>
          </a:p>
          <a:p>
            <a:endParaRPr lang="en-US" dirty="0"/>
          </a:p>
        </p:txBody>
      </p:sp>
    </p:spTree>
    <p:extLst>
      <p:ext uri="{BB962C8B-B14F-4D97-AF65-F5344CB8AC3E}">
        <p14:creationId xmlns:p14="http://schemas.microsoft.com/office/powerpoint/2010/main" val="2982331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9D6B-AD39-982C-FDC6-7575F0455B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579A06-5264-665C-27E4-F1BD79AB2836}"/>
              </a:ext>
            </a:extLst>
          </p:cNvPr>
          <p:cNvSpPr>
            <a:spLocks noGrp="1"/>
          </p:cNvSpPr>
          <p:nvPr>
            <p:ph idx="1"/>
          </p:nvPr>
        </p:nvSpPr>
        <p:spPr/>
        <p:txBody>
          <a:bodyPr/>
          <a:lstStyle/>
          <a:p>
            <a:r>
              <a:rPr lang="en-GB" dirty="0"/>
              <a:t>Self-compassion is most fully felt when both its offering (stage 5B) and reception (6B) are experienced and expressed. </a:t>
            </a:r>
            <a:endParaRPr lang="en-US" dirty="0"/>
          </a:p>
        </p:txBody>
      </p:sp>
    </p:spTree>
    <p:extLst>
      <p:ext uri="{BB962C8B-B14F-4D97-AF65-F5344CB8AC3E}">
        <p14:creationId xmlns:p14="http://schemas.microsoft.com/office/powerpoint/2010/main" val="3809156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4F14C-C3F9-1FA3-29E2-3912BD49C686}"/>
              </a:ext>
            </a:extLst>
          </p:cNvPr>
          <p:cNvSpPr>
            <a:spLocks noGrp="1"/>
          </p:cNvSpPr>
          <p:nvPr>
            <p:ph type="title"/>
          </p:nvPr>
        </p:nvSpPr>
        <p:spPr/>
        <p:txBody>
          <a:bodyPr/>
          <a:lstStyle/>
          <a:p>
            <a:r>
              <a:rPr lang="en-US" dirty="0"/>
              <a:t>Self-Compassion in the context of UFB</a:t>
            </a:r>
          </a:p>
        </p:txBody>
      </p:sp>
      <p:sp>
        <p:nvSpPr>
          <p:cNvPr id="3" name="Content Placeholder 2">
            <a:extLst>
              <a:ext uri="{FF2B5EF4-FFF2-40B4-BE49-F238E27FC236}">
                <a16:creationId xmlns:a16="http://schemas.microsoft.com/office/drawing/2014/main" id="{0EB399ED-DE43-B4A5-FD68-E7E1BB85031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670733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2BB0-C37F-C3FF-BE82-E5089D0206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6B7F84-80C3-C671-688C-70EE07CF0A52}"/>
              </a:ext>
            </a:extLst>
          </p:cNvPr>
          <p:cNvSpPr>
            <a:spLocks noGrp="1"/>
          </p:cNvSpPr>
          <p:nvPr>
            <p:ph idx="1"/>
          </p:nvPr>
        </p:nvSpPr>
        <p:spPr/>
        <p:txBody>
          <a:bodyPr/>
          <a:lstStyle/>
          <a:p>
            <a:r>
              <a:rPr lang="en-US" dirty="0"/>
              <a:t>Once C has accessed the freshly felt pain and expressed both this pain and the  need implicit in the pain to the other, T asks C to move back to the Other chair. </a:t>
            </a:r>
          </a:p>
        </p:txBody>
      </p:sp>
    </p:spTree>
    <p:extLst>
      <p:ext uri="{BB962C8B-B14F-4D97-AF65-F5344CB8AC3E}">
        <p14:creationId xmlns:p14="http://schemas.microsoft.com/office/powerpoint/2010/main" val="3719404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4B0E7-8B6E-0C1E-2F44-077871C992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A373FC-92FD-7EE6-D96F-9AF4DD3E703A}"/>
              </a:ext>
            </a:extLst>
          </p:cNvPr>
          <p:cNvSpPr>
            <a:spLocks noGrp="1"/>
          </p:cNvSpPr>
          <p:nvPr>
            <p:ph idx="1"/>
          </p:nvPr>
        </p:nvSpPr>
        <p:spPr/>
        <p:txBody>
          <a:bodyPr/>
          <a:lstStyle/>
          <a:p>
            <a:r>
              <a:rPr lang="en-US" dirty="0"/>
              <a:t>C is asked to enact the other, not as C normally sees them (stage 2B), but rather as the other sitting here now, seeing and hearing the pain and need expressed in the Self chair. </a:t>
            </a:r>
          </a:p>
        </p:txBody>
      </p:sp>
    </p:spTree>
    <p:extLst>
      <p:ext uri="{BB962C8B-B14F-4D97-AF65-F5344CB8AC3E}">
        <p14:creationId xmlns:p14="http://schemas.microsoft.com/office/powerpoint/2010/main" val="4182565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D52F-5649-7C94-FDBC-FC9D161D32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968DA9-8764-FE82-7E0B-2F1F22106158}"/>
              </a:ext>
            </a:extLst>
          </p:cNvPr>
          <p:cNvSpPr>
            <a:spLocks noGrp="1"/>
          </p:cNvSpPr>
          <p:nvPr>
            <p:ph idx="1"/>
          </p:nvPr>
        </p:nvSpPr>
        <p:spPr/>
        <p:txBody>
          <a:bodyPr/>
          <a:lstStyle/>
          <a:p>
            <a:r>
              <a:rPr lang="en-US" dirty="0"/>
              <a:t>The prototypical instruction in stage 5 is something along the following lines: </a:t>
            </a:r>
          </a:p>
          <a:p>
            <a:endParaRPr lang="en-US" i="1" dirty="0"/>
          </a:p>
          <a:p>
            <a:r>
              <a:rPr lang="en-US" i="1" dirty="0"/>
              <a:t>T: </a:t>
            </a:r>
            <a:r>
              <a:rPr lang="en-GB" i="1" dirty="0"/>
              <a:t>Come back here </a:t>
            </a:r>
            <a:r>
              <a:rPr lang="en-GB" dirty="0"/>
              <a:t>[pointing at the Other chair]</a:t>
            </a:r>
            <a:r>
              <a:rPr lang="en-GB" i="1" dirty="0"/>
              <a:t>. Be your dad </a:t>
            </a:r>
            <a:r>
              <a:rPr lang="en-GB" dirty="0"/>
              <a:t>[the other with whom is the UFB]. </a:t>
            </a:r>
            <a:r>
              <a:rPr lang="en-GB" i="1" dirty="0"/>
              <a:t>What do you feel towards that little boy, missing you so much and wanting you to be there for him </a:t>
            </a:r>
            <a:r>
              <a:rPr lang="en-GB" dirty="0"/>
              <a:t>[C in the Self chair]</a:t>
            </a:r>
            <a:r>
              <a:rPr lang="en-GB" i="1" dirty="0"/>
              <a:t>? What do you feel towards him, right now? What is your response to him?</a:t>
            </a:r>
            <a:endParaRPr lang="en-US" dirty="0"/>
          </a:p>
        </p:txBody>
      </p:sp>
    </p:spTree>
    <p:extLst>
      <p:ext uri="{BB962C8B-B14F-4D97-AF65-F5344CB8AC3E}">
        <p14:creationId xmlns:p14="http://schemas.microsoft.com/office/powerpoint/2010/main" val="2320539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85ED-BD76-52EB-C071-D928501BB8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6C4E30-000C-7901-E4E5-3B384D4C6BAE}"/>
              </a:ext>
            </a:extLst>
          </p:cNvPr>
          <p:cNvSpPr>
            <a:spLocks noGrp="1"/>
          </p:cNvSpPr>
          <p:nvPr>
            <p:ph idx="1"/>
          </p:nvPr>
        </p:nvSpPr>
        <p:spPr/>
        <p:txBody>
          <a:bodyPr>
            <a:normAutofit fontScale="92500" lnSpcReduction="20000"/>
          </a:bodyPr>
          <a:lstStyle/>
          <a:p>
            <a:r>
              <a:rPr lang="en-US" dirty="0"/>
              <a:t>The response of the other can come in either one of two forms (again stages 5A and 5B) or in a mixture of these two forms (a mixture of 5A and 5B).</a:t>
            </a:r>
          </a:p>
          <a:p>
            <a:endParaRPr lang="en-US" dirty="0"/>
          </a:p>
          <a:p>
            <a:r>
              <a:rPr lang="en-US" dirty="0"/>
              <a:t>If the enacted other is non-responsive to the pain and unmet needs (stage 5A), T goes with this rejection and asks C to express this non-responsiveness from the Other chair: </a:t>
            </a:r>
            <a:r>
              <a:rPr lang="en-US" i="1" dirty="0"/>
              <a:t>So tell him, ‘I don’t see your pain, I do not know what you are talking about’</a:t>
            </a:r>
            <a:r>
              <a:rPr lang="en-US" dirty="0"/>
              <a:t>. </a:t>
            </a:r>
          </a:p>
          <a:p>
            <a:endParaRPr lang="en-US" dirty="0"/>
          </a:p>
          <a:p>
            <a:r>
              <a:rPr lang="en-US" dirty="0"/>
              <a:t>This is coupled with an inquiry about what it is that blocks a compassionate response or what the function of the non-responsiveness is: </a:t>
            </a:r>
            <a:r>
              <a:rPr lang="en-US" i="1" dirty="0"/>
              <a:t>What makes it so difficult to see his pain? </a:t>
            </a:r>
            <a:endParaRPr lang="en-US" dirty="0"/>
          </a:p>
        </p:txBody>
      </p:sp>
    </p:spTree>
    <p:extLst>
      <p:ext uri="{BB962C8B-B14F-4D97-AF65-F5344CB8AC3E}">
        <p14:creationId xmlns:p14="http://schemas.microsoft.com/office/powerpoint/2010/main" val="726862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30364-809A-D916-24C4-4952CD183F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D76C50-F9B3-2838-6E34-3878E5DD6A9E}"/>
              </a:ext>
            </a:extLst>
          </p:cNvPr>
          <p:cNvSpPr>
            <a:spLocks noGrp="1"/>
          </p:cNvSpPr>
          <p:nvPr>
            <p:ph idx="1"/>
          </p:nvPr>
        </p:nvSpPr>
        <p:spPr/>
        <p:txBody>
          <a:bodyPr>
            <a:normAutofit/>
          </a:bodyPr>
          <a:lstStyle/>
          <a:p>
            <a:r>
              <a:rPr lang="en-US" dirty="0"/>
              <a:t>the non-responsiveness of the other is used in stage 6A to build protective anger towards the other and thereby validate unmet needs from within (consolidated by affirmation from the therapist).</a:t>
            </a:r>
            <a:endParaRPr lang="en-IE" dirty="0"/>
          </a:p>
          <a:p>
            <a:endParaRPr lang="en-US" dirty="0"/>
          </a:p>
        </p:txBody>
      </p:sp>
    </p:spTree>
    <p:extLst>
      <p:ext uri="{BB962C8B-B14F-4D97-AF65-F5344CB8AC3E}">
        <p14:creationId xmlns:p14="http://schemas.microsoft.com/office/powerpoint/2010/main" val="3912541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C488-2E11-8CB0-DC3A-259130CA06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5DB477-ABDB-E4D1-A94A-D68540DA3662}"/>
              </a:ext>
            </a:extLst>
          </p:cNvPr>
          <p:cNvSpPr>
            <a:spLocks noGrp="1"/>
          </p:cNvSpPr>
          <p:nvPr>
            <p:ph idx="1"/>
          </p:nvPr>
        </p:nvSpPr>
        <p:spPr/>
        <p:txBody>
          <a:bodyPr>
            <a:normAutofit/>
          </a:bodyPr>
          <a:lstStyle/>
          <a:p>
            <a:r>
              <a:rPr lang="en-US" dirty="0"/>
              <a:t>If C in the position of the Other softens towards the pain and unmet needs expressed in the Self chair (stage 5B), T encourages the client to express this compassionate and caring response: </a:t>
            </a:r>
            <a:endParaRPr lang="en-IE" dirty="0"/>
          </a:p>
          <a:p>
            <a:endParaRPr lang="en-US" dirty="0"/>
          </a:p>
        </p:txBody>
      </p:sp>
    </p:spTree>
    <p:extLst>
      <p:ext uri="{BB962C8B-B14F-4D97-AF65-F5344CB8AC3E}">
        <p14:creationId xmlns:p14="http://schemas.microsoft.com/office/powerpoint/2010/main" val="306867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77EB8-FD7B-D8C2-581A-A8ADCF2FCF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DC281D-A54E-01A6-B1C1-4AD017232DB9}"/>
              </a:ext>
            </a:extLst>
          </p:cNvPr>
          <p:cNvSpPr>
            <a:spLocks noGrp="1"/>
          </p:cNvSpPr>
          <p:nvPr>
            <p:ph idx="1"/>
          </p:nvPr>
        </p:nvSpPr>
        <p:spPr/>
        <p:txBody>
          <a:bodyPr/>
          <a:lstStyle/>
          <a:p>
            <a:r>
              <a:rPr lang="en-GB" dirty="0"/>
              <a:t>C asked to nominate a person that has, or has had in the past, a soothing presence that they could draw on when in need of calming and soothing </a:t>
            </a:r>
          </a:p>
          <a:p>
            <a:endParaRPr lang="en-GB" dirty="0"/>
          </a:p>
          <a:p>
            <a:r>
              <a:rPr lang="en-GB" dirty="0"/>
              <a:t>Cs often nominate persons who are no longer alive, e.g., a cherished parent or grandparent</a:t>
            </a:r>
          </a:p>
          <a:p>
            <a:endParaRPr lang="en-IE" dirty="0"/>
          </a:p>
          <a:p>
            <a:endParaRPr lang="en-US" dirty="0"/>
          </a:p>
        </p:txBody>
      </p:sp>
    </p:spTree>
    <p:extLst>
      <p:ext uri="{BB962C8B-B14F-4D97-AF65-F5344CB8AC3E}">
        <p14:creationId xmlns:p14="http://schemas.microsoft.com/office/powerpoint/2010/main" val="162438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0D68C-142B-341D-4AAD-E19913A0847F}"/>
              </a:ext>
            </a:extLst>
          </p:cNvPr>
          <p:cNvSpPr>
            <a:spLocks noGrp="1"/>
          </p:cNvSpPr>
          <p:nvPr>
            <p:ph type="title"/>
          </p:nvPr>
        </p:nvSpPr>
        <p:spPr>
          <a:xfrm>
            <a:off x="838200" y="152400"/>
            <a:ext cx="10515600" cy="491067"/>
          </a:xfrm>
        </p:spPr>
        <p:txBody>
          <a:bodyPr>
            <a:normAutofit fontScale="90000"/>
          </a:bodyPr>
          <a:lstStyle/>
          <a:p>
            <a:r>
              <a:rPr lang="en-US" dirty="0"/>
              <a:t>Example:</a:t>
            </a:r>
          </a:p>
        </p:txBody>
      </p:sp>
      <p:sp>
        <p:nvSpPr>
          <p:cNvPr id="3" name="Content Placeholder 2">
            <a:extLst>
              <a:ext uri="{FF2B5EF4-FFF2-40B4-BE49-F238E27FC236}">
                <a16:creationId xmlns:a16="http://schemas.microsoft.com/office/drawing/2014/main" id="{5D776E6A-1D20-4652-76CD-91842E261FDF}"/>
              </a:ext>
            </a:extLst>
          </p:cNvPr>
          <p:cNvSpPr>
            <a:spLocks noGrp="1"/>
          </p:cNvSpPr>
          <p:nvPr>
            <p:ph idx="1"/>
          </p:nvPr>
        </p:nvSpPr>
        <p:spPr>
          <a:xfrm>
            <a:off x="838200" y="643467"/>
            <a:ext cx="10515600" cy="6214533"/>
          </a:xfrm>
        </p:spPr>
        <p:txBody>
          <a:bodyPr>
            <a:normAutofit fontScale="92500" lnSpcReduction="20000"/>
          </a:bodyPr>
          <a:lstStyle/>
          <a:p>
            <a:r>
              <a:rPr lang="en-US" i="1" dirty="0"/>
              <a:t>C</a:t>
            </a:r>
            <a:r>
              <a:rPr lang="en-US" dirty="0"/>
              <a:t>[as the father in the Other chair]</a:t>
            </a:r>
            <a:r>
              <a:rPr lang="en-US" i="1" dirty="0"/>
              <a:t>: I did not know you missed me.</a:t>
            </a:r>
          </a:p>
          <a:p>
            <a:endParaRPr lang="en-IE" dirty="0"/>
          </a:p>
          <a:p>
            <a:r>
              <a:rPr lang="en-US" i="1" dirty="0"/>
              <a:t>T: And what do you feel towards him </a:t>
            </a:r>
            <a:r>
              <a:rPr lang="en-US" dirty="0"/>
              <a:t>[pointing at the Self chair]</a:t>
            </a:r>
            <a:r>
              <a:rPr lang="en-US" i="1" dirty="0"/>
              <a:t>, toward your son here-and-now?</a:t>
            </a:r>
          </a:p>
          <a:p>
            <a:endParaRPr lang="en-IE" dirty="0"/>
          </a:p>
          <a:p>
            <a:r>
              <a:rPr lang="en-US" i="1" dirty="0"/>
              <a:t>C: I love him.</a:t>
            </a:r>
          </a:p>
          <a:p>
            <a:endParaRPr lang="en-IE" dirty="0"/>
          </a:p>
          <a:p>
            <a:r>
              <a:rPr lang="en-US" i="1" dirty="0"/>
              <a:t>T: Could you tell him? I love you.</a:t>
            </a:r>
          </a:p>
          <a:p>
            <a:endParaRPr lang="en-IE" dirty="0"/>
          </a:p>
          <a:p>
            <a:r>
              <a:rPr lang="en-US" i="1" dirty="0"/>
              <a:t>C: I love you.</a:t>
            </a:r>
            <a:endParaRPr lang="en-IE" dirty="0"/>
          </a:p>
          <a:p>
            <a:endParaRPr lang="en-US" i="1" dirty="0"/>
          </a:p>
          <a:p>
            <a:r>
              <a:rPr lang="en-US" i="1" dirty="0"/>
              <a:t>T: And what do you feel as you are saying it?</a:t>
            </a:r>
            <a:endParaRPr lang="en-IE" dirty="0"/>
          </a:p>
          <a:p>
            <a:endParaRPr lang="en-US" i="1" dirty="0"/>
          </a:p>
          <a:p>
            <a:r>
              <a:rPr lang="en-US" i="1" dirty="0"/>
              <a:t>C: I feel a lot of love, but I am also sad that I did not know, that I was not there for you.</a:t>
            </a:r>
            <a:endParaRPr lang="en-IE" dirty="0"/>
          </a:p>
          <a:p>
            <a:pPr marL="0" indent="0">
              <a:buNone/>
            </a:pPr>
            <a:endParaRPr lang="en-US" dirty="0"/>
          </a:p>
        </p:txBody>
      </p:sp>
    </p:spTree>
    <p:extLst>
      <p:ext uri="{BB962C8B-B14F-4D97-AF65-F5344CB8AC3E}">
        <p14:creationId xmlns:p14="http://schemas.microsoft.com/office/powerpoint/2010/main" val="1781946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F37E9-A424-1201-CFC2-FC8982EF8C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134D92-CF37-6D9A-7922-E2B07206192C}"/>
              </a:ext>
            </a:extLst>
          </p:cNvPr>
          <p:cNvSpPr>
            <a:spLocks noGrp="1"/>
          </p:cNvSpPr>
          <p:nvPr>
            <p:ph idx="1"/>
          </p:nvPr>
        </p:nvSpPr>
        <p:spPr/>
        <p:txBody>
          <a:bodyPr/>
          <a:lstStyle/>
          <a:p>
            <a:r>
              <a:rPr lang="en-US" dirty="0"/>
              <a:t>Again, It is important here that C not only expresses or offers compassion to the vulnerable self but also savors the experience of offering it. </a:t>
            </a:r>
          </a:p>
        </p:txBody>
      </p:sp>
    </p:spTree>
    <p:extLst>
      <p:ext uri="{BB962C8B-B14F-4D97-AF65-F5344CB8AC3E}">
        <p14:creationId xmlns:p14="http://schemas.microsoft.com/office/powerpoint/2010/main" val="2049630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D02A8-8B26-A979-BE6F-E8A202F523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239D25-E501-7E4C-3D5D-AC242B58CC45}"/>
              </a:ext>
            </a:extLst>
          </p:cNvPr>
          <p:cNvSpPr>
            <a:spLocks noGrp="1"/>
          </p:cNvSpPr>
          <p:nvPr>
            <p:ph idx="1"/>
          </p:nvPr>
        </p:nvSpPr>
        <p:spPr/>
        <p:txBody>
          <a:bodyPr/>
          <a:lstStyle/>
          <a:p>
            <a:r>
              <a:rPr lang="en-US" dirty="0"/>
              <a:t>the expression of compassion can often also bring sadness. </a:t>
            </a:r>
          </a:p>
          <a:p>
            <a:endParaRPr lang="en-US" dirty="0"/>
          </a:p>
          <a:p>
            <a:r>
              <a:rPr lang="en-US" dirty="0"/>
              <a:t>It is as if the expression of compassion invites more vulnerability, but also sadness and grief for the pain that had to be endured</a:t>
            </a:r>
          </a:p>
        </p:txBody>
      </p:sp>
    </p:spTree>
    <p:extLst>
      <p:ext uri="{BB962C8B-B14F-4D97-AF65-F5344CB8AC3E}">
        <p14:creationId xmlns:p14="http://schemas.microsoft.com/office/powerpoint/2010/main" val="25097456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163C-D938-BC1D-E9F1-CB2167BEF091}"/>
              </a:ext>
            </a:extLst>
          </p:cNvPr>
          <p:cNvSpPr>
            <a:spLocks noGrp="1"/>
          </p:cNvSpPr>
          <p:nvPr>
            <p:ph type="title"/>
          </p:nvPr>
        </p:nvSpPr>
        <p:spPr/>
        <p:txBody>
          <a:bodyPr/>
          <a:lstStyle/>
          <a:p>
            <a:r>
              <a:rPr lang="en-US" dirty="0"/>
              <a:t>Clients may struggle with accessing and expressing compassion for several reasons.</a:t>
            </a:r>
          </a:p>
        </p:txBody>
      </p:sp>
      <p:sp>
        <p:nvSpPr>
          <p:cNvPr id="3" name="Content Placeholder 2">
            <a:extLst>
              <a:ext uri="{FF2B5EF4-FFF2-40B4-BE49-F238E27FC236}">
                <a16:creationId xmlns:a16="http://schemas.microsoft.com/office/drawing/2014/main" id="{BB9545BC-FFF0-3CD4-7D8C-9C1F77D86E17}"/>
              </a:ext>
            </a:extLst>
          </p:cNvPr>
          <p:cNvSpPr>
            <a:spLocks noGrp="1"/>
          </p:cNvSpPr>
          <p:nvPr>
            <p:ph idx="1"/>
          </p:nvPr>
        </p:nvSpPr>
        <p:spPr/>
        <p:txBody>
          <a:bodyPr>
            <a:normAutofit/>
          </a:bodyPr>
          <a:lstStyle/>
          <a:p>
            <a:r>
              <a:rPr lang="en-US" dirty="0"/>
              <a:t>For instance, if T does not adequately facilitate C’s accessing and expression of core pain (stage 3), then there is no pain to witness and thus nothing to elicit the client’s compassion. </a:t>
            </a:r>
          </a:p>
          <a:p>
            <a:endParaRPr lang="en-US" dirty="0"/>
          </a:p>
          <a:p>
            <a:r>
              <a:rPr lang="en-US" dirty="0"/>
              <a:t>Some Cs may have very few positive experiences of the other in reality. </a:t>
            </a:r>
            <a:endParaRPr lang="en-IE" dirty="0"/>
          </a:p>
          <a:p>
            <a:endParaRPr lang="en-US" dirty="0"/>
          </a:p>
        </p:txBody>
      </p:sp>
    </p:spTree>
    <p:extLst>
      <p:ext uri="{BB962C8B-B14F-4D97-AF65-F5344CB8AC3E}">
        <p14:creationId xmlns:p14="http://schemas.microsoft.com/office/powerpoint/2010/main" val="3383619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E6287-2DD2-82EE-3295-DAD06C10A2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840D63-1FEB-3366-23D3-14A4B5691795}"/>
              </a:ext>
            </a:extLst>
          </p:cNvPr>
          <p:cNvSpPr>
            <a:spLocks noGrp="1"/>
          </p:cNvSpPr>
          <p:nvPr>
            <p:ph idx="1"/>
          </p:nvPr>
        </p:nvSpPr>
        <p:spPr/>
        <p:txBody>
          <a:bodyPr/>
          <a:lstStyle/>
          <a:p>
            <a:r>
              <a:rPr lang="en-US" dirty="0"/>
              <a:t>C collapses into hopelessness that the other isn’t there or because avoidance tendencies make it hard for C to truly witness the self’s pain</a:t>
            </a:r>
          </a:p>
        </p:txBody>
      </p:sp>
    </p:spTree>
    <p:extLst>
      <p:ext uri="{BB962C8B-B14F-4D97-AF65-F5344CB8AC3E}">
        <p14:creationId xmlns:p14="http://schemas.microsoft.com/office/powerpoint/2010/main" val="15415543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A41DD-885E-A8E5-21F1-125ADD86E6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1184EC-C1CF-BBB7-8B3B-9C8E75E2A146}"/>
              </a:ext>
            </a:extLst>
          </p:cNvPr>
          <p:cNvSpPr>
            <a:spLocks noGrp="1"/>
          </p:cNvSpPr>
          <p:nvPr>
            <p:ph idx="1"/>
          </p:nvPr>
        </p:nvSpPr>
        <p:spPr/>
        <p:txBody>
          <a:bodyPr/>
          <a:lstStyle/>
          <a:p>
            <a:r>
              <a:rPr lang="en-US" dirty="0"/>
              <a:t>in many cases of assault or abuse, it would be inappropriate to even expose C’s vulnerability to the Other let alone seek a compassionate response.</a:t>
            </a:r>
          </a:p>
        </p:txBody>
      </p:sp>
    </p:spTree>
    <p:extLst>
      <p:ext uri="{BB962C8B-B14F-4D97-AF65-F5344CB8AC3E}">
        <p14:creationId xmlns:p14="http://schemas.microsoft.com/office/powerpoint/2010/main" val="4047227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12CF-FE67-64AE-C192-48F7113A2D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76C8E0-988B-74B5-EB5A-E7A669532855}"/>
              </a:ext>
            </a:extLst>
          </p:cNvPr>
          <p:cNvSpPr>
            <a:spLocks noGrp="1"/>
          </p:cNvSpPr>
          <p:nvPr>
            <p:ph idx="1"/>
          </p:nvPr>
        </p:nvSpPr>
        <p:spPr/>
        <p:txBody>
          <a:bodyPr/>
          <a:lstStyle/>
          <a:p>
            <a:r>
              <a:rPr lang="en-US" dirty="0"/>
              <a:t>the caring response can come through the enactment of another caring person in the C’s life</a:t>
            </a:r>
          </a:p>
        </p:txBody>
      </p:sp>
    </p:spTree>
    <p:extLst>
      <p:ext uri="{BB962C8B-B14F-4D97-AF65-F5344CB8AC3E}">
        <p14:creationId xmlns:p14="http://schemas.microsoft.com/office/powerpoint/2010/main" val="2539825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B4D6-2D2E-EE68-CB1D-4E7318BCE5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39AC48-B94F-6C99-1A99-F8EC27A51140}"/>
              </a:ext>
            </a:extLst>
          </p:cNvPr>
          <p:cNvSpPr>
            <a:spLocks noGrp="1"/>
          </p:cNvSpPr>
          <p:nvPr>
            <p:ph idx="1"/>
          </p:nvPr>
        </p:nvSpPr>
        <p:spPr/>
        <p:txBody>
          <a:bodyPr>
            <a:normAutofit/>
          </a:bodyPr>
          <a:lstStyle/>
          <a:p>
            <a:r>
              <a:rPr lang="en-US" dirty="0"/>
              <a:t>T may ask C: </a:t>
            </a:r>
            <a:r>
              <a:rPr lang="en-US" i="1" dirty="0"/>
              <a:t>Was there anybody who could see your pain? Was there ever anybody who had those qualities… anybody you assume could understand what you feel? </a:t>
            </a:r>
          </a:p>
          <a:p>
            <a:endParaRPr lang="en-US" dirty="0"/>
          </a:p>
          <a:p>
            <a:r>
              <a:rPr lang="en-US" dirty="0"/>
              <a:t>As C nominates the person, T asks C to enact that person in the Other chair: e.g., </a:t>
            </a:r>
            <a:r>
              <a:rPr lang="en-US" i="1" dirty="0"/>
              <a:t>So come here, be that teacher as he sees this boy feeling so sad, missing his dad, what is his response to the boy? </a:t>
            </a:r>
            <a:endParaRPr lang="en-US" dirty="0"/>
          </a:p>
        </p:txBody>
      </p:sp>
    </p:spTree>
    <p:extLst>
      <p:ext uri="{BB962C8B-B14F-4D97-AF65-F5344CB8AC3E}">
        <p14:creationId xmlns:p14="http://schemas.microsoft.com/office/powerpoint/2010/main" val="20426513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CDF46-D19A-710A-EEB3-9FDEFA0CCA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272ED7-CC9D-5932-3FB9-8E41D5D0B08E}"/>
              </a:ext>
            </a:extLst>
          </p:cNvPr>
          <p:cNvSpPr>
            <a:spLocks noGrp="1"/>
          </p:cNvSpPr>
          <p:nvPr>
            <p:ph idx="1"/>
          </p:nvPr>
        </p:nvSpPr>
        <p:spPr/>
        <p:txBody>
          <a:bodyPr/>
          <a:lstStyle/>
          <a:p>
            <a:r>
              <a:rPr lang="en-US" dirty="0"/>
              <a:t>Where C struggles to nominate a person from their life, they may be prompted to nominate </a:t>
            </a:r>
          </a:p>
          <a:p>
            <a:pPr lvl="1"/>
            <a:r>
              <a:rPr lang="en-US" dirty="0"/>
              <a:t>an idealized person (e.g., an ideal parent; the therapist may suggest this collaboratively) or </a:t>
            </a:r>
          </a:p>
          <a:p>
            <a:pPr lvl="1"/>
            <a:r>
              <a:rPr lang="en-US" dirty="0"/>
              <a:t>a non-human subject (e.g., a loved pet; God). </a:t>
            </a:r>
            <a:endParaRPr lang="en-IE" dirty="0"/>
          </a:p>
          <a:p>
            <a:endParaRPr lang="en-US" dirty="0"/>
          </a:p>
        </p:txBody>
      </p:sp>
    </p:spTree>
    <p:extLst>
      <p:ext uri="{BB962C8B-B14F-4D97-AF65-F5344CB8AC3E}">
        <p14:creationId xmlns:p14="http://schemas.microsoft.com/office/powerpoint/2010/main" val="2524501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A6A20-8F25-75BB-804D-231A50A9B9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E23E67-F2EE-19E3-2CB9-3E4D1B6CE575}"/>
              </a:ext>
            </a:extLst>
          </p:cNvPr>
          <p:cNvSpPr>
            <a:spLocks noGrp="1"/>
          </p:cNvSpPr>
          <p:nvPr>
            <p:ph idx="1"/>
          </p:nvPr>
        </p:nvSpPr>
        <p:spPr/>
        <p:txBody>
          <a:bodyPr/>
          <a:lstStyle/>
          <a:p>
            <a:r>
              <a:rPr lang="en-US" dirty="0"/>
              <a:t>A common variant of the responsive other in the Self-Soothing part of this dialogue is a compassionate response from the adult self in the Other chair to the younger vulnerable self in the Self chair. </a:t>
            </a:r>
          </a:p>
        </p:txBody>
      </p:sp>
    </p:spTree>
    <p:extLst>
      <p:ext uri="{BB962C8B-B14F-4D97-AF65-F5344CB8AC3E}">
        <p14:creationId xmlns:p14="http://schemas.microsoft.com/office/powerpoint/2010/main" val="1785228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EDD9-8971-4667-C85D-3F0E344C46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180B85-6AC4-0380-CF2C-B2C9D7584C21}"/>
              </a:ext>
            </a:extLst>
          </p:cNvPr>
          <p:cNvSpPr>
            <a:spLocks noGrp="1"/>
          </p:cNvSpPr>
          <p:nvPr>
            <p:ph idx="1"/>
          </p:nvPr>
        </p:nvSpPr>
        <p:spPr/>
        <p:txBody>
          <a:bodyPr/>
          <a:lstStyle/>
          <a:p>
            <a:r>
              <a:rPr lang="en-GB" i="1" dirty="0"/>
              <a:t>when you feel all this upset here, now, who comes to mind who would have a calming presence, or who would be good to have around when you are so upset?</a:t>
            </a:r>
            <a:r>
              <a:rPr lang="en-GB" dirty="0"/>
              <a:t> </a:t>
            </a:r>
            <a:endParaRPr lang="en-US" dirty="0"/>
          </a:p>
        </p:txBody>
      </p:sp>
    </p:spTree>
    <p:extLst>
      <p:ext uri="{BB962C8B-B14F-4D97-AF65-F5344CB8AC3E}">
        <p14:creationId xmlns:p14="http://schemas.microsoft.com/office/powerpoint/2010/main" val="9474563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E8F2D-0AF3-50C9-851C-3AC85077FA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E00D9D-FF05-9554-C39A-CF4D3F813892}"/>
              </a:ext>
            </a:extLst>
          </p:cNvPr>
          <p:cNvSpPr>
            <a:spLocks noGrp="1"/>
          </p:cNvSpPr>
          <p:nvPr>
            <p:ph idx="1"/>
          </p:nvPr>
        </p:nvSpPr>
        <p:spPr/>
        <p:txBody>
          <a:bodyPr/>
          <a:lstStyle/>
          <a:p>
            <a:r>
              <a:rPr lang="en-US" i="1" dirty="0"/>
              <a:t>So come here, be yourself as you are now, an adult. Can you see that boy? What do you feel towards him, right here right now? Can you see his pain? What would you say to him?</a:t>
            </a:r>
            <a:r>
              <a:rPr lang="en-IE" dirty="0"/>
              <a:t> </a:t>
            </a:r>
            <a:endParaRPr lang="en-US" dirty="0"/>
          </a:p>
        </p:txBody>
      </p:sp>
    </p:spTree>
    <p:extLst>
      <p:ext uri="{BB962C8B-B14F-4D97-AF65-F5344CB8AC3E}">
        <p14:creationId xmlns:p14="http://schemas.microsoft.com/office/powerpoint/2010/main" val="22172417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E669-2201-794B-94BD-F733628762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268B95-B2C5-7A3D-4C50-0DD75A304AD0}"/>
              </a:ext>
            </a:extLst>
          </p:cNvPr>
          <p:cNvSpPr>
            <a:spLocks noGrp="1"/>
          </p:cNvSpPr>
          <p:nvPr>
            <p:ph idx="1"/>
          </p:nvPr>
        </p:nvSpPr>
        <p:spPr/>
        <p:txBody>
          <a:bodyPr/>
          <a:lstStyle/>
          <a:p>
            <a:r>
              <a:rPr lang="en-US" dirty="0"/>
              <a:t>If C encounters a block, </a:t>
            </a:r>
          </a:p>
          <a:p>
            <a:pPr lvl="1"/>
            <a:r>
              <a:rPr lang="en-US" dirty="0"/>
              <a:t>critic (e.g., I am not deserving), </a:t>
            </a:r>
          </a:p>
          <a:p>
            <a:pPr lvl="1"/>
            <a:r>
              <a:rPr lang="en-US" dirty="0"/>
              <a:t>a sense of hopelessness (e.g., that it would be too easy to be responsive to their younger self from their adult’s position and that this somehow would invalidate the suffering) or some other form. </a:t>
            </a:r>
          </a:p>
          <a:p>
            <a:pPr lvl="1"/>
            <a:endParaRPr lang="en-US" dirty="0"/>
          </a:p>
          <a:p>
            <a:r>
              <a:rPr lang="en-US" dirty="0"/>
              <a:t>T acknowledges, does not give up, and</a:t>
            </a:r>
          </a:p>
        </p:txBody>
      </p:sp>
    </p:spTree>
    <p:extLst>
      <p:ext uri="{BB962C8B-B14F-4D97-AF65-F5344CB8AC3E}">
        <p14:creationId xmlns:p14="http://schemas.microsoft.com/office/powerpoint/2010/main" val="36728195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2D463-7DE1-1EB1-C8BB-24CCEEF6B1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9B544C-458E-F093-4A0E-D2532733E1A1}"/>
              </a:ext>
            </a:extLst>
          </p:cNvPr>
          <p:cNvSpPr>
            <a:spLocks noGrp="1"/>
          </p:cNvSpPr>
          <p:nvPr>
            <p:ph idx="1"/>
          </p:nvPr>
        </p:nvSpPr>
        <p:spPr/>
        <p:txBody>
          <a:bodyPr/>
          <a:lstStyle/>
          <a:p>
            <a:r>
              <a:rPr lang="en-US" dirty="0"/>
              <a:t>may, in a creative effort to acknowledge it but by-pass the block, </a:t>
            </a:r>
          </a:p>
          <a:p>
            <a:endParaRPr lang="en-US" dirty="0"/>
          </a:p>
          <a:p>
            <a:r>
              <a:rPr lang="en-US" dirty="0"/>
              <a:t>asks C to imagine, not themselves as a little boy, but simply another boy, similarly aged.</a:t>
            </a:r>
          </a:p>
        </p:txBody>
      </p:sp>
    </p:spTree>
    <p:extLst>
      <p:ext uri="{BB962C8B-B14F-4D97-AF65-F5344CB8AC3E}">
        <p14:creationId xmlns:p14="http://schemas.microsoft.com/office/powerpoint/2010/main" val="15273014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C3797-3FB2-0B74-1648-AB6DBA564E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630790-F438-0651-EF02-C7FCB55BD3B4}"/>
              </a:ext>
            </a:extLst>
          </p:cNvPr>
          <p:cNvSpPr>
            <a:spLocks noGrp="1"/>
          </p:cNvSpPr>
          <p:nvPr>
            <p:ph idx="1"/>
          </p:nvPr>
        </p:nvSpPr>
        <p:spPr/>
        <p:txBody>
          <a:bodyPr/>
          <a:lstStyle/>
          <a:p>
            <a:r>
              <a:rPr lang="en-US" i="1" dirty="0"/>
              <a:t>can you look at that boy from your neighborhood, that so much wants his dad to be there for him. What do you feel towards him as you see him here?</a:t>
            </a:r>
            <a:r>
              <a:rPr lang="en-US" dirty="0"/>
              <a:t>).</a:t>
            </a:r>
          </a:p>
        </p:txBody>
      </p:sp>
    </p:spTree>
    <p:extLst>
      <p:ext uri="{BB962C8B-B14F-4D97-AF65-F5344CB8AC3E}">
        <p14:creationId xmlns:p14="http://schemas.microsoft.com/office/powerpoint/2010/main" val="29919687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A403-01E8-CAC0-BF81-D650CF237D9F}"/>
              </a:ext>
            </a:extLst>
          </p:cNvPr>
          <p:cNvSpPr>
            <a:spLocks noGrp="1"/>
          </p:cNvSpPr>
          <p:nvPr>
            <p:ph type="title"/>
          </p:nvPr>
        </p:nvSpPr>
        <p:spPr/>
        <p:txBody>
          <a:bodyPr/>
          <a:lstStyle/>
          <a:p>
            <a:r>
              <a:rPr lang="en-US" dirty="0"/>
              <a:t>Some other suggestions:</a:t>
            </a:r>
          </a:p>
        </p:txBody>
      </p:sp>
      <p:sp>
        <p:nvSpPr>
          <p:cNvPr id="3" name="Content Placeholder 2">
            <a:extLst>
              <a:ext uri="{FF2B5EF4-FFF2-40B4-BE49-F238E27FC236}">
                <a16:creationId xmlns:a16="http://schemas.microsoft.com/office/drawing/2014/main" id="{564C25D8-8E9F-F532-CCB1-0D1536D7FD8E}"/>
              </a:ext>
            </a:extLst>
          </p:cNvPr>
          <p:cNvSpPr>
            <a:spLocks noGrp="1"/>
          </p:cNvSpPr>
          <p:nvPr>
            <p:ph idx="1"/>
          </p:nvPr>
        </p:nvSpPr>
        <p:spPr/>
        <p:txBody>
          <a:bodyPr/>
          <a:lstStyle/>
          <a:p>
            <a:r>
              <a:rPr lang="en-US" dirty="0"/>
              <a:t>Pertaining to stage 3 (revelation of core pain)</a:t>
            </a:r>
          </a:p>
          <a:p>
            <a:endParaRPr lang="en-US" dirty="0"/>
          </a:p>
          <a:p>
            <a:r>
              <a:rPr lang="en-US" dirty="0"/>
              <a:t>At times, T may also ask C to nominate the responsive other just to reveal the pain to them because the hurtful other may not be seen as safe to reveal the pain to. (from the self chair)</a:t>
            </a:r>
          </a:p>
          <a:p>
            <a:endParaRPr lang="en-US" dirty="0"/>
          </a:p>
          <a:p>
            <a:r>
              <a:rPr lang="en-US" dirty="0"/>
              <a:t>At times, the responsive other may serve as somebody who sees the pain and that voices what they see in the hurt self (this may be a safe caring way of approaching pain)</a:t>
            </a:r>
          </a:p>
          <a:p>
            <a:endParaRPr lang="en-US" dirty="0"/>
          </a:p>
        </p:txBody>
      </p:sp>
    </p:spTree>
    <p:extLst>
      <p:ext uri="{BB962C8B-B14F-4D97-AF65-F5344CB8AC3E}">
        <p14:creationId xmlns:p14="http://schemas.microsoft.com/office/powerpoint/2010/main" val="19294687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18EB62-A44C-8E4B-9B1E-C2CB95DAF239}"/>
              </a:ext>
            </a:extLst>
          </p:cNvPr>
          <p:cNvSpPr>
            <a:spLocks noGrp="1"/>
          </p:cNvSpPr>
          <p:nvPr>
            <p:ph type="title"/>
          </p:nvPr>
        </p:nvSpPr>
        <p:spPr/>
        <p:txBody>
          <a:bodyPr/>
          <a:lstStyle/>
          <a:p>
            <a:r>
              <a:rPr lang="en-US" b="1" dirty="0"/>
              <a:t>Consolidating Changes</a:t>
            </a:r>
            <a:br>
              <a:rPr lang="en-IE" dirty="0"/>
            </a:br>
            <a:endParaRPr lang="en-US" dirty="0"/>
          </a:p>
        </p:txBody>
      </p:sp>
      <p:sp>
        <p:nvSpPr>
          <p:cNvPr id="8" name="Content Placeholder 7">
            <a:extLst>
              <a:ext uri="{FF2B5EF4-FFF2-40B4-BE49-F238E27FC236}">
                <a16:creationId xmlns:a16="http://schemas.microsoft.com/office/drawing/2014/main" id="{4A00D5DB-FD7F-EC42-8BBF-FFA2C19987D7}"/>
              </a:ext>
            </a:extLst>
          </p:cNvPr>
          <p:cNvSpPr>
            <a:spLocks noGrp="1"/>
          </p:cNvSpPr>
          <p:nvPr>
            <p:ph idx="1"/>
          </p:nvPr>
        </p:nvSpPr>
        <p:spPr/>
        <p:txBody>
          <a:bodyPr/>
          <a:lstStyle/>
          <a:p>
            <a:r>
              <a:rPr lang="en-US" dirty="0"/>
              <a:t>Homework (awareness and consolidation)</a:t>
            </a:r>
          </a:p>
          <a:p>
            <a:r>
              <a:rPr lang="en-US" dirty="0"/>
              <a:t>Low-intensity EFT interventions (online)</a:t>
            </a:r>
          </a:p>
        </p:txBody>
      </p:sp>
    </p:spTree>
    <p:extLst>
      <p:ext uri="{BB962C8B-B14F-4D97-AF65-F5344CB8AC3E}">
        <p14:creationId xmlns:p14="http://schemas.microsoft.com/office/powerpoint/2010/main" val="32195581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F4199-6B96-CD4D-8CFB-3D8C0ACD3588}"/>
              </a:ext>
            </a:extLst>
          </p:cNvPr>
          <p:cNvSpPr>
            <a:spLocks noGrp="1"/>
          </p:cNvSpPr>
          <p:nvPr>
            <p:ph type="title"/>
          </p:nvPr>
        </p:nvSpPr>
        <p:spPr/>
        <p:txBody>
          <a:bodyPr/>
          <a:lstStyle/>
          <a:p>
            <a:endParaRPr lang="en-US"/>
          </a:p>
        </p:txBody>
      </p:sp>
      <p:pic>
        <p:nvPicPr>
          <p:cNvPr id="5" name="Content Placeholder 4" descr="A picture containing text, blue&#10;&#10;Description automatically generated">
            <a:extLst>
              <a:ext uri="{FF2B5EF4-FFF2-40B4-BE49-F238E27FC236}">
                <a16:creationId xmlns:a16="http://schemas.microsoft.com/office/drawing/2014/main" id="{EE0FF95A-7D23-144A-9763-5C216F492715}"/>
              </a:ext>
            </a:extLst>
          </p:cNvPr>
          <p:cNvPicPr>
            <a:picLocks noGrp="1" noChangeAspect="1"/>
          </p:cNvPicPr>
          <p:nvPr>
            <p:ph idx="1"/>
          </p:nvPr>
        </p:nvPicPr>
        <p:blipFill>
          <a:blip r:embed="rId2"/>
          <a:stretch>
            <a:fillRect/>
          </a:stretch>
        </p:blipFill>
        <p:spPr>
          <a:xfrm>
            <a:off x="4444409" y="595422"/>
            <a:ext cx="3900751" cy="5906851"/>
          </a:xfrm>
        </p:spPr>
      </p:pic>
    </p:spTree>
    <p:extLst>
      <p:ext uri="{BB962C8B-B14F-4D97-AF65-F5344CB8AC3E}">
        <p14:creationId xmlns:p14="http://schemas.microsoft.com/office/powerpoint/2010/main" val="23129496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BF27-5302-614C-0B36-B8EA876E33B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2E3851B-0AD0-260B-E3DD-667E9559804E}"/>
              </a:ext>
            </a:extLst>
          </p:cNvPr>
          <p:cNvPicPr>
            <a:picLocks noGrp="1" noChangeAspect="1"/>
          </p:cNvPicPr>
          <p:nvPr>
            <p:ph idx="1"/>
          </p:nvPr>
        </p:nvPicPr>
        <p:blipFill>
          <a:blip r:embed="rId2"/>
          <a:stretch>
            <a:fillRect/>
          </a:stretch>
        </p:blipFill>
        <p:spPr>
          <a:xfrm>
            <a:off x="4264772" y="880783"/>
            <a:ext cx="3662456" cy="5096433"/>
          </a:xfrm>
        </p:spPr>
      </p:pic>
    </p:spTree>
    <p:extLst>
      <p:ext uri="{BB962C8B-B14F-4D97-AF65-F5344CB8AC3E}">
        <p14:creationId xmlns:p14="http://schemas.microsoft.com/office/powerpoint/2010/main" val="12218281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28657-86EF-C6A4-AFE2-6CA636ACB2A0}"/>
              </a:ext>
            </a:extLst>
          </p:cNvPr>
          <p:cNvSpPr>
            <a:spLocks noGrp="1"/>
          </p:cNvSpPr>
          <p:nvPr>
            <p:ph type="title"/>
          </p:nvPr>
        </p:nvSpPr>
        <p:spPr/>
        <p:txBody>
          <a:bodyPr/>
          <a:lstStyle/>
          <a:p>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1F1EFC19-D7A9-B23A-7445-7EE863DF8FDF}"/>
              </a:ext>
            </a:extLst>
          </p:cNvPr>
          <p:cNvPicPr>
            <a:picLocks noGrp="1" noChangeAspect="1"/>
          </p:cNvPicPr>
          <p:nvPr>
            <p:ph idx="1"/>
          </p:nvPr>
        </p:nvPicPr>
        <p:blipFill>
          <a:blip r:embed="rId2"/>
          <a:stretch>
            <a:fillRect/>
          </a:stretch>
        </p:blipFill>
        <p:spPr>
          <a:xfrm>
            <a:off x="3978235" y="1027906"/>
            <a:ext cx="3395508" cy="4800197"/>
          </a:xfrm>
        </p:spPr>
      </p:pic>
    </p:spTree>
    <p:extLst>
      <p:ext uri="{BB962C8B-B14F-4D97-AF65-F5344CB8AC3E}">
        <p14:creationId xmlns:p14="http://schemas.microsoft.com/office/powerpoint/2010/main" val="39455638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7FD46-98E3-4588-980A-6228B9743DFC}"/>
              </a:ext>
            </a:extLst>
          </p:cNvPr>
          <p:cNvSpPr>
            <a:spLocks noGrp="1"/>
          </p:cNvSpPr>
          <p:nvPr>
            <p:ph type="ctrTitle"/>
          </p:nvPr>
        </p:nvSpPr>
        <p:spPr>
          <a:xfrm>
            <a:off x="4569474" y="2290087"/>
            <a:ext cx="7236633" cy="687184"/>
          </a:xfrm>
        </p:spPr>
        <p:txBody>
          <a:bodyPr>
            <a:normAutofit/>
          </a:bodyPr>
          <a:lstStyle/>
          <a:p>
            <a:r>
              <a:rPr lang="en-GB" sz="2000" dirty="0">
                <a:solidFill>
                  <a:schemeClr val="tx1">
                    <a:lumMod val="75000"/>
                    <a:lumOff val="25000"/>
                  </a:schemeClr>
                </a:solidFill>
                <a:latin typeface="Rooney Regular" panose="020F0503040306060404" pitchFamily="34" charset="0"/>
              </a:rPr>
              <a:t>Available to purchase from the </a:t>
            </a:r>
            <a:r>
              <a:rPr lang="en-GB" sz="2000" dirty="0" err="1">
                <a:solidFill>
                  <a:schemeClr val="tx1">
                    <a:lumMod val="75000"/>
                    <a:lumOff val="25000"/>
                  </a:schemeClr>
                </a:solidFill>
                <a:latin typeface="Rooney Regular" panose="020F0503040306060404" pitchFamily="34" charset="0"/>
              </a:rPr>
              <a:t>cpcab</a:t>
            </a:r>
            <a:r>
              <a:rPr lang="en-GB" sz="2000" dirty="0">
                <a:solidFill>
                  <a:schemeClr val="tx1">
                    <a:lumMod val="75000"/>
                    <a:lumOff val="25000"/>
                  </a:schemeClr>
                </a:solidFill>
                <a:latin typeface="Rooney Regular" panose="020F0503040306060404" pitchFamily="34" charset="0"/>
              </a:rPr>
              <a:t> online shop now:</a:t>
            </a:r>
          </a:p>
        </p:txBody>
      </p:sp>
      <p:sp>
        <p:nvSpPr>
          <p:cNvPr id="3" name="Subtitle 2">
            <a:extLst>
              <a:ext uri="{FF2B5EF4-FFF2-40B4-BE49-F238E27FC236}">
                <a16:creationId xmlns:a16="http://schemas.microsoft.com/office/drawing/2014/main" id="{40085293-394F-4AA4-852D-5F98C09260D9}"/>
              </a:ext>
            </a:extLst>
          </p:cNvPr>
          <p:cNvSpPr>
            <a:spLocks noGrp="1"/>
          </p:cNvSpPr>
          <p:nvPr>
            <p:ph type="subTitle" idx="1"/>
          </p:nvPr>
        </p:nvSpPr>
        <p:spPr>
          <a:xfrm>
            <a:off x="6429352" y="3247140"/>
            <a:ext cx="3707844" cy="1717675"/>
          </a:xfrm>
        </p:spPr>
        <p:txBody>
          <a:bodyPr>
            <a:normAutofit/>
          </a:bodyPr>
          <a:lstStyle/>
          <a:p>
            <a:r>
              <a:rPr lang="en-GB" dirty="0">
                <a:solidFill>
                  <a:schemeClr val="tx1">
                    <a:lumMod val="75000"/>
                    <a:lumOff val="25000"/>
                  </a:schemeClr>
                </a:solidFill>
              </a:rPr>
              <a:t>www.cpcab.co.uk/shop/</a:t>
            </a:r>
          </a:p>
        </p:txBody>
      </p:sp>
      <p:pic>
        <p:nvPicPr>
          <p:cNvPr id="21" name="Picture 20">
            <a:extLst>
              <a:ext uri="{FF2B5EF4-FFF2-40B4-BE49-F238E27FC236}">
                <a16:creationId xmlns:a16="http://schemas.microsoft.com/office/drawing/2014/main" id="{7AF36E86-41D6-4F55-95CE-ED7F96DFB71F}"/>
              </a:ext>
            </a:extLst>
          </p:cNvPr>
          <p:cNvPicPr>
            <a:picLocks noChangeAspect="1"/>
          </p:cNvPicPr>
          <p:nvPr/>
        </p:nvPicPr>
        <p:blipFill>
          <a:blip r:embed="rId2"/>
          <a:stretch>
            <a:fillRect/>
          </a:stretch>
        </p:blipFill>
        <p:spPr>
          <a:xfrm>
            <a:off x="9933274" y="5234684"/>
            <a:ext cx="1636779" cy="1082042"/>
          </a:xfrm>
          <a:prstGeom prst="rect">
            <a:avLst/>
          </a:prstGeom>
        </p:spPr>
      </p:pic>
      <p:pic>
        <p:nvPicPr>
          <p:cNvPr id="38" name="Picture 37" descr="A screenshot of a person&#10;&#10;Description automatically generated">
            <a:extLst>
              <a:ext uri="{FF2B5EF4-FFF2-40B4-BE49-F238E27FC236}">
                <a16:creationId xmlns:a16="http://schemas.microsoft.com/office/drawing/2014/main" id="{34C60DE1-4A4D-4D51-927B-10BE1190D59A}"/>
              </a:ext>
            </a:extLst>
          </p:cNvPr>
          <p:cNvPicPr>
            <a:picLocks noChangeAspect="1"/>
          </p:cNvPicPr>
          <p:nvPr/>
        </p:nvPicPr>
        <p:blipFill>
          <a:blip r:embed="rId3"/>
          <a:stretch>
            <a:fillRect/>
          </a:stretch>
        </p:blipFill>
        <p:spPr>
          <a:xfrm>
            <a:off x="825509" y="985706"/>
            <a:ext cx="3819948" cy="5331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9C59CB78-B9F9-4BE0-A956-8AC4FEC94385}"/>
              </a:ext>
            </a:extLst>
          </p:cNvPr>
          <p:cNvSpPr txBox="1"/>
          <p:nvPr/>
        </p:nvSpPr>
        <p:spPr>
          <a:xfrm>
            <a:off x="8846115" y="801040"/>
            <a:ext cx="2386645" cy="369332"/>
          </a:xfrm>
          <a:prstGeom prst="rect">
            <a:avLst/>
          </a:prstGeom>
          <a:noFill/>
        </p:spPr>
        <p:txBody>
          <a:bodyPr wrap="square" rtlCol="0">
            <a:spAutoFit/>
          </a:bodyPr>
          <a:lstStyle/>
          <a:p>
            <a:pPr algn="ctr"/>
            <a:r>
              <a:rPr lang="en-GB" dirty="0">
                <a:solidFill>
                  <a:schemeClr val="bg1"/>
                </a:solidFill>
                <a:latin typeface="Rooney Regular" panose="020F0503040306060404" pitchFamily="34" charset="0"/>
              </a:rPr>
              <a:t>EFT Training DVD’s </a:t>
            </a:r>
          </a:p>
        </p:txBody>
      </p:sp>
      <p:sp>
        <p:nvSpPr>
          <p:cNvPr id="7" name="Rectangle: Rounded Corners 6">
            <a:extLst>
              <a:ext uri="{FF2B5EF4-FFF2-40B4-BE49-F238E27FC236}">
                <a16:creationId xmlns:a16="http://schemas.microsoft.com/office/drawing/2014/main" id="{0DAA3B18-18B0-44DE-9805-6C67C7843F76}"/>
              </a:ext>
            </a:extLst>
          </p:cNvPr>
          <p:cNvSpPr/>
          <p:nvPr/>
        </p:nvSpPr>
        <p:spPr>
          <a:xfrm>
            <a:off x="218114" y="81956"/>
            <a:ext cx="11851008" cy="763399"/>
          </a:xfrm>
          <a:prstGeom prst="roundRect">
            <a:avLst/>
          </a:prstGeom>
          <a:solidFill>
            <a:srgbClr val="E77C7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1D7299C9-4FB1-495A-AE8E-581A138D387B}"/>
              </a:ext>
            </a:extLst>
          </p:cNvPr>
          <p:cNvSpPr txBox="1"/>
          <p:nvPr/>
        </p:nvSpPr>
        <p:spPr>
          <a:xfrm>
            <a:off x="385893" y="229620"/>
            <a:ext cx="7597725" cy="461665"/>
          </a:xfrm>
          <a:prstGeom prst="rect">
            <a:avLst/>
          </a:prstGeom>
          <a:noFill/>
        </p:spPr>
        <p:txBody>
          <a:bodyPr wrap="square" rtlCol="0">
            <a:spAutoFit/>
          </a:bodyPr>
          <a:lstStyle/>
          <a:p>
            <a:r>
              <a:rPr lang="en-GB" sz="2400" b="1" dirty="0">
                <a:solidFill>
                  <a:schemeClr val="bg1"/>
                </a:solidFill>
                <a:latin typeface="Rooney Regular" panose="020F0503040306060404" pitchFamily="34" charset="0"/>
              </a:rPr>
              <a:t>EFT Training Videos </a:t>
            </a:r>
          </a:p>
        </p:txBody>
      </p:sp>
    </p:spTree>
    <p:extLst>
      <p:ext uri="{BB962C8B-B14F-4D97-AF65-F5344CB8AC3E}">
        <p14:creationId xmlns:p14="http://schemas.microsoft.com/office/powerpoint/2010/main" val="1802534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C2B9-728C-B20B-5776-A926F96AF6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19C10F-0225-C5E0-BF06-C1C0C9C51D7F}"/>
              </a:ext>
            </a:extLst>
          </p:cNvPr>
          <p:cNvSpPr>
            <a:spLocks noGrp="1"/>
          </p:cNvSpPr>
          <p:nvPr>
            <p:ph idx="1"/>
          </p:nvPr>
        </p:nvSpPr>
        <p:spPr/>
        <p:txBody>
          <a:bodyPr/>
          <a:lstStyle/>
          <a:p>
            <a:r>
              <a:rPr lang="en-GB" dirty="0"/>
              <a:t>After C nominates a person T invites the client to move to the other chair and enact that person, </a:t>
            </a:r>
          </a:p>
          <a:p>
            <a:endParaRPr lang="en-GB" dirty="0"/>
          </a:p>
          <a:p>
            <a:r>
              <a:rPr lang="en-GB" dirty="0"/>
              <a:t>to look at themselves in the other chair and express what that other person would do or say if she or he saw them so upset</a:t>
            </a:r>
            <a:r>
              <a:rPr lang="en-GB" i="1" dirty="0"/>
              <a:t>:</a:t>
            </a:r>
            <a:endParaRPr lang="en-US" dirty="0"/>
          </a:p>
        </p:txBody>
      </p:sp>
    </p:spTree>
    <p:extLst>
      <p:ext uri="{BB962C8B-B14F-4D97-AF65-F5344CB8AC3E}">
        <p14:creationId xmlns:p14="http://schemas.microsoft.com/office/powerpoint/2010/main" val="23472969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1FEE6D-63EB-AEE9-88D1-547745049C5F}"/>
              </a:ext>
            </a:extLst>
          </p:cNvPr>
          <p:cNvSpPr>
            <a:spLocks noGrp="1"/>
          </p:cNvSpPr>
          <p:nvPr>
            <p:ph type="title"/>
          </p:nvPr>
        </p:nvSpPr>
        <p:spPr/>
        <p:txBody>
          <a:bodyPr/>
          <a:lstStyle/>
          <a:p>
            <a:r>
              <a:rPr lang="nl-NL" dirty="0"/>
              <a:t>Masterclass 4 en 5 november 2022</a:t>
            </a:r>
          </a:p>
        </p:txBody>
      </p:sp>
      <p:sp>
        <p:nvSpPr>
          <p:cNvPr id="7" name="Tijdelijke aanduiding voor inhoud 6">
            <a:extLst>
              <a:ext uri="{FF2B5EF4-FFF2-40B4-BE49-F238E27FC236}">
                <a16:creationId xmlns:a16="http://schemas.microsoft.com/office/drawing/2014/main" id="{85645F16-068D-C158-F701-034A43081CD3}"/>
              </a:ext>
            </a:extLst>
          </p:cNvPr>
          <p:cNvSpPr>
            <a:spLocks noGrp="1"/>
          </p:cNvSpPr>
          <p:nvPr>
            <p:ph idx="1"/>
          </p:nvPr>
        </p:nvSpPr>
        <p:spPr/>
        <p:txBody>
          <a:bodyPr>
            <a:normAutofit lnSpcReduction="10000"/>
          </a:bodyPr>
          <a:lstStyle/>
          <a:p>
            <a:pPr marL="0" indent="0">
              <a:buNone/>
            </a:pPr>
            <a:r>
              <a:rPr lang="nl-NL" dirty="0"/>
              <a:t>Masterclass </a:t>
            </a:r>
            <a:r>
              <a:rPr lang="nl-NL" dirty="0" err="1"/>
              <a:t>Transdiagnostic</a:t>
            </a:r>
            <a:r>
              <a:rPr lang="nl-NL" dirty="0"/>
              <a:t> EFT</a:t>
            </a:r>
          </a:p>
          <a:p>
            <a:pPr marL="0" indent="0">
              <a:buNone/>
            </a:pPr>
            <a:endParaRPr lang="nl-NL" dirty="0"/>
          </a:p>
          <a:p>
            <a:pPr marL="0" indent="0">
              <a:buNone/>
            </a:pPr>
            <a:r>
              <a:rPr lang="nl-NL" dirty="0"/>
              <a:t>Het nieuwe boek ‘</a:t>
            </a:r>
            <a:r>
              <a:rPr lang="nl-NL" dirty="0" err="1"/>
              <a:t>Transdiagnostic</a:t>
            </a:r>
            <a:r>
              <a:rPr lang="nl-NL" dirty="0"/>
              <a:t> </a:t>
            </a:r>
            <a:r>
              <a:rPr lang="nl-NL" dirty="0" err="1"/>
              <a:t>Emotion-Focused</a:t>
            </a:r>
            <a:r>
              <a:rPr lang="nl-NL" dirty="0"/>
              <a:t> </a:t>
            </a:r>
            <a:r>
              <a:rPr lang="nl-NL" dirty="0" err="1"/>
              <a:t>Therapy</a:t>
            </a:r>
            <a:r>
              <a:rPr lang="nl-NL" dirty="0"/>
              <a:t>’ van </a:t>
            </a:r>
            <a:r>
              <a:rPr lang="nl-NL" dirty="0" err="1"/>
              <a:t>Laco</a:t>
            </a:r>
            <a:r>
              <a:rPr lang="nl-NL" dirty="0"/>
              <a:t> </a:t>
            </a:r>
            <a:r>
              <a:rPr lang="nl-NL" dirty="0" err="1"/>
              <a:t>Timulak</a:t>
            </a:r>
            <a:r>
              <a:rPr lang="nl-NL" dirty="0"/>
              <a:t> heeft </a:t>
            </a:r>
            <a:r>
              <a:rPr lang="nl-NL" dirty="0" err="1"/>
              <a:t>EFTiN</a:t>
            </a:r>
            <a:r>
              <a:rPr lang="nl-NL" dirty="0"/>
              <a:t> gestimuleerd </a:t>
            </a:r>
            <a:r>
              <a:rPr lang="nl-NL" dirty="0" err="1"/>
              <a:t>Laco</a:t>
            </a:r>
            <a:r>
              <a:rPr lang="nl-NL" dirty="0"/>
              <a:t> </a:t>
            </a:r>
            <a:r>
              <a:rPr lang="nl-NL" dirty="0" err="1"/>
              <a:t>Timulak</a:t>
            </a:r>
            <a:r>
              <a:rPr lang="nl-NL" dirty="0"/>
              <a:t> uit te nodigen voor een masterclass. </a:t>
            </a:r>
            <a:br>
              <a:rPr lang="nl-NL" dirty="0"/>
            </a:br>
            <a:r>
              <a:rPr lang="nl-NL" dirty="0"/>
              <a:t>We hebben hem bereid gevonden om in november 2022 naar Nederland te komen voor een intensieve tweedaagse masterclass.</a:t>
            </a:r>
          </a:p>
          <a:p>
            <a:pPr marL="0" indent="0">
              <a:buNone/>
            </a:pPr>
            <a:r>
              <a:rPr lang="nl-NL" dirty="0"/>
              <a:t>Voor meer info en inschrijven:</a:t>
            </a:r>
          </a:p>
          <a:p>
            <a:pPr marL="0" indent="0">
              <a:buNone/>
            </a:pPr>
            <a:r>
              <a:rPr lang="nl-NL" dirty="0" err="1">
                <a:hlinkClick r:id="rId2"/>
              </a:rPr>
              <a:t>https</a:t>
            </a:r>
            <a:r>
              <a:rPr lang="nl-NL" dirty="0">
                <a:hlinkClick r:id="rId2"/>
              </a:rPr>
              <a:t>://</a:t>
            </a:r>
            <a:r>
              <a:rPr lang="nl-NL" dirty="0" err="1">
                <a:hlinkClick r:id="rId2"/>
              </a:rPr>
              <a:t>www.eftin.nl</a:t>
            </a:r>
            <a:r>
              <a:rPr lang="nl-NL" dirty="0">
                <a:hlinkClick r:id="rId2"/>
              </a:rPr>
              <a:t>/masterclasses/masterclass-</a:t>
            </a:r>
            <a:r>
              <a:rPr lang="nl-NL" dirty="0" err="1">
                <a:hlinkClick r:id="rId2"/>
              </a:rPr>
              <a:t>transdiagnostic</a:t>
            </a:r>
            <a:r>
              <a:rPr lang="nl-NL" dirty="0">
                <a:hlinkClick r:id="rId2"/>
              </a:rPr>
              <a:t>-</a:t>
            </a:r>
            <a:r>
              <a:rPr lang="nl-NL" dirty="0" err="1">
                <a:hlinkClick r:id="rId2"/>
              </a:rPr>
              <a:t>emotion-focused-therapy</a:t>
            </a:r>
            <a:r>
              <a:rPr lang="nl-NL" dirty="0">
                <a:hlinkClick r:id="rId2"/>
              </a:rPr>
              <a:t>/</a:t>
            </a:r>
            <a:endParaRPr lang="nl-NL" dirty="0"/>
          </a:p>
        </p:txBody>
      </p:sp>
    </p:spTree>
    <p:extLst>
      <p:ext uri="{BB962C8B-B14F-4D97-AF65-F5344CB8AC3E}">
        <p14:creationId xmlns:p14="http://schemas.microsoft.com/office/powerpoint/2010/main" val="2861357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6D539-1F91-B9B2-8905-A413F58E73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5583FA-E1A6-4926-2537-9B556A764B9B}"/>
              </a:ext>
            </a:extLst>
          </p:cNvPr>
          <p:cNvSpPr>
            <a:spLocks noGrp="1"/>
          </p:cNvSpPr>
          <p:nvPr>
            <p:ph idx="1"/>
          </p:nvPr>
        </p:nvSpPr>
        <p:spPr/>
        <p:txBody>
          <a:bodyPr/>
          <a:lstStyle/>
          <a:p>
            <a:r>
              <a:rPr lang="en-GB" i="1" dirty="0"/>
              <a:t>come here… be your grandmother, what would she say if she saw you so upset, what would she say now? What does she feel towards you? Convey her presence</a:t>
            </a:r>
            <a:r>
              <a:rPr lang="en-GB" dirty="0"/>
              <a:t>. </a:t>
            </a:r>
            <a:endParaRPr lang="en-US" dirty="0"/>
          </a:p>
        </p:txBody>
      </p:sp>
    </p:spTree>
    <p:extLst>
      <p:ext uri="{BB962C8B-B14F-4D97-AF65-F5344CB8AC3E}">
        <p14:creationId xmlns:p14="http://schemas.microsoft.com/office/powerpoint/2010/main" val="1274238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3FEF-C5A1-D7C7-FE89-84B6DC1F2E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B7D0A0-8229-4B63-EE85-65C110CABAE4}"/>
              </a:ext>
            </a:extLst>
          </p:cNvPr>
          <p:cNvSpPr>
            <a:spLocks noGrp="1"/>
          </p:cNvSpPr>
          <p:nvPr>
            <p:ph idx="1"/>
          </p:nvPr>
        </p:nvSpPr>
        <p:spPr/>
        <p:txBody>
          <a:bodyPr/>
          <a:lstStyle/>
          <a:p>
            <a:r>
              <a:rPr lang="en-GB" dirty="0"/>
              <a:t>As C enacts that caring person, T asks them to pay attention inwardly to how it is to convey that caring presence.</a:t>
            </a:r>
            <a:endParaRPr lang="en-US" dirty="0"/>
          </a:p>
        </p:txBody>
      </p:sp>
    </p:spTree>
    <p:extLst>
      <p:ext uri="{BB962C8B-B14F-4D97-AF65-F5344CB8AC3E}">
        <p14:creationId xmlns:p14="http://schemas.microsoft.com/office/powerpoint/2010/main" val="2589625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14381</TotalTime>
  <Words>3869</Words>
  <Application>Microsoft Macintosh PowerPoint</Application>
  <PresentationFormat>Breedbeeld</PresentationFormat>
  <Paragraphs>327</Paragraphs>
  <Slides>70</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70</vt:i4>
      </vt:variant>
    </vt:vector>
  </HeadingPairs>
  <TitlesOfParts>
    <vt:vector size="77" baseType="lpstr">
      <vt:lpstr>Arial</vt:lpstr>
      <vt:lpstr>Arial Rounded MT Bold</vt:lpstr>
      <vt:lpstr>Calibri</vt:lpstr>
      <vt:lpstr>Calibri Light</vt:lpstr>
      <vt:lpstr>Calisto MT</vt:lpstr>
      <vt:lpstr>Rooney Regular</vt:lpstr>
      <vt:lpstr>Office Theme</vt:lpstr>
      <vt:lpstr>Generating Self-Compassion in Emotion-Focused Therapy</vt:lpstr>
      <vt:lpstr>Several contexts in which Self-Compassion is generated in EFT</vt:lpstr>
      <vt:lpstr>Symptom Level – Generating Self-Compassion</vt:lpstr>
      <vt:lpstr>Soothing Global Distress through use of an Imaginary Dialogue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Self-Compassion in symptom level process (self-interruption, self-worrying, self-compulsing) </vt:lpstr>
      <vt:lpstr>Dealing with Varied Symptoms (examples) </vt:lpstr>
      <vt:lpstr>Experiencer chair            Worrier chair </vt:lpstr>
      <vt:lpstr>PowerPoint-presentatie</vt:lpstr>
      <vt:lpstr>Reflection &amp; home assignment – worry dialogue</vt:lpstr>
      <vt:lpstr>Experiencer chair           Interrupter chair</vt:lpstr>
      <vt:lpstr>PowerPoint-presentatie</vt:lpstr>
      <vt:lpstr>PowerPoint-presentatie</vt:lpstr>
      <vt:lpstr>PowerPoint-presentatie</vt:lpstr>
      <vt:lpstr>Core Pain Transformation Level </vt:lpstr>
      <vt:lpstr>PowerPoint-presentatie</vt:lpstr>
      <vt:lpstr>Two chair critic dialogue</vt:lpstr>
      <vt:lpstr>Two chair critic dialogue</vt:lpstr>
      <vt:lpstr>Reflection &amp; home assignment –  two chair critic dialogue</vt:lpstr>
      <vt:lpstr>Empty chair dialogue</vt:lpstr>
      <vt:lpstr>Empty chair dialogue</vt:lpstr>
      <vt:lpstr>Reflection &amp; home assignment –  empty chair dialogue</vt:lpstr>
      <vt:lpstr>PowerPoint-presentatie</vt:lpstr>
      <vt:lpstr>PowerPoint-presentatie</vt:lpstr>
      <vt:lpstr>PowerPoint-presentatie</vt:lpstr>
      <vt:lpstr>In the Self-Critic Dialogue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Self-Compassion in the context of UFB</vt:lpstr>
      <vt:lpstr>PowerPoint-presentatie</vt:lpstr>
      <vt:lpstr>PowerPoint-presentatie</vt:lpstr>
      <vt:lpstr>PowerPoint-presentatie</vt:lpstr>
      <vt:lpstr>PowerPoint-presentatie</vt:lpstr>
      <vt:lpstr>PowerPoint-presentatie</vt:lpstr>
      <vt:lpstr>PowerPoint-presentatie</vt:lpstr>
      <vt:lpstr>Example:</vt:lpstr>
      <vt:lpstr>PowerPoint-presentatie</vt:lpstr>
      <vt:lpstr>PowerPoint-presentatie</vt:lpstr>
      <vt:lpstr>Clients may struggle with accessing and expressing compassion for several reasons.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Some other suggestions:</vt:lpstr>
      <vt:lpstr>Consolidating Changes </vt:lpstr>
      <vt:lpstr>PowerPoint-presentatie</vt:lpstr>
      <vt:lpstr>PowerPoint-presentatie</vt:lpstr>
      <vt:lpstr>PowerPoint-presentatie</vt:lpstr>
      <vt:lpstr>Available to purchase from the cpcab online shop now:</vt:lpstr>
      <vt:lpstr>Masterclass 4 en 5 november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Emotional Pain</dc:title>
  <dc:creator>Ladislav Timulak</dc:creator>
  <cp:lastModifiedBy>Wies Verheul</cp:lastModifiedBy>
  <cp:revision>51</cp:revision>
  <dcterms:created xsi:type="dcterms:W3CDTF">2019-07-29T16:19:43Z</dcterms:created>
  <dcterms:modified xsi:type="dcterms:W3CDTF">2022-06-16T19:36:09Z</dcterms:modified>
</cp:coreProperties>
</file>