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341" r:id="rId4"/>
    <p:sldId id="345" r:id="rId5"/>
    <p:sldId id="344" r:id="rId6"/>
    <p:sldId id="352" r:id="rId7"/>
    <p:sldId id="346" r:id="rId8"/>
    <p:sldId id="348" r:id="rId9"/>
    <p:sldId id="353" r:id="rId10"/>
    <p:sldId id="350" r:id="rId11"/>
    <p:sldId id="349" r:id="rId12"/>
    <p:sldId id="351" r:id="rId13"/>
    <p:sldId id="347" r:id="rId14"/>
    <p:sldId id="354" r:id="rId15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CC"/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 snapToGrid="0" snapToObjects="1"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5" d="100"/>
          <a:sy n="135" d="100"/>
        </p:scale>
        <p:origin x="-1812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8.1'!$K$4</c:f>
              <c:strCache>
                <c:ptCount val="1"/>
                <c:pt idx="0">
                  <c:v>Niveau 1 en lager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 8.1'!$L$3:$R$3</c:f>
              <c:strCache>
                <c:ptCount val="7"/>
                <c:pt idx="0">
                  <c:v>Geen verandering</c:v>
                </c:pt>
                <c:pt idx="1">
                  <c:v>Machines</c:v>
                </c:pt>
                <c:pt idx="2">
                  <c:v>ICT</c:v>
                </c:pt>
                <c:pt idx="3">
                  <c:v>Werkwijzen en werkpraktijken</c:v>
                </c:pt>
                <c:pt idx="4">
                  <c:v>Outsourcing</c:v>
                </c:pt>
                <c:pt idx="5">
                  <c:v>Producten of diensten</c:v>
                </c:pt>
                <c:pt idx="6">
                  <c:v>Hoeveelheid contact</c:v>
                </c:pt>
              </c:strCache>
            </c:strRef>
          </c:cat>
          <c:val>
            <c:numRef>
              <c:f>'Fig 8.1'!$L$4:$R$4</c:f>
              <c:numCache>
                <c:formatCode>General</c:formatCode>
                <c:ptCount val="7"/>
                <c:pt idx="0">
                  <c:v>44.417564061002423</c:v>
                </c:pt>
                <c:pt idx="1">
                  <c:v>17.862447833708785</c:v>
                </c:pt>
                <c:pt idx="2">
                  <c:v>26.831889780012531</c:v>
                </c:pt>
                <c:pt idx="3">
                  <c:v>30.290935833280063</c:v>
                </c:pt>
                <c:pt idx="4">
                  <c:v>14.910860312921681</c:v>
                </c:pt>
                <c:pt idx="5">
                  <c:v>31.951718082190659</c:v>
                </c:pt>
                <c:pt idx="6">
                  <c:v>14.341731121346834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D-4468-8C57-3C164FA5EF08}"/>
            </c:ext>
          </c:extLst>
        </c:ser>
        <c:ser>
          <c:idx val="1"/>
          <c:order val="1"/>
          <c:tx>
            <c:strRef>
              <c:f>'Fig 8.1'!$K$5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 8.1'!$L$3:$R$3</c:f>
              <c:strCache>
                <c:ptCount val="7"/>
                <c:pt idx="0">
                  <c:v>Geen verandering</c:v>
                </c:pt>
                <c:pt idx="1">
                  <c:v>Machines</c:v>
                </c:pt>
                <c:pt idx="2">
                  <c:v>ICT</c:v>
                </c:pt>
                <c:pt idx="3">
                  <c:v>Werkwijzen en werkpraktijken</c:v>
                </c:pt>
                <c:pt idx="4">
                  <c:v>Outsourcing</c:v>
                </c:pt>
                <c:pt idx="5">
                  <c:v>Producten of diensten</c:v>
                </c:pt>
                <c:pt idx="6">
                  <c:v>Hoeveelheid contact</c:v>
                </c:pt>
              </c:strCache>
            </c:strRef>
          </c:cat>
          <c:val>
            <c:numRef>
              <c:f>'Fig 8.1'!$L$5:$R$5</c:f>
              <c:numCache>
                <c:formatCode>General</c:formatCode>
                <c:ptCount val="7"/>
                <c:pt idx="0">
                  <c:v>34.42262435888906</c:v>
                </c:pt>
                <c:pt idx="1">
                  <c:v>19.61125013895726</c:v>
                </c:pt>
                <c:pt idx="2">
                  <c:v>37.833861724637821</c:v>
                </c:pt>
                <c:pt idx="3">
                  <c:v>39.360410614221124</c:v>
                </c:pt>
                <c:pt idx="4">
                  <c:v>19.145764780669829</c:v>
                </c:pt>
                <c:pt idx="5">
                  <c:v>33.207236109210278</c:v>
                </c:pt>
                <c:pt idx="6">
                  <c:v>20.245647622893546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D-4468-8C57-3C164FA5EF08}"/>
            </c:ext>
          </c:extLst>
        </c:ser>
        <c:ser>
          <c:idx val="2"/>
          <c:order val="2"/>
          <c:tx>
            <c:strRef>
              <c:f>'Fig 8.1'!$K$6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 8.1'!$L$3:$R$3</c:f>
              <c:strCache>
                <c:ptCount val="7"/>
                <c:pt idx="0">
                  <c:v>Geen verandering</c:v>
                </c:pt>
                <c:pt idx="1">
                  <c:v>Machines</c:v>
                </c:pt>
                <c:pt idx="2">
                  <c:v>ICT</c:v>
                </c:pt>
                <c:pt idx="3">
                  <c:v>Werkwijzen en werkpraktijken</c:v>
                </c:pt>
                <c:pt idx="4">
                  <c:v>Outsourcing</c:v>
                </c:pt>
                <c:pt idx="5">
                  <c:v>Producten of diensten</c:v>
                </c:pt>
                <c:pt idx="6">
                  <c:v>Hoeveelheid contact</c:v>
                </c:pt>
              </c:strCache>
            </c:strRef>
          </c:cat>
          <c:val>
            <c:numRef>
              <c:f>'Fig 8.1'!$L$6:$R$6</c:f>
              <c:numCache>
                <c:formatCode>General</c:formatCode>
                <c:ptCount val="7"/>
                <c:pt idx="0">
                  <c:v>32.782337582276547</c:v>
                </c:pt>
                <c:pt idx="1">
                  <c:v>12.803973738187901</c:v>
                </c:pt>
                <c:pt idx="2">
                  <c:v>39.389754479573718</c:v>
                </c:pt>
                <c:pt idx="3">
                  <c:v>40.023453975815158</c:v>
                </c:pt>
                <c:pt idx="4">
                  <c:v>19.269661911567205</c:v>
                </c:pt>
                <c:pt idx="5">
                  <c:v>28.741514653713967</c:v>
                </c:pt>
                <c:pt idx="6">
                  <c:v>26.513745404297794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D-4468-8C57-3C164FA5EF08}"/>
            </c:ext>
          </c:extLst>
        </c:ser>
        <c:ser>
          <c:idx val="3"/>
          <c:order val="3"/>
          <c:tx>
            <c:strRef>
              <c:f>'Fig 8.1'!$K$7</c:f>
              <c:strCache>
                <c:ptCount val="1"/>
                <c:pt idx="0">
                  <c:v>Niveau 4 en 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'Fig 8.1'!$L$3:$R$3</c:f>
              <c:strCache>
                <c:ptCount val="7"/>
                <c:pt idx="0">
                  <c:v>Geen verandering</c:v>
                </c:pt>
                <c:pt idx="1">
                  <c:v>Machines</c:v>
                </c:pt>
                <c:pt idx="2">
                  <c:v>ICT</c:v>
                </c:pt>
                <c:pt idx="3">
                  <c:v>Werkwijzen en werkpraktijken</c:v>
                </c:pt>
                <c:pt idx="4">
                  <c:v>Outsourcing</c:v>
                </c:pt>
                <c:pt idx="5">
                  <c:v>Producten of diensten</c:v>
                </c:pt>
                <c:pt idx="6">
                  <c:v>Hoeveelheid contact</c:v>
                </c:pt>
              </c:strCache>
            </c:strRef>
          </c:cat>
          <c:val>
            <c:numRef>
              <c:f>'Fig 8.1'!$L$7:$R$7</c:f>
              <c:numCache>
                <c:formatCode>General</c:formatCode>
                <c:ptCount val="7"/>
                <c:pt idx="0">
                  <c:v>36.602839461725125</c:v>
                </c:pt>
                <c:pt idx="1">
                  <c:v>9.8170387577582154</c:v>
                </c:pt>
                <c:pt idx="2">
                  <c:v>37.393396184670245</c:v>
                </c:pt>
                <c:pt idx="3">
                  <c:v>40.083778567814718</c:v>
                </c:pt>
                <c:pt idx="4">
                  <c:v>19.112333791371306</c:v>
                </c:pt>
                <c:pt idx="5">
                  <c:v>24.624624165533042</c:v>
                </c:pt>
                <c:pt idx="6">
                  <c:v>22.222308852804705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8D-4468-8C57-3C164FA5E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327288"/>
        <c:axId val="446325128"/>
      </c:barChart>
      <c:catAx>
        <c:axId val="44632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325128"/>
        <c:crosses val="autoZero"/>
        <c:auto val="1"/>
        <c:lblAlgn val="ctr"/>
        <c:lblOffset val="100"/>
        <c:noMultiLvlLbl val="0"/>
      </c:catAx>
      <c:valAx>
        <c:axId val="44632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327288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 8.4'!$B$2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8.4'!$A$3:$A$6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 8.4'!$B$3:$B$6</c:f>
              <c:numCache>
                <c:formatCode>0.0</c:formatCode>
                <c:ptCount val="4"/>
                <c:pt idx="0">
                  <c:v>17.436389999999999</c:v>
                </c:pt>
                <c:pt idx="1">
                  <c:v>15.237590000000001</c:v>
                </c:pt>
                <c:pt idx="2">
                  <c:v>17.049410000000002</c:v>
                </c:pt>
                <c:pt idx="3">
                  <c:v>15.41216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5-438B-813B-1238AE1900EB}"/>
            </c:ext>
          </c:extLst>
        </c:ser>
        <c:ser>
          <c:idx val="1"/>
          <c:order val="1"/>
          <c:tx>
            <c:strRef>
              <c:f>'fig 8.4'!$C$2</c:f>
              <c:strCache>
                <c:ptCount val="1"/>
                <c:pt idx="0">
                  <c:v>Sommige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8.4'!$A$3:$A$6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 8.4'!$C$3:$C$6</c:f>
              <c:numCache>
                <c:formatCode>0.0</c:formatCode>
                <c:ptCount val="4"/>
                <c:pt idx="0">
                  <c:v>23.67286</c:v>
                </c:pt>
                <c:pt idx="1">
                  <c:v>26.357810000000001</c:v>
                </c:pt>
                <c:pt idx="2">
                  <c:v>28.02272</c:v>
                </c:pt>
                <c:pt idx="3">
                  <c:v>28.937840000000001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5-438B-813B-1238AE1900EB}"/>
            </c:ext>
          </c:extLst>
        </c:ser>
        <c:ser>
          <c:idx val="2"/>
          <c:order val="2"/>
          <c:tx>
            <c:strRef>
              <c:f>'fig 8.4'!$D$2</c:f>
              <c:strCache>
                <c:ptCount val="1"/>
                <c:pt idx="0">
                  <c:v>Geen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8.4'!$A$3:$A$6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 8.4'!$D$3:$D$6</c:f>
              <c:numCache>
                <c:formatCode>0.0</c:formatCode>
                <c:ptCount val="4"/>
                <c:pt idx="0">
                  <c:v>58.890749999999997</c:v>
                </c:pt>
                <c:pt idx="1">
                  <c:v>58.404600000000002</c:v>
                </c:pt>
                <c:pt idx="2">
                  <c:v>54.927869999999999</c:v>
                </c:pt>
                <c:pt idx="3">
                  <c:v>55.65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5-438B-813B-1238AE1900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7615736"/>
        <c:axId val="457618616"/>
      </c:barChart>
      <c:catAx>
        <c:axId val="45761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618616"/>
        <c:crosses val="autoZero"/>
        <c:auto val="1"/>
        <c:lblAlgn val="ctr"/>
        <c:lblOffset val="100"/>
        <c:noMultiLvlLbl val="0"/>
      </c:catAx>
      <c:valAx>
        <c:axId val="45761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61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8.5'!$B$1</c:f>
              <c:strCache>
                <c:ptCount val="1"/>
                <c:pt idx="0">
                  <c:v>Zonder controle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 8.5'!$A$2:$A$14</c:f>
              <c:strCache>
                <c:ptCount val="13"/>
                <c:pt idx="0">
                  <c:v>Pedagogische beroepen</c:v>
                </c:pt>
                <c:pt idx="1">
                  <c:v>Creatieve en taalkundige beroepen</c:v>
                </c:pt>
                <c:pt idx="2">
                  <c:v>Commerciële beroepen</c:v>
                </c:pt>
                <c:pt idx="3">
                  <c:v>Bedrijfseconomische en administratieve beroepen</c:v>
                </c:pt>
                <c:pt idx="4">
                  <c:v>Managers</c:v>
                </c:pt>
                <c:pt idx="5">
                  <c:v>Openbaar bestuur, veiligheid en juridische beroepen</c:v>
                </c:pt>
                <c:pt idx="6">
                  <c:v>Technische beroepen</c:v>
                </c:pt>
                <c:pt idx="7">
                  <c:v>ICT beroepen</c:v>
                </c:pt>
                <c:pt idx="8">
                  <c:v>Agrarische beroepen</c:v>
                </c:pt>
                <c:pt idx="9">
                  <c:v>Zorg en welzijn beroepen</c:v>
                </c:pt>
                <c:pt idx="10">
                  <c:v>Dienstverlenende beroepen</c:v>
                </c:pt>
                <c:pt idx="11">
                  <c:v>Transport en logistiek beroepen</c:v>
                </c:pt>
                <c:pt idx="12">
                  <c:v>Overig</c:v>
                </c:pt>
              </c:strCache>
            </c:strRef>
          </c:cat>
          <c:val>
            <c:numRef>
              <c:f>'Fig 8.5'!$B$2:$B$14</c:f>
              <c:numCache>
                <c:formatCode>0</c:formatCode>
                <c:ptCount val="13"/>
                <c:pt idx="0">
                  <c:v>286.82638549804688</c:v>
                </c:pt>
                <c:pt idx="1">
                  <c:v>287.8870849609375</c:v>
                </c:pt>
                <c:pt idx="2">
                  <c:v>273.90036010742188</c:v>
                </c:pt>
                <c:pt idx="3">
                  <c:v>276.29449462890625</c:v>
                </c:pt>
                <c:pt idx="4">
                  <c:v>272.80947875976563</c:v>
                </c:pt>
                <c:pt idx="5">
                  <c:v>275.36761474609375</c:v>
                </c:pt>
                <c:pt idx="6">
                  <c:v>264.49273681640625</c:v>
                </c:pt>
                <c:pt idx="7">
                  <c:v>298.49374389648438</c:v>
                </c:pt>
                <c:pt idx="8">
                  <c:v>262.84359741210938</c:v>
                </c:pt>
                <c:pt idx="9">
                  <c:v>277.49105834960938</c:v>
                </c:pt>
                <c:pt idx="10">
                  <c:v>257.23394775390625</c:v>
                </c:pt>
                <c:pt idx="11">
                  <c:v>259.24838256835938</c:v>
                </c:pt>
                <c:pt idx="12">
                  <c:v>260.15838623046875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0-4572-9304-7F959304B9CE}"/>
            </c:ext>
          </c:extLst>
        </c:ser>
        <c:ser>
          <c:idx val="1"/>
          <c:order val="1"/>
          <c:tx>
            <c:strRef>
              <c:f>'Fig 8.5'!$C$1</c:f>
              <c:strCache>
                <c:ptCount val="1"/>
                <c:pt idx="0">
                  <c:v>Met controle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 8.5'!$A$2:$A$14</c:f>
              <c:strCache>
                <c:ptCount val="13"/>
                <c:pt idx="0">
                  <c:v>Pedagogische beroepen</c:v>
                </c:pt>
                <c:pt idx="1">
                  <c:v>Creatieve en taalkundige beroepen</c:v>
                </c:pt>
                <c:pt idx="2">
                  <c:v>Commerciële beroepen</c:v>
                </c:pt>
                <c:pt idx="3">
                  <c:v>Bedrijfseconomische en administratieve beroepen</c:v>
                </c:pt>
                <c:pt idx="4">
                  <c:v>Managers</c:v>
                </c:pt>
                <c:pt idx="5">
                  <c:v>Openbaar bestuur, veiligheid en juridische beroepen</c:v>
                </c:pt>
                <c:pt idx="6">
                  <c:v>Technische beroepen</c:v>
                </c:pt>
                <c:pt idx="7">
                  <c:v>ICT beroepen</c:v>
                </c:pt>
                <c:pt idx="8">
                  <c:v>Agrarische beroepen</c:v>
                </c:pt>
                <c:pt idx="9">
                  <c:v>Zorg en welzijn beroepen</c:v>
                </c:pt>
                <c:pt idx="10">
                  <c:v>Dienstverlenende beroepen</c:v>
                </c:pt>
                <c:pt idx="11">
                  <c:v>Transport en logistiek beroepen</c:v>
                </c:pt>
                <c:pt idx="12">
                  <c:v>Overig</c:v>
                </c:pt>
              </c:strCache>
            </c:strRef>
          </c:cat>
          <c:val>
            <c:numRef>
              <c:f>'Fig 8.5'!$C$2:$C$14</c:f>
              <c:numCache>
                <c:formatCode>0</c:formatCode>
                <c:ptCount val="13"/>
                <c:pt idx="0">
                  <c:v>276.406982421875</c:v>
                </c:pt>
                <c:pt idx="1">
                  <c:v>278.82745361328125</c:v>
                </c:pt>
                <c:pt idx="2">
                  <c:v>273.59426879882813</c:v>
                </c:pt>
                <c:pt idx="3">
                  <c:v>270.21212768554688</c:v>
                </c:pt>
                <c:pt idx="4">
                  <c:v>266.339111328125</c:v>
                </c:pt>
                <c:pt idx="5">
                  <c:v>273.99124145507813</c:v>
                </c:pt>
                <c:pt idx="6">
                  <c:v>268.80560302734375</c:v>
                </c:pt>
                <c:pt idx="7">
                  <c:v>287.56240844726563</c:v>
                </c:pt>
                <c:pt idx="8">
                  <c:v>269.09146118164063</c:v>
                </c:pt>
                <c:pt idx="9">
                  <c:v>271.17575073242188</c:v>
                </c:pt>
                <c:pt idx="10">
                  <c:v>267.72488403320313</c:v>
                </c:pt>
                <c:pt idx="11">
                  <c:v>266.91952514648438</c:v>
                </c:pt>
                <c:pt idx="12">
                  <c:v>263.68716430664063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0-4572-9304-7F959304B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337128"/>
        <c:axId val="696338208"/>
      </c:barChart>
      <c:catAx>
        <c:axId val="69633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38208"/>
        <c:crosses val="autoZero"/>
        <c:auto val="1"/>
        <c:lblAlgn val="ctr"/>
        <c:lblOffset val="100"/>
        <c:noMultiLvlLbl val="0"/>
      </c:catAx>
      <c:valAx>
        <c:axId val="69633820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Gemiddelde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3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8.6b'!$B$2</c:f>
              <c:strCache>
                <c:ptCount val="1"/>
                <c:pt idx="0">
                  <c:v>Zonder controle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 8.6b'!$A$3:$A$6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 8.6b'!$B$3:$B$6</c:f>
              <c:numCache>
                <c:formatCode>0.00</c:formatCode>
                <c:ptCount val="4"/>
                <c:pt idx="0">
                  <c:v>1.446575403213501</c:v>
                </c:pt>
                <c:pt idx="1">
                  <c:v>2.0582478046417236</c:v>
                </c:pt>
                <c:pt idx="2">
                  <c:v>2.2573626041412354</c:v>
                </c:pt>
                <c:pt idx="3">
                  <c:v>2.2974717617034912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F-4BE0-8F64-AC175E3DA3D3}"/>
            </c:ext>
          </c:extLst>
        </c:ser>
        <c:ser>
          <c:idx val="1"/>
          <c:order val="1"/>
          <c:tx>
            <c:strRef>
              <c:f>'Fig 8.6b'!$C$2</c:f>
              <c:strCache>
                <c:ptCount val="1"/>
                <c:pt idx="0">
                  <c:v>Met controle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 8.6b'!$A$3:$A$6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 8.6b'!$C$3:$C$6</c:f>
              <c:numCache>
                <c:formatCode>0.00</c:formatCode>
                <c:ptCount val="4"/>
                <c:pt idx="0">
                  <c:v>1.6700044870376587</c:v>
                </c:pt>
                <c:pt idx="1">
                  <c:v>2.1225223541259766</c:v>
                </c:pt>
                <c:pt idx="2">
                  <c:v>2.2178716659545898</c:v>
                </c:pt>
                <c:pt idx="3">
                  <c:v>2.1898868083953857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F-4BE0-8F64-AC175E3DA3D3}"/>
            </c:ext>
          </c:extLst>
        </c:ser>
        <c:ser>
          <c:idx val="2"/>
          <c:order val="2"/>
          <c:tx>
            <c:strRef>
              <c:f>'Fig 8.6b'!$D$2</c:f>
              <c:strCache>
                <c:ptCount val="1"/>
                <c:pt idx="0">
                  <c:v>Met controle voor beroepsniveau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 8.6b'!$A$3:$A$6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 8.6b'!$D$3:$D$6</c:f>
              <c:numCache>
                <c:formatCode>0.00</c:formatCode>
                <c:ptCount val="4"/>
                <c:pt idx="0">
                  <c:v>1.7270945310592651</c:v>
                </c:pt>
                <c:pt idx="1">
                  <c:v>2.1508047580718994</c:v>
                </c:pt>
                <c:pt idx="2">
                  <c:v>2.2043619155883789</c:v>
                </c:pt>
                <c:pt idx="3">
                  <c:v>2.1548495292663574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2F-4BE0-8F64-AC175E3DA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994000"/>
        <c:axId val="732997960"/>
      </c:barChart>
      <c:catAx>
        <c:axId val="73299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97960"/>
        <c:crosses val="autoZero"/>
        <c:auto val="1"/>
        <c:lblAlgn val="ctr"/>
        <c:lblOffset val="100"/>
        <c:noMultiLvlLbl val="0"/>
      </c:catAx>
      <c:valAx>
        <c:axId val="73299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Gemiddelde</a:t>
                </a:r>
                <a:r>
                  <a:rPr lang="en-GB" baseline="0"/>
                  <a:t> schaalwaarde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99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'Figuur 4.7b'!$I$5</c:f>
              <c:strCache>
                <c:ptCount val="1"/>
                <c:pt idx="0">
                  <c:v>Niveau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'Figuur 4.7b'!$H$6:$H$13</c:f>
              <c:strCache>
                <c:ptCount val="8"/>
                <c:pt idx="0">
                  <c:v>OESO-gemiddelde</c:v>
                </c:pt>
                <c:pt idx="1">
                  <c:v>Finland</c:v>
                </c:pt>
                <c:pt idx="2">
                  <c:v>Duitsland</c:v>
                </c:pt>
                <c:pt idx="3">
                  <c:v>Japan</c:v>
                </c:pt>
                <c:pt idx="4">
                  <c:v>Nederland</c:v>
                </c:pt>
                <c:pt idx="5">
                  <c:v>Zweden</c:v>
                </c:pt>
                <c:pt idx="6">
                  <c:v>Verenigde Staten</c:v>
                </c:pt>
                <c:pt idx="7">
                  <c:v>België </c:v>
                </c:pt>
              </c:strCache>
            </c:strRef>
          </c:cat>
          <c:val>
            <c:numRef>
              <c:f>'Figuur 4.7b'!$I$6:$I$13</c:f>
              <c:numCache>
                <c:formatCode>General</c:formatCode>
                <c:ptCount val="8"/>
                <c:pt idx="0">
                  <c:v>26</c:v>
                </c:pt>
                <c:pt idx="1">
                  <c:v>35</c:v>
                </c:pt>
                <c:pt idx="2">
                  <c:v>25</c:v>
                </c:pt>
                <c:pt idx="3">
                  <c:v>19</c:v>
                </c:pt>
                <c:pt idx="4">
                  <c:v>30</c:v>
                </c:pt>
                <c:pt idx="5">
                  <c:v>32</c:v>
                </c:pt>
                <c:pt idx="6">
                  <c:v>36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6-444C-9C75-90E0CA16748B}"/>
            </c:ext>
          </c:extLst>
        </c:ser>
        <c:ser>
          <c:idx val="1"/>
          <c:order val="1"/>
          <c:tx>
            <c:strRef>
              <c:f>'Figuur 4.7b'!$J$5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'Figuur 4.7b'!$H$6:$H$13</c:f>
              <c:strCache>
                <c:ptCount val="8"/>
                <c:pt idx="0">
                  <c:v>OESO-gemiddelde</c:v>
                </c:pt>
                <c:pt idx="1">
                  <c:v>Finland</c:v>
                </c:pt>
                <c:pt idx="2">
                  <c:v>Duitsland</c:v>
                </c:pt>
                <c:pt idx="3">
                  <c:v>Japan</c:v>
                </c:pt>
                <c:pt idx="4">
                  <c:v>Nederland</c:v>
                </c:pt>
                <c:pt idx="5">
                  <c:v>Zweden</c:v>
                </c:pt>
                <c:pt idx="6">
                  <c:v>Verenigde Staten</c:v>
                </c:pt>
                <c:pt idx="7">
                  <c:v>België </c:v>
                </c:pt>
              </c:strCache>
            </c:strRef>
          </c:cat>
          <c:val>
            <c:numRef>
              <c:f>'Figuur 4.7b'!$J$6:$J$13</c:f>
              <c:numCache>
                <c:formatCode>General</c:formatCode>
                <c:ptCount val="8"/>
                <c:pt idx="0">
                  <c:v>41</c:v>
                </c:pt>
                <c:pt idx="1">
                  <c:v>47</c:v>
                </c:pt>
                <c:pt idx="2">
                  <c:v>41</c:v>
                </c:pt>
                <c:pt idx="3">
                  <c:v>30</c:v>
                </c:pt>
                <c:pt idx="4">
                  <c:v>47</c:v>
                </c:pt>
                <c:pt idx="5">
                  <c:v>45</c:v>
                </c:pt>
                <c:pt idx="6">
                  <c:v>59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6-444C-9C75-90E0CA16748B}"/>
            </c:ext>
          </c:extLst>
        </c:ser>
        <c:ser>
          <c:idx val="2"/>
          <c:order val="2"/>
          <c:tx>
            <c:strRef>
              <c:f>'Figuur 4.7b'!$K$5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'Figuur 4.7b'!$H$6:$H$13</c:f>
              <c:strCache>
                <c:ptCount val="8"/>
                <c:pt idx="0">
                  <c:v>OESO-gemiddelde</c:v>
                </c:pt>
                <c:pt idx="1">
                  <c:v>Finland</c:v>
                </c:pt>
                <c:pt idx="2">
                  <c:v>Duitsland</c:v>
                </c:pt>
                <c:pt idx="3">
                  <c:v>Japan</c:v>
                </c:pt>
                <c:pt idx="4">
                  <c:v>Nederland</c:v>
                </c:pt>
                <c:pt idx="5">
                  <c:v>Zweden</c:v>
                </c:pt>
                <c:pt idx="6">
                  <c:v>Verenigde Staten</c:v>
                </c:pt>
                <c:pt idx="7">
                  <c:v>België </c:v>
                </c:pt>
              </c:strCache>
            </c:strRef>
          </c:cat>
          <c:val>
            <c:numRef>
              <c:f>'Figuur 4.7b'!$K$6:$K$13</c:f>
              <c:numCache>
                <c:formatCode>General</c:formatCode>
                <c:ptCount val="8"/>
                <c:pt idx="0">
                  <c:v>54</c:v>
                </c:pt>
                <c:pt idx="1">
                  <c:v>65</c:v>
                </c:pt>
                <c:pt idx="2">
                  <c:v>54</c:v>
                </c:pt>
                <c:pt idx="3">
                  <c:v>41</c:v>
                </c:pt>
                <c:pt idx="4">
                  <c:v>57</c:v>
                </c:pt>
                <c:pt idx="5">
                  <c:v>56</c:v>
                </c:pt>
                <c:pt idx="6">
                  <c:v>74</c:v>
                </c:pt>
                <c:pt idx="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6-444C-9C75-90E0CA16748B}"/>
            </c:ext>
          </c:extLst>
        </c:ser>
        <c:ser>
          <c:idx val="3"/>
          <c:order val="3"/>
          <c:tx>
            <c:strRef>
              <c:f>'Figuur 4.7b'!$L$5</c:f>
              <c:strCache>
                <c:ptCount val="1"/>
                <c:pt idx="0">
                  <c:v>Niveau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'Figuur 4.7b'!$H$6:$H$13</c:f>
              <c:strCache>
                <c:ptCount val="8"/>
                <c:pt idx="0">
                  <c:v>OESO-gemiddelde</c:v>
                </c:pt>
                <c:pt idx="1">
                  <c:v>Finland</c:v>
                </c:pt>
                <c:pt idx="2">
                  <c:v>Duitsland</c:v>
                </c:pt>
                <c:pt idx="3">
                  <c:v>Japan</c:v>
                </c:pt>
                <c:pt idx="4">
                  <c:v>Nederland</c:v>
                </c:pt>
                <c:pt idx="5">
                  <c:v>Zweden</c:v>
                </c:pt>
                <c:pt idx="6">
                  <c:v>Verenigde Staten</c:v>
                </c:pt>
                <c:pt idx="7">
                  <c:v>België </c:v>
                </c:pt>
              </c:strCache>
            </c:strRef>
          </c:cat>
          <c:val>
            <c:numRef>
              <c:f>'Figuur 4.7b'!$L$6:$L$13</c:f>
              <c:numCache>
                <c:formatCode>General</c:formatCode>
                <c:ptCount val="8"/>
                <c:pt idx="0">
                  <c:v>64</c:v>
                </c:pt>
                <c:pt idx="1">
                  <c:v>72</c:v>
                </c:pt>
                <c:pt idx="2">
                  <c:v>66</c:v>
                </c:pt>
                <c:pt idx="3">
                  <c:v>52</c:v>
                </c:pt>
                <c:pt idx="4">
                  <c:v>66</c:v>
                </c:pt>
                <c:pt idx="5">
                  <c:v>65</c:v>
                </c:pt>
                <c:pt idx="6">
                  <c:v>83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A6-444C-9C75-90E0CA167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272880"/>
        <c:axId val="786500424"/>
      </c:barChart>
      <c:catAx>
        <c:axId val="7432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500424"/>
        <c:crosses val="autoZero"/>
        <c:auto val="1"/>
        <c:lblAlgn val="ctr"/>
        <c:lblOffset val="100"/>
        <c:noMultiLvlLbl val="0"/>
      </c:catAx>
      <c:valAx>
        <c:axId val="7865004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Deelname aan nonformeel leren,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27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'Figuur 4.12'!$B$2</c:f>
              <c:strCache>
                <c:ptCount val="1"/>
                <c:pt idx="0">
                  <c:v>Zonder controle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'Figuur 4.12'!$A$3:$A$6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'Figuur 4.12'!$B$3:$B$6</c:f>
              <c:numCache>
                <c:formatCode>0.00</c:formatCode>
                <c:ptCount val="4"/>
                <c:pt idx="0">
                  <c:v>1.882935643196106</c:v>
                </c:pt>
                <c:pt idx="1">
                  <c:v>2.253307580947876</c:v>
                </c:pt>
                <c:pt idx="2">
                  <c:v>2.2946112155914307</c:v>
                </c:pt>
                <c:pt idx="3">
                  <c:v>2.2469820976257324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9-400C-A61D-0BC26FC9B1CD}"/>
            </c:ext>
          </c:extLst>
        </c:ser>
        <c:ser>
          <c:idx val="1"/>
          <c:order val="1"/>
          <c:tx>
            <c:strRef>
              <c:f>'Figuur 4.12'!$C$2</c:f>
              <c:strCache>
                <c:ptCount val="1"/>
                <c:pt idx="0">
                  <c:v>Met controle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'Figuur 4.12'!$A$3:$A$6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'Figuur 4.12'!$C$3:$C$6</c:f>
              <c:numCache>
                <c:formatCode>0.00</c:formatCode>
                <c:ptCount val="4"/>
                <c:pt idx="0">
                  <c:v>2.0498623847961426</c:v>
                </c:pt>
                <c:pt idx="1">
                  <c:v>2.3130371570587158</c:v>
                </c:pt>
                <c:pt idx="2">
                  <c:v>2.26859450340271</c:v>
                </c:pt>
                <c:pt idx="3">
                  <c:v>2.1443819999694824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9-400C-A61D-0BC26FC9B1CD}"/>
            </c:ext>
          </c:extLst>
        </c:ser>
        <c:ser>
          <c:idx val="2"/>
          <c:order val="2"/>
          <c:tx>
            <c:strRef>
              <c:f>'Figuur 4.12'!$D$2</c:f>
              <c:strCache>
                <c:ptCount val="1"/>
                <c:pt idx="0">
                  <c:v>Met controle voor beroepsniveau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'Figuur 4.12'!$A$3:$A$6</c:f>
              <c:strCache>
                <c:ptCount val="4"/>
                <c:pt idx="0">
                  <c:v>Niveau 1 en lager</c:v>
                </c:pt>
                <c:pt idx="1">
                  <c:v>Niveau 2</c:v>
                </c:pt>
                <c:pt idx="2">
                  <c:v>Niveau 3</c:v>
                </c:pt>
                <c:pt idx="3">
                  <c:v>Niveau 4 en 5</c:v>
                </c:pt>
              </c:strCache>
            </c:strRef>
          </c:cat>
          <c:val>
            <c:numRef>
              <c:f>'Figuur 4.12'!$D$3:$D$6</c:f>
              <c:numCache>
                <c:formatCode>0.00</c:formatCode>
                <c:ptCount val="4"/>
                <c:pt idx="0">
                  <c:v>2.1194732189178467</c:v>
                </c:pt>
                <c:pt idx="1">
                  <c:v>2.3304624557495117</c:v>
                </c:pt>
                <c:pt idx="2">
                  <c:v>2.2528507709503174</c:v>
                </c:pt>
                <c:pt idx="3">
                  <c:v>2.1206429004669189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E9-400C-A61D-0BC26FC9B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523192"/>
        <c:axId val="454520312"/>
      </c:barChart>
      <c:catAx>
        <c:axId val="45452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520312"/>
        <c:crosses val="autoZero"/>
        <c:auto val="1"/>
        <c:lblAlgn val="ctr"/>
        <c:lblOffset val="100"/>
        <c:noMultiLvlLbl val="0"/>
      </c:catAx>
      <c:valAx>
        <c:axId val="4545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Gemiddelde</a:t>
                </a:r>
                <a:r>
                  <a:rPr lang="en-GB" baseline="0"/>
                  <a:t> schaalwaarde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52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217546" y="6318628"/>
            <a:ext cx="39909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3" y="6311733"/>
            <a:ext cx="677597" cy="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3" y="6311733"/>
            <a:ext cx="677597" cy="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3" y="6311733"/>
            <a:ext cx="677597" cy="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881581" y="6318628"/>
            <a:ext cx="914465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338483" y="5636345"/>
            <a:ext cx="3977658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3" y="6311733"/>
            <a:ext cx="677597" cy="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1" y="6283457"/>
            <a:ext cx="684263" cy="2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10" descr="UM40_RGB_B_blauw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805761"/>
            <a:ext cx="7503913" cy="2623239"/>
          </a:xfrm>
        </p:spPr>
        <p:txBody>
          <a:bodyPr/>
          <a:lstStyle/>
          <a:p>
            <a:r>
              <a:rPr lang="nl-NL" b="0" dirty="0">
                <a:solidFill>
                  <a:schemeClr val="bg1"/>
                </a:solidFill>
              </a:rPr>
              <a:t>PIAAC </a:t>
            </a:r>
            <a:r>
              <a:rPr lang="nl-NL" b="0" dirty="0" err="1">
                <a:solidFill>
                  <a:schemeClr val="bg1"/>
                </a:solidFill>
              </a:rPr>
              <a:t>Launch</a:t>
            </a:r>
            <a:r>
              <a:rPr lang="nl-NL" b="0" dirty="0">
                <a:solidFill>
                  <a:schemeClr val="bg1"/>
                </a:solidFill>
              </a:rPr>
              <a:t> –</a:t>
            </a:r>
            <a:br>
              <a:rPr lang="nl-NL" b="0" dirty="0">
                <a:solidFill>
                  <a:schemeClr val="bg1"/>
                </a:solidFill>
              </a:rPr>
            </a:br>
            <a:r>
              <a:rPr lang="nl-NL" sz="4000" b="0" dirty="0">
                <a:solidFill>
                  <a:schemeClr val="bg1"/>
                </a:solidFill>
              </a:rPr>
              <a:t>Vaardigheden op de werkvloer, hoe blijven we up </a:t>
            </a:r>
            <a:r>
              <a:rPr lang="nl-NL" sz="4000" b="0" dirty="0" err="1">
                <a:solidFill>
                  <a:schemeClr val="bg1"/>
                </a:solidFill>
              </a:rPr>
              <a:t>to</a:t>
            </a:r>
            <a:r>
              <a:rPr lang="nl-NL" sz="4000" b="0" dirty="0">
                <a:solidFill>
                  <a:schemeClr val="bg1"/>
                </a:solidFill>
              </a:rPr>
              <a:t> date?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977683"/>
            <a:ext cx="4196618" cy="17526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600" dirty="0"/>
              <a:t>Prof. dr. Tim Huijts</a:t>
            </a:r>
          </a:p>
          <a:p>
            <a:r>
              <a:rPr lang="nl-NL" sz="2600" dirty="0"/>
              <a:t>ROA/Maastricht University</a:t>
            </a:r>
          </a:p>
          <a:p>
            <a:r>
              <a:rPr lang="nl-NL" sz="2600" dirty="0"/>
              <a:t>10 december 2024</a:t>
            </a:r>
          </a:p>
          <a:p>
            <a:endParaRPr lang="nl-NL" sz="2600" dirty="0"/>
          </a:p>
        </p:txBody>
      </p:sp>
      <p:pic>
        <p:nvPicPr>
          <p:cNvPr id="8" name="Afbeelding 7" descr="Future l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9" y="3596031"/>
            <a:ext cx="3532883" cy="3261967"/>
          </a:xfrm>
          <a:prstGeom prst="rect">
            <a:avLst/>
          </a:prstGeom>
        </p:spPr>
      </p:pic>
      <p:pic>
        <p:nvPicPr>
          <p:cNvPr id="4" name="Picture 2" descr="Piaac Onderzoek">
            <a:extLst>
              <a:ext uri="{FF2B5EF4-FFF2-40B4-BE49-F238E27FC236}">
                <a16:creationId xmlns:a16="http://schemas.microsoft.com/office/drawing/2014/main" id="{5FC9029A-6767-3701-FF20-3BE36DBA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2" y="119862"/>
            <a:ext cx="1331843" cy="13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7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Deelname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nonformele</a:t>
            </a:r>
            <a:r>
              <a:rPr lang="en-US" dirty="0"/>
              <a:t> </a:t>
            </a:r>
            <a:r>
              <a:rPr lang="en-US" dirty="0" err="1"/>
              <a:t>scholing</a:t>
            </a:r>
            <a:r>
              <a:rPr lang="en-US" dirty="0"/>
              <a:t>,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taalvaardigheidsniveau</a:t>
            </a:r>
            <a:endParaRPr lang="en-GB" dirty="0"/>
          </a:p>
        </p:txBody>
      </p:sp>
      <p:graphicFrame>
        <p:nvGraphicFramePr>
          <p:cNvPr id="6" name="Grafiek 2097917177">
            <a:extLst>
              <a:ext uri="{FF2B5EF4-FFF2-40B4-BE49-F238E27FC236}">
                <a16:creationId xmlns:a16="http://schemas.microsoft.com/office/drawing/2014/main" id="{9D280B57-BA76-8980-7618-860E70A56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725516"/>
              </p:ext>
            </p:extLst>
          </p:nvPr>
        </p:nvGraphicFramePr>
        <p:xfrm>
          <a:off x="359999" y="1491456"/>
          <a:ext cx="8326437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CF3FC8-7DDD-747F-A715-1C4E8AE138F9}"/>
              </a:ext>
            </a:extLst>
          </p:cNvPr>
          <p:cNvSpPr txBox="1"/>
          <p:nvPr/>
        </p:nvSpPr>
        <p:spPr>
          <a:xfrm>
            <a:off x="457200" y="5210175"/>
            <a:ext cx="8410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V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olwassenen met hoge kernvaardigheden nemen twee keer zo vaak deel aan </a:t>
            </a:r>
            <a:r>
              <a:rPr lang="nl-N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nonformele</a:t>
            </a: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scholing als volwassenen op het laagste niveau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1586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Informeel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 op het </a:t>
            </a:r>
            <a:r>
              <a:rPr lang="en-US" dirty="0" err="1"/>
              <a:t>werk</a:t>
            </a:r>
            <a:r>
              <a:rPr lang="en-US" dirty="0"/>
              <a:t>,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taalvaardigheidsniveau</a:t>
            </a:r>
            <a:endParaRPr lang="en-GB" dirty="0"/>
          </a:p>
        </p:txBody>
      </p:sp>
      <p:graphicFrame>
        <p:nvGraphicFramePr>
          <p:cNvPr id="9" name="Grafiek 1095459970">
            <a:extLst>
              <a:ext uri="{FF2B5EF4-FFF2-40B4-BE49-F238E27FC236}">
                <a16:creationId xmlns:a16="http://schemas.microsoft.com/office/drawing/2014/main" id="{4E08F3F6-102A-43D8-B033-38FA28DA5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021704"/>
              </p:ext>
            </p:extLst>
          </p:nvPr>
        </p:nvGraphicFramePr>
        <p:xfrm>
          <a:off x="408781" y="1762125"/>
          <a:ext cx="8326437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A24BA30-6815-C301-729F-64D4F395AEFC}"/>
              </a:ext>
            </a:extLst>
          </p:cNvPr>
          <p:cNvSpPr txBox="1"/>
          <p:nvPr/>
        </p:nvSpPr>
        <p:spPr>
          <a:xfrm>
            <a:off x="556235" y="5292726"/>
            <a:ext cx="793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Na </a:t>
            </a:r>
            <a:r>
              <a:rPr lang="en-US" sz="2400" dirty="0" err="1">
                <a:sym typeface="Wingdings" panose="05000000000000000000" pitchFamily="2" charset="2"/>
              </a:rPr>
              <a:t>controle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voor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groepssamenstelling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weinig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verschil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tussen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vaardigheidsniveaus</a:t>
            </a:r>
            <a:r>
              <a:rPr lang="en-US" sz="2400" dirty="0">
                <a:sym typeface="Wingdings" panose="05000000000000000000" pitchFamily="2" charset="2"/>
              </a:rPr>
              <a:t> in </a:t>
            </a:r>
            <a:r>
              <a:rPr lang="en-US" sz="2400" dirty="0" err="1">
                <a:sym typeface="Wingdings" panose="05000000000000000000" pitchFamily="2" charset="2"/>
              </a:rPr>
              <a:t>informeel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leren</a:t>
            </a:r>
            <a:r>
              <a:rPr lang="en-US" sz="2400" dirty="0">
                <a:sym typeface="Wingdings" panose="05000000000000000000" pitchFamily="2" charset="2"/>
              </a:rPr>
              <a:t> op het </a:t>
            </a:r>
            <a:r>
              <a:rPr lang="en-US" sz="2400" dirty="0" err="1">
                <a:sym typeface="Wingdings" panose="05000000000000000000" pitchFamily="2" charset="2"/>
              </a:rPr>
              <a:t>werk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544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Meerderheid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werknemers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heeft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veranderingen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werk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meegemaakt</a:t>
            </a:r>
            <a:endParaRPr lang="en-US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Opvallend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ook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meerderheid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zonder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betaalde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ondersteuning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bij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deze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veranderingen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Adaptief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probleemoplossend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vermogen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andere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vaardigheden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op de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werkvloer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verschillen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tussen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beroepsgroepen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n-lt"/>
                <a:cs typeface="Times New Roman" panose="02020603050405020304" pitchFamily="18" charset="0"/>
              </a:rPr>
              <a:t>Minder LLO-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deelname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onder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mensen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met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laagste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kernvaardigheden</a:t>
            </a:r>
            <a:endParaRPr lang="en-US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086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voor discussie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Werkgevers moeten de portemonnee trekken, of riskeren dat hun personeel de boot mist.</a:t>
            </a:r>
            <a:endParaRPr lang="en-GB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6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127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 voor discussie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Er moet specifiek beleid komen om informeel leren te stimuleren bij mensen met lage kernvaardigheden</a:t>
            </a:r>
            <a:endParaRPr lang="en-GB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1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deze presentatie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998" y="1161335"/>
            <a:ext cx="8326799" cy="3627080"/>
          </a:xfrm>
        </p:spPr>
        <p:txBody>
          <a:bodyPr/>
          <a:lstStyle/>
          <a:p>
            <a:r>
              <a:rPr lang="en-US" sz="2200" dirty="0" err="1"/>
              <a:t>Veranderingen</a:t>
            </a:r>
            <a:r>
              <a:rPr lang="en-US" sz="2200" dirty="0"/>
              <a:t> op de </a:t>
            </a:r>
            <a:r>
              <a:rPr lang="en-US" sz="2200" dirty="0" err="1"/>
              <a:t>arbeidsmarkt</a:t>
            </a:r>
            <a:r>
              <a:rPr lang="en-US" sz="2200" dirty="0"/>
              <a:t>: wat </a:t>
            </a:r>
            <a:r>
              <a:rPr lang="en-US" sz="2200" dirty="0" err="1"/>
              <a:t>merken</a:t>
            </a:r>
            <a:r>
              <a:rPr lang="en-US" sz="2200" dirty="0"/>
              <a:t> </a:t>
            </a:r>
            <a:r>
              <a:rPr lang="en-US" sz="2200" dirty="0" err="1"/>
              <a:t>werknemers</a:t>
            </a:r>
            <a:r>
              <a:rPr lang="en-US" sz="2200" dirty="0"/>
              <a:t> </a:t>
            </a:r>
            <a:r>
              <a:rPr lang="en-US" sz="2200" dirty="0" err="1"/>
              <a:t>hiervan</a:t>
            </a:r>
            <a:r>
              <a:rPr lang="en-US" sz="2200" dirty="0"/>
              <a:t>?</a:t>
            </a:r>
          </a:p>
          <a:p>
            <a:endParaRPr lang="en-US" sz="2200" dirty="0"/>
          </a:p>
          <a:p>
            <a:r>
              <a:rPr lang="en-US" sz="2200" dirty="0"/>
              <a:t>Hoe </a:t>
            </a:r>
            <a:r>
              <a:rPr lang="en-US" sz="2200" dirty="0" err="1"/>
              <a:t>gaan</a:t>
            </a:r>
            <a:r>
              <a:rPr lang="en-US" sz="2200" dirty="0"/>
              <a:t> we om met </a:t>
            </a:r>
            <a:r>
              <a:rPr lang="en-US" sz="2200" dirty="0" err="1"/>
              <a:t>deze</a:t>
            </a:r>
            <a:r>
              <a:rPr lang="en-US" sz="2200" dirty="0"/>
              <a:t> </a:t>
            </a:r>
            <a:r>
              <a:rPr lang="en-US" sz="2200" dirty="0" err="1"/>
              <a:t>veranderingen</a:t>
            </a:r>
            <a:r>
              <a:rPr lang="en-US" sz="2200" dirty="0"/>
              <a:t>? </a:t>
            </a:r>
          </a:p>
          <a:p>
            <a:pPr marL="0" indent="0">
              <a:buNone/>
            </a:pPr>
            <a:r>
              <a:rPr lang="en-US" sz="2200" dirty="0"/>
              <a:t>	-</a:t>
            </a:r>
            <a:r>
              <a:rPr lang="en-US" sz="2200" dirty="0" err="1"/>
              <a:t>Ondersteuning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-</a:t>
            </a:r>
            <a:r>
              <a:rPr lang="en-US" sz="2200" dirty="0" err="1"/>
              <a:t>Adaptief</a:t>
            </a:r>
            <a:r>
              <a:rPr lang="en-US" sz="2200" dirty="0"/>
              <a:t> </a:t>
            </a:r>
            <a:r>
              <a:rPr lang="en-US" sz="2200" dirty="0" err="1"/>
              <a:t>probleemoplossend</a:t>
            </a:r>
            <a:r>
              <a:rPr lang="en-US" sz="2200" dirty="0"/>
              <a:t> </a:t>
            </a:r>
            <a:r>
              <a:rPr lang="en-US" sz="2200" dirty="0" err="1"/>
              <a:t>vermogen</a:t>
            </a:r>
            <a:r>
              <a:rPr lang="en-US" sz="2200" dirty="0"/>
              <a:t> in </a:t>
            </a:r>
            <a:r>
              <a:rPr lang="en-US" sz="2200" dirty="0" err="1"/>
              <a:t>verschillende</a:t>
            </a:r>
            <a:r>
              <a:rPr lang="en-US" sz="2200" dirty="0"/>
              <a:t> 	</a:t>
            </a:r>
            <a:r>
              <a:rPr lang="en-US" sz="2200" dirty="0" err="1"/>
              <a:t>beroepsklassen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-</a:t>
            </a:r>
            <a:r>
              <a:rPr lang="en-US" sz="2200" dirty="0" err="1"/>
              <a:t>Andere</a:t>
            </a:r>
            <a:r>
              <a:rPr lang="en-US" sz="2200" dirty="0"/>
              <a:t> </a:t>
            </a:r>
            <a:r>
              <a:rPr lang="en-US" sz="2200" dirty="0" err="1"/>
              <a:t>vaardigheden</a:t>
            </a:r>
            <a:r>
              <a:rPr lang="en-US" sz="2200" dirty="0"/>
              <a:t> op de </a:t>
            </a:r>
            <a:r>
              <a:rPr lang="en-US" sz="2200" dirty="0" err="1"/>
              <a:t>werkvloer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Hoe </a:t>
            </a:r>
            <a:r>
              <a:rPr lang="en-US" sz="2200" dirty="0" err="1"/>
              <a:t>blijven</a:t>
            </a:r>
            <a:r>
              <a:rPr lang="en-US" sz="2200" dirty="0"/>
              <a:t> we up to date? </a:t>
            </a:r>
            <a:r>
              <a:rPr lang="en-US" sz="2200" dirty="0" err="1"/>
              <a:t>Levenlang</a:t>
            </a:r>
            <a:r>
              <a:rPr lang="en-US" sz="2200" dirty="0"/>
              <a:t> </a:t>
            </a:r>
            <a:r>
              <a:rPr lang="en-US" sz="2200" dirty="0" err="1"/>
              <a:t>ontwikkelen</a:t>
            </a:r>
            <a:r>
              <a:rPr lang="en-US" sz="2200" dirty="0"/>
              <a:t>: </a:t>
            </a:r>
            <a:r>
              <a:rPr lang="en-US" sz="2200" dirty="0" err="1"/>
              <a:t>nonformele</a:t>
            </a:r>
            <a:r>
              <a:rPr lang="en-US" sz="2200" dirty="0"/>
              <a:t> </a:t>
            </a:r>
            <a:r>
              <a:rPr lang="en-US" sz="2200" dirty="0" err="1"/>
              <a:t>scholing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informeel</a:t>
            </a:r>
            <a:r>
              <a:rPr lang="en-US" sz="2200" dirty="0"/>
              <a:t> </a:t>
            </a:r>
            <a:r>
              <a:rPr lang="en-US" sz="2200" dirty="0" err="1"/>
              <a:t>leren</a:t>
            </a:r>
            <a:r>
              <a:rPr lang="en-US" sz="2200" dirty="0"/>
              <a:t> op het </a:t>
            </a:r>
            <a:r>
              <a:rPr lang="en-US" sz="2200" dirty="0" err="1"/>
              <a:t>werk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nl-NL" sz="2200" dirty="0">
                <a:sym typeface="Wingdings" panose="05000000000000000000" pitchFamily="2" charset="2"/>
              </a:rPr>
              <a:t>	 Telkens ook de vraag: zien we verschillen tussen 	kernvaardigheidsniveaus?</a:t>
            </a:r>
            <a:endParaRPr lang="nl-NL" sz="2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45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2" y="1170260"/>
            <a:ext cx="8055172" cy="464864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Veranderingen</a:t>
            </a:r>
            <a:r>
              <a:rPr lang="en-US" dirty="0"/>
              <a:t> op de </a:t>
            </a:r>
            <a:r>
              <a:rPr lang="en-US" dirty="0" err="1"/>
              <a:t>arbeidsmarkt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46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Veranderingen</a:t>
            </a:r>
            <a:r>
              <a:rPr lang="en-US" dirty="0"/>
              <a:t> in de </a:t>
            </a:r>
            <a:r>
              <a:rPr lang="en-US" dirty="0" err="1"/>
              <a:t>werkomgeving</a:t>
            </a:r>
            <a:r>
              <a:rPr lang="en-US" dirty="0"/>
              <a:t>,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taalvaardigheidsniveau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FEC473-EC4E-CAAB-B6C2-025E08FD6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396444"/>
              </p:ext>
            </p:extLst>
          </p:nvPr>
        </p:nvGraphicFramePr>
        <p:xfrm>
          <a:off x="359999" y="1615281"/>
          <a:ext cx="8326437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250201-A432-8D89-CA95-5C3EFCD1EDDF}"/>
              </a:ext>
            </a:extLst>
          </p:cNvPr>
          <p:cNvSpPr txBox="1"/>
          <p:nvPr/>
        </p:nvSpPr>
        <p:spPr>
          <a:xfrm>
            <a:off x="571499" y="5272241"/>
            <a:ext cx="811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dirty="0"/>
              <a:t> 2/3e van de </a:t>
            </a:r>
            <a:r>
              <a:rPr lang="en-US" sz="2400" dirty="0" err="1"/>
              <a:t>werknemers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maken</a:t>
            </a:r>
            <a:r>
              <a:rPr lang="en-US" sz="2400" dirty="0"/>
              <a:t> met </a:t>
            </a:r>
            <a:r>
              <a:rPr lang="en-US" sz="2400" dirty="0" err="1"/>
              <a:t>veranderingen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dirty="0"/>
              <a:t> Type </a:t>
            </a:r>
            <a:r>
              <a:rPr lang="en-US" sz="2400" dirty="0" err="1"/>
              <a:t>veranderingen</a:t>
            </a:r>
            <a:r>
              <a:rPr lang="en-US" sz="2400" dirty="0"/>
              <a:t> </a:t>
            </a:r>
            <a:r>
              <a:rPr lang="en-US" sz="2400" dirty="0" err="1"/>
              <a:t>verschilt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</a:t>
            </a:r>
            <a:r>
              <a:rPr lang="en-US" sz="2400" dirty="0" err="1"/>
              <a:t>vaardigheidsniveau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21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Veranderingen</a:t>
            </a:r>
            <a:r>
              <a:rPr lang="en-US" dirty="0"/>
              <a:t> </a:t>
            </a:r>
            <a:r>
              <a:rPr lang="en-US" dirty="0" err="1"/>
              <a:t>ondersteund</a:t>
            </a:r>
            <a:r>
              <a:rPr lang="en-US" dirty="0"/>
              <a:t> door </a:t>
            </a:r>
            <a:r>
              <a:rPr lang="en-US" dirty="0" err="1"/>
              <a:t>betaalde</a:t>
            </a:r>
            <a:r>
              <a:rPr lang="en-US" dirty="0"/>
              <a:t> </a:t>
            </a:r>
            <a:r>
              <a:rPr lang="en-US" dirty="0" err="1"/>
              <a:t>cursusactiviteiten</a:t>
            </a:r>
            <a:r>
              <a:rPr lang="en-US" dirty="0"/>
              <a:t>,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taalvaardigheidsniveau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26997B7-5DDC-8C86-C29A-CAAE2E3CA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63904"/>
              </p:ext>
            </p:extLst>
          </p:nvPr>
        </p:nvGraphicFramePr>
        <p:xfrm>
          <a:off x="360363" y="1615281"/>
          <a:ext cx="8326437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F0CA9C1-CD2F-8851-DA9E-75B221722F70}"/>
              </a:ext>
            </a:extLst>
          </p:cNvPr>
          <p:cNvSpPr txBox="1"/>
          <p:nvPr/>
        </p:nvSpPr>
        <p:spPr>
          <a:xfrm>
            <a:off x="571499" y="5272241"/>
            <a:ext cx="832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dirty="0"/>
              <a:t> Meer dan de </a:t>
            </a:r>
            <a:r>
              <a:rPr lang="en-US" sz="2400" dirty="0" err="1"/>
              <a:t>helft</a:t>
            </a:r>
            <a:r>
              <a:rPr lang="en-US" sz="2400" dirty="0"/>
              <a:t> </a:t>
            </a:r>
            <a:r>
              <a:rPr lang="en-US" sz="2400" dirty="0" err="1"/>
              <a:t>krijgt</a:t>
            </a:r>
            <a:r>
              <a:rPr lang="en-US" sz="2400" dirty="0"/>
              <a:t> </a:t>
            </a:r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ondersteuning</a:t>
            </a:r>
            <a:r>
              <a:rPr lang="en-US" sz="2400" dirty="0"/>
              <a:t>; Mate van</a:t>
            </a:r>
          </a:p>
          <a:p>
            <a:r>
              <a:rPr lang="en-US" sz="2400" dirty="0" err="1"/>
              <a:t>ondersteuning</a:t>
            </a:r>
            <a:r>
              <a:rPr lang="en-US" sz="2400" dirty="0"/>
              <a:t> </a:t>
            </a:r>
            <a:r>
              <a:rPr lang="en-US" sz="2400" dirty="0" err="1"/>
              <a:t>verschilt</a:t>
            </a:r>
            <a:r>
              <a:rPr lang="en-US" sz="2400" dirty="0"/>
              <a:t> </a:t>
            </a:r>
            <a:r>
              <a:rPr lang="en-US" sz="2400" dirty="0" err="1"/>
              <a:t>nauwelijks</a:t>
            </a:r>
            <a:r>
              <a:rPr lang="en-US" sz="2400" dirty="0"/>
              <a:t> </a:t>
            </a:r>
            <a:r>
              <a:rPr lang="en-US" sz="2400" dirty="0" err="1"/>
              <a:t>tussen</a:t>
            </a:r>
            <a:r>
              <a:rPr lang="en-US" sz="2400" dirty="0"/>
              <a:t> </a:t>
            </a:r>
            <a:r>
              <a:rPr lang="en-US" sz="2400" dirty="0" err="1"/>
              <a:t>vaardigheidsniveaus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98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Vaardigheden</a:t>
            </a:r>
            <a:r>
              <a:rPr lang="en-US" dirty="0"/>
              <a:t> op de </a:t>
            </a:r>
            <a:r>
              <a:rPr lang="en-US" dirty="0" err="1"/>
              <a:t>werkvloer</a:t>
            </a: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66BAE8C-D0F6-0CAA-1C19-435218878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1" y="1314451"/>
            <a:ext cx="7805520" cy="4524374"/>
          </a:xfrm>
        </p:spPr>
      </p:pic>
    </p:spTree>
    <p:extLst>
      <p:ext uri="{BB962C8B-B14F-4D97-AF65-F5344CB8AC3E}">
        <p14:creationId xmlns:p14="http://schemas.microsoft.com/office/powerpoint/2010/main" val="396831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Adaptief</a:t>
            </a:r>
            <a:r>
              <a:rPr lang="en-US" dirty="0"/>
              <a:t> </a:t>
            </a:r>
            <a:r>
              <a:rPr lang="en-US" dirty="0" err="1"/>
              <a:t>probleemoplossend</a:t>
            </a:r>
            <a:r>
              <a:rPr lang="en-US" dirty="0"/>
              <a:t> </a:t>
            </a:r>
            <a:r>
              <a:rPr lang="en-US" dirty="0" err="1"/>
              <a:t>vermogen</a:t>
            </a:r>
            <a:r>
              <a:rPr lang="en-US" dirty="0"/>
              <a:t>,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beroepsklasse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1ED8D9-4272-12D9-D2F1-F48AA5B78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38129"/>
              </p:ext>
            </p:extLst>
          </p:nvPr>
        </p:nvGraphicFramePr>
        <p:xfrm>
          <a:off x="360363" y="1485900"/>
          <a:ext cx="8326437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CC9EC6-0431-F39B-7624-D0A098957B5A}"/>
              </a:ext>
            </a:extLst>
          </p:cNvPr>
          <p:cNvSpPr txBox="1"/>
          <p:nvPr/>
        </p:nvSpPr>
        <p:spPr>
          <a:xfrm>
            <a:off x="466725" y="5191125"/>
            <a:ext cx="779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Mate van </a:t>
            </a:r>
            <a:r>
              <a:rPr lang="en-US" sz="2400" dirty="0" err="1">
                <a:sym typeface="Wingdings" panose="05000000000000000000" pitchFamily="2" charset="2"/>
              </a:rPr>
              <a:t>adaptief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probleemoplossend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vermogen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verschilt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tussen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beroepsklassen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528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Vaardigheden</a:t>
            </a:r>
            <a:r>
              <a:rPr lang="en-US" dirty="0"/>
              <a:t> in de </a:t>
            </a:r>
            <a:r>
              <a:rPr lang="en-US" dirty="0" err="1"/>
              <a:t>werkomgeving</a:t>
            </a:r>
            <a:r>
              <a:rPr lang="en-US" dirty="0"/>
              <a:t>,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taalvaardigheidsniveau</a:t>
            </a:r>
            <a:r>
              <a:rPr lang="en-US" dirty="0"/>
              <a:t> - </a:t>
            </a:r>
            <a:r>
              <a:rPr lang="en-US" dirty="0" err="1"/>
              <a:t>autonomie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CBD03E-8DBF-5234-B506-9AB01EDFD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095040"/>
              </p:ext>
            </p:extLst>
          </p:nvPr>
        </p:nvGraphicFramePr>
        <p:xfrm>
          <a:off x="359999" y="1615281"/>
          <a:ext cx="8326437" cy="362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1E505A-84D8-AD37-F1CA-104CC58D3275}"/>
              </a:ext>
            </a:extLst>
          </p:cNvPr>
          <p:cNvSpPr txBox="1"/>
          <p:nvPr/>
        </p:nvSpPr>
        <p:spPr>
          <a:xfrm>
            <a:off x="457564" y="5090319"/>
            <a:ext cx="8326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err="1">
                <a:sym typeface="Wingdings" panose="05000000000000000000" pitchFamily="2" charset="2"/>
              </a:rPr>
              <a:t>Mensen</a:t>
            </a:r>
            <a:r>
              <a:rPr lang="en-US" sz="2200" dirty="0">
                <a:sym typeface="Wingdings" panose="05000000000000000000" pitchFamily="2" charset="2"/>
              </a:rPr>
              <a:t> met </a:t>
            </a:r>
            <a:r>
              <a:rPr lang="en-US" sz="2200" dirty="0" err="1">
                <a:sym typeface="Wingdings" panose="05000000000000000000" pitchFamily="2" charset="2"/>
              </a:rPr>
              <a:t>laagste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kernvaardigheden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ervaren</a:t>
            </a:r>
            <a:r>
              <a:rPr lang="en-US" sz="2200" dirty="0">
                <a:sym typeface="Wingdings" panose="05000000000000000000" pitchFamily="2" charset="2"/>
              </a:rPr>
              <a:t> minder </a:t>
            </a:r>
            <a:r>
              <a:rPr lang="en-US" sz="2200" dirty="0" err="1">
                <a:sym typeface="Wingdings" panose="05000000000000000000" pitchFamily="2" charset="2"/>
              </a:rPr>
              <a:t>autonomie</a:t>
            </a:r>
            <a:endParaRPr lang="en-US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err="1">
                <a:sym typeface="Wingdings" panose="05000000000000000000" pitchFamily="2" charset="2"/>
              </a:rPr>
              <a:t>Voor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andere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vaardigheden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zijn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verschillen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naar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vaardigheidsniveau</a:t>
            </a:r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 err="1">
                <a:sym typeface="Wingdings" panose="05000000000000000000" pitchFamily="2" charset="2"/>
              </a:rPr>
              <a:t>na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controle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voor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groepssamenstelling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meestal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klein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9608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Blijven</a:t>
            </a:r>
            <a:r>
              <a:rPr lang="en-US" dirty="0"/>
              <a:t> we up to date? </a:t>
            </a:r>
            <a:r>
              <a:rPr lang="en-US" dirty="0" err="1"/>
              <a:t>Levenlang</a:t>
            </a:r>
            <a:r>
              <a:rPr lang="en-US" dirty="0"/>
              <a:t> </a:t>
            </a:r>
            <a:r>
              <a:rPr lang="en-US" dirty="0" err="1"/>
              <a:t>ontwikkelen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BE0767-460A-C0F5-2D5C-DA2E95259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7" y="1257300"/>
            <a:ext cx="7052865" cy="47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0096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rijke schooldag_input TH 20220504</Template>
  <TotalTime>2325</TotalTime>
  <Words>351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Lucida Grande</vt:lpstr>
      <vt:lpstr>Wingdings</vt:lpstr>
      <vt:lpstr>Maastricht University</vt:lpstr>
      <vt:lpstr>PIAAC Launch – Vaardigheden op de werkvloer, hoe blijven we up to date?</vt:lpstr>
      <vt:lpstr>In deze presentatie</vt:lpstr>
      <vt:lpstr>Veranderingen op de arbeidsmarkt</vt:lpstr>
      <vt:lpstr>Veranderingen in de werkomgeving, naar taalvaardigheidsniveau</vt:lpstr>
      <vt:lpstr>Veranderingen ondersteund door betaalde cursusactiviteiten, naar taalvaardigheidsniveau</vt:lpstr>
      <vt:lpstr>Vaardigheden op de werkvloer</vt:lpstr>
      <vt:lpstr>Adaptief probleemoplossend vermogen, naar beroepsklasse</vt:lpstr>
      <vt:lpstr>Vaardigheden in de werkomgeving, naar taalvaardigheidsniveau - autonomie</vt:lpstr>
      <vt:lpstr>Blijven we up to date? Levenlang ontwikkelen</vt:lpstr>
      <vt:lpstr>Deelname aan nonformele scholing, naar taalvaardigheidsniveau</vt:lpstr>
      <vt:lpstr>Informeel leren op het werk, naar taalvaardigheidsniveau</vt:lpstr>
      <vt:lpstr>Conclusies</vt:lpstr>
      <vt:lpstr>Stellingen voor discussie (1)</vt:lpstr>
      <vt:lpstr>Stellingen voor discussie (2)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Huijts, Tim (ROA)</dc:creator>
  <cp:lastModifiedBy>Huijts, Tim (ROA)</cp:lastModifiedBy>
  <cp:revision>133</cp:revision>
  <cp:lastPrinted>2016-01-22T13:02:05Z</cp:lastPrinted>
  <dcterms:created xsi:type="dcterms:W3CDTF">2022-05-04T07:35:28Z</dcterms:created>
  <dcterms:modified xsi:type="dcterms:W3CDTF">2024-12-05T13:48:43Z</dcterms:modified>
</cp:coreProperties>
</file>