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37" r:id="rId2"/>
    <p:sldId id="448" r:id="rId3"/>
    <p:sldId id="447" r:id="rId4"/>
    <p:sldId id="440" r:id="rId5"/>
    <p:sldId id="299" r:id="rId6"/>
    <p:sldId id="444" r:id="rId7"/>
    <p:sldId id="442" r:id="rId8"/>
    <p:sldId id="445" r:id="rId9"/>
    <p:sldId id="258" r:id="rId10"/>
    <p:sldId id="259" r:id="rId11"/>
    <p:sldId id="260" r:id="rId12"/>
    <p:sldId id="446" r:id="rId13"/>
    <p:sldId id="443" r:id="rId14"/>
    <p:sldId id="441" r:id="rId15"/>
    <p:sldId id="436" r:id="rId16"/>
  </p:sldIdLst>
  <p:sldSz cx="12195175" cy="6859588"/>
  <p:notesSz cx="6797675" cy="9928225"/>
  <p:embeddedFontLst>
    <p:embeddedFont>
      <p:font typeface="Arial Black" panose="020B0A04020102020204" pitchFamily="34" charset="0"/>
      <p:bold r:id="rId19"/>
    </p:embeddedFont>
    <p:embeddedFont>
      <p:font typeface="Impact" panose="020B0806030902050204" pitchFamily="34" charset="0"/>
      <p:regular r:id="rId20"/>
    </p:embeddedFont>
    <p:embeddedFont>
      <p:font typeface="Statis Sans" panose="020B0503050000020004" pitchFamily="34" charset="0"/>
      <p:regular r:id="rId21"/>
      <p:bold r:id="rId22"/>
      <p:italic r:id="rId23"/>
      <p:boldItalic r:id="rId24"/>
    </p:embeddedFont>
    <p:embeddedFont>
      <p:font typeface="Statis Sans Light" panose="020B0403050000020004" pitchFamily="34" charset="0"/>
      <p:regular r:id="rId25"/>
      <p:italic r:id="rId26"/>
    </p:embeddedFont>
  </p:embeddedFontLst>
  <p:defaultTextStyle>
    <a:defPPr>
      <a:defRPr lang="de-DE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as Friedrich" initials="MF" lastIdx="1" clrIdx="0">
    <p:extLst>
      <p:ext uri="{19B8F6BF-5375-455C-9EA6-DF929625EA0E}">
        <p15:presenceInfo xmlns:p15="http://schemas.microsoft.com/office/powerpoint/2012/main" userId="8550697cc3795f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AEF"/>
    <a:srgbClr val="E1E1E1"/>
    <a:srgbClr val="EAEAEA"/>
    <a:srgbClr val="C3C3C3"/>
    <a:srgbClr val="999999"/>
    <a:srgbClr val="696969"/>
    <a:srgbClr val="FFCC00"/>
    <a:srgbClr val="CC0033"/>
    <a:srgbClr val="90D2FC"/>
    <a:srgbClr val="00B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7382" autoAdjust="0"/>
  </p:normalViewPr>
  <p:slideViewPr>
    <p:cSldViewPr snapToGrid="0" snapToObjects="1">
      <p:cViewPr varScale="1">
        <p:scale>
          <a:sx n="160" d="100"/>
          <a:sy n="160" d="100"/>
        </p:scale>
        <p:origin x="34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1" cy="496887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l">
              <a:defRPr sz="1200"/>
            </a:lvl1pPr>
          </a:lstStyle>
          <a:p>
            <a:endParaRPr lang="de-DE" dirty="0">
              <a:latin typeface="Statis Sans" panose="020B05030500000200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7" y="1"/>
            <a:ext cx="2946401" cy="496887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r">
              <a:defRPr sz="1200"/>
            </a:lvl1pPr>
          </a:lstStyle>
          <a:p>
            <a:fld id="{3CF4DE4A-EBEF-48E6-8F0E-519C84312126}" type="datetimeFigureOut">
              <a:rPr lang="en-GB" smtClean="0">
                <a:latin typeface="Statis Sans" panose="020B0503050000020004" pitchFamily="34" charset="0"/>
              </a:rPr>
              <a:t>22/09/2023</a:t>
            </a:fld>
            <a:endParaRPr lang="en-GB" dirty="0">
              <a:latin typeface="Statis Sans" panose="020B05030500000200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1" cy="496887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l">
              <a:defRPr sz="1200"/>
            </a:lvl1pPr>
          </a:lstStyle>
          <a:p>
            <a:endParaRPr lang="de-DE" dirty="0">
              <a:latin typeface="Statis Sans" panose="020B05030500000200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7" y="9429751"/>
            <a:ext cx="2946401" cy="496887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r">
              <a:defRPr sz="1200"/>
            </a:lvl1pPr>
          </a:lstStyle>
          <a:p>
            <a:fld id="{988AD56A-E425-4921-84C1-03420AB58DAC}" type="slidenum">
              <a:rPr lang="en-GB" smtClean="0">
                <a:latin typeface="Statis Sans" panose="020B0503050000020004" pitchFamily="34" charset="0"/>
              </a:rPr>
              <a:t>‹Nr.›</a:t>
            </a:fld>
            <a:endParaRPr lang="en-GB" dirty="0">
              <a:latin typeface="Statis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0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l">
              <a:defRPr sz="1200">
                <a:latin typeface="Statis Sans" panose="020B05030500000200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r">
              <a:defRPr sz="1200">
                <a:latin typeface="Statis Sans" panose="020B0503050000020004" pitchFamily="34" charset="0"/>
              </a:defRPr>
            </a:lvl1pPr>
          </a:lstStyle>
          <a:p>
            <a:fld id="{8D9BBD62-E87A-4D5C-B70B-7C95F8DCB9B3}" type="datetimeFigureOut">
              <a:rPr lang="en-GB" smtClean="0"/>
              <a:pPr/>
              <a:t>22/09/2023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6" tIns="45878" rIns="91756" bIns="45878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756" tIns="45878" rIns="91756" bIns="45878" rtlCol="0"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l">
              <a:defRPr sz="1200">
                <a:latin typeface="Statis Sans" panose="020B05030500000200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r">
              <a:defRPr sz="1200">
                <a:latin typeface="Statis Sans" panose="020B0503050000020004" pitchFamily="34" charset="0"/>
              </a:defRPr>
            </a:lvl1pPr>
          </a:lstStyle>
          <a:p>
            <a:fld id="{74870A76-7E73-40B4-AABF-FD9679C021E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444" rtl="0" eaLnBrk="1" latinLnBrk="0" hangingPunct="1">
      <a:defRPr sz="1600" kern="1200">
        <a:solidFill>
          <a:schemeClr val="tx1"/>
        </a:solidFill>
        <a:latin typeface="Statis Sans" panose="020B05030500000200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70A76-7E73-40B4-AABF-FD9679C021EA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34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7BADC4C-A79F-4080-8740-0CE2F19384BC}"/>
              </a:ext>
            </a:extLst>
          </p:cNvPr>
          <p:cNvSpPr/>
          <p:nvPr userDrawn="1"/>
        </p:nvSpPr>
        <p:spPr>
          <a:xfrm>
            <a:off x="7119145" y="4941296"/>
            <a:ext cx="3864741" cy="1918291"/>
          </a:xfrm>
          <a:custGeom>
            <a:avLst/>
            <a:gdLst>
              <a:gd name="connsiteX0" fmla="*/ 3042479 w 3864741"/>
              <a:gd name="connsiteY0" fmla="*/ 0 h 1918291"/>
              <a:gd name="connsiteX1" fmla="*/ 3805609 w 3864741"/>
              <a:gd name="connsiteY1" fmla="*/ 0 h 1918291"/>
              <a:gd name="connsiteX2" fmla="*/ 3813730 w 3864741"/>
              <a:gd name="connsiteY2" fmla="*/ 888 h 1918291"/>
              <a:gd name="connsiteX3" fmla="*/ 3824262 w 3864741"/>
              <a:gd name="connsiteY3" fmla="*/ 254 h 1918291"/>
              <a:gd name="connsiteX4" fmla="*/ 3826673 w 3864741"/>
              <a:gd name="connsiteY4" fmla="*/ 0 h 1918291"/>
              <a:gd name="connsiteX5" fmla="*/ 3864741 w 3864741"/>
              <a:gd name="connsiteY5" fmla="*/ 38068 h 1918291"/>
              <a:gd name="connsiteX6" fmla="*/ 3864741 w 3864741"/>
              <a:gd name="connsiteY6" fmla="*/ 801198 h 1918291"/>
              <a:gd name="connsiteX7" fmla="*/ 3826673 w 3864741"/>
              <a:gd name="connsiteY7" fmla="*/ 839266 h 1918291"/>
              <a:gd name="connsiteX8" fmla="*/ 3788606 w 3864741"/>
              <a:gd name="connsiteY8" fmla="*/ 801198 h 1918291"/>
              <a:gd name="connsiteX9" fmla="*/ 3788606 w 3864741"/>
              <a:gd name="connsiteY9" fmla="*/ 119660 h 1918291"/>
              <a:gd name="connsiteX10" fmla="*/ 2552801 w 3864741"/>
              <a:gd name="connsiteY10" fmla="*/ 1250778 h 1918291"/>
              <a:gd name="connsiteX11" fmla="*/ 2551024 w 3864741"/>
              <a:gd name="connsiteY11" fmla="*/ 1252428 h 1918291"/>
              <a:gd name="connsiteX12" fmla="*/ 2550390 w 3864741"/>
              <a:gd name="connsiteY12" fmla="*/ 1252935 h 1918291"/>
              <a:gd name="connsiteX13" fmla="*/ 2549121 w 3864741"/>
              <a:gd name="connsiteY13" fmla="*/ 1253950 h 1918291"/>
              <a:gd name="connsiteX14" fmla="*/ 2539731 w 3864741"/>
              <a:gd name="connsiteY14" fmla="*/ 1259788 h 1918291"/>
              <a:gd name="connsiteX15" fmla="*/ 2537701 w 3864741"/>
              <a:gd name="connsiteY15" fmla="*/ 1260676 h 1918291"/>
              <a:gd name="connsiteX16" fmla="*/ 2532117 w 3864741"/>
              <a:gd name="connsiteY16" fmla="*/ 1262199 h 1918291"/>
              <a:gd name="connsiteX17" fmla="*/ 2530214 w 3864741"/>
              <a:gd name="connsiteY17" fmla="*/ 1262452 h 1918291"/>
              <a:gd name="connsiteX18" fmla="*/ 2524884 w 3864741"/>
              <a:gd name="connsiteY18" fmla="*/ 1263214 h 1918291"/>
              <a:gd name="connsiteX19" fmla="*/ 2510038 w 3864741"/>
              <a:gd name="connsiteY19" fmla="*/ 1259914 h 1918291"/>
              <a:gd name="connsiteX20" fmla="*/ 2509657 w 3864741"/>
              <a:gd name="connsiteY20" fmla="*/ 1259788 h 1918291"/>
              <a:gd name="connsiteX21" fmla="*/ 2507627 w 3864741"/>
              <a:gd name="connsiteY21" fmla="*/ 1259026 h 1918291"/>
              <a:gd name="connsiteX22" fmla="*/ 1380569 w 3864741"/>
              <a:gd name="connsiteY22" fmla="*/ 686615 h 1918291"/>
              <a:gd name="connsiteX23" fmla="*/ 109354 w 3864741"/>
              <a:gd name="connsiteY23" fmla="*/ 1918291 h 1918291"/>
              <a:gd name="connsiteX24" fmla="*/ 0 w 3864741"/>
              <a:gd name="connsiteY24" fmla="*/ 1918291 h 1918291"/>
              <a:gd name="connsiteX25" fmla="*/ 1339202 w 3864741"/>
              <a:gd name="connsiteY25" fmla="*/ 620757 h 1918291"/>
              <a:gd name="connsiteX26" fmla="*/ 1373717 w 3864741"/>
              <a:gd name="connsiteY26" fmla="*/ 601597 h 1918291"/>
              <a:gd name="connsiteX27" fmla="*/ 1398461 w 3864741"/>
              <a:gd name="connsiteY27" fmla="*/ 610225 h 1918291"/>
              <a:gd name="connsiteX28" fmla="*/ 2518413 w 3864741"/>
              <a:gd name="connsiteY28" fmla="*/ 1178957 h 1918291"/>
              <a:gd name="connsiteX29" fmla="*/ 3723383 w 3864741"/>
              <a:gd name="connsiteY29" fmla="*/ 76135 h 1918291"/>
              <a:gd name="connsiteX30" fmla="*/ 3042479 w 3864741"/>
              <a:gd name="connsiteY30" fmla="*/ 76135 h 1918291"/>
              <a:gd name="connsiteX31" fmla="*/ 3004411 w 3864741"/>
              <a:gd name="connsiteY31" fmla="*/ 38068 h 1918291"/>
              <a:gd name="connsiteX32" fmla="*/ 3042479 w 3864741"/>
              <a:gd name="connsiteY32" fmla="*/ 0 h 1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64741" h="1918291">
                <a:moveTo>
                  <a:pt x="3042479" y="0"/>
                </a:moveTo>
                <a:lnTo>
                  <a:pt x="3805609" y="0"/>
                </a:lnTo>
                <a:cubicBezTo>
                  <a:pt x="3808401" y="0"/>
                  <a:pt x="3811066" y="381"/>
                  <a:pt x="3813730" y="888"/>
                </a:cubicBezTo>
                <a:cubicBezTo>
                  <a:pt x="3817156" y="254"/>
                  <a:pt x="3820709" y="0"/>
                  <a:pt x="3824262" y="254"/>
                </a:cubicBezTo>
                <a:cubicBezTo>
                  <a:pt x="3825151" y="127"/>
                  <a:pt x="3825912" y="0"/>
                  <a:pt x="3826673" y="0"/>
                </a:cubicBezTo>
                <a:cubicBezTo>
                  <a:pt x="3847738" y="0"/>
                  <a:pt x="3864741" y="17004"/>
                  <a:pt x="3864741" y="38068"/>
                </a:cubicBezTo>
                <a:lnTo>
                  <a:pt x="3864741" y="801198"/>
                </a:lnTo>
                <a:cubicBezTo>
                  <a:pt x="3864741" y="822263"/>
                  <a:pt x="3847738" y="839266"/>
                  <a:pt x="3826673" y="839266"/>
                </a:cubicBezTo>
                <a:cubicBezTo>
                  <a:pt x="3805609" y="839266"/>
                  <a:pt x="3788606" y="822263"/>
                  <a:pt x="3788606" y="801198"/>
                </a:cubicBezTo>
                <a:lnTo>
                  <a:pt x="3788606" y="119660"/>
                </a:lnTo>
                <a:lnTo>
                  <a:pt x="2552801" y="1250778"/>
                </a:lnTo>
                <a:cubicBezTo>
                  <a:pt x="2552293" y="1251413"/>
                  <a:pt x="2551659" y="1251793"/>
                  <a:pt x="2551024" y="1252428"/>
                </a:cubicBezTo>
                <a:lnTo>
                  <a:pt x="2550390" y="1252935"/>
                </a:lnTo>
                <a:cubicBezTo>
                  <a:pt x="2550009" y="1253316"/>
                  <a:pt x="2549502" y="1253570"/>
                  <a:pt x="2549121" y="1253950"/>
                </a:cubicBezTo>
                <a:cubicBezTo>
                  <a:pt x="2546329" y="1256361"/>
                  <a:pt x="2543157" y="1258265"/>
                  <a:pt x="2539731" y="1259788"/>
                </a:cubicBezTo>
                <a:cubicBezTo>
                  <a:pt x="2538969" y="1260041"/>
                  <a:pt x="2538335" y="1260422"/>
                  <a:pt x="2537701" y="1260676"/>
                </a:cubicBezTo>
                <a:cubicBezTo>
                  <a:pt x="2535924" y="1261310"/>
                  <a:pt x="2534021" y="1261818"/>
                  <a:pt x="2532117" y="1262199"/>
                </a:cubicBezTo>
                <a:cubicBezTo>
                  <a:pt x="2531483" y="1262325"/>
                  <a:pt x="2530848" y="1262325"/>
                  <a:pt x="2530214" y="1262452"/>
                </a:cubicBezTo>
                <a:cubicBezTo>
                  <a:pt x="2528437" y="1262706"/>
                  <a:pt x="2526661" y="1263214"/>
                  <a:pt x="2524884" y="1263214"/>
                </a:cubicBezTo>
                <a:cubicBezTo>
                  <a:pt x="2519809" y="1263214"/>
                  <a:pt x="2514860" y="1261945"/>
                  <a:pt x="2510038" y="1259914"/>
                </a:cubicBezTo>
                <a:cubicBezTo>
                  <a:pt x="2509911" y="1259914"/>
                  <a:pt x="2509784" y="1259788"/>
                  <a:pt x="2509657" y="1259788"/>
                </a:cubicBezTo>
                <a:cubicBezTo>
                  <a:pt x="2509023" y="1259534"/>
                  <a:pt x="2508262" y="1259407"/>
                  <a:pt x="2507627" y="1259026"/>
                </a:cubicBezTo>
                <a:lnTo>
                  <a:pt x="1380569" y="686615"/>
                </a:lnTo>
                <a:lnTo>
                  <a:pt x="109354" y="1918291"/>
                </a:lnTo>
                <a:lnTo>
                  <a:pt x="0" y="1918291"/>
                </a:lnTo>
                <a:lnTo>
                  <a:pt x="1339202" y="620757"/>
                </a:lnTo>
                <a:cubicBezTo>
                  <a:pt x="1346435" y="608068"/>
                  <a:pt x="1359885" y="601089"/>
                  <a:pt x="1373717" y="601597"/>
                </a:cubicBezTo>
                <a:cubicBezTo>
                  <a:pt x="1382472" y="601470"/>
                  <a:pt x="1391228" y="604388"/>
                  <a:pt x="1398461" y="610225"/>
                </a:cubicBezTo>
                <a:lnTo>
                  <a:pt x="2518413" y="1178957"/>
                </a:lnTo>
                <a:lnTo>
                  <a:pt x="3723383" y="76135"/>
                </a:lnTo>
                <a:lnTo>
                  <a:pt x="3042479" y="76135"/>
                </a:lnTo>
                <a:cubicBezTo>
                  <a:pt x="3021414" y="76135"/>
                  <a:pt x="3004411" y="59132"/>
                  <a:pt x="3004411" y="38068"/>
                </a:cubicBezTo>
                <a:cubicBezTo>
                  <a:pt x="3004411" y="17004"/>
                  <a:pt x="3021414" y="0"/>
                  <a:pt x="3042479" y="0"/>
                </a:cubicBezTo>
                <a:close/>
              </a:path>
            </a:pathLst>
          </a:custGeom>
          <a:solidFill>
            <a:srgbClr val="C3C3C3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5AC7C61-FD91-43C8-B979-2200F96EB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810389" y="813183"/>
            <a:ext cx="9975211" cy="2423468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810389" y="3473549"/>
            <a:ext cx="9979973" cy="175300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="0">
                <a:solidFill>
                  <a:schemeClr val="accent4"/>
                </a:solidFill>
                <a:latin typeface="+mn-lt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6E72C74-FB13-4409-8728-BAF5C9855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8188" y="18766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7645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3E3EBBA-D243-4CDB-8947-693C2E83590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5678" y="1988360"/>
            <a:ext cx="5289923" cy="38171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C0B060-00A8-41E3-88B5-EF6DFFAED62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0453" y="1988360"/>
            <a:ext cx="5289924" cy="38171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Contents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4EB37E-F834-4CAD-9441-9A4AFF17A63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45B3F4-00E6-45A8-B9C8-3CD5A4EF231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7CC2905-E077-4A9E-92BB-9749C013B59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67EE67-C119-47EC-8AF4-3B03C57BD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1283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62D68EDA-619E-4539-A383-F869491E40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09776" y="1988360"/>
            <a:ext cx="3775825" cy="38171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C0B060-00A8-41E3-88B5-EF6DFFAED62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0452" y="1988360"/>
            <a:ext cx="6804772" cy="38171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Contents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BFAE45-42CD-44F4-8C78-38F334EA5E6C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40C119-AAF7-4ADB-AD18-FA2B6F5889E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C66147-FE14-499F-9991-ACA939ECD39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03463F-62AB-43DC-B4E1-EE42AC0A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82435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Inh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9F1EA6A-AAA0-4CB2-8B2E-395C5F2913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9201" y="1988360"/>
            <a:ext cx="3775825" cy="38171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C0B060-00A8-41E3-88B5-EF6DFFAED62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81576" y="1988360"/>
            <a:ext cx="6804024" cy="38171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Contents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FD51E3-B4EA-47ED-A0BA-D939DF192610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AF7E846-CAE7-4330-AB5F-CF0977AED1F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C92483A-BD93-4B58-B10B-A9F15B6ADA0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5A15C9-E0DE-4199-A42D-479D3A683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9822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A6785E-C316-4AF8-8008-FDB1413E746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08D606E-AD1D-4C90-A021-5BD013751D8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AD15A47-E9D7-4B08-B8B8-2423630FD0B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76722E-AD1A-4650-A3F1-353038E56D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603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2B5176-54E6-415C-8807-CE6D7F2007E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FF95E4E-002D-48BA-BA4C-CB3E50DB0E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B21A35-5B3A-4FF1-8928-216EFFA9EB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530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esttagslogo_Abschluss_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5AC7C61-FD91-43C8-B979-2200F96EB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05AE674-85F5-42FB-B4AF-6221EAD1D9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810389" y="861373"/>
            <a:ext cx="9975211" cy="161740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5A6B5378-86D3-496A-B164-7393A8185E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7027" y="2729990"/>
            <a:ext cx="3864741" cy="11608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defRPr sz="2300">
                <a:latin typeface="+mn-lt"/>
              </a:defRPr>
            </a:lvl1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C26FD313-9B7C-4EF6-9408-353179C4F9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2419" y="2729991"/>
            <a:ext cx="3864741" cy="26582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defRPr sz="2300">
                <a:latin typeface="+mn-lt"/>
              </a:defRPr>
            </a:lvl1pPr>
          </a:lstStyle>
          <a:p>
            <a:pPr marL="0" marR="0" lvl="0" indent="0" algn="l" defTabSz="1219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/>
              <a:defRPr/>
            </a:pPr>
            <a:r>
              <a:rPr lang="en-GB"/>
              <a:t>Content (text)</a:t>
            </a:r>
            <a:endParaRPr lang="en-GB" dirty="0"/>
          </a:p>
        </p:txBody>
      </p:sp>
      <p:sp>
        <p:nvSpPr>
          <p:cNvPr id="10" name="Textplatzhalter 19">
            <a:extLst>
              <a:ext uri="{FF2B5EF4-FFF2-40B4-BE49-F238E27FC236}">
                <a16:creationId xmlns:a16="http://schemas.microsoft.com/office/drawing/2014/main" id="{D259C415-7CB8-4480-BE46-B9B5A4AB0C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97027" y="4191512"/>
            <a:ext cx="3864741" cy="11966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+mj-lt"/>
              <a:buNone/>
              <a:defRPr sz="23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1219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+mj-lt"/>
              <a:buNone/>
              <a:tabLst/>
              <a:defRPr/>
            </a:pPr>
            <a:r>
              <a:rPr lang="en-GB"/>
              <a:t>Content (text)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44965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7BADC4C-A79F-4080-8740-0CE2F19384BC}"/>
              </a:ext>
            </a:extLst>
          </p:cNvPr>
          <p:cNvSpPr/>
          <p:nvPr userDrawn="1"/>
        </p:nvSpPr>
        <p:spPr>
          <a:xfrm>
            <a:off x="7119145" y="4941296"/>
            <a:ext cx="3864741" cy="1918291"/>
          </a:xfrm>
          <a:custGeom>
            <a:avLst/>
            <a:gdLst>
              <a:gd name="connsiteX0" fmla="*/ 3042479 w 3864741"/>
              <a:gd name="connsiteY0" fmla="*/ 0 h 1918291"/>
              <a:gd name="connsiteX1" fmla="*/ 3805609 w 3864741"/>
              <a:gd name="connsiteY1" fmla="*/ 0 h 1918291"/>
              <a:gd name="connsiteX2" fmla="*/ 3813730 w 3864741"/>
              <a:gd name="connsiteY2" fmla="*/ 888 h 1918291"/>
              <a:gd name="connsiteX3" fmla="*/ 3824262 w 3864741"/>
              <a:gd name="connsiteY3" fmla="*/ 254 h 1918291"/>
              <a:gd name="connsiteX4" fmla="*/ 3826673 w 3864741"/>
              <a:gd name="connsiteY4" fmla="*/ 0 h 1918291"/>
              <a:gd name="connsiteX5" fmla="*/ 3864741 w 3864741"/>
              <a:gd name="connsiteY5" fmla="*/ 38068 h 1918291"/>
              <a:gd name="connsiteX6" fmla="*/ 3864741 w 3864741"/>
              <a:gd name="connsiteY6" fmla="*/ 801198 h 1918291"/>
              <a:gd name="connsiteX7" fmla="*/ 3826673 w 3864741"/>
              <a:gd name="connsiteY7" fmla="*/ 839266 h 1918291"/>
              <a:gd name="connsiteX8" fmla="*/ 3788606 w 3864741"/>
              <a:gd name="connsiteY8" fmla="*/ 801198 h 1918291"/>
              <a:gd name="connsiteX9" fmla="*/ 3788606 w 3864741"/>
              <a:gd name="connsiteY9" fmla="*/ 119660 h 1918291"/>
              <a:gd name="connsiteX10" fmla="*/ 2552801 w 3864741"/>
              <a:gd name="connsiteY10" fmla="*/ 1250778 h 1918291"/>
              <a:gd name="connsiteX11" fmla="*/ 2551024 w 3864741"/>
              <a:gd name="connsiteY11" fmla="*/ 1252428 h 1918291"/>
              <a:gd name="connsiteX12" fmla="*/ 2550390 w 3864741"/>
              <a:gd name="connsiteY12" fmla="*/ 1252935 h 1918291"/>
              <a:gd name="connsiteX13" fmla="*/ 2549121 w 3864741"/>
              <a:gd name="connsiteY13" fmla="*/ 1253950 h 1918291"/>
              <a:gd name="connsiteX14" fmla="*/ 2539731 w 3864741"/>
              <a:gd name="connsiteY14" fmla="*/ 1259788 h 1918291"/>
              <a:gd name="connsiteX15" fmla="*/ 2537701 w 3864741"/>
              <a:gd name="connsiteY15" fmla="*/ 1260676 h 1918291"/>
              <a:gd name="connsiteX16" fmla="*/ 2532117 w 3864741"/>
              <a:gd name="connsiteY16" fmla="*/ 1262199 h 1918291"/>
              <a:gd name="connsiteX17" fmla="*/ 2530214 w 3864741"/>
              <a:gd name="connsiteY17" fmla="*/ 1262452 h 1918291"/>
              <a:gd name="connsiteX18" fmla="*/ 2524884 w 3864741"/>
              <a:gd name="connsiteY18" fmla="*/ 1263214 h 1918291"/>
              <a:gd name="connsiteX19" fmla="*/ 2510038 w 3864741"/>
              <a:gd name="connsiteY19" fmla="*/ 1259914 h 1918291"/>
              <a:gd name="connsiteX20" fmla="*/ 2509657 w 3864741"/>
              <a:gd name="connsiteY20" fmla="*/ 1259788 h 1918291"/>
              <a:gd name="connsiteX21" fmla="*/ 2507627 w 3864741"/>
              <a:gd name="connsiteY21" fmla="*/ 1259026 h 1918291"/>
              <a:gd name="connsiteX22" fmla="*/ 1380569 w 3864741"/>
              <a:gd name="connsiteY22" fmla="*/ 686615 h 1918291"/>
              <a:gd name="connsiteX23" fmla="*/ 109354 w 3864741"/>
              <a:gd name="connsiteY23" fmla="*/ 1918291 h 1918291"/>
              <a:gd name="connsiteX24" fmla="*/ 0 w 3864741"/>
              <a:gd name="connsiteY24" fmla="*/ 1918291 h 1918291"/>
              <a:gd name="connsiteX25" fmla="*/ 1339202 w 3864741"/>
              <a:gd name="connsiteY25" fmla="*/ 620757 h 1918291"/>
              <a:gd name="connsiteX26" fmla="*/ 1373717 w 3864741"/>
              <a:gd name="connsiteY26" fmla="*/ 601597 h 1918291"/>
              <a:gd name="connsiteX27" fmla="*/ 1398461 w 3864741"/>
              <a:gd name="connsiteY27" fmla="*/ 610225 h 1918291"/>
              <a:gd name="connsiteX28" fmla="*/ 2518413 w 3864741"/>
              <a:gd name="connsiteY28" fmla="*/ 1178957 h 1918291"/>
              <a:gd name="connsiteX29" fmla="*/ 3723383 w 3864741"/>
              <a:gd name="connsiteY29" fmla="*/ 76135 h 1918291"/>
              <a:gd name="connsiteX30" fmla="*/ 3042479 w 3864741"/>
              <a:gd name="connsiteY30" fmla="*/ 76135 h 1918291"/>
              <a:gd name="connsiteX31" fmla="*/ 3004411 w 3864741"/>
              <a:gd name="connsiteY31" fmla="*/ 38068 h 1918291"/>
              <a:gd name="connsiteX32" fmla="*/ 3042479 w 3864741"/>
              <a:gd name="connsiteY32" fmla="*/ 0 h 1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64741" h="1918291">
                <a:moveTo>
                  <a:pt x="3042479" y="0"/>
                </a:moveTo>
                <a:lnTo>
                  <a:pt x="3805609" y="0"/>
                </a:lnTo>
                <a:cubicBezTo>
                  <a:pt x="3808401" y="0"/>
                  <a:pt x="3811066" y="381"/>
                  <a:pt x="3813730" y="888"/>
                </a:cubicBezTo>
                <a:cubicBezTo>
                  <a:pt x="3817156" y="254"/>
                  <a:pt x="3820709" y="0"/>
                  <a:pt x="3824262" y="254"/>
                </a:cubicBezTo>
                <a:cubicBezTo>
                  <a:pt x="3825151" y="127"/>
                  <a:pt x="3825912" y="0"/>
                  <a:pt x="3826673" y="0"/>
                </a:cubicBezTo>
                <a:cubicBezTo>
                  <a:pt x="3847738" y="0"/>
                  <a:pt x="3864741" y="17004"/>
                  <a:pt x="3864741" y="38068"/>
                </a:cubicBezTo>
                <a:lnTo>
                  <a:pt x="3864741" y="801198"/>
                </a:lnTo>
                <a:cubicBezTo>
                  <a:pt x="3864741" y="822263"/>
                  <a:pt x="3847738" y="839266"/>
                  <a:pt x="3826673" y="839266"/>
                </a:cubicBezTo>
                <a:cubicBezTo>
                  <a:pt x="3805609" y="839266"/>
                  <a:pt x="3788606" y="822263"/>
                  <a:pt x="3788606" y="801198"/>
                </a:cubicBezTo>
                <a:lnTo>
                  <a:pt x="3788606" y="119660"/>
                </a:lnTo>
                <a:lnTo>
                  <a:pt x="2552801" y="1250778"/>
                </a:lnTo>
                <a:cubicBezTo>
                  <a:pt x="2552293" y="1251413"/>
                  <a:pt x="2551659" y="1251793"/>
                  <a:pt x="2551024" y="1252428"/>
                </a:cubicBezTo>
                <a:lnTo>
                  <a:pt x="2550390" y="1252935"/>
                </a:lnTo>
                <a:cubicBezTo>
                  <a:pt x="2550009" y="1253316"/>
                  <a:pt x="2549502" y="1253570"/>
                  <a:pt x="2549121" y="1253950"/>
                </a:cubicBezTo>
                <a:cubicBezTo>
                  <a:pt x="2546329" y="1256361"/>
                  <a:pt x="2543157" y="1258265"/>
                  <a:pt x="2539731" y="1259788"/>
                </a:cubicBezTo>
                <a:cubicBezTo>
                  <a:pt x="2538969" y="1260041"/>
                  <a:pt x="2538335" y="1260422"/>
                  <a:pt x="2537701" y="1260676"/>
                </a:cubicBezTo>
                <a:cubicBezTo>
                  <a:pt x="2535924" y="1261310"/>
                  <a:pt x="2534021" y="1261818"/>
                  <a:pt x="2532117" y="1262199"/>
                </a:cubicBezTo>
                <a:cubicBezTo>
                  <a:pt x="2531483" y="1262325"/>
                  <a:pt x="2530848" y="1262325"/>
                  <a:pt x="2530214" y="1262452"/>
                </a:cubicBezTo>
                <a:cubicBezTo>
                  <a:pt x="2528437" y="1262706"/>
                  <a:pt x="2526661" y="1263214"/>
                  <a:pt x="2524884" y="1263214"/>
                </a:cubicBezTo>
                <a:cubicBezTo>
                  <a:pt x="2519809" y="1263214"/>
                  <a:pt x="2514860" y="1261945"/>
                  <a:pt x="2510038" y="1259914"/>
                </a:cubicBezTo>
                <a:cubicBezTo>
                  <a:pt x="2509911" y="1259914"/>
                  <a:pt x="2509784" y="1259788"/>
                  <a:pt x="2509657" y="1259788"/>
                </a:cubicBezTo>
                <a:cubicBezTo>
                  <a:pt x="2509023" y="1259534"/>
                  <a:pt x="2508262" y="1259407"/>
                  <a:pt x="2507627" y="1259026"/>
                </a:cubicBezTo>
                <a:lnTo>
                  <a:pt x="1380569" y="686615"/>
                </a:lnTo>
                <a:lnTo>
                  <a:pt x="109354" y="1918291"/>
                </a:lnTo>
                <a:lnTo>
                  <a:pt x="0" y="1918291"/>
                </a:lnTo>
                <a:lnTo>
                  <a:pt x="1339202" y="620757"/>
                </a:lnTo>
                <a:cubicBezTo>
                  <a:pt x="1346435" y="608068"/>
                  <a:pt x="1359885" y="601089"/>
                  <a:pt x="1373717" y="601597"/>
                </a:cubicBezTo>
                <a:cubicBezTo>
                  <a:pt x="1382472" y="601470"/>
                  <a:pt x="1391228" y="604388"/>
                  <a:pt x="1398461" y="610225"/>
                </a:cubicBezTo>
                <a:lnTo>
                  <a:pt x="2518413" y="1178957"/>
                </a:lnTo>
                <a:lnTo>
                  <a:pt x="3723383" y="76135"/>
                </a:lnTo>
                <a:lnTo>
                  <a:pt x="3042479" y="76135"/>
                </a:lnTo>
                <a:cubicBezTo>
                  <a:pt x="3021414" y="76135"/>
                  <a:pt x="3004411" y="59132"/>
                  <a:pt x="3004411" y="38068"/>
                </a:cubicBezTo>
                <a:cubicBezTo>
                  <a:pt x="3004411" y="17004"/>
                  <a:pt x="3021414" y="0"/>
                  <a:pt x="3042479" y="0"/>
                </a:cubicBezTo>
                <a:close/>
              </a:path>
            </a:pathLst>
          </a:custGeom>
          <a:solidFill>
            <a:srgbClr val="C3C3C3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5AC7C61-FD91-43C8-B979-2200F96EB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05AE674-85F5-42FB-B4AF-6221EAD1D9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810389" y="861373"/>
            <a:ext cx="9975211" cy="161740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5A6B5378-86D3-496A-B164-7393A8185E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7027" y="2729990"/>
            <a:ext cx="3864741" cy="11608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defRPr sz="2300">
                <a:latin typeface="+mn-lt"/>
              </a:defRPr>
            </a:lvl1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C26FD313-9B7C-4EF6-9408-353179C4F9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2419" y="2729991"/>
            <a:ext cx="3864741" cy="26582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defRPr sz="2300">
                <a:latin typeface="+mn-lt"/>
              </a:defRPr>
            </a:lvl1pPr>
          </a:lstStyle>
          <a:p>
            <a:pPr marL="0" marR="0" lvl="0" indent="0" algn="l" defTabSz="1219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/>
              <a:defRPr/>
            </a:pPr>
            <a:r>
              <a:rPr lang="en-GB"/>
              <a:t>Content (text)</a:t>
            </a:r>
            <a:endParaRPr lang="en-GB" dirty="0"/>
          </a:p>
        </p:txBody>
      </p:sp>
      <p:sp>
        <p:nvSpPr>
          <p:cNvPr id="10" name="Textplatzhalter 19">
            <a:extLst>
              <a:ext uri="{FF2B5EF4-FFF2-40B4-BE49-F238E27FC236}">
                <a16:creationId xmlns:a16="http://schemas.microsoft.com/office/drawing/2014/main" id="{D259C415-7CB8-4480-BE46-B9B5A4AB0C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97027" y="4191512"/>
            <a:ext cx="3864741" cy="11966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+mj-lt"/>
              <a:buNone/>
              <a:defRPr sz="23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1219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+mj-lt"/>
              <a:buNone/>
              <a:tabLst/>
              <a:defRPr/>
            </a:pPr>
            <a:r>
              <a:rPr lang="en-GB"/>
              <a:t>Content (text)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6CA5CF2-658F-4718-A893-27BB6FEE80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8188" y="18766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8724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="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© Statistisches Bundesamt | E 101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Folie </a:t>
            </a:r>
            <a:fld id="{490D50AA-A47B-42B3-AEBF-DBC41AAA668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 bwMode="gray">
          <a:xfrm>
            <a:off x="720188" y="1807619"/>
            <a:ext cx="11042875" cy="444702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495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039227-A650-447A-B3F6-07D1472687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5E7C936-C3F2-45A8-9A09-14823E0441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</a:t>
            </a:r>
            <a:r>
              <a:rPr lang="de-DE" altLang="en-US" sz="1100"/>
              <a:t>Folie </a:t>
            </a:r>
            <a:fld id="{04868178-FB59-4A8F-817E-6F2500743EDF}" type="slidenum">
              <a:rPr lang="de-DE" altLang="en-US" sz="1100"/>
              <a:pPr/>
              <a:t>‹Nr.›</a:t>
            </a:fld>
            <a:endParaRPr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146337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7BADC4C-A79F-4080-8740-0CE2F19384BC}"/>
              </a:ext>
            </a:extLst>
          </p:cNvPr>
          <p:cNvSpPr/>
          <p:nvPr userDrawn="1"/>
        </p:nvSpPr>
        <p:spPr>
          <a:xfrm>
            <a:off x="7119145" y="4941296"/>
            <a:ext cx="3864741" cy="1918291"/>
          </a:xfrm>
          <a:custGeom>
            <a:avLst/>
            <a:gdLst>
              <a:gd name="connsiteX0" fmla="*/ 3042479 w 3864741"/>
              <a:gd name="connsiteY0" fmla="*/ 0 h 1918291"/>
              <a:gd name="connsiteX1" fmla="*/ 3805609 w 3864741"/>
              <a:gd name="connsiteY1" fmla="*/ 0 h 1918291"/>
              <a:gd name="connsiteX2" fmla="*/ 3813730 w 3864741"/>
              <a:gd name="connsiteY2" fmla="*/ 888 h 1918291"/>
              <a:gd name="connsiteX3" fmla="*/ 3824262 w 3864741"/>
              <a:gd name="connsiteY3" fmla="*/ 254 h 1918291"/>
              <a:gd name="connsiteX4" fmla="*/ 3826673 w 3864741"/>
              <a:gd name="connsiteY4" fmla="*/ 0 h 1918291"/>
              <a:gd name="connsiteX5" fmla="*/ 3864741 w 3864741"/>
              <a:gd name="connsiteY5" fmla="*/ 38068 h 1918291"/>
              <a:gd name="connsiteX6" fmla="*/ 3864741 w 3864741"/>
              <a:gd name="connsiteY6" fmla="*/ 801198 h 1918291"/>
              <a:gd name="connsiteX7" fmla="*/ 3826673 w 3864741"/>
              <a:gd name="connsiteY7" fmla="*/ 839266 h 1918291"/>
              <a:gd name="connsiteX8" fmla="*/ 3788606 w 3864741"/>
              <a:gd name="connsiteY8" fmla="*/ 801198 h 1918291"/>
              <a:gd name="connsiteX9" fmla="*/ 3788606 w 3864741"/>
              <a:gd name="connsiteY9" fmla="*/ 119660 h 1918291"/>
              <a:gd name="connsiteX10" fmla="*/ 2552801 w 3864741"/>
              <a:gd name="connsiteY10" fmla="*/ 1250778 h 1918291"/>
              <a:gd name="connsiteX11" fmla="*/ 2551024 w 3864741"/>
              <a:gd name="connsiteY11" fmla="*/ 1252428 h 1918291"/>
              <a:gd name="connsiteX12" fmla="*/ 2550390 w 3864741"/>
              <a:gd name="connsiteY12" fmla="*/ 1252935 h 1918291"/>
              <a:gd name="connsiteX13" fmla="*/ 2549121 w 3864741"/>
              <a:gd name="connsiteY13" fmla="*/ 1253950 h 1918291"/>
              <a:gd name="connsiteX14" fmla="*/ 2539731 w 3864741"/>
              <a:gd name="connsiteY14" fmla="*/ 1259788 h 1918291"/>
              <a:gd name="connsiteX15" fmla="*/ 2537701 w 3864741"/>
              <a:gd name="connsiteY15" fmla="*/ 1260676 h 1918291"/>
              <a:gd name="connsiteX16" fmla="*/ 2532117 w 3864741"/>
              <a:gd name="connsiteY16" fmla="*/ 1262199 h 1918291"/>
              <a:gd name="connsiteX17" fmla="*/ 2530214 w 3864741"/>
              <a:gd name="connsiteY17" fmla="*/ 1262452 h 1918291"/>
              <a:gd name="connsiteX18" fmla="*/ 2524884 w 3864741"/>
              <a:gd name="connsiteY18" fmla="*/ 1263214 h 1918291"/>
              <a:gd name="connsiteX19" fmla="*/ 2510038 w 3864741"/>
              <a:gd name="connsiteY19" fmla="*/ 1259914 h 1918291"/>
              <a:gd name="connsiteX20" fmla="*/ 2509657 w 3864741"/>
              <a:gd name="connsiteY20" fmla="*/ 1259788 h 1918291"/>
              <a:gd name="connsiteX21" fmla="*/ 2507627 w 3864741"/>
              <a:gd name="connsiteY21" fmla="*/ 1259026 h 1918291"/>
              <a:gd name="connsiteX22" fmla="*/ 1380569 w 3864741"/>
              <a:gd name="connsiteY22" fmla="*/ 686615 h 1918291"/>
              <a:gd name="connsiteX23" fmla="*/ 109354 w 3864741"/>
              <a:gd name="connsiteY23" fmla="*/ 1918291 h 1918291"/>
              <a:gd name="connsiteX24" fmla="*/ 0 w 3864741"/>
              <a:gd name="connsiteY24" fmla="*/ 1918291 h 1918291"/>
              <a:gd name="connsiteX25" fmla="*/ 1339202 w 3864741"/>
              <a:gd name="connsiteY25" fmla="*/ 620757 h 1918291"/>
              <a:gd name="connsiteX26" fmla="*/ 1373717 w 3864741"/>
              <a:gd name="connsiteY26" fmla="*/ 601597 h 1918291"/>
              <a:gd name="connsiteX27" fmla="*/ 1398461 w 3864741"/>
              <a:gd name="connsiteY27" fmla="*/ 610225 h 1918291"/>
              <a:gd name="connsiteX28" fmla="*/ 2518413 w 3864741"/>
              <a:gd name="connsiteY28" fmla="*/ 1178957 h 1918291"/>
              <a:gd name="connsiteX29" fmla="*/ 3723383 w 3864741"/>
              <a:gd name="connsiteY29" fmla="*/ 76135 h 1918291"/>
              <a:gd name="connsiteX30" fmla="*/ 3042479 w 3864741"/>
              <a:gd name="connsiteY30" fmla="*/ 76135 h 1918291"/>
              <a:gd name="connsiteX31" fmla="*/ 3004411 w 3864741"/>
              <a:gd name="connsiteY31" fmla="*/ 38068 h 1918291"/>
              <a:gd name="connsiteX32" fmla="*/ 3042479 w 3864741"/>
              <a:gd name="connsiteY32" fmla="*/ 0 h 1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64741" h="1918291">
                <a:moveTo>
                  <a:pt x="3042479" y="0"/>
                </a:moveTo>
                <a:lnTo>
                  <a:pt x="3805609" y="0"/>
                </a:lnTo>
                <a:cubicBezTo>
                  <a:pt x="3808401" y="0"/>
                  <a:pt x="3811066" y="381"/>
                  <a:pt x="3813730" y="888"/>
                </a:cubicBezTo>
                <a:cubicBezTo>
                  <a:pt x="3817156" y="254"/>
                  <a:pt x="3820709" y="0"/>
                  <a:pt x="3824262" y="254"/>
                </a:cubicBezTo>
                <a:cubicBezTo>
                  <a:pt x="3825151" y="127"/>
                  <a:pt x="3825912" y="0"/>
                  <a:pt x="3826673" y="0"/>
                </a:cubicBezTo>
                <a:cubicBezTo>
                  <a:pt x="3847738" y="0"/>
                  <a:pt x="3864741" y="17004"/>
                  <a:pt x="3864741" y="38068"/>
                </a:cubicBezTo>
                <a:lnTo>
                  <a:pt x="3864741" y="801198"/>
                </a:lnTo>
                <a:cubicBezTo>
                  <a:pt x="3864741" y="822263"/>
                  <a:pt x="3847738" y="839266"/>
                  <a:pt x="3826673" y="839266"/>
                </a:cubicBezTo>
                <a:cubicBezTo>
                  <a:pt x="3805609" y="839266"/>
                  <a:pt x="3788606" y="822263"/>
                  <a:pt x="3788606" y="801198"/>
                </a:cubicBezTo>
                <a:lnTo>
                  <a:pt x="3788606" y="119660"/>
                </a:lnTo>
                <a:lnTo>
                  <a:pt x="2552801" y="1250778"/>
                </a:lnTo>
                <a:cubicBezTo>
                  <a:pt x="2552293" y="1251413"/>
                  <a:pt x="2551659" y="1251793"/>
                  <a:pt x="2551024" y="1252428"/>
                </a:cubicBezTo>
                <a:lnTo>
                  <a:pt x="2550390" y="1252935"/>
                </a:lnTo>
                <a:cubicBezTo>
                  <a:pt x="2550009" y="1253316"/>
                  <a:pt x="2549502" y="1253570"/>
                  <a:pt x="2549121" y="1253950"/>
                </a:cubicBezTo>
                <a:cubicBezTo>
                  <a:pt x="2546329" y="1256361"/>
                  <a:pt x="2543157" y="1258265"/>
                  <a:pt x="2539731" y="1259788"/>
                </a:cubicBezTo>
                <a:cubicBezTo>
                  <a:pt x="2538969" y="1260041"/>
                  <a:pt x="2538335" y="1260422"/>
                  <a:pt x="2537701" y="1260676"/>
                </a:cubicBezTo>
                <a:cubicBezTo>
                  <a:pt x="2535924" y="1261310"/>
                  <a:pt x="2534021" y="1261818"/>
                  <a:pt x="2532117" y="1262199"/>
                </a:cubicBezTo>
                <a:cubicBezTo>
                  <a:pt x="2531483" y="1262325"/>
                  <a:pt x="2530848" y="1262325"/>
                  <a:pt x="2530214" y="1262452"/>
                </a:cubicBezTo>
                <a:cubicBezTo>
                  <a:pt x="2528437" y="1262706"/>
                  <a:pt x="2526661" y="1263214"/>
                  <a:pt x="2524884" y="1263214"/>
                </a:cubicBezTo>
                <a:cubicBezTo>
                  <a:pt x="2519809" y="1263214"/>
                  <a:pt x="2514860" y="1261945"/>
                  <a:pt x="2510038" y="1259914"/>
                </a:cubicBezTo>
                <a:cubicBezTo>
                  <a:pt x="2509911" y="1259914"/>
                  <a:pt x="2509784" y="1259788"/>
                  <a:pt x="2509657" y="1259788"/>
                </a:cubicBezTo>
                <a:cubicBezTo>
                  <a:pt x="2509023" y="1259534"/>
                  <a:pt x="2508262" y="1259407"/>
                  <a:pt x="2507627" y="1259026"/>
                </a:cubicBezTo>
                <a:lnTo>
                  <a:pt x="1380569" y="686615"/>
                </a:lnTo>
                <a:lnTo>
                  <a:pt x="109354" y="1918291"/>
                </a:lnTo>
                <a:lnTo>
                  <a:pt x="0" y="1918291"/>
                </a:lnTo>
                <a:lnTo>
                  <a:pt x="1339202" y="620757"/>
                </a:lnTo>
                <a:cubicBezTo>
                  <a:pt x="1346435" y="608068"/>
                  <a:pt x="1359885" y="601089"/>
                  <a:pt x="1373717" y="601597"/>
                </a:cubicBezTo>
                <a:cubicBezTo>
                  <a:pt x="1382472" y="601470"/>
                  <a:pt x="1391228" y="604388"/>
                  <a:pt x="1398461" y="610225"/>
                </a:cubicBezTo>
                <a:lnTo>
                  <a:pt x="2518413" y="1178957"/>
                </a:lnTo>
                <a:lnTo>
                  <a:pt x="3723383" y="76135"/>
                </a:lnTo>
                <a:lnTo>
                  <a:pt x="3042479" y="76135"/>
                </a:lnTo>
                <a:cubicBezTo>
                  <a:pt x="3021414" y="76135"/>
                  <a:pt x="3004411" y="59132"/>
                  <a:pt x="3004411" y="38068"/>
                </a:cubicBezTo>
                <a:cubicBezTo>
                  <a:pt x="3004411" y="17004"/>
                  <a:pt x="3021414" y="0"/>
                  <a:pt x="3042479" y="0"/>
                </a:cubicBezTo>
                <a:close/>
              </a:path>
            </a:pathLst>
          </a:custGeom>
          <a:solidFill>
            <a:srgbClr val="C3C3C3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5AC7C61-FD91-43C8-B979-2200F96EB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05AE674-85F5-42FB-B4AF-6221EAD1D9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810389" y="861373"/>
            <a:ext cx="9975211" cy="161740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A51D1F1-D98D-40F0-8B93-05567BEBE3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8188" y="18766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411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Piktogram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03406-CB79-4DD3-B20D-1FBA375E1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810389" y="2932092"/>
            <a:ext cx="2607012" cy="2607012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GB" dirty="0" err="1"/>
              <a:t>Pictogramm</a:t>
            </a:r>
            <a:endParaRPr lang="en-GB" dirty="0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7BADC4C-A79F-4080-8740-0CE2F19384BC}"/>
              </a:ext>
            </a:extLst>
          </p:cNvPr>
          <p:cNvSpPr/>
          <p:nvPr userDrawn="1"/>
        </p:nvSpPr>
        <p:spPr>
          <a:xfrm>
            <a:off x="7119145" y="4941296"/>
            <a:ext cx="3864741" cy="1918291"/>
          </a:xfrm>
          <a:custGeom>
            <a:avLst/>
            <a:gdLst>
              <a:gd name="connsiteX0" fmla="*/ 3042479 w 3864741"/>
              <a:gd name="connsiteY0" fmla="*/ 0 h 1918291"/>
              <a:gd name="connsiteX1" fmla="*/ 3805609 w 3864741"/>
              <a:gd name="connsiteY1" fmla="*/ 0 h 1918291"/>
              <a:gd name="connsiteX2" fmla="*/ 3813730 w 3864741"/>
              <a:gd name="connsiteY2" fmla="*/ 888 h 1918291"/>
              <a:gd name="connsiteX3" fmla="*/ 3824262 w 3864741"/>
              <a:gd name="connsiteY3" fmla="*/ 254 h 1918291"/>
              <a:gd name="connsiteX4" fmla="*/ 3826673 w 3864741"/>
              <a:gd name="connsiteY4" fmla="*/ 0 h 1918291"/>
              <a:gd name="connsiteX5" fmla="*/ 3864741 w 3864741"/>
              <a:gd name="connsiteY5" fmla="*/ 38068 h 1918291"/>
              <a:gd name="connsiteX6" fmla="*/ 3864741 w 3864741"/>
              <a:gd name="connsiteY6" fmla="*/ 801198 h 1918291"/>
              <a:gd name="connsiteX7" fmla="*/ 3826673 w 3864741"/>
              <a:gd name="connsiteY7" fmla="*/ 839266 h 1918291"/>
              <a:gd name="connsiteX8" fmla="*/ 3788606 w 3864741"/>
              <a:gd name="connsiteY8" fmla="*/ 801198 h 1918291"/>
              <a:gd name="connsiteX9" fmla="*/ 3788606 w 3864741"/>
              <a:gd name="connsiteY9" fmla="*/ 119660 h 1918291"/>
              <a:gd name="connsiteX10" fmla="*/ 2552801 w 3864741"/>
              <a:gd name="connsiteY10" fmla="*/ 1250778 h 1918291"/>
              <a:gd name="connsiteX11" fmla="*/ 2551024 w 3864741"/>
              <a:gd name="connsiteY11" fmla="*/ 1252428 h 1918291"/>
              <a:gd name="connsiteX12" fmla="*/ 2550390 w 3864741"/>
              <a:gd name="connsiteY12" fmla="*/ 1252935 h 1918291"/>
              <a:gd name="connsiteX13" fmla="*/ 2549121 w 3864741"/>
              <a:gd name="connsiteY13" fmla="*/ 1253950 h 1918291"/>
              <a:gd name="connsiteX14" fmla="*/ 2539731 w 3864741"/>
              <a:gd name="connsiteY14" fmla="*/ 1259788 h 1918291"/>
              <a:gd name="connsiteX15" fmla="*/ 2537701 w 3864741"/>
              <a:gd name="connsiteY15" fmla="*/ 1260676 h 1918291"/>
              <a:gd name="connsiteX16" fmla="*/ 2532117 w 3864741"/>
              <a:gd name="connsiteY16" fmla="*/ 1262199 h 1918291"/>
              <a:gd name="connsiteX17" fmla="*/ 2530214 w 3864741"/>
              <a:gd name="connsiteY17" fmla="*/ 1262452 h 1918291"/>
              <a:gd name="connsiteX18" fmla="*/ 2524884 w 3864741"/>
              <a:gd name="connsiteY18" fmla="*/ 1263214 h 1918291"/>
              <a:gd name="connsiteX19" fmla="*/ 2510038 w 3864741"/>
              <a:gd name="connsiteY19" fmla="*/ 1259914 h 1918291"/>
              <a:gd name="connsiteX20" fmla="*/ 2509657 w 3864741"/>
              <a:gd name="connsiteY20" fmla="*/ 1259788 h 1918291"/>
              <a:gd name="connsiteX21" fmla="*/ 2507627 w 3864741"/>
              <a:gd name="connsiteY21" fmla="*/ 1259026 h 1918291"/>
              <a:gd name="connsiteX22" fmla="*/ 1380569 w 3864741"/>
              <a:gd name="connsiteY22" fmla="*/ 686615 h 1918291"/>
              <a:gd name="connsiteX23" fmla="*/ 109354 w 3864741"/>
              <a:gd name="connsiteY23" fmla="*/ 1918291 h 1918291"/>
              <a:gd name="connsiteX24" fmla="*/ 0 w 3864741"/>
              <a:gd name="connsiteY24" fmla="*/ 1918291 h 1918291"/>
              <a:gd name="connsiteX25" fmla="*/ 1339202 w 3864741"/>
              <a:gd name="connsiteY25" fmla="*/ 620757 h 1918291"/>
              <a:gd name="connsiteX26" fmla="*/ 1373717 w 3864741"/>
              <a:gd name="connsiteY26" fmla="*/ 601597 h 1918291"/>
              <a:gd name="connsiteX27" fmla="*/ 1398461 w 3864741"/>
              <a:gd name="connsiteY27" fmla="*/ 610225 h 1918291"/>
              <a:gd name="connsiteX28" fmla="*/ 2518413 w 3864741"/>
              <a:gd name="connsiteY28" fmla="*/ 1178957 h 1918291"/>
              <a:gd name="connsiteX29" fmla="*/ 3723383 w 3864741"/>
              <a:gd name="connsiteY29" fmla="*/ 76135 h 1918291"/>
              <a:gd name="connsiteX30" fmla="*/ 3042479 w 3864741"/>
              <a:gd name="connsiteY30" fmla="*/ 76135 h 1918291"/>
              <a:gd name="connsiteX31" fmla="*/ 3004411 w 3864741"/>
              <a:gd name="connsiteY31" fmla="*/ 38068 h 1918291"/>
              <a:gd name="connsiteX32" fmla="*/ 3042479 w 3864741"/>
              <a:gd name="connsiteY32" fmla="*/ 0 h 1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64741" h="1918291">
                <a:moveTo>
                  <a:pt x="3042479" y="0"/>
                </a:moveTo>
                <a:lnTo>
                  <a:pt x="3805609" y="0"/>
                </a:lnTo>
                <a:cubicBezTo>
                  <a:pt x="3808401" y="0"/>
                  <a:pt x="3811066" y="381"/>
                  <a:pt x="3813730" y="888"/>
                </a:cubicBezTo>
                <a:cubicBezTo>
                  <a:pt x="3817156" y="254"/>
                  <a:pt x="3820709" y="0"/>
                  <a:pt x="3824262" y="254"/>
                </a:cubicBezTo>
                <a:cubicBezTo>
                  <a:pt x="3825151" y="127"/>
                  <a:pt x="3825912" y="0"/>
                  <a:pt x="3826673" y="0"/>
                </a:cubicBezTo>
                <a:cubicBezTo>
                  <a:pt x="3847738" y="0"/>
                  <a:pt x="3864741" y="17004"/>
                  <a:pt x="3864741" y="38068"/>
                </a:cubicBezTo>
                <a:lnTo>
                  <a:pt x="3864741" y="801198"/>
                </a:lnTo>
                <a:cubicBezTo>
                  <a:pt x="3864741" y="822263"/>
                  <a:pt x="3847738" y="839266"/>
                  <a:pt x="3826673" y="839266"/>
                </a:cubicBezTo>
                <a:cubicBezTo>
                  <a:pt x="3805609" y="839266"/>
                  <a:pt x="3788606" y="822263"/>
                  <a:pt x="3788606" y="801198"/>
                </a:cubicBezTo>
                <a:lnTo>
                  <a:pt x="3788606" y="119660"/>
                </a:lnTo>
                <a:lnTo>
                  <a:pt x="2552801" y="1250778"/>
                </a:lnTo>
                <a:cubicBezTo>
                  <a:pt x="2552293" y="1251413"/>
                  <a:pt x="2551659" y="1251793"/>
                  <a:pt x="2551024" y="1252428"/>
                </a:cubicBezTo>
                <a:lnTo>
                  <a:pt x="2550390" y="1252935"/>
                </a:lnTo>
                <a:cubicBezTo>
                  <a:pt x="2550009" y="1253316"/>
                  <a:pt x="2549502" y="1253570"/>
                  <a:pt x="2549121" y="1253950"/>
                </a:cubicBezTo>
                <a:cubicBezTo>
                  <a:pt x="2546329" y="1256361"/>
                  <a:pt x="2543157" y="1258265"/>
                  <a:pt x="2539731" y="1259788"/>
                </a:cubicBezTo>
                <a:cubicBezTo>
                  <a:pt x="2538969" y="1260041"/>
                  <a:pt x="2538335" y="1260422"/>
                  <a:pt x="2537701" y="1260676"/>
                </a:cubicBezTo>
                <a:cubicBezTo>
                  <a:pt x="2535924" y="1261310"/>
                  <a:pt x="2534021" y="1261818"/>
                  <a:pt x="2532117" y="1262199"/>
                </a:cubicBezTo>
                <a:cubicBezTo>
                  <a:pt x="2531483" y="1262325"/>
                  <a:pt x="2530848" y="1262325"/>
                  <a:pt x="2530214" y="1262452"/>
                </a:cubicBezTo>
                <a:cubicBezTo>
                  <a:pt x="2528437" y="1262706"/>
                  <a:pt x="2526661" y="1263214"/>
                  <a:pt x="2524884" y="1263214"/>
                </a:cubicBezTo>
                <a:cubicBezTo>
                  <a:pt x="2519809" y="1263214"/>
                  <a:pt x="2514860" y="1261945"/>
                  <a:pt x="2510038" y="1259914"/>
                </a:cubicBezTo>
                <a:cubicBezTo>
                  <a:pt x="2509911" y="1259914"/>
                  <a:pt x="2509784" y="1259788"/>
                  <a:pt x="2509657" y="1259788"/>
                </a:cubicBezTo>
                <a:cubicBezTo>
                  <a:pt x="2509023" y="1259534"/>
                  <a:pt x="2508262" y="1259407"/>
                  <a:pt x="2507627" y="1259026"/>
                </a:cubicBezTo>
                <a:lnTo>
                  <a:pt x="1380569" y="686615"/>
                </a:lnTo>
                <a:lnTo>
                  <a:pt x="109354" y="1918291"/>
                </a:lnTo>
                <a:lnTo>
                  <a:pt x="0" y="1918291"/>
                </a:lnTo>
                <a:lnTo>
                  <a:pt x="1339202" y="620757"/>
                </a:lnTo>
                <a:cubicBezTo>
                  <a:pt x="1346435" y="608068"/>
                  <a:pt x="1359885" y="601089"/>
                  <a:pt x="1373717" y="601597"/>
                </a:cubicBezTo>
                <a:cubicBezTo>
                  <a:pt x="1382472" y="601470"/>
                  <a:pt x="1391228" y="604388"/>
                  <a:pt x="1398461" y="610225"/>
                </a:cubicBezTo>
                <a:lnTo>
                  <a:pt x="2518413" y="1178957"/>
                </a:lnTo>
                <a:lnTo>
                  <a:pt x="3723383" y="76135"/>
                </a:lnTo>
                <a:lnTo>
                  <a:pt x="3042479" y="76135"/>
                </a:lnTo>
                <a:cubicBezTo>
                  <a:pt x="3021414" y="76135"/>
                  <a:pt x="3004411" y="59132"/>
                  <a:pt x="3004411" y="38068"/>
                </a:cubicBezTo>
                <a:cubicBezTo>
                  <a:pt x="3004411" y="17004"/>
                  <a:pt x="3021414" y="0"/>
                  <a:pt x="3042479" y="0"/>
                </a:cubicBezTo>
                <a:close/>
              </a:path>
            </a:pathLst>
          </a:custGeom>
          <a:solidFill>
            <a:srgbClr val="C3C3C3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5AC7C61-FD91-43C8-B979-2200F96EB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361FC6C-EC00-4E24-8F38-577617AFF0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810389" y="861373"/>
            <a:ext cx="9975211" cy="161740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A9C20B6-BD28-4D8D-B3BE-A837E821AD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8188" y="18766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156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7BADC4C-A79F-4080-8740-0CE2F19384BC}"/>
              </a:ext>
            </a:extLst>
          </p:cNvPr>
          <p:cNvSpPr/>
          <p:nvPr userDrawn="1"/>
        </p:nvSpPr>
        <p:spPr>
          <a:xfrm>
            <a:off x="7119145" y="4941296"/>
            <a:ext cx="3864741" cy="1918291"/>
          </a:xfrm>
          <a:custGeom>
            <a:avLst/>
            <a:gdLst>
              <a:gd name="connsiteX0" fmla="*/ 3042479 w 3864741"/>
              <a:gd name="connsiteY0" fmla="*/ 0 h 1918291"/>
              <a:gd name="connsiteX1" fmla="*/ 3805609 w 3864741"/>
              <a:gd name="connsiteY1" fmla="*/ 0 h 1918291"/>
              <a:gd name="connsiteX2" fmla="*/ 3813730 w 3864741"/>
              <a:gd name="connsiteY2" fmla="*/ 888 h 1918291"/>
              <a:gd name="connsiteX3" fmla="*/ 3824262 w 3864741"/>
              <a:gd name="connsiteY3" fmla="*/ 254 h 1918291"/>
              <a:gd name="connsiteX4" fmla="*/ 3826673 w 3864741"/>
              <a:gd name="connsiteY4" fmla="*/ 0 h 1918291"/>
              <a:gd name="connsiteX5" fmla="*/ 3864741 w 3864741"/>
              <a:gd name="connsiteY5" fmla="*/ 38068 h 1918291"/>
              <a:gd name="connsiteX6" fmla="*/ 3864741 w 3864741"/>
              <a:gd name="connsiteY6" fmla="*/ 801198 h 1918291"/>
              <a:gd name="connsiteX7" fmla="*/ 3826673 w 3864741"/>
              <a:gd name="connsiteY7" fmla="*/ 839266 h 1918291"/>
              <a:gd name="connsiteX8" fmla="*/ 3788606 w 3864741"/>
              <a:gd name="connsiteY8" fmla="*/ 801198 h 1918291"/>
              <a:gd name="connsiteX9" fmla="*/ 3788606 w 3864741"/>
              <a:gd name="connsiteY9" fmla="*/ 119660 h 1918291"/>
              <a:gd name="connsiteX10" fmla="*/ 2552801 w 3864741"/>
              <a:gd name="connsiteY10" fmla="*/ 1250778 h 1918291"/>
              <a:gd name="connsiteX11" fmla="*/ 2551024 w 3864741"/>
              <a:gd name="connsiteY11" fmla="*/ 1252428 h 1918291"/>
              <a:gd name="connsiteX12" fmla="*/ 2550390 w 3864741"/>
              <a:gd name="connsiteY12" fmla="*/ 1252935 h 1918291"/>
              <a:gd name="connsiteX13" fmla="*/ 2549121 w 3864741"/>
              <a:gd name="connsiteY13" fmla="*/ 1253950 h 1918291"/>
              <a:gd name="connsiteX14" fmla="*/ 2539731 w 3864741"/>
              <a:gd name="connsiteY14" fmla="*/ 1259788 h 1918291"/>
              <a:gd name="connsiteX15" fmla="*/ 2537701 w 3864741"/>
              <a:gd name="connsiteY15" fmla="*/ 1260676 h 1918291"/>
              <a:gd name="connsiteX16" fmla="*/ 2532117 w 3864741"/>
              <a:gd name="connsiteY16" fmla="*/ 1262199 h 1918291"/>
              <a:gd name="connsiteX17" fmla="*/ 2530214 w 3864741"/>
              <a:gd name="connsiteY17" fmla="*/ 1262452 h 1918291"/>
              <a:gd name="connsiteX18" fmla="*/ 2524884 w 3864741"/>
              <a:gd name="connsiteY18" fmla="*/ 1263214 h 1918291"/>
              <a:gd name="connsiteX19" fmla="*/ 2510038 w 3864741"/>
              <a:gd name="connsiteY19" fmla="*/ 1259914 h 1918291"/>
              <a:gd name="connsiteX20" fmla="*/ 2509657 w 3864741"/>
              <a:gd name="connsiteY20" fmla="*/ 1259788 h 1918291"/>
              <a:gd name="connsiteX21" fmla="*/ 2507627 w 3864741"/>
              <a:gd name="connsiteY21" fmla="*/ 1259026 h 1918291"/>
              <a:gd name="connsiteX22" fmla="*/ 1380569 w 3864741"/>
              <a:gd name="connsiteY22" fmla="*/ 686615 h 1918291"/>
              <a:gd name="connsiteX23" fmla="*/ 109354 w 3864741"/>
              <a:gd name="connsiteY23" fmla="*/ 1918291 h 1918291"/>
              <a:gd name="connsiteX24" fmla="*/ 0 w 3864741"/>
              <a:gd name="connsiteY24" fmla="*/ 1918291 h 1918291"/>
              <a:gd name="connsiteX25" fmla="*/ 1339202 w 3864741"/>
              <a:gd name="connsiteY25" fmla="*/ 620757 h 1918291"/>
              <a:gd name="connsiteX26" fmla="*/ 1373717 w 3864741"/>
              <a:gd name="connsiteY26" fmla="*/ 601597 h 1918291"/>
              <a:gd name="connsiteX27" fmla="*/ 1398461 w 3864741"/>
              <a:gd name="connsiteY27" fmla="*/ 610225 h 1918291"/>
              <a:gd name="connsiteX28" fmla="*/ 2518413 w 3864741"/>
              <a:gd name="connsiteY28" fmla="*/ 1178957 h 1918291"/>
              <a:gd name="connsiteX29" fmla="*/ 3723383 w 3864741"/>
              <a:gd name="connsiteY29" fmla="*/ 76135 h 1918291"/>
              <a:gd name="connsiteX30" fmla="*/ 3042479 w 3864741"/>
              <a:gd name="connsiteY30" fmla="*/ 76135 h 1918291"/>
              <a:gd name="connsiteX31" fmla="*/ 3004411 w 3864741"/>
              <a:gd name="connsiteY31" fmla="*/ 38068 h 1918291"/>
              <a:gd name="connsiteX32" fmla="*/ 3042479 w 3864741"/>
              <a:gd name="connsiteY32" fmla="*/ 0 h 1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64741" h="1918291">
                <a:moveTo>
                  <a:pt x="3042479" y="0"/>
                </a:moveTo>
                <a:lnTo>
                  <a:pt x="3805609" y="0"/>
                </a:lnTo>
                <a:cubicBezTo>
                  <a:pt x="3808401" y="0"/>
                  <a:pt x="3811066" y="381"/>
                  <a:pt x="3813730" y="888"/>
                </a:cubicBezTo>
                <a:cubicBezTo>
                  <a:pt x="3817156" y="254"/>
                  <a:pt x="3820709" y="0"/>
                  <a:pt x="3824262" y="254"/>
                </a:cubicBezTo>
                <a:cubicBezTo>
                  <a:pt x="3825151" y="127"/>
                  <a:pt x="3825912" y="0"/>
                  <a:pt x="3826673" y="0"/>
                </a:cubicBezTo>
                <a:cubicBezTo>
                  <a:pt x="3847738" y="0"/>
                  <a:pt x="3864741" y="17004"/>
                  <a:pt x="3864741" y="38068"/>
                </a:cubicBezTo>
                <a:lnTo>
                  <a:pt x="3864741" y="801198"/>
                </a:lnTo>
                <a:cubicBezTo>
                  <a:pt x="3864741" y="822263"/>
                  <a:pt x="3847738" y="839266"/>
                  <a:pt x="3826673" y="839266"/>
                </a:cubicBezTo>
                <a:cubicBezTo>
                  <a:pt x="3805609" y="839266"/>
                  <a:pt x="3788606" y="822263"/>
                  <a:pt x="3788606" y="801198"/>
                </a:cubicBezTo>
                <a:lnTo>
                  <a:pt x="3788606" y="119660"/>
                </a:lnTo>
                <a:lnTo>
                  <a:pt x="2552801" y="1250778"/>
                </a:lnTo>
                <a:cubicBezTo>
                  <a:pt x="2552293" y="1251413"/>
                  <a:pt x="2551659" y="1251793"/>
                  <a:pt x="2551024" y="1252428"/>
                </a:cubicBezTo>
                <a:lnTo>
                  <a:pt x="2550390" y="1252935"/>
                </a:lnTo>
                <a:cubicBezTo>
                  <a:pt x="2550009" y="1253316"/>
                  <a:pt x="2549502" y="1253570"/>
                  <a:pt x="2549121" y="1253950"/>
                </a:cubicBezTo>
                <a:cubicBezTo>
                  <a:pt x="2546329" y="1256361"/>
                  <a:pt x="2543157" y="1258265"/>
                  <a:pt x="2539731" y="1259788"/>
                </a:cubicBezTo>
                <a:cubicBezTo>
                  <a:pt x="2538969" y="1260041"/>
                  <a:pt x="2538335" y="1260422"/>
                  <a:pt x="2537701" y="1260676"/>
                </a:cubicBezTo>
                <a:cubicBezTo>
                  <a:pt x="2535924" y="1261310"/>
                  <a:pt x="2534021" y="1261818"/>
                  <a:pt x="2532117" y="1262199"/>
                </a:cubicBezTo>
                <a:cubicBezTo>
                  <a:pt x="2531483" y="1262325"/>
                  <a:pt x="2530848" y="1262325"/>
                  <a:pt x="2530214" y="1262452"/>
                </a:cubicBezTo>
                <a:cubicBezTo>
                  <a:pt x="2528437" y="1262706"/>
                  <a:pt x="2526661" y="1263214"/>
                  <a:pt x="2524884" y="1263214"/>
                </a:cubicBezTo>
                <a:cubicBezTo>
                  <a:pt x="2519809" y="1263214"/>
                  <a:pt x="2514860" y="1261945"/>
                  <a:pt x="2510038" y="1259914"/>
                </a:cubicBezTo>
                <a:cubicBezTo>
                  <a:pt x="2509911" y="1259914"/>
                  <a:pt x="2509784" y="1259788"/>
                  <a:pt x="2509657" y="1259788"/>
                </a:cubicBezTo>
                <a:cubicBezTo>
                  <a:pt x="2509023" y="1259534"/>
                  <a:pt x="2508262" y="1259407"/>
                  <a:pt x="2507627" y="1259026"/>
                </a:cubicBezTo>
                <a:lnTo>
                  <a:pt x="1380569" y="686615"/>
                </a:lnTo>
                <a:lnTo>
                  <a:pt x="109354" y="1918291"/>
                </a:lnTo>
                <a:lnTo>
                  <a:pt x="0" y="1918291"/>
                </a:lnTo>
                <a:lnTo>
                  <a:pt x="1339202" y="620757"/>
                </a:lnTo>
                <a:cubicBezTo>
                  <a:pt x="1346435" y="608068"/>
                  <a:pt x="1359885" y="601089"/>
                  <a:pt x="1373717" y="601597"/>
                </a:cubicBezTo>
                <a:cubicBezTo>
                  <a:pt x="1382472" y="601470"/>
                  <a:pt x="1391228" y="604388"/>
                  <a:pt x="1398461" y="610225"/>
                </a:cubicBezTo>
                <a:lnTo>
                  <a:pt x="2518413" y="1178957"/>
                </a:lnTo>
                <a:lnTo>
                  <a:pt x="3723383" y="76135"/>
                </a:lnTo>
                <a:lnTo>
                  <a:pt x="3042479" y="76135"/>
                </a:lnTo>
                <a:cubicBezTo>
                  <a:pt x="3021414" y="76135"/>
                  <a:pt x="3004411" y="59132"/>
                  <a:pt x="3004411" y="38068"/>
                </a:cubicBezTo>
                <a:cubicBezTo>
                  <a:pt x="3004411" y="17004"/>
                  <a:pt x="3021414" y="0"/>
                  <a:pt x="3042479" y="0"/>
                </a:cubicBezTo>
                <a:close/>
              </a:path>
            </a:pathLst>
          </a:custGeom>
          <a:solidFill>
            <a:srgbClr val="C3C3C3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425601" y="1050180"/>
            <a:ext cx="10364761" cy="822413"/>
          </a:xfrm>
        </p:spPr>
        <p:txBody>
          <a:bodyPr lIns="0" tIns="0" rIns="0" bIns="0" anchor="b" anchorCtr="0">
            <a:noAutofit/>
          </a:bodyPr>
          <a:lstStyle>
            <a:lvl1pPr algn="l"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BE3E3986-A2A0-43FE-859B-2577C12FB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CFCF018-E038-4AB9-9937-D641606376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0444FF5-E3F2-4F30-8A45-2A6424F92F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25601" y="2349500"/>
            <a:ext cx="10364762" cy="3050983"/>
          </a:xfrm>
        </p:spPr>
        <p:txBody>
          <a:bodyPr>
            <a:normAutofit/>
          </a:bodyPr>
          <a:lstStyle>
            <a:lvl1pPr marL="638175" indent="-638175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+mj-lt"/>
              <a:buAutoNum type="arabicParenBoth"/>
              <a:defRPr sz="2800">
                <a:latin typeface="+mn-lt"/>
              </a:defRPr>
            </a:lvl1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CB6718-03AF-4533-A22F-A4C0AC17C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8188" y="18766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41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aktu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7BADC4C-A79F-4080-8740-0CE2F19384BC}"/>
              </a:ext>
            </a:extLst>
          </p:cNvPr>
          <p:cNvSpPr/>
          <p:nvPr userDrawn="1"/>
        </p:nvSpPr>
        <p:spPr>
          <a:xfrm>
            <a:off x="7119145" y="4941296"/>
            <a:ext cx="3864741" cy="1918291"/>
          </a:xfrm>
          <a:custGeom>
            <a:avLst/>
            <a:gdLst>
              <a:gd name="connsiteX0" fmla="*/ 3042479 w 3864741"/>
              <a:gd name="connsiteY0" fmla="*/ 0 h 1918291"/>
              <a:gd name="connsiteX1" fmla="*/ 3805609 w 3864741"/>
              <a:gd name="connsiteY1" fmla="*/ 0 h 1918291"/>
              <a:gd name="connsiteX2" fmla="*/ 3813730 w 3864741"/>
              <a:gd name="connsiteY2" fmla="*/ 888 h 1918291"/>
              <a:gd name="connsiteX3" fmla="*/ 3824262 w 3864741"/>
              <a:gd name="connsiteY3" fmla="*/ 254 h 1918291"/>
              <a:gd name="connsiteX4" fmla="*/ 3826673 w 3864741"/>
              <a:gd name="connsiteY4" fmla="*/ 0 h 1918291"/>
              <a:gd name="connsiteX5" fmla="*/ 3864741 w 3864741"/>
              <a:gd name="connsiteY5" fmla="*/ 38068 h 1918291"/>
              <a:gd name="connsiteX6" fmla="*/ 3864741 w 3864741"/>
              <a:gd name="connsiteY6" fmla="*/ 801198 h 1918291"/>
              <a:gd name="connsiteX7" fmla="*/ 3826673 w 3864741"/>
              <a:gd name="connsiteY7" fmla="*/ 839266 h 1918291"/>
              <a:gd name="connsiteX8" fmla="*/ 3788606 w 3864741"/>
              <a:gd name="connsiteY8" fmla="*/ 801198 h 1918291"/>
              <a:gd name="connsiteX9" fmla="*/ 3788606 w 3864741"/>
              <a:gd name="connsiteY9" fmla="*/ 119660 h 1918291"/>
              <a:gd name="connsiteX10" fmla="*/ 2552801 w 3864741"/>
              <a:gd name="connsiteY10" fmla="*/ 1250778 h 1918291"/>
              <a:gd name="connsiteX11" fmla="*/ 2551024 w 3864741"/>
              <a:gd name="connsiteY11" fmla="*/ 1252428 h 1918291"/>
              <a:gd name="connsiteX12" fmla="*/ 2550390 w 3864741"/>
              <a:gd name="connsiteY12" fmla="*/ 1252935 h 1918291"/>
              <a:gd name="connsiteX13" fmla="*/ 2549121 w 3864741"/>
              <a:gd name="connsiteY13" fmla="*/ 1253950 h 1918291"/>
              <a:gd name="connsiteX14" fmla="*/ 2539731 w 3864741"/>
              <a:gd name="connsiteY14" fmla="*/ 1259788 h 1918291"/>
              <a:gd name="connsiteX15" fmla="*/ 2537701 w 3864741"/>
              <a:gd name="connsiteY15" fmla="*/ 1260676 h 1918291"/>
              <a:gd name="connsiteX16" fmla="*/ 2532117 w 3864741"/>
              <a:gd name="connsiteY16" fmla="*/ 1262199 h 1918291"/>
              <a:gd name="connsiteX17" fmla="*/ 2530214 w 3864741"/>
              <a:gd name="connsiteY17" fmla="*/ 1262452 h 1918291"/>
              <a:gd name="connsiteX18" fmla="*/ 2524884 w 3864741"/>
              <a:gd name="connsiteY18" fmla="*/ 1263214 h 1918291"/>
              <a:gd name="connsiteX19" fmla="*/ 2510038 w 3864741"/>
              <a:gd name="connsiteY19" fmla="*/ 1259914 h 1918291"/>
              <a:gd name="connsiteX20" fmla="*/ 2509657 w 3864741"/>
              <a:gd name="connsiteY20" fmla="*/ 1259788 h 1918291"/>
              <a:gd name="connsiteX21" fmla="*/ 2507627 w 3864741"/>
              <a:gd name="connsiteY21" fmla="*/ 1259026 h 1918291"/>
              <a:gd name="connsiteX22" fmla="*/ 1380569 w 3864741"/>
              <a:gd name="connsiteY22" fmla="*/ 686615 h 1918291"/>
              <a:gd name="connsiteX23" fmla="*/ 109354 w 3864741"/>
              <a:gd name="connsiteY23" fmla="*/ 1918291 h 1918291"/>
              <a:gd name="connsiteX24" fmla="*/ 0 w 3864741"/>
              <a:gd name="connsiteY24" fmla="*/ 1918291 h 1918291"/>
              <a:gd name="connsiteX25" fmla="*/ 1339202 w 3864741"/>
              <a:gd name="connsiteY25" fmla="*/ 620757 h 1918291"/>
              <a:gd name="connsiteX26" fmla="*/ 1373717 w 3864741"/>
              <a:gd name="connsiteY26" fmla="*/ 601597 h 1918291"/>
              <a:gd name="connsiteX27" fmla="*/ 1398461 w 3864741"/>
              <a:gd name="connsiteY27" fmla="*/ 610225 h 1918291"/>
              <a:gd name="connsiteX28" fmla="*/ 2518413 w 3864741"/>
              <a:gd name="connsiteY28" fmla="*/ 1178957 h 1918291"/>
              <a:gd name="connsiteX29" fmla="*/ 3723383 w 3864741"/>
              <a:gd name="connsiteY29" fmla="*/ 76135 h 1918291"/>
              <a:gd name="connsiteX30" fmla="*/ 3042479 w 3864741"/>
              <a:gd name="connsiteY30" fmla="*/ 76135 h 1918291"/>
              <a:gd name="connsiteX31" fmla="*/ 3004411 w 3864741"/>
              <a:gd name="connsiteY31" fmla="*/ 38068 h 1918291"/>
              <a:gd name="connsiteX32" fmla="*/ 3042479 w 3864741"/>
              <a:gd name="connsiteY32" fmla="*/ 0 h 1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64741" h="1918291">
                <a:moveTo>
                  <a:pt x="3042479" y="0"/>
                </a:moveTo>
                <a:lnTo>
                  <a:pt x="3805609" y="0"/>
                </a:lnTo>
                <a:cubicBezTo>
                  <a:pt x="3808401" y="0"/>
                  <a:pt x="3811066" y="381"/>
                  <a:pt x="3813730" y="888"/>
                </a:cubicBezTo>
                <a:cubicBezTo>
                  <a:pt x="3817156" y="254"/>
                  <a:pt x="3820709" y="0"/>
                  <a:pt x="3824262" y="254"/>
                </a:cubicBezTo>
                <a:cubicBezTo>
                  <a:pt x="3825151" y="127"/>
                  <a:pt x="3825912" y="0"/>
                  <a:pt x="3826673" y="0"/>
                </a:cubicBezTo>
                <a:cubicBezTo>
                  <a:pt x="3847738" y="0"/>
                  <a:pt x="3864741" y="17004"/>
                  <a:pt x="3864741" y="38068"/>
                </a:cubicBezTo>
                <a:lnTo>
                  <a:pt x="3864741" y="801198"/>
                </a:lnTo>
                <a:cubicBezTo>
                  <a:pt x="3864741" y="822263"/>
                  <a:pt x="3847738" y="839266"/>
                  <a:pt x="3826673" y="839266"/>
                </a:cubicBezTo>
                <a:cubicBezTo>
                  <a:pt x="3805609" y="839266"/>
                  <a:pt x="3788606" y="822263"/>
                  <a:pt x="3788606" y="801198"/>
                </a:cubicBezTo>
                <a:lnTo>
                  <a:pt x="3788606" y="119660"/>
                </a:lnTo>
                <a:lnTo>
                  <a:pt x="2552801" y="1250778"/>
                </a:lnTo>
                <a:cubicBezTo>
                  <a:pt x="2552293" y="1251413"/>
                  <a:pt x="2551659" y="1251793"/>
                  <a:pt x="2551024" y="1252428"/>
                </a:cubicBezTo>
                <a:lnTo>
                  <a:pt x="2550390" y="1252935"/>
                </a:lnTo>
                <a:cubicBezTo>
                  <a:pt x="2550009" y="1253316"/>
                  <a:pt x="2549502" y="1253570"/>
                  <a:pt x="2549121" y="1253950"/>
                </a:cubicBezTo>
                <a:cubicBezTo>
                  <a:pt x="2546329" y="1256361"/>
                  <a:pt x="2543157" y="1258265"/>
                  <a:pt x="2539731" y="1259788"/>
                </a:cubicBezTo>
                <a:cubicBezTo>
                  <a:pt x="2538969" y="1260041"/>
                  <a:pt x="2538335" y="1260422"/>
                  <a:pt x="2537701" y="1260676"/>
                </a:cubicBezTo>
                <a:cubicBezTo>
                  <a:pt x="2535924" y="1261310"/>
                  <a:pt x="2534021" y="1261818"/>
                  <a:pt x="2532117" y="1262199"/>
                </a:cubicBezTo>
                <a:cubicBezTo>
                  <a:pt x="2531483" y="1262325"/>
                  <a:pt x="2530848" y="1262325"/>
                  <a:pt x="2530214" y="1262452"/>
                </a:cubicBezTo>
                <a:cubicBezTo>
                  <a:pt x="2528437" y="1262706"/>
                  <a:pt x="2526661" y="1263214"/>
                  <a:pt x="2524884" y="1263214"/>
                </a:cubicBezTo>
                <a:cubicBezTo>
                  <a:pt x="2519809" y="1263214"/>
                  <a:pt x="2514860" y="1261945"/>
                  <a:pt x="2510038" y="1259914"/>
                </a:cubicBezTo>
                <a:cubicBezTo>
                  <a:pt x="2509911" y="1259914"/>
                  <a:pt x="2509784" y="1259788"/>
                  <a:pt x="2509657" y="1259788"/>
                </a:cubicBezTo>
                <a:cubicBezTo>
                  <a:pt x="2509023" y="1259534"/>
                  <a:pt x="2508262" y="1259407"/>
                  <a:pt x="2507627" y="1259026"/>
                </a:cubicBezTo>
                <a:lnTo>
                  <a:pt x="1380569" y="686615"/>
                </a:lnTo>
                <a:lnTo>
                  <a:pt x="109354" y="1918291"/>
                </a:lnTo>
                <a:lnTo>
                  <a:pt x="0" y="1918291"/>
                </a:lnTo>
                <a:lnTo>
                  <a:pt x="1339202" y="620757"/>
                </a:lnTo>
                <a:cubicBezTo>
                  <a:pt x="1346435" y="608068"/>
                  <a:pt x="1359885" y="601089"/>
                  <a:pt x="1373717" y="601597"/>
                </a:cubicBezTo>
                <a:cubicBezTo>
                  <a:pt x="1382472" y="601470"/>
                  <a:pt x="1391228" y="604388"/>
                  <a:pt x="1398461" y="610225"/>
                </a:cubicBezTo>
                <a:lnTo>
                  <a:pt x="2518413" y="1178957"/>
                </a:lnTo>
                <a:lnTo>
                  <a:pt x="3723383" y="76135"/>
                </a:lnTo>
                <a:lnTo>
                  <a:pt x="3042479" y="76135"/>
                </a:lnTo>
                <a:cubicBezTo>
                  <a:pt x="3021414" y="76135"/>
                  <a:pt x="3004411" y="59132"/>
                  <a:pt x="3004411" y="38068"/>
                </a:cubicBezTo>
                <a:cubicBezTo>
                  <a:pt x="3004411" y="17004"/>
                  <a:pt x="3021414" y="0"/>
                  <a:pt x="3042479" y="0"/>
                </a:cubicBezTo>
                <a:close/>
              </a:path>
            </a:pathLst>
          </a:custGeom>
          <a:solidFill>
            <a:srgbClr val="C3C3C3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425601" y="1050180"/>
            <a:ext cx="10359999" cy="822413"/>
          </a:xfrm>
        </p:spPr>
        <p:txBody>
          <a:bodyPr lIns="0" tIns="0" rIns="0" bIns="0" anchor="b" anchorCtr="0">
            <a:noAutofit/>
          </a:bodyPr>
          <a:lstStyle>
            <a:lvl1pPr algn="l">
              <a:defRPr sz="50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BE3E3986-A2A0-43FE-859B-2577C12FB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CFCF018-E038-4AB9-9937-D641606376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48" y="290561"/>
            <a:ext cx="1757615" cy="469057"/>
          </a:xfrm>
          <a:prstGeom prst="rect">
            <a:avLst/>
          </a:prstGeo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0444FF5-E3F2-4F30-8A45-2A6424F92F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25601" y="2349500"/>
            <a:ext cx="10364761" cy="3050983"/>
          </a:xfrm>
        </p:spPr>
        <p:txBody>
          <a:bodyPr>
            <a:normAutofit/>
          </a:bodyPr>
          <a:lstStyle>
            <a:lvl1pPr marL="638175" indent="-638175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+mj-lt"/>
              <a:buAutoNum type="arabicParenBoth"/>
              <a:defRPr sz="2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CBFCBC1-CA47-4BE0-98C7-482D103256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8188" y="18766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546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u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14D8478D-46B5-406F-8E99-F689FE3257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0452" y="1809306"/>
            <a:ext cx="11075148" cy="353943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CD2D89-560C-4313-B38C-EEB12FED9BC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A7CE18-4E51-4705-A7C9-37530F4664E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1267FA-818C-433A-93E1-4E52A2D7D8D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2F5BB9A-844B-4DA8-A998-AFB9A5A90F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0452" y="2349500"/>
            <a:ext cx="11075148" cy="3455988"/>
          </a:xfrm>
        </p:spPr>
        <p:txBody>
          <a:bodyPr/>
          <a:lstStyle/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06EFFB-F64C-4099-B364-910EF69DB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8107637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4B881-F928-48E8-874D-872087871C0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1863A1-721C-4BED-BB4A-62AFCAC7F2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EB5BB1-DF2C-4B5C-84C1-4F3333EC633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975E2B-8360-4CD8-9C92-232AFF6620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0452" y="2349500"/>
            <a:ext cx="11075148" cy="3455988"/>
          </a:xfrm>
        </p:spPr>
        <p:txBody>
          <a:bodyPr/>
          <a:lstStyle/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D7D596B-7FD9-442E-86BF-E6CA6B73F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9223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C0B060-00A8-41E3-88B5-EF6DFFAED62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0452" y="1988360"/>
            <a:ext cx="11075148" cy="38171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Contents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3E1FC1-44B4-483F-8D32-3644D311230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7262C7-2384-4A84-A42D-686F68DD2D9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95786E-038E-43F9-A832-01F4057F228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BE6734-C1B9-4B3A-A19D-A21180B59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03499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C0B060-00A8-41E3-88B5-EF6DFFAED62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0452" y="1139617"/>
            <a:ext cx="11075148" cy="46658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Contents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207297-CF7A-422E-BFA6-FCE4D3F76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1" y="549056"/>
            <a:ext cx="8972682" cy="246062"/>
          </a:xfrm>
        </p:spPr>
        <p:txBody>
          <a:bodyPr anchor="ctr">
            <a:noAutofit/>
          </a:bodyPr>
          <a:lstStyle>
            <a:lvl1pPr algn="l">
              <a:defRPr sz="1600">
                <a:solidFill>
                  <a:schemeClr val="tx2">
                    <a:lumMod val="60000"/>
                    <a:lumOff val="40000"/>
                  </a:schemeClr>
                </a:solidFill>
                <a:latin typeface="Statis Sans Light" panose="020B0403050000020004" pitchFamily="34" charset="0"/>
              </a:defRPr>
            </a:lvl1pPr>
          </a:lstStyle>
          <a:p>
            <a:pPr lvl="0"/>
            <a:r>
              <a:rPr lang="en-GB" dirty="0"/>
              <a:t>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BC4EF31-5126-4A9B-BA79-CF860577EB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452" y="5888828"/>
            <a:ext cx="11075148" cy="2635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>
                <a:latin typeface="Statis Sans Light" panose="020B0403050000020004" pitchFamily="34" charset="0"/>
              </a:defRPr>
            </a:lvl1pPr>
          </a:lstStyle>
          <a:p>
            <a:r>
              <a:rPr lang="en-GB" dirty="0"/>
              <a:t>Sources, Photo credits: ©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A1DDBC-6E29-4BD2-B7A8-987EADE97AB3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8E8219-8DB4-44AB-89DD-E403A9C95FB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942976" y="6300661"/>
            <a:ext cx="8494592" cy="263521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sz="1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18398-E3A7-4C53-A8E7-3885DFD45D0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5874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A4754E0-5E52-4526-8320-B7065F1A7A1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6437" y="6368385"/>
            <a:ext cx="180000" cy="160606"/>
            <a:chOff x="1264596" y="1634247"/>
            <a:chExt cx="3242553" cy="2893196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EC4B1179-38E7-4E2E-BA19-13D7D4D5B48E}"/>
                </a:ext>
              </a:extLst>
            </p:cNvPr>
            <p:cNvSpPr/>
            <p:nvPr/>
          </p:nvSpPr>
          <p:spPr>
            <a:xfrm>
              <a:off x="1290139" y="1883661"/>
              <a:ext cx="681334" cy="1894917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D4889E4-79E8-4BB9-9BC6-44514AF35517}"/>
                </a:ext>
              </a:extLst>
            </p:cNvPr>
            <p:cNvSpPr/>
            <p:nvPr/>
          </p:nvSpPr>
          <p:spPr>
            <a:xfrm>
              <a:off x="2531376" y="2334638"/>
              <a:ext cx="681334" cy="1443940"/>
            </a:xfrm>
            <a:prstGeom prst="rect">
              <a:avLst/>
            </a:prstGeom>
            <a:solidFill>
              <a:srgbClr val="CC003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D379256A-BFC9-47D5-80C7-BA5F527234BE}"/>
                </a:ext>
              </a:extLst>
            </p:cNvPr>
            <p:cNvSpPr/>
            <p:nvPr/>
          </p:nvSpPr>
          <p:spPr>
            <a:xfrm>
              <a:off x="3772613" y="1634247"/>
              <a:ext cx="681334" cy="2144331"/>
            </a:xfrm>
            <a:prstGeom prst="rect">
              <a:avLst/>
            </a:prstGeom>
            <a:solidFill>
              <a:srgbClr val="FFCC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9479E7E-3434-462A-9623-B66E5C71DF45}"/>
                </a:ext>
              </a:extLst>
            </p:cNvPr>
            <p:cNvSpPr/>
            <p:nvPr/>
          </p:nvSpPr>
          <p:spPr>
            <a:xfrm>
              <a:off x="1264596" y="4033736"/>
              <a:ext cx="3242553" cy="493707"/>
            </a:xfrm>
            <a:prstGeom prst="rect">
              <a:avLst/>
            </a:prstGeom>
            <a:solidFill>
              <a:srgbClr val="99999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oolsToo_Slide" descr="ToolsToo_Slide">
            <a:extLst>
              <a:ext uri="{FF2B5EF4-FFF2-40B4-BE49-F238E27FC236}">
                <a16:creationId xmlns:a16="http://schemas.microsoft.com/office/drawing/2014/main" id="{7A948261-0855-4559-A4B1-7EB7DB88C4A8}"/>
              </a:ext>
            </a:extLst>
          </p:cNvPr>
          <p:cNvSpPr/>
          <p:nvPr userDrawn="1"/>
        </p:nvSpPr>
        <p:spPr>
          <a:xfrm>
            <a:off x="0" y="0"/>
            <a:ext cx="12195175" cy="68595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710452" y="1118925"/>
            <a:ext cx="11075147" cy="600146"/>
          </a:xfrm>
          <a:prstGeom prst="rect">
            <a:avLst/>
          </a:prstGeom>
        </p:spPr>
        <p:txBody>
          <a:bodyPr vert="horz" lIns="0" tIns="72000" rIns="0" bIns="72000" rtlCol="0" anchor="ctr" anchorCtr="0">
            <a:spAutoFit/>
          </a:bodyPr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710452" y="2349500"/>
            <a:ext cx="11075148" cy="34559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Content (text)</a:t>
            </a:r>
            <a:endParaRPr lang="en-GB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 bwMode="gray">
          <a:xfrm>
            <a:off x="9516742" y="6300663"/>
            <a:ext cx="1501778" cy="2635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000" b="0" smtClean="0">
                <a:solidFill>
                  <a:schemeClr val="tx2"/>
                </a:solidFill>
                <a:latin typeface="Statis Sans Light" panose="020B0403050000020004" pitchFamily="34" charset="0"/>
              </a:defRPr>
            </a:lvl1pPr>
          </a:lstStyle>
          <a:p>
            <a:r>
              <a:rPr lang="de-DE">
                <a:latin typeface="Statis Sans Light" panose="020B0403050000020004" pitchFamily="34" charset="0"/>
              </a:rPr>
              <a:t>25.01.2021</a:t>
            </a:r>
            <a:endParaRPr lang="en-GB" dirty="0">
              <a:latin typeface="Statis Sans Light" panose="020B0403050000020004" pitchFamily="34" charset="0"/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11087099" y="6300663"/>
            <a:ext cx="687235" cy="2635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000" b="0" smtClean="0">
                <a:solidFill>
                  <a:schemeClr val="tx2"/>
                </a:solidFill>
                <a:latin typeface="Statis Sans Light" panose="020B0403050000020004" pitchFamily="34" charset="0"/>
              </a:defRPr>
            </a:lvl1pPr>
          </a:lstStyle>
          <a:p>
            <a:fld id="{490D50AA-A47B-42B3-AEBF-DBC41AAA668C}" type="slidenum">
              <a:rPr lang="en-GB" smtClean="0"/>
              <a:pPr/>
              <a:t>‹Nr.›</a:t>
            </a:fld>
            <a:endParaRPr lang="en-GB" dirty="0">
              <a:latin typeface="Statis Sans Light" panose="020B0403050000020004" pitchFamily="34" charset="0"/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942976" y="6300661"/>
            <a:ext cx="8494592" cy="26352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 b="0">
                <a:solidFill>
                  <a:schemeClr val="tx1"/>
                </a:solidFill>
                <a:latin typeface="Statis Sans Light" panose="020B0403050000020004" pitchFamily="34" charset="0"/>
              </a:defRPr>
            </a:lvl1pPr>
          </a:lstStyle>
          <a:p>
            <a:pPr>
              <a:buClr>
                <a:schemeClr val="accent2"/>
              </a:buClr>
            </a:pPr>
            <a:r>
              <a:rPr lang="en-GB" dirty="0"/>
              <a:t>Federal Statistical Office (</a:t>
            </a:r>
            <a:r>
              <a:rPr lang="en-GB" dirty="0" err="1"/>
              <a:t>Destatis</a:t>
            </a:r>
            <a:r>
              <a:rPr lang="en-GB" dirty="0"/>
              <a:t>)</a:t>
            </a:r>
            <a:endParaRPr lang="en-GB" dirty="0">
              <a:latin typeface="Statis Sans Light" panose="020B04030500000200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3E24834-4765-43C9-A4E2-666FDDDE9889}"/>
              </a:ext>
            </a:extLst>
          </p:cNvPr>
          <p:cNvSpPr/>
          <p:nvPr userDrawn="1"/>
        </p:nvSpPr>
        <p:spPr>
          <a:xfrm>
            <a:off x="10231148" y="561252"/>
            <a:ext cx="1557637" cy="2147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GB" sz="1600" kern="1200" dirty="0">
                <a:solidFill>
                  <a:srgbClr val="999999"/>
                </a:solidFill>
                <a:latin typeface="Statis Sans" panose="020B0503050000020004" pitchFamily="34" charset="0"/>
                <a:ea typeface="+mn-ea"/>
                <a:cs typeface="+mn-cs"/>
              </a:rPr>
              <a:t>destatis.de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9CF110F-0FEB-4A21-9272-A660909721D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160077" y="414912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0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1" r:id="rId6"/>
    <p:sldLayoutId id="2147483657" r:id="rId7"/>
    <p:sldLayoutId id="2147483659" r:id="rId8"/>
    <p:sldLayoutId id="2147483665" r:id="rId9"/>
    <p:sldLayoutId id="2147483661" r:id="rId10"/>
    <p:sldLayoutId id="2147483664" r:id="rId11"/>
    <p:sldLayoutId id="2147483663" r:id="rId12"/>
    <p:sldLayoutId id="2147483658" r:id="rId13"/>
    <p:sldLayoutId id="2147483662" r:id="rId14"/>
    <p:sldLayoutId id="2147483683" r:id="rId15"/>
    <p:sldLayoutId id="2147483682" r:id="rId16"/>
    <p:sldLayoutId id="2147483684" r:id="rId17"/>
    <p:sldLayoutId id="2147483685" r:id="rId18"/>
  </p:sldLayoutIdLst>
  <p:transition>
    <p:fade/>
  </p:transition>
  <p:hf hdr="0"/>
  <p:txStyles>
    <p:titleStyle>
      <a:lvl1pPr algn="l" defTabSz="1219444" rtl="0" eaLnBrk="1" latinLnBrk="0" hangingPunct="1">
        <a:lnSpc>
          <a:spcPct val="8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219444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Tx/>
        <a:buNone/>
        <a:defRPr lang="de-DE" sz="2300" b="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355600" indent="-355600" algn="l" defTabSz="1219444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SzPct val="150000"/>
        <a:buFont typeface="Statis Sans" panose="020B0500000000000000" pitchFamily="34" charset="0"/>
        <a:buChar char="»"/>
        <a:tabLst/>
        <a:defRPr sz="2000" b="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717550" indent="-361950" algn="l" defTabSz="1219444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SzPct val="150000"/>
        <a:buFont typeface="Statis Sans" panose="020B0500000000000000" pitchFamily="34" charset="0"/>
        <a:buChar char="»"/>
        <a:defRPr lang="de-DE" sz="2000" b="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990600" indent="-238125" algn="l" defTabSz="1219444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SzPct val="100000"/>
        <a:buFont typeface="Arial" panose="020B0604020202020204" pitchFamily="34" charset="0"/>
        <a:buChar char="•"/>
        <a:tabLst/>
        <a:defRPr sz="1800" b="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875008" indent="-368374" algn="l" defTabSz="1054311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SzPct val="80000"/>
        <a:buFont typeface="Statis Sans" pitchFamily="2" charset="2"/>
        <a:buChar char="n"/>
        <a:defRPr sz="1900" b="0" kern="1200" baseline="0">
          <a:solidFill>
            <a:schemeClr val="tx1"/>
          </a:solidFill>
          <a:latin typeface="Statis Sans Light" panose="020B0403050000020004" pitchFamily="34" charset="0"/>
          <a:ea typeface="+mn-ea"/>
          <a:cs typeface="+mn-cs"/>
        </a:defRPr>
      </a:lvl5pPr>
      <a:lvl6pPr marL="2875008" indent="-368374" algn="l" defTabSz="1219444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SzPct val="80000"/>
        <a:buFont typeface="Statis Sans" pitchFamily="2" charset="2"/>
        <a:buChar char="n"/>
        <a:defRPr sz="1900" b="0" kern="1200" baseline="0">
          <a:solidFill>
            <a:schemeClr val="tx1"/>
          </a:solidFill>
          <a:latin typeface="Statis Sans Light" panose="020B0403050000020004" pitchFamily="34" charset="0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Statis Sans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Statis Sans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Statis Sans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55" userDrawn="1">
          <p15:clr>
            <a:srgbClr val="F26B43"/>
          </p15:clr>
        </p15:guide>
        <p15:guide id="2" pos="439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6" orient="horz" pos="1072" userDrawn="1">
          <p15:clr>
            <a:srgbClr val="F26B43"/>
          </p15:clr>
        </p15:guide>
        <p15:guide id="7" orient="horz" pos="36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Happy Birthday 696/93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10389" y="3473549"/>
            <a:ext cx="9979973" cy="2572856"/>
          </a:xfrm>
        </p:spPr>
        <p:txBody>
          <a:bodyPr/>
          <a:lstStyle/>
          <a:p>
            <a:r>
              <a:rPr lang="de-DE" dirty="0"/>
              <a:t>Session 2</a:t>
            </a:r>
          </a:p>
          <a:p>
            <a:r>
              <a:rPr lang="en-US" dirty="0"/>
              <a:t>Profiling complex Statistical Units (SUs)</a:t>
            </a:r>
          </a:p>
          <a:p>
            <a:r>
              <a:rPr lang="en-US" b="1" dirty="0"/>
              <a:t>28</a:t>
            </a:r>
            <a:r>
              <a:rPr lang="en-US" b="1" baseline="30000" dirty="0"/>
              <a:t>th</a:t>
            </a:r>
            <a:r>
              <a:rPr lang="en-US" b="1" dirty="0"/>
              <a:t> Meeting of the Wiesbaden Group on Business Registers</a:t>
            </a:r>
            <a:br>
              <a:rPr lang="en-US" b="1" dirty="0"/>
            </a:br>
            <a:r>
              <a:rPr lang="en-US" b="1" dirty="0"/>
              <a:t>The Hague, 2 – 6 October 2023</a:t>
            </a:r>
          </a:p>
          <a:p>
            <a:r>
              <a:rPr lang="en-US" b="1" dirty="0"/>
              <a:t>Roland Sturm, Germany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771594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0452" y="1124696"/>
            <a:ext cx="11075147" cy="588605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„Do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splitting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“ - a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convention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© Statistisches Bundesamt | E 101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5" name="Gruppieren 134"/>
          <p:cNvGrpSpPr/>
          <p:nvPr/>
        </p:nvGrpSpPr>
        <p:grpSpPr>
          <a:xfrm>
            <a:off x="2180287" y="1997748"/>
            <a:ext cx="8356254" cy="3925928"/>
            <a:chOff x="655607" y="1997285"/>
            <a:chExt cx="8354320" cy="3925019"/>
          </a:xfrm>
        </p:grpSpPr>
        <p:sp>
          <p:nvSpPr>
            <p:cNvPr id="136" name="Rechteck 135"/>
            <p:cNvSpPr/>
            <p:nvPr/>
          </p:nvSpPr>
          <p:spPr>
            <a:xfrm>
              <a:off x="655607" y="1997285"/>
              <a:ext cx="7746521" cy="392501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Textfeld 136"/>
            <p:cNvSpPr txBox="1"/>
            <p:nvPr/>
          </p:nvSpPr>
          <p:spPr bwMode="gray">
            <a:xfrm>
              <a:off x="8578607" y="2083545"/>
              <a:ext cx="431320" cy="32780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2000" dirty="0">
                  <a:latin typeface="Arial" panose="020B0604020202020204" pitchFamily="34" charset="0"/>
                  <a:cs typeface="Arial" panose="020B0604020202020204" pitchFamily="34" charset="0"/>
                </a:rPr>
                <a:t>EG</a:t>
              </a:r>
            </a:p>
          </p:txBody>
        </p:sp>
        <p:cxnSp>
          <p:nvCxnSpPr>
            <p:cNvPr id="138" name="Gerade Verbindung mit Pfeil 137"/>
            <p:cNvCxnSpPr/>
            <p:nvPr/>
          </p:nvCxnSpPr>
          <p:spPr>
            <a:xfrm flipH="1">
              <a:off x="8410754" y="2260652"/>
              <a:ext cx="168215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uppieren 148"/>
          <p:cNvGrpSpPr/>
          <p:nvPr/>
        </p:nvGrpSpPr>
        <p:grpSpPr>
          <a:xfrm>
            <a:off x="2395998" y="2182989"/>
            <a:ext cx="7309702" cy="3579121"/>
            <a:chOff x="871268" y="2182483"/>
            <a:chExt cx="7308010" cy="3578293"/>
          </a:xfrm>
        </p:grpSpPr>
        <p:sp>
          <p:nvSpPr>
            <p:cNvPr id="150" name="Ellipse 149"/>
            <p:cNvSpPr/>
            <p:nvPr/>
          </p:nvSpPr>
          <p:spPr>
            <a:xfrm>
              <a:off x="1544968" y="4850921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Ellipse 150"/>
            <p:cNvSpPr/>
            <p:nvPr/>
          </p:nvSpPr>
          <p:spPr>
            <a:xfrm>
              <a:off x="1036608" y="5230481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Ellipse 151"/>
            <p:cNvSpPr/>
            <p:nvPr/>
          </p:nvSpPr>
          <p:spPr>
            <a:xfrm>
              <a:off x="2304931" y="5377132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Ellipse 152"/>
            <p:cNvSpPr/>
            <p:nvPr/>
          </p:nvSpPr>
          <p:spPr>
            <a:xfrm>
              <a:off x="2708695" y="5109712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Ellipse 153"/>
            <p:cNvSpPr/>
            <p:nvPr/>
          </p:nvSpPr>
          <p:spPr>
            <a:xfrm>
              <a:off x="7657382" y="5519237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Ellipse 154"/>
            <p:cNvSpPr/>
            <p:nvPr/>
          </p:nvSpPr>
          <p:spPr>
            <a:xfrm>
              <a:off x="4365084" y="5109713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Ellipse 155"/>
            <p:cNvSpPr/>
            <p:nvPr/>
          </p:nvSpPr>
          <p:spPr>
            <a:xfrm>
              <a:off x="4986069" y="5016556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Ellipse 156"/>
            <p:cNvSpPr/>
            <p:nvPr/>
          </p:nvSpPr>
          <p:spPr>
            <a:xfrm>
              <a:off x="4615250" y="5357003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Ellipse 157"/>
            <p:cNvSpPr/>
            <p:nvPr/>
          </p:nvSpPr>
          <p:spPr>
            <a:xfrm>
              <a:off x="3579964" y="5477773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Ellipse 158"/>
            <p:cNvSpPr/>
            <p:nvPr/>
          </p:nvSpPr>
          <p:spPr>
            <a:xfrm>
              <a:off x="4249347" y="5448969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Ellipse 159"/>
            <p:cNvSpPr/>
            <p:nvPr/>
          </p:nvSpPr>
          <p:spPr>
            <a:xfrm>
              <a:off x="6484900" y="4945811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Ellipse 160"/>
            <p:cNvSpPr/>
            <p:nvPr/>
          </p:nvSpPr>
          <p:spPr>
            <a:xfrm>
              <a:off x="6006861" y="5365631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Ellipse 161"/>
            <p:cNvSpPr/>
            <p:nvPr/>
          </p:nvSpPr>
          <p:spPr>
            <a:xfrm>
              <a:off x="7011111" y="5171831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Ellipse 162"/>
            <p:cNvSpPr/>
            <p:nvPr/>
          </p:nvSpPr>
          <p:spPr>
            <a:xfrm>
              <a:off x="7881668" y="4779035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Ellipse 163"/>
            <p:cNvSpPr/>
            <p:nvPr/>
          </p:nvSpPr>
          <p:spPr>
            <a:xfrm>
              <a:off x="3815752" y="5020573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Ellipse 164"/>
            <p:cNvSpPr/>
            <p:nvPr/>
          </p:nvSpPr>
          <p:spPr>
            <a:xfrm>
              <a:off x="1661424" y="5391510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Abgerundetes Rechteck 165"/>
            <p:cNvSpPr/>
            <p:nvPr/>
          </p:nvSpPr>
          <p:spPr>
            <a:xfrm>
              <a:off x="871268" y="2182483"/>
              <a:ext cx="7260566" cy="226874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Textfeld 166"/>
            <p:cNvSpPr txBox="1"/>
            <p:nvPr/>
          </p:nvSpPr>
          <p:spPr bwMode="gray">
            <a:xfrm>
              <a:off x="1582966" y="4882490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168" name="Textfeld 167"/>
            <p:cNvSpPr txBox="1"/>
            <p:nvPr/>
          </p:nvSpPr>
          <p:spPr bwMode="gray">
            <a:xfrm>
              <a:off x="1080578" y="5250423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169" name="Textfeld 168"/>
            <p:cNvSpPr txBox="1"/>
            <p:nvPr/>
          </p:nvSpPr>
          <p:spPr bwMode="gray">
            <a:xfrm>
              <a:off x="6049991" y="5400002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170" name="Textfeld 169"/>
            <p:cNvSpPr txBox="1"/>
            <p:nvPr/>
          </p:nvSpPr>
          <p:spPr bwMode="gray">
            <a:xfrm>
              <a:off x="2348061" y="5408694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171" name="Textfeld 170"/>
            <p:cNvSpPr txBox="1"/>
            <p:nvPr/>
          </p:nvSpPr>
          <p:spPr bwMode="gray">
            <a:xfrm>
              <a:off x="4381017" y="3308230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172" name="Textfeld 171"/>
            <p:cNvSpPr txBox="1"/>
            <p:nvPr/>
          </p:nvSpPr>
          <p:spPr bwMode="gray">
            <a:xfrm>
              <a:off x="2747513" y="5137188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173" name="Textfeld 172"/>
            <p:cNvSpPr txBox="1"/>
            <p:nvPr/>
          </p:nvSpPr>
          <p:spPr bwMode="gray">
            <a:xfrm>
              <a:off x="3623094" y="5512210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174" name="Textfeld 173"/>
            <p:cNvSpPr txBox="1"/>
            <p:nvPr/>
          </p:nvSpPr>
          <p:spPr bwMode="gray">
            <a:xfrm>
              <a:off x="3854570" y="5052142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175" name="Textfeld 174"/>
            <p:cNvSpPr txBox="1"/>
            <p:nvPr/>
          </p:nvSpPr>
          <p:spPr bwMode="gray">
            <a:xfrm>
              <a:off x="4406060" y="5137189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176" name="Textfeld 175"/>
            <p:cNvSpPr txBox="1"/>
            <p:nvPr/>
          </p:nvSpPr>
          <p:spPr bwMode="gray">
            <a:xfrm>
              <a:off x="4296073" y="5486338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177" name="Textfeld 176"/>
            <p:cNvSpPr txBox="1"/>
            <p:nvPr/>
          </p:nvSpPr>
          <p:spPr bwMode="gray">
            <a:xfrm>
              <a:off x="4666931" y="5388507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178" name="Textfeld 177"/>
            <p:cNvSpPr txBox="1"/>
            <p:nvPr/>
          </p:nvSpPr>
          <p:spPr bwMode="gray">
            <a:xfrm>
              <a:off x="5027779" y="5052074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179" name="Textfeld 178"/>
            <p:cNvSpPr txBox="1"/>
            <p:nvPr/>
          </p:nvSpPr>
          <p:spPr bwMode="gray">
            <a:xfrm>
              <a:off x="7700512" y="5542231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180" name="Textfeld 179"/>
            <p:cNvSpPr txBox="1"/>
            <p:nvPr/>
          </p:nvSpPr>
          <p:spPr bwMode="gray">
            <a:xfrm>
              <a:off x="1703721" y="5428821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181" name="Textfeld 180"/>
            <p:cNvSpPr txBox="1"/>
            <p:nvPr/>
          </p:nvSpPr>
          <p:spPr bwMode="gray">
            <a:xfrm>
              <a:off x="6521597" y="4973290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182" name="Textfeld 181"/>
            <p:cNvSpPr txBox="1"/>
            <p:nvPr/>
          </p:nvSpPr>
          <p:spPr bwMode="gray">
            <a:xfrm>
              <a:off x="7057161" y="5204336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183" name="Textfeld 182"/>
            <p:cNvSpPr txBox="1"/>
            <p:nvPr/>
          </p:nvSpPr>
          <p:spPr bwMode="gray">
            <a:xfrm>
              <a:off x="7924800" y="4804859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</p:grpSp>
      <p:grpSp>
        <p:nvGrpSpPr>
          <p:cNvPr id="195" name="Gruppieren 194"/>
          <p:cNvGrpSpPr/>
          <p:nvPr/>
        </p:nvGrpSpPr>
        <p:grpSpPr>
          <a:xfrm>
            <a:off x="2305760" y="2084028"/>
            <a:ext cx="8900687" cy="4398734"/>
            <a:chOff x="781050" y="2083545"/>
            <a:chExt cx="8846730" cy="4397716"/>
          </a:xfrm>
        </p:grpSpPr>
        <p:sp>
          <p:nvSpPr>
            <p:cNvPr id="140" name="Rechteck 139"/>
            <p:cNvSpPr/>
            <p:nvPr/>
          </p:nvSpPr>
          <p:spPr>
            <a:xfrm>
              <a:off x="781050" y="4610100"/>
              <a:ext cx="2427978" cy="1198301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3317935" y="4610100"/>
              <a:ext cx="2425640" cy="1198302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5840082" y="4610100"/>
              <a:ext cx="2456193" cy="1198302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Textfeld 142"/>
            <p:cNvSpPr txBox="1"/>
            <p:nvPr/>
          </p:nvSpPr>
          <p:spPr bwMode="gray">
            <a:xfrm>
              <a:off x="1557906" y="6095879"/>
              <a:ext cx="861204" cy="379563"/>
            </a:xfrm>
            <a:prstGeom prst="rect">
              <a:avLst/>
            </a:prstGeom>
            <a:ln w="76200">
              <a:solidFill>
                <a:schemeClr val="accent5"/>
              </a:solidFill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23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 1</a:t>
              </a:r>
            </a:p>
          </p:txBody>
        </p:sp>
        <p:sp>
          <p:nvSpPr>
            <p:cNvPr id="144" name="Textfeld 143"/>
            <p:cNvSpPr txBox="1"/>
            <p:nvPr/>
          </p:nvSpPr>
          <p:spPr bwMode="gray">
            <a:xfrm>
              <a:off x="6794013" y="6093075"/>
              <a:ext cx="906498" cy="379563"/>
            </a:xfrm>
            <a:prstGeom prst="rect">
              <a:avLst/>
            </a:prstGeom>
            <a:ln w="76200">
              <a:solidFill>
                <a:schemeClr val="accent5"/>
              </a:solidFill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23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 3</a:t>
              </a:r>
            </a:p>
          </p:txBody>
        </p:sp>
        <p:sp>
          <p:nvSpPr>
            <p:cNvPr id="145" name="Textfeld 144"/>
            <p:cNvSpPr txBox="1"/>
            <p:nvPr/>
          </p:nvSpPr>
          <p:spPr bwMode="gray">
            <a:xfrm>
              <a:off x="4186804" y="6101698"/>
              <a:ext cx="840974" cy="379563"/>
            </a:xfrm>
            <a:prstGeom prst="rect">
              <a:avLst/>
            </a:prstGeom>
            <a:ln w="76200">
              <a:solidFill>
                <a:schemeClr val="accent5"/>
              </a:solidFill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23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 2</a:t>
              </a:r>
            </a:p>
          </p:txBody>
        </p:sp>
        <p:sp>
          <p:nvSpPr>
            <p:cNvPr id="187" name="Rechteck 186"/>
            <p:cNvSpPr/>
            <p:nvPr/>
          </p:nvSpPr>
          <p:spPr>
            <a:xfrm>
              <a:off x="781050" y="2083545"/>
              <a:ext cx="7515225" cy="2421780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8" name="Gerade Verbindung mit Pfeil 187"/>
            <p:cNvCxnSpPr/>
            <p:nvPr/>
          </p:nvCxnSpPr>
          <p:spPr>
            <a:xfrm flipH="1">
              <a:off x="8402659" y="3269231"/>
              <a:ext cx="130302" cy="0"/>
            </a:xfrm>
            <a:prstGeom prst="straightConnector1">
              <a:avLst/>
            </a:prstGeom>
            <a:ln w="7620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feld 189"/>
            <p:cNvSpPr txBox="1"/>
            <p:nvPr/>
          </p:nvSpPr>
          <p:spPr bwMode="gray">
            <a:xfrm>
              <a:off x="8539784" y="3136599"/>
              <a:ext cx="1087996" cy="379563"/>
            </a:xfrm>
            <a:prstGeom prst="rect">
              <a:avLst/>
            </a:prstGeom>
            <a:ln w="76200">
              <a:solidFill>
                <a:schemeClr val="accent5"/>
              </a:solidFill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 4</a:t>
              </a:r>
            </a:p>
          </p:txBody>
        </p:sp>
      </p:grpSp>
      <p:sp>
        <p:nvSpPr>
          <p:cNvPr id="194" name="Textfeld 193"/>
          <p:cNvSpPr txBox="1"/>
          <p:nvPr/>
        </p:nvSpPr>
        <p:spPr bwMode="gray">
          <a:xfrm>
            <a:off x="3944200" y="1364241"/>
            <a:ext cx="4243375" cy="283078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r>
              <a:rPr lang="de-DE" sz="30006" dirty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490D50AA-A47B-42B3-AEBF-DBC41AAA668C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764" y="1319985"/>
            <a:ext cx="9861778" cy="596427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Lean Profiling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Enterprises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de-DE" b="1" dirty="0"/>
              <a:t>!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© Statistisches Bundesamt | E 101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141681" y="1997748"/>
            <a:ext cx="8356254" cy="3925928"/>
            <a:chOff x="655607" y="1997285"/>
            <a:chExt cx="8354320" cy="3925019"/>
          </a:xfrm>
        </p:grpSpPr>
        <p:sp>
          <p:nvSpPr>
            <p:cNvPr id="7" name="Rechteck 6"/>
            <p:cNvSpPr/>
            <p:nvPr/>
          </p:nvSpPr>
          <p:spPr>
            <a:xfrm>
              <a:off x="655607" y="1997285"/>
              <a:ext cx="7746521" cy="392501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 bwMode="gray">
            <a:xfrm>
              <a:off x="8578607" y="2083545"/>
              <a:ext cx="431320" cy="32780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2000" dirty="0">
                  <a:latin typeface="Arial" panose="020B0604020202020204" pitchFamily="34" charset="0"/>
                  <a:cs typeface="Arial" panose="020B0604020202020204" pitchFamily="34" charset="0"/>
                </a:rPr>
                <a:t>EG</a:t>
              </a:r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 flipH="1">
              <a:off x="8410754" y="2260652"/>
              <a:ext cx="16821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/>
        </p:nvGrpSpPr>
        <p:grpSpPr>
          <a:xfrm>
            <a:off x="2395998" y="2182989"/>
            <a:ext cx="7309702" cy="3626757"/>
            <a:chOff x="871268" y="2182483"/>
            <a:chExt cx="7308010" cy="3625918"/>
          </a:xfrm>
        </p:grpSpPr>
        <p:sp>
          <p:nvSpPr>
            <p:cNvPr id="20" name="Ellipse 19"/>
            <p:cNvSpPr/>
            <p:nvPr/>
          </p:nvSpPr>
          <p:spPr>
            <a:xfrm>
              <a:off x="1544968" y="4850921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1036608" y="5230481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2304931" y="5377132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2708695" y="5109712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7657382" y="5566862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4365084" y="5109713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4986069" y="5016556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4615250" y="5357003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3579964" y="5477773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4249347" y="5448969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6484900" y="4945811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6006861" y="5365631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7011111" y="5171831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7881668" y="4779035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3815752" y="5020573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1661424" y="5391510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Abgerundetes Rechteck 35"/>
            <p:cNvSpPr/>
            <p:nvPr/>
          </p:nvSpPr>
          <p:spPr>
            <a:xfrm>
              <a:off x="871268" y="2182483"/>
              <a:ext cx="7260566" cy="226874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feld 36"/>
            <p:cNvSpPr txBox="1"/>
            <p:nvPr/>
          </p:nvSpPr>
          <p:spPr bwMode="gray">
            <a:xfrm>
              <a:off x="1582966" y="4882490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38" name="Textfeld 37"/>
            <p:cNvSpPr txBox="1"/>
            <p:nvPr/>
          </p:nvSpPr>
          <p:spPr bwMode="gray">
            <a:xfrm>
              <a:off x="1080578" y="5250423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39" name="Textfeld 38"/>
            <p:cNvSpPr txBox="1"/>
            <p:nvPr/>
          </p:nvSpPr>
          <p:spPr bwMode="gray">
            <a:xfrm>
              <a:off x="6049991" y="5400002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0" name="Textfeld 39"/>
            <p:cNvSpPr txBox="1"/>
            <p:nvPr/>
          </p:nvSpPr>
          <p:spPr bwMode="gray">
            <a:xfrm>
              <a:off x="2348061" y="5408694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1" name="Textfeld 40"/>
            <p:cNvSpPr txBox="1"/>
            <p:nvPr/>
          </p:nvSpPr>
          <p:spPr bwMode="gray">
            <a:xfrm>
              <a:off x="4381017" y="3308230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2" name="Textfeld 41"/>
            <p:cNvSpPr txBox="1"/>
            <p:nvPr/>
          </p:nvSpPr>
          <p:spPr bwMode="gray">
            <a:xfrm>
              <a:off x="2747513" y="5137188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3" name="Textfeld 42"/>
            <p:cNvSpPr txBox="1"/>
            <p:nvPr/>
          </p:nvSpPr>
          <p:spPr bwMode="gray">
            <a:xfrm>
              <a:off x="3623094" y="5512210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4" name="Textfeld 43"/>
            <p:cNvSpPr txBox="1"/>
            <p:nvPr/>
          </p:nvSpPr>
          <p:spPr bwMode="gray">
            <a:xfrm>
              <a:off x="3854570" y="5052142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5" name="Textfeld 44"/>
            <p:cNvSpPr txBox="1"/>
            <p:nvPr/>
          </p:nvSpPr>
          <p:spPr bwMode="gray">
            <a:xfrm>
              <a:off x="4406060" y="5137189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6" name="Textfeld 45"/>
            <p:cNvSpPr txBox="1"/>
            <p:nvPr/>
          </p:nvSpPr>
          <p:spPr bwMode="gray">
            <a:xfrm>
              <a:off x="4296073" y="5486338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7" name="Textfeld 46"/>
            <p:cNvSpPr txBox="1"/>
            <p:nvPr/>
          </p:nvSpPr>
          <p:spPr bwMode="gray">
            <a:xfrm>
              <a:off x="4666931" y="5388507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8" name="Textfeld 47"/>
            <p:cNvSpPr txBox="1"/>
            <p:nvPr/>
          </p:nvSpPr>
          <p:spPr bwMode="gray">
            <a:xfrm>
              <a:off x="5027779" y="5052074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9" name="Textfeld 48"/>
            <p:cNvSpPr txBox="1"/>
            <p:nvPr/>
          </p:nvSpPr>
          <p:spPr bwMode="gray">
            <a:xfrm>
              <a:off x="7700512" y="5589856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50" name="Textfeld 49"/>
            <p:cNvSpPr txBox="1"/>
            <p:nvPr/>
          </p:nvSpPr>
          <p:spPr bwMode="gray">
            <a:xfrm>
              <a:off x="1703721" y="5428821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51" name="Textfeld 50"/>
            <p:cNvSpPr txBox="1"/>
            <p:nvPr/>
          </p:nvSpPr>
          <p:spPr bwMode="gray">
            <a:xfrm>
              <a:off x="6521597" y="4973290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52" name="Textfeld 51"/>
            <p:cNvSpPr txBox="1"/>
            <p:nvPr/>
          </p:nvSpPr>
          <p:spPr bwMode="gray">
            <a:xfrm>
              <a:off x="7057161" y="5204336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53" name="Textfeld 52"/>
            <p:cNvSpPr txBox="1"/>
            <p:nvPr/>
          </p:nvSpPr>
          <p:spPr bwMode="gray">
            <a:xfrm>
              <a:off x="7924800" y="4804859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</p:grpSp>
      <p:sp>
        <p:nvSpPr>
          <p:cNvPr id="56" name="Textfeld 55"/>
          <p:cNvSpPr txBox="1"/>
          <p:nvPr/>
        </p:nvSpPr>
        <p:spPr bwMode="gray">
          <a:xfrm>
            <a:off x="4256319" y="1574146"/>
            <a:ext cx="3240903" cy="144813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r>
              <a:rPr lang="de-DE" sz="30006" dirty="0"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</a:p>
        </p:txBody>
      </p:sp>
      <p:grpSp>
        <p:nvGrpSpPr>
          <p:cNvPr id="109" name="Gruppieren 108"/>
          <p:cNvGrpSpPr/>
          <p:nvPr/>
        </p:nvGrpSpPr>
        <p:grpSpPr>
          <a:xfrm>
            <a:off x="2256506" y="2084029"/>
            <a:ext cx="7594800" cy="4398733"/>
            <a:chOff x="731808" y="2083546"/>
            <a:chExt cx="7593042" cy="4397715"/>
          </a:xfrm>
        </p:grpSpPr>
        <p:sp>
          <p:nvSpPr>
            <p:cNvPr id="15" name="Textfeld 14"/>
            <p:cNvSpPr txBox="1"/>
            <p:nvPr/>
          </p:nvSpPr>
          <p:spPr bwMode="gray">
            <a:xfrm>
              <a:off x="4310629" y="6101698"/>
              <a:ext cx="678612" cy="379563"/>
            </a:xfrm>
            <a:prstGeom prst="rect">
              <a:avLst/>
            </a:prstGeom>
            <a:ln w="38100">
              <a:solidFill>
                <a:schemeClr val="accent5"/>
              </a:solidFill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</a:t>
              </a:r>
            </a:p>
          </p:txBody>
        </p:sp>
        <p:sp>
          <p:nvSpPr>
            <p:cNvPr id="4" name="Rechteck 3"/>
            <p:cNvSpPr/>
            <p:nvPr/>
          </p:nvSpPr>
          <p:spPr>
            <a:xfrm>
              <a:off x="731808" y="2083546"/>
              <a:ext cx="7593042" cy="3762956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490D50AA-A47B-42B3-AEBF-DBC41AAA668C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0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8500A64-202D-4B98-96F3-2E95FAF850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DA4941-8ED0-4530-9D3B-261E548311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56A9F8-4301-4BED-9760-77A423E7FB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					</a:t>
            </a:r>
            <a:r>
              <a:rPr lang="de-DE" sz="3600" dirty="0">
                <a:solidFill>
                  <a:schemeClr val="accent1"/>
                </a:solidFill>
              </a:rPr>
              <a:t>a sin </a:t>
            </a:r>
            <a:r>
              <a:rPr lang="de-DE" sz="3600" dirty="0" err="1">
                <a:solidFill>
                  <a:schemeClr val="accent1"/>
                </a:solidFill>
              </a:rPr>
              <a:t>or</a:t>
            </a:r>
            <a:r>
              <a:rPr lang="de-DE" sz="3600" dirty="0">
                <a:solidFill>
                  <a:schemeClr val="accent1"/>
                </a:solidFill>
              </a:rPr>
              <a:t> a </a:t>
            </a:r>
            <a:r>
              <a:rPr lang="de-DE" sz="3600" dirty="0" err="1">
                <a:solidFill>
                  <a:schemeClr val="accent1"/>
                </a:solidFill>
              </a:rPr>
              <a:t>necessity</a:t>
            </a:r>
            <a:r>
              <a:rPr lang="de-DE" sz="36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E3214B-5BDA-4AD7-8774-00DF0A14F9C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95B8AC-39C9-4D40-BF4C-FD15B9FA4C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E2D2D4-D42F-4FBF-98CE-A9749E47C78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1A71262-D520-47FA-A561-12676F2CE70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“We can’t just trust the register people – they are too conceptually pure!” (Eurostat)</a:t>
            </a:r>
          </a:p>
          <a:p>
            <a:r>
              <a:rPr lang="en-US" dirty="0"/>
              <a:t>Become a martyr??	“You’ll never make a saint of me” (Rolling Stones)</a:t>
            </a:r>
          </a:p>
          <a:p>
            <a:r>
              <a:rPr lang="en-US" dirty="0"/>
              <a:t>We all have to compromise when resources are short, even in the business register</a:t>
            </a:r>
          </a:p>
          <a:p>
            <a:r>
              <a:rPr lang="en-US" dirty="0"/>
              <a:t>								(R.S.)</a:t>
            </a:r>
          </a:p>
          <a:p>
            <a:r>
              <a:rPr lang="en-US" dirty="0">
                <a:solidFill>
                  <a:srgbClr val="C00000"/>
                </a:solidFill>
              </a:rPr>
              <a:t>Where compromising should end: Calling our units by their proper names </a:t>
            </a:r>
          </a:p>
          <a:p>
            <a:r>
              <a:rPr lang="en-US" dirty="0"/>
              <a:t>			– otherwise we will end in total confusion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1EBCB5D-ECB1-4950-86C3-D28102B8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word</a:t>
            </a:r>
            <a:r>
              <a:rPr lang="de-DE" dirty="0"/>
              <a:t> on </a:t>
            </a:r>
            <a:r>
              <a:rPr lang="de-DE" dirty="0" err="1"/>
              <a:t>compromising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085051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2F56094-A956-4FE0-A4CD-2F186B530C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EEA88A-1350-4F5B-ADF8-0BFF14B748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786D15-4FE6-49F8-889D-E46962D190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838497-B875-472D-94FC-D866A7BE6E4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37C411C-9494-4890-A1BB-961DA9E21F5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922190-5072-49D2-ABCB-EB23157A8E1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E626B49-8FEB-4F94-96DF-7F22C71C289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Business </a:t>
            </a:r>
            <a:r>
              <a:rPr lang="de-DE" dirty="0" err="1"/>
              <a:t>register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>
                <a:solidFill>
                  <a:srgbClr val="C00000"/>
                </a:solidFill>
              </a:rPr>
              <a:t>heterogeneous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users</a:t>
            </a:r>
            <a:endParaRPr lang="de-DE" dirty="0">
              <a:solidFill>
                <a:srgbClr val="C00000"/>
              </a:solidFill>
            </a:endParaRPr>
          </a:p>
          <a:p>
            <a:r>
              <a:rPr lang="de-DE" dirty="0"/>
              <a:t>					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>
                <a:solidFill>
                  <a:srgbClr val="C00000"/>
                </a:solidFill>
              </a:rPr>
              <a:t>heterogeneous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needs</a:t>
            </a:r>
            <a:endParaRPr lang="de-DE" dirty="0">
              <a:solidFill>
                <a:srgbClr val="C00000"/>
              </a:solidFill>
            </a:endParaRPr>
          </a:p>
          <a:p>
            <a:r>
              <a:rPr lang="de-DE" dirty="0"/>
              <a:t>and </a:t>
            </a:r>
            <a:r>
              <a:rPr lang="de-DE" dirty="0" err="1"/>
              <a:t>therefor</a:t>
            </a:r>
            <a:r>
              <a:rPr lang="de-DE" dirty="0"/>
              <a:t> </a:t>
            </a:r>
            <a:r>
              <a:rPr lang="de-DE" dirty="0" err="1">
                <a:solidFill>
                  <a:srgbClr val="C00000"/>
                </a:solidFill>
              </a:rPr>
              <a:t>needs</a:t>
            </a:r>
            <a:r>
              <a:rPr lang="de-DE">
                <a:solidFill>
                  <a:srgbClr val="C00000"/>
                </a:solidFill>
              </a:rPr>
              <a:t> a </a:t>
            </a:r>
            <a:r>
              <a:rPr lang="de-DE" dirty="0" err="1">
                <a:solidFill>
                  <a:srgbClr val="C00000"/>
                </a:solidFill>
              </a:rPr>
              <a:t>clear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picture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of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the</a:t>
            </a:r>
            <a:r>
              <a:rPr lang="de-DE" dirty="0">
                <a:solidFill>
                  <a:srgbClr val="C00000"/>
                </a:solidFill>
              </a:rPr>
              <a:t> different </a:t>
            </a:r>
            <a:r>
              <a:rPr lang="de-DE" dirty="0" err="1">
                <a:solidFill>
                  <a:srgbClr val="C00000"/>
                </a:solidFill>
              </a:rPr>
              <a:t>units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statistics</a:t>
            </a:r>
            <a:endParaRPr lang="de-DE" dirty="0"/>
          </a:p>
          <a:p>
            <a:pPr algn="ctr"/>
            <a:r>
              <a:rPr lang="de-DE" dirty="0"/>
              <a:t>Regulation 696/93 and her Operational Rules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guidance</a:t>
            </a:r>
            <a:endParaRPr lang="de-DE" dirty="0"/>
          </a:p>
          <a:p>
            <a:endParaRPr lang="de-DE" dirty="0"/>
          </a:p>
          <a:p>
            <a:pPr algn="ctr"/>
            <a:r>
              <a:rPr lang="de-DE" sz="3600" b="1" dirty="0">
                <a:solidFill>
                  <a:schemeClr val="accent6"/>
                </a:solidFill>
              </a:rPr>
              <a:t>Happy Birthday 696/93!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CA33224-F00C-40B8-BEF0-96AB590E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Business Register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harbour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units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754910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23A37D0-E608-4984-BF28-F92D0F121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658" y="641584"/>
            <a:ext cx="5727859" cy="53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6955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CCC3D72B-D512-4559-8706-1D73DCCEE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389" y="861373"/>
            <a:ext cx="9975211" cy="1617401"/>
          </a:xfrm>
        </p:spPr>
        <p:txBody>
          <a:bodyPr/>
          <a:lstStyle/>
          <a:p>
            <a:r>
              <a:rPr lang="en-GB" dirty="0"/>
              <a:t>Contact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8939D16-2777-48C6-A21B-37277D82D4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97027" y="2729990"/>
            <a:ext cx="3864741" cy="116081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dirty="0" err="1"/>
              <a:t>Statistisches</a:t>
            </a:r>
            <a:r>
              <a:rPr lang="en-GB" dirty="0"/>
              <a:t> </a:t>
            </a:r>
            <a:r>
              <a:rPr lang="en-GB" dirty="0" err="1"/>
              <a:t>Bundesamt</a:t>
            </a:r>
            <a:br>
              <a:rPr lang="en-GB" dirty="0"/>
            </a:br>
            <a:r>
              <a:rPr lang="en-GB" dirty="0"/>
              <a:t>65180 Wiesbaden 	</a:t>
            </a:r>
          </a:p>
          <a:p>
            <a:r>
              <a:rPr lang="en-GB" dirty="0"/>
              <a:t>Germany</a:t>
            </a:r>
          </a:p>
          <a:p>
            <a:endParaRPr lang="en-GB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07C1761-F894-4DA7-925E-0557A13ECB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2419" y="2729991"/>
            <a:ext cx="3864741" cy="2658219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Roland Sturm</a:t>
            </a:r>
            <a:br>
              <a:rPr lang="en-GB" dirty="0"/>
            </a:br>
            <a:r>
              <a:rPr lang="en-GB" dirty="0"/>
              <a:t>roland.sturm@destatis.de</a:t>
            </a:r>
            <a:br>
              <a:rPr lang="en-GB" dirty="0"/>
            </a:br>
            <a:r>
              <a:rPr lang="en-GB" dirty="0"/>
              <a:t>Phone +49 611 75-2580</a:t>
            </a:r>
          </a:p>
          <a:p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71694305-A723-40DC-A9D3-481DEFAC027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7027" y="4191512"/>
            <a:ext cx="3864741" cy="1196698"/>
          </a:xfrm>
        </p:spPr>
        <p:txBody>
          <a:bodyPr/>
          <a:lstStyle/>
          <a:p>
            <a:pPr lvl="0"/>
            <a:r>
              <a:rPr lang="en-GB" dirty="0"/>
              <a:t>www.destatis.de</a:t>
            </a:r>
          </a:p>
          <a:p>
            <a:pPr lvl="0"/>
            <a:r>
              <a:rPr lang="en-GB" dirty="0"/>
              <a:t>www.destatis.de/kontakt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969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3C38C69-A3D0-41D5-A7C6-BDC89BB437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C8E77A-C0B5-459B-B082-DFC6C46EA80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3F6887-73D8-4DB9-B1AA-F8135314FF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74C499-3E9C-4726-AE5A-AEED0F57E05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77788D-4CB3-4384-A0BD-B2ABFBEF67F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1D668A-4AF9-44E4-A528-7DACBA9306F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085AD78-3F23-423E-8DCE-36C5DF1F841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full</a:t>
            </a:r>
            <a:r>
              <a:rPr lang="de-DE" sz="3600" dirty="0"/>
              <a:t> </a:t>
            </a:r>
            <a:r>
              <a:rPr lang="de-DE" sz="3600" dirty="0" err="1"/>
              <a:t>text</a:t>
            </a:r>
            <a:r>
              <a:rPr lang="de-DE" sz="3600" dirty="0"/>
              <a:t>: </a:t>
            </a:r>
            <a:r>
              <a:rPr lang="de-DE" sz="3600" dirty="0" err="1"/>
              <a:t>see</a:t>
            </a:r>
            <a:r>
              <a:rPr lang="de-DE" sz="3600" dirty="0"/>
              <a:t> </a:t>
            </a:r>
            <a:r>
              <a:rPr lang="de-DE" sz="3600" dirty="0" err="1"/>
              <a:t>my</a:t>
            </a:r>
            <a:r>
              <a:rPr lang="de-DE" sz="3600" dirty="0"/>
              <a:t> </a:t>
            </a:r>
            <a:r>
              <a:rPr lang="de-DE" sz="3600" dirty="0" err="1"/>
              <a:t>paper</a:t>
            </a:r>
            <a:endParaRPr lang="de-DE" sz="360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790ADBB-C323-45C0-BDEF-CD227F62F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birthday</a:t>
            </a:r>
            <a:r>
              <a:rPr lang="de-DE" dirty="0"/>
              <a:t> </a:t>
            </a:r>
            <a:r>
              <a:rPr lang="de-DE" dirty="0" err="1"/>
              <a:t>oration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0E4FC1D-5B7F-4950-B1FB-1C4F20D34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537" y="1618355"/>
            <a:ext cx="4423825" cy="30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082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30 </a:t>
            </a: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ago</a:t>
            </a:r>
            <a:r>
              <a:rPr lang="de-DE" dirty="0"/>
              <a:t> – a </a:t>
            </a:r>
            <a:r>
              <a:rPr lang="de-DE" dirty="0" err="1"/>
              <a:t>child</a:t>
            </a:r>
            <a:r>
              <a:rPr lang="de-DE" dirty="0"/>
              <a:t> was </a:t>
            </a:r>
            <a:r>
              <a:rPr lang="de-DE" dirty="0" err="1"/>
              <a:t>born</a:t>
            </a:r>
            <a:r>
              <a:rPr lang="de-DE" dirty="0"/>
              <a:t>…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9B3456-EB46-4803-B0B7-BFCC1E6FD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034" y="2086631"/>
            <a:ext cx="4648200" cy="4600575"/>
          </a:xfrm>
          <a:prstGeom prst="rect">
            <a:avLst/>
          </a:prstGeom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46E59BC-FBE6-455D-ADF1-93477A5BF7E8}"/>
              </a:ext>
            </a:extLst>
          </p:cNvPr>
          <p:cNvSpPr/>
          <p:nvPr/>
        </p:nvSpPr>
        <p:spPr>
          <a:xfrm>
            <a:off x="8934824" y="3538071"/>
            <a:ext cx="1948329" cy="549835"/>
          </a:xfrm>
          <a:custGeom>
            <a:avLst/>
            <a:gdLst>
              <a:gd name="connsiteX0" fmla="*/ 316752 w 1948329"/>
              <a:gd name="connsiteY0" fmla="*/ 525929 h 549835"/>
              <a:gd name="connsiteX1" fmla="*/ 0 w 1948329"/>
              <a:gd name="connsiteY1" fmla="*/ 131482 h 549835"/>
              <a:gd name="connsiteX2" fmla="*/ 59764 w 1948329"/>
              <a:gd name="connsiteY2" fmla="*/ 83670 h 549835"/>
              <a:gd name="connsiteX3" fmla="*/ 83670 w 1948329"/>
              <a:gd name="connsiteY3" fmla="*/ 47811 h 549835"/>
              <a:gd name="connsiteX4" fmla="*/ 107576 w 1948329"/>
              <a:gd name="connsiteY4" fmla="*/ 29882 h 549835"/>
              <a:gd name="connsiteX5" fmla="*/ 125505 w 1948329"/>
              <a:gd name="connsiteY5" fmla="*/ 0 h 549835"/>
              <a:gd name="connsiteX6" fmla="*/ 1948329 w 1948329"/>
              <a:gd name="connsiteY6" fmla="*/ 549835 h 54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8329" h="549835">
                <a:moveTo>
                  <a:pt x="316752" y="525929"/>
                </a:moveTo>
                <a:lnTo>
                  <a:pt x="0" y="131482"/>
                </a:lnTo>
                <a:cubicBezTo>
                  <a:pt x="18257" y="118441"/>
                  <a:pt x="44739" y="102989"/>
                  <a:pt x="59764" y="83670"/>
                </a:cubicBezTo>
                <a:cubicBezTo>
                  <a:pt x="68584" y="72330"/>
                  <a:pt x="72177" y="56430"/>
                  <a:pt x="83670" y="47811"/>
                </a:cubicBezTo>
                <a:cubicBezTo>
                  <a:pt x="91639" y="41835"/>
                  <a:pt x="100533" y="36925"/>
                  <a:pt x="107576" y="29882"/>
                </a:cubicBezTo>
                <a:cubicBezTo>
                  <a:pt x="114790" y="22669"/>
                  <a:pt x="120789" y="9433"/>
                  <a:pt x="125505" y="0"/>
                </a:cubicBezTo>
                <a:lnTo>
                  <a:pt x="1948329" y="549835"/>
                </a:lnTo>
              </a:path>
            </a:pathLst>
          </a:cu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5294541-4E7F-4504-BEE5-6C9AC7A86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734" y="2181875"/>
            <a:ext cx="2476500" cy="2276475"/>
          </a:xfrm>
          <a:prstGeom prst="rect">
            <a:avLst/>
          </a:prstGeom>
        </p:spPr>
      </p:pic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50A4461F-6E6D-423C-ADED-6D4171D71A3A}"/>
              </a:ext>
            </a:extLst>
          </p:cNvPr>
          <p:cNvSpPr/>
          <p:nvPr/>
        </p:nvSpPr>
        <p:spPr>
          <a:xfrm rot="1290916">
            <a:off x="4873741" y="3092937"/>
            <a:ext cx="1855044" cy="2089104"/>
          </a:xfrm>
          <a:custGeom>
            <a:avLst/>
            <a:gdLst>
              <a:gd name="connsiteX0" fmla="*/ 68079 w 1855044"/>
              <a:gd name="connsiteY0" fmla="*/ 0 h 1654132"/>
              <a:gd name="connsiteX1" fmla="*/ 68079 w 1855044"/>
              <a:gd name="connsiteY1" fmla="*/ 0 h 1654132"/>
              <a:gd name="connsiteX2" fmla="*/ 163702 w 1855044"/>
              <a:gd name="connsiteY2" fmla="*/ 23906 h 1654132"/>
              <a:gd name="connsiteX3" fmla="*/ 235420 w 1855044"/>
              <a:gd name="connsiteY3" fmla="*/ 41835 h 1654132"/>
              <a:gd name="connsiteX4" fmla="*/ 301161 w 1855044"/>
              <a:gd name="connsiteY4" fmla="*/ 59765 h 1654132"/>
              <a:gd name="connsiteX5" fmla="*/ 325067 w 1855044"/>
              <a:gd name="connsiteY5" fmla="*/ 71718 h 1654132"/>
              <a:gd name="connsiteX6" fmla="*/ 342997 w 1855044"/>
              <a:gd name="connsiteY6" fmla="*/ 77694 h 1654132"/>
              <a:gd name="connsiteX7" fmla="*/ 360926 w 1855044"/>
              <a:gd name="connsiteY7" fmla="*/ 89647 h 1654132"/>
              <a:gd name="connsiteX8" fmla="*/ 378855 w 1855044"/>
              <a:gd name="connsiteY8" fmla="*/ 95623 h 1654132"/>
              <a:gd name="connsiteX9" fmla="*/ 396785 w 1855044"/>
              <a:gd name="connsiteY9" fmla="*/ 113553 h 1654132"/>
              <a:gd name="connsiteX10" fmla="*/ 438620 w 1855044"/>
              <a:gd name="connsiteY10" fmla="*/ 137459 h 1654132"/>
              <a:gd name="connsiteX11" fmla="*/ 486432 w 1855044"/>
              <a:gd name="connsiteY11" fmla="*/ 173318 h 1654132"/>
              <a:gd name="connsiteX12" fmla="*/ 540220 w 1855044"/>
              <a:gd name="connsiteY12" fmla="*/ 203200 h 1654132"/>
              <a:gd name="connsiteX13" fmla="*/ 594008 w 1855044"/>
              <a:gd name="connsiteY13" fmla="*/ 239059 h 1654132"/>
              <a:gd name="connsiteX14" fmla="*/ 617914 w 1855044"/>
              <a:gd name="connsiteY14" fmla="*/ 245035 h 1654132"/>
              <a:gd name="connsiteX15" fmla="*/ 647797 w 1855044"/>
              <a:gd name="connsiteY15" fmla="*/ 256988 h 1654132"/>
              <a:gd name="connsiteX16" fmla="*/ 689632 w 1855044"/>
              <a:gd name="connsiteY16" fmla="*/ 292847 h 1654132"/>
              <a:gd name="connsiteX17" fmla="*/ 719514 w 1855044"/>
              <a:gd name="connsiteY17" fmla="*/ 304800 h 1654132"/>
              <a:gd name="connsiteX18" fmla="*/ 743420 w 1855044"/>
              <a:gd name="connsiteY18" fmla="*/ 316753 h 1654132"/>
              <a:gd name="connsiteX19" fmla="*/ 833067 w 1855044"/>
              <a:gd name="connsiteY19" fmla="*/ 364565 h 1654132"/>
              <a:gd name="connsiteX20" fmla="*/ 880879 w 1855044"/>
              <a:gd name="connsiteY20" fmla="*/ 394447 h 1654132"/>
              <a:gd name="connsiteX21" fmla="*/ 898808 w 1855044"/>
              <a:gd name="connsiteY21" fmla="*/ 406400 h 1654132"/>
              <a:gd name="connsiteX22" fmla="*/ 946620 w 1855044"/>
              <a:gd name="connsiteY22" fmla="*/ 430306 h 1654132"/>
              <a:gd name="connsiteX23" fmla="*/ 982479 w 1855044"/>
              <a:gd name="connsiteY23" fmla="*/ 454212 h 1654132"/>
              <a:gd name="connsiteX24" fmla="*/ 1060173 w 1855044"/>
              <a:gd name="connsiteY24" fmla="*/ 490070 h 1654132"/>
              <a:gd name="connsiteX25" fmla="*/ 1107985 w 1855044"/>
              <a:gd name="connsiteY25" fmla="*/ 525929 h 1654132"/>
              <a:gd name="connsiteX26" fmla="*/ 1155797 w 1855044"/>
              <a:gd name="connsiteY26" fmla="*/ 549835 h 1654132"/>
              <a:gd name="connsiteX27" fmla="*/ 1179702 w 1855044"/>
              <a:gd name="connsiteY27" fmla="*/ 561788 h 1654132"/>
              <a:gd name="connsiteX28" fmla="*/ 1221538 w 1855044"/>
              <a:gd name="connsiteY28" fmla="*/ 591670 h 1654132"/>
              <a:gd name="connsiteX29" fmla="*/ 1275326 w 1855044"/>
              <a:gd name="connsiteY29" fmla="*/ 621553 h 1654132"/>
              <a:gd name="connsiteX30" fmla="*/ 1329114 w 1855044"/>
              <a:gd name="connsiteY30" fmla="*/ 651435 h 1654132"/>
              <a:gd name="connsiteX31" fmla="*/ 1394855 w 1855044"/>
              <a:gd name="connsiteY31" fmla="*/ 687294 h 1654132"/>
              <a:gd name="connsiteX32" fmla="*/ 1430714 w 1855044"/>
              <a:gd name="connsiteY32" fmla="*/ 705223 h 1654132"/>
              <a:gd name="connsiteX33" fmla="*/ 1448644 w 1855044"/>
              <a:gd name="connsiteY33" fmla="*/ 717176 h 1654132"/>
              <a:gd name="connsiteX34" fmla="*/ 1472549 w 1855044"/>
              <a:gd name="connsiteY34" fmla="*/ 729129 h 1654132"/>
              <a:gd name="connsiteX35" fmla="*/ 1592079 w 1855044"/>
              <a:gd name="connsiteY35" fmla="*/ 794870 h 1654132"/>
              <a:gd name="connsiteX36" fmla="*/ 1693679 w 1855044"/>
              <a:gd name="connsiteY36" fmla="*/ 824753 h 1654132"/>
              <a:gd name="connsiteX37" fmla="*/ 1723561 w 1855044"/>
              <a:gd name="connsiteY37" fmla="*/ 830729 h 1654132"/>
              <a:gd name="connsiteX38" fmla="*/ 1747467 w 1855044"/>
              <a:gd name="connsiteY38" fmla="*/ 836706 h 1654132"/>
              <a:gd name="connsiteX39" fmla="*/ 1795279 w 1855044"/>
              <a:gd name="connsiteY39" fmla="*/ 842682 h 1654132"/>
              <a:gd name="connsiteX40" fmla="*/ 1819185 w 1855044"/>
              <a:gd name="connsiteY40" fmla="*/ 854635 h 1654132"/>
              <a:gd name="connsiteX41" fmla="*/ 1855044 w 1855044"/>
              <a:gd name="connsiteY41" fmla="*/ 866588 h 1654132"/>
              <a:gd name="connsiteX42" fmla="*/ 1819185 w 1855044"/>
              <a:gd name="connsiteY42" fmla="*/ 908423 h 1654132"/>
              <a:gd name="connsiteX43" fmla="*/ 1801255 w 1855044"/>
              <a:gd name="connsiteY43" fmla="*/ 920376 h 1654132"/>
              <a:gd name="connsiteX44" fmla="*/ 1771373 w 1855044"/>
              <a:gd name="connsiteY44" fmla="*/ 962212 h 1654132"/>
              <a:gd name="connsiteX45" fmla="*/ 1765397 w 1855044"/>
              <a:gd name="connsiteY45" fmla="*/ 986118 h 1654132"/>
              <a:gd name="connsiteX46" fmla="*/ 1747467 w 1855044"/>
              <a:gd name="connsiteY46" fmla="*/ 1010023 h 1654132"/>
              <a:gd name="connsiteX47" fmla="*/ 1723561 w 1855044"/>
              <a:gd name="connsiteY47" fmla="*/ 1045882 h 1654132"/>
              <a:gd name="connsiteX48" fmla="*/ 1681726 w 1855044"/>
              <a:gd name="connsiteY48" fmla="*/ 1099670 h 1654132"/>
              <a:gd name="connsiteX49" fmla="*/ 1669773 w 1855044"/>
              <a:gd name="connsiteY49" fmla="*/ 1117600 h 1654132"/>
              <a:gd name="connsiteX50" fmla="*/ 1663797 w 1855044"/>
              <a:gd name="connsiteY50" fmla="*/ 1135529 h 1654132"/>
              <a:gd name="connsiteX51" fmla="*/ 1627938 w 1855044"/>
              <a:gd name="connsiteY51" fmla="*/ 1171388 h 1654132"/>
              <a:gd name="connsiteX52" fmla="*/ 1610008 w 1855044"/>
              <a:gd name="connsiteY52" fmla="*/ 1189318 h 1654132"/>
              <a:gd name="connsiteX53" fmla="*/ 1568173 w 1855044"/>
              <a:gd name="connsiteY53" fmla="*/ 1243106 h 1654132"/>
              <a:gd name="connsiteX54" fmla="*/ 1556220 w 1855044"/>
              <a:gd name="connsiteY54" fmla="*/ 1261035 h 1654132"/>
              <a:gd name="connsiteX55" fmla="*/ 1520361 w 1855044"/>
              <a:gd name="connsiteY55" fmla="*/ 1290918 h 1654132"/>
              <a:gd name="connsiteX56" fmla="*/ 1502432 w 1855044"/>
              <a:gd name="connsiteY56" fmla="*/ 1308847 h 1654132"/>
              <a:gd name="connsiteX57" fmla="*/ 1436691 w 1855044"/>
              <a:gd name="connsiteY57" fmla="*/ 1350682 h 1654132"/>
              <a:gd name="connsiteX58" fmla="*/ 1418761 w 1855044"/>
              <a:gd name="connsiteY58" fmla="*/ 1362635 h 1654132"/>
              <a:gd name="connsiteX59" fmla="*/ 1376926 w 1855044"/>
              <a:gd name="connsiteY59" fmla="*/ 1398494 h 1654132"/>
              <a:gd name="connsiteX60" fmla="*/ 1358997 w 1855044"/>
              <a:gd name="connsiteY60" fmla="*/ 1404470 h 1654132"/>
              <a:gd name="connsiteX61" fmla="*/ 1317161 w 1855044"/>
              <a:gd name="connsiteY61" fmla="*/ 1422400 h 1654132"/>
              <a:gd name="connsiteX62" fmla="*/ 1281302 w 1855044"/>
              <a:gd name="connsiteY62" fmla="*/ 1434353 h 1654132"/>
              <a:gd name="connsiteX63" fmla="*/ 1227514 w 1855044"/>
              <a:gd name="connsiteY63" fmla="*/ 1446306 h 1654132"/>
              <a:gd name="connsiteX64" fmla="*/ 1209585 w 1855044"/>
              <a:gd name="connsiteY64" fmla="*/ 1452282 h 1654132"/>
              <a:gd name="connsiteX65" fmla="*/ 1173726 w 1855044"/>
              <a:gd name="connsiteY65" fmla="*/ 1458259 h 1654132"/>
              <a:gd name="connsiteX66" fmla="*/ 1149820 w 1855044"/>
              <a:gd name="connsiteY66" fmla="*/ 1476188 h 1654132"/>
              <a:gd name="connsiteX67" fmla="*/ 1107985 w 1855044"/>
              <a:gd name="connsiteY67" fmla="*/ 1488141 h 1654132"/>
              <a:gd name="connsiteX68" fmla="*/ 1042244 w 1855044"/>
              <a:gd name="connsiteY68" fmla="*/ 1512047 h 1654132"/>
              <a:gd name="connsiteX69" fmla="*/ 1018338 w 1855044"/>
              <a:gd name="connsiteY69" fmla="*/ 1524000 h 1654132"/>
              <a:gd name="connsiteX70" fmla="*/ 964549 w 1855044"/>
              <a:gd name="connsiteY70" fmla="*/ 1535953 h 1654132"/>
              <a:gd name="connsiteX71" fmla="*/ 880879 w 1855044"/>
              <a:gd name="connsiteY71" fmla="*/ 1583765 h 1654132"/>
              <a:gd name="connsiteX72" fmla="*/ 821114 w 1855044"/>
              <a:gd name="connsiteY72" fmla="*/ 1601694 h 1654132"/>
              <a:gd name="connsiteX73" fmla="*/ 743420 w 1855044"/>
              <a:gd name="connsiteY73" fmla="*/ 1625600 h 1654132"/>
              <a:gd name="connsiteX74" fmla="*/ 701585 w 1855044"/>
              <a:gd name="connsiteY74" fmla="*/ 1631576 h 1654132"/>
              <a:gd name="connsiteX75" fmla="*/ 677679 w 1855044"/>
              <a:gd name="connsiteY75" fmla="*/ 1637553 h 1654132"/>
              <a:gd name="connsiteX76" fmla="*/ 456549 w 1855044"/>
              <a:gd name="connsiteY76" fmla="*/ 1643529 h 1654132"/>
              <a:gd name="connsiteX77" fmla="*/ 372879 w 1855044"/>
              <a:gd name="connsiteY77" fmla="*/ 1649506 h 1654132"/>
              <a:gd name="connsiteX78" fmla="*/ 139797 w 1855044"/>
              <a:gd name="connsiteY78" fmla="*/ 1637553 h 1654132"/>
              <a:gd name="connsiteX79" fmla="*/ 121867 w 1855044"/>
              <a:gd name="connsiteY79" fmla="*/ 1625600 h 1654132"/>
              <a:gd name="connsiteX80" fmla="*/ 103938 w 1855044"/>
              <a:gd name="connsiteY80" fmla="*/ 1619623 h 1654132"/>
              <a:gd name="connsiteX81" fmla="*/ 86008 w 1855044"/>
              <a:gd name="connsiteY81" fmla="*/ 1583765 h 1654132"/>
              <a:gd name="connsiteX82" fmla="*/ 68079 w 1855044"/>
              <a:gd name="connsiteY82" fmla="*/ 1565835 h 1654132"/>
              <a:gd name="connsiteX83" fmla="*/ 56126 w 1855044"/>
              <a:gd name="connsiteY83" fmla="*/ 1547906 h 1654132"/>
              <a:gd name="connsiteX84" fmla="*/ 50149 w 1855044"/>
              <a:gd name="connsiteY84" fmla="*/ 1524000 h 1654132"/>
              <a:gd name="connsiteX85" fmla="*/ 38197 w 1855044"/>
              <a:gd name="connsiteY85" fmla="*/ 1464235 h 1654132"/>
              <a:gd name="connsiteX86" fmla="*/ 50149 w 1855044"/>
              <a:gd name="connsiteY86" fmla="*/ 1320800 h 1654132"/>
              <a:gd name="connsiteX87" fmla="*/ 56126 w 1855044"/>
              <a:gd name="connsiteY87" fmla="*/ 1296894 h 1654132"/>
              <a:gd name="connsiteX88" fmla="*/ 44173 w 1855044"/>
              <a:gd name="connsiteY88" fmla="*/ 1183341 h 1654132"/>
              <a:gd name="connsiteX89" fmla="*/ 32220 w 1855044"/>
              <a:gd name="connsiteY89" fmla="*/ 1165412 h 1654132"/>
              <a:gd name="connsiteX90" fmla="*/ 26244 w 1855044"/>
              <a:gd name="connsiteY90" fmla="*/ 1117600 h 1654132"/>
              <a:gd name="connsiteX91" fmla="*/ 14291 w 1855044"/>
              <a:gd name="connsiteY91" fmla="*/ 1081741 h 1654132"/>
              <a:gd name="connsiteX92" fmla="*/ 8314 w 1855044"/>
              <a:gd name="connsiteY92" fmla="*/ 896470 h 1654132"/>
              <a:gd name="connsiteX93" fmla="*/ 14291 w 1855044"/>
              <a:gd name="connsiteY93" fmla="*/ 848659 h 1654132"/>
              <a:gd name="connsiteX94" fmla="*/ 26244 w 1855044"/>
              <a:gd name="connsiteY94" fmla="*/ 800847 h 1654132"/>
              <a:gd name="connsiteX95" fmla="*/ 32220 w 1855044"/>
              <a:gd name="connsiteY95" fmla="*/ 753035 h 1654132"/>
              <a:gd name="connsiteX96" fmla="*/ 38197 w 1855044"/>
              <a:gd name="connsiteY96" fmla="*/ 729129 h 1654132"/>
              <a:gd name="connsiteX97" fmla="*/ 44173 w 1855044"/>
              <a:gd name="connsiteY97" fmla="*/ 376518 h 1654132"/>
              <a:gd name="connsiteX98" fmla="*/ 62102 w 1855044"/>
              <a:gd name="connsiteY98" fmla="*/ 304800 h 1654132"/>
              <a:gd name="connsiteX99" fmla="*/ 68079 w 1855044"/>
              <a:gd name="connsiteY99" fmla="*/ 233082 h 1654132"/>
              <a:gd name="connsiteX100" fmla="*/ 80032 w 1855044"/>
              <a:gd name="connsiteY100" fmla="*/ 209176 h 1654132"/>
              <a:gd name="connsiteX101" fmla="*/ 86008 w 1855044"/>
              <a:gd name="connsiteY101" fmla="*/ 47812 h 1654132"/>
              <a:gd name="connsiteX102" fmla="*/ 97961 w 1855044"/>
              <a:gd name="connsiteY102" fmla="*/ 29882 h 1654132"/>
              <a:gd name="connsiteX103" fmla="*/ 68079 w 1855044"/>
              <a:gd name="connsiteY103" fmla="*/ 0 h 165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855044" h="1654132">
                <a:moveTo>
                  <a:pt x="68079" y="0"/>
                </a:moveTo>
                <a:lnTo>
                  <a:pt x="68079" y="0"/>
                </a:lnTo>
                <a:cubicBezTo>
                  <a:pt x="179983" y="37301"/>
                  <a:pt x="69801" y="4137"/>
                  <a:pt x="163702" y="23906"/>
                </a:cubicBezTo>
                <a:cubicBezTo>
                  <a:pt x="187815" y="28982"/>
                  <a:pt x="235420" y="41835"/>
                  <a:pt x="235420" y="41835"/>
                </a:cubicBezTo>
                <a:cubicBezTo>
                  <a:pt x="290233" y="69241"/>
                  <a:pt x="221560" y="38055"/>
                  <a:pt x="301161" y="59765"/>
                </a:cubicBezTo>
                <a:cubicBezTo>
                  <a:pt x="309756" y="62109"/>
                  <a:pt x="316878" y="68209"/>
                  <a:pt x="325067" y="71718"/>
                </a:cubicBezTo>
                <a:cubicBezTo>
                  <a:pt x="330858" y="74200"/>
                  <a:pt x="337020" y="75702"/>
                  <a:pt x="342997" y="77694"/>
                </a:cubicBezTo>
                <a:cubicBezTo>
                  <a:pt x="348973" y="81678"/>
                  <a:pt x="354502" y="86435"/>
                  <a:pt x="360926" y="89647"/>
                </a:cubicBezTo>
                <a:cubicBezTo>
                  <a:pt x="366561" y="92464"/>
                  <a:pt x="373613" y="92129"/>
                  <a:pt x="378855" y="95623"/>
                </a:cubicBezTo>
                <a:cubicBezTo>
                  <a:pt x="385888" y="100311"/>
                  <a:pt x="390292" y="108142"/>
                  <a:pt x="396785" y="113553"/>
                </a:cubicBezTo>
                <a:cubicBezTo>
                  <a:pt x="421238" y="133931"/>
                  <a:pt x="409392" y="117973"/>
                  <a:pt x="438620" y="137459"/>
                </a:cubicBezTo>
                <a:cubicBezTo>
                  <a:pt x="455196" y="148510"/>
                  <a:pt x="468613" y="164409"/>
                  <a:pt x="486432" y="173318"/>
                </a:cubicBezTo>
                <a:cubicBezTo>
                  <a:pt x="509224" y="184713"/>
                  <a:pt x="517698" y="188185"/>
                  <a:pt x="540220" y="203200"/>
                </a:cubicBezTo>
                <a:cubicBezTo>
                  <a:pt x="562798" y="218252"/>
                  <a:pt x="567971" y="227487"/>
                  <a:pt x="594008" y="239059"/>
                </a:cubicBezTo>
                <a:cubicBezTo>
                  <a:pt x="601514" y="242395"/>
                  <a:pt x="610122" y="242438"/>
                  <a:pt x="617914" y="245035"/>
                </a:cubicBezTo>
                <a:cubicBezTo>
                  <a:pt x="628092" y="248427"/>
                  <a:pt x="637836" y="253004"/>
                  <a:pt x="647797" y="256988"/>
                </a:cubicBezTo>
                <a:cubicBezTo>
                  <a:pt x="661387" y="270578"/>
                  <a:pt x="672378" y="283262"/>
                  <a:pt x="689632" y="292847"/>
                </a:cubicBezTo>
                <a:cubicBezTo>
                  <a:pt x="699010" y="298057"/>
                  <a:pt x="709711" y="300443"/>
                  <a:pt x="719514" y="304800"/>
                </a:cubicBezTo>
                <a:cubicBezTo>
                  <a:pt x="727655" y="308418"/>
                  <a:pt x="735536" y="312604"/>
                  <a:pt x="743420" y="316753"/>
                </a:cubicBezTo>
                <a:cubicBezTo>
                  <a:pt x="773389" y="332526"/>
                  <a:pt x="805973" y="344245"/>
                  <a:pt x="833067" y="364565"/>
                </a:cubicBezTo>
                <a:cubicBezTo>
                  <a:pt x="878779" y="398848"/>
                  <a:pt x="834934" y="368193"/>
                  <a:pt x="880879" y="394447"/>
                </a:cubicBezTo>
                <a:cubicBezTo>
                  <a:pt x="887115" y="398011"/>
                  <a:pt x="892502" y="402961"/>
                  <a:pt x="898808" y="406400"/>
                </a:cubicBezTo>
                <a:cubicBezTo>
                  <a:pt x="914451" y="414932"/>
                  <a:pt x="931794" y="420422"/>
                  <a:pt x="946620" y="430306"/>
                </a:cubicBezTo>
                <a:cubicBezTo>
                  <a:pt x="958573" y="438275"/>
                  <a:pt x="969630" y="447787"/>
                  <a:pt x="982479" y="454212"/>
                </a:cubicBezTo>
                <a:cubicBezTo>
                  <a:pt x="1039886" y="482916"/>
                  <a:pt x="1013747" y="471501"/>
                  <a:pt x="1060173" y="490070"/>
                </a:cubicBezTo>
                <a:cubicBezTo>
                  <a:pt x="1091720" y="521618"/>
                  <a:pt x="1063427" y="496224"/>
                  <a:pt x="1107985" y="525929"/>
                </a:cubicBezTo>
                <a:cubicBezTo>
                  <a:pt x="1144559" y="550312"/>
                  <a:pt x="1117200" y="540186"/>
                  <a:pt x="1155797" y="549835"/>
                </a:cubicBezTo>
                <a:cubicBezTo>
                  <a:pt x="1163765" y="553819"/>
                  <a:pt x="1172147" y="557066"/>
                  <a:pt x="1179702" y="561788"/>
                </a:cubicBezTo>
                <a:cubicBezTo>
                  <a:pt x="1213928" y="583180"/>
                  <a:pt x="1192021" y="574804"/>
                  <a:pt x="1221538" y="591670"/>
                </a:cubicBezTo>
                <a:cubicBezTo>
                  <a:pt x="1277419" y="623601"/>
                  <a:pt x="1209660" y="579765"/>
                  <a:pt x="1275326" y="621553"/>
                </a:cubicBezTo>
                <a:cubicBezTo>
                  <a:pt x="1320535" y="650323"/>
                  <a:pt x="1295755" y="640316"/>
                  <a:pt x="1329114" y="651435"/>
                </a:cubicBezTo>
                <a:cubicBezTo>
                  <a:pt x="1370069" y="678738"/>
                  <a:pt x="1320280" y="646616"/>
                  <a:pt x="1394855" y="687294"/>
                </a:cubicBezTo>
                <a:cubicBezTo>
                  <a:pt x="1431264" y="707153"/>
                  <a:pt x="1394362" y="693106"/>
                  <a:pt x="1430714" y="705223"/>
                </a:cubicBezTo>
                <a:cubicBezTo>
                  <a:pt x="1436691" y="709207"/>
                  <a:pt x="1442407" y="713612"/>
                  <a:pt x="1448644" y="717176"/>
                </a:cubicBezTo>
                <a:cubicBezTo>
                  <a:pt x="1456379" y="721596"/>
                  <a:pt x="1464994" y="724407"/>
                  <a:pt x="1472549" y="729129"/>
                </a:cubicBezTo>
                <a:cubicBezTo>
                  <a:pt x="1530732" y="765495"/>
                  <a:pt x="1466911" y="753147"/>
                  <a:pt x="1592079" y="794870"/>
                </a:cubicBezTo>
                <a:cubicBezTo>
                  <a:pt x="1637698" y="810076"/>
                  <a:pt x="1637034" y="810592"/>
                  <a:pt x="1693679" y="824753"/>
                </a:cubicBezTo>
                <a:cubicBezTo>
                  <a:pt x="1703534" y="827217"/>
                  <a:pt x="1713645" y="828525"/>
                  <a:pt x="1723561" y="830729"/>
                </a:cubicBezTo>
                <a:cubicBezTo>
                  <a:pt x="1731579" y="832511"/>
                  <a:pt x="1739365" y="835356"/>
                  <a:pt x="1747467" y="836706"/>
                </a:cubicBezTo>
                <a:cubicBezTo>
                  <a:pt x="1763310" y="839346"/>
                  <a:pt x="1779342" y="840690"/>
                  <a:pt x="1795279" y="842682"/>
                </a:cubicBezTo>
                <a:cubicBezTo>
                  <a:pt x="1803248" y="846666"/>
                  <a:pt x="1810913" y="851326"/>
                  <a:pt x="1819185" y="854635"/>
                </a:cubicBezTo>
                <a:cubicBezTo>
                  <a:pt x="1830883" y="859314"/>
                  <a:pt x="1855044" y="866588"/>
                  <a:pt x="1855044" y="866588"/>
                </a:cubicBezTo>
                <a:cubicBezTo>
                  <a:pt x="1841855" y="884173"/>
                  <a:pt x="1835832" y="894551"/>
                  <a:pt x="1819185" y="908423"/>
                </a:cubicBezTo>
                <a:cubicBezTo>
                  <a:pt x="1813667" y="913021"/>
                  <a:pt x="1807232" y="916392"/>
                  <a:pt x="1801255" y="920376"/>
                </a:cubicBezTo>
                <a:cubicBezTo>
                  <a:pt x="1799214" y="923097"/>
                  <a:pt x="1774286" y="955415"/>
                  <a:pt x="1771373" y="962212"/>
                </a:cubicBezTo>
                <a:cubicBezTo>
                  <a:pt x="1768138" y="969762"/>
                  <a:pt x="1769070" y="978771"/>
                  <a:pt x="1765397" y="986118"/>
                </a:cubicBezTo>
                <a:cubicBezTo>
                  <a:pt x="1760942" y="995027"/>
                  <a:pt x="1753179" y="1001863"/>
                  <a:pt x="1747467" y="1010023"/>
                </a:cubicBezTo>
                <a:cubicBezTo>
                  <a:pt x="1739229" y="1021792"/>
                  <a:pt x="1733719" y="1035724"/>
                  <a:pt x="1723561" y="1045882"/>
                </a:cubicBezTo>
                <a:cubicBezTo>
                  <a:pt x="1695475" y="1073969"/>
                  <a:pt x="1710319" y="1056781"/>
                  <a:pt x="1681726" y="1099670"/>
                </a:cubicBezTo>
                <a:lnTo>
                  <a:pt x="1669773" y="1117600"/>
                </a:lnTo>
                <a:cubicBezTo>
                  <a:pt x="1667781" y="1123576"/>
                  <a:pt x="1667665" y="1130556"/>
                  <a:pt x="1663797" y="1135529"/>
                </a:cubicBezTo>
                <a:cubicBezTo>
                  <a:pt x="1653419" y="1148872"/>
                  <a:pt x="1639891" y="1159435"/>
                  <a:pt x="1627938" y="1171388"/>
                </a:cubicBezTo>
                <a:cubicBezTo>
                  <a:pt x="1621961" y="1177365"/>
                  <a:pt x="1615197" y="1182646"/>
                  <a:pt x="1610008" y="1189318"/>
                </a:cubicBezTo>
                <a:cubicBezTo>
                  <a:pt x="1596063" y="1207247"/>
                  <a:pt x="1580773" y="1224207"/>
                  <a:pt x="1568173" y="1243106"/>
                </a:cubicBezTo>
                <a:cubicBezTo>
                  <a:pt x="1564189" y="1249082"/>
                  <a:pt x="1560818" y="1255517"/>
                  <a:pt x="1556220" y="1261035"/>
                </a:cubicBezTo>
                <a:cubicBezTo>
                  <a:pt x="1532408" y="1289610"/>
                  <a:pt x="1546007" y="1269547"/>
                  <a:pt x="1520361" y="1290918"/>
                </a:cubicBezTo>
                <a:cubicBezTo>
                  <a:pt x="1513868" y="1296329"/>
                  <a:pt x="1508973" y="1303495"/>
                  <a:pt x="1502432" y="1308847"/>
                </a:cubicBezTo>
                <a:cubicBezTo>
                  <a:pt x="1457012" y="1346009"/>
                  <a:pt x="1471169" y="1339190"/>
                  <a:pt x="1436691" y="1350682"/>
                </a:cubicBezTo>
                <a:cubicBezTo>
                  <a:pt x="1430714" y="1354666"/>
                  <a:pt x="1424279" y="1358037"/>
                  <a:pt x="1418761" y="1362635"/>
                </a:cubicBezTo>
                <a:cubicBezTo>
                  <a:pt x="1395636" y="1381906"/>
                  <a:pt x="1405417" y="1382214"/>
                  <a:pt x="1376926" y="1398494"/>
                </a:cubicBezTo>
                <a:cubicBezTo>
                  <a:pt x="1371456" y="1401619"/>
                  <a:pt x="1364973" y="1402478"/>
                  <a:pt x="1358997" y="1404470"/>
                </a:cubicBezTo>
                <a:cubicBezTo>
                  <a:pt x="1330551" y="1423433"/>
                  <a:pt x="1352245" y="1411875"/>
                  <a:pt x="1317161" y="1422400"/>
                </a:cubicBezTo>
                <a:cubicBezTo>
                  <a:pt x="1305093" y="1426021"/>
                  <a:pt x="1293602" y="1431620"/>
                  <a:pt x="1281302" y="1434353"/>
                </a:cubicBezTo>
                <a:cubicBezTo>
                  <a:pt x="1263373" y="1438337"/>
                  <a:pt x="1245332" y="1441851"/>
                  <a:pt x="1227514" y="1446306"/>
                </a:cubicBezTo>
                <a:cubicBezTo>
                  <a:pt x="1221403" y="1447834"/>
                  <a:pt x="1215735" y="1450915"/>
                  <a:pt x="1209585" y="1452282"/>
                </a:cubicBezTo>
                <a:cubicBezTo>
                  <a:pt x="1197756" y="1454911"/>
                  <a:pt x="1185679" y="1456267"/>
                  <a:pt x="1173726" y="1458259"/>
                </a:cubicBezTo>
                <a:cubicBezTo>
                  <a:pt x="1165757" y="1464235"/>
                  <a:pt x="1158468" y="1471246"/>
                  <a:pt x="1149820" y="1476188"/>
                </a:cubicBezTo>
                <a:cubicBezTo>
                  <a:pt x="1143147" y="1480001"/>
                  <a:pt x="1113166" y="1486846"/>
                  <a:pt x="1107985" y="1488141"/>
                </a:cubicBezTo>
                <a:cubicBezTo>
                  <a:pt x="1062863" y="1521982"/>
                  <a:pt x="1108007" y="1494111"/>
                  <a:pt x="1042244" y="1512047"/>
                </a:cubicBezTo>
                <a:cubicBezTo>
                  <a:pt x="1033649" y="1514391"/>
                  <a:pt x="1026853" y="1521380"/>
                  <a:pt x="1018338" y="1524000"/>
                </a:cubicBezTo>
                <a:cubicBezTo>
                  <a:pt x="1000783" y="1529401"/>
                  <a:pt x="982479" y="1531969"/>
                  <a:pt x="964549" y="1535953"/>
                </a:cubicBezTo>
                <a:cubicBezTo>
                  <a:pt x="938317" y="1553442"/>
                  <a:pt x="911211" y="1573654"/>
                  <a:pt x="880879" y="1583765"/>
                </a:cubicBezTo>
                <a:cubicBezTo>
                  <a:pt x="754097" y="1626026"/>
                  <a:pt x="911438" y="1574598"/>
                  <a:pt x="821114" y="1601694"/>
                </a:cubicBezTo>
                <a:cubicBezTo>
                  <a:pt x="791258" y="1610651"/>
                  <a:pt x="774622" y="1618914"/>
                  <a:pt x="743420" y="1625600"/>
                </a:cubicBezTo>
                <a:cubicBezTo>
                  <a:pt x="729646" y="1628551"/>
                  <a:pt x="715444" y="1629056"/>
                  <a:pt x="701585" y="1631576"/>
                </a:cubicBezTo>
                <a:cubicBezTo>
                  <a:pt x="693504" y="1633045"/>
                  <a:pt x="685883" y="1637153"/>
                  <a:pt x="677679" y="1637553"/>
                </a:cubicBezTo>
                <a:cubicBezTo>
                  <a:pt x="604030" y="1641146"/>
                  <a:pt x="530259" y="1641537"/>
                  <a:pt x="456549" y="1643529"/>
                </a:cubicBezTo>
                <a:cubicBezTo>
                  <a:pt x="428659" y="1645521"/>
                  <a:pt x="400840" y="1649506"/>
                  <a:pt x="372879" y="1649506"/>
                </a:cubicBezTo>
                <a:cubicBezTo>
                  <a:pt x="169886" y="1649506"/>
                  <a:pt x="224169" y="1665676"/>
                  <a:pt x="139797" y="1637553"/>
                </a:cubicBezTo>
                <a:cubicBezTo>
                  <a:pt x="133820" y="1633569"/>
                  <a:pt x="128292" y="1628812"/>
                  <a:pt x="121867" y="1625600"/>
                </a:cubicBezTo>
                <a:cubicBezTo>
                  <a:pt x="116232" y="1622783"/>
                  <a:pt x="108857" y="1623558"/>
                  <a:pt x="103938" y="1619623"/>
                </a:cubicBezTo>
                <a:cubicBezTo>
                  <a:pt x="83788" y="1603503"/>
                  <a:pt x="98381" y="1602324"/>
                  <a:pt x="86008" y="1583765"/>
                </a:cubicBezTo>
                <a:cubicBezTo>
                  <a:pt x="81320" y="1576732"/>
                  <a:pt x="73490" y="1572328"/>
                  <a:pt x="68079" y="1565835"/>
                </a:cubicBezTo>
                <a:cubicBezTo>
                  <a:pt x="63481" y="1560317"/>
                  <a:pt x="60110" y="1553882"/>
                  <a:pt x="56126" y="1547906"/>
                </a:cubicBezTo>
                <a:cubicBezTo>
                  <a:pt x="54134" y="1539937"/>
                  <a:pt x="51870" y="1532032"/>
                  <a:pt x="50149" y="1524000"/>
                </a:cubicBezTo>
                <a:cubicBezTo>
                  <a:pt x="45892" y="1504135"/>
                  <a:pt x="38197" y="1464235"/>
                  <a:pt x="38197" y="1464235"/>
                </a:cubicBezTo>
                <a:cubicBezTo>
                  <a:pt x="40357" y="1433998"/>
                  <a:pt x="45145" y="1355828"/>
                  <a:pt x="50149" y="1320800"/>
                </a:cubicBezTo>
                <a:cubicBezTo>
                  <a:pt x="51311" y="1312669"/>
                  <a:pt x="54134" y="1304863"/>
                  <a:pt x="56126" y="1296894"/>
                </a:cubicBezTo>
                <a:cubicBezTo>
                  <a:pt x="55810" y="1292785"/>
                  <a:pt x="51344" y="1204855"/>
                  <a:pt x="44173" y="1183341"/>
                </a:cubicBezTo>
                <a:cubicBezTo>
                  <a:pt x="41902" y="1176527"/>
                  <a:pt x="36204" y="1171388"/>
                  <a:pt x="32220" y="1165412"/>
                </a:cubicBezTo>
                <a:cubicBezTo>
                  <a:pt x="30228" y="1149475"/>
                  <a:pt x="29609" y="1133305"/>
                  <a:pt x="26244" y="1117600"/>
                </a:cubicBezTo>
                <a:cubicBezTo>
                  <a:pt x="23604" y="1105280"/>
                  <a:pt x="14291" y="1081741"/>
                  <a:pt x="14291" y="1081741"/>
                </a:cubicBezTo>
                <a:cubicBezTo>
                  <a:pt x="-1627" y="882769"/>
                  <a:pt x="-5148" y="990703"/>
                  <a:pt x="8314" y="896470"/>
                </a:cubicBezTo>
                <a:cubicBezTo>
                  <a:pt x="10585" y="880570"/>
                  <a:pt x="11331" y="864445"/>
                  <a:pt x="14291" y="848659"/>
                </a:cubicBezTo>
                <a:cubicBezTo>
                  <a:pt x="17319" y="832513"/>
                  <a:pt x="26244" y="800847"/>
                  <a:pt x="26244" y="800847"/>
                </a:cubicBezTo>
                <a:cubicBezTo>
                  <a:pt x="28236" y="784910"/>
                  <a:pt x="29580" y="768878"/>
                  <a:pt x="32220" y="753035"/>
                </a:cubicBezTo>
                <a:cubicBezTo>
                  <a:pt x="33570" y="744933"/>
                  <a:pt x="37936" y="737339"/>
                  <a:pt x="38197" y="729129"/>
                </a:cubicBezTo>
                <a:cubicBezTo>
                  <a:pt x="41927" y="611634"/>
                  <a:pt x="40666" y="494020"/>
                  <a:pt x="44173" y="376518"/>
                </a:cubicBezTo>
                <a:cubicBezTo>
                  <a:pt x="45522" y="331330"/>
                  <a:pt x="46146" y="336712"/>
                  <a:pt x="62102" y="304800"/>
                </a:cubicBezTo>
                <a:cubicBezTo>
                  <a:pt x="64094" y="280894"/>
                  <a:pt x="63658" y="256660"/>
                  <a:pt x="68079" y="233082"/>
                </a:cubicBezTo>
                <a:cubicBezTo>
                  <a:pt x="69721" y="224325"/>
                  <a:pt x="79174" y="218044"/>
                  <a:pt x="80032" y="209176"/>
                </a:cubicBezTo>
                <a:cubicBezTo>
                  <a:pt x="85217" y="155601"/>
                  <a:pt x="80652" y="101370"/>
                  <a:pt x="86008" y="47812"/>
                </a:cubicBezTo>
                <a:cubicBezTo>
                  <a:pt x="86723" y="40665"/>
                  <a:pt x="95690" y="36696"/>
                  <a:pt x="97961" y="29882"/>
                </a:cubicBezTo>
                <a:cubicBezTo>
                  <a:pt x="99851" y="24212"/>
                  <a:pt x="73059" y="4980"/>
                  <a:pt x="68079" y="0"/>
                </a:cubicBez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/>
              <a:t>§§ </a:t>
            </a:r>
            <a:r>
              <a:rPr lang="de-DE" sz="3200" dirty="0"/>
              <a:t>696/93</a:t>
            </a:r>
          </a:p>
        </p:txBody>
      </p:sp>
    </p:spTree>
    <p:extLst>
      <p:ext uri="{BB962C8B-B14F-4D97-AF65-F5344CB8AC3E}">
        <p14:creationId xmlns:p14="http://schemas.microsoft.com/office/powerpoint/2010/main" val="16522982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R2D2 			C-3PO 		</a:t>
            </a:r>
            <a:r>
              <a:rPr lang="de-DE" sz="6000" b="1" dirty="0"/>
              <a:t>696/93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…</a:t>
            </a:r>
            <a:r>
              <a:rPr lang="de-DE" dirty="0" err="1"/>
              <a:t>with</a:t>
            </a:r>
            <a:r>
              <a:rPr lang="de-DE" dirty="0"/>
              <a:t> a charming </a:t>
            </a:r>
            <a:r>
              <a:rPr lang="de-DE" dirty="0" err="1"/>
              <a:t>name</a:t>
            </a:r>
            <a:r>
              <a:rPr lang="de-DE" dirty="0"/>
              <a:t>…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75C1FA-94EE-4CB7-B710-3A6EC818E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342" y="294300"/>
            <a:ext cx="3217556" cy="440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981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3">
            <a:extLst>
              <a:ext uri="{FF2B5EF4-FFF2-40B4-BE49-F238E27FC236}">
                <a16:creationId xmlns:a16="http://schemas.microsoft.com/office/drawing/2014/main" id="{CF8DE717-2910-4EB3-9DCA-0BA117949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957454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099" indent="-285807" defTabSz="957454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229" indent="-228646" defTabSz="957454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520" indent="-228646" defTabSz="957454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811" indent="-228646" defTabSz="957454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103" indent="-228646" algn="ctr" defTabSz="95745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394" indent="-228646" algn="ctr" defTabSz="95745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86" indent="-228646" algn="ctr" defTabSz="95745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977" indent="-228646" algn="ctr" defTabSz="95745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rgbClr val="000000"/>
                </a:solidFill>
              </a:rPr>
              <a:t>  </a:t>
            </a:r>
            <a:r>
              <a:rPr lang="de-DE" altLang="en-US" sz="1100">
                <a:solidFill>
                  <a:srgbClr val="000000"/>
                </a:solidFill>
              </a:rPr>
              <a:t>Folie </a:t>
            </a:r>
            <a:fld id="{BAAB4DBB-737C-4F2F-9F3D-55B25710FF9C}" type="slidenum">
              <a:rPr lang="de-DE" altLang="en-US" sz="1100">
                <a:solidFill>
                  <a:srgbClr val="000000"/>
                </a:solidFill>
              </a:rPr>
              <a:pPr/>
              <a:t>5</a:t>
            </a:fld>
            <a:endParaRPr lang="de-DE" altLang="en-US" sz="1100">
              <a:solidFill>
                <a:srgbClr val="000000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2275DE9-FCF7-4C8D-AA17-F928B2273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0655" y="748644"/>
            <a:ext cx="9482016" cy="600285"/>
          </a:xfrm>
          <a:noFill/>
        </p:spPr>
        <p:txBody>
          <a:bodyPr/>
          <a:lstStyle/>
          <a:p>
            <a:pPr defTabSz="873300"/>
            <a:r>
              <a:rPr lang="en-GB" altLang="de-DE" dirty="0"/>
              <a:t>You give guidance</a:t>
            </a:r>
          </a:p>
        </p:txBody>
      </p:sp>
      <p:sp>
        <p:nvSpPr>
          <p:cNvPr id="20484" name="WordArt 3">
            <a:extLst>
              <a:ext uri="{FF2B5EF4-FFF2-40B4-BE49-F238E27FC236}">
                <a16:creationId xmlns:a16="http://schemas.microsoft.com/office/drawing/2014/main" id="{FEA043A3-8159-4314-A48E-6871520551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22530" y="3836288"/>
            <a:ext cx="2007064" cy="525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b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enterprise</a:t>
            </a:r>
          </a:p>
        </p:txBody>
      </p:sp>
      <p:sp>
        <p:nvSpPr>
          <p:cNvPr id="20485" name="WordArt 4" descr="Vertikal dünn">
            <a:extLst>
              <a:ext uri="{FF2B5EF4-FFF2-40B4-BE49-F238E27FC236}">
                <a16:creationId xmlns:a16="http://schemas.microsoft.com/office/drawing/2014/main" id="{E91E73FA-3270-484B-A5C8-05C26EB636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58676" y="2708902"/>
            <a:ext cx="1665672" cy="71771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de-DE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establishment</a:t>
            </a:r>
          </a:p>
        </p:txBody>
      </p:sp>
      <p:sp>
        <p:nvSpPr>
          <p:cNvPr id="20486" name="WordArt 5">
            <a:extLst>
              <a:ext uri="{FF2B5EF4-FFF2-40B4-BE49-F238E27FC236}">
                <a16:creationId xmlns:a16="http://schemas.microsoft.com/office/drawing/2014/main" id="{2F409E35-6B10-4316-A28C-631490F953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50593" y="2362747"/>
            <a:ext cx="714540" cy="4573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de-DE" b="1" kern="10">
                <a:solidFill>
                  <a:srgbClr val="FF66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</a:p>
        </p:txBody>
      </p:sp>
      <p:sp>
        <p:nvSpPr>
          <p:cNvPr id="20487" name="WordArt 6">
            <a:extLst>
              <a:ext uri="{FF2B5EF4-FFF2-40B4-BE49-F238E27FC236}">
                <a16:creationId xmlns:a16="http://schemas.microsoft.com/office/drawing/2014/main" id="{F80C3930-E0B9-493B-9893-356C9B870D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74965" y="1860981"/>
            <a:ext cx="2223014" cy="49065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group of companies</a:t>
            </a:r>
          </a:p>
        </p:txBody>
      </p:sp>
      <p:sp>
        <p:nvSpPr>
          <p:cNvPr id="20488" name="WordArt 7">
            <a:extLst>
              <a:ext uri="{FF2B5EF4-FFF2-40B4-BE49-F238E27FC236}">
                <a16:creationId xmlns:a16="http://schemas.microsoft.com/office/drawing/2014/main" id="{83FA3A10-0908-4A50-864D-C802D748BB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7642" y="4522247"/>
            <a:ext cx="3024888" cy="85268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de-D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enterprise group</a:t>
            </a:r>
          </a:p>
        </p:txBody>
      </p:sp>
      <p:sp>
        <p:nvSpPr>
          <p:cNvPr id="20489" name="WordArt 8">
            <a:extLst>
              <a:ext uri="{FF2B5EF4-FFF2-40B4-BE49-F238E27FC236}">
                <a16:creationId xmlns:a16="http://schemas.microsoft.com/office/drawing/2014/main" id="{F5676953-7E46-4274-B379-6FFA40850D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26810" y="1600571"/>
            <a:ext cx="2419910" cy="539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b="1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tradesman</a:t>
            </a:r>
          </a:p>
        </p:txBody>
      </p:sp>
      <p:sp>
        <p:nvSpPr>
          <p:cNvPr id="20490" name="WordArt 9">
            <a:extLst>
              <a:ext uri="{FF2B5EF4-FFF2-40B4-BE49-F238E27FC236}">
                <a16:creationId xmlns:a16="http://schemas.microsoft.com/office/drawing/2014/main" id="{E40961F3-6875-474C-B644-46339B84A5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47310" y="5085940"/>
            <a:ext cx="1810169" cy="83680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de-DE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division</a:t>
            </a:r>
          </a:p>
        </p:txBody>
      </p:sp>
      <p:sp>
        <p:nvSpPr>
          <p:cNvPr id="20491" name="WordArt 10">
            <a:extLst>
              <a:ext uri="{FF2B5EF4-FFF2-40B4-BE49-F238E27FC236}">
                <a16:creationId xmlns:a16="http://schemas.microsoft.com/office/drawing/2014/main" id="{492988E5-7A44-48D8-A150-824CC6DAF4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8901" y="2716843"/>
            <a:ext cx="1019411" cy="4287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branch</a:t>
            </a:r>
          </a:p>
        </p:txBody>
      </p:sp>
      <p:sp>
        <p:nvSpPr>
          <p:cNvPr id="20492" name="WordArt 11">
            <a:extLst>
              <a:ext uri="{FF2B5EF4-FFF2-40B4-BE49-F238E27FC236}">
                <a16:creationId xmlns:a16="http://schemas.microsoft.com/office/drawing/2014/main" id="{AB63AA22-F6B2-48DF-B04E-30EAA46CFC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76463" y="4652452"/>
            <a:ext cx="981302" cy="3429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b="1" kern="10">
                <a:solidFill>
                  <a:srgbClr val="8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holding</a:t>
            </a:r>
          </a:p>
        </p:txBody>
      </p:sp>
      <p:sp>
        <p:nvSpPr>
          <p:cNvPr id="20493" name="WordArt 12">
            <a:extLst>
              <a:ext uri="{FF2B5EF4-FFF2-40B4-BE49-F238E27FC236}">
                <a16:creationId xmlns:a16="http://schemas.microsoft.com/office/drawing/2014/main" id="{7A9CAADF-495D-43D0-B7E4-0835DD1B6B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68400" y="5374932"/>
            <a:ext cx="2157911" cy="64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taxpayer</a:t>
            </a:r>
          </a:p>
        </p:txBody>
      </p:sp>
      <p:sp>
        <p:nvSpPr>
          <p:cNvPr id="20494" name="WordArt 13">
            <a:extLst>
              <a:ext uri="{FF2B5EF4-FFF2-40B4-BE49-F238E27FC236}">
                <a16:creationId xmlns:a16="http://schemas.microsoft.com/office/drawing/2014/main" id="{235E6516-840F-4C38-8550-5B63785218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96768" y="2575522"/>
            <a:ext cx="2029295" cy="42872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b="1" kern="10">
                <a:solidFill>
                  <a:srgbClr val="008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tax group</a:t>
            </a:r>
          </a:p>
        </p:txBody>
      </p:sp>
      <p:sp>
        <p:nvSpPr>
          <p:cNvPr id="20495" name="WordArt 15">
            <a:extLst>
              <a:ext uri="{FF2B5EF4-FFF2-40B4-BE49-F238E27FC236}">
                <a16:creationId xmlns:a16="http://schemas.microsoft.com/office/drawing/2014/main" id="{9861D989-C821-4A95-824F-431A01817E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4403" y="3836288"/>
            <a:ext cx="1441784" cy="4477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b="1" kern="10">
                <a:solidFill>
                  <a:srgbClr val="FF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segment</a:t>
            </a:r>
          </a:p>
        </p:txBody>
      </p:sp>
      <p:sp>
        <p:nvSpPr>
          <p:cNvPr id="20496" name="WordArt 16">
            <a:extLst>
              <a:ext uri="{FF2B5EF4-FFF2-40B4-BE49-F238E27FC236}">
                <a16:creationId xmlns:a16="http://schemas.microsoft.com/office/drawing/2014/main" id="{87412D09-1894-4998-9A1D-FEAED430D5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44278" y="4037948"/>
            <a:ext cx="1457662" cy="40014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de-D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</a:p>
        </p:txBody>
      </p:sp>
      <p:sp>
        <p:nvSpPr>
          <p:cNvPr id="20497" name="WordArt 17">
            <a:extLst>
              <a:ext uri="{FF2B5EF4-FFF2-40B4-BE49-F238E27FC236}">
                <a16:creationId xmlns:a16="http://schemas.microsoft.com/office/drawing/2014/main" id="{955544EA-CB0A-40C1-9812-95D9A90405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89934" y="4438091"/>
            <a:ext cx="1019411" cy="4287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 panose="020B0A04020102020204" pitchFamily="34" charset="0"/>
              </a:rPr>
              <a:t>firm</a:t>
            </a:r>
          </a:p>
        </p:txBody>
      </p:sp>
      <p:sp>
        <p:nvSpPr>
          <p:cNvPr id="20498" name="WordArt 18">
            <a:extLst>
              <a:ext uri="{FF2B5EF4-FFF2-40B4-BE49-F238E27FC236}">
                <a16:creationId xmlns:a16="http://schemas.microsoft.com/office/drawing/2014/main" id="{CD08A27D-6D3D-4FFF-9FE3-12153841B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4404" y="1773649"/>
            <a:ext cx="2191257" cy="4287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shop</a:t>
            </a:r>
          </a:p>
        </p:txBody>
      </p:sp>
      <p:sp>
        <p:nvSpPr>
          <p:cNvPr id="20499" name="WordArt 19">
            <a:extLst>
              <a:ext uri="{FF2B5EF4-FFF2-40B4-BE49-F238E27FC236}">
                <a16:creationId xmlns:a16="http://schemas.microsoft.com/office/drawing/2014/main" id="{5C008279-8D95-4BA4-8D6A-30C4C5618D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60104" y="3274183"/>
            <a:ext cx="1000357" cy="37156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b="1" kern="10">
                <a:solidFill>
                  <a:srgbClr val="FF66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local unit</a:t>
            </a:r>
          </a:p>
        </p:txBody>
      </p:sp>
      <p:sp>
        <p:nvSpPr>
          <p:cNvPr id="20500" name="WordArt 20">
            <a:extLst>
              <a:ext uri="{FF2B5EF4-FFF2-40B4-BE49-F238E27FC236}">
                <a16:creationId xmlns:a16="http://schemas.microsoft.com/office/drawing/2014/main" id="{98490B26-9767-4404-A4D6-2E33C3F5D8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42084" y="2845459"/>
            <a:ext cx="1513237" cy="444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34764"/>
              </a:avLst>
            </a:prstTxWarp>
          </a:bodyPr>
          <a:lstStyle/>
          <a:p>
            <a:r>
              <a:rPr lang="de-DE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legal unit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41E2B5A-137C-417E-9BF1-CC4F44FC97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6232B4-7818-49B9-B649-33ADF04AF5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FC02F0-162F-495D-B0C5-55592585FD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478362-F0EB-453A-9750-391C73C9A31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329C11-B272-46DF-A227-AF75499BA9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73DE5F-1A5C-46BB-B64D-AE2C4347E54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D8557EC-7783-4D7C-98E2-61E914DEAD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b="1" dirty="0" err="1">
                <a:solidFill>
                  <a:srgbClr val="C00000"/>
                </a:solidFill>
              </a:rPr>
              <a:t>Distinction</a:t>
            </a:r>
            <a:r>
              <a:rPr lang="de-DE" dirty="0"/>
              <a:t>	 </a:t>
            </a:r>
            <a:r>
              <a:rPr lang="de-DE" dirty="0" err="1"/>
              <a:t>between</a:t>
            </a:r>
            <a:r>
              <a:rPr lang="de-DE" dirty="0"/>
              <a:t> non-</a:t>
            </a:r>
            <a:r>
              <a:rPr lang="de-DE" dirty="0" err="1"/>
              <a:t>statistical</a:t>
            </a:r>
            <a:r>
              <a:rPr lang="de-DE" dirty="0"/>
              <a:t> and </a:t>
            </a:r>
            <a:r>
              <a:rPr lang="de-DE" dirty="0" err="1"/>
              <a:t>statistical</a:t>
            </a:r>
            <a:r>
              <a:rPr lang="de-DE" dirty="0"/>
              <a:t> </a:t>
            </a:r>
            <a:r>
              <a:rPr lang="de-DE" dirty="0" err="1"/>
              <a:t>units</a:t>
            </a:r>
            <a:endParaRPr lang="de-DE" dirty="0"/>
          </a:p>
          <a:p>
            <a:endParaRPr lang="de-DE" dirty="0"/>
          </a:p>
          <a:p>
            <a:r>
              <a:rPr lang="de-DE" b="1" dirty="0">
                <a:solidFill>
                  <a:srgbClr val="C00000"/>
                </a:solidFill>
              </a:rPr>
              <a:t>Intention</a:t>
            </a:r>
            <a:r>
              <a:rPr lang="de-DE" dirty="0"/>
              <a:t>	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: </a:t>
            </a:r>
            <a:r>
              <a:rPr lang="de-DE" dirty="0" err="1"/>
              <a:t>purpose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statistics</a:t>
            </a:r>
            <a:endParaRPr lang="de-DE" dirty="0"/>
          </a:p>
          <a:p>
            <a:endParaRPr lang="de-DE" dirty="0"/>
          </a:p>
          <a:p>
            <a:r>
              <a:rPr lang="de-DE" b="1" dirty="0">
                <a:solidFill>
                  <a:srgbClr val="C00000"/>
                </a:solidFill>
              </a:rPr>
              <a:t>Explanation</a:t>
            </a:r>
            <a:r>
              <a:rPr lang="de-DE" dirty="0"/>
              <a:t>	</a:t>
            </a:r>
            <a:r>
              <a:rPr lang="de-DE" dirty="0" err="1"/>
              <a:t>Conceptual</a:t>
            </a:r>
            <a:r>
              <a:rPr lang="de-DE" dirty="0"/>
              <a:t> and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aspects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AD8E71C-C323-485A-8978-F36E2611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guidance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92213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967CF3-7170-4B95-B93E-5BECAEF520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8E69F4-2D68-4E83-BD34-98DE59CCAF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F55127-67AE-4F1D-AE95-A29490D355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3C0652-DD79-443A-A311-DD457DCAE69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806F46-BB4D-4191-A844-AA8EE5A3A0A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9EEA31-C995-4942-9D0A-080E2587A89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82F0DE4-76C1-4FA5-BAE7-39528A11E7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Task Force „Statistical Units“</a:t>
            </a:r>
            <a:r>
              <a:rPr lang="de-DE" dirty="0"/>
              <a:t> 2014/2015</a:t>
            </a:r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/>
              <a:t>Notice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Intention</a:t>
            </a:r>
          </a:p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b="1" dirty="0">
                <a:solidFill>
                  <a:srgbClr val="C00000"/>
                </a:solidFill>
              </a:rPr>
              <a:t>Operational Rules </a:t>
            </a:r>
            <a:r>
              <a:rPr lang="de-DE" b="1" dirty="0" err="1">
                <a:solidFill>
                  <a:srgbClr val="C00000"/>
                </a:solidFill>
              </a:rPr>
              <a:t>for</a:t>
            </a:r>
            <a:r>
              <a:rPr lang="de-DE" b="1" dirty="0">
                <a:solidFill>
                  <a:srgbClr val="C00000"/>
                </a:solidFill>
              </a:rPr>
              <a:t> Implementation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24D2880-277D-4712-A6DE-C7E7DB58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company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„Operational Rules 2015“</a:t>
            </a:r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60CAD90F-0205-4B85-B2CA-617A73D54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767492"/>
              </p:ext>
            </p:extLst>
          </p:nvPr>
        </p:nvGraphicFramePr>
        <p:xfrm>
          <a:off x="7001441" y="2970590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-Bild" r:id="rId3" imgW="1800360" imgH="1800360" progId="Paint.Picture">
                  <p:embed/>
                </p:oleObj>
              </mc:Choice>
              <mc:Fallback>
                <p:oleObj name="Bitmap-Bild" r:id="rId3" imgW="1800360" imgH="1800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1441" y="2970590"/>
                        <a:ext cx="1800225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FFBF1934-8C35-41C9-9CA1-393A4F229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788" y="2187162"/>
            <a:ext cx="4355935" cy="342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188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86F854A-CA2B-4589-BFC2-D2830A1192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898737-9030-4AB3-8B27-39D513B0E2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6F9150-19CA-4216-8B42-8D1E4384FB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B3B77E-1AD4-4EAC-AEB5-18944D5D1BB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25.01.2021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8A5C5F-96EC-45FD-8306-C87BDF4B8E3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Federal Statistical Office (Destatis)</a:t>
            </a:r>
            <a:endParaRPr lang="en-GB" sz="12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398515-FCD0-48D9-903D-74E2FC5BFA3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0D50AA-A47B-42B3-AEBF-DBC41AAA668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E106DD1-6249-4574-89BD-36ED3D929E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splitting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legal </a:t>
            </a:r>
            <a:r>
              <a:rPr lang="de-DE" dirty="0" err="1"/>
              <a:t>units</a:t>
            </a:r>
            <a:endParaRPr lang="de-DE" dirty="0"/>
          </a:p>
          <a:p>
            <a:r>
              <a:rPr lang="de-DE" dirty="0"/>
              <a:t>				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enterprises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7660D033-C22E-46EB-B29C-704DB7F4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…and still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do…</a:t>
            </a:r>
          </a:p>
        </p:txBody>
      </p:sp>
    </p:spTree>
    <p:extLst>
      <p:ext uri="{BB962C8B-B14F-4D97-AF65-F5344CB8AC3E}">
        <p14:creationId xmlns:p14="http://schemas.microsoft.com/office/powerpoint/2010/main" val="301796066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Splitting in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 Top-Down Profiling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© Statistisches Bundesamt | E 101</a:t>
            </a:r>
          </a:p>
        </p:txBody>
      </p:sp>
      <p:grpSp>
        <p:nvGrpSpPr>
          <p:cNvPr id="53" name="Gruppieren 52"/>
          <p:cNvGrpSpPr/>
          <p:nvPr/>
        </p:nvGrpSpPr>
        <p:grpSpPr>
          <a:xfrm>
            <a:off x="2180287" y="1997748"/>
            <a:ext cx="8356254" cy="3925928"/>
            <a:chOff x="655607" y="1997285"/>
            <a:chExt cx="8354320" cy="3925019"/>
          </a:xfrm>
        </p:grpSpPr>
        <p:sp>
          <p:nvSpPr>
            <p:cNvPr id="5" name="Rechteck 4"/>
            <p:cNvSpPr/>
            <p:nvPr/>
          </p:nvSpPr>
          <p:spPr>
            <a:xfrm>
              <a:off x="655607" y="1997285"/>
              <a:ext cx="7746521" cy="392501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feld 5"/>
            <p:cNvSpPr txBox="1"/>
            <p:nvPr/>
          </p:nvSpPr>
          <p:spPr bwMode="gray">
            <a:xfrm>
              <a:off x="8578607" y="2083545"/>
              <a:ext cx="431320" cy="32780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2000" dirty="0">
                  <a:latin typeface="Arial" panose="020B0604020202020204" pitchFamily="34" charset="0"/>
                  <a:cs typeface="Arial" panose="020B0604020202020204" pitchFamily="34" charset="0"/>
                </a:rPr>
                <a:t>EG</a:t>
              </a:r>
            </a:p>
          </p:txBody>
        </p:sp>
        <p:cxnSp>
          <p:nvCxnSpPr>
            <p:cNvPr id="7" name="Gerade Verbindung mit Pfeil 6"/>
            <p:cNvCxnSpPr/>
            <p:nvPr/>
          </p:nvCxnSpPr>
          <p:spPr>
            <a:xfrm flipH="1">
              <a:off x="8410754" y="2260652"/>
              <a:ext cx="1682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2408019" y="2240153"/>
            <a:ext cx="7309702" cy="3569594"/>
            <a:chOff x="871268" y="2182483"/>
            <a:chExt cx="7308010" cy="3568768"/>
          </a:xfrm>
        </p:grpSpPr>
        <p:sp>
          <p:nvSpPr>
            <p:cNvPr id="17" name="Ellipse 16"/>
            <p:cNvSpPr/>
            <p:nvPr/>
          </p:nvSpPr>
          <p:spPr>
            <a:xfrm>
              <a:off x="1544968" y="4850921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1036608" y="5230481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2304931" y="5377132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2708695" y="5109712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7657382" y="5509712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4365084" y="5109713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4986069" y="5016556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4615250" y="5357003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3579964" y="5477773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4249347" y="5448969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6484900" y="4945811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6006861" y="5365631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7011111" y="5171831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7881668" y="4779035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3815752" y="5020573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1661424" y="5391510"/>
              <a:ext cx="250166" cy="2415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Abgerundetes Rechteck 33"/>
            <p:cNvSpPr/>
            <p:nvPr/>
          </p:nvSpPr>
          <p:spPr>
            <a:xfrm>
              <a:off x="871268" y="2182483"/>
              <a:ext cx="7260566" cy="226874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feld 34"/>
            <p:cNvSpPr txBox="1"/>
            <p:nvPr/>
          </p:nvSpPr>
          <p:spPr bwMode="gray">
            <a:xfrm>
              <a:off x="1582966" y="4882490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36" name="Textfeld 35"/>
            <p:cNvSpPr txBox="1"/>
            <p:nvPr/>
          </p:nvSpPr>
          <p:spPr bwMode="gray">
            <a:xfrm>
              <a:off x="1080578" y="5250423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37" name="Textfeld 36"/>
            <p:cNvSpPr txBox="1"/>
            <p:nvPr/>
          </p:nvSpPr>
          <p:spPr bwMode="gray">
            <a:xfrm>
              <a:off x="6049991" y="5400002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38" name="Textfeld 37"/>
            <p:cNvSpPr txBox="1"/>
            <p:nvPr/>
          </p:nvSpPr>
          <p:spPr bwMode="gray">
            <a:xfrm>
              <a:off x="2348061" y="5408694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39" name="Textfeld 38"/>
            <p:cNvSpPr txBox="1"/>
            <p:nvPr/>
          </p:nvSpPr>
          <p:spPr bwMode="gray">
            <a:xfrm>
              <a:off x="4381017" y="3308230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0" name="Textfeld 39"/>
            <p:cNvSpPr txBox="1"/>
            <p:nvPr/>
          </p:nvSpPr>
          <p:spPr bwMode="gray">
            <a:xfrm>
              <a:off x="2747513" y="5137188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1" name="Textfeld 40"/>
            <p:cNvSpPr txBox="1"/>
            <p:nvPr/>
          </p:nvSpPr>
          <p:spPr bwMode="gray">
            <a:xfrm>
              <a:off x="3623094" y="5512210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2" name="Textfeld 41"/>
            <p:cNvSpPr txBox="1"/>
            <p:nvPr/>
          </p:nvSpPr>
          <p:spPr bwMode="gray">
            <a:xfrm>
              <a:off x="3854570" y="5052142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3" name="Textfeld 42"/>
            <p:cNvSpPr txBox="1"/>
            <p:nvPr/>
          </p:nvSpPr>
          <p:spPr bwMode="gray">
            <a:xfrm>
              <a:off x="4406060" y="5137189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4" name="Textfeld 43"/>
            <p:cNvSpPr txBox="1"/>
            <p:nvPr/>
          </p:nvSpPr>
          <p:spPr bwMode="gray">
            <a:xfrm>
              <a:off x="4296073" y="5486338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5" name="Textfeld 44"/>
            <p:cNvSpPr txBox="1"/>
            <p:nvPr/>
          </p:nvSpPr>
          <p:spPr bwMode="gray">
            <a:xfrm>
              <a:off x="4666931" y="5388507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6" name="Textfeld 45"/>
            <p:cNvSpPr txBox="1"/>
            <p:nvPr/>
          </p:nvSpPr>
          <p:spPr bwMode="gray">
            <a:xfrm>
              <a:off x="5027779" y="5052074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7" name="Textfeld 46"/>
            <p:cNvSpPr txBox="1"/>
            <p:nvPr/>
          </p:nvSpPr>
          <p:spPr bwMode="gray">
            <a:xfrm>
              <a:off x="7700512" y="5532706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8" name="Textfeld 47"/>
            <p:cNvSpPr txBox="1"/>
            <p:nvPr/>
          </p:nvSpPr>
          <p:spPr bwMode="gray">
            <a:xfrm>
              <a:off x="1703721" y="5428821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49" name="Textfeld 48"/>
            <p:cNvSpPr txBox="1"/>
            <p:nvPr/>
          </p:nvSpPr>
          <p:spPr bwMode="gray">
            <a:xfrm>
              <a:off x="6521597" y="4973290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50" name="Textfeld 49"/>
            <p:cNvSpPr txBox="1"/>
            <p:nvPr/>
          </p:nvSpPr>
          <p:spPr bwMode="gray">
            <a:xfrm>
              <a:off x="7057161" y="5204336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51" name="Textfeld 50"/>
            <p:cNvSpPr txBox="1"/>
            <p:nvPr/>
          </p:nvSpPr>
          <p:spPr bwMode="gray">
            <a:xfrm>
              <a:off x="7924800" y="4804859"/>
              <a:ext cx="254478" cy="17266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2277177" y="2084028"/>
            <a:ext cx="7555074" cy="4398734"/>
            <a:chOff x="752474" y="2083545"/>
            <a:chExt cx="7553326" cy="4397716"/>
          </a:xfrm>
        </p:grpSpPr>
        <p:sp>
          <p:nvSpPr>
            <p:cNvPr id="8" name="Rechteck 7"/>
            <p:cNvSpPr/>
            <p:nvPr/>
          </p:nvSpPr>
          <p:spPr>
            <a:xfrm>
              <a:off x="752474" y="2083546"/>
              <a:ext cx="2456553" cy="3724856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3308410" y="2083545"/>
              <a:ext cx="2454215" cy="3724857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859132" y="2083546"/>
              <a:ext cx="2446668" cy="3724856"/>
            </a:xfrm>
            <a:prstGeom prst="rect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 bwMode="gray">
            <a:xfrm>
              <a:off x="1557906" y="6095879"/>
              <a:ext cx="979748" cy="379563"/>
            </a:xfrm>
            <a:prstGeom prst="rect">
              <a:avLst/>
            </a:prstGeom>
            <a:ln w="76200">
              <a:solidFill>
                <a:schemeClr val="accent5"/>
              </a:solidFill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23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 1</a:t>
              </a:r>
            </a:p>
          </p:txBody>
        </p:sp>
        <p:sp>
          <p:nvSpPr>
            <p:cNvPr id="12" name="Textfeld 11"/>
            <p:cNvSpPr txBox="1"/>
            <p:nvPr/>
          </p:nvSpPr>
          <p:spPr bwMode="gray">
            <a:xfrm>
              <a:off x="6794013" y="6093075"/>
              <a:ext cx="958059" cy="379563"/>
            </a:xfrm>
            <a:prstGeom prst="rect">
              <a:avLst/>
            </a:prstGeom>
            <a:ln w="76200">
              <a:solidFill>
                <a:schemeClr val="accent5"/>
              </a:solidFill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23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 3</a:t>
              </a:r>
            </a:p>
          </p:txBody>
        </p:sp>
        <p:sp>
          <p:nvSpPr>
            <p:cNvPr id="13" name="Textfeld 12"/>
            <p:cNvSpPr txBox="1"/>
            <p:nvPr/>
          </p:nvSpPr>
          <p:spPr bwMode="gray">
            <a:xfrm>
              <a:off x="4186804" y="6101698"/>
              <a:ext cx="958059" cy="379563"/>
            </a:xfrm>
            <a:prstGeom prst="rect">
              <a:avLst/>
            </a:prstGeom>
            <a:ln w="76200">
              <a:solidFill>
                <a:schemeClr val="accent5"/>
              </a:solidFill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23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 2</a:t>
              </a:r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fld id="{490D50AA-A47B-42B3-AEBF-DBC41AAA668C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tatis_PP_Master_16x9_deutsch_2018">
  <a:themeElements>
    <a:clrScheme name="Statis">
      <a:dk1>
        <a:srgbClr val="1E1E1E"/>
      </a:dk1>
      <a:lt1>
        <a:sysClr val="window" lastClr="FFFFFF"/>
      </a:lt1>
      <a:dk2>
        <a:srgbClr val="4B4B4B"/>
      </a:dk2>
      <a:lt2>
        <a:srgbClr val="90D2FC"/>
      </a:lt2>
      <a:accent1>
        <a:srgbClr val="006298"/>
      </a:accent1>
      <a:accent2>
        <a:srgbClr val="EC4E60"/>
      </a:accent2>
      <a:accent3>
        <a:srgbClr val="E4D022"/>
      </a:accent3>
      <a:accent4>
        <a:srgbClr val="449ADC"/>
      </a:accent4>
      <a:accent5>
        <a:srgbClr val="A02438"/>
      </a:accent5>
      <a:accent6>
        <a:srgbClr val="00B288"/>
      </a:accent6>
      <a:hlink>
        <a:srgbClr val="2C74B5"/>
      </a:hlink>
      <a:folHlink>
        <a:srgbClr val="093261"/>
      </a:folHlink>
    </a:clrScheme>
    <a:fontScheme name="Statis">
      <a:majorFont>
        <a:latin typeface="Statis Sans"/>
        <a:ea typeface=""/>
        <a:cs typeface=""/>
      </a:majorFont>
      <a:minorFont>
        <a:latin typeface="Stati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</a:spPr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rtlCol="0">
        <a:spAutoFit/>
      </a:bodyPr>
      <a:lstStyle>
        <a:defPPr algn="l">
          <a:defRPr sz="23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atisSans_Destatis_PPT_Master_16x9_englisch_2021__MF2021_01_12.pptx" id="{3E6B6A87-AB33-49F8-A46A-89FA3B53122F}" vid="{8BF115E7-3C2B-4E9B-A039-97C8163AC0F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tatis Sans"/>
        <a:font script="Hebr" typeface="Statis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tatis Sans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tatis Sans"/>
        <a:font script="Hebr" typeface="Statis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tatis Sans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StatisSans_Destatis_PPT_Master_16x9_englisch_2021__MF2021_01_12</Template>
  <TotalTime>0</TotalTime>
  <Words>548</Words>
  <Application>Microsoft Office PowerPoint</Application>
  <PresentationFormat>Benutzerdefiniert</PresentationFormat>
  <Paragraphs>174</Paragraphs>
  <Slides>15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 Black</vt:lpstr>
      <vt:lpstr>Wingdings</vt:lpstr>
      <vt:lpstr>Statis Sans</vt:lpstr>
      <vt:lpstr>Statis Sans Light</vt:lpstr>
      <vt:lpstr>Impact</vt:lpstr>
      <vt:lpstr>Arial</vt:lpstr>
      <vt:lpstr>Times New Roman</vt:lpstr>
      <vt:lpstr>Destatis_PP_Master_16x9_deutsch_2018</vt:lpstr>
      <vt:lpstr>Bitmap-Bild</vt:lpstr>
      <vt:lpstr>Happy Birthday 696/93</vt:lpstr>
      <vt:lpstr>A birthday oration</vt:lpstr>
      <vt:lpstr>30 years ago – a child was born…</vt:lpstr>
      <vt:lpstr>…with a charming name…</vt:lpstr>
      <vt:lpstr>You give guidance</vt:lpstr>
      <vt:lpstr>You give guidance</vt:lpstr>
      <vt:lpstr>You have good company by „Operational Rules 2015“</vt:lpstr>
      <vt:lpstr>…and still a lot of work to do…</vt:lpstr>
      <vt:lpstr>Splitting in case of  Top-Down Profiling</vt:lpstr>
      <vt:lpstr>„Do without splitting“ - a common convention</vt:lpstr>
      <vt:lpstr>Lean Profiling  Fat Enterprises ?!</vt:lpstr>
      <vt:lpstr>A word on compromising</vt:lpstr>
      <vt:lpstr>Business Register is the harbour of units</vt:lpstr>
      <vt:lpstr>PowerPoint-Präsentation</vt:lpstr>
      <vt:lpstr>Contact</vt:lpstr>
    </vt:vector>
  </TitlesOfParts>
  <Company>ZIVIT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Gabriele.Bentele@destatis.de</dc:creator>
  <cp:lastModifiedBy>Sturm, Roland (E11)</cp:lastModifiedBy>
  <cp:revision>45</cp:revision>
  <cp:lastPrinted>2020-08-06T18:12:26Z</cp:lastPrinted>
  <dcterms:created xsi:type="dcterms:W3CDTF">2021-01-25T13:27:52Z</dcterms:created>
  <dcterms:modified xsi:type="dcterms:W3CDTF">2023-09-22T14:53:31Z</dcterms:modified>
</cp:coreProperties>
</file>