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12"/>
  </p:notesMasterIdLst>
  <p:handoutMasterIdLst>
    <p:handoutMasterId r:id="rId13"/>
  </p:handoutMasterIdLst>
  <p:sldIdLst>
    <p:sldId id="282" r:id="rId2"/>
    <p:sldId id="299" r:id="rId3"/>
    <p:sldId id="300" r:id="rId4"/>
    <p:sldId id="283" r:id="rId5"/>
    <p:sldId id="292" r:id="rId6"/>
    <p:sldId id="296" r:id="rId7"/>
    <p:sldId id="295" r:id="rId8"/>
    <p:sldId id="297" r:id="rId9"/>
    <p:sldId id="298" r:id="rId10"/>
    <p:sldId id="29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43" autoAdjust="0"/>
    <p:restoredTop sz="88389" autoAdjust="0"/>
  </p:normalViewPr>
  <p:slideViewPr>
    <p:cSldViewPr snapToGrid="0">
      <p:cViewPr varScale="1">
        <p:scale>
          <a:sx n="81" d="100"/>
          <a:sy n="81" d="100"/>
        </p:scale>
        <p:origin x="1638"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DC60DD-6CFB-446F-85AB-6A4FC369BA7C}"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4622E8F7-184D-42C5-A491-F2116D47FC4C}">
      <dgm:prSet phldrT="[Text]"/>
      <dgm:spPr>
        <a:blipFill rotWithShape="0">
          <a:blip xmlns:r="http://schemas.openxmlformats.org/officeDocument/2006/relationships" r:embed="rId1"/>
          <a:tile tx="0" ty="0" sx="100000" sy="100000" flip="none" algn="tl"/>
        </a:blipFill>
      </dgm:spPr>
      <dgm:t>
        <a:bodyPr/>
        <a:lstStyle/>
        <a:p>
          <a:r>
            <a:rPr lang="en-US" b="1" dirty="0">
              <a:solidFill>
                <a:schemeClr val="tx1">
                  <a:lumMod val="50000"/>
                </a:schemeClr>
              </a:solidFill>
            </a:rPr>
            <a:t>Business Register</a:t>
          </a:r>
        </a:p>
      </dgm:t>
    </dgm:pt>
    <dgm:pt modelId="{A5CF6611-8F53-4118-85FD-FE6EE1DD7D0F}" type="parTrans" cxnId="{4398D971-80DC-4B90-884B-73F6CC1B3615}">
      <dgm:prSet/>
      <dgm:spPr/>
      <dgm:t>
        <a:bodyPr/>
        <a:lstStyle/>
        <a:p>
          <a:endParaRPr lang="en-US"/>
        </a:p>
      </dgm:t>
    </dgm:pt>
    <dgm:pt modelId="{6D4AF09D-2264-4B08-AFE1-7D77D6365606}" type="sibTrans" cxnId="{4398D971-80DC-4B90-884B-73F6CC1B3615}">
      <dgm:prSet/>
      <dgm:spPr/>
      <dgm:t>
        <a:bodyPr/>
        <a:lstStyle/>
        <a:p>
          <a:endParaRPr lang="en-US"/>
        </a:p>
      </dgm:t>
    </dgm:pt>
    <dgm:pt modelId="{BE8B5CC5-BF5C-499B-9BDF-F6BDA858EFF0}">
      <dgm:prSet phldrT="[Text]">
        <dgm:style>
          <a:lnRef idx="1">
            <a:schemeClr val="accent2"/>
          </a:lnRef>
          <a:fillRef idx="2">
            <a:schemeClr val="accent2"/>
          </a:fillRef>
          <a:effectRef idx="1">
            <a:schemeClr val="accent2"/>
          </a:effectRef>
          <a:fontRef idx="minor">
            <a:schemeClr val="dk1"/>
          </a:fontRef>
        </dgm:style>
      </dgm:prSet>
      <dgm:spPr/>
      <dgm:t>
        <a:bodyPr/>
        <a:lstStyle/>
        <a:p>
          <a:r>
            <a:rPr lang="en-US" b="1" dirty="0"/>
            <a:t>Fiji Registrar of Companies (</a:t>
          </a:r>
          <a:r>
            <a:rPr lang="en-US" b="1" dirty="0" err="1"/>
            <a:t>RoC</a:t>
          </a:r>
          <a:r>
            <a:rPr lang="en-US" b="1" dirty="0"/>
            <a:t>)</a:t>
          </a:r>
        </a:p>
      </dgm:t>
    </dgm:pt>
    <dgm:pt modelId="{6B01F781-4244-46A2-A554-307EE20AB483}" type="parTrans" cxnId="{CD34AC27-83E4-4762-918B-F972FEBE307E}">
      <dgm:prSet/>
      <dgm:spPr>
        <a:solidFill>
          <a:srgbClr val="7030A0"/>
        </a:solidFill>
      </dgm:spPr>
      <dgm:t>
        <a:bodyPr/>
        <a:lstStyle/>
        <a:p>
          <a:endParaRPr lang="en-US"/>
        </a:p>
      </dgm:t>
    </dgm:pt>
    <dgm:pt modelId="{82823F4D-CEA5-4F93-874A-DC593A11B345}" type="sibTrans" cxnId="{CD34AC27-83E4-4762-918B-F972FEBE307E}">
      <dgm:prSet/>
      <dgm:spPr/>
      <dgm:t>
        <a:bodyPr/>
        <a:lstStyle/>
        <a:p>
          <a:endParaRPr lang="en-US"/>
        </a:p>
      </dgm:t>
    </dgm:pt>
    <dgm:pt modelId="{A753C7F2-5435-4207-9B20-F7838044D65F}">
      <dgm:prSet phldrT="[Text]">
        <dgm:style>
          <a:lnRef idx="1">
            <a:schemeClr val="accent2"/>
          </a:lnRef>
          <a:fillRef idx="2">
            <a:schemeClr val="accent2"/>
          </a:fillRef>
          <a:effectRef idx="1">
            <a:schemeClr val="accent2"/>
          </a:effectRef>
          <a:fontRef idx="minor">
            <a:schemeClr val="dk1"/>
          </a:fontRef>
        </dgm:style>
      </dgm:prSet>
      <dgm:spPr/>
      <dgm:t>
        <a:bodyPr/>
        <a:lstStyle/>
        <a:p>
          <a:r>
            <a:rPr lang="en-US" b="1" dirty="0"/>
            <a:t>News Papers/Other News Medium</a:t>
          </a:r>
        </a:p>
      </dgm:t>
    </dgm:pt>
    <dgm:pt modelId="{8BA63955-1FC4-42EA-94E9-F6C8DB288111}" type="parTrans" cxnId="{D2A97842-32D8-4B12-BDFA-BD3BEB88B1CE}">
      <dgm:prSet/>
      <dgm:spPr>
        <a:solidFill>
          <a:srgbClr val="7030A0"/>
        </a:solidFill>
      </dgm:spPr>
      <dgm:t>
        <a:bodyPr/>
        <a:lstStyle/>
        <a:p>
          <a:endParaRPr lang="en-US"/>
        </a:p>
      </dgm:t>
    </dgm:pt>
    <dgm:pt modelId="{1020D7D3-CAD4-47D1-949F-E343556140D7}" type="sibTrans" cxnId="{D2A97842-32D8-4B12-BDFA-BD3BEB88B1CE}">
      <dgm:prSet/>
      <dgm:spPr/>
      <dgm:t>
        <a:bodyPr/>
        <a:lstStyle/>
        <a:p>
          <a:endParaRPr lang="en-US"/>
        </a:p>
      </dgm:t>
    </dgm:pt>
    <dgm:pt modelId="{6281CD79-1E43-43D0-9091-3DF7D443DB4C}">
      <dgm:prSet custT="1">
        <dgm:style>
          <a:lnRef idx="1">
            <a:schemeClr val="accent2"/>
          </a:lnRef>
          <a:fillRef idx="2">
            <a:schemeClr val="accent2"/>
          </a:fillRef>
          <a:effectRef idx="1">
            <a:schemeClr val="accent2"/>
          </a:effectRef>
          <a:fontRef idx="minor">
            <a:schemeClr val="dk1"/>
          </a:fontRef>
        </dgm:style>
      </dgm:prSet>
      <dgm:spPr/>
      <dgm:t>
        <a:bodyPr/>
        <a:lstStyle/>
        <a:p>
          <a:r>
            <a:rPr lang="en-US" sz="1200" b="1" dirty="0"/>
            <a:t>Fiji </a:t>
          </a:r>
          <a:r>
            <a:rPr lang="en-US" sz="1100" b="1" dirty="0"/>
            <a:t>Revenue &amp; Customs </a:t>
          </a:r>
          <a:r>
            <a:rPr lang="en-US" sz="1100" b="1" dirty="0" smtClean="0"/>
            <a:t>Services (FRCS</a:t>
          </a:r>
          <a:r>
            <a:rPr lang="en-US" sz="1200" b="1" dirty="0" smtClean="0"/>
            <a:t>)</a:t>
          </a:r>
          <a:endParaRPr lang="en-US" sz="1200" b="1" dirty="0"/>
        </a:p>
      </dgm:t>
    </dgm:pt>
    <dgm:pt modelId="{35853F6E-BE76-4C69-9E69-0FD5266C5060}" type="parTrans" cxnId="{5F8E7F1C-1C44-4B4F-B9A2-92158E24D96E}">
      <dgm:prSet/>
      <dgm:spPr>
        <a:solidFill>
          <a:srgbClr val="7030A0"/>
        </a:solidFill>
      </dgm:spPr>
      <dgm:t>
        <a:bodyPr/>
        <a:lstStyle/>
        <a:p>
          <a:endParaRPr lang="en-US"/>
        </a:p>
      </dgm:t>
    </dgm:pt>
    <dgm:pt modelId="{739EC3F7-1756-46D1-B957-CFDE137FA03F}" type="sibTrans" cxnId="{5F8E7F1C-1C44-4B4F-B9A2-92158E24D96E}">
      <dgm:prSet/>
      <dgm:spPr/>
      <dgm:t>
        <a:bodyPr/>
        <a:lstStyle/>
        <a:p>
          <a:endParaRPr lang="en-US"/>
        </a:p>
      </dgm:t>
    </dgm:pt>
    <dgm:pt modelId="{980D85D6-659C-46A9-BBB5-4646CD5EBCFE}">
      <dgm:prSet>
        <dgm:style>
          <a:lnRef idx="1">
            <a:schemeClr val="accent2"/>
          </a:lnRef>
          <a:fillRef idx="2">
            <a:schemeClr val="accent2"/>
          </a:fillRef>
          <a:effectRef idx="1">
            <a:schemeClr val="accent2"/>
          </a:effectRef>
          <a:fontRef idx="minor">
            <a:schemeClr val="dk1"/>
          </a:fontRef>
        </dgm:style>
      </dgm:prSet>
      <dgm:spPr/>
      <dgm:t>
        <a:bodyPr/>
        <a:lstStyle/>
        <a:p>
          <a:r>
            <a:rPr lang="en-US" b="1" dirty="0"/>
            <a:t>Fiji National Provident Fund</a:t>
          </a:r>
        </a:p>
      </dgm:t>
    </dgm:pt>
    <dgm:pt modelId="{61C8B444-9EA6-453D-BFA7-36FAE92DF547}" type="parTrans" cxnId="{D5765859-C97B-4693-82AE-BAFBC11CE826}">
      <dgm:prSet/>
      <dgm:spPr>
        <a:solidFill>
          <a:srgbClr val="7030A0"/>
        </a:solidFill>
      </dgm:spPr>
      <dgm:t>
        <a:bodyPr/>
        <a:lstStyle/>
        <a:p>
          <a:endParaRPr lang="en-US"/>
        </a:p>
      </dgm:t>
    </dgm:pt>
    <dgm:pt modelId="{47C0F4A3-69AC-4A1F-8BAB-6A1F4635FE47}" type="sibTrans" cxnId="{D5765859-C97B-4693-82AE-BAFBC11CE826}">
      <dgm:prSet/>
      <dgm:spPr/>
      <dgm:t>
        <a:bodyPr/>
        <a:lstStyle/>
        <a:p>
          <a:endParaRPr lang="en-US"/>
        </a:p>
      </dgm:t>
    </dgm:pt>
    <dgm:pt modelId="{085DBD36-C2DC-4718-AC76-6D596B6848C3}">
      <dgm:prSet>
        <dgm:style>
          <a:lnRef idx="1">
            <a:schemeClr val="accent2"/>
          </a:lnRef>
          <a:fillRef idx="2">
            <a:schemeClr val="accent2"/>
          </a:fillRef>
          <a:effectRef idx="1">
            <a:schemeClr val="accent2"/>
          </a:effectRef>
          <a:fontRef idx="minor">
            <a:schemeClr val="dk1"/>
          </a:fontRef>
        </dgm:style>
      </dgm:prSet>
      <dgm:spPr/>
      <dgm:t>
        <a:bodyPr/>
        <a:lstStyle/>
        <a:p>
          <a:r>
            <a:rPr lang="en-US" b="1" dirty="0"/>
            <a:t>Registrar of Hotels</a:t>
          </a:r>
        </a:p>
      </dgm:t>
    </dgm:pt>
    <dgm:pt modelId="{AE0596CD-3F0C-47EF-BF0D-AF3266BCDC7A}" type="parTrans" cxnId="{F673AA1B-CFCE-4A09-995B-68A7061CCADF}">
      <dgm:prSet/>
      <dgm:spPr>
        <a:solidFill>
          <a:srgbClr val="7030A0"/>
        </a:solidFill>
      </dgm:spPr>
      <dgm:t>
        <a:bodyPr/>
        <a:lstStyle/>
        <a:p>
          <a:endParaRPr lang="en-US"/>
        </a:p>
      </dgm:t>
    </dgm:pt>
    <dgm:pt modelId="{A18E0499-6A06-4920-BC22-6DB18158F484}" type="sibTrans" cxnId="{F673AA1B-CFCE-4A09-995B-68A7061CCADF}">
      <dgm:prSet/>
      <dgm:spPr/>
      <dgm:t>
        <a:bodyPr/>
        <a:lstStyle/>
        <a:p>
          <a:endParaRPr lang="en-US"/>
        </a:p>
      </dgm:t>
    </dgm:pt>
    <dgm:pt modelId="{3184DAC5-2DF6-4E3B-A0A2-046D14CBECBF}">
      <dgm:prSet>
        <dgm:style>
          <a:lnRef idx="1">
            <a:schemeClr val="accent2"/>
          </a:lnRef>
          <a:fillRef idx="2">
            <a:schemeClr val="accent2"/>
          </a:fillRef>
          <a:effectRef idx="1">
            <a:schemeClr val="accent2"/>
          </a:effectRef>
          <a:fontRef idx="minor">
            <a:schemeClr val="dk1"/>
          </a:fontRef>
        </dgm:style>
      </dgm:prSet>
      <dgm:spPr/>
      <dgm:t>
        <a:bodyPr/>
        <a:lstStyle/>
        <a:p>
          <a:r>
            <a:rPr lang="en-US" b="1" dirty="0"/>
            <a:t>Registrar of Money Lenders</a:t>
          </a:r>
        </a:p>
      </dgm:t>
    </dgm:pt>
    <dgm:pt modelId="{F9A6B89A-FB57-43A2-BA9C-BE104A5561C7}" type="parTrans" cxnId="{3046F46E-88F2-4B11-BAF5-412B3575E373}">
      <dgm:prSet/>
      <dgm:spPr>
        <a:solidFill>
          <a:srgbClr val="7030A0"/>
        </a:solidFill>
      </dgm:spPr>
      <dgm:t>
        <a:bodyPr/>
        <a:lstStyle/>
        <a:p>
          <a:endParaRPr lang="en-US"/>
        </a:p>
      </dgm:t>
    </dgm:pt>
    <dgm:pt modelId="{32C43E10-6A3A-4CE3-BA67-9E27D149D7DC}" type="sibTrans" cxnId="{3046F46E-88F2-4B11-BAF5-412B3575E373}">
      <dgm:prSet/>
      <dgm:spPr/>
      <dgm:t>
        <a:bodyPr/>
        <a:lstStyle/>
        <a:p>
          <a:endParaRPr lang="en-US"/>
        </a:p>
      </dgm:t>
    </dgm:pt>
    <dgm:pt modelId="{49F3A388-FE82-442A-8677-53BF13F670C7}">
      <dgm:prSet>
        <dgm:style>
          <a:lnRef idx="1">
            <a:schemeClr val="accent2"/>
          </a:lnRef>
          <a:fillRef idx="2">
            <a:schemeClr val="accent2"/>
          </a:fillRef>
          <a:effectRef idx="1">
            <a:schemeClr val="accent2"/>
          </a:effectRef>
          <a:fontRef idx="minor">
            <a:schemeClr val="dk1"/>
          </a:fontRef>
        </dgm:style>
      </dgm:prSet>
      <dgm:spPr/>
      <dgm:t>
        <a:bodyPr/>
        <a:lstStyle/>
        <a:p>
          <a:r>
            <a:rPr lang="en-US" b="1" dirty="0"/>
            <a:t>Offices of the Divisional Commissioners &amp; District Officers</a:t>
          </a:r>
        </a:p>
      </dgm:t>
    </dgm:pt>
    <dgm:pt modelId="{7DD8BA98-A3F9-423D-85F0-CC85FFA9AD53}" type="parTrans" cxnId="{58CC946D-7024-4D0A-832C-ADB1A44D0BF5}">
      <dgm:prSet/>
      <dgm:spPr>
        <a:solidFill>
          <a:srgbClr val="7030A0"/>
        </a:solidFill>
      </dgm:spPr>
      <dgm:t>
        <a:bodyPr/>
        <a:lstStyle/>
        <a:p>
          <a:endParaRPr lang="en-US"/>
        </a:p>
      </dgm:t>
    </dgm:pt>
    <dgm:pt modelId="{16BA5BDB-3CF7-453A-A8F5-903211C82345}" type="sibTrans" cxnId="{58CC946D-7024-4D0A-832C-ADB1A44D0BF5}">
      <dgm:prSet/>
      <dgm:spPr/>
      <dgm:t>
        <a:bodyPr/>
        <a:lstStyle/>
        <a:p>
          <a:endParaRPr lang="en-US"/>
        </a:p>
      </dgm:t>
    </dgm:pt>
    <dgm:pt modelId="{554F64C0-8426-43CB-9593-DCC87EFE6447}">
      <dgm:prSet>
        <dgm:style>
          <a:lnRef idx="1">
            <a:schemeClr val="accent2"/>
          </a:lnRef>
          <a:fillRef idx="2">
            <a:schemeClr val="accent2"/>
          </a:fillRef>
          <a:effectRef idx="1">
            <a:schemeClr val="accent2"/>
          </a:effectRef>
          <a:fontRef idx="minor">
            <a:schemeClr val="dk1"/>
          </a:fontRef>
        </dgm:style>
      </dgm:prSet>
      <dgm:spPr/>
      <dgm:t>
        <a:bodyPr/>
        <a:lstStyle/>
        <a:p>
          <a:r>
            <a:rPr lang="en-US" b="1" dirty="0"/>
            <a:t>Town &amp; City Councils</a:t>
          </a:r>
        </a:p>
      </dgm:t>
    </dgm:pt>
    <dgm:pt modelId="{DB5D0A63-4246-47C6-9FCF-A6E9122702EB}" type="parTrans" cxnId="{3ADAA482-A115-4A6A-8320-C96326397A0B}">
      <dgm:prSet/>
      <dgm:spPr>
        <a:solidFill>
          <a:srgbClr val="7030A0"/>
        </a:solidFill>
      </dgm:spPr>
      <dgm:t>
        <a:bodyPr/>
        <a:lstStyle/>
        <a:p>
          <a:endParaRPr lang="en-US"/>
        </a:p>
      </dgm:t>
    </dgm:pt>
    <dgm:pt modelId="{DFB73804-0C2C-471F-89C2-59A70E167779}" type="sibTrans" cxnId="{3ADAA482-A115-4A6A-8320-C96326397A0B}">
      <dgm:prSet/>
      <dgm:spPr/>
      <dgm:t>
        <a:bodyPr/>
        <a:lstStyle/>
        <a:p>
          <a:endParaRPr lang="en-US"/>
        </a:p>
      </dgm:t>
    </dgm:pt>
    <dgm:pt modelId="{95B28DF1-D270-412D-B4A7-90A438FF4987}">
      <dgm:prSet>
        <dgm:style>
          <a:lnRef idx="1">
            <a:schemeClr val="accent2"/>
          </a:lnRef>
          <a:fillRef idx="2">
            <a:schemeClr val="accent2"/>
          </a:fillRef>
          <a:effectRef idx="1">
            <a:schemeClr val="accent2"/>
          </a:effectRef>
          <a:fontRef idx="minor">
            <a:schemeClr val="dk1"/>
          </a:fontRef>
        </dgm:style>
      </dgm:prSet>
      <dgm:spPr/>
      <dgm:t>
        <a:bodyPr/>
        <a:lstStyle/>
        <a:p>
          <a:r>
            <a:rPr lang="en-US" b="1" dirty="0"/>
            <a:t>Telephone Business </a:t>
          </a:r>
          <a:r>
            <a:rPr lang="en-US" b="1" dirty="0">
              <a:solidFill>
                <a:schemeClr val="tx1"/>
              </a:solidFill>
            </a:rPr>
            <a:t>Directory</a:t>
          </a:r>
          <a:r>
            <a:rPr lang="en-US" b="1" dirty="0"/>
            <a:t> (Yellow Pages)</a:t>
          </a:r>
        </a:p>
      </dgm:t>
    </dgm:pt>
    <dgm:pt modelId="{F6BE849E-F44E-4C5F-A25C-E53B7CA5AD2D}" type="parTrans" cxnId="{C4F9C592-CF39-485D-BD4F-C7FB046586EE}">
      <dgm:prSet/>
      <dgm:spPr>
        <a:solidFill>
          <a:srgbClr val="7030A0"/>
        </a:solidFill>
      </dgm:spPr>
      <dgm:t>
        <a:bodyPr/>
        <a:lstStyle/>
        <a:p>
          <a:endParaRPr lang="en-US"/>
        </a:p>
      </dgm:t>
    </dgm:pt>
    <dgm:pt modelId="{836BA000-E1A0-4F2B-B71C-21FF71DC1AB8}" type="sibTrans" cxnId="{C4F9C592-CF39-485D-BD4F-C7FB046586EE}">
      <dgm:prSet/>
      <dgm:spPr/>
      <dgm:t>
        <a:bodyPr/>
        <a:lstStyle/>
        <a:p>
          <a:endParaRPr lang="en-US"/>
        </a:p>
      </dgm:t>
    </dgm:pt>
    <dgm:pt modelId="{8E721EFB-C538-44A2-9E19-640D4BF0B19C}">
      <dgm:prSet>
        <dgm:style>
          <a:lnRef idx="1">
            <a:schemeClr val="accent2"/>
          </a:lnRef>
          <a:fillRef idx="2">
            <a:schemeClr val="accent2"/>
          </a:fillRef>
          <a:effectRef idx="1">
            <a:schemeClr val="accent2"/>
          </a:effectRef>
          <a:fontRef idx="minor">
            <a:schemeClr val="dk1"/>
          </a:fontRef>
        </dgm:style>
      </dgm:prSet>
      <dgm:spPr/>
      <dgm:t>
        <a:bodyPr/>
        <a:lstStyle/>
        <a:p>
          <a:r>
            <a:rPr lang="en-US" b="1" dirty="0"/>
            <a:t>Investment Fiji</a:t>
          </a:r>
        </a:p>
      </dgm:t>
    </dgm:pt>
    <dgm:pt modelId="{71097D7C-CAE9-4526-9658-88A068267BBD}" type="parTrans" cxnId="{CDBA5EA2-A218-425F-8C13-B023FFDE1EAF}">
      <dgm:prSet/>
      <dgm:spPr>
        <a:solidFill>
          <a:srgbClr val="7030A0"/>
        </a:solidFill>
      </dgm:spPr>
      <dgm:t>
        <a:bodyPr/>
        <a:lstStyle/>
        <a:p>
          <a:endParaRPr lang="en-US"/>
        </a:p>
      </dgm:t>
    </dgm:pt>
    <dgm:pt modelId="{AFC82B38-C92E-4F2C-9E3E-9F974A84CA60}" type="sibTrans" cxnId="{CDBA5EA2-A218-425F-8C13-B023FFDE1EAF}">
      <dgm:prSet/>
      <dgm:spPr/>
      <dgm:t>
        <a:bodyPr/>
        <a:lstStyle/>
        <a:p>
          <a:endParaRPr lang="en-US"/>
        </a:p>
      </dgm:t>
    </dgm:pt>
    <dgm:pt modelId="{BACCE384-8C9D-428F-81F5-E62325A93CAC}">
      <dgm:prSet>
        <dgm:style>
          <a:lnRef idx="1">
            <a:schemeClr val="accent2"/>
          </a:lnRef>
          <a:fillRef idx="2">
            <a:schemeClr val="accent2"/>
          </a:fillRef>
          <a:effectRef idx="1">
            <a:schemeClr val="accent2"/>
          </a:effectRef>
          <a:fontRef idx="minor">
            <a:schemeClr val="dk1"/>
          </a:fontRef>
        </dgm:style>
      </dgm:prSet>
      <dgm:spPr/>
      <dgm:t>
        <a:bodyPr/>
        <a:lstStyle/>
        <a:p>
          <a:r>
            <a:rPr lang="en-US" b="1" dirty="0"/>
            <a:t>FBoS Staff</a:t>
          </a:r>
        </a:p>
      </dgm:t>
    </dgm:pt>
    <dgm:pt modelId="{BA31A2BD-3524-4267-8883-E24DFDA8BAB2}" type="parTrans" cxnId="{142E73E2-6F18-4148-B000-66537224D0E7}">
      <dgm:prSet/>
      <dgm:spPr>
        <a:solidFill>
          <a:srgbClr val="7030A0"/>
        </a:solidFill>
      </dgm:spPr>
      <dgm:t>
        <a:bodyPr/>
        <a:lstStyle/>
        <a:p>
          <a:endParaRPr lang="en-US"/>
        </a:p>
      </dgm:t>
    </dgm:pt>
    <dgm:pt modelId="{04043ABE-3247-40CF-8DE0-83CD084C4B4E}" type="sibTrans" cxnId="{142E73E2-6F18-4148-B000-66537224D0E7}">
      <dgm:prSet/>
      <dgm:spPr/>
      <dgm:t>
        <a:bodyPr/>
        <a:lstStyle/>
        <a:p>
          <a:endParaRPr lang="en-US"/>
        </a:p>
      </dgm:t>
    </dgm:pt>
    <dgm:pt modelId="{77300CAC-6C09-4F8E-86C0-FA07A66639FA}" type="pres">
      <dgm:prSet presAssocID="{6FDC60DD-6CFB-446F-85AB-6A4FC369BA7C}" presName="cycle" presStyleCnt="0">
        <dgm:presLayoutVars>
          <dgm:chMax val="1"/>
          <dgm:dir/>
          <dgm:animLvl val="ctr"/>
          <dgm:resizeHandles val="exact"/>
        </dgm:presLayoutVars>
      </dgm:prSet>
      <dgm:spPr/>
      <dgm:t>
        <a:bodyPr/>
        <a:lstStyle/>
        <a:p>
          <a:endParaRPr lang="en-US"/>
        </a:p>
      </dgm:t>
    </dgm:pt>
    <dgm:pt modelId="{967CD97C-75CC-4032-859D-EAB1F13E5AD2}" type="pres">
      <dgm:prSet presAssocID="{4622E8F7-184D-42C5-A491-F2116D47FC4C}" presName="centerShape" presStyleLbl="node0" presStyleIdx="0" presStyleCnt="1" custScaleX="232316" custScaleY="193205" custLinFactNeighborX="249" custLinFactNeighborY="-2596"/>
      <dgm:spPr/>
      <dgm:t>
        <a:bodyPr/>
        <a:lstStyle/>
        <a:p>
          <a:endParaRPr lang="en-US"/>
        </a:p>
      </dgm:t>
    </dgm:pt>
    <dgm:pt modelId="{872483D9-9A9F-4473-A3D6-A85E74399B86}" type="pres">
      <dgm:prSet presAssocID="{35853F6E-BE76-4C69-9E69-0FD5266C5060}" presName="parTrans" presStyleLbl="bgSibTrans2D1" presStyleIdx="0" presStyleCnt="11" custScaleX="55798" custLinFactNeighborX="12657" custLinFactNeighborY="19784"/>
      <dgm:spPr/>
      <dgm:t>
        <a:bodyPr/>
        <a:lstStyle/>
        <a:p>
          <a:endParaRPr lang="en-US"/>
        </a:p>
      </dgm:t>
    </dgm:pt>
    <dgm:pt modelId="{8D5D9131-B3E0-44E6-80FE-2D39894940D9}" type="pres">
      <dgm:prSet presAssocID="{6281CD79-1E43-43D0-9091-3DF7D443DB4C}" presName="node" presStyleLbl="node1" presStyleIdx="0" presStyleCnt="11" custScaleX="143918" custScaleY="81107" custRadScaleRad="94266" custRadScaleInc="-10034">
        <dgm:presLayoutVars>
          <dgm:bulletEnabled val="1"/>
        </dgm:presLayoutVars>
      </dgm:prSet>
      <dgm:spPr/>
      <dgm:t>
        <a:bodyPr/>
        <a:lstStyle/>
        <a:p>
          <a:endParaRPr lang="en-US"/>
        </a:p>
      </dgm:t>
    </dgm:pt>
    <dgm:pt modelId="{9C47F364-02B5-4079-A954-44DF81145A73}" type="pres">
      <dgm:prSet presAssocID="{6B01F781-4244-46A2-A554-307EE20AB483}" presName="parTrans" presStyleLbl="bgSibTrans2D1" presStyleIdx="1" presStyleCnt="11" custScaleX="55702" custLinFactNeighborX="16706" custLinFactNeighborY="64078"/>
      <dgm:spPr/>
      <dgm:t>
        <a:bodyPr/>
        <a:lstStyle/>
        <a:p>
          <a:endParaRPr lang="en-US"/>
        </a:p>
      </dgm:t>
    </dgm:pt>
    <dgm:pt modelId="{B51B8FB1-6E9D-4D94-8E9C-C9E6FDB25483}" type="pres">
      <dgm:prSet presAssocID="{BE8B5CC5-BF5C-499B-9BDF-F6BDA858EFF0}" presName="node" presStyleLbl="node1" presStyleIdx="1" presStyleCnt="11" custScaleX="142764" custRadScaleRad="95281" custRadScaleInc="-1896">
        <dgm:presLayoutVars>
          <dgm:bulletEnabled val="1"/>
        </dgm:presLayoutVars>
      </dgm:prSet>
      <dgm:spPr/>
      <dgm:t>
        <a:bodyPr/>
        <a:lstStyle/>
        <a:p>
          <a:endParaRPr lang="en-US"/>
        </a:p>
      </dgm:t>
    </dgm:pt>
    <dgm:pt modelId="{00043B2F-3DB6-4444-8A40-832E05E2C82E}" type="pres">
      <dgm:prSet presAssocID="{BA31A2BD-3524-4267-8883-E24DFDA8BAB2}" presName="parTrans" presStyleLbl="bgSibTrans2D1" presStyleIdx="2" presStyleCnt="11" custScaleX="59293" custLinFactNeighborX="10277" custLinFactNeighborY="64643"/>
      <dgm:spPr/>
      <dgm:t>
        <a:bodyPr/>
        <a:lstStyle/>
        <a:p>
          <a:endParaRPr lang="en-US"/>
        </a:p>
      </dgm:t>
    </dgm:pt>
    <dgm:pt modelId="{B7D2B514-9465-463F-97D7-08B9D7DADA32}" type="pres">
      <dgm:prSet presAssocID="{BACCE384-8C9D-428F-81F5-E62325A93CAC}" presName="node" presStyleLbl="node1" presStyleIdx="2" presStyleCnt="11" custScaleX="142629" custRadScaleRad="105343" custRadScaleInc="-21199">
        <dgm:presLayoutVars>
          <dgm:bulletEnabled val="1"/>
        </dgm:presLayoutVars>
      </dgm:prSet>
      <dgm:spPr/>
      <dgm:t>
        <a:bodyPr/>
        <a:lstStyle/>
        <a:p>
          <a:endParaRPr lang="en-US"/>
        </a:p>
      </dgm:t>
    </dgm:pt>
    <dgm:pt modelId="{BA04DA3E-FE5C-44F9-B999-DF567C44B290}" type="pres">
      <dgm:prSet presAssocID="{71097D7C-CAE9-4526-9658-88A068267BBD}" presName="parTrans" presStyleLbl="bgSibTrans2D1" presStyleIdx="3" presStyleCnt="11" custScaleX="56010" custLinFactNeighborX="13432" custLinFactNeighborY="19611"/>
      <dgm:spPr/>
      <dgm:t>
        <a:bodyPr/>
        <a:lstStyle/>
        <a:p>
          <a:endParaRPr lang="en-US"/>
        </a:p>
      </dgm:t>
    </dgm:pt>
    <dgm:pt modelId="{32C28FEF-77E3-41BA-924C-F2B9C9BB42A8}" type="pres">
      <dgm:prSet presAssocID="{8E721EFB-C538-44A2-9E19-640D4BF0B19C}" presName="node" presStyleLbl="node1" presStyleIdx="3" presStyleCnt="11" custScaleX="143367" custScaleY="75300" custRadScaleRad="114391" custRadScaleInc="-63322">
        <dgm:presLayoutVars>
          <dgm:bulletEnabled val="1"/>
        </dgm:presLayoutVars>
      </dgm:prSet>
      <dgm:spPr/>
      <dgm:t>
        <a:bodyPr/>
        <a:lstStyle/>
        <a:p>
          <a:endParaRPr lang="en-US"/>
        </a:p>
      </dgm:t>
    </dgm:pt>
    <dgm:pt modelId="{BC79D16F-FC03-4994-9871-1E4B9ECC1159}" type="pres">
      <dgm:prSet presAssocID="{F6BE849E-F44E-4C5F-A25C-E53B7CA5AD2D}" presName="parTrans" presStyleLbl="bgSibTrans2D1" presStyleIdx="4" presStyleCnt="11" custAng="358026" custScaleX="57417" custLinFactNeighborX="5524" custLinFactNeighborY="32798"/>
      <dgm:spPr/>
      <dgm:t>
        <a:bodyPr/>
        <a:lstStyle/>
        <a:p>
          <a:endParaRPr lang="en-US"/>
        </a:p>
      </dgm:t>
    </dgm:pt>
    <dgm:pt modelId="{10F0BB1C-6AEB-400D-9ACA-03477850C5C4}" type="pres">
      <dgm:prSet presAssocID="{95B28DF1-D270-412D-B4A7-90A438FF4987}" presName="node" presStyleLbl="node1" presStyleIdx="4" presStyleCnt="11" custScaleX="195919" custRadScaleRad="103642" custRadScaleInc="-23354">
        <dgm:presLayoutVars>
          <dgm:bulletEnabled val="1"/>
        </dgm:presLayoutVars>
      </dgm:prSet>
      <dgm:spPr/>
      <dgm:t>
        <a:bodyPr/>
        <a:lstStyle/>
        <a:p>
          <a:endParaRPr lang="en-US"/>
        </a:p>
      </dgm:t>
    </dgm:pt>
    <dgm:pt modelId="{4690A833-3346-411B-A8A6-85A77D659BEF}" type="pres">
      <dgm:prSet presAssocID="{DB5D0A63-4246-47C6-9FCF-A6E9122702EB}" presName="parTrans" presStyleLbl="bgSibTrans2D1" presStyleIdx="5" presStyleCnt="11" custScaleX="63185" custLinFactNeighborX="-3520" custLinFactNeighborY="36417"/>
      <dgm:spPr/>
      <dgm:t>
        <a:bodyPr/>
        <a:lstStyle/>
        <a:p>
          <a:endParaRPr lang="en-US"/>
        </a:p>
      </dgm:t>
    </dgm:pt>
    <dgm:pt modelId="{6D715255-077E-4B07-B114-7EB28705DEAA}" type="pres">
      <dgm:prSet presAssocID="{554F64C0-8426-43CB-9593-DCC87EFE6447}" presName="node" presStyleLbl="node1" presStyleIdx="5" presStyleCnt="11" custScaleX="125175" custRadScaleRad="96539" custRadScaleInc="28635">
        <dgm:presLayoutVars>
          <dgm:bulletEnabled val="1"/>
        </dgm:presLayoutVars>
      </dgm:prSet>
      <dgm:spPr/>
      <dgm:t>
        <a:bodyPr/>
        <a:lstStyle/>
        <a:p>
          <a:endParaRPr lang="en-US"/>
        </a:p>
      </dgm:t>
    </dgm:pt>
    <dgm:pt modelId="{45034953-08A7-474F-8B90-E63E67DD1B4B}" type="pres">
      <dgm:prSet presAssocID="{7DD8BA98-A3F9-423D-85F0-CC85FFA9AD53}" presName="parTrans" presStyleLbl="bgSibTrans2D1" presStyleIdx="6" presStyleCnt="11" custAng="21068065" custScaleX="56063" custLinFactNeighborX="-16155" custLinFactNeighborY="40405"/>
      <dgm:spPr/>
      <dgm:t>
        <a:bodyPr/>
        <a:lstStyle/>
        <a:p>
          <a:endParaRPr lang="en-US"/>
        </a:p>
      </dgm:t>
    </dgm:pt>
    <dgm:pt modelId="{609D6F0F-DAB5-4D11-939D-DE94F40E1E18}" type="pres">
      <dgm:prSet presAssocID="{49F3A388-FE82-442A-8677-53BF13F670C7}" presName="node" presStyleLbl="node1" presStyleIdx="6" presStyleCnt="11" custScaleX="213154" custRadScaleRad="112668" custRadScaleInc="81603">
        <dgm:presLayoutVars>
          <dgm:bulletEnabled val="1"/>
        </dgm:presLayoutVars>
      </dgm:prSet>
      <dgm:spPr/>
      <dgm:t>
        <a:bodyPr/>
        <a:lstStyle/>
        <a:p>
          <a:endParaRPr lang="en-US"/>
        </a:p>
      </dgm:t>
    </dgm:pt>
    <dgm:pt modelId="{448EADB1-5B6C-4462-B477-7DD842E69B7B}" type="pres">
      <dgm:prSet presAssocID="{F9A6B89A-FB57-43A2-BA9C-BE104A5561C7}" presName="parTrans" presStyleLbl="bgSibTrans2D1" presStyleIdx="7" presStyleCnt="11" custAng="21347861" custScaleX="62938" custLinFactNeighborX="-19315" custLinFactNeighborY="-1452"/>
      <dgm:spPr/>
      <dgm:t>
        <a:bodyPr/>
        <a:lstStyle/>
        <a:p>
          <a:endParaRPr lang="en-US"/>
        </a:p>
      </dgm:t>
    </dgm:pt>
    <dgm:pt modelId="{17CD2D60-8602-4D7F-ADAD-3C281E53321C}" type="pres">
      <dgm:prSet presAssocID="{3184DAC5-2DF6-4E3B-A0A2-046D14CBECBF}" presName="node" presStyleLbl="node1" presStyleIdx="7" presStyleCnt="11" custScaleX="167022" custRadScaleRad="112771" custRadScaleInc="85604">
        <dgm:presLayoutVars>
          <dgm:bulletEnabled val="1"/>
        </dgm:presLayoutVars>
      </dgm:prSet>
      <dgm:spPr/>
      <dgm:t>
        <a:bodyPr/>
        <a:lstStyle/>
        <a:p>
          <a:endParaRPr lang="en-US"/>
        </a:p>
      </dgm:t>
    </dgm:pt>
    <dgm:pt modelId="{BD41C204-D5BF-4A5D-878C-9AD49FAD15DD}" type="pres">
      <dgm:prSet presAssocID="{AE0596CD-3F0C-47EF-BF0D-AF3266BCDC7A}" presName="parTrans" presStyleLbl="bgSibTrans2D1" presStyleIdx="8" presStyleCnt="11" custScaleX="64247" custLinFactNeighborX="-15510" custLinFactNeighborY="32894"/>
      <dgm:spPr/>
      <dgm:t>
        <a:bodyPr/>
        <a:lstStyle/>
        <a:p>
          <a:endParaRPr lang="en-US"/>
        </a:p>
      </dgm:t>
    </dgm:pt>
    <dgm:pt modelId="{52F693D3-06A6-4A0A-940F-D16F2923088F}" type="pres">
      <dgm:prSet presAssocID="{085DBD36-C2DC-4718-AC76-6D596B6848C3}" presName="node" presStyleLbl="node1" presStyleIdx="8" presStyleCnt="11" custScaleX="149154" custRadScaleRad="104149" custRadScaleInc="49494">
        <dgm:presLayoutVars>
          <dgm:bulletEnabled val="1"/>
        </dgm:presLayoutVars>
      </dgm:prSet>
      <dgm:spPr/>
      <dgm:t>
        <a:bodyPr/>
        <a:lstStyle/>
        <a:p>
          <a:endParaRPr lang="en-US"/>
        </a:p>
      </dgm:t>
    </dgm:pt>
    <dgm:pt modelId="{E58FC55B-FB3B-4103-85A7-AC817F8CF280}" type="pres">
      <dgm:prSet presAssocID="{61C8B444-9EA6-453D-BFA7-36FAE92DF547}" presName="parTrans" presStyleLbl="bgSibTrans2D1" presStyleIdx="9" presStyleCnt="11" custScaleX="60605" custLinFactNeighborX="-19142" custLinFactNeighborY="43513"/>
      <dgm:spPr/>
      <dgm:t>
        <a:bodyPr/>
        <a:lstStyle/>
        <a:p>
          <a:endParaRPr lang="en-US"/>
        </a:p>
      </dgm:t>
    </dgm:pt>
    <dgm:pt modelId="{D4653D7C-23E5-4DA2-B07E-3EE1B9F99B87}" type="pres">
      <dgm:prSet presAssocID="{980D85D6-659C-46A9-BBB5-4646CD5EBCFE}" presName="node" presStyleLbl="node1" presStyleIdx="9" presStyleCnt="11" custScaleX="160398" custRadScaleRad="95809" custRadScaleInc="32479">
        <dgm:presLayoutVars>
          <dgm:bulletEnabled val="1"/>
        </dgm:presLayoutVars>
      </dgm:prSet>
      <dgm:spPr/>
      <dgm:t>
        <a:bodyPr/>
        <a:lstStyle/>
        <a:p>
          <a:endParaRPr lang="en-US"/>
        </a:p>
      </dgm:t>
    </dgm:pt>
    <dgm:pt modelId="{FC3C9649-E74B-4BBF-855A-493C038CB955}" type="pres">
      <dgm:prSet presAssocID="{8BA63955-1FC4-42EA-94E9-F6C8DB288111}" presName="parTrans" presStyleLbl="bgSibTrans2D1" presStyleIdx="10" presStyleCnt="11" custAng="21241946" custScaleX="59782" custLinFactNeighborX="-19130" custLinFactNeighborY="20223"/>
      <dgm:spPr/>
      <dgm:t>
        <a:bodyPr/>
        <a:lstStyle/>
        <a:p>
          <a:endParaRPr lang="en-US"/>
        </a:p>
      </dgm:t>
    </dgm:pt>
    <dgm:pt modelId="{2A2D1978-EB1B-481C-A4D7-1491C6F1EB2E}" type="pres">
      <dgm:prSet presAssocID="{A753C7F2-5435-4207-9B20-F7838044D65F}" presName="node" presStyleLbl="node1" presStyleIdx="10" presStyleCnt="11" custScaleX="165083" custRadScaleRad="96081" custRadScaleInc="9844">
        <dgm:presLayoutVars>
          <dgm:bulletEnabled val="1"/>
        </dgm:presLayoutVars>
      </dgm:prSet>
      <dgm:spPr/>
      <dgm:t>
        <a:bodyPr/>
        <a:lstStyle/>
        <a:p>
          <a:endParaRPr lang="en-US"/>
        </a:p>
      </dgm:t>
    </dgm:pt>
  </dgm:ptLst>
  <dgm:cxnLst>
    <dgm:cxn modelId="{E5416B93-A657-445D-BBFC-6158991B1405}" type="presOf" srcId="{8BA63955-1FC4-42EA-94E9-F6C8DB288111}" destId="{FC3C9649-E74B-4BBF-855A-493C038CB955}" srcOrd="0" destOrd="0" presId="urn:microsoft.com/office/officeart/2005/8/layout/radial4"/>
    <dgm:cxn modelId="{8F1ED28F-79F9-409D-AB04-1E6A7C898999}" type="presOf" srcId="{BA31A2BD-3524-4267-8883-E24DFDA8BAB2}" destId="{00043B2F-3DB6-4444-8A40-832E05E2C82E}" srcOrd="0" destOrd="0" presId="urn:microsoft.com/office/officeart/2005/8/layout/radial4"/>
    <dgm:cxn modelId="{A44C7CEF-4358-4FFC-9C46-4AAA10AD891C}" type="presOf" srcId="{35853F6E-BE76-4C69-9E69-0FD5266C5060}" destId="{872483D9-9A9F-4473-A3D6-A85E74399B86}" srcOrd="0" destOrd="0" presId="urn:microsoft.com/office/officeart/2005/8/layout/radial4"/>
    <dgm:cxn modelId="{F673AA1B-CFCE-4A09-995B-68A7061CCADF}" srcId="{4622E8F7-184D-42C5-A491-F2116D47FC4C}" destId="{085DBD36-C2DC-4718-AC76-6D596B6848C3}" srcOrd="8" destOrd="0" parTransId="{AE0596CD-3F0C-47EF-BF0D-AF3266BCDC7A}" sibTransId="{A18E0499-6A06-4920-BC22-6DB18158F484}"/>
    <dgm:cxn modelId="{CD34AC27-83E4-4762-918B-F972FEBE307E}" srcId="{4622E8F7-184D-42C5-A491-F2116D47FC4C}" destId="{BE8B5CC5-BF5C-499B-9BDF-F6BDA858EFF0}" srcOrd="1" destOrd="0" parTransId="{6B01F781-4244-46A2-A554-307EE20AB483}" sibTransId="{82823F4D-CEA5-4F93-874A-DC593A11B345}"/>
    <dgm:cxn modelId="{AC86F394-4A75-4E99-A673-E47331941816}" type="presOf" srcId="{F6BE849E-F44E-4C5F-A25C-E53B7CA5AD2D}" destId="{BC79D16F-FC03-4994-9871-1E4B9ECC1159}" srcOrd="0" destOrd="0" presId="urn:microsoft.com/office/officeart/2005/8/layout/radial4"/>
    <dgm:cxn modelId="{142E73E2-6F18-4148-B000-66537224D0E7}" srcId="{4622E8F7-184D-42C5-A491-F2116D47FC4C}" destId="{BACCE384-8C9D-428F-81F5-E62325A93CAC}" srcOrd="2" destOrd="0" parTransId="{BA31A2BD-3524-4267-8883-E24DFDA8BAB2}" sibTransId="{04043ABE-3247-40CF-8DE0-83CD084C4B4E}"/>
    <dgm:cxn modelId="{B5C22CFB-EC18-4107-B96C-C55C15EC1E7F}" type="presOf" srcId="{554F64C0-8426-43CB-9593-DCC87EFE6447}" destId="{6D715255-077E-4B07-B114-7EB28705DEAA}" srcOrd="0" destOrd="0" presId="urn:microsoft.com/office/officeart/2005/8/layout/radial4"/>
    <dgm:cxn modelId="{9D93B941-3560-422B-8ABF-1FE7E23A5351}" type="presOf" srcId="{61C8B444-9EA6-453D-BFA7-36FAE92DF547}" destId="{E58FC55B-FB3B-4103-85A7-AC817F8CF280}" srcOrd="0" destOrd="0" presId="urn:microsoft.com/office/officeart/2005/8/layout/radial4"/>
    <dgm:cxn modelId="{140FC7BC-E0B1-4978-AA48-6727705B1F7B}" type="presOf" srcId="{AE0596CD-3F0C-47EF-BF0D-AF3266BCDC7A}" destId="{BD41C204-D5BF-4A5D-878C-9AD49FAD15DD}" srcOrd="0" destOrd="0" presId="urn:microsoft.com/office/officeart/2005/8/layout/radial4"/>
    <dgm:cxn modelId="{B448DAD7-6125-41A3-86D3-8A6FE9143EDE}" type="presOf" srcId="{7DD8BA98-A3F9-423D-85F0-CC85FFA9AD53}" destId="{45034953-08A7-474F-8B90-E63E67DD1B4B}" srcOrd="0" destOrd="0" presId="urn:microsoft.com/office/officeart/2005/8/layout/radial4"/>
    <dgm:cxn modelId="{CDBA5EA2-A218-425F-8C13-B023FFDE1EAF}" srcId="{4622E8F7-184D-42C5-A491-F2116D47FC4C}" destId="{8E721EFB-C538-44A2-9E19-640D4BF0B19C}" srcOrd="3" destOrd="0" parTransId="{71097D7C-CAE9-4526-9658-88A068267BBD}" sibTransId="{AFC82B38-C92E-4F2C-9E3E-9F974A84CA60}"/>
    <dgm:cxn modelId="{40785AD0-5BCE-4F59-8FFF-7FD225F8DF10}" type="presOf" srcId="{6B01F781-4244-46A2-A554-307EE20AB483}" destId="{9C47F364-02B5-4079-A954-44DF81145A73}" srcOrd="0" destOrd="0" presId="urn:microsoft.com/office/officeart/2005/8/layout/radial4"/>
    <dgm:cxn modelId="{56D8C9FA-41B2-4954-8D66-5BE5F608592E}" type="presOf" srcId="{95B28DF1-D270-412D-B4A7-90A438FF4987}" destId="{10F0BB1C-6AEB-400D-9ACA-03477850C5C4}" srcOrd="0" destOrd="0" presId="urn:microsoft.com/office/officeart/2005/8/layout/radial4"/>
    <dgm:cxn modelId="{94B0D3C9-5ECC-4262-9BA3-B554FDC1C5DB}" type="presOf" srcId="{DB5D0A63-4246-47C6-9FCF-A6E9122702EB}" destId="{4690A833-3346-411B-A8A6-85A77D659BEF}" srcOrd="0" destOrd="0" presId="urn:microsoft.com/office/officeart/2005/8/layout/radial4"/>
    <dgm:cxn modelId="{AC61A5E2-AA7C-4BC5-B690-D548C9FCE4FA}" type="presOf" srcId="{8E721EFB-C538-44A2-9E19-640D4BF0B19C}" destId="{32C28FEF-77E3-41BA-924C-F2B9C9BB42A8}" srcOrd="0" destOrd="0" presId="urn:microsoft.com/office/officeart/2005/8/layout/radial4"/>
    <dgm:cxn modelId="{4398D971-80DC-4B90-884B-73F6CC1B3615}" srcId="{6FDC60DD-6CFB-446F-85AB-6A4FC369BA7C}" destId="{4622E8F7-184D-42C5-A491-F2116D47FC4C}" srcOrd="0" destOrd="0" parTransId="{A5CF6611-8F53-4118-85FD-FE6EE1DD7D0F}" sibTransId="{6D4AF09D-2264-4B08-AFE1-7D77D6365606}"/>
    <dgm:cxn modelId="{C4F9C592-CF39-485D-BD4F-C7FB046586EE}" srcId="{4622E8F7-184D-42C5-A491-F2116D47FC4C}" destId="{95B28DF1-D270-412D-B4A7-90A438FF4987}" srcOrd="4" destOrd="0" parTransId="{F6BE849E-F44E-4C5F-A25C-E53B7CA5AD2D}" sibTransId="{836BA000-E1A0-4F2B-B71C-21FF71DC1AB8}"/>
    <dgm:cxn modelId="{CF79EC1F-DE90-49D5-95F8-4B5EECD7BF6A}" type="presOf" srcId="{A753C7F2-5435-4207-9B20-F7838044D65F}" destId="{2A2D1978-EB1B-481C-A4D7-1491C6F1EB2E}" srcOrd="0" destOrd="0" presId="urn:microsoft.com/office/officeart/2005/8/layout/radial4"/>
    <dgm:cxn modelId="{D2663277-6C59-4F89-9924-CCF53BAC3B0B}" type="presOf" srcId="{4622E8F7-184D-42C5-A491-F2116D47FC4C}" destId="{967CD97C-75CC-4032-859D-EAB1F13E5AD2}" srcOrd="0" destOrd="0" presId="urn:microsoft.com/office/officeart/2005/8/layout/radial4"/>
    <dgm:cxn modelId="{2B31A120-DC12-416F-A79F-9B9B48A7E236}" type="presOf" srcId="{49F3A388-FE82-442A-8677-53BF13F670C7}" destId="{609D6F0F-DAB5-4D11-939D-DE94F40E1E18}" srcOrd="0" destOrd="0" presId="urn:microsoft.com/office/officeart/2005/8/layout/radial4"/>
    <dgm:cxn modelId="{3046F46E-88F2-4B11-BAF5-412B3575E373}" srcId="{4622E8F7-184D-42C5-A491-F2116D47FC4C}" destId="{3184DAC5-2DF6-4E3B-A0A2-046D14CBECBF}" srcOrd="7" destOrd="0" parTransId="{F9A6B89A-FB57-43A2-BA9C-BE104A5561C7}" sibTransId="{32C43E10-6A3A-4CE3-BA67-9E27D149D7DC}"/>
    <dgm:cxn modelId="{E5690BD2-C1E5-4210-8906-73D1B5522D95}" type="presOf" srcId="{980D85D6-659C-46A9-BBB5-4646CD5EBCFE}" destId="{D4653D7C-23E5-4DA2-B07E-3EE1B9F99B87}" srcOrd="0" destOrd="0" presId="urn:microsoft.com/office/officeart/2005/8/layout/radial4"/>
    <dgm:cxn modelId="{E8EE15F0-AF4C-4FD3-92E8-6707C1D36523}" type="presOf" srcId="{71097D7C-CAE9-4526-9658-88A068267BBD}" destId="{BA04DA3E-FE5C-44F9-B999-DF567C44B290}" srcOrd="0" destOrd="0" presId="urn:microsoft.com/office/officeart/2005/8/layout/radial4"/>
    <dgm:cxn modelId="{58CC946D-7024-4D0A-832C-ADB1A44D0BF5}" srcId="{4622E8F7-184D-42C5-A491-F2116D47FC4C}" destId="{49F3A388-FE82-442A-8677-53BF13F670C7}" srcOrd="6" destOrd="0" parTransId="{7DD8BA98-A3F9-423D-85F0-CC85FFA9AD53}" sibTransId="{16BA5BDB-3CF7-453A-A8F5-903211C82345}"/>
    <dgm:cxn modelId="{9A663DF9-73BA-4E96-96C1-B364B543B2B5}" type="presOf" srcId="{BE8B5CC5-BF5C-499B-9BDF-F6BDA858EFF0}" destId="{B51B8FB1-6E9D-4D94-8E9C-C9E6FDB25483}" srcOrd="0" destOrd="0" presId="urn:microsoft.com/office/officeart/2005/8/layout/radial4"/>
    <dgm:cxn modelId="{195FF101-9F90-4B31-84A8-EF299C264334}" type="presOf" srcId="{6FDC60DD-6CFB-446F-85AB-6A4FC369BA7C}" destId="{77300CAC-6C09-4F8E-86C0-FA07A66639FA}" srcOrd="0" destOrd="0" presId="urn:microsoft.com/office/officeart/2005/8/layout/radial4"/>
    <dgm:cxn modelId="{2C28FFBD-6EA0-4A8B-ACA8-F8FC0FC6FDFA}" type="presOf" srcId="{085DBD36-C2DC-4718-AC76-6D596B6848C3}" destId="{52F693D3-06A6-4A0A-940F-D16F2923088F}" srcOrd="0" destOrd="0" presId="urn:microsoft.com/office/officeart/2005/8/layout/radial4"/>
    <dgm:cxn modelId="{83EC84DB-3CF5-41C9-AFC3-D0AE5BC0B13B}" type="presOf" srcId="{BACCE384-8C9D-428F-81F5-E62325A93CAC}" destId="{B7D2B514-9465-463F-97D7-08B9D7DADA32}" srcOrd="0" destOrd="0" presId="urn:microsoft.com/office/officeart/2005/8/layout/radial4"/>
    <dgm:cxn modelId="{7A8021C6-70E7-4A19-9090-3EC6DD0F326A}" type="presOf" srcId="{3184DAC5-2DF6-4E3B-A0A2-046D14CBECBF}" destId="{17CD2D60-8602-4D7F-ADAD-3C281E53321C}" srcOrd="0" destOrd="0" presId="urn:microsoft.com/office/officeart/2005/8/layout/radial4"/>
    <dgm:cxn modelId="{D2A97842-32D8-4B12-BDFA-BD3BEB88B1CE}" srcId="{4622E8F7-184D-42C5-A491-F2116D47FC4C}" destId="{A753C7F2-5435-4207-9B20-F7838044D65F}" srcOrd="10" destOrd="0" parTransId="{8BA63955-1FC4-42EA-94E9-F6C8DB288111}" sibTransId="{1020D7D3-CAD4-47D1-949F-E343556140D7}"/>
    <dgm:cxn modelId="{D5765859-C97B-4693-82AE-BAFBC11CE826}" srcId="{4622E8F7-184D-42C5-A491-F2116D47FC4C}" destId="{980D85D6-659C-46A9-BBB5-4646CD5EBCFE}" srcOrd="9" destOrd="0" parTransId="{61C8B444-9EA6-453D-BFA7-36FAE92DF547}" sibTransId="{47C0F4A3-69AC-4A1F-8BAB-6A1F4635FE47}"/>
    <dgm:cxn modelId="{FEA02D91-53B3-47D0-8A99-48E71F94F162}" type="presOf" srcId="{6281CD79-1E43-43D0-9091-3DF7D443DB4C}" destId="{8D5D9131-B3E0-44E6-80FE-2D39894940D9}" srcOrd="0" destOrd="0" presId="urn:microsoft.com/office/officeart/2005/8/layout/radial4"/>
    <dgm:cxn modelId="{5F8E7F1C-1C44-4B4F-B9A2-92158E24D96E}" srcId="{4622E8F7-184D-42C5-A491-F2116D47FC4C}" destId="{6281CD79-1E43-43D0-9091-3DF7D443DB4C}" srcOrd="0" destOrd="0" parTransId="{35853F6E-BE76-4C69-9E69-0FD5266C5060}" sibTransId="{739EC3F7-1756-46D1-B957-CFDE137FA03F}"/>
    <dgm:cxn modelId="{2647C8FA-A66F-447B-8791-9A7E50866F8A}" type="presOf" srcId="{F9A6B89A-FB57-43A2-BA9C-BE104A5561C7}" destId="{448EADB1-5B6C-4462-B477-7DD842E69B7B}" srcOrd="0" destOrd="0" presId="urn:microsoft.com/office/officeart/2005/8/layout/radial4"/>
    <dgm:cxn modelId="{3ADAA482-A115-4A6A-8320-C96326397A0B}" srcId="{4622E8F7-184D-42C5-A491-F2116D47FC4C}" destId="{554F64C0-8426-43CB-9593-DCC87EFE6447}" srcOrd="5" destOrd="0" parTransId="{DB5D0A63-4246-47C6-9FCF-A6E9122702EB}" sibTransId="{DFB73804-0C2C-471F-89C2-59A70E167779}"/>
    <dgm:cxn modelId="{43ED5F08-8466-4DF2-9679-A48BB7EB8165}" type="presParOf" srcId="{77300CAC-6C09-4F8E-86C0-FA07A66639FA}" destId="{967CD97C-75CC-4032-859D-EAB1F13E5AD2}" srcOrd="0" destOrd="0" presId="urn:microsoft.com/office/officeart/2005/8/layout/radial4"/>
    <dgm:cxn modelId="{0E917ACE-018E-4D33-AF29-D39FB90313AC}" type="presParOf" srcId="{77300CAC-6C09-4F8E-86C0-FA07A66639FA}" destId="{872483D9-9A9F-4473-A3D6-A85E74399B86}" srcOrd="1" destOrd="0" presId="urn:microsoft.com/office/officeart/2005/8/layout/radial4"/>
    <dgm:cxn modelId="{24C0DF7C-03CD-4869-B3FC-03E6FBEC102C}" type="presParOf" srcId="{77300CAC-6C09-4F8E-86C0-FA07A66639FA}" destId="{8D5D9131-B3E0-44E6-80FE-2D39894940D9}" srcOrd="2" destOrd="0" presId="urn:microsoft.com/office/officeart/2005/8/layout/radial4"/>
    <dgm:cxn modelId="{3EAD88B1-8AE3-43B0-9CDC-6BF3BA7FC747}" type="presParOf" srcId="{77300CAC-6C09-4F8E-86C0-FA07A66639FA}" destId="{9C47F364-02B5-4079-A954-44DF81145A73}" srcOrd="3" destOrd="0" presId="urn:microsoft.com/office/officeart/2005/8/layout/radial4"/>
    <dgm:cxn modelId="{B57174E2-FECE-416D-B6E4-44F0F4969789}" type="presParOf" srcId="{77300CAC-6C09-4F8E-86C0-FA07A66639FA}" destId="{B51B8FB1-6E9D-4D94-8E9C-C9E6FDB25483}" srcOrd="4" destOrd="0" presId="urn:microsoft.com/office/officeart/2005/8/layout/radial4"/>
    <dgm:cxn modelId="{7B496C9C-B4B4-42A9-A1ED-1DE2D718F865}" type="presParOf" srcId="{77300CAC-6C09-4F8E-86C0-FA07A66639FA}" destId="{00043B2F-3DB6-4444-8A40-832E05E2C82E}" srcOrd="5" destOrd="0" presId="urn:microsoft.com/office/officeart/2005/8/layout/radial4"/>
    <dgm:cxn modelId="{DEFF0C86-F3A8-4F1D-B4FA-798E61D4A5FB}" type="presParOf" srcId="{77300CAC-6C09-4F8E-86C0-FA07A66639FA}" destId="{B7D2B514-9465-463F-97D7-08B9D7DADA32}" srcOrd="6" destOrd="0" presId="urn:microsoft.com/office/officeart/2005/8/layout/radial4"/>
    <dgm:cxn modelId="{331EF551-7F2C-4D69-BB17-DE9DD01945F4}" type="presParOf" srcId="{77300CAC-6C09-4F8E-86C0-FA07A66639FA}" destId="{BA04DA3E-FE5C-44F9-B999-DF567C44B290}" srcOrd="7" destOrd="0" presId="urn:microsoft.com/office/officeart/2005/8/layout/radial4"/>
    <dgm:cxn modelId="{88FA2BB2-08C9-4E63-8B71-884D38135173}" type="presParOf" srcId="{77300CAC-6C09-4F8E-86C0-FA07A66639FA}" destId="{32C28FEF-77E3-41BA-924C-F2B9C9BB42A8}" srcOrd="8" destOrd="0" presId="urn:microsoft.com/office/officeart/2005/8/layout/radial4"/>
    <dgm:cxn modelId="{A2EE92D0-FBFC-489B-B751-9D05AFAB0AAC}" type="presParOf" srcId="{77300CAC-6C09-4F8E-86C0-FA07A66639FA}" destId="{BC79D16F-FC03-4994-9871-1E4B9ECC1159}" srcOrd="9" destOrd="0" presId="urn:microsoft.com/office/officeart/2005/8/layout/radial4"/>
    <dgm:cxn modelId="{26A74335-F423-4302-A6E7-38BE5078D1EB}" type="presParOf" srcId="{77300CAC-6C09-4F8E-86C0-FA07A66639FA}" destId="{10F0BB1C-6AEB-400D-9ACA-03477850C5C4}" srcOrd="10" destOrd="0" presId="urn:microsoft.com/office/officeart/2005/8/layout/radial4"/>
    <dgm:cxn modelId="{7EB7EF94-0105-4692-A99B-D6B9C9095595}" type="presParOf" srcId="{77300CAC-6C09-4F8E-86C0-FA07A66639FA}" destId="{4690A833-3346-411B-A8A6-85A77D659BEF}" srcOrd="11" destOrd="0" presId="urn:microsoft.com/office/officeart/2005/8/layout/radial4"/>
    <dgm:cxn modelId="{2A32FEB4-3015-4064-9DF0-85602B08F6E9}" type="presParOf" srcId="{77300CAC-6C09-4F8E-86C0-FA07A66639FA}" destId="{6D715255-077E-4B07-B114-7EB28705DEAA}" srcOrd="12" destOrd="0" presId="urn:microsoft.com/office/officeart/2005/8/layout/radial4"/>
    <dgm:cxn modelId="{FD0C9B53-176D-4641-AAC9-31A42355F229}" type="presParOf" srcId="{77300CAC-6C09-4F8E-86C0-FA07A66639FA}" destId="{45034953-08A7-474F-8B90-E63E67DD1B4B}" srcOrd="13" destOrd="0" presId="urn:microsoft.com/office/officeart/2005/8/layout/radial4"/>
    <dgm:cxn modelId="{50894468-0371-43C3-9E77-835433DA1FAD}" type="presParOf" srcId="{77300CAC-6C09-4F8E-86C0-FA07A66639FA}" destId="{609D6F0F-DAB5-4D11-939D-DE94F40E1E18}" srcOrd="14" destOrd="0" presId="urn:microsoft.com/office/officeart/2005/8/layout/radial4"/>
    <dgm:cxn modelId="{8172F68B-0862-4950-B437-31ED6523B867}" type="presParOf" srcId="{77300CAC-6C09-4F8E-86C0-FA07A66639FA}" destId="{448EADB1-5B6C-4462-B477-7DD842E69B7B}" srcOrd="15" destOrd="0" presId="urn:microsoft.com/office/officeart/2005/8/layout/radial4"/>
    <dgm:cxn modelId="{A5589856-74B4-4A7A-93EF-D3F8AF137AFD}" type="presParOf" srcId="{77300CAC-6C09-4F8E-86C0-FA07A66639FA}" destId="{17CD2D60-8602-4D7F-ADAD-3C281E53321C}" srcOrd="16" destOrd="0" presId="urn:microsoft.com/office/officeart/2005/8/layout/radial4"/>
    <dgm:cxn modelId="{23310CA4-C9C9-427B-B406-BBDFDF61B7E6}" type="presParOf" srcId="{77300CAC-6C09-4F8E-86C0-FA07A66639FA}" destId="{BD41C204-D5BF-4A5D-878C-9AD49FAD15DD}" srcOrd="17" destOrd="0" presId="urn:microsoft.com/office/officeart/2005/8/layout/radial4"/>
    <dgm:cxn modelId="{E548FF44-ED36-4AF7-99DC-5A07324C2F8B}" type="presParOf" srcId="{77300CAC-6C09-4F8E-86C0-FA07A66639FA}" destId="{52F693D3-06A6-4A0A-940F-D16F2923088F}" srcOrd="18" destOrd="0" presId="urn:microsoft.com/office/officeart/2005/8/layout/radial4"/>
    <dgm:cxn modelId="{8EA4F2FE-3BB5-44D7-885E-89D5D81BE66F}" type="presParOf" srcId="{77300CAC-6C09-4F8E-86C0-FA07A66639FA}" destId="{E58FC55B-FB3B-4103-85A7-AC817F8CF280}" srcOrd="19" destOrd="0" presId="urn:microsoft.com/office/officeart/2005/8/layout/radial4"/>
    <dgm:cxn modelId="{6D8F3EC0-6BDD-40D0-8558-15188F12AFC5}" type="presParOf" srcId="{77300CAC-6C09-4F8E-86C0-FA07A66639FA}" destId="{D4653D7C-23E5-4DA2-B07E-3EE1B9F99B87}" srcOrd="20" destOrd="0" presId="urn:microsoft.com/office/officeart/2005/8/layout/radial4"/>
    <dgm:cxn modelId="{E1E29062-40E1-41FB-BB23-C6243FA13C2E}" type="presParOf" srcId="{77300CAC-6C09-4F8E-86C0-FA07A66639FA}" destId="{FC3C9649-E74B-4BBF-855A-493C038CB955}" srcOrd="21" destOrd="0" presId="urn:microsoft.com/office/officeart/2005/8/layout/radial4"/>
    <dgm:cxn modelId="{82BAF31F-9E7F-40D3-84D6-35DFE849C37E}" type="presParOf" srcId="{77300CAC-6C09-4F8E-86C0-FA07A66639FA}" destId="{2A2D1978-EB1B-481C-A4D7-1491C6F1EB2E}" srcOrd="2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7CD97C-75CC-4032-859D-EAB1F13E5AD2}">
      <dsp:nvSpPr>
        <dsp:cNvPr id="0" name=""/>
        <dsp:cNvSpPr/>
      </dsp:nvSpPr>
      <dsp:spPr>
        <a:xfrm>
          <a:off x="2111137" y="2413116"/>
          <a:ext cx="2549396" cy="2120198"/>
        </a:xfrm>
        <a:prstGeom prst="ellipse">
          <a:avLst/>
        </a:prstGeom>
        <a:blipFill rotWithShape="0">
          <a:blip xmlns:r="http://schemas.openxmlformats.org/officeDocument/2006/relationships" r:embed="rId1"/>
          <a:tile tx="0" ty="0" sx="100000" sy="100000" flip="none" algn="tl"/>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en-US" sz="3500" b="1" kern="1200" dirty="0">
              <a:solidFill>
                <a:schemeClr val="tx1">
                  <a:lumMod val="50000"/>
                </a:schemeClr>
              </a:solidFill>
            </a:rPr>
            <a:t>Business Register</a:t>
          </a:r>
        </a:p>
      </dsp:txBody>
      <dsp:txXfrm>
        <a:off x="2484487" y="2723612"/>
        <a:ext cx="1802696" cy="1499206"/>
      </dsp:txXfrm>
    </dsp:sp>
    <dsp:sp modelId="{872483D9-9A9F-4473-A3D6-A85E74399B86}">
      <dsp:nvSpPr>
        <dsp:cNvPr id="0" name=""/>
        <dsp:cNvSpPr/>
      </dsp:nvSpPr>
      <dsp:spPr>
        <a:xfrm rot="10514209">
          <a:off x="1044033" y="3554608"/>
          <a:ext cx="845169"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8D5D9131-B3E0-44E6-80FE-2D39894940D9}">
      <dsp:nvSpPr>
        <dsp:cNvPr id="0" name=""/>
        <dsp:cNvSpPr/>
      </dsp:nvSpPr>
      <dsp:spPr>
        <a:xfrm>
          <a:off x="-32594" y="3462783"/>
          <a:ext cx="1105532" cy="498430"/>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n-US" sz="1200" b="1" kern="1200" dirty="0"/>
            <a:t>Fiji </a:t>
          </a:r>
          <a:r>
            <a:rPr lang="en-US" sz="1100" b="1" kern="1200" dirty="0"/>
            <a:t>Revenue &amp; Customs </a:t>
          </a:r>
          <a:r>
            <a:rPr lang="en-US" sz="1100" b="1" kern="1200" dirty="0" smtClean="0"/>
            <a:t>Services (FRCS</a:t>
          </a:r>
          <a:r>
            <a:rPr lang="en-US" sz="1200" b="1" kern="1200" dirty="0" smtClean="0"/>
            <a:t>)</a:t>
          </a:r>
          <a:endParaRPr lang="en-US" sz="1200" b="1" kern="1200" dirty="0"/>
        </a:p>
      </dsp:txBody>
      <dsp:txXfrm>
        <a:off x="-17995" y="3477382"/>
        <a:ext cx="1076334" cy="469232"/>
      </dsp:txXfrm>
    </dsp:sp>
    <dsp:sp modelId="{9C47F364-02B5-4079-A954-44DF81145A73}">
      <dsp:nvSpPr>
        <dsp:cNvPr id="0" name=""/>
        <dsp:cNvSpPr/>
      </dsp:nvSpPr>
      <dsp:spPr>
        <a:xfrm rot="11675482">
          <a:off x="1186368" y="2988445"/>
          <a:ext cx="840231"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B51B8FB1-6E9D-4D94-8E9C-C9E6FDB25483}">
      <dsp:nvSpPr>
        <dsp:cNvPr id="0" name=""/>
        <dsp:cNvSpPr/>
      </dsp:nvSpPr>
      <dsp:spPr>
        <a:xfrm>
          <a:off x="76255" y="2447142"/>
          <a:ext cx="1096667" cy="61453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Fiji Registrar of Companies (</a:t>
          </a:r>
          <a:r>
            <a:rPr lang="en-US" sz="1100" b="1" kern="1200" dirty="0" err="1"/>
            <a:t>RoC</a:t>
          </a:r>
          <a:r>
            <a:rPr lang="en-US" sz="1100" b="1" kern="1200" dirty="0"/>
            <a:t>)</a:t>
          </a:r>
        </a:p>
      </dsp:txBody>
      <dsp:txXfrm>
        <a:off x="94254" y="2465141"/>
        <a:ext cx="1060669" cy="578536"/>
      </dsp:txXfrm>
    </dsp:sp>
    <dsp:sp modelId="{00043B2F-3DB6-4444-8A40-832E05E2C82E}">
      <dsp:nvSpPr>
        <dsp:cNvPr id="0" name=""/>
        <dsp:cNvSpPr/>
      </dsp:nvSpPr>
      <dsp:spPr>
        <a:xfrm rot="12596887">
          <a:off x="1116053" y="2412611"/>
          <a:ext cx="1069645"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B7D2B514-9465-463F-97D7-08B9D7DADA32}">
      <dsp:nvSpPr>
        <dsp:cNvPr id="0" name=""/>
        <dsp:cNvSpPr/>
      </dsp:nvSpPr>
      <dsp:spPr>
        <a:xfrm>
          <a:off x="136100" y="1609255"/>
          <a:ext cx="1095630" cy="61453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FBoS Staff</a:t>
          </a:r>
        </a:p>
      </dsp:txBody>
      <dsp:txXfrm>
        <a:off x="154099" y="1627254"/>
        <a:ext cx="1059632" cy="578536"/>
      </dsp:txXfrm>
    </dsp:sp>
    <dsp:sp modelId="{BA04DA3E-FE5C-44F9-B999-DF567C44B290}">
      <dsp:nvSpPr>
        <dsp:cNvPr id="0" name=""/>
        <dsp:cNvSpPr/>
      </dsp:nvSpPr>
      <dsp:spPr>
        <a:xfrm rot="13291527">
          <a:off x="1341510" y="1836150"/>
          <a:ext cx="1164337"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32C28FEF-77E3-41BA-924C-F2B9C9BB42A8}">
      <dsp:nvSpPr>
        <dsp:cNvPr id="0" name=""/>
        <dsp:cNvSpPr/>
      </dsp:nvSpPr>
      <dsp:spPr>
        <a:xfrm>
          <a:off x="315644" y="1010747"/>
          <a:ext cx="1101299" cy="46274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Investment Fiji</a:t>
          </a:r>
        </a:p>
      </dsp:txBody>
      <dsp:txXfrm>
        <a:off x="329197" y="1024300"/>
        <a:ext cx="1074193" cy="435638"/>
      </dsp:txXfrm>
    </dsp:sp>
    <dsp:sp modelId="{BC79D16F-FC03-4994-9871-1E4B9ECC1159}">
      <dsp:nvSpPr>
        <dsp:cNvPr id="0" name=""/>
        <dsp:cNvSpPr/>
      </dsp:nvSpPr>
      <dsp:spPr>
        <a:xfrm rot="15165683">
          <a:off x="2142430" y="1495044"/>
          <a:ext cx="1036157"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10F0BB1C-6AEB-400D-9ACA-03477850C5C4}">
      <dsp:nvSpPr>
        <dsp:cNvPr id="0" name=""/>
        <dsp:cNvSpPr/>
      </dsp:nvSpPr>
      <dsp:spPr>
        <a:xfrm>
          <a:off x="1452788" y="412268"/>
          <a:ext cx="1504987" cy="61453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Telephone Business </a:t>
          </a:r>
          <a:r>
            <a:rPr lang="en-US" sz="1100" b="1" kern="1200" dirty="0">
              <a:solidFill>
                <a:schemeClr val="tx1"/>
              </a:solidFill>
            </a:rPr>
            <a:t>Directory</a:t>
          </a:r>
          <a:r>
            <a:rPr lang="en-US" sz="1100" b="1" kern="1200" dirty="0"/>
            <a:t> (Yellow Pages)</a:t>
          </a:r>
        </a:p>
      </dsp:txBody>
      <dsp:txXfrm>
        <a:off x="1470787" y="430267"/>
        <a:ext cx="1468989" cy="578536"/>
      </dsp:txXfrm>
    </dsp:sp>
    <dsp:sp modelId="{4690A833-3346-411B-A8A6-85A77D659BEF}">
      <dsp:nvSpPr>
        <dsp:cNvPr id="0" name=""/>
        <dsp:cNvSpPr/>
      </dsp:nvSpPr>
      <dsp:spPr>
        <a:xfrm rot="16478426">
          <a:off x="2979694" y="1478397"/>
          <a:ext cx="1016014"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6D715255-077E-4B07-B114-7EB28705DEAA}">
      <dsp:nvSpPr>
        <dsp:cNvPr id="0" name=""/>
        <dsp:cNvSpPr/>
      </dsp:nvSpPr>
      <dsp:spPr>
        <a:xfrm>
          <a:off x="3128571" y="412247"/>
          <a:ext cx="961554" cy="61453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Town &amp; City Councils</a:t>
          </a:r>
        </a:p>
      </dsp:txBody>
      <dsp:txXfrm>
        <a:off x="3146570" y="430246"/>
        <a:ext cx="925556" cy="578536"/>
      </dsp:txXfrm>
    </dsp:sp>
    <dsp:sp modelId="{45034953-08A7-474F-8B90-E63E67DD1B4B}">
      <dsp:nvSpPr>
        <dsp:cNvPr id="0" name=""/>
        <dsp:cNvSpPr/>
      </dsp:nvSpPr>
      <dsp:spPr>
        <a:xfrm rot="17621717">
          <a:off x="3695472" y="1548254"/>
          <a:ext cx="1142427"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609D6F0F-DAB5-4D11-939D-DE94F40E1E18}">
      <dsp:nvSpPr>
        <dsp:cNvPr id="0" name=""/>
        <dsp:cNvSpPr/>
      </dsp:nvSpPr>
      <dsp:spPr>
        <a:xfrm>
          <a:off x="4325550" y="412265"/>
          <a:ext cx="1637381" cy="61453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Offices of the Divisional Commissioners &amp; District Officers</a:t>
          </a:r>
        </a:p>
      </dsp:txBody>
      <dsp:txXfrm>
        <a:off x="4343549" y="430264"/>
        <a:ext cx="1601383" cy="578536"/>
      </dsp:txXfrm>
    </dsp:sp>
    <dsp:sp modelId="{448EADB1-5B6C-4462-B477-7DD842E69B7B}">
      <dsp:nvSpPr>
        <dsp:cNvPr id="0" name=""/>
        <dsp:cNvSpPr/>
      </dsp:nvSpPr>
      <dsp:spPr>
        <a:xfrm rot="19063598">
          <a:off x="4176585" y="1895147"/>
          <a:ext cx="1262243"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17CD2D60-8602-4D7F-ADAD-3C281E53321C}">
      <dsp:nvSpPr>
        <dsp:cNvPr id="0" name=""/>
        <dsp:cNvSpPr/>
      </dsp:nvSpPr>
      <dsp:spPr>
        <a:xfrm>
          <a:off x="5342997" y="1130453"/>
          <a:ext cx="1283009" cy="61453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Registrar of Money Lenders</a:t>
          </a:r>
        </a:p>
      </dsp:txBody>
      <dsp:txXfrm>
        <a:off x="5360996" y="1148452"/>
        <a:ext cx="1247011" cy="578536"/>
      </dsp:txXfrm>
    </dsp:sp>
    <dsp:sp modelId="{BD41C204-D5BF-4A5D-878C-9AD49FAD15DD}">
      <dsp:nvSpPr>
        <dsp:cNvPr id="0" name=""/>
        <dsp:cNvSpPr/>
      </dsp:nvSpPr>
      <dsp:spPr>
        <a:xfrm rot="20073688">
          <a:off x="4540619" y="2476151"/>
          <a:ext cx="1118021"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52F693D3-06A6-4A0A-940F-D16F2923088F}">
      <dsp:nvSpPr>
        <dsp:cNvPr id="0" name=""/>
        <dsp:cNvSpPr/>
      </dsp:nvSpPr>
      <dsp:spPr>
        <a:xfrm>
          <a:off x="5582395" y="1848640"/>
          <a:ext cx="1145753" cy="61453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Registrar of Hotels</a:t>
          </a:r>
        </a:p>
      </dsp:txBody>
      <dsp:txXfrm>
        <a:off x="5600394" y="1866639"/>
        <a:ext cx="1109755" cy="578536"/>
      </dsp:txXfrm>
    </dsp:sp>
    <dsp:sp modelId="{E58FC55B-FB3B-4103-85A7-AC817F8CF280}">
      <dsp:nvSpPr>
        <dsp:cNvPr id="0" name=""/>
        <dsp:cNvSpPr/>
      </dsp:nvSpPr>
      <dsp:spPr>
        <a:xfrm rot="21019612">
          <a:off x="4718260" y="3099465"/>
          <a:ext cx="908587"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D4653D7C-23E5-4DA2-B07E-3EE1B9F99B87}">
      <dsp:nvSpPr>
        <dsp:cNvPr id="0" name=""/>
        <dsp:cNvSpPr/>
      </dsp:nvSpPr>
      <dsp:spPr>
        <a:xfrm>
          <a:off x="5582407" y="2686534"/>
          <a:ext cx="1232126" cy="61453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Fiji National Provident Fund</a:t>
          </a:r>
        </a:p>
      </dsp:txBody>
      <dsp:txXfrm>
        <a:off x="5600406" y="2704533"/>
        <a:ext cx="1196128" cy="578536"/>
      </dsp:txXfrm>
    </dsp:sp>
    <dsp:sp modelId="{FC3C9649-E74B-4BBF-855A-493C038CB955}">
      <dsp:nvSpPr>
        <dsp:cNvPr id="0" name=""/>
        <dsp:cNvSpPr/>
      </dsp:nvSpPr>
      <dsp:spPr>
        <a:xfrm rot="21525292">
          <a:off x="4755948" y="3555554"/>
          <a:ext cx="919457" cy="312754"/>
        </a:xfrm>
        <a:prstGeom prst="lef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sp>
    <dsp:sp modelId="{2A2D1978-EB1B-481C-A4D7-1491C6F1EB2E}">
      <dsp:nvSpPr>
        <dsp:cNvPr id="0" name=""/>
        <dsp:cNvSpPr/>
      </dsp:nvSpPr>
      <dsp:spPr>
        <a:xfrm>
          <a:off x="5642240" y="3404728"/>
          <a:ext cx="1268115" cy="614534"/>
        </a:xfrm>
        <a:prstGeom prst="roundRect">
          <a:avLst>
            <a:gd name="adj" fmla="val 10000"/>
          </a:avLst>
        </a:prstGeom>
        <a:gradFill rotWithShape="1">
          <a:gsLst>
            <a:gs pos="0">
              <a:schemeClr val="accent2">
                <a:tint val="65000"/>
                <a:lumMod val="110000"/>
              </a:schemeClr>
            </a:gs>
            <a:gs pos="88000">
              <a:schemeClr val="accent2">
                <a:tint val="90000"/>
              </a:schemeClr>
            </a:gs>
          </a:gsLst>
          <a:lin ang="5400000" scaled="0"/>
        </a:gradFill>
        <a:ln w="12700" cap="rnd"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a:t>News Papers/Other News Medium</a:t>
          </a:r>
        </a:p>
      </dsp:txBody>
      <dsp:txXfrm>
        <a:off x="5660239" y="3422727"/>
        <a:ext cx="1232117" cy="57853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301C269D-8E45-46FC-9078-909DBF23880E}" type="datetimeFigureOut">
              <a:rPr lang="en-US"/>
              <a:pPr>
                <a:defRPr/>
              </a:pPr>
              <a:t>9/15/2023</a:t>
            </a:fld>
            <a:endParaRPr lang="en-US"/>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3645A7F9-C1B9-4717-A605-54FC7777A4F9}" type="slidenum">
              <a:rPr lang="en-US"/>
              <a:pPr>
                <a:defRPr/>
              </a:pPr>
              <a:t>‹#›</a:t>
            </a:fld>
            <a:endParaRPr lang="en-US"/>
          </a:p>
        </p:txBody>
      </p:sp>
    </p:spTree>
    <p:extLst>
      <p:ext uri="{BB962C8B-B14F-4D97-AF65-F5344CB8AC3E}">
        <p14:creationId xmlns:p14="http://schemas.microsoft.com/office/powerpoint/2010/main" val="3065756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D0561812-C8E9-47E2-8C3D-8F5C1BFCA2DF}" type="datetimeFigureOut">
              <a:rPr lang="en-US"/>
              <a:pPr>
                <a:defRPr/>
              </a:pPr>
              <a:t>9/15/2023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30AC7B4A-AABE-4999-B016-B88E7880ED00}" type="slidenum">
              <a:rPr lang="en-US"/>
              <a:pPr>
                <a:defRPr/>
              </a:pPr>
              <a:t>‹#›</a:t>
            </a:fld>
            <a:endParaRPr lang="en-US"/>
          </a:p>
        </p:txBody>
      </p:sp>
    </p:spTree>
    <p:extLst>
      <p:ext uri="{BB962C8B-B14F-4D97-AF65-F5344CB8AC3E}">
        <p14:creationId xmlns:p14="http://schemas.microsoft.com/office/powerpoint/2010/main" val="37983929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chemeClr val="tx1"/>
                </a:solidFill>
                <a:latin typeface="Times New Roman" panose="02020603050405020304" pitchFamily="18" charset="0"/>
                <a:cs typeface="Times New Roman" panose="02020603050405020304" pitchFamily="18" charset="0"/>
              </a:rPr>
              <a:t>1.</a:t>
            </a:r>
            <a:r>
              <a:rPr lang="en-US" baseline="0" dirty="0" smtClean="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For example, turnover for VAT purposes may not include turnover related to the sales of VAT-exempt goods and services, whereas the statistical system is likely to require total turnover.</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chemeClr val="tx1"/>
                </a:solidFill>
                <a:latin typeface="Times New Roman" panose="02020603050405020304" pitchFamily="18" charset="0"/>
                <a:cs typeface="Times New Roman" panose="02020603050405020304" pitchFamily="18" charset="0"/>
              </a:rPr>
              <a:t>Where classification systems are different, it is usually necessary to construct conversion matrices to map the codes in the administrative classification onto those required for statistical business registers.</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chemeClr val="tx1"/>
                </a:solidFill>
                <a:latin typeface="Times New Roman" panose="02020603050405020304" pitchFamily="18" charset="0"/>
                <a:cs typeface="Times New Roman" panose="02020603050405020304" pitchFamily="18" charset="0"/>
              </a:rPr>
              <a:t>2.</a:t>
            </a:r>
            <a:r>
              <a:rPr lang="en-US" sz="1200" dirty="0" smtClean="0">
                <a:solidFill>
                  <a:schemeClr val="tx1"/>
                </a:solidFill>
                <a:latin typeface="Times New Roman" panose="02020603050405020304" pitchFamily="18" charset="0"/>
                <a:cs typeface="Times New Roman" panose="02020603050405020304" pitchFamily="18" charset="0"/>
              </a:rPr>
              <a:t> . Even if they are the same, they may be applied differently depending on the primary purpose of the administrative source. Such mappings may be one to one, one to many or many to many.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5</a:t>
            </a:fld>
            <a:endParaRPr lang="en-US"/>
          </a:p>
        </p:txBody>
      </p:sp>
    </p:spTree>
    <p:extLst>
      <p:ext uri="{BB962C8B-B14F-4D97-AF65-F5344CB8AC3E}">
        <p14:creationId xmlns:p14="http://schemas.microsoft.com/office/powerpoint/2010/main" val="998995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6</a:t>
            </a:fld>
            <a:endParaRPr lang="en-US"/>
          </a:p>
        </p:txBody>
      </p:sp>
    </p:spTree>
    <p:extLst>
      <p:ext uri="{BB962C8B-B14F-4D97-AF65-F5344CB8AC3E}">
        <p14:creationId xmlns:p14="http://schemas.microsoft.com/office/powerpoint/2010/main" val="2448000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7</a:t>
            </a:fld>
            <a:endParaRPr lang="en-US"/>
          </a:p>
        </p:txBody>
      </p:sp>
    </p:spTree>
    <p:extLst>
      <p:ext uri="{BB962C8B-B14F-4D97-AF65-F5344CB8AC3E}">
        <p14:creationId xmlns:p14="http://schemas.microsoft.com/office/powerpoint/2010/main" val="242896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0A05D44E-6631-45BB-A1F8-10F9903AEA36}"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E669E33-CD8F-4D53-9616-C4589C6FF670}" type="slidenum">
              <a:rPr lang="en-US" smtClean="0"/>
              <a:pPr>
                <a:defRPr/>
              </a:pPr>
              <a:t>‹#›</a:t>
            </a:fld>
            <a:endParaRPr lang="en-US"/>
          </a:p>
        </p:txBody>
      </p:sp>
    </p:spTree>
    <p:extLst>
      <p:ext uri="{BB962C8B-B14F-4D97-AF65-F5344CB8AC3E}">
        <p14:creationId xmlns:p14="http://schemas.microsoft.com/office/powerpoint/2010/main" val="3106508493"/>
      </p:ext>
    </p:extLst>
  </p:cSld>
  <p:clrMapOvr>
    <a:masterClrMapping/>
  </p:clrMapOvr>
  <p:transition spd="slow">
    <p:check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4285825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01903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4106695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058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1789571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2D114CBE-6448-4504-8B7D-1272E992CCBF}"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A0C3A0F-D98D-4788-896A-B796EB718F75}" type="slidenum">
              <a:rPr lang="en-US" smtClean="0"/>
              <a:pPr>
                <a:defRPr/>
              </a:pPr>
              <a:t>‹#›</a:t>
            </a:fld>
            <a:endParaRPr lang="en-US"/>
          </a:p>
        </p:txBody>
      </p:sp>
    </p:spTree>
    <p:extLst>
      <p:ext uri="{BB962C8B-B14F-4D97-AF65-F5344CB8AC3E}">
        <p14:creationId xmlns:p14="http://schemas.microsoft.com/office/powerpoint/2010/main" val="2312516243"/>
      </p:ext>
    </p:extLst>
  </p:cSld>
  <p:clrMapOvr>
    <a:masterClrMapping/>
  </p:clrMapOvr>
  <p:transition spd="slow">
    <p:checke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8FB9703-2CB2-46EA-AE8E-C79D10346C37}"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5E8E418-4970-4E34-896A-46341A6DBECC}" type="slidenum">
              <a:rPr lang="en-US" smtClean="0"/>
              <a:pPr>
                <a:defRPr/>
              </a:pPr>
              <a:t>‹#›</a:t>
            </a:fld>
            <a:endParaRPr lang="en-US"/>
          </a:p>
        </p:txBody>
      </p:sp>
    </p:spTree>
    <p:extLst>
      <p:ext uri="{BB962C8B-B14F-4D97-AF65-F5344CB8AC3E}">
        <p14:creationId xmlns:p14="http://schemas.microsoft.com/office/powerpoint/2010/main" val="3086299340"/>
      </p:ext>
    </p:extLst>
  </p:cSld>
  <p:clrMapOvr>
    <a:masterClrMapping/>
  </p:clrMapOvr>
  <p:transition spd="slow">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F67D173-B1FF-48BE-AAD7-E2750DC4765E}"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6926E16-6E0C-497A-BF3E-FC196174D142}" type="slidenum">
              <a:rPr lang="en-US" smtClean="0"/>
              <a:pPr>
                <a:defRPr/>
              </a:pPr>
              <a:t>‹#›</a:t>
            </a:fld>
            <a:endParaRPr lang="en-US"/>
          </a:p>
        </p:txBody>
      </p:sp>
    </p:spTree>
    <p:extLst>
      <p:ext uri="{BB962C8B-B14F-4D97-AF65-F5344CB8AC3E}">
        <p14:creationId xmlns:p14="http://schemas.microsoft.com/office/powerpoint/2010/main" val="3983491871"/>
      </p:ext>
    </p:extLst>
  </p:cSld>
  <p:clrMapOvr>
    <a:masterClrMapping/>
  </p:clrMapOvr>
  <p:transition spd="slow">
    <p:check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D1A4F531-CBAC-4DD9-9B91-FD267C8EB703}"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444A0F-2294-4272-9025-687EC9100D82}" type="slidenum">
              <a:rPr lang="en-US" smtClean="0"/>
              <a:pPr>
                <a:defRPr/>
              </a:pPr>
              <a:t>‹#›</a:t>
            </a:fld>
            <a:endParaRPr lang="en-US"/>
          </a:p>
        </p:txBody>
      </p:sp>
    </p:spTree>
    <p:extLst>
      <p:ext uri="{BB962C8B-B14F-4D97-AF65-F5344CB8AC3E}">
        <p14:creationId xmlns:p14="http://schemas.microsoft.com/office/powerpoint/2010/main" val="3466329589"/>
      </p:ext>
    </p:extLst>
  </p:cSld>
  <p:clrMapOvr>
    <a:masterClrMapping/>
  </p:clrMapOvr>
  <p:transition spd="slow">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67D9FCE6-BB7A-4981-B5EB-6CC7428CDFCE}" type="datetimeFigureOut">
              <a:rPr lang="en-US" smtClean="0"/>
              <a:pPr>
                <a:defRPr/>
              </a:pPr>
              <a:t>9/15/2023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C9EF90B-0FD8-4F87-9F1A-1D06E05BFB1E}" type="slidenum">
              <a:rPr lang="en-US" smtClean="0"/>
              <a:pPr>
                <a:defRPr/>
              </a:pPr>
              <a:t>‹#›</a:t>
            </a:fld>
            <a:endParaRPr lang="en-US"/>
          </a:p>
        </p:txBody>
      </p:sp>
    </p:spTree>
    <p:extLst>
      <p:ext uri="{BB962C8B-B14F-4D97-AF65-F5344CB8AC3E}">
        <p14:creationId xmlns:p14="http://schemas.microsoft.com/office/powerpoint/2010/main" val="2411221143"/>
      </p:ext>
    </p:extLst>
  </p:cSld>
  <p:clrMapOvr>
    <a:masterClrMapping/>
  </p:clrMapOvr>
  <p:transition spd="slow">
    <p:check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600C1EEF-D5D6-4D2B-94ED-6E14E9442D38}" type="datetimeFigureOut">
              <a:rPr lang="en-US" smtClean="0"/>
              <a:pPr>
                <a:defRPr/>
              </a:pPr>
              <a:t>9/15/2023</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54E7A77-0152-4931-9E1D-BEF84875A912}" type="slidenum">
              <a:rPr lang="en-US" smtClean="0"/>
              <a:pPr>
                <a:defRPr/>
              </a:pPr>
              <a:t>‹#›</a:t>
            </a:fld>
            <a:endParaRPr lang="en-US"/>
          </a:p>
        </p:txBody>
      </p:sp>
    </p:spTree>
    <p:extLst>
      <p:ext uri="{BB962C8B-B14F-4D97-AF65-F5344CB8AC3E}">
        <p14:creationId xmlns:p14="http://schemas.microsoft.com/office/powerpoint/2010/main" val="1605820928"/>
      </p:ext>
    </p:extLst>
  </p:cSld>
  <p:clrMapOvr>
    <a:masterClrMapping/>
  </p:clrMapOvr>
  <p:transition spd="slow">
    <p:check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BFA9E7F-0774-4630-804E-CCFAF2A794E3}" type="datetimeFigureOut">
              <a:rPr lang="en-US" smtClean="0"/>
              <a:pPr>
                <a:defRPr/>
              </a:pPr>
              <a:t>9/15/2023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B819900-4C16-4D12-A73C-90E481348A02}" type="slidenum">
              <a:rPr lang="en-US" smtClean="0"/>
              <a:pPr>
                <a:defRPr/>
              </a:pPr>
              <a:t>‹#›</a:t>
            </a:fld>
            <a:endParaRPr lang="en-US"/>
          </a:p>
        </p:txBody>
      </p:sp>
    </p:spTree>
    <p:extLst>
      <p:ext uri="{BB962C8B-B14F-4D97-AF65-F5344CB8AC3E}">
        <p14:creationId xmlns:p14="http://schemas.microsoft.com/office/powerpoint/2010/main" val="2677302459"/>
      </p:ext>
    </p:extLst>
  </p:cSld>
  <p:clrMapOvr>
    <a:masterClrMapping/>
  </p:clrMapOvr>
  <p:transition spd="slow">
    <p:check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396C77C-8DB1-47FF-868C-F53353BD0C58}" type="datetimeFigureOut">
              <a:rPr lang="en-US" smtClean="0"/>
              <a:pPr>
                <a:defRPr/>
              </a:pPr>
              <a:t>9/15/2023</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65A9348-CDED-473D-A5E3-EB2E93646EC6}" type="slidenum">
              <a:rPr lang="en-US" smtClean="0"/>
              <a:pPr>
                <a:defRPr/>
              </a:pPr>
              <a:t>‹#›</a:t>
            </a:fld>
            <a:endParaRPr lang="en-US"/>
          </a:p>
        </p:txBody>
      </p:sp>
    </p:spTree>
    <p:extLst>
      <p:ext uri="{BB962C8B-B14F-4D97-AF65-F5344CB8AC3E}">
        <p14:creationId xmlns:p14="http://schemas.microsoft.com/office/powerpoint/2010/main" val="2374724484"/>
      </p:ext>
    </p:extLst>
  </p:cSld>
  <p:clrMapOvr>
    <a:masterClrMapping/>
  </p:clrMapOvr>
  <p:transition spd="slow">
    <p:check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4720C21A-C4F1-4270-92DF-69FC19299B07}" type="datetimeFigureOut">
              <a:rPr lang="en-US" smtClean="0"/>
              <a:pPr>
                <a:defRPr/>
              </a:pPr>
              <a:t>9/15/2023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64F112A-580D-4AE8-A8A5-31FACB942100}" type="slidenum">
              <a:rPr lang="en-US" smtClean="0"/>
              <a:pPr>
                <a:defRPr/>
              </a:pPr>
              <a:t>‹#›</a:t>
            </a:fld>
            <a:endParaRPr lang="en-US"/>
          </a:p>
        </p:txBody>
      </p:sp>
    </p:spTree>
    <p:extLst>
      <p:ext uri="{BB962C8B-B14F-4D97-AF65-F5344CB8AC3E}">
        <p14:creationId xmlns:p14="http://schemas.microsoft.com/office/powerpoint/2010/main" val="1080393473"/>
      </p:ext>
    </p:extLst>
  </p:cSld>
  <p:clrMapOvr>
    <a:masterClrMapping/>
  </p:clrMapOvr>
  <p:transition spd="slow">
    <p:check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4EA95E91-3384-4710-8EDF-4F0EE0CE0AAF}" type="datetimeFigureOut">
              <a:rPr lang="en-US" smtClean="0"/>
              <a:pPr>
                <a:defRPr/>
              </a:pPr>
              <a:t>9/15/2023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1436396-16AA-4D96-BD00-897BBBC11511}" type="slidenum">
              <a:rPr lang="en-US" smtClean="0"/>
              <a:pPr>
                <a:defRPr/>
              </a:pPr>
              <a:t>‹#›</a:t>
            </a:fld>
            <a:endParaRPr lang="en-US"/>
          </a:p>
        </p:txBody>
      </p:sp>
    </p:spTree>
    <p:extLst>
      <p:ext uri="{BB962C8B-B14F-4D97-AF65-F5344CB8AC3E}">
        <p14:creationId xmlns:p14="http://schemas.microsoft.com/office/powerpoint/2010/main" val="2200854125"/>
      </p:ext>
    </p:extLst>
  </p:cSld>
  <p:clrMapOvr>
    <a:masterClrMapping/>
  </p:clrMapOvr>
  <p:transition spd="slow">
    <p:check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2126393012"/>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Lst>
  <p:transition spd="slow">
    <p:checker/>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cid:image001.png@01D223AB.05124970" TargetMode="External"/><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5707" y="0"/>
            <a:ext cx="5375031" cy="785447"/>
          </a:xfrm>
        </p:spPr>
        <p:style>
          <a:lnRef idx="2">
            <a:schemeClr val="accent4"/>
          </a:lnRef>
          <a:fillRef idx="1">
            <a:schemeClr val="lt1"/>
          </a:fillRef>
          <a:effectRef idx="0">
            <a:schemeClr val="accent4"/>
          </a:effectRef>
          <a:fontRef idx="minor">
            <a:schemeClr val="dk1"/>
          </a:fontRef>
        </p:style>
        <p:txBody>
          <a:bodyPr anchor="ctr">
            <a:noAutofit/>
          </a:bodyPr>
          <a:lstStyle/>
          <a:p>
            <a:pPr algn="ctr"/>
            <a:r>
              <a:rPr lang="en-US" sz="1800" b="1" dirty="0" smtClean="0">
                <a:solidFill>
                  <a:schemeClr val="tx1"/>
                </a:solidFill>
                <a:latin typeface="Times New Roman" panose="02020603050405020304" pitchFamily="18" charset="0"/>
                <a:cs typeface="Times New Roman" panose="02020603050405020304" pitchFamily="18" charset="0"/>
              </a:rPr>
              <a:t/>
            </a:r>
            <a:br>
              <a:rPr lang="en-US" sz="1800" b="1" dirty="0" smtClean="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
            </a:r>
            <a:br>
              <a:rPr lang="en-US" sz="1800" b="1" dirty="0">
                <a:solidFill>
                  <a:schemeClr val="tx1"/>
                </a:solidFill>
                <a:latin typeface="Times New Roman" panose="02020603050405020304" pitchFamily="18" charset="0"/>
                <a:cs typeface="Times New Roman" panose="02020603050405020304" pitchFamily="18" charset="0"/>
              </a:rPr>
            </a:br>
            <a:r>
              <a:rPr lang="en-US" sz="1800" b="1" dirty="0" smtClean="0">
                <a:solidFill>
                  <a:schemeClr val="tx1"/>
                </a:solidFill>
                <a:latin typeface="Times New Roman" panose="02020603050405020304" pitchFamily="18" charset="0"/>
                <a:cs typeface="Times New Roman" panose="02020603050405020304" pitchFamily="18" charset="0"/>
              </a:rPr>
              <a:t>28</a:t>
            </a:r>
            <a:r>
              <a:rPr lang="en-US" sz="1800" b="1" baseline="30000" dirty="0" smtClean="0">
                <a:solidFill>
                  <a:schemeClr val="tx1"/>
                </a:solidFill>
                <a:latin typeface="Times New Roman" panose="02020603050405020304" pitchFamily="18" charset="0"/>
                <a:cs typeface="Times New Roman" panose="02020603050405020304" pitchFamily="18" charset="0"/>
              </a:rPr>
              <a:t>th</a:t>
            </a:r>
            <a:r>
              <a:rPr lang="en-US" sz="1800" b="1" dirty="0" smtClean="0">
                <a:solidFill>
                  <a:schemeClr val="tx1"/>
                </a:solidFill>
                <a:latin typeface="Times New Roman" panose="02020603050405020304" pitchFamily="18" charset="0"/>
                <a:cs typeface="Times New Roman" panose="02020603050405020304" pitchFamily="18" charset="0"/>
              </a:rPr>
              <a:t> Meeting of the Wiesbaden Group on Business Register</a:t>
            </a:r>
            <a:r>
              <a:rPr lang="en-US" sz="4400" b="1" dirty="0" smtClean="0">
                <a:solidFill>
                  <a:schemeClr val="tx1"/>
                </a:solidFill>
                <a:latin typeface="Times New Roman" panose="02020603050405020304" pitchFamily="18" charset="0"/>
                <a:cs typeface="Times New Roman" panose="02020603050405020304" pitchFamily="18" charset="0"/>
              </a:rPr>
              <a:t/>
            </a:r>
            <a:br>
              <a:rPr lang="en-US" sz="4400" b="1" dirty="0" smtClean="0">
                <a:solidFill>
                  <a:schemeClr val="tx1"/>
                </a:solidFill>
                <a:latin typeface="Times New Roman" panose="02020603050405020304" pitchFamily="18" charset="0"/>
                <a:cs typeface="Times New Roman" panose="02020603050405020304" pitchFamily="18" charset="0"/>
              </a:rPr>
            </a:br>
            <a:endParaRPr lang="en-US" sz="44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85800" y="1905000"/>
            <a:ext cx="6922477" cy="3733800"/>
          </a:xfrm>
        </p:spPr>
        <p:txBody>
          <a:bodyPr>
            <a:noAutofit/>
          </a:bodyPr>
          <a:lstStyle/>
          <a:p>
            <a:pPr algn="ctr"/>
            <a:r>
              <a:rPr lang="en-US" sz="5400" b="1" dirty="0" smtClean="0">
                <a:solidFill>
                  <a:schemeClr val="tx1"/>
                </a:solidFill>
                <a:latin typeface="Times New Roman" panose="02020603050405020304" pitchFamily="18" charset="0"/>
                <a:cs typeface="Times New Roman" panose="02020603050405020304" pitchFamily="18" charset="0"/>
              </a:rPr>
              <a:t>Session 2</a:t>
            </a:r>
          </a:p>
          <a:p>
            <a:pPr algn="ctr"/>
            <a:r>
              <a:rPr lang="en-US" sz="5400" b="1" dirty="0">
                <a:solidFill>
                  <a:schemeClr val="tx1"/>
                </a:solidFill>
                <a:latin typeface="Times New Roman" panose="02020603050405020304" pitchFamily="18" charset="0"/>
                <a:cs typeface="Times New Roman" panose="02020603050405020304" pitchFamily="18" charset="0"/>
              </a:rPr>
              <a:t>Fiji’s Profiling Complex Statistical Units (SUs)</a:t>
            </a:r>
            <a:endParaRPr lang="en-US" sz="5400" dirty="0">
              <a:solidFill>
                <a:schemeClr val="tx1"/>
              </a:solidFill>
              <a:latin typeface="Times New Roman" panose="02020603050405020304" pitchFamily="18" charset="0"/>
              <a:cs typeface="Times New Roman" panose="02020603050405020304" pitchFamily="18" charset="0"/>
            </a:endParaRPr>
          </a:p>
          <a:p>
            <a:pPr algn="ctr"/>
            <a:endParaRPr lang="en-US" sz="5400" b="1" dirty="0">
              <a:solidFill>
                <a:schemeClr val="accent4">
                  <a:lumMod val="75000"/>
                  <a:lumOff val="25000"/>
                </a:schemeClr>
              </a:solidFill>
            </a:endParaRPr>
          </a:p>
          <a:p>
            <a:pPr algn="ctr"/>
            <a:r>
              <a:rPr lang="en-US" sz="1600" b="1" dirty="0" smtClean="0">
                <a:solidFill>
                  <a:schemeClr val="tx1">
                    <a:lumMod val="50000"/>
                  </a:schemeClr>
                </a:solidFill>
                <a:latin typeface="Times New Roman" pitchFamily="18" charset="0"/>
                <a:cs typeface="Times New Roman" pitchFamily="18" charset="0"/>
              </a:rPr>
              <a:t>Fiji Bureau of Statistics     Presenter</a:t>
            </a:r>
            <a:r>
              <a:rPr lang="en-US" sz="1600" b="1" dirty="0">
                <a:solidFill>
                  <a:schemeClr val="tx1">
                    <a:lumMod val="50000"/>
                  </a:schemeClr>
                </a:solidFill>
                <a:latin typeface="Times New Roman" pitchFamily="18" charset="0"/>
                <a:cs typeface="Times New Roman" pitchFamily="18" charset="0"/>
              </a:rPr>
              <a:t>: </a:t>
            </a:r>
            <a:r>
              <a:rPr lang="en-US" sz="1600" b="1" dirty="0" smtClean="0">
                <a:solidFill>
                  <a:schemeClr val="tx1">
                    <a:lumMod val="50000"/>
                  </a:schemeClr>
                </a:solidFill>
                <a:latin typeface="Times New Roman" pitchFamily="18" charset="0"/>
                <a:cs typeface="Times New Roman" pitchFamily="18" charset="0"/>
              </a:rPr>
              <a:t>Vikashni Lata</a:t>
            </a:r>
            <a:endParaRPr lang="en-US" sz="1600" b="1" dirty="0">
              <a:solidFill>
                <a:schemeClr val="tx1">
                  <a:lumMod val="50000"/>
                </a:schemeClr>
              </a:solidFill>
              <a:latin typeface="Times New Roman" pitchFamily="18" charset="0"/>
              <a:cs typeface="Times New Roman" pitchFamily="18" charset="0"/>
            </a:endParaRPr>
          </a:p>
        </p:txBody>
      </p:sp>
      <p:pic>
        <p:nvPicPr>
          <p:cNvPr id="5" name="Picture 4"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465385" cy="902677"/>
          </a:xfrm>
          <a:prstGeom prst="rect">
            <a:avLst/>
          </a:prstGeom>
          <a:noFill/>
          <a:ln>
            <a:noFill/>
          </a:ln>
        </p:spPr>
      </p:pic>
    </p:spTree>
  </p:cSld>
  <p:clrMapOvr>
    <a:masterClrMapping/>
  </p:clrMapOvr>
  <p:transition spd="slow">
    <p:check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9144000" cy="5791200"/>
          </a:xfrm>
          <a:noFill/>
        </p:spPr>
        <p:txBody>
          <a:bodyPr anchor="ctr">
            <a:normAutofit/>
          </a:bodyPr>
          <a:lstStyle/>
          <a:p>
            <a:pPr algn="ctr">
              <a:buNone/>
            </a:pPr>
            <a:r>
              <a:rPr lang="en-US" sz="7100" b="1" dirty="0">
                <a:solidFill>
                  <a:schemeClr val="tx1"/>
                </a:solidFill>
              </a:rPr>
              <a:t>Thank you !!!</a:t>
            </a:r>
          </a:p>
          <a:p>
            <a:pPr algn="ctr">
              <a:buNone/>
            </a:pPr>
            <a:r>
              <a:rPr lang="en-US" sz="4400" b="1" dirty="0">
                <a:solidFill>
                  <a:srgbClr val="DAD126"/>
                </a:solidFill>
              </a:rPr>
              <a:t> </a:t>
            </a:r>
          </a:p>
        </p:txBody>
      </p:sp>
    </p:spTree>
  </p:cSld>
  <p:clrMapOvr>
    <a:masterClrMapping/>
  </p:clrMapOvr>
  <p:transition spd="slow">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2308" y="0"/>
            <a:ext cx="4478215" cy="1172308"/>
          </a:xfrm>
        </p:spPr>
        <p:txBody>
          <a:bodyPr>
            <a:noAutofit/>
          </a:bodyPr>
          <a:lstStyle/>
          <a:p>
            <a:r>
              <a:rPr lang="en-US" sz="6000" b="1" dirty="0" smtClean="0">
                <a:solidFill>
                  <a:schemeClr val="tx1"/>
                </a:solidFill>
                <a:latin typeface="Times New Roman" panose="02020603050405020304" pitchFamily="18" charset="0"/>
                <a:cs typeface="Times New Roman" panose="02020603050405020304" pitchFamily="18" charset="0"/>
              </a:rPr>
              <a:t>OVERVIEW</a:t>
            </a:r>
            <a:endParaRPr lang="en-US" sz="6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34462" y="1547446"/>
            <a:ext cx="7831015" cy="5134708"/>
          </a:xfrm>
        </p:spPr>
        <p:txBody>
          <a:bodyPr>
            <a:normAutofit/>
          </a:bodyPr>
          <a:lstStyle/>
          <a:p>
            <a:r>
              <a:rPr lang="en-US" sz="3200" dirty="0" smtClean="0">
                <a:solidFill>
                  <a:schemeClr val="tx1"/>
                </a:solidFill>
              </a:rPr>
              <a:t>Types of information collected for business profiling</a:t>
            </a:r>
          </a:p>
          <a:p>
            <a:r>
              <a:rPr lang="en-US" sz="3200" dirty="0" smtClean="0">
                <a:solidFill>
                  <a:schemeClr val="tx1"/>
                </a:solidFill>
              </a:rPr>
              <a:t>Data sources</a:t>
            </a:r>
          </a:p>
          <a:p>
            <a:r>
              <a:rPr lang="en-US" sz="3200" dirty="0" smtClean="0">
                <a:solidFill>
                  <a:schemeClr val="tx1"/>
                </a:solidFill>
              </a:rPr>
              <a:t>Questionnaire and Update form</a:t>
            </a:r>
          </a:p>
          <a:p>
            <a:r>
              <a:rPr lang="en-US" sz="3200" dirty="0" smtClean="0">
                <a:solidFill>
                  <a:schemeClr val="tx1"/>
                </a:solidFill>
              </a:rPr>
              <a:t>Data fields in BR</a:t>
            </a:r>
          </a:p>
          <a:p>
            <a:r>
              <a:rPr lang="en-US" sz="3200" dirty="0" smtClean="0">
                <a:solidFill>
                  <a:schemeClr val="tx1"/>
                </a:solidFill>
              </a:rPr>
              <a:t>Challenges </a:t>
            </a:r>
          </a:p>
          <a:p>
            <a:r>
              <a:rPr lang="en-US" sz="3200" dirty="0" smtClean="0">
                <a:solidFill>
                  <a:schemeClr val="tx1"/>
                </a:solidFill>
              </a:rPr>
              <a:t>Developments</a:t>
            </a:r>
            <a:endParaRPr lang="en-US" sz="3200" dirty="0">
              <a:solidFill>
                <a:schemeClr val="tx1"/>
              </a:solidFill>
            </a:endParaRPr>
          </a:p>
        </p:txBody>
      </p:sp>
      <p:pic>
        <p:nvPicPr>
          <p:cNvPr id="4" name="Picture 3"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784123" y="0"/>
            <a:ext cx="1359877" cy="1113692"/>
          </a:xfrm>
          <a:prstGeom prst="rect">
            <a:avLst/>
          </a:prstGeom>
          <a:noFill/>
          <a:ln>
            <a:noFill/>
          </a:ln>
        </p:spPr>
      </p:pic>
    </p:spTree>
    <p:extLst>
      <p:ext uri="{BB962C8B-B14F-4D97-AF65-F5344CB8AC3E}">
        <p14:creationId xmlns:p14="http://schemas.microsoft.com/office/powerpoint/2010/main" val="387506813"/>
      </p:ext>
    </p:extLst>
  </p:cSld>
  <p:clrMapOvr>
    <a:masterClrMapping/>
  </p:clrMapOvr>
  <p:transition spd="slow">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09" y="0"/>
            <a:ext cx="7666892" cy="1594338"/>
          </a:xfrm>
        </p:spPr>
        <p:txBody>
          <a:bodyPr>
            <a:noAutofit/>
          </a:bodyPr>
          <a:lstStyle/>
          <a:p>
            <a:r>
              <a:rPr lang="en-US" sz="4000" b="1" dirty="0">
                <a:solidFill>
                  <a:schemeClr val="tx1"/>
                </a:solidFill>
                <a:latin typeface="Times New Roman" panose="02020603050405020304" pitchFamily="18" charset="0"/>
                <a:cs typeface="Times New Roman" panose="02020603050405020304" pitchFamily="18" charset="0"/>
              </a:rPr>
              <a:t>T</a:t>
            </a:r>
            <a:r>
              <a:rPr lang="en-US" sz="4000" b="1" dirty="0" smtClean="0">
                <a:solidFill>
                  <a:schemeClr val="tx1"/>
                </a:solidFill>
                <a:latin typeface="Times New Roman" panose="02020603050405020304" pitchFamily="18" charset="0"/>
                <a:cs typeface="Times New Roman" panose="02020603050405020304" pitchFamily="18" charset="0"/>
              </a:rPr>
              <a:t>ypes </a:t>
            </a:r>
            <a:r>
              <a:rPr lang="en-US" sz="4000" b="1" dirty="0">
                <a:solidFill>
                  <a:schemeClr val="tx1"/>
                </a:solidFill>
                <a:latin typeface="Times New Roman" panose="02020603050405020304" pitchFamily="18" charset="0"/>
                <a:cs typeface="Times New Roman" panose="02020603050405020304" pitchFamily="18" charset="0"/>
              </a:rPr>
              <a:t>of </a:t>
            </a:r>
            <a:r>
              <a:rPr lang="en-US" sz="4000" b="1" dirty="0" smtClean="0">
                <a:solidFill>
                  <a:schemeClr val="tx1"/>
                </a:solidFill>
                <a:latin typeface="Times New Roman" panose="02020603050405020304" pitchFamily="18" charset="0"/>
                <a:cs typeface="Times New Roman" panose="02020603050405020304" pitchFamily="18" charset="0"/>
              </a:rPr>
              <a:t>Information Collected for Business Profiling </a:t>
            </a:r>
            <a:endParaRPr lang="en-US"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34462" y="1547446"/>
            <a:ext cx="7831015" cy="5134708"/>
          </a:xfrm>
        </p:spPr>
        <p:txBody>
          <a:bodyPr>
            <a:normAutofit lnSpcReduction="10000"/>
          </a:bodyPr>
          <a:lstStyle/>
          <a:p>
            <a:pPr lvl="0"/>
            <a:r>
              <a:rPr lang="en-US" sz="2600" dirty="0">
                <a:solidFill>
                  <a:schemeClr val="tx1"/>
                </a:solidFill>
                <a:latin typeface="Times New Roman" panose="02020603050405020304" pitchFamily="18" charset="0"/>
                <a:cs typeface="Times New Roman" panose="02020603050405020304" pitchFamily="18" charset="0"/>
              </a:rPr>
              <a:t>a list of commonly-owned legal entities; </a:t>
            </a:r>
          </a:p>
          <a:p>
            <a:pPr lvl="0"/>
            <a:r>
              <a:rPr lang="en-US" sz="2600" dirty="0">
                <a:solidFill>
                  <a:schemeClr val="tx1"/>
                </a:solidFill>
                <a:latin typeface="Times New Roman" panose="02020603050405020304" pitchFamily="18" charset="0"/>
                <a:cs typeface="Times New Roman" panose="02020603050405020304" pitchFamily="18" charset="0"/>
              </a:rPr>
              <a:t>a list of establishments the business operates; </a:t>
            </a:r>
          </a:p>
          <a:p>
            <a:pPr lvl="0"/>
            <a:r>
              <a:rPr lang="en-US" sz="2600" dirty="0">
                <a:solidFill>
                  <a:schemeClr val="tx1"/>
                </a:solidFill>
                <a:latin typeface="Times New Roman" panose="02020603050405020304" pitchFamily="18" charset="0"/>
                <a:cs typeface="Times New Roman" panose="02020603050405020304" pitchFamily="18" charset="0"/>
              </a:rPr>
              <a:t>the primary (and any secondary) activity undertaken by each establishment; </a:t>
            </a:r>
          </a:p>
          <a:p>
            <a:pPr lvl="0"/>
            <a:r>
              <a:rPr lang="en-US" sz="2600" dirty="0">
                <a:solidFill>
                  <a:schemeClr val="tx1"/>
                </a:solidFill>
                <a:latin typeface="Times New Roman" panose="02020603050405020304" pitchFamily="18" charset="0"/>
                <a:cs typeface="Times New Roman" panose="02020603050405020304" pitchFamily="18" charset="0"/>
              </a:rPr>
              <a:t>inks between enterprises and establishments within the business; </a:t>
            </a:r>
          </a:p>
          <a:p>
            <a:pPr lvl="0"/>
            <a:r>
              <a:rPr lang="en-US" sz="2600" dirty="0">
                <a:solidFill>
                  <a:schemeClr val="tx1"/>
                </a:solidFill>
                <a:latin typeface="Times New Roman" panose="02020603050405020304" pitchFamily="18" charset="0"/>
                <a:cs typeface="Times New Roman" panose="02020603050405020304" pitchFamily="18" charset="0"/>
              </a:rPr>
              <a:t>some sizing measures for each establishment, such as employment headcount or turnover;</a:t>
            </a:r>
          </a:p>
          <a:p>
            <a:pPr lvl="0"/>
            <a:r>
              <a:rPr lang="en-US" sz="2600" dirty="0">
                <a:solidFill>
                  <a:schemeClr val="tx1"/>
                </a:solidFill>
                <a:latin typeface="Times New Roman" panose="02020603050405020304" pitchFamily="18" charset="0"/>
                <a:cs typeface="Times New Roman" panose="02020603050405020304" pitchFamily="18" charset="0"/>
              </a:rPr>
              <a:t>contact details of the people who can provide the required data (e.g., the financial controller for financial data, and perhaps the operations manager for production data, and so on). </a:t>
            </a:r>
          </a:p>
          <a:p>
            <a:endParaRPr lang="en-US" dirty="0"/>
          </a:p>
        </p:txBody>
      </p:sp>
      <p:pic>
        <p:nvPicPr>
          <p:cNvPr id="4" name="Picture 3"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784123" y="0"/>
            <a:ext cx="1359877" cy="1113692"/>
          </a:xfrm>
          <a:prstGeom prst="rect">
            <a:avLst/>
          </a:prstGeom>
          <a:noFill/>
          <a:ln>
            <a:noFill/>
          </a:ln>
        </p:spPr>
      </p:pic>
    </p:spTree>
    <p:extLst>
      <p:ext uri="{BB962C8B-B14F-4D97-AF65-F5344CB8AC3E}">
        <p14:creationId xmlns:p14="http://schemas.microsoft.com/office/powerpoint/2010/main" val="2711427044"/>
      </p:ext>
    </p:extLst>
  </p:cSld>
  <p:clrMapOvr>
    <a:masterClrMapping/>
  </p:clrMapOvr>
  <p:transition spd="slow">
    <p:check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7195458" cy="1558200"/>
          </a:xfrm>
          <a:noFill/>
        </p:spPr>
        <p:style>
          <a:lnRef idx="1">
            <a:schemeClr val="accent4"/>
          </a:lnRef>
          <a:fillRef idx="2">
            <a:schemeClr val="accent4"/>
          </a:fillRef>
          <a:effectRef idx="1">
            <a:schemeClr val="accent4"/>
          </a:effectRef>
          <a:fontRef idx="minor">
            <a:schemeClr val="dk1"/>
          </a:fontRef>
        </p:style>
        <p:txBody>
          <a:bodyPr vert="horz" lIns="0" rIns="0" bIns="0" anchor="ctr">
            <a:normAutofit/>
          </a:bodyPr>
          <a:lstStyle/>
          <a:p>
            <a:pPr algn="ctr"/>
            <a:r>
              <a:rPr lang="en-US" sz="4500" b="1" dirty="0" smtClean="0">
                <a:solidFill>
                  <a:schemeClr val="tx1"/>
                </a:solidFill>
                <a:latin typeface="Times New Roman" pitchFamily="18" charset="0"/>
                <a:cs typeface="Times New Roman" pitchFamily="18" charset="0"/>
              </a:rPr>
              <a:t> </a:t>
            </a:r>
            <a:r>
              <a:rPr lang="en-US" sz="6600" b="1" dirty="0">
                <a:solidFill>
                  <a:schemeClr val="tx1"/>
                </a:solidFill>
                <a:latin typeface="Times New Roman" panose="02020603050405020304" pitchFamily="18" charset="0"/>
                <a:cs typeface="Times New Roman" panose="02020603050405020304" pitchFamily="18" charset="0"/>
              </a:rPr>
              <a:t>Data</a:t>
            </a:r>
            <a:r>
              <a:rPr lang="en-US" sz="4800" b="1" dirty="0">
                <a:solidFill>
                  <a:schemeClr val="tx1"/>
                </a:solidFill>
                <a:latin typeface="Times New Roman" panose="02020603050405020304" pitchFamily="18" charset="0"/>
                <a:cs typeface="Times New Roman" panose="02020603050405020304" pitchFamily="18" charset="0"/>
              </a:rPr>
              <a:t> </a:t>
            </a:r>
            <a:r>
              <a:rPr lang="en-US" sz="7200" b="1" dirty="0">
                <a:solidFill>
                  <a:schemeClr val="tx1"/>
                </a:solidFill>
                <a:latin typeface="Times New Roman" panose="02020603050405020304" pitchFamily="18" charset="0"/>
                <a:cs typeface="Times New Roman" panose="02020603050405020304" pitchFamily="18" charset="0"/>
              </a:rPr>
              <a:t>Sources</a:t>
            </a:r>
            <a:endParaRPr lang="en-US" sz="4500" b="1" dirty="0">
              <a:solidFill>
                <a:schemeClr val="tx1"/>
              </a:solidFill>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3114046"/>
              </p:ext>
            </p:extLst>
          </p:nvPr>
        </p:nvGraphicFramePr>
        <p:xfrm>
          <a:off x="609600" y="1641231"/>
          <a:ext cx="6822831" cy="4988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cid:image001.png@01D223AB.05124970"/>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7784123" y="0"/>
            <a:ext cx="1359877" cy="1113692"/>
          </a:xfrm>
          <a:prstGeom prst="rect">
            <a:avLst/>
          </a:prstGeom>
          <a:noFill/>
          <a:ln>
            <a:noFill/>
          </a:ln>
        </p:spPr>
      </p:pic>
    </p:spTree>
  </p:cSld>
  <p:clrMapOvr>
    <a:masterClrMapping/>
  </p:clrMapOvr>
  <p:transition spd="slow">
    <p:check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59486" cy="1418491"/>
          </a:xfrm>
        </p:spPr>
        <p:txBody>
          <a:bodyPr>
            <a:noAutofit/>
          </a:bodyPr>
          <a:lstStyle/>
          <a:p>
            <a:r>
              <a:rPr lang="en-US" sz="4800" b="1" dirty="0">
                <a:solidFill>
                  <a:schemeClr val="tx1"/>
                </a:solidFill>
                <a:latin typeface="Times New Roman" panose="02020603050405020304" pitchFamily="18" charset="0"/>
                <a:cs typeface="Times New Roman" panose="02020603050405020304" pitchFamily="18" charset="0"/>
              </a:rPr>
              <a:t>Questionnaires &amp; Update Forms</a:t>
            </a:r>
          </a:p>
        </p:txBody>
      </p:sp>
      <p:sp>
        <p:nvSpPr>
          <p:cNvPr id="3" name="Content Placeholder 2"/>
          <p:cNvSpPr>
            <a:spLocks noGrp="1"/>
          </p:cNvSpPr>
          <p:nvPr>
            <p:ph idx="1"/>
          </p:nvPr>
        </p:nvSpPr>
        <p:spPr>
          <a:xfrm>
            <a:off x="370114" y="1875692"/>
            <a:ext cx="7156101" cy="4819021"/>
          </a:xfrm>
        </p:spPr>
        <p:txBody>
          <a:bodyPr>
            <a:normAutofit/>
          </a:bodyPr>
          <a:lstStyle/>
          <a:p>
            <a:pPr marL="360363" indent="-360363">
              <a:buClrTx/>
              <a:buFont typeface="Wingdings" pitchFamily="2" charset="2"/>
              <a:buChar char="Ø"/>
            </a:pPr>
            <a:r>
              <a:rPr lang="en-US" sz="3200" dirty="0">
                <a:solidFill>
                  <a:schemeClr val="tx1"/>
                </a:solidFill>
                <a:latin typeface="Times New Roman" pitchFamily="18" charset="0"/>
                <a:cs typeface="Times New Roman" pitchFamily="18" charset="0"/>
              </a:rPr>
              <a:t>Business Register Up- Date Form – Used by Surveying officers for amendments</a:t>
            </a:r>
          </a:p>
          <a:p>
            <a:pPr lvl="0">
              <a:buNone/>
            </a:pPr>
            <a:endParaRPr lang="en-US" sz="3200" dirty="0">
              <a:solidFill>
                <a:schemeClr val="tx1"/>
              </a:solidFill>
              <a:latin typeface="Times New Roman" pitchFamily="18" charset="0"/>
              <a:cs typeface="Times New Roman" pitchFamily="18" charset="0"/>
            </a:endParaRPr>
          </a:p>
          <a:p>
            <a:pPr marL="354013" lvl="0" indent="-354013">
              <a:buClrTx/>
              <a:buFont typeface="Wingdings" pitchFamily="2" charset="2"/>
              <a:buChar char="Ø"/>
            </a:pPr>
            <a:r>
              <a:rPr lang="en-US" sz="3200" dirty="0">
                <a:solidFill>
                  <a:schemeClr val="tx1"/>
                </a:solidFill>
                <a:latin typeface="Times New Roman" pitchFamily="18" charset="0"/>
                <a:cs typeface="Times New Roman" pitchFamily="18" charset="0"/>
              </a:rPr>
              <a:t>Questionnaire on Business Operations – Sent by BR Unit to new companies</a:t>
            </a:r>
          </a:p>
        </p:txBody>
      </p:sp>
      <p:pic>
        <p:nvPicPr>
          <p:cNvPr id="4" name="Picture 3" descr="cid:image001.png@01D223AB.051249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784123" y="0"/>
            <a:ext cx="1359877" cy="1113692"/>
          </a:xfrm>
          <a:prstGeom prst="rect">
            <a:avLst/>
          </a:prstGeom>
          <a:noFill/>
          <a:ln>
            <a:noFill/>
          </a:ln>
        </p:spPr>
      </p:pic>
    </p:spTree>
    <p:extLst>
      <p:ext uri="{BB962C8B-B14F-4D97-AF65-F5344CB8AC3E}">
        <p14:creationId xmlns:p14="http://schemas.microsoft.com/office/powerpoint/2010/main" val="380504609"/>
      </p:ext>
    </p:extLst>
  </p:cSld>
  <p:clrMapOvr>
    <a:masterClrMapping/>
  </p:clrMapOvr>
  <p:transition spd="slow">
    <p:check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588369" cy="1436914"/>
          </a:xfrm>
          <a:noFill/>
        </p:spPr>
        <p:style>
          <a:lnRef idx="1">
            <a:schemeClr val="accent4"/>
          </a:lnRef>
          <a:fillRef idx="2">
            <a:schemeClr val="accent4"/>
          </a:fillRef>
          <a:effectRef idx="1">
            <a:schemeClr val="accent4"/>
          </a:effectRef>
          <a:fontRef idx="minor">
            <a:schemeClr val="dk1"/>
          </a:fontRef>
        </p:style>
        <p:txBody>
          <a:bodyPr vert="horz" lIns="0" rIns="0" bIns="0" anchor="ctr">
            <a:noAutofit/>
          </a:bodyPr>
          <a:lstStyle/>
          <a:p>
            <a:pPr algn="just"/>
            <a:r>
              <a:rPr lang="en-NZ" sz="5400" b="1" dirty="0">
                <a:solidFill>
                  <a:schemeClr val="tx1"/>
                </a:solidFill>
                <a:latin typeface="Times New Roman" panose="02020603050405020304" pitchFamily="18" charset="0"/>
                <a:cs typeface="Times New Roman" panose="02020603050405020304" pitchFamily="18" charset="0"/>
              </a:rPr>
              <a:t>Data Fields in the BR</a:t>
            </a:r>
            <a:endParaRPr lang="en-US" sz="54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11626" y="1567543"/>
            <a:ext cx="7130145" cy="5290457"/>
          </a:xfrm>
        </p:spPr>
        <p:txBody>
          <a:bodyPr>
            <a:noAutofit/>
          </a:bodyPr>
          <a:lstStyle/>
          <a:p>
            <a:r>
              <a:rPr lang="en-NZ" sz="2400" dirty="0">
                <a:solidFill>
                  <a:schemeClr val="tx1"/>
                </a:solidFill>
                <a:latin typeface="Times New Roman" pitchFamily="18" charset="0"/>
                <a:cs typeface="Times New Roman" pitchFamily="18" charset="0"/>
              </a:rPr>
              <a:t>The Variables in the BR can be grouped into 3 distinct categories:</a:t>
            </a:r>
          </a:p>
          <a:p>
            <a:r>
              <a:rPr lang="en-NZ" sz="2400" b="1" dirty="0">
                <a:solidFill>
                  <a:schemeClr val="tx1"/>
                </a:solidFill>
                <a:latin typeface="Times New Roman" pitchFamily="18" charset="0"/>
                <a:cs typeface="Times New Roman" pitchFamily="18" charset="0"/>
              </a:rPr>
              <a:t>Identification Variables</a:t>
            </a:r>
          </a:p>
          <a:p>
            <a:pPr lvl="1"/>
            <a:r>
              <a:rPr lang="en-NZ" sz="2400" dirty="0">
                <a:solidFill>
                  <a:schemeClr val="tx1"/>
                </a:solidFill>
                <a:latin typeface="Times New Roman" pitchFamily="18" charset="0"/>
                <a:cs typeface="Times New Roman" pitchFamily="18" charset="0"/>
              </a:rPr>
              <a:t>BN</a:t>
            </a:r>
          </a:p>
          <a:p>
            <a:pPr lvl="1"/>
            <a:r>
              <a:rPr lang="en-NZ" sz="2400" dirty="0">
                <a:solidFill>
                  <a:schemeClr val="tx1"/>
                </a:solidFill>
                <a:latin typeface="Times New Roman" pitchFamily="18" charset="0"/>
                <a:cs typeface="Times New Roman" pitchFamily="18" charset="0"/>
              </a:rPr>
              <a:t>Tax #</a:t>
            </a:r>
          </a:p>
          <a:p>
            <a:pPr lvl="1"/>
            <a:r>
              <a:rPr lang="en-NZ" sz="2400" dirty="0">
                <a:solidFill>
                  <a:schemeClr val="tx1"/>
                </a:solidFill>
                <a:latin typeface="Times New Roman" pitchFamily="18" charset="0"/>
                <a:cs typeface="Times New Roman" pitchFamily="18" charset="0"/>
              </a:rPr>
              <a:t>Name of Business</a:t>
            </a:r>
          </a:p>
          <a:p>
            <a:pPr lvl="1"/>
            <a:r>
              <a:rPr lang="en-NZ" sz="2400" dirty="0">
                <a:solidFill>
                  <a:schemeClr val="tx1"/>
                </a:solidFill>
                <a:latin typeface="Times New Roman" pitchFamily="18" charset="0"/>
                <a:cs typeface="Times New Roman" pitchFamily="18" charset="0"/>
              </a:rPr>
              <a:t>Name of branches/contact person</a:t>
            </a:r>
          </a:p>
          <a:p>
            <a:pPr lvl="1"/>
            <a:r>
              <a:rPr lang="en-NZ" sz="2400" dirty="0">
                <a:solidFill>
                  <a:schemeClr val="tx1"/>
                </a:solidFill>
                <a:latin typeface="Times New Roman" pitchFamily="18" charset="0"/>
                <a:cs typeface="Times New Roman" pitchFamily="18" charset="0"/>
              </a:rPr>
              <a:t>Name of owner</a:t>
            </a:r>
          </a:p>
          <a:p>
            <a:pPr lvl="1"/>
            <a:r>
              <a:rPr lang="en-NZ" sz="2400" dirty="0">
                <a:solidFill>
                  <a:schemeClr val="tx1"/>
                </a:solidFill>
                <a:latin typeface="Times New Roman" pitchFamily="18" charset="0"/>
                <a:cs typeface="Times New Roman" pitchFamily="18" charset="0"/>
              </a:rPr>
              <a:t>Phone/fax and email contacts</a:t>
            </a:r>
          </a:p>
          <a:p>
            <a:pPr lvl="1"/>
            <a:r>
              <a:rPr lang="en-NZ" sz="2400" dirty="0">
                <a:solidFill>
                  <a:schemeClr val="tx1"/>
                </a:solidFill>
                <a:latin typeface="Times New Roman" pitchFamily="18" charset="0"/>
                <a:cs typeface="Times New Roman" pitchFamily="18" charset="0"/>
              </a:rPr>
              <a:t>Postal address</a:t>
            </a:r>
          </a:p>
          <a:p>
            <a:pPr lvl="1"/>
            <a:r>
              <a:rPr lang="en-NZ" sz="2400" dirty="0">
                <a:solidFill>
                  <a:schemeClr val="tx1"/>
                </a:solidFill>
                <a:latin typeface="Times New Roman" pitchFamily="18" charset="0"/>
                <a:cs typeface="Times New Roman" pitchFamily="18" charset="0"/>
              </a:rPr>
              <a:t>Type of Legal Organisation</a:t>
            </a:r>
            <a:endParaRPr lang="en-US" sz="2400" dirty="0">
              <a:solidFill>
                <a:schemeClr val="tx1"/>
              </a:solidFill>
              <a:latin typeface="Times New Roman" panose="02020603050405020304" pitchFamily="18" charset="0"/>
              <a:cs typeface="Times New Roman" panose="02020603050405020304" pitchFamily="18" charset="0"/>
            </a:endParaRPr>
          </a:p>
        </p:txBody>
      </p:sp>
      <p:pic>
        <p:nvPicPr>
          <p:cNvPr id="4" name="Picture 3" descr="cid:image001.png@01D223AB.051249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784123" y="0"/>
            <a:ext cx="1359877" cy="1113692"/>
          </a:xfrm>
          <a:prstGeom prst="rect">
            <a:avLst/>
          </a:prstGeom>
          <a:noFill/>
          <a:ln>
            <a:noFill/>
          </a:ln>
        </p:spPr>
      </p:pic>
    </p:spTree>
    <p:extLst>
      <p:ext uri="{BB962C8B-B14F-4D97-AF65-F5344CB8AC3E}">
        <p14:creationId xmlns:p14="http://schemas.microsoft.com/office/powerpoint/2010/main" val="3644458413"/>
      </p:ext>
    </p:extLst>
  </p:cSld>
  <p:clrMapOvr>
    <a:masterClrMapping/>
  </p:clrMapOvr>
  <p:transition spd="slow">
    <p:check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7080737" cy="926123"/>
          </a:xfrm>
          <a:noFill/>
        </p:spPr>
        <p:style>
          <a:lnRef idx="1">
            <a:schemeClr val="accent4"/>
          </a:lnRef>
          <a:fillRef idx="2">
            <a:schemeClr val="accent4"/>
          </a:fillRef>
          <a:effectRef idx="1">
            <a:schemeClr val="accent4"/>
          </a:effectRef>
          <a:fontRef idx="minor">
            <a:schemeClr val="dk1"/>
          </a:fontRef>
        </p:style>
        <p:txBody>
          <a:bodyPr vert="horz" lIns="0" rIns="0" bIns="0" anchor="ctr">
            <a:normAutofit/>
          </a:bodyPr>
          <a:lstStyle/>
          <a:p>
            <a:r>
              <a:rPr lang="en-NZ" sz="5400" b="1" dirty="0">
                <a:solidFill>
                  <a:schemeClr val="tx1"/>
                </a:solidFill>
              </a:rPr>
              <a:t>Data Fields </a:t>
            </a:r>
            <a:r>
              <a:rPr lang="en-NZ" sz="3200" b="1" dirty="0">
                <a:solidFill>
                  <a:schemeClr val="tx1"/>
                </a:solidFill>
              </a:rPr>
              <a:t>Cont’d</a:t>
            </a:r>
            <a:endParaRPr lang="en-US" sz="3200"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6062"/>
            <a:ext cx="8628185" cy="5023338"/>
          </a:xfrm>
        </p:spPr>
        <p:txBody>
          <a:bodyPr>
            <a:noAutofit/>
          </a:bodyPr>
          <a:lstStyle/>
          <a:p>
            <a:r>
              <a:rPr lang="en-NZ" sz="2800" b="1" dirty="0">
                <a:solidFill>
                  <a:schemeClr val="tx1"/>
                </a:solidFill>
                <a:latin typeface="Times New Roman" pitchFamily="18" charset="0"/>
                <a:cs typeface="Times New Roman" pitchFamily="18" charset="0"/>
              </a:rPr>
              <a:t>Stratification Variables:</a:t>
            </a:r>
          </a:p>
          <a:p>
            <a:pPr lvl="1"/>
            <a:r>
              <a:rPr lang="en-NZ" sz="2800" dirty="0">
                <a:solidFill>
                  <a:schemeClr val="tx1"/>
                </a:solidFill>
                <a:latin typeface="Times New Roman" pitchFamily="18" charset="0"/>
                <a:cs typeface="Times New Roman" pitchFamily="18" charset="0"/>
              </a:rPr>
              <a:t>Economic Activity</a:t>
            </a:r>
          </a:p>
          <a:p>
            <a:pPr lvl="1"/>
            <a:r>
              <a:rPr lang="en-NZ" sz="2800" dirty="0">
                <a:solidFill>
                  <a:schemeClr val="tx1"/>
                </a:solidFill>
                <a:latin typeface="Times New Roman" pitchFamily="18" charset="0"/>
                <a:cs typeface="Times New Roman" pitchFamily="18" charset="0"/>
              </a:rPr>
              <a:t>Geographic Location</a:t>
            </a:r>
          </a:p>
          <a:p>
            <a:pPr lvl="1"/>
            <a:r>
              <a:rPr lang="en-NZ" sz="2800" dirty="0">
                <a:solidFill>
                  <a:schemeClr val="tx1"/>
                </a:solidFill>
                <a:latin typeface="Times New Roman" pitchFamily="18" charset="0"/>
                <a:cs typeface="Times New Roman" pitchFamily="18" charset="0"/>
              </a:rPr>
              <a:t>Employment numbers</a:t>
            </a:r>
          </a:p>
          <a:p>
            <a:pPr lvl="1"/>
            <a:r>
              <a:rPr lang="en-NZ" sz="2800" dirty="0">
                <a:solidFill>
                  <a:schemeClr val="tx1"/>
                </a:solidFill>
                <a:latin typeface="Times New Roman" pitchFamily="18" charset="0"/>
                <a:cs typeface="Times New Roman" pitchFamily="18" charset="0"/>
              </a:rPr>
              <a:t>Turnover</a:t>
            </a:r>
          </a:p>
          <a:p>
            <a:r>
              <a:rPr lang="en-NZ" sz="2800" b="1" dirty="0">
                <a:solidFill>
                  <a:schemeClr val="tx1"/>
                </a:solidFill>
                <a:latin typeface="Times New Roman" pitchFamily="18" charset="0"/>
                <a:cs typeface="Times New Roman" pitchFamily="18" charset="0"/>
              </a:rPr>
              <a:t>Demographic Variables </a:t>
            </a:r>
            <a:r>
              <a:rPr lang="en-NZ" sz="2800" dirty="0">
                <a:solidFill>
                  <a:schemeClr val="tx1"/>
                </a:solidFill>
                <a:latin typeface="Times New Roman" pitchFamily="18" charset="0"/>
                <a:cs typeface="Times New Roman" pitchFamily="18" charset="0"/>
              </a:rPr>
              <a:t>like the:</a:t>
            </a:r>
          </a:p>
          <a:p>
            <a:pPr lvl="1"/>
            <a:r>
              <a:rPr lang="en-NZ" sz="2800" dirty="0">
                <a:solidFill>
                  <a:schemeClr val="tx1"/>
                </a:solidFill>
                <a:latin typeface="Times New Roman" pitchFamily="18" charset="0"/>
                <a:cs typeface="Times New Roman" pitchFamily="18" charset="0"/>
              </a:rPr>
              <a:t>Alive</a:t>
            </a:r>
          </a:p>
          <a:p>
            <a:pPr lvl="1"/>
            <a:r>
              <a:rPr lang="en-NZ" sz="2800" dirty="0">
                <a:solidFill>
                  <a:schemeClr val="tx1"/>
                </a:solidFill>
                <a:latin typeface="Times New Roman" pitchFamily="18" charset="0"/>
                <a:cs typeface="Times New Roman" pitchFamily="18" charset="0"/>
              </a:rPr>
              <a:t>Ceased</a:t>
            </a:r>
          </a:p>
          <a:p>
            <a:pPr lvl="1"/>
            <a:r>
              <a:rPr lang="en-NZ" sz="2800" dirty="0">
                <a:solidFill>
                  <a:schemeClr val="tx1"/>
                </a:solidFill>
                <a:latin typeface="Times New Roman" pitchFamily="18" charset="0"/>
                <a:cs typeface="Times New Roman" pitchFamily="18" charset="0"/>
              </a:rPr>
              <a:t>Change in Economic Activity</a:t>
            </a:r>
          </a:p>
          <a:p>
            <a:pPr algn="just"/>
            <a:endParaRPr lang="en-US" sz="2800" dirty="0">
              <a:solidFill>
                <a:schemeClr val="tx1"/>
              </a:solidFill>
              <a:latin typeface="Times New Roman" pitchFamily="18" charset="0"/>
              <a:cs typeface="Times New Roman" pitchFamily="18" charset="0"/>
            </a:endParaRPr>
          </a:p>
        </p:txBody>
      </p:sp>
      <p:pic>
        <p:nvPicPr>
          <p:cNvPr id="4" name="Picture 3" descr="cid:image001.png@01D223AB.051249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784123" y="0"/>
            <a:ext cx="1359877" cy="1113692"/>
          </a:xfrm>
          <a:prstGeom prst="rect">
            <a:avLst/>
          </a:prstGeom>
          <a:noFill/>
          <a:ln>
            <a:noFill/>
          </a:ln>
        </p:spPr>
      </p:pic>
    </p:spTree>
    <p:extLst>
      <p:ext uri="{BB962C8B-B14F-4D97-AF65-F5344CB8AC3E}">
        <p14:creationId xmlns:p14="http://schemas.microsoft.com/office/powerpoint/2010/main" val="226103825"/>
      </p:ext>
    </p:extLst>
  </p:cSld>
  <p:clrMapOvr>
    <a:masterClrMapping/>
  </p:clrMapOvr>
  <p:transition spd="slow">
    <p:check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6347713" cy="1090246"/>
          </a:xfrm>
        </p:spPr>
        <p:txBody>
          <a:bodyPr>
            <a:normAutofit/>
          </a:bodyPr>
          <a:lstStyle/>
          <a:p>
            <a:r>
              <a:rPr lang="en-US" sz="6000" b="1" dirty="0">
                <a:solidFill>
                  <a:schemeClr val="tx1"/>
                </a:solidFill>
                <a:latin typeface="Times New Roman" panose="02020603050405020304" pitchFamily="18" charset="0"/>
                <a:cs typeface="Times New Roman" panose="02020603050405020304" pitchFamily="18" charset="0"/>
              </a:rPr>
              <a:t>Challenges</a:t>
            </a:r>
            <a:endParaRPr lang="en-US" sz="60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3785" y="1055077"/>
            <a:ext cx="7326924" cy="4986287"/>
          </a:xfrm>
        </p:spPr>
        <p:txBody>
          <a:bodyPr>
            <a:normAutofit fontScale="25000" lnSpcReduction="20000"/>
          </a:bodyPr>
          <a:lstStyle/>
          <a:p>
            <a:pPr marL="354013" indent="-354013" algn="just">
              <a:lnSpc>
                <a:spcPct val="120000"/>
              </a:lnSpc>
              <a:buClrTx/>
              <a:buFont typeface="Wingdings" pitchFamily="2" charset="2"/>
              <a:buChar char="q"/>
            </a:pPr>
            <a:r>
              <a:rPr lang="en-US" sz="8000" dirty="0" smtClean="0">
                <a:solidFill>
                  <a:schemeClr val="tx1"/>
                </a:solidFill>
                <a:latin typeface="Times New Roman" panose="02020603050405020304" pitchFamily="18" charset="0"/>
                <a:cs typeface="Times New Roman" panose="02020603050405020304" pitchFamily="18" charset="0"/>
              </a:rPr>
              <a:t>To </a:t>
            </a:r>
            <a:r>
              <a:rPr lang="en-US" sz="8000" dirty="0">
                <a:solidFill>
                  <a:schemeClr val="tx1"/>
                </a:solidFill>
                <a:latin typeface="Times New Roman" panose="02020603050405020304" pitchFamily="18" charset="0"/>
                <a:cs typeface="Times New Roman" panose="02020603050405020304" pitchFamily="18" charset="0"/>
              </a:rPr>
              <a:t>have a more comprehensive database and understudy other countries SBR systems. The concepts, procedures and technology of the BR should be periodically reviewed, particularly in response to:</a:t>
            </a:r>
          </a:p>
          <a:p>
            <a:pPr lvl="0">
              <a:buFont typeface="Arial" panose="020B0604020202020204" pitchFamily="34" charset="0"/>
              <a:buChar char="•"/>
            </a:pPr>
            <a:r>
              <a:rPr lang="en-US" sz="8000" dirty="0">
                <a:solidFill>
                  <a:schemeClr val="tx1"/>
                </a:solidFill>
                <a:latin typeface="Times New Roman" panose="02020603050405020304" pitchFamily="18" charset="0"/>
                <a:cs typeface="Times New Roman" panose="02020603050405020304" pitchFamily="18" charset="0"/>
              </a:rPr>
              <a:t>Change in user </a:t>
            </a:r>
            <a:r>
              <a:rPr lang="en-US" sz="8000" dirty="0" smtClean="0">
                <a:solidFill>
                  <a:schemeClr val="tx1"/>
                </a:solidFill>
                <a:latin typeface="Times New Roman" panose="02020603050405020304" pitchFamily="18" charset="0"/>
                <a:cs typeface="Times New Roman" panose="02020603050405020304" pitchFamily="18" charset="0"/>
              </a:rPr>
              <a:t>requirements</a:t>
            </a:r>
          </a:p>
          <a:p>
            <a:pPr lvl="0">
              <a:buFont typeface="Arial" panose="020B0604020202020204" pitchFamily="34" charset="0"/>
              <a:buChar char="•"/>
            </a:pPr>
            <a:r>
              <a:rPr lang="en-US" sz="8000" dirty="0" smtClean="0">
                <a:solidFill>
                  <a:schemeClr val="tx1"/>
                </a:solidFill>
                <a:latin typeface="Times New Roman" panose="02020603050405020304" pitchFamily="18" charset="0"/>
                <a:cs typeface="Times New Roman" panose="02020603050405020304" pitchFamily="18" charset="0"/>
              </a:rPr>
              <a:t>Availability </a:t>
            </a:r>
            <a:r>
              <a:rPr lang="en-US" sz="8000" dirty="0">
                <a:solidFill>
                  <a:schemeClr val="tx1"/>
                </a:solidFill>
                <a:latin typeface="Times New Roman" panose="02020603050405020304" pitchFamily="18" charset="0"/>
                <a:cs typeface="Times New Roman" panose="02020603050405020304" pitchFamily="18" charset="0"/>
              </a:rPr>
              <a:t>of new </a:t>
            </a:r>
            <a:r>
              <a:rPr lang="en-US" sz="8000" dirty="0" smtClean="0">
                <a:solidFill>
                  <a:schemeClr val="tx1"/>
                </a:solidFill>
                <a:latin typeface="Times New Roman" panose="02020603050405020304" pitchFamily="18" charset="0"/>
                <a:cs typeface="Times New Roman" panose="02020603050405020304" pitchFamily="18" charset="0"/>
              </a:rPr>
              <a:t>technology</a:t>
            </a:r>
          </a:p>
          <a:p>
            <a:pPr lvl="0">
              <a:buFont typeface="Arial" panose="020B0604020202020204" pitchFamily="34" charset="0"/>
              <a:buChar char="•"/>
            </a:pPr>
            <a:r>
              <a:rPr lang="en-US" sz="8000" dirty="0" smtClean="0">
                <a:solidFill>
                  <a:schemeClr val="tx1"/>
                </a:solidFill>
                <a:latin typeface="Times New Roman" panose="02020603050405020304" pitchFamily="18" charset="0"/>
                <a:cs typeface="Times New Roman" panose="02020603050405020304" pitchFamily="18" charset="0"/>
              </a:rPr>
              <a:t>Availability </a:t>
            </a:r>
            <a:r>
              <a:rPr lang="en-US" sz="8000" dirty="0">
                <a:solidFill>
                  <a:schemeClr val="tx1"/>
                </a:solidFill>
                <a:latin typeface="Times New Roman" panose="02020603050405020304" pitchFamily="18" charset="0"/>
                <a:cs typeface="Times New Roman" panose="02020603050405020304" pitchFamily="18" charset="0"/>
              </a:rPr>
              <a:t>of new administrative data </a:t>
            </a:r>
            <a:r>
              <a:rPr lang="en-US" sz="8000" dirty="0" smtClean="0">
                <a:solidFill>
                  <a:schemeClr val="tx1"/>
                </a:solidFill>
                <a:latin typeface="Times New Roman" panose="02020603050405020304" pitchFamily="18" charset="0"/>
                <a:cs typeface="Times New Roman" panose="02020603050405020304" pitchFamily="18" charset="0"/>
              </a:rPr>
              <a:t>sources</a:t>
            </a:r>
          </a:p>
          <a:p>
            <a:pPr lvl="0">
              <a:buFont typeface="Arial" panose="020B0604020202020204" pitchFamily="34" charset="0"/>
              <a:buChar char="•"/>
            </a:pPr>
            <a:r>
              <a:rPr lang="en-US" sz="8000" dirty="0" smtClean="0">
                <a:solidFill>
                  <a:schemeClr val="tx1"/>
                </a:solidFill>
                <a:latin typeface="Times New Roman" panose="02020603050405020304" pitchFamily="18" charset="0"/>
                <a:cs typeface="Times New Roman" panose="02020603050405020304" pitchFamily="18" charset="0"/>
              </a:rPr>
              <a:t>Development </a:t>
            </a:r>
            <a:r>
              <a:rPr lang="en-US" sz="8000" dirty="0">
                <a:solidFill>
                  <a:schemeClr val="tx1"/>
                </a:solidFill>
                <a:latin typeface="Times New Roman" panose="02020603050405020304" pitchFamily="18" charset="0"/>
                <a:cs typeface="Times New Roman" panose="02020603050405020304" pitchFamily="18" charset="0"/>
              </a:rPr>
              <a:t>of new concepts and standard at a corporate or international level</a:t>
            </a:r>
          </a:p>
          <a:p>
            <a:pPr marL="354013" indent="-354013" algn="just">
              <a:lnSpc>
                <a:spcPct val="120000"/>
              </a:lnSpc>
              <a:buClrTx/>
              <a:buFont typeface="Wingdings" pitchFamily="2" charset="2"/>
              <a:buChar char="q"/>
            </a:pPr>
            <a:r>
              <a:rPr lang="en-US" sz="8000" dirty="0">
                <a:solidFill>
                  <a:schemeClr val="tx1"/>
                </a:solidFill>
                <a:latin typeface="Times New Roman" panose="02020603050405020304" pitchFamily="18" charset="0"/>
                <a:cs typeface="Times New Roman" panose="02020603050405020304" pitchFamily="18" charset="0"/>
              </a:rPr>
              <a:t>Develop good relationship &amp; networking with our data sources</a:t>
            </a:r>
            <a:r>
              <a:rPr lang="en-US" sz="8000" dirty="0" smtClean="0">
                <a:solidFill>
                  <a:schemeClr val="tx1"/>
                </a:solidFill>
                <a:latin typeface="Times New Roman" panose="02020603050405020304" pitchFamily="18" charset="0"/>
                <a:cs typeface="Times New Roman" panose="02020603050405020304" pitchFamily="18" charset="0"/>
              </a:rPr>
              <a:t>.</a:t>
            </a:r>
            <a:endParaRPr lang="en-US" sz="8000" dirty="0">
              <a:solidFill>
                <a:schemeClr val="tx1"/>
              </a:solidFill>
              <a:latin typeface="Times New Roman" panose="02020603050405020304" pitchFamily="18" charset="0"/>
              <a:cs typeface="Times New Roman" panose="02020603050405020304" pitchFamily="18" charset="0"/>
            </a:endParaRPr>
          </a:p>
          <a:p>
            <a:pPr marL="354013" lvl="0" indent="-354013" algn="just">
              <a:buClrTx/>
              <a:buFont typeface="Wingdings" pitchFamily="2" charset="2"/>
              <a:buChar char="q"/>
            </a:pPr>
            <a:r>
              <a:rPr lang="en-US" sz="8000" dirty="0">
                <a:solidFill>
                  <a:schemeClr val="tx1"/>
                </a:solidFill>
                <a:latin typeface="Times New Roman" panose="02020603050405020304" pitchFamily="18" charset="0"/>
                <a:cs typeface="Times New Roman" panose="02020603050405020304" pitchFamily="18" charset="0"/>
              </a:rPr>
              <a:t>To develop awareness on the importance of the BR system within </a:t>
            </a:r>
            <a:r>
              <a:rPr lang="en-US" sz="8000" dirty="0" err="1">
                <a:solidFill>
                  <a:schemeClr val="tx1"/>
                </a:solidFill>
                <a:latin typeface="Times New Roman" panose="02020603050405020304" pitchFamily="18" charset="0"/>
                <a:cs typeface="Times New Roman" panose="02020603050405020304" pitchFamily="18" charset="0"/>
              </a:rPr>
              <a:t>FBoS</a:t>
            </a:r>
            <a:r>
              <a:rPr lang="en-US" sz="8000" dirty="0">
                <a:solidFill>
                  <a:schemeClr val="tx1"/>
                </a:solidFill>
                <a:latin typeface="Times New Roman" panose="02020603050405020304" pitchFamily="18" charset="0"/>
                <a:cs typeface="Times New Roman" panose="02020603050405020304" pitchFamily="18" charset="0"/>
              </a:rPr>
              <a:t>.</a:t>
            </a:r>
          </a:p>
          <a:p>
            <a:pPr marL="354013" lvl="0" indent="-354013" algn="just">
              <a:buClrTx/>
              <a:buFont typeface="Wingdings" pitchFamily="2" charset="2"/>
              <a:buChar char="q"/>
            </a:pPr>
            <a:r>
              <a:rPr lang="en-US" sz="8000" dirty="0">
                <a:solidFill>
                  <a:schemeClr val="tx1"/>
                </a:solidFill>
                <a:latin typeface="Times New Roman" panose="02020603050405020304" pitchFamily="18" charset="0"/>
                <a:cs typeface="Times New Roman" panose="02020603050405020304" pitchFamily="18" charset="0"/>
              </a:rPr>
              <a:t>Ensure that all BR variables are updated efficiently thus having an up to date system.</a:t>
            </a:r>
          </a:p>
          <a:p>
            <a:pPr algn="just">
              <a:buClrTx/>
              <a:buFont typeface="Wingdings" pitchFamily="2" charset="2"/>
              <a:buChar char="q"/>
            </a:pPr>
            <a:r>
              <a:rPr lang="en-US" sz="8000" dirty="0">
                <a:solidFill>
                  <a:schemeClr val="tx1"/>
                </a:solidFill>
                <a:latin typeface="Times New Roman" panose="02020603050405020304" pitchFamily="18" charset="0"/>
                <a:cs typeface="Times New Roman" panose="02020603050405020304" pitchFamily="18" charset="0"/>
              </a:rPr>
              <a:t> Create more checks on the ground for companies that have closed or are dormant. </a:t>
            </a:r>
          </a:p>
          <a:p>
            <a:endParaRPr lang="en-US" sz="2400" dirty="0"/>
          </a:p>
        </p:txBody>
      </p:sp>
      <p:pic>
        <p:nvPicPr>
          <p:cNvPr id="4" name="Picture 3"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784123" y="0"/>
            <a:ext cx="1359877" cy="1113692"/>
          </a:xfrm>
          <a:prstGeom prst="rect">
            <a:avLst/>
          </a:prstGeom>
          <a:noFill/>
          <a:ln>
            <a:noFill/>
          </a:ln>
        </p:spPr>
      </p:pic>
    </p:spTree>
    <p:extLst>
      <p:ext uri="{BB962C8B-B14F-4D97-AF65-F5344CB8AC3E}">
        <p14:creationId xmlns:p14="http://schemas.microsoft.com/office/powerpoint/2010/main" val="3575375748"/>
      </p:ext>
    </p:extLst>
  </p:cSld>
  <p:clrMapOvr>
    <a:masterClrMapping/>
  </p:clrMapOvr>
  <p:transition spd="slow">
    <p:check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6957312" cy="1406769"/>
          </a:xfrm>
        </p:spPr>
        <p:txBody>
          <a:bodyPr/>
          <a:lstStyle/>
          <a:p>
            <a:r>
              <a:rPr lang="en-US" sz="5400" b="1" dirty="0">
                <a:solidFill>
                  <a:schemeClr val="tx2"/>
                </a:solidFill>
                <a:latin typeface="Times New Roman" panose="02020603050405020304" pitchFamily="18" charset="0"/>
                <a:cs typeface="Times New Roman" panose="02020603050405020304" pitchFamily="18" charset="0"/>
              </a:rPr>
              <a:t>Developments</a:t>
            </a:r>
            <a:endParaRPr lang="en-US" dirty="0">
              <a:solidFill>
                <a:schemeClr val="tx2"/>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5508" y="1348154"/>
            <a:ext cx="7655169" cy="4911969"/>
          </a:xfrm>
        </p:spPr>
        <p:txBody>
          <a:bodyPr>
            <a:noAutofit/>
          </a:bodyPr>
          <a:lstStyle/>
          <a:p>
            <a:pPr marL="265113" lvl="0" indent="-265113" algn="just">
              <a:buClrTx/>
              <a:buFont typeface="Wingdings" pitchFamily="2" charset="2"/>
              <a:buChar char="Ø"/>
            </a:pPr>
            <a:r>
              <a:rPr lang="en-US" sz="2400" dirty="0">
                <a:solidFill>
                  <a:schemeClr val="tx1"/>
                </a:solidFill>
                <a:latin typeface="Times New Roman" pitchFamily="18" charset="0"/>
                <a:cs typeface="Times New Roman" pitchFamily="18" charset="0"/>
              </a:rPr>
              <a:t>Attaching a Geographical code against all businesses enabling each establishment’s profile to be linked to our Geographical Information System (GIS). Once this is done, data collection will be performed in a more systematic manner.</a:t>
            </a:r>
          </a:p>
          <a:p>
            <a:pPr marL="265113" lvl="0" indent="-265113" algn="just">
              <a:buClrTx/>
              <a:buFont typeface="Wingdings" pitchFamily="2" charset="2"/>
              <a:buChar char="Ø"/>
            </a:pPr>
            <a:r>
              <a:rPr lang="en-US" sz="2400" dirty="0">
                <a:solidFill>
                  <a:schemeClr val="tx1"/>
                </a:solidFill>
                <a:latin typeface="Times New Roman" pitchFamily="18" charset="0"/>
                <a:cs typeface="Times New Roman" pitchFamily="18" charset="0"/>
              </a:rPr>
              <a:t>The above will facilitate the provision of useful information to users such as our Disaster Management Office and Investors</a:t>
            </a:r>
          </a:p>
          <a:p>
            <a:pPr marL="265113" lvl="0" indent="-265113" algn="just">
              <a:buClrTx/>
              <a:buFont typeface="Wingdings" pitchFamily="2" charset="2"/>
              <a:buChar char="Ø"/>
            </a:pPr>
            <a:r>
              <a:rPr lang="en-US" sz="2400" dirty="0">
                <a:solidFill>
                  <a:schemeClr val="tx1"/>
                </a:solidFill>
                <a:latin typeface="Times New Roman" pitchFamily="18" charset="0"/>
                <a:cs typeface="Times New Roman" pitchFamily="18" charset="0"/>
              </a:rPr>
              <a:t>Networking with the Regional Offices being strengthen as they will be collecting data for </a:t>
            </a:r>
            <a:r>
              <a:rPr lang="en-US" sz="2400" dirty="0" err="1">
                <a:solidFill>
                  <a:schemeClr val="tx1"/>
                </a:solidFill>
                <a:latin typeface="Times New Roman" pitchFamily="18" charset="0"/>
                <a:cs typeface="Times New Roman" pitchFamily="18" charset="0"/>
              </a:rPr>
              <a:t>FBoS</a:t>
            </a:r>
            <a:r>
              <a:rPr lang="en-US" sz="2400" dirty="0">
                <a:solidFill>
                  <a:schemeClr val="tx1"/>
                </a:solidFill>
                <a:latin typeface="Times New Roman" pitchFamily="18" charset="0"/>
                <a:cs typeface="Times New Roman" pitchFamily="18" charset="0"/>
              </a:rPr>
              <a:t> statistical processing.</a:t>
            </a:r>
          </a:p>
          <a:p>
            <a:pPr marL="265113" lvl="0" indent="-265113" algn="just">
              <a:buClrTx/>
              <a:buFont typeface="Wingdings" pitchFamily="2" charset="2"/>
              <a:buChar char="Ø"/>
            </a:pPr>
            <a:r>
              <a:rPr lang="en-US" sz="2400" dirty="0">
                <a:solidFill>
                  <a:schemeClr val="tx1"/>
                </a:solidFill>
                <a:latin typeface="Times New Roman" pitchFamily="18" charset="0"/>
                <a:cs typeface="Times New Roman" pitchFamily="18" charset="0"/>
              </a:rPr>
              <a:t>Updating </a:t>
            </a:r>
            <a:r>
              <a:rPr lang="en-US" sz="2400" dirty="0" smtClean="0">
                <a:solidFill>
                  <a:schemeClr val="tx1"/>
                </a:solidFill>
                <a:latin typeface="Times New Roman" pitchFamily="18" charset="0"/>
                <a:cs typeface="Times New Roman" pitchFamily="18" charset="0"/>
              </a:rPr>
              <a:t>variables [Turnover</a:t>
            </a:r>
            <a:r>
              <a:rPr lang="en-US" sz="2400" dirty="0">
                <a:solidFill>
                  <a:schemeClr val="tx1"/>
                </a:solidFill>
                <a:latin typeface="Times New Roman" pitchFamily="18" charset="0"/>
                <a:cs typeface="Times New Roman" pitchFamily="18" charset="0"/>
              </a:rPr>
              <a:t>, Number of Employee, TIN, Overseas Ownership/ Importer &amp; Exporters.</a:t>
            </a:r>
          </a:p>
          <a:p>
            <a:endParaRPr lang="en-US" sz="2400" dirty="0"/>
          </a:p>
        </p:txBody>
      </p:sp>
      <p:pic>
        <p:nvPicPr>
          <p:cNvPr id="4" name="Picture 3"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784123" y="0"/>
            <a:ext cx="1359877" cy="1113692"/>
          </a:xfrm>
          <a:prstGeom prst="rect">
            <a:avLst/>
          </a:prstGeom>
          <a:noFill/>
          <a:ln>
            <a:noFill/>
          </a:ln>
        </p:spPr>
      </p:pic>
    </p:spTree>
    <p:extLst>
      <p:ext uri="{BB962C8B-B14F-4D97-AF65-F5344CB8AC3E}">
        <p14:creationId xmlns:p14="http://schemas.microsoft.com/office/powerpoint/2010/main" val="3212282008"/>
      </p:ext>
    </p:extLst>
  </p:cSld>
  <p:clrMapOvr>
    <a:masterClrMapping/>
  </p:clrMapOvr>
  <p:transition spd="slow">
    <p:checker/>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1531</TotalTime>
  <Words>603</Words>
  <Application>Microsoft Office PowerPoint</Application>
  <PresentationFormat>On-screen Show (4:3)</PresentationFormat>
  <Paragraphs>80</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Times New Roman</vt:lpstr>
      <vt:lpstr>Trebuchet MS</vt:lpstr>
      <vt:lpstr>Wingdings</vt:lpstr>
      <vt:lpstr>Wingdings 3</vt:lpstr>
      <vt:lpstr>Facet</vt:lpstr>
      <vt:lpstr>  28th Meeting of the Wiesbaden Group on Business Register </vt:lpstr>
      <vt:lpstr>OVERVIEW</vt:lpstr>
      <vt:lpstr>Types of Information Collected for Business Profiling </vt:lpstr>
      <vt:lpstr> Data Sources</vt:lpstr>
      <vt:lpstr>Questionnaires &amp; Update Forms</vt:lpstr>
      <vt:lpstr>Data Fields in the BR</vt:lpstr>
      <vt:lpstr>Data Fields Cont’d</vt:lpstr>
      <vt:lpstr>Challenges</vt:lpstr>
      <vt:lpstr>Developments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RDTA 7507:2011 International Comparison Program for Asia and the Pacific</dc:title>
  <dc:creator>RETA6482</dc:creator>
  <cp:lastModifiedBy>Vikashni Lata</cp:lastModifiedBy>
  <cp:revision>147</cp:revision>
  <dcterms:created xsi:type="dcterms:W3CDTF">2010-09-24T00:33:01Z</dcterms:created>
  <dcterms:modified xsi:type="dcterms:W3CDTF">2023-09-15T03:21:25Z</dcterms:modified>
</cp:coreProperties>
</file>