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  <p:sldMasterId id="2147483741" r:id="rId5"/>
    <p:sldMasterId id="2147483763" r:id="rId6"/>
  </p:sldMasterIdLst>
  <p:notesMasterIdLst>
    <p:notesMasterId r:id="rId38"/>
  </p:notesMasterIdLst>
  <p:handoutMasterIdLst>
    <p:handoutMasterId r:id="rId39"/>
  </p:handoutMasterIdLst>
  <p:sldIdLst>
    <p:sldId id="645" r:id="rId7"/>
    <p:sldId id="824" r:id="rId8"/>
    <p:sldId id="870" r:id="rId9"/>
    <p:sldId id="838" r:id="rId10"/>
    <p:sldId id="826" r:id="rId11"/>
    <p:sldId id="780" r:id="rId12"/>
    <p:sldId id="818" r:id="rId13"/>
    <p:sldId id="827" r:id="rId14"/>
    <p:sldId id="823" r:id="rId15"/>
    <p:sldId id="837" r:id="rId16"/>
    <p:sldId id="840" r:id="rId17"/>
    <p:sldId id="852" r:id="rId18"/>
    <p:sldId id="822" r:id="rId19"/>
    <p:sldId id="832" r:id="rId20"/>
    <p:sldId id="819" r:id="rId21"/>
    <p:sldId id="853" r:id="rId22"/>
    <p:sldId id="835" r:id="rId23"/>
    <p:sldId id="836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4" r:id="rId34"/>
    <p:sldId id="855" r:id="rId35"/>
    <p:sldId id="850" r:id="rId36"/>
    <p:sldId id="851" r:id="rId37"/>
  </p:sldIdLst>
  <p:sldSz cx="9144000" cy="5143500" type="screen16x9"/>
  <p:notesSz cx="6858000" cy="9144000"/>
  <p:embeddedFontLst>
    <p:embeddedFont>
      <p:font typeface="Segoe UI Light" panose="020B0502040204020203" pitchFamily="34" charset="0"/>
      <p:regular r:id="rId40"/>
      <p:italic r:id="rId41"/>
    </p:embeddedFont>
    <p:embeddedFont>
      <p:font typeface="Segoe UI Semibold" panose="020B0702040204020203" pitchFamily="34" charset="0"/>
      <p:bold r:id="rId42"/>
      <p:boldItalic r:id="rId43"/>
    </p:embeddedFont>
    <p:embeddedFont>
      <p:font typeface="TheSans UHH" panose="020B0604020202020204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187318-D7C4-81C9-6AD1-5A3FBE5C8DB5}" name="Sarah Fenske" initials="SF" userId="064a0895d275a709" providerId="Windows Live"/>
  <p188:author id="{86312597-6606-9E3A-D41D-F5C602AFE954}" name="Tobias Wegener" initials="TW" userId="S::tobias.wegener@uni-hamburg.de::6b6b4fba-7ccc-4b6b-a6f1-d5cf079027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Neumann" initials="AN" lastIdx="3" clrIdx="0">
    <p:extLst>
      <p:ext uri="{19B8F6BF-5375-455C-9EA6-DF929625EA0E}">
        <p15:presenceInfo xmlns:p15="http://schemas.microsoft.com/office/powerpoint/2012/main" userId="Ariane Neumann" providerId="None"/>
      </p:ext>
    </p:extLst>
  </p:cmAuthor>
  <p:cmAuthor id="2" name="Kunz, Lena Kristin" initials="KLK" lastIdx="1" clrIdx="1">
    <p:extLst>
      <p:ext uri="{19B8F6BF-5375-455C-9EA6-DF929625EA0E}">
        <p15:presenceInfo xmlns:p15="http://schemas.microsoft.com/office/powerpoint/2012/main" userId="Kunz, Lena Kri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1BB"/>
    <a:srgbClr val="333333"/>
    <a:srgbClr val="3B515B"/>
    <a:srgbClr val="3C515B"/>
    <a:srgbClr val="80B8DD"/>
    <a:srgbClr val="E2001A"/>
    <a:srgbClr val="E5F5FA"/>
    <a:srgbClr val="000000"/>
    <a:srgbClr val="9DA8AD"/>
    <a:srgbClr val="B6B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88073" autoAdjust="0"/>
  </p:normalViewPr>
  <p:slideViewPr>
    <p:cSldViewPr snapToObjects="1">
      <p:cViewPr varScale="1">
        <p:scale>
          <a:sx n="82" d="100"/>
          <a:sy n="82" d="100"/>
        </p:scale>
        <p:origin x="94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2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sen, Lucas" userId="51c77a7a-643a-4aea-a55c-1e09cddc5091" providerId="ADAL" clId="{D74B51A3-A6B6-4FC2-A232-EA63A8BA8481}"/>
    <pc:docChg chg="undo custSel delSld sldOrd">
      <pc:chgData name="Jansen, Lucas" userId="51c77a7a-643a-4aea-a55c-1e09cddc5091" providerId="ADAL" clId="{D74B51A3-A6B6-4FC2-A232-EA63A8BA8481}" dt="2025-10-10T07:41:21.925" v="9" actId="47"/>
      <pc:docMkLst>
        <pc:docMk/>
      </pc:docMkLst>
      <pc:sldChg chg="del ord">
        <pc:chgData name="Jansen, Lucas" userId="51c77a7a-643a-4aea-a55c-1e09cddc5091" providerId="ADAL" clId="{D74B51A3-A6B6-4FC2-A232-EA63A8BA8481}" dt="2025-10-10T07:41:21.925" v="9" actId="47"/>
        <pc:sldMkLst>
          <pc:docMk/>
          <pc:sldMk cId="1502103768" sldId="817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1592447801" sldId="856"/>
        </pc:sldMkLst>
      </pc:sldChg>
      <pc:sldChg chg="del ord">
        <pc:chgData name="Jansen, Lucas" userId="51c77a7a-643a-4aea-a55c-1e09cddc5091" providerId="ADAL" clId="{D74B51A3-A6B6-4FC2-A232-EA63A8BA8481}" dt="2025-10-10T07:41:21.925" v="9" actId="47"/>
        <pc:sldMkLst>
          <pc:docMk/>
          <pc:sldMk cId="2861039866" sldId="857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2634401049" sldId="858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1738421581" sldId="859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444882538" sldId="860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3105316776" sldId="861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3151102687" sldId="862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1049724888" sldId="863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171668694" sldId="864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2287231556" sldId="865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645614126" sldId="866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1240280738" sldId="867"/>
        </pc:sldMkLst>
      </pc:sldChg>
      <pc:sldChg chg="del">
        <pc:chgData name="Jansen, Lucas" userId="51c77a7a-643a-4aea-a55c-1e09cddc5091" providerId="ADAL" clId="{D74B51A3-A6B6-4FC2-A232-EA63A8BA8481}" dt="2025-10-10T07:41:21.925" v="9" actId="47"/>
        <pc:sldMkLst>
          <pc:docMk/>
          <pc:sldMk cId="2925014710" sldId="8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08687-8929-4E16-9C8A-0B97036F50C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B8902E-FA26-493F-9CA5-F55845329C48}">
      <dgm:prSet phldrT="[Text]" custT="1"/>
      <dgm:spPr/>
      <dgm:t>
        <a:bodyPr/>
        <a:lstStyle/>
        <a:p>
          <a:r>
            <a:rPr lang="de-DE" sz="1400" dirty="0"/>
            <a:t>Federal </a:t>
          </a:r>
          <a:r>
            <a:rPr lang="de-DE" sz="1400" dirty="0" err="1"/>
            <a:t>Association</a:t>
          </a:r>
          <a:endParaRPr lang="de-DE" sz="1400" dirty="0"/>
        </a:p>
      </dgm:t>
    </dgm:pt>
    <dgm:pt modelId="{D1F5857F-D7FE-44B8-801A-2DF3ABBBA07E}" type="parTrans" cxnId="{D3AD3D12-6A17-4C1B-A1DF-F4CA4592540B}">
      <dgm:prSet/>
      <dgm:spPr/>
      <dgm:t>
        <a:bodyPr/>
        <a:lstStyle/>
        <a:p>
          <a:endParaRPr lang="de-DE"/>
        </a:p>
      </dgm:t>
    </dgm:pt>
    <dgm:pt modelId="{A48E4D24-26BB-4BF4-9536-101FFD27E1C2}" type="sibTrans" cxnId="{D3AD3D12-6A17-4C1B-A1DF-F4CA4592540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de-DE" dirty="0"/>
            <a:t>&gt; 1000</a:t>
          </a:r>
        </a:p>
      </dgm:t>
    </dgm:pt>
    <dgm:pt modelId="{DC922D1E-0A27-4F3A-BDEC-EBDF943828B6}">
      <dgm:prSet phldrT="[Text]" custT="1"/>
      <dgm:spPr/>
      <dgm:t>
        <a:bodyPr/>
        <a:lstStyle/>
        <a:p>
          <a:r>
            <a:rPr lang="de-DE" sz="1400" dirty="0"/>
            <a:t>State </a:t>
          </a:r>
          <a:r>
            <a:rPr lang="de-DE" sz="1400" dirty="0" err="1"/>
            <a:t>Association</a:t>
          </a:r>
          <a:endParaRPr lang="de-DE" sz="1400" dirty="0"/>
        </a:p>
      </dgm:t>
    </dgm:pt>
    <dgm:pt modelId="{AEA60E18-A99C-4A97-9213-BCF4179DA146}" type="parTrans" cxnId="{DFC1022E-79FB-4D9E-B216-D96EB3496B47}">
      <dgm:prSet/>
      <dgm:spPr/>
      <dgm:t>
        <a:bodyPr/>
        <a:lstStyle/>
        <a:p>
          <a:endParaRPr lang="de-DE"/>
        </a:p>
      </dgm:t>
    </dgm:pt>
    <dgm:pt modelId="{0930DFD4-DE78-4A7B-9946-72AE0BA899B9}" type="sibTrans" cxnId="{DFC1022E-79FB-4D9E-B216-D96EB3496B47}">
      <dgm:prSet/>
      <dgm:spPr/>
      <dgm:t>
        <a:bodyPr/>
        <a:lstStyle/>
        <a:p>
          <a:r>
            <a:rPr lang="de-DE" dirty="0"/>
            <a:t>19</a:t>
          </a:r>
        </a:p>
      </dgm:t>
    </dgm:pt>
    <dgm:pt modelId="{855AD235-EABD-4A00-99A5-091B0F25F4FF}">
      <dgm:prSet phldrT="[Text]" custT="1"/>
      <dgm:spPr/>
      <dgm:t>
        <a:bodyPr/>
        <a:lstStyle/>
        <a:p>
          <a:r>
            <a:rPr lang="de-DE" sz="1400" dirty="0" err="1"/>
            <a:t>Local</a:t>
          </a:r>
          <a:r>
            <a:rPr lang="de-DE" sz="1400" dirty="0"/>
            <a:t> </a:t>
          </a:r>
          <a:r>
            <a:rPr lang="de-DE" sz="1400" dirty="0" err="1"/>
            <a:t>Branches</a:t>
          </a:r>
          <a:endParaRPr lang="de-DE" sz="1400" dirty="0"/>
        </a:p>
      </dgm:t>
    </dgm:pt>
    <dgm:pt modelId="{F0C68CCF-7228-454F-BA7B-1DE8C7F6C9D8}" type="parTrans" cxnId="{2A492D2A-603C-43A5-895A-0BD5E9B65CA7}">
      <dgm:prSet/>
      <dgm:spPr/>
      <dgm:t>
        <a:bodyPr/>
        <a:lstStyle/>
        <a:p>
          <a:endParaRPr lang="de-DE"/>
        </a:p>
      </dgm:t>
    </dgm:pt>
    <dgm:pt modelId="{496C36F7-2A8B-41F1-A5FA-A6F0C1C5DB23}" type="sibTrans" cxnId="{2A492D2A-603C-43A5-895A-0BD5E9B65CA7}">
      <dgm:prSet/>
      <dgm:spPr/>
      <dgm:t>
        <a:bodyPr/>
        <a:lstStyle/>
        <a:p>
          <a:r>
            <a:rPr lang="de-DE" dirty="0"/>
            <a:t>&gt; 2000</a:t>
          </a:r>
        </a:p>
      </dgm:t>
    </dgm:pt>
    <dgm:pt modelId="{FFC1CD5A-C497-427B-B9F2-6C43AAC21A2E}">
      <dgm:prSet phldrT="[Text]" custT="1"/>
      <dgm:spPr/>
      <dgm:t>
        <a:bodyPr/>
        <a:lstStyle/>
        <a:p>
          <a:r>
            <a:rPr lang="de-DE" sz="1400" dirty="0" err="1"/>
            <a:t>District</a:t>
          </a:r>
          <a:r>
            <a:rPr lang="de-DE" sz="1400" dirty="0"/>
            <a:t> </a:t>
          </a:r>
          <a:r>
            <a:rPr lang="de-DE" sz="1400" dirty="0" err="1"/>
            <a:t>Association</a:t>
          </a:r>
          <a:endParaRPr lang="de-DE" sz="1400" dirty="0"/>
        </a:p>
      </dgm:t>
    </dgm:pt>
    <dgm:pt modelId="{F57B1263-4570-4968-9ACA-F8D268899460}" type="sibTrans" cxnId="{AC7657F9-A6DB-49B1-80A3-D3195F0FAF8F}">
      <dgm:prSet/>
      <dgm:spPr/>
      <dgm:t>
        <a:bodyPr/>
        <a:lstStyle/>
        <a:p>
          <a:r>
            <a:rPr lang="de-DE" dirty="0"/>
            <a:t>&gt; 400</a:t>
          </a:r>
        </a:p>
      </dgm:t>
    </dgm:pt>
    <dgm:pt modelId="{AFE74F07-BE49-4693-9A8A-56771DCA8868}" type="parTrans" cxnId="{AC7657F9-A6DB-49B1-80A3-D3195F0FAF8F}">
      <dgm:prSet/>
      <dgm:spPr/>
      <dgm:t>
        <a:bodyPr/>
        <a:lstStyle/>
        <a:p>
          <a:endParaRPr lang="de-DE"/>
        </a:p>
      </dgm:t>
    </dgm:pt>
    <dgm:pt modelId="{A98856D9-E89A-4B2F-8487-EE781731F42E}" type="pres">
      <dgm:prSet presAssocID="{E5708687-8929-4E16-9C8A-0B97036F50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7133BE-4514-4D2F-B566-4A3E01B50EC6}" type="pres">
      <dgm:prSet presAssocID="{0CB8902E-FA26-493F-9CA5-F55845329C48}" presName="hierRoot1" presStyleCnt="0">
        <dgm:presLayoutVars>
          <dgm:hierBranch val="init"/>
        </dgm:presLayoutVars>
      </dgm:prSet>
      <dgm:spPr/>
    </dgm:pt>
    <dgm:pt modelId="{4479B50C-E0B0-4CF4-8D3E-D0781BD857D3}" type="pres">
      <dgm:prSet presAssocID="{0CB8902E-FA26-493F-9CA5-F55845329C48}" presName="rootComposite1" presStyleCnt="0"/>
      <dgm:spPr/>
    </dgm:pt>
    <dgm:pt modelId="{A7978741-01B5-4FEF-9618-F5DC86D2DC95}" type="pres">
      <dgm:prSet presAssocID="{0CB8902E-FA26-493F-9CA5-F55845329C48}" presName="rootText1" presStyleLbl="node0" presStyleIdx="0" presStyleCnt="1">
        <dgm:presLayoutVars>
          <dgm:chMax/>
          <dgm:chPref val="3"/>
        </dgm:presLayoutVars>
      </dgm:prSet>
      <dgm:spPr/>
    </dgm:pt>
    <dgm:pt modelId="{5C6AF1C1-63FD-48EC-8CFE-57C5E7BF88DB}" type="pres">
      <dgm:prSet presAssocID="{0CB8902E-FA26-493F-9CA5-F55845329C48}" presName="titleText1" presStyleLbl="fgAcc0" presStyleIdx="0" presStyleCnt="1" custLinFactX="83031" custLinFactY="325767" custLinFactNeighborX="100000" custLinFactNeighborY="400000">
        <dgm:presLayoutVars>
          <dgm:chMax val="0"/>
          <dgm:chPref val="0"/>
        </dgm:presLayoutVars>
      </dgm:prSet>
      <dgm:spPr/>
    </dgm:pt>
    <dgm:pt modelId="{8FED6EE2-1318-4DC1-BE24-3E127CD7EE96}" type="pres">
      <dgm:prSet presAssocID="{0CB8902E-FA26-493F-9CA5-F55845329C48}" presName="rootConnector1" presStyleLbl="node1" presStyleIdx="0" presStyleCnt="3"/>
      <dgm:spPr/>
    </dgm:pt>
    <dgm:pt modelId="{FBB782C5-4E60-4F07-843D-0A9B2CB39411}" type="pres">
      <dgm:prSet presAssocID="{0CB8902E-FA26-493F-9CA5-F55845329C48}" presName="hierChild2" presStyleCnt="0"/>
      <dgm:spPr/>
    </dgm:pt>
    <dgm:pt modelId="{7B4C653F-99D1-473B-9105-DACE5FB7BC8A}" type="pres">
      <dgm:prSet presAssocID="{AEA60E18-A99C-4A97-9213-BCF4179DA146}" presName="Name37" presStyleLbl="parChTrans1D2" presStyleIdx="0" presStyleCnt="1"/>
      <dgm:spPr/>
    </dgm:pt>
    <dgm:pt modelId="{2576877E-3C76-4B4E-AAC2-FF84FB416781}" type="pres">
      <dgm:prSet presAssocID="{DC922D1E-0A27-4F3A-BDEC-EBDF943828B6}" presName="hierRoot2" presStyleCnt="0">
        <dgm:presLayoutVars>
          <dgm:hierBranch val="init"/>
        </dgm:presLayoutVars>
      </dgm:prSet>
      <dgm:spPr/>
    </dgm:pt>
    <dgm:pt modelId="{C5E4D3C2-D22D-4E23-8EFF-6288F2B3D303}" type="pres">
      <dgm:prSet presAssocID="{DC922D1E-0A27-4F3A-BDEC-EBDF943828B6}" presName="rootComposite" presStyleCnt="0"/>
      <dgm:spPr/>
    </dgm:pt>
    <dgm:pt modelId="{D9032E86-2936-401B-9EFF-3C7A641D5E22}" type="pres">
      <dgm:prSet presAssocID="{DC922D1E-0A27-4F3A-BDEC-EBDF943828B6}" presName="rootText" presStyleLbl="node1" presStyleIdx="0" presStyleCnt="3">
        <dgm:presLayoutVars>
          <dgm:chMax/>
          <dgm:chPref val="3"/>
        </dgm:presLayoutVars>
      </dgm:prSet>
      <dgm:spPr/>
    </dgm:pt>
    <dgm:pt modelId="{5B86B6BE-3519-406C-A7DB-4C05D380CBC0}" type="pres">
      <dgm:prSet presAssocID="{DC922D1E-0A27-4F3A-BDEC-EBDF943828B6}" presName="titleText2" presStyleLbl="fgAcc1" presStyleIdx="0" presStyleCnt="3">
        <dgm:presLayoutVars>
          <dgm:chMax val="0"/>
          <dgm:chPref val="0"/>
        </dgm:presLayoutVars>
      </dgm:prSet>
      <dgm:spPr/>
    </dgm:pt>
    <dgm:pt modelId="{774514DB-8EC6-4FE5-9CBA-727D74A6E420}" type="pres">
      <dgm:prSet presAssocID="{DC922D1E-0A27-4F3A-BDEC-EBDF943828B6}" presName="rootConnector" presStyleLbl="node2" presStyleIdx="0" presStyleCnt="0"/>
      <dgm:spPr/>
    </dgm:pt>
    <dgm:pt modelId="{64538709-6C7B-4334-9D7D-B0F16F5B39FA}" type="pres">
      <dgm:prSet presAssocID="{DC922D1E-0A27-4F3A-BDEC-EBDF943828B6}" presName="hierChild4" presStyleCnt="0"/>
      <dgm:spPr/>
    </dgm:pt>
    <dgm:pt modelId="{653E3558-218B-4550-94F2-37F6035E4F10}" type="pres">
      <dgm:prSet presAssocID="{AFE74F07-BE49-4693-9A8A-56771DCA8868}" presName="Name37" presStyleLbl="parChTrans1D3" presStyleIdx="0" presStyleCnt="1"/>
      <dgm:spPr/>
    </dgm:pt>
    <dgm:pt modelId="{07FFD435-9325-4270-BA69-8C071872D528}" type="pres">
      <dgm:prSet presAssocID="{FFC1CD5A-C497-427B-B9F2-6C43AAC21A2E}" presName="hierRoot2" presStyleCnt="0">
        <dgm:presLayoutVars>
          <dgm:hierBranch val="init"/>
        </dgm:presLayoutVars>
      </dgm:prSet>
      <dgm:spPr/>
    </dgm:pt>
    <dgm:pt modelId="{3B19A41D-7819-46F7-914B-5AFFE1304A64}" type="pres">
      <dgm:prSet presAssocID="{FFC1CD5A-C497-427B-B9F2-6C43AAC21A2E}" presName="rootComposite" presStyleCnt="0"/>
      <dgm:spPr/>
    </dgm:pt>
    <dgm:pt modelId="{26C85838-D2EB-4EA7-A31A-01AFF3A41A8B}" type="pres">
      <dgm:prSet presAssocID="{FFC1CD5A-C497-427B-B9F2-6C43AAC21A2E}" presName="rootText" presStyleLbl="node1" presStyleIdx="1" presStyleCnt="3">
        <dgm:presLayoutVars>
          <dgm:chMax/>
          <dgm:chPref val="3"/>
        </dgm:presLayoutVars>
      </dgm:prSet>
      <dgm:spPr/>
    </dgm:pt>
    <dgm:pt modelId="{C4C1B697-1DFC-4F03-AB24-DA327CE1FE60}" type="pres">
      <dgm:prSet presAssocID="{FFC1CD5A-C497-427B-B9F2-6C43AAC21A2E}" presName="titleText2" presStyleLbl="fgAcc1" presStyleIdx="1" presStyleCnt="3">
        <dgm:presLayoutVars>
          <dgm:chMax val="0"/>
          <dgm:chPref val="0"/>
        </dgm:presLayoutVars>
      </dgm:prSet>
      <dgm:spPr/>
    </dgm:pt>
    <dgm:pt modelId="{AAFF516F-E4F7-4390-9C5A-6413402F4030}" type="pres">
      <dgm:prSet presAssocID="{FFC1CD5A-C497-427B-B9F2-6C43AAC21A2E}" presName="rootConnector" presStyleLbl="node3" presStyleIdx="0" presStyleCnt="0"/>
      <dgm:spPr/>
    </dgm:pt>
    <dgm:pt modelId="{2E38585F-9017-4327-8775-01A66B79A566}" type="pres">
      <dgm:prSet presAssocID="{FFC1CD5A-C497-427B-B9F2-6C43AAC21A2E}" presName="hierChild4" presStyleCnt="0"/>
      <dgm:spPr/>
    </dgm:pt>
    <dgm:pt modelId="{6AA0F336-EEEF-49D0-ACD5-B7AA1EB8C2E8}" type="pres">
      <dgm:prSet presAssocID="{F0C68CCF-7228-454F-BA7B-1DE8C7F6C9D8}" presName="Name37" presStyleLbl="parChTrans1D4" presStyleIdx="0" presStyleCnt="1"/>
      <dgm:spPr/>
    </dgm:pt>
    <dgm:pt modelId="{C702038F-B4CC-49DC-866C-86960699A989}" type="pres">
      <dgm:prSet presAssocID="{855AD235-EABD-4A00-99A5-091B0F25F4FF}" presName="hierRoot2" presStyleCnt="0">
        <dgm:presLayoutVars>
          <dgm:hierBranch val="init"/>
        </dgm:presLayoutVars>
      </dgm:prSet>
      <dgm:spPr/>
    </dgm:pt>
    <dgm:pt modelId="{8B2EF365-57B1-4863-B5FE-64812507D491}" type="pres">
      <dgm:prSet presAssocID="{855AD235-EABD-4A00-99A5-091B0F25F4FF}" presName="rootComposite" presStyleCnt="0"/>
      <dgm:spPr/>
    </dgm:pt>
    <dgm:pt modelId="{8FB823D5-A295-453E-AF6C-25F243E0A8E9}" type="pres">
      <dgm:prSet presAssocID="{855AD235-EABD-4A00-99A5-091B0F25F4FF}" presName="rootText" presStyleLbl="node1" presStyleIdx="2" presStyleCnt="3">
        <dgm:presLayoutVars>
          <dgm:chMax/>
          <dgm:chPref val="3"/>
        </dgm:presLayoutVars>
      </dgm:prSet>
      <dgm:spPr/>
    </dgm:pt>
    <dgm:pt modelId="{938D8FDB-F7D0-418F-B3CD-1ADBD93D0789}" type="pres">
      <dgm:prSet presAssocID="{855AD235-EABD-4A00-99A5-091B0F25F4FF}" presName="titleText2" presStyleLbl="fgAcc1" presStyleIdx="2" presStyleCnt="3">
        <dgm:presLayoutVars>
          <dgm:chMax val="0"/>
          <dgm:chPref val="0"/>
        </dgm:presLayoutVars>
      </dgm:prSet>
      <dgm:spPr/>
    </dgm:pt>
    <dgm:pt modelId="{23589774-F5BB-4BE3-8D34-3ADA03425A86}" type="pres">
      <dgm:prSet presAssocID="{855AD235-EABD-4A00-99A5-091B0F25F4FF}" presName="rootConnector" presStyleLbl="node4" presStyleIdx="0" presStyleCnt="0"/>
      <dgm:spPr/>
    </dgm:pt>
    <dgm:pt modelId="{5D2BAFB9-3E96-4836-8875-51E9A6D5C099}" type="pres">
      <dgm:prSet presAssocID="{855AD235-EABD-4A00-99A5-091B0F25F4FF}" presName="hierChild4" presStyleCnt="0"/>
      <dgm:spPr/>
    </dgm:pt>
    <dgm:pt modelId="{2428AD98-33DE-465C-8CB5-86EFC300EE49}" type="pres">
      <dgm:prSet presAssocID="{855AD235-EABD-4A00-99A5-091B0F25F4FF}" presName="hierChild5" presStyleCnt="0"/>
      <dgm:spPr/>
    </dgm:pt>
    <dgm:pt modelId="{51FC9F0D-414A-4375-8F2E-F56F2C96D379}" type="pres">
      <dgm:prSet presAssocID="{FFC1CD5A-C497-427B-B9F2-6C43AAC21A2E}" presName="hierChild5" presStyleCnt="0"/>
      <dgm:spPr/>
    </dgm:pt>
    <dgm:pt modelId="{9777A41C-20F3-4157-BCCC-BBD89A4E4B06}" type="pres">
      <dgm:prSet presAssocID="{DC922D1E-0A27-4F3A-BDEC-EBDF943828B6}" presName="hierChild5" presStyleCnt="0"/>
      <dgm:spPr/>
    </dgm:pt>
    <dgm:pt modelId="{A64204DD-3478-48CF-8F93-25444F9D1A26}" type="pres">
      <dgm:prSet presAssocID="{0CB8902E-FA26-493F-9CA5-F55845329C48}" presName="hierChild3" presStyleCnt="0"/>
      <dgm:spPr/>
    </dgm:pt>
  </dgm:ptLst>
  <dgm:cxnLst>
    <dgm:cxn modelId="{1FC4070A-B462-4E1D-B845-585B0C61803C}" type="presOf" srcId="{F57B1263-4570-4968-9ACA-F8D268899460}" destId="{C4C1B697-1DFC-4F03-AB24-DA327CE1FE60}" srcOrd="0" destOrd="0" presId="urn:microsoft.com/office/officeart/2008/layout/NameandTitleOrganizationalChart"/>
    <dgm:cxn modelId="{D3AD3D12-6A17-4C1B-A1DF-F4CA4592540B}" srcId="{E5708687-8929-4E16-9C8A-0B97036F50CD}" destId="{0CB8902E-FA26-493F-9CA5-F55845329C48}" srcOrd="0" destOrd="0" parTransId="{D1F5857F-D7FE-44B8-801A-2DF3ABBBA07E}" sibTransId="{A48E4D24-26BB-4BF4-9536-101FFD27E1C2}"/>
    <dgm:cxn modelId="{A29F8212-D68E-4BC8-9C37-A080C2B6D750}" type="presOf" srcId="{AFE74F07-BE49-4693-9A8A-56771DCA8868}" destId="{653E3558-218B-4550-94F2-37F6035E4F10}" srcOrd="0" destOrd="0" presId="urn:microsoft.com/office/officeart/2008/layout/NameandTitleOrganizationalChart"/>
    <dgm:cxn modelId="{787F551F-610A-4442-882B-983B31876944}" type="presOf" srcId="{AEA60E18-A99C-4A97-9213-BCF4179DA146}" destId="{7B4C653F-99D1-473B-9105-DACE5FB7BC8A}" srcOrd="0" destOrd="0" presId="urn:microsoft.com/office/officeart/2008/layout/NameandTitleOrganizationalChart"/>
    <dgm:cxn modelId="{B0907127-ACFA-48AB-9455-B6AF500BD225}" type="presOf" srcId="{855AD235-EABD-4A00-99A5-091B0F25F4FF}" destId="{23589774-F5BB-4BE3-8D34-3ADA03425A86}" srcOrd="1" destOrd="0" presId="urn:microsoft.com/office/officeart/2008/layout/NameandTitleOrganizationalChart"/>
    <dgm:cxn modelId="{2A492D2A-603C-43A5-895A-0BD5E9B65CA7}" srcId="{FFC1CD5A-C497-427B-B9F2-6C43AAC21A2E}" destId="{855AD235-EABD-4A00-99A5-091B0F25F4FF}" srcOrd="0" destOrd="0" parTransId="{F0C68CCF-7228-454F-BA7B-1DE8C7F6C9D8}" sibTransId="{496C36F7-2A8B-41F1-A5FA-A6F0C1C5DB23}"/>
    <dgm:cxn modelId="{DFC1022E-79FB-4D9E-B216-D96EB3496B47}" srcId="{0CB8902E-FA26-493F-9CA5-F55845329C48}" destId="{DC922D1E-0A27-4F3A-BDEC-EBDF943828B6}" srcOrd="0" destOrd="0" parTransId="{AEA60E18-A99C-4A97-9213-BCF4179DA146}" sibTransId="{0930DFD4-DE78-4A7B-9946-72AE0BA899B9}"/>
    <dgm:cxn modelId="{055D8A33-0D7A-417B-A147-5F8B49A481DF}" type="presOf" srcId="{0930DFD4-DE78-4A7B-9946-72AE0BA899B9}" destId="{5B86B6BE-3519-406C-A7DB-4C05D380CBC0}" srcOrd="0" destOrd="0" presId="urn:microsoft.com/office/officeart/2008/layout/NameandTitleOrganizationalChart"/>
    <dgm:cxn modelId="{1EB10C3A-C717-412D-8470-62F601DDE6EB}" type="presOf" srcId="{0CB8902E-FA26-493F-9CA5-F55845329C48}" destId="{8FED6EE2-1318-4DC1-BE24-3E127CD7EE96}" srcOrd="1" destOrd="0" presId="urn:microsoft.com/office/officeart/2008/layout/NameandTitleOrganizationalChart"/>
    <dgm:cxn modelId="{21884363-4A95-48D6-826E-500079965BBF}" type="presOf" srcId="{A48E4D24-26BB-4BF4-9536-101FFD27E1C2}" destId="{5C6AF1C1-63FD-48EC-8CFE-57C5E7BF88DB}" srcOrd="0" destOrd="0" presId="urn:microsoft.com/office/officeart/2008/layout/NameandTitleOrganizationalChart"/>
    <dgm:cxn modelId="{A223634D-86C4-4422-8385-5B96A45165BD}" type="presOf" srcId="{855AD235-EABD-4A00-99A5-091B0F25F4FF}" destId="{8FB823D5-A295-453E-AF6C-25F243E0A8E9}" srcOrd="0" destOrd="0" presId="urn:microsoft.com/office/officeart/2008/layout/NameandTitleOrganizationalChart"/>
    <dgm:cxn modelId="{A140DD94-4FC7-41FE-B445-85ACAC7967A3}" type="presOf" srcId="{FFC1CD5A-C497-427B-B9F2-6C43AAC21A2E}" destId="{26C85838-D2EB-4EA7-A31A-01AFF3A41A8B}" srcOrd="0" destOrd="0" presId="urn:microsoft.com/office/officeart/2008/layout/NameandTitleOrganizationalChart"/>
    <dgm:cxn modelId="{9D56C895-D214-4861-87E8-8BE332F63444}" type="presOf" srcId="{DC922D1E-0A27-4F3A-BDEC-EBDF943828B6}" destId="{774514DB-8EC6-4FE5-9CBA-727D74A6E420}" srcOrd="1" destOrd="0" presId="urn:microsoft.com/office/officeart/2008/layout/NameandTitleOrganizationalChart"/>
    <dgm:cxn modelId="{A3B6F795-E305-44A5-BFDE-15900BC702FA}" type="presOf" srcId="{DC922D1E-0A27-4F3A-BDEC-EBDF943828B6}" destId="{D9032E86-2936-401B-9EFF-3C7A641D5E22}" srcOrd="0" destOrd="0" presId="urn:microsoft.com/office/officeart/2008/layout/NameandTitleOrganizationalChart"/>
    <dgm:cxn modelId="{9E25F798-7638-4F97-BCA1-8A4AA7116E83}" type="presOf" srcId="{496C36F7-2A8B-41F1-A5FA-A6F0C1C5DB23}" destId="{938D8FDB-F7D0-418F-B3CD-1ADBD93D0789}" srcOrd="0" destOrd="0" presId="urn:microsoft.com/office/officeart/2008/layout/NameandTitleOrganizationalChart"/>
    <dgm:cxn modelId="{634DA7A9-B4F1-4214-9039-41ADC2B6CA58}" type="presOf" srcId="{FFC1CD5A-C497-427B-B9F2-6C43AAC21A2E}" destId="{AAFF516F-E4F7-4390-9C5A-6413402F4030}" srcOrd="1" destOrd="0" presId="urn:microsoft.com/office/officeart/2008/layout/NameandTitleOrganizationalChart"/>
    <dgm:cxn modelId="{17E273AC-D5DD-47CF-9F63-7CD140E10995}" type="presOf" srcId="{0CB8902E-FA26-493F-9CA5-F55845329C48}" destId="{A7978741-01B5-4FEF-9618-F5DC86D2DC95}" srcOrd="0" destOrd="0" presId="urn:microsoft.com/office/officeart/2008/layout/NameandTitleOrganizationalChart"/>
    <dgm:cxn modelId="{8B2123AF-4457-4B83-87EA-51B811BDC5A8}" type="presOf" srcId="{E5708687-8929-4E16-9C8A-0B97036F50CD}" destId="{A98856D9-E89A-4B2F-8487-EE781731F42E}" srcOrd="0" destOrd="0" presId="urn:microsoft.com/office/officeart/2008/layout/NameandTitleOrganizationalChart"/>
    <dgm:cxn modelId="{B29A34F8-7AFC-4FC9-81F4-0878E4C00C50}" type="presOf" srcId="{F0C68CCF-7228-454F-BA7B-1DE8C7F6C9D8}" destId="{6AA0F336-EEEF-49D0-ACD5-B7AA1EB8C2E8}" srcOrd="0" destOrd="0" presId="urn:microsoft.com/office/officeart/2008/layout/NameandTitleOrganizationalChart"/>
    <dgm:cxn modelId="{AC7657F9-A6DB-49B1-80A3-D3195F0FAF8F}" srcId="{DC922D1E-0A27-4F3A-BDEC-EBDF943828B6}" destId="{FFC1CD5A-C497-427B-B9F2-6C43AAC21A2E}" srcOrd="0" destOrd="0" parTransId="{AFE74F07-BE49-4693-9A8A-56771DCA8868}" sibTransId="{F57B1263-4570-4968-9ACA-F8D268899460}"/>
    <dgm:cxn modelId="{0CA53E13-4719-4B1A-8759-8EE2226F70AD}" type="presParOf" srcId="{A98856D9-E89A-4B2F-8487-EE781731F42E}" destId="{3F7133BE-4514-4D2F-B566-4A3E01B50EC6}" srcOrd="0" destOrd="0" presId="urn:microsoft.com/office/officeart/2008/layout/NameandTitleOrganizationalChart"/>
    <dgm:cxn modelId="{F2B6D931-DAD4-4B74-A029-FA783D3DEE5C}" type="presParOf" srcId="{3F7133BE-4514-4D2F-B566-4A3E01B50EC6}" destId="{4479B50C-E0B0-4CF4-8D3E-D0781BD857D3}" srcOrd="0" destOrd="0" presId="urn:microsoft.com/office/officeart/2008/layout/NameandTitleOrganizationalChart"/>
    <dgm:cxn modelId="{B25B8FC0-E919-43A7-8CE1-02AA086DAA1F}" type="presParOf" srcId="{4479B50C-E0B0-4CF4-8D3E-D0781BD857D3}" destId="{A7978741-01B5-4FEF-9618-F5DC86D2DC95}" srcOrd="0" destOrd="0" presId="urn:microsoft.com/office/officeart/2008/layout/NameandTitleOrganizationalChart"/>
    <dgm:cxn modelId="{95A2E787-C3EA-4A9B-B213-5FAD9118D772}" type="presParOf" srcId="{4479B50C-E0B0-4CF4-8D3E-D0781BD857D3}" destId="{5C6AF1C1-63FD-48EC-8CFE-57C5E7BF88DB}" srcOrd="1" destOrd="0" presId="urn:microsoft.com/office/officeart/2008/layout/NameandTitleOrganizationalChart"/>
    <dgm:cxn modelId="{8E759BB3-9627-44F4-BB1F-52390EC989AF}" type="presParOf" srcId="{4479B50C-E0B0-4CF4-8D3E-D0781BD857D3}" destId="{8FED6EE2-1318-4DC1-BE24-3E127CD7EE96}" srcOrd="2" destOrd="0" presId="urn:microsoft.com/office/officeart/2008/layout/NameandTitleOrganizationalChart"/>
    <dgm:cxn modelId="{0B7A0419-68B2-4A6C-89E2-318EAD07C994}" type="presParOf" srcId="{3F7133BE-4514-4D2F-B566-4A3E01B50EC6}" destId="{FBB782C5-4E60-4F07-843D-0A9B2CB39411}" srcOrd="1" destOrd="0" presId="urn:microsoft.com/office/officeart/2008/layout/NameandTitleOrganizationalChart"/>
    <dgm:cxn modelId="{A84FA454-9608-4E9F-99CD-EF86E7E9BFFF}" type="presParOf" srcId="{FBB782C5-4E60-4F07-843D-0A9B2CB39411}" destId="{7B4C653F-99D1-473B-9105-DACE5FB7BC8A}" srcOrd="0" destOrd="0" presId="urn:microsoft.com/office/officeart/2008/layout/NameandTitleOrganizationalChart"/>
    <dgm:cxn modelId="{05F0721F-F413-4765-B514-A8076065359C}" type="presParOf" srcId="{FBB782C5-4E60-4F07-843D-0A9B2CB39411}" destId="{2576877E-3C76-4B4E-AAC2-FF84FB416781}" srcOrd="1" destOrd="0" presId="urn:microsoft.com/office/officeart/2008/layout/NameandTitleOrganizationalChart"/>
    <dgm:cxn modelId="{F28503B8-EB2A-43B5-A0A5-77E0FAE9B69F}" type="presParOf" srcId="{2576877E-3C76-4B4E-AAC2-FF84FB416781}" destId="{C5E4D3C2-D22D-4E23-8EFF-6288F2B3D303}" srcOrd="0" destOrd="0" presId="urn:microsoft.com/office/officeart/2008/layout/NameandTitleOrganizationalChart"/>
    <dgm:cxn modelId="{57D6C56B-C9B3-4431-BDCA-8F7CEE903295}" type="presParOf" srcId="{C5E4D3C2-D22D-4E23-8EFF-6288F2B3D303}" destId="{D9032E86-2936-401B-9EFF-3C7A641D5E22}" srcOrd="0" destOrd="0" presId="urn:microsoft.com/office/officeart/2008/layout/NameandTitleOrganizationalChart"/>
    <dgm:cxn modelId="{B6A4DC7B-981F-47A6-938F-9BDD4989B6CC}" type="presParOf" srcId="{C5E4D3C2-D22D-4E23-8EFF-6288F2B3D303}" destId="{5B86B6BE-3519-406C-A7DB-4C05D380CBC0}" srcOrd="1" destOrd="0" presId="urn:microsoft.com/office/officeart/2008/layout/NameandTitleOrganizationalChart"/>
    <dgm:cxn modelId="{CC2CCAA4-1DCE-45BD-9A75-C5FAC530765B}" type="presParOf" srcId="{C5E4D3C2-D22D-4E23-8EFF-6288F2B3D303}" destId="{774514DB-8EC6-4FE5-9CBA-727D74A6E420}" srcOrd="2" destOrd="0" presId="urn:microsoft.com/office/officeart/2008/layout/NameandTitleOrganizationalChart"/>
    <dgm:cxn modelId="{5C9EBE64-EC89-4950-8B66-C5B03125E5E3}" type="presParOf" srcId="{2576877E-3C76-4B4E-AAC2-FF84FB416781}" destId="{64538709-6C7B-4334-9D7D-B0F16F5B39FA}" srcOrd="1" destOrd="0" presId="urn:microsoft.com/office/officeart/2008/layout/NameandTitleOrganizationalChart"/>
    <dgm:cxn modelId="{53DCFCD2-37A4-43DE-A0AB-F12161244FBB}" type="presParOf" srcId="{64538709-6C7B-4334-9D7D-B0F16F5B39FA}" destId="{653E3558-218B-4550-94F2-37F6035E4F10}" srcOrd="0" destOrd="0" presId="urn:microsoft.com/office/officeart/2008/layout/NameandTitleOrganizationalChart"/>
    <dgm:cxn modelId="{5800C2D8-09AE-47FB-B531-A3ACFDCBBB35}" type="presParOf" srcId="{64538709-6C7B-4334-9D7D-B0F16F5B39FA}" destId="{07FFD435-9325-4270-BA69-8C071872D528}" srcOrd="1" destOrd="0" presId="urn:microsoft.com/office/officeart/2008/layout/NameandTitleOrganizationalChart"/>
    <dgm:cxn modelId="{DA67D129-E020-4669-B082-73F9EB3797A7}" type="presParOf" srcId="{07FFD435-9325-4270-BA69-8C071872D528}" destId="{3B19A41D-7819-46F7-914B-5AFFE1304A64}" srcOrd="0" destOrd="0" presId="urn:microsoft.com/office/officeart/2008/layout/NameandTitleOrganizationalChart"/>
    <dgm:cxn modelId="{86A3B1A0-0401-402C-B00C-6AC85FAC654C}" type="presParOf" srcId="{3B19A41D-7819-46F7-914B-5AFFE1304A64}" destId="{26C85838-D2EB-4EA7-A31A-01AFF3A41A8B}" srcOrd="0" destOrd="0" presId="urn:microsoft.com/office/officeart/2008/layout/NameandTitleOrganizationalChart"/>
    <dgm:cxn modelId="{25F88EFD-273E-455A-A295-B663BB119F84}" type="presParOf" srcId="{3B19A41D-7819-46F7-914B-5AFFE1304A64}" destId="{C4C1B697-1DFC-4F03-AB24-DA327CE1FE60}" srcOrd="1" destOrd="0" presId="urn:microsoft.com/office/officeart/2008/layout/NameandTitleOrganizationalChart"/>
    <dgm:cxn modelId="{835CFEE5-17FB-4BA6-9D25-78582D7219B0}" type="presParOf" srcId="{3B19A41D-7819-46F7-914B-5AFFE1304A64}" destId="{AAFF516F-E4F7-4390-9C5A-6413402F4030}" srcOrd="2" destOrd="0" presId="urn:microsoft.com/office/officeart/2008/layout/NameandTitleOrganizationalChart"/>
    <dgm:cxn modelId="{29E39460-6189-481E-9F7C-C49381A5CB7F}" type="presParOf" srcId="{07FFD435-9325-4270-BA69-8C071872D528}" destId="{2E38585F-9017-4327-8775-01A66B79A566}" srcOrd="1" destOrd="0" presId="urn:microsoft.com/office/officeart/2008/layout/NameandTitleOrganizationalChart"/>
    <dgm:cxn modelId="{56639A70-3705-414F-928A-6F405EFC0D4A}" type="presParOf" srcId="{2E38585F-9017-4327-8775-01A66B79A566}" destId="{6AA0F336-EEEF-49D0-ACD5-B7AA1EB8C2E8}" srcOrd="0" destOrd="0" presId="urn:microsoft.com/office/officeart/2008/layout/NameandTitleOrganizationalChart"/>
    <dgm:cxn modelId="{259917C9-9794-4E0F-8227-63709E831B52}" type="presParOf" srcId="{2E38585F-9017-4327-8775-01A66B79A566}" destId="{C702038F-B4CC-49DC-866C-86960699A989}" srcOrd="1" destOrd="0" presId="urn:microsoft.com/office/officeart/2008/layout/NameandTitleOrganizationalChart"/>
    <dgm:cxn modelId="{1DE5914B-71E0-4057-A69B-E41EFD8A070B}" type="presParOf" srcId="{C702038F-B4CC-49DC-866C-86960699A989}" destId="{8B2EF365-57B1-4863-B5FE-64812507D491}" srcOrd="0" destOrd="0" presId="urn:microsoft.com/office/officeart/2008/layout/NameandTitleOrganizationalChart"/>
    <dgm:cxn modelId="{8DC026FC-4C70-4B78-976A-C3C963E3A8E5}" type="presParOf" srcId="{8B2EF365-57B1-4863-B5FE-64812507D491}" destId="{8FB823D5-A295-453E-AF6C-25F243E0A8E9}" srcOrd="0" destOrd="0" presId="urn:microsoft.com/office/officeart/2008/layout/NameandTitleOrganizationalChart"/>
    <dgm:cxn modelId="{C000334F-01C9-4EC0-A590-77556CAF1EC1}" type="presParOf" srcId="{8B2EF365-57B1-4863-B5FE-64812507D491}" destId="{938D8FDB-F7D0-418F-B3CD-1ADBD93D0789}" srcOrd="1" destOrd="0" presId="urn:microsoft.com/office/officeart/2008/layout/NameandTitleOrganizationalChart"/>
    <dgm:cxn modelId="{C201A7C0-8774-489E-B05D-E16CF63CC3CB}" type="presParOf" srcId="{8B2EF365-57B1-4863-B5FE-64812507D491}" destId="{23589774-F5BB-4BE3-8D34-3ADA03425A86}" srcOrd="2" destOrd="0" presId="urn:microsoft.com/office/officeart/2008/layout/NameandTitleOrganizationalChart"/>
    <dgm:cxn modelId="{7840CCB7-6300-40AB-B0EA-954CD90D4988}" type="presParOf" srcId="{C702038F-B4CC-49DC-866C-86960699A989}" destId="{5D2BAFB9-3E96-4836-8875-51E9A6D5C099}" srcOrd="1" destOrd="0" presId="urn:microsoft.com/office/officeart/2008/layout/NameandTitleOrganizationalChart"/>
    <dgm:cxn modelId="{BCCF208C-D4FD-4525-9833-D1E55868386F}" type="presParOf" srcId="{C702038F-B4CC-49DC-866C-86960699A989}" destId="{2428AD98-33DE-465C-8CB5-86EFC300EE49}" srcOrd="2" destOrd="0" presId="urn:microsoft.com/office/officeart/2008/layout/NameandTitleOrganizationalChart"/>
    <dgm:cxn modelId="{C02E869E-045C-4BEC-A6CF-8F2C8BEA2252}" type="presParOf" srcId="{07FFD435-9325-4270-BA69-8C071872D528}" destId="{51FC9F0D-414A-4375-8F2E-F56F2C96D379}" srcOrd="2" destOrd="0" presId="urn:microsoft.com/office/officeart/2008/layout/NameandTitleOrganizationalChart"/>
    <dgm:cxn modelId="{053032DF-C296-4403-8104-DA5125257E54}" type="presParOf" srcId="{2576877E-3C76-4B4E-AAC2-FF84FB416781}" destId="{9777A41C-20F3-4157-BCCC-BBD89A4E4B06}" srcOrd="2" destOrd="0" presId="urn:microsoft.com/office/officeart/2008/layout/NameandTitleOrganizationalChart"/>
    <dgm:cxn modelId="{FA935735-F48C-434E-B6E1-C7236B2AD6F2}" type="presParOf" srcId="{3F7133BE-4514-4D2F-B566-4A3E01B50EC6}" destId="{A64204DD-3478-48CF-8F93-25444F9D1A2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BF881-F762-4F34-8094-3437AD771AB4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57F22254-1FF9-429C-A7CA-7CD7C205176C}">
      <dgm:prSet phldrT="[Text]" custT="1"/>
      <dgm:spPr/>
      <dgm:t>
        <a:bodyPr/>
        <a:lstStyle/>
        <a:p>
          <a:r>
            <a:rPr lang="de-DE" sz="2000" dirty="0"/>
            <a:t>Qualitative Research</a:t>
          </a:r>
        </a:p>
      </dgm:t>
    </dgm:pt>
    <dgm:pt modelId="{30439E33-7B60-49A1-A6B6-012A3B32CF60}" type="parTrans" cxnId="{588D9051-CC05-4BE7-8041-AE8E7AE763BB}">
      <dgm:prSet/>
      <dgm:spPr/>
      <dgm:t>
        <a:bodyPr/>
        <a:lstStyle/>
        <a:p>
          <a:endParaRPr lang="de-DE" sz="1400"/>
        </a:p>
      </dgm:t>
    </dgm:pt>
    <dgm:pt modelId="{4734D57B-A716-4430-A287-45B8F63367DF}" type="sibTrans" cxnId="{588D9051-CC05-4BE7-8041-AE8E7AE763BB}">
      <dgm:prSet/>
      <dgm:spPr/>
      <dgm:t>
        <a:bodyPr/>
        <a:lstStyle/>
        <a:p>
          <a:endParaRPr lang="de-DE" sz="1400"/>
        </a:p>
      </dgm:t>
    </dgm:pt>
    <dgm:pt modelId="{67FE8297-5519-404A-A9C6-3AF1DED1B25E}">
      <dgm:prSet phldrT="[Text]" custT="1"/>
      <dgm:spPr/>
      <dgm:t>
        <a:bodyPr/>
        <a:lstStyle/>
        <a:p>
          <a:r>
            <a:rPr lang="de-DE" sz="1800" dirty="0"/>
            <a:t>Interviews </a:t>
          </a:r>
          <a:r>
            <a:rPr lang="de-DE" sz="1800" dirty="0" err="1"/>
            <a:t>with</a:t>
          </a:r>
          <a:r>
            <a:rPr lang="de-DE" sz="1800" dirty="0"/>
            <a:t> </a:t>
          </a:r>
          <a:r>
            <a:rPr lang="de-DE" sz="1800" dirty="0" err="1"/>
            <a:t>volunteers</a:t>
          </a:r>
          <a:r>
            <a:rPr lang="de-DE" sz="1800" dirty="0"/>
            <a:t> and </a:t>
          </a:r>
          <a:r>
            <a:rPr lang="de-DE" sz="1800" dirty="0" err="1"/>
            <a:t>volunteer</a:t>
          </a:r>
          <a:r>
            <a:rPr lang="de-DE" sz="1800" dirty="0"/>
            <a:t> </a:t>
          </a:r>
          <a:r>
            <a:rPr lang="de-DE" sz="1800" dirty="0" err="1"/>
            <a:t>coordinators</a:t>
          </a:r>
          <a:endParaRPr lang="de-DE" sz="1800" dirty="0"/>
        </a:p>
      </dgm:t>
    </dgm:pt>
    <dgm:pt modelId="{D3637090-844D-4476-B4F5-51967C5596A3}" type="parTrans" cxnId="{38D0EE64-1423-436D-9CFB-8E6744F44764}">
      <dgm:prSet/>
      <dgm:spPr/>
      <dgm:t>
        <a:bodyPr/>
        <a:lstStyle/>
        <a:p>
          <a:endParaRPr lang="de-DE" sz="1400"/>
        </a:p>
      </dgm:t>
    </dgm:pt>
    <dgm:pt modelId="{0C7397ED-DF90-472C-9ECA-DFA34E9D7410}" type="sibTrans" cxnId="{38D0EE64-1423-436D-9CFB-8E6744F44764}">
      <dgm:prSet/>
      <dgm:spPr/>
      <dgm:t>
        <a:bodyPr/>
        <a:lstStyle/>
        <a:p>
          <a:endParaRPr lang="de-DE" sz="1400"/>
        </a:p>
      </dgm:t>
    </dgm:pt>
    <dgm:pt modelId="{C8DFD244-41B3-4214-A1C1-AD278F6ADC1C}">
      <dgm:prSet phldrT="[Text]" custT="1"/>
      <dgm:spPr/>
      <dgm:t>
        <a:bodyPr/>
        <a:lstStyle/>
        <a:p>
          <a:r>
            <a:rPr lang="de-DE" sz="1800" dirty="0"/>
            <a:t>Qualitative </a:t>
          </a:r>
          <a:r>
            <a:rPr lang="de-DE" sz="1800" dirty="0" err="1"/>
            <a:t>content</a:t>
          </a:r>
          <a:r>
            <a:rPr lang="de-DE" sz="1800" dirty="0"/>
            <a:t> </a:t>
          </a:r>
          <a:r>
            <a:rPr lang="de-DE" sz="1800" dirty="0" err="1"/>
            <a:t>analysis</a:t>
          </a:r>
          <a:endParaRPr lang="de-DE" sz="1800" dirty="0"/>
        </a:p>
      </dgm:t>
    </dgm:pt>
    <dgm:pt modelId="{10F46ED3-FBE3-45D1-92F8-18C7D24D9414}" type="parTrans" cxnId="{80D7DC98-2D68-459E-867C-3C2EC0496C5A}">
      <dgm:prSet/>
      <dgm:spPr/>
      <dgm:t>
        <a:bodyPr/>
        <a:lstStyle/>
        <a:p>
          <a:endParaRPr lang="de-DE" sz="1400"/>
        </a:p>
      </dgm:t>
    </dgm:pt>
    <dgm:pt modelId="{2DD6D497-7147-4611-AEE8-BF496CE617BD}" type="sibTrans" cxnId="{80D7DC98-2D68-459E-867C-3C2EC0496C5A}">
      <dgm:prSet/>
      <dgm:spPr/>
      <dgm:t>
        <a:bodyPr/>
        <a:lstStyle/>
        <a:p>
          <a:endParaRPr lang="de-DE" sz="1400"/>
        </a:p>
      </dgm:t>
    </dgm:pt>
    <dgm:pt modelId="{28AB464E-EB44-45C1-A5CF-3292E6A80534}">
      <dgm:prSet phldrT="[Text]" custT="1"/>
      <dgm:spPr/>
      <dgm:t>
        <a:bodyPr/>
        <a:lstStyle/>
        <a:p>
          <a:r>
            <a:rPr lang="de-DE" sz="2000" dirty="0"/>
            <a:t>Quantitative Research</a:t>
          </a:r>
        </a:p>
      </dgm:t>
    </dgm:pt>
    <dgm:pt modelId="{F41AA7D0-76FE-471A-94D1-54A20F294C0E}" type="parTrans" cxnId="{6600ABBF-3E16-48B2-86EE-4C897ADEE255}">
      <dgm:prSet/>
      <dgm:spPr/>
      <dgm:t>
        <a:bodyPr/>
        <a:lstStyle/>
        <a:p>
          <a:endParaRPr lang="de-DE" sz="1400"/>
        </a:p>
      </dgm:t>
    </dgm:pt>
    <dgm:pt modelId="{D6156D28-71D4-48C2-820E-C0A38B052363}" type="sibTrans" cxnId="{6600ABBF-3E16-48B2-86EE-4C897ADEE255}">
      <dgm:prSet/>
      <dgm:spPr/>
      <dgm:t>
        <a:bodyPr/>
        <a:lstStyle/>
        <a:p>
          <a:endParaRPr lang="de-DE" sz="1400"/>
        </a:p>
      </dgm:t>
    </dgm:pt>
    <dgm:pt modelId="{0E52F553-D3E5-495D-8CF4-16C81CE978F8}">
      <dgm:prSet phldrT="[Text]" custT="1"/>
      <dgm:spPr/>
      <dgm:t>
        <a:bodyPr/>
        <a:lstStyle/>
        <a:p>
          <a:r>
            <a:rPr lang="de-DE" sz="1800" dirty="0"/>
            <a:t>Survey </a:t>
          </a:r>
          <a:r>
            <a:rPr lang="de-DE" sz="1800" dirty="0" err="1"/>
            <a:t>for</a:t>
          </a:r>
          <a:r>
            <a:rPr lang="de-DE" sz="1800" dirty="0"/>
            <a:t> </a:t>
          </a:r>
          <a:r>
            <a:rPr lang="de-DE" sz="1800" dirty="0" err="1"/>
            <a:t>volunteers</a:t>
          </a:r>
          <a:endParaRPr lang="de-DE" sz="1800" dirty="0"/>
        </a:p>
      </dgm:t>
    </dgm:pt>
    <dgm:pt modelId="{24E7C7D9-6C4F-4EFF-AA69-F63C638E501E}" type="parTrans" cxnId="{18C0233D-1681-45C0-BA07-4C67A7163A15}">
      <dgm:prSet/>
      <dgm:spPr/>
      <dgm:t>
        <a:bodyPr/>
        <a:lstStyle/>
        <a:p>
          <a:endParaRPr lang="de-DE" sz="1400"/>
        </a:p>
      </dgm:t>
    </dgm:pt>
    <dgm:pt modelId="{308080CA-3345-47BD-B1FF-AFB398491672}" type="sibTrans" cxnId="{18C0233D-1681-45C0-BA07-4C67A7163A15}">
      <dgm:prSet/>
      <dgm:spPr/>
      <dgm:t>
        <a:bodyPr/>
        <a:lstStyle/>
        <a:p>
          <a:endParaRPr lang="de-DE" sz="1400"/>
        </a:p>
      </dgm:t>
    </dgm:pt>
    <dgm:pt modelId="{372EDDC4-A3FC-42AC-BDAC-270D003FD9EF}">
      <dgm:prSet phldrT="[Text]" custT="1"/>
      <dgm:spPr/>
      <dgm:t>
        <a:bodyPr/>
        <a:lstStyle/>
        <a:p>
          <a:r>
            <a:rPr lang="de-DE" sz="1800" dirty="0"/>
            <a:t>Regression </a:t>
          </a:r>
          <a:r>
            <a:rPr lang="de-DE" sz="1800" dirty="0" err="1"/>
            <a:t>analysis</a:t>
          </a:r>
          <a:endParaRPr lang="de-DE" sz="1800" dirty="0"/>
        </a:p>
      </dgm:t>
    </dgm:pt>
    <dgm:pt modelId="{E65DDB7E-8612-490E-97E3-1AE53E507775}" type="parTrans" cxnId="{F6B2F871-474D-4E6E-8429-79D1F0818B62}">
      <dgm:prSet/>
      <dgm:spPr/>
      <dgm:t>
        <a:bodyPr/>
        <a:lstStyle/>
        <a:p>
          <a:endParaRPr lang="de-DE" sz="1400"/>
        </a:p>
      </dgm:t>
    </dgm:pt>
    <dgm:pt modelId="{96FDD2BF-67D5-4648-9407-E6EE618E4C72}" type="sibTrans" cxnId="{F6B2F871-474D-4E6E-8429-79D1F0818B62}">
      <dgm:prSet/>
      <dgm:spPr/>
      <dgm:t>
        <a:bodyPr/>
        <a:lstStyle/>
        <a:p>
          <a:endParaRPr lang="de-DE" sz="1400"/>
        </a:p>
      </dgm:t>
    </dgm:pt>
    <dgm:pt modelId="{823DC049-5F2D-4375-B6BA-2E8AF38B0F6B}" type="pres">
      <dgm:prSet presAssocID="{878BF881-F762-4F34-8094-3437AD771AB4}" presName="Name0" presStyleCnt="0">
        <dgm:presLayoutVars>
          <dgm:dir/>
          <dgm:animLvl val="lvl"/>
          <dgm:resizeHandles val="exact"/>
        </dgm:presLayoutVars>
      </dgm:prSet>
      <dgm:spPr/>
    </dgm:pt>
    <dgm:pt modelId="{635DE854-419E-49F9-ACC2-8165BA4360A7}" type="pres">
      <dgm:prSet presAssocID="{28AB464E-EB44-45C1-A5CF-3292E6A80534}" presName="boxAndChildren" presStyleCnt="0"/>
      <dgm:spPr/>
    </dgm:pt>
    <dgm:pt modelId="{7751B134-165B-4960-8A08-BF19E5847824}" type="pres">
      <dgm:prSet presAssocID="{28AB464E-EB44-45C1-A5CF-3292E6A80534}" presName="parentTextBox" presStyleLbl="node1" presStyleIdx="0" presStyleCnt="2"/>
      <dgm:spPr/>
    </dgm:pt>
    <dgm:pt modelId="{D0972128-45DB-414A-B7BA-EF1A260536A5}" type="pres">
      <dgm:prSet presAssocID="{28AB464E-EB44-45C1-A5CF-3292E6A80534}" presName="entireBox" presStyleLbl="node1" presStyleIdx="0" presStyleCnt="2"/>
      <dgm:spPr/>
    </dgm:pt>
    <dgm:pt modelId="{8C185CF1-FF9A-4DF9-8029-A3778A2BCA0F}" type="pres">
      <dgm:prSet presAssocID="{28AB464E-EB44-45C1-A5CF-3292E6A80534}" presName="descendantBox" presStyleCnt="0"/>
      <dgm:spPr/>
    </dgm:pt>
    <dgm:pt modelId="{EB762458-6A2A-4179-B2EA-F1FC8FC6D810}" type="pres">
      <dgm:prSet presAssocID="{0E52F553-D3E5-495D-8CF4-16C81CE978F8}" presName="childTextBox" presStyleLbl="fgAccFollowNode1" presStyleIdx="0" presStyleCnt="4" custLinFactNeighborY="3474">
        <dgm:presLayoutVars>
          <dgm:bulletEnabled val="1"/>
        </dgm:presLayoutVars>
      </dgm:prSet>
      <dgm:spPr/>
    </dgm:pt>
    <dgm:pt modelId="{F9D7F230-E3BE-43B2-872E-FC5A90A6192E}" type="pres">
      <dgm:prSet presAssocID="{372EDDC4-A3FC-42AC-BDAC-270D003FD9EF}" presName="childTextBox" presStyleLbl="fgAccFollowNode1" presStyleIdx="1" presStyleCnt="4" custLinFactNeighborY="3307">
        <dgm:presLayoutVars>
          <dgm:bulletEnabled val="1"/>
        </dgm:presLayoutVars>
      </dgm:prSet>
      <dgm:spPr/>
    </dgm:pt>
    <dgm:pt modelId="{A69B395E-DE6B-4507-8383-A6CA99F23D45}" type="pres">
      <dgm:prSet presAssocID="{4734D57B-A716-4430-A287-45B8F63367DF}" presName="sp" presStyleCnt="0"/>
      <dgm:spPr/>
    </dgm:pt>
    <dgm:pt modelId="{D17E74CC-23E7-45C6-AC27-07D9D2E960A7}" type="pres">
      <dgm:prSet presAssocID="{57F22254-1FF9-429C-A7CA-7CD7C205176C}" presName="arrowAndChildren" presStyleCnt="0"/>
      <dgm:spPr/>
    </dgm:pt>
    <dgm:pt modelId="{CFAAE6F7-50DC-423B-AAFB-4C8C241D739F}" type="pres">
      <dgm:prSet presAssocID="{57F22254-1FF9-429C-A7CA-7CD7C205176C}" presName="parentTextArrow" presStyleLbl="node1" presStyleIdx="0" presStyleCnt="2"/>
      <dgm:spPr/>
    </dgm:pt>
    <dgm:pt modelId="{AF9CC53E-75E6-4F9D-AA22-759A9C96FB51}" type="pres">
      <dgm:prSet presAssocID="{57F22254-1FF9-429C-A7CA-7CD7C205176C}" presName="arrow" presStyleLbl="node1" presStyleIdx="1" presStyleCnt="2"/>
      <dgm:spPr/>
    </dgm:pt>
    <dgm:pt modelId="{FB96E232-6384-4D81-945B-E45F6659CA2B}" type="pres">
      <dgm:prSet presAssocID="{57F22254-1FF9-429C-A7CA-7CD7C205176C}" presName="descendantArrow" presStyleCnt="0"/>
      <dgm:spPr/>
    </dgm:pt>
    <dgm:pt modelId="{F4F54CC9-8ED5-46BB-A6FE-54EE9719698C}" type="pres">
      <dgm:prSet presAssocID="{67FE8297-5519-404A-A9C6-3AF1DED1B25E}" presName="childTextArrow" presStyleLbl="fgAccFollowNode1" presStyleIdx="2" presStyleCnt="4">
        <dgm:presLayoutVars>
          <dgm:bulletEnabled val="1"/>
        </dgm:presLayoutVars>
      </dgm:prSet>
      <dgm:spPr/>
    </dgm:pt>
    <dgm:pt modelId="{C15A27FB-A19A-4892-AB80-5653DCCA0FB6}" type="pres">
      <dgm:prSet presAssocID="{C8DFD244-41B3-4214-A1C1-AD278F6ADC1C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04F68630-A912-408A-857C-36D6D8E3C80C}" type="presOf" srcId="{57F22254-1FF9-429C-A7CA-7CD7C205176C}" destId="{AF9CC53E-75E6-4F9D-AA22-759A9C96FB51}" srcOrd="1" destOrd="0" presId="urn:microsoft.com/office/officeart/2005/8/layout/process4"/>
    <dgm:cxn modelId="{28E1AC32-5732-4B11-ADCE-7D356E35559C}" type="presOf" srcId="{0E52F553-D3E5-495D-8CF4-16C81CE978F8}" destId="{EB762458-6A2A-4179-B2EA-F1FC8FC6D810}" srcOrd="0" destOrd="0" presId="urn:microsoft.com/office/officeart/2005/8/layout/process4"/>
    <dgm:cxn modelId="{18C0233D-1681-45C0-BA07-4C67A7163A15}" srcId="{28AB464E-EB44-45C1-A5CF-3292E6A80534}" destId="{0E52F553-D3E5-495D-8CF4-16C81CE978F8}" srcOrd="0" destOrd="0" parTransId="{24E7C7D9-6C4F-4EFF-AA69-F63C638E501E}" sibTransId="{308080CA-3345-47BD-B1FF-AFB398491672}"/>
    <dgm:cxn modelId="{38D0EE64-1423-436D-9CFB-8E6744F44764}" srcId="{57F22254-1FF9-429C-A7CA-7CD7C205176C}" destId="{67FE8297-5519-404A-A9C6-3AF1DED1B25E}" srcOrd="0" destOrd="0" parTransId="{D3637090-844D-4476-B4F5-51967C5596A3}" sibTransId="{0C7397ED-DF90-472C-9ECA-DFA34E9D7410}"/>
    <dgm:cxn modelId="{E301F06A-3473-4472-8CA9-B927C65A9D22}" type="presOf" srcId="{28AB464E-EB44-45C1-A5CF-3292E6A80534}" destId="{D0972128-45DB-414A-B7BA-EF1A260536A5}" srcOrd="1" destOrd="0" presId="urn:microsoft.com/office/officeart/2005/8/layout/process4"/>
    <dgm:cxn modelId="{588D9051-CC05-4BE7-8041-AE8E7AE763BB}" srcId="{878BF881-F762-4F34-8094-3437AD771AB4}" destId="{57F22254-1FF9-429C-A7CA-7CD7C205176C}" srcOrd="0" destOrd="0" parTransId="{30439E33-7B60-49A1-A6B6-012A3B32CF60}" sibTransId="{4734D57B-A716-4430-A287-45B8F63367DF}"/>
    <dgm:cxn modelId="{F6B2F871-474D-4E6E-8429-79D1F0818B62}" srcId="{28AB464E-EB44-45C1-A5CF-3292E6A80534}" destId="{372EDDC4-A3FC-42AC-BDAC-270D003FD9EF}" srcOrd="1" destOrd="0" parTransId="{E65DDB7E-8612-490E-97E3-1AE53E507775}" sibTransId="{96FDD2BF-67D5-4648-9407-E6EE618E4C72}"/>
    <dgm:cxn modelId="{F67D888C-D885-42F6-AE8A-D6153D20A5C9}" type="presOf" srcId="{57F22254-1FF9-429C-A7CA-7CD7C205176C}" destId="{CFAAE6F7-50DC-423B-AAFB-4C8C241D739F}" srcOrd="0" destOrd="0" presId="urn:microsoft.com/office/officeart/2005/8/layout/process4"/>
    <dgm:cxn modelId="{80D7DC98-2D68-459E-867C-3C2EC0496C5A}" srcId="{57F22254-1FF9-429C-A7CA-7CD7C205176C}" destId="{C8DFD244-41B3-4214-A1C1-AD278F6ADC1C}" srcOrd="1" destOrd="0" parTransId="{10F46ED3-FBE3-45D1-92F8-18C7D24D9414}" sibTransId="{2DD6D497-7147-4611-AEE8-BF496CE617BD}"/>
    <dgm:cxn modelId="{93862EAF-8190-42C7-8B1A-3EC0E2C20F11}" type="presOf" srcId="{372EDDC4-A3FC-42AC-BDAC-270D003FD9EF}" destId="{F9D7F230-E3BE-43B2-872E-FC5A90A6192E}" srcOrd="0" destOrd="0" presId="urn:microsoft.com/office/officeart/2005/8/layout/process4"/>
    <dgm:cxn modelId="{6600ABBF-3E16-48B2-86EE-4C897ADEE255}" srcId="{878BF881-F762-4F34-8094-3437AD771AB4}" destId="{28AB464E-EB44-45C1-A5CF-3292E6A80534}" srcOrd="1" destOrd="0" parTransId="{F41AA7D0-76FE-471A-94D1-54A20F294C0E}" sibTransId="{D6156D28-71D4-48C2-820E-C0A38B052363}"/>
    <dgm:cxn modelId="{1537EFC1-143E-494E-91DD-F21455D3BB93}" type="presOf" srcId="{67FE8297-5519-404A-A9C6-3AF1DED1B25E}" destId="{F4F54CC9-8ED5-46BB-A6FE-54EE9719698C}" srcOrd="0" destOrd="0" presId="urn:microsoft.com/office/officeart/2005/8/layout/process4"/>
    <dgm:cxn modelId="{079341D4-090A-4059-9F82-0A35E9D36630}" type="presOf" srcId="{28AB464E-EB44-45C1-A5CF-3292E6A80534}" destId="{7751B134-165B-4960-8A08-BF19E5847824}" srcOrd="0" destOrd="0" presId="urn:microsoft.com/office/officeart/2005/8/layout/process4"/>
    <dgm:cxn modelId="{4F4C1FF2-8734-4906-A5FB-0F45E089EF3C}" type="presOf" srcId="{C8DFD244-41B3-4214-A1C1-AD278F6ADC1C}" destId="{C15A27FB-A19A-4892-AB80-5653DCCA0FB6}" srcOrd="0" destOrd="0" presId="urn:microsoft.com/office/officeart/2005/8/layout/process4"/>
    <dgm:cxn modelId="{2686CCFC-4EB7-4993-8DEB-28D00B900BFE}" type="presOf" srcId="{878BF881-F762-4F34-8094-3437AD771AB4}" destId="{823DC049-5F2D-4375-B6BA-2E8AF38B0F6B}" srcOrd="0" destOrd="0" presId="urn:microsoft.com/office/officeart/2005/8/layout/process4"/>
    <dgm:cxn modelId="{DC3CEBB9-E682-462D-B75A-DCD7BAD5F647}" type="presParOf" srcId="{823DC049-5F2D-4375-B6BA-2E8AF38B0F6B}" destId="{635DE854-419E-49F9-ACC2-8165BA4360A7}" srcOrd="0" destOrd="0" presId="urn:microsoft.com/office/officeart/2005/8/layout/process4"/>
    <dgm:cxn modelId="{E0251068-7286-4E56-91B8-94EC4DCE71A3}" type="presParOf" srcId="{635DE854-419E-49F9-ACC2-8165BA4360A7}" destId="{7751B134-165B-4960-8A08-BF19E5847824}" srcOrd="0" destOrd="0" presId="urn:microsoft.com/office/officeart/2005/8/layout/process4"/>
    <dgm:cxn modelId="{0A858858-7545-4FAF-8E5C-72B13C9ED220}" type="presParOf" srcId="{635DE854-419E-49F9-ACC2-8165BA4360A7}" destId="{D0972128-45DB-414A-B7BA-EF1A260536A5}" srcOrd="1" destOrd="0" presId="urn:microsoft.com/office/officeart/2005/8/layout/process4"/>
    <dgm:cxn modelId="{3F63ED92-ECAA-40D0-9F0B-4F2B878FD43B}" type="presParOf" srcId="{635DE854-419E-49F9-ACC2-8165BA4360A7}" destId="{8C185CF1-FF9A-4DF9-8029-A3778A2BCA0F}" srcOrd="2" destOrd="0" presId="urn:microsoft.com/office/officeart/2005/8/layout/process4"/>
    <dgm:cxn modelId="{81E81D4C-2062-455B-AA02-DEDC0EC47F86}" type="presParOf" srcId="{8C185CF1-FF9A-4DF9-8029-A3778A2BCA0F}" destId="{EB762458-6A2A-4179-B2EA-F1FC8FC6D810}" srcOrd="0" destOrd="0" presId="urn:microsoft.com/office/officeart/2005/8/layout/process4"/>
    <dgm:cxn modelId="{3180312C-FCC2-4E7B-9C25-8455522770AA}" type="presParOf" srcId="{8C185CF1-FF9A-4DF9-8029-A3778A2BCA0F}" destId="{F9D7F230-E3BE-43B2-872E-FC5A90A6192E}" srcOrd="1" destOrd="0" presId="urn:microsoft.com/office/officeart/2005/8/layout/process4"/>
    <dgm:cxn modelId="{A835C582-8682-472D-925A-576163B560B4}" type="presParOf" srcId="{823DC049-5F2D-4375-B6BA-2E8AF38B0F6B}" destId="{A69B395E-DE6B-4507-8383-A6CA99F23D45}" srcOrd="1" destOrd="0" presId="urn:microsoft.com/office/officeart/2005/8/layout/process4"/>
    <dgm:cxn modelId="{8E646C32-67FA-429B-AF1A-B25BB879BB21}" type="presParOf" srcId="{823DC049-5F2D-4375-B6BA-2E8AF38B0F6B}" destId="{D17E74CC-23E7-45C6-AC27-07D9D2E960A7}" srcOrd="2" destOrd="0" presId="urn:microsoft.com/office/officeart/2005/8/layout/process4"/>
    <dgm:cxn modelId="{1007C617-6ACD-4B19-98D2-96E4CCD29F22}" type="presParOf" srcId="{D17E74CC-23E7-45C6-AC27-07D9D2E960A7}" destId="{CFAAE6F7-50DC-423B-AAFB-4C8C241D739F}" srcOrd="0" destOrd="0" presId="urn:microsoft.com/office/officeart/2005/8/layout/process4"/>
    <dgm:cxn modelId="{AA40DB40-E92A-4E46-A355-E1EC2D61F5AC}" type="presParOf" srcId="{D17E74CC-23E7-45C6-AC27-07D9D2E960A7}" destId="{AF9CC53E-75E6-4F9D-AA22-759A9C96FB51}" srcOrd="1" destOrd="0" presId="urn:microsoft.com/office/officeart/2005/8/layout/process4"/>
    <dgm:cxn modelId="{797C02EA-1861-4E19-B069-B9B0A52B90CC}" type="presParOf" srcId="{D17E74CC-23E7-45C6-AC27-07D9D2E960A7}" destId="{FB96E232-6384-4D81-945B-E45F6659CA2B}" srcOrd="2" destOrd="0" presId="urn:microsoft.com/office/officeart/2005/8/layout/process4"/>
    <dgm:cxn modelId="{D057B50F-BBB3-42F0-924D-EDBAB9CFF303}" type="presParOf" srcId="{FB96E232-6384-4D81-945B-E45F6659CA2B}" destId="{F4F54CC9-8ED5-46BB-A6FE-54EE9719698C}" srcOrd="0" destOrd="0" presId="urn:microsoft.com/office/officeart/2005/8/layout/process4"/>
    <dgm:cxn modelId="{E9DBB4BE-1FFE-4131-97B2-92E5F43A9723}" type="presParOf" srcId="{FB96E232-6384-4D81-945B-E45F6659CA2B}" destId="{C15A27FB-A19A-4892-AB80-5653DCCA0FB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0F336-EEEF-49D0-ACD5-B7AA1EB8C2E8}">
      <dsp:nvSpPr>
        <dsp:cNvPr id="0" name=""/>
        <dsp:cNvSpPr/>
      </dsp:nvSpPr>
      <dsp:spPr>
        <a:xfrm>
          <a:off x="3648739" y="2150174"/>
          <a:ext cx="91440" cy="29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E3558-218B-4550-94F2-37F6035E4F10}">
      <dsp:nvSpPr>
        <dsp:cNvPr id="0" name=""/>
        <dsp:cNvSpPr/>
      </dsp:nvSpPr>
      <dsp:spPr>
        <a:xfrm>
          <a:off x="3648739" y="1333986"/>
          <a:ext cx="91440" cy="29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C653F-99D1-473B-9105-DACE5FB7BC8A}">
      <dsp:nvSpPr>
        <dsp:cNvPr id="0" name=""/>
        <dsp:cNvSpPr/>
      </dsp:nvSpPr>
      <dsp:spPr>
        <a:xfrm>
          <a:off x="3648739" y="517797"/>
          <a:ext cx="91440" cy="29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8741-01B5-4FEF-9618-F5DC86D2DC95}">
      <dsp:nvSpPr>
        <dsp:cNvPr id="0" name=""/>
        <dsp:cNvSpPr/>
      </dsp:nvSpPr>
      <dsp:spPr>
        <a:xfrm>
          <a:off x="3194896" y="495"/>
          <a:ext cx="999124" cy="517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99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Federal </a:t>
          </a:r>
          <a:r>
            <a:rPr lang="de-DE" sz="1400" kern="1200" dirty="0" err="1"/>
            <a:t>Association</a:t>
          </a:r>
          <a:endParaRPr lang="de-DE" sz="1400" kern="1200" dirty="0"/>
        </a:p>
      </dsp:txBody>
      <dsp:txXfrm>
        <a:off x="3194896" y="495"/>
        <a:ext cx="999124" cy="517302"/>
      </dsp:txXfrm>
    </dsp:sp>
    <dsp:sp modelId="{5C6AF1C1-63FD-48EC-8CFE-57C5E7BF88DB}">
      <dsp:nvSpPr>
        <dsp:cNvPr id="0" name=""/>
        <dsp:cNvSpPr/>
      </dsp:nvSpPr>
      <dsp:spPr>
        <a:xfrm>
          <a:off x="5040559" y="1654311"/>
          <a:ext cx="899212" cy="17243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&gt; 1000</a:t>
          </a:r>
        </a:p>
      </dsp:txBody>
      <dsp:txXfrm>
        <a:off x="5040559" y="1654311"/>
        <a:ext cx="899212" cy="172434"/>
      </dsp:txXfrm>
    </dsp:sp>
    <dsp:sp modelId="{D9032E86-2936-401B-9EFF-3C7A641D5E22}">
      <dsp:nvSpPr>
        <dsp:cNvPr id="0" name=""/>
        <dsp:cNvSpPr/>
      </dsp:nvSpPr>
      <dsp:spPr>
        <a:xfrm>
          <a:off x="3194896" y="816683"/>
          <a:ext cx="999124" cy="517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99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State </a:t>
          </a:r>
          <a:r>
            <a:rPr lang="de-DE" sz="1400" kern="1200" dirty="0" err="1"/>
            <a:t>Association</a:t>
          </a:r>
          <a:endParaRPr lang="de-DE" sz="1400" kern="1200" dirty="0"/>
        </a:p>
      </dsp:txBody>
      <dsp:txXfrm>
        <a:off x="3194896" y="816683"/>
        <a:ext cx="999124" cy="517302"/>
      </dsp:txXfrm>
    </dsp:sp>
    <dsp:sp modelId="{5B86B6BE-3519-406C-A7DB-4C05D380CBC0}">
      <dsp:nvSpPr>
        <dsp:cNvPr id="0" name=""/>
        <dsp:cNvSpPr/>
      </dsp:nvSpPr>
      <dsp:spPr>
        <a:xfrm>
          <a:off x="3394721" y="1219029"/>
          <a:ext cx="899212" cy="172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19</a:t>
          </a:r>
        </a:p>
      </dsp:txBody>
      <dsp:txXfrm>
        <a:off x="3394721" y="1219029"/>
        <a:ext cx="899212" cy="172434"/>
      </dsp:txXfrm>
    </dsp:sp>
    <dsp:sp modelId="{26C85838-D2EB-4EA7-A31A-01AFF3A41A8B}">
      <dsp:nvSpPr>
        <dsp:cNvPr id="0" name=""/>
        <dsp:cNvSpPr/>
      </dsp:nvSpPr>
      <dsp:spPr>
        <a:xfrm>
          <a:off x="3194896" y="1632871"/>
          <a:ext cx="999124" cy="517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99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District</a:t>
          </a:r>
          <a:r>
            <a:rPr lang="de-DE" sz="1400" kern="1200" dirty="0"/>
            <a:t> </a:t>
          </a:r>
          <a:r>
            <a:rPr lang="de-DE" sz="1400" kern="1200" dirty="0" err="1"/>
            <a:t>Association</a:t>
          </a:r>
          <a:endParaRPr lang="de-DE" sz="1400" kern="1200" dirty="0"/>
        </a:p>
      </dsp:txBody>
      <dsp:txXfrm>
        <a:off x="3194896" y="1632871"/>
        <a:ext cx="999124" cy="517302"/>
      </dsp:txXfrm>
    </dsp:sp>
    <dsp:sp modelId="{C4C1B697-1DFC-4F03-AB24-DA327CE1FE60}">
      <dsp:nvSpPr>
        <dsp:cNvPr id="0" name=""/>
        <dsp:cNvSpPr/>
      </dsp:nvSpPr>
      <dsp:spPr>
        <a:xfrm>
          <a:off x="3394721" y="2035218"/>
          <a:ext cx="899212" cy="172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&gt; 400</a:t>
          </a:r>
        </a:p>
      </dsp:txBody>
      <dsp:txXfrm>
        <a:off x="3394721" y="2035218"/>
        <a:ext cx="899212" cy="172434"/>
      </dsp:txXfrm>
    </dsp:sp>
    <dsp:sp modelId="{8FB823D5-A295-453E-AF6C-25F243E0A8E9}">
      <dsp:nvSpPr>
        <dsp:cNvPr id="0" name=""/>
        <dsp:cNvSpPr/>
      </dsp:nvSpPr>
      <dsp:spPr>
        <a:xfrm>
          <a:off x="3194896" y="2449060"/>
          <a:ext cx="999124" cy="517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99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Local</a:t>
          </a:r>
          <a:r>
            <a:rPr lang="de-DE" sz="1400" kern="1200" dirty="0"/>
            <a:t> </a:t>
          </a:r>
          <a:r>
            <a:rPr lang="de-DE" sz="1400" kern="1200" dirty="0" err="1"/>
            <a:t>Branches</a:t>
          </a:r>
          <a:endParaRPr lang="de-DE" sz="1400" kern="1200" dirty="0"/>
        </a:p>
      </dsp:txBody>
      <dsp:txXfrm>
        <a:off x="3194896" y="2449060"/>
        <a:ext cx="999124" cy="517302"/>
      </dsp:txXfrm>
    </dsp:sp>
    <dsp:sp modelId="{938D8FDB-F7D0-418F-B3CD-1ADBD93D0789}">
      <dsp:nvSpPr>
        <dsp:cNvPr id="0" name=""/>
        <dsp:cNvSpPr/>
      </dsp:nvSpPr>
      <dsp:spPr>
        <a:xfrm>
          <a:off x="3394721" y="2851406"/>
          <a:ext cx="899212" cy="172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&gt; 2000</a:t>
          </a:r>
        </a:p>
      </dsp:txBody>
      <dsp:txXfrm>
        <a:off x="3394721" y="2851406"/>
        <a:ext cx="899212" cy="172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72128-45DB-414A-B7BA-EF1A260536A5}">
      <dsp:nvSpPr>
        <dsp:cNvPr id="0" name=""/>
        <dsp:cNvSpPr/>
      </dsp:nvSpPr>
      <dsp:spPr>
        <a:xfrm>
          <a:off x="0" y="1608043"/>
          <a:ext cx="6768752" cy="1055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Quantitative Research</a:t>
          </a:r>
        </a:p>
      </dsp:txBody>
      <dsp:txXfrm>
        <a:off x="0" y="1608043"/>
        <a:ext cx="6768752" cy="569727"/>
      </dsp:txXfrm>
    </dsp:sp>
    <dsp:sp modelId="{EB762458-6A2A-4179-B2EA-F1FC8FC6D810}">
      <dsp:nvSpPr>
        <dsp:cNvPr id="0" name=""/>
        <dsp:cNvSpPr/>
      </dsp:nvSpPr>
      <dsp:spPr>
        <a:xfrm>
          <a:off x="0" y="2173530"/>
          <a:ext cx="3384376" cy="48532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Survey </a:t>
          </a:r>
          <a:r>
            <a:rPr lang="de-DE" sz="1800" kern="1200" dirty="0" err="1"/>
            <a:t>for</a:t>
          </a:r>
          <a:r>
            <a:rPr lang="de-DE" sz="1800" kern="1200" dirty="0"/>
            <a:t> </a:t>
          </a:r>
          <a:r>
            <a:rPr lang="de-DE" sz="1800" kern="1200" dirty="0" err="1"/>
            <a:t>volunteers</a:t>
          </a:r>
          <a:endParaRPr lang="de-DE" sz="1800" kern="1200" dirty="0"/>
        </a:p>
      </dsp:txBody>
      <dsp:txXfrm>
        <a:off x="0" y="2173530"/>
        <a:ext cx="3384376" cy="485323"/>
      </dsp:txXfrm>
    </dsp:sp>
    <dsp:sp modelId="{F9D7F230-E3BE-43B2-872E-FC5A90A6192E}">
      <dsp:nvSpPr>
        <dsp:cNvPr id="0" name=""/>
        <dsp:cNvSpPr/>
      </dsp:nvSpPr>
      <dsp:spPr>
        <a:xfrm>
          <a:off x="3384376" y="2172719"/>
          <a:ext cx="3384376" cy="48532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Regression </a:t>
          </a:r>
          <a:r>
            <a:rPr lang="de-DE" sz="1800" kern="1200" dirty="0" err="1"/>
            <a:t>analysis</a:t>
          </a:r>
          <a:endParaRPr lang="de-DE" sz="1800" kern="1200" dirty="0"/>
        </a:p>
      </dsp:txBody>
      <dsp:txXfrm>
        <a:off x="3384376" y="2172719"/>
        <a:ext cx="3384376" cy="485323"/>
      </dsp:txXfrm>
    </dsp:sp>
    <dsp:sp modelId="{AF9CC53E-75E6-4F9D-AA22-759A9C96FB51}">
      <dsp:nvSpPr>
        <dsp:cNvPr id="0" name=""/>
        <dsp:cNvSpPr/>
      </dsp:nvSpPr>
      <dsp:spPr>
        <a:xfrm rot="10800000">
          <a:off x="0" y="1201"/>
          <a:ext cx="6768752" cy="162266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Qualitative Research</a:t>
          </a:r>
        </a:p>
      </dsp:txBody>
      <dsp:txXfrm rot="-10800000">
        <a:off x="0" y="1201"/>
        <a:ext cx="6768752" cy="569556"/>
      </dsp:txXfrm>
    </dsp:sp>
    <dsp:sp modelId="{F4F54CC9-8ED5-46BB-A6FE-54EE9719698C}">
      <dsp:nvSpPr>
        <dsp:cNvPr id="0" name=""/>
        <dsp:cNvSpPr/>
      </dsp:nvSpPr>
      <dsp:spPr>
        <a:xfrm>
          <a:off x="0" y="570757"/>
          <a:ext cx="3384376" cy="4851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Interviews </a:t>
          </a:r>
          <a:r>
            <a:rPr lang="de-DE" sz="1800" kern="1200" dirty="0" err="1"/>
            <a:t>with</a:t>
          </a:r>
          <a:r>
            <a:rPr lang="de-DE" sz="1800" kern="1200" dirty="0"/>
            <a:t> </a:t>
          </a:r>
          <a:r>
            <a:rPr lang="de-DE" sz="1800" kern="1200" dirty="0" err="1"/>
            <a:t>volunteers</a:t>
          </a:r>
          <a:r>
            <a:rPr lang="de-DE" sz="1800" kern="1200" dirty="0"/>
            <a:t> and </a:t>
          </a:r>
          <a:r>
            <a:rPr lang="de-DE" sz="1800" kern="1200" dirty="0" err="1"/>
            <a:t>volunteer</a:t>
          </a:r>
          <a:r>
            <a:rPr lang="de-DE" sz="1800" kern="1200" dirty="0"/>
            <a:t> </a:t>
          </a:r>
          <a:r>
            <a:rPr lang="de-DE" sz="1800" kern="1200" dirty="0" err="1"/>
            <a:t>coordinators</a:t>
          </a:r>
          <a:endParaRPr lang="de-DE" sz="1800" kern="1200" dirty="0"/>
        </a:p>
      </dsp:txBody>
      <dsp:txXfrm>
        <a:off x="0" y="570757"/>
        <a:ext cx="3384376" cy="485177"/>
      </dsp:txXfrm>
    </dsp:sp>
    <dsp:sp modelId="{C15A27FB-A19A-4892-AB80-5653DCCA0FB6}">
      <dsp:nvSpPr>
        <dsp:cNvPr id="0" name=""/>
        <dsp:cNvSpPr/>
      </dsp:nvSpPr>
      <dsp:spPr>
        <a:xfrm>
          <a:off x="3384376" y="570757"/>
          <a:ext cx="3384376" cy="4851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Qualitative </a:t>
          </a:r>
          <a:r>
            <a:rPr lang="de-DE" sz="1800" kern="1200" dirty="0" err="1"/>
            <a:t>content</a:t>
          </a:r>
          <a:r>
            <a:rPr lang="de-DE" sz="1800" kern="1200" dirty="0"/>
            <a:t> </a:t>
          </a:r>
          <a:r>
            <a:rPr lang="de-DE" sz="1800" kern="1200" dirty="0" err="1"/>
            <a:t>analysis</a:t>
          </a:r>
          <a:endParaRPr lang="de-DE" sz="1800" kern="1200" dirty="0"/>
        </a:p>
      </dsp:txBody>
      <dsp:txXfrm>
        <a:off x="3384376" y="570757"/>
        <a:ext cx="3384376" cy="485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2579-3BCF-D748-A2B1-13C370832227}" type="datetimeFigureOut">
              <a:rPr lang="de-DE" smtClean="0">
                <a:latin typeface="TheSans UHH" panose="020B0502050302020203" pitchFamily="34" charset="0"/>
              </a:rPr>
              <a:t>10.10.2025</a:t>
            </a:fld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7AD7-FD44-8444-A38A-7B8FFD50E3B1}" type="slidenum">
              <a:rPr lang="de-DE" smtClean="0">
                <a:latin typeface="TheSans UHH" panose="020B0502050302020203" pitchFamily="34" charset="0"/>
              </a:rPr>
              <a:t>‹nr.›</a:t>
            </a:fld>
            <a:endParaRPr lang="de-DE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6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B2E59258-C19A-D949-846D-8B6CB38182F3}" type="datetimeFigureOut">
              <a:rPr lang="de-DE" smtClean="0"/>
              <a:pPr/>
              <a:t>10.10.2025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3C606240-9D1C-3843-B28E-77756B6151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27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32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Silke &amp; Sarah &amp; Alex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06240-9D1C-3843-B28E-77756B6151F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 UHH" panose="020B0502050302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 UHH" panose="020B0502050302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96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Volunteers </a:t>
            </a:r>
            <a:r>
              <a:rPr lang="de-DE" dirty="0" err="1"/>
              <a:t>are</a:t>
            </a:r>
            <a:r>
              <a:rPr lang="de-DE" dirty="0"/>
              <a:t> essential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donation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r>
              <a:rPr lang="de-DE" dirty="0"/>
              <a:t>In a </a:t>
            </a:r>
            <a:r>
              <a:rPr lang="de-DE" dirty="0" err="1"/>
              <a:t>competivive</a:t>
            </a:r>
            <a:r>
              <a:rPr lang="de-DE" dirty="0"/>
              <a:t> NPO </a:t>
            </a:r>
            <a:r>
              <a:rPr lang="de-DE" dirty="0" err="1"/>
              <a:t>landscape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essential </a:t>
            </a:r>
            <a:r>
              <a:rPr lang="de-DE" dirty="0" err="1"/>
              <a:t>for</a:t>
            </a:r>
            <a:r>
              <a:rPr lang="de-DE" dirty="0"/>
              <a:t> BD </a:t>
            </a:r>
            <a:r>
              <a:rPr lang="de-DE" dirty="0" err="1"/>
              <a:t>organizations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recruit</a:t>
            </a:r>
            <a:r>
              <a:rPr lang="de-DE" dirty="0"/>
              <a:t> </a:t>
            </a:r>
            <a:r>
              <a:rPr lang="de-DE" dirty="0" err="1"/>
              <a:t>volunteers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06240-9D1C-3843-B28E-77756B6151F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 UHH" panose="020B0502050302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 UHH" panose="020B0502050302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91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Time: </a:t>
            </a:r>
            <a:r>
              <a:rPr lang="de-DE" sz="1200" dirty="0">
                <a:solidFill>
                  <a:schemeClr val="bg1"/>
                </a:solidFill>
              </a:rPr>
              <a:t>Choice </a:t>
            </a:r>
            <a:r>
              <a:rPr lang="de-DE" sz="1200" dirty="0" err="1">
                <a:solidFill>
                  <a:schemeClr val="bg1"/>
                </a:solidFill>
              </a:rPr>
              <a:t>of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appointment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Location: </a:t>
            </a:r>
            <a:r>
              <a:rPr lang="de-DE" sz="1200" dirty="0">
                <a:solidFill>
                  <a:schemeClr val="bg1"/>
                </a:solidFill>
              </a:rPr>
              <a:t>Choice </a:t>
            </a:r>
            <a:r>
              <a:rPr lang="de-DE" sz="1200" dirty="0" err="1">
                <a:solidFill>
                  <a:schemeClr val="bg1"/>
                </a:solidFill>
              </a:rPr>
              <a:t>of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location</a:t>
            </a:r>
            <a:endParaRPr lang="de-DE" dirty="0"/>
          </a:p>
          <a:p>
            <a:r>
              <a:rPr lang="de-DE" dirty="0"/>
              <a:t>Task: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r>
              <a:rPr lang="de-DE" dirty="0"/>
              <a:t>Team: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teams</a:t>
            </a:r>
            <a:endParaRPr lang="de-DE" dirty="0"/>
          </a:p>
          <a:p>
            <a:r>
              <a:rPr lang="de-DE" dirty="0"/>
              <a:t>ICT: </a:t>
            </a:r>
            <a:r>
              <a:rPr lang="de-DE" dirty="0" err="1"/>
              <a:t>using</a:t>
            </a:r>
            <a:r>
              <a:rPr lang="de-DE" dirty="0"/>
              <a:t> digital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06240-9D1C-3843-B28E-77756B6151F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 UHH" panose="020B0502050302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 UHH" panose="020B0502050302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Alternativer Titel </a:t>
            </a:r>
          </a:p>
          <a:p>
            <a:endParaRPr lang="de-DE" dirty="0"/>
          </a:p>
          <a:p>
            <a:r>
              <a:rPr lang="de-DE" dirty="0" err="1"/>
              <a:t>Missing</a:t>
            </a:r>
            <a:r>
              <a:rPr lang="de-DE" dirty="0"/>
              <a:t> Data:</a:t>
            </a:r>
            <a:r>
              <a:rPr lang="de-DE" baseline="0" dirty="0"/>
              <a:t> </a:t>
            </a:r>
            <a:r>
              <a:rPr lang="de-DE" baseline="0" dirty="0" err="1"/>
              <a:t>Volunteering</a:t>
            </a:r>
            <a:r>
              <a:rPr lang="de-DE" baseline="0" dirty="0"/>
              <a:t> in </a:t>
            </a:r>
            <a:r>
              <a:rPr lang="de-DE" baseline="0" dirty="0" err="1"/>
              <a:t>blood</a:t>
            </a:r>
            <a:r>
              <a:rPr lang="de-DE" baseline="0" dirty="0"/>
              <a:t> </a:t>
            </a:r>
            <a:r>
              <a:rPr lang="de-DE" baseline="0" dirty="0" err="1"/>
              <a:t>donation</a:t>
            </a:r>
            <a:r>
              <a:rPr lang="de-DE" baseline="0" dirty="0"/>
              <a:t> </a:t>
            </a:r>
            <a:r>
              <a:rPr lang="de-DE" baseline="0" dirty="0" err="1"/>
              <a:t>services</a:t>
            </a:r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08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05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Andere Übersicht aus dem FWS zur besseren Beschreibung von </a:t>
            </a:r>
            <a:r>
              <a:rPr lang="de-DE" dirty="0" err="1"/>
              <a:t>volunteers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38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an ongoing and growing need for individuals to support the organization and execution of blood donation appointments on a voluntary basis.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Many individuals are unaware that they can contribute to blood donation services in ways other than donating blood—such as through organizational support, outreach, logistics, or community coordination.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57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52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Volunteers </a:t>
            </a:r>
            <a:r>
              <a:rPr lang="de-DE" dirty="0" err="1"/>
              <a:t>are</a:t>
            </a:r>
            <a:r>
              <a:rPr lang="de-DE" dirty="0"/>
              <a:t> essential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donation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r>
              <a:rPr lang="de-DE" dirty="0"/>
              <a:t>In a </a:t>
            </a:r>
            <a:r>
              <a:rPr lang="de-DE" dirty="0" err="1"/>
              <a:t>competivive</a:t>
            </a:r>
            <a:r>
              <a:rPr lang="de-DE" dirty="0"/>
              <a:t> NPO </a:t>
            </a:r>
            <a:r>
              <a:rPr lang="de-DE" dirty="0" err="1"/>
              <a:t>landscape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essential </a:t>
            </a:r>
            <a:r>
              <a:rPr lang="de-DE" dirty="0" err="1"/>
              <a:t>for</a:t>
            </a:r>
            <a:r>
              <a:rPr lang="de-DE" dirty="0"/>
              <a:t> BD </a:t>
            </a:r>
            <a:r>
              <a:rPr lang="de-DE" dirty="0" err="1"/>
              <a:t>organizations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recruit</a:t>
            </a:r>
            <a:r>
              <a:rPr lang="de-DE" dirty="0"/>
              <a:t> </a:t>
            </a:r>
            <a:r>
              <a:rPr lang="de-DE" dirty="0" err="1"/>
              <a:t>volunteers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06240-9D1C-3843-B28E-77756B6151F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 UHH" panose="020B0502050302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 UHH" panose="020B0502050302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39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443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303444"/>
            <a:ext cx="4824536" cy="492443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5" y="4083918"/>
            <a:ext cx="4824536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0"/>
            <a:ext cx="4824536" cy="4318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264" y="0"/>
            <a:ext cx="348219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8404" y="4869835"/>
            <a:ext cx="490052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725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3507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375967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4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190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9901" y="0"/>
            <a:ext cx="3481933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9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2807990" cy="57584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2807990" cy="295275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0" y="0"/>
            <a:ext cx="5651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69835"/>
            <a:ext cx="786607" cy="273665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83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2364" y="0"/>
            <a:ext cx="348163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5256262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50074" y="1131888"/>
            <a:ext cx="2870076" cy="1922866"/>
          </a:xfrm>
        </p:spPr>
        <p:txBody>
          <a:bodyPr lIns="0" anchor="t" anchorCtr="0">
            <a:normAutofit/>
          </a:bodyPr>
          <a:lstStyle>
            <a:lvl1pPr marL="285750" indent="-28575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2364" y="4615010"/>
            <a:ext cx="24997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24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49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77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1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3330"/>
            <a:ext cx="3960117" cy="61193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60033" y="1133330"/>
            <a:ext cx="396011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3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42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131888"/>
            <a:ext cx="3168650" cy="295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39503"/>
            <a:ext cx="4932362" cy="3745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53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543050"/>
            <a:ext cx="3168650" cy="254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44" y="339725"/>
            <a:ext cx="4752206" cy="37449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9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6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405505"/>
            <a:ext cx="2879996" cy="422039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6" y="4083918"/>
            <a:ext cx="2879998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400" b="1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4206"/>
            <a:ext cx="2883933" cy="4318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1" y="0"/>
            <a:ext cx="565149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8860" y="4869835"/>
            <a:ext cx="459596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1992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44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13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303444"/>
            <a:ext cx="4824536" cy="492443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5" y="4083918"/>
            <a:ext cx="4824536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0"/>
            <a:ext cx="4824536" cy="4318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264" y="0"/>
            <a:ext cx="348219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8404" y="4869835"/>
            <a:ext cx="490052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3013055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6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405505"/>
            <a:ext cx="2879996" cy="422039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6" y="4083918"/>
            <a:ext cx="2879998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400" b="1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4206"/>
            <a:ext cx="2883933" cy="4318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1" y="0"/>
            <a:ext cx="565149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8860" y="4869835"/>
            <a:ext cx="459596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328738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219822"/>
            <a:ext cx="6912768" cy="1027845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24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672" y="4432093"/>
            <a:ext cx="5976664" cy="319630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3958"/>
            <a:ext cx="1084057" cy="44145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50696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 lIns="0">
            <a:normAutofit/>
          </a:bodyPr>
          <a:lstStyle>
            <a:lvl1pPr marL="342900" indent="-432000">
              <a:lnSpc>
                <a:spcPct val="110000"/>
              </a:lnSpc>
              <a:spcBef>
                <a:spcPts val="1800"/>
              </a:spcBef>
              <a:buSzPct val="180000"/>
              <a:buFont typeface="+mj-lt"/>
              <a:buAutoNum type="arabicPlain"/>
              <a:defRPr sz="2000"/>
            </a:lvl1pPr>
            <a:lvl2pPr marL="8001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820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9622"/>
            <a:ext cx="8064574" cy="2448695"/>
          </a:xfrm>
        </p:spPr>
        <p:txBody>
          <a:bodyPr lIns="0" numCol="2" spcCol="180000"/>
          <a:lstStyle>
            <a:lvl1pPr marL="342900" indent="-342900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742950" indent="-28575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88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480009"/>
            <a:ext cx="4481836" cy="1027845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614" y="402468"/>
            <a:ext cx="4577458" cy="1987980"/>
          </a:xfrm>
        </p:spPr>
        <p:txBody>
          <a:bodyPr wrap="square" lIns="0">
            <a:spAutoFit/>
          </a:bodyPr>
          <a:lstStyle>
            <a:lvl1pPr marL="0" indent="0">
              <a:buNone/>
              <a:defRPr sz="11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0" y="0"/>
            <a:ext cx="3492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0270" y="4615010"/>
            <a:ext cx="187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0F107A-41A2-4D52-92A4-114470A179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2536" y="4342311"/>
            <a:ext cx="3999612" cy="5473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DF4195-4232-4DC5-A155-102C8D996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625" t="17075" r="16186"/>
          <a:stretch/>
        </p:blipFill>
        <p:spPr>
          <a:xfrm>
            <a:off x="5412384" y="4338155"/>
            <a:ext cx="877886" cy="6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0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2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499"/>
            <a:ext cx="3419872" cy="1283937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195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475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219822"/>
            <a:ext cx="6912768" cy="1027845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24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672" y="4432093"/>
            <a:ext cx="5976664" cy="319630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3958"/>
            <a:ext cx="1084057" cy="44145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14673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71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3507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375967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199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190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9901" y="0"/>
            <a:ext cx="3481933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809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2807990" cy="57584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2807990" cy="295275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0" y="0"/>
            <a:ext cx="5651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69835"/>
            <a:ext cx="786607" cy="273665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46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2364" y="0"/>
            <a:ext cx="348163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5256262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50074" y="1131888"/>
            <a:ext cx="2870076" cy="1922866"/>
          </a:xfrm>
        </p:spPr>
        <p:txBody>
          <a:bodyPr lIns="0" anchor="t" anchorCtr="0">
            <a:normAutofit/>
          </a:bodyPr>
          <a:lstStyle>
            <a:lvl1pPr marL="285750" indent="-28575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2364" y="4615010"/>
            <a:ext cx="24997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434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85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114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97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3330"/>
            <a:ext cx="3960117" cy="61193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60033" y="1133330"/>
            <a:ext cx="396011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3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079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131888"/>
            <a:ext cx="3168650" cy="295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39503"/>
            <a:ext cx="4932362" cy="3745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83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 lIns="0">
            <a:normAutofit/>
          </a:bodyPr>
          <a:lstStyle>
            <a:lvl1pPr marL="342900" indent="-432000">
              <a:lnSpc>
                <a:spcPct val="110000"/>
              </a:lnSpc>
              <a:spcBef>
                <a:spcPts val="1800"/>
              </a:spcBef>
              <a:buSzPct val="180000"/>
              <a:buFont typeface="+mj-lt"/>
              <a:buAutoNum type="arabicPlain"/>
              <a:defRPr sz="2000"/>
            </a:lvl1pPr>
            <a:lvl2pPr marL="8001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93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543050"/>
            <a:ext cx="3168650" cy="254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44" y="339725"/>
            <a:ext cx="4752206" cy="37449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987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786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173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599" y="2258478"/>
            <a:ext cx="8374921" cy="552655"/>
          </a:xfrm>
        </p:spPr>
        <p:txBody>
          <a:bodyPr wrap="none" anchor="ctr" anchorCtr="0"/>
          <a:lstStyle>
            <a:lvl1pPr algn="ctr">
              <a:defRPr sz="510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815CA6-7A5D-4D53-BDD9-1FAAA93193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599" y="2857568"/>
            <a:ext cx="8374921" cy="676207"/>
          </a:xfrm>
        </p:spPr>
        <p:txBody>
          <a:bodyPr wrap="square" anchor="t" anchorCtr="0"/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over één regel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80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078" y="3658073"/>
            <a:ext cx="8374921" cy="358589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/>
              <a:t>Bijvoorbeeld naam presentator en/of datum</a:t>
            </a: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1AE4FFC4-78CC-4407-9B86-A094B053A7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91219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08B62AF2-9EE5-48C7-83FE-CF9527457C65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E407A957-8BA2-4B4B-A64E-AB4535DCAFD9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9A5E086C-5E0F-498B-AF99-AD9036B3F7F9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D19C8738-1DBF-44AE-BB95-2ACF58490970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C6F28D95-2B7A-4983-B7B9-6308A8F7EA10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34" name="Vrije vorm: vorm 33">
                  <a:extLst>
                    <a:ext uri="{FF2B5EF4-FFF2-40B4-BE49-F238E27FC236}">
                      <a16:creationId xmlns:a16="http://schemas.microsoft.com/office/drawing/2014/main" id="{5C97E466-F871-4AA6-9805-C34F2C0C3A51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Vrije vorm: vorm 34">
                  <a:extLst>
                    <a:ext uri="{FF2B5EF4-FFF2-40B4-BE49-F238E27FC236}">
                      <a16:creationId xmlns:a16="http://schemas.microsoft.com/office/drawing/2014/main" id="{1D45CE0A-65F5-4F19-93FD-220F0CA17F66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0E428FD8-8789-4C5C-839B-5E48869B32FE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7EC93BA6-10D7-4B20-9326-F1E70DF1483F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3F1671E-E1CE-417C-BEE5-EB2E976CB055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47F54EA0-EDB2-4DF4-BFB0-4377D9F6F36F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9256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-Foto_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238006"/>
            <a:ext cx="4962099" cy="1329572"/>
          </a:xfrm>
        </p:spPr>
        <p:txBody>
          <a:bodyPr wrap="square" anchor="t" anchorCtr="0"/>
          <a:lstStyle>
            <a:lvl1pPr algn="ctr">
              <a:lnSpc>
                <a:spcPct val="83000"/>
              </a:lnSpc>
              <a:defRPr sz="5100"/>
            </a:lvl1pPr>
          </a:lstStyle>
          <a:p>
            <a:r>
              <a:rPr lang="nl-NL"/>
              <a:t>Titel van de presentatie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03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790222"/>
            <a:ext cx="4962099" cy="269987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/>
              <a:t>Bijvoorbeeld naam presentator en/of datum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8B895D10-8DC6-4D1A-ABFB-F2DB00893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5242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AF47BE6-44A0-4609-84D3-F946A04B7637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8EE3E8AB-F520-412A-A66E-867F055C9FC1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64DE6459-26C4-4540-BCB7-C130E44B09C5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904E2866-E957-4CFB-B520-DB291153E521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7E0863BE-0AE8-4345-868F-A3D24B10223E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B3F8AB8C-1061-46D0-BD05-174748D49DFB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A3824FFD-9950-4E41-B657-B09639768D9C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86CB82C-A442-4373-8EC3-96D410677FC0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9D8D2A33-6215-468A-944C-9F879053F938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52AE0C1-CA3B-493F-9EEF-01681B6F29BC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2645D7-5A99-446F-9F53-4CC008BF414E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1A6EE9E9-20C5-41E4-972E-17C1A1D4DE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0099" y="0"/>
            <a:ext cx="3333901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91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-Foto_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0E526-20A8-4C35-BC3F-3CE77854AD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9773" y="2238006"/>
            <a:ext cx="4962099" cy="1329572"/>
          </a:xfrm>
        </p:spPr>
        <p:txBody>
          <a:bodyPr wrap="square" anchor="t" anchorCtr="0"/>
          <a:lstStyle>
            <a:lvl1pPr algn="ctr">
              <a:lnSpc>
                <a:spcPct val="83000"/>
              </a:lnSpc>
              <a:defRPr sz="5100"/>
            </a:lvl1pPr>
          </a:lstStyle>
          <a:p>
            <a:r>
              <a:rPr lang="nl-NL"/>
              <a:t>Titel van de presentatie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74C85AF-C0CF-474B-A8F2-4BAF7A1CFA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76" y="4524170"/>
            <a:ext cx="943200" cy="534481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87A987A-7CD4-4639-A11D-1D029ADB1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9773" y="3790222"/>
            <a:ext cx="4962099" cy="269987"/>
          </a:xfrm>
        </p:spPr>
        <p:txBody>
          <a:bodyPr/>
          <a:lstStyle>
            <a:lvl1pPr algn="ctr">
              <a:defRPr sz="120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nl-NL"/>
              <a:t>Bijvoorbeeld naam presentator en/of datum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8B895D10-8DC6-4D1A-ABFB-F2DB008931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04015" y="231596"/>
            <a:ext cx="734400" cy="641689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AF47BE6-44A0-4609-84D3-F946A04B7637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8EE3E8AB-F520-412A-A66E-867F055C9FC1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64DE6459-26C4-4540-BCB7-C130E44B09C5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904E2866-E957-4CFB-B520-DB291153E521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7E0863BE-0AE8-4345-868F-A3D24B10223E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25" name="Vrije vorm: vorm 24">
                  <a:extLst>
                    <a:ext uri="{FF2B5EF4-FFF2-40B4-BE49-F238E27FC236}">
                      <a16:creationId xmlns:a16="http://schemas.microsoft.com/office/drawing/2014/main" id="{B3F8AB8C-1061-46D0-BD05-174748D49DFB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Vrije vorm: vorm 25">
                  <a:extLst>
                    <a:ext uri="{FF2B5EF4-FFF2-40B4-BE49-F238E27FC236}">
                      <a16:creationId xmlns:a16="http://schemas.microsoft.com/office/drawing/2014/main" id="{A3824FFD-9950-4E41-B657-B09639768D9C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86CB82C-A442-4373-8EC3-96D410677FC0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9D8D2A33-6215-468A-944C-9F879053F938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352AE0C1-CA3B-493F-9EEF-01681B6F29BC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2645D7-5A99-446F-9F53-4CC008BF414E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ijdelijke aanduiding voor afbeelding 14">
            <a:extLst>
              <a:ext uri="{FF2B5EF4-FFF2-40B4-BE49-F238E27FC236}">
                <a16:creationId xmlns:a16="http://schemas.microsoft.com/office/drawing/2014/main" id="{8435A97F-8F10-4781-B8B9-5BE7AA77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30754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94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-Foto_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F4C8A1B-4DD4-463E-A79E-92A3D44C192D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2A6B998-A268-48FB-B515-5486A1A35F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6588" y="0"/>
            <a:ext cx="3427412" cy="51434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A9051-609B-4CAD-905F-ACB01C767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234" y="1701800"/>
            <a:ext cx="5194110" cy="1321657"/>
          </a:xfrm>
        </p:spPr>
        <p:txBody>
          <a:bodyPr anchor="b"/>
          <a:lstStyle>
            <a:lvl1pPr>
              <a:lnSpc>
                <a:spcPct val="83000"/>
              </a:lnSpc>
              <a:defRPr sz="5100"/>
            </a:lvl1pPr>
          </a:lstStyle>
          <a:p>
            <a:r>
              <a:rPr lang="nl-NL"/>
              <a:t>Titel van hoofdstuk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597529-0211-4C5A-8DC7-714BF4FA84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995684"/>
            <a:ext cx="5194110" cy="1189410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 over één regel</a:t>
            </a:r>
          </a:p>
        </p:txBody>
      </p:sp>
      <p:grpSp>
        <p:nvGrpSpPr>
          <p:cNvPr id="7" name="Graphic 7">
            <a:extLst>
              <a:ext uri="{FF2B5EF4-FFF2-40B4-BE49-F238E27FC236}">
                <a16:creationId xmlns:a16="http://schemas.microsoft.com/office/drawing/2014/main" id="{4B5B80E7-62F1-4CA2-BDCD-8CAEF70622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4D2D2A84-88F7-431A-808E-BCCE622A1674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DA77078E-2A44-47DC-A5E0-466DE8B25685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981B9B-0D04-4E01-8EBF-39106C7D76DA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53074A31-1768-44B5-BB8B-7D4FB2D598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820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9AB729AE-55E0-4611-9BB1-E244749E51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41"/>
            <a:ext cx="9144000" cy="51352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793556"/>
            <a:ext cx="2454253" cy="589925"/>
          </a:xfrm>
        </p:spPr>
        <p:txBody>
          <a:bodyPr/>
          <a:lstStyle>
            <a:lvl1pPr>
              <a:defRPr lang="en-GB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Inhoud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1" y="1420124"/>
            <a:ext cx="2454254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89DD00C6-5F0C-4EA3-80C6-3E49029B0F1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3312000" y="1908000"/>
            <a:ext cx="5414400" cy="26064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F851F3-25F1-4EAE-BDD4-55BAD29821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43772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&gt;4 hoofdstukk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9AB729AE-55E0-4611-9BB1-E244749E51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41"/>
            <a:ext cx="9144000" cy="5135217"/>
          </a:xfrm>
          <a:prstGeom prst="rect">
            <a:avLst/>
          </a:prstGeom>
        </p:spPr>
      </p:pic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1" y="1420124"/>
            <a:ext cx="2454254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99D885-A78F-4F19-A4B1-D01A96DA2A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1525" y="1908175"/>
            <a:ext cx="5445125" cy="2606675"/>
          </a:xfrm>
        </p:spPr>
        <p:txBody>
          <a:bodyPr numCol="2" spcCol="360000"/>
          <a:lstStyle>
            <a:lvl1pPr marL="266700" indent="-266700">
              <a:lnSpc>
                <a:spcPct val="100000"/>
              </a:lnSpc>
              <a:spcAft>
                <a:spcPts val="1200"/>
              </a:spcAft>
              <a:buSzPct val="20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EA1F718-78B2-4D69-A115-CDAA7D69C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793556"/>
            <a:ext cx="2454253" cy="589925"/>
          </a:xfrm>
        </p:spPr>
        <p:txBody>
          <a:bodyPr/>
          <a:lstStyle>
            <a:lvl1pPr>
              <a:defRPr lang="en-GB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Inhoud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C748060-AE98-46A3-8705-B77E6D25A8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4042518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2koloms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2311200"/>
            <a:ext cx="8382000" cy="2445698"/>
          </a:xfrm>
        </p:spPr>
        <p:txBody>
          <a:bodyPr numCol="2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A7D0925-70B0-471C-9DB7-7AE9D5CA4A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39911B3-6545-4DAE-839F-5C3C25EE0D7E}"/>
              </a:ext>
            </a:extLst>
          </p:cNvPr>
          <p:cNvSpPr txBox="1"/>
          <p:nvPr userDrawn="1"/>
        </p:nvSpPr>
        <p:spPr>
          <a:xfrm>
            <a:off x="-1844212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C1D40705-4350-4F74-9FCE-6B233361C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7600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809C10-6114-47FD-9E8B-8632284758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3131784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9622"/>
            <a:ext cx="8064574" cy="2448695"/>
          </a:xfrm>
        </p:spPr>
        <p:txBody>
          <a:bodyPr lIns="0" numCol="2" spcCol="180000"/>
          <a:lstStyle>
            <a:lvl1pPr marL="342900" indent="-342900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742950" indent="-28575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284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tekst_links-foto_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2311200"/>
            <a:ext cx="3982770" cy="2445698"/>
          </a:xfrm>
        </p:spPr>
        <p:txBody>
          <a:bodyPr numCol="1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75F1BD8-83CE-4790-8D27-42E824B4A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7206" y="2311199"/>
            <a:ext cx="4566794" cy="283226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9A7488-F62F-490C-A194-16302498B8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A5BACE3-7F2C-40FE-8A5A-0716D955846F}"/>
              </a:ext>
            </a:extLst>
          </p:cNvPr>
          <p:cNvSpPr txBox="1"/>
          <p:nvPr userDrawn="1"/>
        </p:nvSpPr>
        <p:spPr>
          <a:xfrm>
            <a:off x="-1844212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E8F5B9B-B428-41A7-BA29-EE580998B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7600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F6E1984-84B4-45DF-9AFE-D0A20AB9EB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50336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Grafiek_links-Teks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1382" y="2311200"/>
            <a:ext cx="4041618" cy="2445698"/>
          </a:xfrm>
        </p:spPr>
        <p:txBody>
          <a:bodyPr numCol="1" spcCol="36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234" y="1934972"/>
            <a:ext cx="4191000" cy="28323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3B0E4-825A-45AE-AF6F-2E2AF1AB32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D9BCD23-DB43-4016-A28D-0A3299DEE057}"/>
              </a:ext>
            </a:extLst>
          </p:cNvPr>
          <p:cNvSpPr txBox="1"/>
          <p:nvPr userDrawn="1"/>
        </p:nvSpPr>
        <p:spPr>
          <a:xfrm>
            <a:off x="9176386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3EA8A8B-9966-45EA-94B2-FA54C9122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2998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0A271E5-E44E-4E5B-AD69-CD938590E5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18503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3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3315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9" name="Tijdelijke aanduiding voor grafiek 3">
            <a:extLst>
              <a:ext uri="{FF2B5EF4-FFF2-40B4-BE49-F238E27FC236}">
                <a16:creationId xmlns:a16="http://schemas.microsoft.com/office/drawing/2014/main" id="{930251A3-C077-48A9-B8DA-3235FDD485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11878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1" name="Tijdelijke aanduiding voor grafiek 3">
            <a:extLst>
              <a:ext uri="{FF2B5EF4-FFF2-40B4-BE49-F238E27FC236}">
                <a16:creationId xmlns:a16="http://schemas.microsoft.com/office/drawing/2014/main" id="{F0233C75-9ABC-4F3C-97BD-72BAFABB210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20441" y="2083098"/>
            <a:ext cx="2520244" cy="25200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2079157B-4806-40DE-9E32-0C95A698425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4E360C-44E5-4FF0-85F3-97E8E0BFFDE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25147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Grafiek_links-Tekst_rechts_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0B2CED14-D0F1-4C89-AE49-612BCDA468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1382" y="2311200"/>
            <a:ext cx="4041618" cy="2445698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1BFFD2EB-198E-4B8F-BA61-D6C83F64295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234" y="1932294"/>
            <a:ext cx="4191000" cy="2832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Tijdelijke aanduiding voor voettekst 18">
            <a:extLst>
              <a:ext uri="{FF2B5EF4-FFF2-40B4-BE49-F238E27FC236}">
                <a16:creationId xmlns:a16="http://schemas.microsoft.com/office/drawing/2014/main" id="{8330CBA2-A3C6-43FB-AC45-B5FBE9A9C9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FD2077D-B047-4057-ABFE-ED7BC6AC0284}"/>
              </a:ext>
            </a:extLst>
          </p:cNvPr>
          <p:cNvSpPr txBox="1"/>
          <p:nvPr userDrawn="1"/>
        </p:nvSpPr>
        <p:spPr>
          <a:xfrm>
            <a:off x="9176379" y="2311200"/>
            <a:ext cx="1794735" cy="242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800" b="1">
                <a:latin typeface="+mj-lt"/>
              </a:rPr>
              <a:t>Maak de tekst op</a:t>
            </a:r>
            <a:r>
              <a:rPr lang="nl-NL" sz="800">
                <a:latin typeface="+mj-lt"/>
              </a:rPr>
              <a:t> door het lijstniveau te verhogen of te verlagen:</a:t>
            </a:r>
          </a:p>
          <a:p>
            <a:r>
              <a:rPr lang="nl-NL" sz="800">
                <a:latin typeface="+mj-lt"/>
              </a:rPr>
              <a:t>Plaats de cursor in de tekst en klik op een van de onderstaande knoppen</a:t>
            </a: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(in lint Start, groep Alinea)</a:t>
            </a:r>
          </a:p>
          <a:p>
            <a:endParaRPr lang="nl-NL" sz="800">
              <a:latin typeface="+mj-lt"/>
            </a:endParaRPr>
          </a:p>
          <a:p>
            <a:r>
              <a:rPr lang="nl-NL" sz="800">
                <a:latin typeface="+mj-lt"/>
              </a:rPr>
              <a:t>1 = Normaal</a:t>
            </a:r>
          </a:p>
          <a:p>
            <a:r>
              <a:rPr lang="nl-NL" sz="800">
                <a:latin typeface="+mj-lt"/>
              </a:rPr>
              <a:t>2 = </a:t>
            </a:r>
            <a:r>
              <a:rPr lang="nl-NL" sz="800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>
                <a:latin typeface="+mj-lt"/>
              </a:rPr>
              <a:t>3 = </a:t>
            </a:r>
            <a:r>
              <a:rPr lang="nl-NL" sz="80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>
                <a:latin typeface="+mj-lt"/>
              </a:rPr>
              <a:t>Opsomming</a:t>
            </a:r>
          </a:p>
          <a:p>
            <a:pPr lvl="0" defTabSz="685800">
              <a:defRPr/>
            </a:pPr>
            <a:r>
              <a:rPr lang="nl-NL" sz="800" b="0">
                <a:solidFill>
                  <a:schemeClr val="tx1"/>
                </a:solidFill>
                <a:latin typeface="+mj-lt"/>
              </a:rPr>
              <a:t>4 =    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 b="0">
              <a:latin typeface="+mj-lt"/>
            </a:endParaRPr>
          </a:p>
          <a:p>
            <a:pPr lvl="0" defTabSz="685800">
              <a:defRPr/>
            </a:pPr>
            <a:r>
              <a:rPr lang="nl-NL" sz="800">
                <a:latin typeface="+mj-lt"/>
              </a:rPr>
              <a:t>5 =       </a:t>
            </a:r>
            <a:r>
              <a:rPr lang="nl-NL" sz="800" b="0">
                <a:solidFill>
                  <a:schemeClr val="tx1"/>
                </a:solidFill>
                <a:latin typeface="+mj-lt"/>
              </a:rPr>
              <a:t>▪</a:t>
            </a:r>
            <a:r>
              <a:rPr lang="nl-NL" sz="800" b="0">
                <a:solidFill>
                  <a:schemeClr val="accent1"/>
                </a:solidFill>
                <a:latin typeface="+mj-lt"/>
              </a:rPr>
              <a:t> </a:t>
            </a:r>
            <a:r>
              <a:rPr lang="nl-NL" sz="800" b="0">
                <a:latin typeface="+mj-lt"/>
              </a:rPr>
              <a:t>Opsomming</a:t>
            </a:r>
            <a:r>
              <a:rPr lang="nl-NL" sz="800" b="0">
                <a:solidFill>
                  <a:schemeClr val="tx2"/>
                </a:solidFill>
                <a:latin typeface="+mj-lt"/>
              </a:rPr>
              <a:t> </a:t>
            </a:r>
            <a:endParaRPr lang="nl-NL" sz="800">
              <a:latin typeface="+mj-lt"/>
            </a:endParaRPr>
          </a:p>
          <a:p>
            <a:pPr lvl="0" defTabSz="685800">
              <a:defRPr/>
            </a:pPr>
            <a:endParaRPr lang="nl-NL" sz="800">
              <a:latin typeface="+mj-lt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6417CD1-EF83-4B6B-B689-FD1AD8587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2991" y="2915536"/>
            <a:ext cx="1000573" cy="71151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C840B3-896C-4532-BBB3-D149E6EBBF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940010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Titel-Sub-3Grafieken_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9BC09-1CF9-4609-A53B-9F628E42D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slide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5738389-49C9-4121-8FF3-9384576C36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81000" y="1420124"/>
            <a:ext cx="8375521" cy="363121"/>
          </a:xfrm>
        </p:spPr>
        <p:txBody>
          <a:bodyPr wrap="none"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Subtitel van slide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jdelijke aanduiding voor grafiek 3">
            <a:extLst>
              <a:ext uri="{FF2B5EF4-FFF2-40B4-BE49-F238E27FC236}">
                <a16:creationId xmlns:a16="http://schemas.microsoft.com/office/drawing/2014/main" id="{1E8DB9DA-1A56-4308-9B0E-7530A740547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3315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5" name="Tijdelijke aanduiding voor grafiek 3">
            <a:extLst>
              <a:ext uri="{FF2B5EF4-FFF2-40B4-BE49-F238E27FC236}">
                <a16:creationId xmlns:a16="http://schemas.microsoft.com/office/drawing/2014/main" id="{F8CBD289-1A9E-478A-87AA-1FC2D9A2172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311878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6" name="Tijdelijke aanduiding voor grafiek 3">
            <a:extLst>
              <a:ext uri="{FF2B5EF4-FFF2-40B4-BE49-F238E27FC236}">
                <a16:creationId xmlns:a16="http://schemas.microsoft.com/office/drawing/2014/main" id="{9DD9AF60-BAD8-4987-99F1-410FF97FAC5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20441" y="2083098"/>
            <a:ext cx="2520244" cy="25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C74A93D9-E9AD-4FD1-8B5A-2591D6C8FD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044DC7-9F82-4E60-81E6-BA4BFCBC7F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198514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334B835-4D08-487D-8CAC-217901D3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A8839C1-AD71-4E48-85E5-CBB2FE7E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16948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-BG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7">
            <a:extLst>
              <a:ext uri="{FF2B5EF4-FFF2-40B4-BE49-F238E27FC236}">
                <a16:creationId xmlns:a16="http://schemas.microsoft.com/office/drawing/2014/main" id="{5D0DFBCB-F0EE-4E1A-91E8-8514247CBC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64200" y="50031"/>
            <a:ext cx="744431" cy="744431"/>
            <a:chOff x="4181475" y="2181225"/>
            <a:chExt cx="782955" cy="78295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4C0F522-42EA-4252-A3FA-17594FDCF9AD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1A10C93-6456-4B98-9E80-109C93338C4D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7EB5FE7-DCDA-466E-BF80-5ABAF99BF1C0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D0C54CB-64D1-4BE2-86F6-992C69C9789D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79FA1C42-B935-4BF4-8A17-741A834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0F1EB03-C55C-49BA-982D-E6031AC9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3199013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au-Leeg-BG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376234" y="37622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4962535" y="376218"/>
            <a:ext cx="379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aphic 4">
            <a:extLst>
              <a:ext uri="{FF2B5EF4-FFF2-40B4-BE49-F238E27FC236}">
                <a16:creationId xmlns:a16="http://schemas.microsoft.com/office/drawing/2014/main" id="{BB597FD6-173E-4382-8526-0BDC9EF20A0E}"/>
              </a:ext>
            </a:extLst>
          </p:cNvPr>
          <p:cNvGrpSpPr/>
          <p:nvPr/>
        </p:nvGrpSpPr>
        <p:grpSpPr>
          <a:xfrm>
            <a:off x="4165200" y="50400"/>
            <a:ext cx="745200" cy="745200"/>
            <a:chOff x="4181475" y="2181225"/>
            <a:chExt cx="782955" cy="782955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E3DCA4-2E6B-4CC1-8DF4-08CEC260B590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04AF9BDD-86A7-43F1-AD1A-C1CCF96F96FF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7EFCDD68-86CE-41C6-8CD1-26414102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2513730-C720-421B-BF36-DCFCDFC5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363765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BCD4C40-B0FD-47C5-A495-2C40ACED77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5" y="3197671"/>
            <a:ext cx="2959200" cy="1676880"/>
          </a:xfrm>
          <a:prstGeom prst="rect">
            <a:avLst/>
          </a:prstGeom>
        </p:spPr>
      </p:pic>
      <p:grpSp>
        <p:nvGrpSpPr>
          <p:cNvPr id="12" name="Graphic 4">
            <a:extLst>
              <a:ext uri="{FF2B5EF4-FFF2-40B4-BE49-F238E27FC236}">
                <a16:creationId xmlns:a16="http://schemas.microsoft.com/office/drawing/2014/main" id="{4DD60566-A064-4FB0-BC5C-10009086695A}"/>
              </a:ext>
            </a:extLst>
          </p:cNvPr>
          <p:cNvGrpSpPr>
            <a:grpSpLocks noChangeAspect="1"/>
          </p:cNvGrpSpPr>
          <p:nvPr/>
        </p:nvGrpSpPr>
        <p:grpSpPr>
          <a:xfrm>
            <a:off x="3418406" y="757143"/>
            <a:ext cx="2307188" cy="2015931"/>
            <a:chOff x="4184331" y="2333625"/>
            <a:chExt cx="769620" cy="672464"/>
          </a:xfrm>
          <a:solidFill>
            <a:srgbClr val="000000"/>
          </a:solidFill>
        </p:grpSpPr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BC043637-3665-4597-B740-35CD55A40BAF}"/>
                </a:ext>
              </a:extLst>
            </p:cNvPr>
            <p:cNvGrpSpPr/>
            <p:nvPr/>
          </p:nvGrpSpPr>
          <p:grpSpPr>
            <a:xfrm>
              <a:off x="4184331" y="2813685"/>
              <a:ext cx="769620" cy="192404"/>
              <a:chOff x="4184331" y="2813685"/>
              <a:chExt cx="769620" cy="192404"/>
            </a:xfrm>
            <a:solidFill>
              <a:srgbClr val="000000"/>
            </a:solidFill>
          </p:grpSpPr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3F8C5804-F2F9-4148-9AD4-C395404D8260}"/>
                  </a:ext>
                </a:extLst>
              </p:cNvPr>
              <p:cNvSpPr/>
              <p:nvPr/>
            </p:nvSpPr>
            <p:spPr>
              <a:xfrm>
                <a:off x="4427219" y="2847975"/>
                <a:ext cx="100964" cy="116204"/>
              </a:xfrm>
              <a:custGeom>
                <a:avLst/>
                <a:gdLst>
                  <a:gd name="connsiteX0" fmla="*/ 60007 w 100964"/>
                  <a:gd name="connsiteY0" fmla="*/ 0 h 116204"/>
                  <a:gd name="connsiteX1" fmla="*/ 31432 w 100964"/>
                  <a:gd name="connsiteY1" fmla="*/ 8573 h 116204"/>
                  <a:gd name="connsiteX2" fmla="*/ 23813 w 100964"/>
                  <a:gd name="connsiteY2" fmla="*/ 21908 h 116204"/>
                  <a:gd name="connsiteX3" fmla="*/ 23813 w 100964"/>
                  <a:gd name="connsiteY3" fmla="*/ 2858 h 116204"/>
                  <a:gd name="connsiteX4" fmla="*/ 0 w 100964"/>
                  <a:gd name="connsiteY4" fmla="*/ 2858 h 116204"/>
                  <a:gd name="connsiteX5" fmla="*/ 0 w 100964"/>
                  <a:gd name="connsiteY5" fmla="*/ 116205 h 116204"/>
                  <a:gd name="connsiteX6" fmla="*/ 23813 w 100964"/>
                  <a:gd name="connsiteY6" fmla="*/ 116205 h 116204"/>
                  <a:gd name="connsiteX7" fmla="*/ 23813 w 100964"/>
                  <a:gd name="connsiteY7" fmla="*/ 65723 h 116204"/>
                  <a:gd name="connsiteX8" fmla="*/ 53340 w 100964"/>
                  <a:gd name="connsiteY8" fmla="*/ 17145 h 116204"/>
                  <a:gd name="connsiteX9" fmla="*/ 77152 w 100964"/>
                  <a:gd name="connsiteY9" fmla="*/ 39052 h 116204"/>
                  <a:gd name="connsiteX10" fmla="*/ 77152 w 100964"/>
                  <a:gd name="connsiteY10" fmla="*/ 55245 h 116204"/>
                  <a:gd name="connsiteX11" fmla="*/ 77152 w 100964"/>
                  <a:gd name="connsiteY11" fmla="*/ 116205 h 116204"/>
                  <a:gd name="connsiteX12" fmla="*/ 100965 w 100964"/>
                  <a:gd name="connsiteY12" fmla="*/ 116205 h 116204"/>
                  <a:gd name="connsiteX13" fmla="*/ 100965 w 100964"/>
                  <a:gd name="connsiteY13" fmla="*/ 52388 h 116204"/>
                  <a:gd name="connsiteX14" fmla="*/ 100013 w 100964"/>
                  <a:gd name="connsiteY14" fmla="*/ 32385 h 116204"/>
                  <a:gd name="connsiteX15" fmla="*/ 60007 w 100964"/>
                  <a:gd name="connsiteY15" fmla="*/ 0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4" h="116204">
                    <a:moveTo>
                      <a:pt x="60007" y="0"/>
                    </a:moveTo>
                    <a:cubicBezTo>
                      <a:pt x="48577" y="0"/>
                      <a:pt x="40005" y="1905"/>
                      <a:pt x="31432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7" y="17145"/>
                      <a:pt x="53340" y="17145"/>
                    </a:cubicBezTo>
                    <a:cubicBezTo>
                      <a:pt x="69532" y="17145"/>
                      <a:pt x="76200" y="25717"/>
                      <a:pt x="77152" y="39052"/>
                    </a:cubicBezTo>
                    <a:cubicBezTo>
                      <a:pt x="77152" y="44767"/>
                      <a:pt x="77152" y="49530"/>
                      <a:pt x="77152" y="55245"/>
                    </a:cubicBezTo>
                    <a:lnTo>
                      <a:pt x="77152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ubicBezTo>
                      <a:pt x="98107" y="12383"/>
                      <a:pt x="84772" y="0"/>
                      <a:pt x="600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FDE4ADFD-2F7E-4A7B-A4CE-D9832A3E25AA}"/>
                  </a:ext>
                </a:extLst>
              </p:cNvPr>
              <p:cNvSpPr/>
              <p:nvPr/>
            </p:nvSpPr>
            <p:spPr>
              <a:xfrm>
                <a:off x="4545329" y="2847975"/>
                <a:ext cx="112395" cy="158114"/>
              </a:xfrm>
              <a:custGeom>
                <a:avLst/>
                <a:gdLst>
                  <a:gd name="connsiteX0" fmla="*/ 88583 w 112395"/>
                  <a:gd name="connsiteY0" fmla="*/ 18098 h 158114"/>
                  <a:gd name="connsiteX1" fmla="*/ 80963 w 112395"/>
                  <a:gd name="connsiteY1" fmla="*/ 6667 h 158114"/>
                  <a:gd name="connsiteX2" fmla="*/ 54293 w 112395"/>
                  <a:gd name="connsiteY2" fmla="*/ 0 h 158114"/>
                  <a:gd name="connsiteX3" fmla="*/ 0 w 112395"/>
                  <a:gd name="connsiteY3" fmla="*/ 60960 h 158114"/>
                  <a:gd name="connsiteX4" fmla="*/ 50483 w 112395"/>
                  <a:gd name="connsiteY4" fmla="*/ 119063 h 158114"/>
                  <a:gd name="connsiteX5" fmla="*/ 80010 w 112395"/>
                  <a:gd name="connsiteY5" fmla="*/ 110490 h 158114"/>
                  <a:gd name="connsiteX6" fmla="*/ 88583 w 112395"/>
                  <a:gd name="connsiteY6" fmla="*/ 98108 h 158114"/>
                  <a:gd name="connsiteX7" fmla="*/ 88583 w 112395"/>
                  <a:gd name="connsiteY7" fmla="*/ 158115 h 158114"/>
                  <a:gd name="connsiteX8" fmla="*/ 112395 w 112395"/>
                  <a:gd name="connsiteY8" fmla="*/ 158115 h 158114"/>
                  <a:gd name="connsiteX9" fmla="*/ 112395 w 112395"/>
                  <a:gd name="connsiteY9" fmla="*/ 2858 h 158114"/>
                  <a:gd name="connsiteX10" fmla="*/ 88583 w 112395"/>
                  <a:gd name="connsiteY10" fmla="*/ 2858 h 158114"/>
                  <a:gd name="connsiteX11" fmla="*/ 88583 w 112395"/>
                  <a:gd name="connsiteY11" fmla="*/ 18098 h 158114"/>
                  <a:gd name="connsiteX12" fmla="*/ 88583 w 112395"/>
                  <a:gd name="connsiteY12" fmla="*/ 60960 h 158114"/>
                  <a:gd name="connsiteX13" fmla="*/ 56198 w 112395"/>
                  <a:gd name="connsiteY13" fmla="*/ 101917 h 158114"/>
                  <a:gd name="connsiteX14" fmla="*/ 24765 w 112395"/>
                  <a:gd name="connsiteY14" fmla="*/ 59055 h 158114"/>
                  <a:gd name="connsiteX15" fmla="*/ 57150 w 112395"/>
                  <a:gd name="connsiteY15" fmla="*/ 17145 h 158114"/>
                  <a:gd name="connsiteX16" fmla="*/ 88583 w 112395"/>
                  <a:gd name="connsiteY16" fmla="*/ 55245 h 158114"/>
                  <a:gd name="connsiteX17" fmla="*/ 88583 w 112395"/>
                  <a:gd name="connsiteY17" fmla="*/ 60960 h 1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95" h="158114">
                    <a:moveTo>
                      <a:pt x="88583" y="18098"/>
                    </a:moveTo>
                    <a:lnTo>
                      <a:pt x="80963" y="6667"/>
                    </a:lnTo>
                    <a:cubicBezTo>
                      <a:pt x="75248" y="1905"/>
                      <a:pt x="63818" y="0"/>
                      <a:pt x="54293" y="0"/>
                    </a:cubicBezTo>
                    <a:cubicBezTo>
                      <a:pt x="24765" y="0"/>
                      <a:pt x="0" y="20002"/>
                      <a:pt x="0" y="60960"/>
                    </a:cubicBezTo>
                    <a:cubicBezTo>
                      <a:pt x="0" y="94298"/>
                      <a:pt x="18098" y="119063"/>
                      <a:pt x="50483" y="119063"/>
                    </a:cubicBezTo>
                    <a:cubicBezTo>
                      <a:pt x="61913" y="119063"/>
                      <a:pt x="73343" y="115252"/>
                      <a:pt x="80010" y="110490"/>
                    </a:cubicBezTo>
                    <a:lnTo>
                      <a:pt x="88583" y="98108"/>
                    </a:lnTo>
                    <a:lnTo>
                      <a:pt x="88583" y="158115"/>
                    </a:lnTo>
                    <a:lnTo>
                      <a:pt x="112395" y="158115"/>
                    </a:lnTo>
                    <a:lnTo>
                      <a:pt x="112395" y="2858"/>
                    </a:lnTo>
                    <a:lnTo>
                      <a:pt x="88583" y="2858"/>
                    </a:lnTo>
                    <a:lnTo>
                      <a:pt x="88583" y="18098"/>
                    </a:lnTo>
                    <a:close/>
                    <a:moveTo>
                      <a:pt x="88583" y="60960"/>
                    </a:moveTo>
                    <a:cubicBezTo>
                      <a:pt x="88583" y="91440"/>
                      <a:pt x="73343" y="101917"/>
                      <a:pt x="56198" y="101917"/>
                    </a:cubicBezTo>
                    <a:cubicBezTo>
                      <a:pt x="36195" y="101917"/>
                      <a:pt x="24765" y="83820"/>
                      <a:pt x="24765" y="59055"/>
                    </a:cubicBezTo>
                    <a:cubicBezTo>
                      <a:pt x="24765" y="31433"/>
                      <a:pt x="39053" y="17145"/>
                      <a:pt x="57150" y="17145"/>
                    </a:cubicBezTo>
                    <a:cubicBezTo>
                      <a:pt x="72390" y="17145"/>
                      <a:pt x="88583" y="27623"/>
                      <a:pt x="88583" y="55245"/>
                    </a:cubicBezTo>
                    <a:lnTo>
                      <a:pt x="88583" y="609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E7EABF3-4662-4C03-9AE4-689D9AD8C51D}"/>
                  </a:ext>
                </a:extLst>
              </p:cNvPr>
              <p:cNvSpPr/>
              <p:nvPr/>
            </p:nvSpPr>
            <p:spPr>
              <a:xfrm>
                <a:off x="4681537" y="2850832"/>
                <a:ext cx="100012" cy="117157"/>
              </a:xfrm>
              <a:custGeom>
                <a:avLst/>
                <a:gdLst>
                  <a:gd name="connsiteX0" fmla="*/ 76200 w 100012"/>
                  <a:gd name="connsiteY0" fmla="*/ 53340 h 117157"/>
                  <a:gd name="connsiteX1" fmla="*/ 47625 w 100012"/>
                  <a:gd name="connsiteY1" fmla="*/ 99060 h 117157"/>
                  <a:gd name="connsiteX2" fmla="*/ 23813 w 100012"/>
                  <a:gd name="connsiteY2" fmla="*/ 79057 h 117157"/>
                  <a:gd name="connsiteX3" fmla="*/ 22860 w 100012"/>
                  <a:gd name="connsiteY3" fmla="*/ 63817 h 117157"/>
                  <a:gd name="connsiteX4" fmla="*/ 22860 w 100012"/>
                  <a:gd name="connsiteY4" fmla="*/ 952 h 117157"/>
                  <a:gd name="connsiteX5" fmla="*/ 0 w 100012"/>
                  <a:gd name="connsiteY5" fmla="*/ 952 h 117157"/>
                  <a:gd name="connsiteX6" fmla="*/ 0 w 100012"/>
                  <a:gd name="connsiteY6" fmla="*/ 68580 h 117157"/>
                  <a:gd name="connsiteX7" fmla="*/ 952 w 100012"/>
                  <a:gd name="connsiteY7" fmla="*/ 88582 h 117157"/>
                  <a:gd name="connsiteX8" fmla="*/ 40958 w 100012"/>
                  <a:gd name="connsiteY8" fmla="*/ 117157 h 117157"/>
                  <a:gd name="connsiteX9" fmla="*/ 69533 w 100012"/>
                  <a:gd name="connsiteY9" fmla="*/ 108585 h 117157"/>
                  <a:gd name="connsiteX10" fmla="*/ 77152 w 100012"/>
                  <a:gd name="connsiteY10" fmla="*/ 94297 h 117157"/>
                  <a:gd name="connsiteX11" fmla="*/ 77152 w 100012"/>
                  <a:gd name="connsiteY11" fmla="*/ 113347 h 117157"/>
                  <a:gd name="connsiteX12" fmla="*/ 100013 w 100012"/>
                  <a:gd name="connsiteY12" fmla="*/ 113347 h 117157"/>
                  <a:gd name="connsiteX13" fmla="*/ 100013 w 100012"/>
                  <a:gd name="connsiteY13" fmla="*/ 0 h 117157"/>
                  <a:gd name="connsiteX14" fmla="*/ 76200 w 100012"/>
                  <a:gd name="connsiteY14" fmla="*/ 0 h 117157"/>
                  <a:gd name="connsiteX15" fmla="*/ 76200 w 100012"/>
                  <a:gd name="connsiteY15" fmla="*/ 5334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17157">
                    <a:moveTo>
                      <a:pt x="76200" y="53340"/>
                    </a:moveTo>
                    <a:cubicBezTo>
                      <a:pt x="76200" y="85725"/>
                      <a:pt x="63817" y="99060"/>
                      <a:pt x="47625" y="99060"/>
                    </a:cubicBezTo>
                    <a:cubicBezTo>
                      <a:pt x="33338" y="99060"/>
                      <a:pt x="24765" y="91440"/>
                      <a:pt x="23813" y="79057"/>
                    </a:cubicBezTo>
                    <a:cubicBezTo>
                      <a:pt x="22860" y="73342"/>
                      <a:pt x="22860" y="66675"/>
                      <a:pt x="22860" y="63817"/>
                    </a:cubicBezTo>
                    <a:lnTo>
                      <a:pt x="22860" y="952"/>
                    </a:lnTo>
                    <a:lnTo>
                      <a:pt x="0" y="952"/>
                    </a:lnTo>
                    <a:lnTo>
                      <a:pt x="0" y="68580"/>
                    </a:lnTo>
                    <a:cubicBezTo>
                      <a:pt x="0" y="78105"/>
                      <a:pt x="0" y="82867"/>
                      <a:pt x="952" y="88582"/>
                    </a:cubicBezTo>
                    <a:cubicBezTo>
                      <a:pt x="3810" y="103822"/>
                      <a:pt x="17145" y="117157"/>
                      <a:pt x="40958" y="117157"/>
                    </a:cubicBezTo>
                    <a:cubicBezTo>
                      <a:pt x="52388" y="117157"/>
                      <a:pt x="60960" y="115252"/>
                      <a:pt x="69533" y="108585"/>
                    </a:cubicBezTo>
                    <a:lnTo>
                      <a:pt x="77152" y="94297"/>
                    </a:lnTo>
                    <a:lnTo>
                      <a:pt x="77152" y="113347"/>
                    </a:lnTo>
                    <a:lnTo>
                      <a:pt x="100013" y="113347"/>
                    </a:lnTo>
                    <a:lnTo>
                      <a:pt x="100013" y="0"/>
                    </a:lnTo>
                    <a:lnTo>
                      <a:pt x="76200" y="0"/>
                    </a:lnTo>
                    <a:lnTo>
                      <a:pt x="76200" y="53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E04B81E7-B2C1-40BE-9DD1-94FD56B4CF70}"/>
                  </a:ext>
                </a:extLst>
              </p:cNvPr>
              <p:cNvGrpSpPr/>
              <p:nvPr/>
            </p:nvGrpSpPr>
            <p:grpSpPr>
              <a:xfrm>
                <a:off x="4805362" y="2813685"/>
                <a:ext cx="23812" cy="150494"/>
                <a:chOff x="4805362" y="2813685"/>
                <a:chExt cx="23812" cy="150494"/>
              </a:xfrm>
              <a:solidFill>
                <a:srgbClr val="000000"/>
              </a:solidFill>
            </p:grpSpPr>
            <p:sp>
              <p:nvSpPr>
                <p:cNvPr id="19" name="Vrije vorm: vorm 18">
                  <a:extLst>
                    <a:ext uri="{FF2B5EF4-FFF2-40B4-BE49-F238E27FC236}">
                      <a16:creationId xmlns:a16="http://schemas.microsoft.com/office/drawing/2014/main" id="{6C06DC24-2D63-409D-9635-02AFBC424A16}"/>
                    </a:ext>
                  </a:extLst>
                </p:cNvPr>
                <p:cNvSpPr/>
                <p:nvPr/>
              </p:nvSpPr>
              <p:spPr>
                <a:xfrm>
                  <a:off x="4805362" y="2813685"/>
                  <a:ext cx="23812" cy="20955"/>
                </a:xfrm>
                <a:custGeom>
                  <a:avLst/>
                  <a:gdLst>
                    <a:gd name="connsiteX0" fmla="*/ 0 w 23812"/>
                    <a:gd name="connsiteY0" fmla="*/ 0 h 20955"/>
                    <a:gd name="connsiteX1" fmla="*/ 23813 w 23812"/>
                    <a:gd name="connsiteY1" fmla="*/ 0 h 20955"/>
                    <a:gd name="connsiteX2" fmla="*/ 23813 w 23812"/>
                    <a:gd name="connsiteY2" fmla="*/ 20955 h 20955"/>
                    <a:gd name="connsiteX3" fmla="*/ 0 w 23812"/>
                    <a:gd name="connsiteY3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0955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20955"/>
                      </a:ln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Vrije vorm: vorm 19">
                  <a:extLst>
                    <a:ext uri="{FF2B5EF4-FFF2-40B4-BE49-F238E27FC236}">
                      <a16:creationId xmlns:a16="http://schemas.microsoft.com/office/drawing/2014/main" id="{83F33A68-AD6E-41A3-9DAB-60BF70D3F398}"/>
                    </a:ext>
                  </a:extLst>
                </p:cNvPr>
                <p:cNvSpPr/>
                <p:nvPr/>
              </p:nvSpPr>
              <p:spPr>
                <a:xfrm>
                  <a:off x="4805362" y="2850832"/>
                  <a:ext cx="23812" cy="113347"/>
                </a:xfrm>
                <a:custGeom>
                  <a:avLst/>
                  <a:gdLst>
                    <a:gd name="connsiteX0" fmla="*/ 0 w 23812"/>
                    <a:gd name="connsiteY0" fmla="*/ 0 h 113347"/>
                    <a:gd name="connsiteX1" fmla="*/ 23813 w 23812"/>
                    <a:gd name="connsiteY1" fmla="*/ 0 h 113347"/>
                    <a:gd name="connsiteX2" fmla="*/ 23813 w 23812"/>
                    <a:gd name="connsiteY2" fmla="*/ 113348 h 113347"/>
                    <a:gd name="connsiteX3" fmla="*/ 0 w 23812"/>
                    <a:gd name="connsiteY3" fmla="*/ 113348 h 11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113347">
                      <a:moveTo>
                        <a:pt x="0" y="0"/>
                      </a:moveTo>
                      <a:lnTo>
                        <a:pt x="23813" y="0"/>
                      </a:lnTo>
                      <a:lnTo>
                        <a:pt x="23813" y="113348"/>
                      </a:lnTo>
                      <a:lnTo>
                        <a:pt x="0" y="1133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EEC161B6-2A1A-42E6-97A0-16E96003B9B9}"/>
                  </a:ext>
                </a:extLst>
              </p:cNvPr>
              <p:cNvSpPr/>
              <p:nvPr/>
            </p:nvSpPr>
            <p:spPr>
              <a:xfrm>
                <a:off x="4852987" y="2847975"/>
                <a:ext cx="100965" cy="116204"/>
              </a:xfrm>
              <a:custGeom>
                <a:avLst/>
                <a:gdLst>
                  <a:gd name="connsiteX0" fmla="*/ 100013 w 100965"/>
                  <a:gd name="connsiteY0" fmla="*/ 32385 h 116204"/>
                  <a:gd name="connsiteX1" fmla="*/ 60008 w 100965"/>
                  <a:gd name="connsiteY1" fmla="*/ 0 h 116204"/>
                  <a:gd name="connsiteX2" fmla="*/ 31433 w 100965"/>
                  <a:gd name="connsiteY2" fmla="*/ 8573 h 116204"/>
                  <a:gd name="connsiteX3" fmla="*/ 23813 w 100965"/>
                  <a:gd name="connsiteY3" fmla="*/ 21908 h 116204"/>
                  <a:gd name="connsiteX4" fmla="*/ 23813 w 100965"/>
                  <a:gd name="connsiteY4" fmla="*/ 2858 h 116204"/>
                  <a:gd name="connsiteX5" fmla="*/ 0 w 100965"/>
                  <a:gd name="connsiteY5" fmla="*/ 2858 h 116204"/>
                  <a:gd name="connsiteX6" fmla="*/ 0 w 100965"/>
                  <a:gd name="connsiteY6" fmla="*/ 116205 h 116204"/>
                  <a:gd name="connsiteX7" fmla="*/ 23813 w 100965"/>
                  <a:gd name="connsiteY7" fmla="*/ 116205 h 116204"/>
                  <a:gd name="connsiteX8" fmla="*/ 23813 w 100965"/>
                  <a:gd name="connsiteY8" fmla="*/ 65723 h 116204"/>
                  <a:gd name="connsiteX9" fmla="*/ 53340 w 100965"/>
                  <a:gd name="connsiteY9" fmla="*/ 17145 h 116204"/>
                  <a:gd name="connsiteX10" fmla="*/ 77153 w 100965"/>
                  <a:gd name="connsiteY10" fmla="*/ 39052 h 116204"/>
                  <a:gd name="connsiteX11" fmla="*/ 77153 w 100965"/>
                  <a:gd name="connsiteY11" fmla="*/ 55245 h 116204"/>
                  <a:gd name="connsiteX12" fmla="*/ 77153 w 100965"/>
                  <a:gd name="connsiteY12" fmla="*/ 116205 h 116204"/>
                  <a:gd name="connsiteX13" fmla="*/ 100965 w 100965"/>
                  <a:gd name="connsiteY13" fmla="*/ 116205 h 116204"/>
                  <a:gd name="connsiteX14" fmla="*/ 100965 w 100965"/>
                  <a:gd name="connsiteY14" fmla="*/ 52388 h 116204"/>
                  <a:gd name="connsiteX15" fmla="*/ 100013 w 100965"/>
                  <a:gd name="connsiteY15" fmla="*/ 32385 h 1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965" h="116204">
                    <a:moveTo>
                      <a:pt x="100013" y="32385"/>
                    </a:moveTo>
                    <a:cubicBezTo>
                      <a:pt x="98108" y="12383"/>
                      <a:pt x="83820" y="0"/>
                      <a:pt x="60008" y="0"/>
                    </a:cubicBezTo>
                    <a:cubicBezTo>
                      <a:pt x="48578" y="0"/>
                      <a:pt x="40005" y="1905"/>
                      <a:pt x="31433" y="8573"/>
                    </a:cubicBezTo>
                    <a:lnTo>
                      <a:pt x="23813" y="21908"/>
                    </a:lnTo>
                    <a:lnTo>
                      <a:pt x="23813" y="2858"/>
                    </a:lnTo>
                    <a:lnTo>
                      <a:pt x="0" y="2858"/>
                    </a:lnTo>
                    <a:lnTo>
                      <a:pt x="0" y="116205"/>
                    </a:lnTo>
                    <a:lnTo>
                      <a:pt x="23813" y="116205"/>
                    </a:lnTo>
                    <a:lnTo>
                      <a:pt x="23813" y="65723"/>
                    </a:lnTo>
                    <a:cubicBezTo>
                      <a:pt x="23813" y="30480"/>
                      <a:pt x="37148" y="17145"/>
                      <a:pt x="53340" y="17145"/>
                    </a:cubicBezTo>
                    <a:cubicBezTo>
                      <a:pt x="69533" y="17145"/>
                      <a:pt x="76200" y="25717"/>
                      <a:pt x="77153" y="39052"/>
                    </a:cubicBezTo>
                    <a:cubicBezTo>
                      <a:pt x="77153" y="44767"/>
                      <a:pt x="77153" y="49530"/>
                      <a:pt x="77153" y="55245"/>
                    </a:cubicBezTo>
                    <a:lnTo>
                      <a:pt x="77153" y="116205"/>
                    </a:lnTo>
                    <a:lnTo>
                      <a:pt x="100965" y="116205"/>
                    </a:lnTo>
                    <a:lnTo>
                      <a:pt x="100965" y="52388"/>
                    </a:lnTo>
                    <a:cubicBezTo>
                      <a:pt x="100965" y="42863"/>
                      <a:pt x="100965" y="38100"/>
                      <a:pt x="100013" y="32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DDA8449E-8A29-43FB-9FEF-F5FFFDB30683}"/>
                  </a:ext>
                </a:extLst>
              </p:cNvPr>
              <p:cNvSpPr/>
              <p:nvPr/>
            </p:nvSpPr>
            <p:spPr>
              <a:xfrm>
                <a:off x="4184331" y="2814637"/>
                <a:ext cx="110490" cy="153352"/>
              </a:xfrm>
              <a:custGeom>
                <a:avLst/>
                <a:gdLst>
                  <a:gd name="connsiteX0" fmla="*/ 62865 w 110490"/>
                  <a:gd name="connsiteY0" fmla="*/ 63817 h 153352"/>
                  <a:gd name="connsiteX1" fmla="*/ 31432 w 110490"/>
                  <a:gd name="connsiteY1" fmla="*/ 38100 h 153352"/>
                  <a:gd name="connsiteX2" fmla="*/ 56198 w 110490"/>
                  <a:gd name="connsiteY2" fmla="*/ 18098 h 153352"/>
                  <a:gd name="connsiteX3" fmla="*/ 82868 w 110490"/>
                  <a:gd name="connsiteY3" fmla="*/ 39052 h 153352"/>
                  <a:gd name="connsiteX4" fmla="*/ 108585 w 110490"/>
                  <a:gd name="connsiteY4" fmla="*/ 44767 h 153352"/>
                  <a:gd name="connsiteX5" fmla="*/ 57150 w 110490"/>
                  <a:gd name="connsiteY5" fmla="*/ 0 h 153352"/>
                  <a:gd name="connsiteX6" fmla="*/ 6668 w 110490"/>
                  <a:gd name="connsiteY6" fmla="*/ 41910 h 153352"/>
                  <a:gd name="connsiteX7" fmla="*/ 53340 w 110490"/>
                  <a:gd name="connsiteY7" fmla="*/ 84773 h 153352"/>
                  <a:gd name="connsiteX8" fmla="*/ 85725 w 110490"/>
                  <a:gd name="connsiteY8" fmla="*/ 113348 h 153352"/>
                  <a:gd name="connsiteX9" fmla="*/ 58103 w 110490"/>
                  <a:gd name="connsiteY9" fmla="*/ 135255 h 153352"/>
                  <a:gd name="connsiteX10" fmla="*/ 23813 w 110490"/>
                  <a:gd name="connsiteY10" fmla="*/ 107633 h 153352"/>
                  <a:gd name="connsiteX11" fmla="*/ 0 w 110490"/>
                  <a:gd name="connsiteY11" fmla="*/ 107633 h 153352"/>
                  <a:gd name="connsiteX12" fmla="*/ 58103 w 110490"/>
                  <a:gd name="connsiteY12" fmla="*/ 153352 h 153352"/>
                  <a:gd name="connsiteX13" fmla="*/ 110490 w 110490"/>
                  <a:gd name="connsiteY13" fmla="*/ 110490 h 153352"/>
                  <a:gd name="connsiteX14" fmla="*/ 62865 w 110490"/>
                  <a:gd name="connsiteY14" fmla="*/ 63817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90" h="153352">
                    <a:moveTo>
                      <a:pt x="62865" y="63817"/>
                    </a:moveTo>
                    <a:cubicBezTo>
                      <a:pt x="40005" y="58102"/>
                      <a:pt x="31432" y="51435"/>
                      <a:pt x="31432" y="38100"/>
                    </a:cubicBezTo>
                    <a:cubicBezTo>
                      <a:pt x="31432" y="23813"/>
                      <a:pt x="41910" y="18098"/>
                      <a:pt x="56198" y="18098"/>
                    </a:cubicBezTo>
                    <a:cubicBezTo>
                      <a:pt x="70485" y="18098"/>
                      <a:pt x="80010" y="25717"/>
                      <a:pt x="82868" y="39052"/>
                    </a:cubicBezTo>
                    <a:cubicBezTo>
                      <a:pt x="92393" y="40005"/>
                      <a:pt x="108585" y="44767"/>
                      <a:pt x="108585" y="44767"/>
                    </a:cubicBezTo>
                    <a:cubicBezTo>
                      <a:pt x="105728" y="19050"/>
                      <a:pt x="89535" y="0"/>
                      <a:pt x="57150" y="0"/>
                    </a:cubicBezTo>
                    <a:cubicBezTo>
                      <a:pt x="29528" y="0"/>
                      <a:pt x="6668" y="16192"/>
                      <a:pt x="6668" y="41910"/>
                    </a:cubicBezTo>
                    <a:cubicBezTo>
                      <a:pt x="6668" y="67627"/>
                      <a:pt x="24765" y="78105"/>
                      <a:pt x="53340" y="84773"/>
                    </a:cubicBezTo>
                    <a:cubicBezTo>
                      <a:pt x="77153" y="90488"/>
                      <a:pt x="85725" y="98108"/>
                      <a:pt x="85725" y="113348"/>
                    </a:cubicBezTo>
                    <a:cubicBezTo>
                      <a:pt x="85725" y="126683"/>
                      <a:pt x="73343" y="135255"/>
                      <a:pt x="58103" y="135255"/>
                    </a:cubicBezTo>
                    <a:cubicBezTo>
                      <a:pt x="40957" y="135255"/>
                      <a:pt x="27623" y="125730"/>
                      <a:pt x="23813" y="107633"/>
                    </a:cubicBezTo>
                    <a:lnTo>
                      <a:pt x="0" y="107633"/>
                    </a:lnTo>
                    <a:cubicBezTo>
                      <a:pt x="2857" y="137160"/>
                      <a:pt x="24765" y="153352"/>
                      <a:pt x="58103" y="153352"/>
                    </a:cubicBezTo>
                    <a:cubicBezTo>
                      <a:pt x="86678" y="153352"/>
                      <a:pt x="110490" y="137160"/>
                      <a:pt x="110490" y="110490"/>
                    </a:cubicBezTo>
                    <a:cubicBezTo>
                      <a:pt x="110490" y="84773"/>
                      <a:pt x="95250" y="70485"/>
                      <a:pt x="62865" y="638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55D23397-B614-4BF0-91B8-7726FBC8B54F}"/>
                  </a:ext>
                </a:extLst>
              </p:cNvPr>
              <p:cNvSpPr/>
              <p:nvPr/>
            </p:nvSpPr>
            <p:spPr>
              <a:xfrm>
                <a:off x="4310062" y="2847022"/>
                <a:ext cx="94297" cy="119062"/>
              </a:xfrm>
              <a:custGeom>
                <a:avLst/>
                <a:gdLst>
                  <a:gd name="connsiteX0" fmla="*/ 94298 w 94297"/>
                  <a:gd name="connsiteY0" fmla="*/ 87630 h 119062"/>
                  <a:gd name="connsiteX1" fmla="*/ 94298 w 94297"/>
                  <a:gd name="connsiteY1" fmla="*/ 47625 h 119062"/>
                  <a:gd name="connsiteX2" fmla="*/ 94298 w 94297"/>
                  <a:gd name="connsiteY2" fmla="*/ 47625 h 119062"/>
                  <a:gd name="connsiteX3" fmla="*/ 93345 w 94297"/>
                  <a:gd name="connsiteY3" fmla="*/ 31432 h 119062"/>
                  <a:gd name="connsiteX4" fmla="*/ 50483 w 94297"/>
                  <a:gd name="connsiteY4" fmla="*/ 0 h 119062"/>
                  <a:gd name="connsiteX5" fmla="*/ 8573 w 94297"/>
                  <a:gd name="connsiteY5" fmla="*/ 22860 h 119062"/>
                  <a:gd name="connsiteX6" fmla="*/ 8573 w 94297"/>
                  <a:gd name="connsiteY6" fmla="*/ 22860 h 119062"/>
                  <a:gd name="connsiteX7" fmla="*/ 24765 w 94297"/>
                  <a:gd name="connsiteY7" fmla="*/ 35242 h 119062"/>
                  <a:gd name="connsiteX8" fmla="*/ 37148 w 94297"/>
                  <a:gd name="connsiteY8" fmla="*/ 20955 h 119062"/>
                  <a:gd name="connsiteX9" fmla="*/ 38100 w 94297"/>
                  <a:gd name="connsiteY9" fmla="*/ 20002 h 119062"/>
                  <a:gd name="connsiteX10" fmla="*/ 50483 w 94297"/>
                  <a:gd name="connsiteY10" fmla="*/ 17145 h 119062"/>
                  <a:gd name="connsiteX11" fmla="*/ 70485 w 94297"/>
                  <a:gd name="connsiteY11" fmla="*/ 32385 h 119062"/>
                  <a:gd name="connsiteX12" fmla="*/ 70485 w 94297"/>
                  <a:gd name="connsiteY12" fmla="*/ 47625 h 119062"/>
                  <a:gd name="connsiteX13" fmla="*/ 70485 w 94297"/>
                  <a:gd name="connsiteY13" fmla="*/ 47625 h 119062"/>
                  <a:gd name="connsiteX14" fmla="*/ 62865 w 94297"/>
                  <a:gd name="connsiteY14" fmla="*/ 47625 h 119062"/>
                  <a:gd name="connsiteX15" fmla="*/ 0 w 94297"/>
                  <a:gd name="connsiteY15" fmla="*/ 86677 h 119062"/>
                  <a:gd name="connsiteX16" fmla="*/ 22860 w 94297"/>
                  <a:gd name="connsiteY16" fmla="*/ 117157 h 119062"/>
                  <a:gd name="connsiteX17" fmla="*/ 36195 w 94297"/>
                  <a:gd name="connsiteY17" fmla="*/ 119063 h 119062"/>
                  <a:gd name="connsiteX18" fmla="*/ 63817 w 94297"/>
                  <a:gd name="connsiteY18" fmla="*/ 111442 h 119062"/>
                  <a:gd name="connsiteX19" fmla="*/ 69533 w 94297"/>
                  <a:gd name="connsiteY19" fmla="*/ 99060 h 119062"/>
                  <a:gd name="connsiteX20" fmla="*/ 69533 w 94297"/>
                  <a:gd name="connsiteY20" fmla="*/ 99060 h 119062"/>
                  <a:gd name="connsiteX21" fmla="*/ 69533 w 94297"/>
                  <a:gd name="connsiteY21" fmla="*/ 99060 h 119062"/>
                  <a:gd name="connsiteX22" fmla="*/ 71438 w 94297"/>
                  <a:gd name="connsiteY22" fmla="*/ 115252 h 119062"/>
                  <a:gd name="connsiteX23" fmla="*/ 94298 w 94297"/>
                  <a:gd name="connsiteY23" fmla="*/ 115252 h 119062"/>
                  <a:gd name="connsiteX24" fmla="*/ 94298 w 94297"/>
                  <a:gd name="connsiteY24" fmla="*/ 114300 h 119062"/>
                  <a:gd name="connsiteX25" fmla="*/ 94298 w 94297"/>
                  <a:gd name="connsiteY25" fmla="*/ 87630 h 119062"/>
                  <a:gd name="connsiteX26" fmla="*/ 70485 w 94297"/>
                  <a:gd name="connsiteY26" fmla="*/ 63817 h 119062"/>
                  <a:gd name="connsiteX27" fmla="*/ 70485 w 94297"/>
                  <a:gd name="connsiteY27" fmla="*/ 74295 h 119062"/>
                  <a:gd name="connsiteX28" fmla="*/ 70485 w 94297"/>
                  <a:gd name="connsiteY28" fmla="*/ 74295 h 119062"/>
                  <a:gd name="connsiteX29" fmla="*/ 55245 w 94297"/>
                  <a:gd name="connsiteY29" fmla="*/ 100965 h 119062"/>
                  <a:gd name="connsiteX30" fmla="*/ 44767 w 94297"/>
                  <a:gd name="connsiteY30" fmla="*/ 102870 h 119062"/>
                  <a:gd name="connsiteX31" fmla="*/ 24765 w 94297"/>
                  <a:gd name="connsiteY31" fmla="*/ 85725 h 119062"/>
                  <a:gd name="connsiteX32" fmla="*/ 24765 w 94297"/>
                  <a:gd name="connsiteY32" fmla="*/ 82867 h 119062"/>
                  <a:gd name="connsiteX33" fmla="*/ 37148 w 94297"/>
                  <a:gd name="connsiteY33" fmla="*/ 67627 h 119062"/>
                  <a:gd name="connsiteX34" fmla="*/ 70485 w 94297"/>
                  <a:gd name="connsiteY34" fmla="*/ 63817 h 119062"/>
                  <a:gd name="connsiteX35" fmla="*/ 70485 w 94297"/>
                  <a:gd name="connsiteY35" fmla="*/ 6381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97" h="119062">
                    <a:moveTo>
                      <a:pt x="94298" y="87630"/>
                    </a:moveTo>
                    <a:lnTo>
                      <a:pt x="94298" y="47625"/>
                    </a:lnTo>
                    <a:lnTo>
                      <a:pt x="94298" y="47625"/>
                    </a:lnTo>
                    <a:cubicBezTo>
                      <a:pt x="94298" y="41910"/>
                      <a:pt x="94298" y="36195"/>
                      <a:pt x="93345" y="31432"/>
                    </a:cubicBezTo>
                    <a:cubicBezTo>
                      <a:pt x="91440" y="12382"/>
                      <a:pt x="80010" y="0"/>
                      <a:pt x="50483" y="0"/>
                    </a:cubicBezTo>
                    <a:cubicBezTo>
                      <a:pt x="30480" y="0"/>
                      <a:pt x="15240" y="8573"/>
                      <a:pt x="8573" y="22860"/>
                    </a:cubicBezTo>
                    <a:cubicBezTo>
                      <a:pt x="8573" y="22860"/>
                      <a:pt x="8573" y="22860"/>
                      <a:pt x="8573" y="22860"/>
                    </a:cubicBezTo>
                    <a:cubicBezTo>
                      <a:pt x="15240" y="27623"/>
                      <a:pt x="20002" y="31432"/>
                      <a:pt x="24765" y="35242"/>
                    </a:cubicBezTo>
                    <a:cubicBezTo>
                      <a:pt x="27623" y="29527"/>
                      <a:pt x="30480" y="24765"/>
                      <a:pt x="37148" y="20955"/>
                    </a:cubicBezTo>
                    <a:cubicBezTo>
                      <a:pt x="37148" y="20955"/>
                      <a:pt x="38100" y="20002"/>
                      <a:pt x="38100" y="20002"/>
                    </a:cubicBezTo>
                    <a:cubicBezTo>
                      <a:pt x="40958" y="18098"/>
                      <a:pt x="45720" y="17145"/>
                      <a:pt x="50483" y="17145"/>
                    </a:cubicBezTo>
                    <a:cubicBezTo>
                      <a:pt x="63817" y="17145"/>
                      <a:pt x="69533" y="23813"/>
                      <a:pt x="70485" y="32385"/>
                    </a:cubicBezTo>
                    <a:cubicBezTo>
                      <a:pt x="70485" y="36195"/>
                      <a:pt x="70485" y="47625"/>
                      <a:pt x="70485" y="47625"/>
                    </a:cubicBezTo>
                    <a:lnTo>
                      <a:pt x="70485" y="47625"/>
                    </a:lnTo>
                    <a:lnTo>
                      <a:pt x="62865" y="47625"/>
                    </a:lnTo>
                    <a:cubicBezTo>
                      <a:pt x="20002" y="47625"/>
                      <a:pt x="0" y="60960"/>
                      <a:pt x="0" y="86677"/>
                    </a:cubicBezTo>
                    <a:cubicBezTo>
                      <a:pt x="0" y="102870"/>
                      <a:pt x="9525" y="113348"/>
                      <a:pt x="22860" y="117157"/>
                    </a:cubicBezTo>
                    <a:cubicBezTo>
                      <a:pt x="26670" y="118110"/>
                      <a:pt x="31433" y="119063"/>
                      <a:pt x="36195" y="119063"/>
                    </a:cubicBezTo>
                    <a:cubicBezTo>
                      <a:pt x="46673" y="119063"/>
                      <a:pt x="56198" y="117157"/>
                      <a:pt x="63817" y="111442"/>
                    </a:cubicBez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69533" y="99060"/>
                    </a:lnTo>
                    <a:lnTo>
                      <a:pt x="71438" y="115252"/>
                    </a:lnTo>
                    <a:lnTo>
                      <a:pt x="94298" y="115252"/>
                    </a:lnTo>
                    <a:cubicBezTo>
                      <a:pt x="94298" y="115252"/>
                      <a:pt x="94298" y="114300"/>
                      <a:pt x="94298" y="114300"/>
                    </a:cubicBezTo>
                    <a:cubicBezTo>
                      <a:pt x="94298" y="103823"/>
                      <a:pt x="94298" y="96202"/>
                      <a:pt x="94298" y="87630"/>
                    </a:cubicBezTo>
                    <a:close/>
                    <a:moveTo>
                      <a:pt x="70485" y="63817"/>
                    </a:moveTo>
                    <a:lnTo>
                      <a:pt x="70485" y="74295"/>
                    </a:lnTo>
                    <a:lnTo>
                      <a:pt x="70485" y="74295"/>
                    </a:lnTo>
                    <a:cubicBezTo>
                      <a:pt x="70485" y="87630"/>
                      <a:pt x="64770" y="97155"/>
                      <a:pt x="55245" y="100965"/>
                    </a:cubicBezTo>
                    <a:cubicBezTo>
                      <a:pt x="52388" y="101917"/>
                      <a:pt x="48577" y="102870"/>
                      <a:pt x="44767" y="102870"/>
                    </a:cubicBezTo>
                    <a:cubicBezTo>
                      <a:pt x="32385" y="102870"/>
                      <a:pt x="24765" y="97155"/>
                      <a:pt x="24765" y="85725"/>
                    </a:cubicBezTo>
                    <a:cubicBezTo>
                      <a:pt x="24765" y="84773"/>
                      <a:pt x="24765" y="83820"/>
                      <a:pt x="24765" y="82867"/>
                    </a:cubicBezTo>
                    <a:cubicBezTo>
                      <a:pt x="25717" y="76200"/>
                      <a:pt x="30480" y="71438"/>
                      <a:pt x="37148" y="67627"/>
                    </a:cubicBezTo>
                    <a:cubicBezTo>
                      <a:pt x="45720" y="63817"/>
                      <a:pt x="57150" y="62865"/>
                      <a:pt x="70485" y="63817"/>
                    </a:cubicBezTo>
                    <a:lnTo>
                      <a:pt x="70485" y="63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3F170B8-A39A-4E67-85F8-F9FF83508963}"/>
                </a:ext>
              </a:extLst>
            </p:cNvPr>
            <p:cNvSpPr/>
            <p:nvPr/>
          </p:nvSpPr>
          <p:spPr>
            <a:xfrm>
              <a:off x="4293869" y="2333625"/>
              <a:ext cx="513397" cy="401002"/>
            </a:xfrm>
            <a:custGeom>
              <a:avLst/>
              <a:gdLst>
                <a:gd name="connsiteX0" fmla="*/ 302895 w 513397"/>
                <a:gd name="connsiteY0" fmla="*/ 137160 h 401002"/>
                <a:gd name="connsiteX1" fmla="*/ 380047 w 513397"/>
                <a:gd name="connsiteY1" fmla="*/ 219075 h 401002"/>
                <a:gd name="connsiteX2" fmla="*/ 359092 w 513397"/>
                <a:gd name="connsiteY2" fmla="*/ 237173 h 401002"/>
                <a:gd name="connsiteX3" fmla="*/ 280035 w 513397"/>
                <a:gd name="connsiteY3" fmla="*/ 101918 h 401002"/>
                <a:gd name="connsiteX4" fmla="*/ 240030 w 513397"/>
                <a:gd name="connsiteY4" fmla="*/ 50482 h 401002"/>
                <a:gd name="connsiteX5" fmla="*/ 23813 w 513397"/>
                <a:gd name="connsiteY5" fmla="*/ 0 h 401002"/>
                <a:gd name="connsiteX6" fmla="*/ 153352 w 513397"/>
                <a:gd name="connsiteY6" fmla="*/ 44768 h 401002"/>
                <a:gd name="connsiteX7" fmla="*/ 142875 w 513397"/>
                <a:gd name="connsiteY7" fmla="*/ 62865 h 401002"/>
                <a:gd name="connsiteX8" fmla="*/ 0 w 513397"/>
                <a:gd name="connsiteY8" fmla="*/ 39053 h 401002"/>
                <a:gd name="connsiteX9" fmla="*/ 134302 w 513397"/>
                <a:gd name="connsiteY9" fmla="*/ 81915 h 401002"/>
                <a:gd name="connsiteX10" fmla="*/ 128588 w 513397"/>
                <a:gd name="connsiteY10" fmla="*/ 97155 h 401002"/>
                <a:gd name="connsiteX11" fmla="*/ 4763 w 513397"/>
                <a:gd name="connsiteY11" fmla="*/ 85725 h 401002"/>
                <a:gd name="connsiteX12" fmla="*/ 124777 w 513397"/>
                <a:gd name="connsiteY12" fmla="*/ 114300 h 401002"/>
                <a:gd name="connsiteX13" fmla="*/ 120967 w 513397"/>
                <a:gd name="connsiteY13" fmla="*/ 129540 h 401002"/>
                <a:gd name="connsiteX14" fmla="*/ 39052 w 513397"/>
                <a:gd name="connsiteY14" fmla="*/ 129540 h 401002"/>
                <a:gd name="connsiteX15" fmla="*/ 98107 w 513397"/>
                <a:gd name="connsiteY15" fmla="*/ 150495 h 401002"/>
                <a:gd name="connsiteX16" fmla="*/ 179070 w 513397"/>
                <a:gd name="connsiteY16" fmla="*/ 180975 h 401002"/>
                <a:gd name="connsiteX17" fmla="*/ 299085 w 513397"/>
                <a:gd name="connsiteY17" fmla="*/ 280035 h 401002"/>
                <a:gd name="connsiteX18" fmla="*/ 338138 w 513397"/>
                <a:gd name="connsiteY18" fmla="*/ 274320 h 401002"/>
                <a:gd name="connsiteX19" fmla="*/ 265747 w 513397"/>
                <a:gd name="connsiteY19" fmla="*/ 320993 h 401002"/>
                <a:gd name="connsiteX20" fmla="*/ 222885 w 513397"/>
                <a:gd name="connsiteY20" fmla="*/ 374333 h 401002"/>
                <a:gd name="connsiteX21" fmla="*/ 193357 w 513397"/>
                <a:gd name="connsiteY21" fmla="*/ 401003 h 401002"/>
                <a:gd name="connsiteX22" fmla="*/ 275272 w 513397"/>
                <a:gd name="connsiteY22" fmla="*/ 386715 h 401002"/>
                <a:gd name="connsiteX23" fmla="*/ 428625 w 513397"/>
                <a:gd name="connsiteY23" fmla="*/ 240983 h 401002"/>
                <a:gd name="connsiteX24" fmla="*/ 370522 w 513397"/>
                <a:gd name="connsiteY24" fmla="*/ 166688 h 401002"/>
                <a:gd name="connsiteX25" fmla="*/ 371475 w 513397"/>
                <a:gd name="connsiteY25" fmla="*/ 164783 h 401002"/>
                <a:gd name="connsiteX26" fmla="*/ 448628 w 513397"/>
                <a:gd name="connsiteY26" fmla="*/ 200977 h 401002"/>
                <a:gd name="connsiteX27" fmla="*/ 501015 w 513397"/>
                <a:gd name="connsiteY27" fmla="*/ 214313 h 401002"/>
                <a:gd name="connsiteX28" fmla="*/ 373380 w 513397"/>
                <a:gd name="connsiteY28" fmla="*/ 149543 h 401002"/>
                <a:gd name="connsiteX29" fmla="*/ 353378 w 513397"/>
                <a:gd name="connsiteY29" fmla="*/ 138113 h 401002"/>
                <a:gd name="connsiteX30" fmla="*/ 360997 w 513397"/>
                <a:gd name="connsiteY30" fmla="*/ 129540 h 401002"/>
                <a:gd name="connsiteX31" fmla="*/ 356235 w 513397"/>
                <a:gd name="connsiteY31" fmla="*/ 120015 h 401002"/>
                <a:gd name="connsiteX32" fmla="*/ 363855 w 513397"/>
                <a:gd name="connsiteY32" fmla="*/ 112395 h 401002"/>
                <a:gd name="connsiteX33" fmla="*/ 372428 w 513397"/>
                <a:gd name="connsiteY33" fmla="*/ 120015 h 401002"/>
                <a:gd name="connsiteX34" fmla="*/ 379095 w 513397"/>
                <a:gd name="connsiteY34" fmla="*/ 128588 h 401002"/>
                <a:gd name="connsiteX35" fmla="*/ 506730 w 513397"/>
                <a:gd name="connsiteY35" fmla="*/ 213360 h 401002"/>
                <a:gd name="connsiteX36" fmla="*/ 506730 w 513397"/>
                <a:gd name="connsiteY36" fmla="*/ 219075 h 401002"/>
                <a:gd name="connsiteX37" fmla="*/ 506730 w 513397"/>
                <a:gd name="connsiteY37" fmla="*/ 219075 h 401002"/>
                <a:gd name="connsiteX38" fmla="*/ 513397 w 513397"/>
                <a:gd name="connsiteY38" fmla="*/ 212408 h 401002"/>
                <a:gd name="connsiteX39" fmla="*/ 510540 w 513397"/>
                <a:gd name="connsiteY39" fmla="*/ 206693 h 401002"/>
                <a:gd name="connsiteX40" fmla="*/ 364807 w 513397"/>
                <a:gd name="connsiteY40" fmla="*/ 100965 h 401002"/>
                <a:gd name="connsiteX41" fmla="*/ 332422 w 513397"/>
                <a:gd name="connsiteY41" fmla="*/ 94298 h 401002"/>
                <a:gd name="connsiteX42" fmla="*/ 332422 w 513397"/>
                <a:gd name="connsiteY42" fmla="*/ 98107 h 401002"/>
                <a:gd name="connsiteX43" fmla="*/ 319088 w 513397"/>
                <a:gd name="connsiteY43" fmla="*/ 98107 h 401002"/>
                <a:gd name="connsiteX44" fmla="*/ 321945 w 513397"/>
                <a:gd name="connsiteY44" fmla="*/ 102870 h 401002"/>
                <a:gd name="connsiteX45" fmla="*/ 309563 w 513397"/>
                <a:gd name="connsiteY45" fmla="*/ 104775 h 401002"/>
                <a:gd name="connsiteX46" fmla="*/ 314325 w 513397"/>
                <a:gd name="connsiteY46" fmla="*/ 111443 h 401002"/>
                <a:gd name="connsiteX47" fmla="*/ 304800 w 513397"/>
                <a:gd name="connsiteY47" fmla="*/ 115252 h 401002"/>
                <a:gd name="connsiteX48" fmla="*/ 309563 w 513397"/>
                <a:gd name="connsiteY48" fmla="*/ 122873 h 401002"/>
                <a:gd name="connsiteX49" fmla="*/ 301942 w 513397"/>
                <a:gd name="connsiteY49" fmla="*/ 125730 h 401002"/>
                <a:gd name="connsiteX50" fmla="*/ 305753 w 513397"/>
                <a:gd name="connsiteY50" fmla="*/ 132398 h 401002"/>
                <a:gd name="connsiteX51" fmla="*/ 302895 w 513397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3397" h="401002">
                  <a:moveTo>
                    <a:pt x="302895" y="137160"/>
                  </a:moveTo>
                  <a:cubicBezTo>
                    <a:pt x="302895" y="181927"/>
                    <a:pt x="380047" y="184785"/>
                    <a:pt x="380047" y="219075"/>
                  </a:cubicBezTo>
                  <a:cubicBezTo>
                    <a:pt x="380047" y="231458"/>
                    <a:pt x="368617" y="237173"/>
                    <a:pt x="359092" y="237173"/>
                  </a:cubicBezTo>
                  <a:cubicBezTo>
                    <a:pt x="313372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3" y="23813"/>
                    <a:pt x="81915" y="8572"/>
                    <a:pt x="23813" y="0"/>
                  </a:cubicBezTo>
                  <a:cubicBezTo>
                    <a:pt x="30480" y="25718"/>
                    <a:pt x="117157" y="40957"/>
                    <a:pt x="153352" y="44768"/>
                  </a:cubicBezTo>
                  <a:cubicBezTo>
                    <a:pt x="150495" y="49530"/>
                    <a:pt x="145732" y="58102"/>
                    <a:pt x="142875" y="62865"/>
                  </a:cubicBezTo>
                  <a:cubicBezTo>
                    <a:pt x="106680" y="53340"/>
                    <a:pt x="44767" y="44768"/>
                    <a:pt x="0" y="39053"/>
                  </a:cubicBezTo>
                  <a:cubicBezTo>
                    <a:pt x="14288" y="67627"/>
                    <a:pt x="80963" y="72390"/>
                    <a:pt x="134302" y="81915"/>
                  </a:cubicBezTo>
                  <a:lnTo>
                    <a:pt x="128588" y="97155"/>
                  </a:lnTo>
                  <a:cubicBezTo>
                    <a:pt x="87630" y="90488"/>
                    <a:pt x="44767" y="85725"/>
                    <a:pt x="4763" y="85725"/>
                  </a:cubicBezTo>
                  <a:cubicBezTo>
                    <a:pt x="20002" y="108585"/>
                    <a:pt x="80963" y="113348"/>
                    <a:pt x="124777" y="114300"/>
                  </a:cubicBezTo>
                  <a:lnTo>
                    <a:pt x="120967" y="129540"/>
                  </a:lnTo>
                  <a:cubicBezTo>
                    <a:pt x="95250" y="128588"/>
                    <a:pt x="66675" y="128588"/>
                    <a:pt x="39052" y="129540"/>
                  </a:cubicBezTo>
                  <a:cubicBezTo>
                    <a:pt x="48577" y="145733"/>
                    <a:pt x="74295" y="148590"/>
                    <a:pt x="98107" y="150495"/>
                  </a:cubicBezTo>
                  <a:cubicBezTo>
                    <a:pt x="123825" y="153352"/>
                    <a:pt x="164782" y="157163"/>
                    <a:pt x="179070" y="180975"/>
                  </a:cubicBezTo>
                  <a:cubicBezTo>
                    <a:pt x="214313" y="236220"/>
                    <a:pt x="241935" y="280035"/>
                    <a:pt x="299085" y="280035"/>
                  </a:cubicBezTo>
                  <a:cubicBezTo>
                    <a:pt x="316230" y="280035"/>
                    <a:pt x="330517" y="277178"/>
                    <a:pt x="338138" y="274320"/>
                  </a:cubicBezTo>
                  <a:cubicBezTo>
                    <a:pt x="333375" y="293370"/>
                    <a:pt x="289560" y="283845"/>
                    <a:pt x="265747" y="320993"/>
                  </a:cubicBezTo>
                  <a:cubicBezTo>
                    <a:pt x="251460" y="342900"/>
                    <a:pt x="251460" y="367665"/>
                    <a:pt x="222885" y="374333"/>
                  </a:cubicBezTo>
                  <a:cubicBezTo>
                    <a:pt x="204788" y="379095"/>
                    <a:pt x="193357" y="386715"/>
                    <a:pt x="193357" y="401003"/>
                  </a:cubicBezTo>
                  <a:cubicBezTo>
                    <a:pt x="222885" y="400050"/>
                    <a:pt x="244792" y="396240"/>
                    <a:pt x="275272" y="386715"/>
                  </a:cubicBezTo>
                  <a:cubicBezTo>
                    <a:pt x="384810" y="353378"/>
                    <a:pt x="428625" y="291465"/>
                    <a:pt x="428625" y="240983"/>
                  </a:cubicBezTo>
                  <a:cubicBezTo>
                    <a:pt x="428625" y="213360"/>
                    <a:pt x="413385" y="185738"/>
                    <a:pt x="370522" y="166688"/>
                  </a:cubicBezTo>
                  <a:lnTo>
                    <a:pt x="371475" y="164783"/>
                  </a:lnTo>
                  <a:cubicBezTo>
                    <a:pt x="386715" y="167640"/>
                    <a:pt x="433388" y="194310"/>
                    <a:pt x="448628" y="200977"/>
                  </a:cubicBezTo>
                  <a:cubicBezTo>
                    <a:pt x="467678" y="209550"/>
                    <a:pt x="483870" y="214313"/>
                    <a:pt x="501015" y="214313"/>
                  </a:cubicBezTo>
                  <a:cubicBezTo>
                    <a:pt x="454342" y="182880"/>
                    <a:pt x="412432" y="161925"/>
                    <a:pt x="373380" y="149543"/>
                  </a:cubicBezTo>
                  <a:cubicBezTo>
                    <a:pt x="361950" y="145733"/>
                    <a:pt x="353378" y="142875"/>
                    <a:pt x="353378" y="138113"/>
                  </a:cubicBezTo>
                  <a:cubicBezTo>
                    <a:pt x="353378" y="133350"/>
                    <a:pt x="360997" y="133350"/>
                    <a:pt x="360997" y="129540"/>
                  </a:cubicBezTo>
                  <a:cubicBezTo>
                    <a:pt x="360997" y="126682"/>
                    <a:pt x="356235" y="125730"/>
                    <a:pt x="356235" y="120015"/>
                  </a:cubicBezTo>
                  <a:cubicBezTo>
                    <a:pt x="356235" y="116205"/>
                    <a:pt x="359092" y="112395"/>
                    <a:pt x="363855" y="112395"/>
                  </a:cubicBezTo>
                  <a:cubicBezTo>
                    <a:pt x="368617" y="112395"/>
                    <a:pt x="371475" y="115252"/>
                    <a:pt x="372428" y="120015"/>
                  </a:cubicBezTo>
                  <a:cubicBezTo>
                    <a:pt x="373380" y="122873"/>
                    <a:pt x="374332" y="126682"/>
                    <a:pt x="379095" y="128588"/>
                  </a:cubicBezTo>
                  <a:cubicBezTo>
                    <a:pt x="418147" y="147638"/>
                    <a:pt x="472440" y="185738"/>
                    <a:pt x="506730" y="213360"/>
                  </a:cubicBezTo>
                  <a:lnTo>
                    <a:pt x="506730" y="219075"/>
                  </a:lnTo>
                  <a:lnTo>
                    <a:pt x="506730" y="219075"/>
                  </a:lnTo>
                  <a:cubicBezTo>
                    <a:pt x="510540" y="219075"/>
                    <a:pt x="513397" y="215265"/>
                    <a:pt x="513397" y="212408"/>
                  </a:cubicBezTo>
                  <a:cubicBezTo>
                    <a:pt x="513397" y="210502"/>
                    <a:pt x="512445" y="207645"/>
                    <a:pt x="510540" y="206693"/>
                  </a:cubicBezTo>
                  <a:cubicBezTo>
                    <a:pt x="486728" y="184785"/>
                    <a:pt x="417195" y="122873"/>
                    <a:pt x="364807" y="100965"/>
                  </a:cubicBezTo>
                  <a:cubicBezTo>
                    <a:pt x="353378" y="96202"/>
                    <a:pt x="340995" y="94298"/>
                    <a:pt x="332422" y="94298"/>
                  </a:cubicBezTo>
                  <a:lnTo>
                    <a:pt x="332422" y="98107"/>
                  </a:lnTo>
                  <a:lnTo>
                    <a:pt x="319088" y="98107"/>
                  </a:lnTo>
                  <a:lnTo>
                    <a:pt x="321945" y="102870"/>
                  </a:lnTo>
                  <a:lnTo>
                    <a:pt x="309563" y="104775"/>
                  </a:lnTo>
                  <a:lnTo>
                    <a:pt x="314325" y="111443"/>
                  </a:lnTo>
                  <a:lnTo>
                    <a:pt x="304800" y="115252"/>
                  </a:lnTo>
                  <a:lnTo>
                    <a:pt x="309563" y="122873"/>
                  </a:lnTo>
                  <a:lnTo>
                    <a:pt x="301942" y="125730"/>
                  </a:lnTo>
                  <a:lnTo>
                    <a:pt x="305753" y="132398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069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480009"/>
            <a:ext cx="4481836" cy="1027845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614" y="402468"/>
            <a:ext cx="4577458" cy="1987980"/>
          </a:xfrm>
        </p:spPr>
        <p:txBody>
          <a:bodyPr wrap="square" lIns="0">
            <a:spAutoFit/>
          </a:bodyPr>
          <a:lstStyle>
            <a:lvl1pPr marL="0" indent="0">
              <a:buNone/>
              <a:defRPr sz="11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0" y="0"/>
            <a:ext cx="3492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0270" y="4615010"/>
            <a:ext cx="187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EDF4195-4232-4DC5-A155-102C8D996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625" t="17075" r="16186"/>
          <a:stretch/>
        </p:blipFill>
        <p:spPr>
          <a:xfrm>
            <a:off x="5412384" y="4338155"/>
            <a:ext cx="877886" cy="60905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65715"/>
            <a:ext cx="2592288" cy="4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7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2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499"/>
            <a:ext cx="3419872" cy="1283937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09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23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2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1887"/>
            <a:ext cx="8496300" cy="29333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0270" y="4615010"/>
            <a:ext cx="187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D8D8FA-E14F-4021-9F6D-AB29ECC35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l="18625" t="17075" r="16186"/>
          <a:stretch/>
        </p:blipFill>
        <p:spPr>
          <a:xfrm>
            <a:off x="5412384" y="4338155"/>
            <a:ext cx="877886" cy="6090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65715"/>
            <a:ext cx="2592288" cy="4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9" r:id="rId2"/>
    <p:sldLayoutId id="2147483720" r:id="rId3"/>
    <p:sldLayoutId id="2147483738" r:id="rId4"/>
    <p:sldLayoutId id="2147483739" r:id="rId5"/>
    <p:sldLayoutId id="2147483711" r:id="rId6"/>
    <p:sldLayoutId id="2147483735" r:id="rId7"/>
    <p:sldLayoutId id="2147483710" r:id="rId8"/>
    <p:sldLayoutId id="2147483722" r:id="rId9"/>
    <p:sldLayoutId id="2147483740" r:id="rId10"/>
    <p:sldLayoutId id="2147483727" r:id="rId11"/>
    <p:sldLayoutId id="2147483728" r:id="rId12"/>
    <p:sldLayoutId id="2147483726" r:id="rId13"/>
    <p:sldLayoutId id="2147483714" r:id="rId14"/>
    <p:sldLayoutId id="2147483715" r:id="rId15"/>
    <p:sldLayoutId id="2147483712" r:id="rId16"/>
    <p:sldLayoutId id="2147483713" r:id="rId17"/>
    <p:sldLayoutId id="2147483716" r:id="rId18"/>
    <p:sldLayoutId id="2147483717" r:id="rId19"/>
    <p:sldLayoutId id="2147483718" r:id="rId20"/>
    <p:sldLayoutId id="2147483719" r:id="rId21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lang="de-DE" sz="2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orient="horz" pos="2573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560" userDrawn="1">
          <p15:clr>
            <a:srgbClr val="F26B43"/>
          </p15:clr>
        </p15:guide>
        <p15:guide id="8" pos="22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1887"/>
            <a:ext cx="8496300" cy="29333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0270" y="4615010"/>
            <a:ext cx="1871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ECDHM 2025</a:t>
            </a:r>
            <a:endParaRPr lang="de-DE" dirty="0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7E4D36-2BA7-4B69-BC9B-7990FB05208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552536" y="4342311"/>
            <a:ext cx="3999612" cy="5473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D8D8FA-E14F-4021-9F6D-AB29ECC35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18625" t="17075" r="16186"/>
          <a:stretch/>
        </p:blipFill>
        <p:spPr>
          <a:xfrm>
            <a:off x="5412384" y="4338155"/>
            <a:ext cx="877886" cy="6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lang="de-DE" sz="2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573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560">
          <p15:clr>
            <a:srgbClr val="F26B43"/>
          </p15:clr>
        </p15:guide>
        <p15:guide id="8" pos="22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hidden="1">
            <a:extLst>
              <a:ext uri="{FF2B5EF4-FFF2-40B4-BE49-F238E27FC236}">
                <a16:creationId xmlns:a16="http://schemas.microsoft.com/office/drawing/2014/main" id="{28BB066A-C969-4DF8-A9F9-3F046B4317F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D424D6-E37E-4C3F-B628-A25AA7D5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917193"/>
            <a:ext cx="8382000" cy="4662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l-NL"/>
              <a:t>Titel van slide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395957-70CE-47A2-A413-F54CD4560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309758"/>
            <a:ext cx="8381999" cy="2559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091BDA9E-2019-4F10-B121-2F95884A9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480" y="180000"/>
            <a:ext cx="7833068" cy="1724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196F8F1E-467B-454D-8CA0-D2633987C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4850" y="185740"/>
            <a:ext cx="431671" cy="1714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‹nr.›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169853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Segoe UI Light" panose="020B0502040204020203" pitchFamily="34" charset="0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179388" indent="-179388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5560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n-lt"/>
          <a:ea typeface="+mn-ea"/>
          <a:cs typeface="Segoe UI Semibold" panose="020B0702040204020203" pitchFamily="34" charset="0"/>
        </a:defRPr>
      </a:lvl4pPr>
      <a:lvl5pPr marL="527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6pPr>
      <a:lvl7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188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40">
          <p15:clr>
            <a:srgbClr val="F26B43"/>
          </p15:clr>
        </p15:guide>
        <p15:guide id="3" pos="55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705C76A-0CEE-5B65-5E61-E23757629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43" y="2139702"/>
            <a:ext cx="4032448" cy="1477520"/>
          </a:xfrm>
        </p:spPr>
        <p:txBody>
          <a:bodyPr/>
          <a:lstStyle/>
          <a:p>
            <a:r>
              <a:rPr lang="en-US" sz="2800" dirty="0"/>
              <a:t>Sustainable Volunteer Management in Blood Donation Services </a:t>
            </a:r>
            <a:endParaRPr lang="de-DE" sz="3600" dirty="0"/>
          </a:p>
        </p:txBody>
      </p:sp>
      <p:sp>
        <p:nvSpPr>
          <p:cNvPr id="6" name="Titel">
            <a:extLst>
              <a:ext uri="{FF2B5EF4-FFF2-40B4-BE49-F238E27FC236}">
                <a16:creationId xmlns:a16="http://schemas.microsoft.com/office/drawing/2014/main" id="{06616B8B-3244-4783-80E0-0EE4D5E7C753}"/>
              </a:ext>
            </a:extLst>
          </p:cNvPr>
          <p:cNvSpPr txBox="1">
            <a:spLocks/>
          </p:cNvSpPr>
          <p:nvPr/>
        </p:nvSpPr>
        <p:spPr>
          <a:xfrm>
            <a:off x="411557" y="4235815"/>
            <a:ext cx="4032448" cy="634020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de-DE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0" dirty="0"/>
              <a:t>Research Group Engagement 2030</a:t>
            </a:r>
          </a:p>
          <a:p>
            <a:r>
              <a:rPr lang="de-DE" sz="1600" b="0" dirty="0"/>
              <a:t>11th September 2025 13.30 -15.00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43881FA-4E3A-4949-AD46-86E3AABF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55744"/>
            <a:ext cx="1546468" cy="8434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47" y="397509"/>
            <a:ext cx="3500098" cy="6556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r="6542" b="1868"/>
          <a:stretch/>
        </p:blipFill>
        <p:spPr>
          <a:xfrm>
            <a:off x="4499993" y="1563637"/>
            <a:ext cx="4392488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Social</a:t>
            </a:r>
            <a:r>
              <a:rPr lang="de-DE" dirty="0"/>
              <a:t> Impact Research Lab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320158" cy="2952750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Collaboration</a:t>
            </a:r>
            <a:r>
              <a:rPr lang="de-DE" dirty="0"/>
              <a:t> GRC Blood Donation Services North/East, Baden-Württemberg Hesse &amp; University Hamburg </a:t>
            </a:r>
          </a:p>
          <a:p>
            <a:r>
              <a:rPr lang="de-DE" dirty="0"/>
              <a:t>Research Groups </a:t>
            </a:r>
          </a:p>
          <a:p>
            <a:pPr lvl="1"/>
            <a:r>
              <a:rPr lang="de-DE" dirty="0"/>
              <a:t>Community Awareness</a:t>
            </a:r>
          </a:p>
          <a:p>
            <a:pPr lvl="1"/>
            <a:r>
              <a:rPr lang="de-DE" dirty="0"/>
              <a:t>Engagement 2030 </a:t>
            </a:r>
          </a:p>
          <a:p>
            <a:pPr lvl="1"/>
            <a:endParaRPr lang="de-DE" dirty="0"/>
          </a:p>
          <a:p>
            <a:r>
              <a:rPr lang="de-DE" dirty="0" err="1"/>
              <a:t>Aim</a:t>
            </a:r>
            <a:r>
              <a:rPr lang="de-DE" dirty="0"/>
              <a:t>: </a:t>
            </a:r>
            <a:r>
              <a:rPr lang="en-US" dirty="0"/>
              <a:t>We aim to develop evidence-based strategies for donor recruitment and retention, while integrating perspectives of volunteers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r>
              <a:rPr lang="en-US" dirty="0"/>
              <a:t> to strengthen the entire blood-supply ecosystem.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7270750" y="4614863"/>
            <a:ext cx="1873250" cy="274637"/>
          </a:xfrm>
        </p:spPr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86775" y="4614863"/>
            <a:ext cx="657225" cy="274637"/>
          </a:xfrm>
        </p:spPr>
        <p:txBody>
          <a:bodyPr/>
          <a:lstStyle/>
          <a:p>
            <a:fld id="{3449650F-E03B-624E-B2AD-4F9591B58B11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 b="14596"/>
          <a:stretch/>
        </p:blipFill>
        <p:spPr>
          <a:xfrm>
            <a:off x="4713988" y="987574"/>
            <a:ext cx="3777165" cy="31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354DFF-3B06-40EE-BBDF-89FBB5CA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FE4839-0795-49AD-9C17-97406CB6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374B5C-705D-431A-A0AA-C900954E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Engagement 2030</a:t>
            </a:r>
            <a:r>
              <a:rPr lang="en-US" dirty="0"/>
              <a:t> Research Group</a:t>
            </a:r>
            <a:endParaRPr lang="en-US" i="1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63A3C16-A7FD-405B-8614-395005B168A3}"/>
              </a:ext>
            </a:extLst>
          </p:cNvPr>
          <p:cNvSpPr/>
          <p:nvPr/>
        </p:nvSpPr>
        <p:spPr>
          <a:xfrm>
            <a:off x="3203847" y="1059582"/>
            <a:ext cx="2735983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Preferences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Blood Donation Volunteers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006D83C-E96F-4515-AFE4-A750E732CDFF}"/>
              </a:ext>
            </a:extLst>
          </p:cNvPr>
          <p:cNvSpPr/>
          <p:nvPr/>
        </p:nvSpPr>
        <p:spPr>
          <a:xfrm>
            <a:off x="6084168" y="1059582"/>
            <a:ext cx="273598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Flexibilization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Blood Donation Engagement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4B47679-950A-4439-BEBF-2C7C56E6D738}"/>
              </a:ext>
            </a:extLst>
          </p:cNvPr>
          <p:cNvSpPr/>
          <p:nvPr/>
        </p:nvSpPr>
        <p:spPr>
          <a:xfrm>
            <a:off x="323850" y="1059582"/>
            <a:ext cx="273598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Volunteer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de-DE" sz="1400" b="1" dirty="0">
                <a:solidFill>
                  <a:srgbClr val="FFFFFF"/>
                </a:solidFill>
                <a:latin typeface="Arial" panose="020B0604020202020204"/>
              </a:rPr>
              <a:t>Management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1EBEAAA-79B8-4760-8CFE-83737E1B159A}"/>
              </a:ext>
            </a:extLst>
          </p:cNvPr>
          <p:cNvSpPr/>
          <p:nvPr/>
        </p:nvSpPr>
        <p:spPr>
          <a:xfrm>
            <a:off x="323850" y="1567518"/>
            <a:ext cx="2735982" cy="1292264"/>
          </a:xfrm>
          <a:prstGeom prst="rect">
            <a:avLst/>
          </a:prstGeom>
          <a:solidFill>
            <a:srgbClr val="DEF1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Background: 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V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olunteer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management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in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blood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donation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service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received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little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academic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attention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until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 </a:t>
            </a:r>
            <a:r>
              <a:rPr lang="de-DE" sz="1400" dirty="0" err="1">
                <a:solidFill>
                  <a:srgbClr val="333333"/>
                </a:solidFill>
                <a:latin typeface="Arial" panose="020B0604020202020204"/>
              </a:rPr>
              <a:t>now</a:t>
            </a:r>
            <a:r>
              <a:rPr lang="de-DE" sz="1400" dirty="0">
                <a:solidFill>
                  <a:srgbClr val="333333"/>
                </a:solidFill>
                <a:latin typeface="Arial" panose="020B0604020202020204"/>
              </a:rPr>
              <a:t>.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12EA487-976A-4E51-B7BB-FEA06D0CDD7C}"/>
              </a:ext>
            </a:extLst>
          </p:cNvPr>
          <p:cNvSpPr/>
          <p:nvPr/>
        </p:nvSpPr>
        <p:spPr>
          <a:xfrm>
            <a:off x="3206608" y="1567518"/>
            <a:ext cx="2735982" cy="1292264"/>
          </a:xfrm>
          <a:prstGeom prst="rect">
            <a:avLst/>
          </a:prstGeom>
          <a:solidFill>
            <a:srgbClr val="DEF1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Background: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a competitive NPO landscape, it is vital to offer an appealing volunteering design to attract indispensable blood donation volunteers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98F524A-BABD-4FD9-B995-7176945AEA7D}"/>
              </a:ext>
            </a:extLst>
          </p:cNvPr>
          <p:cNvSpPr/>
          <p:nvPr/>
        </p:nvSpPr>
        <p:spPr>
          <a:xfrm>
            <a:off x="6086929" y="1543303"/>
            <a:ext cx="2735982" cy="1316479"/>
          </a:xfrm>
          <a:prstGeom prst="rect">
            <a:avLst/>
          </a:prstGeom>
          <a:solidFill>
            <a:srgbClr val="DEF1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Background: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Societal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trends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such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episodic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volunteering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require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adjustment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conditions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4175910-6EA3-4F06-910F-DF02CB525F65}"/>
              </a:ext>
            </a:extLst>
          </p:cNvPr>
          <p:cNvSpPr/>
          <p:nvPr/>
        </p:nvSpPr>
        <p:spPr>
          <a:xfrm>
            <a:off x="323850" y="2939143"/>
            <a:ext cx="2735982" cy="1292264"/>
          </a:xfrm>
          <a:prstGeom prst="rect">
            <a:avLst/>
          </a:prstGeom>
          <a:solidFill>
            <a:srgbClr val="DEF1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Aim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Identification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practices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&amp;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regard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managing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blood</a:t>
            </a:r>
            <a:r>
              <a:rPr kumimoji="0" lang="de-DE" sz="1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donation</a:t>
            </a:r>
            <a:r>
              <a:rPr kumimoji="0" lang="de-DE" sz="1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volunteers</a:t>
            </a:r>
            <a:r>
              <a:rPr kumimoji="0" lang="de-DE" sz="1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de-DE" sz="140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de-DE" sz="14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GRC</a:t>
            </a: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72C292C-3D7D-4551-A54B-07EE72A132DC}"/>
              </a:ext>
            </a:extLst>
          </p:cNvPr>
          <p:cNvSpPr/>
          <p:nvPr/>
        </p:nvSpPr>
        <p:spPr>
          <a:xfrm>
            <a:off x="3206608" y="2939143"/>
            <a:ext cx="2735982" cy="1292264"/>
          </a:xfrm>
          <a:prstGeom prst="rect">
            <a:avLst/>
          </a:prstGeom>
          <a:solidFill>
            <a:srgbClr val="DEF1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Aim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comprehensive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theoretical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framework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volunteer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preferences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388A90A-0763-4897-B054-5D3FDCD8ABD3}"/>
              </a:ext>
            </a:extLst>
          </p:cNvPr>
          <p:cNvSpPr/>
          <p:nvPr/>
        </p:nvSpPr>
        <p:spPr>
          <a:xfrm>
            <a:off x="6086929" y="2914928"/>
            <a:ext cx="2735982" cy="1316479"/>
          </a:xfrm>
          <a:prstGeom prst="rect">
            <a:avLst/>
          </a:prstGeom>
          <a:solidFill>
            <a:srgbClr val="DEF1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Aim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Identification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relevant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dimensions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flexibilization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fostering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volunteer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retention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02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5DACE2-B6C9-433A-80B6-8C7C087F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14" y="1879546"/>
            <a:ext cx="5585570" cy="1378839"/>
          </a:xfrm>
        </p:spPr>
        <p:txBody>
          <a:bodyPr anchor="t"/>
          <a:lstStyle/>
          <a:p>
            <a:r>
              <a:rPr lang="de-DE" dirty="0"/>
              <a:t>Pilot Study: </a:t>
            </a:r>
            <a:r>
              <a:rPr lang="de-DE" dirty="0" err="1"/>
              <a:t>Volunteer</a:t>
            </a:r>
            <a:r>
              <a:rPr lang="de-DE" dirty="0"/>
              <a:t> Management at </a:t>
            </a:r>
            <a:r>
              <a:rPr lang="de-DE" dirty="0" err="1"/>
              <a:t>the</a:t>
            </a:r>
            <a:r>
              <a:rPr lang="de-DE" dirty="0"/>
              <a:t> GRC</a:t>
            </a:r>
            <a:br>
              <a:rPr lang="de-DE" dirty="0"/>
            </a:br>
            <a:r>
              <a:rPr lang="de-DE" sz="2000" b="0" dirty="0"/>
              <a:t>Dr. Lena Kristin Kunz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A3559FF-F2D7-4458-8EA3-D987D241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771550"/>
            <a:ext cx="4577458" cy="1107996"/>
          </a:xfrm>
        </p:spPr>
        <p:txBody>
          <a:bodyPr/>
          <a:lstStyle/>
          <a:p>
            <a:r>
              <a:rPr lang="de-DE" sz="6600" dirty="0"/>
              <a:t>1.1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928F808-F1FE-45D5-B22C-ED98B36CEB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99" r="899"/>
          <a:stretch>
            <a:fillRect/>
          </a:stretch>
        </p:blipFill>
        <p:spPr>
          <a:xfrm>
            <a:off x="6156176" y="214757"/>
            <a:ext cx="2987824" cy="44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6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2555777" y="2252066"/>
            <a:ext cx="1058715" cy="576287"/>
            <a:chOff x="4615193" y="3408503"/>
            <a:chExt cx="1389214" cy="802527"/>
          </a:xfrm>
        </p:grpSpPr>
        <p:sp>
          <p:nvSpPr>
            <p:cNvPr id="15" name="Rechteck 14"/>
            <p:cNvSpPr/>
            <p:nvPr/>
          </p:nvSpPr>
          <p:spPr>
            <a:xfrm>
              <a:off x="4615193" y="3408503"/>
              <a:ext cx="1389214" cy="7192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615193" y="3491757"/>
              <a:ext cx="1389214" cy="719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10149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>
                  <a:latin typeface="+mj-lt"/>
                </a:rPr>
                <a:t>Response Units</a:t>
              </a:r>
            </a:p>
          </p:txBody>
        </p:sp>
      </p:grpSp>
      <p:graphicFrame>
        <p:nvGraphicFramePr>
          <p:cNvPr id="17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77479"/>
              </p:ext>
            </p:extLst>
          </p:nvPr>
        </p:nvGraphicFramePr>
        <p:xfrm>
          <a:off x="-2088232" y="1172813"/>
          <a:ext cx="748883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44A720-7E4E-4181-BD94-8A6A7DFB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3F947FD-AF9C-4083-AC68-65D5E05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0" y="1201518"/>
            <a:ext cx="4644008" cy="3098424"/>
          </a:xfrm>
          <a:prstGeom prst="rect">
            <a:avLst/>
          </a:prstGeom>
        </p:spPr>
      </p:pic>
      <p:sp>
        <p:nvSpPr>
          <p:cNvPr id="10" name="Textplatzhalter 6"/>
          <p:cNvSpPr txBox="1">
            <a:spLocks/>
          </p:cNvSpPr>
          <p:nvPr/>
        </p:nvSpPr>
        <p:spPr>
          <a:xfrm>
            <a:off x="8609294" y="3434362"/>
            <a:ext cx="421711" cy="744394"/>
          </a:xfrm>
          <a:prstGeom prst="rect">
            <a:avLst/>
          </a:prstGeom>
        </p:spPr>
        <p:txBody>
          <a:bodyPr vert="vert270"/>
          <a:lstStyle>
            <a:lvl1pPr marL="0" indent="0" algn="l" defTabSz="914377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ts val="2400"/>
              </a:lnSpc>
              <a:spcBef>
                <a:spcPts val="2400"/>
              </a:spcBef>
              <a:buFont typeface="Arial" panose="020B0604020202020204" pitchFamily="34" charset="0"/>
              <a:buNone/>
              <a:defRPr sz="18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95" indent="-191995" algn="l" defTabSz="914377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3990" indent="-191995" algn="l" defTabSz="914377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5986" indent="-191995" algn="l" defTabSz="914377" rtl="0" eaLnBrk="1" latinLnBrk="0" hangingPunct="1">
              <a:lnSpc>
                <a:spcPts val="24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b="0" dirty="0">
                <a:solidFill>
                  <a:schemeClr val="bg2"/>
                </a:solidFill>
              </a:rPr>
              <a:t>DRK e.V</a:t>
            </a:r>
            <a:endParaRPr lang="de-DE" sz="1200" b="0" dirty="0">
              <a:solidFill>
                <a:schemeClr val="bg2"/>
              </a:solidFill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76250" y="151518"/>
            <a:ext cx="8496300" cy="57584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de-DE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Pilot Study: Volunteer Management at the GRC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23D4FD-E6FF-44C6-A3F1-003B8E1B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93147"/>
            <a:ext cx="8056190" cy="2336726"/>
          </a:xfrm>
        </p:spPr>
        <p:txBody>
          <a:bodyPr>
            <a:normAutofit/>
          </a:bodyPr>
          <a:lstStyle/>
          <a:p>
            <a:r>
              <a:rPr lang="en-GB" sz="2000" dirty="0"/>
              <a:t>GRC Structures</a:t>
            </a:r>
            <a:r>
              <a:rPr lang="en-GB" dirty="0"/>
              <a:t> </a:t>
            </a:r>
            <a:r>
              <a:rPr lang="en-GB" sz="1600" dirty="0"/>
              <a:t>(Approx. 43.400 employees and 400.000 active volunteers)</a:t>
            </a:r>
          </a:p>
        </p:txBody>
      </p:sp>
    </p:spTree>
    <p:extLst>
      <p:ext uri="{BB962C8B-B14F-4D97-AF65-F5344CB8AC3E}">
        <p14:creationId xmlns:p14="http://schemas.microsoft.com/office/powerpoint/2010/main" val="181596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131887"/>
            <a:ext cx="8352606" cy="3168055"/>
          </a:xfrm>
        </p:spPr>
        <p:txBody>
          <a:bodyPr>
            <a:normAutofit/>
          </a:bodyPr>
          <a:lstStyle/>
          <a:p>
            <a:r>
              <a:rPr lang="en-US" dirty="0"/>
              <a:t>Addressing missing data in volunteer management in blood donation </a:t>
            </a:r>
          </a:p>
          <a:p>
            <a:r>
              <a:rPr lang="en-US" u="sng" dirty="0"/>
              <a:t>High demand for volunteers requires a sustainable volunteer management </a:t>
            </a:r>
          </a:p>
          <a:p>
            <a:pPr lvl="1"/>
            <a:r>
              <a:rPr lang="en-US" dirty="0"/>
              <a:t>Management &amp; Support, Recruitment and Retention </a:t>
            </a:r>
            <a:r>
              <a:rPr lang="en-US" sz="1000" dirty="0"/>
              <a:t>(</a:t>
            </a:r>
            <a:r>
              <a:rPr lang="en-US" sz="1000" dirty="0" err="1"/>
              <a:t>Heeneman</a:t>
            </a:r>
            <a:r>
              <a:rPr lang="en-US" sz="1000" dirty="0"/>
              <a:t> et al., 2012) </a:t>
            </a:r>
            <a:endParaRPr lang="en-US" sz="1000" u="sng" dirty="0"/>
          </a:p>
          <a:p>
            <a:r>
              <a:rPr lang="en-US" u="sng" dirty="0"/>
              <a:t>Qualitative Approach: </a:t>
            </a:r>
          </a:p>
          <a:p>
            <a:pPr lvl="1"/>
            <a:r>
              <a:rPr lang="en-US" dirty="0"/>
              <a:t>Semi-structured interviews </a:t>
            </a:r>
            <a:br>
              <a:rPr lang="en-US" dirty="0"/>
            </a:br>
            <a:r>
              <a:rPr lang="en-US" dirty="0"/>
              <a:t>(N = 11)</a:t>
            </a:r>
          </a:p>
          <a:p>
            <a:pPr lvl="1"/>
            <a:r>
              <a:rPr lang="en-US" dirty="0"/>
              <a:t>Volunteer coordinators and </a:t>
            </a:r>
            <a:br>
              <a:rPr lang="en-US" dirty="0"/>
            </a:br>
            <a:r>
              <a:rPr lang="en-US" dirty="0"/>
              <a:t>volunteers from different GRC </a:t>
            </a:r>
            <a:br>
              <a:rPr lang="en-US" dirty="0"/>
            </a:br>
            <a:r>
              <a:rPr lang="en-US" dirty="0"/>
              <a:t>entities with multiple involvements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Pilot Study: </a:t>
            </a:r>
            <a:r>
              <a:rPr lang="de-DE" dirty="0" err="1"/>
              <a:t>Volunteer</a:t>
            </a:r>
            <a:r>
              <a:rPr lang="de-DE" dirty="0"/>
              <a:t> Management at </a:t>
            </a:r>
            <a:r>
              <a:rPr lang="de-DE" dirty="0" err="1"/>
              <a:t>the</a:t>
            </a:r>
            <a:r>
              <a:rPr lang="de-DE" dirty="0"/>
              <a:t> GRC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20373"/>
              </p:ext>
            </p:extLst>
          </p:nvPr>
        </p:nvGraphicFramePr>
        <p:xfrm>
          <a:off x="4176036" y="2427734"/>
          <a:ext cx="4500420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48964">
                  <a:extLst>
                    <a:ext uri="{9D8B030D-6E8A-4147-A177-3AD203B41FA5}">
                      <a16:colId xmlns:a16="http://schemas.microsoft.com/office/drawing/2014/main" val="1226515921"/>
                    </a:ext>
                  </a:extLst>
                </a:gridCol>
                <a:gridCol w="1255953">
                  <a:extLst>
                    <a:ext uri="{9D8B030D-6E8A-4147-A177-3AD203B41FA5}">
                      <a16:colId xmlns:a16="http://schemas.microsoft.com/office/drawing/2014/main" val="3187665174"/>
                    </a:ext>
                  </a:extLst>
                </a:gridCol>
                <a:gridCol w="1395503">
                  <a:extLst>
                    <a:ext uri="{9D8B030D-6E8A-4147-A177-3AD203B41FA5}">
                      <a16:colId xmlns:a16="http://schemas.microsoft.com/office/drawing/2014/main" val="3164039708"/>
                    </a:ext>
                  </a:extLst>
                </a:gridCol>
              </a:tblGrid>
              <a:tr h="373496">
                <a:tc>
                  <a:txBody>
                    <a:bodyPr/>
                    <a:lstStyle/>
                    <a:p>
                      <a:r>
                        <a:rPr lang="de-DE" sz="1200" dirty="0"/>
                        <a:t>GRC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Structure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GRC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employed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Volunteer</a:t>
                      </a:r>
                      <a:r>
                        <a:rPr lang="de-DE" sz="1200" dirty="0"/>
                        <a:t>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95664"/>
                  </a:ext>
                </a:extLst>
              </a:tr>
              <a:tr h="213427">
                <a:tc>
                  <a:txBody>
                    <a:bodyPr/>
                    <a:lstStyle/>
                    <a:p>
                      <a:r>
                        <a:rPr lang="de-DE" sz="1200" dirty="0"/>
                        <a:t>State </a:t>
                      </a:r>
                      <a:r>
                        <a:rPr lang="de-DE" sz="1200" dirty="0" err="1"/>
                        <a:t>Association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53844"/>
                  </a:ext>
                </a:extLst>
              </a:tr>
              <a:tr h="213427">
                <a:tc>
                  <a:txBody>
                    <a:bodyPr/>
                    <a:lstStyle/>
                    <a:p>
                      <a:r>
                        <a:rPr lang="de-DE" sz="1200" dirty="0" err="1"/>
                        <a:t>District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Association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77721"/>
                  </a:ext>
                </a:extLst>
              </a:tr>
              <a:tr h="213427">
                <a:tc>
                  <a:txBody>
                    <a:bodyPr/>
                    <a:lstStyle/>
                    <a:p>
                      <a:r>
                        <a:rPr lang="de-DE" sz="1200" dirty="0" err="1"/>
                        <a:t>Local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Branch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819297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r>
                        <a:rPr lang="de-DE" sz="1200" dirty="0"/>
                        <a:t>Blood Donation</a:t>
                      </a:r>
                      <a:r>
                        <a:rPr lang="de-DE" sz="1200" baseline="0" dirty="0"/>
                        <a:t> Services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360887"/>
                  </a:ext>
                </a:extLst>
              </a:tr>
              <a:tr h="213427">
                <a:tc>
                  <a:txBody>
                    <a:bodyPr/>
                    <a:lstStyle/>
                    <a:p>
                      <a:r>
                        <a:rPr lang="de-DE" sz="1200" dirty="0"/>
                        <a:t>Response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3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6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E5C692-9513-4EAD-8DB1-0A4D5722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65124"/>
            <a:ext cx="8136582" cy="360010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Is there a formal or standardized approach to manage volunteers at the GRC?</a:t>
            </a:r>
          </a:p>
          <a:p>
            <a:pPr lvl="1"/>
            <a:r>
              <a:rPr lang="en-US" dirty="0"/>
              <a:t>Different perceptions depending on the level of the GRC entity</a:t>
            </a:r>
          </a:p>
          <a:p>
            <a:pPr lvl="2"/>
            <a:r>
              <a:rPr lang="en-US" dirty="0"/>
              <a:t>State Associations refer to recommendations of the Federal Association </a:t>
            </a:r>
          </a:p>
          <a:p>
            <a:pPr lvl="2"/>
            <a:r>
              <a:rPr lang="en-US" dirty="0"/>
              <a:t>Local Branches agree that there in no formal process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 algn="r">
              <a:buNone/>
            </a:pPr>
            <a:r>
              <a:rPr lang="en-US" dirty="0"/>
              <a:t>“</a:t>
            </a:r>
            <a:r>
              <a:rPr lang="en-US" i="1" dirty="0"/>
              <a:t>(…) I wouldn’t really speak of a classic strategy here. Instead, there are many different approaches, and each local branch, each volunteer, has to consider which approach fits them. </a:t>
            </a:r>
            <a:br>
              <a:rPr lang="en-US" i="1" dirty="0"/>
            </a:br>
            <a:r>
              <a:rPr lang="en-US" sz="1400" dirty="0"/>
              <a:t>(Volunteer Coordinator, Local Branch)</a:t>
            </a:r>
          </a:p>
          <a:p>
            <a:pPr lvl="1"/>
            <a:r>
              <a:rPr lang="en-US" dirty="0"/>
              <a:t>Different roles of GRC levels </a:t>
            </a:r>
          </a:p>
          <a:p>
            <a:pPr lvl="2"/>
            <a:r>
              <a:rPr lang="en-US" dirty="0"/>
              <a:t>Federal Association provides strategic support (e.g., Online Volunteer Platform, recommendation paper)</a:t>
            </a:r>
          </a:p>
          <a:p>
            <a:pPr lvl="2"/>
            <a:r>
              <a:rPr lang="en-US" dirty="0"/>
              <a:t>State Associations support District Associations (e.g., organize network events, general visibility, training &amp; education)</a:t>
            </a:r>
          </a:p>
          <a:p>
            <a:pPr lvl="2"/>
            <a:r>
              <a:rPr lang="en-US" dirty="0"/>
              <a:t>District Associations provide support to Local Branches (e.g., retention strategies in form of distinctions, networks)</a:t>
            </a:r>
          </a:p>
          <a:p>
            <a:pPr lvl="2"/>
            <a:r>
              <a:rPr lang="en-US" dirty="0"/>
              <a:t>Blood Donation Services (mostly) refer interested volunteers to Local Branches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BFDC2-4877-4645-95DB-28BCFD01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Strategic </a:t>
            </a:r>
            <a:r>
              <a:rPr lang="de-DE" dirty="0" err="1"/>
              <a:t>Volunteer</a:t>
            </a:r>
            <a:r>
              <a:rPr lang="de-DE" dirty="0"/>
              <a:t> Management </a:t>
            </a:r>
          </a:p>
        </p:txBody>
      </p:sp>
    </p:spTree>
    <p:extLst>
      <p:ext uri="{BB962C8B-B14F-4D97-AF65-F5344CB8AC3E}">
        <p14:creationId xmlns:p14="http://schemas.microsoft.com/office/powerpoint/2010/main" val="140669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E5C692-9513-4EAD-8DB1-0A4D5722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8136582" cy="3240063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Best Practices: Recruitment</a:t>
            </a:r>
          </a:p>
          <a:p>
            <a:pPr lvl="1"/>
            <a:r>
              <a:rPr lang="en-US" dirty="0"/>
              <a:t>Personal contact is key</a:t>
            </a:r>
          </a:p>
          <a:p>
            <a:pPr marL="457200" lvl="1" indent="0" algn="r">
              <a:buNone/>
            </a:pPr>
            <a:r>
              <a:rPr lang="en-US" dirty="0"/>
              <a:t>“</a:t>
            </a:r>
            <a:r>
              <a:rPr lang="en-US" i="1" dirty="0"/>
              <a:t>It is very important to us that people can truly experience who we are.“ </a:t>
            </a:r>
            <a:br>
              <a:rPr lang="en-US" i="1" dirty="0"/>
            </a:br>
            <a:r>
              <a:rPr lang="en-US" sz="1400" dirty="0"/>
              <a:t>(Volunteer Coordinator, Local Branch)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Strategic PR and personal contact for specific volunteering demands </a:t>
            </a:r>
          </a:p>
          <a:p>
            <a:pPr lvl="1"/>
            <a:r>
              <a:rPr lang="en-US" dirty="0"/>
              <a:t>Clear and open communication about the variety of engagement fields</a:t>
            </a:r>
          </a:p>
          <a:p>
            <a:pPr lvl="1"/>
            <a:r>
              <a:rPr lang="en-US" dirty="0"/>
              <a:t>Highlighting the perks of volunteering in blood donation (mostly no weekly commitment, no intensive training)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i="1" dirty="0"/>
              <a:t>“(…) you can’t really say there’s one single approach that will bring in lots of volunteers. </a:t>
            </a:r>
            <a:r>
              <a:rPr lang="en-US" b="1" i="1" dirty="0"/>
              <a:t>It has to be a mix of everything</a:t>
            </a:r>
            <a:r>
              <a:rPr lang="en-US" i="1" dirty="0"/>
              <a:t>. And what’s actually much more important is the </a:t>
            </a:r>
            <a:r>
              <a:rPr lang="en-US" b="1" i="1" dirty="0"/>
              <a:t>ongoing support of the volunteers</a:t>
            </a:r>
            <a:r>
              <a:rPr lang="en-US" i="1" dirty="0"/>
              <a:t>.” </a:t>
            </a:r>
            <a:r>
              <a:rPr lang="en-US" sz="1400" dirty="0"/>
              <a:t>(Volunteer Coordinator, Local Branch)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BFDC2-4877-4645-95DB-28BCFD01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Recruitment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Volunteer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45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E5C692-9513-4EAD-8DB1-0A4D5722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8640638" cy="2952751"/>
          </a:xfrm>
        </p:spPr>
        <p:txBody>
          <a:bodyPr/>
          <a:lstStyle/>
          <a:p>
            <a:r>
              <a:rPr lang="en-US" u="sng" dirty="0"/>
              <a:t>Best Practices: Retention</a:t>
            </a:r>
          </a:p>
          <a:p>
            <a:pPr lvl="1"/>
            <a:r>
              <a:rPr lang="en-US" dirty="0"/>
              <a:t>Match between volunteer and engagement field</a:t>
            </a:r>
          </a:p>
          <a:p>
            <a:pPr lvl="1"/>
            <a:r>
              <a:rPr lang="en-US" dirty="0"/>
              <a:t>Structured volunteer recognition (e.g., awards, distinctions)</a:t>
            </a:r>
          </a:p>
          <a:p>
            <a:pPr lvl="1"/>
            <a:r>
              <a:rPr lang="en-US" dirty="0"/>
              <a:t>Personal contact, sense of community, positive feedback culture, and fun </a:t>
            </a:r>
          </a:p>
          <a:p>
            <a:pPr marL="457200" lvl="1" indent="0" algn="r">
              <a:buNone/>
            </a:pPr>
            <a:r>
              <a:rPr lang="en-US" dirty="0"/>
              <a:t>“</a:t>
            </a:r>
            <a:r>
              <a:rPr lang="en-US" i="1" dirty="0"/>
              <a:t>volunteers also want to have fun – they want to experience something </a:t>
            </a:r>
            <a:br>
              <a:rPr lang="en-US" i="1" dirty="0"/>
            </a:br>
            <a:r>
              <a:rPr lang="en-US" i="1" dirty="0"/>
              <a:t>in their GRC (local branch)…” </a:t>
            </a:r>
            <a:r>
              <a:rPr lang="en-US" sz="1200" dirty="0"/>
              <a:t>(Volunteer, Local branch)</a:t>
            </a:r>
          </a:p>
          <a:p>
            <a:pPr lvl="1"/>
            <a:r>
              <a:rPr lang="en-US" dirty="0"/>
              <a:t>Retention of new volunteers is difficult when cohesive volunteer groups don’t allow new volunteers to join</a:t>
            </a:r>
          </a:p>
          <a:p>
            <a:pPr lvl="1"/>
            <a:r>
              <a:rPr lang="en-US" dirty="0"/>
              <a:t>Varying motives of volunteers need to be considered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BFDC2-4877-4645-95DB-28BCFD01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Retention </a:t>
            </a:r>
            <a:r>
              <a:rPr lang="de-DE" dirty="0" err="1"/>
              <a:t>and</a:t>
            </a:r>
            <a:r>
              <a:rPr lang="de-DE" dirty="0"/>
              <a:t> Engagement</a:t>
            </a:r>
          </a:p>
        </p:txBody>
      </p:sp>
    </p:spTree>
    <p:extLst>
      <p:ext uri="{BB962C8B-B14F-4D97-AF65-F5344CB8AC3E}">
        <p14:creationId xmlns:p14="http://schemas.microsoft.com/office/powerpoint/2010/main" val="129695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E5C692-9513-4EAD-8DB1-0A4D5722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14" y="843558"/>
            <a:ext cx="8640638" cy="35286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Different levels of the GRC focus on specific areas, while State Associations facilitate campaigns and general support, local branches focus on ‘on-the-job’ experience and personal contacts – support in day to day tasks - no standardized strategic approach </a:t>
            </a:r>
          </a:p>
          <a:p>
            <a:r>
              <a:rPr lang="en-US" dirty="0"/>
              <a:t>Each local branch has their own strategies, while general strategies are often seen as not fitting</a:t>
            </a:r>
          </a:p>
          <a:p>
            <a:r>
              <a:rPr lang="en-US" dirty="0"/>
              <a:t>Sustainable volunteer management seems more successful when staff structures support volunteer structures </a:t>
            </a:r>
          </a:p>
          <a:p>
            <a:r>
              <a:rPr lang="en-US" u="sng" dirty="0"/>
              <a:t>Implications</a:t>
            </a:r>
          </a:p>
          <a:p>
            <a:pPr lvl="1"/>
            <a:r>
              <a:rPr lang="en-US" dirty="0"/>
              <a:t>Recruitment of volunteers needs to be complemented by effective retention mechanisms to sustainably manage volunteers.   </a:t>
            </a:r>
          </a:p>
          <a:p>
            <a:pPr lvl="1"/>
            <a:r>
              <a:rPr lang="en-US" dirty="0"/>
              <a:t>Stronger integration of Blood Donation Services in GRC structures </a:t>
            </a:r>
          </a:p>
          <a:p>
            <a:pPr lvl="1"/>
            <a:r>
              <a:rPr lang="en-US" b="1" dirty="0"/>
              <a:t>More research on volunteer management and volunteers in blood donation is needed </a:t>
            </a:r>
          </a:p>
          <a:p>
            <a:pPr lvl="2"/>
            <a:r>
              <a:rPr lang="en-US" b="1" dirty="0"/>
              <a:t>to identify what strategies work in which circumstances </a:t>
            </a:r>
          </a:p>
          <a:p>
            <a:pPr lvl="2"/>
            <a:r>
              <a:rPr lang="en-US" b="1" dirty="0"/>
              <a:t>to identify individual differences in blood donation volunteers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BFDC2-4877-4645-95DB-28BCFD01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528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38839FAE-7656-B276-9515-662F3A5C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67" y="1678814"/>
            <a:ext cx="5825792" cy="1477520"/>
          </a:xfrm>
        </p:spPr>
        <p:txBody>
          <a:bodyPr/>
          <a:lstStyle/>
          <a:p>
            <a:r>
              <a:rPr lang="de-DE" dirty="0" err="1"/>
              <a:t>Exploring</a:t>
            </a:r>
            <a:r>
              <a:rPr lang="de-DE" dirty="0"/>
              <a:t> Volunteer Management in Blood Donation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95DCEDD-33B8-7FF6-E851-690FCE5F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E7404848-62ED-49A5-B1AA-CC847BF1E233}"/>
              </a:ext>
            </a:extLst>
          </p:cNvPr>
          <p:cNvSpPr txBox="1">
            <a:spLocks/>
          </p:cNvSpPr>
          <p:nvPr/>
        </p:nvSpPr>
        <p:spPr>
          <a:xfrm>
            <a:off x="690474" y="3104888"/>
            <a:ext cx="4745621" cy="1021883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de-DE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Prof. Dr. Silke Boenigk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Sarah Fenske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Alexander Rödl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University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of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Hamburg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1AAEF7-132A-40E2-BADE-F8636C68E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AFFED8E-6FB3-4E54-9F4F-CBE083FAA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6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771550"/>
            <a:ext cx="835260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No conflict of interested to declare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81938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5DACE2-B6C9-433A-80B6-8C7C087F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14" y="1879546"/>
            <a:ext cx="5585570" cy="1826590"/>
          </a:xfrm>
        </p:spPr>
        <p:txBody>
          <a:bodyPr anchor="t"/>
          <a:lstStyle/>
          <a:p>
            <a:r>
              <a:rPr lang="de-DE" dirty="0" err="1"/>
              <a:t>Conceptualizing</a:t>
            </a:r>
            <a:r>
              <a:rPr lang="de-DE" dirty="0"/>
              <a:t> and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Preferences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Blood Donation Volunteers</a:t>
            </a:r>
            <a:br>
              <a:rPr lang="de-DE" dirty="0"/>
            </a:br>
            <a:r>
              <a:rPr lang="de-DE" sz="2000" b="0" dirty="0"/>
              <a:t>Sarah Fenske, Silke Boenigk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A3559FF-F2D7-4458-8EA3-D987D241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771550"/>
            <a:ext cx="4577458" cy="1107996"/>
          </a:xfrm>
        </p:spPr>
        <p:txBody>
          <a:bodyPr/>
          <a:lstStyle/>
          <a:p>
            <a:r>
              <a:rPr lang="de-DE" sz="6600" dirty="0"/>
              <a:t>2.1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928F808-F1FE-45D5-B22C-ED98B36CEB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99" r="899"/>
          <a:stretch>
            <a:fillRect/>
          </a:stretch>
        </p:blipFill>
        <p:spPr>
          <a:xfrm>
            <a:off x="6156176" y="214757"/>
            <a:ext cx="2987824" cy="44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354DFF-3B06-40EE-BBDF-89FBB5CA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FE4839-0795-49AD-9C17-97406CB6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374B5C-705D-431A-A0AA-C900954E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Theory: Blood Donation Volunteer Preferences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BD349E2-47F8-4EA1-936B-5322FEDCF688}"/>
              </a:ext>
            </a:extLst>
          </p:cNvPr>
          <p:cNvGrpSpPr/>
          <p:nvPr/>
        </p:nvGrpSpPr>
        <p:grpSpPr>
          <a:xfrm>
            <a:off x="-10350" y="1102341"/>
            <a:ext cx="8830500" cy="864096"/>
            <a:chOff x="-24258" y="2214913"/>
            <a:chExt cx="8830500" cy="86409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12F6E38-5245-4E3A-863B-BD7E81E68465}"/>
                </a:ext>
              </a:extLst>
            </p:cNvPr>
            <p:cNvSpPr/>
            <p:nvPr/>
          </p:nvSpPr>
          <p:spPr>
            <a:xfrm>
              <a:off x="-24258" y="2214913"/>
              <a:ext cx="8830500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Inhaltsplatzhalter 1">
              <a:extLst>
                <a:ext uri="{FF2B5EF4-FFF2-40B4-BE49-F238E27FC236}">
                  <a16:creationId xmlns:a16="http://schemas.microsoft.com/office/drawing/2014/main" id="{E4C98DEC-B22E-41B6-B25D-7F736341CF04}"/>
                </a:ext>
              </a:extLst>
            </p:cNvPr>
            <p:cNvSpPr txBox="1">
              <a:spLocks/>
            </p:cNvSpPr>
            <p:nvPr/>
          </p:nvSpPr>
          <p:spPr>
            <a:xfrm>
              <a:off x="308986" y="2319656"/>
              <a:ext cx="8352606" cy="651079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>
                  <a:schemeClr val="tx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271BB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Work (attribute) preferences are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“the extent to which people desire a variety of specific qualities and outcomes from their paid work”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(Konrad et al., 2000, p. 593)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271BB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7954B9AB-8B61-4BA5-9E53-8CA7A5F30995}"/>
              </a:ext>
            </a:extLst>
          </p:cNvPr>
          <p:cNvSpPr/>
          <p:nvPr/>
        </p:nvSpPr>
        <p:spPr>
          <a:xfrm>
            <a:off x="248889" y="2098050"/>
            <a:ext cx="8352606" cy="215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Comprehensive insights in the paid work context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Range of studies since the 1970s: Work Preference Inventory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(Amabile et al., 1994)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Work Preference Indicator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(Gilbert et al., 2008)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Minnesota Importance Questionnaire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(Rounds et al., 1981)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271BB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Fragmented insights in the volunteering context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271BB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Time-commitment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(Miner et al., 2025)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episodic volunteering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Almog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-Bar et al., 2022;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Cnaan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&amp; Handy, 2005)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digital platforms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(van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Teunenbroeck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al., 2025)</a:t>
            </a:r>
          </a:p>
        </p:txBody>
      </p:sp>
    </p:spTree>
    <p:extLst>
      <p:ext uri="{BB962C8B-B14F-4D97-AF65-F5344CB8AC3E}">
        <p14:creationId xmlns:p14="http://schemas.microsoft.com/office/powerpoint/2010/main" val="123904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354DFF-3B06-40EE-BBDF-89FBB5CA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FE4839-0795-49AD-9C17-97406CB6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374B5C-705D-431A-A0AA-C900954E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Surveying Blood Donation Volunteers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954B9AB-8B61-4BA5-9E53-8CA7A5F30995}"/>
              </a:ext>
            </a:extLst>
          </p:cNvPr>
          <p:cNvSpPr/>
          <p:nvPr/>
        </p:nvSpPr>
        <p:spPr>
          <a:xfrm>
            <a:off x="248889" y="1126482"/>
            <a:ext cx="8352606" cy="289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Collection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271B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Survey, GRC BDS volunteers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271B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Collect quantitative data on GRC BDS volunteers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271B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Measure volunteer preference framework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Analysis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271B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Group difference analysis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271B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Cluster Analysis/Conjoint Analysis/ 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386042-AF8C-4B87-9E19-7B7F5B845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59" y="1126481"/>
            <a:ext cx="2905530" cy="278168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1553697-634A-42E5-A849-C3DB7AAC1593}"/>
              </a:ext>
            </a:extLst>
          </p:cNvPr>
          <p:cNvSpPr/>
          <p:nvPr/>
        </p:nvSpPr>
        <p:spPr>
          <a:xfrm>
            <a:off x="5648714" y="3915903"/>
            <a:ext cx="2969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9DA8A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https://www.redcross.org/local/dc-va-md-de/about-us/news-and-events/news/resolve-to-volunteer-in-2023.html</a:t>
            </a:r>
          </a:p>
        </p:txBody>
      </p:sp>
    </p:spTree>
    <p:extLst>
      <p:ext uri="{BB962C8B-B14F-4D97-AF65-F5344CB8AC3E}">
        <p14:creationId xmlns:p14="http://schemas.microsoft.com/office/powerpoint/2010/main" val="171395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44A720-7E4E-4181-BD94-8A6A7DFB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23D4FD-E6FF-44C6-A3F1-003B8E1B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>
            <a:normAutofit/>
          </a:bodyPr>
          <a:lstStyle/>
          <a:p>
            <a:r>
              <a:rPr lang="de-DE" dirty="0"/>
              <a:t>WIP: Blood Donation Volunteer </a:t>
            </a:r>
            <a:r>
              <a:rPr lang="de-DE" dirty="0" err="1"/>
              <a:t>Preferences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3F947FD-AF9C-4083-AC68-65D5E05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07E881-C763-440D-BF74-EEC669E5A064}"/>
              </a:ext>
            </a:extLst>
          </p:cNvPr>
          <p:cNvSpPr/>
          <p:nvPr/>
        </p:nvSpPr>
        <p:spPr>
          <a:xfrm>
            <a:off x="236878" y="1294570"/>
            <a:ext cx="838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“[T]he extent to which people desire a variety of specific qualities and outcomes from their paid work”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(Konrad et al., 2000, p. 593)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4BF3BEB-BA83-40FB-AEB8-2A9A061C43AB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928690"/>
          <a:ext cx="8496299" cy="338881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83854">
                  <a:extLst>
                    <a:ext uri="{9D8B030D-6E8A-4147-A177-3AD203B41FA5}">
                      <a16:colId xmlns:a16="http://schemas.microsoft.com/office/drawing/2014/main" val="1467987168"/>
                    </a:ext>
                  </a:extLst>
                </a:gridCol>
                <a:gridCol w="6912445">
                  <a:extLst>
                    <a:ext uri="{9D8B030D-6E8A-4147-A177-3AD203B41FA5}">
                      <a16:colId xmlns:a16="http://schemas.microsoft.com/office/drawing/2014/main" val="2790853563"/>
                    </a:ext>
                  </a:extLst>
                </a:gridCol>
              </a:tblGrid>
              <a:tr h="34691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Dimension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Item</a:t>
                      </a:r>
                      <a:endParaRPr lang="de-DE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56556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variety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audience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responsibility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65637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Extent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spontaneity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time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occasions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3347100"/>
                  </a:ext>
                </a:extLst>
              </a:tr>
              <a:tr h="33793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variety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790439"/>
                  </a:ext>
                </a:extLst>
              </a:tr>
              <a:tr h="33224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Insider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interaction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outsider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interaction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acquintance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self-selection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variety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1519869"/>
                  </a:ext>
                </a:extLst>
              </a:tr>
              <a:tr h="337932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Leadership,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feedback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09512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Incentives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Monetary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412958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Digitalization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Attitude,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internal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de-DE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015201"/>
                  </a:ext>
                </a:extLst>
              </a:tr>
              <a:tr h="30559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workload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b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influence</a:t>
                      </a:r>
                      <a:r>
                        <a:rPr lang="de-DE" sz="16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53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448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F5DACE2-B6C9-433A-80B6-8C7C087F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1681264"/>
            <a:ext cx="4481836" cy="1826590"/>
          </a:xfrm>
        </p:spPr>
        <p:txBody>
          <a:bodyPr/>
          <a:lstStyle/>
          <a:p>
            <a:r>
              <a:rPr lang="de-DE" dirty="0" err="1"/>
              <a:t>Flexibilization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Voluntary</a:t>
            </a:r>
            <a:r>
              <a:rPr lang="de-DE" dirty="0"/>
              <a:t> Work in Blood Donation Services</a:t>
            </a:r>
            <a:br>
              <a:rPr lang="de-DE" dirty="0"/>
            </a:br>
            <a:r>
              <a:rPr lang="de-DE" sz="2000" b="0" dirty="0"/>
              <a:t>Alexander Rödl, Silke Boenigk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A3559FF-F2D7-4458-8EA3-D987D241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771550"/>
            <a:ext cx="4577458" cy="1107996"/>
          </a:xfrm>
        </p:spPr>
        <p:txBody>
          <a:bodyPr/>
          <a:lstStyle/>
          <a:p>
            <a:r>
              <a:rPr lang="de-DE" sz="6600" dirty="0"/>
              <a:t>2.2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E2BE371-EA6F-4E60-8BF2-D8F2A6F571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928F808-F1FE-45D5-B22C-ED98B36CEB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99" r="899"/>
          <a:stretch>
            <a:fillRect/>
          </a:stretch>
        </p:blipFill>
        <p:spPr>
          <a:xfrm>
            <a:off x="6156176" y="214757"/>
            <a:ext cx="2987824" cy="44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B6C3DC-B55F-4B73-A7AB-47EBA26E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F7D2C7-A999-4BBE-BBEB-B1A22B0D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956CE4-843C-471A-956D-388DA899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Conceptual</a:t>
            </a:r>
            <a:r>
              <a:rPr lang="de-DE" dirty="0"/>
              <a:t> Framework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3F20681-DE77-4184-A9E1-6B7F5193A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915343"/>
            <a:ext cx="8538492" cy="3425361"/>
          </a:xfrm>
        </p:spPr>
      </p:pic>
    </p:spTree>
    <p:extLst>
      <p:ext uri="{BB962C8B-B14F-4D97-AF65-F5344CB8AC3E}">
        <p14:creationId xmlns:p14="http://schemas.microsoft.com/office/powerpoint/2010/main" val="136377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10245C-6C54-4DAD-8C45-30721EDA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B395DE-15C9-4B43-9EDA-1DA328B7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FD7FC5-7F7B-404E-8911-DA6F82E5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Mixed Methods Approach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3ABC9A1-2AA9-4EBE-97AE-DF4E07891437}"/>
              </a:ext>
            </a:extLst>
          </p:cNvPr>
          <p:cNvGraphicFramePr/>
          <p:nvPr/>
        </p:nvGraphicFramePr>
        <p:xfrm>
          <a:off x="755576" y="1239602"/>
          <a:ext cx="67687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B2C278B-E7CF-4D42-8C0E-CA53826B2B37}"/>
              </a:ext>
            </a:extLst>
          </p:cNvPr>
          <p:cNvSpPr/>
          <p:nvPr/>
        </p:nvSpPr>
        <p:spPr>
          <a:xfrm rot="5400000">
            <a:off x="6606227" y="2157705"/>
            <a:ext cx="2700298" cy="864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Exploratory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Sequential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2586534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A3B7709-7185-4A8F-97D8-3F3AA17E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findings show that voluntary work at GRC Blood Donation Service is seen as flexible</a:t>
            </a:r>
          </a:p>
          <a:p>
            <a:r>
              <a:rPr lang="en-US" dirty="0"/>
              <a:t>Volunteers appreciate this flexibility</a:t>
            </a:r>
          </a:p>
          <a:p>
            <a:r>
              <a:rPr lang="en-US" dirty="0"/>
              <a:t>Quotes from interviews: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354DFF-3B06-40EE-BBDF-89FBB5CA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FE4839-0795-49AD-9C17-97406CB6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374B5C-705D-431A-A0AA-C900954E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of the interviews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A429D1-6909-4F72-AB8C-6593DC79C328}"/>
              </a:ext>
            </a:extLst>
          </p:cNvPr>
          <p:cNvSpPr txBox="1"/>
          <p:nvPr/>
        </p:nvSpPr>
        <p:spPr>
          <a:xfrm>
            <a:off x="6372200" y="2708395"/>
            <a:ext cx="2520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“This win-win situation and the flexibility come to mind here, […]. I can choose. That's flexibility for me.”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VOL1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7BBE16-6D79-4285-B84D-C84610752587}"/>
              </a:ext>
            </a:extLst>
          </p:cNvPr>
          <p:cNvSpPr txBox="1"/>
          <p:nvPr/>
        </p:nvSpPr>
        <p:spPr>
          <a:xfrm>
            <a:off x="419585" y="2708395"/>
            <a:ext cx="2688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“First of all, it is close to me and secondly, there are many young people of every nationality where I can maintain my language skills, so that is also a benefit for me”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VOL1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AB916F-3F5E-40AC-87CD-51DBEC3784EC}"/>
              </a:ext>
            </a:extLst>
          </p:cNvPr>
          <p:cNvSpPr txBox="1"/>
          <p:nvPr/>
        </p:nvSpPr>
        <p:spPr>
          <a:xfrm>
            <a:off x="3337942" y="2708395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“I then send out the schedule by email, but not everyone has an email address, so sometimes I just print it out and send it by postal mail. But that's exactly what happens. Very little actually happens digitally.”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COR1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12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E5C692-9513-4EAD-8DB1-0A4D5722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63638"/>
            <a:ext cx="8640638" cy="2952751"/>
          </a:xfrm>
        </p:spPr>
        <p:txBody>
          <a:bodyPr>
            <a:normAutofit/>
          </a:bodyPr>
          <a:lstStyle/>
          <a:p>
            <a:r>
              <a:rPr lang="en-US" dirty="0"/>
              <a:t>How do you manage your volunteers?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?</a:t>
            </a:r>
            <a:endParaRPr lang="en-US" dirty="0"/>
          </a:p>
          <a:p>
            <a:r>
              <a:rPr lang="en-US" dirty="0"/>
              <a:t>What main aspects define a sustainable volunteer management? </a:t>
            </a:r>
          </a:p>
          <a:p>
            <a:r>
              <a:rPr lang="de-DE" dirty="0"/>
              <a:t>(</a:t>
            </a:r>
            <a:r>
              <a:rPr lang="de-DE" dirty="0" err="1"/>
              <a:t>How</a:t>
            </a:r>
            <a:r>
              <a:rPr lang="de-DE" dirty="0"/>
              <a:t>)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on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donation</a:t>
            </a:r>
            <a:r>
              <a:rPr lang="de-DE" dirty="0"/>
              <a:t> </a:t>
            </a:r>
            <a:r>
              <a:rPr lang="de-DE" dirty="0" err="1"/>
              <a:t>volunteers</a:t>
            </a:r>
            <a:r>
              <a:rPr lang="de-DE" dirty="0"/>
              <a:t>?</a:t>
            </a:r>
          </a:p>
          <a:p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recommendations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</a:t>
            </a:r>
            <a:r>
              <a:rPr lang="de-DE" dirty="0"/>
              <a:t>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BFDC2-4877-4645-95DB-28BCFD01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Discussion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Volunteer</a:t>
            </a:r>
            <a:r>
              <a:rPr lang="de-DE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734878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E5C692-9513-4EAD-8DB1-0A4D5722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15343"/>
            <a:ext cx="8640638" cy="295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/>
              <a:t>Contact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on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>
                <a:solidFill>
                  <a:srgbClr val="FF0000"/>
                </a:solidFill>
              </a:rPr>
              <a:t>Social</a:t>
            </a:r>
            <a:r>
              <a:rPr lang="de-DE" sz="2400" dirty="0">
                <a:solidFill>
                  <a:srgbClr val="FF0000"/>
                </a:solidFill>
              </a:rPr>
              <a:t> Impact Research Lab</a:t>
            </a:r>
            <a:br>
              <a:rPr lang="de-DE" sz="2400" dirty="0"/>
            </a:br>
            <a:r>
              <a:rPr lang="de-DE" sz="2400" dirty="0" err="1"/>
              <a:t>landingpage</a:t>
            </a:r>
            <a:endParaRPr lang="de-DE" sz="24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BFDC2-4877-4645-95DB-28BCFD01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r>
              <a:rPr lang="de-DE" dirty="0"/>
              <a:t>!</a:t>
            </a:r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69506"/>
            <a:ext cx="2082185" cy="2072045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66" y="987574"/>
            <a:ext cx="3170190" cy="31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275606"/>
            <a:ext cx="8352606" cy="3096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u="sng" dirty="0"/>
          </a:p>
          <a:p>
            <a:r>
              <a:rPr lang="en-US" u="sng" dirty="0"/>
              <a:t>Blood Donations Services in many countries rely on the support of volunteers</a:t>
            </a:r>
          </a:p>
          <a:p>
            <a:pPr lvl="1"/>
            <a:r>
              <a:rPr lang="en-US" dirty="0"/>
              <a:t>Continuous and growing need for more individuals to voluntarily support NPOs </a:t>
            </a:r>
            <a:br>
              <a:rPr lang="en-US" dirty="0"/>
            </a:br>
            <a:r>
              <a:rPr lang="en-US" sz="1200" dirty="0"/>
              <a:t>(Schubert et al., 2023) </a:t>
            </a:r>
            <a:br>
              <a:rPr lang="en-US" dirty="0"/>
            </a:br>
            <a:r>
              <a:rPr lang="en-US" dirty="0"/>
              <a:t>– specifically in blood donation services </a:t>
            </a:r>
          </a:p>
          <a:p>
            <a:r>
              <a:rPr lang="en-US" u="sng" dirty="0"/>
              <a:t>Objective: </a:t>
            </a:r>
          </a:p>
          <a:p>
            <a:pPr lvl="1"/>
            <a:r>
              <a:rPr lang="en-US" dirty="0"/>
              <a:t>Raise awareness of the importance of volunteers in blood donation </a:t>
            </a:r>
          </a:p>
          <a:p>
            <a:pPr lvl="1"/>
            <a:r>
              <a:rPr lang="en-US" dirty="0"/>
              <a:t>Advance empirical research on the intersection between volunteer management and blood donation services – addressing missing data </a:t>
            </a:r>
          </a:p>
          <a:p>
            <a:pPr lvl="1"/>
            <a:r>
              <a:rPr lang="en-US" dirty="0"/>
              <a:t>Outline best practices in volunteer management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our Special Session: </a:t>
            </a:r>
            <a:br>
              <a:rPr lang="en-US" b="0" dirty="0"/>
            </a:br>
            <a:r>
              <a:rPr lang="en-US" b="0" dirty="0"/>
              <a:t>Sustainable Volunteer Management </a:t>
            </a:r>
            <a:br>
              <a:rPr lang="en-US" b="0" dirty="0"/>
            </a:br>
            <a:r>
              <a:rPr lang="en-US" b="0" dirty="0"/>
              <a:t>in Blood Donation Services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83082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44A720-7E4E-4181-BD94-8A6A7DFB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23D4FD-E6FF-44C6-A3F1-003B8E1B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FC4F806-06B2-45EF-A7E0-461A4D31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15342"/>
            <a:ext cx="8388424" cy="33845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 err="1"/>
              <a:t>Almog</a:t>
            </a:r>
            <a:r>
              <a:rPr lang="en-US" sz="1400" dirty="0"/>
              <a:t>-Bar, M., Ashkenazi-Anor, M., </a:t>
            </a:r>
            <a:r>
              <a:rPr lang="en-US" sz="1400" dirty="0" err="1"/>
              <a:t>Hersberger-Langloh</a:t>
            </a:r>
            <a:r>
              <a:rPr lang="en-US" sz="1400" dirty="0"/>
              <a:t>, S. E., </a:t>
            </a:r>
            <a:r>
              <a:rPr lang="en-US" sz="1400" dirty="0" err="1"/>
              <a:t>Compion</a:t>
            </a:r>
            <a:r>
              <a:rPr lang="en-US" sz="1400" dirty="0"/>
              <a:t>, S., &amp; Butcher, J. (2022). Age Is But a Number? An Exploration of Age Differences in Episodic Volunteering. </a:t>
            </a:r>
            <a:r>
              <a:rPr lang="en-US" sz="1400" i="1" dirty="0" err="1"/>
              <a:t>Voluntas</a:t>
            </a:r>
            <a:r>
              <a:rPr lang="en-US" sz="1400" i="1" dirty="0"/>
              <a:t>, 33</a:t>
            </a:r>
            <a:r>
              <a:rPr lang="en-US" sz="1400" dirty="0"/>
              <a:t>(3), 483–496.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Amabile, T. M., Hill, K. G., Hennessey, B. A., &amp; Tighe, E. M. (1994). The Work Preference Inventory: Assessing Intrinsic and Extrinsic Motivational Orientations. </a:t>
            </a:r>
            <a:r>
              <a:rPr lang="en-US" sz="1400" i="1" dirty="0"/>
              <a:t>Journal of Personality and Social Psychology, 66</a:t>
            </a:r>
            <a:r>
              <a:rPr lang="en-US" sz="1400" dirty="0"/>
              <a:t>(5), 950–967.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err="1"/>
              <a:t>Cnaan</a:t>
            </a:r>
            <a:r>
              <a:rPr lang="en-US" sz="1400" dirty="0"/>
              <a:t>, R., &amp; Handy, F. (2005). Towards Understanding Episodic Volunteering. </a:t>
            </a:r>
            <a:r>
              <a:rPr lang="en-US" sz="1400" i="1" dirty="0" err="1"/>
              <a:t>Vrijwillige</a:t>
            </a:r>
            <a:r>
              <a:rPr lang="en-US" sz="1400" i="1" dirty="0"/>
              <a:t> </a:t>
            </a:r>
            <a:r>
              <a:rPr lang="en-US" sz="1400" i="1" dirty="0" err="1"/>
              <a:t>Inzet</a:t>
            </a:r>
            <a:r>
              <a:rPr lang="en-US" sz="1400" i="1" dirty="0"/>
              <a:t> </a:t>
            </a:r>
            <a:r>
              <a:rPr lang="en-US" sz="1400" i="1" dirty="0" err="1"/>
              <a:t>Onderzocht</a:t>
            </a:r>
            <a:r>
              <a:rPr lang="en-US" sz="1400" i="1" dirty="0"/>
              <a:t>, 2</a:t>
            </a:r>
            <a:r>
              <a:rPr lang="en-US" sz="1400" dirty="0"/>
              <a:t>(1), 29–35.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/>
              <a:t>Gilbert, G. R., </a:t>
            </a:r>
            <a:r>
              <a:rPr lang="de-DE" sz="1400" dirty="0" err="1"/>
              <a:t>Sohi</a:t>
            </a:r>
            <a:r>
              <a:rPr lang="de-DE" sz="1400" dirty="0"/>
              <a:t>, R. S., &amp; </a:t>
            </a:r>
            <a:r>
              <a:rPr lang="de-DE" sz="1400" dirty="0" err="1"/>
              <a:t>McEachern</a:t>
            </a:r>
            <a:r>
              <a:rPr lang="de-DE" sz="1400" dirty="0"/>
              <a:t>, A. G. (2008). </a:t>
            </a:r>
            <a:r>
              <a:rPr lang="de-DE" sz="1400" dirty="0" err="1"/>
              <a:t>Measuring</a:t>
            </a:r>
            <a:r>
              <a:rPr lang="de-DE" sz="1400" dirty="0"/>
              <a:t> Work </a:t>
            </a:r>
            <a:r>
              <a:rPr lang="de-DE" sz="1400" dirty="0" err="1"/>
              <a:t>Preferences</a:t>
            </a:r>
            <a:r>
              <a:rPr lang="de-DE" sz="1400" dirty="0"/>
              <a:t>. A Multidimensional Tool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Enhance</a:t>
            </a:r>
            <a:r>
              <a:rPr lang="de-DE" sz="1400" dirty="0"/>
              <a:t> Career Self-Management. </a:t>
            </a:r>
            <a:r>
              <a:rPr lang="de-DE" sz="1400" i="1" dirty="0"/>
              <a:t>Career Development International, 13</a:t>
            </a:r>
            <a:r>
              <a:rPr lang="de-DE" sz="1400" dirty="0"/>
              <a:t>(1), 56–78.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Konrad, A. M., </a:t>
            </a:r>
            <a:r>
              <a:rPr lang="en-US" sz="1400" dirty="0" err="1"/>
              <a:t>Ritche</a:t>
            </a:r>
            <a:r>
              <a:rPr lang="en-US" sz="1400" dirty="0"/>
              <a:t>, J. E., </a:t>
            </a:r>
            <a:r>
              <a:rPr lang="en-US" sz="1400" dirty="0" err="1"/>
              <a:t>Lieb</a:t>
            </a:r>
            <a:r>
              <a:rPr lang="en-US" sz="1400" dirty="0"/>
              <a:t>, P., &amp; </a:t>
            </a:r>
            <a:r>
              <a:rPr lang="en-US" sz="1400" dirty="0" err="1"/>
              <a:t>Corrigall</a:t>
            </a:r>
            <a:r>
              <a:rPr lang="en-US" sz="1400" dirty="0"/>
              <a:t>, E. (2000). Sex differences and Similarities in Job </a:t>
            </a:r>
            <a:r>
              <a:rPr lang="en-US" sz="1400" dirty="0" err="1"/>
              <a:t>Attibute</a:t>
            </a:r>
            <a:r>
              <a:rPr lang="en-US" sz="1400" dirty="0"/>
              <a:t> Preferences: A Meta-Analysis. </a:t>
            </a:r>
            <a:r>
              <a:rPr lang="en-US" sz="1400" i="1" dirty="0"/>
              <a:t>Psychological Bulletin, 126</a:t>
            </a:r>
            <a:r>
              <a:rPr lang="en-US" sz="1400" dirty="0"/>
              <a:t>(4), 593–641. </a:t>
            </a:r>
            <a:endParaRPr lang="de-DE" sz="1400" dirty="0"/>
          </a:p>
          <a:p>
            <a:pPr marL="0" indent="0">
              <a:spcBef>
                <a:spcPts val="600"/>
              </a:spcBef>
              <a:buNone/>
            </a:pPr>
            <a:endParaRPr lang="de-DE" sz="1400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3F947FD-AF9C-4083-AC68-65D5E05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3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44A720-7E4E-4181-BD94-8A6A7DFB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50F-E03B-624E-B2AD-4F9591B58B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23D4FD-E6FF-44C6-A3F1-003B8E1B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FC4F806-06B2-45EF-A7E0-461A4D31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15342"/>
            <a:ext cx="8388424" cy="33845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Miner, G., Nayak, R., Butterfield, C., </a:t>
            </a:r>
            <a:r>
              <a:rPr lang="en-US" sz="1400" dirty="0" err="1"/>
              <a:t>Schwarting</a:t>
            </a:r>
            <a:r>
              <a:rPr lang="en-US" sz="1400" dirty="0"/>
              <a:t>, D., &amp; Macarthur, S. (2025). Engaging Generation Z: Exploring Volunteering Preferences and Influential Factors for 4-H Programming. </a:t>
            </a:r>
            <a:r>
              <a:rPr lang="en-US" sz="1400" i="1" dirty="0"/>
              <a:t>The Journal of Extension, 63</a:t>
            </a:r>
            <a:r>
              <a:rPr lang="en-US" sz="1400" dirty="0"/>
              <a:t>(2), 1–10.</a:t>
            </a:r>
            <a:endParaRPr lang="de-DE" sz="14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 err="1"/>
              <a:t>Rounds</a:t>
            </a:r>
            <a:r>
              <a:rPr lang="de-DE" sz="1400" dirty="0"/>
              <a:t>, J. B., </a:t>
            </a:r>
            <a:r>
              <a:rPr lang="de-DE" sz="1400" dirty="0" err="1"/>
              <a:t>Henly</a:t>
            </a:r>
            <a:r>
              <a:rPr lang="de-DE" sz="1400" dirty="0"/>
              <a:t>, G. A., </a:t>
            </a:r>
            <a:r>
              <a:rPr lang="de-DE" sz="1400" dirty="0" err="1"/>
              <a:t>Dawis</a:t>
            </a:r>
            <a:r>
              <a:rPr lang="de-DE" sz="1400" dirty="0"/>
              <a:t>, R. V., </a:t>
            </a:r>
            <a:r>
              <a:rPr lang="de-DE" sz="1400" dirty="0" err="1"/>
              <a:t>Hofquist</a:t>
            </a:r>
            <a:r>
              <a:rPr lang="de-DE" sz="1400" dirty="0"/>
              <a:t>, L. H., &amp; </a:t>
            </a:r>
            <a:r>
              <a:rPr lang="de-DE" sz="1400" dirty="0" err="1"/>
              <a:t>Weiss</a:t>
            </a:r>
            <a:r>
              <a:rPr lang="de-DE" sz="1400" dirty="0"/>
              <a:t>, D. J. (1981). </a:t>
            </a:r>
            <a:r>
              <a:rPr lang="de-DE" sz="1400" i="1" dirty="0"/>
              <a:t>Manual </a:t>
            </a:r>
            <a:r>
              <a:rPr lang="de-DE" sz="1400" i="1" dirty="0" err="1"/>
              <a:t>for</a:t>
            </a:r>
            <a:r>
              <a:rPr lang="de-DE" sz="1400" i="1" dirty="0"/>
              <a:t> </a:t>
            </a:r>
            <a:r>
              <a:rPr lang="de-DE" sz="1400" i="1" dirty="0" err="1"/>
              <a:t>the</a:t>
            </a:r>
            <a:r>
              <a:rPr lang="de-DE" sz="1400" i="1" dirty="0"/>
              <a:t> Minnesota </a:t>
            </a:r>
            <a:r>
              <a:rPr lang="de-DE" sz="1400" i="1" dirty="0" err="1"/>
              <a:t>Importance</a:t>
            </a:r>
            <a:r>
              <a:rPr lang="de-DE" sz="1400" i="1" dirty="0"/>
              <a:t> </a:t>
            </a:r>
            <a:r>
              <a:rPr lang="de-DE" sz="1400" i="1" dirty="0" err="1"/>
              <a:t>Questionnaire</a:t>
            </a:r>
            <a:r>
              <a:rPr lang="de-DE" sz="1400" i="1" dirty="0"/>
              <a:t>. A </a:t>
            </a:r>
            <a:r>
              <a:rPr lang="de-DE" sz="1400" i="1" dirty="0" err="1"/>
              <a:t>Measure</a:t>
            </a:r>
            <a:r>
              <a:rPr lang="de-DE" sz="1400" i="1" dirty="0"/>
              <a:t> </a:t>
            </a:r>
            <a:r>
              <a:rPr lang="de-DE" sz="1400" i="1" dirty="0" err="1"/>
              <a:t>of</a:t>
            </a:r>
            <a:r>
              <a:rPr lang="de-DE" sz="1400" i="1" dirty="0"/>
              <a:t> </a:t>
            </a:r>
            <a:r>
              <a:rPr lang="de-DE" sz="1400" i="1" dirty="0" err="1"/>
              <a:t>Vocational</a:t>
            </a:r>
            <a:r>
              <a:rPr lang="de-DE" sz="1400" i="1" dirty="0"/>
              <a:t> Needs and Values.</a:t>
            </a:r>
            <a:r>
              <a:rPr lang="de-DE" sz="1400" dirty="0"/>
              <a:t> University </a:t>
            </a:r>
            <a:r>
              <a:rPr lang="de-DE" sz="1400" dirty="0" err="1"/>
              <a:t>of</a:t>
            </a:r>
            <a:r>
              <a:rPr lang="de-DE" sz="1400" dirty="0"/>
              <a:t> Minnesota.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van </a:t>
            </a:r>
            <a:r>
              <a:rPr lang="en-US" sz="1400" dirty="0" err="1"/>
              <a:t>Teunenbroeck</a:t>
            </a:r>
            <a:r>
              <a:rPr lang="en-US" sz="1400" dirty="0"/>
              <a:t>, C., </a:t>
            </a:r>
            <a:r>
              <a:rPr lang="en-US" sz="1400" dirty="0" err="1"/>
              <a:t>Wymer</a:t>
            </a:r>
            <a:r>
              <a:rPr lang="en-US" sz="1400" dirty="0"/>
              <a:t>, W., &amp; </a:t>
            </a:r>
            <a:r>
              <a:rPr lang="en-US" sz="1400" dirty="0" err="1"/>
              <a:t>Čačija</a:t>
            </a:r>
            <a:r>
              <a:rPr lang="en-US" sz="1400" dirty="0"/>
              <a:t>, L. (2025). Fostering, Promoting and Encouraging Philanthropy: Mechanisms to Attract Younger Generations of Donors and Volunteers. </a:t>
            </a:r>
            <a:r>
              <a:rPr lang="en-US" sz="1400" i="1" dirty="0"/>
              <a:t>Journal of Philanthropy, 30</a:t>
            </a:r>
            <a:r>
              <a:rPr lang="en-US" sz="1400" dirty="0"/>
              <a:t>(2), 1–14. </a:t>
            </a:r>
          </a:p>
          <a:p>
            <a:pPr marL="0" indent="0">
              <a:spcBef>
                <a:spcPts val="600"/>
              </a:spcBef>
              <a:buNone/>
            </a:pPr>
            <a:endParaRPr lang="de-DE" sz="1400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3F947FD-AF9C-4083-AC68-65D5E05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ECDHM 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1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E5C692-9513-4EAD-8DB1-0A4D5722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63638"/>
            <a:ext cx="8640638" cy="2952751"/>
          </a:xfrm>
        </p:spPr>
        <p:txBody>
          <a:bodyPr>
            <a:normAutofit/>
          </a:bodyPr>
          <a:lstStyle/>
          <a:p>
            <a:r>
              <a:rPr lang="en-US" dirty="0"/>
              <a:t>How do you manage your volunteers?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?</a:t>
            </a:r>
            <a:endParaRPr lang="en-US" dirty="0"/>
          </a:p>
          <a:p>
            <a:r>
              <a:rPr lang="en-US" dirty="0"/>
              <a:t>What main aspects define a sustainable volunteer management? </a:t>
            </a:r>
          </a:p>
          <a:p>
            <a:r>
              <a:rPr lang="de-DE" dirty="0"/>
              <a:t>(</a:t>
            </a:r>
            <a:r>
              <a:rPr lang="de-DE" dirty="0" err="1"/>
              <a:t>How</a:t>
            </a:r>
            <a:r>
              <a:rPr lang="de-DE" dirty="0"/>
              <a:t>)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on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donation</a:t>
            </a:r>
            <a:r>
              <a:rPr lang="de-DE" dirty="0"/>
              <a:t> </a:t>
            </a:r>
            <a:r>
              <a:rPr lang="de-DE" dirty="0" err="1"/>
              <a:t>volunteers</a:t>
            </a:r>
            <a:r>
              <a:rPr lang="de-DE" dirty="0"/>
              <a:t>?</a:t>
            </a:r>
          </a:p>
          <a:p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recommendations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</a:t>
            </a:r>
            <a:r>
              <a:rPr lang="de-DE" dirty="0"/>
              <a:t>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10CC06-DAF0-46EB-B1B8-CB3B0086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9BDCA0-27F9-4A08-9A86-58F186E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6BFDC2-4877-4645-95DB-28BCFD01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Volunteer</a:t>
            </a:r>
            <a:r>
              <a:rPr lang="de-DE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417913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11760" y="1487130"/>
            <a:ext cx="8352606" cy="3281518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err="1"/>
              <a:t>Missing</a:t>
            </a:r>
            <a:r>
              <a:rPr lang="de-DE" b="1" dirty="0"/>
              <a:t> Data: </a:t>
            </a:r>
            <a:r>
              <a:rPr lang="de-DE" b="1" dirty="0" err="1"/>
              <a:t>Volunteering</a:t>
            </a:r>
            <a:r>
              <a:rPr lang="de-DE" b="1" dirty="0"/>
              <a:t> in Blood Donation Services </a:t>
            </a:r>
            <a:br>
              <a:rPr lang="de-DE" b="1" dirty="0"/>
            </a:br>
            <a:r>
              <a:rPr lang="de-DE" dirty="0"/>
              <a:t>Dr. Lena Kristin Kunz</a:t>
            </a:r>
            <a:br>
              <a:rPr lang="de-DE" dirty="0"/>
            </a:br>
            <a:r>
              <a:rPr lang="de-DE" dirty="0"/>
              <a:t>Dr. Sigrun Leipnitz</a:t>
            </a:r>
            <a:br>
              <a:rPr lang="de-DE" dirty="0"/>
            </a:br>
            <a:r>
              <a:rPr lang="de-DE" dirty="0">
                <a:solidFill>
                  <a:srgbClr val="333333"/>
                </a:solidFill>
              </a:rPr>
              <a:t>German </a:t>
            </a:r>
            <a:r>
              <a:rPr lang="de-DE" dirty="0" err="1">
                <a:solidFill>
                  <a:srgbClr val="333333"/>
                </a:solidFill>
              </a:rPr>
              <a:t>Red</a:t>
            </a:r>
            <a:r>
              <a:rPr lang="de-DE" dirty="0">
                <a:solidFill>
                  <a:srgbClr val="333333"/>
                </a:solidFill>
              </a:rPr>
              <a:t> Cross Blood Donation Service </a:t>
            </a:r>
            <a:br>
              <a:rPr lang="de-DE" dirty="0">
                <a:solidFill>
                  <a:srgbClr val="333333"/>
                </a:solidFill>
              </a:rPr>
            </a:br>
            <a:r>
              <a:rPr lang="de-DE" dirty="0">
                <a:solidFill>
                  <a:srgbClr val="333333"/>
                </a:solidFill>
              </a:rPr>
              <a:t>North-East </a:t>
            </a:r>
            <a:r>
              <a:rPr lang="de-DE" dirty="0" err="1">
                <a:solidFill>
                  <a:srgbClr val="333333"/>
                </a:solidFill>
              </a:rPr>
              <a:t>and</a:t>
            </a:r>
            <a:r>
              <a:rPr lang="de-DE" dirty="0">
                <a:solidFill>
                  <a:srgbClr val="333333"/>
                </a:solidFill>
              </a:rPr>
              <a:t> Baden-Württemberg Hesse</a:t>
            </a:r>
            <a:endParaRPr lang="en-US" u="sng" dirty="0"/>
          </a:p>
          <a:p>
            <a:r>
              <a:rPr lang="de-DE" b="1" dirty="0" err="1"/>
              <a:t>Exploring</a:t>
            </a:r>
            <a:r>
              <a:rPr lang="de-DE" b="1" dirty="0"/>
              <a:t> </a:t>
            </a:r>
            <a:r>
              <a:rPr lang="de-DE" b="1" dirty="0" err="1"/>
              <a:t>Volunteer</a:t>
            </a:r>
            <a:r>
              <a:rPr lang="de-DE" b="1" dirty="0"/>
              <a:t> Management in Blood Donation: </a:t>
            </a:r>
            <a:br>
              <a:rPr lang="de-DE" b="1" dirty="0"/>
            </a:br>
            <a:r>
              <a:rPr lang="de-DE" b="1" dirty="0" err="1"/>
              <a:t>Current</a:t>
            </a:r>
            <a:r>
              <a:rPr lang="de-DE" b="1" dirty="0"/>
              <a:t> Research Gaps </a:t>
            </a:r>
            <a:r>
              <a:rPr lang="de-DE" b="1" dirty="0" err="1"/>
              <a:t>and</a:t>
            </a:r>
            <a:r>
              <a:rPr lang="de-DE" b="1" dirty="0"/>
              <a:t> Future </a:t>
            </a:r>
            <a:r>
              <a:rPr lang="de-DE" b="1" dirty="0" err="1"/>
              <a:t>Directions</a:t>
            </a:r>
            <a:br>
              <a:rPr lang="de-DE" dirty="0"/>
            </a:br>
            <a:r>
              <a:rPr lang="de-DE" dirty="0"/>
              <a:t>Prof. Dr. Silke Boenigk</a:t>
            </a:r>
            <a:br>
              <a:rPr lang="de-DE" dirty="0"/>
            </a:br>
            <a:r>
              <a:rPr lang="de-DE" dirty="0">
                <a:solidFill>
                  <a:srgbClr val="333333"/>
                </a:solidFill>
              </a:rPr>
              <a:t>Sarah Fenske</a:t>
            </a:r>
            <a:br>
              <a:rPr lang="de-DE" dirty="0">
                <a:solidFill>
                  <a:srgbClr val="333333"/>
                </a:solidFill>
              </a:rPr>
            </a:br>
            <a:r>
              <a:rPr lang="de-DE" dirty="0">
                <a:solidFill>
                  <a:srgbClr val="333333"/>
                </a:solidFill>
              </a:rPr>
              <a:t>Alexander Rödl</a:t>
            </a:r>
            <a:br>
              <a:rPr lang="de-DE" dirty="0">
                <a:solidFill>
                  <a:srgbClr val="333333"/>
                </a:solidFill>
              </a:rPr>
            </a:br>
            <a:r>
              <a:rPr lang="de-DE" dirty="0">
                <a:solidFill>
                  <a:srgbClr val="333333"/>
                </a:solidFill>
              </a:rPr>
              <a:t>University </a:t>
            </a:r>
            <a:r>
              <a:rPr lang="de-DE" dirty="0" err="1">
                <a:solidFill>
                  <a:srgbClr val="333333"/>
                </a:solidFill>
              </a:rPr>
              <a:t>of</a:t>
            </a:r>
            <a:r>
              <a:rPr lang="de-DE" dirty="0">
                <a:solidFill>
                  <a:srgbClr val="333333"/>
                </a:solidFill>
              </a:rPr>
              <a:t> Hamburg</a:t>
            </a:r>
          </a:p>
          <a:p>
            <a:r>
              <a:rPr lang="en-US" b="1" dirty="0">
                <a:solidFill>
                  <a:srgbClr val="333333"/>
                </a:solidFill>
              </a:rPr>
              <a:t>Volunteer Management in Blood Donation Services: Learning from </a:t>
            </a:r>
            <a:r>
              <a:rPr lang="en-US" b="1" dirty="0" err="1">
                <a:solidFill>
                  <a:srgbClr val="333333"/>
                </a:solidFill>
              </a:rPr>
              <a:t>Sanquin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de-DE" dirty="0"/>
              <a:t>Annemieke de Fijter</a:t>
            </a:r>
            <a:br>
              <a:rPr lang="de-DE" dirty="0"/>
            </a:br>
            <a:r>
              <a:rPr lang="de-DE" dirty="0" err="1">
                <a:solidFill>
                  <a:srgbClr val="333333"/>
                </a:solidFill>
              </a:rPr>
              <a:t>Sanquin</a:t>
            </a:r>
            <a:br>
              <a:rPr lang="en-US" dirty="0">
                <a:solidFill>
                  <a:srgbClr val="333333"/>
                </a:solidFill>
              </a:rPr>
            </a:b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Sustainable Volunteer Management </a:t>
            </a:r>
            <a:br>
              <a:rPr lang="en-US" b="0" dirty="0"/>
            </a:br>
            <a:r>
              <a:rPr lang="en-US" b="0" dirty="0"/>
              <a:t>in Blood Donation Services</a:t>
            </a:r>
            <a:endParaRPr lang="de-DE" b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" y="1059321"/>
            <a:ext cx="3318270" cy="18723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43" y="1943861"/>
            <a:ext cx="3373722" cy="190360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548" y="2920281"/>
            <a:ext cx="3384376" cy="19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38839FAE-7656-B276-9515-662F3A5C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4" y="1837822"/>
            <a:ext cx="7914023" cy="1040285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Missing</a:t>
            </a:r>
            <a:r>
              <a:rPr lang="de-DE" dirty="0">
                <a:solidFill>
                  <a:schemeClr val="tx1"/>
                </a:solidFill>
              </a:rPr>
              <a:t> Data: </a:t>
            </a:r>
            <a:r>
              <a:rPr lang="de-DE" dirty="0" err="1">
                <a:solidFill>
                  <a:schemeClr val="tx1"/>
                </a:solidFill>
              </a:rPr>
              <a:t>Volunteering</a:t>
            </a:r>
            <a:r>
              <a:rPr lang="de-DE" dirty="0">
                <a:solidFill>
                  <a:schemeClr val="tx1"/>
                </a:solidFill>
              </a:rPr>
              <a:t> in Blood Donation Services 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95DCEDD-33B8-7FF6-E851-690FCE5F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195486"/>
            <a:ext cx="4577458" cy="1862048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90926D02-EFBB-B670-D453-4DA549C41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E7404848-62ED-49A5-B1AA-CC847BF1E233}"/>
              </a:ext>
            </a:extLst>
          </p:cNvPr>
          <p:cNvSpPr txBox="1">
            <a:spLocks/>
          </p:cNvSpPr>
          <p:nvPr/>
        </p:nvSpPr>
        <p:spPr>
          <a:xfrm>
            <a:off x="690474" y="2987313"/>
            <a:ext cx="4745621" cy="104028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de-DE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/>
              <a:t>Dr. Lena Kristin Kunz</a:t>
            </a:r>
            <a:br>
              <a:rPr lang="de-DE" sz="1400" dirty="0"/>
            </a:br>
            <a:r>
              <a:rPr lang="de-DE" sz="1400" dirty="0"/>
              <a:t>Dr. Sigrun Leipnitz</a:t>
            </a:r>
          </a:p>
          <a:p>
            <a:r>
              <a:rPr lang="de-DE" sz="1400" b="0" dirty="0">
                <a:solidFill>
                  <a:srgbClr val="333333"/>
                </a:solidFill>
              </a:rPr>
              <a:t>German </a:t>
            </a:r>
            <a:r>
              <a:rPr lang="de-DE" sz="1400" b="0" dirty="0" err="1">
                <a:solidFill>
                  <a:srgbClr val="333333"/>
                </a:solidFill>
              </a:rPr>
              <a:t>Red</a:t>
            </a:r>
            <a:r>
              <a:rPr lang="de-DE" sz="1400" b="0" dirty="0">
                <a:solidFill>
                  <a:srgbClr val="333333"/>
                </a:solidFill>
              </a:rPr>
              <a:t> Cross Blood Donation Service North-East </a:t>
            </a:r>
            <a:r>
              <a:rPr lang="de-DE" sz="1400" b="0" dirty="0" err="1">
                <a:solidFill>
                  <a:srgbClr val="333333"/>
                </a:solidFill>
              </a:rPr>
              <a:t>and</a:t>
            </a:r>
            <a:r>
              <a:rPr lang="de-DE" sz="1400" b="0" dirty="0">
                <a:solidFill>
                  <a:srgbClr val="333333"/>
                </a:solidFill>
              </a:rPr>
              <a:t> Baden-Württemberg Hessen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8A169A-079F-48E9-9BC3-A4FD6084F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BC8002F-7B97-4CF9-A9CC-C2193C75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94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44A720-7E4E-4181-BD94-8A6A7DFB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23D4FD-E6FF-44C6-A3F1-003B8E1B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Volunteering</a:t>
            </a:r>
            <a:r>
              <a:rPr lang="de-DE" dirty="0"/>
              <a:t> in Germany 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FC4F806-06B2-45EF-A7E0-461A4D31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7992566" cy="2952751"/>
          </a:xfrm>
        </p:spPr>
        <p:txBody>
          <a:bodyPr>
            <a:normAutofit/>
          </a:bodyPr>
          <a:lstStyle/>
          <a:p>
            <a:r>
              <a:rPr lang="en-US" sz="1400" dirty="0"/>
              <a:t>28.8 million (39.7%, age 14+) volunteers </a:t>
            </a:r>
            <a:r>
              <a:rPr lang="en-US" sz="1100" dirty="0"/>
              <a:t>(</a:t>
            </a:r>
            <a:r>
              <a:rPr lang="en-US" sz="1100" i="1" dirty="0"/>
              <a:t>FWS 2019</a:t>
            </a:r>
            <a:r>
              <a:rPr lang="en-US" sz="1100" dirty="0"/>
              <a:t>, Simonson et al., 2022)</a:t>
            </a:r>
          </a:p>
          <a:p>
            <a:pPr lvl="1"/>
            <a:r>
              <a:rPr lang="en-US" sz="1400" dirty="0"/>
              <a:t>General increase of volunteers across the last 20 years </a:t>
            </a:r>
          </a:p>
          <a:p>
            <a:pPr lvl="1"/>
            <a:r>
              <a:rPr lang="en-US" sz="1400" dirty="0"/>
              <a:t>Increasing gender balance in volunteering </a:t>
            </a:r>
          </a:p>
          <a:p>
            <a:r>
              <a:rPr lang="en-US" sz="1400" dirty="0"/>
              <a:t>Shift in engagement areas from education towards civil protection &amp; disaster control </a:t>
            </a:r>
            <a:r>
              <a:rPr lang="en-US" sz="1100" dirty="0"/>
              <a:t>(</a:t>
            </a:r>
            <a:r>
              <a:rPr lang="en-US" sz="1100" dirty="0" err="1"/>
              <a:t>ZiviZ</a:t>
            </a:r>
            <a:r>
              <a:rPr lang="en-US" sz="1100" dirty="0"/>
              <a:t>, 2025)</a:t>
            </a:r>
          </a:p>
          <a:p>
            <a:r>
              <a:rPr lang="en-US" sz="1400" dirty="0"/>
              <a:t>Shifts in engagement behavior: rise in episodic volunteering, engagement patterns are changing, with a noticeable increase in short-term or event-based (episodic) volunteering </a:t>
            </a:r>
            <a:r>
              <a:rPr lang="en-US" sz="1100" dirty="0"/>
              <a:t>(</a:t>
            </a:r>
            <a:r>
              <a:rPr lang="en-US" sz="1100" dirty="0" err="1"/>
              <a:t>Cnaan</a:t>
            </a:r>
            <a:r>
              <a:rPr lang="en-US" sz="1100" dirty="0"/>
              <a:t> et al., 2022)</a:t>
            </a:r>
          </a:p>
          <a:p>
            <a:r>
              <a:rPr lang="en-US" sz="1400" i="1" dirty="0"/>
              <a:t>FWS 2024 </a:t>
            </a:r>
            <a:r>
              <a:rPr lang="en-US" sz="1400" dirty="0"/>
              <a:t>expected to be published in October 2025</a:t>
            </a:r>
          </a:p>
          <a:p>
            <a:r>
              <a:rPr lang="en-US" sz="1400" dirty="0"/>
              <a:t>No specific information on blood donations volunteers </a:t>
            </a:r>
          </a:p>
          <a:p>
            <a:endParaRPr lang="en-US" sz="1100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3F947FD-AF9C-4083-AC68-65D5E05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24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44A720-7E4E-4181-BD94-8A6A7DFB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23D4FD-E6FF-44C6-A3F1-003B8E1B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Overview</a:t>
            </a:r>
            <a:r>
              <a:rPr lang="de-DE" dirty="0"/>
              <a:t> German </a:t>
            </a:r>
            <a:r>
              <a:rPr lang="de-DE" dirty="0" err="1"/>
              <a:t>Red</a:t>
            </a:r>
            <a:r>
              <a:rPr lang="de-DE" dirty="0"/>
              <a:t> Cross Blood Donation Services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FC4F806-06B2-45EF-A7E0-461A4D31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3240038" cy="2952751"/>
          </a:xfrm>
        </p:spPr>
        <p:txBody>
          <a:bodyPr>
            <a:normAutofit fontScale="92500"/>
          </a:bodyPr>
          <a:lstStyle/>
          <a:p>
            <a:r>
              <a:rPr lang="en-US" dirty="0"/>
              <a:t>Nonprofit Organizations (</a:t>
            </a:r>
            <a:r>
              <a:rPr lang="en-US" dirty="0" err="1"/>
              <a:t>gGmbH</a:t>
            </a:r>
            <a:r>
              <a:rPr lang="en-US" dirty="0"/>
              <a:t>)</a:t>
            </a:r>
          </a:p>
          <a:p>
            <a:r>
              <a:rPr lang="en-US" dirty="0"/>
              <a:t>Over 2.8 million annual donations</a:t>
            </a:r>
          </a:p>
          <a:p>
            <a:r>
              <a:rPr lang="en-US" dirty="0"/>
              <a:t>40.000 blood donation appointments annually </a:t>
            </a:r>
          </a:p>
          <a:p>
            <a:r>
              <a:rPr lang="en-US" dirty="0"/>
              <a:t>The organization of these appointments is coordinated through a collaboration between full-time staff, volunteers, and voluntary helpers.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3F947FD-AF9C-4083-AC68-65D5E05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4478" r="6295" b="13159"/>
          <a:stretch/>
        </p:blipFill>
        <p:spPr>
          <a:xfrm>
            <a:off x="3707904" y="914410"/>
            <a:ext cx="5436096" cy="31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347614"/>
            <a:ext cx="8352606" cy="3171599"/>
          </a:xfrm>
        </p:spPr>
        <p:txBody>
          <a:bodyPr>
            <a:normAutofit/>
          </a:bodyPr>
          <a:lstStyle/>
          <a:p>
            <a:pPr marL="228600" lvl="2"/>
            <a:r>
              <a:rPr lang="en-US" sz="2000" dirty="0"/>
              <a:t>Limited awareness of volunteering beyond donating blood (e.g., different engagement opportunities) </a:t>
            </a:r>
          </a:p>
          <a:p>
            <a:pPr marL="228600" lvl="2"/>
            <a:r>
              <a:rPr lang="en-US" sz="2000" dirty="0"/>
              <a:t>Lack of available data on engaged volunteers in blood donation </a:t>
            </a:r>
          </a:p>
          <a:p>
            <a:pPr marL="685800" lvl="3"/>
            <a:r>
              <a:rPr lang="en-US" sz="2000" dirty="0"/>
              <a:t>Volunteers are formally engaged in regional GRC associations not at the Blood Donation Services</a:t>
            </a:r>
          </a:p>
          <a:p>
            <a:pPr marL="685800" lvl="3"/>
            <a:r>
              <a:rPr lang="en-US" sz="2000" dirty="0"/>
              <a:t>No access to identify who volunteers in blood donation services are </a:t>
            </a:r>
          </a:p>
          <a:p>
            <a:pPr marL="228600" lvl="2"/>
            <a:endParaRPr lang="en-US" sz="2000" dirty="0"/>
          </a:p>
          <a:p>
            <a:pPr marL="685800" lvl="3"/>
            <a:endParaRPr lang="en-US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ECDHM 2025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Challenges in Volunteer Engagement in Blood Donation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9360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2.xml><?xml version="1.0" encoding="utf-8"?>
<a:theme xmlns:a="http://schemas.openxmlformats.org/drawingml/2006/main" name="1_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3.xml><?xml version="1.0" encoding="utf-8"?>
<a:theme xmlns:a="http://schemas.openxmlformats.org/drawingml/2006/main" name="Sanquin-standaard">
  <a:themeElements>
    <a:clrScheme name="Sanquin_kleuren">
      <a:dk1>
        <a:sysClr val="windowText" lastClr="000000"/>
      </a:dk1>
      <a:lt1>
        <a:sysClr val="window" lastClr="FFFFFF"/>
      </a:lt1>
      <a:dk2>
        <a:srgbClr val="948DFF"/>
      </a:dk2>
      <a:lt2>
        <a:srgbClr val="42649B"/>
      </a:lt2>
      <a:accent1>
        <a:srgbClr val="FFA5FC"/>
      </a:accent1>
      <a:accent2>
        <a:srgbClr val="1CDBFC"/>
      </a:accent2>
      <a:accent3>
        <a:srgbClr val="FF9700"/>
      </a:accent3>
      <a:accent4>
        <a:srgbClr val="D8FFC5"/>
      </a:accent4>
      <a:accent5>
        <a:srgbClr val="46B472"/>
      </a:accent5>
      <a:accent6>
        <a:srgbClr val="C21A56"/>
      </a:accent6>
      <a:hlink>
        <a:srgbClr val="000000"/>
      </a:hlink>
      <a:folHlink>
        <a:srgbClr val="000000"/>
      </a:folHlink>
    </a:clrScheme>
    <a:fontScheme name="Segoe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QUIN-standaard-ppt-model.potx" id="{451634E7-16D4-485C-84A8-B74E241D1357}" vid="{F92EA2C6-D11F-469F-B9CF-43E2D40D5CA2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6bb0d9-941c-4c72-8b58-eec0f92f91f9">
      <Terms xmlns="http://schemas.microsoft.com/office/infopath/2007/PartnerControls"/>
    </lcf76f155ced4ddcb4097134ff3c332f>
    <TaxCatchAll xmlns="390cec58-3f9b-4ba4-8a21-a3ec4dd383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9E7D0817F5448AEBCFEDF85947944" ma:contentTypeVersion="14" ma:contentTypeDescription="Een nieuw document maken." ma:contentTypeScope="" ma:versionID="ca1fff6abcce7fd0edbeffb66a73830c">
  <xsd:schema xmlns:xsd="http://www.w3.org/2001/XMLSchema" xmlns:xs="http://www.w3.org/2001/XMLSchema" xmlns:p="http://schemas.microsoft.com/office/2006/metadata/properties" xmlns:ns2="226bb0d9-941c-4c72-8b58-eec0f92f91f9" xmlns:ns3="390cec58-3f9b-4ba4-8a21-a3ec4dd383b8" targetNamespace="http://schemas.microsoft.com/office/2006/metadata/properties" ma:root="true" ma:fieldsID="62c6e46a416083380a54c833316e6934" ns2:_="" ns3:_="">
    <xsd:import namespace="226bb0d9-941c-4c72-8b58-eec0f92f91f9"/>
    <xsd:import namespace="390cec58-3f9b-4ba4-8a21-a3ec4dd38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bb0d9-941c-4c72-8b58-eec0f92f9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1cba57-224f-4b5e-856c-412f75d57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cec58-3f9b-4ba4-8a21-a3ec4dd383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9674ad-d5c1-440c-aae0-4061e05cf5d0}" ma:internalName="TaxCatchAll" ma:showField="CatchAllData" ma:web="390cec58-3f9b-4ba4-8a21-a3ec4dd38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E9F1F-EDFC-4B9F-90D6-FF7629612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76099-763A-4686-B3F5-939F3E16EF65}">
  <ds:schemaRefs>
    <ds:schemaRef ds:uri="a8d2fd8b-ea47-4297-a2a4-bbaafe68126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226bb0d9-941c-4c72-8b58-eec0f92f91f9"/>
    <ds:schemaRef ds:uri="390cec58-3f9b-4ba4-8a21-a3ec4dd383b8"/>
  </ds:schemaRefs>
</ds:datastoreItem>
</file>

<file path=customXml/itemProps3.xml><?xml version="1.0" encoding="utf-8"?>
<ds:datastoreItem xmlns:ds="http://schemas.openxmlformats.org/officeDocument/2006/customXml" ds:itemID="{005F40EE-18B7-4933-8987-B1D4F1DB5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bb0d9-941c-4c72-8b58-eec0f92f91f9"/>
    <ds:schemaRef ds:uri="390cec58-3f9b-4ba4-8a21-a3ec4dd38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2</TotalTime>
  <Words>2481</Words>
  <Application>Microsoft Office PowerPoint</Application>
  <PresentationFormat>Diavoorstelling (16:9)</PresentationFormat>
  <Paragraphs>312</Paragraphs>
  <Slides>31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31</vt:i4>
      </vt:variant>
    </vt:vector>
  </HeadingPairs>
  <TitlesOfParts>
    <vt:vector size="39" baseType="lpstr">
      <vt:lpstr>TheSans UHH</vt:lpstr>
      <vt:lpstr>Arial</vt:lpstr>
      <vt:lpstr>Segoe UI Semibold</vt:lpstr>
      <vt:lpstr>Segoe UI Light</vt:lpstr>
      <vt:lpstr>Wingdings</vt:lpstr>
      <vt:lpstr>Benutzerdefiniertes Design</vt:lpstr>
      <vt:lpstr>1_Benutzerdefiniertes Design</vt:lpstr>
      <vt:lpstr>Sanquin-standaard</vt:lpstr>
      <vt:lpstr>Sustainable Volunteer Management in Blood Donation Services </vt:lpstr>
      <vt:lpstr>Disclosure</vt:lpstr>
      <vt:lpstr>Welcome to our Special Session:  Sustainable Volunteer Management  in Blood Donation Services</vt:lpstr>
      <vt:lpstr>Guiding Questions for Discussion:  Sustainable Volunteer Management</vt:lpstr>
      <vt:lpstr>Sustainable Volunteer Management  in Blood Donation Services</vt:lpstr>
      <vt:lpstr>Missing Data: Volunteering in Blood Donation Services </vt:lpstr>
      <vt:lpstr>Volunteering in Germany </vt:lpstr>
      <vt:lpstr>Overview German Red Cross Blood Donation Services</vt:lpstr>
      <vt:lpstr>Current Challenges in Volunteer Engagement in Blood Donation</vt:lpstr>
      <vt:lpstr>Social Impact Research Lab</vt:lpstr>
      <vt:lpstr>Engagement 2030 Research Group</vt:lpstr>
      <vt:lpstr>Pilot Study: Volunteer Management at the GRC Dr. Lena Kristin Kunz </vt:lpstr>
      <vt:lpstr>GRC Structures (Approx. 43.400 employees and 400.000 active volunteers)</vt:lpstr>
      <vt:lpstr>Pilot Study: Volunteer Management at the GRC</vt:lpstr>
      <vt:lpstr>Results: Strategic Volunteer Management </vt:lpstr>
      <vt:lpstr>Results: Recruitment of Volunteer</vt:lpstr>
      <vt:lpstr>Results: Retention and Engagement</vt:lpstr>
      <vt:lpstr>Discussion</vt:lpstr>
      <vt:lpstr>Exploring Volunteer Management in Blood Donation</vt:lpstr>
      <vt:lpstr>Conceptualizing and Measuring Preferences of Blood Donation Volunteers Sarah Fenske, Silke Boenigk</vt:lpstr>
      <vt:lpstr>Theory: Blood Donation Volunteer Preferences</vt:lpstr>
      <vt:lpstr>Method: Surveying Blood Donation Volunteers</vt:lpstr>
      <vt:lpstr>WIP: Blood Donation Volunteer Preferences</vt:lpstr>
      <vt:lpstr>Flexibilization of Voluntary Work in Blood Donation Services Alexander Rödl, Silke Boenigk</vt:lpstr>
      <vt:lpstr>Conceptual Framework</vt:lpstr>
      <vt:lpstr>Mixed Methods Approach</vt:lpstr>
      <vt:lpstr>Preliminary results of the interviews</vt:lpstr>
      <vt:lpstr>Discussion:  Sustainable Volunteer Management</vt:lpstr>
      <vt:lpstr>Thank you for your attention and participation!</vt:lpstr>
      <vt:lpstr>References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des neuen Exzellenzclusters „Understanding XYZ“</dc:title>
  <dc:subject/>
  <dc:creator>Rödl;Alexander;Kunz, Lena Kristin</dc:creator>
  <cp:keywords/>
  <dc:description/>
  <cp:lastModifiedBy>Jansen, Lucas</cp:lastModifiedBy>
  <cp:revision>279</cp:revision>
  <dcterms:created xsi:type="dcterms:W3CDTF">2023-05-30T13:23:33Z</dcterms:created>
  <dcterms:modified xsi:type="dcterms:W3CDTF">2025-10-10T07:41:30Z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lpwstr>Deutsch</vt:lpwstr>
  </property>
  <property fmtid="{D5CDD505-2E9C-101B-9397-08002B2CF9AE}" pid="3" name="ContentTypeId">
    <vt:lpwstr>0x0101004619E7D0817F5448AEBCFEDF85947944</vt:lpwstr>
  </property>
</Properties>
</file>