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93" r:id="rId5"/>
    <p:sldId id="294" r:id="rId6"/>
    <p:sldId id="264" r:id="rId7"/>
    <p:sldId id="274" r:id="rId8"/>
    <p:sldId id="265" r:id="rId9"/>
    <p:sldId id="268" r:id="rId10"/>
    <p:sldId id="270" r:id="rId11"/>
    <p:sldId id="276" r:id="rId12"/>
    <p:sldId id="312" r:id="rId13"/>
    <p:sldId id="311" r:id="rId14"/>
    <p:sldId id="279" r:id="rId15"/>
    <p:sldId id="281" r:id="rId16"/>
    <p:sldId id="282" r:id="rId17"/>
    <p:sldId id="286" r:id="rId18"/>
    <p:sldId id="287" r:id="rId19"/>
    <p:sldId id="288" r:id="rId20"/>
    <p:sldId id="28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AC2E2-3637-45A7-A609-CFF552E3A4AA}" type="doc">
      <dgm:prSet loTypeId="urn:microsoft.com/office/officeart/2005/8/layout/hierarchy6" loCatId="hierarchy" qsTypeId="urn:microsoft.com/office/officeart/2005/8/quickstyle/3d2" qsCatId="3D" csTypeId="urn:microsoft.com/office/officeart/2005/8/colors/accent1_2" csCatId="accent1" phldr="1"/>
      <dgm:spPr/>
      <dgm:t>
        <a:bodyPr/>
        <a:lstStyle/>
        <a:p>
          <a:endParaRPr kumimoji="1" lang="ja-JP" altLang="en-US"/>
        </a:p>
      </dgm:t>
    </dgm:pt>
    <dgm:pt modelId="{3206D159-354E-4715-983D-927F8ED28FE0}">
      <dgm:prSet phldrT="[テキスト]" custT="1"/>
      <dgm:spPr/>
      <dgm:t>
        <a:bodyPr/>
        <a:lstStyle/>
        <a:p>
          <a:r>
            <a:rPr kumimoji="1" lang="en-US" altLang="ja-JP" sz="1400" b="1" dirty="0"/>
            <a:t>(Total Number of Establishments)</a:t>
          </a:r>
        </a:p>
        <a:p>
          <a:r>
            <a:rPr kumimoji="1" lang="en-US" altLang="ja-JP" sz="1400" b="1" dirty="0"/>
            <a:t>923,356</a:t>
          </a:r>
          <a:endParaRPr kumimoji="1" lang="ja-JP" altLang="en-US" sz="1400" b="1" dirty="0"/>
        </a:p>
      </dgm:t>
    </dgm:pt>
    <dgm:pt modelId="{9240E17F-1A63-4455-AFEB-1CFD1F8D8FFB}" type="parTrans" cxnId="{2E295A75-6067-4500-96E8-FD7848E1393B}">
      <dgm:prSet/>
      <dgm:spPr/>
      <dgm:t>
        <a:bodyPr/>
        <a:lstStyle/>
        <a:p>
          <a:endParaRPr kumimoji="1" lang="ja-JP" altLang="en-US" sz="1400"/>
        </a:p>
      </dgm:t>
    </dgm:pt>
    <dgm:pt modelId="{5051F7A1-B325-42C0-8C77-C2FC357FBDB6}" type="sibTrans" cxnId="{2E295A75-6067-4500-96E8-FD7848E1393B}">
      <dgm:prSet/>
      <dgm:spPr/>
      <dgm:t>
        <a:bodyPr/>
        <a:lstStyle/>
        <a:p>
          <a:endParaRPr kumimoji="1" lang="ja-JP" altLang="en-US" sz="1400"/>
        </a:p>
      </dgm:t>
    </dgm:pt>
    <dgm:pt modelId="{002E4FA1-24A7-4ED8-AF18-4B03F0F92842}">
      <dgm:prSet phldrT="[テキスト]" custT="1"/>
      <dgm:spPr/>
      <dgm:t>
        <a:bodyPr/>
        <a:lstStyle/>
        <a:p>
          <a:r>
            <a:rPr kumimoji="1" lang="en-US" altLang="ja-JP" sz="1200" b="1" dirty="0"/>
            <a:t>(Registered)</a:t>
          </a:r>
        </a:p>
        <a:p>
          <a:r>
            <a:rPr kumimoji="1" lang="en-US" altLang="ja-JP" sz="1200" b="1" dirty="0"/>
            <a:t>462,605</a:t>
          </a:r>
        </a:p>
        <a:p>
          <a:r>
            <a:rPr kumimoji="1" lang="en-US" altLang="ja-JP" sz="1200" b="1" dirty="0"/>
            <a:t> (50.1%)</a:t>
          </a:r>
          <a:endParaRPr kumimoji="1" lang="ja-JP" altLang="en-US" sz="1200" b="1" dirty="0"/>
        </a:p>
      </dgm:t>
    </dgm:pt>
    <dgm:pt modelId="{339AD887-31B2-4E54-8606-2034FD99F865}" type="parTrans" cxnId="{82253AD2-CD75-4DA0-AE6D-2987E415B040}">
      <dgm:prSet/>
      <dgm:spPr/>
      <dgm:t>
        <a:bodyPr/>
        <a:lstStyle/>
        <a:p>
          <a:endParaRPr kumimoji="1" lang="ja-JP" altLang="en-US" sz="1400"/>
        </a:p>
      </dgm:t>
    </dgm:pt>
    <dgm:pt modelId="{EE467F69-AAD5-4DFD-987B-7DFF566B4A3E}" type="sibTrans" cxnId="{82253AD2-CD75-4DA0-AE6D-2987E415B040}">
      <dgm:prSet/>
      <dgm:spPr/>
      <dgm:t>
        <a:bodyPr/>
        <a:lstStyle/>
        <a:p>
          <a:endParaRPr kumimoji="1" lang="ja-JP" altLang="en-US" sz="1400"/>
        </a:p>
      </dgm:t>
    </dgm:pt>
    <dgm:pt modelId="{A1E73F3E-DBCF-48C3-9941-DABE54978FCA}">
      <dgm:prSet phldrT="[テキスト]" custT="1"/>
      <dgm:spPr/>
      <dgm:t>
        <a:bodyPr/>
        <a:lstStyle/>
        <a:p>
          <a:r>
            <a:rPr kumimoji="1" lang="en-US" altLang="ja-JP" sz="1200" b="1" dirty="0">
              <a:ln/>
            </a:rPr>
            <a:t>(Not Registered)</a:t>
          </a:r>
        </a:p>
        <a:p>
          <a:r>
            <a:rPr kumimoji="1" lang="en-US" altLang="ja-JP" sz="1200" b="1" dirty="0">
              <a:ln/>
            </a:rPr>
            <a:t>460,422</a:t>
          </a:r>
        </a:p>
        <a:p>
          <a:r>
            <a:rPr kumimoji="1" lang="en-US" altLang="ja-JP" sz="1200" b="1" dirty="0">
              <a:ln/>
            </a:rPr>
            <a:t>(49.9%)</a:t>
          </a:r>
          <a:endParaRPr kumimoji="1" lang="ja-JP" altLang="en-US" sz="1200" b="1" dirty="0"/>
        </a:p>
      </dgm:t>
    </dgm:pt>
    <dgm:pt modelId="{9355A46C-B32D-406E-B5F2-07FC923BE2D0}" type="parTrans" cxnId="{F206D652-1DEE-41E2-BA79-9E7F6E47ED01}">
      <dgm:prSet/>
      <dgm:spPr/>
      <dgm:t>
        <a:bodyPr/>
        <a:lstStyle/>
        <a:p>
          <a:endParaRPr kumimoji="1" lang="ja-JP" altLang="en-US" sz="1400"/>
        </a:p>
      </dgm:t>
    </dgm:pt>
    <dgm:pt modelId="{0E37D264-5B75-40BD-BA01-C413D0E2BEF1}" type="sibTrans" cxnId="{F206D652-1DEE-41E2-BA79-9E7F6E47ED01}">
      <dgm:prSet/>
      <dgm:spPr/>
      <dgm:t>
        <a:bodyPr/>
        <a:lstStyle/>
        <a:p>
          <a:endParaRPr kumimoji="1" lang="ja-JP" altLang="en-US" sz="1400"/>
        </a:p>
      </dgm:t>
    </dgm:pt>
    <dgm:pt modelId="{571C49C9-0547-420F-B7E7-A9F0E8841D04}">
      <dgm:prSet phldrT="[テキスト]" custT="1"/>
      <dgm:spPr/>
      <dgm:t>
        <a:bodyPr/>
        <a:lstStyle/>
        <a:p>
          <a:r>
            <a:rPr kumimoji="1" lang="en-US" altLang="ja-JP" sz="1200" b="1" dirty="0"/>
            <a:t>Not Reported 329</a:t>
          </a:r>
        </a:p>
        <a:p>
          <a:r>
            <a:rPr kumimoji="1" lang="en-US" altLang="ja-JP" sz="1200" b="1" dirty="0"/>
            <a:t>(0.04%)</a:t>
          </a:r>
          <a:endParaRPr kumimoji="1" lang="ja-JP" altLang="en-US" sz="1200" b="1" dirty="0"/>
        </a:p>
      </dgm:t>
    </dgm:pt>
    <dgm:pt modelId="{217EA39D-37C7-42B2-AD87-B1AA58FA1782}" type="parTrans" cxnId="{B440EA80-D958-42FA-B3AB-F6A92021B834}">
      <dgm:prSet/>
      <dgm:spPr/>
      <dgm:t>
        <a:bodyPr/>
        <a:lstStyle/>
        <a:p>
          <a:endParaRPr lang="en-US" sz="1400"/>
        </a:p>
      </dgm:t>
    </dgm:pt>
    <dgm:pt modelId="{30160803-ABAC-4218-AC07-25379F2777BC}" type="sibTrans" cxnId="{B440EA80-D958-42FA-B3AB-F6A92021B834}">
      <dgm:prSet/>
      <dgm:spPr/>
      <dgm:t>
        <a:bodyPr/>
        <a:lstStyle/>
        <a:p>
          <a:endParaRPr lang="en-US" sz="1400"/>
        </a:p>
      </dgm:t>
    </dgm:pt>
    <dgm:pt modelId="{5BE01188-F601-4DF6-850B-5350AB4FBCE1}" type="pres">
      <dgm:prSet presAssocID="{5B9AC2E2-3637-45A7-A609-CFF552E3A4AA}" presName="mainComposite" presStyleCnt="0">
        <dgm:presLayoutVars>
          <dgm:chPref val="1"/>
          <dgm:dir/>
          <dgm:animOne val="branch"/>
          <dgm:animLvl val="lvl"/>
          <dgm:resizeHandles val="exact"/>
        </dgm:presLayoutVars>
      </dgm:prSet>
      <dgm:spPr/>
    </dgm:pt>
    <dgm:pt modelId="{3B1EEFFA-8B3E-4CD9-A2B4-E538A0CAA524}" type="pres">
      <dgm:prSet presAssocID="{5B9AC2E2-3637-45A7-A609-CFF552E3A4AA}" presName="hierFlow" presStyleCnt="0"/>
      <dgm:spPr/>
    </dgm:pt>
    <dgm:pt modelId="{B8FD3BA0-0756-4BA4-8A24-63896942C38F}" type="pres">
      <dgm:prSet presAssocID="{5B9AC2E2-3637-45A7-A609-CFF552E3A4AA}" presName="hierChild1" presStyleCnt="0">
        <dgm:presLayoutVars>
          <dgm:chPref val="1"/>
          <dgm:animOne val="branch"/>
          <dgm:animLvl val="lvl"/>
        </dgm:presLayoutVars>
      </dgm:prSet>
      <dgm:spPr/>
    </dgm:pt>
    <dgm:pt modelId="{F73131F9-D6FD-4E11-9A80-6AB62D3B8132}" type="pres">
      <dgm:prSet presAssocID="{3206D159-354E-4715-983D-927F8ED28FE0}" presName="Name14" presStyleCnt="0"/>
      <dgm:spPr/>
    </dgm:pt>
    <dgm:pt modelId="{4D1BB6D5-796F-4082-8B96-C82E689A8B83}" type="pres">
      <dgm:prSet presAssocID="{3206D159-354E-4715-983D-927F8ED28FE0}" presName="level1Shape" presStyleLbl="node0" presStyleIdx="0" presStyleCnt="1" custScaleX="171069" custLinFactNeighborX="-30529" custLinFactNeighborY="-11426">
        <dgm:presLayoutVars>
          <dgm:chPref val="3"/>
        </dgm:presLayoutVars>
      </dgm:prSet>
      <dgm:spPr/>
    </dgm:pt>
    <dgm:pt modelId="{8225DDED-1E46-4554-868D-8DDEAC557483}" type="pres">
      <dgm:prSet presAssocID="{3206D159-354E-4715-983D-927F8ED28FE0}" presName="hierChild2" presStyleCnt="0"/>
      <dgm:spPr/>
    </dgm:pt>
    <dgm:pt modelId="{A926C40A-1832-40BE-A4A3-90D5E94019C1}" type="pres">
      <dgm:prSet presAssocID="{339AD887-31B2-4E54-8606-2034FD99F865}" presName="Name19" presStyleLbl="parChTrans1D2" presStyleIdx="0" presStyleCnt="3"/>
      <dgm:spPr/>
    </dgm:pt>
    <dgm:pt modelId="{634B450F-A9BF-4D66-95A0-E7BFEE98C233}" type="pres">
      <dgm:prSet presAssocID="{002E4FA1-24A7-4ED8-AF18-4B03F0F92842}" presName="Name21" presStyleCnt="0"/>
      <dgm:spPr/>
    </dgm:pt>
    <dgm:pt modelId="{B469D2EE-75B8-4D55-8BFB-E8528AA72EF6}" type="pres">
      <dgm:prSet presAssocID="{002E4FA1-24A7-4ED8-AF18-4B03F0F92842}" presName="level2Shape" presStyleLbl="node2" presStyleIdx="0" presStyleCnt="3" custScaleX="96769" custScaleY="124341" custLinFactNeighborX="-41942" custLinFactNeighborY="1634"/>
      <dgm:spPr/>
    </dgm:pt>
    <dgm:pt modelId="{AA6F95A1-D99A-407F-ACF5-0F2A572F34E2}" type="pres">
      <dgm:prSet presAssocID="{002E4FA1-24A7-4ED8-AF18-4B03F0F92842}" presName="hierChild3" presStyleCnt="0"/>
      <dgm:spPr/>
    </dgm:pt>
    <dgm:pt modelId="{F98FFDE8-8A2B-469C-B79D-FF935CEB4527}" type="pres">
      <dgm:prSet presAssocID="{9355A46C-B32D-406E-B5F2-07FC923BE2D0}" presName="Name19" presStyleLbl="parChTrans1D2" presStyleIdx="1" presStyleCnt="3"/>
      <dgm:spPr/>
    </dgm:pt>
    <dgm:pt modelId="{20286B07-E51C-4EB4-AA30-0B941C7BC02D}" type="pres">
      <dgm:prSet presAssocID="{A1E73F3E-DBCF-48C3-9941-DABE54978FCA}" presName="Name21" presStyleCnt="0"/>
      <dgm:spPr/>
    </dgm:pt>
    <dgm:pt modelId="{07D909C2-27AA-4909-8911-4E4433ED6E96}" type="pres">
      <dgm:prSet presAssocID="{A1E73F3E-DBCF-48C3-9941-DABE54978FCA}" presName="level2Shape" presStyleLbl="node2" presStyleIdx="1" presStyleCnt="3" custScaleY="137075" custLinFactNeighborX="65" custLinFactNeighborY="107"/>
      <dgm:spPr/>
    </dgm:pt>
    <dgm:pt modelId="{ED261199-07DA-489D-810C-3CEDAFE42BE8}" type="pres">
      <dgm:prSet presAssocID="{A1E73F3E-DBCF-48C3-9941-DABE54978FCA}" presName="hierChild3" presStyleCnt="0"/>
      <dgm:spPr/>
    </dgm:pt>
    <dgm:pt modelId="{EC4B44EE-D5EF-4BC7-AE4F-05B3CC5665D5}" type="pres">
      <dgm:prSet presAssocID="{217EA39D-37C7-42B2-AD87-B1AA58FA1782}" presName="Name19" presStyleLbl="parChTrans1D2" presStyleIdx="2" presStyleCnt="3"/>
      <dgm:spPr/>
    </dgm:pt>
    <dgm:pt modelId="{BBA2E503-22CB-4D0E-A98A-1AF975A2B67F}" type="pres">
      <dgm:prSet presAssocID="{571C49C9-0547-420F-B7E7-A9F0E8841D04}" presName="Name21" presStyleCnt="0"/>
      <dgm:spPr/>
    </dgm:pt>
    <dgm:pt modelId="{FD3B635A-C509-4356-8358-9A58A2C6BCB8}" type="pres">
      <dgm:prSet presAssocID="{571C49C9-0547-420F-B7E7-A9F0E8841D04}" presName="level2Shape" presStyleLbl="node2" presStyleIdx="2" presStyleCnt="3" custScaleY="137075" custLinFactNeighborX="-15862" custLinFactNeighborY="-771"/>
      <dgm:spPr/>
    </dgm:pt>
    <dgm:pt modelId="{A4DE7BA0-2622-459F-A819-86E6B4FD8B80}" type="pres">
      <dgm:prSet presAssocID="{571C49C9-0547-420F-B7E7-A9F0E8841D04}" presName="hierChild3" presStyleCnt="0"/>
      <dgm:spPr/>
    </dgm:pt>
    <dgm:pt modelId="{3926DA31-3670-4209-B67A-3FCAF4F60F1D}" type="pres">
      <dgm:prSet presAssocID="{5B9AC2E2-3637-45A7-A609-CFF552E3A4AA}" presName="bgShapesFlow" presStyleCnt="0"/>
      <dgm:spPr/>
    </dgm:pt>
  </dgm:ptLst>
  <dgm:cxnLst>
    <dgm:cxn modelId="{88E43F24-14EE-4F60-90FA-867126CBED71}" type="presOf" srcId="{217EA39D-37C7-42B2-AD87-B1AA58FA1782}" destId="{EC4B44EE-D5EF-4BC7-AE4F-05B3CC5665D5}" srcOrd="0" destOrd="0" presId="urn:microsoft.com/office/officeart/2005/8/layout/hierarchy6"/>
    <dgm:cxn modelId="{A8500E26-BF46-48C4-98E2-FFECF6EC6320}" type="presOf" srcId="{5B9AC2E2-3637-45A7-A609-CFF552E3A4AA}" destId="{5BE01188-F601-4DF6-850B-5350AB4FBCE1}" srcOrd="0" destOrd="0" presId="urn:microsoft.com/office/officeart/2005/8/layout/hierarchy6"/>
    <dgm:cxn modelId="{22FA9E35-DFB2-46D9-B646-0098F46AE3EE}" type="presOf" srcId="{3206D159-354E-4715-983D-927F8ED28FE0}" destId="{4D1BB6D5-796F-4082-8B96-C82E689A8B83}" srcOrd="0" destOrd="0" presId="urn:microsoft.com/office/officeart/2005/8/layout/hierarchy6"/>
    <dgm:cxn modelId="{DBE3316D-E6CB-4E8F-9A59-BF4B699C3F2C}" type="presOf" srcId="{9355A46C-B32D-406E-B5F2-07FC923BE2D0}" destId="{F98FFDE8-8A2B-469C-B79D-FF935CEB4527}" srcOrd="0" destOrd="0" presId="urn:microsoft.com/office/officeart/2005/8/layout/hierarchy6"/>
    <dgm:cxn modelId="{7D60F470-5F89-493A-B182-A1C88492392B}" type="presOf" srcId="{571C49C9-0547-420F-B7E7-A9F0E8841D04}" destId="{FD3B635A-C509-4356-8358-9A58A2C6BCB8}" srcOrd="0" destOrd="0" presId="urn:microsoft.com/office/officeart/2005/8/layout/hierarchy6"/>
    <dgm:cxn modelId="{F206D652-1DEE-41E2-BA79-9E7F6E47ED01}" srcId="{3206D159-354E-4715-983D-927F8ED28FE0}" destId="{A1E73F3E-DBCF-48C3-9941-DABE54978FCA}" srcOrd="1" destOrd="0" parTransId="{9355A46C-B32D-406E-B5F2-07FC923BE2D0}" sibTransId="{0E37D264-5B75-40BD-BA01-C413D0E2BEF1}"/>
    <dgm:cxn modelId="{2E295A75-6067-4500-96E8-FD7848E1393B}" srcId="{5B9AC2E2-3637-45A7-A609-CFF552E3A4AA}" destId="{3206D159-354E-4715-983D-927F8ED28FE0}" srcOrd="0" destOrd="0" parTransId="{9240E17F-1A63-4455-AFEB-1CFD1F8D8FFB}" sibTransId="{5051F7A1-B325-42C0-8C77-C2FC357FBDB6}"/>
    <dgm:cxn modelId="{91284458-EE85-423E-BB16-6CE5D8EEBEC5}" type="presOf" srcId="{A1E73F3E-DBCF-48C3-9941-DABE54978FCA}" destId="{07D909C2-27AA-4909-8911-4E4433ED6E96}" srcOrd="0" destOrd="0" presId="urn:microsoft.com/office/officeart/2005/8/layout/hierarchy6"/>
    <dgm:cxn modelId="{B440EA80-D958-42FA-B3AB-F6A92021B834}" srcId="{3206D159-354E-4715-983D-927F8ED28FE0}" destId="{571C49C9-0547-420F-B7E7-A9F0E8841D04}" srcOrd="2" destOrd="0" parTransId="{217EA39D-37C7-42B2-AD87-B1AA58FA1782}" sibTransId="{30160803-ABAC-4218-AC07-25379F2777BC}"/>
    <dgm:cxn modelId="{D73FBF89-E6D8-456A-9F63-2B07A12CB188}" type="presOf" srcId="{002E4FA1-24A7-4ED8-AF18-4B03F0F92842}" destId="{B469D2EE-75B8-4D55-8BFB-E8528AA72EF6}" srcOrd="0" destOrd="0" presId="urn:microsoft.com/office/officeart/2005/8/layout/hierarchy6"/>
    <dgm:cxn modelId="{4CECE3BB-30DD-4F2A-B69C-13FB4A61F835}" type="presOf" srcId="{339AD887-31B2-4E54-8606-2034FD99F865}" destId="{A926C40A-1832-40BE-A4A3-90D5E94019C1}" srcOrd="0" destOrd="0" presId="urn:microsoft.com/office/officeart/2005/8/layout/hierarchy6"/>
    <dgm:cxn modelId="{82253AD2-CD75-4DA0-AE6D-2987E415B040}" srcId="{3206D159-354E-4715-983D-927F8ED28FE0}" destId="{002E4FA1-24A7-4ED8-AF18-4B03F0F92842}" srcOrd="0" destOrd="0" parTransId="{339AD887-31B2-4E54-8606-2034FD99F865}" sibTransId="{EE467F69-AAD5-4DFD-987B-7DFF566B4A3E}"/>
    <dgm:cxn modelId="{13BBFCC2-8007-4993-B373-183F564ABDA6}" type="presParOf" srcId="{5BE01188-F601-4DF6-850B-5350AB4FBCE1}" destId="{3B1EEFFA-8B3E-4CD9-A2B4-E538A0CAA524}" srcOrd="0" destOrd="0" presId="urn:microsoft.com/office/officeart/2005/8/layout/hierarchy6"/>
    <dgm:cxn modelId="{20DB1411-FD78-4E7E-BE85-275F07F6D396}" type="presParOf" srcId="{3B1EEFFA-8B3E-4CD9-A2B4-E538A0CAA524}" destId="{B8FD3BA0-0756-4BA4-8A24-63896942C38F}" srcOrd="0" destOrd="0" presId="urn:microsoft.com/office/officeart/2005/8/layout/hierarchy6"/>
    <dgm:cxn modelId="{E7796E62-50A9-4E2D-88F3-56C9F8241436}" type="presParOf" srcId="{B8FD3BA0-0756-4BA4-8A24-63896942C38F}" destId="{F73131F9-D6FD-4E11-9A80-6AB62D3B8132}" srcOrd="0" destOrd="0" presId="urn:microsoft.com/office/officeart/2005/8/layout/hierarchy6"/>
    <dgm:cxn modelId="{5D48EE31-41C8-49BE-894F-AE7739C9B963}" type="presParOf" srcId="{F73131F9-D6FD-4E11-9A80-6AB62D3B8132}" destId="{4D1BB6D5-796F-4082-8B96-C82E689A8B83}" srcOrd="0" destOrd="0" presId="urn:microsoft.com/office/officeart/2005/8/layout/hierarchy6"/>
    <dgm:cxn modelId="{EEA4A67A-9FA1-4988-B139-2AF2843623FE}" type="presParOf" srcId="{F73131F9-D6FD-4E11-9A80-6AB62D3B8132}" destId="{8225DDED-1E46-4554-868D-8DDEAC557483}" srcOrd="1" destOrd="0" presId="urn:microsoft.com/office/officeart/2005/8/layout/hierarchy6"/>
    <dgm:cxn modelId="{2EDEA633-4FA2-4CE1-BA50-050525E27FF0}" type="presParOf" srcId="{8225DDED-1E46-4554-868D-8DDEAC557483}" destId="{A926C40A-1832-40BE-A4A3-90D5E94019C1}" srcOrd="0" destOrd="0" presId="urn:microsoft.com/office/officeart/2005/8/layout/hierarchy6"/>
    <dgm:cxn modelId="{F6A07F50-3FF3-41F9-936F-AA4D814C368C}" type="presParOf" srcId="{8225DDED-1E46-4554-868D-8DDEAC557483}" destId="{634B450F-A9BF-4D66-95A0-E7BFEE98C233}" srcOrd="1" destOrd="0" presId="urn:microsoft.com/office/officeart/2005/8/layout/hierarchy6"/>
    <dgm:cxn modelId="{D3F87981-83CF-458A-BAA3-1C6B8F0CD401}" type="presParOf" srcId="{634B450F-A9BF-4D66-95A0-E7BFEE98C233}" destId="{B469D2EE-75B8-4D55-8BFB-E8528AA72EF6}" srcOrd="0" destOrd="0" presId="urn:microsoft.com/office/officeart/2005/8/layout/hierarchy6"/>
    <dgm:cxn modelId="{234D4A91-7719-4B1A-9F9A-B393857D8068}" type="presParOf" srcId="{634B450F-A9BF-4D66-95A0-E7BFEE98C233}" destId="{AA6F95A1-D99A-407F-ACF5-0F2A572F34E2}" srcOrd="1" destOrd="0" presId="urn:microsoft.com/office/officeart/2005/8/layout/hierarchy6"/>
    <dgm:cxn modelId="{813730FE-DB2B-4630-8A1A-E88E6BEA4D07}" type="presParOf" srcId="{8225DDED-1E46-4554-868D-8DDEAC557483}" destId="{F98FFDE8-8A2B-469C-B79D-FF935CEB4527}" srcOrd="2" destOrd="0" presId="urn:microsoft.com/office/officeart/2005/8/layout/hierarchy6"/>
    <dgm:cxn modelId="{43C8A02F-AF6D-4022-AB5A-153D5A494D8B}" type="presParOf" srcId="{8225DDED-1E46-4554-868D-8DDEAC557483}" destId="{20286B07-E51C-4EB4-AA30-0B941C7BC02D}" srcOrd="3" destOrd="0" presId="urn:microsoft.com/office/officeart/2005/8/layout/hierarchy6"/>
    <dgm:cxn modelId="{1072A1A8-36F8-42F6-A7C0-33F8C4130574}" type="presParOf" srcId="{20286B07-E51C-4EB4-AA30-0B941C7BC02D}" destId="{07D909C2-27AA-4909-8911-4E4433ED6E96}" srcOrd="0" destOrd="0" presId="urn:microsoft.com/office/officeart/2005/8/layout/hierarchy6"/>
    <dgm:cxn modelId="{7BDA31FF-0E65-489F-BF56-998F1681A8C0}" type="presParOf" srcId="{20286B07-E51C-4EB4-AA30-0B941C7BC02D}" destId="{ED261199-07DA-489D-810C-3CEDAFE42BE8}" srcOrd="1" destOrd="0" presId="urn:microsoft.com/office/officeart/2005/8/layout/hierarchy6"/>
    <dgm:cxn modelId="{D11F89C0-B425-44A2-BD2B-3A985DEE7445}" type="presParOf" srcId="{8225DDED-1E46-4554-868D-8DDEAC557483}" destId="{EC4B44EE-D5EF-4BC7-AE4F-05B3CC5665D5}" srcOrd="4" destOrd="0" presId="urn:microsoft.com/office/officeart/2005/8/layout/hierarchy6"/>
    <dgm:cxn modelId="{7097FCC4-901C-44CC-B583-5A0685ACB3DD}" type="presParOf" srcId="{8225DDED-1E46-4554-868D-8DDEAC557483}" destId="{BBA2E503-22CB-4D0E-A98A-1AF975A2B67F}" srcOrd="5" destOrd="0" presId="urn:microsoft.com/office/officeart/2005/8/layout/hierarchy6"/>
    <dgm:cxn modelId="{914FA4BC-DDF0-44C2-B731-4BCE3F1CD560}" type="presParOf" srcId="{BBA2E503-22CB-4D0E-A98A-1AF975A2B67F}" destId="{FD3B635A-C509-4356-8358-9A58A2C6BCB8}" srcOrd="0" destOrd="0" presId="urn:microsoft.com/office/officeart/2005/8/layout/hierarchy6"/>
    <dgm:cxn modelId="{FC16CC51-DD92-449F-9B53-92243135A501}" type="presParOf" srcId="{BBA2E503-22CB-4D0E-A98A-1AF975A2B67F}" destId="{A4DE7BA0-2622-459F-A819-86E6B4FD8B80}" srcOrd="1" destOrd="0" presId="urn:microsoft.com/office/officeart/2005/8/layout/hierarchy6"/>
    <dgm:cxn modelId="{6CD3C881-5A23-4AD3-A9A8-A1BDC979A471}" type="presParOf" srcId="{5BE01188-F601-4DF6-850B-5350AB4FBCE1}" destId="{3926DA31-3670-4209-B67A-3FCAF4F60F1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BB6D5-796F-4082-8B96-C82E689A8B83}">
      <dsp:nvSpPr>
        <dsp:cNvPr id="0" name=""/>
        <dsp:cNvSpPr/>
      </dsp:nvSpPr>
      <dsp:spPr>
        <a:xfrm>
          <a:off x="1156255" y="0"/>
          <a:ext cx="2163303" cy="8430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en-US" altLang="ja-JP" sz="1400" b="1" kern="1200" dirty="0"/>
            <a:t>(Total Number of Establishments)</a:t>
          </a:r>
        </a:p>
        <a:p>
          <a:pPr marL="0" lvl="0" indent="0" algn="ctr" defTabSz="622300">
            <a:lnSpc>
              <a:spcPct val="90000"/>
            </a:lnSpc>
            <a:spcBef>
              <a:spcPct val="0"/>
            </a:spcBef>
            <a:spcAft>
              <a:spcPct val="35000"/>
            </a:spcAft>
            <a:buNone/>
          </a:pPr>
          <a:r>
            <a:rPr kumimoji="1" lang="en-US" altLang="ja-JP" sz="1400" b="1" kern="1200" dirty="0"/>
            <a:t>923,356</a:t>
          </a:r>
          <a:endParaRPr kumimoji="1" lang="ja-JP" altLang="en-US" sz="1400" b="1" kern="1200" dirty="0"/>
        </a:p>
      </dsp:txBody>
      <dsp:txXfrm>
        <a:off x="1180947" y="24692"/>
        <a:ext cx="2113919" cy="793669"/>
      </dsp:txXfrm>
    </dsp:sp>
    <dsp:sp modelId="{A926C40A-1832-40BE-A4A3-90D5E94019C1}">
      <dsp:nvSpPr>
        <dsp:cNvPr id="0" name=""/>
        <dsp:cNvSpPr/>
      </dsp:nvSpPr>
      <dsp:spPr>
        <a:xfrm>
          <a:off x="611860" y="843053"/>
          <a:ext cx="1626046" cy="351711"/>
        </a:xfrm>
        <a:custGeom>
          <a:avLst/>
          <a:gdLst/>
          <a:ahLst/>
          <a:cxnLst/>
          <a:rect l="0" t="0" r="0" b="0"/>
          <a:pathLst>
            <a:path>
              <a:moveTo>
                <a:pt x="1626046" y="0"/>
              </a:moveTo>
              <a:lnTo>
                <a:pt x="1626046" y="175855"/>
              </a:lnTo>
              <a:lnTo>
                <a:pt x="0" y="175855"/>
              </a:lnTo>
              <a:lnTo>
                <a:pt x="0" y="35171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469D2EE-75B8-4D55-8BFB-E8528AA72EF6}">
      <dsp:nvSpPr>
        <dsp:cNvPr id="0" name=""/>
        <dsp:cNvSpPr/>
      </dsp:nvSpPr>
      <dsp:spPr>
        <a:xfrm>
          <a:off x="0" y="1194764"/>
          <a:ext cx="1223720" cy="104826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en-US" altLang="ja-JP" sz="1200" b="1" kern="1200" dirty="0"/>
            <a:t>(Registered)</a:t>
          </a:r>
        </a:p>
        <a:p>
          <a:pPr marL="0" lvl="0" indent="0" algn="ctr" defTabSz="533400">
            <a:lnSpc>
              <a:spcPct val="90000"/>
            </a:lnSpc>
            <a:spcBef>
              <a:spcPct val="0"/>
            </a:spcBef>
            <a:spcAft>
              <a:spcPct val="35000"/>
            </a:spcAft>
            <a:buNone/>
          </a:pPr>
          <a:r>
            <a:rPr kumimoji="1" lang="en-US" altLang="ja-JP" sz="1200" b="1" kern="1200" dirty="0"/>
            <a:t>462,605</a:t>
          </a:r>
        </a:p>
        <a:p>
          <a:pPr marL="0" lvl="0" indent="0" algn="ctr" defTabSz="533400">
            <a:lnSpc>
              <a:spcPct val="90000"/>
            </a:lnSpc>
            <a:spcBef>
              <a:spcPct val="0"/>
            </a:spcBef>
            <a:spcAft>
              <a:spcPct val="35000"/>
            </a:spcAft>
            <a:buNone/>
          </a:pPr>
          <a:r>
            <a:rPr kumimoji="1" lang="en-US" altLang="ja-JP" sz="1200" b="1" kern="1200" dirty="0"/>
            <a:t> (50.1%)</a:t>
          </a:r>
          <a:endParaRPr kumimoji="1" lang="ja-JP" altLang="en-US" sz="1200" b="1" kern="1200" dirty="0"/>
        </a:p>
      </dsp:txBody>
      <dsp:txXfrm>
        <a:off x="30702" y="1225466"/>
        <a:ext cx="1162316" cy="986856"/>
      </dsp:txXfrm>
    </dsp:sp>
    <dsp:sp modelId="{F98FFDE8-8A2B-469C-B79D-FF935CEB4527}">
      <dsp:nvSpPr>
        <dsp:cNvPr id="0" name=""/>
        <dsp:cNvSpPr/>
      </dsp:nvSpPr>
      <dsp:spPr>
        <a:xfrm>
          <a:off x="2237907" y="843053"/>
          <a:ext cx="366456" cy="338650"/>
        </a:xfrm>
        <a:custGeom>
          <a:avLst/>
          <a:gdLst/>
          <a:ahLst/>
          <a:cxnLst/>
          <a:rect l="0" t="0" r="0" b="0"/>
          <a:pathLst>
            <a:path>
              <a:moveTo>
                <a:pt x="0" y="0"/>
              </a:moveTo>
              <a:lnTo>
                <a:pt x="0" y="169325"/>
              </a:lnTo>
              <a:lnTo>
                <a:pt x="366456" y="169325"/>
              </a:lnTo>
              <a:lnTo>
                <a:pt x="366456" y="33865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7D909C2-27AA-4909-8911-4E4433ED6E96}">
      <dsp:nvSpPr>
        <dsp:cNvPr id="0" name=""/>
        <dsp:cNvSpPr/>
      </dsp:nvSpPr>
      <dsp:spPr>
        <a:xfrm>
          <a:off x="1972073" y="1181703"/>
          <a:ext cx="1264579" cy="11556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en-US" altLang="ja-JP" sz="1200" b="1" kern="1200" dirty="0">
              <a:ln/>
            </a:rPr>
            <a:t>(Not Registered)</a:t>
          </a:r>
        </a:p>
        <a:p>
          <a:pPr marL="0" lvl="0" indent="0" algn="ctr" defTabSz="533400">
            <a:lnSpc>
              <a:spcPct val="90000"/>
            </a:lnSpc>
            <a:spcBef>
              <a:spcPct val="0"/>
            </a:spcBef>
            <a:spcAft>
              <a:spcPct val="35000"/>
            </a:spcAft>
            <a:buNone/>
          </a:pPr>
          <a:r>
            <a:rPr kumimoji="1" lang="en-US" altLang="ja-JP" sz="1200" b="1" kern="1200" dirty="0">
              <a:ln/>
            </a:rPr>
            <a:t>460,422</a:t>
          </a:r>
        </a:p>
        <a:p>
          <a:pPr marL="0" lvl="0" indent="0" algn="ctr" defTabSz="533400">
            <a:lnSpc>
              <a:spcPct val="90000"/>
            </a:lnSpc>
            <a:spcBef>
              <a:spcPct val="0"/>
            </a:spcBef>
            <a:spcAft>
              <a:spcPct val="35000"/>
            </a:spcAft>
            <a:buNone/>
          </a:pPr>
          <a:r>
            <a:rPr kumimoji="1" lang="en-US" altLang="ja-JP" sz="1200" b="1" kern="1200" dirty="0">
              <a:ln/>
            </a:rPr>
            <a:t>(49.9%)</a:t>
          </a:r>
          <a:endParaRPr kumimoji="1" lang="ja-JP" altLang="en-US" sz="1200" b="1" kern="1200" dirty="0"/>
        </a:p>
      </dsp:txBody>
      <dsp:txXfrm>
        <a:off x="2005920" y="1215550"/>
        <a:ext cx="1196885" cy="1087920"/>
      </dsp:txXfrm>
    </dsp:sp>
    <dsp:sp modelId="{EC4B44EE-D5EF-4BC7-AE4F-05B3CC5665D5}">
      <dsp:nvSpPr>
        <dsp:cNvPr id="0" name=""/>
        <dsp:cNvSpPr/>
      </dsp:nvSpPr>
      <dsp:spPr>
        <a:xfrm>
          <a:off x="2237907" y="843053"/>
          <a:ext cx="1808999" cy="331435"/>
        </a:xfrm>
        <a:custGeom>
          <a:avLst/>
          <a:gdLst/>
          <a:ahLst/>
          <a:cxnLst/>
          <a:rect l="0" t="0" r="0" b="0"/>
          <a:pathLst>
            <a:path>
              <a:moveTo>
                <a:pt x="0" y="0"/>
              </a:moveTo>
              <a:lnTo>
                <a:pt x="0" y="165717"/>
              </a:lnTo>
              <a:lnTo>
                <a:pt x="1808999" y="165717"/>
              </a:lnTo>
              <a:lnTo>
                <a:pt x="1808999" y="33143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3B635A-C509-4356-8358-9A58A2C6BCB8}">
      <dsp:nvSpPr>
        <dsp:cNvPr id="0" name=""/>
        <dsp:cNvSpPr/>
      </dsp:nvSpPr>
      <dsp:spPr>
        <a:xfrm>
          <a:off x="3414617" y="1174488"/>
          <a:ext cx="1264579" cy="115561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en-US" altLang="ja-JP" sz="1200" b="1" kern="1200" dirty="0"/>
            <a:t>Not Reported 329</a:t>
          </a:r>
        </a:p>
        <a:p>
          <a:pPr marL="0" lvl="0" indent="0" algn="ctr" defTabSz="533400">
            <a:lnSpc>
              <a:spcPct val="90000"/>
            </a:lnSpc>
            <a:spcBef>
              <a:spcPct val="0"/>
            </a:spcBef>
            <a:spcAft>
              <a:spcPct val="35000"/>
            </a:spcAft>
            <a:buNone/>
          </a:pPr>
          <a:r>
            <a:rPr kumimoji="1" lang="en-US" altLang="ja-JP" sz="1200" b="1" kern="1200" dirty="0"/>
            <a:t>(0.04%)</a:t>
          </a:r>
          <a:endParaRPr kumimoji="1" lang="ja-JP" altLang="en-US" sz="1200" b="1" kern="1200" dirty="0"/>
        </a:p>
      </dsp:txBody>
      <dsp:txXfrm>
        <a:off x="3448464" y="1208335"/>
        <a:ext cx="1196885" cy="10879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D3526-6C6E-4888-95F5-1FE12182DA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457953-3F76-4D28-BCBC-EBDC3D3333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5A659C-DCD7-4B3C-B3AD-1FB89B953E38}"/>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3E4E4EC5-87A7-4F79-A607-2930BCC48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B0CD4-9EBB-4288-9612-C0F3550DBD38}"/>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70110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5E085-258E-489C-9E10-6AEE53AAD0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F22F85-4D0C-4134-90DB-BEA478F804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10BE7-9143-4EA4-9DBD-104816182109}"/>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6AA5A444-DF5E-4274-B151-E122F5B90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2123B-42DB-47C4-9679-0CB655F64A34}"/>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4089914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F6D28-BA86-4BE3-B8BE-45D78A6BC3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84011-9A86-480B-ACE4-B5F96F9EC8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12A72-729F-4CA9-A6F1-94DD1D72A088}"/>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83DC5571-99AC-4282-AC15-B083EEAAA3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16FB4-EBCE-4AD3-8812-060DE56F1364}"/>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1383212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B60D-5E12-47BF-874B-3BC10786D0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1A9EB7-AACD-44B7-AA14-5D762B53C9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4BC37-88E7-4925-AD7D-192120C3BAB6}"/>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F1C249F5-6C41-4914-B067-2D351D6A3B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E71DD-B64D-4DAC-B3D9-A7376CF77284}"/>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343083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88D24-A80A-495F-A55C-7B95C4FE3B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D3E6C6-9BE9-4A03-BD19-65C7D9C8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BDFB9E-5091-4E50-8074-BED0440F1D08}"/>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9C979B42-BE8D-4037-91ED-9A44CA2AD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E860F-95E1-46A5-88BD-D6101CDD3DCC}"/>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395925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567C-192C-49F2-A1E8-3F7458DBF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5C181-73EC-41B5-83F1-3AB741CE08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4C6DB3-A1C4-4706-9064-0B3C4DC007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CEC072-564A-4839-9FD2-4CE4B782B4E7}"/>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6" name="Footer Placeholder 5">
            <a:extLst>
              <a:ext uri="{FF2B5EF4-FFF2-40B4-BE49-F238E27FC236}">
                <a16:creationId xmlns:a16="http://schemas.microsoft.com/office/drawing/2014/main" id="{4FE93A0F-5CC8-4D5A-AC8C-0EC2CE8CA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FBC73B-4CDD-4409-BE7B-879043220351}"/>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32917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7711-4448-45C8-8B38-A8D04FE0D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5D159-F195-4EB8-80AA-6548E2C181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0AE6D6B-E9DE-4CF3-8FC6-8C4292A869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462E3A-39BE-4716-BB9B-DC939FC8C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3EFD8F-711D-4413-A1F9-E44D1A3A41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C46F63-9AB4-4190-B399-4712CA7C443D}"/>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8" name="Footer Placeholder 7">
            <a:extLst>
              <a:ext uri="{FF2B5EF4-FFF2-40B4-BE49-F238E27FC236}">
                <a16:creationId xmlns:a16="http://schemas.microsoft.com/office/drawing/2014/main" id="{8BFAA234-4717-49CD-AB77-313A733754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EA2B4-0BA4-4203-B39F-EFC4F1C8E615}"/>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4193255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F0049-EBAE-4BAC-845A-7AD4D6E4DA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EFE0ED-0204-4511-B85B-EE57974A21C0}"/>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4" name="Footer Placeholder 3">
            <a:extLst>
              <a:ext uri="{FF2B5EF4-FFF2-40B4-BE49-F238E27FC236}">
                <a16:creationId xmlns:a16="http://schemas.microsoft.com/office/drawing/2014/main" id="{287C6AE8-3647-43BC-AFB2-2531BAB6BA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FEBD90-F447-4744-AC7B-A5F26D427B72}"/>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350511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38A862-8E88-47CD-8DBE-3429786FE3FE}"/>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3" name="Footer Placeholder 2">
            <a:extLst>
              <a:ext uri="{FF2B5EF4-FFF2-40B4-BE49-F238E27FC236}">
                <a16:creationId xmlns:a16="http://schemas.microsoft.com/office/drawing/2014/main" id="{88C5C13F-7F2F-48B0-A314-A05DFB61EC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C21F16-F331-4E73-A87E-F9AC6997A0CC}"/>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12643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0F67E-3F56-4F54-823F-2444D29504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B2CC93-6999-4301-AB48-8255B7E56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BED0BD-0B25-443C-BE7D-23136FC8C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997998-BD16-44E7-A344-02317052364F}"/>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6" name="Footer Placeholder 5">
            <a:extLst>
              <a:ext uri="{FF2B5EF4-FFF2-40B4-BE49-F238E27FC236}">
                <a16:creationId xmlns:a16="http://schemas.microsoft.com/office/drawing/2014/main" id="{ACD86D30-107B-470B-9E52-DB74679D2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F97E8E-2AAA-420B-A178-D281875699C9}"/>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109784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12A3-3D60-4738-965F-EE76CC3C5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8FA5B4-3BB8-4036-A5B8-71AFD4EA2E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C0AC9-DA67-428B-9026-FFD24F27E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E4F59DD-947C-45EB-9A66-87C162FF8A22}"/>
              </a:ext>
            </a:extLst>
          </p:cNvPr>
          <p:cNvSpPr>
            <a:spLocks noGrp="1"/>
          </p:cNvSpPr>
          <p:nvPr>
            <p:ph type="dt" sz="half" idx="10"/>
          </p:nvPr>
        </p:nvSpPr>
        <p:spPr/>
        <p:txBody>
          <a:bodyPr/>
          <a:lstStyle/>
          <a:p>
            <a:fld id="{1681ECEE-0885-44B9-AB3B-2D4AA50B2706}" type="datetimeFigureOut">
              <a:rPr lang="en-US" smtClean="0"/>
              <a:t>9/11/2023</a:t>
            </a:fld>
            <a:endParaRPr lang="en-US"/>
          </a:p>
        </p:txBody>
      </p:sp>
      <p:sp>
        <p:nvSpPr>
          <p:cNvPr id="6" name="Footer Placeholder 5">
            <a:extLst>
              <a:ext uri="{FF2B5EF4-FFF2-40B4-BE49-F238E27FC236}">
                <a16:creationId xmlns:a16="http://schemas.microsoft.com/office/drawing/2014/main" id="{4A55543E-1E7A-4466-8A69-3820DE0E9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A0D5E-7606-425E-8C2E-251477522520}"/>
              </a:ext>
            </a:extLst>
          </p:cNvPr>
          <p:cNvSpPr>
            <a:spLocks noGrp="1"/>
          </p:cNvSpPr>
          <p:nvPr>
            <p:ph type="sldNum" sz="quarter" idx="12"/>
          </p:nvPr>
        </p:nvSpPr>
        <p:spPr/>
        <p:txBody>
          <a:bodyPr/>
          <a:lstStyle/>
          <a:p>
            <a:fld id="{F650BF2D-AB71-4DC2-8215-3A9A0A4D827A}" type="slidenum">
              <a:rPr lang="en-US" smtClean="0"/>
              <a:t>‹#›</a:t>
            </a:fld>
            <a:endParaRPr lang="en-US"/>
          </a:p>
        </p:txBody>
      </p:sp>
    </p:spTree>
    <p:extLst>
      <p:ext uri="{BB962C8B-B14F-4D97-AF65-F5344CB8AC3E}">
        <p14:creationId xmlns:p14="http://schemas.microsoft.com/office/powerpoint/2010/main" val="25897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8D4367-AE23-4D62-8CB3-06EC57C4C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EF8BEC-F86D-47C1-8BF0-FDE0C1F35B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4F1E4-8309-4DB5-85F8-C060FB5BE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1ECEE-0885-44B9-AB3B-2D4AA50B2706}" type="datetimeFigureOut">
              <a:rPr lang="en-US" smtClean="0"/>
              <a:t>9/11/2023</a:t>
            </a:fld>
            <a:endParaRPr lang="en-US"/>
          </a:p>
        </p:txBody>
      </p:sp>
      <p:sp>
        <p:nvSpPr>
          <p:cNvPr id="5" name="Footer Placeholder 4">
            <a:extLst>
              <a:ext uri="{FF2B5EF4-FFF2-40B4-BE49-F238E27FC236}">
                <a16:creationId xmlns:a16="http://schemas.microsoft.com/office/drawing/2014/main" id="{7102E06A-ED90-4096-BED3-2D2B2356A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0A5421-A02C-4CDC-8FF1-5E19767F9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0BF2D-AB71-4DC2-8215-3A9A0A4D827A}" type="slidenum">
              <a:rPr lang="en-US" smtClean="0"/>
              <a:t>‹#›</a:t>
            </a:fld>
            <a:endParaRPr lang="en-US"/>
          </a:p>
        </p:txBody>
      </p:sp>
    </p:spTree>
    <p:extLst>
      <p:ext uri="{BB962C8B-B14F-4D97-AF65-F5344CB8AC3E}">
        <p14:creationId xmlns:p14="http://schemas.microsoft.com/office/powerpoint/2010/main" val="2384853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heshcpradhan@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nationaldata.gov.n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0282-F295-4878-B242-6D4D82DDBA2E}"/>
              </a:ext>
            </a:extLst>
          </p:cNvPr>
          <p:cNvSpPr>
            <a:spLocks noGrp="1"/>
          </p:cNvSpPr>
          <p:nvPr>
            <p:ph type="ctrTitle"/>
          </p:nvPr>
        </p:nvSpPr>
        <p:spPr>
          <a:xfrm>
            <a:off x="1337388" y="645318"/>
            <a:ext cx="9144000" cy="1909763"/>
          </a:xfrm>
          <a:solidFill>
            <a:schemeClr val="accent4">
              <a:lumMod val="40000"/>
              <a:lumOff val="60000"/>
            </a:schemeClr>
          </a:solidFill>
        </p:spPr>
        <p:txBody>
          <a:bodyPr>
            <a:noAutofit/>
          </a:bodyPr>
          <a:lstStyle/>
          <a:p>
            <a:r>
              <a:rPr lang="en-US" sz="4000" b="1" dirty="0">
                <a:solidFill>
                  <a:srgbClr val="0070C0"/>
                </a:solidFill>
                <a:effectLst>
                  <a:outerShdw blurRad="38100" dist="38100" dir="2700000" algn="tl">
                    <a:srgbClr val="000000">
                      <a:alpha val="43137"/>
                    </a:srgbClr>
                  </a:outerShdw>
                </a:effectLst>
              </a:rPr>
              <a:t>Initiation of Statistical Business Register in Nepal: Status, Challenges and Prospects in Reaching Maturity Model </a:t>
            </a:r>
          </a:p>
        </p:txBody>
      </p:sp>
      <p:sp>
        <p:nvSpPr>
          <p:cNvPr id="3" name="Subtitle 2">
            <a:extLst>
              <a:ext uri="{FF2B5EF4-FFF2-40B4-BE49-F238E27FC236}">
                <a16:creationId xmlns:a16="http://schemas.microsoft.com/office/drawing/2014/main" id="{C5C7CAD2-6C98-43A4-AC0C-6334D5AEA466}"/>
              </a:ext>
            </a:extLst>
          </p:cNvPr>
          <p:cNvSpPr>
            <a:spLocks noGrp="1"/>
          </p:cNvSpPr>
          <p:nvPr>
            <p:ph type="subTitle" idx="1"/>
          </p:nvPr>
        </p:nvSpPr>
        <p:spPr>
          <a:xfrm>
            <a:off x="1524000" y="3191490"/>
            <a:ext cx="9144000" cy="2658803"/>
          </a:xfrm>
          <a:solidFill>
            <a:schemeClr val="accent4">
              <a:lumMod val="40000"/>
              <a:lumOff val="60000"/>
            </a:schemeClr>
          </a:solidFill>
        </p:spPr>
        <p:txBody>
          <a:bodyPr>
            <a:normAutofit fontScale="92500" lnSpcReduction="20000"/>
          </a:bodyPr>
          <a:lstStyle/>
          <a:p>
            <a:r>
              <a:rPr lang="en-US" dirty="0">
                <a:solidFill>
                  <a:srgbClr val="0070C0"/>
                </a:solidFill>
              </a:rPr>
              <a:t>Mahesh Chand Pradhan</a:t>
            </a:r>
          </a:p>
          <a:p>
            <a:r>
              <a:rPr lang="en-US" b="1" dirty="0">
                <a:solidFill>
                  <a:srgbClr val="0070C0"/>
                </a:solidFill>
              </a:rPr>
              <a:t>Director </a:t>
            </a:r>
          </a:p>
          <a:p>
            <a:r>
              <a:rPr lang="en-US" sz="2000" b="1" dirty="0">
                <a:solidFill>
                  <a:srgbClr val="0070C0"/>
                </a:solidFill>
              </a:rPr>
              <a:t>Economic Census Section</a:t>
            </a:r>
          </a:p>
          <a:p>
            <a:r>
              <a:rPr lang="en-US" b="1" dirty="0">
                <a:solidFill>
                  <a:srgbClr val="0070C0"/>
                </a:solidFill>
                <a:effectLst>
                  <a:outerShdw blurRad="38100" dist="38100" dir="2700000" algn="tl">
                    <a:srgbClr val="000000">
                      <a:alpha val="43137"/>
                    </a:srgbClr>
                  </a:outerShdw>
                </a:effectLst>
              </a:rPr>
              <a:t>National Statistics Office</a:t>
            </a:r>
          </a:p>
          <a:p>
            <a:r>
              <a:rPr lang="en-US" sz="3200" b="1" dirty="0">
                <a:solidFill>
                  <a:srgbClr val="0070C0"/>
                </a:solidFill>
                <a:effectLst>
                  <a:outerShdw blurRad="38100" dist="38100" dir="2700000" algn="tl">
                    <a:srgbClr val="000000">
                      <a:alpha val="43137"/>
                    </a:srgbClr>
                  </a:outerShdw>
                </a:effectLst>
              </a:rPr>
              <a:t>NEPAL</a:t>
            </a:r>
          </a:p>
          <a:p>
            <a:r>
              <a:rPr lang="en-US" dirty="0" err="1">
                <a:solidFill>
                  <a:srgbClr val="0070C0"/>
                </a:solidFill>
                <a:hlinkClick r:id="rId2">
                  <a:extLst>
                    <a:ext uri="{A12FA001-AC4F-418D-AE19-62706E023703}">
                      <ahyp:hlinkClr xmlns:ahyp="http://schemas.microsoft.com/office/drawing/2018/hyperlinkcolor" val="tx"/>
                    </a:ext>
                  </a:extLst>
                </a:hlinkClick>
              </a:rPr>
              <a:t>maheshcpradhan@gmail.com</a:t>
            </a:r>
            <a:endParaRPr lang="en-US" dirty="0">
              <a:solidFill>
                <a:srgbClr val="0070C0"/>
              </a:solidFill>
            </a:endParaRPr>
          </a:p>
          <a:p>
            <a:r>
              <a:rPr lang="en-US" sz="1700" b="1" i="1" dirty="0">
                <a:solidFill>
                  <a:srgbClr val="0070C0"/>
                </a:solidFill>
              </a:rPr>
              <a:t>Presentation for 28th meeting of the Wiesbaden Group on Business Registers</a:t>
            </a:r>
          </a:p>
          <a:p>
            <a:endParaRPr lang="en-US" dirty="0">
              <a:solidFill>
                <a:srgbClr val="0070C0"/>
              </a:solidFill>
            </a:endParaRPr>
          </a:p>
        </p:txBody>
      </p:sp>
    </p:spTree>
    <p:extLst>
      <p:ext uri="{BB962C8B-B14F-4D97-AF65-F5344CB8AC3E}">
        <p14:creationId xmlns:p14="http://schemas.microsoft.com/office/powerpoint/2010/main" val="3430807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7A4E4-E5C4-4ED1-92DB-182C3FFF99D9}"/>
              </a:ext>
            </a:extLst>
          </p:cNvPr>
          <p:cNvSpPr>
            <a:spLocks noGrp="1"/>
          </p:cNvSpPr>
          <p:nvPr>
            <p:ph idx="1"/>
          </p:nvPr>
        </p:nvSpPr>
        <p:spPr>
          <a:xfrm>
            <a:off x="243623" y="108791"/>
            <a:ext cx="5254690" cy="2139885"/>
          </a:xfrm>
        </p:spPr>
        <p:txBody>
          <a:bodyPr>
            <a:normAutofit/>
          </a:bodyPr>
          <a:lstStyle/>
          <a:p>
            <a:r>
              <a:rPr lang="en-US" sz="2000" b="1" dirty="0"/>
              <a:t>Data Collection Modality:</a:t>
            </a:r>
          </a:p>
          <a:p>
            <a:pPr lvl="1"/>
            <a:r>
              <a:rPr lang="en-US" sz="1800" dirty="0"/>
              <a:t>Paper and Pencil Interview (</a:t>
            </a:r>
            <a:r>
              <a:rPr lang="en-US" sz="1800" dirty="0" err="1"/>
              <a:t>PAPI</a:t>
            </a:r>
            <a:r>
              <a:rPr lang="en-US" sz="1800" dirty="0"/>
              <a:t>) : 89.84 %</a:t>
            </a:r>
          </a:p>
          <a:p>
            <a:pPr lvl="1"/>
            <a:r>
              <a:rPr lang="en-US" sz="1800" dirty="0"/>
              <a:t>Computer Assisted Personal Interview (</a:t>
            </a:r>
            <a:r>
              <a:rPr lang="en-US" sz="1800" dirty="0" err="1"/>
              <a:t>CAPI</a:t>
            </a:r>
            <a:r>
              <a:rPr lang="en-US" sz="1800" dirty="0"/>
              <a:t>): 9.52 % and </a:t>
            </a:r>
          </a:p>
          <a:p>
            <a:pPr lvl="1"/>
            <a:r>
              <a:rPr lang="en-US" sz="1800" dirty="0"/>
              <a:t>Computer Assisted Web Interview (</a:t>
            </a:r>
            <a:r>
              <a:rPr lang="en-US" sz="1800" dirty="0" err="1"/>
              <a:t>CAWI</a:t>
            </a:r>
            <a:r>
              <a:rPr lang="en-US" sz="1800" dirty="0"/>
              <a:t>) or online census :  0.64 %</a:t>
            </a:r>
          </a:p>
          <a:p>
            <a:endParaRPr lang="en-US" sz="2000" dirty="0"/>
          </a:p>
        </p:txBody>
      </p:sp>
      <p:sp>
        <p:nvSpPr>
          <p:cNvPr id="4" name="Content Placeholder 2">
            <a:extLst>
              <a:ext uri="{FF2B5EF4-FFF2-40B4-BE49-F238E27FC236}">
                <a16:creationId xmlns:a16="http://schemas.microsoft.com/office/drawing/2014/main" id="{2FC480F3-D1A9-4F81-B84E-BFCBAB22D1B6}"/>
              </a:ext>
            </a:extLst>
          </p:cNvPr>
          <p:cNvSpPr txBox="1">
            <a:spLocks/>
          </p:cNvSpPr>
          <p:nvPr/>
        </p:nvSpPr>
        <p:spPr>
          <a:xfrm>
            <a:off x="6016690" y="202098"/>
            <a:ext cx="5766318" cy="1953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Results:</a:t>
            </a:r>
          </a:p>
          <a:p>
            <a:r>
              <a:rPr lang="en-US" sz="2600" b="1" dirty="0"/>
              <a:t>Total Establishments</a:t>
            </a:r>
            <a:r>
              <a:rPr lang="en-US" sz="2600" dirty="0"/>
              <a:t>: 923,356</a:t>
            </a:r>
          </a:p>
          <a:p>
            <a:r>
              <a:rPr lang="en-US" sz="2600" b="1" dirty="0"/>
              <a:t>Total Persons Engaged : </a:t>
            </a:r>
            <a:r>
              <a:rPr lang="en-US" sz="2600" dirty="0"/>
              <a:t>32,28,457 persons</a:t>
            </a:r>
          </a:p>
        </p:txBody>
      </p:sp>
      <p:graphicFrame>
        <p:nvGraphicFramePr>
          <p:cNvPr id="7" name="図表 5">
            <a:extLst>
              <a:ext uri="{FF2B5EF4-FFF2-40B4-BE49-F238E27FC236}">
                <a16:creationId xmlns:a16="http://schemas.microsoft.com/office/drawing/2014/main" id="{AD5A4827-CE4F-49E6-A8A7-1F473C738A17}"/>
              </a:ext>
            </a:extLst>
          </p:cNvPr>
          <p:cNvGraphicFramePr/>
          <p:nvPr>
            <p:extLst>
              <p:ext uri="{D42A27DB-BD31-4B8C-83A1-F6EECF244321}">
                <p14:modId xmlns:p14="http://schemas.microsoft.com/office/powerpoint/2010/main" val="801071582"/>
              </p:ext>
            </p:extLst>
          </p:nvPr>
        </p:nvGraphicFramePr>
        <p:xfrm>
          <a:off x="7053444" y="1632856"/>
          <a:ext cx="5247941" cy="233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150B0A10-EC19-40DE-8E79-941555F2F84F}"/>
              </a:ext>
            </a:extLst>
          </p:cNvPr>
          <p:cNvPicPr>
            <a:picLocks noChangeAspect="1"/>
          </p:cNvPicPr>
          <p:nvPr/>
        </p:nvPicPr>
        <p:blipFill>
          <a:blip r:embed="rId7"/>
          <a:stretch>
            <a:fillRect/>
          </a:stretch>
        </p:blipFill>
        <p:spPr>
          <a:xfrm>
            <a:off x="0" y="2155371"/>
            <a:ext cx="7023664" cy="3974841"/>
          </a:xfrm>
          <a:prstGeom prst="rect">
            <a:avLst/>
          </a:prstGeom>
        </p:spPr>
      </p:pic>
    </p:spTree>
    <p:extLst>
      <p:ext uri="{BB962C8B-B14F-4D97-AF65-F5344CB8AC3E}">
        <p14:creationId xmlns:p14="http://schemas.microsoft.com/office/powerpoint/2010/main" val="186308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2A25-1850-4460-BB5C-E358748B5A76}"/>
              </a:ext>
            </a:extLst>
          </p:cNvPr>
          <p:cNvSpPr>
            <a:spLocks noGrp="1"/>
          </p:cNvSpPr>
          <p:nvPr>
            <p:ph type="title"/>
          </p:nvPr>
        </p:nvSpPr>
        <p:spPr>
          <a:xfrm>
            <a:off x="727788" y="1"/>
            <a:ext cx="10626012" cy="755780"/>
          </a:xfrm>
          <a:solidFill>
            <a:schemeClr val="accent4">
              <a:lumMod val="40000"/>
              <a:lumOff val="60000"/>
            </a:schemeClr>
          </a:solidFill>
        </p:spPr>
        <p:txBody>
          <a:bodyPr>
            <a:noAutofit/>
          </a:bodyPr>
          <a:lstStyle/>
          <a:p>
            <a:r>
              <a:rPr lang="en-US" sz="3200" b="1" dirty="0">
                <a:solidFill>
                  <a:srgbClr val="0070C0"/>
                </a:solidFill>
              </a:rPr>
              <a:t>Present Status of </a:t>
            </a:r>
            <a:r>
              <a:rPr lang="en-US" sz="3200" b="1" dirty="0" err="1">
                <a:solidFill>
                  <a:srgbClr val="0070C0"/>
                </a:solidFill>
              </a:rPr>
              <a:t>NSBR</a:t>
            </a:r>
            <a:r>
              <a:rPr lang="en-US" sz="3200" b="1" dirty="0">
                <a:solidFill>
                  <a:srgbClr val="0070C0"/>
                </a:solidFill>
              </a:rPr>
              <a:t> </a:t>
            </a:r>
            <a:endParaRPr lang="en-US" sz="3200" dirty="0">
              <a:solidFill>
                <a:srgbClr val="0070C0"/>
              </a:solidFill>
            </a:endParaRPr>
          </a:p>
        </p:txBody>
      </p:sp>
      <p:sp>
        <p:nvSpPr>
          <p:cNvPr id="3" name="Content Placeholder 2">
            <a:extLst>
              <a:ext uri="{FF2B5EF4-FFF2-40B4-BE49-F238E27FC236}">
                <a16:creationId xmlns:a16="http://schemas.microsoft.com/office/drawing/2014/main" id="{58E73434-931B-4083-A614-BBCF8A7E75F9}"/>
              </a:ext>
            </a:extLst>
          </p:cNvPr>
          <p:cNvSpPr>
            <a:spLocks noGrp="1"/>
          </p:cNvSpPr>
          <p:nvPr>
            <p:ph idx="1"/>
          </p:nvPr>
        </p:nvSpPr>
        <p:spPr>
          <a:xfrm>
            <a:off x="615820" y="755781"/>
            <a:ext cx="11346024" cy="5737094"/>
          </a:xfrm>
          <a:solidFill>
            <a:schemeClr val="accent4">
              <a:lumMod val="40000"/>
              <a:lumOff val="60000"/>
            </a:schemeClr>
          </a:solidFill>
        </p:spPr>
        <p:txBody>
          <a:bodyPr numCol="2">
            <a:noAutofit/>
          </a:bodyPr>
          <a:lstStyle/>
          <a:p>
            <a:r>
              <a:rPr lang="en-US" sz="2400" dirty="0">
                <a:solidFill>
                  <a:srgbClr val="0070C0"/>
                </a:solidFill>
              </a:rPr>
              <a:t>Modality of data collection:</a:t>
            </a:r>
          </a:p>
          <a:p>
            <a:pPr lvl="1"/>
            <a:r>
              <a:rPr lang="en-US" dirty="0">
                <a:solidFill>
                  <a:srgbClr val="0070C0"/>
                </a:solidFill>
              </a:rPr>
              <a:t>33 Statistics Offices at districts collect data for </a:t>
            </a:r>
            <a:r>
              <a:rPr lang="en-US" dirty="0" err="1">
                <a:solidFill>
                  <a:srgbClr val="0070C0"/>
                </a:solidFill>
              </a:rPr>
              <a:t>NSBR</a:t>
            </a:r>
            <a:r>
              <a:rPr lang="en-US" dirty="0">
                <a:solidFill>
                  <a:srgbClr val="0070C0"/>
                </a:solidFill>
              </a:rPr>
              <a:t> in standard format</a:t>
            </a:r>
          </a:p>
          <a:p>
            <a:r>
              <a:rPr lang="en-US" sz="2400" dirty="0">
                <a:solidFill>
                  <a:srgbClr val="0070C0"/>
                </a:solidFill>
              </a:rPr>
              <a:t>Training for staff on procedure to data collection and data entry for </a:t>
            </a:r>
            <a:r>
              <a:rPr lang="en-US" sz="2400" dirty="0" err="1">
                <a:solidFill>
                  <a:srgbClr val="0070C0"/>
                </a:solidFill>
              </a:rPr>
              <a:t>SBR</a:t>
            </a:r>
            <a:r>
              <a:rPr lang="en-US" sz="2400" dirty="0">
                <a:solidFill>
                  <a:srgbClr val="0070C0"/>
                </a:solidFill>
              </a:rPr>
              <a:t> from authoritative offices at districts. </a:t>
            </a:r>
          </a:p>
          <a:p>
            <a:r>
              <a:rPr lang="en-US" sz="2400" dirty="0">
                <a:solidFill>
                  <a:srgbClr val="0070C0"/>
                </a:solidFill>
              </a:rPr>
              <a:t>Administrative Data Source : </a:t>
            </a:r>
          </a:p>
          <a:p>
            <a:pPr lvl="1"/>
            <a:r>
              <a:rPr lang="en-US" dirty="0">
                <a:solidFill>
                  <a:srgbClr val="0070C0"/>
                </a:solidFill>
              </a:rPr>
              <a:t>Local level offices and other district registration offices. </a:t>
            </a:r>
          </a:p>
          <a:p>
            <a:r>
              <a:rPr lang="en-US" sz="2400" dirty="0">
                <a:solidFill>
                  <a:srgbClr val="0070C0"/>
                </a:solidFill>
              </a:rPr>
              <a:t>The information is collected for business units on </a:t>
            </a:r>
          </a:p>
          <a:p>
            <a:pPr lvl="1"/>
            <a:r>
              <a:rPr lang="en-US" dirty="0">
                <a:solidFill>
                  <a:srgbClr val="0070C0"/>
                </a:solidFill>
              </a:rPr>
              <a:t>newly registered, </a:t>
            </a:r>
          </a:p>
          <a:p>
            <a:pPr lvl="1"/>
            <a:r>
              <a:rPr lang="en-US" dirty="0">
                <a:solidFill>
                  <a:srgbClr val="0070C0"/>
                </a:solidFill>
              </a:rPr>
              <a:t>renewed,</a:t>
            </a:r>
          </a:p>
          <a:p>
            <a:pPr lvl="1"/>
            <a:r>
              <a:rPr lang="en-US" dirty="0">
                <a:solidFill>
                  <a:srgbClr val="0070C0"/>
                </a:solidFill>
              </a:rPr>
              <a:t> migrated, and </a:t>
            </a:r>
          </a:p>
          <a:p>
            <a:pPr lvl="1"/>
            <a:r>
              <a:rPr lang="en-US" dirty="0">
                <a:solidFill>
                  <a:srgbClr val="0070C0"/>
                </a:solidFill>
              </a:rPr>
              <a:t>business closed. </a:t>
            </a:r>
          </a:p>
          <a:p>
            <a:r>
              <a:rPr lang="en-US" sz="2400" dirty="0">
                <a:solidFill>
                  <a:srgbClr val="0070C0"/>
                </a:solidFill>
              </a:rPr>
              <a:t>Collection of data means: </a:t>
            </a:r>
          </a:p>
          <a:p>
            <a:pPr lvl="1"/>
            <a:r>
              <a:rPr lang="en-US" dirty="0">
                <a:solidFill>
                  <a:srgbClr val="0070C0"/>
                </a:solidFill>
              </a:rPr>
              <a:t>Transcribing from the physical book records or </a:t>
            </a:r>
          </a:p>
          <a:p>
            <a:pPr lvl="1"/>
            <a:r>
              <a:rPr lang="en-US" dirty="0">
                <a:solidFill>
                  <a:srgbClr val="0070C0"/>
                </a:solidFill>
              </a:rPr>
              <a:t>copy digital data.</a:t>
            </a:r>
          </a:p>
          <a:p>
            <a:r>
              <a:rPr lang="en-US" sz="2400" dirty="0">
                <a:solidFill>
                  <a:srgbClr val="0070C0"/>
                </a:solidFill>
              </a:rPr>
              <a:t>Future Perspectives</a:t>
            </a:r>
          </a:p>
          <a:p>
            <a:pPr lvl="1"/>
            <a:r>
              <a:rPr lang="en-US" dirty="0">
                <a:solidFill>
                  <a:srgbClr val="0070C0"/>
                </a:solidFill>
              </a:rPr>
              <a:t>Integrate or achieve data on business units at the central administrative bodies like data of company registrar into the Nepal Statistical Business Register. </a:t>
            </a:r>
          </a:p>
          <a:p>
            <a:pPr lvl="1"/>
            <a:r>
              <a:rPr lang="en-US" dirty="0">
                <a:solidFill>
                  <a:srgbClr val="0070C0"/>
                </a:solidFill>
              </a:rPr>
              <a:t>Develop policy arrangements with concerned central level administrative agencies who maintain database of business units for administrative purpose</a:t>
            </a:r>
          </a:p>
          <a:p>
            <a:endParaRPr lang="en-US" sz="2400" dirty="0">
              <a:solidFill>
                <a:srgbClr val="0070C0"/>
              </a:solidFill>
            </a:endParaRPr>
          </a:p>
        </p:txBody>
      </p:sp>
    </p:spTree>
    <p:extLst>
      <p:ext uri="{BB962C8B-B14F-4D97-AF65-F5344CB8AC3E}">
        <p14:creationId xmlns:p14="http://schemas.microsoft.com/office/powerpoint/2010/main" val="237095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E3F54-0BFA-4607-9AB7-7BE7AB748629}"/>
              </a:ext>
            </a:extLst>
          </p:cNvPr>
          <p:cNvSpPr>
            <a:spLocks noGrp="1"/>
          </p:cNvSpPr>
          <p:nvPr>
            <p:ph type="title"/>
          </p:nvPr>
        </p:nvSpPr>
        <p:spPr>
          <a:xfrm>
            <a:off x="838200" y="365126"/>
            <a:ext cx="10515600" cy="409316"/>
          </a:xfrm>
          <a:solidFill>
            <a:schemeClr val="accent4">
              <a:lumMod val="40000"/>
              <a:lumOff val="60000"/>
            </a:schemeClr>
          </a:solidFill>
        </p:spPr>
        <p:txBody>
          <a:bodyPr>
            <a:normAutofit fontScale="90000"/>
          </a:bodyPr>
          <a:lstStyle/>
          <a:p>
            <a:r>
              <a:rPr lang="en-US" b="1" dirty="0">
                <a:solidFill>
                  <a:srgbClr val="0070C0"/>
                </a:solidFill>
              </a:rPr>
              <a:t>Contents of </a:t>
            </a:r>
            <a:r>
              <a:rPr lang="en-US" b="1" dirty="0" err="1">
                <a:solidFill>
                  <a:srgbClr val="0070C0"/>
                </a:solidFill>
              </a:rPr>
              <a:t>NSBR</a:t>
            </a:r>
            <a:endParaRPr lang="en-US" dirty="0">
              <a:solidFill>
                <a:srgbClr val="0070C0"/>
              </a:solidFill>
            </a:endParaRPr>
          </a:p>
        </p:txBody>
      </p:sp>
      <p:sp>
        <p:nvSpPr>
          <p:cNvPr id="3" name="Content Placeholder 2">
            <a:extLst>
              <a:ext uri="{FF2B5EF4-FFF2-40B4-BE49-F238E27FC236}">
                <a16:creationId xmlns:a16="http://schemas.microsoft.com/office/drawing/2014/main" id="{DEF718D1-217A-422E-A662-18B4D3D37998}"/>
              </a:ext>
            </a:extLst>
          </p:cNvPr>
          <p:cNvSpPr>
            <a:spLocks noGrp="1"/>
          </p:cNvSpPr>
          <p:nvPr>
            <p:ph idx="1"/>
          </p:nvPr>
        </p:nvSpPr>
        <p:spPr>
          <a:xfrm>
            <a:off x="838199" y="1045028"/>
            <a:ext cx="10815735" cy="5447845"/>
          </a:xfrm>
          <a:solidFill>
            <a:schemeClr val="accent4">
              <a:lumMod val="40000"/>
              <a:lumOff val="60000"/>
            </a:schemeClr>
          </a:solidFill>
        </p:spPr>
        <p:txBody>
          <a:bodyPr numCol="2">
            <a:normAutofit fontScale="92500" lnSpcReduction="10000"/>
          </a:bodyPr>
          <a:lstStyle/>
          <a:p>
            <a:r>
              <a:rPr lang="en-US" sz="2400" dirty="0">
                <a:solidFill>
                  <a:srgbClr val="0070C0"/>
                </a:solidFill>
              </a:rPr>
              <a:t>A standard data collection form has been developed with key details which are as following:</a:t>
            </a:r>
          </a:p>
          <a:p>
            <a:pPr lvl="1"/>
            <a:r>
              <a:rPr lang="en-US" dirty="0">
                <a:solidFill>
                  <a:srgbClr val="0070C0"/>
                </a:solidFill>
              </a:rPr>
              <a:t>Date of data collection, Name of District and district code, Fiscal Year for data collected, Name of Authorized Office from where data collected, Registration Status (New, Renewal, Migrated, Closed)</a:t>
            </a:r>
          </a:p>
          <a:p>
            <a:pPr lvl="1"/>
            <a:r>
              <a:rPr lang="en-US" dirty="0">
                <a:solidFill>
                  <a:srgbClr val="0070C0"/>
                </a:solidFill>
              </a:rPr>
              <a:t>Name of Establishment/enterprise</a:t>
            </a:r>
          </a:p>
          <a:p>
            <a:pPr lvl="1"/>
            <a:r>
              <a:rPr lang="en-US" dirty="0">
                <a:solidFill>
                  <a:srgbClr val="0070C0"/>
                </a:solidFill>
              </a:rPr>
              <a:t>Registration number in concerned office</a:t>
            </a:r>
          </a:p>
          <a:p>
            <a:pPr lvl="1"/>
            <a:r>
              <a:rPr lang="en-US" dirty="0">
                <a:solidFill>
                  <a:srgbClr val="0070C0"/>
                </a:solidFill>
              </a:rPr>
              <a:t>Nature of establishment (production base, Energy related, Agriculture and Forestry related, Mining and quarrying, Tourism, Service, Others (to be specified)</a:t>
            </a:r>
          </a:p>
          <a:p>
            <a:pPr lvl="1"/>
            <a:r>
              <a:rPr lang="en-US" dirty="0">
                <a:solidFill>
                  <a:srgbClr val="0070C0"/>
                </a:solidFill>
              </a:rPr>
              <a:t>Legal Status of Registered Establishment (Private, Partnership, Private Limited Company, Public Limited Company, Others)</a:t>
            </a:r>
          </a:p>
          <a:p>
            <a:pPr lvl="1"/>
            <a:r>
              <a:rPr lang="en-US" dirty="0">
                <a:solidFill>
                  <a:srgbClr val="0070C0"/>
                </a:solidFill>
              </a:rPr>
              <a:t>Address where Establishment located (District, Local Level, Ward, Name of Settlement)</a:t>
            </a:r>
          </a:p>
          <a:p>
            <a:pPr lvl="1"/>
            <a:r>
              <a:rPr lang="en-US" dirty="0">
                <a:solidFill>
                  <a:srgbClr val="0070C0"/>
                </a:solidFill>
              </a:rPr>
              <a:t>Telephone or Mobile Number of establishments</a:t>
            </a:r>
          </a:p>
          <a:p>
            <a:pPr lvl="1"/>
            <a:r>
              <a:rPr lang="en-US" dirty="0">
                <a:solidFill>
                  <a:srgbClr val="0070C0"/>
                </a:solidFill>
              </a:rPr>
              <a:t>Name of main proprietor of the establishment</a:t>
            </a:r>
          </a:p>
          <a:p>
            <a:pPr lvl="1"/>
            <a:r>
              <a:rPr lang="en-US" dirty="0">
                <a:solidFill>
                  <a:srgbClr val="0070C0"/>
                </a:solidFill>
              </a:rPr>
              <a:t>Number of persons engaged in the establishment</a:t>
            </a:r>
          </a:p>
          <a:p>
            <a:pPr lvl="1"/>
            <a:r>
              <a:rPr lang="en-US" dirty="0">
                <a:solidFill>
                  <a:srgbClr val="0070C0"/>
                </a:solidFill>
              </a:rPr>
              <a:t>Total Capital (sum of current and fixed capital)</a:t>
            </a:r>
          </a:p>
          <a:p>
            <a:pPr lvl="1"/>
            <a:r>
              <a:rPr lang="en-US" dirty="0">
                <a:solidFill>
                  <a:srgbClr val="0070C0"/>
                </a:solidFill>
              </a:rPr>
              <a:t>Main economic activity</a:t>
            </a:r>
          </a:p>
          <a:p>
            <a:pPr lvl="1"/>
            <a:r>
              <a:rPr lang="en-US" dirty="0">
                <a:solidFill>
                  <a:srgbClr val="0070C0"/>
                </a:solidFill>
              </a:rPr>
              <a:t>Nepal Standard Industrial Classification Code (</a:t>
            </a:r>
            <a:r>
              <a:rPr lang="en-US" b="1" dirty="0">
                <a:solidFill>
                  <a:srgbClr val="0070C0"/>
                </a:solidFill>
              </a:rPr>
              <a:t>based on ISIC to be filled in statistics office</a:t>
            </a:r>
            <a:r>
              <a:rPr lang="en-US" dirty="0">
                <a:solidFill>
                  <a:srgbClr val="0070C0"/>
                </a:solidFill>
              </a:rPr>
              <a:t>)</a:t>
            </a:r>
          </a:p>
          <a:p>
            <a:endParaRPr lang="en-US" dirty="0"/>
          </a:p>
        </p:txBody>
      </p:sp>
    </p:spTree>
    <p:extLst>
      <p:ext uri="{BB962C8B-B14F-4D97-AF65-F5344CB8AC3E}">
        <p14:creationId xmlns:p14="http://schemas.microsoft.com/office/powerpoint/2010/main" val="4064770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3212-8C97-4D91-A33A-9E4CE2D74C0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C1B6BF6-80C1-4F09-B1EC-6B0B76131655}"/>
              </a:ext>
            </a:extLst>
          </p:cNvPr>
          <p:cNvPicPr>
            <a:picLocks noChangeAspect="1"/>
          </p:cNvPicPr>
          <p:nvPr/>
        </p:nvPicPr>
        <p:blipFill>
          <a:blip r:embed="rId2" cstate="email">
            <a:extLst>
              <a:ext uri="{BEBA8EAE-BF5A-486C-A8C5-ECC9F3942E4B}">
                <a14:imgProps xmlns:a14="http://schemas.microsoft.com/office/drawing/2010/main">
                  <a14:imgLayer r:embed="rId3">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703601" y="155799"/>
            <a:ext cx="9902890" cy="654640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17629511-AD1D-426B-B0A6-25551EE9268F}"/>
              </a:ext>
            </a:extLst>
          </p:cNvPr>
          <p:cNvSpPr>
            <a:spLocks noGrp="1"/>
          </p:cNvSpPr>
          <p:nvPr>
            <p:ph idx="1"/>
          </p:nvPr>
        </p:nvSpPr>
        <p:spPr>
          <a:xfrm>
            <a:off x="511629" y="155799"/>
            <a:ext cx="10515600" cy="6021164"/>
          </a:xfrm>
        </p:spPr>
        <p:txBody>
          <a:bodyPr/>
          <a:lstStyle/>
          <a:p>
            <a:endParaRPr lang="en-US" dirty="0"/>
          </a:p>
          <a:p>
            <a:pPr marL="0" indent="0">
              <a:buNone/>
            </a:pPr>
            <a:r>
              <a:rPr lang="en-US" sz="1600" dirty="0"/>
              <a:t>     </a:t>
            </a:r>
          </a:p>
        </p:txBody>
      </p:sp>
    </p:spTree>
    <p:extLst>
      <p:ext uri="{BB962C8B-B14F-4D97-AF65-F5344CB8AC3E}">
        <p14:creationId xmlns:p14="http://schemas.microsoft.com/office/powerpoint/2010/main" val="10699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2B1C-5D73-4294-A50D-0E8BAE5E0563}"/>
              </a:ext>
            </a:extLst>
          </p:cNvPr>
          <p:cNvSpPr>
            <a:spLocks noGrp="1"/>
          </p:cNvSpPr>
          <p:nvPr>
            <p:ph type="title"/>
          </p:nvPr>
        </p:nvSpPr>
        <p:spPr>
          <a:xfrm>
            <a:off x="838200" y="365125"/>
            <a:ext cx="10515600" cy="698565"/>
          </a:xfrm>
          <a:solidFill>
            <a:schemeClr val="accent4">
              <a:lumMod val="40000"/>
              <a:lumOff val="60000"/>
            </a:schemeClr>
          </a:solidFill>
        </p:spPr>
        <p:txBody>
          <a:bodyPr/>
          <a:lstStyle/>
          <a:p>
            <a:r>
              <a:rPr lang="en-US" b="1" dirty="0">
                <a:solidFill>
                  <a:srgbClr val="002060"/>
                </a:solidFill>
              </a:rPr>
              <a:t>Data Entry Application and Synchronization </a:t>
            </a:r>
            <a:endParaRPr lang="en-US" dirty="0">
              <a:solidFill>
                <a:srgbClr val="002060"/>
              </a:solidFill>
            </a:endParaRPr>
          </a:p>
        </p:txBody>
      </p:sp>
      <p:sp>
        <p:nvSpPr>
          <p:cNvPr id="3" name="Content Placeholder 2">
            <a:extLst>
              <a:ext uri="{FF2B5EF4-FFF2-40B4-BE49-F238E27FC236}">
                <a16:creationId xmlns:a16="http://schemas.microsoft.com/office/drawing/2014/main" id="{E774EB53-17C1-4FDA-84AA-D12430F7481E}"/>
              </a:ext>
            </a:extLst>
          </p:cNvPr>
          <p:cNvSpPr>
            <a:spLocks noGrp="1"/>
          </p:cNvSpPr>
          <p:nvPr>
            <p:ph idx="1"/>
          </p:nvPr>
        </p:nvSpPr>
        <p:spPr>
          <a:xfrm>
            <a:off x="838199" y="1138334"/>
            <a:ext cx="10759751" cy="5262465"/>
          </a:xfrm>
          <a:solidFill>
            <a:schemeClr val="accent4">
              <a:lumMod val="40000"/>
              <a:lumOff val="60000"/>
            </a:schemeClr>
          </a:solidFill>
        </p:spPr>
        <p:txBody>
          <a:bodyPr numCol="2">
            <a:normAutofit/>
          </a:bodyPr>
          <a:lstStyle/>
          <a:p>
            <a:r>
              <a:rPr lang="en-US" sz="2000" dirty="0">
                <a:solidFill>
                  <a:srgbClr val="002060"/>
                </a:solidFill>
              </a:rPr>
              <a:t>An application base on CSPro 7.7.1 software has been developed to make consistent management of data collected either in paper form or digital data form in different formats. </a:t>
            </a:r>
          </a:p>
          <a:p>
            <a:r>
              <a:rPr lang="en-US" sz="2000" dirty="0">
                <a:solidFill>
                  <a:srgbClr val="002060"/>
                </a:solidFill>
              </a:rPr>
              <a:t>Name of the application: Nepal Statistical Business Register -</a:t>
            </a:r>
            <a:r>
              <a:rPr lang="en-US" sz="2000" b="1" dirty="0" err="1">
                <a:solidFill>
                  <a:srgbClr val="002060"/>
                </a:solidFill>
              </a:rPr>
              <a:t>NSBR</a:t>
            </a:r>
            <a:r>
              <a:rPr lang="en-US" sz="2000" dirty="0">
                <a:solidFill>
                  <a:srgbClr val="002060"/>
                </a:solidFill>
              </a:rPr>
              <a:t> application. </a:t>
            </a:r>
          </a:p>
          <a:p>
            <a:r>
              <a:rPr lang="en-US" sz="2000" dirty="0">
                <a:solidFill>
                  <a:srgbClr val="002060"/>
                </a:solidFill>
              </a:rPr>
              <a:t>Use of Application:</a:t>
            </a:r>
          </a:p>
          <a:p>
            <a:pPr lvl="1"/>
            <a:r>
              <a:rPr lang="en-US" sz="2000" dirty="0">
                <a:solidFill>
                  <a:srgbClr val="002060"/>
                </a:solidFill>
              </a:rPr>
              <a:t>For data entry, </a:t>
            </a:r>
          </a:p>
          <a:p>
            <a:pPr lvl="1"/>
            <a:r>
              <a:rPr lang="en-US" sz="2000" dirty="0">
                <a:solidFill>
                  <a:srgbClr val="002060"/>
                </a:solidFill>
              </a:rPr>
              <a:t>Import digital data, </a:t>
            </a:r>
          </a:p>
          <a:p>
            <a:pPr lvl="1"/>
            <a:r>
              <a:rPr lang="en-US" sz="2000" dirty="0">
                <a:solidFill>
                  <a:srgbClr val="002060"/>
                </a:solidFill>
              </a:rPr>
              <a:t>Data management and </a:t>
            </a:r>
          </a:p>
          <a:p>
            <a:pPr lvl="1"/>
            <a:r>
              <a:rPr lang="en-US" sz="2000" dirty="0">
                <a:solidFill>
                  <a:srgbClr val="002060"/>
                </a:solidFill>
              </a:rPr>
              <a:t>Data synchronization or data upload to administrator in </a:t>
            </a:r>
            <a:r>
              <a:rPr lang="en-US" sz="2000" dirty="0" err="1">
                <a:solidFill>
                  <a:srgbClr val="002060"/>
                </a:solidFill>
              </a:rPr>
              <a:t>NSO</a:t>
            </a:r>
            <a:r>
              <a:rPr lang="en-US" sz="2000" dirty="0">
                <a:solidFill>
                  <a:srgbClr val="002060"/>
                </a:solidFill>
              </a:rPr>
              <a:t>.  </a:t>
            </a:r>
          </a:p>
          <a:p>
            <a:r>
              <a:rPr lang="en-US" sz="2000" dirty="0">
                <a:solidFill>
                  <a:srgbClr val="002060"/>
                </a:solidFill>
              </a:rPr>
              <a:t>Features:</a:t>
            </a:r>
          </a:p>
          <a:p>
            <a:pPr lvl="1"/>
            <a:r>
              <a:rPr lang="en-US" sz="2000" dirty="0">
                <a:solidFill>
                  <a:srgbClr val="002060"/>
                </a:solidFill>
              </a:rPr>
              <a:t>Data dictionary </a:t>
            </a:r>
          </a:p>
          <a:p>
            <a:pPr lvl="1"/>
            <a:r>
              <a:rPr lang="en-US" sz="2000" dirty="0">
                <a:solidFill>
                  <a:srgbClr val="002060"/>
                </a:solidFill>
              </a:rPr>
              <a:t>Supports in managing the newly entered data as well as stored previous data as well. </a:t>
            </a:r>
          </a:p>
          <a:p>
            <a:r>
              <a:rPr lang="en-US" sz="2000" dirty="0">
                <a:solidFill>
                  <a:srgbClr val="002060"/>
                </a:solidFill>
              </a:rPr>
              <a:t>Concerning Statistics Offices have been distributed and trained about this </a:t>
            </a:r>
            <a:r>
              <a:rPr lang="en-US" sz="2000" dirty="0" err="1">
                <a:solidFill>
                  <a:srgbClr val="002060"/>
                </a:solidFill>
              </a:rPr>
              <a:t>NSBR</a:t>
            </a:r>
            <a:r>
              <a:rPr lang="en-US" sz="2000" dirty="0">
                <a:solidFill>
                  <a:srgbClr val="002060"/>
                </a:solidFill>
              </a:rPr>
              <a:t> application.  </a:t>
            </a:r>
          </a:p>
          <a:p>
            <a:r>
              <a:rPr lang="en-US" sz="2000" dirty="0">
                <a:solidFill>
                  <a:srgbClr val="002060"/>
                </a:solidFill>
              </a:rPr>
              <a:t>An interface has been in Nepali language.</a:t>
            </a:r>
          </a:p>
          <a:p>
            <a:endParaRPr lang="en-US" sz="2000" dirty="0">
              <a:solidFill>
                <a:srgbClr val="002060"/>
              </a:solidFill>
            </a:endParaRPr>
          </a:p>
        </p:txBody>
      </p:sp>
      <p:pic>
        <p:nvPicPr>
          <p:cNvPr id="5" name="Picture 4">
            <a:extLst>
              <a:ext uri="{FF2B5EF4-FFF2-40B4-BE49-F238E27FC236}">
                <a16:creationId xmlns:a16="http://schemas.microsoft.com/office/drawing/2014/main" id="{7D5FF990-9579-4715-8FAD-CFAA80EAAA9D}"/>
              </a:ext>
            </a:extLst>
          </p:cNvPr>
          <p:cNvPicPr>
            <a:picLocks noChangeAspect="1"/>
          </p:cNvPicPr>
          <p:nvPr/>
        </p:nvPicPr>
        <p:blipFill>
          <a:blip r:embed="rId2"/>
          <a:stretch>
            <a:fillRect/>
          </a:stretch>
        </p:blipFill>
        <p:spPr>
          <a:xfrm>
            <a:off x="6171350" y="2454534"/>
            <a:ext cx="5924926" cy="3946266"/>
          </a:xfrm>
          <a:prstGeom prst="rect">
            <a:avLst/>
          </a:prstGeom>
        </p:spPr>
      </p:pic>
      <p:pic>
        <p:nvPicPr>
          <p:cNvPr id="7" name="Picture 6">
            <a:extLst>
              <a:ext uri="{FF2B5EF4-FFF2-40B4-BE49-F238E27FC236}">
                <a16:creationId xmlns:a16="http://schemas.microsoft.com/office/drawing/2014/main" id="{B14CA3F7-5A19-410C-82DD-DD2EBE8EBFC4}"/>
              </a:ext>
            </a:extLst>
          </p:cNvPr>
          <p:cNvPicPr>
            <a:picLocks noChangeAspect="1"/>
          </p:cNvPicPr>
          <p:nvPr/>
        </p:nvPicPr>
        <p:blipFill>
          <a:blip r:embed="rId3"/>
          <a:stretch>
            <a:fillRect/>
          </a:stretch>
        </p:blipFill>
        <p:spPr>
          <a:xfrm>
            <a:off x="10727385" y="254453"/>
            <a:ext cx="1038225" cy="1123950"/>
          </a:xfrm>
          <a:prstGeom prst="rect">
            <a:avLst/>
          </a:prstGeom>
        </p:spPr>
      </p:pic>
    </p:spTree>
    <p:extLst>
      <p:ext uri="{BB962C8B-B14F-4D97-AF65-F5344CB8AC3E}">
        <p14:creationId xmlns:p14="http://schemas.microsoft.com/office/powerpoint/2010/main" val="2302635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6B48-5DE5-4E94-A40F-8C516B6EB720}"/>
              </a:ext>
            </a:extLst>
          </p:cNvPr>
          <p:cNvSpPr>
            <a:spLocks noGrp="1"/>
          </p:cNvSpPr>
          <p:nvPr>
            <p:ph type="title"/>
          </p:nvPr>
        </p:nvSpPr>
        <p:spPr>
          <a:xfrm>
            <a:off x="838200" y="365126"/>
            <a:ext cx="10515600" cy="595928"/>
          </a:xfrm>
        </p:spPr>
        <p:txBody>
          <a:bodyPr>
            <a:normAutofit fontScale="90000"/>
          </a:bodyPr>
          <a:lstStyle/>
          <a:p>
            <a:r>
              <a:rPr lang="en-US" b="1" dirty="0" err="1"/>
              <a:t>NSBR</a:t>
            </a:r>
            <a:r>
              <a:rPr lang="en-US" b="1" dirty="0"/>
              <a:t> Manual in Nepali Language</a:t>
            </a:r>
            <a:endParaRPr lang="en-US" dirty="0"/>
          </a:p>
        </p:txBody>
      </p:sp>
      <p:sp>
        <p:nvSpPr>
          <p:cNvPr id="3" name="Content Placeholder 2">
            <a:extLst>
              <a:ext uri="{FF2B5EF4-FFF2-40B4-BE49-F238E27FC236}">
                <a16:creationId xmlns:a16="http://schemas.microsoft.com/office/drawing/2014/main" id="{7BCB47BD-EA5E-4AD9-8E05-E71A1144CA05}"/>
              </a:ext>
            </a:extLst>
          </p:cNvPr>
          <p:cNvSpPr>
            <a:spLocks noGrp="1"/>
          </p:cNvSpPr>
          <p:nvPr>
            <p:ph idx="1"/>
          </p:nvPr>
        </p:nvSpPr>
        <p:spPr>
          <a:xfrm>
            <a:off x="838199" y="1101012"/>
            <a:ext cx="10815735" cy="5122506"/>
          </a:xfrm>
          <a:solidFill>
            <a:schemeClr val="accent4">
              <a:lumMod val="40000"/>
              <a:lumOff val="60000"/>
            </a:schemeClr>
          </a:solidFill>
        </p:spPr>
        <p:txBody>
          <a:bodyPr numCol="2">
            <a:normAutofit/>
          </a:bodyPr>
          <a:lstStyle/>
          <a:p>
            <a:r>
              <a:rPr lang="en-US" sz="2400" dirty="0"/>
              <a:t>A </a:t>
            </a:r>
            <a:r>
              <a:rPr lang="en-US" sz="2400" dirty="0" err="1"/>
              <a:t>NSBR</a:t>
            </a:r>
            <a:r>
              <a:rPr lang="en-US" sz="2400" dirty="0"/>
              <a:t> manual in Nepali language</a:t>
            </a:r>
          </a:p>
          <a:p>
            <a:pPr lvl="1"/>
            <a:r>
              <a:rPr lang="en-US" sz="2000" dirty="0"/>
              <a:t>For imparting knowledge on concept, definition on </a:t>
            </a:r>
            <a:r>
              <a:rPr lang="en-US" sz="2000" dirty="0" err="1"/>
              <a:t>SBR</a:t>
            </a:r>
            <a:r>
              <a:rPr lang="en-US" sz="2000" dirty="0"/>
              <a:t>, Data collection and compilation methods and data entry in the application. </a:t>
            </a:r>
          </a:p>
          <a:p>
            <a:r>
              <a:rPr lang="en-US" sz="2400" dirty="0"/>
              <a:t>The manual is composed of four sections namely: </a:t>
            </a:r>
          </a:p>
          <a:p>
            <a:pPr lvl="1"/>
            <a:r>
              <a:rPr lang="en-US" dirty="0"/>
              <a:t>General concept of Statistical Business Register, </a:t>
            </a:r>
          </a:p>
          <a:p>
            <a:pPr lvl="1"/>
            <a:r>
              <a:rPr lang="en-US" dirty="0" err="1"/>
              <a:t>SBR</a:t>
            </a:r>
            <a:r>
              <a:rPr lang="en-US" dirty="0"/>
              <a:t> in Nepal, </a:t>
            </a:r>
          </a:p>
          <a:p>
            <a:pPr lvl="1"/>
            <a:r>
              <a:rPr lang="en-US" dirty="0"/>
              <a:t>Data Contents of </a:t>
            </a:r>
            <a:r>
              <a:rPr lang="en-US" dirty="0" err="1"/>
              <a:t>NSBR</a:t>
            </a:r>
            <a:r>
              <a:rPr lang="en-US" dirty="0"/>
              <a:t>, </a:t>
            </a:r>
          </a:p>
          <a:p>
            <a:pPr lvl="1"/>
            <a:r>
              <a:rPr lang="en-US" dirty="0" err="1"/>
              <a:t>NSBR</a:t>
            </a:r>
            <a:r>
              <a:rPr lang="en-US" dirty="0"/>
              <a:t> Data Entry Application. </a:t>
            </a:r>
            <a:endParaRPr lang="en-US" sz="2800" dirty="0"/>
          </a:p>
        </p:txBody>
      </p:sp>
      <p:pic>
        <p:nvPicPr>
          <p:cNvPr id="4" name="Picture 3">
            <a:extLst>
              <a:ext uri="{FF2B5EF4-FFF2-40B4-BE49-F238E27FC236}">
                <a16:creationId xmlns:a16="http://schemas.microsoft.com/office/drawing/2014/main" id="{9AE0E88A-7CB2-477C-8F0E-3A46A32044B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86274" y="1101012"/>
            <a:ext cx="4367526" cy="46745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0813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A4DE-6745-448D-A46E-8AD8CCC1ECE2}"/>
              </a:ext>
            </a:extLst>
          </p:cNvPr>
          <p:cNvSpPr>
            <a:spLocks noGrp="1"/>
          </p:cNvSpPr>
          <p:nvPr>
            <p:ph type="title"/>
          </p:nvPr>
        </p:nvSpPr>
        <p:spPr>
          <a:xfrm>
            <a:off x="993709" y="149290"/>
            <a:ext cx="10515600" cy="530614"/>
          </a:xfrm>
          <a:solidFill>
            <a:schemeClr val="accent4">
              <a:lumMod val="40000"/>
              <a:lumOff val="60000"/>
            </a:schemeClr>
          </a:solidFill>
        </p:spPr>
        <p:txBody>
          <a:bodyPr>
            <a:normAutofit fontScale="90000"/>
          </a:bodyPr>
          <a:lstStyle/>
          <a:p>
            <a:r>
              <a:rPr lang="en-US" sz="3600" b="1" dirty="0">
                <a:solidFill>
                  <a:srgbClr val="002060"/>
                </a:solidFill>
                <a:effectLst>
                  <a:outerShdw blurRad="38100" dist="38100" dir="2700000" algn="tl">
                    <a:srgbClr val="000000">
                      <a:alpha val="43137"/>
                    </a:srgbClr>
                  </a:outerShdw>
                </a:effectLst>
              </a:rPr>
              <a:t>Context of Legal Provisions for Registration of Business Entities</a:t>
            </a:r>
            <a:endParaRPr lang="en-US" dirty="0">
              <a:solidFill>
                <a:srgbClr val="002060"/>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67735D17-9CD9-47BC-8D4F-8B8AFC8F5496}"/>
              </a:ext>
            </a:extLst>
          </p:cNvPr>
          <p:cNvSpPr>
            <a:spLocks noGrp="1"/>
          </p:cNvSpPr>
          <p:nvPr>
            <p:ph idx="1"/>
          </p:nvPr>
        </p:nvSpPr>
        <p:spPr>
          <a:xfrm>
            <a:off x="746449" y="755781"/>
            <a:ext cx="11010121" cy="5952929"/>
          </a:xfrm>
          <a:solidFill>
            <a:schemeClr val="accent4">
              <a:lumMod val="40000"/>
              <a:lumOff val="60000"/>
            </a:schemeClr>
          </a:solidFill>
        </p:spPr>
        <p:txBody>
          <a:bodyPr numCol="2">
            <a:normAutofit fontScale="85000" lnSpcReduction="20000"/>
          </a:bodyPr>
          <a:lstStyle/>
          <a:p>
            <a:pPr>
              <a:lnSpc>
                <a:spcPct val="120000"/>
              </a:lnSpc>
            </a:pPr>
            <a:r>
              <a:rPr lang="en-US" sz="3400" dirty="0">
                <a:solidFill>
                  <a:srgbClr val="002060"/>
                </a:solidFill>
              </a:rPr>
              <a:t>Context of practice of business registrations has impact in </a:t>
            </a:r>
            <a:r>
              <a:rPr lang="en-US" sz="3400" dirty="0" err="1">
                <a:solidFill>
                  <a:srgbClr val="002060"/>
                </a:solidFill>
              </a:rPr>
              <a:t>NSBR</a:t>
            </a:r>
            <a:endParaRPr lang="en-US" sz="3400" dirty="0">
              <a:solidFill>
                <a:srgbClr val="002060"/>
              </a:solidFill>
            </a:endParaRPr>
          </a:p>
          <a:p>
            <a:pPr>
              <a:lnSpc>
                <a:spcPct val="120000"/>
              </a:lnSpc>
            </a:pPr>
            <a:r>
              <a:rPr lang="en-US" sz="3400" dirty="0">
                <a:solidFill>
                  <a:srgbClr val="002060"/>
                </a:solidFill>
              </a:rPr>
              <a:t>Some major laws that provision the registration of businesses</a:t>
            </a:r>
            <a:endParaRPr lang="ne-NP" sz="3400" dirty="0">
              <a:solidFill>
                <a:srgbClr val="002060"/>
              </a:solidFill>
            </a:endParaRPr>
          </a:p>
          <a:p>
            <a:pPr lvl="1">
              <a:lnSpc>
                <a:spcPct val="120000"/>
              </a:lnSpc>
            </a:pPr>
            <a:r>
              <a:rPr lang="en-US" sz="3400" dirty="0">
                <a:solidFill>
                  <a:srgbClr val="002060"/>
                </a:solidFill>
              </a:rPr>
              <a:t>Company Act 2007</a:t>
            </a:r>
            <a:endParaRPr lang="ne-NP" sz="3400" dirty="0">
              <a:solidFill>
                <a:srgbClr val="002060"/>
              </a:solidFill>
            </a:endParaRPr>
          </a:p>
          <a:p>
            <a:pPr lvl="1">
              <a:lnSpc>
                <a:spcPct val="120000"/>
              </a:lnSpc>
            </a:pPr>
            <a:r>
              <a:rPr lang="en-US" sz="3400" dirty="0">
                <a:solidFill>
                  <a:srgbClr val="002060"/>
                </a:solidFill>
              </a:rPr>
              <a:t>Industrial Enterprise Act 2019</a:t>
            </a:r>
            <a:endParaRPr lang="ne-NP" sz="3400" dirty="0">
              <a:solidFill>
                <a:srgbClr val="002060"/>
              </a:solidFill>
            </a:endParaRPr>
          </a:p>
          <a:p>
            <a:pPr lvl="1">
              <a:lnSpc>
                <a:spcPct val="120000"/>
              </a:lnSpc>
            </a:pPr>
            <a:r>
              <a:rPr lang="en-US" sz="3400" dirty="0">
                <a:solidFill>
                  <a:srgbClr val="002060"/>
                </a:solidFill>
              </a:rPr>
              <a:t>Local Government Act 2017 </a:t>
            </a:r>
            <a:endParaRPr lang="ne-NP" sz="3400" dirty="0">
              <a:solidFill>
                <a:srgbClr val="002060"/>
              </a:solidFill>
            </a:endParaRPr>
          </a:p>
          <a:p>
            <a:pPr lvl="1">
              <a:lnSpc>
                <a:spcPct val="120000"/>
              </a:lnSpc>
            </a:pPr>
            <a:r>
              <a:rPr lang="en-US" sz="3400" dirty="0">
                <a:solidFill>
                  <a:srgbClr val="002060"/>
                </a:solidFill>
              </a:rPr>
              <a:t>Institution Registration Act 1977</a:t>
            </a:r>
            <a:endParaRPr lang="ne-NP" sz="3400" dirty="0">
              <a:solidFill>
                <a:srgbClr val="002060"/>
              </a:solidFill>
            </a:endParaRPr>
          </a:p>
          <a:p>
            <a:pPr lvl="1">
              <a:lnSpc>
                <a:spcPct val="120000"/>
              </a:lnSpc>
            </a:pPr>
            <a:r>
              <a:rPr lang="en-US" sz="3400" dirty="0">
                <a:solidFill>
                  <a:srgbClr val="002060"/>
                </a:solidFill>
              </a:rPr>
              <a:t>Private Firm Registration Act 1957, </a:t>
            </a:r>
            <a:endParaRPr lang="ne-NP" sz="3400" dirty="0">
              <a:solidFill>
                <a:srgbClr val="002060"/>
              </a:solidFill>
            </a:endParaRPr>
          </a:p>
          <a:p>
            <a:pPr lvl="1">
              <a:lnSpc>
                <a:spcPct val="120000"/>
              </a:lnSpc>
            </a:pPr>
            <a:r>
              <a:rPr lang="en-US" sz="3400" dirty="0">
                <a:solidFill>
                  <a:srgbClr val="002060"/>
                </a:solidFill>
              </a:rPr>
              <a:t>Cooperative Act 2017, </a:t>
            </a:r>
            <a:endParaRPr lang="ne-NP" sz="3400" dirty="0">
              <a:solidFill>
                <a:srgbClr val="002060"/>
              </a:solidFill>
            </a:endParaRPr>
          </a:p>
          <a:p>
            <a:pPr lvl="1">
              <a:lnSpc>
                <a:spcPct val="120000"/>
              </a:lnSpc>
            </a:pPr>
            <a:r>
              <a:rPr lang="en-US" sz="3400" dirty="0">
                <a:solidFill>
                  <a:srgbClr val="002060"/>
                </a:solidFill>
              </a:rPr>
              <a:t>Partnership Act 1963, </a:t>
            </a:r>
            <a:endParaRPr lang="ne-NP" sz="3400" dirty="0">
              <a:solidFill>
                <a:srgbClr val="002060"/>
              </a:solidFill>
            </a:endParaRPr>
          </a:p>
          <a:p>
            <a:pPr lvl="1">
              <a:lnSpc>
                <a:spcPct val="120000"/>
              </a:lnSpc>
            </a:pPr>
            <a:r>
              <a:rPr lang="en-US" sz="3400" dirty="0">
                <a:solidFill>
                  <a:srgbClr val="002060"/>
                </a:solidFill>
              </a:rPr>
              <a:t>Income Tax Act 2001</a:t>
            </a:r>
          </a:p>
          <a:p>
            <a:pPr lvl="1">
              <a:lnSpc>
                <a:spcPct val="120000"/>
              </a:lnSpc>
            </a:pPr>
            <a:r>
              <a:rPr lang="en-US" sz="3400" dirty="0">
                <a:solidFill>
                  <a:srgbClr val="002060"/>
                </a:solidFill>
              </a:rPr>
              <a:t>…</a:t>
            </a:r>
          </a:p>
          <a:p>
            <a:pPr>
              <a:lnSpc>
                <a:spcPct val="120000"/>
              </a:lnSpc>
            </a:pPr>
            <a:r>
              <a:rPr lang="en-US" sz="3400" dirty="0">
                <a:solidFill>
                  <a:srgbClr val="002060"/>
                </a:solidFill>
              </a:rPr>
              <a:t>Under different provisions of laws, business entities of different ISIC sectors needs to register as per prevailing laws for different purpose. </a:t>
            </a:r>
          </a:p>
          <a:p>
            <a:pPr>
              <a:lnSpc>
                <a:spcPct val="120000"/>
              </a:lnSpc>
            </a:pPr>
            <a:r>
              <a:rPr lang="en-US" sz="3400" dirty="0">
                <a:solidFill>
                  <a:srgbClr val="002060"/>
                </a:solidFill>
              </a:rPr>
              <a:t>Multidoor system of registration with different purposes with different format of records</a:t>
            </a:r>
          </a:p>
          <a:p>
            <a:pPr>
              <a:lnSpc>
                <a:spcPct val="120000"/>
              </a:lnSpc>
            </a:pPr>
            <a:endParaRPr lang="en-US" dirty="0">
              <a:solidFill>
                <a:srgbClr val="002060"/>
              </a:solidFill>
            </a:endParaRPr>
          </a:p>
        </p:txBody>
      </p:sp>
    </p:spTree>
    <p:extLst>
      <p:ext uri="{BB962C8B-B14F-4D97-AF65-F5344CB8AC3E}">
        <p14:creationId xmlns:p14="http://schemas.microsoft.com/office/powerpoint/2010/main" val="331495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FA17-123F-4E4C-8139-5B272B1E4D7B}"/>
              </a:ext>
            </a:extLst>
          </p:cNvPr>
          <p:cNvSpPr>
            <a:spLocks noGrp="1"/>
          </p:cNvSpPr>
          <p:nvPr>
            <p:ph type="title"/>
          </p:nvPr>
        </p:nvSpPr>
        <p:spPr>
          <a:xfrm>
            <a:off x="931507" y="74645"/>
            <a:ext cx="8604380" cy="390655"/>
          </a:xfrm>
          <a:solidFill>
            <a:srgbClr val="FFFF00"/>
          </a:solidFill>
        </p:spPr>
        <p:txBody>
          <a:bodyPr>
            <a:normAutofit fontScale="90000"/>
          </a:bodyPr>
          <a:lstStyle/>
          <a:p>
            <a:r>
              <a:rPr lang="en-US" sz="3200" b="1" dirty="0">
                <a:solidFill>
                  <a:srgbClr val="002060"/>
                </a:solidFill>
                <a:effectLst>
                  <a:outerShdw blurRad="38100" dist="38100" dir="2700000" algn="tl">
                    <a:srgbClr val="000000">
                      <a:alpha val="43137"/>
                    </a:srgbClr>
                  </a:outerShdw>
                </a:effectLst>
              </a:rPr>
              <a:t>Status of </a:t>
            </a:r>
            <a:r>
              <a:rPr lang="en-US" sz="3200" b="1" dirty="0" err="1">
                <a:solidFill>
                  <a:srgbClr val="002060"/>
                </a:solidFill>
                <a:effectLst>
                  <a:outerShdw blurRad="38100" dist="38100" dir="2700000" algn="tl">
                    <a:srgbClr val="000000">
                      <a:alpha val="43137"/>
                    </a:srgbClr>
                  </a:outerShdw>
                </a:effectLst>
              </a:rPr>
              <a:t>NSBR</a:t>
            </a:r>
            <a:r>
              <a:rPr lang="en-US" sz="3200" b="1" dirty="0">
                <a:solidFill>
                  <a:srgbClr val="002060"/>
                </a:solidFill>
                <a:effectLst>
                  <a:outerShdw blurRad="38100" dist="38100" dir="2700000" algn="tl">
                    <a:srgbClr val="000000">
                      <a:alpha val="43137"/>
                    </a:srgbClr>
                  </a:outerShdw>
                </a:effectLst>
              </a:rPr>
              <a:t> in the Maturity Model Framework</a:t>
            </a:r>
            <a:endParaRPr lang="en-US" sz="3200" dirty="0">
              <a:solidFill>
                <a:srgbClr val="002060"/>
              </a:solidFill>
              <a:effectLst>
                <a:outerShdw blurRad="38100" dist="38100" dir="2700000" algn="tl">
                  <a:srgbClr val="000000">
                    <a:alpha val="43137"/>
                  </a:srgbClr>
                </a:outerShdw>
              </a:effectLst>
            </a:endParaRPr>
          </a:p>
        </p:txBody>
      </p:sp>
      <p:graphicFrame>
        <p:nvGraphicFramePr>
          <p:cNvPr id="4" name="Content Placeholder 3">
            <a:extLst>
              <a:ext uri="{FF2B5EF4-FFF2-40B4-BE49-F238E27FC236}">
                <a16:creationId xmlns:a16="http://schemas.microsoft.com/office/drawing/2014/main" id="{E7EF83AF-9391-4AC5-B81D-20F08CB73975}"/>
              </a:ext>
            </a:extLst>
          </p:cNvPr>
          <p:cNvGraphicFramePr>
            <a:graphicFrameLocks noGrp="1"/>
          </p:cNvGraphicFramePr>
          <p:nvPr>
            <p:ph idx="1"/>
            <p:extLst>
              <p:ext uri="{D42A27DB-BD31-4B8C-83A1-F6EECF244321}">
                <p14:modId xmlns:p14="http://schemas.microsoft.com/office/powerpoint/2010/main" val="4053862254"/>
              </p:ext>
            </p:extLst>
          </p:nvPr>
        </p:nvGraphicFramePr>
        <p:xfrm>
          <a:off x="466531" y="615821"/>
          <a:ext cx="11523305" cy="6167534"/>
        </p:xfrm>
        <a:graphic>
          <a:graphicData uri="http://schemas.openxmlformats.org/drawingml/2006/table">
            <a:tbl>
              <a:tblPr firstRow="1" firstCol="1" bandRow="1">
                <a:tableStyleId>{F5AB1C69-6EDB-4FF4-983F-18BD219EF322}</a:tableStyleId>
              </a:tblPr>
              <a:tblGrid>
                <a:gridCol w="456657">
                  <a:extLst>
                    <a:ext uri="{9D8B030D-6E8A-4147-A177-3AD203B41FA5}">
                      <a16:colId xmlns:a16="http://schemas.microsoft.com/office/drawing/2014/main" val="1142140598"/>
                    </a:ext>
                  </a:extLst>
                </a:gridCol>
                <a:gridCol w="1698714">
                  <a:extLst>
                    <a:ext uri="{9D8B030D-6E8A-4147-A177-3AD203B41FA5}">
                      <a16:colId xmlns:a16="http://schemas.microsoft.com/office/drawing/2014/main" val="1241018599"/>
                    </a:ext>
                  </a:extLst>
                </a:gridCol>
                <a:gridCol w="2052735">
                  <a:extLst>
                    <a:ext uri="{9D8B030D-6E8A-4147-A177-3AD203B41FA5}">
                      <a16:colId xmlns:a16="http://schemas.microsoft.com/office/drawing/2014/main" val="4252951095"/>
                    </a:ext>
                  </a:extLst>
                </a:gridCol>
                <a:gridCol w="2267339">
                  <a:extLst>
                    <a:ext uri="{9D8B030D-6E8A-4147-A177-3AD203B41FA5}">
                      <a16:colId xmlns:a16="http://schemas.microsoft.com/office/drawing/2014/main" val="2980933868"/>
                    </a:ext>
                  </a:extLst>
                </a:gridCol>
                <a:gridCol w="2061035">
                  <a:extLst>
                    <a:ext uri="{9D8B030D-6E8A-4147-A177-3AD203B41FA5}">
                      <a16:colId xmlns:a16="http://schemas.microsoft.com/office/drawing/2014/main" val="4245825499"/>
                    </a:ext>
                  </a:extLst>
                </a:gridCol>
                <a:gridCol w="668974">
                  <a:extLst>
                    <a:ext uri="{9D8B030D-6E8A-4147-A177-3AD203B41FA5}">
                      <a16:colId xmlns:a16="http://schemas.microsoft.com/office/drawing/2014/main" val="1586910610"/>
                    </a:ext>
                  </a:extLst>
                </a:gridCol>
                <a:gridCol w="2317851">
                  <a:extLst>
                    <a:ext uri="{9D8B030D-6E8A-4147-A177-3AD203B41FA5}">
                      <a16:colId xmlns:a16="http://schemas.microsoft.com/office/drawing/2014/main" val="1614965505"/>
                    </a:ext>
                  </a:extLst>
                </a:gridCol>
              </a:tblGrid>
              <a:tr h="303713">
                <a:tc rowSpan="2">
                  <a:txBody>
                    <a:bodyPr/>
                    <a:lstStyle/>
                    <a:p>
                      <a:pPr marL="0" marR="0" algn="just">
                        <a:lnSpc>
                          <a:spcPct val="150000"/>
                        </a:lnSpc>
                        <a:spcBef>
                          <a:spcPts val="0"/>
                        </a:spcBef>
                        <a:spcAft>
                          <a:spcPts val="0"/>
                        </a:spcAft>
                      </a:pPr>
                      <a:r>
                        <a:rPr lang="en-US" sz="1400">
                          <a:solidFill>
                            <a:sysClr val="windowText" lastClr="000000"/>
                          </a:solidFill>
                          <a:effectLst/>
                        </a:rPr>
                        <a:t>SN</a:t>
                      </a:r>
                      <a:endParaRPr lang="en-US" sz="14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rowSpan="2">
                  <a:txBody>
                    <a:bodyPr/>
                    <a:lstStyle/>
                    <a:p>
                      <a:pPr marL="0" marR="0" algn="just">
                        <a:lnSpc>
                          <a:spcPct val="150000"/>
                        </a:lnSpc>
                        <a:spcBef>
                          <a:spcPts val="0"/>
                        </a:spcBef>
                        <a:spcAft>
                          <a:spcPts val="0"/>
                        </a:spcAft>
                      </a:pPr>
                      <a:r>
                        <a:rPr lang="en-US" sz="1400">
                          <a:solidFill>
                            <a:sysClr val="windowText" lastClr="000000"/>
                          </a:solidFill>
                          <a:effectLst/>
                        </a:rPr>
                        <a:t>Dimensions/ </a:t>
                      </a:r>
                      <a:endParaRPr lang="en-US" sz="14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gridSpan="4">
                  <a:txBody>
                    <a:bodyPr/>
                    <a:lstStyle/>
                    <a:p>
                      <a:pPr marL="0" marR="0" algn="ctr">
                        <a:lnSpc>
                          <a:spcPct val="150000"/>
                        </a:lnSpc>
                        <a:spcBef>
                          <a:spcPts val="0"/>
                        </a:spcBef>
                        <a:spcAft>
                          <a:spcPts val="0"/>
                        </a:spcAft>
                      </a:pPr>
                      <a:r>
                        <a:rPr lang="en-US" sz="1400" dirty="0">
                          <a:solidFill>
                            <a:sysClr val="windowText" lastClr="000000"/>
                          </a:solidFill>
                          <a:effectLst/>
                        </a:rPr>
                        <a:t>Levels/ Stages</a:t>
                      </a:r>
                      <a:endParaRPr lang="en-US" sz="1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just">
                        <a:lnSpc>
                          <a:spcPct val="150000"/>
                        </a:lnSpc>
                        <a:spcBef>
                          <a:spcPts val="0"/>
                        </a:spcBef>
                        <a:spcAft>
                          <a:spcPts val="0"/>
                        </a:spcAft>
                      </a:pPr>
                      <a:r>
                        <a:rPr lang="en-US" sz="1400" dirty="0">
                          <a:solidFill>
                            <a:sysClr val="windowText" lastClr="000000"/>
                          </a:solidFill>
                          <a:effectLst/>
                        </a:rPr>
                        <a:t>Remarks</a:t>
                      </a:r>
                      <a:endParaRPr lang="en-US" sz="1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extLst>
                  <a:ext uri="{0D108BD9-81ED-4DB2-BD59-A6C34878D82A}">
                    <a16:rowId xmlns:a16="http://schemas.microsoft.com/office/drawing/2014/main" val="4138956700"/>
                  </a:ext>
                </a:extLst>
              </a:tr>
              <a:tr h="303713">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pPr>
                      <a:r>
                        <a:rPr lang="en-US" sz="1400" dirty="0">
                          <a:solidFill>
                            <a:sysClr val="windowText" lastClr="000000"/>
                          </a:solidFill>
                          <a:effectLst/>
                        </a:rPr>
                        <a:t>Preliminary</a:t>
                      </a:r>
                      <a:endParaRPr lang="en-US" sz="1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gn="just">
                        <a:lnSpc>
                          <a:spcPct val="150000"/>
                        </a:lnSpc>
                        <a:spcBef>
                          <a:spcPts val="0"/>
                        </a:spcBef>
                        <a:spcAft>
                          <a:spcPts val="0"/>
                        </a:spcAft>
                      </a:pPr>
                      <a:r>
                        <a:rPr lang="en-US" sz="1400" dirty="0">
                          <a:solidFill>
                            <a:sysClr val="windowText" lastClr="000000"/>
                          </a:solidFill>
                          <a:effectLst/>
                        </a:rPr>
                        <a:t>Early</a:t>
                      </a:r>
                      <a:endParaRPr lang="en-US" sz="1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gn="just">
                        <a:lnSpc>
                          <a:spcPct val="150000"/>
                        </a:lnSpc>
                        <a:spcBef>
                          <a:spcPts val="0"/>
                        </a:spcBef>
                        <a:spcAft>
                          <a:spcPts val="0"/>
                        </a:spcAft>
                      </a:pPr>
                      <a:r>
                        <a:rPr lang="en-US" sz="1400" dirty="0">
                          <a:solidFill>
                            <a:sysClr val="windowText" lastClr="000000"/>
                          </a:solidFill>
                          <a:effectLst/>
                        </a:rPr>
                        <a:t>Mature</a:t>
                      </a:r>
                      <a:endParaRPr lang="en-US" sz="14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gn="just">
                        <a:lnSpc>
                          <a:spcPct val="150000"/>
                        </a:lnSpc>
                        <a:spcBef>
                          <a:spcPts val="0"/>
                        </a:spcBef>
                        <a:spcAft>
                          <a:spcPts val="0"/>
                        </a:spcAft>
                      </a:pPr>
                      <a:r>
                        <a:rPr lang="en-US" sz="1050" dirty="0">
                          <a:solidFill>
                            <a:sysClr val="windowText" lastClr="000000"/>
                          </a:solidFill>
                          <a:effectLst/>
                        </a:rPr>
                        <a:t>Advanced</a:t>
                      </a:r>
                      <a:endParaRPr lang="en-US" sz="105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vMerge="1">
                  <a:txBody>
                    <a:bodyPr/>
                    <a:lstStyle/>
                    <a:p>
                      <a:endParaRPr lang="en-US"/>
                    </a:p>
                  </a:txBody>
                  <a:tcPr/>
                </a:tc>
                <a:extLst>
                  <a:ext uri="{0D108BD9-81ED-4DB2-BD59-A6C34878D82A}">
                    <a16:rowId xmlns:a16="http://schemas.microsoft.com/office/drawing/2014/main" val="1156524759"/>
                  </a:ext>
                </a:extLst>
              </a:tr>
              <a:tr h="1703787">
                <a:tc>
                  <a:txBody>
                    <a:bodyPr/>
                    <a:lstStyle/>
                    <a:p>
                      <a:pPr marL="0" marR="0">
                        <a:lnSpc>
                          <a:spcPct val="150000"/>
                        </a:lnSpc>
                        <a:spcBef>
                          <a:spcPts val="0"/>
                        </a:spcBef>
                        <a:spcAft>
                          <a:spcPts val="0"/>
                        </a:spcAft>
                      </a:pPr>
                      <a:r>
                        <a:rPr lang="en-US" sz="1000">
                          <a:solidFill>
                            <a:sysClr val="windowText" lastClr="000000"/>
                          </a:solidFill>
                          <a:effectLst/>
                        </a:rPr>
                        <a:t>1</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600" b="1" dirty="0">
                          <a:solidFill>
                            <a:sysClr val="windowText" lastClr="000000"/>
                          </a:solidFill>
                          <a:effectLst/>
                        </a:rPr>
                        <a:t>Legal and Institutional Arrangement</a:t>
                      </a:r>
                      <a:endParaRPr lang="en-US" sz="20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200" dirty="0">
                          <a:solidFill>
                            <a:srgbClr val="002060"/>
                          </a:solidFill>
                          <a:effectLst/>
                        </a:rPr>
                        <a:t>Statistical Act 1958 did not mention explicitly access to administrative data sources however Statistical regulations 1984 was indicative in regards to establish permanent database.</a:t>
                      </a:r>
                      <a:endParaRPr lang="en-US" sz="1600"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40000"/>
                        <a:lumOff val="60000"/>
                      </a:schemeClr>
                    </a:solidFill>
                  </a:tcPr>
                </a:tc>
                <a:tc>
                  <a:txBody>
                    <a:bodyPr/>
                    <a:lstStyle/>
                    <a:p>
                      <a:pPr marL="0" marR="0">
                        <a:lnSpc>
                          <a:spcPct val="150000"/>
                        </a:lnSpc>
                        <a:spcBef>
                          <a:spcPts val="0"/>
                        </a:spcBef>
                        <a:spcAft>
                          <a:spcPts val="0"/>
                        </a:spcAft>
                      </a:pPr>
                      <a:r>
                        <a:rPr lang="en-US" sz="1050" b="1" dirty="0">
                          <a:solidFill>
                            <a:srgbClr val="002060"/>
                          </a:solidFill>
                          <a:effectLst/>
                        </a:rPr>
                        <a:t>Statistical Act 2022. </a:t>
                      </a:r>
                      <a:endParaRPr lang="en-US" sz="1200" b="1" dirty="0">
                        <a:solidFill>
                          <a:srgbClr val="002060"/>
                        </a:solidFill>
                        <a:effectLst/>
                      </a:endParaRPr>
                    </a:p>
                    <a:p>
                      <a:pPr marL="0" marR="0">
                        <a:lnSpc>
                          <a:spcPct val="150000"/>
                        </a:lnSpc>
                        <a:spcBef>
                          <a:spcPts val="0"/>
                        </a:spcBef>
                        <a:spcAft>
                          <a:spcPts val="0"/>
                        </a:spcAft>
                      </a:pPr>
                      <a:r>
                        <a:rPr lang="en-US" sz="1050" b="1" dirty="0">
                          <a:solidFill>
                            <a:srgbClr val="002060"/>
                          </a:solidFill>
                          <a:effectLst/>
                        </a:rPr>
                        <a:t>This act has mentioned for the access of administrative data sources that need to be integrated to form a part of National Statistical System.</a:t>
                      </a:r>
                      <a:endParaRPr lang="en-US" sz="12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60000"/>
                        <a:lumOff val="40000"/>
                      </a:schemeClr>
                    </a:solidFill>
                  </a:tcPr>
                </a:tc>
                <a:tc>
                  <a:txBody>
                    <a:bodyPr/>
                    <a:lstStyle/>
                    <a:p>
                      <a:pPr marL="0" marR="0">
                        <a:lnSpc>
                          <a:spcPct val="150000"/>
                        </a:lnSpc>
                        <a:spcBef>
                          <a:spcPts val="0"/>
                        </a:spcBef>
                        <a:spcAft>
                          <a:spcPts val="0"/>
                        </a:spcAft>
                      </a:pPr>
                      <a:r>
                        <a:rPr lang="en-US" sz="1050">
                          <a:solidFill>
                            <a:sysClr val="windowText" lastClr="000000"/>
                          </a:solidFill>
                          <a:effectLst/>
                        </a:rPr>
                        <a:t> </a:t>
                      </a:r>
                      <a:endParaRPr lang="en-US" sz="12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200" b="1" dirty="0">
                          <a:solidFill>
                            <a:srgbClr val="002060"/>
                          </a:solidFill>
                          <a:effectLst/>
                        </a:rPr>
                        <a:t>Statistical Regulations and Directives under the process of development</a:t>
                      </a:r>
                      <a:endParaRPr lang="en-US" sz="16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60000"/>
                        <a:lumOff val="40000"/>
                      </a:schemeClr>
                    </a:solidFill>
                  </a:tcPr>
                </a:tc>
                <a:extLst>
                  <a:ext uri="{0D108BD9-81ED-4DB2-BD59-A6C34878D82A}">
                    <a16:rowId xmlns:a16="http://schemas.microsoft.com/office/drawing/2014/main" val="1390620587"/>
                  </a:ext>
                </a:extLst>
              </a:tr>
              <a:tr h="2152534">
                <a:tc>
                  <a:txBody>
                    <a:bodyPr/>
                    <a:lstStyle/>
                    <a:p>
                      <a:pPr marL="0" marR="0">
                        <a:lnSpc>
                          <a:spcPct val="150000"/>
                        </a:lnSpc>
                        <a:spcBef>
                          <a:spcPts val="0"/>
                        </a:spcBef>
                        <a:spcAft>
                          <a:spcPts val="0"/>
                        </a:spcAft>
                      </a:pPr>
                      <a:r>
                        <a:rPr lang="en-US" sz="1100">
                          <a:solidFill>
                            <a:sysClr val="windowText" lastClr="000000"/>
                          </a:solidFill>
                          <a:effectLst/>
                        </a:rPr>
                        <a:t>2</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800" b="1" dirty="0">
                          <a:solidFill>
                            <a:sysClr val="windowText" lastClr="000000"/>
                          </a:solidFill>
                          <a:effectLst/>
                        </a:rPr>
                        <a:t>Data sources</a:t>
                      </a:r>
                      <a:endParaRPr lang="en-US" sz="20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100">
                          <a:solidFill>
                            <a:sysClr val="windowText" lastClr="000000"/>
                          </a:solidFill>
                          <a:effectLst/>
                        </a:rPr>
                        <a:t> </a:t>
                      </a:r>
                      <a:endParaRPr lang="en-US" sz="12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050" b="1" dirty="0">
                          <a:solidFill>
                            <a:sysClr val="windowText" lastClr="000000"/>
                          </a:solidFill>
                          <a:effectLst/>
                        </a:rPr>
                        <a:t>Currently Economic Census 2018, </a:t>
                      </a:r>
                      <a:r>
                        <a:rPr lang="en-US" sz="1050" b="1" dirty="0" err="1">
                          <a:solidFill>
                            <a:sysClr val="windowText" lastClr="000000"/>
                          </a:solidFill>
                          <a:effectLst/>
                        </a:rPr>
                        <a:t>SBR</a:t>
                      </a:r>
                      <a:r>
                        <a:rPr lang="en-US" sz="1050" b="1" dirty="0">
                          <a:solidFill>
                            <a:sysClr val="windowText" lastClr="000000"/>
                          </a:solidFill>
                          <a:effectLst/>
                        </a:rPr>
                        <a:t> data collected from </a:t>
                      </a:r>
                      <a:r>
                        <a:rPr lang="en-US" sz="1200" b="1" dirty="0">
                          <a:solidFill>
                            <a:sysClr val="windowText" lastClr="000000"/>
                          </a:solidFill>
                          <a:effectLst/>
                        </a:rPr>
                        <a:t> </a:t>
                      </a:r>
                      <a:r>
                        <a:rPr lang="en-US" sz="1050" b="1" dirty="0">
                          <a:solidFill>
                            <a:sysClr val="windowText" lastClr="000000"/>
                          </a:solidFill>
                          <a:effectLst/>
                        </a:rPr>
                        <a:t>administrative sources of registrations government agencies at district and local levels. However unique identifier is yet to be developed for data linkage with different data sources.</a:t>
                      </a:r>
                      <a:endParaRPr lang="en-US" sz="12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60000"/>
                        <a:lumOff val="40000"/>
                      </a:schemeClr>
                    </a:solidFill>
                  </a:tcPr>
                </a:tc>
                <a:tc>
                  <a:txBody>
                    <a:bodyPr/>
                    <a:lstStyle/>
                    <a:p>
                      <a:pPr marL="0" marR="0">
                        <a:lnSpc>
                          <a:spcPct val="150000"/>
                        </a:lnSpc>
                        <a:spcBef>
                          <a:spcPts val="0"/>
                        </a:spcBef>
                        <a:spcAft>
                          <a:spcPts val="0"/>
                        </a:spcAft>
                      </a:pPr>
                      <a:r>
                        <a:rPr lang="en-US" sz="110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10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gn="just">
                        <a:lnSpc>
                          <a:spcPct val="150000"/>
                        </a:lnSpc>
                        <a:spcBef>
                          <a:spcPts val="0"/>
                        </a:spcBef>
                        <a:spcAft>
                          <a:spcPts val="0"/>
                        </a:spcAft>
                      </a:pPr>
                      <a:r>
                        <a:rPr lang="en-US" sz="1050" b="1" dirty="0">
                          <a:solidFill>
                            <a:sysClr val="windowText" lastClr="000000"/>
                          </a:solidFill>
                          <a:effectLst/>
                        </a:rPr>
                        <a:t>In future, there is a vision to integrate data from other administrative sources like Data from Company Registrar, Department of Industry, Inland revenue Department and other admin sources after statistical regulations be formulated. This applies similarly to other surveys as well.</a:t>
                      </a:r>
                      <a:r>
                        <a:rPr lang="en-US" sz="1100" b="1" dirty="0">
                          <a:solidFill>
                            <a:sysClr val="windowText" lastClr="000000"/>
                          </a:solidFill>
                          <a:effectLst/>
                        </a:rPr>
                        <a:t> </a:t>
                      </a:r>
                      <a:endParaRPr lang="en-US" sz="12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60000"/>
                        <a:lumOff val="40000"/>
                      </a:schemeClr>
                    </a:solidFill>
                  </a:tcPr>
                </a:tc>
                <a:extLst>
                  <a:ext uri="{0D108BD9-81ED-4DB2-BD59-A6C34878D82A}">
                    <a16:rowId xmlns:a16="http://schemas.microsoft.com/office/drawing/2014/main" val="2708563531"/>
                  </a:ext>
                </a:extLst>
              </a:tr>
              <a:tr h="1703787">
                <a:tc>
                  <a:txBody>
                    <a:bodyPr/>
                    <a:lstStyle/>
                    <a:p>
                      <a:pPr marL="0" marR="0">
                        <a:lnSpc>
                          <a:spcPct val="150000"/>
                        </a:lnSpc>
                        <a:spcBef>
                          <a:spcPts val="0"/>
                        </a:spcBef>
                        <a:spcAft>
                          <a:spcPts val="0"/>
                        </a:spcAft>
                      </a:pPr>
                      <a:r>
                        <a:rPr lang="en-US" sz="1100">
                          <a:solidFill>
                            <a:sysClr val="windowText" lastClr="000000"/>
                          </a:solidFill>
                          <a:effectLst/>
                        </a:rPr>
                        <a:t>3</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800" b="1" dirty="0">
                          <a:solidFill>
                            <a:sysClr val="windowText" lastClr="000000"/>
                          </a:solidFill>
                          <a:effectLst/>
                        </a:rPr>
                        <a:t>Maintenance and update</a:t>
                      </a:r>
                      <a:endParaRPr lang="en-US" sz="20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100" b="1" dirty="0">
                          <a:solidFill>
                            <a:sysClr val="windowText" lastClr="000000"/>
                          </a:solidFill>
                          <a:effectLst/>
                        </a:rPr>
                        <a:t>Data on new, renewal, migrated and closed business entities have been continuously collected.</a:t>
                      </a:r>
                    </a:p>
                    <a:p>
                      <a:pPr marL="0" marR="0">
                        <a:lnSpc>
                          <a:spcPct val="150000"/>
                        </a:lnSpc>
                        <a:spcBef>
                          <a:spcPts val="0"/>
                        </a:spcBef>
                        <a:spcAft>
                          <a:spcPts val="0"/>
                        </a:spcAft>
                      </a:pPr>
                      <a:r>
                        <a:rPr lang="en-US" sz="1100" b="1" dirty="0">
                          <a:solidFill>
                            <a:sysClr val="windowText" lastClr="000000"/>
                          </a:solidFill>
                          <a:effectLst/>
                        </a:rPr>
                        <a:t>But duplication and update mechanism are at infancy stage.</a:t>
                      </a:r>
                      <a:endParaRPr lang="en-US" sz="14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60000"/>
                        <a:lumOff val="40000"/>
                      </a:schemeClr>
                    </a:solidFill>
                  </a:tcPr>
                </a:tc>
                <a:tc>
                  <a:txBody>
                    <a:bodyPr/>
                    <a:lstStyle/>
                    <a:p>
                      <a:pPr marL="0" marR="0">
                        <a:lnSpc>
                          <a:spcPct val="150000"/>
                        </a:lnSpc>
                        <a:spcBef>
                          <a:spcPts val="0"/>
                        </a:spcBef>
                        <a:spcAft>
                          <a:spcPts val="0"/>
                        </a:spcAft>
                      </a:pPr>
                      <a:r>
                        <a:rPr lang="en-US" sz="110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10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100" dirty="0">
                          <a:solidFill>
                            <a:sysClr val="windowText" lastClr="000000"/>
                          </a:solidFill>
                          <a:effectLst/>
                        </a:rPr>
                        <a:t>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tc>
                <a:tc>
                  <a:txBody>
                    <a:bodyPr/>
                    <a:lstStyle/>
                    <a:p>
                      <a:pPr marL="0" marR="0">
                        <a:lnSpc>
                          <a:spcPct val="150000"/>
                        </a:lnSpc>
                        <a:spcBef>
                          <a:spcPts val="0"/>
                        </a:spcBef>
                        <a:spcAft>
                          <a:spcPts val="0"/>
                        </a:spcAft>
                      </a:pPr>
                      <a:r>
                        <a:rPr lang="en-US" sz="1050" dirty="0">
                          <a:solidFill>
                            <a:sysClr val="windowText" lastClr="000000"/>
                          </a:solidFill>
                          <a:effectLst/>
                        </a:rPr>
                        <a:t>The data are not verified with data of same entity collected earlier from same source or others. </a:t>
                      </a:r>
                    </a:p>
                    <a:p>
                      <a:pPr marL="0" marR="0">
                        <a:lnSpc>
                          <a:spcPct val="150000"/>
                        </a:lnSpc>
                        <a:spcBef>
                          <a:spcPts val="0"/>
                        </a:spcBef>
                        <a:spcAft>
                          <a:spcPts val="0"/>
                        </a:spcAft>
                      </a:pPr>
                      <a:r>
                        <a:rPr lang="en-US" sz="1050" dirty="0">
                          <a:solidFill>
                            <a:sysClr val="windowText" lastClr="000000"/>
                          </a:solidFill>
                          <a:effectLst/>
                        </a:rPr>
                        <a:t>Update means collecting predesigned information of newly registered or renewed or migrated or closed business entities only </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52605" marR="52605" marT="0" marB="0">
                    <a:solidFill>
                      <a:schemeClr val="accent4">
                        <a:lumMod val="40000"/>
                        <a:lumOff val="60000"/>
                      </a:schemeClr>
                    </a:solidFill>
                  </a:tcPr>
                </a:tc>
                <a:extLst>
                  <a:ext uri="{0D108BD9-81ED-4DB2-BD59-A6C34878D82A}">
                    <a16:rowId xmlns:a16="http://schemas.microsoft.com/office/drawing/2014/main" val="872575838"/>
                  </a:ext>
                </a:extLst>
              </a:tr>
            </a:tbl>
          </a:graphicData>
        </a:graphic>
      </p:graphicFrame>
    </p:spTree>
    <p:extLst>
      <p:ext uri="{BB962C8B-B14F-4D97-AF65-F5344CB8AC3E}">
        <p14:creationId xmlns:p14="http://schemas.microsoft.com/office/powerpoint/2010/main" val="52842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90FB0E-62E2-4FD0-9967-5D86FFDF1EAC}"/>
              </a:ext>
            </a:extLst>
          </p:cNvPr>
          <p:cNvGraphicFramePr>
            <a:graphicFrameLocks noGrp="1"/>
          </p:cNvGraphicFramePr>
          <p:nvPr>
            <p:extLst>
              <p:ext uri="{D42A27DB-BD31-4B8C-83A1-F6EECF244321}">
                <p14:modId xmlns:p14="http://schemas.microsoft.com/office/powerpoint/2010/main" val="853990494"/>
              </p:ext>
            </p:extLst>
          </p:nvPr>
        </p:nvGraphicFramePr>
        <p:xfrm>
          <a:off x="317241" y="205272"/>
          <a:ext cx="11560627" cy="6203052"/>
        </p:xfrm>
        <a:graphic>
          <a:graphicData uri="http://schemas.openxmlformats.org/drawingml/2006/table">
            <a:tbl>
              <a:tblPr firstRow="1" firstCol="1" bandRow="1">
                <a:tableStyleId>{F5AB1C69-6EDB-4FF4-983F-18BD219EF322}</a:tableStyleId>
              </a:tblPr>
              <a:tblGrid>
                <a:gridCol w="642257">
                  <a:extLst>
                    <a:ext uri="{9D8B030D-6E8A-4147-A177-3AD203B41FA5}">
                      <a16:colId xmlns:a16="http://schemas.microsoft.com/office/drawing/2014/main" val="2409864580"/>
                    </a:ext>
                  </a:extLst>
                </a:gridCol>
                <a:gridCol w="1513114">
                  <a:extLst>
                    <a:ext uri="{9D8B030D-6E8A-4147-A177-3AD203B41FA5}">
                      <a16:colId xmlns:a16="http://schemas.microsoft.com/office/drawing/2014/main" val="1162708877"/>
                    </a:ext>
                  </a:extLst>
                </a:gridCol>
                <a:gridCol w="2164702">
                  <a:extLst>
                    <a:ext uri="{9D8B030D-6E8A-4147-A177-3AD203B41FA5}">
                      <a16:colId xmlns:a16="http://schemas.microsoft.com/office/drawing/2014/main" val="1898385239"/>
                    </a:ext>
                  </a:extLst>
                </a:gridCol>
                <a:gridCol w="3853543">
                  <a:extLst>
                    <a:ext uri="{9D8B030D-6E8A-4147-A177-3AD203B41FA5}">
                      <a16:colId xmlns:a16="http://schemas.microsoft.com/office/drawing/2014/main" val="1268259969"/>
                    </a:ext>
                  </a:extLst>
                </a:gridCol>
                <a:gridCol w="578498">
                  <a:extLst>
                    <a:ext uri="{9D8B030D-6E8A-4147-A177-3AD203B41FA5}">
                      <a16:colId xmlns:a16="http://schemas.microsoft.com/office/drawing/2014/main" val="345566471"/>
                    </a:ext>
                  </a:extLst>
                </a:gridCol>
                <a:gridCol w="634482">
                  <a:extLst>
                    <a:ext uri="{9D8B030D-6E8A-4147-A177-3AD203B41FA5}">
                      <a16:colId xmlns:a16="http://schemas.microsoft.com/office/drawing/2014/main" val="3398575097"/>
                    </a:ext>
                  </a:extLst>
                </a:gridCol>
                <a:gridCol w="2174031">
                  <a:extLst>
                    <a:ext uri="{9D8B030D-6E8A-4147-A177-3AD203B41FA5}">
                      <a16:colId xmlns:a16="http://schemas.microsoft.com/office/drawing/2014/main" val="439766044"/>
                    </a:ext>
                  </a:extLst>
                </a:gridCol>
              </a:tblGrid>
              <a:tr h="242404">
                <a:tc rowSpan="2">
                  <a:txBody>
                    <a:bodyPr/>
                    <a:lstStyle/>
                    <a:p>
                      <a:pPr marL="0" marR="0" algn="just">
                        <a:lnSpc>
                          <a:spcPct val="150000"/>
                        </a:lnSpc>
                        <a:spcBef>
                          <a:spcPts val="0"/>
                        </a:spcBef>
                        <a:spcAft>
                          <a:spcPts val="0"/>
                        </a:spcAft>
                      </a:pPr>
                      <a:r>
                        <a:rPr lang="en-US" sz="1100">
                          <a:solidFill>
                            <a:sysClr val="windowText" lastClr="000000"/>
                          </a:solidFill>
                          <a:effectLst/>
                        </a:rPr>
                        <a:t>SN</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rowSpan="2">
                  <a:txBody>
                    <a:bodyPr/>
                    <a:lstStyle/>
                    <a:p>
                      <a:pPr marL="0" marR="0" algn="just">
                        <a:lnSpc>
                          <a:spcPct val="150000"/>
                        </a:lnSpc>
                        <a:spcBef>
                          <a:spcPts val="0"/>
                        </a:spcBef>
                        <a:spcAft>
                          <a:spcPts val="0"/>
                        </a:spcAft>
                      </a:pPr>
                      <a:r>
                        <a:rPr lang="en-US" sz="1100">
                          <a:solidFill>
                            <a:sysClr val="windowText" lastClr="000000"/>
                          </a:solidFill>
                          <a:effectLst/>
                        </a:rPr>
                        <a:t>Dimensions/ </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gridSpan="4">
                  <a:txBody>
                    <a:bodyPr/>
                    <a:lstStyle/>
                    <a:p>
                      <a:pPr marL="0" marR="0" algn="ctr">
                        <a:lnSpc>
                          <a:spcPct val="150000"/>
                        </a:lnSpc>
                        <a:spcBef>
                          <a:spcPts val="0"/>
                        </a:spcBef>
                        <a:spcAft>
                          <a:spcPts val="0"/>
                        </a:spcAft>
                      </a:pPr>
                      <a:r>
                        <a:rPr lang="en-US" sz="1100">
                          <a:solidFill>
                            <a:sysClr val="windowText" lastClr="000000"/>
                          </a:solidFill>
                          <a:effectLst/>
                        </a:rPr>
                        <a:t>Levels/ Stages</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just">
                        <a:lnSpc>
                          <a:spcPct val="150000"/>
                        </a:lnSpc>
                        <a:spcBef>
                          <a:spcPts val="0"/>
                        </a:spcBef>
                        <a:spcAft>
                          <a:spcPts val="0"/>
                        </a:spcAft>
                      </a:pPr>
                      <a:r>
                        <a:rPr lang="en-US" sz="1100" dirty="0">
                          <a:solidFill>
                            <a:sysClr val="windowText" lastClr="000000"/>
                          </a:solidFill>
                          <a:effectLst/>
                        </a:rPr>
                        <a:t>Remarks</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extLst>
                  <a:ext uri="{0D108BD9-81ED-4DB2-BD59-A6C34878D82A}">
                    <a16:rowId xmlns:a16="http://schemas.microsoft.com/office/drawing/2014/main" val="1416066528"/>
                  </a:ext>
                </a:extLst>
              </a:tr>
              <a:tr h="242404">
                <a:tc vMerge="1">
                  <a:txBody>
                    <a:bodyPr/>
                    <a:lstStyle/>
                    <a:p>
                      <a:endParaRPr lang="en-US"/>
                    </a:p>
                  </a:txBody>
                  <a:tcPr/>
                </a:tc>
                <a:tc vMerge="1">
                  <a:txBody>
                    <a:bodyPr/>
                    <a:lstStyle/>
                    <a:p>
                      <a:endParaRPr lang="en-US"/>
                    </a:p>
                  </a:txBody>
                  <a:tcPr/>
                </a:tc>
                <a:tc>
                  <a:txBody>
                    <a:bodyPr/>
                    <a:lstStyle/>
                    <a:p>
                      <a:pPr marL="0" marR="0" algn="just">
                        <a:lnSpc>
                          <a:spcPct val="150000"/>
                        </a:lnSpc>
                        <a:spcBef>
                          <a:spcPts val="0"/>
                        </a:spcBef>
                        <a:spcAft>
                          <a:spcPts val="0"/>
                        </a:spcAft>
                      </a:pPr>
                      <a:r>
                        <a:rPr lang="en-US" sz="1200" dirty="0">
                          <a:solidFill>
                            <a:sysClr val="windowText" lastClr="000000"/>
                          </a:solidFill>
                          <a:effectLst/>
                        </a:rPr>
                        <a:t>Preliminary</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gn="just">
                        <a:lnSpc>
                          <a:spcPct val="150000"/>
                        </a:lnSpc>
                        <a:spcBef>
                          <a:spcPts val="0"/>
                        </a:spcBef>
                        <a:spcAft>
                          <a:spcPts val="0"/>
                        </a:spcAft>
                      </a:pPr>
                      <a:r>
                        <a:rPr lang="en-US" sz="1200" dirty="0">
                          <a:solidFill>
                            <a:sysClr val="windowText" lastClr="000000"/>
                          </a:solidFill>
                          <a:effectLst/>
                        </a:rPr>
                        <a:t>Early</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gn="just">
                        <a:lnSpc>
                          <a:spcPct val="150000"/>
                        </a:lnSpc>
                        <a:spcBef>
                          <a:spcPts val="0"/>
                        </a:spcBef>
                        <a:spcAft>
                          <a:spcPts val="0"/>
                        </a:spcAft>
                      </a:pPr>
                      <a:r>
                        <a:rPr lang="en-US" sz="1200" dirty="0">
                          <a:solidFill>
                            <a:sysClr val="windowText" lastClr="000000"/>
                          </a:solidFill>
                          <a:effectLst/>
                        </a:rPr>
                        <a:t>Mature</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gn="just">
                        <a:lnSpc>
                          <a:spcPct val="150000"/>
                        </a:lnSpc>
                        <a:spcBef>
                          <a:spcPts val="0"/>
                        </a:spcBef>
                        <a:spcAft>
                          <a:spcPts val="0"/>
                        </a:spcAft>
                      </a:pPr>
                      <a:r>
                        <a:rPr lang="en-US" sz="1200" dirty="0">
                          <a:solidFill>
                            <a:sysClr val="windowText" lastClr="000000"/>
                          </a:solidFill>
                          <a:effectLst/>
                        </a:rPr>
                        <a:t>Advanced</a:t>
                      </a:r>
                      <a:endParaRPr lang="en-US" sz="12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vMerge="1">
                  <a:txBody>
                    <a:bodyPr/>
                    <a:lstStyle/>
                    <a:p>
                      <a:endParaRPr lang="en-US"/>
                    </a:p>
                  </a:txBody>
                  <a:tcPr/>
                </a:tc>
                <a:extLst>
                  <a:ext uri="{0D108BD9-81ED-4DB2-BD59-A6C34878D82A}">
                    <a16:rowId xmlns:a16="http://schemas.microsoft.com/office/drawing/2014/main" val="3012783323"/>
                  </a:ext>
                </a:extLst>
              </a:tr>
              <a:tr h="1232026">
                <a:tc>
                  <a:txBody>
                    <a:bodyPr/>
                    <a:lstStyle/>
                    <a:p>
                      <a:pPr marL="0" marR="0">
                        <a:lnSpc>
                          <a:spcPct val="150000"/>
                        </a:lnSpc>
                        <a:spcBef>
                          <a:spcPts val="0"/>
                        </a:spcBef>
                        <a:spcAft>
                          <a:spcPts val="0"/>
                        </a:spcAft>
                      </a:pPr>
                      <a:r>
                        <a:rPr lang="en-US" sz="1000">
                          <a:solidFill>
                            <a:sysClr val="windowText" lastClr="000000"/>
                          </a:solidFill>
                          <a:effectLst/>
                        </a:rPr>
                        <a:t>4</a:t>
                      </a:r>
                      <a:endParaRPr lang="en-US" sz="10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600" b="1" dirty="0">
                          <a:solidFill>
                            <a:sysClr val="windowText" lastClr="000000"/>
                          </a:solidFill>
                          <a:effectLst/>
                        </a:rPr>
                        <a:t>Coverage</a:t>
                      </a:r>
                      <a:endParaRPr lang="en-US" sz="18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171450" marR="0" indent="-171450">
                        <a:lnSpc>
                          <a:spcPct val="150000"/>
                        </a:lnSpc>
                        <a:spcBef>
                          <a:spcPts val="0"/>
                        </a:spcBef>
                        <a:spcAft>
                          <a:spcPts val="0"/>
                        </a:spcAft>
                        <a:buFont typeface="Arial" panose="020B0604020202020204" pitchFamily="34" charset="0"/>
                        <a:buChar char="•"/>
                      </a:pPr>
                      <a:r>
                        <a:rPr lang="en-US" sz="1050" b="1" dirty="0">
                          <a:solidFill>
                            <a:srgbClr val="002060"/>
                          </a:solidFill>
                          <a:effectLst/>
                        </a:rPr>
                        <a:t>The data from economic census covers about 18 ISIC sectors both registered as well as unregistered business entities. </a:t>
                      </a:r>
                    </a:p>
                    <a:p>
                      <a:pPr marL="171450" marR="0" indent="-171450">
                        <a:lnSpc>
                          <a:spcPct val="150000"/>
                        </a:lnSpc>
                        <a:spcBef>
                          <a:spcPts val="0"/>
                        </a:spcBef>
                        <a:spcAft>
                          <a:spcPts val="0"/>
                        </a:spcAft>
                        <a:buFont typeface="Arial" panose="020B0604020202020204" pitchFamily="34" charset="0"/>
                        <a:buChar char="•"/>
                      </a:pPr>
                      <a:r>
                        <a:rPr lang="en-US" sz="1050" b="1" dirty="0">
                          <a:solidFill>
                            <a:srgbClr val="002060"/>
                          </a:solidFill>
                          <a:effectLst/>
                        </a:rPr>
                        <a:t>It covers all geographic coverage.</a:t>
                      </a:r>
                      <a:endParaRPr lang="en-US" sz="1100" b="1" dirty="0">
                        <a:solidFill>
                          <a:srgbClr val="002060"/>
                        </a:solidFill>
                        <a:effectLst/>
                      </a:endParaRPr>
                    </a:p>
                    <a:p>
                      <a:pPr marL="171450" marR="0" indent="-171450">
                        <a:lnSpc>
                          <a:spcPct val="150000"/>
                        </a:lnSpc>
                        <a:spcBef>
                          <a:spcPts val="0"/>
                        </a:spcBef>
                        <a:spcAft>
                          <a:spcPts val="0"/>
                        </a:spcAft>
                        <a:buFont typeface="Arial" panose="020B0604020202020204" pitchFamily="34" charset="0"/>
                        <a:buChar char="•"/>
                      </a:pPr>
                      <a:r>
                        <a:rPr lang="en-US" sz="1050" b="1" dirty="0" err="1">
                          <a:solidFill>
                            <a:srgbClr val="002060"/>
                          </a:solidFill>
                          <a:effectLst/>
                        </a:rPr>
                        <a:t>SBR</a:t>
                      </a:r>
                      <a:r>
                        <a:rPr lang="en-US" sz="1050" b="1" dirty="0">
                          <a:solidFill>
                            <a:srgbClr val="002060"/>
                          </a:solidFill>
                          <a:effectLst/>
                        </a:rPr>
                        <a:t> data collection covers the business entities according to prevailing laws.</a:t>
                      </a:r>
                      <a:endParaRPr lang="en-US"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60000"/>
                        <a:lumOff val="40000"/>
                      </a:schemeClr>
                    </a:solidFill>
                  </a:tcPr>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ISIC Section A (unregistered), Section O, Section T and U are not covered from economic census 2018. While the data sources from administrative sources only covers entities of formal economy.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3">
                        <a:lumMod val="60000"/>
                        <a:lumOff val="40000"/>
                      </a:schemeClr>
                    </a:solidFill>
                  </a:tcPr>
                </a:tc>
                <a:extLst>
                  <a:ext uri="{0D108BD9-81ED-4DB2-BD59-A6C34878D82A}">
                    <a16:rowId xmlns:a16="http://schemas.microsoft.com/office/drawing/2014/main" val="868298316"/>
                  </a:ext>
                </a:extLst>
              </a:tr>
              <a:tr h="1418253">
                <a:tc>
                  <a:txBody>
                    <a:bodyPr/>
                    <a:lstStyle/>
                    <a:p>
                      <a:pPr marL="0" marR="0">
                        <a:lnSpc>
                          <a:spcPct val="150000"/>
                        </a:lnSpc>
                        <a:spcBef>
                          <a:spcPts val="0"/>
                        </a:spcBef>
                        <a:spcAft>
                          <a:spcPts val="0"/>
                        </a:spcAft>
                      </a:pPr>
                      <a:r>
                        <a:rPr lang="en-US" sz="1000">
                          <a:solidFill>
                            <a:sysClr val="windowText" lastClr="000000"/>
                          </a:solidFill>
                          <a:effectLst/>
                        </a:rPr>
                        <a:t>5</a:t>
                      </a:r>
                      <a:endParaRPr lang="en-US" sz="10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600" b="1" dirty="0">
                          <a:solidFill>
                            <a:sysClr val="windowText" lastClr="000000"/>
                          </a:solidFill>
                          <a:effectLst/>
                        </a:rPr>
                        <a:t>Use of </a:t>
                      </a:r>
                      <a:r>
                        <a:rPr lang="en-US" sz="1600" b="1" dirty="0" err="1">
                          <a:solidFill>
                            <a:sysClr val="windowText" lastClr="000000"/>
                          </a:solidFill>
                          <a:effectLst/>
                        </a:rPr>
                        <a:t>SBR</a:t>
                      </a:r>
                      <a:endParaRPr lang="en-US" sz="18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b="1" dirty="0">
                          <a:solidFill>
                            <a:sysClr val="windowText" lastClr="000000"/>
                          </a:solidFill>
                          <a:effectLst/>
                        </a:rPr>
                        <a:t>The database of Economic Census has been utilized for some major surveys internally by </a:t>
                      </a:r>
                      <a:r>
                        <a:rPr lang="en-US" sz="1050" b="1" dirty="0" err="1">
                          <a:solidFill>
                            <a:sysClr val="windowText" lastClr="000000"/>
                          </a:solidFill>
                          <a:effectLst/>
                        </a:rPr>
                        <a:t>NSO</a:t>
                      </a:r>
                      <a:r>
                        <a:rPr lang="en-US" sz="1050" b="1" dirty="0">
                          <a:solidFill>
                            <a:sysClr val="windowText" lastClr="000000"/>
                          </a:solidFill>
                          <a:effectLst/>
                        </a:rPr>
                        <a:t>. </a:t>
                      </a:r>
                    </a:p>
                    <a:p>
                      <a:pPr marL="0" marR="0">
                        <a:lnSpc>
                          <a:spcPct val="150000"/>
                        </a:lnSpc>
                        <a:spcBef>
                          <a:spcPts val="0"/>
                        </a:spcBef>
                        <a:spcAft>
                          <a:spcPts val="0"/>
                        </a:spcAft>
                      </a:pPr>
                      <a:r>
                        <a:rPr lang="en-US" sz="1050" b="1" dirty="0">
                          <a:solidFill>
                            <a:sysClr val="windowText" lastClr="000000"/>
                          </a:solidFill>
                          <a:effectLst/>
                        </a:rPr>
                        <a:t>Due to non-existence of comprehensive data distribution policy, individual data has not been shared with agencies out of </a:t>
                      </a:r>
                      <a:r>
                        <a:rPr lang="en-US" sz="1050" b="1" dirty="0" err="1">
                          <a:solidFill>
                            <a:sysClr val="windowText" lastClr="000000"/>
                          </a:solidFill>
                          <a:effectLst/>
                        </a:rPr>
                        <a:t>NSO</a:t>
                      </a:r>
                      <a:r>
                        <a:rPr lang="en-US" sz="1050" b="1" dirty="0">
                          <a:solidFill>
                            <a:sysClr val="windowText" lastClr="000000"/>
                          </a:solidFill>
                          <a:effectLst/>
                        </a:rPr>
                        <a:t>. </a:t>
                      </a:r>
                      <a:endParaRPr lang="en-US" sz="1100" b="1" dirty="0">
                        <a:solidFill>
                          <a:sysClr val="windowText" lastClr="000000"/>
                        </a:solidFill>
                        <a:effectLst/>
                      </a:endParaRPr>
                    </a:p>
                    <a:p>
                      <a:pPr marL="0" marR="0">
                        <a:lnSpc>
                          <a:spcPct val="150000"/>
                        </a:lnSpc>
                        <a:spcBef>
                          <a:spcPts val="0"/>
                        </a:spcBef>
                        <a:spcAft>
                          <a:spcPts val="0"/>
                        </a:spcAft>
                      </a:pPr>
                      <a:r>
                        <a:rPr lang="en-US" sz="1050" b="1" dirty="0">
                          <a:solidFill>
                            <a:sysClr val="windowText" lastClr="000000"/>
                          </a:solidFill>
                          <a:effectLst/>
                        </a:rPr>
                        <a:t>The data collected from </a:t>
                      </a:r>
                      <a:r>
                        <a:rPr lang="en-US" sz="1050" b="1" dirty="0" err="1">
                          <a:solidFill>
                            <a:sysClr val="windowText" lastClr="000000"/>
                          </a:solidFill>
                          <a:effectLst/>
                        </a:rPr>
                        <a:t>SBR</a:t>
                      </a:r>
                      <a:r>
                        <a:rPr lang="en-US" sz="1050" b="1" dirty="0">
                          <a:solidFill>
                            <a:sysClr val="windowText" lastClr="000000"/>
                          </a:solidFill>
                          <a:effectLst/>
                        </a:rPr>
                        <a:t> are only compiled in the database only and is not ready for use.</a:t>
                      </a:r>
                      <a:endParaRPr lang="en-US" sz="11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40000"/>
                        <a:lumOff val="60000"/>
                      </a:schemeClr>
                    </a:solidFill>
                  </a:tcPr>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Statistical regulation and directives will address data distribution policy which may address the access of microdata or designated users. </a:t>
                      </a:r>
                      <a:endParaRPr lang="en-US" sz="1100" dirty="0">
                        <a:solidFill>
                          <a:sysClr val="windowText" lastClr="000000"/>
                        </a:solidFill>
                        <a:effectLst/>
                      </a:endParaRPr>
                    </a:p>
                    <a:p>
                      <a:pPr marL="0" marR="0">
                        <a:lnSpc>
                          <a:spcPct val="150000"/>
                        </a:lnSpc>
                        <a:spcBef>
                          <a:spcPts val="0"/>
                        </a:spcBef>
                        <a:spcAft>
                          <a:spcPts val="0"/>
                        </a:spcAft>
                      </a:pPr>
                      <a:r>
                        <a:rPr lang="en-US" sz="1050" dirty="0" err="1">
                          <a:solidFill>
                            <a:sysClr val="windowText" lastClr="000000"/>
                          </a:solidFill>
                          <a:effectLst/>
                        </a:rPr>
                        <a:t>SBR</a:t>
                      </a:r>
                      <a:r>
                        <a:rPr lang="en-US" sz="1050" dirty="0">
                          <a:solidFill>
                            <a:sysClr val="windowText" lastClr="000000"/>
                          </a:solidFill>
                          <a:effectLst/>
                        </a:rPr>
                        <a:t> data use plan is yet to be developed.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40000"/>
                        <a:lumOff val="60000"/>
                      </a:schemeClr>
                    </a:solidFill>
                  </a:tcPr>
                </a:tc>
                <a:extLst>
                  <a:ext uri="{0D108BD9-81ED-4DB2-BD59-A6C34878D82A}">
                    <a16:rowId xmlns:a16="http://schemas.microsoft.com/office/drawing/2014/main" val="4046648245"/>
                  </a:ext>
                </a:extLst>
              </a:tr>
              <a:tr h="1054359">
                <a:tc>
                  <a:txBody>
                    <a:bodyPr/>
                    <a:lstStyle/>
                    <a:p>
                      <a:pPr marL="0" marR="0">
                        <a:lnSpc>
                          <a:spcPct val="150000"/>
                        </a:lnSpc>
                        <a:spcBef>
                          <a:spcPts val="0"/>
                        </a:spcBef>
                        <a:spcAft>
                          <a:spcPts val="0"/>
                        </a:spcAft>
                      </a:pPr>
                      <a:r>
                        <a:rPr lang="en-US" sz="1000">
                          <a:solidFill>
                            <a:sysClr val="windowText" lastClr="000000"/>
                          </a:solidFill>
                          <a:effectLst/>
                        </a:rPr>
                        <a:t>6</a:t>
                      </a:r>
                      <a:endParaRPr lang="en-US" sz="10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600" b="1" dirty="0">
                          <a:solidFill>
                            <a:sysClr val="windowText" lastClr="000000"/>
                          </a:solidFill>
                          <a:effectLst/>
                        </a:rPr>
                        <a:t>IT Environment</a:t>
                      </a:r>
                      <a:endParaRPr lang="en-US" sz="18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b="1" dirty="0">
                          <a:solidFill>
                            <a:srgbClr val="002060"/>
                          </a:solidFill>
                          <a:effectLst/>
                        </a:rPr>
                        <a:t>IT environment exists at </a:t>
                      </a:r>
                      <a:r>
                        <a:rPr lang="en-US" sz="1050" b="1" dirty="0" err="1">
                          <a:solidFill>
                            <a:srgbClr val="002060"/>
                          </a:solidFill>
                          <a:effectLst/>
                        </a:rPr>
                        <a:t>NSO</a:t>
                      </a:r>
                      <a:r>
                        <a:rPr lang="en-US" sz="1050" b="1" dirty="0">
                          <a:solidFill>
                            <a:srgbClr val="002060"/>
                          </a:solidFill>
                          <a:effectLst/>
                        </a:rPr>
                        <a:t> as well as at statistics offices. Data entry and synchronization software for </a:t>
                      </a:r>
                      <a:r>
                        <a:rPr lang="en-US" sz="1050" b="1" dirty="0" err="1">
                          <a:solidFill>
                            <a:srgbClr val="002060"/>
                          </a:solidFill>
                          <a:effectLst/>
                        </a:rPr>
                        <a:t>SBR</a:t>
                      </a:r>
                      <a:r>
                        <a:rPr lang="en-US" sz="1050" b="1" dirty="0">
                          <a:solidFill>
                            <a:srgbClr val="002060"/>
                          </a:solidFill>
                          <a:effectLst/>
                        </a:rPr>
                        <a:t> has been developed in recent years and implemented in respective statistics offices. The data is received at central administrator. </a:t>
                      </a:r>
                    </a:p>
                    <a:p>
                      <a:pPr marL="0" marR="0">
                        <a:lnSpc>
                          <a:spcPct val="150000"/>
                        </a:lnSpc>
                        <a:spcBef>
                          <a:spcPts val="0"/>
                        </a:spcBef>
                        <a:spcAft>
                          <a:spcPts val="0"/>
                        </a:spcAft>
                      </a:pPr>
                      <a:r>
                        <a:rPr lang="en-US" sz="1050" b="1" dirty="0">
                          <a:solidFill>
                            <a:srgbClr val="002060"/>
                          </a:solidFill>
                          <a:effectLst/>
                        </a:rPr>
                        <a:t>The data is stored in csv format and also can be stored in other formats as well.  </a:t>
                      </a:r>
                      <a:endParaRPr lang="en-US"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60000"/>
                        <a:lumOff val="40000"/>
                      </a:schemeClr>
                    </a:solidFill>
                  </a:tcPr>
                </a:tc>
                <a:tc>
                  <a:txBody>
                    <a:bodyPr/>
                    <a:lstStyle/>
                    <a:p>
                      <a:pPr marL="0" marR="0">
                        <a:lnSpc>
                          <a:spcPct val="150000"/>
                        </a:lnSpc>
                        <a:spcBef>
                          <a:spcPts val="0"/>
                        </a:spcBef>
                        <a:spcAft>
                          <a:spcPts val="0"/>
                        </a:spcAft>
                      </a:pPr>
                      <a:r>
                        <a:rPr lang="en-US" sz="1050">
                          <a:solidFill>
                            <a:sysClr val="windowText" lastClr="000000"/>
                          </a:solidFill>
                          <a:effectLst/>
                        </a:rPr>
                        <a:t> </a:t>
                      </a:r>
                      <a:endParaRPr lang="en-US" sz="11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The application further needs to be progressed with the aspect of data maintenance, update and dissemination of </a:t>
                      </a:r>
                      <a:r>
                        <a:rPr lang="en-US" sz="1050" dirty="0" err="1">
                          <a:solidFill>
                            <a:sysClr val="windowText" lastClr="000000"/>
                          </a:solidFill>
                          <a:effectLst/>
                        </a:rPr>
                        <a:t>SBR</a:t>
                      </a:r>
                      <a:r>
                        <a:rPr lang="en-US" sz="1050" dirty="0">
                          <a:solidFill>
                            <a:sysClr val="windowText" lastClr="000000"/>
                          </a:solidFill>
                          <a:effectLst/>
                        </a:rPr>
                        <a:t> further.</a:t>
                      </a:r>
                    </a:p>
                    <a:p>
                      <a:pPr marL="0" marR="0">
                        <a:lnSpc>
                          <a:spcPct val="150000"/>
                        </a:lnSpc>
                        <a:spcBef>
                          <a:spcPts val="0"/>
                        </a:spcBef>
                        <a:spcAft>
                          <a:spcPts val="0"/>
                        </a:spcAft>
                      </a:pPr>
                      <a:r>
                        <a:rPr lang="en-US" sz="105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rPr>
                        <a:t>Strong IT infrastructure is needed to be established.</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60000"/>
                        <a:lumOff val="40000"/>
                      </a:schemeClr>
                    </a:solidFill>
                  </a:tcPr>
                </a:tc>
                <a:extLst>
                  <a:ext uri="{0D108BD9-81ED-4DB2-BD59-A6C34878D82A}">
                    <a16:rowId xmlns:a16="http://schemas.microsoft.com/office/drawing/2014/main" val="585819969"/>
                  </a:ext>
                </a:extLst>
              </a:tr>
              <a:tr h="1191372">
                <a:tc>
                  <a:txBody>
                    <a:bodyPr/>
                    <a:lstStyle/>
                    <a:p>
                      <a:pPr marL="0" marR="0">
                        <a:lnSpc>
                          <a:spcPct val="150000"/>
                        </a:lnSpc>
                        <a:spcBef>
                          <a:spcPts val="0"/>
                        </a:spcBef>
                        <a:spcAft>
                          <a:spcPts val="0"/>
                        </a:spcAft>
                      </a:pPr>
                      <a:r>
                        <a:rPr lang="en-US" sz="900">
                          <a:solidFill>
                            <a:sysClr val="windowText" lastClr="000000"/>
                          </a:solidFill>
                          <a:effectLst/>
                        </a:rPr>
                        <a:t>7</a:t>
                      </a:r>
                      <a:endParaRPr lang="en-US" sz="100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600" b="1" dirty="0">
                          <a:solidFill>
                            <a:sysClr val="windowText" lastClr="000000"/>
                          </a:solidFill>
                          <a:effectLst/>
                        </a:rPr>
                        <a:t>Interoperability</a:t>
                      </a:r>
                      <a:endParaRPr lang="en-US" sz="1800" b="1"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b="1" dirty="0" err="1">
                          <a:solidFill>
                            <a:srgbClr val="002060"/>
                          </a:solidFill>
                          <a:effectLst/>
                        </a:rPr>
                        <a:t>SBR</a:t>
                      </a:r>
                      <a:r>
                        <a:rPr lang="en-US" sz="1050" b="1" dirty="0">
                          <a:solidFill>
                            <a:srgbClr val="002060"/>
                          </a:solidFill>
                          <a:effectLst/>
                        </a:rPr>
                        <a:t> data is at preliminary stage to communicate and exchange standardized data.</a:t>
                      </a:r>
                    </a:p>
                    <a:p>
                      <a:pPr marL="0" marR="0">
                        <a:lnSpc>
                          <a:spcPct val="150000"/>
                        </a:lnSpc>
                        <a:spcBef>
                          <a:spcPts val="0"/>
                        </a:spcBef>
                        <a:spcAft>
                          <a:spcPts val="0"/>
                        </a:spcAft>
                      </a:pPr>
                      <a:r>
                        <a:rPr lang="en-US" sz="1050" b="1" dirty="0">
                          <a:solidFill>
                            <a:srgbClr val="002060"/>
                          </a:solidFill>
                          <a:effectLst/>
                        </a:rPr>
                        <a:t> Such system has not been developed due to capacity constraint.</a:t>
                      </a:r>
                      <a:endParaRPr lang="en-US" sz="1100" b="1" dirty="0">
                        <a:solidFill>
                          <a:srgbClr val="00206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60000"/>
                        <a:lumOff val="40000"/>
                      </a:schemeClr>
                    </a:solidFill>
                  </a:tcPr>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 </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tc>
                <a:tc>
                  <a:txBody>
                    <a:bodyPr/>
                    <a:lstStyle/>
                    <a:p>
                      <a:pPr marL="0" marR="0">
                        <a:lnSpc>
                          <a:spcPct val="150000"/>
                        </a:lnSpc>
                        <a:spcBef>
                          <a:spcPts val="0"/>
                        </a:spcBef>
                        <a:spcAft>
                          <a:spcPts val="0"/>
                        </a:spcAft>
                      </a:pPr>
                      <a:r>
                        <a:rPr lang="en-US" sz="1050" dirty="0">
                          <a:solidFill>
                            <a:sysClr val="windowText" lastClr="000000"/>
                          </a:solidFill>
                          <a:effectLst/>
                        </a:rPr>
                        <a:t>Such system will exist if there is integration of information system outside </a:t>
                      </a:r>
                      <a:r>
                        <a:rPr lang="en-US" sz="1050" dirty="0" err="1">
                          <a:solidFill>
                            <a:sysClr val="windowText" lastClr="000000"/>
                          </a:solidFill>
                          <a:effectLst/>
                        </a:rPr>
                        <a:t>NSO</a:t>
                      </a:r>
                      <a:r>
                        <a:rPr lang="en-US" sz="1050" dirty="0">
                          <a:solidFill>
                            <a:sysClr val="windowText" lastClr="000000"/>
                          </a:solidFill>
                          <a:effectLst/>
                        </a:rPr>
                        <a:t> in future.</a:t>
                      </a:r>
                      <a:endParaRPr lang="en-US" sz="1100" dirty="0">
                        <a:solidFill>
                          <a:sysClr val="windowText" lastClr="000000"/>
                        </a:solidFill>
                        <a:effectLst/>
                        <a:latin typeface="Calibri" panose="020F0502020204030204" pitchFamily="34" charset="0"/>
                        <a:ea typeface="Calibri" panose="020F0502020204030204" pitchFamily="34" charset="0"/>
                        <a:cs typeface="Mangal" panose="02040503050203030202" pitchFamily="18" charset="0"/>
                      </a:endParaRPr>
                    </a:p>
                  </a:txBody>
                  <a:tcPr marL="39037" marR="39037" marT="0" marB="0">
                    <a:solidFill>
                      <a:schemeClr val="accent4">
                        <a:lumMod val="40000"/>
                        <a:lumOff val="60000"/>
                      </a:schemeClr>
                    </a:solidFill>
                  </a:tcPr>
                </a:tc>
                <a:extLst>
                  <a:ext uri="{0D108BD9-81ED-4DB2-BD59-A6C34878D82A}">
                    <a16:rowId xmlns:a16="http://schemas.microsoft.com/office/drawing/2014/main" val="377623774"/>
                  </a:ext>
                </a:extLst>
              </a:tr>
            </a:tbl>
          </a:graphicData>
        </a:graphic>
      </p:graphicFrame>
    </p:spTree>
    <p:extLst>
      <p:ext uri="{BB962C8B-B14F-4D97-AF65-F5344CB8AC3E}">
        <p14:creationId xmlns:p14="http://schemas.microsoft.com/office/powerpoint/2010/main" val="3760361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2F07-B6BC-4AC8-BB08-D21CA537EC4D}"/>
              </a:ext>
            </a:extLst>
          </p:cNvPr>
          <p:cNvSpPr>
            <a:spLocks noGrp="1"/>
          </p:cNvSpPr>
          <p:nvPr>
            <p:ph type="title"/>
          </p:nvPr>
        </p:nvSpPr>
        <p:spPr>
          <a:xfrm>
            <a:off x="838200" y="365125"/>
            <a:ext cx="10515600" cy="586597"/>
          </a:xfrm>
          <a:solidFill>
            <a:schemeClr val="accent4">
              <a:lumMod val="40000"/>
              <a:lumOff val="60000"/>
            </a:schemeClr>
          </a:solidFill>
        </p:spPr>
        <p:txBody>
          <a:bodyPr>
            <a:normAutofit fontScale="90000"/>
          </a:bodyPr>
          <a:lstStyle/>
          <a:p>
            <a:r>
              <a:rPr lang="en-US" b="1" dirty="0">
                <a:solidFill>
                  <a:srgbClr val="002060"/>
                </a:solidFill>
              </a:rPr>
              <a:t>Challenges of Developing </a:t>
            </a:r>
            <a:r>
              <a:rPr lang="en-US" b="1" dirty="0" err="1">
                <a:solidFill>
                  <a:srgbClr val="002060"/>
                </a:solidFill>
              </a:rPr>
              <a:t>SBR</a:t>
            </a:r>
            <a:r>
              <a:rPr lang="en-US" b="1" dirty="0">
                <a:solidFill>
                  <a:srgbClr val="002060"/>
                </a:solidFill>
              </a:rPr>
              <a:t> in Nepal </a:t>
            </a:r>
            <a:endParaRPr lang="en-US" dirty="0">
              <a:solidFill>
                <a:srgbClr val="002060"/>
              </a:solidFill>
            </a:endParaRPr>
          </a:p>
        </p:txBody>
      </p:sp>
      <p:sp>
        <p:nvSpPr>
          <p:cNvPr id="3" name="Content Placeholder 2">
            <a:extLst>
              <a:ext uri="{FF2B5EF4-FFF2-40B4-BE49-F238E27FC236}">
                <a16:creationId xmlns:a16="http://schemas.microsoft.com/office/drawing/2014/main" id="{13E505C6-5611-44FD-8492-FE353FC69A29}"/>
              </a:ext>
            </a:extLst>
          </p:cNvPr>
          <p:cNvSpPr>
            <a:spLocks noGrp="1"/>
          </p:cNvSpPr>
          <p:nvPr>
            <p:ph idx="1"/>
          </p:nvPr>
        </p:nvSpPr>
        <p:spPr>
          <a:xfrm>
            <a:off x="718457" y="1110343"/>
            <a:ext cx="10963469" cy="5057290"/>
          </a:xfrm>
          <a:solidFill>
            <a:schemeClr val="accent4">
              <a:lumMod val="40000"/>
              <a:lumOff val="60000"/>
            </a:schemeClr>
          </a:solidFill>
        </p:spPr>
        <p:txBody>
          <a:bodyPr>
            <a:normAutofit/>
          </a:bodyPr>
          <a:lstStyle/>
          <a:p>
            <a:pPr lvl="0"/>
            <a:r>
              <a:rPr lang="en-US" sz="3200" dirty="0">
                <a:solidFill>
                  <a:srgbClr val="002060"/>
                </a:solidFill>
              </a:rPr>
              <a:t>Developing Clear Directives for </a:t>
            </a:r>
            <a:r>
              <a:rPr lang="en-US" sz="3200" dirty="0" err="1">
                <a:solidFill>
                  <a:srgbClr val="002060"/>
                </a:solidFill>
              </a:rPr>
              <a:t>SBR</a:t>
            </a:r>
            <a:r>
              <a:rPr lang="en-US" sz="3200" dirty="0">
                <a:solidFill>
                  <a:srgbClr val="002060"/>
                </a:solidFill>
              </a:rPr>
              <a:t> data integration in Prevailing Legislation</a:t>
            </a:r>
          </a:p>
          <a:p>
            <a:pPr lvl="0"/>
            <a:r>
              <a:rPr lang="en-US" sz="3200" dirty="0">
                <a:solidFill>
                  <a:srgbClr val="002060"/>
                </a:solidFill>
              </a:rPr>
              <a:t>Multi-Door Business Registration and Duplication Issue</a:t>
            </a:r>
          </a:p>
          <a:p>
            <a:pPr lvl="0"/>
            <a:r>
              <a:rPr lang="en-US" sz="3200" dirty="0">
                <a:solidFill>
                  <a:srgbClr val="002060"/>
                </a:solidFill>
              </a:rPr>
              <a:t>Access constraints due to confidentiality issues </a:t>
            </a:r>
          </a:p>
          <a:p>
            <a:pPr lvl="0"/>
            <a:r>
              <a:rPr lang="en-US" sz="3200" dirty="0">
                <a:solidFill>
                  <a:srgbClr val="002060"/>
                </a:solidFill>
              </a:rPr>
              <a:t>Diverse format of information records</a:t>
            </a:r>
          </a:p>
          <a:p>
            <a:pPr lvl="0"/>
            <a:r>
              <a:rPr lang="en-US" sz="3200" dirty="0">
                <a:solidFill>
                  <a:srgbClr val="002060"/>
                </a:solidFill>
              </a:rPr>
              <a:t> Implementing Common Identifier</a:t>
            </a:r>
          </a:p>
          <a:p>
            <a:pPr lvl="0"/>
            <a:r>
              <a:rPr lang="en-US" sz="3200" dirty="0">
                <a:solidFill>
                  <a:srgbClr val="002060"/>
                </a:solidFill>
              </a:rPr>
              <a:t>Filtering Duplication Issue</a:t>
            </a:r>
          </a:p>
          <a:p>
            <a:pPr lvl="0"/>
            <a:r>
              <a:rPr lang="en-US" sz="3200" dirty="0">
                <a:solidFill>
                  <a:srgbClr val="002060"/>
                </a:solidFill>
              </a:rPr>
              <a:t>Maintenance and Update of </a:t>
            </a:r>
            <a:r>
              <a:rPr lang="en-US" sz="3200" dirty="0" err="1">
                <a:solidFill>
                  <a:srgbClr val="002060"/>
                </a:solidFill>
              </a:rPr>
              <a:t>SBR</a:t>
            </a:r>
            <a:endParaRPr lang="en-US" sz="3200" dirty="0">
              <a:solidFill>
                <a:srgbClr val="002060"/>
              </a:solidFill>
            </a:endParaRPr>
          </a:p>
          <a:p>
            <a:pPr lvl="0"/>
            <a:r>
              <a:rPr lang="en-US" sz="3200" dirty="0">
                <a:solidFill>
                  <a:srgbClr val="002060"/>
                </a:solidFill>
              </a:rPr>
              <a:t>IT infrastructure development</a:t>
            </a:r>
          </a:p>
          <a:p>
            <a:pPr marL="0" indent="0">
              <a:buNone/>
            </a:pPr>
            <a:endParaRPr lang="en-US" sz="3200" dirty="0">
              <a:solidFill>
                <a:srgbClr val="002060"/>
              </a:solidFill>
            </a:endParaRPr>
          </a:p>
          <a:p>
            <a:endParaRPr lang="en-US" sz="3200" dirty="0">
              <a:solidFill>
                <a:srgbClr val="002060"/>
              </a:solidFill>
            </a:endParaRPr>
          </a:p>
        </p:txBody>
      </p:sp>
    </p:spTree>
    <p:extLst>
      <p:ext uri="{BB962C8B-B14F-4D97-AF65-F5344CB8AC3E}">
        <p14:creationId xmlns:p14="http://schemas.microsoft.com/office/powerpoint/2010/main" val="124938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6A78-A131-4C1E-8682-6095C0EDE7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A1820C-6986-4C34-97CD-45389DFB0E5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019664E-8B6F-4A4D-A814-BA034DF1EADC}"/>
              </a:ext>
            </a:extLst>
          </p:cNvPr>
          <p:cNvPicPr>
            <a:picLocks noChangeAspect="1"/>
          </p:cNvPicPr>
          <p:nvPr/>
        </p:nvPicPr>
        <p:blipFill>
          <a:blip r:embed="rId2"/>
          <a:stretch>
            <a:fillRect/>
          </a:stretch>
        </p:blipFill>
        <p:spPr>
          <a:xfrm>
            <a:off x="584908" y="151574"/>
            <a:ext cx="10285256" cy="6554852"/>
          </a:xfrm>
          <a:prstGeom prst="rect">
            <a:avLst/>
          </a:prstGeom>
        </p:spPr>
      </p:pic>
    </p:spTree>
    <p:extLst>
      <p:ext uri="{BB962C8B-B14F-4D97-AF65-F5344CB8AC3E}">
        <p14:creationId xmlns:p14="http://schemas.microsoft.com/office/powerpoint/2010/main" val="2118869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C79F-5613-4B44-A404-0EF70DD816E3}"/>
              </a:ext>
            </a:extLst>
          </p:cNvPr>
          <p:cNvSpPr>
            <a:spLocks noGrp="1"/>
          </p:cNvSpPr>
          <p:nvPr>
            <p:ph type="title"/>
          </p:nvPr>
        </p:nvSpPr>
        <p:spPr>
          <a:xfrm>
            <a:off x="838200" y="365127"/>
            <a:ext cx="10515600" cy="577266"/>
          </a:xfrm>
          <a:solidFill>
            <a:schemeClr val="accent4">
              <a:lumMod val="40000"/>
              <a:lumOff val="60000"/>
            </a:schemeClr>
          </a:solidFill>
        </p:spPr>
        <p:txBody>
          <a:bodyPr>
            <a:normAutofit fontScale="90000"/>
          </a:bodyPr>
          <a:lstStyle/>
          <a:p>
            <a:r>
              <a:rPr lang="en-US" sz="3600" b="1" dirty="0">
                <a:solidFill>
                  <a:srgbClr val="002060"/>
                </a:solidFill>
              </a:rPr>
              <a:t>Prospects for Building </a:t>
            </a:r>
            <a:r>
              <a:rPr lang="en-US" sz="3600" b="1" dirty="0" err="1">
                <a:solidFill>
                  <a:srgbClr val="002060"/>
                </a:solidFill>
              </a:rPr>
              <a:t>SBR</a:t>
            </a:r>
            <a:r>
              <a:rPr lang="en-US" sz="3600" b="1" dirty="0">
                <a:solidFill>
                  <a:srgbClr val="002060"/>
                </a:solidFill>
              </a:rPr>
              <a:t> in Nepal </a:t>
            </a:r>
            <a:endParaRPr lang="en-US" sz="3600" dirty="0">
              <a:solidFill>
                <a:srgbClr val="002060"/>
              </a:solidFill>
            </a:endParaRPr>
          </a:p>
        </p:txBody>
      </p:sp>
      <p:sp>
        <p:nvSpPr>
          <p:cNvPr id="3" name="Content Placeholder 2">
            <a:extLst>
              <a:ext uri="{FF2B5EF4-FFF2-40B4-BE49-F238E27FC236}">
                <a16:creationId xmlns:a16="http://schemas.microsoft.com/office/drawing/2014/main" id="{474B5CFD-8C2B-4CE9-BAD2-FF24A19BD46D}"/>
              </a:ext>
            </a:extLst>
          </p:cNvPr>
          <p:cNvSpPr>
            <a:spLocks noGrp="1"/>
          </p:cNvSpPr>
          <p:nvPr>
            <p:ph idx="1"/>
          </p:nvPr>
        </p:nvSpPr>
        <p:spPr>
          <a:xfrm>
            <a:off x="559837" y="1073020"/>
            <a:ext cx="11103428" cy="5495731"/>
          </a:xfrm>
          <a:solidFill>
            <a:schemeClr val="accent4">
              <a:lumMod val="40000"/>
              <a:lumOff val="60000"/>
            </a:schemeClr>
          </a:solidFill>
        </p:spPr>
        <p:txBody>
          <a:bodyPr numCol="2">
            <a:noAutofit/>
          </a:bodyPr>
          <a:lstStyle/>
          <a:p>
            <a:pPr>
              <a:lnSpc>
                <a:spcPct val="100000"/>
              </a:lnSpc>
            </a:pPr>
            <a:r>
              <a:rPr lang="en-US" sz="2000" dirty="0">
                <a:solidFill>
                  <a:srgbClr val="002060"/>
                </a:solidFill>
              </a:rPr>
              <a:t>Possibility of high prospects or opportunities for the development of statistical business register in Nepal in future.  </a:t>
            </a:r>
            <a:endParaRPr lang="ne-NP" sz="2000" dirty="0">
              <a:solidFill>
                <a:srgbClr val="002060"/>
              </a:solidFill>
            </a:endParaRPr>
          </a:p>
          <a:p>
            <a:pPr>
              <a:lnSpc>
                <a:spcPct val="100000"/>
              </a:lnSpc>
            </a:pPr>
            <a:r>
              <a:rPr lang="en-US" sz="2000" dirty="0">
                <a:solidFill>
                  <a:srgbClr val="002060"/>
                </a:solidFill>
              </a:rPr>
              <a:t>Some of the prospects  for the development of </a:t>
            </a:r>
            <a:r>
              <a:rPr lang="en-US" sz="2000" dirty="0" err="1">
                <a:solidFill>
                  <a:srgbClr val="002060"/>
                </a:solidFill>
              </a:rPr>
              <a:t>SBR</a:t>
            </a:r>
            <a:r>
              <a:rPr lang="en-US" sz="2000" dirty="0">
                <a:solidFill>
                  <a:srgbClr val="002060"/>
                </a:solidFill>
              </a:rPr>
              <a:t> in Nepal. </a:t>
            </a:r>
            <a:endParaRPr lang="ne-NP" sz="2000" dirty="0">
              <a:solidFill>
                <a:srgbClr val="002060"/>
              </a:solidFill>
            </a:endParaRPr>
          </a:p>
          <a:p>
            <a:pPr lvl="1">
              <a:lnSpc>
                <a:spcPct val="100000"/>
              </a:lnSpc>
            </a:pPr>
            <a:r>
              <a:rPr lang="en-US" sz="2000" dirty="0">
                <a:solidFill>
                  <a:srgbClr val="002060"/>
                </a:solidFill>
              </a:rPr>
              <a:t>Establishment of Economic Census Section </a:t>
            </a:r>
          </a:p>
          <a:p>
            <a:pPr lvl="1">
              <a:lnSpc>
                <a:spcPct val="100000"/>
              </a:lnSpc>
            </a:pPr>
            <a:r>
              <a:rPr lang="en-US" sz="2000" dirty="0">
                <a:solidFill>
                  <a:srgbClr val="002060"/>
                </a:solidFill>
              </a:rPr>
              <a:t>National Economic Census in 2018, </a:t>
            </a:r>
          </a:p>
          <a:p>
            <a:pPr lvl="1">
              <a:lnSpc>
                <a:spcPct val="100000"/>
              </a:lnSpc>
            </a:pPr>
            <a:r>
              <a:rPr lang="en-US" sz="2000" dirty="0">
                <a:solidFill>
                  <a:srgbClr val="002060"/>
                </a:solidFill>
              </a:rPr>
              <a:t>Continuation of efforts to build </a:t>
            </a:r>
            <a:r>
              <a:rPr lang="en-US" sz="2000" dirty="0" err="1">
                <a:solidFill>
                  <a:srgbClr val="002060"/>
                </a:solidFill>
              </a:rPr>
              <a:t>SBR</a:t>
            </a:r>
            <a:r>
              <a:rPr lang="en-US" sz="2000" dirty="0">
                <a:solidFill>
                  <a:srgbClr val="002060"/>
                </a:solidFill>
              </a:rPr>
              <a:t> </a:t>
            </a:r>
          </a:p>
          <a:p>
            <a:pPr lvl="1">
              <a:lnSpc>
                <a:spcPct val="100000"/>
              </a:lnSpc>
            </a:pPr>
            <a:r>
              <a:rPr lang="en-US" sz="2000" dirty="0">
                <a:solidFill>
                  <a:srgbClr val="002060"/>
                </a:solidFill>
              </a:rPr>
              <a:t>Existence of sub-ordinate statistics offices </a:t>
            </a:r>
          </a:p>
          <a:p>
            <a:pPr lvl="1">
              <a:lnSpc>
                <a:spcPct val="100000"/>
              </a:lnSpc>
            </a:pPr>
            <a:r>
              <a:rPr lang="en-US" sz="2000" dirty="0">
                <a:solidFill>
                  <a:srgbClr val="002060"/>
                </a:solidFill>
              </a:rPr>
              <a:t>Allocation of annual budget resources,</a:t>
            </a:r>
          </a:p>
          <a:p>
            <a:pPr lvl="1">
              <a:lnSpc>
                <a:spcPct val="100000"/>
              </a:lnSpc>
            </a:pPr>
            <a:r>
              <a:rPr lang="en-US" sz="2000" dirty="0">
                <a:solidFill>
                  <a:srgbClr val="002060"/>
                </a:solidFill>
              </a:rPr>
              <a:t>CSPro based application </a:t>
            </a:r>
          </a:p>
          <a:p>
            <a:pPr lvl="1">
              <a:lnSpc>
                <a:spcPct val="100000"/>
              </a:lnSpc>
            </a:pPr>
            <a:r>
              <a:rPr lang="en-US" sz="2000" dirty="0">
                <a:solidFill>
                  <a:srgbClr val="002060"/>
                </a:solidFill>
              </a:rPr>
              <a:t>Capacity development for staff of </a:t>
            </a:r>
            <a:r>
              <a:rPr lang="en-US" sz="2000" dirty="0" err="1">
                <a:solidFill>
                  <a:srgbClr val="002060"/>
                </a:solidFill>
              </a:rPr>
              <a:t>NSO</a:t>
            </a:r>
            <a:r>
              <a:rPr lang="en-US" sz="2000" dirty="0">
                <a:solidFill>
                  <a:srgbClr val="002060"/>
                </a:solidFill>
              </a:rPr>
              <a:t> on </a:t>
            </a:r>
            <a:r>
              <a:rPr lang="en-US" sz="2000" dirty="0" err="1">
                <a:solidFill>
                  <a:srgbClr val="002060"/>
                </a:solidFill>
              </a:rPr>
              <a:t>SBR</a:t>
            </a:r>
            <a:r>
              <a:rPr lang="en-US" sz="2000" dirty="0">
                <a:solidFill>
                  <a:srgbClr val="002060"/>
                </a:solidFill>
              </a:rPr>
              <a:t>  and </a:t>
            </a:r>
          </a:p>
          <a:p>
            <a:pPr lvl="1">
              <a:lnSpc>
                <a:spcPct val="100000"/>
              </a:lnSpc>
            </a:pPr>
            <a:r>
              <a:rPr lang="en-US" sz="2000" dirty="0">
                <a:solidFill>
                  <a:srgbClr val="002060"/>
                </a:solidFill>
              </a:rPr>
              <a:t>Development of instruction manual </a:t>
            </a:r>
          </a:p>
          <a:p>
            <a:pPr lvl="1">
              <a:lnSpc>
                <a:spcPct val="100000"/>
              </a:lnSpc>
            </a:pPr>
            <a:r>
              <a:rPr lang="en-US" sz="2000" dirty="0">
                <a:solidFill>
                  <a:srgbClr val="002060"/>
                </a:solidFill>
              </a:rPr>
              <a:t>High scope of development of sustainable </a:t>
            </a:r>
            <a:r>
              <a:rPr lang="en-US" sz="2000" dirty="0" err="1">
                <a:solidFill>
                  <a:srgbClr val="002060"/>
                </a:solidFill>
              </a:rPr>
              <a:t>SBR</a:t>
            </a:r>
            <a:r>
              <a:rPr lang="en-US" sz="2000" dirty="0">
                <a:solidFill>
                  <a:srgbClr val="002060"/>
                </a:solidFill>
              </a:rPr>
              <a:t> in Nepal due to recent promulgation of Statistical Act 2022, and </a:t>
            </a:r>
            <a:r>
              <a:rPr lang="en-US" sz="2000" dirty="0" err="1">
                <a:solidFill>
                  <a:srgbClr val="002060"/>
                </a:solidFill>
              </a:rPr>
              <a:t>NSO</a:t>
            </a:r>
            <a:r>
              <a:rPr lang="en-US" sz="2000" dirty="0">
                <a:solidFill>
                  <a:srgbClr val="002060"/>
                </a:solidFill>
              </a:rPr>
              <a:t> as nodal statistical body for coordinating the affiliated agencies in the statistical system</a:t>
            </a:r>
          </a:p>
          <a:p>
            <a:pPr lvl="1">
              <a:lnSpc>
                <a:spcPct val="100000"/>
              </a:lnSpc>
            </a:pPr>
            <a:r>
              <a:rPr lang="en-US" sz="2000" dirty="0">
                <a:solidFill>
                  <a:srgbClr val="002060"/>
                </a:solidFill>
              </a:rPr>
              <a:t>Development of national data profile (</a:t>
            </a:r>
            <a:r>
              <a:rPr lang="en-US" sz="2000" dirty="0" err="1">
                <a:solidFill>
                  <a:srgbClr val="002060"/>
                </a:solidFill>
              </a:rPr>
              <a:t>NDP</a:t>
            </a:r>
            <a:r>
              <a:rPr lang="en-US" sz="2000" dirty="0">
                <a:solidFill>
                  <a:srgbClr val="002060"/>
                </a:solidFill>
              </a:rPr>
              <a:t>- </a:t>
            </a:r>
            <a:r>
              <a:rPr lang="en-US" sz="2000" dirty="0" err="1">
                <a:solidFill>
                  <a:srgbClr val="002060"/>
                </a:solidFill>
                <a:hlinkClick r:id="rId2">
                  <a:extLst>
                    <a:ext uri="{A12FA001-AC4F-418D-AE19-62706E023703}">
                      <ahyp:hlinkClr xmlns:ahyp="http://schemas.microsoft.com/office/drawing/2018/hyperlinkcolor" val="tx"/>
                    </a:ext>
                  </a:extLst>
                </a:hlinkClick>
              </a:rPr>
              <a:t>www.nationaldata.gov.np</a:t>
            </a:r>
            <a:r>
              <a:rPr lang="en-US" sz="2000" dirty="0">
                <a:solidFill>
                  <a:srgbClr val="002060"/>
                </a:solidFill>
                <a:hlinkClick r:id="rId2">
                  <a:extLst>
                    <a:ext uri="{A12FA001-AC4F-418D-AE19-62706E023703}">
                      <ahyp:hlinkClr xmlns:ahyp="http://schemas.microsoft.com/office/drawing/2018/hyperlinkcolor" val="tx"/>
                    </a:ext>
                  </a:extLst>
                </a:hlinkClick>
              </a:rPr>
              <a:t>/</a:t>
            </a:r>
            <a:r>
              <a:rPr lang="en-US" sz="2000" dirty="0">
                <a:solidFill>
                  <a:srgbClr val="002060"/>
                </a:solidFill>
              </a:rPr>
              <a:t>) with possibility of expansion of  data integration for </a:t>
            </a:r>
            <a:r>
              <a:rPr lang="en-US" sz="2000" dirty="0" err="1">
                <a:solidFill>
                  <a:srgbClr val="002060"/>
                </a:solidFill>
              </a:rPr>
              <a:t>SBR</a:t>
            </a:r>
            <a:r>
              <a:rPr lang="en-US" sz="2000" dirty="0">
                <a:solidFill>
                  <a:srgbClr val="002060"/>
                </a:solidFill>
              </a:rPr>
              <a:t> with local governments in future</a:t>
            </a:r>
          </a:p>
          <a:p>
            <a:pPr lvl="1">
              <a:lnSpc>
                <a:spcPct val="100000"/>
              </a:lnSpc>
            </a:pPr>
            <a:r>
              <a:rPr lang="en-US" sz="2000" dirty="0">
                <a:solidFill>
                  <a:srgbClr val="002060"/>
                </a:solidFill>
              </a:rPr>
              <a:t>Possibility of data integration or access with Management Information Systems in digital environment of offices like Inland Revenue Department, Office of Company Registrar in future</a:t>
            </a:r>
          </a:p>
          <a:p>
            <a:pPr lvl="1">
              <a:lnSpc>
                <a:spcPct val="100000"/>
              </a:lnSpc>
            </a:pPr>
            <a:endParaRPr lang="en-US" sz="2000" dirty="0">
              <a:solidFill>
                <a:srgbClr val="002060"/>
              </a:solidFill>
            </a:endParaRPr>
          </a:p>
        </p:txBody>
      </p:sp>
    </p:spTree>
    <p:extLst>
      <p:ext uri="{BB962C8B-B14F-4D97-AF65-F5344CB8AC3E}">
        <p14:creationId xmlns:p14="http://schemas.microsoft.com/office/powerpoint/2010/main" val="3307428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5185-BE5E-4948-852A-CB9694EA91C9}"/>
              </a:ext>
            </a:extLst>
          </p:cNvPr>
          <p:cNvSpPr>
            <a:spLocks noGrp="1"/>
          </p:cNvSpPr>
          <p:nvPr>
            <p:ph type="title"/>
          </p:nvPr>
        </p:nvSpPr>
        <p:spPr>
          <a:xfrm>
            <a:off x="838200" y="127812"/>
            <a:ext cx="10515600" cy="474630"/>
          </a:xfrm>
          <a:solidFill>
            <a:schemeClr val="accent4">
              <a:lumMod val="40000"/>
              <a:lumOff val="60000"/>
            </a:schemeClr>
          </a:solidFill>
        </p:spPr>
        <p:txBody>
          <a:bodyPr>
            <a:normAutofit fontScale="90000"/>
          </a:bodyPr>
          <a:lstStyle/>
          <a:p>
            <a:r>
              <a:rPr lang="en-US" b="1" dirty="0">
                <a:solidFill>
                  <a:srgbClr val="002060"/>
                </a:solidFill>
              </a:rPr>
              <a:t>Conclusion </a:t>
            </a:r>
            <a:endParaRPr lang="en-US" dirty="0">
              <a:solidFill>
                <a:srgbClr val="002060"/>
              </a:solidFill>
            </a:endParaRPr>
          </a:p>
        </p:txBody>
      </p:sp>
      <p:sp>
        <p:nvSpPr>
          <p:cNvPr id="3" name="Content Placeholder 2">
            <a:extLst>
              <a:ext uri="{FF2B5EF4-FFF2-40B4-BE49-F238E27FC236}">
                <a16:creationId xmlns:a16="http://schemas.microsoft.com/office/drawing/2014/main" id="{CE48DAF7-48FD-4117-B633-0ABA8D0538DE}"/>
              </a:ext>
            </a:extLst>
          </p:cNvPr>
          <p:cNvSpPr>
            <a:spLocks noGrp="1"/>
          </p:cNvSpPr>
          <p:nvPr>
            <p:ph idx="1"/>
          </p:nvPr>
        </p:nvSpPr>
        <p:spPr>
          <a:xfrm>
            <a:off x="559838" y="891689"/>
            <a:ext cx="11215396" cy="5266515"/>
          </a:xfrm>
          <a:solidFill>
            <a:schemeClr val="accent4">
              <a:lumMod val="40000"/>
              <a:lumOff val="60000"/>
            </a:schemeClr>
          </a:solidFill>
        </p:spPr>
        <p:txBody>
          <a:bodyPr>
            <a:noAutofit/>
          </a:bodyPr>
          <a:lstStyle/>
          <a:p>
            <a:r>
              <a:rPr lang="en-US" dirty="0">
                <a:solidFill>
                  <a:srgbClr val="002060"/>
                </a:solidFill>
              </a:rPr>
              <a:t>Prevailing new legislation will be supportive in making </a:t>
            </a:r>
            <a:r>
              <a:rPr lang="en-US" dirty="0" err="1">
                <a:solidFill>
                  <a:srgbClr val="002060"/>
                </a:solidFill>
              </a:rPr>
              <a:t>SBR</a:t>
            </a:r>
            <a:r>
              <a:rPr lang="en-US" dirty="0">
                <a:solidFill>
                  <a:srgbClr val="002060"/>
                </a:solidFill>
              </a:rPr>
              <a:t> as integrated infrastructure for compilation, update and maintenance of </a:t>
            </a:r>
            <a:r>
              <a:rPr lang="en-US" dirty="0" err="1">
                <a:solidFill>
                  <a:srgbClr val="002060"/>
                </a:solidFill>
              </a:rPr>
              <a:t>SBR</a:t>
            </a:r>
            <a:r>
              <a:rPr lang="en-US" dirty="0">
                <a:solidFill>
                  <a:srgbClr val="002060"/>
                </a:solidFill>
              </a:rPr>
              <a:t> in coming days.</a:t>
            </a:r>
          </a:p>
          <a:p>
            <a:r>
              <a:rPr lang="en-US" dirty="0">
                <a:solidFill>
                  <a:srgbClr val="002060"/>
                </a:solidFill>
              </a:rPr>
              <a:t>Needs Distinct </a:t>
            </a:r>
            <a:r>
              <a:rPr lang="en-US" dirty="0" err="1">
                <a:solidFill>
                  <a:srgbClr val="002060"/>
                </a:solidFill>
              </a:rPr>
              <a:t>SBR</a:t>
            </a:r>
            <a:r>
              <a:rPr lang="en-US" dirty="0">
                <a:solidFill>
                  <a:srgbClr val="002060"/>
                </a:solidFill>
              </a:rPr>
              <a:t> policy</a:t>
            </a:r>
          </a:p>
          <a:p>
            <a:r>
              <a:rPr lang="en-US" dirty="0">
                <a:solidFill>
                  <a:srgbClr val="002060"/>
                </a:solidFill>
              </a:rPr>
              <a:t>International Guidelines and references are helpful in developing </a:t>
            </a:r>
            <a:r>
              <a:rPr lang="en-US" dirty="0" err="1">
                <a:solidFill>
                  <a:srgbClr val="002060"/>
                </a:solidFill>
              </a:rPr>
              <a:t>NSBR</a:t>
            </a:r>
            <a:r>
              <a:rPr lang="en-US" dirty="0">
                <a:solidFill>
                  <a:srgbClr val="002060"/>
                </a:solidFill>
              </a:rPr>
              <a:t>. </a:t>
            </a:r>
          </a:p>
          <a:p>
            <a:r>
              <a:rPr lang="en-US" dirty="0">
                <a:solidFill>
                  <a:srgbClr val="002060"/>
                </a:solidFill>
              </a:rPr>
              <a:t>A long-term vision is the automation of IT based </a:t>
            </a:r>
            <a:r>
              <a:rPr lang="en-US" dirty="0" err="1">
                <a:solidFill>
                  <a:srgbClr val="002060"/>
                </a:solidFill>
              </a:rPr>
              <a:t>SBR</a:t>
            </a:r>
            <a:r>
              <a:rPr lang="en-US" dirty="0">
                <a:solidFill>
                  <a:srgbClr val="002060"/>
                </a:solidFill>
              </a:rPr>
              <a:t> where the information from administrative records will flow automatically in the </a:t>
            </a:r>
            <a:r>
              <a:rPr lang="en-US" dirty="0" err="1">
                <a:solidFill>
                  <a:srgbClr val="002060"/>
                </a:solidFill>
              </a:rPr>
              <a:t>SBR</a:t>
            </a:r>
            <a:r>
              <a:rPr lang="en-US" dirty="0">
                <a:solidFill>
                  <a:srgbClr val="002060"/>
                </a:solidFill>
              </a:rPr>
              <a:t> mechanism.</a:t>
            </a:r>
          </a:p>
          <a:p>
            <a:r>
              <a:rPr lang="en-US" dirty="0">
                <a:solidFill>
                  <a:srgbClr val="002060"/>
                </a:solidFill>
              </a:rPr>
              <a:t>Nepal's Statistical Business Register has the potential to evolve through various stages of maturity like establishing basic foundation, integration and consolidation, data validation and quality assurance, data utilization and continuous improvement in future. </a:t>
            </a:r>
          </a:p>
          <a:p>
            <a:pPr marL="0" indent="0">
              <a:buNone/>
            </a:pPr>
            <a:endParaRPr lang="en-US" dirty="0">
              <a:solidFill>
                <a:srgbClr val="002060"/>
              </a:solidFill>
            </a:endParaRPr>
          </a:p>
        </p:txBody>
      </p:sp>
      <p:sp>
        <p:nvSpPr>
          <p:cNvPr id="4" name="TextBox 3">
            <a:extLst>
              <a:ext uri="{FF2B5EF4-FFF2-40B4-BE49-F238E27FC236}">
                <a16:creationId xmlns:a16="http://schemas.microsoft.com/office/drawing/2014/main" id="{5D2FC7C0-4040-4623-AE2E-45C70E5452E5}"/>
              </a:ext>
            </a:extLst>
          </p:cNvPr>
          <p:cNvSpPr txBox="1"/>
          <p:nvPr/>
        </p:nvSpPr>
        <p:spPr>
          <a:xfrm>
            <a:off x="7604450" y="6262785"/>
            <a:ext cx="4012163" cy="369332"/>
          </a:xfrm>
          <a:prstGeom prst="rect">
            <a:avLst/>
          </a:prstGeom>
          <a:solidFill>
            <a:srgbClr val="FFFF00"/>
          </a:solidFill>
        </p:spPr>
        <p:txBody>
          <a:bodyPr wrap="square" rtlCol="0">
            <a:spAutoFit/>
          </a:bodyPr>
          <a:lstStyle/>
          <a:p>
            <a:pPr algn="ctr"/>
            <a:r>
              <a:rPr lang="en-US" b="1" dirty="0">
                <a:solidFill>
                  <a:srgbClr val="0070C0"/>
                </a:solidFill>
              </a:rPr>
              <a:t>THANK YOU </a:t>
            </a:r>
          </a:p>
        </p:txBody>
      </p:sp>
    </p:spTree>
    <p:extLst>
      <p:ext uri="{BB962C8B-B14F-4D97-AF65-F5344CB8AC3E}">
        <p14:creationId xmlns:p14="http://schemas.microsoft.com/office/powerpoint/2010/main" val="386695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182AB-09D3-4C54-9C03-80CC9F7CB81B}"/>
              </a:ext>
            </a:extLst>
          </p:cNvPr>
          <p:cNvSpPr>
            <a:spLocks noGrp="1"/>
          </p:cNvSpPr>
          <p:nvPr>
            <p:ph type="title"/>
          </p:nvPr>
        </p:nvSpPr>
        <p:spPr>
          <a:xfrm>
            <a:off x="838200" y="365126"/>
            <a:ext cx="10515600" cy="474532"/>
          </a:xfrm>
          <a:solidFill>
            <a:schemeClr val="accent4">
              <a:lumMod val="40000"/>
              <a:lumOff val="60000"/>
            </a:schemeClr>
          </a:solidFill>
        </p:spPr>
        <p:txBody>
          <a:bodyPr>
            <a:normAutofit fontScale="90000"/>
          </a:bodyPr>
          <a:lstStyle/>
          <a:p>
            <a:r>
              <a:rPr lang="en-US" b="1" dirty="0">
                <a:effectLst>
                  <a:outerShdw blurRad="38100" dist="38100" dir="2700000" algn="tl">
                    <a:srgbClr val="000000">
                      <a:alpha val="43137"/>
                    </a:srgbClr>
                  </a:outerShdw>
                </a:effectLst>
              </a:rPr>
              <a:t>Contents</a:t>
            </a:r>
          </a:p>
        </p:txBody>
      </p:sp>
      <p:sp>
        <p:nvSpPr>
          <p:cNvPr id="3" name="Content Placeholder 2">
            <a:extLst>
              <a:ext uri="{FF2B5EF4-FFF2-40B4-BE49-F238E27FC236}">
                <a16:creationId xmlns:a16="http://schemas.microsoft.com/office/drawing/2014/main" id="{77F57CFF-34C9-42B7-951F-EE61058A3102}"/>
              </a:ext>
            </a:extLst>
          </p:cNvPr>
          <p:cNvSpPr>
            <a:spLocks noGrp="1"/>
          </p:cNvSpPr>
          <p:nvPr>
            <p:ph sz="half" idx="1"/>
          </p:nvPr>
        </p:nvSpPr>
        <p:spPr>
          <a:xfrm>
            <a:off x="447869" y="1138286"/>
            <a:ext cx="5529943" cy="3387061"/>
          </a:xfrm>
          <a:solidFill>
            <a:schemeClr val="accent4">
              <a:lumMod val="40000"/>
              <a:lumOff val="60000"/>
            </a:schemeClr>
          </a:solidFill>
        </p:spPr>
        <p:txBody>
          <a:bodyPr>
            <a:noAutofit/>
          </a:bodyPr>
          <a:lstStyle/>
          <a:p>
            <a:r>
              <a:rPr lang="en-US" sz="2400" b="1" dirty="0">
                <a:solidFill>
                  <a:srgbClr val="002060"/>
                </a:solidFill>
              </a:rPr>
              <a:t>Introduction</a:t>
            </a:r>
            <a:endParaRPr lang="en-US" sz="2400" dirty="0">
              <a:solidFill>
                <a:srgbClr val="002060"/>
              </a:solidFill>
            </a:endParaRPr>
          </a:p>
          <a:p>
            <a:r>
              <a:rPr lang="en-US" sz="2400" b="1" dirty="0">
                <a:solidFill>
                  <a:srgbClr val="002060"/>
                </a:solidFill>
              </a:rPr>
              <a:t>Initiation of Statistical Business Register in Nepal</a:t>
            </a:r>
            <a:endParaRPr lang="en-US" sz="2400" dirty="0">
              <a:solidFill>
                <a:srgbClr val="002060"/>
              </a:solidFill>
            </a:endParaRPr>
          </a:p>
          <a:p>
            <a:r>
              <a:rPr lang="en-US" sz="2400" b="1" dirty="0">
                <a:solidFill>
                  <a:srgbClr val="002060"/>
                </a:solidFill>
              </a:rPr>
              <a:t>Rationale of Statistical Business Register in Nepal</a:t>
            </a:r>
          </a:p>
          <a:p>
            <a:r>
              <a:rPr lang="en-US" sz="2400" b="1" dirty="0">
                <a:solidFill>
                  <a:srgbClr val="002060"/>
                </a:solidFill>
              </a:rPr>
              <a:t>Context of Economic Census of Nepal </a:t>
            </a:r>
            <a:endParaRPr lang="en-US" sz="2400" dirty="0">
              <a:solidFill>
                <a:srgbClr val="002060"/>
              </a:solidFill>
            </a:endParaRPr>
          </a:p>
          <a:p>
            <a:r>
              <a:rPr lang="en-US" sz="2400" b="1" dirty="0">
                <a:solidFill>
                  <a:srgbClr val="002060"/>
                </a:solidFill>
              </a:rPr>
              <a:t>Present Status of </a:t>
            </a:r>
            <a:r>
              <a:rPr lang="en-US" sz="2400" b="1" dirty="0" err="1">
                <a:solidFill>
                  <a:srgbClr val="002060"/>
                </a:solidFill>
              </a:rPr>
              <a:t>SBR</a:t>
            </a:r>
            <a:r>
              <a:rPr lang="en-US" sz="2400" b="1" dirty="0">
                <a:solidFill>
                  <a:srgbClr val="002060"/>
                </a:solidFill>
              </a:rPr>
              <a:t> in Nepal</a:t>
            </a:r>
            <a:endParaRPr lang="en-US" sz="2400" dirty="0">
              <a:solidFill>
                <a:srgbClr val="002060"/>
              </a:solidFill>
            </a:endParaRPr>
          </a:p>
          <a:p>
            <a:endParaRPr lang="en-US" sz="2400" dirty="0">
              <a:solidFill>
                <a:srgbClr val="002060"/>
              </a:solidFill>
            </a:endParaRPr>
          </a:p>
          <a:p>
            <a:endParaRPr lang="en-US" sz="2400" dirty="0">
              <a:solidFill>
                <a:srgbClr val="002060"/>
              </a:solidFill>
            </a:endParaRPr>
          </a:p>
        </p:txBody>
      </p:sp>
      <p:sp>
        <p:nvSpPr>
          <p:cNvPr id="4" name="Content Placeholder 3">
            <a:extLst>
              <a:ext uri="{FF2B5EF4-FFF2-40B4-BE49-F238E27FC236}">
                <a16:creationId xmlns:a16="http://schemas.microsoft.com/office/drawing/2014/main" id="{4EE2494B-42F8-434B-91B0-3A6ED72CB545}"/>
              </a:ext>
            </a:extLst>
          </p:cNvPr>
          <p:cNvSpPr>
            <a:spLocks noGrp="1"/>
          </p:cNvSpPr>
          <p:nvPr>
            <p:ph sz="half" idx="2"/>
          </p:nvPr>
        </p:nvSpPr>
        <p:spPr>
          <a:xfrm>
            <a:off x="6096000" y="1138286"/>
            <a:ext cx="5529943" cy="3387061"/>
          </a:xfrm>
          <a:solidFill>
            <a:schemeClr val="accent4">
              <a:lumMod val="40000"/>
              <a:lumOff val="60000"/>
            </a:schemeClr>
          </a:solidFill>
        </p:spPr>
        <p:txBody>
          <a:bodyPr>
            <a:normAutofit/>
          </a:bodyPr>
          <a:lstStyle/>
          <a:p>
            <a:r>
              <a:rPr lang="en-US" sz="2400" b="1" dirty="0">
                <a:solidFill>
                  <a:srgbClr val="002060"/>
                </a:solidFill>
              </a:rPr>
              <a:t>Context of Legal Provisions for Registration of Business Entities</a:t>
            </a:r>
          </a:p>
          <a:p>
            <a:r>
              <a:rPr lang="en-US" sz="2400" b="1" dirty="0">
                <a:solidFill>
                  <a:srgbClr val="002060"/>
                </a:solidFill>
              </a:rPr>
              <a:t>Examining the </a:t>
            </a:r>
            <a:r>
              <a:rPr lang="en-US" sz="2400" b="1" dirty="0" err="1">
                <a:solidFill>
                  <a:srgbClr val="002060"/>
                </a:solidFill>
              </a:rPr>
              <a:t>NSBR</a:t>
            </a:r>
            <a:r>
              <a:rPr lang="en-US" sz="2400" b="1" dirty="0">
                <a:solidFill>
                  <a:srgbClr val="002060"/>
                </a:solidFill>
              </a:rPr>
              <a:t> in </a:t>
            </a:r>
            <a:r>
              <a:rPr lang="en-US" sz="2400" b="1" dirty="0" err="1">
                <a:solidFill>
                  <a:srgbClr val="002060"/>
                </a:solidFill>
              </a:rPr>
              <a:t>SBR</a:t>
            </a:r>
            <a:r>
              <a:rPr lang="en-US" sz="2400" b="1" dirty="0">
                <a:solidFill>
                  <a:srgbClr val="002060"/>
                </a:solidFill>
              </a:rPr>
              <a:t> maturity model.</a:t>
            </a:r>
          </a:p>
          <a:p>
            <a:r>
              <a:rPr lang="en-US" sz="2400" b="1" dirty="0">
                <a:solidFill>
                  <a:srgbClr val="002060"/>
                </a:solidFill>
              </a:rPr>
              <a:t>Challenges of </a:t>
            </a:r>
            <a:r>
              <a:rPr lang="en-US" sz="2400" b="1" dirty="0" err="1">
                <a:solidFill>
                  <a:srgbClr val="002060"/>
                </a:solidFill>
              </a:rPr>
              <a:t>SBR</a:t>
            </a:r>
            <a:r>
              <a:rPr lang="en-US" sz="2400" b="1" dirty="0">
                <a:solidFill>
                  <a:srgbClr val="002060"/>
                </a:solidFill>
              </a:rPr>
              <a:t> in Nepal </a:t>
            </a:r>
          </a:p>
          <a:p>
            <a:r>
              <a:rPr lang="en-US" sz="2400" b="1" dirty="0">
                <a:solidFill>
                  <a:srgbClr val="002060"/>
                </a:solidFill>
              </a:rPr>
              <a:t>Prospects for Building Statistical Business Register in Nepal </a:t>
            </a:r>
          </a:p>
          <a:p>
            <a:endParaRPr lang="en-US" sz="2400" dirty="0">
              <a:solidFill>
                <a:srgbClr val="002060"/>
              </a:solidFill>
            </a:endParaRPr>
          </a:p>
        </p:txBody>
      </p:sp>
    </p:spTree>
    <p:extLst>
      <p:ext uri="{BB962C8B-B14F-4D97-AF65-F5344CB8AC3E}">
        <p14:creationId xmlns:p14="http://schemas.microsoft.com/office/powerpoint/2010/main" val="3608660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B28616D4-B3CA-45F9-B1E2-BCD3FA2FA74A}"/>
              </a:ext>
            </a:extLst>
          </p:cNvPr>
          <p:cNvGrpSpPr/>
          <p:nvPr/>
        </p:nvGrpSpPr>
        <p:grpSpPr>
          <a:xfrm>
            <a:off x="275477" y="513184"/>
            <a:ext cx="11349911" cy="5923297"/>
            <a:chOff x="275477" y="513184"/>
            <a:chExt cx="11349911" cy="5923297"/>
          </a:xfrm>
        </p:grpSpPr>
        <p:sp>
          <p:nvSpPr>
            <p:cNvPr id="4" name="Oval 3">
              <a:extLst>
                <a:ext uri="{FF2B5EF4-FFF2-40B4-BE49-F238E27FC236}">
                  <a16:creationId xmlns:a16="http://schemas.microsoft.com/office/drawing/2014/main" id="{05678AFC-5949-4E13-B98F-73456EF02C78}"/>
                </a:ext>
              </a:extLst>
            </p:cNvPr>
            <p:cNvSpPr/>
            <p:nvPr/>
          </p:nvSpPr>
          <p:spPr>
            <a:xfrm>
              <a:off x="3931300" y="2550369"/>
              <a:ext cx="3990390" cy="19392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Government of Nepal </a:t>
              </a:r>
            </a:p>
            <a:p>
              <a:pPr algn="ctr"/>
              <a:r>
                <a:rPr lang="en-US" sz="1200" i="1" dirty="0"/>
                <a:t>Office of Prime Ministers and Council of Ministers</a:t>
              </a:r>
            </a:p>
            <a:p>
              <a:pPr algn="ctr"/>
              <a:r>
                <a:rPr lang="en-US" sz="2000" b="1" dirty="0">
                  <a:solidFill>
                    <a:srgbClr val="FFFF00"/>
                  </a:solidFill>
                  <a:effectLst>
                    <a:outerShdw blurRad="38100" dist="38100" dir="2700000" algn="tl">
                      <a:srgbClr val="000000">
                        <a:alpha val="43137"/>
                      </a:srgbClr>
                    </a:outerShdw>
                  </a:effectLst>
                </a:rPr>
                <a:t>National Statistics Office</a:t>
              </a:r>
            </a:p>
          </p:txBody>
        </p:sp>
        <p:sp>
          <p:nvSpPr>
            <p:cNvPr id="6" name="Rectangle 5">
              <a:extLst>
                <a:ext uri="{FF2B5EF4-FFF2-40B4-BE49-F238E27FC236}">
                  <a16:creationId xmlns:a16="http://schemas.microsoft.com/office/drawing/2014/main" id="{B47F5A73-8648-4B20-90C9-DF709A8C65D7}"/>
                </a:ext>
              </a:extLst>
            </p:cNvPr>
            <p:cNvSpPr/>
            <p:nvPr/>
          </p:nvSpPr>
          <p:spPr>
            <a:xfrm>
              <a:off x="9199429" y="2526263"/>
              <a:ext cx="2425959" cy="113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Planning and Human Resources Division</a:t>
              </a:r>
            </a:p>
          </p:txBody>
        </p:sp>
        <p:sp>
          <p:nvSpPr>
            <p:cNvPr id="7" name="Rectangle 6">
              <a:extLst>
                <a:ext uri="{FF2B5EF4-FFF2-40B4-BE49-F238E27FC236}">
                  <a16:creationId xmlns:a16="http://schemas.microsoft.com/office/drawing/2014/main" id="{1DB593EC-1389-46DE-8123-9442CDD48E69}"/>
                </a:ext>
              </a:extLst>
            </p:cNvPr>
            <p:cNvSpPr/>
            <p:nvPr/>
          </p:nvSpPr>
          <p:spPr>
            <a:xfrm>
              <a:off x="682684" y="1387928"/>
              <a:ext cx="2425959" cy="113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Economic Statistics Division</a:t>
              </a:r>
            </a:p>
          </p:txBody>
        </p:sp>
        <p:sp>
          <p:nvSpPr>
            <p:cNvPr id="8" name="Rectangle 7">
              <a:extLst>
                <a:ext uri="{FF2B5EF4-FFF2-40B4-BE49-F238E27FC236}">
                  <a16:creationId xmlns:a16="http://schemas.microsoft.com/office/drawing/2014/main" id="{AC88B721-E8D2-49A1-9C66-8D4CF109714F}"/>
                </a:ext>
              </a:extLst>
            </p:cNvPr>
            <p:cNvSpPr/>
            <p:nvPr/>
          </p:nvSpPr>
          <p:spPr>
            <a:xfrm>
              <a:off x="4391609" y="513184"/>
              <a:ext cx="2425959" cy="113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 Statistics Division</a:t>
              </a:r>
            </a:p>
          </p:txBody>
        </p:sp>
        <p:sp>
          <p:nvSpPr>
            <p:cNvPr id="9" name="Rectangle 8">
              <a:extLst>
                <a:ext uri="{FF2B5EF4-FFF2-40B4-BE49-F238E27FC236}">
                  <a16:creationId xmlns:a16="http://schemas.microsoft.com/office/drawing/2014/main" id="{3DF1F96E-4E64-4A3F-92A9-CEE012FD1D74}"/>
                </a:ext>
              </a:extLst>
            </p:cNvPr>
            <p:cNvSpPr/>
            <p:nvPr/>
          </p:nvSpPr>
          <p:spPr>
            <a:xfrm>
              <a:off x="7408505" y="690465"/>
              <a:ext cx="2425959" cy="11383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Accounts Statistics Division</a:t>
              </a:r>
            </a:p>
          </p:txBody>
        </p:sp>
        <p:sp>
          <p:nvSpPr>
            <p:cNvPr id="10" name="Rectangle: Rounded Corners 9">
              <a:extLst>
                <a:ext uri="{FF2B5EF4-FFF2-40B4-BE49-F238E27FC236}">
                  <a16:creationId xmlns:a16="http://schemas.microsoft.com/office/drawing/2014/main" id="{49D0570F-A830-4A96-9B03-CB16BC660B02}"/>
                </a:ext>
              </a:extLst>
            </p:cNvPr>
            <p:cNvSpPr/>
            <p:nvPr/>
          </p:nvSpPr>
          <p:spPr>
            <a:xfrm>
              <a:off x="4998705" y="5379101"/>
              <a:ext cx="2892490" cy="886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Statistics Offices at 33 Districts</a:t>
              </a:r>
            </a:p>
          </p:txBody>
        </p:sp>
        <p:sp>
          <p:nvSpPr>
            <p:cNvPr id="11" name="Rectangle 10">
              <a:extLst>
                <a:ext uri="{FF2B5EF4-FFF2-40B4-BE49-F238E27FC236}">
                  <a16:creationId xmlns:a16="http://schemas.microsoft.com/office/drawing/2014/main" id="{361813EA-A2A3-48DE-A2BB-48AC534E0B1A}"/>
                </a:ext>
              </a:extLst>
            </p:cNvPr>
            <p:cNvSpPr/>
            <p:nvPr/>
          </p:nvSpPr>
          <p:spPr>
            <a:xfrm>
              <a:off x="787137" y="3429000"/>
              <a:ext cx="2410411" cy="8070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rgbClr val="002060"/>
                  </a:solidFill>
                  <a:effectLst>
                    <a:outerShdw blurRad="38100" dist="38100" dir="2700000" algn="tl">
                      <a:srgbClr val="000000">
                        <a:alpha val="43137"/>
                      </a:srgbClr>
                    </a:outerShdw>
                  </a:effectLst>
                </a:rPr>
                <a:t>Economic Census Section</a:t>
              </a:r>
            </a:p>
          </p:txBody>
        </p:sp>
        <p:sp>
          <p:nvSpPr>
            <p:cNvPr id="12" name="Arrow: Right 11">
              <a:extLst>
                <a:ext uri="{FF2B5EF4-FFF2-40B4-BE49-F238E27FC236}">
                  <a16:creationId xmlns:a16="http://schemas.microsoft.com/office/drawing/2014/main" id="{A2C27BF2-E862-45FA-9E5E-14AC3B39CA97}"/>
                </a:ext>
              </a:extLst>
            </p:cNvPr>
            <p:cNvSpPr/>
            <p:nvPr/>
          </p:nvSpPr>
          <p:spPr>
            <a:xfrm rot="15447976">
              <a:off x="4851782" y="2043080"/>
              <a:ext cx="1038807" cy="247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F481972-47F3-4746-BF3B-F4ACEE3810C7}"/>
                </a:ext>
              </a:extLst>
            </p:cNvPr>
            <p:cNvSpPr/>
            <p:nvPr/>
          </p:nvSpPr>
          <p:spPr>
            <a:xfrm rot="18238936">
              <a:off x="6652451" y="2114942"/>
              <a:ext cx="1038807" cy="247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895386C5-180F-4828-B41B-248DEA76B734}"/>
                </a:ext>
              </a:extLst>
            </p:cNvPr>
            <p:cNvSpPr/>
            <p:nvPr/>
          </p:nvSpPr>
          <p:spPr>
            <a:xfrm rot="21000118">
              <a:off x="7909926" y="3205887"/>
              <a:ext cx="1301269" cy="3295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D2AEFFB5-77B3-48FF-AA27-740B0ECA9932}"/>
                </a:ext>
              </a:extLst>
            </p:cNvPr>
            <p:cNvSpPr/>
            <p:nvPr/>
          </p:nvSpPr>
          <p:spPr>
            <a:xfrm rot="12092803">
              <a:off x="3025902" y="2524288"/>
              <a:ext cx="1349168" cy="3686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347046A6-373E-40D7-A4CC-C400EC80B878}"/>
                </a:ext>
              </a:extLst>
            </p:cNvPr>
            <p:cNvSpPr/>
            <p:nvPr/>
          </p:nvSpPr>
          <p:spPr>
            <a:xfrm rot="5400000">
              <a:off x="1578330" y="2795212"/>
              <a:ext cx="898924" cy="3686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EB5F031-8D51-43BB-8140-94DD8E15D870}"/>
                </a:ext>
              </a:extLst>
            </p:cNvPr>
            <p:cNvSpPr/>
            <p:nvPr/>
          </p:nvSpPr>
          <p:spPr>
            <a:xfrm rot="5400000">
              <a:off x="5781868" y="4816153"/>
              <a:ext cx="886409" cy="258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72B3200-C6E5-4B96-BBBE-68F2CC8D3E93}"/>
                </a:ext>
              </a:extLst>
            </p:cNvPr>
            <p:cNvSpPr txBox="1"/>
            <p:nvPr/>
          </p:nvSpPr>
          <p:spPr>
            <a:xfrm>
              <a:off x="275477" y="4489538"/>
              <a:ext cx="3727355" cy="1946943"/>
            </a:xfrm>
            <a:prstGeom prst="rect">
              <a:avLst/>
            </a:prstGeom>
            <a:solidFill>
              <a:schemeClr val="accent4">
                <a:lumMod val="60000"/>
                <a:lumOff val="40000"/>
              </a:schemeClr>
            </a:solidFill>
            <a:ln>
              <a:solidFill>
                <a:srgbClr val="7030A0"/>
              </a:solidFill>
            </a:ln>
          </p:spPr>
          <p:txBody>
            <a:bodyPr wrap="square" rtlCol="0">
              <a:spAutoFit/>
            </a:bodyPr>
            <a:lstStyle/>
            <a:p>
              <a:pPr>
                <a:lnSpc>
                  <a:spcPct val="150000"/>
                </a:lnSpc>
              </a:pPr>
              <a:r>
                <a:rPr lang="en-US" b="1" dirty="0"/>
                <a:t>Major functions </a:t>
              </a:r>
            </a:p>
            <a:p>
              <a:pPr marL="285750" indent="-285750">
                <a:lnSpc>
                  <a:spcPct val="150000"/>
                </a:lnSpc>
                <a:buFont typeface="Arial" panose="020B0604020202020204" pitchFamily="34" charset="0"/>
                <a:buChar char="•"/>
              </a:pPr>
              <a:r>
                <a:rPr lang="en-US" sz="1600" dirty="0"/>
                <a:t>Establish statistical business register, </a:t>
              </a:r>
            </a:p>
            <a:p>
              <a:pPr marL="285750" indent="-285750">
                <a:lnSpc>
                  <a:spcPct val="150000"/>
                </a:lnSpc>
                <a:buFont typeface="Arial" panose="020B0604020202020204" pitchFamily="34" charset="0"/>
                <a:buChar char="•"/>
              </a:pPr>
              <a:r>
                <a:rPr lang="en-US" sz="1600" dirty="0"/>
                <a:t>Conduct economic census and Economic Surveys</a:t>
              </a:r>
            </a:p>
            <a:p>
              <a:pPr marL="285750" indent="-285750">
                <a:lnSpc>
                  <a:spcPct val="150000"/>
                </a:lnSpc>
                <a:buFont typeface="Arial" panose="020B0604020202020204" pitchFamily="34" charset="0"/>
                <a:buChar char="•"/>
              </a:pPr>
              <a:r>
                <a:rPr lang="en-US" sz="1600" dirty="0"/>
                <a:t>Study Informal Sectors</a:t>
              </a:r>
              <a:endParaRPr lang="en-US" sz="1400" dirty="0"/>
            </a:p>
          </p:txBody>
        </p:sp>
        <p:sp>
          <p:nvSpPr>
            <p:cNvPr id="20" name="Arrow: Right 19">
              <a:extLst>
                <a:ext uri="{FF2B5EF4-FFF2-40B4-BE49-F238E27FC236}">
                  <a16:creationId xmlns:a16="http://schemas.microsoft.com/office/drawing/2014/main" id="{FBC362DE-5DC7-4F03-818E-9E91CF6011D7}"/>
                </a:ext>
              </a:extLst>
            </p:cNvPr>
            <p:cNvSpPr/>
            <p:nvPr/>
          </p:nvSpPr>
          <p:spPr>
            <a:xfrm rot="5400000">
              <a:off x="1913003" y="4178514"/>
              <a:ext cx="253482" cy="36865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2799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B2A01-F8DA-46B1-9432-FDB43BD50E1A}"/>
              </a:ext>
            </a:extLst>
          </p:cNvPr>
          <p:cNvSpPr>
            <a:spLocks noGrp="1"/>
          </p:cNvSpPr>
          <p:nvPr>
            <p:ph type="title"/>
          </p:nvPr>
        </p:nvSpPr>
        <p:spPr>
          <a:xfrm>
            <a:off x="838200" y="365126"/>
            <a:ext cx="10515600" cy="595928"/>
          </a:xfrm>
          <a:solidFill>
            <a:schemeClr val="accent5">
              <a:lumMod val="60000"/>
              <a:lumOff val="40000"/>
            </a:schemeClr>
          </a:solidFill>
        </p:spPr>
        <p:txBody>
          <a:bodyPr>
            <a:normAutofit/>
          </a:bodyPr>
          <a:lstStyle/>
          <a:p>
            <a:r>
              <a:rPr lang="en-US" sz="3600" b="1" dirty="0">
                <a:solidFill>
                  <a:srgbClr val="002060"/>
                </a:solidFill>
              </a:rPr>
              <a:t>Initiation of Statistical Business Register in Nepal</a:t>
            </a:r>
            <a:endParaRPr lang="en-US" sz="3600" dirty="0">
              <a:solidFill>
                <a:srgbClr val="002060"/>
              </a:solidFill>
            </a:endParaRPr>
          </a:p>
        </p:txBody>
      </p:sp>
      <p:sp>
        <p:nvSpPr>
          <p:cNvPr id="5" name="Content Placeholder 4">
            <a:extLst>
              <a:ext uri="{FF2B5EF4-FFF2-40B4-BE49-F238E27FC236}">
                <a16:creationId xmlns:a16="http://schemas.microsoft.com/office/drawing/2014/main" id="{3E18FE6C-2800-4B3B-B808-5DAD3583108B}"/>
              </a:ext>
            </a:extLst>
          </p:cNvPr>
          <p:cNvSpPr>
            <a:spLocks noGrp="1"/>
          </p:cNvSpPr>
          <p:nvPr>
            <p:ph sz="half" idx="1"/>
          </p:nvPr>
        </p:nvSpPr>
        <p:spPr>
          <a:xfrm>
            <a:off x="360784" y="1175657"/>
            <a:ext cx="5659017" cy="5242572"/>
          </a:xfrm>
          <a:solidFill>
            <a:schemeClr val="accent4">
              <a:lumMod val="60000"/>
              <a:lumOff val="40000"/>
            </a:schemeClr>
          </a:solidFill>
        </p:spPr>
        <p:txBody>
          <a:bodyPr>
            <a:noAutofit/>
          </a:bodyPr>
          <a:lstStyle/>
          <a:p>
            <a:pPr marL="0" indent="0">
              <a:buNone/>
            </a:pPr>
            <a:r>
              <a:rPr lang="en-US" sz="2000" b="1" dirty="0">
                <a:solidFill>
                  <a:srgbClr val="0070C0"/>
                </a:solidFill>
                <a:effectLst>
                  <a:outerShdw blurRad="38100" dist="38100" dir="2700000" algn="tl">
                    <a:srgbClr val="000000">
                      <a:alpha val="43137"/>
                    </a:srgbClr>
                  </a:outerShdw>
                </a:effectLst>
              </a:rPr>
              <a:t>Past:</a:t>
            </a:r>
          </a:p>
          <a:p>
            <a:r>
              <a:rPr lang="en-US" sz="2000" dirty="0">
                <a:solidFill>
                  <a:srgbClr val="0070C0"/>
                </a:solidFill>
              </a:rPr>
              <a:t>Non-existence of formal statistical business register in Nepal for a long time </a:t>
            </a:r>
          </a:p>
          <a:p>
            <a:r>
              <a:rPr lang="en-US" sz="2000" dirty="0">
                <a:solidFill>
                  <a:srgbClr val="0070C0"/>
                </a:solidFill>
              </a:rPr>
              <a:t>Responsibility of the </a:t>
            </a:r>
            <a:r>
              <a:rPr lang="en-US" sz="2000" dirty="0" err="1">
                <a:solidFill>
                  <a:srgbClr val="0070C0"/>
                </a:solidFill>
              </a:rPr>
              <a:t>NSO</a:t>
            </a:r>
            <a:r>
              <a:rPr lang="en-US" sz="2000" dirty="0">
                <a:solidFill>
                  <a:srgbClr val="0070C0"/>
                </a:solidFill>
              </a:rPr>
              <a:t> increased to meet the growing demand for economic statistics.</a:t>
            </a:r>
          </a:p>
          <a:p>
            <a:r>
              <a:rPr lang="en-US" sz="2000" dirty="0">
                <a:solidFill>
                  <a:srgbClr val="0070C0"/>
                </a:solidFill>
              </a:rPr>
              <a:t>First Effort: </a:t>
            </a:r>
          </a:p>
          <a:p>
            <a:pPr lvl="1"/>
            <a:r>
              <a:rPr lang="en-US" sz="2000" dirty="0">
                <a:solidFill>
                  <a:srgbClr val="0070C0"/>
                </a:solidFill>
              </a:rPr>
              <a:t>The then Central Bureau of Statistics (CBS) initiated the effort of statistical business directory survey in 1997/1998 </a:t>
            </a:r>
          </a:p>
          <a:p>
            <a:pPr lvl="1"/>
            <a:r>
              <a:rPr lang="en-US" sz="2000" dirty="0">
                <a:solidFill>
                  <a:srgbClr val="0070C0"/>
                </a:solidFill>
              </a:rPr>
              <a:t>Discontinued the effort due to absence of designated institutional unit and other infrastructures.</a:t>
            </a:r>
          </a:p>
          <a:p>
            <a:endParaRPr lang="en-US" sz="2000" dirty="0">
              <a:solidFill>
                <a:srgbClr val="0070C0"/>
              </a:solidFill>
            </a:endParaRPr>
          </a:p>
        </p:txBody>
      </p:sp>
      <p:sp>
        <p:nvSpPr>
          <p:cNvPr id="6" name="Content Placeholder 5">
            <a:extLst>
              <a:ext uri="{FF2B5EF4-FFF2-40B4-BE49-F238E27FC236}">
                <a16:creationId xmlns:a16="http://schemas.microsoft.com/office/drawing/2014/main" id="{20D6D4B8-9E4E-4E02-AB42-8E00B0CC54A7}"/>
              </a:ext>
            </a:extLst>
          </p:cNvPr>
          <p:cNvSpPr>
            <a:spLocks noGrp="1"/>
          </p:cNvSpPr>
          <p:nvPr>
            <p:ph sz="half" idx="2"/>
          </p:nvPr>
        </p:nvSpPr>
        <p:spPr>
          <a:xfrm>
            <a:off x="6242180" y="1175658"/>
            <a:ext cx="5589036" cy="5001306"/>
          </a:xfrm>
          <a:solidFill>
            <a:schemeClr val="accent3">
              <a:lumMod val="40000"/>
              <a:lumOff val="60000"/>
            </a:schemeClr>
          </a:solidFill>
        </p:spPr>
        <p:txBody>
          <a:bodyPr>
            <a:normAutofit fontScale="85000" lnSpcReduction="20000"/>
          </a:bodyPr>
          <a:lstStyle/>
          <a:p>
            <a:pPr marL="0" indent="0">
              <a:buNone/>
            </a:pPr>
            <a:r>
              <a:rPr lang="en-US" b="1" dirty="0">
                <a:solidFill>
                  <a:srgbClr val="0070C0"/>
                </a:solidFill>
              </a:rPr>
              <a:t>Now:</a:t>
            </a:r>
          </a:p>
          <a:p>
            <a:r>
              <a:rPr lang="en-US" dirty="0">
                <a:solidFill>
                  <a:srgbClr val="0070C0"/>
                </a:solidFill>
              </a:rPr>
              <a:t>Realization of a regular update database system of formal economic units (establishments or enterprises) in the form of </a:t>
            </a:r>
            <a:r>
              <a:rPr lang="en-US" b="1" dirty="0">
                <a:solidFill>
                  <a:srgbClr val="0070C0"/>
                </a:solidFill>
                <a:effectLst>
                  <a:outerShdw blurRad="38100" dist="38100" dir="2700000" algn="tl">
                    <a:srgbClr val="000000">
                      <a:alpha val="43137"/>
                    </a:srgbClr>
                  </a:outerShdw>
                </a:effectLst>
              </a:rPr>
              <a:t>Nepal Statistical Business Register (</a:t>
            </a:r>
            <a:r>
              <a:rPr lang="en-US" b="1" dirty="0" err="1">
                <a:solidFill>
                  <a:srgbClr val="0070C0"/>
                </a:solidFill>
                <a:effectLst>
                  <a:outerShdw blurRad="38100" dist="38100" dir="2700000" algn="tl">
                    <a:srgbClr val="000000">
                      <a:alpha val="43137"/>
                    </a:srgbClr>
                  </a:outerShdw>
                </a:effectLst>
              </a:rPr>
              <a:t>NSBR</a:t>
            </a:r>
            <a:r>
              <a:rPr lang="en-US" b="1" dirty="0">
                <a:solidFill>
                  <a:srgbClr val="0070C0"/>
                </a:solidFill>
                <a:effectLst>
                  <a:outerShdw blurRad="38100" dist="38100" dir="2700000" algn="tl">
                    <a:srgbClr val="000000">
                      <a:alpha val="43137"/>
                    </a:srgbClr>
                  </a:outerShdw>
                </a:effectLst>
              </a:rPr>
              <a:t>)</a:t>
            </a:r>
          </a:p>
          <a:p>
            <a:r>
              <a:rPr lang="en-US" b="1" dirty="0">
                <a:solidFill>
                  <a:srgbClr val="0070C0"/>
                </a:solidFill>
              </a:rPr>
              <a:t>Institutional set up: </a:t>
            </a:r>
          </a:p>
          <a:p>
            <a:pPr lvl="1"/>
            <a:r>
              <a:rPr lang="en-US" sz="2800" dirty="0">
                <a:solidFill>
                  <a:srgbClr val="0070C0"/>
                </a:solidFill>
              </a:rPr>
              <a:t>Organizational restructure of CBS established </a:t>
            </a:r>
            <a:r>
              <a:rPr lang="en-US" sz="2800" b="1" dirty="0">
                <a:solidFill>
                  <a:srgbClr val="0070C0"/>
                </a:solidFill>
              </a:rPr>
              <a:t>Economic Census Section </a:t>
            </a:r>
            <a:r>
              <a:rPr lang="en-US" sz="2800" dirty="0">
                <a:solidFill>
                  <a:srgbClr val="0070C0"/>
                </a:solidFill>
              </a:rPr>
              <a:t>in the end of 2013</a:t>
            </a:r>
          </a:p>
          <a:p>
            <a:r>
              <a:rPr lang="en-US" b="1" dirty="0">
                <a:solidFill>
                  <a:srgbClr val="0070C0"/>
                </a:solidFill>
              </a:rPr>
              <a:t>Actions:</a:t>
            </a:r>
          </a:p>
          <a:p>
            <a:pPr lvl="1"/>
            <a:r>
              <a:rPr lang="en-US" sz="2800" dirty="0" err="1">
                <a:solidFill>
                  <a:srgbClr val="0070C0"/>
                </a:solidFill>
              </a:rPr>
              <a:t>NSBR</a:t>
            </a:r>
            <a:r>
              <a:rPr lang="en-US" sz="2800" dirty="0">
                <a:solidFill>
                  <a:srgbClr val="0070C0"/>
                </a:solidFill>
              </a:rPr>
              <a:t> : </a:t>
            </a:r>
          </a:p>
          <a:p>
            <a:pPr lvl="2"/>
            <a:r>
              <a:rPr lang="en-US" sz="2800" dirty="0">
                <a:solidFill>
                  <a:srgbClr val="0070C0"/>
                </a:solidFill>
              </a:rPr>
              <a:t>Efforts continued </a:t>
            </a:r>
          </a:p>
          <a:p>
            <a:pPr lvl="1"/>
            <a:r>
              <a:rPr lang="en-US" sz="2800" dirty="0">
                <a:solidFill>
                  <a:srgbClr val="0070C0"/>
                </a:solidFill>
              </a:rPr>
              <a:t>Economic Census : </a:t>
            </a:r>
          </a:p>
          <a:p>
            <a:pPr lvl="2"/>
            <a:r>
              <a:rPr lang="en-US" sz="2800" dirty="0">
                <a:solidFill>
                  <a:srgbClr val="0070C0"/>
                </a:solidFill>
              </a:rPr>
              <a:t>Implemented in 2018 for the first time in Nepal</a:t>
            </a:r>
          </a:p>
          <a:p>
            <a:endParaRPr lang="en-US" dirty="0">
              <a:solidFill>
                <a:srgbClr val="0070C0"/>
              </a:solidFill>
            </a:endParaRPr>
          </a:p>
        </p:txBody>
      </p:sp>
    </p:spTree>
    <p:extLst>
      <p:ext uri="{BB962C8B-B14F-4D97-AF65-F5344CB8AC3E}">
        <p14:creationId xmlns:p14="http://schemas.microsoft.com/office/powerpoint/2010/main" val="353733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208C-206C-41DD-A1F1-F83740487808}"/>
              </a:ext>
            </a:extLst>
          </p:cNvPr>
          <p:cNvSpPr>
            <a:spLocks noGrp="1"/>
          </p:cNvSpPr>
          <p:nvPr>
            <p:ph type="title"/>
          </p:nvPr>
        </p:nvSpPr>
        <p:spPr>
          <a:xfrm>
            <a:off x="838200" y="187844"/>
            <a:ext cx="10515600" cy="642581"/>
          </a:xfrm>
          <a:solidFill>
            <a:schemeClr val="accent4">
              <a:lumMod val="40000"/>
              <a:lumOff val="60000"/>
            </a:schemeClr>
          </a:solidFill>
        </p:spPr>
        <p:txBody>
          <a:bodyPr>
            <a:normAutofit fontScale="90000"/>
          </a:bodyPr>
          <a:lstStyle/>
          <a:p>
            <a:r>
              <a:rPr lang="en-US" b="1" dirty="0">
                <a:solidFill>
                  <a:srgbClr val="002060"/>
                </a:solidFill>
              </a:rPr>
              <a:t>Initiation of Statistical Business Register in Nepal</a:t>
            </a:r>
            <a:endParaRPr lang="en-US" dirty="0">
              <a:solidFill>
                <a:srgbClr val="002060"/>
              </a:solidFill>
            </a:endParaRPr>
          </a:p>
        </p:txBody>
      </p:sp>
      <p:sp>
        <p:nvSpPr>
          <p:cNvPr id="3" name="Content Placeholder 2">
            <a:extLst>
              <a:ext uri="{FF2B5EF4-FFF2-40B4-BE49-F238E27FC236}">
                <a16:creationId xmlns:a16="http://schemas.microsoft.com/office/drawing/2014/main" id="{5A84C94D-43B3-43B6-9151-31F3CCB8480D}"/>
              </a:ext>
            </a:extLst>
          </p:cNvPr>
          <p:cNvSpPr>
            <a:spLocks noGrp="1"/>
          </p:cNvSpPr>
          <p:nvPr>
            <p:ph idx="1"/>
          </p:nvPr>
        </p:nvSpPr>
        <p:spPr>
          <a:xfrm>
            <a:off x="755781" y="830425"/>
            <a:ext cx="11215396" cy="5486399"/>
          </a:xfrm>
          <a:solidFill>
            <a:schemeClr val="accent4">
              <a:lumMod val="40000"/>
              <a:lumOff val="60000"/>
            </a:schemeClr>
          </a:solidFill>
        </p:spPr>
        <p:txBody>
          <a:bodyPr>
            <a:noAutofit/>
          </a:bodyPr>
          <a:lstStyle/>
          <a:p>
            <a:r>
              <a:rPr lang="en-US" sz="2000" dirty="0">
                <a:solidFill>
                  <a:srgbClr val="002060"/>
                </a:solidFill>
              </a:rPr>
              <a:t>Efforts of Initiating </a:t>
            </a:r>
            <a:r>
              <a:rPr lang="en-US" sz="2000" dirty="0" err="1">
                <a:solidFill>
                  <a:srgbClr val="002060"/>
                </a:solidFill>
              </a:rPr>
              <a:t>SBR</a:t>
            </a:r>
            <a:endParaRPr lang="en-US" sz="2000" dirty="0">
              <a:solidFill>
                <a:srgbClr val="002060"/>
              </a:solidFill>
            </a:endParaRPr>
          </a:p>
          <a:p>
            <a:pPr lvl="1"/>
            <a:r>
              <a:rPr lang="en-US" sz="2000" b="1" dirty="0"/>
              <a:t>Start from Fiscal Year 2014/15: </a:t>
            </a:r>
          </a:p>
          <a:p>
            <a:pPr lvl="1"/>
            <a:r>
              <a:rPr lang="en-US" sz="2000" dirty="0"/>
              <a:t>Initiated </a:t>
            </a:r>
            <a:r>
              <a:rPr lang="en-US" sz="2000" b="1" dirty="0">
                <a:solidFill>
                  <a:srgbClr val="002060"/>
                </a:solidFill>
              </a:rPr>
              <a:t>Trial Survey on </a:t>
            </a:r>
            <a:r>
              <a:rPr lang="en-US" sz="2000" b="1" dirty="0" err="1">
                <a:solidFill>
                  <a:srgbClr val="002060"/>
                </a:solidFill>
              </a:rPr>
              <a:t>NSBR</a:t>
            </a:r>
            <a:r>
              <a:rPr lang="en-US" sz="2000" b="1" dirty="0">
                <a:solidFill>
                  <a:srgbClr val="002060"/>
                </a:solidFill>
              </a:rPr>
              <a:t> </a:t>
            </a:r>
            <a:r>
              <a:rPr lang="en-US" sz="2000" dirty="0"/>
              <a:t>in three districts (</a:t>
            </a:r>
            <a:r>
              <a:rPr lang="en-US" sz="2000" dirty="0" err="1"/>
              <a:t>Dolakha</a:t>
            </a:r>
            <a:r>
              <a:rPr lang="en-US" sz="2000" dirty="0"/>
              <a:t>, </a:t>
            </a:r>
            <a:r>
              <a:rPr lang="en-US" sz="2000" dirty="0" err="1"/>
              <a:t>Palpa</a:t>
            </a:r>
            <a:r>
              <a:rPr lang="en-US" sz="2000" dirty="0"/>
              <a:t> and Dang)</a:t>
            </a:r>
          </a:p>
          <a:p>
            <a:pPr lvl="1"/>
            <a:r>
              <a:rPr lang="en-US" sz="2000" dirty="0"/>
              <a:t>Trial Survey </a:t>
            </a:r>
            <a:r>
              <a:rPr lang="en-US" sz="2000" b="1" dirty="0">
                <a:solidFill>
                  <a:srgbClr val="002060"/>
                </a:solidFill>
              </a:rPr>
              <a:t>extended to 14 districts </a:t>
            </a:r>
            <a:r>
              <a:rPr lang="en-US" sz="2000" dirty="0"/>
              <a:t>in subsequent years till before the year of Economic Census 2018.  </a:t>
            </a:r>
          </a:p>
          <a:p>
            <a:pPr lvl="1"/>
            <a:r>
              <a:rPr lang="en-US" sz="2000" b="1" dirty="0">
                <a:solidFill>
                  <a:srgbClr val="002060"/>
                </a:solidFill>
              </a:rPr>
              <a:t>Objectives</a:t>
            </a:r>
            <a:r>
              <a:rPr lang="en-US" sz="2000" dirty="0"/>
              <a:t> of undertaking provisional </a:t>
            </a:r>
            <a:r>
              <a:rPr lang="en-US" sz="2000" dirty="0" err="1"/>
              <a:t>SBR</a:t>
            </a:r>
            <a:r>
              <a:rPr lang="en-US" sz="2000" dirty="0"/>
              <a:t> survey </a:t>
            </a:r>
          </a:p>
          <a:p>
            <a:pPr lvl="2"/>
            <a:r>
              <a:rPr lang="en-US" dirty="0"/>
              <a:t>to study the status of various economic units operated in the country and </a:t>
            </a:r>
          </a:p>
          <a:p>
            <a:pPr lvl="2"/>
            <a:r>
              <a:rPr lang="en-US" dirty="0"/>
              <a:t>develop a methodology to permanently establish </a:t>
            </a:r>
            <a:r>
              <a:rPr lang="en-US" dirty="0" err="1"/>
              <a:t>SBR</a:t>
            </a:r>
            <a:endParaRPr lang="en-US" dirty="0"/>
          </a:p>
          <a:p>
            <a:pPr lvl="1"/>
            <a:r>
              <a:rPr lang="en-US" sz="2000" b="1" dirty="0">
                <a:solidFill>
                  <a:srgbClr val="002060"/>
                </a:solidFill>
              </a:rPr>
              <a:t>Survey Process :</a:t>
            </a:r>
          </a:p>
          <a:p>
            <a:pPr lvl="2"/>
            <a:r>
              <a:rPr lang="en-US" dirty="0"/>
              <a:t>List collection from the authorized local registration office and </a:t>
            </a:r>
          </a:p>
          <a:p>
            <a:pPr lvl="2"/>
            <a:r>
              <a:rPr lang="en-US" dirty="0"/>
              <a:t>Collecting detail information of each establishment or business firms</a:t>
            </a:r>
          </a:p>
          <a:p>
            <a:pPr lvl="1"/>
            <a:r>
              <a:rPr lang="en-US" sz="2000" b="1" dirty="0">
                <a:solidFill>
                  <a:srgbClr val="002060"/>
                </a:solidFill>
              </a:rPr>
              <a:t>Knowledge</a:t>
            </a:r>
            <a:r>
              <a:rPr lang="en-US" sz="2000" dirty="0"/>
              <a:t> : </a:t>
            </a:r>
          </a:p>
          <a:p>
            <a:pPr lvl="2"/>
            <a:r>
              <a:rPr lang="en-US" dirty="0"/>
              <a:t>Not all registered units could be found at the address and operated or functional. </a:t>
            </a:r>
          </a:p>
          <a:p>
            <a:pPr lvl="1"/>
            <a:r>
              <a:rPr lang="en-US" sz="2000" b="1" dirty="0">
                <a:solidFill>
                  <a:srgbClr val="002060"/>
                </a:solidFill>
              </a:rPr>
              <a:t>Status:</a:t>
            </a:r>
          </a:p>
          <a:p>
            <a:pPr lvl="2"/>
            <a:r>
              <a:rPr lang="en-US" dirty="0"/>
              <a:t>Continued program of Statistical Business Register in its annual fiscal year program via its statistics offices at districts. </a:t>
            </a:r>
          </a:p>
        </p:txBody>
      </p:sp>
    </p:spTree>
    <p:extLst>
      <p:ext uri="{BB962C8B-B14F-4D97-AF65-F5344CB8AC3E}">
        <p14:creationId xmlns:p14="http://schemas.microsoft.com/office/powerpoint/2010/main" val="971871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DFF04-AADC-4A17-B3F9-A93174B110B0}"/>
              </a:ext>
            </a:extLst>
          </p:cNvPr>
          <p:cNvSpPr>
            <a:spLocks noGrp="1"/>
          </p:cNvSpPr>
          <p:nvPr>
            <p:ph idx="1"/>
          </p:nvPr>
        </p:nvSpPr>
        <p:spPr>
          <a:xfrm>
            <a:off x="690465" y="1138336"/>
            <a:ext cx="11271380" cy="5001208"/>
          </a:xfrm>
          <a:solidFill>
            <a:schemeClr val="accent4">
              <a:lumMod val="40000"/>
              <a:lumOff val="60000"/>
            </a:schemeClr>
          </a:solidFill>
        </p:spPr>
        <p:txBody>
          <a:bodyPr numCol="2">
            <a:normAutofit lnSpcReduction="10000"/>
          </a:bodyPr>
          <a:lstStyle/>
          <a:p>
            <a:r>
              <a:rPr lang="en-US" b="1" dirty="0">
                <a:solidFill>
                  <a:srgbClr val="0070C0"/>
                </a:solidFill>
              </a:rPr>
              <a:t>Non-existence</a:t>
            </a:r>
            <a:r>
              <a:rPr lang="en-US" dirty="0"/>
              <a:t> of integrated data sources on establishments/ enterprises to produce a national sampling frame, and to   produce various economic statistics for a long time. </a:t>
            </a:r>
          </a:p>
          <a:p>
            <a:r>
              <a:rPr lang="en-US" dirty="0"/>
              <a:t>The </a:t>
            </a:r>
            <a:r>
              <a:rPr lang="en-US" b="1" dirty="0">
                <a:solidFill>
                  <a:srgbClr val="0070C0"/>
                </a:solidFill>
              </a:rPr>
              <a:t>Economic Census 2018 </a:t>
            </a:r>
            <a:r>
              <a:rPr lang="en-US" dirty="0"/>
              <a:t>has resolved to some extent, fulfilling the basic data on the characteristics of establishments at the same point in time but it may not be entire economic data sources. </a:t>
            </a:r>
          </a:p>
          <a:p>
            <a:r>
              <a:rPr lang="en-US" dirty="0"/>
              <a:t>Needs of the integrated data sources of establishments/ enterprises for </a:t>
            </a:r>
            <a:r>
              <a:rPr lang="en-US" b="1" dirty="0">
                <a:solidFill>
                  <a:srgbClr val="0070C0"/>
                </a:solidFill>
              </a:rPr>
              <a:t>institutionalizing the sustainable data sources </a:t>
            </a:r>
          </a:p>
          <a:p>
            <a:r>
              <a:rPr lang="en-US" dirty="0"/>
              <a:t>Seeking possibility of </a:t>
            </a:r>
            <a:r>
              <a:rPr lang="en-US" dirty="0">
                <a:solidFill>
                  <a:srgbClr val="0070C0"/>
                </a:solidFill>
                <a:effectLst>
                  <a:outerShdw blurRad="38100" dist="38100" dir="2700000" algn="tl">
                    <a:srgbClr val="000000">
                      <a:alpha val="43137"/>
                    </a:srgbClr>
                  </a:outerShdw>
                </a:effectLst>
              </a:rPr>
              <a:t>cost-effective way </a:t>
            </a:r>
            <a:r>
              <a:rPr lang="en-US" dirty="0"/>
              <a:t>of producing basic economic statistics in long run </a:t>
            </a:r>
          </a:p>
          <a:p>
            <a:r>
              <a:rPr lang="en-US" dirty="0"/>
              <a:t>Need regular data for supporting National Accounts</a:t>
            </a:r>
          </a:p>
          <a:p>
            <a:r>
              <a:rPr lang="en-US" dirty="0"/>
              <a:t>The only way to achieve this goal was to establish the Nepal Statistical Business Register System. </a:t>
            </a:r>
          </a:p>
          <a:p>
            <a:endParaRPr lang="en-US" dirty="0"/>
          </a:p>
        </p:txBody>
      </p:sp>
      <p:sp>
        <p:nvSpPr>
          <p:cNvPr id="4" name="Title 1">
            <a:extLst>
              <a:ext uri="{FF2B5EF4-FFF2-40B4-BE49-F238E27FC236}">
                <a16:creationId xmlns:a16="http://schemas.microsoft.com/office/drawing/2014/main" id="{F015C809-EFE4-4837-8437-ABAE102FE9D4}"/>
              </a:ext>
            </a:extLst>
          </p:cNvPr>
          <p:cNvSpPr>
            <a:spLocks noGrp="1"/>
          </p:cNvSpPr>
          <p:nvPr>
            <p:ph type="title"/>
          </p:nvPr>
        </p:nvSpPr>
        <p:spPr>
          <a:xfrm>
            <a:off x="838200" y="365125"/>
            <a:ext cx="10515600" cy="642581"/>
          </a:xfrm>
          <a:solidFill>
            <a:schemeClr val="accent4">
              <a:lumMod val="40000"/>
              <a:lumOff val="60000"/>
            </a:schemeClr>
          </a:solidFill>
        </p:spPr>
        <p:txBody>
          <a:bodyPr>
            <a:normAutofit/>
          </a:bodyPr>
          <a:lstStyle/>
          <a:p>
            <a:r>
              <a:rPr lang="en-US" sz="3200" b="1" dirty="0">
                <a:solidFill>
                  <a:srgbClr val="0070C0"/>
                </a:solidFill>
                <a:effectLst>
                  <a:outerShdw blurRad="38100" dist="38100" dir="2700000" algn="tl">
                    <a:srgbClr val="000000">
                      <a:alpha val="43137"/>
                    </a:srgbClr>
                  </a:outerShdw>
                </a:effectLst>
              </a:rPr>
              <a:t>Rationale of Statistical Business Register in Nepal</a:t>
            </a:r>
          </a:p>
        </p:txBody>
      </p:sp>
    </p:spTree>
    <p:extLst>
      <p:ext uri="{BB962C8B-B14F-4D97-AF65-F5344CB8AC3E}">
        <p14:creationId xmlns:p14="http://schemas.microsoft.com/office/powerpoint/2010/main" val="80522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DD800-550D-4A97-B6CE-A1A6C849FAF5}"/>
              </a:ext>
            </a:extLst>
          </p:cNvPr>
          <p:cNvSpPr>
            <a:spLocks noGrp="1"/>
          </p:cNvSpPr>
          <p:nvPr>
            <p:ph idx="1"/>
          </p:nvPr>
        </p:nvSpPr>
        <p:spPr>
          <a:xfrm>
            <a:off x="353009" y="270587"/>
            <a:ext cx="11328918" cy="1520889"/>
          </a:xfrm>
          <a:solidFill>
            <a:schemeClr val="accent4">
              <a:lumMod val="40000"/>
              <a:lumOff val="60000"/>
            </a:schemeClr>
          </a:solidFill>
        </p:spPr>
        <p:txBody>
          <a:bodyPr>
            <a:normAutofit fontScale="85000" lnSpcReduction="20000"/>
          </a:bodyPr>
          <a:lstStyle/>
          <a:p>
            <a:pPr algn="just"/>
            <a:r>
              <a:rPr lang="en-US" sz="3200" b="1" dirty="0">
                <a:solidFill>
                  <a:srgbClr val="0070C0"/>
                </a:solidFill>
              </a:rPr>
              <a:t>Overall objective of </a:t>
            </a:r>
            <a:r>
              <a:rPr lang="en-US" sz="3200" b="1" dirty="0" err="1">
                <a:solidFill>
                  <a:srgbClr val="0070C0"/>
                </a:solidFill>
              </a:rPr>
              <a:t>NSBR</a:t>
            </a:r>
            <a:r>
              <a:rPr lang="en-US" sz="3200" b="1" dirty="0">
                <a:solidFill>
                  <a:srgbClr val="0070C0"/>
                </a:solidFill>
              </a:rPr>
              <a:t> :</a:t>
            </a:r>
          </a:p>
          <a:p>
            <a:pPr lvl="1" algn="just"/>
            <a:r>
              <a:rPr lang="en-US" sz="2800" dirty="0">
                <a:solidFill>
                  <a:srgbClr val="0070C0"/>
                </a:solidFill>
              </a:rPr>
              <a:t>Develop a standardized list of the economic units (establishments) formally registered in the authorized agencies in the reference fiscal year which contains standardized descriptions of the establishments required to be used as statistical purpose  </a:t>
            </a:r>
            <a:endParaRPr lang="en-US" sz="3200" dirty="0">
              <a:solidFill>
                <a:srgbClr val="0070C0"/>
              </a:solidFill>
            </a:endParaRPr>
          </a:p>
        </p:txBody>
      </p:sp>
      <p:sp>
        <p:nvSpPr>
          <p:cNvPr id="7" name="Content Placeholder 2">
            <a:extLst>
              <a:ext uri="{FF2B5EF4-FFF2-40B4-BE49-F238E27FC236}">
                <a16:creationId xmlns:a16="http://schemas.microsoft.com/office/drawing/2014/main" id="{DF79669C-58A8-4C63-A951-ABA6B7451F4D}"/>
              </a:ext>
            </a:extLst>
          </p:cNvPr>
          <p:cNvSpPr txBox="1">
            <a:spLocks/>
          </p:cNvSpPr>
          <p:nvPr/>
        </p:nvSpPr>
        <p:spPr>
          <a:xfrm>
            <a:off x="531067" y="1922105"/>
            <a:ext cx="11129865" cy="4665308"/>
          </a:xfrm>
          <a:prstGeom prst="rect">
            <a:avLst/>
          </a:prstGeom>
          <a:solidFill>
            <a:schemeClr val="accent4">
              <a:lumMod val="40000"/>
              <a:lumOff val="60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002060"/>
                </a:solidFill>
              </a:rPr>
              <a:t>Scope and coverage</a:t>
            </a:r>
            <a:endParaRPr lang="en-US" sz="3600" dirty="0">
              <a:solidFill>
                <a:srgbClr val="002060"/>
              </a:solidFill>
            </a:endParaRPr>
          </a:p>
          <a:p>
            <a:pPr lvl="1"/>
            <a:r>
              <a:rPr lang="en-US" sz="3200" dirty="0">
                <a:solidFill>
                  <a:srgbClr val="002060"/>
                </a:solidFill>
              </a:rPr>
              <a:t>ISIC Revision 4</a:t>
            </a:r>
          </a:p>
          <a:p>
            <a:pPr lvl="1"/>
            <a:r>
              <a:rPr lang="en-US" sz="3200" dirty="0">
                <a:solidFill>
                  <a:srgbClr val="002060"/>
                </a:solidFill>
              </a:rPr>
              <a:t>Entire country covering the establishments or enterprises registered</a:t>
            </a:r>
          </a:p>
          <a:p>
            <a:r>
              <a:rPr lang="en-US" sz="3600" b="1" dirty="0">
                <a:solidFill>
                  <a:srgbClr val="002060"/>
                </a:solidFill>
              </a:rPr>
              <a:t>Output of </a:t>
            </a:r>
            <a:r>
              <a:rPr lang="en-US" sz="3600" b="1" dirty="0" err="1">
                <a:solidFill>
                  <a:srgbClr val="002060"/>
                </a:solidFill>
              </a:rPr>
              <a:t>NSBR</a:t>
            </a:r>
            <a:endParaRPr lang="en-US" sz="3600" dirty="0">
              <a:solidFill>
                <a:srgbClr val="002060"/>
              </a:solidFill>
            </a:endParaRPr>
          </a:p>
          <a:p>
            <a:pPr lvl="1"/>
            <a:r>
              <a:rPr lang="en-US" sz="3200" dirty="0">
                <a:solidFill>
                  <a:srgbClr val="002060"/>
                </a:solidFill>
              </a:rPr>
              <a:t>To generate a live register as well as frozen register of different ISIC sectors and institutional sector in future.</a:t>
            </a:r>
          </a:p>
          <a:p>
            <a:pPr lvl="1"/>
            <a:r>
              <a:rPr lang="en-US" sz="3200" dirty="0">
                <a:solidFill>
                  <a:srgbClr val="002060"/>
                </a:solidFill>
              </a:rPr>
              <a:t>Expected to provide </a:t>
            </a:r>
          </a:p>
          <a:p>
            <a:pPr lvl="2"/>
            <a:r>
              <a:rPr lang="en-US" sz="2800" dirty="0">
                <a:solidFill>
                  <a:srgbClr val="002060"/>
                </a:solidFill>
              </a:rPr>
              <a:t>complete list of enterprises or establishments operated in formal economy. </a:t>
            </a:r>
          </a:p>
          <a:p>
            <a:pPr lvl="2"/>
            <a:r>
              <a:rPr lang="en-US" sz="2800" dirty="0">
                <a:solidFill>
                  <a:srgbClr val="002060"/>
                </a:solidFill>
              </a:rPr>
              <a:t>Frame data for different economic surveys as well as for economic census. </a:t>
            </a:r>
          </a:p>
          <a:p>
            <a:pPr lvl="2"/>
            <a:r>
              <a:rPr lang="en-US" sz="2800" dirty="0">
                <a:solidFill>
                  <a:srgbClr val="002060"/>
                </a:solidFill>
              </a:rPr>
              <a:t>Some basic economic statistics like number enterprises or establishments and employment status and further expected to make business demographic analysis in future.</a:t>
            </a:r>
          </a:p>
          <a:p>
            <a:endParaRPr lang="en-US" sz="3600" dirty="0">
              <a:solidFill>
                <a:srgbClr val="002060"/>
              </a:solidFill>
            </a:endParaRPr>
          </a:p>
        </p:txBody>
      </p:sp>
    </p:spTree>
    <p:extLst>
      <p:ext uri="{BB962C8B-B14F-4D97-AF65-F5344CB8AC3E}">
        <p14:creationId xmlns:p14="http://schemas.microsoft.com/office/powerpoint/2010/main" val="116758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7776B-3F38-451B-A942-A3E76A0D8AFA}"/>
              </a:ext>
            </a:extLst>
          </p:cNvPr>
          <p:cNvSpPr>
            <a:spLocks noGrp="1"/>
          </p:cNvSpPr>
          <p:nvPr>
            <p:ph type="title"/>
          </p:nvPr>
        </p:nvSpPr>
        <p:spPr>
          <a:xfrm>
            <a:off x="838200" y="365125"/>
            <a:ext cx="10515600" cy="521283"/>
          </a:xfrm>
          <a:solidFill>
            <a:schemeClr val="accent4">
              <a:lumMod val="40000"/>
              <a:lumOff val="60000"/>
            </a:schemeClr>
          </a:solidFill>
        </p:spPr>
        <p:txBody>
          <a:bodyPr>
            <a:normAutofit fontScale="90000"/>
          </a:bodyPr>
          <a:lstStyle/>
          <a:p>
            <a:r>
              <a:rPr lang="en-US" b="1" dirty="0">
                <a:solidFill>
                  <a:srgbClr val="002060"/>
                </a:solidFill>
              </a:rPr>
              <a:t>Context of Economic Census of Nepal </a:t>
            </a:r>
            <a:endParaRPr lang="en-US" dirty="0">
              <a:solidFill>
                <a:srgbClr val="002060"/>
              </a:solidFill>
            </a:endParaRPr>
          </a:p>
        </p:txBody>
      </p:sp>
      <p:sp>
        <p:nvSpPr>
          <p:cNvPr id="3" name="Content Placeholder 2">
            <a:extLst>
              <a:ext uri="{FF2B5EF4-FFF2-40B4-BE49-F238E27FC236}">
                <a16:creationId xmlns:a16="http://schemas.microsoft.com/office/drawing/2014/main" id="{5E8E97AD-EB46-4545-B316-987D4C554479}"/>
              </a:ext>
            </a:extLst>
          </p:cNvPr>
          <p:cNvSpPr>
            <a:spLocks noGrp="1"/>
          </p:cNvSpPr>
          <p:nvPr>
            <p:ph idx="1"/>
          </p:nvPr>
        </p:nvSpPr>
        <p:spPr>
          <a:xfrm>
            <a:off x="912844" y="951723"/>
            <a:ext cx="10890379" cy="5738326"/>
          </a:xfrm>
          <a:solidFill>
            <a:schemeClr val="accent4">
              <a:lumMod val="40000"/>
              <a:lumOff val="60000"/>
            </a:schemeClr>
          </a:solidFill>
        </p:spPr>
        <p:txBody>
          <a:bodyPr>
            <a:normAutofit/>
          </a:bodyPr>
          <a:lstStyle/>
          <a:p>
            <a:r>
              <a:rPr lang="en-US" dirty="0">
                <a:solidFill>
                  <a:srgbClr val="002060"/>
                </a:solidFill>
              </a:rPr>
              <a:t>CBS conducted national economic census in 2018 for the first time covering mostly all economic activities categorized in ISIC of the same period of time.  </a:t>
            </a:r>
          </a:p>
          <a:p>
            <a:r>
              <a:rPr lang="en-US" b="1" dirty="0">
                <a:solidFill>
                  <a:srgbClr val="002060"/>
                </a:solidFill>
              </a:rPr>
              <a:t>Major Purpose :</a:t>
            </a:r>
          </a:p>
          <a:p>
            <a:pPr lvl="1"/>
            <a:r>
              <a:rPr lang="en-US" dirty="0">
                <a:solidFill>
                  <a:srgbClr val="002060"/>
                </a:solidFill>
              </a:rPr>
              <a:t>To comprehend the economic structure comprised with diverse ISIC sectors of economic activities and provide comprehensive statistical information for users. </a:t>
            </a:r>
          </a:p>
          <a:p>
            <a:r>
              <a:rPr lang="en-US" b="1" dirty="0">
                <a:solidFill>
                  <a:srgbClr val="002060"/>
                </a:solidFill>
              </a:rPr>
              <a:t>Basic objectives </a:t>
            </a:r>
          </a:p>
          <a:p>
            <a:pPr lvl="1"/>
            <a:r>
              <a:rPr lang="en-US" dirty="0">
                <a:solidFill>
                  <a:srgbClr val="002060"/>
                </a:solidFill>
              </a:rPr>
              <a:t>providing basic economic statistics up to local governments; </a:t>
            </a:r>
          </a:p>
          <a:p>
            <a:pPr lvl="1"/>
            <a:r>
              <a:rPr lang="en-US" dirty="0">
                <a:solidFill>
                  <a:srgbClr val="002060"/>
                </a:solidFill>
              </a:rPr>
              <a:t>support national accounting system; </a:t>
            </a:r>
          </a:p>
          <a:p>
            <a:pPr lvl="1"/>
            <a:r>
              <a:rPr lang="en-US" b="1" dirty="0">
                <a:solidFill>
                  <a:srgbClr val="002060"/>
                </a:solidFill>
                <a:effectLst>
                  <a:outerShdw blurRad="38100" dist="38100" dir="2700000" algn="tl">
                    <a:srgbClr val="000000">
                      <a:alpha val="43137"/>
                    </a:srgbClr>
                  </a:outerShdw>
                </a:effectLst>
              </a:rPr>
              <a:t>support to create statistical business register and develop sample frames; and </a:t>
            </a:r>
          </a:p>
          <a:p>
            <a:pPr lvl="1"/>
            <a:r>
              <a:rPr lang="en-US" dirty="0">
                <a:solidFill>
                  <a:srgbClr val="002060"/>
                </a:solidFill>
              </a:rPr>
              <a:t>provide statistics of associated sectors to the business community, researchers and other statistics users for planning the prosperity of their business.</a:t>
            </a:r>
          </a:p>
          <a:p>
            <a:r>
              <a:rPr lang="en-US" b="1" dirty="0">
                <a:solidFill>
                  <a:srgbClr val="002060"/>
                </a:solidFill>
              </a:rPr>
              <a:t>Scope</a:t>
            </a:r>
            <a:r>
              <a:rPr lang="en-US" dirty="0">
                <a:solidFill>
                  <a:srgbClr val="002060"/>
                </a:solidFill>
              </a:rPr>
              <a:t>: ISIC Revision Sectors except Sections A (Not Registered), O, T &amp; U</a:t>
            </a:r>
          </a:p>
          <a:p>
            <a:endParaRPr lang="en-US" dirty="0">
              <a:solidFill>
                <a:srgbClr val="002060"/>
              </a:solidFill>
            </a:endParaRPr>
          </a:p>
        </p:txBody>
      </p:sp>
    </p:spTree>
    <p:extLst>
      <p:ext uri="{BB962C8B-B14F-4D97-AF65-F5344CB8AC3E}">
        <p14:creationId xmlns:p14="http://schemas.microsoft.com/office/powerpoint/2010/main" val="187421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TotalTime>
  <Words>2350</Words>
  <Application>Microsoft Office PowerPoint</Application>
  <PresentationFormat>Widescreen</PresentationFormat>
  <Paragraphs>282</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Mangal</vt:lpstr>
      <vt:lpstr>Office Theme</vt:lpstr>
      <vt:lpstr>Initiation of Statistical Business Register in Nepal: Status, Challenges and Prospects in Reaching Maturity Model </vt:lpstr>
      <vt:lpstr>PowerPoint Presentation</vt:lpstr>
      <vt:lpstr>Contents</vt:lpstr>
      <vt:lpstr>PowerPoint Presentation</vt:lpstr>
      <vt:lpstr>Initiation of Statistical Business Register in Nepal</vt:lpstr>
      <vt:lpstr>Initiation of Statistical Business Register in Nepal</vt:lpstr>
      <vt:lpstr>Rationale of Statistical Business Register in Nepal</vt:lpstr>
      <vt:lpstr>PowerPoint Presentation</vt:lpstr>
      <vt:lpstr>Context of Economic Census of Nepal </vt:lpstr>
      <vt:lpstr>PowerPoint Presentation</vt:lpstr>
      <vt:lpstr>Present Status of NSBR </vt:lpstr>
      <vt:lpstr>Contents of NSBR</vt:lpstr>
      <vt:lpstr>PowerPoint Presentation</vt:lpstr>
      <vt:lpstr>Data Entry Application and Synchronization </vt:lpstr>
      <vt:lpstr>NSBR Manual in Nepali Language</vt:lpstr>
      <vt:lpstr>Context of Legal Provisions for Registration of Business Entities</vt:lpstr>
      <vt:lpstr>Status of NSBR in the Maturity Model Framework</vt:lpstr>
      <vt:lpstr>PowerPoint Presentation</vt:lpstr>
      <vt:lpstr>Challenges of Developing SBR in Nepal </vt:lpstr>
      <vt:lpstr>Prospects for Building SBR in Nepal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Initiation of Statistical Business Register in Nepal: Status, Challenges and Prospects in reaching maturity model</dc:title>
  <dc:creator>HP</dc:creator>
  <cp:lastModifiedBy>HP</cp:lastModifiedBy>
  <cp:revision>69</cp:revision>
  <dcterms:created xsi:type="dcterms:W3CDTF">2023-09-06T13:56:08Z</dcterms:created>
  <dcterms:modified xsi:type="dcterms:W3CDTF">2023-09-11T03:42:12Z</dcterms:modified>
</cp:coreProperties>
</file>