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5"/>
  </p:sldMasterIdLst>
  <p:notesMasterIdLst>
    <p:notesMasterId r:id="rId23"/>
  </p:notesMasterIdLst>
  <p:handoutMasterIdLst>
    <p:handoutMasterId r:id="rId24"/>
  </p:handoutMasterIdLst>
  <p:sldIdLst>
    <p:sldId id="258" r:id="rId6"/>
    <p:sldId id="263" r:id="rId7"/>
    <p:sldId id="274" r:id="rId8"/>
    <p:sldId id="265" r:id="rId9"/>
    <p:sldId id="275" r:id="rId10"/>
    <p:sldId id="276" r:id="rId11"/>
    <p:sldId id="279" r:id="rId12"/>
    <p:sldId id="278" r:id="rId13"/>
    <p:sldId id="280" r:id="rId14"/>
    <p:sldId id="281" r:id="rId15"/>
    <p:sldId id="282" r:id="rId16"/>
    <p:sldId id="285" r:id="rId17"/>
    <p:sldId id="283" r:id="rId18"/>
    <p:sldId id="286" r:id="rId19"/>
    <p:sldId id="262" r:id="rId20"/>
    <p:sldId id="284" r:id="rId21"/>
    <p:sldId id="287" r:id="rId22"/>
  </p:sldIdLst>
  <p:sldSz cx="12192000" cy="6858000"/>
  <p:notesSz cx="6797675" cy="9926638"/>
  <p:defaultTextStyle>
    <a:defPPr>
      <a:defRPr lang="de-DE"/>
    </a:defPPr>
    <a:lvl1pPr algn="l" rtl="0" fontAlgn="base">
      <a:spcBef>
        <a:spcPct val="25000"/>
      </a:spcBef>
      <a:spcAft>
        <a:spcPct val="25000"/>
      </a:spcAft>
      <a:buClr>
        <a:schemeClr val="folHlink"/>
      </a:buClr>
      <a:buSzPct val="120000"/>
      <a:buFont typeface="Wingdings" panose="05000000000000000000" pitchFamily="2" charset="2"/>
      <a:defRPr sz="2000" kern="1200">
        <a:solidFill>
          <a:schemeClr val="tx1"/>
        </a:solidFill>
        <a:latin typeface="R Frutiger Roman" charset="0"/>
        <a:ea typeface="+mn-ea"/>
        <a:cs typeface="+mn-cs"/>
      </a:defRPr>
    </a:lvl1pPr>
    <a:lvl2pPr marL="457200" algn="l" rtl="0" fontAlgn="base">
      <a:spcBef>
        <a:spcPct val="25000"/>
      </a:spcBef>
      <a:spcAft>
        <a:spcPct val="25000"/>
      </a:spcAft>
      <a:buClr>
        <a:schemeClr val="folHlink"/>
      </a:buClr>
      <a:buSzPct val="120000"/>
      <a:buFont typeface="Wingdings" panose="05000000000000000000" pitchFamily="2" charset="2"/>
      <a:defRPr sz="2000" kern="1200">
        <a:solidFill>
          <a:schemeClr val="tx1"/>
        </a:solidFill>
        <a:latin typeface="R Frutiger Roman" charset="0"/>
        <a:ea typeface="+mn-ea"/>
        <a:cs typeface="+mn-cs"/>
      </a:defRPr>
    </a:lvl2pPr>
    <a:lvl3pPr marL="914400" algn="l" rtl="0" fontAlgn="base">
      <a:spcBef>
        <a:spcPct val="25000"/>
      </a:spcBef>
      <a:spcAft>
        <a:spcPct val="25000"/>
      </a:spcAft>
      <a:buClr>
        <a:schemeClr val="folHlink"/>
      </a:buClr>
      <a:buSzPct val="120000"/>
      <a:buFont typeface="Wingdings" panose="05000000000000000000" pitchFamily="2" charset="2"/>
      <a:defRPr sz="2000" kern="1200">
        <a:solidFill>
          <a:schemeClr val="tx1"/>
        </a:solidFill>
        <a:latin typeface="R Frutiger Roman" charset="0"/>
        <a:ea typeface="+mn-ea"/>
        <a:cs typeface="+mn-cs"/>
      </a:defRPr>
    </a:lvl3pPr>
    <a:lvl4pPr marL="1371600" algn="l" rtl="0" fontAlgn="base">
      <a:spcBef>
        <a:spcPct val="25000"/>
      </a:spcBef>
      <a:spcAft>
        <a:spcPct val="25000"/>
      </a:spcAft>
      <a:buClr>
        <a:schemeClr val="folHlink"/>
      </a:buClr>
      <a:buSzPct val="120000"/>
      <a:buFont typeface="Wingdings" panose="05000000000000000000" pitchFamily="2" charset="2"/>
      <a:defRPr sz="2000" kern="1200">
        <a:solidFill>
          <a:schemeClr val="tx1"/>
        </a:solidFill>
        <a:latin typeface="R Frutiger Roman" charset="0"/>
        <a:ea typeface="+mn-ea"/>
        <a:cs typeface="+mn-cs"/>
      </a:defRPr>
    </a:lvl4pPr>
    <a:lvl5pPr marL="1828800" algn="l" rtl="0" fontAlgn="base">
      <a:spcBef>
        <a:spcPct val="25000"/>
      </a:spcBef>
      <a:spcAft>
        <a:spcPct val="25000"/>
      </a:spcAft>
      <a:buClr>
        <a:schemeClr val="folHlink"/>
      </a:buClr>
      <a:buSzPct val="120000"/>
      <a:buFont typeface="Wingdings" panose="05000000000000000000" pitchFamily="2" charset="2"/>
      <a:defRPr sz="2000" kern="1200">
        <a:solidFill>
          <a:schemeClr val="tx1"/>
        </a:solidFill>
        <a:latin typeface="R Frutiger Roman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R Frutiger Roman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R Frutiger Roman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R Frutiger Roman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R Frutiger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ße, Franziska (LSN)" initials="GF(" lastIdx="2" clrIdx="0">
    <p:extLst>
      <p:ext uri="{19B8F6BF-5375-455C-9EA6-DF929625EA0E}">
        <p15:presenceInfo xmlns:p15="http://schemas.microsoft.com/office/powerpoint/2012/main" userId="Große, Franziska (LS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108" d="100"/>
          <a:sy n="108" d="100"/>
        </p:scale>
        <p:origin x="132" y="4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XENSVR\%7bFD34A37F%7d\EXT\93\Bev&#246;lkerung_EU_NI_BJ20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UXENSVR\%7bFD34A37F%7d\EXT\2R\BIP_EU_NI_BJ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baseline="0">
                <a:effectLst/>
              </a:rPr>
              <a:t>Inhabitants of selected countries in 2022; source: Eurostat database (</a:t>
            </a:r>
            <a:r>
              <a:rPr lang="de-DE" sz="1400" b="0" i="0" u="none" strike="noStrike" baseline="0"/>
              <a:t>DEMO_R_D2JAN</a:t>
            </a:r>
            <a:r>
              <a:rPr lang="de-DE" sz="1400" b="0" i="0" baseline="0">
                <a:effectLst/>
              </a:rPr>
              <a:t>)</a:t>
            </a:r>
            <a:endParaRPr lang="de-DE" sz="1400" b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89-4A0B-8EA9-73B52B74F8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'[Bevölkerung_EU_NI_BJ2022.xlsx]Sheet 1'!$G$8:$G$12</c:f>
              <c:strCache>
                <c:ptCount val="5"/>
                <c:pt idx="0">
                  <c:v>Bulgaria</c:v>
                </c:pt>
                <c:pt idx="1">
                  <c:v>Niedersachsen</c:v>
                </c:pt>
                <c:pt idx="2">
                  <c:v>Austria</c:v>
                </c:pt>
                <c:pt idx="3">
                  <c:v>Netherlands</c:v>
                </c:pt>
                <c:pt idx="4">
                  <c:v>Germany</c:v>
                </c:pt>
              </c:strCache>
            </c:strRef>
          </c:cat>
          <c:val>
            <c:numRef>
              <c:f>'[Bevölkerung_EU_NI_BJ2022.xlsx]Sheet 1'!$H$8:$H$12</c:f>
              <c:numCache>
                <c:formatCode>###\'###\'##0</c:formatCode>
                <c:ptCount val="5"/>
                <c:pt idx="0">
                  <c:v>6838937</c:v>
                </c:pt>
                <c:pt idx="1">
                  <c:v>8027031</c:v>
                </c:pt>
                <c:pt idx="2">
                  <c:v>8978929</c:v>
                </c:pt>
                <c:pt idx="3">
                  <c:v>17590672</c:v>
                </c:pt>
                <c:pt idx="4">
                  <c:v>83237124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89-4A0B-8EA9-73B52B74F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8186784"/>
        <c:axId val="480381064"/>
      </c:barChart>
      <c:catAx>
        <c:axId val="568186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0381064"/>
        <c:crosses val="autoZero"/>
        <c:auto val="1"/>
        <c:lblAlgn val="ctr"/>
        <c:lblOffset val="100"/>
        <c:noMultiLvlLbl val="0"/>
      </c:catAx>
      <c:valAx>
        <c:axId val="480381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'###\'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818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0"/>
              <a:t>GDP of selected countries in 2021; in</a:t>
            </a:r>
            <a:r>
              <a:rPr lang="de-DE" b="0" baseline="0"/>
              <a:t> million Euro; source: Eurostat database (</a:t>
            </a:r>
            <a:r>
              <a:rPr lang="de-DE" sz="1400" b="0" i="0" u="none" strike="noStrike" baseline="0"/>
              <a:t>NAMA_10R_2GDP)</a:t>
            </a:r>
            <a:endParaRPr lang="de-DE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0125252595637935"/>
          <c:y val="0.18504854368932042"/>
          <c:w val="0.83498641209671809"/>
          <c:h val="0.739876156257166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2-46D0-BA92-87373CFE6F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'[BIP_EU_NI_BJ2021.xlsx]Sheet 1'!$G$11:$G$15</c:f>
              <c:strCache>
                <c:ptCount val="5"/>
                <c:pt idx="0">
                  <c:v>Finland</c:v>
                </c:pt>
                <c:pt idx="1">
                  <c:v>Niedersachsen</c:v>
                </c:pt>
                <c:pt idx="2">
                  <c:v>Denmark</c:v>
                </c:pt>
                <c:pt idx="3">
                  <c:v>Netherlands</c:v>
                </c:pt>
                <c:pt idx="4">
                  <c:v>Germany</c:v>
                </c:pt>
              </c:strCache>
            </c:strRef>
          </c:cat>
          <c:val>
            <c:numRef>
              <c:f>'[BIP_EU_NI_BJ2021.xlsx]Sheet 1'!$H$11:$H$15</c:f>
              <c:numCache>
                <c:formatCode>###\'##0</c:formatCode>
                <c:ptCount val="5"/>
                <c:pt idx="0">
                  <c:v>251520</c:v>
                </c:pt>
                <c:pt idx="1">
                  <c:v>318633.57</c:v>
                </c:pt>
                <c:pt idx="2">
                  <c:v>336718.84</c:v>
                </c:pt>
                <c:pt idx="3">
                  <c:v>856356</c:v>
                </c:pt>
                <c:pt idx="4" formatCode="###\'###\'##0">
                  <c:v>3601750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12-46D0-BA92-87373CFE6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9461096"/>
        <c:axId val="699463720"/>
      </c:barChart>
      <c:catAx>
        <c:axId val="699461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9463720"/>
        <c:crosses val="autoZero"/>
        <c:auto val="1"/>
        <c:lblAlgn val="ctr"/>
        <c:lblOffset val="100"/>
        <c:noMultiLvlLbl val="0"/>
      </c:catAx>
      <c:valAx>
        <c:axId val="699463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'###\'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9461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latin typeface="Times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latin typeface="Times" panose="02020603050405020304" pitchFamily="18" charset="0"/>
              </a:defRPr>
            </a:lvl1pPr>
          </a:lstStyle>
          <a:p>
            <a:r>
              <a:rPr lang="de-DE" altLang="de-DE"/>
              <a:t>02.10.2023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latin typeface="Times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latin typeface="Times" panose="02020603050405020304" pitchFamily="18" charset="0"/>
              </a:defRPr>
            </a:lvl1pPr>
          </a:lstStyle>
          <a:p>
            <a:fld id="{E7A215E0-7BCF-4371-9AAE-61DA8BF3403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516582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latin typeface="Times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latin typeface="Times" panose="02020603050405020304" pitchFamily="18" charset="0"/>
              </a:defRPr>
            </a:lvl1pPr>
          </a:lstStyle>
          <a:p>
            <a:r>
              <a:rPr lang="de-DE" altLang="de-DE"/>
              <a:t>02.10.2023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4653"/>
            <a:ext cx="4985772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4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latin typeface="Times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latin typeface="Times" panose="02020603050405020304" pitchFamily="18" charset="0"/>
              </a:defRPr>
            </a:lvl1pPr>
          </a:lstStyle>
          <a:p>
            <a:fld id="{E8CDD7B8-2E13-4F27-ADD7-4D7E4602F9D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964313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1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E99A96-EA7D-4ED4-AF3D-88EA78EBEB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708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4D9B99-5FC0-43F2-B617-7CE63884CE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5658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0153AB-1FC8-458D-8FA8-3777A6FA75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1075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E95849-9571-4485-9ECD-2559BC9A5C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8556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14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E95849-9571-4485-9ECD-2559BC9A5C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8580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15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8B0D0A-8911-4292-871A-5BE550B12C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6990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16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49AA0D-FD65-4876-A6E0-1E1BD0AF54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9873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17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49AA0D-FD65-4876-A6E0-1E1BD0AF54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526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BIP und Bevölkerung der 27 EU-Staaten und Niedersachsen in aufsteigender Reihenfolge (</a:t>
            </a:r>
            <a:r>
              <a:rPr lang="de-DE" dirty="0" err="1"/>
              <a:t>ascending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); direkte Nachbarn von Niedersachsen sowie Gastgeber Niederlande und Deutschland als weitere Eckdaten; und </a:t>
            </a:r>
            <a:r>
              <a:rPr lang="de-DE" dirty="0" err="1"/>
              <a:t>NI‘s</a:t>
            </a:r>
            <a:r>
              <a:rPr lang="de-DE" dirty="0"/>
              <a:t> bekanntester Konzern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DAAC3D-D0AF-42E9-AD3B-17C8FFACBF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1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simple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B99797-A532-4036-9062-33A591EB2B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59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224933-E316-4052-8E54-8093B87F39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948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B7C008-F519-4C83-90FC-41148553D1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7469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Commercial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wrong</a:t>
            </a:r>
            <a:r>
              <a:rPr lang="de-DE" dirty="0"/>
              <a:t>: e.g.: LEU not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EG; </a:t>
            </a:r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head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EG</a:t>
            </a:r>
          </a:p>
          <a:p>
            <a:r>
              <a:rPr lang="de-DE" dirty="0"/>
              <a:t>Other </a:t>
            </a:r>
            <a:r>
              <a:rPr lang="de-DE" dirty="0" err="1"/>
              <a:t>ressources</a:t>
            </a:r>
            <a:r>
              <a:rPr lang="de-DE" dirty="0"/>
              <a:t>: </a:t>
            </a:r>
            <a:r>
              <a:rPr lang="de-DE" dirty="0" err="1"/>
              <a:t>website</a:t>
            </a:r>
            <a:r>
              <a:rPr lang="de-DE" dirty="0"/>
              <a:t>, trade </a:t>
            </a:r>
            <a:r>
              <a:rPr lang="de-DE" dirty="0" err="1"/>
              <a:t>registers</a:t>
            </a:r>
            <a:r>
              <a:rPr lang="de-DE" dirty="0"/>
              <a:t>, </a:t>
            </a:r>
            <a:r>
              <a:rPr lang="de-DE" dirty="0" err="1"/>
              <a:t>databases</a:t>
            </a:r>
            <a:r>
              <a:rPr lang="de-DE" dirty="0"/>
              <a:t>,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commercial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press, 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reports</a:t>
            </a:r>
            <a:endParaRPr lang="de-DE" dirty="0"/>
          </a:p>
          <a:p>
            <a:r>
              <a:rPr lang="de-DE" dirty="0"/>
              <a:t>Not all EG </a:t>
            </a:r>
            <a:r>
              <a:rPr lang="de-DE" dirty="0" err="1"/>
              <a:t>have</a:t>
            </a:r>
            <a:r>
              <a:rPr lang="de-DE" dirty="0"/>
              <a:t> a German </a:t>
            </a:r>
            <a:r>
              <a:rPr lang="de-DE" dirty="0" err="1"/>
              <a:t>headquarter</a:t>
            </a:r>
            <a:r>
              <a:rPr lang="de-DE" dirty="0"/>
              <a:t>; </a:t>
            </a:r>
            <a:r>
              <a:rPr lang="de-DE" dirty="0" err="1"/>
              <a:t>decison</a:t>
            </a:r>
            <a:r>
              <a:rPr lang="de-DE" dirty="0"/>
              <a:t>: </a:t>
            </a:r>
            <a:r>
              <a:rPr lang="de-DE" dirty="0" err="1"/>
              <a:t>highest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in Germany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98AAE8-00EB-40BA-B9F5-BA25BFE0A3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445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98824B-1785-423B-A597-59755300C9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576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2EE68A-7A1E-4E9D-9238-31B593B04A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8630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altLang="de-DE"/>
              <a:t>02.10.2023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D7B8-2E13-4F27-ADD7-4D7E4602F9D8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69417F-852E-4550-936F-7FD176B14B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052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23592" y="1122363"/>
            <a:ext cx="93610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de-DE" altLang="de-DE" dirty="0"/>
              <a:t>Vortragstitel – ggf. Untertitel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23592" y="3602038"/>
            <a:ext cx="9361040" cy="11231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Ort, Datum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6000" y="980728"/>
            <a:ext cx="10464800" cy="990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6000" y="2123728"/>
            <a:ext cx="4504267" cy="377031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5621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9812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02.10.2023</a:t>
            </a:r>
            <a:endParaRPr lang="en-US" altLang="de-DE" sz="1400">
              <a:latin typeface="Times" panose="02020603050405020304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1D932-13CA-4E67-B27F-3F12F19B5BB6}" type="slidenum">
              <a:rPr lang="en-US" altLang="de-DE"/>
              <a:pPr/>
              <a:t>‹Nr.›</a:t>
            </a:fld>
            <a:endParaRPr lang="en-US" altLang="de-D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0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81001" y="2041203"/>
            <a:ext cx="5158316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12883" y="2041203"/>
            <a:ext cx="518371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02.10.2023</a:t>
            </a:r>
            <a:endParaRPr lang="en-US" altLang="de-DE" sz="1400">
              <a:latin typeface="Times" panose="02020603050405020304" pitchFamily="18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Profiling in Germany – A practical insight from Niedersachsen (Lower Saxony)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2AEDD-EF23-4099-80DA-0F4591D8931D}" type="slidenum">
              <a:rPr lang="en-US" altLang="de-DE"/>
              <a:pPr/>
              <a:t>‹Nr.›</a:t>
            </a:fld>
            <a:endParaRPr lang="en-US" altLang="de-DE" sz="1400">
              <a:latin typeface="Times" panose="02020603050405020304" pitchFamily="18" charset="0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981000" y="2927821"/>
            <a:ext cx="5158317" cy="330949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5621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9812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6338283" y="2927821"/>
            <a:ext cx="5158317" cy="330949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5621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9812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016000" y="980728"/>
            <a:ext cx="10464800" cy="990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129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02.10.2023</a:t>
            </a:r>
            <a:endParaRPr lang="en-US" altLang="de-DE" sz="1400">
              <a:latin typeface="Times" panose="020206030504050203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Profiling in Germany – A practical insight from Niedersachsen (Lower Saxony)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E58F7-9A67-48A5-A9E7-92DA2D681663}" type="slidenum">
              <a:rPr lang="en-US" altLang="de-DE"/>
              <a:pPr/>
              <a:t>‹Nr.›</a:t>
            </a:fld>
            <a:endParaRPr lang="en-US" altLang="de-DE" sz="1400">
              <a:latin typeface="Times" panose="02020603050405020304" pitchFamily="18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016000" y="980728"/>
            <a:ext cx="10464800" cy="990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6239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02.10.2023</a:t>
            </a:r>
            <a:endParaRPr lang="en-US" altLang="de-DE" sz="1400">
              <a:latin typeface="Times" panose="02020603050405020304" pitchFamily="18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Profiling in Germany – A practical insight from Niedersachsen (Lower Saxony)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B838D-9248-4EE3-8937-4275B605A8AC}" type="slidenum">
              <a:rPr lang="en-US" altLang="de-DE"/>
              <a:pPr/>
              <a:t>‹Nr.›</a:t>
            </a:fld>
            <a:endParaRPr lang="en-US" altLang="de-DE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367747" y="9807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24348" y="2050702"/>
            <a:ext cx="420755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02.10.2023</a:t>
            </a:r>
            <a:endParaRPr lang="en-US" altLang="de-DE" sz="1400">
              <a:latin typeface="Times" panose="02020603050405020304" pitchFamily="18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Profiling in Germany – A practical insight from Niedersachsen (Lower Saxony)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B456-E643-4C75-B557-3BDB00322387}" type="slidenum">
              <a:rPr lang="en-US" altLang="de-DE"/>
              <a:pPr/>
              <a:t>‹Nr.›</a:t>
            </a:fld>
            <a:endParaRPr lang="en-US" altLang="de-DE" sz="1400">
              <a:latin typeface="Times" panose="02020603050405020304" pitchFamily="18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6000" y="980728"/>
            <a:ext cx="4215904" cy="990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8191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02.10.2023</a:t>
            </a:r>
            <a:endParaRPr lang="en-US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7112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Profiling in Germany – A practical insight from Niedersachsen (Lower Saxony)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9855200" y="6400800"/>
            <a:ext cx="2032000" cy="304800"/>
          </a:xfrm>
        </p:spPr>
        <p:txBody>
          <a:bodyPr/>
          <a:lstStyle>
            <a:lvl1pPr>
              <a:defRPr/>
            </a:lvl1pPr>
          </a:lstStyle>
          <a:p>
            <a:fld id="{559FCB95-5BFD-4DA4-92C6-3D79CD28BC8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009467" y="2132857"/>
            <a:ext cx="5158317" cy="396314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5621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9812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6322483" y="2132857"/>
            <a:ext cx="5158317" cy="181266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5621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9812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5"/>
          </p:nvPr>
        </p:nvSpPr>
        <p:spPr>
          <a:xfrm>
            <a:off x="6319386" y="4005065"/>
            <a:ext cx="5158317" cy="209093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5621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9812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016000" y="980728"/>
            <a:ext cx="10464800" cy="990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6728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12192001" cy="6838267"/>
          </a:xfrm>
          <a:prstGeom prst="rect">
            <a:avLst/>
          </a:prstGeom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1182688"/>
            <a:ext cx="10464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2325688"/>
            <a:ext cx="450426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de-DE" altLang="de-DE"/>
              <a:t>02.10.2023</a:t>
            </a:r>
            <a:endParaRPr lang="en-US" altLang="de-DE" sz="1400">
              <a:latin typeface="Times" panose="02020603050405020304" pitchFamily="18" charset="0"/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0000" y="6400800"/>
            <a:ext cx="711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de-DE"/>
              <a:t>Profiling in Germany – A practical insight from Niedersachsen (Lower Saxony)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55200" y="6400800"/>
            <a:ext cx="203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fld id="{5827830E-28F7-4E53-B28B-D3A5862F4738}" type="slidenum">
              <a:rPr lang="en-US" altLang="de-DE"/>
              <a:pPr/>
              <a:t>‹Nr.›</a:t>
            </a:fld>
            <a:endParaRPr lang="en-US" altLang="de-DE" sz="1400">
              <a:latin typeface="Times" panose="02020603050405020304" pitchFamily="18" charset="0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5615517" y="2349501"/>
            <a:ext cx="5856816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00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5808133" y="2349501"/>
            <a:ext cx="5664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6" r:id="rId3"/>
    <p:sldLayoutId id="2147483667" r:id="rId4"/>
    <p:sldLayoutId id="2147483668" r:id="rId5"/>
    <p:sldLayoutId id="2147483670" r:id="rId6"/>
    <p:sldLayoutId id="2147483688" r:id="rId7"/>
  </p:sldLayoutIdLst>
  <p:hf hdr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000" kern="1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folHlink"/>
          </a:solidFill>
          <a:latin typeface="R Frutiger Roman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folHlink"/>
          </a:solidFill>
          <a:latin typeface="R Frutiger Roman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folHlink"/>
          </a:solidFill>
          <a:latin typeface="R Frutiger Roman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folHlink"/>
          </a:solidFill>
          <a:latin typeface="R Frutiger Roman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folHlink"/>
          </a:solidFill>
          <a:latin typeface="R Frutiger Roman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folHlink"/>
          </a:solidFill>
          <a:latin typeface="R Frutiger Roman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folHlink"/>
          </a:solidFill>
          <a:latin typeface="R Frutiger Roman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folHlink"/>
          </a:solidFill>
          <a:latin typeface="R Frutiger Roman" charset="0"/>
        </a:defRPr>
      </a:lvl9pPr>
    </p:titleStyle>
    <p:bodyStyle>
      <a:lvl1pPr marL="342900" indent="-342900" algn="l" rtl="0" fontAlgn="base">
        <a:spcBef>
          <a:spcPct val="25000"/>
        </a:spcBef>
        <a:spcAft>
          <a:spcPct val="25000"/>
        </a:spcAft>
        <a:buClr>
          <a:schemeClr val="folHlink"/>
        </a:buClr>
        <a:buSzPct val="120000"/>
        <a:buFont typeface="Wingdings" panose="05000000000000000000" pitchFamily="2" charset="2"/>
        <a:buChar char="§"/>
        <a:defRPr sz="20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25000"/>
        </a:spcAft>
        <a:buClr>
          <a:schemeClr val="folHlink"/>
        </a:buClr>
        <a:buSzPct val="120000"/>
        <a:buFont typeface="Times" panose="02020603050405020304" pitchFamily="18" charset="0"/>
        <a:buChar char="•"/>
        <a:defRPr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25000"/>
        </a:spcAft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562100" indent="-228600" algn="l" rtl="0" fontAlgn="base">
        <a:spcBef>
          <a:spcPct val="0"/>
        </a:spcBef>
        <a:spcAft>
          <a:spcPct val="2500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fontAlgn="base">
        <a:spcBef>
          <a:spcPct val="0"/>
        </a:spcBef>
        <a:spcAft>
          <a:spcPct val="2500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ranziska.grosse@statistik.niedersachsen.d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k.niedersachsen.de/download/17605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tatistik.niedersachsen.de/download/155763" TargetMode="External"/><Relationship Id="rId4" Type="http://schemas.openxmlformats.org/officeDocument/2006/relationships/hyperlink" Target="https://www.statistik.niedersachsen.de/download/156595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Profiling in Germany – A practical insight from Niedersachsen (Lower Saxony)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28th Meeting of the Wiesbaden group on business registers</a:t>
            </a:r>
          </a:p>
          <a:p>
            <a:r>
              <a:rPr lang="en-US" dirty="0"/>
              <a:t>The Hague, 2. October 2023</a:t>
            </a:r>
            <a:endParaRPr lang="de-DE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360613" y="5232400"/>
            <a:ext cx="57912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R Frutiger Roman" charset="0"/>
              </a:defRPr>
            </a:lvl1pPr>
            <a:lvl2pPr algn="ctr">
              <a:spcBef>
                <a:spcPct val="0"/>
              </a:spcBef>
              <a:buFont typeface="Times" panose="02020603050405020304" pitchFamily="18" charset="0"/>
              <a:defRPr>
                <a:solidFill>
                  <a:schemeClr val="tx1"/>
                </a:solidFill>
                <a:latin typeface="R Frutiger Roman" charset="0"/>
              </a:defRPr>
            </a:lvl2pPr>
            <a:lvl3pPr algn="ctr">
              <a:spcBef>
                <a:spcPct val="0"/>
              </a:spcBef>
              <a:defRPr sz="1600">
                <a:solidFill>
                  <a:schemeClr val="tx1"/>
                </a:solidFill>
                <a:latin typeface="R Frutiger Roman" charset="0"/>
              </a:defRPr>
            </a:lvl3pPr>
            <a:lvl4pPr marL="1333500" algn="ctr">
              <a:spcBef>
                <a:spcPct val="0"/>
              </a:spcBef>
              <a:defRPr sz="1400">
                <a:solidFill>
                  <a:schemeClr val="tx1"/>
                </a:solidFill>
                <a:latin typeface="R Frutiger Roman" charset="0"/>
              </a:defRPr>
            </a:lvl4pPr>
            <a:lvl5pPr marL="1752600" algn="ctr">
              <a:spcBef>
                <a:spcPct val="0"/>
              </a:spcBef>
              <a:defRPr sz="1400">
                <a:solidFill>
                  <a:schemeClr val="tx1"/>
                </a:solidFill>
                <a:latin typeface="R Frutiger Roman" charset="0"/>
              </a:defRPr>
            </a:lvl5pPr>
            <a:lvl6pPr marL="2209800" algn="ctr" fontAlgn="base">
              <a:spcBef>
                <a:spcPct val="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R Frutiger Roman" charset="0"/>
              </a:defRPr>
            </a:lvl6pPr>
            <a:lvl7pPr marL="2667000" algn="ctr" fontAlgn="base">
              <a:spcBef>
                <a:spcPct val="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R Frutiger Roman" charset="0"/>
              </a:defRPr>
            </a:lvl7pPr>
            <a:lvl8pPr marL="3124200" algn="ctr" fontAlgn="base">
              <a:spcBef>
                <a:spcPct val="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R Frutiger Roman" charset="0"/>
              </a:defRPr>
            </a:lvl8pPr>
            <a:lvl9pPr marL="3581400" algn="ctr" fontAlgn="base">
              <a:spcBef>
                <a:spcPct val="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R Frutiger Roman" charset="0"/>
              </a:defRPr>
            </a:lvl9pPr>
          </a:lstStyle>
          <a:p>
            <a:r>
              <a:rPr lang="de-DE" altLang="de-DE" dirty="0">
                <a:solidFill>
                  <a:schemeClr val="bg2">
                    <a:lumMod val="50000"/>
                  </a:schemeClr>
                </a:solidFill>
              </a:rPr>
              <a:t>Franziska Große| Dez. 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07368" y="1556792"/>
            <a:ext cx="11479832" cy="46443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Very time-consuming, thus makes sense only for: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Enterprise groups with a high significance for the economy of Niedersachsen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Enterprise groups with high complexity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Enterprise groups with lack of information (e.g. Foundations)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Since 2018 Niedersachsen had 7 (first) intensive profiling visits; afterwards: annual repeats</a:t>
            </a:r>
            <a:endParaRPr lang="en-US" sz="26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B49-AE9B-48C7-9B1A-B705FDCF6B0D}" type="slidenum">
              <a:rPr lang="en-US" altLang="de-DE"/>
              <a:pPr/>
              <a:t>10</a:t>
            </a:fld>
            <a:endParaRPr lang="en-US" alt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9D2941-3801-443F-A5A2-B1E368910952}"/>
              </a:ext>
            </a:extLst>
          </p:cNvPr>
          <p:cNvGrpSpPr/>
          <p:nvPr/>
        </p:nvGrpSpPr>
        <p:grpSpPr>
          <a:xfrm>
            <a:off x="2658400" y="447876"/>
            <a:ext cx="2529929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3" name="Pfeil: Chevron 12">
              <a:extLst>
                <a:ext uri="{FF2B5EF4-FFF2-40B4-BE49-F238E27FC236}">
                  <a16:creationId xmlns:a16="http://schemas.microsoft.com/office/drawing/2014/main" id="{36BF11FE-3CC6-40E5-A89E-57640B0ABBD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feil: Chevron 4">
              <a:extLst>
                <a:ext uri="{FF2B5EF4-FFF2-40B4-BE49-F238E27FC236}">
                  <a16:creationId xmlns:a16="http://schemas.microsoft.com/office/drawing/2014/main" id="{38445A3A-C63F-4992-8641-A5584F8046A8}"/>
                </a:ext>
              </a:extLst>
            </p:cNvPr>
            <p:cNvSpPr txBox="1"/>
            <p:nvPr/>
          </p:nvSpPr>
          <p:spPr>
            <a:xfrm>
              <a:off x="436079" y="2195938"/>
              <a:ext cx="1979514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Preparation</a:t>
              </a:r>
              <a:endParaRPr lang="de-DE" sz="1800" kern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FB3DC91-321A-4745-82B8-81F580F7D71E}"/>
              </a:ext>
            </a:extLst>
          </p:cNvPr>
          <p:cNvGrpSpPr/>
          <p:nvPr/>
        </p:nvGrpSpPr>
        <p:grpSpPr>
          <a:xfrm>
            <a:off x="4750050" y="447876"/>
            <a:ext cx="2114775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6" name="Pfeil: Chevron 15">
              <a:extLst>
                <a:ext uri="{FF2B5EF4-FFF2-40B4-BE49-F238E27FC236}">
                  <a16:creationId xmlns:a16="http://schemas.microsoft.com/office/drawing/2014/main" id="{F5167C8C-8BCE-43C5-BB90-0BF8C69E367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feil: Chevron 4">
              <a:extLst>
                <a:ext uri="{FF2B5EF4-FFF2-40B4-BE49-F238E27FC236}">
                  <a16:creationId xmlns:a16="http://schemas.microsoft.com/office/drawing/2014/main" id="{D787F1B0-AF2E-4787-BD5A-27F459C3E60B}"/>
                </a:ext>
              </a:extLst>
            </p:cNvPr>
            <p:cNvSpPr txBox="1"/>
            <p:nvPr/>
          </p:nvSpPr>
          <p:spPr>
            <a:xfrm>
              <a:off x="582612" y="2195938"/>
              <a:ext cx="1740694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Profiling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27F2E72-D50E-4271-A5BE-BB1D0F687EAD}"/>
              </a:ext>
            </a:extLst>
          </p:cNvPr>
          <p:cNvGrpSpPr/>
          <p:nvPr/>
        </p:nvGrpSpPr>
        <p:grpSpPr>
          <a:xfrm>
            <a:off x="6439946" y="447876"/>
            <a:ext cx="1976318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80748BC-156A-4034-A584-F561F9A09383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feil: Chevron 4">
              <a:extLst>
                <a:ext uri="{FF2B5EF4-FFF2-40B4-BE49-F238E27FC236}">
                  <a16:creationId xmlns:a16="http://schemas.microsoft.com/office/drawing/2014/main" id="{44944122-F085-4EBB-A690-A3D4109705A1}"/>
                </a:ext>
              </a:extLst>
            </p:cNvPr>
            <p:cNvSpPr txBox="1"/>
            <p:nvPr/>
          </p:nvSpPr>
          <p:spPr>
            <a:xfrm>
              <a:off x="582612" y="2371264"/>
              <a:ext cx="1740694" cy="7264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Results</a:t>
              </a:r>
              <a:endParaRPr lang="de-DE" sz="1800" kern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E7E36BD-8660-4C1F-99D1-58AA0CF69A4D}"/>
              </a:ext>
            </a:extLst>
          </p:cNvPr>
          <p:cNvGrpSpPr/>
          <p:nvPr/>
        </p:nvGrpSpPr>
        <p:grpSpPr>
          <a:xfrm>
            <a:off x="8069130" y="447876"/>
            <a:ext cx="2222023" cy="690138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C1A314C4-2C90-4BE3-8918-3EFBA3718EDD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feil: Chevron 4">
              <a:extLst>
                <a:ext uri="{FF2B5EF4-FFF2-40B4-BE49-F238E27FC236}">
                  <a16:creationId xmlns:a16="http://schemas.microsoft.com/office/drawing/2014/main" id="{589BF771-1FF7-424C-BF14-4462A23F47AE}"/>
                </a:ext>
              </a:extLst>
            </p:cNvPr>
            <p:cNvSpPr txBox="1"/>
            <p:nvPr/>
          </p:nvSpPr>
          <p:spPr>
            <a:xfrm>
              <a:off x="518452" y="2195938"/>
              <a:ext cx="1935610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b="1" kern="1200" dirty="0">
                  <a:solidFill>
                    <a:schemeClr val="bg1"/>
                  </a:solidFill>
                </a:rPr>
                <a:t>Intensive?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59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07368" y="1340768"/>
            <a:ext cx="11479832" cy="4860378"/>
          </a:xfrm>
        </p:spPr>
        <p:txBody>
          <a:bodyPr/>
          <a:lstStyle/>
          <a:p>
            <a:r>
              <a:rPr lang="en-US" sz="2600" dirty="0"/>
              <a:t>Key findings – what we get: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Very helpful to understand the group in total; task: find the right person to answer our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Understand both sides (EG and statistical)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To get information about: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structure, legal units (NACE-Codes)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legal units without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Is information helpful for our statistical concepts?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Good cooperation?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Established further contacts; later helpful for LCU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B49-AE9B-48C7-9B1A-B705FDCF6B0D}" type="slidenum">
              <a:rPr lang="en-US" altLang="de-DE"/>
              <a:pPr/>
              <a:t>11</a:t>
            </a:fld>
            <a:endParaRPr lang="en-US" alt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9D2941-3801-443F-A5A2-B1E368910952}"/>
              </a:ext>
            </a:extLst>
          </p:cNvPr>
          <p:cNvGrpSpPr/>
          <p:nvPr/>
        </p:nvGrpSpPr>
        <p:grpSpPr>
          <a:xfrm>
            <a:off x="2658400" y="447876"/>
            <a:ext cx="2529929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3" name="Pfeil: Chevron 12">
              <a:extLst>
                <a:ext uri="{FF2B5EF4-FFF2-40B4-BE49-F238E27FC236}">
                  <a16:creationId xmlns:a16="http://schemas.microsoft.com/office/drawing/2014/main" id="{36BF11FE-3CC6-40E5-A89E-57640B0ABBD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feil: Chevron 4">
              <a:extLst>
                <a:ext uri="{FF2B5EF4-FFF2-40B4-BE49-F238E27FC236}">
                  <a16:creationId xmlns:a16="http://schemas.microsoft.com/office/drawing/2014/main" id="{38445A3A-C63F-4992-8641-A5584F8046A8}"/>
                </a:ext>
              </a:extLst>
            </p:cNvPr>
            <p:cNvSpPr txBox="1"/>
            <p:nvPr/>
          </p:nvSpPr>
          <p:spPr>
            <a:xfrm>
              <a:off x="436079" y="2195938"/>
              <a:ext cx="1979514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Preparation</a:t>
              </a:r>
              <a:endParaRPr lang="de-DE" sz="1800" kern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FB3DC91-321A-4745-82B8-81F580F7D71E}"/>
              </a:ext>
            </a:extLst>
          </p:cNvPr>
          <p:cNvGrpSpPr/>
          <p:nvPr/>
        </p:nvGrpSpPr>
        <p:grpSpPr>
          <a:xfrm>
            <a:off x="4750050" y="447876"/>
            <a:ext cx="2114775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6" name="Pfeil: Chevron 15">
              <a:extLst>
                <a:ext uri="{FF2B5EF4-FFF2-40B4-BE49-F238E27FC236}">
                  <a16:creationId xmlns:a16="http://schemas.microsoft.com/office/drawing/2014/main" id="{F5167C8C-8BCE-43C5-BB90-0BF8C69E367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feil: Chevron 4">
              <a:extLst>
                <a:ext uri="{FF2B5EF4-FFF2-40B4-BE49-F238E27FC236}">
                  <a16:creationId xmlns:a16="http://schemas.microsoft.com/office/drawing/2014/main" id="{D787F1B0-AF2E-4787-BD5A-27F459C3E60B}"/>
                </a:ext>
              </a:extLst>
            </p:cNvPr>
            <p:cNvSpPr txBox="1"/>
            <p:nvPr/>
          </p:nvSpPr>
          <p:spPr>
            <a:xfrm>
              <a:off x="582612" y="2195938"/>
              <a:ext cx="1740694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Profiling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27F2E72-D50E-4271-A5BE-BB1D0F687EAD}"/>
              </a:ext>
            </a:extLst>
          </p:cNvPr>
          <p:cNvGrpSpPr/>
          <p:nvPr/>
        </p:nvGrpSpPr>
        <p:grpSpPr>
          <a:xfrm>
            <a:off x="6439946" y="447876"/>
            <a:ext cx="1976318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80748BC-156A-4034-A584-F561F9A09383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feil: Chevron 4">
              <a:extLst>
                <a:ext uri="{FF2B5EF4-FFF2-40B4-BE49-F238E27FC236}">
                  <a16:creationId xmlns:a16="http://schemas.microsoft.com/office/drawing/2014/main" id="{44944122-F085-4EBB-A690-A3D4109705A1}"/>
                </a:ext>
              </a:extLst>
            </p:cNvPr>
            <p:cNvSpPr txBox="1"/>
            <p:nvPr/>
          </p:nvSpPr>
          <p:spPr>
            <a:xfrm>
              <a:off x="582612" y="2371264"/>
              <a:ext cx="1740694" cy="7264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Results</a:t>
              </a:r>
              <a:endParaRPr lang="de-DE" sz="1800" kern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E7E36BD-8660-4C1F-99D1-58AA0CF69A4D}"/>
              </a:ext>
            </a:extLst>
          </p:cNvPr>
          <p:cNvGrpSpPr/>
          <p:nvPr/>
        </p:nvGrpSpPr>
        <p:grpSpPr>
          <a:xfrm>
            <a:off x="8069130" y="447876"/>
            <a:ext cx="2222023" cy="690138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C1A314C4-2C90-4BE3-8918-3EFBA3718EDD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feil: Chevron 4">
              <a:extLst>
                <a:ext uri="{FF2B5EF4-FFF2-40B4-BE49-F238E27FC236}">
                  <a16:creationId xmlns:a16="http://schemas.microsoft.com/office/drawing/2014/main" id="{589BF771-1FF7-424C-BF14-4462A23F47AE}"/>
                </a:ext>
              </a:extLst>
            </p:cNvPr>
            <p:cNvSpPr txBox="1"/>
            <p:nvPr/>
          </p:nvSpPr>
          <p:spPr>
            <a:xfrm>
              <a:off x="518452" y="2195938"/>
              <a:ext cx="1935610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b="1" kern="1200" dirty="0">
                  <a:solidFill>
                    <a:schemeClr val="bg1"/>
                  </a:solidFill>
                </a:rPr>
                <a:t>Intensive?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1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07368" y="1556792"/>
            <a:ext cx="11479832" cy="4644354"/>
          </a:xfrm>
        </p:spPr>
        <p:txBody>
          <a:bodyPr/>
          <a:lstStyle/>
          <a:p>
            <a:r>
              <a:rPr lang="en-US" sz="2600" dirty="0"/>
              <a:t>Key findings – what we don’t get: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Information about internal financial reporting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 some cases: no (consolidated) data (turnover, employees) for enterprises: internal reporting is different from statistical understanding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Data in SBR is a sum of the related LEU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SBS applies consolidation by algorithms</a:t>
            </a:r>
          </a:p>
          <a:p>
            <a:pPr lvl="1"/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B49-AE9B-48C7-9B1A-B705FDCF6B0D}" type="slidenum">
              <a:rPr lang="en-US" altLang="de-DE"/>
              <a:pPr/>
              <a:t>12</a:t>
            </a:fld>
            <a:endParaRPr lang="en-US" alt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9D2941-3801-443F-A5A2-B1E368910952}"/>
              </a:ext>
            </a:extLst>
          </p:cNvPr>
          <p:cNvGrpSpPr/>
          <p:nvPr/>
        </p:nvGrpSpPr>
        <p:grpSpPr>
          <a:xfrm>
            <a:off x="2658400" y="447876"/>
            <a:ext cx="2529929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3" name="Pfeil: Chevron 12">
              <a:extLst>
                <a:ext uri="{FF2B5EF4-FFF2-40B4-BE49-F238E27FC236}">
                  <a16:creationId xmlns:a16="http://schemas.microsoft.com/office/drawing/2014/main" id="{36BF11FE-3CC6-40E5-A89E-57640B0ABBD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feil: Chevron 4">
              <a:extLst>
                <a:ext uri="{FF2B5EF4-FFF2-40B4-BE49-F238E27FC236}">
                  <a16:creationId xmlns:a16="http://schemas.microsoft.com/office/drawing/2014/main" id="{38445A3A-C63F-4992-8641-A5584F8046A8}"/>
                </a:ext>
              </a:extLst>
            </p:cNvPr>
            <p:cNvSpPr txBox="1"/>
            <p:nvPr/>
          </p:nvSpPr>
          <p:spPr>
            <a:xfrm>
              <a:off x="436079" y="2195938"/>
              <a:ext cx="1979514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Preparation</a:t>
              </a:r>
              <a:endParaRPr lang="de-DE" sz="1800" kern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FB3DC91-321A-4745-82B8-81F580F7D71E}"/>
              </a:ext>
            </a:extLst>
          </p:cNvPr>
          <p:cNvGrpSpPr/>
          <p:nvPr/>
        </p:nvGrpSpPr>
        <p:grpSpPr>
          <a:xfrm>
            <a:off x="4750050" y="447876"/>
            <a:ext cx="2114775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6" name="Pfeil: Chevron 15">
              <a:extLst>
                <a:ext uri="{FF2B5EF4-FFF2-40B4-BE49-F238E27FC236}">
                  <a16:creationId xmlns:a16="http://schemas.microsoft.com/office/drawing/2014/main" id="{F5167C8C-8BCE-43C5-BB90-0BF8C69E367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feil: Chevron 4">
              <a:extLst>
                <a:ext uri="{FF2B5EF4-FFF2-40B4-BE49-F238E27FC236}">
                  <a16:creationId xmlns:a16="http://schemas.microsoft.com/office/drawing/2014/main" id="{D787F1B0-AF2E-4787-BD5A-27F459C3E60B}"/>
                </a:ext>
              </a:extLst>
            </p:cNvPr>
            <p:cNvSpPr txBox="1"/>
            <p:nvPr/>
          </p:nvSpPr>
          <p:spPr>
            <a:xfrm>
              <a:off x="582612" y="2195938"/>
              <a:ext cx="1740694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Profiling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27F2E72-D50E-4271-A5BE-BB1D0F687EAD}"/>
              </a:ext>
            </a:extLst>
          </p:cNvPr>
          <p:cNvGrpSpPr/>
          <p:nvPr/>
        </p:nvGrpSpPr>
        <p:grpSpPr>
          <a:xfrm>
            <a:off x="6439946" y="447876"/>
            <a:ext cx="1976318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80748BC-156A-4034-A584-F561F9A09383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feil: Chevron 4">
              <a:extLst>
                <a:ext uri="{FF2B5EF4-FFF2-40B4-BE49-F238E27FC236}">
                  <a16:creationId xmlns:a16="http://schemas.microsoft.com/office/drawing/2014/main" id="{44944122-F085-4EBB-A690-A3D4109705A1}"/>
                </a:ext>
              </a:extLst>
            </p:cNvPr>
            <p:cNvSpPr txBox="1"/>
            <p:nvPr/>
          </p:nvSpPr>
          <p:spPr>
            <a:xfrm>
              <a:off x="582612" y="2371264"/>
              <a:ext cx="1740694" cy="7264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Results</a:t>
              </a:r>
              <a:endParaRPr lang="de-DE" sz="1800" kern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E7E36BD-8660-4C1F-99D1-58AA0CF69A4D}"/>
              </a:ext>
            </a:extLst>
          </p:cNvPr>
          <p:cNvGrpSpPr/>
          <p:nvPr/>
        </p:nvGrpSpPr>
        <p:grpSpPr>
          <a:xfrm>
            <a:off x="8069130" y="447876"/>
            <a:ext cx="2222023" cy="690138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C1A314C4-2C90-4BE3-8918-3EFBA3718EDD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feil: Chevron 4">
              <a:extLst>
                <a:ext uri="{FF2B5EF4-FFF2-40B4-BE49-F238E27FC236}">
                  <a16:creationId xmlns:a16="http://schemas.microsoft.com/office/drawing/2014/main" id="{589BF771-1FF7-424C-BF14-4462A23F47AE}"/>
                </a:ext>
              </a:extLst>
            </p:cNvPr>
            <p:cNvSpPr txBox="1"/>
            <p:nvPr/>
          </p:nvSpPr>
          <p:spPr>
            <a:xfrm>
              <a:off x="518452" y="2195938"/>
              <a:ext cx="1935610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b="1" kern="1200" dirty="0">
                  <a:solidFill>
                    <a:schemeClr val="bg1"/>
                  </a:solidFill>
                </a:rPr>
                <a:t>Intensive?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4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07368" y="1282272"/>
            <a:ext cx="11479832" cy="4918874"/>
          </a:xfrm>
        </p:spPr>
        <p:txBody>
          <a:bodyPr/>
          <a:lstStyle/>
          <a:p>
            <a:r>
              <a:rPr lang="en-US" sz="2600" dirty="0"/>
              <a:t>In the end: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Import of data directly into the SBR; available for all users (SBS, LCU, EGR,…)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Data on group structure, enterprises, legal units (e.g. NACE-Code)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Profiler makes (optional) remarks how to deal with the profiling case in the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Specific problems will be reported in our national working groups and probably lead to the adaption of our 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Acquire new data sources? ESRS=European Sustainability Reporting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B49-AE9B-48C7-9B1A-B705FDCF6B0D}" type="slidenum">
              <a:rPr lang="en-US" altLang="de-DE"/>
              <a:pPr/>
              <a:t>13</a:t>
            </a:fld>
            <a:endParaRPr lang="en-US" alt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9D2941-3801-443F-A5A2-B1E368910952}"/>
              </a:ext>
            </a:extLst>
          </p:cNvPr>
          <p:cNvGrpSpPr/>
          <p:nvPr/>
        </p:nvGrpSpPr>
        <p:grpSpPr>
          <a:xfrm>
            <a:off x="2658400" y="447876"/>
            <a:ext cx="2529929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3" name="Pfeil: Chevron 12">
              <a:extLst>
                <a:ext uri="{FF2B5EF4-FFF2-40B4-BE49-F238E27FC236}">
                  <a16:creationId xmlns:a16="http://schemas.microsoft.com/office/drawing/2014/main" id="{36BF11FE-3CC6-40E5-A89E-57640B0ABBD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feil: Chevron 4">
              <a:extLst>
                <a:ext uri="{FF2B5EF4-FFF2-40B4-BE49-F238E27FC236}">
                  <a16:creationId xmlns:a16="http://schemas.microsoft.com/office/drawing/2014/main" id="{38445A3A-C63F-4992-8641-A5584F8046A8}"/>
                </a:ext>
              </a:extLst>
            </p:cNvPr>
            <p:cNvSpPr txBox="1"/>
            <p:nvPr/>
          </p:nvSpPr>
          <p:spPr>
            <a:xfrm>
              <a:off x="436079" y="2195938"/>
              <a:ext cx="1979514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Preparation</a:t>
              </a:r>
              <a:endParaRPr lang="de-DE" sz="1800" kern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FB3DC91-321A-4745-82B8-81F580F7D71E}"/>
              </a:ext>
            </a:extLst>
          </p:cNvPr>
          <p:cNvGrpSpPr/>
          <p:nvPr/>
        </p:nvGrpSpPr>
        <p:grpSpPr>
          <a:xfrm>
            <a:off x="4750050" y="447876"/>
            <a:ext cx="2114775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6" name="Pfeil: Chevron 15">
              <a:extLst>
                <a:ext uri="{FF2B5EF4-FFF2-40B4-BE49-F238E27FC236}">
                  <a16:creationId xmlns:a16="http://schemas.microsoft.com/office/drawing/2014/main" id="{F5167C8C-8BCE-43C5-BB90-0BF8C69E367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feil: Chevron 4">
              <a:extLst>
                <a:ext uri="{FF2B5EF4-FFF2-40B4-BE49-F238E27FC236}">
                  <a16:creationId xmlns:a16="http://schemas.microsoft.com/office/drawing/2014/main" id="{D787F1B0-AF2E-4787-BD5A-27F459C3E60B}"/>
                </a:ext>
              </a:extLst>
            </p:cNvPr>
            <p:cNvSpPr txBox="1"/>
            <p:nvPr/>
          </p:nvSpPr>
          <p:spPr>
            <a:xfrm>
              <a:off x="582612" y="2195938"/>
              <a:ext cx="1740694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Profiling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27F2E72-D50E-4271-A5BE-BB1D0F687EAD}"/>
              </a:ext>
            </a:extLst>
          </p:cNvPr>
          <p:cNvGrpSpPr/>
          <p:nvPr/>
        </p:nvGrpSpPr>
        <p:grpSpPr>
          <a:xfrm>
            <a:off x="6439946" y="447876"/>
            <a:ext cx="1976318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80748BC-156A-4034-A584-F561F9A09383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feil: Chevron 4">
              <a:extLst>
                <a:ext uri="{FF2B5EF4-FFF2-40B4-BE49-F238E27FC236}">
                  <a16:creationId xmlns:a16="http://schemas.microsoft.com/office/drawing/2014/main" id="{44944122-F085-4EBB-A690-A3D4109705A1}"/>
                </a:ext>
              </a:extLst>
            </p:cNvPr>
            <p:cNvSpPr txBox="1"/>
            <p:nvPr/>
          </p:nvSpPr>
          <p:spPr>
            <a:xfrm>
              <a:off x="582612" y="2371264"/>
              <a:ext cx="1740694" cy="7264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Results</a:t>
              </a:r>
              <a:endParaRPr lang="de-DE" sz="1800" kern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E7E36BD-8660-4C1F-99D1-58AA0CF69A4D}"/>
              </a:ext>
            </a:extLst>
          </p:cNvPr>
          <p:cNvGrpSpPr/>
          <p:nvPr/>
        </p:nvGrpSpPr>
        <p:grpSpPr>
          <a:xfrm>
            <a:off x="8069130" y="447876"/>
            <a:ext cx="2222023" cy="690138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C1A314C4-2C90-4BE3-8918-3EFBA3718EDD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feil: Chevron 4">
              <a:extLst>
                <a:ext uri="{FF2B5EF4-FFF2-40B4-BE49-F238E27FC236}">
                  <a16:creationId xmlns:a16="http://schemas.microsoft.com/office/drawing/2014/main" id="{589BF771-1FF7-424C-BF14-4462A23F47AE}"/>
                </a:ext>
              </a:extLst>
            </p:cNvPr>
            <p:cNvSpPr txBox="1"/>
            <p:nvPr/>
          </p:nvSpPr>
          <p:spPr>
            <a:xfrm>
              <a:off x="518452" y="2195938"/>
              <a:ext cx="1935610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Intensive?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6448E96-8B5E-4353-8678-B17341AF27B0}"/>
              </a:ext>
            </a:extLst>
          </p:cNvPr>
          <p:cNvGrpSpPr/>
          <p:nvPr/>
        </p:nvGrpSpPr>
        <p:grpSpPr>
          <a:xfrm>
            <a:off x="9946897" y="447876"/>
            <a:ext cx="1911246" cy="690138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25" name="Pfeil: Chevron 24">
              <a:extLst>
                <a:ext uri="{FF2B5EF4-FFF2-40B4-BE49-F238E27FC236}">
                  <a16:creationId xmlns:a16="http://schemas.microsoft.com/office/drawing/2014/main" id="{C6C45011-6E16-4E50-8E0A-5ED3D7944720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feil: Chevron 4">
              <a:extLst>
                <a:ext uri="{FF2B5EF4-FFF2-40B4-BE49-F238E27FC236}">
                  <a16:creationId xmlns:a16="http://schemas.microsoft.com/office/drawing/2014/main" id="{05F7EAC1-72D6-4EED-823A-4EA83D542FEE}"/>
                </a:ext>
              </a:extLst>
            </p:cNvPr>
            <p:cNvSpPr txBox="1"/>
            <p:nvPr/>
          </p:nvSpPr>
          <p:spPr>
            <a:xfrm>
              <a:off x="602774" y="2195938"/>
              <a:ext cx="1720532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b="1" kern="1200" dirty="0">
                  <a:solidFill>
                    <a:schemeClr val="bg1"/>
                  </a:solidFill>
                </a:rPr>
                <a:t>Data</a:t>
              </a: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9CCB0F2C-FEE6-47CC-904B-B047D63C6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153" y="1700808"/>
            <a:ext cx="1713447" cy="96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07368" y="1282272"/>
            <a:ext cx="11479832" cy="4918874"/>
          </a:xfrm>
        </p:spPr>
        <p:txBody>
          <a:bodyPr/>
          <a:lstStyle/>
          <a:p>
            <a:r>
              <a:rPr lang="en-US" sz="2600" dirty="0"/>
              <a:t>In the end: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B49-AE9B-48C7-9B1A-B705FDCF6B0D}" type="slidenum">
              <a:rPr lang="en-US" altLang="de-DE"/>
              <a:pPr/>
              <a:t>14</a:t>
            </a:fld>
            <a:endParaRPr lang="en-US" alt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9D2941-3801-443F-A5A2-B1E368910952}"/>
              </a:ext>
            </a:extLst>
          </p:cNvPr>
          <p:cNvGrpSpPr/>
          <p:nvPr/>
        </p:nvGrpSpPr>
        <p:grpSpPr>
          <a:xfrm>
            <a:off x="2658400" y="447876"/>
            <a:ext cx="2529929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3" name="Pfeil: Chevron 12">
              <a:extLst>
                <a:ext uri="{FF2B5EF4-FFF2-40B4-BE49-F238E27FC236}">
                  <a16:creationId xmlns:a16="http://schemas.microsoft.com/office/drawing/2014/main" id="{36BF11FE-3CC6-40E5-A89E-57640B0ABBD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feil: Chevron 4">
              <a:extLst>
                <a:ext uri="{FF2B5EF4-FFF2-40B4-BE49-F238E27FC236}">
                  <a16:creationId xmlns:a16="http://schemas.microsoft.com/office/drawing/2014/main" id="{38445A3A-C63F-4992-8641-A5584F8046A8}"/>
                </a:ext>
              </a:extLst>
            </p:cNvPr>
            <p:cNvSpPr txBox="1"/>
            <p:nvPr/>
          </p:nvSpPr>
          <p:spPr>
            <a:xfrm>
              <a:off x="436079" y="2195938"/>
              <a:ext cx="1979514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Preparation</a:t>
              </a:r>
              <a:endParaRPr lang="de-DE" sz="1800" kern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FB3DC91-321A-4745-82B8-81F580F7D71E}"/>
              </a:ext>
            </a:extLst>
          </p:cNvPr>
          <p:cNvGrpSpPr/>
          <p:nvPr/>
        </p:nvGrpSpPr>
        <p:grpSpPr>
          <a:xfrm>
            <a:off x="4750050" y="447876"/>
            <a:ext cx="2114775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6" name="Pfeil: Chevron 15">
              <a:extLst>
                <a:ext uri="{FF2B5EF4-FFF2-40B4-BE49-F238E27FC236}">
                  <a16:creationId xmlns:a16="http://schemas.microsoft.com/office/drawing/2014/main" id="{F5167C8C-8BCE-43C5-BB90-0BF8C69E367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feil: Chevron 4">
              <a:extLst>
                <a:ext uri="{FF2B5EF4-FFF2-40B4-BE49-F238E27FC236}">
                  <a16:creationId xmlns:a16="http://schemas.microsoft.com/office/drawing/2014/main" id="{D787F1B0-AF2E-4787-BD5A-27F459C3E60B}"/>
                </a:ext>
              </a:extLst>
            </p:cNvPr>
            <p:cNvSpPr txBox="1"/>
            <p:nvPr/>
          </p:nvSpPr>
          <p:spPr>
            <a:xfrm>
              <a:off x="582612" y="2195938"/>
              <a:ext cx="1740694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Profiling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27F2E72-D50E-4271-A5BE-BB1D0F687EAD}"/>
              </a:ext>
            </a:extLst>
          </p:cNvPr>
          <p:cNvGrpSpPr/>
          <p:nvPr/>
        </p:nvGrpSpPr>
        <p:grpSpPr>
          <a:xfrm>
            <a:off x="6439946" y="447876"/>
            <a:ext cx="1976318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80748BC-156A-4034-A584-F561F9A09383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feil: Chevron 4">
              <a:extLst>
                <a:ext uri="{FF2B5EF4-FFF2-40B4-BE49-F238E27FC236}">
                  <a16:creationId xmlns:a16="http://schemas.microsoft.com/office/drawing/2014/main" id="{44944122-F085-4EBB-A690-A3D4109705A1}"/>
                </a:ext>
              </a:extLst>
            </p:cNvPr>
            <p:cNvSpPr txBox="1"/>
            <p:nvPr/>
          </p:nvSpPr>
          <p:spPr>
            <a:xfrm>
              <a:off x="582612" y="2371264"/>
              <a:ext cx="1740694" cy="7264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Results</a:t>
              </a:r>
              <a:endParaRPr lang="de-DE" sz="1800" kern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E7E36BD-8660-4C1F-99D1-58AA0CF69A4D}"/>
              </a:ext>
            </a:extLst>
          </p:cNvPr>
          <p:cNvGrpSpPr/>
          <p:nvPr/>
        </p:nvGrpSpPr>
        <p:grpSpPr>
          <a:xfrm>
            <a:off x="8069130" y="447876"/>
            <a:ext cx="2222023" cy="690138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C1A314C4-2C90-4BE3-8918-3EFBA3718EDD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feil: Chevron 4">
              <a:extLst>
                <a:ext uri="{FF2B5EF4-FFF2-40B4-BE49-F238E27FC236}">
                  <a16:creationId xmlns:a16="http://schemas.microsoft.com/office/drawing/2014/main" id="{589BF771-1FF7-424C-BF14-4462A23F47AE}"/>
                </a:ext>
              </a:extLst>
            </p:cNvPr>
            <p:cNvSpPr txBox="1"/>
            <p:nvPr/>
          </p:nvSpPr>
          <p:spPr>
            <a:xfrm>
              <a:off x="518452" y="2195938"/>
              <a:ext cx="1935610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Intensive?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6448E96-8B5E-4353-8678-B17341AF27B0}"/>
              </a:ext>
            </a:extLst>
          </p:cNvPr>
          <p:cNvGrpSpPr/>
          <p:nvPr/>
        </p:nvGrpSpPr>
        <p:grpSpPr>
          <a:xfrm>
            <a:off x="9946897" y="447876"/>
            <a:ext cx="1911246" cy="690138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25" name="Pfeil: Chevron 24">
              <a:extLst>
                <a:ext uri="{FF2B5EF4-FFF2-40B4-BE49-F238E27FC236}">
                  <a16:creationId xmlns:a16="http://schemas.microsoft.com/office/drawing/2014/main" id="{C6C45011-6E16-4E50-8E0A-5ED3D7944720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feil: Chevron 4">
              <a:extLst>
                <a:ext uri="{FF2B5EF4-FFF2-40B4-BE49-F238E27FC236}">
                  <a16:creationId xmlns:a16="http://schemas.microsoft.com/office/drawing/2014/main" id="{05F7EAC1-72D6-4EED-823A-4EA83D542FEE}"/>
                </a:ext>
              </a:extLst>
            </p:cNvPr>
            <p:cNvSpPr txBox="1"/>
            <p:nvPr/>
          </p:nvSpPr>
          <p:spPr>
            <a:xfrm>
              <a:off x="602774" y="2195938"/>
              <a:ext cx="1720532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b="1" kern="1200" dirty="0">
                  <a:solidFill>
                    <a:schemeClr val="bg1"/>
                  </a:solidFill>
                </a:rPr>
                <a:t>Data</a:t>
              </a: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827F9583-F044-4CB9-B712-1274D82D5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916832"/>
            <a:ext cx="10269946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3500438"/>
            <a:ext cx="7848600" cy="25955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de-DE" altLang="de-DE" sz="2400" dirty="0">
                <a:solidFill>
                  <a:schemeClr val="folHlink"/>
                </a:solidFill>
              </a:rPr>
              <a:t>Contact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dirty="0"/>
              <a:t>Franziska Große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dirty="0"/>
              <a:t>Tel.: (0049) -511-9898-3320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dirty="0"/>
              <a:t>E-Mail: </a:t>
            </a:r>
            <a:r>
              <a:rPr lang="de-DE" altLang="de-DE" dirty="0">
                <a:hlinkClick r:id="rId3"/>
              </a:rPr>
              <a:t>franziska.grosse@statistik.niedersachsen.de</a:t>
            </a:r>
            <a:endParaRPr lang="de-DE" altLang="de-DE" dirty="0"/>
          </a:p>
          <a:p>
            <a:pPr>
              <a:buFont typeface="Wingdings" panose="05000000000000000000" pitchFamily="2" charset="2"/>
              <a:buNone/>
            </a:pPr>
            <a:r>
              <a:rPr lang="de-DE" altLang="de-DE" dirty="0"/>
              <a:t>Mail: LSN, Göttinger Chaussee 76, 30453 Hannover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D6F-B7E5-481B-9297-783E06A302DA}" type="slidenum">
              <a:rPr lang="en-US" altLang="de-DE"/>
              <a:pPr/>
              <a:t>15</a:t>
            </a:fld>
            <a:endParaRPr lang="en-US" alt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07368" y="2014536"/>
            <a:ext cx="11479832" cy="41866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Bödeker, Daniel: „Profiling als fester Bestandteil der Wirtschaftsstatistik im LSN - Rückblick und Status Quo“ in Statistische Monatshefte Niedersachsen, 10/2021, S. 566ff. (</a:t>
            </a:r>
            <a:r>
              <a:rPr lang="de-DE" sz="2400" dirty="0">
                <a:hlinkClick r:id="rId3"/>
              </a:rPr>
              <a:t>https://www.statistik.niedersachsen.de/download/176052</a:t>
            </a:r>
            <a:r>
              <a:rPr lang="de-DE" sz="2400" dirty="0"/>
              <a:t>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Holtsch, Anna: „Konzernbesuche im Auftrag der amtlichen Statistik – Reisen in die Strukturlandschaft“ in Statistische Monatshefte Niedersachsen, 6/2020, S. 254ff. (</a:t>
            </a:r>
            <a:r>
              <a:rPr lang="de-DE" sz="2400" dirty="0">
                <a:hlinkClick r:id="rId4"/>
              </a:rPr>
              <a:t>https://www.statistik.niedersachsen.de/download/156595</a:t>
            </a:r>
            <a:r>
              <a:rPr lang="de-DE" sz="2400" dirty="0"/>
              <a:t>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Holtsch, Anna: „Der Wirtschaftsstruktur auf der Spur“ in Statistische Monatshefte Niedersachsen, 5/2020, S. 189ff. (</a:t>
            </a:r>
            <a:r>
              <a:rPr lang="de-DE" sz="2400" dirty="0">
                <a:hlinkClick r:id="rId5"/>
              </a:rPr>
              <a:t>https://www.statistik.niedersachsen.de/download/155763</a:t>
            </a:r>
            <a:r>
              <a:rPr lang="de-DE" sz="2400" dirty="0"/>
              <a:t>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4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B49-AE9B-48C7-9B1A-B705FDCF6B0D}" type="slidenum">
              <a:rPr lang="en-US" altLang="de-DE"/>
              <a:pPr/>
              <a:t>16</a:t>
            </a:fld>
            <a:endParaRPr lang="en-US" alt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92654" y="1022794"/>
            <a:ext cx="10336584" cy="792088"/>
          </a:xfrm>
        </p:spPr>
        <p:txBody>
          <a:bodyPr/>
          <a:lstStyle/>
          <a:p>
            <a:r>
              <a:rPr lang="de-DE" dirty="0"/>
              <a:t>References I</a:t>
            </a:r>
          </a:p>
        </p:txBody>
      </p:sp>
    </p:spTree>
    <p:extLst>
      <p:ext uri="{BB962C8B-B14F-4D97-AF65-F5344CB8AC3E}">
        <p14:creationId xmlns:p14="http://schemas.microsoft.com/office/powerpoint/2010/main" val="4006547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07368" y="2014536"/>
            <a:ext cx="11479832" cy="41866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Simon </a:t>
            </a:r>
            <a:r>
              <a:rPr lang="en-US" sz="2400" dirty="0" err="1"/>
              <a:t>Rommelspacher</a:t>
            </a:r>
            <a:r>
              <a:rPr lang="en-US" sz="2400" dirty="0"/>
              <a:t>, “</a:t>
            </a:r>
            <a:r>
              <a:rPr lang="en-US" sz="2400" dirty="0" err="1"/>
              <a:t>iProfAnt</a:t>
            </a:r>
            <a:r>
              <a:rPr lang="en-US" sz="2400" dirty="0"/>
              <a:t> – Integrated Profiling Analysis Tool”, presentation during the 27th Meeting of the Wiesbaden Group on Business Registers, 2021.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ESSNet</a:t>
            </a:r>
            <a:r>
              <a:rPr lang="en-US" sz="2400" dirty="0"/>
              <a:t> Profiling of large and complex Multinational Enterprise Groups, “Methodology of Profiling, Report of the Work package B of the </a:t>
            </a:r>
            <a:r>
              <a:rPr lang="en-US" sz="2400" dirty="0" err="1"/>
              <a:t>ESSnet</a:t>
            </a:r>
            <a:r>
              <a:rPr lang="en-US" sz="2400" dirty="0"/>
              <a:t> on profiling large and Complex MNEs: Conceptual framework, methodology, rules and standards.”, Version 3.0 (Version date 24-01-2014).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Eurostat database; tables: NAMA_10R_2GDP and DEMO_R_D2JAN.</a:t>
            </a:r>
            <a:endParaRPr lang="de-DE" sz="2400" dirty="0">
              <a:solidFill>
                <a:schemeClr val="accent4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B49-AE9B-48C7-9B1A-B705FDCF6B0D}" type="slidenum">
              <a:rPr lang="en-US" altLang="de-DE"/>
              <a:pPr/>
              <a:t>17</a:t>
            </a:fld>
            <a:endParaRPr lang="en-US" alt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92654" y="1022794"/>
            <a:ext cx="10336584" cy="792088"/>
          </a:xfrm>
        </p:spPr>
        <p:txBody>
          <a:bodyPr/>
          <a:lstStyle/>
          <a:p>
            <a:r>
              <a:rPr lang="de-DE" dirty="0"/>
              <a:t>References II</a:t>
            </a:r>
          </a:p>
        </p:txBody>
      </p:sp>
    </p:spTree>
    <p:extLst>
      <p:ext uri="{BB962C8B-B14F-4D97-AF65-F5344CB8AC3E}">
        <p14:creationId xmlns:p14="http://schemas.microsoft.com/office/powerpoint/2010/main" val="274307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B9F4-D78B-46E6-8D27-5A9A51A328CF}" type="slidenum">
              <a:rPr lang="en-US" altLang="de-DE" smtClean="0"/>
              <a:pPr/>
              <a:t>2</a:t>
            </a:fld>
            <a:endParaRPr lang="en-US" alt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6377FD-9DD1-44BD-9C8F-68FCC56C2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780" y="152400"/>
            <a:ext cx="7301878" cy="6165304"/>
          </a:xfrm>
          <a:prstGeom prst="rect">
            <a:avLst/>
          </a:prstGeom>
        </p:spPr>
      </p:pic>
      <p:sp>
        <p:nvSpPr>
          <p:cNvPr id="8" name="Titel 6">
            <a:extLst>
              <a:ext uri="{FF2B5EF4-FFF2-40B4-BE49-F238E27FC236}">
                <a16:creationId xmlns:a16="http://schemas.microsoft.com/office/drawing/2014/main" id="{F0D2CC76-C49B-4796-9B4E-0E166B16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556792"/>
            <a:ext cx="4363186" cy="1143746"/>
          </a:xfrm>
        </p:spPr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Niedersachsen</a:t>
            </a:r>
            <a:br>
              <a:rPr lang="de-DE" dirty="0"/>
            </a:br>
            <a:r>
              <a:rPr lang="de-DE" dirty="0"/>
              <a:t>(Lower </a:t>
            </a:r>
            <a:r>
              <a:rPr lang="de-DE" dirty="0" err="1"/>
              <a:t>Saxony</a:t>
            </a:r>
            <a:r>
              <a:rPr lang="de-DE" dirty="0"/>
              <a:t>)?</a:t>
            </a: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C197C150-EC96-4D44-B386-09429BFDD805}"/>
              </a:ext>
            </a:extLst>
          </p:cNvPr>
          <p:cNvSpPr txBox="1">
            <a:spLocks/>
          </p:cNvSpPr>
          <p:nvPr/>
        </p:nvSpPr>
        <p:spPr bwMode="auto">
          <a:xfrm>
            <a:off x="358407" y="4113077"/>
            <a:ext cx="408140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folHlink"/>
                </a:solidFill>
                <a:latin typeface="R Frutiger Roman" charset="0"/>
              </a:defRPr>
            </a:lvl2pPr>
            <a:lvl3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folHlink"/>
                </a:solidFill>
                <a:latin typeface="R Frutiger Roman" charset="0"/>
              </a:defRPr>
            </a:lvl3pPr>
            <a:lvl4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folHlink"/>
                </a:solidFill>
                <a:latin typeface="R Frutiger Roman" charset="0"/>
              </a:defRPr>
            </a:lvl4pPr>
            <a:lvl5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folHlink"/>
                </a:solidFill>
                <a:latin typeface="R Frutiger Roman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folHlink"/>
                </a:solidFill>
                <a:latin typeface="R Frutiger Roman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folHlink"/>
                </a:solidFill>
                <a:latin typeface="R Frutiger Roman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folHlink"/>
                </a:solidFill>
                <a:latin typeface="R Frutiger Roman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folHlink"/>
                </a:solidFill>
                <a:latin typeface="R Frutiger Roman" charset="0"/>
              </a:defRPr>
            </a:lvl9pPr>
          </a:lstStyle>
          <a:p>
            <a:pPr>
              <a:buClrTx/>
              <a:buSzTx/>
              <a:buFontTx/>
            </a:pPr>
            <a:r>
              <a:rPr lang="de-DE" dirty="0"/>
              <a:t>Key </a:t>
            </a:r>
            <a:r>
              <a:rPr lang="de-DE" dirty="0" err="1"/>
              <a:t>figures</a:t>
            </a:r>
            <a:r>
              <a:rPr lang="de-DE" dirty="0"/>
              <a:t> (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6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B9F4-D78B-46E6-8D27-5A9A51A328CF}" type="slidenum">
              <a:rPr lang="en-US" altLang="de-DE" smtClean="0"/>
              <a:pPr/>
              <a:t>3</a:t>
            </a:fld>
            <a:endParaRPr lang="en-US" alt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18CC25D-AE50-4C5E-99B0-3513B9080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20" y="838997"/>
            <a:ext cx="3248025" cy="3305175"/>
          </a:xfrm>
          <a:prstGeom prst="rect">
            <a:avLst/>
          </a:prstGeom>
        </p:spPr>
      </p:pic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CB6A5B79-5340-466C-910A-99C2DBF90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709614"/>
              </p:ext>
            </p:extLst>
          </p:nvPr>
        </p:nvGraphicFramePr>
        <p:xfrm>
          <a:off x="4133850" y="3247801"/>
          <a:ext cx="7344816" cy="302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3E43B41F-7EBB-4CC6-8DE3-165E3BDA65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006495"/>
              </p:ext>
            </p:extLst>
          </p:nvPr>
        </p:nvGraphicFramePr>
        <p:xfrm>
          <a:off x="4133850" y="174338"/>
          <a:ext cx="7074718" cy="289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80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1024348" y="2050702"/>
            <a:ext cx="9608156" cy="4186610"/>
          </a:xfrm>
        </p:spPr>
        <p:txBody>
          <a:bodyPr/>
          <a:lstStyle/>
          <a:p>
            <a:endParaRPr lang="de-DE" sz="2000" dirty="0">
              <a:solidFill>
                <a:schemeClr val="accent4"/>
              </a:solidFill>
            </a:endParaRPr>
          </a:p>
          <a:p>
            <a:r>
              <a:rPr lang="de-DE" sz="2000" dirty="0" err="1">
                <a:solidFill>
                  <a:schemeClr val="accent4"/>
                </a:solidFill>
              </a:rPr>
              <a:t>Methodology</a:t>
            </a:r>
            <a:r>
              <a:rPr lang="de-DE" sz="2000" dirty="0">
                <a:solidFill>
                  <a:schemeClr val="accent4"/>
                </a:solidFill>
              </a:rPr>
              <a:t>, </a:t>
            </a:r>
          </a:p>
          <a:p>
            <a:r>
              <a:rPr lang="de-DE" sz="2000" dirty="0" err="1">
                <a:solidFill>
                  <a:schemeClr val="accent4"/>
                </a:solidFill>
              </a:rPr>
              <a:t>coordination</a:t>
            </a:r>
            <a:endParaRPr lang="de-DE" sz="2000" dirty="0">
              <a:solidFill>
                <a:schemeClr val="accent4"/>
              </a:solidFill>
            </a:endParaRPr>
          </a:p>
          <a:p>
            <a:endParaRPr lang="de-DE" sz="2000" dirty="0"/>
          </a:p>
          <a:p>
            <a:endParaRPr lang="de-DE" sz="2000" dirty="0">
              <a:solidFill>
                <a:schemeClr val="accent4"/>
              </a:solidFill>
            </a:endParaRPr>
          </a:p>
          <a:p>
            <a:r>
              <a:rPr lang="de-DE" sz="2000" dirty="0" err="1"/>
              <a:t>Practical</a:t>
            </a:r>
            <a:r>
              <a:rPr lang="de-DE" sz="2000" dirty="0"/>
              <a:t> Profiling				and all </a:t>
            </a:r>
            <a:r>
              <a:rPr lang="de-DE" sz="2000" dirty="0" err="1"/>
              <a:t>other</a:t>
            </a:r>
            <a:r>
              <a:rPr lang="de-DE" sz="2000" dirty="0"/>
              <a:t> </a:t>
            </a:r>
            <a:r>
              <a:rPr lang="de-DE" sz="2000" dirty="0" err="1"/>
              <a:t>statistical</a:t>
            </a:r>
            <a:r>
              <a:rPr lang="de-DE" sz="2000" dirty="0"/>
              <a:t> </a:t>
            </a:r>
            <a:r>
              <a:rPr lang="de-DE" sz="2000" dirty="0" err="1"/>
              <a:t>offices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„Länder“</a:t>
            </a:r>
          </a:p>
          <a:p>
            <a:endParaRPr lang="de-DE" sz="2000" dirty="0">
              <a:solidFill>
                <a:schemeClr val="accent4"/>
              </a:solidFill>
            </a:endParaRPr>
          </a:p>
          <a:p>
            <a:r>
              <a:rPr lang="de-DE" sz="2000" dirty="0"/>
              <a:t>		          </a:t>
            </a:r>
            <a:endParaRPr lang="de-DE" sz="2000" dirty="0">
              <a:solidFill>
                <a:schemeClr val="accent4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B49-AE9B-48C7-9B1A-B705FDCF6B0D}" type="slidenum">
              <a:rPr lang="en-US" altLang="de-DE"/>
              <a:pPr/>
              <a:t>4</a:t>
            </a:fld>
            <a:endParaRPr lang="en-US" alt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16000" y="980728"/>
            <a:ext cx="10336584" cy="792088"/>
          </a:xfrm>
        </p:spPr>
        <p:txBody>
          <a:bodyPr/>
          <a:lstStyle/>
          <a:p>
            <a:r>
              <a:rPr lang="de-DE" dirty="0" err="1"/>
              <a:t>Responsibilites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manual</a:t>
            </a:r>
            <a:r>
              <a:rPr lang="de-DE" dirty="0"/>
              <a:t> profiling in Germany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FEBE82A-D1C5-45F7-8B63-E44A2D7CF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294" y="2564904"/>
            <a:ext cx="2028825" cy="6953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9092D57-563E-44A1-BBA2-D7D7F03D6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294" y="4077072"/>
            <a:ext cx="1889634" cy="9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2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07368" y="2014536"/>
            <a:ext cx="11479832" cy="41866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Oktober 2016: </a:t>
            </a:r>
            <a:r>
              <a:rPr lang="de-DE" sz="2400" dirty="0" err="1"/>
              <a:t>workshop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CBS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4"/>
                </a:solidFill>
              </a:rPr>
              <a:t>2017: Start </a:t>
            </a:r>
            <a:r>
              <a:rPr lang="de-DE" sz="2400" dirty="0" err="1">
                <a:solidFill>
                  <a:schemeClr val="accent4"/>
                </a:solidFill>
              </a:rPr>
              <a:t>of</a:t>
            </a:r>
            <a:r>
              <a:rPr lang="de-DE" sz="2400" dirty="0">
                <a:solidFill>
                  <a:schemeClr val="accent4"/>
                </a:solidFill>
              </a:rPr>
              <a:t> pro</a:t>
            </a:r>
            <a:r>
              <a:rPr lang="de-DE" sz="2400" dirty="0"/>
              <a:t>filing </a:t>
            </a:r>
            <a:r>
              <a:rPr lang="de-DE" sz="2400" dirty="0" err="1"/>
              <a:t>with</a:t>
            </a:r>
            <a:r>
              <a:rPr lang="de-DE" sz="2400" dirty="0"/>
              <a:t> 3 </a:t>
            </a:r>
            <a:r>
              <a:rPr lang="de-DE" sz="2400" dirty="0" err="1"/>
              <a:t>profilers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2018: </a:t>
            </a:r>
            <a:r>
              <a:rPr lang="de-DE" sz="2400" dirty="0" err="1"/>
              <a:t>start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intensive profiling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2021: profiling </a:t>
            </a:r>
            <a:r>
              <a:rPr lang="de-DE" sz="2400" dirty="0" err="1"/>
              <a:t>for</a:t>
            </a:r>
            <a:r>
              <a:rPr lang="de-DE" sz="2400" dirty="0"/>
              <a:t> Bremen </a:t>
            </a:r>
            <a:r>
              <a:rPr lang="de-DE" sz="2400" dirty="0" err="1"/>
              <a:t>with</a:t>
            </a:r>
            <a:r>
              <a:rPr lang="de-DE" sz="2400" dirty="0"/>
              <a:t> 1 </a:t>
            </a:r>
            <a:r>
              <a:rPr lang="de-DE" sz="2400" dirty="0" err="1"/>
              <a:t>profiler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Through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years</a:t>
            </a:r>
            <a:r>
              <a:rPr lang="de-DE" sz="2400" dirty="0"/>
              <a:t>: </a:t>
            </a:r>
            <a:r>
              <a:rPr lang="de-DE" sz="2400" dirty="0" err="1"/>
              <a:t>further</a:t>
            </a:r>
            <a:r>
              <a:rPr lang="de-DE" sz="2400" dirty="0"/>
              <a:t> </a:t>
            </a:r>
            <a:r>
              <a:rPr lang="de-DE" sz="2400" dirty="0" err="1"/>
              <a:t>developing</a:t>
            </a:r>
            <a:r>
              <a:rPr lang="de-DE" sz="2400" dirty="0"/>
              <a:t> </a:t>
            </a:r>
            <a:r>
              <a:rPr lang="de-DE" sz="2400" dirty="0" err="1"/>
              <a:t>our</a:t>
            </a:r>
            <a:r>
              <a:rPr lang="de-DE" sz="2400" dirty="0"/>
              <a:t> </a:t>
            </a:r>
            <a:r>
              <a:rPr lang="de-DE" sz="2400" dirty="0" err="1"/>
              <a:t>methodolgy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accent4"/>
                </a:solidFill>
              </a:rPr>
              <a:t>annually</a:t>
            </a:r>
            <a:r>
              <a:rPr lang="de-DE" sz="2400" dirty="0">
                <a:solidFill>
                  <a:schemeClr val="accent4"/>
                </a:solidFill>
              </a:rPr>
              <a:t> &gt;300 </a:t>
            </a:r>
            <a:r>
              <a:rPr lang="de-DE" sz="2400" dirty="0" err="1">
                <a:solidFill>
                  <a:schemeClr val="accent4"/>
                </a:solidFill>
              </a:rPr>
              <a:t>manual</a:t>
            </a:r>
            <a:r>
              <a:rPr lang="de-DE" sz="2400" dirty="0">
                <a:solidFill>
                  <a:schemeClr val="accent4"/>
                </a:solidFill>
              </a:rPr>
              <a:t> </a:t>
            </a:r>
            <a:r>
              <a:rPr lang="de-DE" sz="2400" dirty="0" err="1">
                <a:solidFill>
                  <a:schemeClr val="accent4"/>
                </a:solidFill>
              </a:rPr>
              <a:t>profilings</a:t>
            </a:r>
            <a:r>
              <a:rPr lang="de-DE" sz="2400" dirty="0">
                <a:solidFill>
                  <a:schemeClr val="accent4"/>
                </a:solidFill>
              </a:rPr>
              <a:t>, 2-3 </a:t>
            </a:r>
            <a:r>
              <a:rPr lang="de-DE" sz="2400" dirty="0" err="1">
                <a:solidFill>
                  <a:schemeClr val="accent4"/>
                </a:solidFill>
              </a:rPr>
              <a:t>new</a:t>
            </a:r>
            <a:r>
              <a:rPr lang="de-DE" sz="2400" dirty="0">
                <a:solidFill>
                  <a:schemeClr val="accent4"/>
                </a:solidFill>
              </a:rPr>
              <a:t> intensive </a:t>
            </a:r>
            <a:r>
              <a:rPr lang="de-DE" sz="2400" dirty="0" err="1">
                <a:solidFill>
                  <a:schemeClr val="accent4"/>
                </a:solidFill>
              </a:rPr>
              <a:t>profilings</a:t>
            </a:r>
            <a:endParaRPr lang="de-DE" sz="2400" dirty="0">
              <a:solidFill>
                <a:schemeClr val="accent4"/>
              </a:solidFill>
            </a:endParaRPr>
          </a:p>
          <a:p>
            <a:r>
              <a:rPr lang="de-DE" sz="2400" dirty="0"/>
              <a:t>			</a:t>
            </a:r>
            <a:r>
              <a:rPr lang="de-DE" sz="2800" b="1" dirty="0" err="1"/>
              <a:t>How</a:t>
            </a:r>
            <a:r>
              <a:rPr lang="de-DE" sz="2800" b="1" dirty="0"/>
              <a:t> do </a:t>
            </a:r>
            <a:r>
              <a:rPr lang="de-DE" sz="2800" b="1" dirty="0" err="1"/>
              <a:t>we</a:t>
            </a:r>
            <a:r>
              <a:rPr lang="de-DE" sz="2800" b="1" dirty="0"/>
              <a:t> do profiling?</a:t>
            </a:r>
            <a:endParaRPr lang="de-DE" sz="2800" b="1" dirty="0">
              <a:solidFill>
                <a:schemeClr val="accent4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B49-AE9B-48C7-9B1A-B705FDCF6B0D}" type="slidenum">
              <a:rPr lang="en-US" altLang="de-DE"/>
              <a:pPr/>
              <a:t>5</a:t>
            </a:fld>
            <a:endParaRPr lang="en-US" alt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92654" y="1022794"/>
            <a:ext cx="10336584" cy="792088"/>
          </a:xfrm>
        </p:spPr>
        <p:txBody>
          <a:bodyPr/>
          <a:lstStyle/>
          <a:p>
            <a:r>
              <a:rPr lang="de-DE" dirty="0"/>
              <a:t>Profiling in Niedersachsen</a:t>
            </a:r>
          </a:p>
        </p:txBody>
      </p:sp>
    </p:spTree>
    <p:extLst>
      <p:ext uri="{BB962C8B-B14F-4D97-AF65-F5344CB8AC3E}">
        <p14:creationId xmlns:p14="http://schemas.microsoft.com/office/powerpoint/2010/main" val="267277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07368" y="2014536"/>
            <a:ext cx="11479832" cy="41866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administrative data on enterprise groups and group structure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Purchase of data from a commercial provider according to our needs (e.g. statistical concept of control)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processed in our statistical business register (SBR) -&gt; first picture of the enterprise groups (24’000)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Niedersachsen (2021): 310’000 legal units; 14 percent are part of Enterprise Groups</a:t>
            </a:r>
          </a:p>
          <a:p>
            <a:pPr lvl="1"/>
            <a:r>
              <a:rPr lang="en-US" sz="2000" dirty="0"/>
              <a:t>							78 percent turnover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							61 percent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4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B49-AE9B-48C7-9B1A-B705FDCF6B0D}" type="slidenum">
              <a:rPr lang="en-US" altLang="de-DE"/>
              <a:pPr/>
              <a:t>6</a:t>
            </a:fld>
            <a:endParaRPr lang="en-US" alt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92654" y="1022794"/>
            <a:ext cx="10336584" cy="792088"/>
          </a:xfrm>
        </p:spPr>
        <p:txBody>
          <a:bodyPr/>
          <a:lstStyle/>
          <a:p>
            <a:r>
              <a:rPr lang="de-DE" dirty="0"/>
              <a:t>Data on Enterprise Groups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AC33279-FBA6-44FE-BAD2-6835918CD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4869160"/>
            <a:ext cx="1018012" cy="4320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FF6E9FE-6843-41F5-BFBE-6D30D797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5619182"/>
            <a:ext cx="101801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8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07368" y="1628800"/>
            <a:ext cx="11479832" cy="45723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Algorithm suggests enterprise groups for manual profiling (2022: 230)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Profiler chooses an enterprise group for profiling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Check of group structure: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Commercial data might be wrong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/>
              <a:t>German </a:t>
            </a:r>
            <a:r>
              <a:rPr lang="de-DE" sz="2000" dirty="0" err="1"/>
              <a:t>decision</a:t>
            </a:r>
            <a:r>
              <a:rPr lang="de-DE" sz="2000" dirty="0"/>
              <a:t> </a:t>
            </a:r>
            <a:r>
              <a:rPr lang="de-DE" sz="2000" dirty="0" err="1"/>
              <a:t>center</a:t>
            </a:r>
            <a:r>
              <a:rPr lang="de-DE" sz="2000" dirty="0"/>
              <a:t> (national </a:t>
            </a:r>
            <a:r>
              <a:rPr lang="de-DE" sz="2000" dirty="0" err="1"/>
              <a:t>headquarter</a:t>
            </a:r>
            <a:r>
              <a:rPr lang="de-DE" sz="2000" dirty="0"/>
              <a:t>) in Niedersachsen?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Profiler identifies the correct group structure with the help of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4"/>
                </a:solidFill>
              </a:rPr>
              <a:t>Main </a:t>
            </a:r>
            <a:r>
              <a:rPr lang="de-DE" sz="1800" dirty="0" err="1">
                <a:solidFill>
                  <a:schemeClr val="accent4"/>
                </a:solidFill>
              </a:rPr>
              <a:t>ressource</a:t>
            </a:r>
            <a:r>
              <a:rPr lang="de-DE" sz="1800" dirty="0">
                <a:solidFill>
                  <a:schemeClr val="accent4"/>
                </a:solidFill>
              </a:rPr>
              <a:t>: annual report (IFRS, HGB)</a:t>
            </a:r>
            <a:endParaRPr lang="en-US" sz="2000" dirty="0">
              <a:solidFill>
                <a:schemeClr val="accent4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Manual profiling of previous year available?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Yes: still valid? Update with (minor) changes or without changes?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No: (first) desktop profiling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4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B49-AE9B-48C7-9B1A-B705FDCF6B0D}" type="slidenum">
              <a:rPr lang="en-US" altLang="de-DE"/>
              <a:pPr/>
              <a:t>7</a:t>
            </a:fld>
            <a:endParaRPr lang="en-US" alt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9D2941-3801-443F-A5A2-B1E368910952}"/>
              </a:ext>
            </a:extLst>
          </p:cNvPr>
          <p:cNvGrpSpPr/>
          <p:nvPr/>
        </p:nvGrpSpPr>
        <p:grpSpPr>
          <a:xfrm>
            <a:off x="2652038" y="473202"/>
            <a:ext cx="2529929" cy="693608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3" name="Pfeil: Chevron 12">
              <a:extLst>
                <a:ext uri="{FF2B5EF4-FFF2-40B4-BE49-F238E27FC236}">
                  <a16:creationId xmlns:a16="http://schemas.microsoft.com/office/drawing/2014/main" id="{36BF11FE-3CC6-40E5-A89E-57640B0ABBD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feil: Chevron 4">
              <a:extLst>
                <a:ext uri="{FF2B5EF4-FFF2-40B4-BE49-F238E27FC236}">
                  <a16:creationId xmlns:a16="http://schemas.microsoft.com/office/drawing/2014/main" id="{38445A3A-C63F-4992-8641-A5584F8046A8}"/>
                </a:ext>
              </a:extLst>
            </p:cNvPr>
            <p:cNvSpPr txBox="1"/>
            <p:nvPr/>
          </p:nvSpPr>
          <p:spPr>
            <a:xfrm>
              <a:off x="436079" y="2195938"/>
              <a:ext cx="1979514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b="1" kern="1200" dirty="0" err="1"/>
                <a:t>Preparation</a:t>
              </a:r>
              <a:endParaRPr lang="de-DE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91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07368" y="1556792"/>
            <a:ext cx="11479832" cy="46443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Identification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enterprises</a:t>
            </a:r>
            <a:r>
              <a:rPr lang="de-DE" sz="2400" dirty="0"/>
              <a:t> </a:t>
            </a:r>
            <a:r>
              <a:rPr lang="en-US" sz="2400" dirty="0"/>
              <a:t>according to the rules of autonomy as written in the „Methodology of Profiling“ (</a:t>
            </a:r>
            <a:r>
              <a:rPr lang="en-US" sz="2400" dirty="0" err="1"/>
              <a:t>ESSnet</a:t>
            </a:r>
            <a:r>
              <a:rPr lang="en-US" sz="2400" dirty="0"/>
              <a:t>)</a:t>
            </a:r>
            <a:r>
              <a:rPr lang="de-DE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An enterprise has accounts at its disposal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The operations of an enterprise are managed in an integrated manner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The enterprise is market-oriented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Assigning LEUs to enterprises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				</a:t>
            </a:r>
            <a:r>
              <a:rPr lang="en-US" sz="2400" dirty="0"/>
              <a:t>Desktop Profiling</a:t>
            </a:r>
            <a:endParaRPr lang="en-US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B49-AE9B-48C7-9B1A-B705FDCF6B0D}" type="slidenum">
              <a:rPr lang="en-US" altLang="de-DE"/>
              <a:pPr/>
              <a:t>8</a:t>
            </a:fld>
            <a:endParaRPr lang="en-US" alt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9D2941-3801-443F-A5A2-B1E368910952}"/>
              </a:ext>
            </a:extLst>
          </p:cNvPr>
          <p:cNvGrpSpPr/>
          <p:nvPr/>
        </p:nvGrpSpPr>
        <p:grpSpPr>
          <a:xfrm>
            <a:off x="2658400" y="447875"/>
            <a:ext cx="2529929" cy="691298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3" name="Pfeil: Chevron 12">
              <a:extLst>
                <a:ext uri="{FF2B5EF4-FFF2-40B4-BE49-F238E27FC236}">
                  <a16:creationId xmlns:a16="http://schemas.microsoft.com/office/drawing/2014/main" id="{36BF11FE-3CC6-40E5-A89E-57640B0ABBD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feil: Chevron 4">
              <a:extLst>
                <a:ext uri="{FF2B5EF4-FFF2-40B4-BE49-F238E27FC236}">
                  <a16:creationId xmlns:a16="http://schemas.microsoft.com/office/drawing/2014/main" id="{38445A3A-C63F-4992-8641-A5584F8046A8}"/>
                </a:ext>
              </a:extLst>
            </p:cNvPr>
            <p:cNvSpPr txBox="1"/>
            <p:nvPr/>
          </p:nvSpPr>
          <p:spPr>
            <a:xfrm>
              <a:off x="436079" y="2195938"/>
              <a:ext cx="1979514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Preparation</a:t>
              </a:r>
              <a:endParaRPr lang="de-DE" sz="1800" kern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FB3DC91-321A-4745-82B8-81F580F7D71E}"/>
              </a:ext>
            </a:extLst>
          </p:cNvPr>
          <p:cNvGrpSpPr/>
          <p:nvPr/>
        </p:nvGrpSpPr>
        <p:grpSpPr>
          <a:xfrm>
            <a:off x="4750050" y="447875"/>
            <a:ext cx="2114775" cy="691298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6" name="Pfeil: Chevron 15">
              <a:extLst>
                <a:ext uri="{FF2B5EF4-FFF2-40B4-BE49-F238E27FC236}">
                  <a16:creationId xmlns:a16="http://schemas.microsoft.com/office/drawing/2014/main" id="{F5167C8C-8BCE-43C5-BB90-0BF8C69E367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feil: Chevron 4">
              <a:extLst>
                <a:ext uri="{FF2B5EF4-FFF2-40B4-BE49-F238E27FC236}">
                  <a16:creationId xmlns:a16="http://schemas.microsoft.com/office/drawing/2014/main" id="{D787F1B0-AF2E-4787-BD5A-27F459C3E60B}"/>
                </a:ext>
              </a:extLst>
            </p:cNvPr>
            <p:cNvSpPr txBox="1"/>
            <p:nvPr/>
          </p:nvSpPr>
          <p:spPr>
            <a:xfrm>
              <a:off x="582612" y="2195938"/>
              <a:ext cx="1740694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b="1" kern="1200" dirty="0">
                  <a:solidFill>
                    <a:schemeClr val="bg1"/>
                  </a:solidFill>
                </a:rPr>
                <a:t>Profiling</a:t>
              </a:r>
            </a:p>
          </p:txBody>
        </p:sp>
      </p:grp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26D72046-33DF-40CE-8DEE-C9CB92389F1B}"/>
              </a:ext>
            </a:extLst>
          </p:cNvPr>
          <p:cNvSpPr/>
          <p:nvPr/>
        </p:nvSpPr>
        <p:spPr bwMode="auto">
          <a:xfrm>
            <a:off x="1520336" y="4390016"/>
            <a:ext cx="2276128" cy="936104"/>
          </a:xfrm>
          <a:prstGeom prst="rightArrow">
            <a:avLst/>
          </a:prstGeom>
          <a:solidFill>
            <a:schemeClr val="tx2"/>
          </a:solidFill>
          <a:ln>
            <a:solidFill>
              <a:srgbClr val="0070C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SzPct val="120000"/>
              <a:buFont typeface="Wingdings" panose="05000000000000000000" pitchFamily="2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 Frutige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1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07368" y="1556792"/>
            <a:ext cx="11479832" cy="46443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Profiler was </a:t>
            </a:r>
            <a:r>
              <a:rPr lang="en-US" sz="2400" dirty="0" err="1"/>
              <a:t>succesful</a:t>
            </a:r>
            <a:r>
              <a:rPr lang="en-US" sz="2400" dirty="0"/>
              <a:t> to identify the enterprises with desktop profiling: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Profiling report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Prepare data to import directly into the SBR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Profiler didn‘t get a full or clear picture of the enterprises with desktop profiling: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				Waiting for more information or Intensive Profiling?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02.10.2023</a:t>
            </a:r>
            <a:endParaRPr lang="en-US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Profiling in Germany – A practical insight from Niedersachsen (Lower Saxony)</a:t>
            </a:r>
            <a:endParaRPr lang="en-US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DB49-AE9B-48C7-9B1A-B705FDCF6B0D}" type="slidenum">
              <a:rPr lang="en-US" altLang="de-DE"/>
              <a:pPr/>
              <a:t>9</a:t>
            </a:fld>
            <a:endParaRPr lang="en-US" alt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9D2941-3801-443F-A5A2-B1E368910952}"/>
              </a:ext>
            </a:extLst>
          </p:cNvPr>
          <p:cNvGrpSpPr/>
          <p:nvPr/>
        </p:nvGrpSpPr>
        <p:grpSpPr>
          <a:xfrm>
            <a:off x="2658400" y="447876"/>
            <a:ext cx="2529929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3" name="Pfeil: Chevron 12">
              <a:extLst>
                <a:ext uri="{FF2B5EF4-FFF2-40B4-BE49-F238E27FC236}">
                  <a16:creationId xmlns:a16="http://schemas.microsoft.com/office/drawing/2014/main" id="{36BF11FE-3CC6-40E5-A89E-57640B0ABBD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feil: Chevron 4">
              <a:extLst>
                <a:ext uri="{FF2B5EF4-FFF2-40B4-BE49-F238E27FC236}">
                  <a16:creationId xmlns:a16="http://schemas.microsoft.com/office/drawing/2014/main" id="{38445A3A-C63F-4992-8641-A5584F8046A8}"/>
                </a:ext>
              </a:extLst>
            </p:cNvPr>
            <p:cNvSpPr txBox="1"/>
            <p:nvPr/>
          </p:nvSpPr>
          <p:spPr>
            <a:xfrm>
              <a:off x="436079" y="2195938"/>
              <a:ext cx="1979514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Preparation</a:t>
              </a:r>
              <a:endParaRPr lang="de-DE" sz="1800" kern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FB3DC91-321A-4745-82B8-81F580F7D71E}"/>
              </a:ext>
            </a:extLst>
          </p:cNvPr>
          <p:cNvGrpSpPr/>
          <p:nvPr/>
        </p:nvGrpSpPr>
        <p:grpSpPr>
          <a:xfrm>
            <a:off x="4750050" y="447876"/>
            <a:ext cx="2114775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6" name="Pfeil: Chevron 15">
              <a:extLst>
                <a:ext uri="{FF2B5EF4-FFF2-40B4-BE49-F238E27FC236}">
                  <a16:creationId xmlns:a16="http://schemas.microsoft.com/office/drawing/2014/main" id="{F5167C8C-8BCE-43C5-BB90-0BF8C69E367F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feil: Chevron 4">
              <a:extLst>
                <a:ext uri="{FF2B5EF4-FFF2-40B4-BE49-F238E27FC236}">
                  <a16:creationId xmlns:a16="http://schemas.microsoft.com/office/drawing/2014/main" id="{D787F1B0-AF2E-4787-BD5A-27F459C3E60B}"/>
                </a:ext>
              </a:extLst>
            </p:cNvPr>
            <p:cNvSpPr txBox="1"/>
            <p:nvPr/>
          </p:nvSpPr>
          <p:spPr>
            <a:xfrm>
              <a:off x="582612" y="2195938"/>
              <a:ext cx="1740694" cy="1022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Profiling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27F2E72-D50E-4271-A5BE-BB1D0F687EAD}"/>
              </a:ext>
            </a:extLst>
          </p:cNvPr>
          <p:cNvGrpSpPr/>
          <p:nvPr/>
        </p:nvGrpSpPr>
        <p:grpSpPr>
          <a:xfrm>
            <a:off x="6439946" y="447876"/>
            <a:ext cx="1976318" cy="691297"/>
            <a:chOff x="2381" y="2129102"/>
            <a:chExt cx="2901156" cy="1160462"/>
          </a:xfrm>
          <a:solidFill>
            <a:schemeClr val="tx1"/>
          </a:solidFill>
        </p:grpSpPr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80748BC-156A-4034-A584-F561F9A09383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feil: Chevron 4">
              <a:extLst>
                <a:ext uri="{FF2B5EF4-FFF2-40B4-BE49-F238E27FC236}">
                  <a16:creationId xmlns:a16="http://schemas.microsoft.com/office/drawing/2014/main" id="{44944122-F085-4EBB-A690-A3D4109705A1}"/>
                </a:ext>
              </a:extLst>
            </p:cNvPr>
            <p:cNvSpPr txBox="1"/>
            <p:nvPr/>
          </p:nvSpPr>
          <p:spPr>
            <a:xfrm>
              <a:off x="582612" y="2371264"/>
              <a:ext cx="1740694" cy="7264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b="1" kern="1200" dirty="0" err="1">
                  <a:solidFill>
                    <a:schemeClr val="bg1"/>
                  </a:solidFill>
                </a:rPr>
                <a:t>Results</a:t>
              </a:r>
              <a:endParaRPr lang="de-DE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CCD7B321-6199-430E-AC27-D748641DC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4325763"/>
            <a:ext cx="229839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SN_blau_Wappen_oben">
  <a:themeElements>
    <a:clrScheme name="Benutzerdefiniert 1">
      <a:dk1>
        <a:srgbClr val="106EB6"/>
      </a:dk1>
      <a:lt1>
        <a:srgbClr val="FFFFFF"/>
      </a:lt1>
      <a:dk2>
        <a:srgbClr val="106EB6"/>
      </a:dk2>
      <a:lt2>
        <a:srgbClr val="808080"/>
      </a:lt2>
      <a:accent1>
        <a:srgbClr val="9AC2FC"/>
      </a:accent1>
      <a:accent2>
        <a:srgbClr val="E0003C"/>
      </a:accent2>
      <a:accent3>
        <a:srgbClr val="106EB6"/>
      </a:accent3>
      <a:accent4>
        <a:srgbClr val="000000"/>
      </a:accent4>
      <a:accent5>
        <a:srgbClr val="CADDFD"/>
      </a:accent5>
      <a:accent6>
        <a:srgbClr val="CB0035"/>
      </a:accent6>
      <a:hlink>
        <a:srgbClr val="106EB6"/>
      </a:hlink>
      <a:folHlink>
        <a:srgbClr val="106EB6"/>
      </a:folHlink>
    </a:clrScheme>
    <a:fontScheme name="1_LSN_blau_Wappen_oben">
      <a:majorFont>
        <a:latin typeface="R Frutiger Roman"/>
        <a:ea typeface=""/>
        <a:cs typeface=""/>
      </a:majorFont>
      <a:minorFont>
        <a:latin typeface="R Frutiger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rgbClr val="0070C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25000"/>
          </a:spcAft>
          <a:buClr>
            <a:schemeClr val="folHlink"/>
          </a:buClr>
          <a:buSzPct val="120000"/>
          <a:buFont typeface="Wingdings" panose="05000000000000000000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 Frutiger Roman" charset="0"/>
          </a:defRPr>
        </a:defPPr>
      </a:lstStyle>
    </a:spDef>
    <a:lnDef>
      <a:spPr>
        <a:ln w="254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1_LSN_blau_Wappen_oben 1">
        <a:dk1>
          <a:srgbClr val="000000"/>
        </a:dk1>
        <a:lt1>
          <a:srgbClr val="FFFFFF"/>
        </a:lt1>
        <a:dk2>
          <a:srgbClr val="007C88"/>
        </a:dk2>
        <a:lt2>
          <a:srgbClr val="808080"/>
        </a:lt2>
        <a:accent1>
          <a:srgbClr val="BBE1DB"/>
        </a:accent1>
        <a:accent2>
          <a:srgbClr val="CC052E"/>
        </a:accent2>
        <a:accent3>
          <a:srgbClr val="FFFFFF"/>
        </a:accent3>
        <a:accent4>
          <a:srgbClr val="000000"/>
        </a:accent4>
        <a:accent5>
          <a:srgbClr val="DAEEEA"/>
        </a:accent5>
        <a:accent6>
          <a:srgbClr val="B90429"/>
        </a:accent6>
        <a:hlink>
          <a:srgbClr val="008C91"/>
        </a:hlink>
        <a:folHlink>
          <a:srgbClr val="0047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SN_blau_Wappen_oben 2">
        <a:dk1>
          <a:srgbClr val="000000"/>
        </a:dk1>
        <a:lt1>
          <a:srgbClr val="FFFFFF"/>
        </a:lt1>
        <a:dk2>
          <a:srgbClr val="00478B"/>
        </a:dk2>
        <a:lt2>
          <a:srgbClr val="808080"/>
        </a:lt2>
        <a:accent1>
          <a:srgbClr val="BBE1DB"/>
        </a:accent1>
        <a:accent2>
          <a:srgbClr val="E0003C"/>
        </a:accent2>
        <a:accent3>
          <a:srgbClr val="FFFFFF"/>
        </a:accent3>
        <a:accent4>
          <a:srgbClr val="000000"/>
        </a:accent4>
        <a:accent5>
          <a:srgbClr val="DAEEEA"/>
        </a:accent5>
        <a:accent6>
          <a:srgbClr val="CB0035"/>
        </a:accent6>
        <a:hlink>
          <a:srgbClr val="00478B"/>
        </a:hlink>
        <a:folHlink>
          <a:srgbClr val="007D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SN_blau_Wappen_oben 3">
        <a:dk1>
          <a:srgbClr val="000000"/>
        </a:dk1>
        <a:lt1>
          <a:srgbClr val="FFFFFF"/>
        </a:lt1>
        <a:dk2>
          <a:srgbClr val="00478B"/>
        </a:dk2>
        <a:lt2>
          <a:srgbClr val="808080"/>
        </a:lt2>
        <a:accent1>
          <a:srgbClr val="BBE1DB"/>
        </a:accent1>
        <a:accent2>
          <a:srgbClr val="E0003C"/>
        </a:accent2>
        <a:accent3>
          <a:srgbClr val="FFFFFF"/>
        </a:accent3>
        <a:accent4>
          <a:srgbClr val="000000"/>
        </a:accent4>
        <a:accent5>
          <a:srgbClr val="DAEEEA"/>
        </a:accent5>
        <a:accent6>
          <a:srgbClr val="CB0035"/>
        </a:accent6>
        <a:hlink>
          <a:srgbClr val="007DFA"/>
        </a:hlink>
        <a:folHlink>
          <a:srgbClr val="0047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SN_blau_Wappen_oben 4">
        <a:dk1>
          <a:srgbClr val="000000"/>
        </a:dk1>
        <a:lt1>
          <a:srgbClr val="FFFFFF"/>
        </a:lt1>
        <a:dk2>
          <a:srgbClr val="00478B"/>
        </a:dk2>
        <a:lt2>
          <a:srgbClr val="808080"/>
        </a:lt2>
        <a:accent1>
          <a:srgbClr val="BBE1DB"/>
        </a:accent1>
        <a:accent2>
          <a:srgbClr val="E0003C"/>
        </a:accent2>
        <a:accent3>
          <a:srgbClr val="FFFFFF"/>
        </a:accent3>
        <a:accent4>
          <a:srgbClr val="000000"/>
        </a:accent4>
        <a:accent5>
          <a:srgbClr val="DAEEEA"/>
        </a:accent5>
        <a:accent6>
          <a:srgbClr val="CB0035"/>
        </a:accent6>
        <a:hlink>
          <a:srgbClr val="004BFF"/>
        </a:hlink>
        <a:folHlink>
          <a:srgbClr val="0047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SN_blau_Wappen_oben 5">
        <a:dk1>
          <a:srgbClr val="000000"/>
        </a:dk1>
        <a:lt1>
          <a:srgbClr val="FFFFFF"/>
        </a:lt1>
        <a:dk2>
          <a:srgbClr val="00478B"/>
        </a:dk2>
        <a:lt2>
          <a:srgbClr val="808080"/>
        </a:lt2>
        <a:accent1>
          <a:srgbClr val="9AC2FC"/>
        </a:accent1>
        <a:accent2>
          <a:srgbClr val="E0003C"/>
        </a:accent2>
        <a:accent3>
          <a:srgbClr val="FFFFFF"/>
        </a:accent3>
        <a:accent4>
          <a:srgbClr val="000000"/>
        </a:accent4>
        <a:accent5>
          <a:srgbClr val="CADDFD"/>
        </a:accent5>
        <a:accent6>
          <a:srgbClr val="CB0035"/>
        </a:accent6>
        <a:hlink>
          <a:srgbClr val="0064FA"/>
        </a:hlink>
        <a:folHlink>
          <a:srgbClr val="0047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51A9265791AC4E8B886E24956DFF29" ma:contentTypeVersion="2" ma:contentTypeDescription="Ein neues Dokument erstellen." ma:contentTypeScope="" ma:versionID="b20c16992c2560fd7d846a325a83f42e">
  <xsd:schema xmlns:xsd="http://www.w3.org/2001/XMLSchema" xmlns:p="http://schemas.microsoft.com/office/2006/metadata/properties" xmlns:ns3="e915a82b-9746-44ab-9529-69c3118fd456" targetNamespace="http://schemas.microsoft.com/office/2006/metadata/properties" ma:root="true" ma:fieldsID="84833d18eff42dadf5c1c649f56d086f" ns3:_="">
    <xsd:import namespace="e915a82b-9746-44ab-9529-69c3118fd456"/>
    <xsd:element name="properties">
      <xsd:complexType>
        <xsd:sequence>
          <xsd:element name="documentManagement">
            <xsd:complexType>
              <xsd:all>
                <xsd:element ref="ns3:Bemerkung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915a82b-9746-44ab-9529-69c3118fd456" elementFormDefault="qualified">
    <xsd:import namespace="http://schemas.microsoft.com/office/2006/documentManagement/types"/>
    <xsd:element name="Bemerkung" ma:index="9" nillable="true" ma:displayName="Bemerkung" ma:internalName="Bemerkung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8" ma:displayName="K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merkung xmlns="e915a82b-9746-44ab-9529-69c3118fd456" xsi:nil="true"/>
  </documentManagement>
</p:properties>
</file>

<file path=customXml/itemProps1.xml><?xml version="1.0" encoding="utf-8"?>
<ds:datastoreItem xmlns:ds="http://schemas.openxmlformats.org/officeDocument/2006/customXml" ds:itemID="{7E161937-0F59-48AC-ABD2-999A2D6775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5a82b-9746-44ab-9529-69c3118fd45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C3C4923-55F5-4872-BDF0-DB431F764B2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931FC6A-B028-4743-9E33-57DDE152DC5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FC78733-D87F-4802-9D48-37E5E3C45B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e915a82b-9746-44ab-9529-69c3118fd45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1368</Words>
  <Application>Microsoft Office PowerPoint</Application>
  <PresentationFormat>Breitbild</PresentationFormat>
  <Paragraphs>232</Paragraphs>
  <Slides>17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R Frutiger Roman</vt:lpstr>
      <vt:lpstr>Times</vt:lpstr>
      <vt:lpstr>Wingdings</vt:lpstr>
      <vt:lpstr>1_LSN_blau_Wappen_oben</vt:lpstr>
      <vt:lpstr>Profiling in Germany – A practical insight from Niedersachsen (Lower Saxony)</vt:lpstr>
      <vt:lpstr>Where is Niedersachsen (Lower Saxony)?</vt:lpstr>
      <vt:lpstr>PowerPoint-Präsentation</vt:lpstr>
      <vt:lpstr>Responsibilites for manual profiling in Germany</vt:lpstr>
      <vt:lpstr>Profiling in Niedersachsen</vt:lpstr>
      <vt:lpstr>Data on Enterprise Groups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References I</vt:lpstr>
      <vt:lpstr>References II</vt:lpstr>
    </vt:vector>
  </TitlesOfParts>
  <Manager/>
  <Company>Land Niedersachsen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PowerPoint</dc:title>
  <dc:subject/>
  <dc:creator>Jessica Rothhardt</dc:creator>
  <cp:keywords/>
  <dc:description/>
  <cp:lastModifiedBy>Große, Franziska (LSN)</cp:lastModifiedBy>
  <cp:revision>137</cp:revision>
  <cp:lastPrinted>2023-08-24T04:28:28Z</cp:lastPrinted>
  <dcterms:created xsi:type="dcterms:W3CDTF">2014-01-07T17:15:59Z</dcterms:created>
  <dcterms:modified xsi:type="dcterms:W3CDTF">2023-09-13T13:05:46Z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</vt:lpwstr>
  </property>
</Properties>
</file>