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0"/>
  </p:notesMasterIdLst>
  <p:sldIdLst>
    <p:sldId id="285" r:id="rId2"/>
    <p:sldId id="275" r:id="rId3"/>
    <p:sldId id="473" r:id="rId4"/>
    <p:sldId id="257" r:id="rId5"/>
    <p:sldId id="267" r:id="rId6"/>
    <p:sldId id="263" r:id="rId7"/>
    <p:sldId id="289" r:id="rId8"/>
    <p:sldId id="472" r:id="rId9"/>
    <p:sldId id="468" r:id="rId10"/>
    <p:sldId id="264" r:id="rId11"/>
    <p:sldId id="466" r:id="rId12"/>
    <p:sldId id="291" r:id="rId13"/>
    <p:sldId id="293" r:id="rId14"/>
    <p:sldId id="272" r:id="rId15"/>
    <p:sldId id="296" r:id="rId16"/>
    <p:sldId id="474" r:id="rId17"/>
    <p:sldId id="475"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DC7"/>
    <a:srgbClr val="FDFDFD"/>
    <a:srgbClr val="FAF8F8"/>
    <a:srgbClr val="F4EEEC"/>
    <a:srgbClr val="F4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sorterViewPr>
    <p:cViewPr>
      <p:scale>
        <a:sx n="100" d="100"/>
        <a:sy n="100" d="100"/>
      </p:scale>
      <p:origin x="0" y="-3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900" b="1" i="0" u="none" strike="noStrike" kern="1200" spc="0" baseline="0" dirty="0" smtClean="0">
                <a:solidFill>
                  <a:schemeClr val="accent5">
                    <a:lumMod val="50000"/>
                  </a:schemeClr>
                </a:solidFill>
                <a:latin typeface="Arial" panose="020B0604020202020204" pitchFamily="34" charset="0"/>
                <a:ea typeface="+mn-ea"/>
                <a:cs typeface="Arial" panose="020B0604020202020204" pitchFamily="34" charset="0"/>
              </a:defRPr>
            </a:pPr>
            <a:r>
              <a:rPr lang="en-US" sz="1900" b="1" u="sng" kern="1200" dirty="0">
                <a:solidFill>
                  <a:schemeClr val="accent5">
                    <a:lumMod val="50000"/>
                  </a:schemeClr>
                </a:solidFill>
                <a:latin typeface="Arial" panose="020B0604020202020204" pitchFamily="34" charset="0"/>
                <a:ea typeface="+mn-ea"/>
                <a:cs typeface="Arial" panose="020B0604020202020204" pitchFamily="34" charset="0"/>
              </a:rPr>
              <a:t>Donations by regions</a:t>
            </a:r>
          </a:p>
        </c:rich>
      </c:tx>
      <c:layout>
        <c:manualLayout>
          <c:xMode val="edge"/>
          <c:yMode val="edge"/>
          <c:x val="0.48737526022352073"/>
          <c:y val="1.7125720301957586E-4"/>
        </c:manualLayout>
      </c:layout>
      <c:overlay val="0"/>
      <c:spPr>
        <a:noFill/>
        <a:ln>
          <a:noFill/>
        </a:ln>
        <a:effectLst/>
      </c:spPr>
      <c:txPr>
        <a:bodyPr rot="0" spcFirstLastPara="1" vertOverflow="ellipsis" vert="horz" wrap="square" anchor="ctr" anchorCtr="1"/>
        <a:lstStyle/>
        <a:p>
          <a:pPr>
            <a:defRPr lang="en-US" sz="1900" b="1" i="0" u="none" strike="noStrike" kern="1200" spc="0" baseline="0" dirty="0" smtClean="0">
              <a:solidFill>
                <a:schemeClr val="accent5">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Sheet3!$C$30</c:f>
              <c:strCache>
                <c:ptCount val="1"/>
                <c:pt idx="0">
                  <c:v>Donations</c:v>
                </c:pt>
              </c:strCache>
            </c:strRef>
          </c:tx>
          <c:dPt>
            <c:idx val="0"/>
            <c:bubble3D val="0"/>
            <c:spPr>
              <a:solidFill>
                <a:schemeClr val="accent6"/>
              </a:solidFill>
              <a:ln>
                <a:noFill/>
              </a:ln>
              <a:effectLst/>
            </c:spPr>
            <c:extLst>
              <c:ext xmlns:c16="http://schemas.microsoft.com/office/drawing/2014/chart" uri="{C3380CC4-5D6E-409C-BE32-E72D297353CC}">
                <c16:uniqueId val="{00000001-FE50-49A4-B546-F91BF7E6FEC0}"/>
              </c:ext>
            </c:extLst>
          </c:dPt>
          <c:dPt>
            <c:idx val="1"/>
            <c:bubble3D val="0"/>
            <c:spPr>
              <a:solidFill>
                <a:schemeClr val="accent5"/>
              </a:solidFill>
              <a:ln>
                <a:noFill/>
              </a:ln>
              <a:effectLst/>
            </c:spPr>
            <c:extLst>
              <c:ext xmlns:c16="http://schemas.microsoft.com/office/drawing/2014/chart" uri="{C3380CC4-5D6E-409C-BE32-E72D297353CC}">
                <c16:uniqueId val="{00000003-FE50-49A4-B546-F91BF7E6FEC0}"/>
              </c:ext>
            </c:extLst>
          </c:dPt>
          <c:dPt>
            <c:idx val="2"/>
            <c:bubble3D val="0"/>
            <c:spPr>
              <a:solidFill>
                <a:schemeClr val="accent4"/>
              </a:solidFill>
              <a:ln>
                <a:noFill/>
              </a:ln>
              <a:effectLst/>
            </c:spPr>
            <c:extLst>
              <c:ext xmlns:c16="http://schemas.microsoft.com/office/drawing/2014/chart" uri="{C3380CC4-5D6E-409C-BE32-E72D297353CC}">
                <c16:uniqueId val="{00000005-FE50-49A4-B546-F91BF7E6FEC0}"/>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FE50-49A4-B546-F91BF7E6FEC0}"/>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FE50-49A4-B546-F91BF7E6FEC0}"/>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E50-49A4-B546-F91BF7E6FEC0}"/>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FE50-49A4-B546-F91BF7E6FEC0}"/>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FE50-49A4-B546-F91BF7E6FEC0}"/>
                </c:ext>
              </c:extLst>
            </c:dLbl>
            <c:dLbl>
              <c:idx val="3"/>
              <c:layout>
                <c:manualLayout>
                  <c:x val="-0.18320268529552353"/>
                  <c:y val="0.1136469549351215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1C477C"/>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4515385909676632"/>
                      <c:h val="0.23760071242796293"/>
                    </c:manualLayout>
                  </c15:layout>
                </c:ext>
                <c:ext xmlns:c16="http://schemas.microsoft.com/office/drawing/2014/chart" uri="{C3380CC4-5D6E-409C-BE32-E72D297353CC}">
                  <c16:uniqueId val="{00000007-FE50-49A4-B546-F91BF7E6FEC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C477C"/>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Sheet3!$B$31:$B$35</c:f>
              <c:strCache>
                <c:ptCount val="5"/>
                <c:pt idx="0">
                  <c:v>Adjara</c:v>
                </c:pt>
                <c:pt idx="1">
                  <c:v>Tbilisi</c:v>
                </c:pt>
                <c:pt idx="2">
                  <c:v>Imereti</c:v>
                </c:pt>
                <c:pt idx="3">
                  <c:v>Kvemo Kartli</c:v>
                </c:pt>
                <c:pt idx="4">
                  <c:v>Shida Kartli</c:v>
                </c:pt>
              </c:strCache>
            </c:strRef>
          </c:cat>
          <c:val>
            <c:numRef>
              <c:f>Sheet3!$C$31:$C$35</c:f>
              <c:numCache>
                <c:formatCode>0.00</c:formatCode>
                <c:ptCount val="5"/>
                <c:pt idx="0" formatCode="General">
                  <c:v>19467</c:v>
                </c:pt>
                <c:pt idx="1">
                  <c:v>49318</c:v>
                </c:pt>
                <c:pt idx="2">
                  <c:v>18155</c:v>
                </c:pt>
                <c:pt idx="3">
                  <c:v>2341</c:v>
                </c:pt>
                <c:pt idx="4">
                  <c:v>4599</c:v>
                </c:pt>
              </c:numCache>
            </c:numRef>
          </c:val>
          <c:extLst>
            <c:ext xmlns:c16="http://schemas.microsoft.com/office/drawing/2014/chart" uri="{C3380CC4-5D6E-409C-BE32-E72D297353CC}">
              <c16:uniqueId val="{0000000A-FE50-49A4-B546-F91BF7E6FEC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Sheet1!$C$8</c:f>
              <c:strCache>
                <c:ptCount val="1"/>
                <c:pt idx="0">
                  <c:v>Paid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Sheet1!$D$7:$E$7</c:f>
              <c:strCache>
                <c:ptCount val="2"/>
                <c:pt idx="0">
                  <c:v>Donors</c:v>
                </c:pt>
                <c:pt idx="1">
                  <c:v>Donations</c:v>
                </c:pt>
              </c:strCache>
            </c:strRef>
          </c:cat>
          <c:val>
            <c:numRef>
              <c:f>Sheet1!$D$8:$E$8</c:f>
              <c:numCache>
                <c:formatCode>0.00%</c:formatCode>
                <c:ptCount val="2"/>
                <c:pt idx="0">
                  <c:v>0.20499999999999999</c:v>
                </c:pt>
                <c:pt idx="1">
                  <c:v>0.36599999999999999</c:v>
                </c:pt>
              </c:numCache>
            </c:numRef>
          </c:val>
          <c:extLst>
            <c:ext xmlns:c16="http://schemas.microsoft.com/office/drawing/2014/chart" uri="{C3380CC4-5D6E-409C-BE32-E72D297353CC}">
              <c16:uniqueId val="{00000000-FE33-4E5D-8E3C-E973903E058C}"/>
            </c:ext>
          </c:extLst>
        </c:ser>
        <c:ser>
          <c:idx val="1"/>
          <c:order val="1"/>
          <c:tx>
            <c:strRef>
              <c:f>Sheet1!$C$9</c:f>
              <c:strCache>
                <c:ptCount val="1"/>
                <c:pt idx="0">
                  <c:v>Replacement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Sheet1!$D$7:$E$7</c:f>
              <c:strCache>
                <c:ptCount val="2"/>
                <c:pt idx="0">
                  <c:v>Donors</c:v>
                </c:pt>
                <c:pt idx="1">
                  <c:v>Donations</c:v>
                </c:pt>
              </c:strCache>
            </c:strRef>
          </c:cat>
          <c:val>
            <c:numRef>
              <c:f>Sheet1!$D$9:$E$9</c:f>
              <c:numCache>
                <c:formatCode>0.00%</c:formatCode>
                <c:ptCount val="2"/>
                <c:pt idx="0">
                  <c:v>0.23300000000000001</c:v>
                </c:pt>
                <c:pt idx="1">
                  <c:v>0.17699999999999999</c:v>
                </c:pt>
              </c:numCache>
            </c:numRef>
          </c:val>
          <c:extLst>
            <c:ext xmlns:c16="http://schemas.microsoft.com/office/drawing/2014/chart" uri="{C3380CC4-5D6E-409C-BE32-E72D297353CC}">
              <c16:uniqueId val="{00000001-FE33-4E5D-8E3C-E973903E058C}"/>
            </c:ext>
          </c:extLst>
        </c:ser>
        <c:ser>
          <c:idx val="2"/>
          <c:order val="2"/>
          <c:tx>
            <c:strRef>
              <c:f>Sheet1!$C$10</c:f>
              <c:strCache>
                <c:ptCount val="1"/>
                <c:pt idx="0">
                  <c:v>Non-remunerated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Sheet1!$D$7:$E$7</c:f>
              <c:strCache>
                <c:ptCount val="2"/>
                <c:pt idx="0">
                  <c:v>Donors</c:v>
                </c:pt>
                <c:pt idx="1">
                  <c:v>Donations</c:v>
                </c:pt>
              </c:strCache>
            </c:strRef>
          </c:cat>
          <c:val>
            <c:numRef>
              <c:f>Sheet1!$D$10:$E$10</c:f>
              <c:numCache>
                <c:formatCode>0.00%</c:formatCode>
                <c:ptCount val="2"/>
                <c:pt idx="0">
                  <c:v>0.56200000000000006</c:v>
                </c:pt>
                <c:pt idx="1">
                  <c:v>0.45700000000000002</c:v>
                </c:pt>
              </c:numCache>
            </c:numRef>
          </c:val>
          <c:extLst>
            <c:ext xmlns:c16="http://schemas.microsoft.com/office/drawing/2014/chart" uri="{C3380CC4-5D6E-409C-BE32-E72D297353CC}">
              <c16:uniqueId val="{00000002-FE33-4E5D-8E3C-E973903E058C}"/>
            </c:ext>
          </c:extLst>
        </c:ser>
        <c:dLbls>
          <c:showLegendKey val="0"/>
          <c:showVal val="1"/>
          <c:showCatName val="0"/>
          <c:showSerName val="0"/>
          <c:showPercent val="0"/>
          <c:showBubbleSize val="0"/>
        </c:dLbls>
        <c:gapWidth val="75"/>
        <c:axId val="948817791"/>
        <c:axId val="943265983"/>
      </c:barChart>
      <c:catAx>
        <c:axId val="9488177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crossAx val="943265983"/>
        <c:crossesAt val="0"/>
        <c:auto val="1"/>
        <c:lblAlgn val="ctr"/>
        <c:lblOffset val="100"/>
        <c:noMultiLvlLbl val="0"/>
      </c:catAx>
      <c:valAx>
        <c:axId val="94326598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4881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Sheet1!$B$6</c:f>
              <c:strCache>
                <c:ptCount val="1"/>
                <c:pt idx="0">
                  <c:v>Paid</c:v>
                </c:pt>
              </c:strCache>
            </c:strRef>
          </c:tx>
          <c:spPr>
            <a:ln w="28575" cap="rnd">
              <a:solidFill>
                <a:schemeClr val="accent1"/>
              </a:solidFill>
              <a:round/>
            </a:ln>
            <a:effectLst/>
          </c:spPr>
          <c:marker>
            <c:symbol val="none"/>
          </c:marker>
          <c:cat>
            <c:numRef>
              <c:f>Sheet1!$C$5:$L$5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Sheet1!$C$6:$L$6</c:f>
              <c:numCache>
                <c:formatCode>0%</c:formatCode>
                <c:ptCount val="10"/>
                <c:pt idx="0">
                  <c:v>0.60648305994368046</c:v>
                </c:pt>
                <c:pt idx="1">
                  <c:v>0.59133995242772441</c:v>
                </c:pt>
                <c:pt idx="2">
                  <c:v>0.57877219777965216</c:v>
                </c:pt>
                <c:pt idx="3">
                  <c:v>0.60210230956455191</c:v>
                </c:pt>
                <c:pt idx="4">
                  <c:v>0.57679096891552084</c:v>
                </c:pt>
                <c:pt idx="5">
                  <c:v>0.45426561640468638</c:v>
                </c:pt>
                <c:pt idx="6">
                  <c:v>0.42692125576734608</c:v>
                </c:pt>
                <c:pt idx="7">
                  <c:v>0.41980046861250409</c:v>
                </c:pt>
                <c:pt idx="8">
                  <c:v>0.39</c:v>
                </c:pt>
                <c:pt idx="9">
                  <c:v>0.36</c:v>
                </c:pt>
              </c:numCache>
            </c:numRef>
          </c:val>
          <c:smooth val="0"/>
          <c:extLst>
            <c:ext xmlns:c16="http://schemas.microsoft.com/office/drawing/2014/chart" uri="{C3380CC4-5D6E-409C-BE32-E72D297353CC}">
              <c16:uniqueId val="{00000000-2C27-4269-B546-D1F742C9B7CC}"/>
            </c:ext>
          </c:extLst>
        </c:ser>
        <c:ser>
          <c:idx val="1"/>
          <c:order val="1"/>
          <c:tx>
            <c:strRef>
              <c:f>Sheet1!$B$7</c:f>
              <c:strCache>
                <c:ptCount val="1"/>
                <c:pt idx="0">
                  <c:v>Relativve </c:v>
                </c:pt>
              </c:strCache>
            </c:strRef>
          </c:tx>
          <c:spPr>
            <a:ln w="28575" cap="rnd">
              <a:solidFill>
                <a:schemeClr val="accent2"/>
              </a:solidFill>
              <a:round/>
            </a:ln>
            <a:effectLst/>
          </c:spPr>
          <c:marker>
            <c:symbol val="none"/>
          </c:marker>
          <c:cat>
            <c:numRef>
              <c:f>Sheet1!$C$5:$L$5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Sheet1!$C$7:$L$7</c:f>
              <c:numCache>
                <c:formatCode>0%</c:formatCode>
                <c:ptCount val="10"/>
                <c:pt idx="0">
                  <c:v>0.14804712656741295</c:v>
                </c:pt>
                <c:pt idx="1">
                  <c:v>0.15505958368341952</c:v>
                </c:pt>
                <c:pt idx="2">
                  <c:v>0.14011671643832493</c:v>
                </c:pt>
                <c:pt idx="3">
                  <c:v>0.11698746904460765</c:v>
                </c:pt>
                <c:pt idx="4">
                  <c:v>9.0171740409822912E-2</c:v>
                </c:pt>
                <c:pt idx="5">
                  <c:v>0.13595664743267127</c:v>
                </c:pt>
                <c:pt idx="6">
                  <c:v>0.16063779414841486</c:v>
                </c:pt>
                <c:pt idx="7">
                  <c:v>0.2165583486180172</c:v>
                </c:pt>
                <c:pt idx="8">
                  <c:v>0.2</c:v>
                </c:pt>
                <c:pt idx="9">
                  <c:v>0.18</c:v>
                </c:pt>
              </c:numCache>
            </c:numRef>
          </c:val>
          <c:smooth val="0"/>
          <c:extLst>
            <c:ext xmlns:c16="http://schemas.microsoft.com/office/drawing/2014/chart" uri="{C3380CC4-5D6E-409C-BE32-E72D297353CC}">
              <c16:uniqueId val="{00000001-2C27-4269-B546-D1F742C9B7CC}"/>
            </c:ext>
          </c:extLst>
        </c:ser>
        <c:ser>
          <c:idx val="2"/>
          <c:order val="2"/>
          <c:tx>
            <c:strRef>
              <c:f>Sheet1!$B$8</c:f>
              <c:strCache>
                <c:ptCount val="1"/>
                <c:pt idx="0">
                  <c:v>Non-remunerated </c:v>
                </c:pt>
              </c:strCache>
            </c:strRef>
          </c:tx>
          <c:spPr>
            <a:ln w="28575" cap="rnd">
              <a:solidFill>
                <a:srgbClr val="00B050"/>
              </a:solidFill>
              <a:round/>
            </a:ln>
            <a:effectLst/>
          </c:spPr>
          <c:marker>
            <c:symbol val="none"/>
          </c:marker>
          <c:cat>
            <c:numRef>
              <c:f>Sheet1!$C$5:$L$5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Sheet1!$C$8:$L$8</c:f>
              <c:numCache>
                <c:formatCode>0%</c:formatCode>
                <c:ptCount val="10"/>
                <c:pt idx="0">
                  <c:v>0.24546981348890656</c:v>
                </c:pt>
                <c:pt idx="1">
                  <c:v>0.25360046388885604</c:v>
                </c:pt>
                <c:pt idx="2">
                  <c:v>0.28111108578202293</c:v>
                </c:pt>
                <c:pt idx="3">
                  <c:v>0.27569164709258454</c:v>
                </c:pt>
                <c:pt idx="4">
                  <c:v>0.33263067786635281</c:v>
                </c:pt>
                <c:pt idx="5">
                  <c:v>0.4095202425122017</c:v>
                </c:pt>
                <c:pt idx="6">
                  <c:v>0.41244095008423903</c:v>
                </c:pt>
                <c:pt idx="7">
                  <c:v>0.36364118276947871</c:v>
                </c:pt>
                <c:pt idx="8">
                  <c:v>0.41</c:v>
                </c:pt>
                <c:pt idx="9">
                  <c:v>0.46</c:v>
                </c:pt>
              </c:numCache>
            </c:numRef>
          </c:val>
          <c:smooth val="0"/>
          <c:extLst>
            <c:ext xmlns:c16="http://schemas.microsoft.com/office/drawing/2014/chart" uri="{C3380CC4-5D6E-409C-BE32-E72D297353CC}">
              <c16:uniqueId val="{00000002-2C27-4269-B546-D1F742C9B7CC}"/>
            </c:ext>
          </c:extLst>
        </c:ser>
        <c:dLbls>
          <c:showLegendKey val="0"/>
          <c:showVal val="0"/>
          <c:showCatName val="0"/>
          <c:showSerName val="0"/>
          <c:showPercent val="0"/>
          <c:showBubbleSize val="0"/>
        </c:dLbls>
        <c:smooth val="0"/>
        <c:axId val="-1272366528"/>
        <c:axId val="-1272365984"/>
      </c:lineChart>
      <c:catAx>
        <c:axId val="-127236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365984"/>
        <c:crosses val="autoZero"/>
        <c:auto val="1"/>
        <c:lblAlgn val="ctr"/>
        <c:lblOffset val="100"/>
        <c:noMultiLvlLbl val="0"/>
      </c:catAx>
      <c:valAx>
        <c:axId val="-127236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366528"/>
        <c:crosses val="autoZero"/>
        <c:crossBetween val="between"/>
      </c:valAx>
      <c:spPr>
        <a:solidFill>
          <a:srgbClr val="FDFDFD"/>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DFDFD"/>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57BBD-6CBE-47A2-881A-468BAF48EA1A}"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9CFC2-56F6-41EE-A726-6FF8A4432934}" type="slidenum">
              <a:rPr lang="en-US" smtClean="0"/>
              <a:t>‹#›</a:t>
            </a:fld>
            <a:endParaRPr lang="en-US"/>
          </a:p>
        </p:txBody>
      </p:sp>
    </p:spTree>
    <p:extLst>
      <p:ext uri="{BB962C8B-B14F-4D97-AF65-F5344CB8AC3E}">
        <p14:creationId xmlns:p14="http://schemas.microsoft.com/office/powerpoint/2010/main" val="253995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E6205-79C6-4AAB-94EA-AC5243A2F745}" type="slidenum">
              <a:rPr lang="en-US" smtClean="0"/>
              <a:t>6</a:t>
            </a:fld>
            <a:endParaRPr lang="en-US"/>
          </a:p>
        </p:txBody>
      </p:sp>
    </p:spTree>
    <p:extLst>
      <p:ext uri="{BB962C8B-B14F-4D97-AF65-F5344CB8AC3E}">
        <p14:creationId xmlns:p14="http://schemas.microsoft.com/office/powerpoint/2010/main" val="87797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E6205-79C6-4AAB-94EA-AC5243A2F745}" type="slidenum">
              <a:rPr lang="en-US" smtClean="0"/>
              <a:t>9</a:t>
            </a:fld>
            <a:endParaRPr lang="en-US"/>
          </a:p>
        </p:txBody>
      </p:sp>
    </p:spTree>
    <p:extLst>
      <p:ext uri="{BB962C8B-B14F-4D97-AF65-F5344CB8AC3E}">
        <p14:creationId xmlns:p14="http://schemas.microsoft.com/office/powerpoint/2010/main" val="296598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E6205-79C6-4AAB-94EA-AC5243A2F745}" type="slidenum">
              <a:rPr lang="en-US" smtClean="0"/>
              <a:t>10</a:t>
            </a:fld>
            <a:endParaRPr lang="en-US"/>
          </a:p>
        </p:txBody>
      </p:sp>
    </p:spTree>
    <p:extLst>
      <p:ext uri="{BB962C8B-B14F-4D97-AF65-F5344CB8AC3E}">
        <p14:creationId xmlns:p14="http://schemas.microsoft.com/office/powerpoint/2010/main" val="158950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E6205-79C6-4AAB-94EA-AC5243A2F745}" type="slidenum">
              <a:rPr lang="en-US" smtClean="0"/>
              <a:t>11</a:t>
            </a:fld>
            <a:endParaRPr lang="en-US"/>
          </a:p>
        </p:txBody>
      </p:sp>
    </p:spTree>
    <p:extLst>
      <p:ext uri="{BB962C8B-B14F-4D97-AF65-F5344CB8AC3E}">
        <p14:creationId xmlns:p14="http://schemas.microsoft.com/office/powerpoint/2010/main" val="238842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E6205-79C6-4AAB-94EA-AC5243A2F745}" type="slidenum">
              <a:rPr lang="en-US" smtClean="0"/>
              <a:t>12</a:t>
            </a:fld>
            <a:endParaRPr lang="en-US"/>
          </a:p>
        </p:txBody>
      </p:sp>
    </p:spTree>
    <p:extLst>
      <p:ext uri="{BB962C8B-B14F-4D97-AF65-F5344CB8AC3E}">
        <p14:creationId xmlns:p14="http://schemas.microsoft.com/office/powerpoint/2010/main" val="88385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900" dirty="0"/>
              <a:t>Government of Georgia started activities for the centralization of the system, preparatory work has begun on the establishment of the National Blood Center (central blood establishment) and a centralized laboratory </a:t>
            </a:r>
          </a:p>
          <a:p>
            <a:pPr lvl="1"/>
            <a:r>
              <a:rPr lang="nl-NL" sz="2400" dirty="0"/>
              <a:t>According th</a:t>
            </a:r>
            <a:r>
              <a:rPr lang="fr-BE" sz="2400" dirty="0"/>
              <a:t>e</a:t>
            </a:r>
            <a:r>
              <a:rPr lang="nl-NL" sz="2400" dirty="0"/>
              <a:t> new law</a:t>
            </a:r>
            <a:r>
              <a:rPr lang="fr-BE" sz="2400" dirty="0"/>
              <a:t> </a:t>
            </a:r>
            <a:r>
              <a:rPr lang="fr-BE" sz="2400" dirty="0" err="1"/>
              <a:t>there</a:t>
            </a:r>
            <a:r>
              <a:rPr lang="fr-BE" sz="2400" dirty="0"/>
              <a:t> </a:t>
            </a:r>
            <a:r>
              <a:rPr lang="fr-BE" sz="2400" dirty="0" err="1"/>
              <a:t>should</a:t>
            </a:r>
            <a:r>
              <a:rPr lang="fr-BE" sz="2400" dirty="0"/>
              <a:t> </a:t>
            </a:r>
            <a:r>
              <a:rPr lang="fr-BE" sz="2400" dirty="0" err="1"/>
              <a:t>be</a:t>
            </a:r>
            <a:r>
              <a:rPr lang="fr-BE" sz="2400" dirty="0"/>
              <a:t> no more </a:t>
            </a:r>
            <a:r>
              <a:rPr lang="fr-BE" sz="2400" dirty="0" err="1"/>
              <a:t>than</a:t>
            </a:r>
            <a:r>
              <a:rPr lang="fr-BE" sz="2400" dirty="0"/>
              <a:t> </a:t>
            </a:r>
            <a:r>
              <a:rPr lang="fr-BE" sz="2400" dirty="0" err="1"/>
              <a:t>three</a:t>
            </a:r>
            <a:r>
              <a:rPr lang="fr-BE" sz="2400" dirty="0"/>
              <a:t> </a:t>
            </a:r>
            <a:r>
              <a:rPr lang="fr-BE" sz="2400" dirty="0" err="1"/>
              <a:t>blood</a:t>
            </a:r>
            <a:r>
              <a:rPr lang="fr-BE" sz="2400" dirty="0"/>
              <a:t> establishments operating in the country, </a:t>
            </a:r>
            <a:r>
              <a:rPr lang="fr-BE" sz="2400" dirty="0" err="1"/>
              <a:t>taking</a:t>
            </a:r>
            <a:r>
              <a:rPr lang="fr-BE" sz="2400" dirty="0"/>
              <a:t> </a:t>
            </a:r>
            <a:r>
              <a:rPr lang="fr-BE" sz="2400" dirty="0" err="1"/>
              <a:t>into</a:t>
            </a:r>
            <a:r>
              <a:rPr lang="fr-BE" sz="2400" dirty="0"/>
              <a:t> </a:t>
            </a:r>
            <a:r>
              <a:rPr lang="fr-BE" sz="2400" dirty="0" err="1"/>
              <a:t>account</a:t>
            </a:r>
            <a:r>
              <a:rPr lang="fr-BE" sz="2400" dirty="0"/>
              <a:t> the </a:t>
            </a:r>
            <a:r>
              <a:rPr lang="fr-BE" sz="2400" dirty="0" err="1"/>
              <a:t>geographical</a:t>
            </a:r>
            <a:r>
              <a:rPr lang="fr-BE" sz="2400" dirty="0"/>
              <a:t> </a:t>
            </a:r>
            <a:r>
              <a:rPr lang="fr-BE" sz="2400" dirty="0" err="1"/>
              <a:t>access</a:t>
            </a:r>
            <a:r>
              <a:rPr lang="fr-BE" sz="2400" dirty="0"/>
              <a:t>, one of </a:t>
            </a:r>
            <a:r>
              <a:rPr lang="fr-BE" sz="2400" dirty="0" err="1"/>
              <a:t>which</a:t>
            </a:r>
            <a:r>
              <a:rPr lang="fr-BE" sz="2400" dirty="0"/>
              <a:t>, the Central Blood Establishment, </a:t>
            </a:r>
            <a:r>
              <a:rPr lang="fr-BE" sz="2400" dirty="0" err="1"/>
              <a:t>shall</a:t>
            </a:r>
            <a:r>
              <a:rPr lang="fr-BE" sz="2400" dirty="0"/>
              <a:t> </a:t>
            </a:r>
            <a:r>
              <a:rPr lang="fr-BE" sz="2400" dirty="0" err="1"/>
              <a:t>be</a:t>
            </a:r>
            <a:r>
              <a:rPr lang="fr-BE" sz="2400" dirty="0"/>
              <a:t> </a:t>
            </a:r>
            <a:r>
              <a:rPr lang="fr-BE" sz="2400" dirty="0" err="1"/>
              <a:t>established</a:t>
            </a:r>
            <a:r>
              <a:rPr lang="fr-BE" sz="2400" dirty="0"/>
              <a:t> by the </a:t>
            </a:r>
            <a:r>
              <a:rPr lang="fr-BE" sz="2400" dirty="0" err="1"/>
              <a:t>Government</a:t>
            </a:r>
            <a:r>
              <a:rPr lang="fr-BE" sz="2400" dirty="0"/>
              <a:t> of Georgia on </a:t>
            </a:r>
            <a:r>
              <a:rPr lang="fr-BE" sz="2400" dirty="0" err="1"/>
              <a:t>behalf</a:t>
            </a:r>
            <a:r>
              <a:rPr lang="fr-BE" sz="2400" dirty="0"/>
              <a:t> of the state.</a:t>
            </a:r>
            <a:endParaRPr lang="en-US" sz="2400" dirty="0"/>
          </a:p>
          <a:p>
            <a:pPr lvl="0"/>
            <a:r>
              <a:rPr lang="en-US" sz="2900" dirty="0"/>
              <a:t>Planned strengthening of the existing awareness-raising campaigns based on the “communication strategy” for the recruitment and retention of voluntary non-remunerated blood donors</a:t>
            </a:r>
            <a:r>
              <a:rPr lang="fr-BE" sz="2900" dirty="0"/>
              <a:t>   </a:t>
            </a:r>
          </a:p>
        </p:txBody>
      </p:sp>
      <p:sp>
        <p:nvSpPr>
          <p:cNvPr id="4" name="Slide Number Placeholder 3"/>
          <p:cNvSpPr>
            <a:spLocks noGrp="1"/>
          </p:cNvSpPr>
          <p:nvPr>
            <p:ph type="sldNum" sz="quarter" idx="5"/>
          </p:nvPr>
        </p:nvSpPr>
        <p:spPr/>
        <p:txBody>
          <a:bodyPr/>
          <a:lstStyle/>
          <a:p>
            <a:fld id="{3DAE6205-79C6-4AAB-94EA-AC5243A2F745}" type="slidenum">
              <a:rPr lang="en-US" smtClean="0"/>
              <a:t>15</a:t>
            </a:fld>
            <a:endParaRPr lang="en-US"/>
          </a:p>
        </p:txBody>
      </p:sp>
    </p:spTree>
    <p:extLst>
      <p:ext uri="{BB962C8B-B14F-4D97-AF65-F5344CB8AC3E}">
        <p14:creationId xmlns:p14="http://schemas.microsoft.com/office/powerpoint/2010/main" val="78754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FF113E-D9F5-4F81-B252-F7F55250025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263631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F113E-D9F5-4F81-B252-F7F55250025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219701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F113E-D9F5-4F81-B252-F7F55250025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36577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F113E-D9F5-4F81-B252-F7F55250025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269237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F113E-D9F5-4F81-B252-F7F55250025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302685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F113E-D9F5-4F81-B252-F7F55250025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104705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F113E-D9F5-4F81-B252-F7F552500256}"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262798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F113E-D9F5-4F81-B252-F7F552500256}"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423689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F113E-D9F5-4F81-B252-F7F552500256}"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234255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F113E-D9F5-4F81-B252-F7F55250025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142303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F113E-D9F5-4F81-B252-F7F55250025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03710-2627-4AB2-9CBA-73EB4A43FFF0}" type="slidenum">
              <a:rPr lang="en-US" smtClean="0"/>
              <a:t>‹#›</a:t>
            </a:fld>
            <a:endParaRPr lang="en-US"/>
          </a:p>
        </p:txBody>
      </p:sp>
    </p:spTree>
    <p:extLst>
      <p:ext uri="{BB962C8B-B14F-4D97-AF65-F5344CB8AC3E}">
        <p14:creationId xmlns:p14="http://schemas.microsoft.com/office/powerpoint/2010/main" val="58661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F113E-D9F5-4F81-B252-F7F552500256}"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03710-2627-4AB2-9CBA-73EB4A43FFF0}" type="slidenum">
              <a:rPr lang="en-US" smtClean="0"/>
              <a:t>‹#›</a:t>
            </a:fld>
            <a:endParaRPr lang="en-US"/>
          </a:p>
        </p:txBody>
      </p:sp>
    </p:spTree>
    <p:extLst>
      <p:ext uri="{BB962C8B-B14F-4D97-AF65-F5344CB8AC3E}">
        <p14:creationId xmlns:p14="http://schemas.microsoft.com/office/powerpoint/2010/main" val="320507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ciencedirect.com/journal/transfusion-and-apheresis-science/vol/64/issue/3" TargetMode="External"/><Relationship Id="rId4" Type="http://schemas.openxmlformats.org/officeDocument/2006/relationships/hyperlink" Target="https://www.sciencedirect.com/journal/transfusion-and-apheresis-scienc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https://learn.ncdc.g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7.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1331" y="373014"/>
            <a:ext cx="10203625" cy="202022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l">
              <a:lnSpc>
                <a:spcPct val="100000"/>
              </a:lnSpc>
            </a:pPr>
            <a:br>
              <a:rPr lang="en-US" sz="4400" b="1" dirty="0">
                <a:solidFill>
                  <a:schemeClr val="accent5">
                    <a:lumMod val="50000"/>
                  </a:schemeClr>
                </a:solidFill>
              </a:rPr>
            </a:br>
            <a:br>
              <a:rPr lang="en-US" sz="4400" b="1" dirty="0">
                <a:solidFill>
                  <a:schemeClr val="accent5">
                    <a:lumMod val="50000"/>
                  </a:schemeClr>
                </a:solidFill>
              </a:rPr>
            </a:br>
            <a:br>
              <a:rPr lang="en-US" sz="4400" b="1" dirty="0">
                <a:solidFill>
                  <a:schemeClr val="accent5">
                    <a:lumMod val="50000"/>
                  </a:schemeClr>
                </a:solidFill>
              </a:rPr>
            </a:br>
            <a:r>
              <a:rPr lang="en-US" sz="4400" dirty="0">
                <a:solidFill>
                  <a:schemeClr val="accent1">
                    <a:lumMod val="50000"/>
                  </a:schemeClr>
                </a:solidFill>
                <a:latin typeface="Gill Sans MT (body)"/>
                <a:cs typeface="Aharoni" pitchFamily="2" charset="-79"/>
              </a:rPr>
              <a:t>VOLUNTARY NON-REMUNERATED DONATIONS IN GEORGIA </a:t>
            </a:r>
            <a:br>
              <a:rPr lang="en-US" sz="4400" dirty="0">
                <a:solidFill>
                  <a:schemeClr val="accent1">
                    <a:lumMod val="50000"/>
                  </a:schemeClr>
                </a:solidFill>
                <a:latin typeface="Gill Sans MT (body)"/>
                <a:cs typeface="Aharoni" pitchFamily="2" charset="-79"/>
              </a:rPr>
            </a:br>
            <a:r>
              <a:rPr lang="en-US" sz="4400" dirty="0">
                <a:solidFill>
                  <a:schemeClr val="accent1">
                    <a:lumMod val="50000"/>
                  </a:schemeClr>
                </a:solidFill>
                <a:latin typeface="Gill Sans MT (body)"/>
                <a:cs typeface="Aharoni" pitchFamily="2" charset="-79"/>
              </a:rPr>
              <a:t>     </a:t>
            </a:r>
            <a:endParaRPr lang="en-US" sz="5400" dirty="0">
              <a:solidFill>
                <a:schemeClr val="accent5">
                  <a:lumMod val="50000"/>
                </a:schemeClr>
              </a:solidFill>
            </a:endParaRPr>
          </a:p>
        </p:txBody>
      </p:sp>
      <p:sp>
        <p:nvSpPr>
          <p:cNvPr id="3" name="Subtitle 2"/>
          <p:cNvSpPr>
            <a:spLocks noGrp="1"/>
          </p:cNvSpPr>
          <p:nvPr>
            <p:ph type="subTitle" idx="1"/>
          </p:nvPr>
        </p:nvSpPr>
        <p:spPr>
          <a:xfrm>
            <a:off x="1117858" y="3906153"/>
            <a:ext cx="9978509" cy="2058041"/>
          </a:xfrm>
          <a:solidFill>
            <a:schemeClr val="accent6">
              <a:lumMod val="40000"/>
              <a:lumOff val="60000"/>
            </a:schemeClr>
          </a:solidFill>
        </p:spPr>
        <p:txBody>
          <a:bodyPr>
            <a:normAutofit fontScale="25000" lnSpcReduction="20000"/>
          </a:bodyPr>
          <a:lstStyle/>
          <a:p>
            <a:endParaRPr lang="en-US" dirty="0">
              <a:solidFill>
                <a:schemeClr val="accent5">
                  <a:lumMod val="50000"/>
                </a:schemeClr>
              </a:solidFill>
            </a:endParaRPr>
          </a:p>
          <a:p>
            <a:pPr algn="l"/>
            <a:r>
              <a:rPr lang="en-US" sz="11200" dirty="0">
                <a:solidFill>
                  <a:schemeClr val="accent1">
                    <a:lumMod val="50000"/>
                  </a:schemeClr>
                </a:solidFill>
              </a:rPr>
              <a:t>Ketevan Shermadini, MD</a:t>
            </a:r>
          </a:p>
          <a:p>
            <a:pPr algn="l"/>
            <a:r>
              <a:rPr lang="en-US" sz="8000" dirty="0">
                <a:solidFill>
                  <a:schemeClr val="accent1">
                    <a:lumMod val="50000"/>
                  </a:schemeClr>
                </a:solidFill>
              </a:rPr>
              <a:t>National Center for Disease Control and Public Health. Tbilisi, Georgia</a:t>
            </a:r>
          </a:p>
          <a:p>
            <a:pPr algn="l"/>
            <a:endParaRPr lang="en-US" sz="8000" dirty="0">
              <a:solidFill>
                <a:schemeClr val="accent1">
                  <a:lumMod val="50000"/>
                </a:schemeClr>
              </a:solidFill>
            </a:endParaRPr>
          </a:p>
          <a:p>
            <a:pPr algn="l"/>
            <a:r>
              <a:rPr lang="nl-NL" sz="8000" dirty="0">
                <a:solidFill>
                  <a:schemeClr val="accent1">
                    <a:lumMod val="50000"/>
                  </a:schemeClr>
                </a:solidFill>
              </a:rPr>
              <a:t>ECDHM 2025</a:t>
            </a:r>
          </a:p>
          <a:p>
            <a:pPr algn="l"/>
            <a:r>
              <a:rPr lang="nl-NL" sz="8000" dirty="0">
                <a:solidFill>
                  <a:schemeClr val="accent1">
                    <a:lumMod val="50000"/>
                  </a:schemeClr>
                </a:solidFill>
              </a:rPr>
              <a:t>11 september 2025, Wijk aan Zee, </a:t>
            </a:r>
            <a:r>
              <a:rPr lang="nl-NL" sz="8000">
                <a:solidFill>
                  <a:schemeClr val="accent1">
                    <a:lumMod val="50000"/>
                  </a:schemeClr>
                </a:solidFill>
              </a:rPr>
              <a:t>The Netherlands </a:t>
            </a:r>
            <a:endParaRPr lang="en-US" sz="8000" dirty="0">
              <a:solidFill>
                <a:schemeClr val="accent1">
                  <a:lumMod val="50000"/>
                </a:schemeClr>
              </a:solidFill>
            </a:endParaRPr>
          </a:p>
        </p:txBody>
      </p:sp>
      <p:pic>
        <p:nvPicPr>
          <p:cNvPr id="6" name="Picture 5">
            <a:extLst>
              <a:ext uri="{FF2B5EF4-FFF2-40B4-BE49-F238E27FC236}">
                <a16:creationId xmlns:a16="http://schemas.microsoft.com/office/drawing/2014/main" id="{860572E6-3A4E-4EF9-855E-64FBD9FC4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741" y="4935173"/>
            <a:ext cx="937728" cy="7518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itle 1">
            <a:extLst>
              <a:ext uri="{FF2B5EF4-FFF2-40B4-BE49-F238E27FC236}">
                <a16:creationId xmlns:a16="http://schemas.microsoft.com/office/drawing/2014/main" id="{86E9B852-A4C0-493F-9643-388F20A9CD46}"/>
              </a:ext>
            </a:extLst>
          </p:cNvPr>
          <p:cNvSpPr txBox="1">
            <a:spLocks/>
          </p:cNvSpPr>
          <p:nvPr/>
        </p:nvSpPr>
        <p:spPr>
          <a:xfrm>
            <a:off x="589686" y="2026709"/>
            <a:ext cx="10402975" cy="1485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dirty="0">
                <a:solidFill>
                  <a:schemeClr val="accent1">
                    <a:lumMod val="50000"/>
                  </a:schemeClr>
                </a:solidFill>
                <a:latin typeface="Gill Sans MT (body)"/>
                <a:cs typeface="Aharoni" pitchFamily="2" charset="-79"/>
              </a:rPr>
              <a:t>                               </a:t>
            </a:r>
            <a:r>
              <a:rPr lang="en-US" sz="4400" dirty="0">
                <a:solidFill>
                  <a:srgbClr val="7030A0"/>
                </a:solidFill>
                <a:latin typeface="Gill Sans MT (body)"/>
                <a:cs typeface="Aharoni" pitchFamily="2" charset="-79"/>
              </a:rPr>
              <a:t>EXPERIENCE,</a:t>
            </a:r>
            <a:br>
              <a:rPr lang="en-US" sz="4400" dirty="0">
                <a:solidFill>
                  <a:srgbClr val="7030A0"/>
                </a:solidFill>
                <a:latin typeface="Gill Sans MT (body)"/>
                <a:cs typeface="Aharoni" pitchFamily="2" charset="-79"/>
              </a:rPr>
            </a:br>
            <a:r>
              <a:rPr lang="en-US" sz="4400" dirty="0">
                <a:solidFill>
                  <a:srgbClr val="7030A0"/>
                </a:solidFill>
                <a:latin typeface="Gill Sans MT (body)"/>
                <a:cs typeface="Aharoni" pitchFamily="2" charset="-79"/>
              </a:rPr>
              <a:t>		                           CHALLENGES, </a:t>
            </a:r>
            <a:br>
              <a:rPr lang="en-US" sz="4400" dirty="0">
                <a:solidFill>
                  <a:srgbClr val="7030A0"/>
                </a:solidFill>
                <a:latin typeface="Gill Sans MT (body)"/>
                <a:cs typeface="Aharoni" pitchFamily="2" charset="-79"/>
              </a:rPr>
            </a:br>
            <a:r>
              <a:rPr lang="en-US" sz="4400" dirty="0">
                <a:solidFill>
                  <a:srgbClr val="7030A0"/>
                </a:solidFill>
                <a:latin typeface="Gill Sans MT (body)"/>
                <a:cs typeface="Aharoni" pitchFamily="2" charset="-79"/>
              </a:rPr>
              <a:t>			                           OPPORTUNITIES </a:t>
            </a:r>
            <a:endParaRPr lang="en-US" sz="5400" dirty="0">
              <a:solidFill>
                <a:srgbClr val="7030A0"/>
              </a:solidFill>
            </a:endParaRPr>
          </a:p>
        </p:txBody>
      </p:sp>
      <p:cxnSp>
        <p:nvCxnSpPr>
          <p:cNvPr id="8" name="Straight Connector 7">
            <a:extLst>
              <a:ext uri="{FF2B5EF4-FFF2-40B4-BE49-F238E27FC236}">
                <a16:creationId xmlns:a16="http://schemas.microsoft.com/office/drawing/2014/main" id="{B6D96F55-0678-4EC2-AB20-64736874780C}"/>
              </a:ext>
            </a:extLst>
          </p:cNvPr>
          <p:cNvCxnSpPr/>
          <p:nvPr/>
        </p:nvCxnSpPr>
        <p:spPr>
          <a:xfrm>
            <a:off x="2587689" y="3633908"/>
            <a:ext cx="8817428"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5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529322-1602-2B21-DFF4-153B3330AA3B}"/>
              </a:ext>
            </a:extLst>
          </p:cNvPr>
          <p:cNvSpPr>
            <a:spLocks noGrp="1"/>
          </p:cNvSpPr>
          <p:nvPr>
            <p:ph type="sldNum" sz="quarter" idx="12"/>
          </p:nvPr>
        </p:nvSpPr>
        <p:spPr/>
        <p:txBody>
          <a:bodyPr/>
          <a:lstStyle/>
          <a:p>
            <a:fld id="{CE80A222-27A2-499A-9E2A-14884A5A6E9E}" type="slidenum">
              <a:rPr lang="en-US" smtClean="0"/>
              <a:t>10</a:t>
            </a:fld>
            <a:endParaRPr lang="en-US"/>
          </a:p>
        </p:txBody>
      </p:sp>
      <p:graphicFrame>
        <p:nvGraphicFramePr>
          <p:cNvPr id="7" name="Chart 6">
            <a:extLst>
              <a:ext uri="{FF2B5EF4-FFF2-40B4-BE49-F238E27FC236}">
                <a16:creationId xmlns:a16="http://schemas.microsoft.com/office/drawing/2014/main" id="{1AF88AB4-7BE3-4D64-BB4C-A5BEDF75D3F0}"/>
              </a:ext>
            </a:extLst>
          </p:cNvPr>
          <p:cNvGraphicFramePr/>
          <p:nvPr>
            <p:extLst>
              <p:ext uri="{D42A27DB-BD31-4B8C-83A1-F6EECF244321}">
                <p14:modId xmlns:p14="http://schemas.microsoft.com/office/powerpoint/2010/main" val="3755725799"/>
              </p:ext>
            </p:extLst>
          </p:nvPr>
        </p:nvGraphicFramePr>
        <p:xfrm>
          <a:off x="1906268" y="1237386"/>
          <a:ext cx="8163745" cy="472249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7D67701F-BB34-43FD-862B-22E15A819C32}"/>
              </a:ext>
            </a:extLst>
          </p:cNvPr>
          <p:cNvSpPr>
            <a:spLocks noGrp="1"/>
          </p:cNvSpPr>
          <p:nvPr>
            <p:ph type="title"/>
          </p:nvPr>
        </p:nvSpPr>
        <p:spPr>
          <a:xfrm>
            <a:off x="286168" y="136525"/>
            <a:ext cx="11169242" cy="901559"/>
          </a:xfrm>
        </p:spPr>
        <p:txBody>
          <a:bodyPr>
            <a:normAutofit fontScale="90000"/>
          </a:bodyPr>
          <a:lstStyle/>
          <a:p>
            <a:br>
              <a:rPr lang="en-US" sz="3200" b="1" dirty="0">
                <a:solidFill>
                  <a:schemeClr val="accent1">
                    <a:lumMod val="50000"/>
                  </a:schemeClr>
                </a:solidFill>
                <a:latin typeface="+mn-lt"/>
                <a:ea typeface="+mn-ea"/>
                <a:cs typeface="+mn-cs"/>
              </a:rPr>
            </a:br>
            <a:r>
              <a:rPr lang="en-US" sz="3200" b="1" dirty="0">
                <a:solidFill>
                  <a:schemeClr val="accent1">
                    <a:lumMod val="50000"/>
                  </a:schemeClr>
                </a:solidFill>
                <a:latin typeface="+mn-lt"/>
                <a:ea typeface="+mn-ea"/>
                <a:cs typeface="+mn-cs"/>
              </a:rPr>
              <a:t> </a:t>
            </a:r>
            <a:r>
              <a:rPr lang="en-US" sz="3600" b="1" dirty="0">
                <a:solidFill>
                  <a:schemeClr val="accent1">
                    <a:lumMod val="50000"/>
                  </a:schemeClr>
                </a:solidFill>
                <a:ea typeface="+mn-ea"/>
                <a:cs typeface="+mn-cs"/>
              </a:rPr>
              <a:t>Blood Donations by Remuneration Status in 2015-2024</a:t>
            </a:r>
            <a:br>
              <a:rPr lang="en-US" sz="3200" b="1" dirty="0">
                <a:solidFill>
                  <a:schemeClr val="accent1">
                    <a:lumMod val="50000"/>
                  </a:schemeClr>
                </a:solidFill>
                <a:latin typeface="+mn-lt"/>
                <a:ea typeface="+mn-ea"/>
                <a:cs typeface="+mn-cs"/>
              </a:rPr>
            </a:br>
            <a:endParaRPr lang="en-GB" sz="3200" b="1" dirty="0">
              <a:solidFill>
                <a:schemeClr val="accent1">
                  <a:lumMod val="50000"/>
                </a:schemeClr>
              </a:solidFill>
              <a:latin typeface="+mn-lt"/>
              <a:ea typeface="+mn-ea"/>
              <a:cs typeface="+mn-cs"/>
            </a:endParaRPr>
          </a:p>
        </p:txBody>
      </p:sp>
      <p:cxnSp>
        <p:nvCxnSpPr>
          <p:cNvPr id="10" name="Straight Connector 9">
            <a:extLst>
              <a:ext uri="{FF2B5EF4-FFF2-40B4-BE49-F238E27FC236}">
                <a16:creationId xmlns:a16="http://schemas.microsoft.com/office/drawing/2014/main" id="{C8788927-B8D9-421D-9A5D-81F3C0D247D7}"/>
              </a:ext>
            </a:extLst>
          </p:cNvPr>
          <p:cNvCxnSpPr>
            <a:cxnSpLocks/>
          </p:cNvCxnSpPr>
          <p:nvPr/>
        </p:nvCxnSpPr>
        <p:spPr>
          <a:xfrm>
            <a:off x="401215" y="898124"/>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273262-C82C-4673-86D1-47C5C3A6BD92}"/>
              </a:ext>
            </a:extLst>
          </p:cNvPr>
          <p:cNvGrpSpPr/>
          <p:nvPr/>
        </p:nvGrpSpPr>
        <p:grpSpPr>
          <a:xfrm>
            <a:off x="9479902" y="6202320"/>
            <a:ext cx="2516155" cy="563271"/>
            <a:chOff x="7079810" y="462721"/>
            <a:chExt cx="1856500" cy="291656"/>
          </a:xfrm>
        </p:grpSpPr>
        <p:pic>
          <p:nvPicPr>
            <p:cNvPr id="14" name="Picture 2" descr="https://www.ncdc.ge/assets/images/logotext.png">
              <a:extLst>
                <a:ext uri="{FF2B5EF4-FFF2-40B4-BE49-F238E27FC236}">
                  <a16:creationId xmlns:a16="http://schemas.microsoft.com/office/drawing/2014/main" id="{15ADB176-22B6-469D-A296-8E8BDE22B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810" y="462721"/>
              <a:ext cx="435403" cy="2663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2D54111-0BDE-4086-B2FC-5930CF885494}"/>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spTree>
    <p:extLst>
      <p:ext uri="{BB962C8B-B14F-4D97-AF65-F5344CB8AC3E}">
        <p14:creationId xmlns:p14="http://schemas.microsoft.com/office/powerpoint/2010/main" val="135367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91D54D-3DF5-483D-9191-67F52940BD40}"/>
              </a:ext>
            </a:extLst>
          </p:cNvPr>
          <p:cNvSpPr txBox="1"/>
          <p:nvPr/>
        </p:nvSpPr>
        <p:spPr>
          <a:xfrm>
            <a:off x="693182" y="1077770"/>
            <a:ext cx="10999237" cy="4689745"/>
          </a:xfrm>
          <a:prstGeom prst="rect">
            <a:avLst/>
          </a:prstGeom>
          <a:noFill/>
        </p:spPr>
        <p:txBody>
          <a:bodyPr wrap="square" lIns="76200" tIns="38100" rIns="76200" bIns="38100" rtlCol="0" anchor="t">
            <a:spAutoFit/>
          </a:bodyPr>
          <a:lstStyle/>
          <a:p>
            <a:endParaRPr lang="en-GB" sz="2125" b="1" dirty="0">
              <a:solidFill>
                <a:schemeClr val="accent5">
                  <a:lumMod val="50000"/>
                </a:schemeClr>
              </a:solidFill>
            </a:endParaRPr>
          </a:p>
          <a:p>
            <a:pPr marL="342900" indent="-342900">
              <a:buFont typeface="Arial" panose="020B0604020202020204" pitchFamily="34" charset="0"/>
              <a:buChar char="•"/>
            </a:pPr>
            <a:r>
              <a:rPr lang="en-US" dirty="0">
                <a:solidFill>
                  <a:schemeClr val="accent5">
                    <a:lumMod val="50000"/>
                  </a:schemeClr>
                </a:solidFill>
              </a:rPr>
              <a:t>548,530 donations from 221,492 blood donors in 25 blood banks.</a:t>
            </a:r>
            <a:endParaRPr lang="en-US" dirty="0">
              <a:solidFill>
                <a:schemeClr val="accent5">
                  <a:lumMod val="50000"/>
                </a:schemeClr>
              </a:solidFill>
              <a:cs typeface="Arial"/>
            </a:endParaRPr>
          </a:p>
          <a:p>
            <a:pPr marL="342900" indent="-342900">
              <a:buFont typeface="Arial" panose="020B0604020202020204" pitchFamily="34" charset="0"/>
              <a:buChar char="•"/>
            </a:pPr>
            <a:r>
              <a:rPr lang="en-US" dirty="0">
                <a:solidFill>
                  <a:schemeClr val="accent5">
                    <a:lumMod val="50000"/>
                  </a:schemeClr>
                </a:solidFill>
              </a:rPr>
              <a:t>Paid donors had an average of 2.5 donations per year, compared to 1.0 donation per year for replacement, and 1.1 donation per year for VNRBDs.</a:t>
            </a:r>
          </a:p>
          <a:p>
            <a:pPr marL="342900" indent="-342900">
              <a:buFont typeface="Arial" panose="020B0604020202020204" pitchFamily="34" charset="0"/>
              <a:buChar char="•"/>
            </a:pPr>
            <a:r>
              <a:rPr lang="en-GB" dirty="0">
                <a:solidFill>
                  <a:schemeClr val="accent5">
                    <a:lumMod val="50000"/>
                  </a:schemeClr>
                </a:solidFill>
              </a:rPr>
              <a:t>During 2018–2023, the proportions of paid donors decreased (38.8–22.1 %); the proportions of replacement (19.1–26.0 %) and VNRBDs (38.7–48.3 %) increased. </a:t>
            </a:r>
          </a:p>
          <a:p>
            <a:endParaRPr lang="en-GB" dirty="0">
              <a:solidFill>
                <a:schemeClr val="accent5">
                  <a:lumMod val="50000"/>
                </a:schemeClr>
              </a:solidFill>
            </a:endParaRPr>
          </a:p>
          <a:p>
            <a:pPr marL="342900" indent="-342900">
              <a:buFont typeface="Arial" panose="020B0604020202020204" pitchFamily="34" charset="0"/>
              <a:buChar char="•"/>
            </a:pPr>
            <a:r>
              <a:rPr lang="en-GB" b="1" dirty="0">
                <a:solidFill>
                  <a:schemeClr val="accent5">
                    <a:lumMod val="50000"/>
                  </a:schemeClr>
                </a:solidFill>
              </a:rPr>
              <a:t>Among first-time donors</a:t>
            </a:r>
            <a:r>
              <a:rPr lang="en-GB" dirty="0">
                <a:solidFill>
                  <a:schemeClr val="accent5">
                    <a:lumMod val="50000"/>
                  </a:schemeClr>
                </a:solidFill>
              </a:rPr>
              <a:t>, prevalence decreased during 2018–2023 for anti-HCV (2.0–0.9 %) but were stable for HBsAg (range: 1.9 %-2.1 %) and anti-HIV (range: 0.1 %-0.2 %). </a:t>
            </a:r>
          </a:p>
          <a:p>
            <a:pPr marL="342900" indent="-342900">
              <a:buFont typeface="Arial" panose="020B0604020202020204" pitchFamily="34" charset="0"/>
              <a:buChar char="•"/>
            </a:pPr>
            <a:r>
              <a:rPr lang="en-GB" b="1" dirty="0">
                <a:solidFill>
                  <a:schemeClr val="accent5">
                    <a:lumMod val="50000"/>
                  </a:schemeClr>
                </a:solidFill>
              </a:rPr>
              <a:t>Among repeat donors</a:t>
            </a:r>
            <a:r>
              <a:rPr lang="en-GB" dirty="0">
                <a:solidFill>
                  <a:schemeClr val="accent5">
                    <a:lumMod val="50000"/>
                  </a:schemeClr>
                </a:solidFill>
              </a:rPr>
              <a:t>, prevalence of anti-HCV decreased (from 0.3 % to 0.2 %) while rates were stable for anti-HIV (0.04 %-0.1 %), and HBsAg (0.1 % in all years). </a:t>
            </a:r>
          </a:p>
          <a:p>
            <a:endParaRPr lang="en-GB" dirty="0">
              <a:solidFill>
                <a:schemeClr val="accent5">
                  <a:lumMod val="50000"/>
                </a:schemeClr>
              </a:solidFill>
            </a:endParaRPr>
          </a:p>
          <a:p>
            <a:pPr marL="342900" indent="-342900">
              <a:buFont typeface="Arial" panose="020B0604020202020204" pitchFamily="34" charset="0"/>
              <a:buChar char="•"/>
            </a:pPr>
            <a:r>
              <a:rPr lang="en-US" dirty="0">
                <a:solidFill>
                  <a:schemeClr val="accent5">
                    <a:lumMod val="50000"/>
                  </a:schemeClr>
                </a:solidFill>
              </a:rPr>
              <a:t>The findings reiterate the importance of transitioning to exclusive voluntary non-remunerated donor pool. They also underscore the importance of donor retention to advance blood transfusion safety.</a:t>
            </a:r>
            <a:r>
              <a:rPr lang="en-US" sz="2000" dirty="0">
                <a:solidFill>
                  <a:schemeClr val="accent5">
                    <a:lumMod val="50000"/>
                  </a:schemeClr>
                </a:solidFill>
              </a:rPr>
              <a:t> </a:t>
            </a:r>
          </a:p>
          <a:p>
            <a:pPr lvl="0" eaLnBrk="0" fontAlgn="base" hangingPunct="0">
              <a:spcBef>
                <a:spcPct val="0"/>
              </a:spcBef>
              <a:spcAft>
                <a:spcPct val="0"/>
              </a:spcAft>
            </a:pPr>
            <a:endParaRPr lang="en-GB" sz="2125" b="1" dirty="0">
              <a:solidFill>
                <a:schemeClr val="accent5">
                  <a:lumMod val="50000"/>
                </a:schemeClr>
              </a:solidFill>
            </a:endParaRPr>
          </a:p>
          <a:p>
            <a:endParaRPr lang="en-GB" sz="2125" b="1" dirty="0">
              <a:solidFill>
                <a:schemeClr val="accent5">
                  <a:lumMod val="50000"/>
                </a:schemeClr>
              </a:solidFill>
            </a:endParaRPr>
          </a:p>
        </p:txBody>
      </p:sp>
      <p:grpSp>
        <p:nvGrpSpPr>
          <p:cNvPr id="9" name="Group 8">
            <a:extLst>
              <a:ext uri="{FF2B5EF4-FFF2-40B4-BE49-F238E27FC236}">
                <a16:creationId xmlns:a16="http://schemas.microsoft.com/office/drawing/2014/main" id="{A8A5ADCA-547F-46B1-AAA7-66411A12FD0A}"/>
              </a:ext>
            </a:extLst>
          </p:cNvPr>
          <p:cNvGrpSpPr/>
          <p:nvPr/>
        </p:nvGrpSpPr>
        <p:grpSpPr>
          <a:xfrm>
            <a:off x="9385382" y="6081031"/>
            <a:ext cx="2738045" cy="533400"/>
            <a:chOff x="7183077" y="462721"/>
            <a:chExt cx="1753233" cy="291656"/>
          </a:xfrm>
        </p:grpSpPr>
        <p:pic>
          <p:nvPicPr>
            <p:cNvPr id="10" name="Picture 2" descr="https://www.ncdc.ge/assets/images/logotext.png">
              <a:extLst>
                <a:ext uri="{FF2B5EF4-FFF2-40B4-BE49-F238E27FC236}">
                  <a16:creationId xmlns:a16="http://schemas.microsoft.com/office/drawing/2014/main" id="{4EE2E635-20FE-4A4F-96F6-30BE0522B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4FBED9-2E2B-4554-B195-1EA1F1F09EDA}"/>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cxnSp>
        <p:nvCxnSpPr>
          <p:cNvPr id="13" name="Straight Connector 12">
            <a:extLst>
              <a:ext uri="{FF2B5EF4-FFF2-40B4-BE49-F238E27FC236}">
                <a16:creationId xmlns:a16="http://schemas.microsoft.com/office/drawing/2014/main" id="{69BC8DF3-C089-4D61-BB9A-710CB7D26EE1}"/>
              </a:ext>
            </a:extLst>
          </p:cNvPr>
          <p:cNvCxnSpPr>
            <a:cxnSpLocks/>
          </p:cNvCxnSpPr>
          <p:nvPr/>
        </p:nvCxnSpPr>
        <p:spPr>
          <a:xfrm>
            <a:off x="401215" y="898124"/>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2BE01A-BC47-4003-B4CD-41065A2FBA5B}"/>
              </a:ext>
            </a:extLst>
          </p:cNvPr>
          <p:cNvSpPr/>
          <p:nvPr/>
        </p:nvSpPr>
        <p:spPr>
          <a:xfrm>
            <a:off x="1546399" y="5516123"/>
            <a:ext cx="7838983" cy="969496"/>
          </a:xfrm>
          <a:prstGeom prst="rect">
            <a:avLst/>
          </a:prstGeom>
        </p:spPr>
        <p:txBody>
          <a:bodyPr wrap="square">
            <a:spAutoFit/>
          </a:bodyPr>
          <a:lstStyle/>
          <a:p>
            <a:pPr lvl="0" eaLnBrk="0" fontAlgn="base" hangingPunct="0">
              <a:spcBef>
                <a:spcPct val="0"/>
              </a:spcBef>
              <a:spcAft>
                <a:spcPct val="0"/>
              </a:spcAft>
            </a:pPr>
            <a:r>
              <a:rPr lang="en-US" altLang="en-US" sz="1400" i="1" dirty="0">
                <a:solidFill>
                  <a:schemeClr val="accent5">
                    <a:lumMod val="50000"/>
                  </a:schemeClr>
                </a:solidFill>
                <a:latin typeface="ElsevierGulliver"/>
              </a:rPr>
              <a:t>Prevalence of transfusion transmitted infections by mode of donation and </a:t>
            </a:r>
          </a:p>
          <a:p>
            <a:pPr lvl="0" eaLnBrk="0" fontAlgn="base" hangingPunct="0">
              <a:spcBef>
                <a:spcPct val="0"/>
              </a:spcBef>
              <a:spcAft>
                <a:spcPct val="0"/>
              </a:spcAft>
            </a:pPr>
            <a:r>
              <a:rPr lang="en-US" altLang="en-US" sz="1400" i="1" dirty="0">
                <a:solidFill>
                  <a:schemeClr val="accent5">
                    <a:lumMod val="50000"/>
                  </a:schemeClr>
                </a:solidFill>
                <a:latin typeface="ElsevierGulliver"/>
              </a:rPr>
              <a:t>remuneration status among blood donors in Georgia, 2018–2023</a:t>
            </a:r>
          </a:p>
          <a:p>
            <a:r>
              <a:rPr lang="en-US" altLang="en-US" sz="1100" i="1" dirty="0">
                <a:solidFill>
                  <a:schemeClr val="accent5">
                    <a:lumMod val="50000"/>
                  </a:schemeClr>
                </a:solidFill>
              </a:rPr>
              <a:t>Ketevan Shermadini, </a:t>
            </a:r>
            <a:r>
              <a:rPr lang="en-US" altLang="en-US" sz="1100" i="1" dirty="0" err="1">
                <a:solidFill>
                  <a:schemeClr val="accent5">
                    <a:lumMod val="50000"/>
                  </a:schemeClr>
                </a:solidFill>
              </a:rPr>
              <a:t>EvanM</a:t>
            </a:r>
            <a:r>
              <a:rPr lang="en-US" altLang="en-US" sz="1100" i="1" dirty="0">
                <a:solidFill>
                  <a:schemeClr val="accent5">
                    <a:lumMod val="50000"/>
                  </a:schemeClr>
                </a:solidFill>
              </a:rPr>
              <a:t>. Bloch , Shaun </a:t>
            </a:r>
            <a:r>
              <a:rPr lang="en-US" altLang="en-US" sz="1100" i="1" dirty="0" err="1">
                <a:solidFill>
                  <a:schemeClr val="accent5">
                    <a:lumMod val="50000"/>
                  </a:schemeClr>
                </a:solidFill>
              </a:rPr>
              <a:t>Shadaker</a:t>
            </a:r>
            <a:r>
              <a:rPr lang="en-US" altLang="en-US" sz="1100" i="1" dirty="0">
                <a:solidFill>
                  <a:schemeClr val="accent5">
                    <a:lumMod val="50000"/>
                  </a:schemeClr>
                </a:solidFill>
              </a:rPr>
              <a:t>  et all. </a:t>
            </a:r>
            <a:r>
              <a:rPr lang="en-US" sz="1100" dirty="0">
                <a:hlinkClick r:id="rId4" tooltip="Go to Transfusion and Apheresis Science on ScienceDirect"/>
              </a:rPr>
              <a:t>Transfusion and Apheresis Science</a:t>
            </a:r>
            <a:r>
              <a:rPr lang="en-US" sz="1100" dirty="0"/>
              <a:t>. </a:t>
            </a:r>
            <a:r>
              <a:rPr lang="en-US" sz="1100" dirty="0">
                <a:hlinkClick r:id="rId5" tooltip="Go to table of contents for this volume/issue"/>
              </a:rPr>
              <a:t>Volume 64, Issue 3</a:t>
            </a:r>
            <a:r>
              <a:rPr lang="en-US" sz="1100" dirty="0"/>
              <a:t>, </a:t>
            </a:r>
            <a:r>
              <a:rPr lang="en-US" sz="1100" dirty="0">
                <a:solidFill>
                  <a:schemeClr val="accent5">
                    <a:lumMod val="50000"/>
                  </a:schemeClr>
                </a:solidFill>
              </a:rPr>
              <a:t>June 2025, 104110</a:t>
            </a:r>
          </a:p>
          <a:p>
            <a:pPr lvl="0"/>
            <a:endParaRPr lang="en-US" i="1" dirty="0">
              <a:solidFill>
                <a:schemeClr val="accent5">
                  <a:lumMod val="50000"/>
                </a:schemeClr>
              </a:solidFill>
            </a:endParaRPr>
          </a:p>
        </p:txBody>
      </p:sp>
      <p:sp>
        <p:nvSpPr>
          <p:cNvPr id="12" name="Title 5">
            <a:extLst>
              <a:ext uri="{FF2B5EF4-FFF2-40B4-BE49-F238E27FC236}">
                <a16:creationId xmlns:a16="http://schemas.microsoft.com/office/drawing/2014/main" id="{F0073196-7680-499A-B3A3-0204FCAB7D39}"/>
              </a:ext>
            </a:extLst>
          </p:cNvPr>
          <p:cNvSpPr txBox="1">
            <a:spLocks/>
          </p:cNvSpPr>
          <p:nvPr/>
        </p:nvSpPr>
        <p:spPr>
          <a:xfrm>
            <a:off x="99403" y="243569"/>
            <a:ext cx="11810099" cy="73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1">
                    <a:lumMod val="50000"/>
                  </a:schemeClr>
                </a:solidFill>
                <a:latin typeface="+mn-lt"/>
                <a:ea typeface="+mn-ea"/>
                <a:cs typeface="+mn-cs"/>
              </a:rPr>
              <a:t>   </a:t>
            </a:r>
            <a:r>
              <a:rPr lang="en-US" sz="2400" b="1" dirty="0">
                <a:solidFill>
                  <a:schemeClr val="accent1">
                    <a:lumMod val="50000"/>
                  </a:schemeClr>
                </a:solidFill>
                <a:ea typeface="+mn-ea"/>
                <a:cs typeface="+mn-cs"/>
              </a:rPr>
              <a:t>Transfusion Transmitted infections by mode of donation and remuneration status in 2018-2023</a:t>
            </a:r>
            <a:endParaRPr lang="en-GB" sz="2400" b="1" dirty="0">
              <a:solidFill>
                <a:schemeClr val="accent1">
                  <a:lumMod val="50000"/>
                </a:schemeClr>
              </a:solidFill>
              <a:ea typeface="+mn-ea"/>
              <a:cs typeface="+mn-cs"/>
            </a:endParaRPr>
          </a:p>
        </p:txBody>
      </p:sp>
    </p:spTree>
    <p:extLst>
      <p:ext uri="{BB962C8B-B14F-4D97-AF65-F5344CB8AC3E}">
        <p14:creationId xmlns:p14="http://schemas.microsoft.com/office/powerpoint/2010/main" val="7610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914" y="0"/>
            <a:ext cx="51440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4376" y="5117758"/>
            <a:ext cx="787919" cy="787919"/>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a:extLst>
              <a:ext uri="{FF2B5EF4-FFF2-40B4-BE49-F238E27FC236}">
                <a16:creationId xmlns:a16="http://schemas.microsoft.com/office/drawing/2014/main" id="{4DA7C6EC-DEED-4BE2-B274-A15FAB4FC7B2}"/>
              </a:ext>
            </a:extLst>
          </p:cNvPr>
          <p:cNvSpPr>
            <a:spLocks noGrp="1"/>
          </p:cNvSpPr>
          <p:nvPr>
            <p:ph type="title"/>
          </p:nvPr>
        </p:nvSpPr>
        <p:spPr>
          <a:xfrm>
            <a:off x="401214" y="118532"/>
            <a:ext cx="10515600" cy="842465"/>
          </a:xfrm>
        </p:spPr>
        <p:txBody>
          <a:bodyPr/>
          <a:lstStyle/>
          <a:p>
            <a:r>
              <a:rPr lang="en-US" sz="2900" b="1" dirty="0">
                <a:solidFill>
                  <a:schemeClr val="accent1">
                    <a:lumMod val="50000"/>
                  </a:schemeClr>
                </a:solidFill>
                <a:ea typeface="+mn-ea"/>
                <a:cs typeface="+mn-cs"/>
              </a:rPr>
              <a:t>Ongoing Projects: Advance VNRBD recruitment</a:t>
            </a:r>
          </a:p>
        </p:txBody>
      </p:sp>
      <p:sp>
        <p:nvSpPr>
          <p:cNvPr id="5" name="Content Placeholder 4">
            <a:extLst>
              <a:ext uri="{FF2B5EF4-FFF2-40B4-BE49-F238E27FC236}">
                <a16:creationId xmlns:a16="http://schemas.microsoft.com/office/drawing/2014/main" id="{74A686EE-1A13-4312-9E03-60462E0A0C56}"/>
              </a:ext>
            </a:extLst>
          </p:cNvPr>
          <p:cNvSpPr>
            <a:spLocks noGrp="1"/>
          </p:cNvSpPr>
          <p:nvPr>
            <p:ph idx="1"/>
          </p:nvPr>
        </p:nvSpPr>
        <p:spPr>
          <a:xfrm>
            <a:off x="515427" y="804044"/>
            <a:ext cx="10681308" cy="5543529"/>
          </a:xfrm>
        </p:spPr>
        <p:txBody>
          <a:bodyPr vert="horz" lIns="76200" tIns="38100" rIns="76200" bIns="38100" rtlCol="0" anchor="t">
            <a:noAutofit/>
          </a:bodyPr>
          <a:lstStyle/>
          <a:p>
            <a:pPr marL="0" indent="0">
              <a:lnSpc>
                <a:spcPct val="120000"/>
              </a:lnSpc>
              <a:spcBef>
                <a:spcPts val="0"/>
              </a:spcBef>
              <a:buNone/>
            </a:pPr>
            <a:r>
              <a:rPr lang="en-US" sz="1800" b="1" dirty="0">
                <a:solidFill>
                  <a:srgbClr val="1C477C"/>
                </a:solidFill>
              </a:rPr>
              <a:t>Within the framework of the state programs of Safe blood and Health Promotion, the informational-educational and recruitment campaigns are underway:  </a:t>
            </a:r>
          </a:p>
          <a:p>
            <a:pPr>
              <a:lnSpc>
                <a:spcPct val="120000"/>
              </a:lnSpc>
              <a:spcBef>
                <a:spcPts val="0"/>
              </a:spcBef>
            </a:pPr>
            <a:r>
              <a:rPr lang="en-US" sz="1800" dirty="0">
                <a:solidFill>
                  <a:srgbClr val="1C477C"/>
                </a:solidFill>
                <a:cs typeface="Arial"/>
              </a:rPr>
              <a:t>Promotion of the VNRBD through media advocacy, social media campaign through “I am a Donor” Facebook page</a:t>
            </a:r>
          </a:p>
          <a:p>
            <a:pPr>
              <a:lnSpc>
                <a:spcPct val="120000"/>
              </a:lnSpc>
              <a:spcBef>
                <a:spcPts val="0"/>
              </a:spcBef>
            </a:pPr>
            <a:r>
              <a:rPr lang="en-GB" sz="1800" dirty="0">
                <a:solidFill>
                  <a:srgbClr val="1C477C"/>
                </a:solidFill>
                <a:cs typeface="Arial"/>
              </a:rPr>
              <a:t>Events dedicated to World Blood Donor Day (donation campaigns) were carried out including the regions. </a:t>
            </a:r>
            <a:endParaRPr lang="en-US" sz="1800" dirty="0">
              <a:solidFill>
                <a:srgbClr val="1C477C"/>
              </a:solidFill>
            </a:endParaRPr>
          </a:p>
          <a:p>
            <a:pPr>
              <a:lnSpc>
                <a:spcPct val="120000"/>
              </a:lnSpc>
              <a:spcBef>
                <a:spcPts val="0"/>
              </a:spcBef>
            </a:pPr>
            <a:r>
              <a:rPr lang="en-US" sz="1800" dirty="0">
                <a:solidFill>
                  <a:srgbClr val="1C477C"/>
                </a:solidFill>
                <a:cs typeface="Arial"/>
              </a:rPr>
              <a:t>Educational meetings, development of materials, including languages other than Georgian (Armenian and Azerbaijan), placement of advertising banners in public transport and digital media</a:t>
            </a:r>
            <a:r>
              <a:rPr lang="en-US" sz="1800" dirty="0">
                <a:solidFill>
                  <a:srgbClr val="FF0000"/>
                </a:solidFill>
                <a:cs typeface="Arial"/>
              </a:rPr>
              <a:t>. </a:t>
            </a:r>
            <a:r>
              <a:rPr lang="en-US" sz="1800" dirty="0">
                <a:solidFill>
                  <a:srgbClr val="1C477C"/>
                </a:solidFill>
                <a:cs typeface="Arial"/>
              </a:rPr>
              <a:t>Organized  blood drives in universities, different organizations and communities. </a:t>
            </a:r>
          </a:p>
          <a:p>
            <a:pPr marL="0" indent="0">
              <a:lnSpc>
                <a:spcPct val="120000"/>
              </a:lnSpc>
              <a:spcBef>
                <a:spcPts val="0"/>
              </a:spcBef>
              <a:buNone/>
            </a:pPr>
            <a:endParaRPr lang="ka-GE" sz="1800" dirty="0">
              <a:solidFill>
                <a:srgbClr val="1C477C"/>
              </a:solidFill>
              <a:cs typeface="Arial"/>
            </a:endParaRPr>
          </a:p>
          <a:p>
            <a:pPr marL="0" indent="0">
              <a:lnSpc>
                <a:spcPct val="120000"/>
              </a:lnSpc>
              <a:spcBef>
                <a:spcPts val="0"/>
              </a:spcBef>
              <a:buNone/>
            </a:pPr>
            <a:r>
              <a:rPr lang="en-US" sz="1800" b="1" dirty="0">
                <a:solidFill>
                  <a:srgbClr val="1C477C"/>
                </a:solidFill>
              </a:rPr>
              <a:t>These interventions are in line with the communication strategy developed within the EU Twinning project</a:t>
            </a:r>
            <a:r>
              <a:rPr lang="ka-GE" sz="1800" b="1" dirty="0">
                <a:solidFill>
                  <a:srgbClr val="1C477C"/>
                </a:solidFill>
              </a:rPr>
              <a:t>,</a:t>
            </a:r>
            <a:r>
              <a:rPr lang="en-US" sz="1800" b="1" dirty="0">
                <a:solidFill>
                  <a:srgbClr val="1C477C"/>
                </a:solidFill>
              </a:rPr>
              <a:t> which is aimed at transitioning to the VNRBD system and supporting the country in the transition period</a:t>
            </a:r>
            <a:endParaRPr lang="ka-GE" sz="1800" b="1" dirty="0">
              <a:solidFill>
                <a:srgbClr val="1C477C"/>
              </a:solidFill>
            </a:endParaRPr>
          </a:p>
          <a:p>
            <a:pPr>
              <a:lnSpc>
                <a:spcPct val="120000"/>
              </a:lnSpc>
              <a:spcBef>
                <a:spcPts val="0"/>
              </a:spcBef>
            </a:pPr>
            <a:r>
              <a:rPr lang="en-US" sz="1800" dirty="0">
                <a:solidFill>
                  <a:srgbClr val="1C477C"/>
                </a:solidFill>
              </a:rPr>
              <a:t>The educational material on donor health care and donor management were translated within the framework of the EU Twinning project and uploaded to the training portal of the  NCDC </a:t>
            </a:r>
            <a:r>
              <a:rPr lang="en-US" sz="1800" dirty="0">
                <a:solidFill>
                  <a:srgbClr val="1C477C"/>
                </a:solidFill>
                <a:hlinkClick r:id="rId6">
                  <a:extLst>
                    <a:ext uri="{A12FA001-AC4F-418D-AE19-62706E023703}">
                      <ahyp:hlinkClr xmlns:ahyp="http://schemas.microsoft.com/office/drawing/2018/hyperlinkcolor" val="tx"/>
                    </a:ext>
                  </a:extLst>
                </a:hlinkClick>
              </a:rPr>
              <a:t>https://learn.ncdc.ge</a:t>
            </a:r>
            <a:r>
              <a:rPr lang="en-US" sz="1800" dirty="0">
                <a:solidFill>
                  <a:srgbClr val="1C477C"/>
                </a:solidFill>
              </a:rPr>
              <a:t>,</a:t>
            </a:r>
          </a:p>
          <a:p>
            <a:pPr marL="0" indent="0">
              <a:lnSpc>
                <a:spcPct val="120000"/>
              </a:lnSpc>
              <a:spcBef>
                <a:spcPts val="0"/>
              </a:spcBef>
              <a:buNone/>
            </a:pPr>
            <a:endParaRPr lang="en-US" sz="1800" b="1" dirty="0">
              <a:solidFill>
                <a:srgbClr val="1C477C"/>
              </a:solidFill>
            </a:endParaRPr>
          </a:p>
          <a:p>
            <a:pPr marL="0" indent="0">
              <a:lnSpc>
                <a:spcPct val="120000"/>
              </a:lnSpc>
              <a:spcBef>
                <a:spcPts val="0"/>
              </a:spcBef>
              <a:buNone/>
            </a:pPr>
            <a:r>
              <a:rPr lang="en-US" sz="1800" b="1" dirty="0">
                <a:solidFill>
                  <a:srgbClr val="1C477C"/>
                </a:solidFill>
              </a:rPr>
              <a:t>KAP-survey conducted to identify barriers for VNRBD in Georgia in 2023 (Health Federation of Georgia)</a:t>
            </a:r>
          </a:p>
          <a:p>
            <a:pPr>
              <a:lnSpc>
                <a:spcPct val="120000"/>
              </a:lnSpc>
              <a:spcBef>
                <a:spcPts val="0"/>
              </a:spcBef>
            </a:pPr>
            <a:r>
              <a:rPr lang="en-GB" sz="1800" dirty="0">
                <a:solidFill>
                  <a:srgbClr val="1C477C"/>
                </a:solidFill>
                <a:cs typeface="Arial"/>
              </a:rPr>
              <a:t>The most common reason for refraining from donation was lack of adequate information and motivation about the need to donate. In the remaining cases, the reason was current state of health or fear of the procedure.</a:t>
            </a:r>
            <a:endParaRPr lang="ka-GE" sz="1800" dirty="0">
              <a:solidFill>
                <a:srgbClr val="1C477C"/>
              </a:solidFill>
              <a:cs typeface="Arial"/>
            </a:endParaRPr>
          </a:p>
          <a:p>
            <a:pPr>
              <a:lnSpc>
                <a:spcPct val="120000"/>
              </a:lnSpc>
              <a:spcBef>
                <a:spcPts val="0"/>
              </a:spcBef>
            </a:pPr>
            <a:endParaRPr lang="ka-GE" sz="2000" dirty="0">
              <a:solidFill>
                <a:srgbClr val="1C477C"/>
              </a:solidFill>
            </a:endParaRPr>
          </a:p>
        </p:txBody>
      </p:sp>
      <p:cxnSp>
        <p:nvCxnSpPr>
          <p:cNvPr id="12" name="Straight Connector 11">
            <a:extLst>
              <a:ext uri="{FF2B5EF4-FFF2-40B4-BE49-F238E27FC236}">
                <a16:creationId xmlns:a16="http://schemas.microsoft.com/office/drawing/2014/main" id="{391482BE-1659-457B-9BFD-EBD5A87BC7B5}"/>
              </a:ext>
            </a:extLst>
          </p:cNvPr>
          <p:cNvCxnSpPr>
            <a:cxnSpLocks/>
          </p:cNvCxnSpPr>
          <p:nvPr/>
        </p:nvCxnSpPr>
        <p:spPr>
          <a:xfrm>
            <a:off x="401215" y="785582"/>
            <a:ext cx="11290041" cy="0"/>
          </a:xfrm>
          <a:prstGeom prst="line">
            <a:avLst/>
          </a:prstGeom>
          <a:ln w="57150">
            <a:solidFill>
              <a:srgbClr val="D32DC7"/>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04F0A5D-32E4-441C-AB2F-775837E33D06}"/>
              </a:ext>
            </a:extLst>
          </p:cNvPr>
          <p:cNvGrpSpPr/>
          <p:nvPr/>
        </p:nvGrpSpPr>
        <p:grpSpPr>
          <a:xfrm>
            <a:off x="9523142" y="6292184"/>
            <a:ext cx="2615316" cy="565816"/>
            <a:chOff x="7183077" y="462721"/>
            <a:chExt cx="1753233" cy="291656"/>
          </a:xfrm>
        </p:grpSpPr>
        <p:pic>
          <p:nvPicPr>
            <p:cNvPr id="8" name="Picture 2" descr="https://www.ncdc.ge/assets/images/logotext.png">
              <a:extLst>
                <a:ext uri="{FF2B5EF4-FFF2-40B4-BE49-F238E27FC236}">
                  <a16:creationId xmlns:a16="http://schemas.microsoft.com/office/drawing/2014/main" id="{77EA39BE-58C5-42FD-ACB8-1AF94930F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B23EFD-391C-48A8-8591-EC7F756C5E61}"/>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spTree>
    <p:extLst>
      <p:ext uri="{BB962C8B-B14F-4D97-AF65-F5344CB8AC3E}">
        <p14:creationId xmlns:p14="http://schemas.microsoft.com/office/powerpoint/2010/main" val="93701854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191C-A26D-444E-8135-4C91A76B6D3E}"/>
              </a:ext>
            </a:extLst>
          </p:cNvPr>
          <p:cNvSpPr>
            <a:spLocks noGrp="1"/>
          </p:cNvSpPr>
          <p:nvPr>
            <p:ph type="title"/>
          </p:nvPr>
        </p:nvSpPr>
        <p:spPr>
          <a:xfrm>
            <a:off x="450978" y="0"/>
            <a:ext cx="11290041" cy="1325563"/>
          </a:xfrm>
        </p:spPr>
        <p:txBody>
          <a:bodyPr>
            <a:normAutofit/>
          </a:bodyPr>
          <a:lstStyle/>
          <a:p>
            <a:r>
              <a:rPr lang="en-US" sz="2800" b="1" dirty="0">
                <a:solidFill>
                  <a:schemeClr val="accent1">
                    <a:lumMod val="50000"/>
                  </a:schemeClr>
                </a:solidFill>
              </a:rPr>
              <a:t> </a:t>
            </a:r>
            <a:r>
              <a:rPr lang="en-US" sz="3200" b="1" dirty="0">
                <a:solidFill>
                  <a:schemeClr val="accent1">
                    <a:lumMod val="50000"/>
                  </a:schemeClr>
                </a:solidFill>
              </a:rPr>
              <a:t>Ongoing Projects: VNRBD campaigns</a:t>
            </a:r>
            <a:endParaRPr lang="en-US" sz="3200" dirty="0"/>
          </a:p>
        </p:txBody>
      </p:sp>
      <p:pic>
        <p:nvPicPr>
          <p:cNvPr id="1026" name="Picture 2" descr="14 ივნისი სისხლის დონორის მსოფლიო დღეა. თარიღთან დაკავშირებით, ჯანდაცვის  სამინისტროს ინიციატივით, უანგარო დონაციის აქცია გაიმართა ...">
            <a:extLst>
              <a:ext uri="{FF2B5EF4-FFF2-40B4-BE49-F238E27FC236}">
                <a16:creationId xmlns:a16="http://schemas.microsoft.com/office/drawing/2014/main" id="{D996433F-03E5-4CEC-8577-4CCF37D17D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41605" y="1197443"/>
            <a:ext cx="4308786" cy="28673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8" name="Picture 4" descr="სისხლის დონორის დღე - YouTube">
            <a:extLst>
              <a:ext uri="{FF2B5EF4-FFF2-40B4-BE49-F238E27FC236}">
                <a16:creationId xmlns:a16="http://schemas.microsoft.com/office/drawing/2014/main" id="{2BFFCEE4-981A-46C1-B6B2-E6504530C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91" y="1197443"/>
            <a:ext cx="3523695" cy="19798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30" name="Picture 6" descr="გახდებოდი სისხლის დონორი? - სად იპოვის საქართველო 9 ათას მოხალისეს">
            <a:extLst>
              <a:ext uri="{FF2B5EF4-FFF2-40B4-BE49-F238E27FC236}">
                <a16:creationId xmlns:a16="http://schemas.microsoft.com/office/drawing/2014/main" id="{1B07649F-8678-458C-ACE8-EA43BBE78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147" y="3405731"/>
            <a:ext cx="3326098" cy="18688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37D2BD0-AFFB-437D-921B-FF44BF44DE9C}"/>
              </a:ext>
            </a:extLst>
          </p:cNvPr>
          <p:cNvCxnSpPr>
            <a:cxnSpLocks/>
          </p:cNvCxnSpPr>
          <p:nvPr/>
        </p:nvCxnSpPr>
        <p:spPr>
          <a:xfrm>
            <a:off x="342291" y="1065392"/>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როგორ გავხდეთ დონორი | მე ვარ დონორი">
            <a:extLst>
              <a:ext uri="{FF2B5EF4-FFF2-40B4-BE49-F238E27FC236}">
                <a16:creationId xmlns:a16="http://schemas.microsoft.com/office/drawing/2014/main" id="{ED4CC5BE-C93A-4239-918A-6DBD36CC075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380" r="674"/>
          <a:stretch/>
        </p:blipFill>
        <p:spPr bwMode="auto">
          <a:xfrm>
            <a:off x="3865986" y="3428988"/>
            <a:ext cx="4308786" cy="33551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32" name="Picture 8" descr="თბილისის სახელმწიფო სამედიცინო უნივერსიტეტში სისხლის დონორთა მსოფლიო დღე  უანგარო დონაციის აქციით აღინიშნა">
            <a:extLst>
              <a:ext uri="{FF2B5EF4-FFF2-40B4-BE49-F238E27FC236}">
                <a16:creationId xmlns:a16="http://schemas.microsoft.com/office/drawing/2014/main" id="{07DC518F-34B1-4877-A175-18051E2EEE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634" y="4988072"/>
            <a:ext cx="2169561" cy="14437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Picture 6" descr="სისხლის უანგარო დონაცია">
            <a:extLst>
              <a:ext uri="{FF2B5EF4-FFF2-40B4-BE49-F238E27FC236}">
                <a16:creationId xmlns:a16="http://schemas.microsoft.com/office/drawing/2014/main" id="{57CC0E6B-316A-4040-83B2-5DCD6485F0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406634" y="1197443"/>
            <a:ext cx="3045668" cy="20267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34" name="Picture 10" descr="სისხლის დონაცია საკმაოდ მარტივი სამედიცინო პროცედურაა, თქვენ შეგიძლიათ სულ  რაღაც 10 წუთში გადაარჩიბოთ ადამიანის სიცოცხლე♥️ გახდი ...">
            <a:extLst>
              <a:ext uri="{FF2B5EF4-FFF2-40B4-BE49-F238E27FC236}">
                <a16:creationId xmlns:a16="http://schemas.microsoft.com/office/drawing/2014/main" id="{A18FF68B-2AF7-4A98-9EFD-03663D8B78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791" y="3428988"/>
            <a:ext cx="2773424" cy="18455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8" descr="🔻სისხლის უანგარო დონაცია - გაიღე სისხლი, გადაარჩინე სიცოცხლე! 📣16 მაისი  10:00-16:00 სთ. 🔹თბილისის სახელმწიფო სამედიცინო უნივერსიტეტის მე-2 ...">
            <a:extLst>
              <a:ext uri="{FF2B5EF4-FFF2-40B4-BE49-F238E27FC236}">
                <a16:creationId xmlns:a16="http://schemas.microsoft.com/office/drawing/2014/main" id="{2CBB7FB3-AE2B-4A2D-ACCA-F231153AC7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305" y="4762288"/>
            <a:ext cx="3384486" cy="1895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4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13B082-459A-4BC8-AEF6-DD6316268989}"/>
              </a:ext>
            </a:extLst>
          </p:cNvPr>
          <p:cNvSpPr>
            <a:spLocks noGrp="1"/>
          </p:cNvSpPr>
          <p:nvPr>
            <p:ph type="title"/>
          </p:nvPr>
        </p:nvSpPr>
        <p:spPr>
          <a:xfrm>
            <a:off x="500744" y="124792"/>
            <a:ext cx="11186296" cy="889842"/>
          </a:xfrm>
        </p:spPr>
        <p:txBody>
          <a:bodyPr>
            <a:noAutofit/>
          </a:bodyPr>
          <a:lstStyle/>
          <a:p>
            <a:r>
              <a:rPr lang="en-US" sz="3200" b="1" dirty="0">
                <a:solidFill>
                  <a:schemeClr val="accent1">
                    <a:lumMod val="50000"/>
                  </a:schemeClr>
                </a:solidFill>
                <a:ea typeface="+mn-ea"/>
                <a:cs typeface="+mn-cs"/>
              </a:rPr>
              <a:t>The Law of Georgia on quality and safety of human blood and its components - VNRBD </a:t>
            </a:r>
            <a:endParaRPr lang="en-GB" sz="3200" b="1" dirty="0">
              <a:solidFill>
                <a:schemeClr val="accent1">
                  <a:lumMod val="50000"/>
                </a:schemeClr>
              </a:solidFill>
              <a:ea typeface="+mn-ea"/>
              <a:cs typeface="+mn-cs"/>
            </a:endParaRPr>
          </a:p>
        </p:txBody>
      </p:sp>
      <p:sp>
        <p:nvSpPr>
          <p:cNvPr id="3" name="Content Placeholder 2"/>
          <p:cNvSpPr>
            <a:spLocks noGrp="1"/>
          </p:cNvSpPr>
          <p:nvPr>
            <p:ph idx="1"/>
          </p:nvPr>
        </p:nvSpPr>
        <p:spPr>
          <a:xfrm>
            <a:off x="396999" y="1342158"/>
            <a:ext cx="11224592" cy="5025197"/>
          </a:xfrm>
        </p:spPr>
        <p:txBody>
          <a:bodyPr>
            <a:normAutofit/>
          </a:bodyPr>
          <a:lstStyle/>
          <a:p>
            <a:r>
              <a:rPr lang="en-US" sz="2400" dirty="0">
                <a:solidFill>
                  <a:schemeClr val="accent5">
                    <a:lumMod val="50000"/>
                  </a:schemeClr>
                </a:solidFill>
              </a:rPr>
              <a:t>The State is obliged to promote blood donation in accordance with the principles of voluntariness, non-remuneration and anonymity in order to achieve high standards of safety of blood and its components. Article 6(7)</a:t>
            </a:r>
          </a:p>
          <a:p>
            <a:r>
              <a:rPr lang="en-US" sz="2400" b="1" dirty="0">
                <a:solidFill>
                  <a:schemeClr val="accent5">
                    <a:lumMod val="50000"/>
                  </a:schemeClr>
                </a:solidFill>
              </a:rPr>
              <a:t>It is prohibited give monetary compensation and/or benefits equivalent to monetary compensation </a:t>
            </a:r>
            <a:r>
              <a:rPr lang="en-US" sz="2400" dirty="0">
                <a:solidFill>
                  <a:schemeClr val="accent5">
                    <a:lumMod val="50000"/>
                  </a:schemeClr>
                </a:solidFill>
              </a:rPr>
              <a:t>(Article 6) </a:t>
            </a:r>
            <a:r>
              <a:rPr lang="en-US" sz="2400" b="1" dirty="0">
                <a:solidFill>
                  <a:schemeClr val="accent5">
                    <a:lumMod val="50000"/>
                  </a:schemeClr>
                </a:solidFill>
              </a:rPr>
              <a:t>…to a blood donor from April 1, 2026 </a:t>
            </a:r>
            <a:r>
              <a:rPr lang="en-US" sz="2400" dirty="0">
                <a:solidFill>
                  <a:schemeClr val="accent5">
                    <a:lumMod val="50000"/>
                  </a:schemeClr>
                </a:solidFill>
              </a:rPr>
              <a:t>(Article 41)</a:t>
            </a:r>
          </a:p>
          <a:p>
            <a:r>
              <a:rPr lang="en-US" sz="2400" u="sng" dirty="0">
                <a:solidFill>
                  <a:schemeClr val="accent5">
                    <a:lumMod val="50000"/>
                  </a:schemeClr>
                </a:solidFill>
              </a:rPr>
              <a:t>Donor has right to have:</a:t>
            </a:r>
          </a:p>
          <a:p>
            <a:pPr lvl="1"/>
            <a:r>
              <a:rPr lang="en-US" dirty="0">
                <a:solidFill>
                  <a:schemeClr val="accent5">
                    <a:lumMod val="50000"/>
                  </a:schemeClr>
                </a:solidFill>
              </a:rPr>
              <a:t>The honorary donor title </a:t>
            </a:r>
          </a:p>
          <a:p>
            <a:pPr lvl="1"/>
            <a:r>
              <a:rPr lang="en-US" dirty="0">
                <a:solidFill>
                  <a:schemeClr val="accent5">
                    <a:lumMod val="50000"/>
                  </a:schemeClr>
                </a:solidFill>
              </a:rPr>
              <a:t>Gifts that do not violate voluntariness of the donation  </a:t>
            </a:r>
          </a:p>
          <a:p>
            <a:pPr lvl="1"/>
            <a:r>
              <a:rPr lang="en-US" dirty="0">
                <a:solidFill>
                  <a:schemeClr val="accent5">
                    <a:lumMod val="50000"/>
                  </a:schemeClr>
                </a:solidFill>
              </a:rPr>
              <a:t>Free time from work during the donation period</a:t>
            </a:r>
          </a:p>
          <a:p>
            <a:pPr lvl="1"/>
            <a:r>
              <a:rPr lang="en-US" dirty="0">
                <a:solidFill>
                  <a:schemeClr val="accent5">
                    <a:lumMod val="50000"/>
                  </a:schemeClr>
                </a:solidFill>
              </a:rPr>
              <a:t>Free health services in case of SAR and SAE during donation </a:t>
            </a:r>
            <a:r>
              <a:rPr lang="en-US" u="sng" dirty="0">
                <a:solidFill>
                  <a:schemeClr val="accent5">
                    <a:lumMod val="50000"/>
                  </a:schemeClr>
                </a:solidFill>
              </a:rPr>
              <a:t>(article 7) </a:t>
            </a:r>
            <a:endParaRPr lang="en-US" dirty="0">
              <a:solidFill>
                <a:schemeClr val="accent5">
                  <a:lumMod val="50000"/>
                </a:schemeClr>
              </a:solidFill>
            </a:endParaRPr>
          </a:p>
          <a:p>
            <a:pPr marL="228600" lvl="1">
              <a:lnSpc>
                <a:spcPct val="100000"/>
              </a:lnSpc>
              <a:spcBef>
                <a:spcPts val="1000"/>
              </a:spcBef>
            </a:pPr>
            <a:r>
              <a:rPr lang="en-US" dirty="0">
                <a:solidFill>
                  <a:schemeClr val="accent5">
                    <a:lumMod val="50000"/>
                  </a:schemeClr>
                </a:solidFill>
              </a:rPr>
              <a:t>By-law on the mechanisms for the motivation and encouragement of VNRBDs is being developed </a:t>
            </a:r>
          </a:p>
          <a:p>
            <a:pPr lvl="1"/>
            <a:endParaRPr lang="en-US" dirty="0"/>
          </a:p>
        </p:txBody>
      </p:sp>
      <p:cxnSp>
        <p:nvCxnSpPr>
          <p:cNvPr id="5" name="Straight Connector 4">
            <a:extLst>
              <a:ext uri="{FF2B5EF4-FFF2-40B4-BE49-F238E27FC236}">
                <a16:creationId xmlns:a16="http://schemas.microsoft.com/office/drawing/2014/main" id="{68392F70-22D7-4E16-AF50-1930ADD50FB8}"/>
              </a:ext>
            </a:extLst>
          </p:cNvPr>
          <p:cNvCxnSpPr>
            <a:cxnSpLocks/>
          </p:cNvCxnSpPr>
          <p:nvPr/>
        </p:nvCxnSpPr>
        <p:spPr>
          <a:xfrm>
            <a:off x="396999" y="1128935"/>
            <a:ext cx="11290041" cy="0"/>
          </a:xfrm>
          <a:prstGeom prst="line">
            <a:avLst/>
          </a:prstGeom>
          <a:ln w="57150">
            <a:solidFill>
              <a:srgbClr val="D32DC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D121C72-6D31-4CF6-AE3E-39C74C8DF6C2}"/>
              </a:ext>
            </a:extLst>
          </p:cNvPr>
          <p:cNvGrpSpPr/>
          <p:nvPr/>
        </p:nvGrpSpPr>
        <p:grpSpPr>
          <a:xfrm>
            <a:off x="9233210" y="6100655"/>
            <a:ext cx="2561791" cy="533400"/>
            <a:chOff x="7183077" y="462721"/>
            <a:chExt cx="1753233" cy="291656"/>
          </a:xfrm>
        </p:grpSpPr>
        <p:pic>
          <p:nvPicPr>
            <p:cNvPr id="7" name="Picture 2" descr="https://www.ncdc.ge/assets/images/logotext.png">
              <a:extLst>
                <a:ext uri="{FF2B5EF4-FFF2-40B4-BE49-F238E27FC236}">
                  <a16:creationId xmlns:a16="http://schemas.microsoft.com/office/drawing/2014/main" id="{BACC6A2E-B453-4C2A-A8A0-786F11E24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999ACF-E38C-4323-A4D5-64963BBDB804}"/>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spTree>
    <p:extLst>
      <p:ext uri="{BB962C8B-B14F-4D97-AF65-F5344CB8AC3E}">
        <p14:creationId xmlns:p14="http://schemas.microsoft.com/office/powerpoint/2010/main" val="422645686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69A59C2-D4F9-445A-8DCA-7EC7475482F8}"/>
              </a:ext>
            </a:extLst>
          </p:cNvPr>
          <p:cNvSpPr/>
          <p:nvPr/>
        </p:nvSpPr>
        <p:spPr>
          <a:xfrm>
            <a:off x="208230" y="1055406"/>
            <a:ext cx="8219489" cy="2180159"/>
          </a:xfrm>
          <a:prstGeom prst="round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spcAft>
                <a:spcPts val="1000"/>
              </a:spcAft>
            </a:pPr>
            <a:endParaRPr lang="en-US" sz="2000" dirty="0">
              <a:solidFill>
                <a:srgbClr val="1C477C"/>
              </a:solidFill>
            </a:endParaRPr>
          </a:p>
          <a:p>
            <a:pPr marL="285739" indent="-285739">
              <a:spcAft>
                <a:spcPts val="1000"/>
              </a:spcAft>
              <a:buFont typeface="Arial" panose="020B0604020202020204" pitchFamily="34" charset="0"/>
              <a:buChar char="•"/>
            </a:pPr>
            <a:endParaRPr lang="en-US" sz="2000" dirty="0">
              <a:solidFill>
                <a:srgbClr val="1C477C"/>
              </a:solidFill>
            </a:endParaRPr>
          </a:p>
          <a:p>
            <a:pPr marL="285739" indent="-285739">
              <a:spcAft>
                <a:spcPts val="1000"/>
              </a:spcAft>
              <a:buFont typeface="Arial" panose="020B0604020202020204" pitchFamily="34" charset="0"/>
              <a:buChar char="•"/>
            </a:pPr>
            <a:r>
              <a:rPr lang="en-US" sz="2000" dirty="0">
                <a:solidFill>
                  <a:srgbClr val="1C477C"/>
                </a:solidFill>
              </a:rPr>
              <a:t>Reorganization and centralization of blood safety system</a:t>
            </a:r>
          </a:p>
          <a:p>
            <a:pPr marL="285739" indent="-285739">
              <a:spcAft>
                <a:spcPts val="1000"/>
              </a:spcAft>
              <a:buFont typeface="Arial" panose="020B0604020202020204" pitchFamily="34" charset="0"/>
              <a:buChar char="•"/>
            </a:pPr>
            <a:r>
              <a:rPr lang="en-US" sz="2000" dirty="0">
                <a:solidFill>
                  <a:srgbClr val="1C477C"/>
                </a:solidFill>
              </a:rPr>
              <a:t>Establishment of the Central Blood Establishment (centralization of donor recruitment services)</a:t>
            </a:r>
          </a:p>
          <a:p>
            <a:pPr marL="285739" indent="-285739">
              <a:spcAft>
                <a:spcPts val="1000"/>
              </a:spcAft>
              <a:buFont typeface="Arial" panose="020B0604020202020204" pitchFamily="34" charset="0"/>
              <a:buChar char="•"/>
            </a:pPr>
            <a:r>
              <a:rPr lang="en-US" sz="2000" dirty="0">
                <a:solidFill>
                  <a:srgbClr val="1C477C"/>
                </a:solidFill>
              </a:rPr>
              <a:t>Implementation of unified quality and safety standards in line with EU legislation</a:t>
            </a:r>
            <a:endParaRPr lang="ka-GE" sz="2000" dirty="0">
              <a:solidFill>
                <a:srgbClr val="1C477C"/>
              </a:solidFill>
            </a:endParaRPr>
          </a:p>
          <a:p>
            <a:pPr lvl="1">
              <a:spcAft>
                <a:spcPts val="1000"/>
              </a:spcAft>
            </a:pPr>
            <a:endParaRPr lang="en-US" sz="2000" b="1" dirty="0">
              <a:solidFill>
                <a:srgbClr val="1C477C"/>
              </a:solidFill>
            </a:endParaRPr>
          </a:p>
          <a:p>
            <a:pPr algn="ctr"/>
            <a:endParaRPr lang="en-US" sz="1500" dirty="0"/>
          </a:p>
        </p:txBody>
      </p:sp>
      <p:sp>
        <p:nvSpPr>
          <p:cNvPr id="10" name="Rectangle: Rounded Corners 9">
            <a:extLst>
              <a:ext uri="{FF2B5EF4-FFF2-40B4-BE49-F238E27FC236}">
                <a16:creationId xmlns:a16="http://schemas.microsoft.com/office/drawing/2014/main" id="{A8AC4119-138B-46B9-9462-1FDD16A01486}"/>
              </a:ext>
            </a:extLst>
          </p:cNvPr>
          <p:cNvSpPr/>
          <p:nvPr/>
        </p:nvSpPr>
        <p:spPr>
          <a:xfrm>
            <a:off x="8648185" y="1318828"/>
            <a:ext cx="3335585" cy="43732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implementation of the new Legislation  will ensure institutionalization and sustainability of all legal, structural and functional changes</a:t>
            </a:r>
          </a:p>
        </p:txBody>
      </p:sp>
      <p:cxnSp>
        <p:nvCxnSpPr>
          <p:cNvPr id="31" name="Connector: Elbow 30">
            <a:extLst>
              <a:ext uri="{FF2B5EF4-FFF2-40B4-BE49-F238E27FC236}">
                <a16:creationId xmlns:a16="http://schemas.microsoft.com/office/drawing/2014/main" id="{01884DE1-7580-42FB-B2A0-A42E8D010648}"/>
              </a:ext>
            </a:extLst>
          </p:cNvPr>
          <p:cNvCxnSpPr>
            <a:cxnSpLocks/>
          </p:cNvCxnSpPr>
          <p:nvPr/>
        </p:nvCxnSpPr>
        <p:spPr>
          <a:xfrm>
            <a:off x="7854455" y="1927445"/>
            <a:ext cx="10583" cy="3389982"/>
          </a:xfrm>
          <a:prstGeom prst="bentConnector3">
            <a:avLst>
              <a:gd name="adj1" fmla="val 6587367"/>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1A6ED6E-3DE3-4BDF-8710-081E862BE227}"/>
              </a:ext>
            </a:extLst>
          </p:cNvPr>
          <p:cNvCxnSpPr>
            <a:cxnSpLocks/>
          </p:cNvCxnSpPr>
          <p:nvPr/>
        </p:nvCxnSpPr>
        <p:spPr>
          <a:xfrm>
            <a:off x="8292843" y="4154252"/>
            <a:ext cx="35534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71F8958-560E-4755-9347-E0D8B3529E4D}"/>
              </a:ext>
            </a:extLst>
          </p:cNvPr>
          <p:cNvSpPr/>
          <p:nvPr/>
        </p:nvSpPr>
        <p:spPr>
          <a:xfrm>
            <a:off x="208230" y="3505437"/>
            <a:ext cx="8174400" cy="3081794"/>
          </a:xfrm>
          <a:prstGeom prst="round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spcAft>
                <a:spcPts val="1000"/>
              </a:spcAft>
            </a:pPr>
            <a:endParaRPr lang="en-US" sz="2000" dirty="0">
              <a:solidFill>
                <a:srgbClr val="1C477C"/>
              </a:solidFill>
            </a:endParaRPr>
          </a:p>
          <a:p>
            <a:pPr marL="285739" indent="-285739">
              <a:spcAft>
                <a:spcPts val="1000"/>
              </a:spcAft>
              <a:buFont typeface="Arial" panose="020B0604020202020204" pitchFamily="34" charset="0"/>
              <a:buChar char="•"/>
            </a:pPr>
            <a:r>
              <a:rPr lang="en-US" sz="2000" b="1" dirty="0">
                <a:solidFill>
                  <a:srgbClr val="1C477C"/>
                </a:solidFill>
              </a:rPr>
              <a:t>Transition to 100% Voluntary non-remunerated blood donations </a:t>
            </a:r>
            <a:r>
              <a:rPr lang="en-GB" sz="2000" b="1" dirty="0">
                <a:solidFill>
                  <a:srgbClr val="1C477C"/>
                </a:solidFill>
              </a:rPr>
              <a:t>and maintain adequate blood supply</a:t>
            </a:r>
            <a:endParaRPr lang="en-US" sz="2000" b="1" dirty="0">
              <a:solidFill>
                <a:srgbClr val="1C477C"/>
              </a:solidFill>
            </a:endParaRPr>
          </a:p>
          <a:p>
            <a:pPr marL="800100" lvl="1" indent="-342900">
              <a:spcAft>
                <a:spcPts val="1000"/>
              </a:spcAft>
              <a:buFont typeface="Wingdings" panose="05000000000000000000" pitchFamily="2" charset="2"/>
              <a:buChar char="ü"/>
            </a:pPr>
            <a:r>
              <a:rPr lang="en-US" sz="2000" b="1" dirty="0">
                <a:solidFill>
                  <a:srgbClr val="1C477C"/>
                </a:solidFill>
              </a:rPr>
              <a:t>Implementation of the communication strategy to support Georgia in the transition period (including raise awareness among general population)</a:t>
            </a:r>
          </a:p>
          <a:p>
            <a:pPr marL="800100" lvl="1" indent="-342900">
              <a:spcAft>
                <a:spcPts val="1000"/>
              </a:spcAft>
              <a:buFont typeface="Wingdings" panose="05000000000000000000" pitchFamily="2" charset="2"/>
              <a:buChar char="ü"/>
            </a:pPr>
            <a:r>
              <a:rPr lang="en-US" sz="2000" b="1" dirty="0">
                <a:solidFill>
                  <a:srgbClr val="1C477C"/>
                </a:solidFill>
              </a:rPr>
              <a:t>Implementation of the new mechanisms for donor motivation and encouragement in order to recruit and retain first time donors as regular VNRBDs</a:t>
            </a:r>
          </a:p>
          <a:p>
            <a:pPr algn="ctr"/>
            <a:endParaRPr lang="en-US" sz="1500" dirty="0"/>
          </a:p>
        </p:txBody>
      </p:sp>
      <p:sp>
        <p:nvSpPr>
          <p:cNvPr id="7" name="Title 6">
            <a:extLst>
              <a:ext uri="{FF2B5EF4-FFF2-40B4-BE49-F238E27FC236}">
                <a16:creationId xmlns:a16="http://schemas.microsoft.com/office/drawing/2014/main" id="{A918A6C9-C43B-4B85-9332-B83AB0BF6361}"/>
              </a:ext>
            </a:extLst>
          </p:cNvPr>
          <p:cNvSpPr>
            <a:spLocks noGrp="1"/>
          </p:cNvSpPr>
          <p:nvPr>
            <p:ph type="title"/>
          </p:nvPr>
        </p:nvSpPr>
        <p:spPr>
          <a:xfrm>
            <a:off x="430427" y="64959"/>
            <a:ext cx="10515600" cy="792660"/>
          </a:xfrm>
        </p:spPr>
        <p:txBody>
          <a:bodyPr/>
          <a:lstStyle/>
          <a:p>
            <a:r>
              <a:rPr lang="ka-GE" b="1" dirty="0">
                <a:solidFill>
                  <a:schemeClr val="accent5">
                    <a:lumMod val="50000"/>
                  </a:schemeClr>
                </a:solidFill>
              </a:rPr>
              <a:t> </a:t>
            </a:r>
            <a:r>
              <a:rPr lang="en-US" sz="3200" b="1" dirty="0">
                <a:solidFill>
                  <a:schemeClr val="accent1">
                    <a:lumMod val="50000"/>
                  </a:schemeClr>
                </a:solidFill>
                <a:ea typeface="+mn-ea"/>
                <a:cs typeface="+mn-cs"/>
              </a:rPr>
              <a:t>Challenges and Future Plans</a:t>
            </a:r>
          </a:p>
        </p:txBody>
      </p:sp>
      <p:cxnSp>
        <p:nvCxnSpPr>
          <p:cNvPr id="14" name="Straight Connector 13">
            <a:extLst>
              <a:ext uri="{FF2B5EF4-FFF2-40B4-BE49-F238E27FC236}">
                <a16:creationId xmlns:a16="http://schemas.microsoft.com/office/drawing/2014/main" id="{B50F4CFE-95B1-46D6-BB87-C3D1494FA7DD}"/>
              </a:ext>
            </a:extLst>
          </p:cNvPr>
          <p:cNvCxnSpPr>
            <a:cxnSpLocks/>
          </p:cNvCxnSpPr>
          <p:nvPr/>
        </p:nvCxnSpPr>
        <p:spPr>
          <a:xfrm>
            <a:off x="401215" y="898124"/>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66934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8A45-8E28-4232-9816-9BF2FFDC2EAE}"/>
              </a:ext>
            </a:extLst>
          </p:cNvPr>
          <p:cNvSpPr>
            <a:spLocks noGrp="1"/>
          </p:cNvSpPr>
          <p:nvPr>
            <p:ph type="title"/>
          </p:nvPr>
        </p:nvSpPr>
        <p:spPr/>
        <p:txBody>
          <a:bodyPr>
            <a:normAutofit/>
          </a:bodyPr>
          <a:lstStyle/>
          <a:p>
            <a:r>
              <a:rPr lang="en-US" sz="3200" b="1" dirty="0">
                <a:solidFill>
                  <a:schemeClr val="accent1">
                    <a:lumMod val="50000"/>
                  </a:schemeClr>
                </a:solidFill>
                <a:ea typeface="+mn-ea"/>
                <a:cs typeface="+mn-cs"/>
              </a:rPr>
              <a:t>Acknowledgements:</a:t>
            </a:r>
            <a:br>
              <a:rPr lang="en-US" sz="3200" b="1" dirty="0">
                <a:solidFill>
                  <a:srgbClr val="007D6C"/>
                </a:solidFill>
              </a:rPr>
            </a:br>
            <a:endParaRPr lang="en-GB" sz="3200" dirty="0"/>
          </a:p>
        </p:txBody>
      </p:sp>
      <p:sp>
        <p:nvSpPr>
          <p:cNvPr id="3" name="Content Placeholder 2">
            <a:extLst>
              <a:ext uri="{FF2B5EF4-FFF2-40B4-BE49-F238E27FC236}">
                <a16:creationId xmlns:a16="http://schemas.microsoft.com/office/drawing/2014/main" id="{D5EFB99C-317D-4D1E-9F20-25A4243D7F99}"/>
              </a:ext>
            </a:extLst>
          </p:cNvPr>
          <p:cNvSpPr>
            <a:spLocks noGrp="1"/>
          </p:cNvSpPr>
          <p:nvPr>
            <p:ph idx="1"/>
          </p:nvPr>
        </p:nvSpPr>
        <p:spPr>
          <a:xfrm>
            <a:off x="1061225" y="1812411"/>
            <a:ext cx="10515600" cy="4351338"/>
          </a:xfrm>
        </p:spPr>
        <p:txBody>
          <a:bodyPr/>
          <a:lstStyle/>
          <a:p>
            <a:pPr marL="0" indent="0">
              <a:buNone/>
            </a:pPr>
            <a:r>
              <a:rPr lang="en-US" dirty="0" err="1">
                <a:solidFill>
                  <a:schemeClr val="accent5">
                    <a:lumMod val="50000"/>
                  </a:schemeClr>
                </a:solidFill>
              </a:rPr>
              <a:t>Ekaterine</a:t>
            </a:r>
            <a:r>
              <a:rPr lang="en-US" dirty="0">
                <a:solidFill>
                  <a:schemeClr val="accent5">
                    <a:lumMod val="50000"/>
                  </a:schemeClr>
                </a:solidFill>
              </a:rPr>
              <a:t> </a:t>
            </a:r>
            <a:r>
              <a:rPr lang="en-US" dirty="0" err="1">
                <a:solidFill>
                  <a:schemeClr val="accent5">
                    <a:lumMod val="50000"/>
                  </a:schemeClr>
                </a:solidFill>
              </a:rPr>
              <a:t>Adamia</a:t>
            </a:r>
            <a:r>
              <a:rPr lang="en-US" dirty="0">
                <a:solidFill>
                  <a:schemeClr val="accent5">
                    <a:lumMod val="50000"/>
                  </a:schemeClr>
                </a:solidFill>
              </a:rPr>
              <a:t>                                  </a:t>
            </a:r>
            <a:r>
              <a:rPr lang="en-GB" dirty="0">
                <a:solidFill>
                  <a:schemeClr val="accent5">
                    <a:lumMod val="50000"/>
                  </a:schemeClr>
                </a:solidFill>
              </a:rPr>
              <a:t>W. Martin </a:t>
            </a:r>
            <a:r>
              <a:rPr lang="en-GB" dirty="0" err="1">
                <a:solidFill>
                  <a:schemeClr val="accent5">
                    <a:lumMod val="50000"/>
                  </a:schemeClr>
                </a:solidFill>
              </a:rPr>
              <a:t>Smid</a:t>
            </a:r>
            <a:endParaRPr lang="ka-GE" dirty="0">
              <a:solidFill>
                <a:schemeClr val="accent5">
                  <a:lumMod val="50000"/>
                </a:schemeClr>
              </a:solidFill>
            </a:endParaRPr>
          </a:p>
          <a:p>
            <a:pPr marL="0" indent="0">
              <a:buNone/>
            </a:pPr>
            <a:r>
              <a:rPr lang="en-US" dirty="0" err="1">
                <a:solidFill>
                  <a:schemeClr val="accent5">
                    <a:lumMod val="50000"/>
                  </a:schemeClr>
                </a:solidFill>
              </a:rPr>
              <a:t>Vladimer</a:t>
            </a:r>
            <a:r>
              <a:rPr lang="en-US" dirty="0">
                <a:solidFill>
                  <a:schemeClr val="accent5">
                    <a:lumMod val="50000"/>
                  </a:schemeClr>
                </a:solidFill>
              </a:rPr>
              <a:t> </a:t>
            </a:r>
            <a:r>
              <a:rPr lang="en-US" dirty="0" err="1">
                <a:solidFill>
                  <a:schemeClr val="accent5">
                    <a:lumMod val="50000"/>
                  </a:schemeClr>
                </a:solidFill>
              </a:rPr>
              <a:t>Getia</a:t>
            </a:r>
            <a:r>
              <a:rPr lang="en-US" dirty="0">
                <a:solidFill>
                  <a:schemeClr val="accent5">
                    <a:lumMod val="50000"/>
                  </a:schemeClr>
                </a:solidFill>
              </a:rPr>
              <a:t>, </a:t>
            </a:r>
          </a:p>
          <a:p>
            <a:pPr marL="0" indent="0">
              <a:buNone/>
            </a:pPr>
            <a:r>
              <a:rPr lang="en-US" dirty="0">
                <a:solidFill>
                  <a:schemeClr val="accent5">
                    <a:lumMod val="50000"/>
                  </a:schemeClr>
                </a:solidFill>
              </a:rPr>
              <a:t>Maya </a:t>
            </a:r>
            <a:r>
              <a:rPr lang="en-US" dirty="0" err="1">
                <a:solidFill>
                  <a:schemeClr val="accent5">
                    <a:lumMod val="50000"/>
                  </a:schemeClr>
                </a:solidFill>
              </a:rPr>
              <a:t>Alkhazashvili</a:t>
            </a:r>
            <a:r>
              <a:rPr lang="en-US" dirty="0">
                <a:solidFill>
                  <a:schemeClr val="accent5">
                    <a:lumMod val="50000"/>
                  </a:schemeClr>
                </a:solidFill>
              </a:rPr>
              <a:t>,</a:t>
            </a:r>
            <a:endParaRPr lang="ka-GE" dirty="0">
              <a:solidFill>
                <a:schemeClr val="accent5">
                  <a:lumMod val="50000"/>
                </a:schemeClr>
              </a:solidFill>
            </a:endParaRPr>
          </a:p>
          <a:p>
            <a:pPr marL="0" indent="0">
              <a:buNone/>
            </a:pPr>
            <a:r>
              <a:rPr lang="en-US" dirty="0" err="1">
                <a:solidFill>
                  <a:schemeClr val="accent5">
                    <a:lumMod val="50000"/>
                  </a:schemeClr>
                </a:solidFill>
              </a:rPr>
              <a:t>Sofio</a:t>
            </a:r>
            <a:r>
              <a:rPr lang="en-US" dirty="0">
                <a:solidFill>
                  <a:schemeClr val="accent5">
                    <a:lumMod val="50000"/>
                  </a:schemeClr>
                </a:solidFill>
              </a:rPr>
              <a:t> </a:t>
            </a:r>
            <a:r>
              <a:rPr lang="en-US" dirty="0" err="1">
                <a:solidFill>
                  <a:schemeClr val="accent5">
                    <a:lumMod val="50000"/>
                  </a:schemeClr>
                </a:solidFill>
              </a:rPr>
              <a:t>Dolbadze</a:t>
            </a:r>
            <a:r>
              <a:rPr lang="en-US" dirty="0">
                <a:solidFill>
                  <a:schemeClr val="accent5">
                    <a:lumMod val="50000"/>
                  </a:schemeClr>
                </a:solidFill>
              </a:rPr>
              <a:t>, </a:t>
            </a:r>
            <a:endParaRPr lang="ka-GE" dirty="0">
              <a:solidFill>
                <a:schemeClr val="accent5">
                  <a:lumMod val="50000"/>
                </a:schemeClr>
              </a:solidFill>
            </a:endParaRPr>
          </a:p>
          <a:p>
            <a:pPr marL="0" indent="0">
              <a:buNone/>
            </a:pPr>
            <a:r>
              <a:rPr lang="en-US" dirty="0">
                <a:solidFill>
                  <a:schemeClr val="accent5">
                    <a:lumMod val="50000"/>
                  </a:schemeClr>
                </a:solidFill>
              </a:rPr>
              <a:t>Lela </a:t>
            </a:r>
            <a:r>
              <a:rPr lang="en-US" dirty="0" err="1">
                <a:solidFill>
                  <a:schemeClr val="accent5">
                    <a:lumMod val="50000"/>
                  </a:schemeClr>
                </a:solidFill>
              </a:rPr>
              <a:t>Kvachantiradze</a:t>
            </a:r>
            <a:endParaRPr lang="en-GB" dirty="0">
              <a:solidFill>
                <a:schemeClr val="accent5">
                  <a:lumMod val="50000"/>
                </a:schemeClr>
              </a:solidFill>
            </a:endParaRPr>
          </a:p>
          <a:p>
            <a:endParaRPr lang="en-US" dirty="0"/>
          </a:p>
          <a:p>
            <a:pPr marL="0" indent="0">
              <a:buNone/>
            </a:pPr>
            <a:endParaRPr lang="en-GB" dirty="0"/>
          </a:p>
        </p:txBody>
      </p:sp>
      <p:pic>
        <p:nvPicPr>
          <p:cNvPr id="4" name="Picture 8" descr="moh.gov.ge">
            <a:extLst>
              <a:ext uri="{FF2B5EF4-FFF2-40B4-BE49-F238E27FC236}">
                <a16:creationId xmlns:a16="http://schemas.microsoft.com/office/drawing/2014/main" id="{1DA5727D-5741-4E86-A8A2-35716843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76" y="5311466"/>
            <a:ext cx="3733800"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35EBCB3-6677-4269-825E-CFAF41CF56D9}"/>
              </a:ext>
            </a:extLst>
          </p:cNvPr>
          <p:cNvGrpSpPr/>
          <p:nvPr/>
        </p:nvGrpSpPr>
        <p:grpSpPr>
          <a:xfrm>
            <a:off x="5432503" y="5189743"/>
            <a:ext cx="3802495" cy="1078647"/>
            <a:chOff x="7183077" y="375130"/>
            <a:chExt cx="3714591" cy="902009"/>
          </a:xfrm>
        </p:grpSpPr>
        <p:pic>
          <p:nvPicPr>
            <p:cNvPr id="6" name="Picture 2" descr="https://www.ncdc.ge/assets/images/logotext.png">
              <a:extLst>
                <a:ext uri="{FF2B5EF4-FFF2-40B4-BE49-F238E27FC236}">
                  <a16:creationId xmlns:a16="http://schemas.microsoft.com/office/drawing/2014/main" id="{EA2EE286-C002-41FF-8611-58B967FAD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077" y="375130"/>
              <a:ext cx="729327" cy="5847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413208-E92C-465A-ACFE-757D414D8B57}"/>
                </a:ext>
              </a:extLst>
            </p:cNvPr>
            <p:cNvSpPr txBox="1"/>
            <p:nvPr/>
          </p:nvSpPr>
          <p:spPr>
            <a:xfrm>
              <a:off x="7789574" y="476920"/>
              <a:ext cx="3108094" cy="800219"/>
            </a:xfrm>
            <a:prstGeom prst="rect">
              <a:avLst/>
            </a:prstGeom>
            <a:noFill/>
          </p:spPr>
          <p:txBody>
            <a:bodyPr wrap="square" rtlCol="0">
              <a:spAutoFit/>
            </a:bodyPr>
            <a:lstStyle/>
            <a:p>
              <a:r>
                <a:rPr lang="en-US" sz="1400" b="1" dirty="0">
                  <a:solidFill>
                    <a:schemeClr val="accent1">
                      <a:lumMod val="50000"/>
                    </a:schemeClr>
                  </a:solidFill>
                </a:rPr>
                <a:t>NATIONAL CENTER FOR DISEASE CONTROL AND PUBLIC HEALTH</a:t>
              </a:r>
            </a:p>
            <a:p>
              <a:endParaRPr lang="en-US" b="1" dirty="0"/>
            </a:p>
          </p:txBody>
        </p:sp>
      </p:grpSp>
      <p:cxnSp>
        <p:nvCxnSpPr>
          <p:cNvPr id="8" name="Straight Connector 7">
            <a:extLst>
              <a:ext uri="{FF2B5EF4-FFF2-40B4-BE49-F238E27FC236}">
                <a16:creationId xmlns:a16="http://schemas.microsoft.com/office/drawing/2014/main" id="{058B563B-9119-4C88-A255-FD8FD5DCF6E2}"/>
              </a:ext>
            </a:extLst>
          </p:cNvPr>
          <p:cNvCxnSpPr>
            <a:cxnSpLocks/>
          </p:cNvCxnSpPr>
          <p:nvPr/>
        </p:nvCxnSpPr>
        <p:spPr>
          <a:xfrm>
            <a:off x="367762" y="1143451"/>
            <a:ext cx="1098603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695698-02EB-42A7-97C9-6058872E161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1803" y="2492977"/>
            <a:ext cx="1361418" cy="650615"/>
          </a:xfrm>
          <a:prstGeom prst="rect">
            <a:avLst/>
          </a:prstGeom>
          <a:noFill/>
          <a:ln>
            <a:noFill/>
          </a:ln>
        </p:spPr>
      </p:pic>
    </p:spTree>
    <p:extLst>
      <p:ext uri="{BB962C8B-B14F-4D97-AF65-F5344CB8AC3E}">
        <p14:creationId xmlns:p14="http://schemas.microsoft.com/office/powerpoint/2010/main" val="360653044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8A45-8E28-4232-9816-9BF2FFDC2EAE}"/>
              </a:ext>
            </a:extLst>
          </p:cNvPr>
          <p:cNvSpPr>
            <a:spLocks noGrp="1"/>
          </p:cNvSpPr>
          <p:nvPr>
            <p:ph type="title"/>
          </p:nvPr>
        </p:nvSpPr>
        <p:spPr/>
        <p:txBody>
          <a:bodyPr>
            <a:normAutofit/>
          </a:bodyPr>
          <a:lstStyle/>
          <a:p>
            <a:r>
              <a:rPr lang="en-US" sz="3200" b="1" dirty="0">
                <a:solidFill>
                  <a:schemeClr val="accent1">
                    <a:lumMod val="50000"/>
                  </a:schemeClr>
                </a:solidFill>
                <a:ea typeface="+mn-ea"/>
                <a:cs typeface="+mn-cs"/>
              </a:rPr>
              <a:t>Contact info:</a:t>
            </a:r>
            <a:br>
              <a:rPr lang="en-US" sz="3200" b="1" dirty="0">
                <a:solidFill>
                  <a:srgbClr val="007D6C"/>
                </a:solidFill>
              </a:rPr>
            </a:br>
            <a:endParaRPr lang="en-GB" sz="3200" dirty="0"/>
          </a:p>
        </p:txBody>
      </p:sp>
      <p:sp>
        <p:nvSpPr>
          <p:cNvPr id="3" name="Content Placeholder 2">
            <a:extLst>
              <a:ext uri="{FF2B5EF4-FFF2-40B4-BE49-F238E27FC236}">
                <a16:creationId xmlns:a16="http://schemas.microsoft.com/office/drawing/2014/main" id="{D5EFB99C-317D-4D1E-9F20-25A4243D7F99}"/>
              </a:ext>
            </a:extLst>
          </p:cNvPr>
          <p:cNvSpPr>
            <a:spLocks noGrp="1"/>
          </p:cNvSpPr>
          <p:nvPr>
            <p:ph idx="1"/>
          </p:nvPr>
        </p:nvSpPr>
        <p:spPr>
          <a:xfrm>
            <a:off x="838200" y="1921778"/>
            <a:ext cx="10515600" cy="4351338"/>
          </a:xfrm>
        </p:spPr>
        <p:txBody>
          <a:bodyPr/>
          <a:lstStyle/>
          <a:p>
            <a:pPr marL="0" indent="0">
              <a:buNone/>
            </a:pPr>
            <a:endParaRPr lang="ka-GE" dirty="0">
              <a:solidFill>
                <a:schemeClr val="accent5">
                  <a:lumMod val="50000"/>
                </a:schemeClr>
              </a:solidFill>
            </a:endParaRPr>
          </a:p>
          <a:p>
            <a:pPr marL="0" indent="0">
              <a:buNone/>
            </a:pPr>
            <a:endParaRPr lang="en-GB" dirty="0"/>
          </a:p>
        </p:txBody>
      </p:sp>
      <p:grpSp>
        <p:nvGrpSpPr>
          <p:cNvPr id="5" name="Group 4">
            <a:extLst>
              <a:ext uri="{FF2B5EF4-FFF2-40B4-BE49-F238E27FC236}">
                <a16:creationId xmlns:a16="http://schemas.microsoft.com/office/drawing/2014/main" id="{D35EBCB3-6677-4269-825E-CFAF41CF56D9}"/>
              </a:ext>
            </a:extLst>
          </p:cNvPr>
          <p:cNvGrpSpPr/>
          <p:nvPr/>
        </p:nvGrpSpPr>
        <p:grpSpPr>
          <a:xfrm>
            <a:off x="717453" y="4845875"/>
            <a:ext cx="4146268" cy="1141161"/>
            <a:chOff x="7183077" y="375130"/>
            <a:chExt cx="3714591" cy="902009"/>
          </a:xfrm>
        </p:grpSpPr>
        <p:pic>
          <p:nvPicPr>
            <p:cNvPr id="6" name="Picture 2" descr="https://www.ncdc.ge/assets/images/logotext.png">
              <a:extLst>
                <a:ext uri="{FF2B5EF4-FFF2-40B4-BE49-F238E27FC236}">
                  <a16:creationId xmlns:a16="http://schemas.microsoft.com/office/drawing/2014/main" id="{EA2EE286-C002-41FF-8611-58B967FAD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77" y="375130"/>
              <a:ext cx="729327" cy="5847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413208-E92C-465A-ACFE-757D414D8B57}"/>
                </a:ext>
              </a:extLst>
            </p:cNvPr>
            <p:cNvSpPr txBox="1"/>
            <p:nvPr/>
          </p:nvSpPr>
          <p:spPr>
            <a:xfrm>
              <a:off x="7789574" y="476920"/>
              <a:ext cx="3108094" cy="800219"/>
            </a:xfrm>
            <a:prstGeom prst="rect">
              <a:avLst/>
            </a:prstGeom>
            <a:noFill/>
          </p:spPr>
          <p:txBody>
            <a:bodyPr wrap="square" rtlCol="0">
              <a:spAutoFit/>
            </a:bodyPr>
            <a:lstStyle/>
            <a:p>
              <a:r>
                <a:rPr lang="en-US" sz="1400" b="1" dirty="0">
                  <a:solidFill>
                    <a:schemeClr val="accent1">
                      <a:lumMod val="50000"/>
                    </a:schemeClr>
                  </a:solidFill>
                </a:rPr>
                <a:t>NATIONAL CENTER FOR DISEASE CONTROL AND PUBLIC HEALTH</a:t>
              </a:r>
            </a:p>
            <a:p>
              <a:endParaRPr lang="en-US" b="1" dirty="0"/>
            </a:p>
          </p:txBody>
        </p:sp>
      </p:grpSp>
      <p:cxnSp>
        <p:nvCxnSpPr>
          <p:cNvPr id="8" name="Straight Connector 7">
            <a:extLst>
              <a:ext uri="{FF2B5EF4-FFF2-40B4-BE49-F238E27FC236}">
                <a16:creationId xmlns:a16="http://schemas.microsoft.com/office/drawing/2014/main" id="{058B563B-9119-4C88-A255-FD8FD5DCF6E2}"/>
              </a:ext>
            </a:extLst>
          </p:cNvPr>
          <p:cNvCxnSpPr>
            <a:cxnSpLocks/>
          </p:cNvCxnSpPr>
          <p:nvPr/>
        </p:nvCxnSpPr>
        <p:spPr>
          <a:xfrm>
            <a:off x="367762" y="1143451"/>
            <a:ext cx="1098603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EBDE057-26E9-481D-AD44-820F1C242C1F}"/>
              </a:ext>
            </a:extLst>
          </p:cNvPr>
          <p:cNvSpPr/>
          <p:nvPr/>
        </p:nvSpPr>
        <p:spPr>
          <a:xfrm>
            <a:off x="1191065" y="2359647"/>
            <a:ext cx="7263618" cy="1938992"/>
          </a:xfrm>
          <a:prstGeom prst="rect">
            <a:avLst/>
          </a:prstGeom>
        </p:spPr>
        <p:txBody>
          <a:bodyPr wrap="square">
            <a:spAutoFit/>
          </a:bodyPr>
          <a:lstStyle/>
          <a:p>
            <a:r>
              <a:rPr lang="en-US" sz="2000" b="1" i="1" dirty="0">
                <a:solidFill>
                  <a:srgbClr val="4C76A2"/>
                </a:solidFill>
                <a:latin typeface="Arial" panose="020B0604020202020204" pitchFamily="34" charset="0"/>
              </a:rPr>
              <a:t>Ketevan Shermadini, MD</a:t>
            </a:r>
          </a:p>
          <a:p>
            <a:endParaRPr lang="en-US" sz="2000" dirty="0">
              <a:solidFill>
                <a:srgbClr val="1D1D1D"/>
              </a:solidFill>
              <a:latin typeface="Aptos"/>
            </a:endParaRPr>
          </a:p>
          <a:p>
            <a:r>
              <a:rPr lang="en-US" sz="2000" i="1" dirty="0">
                <a:solidFill>
                  <a:srgbClr val="4C76A2"/>
                </a:solidFill>
                <a:latin typeface="Arial" panose="020B0604020202020204" pitchFamily="34" charset="0"/>
              </a:rPr>
              <a:t>Coordinator, "Safe Blood" State program.</a:t>
            </a:r>
            <a:endParaRPr lang="en-US" sz="2000" dirty="0">
              <a:solidFill>
                <a:srgbClr val="1D1D1D"/>
              </a:solidFill>
              <a:latin typeface="Aptos"/>
            </a:endParaRPr>
          </a:p>
          <a:p>
            <a:r>
              <a:rPr lang="en-US" sz="2000" i="1" dirty="0">
                <a:solidFill>
                  <a:srgbClr val="4C76A2"/>
                </a:solidFill>
                <a:latin typeface="Arial" panose="020B0604020202020204" pitchFamily="34" charset="0"/>
              </a:rPr>
              <a:t>National Center for Disease Control and Public Health</a:t>
            </a:r>
            <a:endParaRPr lang="en-US" sz="2000" dirty="0">
              <a:solidFill>
                <a:srgbClr val="1D1D1D"/>
              </a:solidFill>
              <a:latin typeface="Aptos"/>
            </a:endParaRPr>
          </a:p>
          <a:p>
            <a:r>
              <a:rPr lang="en-US" sz="2000" i="1" dirty="0">
                <a:solidFill>
                  <a:srgbClr val="4C76A2"/>
                </a:solidFill>
                <a:latin typeface="Arial" panose="020B0604020202020204" pitchFamily="34" charset="0"/>
              </a:rPr>
              <a:t>Address: Kakheti Highway #99. 0198 Tbilisi, Georgia</a:t>
            </a:r>
            <a:endParaRPr lang="en-US" sz="2000" dirty="0">
              <a:solidFill>
                <a:srgbClr val="1D1D1D"/>
              </a:solidFill>
              <a:latin typeface="Aptos"/>
            </a:endParaRPr>
          </a:p>
          <a:p>
            <a:r>
              <a:rPr lang="en-US" sz="2000" i="1" dirty="0">
                <a:solidFill>
                  <a:srgbClr val="4C76A2"/>
                </a:solidFill>
                <a:latin typeface="Arial" panose="020B0604020202020204" pitchFamily="34" charset="0"/>
              </a:rPr>
              <a:t>Tel: +995 599274878</a:t>
            </a:r>
            <a:endParaRPr lang="en-US" sz="2000" b="0" i="0" dirty="0">
              <a:solidFill>
                <a:srgbClr val="1D1D1D"/>
              </a:solidFill>
              <a:effectLst/>
              <a:latin typeface="Aptos"/>
            </a:endParaRPr>
          </a:p>
        </p:txBody>
      </p:sp>
    </p:spTree>
    <p:extLst>
      <p:ext uri="{BB962C8B-B14F-4D97-AF65-F5344CB8AC3E}">
        <p14:creationId xmlns:p14="http://schemas.microsoft.com/office/powerpoint/2010/main" val="121090842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C89535-6BBA-41D8-9EC2-14F1EE0FD968}"/>
              </a:ext>
            </a:extLst>
          </p:cNvPr>
          <p:cNvPicPr>
            <a:picLocks noGrp="1" noChangeAspect="1"/>
          </p:cNvPicPr>
          <p:nvPr>
            <p:ph idx="1"/>
          </p:nvPr>
        </p:nvPicPr>
        <p:blipFill rotWithShape="1">
          <a:blip r:embed="rId2"/>
          <a:srcRect l="2248"/>
          <a:stretch/>
        </p:blipFill>
        <p:spPr>
          <a:xfrm>
            <a:off x="0" y="-74645"/>
            <a:ext cx="12176819" cy="6938465"/>
          </a:xfrm>
          <a:prstGeom prst="rect">
            <a:avLst/>
          </a:prstGeom>
        </p:spPr>
      </p:pic>
      <p:sp>
        <p:nvSpPr>
          <p:cNvPr id="5" name="TextBox 4">
            <a:extLst>
              <a:ext uri="{FF2B5EF4-FFF2-40B4-BE49-F238E27FC236}">
                <a16:creationId xmlns:a16="http://schemas.microsoft.com/office/drawing/2014/main" id="{F7AB58A2-C564-40F8-80C7-1A869D59F7BE}"/>
              </a:ext>
            </a:extLst>
          </p:cNvPr>
          <p:cNvSpPr txBox="1"/>
          <p:nvPr/>
        </p:nvSpPr>
        <p:spPr>
          <a:xfrm>
            <a:off x="374495" y="3429000"/>
            <a:ext cx="8283526" cy="1015663"/>
          </a:xfrm>
          <a:prstGeom prst="rect">
            <a:avLst/>
          </a:prstGeom>
          <a:noFill/>
        </p:spPr>
        <p:txBody>
          <a:bodyPr wrap="square" rtlCol="0">
            <a:spAutoFit/>
          </a:bodyPr>
          <a:lstStyle/>
          <a:p>
            <a:r>
              <a:rPr lang="en-US" sz="6000" b="1" dirty="0">
                <a:solidFill>
                  <a:schemeClr val="bg1"/>
                </a:solidFill>
              </a:rPr>
              <a:t>Thank you!</a:t>
            </a:r>
          </a:p>
        </p:txBody>
      </p:sp>
    </p:spTree>
    <p:extLst>
      <p:ext uri="{BB962C8B-B14F-4D97-AF65-F5344CB8AC3E}">
        <p14:creationId xmlns:p14="http://schemas.microsoft.com/office/powerpoint/2010/main" val="182350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CB1254-CC81-5FB7-4168-56A4FA6D4C9E}"/>
              </a:ext>
            </a:extLst>
          </p:cNvPr>
          <p:cNvPicPr>
            <a:picLocks noChangeAspect="1"/>
          </p:cNvPicPr>
          <p:nvPr/>
        </p:nvPicPr>
        <p:blipFill>
          <a:blip r:embed="rId2"/>
          <a:stretch>
            <a:fillRect/>
          </a:stretch>
        </p:blipFill>
        <p:spPr>
          <a:xfrm>
            <a:off x="8461640" y="6198603"/>
            <a:ext cx="1176599" cy="538053"/>
          </a:xfrm>
          <a:prstGeom prst="rect">
            <a:avLst/>
          </a:prstGeom>
        </p:spPr>
      </p:pic>
      <p:sp>
        <p:nvSpPr>
          <p:cNvPr id="9" name="TextBox 8">
            <a:extLst>
              <a:ext uri="{FF2B5EF4-FFF2-40B4-BE49-F238E27FC236}">
                <a16:creationId xmlns:a16="http://schemas.microsoft.com/office/drawing/2014/main" id="{2452E239-1A86-4135-BB8D-C6E86723FCC2}"/>
              </a:ext>
            </a:extLst>
          </p:cNvPr>
          <p:cNvSpPr txBox="1"/>
          <p:nvPr/>
        </p:nvSpPr>
        <p:spPr>
          <a:xfrm>
            <a:off x="519363" y="251870"/>
            <a:ext cx="8283526" cy="584775"/>
          </a:xfrm>
          <a:prstGeom prst="rect">
            <a:avLst/>
          </a:prstGeom>
          <a:noFill/>
        </p:spPr>
        <p:txBody>
          <a:bodyPr wrap="square" rtlCol="0">
            <a:spAutoFit/>
          </a:bodyPr>
          <a:lstStyle/>
          <a:p>
            <a:r>
              <a:rPr lang="en-US" sz="3200" b="1" dirty="0">
                <a:solidFill>
                  <a:schemeClr val="accent1">
                    <a:lumMod val="50000"/>
                  </a:schemeClr>
                </a:solidFill>
              </a:rPr>
              <a:t>Country information:</a:t>
            </a:r>
          </a:p>
        </p:txBody>
      </p:sp>
      <p:pic>
        <p:nvPicPr>
          <p:cNvPr id="10" name="Picture 9">
            <a:extLst>
              <a:ext uri="{FF2B5EF4-FFF2-40B4-BE49-F238E27FC236}">
                <a16:creationId xmlns:a16="http://schemas.microsoft.com/office/drawing/2014/main" id="{09BA5C4F-F992-47C1-A245-3E32908A80BD}"/>
              </a:ext>
            </a:extLst>
          </p:cNvPr>
          <p:cNvPicPr>
            <a:picLocks noChangeAspect="1"/>
          </p:cNvPicPr>
          <p:nvPr/>
        </p:nvPicPr>
        <p:blipFill>
          <a:blip r:embed="rId3"/>
          <a:stretch>
            <a:fillRect/>
          </a:stretch>
        </p:blipFill>
        <p:spPr>
          <a:xfrm>
            <a:off x="5469286" y="194663"/>
            <a:ext cx="6313742" cy="63137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extBox 10">
            <a:extLst>
              <a:ext uri="{FF2B5EF4-FFF2-40B4-BE49-F238E27FC236}">
                <a16:creationId xmlns:a16="http://schemas.microsoft.com/office/drawing/2014/main" id="{E2341F1E-0D90-41E3-9CA1-6AFF98848DB6}"/>
              </a:ext>
            </a:extLst>
          </p:cNvPr>
          <p:cNvSpPr txBox="1"/>
          <p:nvPr/>
        </p:nvSpPr>
        <p:spPr>
          <a:xfrm>
            <a:off x="707024" y="1077355"/>
            <a:ext cx="481293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lumMod val="50000"/>
                  </a:schemeClr>
                </a:solidFill>
              </a:rPr>
              <a:t>Caucasus region</a:t>
            </a:r>
          </a:p>
          <a:p>
            <a:pPr marL="285750" indent="-285750">
              <a:buFont typeface="Arial" panose="020B0604020202020204" pitchFamily="34" charset="0"/>
              <a:buChar char="•"/>
            </a:pPr>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69,700 square kilometers</a:t>
            </a:r>
          </a:p>
          <a:p>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Population in 2025 –</a:t>
            </a:r>
            <a:r>
              <a:rPr lang="ka-GE" sz="2400" dirty="0">
                <a:solidFill>
                  <a:schemeClr val="accent1">
                    <a:lumMod val="50000"/>
                  </a:schemeClr>
                </a:solidFill>
              </a:rPr>
              <a:t> </a:t>
            </a:r>
            <a:r>
              <a:rPr lang="en-US" sz="2400" dirty="0">
                <a:solidFill>
                  <a:schemeClr val="accent1">
                    <a:lumMod val="50000"/>
                  </a:schemeClr>
                </a:solidFill>
              </a:rPr>
              <a:t>3 704 500 persons excluding occupied territories </a:t>
            </a:r>
          </a:p>
          <a:p>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Capital city -Tbilisi</a:t>
            </a:r>
          </a:p>
          <a:p>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Upper middle income country - based on the gross national income (GNI) of $ 8500 (2024)</a:t>
            </a:r>
          </a:p>
        </p:txBody>
      </p:sp>
      <p:sp>
        <p:nvSpPr>
          <p:cNvPr id="12" name="TextBox 11">
            <a:extLst>
              <a:ext uri="{FF2B5EF4-FFF2-40B4-BE49-F238E27FC236}">
                <a16:creationId xmlns:a16="http://schemas.microsoft.com/office/drawing/2014/main" id="{C97350CC-8A92-4329-95DF-2F26B9B3735E}"/>
              </a:ext>
            </a:extLst>
          </p:cNvPr>
          <p:cNvSpPr txBox="1"/>
          <p:nvPr/>
        </p:nvSpPr>
        <p:spPr>
          <a:xfrm>
            <a:off x="5625008" y="3339512"/>
            <a:ext cx="1318689" cy="369332"/>
          </a:xfrm>
          <a:prstGeom prst="rect">
            <a:avLst/>
          </a:prstGeom>
          <a:noFill/>
        </p:spPr>
        <p:txBody>
          <a:bodyPr wrap="square" rtlCol="0">
            <a:spAutoFit/>
          </a:bodyPr>
          <a:lstStyle/>
          <a:p>
            <a:r>
              <a:rPr lang="en-US" b="1" dirty="0">
                <a:solidFill>
                  <a:schemeClr val="tx2"/>
                </a:solidFill>
              </a:rPr>
              <a:t>BLACK SEA</a:t>
            </a:r>
          </a:p>
        </p:txBody>
      </p:sp>
      <p:sp>
        <p:nvSpPr>
          <p:cNvPr id="13" name="TextBox 12">
            <a:extLst>
              <a:ext uri="{FF2B5EF4-FFF2-40B4-BE49-F238E27FC236}">
                <a16:creationId xmlns:a16="http://schemas.microsoft.com/office/drawing/2014/main" id="{F2784227-25E8-4336-8DFE-80922C3D9652}"/>
              </a:ext>
            </a:extLst>
          </p:cNvPr>
          <p:cNvSpPr txBox="1"/>
          <p:nvPr/>
        </p:nvSpPr>
        <p:spPr>
          <a:xfrm>
            <a:off x="9848675" y="1404983"/>
            <a:ext cx="1934353" cy="369332"/>
          </a:xfrm>
          <a:prstGeom prst="rect">
            <a:avLst/>
          </a:prstGeom>
          <a:noFill/>
        </p:spPr>
        <p:txBody>
          <a:bodyPr wrap="square" rtlCol="0">
            <a:spAutoFit/>
          </a:bodyPr>
          <a:lstStyle/>
          <a:p>
            <a:r>
              <a:rPr lang="en-US" b="1" dirty="0"/>
              <a:t>RUSSIA</a:t>
            </a:r>
          </a:p>
        </p:txBody>
      </p:sp>
      <p:sp>
        <p:nvSpPr>
          <p:cNvPr id="14" name="TextBox 13">
            <a:extLst>
              <a:ext uri="{FF2B5EF4-FFF2-40B4-BE49-F238E27FC236}">
                <a16:creationId xmlns:a16="http://schemas.microsoft.com/office/drawing/2014/main" id="{8FE9723D-5657-4FC9-A44D-D8A9E006D9E1}"/>
              </a:ext>
            </a:extLst>
          </p:cNvPr>
          <p:cNvSpPr txBox="1"/>
          <p:nvPr/>
        </p:nvSpPr>
        <p:spPr>
          <a:xfrm>
            <a:off x="5838744" y="5323040"/>
            <a:ext cx="1313497" cy="406138"/>
          </a:xfrm>
          <a:prstGeom prst="rect">
            <a:avLst/>
          </a:prstGeom>
          <a:noFill/>
        </p:spPr>
        <p:txBody>
          <a:bodyPr wrap="square" rtlCol="0">
            <a:spAutoFit/>
          </a:bodyPr>
          <a:lstStyle/>
          <a:p>
            <a:r>
              <a:rPr lang="en-US" sz="2000" b="1" dirty="0"/>
              <a:t>TURKEY</a:t>
            </a:r>
          </a:p>
        </p:txBody>
      </p:sp>
      <p:sp>
        <p:nvSpPr>
          <p:cNvPr id="15" name="TextBox 14">
            <a:extLst>
              <a:ext uri="{FF2B5EF4-FFF2-40B4-BE49-F238E27FC236}">
                <a16:creationId xmlns:a16="http://schemas.microsoft.com/office/drawing/2014/main" id="{E813A3AC-A1D3-458A-B113-37A429C15B87}"/>
              </a:ext>
            </a:extLst>
          </p:cNvPr>
          <p:cNvSpPr txBox="1"/>
          <p:nvPr/>
        </p:nvSpPr>
        <p:spPr>
          <a:xfrm>
            <a:off x="8934275" y="5365673"/>
            <a:ext cx="1422705" cy="369332"/>
          </a:xfrm>
          <a:prstGeom prst="rect">
            <a:avLst/>
          </a:prstGeom>
          <a:noFill/>
        </p:spPr>
        <p:txBody>
          <a:bodyPr wrap="square" rtlCol="0">
            <a:spAutoFit/>
          </a:bodyPr>
          <a:lstStyle/>
          <a:p>
            <a:r>
              <a:rPr lang="en-US" b="1" dirty="0"/>
              <a:t>ARMENIA</a:t>
            </a:r>
          </a:p>
        </p:txBody>
      </p:sp>
      <p:sp>
        <p:nvSpPr>
          <p:cNvPr id="16" name="TextBox 15">
            <a:extLst>
              <a:ext uri="{FF2B5EF4-FFF2-40B4-BE49-F238E27FC236}">
                <a16:creationId xmlns:a16="http://schemas.microsoft.com/office/drawing/2014/main" id="{7F9C7049-B657-41D8-A12F-F6B1BCA18393}"/>
              </a:ext>
            </a:extLst>
          </p:cNvPr>
          <p:cNvSpPr txBox="1"/>
          <p:nvPr/>
        </p:nvSpPr>
        <p:spPr>
          <a:xfrm>
            <a:off x="10469879" y="4794307"/>
            <a:ext cx="1426652" cy="369332"/>
          </a:xfrm>
          <a:prstGeom prst="rect">
            <a:avLst/>
          </a:prstGeom>
          <a:noFill/>
        </p:spPr>
        <p:txBody>
          <a:bodyPr wrap="square" rtlCol="0">
            <a:spAutoFit/>
          </a:bodyPr>
          <a:lstStyle/>
          <a:p>
            <a:r>
              <a:rPr lang="en-US" b="1" dirty="0"/>
              <a:t>AZERBAIJAN</a:t>
            </a:r>
          </a:p>
        </p:txBody>
      </p:sp>
      <p:sp>
        <p:nvSpPr>
          <p:cNvPr id="17" name="TextBox 16">
            <a:extLst>
              <a:ext uri="{FF2B5EF4-FFF2-40B4-BE49-F238E27FC236}">
                <a16:creationId xmlns:a16="http://schemas.microsoft.com/office/drawing/2014/main" id="{D8D50362-C212-4FE2-A586-7016CDB0949E}"/>
              </a:ext>
            </a:extLst>
          </p:cNvPr>
          <p:cNvSpPr txBox="1"/>
          <p:nvPr/>
        </p:nvSpPr>
        <p:spPr>
          <a:xfrm>
            <a:off x="7323092" y="3174035"/>
            <a:ext cx="2277096" cy="646331"/>
          </a:xfrm>
          <a:prstGeom prst="rect">
            <a:avLst/>
          </a:prstGeom>
          <a:noFill/>
        </p:spPr>
        <p:txBody>
          <a:bodyPr wrap="square" rtlCol="0">
            <a:spAutoFit/>
          </a:bodyPr>
          <a:lstStyle/>
          <a:p>
            <a:r>
              <a:rPr lang="en-US" sz="3600" b="1" dirty="0">
                <a:solidFill>
                  <a:srgbClr val="FF0000"/>
                </a:solidFill>
              </a:rPr>
              <a:t>GEORGIA</a:t>
            </a:r>
          </a:p>
        </p:txBody>
      </p:sp>
      <p:pic>
        <p:nvPicPr>
          <p:cNvPr id="18" name="Picture 17">
            <a:extLst>
              <a:ext uri="{FF2B5EF4-FFF2-40B4-BE49-F238E27FC236}">
                <a16:creationId xmlns:a16="http://schemas.microsoft.com/office/drawing/2014/main" id="{01970203-92B6-4762-A302-033C0847BF76}"/>
              </a:ext>
            </a:extLst>
          </p:cNvPr>
          <p:cNvPicPr>
            <a:picLocks noChangeAspect="1"/>
          </p:cNvPicPr>
          <p:nvPr/>
        </p:nvPicPr>
        <p:blipFill>
          <a:blip r:embed="rId4"/>
          <a:stretch>
            <a:fillRect/>
          </a:stretch>
        </p:blipFill>
        <p:spPr>
          <a:xfrm>
            <a:off x="9507425" y="3251993"/>
            <a:ext cx="682499" cy="454999"/>
          </a:xfrm>
          <a:prstGeom prst="rect">
            <a:avLst/>
          </a:prstGeom>
        </p:spPr>
      </p:pic>
      <p:cxnSp>
        <p:nvCxnSpPr>
          <p:cNvPr id="19" name="Straight Connector 18">
            <a:extLst>
              <a:ext uri="{FF2B5EF4-FFF2-40B4-BE49-F238E27FC236}">
                <a16:creationId xmlns:a16="http://schemas.microsoft.com/office/drawing/2014/main" id="{C2B13693-E748-4D07-80CE-B87CD887CE81}"/>
              </a:ext>
            </a:extLst>
          </p:cNvPr>
          <p:cNvCxnSpPr>
            <a:cxnSpLocks/>
          </p:cNvCxnSpPr>
          <p:nvPr/>
        </p:nvCxnSpPr>
        <p:spPr>
          <a:xfrm>
            <a:off x="613718" y="836645"/>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99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A5DE-AB49-4A34-9035-93A50F6B176B}"/>
              </a:ext>
            </a:extLst>
          </p:cNvPr>
          <p:cNvSpPr>
            <a:spLocks noGrp="1"/>
          </p:cNvSpPr>
          <p:nvPr>
            <p:ph type="title"/>
          </p:nvPr>
        </p:nvSpPr>
        <p:spPr/>
        <p:txBody>
          <a:bodyPr/>
          <a:lstStyle/>
          <a:p>
            <a:r>
              <a:rPr lang="en-US" sz="3200" b="1" dirty="0">
                <a:solidFill>
                  <a:schemeClr val="accent1">
                    <a:lumMod val="50000"/>
                  </a:schemeClr>
                </a:solidFill>
              </a:rPr>
              <a:t>Background:</a:t>
            </a:r>
            <a:br>
              <a:rPr lang="en-US" b="1" dirty="0">
                <a:solidFill>
                  <a:schemeClr val="accent1">
                    <a:lumMod val="50000"/>
                  </a:schemeClr>
                </a:solidFill>
              </a:rPr>
            </a:br>
            <a:endParaRPr lang="en-GB" dirty="0"/>
          </a:p>
        </p:txBody>
      </p:sp>
      <p:pic>
        <p:nvPicPr>
          <p:cNvPr id="4" name="Picture 2">
            <a:extLst>
              <a:ext uri="{FF2B5EF4-FFF2-40B4-BE49-F238E27FC236}">
                <a16:creationId xmlns:a16="http://schemas.microsoft.com/office/drawing/2014/main" id="{084D6C16-7F25-456D-98BA-1962EF3E074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38200" y="2084877"/>
            <a:ext cx="10515600" cy="383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8A8C17B-D7CD-4D37-9E58-EE0DF184AE94}"/>
              </a:ext>
            </a:extLst>
          </p:cNvPr>
          <p:cNvSpPr txBox="1"/>
          <p:nvPr/>
        </p:nvSpPr>
        <p:spPr>
          <a:xfrm>
            <a:off x="8664498" y="4404732"/>
            <a:ext cx="1895707" cy="1200329"/>
          </a:xfrm>
          <a:prstGeom prst="rect">
            <a:avLst/>
          </a:prstGeom>
          <a:noFill/>
        </p:spPr>
        <p:txBody>
          <a:bodyPr wrap="square" rtlCol="0">
            <a:spAutoFit/>
          </a:bodyPr>
          <a:lstStyle/>
          <a:p>
            <a:pPr algn="ctr"/>
            <a:r>
              <a:rPr lang="en-GB" b="1" dirty="0">
                <a:solidFill>
                  <a:srgbClr val="C00000"/>
                </a:solidFill>
              </a:rPr>
              <a:t>2025-2026</a:t>
            </a:r>
          </a:p>
          <a:p>
            <a:pPr algn="ctr"/>
            <a:r>
              <a:rPr lang="en-GB" b="1" dirty="0">
                <a:solidFill>
                  <a:srgbClr val="C00000"/>
                </a:solidFill>
              </a:rPr>
              <a:t>Implementation of the new legislation</a:t>
            </a:r>
          </a:p>
        </p:txBody>
      </p:sp>
      <p:cxnSp>
        <p:nvCxnSpPr>
          <p:cNvPr id="7" name="Straight Connector 6">
            <a:extLst>
              <a:ext uri="{FF2B5EF4-FFF2-40B4-BE49-F238E27FC236}">
                <a16:creationId xmlns:a16="http://schemas.microsoft.com/office/drawing/2014/main" id="{457098B6-965B-4EF5-8835-8F08EB7AD5E0}"/>
              </a:ext>
            </a:extLst>
          </p:cNvPr>
          <p:cNvCxnSpPr>
            <a:cxnSpLocks/>
          </p:cNvCxnSpPr>
          <p:nvPr/>
        </p:nvCxnSpPr>
        <p:spPr>
          <a:xfrm>
            <a:off x="653461" y="1113163"/>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00B2175-C6DA-4FC0-836B-06C301668479}"/>
              </a:ext>
            </a:extLst>
          </p:cNvPr>
          <p:cNvSpPr/>
          <p:nvPr/>
        </p:nvSpPr>
        <p:spPr>
          <a:xfrm>
            <a:off x="838200" y="1321356"/>
            <a:ext cx="5257800" cy="369332"/>
          </a:xfrm>
          <a:prstGeom prst="rect">
            <a:avLst/>
          </a:prstGeom>
        </p:spPr>
        <p:txBody>
          <a:bodyPr wrap="square">
            <a:spAutoFit/>
          </a:bodyPr>
          <a:lstStyle/>
          <a:p>
            <a:r>
              <a:rPr lang="en-US" b="1" dirty="0">
                <a:solidFill>
                  <a:schemeClr val="accent5">
                    <a:lumMod val="50000"/>
                  </a:schemeClr>
                </a:solidFill>
              </a:rPr>
              <a:t>Blood Safety System development in Georgia</a:t>
            </a:r>
            <a:endParaRPr lang="en-GB" dirty="0">
              <a:solidFill>
                <a:schemeClr val="accent5">
                  <a:lumMod val="50000"/>
                </a:schemeClr>
              </a:solidFill>
            </a:endParaRPr>
          </a:p>
        </p:txBody>
      </p:sp>
    </p:spTree>
    <p:extLst>
      <p:ext uri="{BB962C8B-B14F-4D97-AF65-F5344CB8AC3E}">
        <p14:creationId xmlns:p14="http://schemas.microsoft.com/office/powerpoint/2010/main" val="31246471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611" y="1156933"/>
            <a:ext cx="10515600" cy="4351338"/>
          </a:xfrm>
        </p:spPr>
        <p:txBody>
          <a:bodyPr/>
          <a:lstStyle/>
          <a:p>
            <a:r>
              <a:rPr lang="en-US" dirty="0">
                <a:solidFill>
                  <a:schemeClr val="accent5">
                    <a:lumMod val="50000"/>
                  </a:schemeClr>
                </a:solidFill>
              </a:rPr>
              <a:t>Association Agreement signed in 2014 with European Union to harmonize national legislation with EU acquis </a:t>
            </a:r>
          </a:p>
          <a:p>
            <a:pPr marL="0" indent="0">
              <a:buNone/>
            </a:pPr>
            <a:endParaRPr lang="en-US" dirty="0">
              <a:solidFill>
                <a:schemeClr val="accent5">
                  <a:lumMod val="50000"/>
                </a:schemeClr>
              </a:solidFill>
            </a:endParaRPr>
          </a:p>
          <a:p>
            <a:r>
              <a:rPr lang="en-US" dirty="0">
                <a:solidFill>
                  <a:schemeClr val="accent5">
                    <a:lumMod val="50000"/>
                  </a:schemeClr>
                </a:solidFill>
              </a:rPr>
              <a:t>The National Hepatitis C elimination program promoting widescale reforms in health systems launched in 2015</a:t>
            </a:r>
          </a:p>
          <a:p>
            <a:endParaRPr lang="en-US" dirty="0">
              <a:solidFill>
                <a:schemeClr val="accent5">
                  <a:lumMod val="50000"/>
                </a:schemeClr>
              </a:solidFill>
            </a:endParaRPr>
          </a:p>
          <a:p>
            <a:r>
              <a:rPr lang="en-US" dirty="0">
                <a:solidFill>
                  <a:schemeClr val="accent5">
                    <a:lumMod val="50000"/>
                  </a:schemeClr>
                </a:solidFill>
              </a:rPr>
              <a:t>The EU twinning project in 2020-2022 “Strengthening blood safety system in Georgia” </a:t>
            </a:r>
            <a:r>
              <a:rPr lang="en-GB" dirty="0">
                <a:solidFill>
                  <a:schemeClr val="accent5">
                    <a:lumMod val="50000"/>
                  </a:schemeClr>
                </a:solidFill>
              </a:rPr>
              <a:t>contributed to significant changes</a:t>
            </a:r>
            <a:r>
              <a:rPr lang="en-US" dirty="0">
                <a:solidFill>
                  <a:schemeClr val="accent5">
                    <a:lumMod val="50000"/>
                  </a:schemeClr>
                </a:solidFill>
              </a:rPr>
              <a:t>, among them </a:t>
            </a:r>
            <a:r>
              <a:rPr lang="en-GB" dirty="0">
                <a:solidFill>
                  <a:schemeClr val="accent5">
                    <a:lumMod val="50000"/>
                  </a:schemeClr>
                </a:solidFill>
              </a:rPr>
              <a:t>development and adoption of the new law. </a:t>
            </a:r>
            <a:endParaRPr lang="en-US" dirty="0">
              <a:solidFill>
                <a:schemeClr val="accent5">
                  <a:lumMod val="50000"/>
                </a:schemeClr>
              </a:solidFill>
            </a:endParaRPr>
          </a:p>
          <a:p>
            <a:endParaRPr lang="en-US" dirty="0"/>
          </a:p>
        </p:txBody>
      </p:sp>
      <p:pic>
        <p:nvPicPr>
          <p:cNvPr id="4" name="Picture 3"/>
          <p:cNvPicPr>
            <a:picLocks noChangeAspect="1"/>
          </p:cNvPicPr>
          <p:nvPr/>
        </p:nvPicPr>
        <p:blipFill>
          <a:blip r:embed="rId3"/>
          <a:stretch>
            <a:fillRect/>
          </a:stretch>
        </p:blipFill>
        <p:spPr>
          <a:xfrm>
            <a:off x="819153" y="5196469"/>
            <a:ext cx="1683740" cy="1368038"/>
          </a:xfrm>
          <a:prstGeom prst="rect">
            <a:avLst/>
          </a:prstGeom>
        </p:spPr>
      </p:pic>
      <p:sp>
        <p:nvSpPr>
          <p:cNvPr id="7" name="TextBox 6">
            <a:extLst>
              <a:ext uri="{FF2B5EF4-FFF2-40B4-BE49-F238E27FC236}">
                <a16:creationId xmlns:a16="http://schemas.microsoft.com/office/drawing/2014/main" id="{5A9A23E8-28A3-47B3-A57A-51EC71ED96DD}"/>
              </a:ext>
            </a:extLst>
          </p:cNvPr>
          <p:cNvSpPr txBox="1"/>
          <p:nvPr/>
        </p:nvSpPr>
        <p:spPr>
          <a:xfrm>
            <a:off x="631159" y="292255"/>
            <a:ext cx="8283526" cy="584775"/>
          </a:xfrm>
          <a:prstGeom prst="rect">
            <a:avLst/>
          </a:prstGeom>
          <a:noFill/>
        </p:spPr>
        <p:txBody>
          <a:bodyPr wrap="square" rtlCol="0">
            <a:spAutoFit/>
          </a:bodyPr>
          <a:lstStyle/>
          <a:p>
            <a:r>
              <a:rPr lang="en-US" sz="3200" b="1" dirty="0">
                <a:solidFill>
                  <a:schemeClr val="accent1">
                    <a:lumMod val="50000"/>
                  </a:schemeClr>
                </a:solidFill>
                <a:latin typeface="+mj-lt"/>
              </a:rPr>
              <a:t>Background:</a:t>
            </a:r>
          </a:p>
        </p:txBody>
      </p:sp>
      <p:cxnSp>
        <p:nvCxnSpPr>
          <p:cNvPr id="8" name="Straight Connector 7">
            <a:extLst>
              <a:ext uri="{FF2B5EF4-FFF2-40B4-BE49-F238E27FC236}">
                <a16:creationId xmlns:a16="http://schemas.microsoft.com/office/drawing/2014/main" id="{89425314-1DC8-4378-90A9-4839515ADAEA}"/>
              </a:ext>
            </a:extLst>
          </p:cNvPr>
          <p:cNvCxnSpPr>
            <a:cxnSpLocks/>
          </p:cNvCxnSpPr>
          <p:nvPr/>
        </p:nvCxnSpPr>
        <p:spPr>
          <a:xfrm>
            <a:off x="631159" y="934744"/>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40FD77-130C-4DCC-986C-5D688E8404F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00" y="5701066"/>
            <a:ext cx="1361418" cy="650615"/>
          </a:xfrm>
          <a:prstGeom prst="rect">
            <a:avLst/>
          </a:prstGeom>
          <a:noFill/>
          <a:ln>
            <a:noFill/>
          </a:ln>
        </p:spPr>
      </p:pic>
      <p:pic>
        <p:nvPicPr>
          <p:cNvPr id="10" name="Picture 9">
            <a:extLst>
              <a:ext uri="{FF2B5EF4-FFF2-40B4-BE49-F238E27FC236}">
                <a16:creationId xmlns:a16="http://schemas.microsoft.com/office/drawing/2014/main" id="{2BFE486F-6F79-4A39-AECC-2789F3C4F4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5702" y="5701066"/>
            <a:ext cx="1361418" cy="632805"/>
          </a:xfrm>
          <a:prstGeom prst="rect">
            <a:avLst/>
          </a:prstGeom>
          <a:noFill/>
          <a:ln>
            <a:noFill/>
          </a:ln>
        </p:spPr>
      </p:pic>
      <p:pic>
        <p:nvPicPr>
          <p:cNvPr id="12" name="Picture 8" descr="moh.gov.ge">
            <a:extLst>
              <a:ext uri="{FF2B5EF4-FFF2-40B4-BE49-F238E27FC236}">
                <a16:creationId xmlns:a16="http://schemas.microsoft.com/office/drawing/2014/main" id="{B808FBF2-0039-4F14-AD4C-2132E1B56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708" y="5452460"/>
            <a:ext cx="2814025" cy="4378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AB02ED2-AFE7-47E6-AF36-CC5880FDBC43}"/>
              </a:ext>
            </a:extLst>
          </p:cNvPr>
          <p:cNvGrpSpPr/>
          <p:nvPr/>
        </p:nvGrpSpPr>
        <p:grpSpPr>
          <a:xfrm>
            <a:off x="7806684" y="6017468"/>
            <a:ext cx="2848049" cy="533400"/>
            <a:chOff x="7183077" y="462721"/>
            <a:chExt cx="1753233" cy="291656"/>
          </a:xfrm>
        </p:grpSpPr>
        <p:pic>
          <p:nvPicPr>
            <p:cNvPr id="14" name="Picture 2" descr="https://www.ncdc.ge/assets/images/logotext.png">
              <a:extLst>
                <a:ext uri="{FF2B5EF4-FFF2-40B4-BE49-F238E27FC236}">
                  <a16:creationId xmlns:a16="http://schemas.microsoft.com/office/drawing/2014/main" id="{3B66D22B-1FA1-4F06-BB10-9F9828D57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E64BDEB-772A-4C50-AEA2-EFF90C1F1999}"/>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spTree>
    <p:extLst>
      <p:ext uri="{BB962C8B-B14F-4D97-AF65-F5344CB8AC3E}">
        <p14:creationId xmlns:p14="http://schemas.microsoft.com/office/powerpoint/2010/main" val="35900679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DF891D1-0B9E-4622-B3F3-B4AD8D52D2DC}"/>
              </a:ext>
            </a:extLst>
          </p:cNvPr>
          <p:cNvSpPr txBox="1"/>
          <p:nvPr/>
        </p:nvSpPr>
        <p:spPr>
          <a:xfrm>
            <a:off x="631159" y="991225"/>
            <a:ext cx="10886050" cy="461665"/>
          </a:xfrm>
          <a:prstGeom prst="rect">
            <a:avLst/>
          </a:prstGeom>
          <a:noFill/>
        </p:spPr>
        <p:txBody>
          <a:bodyPr wrap="square" rtlCol="0">
            <a:spAutoFit/>
          </a:bodyPr>
          <a:lstStyle/>
          <a:p>
            <a:r>
              <a:rPr lang="en-US" sz="2400" b="1" dirty="0">
                <a:solidFill>
                  <a:schemeClr val="accent1">
                    <a:lumMod val="50000"/>
                  </a:schemeClr>
                </a:solidFill>
              </a:rPr>
              <a:t>The “Law of Georgia on Quality and Safety of Human Blood and It’s Components”</a:t>
            </a:r>
          </a:p>
        </p:txBody>
      </p:sp>
      <p:sp>
        <p:nvSpPr>
          <p:cNvPr id="10" name="TextBox 9">
            <a:extLst>
              <a:ext uri="{FF2B5EF4-FFF2-40B4-BE49-F238E27FC236}">
                <a16:creationId xmlns:a16="http://schemas.microsoft.com/office/drawing/2014/main" id="{D2C011F6-BFF2-433A-8F8A-D49639F11DBB}"/>
              </a:ext>
            </a:extLst>
          </p:cNvPr>
          <p:cNvSpPr txBox="1"/>
          <p:nvPr/>
        </p:nvSpPr>
        <p:spPr>
          <a:xfrm>
            <a:off x="801093" y="1210042"/>
            <a:ext cx="5830747" cy="5509200"/>
          </a:xfrm>
          <a:prstGeom prst="rect">
            <a:avLst/>
          </a:prstGeom>
          <a:noFill/>
        </p:spPr>
        <p:txBody>
          <a:bodyPr wrap="square" rtlCol="0">
            <a:spAutoFit/>
          </a:bodyPr>
          <a:lstStyle/>
          <a:p>
            <a:pPr lvl="0"/>
            <a:endParaRPr lang="en-US" sz="2000" dirty="0"/>
          </a:p>
          <a:p>
            <a:pPr marL="457200" lvl="0" indent="-457200">
              <a:buFont typeface="Arial" panose="020B0604020202020204" pitchFamily="34" charset="0"/>
              <a:buChar char="•"/>
            </a:pPr>
            <a:r>
              <a:rPr lang="en-US" sz="2400" dirty="0">
                <a:solidFill>
                  <a:schemeClr val="accent1">
                    <a:lumMod val="50000"/>
                  </a:schemeClr>
                </a:solidFill>
              </a:rPr>
              <a:t>Adopted by the parliament of Georgia on December 15, 2022</a:t>
            </a:r>
          </a:p>
          <a:p>
            <a:pPr lvl="0"/>
            <a:endParaRPr lang="en-US" sz="2400" dirty="0">
              <a:solidFill>
                <a:schemeClr val="accent1">
                  <a:lumMod val="50000"/>
                </a:schemeClr>
              </a:solidFill>
            </a:endParaRPr>
          </a:p>
          <a:p>
            <a:pPr marL="457200" lvl="0" indent="-457200">
              <a:buFont typeface="Arial" panose="020B0604020202020204" pitchFamily="34" charset="0"/>
              <a:buChar char="•"/>
            </a:pPr>
            <a:r>
              <a:rPr lang="en-US" sz="2400" dirty="0">
                <a:solidFill>
                  <a:schemeClr val="accent1">
                    <a:lumMod val="50000"/>
                  </a:schemeClr>
                </a:solidFill>
              </a:rPr>
              <a:t>In line with the obligation of Georgia under the Association Agreement signed in 2014 with EU to harmonize its national legislation with EU acquis</a:t>
            </a:r>
          </a:p>
          <a:p>
            <a:pPr lvl="0"/>
            <a:endParaRPr lang="en-US" sz="2400" dirty="0">
              <a:solidFill>
                <a:schemeClr val="accent1">
                  <a:lumMod val="50000"/>
                </a:schemeClr>
              </a:solidFill>
            </a:endParaRPr>
          </a:p>
          <a:p>
            <a:pPr marL="457200" indent="-457200">
              <a:buFont typeface="Arial" panose="020B0604020202020204" pitchFamily="34" charset="0"/>
              <a:buChar char="•"/>
            </a:pPr>
            <a:r>
              <a:rPr lang="en-US" sz="2400" dirty="0">
                <a:solidFill>
                  <a:schemeClr val="accent1">
                    <a:lumMod val="50000"/>
                  </a:schemeClr>
                </a:solidFill>
              </a:rPr>
              <a:t>Developed in active partnership of the EU Twinning project “Strengthening blood safety system in Georgia”</a:t>
            </a:r>
          </a:p>
          <a:p>
            <a:endParaRPr lang="en-US" sz="2400" dirty="0">
              <a:solidFill>
                <a:schemeClr val="accent1">
                  <a:lumMod val="50000"/>
                </a:schemeClr>
              </a:solidFill>
            </a:endParaRPr>
          </a:p>
          <a:p>
            <a:pPr marL="457200" indent="-457200">
              <a:buFont typeface="Arial" panose="020B0604020202020204" pitchFamily="34" charset="0"/>
              <a:buChar char="•"/>
            </a:pPr>
            <a:r>
              <a:rPr lang="en-US" sz="2400" dirty="0">
                <a:solidFill>
                  <a:schemeClr val="accent1">
                    <a:lumMod val="50000"/>
                  </a:schemeClr>
                </a:solidFill>
              </a:rPr>
              <a:t>Full transition to VNR</a:t>
            </a:r>
            <a:r>
              <a:rPr lang="en-GB" sz="2400" dirty="0">
                <a:solidFill>
                  <a:schemeClr val="accent1">
                    <a:lumMod val="50000"/>
                  </a:schemeClr>
                </a:solidFill>
              </a:rPr>
              <a:t>B</a:t>
            </a:r>
            <a:r>
              <a:rPr lang="en-US" sz="2400" dirty="0">
                <a:solidFill>
                  <a:schemeClr val="accent1">
                    <a:lumMod val="50000"/>
                  </a:schemeClr>
                </a:solidFill>
              </a:rPr>
              <a:t>D by April 1, 2026</a:t>
            </a:r>
          </a:p>
          <a:p>
            <a:pPr marL="457200" indent="-457200">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5A9A23E8-28A3-47B3-A57A-51EC71ED96DD}"/>
              </a:ext>
            </a:extLst>
          </p:cNvPr>
          <p:cNvSpPr txBox="1"/>
          <p:nvPr/>
        </p:nvSpPr>
        <p:spPr>
          <a:xfrm>
            <a:off x="631159" y="292255"/>
            <a:ext cx="8283526" cy="584775"/>
          </a:xfrm>
          <a:prstGeom prst="rect">
            <a:avLst/>
          </a:prstGeom>
          <a:noFill/>
        </p:spPr>
        <p:txBody>
          <a:bodyPr wrap="square" rtlCol="0">
            <a:spAutoFit/>
          </a:bodyPr>
          <a:lstStyle/>
          <a:p>
            <a:r>
              <a:rPr lang="en-US" sz="3200" b="1" dirty="0">
                <a:solidFill>
                  <a:schemeClr val="accent1">
                    <a:lumMod val="50000"/>
                  </a:schemeClr>
                </a:solidFill>
                <a:latin typeface="+mj-lt"/>
              </a:rPr>
              <a:t>Background:</a:t>
            </a:r>
          </a:p>
        </p:txBody>
      </p:sp>
      <p:grpSp>
        <p:nvGrpSpPr>
          <p:cNvPr id="13" name="Group 12">
            <a:extLst>
              <a:ext uri="{FF2B5EF4-FFF2-40B4-BE49-F238E27FC236}">
                <a16:creationId xmlns:a16="http://schemas.microsoft.com/office/drawing/2014/main" id="{AA582A2B-89DF-4C76-9325-2A52C410451B}"/>
              </a:ext>
            </a:extLst>
          </p:cNvPr>
          <p:cNvGrpSpPr/>
          <p:nvPr/>
        </p:nvGrpSpPr>
        <p:grpSpPr>
          <a:xfrm>
            <a:off x="6912528" y="1526186"/>
            <a:ext cx="4487411" cy="4593935"/>
            <a:chOff x="7337735" y="1906493"/>
            <a:chExt cx="6077073" cy="6115370"/>
          </a:xfrm>
        </p:grpSpPr>
        <p:grpSp>
          <p:nvGrpSpPr>
            <p:cNvPr id="14" name="Group 13">
              <a:extLst>
                <a:ext uri="{FF2B5EF4-FFF2-40B4-BE49-F238E27FC236}">
                  <a16:creationId xmlns:a16="http://schemas.microsoft.com/office/drawing/2014/main" id="{DCD03B9B-5FDB-4D87-9219-82307663F2FA}"/>
                </a:ext>
              </a:extLst>
            </p:cNvPr>
            <p:cNvGrpSpPr/>
            <p:nvPr/>
          </p:nvGrpSpPr>
          <p:grpSpPr>
            <a:xfrm>
              <a:off x="7337735" y="1906493"/>
              <a:ext cx="6077073" cy="6115370"/>
              <a:chOff x="7337735" y="1906493"/>
              <a:chExt cx="6077073" cy="6115370"/>
            </a:xfrm>
          </p:grpSpPr>
          <p:sp>
            <p:nvSpPr>
              <p:cNvPr id="16" name="Freeform: Shape 15">
                <a:extLst>
                  <a:ext uri="{FF2B5EF4-FFF2-40B4-BE49-F238E27FC236}">
                    <a16:creationId xmlns:a16="http://schemas.microsoft.com/office/drawing/2014/main" id="{A481CDDA-9002-4EA9-B691-528F522F54DA}"/>
                  </a:ext>
                </a:extLst>
              </p:cNvPr>
              <p:cNvSpPr/>
              <p:nvPr/>
            </p:nvSpPr>
            <p:spPr>
              <a:xfrm>
                <a:off x="7644085" y="2067002"/>
                <a:ext cx="5612063" cy="5612063"/>
              </a:xfrm>
              <a:custGeom>
                <a:avLst/>
                <a:gdLst>
                  <a:gd name="connsiteX0" fmla="*/ 2806031 w 5612063"/>
                  <a:gd name="connsiteY0" fmla="*/ 0 h 5612063"/>
                  <a:gd name="connsiteX1" fmla="*/ 5612063 w 5612063"/>
                  <a:gd name="connsiteY1" fmla="*/ 2806032 h 5612063"/>
                  <a:gd name="connsiteX2" fmla="*/ 2806032 w 5612063"/>
                  <a:gd name="connsiteY2" fmla="*/ 2806032 h 5612063"/>
                  <a:gd name="connsiteX3" fmla="*/ 2806031 w 5612063"/>
                  <a:gd name="connsiteY3" fmla="*/ 0 h 5612063"/>
                </a:gdLst>
                <a:ahLst/>
                <a:cxnLst>
                  <a:cxn ang="0">
                    <a:pos x="connsiteX0" y="connsiteY0"/>
                  </a:cxn>
                  <a:cxn ang="0">
                    <a:pos x="connsiteX1" y="connsiteY1"/>
                  </a:cxn>
                  <a:cxn ang="0">
                    <a:pos x="connsiteX2" y="connsiteY2"/>
                  </a:cxn>
                  <a:cxn ang="0">
                    <a:pos x="connsiteX3" y="connsiteY3"/>
                  </a:cxn>
                </a:cxnLst>
                <a:rect l="l" t="t" r="r" b="b"/>
                <a:pathLst>
                  <a:path w="5612063" h="5612063">
                    <a:moveTo>
                      <a:pt x="2806031" y="0"/>
                    </a:moveTo>
                    <a:cubicBezTo>
                      <a:pt x="4355760" y="0"/>
                      <a:pt x="5612063" y="1256303"/>
                      <a:pt x="5612063" y="2806032"/>
                    </a:cubicBezTo>
                    <a:lnTo>
                      <a:pt x="2806032" y="2806032"/>
                    </a:lnTo>
                    <a:cubicBezTo>
                      <a:pt x="2806032" y="1870688"/>
                      <a:pt x="2806031" y="935344"/>
                      <a:pt x="2806031" y="0"/>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507958" tIns="994705" rIns="493629" bIns="2452284" numCol="1" spcCol="1270" anchor="ctr" anchorCtr="0">
                <a:noAutofit/>
              </a:bodyPr>
              <a:lstStyle/>
              <a:p>
                <a:pPr algn="ctr" defTabSz="888964">
                  <a:lnSpc>
                    <a:spcPct val="90000"/>
                  </a:lnSpc>
                  <a:spcBef>
                    <a:spcPct val="0"/>
                  </a:spcBef>
                  <a:spcAft>
                    <a:spcPct val="35000"/>
                  </a:spcAft>
                </a:pPr>
                <a:r>
                  <a:rPr lang="en-US" sz="1667" dirty="0"/>
                  <a:t>Non-profit</a:t>
                </a:r>
              </a:p>
            </p:txBody>
          </p:sp>
          <p:sp>
            <p:nvSpPr>
              <p:cNvPr id="17" name="Freeform: Shape 16">
                <a:extLst>
                  <a:ext uri="{FF2B5EF4-FFF2-40B4-BE49-F238E27FC236}">
                    <a16:creationId xmlns:a16="http://schemas.microsoft.com/office/drawing/2014/main" id="{69190F9B-3701-4DA6-A4C2-B4A284B2C733}"/>
                  </a:ext>
                </a:extLst>
              </p:cNvPr>
              <p:cNvSpPr/>
              <p:nvPr/>
            </p:nvSpPr>
            <p:spPr>
              <a:xfrm>
                <a:off x="7629486" y="2232861"/>
                <a:ext cx="5612063" cy="5612063"/>
              </a:xfrm>
              <a:custGeom>
                <a:avLst/>
                <a:gdLst>
                  <a:gd name="connsiteX0" fmla="*/ 5612063 w 5612063"/>
                  <a:gd name="connsiteY0" fmla="*/ 2806032 h 5612063"/>
                  <a:gd name="connsiteX1" fmla="*/ 2806031 w 5612063"/>
                  <a:gd name="connsiteY1" fmla="*/ 5612064 h 5612063"/>
                  <a:gd name="connsiteX2" fmla="*/ 2806032 w 5612063"/>
                  <a:gd name="connsiteY2" fmla="*/ 2806032 h 5612063"/>
                  <a:gd name="connsiteX3" fmla="*/ 5612063 w 5612063"/>
                  <a:gd name="connsiteY3" fmla="*/ 2806032 h 5612063"/>
                </a:gdLst>
                <a:ahLst/>
                <a:cxnLst>
                  <a:cxn ang="0">
                    <a:pos x="connsiteX0" y="connsiteY0"/>
                  </a:cxn>
                  <a:cxn ang="0">
                    <a:pos x="connsiteX1" y="connsiteY1"/>
                  </a:cxn>
                  <a:cxn ang="0">
                    <a:pos x="connsiteX2" y="connsiteY2"/>
                  </a:cxn>
                  <a:cxn ang="0">
                    <a:pos x="connsiteX3" y="connsiteY3"/>
                  </a:cxn>
                </a:cxnLst>
                <a:rect l="l" t="t" r="r" b="b"/>
                <a:pathLst>
                  <a:path w="5612063" h="5612063">
                    <a:moveTo>
                      <a:pt x="5612063" y="2806032"/>
                    </a:moveTo>
                    <a:cubicBezTo>
                      <a:pt x="5612063" y="4355761"/>
                      <a:pt x="4355760" y="5612064"/>
                      <a:pt x="2806031" y="5612064"/>
                    </a:cubicBezTo>
                    <a:cubicBezTo>
                      <a:pt x="2806031" y="4676720"/>
                      <a:pt x="2806032" y="3741376"/>
                      <a:pt x="2806032" y="2806032"/>
                    </a:cubicBezTo>
                    <a:lnTo>
                      <a:pt x="5612063" y="2806032"/>
                    </a:lnTo>
                    <a:close/>
                  </a:path>
                </a:pathLst>
              </a:custGeom>
              <a:solidFill>
                <a:srgbClr val="7030A0"/>
              </a:solidFill>
            </p:spPr>
            <p:style>
              <a:lnRef idx="2">
                <a:schemeClr val="lt1">
                  <a:hueOff val="0"/>
                  <a:satOff val="0"/>
                  <a:lumOff val="0"/>
                  <a:alphaOff val="0"/>
                </a:schemeClr>
              </a:lnRef>
              <a:fillRef idx="1">
                <a:scrgbClr r="0" g="0" b="0"/>
              </a:fillRef>
              <a:effectRef idx="0">
                <a:schemeClr val="accent4">
                  <a:hueOff val="3133658"/>
                  <a:satOff val="-16034"/>
                  <a:lumOff val="1176"/>
                  <a:alphaOff val="0"/>
                </a:schemeClr>
              </a:effectRef>
              <a:fontRef idx="minor">
                <a:schemeClr val="lt1"/>
              </a:fontRef>
            </p:style>
            <p:txBody>
              <a:bodyPr spcFirstLastPara="0" vert="horz" wrap="square" lIns="2507959" tIns="2452283" rIns="493628" bIns="994707" numCol="1" spcCol="1270" anchor="ctr" anchorCtr="0">
                <a:noAutofit/>
              </a:bodyPr>
              <a:lstStyle/>
              <a:p>
                <a:pPr algn="ctr" defTabSz="888964">
                  <a:lnSpc>
                    <a:spcPct val="90000"/>
                  </a:lnSpc>
                  <a:spcBef>
                    <a:spcPct val="0"/>
                  </a:spcBef>
                  <a:spcAft>
                    <a:spcPct val="35000"/>
                  </a:spcAft>
                </a:pPr>
                <a:r>
                  <a:rPr lang="en-US" sz="1667" dirty="0"/>
                  <a:t>Centralized</a:t>
                </a:r>
              </a:p>
            </p:txBody>
          </p:sp>
          <p:sp>
            <p:nvSpPr>
              <p:cNvPr id="18" name="Freeform: Shape 17">
                <a:extLst>
                  <a:ext uri="{FF2B5EF4-FFF2-40B4-BE49-F238E27FC236}">
                    <a16:creationId xmlns:a16="http://schemas.microsoft.com/office/drawing/2014/main" id="{F1CB88CC-3811-4CAA-A552-69D2018A2C61}"/>
                  </a:ext>
                </a:extLst>
              </p:cNvPr>
              <p:cNvSpPr/>
              <p:nvPr/>
            </p:nvSpPr>
            <p:spPr>
              <a:xfrm>
                <a:off x="7492824" y="2218263"/>
                <a:ext cx="5612063" cy="5612063"/>
              </a:xfrm>
              <a:custGeom>
                <a:avLst/>
                <a:gdLst>
                  <a:gd name="connsiteX0" fmla="*/ 2806032 w 5612063"/>
                  <a:gd name="connsiteY0" fmla="*/ 5612063 h 5612063"/>
                  <a:gd name="connsiteX1" fmla="*/ 0 w 5612063"/>
                  <a:gd name="connsiteY1" fmla="*/ 2806031 h 5612063"/>
                  <a:gd name="connsiteX2" fmla="*/ 2806032 w 5612063"/>
                  <a:gd name="connsiteY2" fmla="*/ 2806032 h 5612063"/>
                  <a:gd name="connsiteX3" fmla="*/ 2806032 w 5612063"/>
                  <a:gd name="connsiteY3" fmla="*/ 5612063 h 5612063"/>
                </a:gdLst>
                <a:ahLst/>
                <a:cxnLst>
                  <a:cxn ang="0">
                    <a:pos x="connsiteX0" y="connsiteY0"/>
                  </a:cxn>
                  <a:cxn ang="0">
                    <a:pos x="connsiteX1" y="connsiteY1"/>
                  </a:cxn>
                  <a:cxn ang="0">
                    <a:pos x="connsiteX2" y="connsiteY2"/>
                  </a:cxn>
                  <a:cxn ang="0">
                    <a:pos x="connsiteX3" y="connsiteY3"/>
                  </a:cxn>
                </a:cxnLst>
                <a:rect l="l" t="t" r="r" b="b"/>
                <a:pathLst>
                  <a:path w="5612063" h="5612063">
                    <a:moveTo>
                      <a:pt x="2806032" y="5612063"/>
                    </a:moveTo>
                    <a:cubicBezTo>
                      <a:pt x="1256303" y="5612063"/>
                      <a:pt x="0" y="4355760"/>
                      <a:pt x="0" y="2806031"/>
                    </a:cubicBezTo>
                    <a:lnTo>
                      <a:pt x="2806032" y="2806032"/>
                    </a:lnTo>
                    <a:lnTo>
                      <a:pt x="2806032" y="5612063"/>
                    </a:lnTo>
                    <a:close/>
                  </a:path>
                </a:pathLst>
              </a:custGeom>
            </p:spPr>
            <p:style>
              <a:lnRef idx="2">
                <a:schemeClr val="lt1">
                  <a:hueOff val="0"/>
                  <a:satOff val="0"/>
                  <a:lumOff val="0"/>
                  <a:alphaOff val="0"/>
                </a:schemeClr>
              </a:lnRef>
              <a:fillRef idx="1">
                <a:schemeClr val="accent4">
                  <a:hueOff val="6267316"/>
                  <a:satOff val="-32067"/>
                  <a:lumOff val="2353"/>
                  <a:alphaOff val="0"/>
                </a:schemeClr>
              </a:fillRef>
              <a:effectRef idx="0">
                <a:schemeClr val="accent4">
                  <a:hueOff val="6267316"/>
                  <a:satOff val="-32067"/>
                  <a:lumOff val="2353"/>
                  <a:alphaOff val="0"/>
                </a:schemeClr>
              </a:effectRef>
              <a:fontRef idx="minor">
                <a:schemeClr val="lt1"/>
              </a:fontRef>
            </p:style>
            <p:txBody>
              <a:bodyPr spcFirstLastPara="0" vert="horz" wrap="square" lIns="495745" tIns="2454399" rIns="2510076" bIns="996823" numCol="1" spcCol="1270" anchor="ctr" anchorCtr="0">
                <a:noAutofit/>
              </a:bodyPr>
              <a:lstStyle/>
              <a:p>
                <a:pPr algn="ctr" defTabSz="963045">
                  <a:lnSpc>
                    <a:spcPct val="90000"/>
                  </a:lnSpc>
                  <a:spcBef>
                    <a:spcPct val="0"/>
                  </a:spcBef>
                  <a:spcAft>
                    <a:spcPct val="35000"/>
                  </a:spcAft>
                </a:pPr>
                <a:r>
                  <a:rPr lang="en-US" sz="1667" dirty="0"/>
                  <a:t>Unified quality and safety standards</a:t>
                </a:r>
              </a:p>
            </p:txBody>
          </p:sp>
          <p:sp>
            <p:nvSpPr>
              <p:cNvPr id="19" name="Freeform: Shape 18">
                <a:extLst>
                  <a:ext uri="{FF2B5EF4-FFF2-40B4-BE49-F238E27FC236}">
                    <a16:creationId xmlns:a16="http://schemas.microsoft.com/office/drawing/2014/main" id="{9C66FDF9-1C67-455B-8BA7-A3F28C3749E5}"/>
                  </a:ext>
                </a:extLst>
              </p:cNvPr>
              <p:cNvSpPr/>
              <p:nvPr/>
            </p:nvSpPr>
            <p:spPr>
              <a:xfrm>
                <a:off x="7413547" y="2098992"/>
                <a:ext cx="5770617" cy="5548083"/>
              </a:xfrm>
              <a:custGeom>
                <a:avLst/>
                <a:gdLst>
                  <a:gd name="connsiteX0" fmla="*/ 0 w 5770617"/>
                  <a:gd name="connsiteY0" fmla="*/ 2774042 h 5548083"/>
                  <a:gd name="connsiteX1" fmla="*/ 2885309 w 5770617"/>
                  <a:gd name="connsiteY1" fmla="*/ 0 h 5548083"/>
                  <a:gd name="connsiteX2" fmla="*/ 2885309 w 5770617"/>
                  <a:gd name="connsiteY2" fmla="*/ 2774042 h 5548083"/>
                  <a:gd name="connsiteX3" fmla="*/ 0 w 5770617"/>
                  <a:gd name="connsiteY3" fmla="*/ 2774042 h 5548083"/>
                </a:gdLst>
                <a:ahLst/>
                <a:cxnLst>
                  <a:cxn ang="0">
                    <a:pos x="connsiteX0" y="connsiteY0"/>
                  </a:cxn>
                  <a:cxn ang="0">
                    <a:pos x="connsiteX1" y="connsiteY1"/>
                  </a:cxn>
                  <a:cxn ang="0">
                    <a:pos x="connsiteX2" y="connsiteY2"/>
                  </a:cxn>
                  <a:cxn ang="0">
                    <a:pos x="connsiteX3" y="connsiteY3"/>
                  </a:cxn>
                </a:cxnLst>
                <a:rect l="l" t="t" r="r" b="b"/>
                <a:pathLst>
                  <a:path w="5770617" h="5548083">
                    <a:moveTo>
                      <a:pt x="0" y="2774042"/>
                    </a:moveTo>
                    <a:cubicBezTo>
                      <a:pt x="0" y="1241981"/>
                      <a:pt x="1291797" y="0"/>
                      <a:pt x="2885309" y="0"/>
                    </a:cubicBezTo>
                    <a:lnTo>
                      <a:pt x="2885309" y="2774042"/>
                    </a:lnTo>
                    <a:lnTo>
                      <a:pt x="0" y="2774042"/>
                    </a:lnTo>
                    <a:close/>
                  </a:path>
                </a:pathLst>
              </a:custGeom>
            </p:spPr>
            <p:style>
              <a:lnRef idx="2">
                <a:schemeClr val="lt1">
                  <a:hueOff val="0"/>
                  <a:satOff val="0"/>
                  <a:lumOff val="0"/>
                  <a:alphaOff val="0"/>
                </a:schemeClr>
              </a:lnRef>
              <a:fillRef idx="1">
                <a:schemeClr val="accent4">
                  <a:hueOff val="9400974"/>
                  <a:satOff val="-48101"/>
                  <a:lumOff val="3529"/>
                  <a:alphaOff val="0"/>
                </a:schemeClr>
              </a:fillRef>
              <a:effectRef idx="0">
                <a:schemeClr val="accent4">
                  <a:hueOff val="9400974"/>
                  <a:satOff val="-48101"/>
                  <a:lumOff val="3529"/>
                  <a:alphaOff val="0"/>
                </a:schemeClr>
              </a:effectRef>
              <a:fontRef idx="minor">
                <a:schemeClr val="lt1"/>
              </a:fontRef>
            </p:style>
            <p:txBody>
              <a:bodyPr spcFirstLastPara="0" vert="horz" wrap="square" lIns="506857" tIns="983654" rIns="2578098" bIns="2424617" numCol="1" spcCol="1270" anchor="ctr" anchorCtr="0">
                <a:noAutofit/>
              </a:bodyPr>
              <a:lstStyle/>
              <a:p>
                <a:pPr algn="ctr" defTabSz="888964">
                  <a:lnSpc>
                    <a:spcPct val="90000"/>
                  </a:lnSpc>
                  <a:spcBef>
                    <a:spcPct val="0"/>
                  </a:spcBef>
                  <a:spcAft>
                    <a:spcPct val="35000"/>
                  </a:spcAft>
                </a:pPr>
                <a:r>
                  <a:rPr lang="en-US" sz="1667" dirty="0"/>
                  <a:t>Voluntary non-remunerated</a:t>
                </a:r>
              </a:p>
            </p:txBody>
          </p:sp>
          <p:sp>
            <p:nvSpPr>
              <p:cNvPr id="20" name="Arrow: Circular 19">
                <a:extLst>
                  <a:ext uri="{FF2B5EF4-FFF2-40B4-BE49-F238E27FC236}">
                    <a16:creationId xmlns:a16="http://schemas.microsoft.com/office/drawing/2014/main" id="{5AF97CA6-93E7-40F2-A136-0B3528445A57}"/>
                  </a:ext>
                </a:extLst>
              </p:cNvPr>
              <p:cNvSpPr/>
              <p:nvPr/>
            </p:nvSpPr>
            <p:spPr>
              <a:xfrm rot="1028488">
                <a:off x="8351310" y="2189596"/>
                <a:ext cx="5063498" cy="5063498"/>
              </a:xfrm>
              <a:prstGeom prst="circularArrow">
                <a:avLst>
                  <a:gd name="adj1" fmla="val 5085"/>
                  <a:gd name="adj2" fmla="val 327528"/>
                  <a:gd name="adj3" fmla="val 21272472"/>
                  <a:gd name="adj4" fmla="val 16200000"/>
                  <a:gd name="adj5" fmla="val 5932"/>
                </a:avLst>
              </a:prstGeom>
              <a:solidFill>
                <a:schemeClr val="accent2">
                  <a:lumMod val="60000"/>
                  <a:lumOff val="40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sp>
            <p:nvSpPr>
              <p:cNvPr id="21" name="Arrow: Circular 20">
                <a:extLst>
                  <a:ext uri="{FF2B5EF4-FFF2-40B4-BE49-F238E27FC236}">
                    <a16:creationId xmlns:a16="http://schemas.microsoft.com/office/drawing/2014/main" id="{0C85542E-87CE-4684-949C-3FA227CD3424}"/>
                  </a:ext>
                </a:extLst>
              </p:cNvPr>
              <p:cNvSpPr/>
              <p:nvPr/>
            </p:nvSpPr>
            <p:spPr>
              <a:xfrm rot="970968">
                <a:off x="7693648" y="2958365"/>
                <a:ext cx="5063498" cy="5063498"/>
              </a:xfrm>
              <a:prstGeom prst="circularArrow">
                <a:avLst>
                  <a:gd name="adj1" fmla="val 5085"/>
                  <a:gd name="adj2" fmla="val 327528"/>
                  <a:gd name="adj3" fmla="val 5072472"/>
                  <a:gd name="adj4" fmla="val 0"/>
                  <a:gd name="adj5" fmla="val 5932"/>
                </a:avLst>
              </a:prstGeom>
              <a:solidFill>
                <a:srgbClr val="7030A0"/>
              </a:solidFill>
            </p:spPr>
            <p:style>
              <a:lnRef idx="0">
                <a:schemeClr val="lt1">
                  <a:hueOff val="0"/>
                  <a:satOff val="0"/>
                  <a:lumOff val="0"/>
                  <a:alphaOff val="0"/>
                </a:schemeClr>
              </a:lnRef>
              <a:fillRef idx="1">
                <a:scrgbClr r="0" g="0" b="0"/>
              </a:fillRef>
              <a:effectRef idx="0">
                <a:schemeClr val="accent4">
                  <a:hueOff val="3133658"/>
                  <a:satOff val="-16034"/>
                  <a:lumOff val="1176"/>
                  <a:alphaOff val="0"/>
                </a:schemeClr>
              </a:effectRef>
              <a:fontRef idx="minor">
                <a:schemeClr val="lt1">
                  <a:hueOff val="0"/>
                  <a:satOff val="0"/>
                  <a:lumOff val="0"/>
                  <a:alphaOff val="0"/>
                </a:schemeClr>
              </a:fontRef>
            </p:style>
          </p:sp>
          <p:sp>
            <p:nvSpPr>
              <p:cNvPr id="22" name="Arrow: Circular 21">
                <a:extLst>
                  <a:ext uri="{FF2B5EF4-FFF2-40B4-BE49-F238E27FC236}">
                    <a16:creationId xmlns:a16="http://schemas.microsoft.com/office/drawing/2014/main" id="{92A1D458-30D0-4C50-BCEB-61F5E0F947F4}"/>
                  </a:ext>
                </a:extLst>
              </p:cNvPr>
              <p:cNvSpPr/>
              <p:nvPr/>
            </p:nvSpPr>
            <p:spPr>
              <a:xfrm rot="959510">
                <a:off x="7337735" y="2501673"/>
                <a:ext cx="5063498" cy="5063498"/>
              </a:xfrm>
              <a:prstGeom prst="circularArrow">
                <a:avLst>
                  <a:gd name="adj1" fmla="val 5085"/>
                  <a:gd name="adj2" fmla="val 327528"/>
                  <a:gd name="adj3" fmla="val 10472472"/>
                  <a:gd name="adj4" fmla="val 5400000"/>
                  <a:gd name="adj5" fmla="val 5932"/>
                </a:avLst>
              </a:prstGeom>
            </p:spPr>
            <p:style>
              <a:lnRef idx="0">
                <a:schemeClr val="lt1">
                  <a:hueOff val="0"/>
                  <a:satOff val="0"/>
                  <a:lumOff val="0"/>
                  <a:alphaOff val="0"/>
                </a:schemeClr>
              </a:lnRef>
              <a:fillRef idx="1">
                <a:schemeClr val="accent4">
                  <a:hueOff val="6267316"/>
                  <a:satOff val="-32067"/>
                  <a:lumOff val="2353"/>
                  <a:alphaOff val="0"/>
                </a:schemeClr>
              </a:fillRef>
              <a:effectRef idx="0">
                <a:schemeClr val="accent4">
                  <a:hueOff val="6267316"/>
                  <a:satOff val="-32067"/>
                  <a:lumOff val="2353"/>
                  <a:alphaOff val="0"/>
                </a:schemeClr>
              </a:effectRef>
              <a:fontRef idx="minor">
                <a:schemeClr val="lt1">
                  <a:hueOff val="0"/>
                  <a:satOff val="0"/>
                  <a:lumOff val="0"/>
                  <a:alphaOff val="0"/>
                </a:schemeClr>
              </a:fontRef>
            </p:style>
          </p:sp>
          <p:sp>
            <p:nvSpPr>
              <p:cNvPr id="23" name="Arrow: Circular 22">
                <a:extLst>
                  <a:ext uri="{FF2B5EF4-FFF2-40B4-BE49-F238E27FC236}">
                    <a16:creationId xmlns:a16="http://schemas.microsoft.com/office/drawing/2014/main" id="{101E757A-E083-401E-B619-D5E4120167B9}"/>
                  </a:ext>
                </a:extLst>
              </p:cNvPr>
              <p:cNvSpPr/>
              <p:nvPr/>
            </p:nvSpPr>
            <p:spPr>
              <a:xfrm rot="1203630">
                <a:off x="7697796" y="1906493"/>
                <a:ext cx="5063498" cy="5024964"/>
              </a:xfrm>
              <a:prstGeom prst="circularArrow">
                <a:avLst>
                  <a:gd name="adj1" fmla="val 5085"/>
                  <a:gd name="adj2" fmla="val 327528"/>
                  <a:gd name="adj3" fmla="val 15872472"/>
                  <a:gd name="adj4" fmla="val 10800000"/>
                  <a:gd name="adj5" fmla="val 5932"/>
                </a:avLst>
              </a:prstGeom>
            </p:spPr>
            <p:style>
              <a:lnRef idx="0">
                <a:schemeClr val="lt1">
                  <a:hueOff val="0"/>
                  <a:satOff val="0"/>
                  <a:lumOff val="0"/>
                  <a:alphaOff val="0"/>
                </a:schemeClr>
              </a:lnRef>
              <a:fillRef idx="1">
                <a:schemeClr val="accent4">
                  <a:hueOff val="9400974"/>
                  <a:satOff val="-48101"/>
                  <a:lumOff val="3529"/>
                  <a:alphaOff val="0"/>
                </a:schemeClr>
              </a:fillRef>
              <a:effectRef idx="0">
                <a:schemeClr val="accent4">
                  <a:hueOff val="9400974"/>
                  <a:satOff val="-48101"/>
                  <a:lumOff val="3529"/>
                  <a:alphaOff val="0"/>
                </a:schemeClr>
              </a:effectRef>
              <a:fontRef idx="minor">
                <a:schemeClr val="lt1">
                  <a:hueOff val="0"/>
                  <a:satOff val="0"/>
                  <a:lumOff val="0"/>
                  <a:alphaOff val="0"/>
                </a:schemeClr>
              </a:fontRef>
            </p:style>
          </p:sp>
        </p:grpSp>
        <p:sp>
          <p:nvSpPr>
            <p:cNvPr id="15" name="Rounded Rectangle 6">
              <a:extLst>
                <a:ext uri="{FF2B5EF4-FFF2-40B4-BE49-F238E27FC236}">
                  <a16:creationId xmlns:a16="http://schemas.microsoft.com/office/drawing/2014/main" id="{6A5DEFCB-3B1A-4EDE-8F02-2CBE317016FB}"/>
                </a:ext>
              </a:extLst>
            </p:cNvPr>
            <p:cNvSpPr/>
            <p:nvPr/>
          </p:nvSpPr>
          <p:spPr>
            <a:xfrm>
              <a:off x="9574771" y="4438024"/>
              <a:ext cx="1742128" cy="10212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500" b="1" dirty="0">
                <a:solidFill>
                  <a:schemeClr val="accent1">
                    <a:lumMod val="60000"/>
                    <a:lumOff val="40000"/>
                  </a:schemeClr>
                </a:solidFill>
              </a:endParaRPr>
            </a:p>
            <a:p>
              <a:pPr algn="ctr"/>
              <a:r>
                <a:rPr lang="en-US" sz="1400" b="1" dirty="0">
                  <a:solidFill>
                    <a:schemeClr val="accent5">
                      <a:lumMod val="50000"/>
                    </a:schemeClr>
                  </a:solidFill>
                </a:rPr>
                <a:t>In line with EU directives</a:t>
              </a:r>
            </a:p>
            <a:p>
              <a:pPr algn="ctr"/>
              <a:endParaRPr lang="en-US" sz="1500" dirty="0"/>
            </a:p>
          </p:txBody>
        </p:sp>
      </p:grpSp>
      <p:cxnSp>
        <p:nvCxnSpPr>
          <p:cNvPr id="25" name="Straight Connector 24">
            <a:extLst>
              <a:ext uri="{FF2B5EF4-FFF2-40B4-BE49-F238E27FC236}">
                <a16:creationId xmlns:a16="http://schemas.microsoft.com/office/drawing/2014/main" id="{89425314-1DC8-4378-90A9-4839515ADAEA}"/>
              </a:ext>
            </a:extLst>
          </p:cNvPr>
          <p:cNvCxnSpPr>
            <a:cxnSpLocks/>
          </p:cNvCxnSpPr>
          <p:nvPr/>
        </p:nvCxnSpPr>
        <p:spPr>
          <a:xfrm>
            <a:off x="631159" y="927232"/>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50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58319" y="831437"/>
            <a:ext cx="10515600" cy="757505"/>
          </a:xfrm>
        </p:spPr>
        <p:txBody>
          <a:bodyPr>
            <a:normAutofit/>
          </a:bodyPr>
          <a:lstStyle/>
          <a:p>
            <a:r>
              <a:rPr lang="en-US" sz="2400" b="1" dirty="0">
                <a:solidFill>
                  <a:schemeClr val="accent1">
                    <a:lumMod val="50000"/>
                  </a:schemeClr>
                </a:solidFill>
                <a:latin typeface="+mn-lt"/>
                <a:ea typeface="+mn-ea"/>
                <a:cs typeface="+mn-cs"/>
              </a:rPr>
              <a:t>National State Safe Blood Program</a:t>
            </a:r>
          </a:p>
        </p:txBody>
      </p:sp>
      <p:sp>
        <p:nvSpPr>
          <p:cNvPr id="3" name="Content Placeholder 2"/>
          <p:cNvSpPr>
            <a:spLocks noGrp="1"/>
          </p:cNvSpPr>
          <p:nvPr>
            <p:ph idx="1"/>
          </p:nvPr>
        </p:nvSpPr>
        <p:spPr>
          <a:xfrm>
            <a:off x="631159" y="1588942"/>
            <a:ext cx="10947518" cy="4649788"/>
          </a:xfrm>
        </p:spPr>
        <p:txBody>
          <a:bodyPr vert="horz" lIns="76200" tIns="38100" rIns="76200" bIns="38100" rtlCol="0" anchor="t">
            <a:normAutofit/>
          </a:bodyPr>
          <a:lstStyle/>
          <a:p>
            <a:pPr lvl="0"/>
            <a:r>
              <a:rPr lang="en-US" sz="2200" dirty="0">
                <a:solidFill>
                  <a:srgbClr val="1C477C"/>
                </a:solidFill>
              </a:rPr>
              <a:t>Centralized 100% coverage of NAT testing for HIV, HBV, and HCV at the Lugar Center since 2021</a:t>
            </a:r>
          </a:p>
          <a:p>
            <a:r>
              <a:rPr lang="en-GB" sz="2200" dirty="0">
                <a:solidFill>
                  <a:srgbClr val="1C477C"/>
                </a:solidFill>
                <a:cs typeface="Arial"/>
              </a:rPr>
              <a:t>Serology testing for anti-HIV, anti-HCV, HBsAg and Syphilis for all donations performed at blood establishments </a:t>
            </a:r>
            <a:endParaRPr lang="en-US" sz="2200" dirty="0">
              <a:solidFill>
                <a:srgbClr val="1C477C"/>
              </a:solidFill>
            </a:endParaRPr>
          </a:p>
          <a:p>
            <a:pPr lvl="0"/>
            <a:r>
              <a:rPr lang="en-US" sz="2200" dirty="0">
                <a:solidFill>
                  <a:srgbClr val="1C477C"/>
                </a:solidFill>
              </a:rPr>
              <a:t>National External Quality Assessment (EQA) Program for blood banks was launched by the Lugar Center in 2021 </a:t>
            </a:r>
          </a:p>
          <a:p>
            <a:pPr lvl="0"/>
            <a:r>
              <a:rPr lang="nl-NL" sz="2200" dirty="0">
                <a:solidFill>
                  <a:srgbClr val="1C477C"/>
                </a:solidFill>
              </a:rPr>
              <a:t>Administration of a National Donor Database, that has been operating in the country since 2006 </a:t>
            </a:r>
          </a:p>
          <a:p>
            <a:r>
              <a:rPr lang="en-GB" sz="2200" dirty="0">
                <a:solidFill>
                  <a:srgbClr val="1C477C"/>
                </a:solidFill>
              </a:rPr>
              <a:t>Mandatory requirement for blood establishments to notify donors</a:t>
            </a:r>
            <a:r>
              <a:rPr lang="ka-GE" sz="2200" dirty="0">
                <a:solidFill>
                  <a:srgbClr val="1C477C"/>
                </a:solidFill>
              </a:rPr>
              <a:t> </a:t>
            </a:r>
            <a:r>
              <a:rPr lang="en-GB" sz="2200" dirty="0">
                <a:solidFill>
                  <a:srgbClr val="1C477C"/>
                </a:solidFill>
              </a:rPr>
              <a:t>reactive on TTI markers, and make referral to free treatment and care services for HIV, HCV, and HBV</a:t>
            </a:r>
            <a:endParaRPr lang="ka-GE" sz="2200" dirty="0">
              <a:solidFill>
                <a:srgbClr val="1C477C"/>
              </a:solidFill>
            </a:endParaRPr>
          </a:p>
          <a:p>
            <a:r>
              <a:rPr lang="nl-NL" sz="2200" dirty="0">
                <a:solidFill>
                  <a:srgbClr val="1C477C"/>
                </a:solidFill>
              </a:rPr>
              <a:t>Promotion of Voluntary non-remunerated blood donations (VNRBDs)</a:t>
            </a:r>
          </a:p>
          <a:p>
            <a:endParaRPr lang="en-US" sz="2200" dirty="0">
              <a:solidFill>
                <a:srgbClr val="1C477C"/>
              </a:solidFill>
            </a:endParaRPr>
          </a:p>
          <a:p>
            <a:pPr marL="0" indent="0">
              <a:buNone/>
            </a:pPr>
            <a:endParaRPr lang="en-US" dirty="0"/>
          </a:p>
          <a:p>
            <a:endParaRPr lang="en-US" dirty="0"/>
          </a:p>
          <a:p>
            <a:endParaRPr lang="en-US" dirty="0"/>
          </a:p>
        </p:txBody>
      </p:sp>
      <p:sp>
        <p:nvSpPr>
          <p:cNvPr id="7" name="TextBox 6">
            <a:extLst>
              <a:ext uri="{FF2B5EF4-FFF2-40B4-BE49-F238E27FC236}">
                <a16:creationId xmlns:a16="http://schemas.microsoft.com/office/drawing/2014/main" id="{5A9A23E8-28A3-47B3-A57A-51EC71ED96DD}"/>
              </a:ext>
            </a:extLst>
          </p:cNvPr>
          <p:cNvSpPr txBox="1"/>
          <p:nvPr/>
        </p:nvSpPr>
        <p:spPr>
          <a:xfrm>
            <a:off x="658319" y="292255"/>
            <a:ext cx="8283526" cy="646331"/>
          </a:xfrm>
          <a:prstGeom prst="rect">
            <a:avLst/>
          </a:prstGeom>
          <a:noFill/>
        </p:spPr>
        <p:txBody>
          <a:bodyPr wrap="square" rtlCol="0">
            <a:spAutoFit/>
          </a:bodyPr>
          <a:lstStyle/>
          <a:p>
            <a:r>
              <a:rPr lang="en-US" sz="3600" b="1" dirty="0">
                <a:solidFill>
                  <a:schemeClr val="accent5">
                    <a:lumMod val="50000"/>
                  </a:schemeClr>
                </a:solidFill>
                <a:latin typeface="+mj-lt"/>
                <a:ea typeface="+mj-ea"/>
                <a:cs typeface="+mj-cs"/>
              </a:rPr>
              <a:t>Background:</a:t>
            </a:r>
          </a:p>
        </p:txBody>
      </p:sp>
      <p:cxnSp>
        <p:nvCxnSpPr>
          <p:cNvPr id="9" name="Straight Connector 8">
            <a:extLst>
              <a:ext uri="{FF2B5EF4-FFF2-40B4-BE49-F238E27FC236}">
                <a16:creationId xmlns:a16="http://schemas.microsoft.com/office/drawing/2014/main" id="{89425314-1DC8-4378-90A9-4839515ADAEA}"/>
              </a:ext>
            </a:extLst>
          </p:cNvPr>
          <p:cNvCxnSpPr>
            <a:cxnSpLocks/>
          </p:cNvCxnSpPr>
          <p:nvPr/>
        </p:nvCxnSpPr>
        <p:spPr>
          <a:xfrm>
            <a:off x="631159" y="831437"/>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0259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363">
              <a:defRPr/>
            </a:pPr>
            <a:fld id="{CE80A222-27A2-499A-9E2A-14884A5A6E9E}" type="slidenum">
              <a:rPr lang="en-US">
                <a:solidFill>
                  <a:prstClr val="black"/>
                </a:solidFill>
              </a:rPr>
              <a:pPr defTabSz="914363">
                <a:defRPr/>
              </a:pPr>
              <a:t>7</a:t>
            </a:fld>
            <a:endParaRPr lang="en-US">
              <a:solidFill>
                <a:prstClr val="black"/>
              </a:solidFill>
            </a:endParaRPr>
          </a:p>
        </p:txBody>
      </p:sp>
      <p:graphicFrame>
        <p:nvGraphicFramePr>
          <p:cNvPr id="6" name="Chart 5">
            <a:extLst>
              <a:ext uri="{FF2B5EF4-FFF2-40B4-BE49-F238E27FC236}">
                <a16:creationId xmlns:a16="http://schemas.microsoft.com/office/drawing/2014/main" id="{B616DAF6-87E2-4F23-AB52-2C7BA5A38DEA}"/>
              </a:ext>
            </a:extLst>
          </p:cNvPr>
          <p:cNvGraphicFramePr>
            <a:graphicFrameLocks/>
          </p:cNvGraphicFramePr>
          <p:nvPr>
            <p:extLst>
              <p:ext uri="{D42A27DB-BD31-4B8C-83A1-F6EECF244321}">
                <p14:modId xmlns:p14="http://schemas.microsoft.com/office/powerpoint/2010/main" val="615821656"/>
              </p:ext>
            </p:extLst>
          </p:nvPr>
        </p:nvGraphicFramePr>
        <p:xfrm>
          <a:off x="7223088" y="405193"/>
          <a:ext cx="4574714" cy="323726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383241" y="1023581"/>
            <a:ext cx="6839847" cy="5317233"/>
          </a:xfrm>
        </p:spPr>
        <p:txBody>
          <a:bodyPr>
            <a:normAutofit fontScale="25000" lnSpcReduction="20000"/>
          </a:bodyPr>
          <a:lstStyle/>
          <a:p>
            <a:pPr marL="0" lvl="1" indent="0">
              <a:lnSpc>
                <a:spcPct val="120000"/>
              </a:lnSpc>
              <a:buClr>
                <a:schemeClr val="tx2"/>
              </a:buClr>
              <a:buNone/>
            </a:pPr>
            <a:endParaRPr lang="en-US" sz="5600" b="1" dirty="0">
              <a:solidFill>
                <a:schemeClr val="accent5">
                  <a:lumMod val="50000"/>
                </a:schemeClr>
              </a:solidFill>
            </a:endParaRPr>
          </a:p>
          <a:p>
            <a:pPr marL="342886" lvl="1" indent="-342886">
              <a:lnSpc>
                <a:spcPct val="120000"/>
              </a:lnSpc>
              <a:buClr>
                <a:schemeClr val="tx2"/>
              </a:buClr>
              <a:buFont typeface="Wingdings" charset="2"/>
              <a:buChar char="§"/>
            </a:pPr>
            <a:r>
              <a:rPr lang="en-GB" sz="7200" dirty="0">
                <a:solidFill>
                  <a:srgbClr val="002060"/>
                </a:solidFill>
                <a:cs typeface="Arial" panose="020B0604020202020204" pitchFamily="34" charset="0"/>
              </a:rPr>
              <a:t>22 blood establishments (BEs) and </a:t>
            </a:r>
            <a:r>
              <a:rPr lang="en-US" sz="7200" dirty="0">
                <a:solidFill>
                  <a:srgbClr val="002060"/>
                </a:solidFill>
                <a:cs typeface="Arial" panose="020B0604020202020204" pitchFamily="34" charset="0"/>
              </a:rPr>
              <a:t>1 plasma collection center (No fractionation plant in Georgia)</a:t>
            </a:r>
            <a:endParaRPr lang="en-GB" sz="7200" dirty="0">
              <a:solidFill>
                <a:schemeClr val="accent5">
                  <a:lumMod val="50000"/>
                </a:schemeClr>
              </a:solidFill>
            </a:endParaRPr>
          </a:p>
          <a:p>
            <a:pPr marL="342886" lvl="1" indent="-342886">
              <a:lnSpc>
                <a:spcPct val="120000"/>
              </a:lnSpc>
              <a:buClr>
                <a:schemeClr val="tx2"/>
              </a:buClr>
              <a:buFont typeface="Wingdings" charset="2"/>
              <a:buChar char="§"/>
            </a:pPr>
            <a:r>
              <a:rPr lang="en-GB" sz="7200" dirty="0">
                <a:solidFill>
                  <a:schemeClr val="accent5">
                    <a:lumMod val="50000"/>
                  </a:schemeClr>
                </a:solidFill>
              </a:rPr>
              <a:t>12 BEs are located in capital Tbilisi, 11 - in regions</a:t>
            </a:r>
          </a:p>
          <a:p>
            <a:pPr marL="342886" lvl="1" indent="-342886">
              <a:lnSpc>
                <a:spcPct val="120000"/>
              </a:lnSpc>
              <a:buClr>
                <a:schemeClr val="tx2"/>
              </a:buClr>
              <a:buFont typeface="Wingdings" charset="2"/>
              <a:buChar char="§"/>
            </a:pPr>
            <a:r>
              <a:rPr lang="en-GB" sz="7200" dirty="0">
                <a:solidFill>
                  <a:schemeClr val="accent5">
                    <a:lumMod val="50000"/>
                  </a:schemeClr>
                </a:solidFill>
              </a:rPr>
              <a:t>53% of blood is collected in Tbilisi</a:t>
            </a:r>
          </a:p>
          <a:p>
            <a:pPr marL="342886" lvl="1" indent="-342886">
              <a:lnSpc>
                <a:spcPct val="120000"/>
              </a:lnSpc>
              <a:buClr>
                <a:schemeClr val="tx2"/>
              </a:buClr>
              <a:buFont typeface="Wingdings" charset="2"/>
              <a:buChar char="§"/>
            </a:pPr>
            <a:r>
              <a:rPr lang="en-GB" sz="7200" dirty="0">
                <a:solidFill>
                  <a:schemeClr val="accent5">
                    <a:lumMod val="50000"/>
                  </a:schemeClr>
                </a:solidFill>
              </a:rPr>
              <a:t>11 BEs are hospital based</a:t>
            </a:r>
            <a:r>
              <a:rPr lang="ka-GE" sz="7200" dirty="0">
                <a:solidFill>
                  <a:schemeClr val="accent5">
                    <a:lumMod val="50000"/>
                  </a:schemeClr>
                </a:solidFill>
              </a:rPr>
              <a:t>, </a:t>
            </a:r>
            <a:r>
              <a:rPr lang="en-US" sz="7200" dirty="0">
                <a:solidFill>
                  <a:schemeClr val="accent5">
                    <a:lumMod val="50000"/>
                  </a:schemeClr>
                </a:solidFill>
                <a:latin typeface="Calibri" panose="020F0502020204030204" pitchFamily="34" charset="0"/>
                <a:cs typeface="Calibri" panose="020F0502020204030204" pitchFamily="34" charset="0"/>
              </a:rPr>
              <a:t>12 </a:t>
            </a:r>
            <a:r>
              <a:rPr lang="en-GB" sz="7200" dirty="0">
                <a:solidFill>
                  <a:schemeClr val="accent5">
                    <a:lumMod val="50000"/>
                  </a:schemeClr>
                </a:solidFill>
              </a:rPr>
              <a:t>are independent organizations</a:t>
            </a:r>
          </a:p>
          <a:p>
            <a:pPr marL="342886" lvl="1" indent="-342886">
              <a:lnSpc>
                <a:spcPct val="120000"/>
              </a:lnSpc>
              <a:buClr>
                <a:schemeClr val="tx2"/>
              </a:buClr>
              <a:buFont typeface="Wingdings" charset="2"/>
              <a:buChar char="§"/>
            </a:pPr>
            <a:r>
              <a:rPr lang="en-US" sz="7200" dirty="0">
                <a:solidFill>
                  <a:schemeClr val="accent5">
                    <a:lumMod val="50000"/>
                  </a:schemeClr>
                </a:solidFill>
              </a:rPr>
              <a:t>The most blood is collected on site at BE facilities. Approximately only 3% are mobile collections. </a:t>
            </a:r>
          </a:p>
          <a:p>
            <a:pPr marL="342886" lvl="1" indent="-342886">
              <a:lnSpc>
                <a:spcPct val="120000"/>
              </a:lnSpc>
              <a:buClr>
                <a:schemeClr val="tx2"/>
              </a:buClr>
              <a:buFont typeface="Wingdings" charset="2"/>
              <a:buChar char="§"/>
            </a:pPr>
            <a:r>
              <a:rPr lang="en-US" sz="7200" dirty="0">
                <a:solidFill>
                  <a:schemeClr val="accent5">
                    <a:lumMod val="50000"/>
                  </a:schemeClr>
                </a:solidFill>
              </a:rPr>
              <a:t>Only 4 large BEs have mobile collections and 2 to 3 fixed collection sites. </a:t>
            </a:r>
            <a:endParaRPr lang="en-GB" sz="7200" dirty="0">
              <a:solidFill>
                <a:schemeClr val="accent5">
                  <a:lumMod val="50000"/>
                </a:schemeClr>
              </a:solidFill>
            </a:endParaRPr>
          </a:p>
          <a:p>
            <a:pPr marL="342886" lvl="1" indent="-342886">
              <a:lnSpc>
                <a:spcPct val="120000"/>
              </a:lnSpc>
              <a:buClr>
                <a:schemeClr val="tx2"/>
              </a:buClr>
              <a:buFont typeface="Wingdings" charset="2"/>
              <a:buChar char="§"/>
            </a:pPr>
            <a:r>
              <a:rPr lang="nl-NL" sz="7200" dirty="0">
                <a:solidFill>
                  <a:schemeClr val="accent5">
                    <a:lumMod val="50000"/>
                  </a:schemeClr>
                </a:solidFill>
              </a:rPr>
              <a:t>Number of donations at blood establishments vary from 500 to 14,000 per year</a:t>
            </a:r>
            <a:endParaRPr lang="en-GB" sz="7200" dirty="0">
              <a:solidFill>
                <a:schemeClr val="accent5">
                  <a:lumMod val="50000"/>
                </a:schemeClr>
              </a:solidFill>
            </a:endParaRPr>
          </a:p>
          <a:p>
            <a:pPr marL="342886" lvl="1" indent="-342886">
              <a:lnSpc>
                <a:spcPct val="120000"/>
              </a:lnSpc>
              <a:buClr>
                <a:schemeClr val="tx2"/>
              </a:buClr>
              <a:buFont typeface="Wingdings" charset="2"/>
              <a:buChar char="§"/>
            </a:pPr>
            <a:r>
              <a:rPr lang="en-GB" sz="7200" dirty="0">
                <a:solidFill>
                  <a:schemeClr val="accent5">
                    <a:lumMod val="50000"/>
                  </a:schemeClr>
                </a:solidFill>
              </a:rPr>
              <a:t>The most collections are whole blood, only up to 5% are apheresis</a:t>
            </a:r>
          </a:p>
          <a:p>
            <a:pPr marL="342886" lvl="1" indent="-342886">
              <a:lnSpc>
                <a:spcPct val="120000"/>
              </a:lnSpc>
              <a:buClr>
                <a:schemeClr val="tx2"/>
              </a:buClr>
              <a:buFont typeface="Wingdings" charset="2"/>
              <a:buChar char="§"/>
            </a:pPr>
            <a:r>
              <a:rPr lang="en-US" sz="7200" dirty="0">
                <a:solidFill>
                  <a:schemeClr val="accent5">
                    <a:lumMod val="50000"/>
                  </a:schemeClr>
                </a:solidFill>
              </a:rPr>
              <a:t>Currently 15 (65%) BEs out of 23 have non-profit status</a:t>
            </a:r>
          </a:p>
          <a:p>
            <a:pPr marL="342886" lvl="1" indent="-342886">
              <a:lnSpc>
                <a:spcPct val="120000"/>
              </a:lnSpc>
              <a:buClr>
                <a:schemeClr val="tx2"/>
              </a:buClr>
              <a:buFont typeface="Wingdings" charset="2"/>
              <a:buChar char="§"/>
            </a:pPr>
            <a:r>
              <a:rPr lang="en-US" sz="7200" dirty="0">
                <a:solidFill>
                  <a:schemeClr val="accent5">
                    <a:lumMod val="50000"/>
                  </a:schemeClr>
                </a:solidFill>
              </a:rPr>
              <a:t>P</a:t>
            </a:r>
            <a:r>
              <a:rPr lang="en-GB" sz="7200" dirty="0">
                <a:solidFill>
                  <a:schemeClr val="accent5">
                    <a:lumMod val="50000"/>
                  </a:schemeClr>
                </a:solidFill>
              </a:rPr>
              <a:t>e</a:t>
            </a:r>
            <a:r>
              <a:rPr lang="en-US" sz="7200" dirty="0">
                <a:solidFill>
                  <a:schemeClr val="accent5">
                    <a:lumMod val="50000"/>
                  </a:schemeClr>
                </a:solidFill>
              </a:rPr>
              <a:t>recent of VNRBDs at different BEs varies from 0 to 100%</a:t>
            </a:r>
          </a:p>
        </p:txBody>
      </p:sp>
      <p:pic>
        <p:nvPicPr>
          <p:cNvPr id="7" name="Picture 6">
            <a:extLst>
              <a:ext uri="{FF2B5EF4-FFF2-40B4-BE49-F238E27FC236}">
                <a16:creationId xmlns:a16="http://schemas.microsoft.com/office/drawing/2014/main" id="{4158BBCC-BE80-4106-BDBE-8285C9648310}"/>
              </a:ext>
            </a:extLst>
          </p:cNvPr>
          <p:cNvPicPr>
            <a:picLocks noChangeAspect="1"/>
          </p:cNvPicPr>
          <p:nvPr/>
        </p:nvPicPr>
        <p:blipFill>
          <a:blip r:embed="rId3"/>
          <a:stretch>
            <a:fillRect/>
          </a:stretch>
        </p:blipFill>
        <p:spPr>
          <a:xfrm>
            <a:off x="7223088" y="3718887"/>
            <a:ext cx="4806008" cy="2675042"/>
          </a:xfrm>
          <a:prstGeom prst="rect">
            <a:avLst/>
          </a:prstGeom>
        </p:spPr>
      </p:pic>
      <p:sp>
        <p:nvSpPr>
          <p:cNvPr id="5" name="TextBox 4">
            <a:extLst>
              <a:ext uri="{FF2B5EF4-FFF2-40B4-BE49-F238E27FC236}">
                <a16:creationId xmlns:a16="http://schemas.microsoft.com/office/drawing/2014/main" id="{93B043D6-3CBE-4558-B8C0-A18B36593806}"/>
              </a:ext>
            </a:extLst>
          </p:cNvPr>
          <p:cNvSpPr txBox="1"/>
          <p:nvPr/>
        </p:nvSpPr>
        <p:spPr>
          <a:xfrm>
            <a:off x="8610600" y="3526526"/>
            <a:ext cx="3464411" cy="384721"/>
          </a:xfrm>
          <a:prstGeom prst="rect">
            <a:avLst/>
          </a:prstGeom>
          <a:noFill/>
        </p:spPr>
        <p:txBody>
          <a:bodyPr wrap="none" rtlCol="0">
            <a:spAutoFit/>
          </a:bodyPr>
          <a:lstStyle/>
          <a:p>
            <a:pPr algn="ctr">
              <a:defRPr lang="en-US" sz="1900" b="1" i="0" u="none" strike="noStrike" kern="1200" spc="0" baseline="0" dirty="0" smtClean="0">
                <a:solidFill>
                  <a:srgbClr val="4472C4">
                    <a:lumMod val="50000"/>
                  </a:srgbClr>
                </a:solidFill>
                <a:latin typeface="Arial" panose="020B0604020202020204" pitchFamily="34" charset="0"/>
                <a:ea typeface="+mn-ea"/>
                <a:cs typeface="Arial" panose="020B0604020202020204" pitchFamily="34" charset="0"/>
              </a:defRPr>
            </a:pPr>
            <a:r>
              <a:rPr lang="en-GB" sz="1900" b="1" u="sng" dirty="0">
                <a:solidFill>
                  <a:schemeClr val="accent5">
                    <a:lumMod val="50000"/>
                  </a:schemeClr>
                </a:solidFill>
                <a:latin typeface="Arial" panose="020B0604020202020204" pitchFamily="34" charset="0"/>
                <a:cs typeface="Arial" panose="020B0604020202020204" pitchFamily="34" charset="0"/>
              </a:rPr>
              <a:t>Regional distribution of BEs</a:t>
            </a:r>
          </a:p>
        </p:txBody>
      </p:sp>
      <p:sp>
        <p:nvSpPr>
          <p:cNvPr id="10" name="Title 9">
            <a:extLst>
              <a:ext uri="{FF2B5EF4-FFF2-40B4-BE49-F238E27FC236}">
                <a16:creationId xmlns:a16="http://schemas.microsoft.com/office/drawing/2014/main" id="{A98873E3-2E90-40B4-8A8B-53E0CDB33818}"/>
              </a:ext>
            </a:extLst>
          </p:cNvPr>
          <p:cNvSpPr>
            <a:spLocks noGrp="1"/>
          </p:cNvSpPr>
          <p:nvPr>
            <p:ph type="title"/>
          </p:nvPr>
        </p:nvSpPr>
        <p:spPr>
          <a:xfrm>
            <a:off x="217365" y="222868"/>
            <a:ext cx="11404226" cy="860424"/>
          </a:xfrm>
        </p:spPr>
        <p:txBody>
          <a:bodyPr>
            <a:normAutofit/>
          </a:bodyPr>
          <a:lstStyle/>
          <a:p>
            <a:r>
              <a:rPr lang="en-US" sz="3600" b="1" dirty="0">
                <a:solidFill>
                  <a:schemeClr val="accent5">
                    <a:lumMod val="50000"/>
                  </a:schemeClr>
                </a:solidFill>
              </a:rPr>
              <a:t> Current situation</a:t>
            </a:r>
            <a:endParaRPr lang="en-GB" sz="3600" dirty="0"/>
          </a:p>
        </p:txBody>
      </p:sp>
      <p:cxnSp>
        <p:nvCxnSpPr>
          <p:cNvPr id="12" name="Straight Connector 11">
            <a:extLst>
              <a:ext uri="{FF2B5EF4-FFF2-40B4-BE49-F238E27FC236}">
                <a16:creationId xmlns:a16="http://schemas.microsoft.com/office/drawing/2014/main" id="{1249C68A-3267-4ED2-BFAE-9C67A1482624}"/>
              </a:ext>
            </a:extLst>
          </p:cNvPr>
          <p:cNvCxnSpPr>
            <a:cxnSpLocks/>
          </p:cNvCxnSpPr>
          <p:nvPr/>
        </p:nvCxnSpPr>
        <p:spPr>
          <a:xfrm>
            <a:off x="383241" y="943333"/>
            <a:ext cx="453678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1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AC2F4A-DD42-4A5B-8017-B88B0F83718D}"/>
              </a:ext>
            </a:extLst>
          </p:cNvPr>
          <p:cNvSpPr>
            <a:spLocks noGrp="1"/>
          </p:cNvSpPr>
          <p:nvPr>
            <p:ph type="title"/>
          </p:nvPr>
        </p:nvSpPr>
        <p:spPr>
          <a:xfrm>
            <a:off x="500744" y="139455"/>
            <a:ext cx="10515600" cy="804460"/>
          </a:xfrm>
        </p:spPr>
        <p:txBody>
          <a:bodyPr>
            <a:normAutofit/>
          </a:bodyPr>
          <a:lstStyle/>
          <a:p>
            <a:r>
              <a:rPr lang="en-US" sz="3200" b="1" dirty="0">
                <a:solidFill>
                  <a:schemeClr val="accent1">
                    <a:lumMod val="50000"/>
                  </a:schemeClr>
                </a:solidFill>
                <a:ea typeface="+mn-ea"/>
                <a:cs typeface="+mn-cs"/>
              </a:rPr>
              <a:t>Blood donations in 2024</a:t>
            </a:r>
          </a:p>
        </p:txBody>
      </p:sp>
      <p:sp>
        <p:nvSpPr>
          <p:cNvPr id="3" name="Content Placeholder 2"/>
          <p:cNvSpPr>
            <a:spLocks noGrp="1"/>
          </p:cNvSpPr>
          <p:nvPr>
            <p:ph idx="1"/>
          </p:nvPr>
        </p:nvSpPr>
        <p:spPr>
          <a:xfrm>
            <a:off x="838200" y="1825625"/>
            <a:ext cx="10515600" cy="3493355"/>
          </a:xfrm>
        </p:spPr>
        <p:txBody>
          <a:bodyPr>
            <a:normAutofit/>
          </a:bodyPr>
          <a:lstStyle/>
          <a:p>
            <a:pPr marL="0" indent="0">
              <a:buNone/>
            </a:pPr>
            <a:endParaRPr lang="en-GB" sz="2400" dirty="0">
              <a:solidFill>
                <a:schemeClr val="accent5">
                  <a:lumMod val="50000"/>
                </a:schemeClr>
              </a:solidFill>
            </a:endParaRPr>
          </a:p>
          <a:p>
            <a:pPr marL="0" indent="0">
              <a:buNone/>
            </a:pPr>
            <a:endParaRPr lang="en-GB" sz="2400" dirty="0">
              <a:solidFill>
                <a:schemeClr val="accent5">
                  <a:lumMod val="50000"/>
                </a:schemeClr>
              </a:solidFill>
            </a:endParaRPr>
          </a:p>
          <a:p>
            <a:pPr marL="0" indent="0">
              <a:buNone/>
            </a:pPr>
            <a:endParaRPr lang="en-GB" sz="2400" dirty="0">
              <a:solidFill>
                <a:schemeClr val="accent5">
                  <a:lumMod val="50000"/>
                </a:schemeClr>
              </a:solidFill>
            </a:endParaRPr>
          </a:p>
          <a:p>
            <a:pPr marL="0" indent="0">
              <a:buNone/>
            </a:pPr>
            <a:endParaRPr lang="en-GB" sz="2400" dirty="0">
              <a:solidFill>
                <a:schemeClr val="accent5">
                  <a:lumMod val="50000"/>
                </a:schemeClr>
              </a:solidFill>
            </a:endParaRPr>
          </a:p>
          <a:p>
            <a:pPr marL="0" indent="0">
              <a:buNone/>
            </a:pPr>
            <a:endParaRPr lang="en-GB" sz="2400" dirty="0">
              <a:solidFill>
                <a:schemeClr val="accent5">
                  <a:lumMod val="50000"/>
                </a:schemeClr>
              </a:solidFill>
            </a:endParaRPr>
          </a:p>
          <a:p>
            <a:endParaRPr lang="en-US" sz="2400" dirty="0">
              <a:solidFill>
                <a:schemeClr val="accent5">
                  <a:lumMod val="50000"/>
                </a:schemeClr>
              </a:solidFill>
            </a:endParaRPr>
          </a:p>
          <a:p>
            <a:endParaRPr lang="en-US" dirty="0"/>
          </a:p>
          <a:p>
            <a:endParaRPr lang="en-US" dirty="0"/>
          </a:p>
          <a:p>
            <a:pPr marL="0" indent="0">
              <a:buNone/>
            </a:pPr>
            <a:endParaRPr lang="en-US" dirty="0"/>
          </a:p>
        </p:txBody>
      </p:sp>
      <p:cxnSp>
        <p:nvCxnSpPr>
          <p:cNvPr id="9" name="Straight Connector 8">
            <a:extLst>
              <a:ext uri="{FF2B5EF4-FFF2-40B4-BE49-F238E27FC236}">
                <a16:creationId xmlns:a16="http://schemas.microsoft.com/office/drawing/2014/main" id="{947774EF-E486-4FB4-9265-BA9DFABA1682}"/>
              </a:ext>
            </a:extLst>
          </p:cNvPr>
          <p:cNvCxnSpPr>
            <a:cxnSpLocks/>
          </p:cNvCxnSpPr>
          <p:nvPr/>
        </p:nvCxnSpPr>
        <p:spPr>
          <a:xfrm>
            <a:off x="401215" y="898124"/>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37F5197-3353-4CC5-8859-D8CCDE14F8FE}"/>
              </a:ext>
            </a:extLst>
          </p:cNvPr>
          <p:cNvSpPr/>
          <p:nvPr/>
        </p:nvSpPr>
        <p:spPr>
          <a:xfrm>
            <a:off x="1025875" y="1163653"/>
            <a:ext cx="4975401" cy="461665"/>
          </a:xfrm>
          <a:prstGeom prst="rect">
            <a:avLst/>
          </a:prstGeom>
        </p:spPr>
        <p:txBody>
          <a:bodyPr wrap="none">
            <a:spAutoFit/>
          </a:bodyPr>
          <a:lstStyle/>
          <a:p>
            <a:r>
              <a:rPr lang="en-GB" sz="2400" dirty="0">
                <a:solidFill>
                  <a:schemeClr val="accent5">
                    <a:lumMod val="50000"/>
                  </a:schemeClr>
                </a:solidFill>
              </a:rPr>
              <a:t>Donation rate</a:t>
            </a:r>
            <a:r>
              <a:rPr lang="ka-GE" sz="2400" dirty="0">
                <a:solidFill>
                  <a:schemeClr val="accent5">
                    <a:lumMod val="50000"/>
                  </a:schemeClr>
                </a:solidFill>
              </a:rPr>
              <a:t>:</a:t>
            </a:r>
            <a:r>
              <a:rPr lang="en-GB" sz="2400" dirty="0">
                <a:solidFill>
                  <a:schemeClr val="accent5">
                    <a:lumMod val="50000"/>
                  </a:schemeClr>
                </a:solidFill>
              </a:rPr>
              <a:t> 24 per 1000 population</a:t>
            </a:r>
          </a:p>
        </p:txBody>
      </p:sp>
      <p:sp>
        <p:nvSpPr>
          <p:cNvPr id="6" name="Rectangle 5">
            <a:extLst>
              <a:ext uri="{FF2B5EF4-FFF2-40B4-BE49-F238E27FC236}">
                <a16:creationId xmlns:a16="http://schemas.microsoft.com/office/drawing/2014/main" id="{E1E258E2-BFEE-4688-9ED6-206731EC3CAE}"/>
              </a:ext>
            </a:extLst>
          </p:cNvPr>
          <p:cNvSpPr/>
          <p:nvPr/>
        </p:nvSpPr>
        <p:spPr>
          <a:xfrm>
            <a:off x="3513576" y="4190757"/>
            <a:ext cx="1955070" cy="461665"/>
          </a:xfrm>
          <a:prstGeom prst="rect">
            <a:avLst/>
          </a:prstGeom>
        </p:spPr>
        <p:txBody>
          <a:bodyPr wrap="square">
            <a:spAutoFit/>
          </a:bodyPr>
          <a:lstStyle/>
          <a:p>
            <a:r>
              <a:rPr lang="en-GB" sz="2400" b="1" dirty="0">
                <a:solidFill>
                  <a:schemeClr val="accent5">
                    <a:lumMod val="50000"/>
                  </a:schemeClr>
                </a:solidFill>
              </a:rPr>
              <a:t>26 % </a:t>
            </a:r>
            <a:r>
              <a:rPr lang="en-GB" sz="2400" dirty="0">
                <a:solidFill>
                  <a:schemeClr val="accent5">
                    <a:lumMod val="50000"/>
                  </a:schemeClr>
                </a:solidFill>
              </a:rPr>
              <a:t>female</a:t>
            </a:r>
            <a:endParaRPr lang="en-US" sz="2400" dirty="0">
              <a:solidFill>
                <a:schemeClr val="accent5">
                  <a:lumMod val="50000"/>
                </a:schemeClr>
              </a:solidFill>
            </a:endParaRPr>
          </a:p>
        </p:txBody>
      </p:sp>
      <p:sp>
        <p:nvSpPr>
          <p:cNvPr id="7" name="Rectangle 6">
            <a:extLst>
              <a:ext uri="{FF2B5EF4-FFF2-40B4-BE49-F238E27FC236}">
                <a16:creationId xmlns:a16="http://schemas.microsoft.com/office/drawing/2014/main" id="{758174A0-1F3E-40A0-AB78-ECB6E6CFED1F}"/>
              </a:ext>
            </a:extLst>
          </p:cNvPr>
          <p:cNvSpPr/>
          <p:nvPr/>
        </p:nvSpPr>
        <p:spPr>
          <a:xfrm>
            <a:off x="1829040" y="4210684"/>
            <a:ext cx="1475084" cy="461665"/>
          </a:xfrm>
          <a:prstGeom prst="rect">
            <a:avLst/>
          </a:prstGeom>
        </p:spPr>
        <p:txBody>
          <a:bodyPr wrap="none">
            <a:spAutoFit/>
          </a:bodyPr>
          <a:lstStyle/>
          <a:p>
            <a:r>
              <a:rPr lang="en-GB" sz="2400" b="1" dirty="0">
                <a:solidFill>
                  <a:schemeClr val="accent5">
                    <a:lumMod val="50000"/>
                  </a:schemeClr>
                </a:solidFill>
              </a:rPr>
              <a:t>74 % </a:t>
            </a:r>
            <a:r>
              <a:rPr lang="en-GB" sz="2400" dirty="0">
                <a:solidFill>
                  <a:schemeClr val="accent5">
                    <a:lumMod val="50000"/>
                  </a:schemeClr>
                </a:solidFill>
              </a:rPr>
              <a:t>male</a:t>
            </a:r>
          </a:p>
        </p:txBody>
      </p:sp>
      <p:sp>
        <p:nvSpPr>
          <p:cNvPr id="11" name="Rectangle 10">
            <a:extLst>
              <a:ext uri="{FF2B5EF4-FFF2-40B4-BE49-F238E27FC236}">
                <a16:creationId xmlns:a16="http://schemas.microsoft.com/office/drawing/2014/main" id="{DD1E13FB-56AA-4E65-B53E-B9ACEA42A1DC}"/>
              </a:ext>
            </a:extLst>
          </p:cNvPr>
          <p:cNvSpPr/>
          <p:nvPr/>
        </p:nvSpPr>
        <p:spPr>
          <a:xfrm>
            <a:off x="1303884" y="1614223"/>
            <a:ext cx="4615110" cy="461665"/>
          </a:xfrm>
          <a:prstGeom prst="rect">
            <a:avLst/>
          </a:prstGeom>
        </p:spPr>
        <p:txBody>
          <a:bodyPr wrap="none">
            <a:spAutoFit/>
          </a:bodyPr>
          <a:lstStyle/>
          <a:p>
            <a:r>
              <a:rPr lang="en-GB" sz="2400" b="1" dirty="0">
                <a:solidFill>
                  <a:schemeClr val="accent5">
                    <a:lumMod val="50000"/>
                  </a:schemeClr>
                </a:solidFill>
              </a:rPr>
              <a:t>94 671 </a:t>
            </a:r>
            <a:r>
              <a:rPr lang="en-GB" sz="2400" dirty="0">
                <a:solidFill>
                  <a:schemeClr val="accent5">
                    <a:lumMod val="50000"/>
                  </a:schemeClr>
                </a:solidFill>
              </a:rPr>
              <a:t>donations of </a:t>
            </a:r>
            <a:r>
              <a:rPr lang="en-GB" sz="2400" b="1" dirty="0">
                <a:solidFill>
                  <a:schemeClr val="accent5">
                    <a:lumMod val="50000"/>
                  </a:schemeClr>
                </a:solidFill>
              </a:rPr>
              <a:t>66 166 </a:t>
            </a:r>
            <a:r>
              <a:rPr lang="en-GB" sz="2400" dirty="0">
                <a:solidFill>
                  <a:schemeClr val="accent5">
                    <a:lumMod val="50000"/>
                  </a:schemeClr>
                </a:solidFill>
              </a:rPr>
              <a:t>donors </a:t>
            </a:r>
          </a:p>
        </p:txBody>
      </p:sp>
      <p:sp>
        <p:nvSpPr>
          <p:cNvPr id="12" name="Rectangle 11">
            <a:extLst>
              <a:ext uri="{FF2B5EF4-FFF2-40B4-BE49-F238E27FC236}">
                <a16:creationId xmlns:a16="http://schemas.microsoft.com/office/drawing/2014/main" id="{579FF99D-0B4F-4E0A-9FF2-D4E066EA4540}"/>
              </a:ext>
            </a:extLst>
          </p:cNvPr>
          <p:cNvSpPr/>
          <p:nvPr/>
        </p:nvSpPr>
        <p:spPr>
          <a:xfrm>
            <a:off x="820406" y="4944603"/>
            <a:ext cx="5882233" cy="1200329"/>
          </a:xfrm>
          <a:prstGeom prst="rect">
            <a:avLst/>
          </a:prstGeom>
        </p:spPr>
        <p:txBody>
          <a:bodyPr wrap="square">
            <a:spAutoFit/>
          </a:bodyPr>
          <a:lstStyle/>
          <a:p>
            <a:r>
              <a:rPr lang="en-US" sz="2400" dirty="0">
                <a:solidFill>
                  <a:schemeClr val="accent5">
                    <a:lumMod val="50000"/>
                  </a:schemeClr>
                </a:solidFill>
              </a:rPr>
              <a:t>The median age was 34 years (interquartile range: 26‒43)</a:t>
            </a:r>
          </a:p>
          <a:p>
            <a:endParaRPr lang="en-US" sz="2400" dirty="0">
              <a:solidFill>
                <a:schemeClr val="accent5">
                  <a:lumMod val="50000"/>
                </a:schemeClr>
              </a:solidFill>
            </a:endParaRPr>
          </a:p>
        </p:txBody>
      </p:sp>
      <p:sp>
        <p:nvSpPr>
          <p:cNvPr id="13" name="Rectangle 12">
            <a:extLst>
              <a:ext uri="{FF2B5EF4-FFF2-40B4-BE49-F238E27FC236}">
                <a16:creationId xmlns:a16="http://schemas.microsoft.com/office/drawing/2014/main" id="{E820AF58-62C7-41BB-ABB9-EA0ADF9E3989}"/>
              </a:ext>
            </a:extLst>
          </p:cNvPr>
          <p:cNvSpPr/>
          <p:nvPr/>
        </p:nvSpPr>
        <p:spPr>
          <a:xfrm>
            <a:off x="6498454" y="2878546"/>
            <a:ext cx="5263824" cy="830997"/>
          </a:xfrm>
          <a:prstGeom prst="rect">
            <a:avLst/>
          </a:prstGeom>
        </p:spPr>
        <p:txBody>
          <a:bodyPr wrap="square">
            <a:spAutoFit/>
          </a:bodyPr>
          <a:lstStyle/>
          <a:p>
            <a:pPr marL="342900" indent="-342900">
              <a:buFont typeface="Arial" panose="020B0604020202020204" pitchFamily="34" charset="0"/>
              <a:buChar char="•"/>
            </a:pPr>
            <a:r>
              <a:rPr lang="en-US" sz="2400" b="1" dirty="0">
                <a:solidFill>
                  <a:schemeClr val="accent5">
                    <a:lumMod val="50000"/>
                  </a:schemeClr>
                </a:solidFill>
              </a:rPr>
              <a:t>42.4% </a:t>
            </a:r>
            <a:r>
              <a:rPr lang="en-US" sz="2400" dirty="0">
                <a:solidFill>
                  <a:schemeClr val="accent5">
                    <a:lumMod val="50000"/>
                  </a:schemeClr>
                </a:solidFill>
              </a:rPr>
              <a:t>were first time donors</a:t>
            </a:r>
          </a:p>
          <a:p>
            <a:pPr marL="342900" indent="-342900">
              <a:buFont typeface="Arial" panose="020B0604020202020204" pitchFamily="34" charset="0"/>
              <a:buChar char="•"/>
            </a:pPr>
            <a:r>
              <a:rPr lang="en-US" sz="2400" b="1" dirty="0">
                <a:solidFill>
                  <a:schemeClr val="accent5">
                    <a:lumMod val="50000"/>
                  </a:schemeClr>
                </a:solidFill>
              </a:rPr>
              <a:t>57.6% </a:t>
            </a:r>
            <a:r>
              <a:rPr lang="en-US" sz="2400" dirty="0">
                <a:solidFill>
                  <a:schemeClr val="accent5">
                    <a:lumMod val="50000"/>
                  </a:schemeClr>
                </a:solidFill>
              </a:rPr>
              <a:t>had ≥2 donations</a:t>
            </a:r>
          </a:p>
        </p:txBody>
      </p:sp>
      <p:grpSp>
        <p:nvGrpSpPr>
          <p:cNvPr id="18" name="Group 17">
            <a:extLst>
              <a:ext uri="{FF2B5EF4-FFF2-40B4-BE49-F238E27FC236}">
                <a16:creationId xmlns:a16="http://schemas.microsoft.com/office/drawing/2014/main" id="{236C209E-FF39-4A9F-99E5-4205BDF6B9EF}"/>
              </a:ext>
            </a:extLst>
          </p:cNvPr>
          <p:cNvGrpSpPr/>
          <p:nvPr/>
        </p:nvGrpSpPr>
        <p:grpSpPr>
          <a:xfrm>
            <a:off x="9738360" y="6081031"/>
            <a:ext cx="2385067" cy="533400"/>
            <a:chOff x="7183077" y="462721"/>
            <a:chExt cx="1753233" cy="291656"/>
          </a:xfrm>
        </p:grpSpPr>
        <p:pic>
          <p:nvPicPr>
            <p:cNvPr id="19" name="Picture 2" descr="https://www.ncdc.ge/assets/images/logotext.png">
              <a:extLst>
                <a:ext uri="{FF2B5EF4-FFF2-40B4-BE49-F238E27FC236}">
                  <a16:creationId xmlns:a16="http://schemas.microsoft.com/office/drawing/2014/main" id="{55FFE0DF-FE9C-42CE-A5A5-232889CA7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94CBDC6-42FD-4216-ADE1-C7C41107C39A}"/>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pic>
        <p:nvPicPr>
          <p:cNvPr id="2" name="Picture 1">
            <a:extLst>
              <a:ext uri="{FF2B5EF4-FFF2-40B4-BE49-F238E27FC236}">
                <a16:creationId xmlns:a16="http://schemas.microsoft.com/office/drawing/2014/main" id="{66A56270-9886-40CB-8D23-C5918D9E26EB}"/>
              </a:ext>
            </a:extLst>
          </p:cNvPr>
          <p:cNvPicPr>
            <a:picLocks noChangeAspect="1"/>
          </p:cNvPicPr>
          <p:nvPr/>
        </p:nvPicPr>
        <p:blipFill>
          <a:blip r:embed="rId4"/>
          <a:stretch>
            <a:fillRect/>
          </a:stretch>
        </p:blipFill>
        <p:spPr>
          <a:xfrm>
            <a:off x="2303857" y="2507027"/>
            <a:ext cx="663156" cy="1499569"/>
          </a:xfrm>
          <a:prstGeom prst="rect">
            <a:avLst/>
          </a:prstGeom>
        </p:spPr>
      </p:pic>
      <p:pic>
        <p:nvPicPr>
          <p:cNvPr id="4" name="Picture 3">
            <a:extLst>
              <a:ext uri="{FF2B5EF4-FFF2-40B4-BE49-F238E27FC236}">
                <a16:creationId xmlns:a16="http://schemas.microsoft.com/office/drawing/2014/main" id="{34F9B7F4-FC2E-425F-B73E-11B0155F8CC6}"/>
              </a:ext>
            </a:extLst>
          </p:cNvPr>
          <p:cNvPicPr>
            <a:picLocks noChangeAspect="1"/>
          </p:cNvPicPr>
          <p:nvPr/>
        </p:nvPicPr>
        <p:blipFill>
          <a:blip r:embed="rId5"/>
          <a:stretch>
            <a:fillRect/>
          </a:stretch>
        </p:blipFill>
        <p:spPr>
          <a:xfrm>
            <a:off x="4110360" y="2855652"/>
            <a:ext cx="622373" cy="1126632"/>
          </a:xfrm>
          <a:prstGeom prst="rect">
            <a:avLst/>
          </a:prstGeom>
        </p:spPr>
      </p:pic>
    </p:spTree>
    <p:extLst>
      <p:ext uri="{BB962C8B-B14F-4D97-AF65-F5344CB8AC3E}">
        <p14:creationId xmlns:p14="http://schemas.microsoft.com/office/powerpoint/2010/main" val="15791015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91D54D-3DF5-483D-9191-67F52940BD40}"/>
              </a:ext>
            </a:extLst>
          </p:cNvPr>
          <p:cNvSpPr txBox="1"/>
          <p:nvPr/>
        </p:nvSpPr>
        <p:spPr>
          <a:xfrm>
            <a:off x="626506" y="1250789"/>
            <a:ext cx="10455349" cy="1365758"/>
          </a:xfrm>
          <a:prstGeom prst="rect">
            <a:avLst/>
          </a:prstGeom>
          <a:noFill/>
        </p:spPr>
        <p:txBody>
          <a:bodyPr wrap="square" lIns="76200" tIns="38100" rIns="76200" bIns="38100" rtlCol="0" anchor="t">
            <a:spAutoFit/>
          </a:bodyPr>
          <a:lstStyle/>
          <a:p>
            <a:r>
              <a:rPr lang="en-GB" sz="2125" b="1" dirty="0">
                <a:solidFill>
                  <a:schemeClr val="accent5">
                    <a:lumMod val="50000"/>
                  </a:schemeClr>
                </a:solidFill>
              </a:rPr>
              <a:t>There were 94 671 donations from 66 166 donors in 2024</a:t>
            </a:r>
            <a:r>
              <a:rPr lang="en-US" sz="2000" dirty="0">
                <a:solidFill>
                  <a:schemeClr val="accent5">
                    <a:lumMod val="50000"/>
                  </a:schemeClr>
                </a:solidFill>
              </a:rPr>
              <a:t> </a:t>
            </a:r>
          </a:p>
          <a:p>
            <a:r>
              <a:rPr lang="en-US" sz="2000" dirty="0">
                <a:solidFill>
                  <a:schemeClr val="accent5">
                    <a:lumMod val="50000"/>
                  </a:schemeClr>
                </a:solidFill>
              </a:rPr>
              <a:t> </a:t>
            </a:r>
          </a:p>
          <a:p>
            <a:r>
              <a:rPr lang="en-GB" sz="2125" b="1" dirty="0">
                <a:solidFill>
                  <a:schemeClr val="accent5">
                    <a:lumMod val="50000"/>
                  </a:schemeClr>
                </a:solidFill>
              </a:rPr>
              <a:t> </a:t>
            </a:r>
          </a:p>
          <a:p>
            <a:endParaRPr lang="en-GB" sz="2125" b="1" dirty="0">
              <a:solidFill>
                <a:schemeClr val="accent5">
                  <a:lumMod val="50000"/>
                </a:schemeClr>
              </a:solidFill>
            </a:endParaRPr>
          </a:p>
        </p:txBody>
      </p:sp>
      <p:grpSp>
        <p:nvGrpSpPr>
          <p:cNvPr id="9" name="Group 8">
            <a:extLst>
              <a:ext uri="{FF2B5EF4-FFF2-40B4-BE49-F238E27FC236}">
                <a16:creationId xmlns:a16="http://schemas.microsoft.com/office/drawing/2014/main" id="{A8A5ADCA-547F-46B1-AAA7-66411A12FD0A}"/>
              </a:ext>
            </a:extLst>
          </p:cNvPr>
          <p:cNvGrpSpPr/>
          <p:nvPr/>
        </p:nvGrpSpPr>
        <p:grpSpPr>
          <a:xfrm>
            <a:off x="9738360" y="6081031"/>
            <a:ext cx="2385067" cy="533400"/>
            <a:chOff x="7183077" y="462721"/>
            <a:chExt cx="1753233" cy="291656"/>
          </a:xfrm>
        </p:grpSpPr>
        <p:pic>
          <p:nvPicPr>
            <p:cNvPr id="10" name="Picture 2" descr="https://www.ncdc.ge/assets/images/logotext.png">
              <a:extLst>
                <a:ext uri="{FF2B5EF4-FFF2-40B4-BE49-F238E27FC236}">
                  <a16:creationId xmlns:a16="http://schemas.microsoft.com/office/drawing/2014/main" id="{4EE2E635-20FE-4A4F-96F6-30BE0522B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77" y="462721"/>
              <a:ext cx="332136" cy="266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4FBED9-2E2B-4554-B195-1EA1F1F09EDA}"/>
                </a:ext>
              </a:extLst>
            </p:cNvPr>
            <p:cNvSpPr txBox="1"/>
            <p:nvPr/>
          </p:nvSpPr>
          <p:spPr>
            <a:xfrm>
              <a:off x="7429694" y="559797"/>
              <a:ext cx="1506616" cy="194580"/>
            </a:xfrm>
            <a:prstGeom prst="rect">
              <a:avLst/>
            </a:prstGeom>
            <a:noFill/>
          </p:spPr>
          <p:txBody>
            <a:bodyPr wrap="square" rtlCol="0">
              <a:spAutoFit/>
            </a:bodyPr>
            <a:lstStyle/>
            <a:p>
              <a:r>
                <a:rPr lang="en-US" sz="800" b="1" dirty="0">
                  <a:solidFill>
                    <a:schemeClr val="accent1">
                      <a:lumMod val="75000"/>
                    </a:schemeClr>
                  </a:solidFill>
                </a:rPr>
                <a:t>NATIONAL CENTER FOR DISEASE CONTROL AND PUBLIC HEALTH</a:t>
              </a:r>
            </a:p>
            <a:p>
              <a:endParaRPr lang="en-US" sz="800" b="1" dirty="0"/>
            </a:p>
          </p:txBody>
        </p:sp>
      </p:grpSp>
      <p:sp>
        <p:nvSpPr>
          <p:cNvPr id="6" name="Title 5">
            <a:extLst>
              <a:ext uri="{FF2B5EF4-FFF2-40B4-BE49-F238E27FC236}">
                <a16:creationId xmlns:a16="http://schemas.microsoft.com/office/drawing/2014/main" id="{257B2D60-DA1A-4D5D-801E-7B4ABE871594}"/>
              </a:ext>
            </a:extLst>
          </p:cNvPr>
          <p:cNvSpPr>
            <a:spLocks noGrp="1"/>
          </p:cNvSpPr>
          <p:nvPr>
            <p:ph type="title"/>
          </p:nvPr>
        </p:nvSpPr>
        <p:spPr>
          <a:xfrm>
            <a:off x="99403" y="225326"/>
            <a:ext cx="10999237" cy="730970"/>
          </a:xfrm>
        </p:spPr>
        <p:txBody>
          <a:bodyPr>
            <a:normAutofit/>
          </a:bodyPr>
          <a:lstStyle/>
          <a:p>
            <a:r>
              <a:rPr lang="en-US" sz="2900" b="1" dirty="0">
                <a:solidFill>
                  <a:schemeClr val="accent1">
                    <a:lumMod val="50000"/>
                  </a:schemeClr>
                </a:solidFill>
                <a:latin typeface="+mn-lt"/>
                <a:ea typeface="+mn-ea"/>
                <a:cs typeface="+mn-cs"/>
              </a:rPr>
              <a:t>   </a:t>
            </a:r>
            <a:r>
              <a:rPr lang="en-US" sz="2900" b="1" dirty="0">
                <a:solidFill>
                  <a:schemeClr val="accent1">
                    <a:lumMod val="50000"/>
                  </a:schemeClr>
                </a:solidFill>
                <a:ea typeface="+mn-ea"/>
                <a:cs typeface="+mn-cs"/>
              </a:rPr>
              <a:t>Donors and Donations by Remuneration Status in 2024</a:t>
            </a:r>
            <a:endParaRPr lang="en-GB" sz="2900" b="1" dirty="0">
              <a:solidFill>
                <a:schemeClr val="accent1">
                  <a:lumMod val="50000"/>
                </a:schemeClr>
              </a:solidFill>
              <a:ea typeface="+mn-ea"/>
              <a:cs typeface="+mn-cs"/>
            </a:endParaRPr>
          </a:p>
        </p:txBody>
      </p:sp>
      <p:graphicFrame>
        <p:nvGraphicFramePr>
          <p:cNvPr id="12" name="Chart 11">
            <a:extLst>
              <a:ext uri="{FF2B5EF4-FFF2-40B4-BE49-F238E27FC236}">
                <a16:creationId xmlns:a16="http://schemas.microsoft.com/office/drawing/2014/main" id="{BF1E7041-92DF-4B5D-BCF5-C4EFA5B425D8}"/>
              </a:ext>
            </a:extLst>
          </p:cNvPr>
          <p:cNvGraphicFramePr>
            <a:graphicFrameLocks/>
          </p:cNvGraphicFramePr>
          <p:nvPr>
            <p:extLst/>
          </p:nvPr>
        </p:nvGraphicFramePr>
        <p:xfrm>
          <a:off x="2453640" y="2194561"/>
          <a:ext cx="7101840" cy="4072628"/>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69BC8DF3-C089-4D61-BB9A-710CB7D26EE1}"/>
              </a:ext>
            </a:extLst>
          </p:cNvPr>
          <p:cNvCxnSpPr>
            <a:cxnSpLocks/>
          </p:cNvCxnSpPr>
          <p:nvPr/>
        </p:nvCxnSpPr>
        <p:spPr>
          <a:xfrm>
            <a:off x="401215" y="898124"/>
            <a:ext cx="112900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82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19626</TotalTime>
  <Words>1295</Words>
  <Application>Microsoft Office PowerPoint</Application>
  <PresentationFormat>Widescreen</PresentationFormat>
  <Paragraphs>173</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Calibri Light</vt:lpstr>
      <vt:lpstr>ElsevierGulliver</vt:lpstr>
      <vt:lpstr>Gill Sans MT (body)</vt:lpstr>
      <vt:lpstr>Sylfaen</vt:lpstr>
      <vt:lpstr>Wingdings</vt:lpstr>
      <vt:lpstr>Office Theme</vt:lpstr>
      <vt:lpstr>   VOLUNTARY NON-REMUNERATED DONATIONS IN GEORGIA       </vt:lpstr>
      <vt:lpstr>PowerPoint Presentation</vt:lpstr>
      <vt:lpstr>Background: </vt:lpstr>
      <vt:lpstr>PowerPoint Presentation</vt:lpstr>
      <vt:lpstr>PowerPoint Presentation</vt:lpstr>
      <vt:lpstr>National State Safe Blood Program</vt:lpstr>
      <vt:lpstr> Current situation</vt:lpstr>
      <vt:lpstr>Blood donations in 2024</vt:lpstr>
      <vt:lpstr>   Donors and Donations by Remuneration Status in 2024</vt:lpstr>
      <vt:lpstr>  Blood Donations by Remuneration Status in 2015-2024 </vt:lpstr>
      <vt:lpstr>PowerPoint Presentation</vt:lpstr>
      <vt:lpstr>Ongoing Projects: Advance VNRBD recruitment</vt:lpstr>
      <vt:lpstr> Ongoing Projects: VNRBD campaigns</vt:lpstr>
      <vt:lpstr>The Law of Georgia on quality and safety of human blood and its components - VNRBD </vt:lpstr>
      <vt:lpstr> Challenges and Future Plans</vt:lpstr>
      <vt:lpstr>Acknowledgements: </vt:lpstr>
      <vt:lpstr>Contact info: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Ketevan Shermadini</dc:creator>
  <cp:lastModifiedBy>Ketevan Shermadini</cp:lastModifiedBy>
  <cp:revision>338</cp:revision>
  <dcterms:created xsi:type="dcterms:W3CDTF">2025-04-28T12:13:34Z</dcterms:created>
  <dcterms:modified xsi:type="dcterms:W3CDTF">2025-10-10T10:20:05Z</dcterms:modified>
</cp:coreProperties>
</file>