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1"/>
  </p:notesMasterIdLst>
  <p:handoutMasterIdLst>
    <p:handoutMasterId r:id="rId12"/>
  </p:handoutMasterIdLst>
  <p:sldIdLst>
    <p:sldId id="282" r:id="rId2"/>
    <p:sldId id="283" r:id="rId3"/>
    <p:sldId id="298" r:id="rId4"/>
    <p:sldId id="292" r:id="rId5"/>
    <p:sldId id="296" r:id="rId6"/>
    <p:sldId id="297" r:id="rId7"/>
    <p:sldId id="301" r:id="rId8"/>
    <p:sldId id="302" r:id="rId9"/>
    <p:sldId id="29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3" autoAdjust="0"/>
    <p:restoredTop sz="87954" autoAdjust="0"/>
  </p:normalViewPr>
  <p:slideViewPr>
    <p:cSldViewPr snapToGrid="0">
      <p:cViewPr varScale="1">
        <p:scale>
          <a:sx n="81" d="100"/>
          <a:sy n="81" d="100"/>
        </p:scale>
        <p:origin x="16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01C269D-8E45-46FC-9078-909DBF23880E}" type="datetimeFigureOut">
              <a:rPr lang="en-US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645A7F9-C1B9-4717-A605-54FC7777A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5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561812-C8E9-47E2-8C3D-8F5C1BFCA2DF}" type="datetimeFigureOut">
              <a:rPr lang="en-US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0AC7B4A-AABE-4999-B016-B88E7880E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92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C7B4A-AABE-4999-B016-B88E7880ED0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10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C7B4A-AABE-4999-B016-B88E7880ED0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32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C7B4A-AABE-4999-B016-B88E7880ED0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38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C7B4A-AABE-4999-B016-B88E7880ED0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95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C7B4A-AABE-4999-B016-B88E7880ED0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00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C7B4A-AABE-4999-B016-B88E7880ED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0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5D44E-6631-45BB-A1F8-10F9903AEA36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9E33-CD8F-4D53-9616-C4589C6FF6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08493"/>
      </p:ext>
    </p:extLst>
  </p:cSld>
  <p:clrMapOvr>
    <a:masterClrMapping/>
  </p:clrMapOvr>
  <p:transition spd="slow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92140-0970-4C1C-8F51-EC2C65AFA329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7A9F3-1EBE-4A9C-9FAF-8BEA5FD58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2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92140-0970-4C1C-8F51-EC2C65AFA329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7A9F3-1EBE-4A9C-9FAF-8BEA5FD58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1903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92140-0970-4C1C-8F51-EC2C65AFA329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7A9F3-1EBE-4A9C-9FAF-8BEA5FD58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95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92140-0970-4C1C-8F51-EC2C65AFA329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7A9F3-1EBE-4A9C-9FAF-8BEA5FD58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058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92140-0970-4C1C-8F51-EC2C65AFA329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7A9F3-1EBE-4A9C-9FAF-8BEA5FD58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71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14CBE-6448-4504-8B7D-1272E992CCBF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C3A0F-D98D-4788-896A-B796EB718F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16243"/>
      </p:ext>
    </p:extLst>
  </p:cSld>
  <p:clrMapOvr>
    <a:masterClrMapping/>
  </p:clrMapOvr>
  <p:transition spd="slow">
    <p:check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FB9703-2CB2-46EA-AE8E-C79D10346C37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8E418-4970-4E34-896A-46341A6DBE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99340"/>
      </p:ext>
    </p:extLst>
  </p:cSld>
  <p:clrMapOvr>
    <a:masterClrMapping/>
  </p:clrMapOvr>
  <p:transition spd="slow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7D173-B1FF-48BE-AAD7-E2750DC4765E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26E16-6E0C-497A-BF3E-FC196174D1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91871"/>
      </p:ext>
    </p:extLst>
  </p:cSld>
  <p:clrMapOvr>
    <a:masterClrMapping/>
  </p:clrMapOvr>
  <p:transition spd="slow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4F531-CBAC-4DD9-9B91-FD267C8EB703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44A0F-2294-4272-9025-687EC9100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29589"/>
      </p:ext>
    </p:extLst>
  </p:cSld>
  <p:clrMapOvr>
    <a:masterClrMapping/>
  </p:clrMapOvr>
  <p:transition spd="slow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D9FCE6-BB7A-4981-B5EB-6CC7428CDFCE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9EF90B-0FD8-4F87-9F1A-1D06E05BFB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21143"/>
      </p:ext>
    </p:extLst>
  </p:cSld>
  <p:clrMapOvr>
    <a:masterClrMapping/>
  </p:clrMapOvr>
  <p:transition spd="slow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0C1EEF-D5D6-4D2B-94ED-6E14E9442D38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4E7A77-0152-4931-9E1D-BEF84875A9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20928"/>
      </p:ext>
    </p:extLst>
  </p:cSld>
  <p:clrMapOvr>
    <a:masterClrMapping/>
  </p:clrMapOvr>
  <p:transition spd="slow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FA9E7F-0774-4630-804E-CCFAF2A794E3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19900-4C16-4D12-A73C-90E481348A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02459"/>
      </p:ext>
    </p:extLst>
  </p:cSld>
  <p:clrMapOvr>
    <a:masterClrMapping/>
  </p:clrMapOvr>
  <p:transition spd="slow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96C77C-8DB1-47FF-868C-F53353BD0C58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5A9348-CDED-473D-A5E3-EB2E93646E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24484"/>
      </p:ext>
    </p:extLst>
  </p:cSld>
  <p:clrMapOvr>
    <a:masterClrMapping/>
  </p:clrMapOvr>
  <p:transition spd="slow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0C21A-C4F1-4270-92DF-69FC19299B07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4F112A-580D-4AE8-A8A5-31FACB9421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93473"/>
      </p:ext>
    </p:extLst>
  </p:cSld>
  <p:clrMapOvr>
    <a:masterClrMapping/>
  </p:clrMapOvr>
  <p:transition spd="slow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A95E91-3384-4710-8EDF-4F0EE0CE0AAF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36396-16AA-4D96-BD00-897BBBC115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54125"/>
      </p:ext>
    </p:extLst>
  </p:cSld>
  <p:clrMapOvr>
    <a:masterClrMapping/>
  </p:clrMapOvr>
  <p:transition spd="slow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392140-0970-4C1C-8F51-EC2C65AFA329}" type="datetimeFigureOut">
              <a:rPr lang="en-US" smtClean="0"/>
              <a:pPr>
                <a:defRPr/>
              </a:pPr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1A7A9F3-1EBE-4A9C-9FAF-8BEA5FD58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9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ransition spd="slow">
    <p:checker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223AB.0512497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23AB.0512497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23AB.0512497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23AB.0512497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23AB.0512497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AB.0512497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AB.0512497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23AB.0512497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AB.0512497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7815" y="539262"/>
            <a:ext cx="5920154" cy="316523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4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Standard </a:t>
            </a:r>
            <a:r>
              <a:rPr lang="en-US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 Classification (ISIC)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7778262" cy="656492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28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000" b="1" dirty="0" smtClean="0">
                <a:solidFill>
                  <a:schemeClr val="tx1"/>
                </a:solidFill>
              </a:rPr>
              <a:t> Meeting of the Wiesbaden Group on Business Register</a:t>
            </a:r>
          </a:p>
          <a:p>
            <a:pPr algn="ctr"/>
            <a:endParaRPr lang="en-US" sz="4800" b="1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pPr algn="ctr"/>
            <a:endParaRPr lang="en-US" sz="1400" b="1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800" b="1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Fiji Bureau of Statistics : Vikashni Lata</a:t>
            </a:r>
            <a:endParaRPr lang="en-US" sz="8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id:image001.png@01D223AB.051249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4369" cy="10081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231" y="1"/>
            <a:ext cx="7174523" cy="1207476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0" rIns="0" bIns="0" anchor="ctr">
            <a:noAutofit/>
          </a:bodyPr>
          <a:lstStyle/>
          <a:p>
            <a:r>
              <a:rPr lang="en-US" sz="66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Overview 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812" y="1641231"/>
            <a:ext cx="8100649" cy="4976446"/>
          </a:xfrm>
        </p:spPr>
        <p:txBody>
          <a:bodyPr>
            <a:noAutofit/>
          </a:bodyPr>
          <a:lstStyle/>
          <a:p>
            <a:pPr lvl="0" algn="just">
              <a:buClrTx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Classification</a:t>
            </a:r>
          </a:p>
          <a:p>
            <a:pPr algn="just">
              <a:buClrTx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Fiji Standard Industrial Classification (FSIC)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coding</a:t>
            </a:r>
          </a:p>
          <a:p>
            <a:pPr lvl="0" algn="just">
              <a:buClrTx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How the industry activity data collected</a:t>
            </a:r>
          </a:p>
          <a:p>
            <a:pPr lvl="0" algn="just">
              <a:buClrTx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 Practices for Updating the Classification to Statistical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</a:p>
          <a:p>
            <a:pPr lvl="0" algn="just">
              <a:buClrTx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Challenging/ Issues for Industrial Classification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cid:image001.png@01D223AB.051249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2615" cy="11840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231" y="1"/>
            <a:ext cx="7174523" cy="1172308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0" rIns="0" bIns="0" anchor="ctr">
            <a:noAutofit/>
          </a:bodyPr>
          <a:lstStyle/>
          <a:p>
            <a:r>
              <a:rPr lang="en-US" sz="66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Classification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812" y="1441938"/>
            <a:ext cx="8100649" cy="5175739"/>
          </a:xfrm>
        </p:spPr>
        <p:txBody>
          <a:bodyPr>
            <a:noAutofit/>
          </a:bodyPr>
          <a:lstStyle/>
          <a:p>
            <a:pPr lvl="0" algn="just">
              <a:buClrTx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Fiji Standard Industrial Classification (FSIC) 2010 is based on ISIC Rev. 4</a:t>
            </a:r>
          </a:p>
          <a:p>
            <a:pPr lvl="0" algn="just">
              <a:buClrTx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FSIC 2010 in the standard classification used for classifying statistical units by industry in Fiji.</a:t>
            </a:r>
          </a:p>
          <a:p>
            <a:pPr lvl="0" algn="just">
              <a:buClrTx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FSIC 2010 can be easily converted to ISIC Rev. 4 since the categories at the most detailed level of FSIC 2010 i.e. 5 digit level.</a:t>
            </a:r>
          </a:p>
          <a:p>
            <a:pPr lvl="0" algn="just">
              <a:buClrTx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Industrial classification of an establishment is done through on the basis of the economic activity the establishments is engaged in.</a:t>
            </a:r>
          </a:p>
          <a:p>
            <a:pPr lvl="0" algn="just">
              <a:buClrTx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principal activity of business determines the activity classification of that business.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cid:image001.png@01D223AB.051249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2615" cy="11840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918977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570" y="0"/>
            <a:ext cx="6389916" cy="1324707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FSIC Coding Example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id:image001.png@01D223AB.051249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75657" cy="115388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266092"/>
            <a:ext cx="8053755" cy="5228493"/>
          </a:xfrm>
        </p:spPr>
        <p:txBody>
          <a:bodyPr/>
          <a:lstStyle/>
          <a:p>
            <a:r>
              <a:rPr lang="en-US" dirty="0" smtClean="0"/>
              <a:t>A business that sale of motor vehicles is classified the following way using FSIC 2010.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236894"/>
              </p:ext>
            </p:extLst>
          </p:nvPr>
        </p:nvGraphicFramePr>
        <p:xfrm>
          <a:off x="832337" y="2056967"/>
          <a:ext cx="6764216" cy="2737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665"/>
                <a:gridCol w="919936"/>
                <a:gridCol w="4480615"/>
              </a:tblGrid>
              <a:tr h="4761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Section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Wholesale and Retail Trade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332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Division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Wholesale &amp;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Retail Trade and Repair of Motor Vehicles and Motor Cycles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61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Group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451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61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Class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4510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613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Sub-Class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45101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Sale of Motor Vehicles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04609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9816" y="0"/>
            <a:ext cx="6002216" cy="1436914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0" rIns="0" bIns="0"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the Industry 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ctivity 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 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ollected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626" y="1567543"/>
            <a:ext cx="7130145" cy="5290457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When information for a newly registered business is received from the data source e.g. tax office, FNPF, etc.</a:t>
            </a:r>
          </a:p>
          <a:p>
            <a:pPr algn="just"/>
            <a:r>
              <a:rPr lang="en-US" sz="2400" dirty="0" smtClean="0"/>
              <a:t>Ensure that the business has not already logged into Business Register(BR) from other sources.</a:t>
            </a:r>
          </a:p>
          <a:p>
            <a:pPr algn="just"/>
            <a:r>
              <a:rPr lang="en-US" sz="2400" dirty="0" smtClean="0"/>
              <a:t>Assigns the new BN and ESTN codes and enter whatever information is available on them in the BR System.</a:t>
            </a:r>
          </a:p>
          <a:p>
            <a:pPr algn="just"/>
            <a:r>
              <a:rPr lang="en-US" sz="2400" dirty="0" smtClean="0"/>
              <a:t>If there is insufficient information on the business from data source the BR unit tries to fill those gaps.</a:t>
            </a:r>
          </a:p>
          <a:p>
            <a:pPr algn="just"/>
            <a:endParaRPr lang="en-US" sz="2400" dirty="0"/>
          </a:p>
        </p:txBody>
      </p:sp>
      <p:pic>
        <p:nvPicPr>
          <p:cNvPr id="6" name="Picture 5" descr="cid:image001.png@01D223AB.051249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14586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4458413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77" y="0"/>
            <a:ext cx="5445035" cy="138332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the Industry Activity Data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301262"/>
            <a:ext cx="6869724" cy="474010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800" dirty="0" err="1" smtClean="0"/>
              <a:t>Cont</a:t>
            </a:r>
            <a:r>
              <a:rPr lang="en-US" sz="800" dirty="0" smtClean="0"/>
              <a:t>…</a:t>
            </a:r>
          </a:p>
          <a:p>
            <a:pPr algn="just"/>
            <a:r>
              <a:rPr lang="en-US" sz="2400" dirty="0"/>
              <a:t>Through the following means: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sz="2400" dirty="0"/>
              <a:t>Phoning the source of the data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sz="2400" dirty="0"/>
              <a:t>Phoning the business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sz="2400" dirty="0"/>
              <a:t>Visiting the business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sz="2400" dirty="0"/>
              <a:t>Sending them questionnaire on Business </a:t>
            </a:r>
            <a:r>
              <a:rPr lang="en-US" sz="2400" dirty="0" smtClean="0"/>
              <a:t>operations</a:t>
            </a:r>
          </a:p>
          <a:p>
            <a:pPr algn="just"/>
            <a:r>
              <a:rPr lang="en-US" sz="2400" dirty="0" smtClean="0"/>
              <a:t>Administrative sources covering the entire formal business sector as opposed to the surveys.</a:t>
            </a:r>
          </a:p>
          <a:p>
            <a:pPr algn="just"/>
            <a:r>
              <a:rPr lang="en-US" sz="2400" dirty="0" smtClean="0"/>
              <a:t>The questionnaire on company operations survey targets new businesses and are specifically undertaken to update their structural information in BR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</p:txBody>
      </p:sp>
      <p:pic>
        <p:nvPicPr>
          <p:cNvPr id="4" name="Picture 3" descr="cid:image001.png@01D223AB.0512497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2" y="0"/>
            <a:ext cx="1524000" cy="11136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42854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77" y="0"/>
            <a:ext cx="6588369" cy="1371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Best Practices </a:t>
            </a:r>
            <a:r>
              <a:rPr lang="en-US" sz="3200" b="1" dirty="0">
                <a:solidFill>
                  <a:schemeClr val="tx1"/>
                </a:solidFill>
              </a:rPr>
              <a:t>for </a:t>
            </a:r>
            <a:r>
              <a:rPr lang="en-US" sz="3200" b="1" dirty="0" smtClean="0">
                <a:solidFill>
                  <a:schemeClr val="tx1"/>
                </a:solidFill>
              </a:rPr>
              <a:t>Updating the Classification to Statistical Units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301262"/>
            <a:ext cx="7197970" cy="499403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For quality </a:t>
            </a:r>
            <a:r>
              <a:rPr lang="en-US" sz="2000" dirty="0"/>
              <a:t>and comparability of statistics produced </a:t>
            </a:r>
            <a:r>
              <a:rPr lang="en-US" sz="2000" dirty="0" smtClean="0"/>
              <a:t>will </a:t>
            </a:r>
            <a:r>
              <a:rPr lang="en-US" sz="2000" dirty="0"/>
              <a:t>depend largely on the correctness of the codes assigned to the statistical units. </a:t>
            </a:r>
            <a:r>
              <a:rPr lang="en-US" sz="2000" dirty="0" smtClean="0"/>
              <a:t>Businesses with </a:t>
            </a:r>
            <a:r>
              <a:rPr lang="en-US" sz="2000" dirty="0"/>
              <a:t>a wide range of products, </a:t>
            </a:r>
            <a:r>
              <a:rPr lang="en-US" sz="2000" dirty="0" smtClean="0"/>
              <a:t>it is </a:t>
            </a:r>
            <a:r>
              <a:rPr lang="en-US" sz="2000" dirty="0"/>
              <a:t>necessary to determine their contributions to the value added or other relevant factors </a:t>
            </a:r>
            <a:r>
              <a:rPr lang="en-US" sz="2000" dirty="0" smtClean="0"/>
              <a:t>to </a:t>
            </a:r>
            <a:r>
              <a:rPr lang="en-US" sz="2000" dirty="0"/>
              <a:t>determine their main activity. </a:t>
            </a:r>
            <a:endParaRPr lang="en-US" sz="2000" dirty="0" smtClean="0"/>
          </a:p>
          <a:p>
            <a:pPr algn="just"/>
            <a:r>
              <a:rPr lang="en-US" sz="2000" dirty="0" smtClean="0"/>
              <a:t>When the statistical unit change </a:t>
            </a:r>
            <a:r>
              <a:rPr lang="en-US" sz="2000" dirty="0"/>
              <a:t>their </a:t>
            </a:r>
            <a:r>
              <a:rPr lang="en-US" sz="2000" dirty="0" smtClean="0"/>
              <a:t>primary activity over </a:t>
            </a:r>
            <a:r>
              <a:rPr lang="en-US" sz="2000" dirty="0"/>
              <a:t>a period of time. In </a:t>
            </a:r>
            <a:r>
              <a:rPr lang="en-US" sz="2000" dirty="0" smtClean="0"/>
              <a:t>such </a:t>
            </a:r>
            <a:r>
              <a:rPr lang="en-US" sz="2000" dirty="0"/>
              <a:t>cases the change has to be reflected in the </a:t>
            </a:r>
            <a:r>
              <a:rPr lang="en-US" sz="2000" dirty="0" smtClean="0"/>
              <a:t>statistics </a:t>
            </a:r>
            <a:r>
              <a:rPr lang="en-US" sz="2000" dirty="0"/>
              <a:t>and thus in the activity codes assigned to these </a:t>
            </a:r>
            <a:r>
              <a:rPr lang="en-US" sz="2000" dirty="0" smtClean="0"/>
              <a:t>units. Recommended </a:t>
            </a:r>
            <a:r>
              <a:rPr lang="en-US" sz="2000" dirty="0"/>
              <a:t>that such changes be made at a time a major survey is carried </a:t>
            </a:r>
            <a:r>
              <a:rPr lang="en-US" sz="2000" dirty="0" smtClean="0"/>
              <a:t>out.</a:t>
            </a:r>
          </a:p>
          <a:p>
            <a:pPr algn="just"/>
            <a:r>
              <a:rPr lang="en-US" sz="2000" dirty="0" smtClean="0"/>
              <a:t>Classification </a:t>
            </a:r>
            <a:r>
              <a:rPr lang="en-US" sz="2000" dirty="0"/>
              <a:t>of enterprises </a:t>
            </a:r>
            <a:r>
              <a:rPr lang="en-US" sz="2000" dirty="0" smtClean="0"/>
              <a:t>when </a:t>
            </a:r>
            <a:r>
              <a:rPr lang="en-US" sz="2000" dirty="0"/>
              <a:t>activities of an enterprise cover a large variety of </a:t>
            </a:r>
            <a:r>
              <a:rPr lang="en-US" sz="2000" dirty="0" smtClean="0"/>
              <a:t>sub-classes</a:t>
            </a:r>
            <a:r>
              <a:rPr lang="en-US" sz="2000" dirty="0"/>
              <a:t>, it </a:t>
            </a:r>
            <a:r>
              <a:rPr lang="en-US" sz="2000" dirty="0" smtClean="0"/>
              <a:t>is appropriate </a:t>
            </a:r>
            <a:r>
              <a:rPr lang="en-US" sz="2000" dirty="0"/>
              <a:t>for certain statistics to classify </a:t>
            </a:r>
            <a:r>
              <a:rPr lang="en-US" sz="2000" dirty="0" smtClean="0"/>
              <a:t>at </a:t>
            </a:r>
            <a:r>
              <a:rPr lang="en-US" sz="2000" dirty="0"/>
              <a:t>the division level only. When such unit is to be classified at a lower level of the classification, the top-bottom approach using the value added should be used.</a:t>
            </a:r>
          </a:p>
          <a:p>
            <a:pPr marL="0" indent="0" algn="just">
              <a:buNone/>
            </a:pPr>
            <a:endParaRPr lang="en-US" sz="2000" dirty="0"/>
          </a:p>
        </p:txBody>
      </p:sp>
      <p:pic>
        <p:nvPicPr>
          <p:cNvPr id="4" name="Picture 3" descr="cid:image001.png@01D223AB.0512497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1938" cy="11136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4105333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77" y="0"/>
            <a:ext cx="6987146" cy="137160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Challenging/ Issues for Industrial Classification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2" y="1798820"/>
            <a:ext cx="8439462" cy="5321508"/>
          </a:xfrm>
        </p:spPr>
        <p:txBody>
          <a:bodyPr>
            <a:noAutofit/>
          </a:bodyPr>
          <a:lstStyle/>
          <a:p>
            <a:pPr lvl="0" algn="just"/>
            <a:r>
              <a:rPr lang="en-US" sz="3200" dirty="0">
                <a:solidFill>
                  <a:schemeClr val="tx1"/>
                </a:solidFill>
              </a:rPr>
              <a:t>Classification of Statistical </a:t>
            </a:r>
            <a:r>
              <a:rPr lang="en-US" sz="3200" dirty="0" smtClean="0">
                <a:solidFill>
                  <a:schemeClr val="tx1"/>
                </a:solidFill>
              </a:rPr>
              <a:t>Units.</a:t>
            </a:r>
            <a:endParaRPr lang="en-US" sz="3200" dirty="0">
              <a:solidFill>
                <a:schemeClr val="tx1"/>
              </a:solidFill>
            </a:endParaRPr>
          </a:p>
          <a:p>
            <a:pPr lvl="0" algn="just"/>
            <a:r>
              <a:rPr lang="en-US" sz="3200" dirty="0">
                <a:solidFill>
                  <a:schemeClr val="tx1"/>
                </a:solidFill>
              </a:rPr>
              <a:t>Treatment of mixed </a:t>
            </a:r>
            <a:r>
              <a:rPr lang="en-US" sz="3200" dirty="0" smtClean="0">
                <a:solidFill>
                  <a:schemeClr val="tx1"/>
                </a:solidFill>
              </a:rPr>
              <a:t>Activities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E-Commerce</a:t>
            </a:r>
          </a:p>
          <a:p>
            <a:pPr lvl="0" algn="just"/>
            <a:r>
              <a:rPr lang="en-US" sz="3600" dirty="0">
                <a:solidFill>
                  <a:schemeClr val="tx1"/>
                </a:solidFill>
              </a:rPr>
              <a:t>Repair and </a:t>
            </a:r>
            <a:r>
              <a:rPr lang="en-US" sz="3600" dirty="0" smtClean="0">
                <a:solidFill>
                  <a:schemeClr val="tx1"/>
                </a:solidFill>
              </a:rPr>
              <a:t>maintenance</a:t>
            </a:r>
          </a:p>
          <a:p>
            <a:pPr algn="just"/>
            <a:r>
              <a:rPr lang="en-US" sz="3600" dirty="0">
                <a:solidFill>
                  <a:schemeClr val="tx1"/>
                </a:solidFill>
              </a:rPr>
              <a:t>Outsourcing/ activities on a fee or </a:t>
            </a:r>
            <a:r>
              <a:rPr lang="en-US" sz="3600" dirty="0" smtClean="0">
                <a:solidFill>
                  <a:schemeClr val="tx1"/>
                </a:solidFill>
              </a:rPr>
              <a:t>contract </a:t>
            </a:r>
            <a:r>
              <a:rPr lang="en-US" sz="3600" dirty="0">
                <a:solidFill>
                  <a:schemeClr val="tx1"/>
                </a:solidFill>
              </a:rPr>
              <a:t>basis</a:t>
            </a:r>
          </a:p>
          <a:p>
            <a:pPr lvl="0" algn="just"/>
            <a:endParaRPr lang="en-US" sz="2400" dirty="0"/>
          </a:p>
          <a:p>
            <a:pPr algn="just"/>
            <a:endParaRPr lang="en-US" sz="2400" dirty="0"/>
          </a:p>
          <a:p>
            <a:pPr lvl="0" algn="just"/>
            <a:endParaRPr lang="en-US" sz="2200" b="1" dirty="0" smtClean="0"/>
          </a:p>
          <a:p>
            <a:pPr lvl="0" algn="just"/>
            <a:endParaRPr lang="en-US" sz="2200" dirty="0"/>
          </a:p>
        </p:txBody>
      </p:sp>
      <p:pic>
        <p:nvPicPr>
          <p:cNvPr id="4" name="Picture 3" descr="cid:image001.png@01D223AB.051249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334125" cy="11692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876617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  <a:noFill/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7100" b="1" dirty="0">
                <a:solidFill>
                  <a:schemeClr val="tx1"/>
                </a:solidFill>
              </a:rPr>
              <a:t>Thank you !!!</a:t>
            </a:r>
          </a:p>
          <a:p>
            <a:pPr algn="ctr">
              <a:buNone/>
            </a:pPr>
            <a:r>
              <a:rPr lang="en-US" sz="4400" b="1" dirty="0">
                <a:solidFill>
                  <a:srgbClr val="DAD126"/>
                </a:solidFill>
              </a:rPr>
              <a:t> </a:t>
            </a:r>
          </a:p>
        </p:txBody>
      </p:sp>
      <p:pic>
        <p:nvPicPr>
          <p:cNvPr id="5" name="Picture 4" descr="cid:image001.png@01D223AB.0512497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1735</TotalTime>
  <Words>547</Words>
  <Application>Microsoft Office PowerPoint</Application>
  <PresentationFormat>On-screen Show (4:3)</PresentationFormat>
  <Paragraphs>77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Session 4 International Standard Industrial Classification (ISIC) </vt:lpstr>
      <vt:lpstr>Overview </vt:lpstr>
      <vt:lpstr>Classification  </vt:lpstr>
      <vt:lpstr>FSIC Coding Example</vt:lpstr>
      <vt:lpstr>How the Industry Activity Data Collected</vt:lpstr>
      <vt:lpstr>How the Industry Activity Data Collected</vt:lpstr>
      <vt:lpstr>Best Practices for Updating the Classification to Statistical Units</vt:lpstr>
      <vt:lpstr>Challenging/ Issues for Industrial Classification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RDTA 7507:2011 International Comparison Program for Asia and the Pacific</dc:title>
  <dc:creator>RETA6482</dc:creator>
  <cp:lastModifiedBy>Vikashni Lata</cp:lastModifiedBy>
  <cp:revision>169</cp:revision>
  <dcterms:created xsi:type="dcterms:W3CDTF">2010-09-24T00:33:01Z</dcterms:created>
  <dcterms:modified xsi:type="dcterms:W3CDTF">2023-09-15T00:19:56Z</dcterms:modified>
</cp:coreProperties>
</file>