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8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00" r:id="rId13"/>
    <p:sldId id="285" r:id="rId14"/>
    <p:sldId id="286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29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6B1"/>
    <a:srgbClr val="024EA2"/>
    <a:srgbClr val="024B9C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108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hiyuan Qian" userId="93b06592-18b9-416b-b88d-ae065c3f9640" providerId="ADAL" clId="{9786FA90-F790-4506-8038-E0C25F4EF14E}"/>
    <pc:docChg chg="custSel modSld modMainMaster">
      <pc:chgData name="Zhiyuan Qian" userId="93b06592-18b9-416b-b88d-ae065c3f9640" providerId="ADAL" clId="{9786FA90-F790-4506-8038-E0C25F4EF14E}" dt="2023-09-15T16:39:45.353" v="7" actId="27636"/>
      <pc:docMkLst>
        <pc:docMk/>
      </pc:docMkLst>
      <pc:sldChg chg="modSp mod">
        <pc:chgData name="Zhiyuan Qian" userId="93b06592-18b9-416b-b88d-ae065c3f9640" providerId="ADAL" clId="{9786FA90-F790-4506-8038-E0C25F4EF14E}" dt="2023-09-15T16:39:45.353" v="7" actId="27636"/>
        <pc:sldMkLst>
          <pc:docMk/>
          <pc:sldMk cId="2243282822" sldId="310"/>
        </pc:sldMkLst>
        <pc:spChg chg="mod">
          <ac:chgData name="Zhiyuan Qian" userId="93b06592-18b9-416b-b88d-ae065c3f9640" providerId="ADAL" clId="{9786FA90-F790-4506-8038-E0C25F4EF14E}" dt="2023-09-15T16:39:45.353" v="7" actId="27636"/>
          <ac:spMkLst>
            <pc:docMk/>
            <pc:sldMk cId="2243282822" sldId="310"/>
            <ac:spMk id="2" creationId="{B99D22FE-D5FF-9E99-F9A0-81AB031DE73D}"/>
          </ac:spMkLst>
        </pc:spChg>
      </pc:sldChg>
      <pc:sldMasterChg chg="modSldLayout">
        <pc:chgData name="Zhiyuan Qian" userId="93b06592-18b9-416b-b88d-ae065c3f9640" providerId="ADAL" clId="{9786FA90-F790-4506-8038-E0C25F4EF14E}" dt="2023-09-15T16:38:59.288" v="5" actId="478"/>
        <pc:sldMasterMkLst>
          <pc:docMk/>
          <pc:sldMasterMk cId="459720850" sldId="2147483648"/>
        </pc:sldMasterMkLst>
        <pc:sldLayoutChg chg="delSp mod">
          <pc:chgData name="Zhiyuan Qian" userId="93b06592-18b9-416b-b88d-ae065c3f9640" providerId="ADAL" clId="{9786FA90-F790-4506-8038-E0C25F4EF14E}" dt="2023-09-15T16:38:34.679" v="0" actId="478"/>
          <pc:sldLayoutMkLst>
            <pc:docMk/>
            <pc:sldMasterMk cId="459720850" sldId="2147483648"/>
            <pc:sldLayoutMk cId="3042341578" sldId="2147483650"/>
          </pc:sldLayoutMkLst>
          <pc:cxnChg chg="del">
            <ac:chgData name="Zhiyuan Qian" userId="93b06592-18b9-416b-b88d-ae065c3f9640" providerId="ADAL" clId="{9786FA90-F790-4506-8038-E0C25F4EF14E}" dt="2023-09-15T16:38:34.679" v="0" actId="478"/>
            <ac:cxnSpMkLst>
              <pc:docMk/>
              <pc:sldMasterMk cId="459720850" sldId="2147483648"/>
              <pc:sldLayoutMk cId="3042341578" sldId="2147483650"/>
              <ac:cxnSpMk id="7" creationId="{00000000-0000-0000-0000-000000000000}"/>
            </ac:cxnSpMkLst>
          </pc:cxnChg>
        </pc:sldLayoutChg>
        <pc:sldLayoutChg chg="delSp mod">
          <pc:chgData name="Zhiyuan Qian" userId="93b06592-18b9-416b-b88d-ae065c3f9640" providerId="ADAL" clId="{9786FA90-F790-4506-8038-E0C25F4EF14E}" dt="2023-09-15T16:38:50.096" v="3" actId="478"/>
          <pc:sldLayoutMkLst>
            <pc:docMk/>
            <pc:sldMasterMk cId="459720850" sldId="2147483648"/>
            <pc:sldLayoutMk cId="2742694199" sldId="2147483653"/>
          </pc:sldLayoutMkLst>
          <pc:cxnChg chg="del">
            <ac:chgData name="Zhiyuan Qian" userId="93b06592-18b9-416b-b88d-ae065c3f9640" providerId="ADAL" clId="{9786FA90-F790-4506-8038-E0C25F4EF14E}" dt="2023-09-15T16:38:50.096" v="3" actId="478"/>
            <ac:cxnSpMkLst>
              <pc:docMk/>
              <pc:sldMasterMk cId="459720850" sldId="2147483648"/>
              <pc:sldLayoutMk cId="2742694199" sldId="2147483653"/>
              <ac:cxnSpMk id="12" creationId="{00000000-0000-0000-0000-000000000000}"/>
            </ac:cxnSpMkLst>
          </pc:cxnChg>
        </pc:sldLayoutChg>
        <pc:sldLayoutChg chg="delSp mod">
          <pc:chgData name="Zhiyuan Qian" userId="93b06592-18b9-416b-b88d-ae065c3f9640" providerId="ADAL" clId="{9786FA90-F790-4506-8038-E0C25F4EF14E}" dt="2023-09-15T16:38:52.765" v="4" actId="478"/>
          <pc:sldLayoutMkLst>
            <pc:docMk/>
            <pc:sldMasterMk cId="459720850" sldId="2147483648"/>
            <pc:sldLayoutMk cId="1484301533" sldId="2147483654"/>
          </pc:sldLayoutMkLst>
          <pc:cxnChg chg="del">
            <ac:chgData name="Zhiyuan Qian" userId="93b06592-18b9-416b-b88d-ae065c3f9640" providerId="ADAL" clId="{9786FA90-F790-4506-8038-E0C25F4EF14E}" dt="2023-09-15T16:38:52.765" v="4" actId="478"/>
            <ac:cxnSpMkLst>
              <pc:docMk/>
              <pc:sldMasterMk cId="459720850" sldId="2147483648"/>
              <pc:sldLayoutMk cId="1484301533" sldId="2147483654"/>
              <ac:cxnSpMk id="8" creationId="{00000000-0000-0000-0000-000000000000}"/>
            </ac:cxnSpMkLst>
          </pc:cxnChg>
        </pc:sldLayoutChg>
        <pc:sldLayoutChg chg="delSp mod">
          <pc:chgData name="Zhiyuan Qian" userId="93b06592-18b9-416b-b88d-ae065c3f9640" providerId="ADAL" clId="{9786FA90-F790-4506-8038-E0C25F4EF14E}" dt="2023-09-15T16:38:43.398" v="1" actId="478"/>
          <pc:sldLayoutMkLst>
            <pc:docMk/>
            <pc:sldMasterMk cId="459720850" sldId="2147483648"/>
            <pc:sldLayoutMk cId="2803839270" sldId="2147483660"/>
          </pc:sldLayoutMkLst>
          <pc:cxnChg chg="del">
            <ac:chgData name="Zhiyuan Qian" userId="93b06592-18b9-416b-b88d-ae065c3f9640" providerId="ADAL" clId="{9786FA90-F790-4506-8038-E0C25F4EF14E}" dt="2023-09-15T16:38:43.398" v="1" actId="478"/>
            <ac:cxnSpMkLst>
              <pc:docMk/>
              <pc:sldMasterMk cId="459720850" sldId="2147483648"/>
              <pc:sldLayoutMk cId="2803839270" sldId="2147483660"/>
              <ac:cxnSpMk id="9" creationId="{00000000-0000-0000-0000-000000000000}"/>
            </ac:cxnSpMkLst>
          </pc:cxnChg>
        </pc:sldLayoutChg>
        <pc:sldLayoutChg chg="delSp mod">
          <pc:chgData name="Zhiyuan Qian" userId="93b06592-18b9-416b-b88d-ae065c3f9640" providerId="ADAL" clId="{9786FA90-F790-4506-8038-E0C25F4EF14E}" dt="2023-09-15T16:38:47.603" v="2" actId="478"/>
          <pc:sldLayoutMkLst>
            <pc:docMk/>
            <pc:sldMasterMk cId="459720850" sldId="2147483648"/>
            <pc:sldLayoutMk cId="2207101015" sldId="2147483661"/>
          </pc:sldLayoutMkLst>
          <pc:cxnChg chg="del">
            <ac:chgData name="Zhiyuan Qian" userId="93b06592-18b9-416b-b88d-ae065c3f9640" providerId="ADAL" clId="{9786FA90-F790-4506-8038-E0C25F4EF14E}" dt="2023-09-15T16:38:47.603" v="2" actId="478"/>
            <ac:cxnSpMkLst>
              <pc:docMk/>
              <pc:sldMasterMk cId="459720850" sldId="2147483648"/>
              <pc:sldLayoutMk cId="2207101015" sldId="2147483661"/>
              <ac:cxnSpMk id="12" creationId="{00000000-0000-0000-0000-000000000000}"/>
            </ac:cxnSpMkLst>
          </pc:cxnChg>
        </pc:sldLayoutChg>
        <pc:sldLayoutChg chg="delSp mod">
          <pc:chgData name="Zhiyuan Qian" userId="93b06592-18b9-416b-b88d-ae065c3f9640" providerId="ADAL" clId="{9786FA90-F790-4506-8038-E0C25F4EF14E}" dt="2023-09-15T16:38:59.288" v="5" actId="478"/>
          <pc:sldLayoutMkLst>
            <pc:docMk/>
            <pc:sldMasterMk cId="459720850" sldId="2147483648"/>
            <pc:sldLayoutMk cId="3638556686" sldId="2147483667"/>
          </pc:sldLayoutMkLst>
          <pc:cxnChg chg="del">
            <ac:chgData name="Zhiyuan Qian" userId="93b06592-18b9-416b-b88d-ae065c3f9640" providerId="ADAL" clId="{9786FA90-F790-4506-8038-E0C25F4EF14E}" dt="2023-09-15T16:38:59.288" v="5" actId="478"/>
            <ac:cxnSpMkLst>
              <pc:docMk/>
              <pc:sldMasterMk cId="459720850" sldId="2147483648"/>
              <pc:sldLayoutMk cId="3638556686" sldId="2147483667"/>
              <ac:cxnSpMk id="8" creationId="{00000000-0000-0000-0000-000000000000}"/>
            </ac:cxnSpMkLst>
          </pc:cxn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%28CC-BY%29.pdf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Update/add/delete parts of the</a:t>
            </a:r>
            <a:r>
              <a:rPr lang="en-IE" baseline="0" dirty="0"/>
              <a:t> copy right notice where appropriate.</a:t>
            </a:r>
          </a:p>
          <a:p>
            <a:r>
              <a:rPr lang="en-IE" baseline="0" dirty="0"/>
              <a:t>More information: </a:t>
            </a:r>
            <a:r>
              <a:rPr lang="en-GB" dirty="0">
                <a:hlinkClick r:id="rId3"/>
              </a:rPr>
              <a:t>https://myintracomm.ec.europa.eu/corp/intellectual-property/Documents/2019_Reuse-guidelines%28CC-BY%29.pdf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633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838200" y="935533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43268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33849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38067" y="245249"/>
            <a:ext cx="1715733" cy="450423"/>
          </a:xfrm>
          <a:prstGeom prst="rect">
            <a:avLst/>
          </a:prstGeom>
        </p:spPr>
      </p:pic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12BCDE21-011D-D511-E36E-103D8E7C476D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94" y="245249"/>
            <a:ext cx="2161856" cy="71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dirty="0"/>
              <a:t>Overview of the main changes</a:t>
            </a:r>
            <a:br>
              <a:rPr lang="en-US" sz="5400" dirty="0"/>
            </a:br>
            <a:r>
              <a:rPr lang="en-US" sz="5400" dirty="0"/>
              <a:t>in the revised ISIC and NACE </a:t>
            </a:r>
            <a:endParaRPr lang="en-GB" sz="54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071350" y="3693218"/>
            <a:ext cx="10212000" cy="897754"/>
          </a:xfrm>
        </p:spPr>
        <p:txBody>
          <a:bodyPr/>
          <a:lstStyle/>
          <a:p>
            <a:r>
              <a:rPr lang="en-US" b="1" dirty="0"/>
              <a:t>28TH MEETING OF THE WIESBADEN GROUP ON BUSINESS REGISTERS, THE HAGUE, 2 - 6 OCTOBER 2023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003581" y="4970668"/>
            <a:ext cx="6132993" cy="1320949"/>
          </a:xfrm>
        </p:spPr>
        <p:txBody>
          <a:bodyPr/>
          <a:lstStyle/>
          <a:p>
            <a:pPr algn="l"/>
            <a:r>
              <a:rPr lang="en-GB" b="1" dirty="0"/>
              <a:t>Session 4: Industrial Classification Systems</a:t>
            </a:r>
          </a:p>
          <a:p>
            <a:pPr algn="ctr"/>
            <a:r>
              <a:rPr lang="en-GB" b="1" dirty="0"/>
              <a:t>UNSD and Eurostat</a:t>
            </a:r>
            <a:endParaRPr lang="en-GB" dirty="0"/>
          </a:p>
        </p:txBody>
      </p:sp>
      <p:pic>
        <p:nvPicPr>
          <p:cNvPr id="4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51E2184D-2C79-93CA-5BA7-51C5A079D5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498828" cy="116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F48C91E-571B-936B-97AF-8772AF67BD08}"/>
              </a:ext>
            </a:extLst>
          </p:cNvPr>
          <p:cNvSpPr txBox="1">
            <a:spLocks/>
          </p:cNvSpPr>
          <p:nvPr/>
        </p:nvSpPr>
        <p:spPr>
          <a:xfrm>
            <a:off x="599568" y="1828799"/>
            <a:ext cx="10849889" cy="430146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4163" marR="0" lvl="0" indent="-284163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Updated criteria for defining Factoryless Goods Producers (FGPs)</a:t>
            </a:r>
          </a:p>
          <a:p>
            <a:pPr marL="630238" marR="0" lvl="1" indent="-2873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2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Ownership of input also includes intellectual property products (IPP)</a:t>
            </a:r>
          </a:p>
          <a:p>
            <a:pPr marL="630238" marR="0" lvl="1" indent="-2873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2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FGPs should cover some aspects of the control of the transformation process, including quality control and oversight of the production process</a:t>
            </a:r>
          </a:p>
          <a:p>
            <a:pPr marL="284163" marR="0" lvl="0" indent="-284163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Environmental Issues</a:t>
            </a:r>
          </a:p>
          <a:p>
            <a:pPr marL="630238" marR="0" lvl="1" indent="-2873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Division 39: inclusion of carbon remediation, capture and storage activities</a:t>
            </a:r>
          </a:p>
          <a:p>
            <a:pPr marL="630238" marR="0" lvl="1" indent="-2873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New classes 3511 and 3512 on electric power generation activities from non-renewable sources vs. renewable sources</a:t>
            </a:r>
          </a:p>
          <a:p>
            <a:pPr marL="630238" marR="0" lvl="1" indent="-2873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New class 8413 - Regulation of the activities of providing environmental services</a:t>
            </a:r>
          </a:p>
          <a:p>
            <a:pPr marL="284163" marR="0" lvl="0" indent="-284163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Other changes at the class level</a:t>
            </a:r>
          </a:p>
          <a:p>
            <a:pPr marL="630238" marR="0" lvl="1" indent="-2873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Further breakdown of 2610: new class for the manufacture of solar cells and panels, and photovoltaic inverters vs. for other electronic components</a:t>
            </a:r>
          </a:p>
          <a:p>
            <a:pPr marL="630238" marR="0" lvl="1" indent="-2873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Further breakdown of 3100: news class for the manufacture of wooden furniture vs. for other furniture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F5B83C-689C-4F31-C43E-5612564B38E1}"/>
              </a:ext>
            </a:extLst>
          </p:cNvPr>
          <p:cNvSpPr txBox="1">
            <a:spLocks/>
          </p:cNvSpPr>
          <p:nvPr/>
        </p:nvSpPr>
        <p:spPr>
          <a:xfrm>
            <a:off x="603505" y="1133390"/>
            <a:ext cx="10495419" cy="579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325" kern="1200">
                <a:solidFill>
                  <a:schemeClr val="tx1"/>
                </a:solidFill>
                <a:latin typeface="Montserrat" panose="0000050000000000000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325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 changes in ISIC – FGP, environment, and others</a:t>
            </a:r>
            <a:endParaRPr kumimoji="0" lang="en-US" sz="2325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827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99D22FE-D5FF-9E99-F9A0-81AB031DE73D}"/>
              </a:ext>
            </a:extLst>
          </p:cNvPr>
          <p:cNvSpPr txBox="1">
            <a:spLocks/>
          </p:cNvSpPr>
          <p:nvPr/>
        </p:nvSpPr>
        <p:spPr>
          <a:xfrm>
            <a:off x="599568" y="1828799"/>
            <a:ext cx="10849889" cy="43014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4163" marR="0" lvl="0" indent="-284163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Explanatory notes of ISIC, Rev. 5</a:t>
            </a:r>
          </a:p>
          <a:p>
            <a:pPr marL="630238" marR="0" lvl="1" indent="-2873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Draft version is prepared by TT-ISIC</a:t>
            </a:r>
          </a:p>
          <a:p>
            <a:pPr marL="630238" marR="0" lvl="1" indent="-2873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Will be available to the general public soon</a:t>
            </a:r>
            <a:endParaRPr kumimoji="0" lang="en-US" sz="225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highlight>
                <a:srgbClr val="FFFF00"/>
              </a:highlight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4163" marR="0" lvl="0" indent="-284163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Planned work on correspondences:</a:t>
            </a:r>
          </a:p>
          <a:p>
            <a:pPr marL="630238" marR="0" lvl="1" indent="-2873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ISIC, Rev. 4 — ISIC, Rev. 5</a:t>
            </a:r>
          </a:p>
          <a:p>
            <a:pPr marL="630238" marR="0" lvl="1" indent="-2873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ISIC, Rev. 5 — NACE, Rev. 2.1</a:t>
            </a:r>
          </a:p>
          <a:p>
            <a:pPr marL="630238" marR="0" lvl="1" indent="-2873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ISIC, Rev. 5 —  CPC Ver. 3.0</a:t>
            </a:r>
          </a:p>
          <a:p>
            <a:pPr marL="284163" marR="0" lvl="0" indent="-284163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More planned work on ISIC</a:t>
            </a:r>
          </a:p>
          <a:p>
            <a:pPr marL="630238" marR="0" lvl="1" indent="-2873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Develop other supplementary materials, such as alphabetical index, a case law center, alternative structure,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implementary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guidelines, etc.</a:t>
            </a:r>
          </a:p>
          <a:p>
            <a:pPr marL="630238" marR="0" lvl="1" indent="-2873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Establish a Standing Task Team on ISIC, make ISIC revision process more predictable and transparent in the future, and keep ISIC responsive to new user needs and emerging issues.</a:t>
            </a:r>
          </a:p>
          <a:p>
            <a:pPr marL="630238" marR="0" lvl="1" indent="-2873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63CB5-3E91-37B4-93D7-4E8AAE781215}"/>
              </a:ext>
            </a:extLst>
          </p:cNvPr>
          <p:cNvSpPr txBox="1">
            <a:spLocks/>
          </p:cNvSpPr>
          <p:nvPr/>
        </p:nvSpPr>
        <p:spPr>
          <a:xfrm>
            <a:off x="603505" y="1133390"/>
            <a:ext cx="7523163" cy="579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325" kern="1200">
                <a:solidFill>
                  <a:schemeClr val="tx1"/>
                </a:solidFill>
                <a:latin typeface="Montserrat" panose="0000050000000000000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325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way forward with ISIC, Rev. 5</a:t>
            </a:r>
            <a:endParaRPr kumimoji="0" lang="en-US" sz="2325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282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198083"/>
            <a:ext cx="10515600" cy="782357"/>
          </a:xfrm>
        </p:spPr>
        <p:txBody>
          <a:bodyPr/>
          <a:lstStyle/>
          <a:p>
            <a:r>
              <a:rPr lang="en-GB" dirty="0"/>
              <a:t>ISIC and NACE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634" y="2339186"/>
            <a:ext cx="10391775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375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838200" y="2731398"/>
          <a:ext cx="1090612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223">
                  <a:extLst>
                    <a:ext uri="{9D8B030D-6E8A-4147-A177-3AD203B41FA5}">
                      <a16:colId xmlns:a16="http://schemas.microsoft.com/office/drawing/2014/main" val="1654919689"/>
                    </a:ext>
                  </a:extLst>
                </a:gridCol>
                <a:gridCol w="2952839">
                  <a:extLst>
                    <a:ext uri="{9D8B030D-6E8A-4147-A177-3AD203B41FA5}">
                      <a16:colId xmlns:a16="http://schemas.microsoft.com/office/drawing/2014/main" val="3661660443"/>
                    </a:ext>
                  </a:extLst>
                </a:gridCol>
                <a:gridCol w="2726531">
                  <a:extLst>
                    <a:ext uri="{9D8B030D-6E8A-4147-A177-3AD203B41FA5}">
                      <a16:colId xmlns:a16="http://schemas.microsoft.com/office/drawing/2014/main" val="343923138"/>
                    </a:ext>
                  </a:extLst>
                </a:gridCol>
                <a:gridCol w="2726531">
                  <a:extLst>
                    <a:ext uri="{9D8B030D-6E8A-4147-A177-3AD203B41FA5}">
                      <a16:colId xmlns:a16="http://schemas.microsoft.com/office/drawing/2014/main" val="2231246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NACE Rev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NACE Rev 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Difference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4558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Sections  (1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digit)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758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Divisions  (2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digits)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133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Groups  (3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digits)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37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Classes (4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digits)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16209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279565"/>
            <a:ext cx="10515600" cy="782357"/>
          </a:xfrm>
        </p:spPr>
        <p:txBody>
          <a:bodyPr/>
          <a:lstStyle/>
          <a:p>
            <a:r>
              <a:rPr lang="en-GB" dirty="0"/>
              <a:t>The NACE Rev 2.1 structure</a:t>
            </a:r>
          </a:p>
        </p:txBody>
      </p:sp>
    </p:spTree>
    <p:extLst>
      <p:ext uri="{BB962C8B-B14F-4D97-AF65-F5344CB8AC3E}">
        <p14:creationId xmlns:p14="http://schemas.microsoft.com/office/powerpoint/2010/main" val="8724277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199" y="2242084"/>
            <a:ext cx="10905699" cy="3881904"/>
          </a:xfrm>
        </p:spPr>
        <p:txBody>
          <a:bodyPr/>
          <a:lstStyle/>
          <a:p>
            <a:r>
              <a:rPr lang="en-GB" dirty="0"/>
              <a:t>Stepwise implementation of the new NACE into the statistical production. The ESSC agreed on 10-11 February 2022 </a:t>
            </a:r>
          </a:p>
          <a:p>
            <a:r>
              <a:rPr lang="en-GB" dirty="0"/>
              <a:t>National Statistical Business Registers by end of 2025</a:t>
            </a:r>
          </a:p>
          <a:p>
            <a:pPr>
              <a:spcAft>
                <a:spcPts val="1200"/>
              </a:spcAft>
            </a:pPr>
            <a:r>
              <a:rPr lang="en-US" dirty="0"/>
              <a:t>Other statistical products provision of data </a:t>
            </a:r>
            <a:r>
              <a:rPr lang="de-CH" dirty="0" err="1"/>
              <a:t>as</a:t>
            </a:r>
            <a:r>
              <a:rPr lang="de-CH" dirty="0"/>
              <a:t> of 2026</a:t>
            </a:r>
          </a:p>
          <a:p>
            <a:pPr>
              <a:spcAft>
                <a:spcPts val="1200"/>
              </a:spcAft>
            </a:pPr>
            <a:r>
              <a:rPr lang="en-US" dirty="0"/>
              <a:t>COMMISSION DELEGATED REGULATION (EU) of 10.10.2022 amending Regulation (EC) No 1893/2006 […] establishing the statistical classification of economic activities NACE Revision 2, Art 2 on the transmission of data  based on NACE Rev 2.1 the Commission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07348" y="1043268"/>
            <a:ext cx="10515600" cy="782357"/>
          </a:xfrm>
        </p:spPr>
        <p:txBody>
          <a:bodyPr/>
          <a:lstStyle/>
          <a:p>
            <a:r>
              <a:rPr lang="en-GB" dirty="0"/>
              <a:t>Implementation of NACE Rev 2.1 (1/4)</a:t>
            </a:r>
          </a:p>
        </p:txBody>
      </p:sp>
    </p:spTree>
    <p:extLst>
      <p:ext uri="{BB962C8B-B14F-4D97-AF65-F5344CB8AC3E}">
        <p14:creationId xmlns:p14="http://schemas.microsoft.com/office/powerpoint/2010/main" val="915243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6466782"/>
              </p:ext>
            </p:extLst>
          </p:nvPr>
        </p:nvGraphicFramePr>
        <p:xfrm>
          <a:off x="838200" y="1444082"/>
          <a:ext cx="10906124" cy="5176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18654506"/>
                    </a:ext>
                  </a:extLst>
                </a:gridCol>
                <a:gridCol w="3548062">
                  <a:extLst>
                    <a:ext uri="{9D8B030D-6E8A-4147-A177-3AD203B41FA5}">
                      <a16:colId xmlns:a16="http://schemas.microsoft.com/office/drawing/2014/main" val="2883538979"/>
                    </a:ext>
                  </a:extLst>
                </a:gridCol>
                <a:gridCol w="2027548">
                  <a:extLst>
                    <a:ext uri="{9D8B030D-6E8A-4147-A177-3AD203B41FA5}">
                      <a16:colId xmlns:a16="http://schemas.microsoft.com/office/drawing/2014/main" val="1175303057"/>
                    </a:ext>
                  </a:extLst>
                </a:gridCol>
                <a:gridCol w="3425514">
                  <a:extLst>
                    <a:ext uri="{9D8B030D-6E8A-4147-A177-3AD203B41FA5}">
                      <a16:colId xmlns:a16="http://schemas.microsoft.com/office/drawing/2014/main" val="1041230051"/>
                    </a:ext>
                  </a:extLst>
                </a:gridCol>
              </a:tblGrid>
              <a:tr h="3615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Group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Statistical product/register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Application period derogation in the NACE Rev 2.1 delegated act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Legal reference used in Article 2 (2)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031527"/>
                  </a:ext>
                </a:extLst>
              </a:tr>
              <a:tr h="17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BSDG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Statistical Business Registers (SBRs)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rowSpan="1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 reference year 2025, no derogation is needed, as this is the application period set out in Article 2(1)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rowSpan="1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Mangal"/>
                        </a:rPr>
                        <a:t>–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4219564"/>
                  </a:ext>
                </a:extLst>
              </a:tr>
              <a:tr h="17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BSDG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Information society - households and individuals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534239"/>
                  </a:ext>
                </a:extLst>
              </a:tr>
              <a:tr h="17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BSDG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PRODCOM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8552976"/>
                  </a:ext>
                </a:extLst>
              </a:tr>
              <a:tr h="17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BSDG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Structural Business Statistics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3723134"/>
                  </a:ext>
                </a:extLst>
              </a:tr>
              <a:tr h="17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BSDG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Trade in goods by enterprise characteristics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5403667"/>
                  </a:ext>
                </a:extLst>
              </a:tr>
              <a:tr h="17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BSDG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Research and development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76130"/>
                  </a:ext>
                </a:extLst>
              </a:tr>
              <a:tr h="17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BSDG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Services trade by enterprise characteristics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060363"/>
                  </a:ext>
                </a:extLst>
              </a:tr>
              <a:tr h="17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BSDG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Foreign affiliates statistics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7272"/>
                  </a:ext>
                </a:extLst>
              </a:tr>
              <a:tr h="17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BSDG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Foreign direct investments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196068"/>
                  </a:ext>
                </a:extLst>
              </a:tr>
              <a:tr h="17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BSDG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Short Term Statistics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699020"/>
                  </a:ext>
                </a:extLst>
              </a:tr>
              <a:tr h="17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BSDG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Tourism Statistics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497731"/>
                  </a:ext>
                </a:extLst>
              </a:tr>
              <a:tr h="17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DIMESA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Integrated Farm Survey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78013"/>
                  </a:ext>
                </a:extLst>
              </a:tr>
              <a:tr h="17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DIMESA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Material flows and resource productivity accounts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5297545"/>
                  </a:ext>
                </a:extLst>
              </a:tr>
              <a:tr h="17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BSDG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Information society – enterprises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2026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u="sng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Regulation (EU) 2019/2152</a:t>
                      </a: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Annex II - PERIODICITY, REFERENCE PERIOD AND STATISTICAL UNIT OF TOPICS - Domain 2. Country-level business statistics – Innovation and ICT usage and e-commerce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59818926"/>
                  </a:ext>
                </a:extLst>
              </a:tr>
              <a:tr h="662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BSDG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Innovation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2026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11607"/>
                  </a:ext>
                </a:extLst>
              </a:tr>
              <a:tr h="17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DIMESA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Road freight survey - quarterly data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2026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Regulation (EU) No 70/2012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54722695"/>
                  </a:ext>
                </a:extLst>
              </a:tr>
              <a:tr h="17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DIMESA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Waste statistics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2026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Regulation (EC) No 2150/2002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77076346"/>
                  </a:ext>
                </a:extLst>
              </a:tr>
              <a:tr h="5119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DIMESA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Environmental taxes – Environmental taxes by economic activity (ETEA)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2028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u="sng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Regulation (EU) No 691/2011</a:t>
                      </a: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Annex II - MODULE FOR ENVIRONMENTALLY RELATED TAXES BY ECONOMIC ACTIVITY,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5633009"/>
                  </a:ext>
                </a:extLst>
              </a:tr>
              <a:tr h="3616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DIMESA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Environmental expenditure based on SBS – Environmental protection expenditure accounts (EPEA)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2028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Annex IV – MODULE FOR ENVIRONMENTAL PROTECTION EXPENDITURE ACCOUNTS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42796106"/>
                  </a:ext>
                </a:extLst>
              </a:tr>
              <a:tr h="3250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DIMESA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Environmental goods and services sector (EGSS) accounts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2028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Annex V – MODULE FOR ENVIRONMENTAL GOODS AND SERVICES SECTOR ACCOUNTS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5698301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70722" y="724277"/>
            <a:ext cx="10515600" cy="540940"/>
          </a:xfrm>
        </p:spPr>
        <p:txBody>
          <a:bodyPr/>
          <a:lstStyle/>
          <a:p>
            <a:r>
              <a:rPr lang="en-GB" sz="3200" dirty="0"/>
              <a:t>Implementation of NACE Rev 2.1 (2/4)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665413" y="17795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GB" altLang="es-E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Mangal"/>
              </a:rPr>
            </a:br>
            <a:endParaRPr kumimoji="0" lang="es-ES" altLang="es-E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8566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837935" y="1359905"/>
          <a:ext cx="10906124" cy="5411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988">
                  <a:extLst>
                    <a:ext uri="{9D8B030D-6E8A-4147-A177-3AD203B41FA5}">
                      <a16:colId xmlns:a16="http://schemas.microsoft.com/office/drawing/2014/main" val="708836315"/>
                    </a:ext>
                  </a:extLst>
                </a:gridCol>
                <a:gridCol w="3406074">
                  <a:extLst>
                    <a:ext uri="{9D8B030D-6E8A-4147-A177-3AD203B41FA5}">
                      <a16:colId xmlns:a16="http://schemas.microsoft.com/office/drawing/2014/main" val="1955806494"/>
                    </a:ext>
                  </a:extLst>
                </a:gridCol>
                <a:gridCol w="1802030">
                  <a:extLst>
                    <a:ext uri="{9D8B030D-6E8A-4147-A177-3AD203B41FA5}">
                      <a16:colId xmlns:a16="http://schemas.microsoft.com/office/drawing/2014/main" val="2015245833"/>
                    </a:ext>
                  </a:extLst>
                </a:gridCol>
                <a:gridCol w="3651032">
                  <a:extLst>
                    <a:ext uri="{9D8B030D-6E8A-4147-A177-3AD203B41FA5}">
                      <a16:colId xmlns:a16="http://schemas.microsoft.com/office/drawing/2014/main" val="1188445062"/>
                    </a:ext>
                  </a:extLst>
                </a:gridCol>
              </a:tblGrid>
              <a:tr h="335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Group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Statistical product/register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Application period derogation in the NACE Rev 2.1 delegated act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Legal reference used in Article 2 (2)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9689986"/>
                  </a:ext>
                </a:extLst>
              </a:tr>
              <a:tr h="253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DIMESA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Forest accounts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(None because this will only be covered by a future regulation.)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5229553"/>
                  </a:ext>
                </a:extLst>
              </a:tr>
              <a:tr h="253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DIMESA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Environmental subsidies and similar transfers (ESST) accounts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(None because this will only be covered by a future regulation.)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5645699"/>
                  </a:ext>
                </a:extLst>
              </a:tr>
              <a:tr h="253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DIMESA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Water statistics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(None because there is no regulation mandating data transmission)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68383893"/>
                  </a:ext>
                </a:extLst>
              </a:tr>
              <a:tr h="324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Labour Force Survey (EU-LFS)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2026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Regulation (EU) 2019/1700: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‘labour force’ domain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1078992"/>
                  </a:ext>
                </a:extLst>
              </a:tr>
              <a:tr h="253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EU-Survey on Income and Living Conditions (EU-SILC)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2026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‘income and living conditions’ domain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13882988"/>
                  </a:ext>
                </a:extLst>
              </a:tr>
              <a:tr h="253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Job Vacancy statistics (JVS)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2026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Regulation (EC) No 453/2008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1866557"/>
                  </a:ext>
                </a:extLst>
              </a:tr>
              <a:tr h="324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Structure of Earnings Survey (SES)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2026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u="sng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Council Regulation (EC) No 530/1999</a:t>
                      </a: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statistics on the structure and distribution of earnings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09607478"/>
                  </a:ext>
                </a:extLst>
              </a:tr>
              <a:tr h="253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DIMESA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Energy statistics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2027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Regulation (EC) No 1099/2008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50932343"/>
                  </a:ext>
                </a:extLst>
              </a:tr>
              <a:tr h="253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Labour Cost Index (LCI)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2027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Regulation (EC) No 450/2003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75963016"/>
                  </a:ext>
                </a:extLst>
              </a:tr>
              <a:tr h="253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Gender Pay Gap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(None because this will only be covered by a future regulation.)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2252845"/>
                  </a:ext>
                </a:extLst>
              </a:tr>
              <a:tr h="324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Health Care Expenditure (HCE)  (health care providers)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2027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Regulation </a:t>
                      </a:r>
                      <a:r>
                        <a:rPr lang="en-GB" sz="1100" u="sng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(EC) No 349/2011</a:t>
                      </a: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US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47158870"/>
                  </a:ext>
                </a:extLst>
              </a:tr>
              <a:tr h="3128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European statistics on accidents at work (ESAW)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2027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ANNEX IV - Domain: Accidents at work;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1688843"/>
                  </a:ext>
                </a:extLst>
              </a:tr>
              <a:tr h="30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European Occupational Diseases Statistics (EODS)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2027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ANNEX V - Domain: Occupational diseases and other work-related health problems and illnesses,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18022594"/>
                  </a:ext>
                </a:extLst>
              </a:tr>
              <a:tr h="324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DIMESA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Air emission accounts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2028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Regulation (EU) No 691/2011</a:t>
                      </a: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Annex I – MODULE FOR AIR EMISSIONS ACCOUNTS,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30819956"/>
                  </a:ext>
                </a:extLst>
              </a:tr>
              <a:tr h="30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DIMESA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Physical energy flow accounts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2028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Annex VI – MODULE FOR PHYSICAL ENERGY FLOW ACCOUNTS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83713130"/>
                  </a:ext>
                </a:extLst>
              </a:tr>
              <a:tr h="324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Adult Education Survey (AES)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2028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Regulation (EU) 2019/1700</a:t>
                      </a: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‘education and training’ domain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358675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Implementation of NACE Rev 2.1 (3/4)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 flipV="1">
            <a:off x="-476869" y="1587474"/>
            <a:ext cx="16044058" cy="66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GB" altLang="es-E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Mangal"/>
              </a:rPr>
            </a:br>
            <a:endParaRPr kumimoji="0" lang="es-ES" altLang="es-E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1756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838199" y="1510987"/>
          <a:ext cx="10943063" cy="50180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8862">
                  <a:extLst>
                    <a:ext uri="{9D8B030D-6E8A-4147-A177-3AD203B41FA5}">
                      <a16:colId xmlns:a16="http://schemas.microsoft.com/office/drawing/2014/main" val="3645580722"/>
                    </a:ext>
                  </a:extLst>
                </a:gridCol>
                <a:gridCol w="3138511">
                  <a:extLst>
                    <a:ext uri="{9D8B030D-6E8A-4147-A177-3AD203B41FA5}">
                      <a16:colId xmlns:a16="http://schemas.microsoft.com/office/drawing/2014/main" val="20066274"/>
                    </a:ext>
                  </a:extLst>
                </a:gridCol>
                <a:gridCol w="1655970">
                  <a:extLst>
                    <a:ext uri="{9D8B030D-6E8A-4147-A177-3AD203B41FA5}">
                      <a16:colId xmlns:a16="http://schemas.microsoft.com/office/drawing/2014/main" val="2000001155"/>
                    </a:ext>
                  </a:extLst>
                </a:gridCol>
                <a:gridCol w="4449720">
                  <a:extLst>
                    <a:ext uri="{9D8B030D-6E8A-4147-A177-3AD203B41FA5}">
                      <a16:colId xmlns:a16="http://schemas.microsoft.com/office/drawing/2014/main" val="3562861909"/>
                    </a:ext>
                  </a:extLst>
                </a:gridCol>
              </a:tblGrid>
              <a:tr h="5704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Group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Statistical product/register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Application period derogation in the NACE Rev 2.1 delegated act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Legal reference used in Article 2 (2)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36081898"/>
                  </a:ext>
                </a:extLst>
              </a:tr>
              <a:tr h="370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Labour Cost Survey (LCS)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2028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u="sng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Council Regulation (EC) No 530/1999</a:t>
                      </a: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statistics on the level and composition of labour costs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8542819"/>
                  </a:ext>
                </a:extLst>
              </a:tr>
              <a:tr h="370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DGAS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Agricultural accounts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2028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Mangal"/>
                        </a:rPr>
                        <a:t>Regulation (EC) No 138/2004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56918607"/>
                  </a:ext>
                </a:extLst>
              </a:tr>
              <a:tr h="370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Minimum Wages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(None because there is no regulation mandating data transmission)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3383839"/>
                  </a:ext>
                </a:extLst>
              </a:tr>
              <a:tr h="370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DMES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National Accounts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2029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Regulation (EU) No 549/2013, as regards Annex B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2513905"/>
                  </a:ext>
                </a:extLst>
              </a:tr>
              <a:tr h="370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DMES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Public Corporations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2029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077519"/>
                  </a:ext>
                </a:extLst>
              </a:tr>
              <a:tr h="370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Labour Cost Levels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(None because there is no regulation mandating data transmission)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27343369"/>
                  </a:ext>
                </a:extLst>
              </a:tr>
              <a:tr h="370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Continuing Vocational Training Survey (CVTS)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2030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Regulation (EC) No 1552/2005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7477478"/>
                  </a:ext>
                </a:extLst>
              </a:tr>
              <a:tr h="370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Household Budget Survey (HBS)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2030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u="sng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Regulation (EU) 2019/1700</a:t>
                      </a: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‘consumption’ domain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3115983"/>
                  </a:ext>
                </a:extLst>
              </a:tr>
              <a:tr h="370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Time Use Survey (HETUS)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2030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‘time use’ domain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26326960"/>
                  </a:ext>
                </a:extLst>
              </a:tr>
              <a:tr h="370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Population and housing census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(None because the 2031 census will be covered by a future regulation.)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57383464"/>
                  </a:ext>
                </a:extLst>
              </a:tr>
              <a:tr h="370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A6A6A6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European Health Interview Survey (EHIS)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2031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Regulation (EU) 2019/1700</a:t>
                      </a: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 Narrow" panose="020B0606020202030204" pitchFamily="34" charset="0"/>
                        <a:buChar char="–"/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‘health’ domain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82742619"/>
                  </a:ext>
                </a:extLst>
              </a:tr>
              <a:tr h="370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DSS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Gender Based Violence (EU-GBV)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(None because there is no regulation mandating data transmission)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205274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Implementation of NACE Rev 2.1 (4/4)</a:t>
            </a:r>
          </a:p>
        </p:txBody>
      </p:sp>
    </p:spTree>
    <p:extLst>
      <p:ext uri="{BB962C8B-B14F-4D97-AF65-F5344CB8AC3E}">
        <p14:creationId xmlns:p14="http://schemas.microsoft.com/office/powerpoint/2010/main" val="2270727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87815" y="1868759"/>
            <a:ext cx="11154660" cy="388506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u="sng" dirty="0"/>
              <a:t>Grant actions on NACE Rev 2.1 in 2022 and 2023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development, implementation and dissemination of the national versions of NACE Rev 2.1</a:t>
            </a:r>
          </a:p>
          <a:p>
            <a:pPr lvl="1">
              <a:spcBef>
                <a:spcPts val="0"/>
              </a:spcBef>
            </a:pPr>
            <a:r>
              <a:rPr lang="en-GB" sz="2400" dirty="0"/>
              <a:t>development and implementation of software or other methods (artificial intelligence and machine learning tools) for automatic re-coding of business registers</a:t>
            </a:r>
          </a:p>
          <a:p>
            <a:r>
              <a:rPr lang="en-GB" u="sng" dirty="0"/>
              <a:t>NACE implementation seminar on 30 November 2023 </a:t>
            </a:r>
            <a:r>
              <a:rPr lang="en-GB" dirty="0"/>
              <a:t>(part of an ESS innovation project):</a:t>
            </a:r>
            <a:br>
              <a:rPr lang="en-GB" dirty="0"/>
            </a:br>
            <a:r>
              <a:rPr lang="en-GB" dirty="0"/>
              <a:t>Exchange of good practices for </a:t>
            </a:r>
            <a:r>
              <a:rPr lang="en-US" dirty="0"/>
              <a:t>the use of Machine Learning algorithms for supporting labor-intensive activities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87815" y="890266"/>
            <a:ext cx="10515600" cy="782357"/>
          </a:xfrm>
        </p:spPr>
        <p:txBody>
          <a:bodyPr/>
          <a:lstStyle/>
          <a:p>
            <a:r>
              <a:rPr lang="en-GB" sz="3200" dirty="0"/>
              <a:t>Still on the implementation of NACE Rev 2.1</a:t>
            </a:r>
          </a:p>
        </p:txBody>
      </p:sp>
    </p:spTree>
    <p:extLst>
      <p:ext uri="{BB962C8B-B14F-4D97-AF65-F5344CB8AC3E}">
        <p14:creationId xmlns:p14="http://schemas.microsoft.com/office/powerpoint/2010/main" val="32070898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0563" y="2015406"/>
            <a:ext cx="10905699" cy="388190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Creation of a NACE keyword-based index to complete the explanatory notes, fostering harmonisation of the implementation and use of NACE</a:t>
            </a:r>
          </a:p>
          <a:p>
            <a:r>
              <a:rPr lang="en-US" dirty="0"/>
              <a:t>index entries are an integral part of the explanatory notes</a:t>
            </a:r>
          </a:p>
          <a:p>
            <a:r>
              <a:rPr lang="en-US" dirty="0"/>
              <a:t>centrally administered by Eurostat and accessible online to everybody</a:t>
            </a:r>
          </a:p>
          <a:p>
            <a:r>
              <a:rPr lang="en-US" dirty="0"/>
              <a:t>regularly updated in cooperation with the Standards Working Group</a:t>
            </a:r>
          </a:p>
          <a:p>
            <a:r>
              <a:rPr lang="en-US" dirty="0"/>
              <a:t>in collaboration with index development for ISIC</a:t>
            </a:r>
            <a:endParaRPr lang="en-US" strike="sngStrike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70563" y="960690"/>
            <a:ext cx="10515600" cy="782357"/>
          </a:xfrm>
        </p:spPr>
        <p:txBody>
          <a:bodyPr/>
          <a:lstStyle/>
          <a:p>
            <a:r>
              <a:rPr lang="en-GB" dirty="0"/>
              <a:t>NACE Index</a:t>
            </a:r>
          </a:p>
        </p:txBody>
      </p:sp>
    </p:spTree>
    <p:extLst>
      <p:ext uri="{BB962C8B-B14F-4D97-AF65-F5344CB8AC3E}">
        <p14:creationId xmlns:p14="http://schemas.microsoft.com/office/powerpoint/2010/main" val="1895988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C95032C-813B-18A2-A7D9-8E6EF2F16415}"/>
              </a:ext>
            </a:extLst>
          </p:cNvPr>
          <p:cNvSpPr txBox="1">
            <a:spLocks/>
          </p:cNvSpPr>
          <p:nvPr/>
        </p:nvSpPr>
        <p:spPr>
          <a:xfrm>
            <a:off x="599568" y="1828799"/>
            <a:ext cx="10849889" cy="430146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6075" indent="-346075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Changes in ISIC, Rev. 5</a:t>
            </a:r>
          </a:p>
          <a:p>
            <a:pPr marL="346075" indent="-346075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Changes in NACE Rev. 2.1</a:t>
            </a:r>
          </a:p>
          <a:p>
            <a:pPr marL="346075" indent="-346075"/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18FE7E-A25D-3CF9-82F0-5ACB2BB4F55C}"/>
              </a:ext>
            </a:extLst>
          </p:cNvPr>
          <p:cNvSpPr txBox="1">
            <a:spLocks/>
          </p:cNvSpPr>
          <p:nvPr/>
        </p:nvSpPr>
        <p:spPr>
          <a:xfrm>
            <a:off x="603505" y="1133390"/>
            <a:ext cx="7523163" cy="5794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Outline of presentation</a:t>
            </a:r>
            <a:endParaRPr lang="en-US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3872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705" y="1704855"/>
            <a:ext cx="10905699" cy="3881904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u="sng" dirty="0"/>
              <a:t>Manuals for the implementation of NACE Rev 2 (drafted in 2006)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dirty="0"/>
              <a:t>Setting up an implementation plan for NACE Rev 2 in NSIs</a:t>
            </a:r>
          </a:p>
          <a:p>
            <a:pPr lvl="1">
              <a:spcAft>
                <a:spcPts val="0"/>
              </a:spcAft>
            </a:pPr>
            <a:r>
              <a:rPr lang="en-GB" dirty="0"/>
              <a:t>Implementation of NACE Rev 2 in Business Registers (in cooperation with Eurostat unit G1 “SBR Coordination and infrastructure development)</a:t>
            </a:r>
          </a:p>
          <a:p>
            <a:pPr lvl="1">
              <a:spcAft>
                <a:spcPts val="0"/>
              </a:spcAft>
            </a:pPr>
            <a:r>
              <a:rPr lang="en-GB" dirty="0"/>
              <a:t>Back casting handbook</a:t>
            </a:r>
          </a:p>
          <a:p>
            <a:pPr lvl="1">
              <a:spcAft>
                <a:spcPts val="0"/>
              </a:spcAft>
            </a:pPr>
            <a:r>
              <a:rPr lang="en-GB" dirty="0"/>
              <a:t>Handbook on sampling design and weights estimation</a:t>
            </a:r>
          </a:p>
          <a:p>
            <a:pPr lvl="1"/>
            <a:r>
              <a:rPr lang="en-GB" dirty="0"/>
              <a:t>Handbook on outsourcing and Glossary</a:t>
            </a:r>
          </a:p>
          <a:p>
            <a:pPr>
              <a:spcAft>
                <a:spcPts val="600"/>
              </a:spcAft>
            </a:pPr>
            <a:r>
              <a:rPr lang="en-GB" u="sng" dirty="0"/>
              <a:t>Manuals for the implementation of NACE Rev 2.1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Implementation of NACE Rev 2.1 in Business Registers (run by Eurostat unit G1 “SBR Coordination and infrastructure development”)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Back casting manual is updated in cooperation with relevant statistical domains</a:t>
            </a:r>
          </a:p>
          <a:p>
            <a:pPr lvl="1"/>
            <a:r>
              <a:rPr lang="en-GB" dirty="0"/>
              <a:t>Update / redrafting of other manuals under discussion</a:t>
            </a:r>
          </a:p>
          <a:p>
            <a:pPr lvl="1"/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72705" y="790678"/>
            <a:ext cx="10515600" cy="782357"/>
          </a:xfrm>
        </p:spPr>
        <p:txBody>
          <a:bodyPr/>
          <a:lstStyle/>
          <a:p>
            <a:r>
              <a:rPr lang="en-GB" sz="3200" dirty="0"/>
              <a:t>NACE Manuals </a:t>
            </a:r>
          </a:p>
        </p:txBody>
      </p:sp>
    </p:spTree>
    <p:extLst>
      <p:ext uri="{BB962C8B-B14F-4D97-AF65-F5344CB8AC3E}">
        <p14:creationId xmlns:p14="http://schemas.microsoft.com/office/powerpoint/2010/main" val="11262553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NACE - CPA Review – next steps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3209260"/>
              </p:ext>
            </p:extLst>
          </p:nvPr>
        </p:nvGraphicFramePr>
        <p:xfrm>
          <a:off x="859536" y="1472178"/>
          <a:ext cx="10552176" cy="4472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68694">
                  <a:extLst>
                    <a:ext uri="{9D8B030D-6E8A-4147-A177-3AD203B41FA5}">
                      <a16:colId xmlns:a16="http://schemas.microsoft.com/office/drawing/2014/main" val="3393189970"/>
                    </a:ext>
                  </a:extLst>
                </a:gridCol>
                <a:gridCol w="2783482">
                  <a:extLst>
                    <a:ext uri="{9D8B030D-6E8A-4147-A177-3AD203B41FA5}">
                      <a16:colId xmlns:a16="http://schemas.microsoft.com/office/drawing/2014/main" val="2033301829"/>
                    </a:ext>
                  </a:extLst>
                </a:gridCol>
              </a:tblGrid>
              <a:tr h="372619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200" u="none" strike="noStrike">
                          <a:effectLst/>
                        </a:rPr>
                        <a:t>What</a:t>
                      </a:r>
                      <a:endParaRPr lang="es-ES" sz="12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200" u="none" strike="noStrike">
                          <a:effectLst/>
                        </a:rPr>
                        <a:t>When</a:t>
                      </a:r>
                      <a:endParaRPr lang="es-ES" sz="12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70578269"/>
                  </a:ext>
                </a:extLst>
              </a:tr>
              <a:tr h="3726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Discussions on the revision of the CPA with the NACE\CPA review TF and the Standard Working Group</a:t>
                      </a:r>
                      <a:endParaRPr lang="en-US" sz="1200" b="0" i="0" u="none" strike="noStrike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200" u="none" strike="noStrike">
                          <a:effectLst/>
                        </a:rPr>
                        <a:t>April – end of September 2023</a:t>
                      </a:r>
                      <a:endParaRPr lang="es-ES" sz="1200" b="0" i="0" u="none" strike="noStrike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extLst>
                  <a:ext uri="{0D108BD9-81ED-4DB2-BD59-A6C34878D82A}">
                    <a16:rowId xmlns:a16="http://schemas.microsoft.com/office/drawing/2014/main" val="4014923423"/>
                  </a:ext>
                </a:extLst>
              </a:tr>
              <a:tr h="3726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</a:rPr>
                        <a:t>Provision of the NACE Rev 2 – NACE Rev 2.1 correspondence table (first version)</a:t>
                      </a:r>
                      <a:endParaRPr lang="en-US" sz="1200" b="0" i="0" u="none" strike="noStrike" dirty="0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200" u="none" strike="noStrike" noProof="0" dirty="0">
                          <a:effectLst/>
                        </a:rPr>
                        <a:t>End of July 2023</a:t>
                      </a:r>
                      <a:endParaRPr lang="en-IE" sz="1200" b="0" i="0" u="none" strike="noStrike" noProof="0" dirty="0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extLst>
                  <a:ext uri="{0D108BD9-81ED-4DB2-BD59-A6C34878D82A}">
                    <a16:rowId xmlns:a16="http://schemas.microsoft.com/office/drawing/2014/main" val="4073363413"/>
                  </a:ext>
                </a:extLst>
              </a:tr>
              <a:tr h="3726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Drafting of the NACE Rev. 2.1 introductory guidelines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200" b="0" i="0" u="none" strike="noStrike" noProof="0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Ongoing,</a:t>
                      </a:r>
                      <a:r>
                        <a:rPr lang="en-IE" sz="1200" b="0" i="0" u="none" strike="noStrike" baseline="0" noProof="0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 until October 2023</a:t>
                      </a:r>
                      <a:endParaRPr lang="en-IE" sz="1200" b="0" i="0" u="none" strike="noStrike" noProof="0" dirty="0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extLst>
                  <a:ext uri="{0D108BD9-81ED-4DB2-BD59-A6C34878D82A}">
                    <a16:rowId xmlns:a16="http://schemas.microsoft.com/office/drawing/2014/main" val="2860055701"/>
                  </a:ext>
                </a:extLst>
              </a:tr>
              <a:tr h="3726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</a:rPr>
                        <a:t>Consultation on the new draft CPA structure</a:t>
                      </a:r>
                      <a:endParaRPr lang="en-US" sz="1200" b="0" i="0" u="none" strike="noStrike" dirty="0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200" u="none" strike="noStrike">
                          <a:effectLst/>
                        </a:rPr>
                        <a:t>October 2023</a:t>
                      </a:r>
                      <a:endParaRPr lang="es-ES" sz="1200" b="0" i="0" u="none" strike="noStrike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extLst>
                  <a:ext uri="{0D108BD9-81ED-4DB2-BD59-A6C34878D82A}">
                    <a16:rowId xmlns:a16="http://schemas.microsoft.com/office/drawing/2014/main" val="1379525326"/>
                  </a:ext>
                </a:extLst>
              </a:tr>
              <a:tr h="3726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</a:rPr>
                        <a:t>Review of the CPC 2.1 </a:t>
                      </a:r>
                      <a:endParaRPr lang="en-US" sz="1200" b="0" i="0" u="none" strike="noStrike" dirty="0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200" u="none" strike="noStrike" noProof="0" dirty="0">
                          <a:effectLst/>
                        </a:rPr>
                        <a:t>Ongoing, </a:t>
                      </a:r>
                      <a:r>
                        <a:rPr lang="en-IE" sz="12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endorsement by the UNSC in March 2024 </a:t>
                      </a:r>
                    </a:p>
                  </a:txBody>
                  <a:tcPr marR="7620" marT="7620" marB="0" anchor="ctr"/>
                </a:tc>
                <a:extLst>
                  <a:ext uri="{0D108BD9-81ED-4DB2-BD59-A6C34878D82A}">
                    <a16:rowId xmlns:a16="http://schemas.microsoft.com/office/drawing/2014/main" val="3763650799"/>
                  </a:ext>
                </a:extLst>
              </a:tr>
              <a:tr h="3726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Endorsement</a:t>
                      </a:r>
                      <a:r>
                        <a:rPr lang="en-US" sz="1200" b="0" i="0" u="none" strike="noStrike" baseline="0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 of the final CPA structure by the Standards Working Group</a:t>
                      </a:r>
                      <a:endParaRPr lang="en-US" sz="1200" b="0" i="0" u="none" strike="noStrike" dirty="0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200" u="none" strike="noStrike">
                          <a:effectLst/>
                        </a:rPr>
                        <a:t>December 2023</a:t>
                      </a:r>
                      <a:endParaRPr lang="es-ES" sz="1200" b="0" i="0" u="none" strike="noStrike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extLst>
                  <a:ext uri="{0D108BD9-81ED-4DB2-BD59-A6C34878D82A}">
                    <a16:rowId xmlns:a16="http://schemas.microsoft.com/office/drawing/2014/main" val="95716668"/>
                  </a:ext>
                </a:extLst>
              </a:tr>
              <a:tr h="3726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</a:rPr>
                        <a:t>Endorsement of the new CPA structure by the ESSC</a:t>
                      </a:r>
                      <a:endParaRPr lang="en-US" sz="1200" b="0" i="0" u="none" strike="noStrike" dirty="0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200" u="none" strike="noStrike">
                          <a:effectLst/>
                        </a:rPr>
                        <a:t>February 2024</a:t>
                      </a:r>
                      <a:endParaRPr lang="es-ES" sz="1200" b="0" i="0" u="none" strike="noStrike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extLst>
                  <a:ext uri="{0D108BD9-81ED-4DB2-BD59-A6C34878D82A}">
                    <a16:rowId xmlns:a16="http://schemas.microsoft.com/office/drawing/2014/main" val="841829016"/>
                  </a:ext>
                </a:extLst>
              </a:tr>
              <a:tr h="3726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Start of the procedure for a CPA legal act</a:t>
                      </a:r>
                      <a:endParaRPr lang="en-US" sz="1200" b="0" i="0" u="none" strike="noStrike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200" u="none" strike="noStrike">
                          <a:effectLst/>
                        </a:rPr>
                        <a:t>February 2024</a:t>
                      </a:r>
                      <a:endParaRPr lang="es-ES" sz="1200" b="0" i="0" u="none" strike="noStrike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extLst>
                  <a:ext uri="{0D108BD9-81ED-4DB2-BD59-A6C34878D82A}">
                    <a16:rowId xmlns:a16="http://schemas.microsoft.com/office/drawing/2014/main" val="1040504628"/>
                  </a:ext>
                </a:extLst>
              </a:tr>
              <a:tr h="3726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Beginning of drafting CPA explanatory notes</a:t>
                      </a:r>
                      <a:endParaRPr lang="en-US" sz="1200" b="0" i="0" u="none" strike="noStrike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200" u="none" strike="noStrike">
                          <a:effectLst/>
                        </a:rPr>
                        <a:t>March 2024</a:t>
                      </a:r>
                      <a:endParaRPr lang="es-ES" sz="1200" b="0" i="0" u="none" strike="noStrike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extLst>
                  <a:ext uri="{0D108BD9-81ED-4DB2-BD59-A6C34878D82A}">
                    <a16:rowId xmlns:a16="http://schemas.microsoft.com/office/drawing/2014/main" val="2238962631"/>
                  </a:ext>
                </a:extLst>
              </a:tr>
              <a:tr h="3726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National NACE versions submitted to Eurostat for approval</a:t>
                      </a:r>
                      <a:endParaRPr lang="en-US" sz="1200" b="0" i="0" u="none" strike="noStrike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Progressively until 3</a:t>
                      </a:r>
                      <a:r>
                        <a:rPr lang="en-US" sz="1200" u="none" strike="noStrike" baseline="30000">
                          <a:effectLst/>
                        </a:rPr>
                        <a:t>rd</a:t>
                      </a:r>
                      <a:r>
                        <a:rPr lang="en-US" sz="1200" u="none" strike="noStrike">
                          <a:effectLst/>
                        </a:rPr>
                        <a:t> quarter 2024</a:t>
                      </a:r>
                      <a:endParaRPr lang="en-US" sz="1200" b="0" i="0" u="none" strike="noStrike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extLst>
                  <a:ext uri="{0D108BD9-81ED-4DB2-BD59-A6C34878D82A}">
                    <a16:rowId xmlns:a16="http://schemas.microsoft.com/office/drawing/2014/main" val="2286961058"/>
                  </a:ext>
                </a:extLst>
              </a:tr>
              <a:tr h="3726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Common date of application for NACE Rev. 2.1 and the new CPA</a:t>
                      </a:r>
                      <a:endParaRPr lang="en-US" sz="1200" b="0" i="0" u="none" strike="noStrike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200" u="none" strike="noStrike" noProof="0" dirty="0">
                          <a:effectLst/>
                        </a:rPr>
                        <a:t>1 January 2025</a:t>
                      </a:r>
                      <a:endParaRPr lang="en-IE" sz="1200" b="0" i="0" u="none" strike="noStrike" noProof="0" dirty="0">
                        <a:solidFill>
                          <a:srgbClr val="4D4D4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7620" marT="7620" marB="0" anchor="ctr"/>
                </a:tc>
                <a:extLst>
                  <a:ext uri="{0D108BD9-81ED-4DB2-BD59-A6C34878D82A}">
                    <a16:rowId xmlns:a16="http://schemas.microsoft.com/office/drawing/2014/main" val="2345319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19913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Thank you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/>
              <a:t>© European Union 2020</a:t>
            </a:r>
          </a:p>
          <a:p>
            <a:r>
              <a:rPr lang="en-US" sz="1050" dirty="0"/>
              <a:t>Unless otherwise noted the reuse of this presentation is </a:t>
            </a:r>
            <a:r>
              <a:rPr lang="en-US" sz="1050" dirty="0" err="1"/>
              <a:t>authorised</a:t>
            </a:r>
            <a:r>
              <a:rPr lang="en-US" sz="1050" dirty="0"/>
              <a:t> under the </a:t>
            </a:r>
            <a:r>
              <a:rPr lang="en-US" sz="1050" dirty="0">
                <a:hlinkClick r:id="rId3"/>
              </a:rPr>
              <a:t>CC BY 4.0 </a:t>
            </a:r>
            <a:r>
              <a:rPr lang="en-US" sz="1050" dirty="0"/>
              <a:t>license. For any use or reproduction of elements that are not owned by the EU, permission may need to be sought directly from the respective right holders.</a:t>
            </a:r>
          </a:p>
          <a:p>
            <a:r>
              <a:rPr lang="en-US" sz="1050" dirty="0"/>
              <a:t>Slide </a:t>
            </a:r>
            <a:r>
              <a:rPr lang="en-US" sz="1050" dirty="0">
                <a:solidFill>
                  <a:schemeClr val="accent6"/>
                </a:solidFill>
              </a:rPr>
              <a:t>xx</a:t>
            </a:r>
            <a:r>
              <a:rPr lang="en-US" sz="1050" dirty="0"/>
              <a:t>: </a:t>
            </a:r>
            <a:r>
              <a:rPr lang="en-US" sz="1050" dirty="0">
                <a:solidFill>
                  <a:schemeClr val="accent6"/>
                </a:solidFill>
              </a:rPr>
              <a:t>element concerned</a:t>
            </a:r>
            <a:r>
              <a:rPr lang="en-US" sz="1050" dirty="0"/>
              <a:t>, source</a:t>
            </a:r>
            <a:r>
              <a:rPr lang="en-US" sz="1050" dirty="0">
                <a:solidFill>
                  <a:schemeClr val="accent6"/>
                </a:solidFill>
              </a:rPr>
              <a:t>: e.g. Fotolia.com</a:t>
            </a:r>
            <a:r>
              <a:rPr lang="en-US" sz="1050" dirty="0"/>
              <a:t>; Slide </a:t>
            </a:r>
            <a:r>
              <a:rPr lang="en-US" sz="1050" dirty="0">
                <a:solidFill>
                  <a:schemeClr val="accent6"/>
                </a:solidFill>
              </a:rPr>
              <a:t>xx</a:t>
            </a:r>
            <a:r>
              <a:rPr lang="en-US" sz="1050" dirty="0"/>
              <a:t>: </a:t>
            </a:r>
            <a:r>
              <a:rPr lang="en-US" sz="1050" dirty="0">
                <a:solidFill>
                  <a:schemeClr val="accent6"/>
                </a:solidFill>
              </a:rPr>
              <a:t>element concerned</a:t>
            </a:r>
            <a:r>
              <a:rPr lang="en-US" sz="1050" dirty="0"/>
              <a:t>, source: </a:t>
            </a:r>
            <a:r>
              <a:rPr lang="en-US" sz="1050" dirty="0">
                <a:solidFill>
                  <a:schemeClr val="accent6"/>
                </a:solidFill>
              </a:rPr>
              <a:t>e.g. iStock.com</a:t>
            </a:r>
            <a:endParaRPr lang="en-GB" sz="1050" dirty="0">
              <a:solidFill>
                <a:schemeClr val="accent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936" y="267420"/>
            <a:ext cx="7021902" cy="5270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737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C896DFB4-F55B-2A82-8A42-FE04C7208D98}"/>
              </a:ext>
            </a:extLst>
          </p:cNvPr>
          <p:cNvSpPr txBox="1">
            <a:spLocks/>
          </p:cNvSpPr>
          <p:nvPr/>
        </p:nvSpPr>
        <p:spPr>
          <a:xfrm>
            <a:off x="599568" y="1828799"/>
            <a:ext cx="10849889" cy="43014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International Standard Industrial Classification of All Economic Activities (ISIC) is the international reference classification of productive activities.</a:t>
            </a:r>
          </a:p>
          <a:p>
            <a:pPr marL="850900" marR="0" lvl="1" indent="-5080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Covering economic activities within the production boundary of the System of National Accounts (SNA)</a:t>
            </a:r>
          </a:p>
          <a:p>
            <a:pPr marL="850900" marR="0" lvl="1" indent="-5080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 hierarchy of structure with four levels</a:t>
            </a:r>
          </a:p>
          <a:p>
            <a:pPr marL="850900" marR="0" lvl="1" indent="-5080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 categories at each level of the classification are mutually exclusive.</a:t>
            </a:r>
          </a:p>
          <a:p>
            <a:pPr marL="850900" marR="0" lvl="1" indent="-5080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5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categories are designed based on a set of coherent and consistent criteria:</a:t>
            </a:r>
          </a:p>
          <a:p>
            <a:pPr marL="803275" marR="0" lvl="1" indent="-460375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inputs of goods, services</a:t>
            </a:r>
          </a:p>
          <a:p>
            <a:pPr marL="803275" marR="0" lvl="1" indent="-460375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factors of production</a:t>
            </a:r>
          </a:p>
          <a:p>
            <a:pPr marL="803275" marR="0" lvl="1" indent="-460375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process and technology of production; the characteristics</a:t>
            </a:r>
          </a:p>
          <a:p>
            <a:pPr marL="803275" marR="0" lvl="1" indent="-460375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outputs</a:t>
            </a:r>
          </a:p>
          <a:p>
            <a:pPr marL="803275" marR="0" lvl="1" indent="-460375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use to which the outputs are put.</a:t>
            </a:r>
          </a:p>
          <a:p>
            <a:pPr marL="850900" marR="0" lvl="1" indent="-5080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BFD4475-CA35-58CD-907C-769E6F469D18}"/>
              </a:ext>
            </a:extLst>
          </p:cNvPr>
          <p:cNvSpPr txBox="1">
            <a:spLocks/>
          </p:cNvSpPr>
          <p:nvPr/>
        </p:nvSpPr>
        <p:spPr>
          <a:xfrm>
            <a:off x="603505" y="1133390"/>
            <a:ext cx="7523163" cy="579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325" kern="1200">
                <a:solidFill>
                  <a:schemeClr val="tx1"/>
                </a:solidFill>
                <a:latin typeface="Montserrat" panose="0000050000000000000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325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What is ISIC</a:t>
            </a:r>
            <a:endParaRPr kumimoji="0" lang="en-US" sz="2325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965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9E08142-555F-2B62-E72E-85EEED242641}"/>
              </a:ext>
            </a:extLst>
          </p:cNvPr>
          <p:cNvSpPr txBox="1">
            <a:spLocks/>
          </p:cNvSpPr>
          <p:nvPr/>
        </p:nvSpPr>
        <p:spPr>
          <a:xfrm>
            <a:off x="599568" y="1828799"/>
            <a:ext cx="10849889" cy="43014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 purpose is to provide a set of activity categories that can be utilized for collecting and reporting statistics according to economic activities.</a:t>
            </a:r>
          </a:p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Is used to classify statistical units, such as establishments or enterprises, according to the economic activity in which they mainly engage</a:t>
            </a:r>
          </a:p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set of statistical units that are classified into the same ISIC category is then often referred to as an industry, such as “the furniture industry”</a:t>
            </a:r>
          </a:p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ISIC is the recommended international classification for the coding of principal economic activity of a unit in SBR, and for stratification in survey design</a:t>
            </a:r>
          </a:p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D68FFA-5227-7529-94FE-1F58763E987C}"/>
              </a:ext>
            </a:extLst>
          </p:cNvPr>
          <p:cNvSpPr txBox="1">
            <a:spLocks/>
          </p:cNvSpPr>
          <p:nvPr/>
        </p:nvSpPr>
        <p:spPr>
          <a:xfrm>
            <a:off x="603505" y="1133390"/>
            <a:ext cx="7523163" cy="579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325" kern="1200">
                <a:solidFill>
                  <a:schemeClr val="tx1"/>
                </a:solidFill>
                <a:latin typeface="Montserrat" panose="0000050000000000000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325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Purpose of ISIC</a:t>
            </a:r>
            <a:endParaRPr kumimoji="0" lang="en-US" sz="2325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630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B17B435-3203-A694-7BD3-AC8D32C3D8D9}"/>
              </a:ext>
            </a:extLst>
          </p:cNvPr>
          <p:cNvSpPr txBox="1">
            <a:spLocks/>
          </p:cNvSpPr>
          <p:nvPr/>
        </p:nvSpPr>
        <p:spPr>
          <a:xfrm>
            <a:off x="599568" y="1828799"/>
            <a:ext cx="10849889" cy="43014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Original revision of ISIC was adopted in 1948</a:t>
            </a:r>
          </a:p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Five revisions of ISIC so far:</a:t>
            </a:r>
          </a:p>
          <a:p>
            <a:pPr marL="850900" marR="0" lvl="1" indent="-5080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2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Original Revision: 1948</a:t>
            </a:r>
          </a:p>
          <a:p>
            <a:pPr marL="850900" marR="0" lvl="1" indent="-5080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2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Revision 1: 1958</a:t>
            </a:r>
          </a:p>
          <a:p>
            <a:pPr marL="850900" marR="0" lvl="1" indent="-5080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2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Revision 2: 1968</a:t>
            </a:r>
          </a:p>
          <a:p>
            <a:pPr marL="850900" marR="0" lvl="1" indent="-5080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2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Revision 3: 1990</a:t>
            </a:r>
          </a:p>
          <a:p>
            <a:pPr marL="850900" marR="0" lvl="1" indent="-5080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2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Revision 3.1: 2002</a:t>
            </a:r>
          </a:p>
          <a:p>
            <a:pPr marL="850900" marR="0" lvl="1" indent="-5080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2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Revision 4: 2008</a:t>
            </a:r>
          </a:p>
          <a:p>
            <a:pPr marL="850900" marR="0" lvl="1" indent="-5080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2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(Ongoing) Revision 5</a:t>
            </a:r>
          </a:p>
          <a:p>
            <a:pPr marL="1198563" marR="0" lvl="2" indent="-512763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Revision started by TSG-ISIC in June 2019, three rounds of global consultations</a:t>
            </a:r>
          </a:p>
          <a:p>
            <a:pPr marL="1198563" marR="0" lvl="2" indent="-512763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Complete structure of ISIC, Rev. 5 was endorsed by UNSD in March 2023</a:t>
            </a:r>
          </a:p>
          <a:p>
            <a:pPr marL="1198563" marR="0" lvl="2" indent="-512763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Explanatory notes will be available soon</a:t>
            </a:r>
          </a:p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11652F-471C-F069-1ADB-097317020448}"/>
              </a:ext>
            </a:extLst>
          </p:cNvPr>
          <p:cNvSpPr txBox="1">
            <a:spLocks/>
          </p:cNvSpPr>
          <p:nvPr/>
        </p:nvSpPr>
        <p:spPr>
          <a:xfrm>
            <a:off x="603505" y="1133390"/>
            <a:ext cx="7523163" cy="579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325" kern="1200">
                <a:solidFill>
                  <a:schemeClr val="tx1"/>
                </a:solidFill>
                <a:latin typeface="Montserrat" panose="0000050000000000000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325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ISIC Revision Process</a:t>
            </a:r>
            <a:endParaRPr kumimoji="0" lang="en-US" sz="2325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947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E17C26-DB0A-ECD9-C106-A656FA2D2C72}"/>
              </a:ext>
            </a:extLst>
          </p:cNvPr>
          <p:cNvSpPr txBox="1">
            <a:spLocks/>
          </p:cNvSpPr>
          <p:nvPr/>
        </p:nvSpPr>
        <p:spPr>
          <a:xfrm>
            <a:off x="599568" y="1828799"/>
            <a:ext cx="10849889" cy="43014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Elimination of distinction between online and in-store sales channels in section G</a:t>
            </a:r>
          </a:p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New treatment of wholesale and retail trade and repair of motor vehicles and motorcycles</a:t>
            </a:r>
          </a:p>
          <a:p>
            <a:pPr marL="693738" marR="0" lvl="1" indent="-3508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ISIC, Rev. 4 division 45 (Wholesale and retail trade and repair of motor vehicles and motorcycles) was removed, and its activities were moved to other divisions.</a:t>
            </a:r>
          </a:p>
          <a:p>
            <a:pPr marL="693738" marR="0" lvl="1" indent="-3508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activities of maintenance and repair of motor vehicles and motorcycles were moved away from ISIC section G to section S and placed in Division 95, together with the repair of computers and personal and household goods.</a:t>
            </a:r>
          </a:p>
          <a:p>
            <a:pPr marL="693738" marR="0" lvl="1" indent="-3508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Activities on the wholesale and retail trade of motor vehicles and motorcycles were moved to the respective divisions on wholesale and retail trade.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C4D8E-1058-8C6B-876E-6DE1ED70719D}"/>
              </a:ext>
            </a:extLst>
          </p:cNvPr>
          <p:cNvSpPr txBox="1">
            <a:spLocks/>
          </p:cNvSpPr>
          <p:nvPr/>
        </p:nvSpPr>
        <p:spPr>
          <a:xfrm>
            <a:off x="603505" y="1133390"/>
            <a:ext cx="7523163" cy="579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325" kern="1200">
                <a:solidFill>
                  <a:schemeClr val="tx1"/>
                </a:solidFill>
                <a:latin typeface="Montserrat" panose="0000050000000000000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325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 changes in ISIC – section G</a:t>
            </a:r>
            <a:endParaRPr kumimoji="0" lang="en-US" sz="2325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139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5D5758A-BBA2-319E-961C-28E97A231316}"/>
              </a:ext>
            </a:extLst>
          </p:cNvPr>
          <p:cNvSpPr txBox="1">
            <a:spLocks/>
          </p:cNvSpPr>
          <p:nvPr/>
        </p:nvSpPr>
        <p:spPr>
          <a:xfrm>
            <a:off x="599568" y="1828799"/>
            <a:ext cx="10849889" cy="43014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 split of ISIC, Rev. 4 Section J (Information and communication) into two</a:t>
            </a:r>
          </a:p>
          <a:p>
            <a:pPr marL="693738" marR="0" lvl="1" indent="-3508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2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Publishing, content production and distribution</a:t>
            </a:r>
          </a:p>
          <a:p>
            <a:pPr marL="693738" marR="0" lvl="1" indent="-3508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2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Telecommunications, computer programming, consultancy, computing infrastructure, and other information service activities.</a:t>
            </a:r>
          </a:p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More breakdowns for financial activities and updated explanatory notes to reflect new technology</a:t>
            </a:r>
          </a:p>
          <a:p>
            <a:pPr marL="342900" marR="0" lvl="1" indent="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Compared to section K in ISIC, Rev. 4, the new section L includes some new classes for financial services</a:t>
            </a:r>
          </a:p>
          <a:p>
            <a:pPr marL="693738" marR="0" lvl="1" indent="-3508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…</a:t>
            </a:r>
          </a:p>
          <a:p>
            <a:pPr marL="693738" marR="0" lvl="1" indent="-3508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6422 Activities of financing conduits</a:t>
            </a:r>
          </a:p>
          <a:p>
            <a:pPr marL="693738" marR="0" lvl="1" indent="-3508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6431 Activities of money market funds</a:t>
            </a:r>
          </a:p>
          <a:p>
            <a:pPr marL="693738" marR="0" lvl="1" indent="-3508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6491 Financial leasing activities</a:t>
            </a:r>
          </a:p>
          <a:p>
            <a:pPr marL="693738" marR="0" lvl="1" indent="-3508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…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F84ACD-BF7D-4360-193B-FE0E63275CE1}"/>
              </a:ext>
            </a:extLst>
          </p:cNvPr>
          <p:cNvSpPr txBox="1">
            <a:spLocks/>
          </p:cNvSpPr>
          <p:nvPr/>
        </p:nvSpPr>
        <p:spPr>
          <a:xfrm>
            <a:off x="603505" y="1133390"/>
            <a:ext cx="10637309" cy="579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325" kern="1200">
                <a:solidFill>
                  <a:schemeClr val="tx1"/>
                </a:solidFill>
                <a:latin typeface="Montserrat" panose="0000050000000000000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325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 changes in ISIC – new activities in ICT and finance</a:t>
            </a:r>
            <a:endParaRPr kumimoji="0" lang="en-US" sz="2325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455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466838-5D1E-4BEE-EF5E-63AACA048080}"/>
              </a:ext>
            </a:extLst>
          </p:cNvPr>
          <p:cNvSpPr txBox="1">
            <a:spLocks/>
          </p:cNvSpPr>
          <p:nvPr/>
        </p:nvSpPr>
        <p:spPr>
          <a:xfrm>
            <a:off x="599568" y="1828799"/>
            <a:ext cx="10849889" cy="43014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Updated the structure of section P on education to better align with ISCED.</a:t>
            </a:r>
          </a:p>
          <a:p>
            <a:pPr marL="693738" marR="0" lvl="1" indent="-3508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2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For example, ISIC Rev. 4 Group 851 - "Pre-primary and primary education" was split into two new groups: "Pre-primary education" and "Primary education".</a:t>
            </a:r>
          </a:p>
          <a:p>
            <a:pPr marL="346075" marR="0" lvl="0" indent="-346075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More breakdowns for activities related to arts and cultural activities.</a:t>
            </a:r>
          </a:p>
          <a:p>
            <a:pPr marL="693738" marR="0" lvl="1" indent="-350838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2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structure of ISIC Rev. 4 division 90 - "Creative, arts and entertainment activities" and division 91 - "Libraries, archives, museums, and other cultural activities" were reorganized to distinguish arts creation activities, performing arts, museums, collections, historical sites, and monuments activities, 913 ‑ Conservation, restoration and other support activities for cultural heritage, etc.</a:t>
            </a:r>
            <a:endParaRPr kumimoji="0" lang="en-US" sz="225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3AD79E-4CF3-BCAE-5659-183420809F0C}"/>
              </a:ext>
            </a:extLst>
          </p:cNvPr>
          <p:cNvSpPr txBox="1">
            <a:spLocks/>
          </p:cNvSpPr>
          <p:nvPr/>
        </p:nvSpPr>
        <p:spPr>
          <a:xfrm>
            <a:off x="603505" y="1133390"/>
            <a:ext cx="10637309" cy="579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325" kern="1200">
                <a:solidFill>
                  <a:schemeClr val="tx1"/>
                </a:solidFill>
                <a:latin typeface="Montserrat" panose="0000050000000000000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325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 changes in ISIC – education, arts, culture</a:t>
            </a:r>
            <a:endParaRPr kumimoji="0" lang="en-US" sz="2325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065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1D58FC-DAAF-8428-AA19-4FCCFDF76875}"/>
              </a:ext>
            </a:extLst>
          </p:cNvPr>
          <p:cNvSpPr txBox="1">
            <a:spLocks/>
          </p:cNvSpPr>
          <p:nvPr/>
        </p:nvSpPr>
        <p:spPr>
          <a:xfrm>
            <a:off x="599568" y="1828799"/>
            <a:ext cx="10849889" cy="43014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4163" marR="0" lvl="0" indent="-284163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Identification of intermediation service activities</a:t>
            </a:r>
          </a:p>
          <a:p>
            <a:pPr marL="284163" marR="0" lvl="0" indent="-284163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Definition of non-financial intermediation service</a:t>
            </a:r>
          </a:p>
          <a:p>
            <a:pPr marL="284163" marR="0" lvl="0" indent="-284163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 distinction in the ISIC classification criteria between “digital” and other means (face-to-face, telephone, mail, email, etc.)</a:t>
            </a:r>
          </a:p>
          <a:p>
            <a:pPr marL="284163" marR="0" lvl="0" indent="-284163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 number of groups and classes were created exclusively for intermediation services</a:t>
            </a:r>
          </a:p>
          <a:p>
            <a:pPr marL="803275" marR="0" lvl="1" indent="-460375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8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…</a:t>
            </a:r>
          </a:p>
          <a:p>
            <a:pPr marL="803275" marR="0" lvl="1" indent="-460375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8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4790 Intermediation service activities for retail sale</a:t>
            </a:r>
          </a:p>
          <a:p>
            <a:pPr marL="803275" marR="0" lvl="1" indent="-460375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8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…</a:t>
            </a:r>
          </a:p>
          <a:p>
            <a:pPr marL="803275" marR="0" lvl="1" indent="-460375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8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5540 Intermediation service activities for accommodation</a:t>
            </a:r>
          </a:p>
          <a:p>
            <a:pPr marL="803275" marR="0" lvl="1" indent="-460375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8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…</a:t>
            </a:r>
          </a:p>
          <a:p>
            <a:pPr marL="803275" marR="0" lvl="1" indent="-460375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8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6120 Telecommunication reselling activities and intermediation service activities for telecommunication</a:t>
            </a:r>
          </a:p>
          <a:p>
            <a:pPr marL="803275" marR="0" lvl="1" indent="-460375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85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…</a:t>
            </a:r>
            <a:endParaRPr kumimoji="0" lang="en-US" sz="185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534464-B330-7F0F-3F3D-5AF1D6571135}"/>
              </a:ext>
            </a:extLst>
          </p:cNvPr>
          <p:cNvSpPr txBox="1">
            <a:spLocks/>
          </p:cNvSpPr>
          <p:nvPr/>
        </p:nvSpPr>
        <p:spPr>
          <a:xfrm>
            <a:off x="603505" y="1133390"/>
            <a:ext cx="7523163" cy="579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325" kern="1200">
                <a:solidFill>
                  <a:schemeClr val="tx1"/>
                </a:solidFill>
                <a:latin typeface="Montserrat" panose="0000050000000000000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Roboto" panose="0200000000000000000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325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 changes in ISIC – intermediation services</a:t>
            </a:r>
            <a:endParaRPr kumimoji="0" lang="en-US" sz="2325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780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306</TotalTime>
  <Words>2556</Words>
  <Application>Microsoft Office PowerPoint</Application>
  <PresentationFormat>Widescreen</PresentationFormat>
  <Paragraphs>369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Arial Narrow</vt:lpstr>
      <vt:lpstr>Calibri</vt:lpstr>
      <vt:lpstr>Courier New</vt:lpstr>
      <vt:lpstr>Roboto</vt:lpstr>
      <vt:lpstr>Wingdings</vt:lpstr>
      <vt:lpstr>Office Theme</vt:lpstr>
      <vt:lpstr>Overview of the main changes in the revised ISIC and NACE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ISIC and NACE</vt:lpstr>
      <vt:lpstr>The NACE Rev 2.1 structure</vt:lpstr>
      <vt:lpstr>Implementation of NACE Rev 2.1 (1/4)</vt:lpstr>
      <vt:lpstr>Implementation of NACE Rev 2.1 (2/4)</vt:lpstr>
      <vt:lpstr>Implementation of NACE Rev 2.1 (3/4)</vt:lpstr>
      <vt:lpstr>Implementation of NACE Rev 2.1 (4/4)</vt:lpstr>
      <vt:lpstr>Still on the implementation of NACE Rev 2.1</vt:lpstr>
      <vt:lpstr>NACE Index</vt:lpstr>
      <vt:lpstr>NACE Manuals </vt:lpstr>
      <vt:lpstr>NACE - CPA Review – next steps</vt:lpstr>
      <vt:lpstr>Thank you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MACCHI Claude (ESTAT)</dc:creator>
  <cp:lastModifiedBy>Zhiyuan Qian</cp:lastModifiedBy>
  <cp:revision>14</cp:revision>
  <dcterms:created xsi:type="dcterms:W3CDTF">2023-09-10T05:26:08Z</dcterms:created>
  <dcterms:modified xsi:type="dcterms:W3CDTF">2023-09-15T16:39:50Z</dcterms:modified>
</cp:coreProperties>
</file>