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2" r:id="rId5"/>
    <p:sldMasterId id="2147483684" r:id="rId6"/>
    <p:sldMasterId id="2147483696" r:id="rId7"/>
  </p:sldMasterIdLst>
  <p:notesMasterIdLst>
    <p:notesMasterId r:id="rId29"/>
  </p:notesMasterIdLst>
  <p:sldIdLst>
    <p:sldId id="258" r:id="rId8"/>
    <p:sldId id="275" r:id="rId9"/>
    <p:sldId id="262" r:id="rId10"/>
    <p:sldId id="656" r:id="rId11"/>
    <p:sldId id="661" r:id="rId12"/>
    <p:sldId id="662" r:id="rId13"/>
    <p:sldId id="260" r:id="rId14"/>
    <p:sldId id="652" r:id="rId15"/>
    <p:sldId id="257" r:id="rId16"/>
    <p:sldId id="659" r:id="rId17"/>
    <p:sldId id="498" r:id="rId18"/>
    <p:sldId id="404" r:id="rId19"/>
    <p:sldId id="500" r:id="rId20"/>
    <p:sldId id="499" r:id="rId21"/>
    <p:sldId id="501" r:id="rId22"/>
    <p:sldId id="502" r:id="rId23"/>
    <p:sldId id="650" r:id="rId24"/>
    <p:sldId id="261" r:id="rId25"/>
    <p:sldId id="660" r:id="rId26"/>
    <p:sldId id="657" r:id="rId27"/>
    <p:sldId id="658" r:id="rId28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B46"/>
    <a:srgbClr val="FF4C46"/>
    <a:srgbClr val="004A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0A2313-B6CA-CC47-BC1C-B9ABCB677766}" v="79" dt="2024-10-15T07:53:09.1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96" autoAdjust="0"/>
    <p:restoredTop sz="94436"/>
  </p:normalViewPr>
  <p:slideViewPr>
    <p:cSldViewPr snapToGrid="0">
      <p:cViewPr varScale="1">
        <p:scale>
          <a:sx n="87" d="100"/>
          <a:sy n="87" d="100"/>
        </p:scale>
        <p:origin x="208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cha Visser || ADJ" userId="8465f84e-adca-44a1-ad4a-f93adf14f4d6" providerId="ADAL" clId="{AA0A2313-B6CA-CC47-BC1C-B9ABCB677766}"/>
    <pc:docChg chg="modSld">
      <pc:chgData name="Sacha Visser || ADJ" userId="8465f84e-adca-44a1-ad4a-f93adf14f4d6" providerId="ADAL" clId="{AA0A2313-B6CA-CC47-BC1C-B9ABCB677766}" dt="2024-10-15T08:04:15.948" v="81" actId="20577"/>
      <pc:docMkLst>
        <pc:docMk/>
      </pc:docMkLst>
      <pc:sldChg chg="modNotesTx">
        <pc:chgData name="Sacha Visser || ADJ" userId="8465f84e-adca-44a1-ad4a-f93adf14f4d6" providerId="ADAL" clId="{AA0A2313-B6CA-CC47-BC1C-B9ABCB677766}" dt="2024-10-15T08:04:15.948" v="81" actId="20577"/>
        <pc:sldMkLst>
          <pc:docMk/>
          <pc:sldMk cId="2243105224" sldId="498"/>
        </pc:sldMkLst>
      </pc:sldChg>
      <pc:sldChg chg="modSp mod">
        <pc:chgData name="Sacha Visser || ADJ" userId="8465f84e-adca-44a1-ad4a-f93adf14f4d6" providerId="ADAL" clId="{AA0A2313-B6CA-CC47-BC1C-B9ABCB677766}" dt="2024-10-15T07:53:30.747" v="79" actId="1076"/>
        <pc:sldMkLst>
          <pc:docMk/>
          <pc:sldMk cId="1683562883" sldId="502"/>
        </pc:sldMkLst>
        <pc:spChg chg="mod">
          <ac:chgData name="Sacha Visser || ADJ" userId="8465f84e-adca-44a1-ad4a-f93adf14f4d6" providerId="ADAL" clId="{AA0A2313-B6CA-CC47-BC1C-B9ABCB677766}" dt="2024-10-15T07:53:09.176" v="78" actId="20577"/>
          <ac:spMkLst>
            <pc:docMk/>
            <pc:sldMk cId="1683562883" sldId="502"/>
            <ac:spMk id="3" creationId="{3A47ADBB-135B-C201-F10A-716F57E8E9CE}"/>
          </ac:spMkLst>
        </pc:spChg>
        <pc:spChg chg="mod">
          <ac:chgData name="Sacha Visser || ADJ" userId="8465f84e-adca-44a1-ad4a-f93adf14f4d6" providerId="ADAL" clId="{AA0A2313-B6CA-CC47-BC1C-B9ABCB677766}" dt="2024-10-15T07:53:30.747" v="79" actId="1076"/>
          <ac:spMkLst>
            <pc:docMk/>
            <pc:sldMk cId="1683562883" sldId="502"/>
            <ac:spMk id="4" creationId="{93FE037A-1AFF-E569-B162-F9B9507B6D6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32E33-5152-4399-ADE2-62DA6D5DECE0}" type="datetimeFigureOut">
              <a:t>15-10-2024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F553F-86A9-449E-BA57-A702F0E0AA4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584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Welkom, gevraagd om in 5 minuten te vertellen:</a:t>
            </a:r>
          </a:p>
          <a:p>
            <a:pPr marL="228600" indent="-228600">
              <a:buFont typeface="+mj-lt"/>
              <a:buAutoNum type="arabicPeriod"/>
            </a:pPr>
            <a:r>
              <a:rPr lang="nl-NL" dirty="0"/>
              <a:t>Wie ben je / is de organisatie?</a:t>
            </a:r>
          </a:p>
          <a:p>
            <a:pPr marL="228600" indent="-228600">
              <a:buFont typeface="+mj-lt"/>
              <a:buAutoNum type="arabicPeriod"/>
            </a:pPr>
            <a:r>
              <a:rPr lang="nl-NL" dirty="0"/>
              <a:t>Hoe ziet de ketensamenwerking eruit?</a:t>
            </a:r>
          </a:p>
          <a:p>
            <a:pPr marL="228600" indent="-228600">
              <a:buFont typeface="+mj-lt"/>
              <a:buAutoNum type="arabicPeriod"/>
            </a:pPr>
            <a:r>
              <a:rPr lang="nl-NL" dirty="0"/>
              <a:t>Welke ambities hebben jullie?</a:t>
            </a:r>
          </a:p>
          <a:p>
            <a:pPr marL="0" indent="0">
              <a:buFont typeface="+mj-lt"/>
              <a:buNone/>
            </a:pPr>
            <a:r>
              <a:rPr lang="nl-NL" dirty="0"/>
              <a:t>Dus u krijgt in maximaal komende 5 minuten geen 3 sheets te zien  maar 7 om deze vragen enigszins te beantwoorden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0BD57-98CE-7241-B7C2-E202480CF08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445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Kort mijzelf voorstellen en </a:t>
            </a:r>
            <a:r>
              <a:rPr lang="nl-NL" dirty="0" err="1"/>
              <a:t>Nijsen</a:t>
            </a:r>
            <a:r>
              <a:rPr lang="nl-NL" dirty="0"/>
              <a:t> company aan de hand van de ’</a:t>
            </a:r>
            <a:r>
              <a:rPr lang="nl-NL" dirty="0" err="1"/>
              <a:t>circel</a:t>
            </a:r>
            <a:r>
              <a:rPr lang="nl-NL" dirty="0"/>
              <a:t>’ i meteen ook een bruggetje naar de volgende vraag/ sheet: hoe zien wij ketensamenwerking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0BD57-98CE-7241-B7C2-E202480CF08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938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youtu.be</a:t>
            </a:r>
            <a:r>
              <a:rPr lang="nl-NL" dirty="0"/>
              <a:t>/DZa91LgtxFE?feature=shared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F553F-86A9-449E-BA57-A702F0E0AA4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175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huidige structuur en prikkel van ketensamenwerking is ontstaan voor een goede reden om de vraag </a:t>
            </a:r>
            <a:r>
              <a:rPr lang="nl-NL" dirty="0" err="1"/>
              <a:t>nml</a:t>
            </a:r>
            <a:r>
              <a:rPr lang="nl-NL" dirty="0"/>
              <a:t> te </a:t>
            </a:r>
            <a:r>
              <a:rPr lang="nl-NL" dirty="0" err="1"/>
              <a:t>beantwoordenvan</a:t>
            </a:r>
            <a:r>
              <a:rPr lang="nl-NL" dirty="0"/>
              <a:t> “Geen honger meer”, ”voor iedereen vlees” en de boer in de welstand verheffen.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0BD57-98CE-7241-B7C2-E202480CF08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58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66FA6-380F-4088-EBB7-F85736AFF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E3A8F-1711-08F1-939D-782F9C505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E8733-7A5D-3A18-ACB6-E5906E768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7D293-354F-6384-A66F-00C311B0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CF3CD-7AC3-746B-5A62-94D5F0024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986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73FF1-9E65-C956-7014-EFE0F685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6932E-A133-7484-820D-6771C5101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62854-A6E5-2469-A82D-3A6D047AD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45C75-CB8C-BF74-8A2E-00B4AA29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17212-29F8-3367-A440-2B681C4A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23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E8869D-61BB-8D4C-A282-BC77ED39D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02743F-0A5B-F528-48C9-65D08DCD8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14CF0-5661-0FC1-4BAB-DDC68EDA5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B416F-4314-10EF-AE8A-5EB63EC2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48B79-1EEA-7781-071C-486695C8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910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6074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98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394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765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036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3966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4671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329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AED8-121D-7E44-868E-DDC06988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C7DC5-D73A-A707-C4F9-B5329550C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64B3A-9260-092A-882A-96E80CBC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A4EF3-477F-5A5D-CEFB-12D872D5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1E888-1C17-4439-5101-F8370159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7344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5450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902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169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473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743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4D69C2-4A8D-9446-8583-868ECAF04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FF1E30F-D0BE-1547-99E2-B76385029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545825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E6C77-8A38-4F41-8FEB-40C06E93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37CB1B-F360-7F48-95FC-4F2768B69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59596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45EC6-BE56-B640-8AA4-93F6E0DC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5D06FE-33A3-9D4C-A67C-C913F347C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81464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FC7AE-2663-1F47-9155-4775CBDD7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7BABB5-DCB9-0E45-924E-4ABDF14FE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C0D733D-05F2-6345-82A8-F7A3BECBF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99320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62FA2-6131-5846-ACDA-A97644246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DCCB43-C6A9-FD4E-82D5-589369178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9A69999-8973-2B46-8DF3-F802A52EA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65C32B7-0367-AA45-931B-7199B5718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B4F1128-6885-D343-B414-6274D6A9D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6729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999BD-4256-D5D4-8011-5F5DA2A4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7D113-A506-C8F4-EB2B-14C00A74D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8D43B-DBE9-C993-B34A-E9A770DB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31DF2-73BB-08EC-8FFD-9AC1C955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FB830-AD19-3624-F676-E4669C4A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52702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4CF58-05CF-E740-BC66-4FF033742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D7D51B-477C-AD4D-BEF6-B156E6C26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DF0455E-8E60-1B43-8309-7FABC386D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40246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F9DD81-6277-C04E-83D3-EC4B439CE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6B64F03-22C9-1F49-A1E5-5285A572E9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22A0E0-FACD-C74A-878B-EF27388C4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80775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287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A3072-D68B-3847-B969-F23C0BB8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83996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0389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093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40E87-9113-984F-ADE2-378C5CBA7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E24095-DE77-5646-88B2-AD7A6CD6F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12993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FA3435-DF83-3D4B-A6D9-850A8EC0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034582-51EB-7D4E-8A21-9765474A0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27536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7D06D-B37D-0748-BC62-2F99CFFC0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18B70D-2BBA-D64E-9A7E-1EBEE5EE0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085305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3F41-8452-414F-A1C6-AA83678B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852B2F-C3CE-C342-81A4-93695CDBB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A17957-7284-A649-952B-D0C300593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0850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8FA99-6A3D-4426-5982-B58E8956F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2082E-3FAC-09D7-A4E2-F6EA53C45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C46FC-B5D6-9296-BA5B-A2100BA65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FBF8B-4346-8B6F-8941-E6C37590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4A596-3DAB-9E54-CE9B-F49EFEA1A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2600A-8956-FDDF-364E-A000DFD34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818401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14E3A-A164-FB45-BCC7-DB57B2EDC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1DED02-F23C-5B41-BB29-4D2B9CBEB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E1A111E-6035-354F-B64D-55000E846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E6CEE5-BE1D-164B-9C55-AC5E916D1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DBC91B8-B68C-9E4B-B181-3DD0545CA7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44226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5206C-9EA5-ED4C-BE25-BF50487B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0AB033-A6F3-524C-983A-D995F2AC8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9F0A4A1-3A19-7E42-BD9E-E15DB1181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109985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BC2C72-BF5C-B24D-80C2-800664A8F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C1A6528-654E-C74F-8610-C355F3B22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FBA8CF-4C31-6A48-A13A-26F4A1992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962708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362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36698-9950-5D45-A0E9-AD144A3B8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364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A6ECC-B31B-7AB5-BF86-0C651B68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75003-3459-ED7C-5E5A-5907C901D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9806E-8EF4-261A-C84F-AEFD30166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66B92-0FAF-0A8D-54AB-6BEBA9BA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E121D-CA2F-C29C-2030-EF70B532A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9E2EEF-3165-12C3-67DF-D5627B29E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19C46-A9B0-B3AD-704D-32FF7E79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210A78-9164-1B99-CCA4-E4461A03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8750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F486A-4564-1A56-D025-809837C6D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D7242-1A8D-38A5-96E6-65BC7FCC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3C0F12-1AB7-C449-FBA2-3F3410E27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8DA54-460E-A6F1-F36A-4D7DF578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01108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81A07-3737-D2D1-75B4-93F4B31C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CCD6CF-ED58-4715-B177-2059C7B45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E7FB6-2134-2A3C-6222-15A8549C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9895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62AAA-B151-3635-93E7-52C84A20C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1F21-AEB8-D006-B7BE-337A37BA5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80EE3-3ACE-4477-DD69-7FAEB4030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F2F44-F87F-0336-E71D-213B422FD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ECF22-5FA8-9205-786D-714B21E0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8FAB4-DF87-3CBE-FDAE-1857F5D3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57649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D0569-21A7-87A5-59F6-D7EA0AD4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4214EF-76BC-6B4C-8421-E806173A38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5C0BD-1327-941E-5A2C-D4DEFC116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E7DE0-2329-2899-C010-3AEAEBB9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51B77-94CC-47AE-35AC-5D2329291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91144-1376-1BD3-C4D2-935B272A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490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0CB13-BEDE-56AB-08AA-9A6843237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0C1B1-EE46-7B92-C85A-1665D51B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18F55-350B-5CD0-CA65-74097BB84A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0A44E-A6DC-6C47-A007-82A78749B164}" type="datetimeFigureOut">
              <a:rPr lang="en-NL" smtClean="0"/>
              <a:t>10/15/24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42B5-EE48-60C3-7FD5-3F067206E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11FC6-E6D4-1C66-6652-EFD101B00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209CE-96E9-AD43-A9A3-67B840E5DBB2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9650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07ED6-2427-DA43-BB94-D68EA7E2F7CE}" type="datetimeFigureOut">
              <a:rPr lang="nl-NL" smtClean="0"/>
              <a:t>15-10-2024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63309-18E5-9A4C-A7FA-337919AA9D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14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754BEAF-DC50-B64C-95EB-35E215E99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309100-67A9-3543-AC55-473F480CC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4963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ABB5B9B-0A2E-9143-B813-0E55D973F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AC27FA-D1BA-DC4E-B44C-30EE6AEA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2872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6.xml"/><Relationship Id="rId1" Type="http://schemas.openxmlformats.org/officeDocument/2006/relationships/video" Target="https://www.youtube.com/embed/DZa91LgtxFE?feature=oembed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3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6101B514-C2CF-4C02-58DA-1BB0006D6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" y="1336887"/>
            <a:ext cx="10622280" cy="3540760"/>
          </a:xfrm>
          <a:prstGeom prst="rect">
            <a:avLst/>
          </a:prstGeom>
          <a:ln>
            <a:solidFill>
              <a:srgbClr val="004963"/>
            </a:solidFill>
          </a:ln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E8294205-FBB9-C3C8-207B-1992E4433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012943"/>
            <a:ext cx="12192001" cy="8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8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DCBCB-8FF8-9F4E-9868-4A33883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92" y="243116"/>
            <a:ext cx="3616234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Medium" panose="020B0603020102020204" pitchFamily="34" charset="0"/>
              </a:rPr>
              <a:t>Wie zijn wij?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EBCBE8D-D89A-4244-BFE7-3F71175E7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60267" y="2201501"/>
            <a:ext cx="1759132" cy="1759132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DC89B4-EC50-3B41-A7BE-CAD873B8E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2285" y="-187929"/>
            <a:ext cx="5856097" cy="585609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B8C9BA1-DCA4-5317-ECAB-0F624998FE9A}"/>
              </a:ext>
            </a:extLst>
          </p:cNvPr>
          <p:cNvSpPr txBox="1"/>
          <p:nvPr/>
        </p:nvSpPr>
        <p:spPr>
          <a:xfrm>
            <a:off x="888274" y="4153989"/>
            <a:ext cx="5499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John Geurts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Algemeen Directeur Nijsen company (Veulen, bij Venray) sinds 2013.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Achtergrond en disclaimer: Bedrijfseconoom &amp; ICT</a:t>
            </a:r>
          </a:p>
        </p:txBody>
      </p:sp>
    </p:spTree>
    <p:extLst>
      <p:ext uri="{BB962C8B-B14F-4D97-AF65-F5344CB8AC3E}">
        <p14:creationId xmlns:p14="http://schemas.microsoft.com/office/powerpoint/2010/main" val="18679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7">
            <a:extLst>
              <a:ext uri="{FF2B5EF4-FFF2-40B4-BE49-F238E27FC236}">
                <a16:creationId xmlns:a16="http://schemas.microsoft.com/office/drawing/2014/main" id="{304A4FDB-6F3C-55E9-053F-5396110100AB}"/>
              </a:ext>
            </a:extLst>
          </p:cNvPr>
          <p:cNvSpPr/>
          <p:nvPr/>
        </p:nvSpPr>
        <p:spPr>
          <a:xfrm>
            <a:off x="10058401" y="133222"/>
            <a:ext cx="1826351" cy="1096775"/>
          </a:xfrm>
          <a:custGeom>
            <a:avLst/>
            <a:gdLst/>
            <a:ahLst/>
            <a:cxnLst/>
            <a:rect l="l" t="t" r="r" b="b"/>
            <a:pathLst>
              <a:path w="3264017" h="2010090">
                <a:moveTo>
                  <a:pt x="0" y="0"/>
                </a:moveTo>
                <a:lnTo>
                  <a:pt x="3264017" y="0"/>
                </a:lnTo>
                <a:lnTo>
                  <a:pt x="3264017" y="2010091"/>
                </a:lnTo>
                <a:lnTo>
                  <a:pt x="0" y="20100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Onlinemedia 5" title="Duurzame innovaties in de diervoedersector: Nijsen company opwaardeert voedselresten">
            <a:hlinkClick r:id="" action="ppaction://media"/>
            <a:extLst>
              <a:ext uri="{FF2B5EF4-FFF2-40B4-BE49-F238E27FC236}">
                <a16:creationId xmlns:a16="http://schemas.microsoft.com/office/drawing/2014/main" id="{4FA9A604-CAFE-BB4C-6CEC-29753FBB6CD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59989" y="943499"/>
            <a:ext cx="7872021" cy="4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0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>
          <a:xfrm>
            <a:off x="1216048" y="237919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nl-NL" sz="3600" dirty="0" err="1">
                <a:latin typeface="Franklin Gothic Medium" panose="020B0603020102020204" pitchFamily="34" charset="0"/>
              </a:rPr>
              <a:t>Vereenvoudigde</a:t>
            </a:r>
            <a:r>
              <a:rPr lang="en-US" altLang="nl-NL" sz="3600" dirty="0">
                <a:latin typeface="Franklin Gothic Medium" panose="020B0603020102020204" pitchFamily="34" charset="0"/>
              </a:rPr>
              <a:t> </a:t>
            </a:r>
            <a:r>
              <a:rPr lang="en-US" altLang="nl-NL" sz="3600" dirty="0" err="1">
                <a:latin typeface="Franklin Gothic Medium" panose="020B0603020102020204" pitchFamily="34" charset="0"/>
              </a:rPr>
              <a:t>keten</a:t>
            </a:r>
            <a:r>
              <a:rPr lang="en-US" altLang="nl-NL" sz="3600" dirty="0">
                <a:latin typeface="Franklin Gothic Medium" panose="020B0603020102020204" pitchFamily="34" charset="0"/>
              </a:rPr>
              <a:t> </a:t>
            </a:r>
            <a:r>
              <a:rPr lang="en-US" altLang="nl-NL" sz="3600" dirty="0" err="1">
                <a:latin typeface="Franklin Gothic Medium" panose="020B0603020102020204" pitchFamily="34" charset="0"/>
              </a:rPr>
              <a:t>Varkensvlees</a:t>
            </a:r>
            <a:endParaRPr lang="nl-NL" altLang="nl-NL" sz="3600" dirty="0">
              <a:latin typeface="Franklin Gothic Medium" panose="020B0603020102020204" pitchFamily="34" charset="0"/>
            </a:endParaRPr>
          </a:p>
        </p:txBody>
      </p:sp>
      <p:sp>
        <p:nvSpPr>
          <p:cNvPr id="4" name="Afgeronde rechthoek 3">
            <a:extLst>
              <a:ext uri="{FF2B5EF4-FFF2-40B4-BE49-F238E27FC236}">
                <a16:creationId xmlns:a16="http://schemas.microsoft.com/office/drawing/2014/main" id="{56EC900D-CDC3-E74B-A9AE-D8A04BCD84E3}"/>
              </a:ext>
            </a:extLst>
          </p:cNvPr>
          <p:cNvSpPr/>
          <p:nvPr/>
        </p:nvSpPr>
        <p:spPr>
          <a:xfrm>
            <a:off x="1755600" y="2859131"/>
            <a:ext cx="7200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Meng-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voeder</a:t>
            </a:r>
          </a:p>
        </p:txBody>
      </p:sp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B22DC0F4-67BC-0544-ADB8-D62C4F439B29}"/>
              </a:ext>
            </a:extLst>
          </p:cNvPr>
          <p:cNvSpPr/>
          <p:nvPr/>
        </p:nvSpPr>
        <p:spPr>
          <a:xfrm>
            <a:off x="2943732" y="2848249"/>
            <a:ext cx="7189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Boer</a:t>
            </a:r>
          </a:p>
        </p:txBody>
      </p:sp>
      <p:sp>
        <p:nvSpPr>
          <p:cNvPr id="10" name="Afgeronde rechthoek 9">
            <a:extLst>
              <a:ext uri="{FF2B5EF4-FFF2-40B4-BE49-F238E27FC236}">
                <a16:creationId xmlns:a16="http://schemas.microsoft.com/office/drawing/2014/main" id="{DE90FDD1-0ED0-5B4D-84D2-B20091DEDD47}"/>
              </a:ext>
            </a:extLst>
          </p:cNvPr>
          <p:cNvSpPr/>
          <p:nvPr/>
        </p:nvSpPr>
        <p:spPr>
          <a:xfrm>
            <a:off x="4131864" y="2859131"/>
            <a:ext cx="7200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Logistiek</a:t>
            </a:r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42BE4460-B5AC-AE43-AB14-CA431C859E69}"/>
              </a:ext>
            </a:extLst>
          </p:cNvPr>
          <p:cNvSpPr/>
          <p:nvPr/>
        </p:nvSpPr>
        <p:spPr>
          <a:xfrm>
            <a:off x="5319996" y="2845977"/>
            <a:ext cx="9361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Slacht</a:t>
            </a:r>
          </a:p>
        </p:txBody>
      </p:sp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81C04DC6-A3BF-F34B-A921-FF72AD77E9CC}"/>
              </a:ext>
            </a:extLst>
          </p:cNvPr>
          <p:cNvSpPr/>
          <p:nvPr/>
        </p:nvSpPr>
        <p:spPr>
          <a:xfrm>
            <a:off x="6724152" y="2859131"/>
            <a:ext cx="92234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Verwerker</a:t>
            </a:r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E855D324-74C2-8C4A-BAB2-A2E17753744A}"/>
              </a:ext>
            </a:extLst>
          </p:cNvPr>
          <p:cNvSpPr/>
          <p:nvPr/>
        </p:nvSpPr>
        <p:spPr>
          <a:xfrm>
            <a:off x="8112224" y="2859131"/>
            <a:ext cx="86409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Retail</a:t>
            </a:r>
          </a:p>
        </p:txBody>
      </p:sp>
      <p:sp>
        <p:nvSpPr>
          <p:cNvPr id="6" name="Lachebekje 5">
            <a:extLst>
              <a:ext uri="{FF2B5EF4-FFF2-40B4-BE49-F238E27FC236}">
                <a16:creationId xmlns:a16="http://schemas.microsoft.com/office/drawing/2014/main" id="{F8C87728-7125-4E43-BD79-B2E8181DC18A}"/>
              </a:ext>
            </a:extLst>
          </p:cNvPr>
          <p:cNvSpPr/>
          <p:nvPr/>
        </p:nvSpPr>
        <p:spPr>
          <a:xfrm>
            <a:off x="9442050" y="2764887"/>
            <a:ext cx="864096" cy="79208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6C1DBAC-C1DB-2A47-9815-5F7F869C5451}"/>
              </a:ext>
            </a:extLst>
          </p:cNvPr>
          <p:cNvSpPr txBox="1"/>
          <p:nvPr/>
        </p:nvSpPr>
        <p:spPr>
          <a:xfrm>
            <a:off x="940491" y="1207330"/>
            <a:ext cx="9751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CASUS: Retail wil varkensvlees met laagste CO2 voetafdruk!</a:t>
            </a:r>
          </a:p>
        </p:txBody>
      </p:sp>
      <p:sp>
        <p:nvSpPr>
          <p:cNvPr id="16" name="Pijl links 15">
            <a:extLst>
              <a:ext uri="{FF2B5EF4-FFF2-40B4-BE49-F238E27FC236}">
                <a16:creationId xmlns:a16="http://schemas.microsoft.com/office/drawing/2014/main" id="{B51D4A2E-CB9B-9B47-BF82-AB6E20A5EE74}"/>
              </a:ext>
            </a:extLst>
          </p:cNvPr>
          <p:cNvSpPr/>
          <p:nvPr/>
        </p:nvSpPr>
        <p:spPr>
          <a:xfrm>
            <a:off x="6274683" y="3136992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Pijl links 21">
            <a:extLst>
              <a:ext uri="{FF2B5EF4-FFF2-40B4-BE49-F238E27FC236}">
                <a16:creationId xmlns:a16="http://schemas.microsoft.com/office/drawing/2014/main" id="{6E06C522-D6F2-4140-96D1-9E6F053AB962}"/>
              </a:ext>
            </a:extLst>
          </p:cNvPr>
          <p:cNvSpPr/>
          <p:nvPr/>
        </p:nvSpPr>
        <p:spPr>
          <a:xfrm>
            <a:off x="3662652" y="3149502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Pijl links 22">
            <a:extLst>
              <a:ext uri="{FF2B5EF4-FFF2-40B4-BE49-F238E27FC236}">
                <a16:creationId xmlns:a16="http://schemas.microsoft.com/office/drawing/2014/main" id="{3805CD78-55AD-F34D-AEB9-843FC97F2F48}"/>
              </a:ext>
            </a:extLst>
          </p:cNvPr>
          <p:cNvSpPr/>
          <p:nvPr/>
        </p:nvSpPr>
        <p:spPr>
          <a:xfrm>
            <a:off x="4850784" y="3160932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Pijl links 23">
            <a:extLst>
              <a:ext uri="{FF2B5EF4-FFF2-40B4-BE49-F238E27FC236}">
                <a16:creationId xmlns:a16="http://schemas.microsoft.com/office/drawing/2014/main" id="{F5949F5C-AB1E-B04D-8FFD-93B85B6BF8C2}"/>
              </a:ext>
            </a:extLst>
          </p:cNvPr>
          <p:cNvSpPr/>
          <p:nvPr/>
        </p:nvSpPr>
        <p:spPr>
          <a:xfrm>
            <a:off x="2486621" y="3160932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Pijl links 24">
            <a:extLst>
              <a:ext uri="{FF2B5EF4-FFF2-40B4-BE49-F238E27FC236}">
                <a16:creationId xmlns:a16="http://schemas.microsoft.com/office/drawing/2014/main" id="{A8944850-B2FE-DB46-A753-F7577C548E09}"/>
              </a:ext>
            </a:extLst>
          </p:cNvPr>
          <p:cNvSpPr/>
          <p:nvPr/>
        </p:nvSpPr>
        <p:spPr>
          <a:xfrm>
            <a:off x="7678839" y="3149501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Pijl links 25">
            <a:extLst>
              <a:ext uri="{FF2B5EF4-FFF2-40B4-BE49-F238E27FC236}">
                <a16:creationId xmlns:a16="http://schemas.microsoft.com/office/drawing/2014/main" id="{89A1BAB5-8BB6-9642-A027-481FB4948CE1}"/>
              </a:ext>
            </a:extLst>
          </p:cNvPr>
          <p:cNvSpPr/>
          <p:nvPr/>
        </p:nvSpPr>
        <p:spPr>
          <a:xfrm>
            <a:off x="8975160" y="3149500"/>
            <a:ext cx="466891" cy="1338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7" name="Kromme verbindingslijn 36">
            <a:extLst>
              <a:ext uri="{FF2B5EF4-FFF2-40B4-BE49-F238E27FC236}">
                <a16:creationId xmlns:a16="http://schemas.microsoft.com/office/drawing/2014/main" id="{A9275B9E-984A-F540-BD0D-AB472EFD73B1}"/>
              </a:ext>
            </a:extLst>
          </p:cNvPr>
          <p:cNvCxnSpPr>
            <a:cxnSpLocks/>
            <a:stCxn id="4" idx="0"/>
            <a:endCxn id="9" idx="0"/>
          </p:cNvCxnSpPr>
          <p:nvPr/>
        </p:nvCxnSpPr>
        <p:spPr>
          <a:xfrm rot="5400000" flipH="1" flipV="1">
            <a:off x="2703975" y="2259914"/>
            <a:ext cx="10882" cy="1187552"/>
          </a:xfrm>
          <a:prstGeom prst="curvedConnector3">
            <a:avLst>
              <a:gd name="adj1" fmla="val 2200717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Kromme verbindingslijn 40">
            <a:extLst>
              <a:ext uri="{FF2B5EF4-FFF2-40B4-BE49-F238E27FC236}">
                <a16:creationId xmlns:a16="http://schemas.microsoft.com/office/drawing/2014/main" id="{2FF8B298-FD44-9943-B349-440A21C7969E}"/>
              </a:ext>
            </a:extLst>
          </p:cNvPr>
          <p:cNvCxnSpPr/>
          <p:nvPr/>
        </p:nvCxnSpPr>
        <p:spPr>
          <a:xfrm rot="5400000" flipH="1" flipV="1">
            <a:off x="3919871" y="2250418"/>
            <a:ext cx="10882" cy="1188132"/>
          </a:xfrm>
          <a:prstGeom prst="curvedConnector3">
            <a:avLst>
              <a:gd name="adj1" fmla="val 2200717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Kromme verbindingslijn 41">
            <a:extLst>
              <a:ext uri="{FF2B5EF4-FFF2-40B4-BE49-F238E27FC236}">
                <a16:creationId xmlns:a16="http://schemas.microsoft.com/office/drawing/2014/main" id="{8B192E69-9974-AC48-9EA1-6B44A68EB0CD}"/>
              </a:ext>
            </a:extLst>
          </p:cNvPr>
          <p:cNvCxnSpPr/>
          <p:nvPr/>
        </p:nvCxnSpPr>
        <p:spPr>
          <a:xfrm rot="5400000" flipH="1" flipV="1">
            <a:off x="5155012" y="2232911"/>
            <a:ext cx="10882" cy="1188132"/>
          </a:xfrm>
          <a:prstGeom prst="curvedConnector3">
            <a:avLst>
              <a:gd name="adj1" fmla="val 2200717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Kromme verbindingslijn 42">
            <a:extLst>
              <a:ext uri="{FF2B5EF4-FFF2-40B4-BE49-F238E27FC236}">
                <a16:creationId xmlns:a16="http://schemas.microsoft.com/office/drawing/2014/main" id="{A9E8D3C6-0CE5-0843-A19C-068718CE3E01}"/>
              </a:ext>
            </a:extLst>
          </p:cNvPr>
          <p:cNvCxnSpPr/>
          <p:nvPr/>
        </p:nvCxnSpPr>
        <p:spPr>
          <a:xfrm rot="5400000" flipH="1" flipV="1">
            <a:off x="6404711" y="2227470"/>
            <a:ext cx="10882" cy="1188132"/>
          </a:xfrm>
          <a:prstGeom prst="curvedConnector3">
            <a:avLst>
              <a:gd name="adj1" fmla="val 2200717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Kromme verbindingslijn 43">
            <a:extLst>
              <a:ext uri="{FF2B5EF4-FFF2-40B4-BE49-F238E27FC236}">
                <a16:creationId xmlns:a16="http://schemas.microsoft.com/office/drawing/2014/main" id="{140384A5-B033-994A-B71A-2A7CA81C0C98}"/>
              </a:ext>
            </a:extLst>
          </p:cNvPr>
          <p:cNvCxnSpPr/>
          <p:nvPr/>
        </p:nvCxnSpPr>
        <p:spPr>
          <a:xfrm rot="5400000" flipH="1" flipV="1">
            <a:off x="7689257" y="2239690"/>
            <a:ext cx="10882" cy="1188132"/>
          </a:xfrm>
          <a:prstGeom prst="curvedConnector3">
            <a:avLst>
              <a:gd name="adj1" fmla="val 2200717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85832B3E-A064-4302-2349-CB8DE1F2FD6A}"/>
              </a:ext>
            </a:extLst>
          </p:cNvPr>
          <p:cNvSpPr/>
          <p:nvPr/>
        </p:nvSpPr>
        <p:spPr>
          <a:xfrm>
            <a:off x="459673" y="2859131"/>
            <a:ext cx="7200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Grond-stoffen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Pijl links 2">
            <a:extLst>
              <a:ext uri="{FF2B5EF4-FFF2-40B4-BE49-F238E27FC236}">
                <a16:creationId xmlns:a16="http://schemas.microsoft.com/office/drawing/2014/main" id="{150B1B85-321D-F0C4-7C99-6B67C5699773}"/>
              </a:ext>
            </a:extLst>
          </p:cNvPr>
          <p:cNvSpPr/>
          <p:nvPr/>
        </p:nvSpPr>
        <p:spPr>
          <a:xfrm>
            <a:off x="1203637" y="3158126"/>
            <a:ext cx="549642" cy="11274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" name="Kromme verbindingslijn 4">
            <a:extLst>
              <a:ext uri="{FF2B5EF4-FFF2-40B4-BE49-F238E27FC236}">
                <a16:creationId xmlns:a16="http://schemas.microsoft.com/office/drawing/2014/main" id="{26DAF166-9331-3F6F-8CAB-3CE6CC2A808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62236" y="2274815"/>
            <a:ext cx="10882" cy="1187552"/>
          </a:xfrm>
          <a:prstGeom prst="curvedConnector3">
            <a:avLst>
              <a:gd name="adj1" fmla="val 3080086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Kromme verbindingslijn 13">
            <a:extLst>
              <a:ext uri="{FF2B5EF4-FFF2-40B4-BE49-F238E27FC236}">
                <a16:creationId xmlns:a16="http://schemas.microsoft.com/office/drawing/2014/main" id="{ED81042E-7D0D-272A-0098-4616F77D09B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12487" y="4199725"/>
            <a:ext cx="10882" cy="1187552"/>
          </a:xfrm>
          <a:prstGeom prst="curvedConnector3">
            <a:avLst>
              <a:gd name="adj1" fmla="val 3080086"/>
            </a:avLst>
          </a:prstGeom>
          <a:ln w="349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jl links 16">
            <a:extLst>
              <a:ext uri="{FF2B5EF4-FFF2-40B4-BE49-F238E27FC236}">
                <a16:creationId xmlns:a16="http://schemas.microsoft.com/office/drawing/2014/main" id="{13F1E602-CA7F-F69F-0A0F-8FA0ADDFD8EA}"/>
              </a:ext>
            </a:extLst>
          </p:cNvPr>
          <p:cNvSpPr/>
          <p:nvPr/>
        </p:nvSpPr>
        <p:spPr>
          <a:xfrm>
            <a:off x="7161479" y="5343318"/>
            <a:ext cx="549642" cy="11274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924E661-54D2-B2D9-46DA-25AC8D2968F2}"/>
              </a:ext>
            </a:extLst>
          </p:cNvPr>
          <p:cNvSpPr txBox="1"/>
          <p:nvPr/>
        </p:nvSpPr>
        <p:spPr>
          <a:xfrm>
            <a:off x="8031417" y="4505865"/>
            <a:ext cx="1297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Data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C23E268-6679-B4EA-BE6A-AD924FED270A}"/>
              </a:ext>
            </a:extLst>
          </p:cNvPr>
          <p:cNvSpPr txBox="1"/>
          <p:nvPr/>
        </p:nvSpPr>
        <p:spPr>
          <a:xfrm>
            <a:off x="8031417" y="5234876"/>
            <a:ext cx="1297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Product</a:t>
            </a:r>
          </a:p>
        </p:txBody>
      </p:sp>
      <p:sp>
        <p:nvSpPr>
          <p:cNvPr id="28" name="Ovale toelichting 27">
            <a:extLst>
              <a:ext uri="{FF2B5EF4-FFF2-40B4-BE49-F238E27FC236}">
                <a16:creationId xmlns:a16="http://schemas.microsoft.com/office/drawing/2014/main" id="{BA62B106-0F98-081C-159B-3FCB9DD4093F}"/>
              </a:ext>
            </a:extLst>
          </p:cNvPr>
          <p:cNvSpPr/>
          <p:nvPr/>
        </p:nvSpPr>
        <p:spPr>
          <a:xfrm rot="20390770">
            <a:off x="1671674" y="3708497"/>
            <a:ext cx="2195306" cy="1192989"/>
          </a:xfrm>
          <a:prstGeom prst="wedgeEllipseCallout">
            <a:avLst>
              <a:gd name="adj1" fmla="val -9998"/>
              <a:gd name="adj2" fmla="val -6834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88814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332AF-4F70-C034-1DA4-CD4792AB2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23BAF-6E7E-02C6-E26B-5C3D617DA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Keten is complex: Dataflow in de keten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F71054C-FD50-833F-6B03-90AB20968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530" y="1334453"/>
            <a:ext cx="9640389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77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D24A0-AE7E-215F-A6BE-107B4AF5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casus: Dataflow in de keten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EAD865-1460-CA5E-4A78-BB40CE384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Duurzaamheid = Wetgeving</a:t>
            </a:r>
          </a:p>
          <a:p>
            <a:pPr lvl="1"/>
            <a:r>
              <a:rPr lang="nl-NL" dirty="0"/>
              <a:t>CSRD</a:t>
            </a:r>
          </a:p>
          <a:p>
            <a:pPr lvl="1"/>
            <a:r>
              <a:rPr lang="nl-NL" dirty="0"/>
              <a:t>CSDD</a:t>
            </a:r>
          </a:p>
          <a:p>
            <a:pPr lvl="1"/>
            <a:r>
              <a:rPr lang="nl-NL" dirty="0"/>
              <a:t>EUDR</a:t>
            </a:r>
          </a:p>
          <a:p>
            <a:pPr lvl="1"/>
            <a:r>
              <a:rPr lang="nl-NL" dirty="0"/>
              <a:t>Kaderrichtlijn Water</a:t>
            </a:r>
          </a:p>
          <a:p>
            <a:pPr lvl="1"/>
            <a:r>
              <a:rPr lang="nl-NL" dirty="0"/>
              <a:t>Mestbeleid</a:t>
            </a:r>
          </a:p>
          <a:p>
            <a:pPr lvl="1"/>
            <a:r>
              <a:rPr lang="nl-NL" dirty="0" err="1"/>
              <a:t>SBTi</a:t>
            </a:r>
            <a:endParaRPr lang="nl-NL" dirty="0"/>
          </a:p>
          <a:p>
            <a:pPr lvl="1"/>
            <a:r>
              <a:rPr lang="nl-NL" dirty="0"/>
              <a:t>Stikstof</a:t>
            </a:r>
          </a:p>
          <a:p>
            <a:r>
              <a:rPr lang="nl-NL" dirty="0"/>
              <a:t>En dan is er nog regelgeving rond voedselveiligheid, privacy,..</a:t>
            </a:r>
          </a:p>
        </p:txBody>
      </p:sp>
      <p:sp>
        <p:nvSpPr>
          <p:cNvPr id="4" name="Ovale toelichting 3">
            <a:extLst>
              <a:ext uri="{FF2B5EF4-FFF2-40B4-BE49-F238E27FC236}">
                <a16:creationId xmlns:a16="http://schemas.microsoft.com/office/drawing/2014/main" id="{FE0A0EDA-E659-929E-6F5D-AB52CD667764}"/>
              </a:ext>
            </a:extLst>
          </p:cNvPr>
          <p:cNvSpPr/>
          <p:nvPr/>
        </p:nvSpPr>
        <p:spPr>
          <a:xfrm>
            <a:off x="7176655" y="2563091"/>
            <a:ext cx="3962400" cy="1773382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Vraagt allemaal om data uit de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gehele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keten!</a:t>
            </a:r>
          </a:p>
        </p:txBody>
      </p:sp>
    </p:spTree>
    <p:extLst>
      <p:ext uri="{BB962C8B-B14F-4D97-AF65-F5344CB8AC3E}">
        <p14:creationId xmlns:p14="http://schemas.microsoft.com/office/powerpoint/2010/main" val="191388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274B2-5DA2-E241-2E3C-F92881C1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nu te beginnen?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4D3B9D-6719-36CD-AF10-896AE0455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Complex ecosysteem</a:t>
            </a:r>
          </a:p>
          <a:p>
            <a:r>
              <a:rPr lang="nl-NL" dirty="0"/>
              <a:t>Veel verschil in digitale maturiteit</a:t>
            </a:r>
          </a:p>
          <a:p>
            <a:r>
              <a:rPr lang="nl-NL" dirty="0"/>
              <a:t>Wantrouwen tussen ketenpartners</a:t>
            </a:r>
          </a:p>
          <a:p>
            <a:r>
              <a:rPr lang="nl-NL" dirty="0"/>
              <a:t>Welke data?</a:t>
            </a:r>
          </a:p>
          <a:p>
            <a:r>
              <a:rPr lang="nl-NL" dirty="0"/>
              <a:t>Waar zit de data (vaak diep in de keten)?</a:t>
            </a:r>
          </a:p>
          <a:p>
            <a:r>
              <a:rPr lang="nl-NL" dirty="0"/>
              <a:t>Welke technologie(en)?</a:t>
            </a:r>
          </a:p>
          <a:p>
            <a:r>
              <a:rPr lang="nl-NL" dirty="0"/>
              <a:t>Welke ‘waarheid’?</a:t>
            </a:r>
          </a:p>
          <a:p>
            <a:r>
              <a:rPr lang="nl-NL" dirty="0"/>
              <a:t>En uiteraard €€€€?</a:t>
            </a:r>
          </a:p>
        </p:txBody>
      </p:sp>
      <p:sp>
        <p:nvSpPr>
          <p:cNvPr id="4" name="Ovale toelichting 3">
            <a:extLst>
              <a:ext uri="{FF2B5EF4-FFF2-40B4-BE49-F238E27FC236}">
                <a16:creationId xmlns:a16="http://schemas.microsoft.com/office/drawing/2014/main" id="{A79EE014-73AA-A304-DDA8-C64F9CC8FAAE}"/>
              </a:ext>
            </a:extLst>
          </p:cNvPr>
          <p:cNvSpPr/>
          <p:nvPr/>
        </p:nvSpPr>
        <p:spPr>
          <a:xfrm>
            <a:off x="8326582" y="2008909"/>
            <a:ext cx="2812473" cy="2119746"/>
          </a:xfrm>
          <a:prstGeom prst="wedgeEllipseCallout">
            <a:avLst>
              <a:gd name="adj1" fmla="val -72043"/>
              <a:gd name="adj2" fmla="val 1021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Werkt verstarrend</a:t>
            </a:r>
          </a:p>
        </p:txBody>
      </p:sp>
    </p:spTree>
    <p:extLst>
      <p:ext uri="{BB962C8B-B14F-4D97-AF65-F5344CB8AC3E}">
        <p14:creationId xmlns:p14="http://schemas.microsoft.com/office/powerpoint/2010/main" val="77056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2039D8-C408-5BE5-E895-5DDF388CC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Starten “simpel”: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47ADBB-135B-C201-F10A-716F57E8E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Keten:</a:t>
            </a:r>
          </a:p>
          <a:p>
            <a:pPr lvl="1"/>
            <a:r>
              <a:rPr lang="nl-NL" sz="2000" b="1" dirty="0">
                <a:solidFill>
                  <a:srgbClr val="FF0000"/>
                </a:solidFill>
              </a:rPr>
              <a:t>Toeleverancier </a:t>
            </a:r>
            <a:r>
              <a:rPr lang="nl-NL" sz="2000" b="1" dirty="0">
                <a:solidFill>
                  <a:srgbClr val="FF0000"/>
                </a:solidFill>
                <a:sym typeface="Wingdings" pitchFamily="2" charset="2"/>
              </a:rPr>
              <a:t> R</a:t>
            </a:r>
            <a:r>
              <a:rPr lang="nl-NL" sz="2000" b="1" dirty="0">
                <a:solidFill>
                  <a:srgbClr val="FF0000"/>
                </a:solidFill>
              </a:rPr>
              <a:t>etail </a:t>
            </a:r>
            <a:r>
              <a:rPr lang="nl-NL" sz="2000" b="1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nl-NL" sz="2000" b="1" dirty="0">
                <a:solidFill>
                  <a:srgbClr val="FF0000"/>
                </a:solidFill>
              </a:rPr>
              <a:t> Reststroom </a:t>
            </a:r>
            <a:r>
              <a:rPr lang="nl-NL" sz="2000" b="1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nl-NL" sz="2000" dirty="0">
                <a:sym typeface="Wingdings" pitchFamily="2" charset="2"/>
              </a:rPr>
              <a:t> </a:t>
            </a:r>
            <a:r>
              <a:rPr lang="nl-NL" sz="2000" b="1" dirty="0">
                <a:solidFill>
                  <a:srgbClr val="FF0000"/>
                </a:solidFill>
              </a:rPr>
              <a:t>Voer (</a:t>
            </a:r>
            <a:r>
              <a:rPr lang="nl-NL" sz="2000" b="1" dirty="0" err="1">
                <a:solidFill>
                  <a:srgbClr val="FF0000"/>
                </a:solidFill>
              </a:rPr>
              <a:t>Nijsen</a:t>
            </a:r>
            <a:r>
              <a:rPr lang="nl-NL" sz="2000" b="1" dirty="0">
                <a:solidFill>
                  <a:srgbClr val="FF0000"/>
                </a:solidFill>
              </a:rPr>
              <a:t>) </a:t>
            </a:r>
            <a:r>
              <a:rPr lang="nl-NL" sz="2000" b="1" dirty="0">
                <a:solidFill>
                  <a:srgbClr val="FF0000"/>
                </a:solidFill>
                <a:sym typeface="Wingdings" pitchFamily="2" charset="2"/>
              </a:rPr>
              <a:t> Boer Slacht Verwerker Product Retail</a:t>
            </a:r>
          </a:p>
          <a:p>
            <a:r>
              <a:rPr lang="nl-NL" dirty="0"/>
              <a:t>1 retailer / 1 slachter / 1 verwerker / beperkt aantal producten</a:t>
            </a:r>
          </a:p>
          <a:p>
            <a:r>
              <a:rPr lang="nl-NL" dirty="0"/>
              <a:t>Wel meerdere boeren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Ovale toelichting 3">
            <a:extLst>
              <a:ext uri="{FF2B5EF4-FFF2-40B4-BE49-F238E27FC236}">
                <a16:creationId xmlns:a16="http://schemas.microsoft.com/office/drawing/2014/main" id="{93FE037A-1AFF-E569-B162-F9B9507B6D6D}"/>
              </a:ext>
            </a:extLst>
          </p:cNvPr>
          <p:cNvSpPr/>
          <p:nvPr/>
        </p:nvSpPr>
        <p:spPr>
          <a:xfrm>
            <a:off x="6096000" y="4001294"/>
            <a:ext cx="3976254" cy="1274618"/>
          </a:xfrm>
          <a:prstGeom prst="wedgeEllipseCallout">
            <a:avLst>
              <a:gd name="adj1" fmla="val -95049"/>
              <a:gd name="adj2" fmla="val -5489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Boeren willen kunnen kiezen!</a:t>
            </a:r>
          </a:p>
        </p:txBody>
      </p:sp>
    </p:spTree>
    <p:extLst>
      <p:ext uri="{BB962C8B-B14F-4D97-AF65-F5344CB8AC3E}">
        <p14:creationId xmlns:p14="http://schemas.microsoft.com/office/powerpoint/2010/main" val="168356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29997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Aan de slag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177F3E3-89D1-2138-9EA2-4C7C7E447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9789499-B2F6-408C-7C9F-0A79CC9EE5AC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3952976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 descr="A logo for a company&#10;&#10;Description automatically generated">
            <a:extLst>
              <a:ext uri="{FF2B5EF4-FFF2-40B4-BE49-F238E27FC236}">
                <a16:creationId xmlns:a16="http://schemas.microsoft.com/office/drawing/2014/main" id="{85F4228A-A5BE-6804-5288-E731C9C62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820" y="28582"/>
            <a:ext cx="2068181" cy="1120105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7EC75A7B-9A86-80B6-050A-5FAF9A234E1C}"/>
              </a:ext>
            </a:extLst>
          </p:cNvPr>
          <p:cNvGrpSpPr/>
          <p:nvPr/>
        </p:nvGrpSpPr>
        <p:grpSpPr>
          <a:xfrm>
            <a:off x="1409087" y="1032227"/>
            <a:ext cx="9320826" cy="5625630"/>
            <a:chOff x="62098" y="-8627"/>
            <a:chExt cx="9781804" cy="6866627"/>
          </a:xfrm>
        </p:grpSpPr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9E88C350-936A-950E-F97D-B98713698B34}"/>
                </a:ext>
              </a:extLst>
            </p:cNvPr>
            <p:cNvSpPr/>
            <p:nvPr/>
          </p:nvSpPr>
          <p:spPr>
            <a:xfrm>
              <a:off x="62098" y="-8627"/>
              <a:ext cx="9781804" cy="6866627"/>
            </a:xfrm>
            <a:prstGeom prst="roundRect">
              <a:avLst/>
            </a:prstGeom>
            <a:solidFill>
              <a:srgbClr val="0049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NL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F979C6E5-5A21-1EE4-F34E-BBC9B52248BE}"/>
                </a:ext>
              </a:extLst>
            </p:cNvPr>
            <p:cNvSpPr/>
            <p:nvPr/>
          </p:nvSpPr>
          <p:spPr>
            <a:xfrm>
              <a:off x="1007222" y="829665"/>
              <a:ext cx="7891556" cy="519004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NL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737B2F7-F322-28A8-2B55-70F275BB1086}"/>
              </a:ext>
            </a:extLst>
          </p:cNvPr>
          <p:cNvSpPr txBox="1"/>
          <p:nvPr/>
        </p:nvSpPr>
        <p:spPr>
          <a:xfrm>
            <a:off x="3466151" y="276887"/>
            <a:ext cx="5259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/>
                </a:solidFill>
                <a:latin typeface=""/>
              </a:rPr>
              <a:t>Voorwaarden voor de volgende stap</a:t>
            </a:r>
          </a:p>
        </p:txBody>
      </p:sp>
      <p:sp>
        <p:nvSpPr>
          <p:cNvPr id="78" name="Tekstvak 23">
            <a:extLst>
              <a:ext uri="{FF2B5EF4-FFF2-40B4-BE49-F238E27FC236}">
                <a16:creationId xmlns:a16="http://schemas.microsoft.com/office/drawing/2014/main" id="{6E29D3BC-82CA-3F2B-D07C-89C04F0931DE}"/>
              </a:ext>
            </a:extLst>
          </p:cNvPr>
          <p:cNvSpPr txBox="1"/>
          <p:nvPr/>
        </p:nvSpPr>
        <p:spPr>
          <a:xfrm>
            <a:off x="2720356" y="2112075"/>
            <a:ext cx="148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>
                    <a:lumMod val="95000"/>
                    <a:lumOff val="5000"/>
                  </a:prstClr>
                </a:solidFill>
                <a:latin typeface=""/>
              </a:rPr>
              <a:t>Product</a:t>
            </a:r>
          </a:p>
        </p:txBody>
      </p:sp>
      <p:sp>
        <p:nvSpPr>
          <p:cNvPr id="80" name="Tekstvak 25">
            <a:extLst>
              <a:ext uri="{FF2B5EF4-FFF2-40B4-BE49-F238E27FC236}">
                <a16:creationId xmlns:a16="http://schemas.microsoft.com/office/drawing/2014/main" id="{96811569-3182-5D45-A329-060BEE369427}"/>
              </a:ext>
            </a:extLst>
          </p:cNvPr>
          <p:cNvSpPr txBox="1"/>
          <p:nvPr/>
        </p:nvSpPr>
        <p:spPr>
          <a:xfrm>
            <a:off x="6649478" y="2112075"/>
            <a:ext cx="242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>
                    <a:lumMod val="95000"/>
                    <a:lumOff val="5000"/>
                  </a:prstClr>
                </a:solidFill>
                <a:latin typeface=""/>
              </a:rPr>
              <a:t>Samenwerking </a:t>
            </a:r>
          </a:p>
        </p:txBody>
      </p:sp>
      <p:sp>
        <p:nvSpPr>
          <p:cNvPr id="81" name="Tekstvak 39">
            <a:extLst>
              <a:ext uri="{FF2B5EF4-FFF2-40B4-BE49-F238E27FC236}">
                <a16:creationId xmlns:a16="http://schemas.microsoft.com/office/drawing/2014/main" id="{8FBB0A4D-A530-B5BE-6508-548F89E68F6E}"/>
              </a:ext>
            </a:extLst>
          </p:cNvPr>
          <p:cNvSpPr txBox="1"/>
          <p:nvPr/>
        </p:nvSpPr>
        <p:spPr>
          <a:xfrm>
            <a:off x="6372070" y="5119000"/>
            <a:ext cx="298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>
                    <a:lumMod val="95000"/>
                    <a:lumOff val="5000"/>
                  </a:prstClr>
                </a:solidFill>
                <a:latin typeface=""/>
              </a:rPr>
              <a:t>Beleid/regelgeving </a:t>
            </a:r>
          </a:p>
        </p:txBody>
      </p:sp>
      <p:sp>
        <p:nvSpPr>
          <p:cNvPr id="82" name="Tekstvak 40">
            <a:extLst>
              <a:ext uri="{FF2B5EF4-FFF2-40B4-BE49-F238E27FC236}">
                <a16:creationId xmlns:a16="http://schemas.microsoft.com/office/drawing/2014/main" id="{1742E905-4E5E-3035-977F-45D07701736D}"/>
              </a:ext>
            </a:extLst>
          </p:cNvPr>
          <p:cNvSpPr txBox="1"/>
          <p:nvPr/>
        </p:nvSpPr>
        <p:spPr>
          <a:xfrm>
            <a:off x="4831059" y="3590117"/>
            <a:ext cx="1883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>
                    <a:lumMod val="95000"/>
                    <a:lumOff val="5000"/>
                  </a:prstClr>
                </a:solidFill>
                <a:latin typeface=""/>
              </a:rPr>
              <a:t>Onderzoek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4580BE0-30E5-9026-1C64-7C392ACFE2D4}"/>
              </a:ext>
            </a:extLst>
          </p:cNvPr>
          <p:cNvSpPr txBox="1"/>
          <p:nvPr/>
        </p:nvSpPr>
        <p:spPr>
          <a:xfrm>
            <a:off x="4113477" y="5874554"/>
            <a:ext cx="3946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NL" sz="4400" b="1" dirty="0">
                <a:solidFill>
                  <a:prstClr val="white"/>
                </a:solidFill>
                <a:latin typeface=""/>
              </a:rPr>
              <a:t>Logistiek</a:t>
            </a:r>
            <a:endParaRPr lang="en-NL" sz="2400" b="1" dirty="0">
              <a:solidFill>
                <a:prstClr val="white"/>
              </a:solidFill>
              <a:latin typeface="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36FFD-ACBA-796F-DAB9-702C27293729}"/>
              </a:ext>
            </a:extLst>
          </p:cNvPr>
          <p:cNvSpPr txBox="1"/>
          <p:nvPr/>
        </p:nvSpPr>
        <p:spPr>
          <a:xfrm>
            <a:off x="4122814" y="1011130"/>
            <a:ext cx="3946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NL" sz="4000" b="1" dirty="0">
                <a:solidFill>
                  <a:prstClr val="white"/>
                </a:solidFill>
                <a:latin typeface=""/>
              </a:rPr>
              <a:t>Infrastructuur</a:t>
            </a:r>
            <a:endParaRPr lang="en-NL" sz="2000" b="1" dirty="0">
              <a:solidFill>
                <a:prstClr val="white"/>
              </a:solidFill>
              <a:latin typeface=""/>
            </a:endParaRPr>
          </a:p>
        </p:txBody>
      </p:sp>
      <p:sp>
        <p:nvSpPr>
          <p:cNvPr id="34" name="Tekstvak 40">
            <a:extLst>
              <a:ext uri="{FF2B5EF4-FFF2-40B4-BE49-F238E27FC236}">
                <a16:creationId xmlns:a16="http://schemas.microsoft.com/office/drawing/2014/main" id="{200EBB3A-2BCE-A479-C83E-DA7C82EF00EE}"/>
              </a:ext>
            </a:extLst>
          </p:cNvPr>
          <p:cNvSpPr txBox="1"/>
          <p:nvPr/>
        </p:nvSpPr>
        <p:spPr>
          <a:xfrm>
            <a:off x="2524600" y="5126820"/>
            <a:ext cx="1883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2400" dirty="0">
                <a:solidFill>
                  <a:prstClr val="black">
                    <a:lumMod val="95000"/>
                    <a:lumOff val="5000"/>
                  </a:prstClr>
                </a:solidFill>
                <a:latin typeface=""/>
              </a:rPr>
              <a:t>Technologie </a:t>
            </a:r>
          </a:p>
        </p:txBody>
      </p:sp>
      <p:sp>
        <p:nvSpPr>
          <p:cNvPr id="59" name="Triangle 58">
            <a:extLst>
              <a:ext uri="{FF2B5EF4-FFF2-40B4-BE49-F238E27FC236}">
                <a16:creationId xmlns:a16="http://schemas.microsoft.com/office/drawing/2014/main" id="{9F4BF9F3-5F62-AFBF-813D-535E084E1564}"/>
              </a:ext>
            </a:extLst>
          </p:cNvPr>
          <p:cNvSpPr/>
          <p:nvPr/>
        </p:nvSpPr>
        <p:spPr>
          <a:xfrm>
            <a:off x="1652212" y="2541901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0" name="Triangle 59">
            <a:extLst>
              <a:ext uri="{FF2B5EF4-FFF2-40B4-BE49-F238E27FC236}">
                <a16:creationId xmlns:a16="http://schemas.microsoft.com/office/drawing/2014/main" id="{18F2A04C-3C16-7DF8-8276-1465C57DEDB7}"/>
              </a:ext>
            </a:extLst>
          </p:cNvPr>
          <p:cNvSpPr/>
          <p:nvPr/>
        </p:nvSpPr>
        <p:spPr>
          <a:xfrm>
            <a:off x="1652212" y="4890844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" name="Triangle 60">
            <a:extLst>
              <a:ext uri="{FF2B5EF4-FFF2-40B4-BE49-F238E27FC236}">
                <a16:creationId xmlns:a16="http://schemas.microsoft.com/office/drawing/2014/main" id="{A70BF2D9-FC46-7B5A-55A7-F5BBF72F802F}"/>
              </a:ext>
            </a:extLst>
          </p:cNvPr>
          <p:cNvSpPr/>
          <p:nvPr/>
        </p:nvSpPr>
        <p:spPr>
          <a:xfrm>
            <a:off x="1652212" y="3011690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Triangle 61">
            <a:extLst>
              <a:ext uri="{FF2B5EF4-FFF2-40B4-BE49-F238E27FC236}">
                <a16:creationId xmlns:a16="http://schemas.microsoft.com/office/drawing/2014/main" id="{A5A86D92-11D9-9CF5-B417-BCDC65116D74}"/>
              </a:ext>
            </a:extLst>
          </p:cNvPr>
          <p:cNvSpPr/>
          <p:nvPr/>
        </p:nvSpPr>
        <p:spPr>
          <a:xfrm>
            <a:off x="1652212" y="3481479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3" name="Triangle 62">
            <a:extLst>
              <a:ext uri="{FF2B5EF4-FFF2-40B4-BE49-F238E27FC236}">
                <a16:creationId xmlns:a16="http://schemas.microsoft.com/office/drawing/2014/main" id="{1F335679-7ACE-3908-7508-EFF675C6FB7C}"/>
              </a:ext>
            </a:extLst>
          </p:cNvPr>
          <p:cNvSpPr/>
          <p:nvPr/>
        </p:nvSpPr>
        <p:spPr>
          <a:xfrm>
            <a:off x="1652212" y="3951268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4" name="Triangle 63">
            <a:extLst>
              <a:ext uri="{FF2B5EF4-FFF2-40B4-BE49-F238E27FC236}">
                <a16:creationId xmlns:a16="http://schemas.microsoft.com/office/drawing/2014/main" id="{F8C5D85E-E6CB-13B4-CC71-DD5B8679A5EB}"/>
              </a:ext>
            </a:extLst>
          </p:cNvPr>
          <p:cNvSpPr/>
          <p:nvPr/>
        </p:nvSpPr>
        <p:spPr>
          <a:xfrm>
            <a:off x="1652212" y="4421057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5" name="Triangle 64">
            <a:extLst>
              <a:ext uri="{FF2B5EF4-FFF2-40B4-BE49-F238E27FC236}">
                <a16:creationId xmlns:a16="http://schemas.microsoft.com/office/drawing/2014/main" id="{02FD0C7C-0C5F-7BB8-6241-3AC4967DB8F4}"/>
              </a:ext>
            </a:extLst>
          </p:cNvPr>
          <p:cNvSpPr/>
          <p:nvPr/>
        </p:nvSpPr>
        <p:spPr>
          <a:xfrm rot="10800000">
            <a:off x="10090992" y="2539223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6" name="Triangle 65">
            <a:extLst>
              <a:ext uri="{FF2B5EF4-FFF2-40B4-BE49-F238E27FC236}">
                <a16:creationId xmlns:a16="http://schemas.microsoft.com/office/drawing/2014/main" id="{EF102E27-0C7C-E727-7DE6-11E6FE0E3AE0}"/>
              </a:ext>
            </a:extLst>
          </p:cNvPr>
          <p:cNvSpPr/>
          <p:nvPr/>
        </p:nvSpPr>
        <p:spPr>
          <a:xfrm rot="10800000">
            <a:off x="10090992" y="4888166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Triangle 66">
            <a:extLst>
              <a:ext uri="{FF2B5EF4-FFF2-40B4-BE49-F238E27FC236}">
                <a16:creationId xmlns:a16="http://schemas.microsoft.com/office/drawing/2014/main" id="{3735BECA-ED7F-8C63-348B-0BEFBE53D75C}"/>
              </a:ext>
            </a:extLst>
          </p:cNvPr>
          <p:cNvSpPr/>
          <p:nvPr/>
        </p:nvSpPr>
        <p:spPr>
          <a:xfrm rot="10800000">
            <a:off x="10090992" y="3009012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8" name="Triangle 67">
            <a:extLst>
              <a:ext uri="{FF2B5EF4-FFF2-40B4-BE49-F238E27FC236}">
                <a16:creationId xmlns:a16="http://schemas.microsoft.com/office/drawing/2014/main" id="{CB4514E5-3F53-7EA2-0567-29EE2E7AB0C8}"/>
              </a:ext>
            </a:extLst>
          </p:cNvPr>
          <p:cNvSpPr/>
          <p:nvPr/>
        </p:nvSpPr>
        <p:spPr>
          <a:xfrm rot="10800000">
            <a:off x="10090992" y="3478801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9" name="Triangle 68">
            <a:extLst>
              <a:ext uri="{FF2B5EF4-FFF2-40B4-BE49-F238E27FC236}">
                <a16:creationId xmlns:a16="http://schemas.microsoft.com/office/drawing/2014/main" id="{2BEE6CCE-944C-3F54-47A5-65FD3593B23D}"/>
              </a:ext>
            </a:extLst>
          </p:cNvPr>
          <p:cNvSpPr/>
          <p:nvPr/>
        </p:nvSpPr>
        <p:spPr>
          <a:xfrm rot="10800000">
            <a:off x="10090992" y="3948590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" name="Triangle 70">
            <a:extLst>
              <a:ext uri="{FF2B5EF4-FFF2-40B4-BE49-F238E27FC236}">
                <a16:creationId xmlns:a16="http://schemas.microsoft.com/office/drawing/2014/main" id="{7944755C-C767-30E8-3C53-024D2C1E4662}"/>
              </a:ext>
            </a:extLst>
          </p:cNvPr>
          <p:cNvSpPr/>
          <p:nvPr/>
        </p:nvSpPr>
        <p:spPr>
          <a:xfrm rot="10800000">
            <a:off x="10090992" y="4418379"/>
            <a:ext cx="414337" cy="230832"/>
          </a:xfrm>
          <a:prstGeom prst="triangle">
            <a:avLst/>
          </a:prstGeom>
          <a:solidFill>
            <a:srgbClr val="B2F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AC5B57F6-C37D-7209-54D1-5B2404508473}"/>
              </a:ext>
            </a:extLst>
          </p:cNvPr>
          <p:cNvCxnSpPr>
            <a:cxnSpLocks/>
          </p:cNvCxnSpPr>
          <p:nvPr/>
        </p:nvCxnSpPr>
        <p:spPr>
          <a:xfrm flipH="1">
            <a:off x="4093763" y="4272096"/>
            <a:ext cx="840031" cy="562498"/>
          </a:xfrm>
          <a:prstGeom prst="line">
            <a:avLst/>
          </a:prstGeom>
          <a:ln w="38100" cap="flat" cmpd="sng" algn="ctr">
            <a:solidFill>
              <a:srgbClr val="FF464C"/>
            </a:solidFill>
            <a:prstDash val="dash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A03E8AFE-3F29-3D40-9EC4-41C9938674D2}"/>
              </a:ext>
            </a:extLst>
          </p:cNvPr>
          <p:cNvCxnSpPr>
            <a:cxnSpLocks/>
          </p:cNvCxnSpPr>
          <p:nvPr/>
        </p:nvCxnSpPr>
        <p:spPr>
          <a:xfrm flipH="1">
            <a:off x="6713391" y="2866502"/>
            <a:ext cx="840031" cy="562498"/>
          </a:xfrm>
          <a:prstGeom prst="line">
            <a:avLst/>
          </a:prstGeom>
          <a:ln w="38100" cap="flat" cmpd="sng" algn="ctr">
            <a:solidFill>
              <a:srgbClr val="FF464C"/>
            </a:solidFill>
            <a:prstDash val="dash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15B3528-C77F-7926-8B03-D02A38454FFB}"/>
              </a:ext>
            </a:extLst>
          </p:cNvPr>
          <p:cNvCxnSpPr>
            <a:cxnSpLocks/>
          </p:cNvCxnSpPr>
          <p:nvPr/>
        </p:nvCxnSpPr>
        <p:spPr>
          <a:xfrm flipH="1" flipV="1">
            <a:off x="6713391" y="4213107"/>
            <a:ext cx="840031" cy="562498"/>
          </a:xfrm>
          <a:prstGeom prst="line">
            <a:avLst/>
          </a:prstGeom>
          <a:ln w="38100" cap="flat" cmpd="sng" algn="ctr">
            <a:solidFill>
              <a:srgbClr val="FF464C"/>
            </a:solidFill>
            <a:prstDash val="dash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7CA1EF6-56A2-8C5F-708B-E1E2F0220CDE}"/>
              </a:ext>
            </a:extLst>
          </p:cNvPr>
          <p:cNvCxnSpPr>
            <a:cxnSpLocks/>
          </p:cNvCxnSpPr>
          <p:nvPr/>
        </p:nvCxnSpPr>
        <p:spPr>
          <a:xfrm flipH="1" flipV="1">
            <a:off x="4017467" y="2860287"/>
            <a:ext cx="840031" cy="562498"/>
          </a:xfrm>
          <a:prstGeom prst="line">
            <a:avLst/>
          </a:prstGeom>
          <a:ln w="38100" cap="flat" cmpd="sng" algn="ctr">
            <a:solidFill>
              <a:srgbClr val="FF464C"/>
            </a:solidFill>
            <a:prstDash val="dash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913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29997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Take </a:t>
            </a:r>
            <a:r>
              <a:rPr lang="nl-NL" b="1" dirty="0" err="1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aways</a:t>
            </a:r>
            <a:endParaRPr lang="nl-NL" b="1" dirty="0">
              <a:solidFill>
                <a:schemeClr val="bg1"/>
              </a:solidFill>
              <a:latin typeface="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177F3E3-89D1-2138-9EA2-4C7C7E447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9789499-B2F6-408C-7C9F-0A79CC9EE5AC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69314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05" y="30759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/>
              </a:rPr>
              <a:t>Welkom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2D4F67-8F5E-817B-0938-D90679BBC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AAD4A9B-FCC3-922A-EC20-B5A10C90B595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3939341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" y="29997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Lunchtijd!</a:t>
            </a:r>
            <a:br>
              <a:rPr lang="nl-NL" b="1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</a:br>
            <a:br>
              <a:rPr lang="nl-NL" b="1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</a:br>
            <a:r>
              <a:rPr lang="nl-NL" sz="4000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Lunch is in de tent. </a:t>
            </a:r>
            <a:br>
              <a:rPr lang="nl-NL" sz="4000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</a:br>
            <a:r>
              <a:rPr lang="nl-NL" sz="4000" dirty="0">
                <a:solidFill>
                  <a:schemeClr val="bg1"/>
                </a:solidFill>
                <a:latin typeface=""/>
                <a:cs typeface="Calibri" panose="020F0502020204030204" pitchFamily="34" charset="0"/>
              </a:rPr>
              <a:t>Om 13:30 gaan we verder in de aula.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177F3E3-89D1-2138-9EA2-4C7C7E447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9789499-B2F6-408C-7C9F-0A79CC9EE5AC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3042665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B4F1F910-AEB8-2E1C-FE65-C9FF23371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" y="1336887"/>
            <a:ext cx="10622280" cy="3540760"/>
          </a:xfrm>
          <a:prstGeom prst="rect">
            <a:avLst/>
          </a:prstGeom>
          <a:ln>
            <a:solidFill>
              <a:srgbClr val="004963"/>
            </a:solidFill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D4B696E5-E279-168D-1EEC-36C2833C4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012943"/>
            <a:ext cx="12192001" cy="8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79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bg1"/>
                </a:solidFill>
                <a:latin typeface=""/>
                <a:cs typeface="Calibri"/>
              </a:rPr>
              <a:t>Programma</a:t>
            </a:r>
            <a:endParaRPr lang="nl-NL" b="1" dirty="0">
              <a:solidFill>
                <a:schemeClr val="bg1"/>
              </a:solidFill>
              <a:latin typeface="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F589EA0-07A3-3CB7-5C01-99AED9708C84}"/>
              </a:ext>
            </a:extLst>
          </p:cNvPr>
          <p:cNvSpPr txBox="1"/>
          <p:nvPr/>
        </p:nvSpPr>
        <p:spPr>
          <a:xfrm>
            <a:off x="10576500" y="1133906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0E5979F-276D-6174-8EE9-8D06A4906EE1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486113-5EEB-EC9C-BEE2-AEE78CC706CA}"/>
              </a:ext>
            </a:extLst>
          </p:cNvPr>
          <p:cNvSpPr txBox="1"/>
          <p:nvPr/>
        </p:nvSpPr>
        <p:spPr>
          <a:xfrm>
            <a:off x="10575805" y="1125878"/>
            <a:ext cx="1476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51D1538-2F75-15CA-7B41-4EC5F9C13370}"/>
              </a:ext>
            </a:extLst>
          </p:cNvPr>
          <p:cNvSpPr txBox="1">
            <a:spLocks/>
          </p:cNvSpPr>
          <p:nvPr/>
        </p:nvSpPr>
        <p:spPr>
          <a:xfrm>
            <a:off x="838200" y="19827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Ochtend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bg1"/>
              </a:solidFill>
              <a:latin typeface=""/>
              <a:cs typeface="Arial" panose="020B0604020202020204" pitchFamily="34" charset="0"/>
            </a:endParaRP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10:30 uur			Aftrap en kennismaken</a:t>
            </a: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11:00 uur			Koffiepauze </a:t>
            </a: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11:10 uur			Aan de slag met de casus van </a:t>
            </a:r>
            <a:r>
              <a:rPr lang="nl-NL" dirty="0" err="1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Nijsen</a:t>
            </a:r>
            <a:endParaRPr lang="nl-NL" dirty="0">
              <a:solidFill>
                <a:schemeClr val="bg1"/>
              </a:solidFill>
              <a:latin typeface=""/>
              <a:cs typeface="Arial" panose="020B0604020202020204" pitchFamily="34" charset="0"/>
            </a:endParaRP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12:45 uur			Lunch</a:t>
            </a:r>
          </a:p>
        </p:txBody>
      </p:sp>
    </p:spTree>
    <p:extLst>
      <p:ext uri="{BB962C8B-B14F-4D97-AF65-F5344CB8AC3E}">
        <p14:creationId xmlns:p14="http://schemas.microsoft.com/office/powerpoint/2010/main" val="320301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bg1"/>
                </a:solidFill>
                <a:latin typeface=""/>
                <a:cs typeface="Calibri"/>
              </a:rPr>
              <a:t>Programma</a:t>
            </a:r>
            <a:endParaRPr lang="nl-NL" b="1" dirty="0">
              <a:solidFill>
                <a:schemeClr val="bg1"/>
              </a:solidFill>
              <a:latin typeface="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F589EA0-07A3-3CB7-5C01-99AED9708C84}"/>
              </a:ext>
            </a:extLst>
          </p:cNvPr>
          <p:cNvSpPr txBox="1"/>
          <p:nvPr/>
        </p:nvSpPr>
        <p:spPr>
          <a:xfrm>
            <a:off x="10576500" y="1133906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0E5979F-276D-6174-8EE9-8D06A4906EE1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486113-5EEB-EC9C-BEE2-AEE78CC706CA}"/>
              </a:ext>
            </a:extLst>
          </p:cNvPr>
          <p:cNvSpPr txBox="1"/>
          <p:nvPr/>
        </p:nvSpPr>
        <p:spPr>
          <a:xfrm>
            <a:off x="10575805" y="1125878"/>
            <a:ext cx="1476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16CB5-13AF-279F-CBA1-C4F7FCDECD38}"/>
              </a:ext>
            </a:extLst>
          </p:cNvPr>
          <p:cNvSpPr txBox="1">
            <a:spLocks/>
          </p:cNvSpPr>
          <p:nvPr/>
        </p:nvSpPr>
        <p:spPr>
          <a:xfrm>
            <a:off x="838200" y="212329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Middag</a:t>
            </a:r>
          </a:p>
          <a:p>
            <a:endParaRPr lang="nl-NL" dirty="0">
              <a:solidFill>
                <a:schemeClr val="bg1"/>
              </a:solidFill>
              <a:latin typeface=""/>
              <a:cs typeface="Arial" panose="020B0604020202020204" pitchFamily="34" charset="0"/>
            </a:endParaRP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13:30 uur		Plenair: Wessem Port Services</a:t>
            </a: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15:30 uur		Meet up en borrel</a:t>
            </a:r>
          </a:p>
          <a:p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16:30 uur		Einde</a:t>
            </a:r>
          </a:p>
        </p:txBody>
      </p:sp>
    </p:spTree>
    <p:extLst>
      <p:ext uri="{BB962C8B-B14F-4D97-AF65-F5344CB8AC3E}">
        <p14:creationId xmlns:p14="http://schemas.microsoft.com/office/powerpoint/2010/main" val="382428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05" y="30759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/>
              </a:rPr>
              <a:t>Kort voorstellen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2D4F67-8F5E-817B-0938-D90679BBC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AAD4A9B-FCC3-922A-EC20-B5A10C90B595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F8C1351-3911-492E-6492-64BBCF06C83E}"/>
              </a:ext>
            </a:extLst>
          </p:cNvPr>
          <p:cNvSpPr txBox="1">
            <a:spLocks/>
          </p:cNvSpPr>
          <p:nvPr/>
        </p:nvSpPr>
        <p:spPr>
          <a:xfrm>
            <a:off x="838200" y="4202471"/>
            <a:ext cx="10515600" cy="22782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- Wat is je naam?</a:t>
            </a:r>
          </a:p>
          <a:p>
            <a:pPr marL="0" indent="0" algn="ctr">
              <a:buNone/>
            </a:pPr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- Waar werk je? </a:t>
            </a:r>
          </a:p>
          <a:p>
            <a:pPr marL="0" indent="0" algn="ctr">
              <a:buNone/>
            </a:pPr>
            <a:r>
              <a:rPr lang="nl-NL" dirty="0">
                <a:solidFill>
                  <a:schemeClr val="bg1"/>
                </a:solidFill>
                <a:latin typeface=""/>
                <a:cs typeface="Arial" panose="020B0604020202020204" pitchFamily="34" charset="0"/>
              </a:rPr>
              <a:t>- Wat houd je op dit moment bezig? In 1 woord, toegelicht in 1 zin </a:t>
            </a:r>
          </a:p>
        </p:txBody>
      </p:sp>
    </p:spTree>
    <p:extLst>
      <p:ext uri="{BB962C8B-B14F-4D97-AF65-F5344CB8AC3E}">
        <p14:creationId xmlns:p14="http://schemas.microsoft.com/office/powerpoint/2010/main" val="3478258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5959-A745-27BA-A64A-97B6A146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105" y="30759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  <a:latin typeface=""/>
                <a:cs typeface="Calibri"/>
              </a:rPr>
              <a:t>(Nader) kennismaken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63717-4904-AD8B-5529-970705A2B6B9}"/>
              </a:ext>
            </a:extLst>
          </p:cNvPr>
          <p:cNvCxnSpPr>
            <a:cxnSpLocks/>
          </p:cNvCxnSpPr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413E191F-2E1C-990A-44B6-F3093F75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23" y="-67486"/>
            <a:ext cx="3663674" cy="197183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2D4F67-8F5E-817B-0938-D90679BBCE12}"/>
              </a:ext>
            </a:extLst>
          </p:cNvPr>
          <p:cNvSpPr/>
          <p:nvPr/>
        </p:nvSpPr>
        <p:spPr>
          <a:xfrm>
            <a:off x="10584029" y="1163175"/>
            <a:ext cx="769772" cy="198414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AAD4A9B-FCC3-922A-EC20-B5A10C90B595}"/>
              </a:ext>
            </a:extLst>
          </p:cNvPr>
          <p:cNvSpPr txBox="1"/>
          <p:nvPr/>
        </p:nvSpPr>
        <p:spPr>
          <a:xfrm>
            <a:off x="10576500" y="1121549"/>
            <a:ext cx="1490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1892527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ep 16">
            <a:extLst>
              <a:ext uri="{FF2B5EF4-FFF2-40B4-BE49-F238E27FC236}">
                <a16:creationId xmlns:a16="http://schemas.microsoft.com/office/drawing/2014/main" id="{35A3B2C2-E094-982F-3A1D-EC88E530FD93}"/>
              </a:ext>
            </a:extLst>
          </p:cNvPr>
          <p:cNvGrpSpPr/>
          <p:nvPr/>
        </p:nvGrpSpPr>
        <p:grpSpPr>
          <a:xfrm rot="158045">
            <a:off x="-1056158" y="5410125"/>
            <a:ext cx="3948035" cy="3853121"/>
            <a:chOff x="2710082" y="122367"/>
            <a:chExt cx="6772361" cy="6609548"/>
          </a:xfrm>
        </p:grpSpPr>
        <p:pic>
          <p:nvPicPr>
            <p:cNvPr id="1026" name="Picture 2" descr="Circulaire economie: bouwstenen van circulaire businessmodellen - Executive  Finance -">
              <a:extLst>
                <a:ext uri="{FF2B5EF4-FFF2-40B4-BE49-F238E27FC236}">
                  <a16:creationId xmlns:a16="http://schemas.microsoft.com/office/drawing/2014/main" id="{97B25867-2AD0-1834-F9E5-BA6E440DD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5970" y="4562909"/>
              <a:ext cx="2400647" cy="2169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EB665DE0-5D67-3ECD-F46B-D5108898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7377" y="139730"/>
              <a:ext cx="2446382" cy="2191550"/>
            </a:xfrm>
            <a:prstGeom prst="rect">
              <a:avLst/>
            </a:prstGeom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664080DD-E74C-6706-5668-928FFF588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10082" y="663448"/>
              <a:ext cx="2242105" cy="2242103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60A0F27F-679C-32D7-ABCF-EE196A90F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29974" y="122367"/>
              <a:ext cx="2052469" cy="196263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9D21D56-849A-9BD8-3D9C-CF6BCB510680}"/>
              </a:ext>
            </a:extLst>
          </p:cNvPr>
          <p:cNvGrpSpPr/>
          <p:nvPr/>
        </p:nvGrpSpPr>
        <p:grpSpPr>
          <a:xfrm rot="1902937">
            <a:off x="-6249887" y="-1290834"/>
            <a:ext cx="9954930" cy="7120186"/>
            <a:chOff x="-3929003" y="-4423802"/>
            <a:chExt cx="17076438" cy="12213791"/>
          </a:xfrm>
        </p:grpSpPr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E3DA5FE2-4BDF-834B-1642-36682C38EF93}"/>
                </a:ext>
              </a:extLst>
            </p:cNvPr>
            <p:cNvGrpSpPr/>
            <p:nvPr/>
          </p:nvGrpSpPr>
          <p:grpSpPr>
            <a:xfrm rot="19843275">
              <a:off x="-3929003" y="-229326"/>
              <a:ext cx="8488923" cy="1936847"/>
              <a:chOff x="975826" y="4938934"/>
              <a:chExt cx="8488923" cy="1936847"/>
            </a:xfrm>
          </p:grpSpPr>
          <p:pic>
            <p:nvPicPr>
              <p:cNvPr id="7" name="Afbeelding 6">
                <a:extLst>
                  <a:ext uri="{FF2B5EF4-FFF2-40B4-BE49-F238E27FC236}">
                    <a16:creationId xmlns:a16="http://schemas.microsoft.com/office/drawing/2014/main" id="{AE68E2F4-8CC3-585A-4644-D0CE02E379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644" t="8598" r="3946" b="5422"/>
              <a:stretch/>
            </p:blipFill>
            <p:spPr>
              <a:xfrm>
                <a:off x="4190035" y="5143964"/>
                <a:ext cx="3045103" cy="1574306"/>
              </a:xfrm>
              <a:prstGeom prst="rect">
                <a:avLst/>
              </a:prstGeom>
            </p:spPr>
          </p:pic>
          <p:pic>
            <p:nvPicPr>
              <p:cNvPr id="11" name="Afbeelding 10">
                <a:extLst>
                  <a:ext uri="{FF2B5EF4-FFF2-40B4-BE49-F238E27FC236}">
                    <a16:creationId xmlns:a16="http://schemas.microsoft.com/office/drawing/2014/main" id="{2E1BEC81-E4C4-DC12-2635-8BF07FD7FD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3759" y="5011426"/>
                <a:ext cx="2100990" cy="1555950"/>
              </a:xfrm>
              <a:prstGeom prst="rect">
                <a:avLst/>
              </a:prstGeom>
            </p:spPr>
          </p:pic>
          <p:pic>
            <p:nvPicPr>
              <p:cNvPr id="14" name="Afbeelding 13">
                <a:extLst>
                  <a:ext uri="{FF2B5EF4-FFF2-40B4-BE49-F238E27FC236}">
                    <a16:creationId xmlns:a16="http://schemas.microsoft.com/office/drawing/2014/main" id="{09392C22-9EC3-C2FA-2FE1-C2FF556C6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75826" y="4938934"/>
                <a:ext cx="3131298" cy="1936847"/>
              </a:xfrm>
              <a:prstGeom prst="rect">
                <a:avLst/>
              </a:prstGeom>
            </p:spPr>
          </p:pic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5C9ED039-E1AA-C04E-6375-9546BFE5E97F}"/>
                </a:ext>
              </a:extLst>
            </p:cNvPr>
            <p:cNvGrpSpPr/>
            <p:nvPr/>
          </p:nvGrpSpPr>
          <p:grpSpPr>
            <a:xfrm rot="19837354">
              <a:off x="-1212236" y="938308"/>
              <a:ext cx="6831184" cy="2995219"/>
              <a:chOff x="7903" y="2224963"/>
              <a:chExt cx="6831184" cy="2995219"/>
            </a:xfrm>
          </p:grpSpPr>
          <p:pic>
            <p:nvPicPr>
              <p:cNvPr id="10" name="Afbeelding 9">
                <a:extLst>
                  <a:ext uri="{FF2B5EF4-FFF2-40B4-BE49-F238E27FC236}">
                    <a16:creationId xmlns:a16="http://schemas.microsoft.com/office/drawing/2014/main" id="{782F6F1C-541C-F0A9-721C-46A139285B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03" y="2224963"/>
                <a:ext cx="3259920" cy="2466001"/>
              </a:xfrm>
              <a:prstGeom prst="rect">
                <a:avLst/>
              </a:prstGeom>
            </p:spPr>
          </p:pic>
          <p:pic>
            <p:nvPicPr>
              <p:cNvPr id="9" name="Afbeelding 8">
                <a:extLst>
                  <a:ext uri="{FF2B5EF4-FFF2-40B4-BE49-F238E27FC236}">
                    <a16:creationId xmlns:a16="http://schemas.microsoft.com/office/drawing/2014/main" id="{32CEA310-F6E8-EC16-6F1F-E002D67A5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47561" y="2365310"/>
                <a:ext cx="2079978" cy="2854872"/>
              </a:xfrm>
              <a:prstGeom prst="rect">
                <a:avLst/>
              </a:prstGeom>
            </p:spPr>
          </p:pic>
          <p:grpSp>
            <p:nvGrpSpPr>
              <p:cNvPr id="16" name="Groep 15">
                <a:extLst>
                  <a:ext uri="{FF2B5EF4-FFF2-40B4-BE49-F238E27FC236}">
                    <a16:creationId xmlns:a16="http://schemas.microsoft.com/office/drawing/2014/main" id="{DE046970-A755-3D58-3D5E-67D722A1BA7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986047" y="2256183"/>
                <a:ext cx="1853040" cy="2592465"/>
                <a:chOff x="5069671" y="3040062"/>
                <a:chExt cx="2481943" cy="3472321"/>
              </a:xfrm>
            </p:grpSpPr>
            <p:pic>
              <p:nvPicPr>
                <p:cNvPr id="15" name="Afbeelding 14">
                  <a:extLst>
                    <a:ext uri="{FF2B5EF4-FFF2-40B4-BE49-F238E27FC236}">
                      <a16:creationId xmlns:a16="http://schemas.microsoft.com/office/drawing/2014/main" id="{1E6A11A7-E953-48EC-A5F0-C943331B74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7755" t="19610" r="11821" b="9501"/>
                <a:stretch/>
              </p:blipFill>
              <p:spPr>
                <a:xfrm>
                  <a:off x="5069671" y="3244337"/>
                  <a:ext cx="2481943" cy="3268046"/>
                </a:xfrm>
                <a:prstGeom prst="rect">
                  <a:avLst/>
                </a:prstGeom>
              </p:spPr>
            </p:pic>
            <p:pic>
              <p:nvPicPr>
                <p:cNvPr id="12" name="Afbeelding 11">
                  <a:extLst>
                    <a:ext uri="{FF2B5EF4-FFF2-40B4-BE49-F238E27FC236}">
                      <a16:creationId xmlns:a16="http://schemas.microsoft.com/office/drawing/2014/main" id="{02E97CEA-E910-6752-3268-A1ED76700A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20010" r="22600" b="89696"/>
                <a:stretch/>
              </p:blipFill>
              <p:spPr>
                <a:xfrm>
                  <a:off x="5881851" y="3040062"/>
                  <a:ext cx="1568824" cy="420779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495D3B41-0E2E-B890-C1B4-B50FAD1188DC}"/>
                </a:ext>
              </a:extLst>
            </p:cNvPr>
            <p:cNvGrpSpPr/>
            <p:nvPr/>
          </p:nvGrpSpPr>
          <p:grpSpPr>
            <a:xfrm rot="19804237">
              <a:off x="5842788" y="-4423802"/>
              <a:ext cx="6259312" cy="8932271"/>
              <a:chOff x="975826" y="-2056489"/>
              <a:chExt cx="6259312" cy="8932271"/>
            </a:xfrm>
          </p:grpSpPr>
          <p:pic>
            <p:nvPicPr>
              <p:cNvPr id="21" name="Afbeelding 20">
                <a:extLst>
                  <a:ext uri="{FF2B5EF4-FFF2-40B4-BE49-F238E27FC236}">
                    <a16:creationId xmlns:a16="http://schemas.microsoft.com/office/drawing/2014/main" id="{5966A6BC-CFEE-8650-2B64-F7D7B4419E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644" t="8598" r="3946" b="5422"/>
              <a:stretch/>
            </p:blipFill>
            <p:spPr>
              <a:xfrm>
                <a:off x="4190035" y="5143964"/>
                <a:ext cx="3045103" cy="1574306"/>
              </a:xfrm>
              <a:prstGeom prst="rect">
                <a:avLst/>
              </a:prstGeom>
            </p:spPr>
          </p:pic>
          <p:pic>
            <p:nvPicPr>
              <p:cNvPr id="22" name="Afbeelding 21">
                <a:extLst>
                  <a:ext uri="{FF2B5EF4-FFF2-40B4-BE49-F238E27FC236}">
                    <a16:creationId xmlns:a16="http://schemas.microsoft.com/office/drawing/2014/main" id="{E29F7AD6-4370-18E3-5CAB-F071B736A3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89275" y="-2056489"/>
                <a:ext cx="2100990" cy="1555951"/>
              </a:xfrm>
              <a:prstGeom prst="rect">
                <a:avLst/>
              </a:prstGeom>
            </p:spPr>
          </p:pic>
          <p:pic>
            <p:nvPicPr>
              <p:cNvPr id="23" name="Afbeelding 22">
                <a:extLst>
                  <a:ext uri="{FF2B5EF4-FFF2-40B4-BE49-F238E27FC236}">
                    <a16:creationId xmlns:a16="http://schemas.microsoft.com/office/drawing/2014/main" id="{5D8406F8-999E-828B-99FA-FF49EED315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75826" y="4938934"/>
                <a:ext cx="3131299" cy="1936848"/>
              </a:xfrm>
              <a:prstGeom prst="rect">
                <a:avLst/>
              </a:prstGeom>
            </p:spPr>
          </p:pic>
        </p:grp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CCC67164-3EC9-CA63-19B2-876CE59AF292}"/>
                </a:ext>
              </a:extLst>
            </p:cNvPr>
            <p:cNvGrpSpPr/>
            <p:nvPr/>
          </p:nvGrpSpPr>
          <p:grpSpPr>
            <a:xfrm rot="19804237">
              <a:off x="212732" y="5602012"/>
              <a:ext cx="8488923" cy="1936848"/>
              <a:chOff x="975826" y="4938934"/>
              <a:chExt cx="8488923" cy="1936848"/>
            </a:xfrm>
          </p:grpSpPr>
          <p:pic>
            <p:nvPicPr>
              <p:cNvPr id="25" name="Afbeelding 24">
                <a:extLst>
                  <a:ext uri="{FF2B5EF4-FFF2-40B4-BE49-F238E27FC236}">
                    <a16:creationId xmlns:a16="http://schemas.microsoft.com/office/drawing/2014/main" id="{CED89226-790C-9D47-6FDE-4A1BCA781C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644" t="8598" r="3946" b="5422"/>
              <a:stretch/>
            </p:blipFill>
            <p:spPr>
              <a:xfrm>
                <a:off x="4190035" y="5143964"/>
                <a:ext cx="3045103" cy="1574306"/>
              </a:xfrm>
              <a:prstGeom prst="rect">
                <a:avLst/>
              </a:prstGeom>
            </p:spPr>
          </p:pic>
          <p:pic>
            <p:nvPicPr>
              <p:cNvPr id="26" name="Afbeelding 25">
                <a:extLst>
                  <a:ext uri="{FF2B5EF4-FFF2-40B4-BE49-F238E27FC236}">
                    <a16:creationId xmlns:a16="http://schemas.microsoft.com/office/drawing/2014/main" id="{DC9B0491-9BF0-45D6-5779-CFF14DBC2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3759" y="5011426"/>
                <a:ext cx="2100990" cy="1555950"/>
              </a:xfrm>
              <a:prstGeom prst="rect">
                <a:avLst/>
              </a:prstGeom>
            </p:spPr>
          </p:pic>
          <p:pic>
            <p:nvPicPr>
              <p:cNvPr id="27" name="Afbeelding 26">
                <a:extLst>
                  <a:ext uri="{FF2B5EF4-FFF2-40B4-BE49-F238E27FC236}">
                    <a16:creationId xmlns:a16="http://schemas.microsoft.com/office/drawing/2014/main" id="{1BBF3B17-8A6F-92C6-8BB9-37C55A4552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75826" y="4938934"/>
                <a:ext cx="3131299" cy="1936848"/>
              </a:xfrm>
              <a:prstGeom prst="rect">
                <a:avLst/>
              </a:prstGeom>
            </p:spPr>
          </p:pic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CD79D8FD-7125-1BA7-3DD4-E18592A8317E}"/>
                </a:ext>
              </a:extLst>
            </p:cNvPr>
            <p:cNvGrpSpPr/>
            <p:nvPr/>
          </p:nvGrpSpPr>
          <p:grpSpPr>
            <a:xfrm rot="19837354">
              <a:off x="4739329" y="-2355834"/>
              <a:ext cx="6831184" cy="2995219"/>
              <a:chOff x="7903" y="2224963"/>
              <a:chExt cx="6831184" cy="2995219"/>
            </a:xfrm>
          </p:grpSpPr>
          <p:pic>
            <p:nvPicPr>
              <p:cNvPr id="29" name="Afbeelding 28">
                <a:extLst>
                  <a:ext uri="{FF2B5EF4-FFF2-40B4-BE49-F238E27FC236}">
                    <a16:creationId xmlns:a16="http://schemas.microsoft.com/office/drawing/2014/main" id="{BB8A7A9C-F4B2-DBB9-B6DF-F39AFF7161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03" y="2224963"/>
                <a:ext cx="3259920" cy="2466001"/>
              </a:xfrm>
              <a:prstGeom prst="rect">
                <a:avLst/>
              </a:prstGeom>
            </p:spPr>
          </p:pic>
          <p:pic>
            <p:nvPicPr>
              <p:cNvPr id="30" name="Afbeelding 29">
                <a:extLst>
                  <a:ext uri="{FF2B5EF4-FFF2-40B4-BE49-F238E27FC236}">
                    <a16:creationId xmlns:a16="http://schemas.microsoft.com/office/drawing/2014/main" id="{D387C082-3431-A208-40A1-AD0F2EBD69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47561" y="2365310"/>
                <a:ext cx="2079978" cy="2854872"/>
              </a:xfrm>
              <a:prstGeom prst="rect">
                <a:avLst/>
              </a:prstGeom>
            </p:spPr>
          </p:pic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90FB2B55-A9B0-45AB-E1AB-CC03B94FB14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986047" y="2256183"/>
                <a:ext cx="1853040" cy="2592465"/>
                <a:chOff x="5069671" y="3040062"/>
                <a:chExt cx="2481943" cy="3472321"/>
              </a:xfrm>
            </p:grpSpPr>
            <p:pic>
              <p:nvPicPr>
                <p:cNvPr id="32" name="Afbeelding 31">
                  <a:extLst>
                    <a:ext uri="{FF2B5EF4-FFF2-40B4-BE49-F238E27FC236}">
                      <a16:creationId xmlns:a16="http://schemas.microsoft.com/office/drawing/2014/main" id="{524E3E6B-7060-8992-62DB-221AC69695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7755" t="19610" r="11821" b="9501"/>
                <a:stretch/>
              </p:blipFill>
              <p:spPr>
                <a:xfrm>
                  <a:off x="5069671" y="3244337"/>
                  <a:ext cx="2481943" cy="3268046"/>
                </a:xfrm>
                <a:prstGeom prst="rect">
                  <a:avLst/>
                </a:prstGeom>
              </p:spPr>
            </p:pic>
            <p:pic>
              <p:nvPicPr>
                <p:cNvPr id="33" name="Afbeelding 32">
                  <a:extLst>
                    <a:ext uri="{FF2B5EF4-FFF2-40B4-BE49-F238E27FC236}">
                      <a16:creationId xmlns:a16="http://schemas.microsoft.com/office/drawing/2014/main" id="{9E3A6B35-D445-7D05-44B8-F0CD2BE292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20010" r="22600" b="89696"/>
                <a:stretch/>
              </p:blipFill>
              <p:spPr>
                <a:xfrm>
                  <a:off x="5881851" y="3040062"/>
                  <a:ext cx="1568824" cy="420779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20A0E7A8-6AF1-3426-561E-0CC74BF73B16}"/>
                </a:ext>
              </a:extLst>
            </p:cNvPr>
            <p:cNvGrpSpPr/>
            <p:nvPr/>
          </p:nvGrpSpPr>
          <p:grpSpPr>
            <a:xfrm rot="19855108">
              <a:off x="4953302" y="-4421409"/>
              <a:ext cx="6188380" cy="7383996"/>
              <a:chOff x="-1271003" y="-5141892"/>
              <a:chExt cx="6188380" cy="7383996"/>
            </a:xfrm>
          </p:grpSpPr>
          <p:pic>
            <p:nvPicPr>
              <p:cNvPr id="35" name="Picture 2" descr="Circulaire economie: bouwstenen van circulaire businessmodellen - Executive  Finance -">
                <a:extLst>
                  <a:ext uri="{FF2B5EF4-FFF2-40B4-BE49-F238E27FC236}">
                    <a16:creationId xmlns:a16="http://schemas.microsoft.com/office/drawing/2014/main" id="{EC621746-FAF6-8BA1-D527-C2AF22BEED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6730" y="40454"/>
                <a:ext cx="2400647" cy="21690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Afbeelding 35">
                <a:extLst>
                  <a:ext uri="{FF2B5EF4-FFF2-40B4-BE49-F238E27FC236}">
                    <a16:creationId xmlns:a16="http://schemas.microsoft.com/office/drawing/2014/main" id="{3CD0DE8E-B95D-E6B1-5957-D6FBE01EE2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271003" y="-5141892"/>
                <a:ext cx="2446382" cy="2191551"/>
              </a:xfrm>
              <a:prstGeom prst="rect">
                <a:avLst/>
              </a:prstGeom>
            </p:spPr>
          </p:pic>
          <p:pic>
            <p:nvPicPr>
              <p:cNvPr id="37" name="Afbeelding 36">
                <a:extLst>
                  <a:ext uri="{FF2B5EF4-FFF2-40B4-BE49-F238E27FC236}">
                    <a16:creationId xmlns:a16="http://schemas.microsoft.com/office/drawing/2014/main" id="{91569A26-C2C1-73A7-875A-6250A67BC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2242104" cy="2242104"/>
              </a:xfrm>
              <a:prstGeom prst="rect">
                <a:avLst/>
              </a:prstGeom>
            </p:spPr>
          </p:pic>
        </p:grpSp>
        <p:grpSp>
          <p:nvGrpSpPr>
            <p:cNvPr id="44" name="Groep 43">
              <a:extLst>
                <a:ext uri="{FF2B5EF4-FFF2-40B4-BE49-F238E27FC236}">
                  <a16:creationId xmlns:a16="http://schemas.microsoft.com/office/drawing/2014/main" id="{55CA9A36-4B47-EA8C-8F69-F538575FE454}"/>
                </a:ext>
              </a:extLst>
            </p:cNvPr>
            <p:cNvGrpSpPr/>
            <p:nvPr/>
          </p:nvGrpSpPr>
          <p:grpSpPr>
            <a:xfrm rot="19837354">
              <a:off x="6331219" y="4825990"/>
              <a:ext cx="6816216" cy="2963999"/>
              <a:chOff x="22871" y="2256183"/>
              <a:chExt cx="6816216" cy="2963999"/>
            </a:xfrm>
          </p:grpSpPr>
          <p:pic>
            <p:nvPicPr>
              <p:cNvPr id="45" name="Afbeelding 44">
                <a:extLst>
                  <a:ext uri="{FF2B5EF4-FFF2-40B4-BE49-F238E27FC236}">
                    <a16:creationId xmlns:a16="http://schemas.microsoft.com/office/drawing/2014/main" id="{B5057581-F85F-BFDB-37F6-B2E404783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871" y="2622345"/>
                <a:ext cx="3259919" cy="2466001"/>
              </a:xfrm>
              <a:prstGeom prst="rect">
                <a:avLst/>
              </a:prstGeom>
            </p:spPr>
          </p:pic>
          <p:pic>
            <p:nvPicPr>
              <p:cNvPr id="46" name="Afbeelding 45">
                <a:extLst>
                  <a:ext uri="{FF2B5EF4-FFF2-40B4-BE49-F238E27FC236}">
                    <a16:creationId xmlns:a16="http://schemas.microsoft.com/office/drawing/2014/main" id="{112EF40C-F6EB-6FDC-B5A0-D4E3B54C54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47561" y="2365310"/>
                <a:ext cx="2079978" cy="2854872"/>
              </a:xfrm>
              <a:prstGeom prst="rect">
                <a:avLst/>
              </a:prstGeom>
            </p:spPr>
          </p:pic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11A12305-AF83-6C26-081A-AA9E7F72468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986047" y="2256183"/>
                <a:ext cx="1853040" cy="2592465"/>
                <a:chOff x="5069671" y="3040062"/>
                <a:chExt cx="2481943" cy="3472321"/>
              </a:xfrm>
            </p:grpSpPr>
            <p:pic>
              <p:nvPicPr>
                <p:cNvPr id="48" name="Afbeelding 47">
                  <a:extLst>
                    <a:ext uri="{FF2B5EF4-FFF2-40B4-BE49-F238E27FC236}">
                      <a16:creationId xmlns:a16="http://schemas.microsoft.com/office/drawing/2014/main" id="{24B97E26-6F02-316C-1729-B0446C164C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7755" t="19610" r="11821" b="9501"/>
                <a:stretch/>
              </p:blipFill>
              <p:spPr>
                <a:xfrm>
                  <a:off x="5069671" y="3244337"/>
                  <a:ext cx="2481943" cy="3268046"/>
                </a:xfrm>
                <a:prstGeom prst="rect">
                  <a:avLst/>
                </a:prstGeom>
              </p:spPr>
            </p:pic>
            <p:pic>
              <p:nvPicPr>
                <p:cNvPr id="49" name="Afbeelding 48">
                  <a:extLst>
                    <a:ext uri="{FF2B5EF4-FFF2-40B4-BE49-F238E27FC236}">
                      <a16:creationId xmlns:a16="http://schemas.microsoft.com/office/drawing/2014/main" id="{D11FB2F2-DBA1-5ED3-CE0F-A8B53BA981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20010" r="22600" b="89696"/>
                <a:stretch/>
              </p:blipFill>
              <p:spPr>
                <a:xfrm>
                  <a:off x="5881851" y="3040062"/>
                  <a:ext cx="1568824" cy="42077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E889F774-14E4-6683-71CE-B6D29D55FD86}"/>
              </a:ext>
            </a:extLst>
          </p:cNvPr>
          <p:cNvSpPr/>
          <p:nvPr/>
        </p:nvSpPr>
        <p:spPr>
          <a:xfrm>
            <a:off x="1417541" y="0"/>
            <a:ext cx="6441094" cy="68794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464C"/>
              </a:gs>
              <a:gs pos="21000">
                <a:srgbClr val="004963"/>
              </a:gs>
              <a:gs pos="91006">
                <a:srgbClr val="004963"/>
              </a:gs>
              <a:gs pos="83000">
                <a:srgbClr val="004963"/>
              </a:gs>
              <a:gs pos="100000">
                <a:srgbClr val="00496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926580E-E71A-A9C2-6477-E3384761A477}"/>
              </a:ext>
            </a:extLst>
          </p:cNvPr>
          <p:cNvSpPr/>
          <p:nvPr/>
        </p:nvSpPr>
        <p:spPr>
          <a:xfrm>
            <a:off x="6690661" y="0"/>
            <a:ext cx="5495280" cy="6879414"/>
          </a:xfrm>
          <a:prstGeom prst="rect">
            <a:avLst/>
          </a:prstGeom>
          <a:solidFill>
            <a:srgbClr val="0049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ight Arrow 57">
            <a:extLst>
              <a:ext uri="{FF2B5EF4-FFF2-40B4-BE49-F238E27FC236}">
                <a16:creationId xmlns:a16="http://schemas.microsoft.com/office/drawing/2014/main" id="{5966B5E7-BDB5-0E56-747D-B7CDADC43E65}"/>
              </a:ext>
            </a:extLst>
          </p:cNvPr>
          <p:cNvSpPr/>
          <p:nvPr/>
        </p:nvSpPr>
        <p:spPr>
          <a:xfrm>
            <a:off x="3036274" y="3903322"/>
            <a:ext cx="7118865" cy="1163785"/>
          </a:xfrm>
          <a:prstGeom prst="rightArrow">
            <a:avLst>
              <a:gd name="adj1" fmla="val 779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464C"/>
              </a:gs>
              <a:gs pos="21000">
                <a:srgbClr val="FF464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NL" sz="2000" b="1" dirty="0">
                <a:solidFill>
                  <a:prstClr val="white"/>
                </a:solidFill>
                <a:latin typeface=""/>
              </a:rPr>
              <a:t>				Wat is jouw ambitie en waar sta je nu?</a:t>
            </a:r>
          </a:p>
        </p:txBody>
      </p:sp>
      <p:pic>
        <p:nvPicPr>
          <p:cNvPr id="1025" name="Picture 1024" descr="A logo with red and white stripes&#10;&#10;Description automatically generated">
            <a:extLst>
              <a:ext uri="{FF2B5EF4-FFF2-40B4-BE49-F238E27FC236}">
                <a16:creationId xmlns:a16="http://schemas.microsoft.com/office/drawing/2014/main" id="{2A96D220-A3D8-BE85-1F51-6FA271134E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4640" y="5201262"/>
            <a:ext cx="1876999" cy="1876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34EB98-BC1F-ADBA-3CA8-ED960E7BFC1E}"/>
              </a:ext>
            </a:extLst>
          </p:cNvPr>
          <p:cNvSpPr txBox="1"/>
          <p:nvPr/>
        </p:nvSpPr>
        <p:spPr>
          <a:xfrm>
            <a:off x="14152880" y="5349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NL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28" name="Picture 4" descr="Topografie groep 5 | Provincies in Nederland | Limburg | Leer de ...">
            <a:extLst>
              <a:ext uri="{FF2B5EF4-FFF2-40B4-BE49-F238E27FC236}">
                <a16:creationId xmlns:a16="http://schemas.microsoft.com/office/drawing/2014/main" id="{6DDD6FB2-A7C9-61E2-F6C9-76A2194D8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19" b="96186" l="9920" r="88740">
                        <a14:foregroundMark x1="55496" y1="93532" x2="59517" y2="93367"/>
                        <a14:foregroundMark x1="56568" y1="92703" x2="57641" y2="95025"/>
                        <a14:foregroundMark x1="40483" y1="95854" x2="40483" y2="95854"/>
                        <a14:foregroundMark x1="68097" y1="95191" x2="68097" y2="95191"/>
                        <a14:foregroundMark x1="54692" y1="96020" x2="54692" y2="96020"/>
                        <a14:foregroundMark x1="67292" y1="96186" x2="67292" y2="96186"/>
                        <a14:backgroundMark x1="43432" y1="22720" x2="43432" y2="22720"/>
                        <a14:backgroundMark x1="34584" y1="26700" x2="18767" y2="37645"/>
                      </a14:backgroundRemoval>
                    </a14:imgEffect>
                    <a14:imgEffect>
                      <a14:artisticMarker/>
                    </a14:imgEffect>
                    <a14:imgEffect>
                      <a14:sharpenSoften amount="-500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18" y="1474880"/>
            <a:ext cx="2510583" cy="405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ontys Hogescholen - YouTube">
            <a:extLst>
              <a:ext uri="{FF2B5EF4-FFF2-40B4-BE49-F238E27FC236}">
                <a16:creationId xmlns:a16="http://schemas.microsoft.com/office/drawing/2014/main" id="{79D36B1E-D3E0-7139-BAE5-CDE2220C9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000" y="406003"/>
            <a:ext cx="984873" cy="98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ight Arrow 51">
            <a:extLst>
              <a:ext uri="{FF2B5EF4-FFF2-40B4-BE49-F238E27FC236}">
                <a16:creationId xmlns:a16="http://schemas.microsoft.com/office/drawing/2014/main" id="{AEA8C7AD-B4C8-C053-0227-94C810654021}"/>
              </a:ext>
            </a:extLst>
          </p:cNvPr>
          <p:cNvSpPr/>
          <p:nvPr/>
        </p:nvSpPr>
        <p:spPr>
          <a:xfrm>
            <a:off x="3038039" y="2062251"/>
            <a:ext cx="7118865" cy="1163785"/>
          </a:xfrm>
          <a:prstGeom prst="rightArrow">
            <a:avLst>
              <a:gd name="adj1" fmla="val 7791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FF464C"/>
              </a:gs>
              <a:gs pos="21000">
                <a:srgbClr val="FF464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>
            <a:reflection endPos="0" dist="50800" dir="5400000" sy="-100000" algn="bl" rotWithShape="0"/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NL" sz="2000" b="1" dirty="0">
                <a:solidFill>
                  <a:prstClr val="white"/>
                </a:solidFill>
                <a:latin typeface=""/>
              </a:rPr>
              <a:t>				Wat is jouw relatie met dit onderwerp?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27ECC10-7FCF-D1AC-86C2-B8D7C6226939}"/>
              </a:ext>
            </a:extLst>
          </p:cNvPr>
          <p:cNvSpPr/>
          <p:nvPr/>
        </p:nvSpPr>
        <p:spPr>
          <a:xfrm>
            <a:off x="10967284" y="2420146"/>
            <a:ext cx="388307" cy="45644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0904126-E103-6669-AB37-451EEF48C205}"/>
              </a:ext>
            </a:extLst>
          </p:cNvPr>
          <p:cNvSpPr/>
          <p:nvPr/>
        </p:nvSpPr>
        <p:spPr>
          <a:xfrm>
            <a:off x="10412248" y="3276169"/>
            <a:ext cx="388307" cy="45644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A0FCD2D3-9522-7C07-B8EB-13A971603607}"/>
              </a:ext>
            </a:extLst>
          </p:cNvPr>
          <p:cNvSpPr/>
          <p:nvPr/>
        </p:nvSpPr>
        <p:spPr>
          <a:xfrm>
            <a:off x="10962130" y="3601924"/>
            <a:ext cx="388307" cy="45644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4" name="Oval 1023">
            <a:extLst>
              <a:ext uri="{FF2B5EF4-FFF2-40B4-BE49-F238E27FC236}">
                <a16:creationId xmlns:a16="http://schemas.microsoft.com/office/drawing/2014/main" id="{C5F6337B-4AB1-A317-8C18-26CA402808E7}"/>
              </a:ext>
            </a:extLst>
          </p:cNvPr>
          <p:cNvSpPr/>
          <p:nvPr/>
        </p:nvSpPr>
        <p:spPr>
          <a:xfrm>
            <a:off x="10831132" y="4610459"/>
            <a:ext cx="388307" cy="45644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7" name="Oval 1026">
            <a:extLst>
              <a:ext uri="{FF2B5EF4-FFF2-40B4-BE49-F238E27FC236}">
                <a16:creationId xmlns:a16="http://schemas.microsoft.com/office/drawing/2014/main" id="{2C78618E-EA22-201A-E1B1-4F27FA4AD3E8}"/>
              </a:ext>
            </a:extLst>
          </p:cNvPr>
          <p:cNvSpPr/>
          <p:nvPr/>
        </p:nvSpPr>
        <p:spPr>
          <a:xfrm>
            <a:off x="10748348" y="4367876"/>
            <a:ext cx="194154" cy="29362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3280F33E-85C0-8D9B-4706-3321AEC1B2D0}"/>
              </a:ext>
            </a:extLst>
          </p:cNvPr>
          <p:cNvSpPr/>
          <p:nvPr/>
        </p:nvSpPr>
        <p:spPr>
          <a:xfrm>
            <a:off x="11405024" y="2914456"/>
            <a:ext cx="360000" cy="360000"/>
          </a:xfrm>
          <a:prstGeom prst="ellipse">
            <a:avLst/>
          </a:prstGeom>
          <a:solidFill>
            <a:srgbClr val="FF464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5" name="Oval 1034">
            <a:extLst>
              <a:ext uri="{FF2B5EF4-FFF2-40B4-BE49-F238E27FC236}">
                <a16:creationId xmlns:a16="http://schemas.microsoft.com/office/drawing/2014/main" id="{05F69AD6-C268-1E9C-7FF8-20FAD95639E8}"/>
              </a:ext>
            </a:extLst>
          </p:cNvPr>
          <p:cNvSpPr/>
          <p:nvPr/>
        </p:nvSpPr>
        <p:spPr>
          <a:xfrm>
            <a:off x="11340024" y="4945892"/>
            <a:ext cx="90832" cy="115489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6" name="Oval 1035">
            <a:extLst>
              <a:ext uri="{FF2B5EF4-FFF2-40B4-BE49-F238E27FC236}">
                <a16:creationId xmlns:a16="http://schemas.microsoft.com/office/drawing/2014/main" id="{2C98A522-384F-F3E1-4CBA-0BF599EE4910}"/>
              </a:ext>
            </a:extLst>
          </p:cNvPr>
          <p:cNvSpPr/>
          <p:nvPr/>
        </p:nvSpPr>
        <p:spPr>
          <a:xfrm>
            <a:off x="11302221" y="4945891"/>
            <a:ext cx="90832" cy="115489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7" name="Oval 1036">
            <a:extLst>
              <a:ext uri="{FF2B5EF4-FFF2-40B4-BE49-F238E27FC236}">
                <a16:creationId xmlns:a16="http://schemas.microsoft.com/office/drawing/2014/main" id="{EF90CD90-15B7-1B4A-B17B-049EE2EF94C8}"/>
              </a:ext>
            </a:extLst>
          </p:cNvPr>
          <p:cNvSpPr/>
          <p:nvPr/>
        </p:nvSpPr>
        <p:spPr>
          <a:xfrm flipH="1">
            <a:off x="11346662" y="4925681"/>
            <a:ext cx="90832" cy="115489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NL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1441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A logo with text on it&#10;&#10;Description automatically generated">
            <a:extLst>
              <a:ext uri="{FF2B5EF4-FFF2-40B4-BE49-F238E27FC236}">
                <a16:creationId xmlns:a16="http://schemas.microsoft.com/office/drawing/2014/main" id="{C457DE9A-C4DA-35D2-0C98-34646D9FD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382" y="815559"/>
            <a:ext cx="8789328" cy="4730516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C5049C1-3B65-5ED5-8BB6-C1033F2F89A6}"/>
              </a:ext>
            </a:extLst>
          </p:cNvPr>
          <p:cNvSpPr/>
          <p:nvPr/>
        </p:nvSpPr>
        <p:spPr>
          <a:xfrm>
            <a:off x="7589158" y="3771791"/>
            <a:ext cx="1792705" cy="469231"/>
          </a:xfrm>
          <a:prstGeom prst="rect">
            <a:avLst/>
          </a:prstGeom>
          <a:solidFill>
            <a:srgbClr val="FF4B46"/>
          </a:solidFill>
          <a:ln>
            <a:solidFill>
              <a:srgbClr val="FF4B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84F5F1C-DA91-71FD-F1A3-23BC405569B7}"/>
              </a:ext>
            </a:extLst>
          </p:cNvPr>
          <p:cNvSpPr txBox="1"/>
          <p:nvPr/>
        </p:nvSpPr>
        <p:spPr>
          <a:xfrm>
            <a:off x="7728497" y="3760184"/>
            <a:ext cx="1588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b="1"/>
              <a:t>15/10/24</a:t>
            </a:r>
          </a:p>
        </p:txBody>
      </p:sp>
    </p:spTree>
    <p:extLst>
      <p:ext uri="{BB962C8B-B14F-4D97-AF65-F5344CB8AC3E}">
        <p14:creationId xmlns:p14="http://schemas.microsoft.com/office/powerpoint/2010/main" val="1075865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45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ijsen - Corporate">
  <a:themeElements>
    <a:clrScheme name="Nijsen Compan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90001"/>
      </a:accent1>
      <a:accent2>
        <a:srgbClr val="00B7D9"/>
      </a:accent2>
      <a:accent3>
        <a:srgbClr val="E8327C"/>
      </a:accent3>
      <a:accent4>
        <a:srgbClr val="164193"/>
      </a:accent4>
      <a:accent5>
        <a:srgbClr val="AFCA0B"/>
      </a:accent5>
      <a:accent6>
        <a:srgbClr val="E3052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ijsen - Veehouderij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7303810-99e9-4339-b10a-2833ef319dd8" xsi:nil="true"/>
    <lcf76f155ced4ddcb4097134ff3c332f xmlns="6d546cb5-154d-4fef-b6c6-1f5dced01e2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C5D568C683C048A1DB70B1412E31C2" ma:contentTypeVersion="13" ma:contentTypeDescription="Een nieuw document maken." ma:contentTypeScope="" ma:versionID="359847889eac681a4e331ef57bbe1492">
  <xsd:schema xmlns:xsd="http://www.w3.org/2001/XMLSchema" xmlns:xs="http://www.w3.org/2001/XMLSchema" xmlns:p="http://schemas.microsoft.com/office/2006/metadata/properties" xmlns:ns2="6d546cb5-154d-4fef-b6c6-1f5dced01e20" xmlns:ns3="77303810-99e9-4339-b10a-2833ef319dd8" targetNamespace="http://schemas.microsoft.com/office/2006/metadata/properties" ma:root="true" ma:fieldsID="cbf640219ace8e97f979e4c78e0d02f4" ns2:_="" ns3:_="">
    <xsd:import namespace="6d546cb5-154d-4fef-b6c6-1f5dced01e20"/>
    <xsd:import namespace="77303810-99e9-4339-b10a-2833ef319d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46cb5-154d-4fef-b6c6-1f5dced01e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67b8e785-df67-4908-9bc3-3abc1fc1e7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03810-99e9-4339-b10a-2833ef319d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fc38c20-fae0-467c-8d97-725664b9d286}" ma:internalName="TaxCatchAll" ma:showField="CatchAllData" ma:web="77303810-99e9-4339-b10a-2833ef319d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788236-2968-4BCE-B408-E5C1D736F3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69AEBB-F518-4A44-8B77-4D0A49FC59C6}">
  <ds:schemaRefs>
    <ds:schemaRef ds:uri="http://purl.org/dc/dcmitype/"/>
    <ds:schemaRef ds:uri="6d546cb5-154d-4fef-b6c6-1f5dced01e20"/>
    <ds:schemaRef ds:uri="http://schemas.microsoft.com/office/2006/documentManagement/types"/>
    <ds:schemaRef ds:uri="77303810-99e9-4339-b10a-2833ef319dd8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6212C55-CB77-4546-BE83-63DBE38960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46cb5-154d-4fef-b6c6-1f5dced01e20"/>
    <ds:schemaRef ds:uri="77303810-99e9-4339-b10a-2833ef319d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490</Words>
  <Application>Microsoft Macintosh PowerPoint</Application>
  <PresentationFormat>Breedbeeld</PresentationFormat>
  <Paragraphs>101</Paragraphs>
  <Slides>21</Slides>
  <Notes>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Franklin Gothic Medium</vt:lpstr>
      <vt:lpstr>Wingdings</vt:lpstr>
      <vt:lpstr>Office Theme</vt:lpstr>
      <vt:lpstr>Kantoorthema</vt:lpstr>
      <vt:lpstr>Nijsen - Corporate</vt:lpstr>
      <vt:lpstr>Nijsen - Veehouderij</vt:lpstr>
      <vt:lpstr>PowerPoint-presentatie</vt:lpstr>
      <vt:lpstr>Welkom</vt:lpstr>
      <vt:lpstr>Programma</vt:lpstr>
      <vt:lpstr>Programma</vt:lpstr>
      <vt:lpstr>Kort voorstellen</vt:lpstr>
      <vt:lpstr>(Nader) kennismaken</vt:lpstr>
      <vt:lpstr>PowerPoint-presentatie</vt:lpstr>
      <vt:lpstr>PowerPoint-presentatie</vt:lpstr>
      <vt:lpstr>PowerPoint-presentatie</vt:lpstr>
      <vt:lpstr>Wie zijn wij?</vt:lpstr>
      <vt:lpstr>PowerPoint-presentatie</vt:lpstr>
      <vt:lpstr>Vereenvoudigde keten Varkensvlees</vt:lpstr>
      <vt:lpstr>Keten is complex: Dataflow in de keten</vt:lpstr>
      <vt:lpstr>De casus: Dataflow in de keten</vt:lpstr>
      <vt:lpstr>Hoe nu te beginnen?</vt:lpstr>
      <vt:lpstr>Starten “simpel”:</vt:lpstr>
      <vt:lpstr>Aan de slag</vt:lpstr>
      <vt:lpstr>PowerPoint-presentatie</vt:lpstr>
      <vt:lpstr>Take aways</vt:lpstr>
      <vt:lpstr>Lunchtijd!  Lunch is in de tent.  Om 13:30 gaan we verder in de aula.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Standaard hoofdkleur</dc:title>
  <dc:creator>Michiel Bakker</dc:creator>
  <cp:lastModifiedBy>Sacha Visser || ADJ</cp:lastModifiedBy>
  <cp:revision>174</cp:revision>
  <cp:lastPrinted>2024-10-15T07:11:03Z</cp:lastPrinted>
  <dcterms:created xsi:type="dcterms:W3CDTF">2023-06-05T14:55:37Z</dcterms:created>
  <dcterms:modified xsi:type="dcterms:W3CDTF">2024-10-15T08:06:16Z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0x010100F6C5D568C683C048A1DB70B1412E31C2</vt:lpwstr>
  </property>
  <property fmtid="{D5CDD505-2E9C-101B-9397-08002B2CF9AE}" pid="3" name="MediaServiceImageTags">
    <vt:lpwstr/>
  </property>
</Properties>
</file>