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  <p:sldMasterId id="2147483672" r:id="rId5"/>
    <p:sldMasterId id="2147483684" r:id="rId6"/>
    <p:sldMasterId id="2147483696" r:id="rId7"/>
  </p:sldMasterIdLst>
  <p:notesMasterIdLst>
    <p:notesMasterId r:id="rId29"/>
  </p:notesMasterIdLst>
  <p:sldIdLst>
    <p:sldId id="258" r:id="rId8"/>
    <p:sldId id="275" r:id="rId9"/>
    <p:sldId id="262" r:id="rId10"/>
    <p:sldId id="656" r:id="rId11"/>
    <p:sldId id="661" r:id="rId12"/>
    <p:sldId id="662" r:id="rId13"/>
    <p:sldId id="260" r:id="rId14"/>
    <p:sldId id="652" r:id="rId15"/>
    <p:sldId id="257" r:id="rId16"/>
    <p:sldId id="659" r:id="rId17"/>
    <p:sldId id="498" r:id="rId18"/>
    <p:sldId id="404" r:id="rId19"/>
    <p:sldId id="500" r:id="rId20"/>
    <p:sldId id="499" r:id="rId21"/>
    <p:sldId id="501" r:id="rId22"/>
    <p:sldId id="502" r:id="rId23"/>
    <p:sldId id="650" r:id="rId24"/>
    <p:sldId id="261" r:id="rId25"/>
    <p:sldId id="660" r:id="rId26"/>
    <p:sldId id="657" r:id="rId27"/>
    <p:sldId id="658" r:id="rId28"/>
  </p:sldIdLst>
  <p:sldSz cx="12192000" cy="6858000"/>
  <p:notesSz cx="6858000" cy="9144000"/>
  <p:defaultTextStyle>
    <a:defPPr>
      <a:defRPr lang="en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4B46"/>
    <a:srgbClr val="FF4C46"/>
    <a:srgbClr val="004A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A0A2313-B6CA-CC47-BC1C-B9ABCB677766}" v="79" dt="2024-10-15T07:53:09.17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Stijl, lich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799B23B-EC83-4686-B30A-512413B5E67A}" styleName="Stijl, licht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69012ECD-51FC-41F1-AA8D-1B2483CD663E}" styleName="Stijl, licht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596" autoAdjust="0"/>
    <p:restoredTop sz="94436"/>
  </p:normalViewPr>
  <p:slideViewPr>
    <p:cSldViewPr snapToGrid="0">
      <p:cViewPr varScale="1">
        <p:scale>
          <a:sx n="87" d="100"/>
          <a:sy n="87" d="100"/>
        </p:scale>
        <p:origin x="208" y="5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34" Type="http://schemas.microsoft.com/office/2016/11/relationships/changesInfo" Target="changesInfos/changesInfo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presProps" Target="presProps.xml"/><Relationship Id="rId35" Type="http://schemas.microsoft.com/office/2015/10/relationships/revisionInfo" Target="revisionInfo.xml"/><Relationship Id="rId8" Type="http://schemas.openxmlformats.org/officeDocument/2006/relationships/slide" Target="slides/slid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cha Visser || ADJ" userId="8465f84e-adca-44a1-ad4a-f93adf14f4d6" providerId="ADAL" clId="{AA0A2313-B6CA-CC47-BC1C-B9ABCB677766}"/>
    <pc:docChg chg="modSld">
      <pc:chgData name="Sacha Visser || ADJ" userId="8465f84e-adca-44a1-ad4a-f93adf14f4d6" providerId="ADAL" clId="{AA0A2313-B6CA-CC47-BC1C-B9ABCB677766}" dt="2024-10-15T08:04:15.948" v="81" actId="20577"/>
      <pc:docMkLst>
        <pc:docMk/>
      </pc:docMkLst>
      <pc:sldChg chg="modNotesTx">
        <pc:chgData name="Sacha Visser || ADJ" userId="8465f84e-adca-44a1-ad4a-f93adf14f4d6" providerId="ADAL" clId="{AA0A2313-B6CA-CC47-BC1C-B9ABCB677766}" dt="2024-10-15T08:04:15.948" v="81" actId="20577"/>
        <pc:sldMkLst>
          <pc:docMk/>
          <pc:sldMk cId="2243105224" sldId="498"/>
        </pc:sldMkLst>
      </pc:sldChg>
      <pc:sldChg chg="modSp mod">
        <pc:chgData name="Sacha Visser || ADJ" userId="8465f84e-adca-44a1-ad4a-f93adf14f4d6" providerId="ADAL" clId="{AA0A2313-B6CA-CC47-BC1C-B9ABCB677766}" dt="2024-10-15T07:53:30.747" v="79" actId="1076"/>
        <pc:sldMkLst>
          <pc:docMk/>
          <pc:sldMk cId="1683562883" sldId="502"/>
        </pc:sldMkLst>
        <pc:spChg chg="mod">
          <ac:chgData name="Sacha Visser || ADJ" userId="8465f84e-adca-44a1-ad4a-f93adf14f4d6" providerId="ADAL" clId="{AA0A2313-B6CA-CC47-BC1C-B9ABCB677766}" dt="2024-10-15T07:53:09.176" v="78" actId="20577"/>
          <ac:spMkLst>
            <pc:docMk/>
            <pc:sldMk cId="1683562883" sldId="502"/>
            <ac:spMk id="3" creationId="{3A47ADBB-135B-C201-F10A-716F57E8E9CE}"/>
          </ac:spMkLst>
        </pc:spChg>
        <pc:spChg chg="mod">
          <ac:chgData name="Sacha Visser || ADJ" userId="8465f84e-adca-44a1-ad4a-f93adf14f4d6" providerId="ADAL" clId="{AA0A2313-B6CA-CC47-BC1C-B9ABCB677766}" dt="2024-10-15T07:53:30.747" v="79" actId="1076"/>
          <ac:spMkLst>
            <pc:docMk/>
            <pc:sldMk cId="1683562883" sldId="502"/>
            <ac:spMk id="4" creationId="{93FE037A-1AFF-E569-B162-F9B9507B6D6D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132E33-5152-4399-ADE2-62DA6D5DECE0}" type="datetimeFigureOut">
              <a:t>15-10-2024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9F553F-86A9-449E-BA57-A702F0E0AA4C}" type="slidenum"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325848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Welkom, gevraagd om in 5 minuten te vertellen:</a:t>
            </a:r>
          </a:p>
          <a:p>
            <a:pPr marL="228600" indent="-228600">
              <a:buFont typeface="+mj-lt"/>
              <a:buAutoNum type="arabicPeriod"/>
            </a:pPr>
            <a:r>
              <a:rPr lang="nl-NL" dirty="0"/>
              <a:t>Wie ben je / is de organisatie?</a:t>
            </a:r>
          </a:p>
          <a:p>
            <a:pPr marL="228600" indent="-228600">
              <a:buFont typeface="+mj-lt"/>
              <a:buAutoNum type="arabicPeriod"/>
            </a:pPr>
            <a:r>
              <a:rPr lang="nl-NL" dirty="0"/>
              <a:t>Hoe ziet de ketensamenwerking eruit?</a:t>
            </a:r>
          </a:p>
          <a:p>
            <a:pPr marL="228600" indent="-228600">
              <a:buFont typeface="+mj-lt"/>
              <a:buAutoNum type="arabicPeriod"/>
            </a:pPr>
            <a:r>
              <a:rPr lang="nl-NL" dirty="0"/>
              <a:t>Welke ambities hebben jullie?</a:t>
            </a:r>
          </a:p>
          <a:p>
            <a:pPr marL="0" indent="0">
              <a:buFont typeface="+mj-lt"/>
              <a:buNone/>
            </a:pPr>
            <a:r>
              <a:rPr lang="nl-NL" dirty="0"/>
              <a:t>Dus u krijgt in maximaal komende 5 minuten geen 3 sheets te zien  maar 7 om deze vragen enigszins te beantwoorden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30BD57-98CE-7241-B7C2-E202480CF083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74456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Kort mijzelf voorstellen en </a:t>
            </a:r>
            <a:r>
              <a:rPr lang="nl-NL" dirty="0" err="1"/>
              <a:t>Nijsen</a:t>
            </a:r>
            <a:r>
              <a:rPr lang="nl-NL" dirty="0"/>
              <a:t> company aan de hand van de ’</a:t>
            </a:r>
            <a:r>
              <a:rPr lang="nl-NL" dirty="0" err="1"/>
              <a:t>circel</a:t>
            </a:r>
            <a:r>
              <a:rPr lang="nl-NL" dirty="0"/>
              <a:t>’ i meteen ook een bruggetje naar de volgende vraag/ sheet: hoe zien wij ketensamenwerking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30BD57-98CE-7241-B7C2-E202480CF083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19384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err="1"/>
              <a:t>https</a:t>
            </a:r>
            <a:r>
              <a:rPr lang="nl-NL" dirty="0"/>
              <a:t>://</a:t>
            </a:r>
            <a:r>
              <a:rPr lang="nl-NL" dirty="0" err="1"/>
              <a:t>youtu.be</a:t>
            </a:r>
            <a:r>
              <a:rPr lang="nl-NL" dirty="0"/>
              <a:t>/DZa91LgtxFE?feature=shared 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9F553F-86A9-449E-BA57-A702F0E0AA4C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191751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De huidige structuur en prikkel van ketensamenwerking is ontstaan voor een goede reden om de vraag </a:t>
            </a:r>
            <a:r>
              <a:rPr lang="nl-NL" dirty="0" err="1"/>
              <a:t>nml</a:t>
            </a:r>
            <a:r>
              <a:rPr lang="nl-NL" dirty="0"/>
              <a:t> te </a:t>
            </a:r>
            <a:r>
              <a:rPr lang="nl-NL" dirty="0" err="1"/>
              <a:t>beantwoordenvan</a:t>
            </a:r>
            <a:r>
              <a:rPr lang="nl-NL" dirty="0"/>
              <a:t> “Geen honger meer”, ”voor iedereen vlees” en de boer in de welstand verheffen. 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30BD57-98CE-7241-B7C2-E202480CF083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35818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A66FA6-380F-4088-EBB7-F85736AFFD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80E3A8F-1711-08F1-939D-782F9C5055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9E8733-7A5D-3A18-ACB6-E5906E7689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0A44E-A6DC-6C47-A007-82A78749B164}" type="datetimeFigureOut">
              <a:rPr lang="en-NL" smtClean="0"/>
              <a:t>10/15/24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F7D293-354F-6384-A66F-00C311B0B6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DCF3CD-7AC3-746B-5A62-94D5F0024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209CE-96E9-AD43-A9A3-67B840E5DBB2}" type="slidenum">
              <a:rPr lang="en-NL" smtClean="0"/>
              <a:t>‹nr.›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41398660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D73FF1-9E65-C956-7014-EFE0F68556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96932E-A133-7484-820D-6771C5101D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162854-A6E5-2469-A82D-3A6D047AD1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0A44E-A6DC-6C47-A007-82A78749B164}" type="datetimeFigureOut">
              <a:rPr lang="en-NL" smtClean="0"/>
              <a:t>10/15/24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B45C75-CB8C-BF74-8A2E-00B4AA295A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317212-29F8-3367-A440-2B681C4A88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209CE-96E9-AD43-A9A3-67B840E5DBB2}" type="slidenum">
              <a:rPr lang="en-NL" smtClean="0"/>
              <a:t>‹nr.›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6423380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AE8869D-61BB-8D4C-A282-BC77ED39D7D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F02743F-0A5B-F528-48C9-65D08DCD8B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D14CF0-5661-0FC1-4BAB-DDC68EDA5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0A44E-A6DC-6C47-A007-82A78749B164}" type="datetimeFigureOut">
              <a:rPr lang="en-NL" smtClean="0"/>
              <a:t>10/15/24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FB416F-4314-10EF-AE8A-5EB63EC2F5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B48B79-1EEA-7781-071C-486695C8C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209CE-96E9-AD43-A9A3-67B840E5DBB2}" type="slidenum">
              <a:rPr lang="en-NL" smtClean="0"/>
              <a:t>‹nr.›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899108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07ED6-2427-DA43-BB94-D68EA7E2F7CE}" type="datetimeFigureOut">
              <a:rPr lang="nl-NL" smtClean="0"/>
              <a:t>15-10-2024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63309-18E5-9A4C-A7FA-337919AA9D9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960740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07ED6-2427-DA43-BB94-D68EA7E2F7CE}" type="datetimeFigureOut">
              <a:rPr lang="nl-NL" smtClean="0"/>
              <a:t>15-10-2024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63309-18E5-9A4C-A7FA-337919AA9D9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05986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2" y="170974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2" y="4589466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07ED6-2427-DA43-BB94-D68EA7E2F7CE}" type="datetimeFigureOut">
              <a:rPr lang="nl-NL" smtClean="0"/>
              <a:t>15-10-2024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63309-18E5-9A4C-A7FA-337919AA9D9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303948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07ED6-2427-DA43-BB94-D68EA7E2F7CE}" type="datetimeFigureOut">
              <a:rPr lang="nl-NL" smtClean="0"/>
              <a:t>15-10-2024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63309-18E5-9A4C-A7FA-337919AA9D9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876543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365128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0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0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07ED6-2427-DA43-BB94-D68EA7E2F7CE}" type="datetimeFigureOut">
              <a:rPr lang="nl-NL" smtClean="0"/>
              <a:t>15-10-2024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63309-18E5-9A4C-A7FA-337919AA9D9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960363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07ED6-2427-DA43-BB94-D68EA7E2F7CE}" type="datetimeFigureOut">
              <a:rPr lang="nl-NL" smtClean="0"/>
              <a:t>15-10-2024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63309-18E5-9A4C-A7FA-337919AA9D9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639661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07ED6-2427-DA43-BB94-D68EA7E2F7CE}" type="datetimeFigureOut">
              <a:rPr lang="nl-NL" smtClean="0"/>
              <a:t>15-10-2024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63309-18E5-9A4C-A7FA-337919AA9D9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246719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8"/>
            <a:ext cx="6172201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07ED6-2427-DA43-BB94-D68EA7E2F7CE}" type="datetimeFigureOut">
              <a:rPr lang="nl-NL" smtClean="0"/>
              <a:t>15-10-2024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63309-18E5-9A4C-A7FA-337919AA9D9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532928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F8AED8-121D-7E44-868E-DDC06988EF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6C7DC5-D73A-A707-C4F9-B5329550CC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A64B3A-9260-092A-882A-96E80CBCC9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0A44E-A6DC-6C47-A007-82A78749B164}" type="datetimeFigureOut">
              <a:rPr lang="en-NL" smtClean="0"/>
              <a:t>10/15/24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7A4EF3-477F-5A5D-CEFB-12D872D538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B1E888-1C17-4439-5101-F837015933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209CE-96E9-AD43-A9A3-67B840E5DBB2}" type="slidenum">
              <a:rPr lang="en-NL" smtClean="0"/>
              <a:t>‹nr.›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1273447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8"/>
            <a:ext cx="6172201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07ED6-2427-DA43-BB94-D68EA7E2F7CE}" type="datetimeFigureOut">
              <a:rPr lang="nl-NL" smtClean="0"/>
              <a:t>15-10-2024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63309-18E5-9A4C-A7FA-337919AA9D9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754508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07ED6-2427-DA43-BB94-D68EA7E2F7CE}" type="datetimeFigureOut">
              <a:rPr lang="nl-NL" smtClean="0"/>
              <a:t>15-10-2024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63309-18E5-9A4C-A7FA-337919AA9D9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319020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07ED6-2427-DA43-BB94-D68EA7E2F7CE}" type="datetimeFigureOut">
              <a:rPr lang="nl-NL" smtClean="0"/>
              <a:t>15-10-2024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63309-18E5-9A4C-A7FA-337919AA9D9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761692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ov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147387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97438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4D69C2-4A8D-9446-8583-868ECAF04E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2FF1E30F-D0BE-1547-99E2-B763850296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395458259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6DE6C77-8A38-4F41-8FEB-40C06E9357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A37CB1B-F360-7F48-95FC-4F2768B696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29595967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BC45EC6-BE56-B640-8AA4-93F6E0DC46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D5D06FE-33A3-9D4C-A67C-C913F347CC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158146439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76FC7AE-2663-1F47-9155-4775CBDD7C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F7BABB5-DCB9-0E45-924E-4ABDF14FEF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6C0D733D-05F2-6345-82A8-F7A3BECBF1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289932004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D762FA2-6131-5846-ACDA-A97644246D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4EDCCB43-C6A9-FD4E-82D5-589369178C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69A69999-8973-2B46-8DF3-F802A52EA1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765C32B7-0367-AA45-931B-7199B5718E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AB4F1128-6885-D343-B414-6274D6A9D4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26672947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0999BD-4256-D5D4-8011-5F5DA2A4E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F7D113-A506-C8F4-EB2B-14C00A74DB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A8D43B-DBE9-C993-B34A-E9A770DB9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0A44E-A6DC-6C47-A007-82A78749B164}" type="datetimeFigureOut">
              <a:rPr lang="en-NL" smtClean="0"/>
              <a:t>10/15/24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831DF2-73BB-08EC-8FFD-9AC1C955CE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0FB830-AD19-3624-F676-E4669C4A0F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209CE-96E9-AD43-A9A3-67B840E5DBB2}" type="slidenum">
              <a:rPr lang="en-NL" smtClean="0"/>
              <a:t>‹nr.›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85270204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A74CF58-05CF-E740-BC66-4FF033742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DD7D51B-477C-AD4D-BEF6-B156E6C264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6DF0455E-8E60-1B43-8309-7FABC386D8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16402465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8F9DD81-6277-C04E-83D3-EC4B439CEE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56B64F03-22C9-1F49-A1E5-5285A572E9C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3C22A0E0-FACD-C74A-878B-EF27388C4F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228077514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Lee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72877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93A3072-D68B-3847-B969-F23C0BB83A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48399659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ov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303898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009364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B40E87-9113-984F-ADE2-378C5CBA72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6BE24095-DE77-5646-88B2-AD7A6CD6FC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411299320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6FA3435-DF83-3D4B-A6D9-850A8EC0F3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E034582-51EB-7D4E-8A21-9765474A0B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422753652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6E7D06D-B37D-0748-BC62-2F99CFFC01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3318B70D-2BBA-D64E-9A7E-1EBEE5EE0E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390853058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B443F41-8452-414F-A1C6-AA83678B13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6852B2F-C3CE-C342-81A4-93695CDBBC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8BA17957-7284-A649-952B-D0C300593D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27085062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78FA99-6A3D-4426-5982-B58E8956F2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22082E-3FAC-09D7-A4E2-F6EA53C453A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1C46FC-B5D6-9296-BA5B-A2100BA65A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CFBF8B-4346-8B6F-8941-E6C3759060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0A44E-A6DC-6C47-A007-82A78749B164}" type="datetimeFigureOut">
              <a:rPr lang="en-NL" smtClean="0"/>
              <a:t>10/15/24</a:t>
            </a:fld>
            <a:endParaRPr lang="en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14A596-3DAB-9E54-CE9B-F49EFEA1A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82600A-8956-FDDF-364E-A000DFD34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209CE-96E9-AD43-A9A3-67B840E5DBB2}" type="slidenum">
              <a:rPr lang="en-NL" smtClean="0"/>
              <a:t>‹nr.›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28184014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8A14E3A-A164-FB45-BCC7-DB57B2EDC6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C21DED02-F23C-5B41-BB29-4D2B9CBEBD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6E1A111E-6035-354F-B64D-55000E8465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26E6CEE5-BE1D-164B-9C55-AC5E916D16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EDBC91B8-B68C-9E4B-B181-3DD0545CA7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314422695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45206C-9EA5-ED4C-BE25-BF50487B9A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50AB033-A6F3-524C-983A-D995F2AC83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79F0A4A1-3A19-7E42-BD9E-E15DB1181B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421099855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4BC2C72-BF5C-B24D-80C2-800664A8FE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3C1A6528-654E-C74F-8610-C355F3B22D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E3FBA8CF-4C31-6A48-A13A-26F4A19920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159627085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Lee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436277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E836698-9950-5D45-A0E9-AD144A3B81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3236433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5A6ECC-B31B-7AB5-BF86-0C651B6844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775003-3459-ED7C-5E5A-5907C901DA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29806E-8EF4-261A-C84F-AEFD30166A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F266B92-0FAF-0A8D-54AB-6BEBA9BA6A6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A3E121D-CA2F-C29C-2030-EF70B532AB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59E2EEF-3165-12C3-67DF-D5627B29E9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0A44E-A6DC-6C47-A007-82A78749B164}" type="datetimeFigureOut">
              <a:rPr lang="en-NL" smtClean="0"/>
              <a:t>10/15/24</a:t>
            </a:fld>
            <a:endParaRPr lang="en-NL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7419C46-A9B0-B3AD-704D-32FF7E791D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A210A78-9164-1B99-CCA4-E4461A03C4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209CE-96E9-AD43-A9A3-67B840E5DBB2}" type="slidenum">
              <a:rPr lang="en-NL" smtClean="0"/>
              <a:t>‹nr.›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7875079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AF486A-4564-1A56-D025-809837C6D0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6D7242-1A8D-38A5-96E6-65BC7FCC9D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0A44E-A6DC-6C47-A007-82A78749B164}" type="datetimeFigureOut">
              <a:rPr lang="en-NL" smtClean="0"/>
              <a:t>10/15/24</a:t>
            </a:fld>
            <a:endParaRPr lang="en-N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3C0F12-1AB7-C449-FBA2-3F3410E279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48DA54-460E-A6F1-F36A-4D7DF578D2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209CE-96E9-AD43-A9A3-67B840E5DBB2}" type="slidenum">
              <a:rPr lang="en-NL" smtClean="0"/>
              <a:t>‹nr.›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4011085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8881A07-3737-D2D1-75B4-93F4B31CB6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0A44E-A6DC-6C47-A007-82A78749B164}" type="datetimeFigureOut">
              <a:rPr lang="en-NL" smtClean="0"/>
              <a:t>10/15/24</a:t>
            </a:fld>
            <a:endParaRPr lang="en-N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2CCD6CF-ED58-4715-B177-2059C7B45E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EE7FB6-2134-2A3C-6222-15A8549CBD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209CE-96E9-AD43-A9A3-67B840E5DBB2}" type="slidenum">
              <a:rPr lang="en-NL" smtClean="0"/>
              <a:t>‹nr.›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7989537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462AAA-B151-3635-93E7-52C84A20C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251F21-AEB8-D006-B7BE-337A37BA5C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980EE3-3ACE-4477-DD69-7FAEB40305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1F2F44-F87F-0336-E71D-213B422FDD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0A44E-A6DC-6C47-A007-82A78749B164}" type="datetimeFigureOut">
              <a:rPr lang="en-NL" smtClean="0"/>
              <a:t>10/15/24</a:t>
            </a:fld>
            <a:endParaRPr lang="en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EECF22-5FA8-9205-786D-714B21E084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F8FAB4-DF87-3CBE-FDAE-1857F5D369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209CE-96E9-AD43-A9A3-67B840E5DBB2}" type="slidenum">
              <a:rPr lang="en-NL" smtClean="0"/>
              <a:t>‹nr.›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4576492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9D0569-21A7-87A5-59F6-D7EA0AD4CC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84214EF-76BC-6B4C-8421-E806173A38B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05C0BD-1327-941E-5A2C-D4DEFC116E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9E7DE0-2329-2899-C010-3AEAEBB9BB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0A44E-A6DC-6C47-A007-82A78749B164}" type="datetimeFigureOut">
              <a:rPr lang="en-NL" smtClean="0"/>
              <a:t>10/15/24</a:t>
            </a:fld>
            <a:endParaRPr lang="en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851B77-94CC-47AE-35AC-5D23292911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491144-1376-1BD3-C4D2-935B272A5E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209CE-96E9-AD43-A9A3-67B840E5DBB2}" type="slidenum">
              <a:rPr lang="en-NL" smtClean="0"/>
              <a:t>‹nr.›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7349088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5.jp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6A0CB13-BEDE-56AB-08AA-9A6843237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30C1B1-EE46-7B92-C85A-1665D51B53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A18F55-350B-5CD0-CA65-74097BB84A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40A44E-A6DC-6C47-A007-82A78749B164}" type="datetimeFigureOut">
              <a:rPr lang="en-NL" smtClean="0"/>
              <a:t>10/15/24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FD42B5-EE48-60C3-7FD5-3F067206E0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811FC6-E6D4-1C66-6652-EFD101B00F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E209CE-96E9-AD43-A9A3-67B840E5DBB2}" type="slidenum">
              <a:rPr lang="en-NL" smtClean="0"/>
              <a:t>‹nr.›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7965017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1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B07ED6-2427-DA43-BB94-D68EA7E2F7CE}" type="datetimeFigureOut">
              <a:rPr lang="nl-NL" smtClean="0"/>
              <a:t>15-10-2024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35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C63309-18E5-9A4C-A7FA-337919AA9D9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44149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0754BEAF-DC50-B64C-95EB-35E215E993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B309100-67A9-3543-AC55-473F480CCF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2849632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2ABB5B9B-0A2E-9143-B813-0E55D973F0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9AC27FA-D1BA-DC4E-B44C-30EE6AEAEC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3828725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6.xml"/><Relationship Id="rId1" Type="http://schemas.openxmlformats.org/officeDocument/2006/relationships/video" Target="https://www.youtube.com/embed/DZa91LgtxFE?feature=oembed" TargetMode="Externa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5" Type="http://schemas.openxmlformats.org/officeDocument/2006/relationships/image" Target="../media/image23.jpe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A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A blue background with white text&#10;&#10;Description automatically generated">
            <a:extLst>
              <a:ext uri="{FF2B5EF4-FFF2-40B4-BE49-F238E27FC236}">
                <a16:creationId xmlns:a16="http://schemas.microsoft.com/office/drawing/2014/main" id="{6101B514-C2CF-4C02-58DA-1BB0006D66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860" y="1336887"/>
            <a:ext cx="10622280" cy="3540760"/>
          </a:xfrm>
          <a:prstGeom prst="rect">
            <a:avLst/>
          </a:prstGeom>
          <a:ln>
            <a:solidFill>
              <a:srgbClr val="004963"/>
            </a:solidFill>
          </a:ln>
        </p:spPr>
      </p:pic>
      <p:pic>
        <p:nvPicPr>
          <p:cNvPr id="5" name="Picture 10">
            <a:extLst>
              <a:ext uri="{FF2B5EF4-FFF2-40B4-BE49-F238E27FC236}">
                <a16:creationId xmlns:a16="http://schemas.microsoft.com/office/drawing/2014/main" id="{E8294205-FBB9-C3C8-207B-1992E4433A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6012943"/>
            <a:ext cx="12192001" cy="857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8383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54DCBCB-8FF8-9F4E-9868-4A338838DD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892" y="243116"/>
            <a:ext cx="3616234" cy="1325563"/>
          </a:xfrm>
        </p:spPr>
        <p:txBody>
          <a:bodyPr/>
          <a:lstStyle/>
          <a:p>
            <a:pPr algn="ctr"/>
            <a:r>
              <a:rPr lang="nl-NL" dirty="0">
                <a:latin typeface="Franklin Gothic Medium" panose="020B0603020102020204" pitchFamily="34" charset="0"/>
              </a:rPr>
              <a:t>Wie zijn wij?</a:t>
            </a:r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8EBCBE8D-D89A-4244-BFE7-3F71175E7E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560267" y="2201501"/>
            <a:ext cx="1759132" cy="1759132"/>
          </a:xfr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06DC89B4-EC50-3B41-A7BE-CAD873B8EB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2285" y="-187929"/>
            <a:ext cx="5856097" cy="5856097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7B8C9BA1-DCA4-5317-ECAB-0F624998FE9A}"/>
              </a:ext>
            </a:extLst>
          </p:cNvPr>
          <p:cNvSpPr txBox="1"/>
          <p:nvPr/>
        </p:nvSpPr>
        <p:spPr>
          <a:xfrm>
            <a:off x="888274" y="4153989"/>
            <a:ext cx="54994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John Geurts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Algemeen Directeur Nijsen company (Veulen, bij Venray) sinds 2013.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Achtergrond en disclaimer: Bedrijfseconoom &amp; ICT</a:t>
            </a:r>
          </a:p>
        </p:txBody>
      </p:sp>
    </p:spTree>
    <p:extLst>
      <p:ext uri="{BB962C8B-B14F-4D97-AF65-F5344CB8AC3E}">
        <p14:creationId xmlns:p14="http://schemas.microsoft.com/office/powerpoint/2010/main" val="186793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7">
            <a:extLst>
              <a:ext uri="{FF2B5EF4-FFF2-40B4-BE49-F238E27FC236}">
                <a16:creationId xmlns:a16="http://schemas.microsoft.com/office/drawing/2014/main" id="{304A4FDB-6F3C-55E9-053F-5396110100AB}"/>
              </a:ext>
            </a:extLst>
          </p:cNvPr>
          <p:cNvSpPr/>
          <p:nvPr/>
        </p:nvSpPr>
        <p:spPr>
          <a:xfrm>
            <a:off x="10058401" y="133222"/>
            <a:ext cx="1826351" cy="1096775"/>
          </a:xfrm>
          <a:custGeom>
            <a:avLst/>
            <a:gdLst/>
            <a:ahLst/>
            <a:cxnLst/>
            <a:rect l="l" t="t" r="r" b="b"/>
            <a:pathLst>
              <a:path w="3264017" h="2010090">
                <a:moveTo>
                  <a:pt x="0" y="0"/>
                </a:moveTo>
                <a:lnTo>
                  <a:pt x="3264017" y="0"/>
                </a:lnTo>
                <a:lnTo>
                  <a:pt x="3264017" y="2010091"/>
                </a:lnTo>
                <a:lnTo>
                  <a:pt x="0" y="201009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6" name="Onlinemedia 5" title="Duurzame innovaties in de diervoedersector: Nijsen company opwaardeert voedselresten">
            <a:hlinkClick r:id="" action="ppaction://media"/>
            <a:extLst>
              <a:ext uri="{FF2B5EF4-FFF2-40B4-BE49-F238E27FC236}">
                <a16:creationId xmlns:a16="http://schemas.microsoft.com/office/drawing/2014/main" id="{4FA9A604-CAFE-BB4C-6CEC-29753FBB6CDE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2159989" y="943499"/>
            <a:ext cx="7872021" cy="4447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105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el 1"/>
          <p:cNvSpPr>
            <a:spLocks noGrp="1"/>
          </p:cNvSpPr>
          <p:nvPr>
            <p:ph type="title"/>
          </p:nvPr>
        </p:nvSpPr>
        <p:spPr>
          <a:xfrm>
            <a:off x="1216048" y="237919"/>
            <a:ext cx="9144000" cy="1143000"/>
          </a:xfrm>
        </p:spPr>
        <p:txBody>
          <a:bodyPr/>
          <a:lstStyle/>
          <a:p>
            <a:pPr algn="ctr" eaLnBrk="1" hangingPunct="1"/>
            <a:r>
              <a:rPr lang="en-US" altLang="nl-NL" sz="3600" dirty="0" err="1">
                <a:latin typeface="Franklin Gothic Medium" panose="020B0603020102020204" pitchFamily="34" charset="0"/>
              </a:rPr>
              <a:t>Vereenvoudigde</a:t>
            </a:r>
            <a:r>
              <a:rPr lang="en-US" altLang="nl-NL" sz="3600" dirty="0">
                <a:latin typeface="Franklin Gothic Medium" panose="020B0603020102020204" pitchFamily="34" charset="0"/>
              </a:rPr>
              <a:t> </a:t>
            </a:r>
            <a:r>
              <a:rPr lang="en-US" altLang="nl-NL" sz="3600" dirty="0" err="1">
                <a:latin typeface="Franklin Gothic Medium" panose="020B0603020102020204" pitchFamily="34" charset="0"/>
              </a:rPr>
              <a:t>keten</a:t>
            </a:r>
            <a:r>
              <a:rPr lang="en-US" altLang="nl-NL" sz="3600" dirty="0">
                <a:latin typeface="Franklin Gothic Medium" panose="020B0603020102020204" pitchFamily="34" charset="0"/>
              </a:rPr>
              <a:t> </a:t>
            </a:r>
            <a:r>
              <a:rPr lang="en-US" altLang="nl-NL" sz="3600" dirty="0" err="1">
                <a:latin typeface="Franklin Gothic Medium" panose="020B0603020102020204" pitchFamily="34" charset="0"/>
              </a:rPr>
              <a:t>Varkensvlees</a:t>
            </a:r>
            <a:endParaRPr lang="nl-NL" altLang="nl-NL" sz="3600" dirty="0">
              <a:latin typeface="Franklin Gothic Medium" panose="020B0603020102020204" pitchFamily="34" charset="0"/>
            </a:endParaRPr>
          </a:p>
        </p:txBody>
      </p:sp>
      <p:sp>
        <p:nvSpPr>
          <p:cNvPr id="4" name="Afgeronde rechthoek 3">
            <a:extLst>
              <a:ext uri="{FF2B5EF4-FFF2-40B4-BE49-F238E27FC236}">
                <a16:creationId xmlns:a16="http://schemas.microsoft.com/office/drawing/2014/main" id="{56EC900D-CDC3-E74B-A9AE-D8A04BCD84E3}"/>
              </a:ext>
            </a:extLst>
          </p:cNvPr>
          <p:cNvSpPr/>
          <p:nvPr/>
        </p:nvSpPr>
        <p:spPr>
          <a:xfrm>
            <a:off x="1755600" y="2859131"/>
            <a:ext cx="720080" cy="6480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Meng-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voeder</a:t>
            </a:r>
          </a:p>
        </p:txBody>
      </p:sp>
      <p:sp>
        <p:nvSpPr>
          <p:cNvPr id="9" name="Afgeronde rechthoek 8">
            <a:extLst>
              <a:ext uri="{FF2B5EF4-FFF2-40B4-BE49-F238E27FC236}">
                <a16:creationId xmlns:a16="http://schemas.microsoft.com/office/drawing/2014/main" id="{B22DC0F4-67BC-0544-ADB8-D62C4F439B29}"/>
              </a:ext>
            </a:extLst>
          </p:cNvPr>
          <p:cNvSpPr/>
          <p:nvPr/>
        </p:nvSpPr>
        <p:spPr>
          <a:xfrm>
            <a:off x="2943732" y="2848249"/>
            <a:ext cx="718920" cy="6480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Boer</a:t>
            </a:r>
          </a:p>
        </p:txBody>
      </p:sp>
      <p:sp>
        <p:nvSpPr>
          <p:cNvPr id="10" name="Afgeronde rechthoek 9">
            <a:extLst>
              <a:ext uri="{FF2B5EF4-FFF2-40B4-BE49-F238E27FC236}">
                <a16:creationId xmlns:a16="http://schemas.microsoft.com/office/drawing/2014/main" id="{DE90FDD1-0ED0-5B4D-84D2-B20091DEDD47}"/>
              </a:ext>
            </a:extLst>
          </p:cNvPr>
          <p:cNvSpPr/>
          <p:nvPr/>
        </p:nvSpPr>
        <p:spPr>
          <a:xfrm>
            <a:off x="4131864" y="2859131"/>
            <a:ext cx="720080" cy="6480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Logistiek</a:t>
            </a:r>
          </a:p>
        </p:txBody>
      </p:sp>
      <p:sp>
        <p:nvSpPr>
          <p:cNvPr id="11" name="Afgeronde rechthoek 10">
            <a:extLst>
              <a:ext uri="{FF2B5EF4-FFF2-40B4-BE49-F238E27FC236}">
                <a16:creationId xmlns:a16="http://schemas.microsoft.com/office/drawing/2014/main" id="{42BE4460-B5AC-AE43-AB14-CA431C859E69}"/>
              </a:ext>
            </a:extLst>
          </p:cNvPr>
          <p:cNvSpPr/>
          <p:nvPr/>
        </p:nvSpPr>
        <p:spPr>
          <a:xfrm>
            <a:off x="5319996" y="2845977"/>
            <a:ext cx="936104" cy="6480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Slacht</a:t>
            </a:r>
          </a:p>
        </p:txBody>
      </p:sp>
      <p:sp>
        <p:nvSpPr>
          <p:cNvPr id="12" name="Afgeronde rechthoek 11">
            <a:extLst>
              <a:ext uri="{FF2B5EF4-FFF2-40B4-BE49-F238E27FC236}">
                <a16:creationId xmlns:a16="http://schemas.microsoft.com/office/drawing/2014/main" id="{81C04DC6-A3BF-F34B-A921-FF72AD77E9CC}"/>
              </a:ext>
            </a:extLst>
          </p:cNvPr>
          <p:cNvSpPr/>
          <p:nvPr/>
        </p:nvSpPr>
        <p:spPr>
          <a:xfrm>
            <a:off x="6724152" y="2859131"/>
            <a:ext cx="922342" cy="6480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Verwerker</a:t>
            </a:r>
          </a:p>
        </p:txBody>
      </p:sp>
      <p:sp>
        <p:nvSpPr>
          <p:cNvPr id="13" name="Afgeronde rechthoek 12">
            <a:extLst>
              <a:ext uri="{FF2B5EF4-FFF2-40B4-BE49-F238E27FC236}">
                <a16:creationId xmlns:a16="http://schemas.microsoft.com/office/drawing/2014/main" id="{E855D324-74C2-8C4A-BAB2-A2E17753744A}"/>
              </a:ext>
            </a:extLst>
          </p:cNvPr>
          <p:cNvSpPr/>
          <p:nvPr/>
        </p:nvSpPr>
        <p:spPr>
          <a:xfrm>
            <a:off x="8112224" y="2859131"/>
            <a:ext cx="864096" cy="6480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Retail</a:t>
            </a:r>
          </a:p>
        </p:txBody>
      </p:sp>
      <p:sp>
        <p:nvSpPr>
          <p:cNvPr id="6" name="Lachebekje 5">
            <a:extLst>
              <a:ext uri="{FF2B5EF4-FFF2-40B4-BE49-F238E27FC236}">
                <a16:creationId xmlns:a16="http://schemas.microsoft.com/office/drawing/2014/main" id="{F8C87728-7125-4E43-BD79-B2E8181DC18A}"/>
              </a:ext>
            </a:extLst>
          </p:cNvPr>
          <p:cNvSpPr/>
          <p:nvPr/>
        </p:nvSpPr>
        <p:spPr>
          <a:xfrm>
            <a:off x="9442050" y="2764887"/>
            <a:ext cx="864096" cy="792088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A6C1DBAC-C1DB-2A47-9815-5F7F869C5451}"/>
              </a:ext>
            </a:extLst>
          </p:cNvPr>
          <p:cNvSpPr txBox="1"/>
          <p:nvPr/>
        </p:nvSpPr>
        <p:spPr>
          <a:xfrm>
            <a:off x="940491" y="1207330"/>
            <a:ext cx="97511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CASUS: Retail wil varkensvlees met laagste CO2 voetafdruk!</a:t>
            </a:r>
          </a:p>
        </p:txBody>
      </p:sp>
      <p:sp>
        <p:nvSpPr>
          <p:cNvPr id="16" name="Pijl links 15">
            <a:extLst>
              <a:ext uri="{FF2B5EF4-FFF2-40B4-BE49-F238E27FC236}">
                <a16:creationId xmlns:a16="http://schemas.microsoft.com/office/drawing/2014/main" id="{B51D4A2E-CB9B-9B47-BF82-AB6E20A5EE74}"/>
              </a:ext>
            </a:extLst>
          </p:cNvPr>
          <p:cNvSpPr/>
          <p:nvPr/>
        </p:nvSpPr>
        <p:spPr>
          <a:xfrm>
            <a:off x="6274683" y="3136992"/>
            <a:ext cx="466891" cy="133881"/>
          </a:xfrm>
          <a:prstGeom prst="righ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2" name="Pijl links 21">
            <a:extLst>
              <a:ext uri="{FF2B5EF4-FFF2-40B4-BE49-F238E27FC236}">
                <a16:creationId xmlns:a16="http://schemas.microsoft.com/office/drawing/2014/main" id="{6E06C522-D6F2-4140-96D1-9E6F053AB962}"/>
              </a:ext>
            </a:extLst>
          </p:cNvPr>
          <p:cNvSpPr/>
          <p:nvPr/>
        </p:nvSpPr>
        <p:spPr>
          <a:xfrm>
            <a:off x="3662652" y="3149502"/>
            <a:ext cx="466891" cy="133881"/>
          </a:xfrm>
          <a:prstGeom prst="righ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3" name="Pijl links 22">
            <a:extLst>
              <a:ext uri="{FF2B5EF4-FFF2-40B4-BE49-F238E27FC236}">
                <a16:creationId xmlns:a16="http://schemas.microsoft.com/office/drawing/2014/main" id="{3805CD78-55AD-F34D-AEB9-843FC97F2F48}"/>
              </a:ext>
            </a:extLst>
          </p:cNvPr>
          <p:cNvSpPr/>
          <p:nvPr/>
        </p:nvSpPr>
        <p:spPr>
          <a:xfrm>
            <a:off x="4850784" y="3160932"/>
            <a:ext cx="466891" cy="133881"/>
          </a:xfrm>
          <a:prstGeom prst="righ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4" name="Pijl links 23">
            <a:extLst>
              <a:ext uri="{FF2B5EF4-FFF2-40B4-BE49-F238E27FC236}">
                <a16:creationId xmlns:a16="http://schemas.microsoft.com/office/drawing/2014/main" id="{F5949F5C-AB1E-B04D-8FFD-93B85B6BF8C2}"/>
              </a:ext>
            </a:extLst>
          </p:cNvPr>
          <p:cNvSpPr/>
          <p:nvPr/>
        </p:nvSpPr>
        <p:spPr>
          <a:xfrm>
            <a:off x="2486621" y="3160932"/>
            <a:ext cx="466891" cy="133881"/>
          </a:xfrm>
          <a:prstGeom prst="righ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5" name="Pijl links 24">
            <a:extLst>
              <a:ext uri="{FF2B5EF4-FFF2-40B4-BE49-F238E27FC236}">
                <a16:creationId xmlns:a16="http://schemas.microsoft.com/office/drawing/2014/main" id="{A8944850-B2FE-DB46-A753-F7577C548E09}"/>
              </a:ext>
            </a:extLst>
          </p:cNvPr>
          <p:cNvSpPr/>
          <p:nvPr/>
        </p:nvSpPr>
        <p:spPr>
          <a:xfrm>
            <a:off x="7678839" y="3149501"/>
            <a:ext cx="466891" cy="133881"/>
          </a:xfrm>
          <a:prstGeom prst="righ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6" name="Pijl links 25">
            <a:extLst>
              <a:ext uri="{FF2B5EF4-FFF2-40B4-BE49-F238E27FC236}">
                <a16:creationId xmlns:a16="http://schemas.microsoft.com/office/drawing/2014/main" id="{89A1BAB5-8BB6-9642-A027-481FB4948CE1}"/>
              </a:ext>
            </a:extLst>
          </p:cNvPr>
          <p:cNvSpPr/>
          <p:nvPr/>
        </p:nvSpPr>
        <p:spPr>
          <a:xfrm>
            <a:off x="8975160" y="3149500"/>
            <a:ext cx="466891" cy="133881"/>
          </a:xfrm>
          <a:prstGeom prst="righ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37" name="Kromme verbindingslijn 36">
            <a:extLst>
              <a:ext uri="{FF2B5EF4-FFF2-40B4-BE49-F238E27FC236}">
                <a16:creationId xmlns:a16="http://schemas.microsoft.com/office/drawing/2014/main" id="{A9275B9E-984A-F540-BD0D-AB472EFD73B1}"/>
              </a:ext>
            </a:extLst>
          </p:cNvPr>
          <p:cNvCxnSpPr>
            <a:cxnSpLocks/>
            <a:stCxn id="4" idx="0"/>
            <a:endCxn id="9" idx="0"/>
          </p:cNvCxnSpPr>
          <p:nvPr/>
        </p:nvCxnSpPr>
        <p:spPr>
          <a:xfrm rot="5400000" flipH="1" flipV="1">
            <a:off x="2703975" y="2259914"/>
            <a:ext cx="10882" cy="1187552"/>
          </a:xfrm>
          <a:prstGeom prst="curvedConnector3">
            <a:avLst>
              <a:gd name="adj1" fmla="val 2200717"/>
            </a:avLst>
          </a:prstGeom>
          <a:ln w="3492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Kromme verbindingslijn 40">
            <a:extLst>
              <a:ext uri="{FF2B5EF4-FFF2-40B4-BE49-F238E27FC236}">
                <a16:creationId xmlns:a16="http://schemas.microsoft.com/office/drawing/2014/main" id="{2FF8B298-FD44-9943-B349-440A21C7969E}"/>
              </a:ext>
            </a:extLst>
          </p:cNvPr>
          <p:cNvCxnSpPr/>
          <p:nvPr/>
        </p:nvCxnSpPr>
        <p:spPr>
          <a:xfrm rot="5400000" flipH="1" flipV="1">
            <a:off x="3919871" y="2250418"/>
            <a:ext cx="10882" cy="1188132"/>
          </a:xfrm>
          <a:prstGeom prst="curvedConnector3">
            <a:avLst>
              <a:gd name="adj1" fmla="val 2200717"/>
            </a:avLst>
          </a:prstGeom>
          <a:ln w="3492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Kromme verbindingslijn 41">
            <a:extLst>
              <a:ext uri="{FF2B5EF4-FFF2-40B4-BE49-F238E27FC236}">
                <a16:creationId xmlns:a16="http://schemas.microsoft.com/office/drawing/2014/main" id="{8B192E69-9974-AC48-9EA1-6B44A68EB0CD}"/>
              </a:ext>
            </a:extLst>
          </p:cNvPr>
          <p:cNvCxnSpPr/>
          <p:nvPr/>
        </p:nvCxnSpPr>
        <p:spPr>
          <a:xfrm rot="5400000" flipH="1" flipV="1">
            <a:off x="5155012" y="2232911"/>
            <a:ext cx="10882" cy="1188132"/>
          </a:xfrm>
          <a:prstGeom prst="curvedConnector3">
            <a:avLst>
              <a:gd name="adj1" fmla="val 2200717"/>
            </a:avLst>
          </a:prstGeom>
          <a:ln w="3492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Kromme verbindingslijn 42">
            <a:extLst>
              <a:ext uri="{FF2B5EF4-FFF2-40B4-BE49-F238E27FC236}">
                <a16:creationId xmlns:a16="http://schemas.microsoft.com/office/drawing/2014/main" id="{A9E8D3C6-0CE5-0843-A19C-068718CE3E01}"/>
              </a:ext>
            </a:extLst>
          </p:cNvPr>
          <p:cNvCxnSpPr/>
          <p:nvPr/>
        </p:nvCxnSpPr>
        <p:spPr>
          <a:xfrm rot="5400000" flipH="1" flipV="1">
            <a:off x="6404711" y="2227470"/>
            <a:ext cx="10882" cy="1188132"/>
          </a:xfrm>
          <a:prstGeom prst="curvedConnector3">
            <a:avLst>
              <a:gd name="adj1" fmla="val 2200717"/>
            </a:avLst>
          </a:prstGeom>
          <a:ln w="3492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Kromme verbindingslijn 43">
            <a:extLst>
              <a:ext uri="{FF2B5EF4-FFF2-40B4-BE49-F238E27FC236}">
                <a16:creationId xmlns:a16="http://schemas.microsoft.com/office/drawing/2014/main" id="{140384A5-B033-994A-B71A-2A7CA81C0C98}"/>
              </a:ext>
            </a:extLst>
          </p:cNvPr>
          <p:cNvCxnSpPr/>
          <p:nvPr/>
        </p:nvCxnSpPr>
        <p:spPr>
          <a:xfrm rot="5400000" flipH="1" flipV="1">
            <a:off x="7689257" y="2239690"/>
            <a:ext cx="10882" cy="1188132"/>
          </a:xfrm>
          <a:prstGeom prst="curvedConnector3">
            <a:avLst>
              <a:gd name="adj1" fmla="val 2200717"/>
            </a:avLst>
          </a:prstGeom>
          <a:ln w="3492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Afgeronde rechthoek 1">
            <a:extLst>
              <a:ext uri="{FF2B5EF4-FFF2-40B4-BE49-F238E27FC236}">
                <a16:creationId xmlns:a16="http://schemas.microsoft.com/office/drawing/2014/main" id="{85832B3E-A064-4302-2349-CB8DE1F2FD6A}"/>
              </a:ext>
            </a:extLst>
          </p:cNvPr>
          <p:cNvSpPr/>
          <p:nvPr/>
        </p:nvSpPr>
        <p:spPr>
          <a:xfrm>
            <a:off x="459673" y="2859131"/>
            <a:ext cx="720080" cy="6480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Grond-stoffen</a:t>
            </a:r>
            <a:endParaRPr kumimoji="0" lang="nl-NL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Pijl links 2">
            <a:extLst>
              <a:ext uri="{FF2B5EF4-FFF2-40B4-BE49-F238E27FC236}">
                <a16:creationId xmlns:a16="http://schemas.microsoft.com/office/drawing/2014/main" id="{150B1B85-321D-F0C4-7C99-6B67C5699773}"/>
              </a:ext>
            </a:extLst>
          </p:cNvPr>
          <p:cNvSpPr/>
          <p:nvPr/>
        </p:nvSpPr>
        <p:spPr>
          <a:xfrm>
            <a:off x="1203637" y="3158126"/>
            <a:ext cx="549642" cy="112748"/>
          </a:xfrm>
          <a:prstGeom prst="righ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5" name="Kromme verbindingslijn 4">
            <a:extLst>
              <a:ext uri="{FF2B5EF4-FFF2-40B4-BE49-F238E27FC236}">
                <a16:creationId xmlns:a16="http://schemas.microsoft.com/office/drawing/2014/main" id="{26DAF166-9331-3F6F-8CAB-3CE6CC2A8089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1462236" y="2274815"/>
            <a:ext cx="10882" cy="1187552"/>
          </a:xfrm>
          <a:prstGeom prst="curvedConnector3">
            <a:avLst>
              <a:gd name="adj1" fmla="val 3080086"/>
            </a:avLst>
          </a:prstGeom>
          <a:ln w="3492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Kromme verbindingslijn 13">
            <a:extLst>
              <a:ext uri="{FF2B5EF4-FFF2-40B4-BE49-F238E27FC236}">
                <a16:creationId xmlns:a16="http://schemas.microsoft.com/office/drawing/2014/main" id="{ED81042E-7D0D-272A-0098-4616F77D09B1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7312487" y="4199725"/>
            <a:ext cx="10882" cy="1187552"/>
          </a:xfrm>
          <a:prstGeom prst="curvedConnector3">
            <a:avLst>
              <a:gd name="adj1" fmla="val 3080086"/>
            </a:avLst>
          </a:prstGeom>
          <a:ln w="3492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ijl links 16">
            <a:extLst>
              <a:ext uri="{FF2B5EF4-FFF2-40B4-BE49-F238E27FC236}">
                <a16:creationId xmlns:a16="http://schemas.microsoft.com/office/drawing/2014/main" id="{13F1E602-CA7F-F69F-0A0F-8FA0ADDFD8EA}"/>
              </a:ext>
            </a:extLst>
          </p:cNvPr>
          <p:cNvSpPr/>
          <p:nvPr/>
        </p:nvSpPr>
        <p:spPr>
          <a:xfrm>
            <a:off x="7161479" y="5343318"/>
            <a:ext cx="549642" cy="112748"/>
          </a:xfrm>
          <a:prstGeom prst="righ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9924E661-54D2-B2D9-46DA-25AC8D2968F2}"/>
              </a:ext>
            </a:extLst>
          </p:cNvPr>
          <p:cNvSpPr txBox="1"/>
          <p:nvPr/>
        </p:nvSpPr>
        <p:spPr>
          <a:xfrm>
            <a:off x="8031417" y="4505865"/>
            <a:ext cx="12971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= Data</a:t>
            </a:r>
          </a:p>
        </p:txBody>
      </p:sp>
      <p:sp>
        <p:nvSpPr>
          <p:cNvPr id="21" name="Tekstvak 20">
            <a:extLst>
              <a:ext uri="{FF2B5EF4-FFF2-40B4-BE49-F238E27FC236}">
                <a16:creationId xmlns:a16="http://schemas.microsoft.com/office/drawing/2014/main" id="{6C23E268-6679-B4EA-BE6A-AD924FED270A}"/>
              </a:ext>
            </a:extLst>
          </p:cNvPr>
          <p:cNvSpPr txBox="1"/>
          <p:nvPr/>
        </p:nvSpPr>
        <p:spPr>
          <a:xfrm>
            <a:off x="8031417" y="5234876"/>
            <a:ext cx="12971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= Product</a:t>
            </a:r>
          </a:p>
        </p:txBody>
      </p:sp>
      <p:sp>
        <p:nvSpPr>
          <p:cNvPr id="28" name="Ovale toelichting 27">
            <a:extLst>
              <a:ext uri="{FF2B5EF4-FFF2-40B4-BE49-F238E27FC236}">
                <a16:creationId xmlns:a16="http://schemas.microsoft.com/office/drawing/2014/main" id="{BA62B106-0F98-081C-159B-3FCB9DD4093F}"/>
              </a:ext>
            </a:extLst>
          </p:cNvPr>
          <p:cNvSpPr/>
          <p:nvPr/>
        </p:nvSpPr>
        <p:spPr>
          <a:xfrm rot="20390770">
            <a:off x="1671674" y="3708497"/>
            <a:ext cx="2195306" cy="1192989"/>
          </a:xfrm>
          <a:prstGeom prst="wedgeEllipseCallout">
            <a:avLst>
              <a:gd name="adj1" fmla="val -9998"/>
              <a:gd name="adj2" fmla="val -68340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75%</a:t>
            </a:r>
          </a:p>
        </p:txBody>
      </p:sp>
    </p:spTree>
    <p:extLst>
      <p:ext uri="{BB962C8B-B14F-4D97-AF65-F5344CB8AC3E}">
        <p14:creationId xmlns:p14="http://schemas.microsoft.com/office/powerpoint/2010/main" val="888140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7332AF-4F70-C034-1DA4-CD4792AB23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0C23BAF-6E7E-02C6-E26B-5C3D617DA0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Keten is complex: Dataflow in de keten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6F71054C-FD50-833F-6B03-90AB209681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9530" y="1334453"/>
            <a:ext cx="9640389" cy="437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1772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CED24A0-AE7E-215F-A6BE-107B4AF586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casus: Dataflow in de keten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CEAD865-1460-CA5E-4A78-BB40CE3846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Duurzaamheid = Wetgeving</a:t>
            </a:r>
          </a:p>
          <a:p>
            <a:pPr lvl="1"/>
            <a:r>
              <a:rPr lang="nl-NL" dirty="0"/>
              <a:t>CSRD</a:t>
            </a:r>
          </a:p>
          <a:p>
            <a:pPr lvl="1"/>
            <a:r>
              <a:rPr lang="nl-NL" dirty="0"/>
              <a:t>CSDD</a:t>
            </a:r>
          </a:p>
          <a:p>
            <a:pPr lvl="1"/>
            <a:r>
              <a:rPr lang="nl-NL" dirty="0"/>
              <a:t>EUDR</a:t>
            </a:r>
          </a:p>
          <a:p>
            <a:pPr lvl="1"/>
            <a:r>
              <a:rPr lang="nl-NL" dirty="0"/>
              <a:t>Kaderrichtlijn Water</a:t>
            </a:r>
          </a:p>
          <a:p>
            <a:pPr lvl="1"/>
            <a:r>
              <a:rPr lang="nl-NL" dirty="0"/>
              <a:t>Mestbeleid</a:t>
            </a:r>
          </a:p>
          <a:p>
            <a:pPr lvl="1"/>
            <a:r>
              <a:rPr lang="nl-NL" dirty="0" err="1"/>
              <a:t>SBTi</a:t>
            </a:r>
            <a:endParaRPr lang="nl-NL" dirty="0"/>
          </a:p>
          <a:p>
            <a:pPr lvl="1"/>
            <a:r>
              <a:rPr lang="nl-NL" dirty="0"/>
              <a:t>Stikstof</a:t>
            </a:r>
          </a:p>
          <a:p>
            <a:r>
              <a:rPr lang="nl-NL" dirty="0"/>
              <a:t>En dan is er nog regelgeving rond voedselveiligheid, privacy,..</a:t>
            </a:r>
          </a:p>
        </p:txBody>
      </p:sp>
      <p:sp>
        <p:nvSpPr>
          <p:cNvPr id="4" name="Ovale toelichting 3">
            <a:extLst>
              <a:ext uri="{FF2B5EF4-FFF2-40B4-BE49-F238E27FC236}">
                <a16:creationId xmlns:a16="http://schemas.microsoft.com/office/drawing/2014/main" id="{FE0A0EDA-E659-929E-6F5D-AB52CD667764}"/>
              </a:ext>
            </a:extLst>
          </p:cNvPr>
          <p:cNvSpPr/>
          <p:nvPr/>
        </p:nvSpPr>
        <p:spPr>
          <a:xfrm>
            <a:off x="7176655" y="2563091"/>
            <a:ext cx="3962400" cy="1773382"/>
          </a:xfrm>
          <a:prstGeom prst="wedgeEllipseCallou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Vraagt allemaal om data uit de </a:t>
            </a:r>
            <a:r>
              <a:rPr kumimoji="0" lang="nl-NL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gehele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keten!</a:t>
            </a:r>
          </a:p>
        </p:txBody>
      </p:sp>
    </p:spTree>
    <p:extLst>
      <p:ext uri="{BB962C8B-B14F-4D97-AF65-F5344CB8AC3E}">
        <p14:creationId xmlns:p14="http://schemas.microsoft.com/office/powerpoint/2010/main" val="1913881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99274B2-5DA2-E241-2E3C-F92881C171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Hoe nu te beginnen?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34D3B9D-6719-36CD-AF10-896AE0455B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Complex ecosysteem</a:t>
            </a:r>
          </a:p>
          <a:p>
            <a:r>
              <a:rPr lang="nl-NL" dirty="0"/>
              <a:t>Veel verschil in digitale maturiteit</a:t>
            </a:r>
          </a:p>
          <a:p>
            <a:r>
              <a:rPr lang="nl-NL" dirty="0"/>
              <a:t>Wantrouwen tussen ketenpartners</a:t>
            </a:r>
          </a:p>
          <a:p>
            <a:r>
              <a:rPr lang="nl-NL" dirty="0"/>
              <a:t>Welke data?</a:t>
            </a:r>
          </a:p>
          <a:p>
            <a:r>
              <a:rPr lang="nl-NL" dirty="0"/>
              <a:t>Waar zit de data (vaak diep in de keten)?</a:t>
            </a:r>
          </a:p>
          <a:p>
            <a:r>
              <a:rPr lang="nl-NL" dirty="0"/>
              <a:t>Welke technologie(en)?</a:t>
            </a:r>
          </a:p>
          <a:p>
            <a:r>
              <a:rPr lang="nl-NL" dirty="0"/>
              <a:t>Welke ‘waarheid’?</a:t>
            </a:r>
          </a:p>
          <a:p>
            <a:r>
              <a:rPr lang="nl-NL" dirty="0"/>
              <a:t>En uiteraard €€€€?</a:t>
            </a:r>
          </a:p>
        </p:txBody>
      </p:sp>
      <p:sp>
        <p:nvSpPr>
          <p:cNvPr id="4" name="Ovale toelichting 3">
            <a:extLst>
              <a:ext uri="{FF2B5EF4-FFF2-40B4-BE49-F238E27FC236}">
                <a16:creationId xmlns:a16="http://schemas.microsoft.com/office/drawing/2014/main" id="{A79EE014-73AA-A304-DDA8-C64F9CC8FAAE}"/>
              </a:ext>
            </a:extLst>
          </p:cNvPr>
          <p:cNvSpPr/>
          <p:nvPr/>
        </p:nvSpPr>
        <p:spPr>
          <a:xfrm>
            <a:off x="8326582" y="2008909"/>
            <a:ext cx="2812473" cy="2119746"/>
          </a:xfrm>
          <a:prstGeom prst="wedgeEllipseCallout">
            <a:avLst>
              <a:gd name="adj1" fmla="val -72043"/>
              <a:gd name="adj2" fmla="val 10218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Werkt verstarrend</a:t>
            </a:r>
          </a:p>
        </p:txBody>
      </p:sp>
    </p:spTree>
    <p:extLst>
      <p:ext uri="{BB962C8B-B14F-4D97-AF65-F5344CB8AC3E}">
        <p14:creationId xmlns:p14="http://schemas.microsoft.com/office/powerpoint/2010/main" val="770566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62039D8-C408-5BE5-E895-5DDF388CC7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Starten “simpel”: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A47ADBB-135B-C201-F10A-716F57E8E9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Keten:</a:t>
            </a:r>
          </a:p>
          <a:p>
            <a:pPr lvl="1"/>
            <a:r>
              <a:rPr lang="nl-NL" sz="2000" b="1" dirty="0">
                <a:solidFill>
                  <a:srgbClr val="FF0000"/>
                </a:solidFill>
              </a:rPr>
              <a:t>Toeleverancier </a:t>
            </a:r>
            <a:r>
              <a:rPr lang="nl-NL" sz="2000" b="1" dirty="0">
                <a:solidFill>
                  <a:srgbClr val="FF0000"/>
                </a:solidFill>
                <a:sym typeface="Wingdings" pitchFamily="2" charset="2"/>
              </a:rPr>
              <a:t> R</a:t>
            </a:r>
            <a:r>
              <a:rPr lang="nl-NL" sz="2000" b="1" dirty="0">
                <a:solidFill>
                  <a:srgbClr val="FF0000"/>
                </a:solidFill>
              </a:rPr>
              <a:t>etail </a:t>
            </a:r>
            <a:r>
              <a:rPr lang="nl-NL" sz="2000" b="1" dirty="0">
                <a:solidFill>
                  <a:srgbClr val="FF0000"/>
                </a:solidFill>
                <a:sym typeface="Wingdings" pitchFamily="2" charset="2"/>
              </a:rPr>
              <a:t></a:t>
            </a:r>
            <a:r>
              <a:rPr lang="nl-NL" sz="2000" b="1" dirty="0">
                <a:solidFill>
                  <a:srgbClr val="FF0000"/>
                </a:solidFill>
              </a:rPr>
              <a:t> Reststroom </a:t>
            </a:r>
            <a:r>
              <a:rPr lang="nl-NL" sz="2000" b="1" dirty="0">
                <a:solidFill>
                  <a:srgbClr val="FF0000"/>
                </a:solidFill>
                <a:sym typeface="Wingdings" pitchFamily="2" charset="2"/>
              </a:rPr>
              <a:t></a:t>
            </a:r>
            <a:r>
              <a:rPr lang="nl-NL" sz="2000" dirty="0">
                <a:sym typeface="Wingdings" pitchFamily="2" charset="2"/>
              </a:rPr>
              <a:t> </a:t>
            </a:r>
            <a:r>
              <a:rPr lang="nl-NL" sz="2000" b="1" dirty="0">
                <a:solidFill>
                  <a:srgbClr val="FF0000"/>
                </a:solidFill>
              </a:rPr>
              <a:t>Voer (</a:t>
            </a:r>
            <a:r>
              <a:rPr lang="nl-NL" sz="2000" b="1" dirty="0" err="1">
                <a:solidFill>
                  <a:srgbClr val="FF0000"/>
                </a:solidFill>
              </a:rPr>
              <a:t>Nijsen</a:t>
            </a:r>
            <a:r>
              <a:rPr lang="nl-NL" sz="2000" b="1" dirty="0">
                <a:solidFill>
                  <a:srgbClr val="FF0000"/>
                </a:solidFill>
              </a:rPr>
              <a:t>) </a:t>
            </a:r>
            <a:r>
              <a:rPr lang="nl-NL" sz="2000" b="1" dirty="0">
                <a:solidFill>
                  <a:srgbClr val="FF0000"/>
                </a:solidFill>
                <a:sym typeface="Wingdings" pitchFamily="2" charset="2"/>
              </a:rPr>
              <a:t> Boer Slacht Verwerker Product Retail</a:t>
            </a:r>
          </a:p>
          <a:p>
            <a:r>
              <a:rPr lang="nl-NL" dirty="0"/>
              <a:t>1 retailer / 1 slachter / 1 verwerker / beperkt aantal producten</a:t>
            </a:r>
          </a:p>
          <a:p>
            <a:r>
              <a:rPr lang="nl-NL" dirty="0"/>
              <a:t>Wel meerdere boeren</a:t>
            </a:r>
          </a:p>
          <a:p>
            <a:endParaRPr lang="nl-NL" dirty="0"/>
          </a:p>
          <a:p>
            <a:endParaRPr lang="nl-NL" dirty="0"/>
          </a:p>
          <a:p>
            <a:endParaRPr lang="nl-NL" dirty="0"/>
          </a:p>
        </p:txBody>
      </p:sp>
      <p:sp>
        <p:nvSpPr>
          <p:cNvPr id="4" name="Ovale toelichting 3">
            <a:extLst>
              <a:ext uri="{FF2B5EF4-FFF2-40B4-BE49-F238E27FC236}">
                <a16:creationId xmlns:a16="http://schemas.microsoft.com/office/drawing/2014/main" id="{93FE037A-1AFF-E569-B162-F9B9507B6D6D}"/>
              </a:ext>
            </a:extLst>
          </p:cNvPr>
          <p:cNvSpPr/>
          <p:nvPr/>
        </p:nvSpPr>
        <p:spPr>
          <a:xfrm>
            <a:off x="6096000" y="4001294"/>
            <a:ext cx="3976254" cy="1274618"/>
          </a:xfrm>
          <a:prstGeom prst="wedgeEllipseCallout">
            <a:avLst>
              <a:gd name="adj1" fmla="val -95049"/>
              <a:gd name="adj2" fmla="val -54891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Boeren willen kunnen kiezen!</a:t>
            </a:r>
          </a:p>
        </p:txBody>
      </p:sp>
    </p:spTree>
    <p:extLst>
      <p:ext uri="{BB962C8B-B14F-4D97-AF65-F5344CB8AC3E}">
        <p14:creationId xmlns:p14="http://schemas.microsoft.com/office/powerpoint/2010/main" val="1683562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A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605959-A745-27BA-A64A-97B6A1467E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30" y="299973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nl-NL" b="1" dirty="0">
                <a:solidFill>
                  <a:schemeClr val="bg1"/>
                </a:solidFill>
                <a:latin typeface=""/>
                <a:cs typeface="Calibri" panose="020F0502020204030204" pitchFamily="34" charset="0"/>
              </a:rPr>
              <a:t>Aan de slag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B663717-4904-AD8B-5529-970705A2B6B9}"/>
              </a:ext>
            </a:extLst>
          </p:cNvPr>
          <p:cNvCxnSpPr>
            <a:cxnSpLocks/>
          </p:cNvCxnSpPr>
          <p:nvPr/>
        </p:nvCxnSpPr>
        <p:spPr>
          <a:xfrm>
            <a:off x="838200" y="1690688"/>
            <a:ext cx="105156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 descr="A logo with text on it&#10;&#10;Description automatically generated">
            <a:extLst>
              <a:ext uri="{FF2B5EF4-FFF2-40B4-BE49-F238E27FC236}">
                <a16:creationId xmlns:a16="http://schemas.microsoft.com/office/drawing/2014/main" id="{413E191F-2E1C-990A-44B6-F3093F75E9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1823" y="-67486"/>
            <a:ext cx="3663674" cy="1971831"/>
          </a:xfrm>
          <a:prstGeom prst="rect">
            <a:avLst/>
          </a:prstGeom>
        </p:spPr>
      </p:pic>
      <p:sp>
        <p:nvSpPr>
          <p:cNvPr id="3" name="Rechthoek 2">
            <a:extLst>
              <a:ext uri="{FF2B5EF4-FFF2-40B4-BE49-F238E27FC236}">
                <a16:creationId xmlns:a16="http://schemas.microsoft.com/office/drawing/2014/main" id="{5177F3E3-89D1-2138-9EA2-4C7C7E447E12}"/>
              </a:ext>
            </a:extLst>
          </p:cNvPr>
          <p:cNvSpPr/>
          <p:nvPr/>
        </p:nvSpPr>
        <p:spPr>
          <a:xfrm>
            <a:off x="10584029" y="1163175"/>
            <a:ext cx="769772" cy="198414"/>
          </a:xfrm>
          <a:prstGeom prst="rect">
            <a:avLst/>
          </a:prstGeom>
          <a:solidFill>
            <a:srgbClr val="FF4B46"/>
          </a:solidFill>
          <a:ln>
            <a:solidFill>
              <a:srgbClr val="FF4B4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39789499-B2F6-408C-7C9F-0A79CC9EE5AC}"/>
              </a:ext>
            </a:extLst>
          </p:cNvPr>
          <p:cNvSpPr txBox="1"/>
          <p:nvPr/>
        </p:nvSpPr>
        <p:spPr>
          <a:xfrm>
            <a:off x="10576500" y="1121549"/>
            <a:ext cx="14909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b="1" dirty="0"/>
              <a:t>15/10/24</a:t>
            </a:r>
          </a:p>
        </p:txBody>
      </p:sp>
    </p:spTree>
    <p:extLst>
      <p:ext uri="{BB962C8B-B14F-4D97-AF65-F5344CB8AC3E}">
        <p14:creationId xmlns:p14="http://schemas.microsoft.com/office/powerpoint/2010/main" val="39529765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Picture 137" descr="A logo for a company&#10;&#10;Description automatically generated">
            <a:extLst>
              <a:ext uri="{FF2B5EF4-FFF2-40B4-BE49-F238E27FC236}">
                <a16:creationId xmlns:a16="http://schemas.microsoft.com/office/drawing/2014/main" id="{85F4228A-A5BE-6804-5288-E731C9C624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80820" y="28582"/>
            <a:ext cx="2068181" cy="1120105"/>
          </a:xfrm>
          <a:prstGeom prst="rect">
            <a:avLst/>
          </a:prstGeom>
        </p:spPr>
      </p:pic>
      <p:grpSp>
        <p:nvGrpSpPr>
          <p:cNvPr id="58" name="Group 57">
            <a:extLst>
              <a:ext uri="{FF2B5EF4-FFF2-40B4-BE49-F238E27FC236}">
                <a16:creationId xmlns:a16="http://schemas.microsoft.com/office/drawing/2014/main" id="{7EC75A7B-9A86-80B6-050A-5FAF9A234E1C}"/>
              </a:ext>
            </a:extLst>
          </p:cNvPr>
          <p:cNvGrpSpPr/>
          <p:nvPr/>
        </p:nvGrpSpPr>
        <p:grpSpPr>
          <a:xfrm>
            <a:off x="1409087" y="1032227"/>
            <a:ext cx="9320826" cy="5625630"/>
            <a:chOff x="62098" y="-8627"/>
            <a:chExt cx="9781804" cy="6866627"/>
          </a:xfrm>
        </p:grpSpPr>
        <p:sp>
          <p:nvSpPr>
            <p:cNvPr id="56" name="Rounded Rectangle 55">
              <a:extLst>
                <a:ext uri="{FF2B5EF4-FFF2-40B4-BE49-F238E27FC236}">
                  <a16:creationId xmlns:a16="http://schemas.microsoft.com/office/drawing/2014/main" id="{9E88C350-936A-950E-F97D-B98713698B34}"/>
                </a:ext>
              </a:extLst>
            </p:cNvPr>
            <p:cNvSpPr/>
            <p:nvPr/>
          </p:nvSpPr>
          <p:spPr>
            <a:xfrm>
              <a:off x="62098" y="-8627"/>
              <a:ext cx="9781804" cy="6866627"/>
            </a:xfrm>
            <a:prstGeom prst="roundRect">
              <a:avLst/>
            </a:prstGeom>
            <a:solidFill>
              <a:srgbClr val="00496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NL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7" name="Rounded Rectangle 56">
              <a:extLst>
                <a:ext uri="{FF2B5EF4-FFF2-40B4-BE49-F238E27FC236}">
                  <a16:creationId xmlns:a16="http://schemas.microsoft.com/office/drawing/2014/main" id="{F979C6E5-5A21-1EE4-F34E-BBC9B52248BE}"/>
                </a:ext>
              </a:extLst>
            </p:cNvPr>
            <p:cNvSpPr/>
            <p:nvPr/>
          </p:nvSpPr>
          <p:spPr>
            <a:xfrm>
              <a:off x="1007222" y="829665"/>
              <a:ext cx="7891556" cy="519004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NL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5737B2F7-F322-28A8-2B55-70F275BB1086}"/>
              </a:ext>
            </a:extLst>
          </p:cNvPr>
          <p:cNvSpPr txBox="1"/>
          <p:nvPr/>
        </p:nvSpPr>
        <p:spPr>
          <a:xfrm>
            <a:off x="3466151" y="276887"/>
            <a:ext cx="5259698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457200"/>
            <a:r>
              <a:rPr lang="nl-NL" sz="2400" dirty="0">
                <a:solidFill>
                  <a:prstClr val="black"/>
                </a:solidFill>
                <a:latin typeface=""/>
              </a:rPr>
              <a:t>Voorwaarden voor de volgende stap</a:t>
            </a:r>
          </a:p>
        </p:txBody>
      </p:sp>
      <p:sp>
        <p:nvSpPr>
          <p:cNvPr id="78" name="Tekstvak 23">
            <a:extLst>
              <a:ext uri="{FF2B5EF4-FFF2-40B4-BE49-F238E27FC236}">
                <a16:creationId xmlns:a16="http://schemas.microsoft.com/office/drawing/2014/main" id="{6E29D3BC-82CA-3F2B-D07C-89C04F0931DE}"/>
              </a:ext>
            </a:extLst>
          </p:cNvPr>
          <p:cNvSpPr txBox="1"/>
          <p:nvPr/>
        </p:nvSpPr>
        <p:spPr>
          <a:xfrm>
            <a:off x="2720356" y="2112075"/>
            <a:ext cx="1482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nl-NL" sz="2400" dirty="0">
                <a:solidFill>
                  <a:prstClr val="black">
                    <a:lumMod val="95000"/>
                    <a:lumOff val="5000"/>
                  </a:prstClr>
                </a:solidFill>
                <a:latin typeface=""/>
              </a:rPr>
              <a:t>Product</a:t>
            </a:r>
          </a:p>
        </p:txBody>
      </p:sp>
      <p:sp>
        <p:nvSpPr>
          <p:cNvPr id="80" name="Tekstvak 25">
            <a:extLst>
              <a:ext uri="{FF2B5EF4-FFF2-40B4-BE49-F238E27FC236}">
                <a16:creationId xmlns:a16="http://schemas.microsoft.com/office/drawing/2014/main" id="{96811569-3182-5D45-A329-060BEE369427}"/>
              </a:ext>
            </a:extLst>
          </p:cNvPr>
          <p:cNvSpPr txBox="1"/>
          <p:nvPr/>
        </p:nvSpPr>
        <p:spPr>
          <a:xfrm>
            <a:off x="6649478" y="2112075"/>
            <a:ext cx="24252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nl-NL" sz="2400" dirty="0">
                <a:solidFill>
                  <a:prstClr val="black">
                    <a:lumMod val="95000"/>
                    <a:lumOff val="5000"/>
                  </a:prstClr>
                </a:solidFill>
                <a:latin typeface=""/>
              </a:rPr>
              <a:t>Samenwerking </a:t>
            </a:r>
          </a:p>
        </p:txBody>
      </p:sp>
      <p:sp>
        <p:nvSpPr>
          <p:cNvPr id="81" name="Tekstvak 39">
            <a:extLst>
              <a:ext uri="{FF2B5EF4-FFF2-40B4-BE49-F238E27FC236}">
                <a16:creationId xmlns:a16="http://schemas.microsoft.com/office/drawing/2014/main" id="{8FBB0A4D-A530-B5BE-6508-548F89E68F6E}"/>
              </a:ext>
            </a:extLst>
          </p:cNvPr>
          <p:cNvSpPr txBox="1"/>
          <p:nvPr/>
        </p:nvSpPr>
        <p:spPr>
          <a:xfrm>
            <a:off x="6372070" y="5119000"/>
            <a:ext cx="29800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nl-NL" sz="2400" dirty="0">
                <a:solidFill>
                  <a:prstClr val="black">
                    <a:lumMod val="95000"/>
                    <a:lumOff val="5000"/>
                  </a:prstClr>
                </a:solidFill>
                <a:latin typeface=""/>
              </a:rPr>
              <a:t>Beleid/regelgeving </a:t>
            </a:r>
          </a:p>
        </p:txBody>
      </p:sp>
      <p:sp>
        <p:nvSpPr>
          <p:cNvPr id="82" name="Tekstvak 40">
            <a:extLst>
              <a:ext uri="{FF2B5EF4-FFF2-40B4-BE49-F238E27FC236}">
                <a16:creationId xmlns:a16="http://schemas.microsoft.com/office/drawing/2014/main" id="{1742E905-4E5E-3035-977F-45D07701736D}"/>
              </a:ext>
            </a:extLst>
          </p:cNvPr>
          <p:cNvSpPr txBox="1"/>
          <p:nvPr/>
        </p:nvSpPr>
        <p:spPr>
          <a:xfrm>
            <a:off x="4831059" y="3590117"/>
            <a:ext cx="18831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nl-NL" sz="2400" dirty="0">
                <a:solidFill>
                  <a:prstClr val="black">
                    <a:lumMod val="95000"/>
                    <a:lumOff val="5000"/>
                  </a:prstClr>
                </a:solidFill>
                <a:latin typeface=""/>
              </a:rPr>
              <a:t>Onderzoek 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44580BE0-30E5-9026-1C64-7C392ACFE2D4}"/>
              </a:ext>
            </a:extLst>
          </p:cNvPr>
          <p:cNvSpPr txBox="1"/>
          <p:nvPr/>
        </p:nvSpPr>
        <p:spPr>
          <a:xfrm>
            <a:off x="4113477" y="5874554"/>
            <a:ext cx="39463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NL" sz="4400" b="1" dirty="0">
                <a:solidFill>
                  <a:prstClr val="white"/>
                </a:solidFill>
                <a:latin typeface=""/>
              </a:rPr>
              <a:t>Logistiek</a:t>
            </a:r>
            <a:endParaRPr lang="en-NL" sz="2400" b="1" dirty="0">
              <a:solidFill>
                <a:prstClr val="white"/>
              </a:solidFill>
              <a:latin typeface="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2636FFD-ACBA-796F-DAB9-702C27293729}"/>
              </a:ext>
            </a:extLst>
          </p:cNvPr>
          <p:cNvSpPr txBox="1"/>
          <p:nvPr/>
        </p:nvSpPr>
        <p:spPr>
          <a:xfrm>
            <a:off x="4122814" y="1011130"/>
            <a:ext cx="39463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NL" sz="4000" b="1" dirty="0">
                <a:solidFill>
                  <a:prstClr val="white"/>
                </a:solidFill>
                <a:latin typeface=""/>
              </a:rPr>
              <a:t>Infrastructuur</a:t>
            </a:r>
            <a:endParaRPr lang="en-NL" sz="2000" b="1" dirty="0">
              <a:solidFill>
                <a:prstClr val="white"/>
              </a:solidFill>
              <a:latin typeface=""/>
            </a:endParaRPr>
          </a:p>
        </p:txBody>
      </p:sp>
      <p:sp>
        <p:nvSpPr>
          <p:cNvPr id="34" name="Tekstvak 40">
            <a:extLst>
              <a:ext uri="{FF2B5EF4-FFF2-40B4-BE49-F238E27FC236}">
                <a16:creationId xmlns:a16="http://schemas.microsoft.com/office/drawing/2014/main" id="{200EBB3A-2BCE-A479-C83E-DA7C82EF00EE}"/>
              </a:ext>
            </a:extLst>
          </p:cNvPr>
          <p:cNvSpPr txBox="1"/>
          <p:nvPr/>
        </p:nvSpPr>
        <p:spPr>
          <a:xfrm>
            <a:off x="2524600" y="5126820"/>
            <a:ext cx="18831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nl-NL" sz="2400" dirty="0">
                <a:solidFill>
                  <a:prstClr val="black">
                    <a:lumMod val="95000"/>
                    <a:lumOff val="5000"/>
                  </a:prstClr>
                </a:solidFill>
                <a:latin typeface=""/>
              </a:rPr>
              <a:t>Technologie </a:t>
            </a:r>
          </a:p>
        </p:txBody>
      </p:sp>
      <p:sp>
        <p:nvSpPr>
          <p:cNvPr id="59" name="Triangle 58">
            <a:extLst>
              <a:ext uri="{FF2B5EF4-FFF2-40B4-BE49-F238E27FC236}">
                <a16:creationId xmlns:a16="http://schemas.microsoft.com/office/drawing/2014/main" id="{9F4BF9F3-5F62-AFBF-813D-535E084E1564}"/>
              </a:ext>
            </a:extLst>
          </p:cNvPr>
          <p:cNvSpPr/>
          <p:nvPr/>
        </p:nvSpPr>
        <p:spPr>
          <a:xfrm>
            <a:off x="1652212" y="2541901"/>
            <a:ext cx="414337" cy="230832"/>
          </a:xfrm>
          <a:prstGeom prst="triangle">
            <a:avLst/>
          </a:prstGeom>
          <a:solidFill>
            <a:srgbClr val="B2FFC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NL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0" name="Triangle 59">
            <a:extLst>
              <a:ext uri="{FF2B5EF4-FFF2-40B4-BE49-F238E27FC236}">
                <a16:creationId xmlns:a16="http://schemas.microsoft.com/office/drawing/2014/main" id="{18F2A04C-3C16-7DF8-8276-1465C57DEDB7}"/>
              </a:ext>
            </a:extLst>
          </p:cNvPr>
          <p:cNvSpPr/>
          <p:nvPr/>
        </p:nvSpPr>
        <p:spPr>
          <a:xfrm>
            <a:off x="1652212" y="4890844"/>
            <a:ext cx="414337" cy="230832"/>
          </a:xfrm>
          <a:prstGeom prst="triangle">
            <a:avLst/>
          </a:prstGeom>
          <a:solidFill>
            <a:srgbClr val="B2FFC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NL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1" name="Triangle 60">
            <a:extLst>
              <a:ext uri="{FF2B5EF4-FFF2-40B4-BE49-F238E27FC236}">
                <a16:creationId xmlns:a16="http://schemas.microsoft.com/office/drawing/2014/main" id="{A70BF2D9-FC46-7B5A-55A7-F5BBF72F802F}"/>
              </a:ext>
            </a:extLst>
          </p:cNvPr>
          <p:cNvSpPr/>
          <p:nvPr/>
        </p:nvSpPr>
        <p:spPr>
          <a:xfrm>
            <a:off x="1652212" y="3011690"/>
            <a:ext cx="414337" cy="230832"/>
          </a:xfrm>
          <a:prstGeom prst="triangle">
            <a:avLst/>
          </a:prstGeom>
          <a:solidFill>
            <a:srgbClr val="B2FFC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NL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2" name="Triangle 61">
            <a:extLst>
              <a:ext uri="{FF2B5EF4-FFF2-40B4-BE49-F238E27FC236}">
                <a16:creationId xmlns:a16="http://schemas.microsoft.com/office/drawing/2014/main" id="{A5A86D92-11D9-9CF5-B417-BCDC65116D74}"/>
              </a:ext>
            </a:extLst>
          </p:cNvPr>
          <p:cNvSpPr/>
          <p:nvPr/>
        </p:nvSpPr>
        <p:spPr>
          <a:xfrm>
            <a:off x="1652212" y="3481479"/>
            <a:ext cx="414337" cy="230832"/>
          </a:xfrm>
          <a:prstGeom prst="triangle">
            <a:avLst/>
          </a:prstGeom>
          <a:solidFill>
            <a:srgbClr val="B2FFC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NL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3" name="Triangle 62">
            <a:extLst>
              <a:ext uri="{FF2B5EF4-FFF2-40B4-BE49-F238E27FC236}">
                <a16:creationId xmlns:a16="http://schemas.microsoft.com/office/drawing/2014/main" id="{1F335679-7ACE-3908-7508-EFF675C6FB7C}"/>
              </a:ext>
            </a:extLst>
          </p:cNvPr>
          <p:cNvSpPr/>
          <p:nvPr/>
        </p:nvSpPr>
        <p:spPr>
          <a:xfrm>
            <a:off x="1652212" y="3951268"/>
            <a:ext cx="414337" cy="230832"/>
          </a:xfrm>
          <a:prstGeom prst="triangle">
            <a:avLst/>
          </a:prstGeom>
          <a:solidFill>
            <a:srgbClr val="B2FFC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NL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4" name="Triangle 63">
            <a:extLst>
              <a:ext uri="{FF2B5EF4-FFF2-40B4-BE49-F238E27FC236}">
                <a16:creationId xmlns:a16="http://schemas.microsoft.com/office/drawing/2014/main" id="{F8C5D85E-E6CB-13B4-CC71-DD5B8679A5EB}"/>
              </a:ext>
            </a:extLst>
          </p:cNvPr>
          <p:cNvSpPr/>
          <p:nvPr/>
        </p:nvSpPr>
        <p:spPr>
          <a:xfrm>
            <a:off x="1652212" y="4421057"/>
            <a:ext cx="414337" cy="230832"/>
          </a:xfrm>
          <a:prstGeom prst="triangle">
            <a:avLst/>
          </a:prstGeom>
          <a:solidFill>
            <a:srgbClr val="B2FFC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NL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5" name="Triangle 64">
            <a:extLst>
              <a:ext uri="{FF2B5EF4-FFF2-40B4-BE49-F238E27FC236}">
                <a16:creationId xmlns:a16="http://schemas.microsoft.com/office/drawing/2014/main" id="{02FD0C7C-0C5F-7BB8-6241-3AC4967DB8F4}"/>
              </a:ext>
            </a:extLst>
          </p:cNvPr>
          <p:cNvSpPr/>
          <p:nvPr/>
        </p:nvSpPr>
        <p:spPr>
          <a:xfrm rot="10800000">
            <a:off x="10090992" y="2539223"/>
            <a:ext cx="414337" cy="230832"/>
          </a:xfrm>
          <a:prstGeom prst="triangle">
            <a:avLst/>
          </a:prstGeom>
          <a:solidFill>
            <a:srgbClr val="B2FFC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NL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6" name="Triangle 65">
            <a:extLst>
              <a:ext uri="{FF2B5EF4-FFF2-40B4-BE49-F238E27FC236}">
                <a16:creationId xmlns:a16="http://schemas.microsoft.com/office/drawing/2014/main" id="{EF102E27-0C7C-E727-7DE6-11E6FE0E3AE0}"/>
              </a:ext>
            </a:extLst>
          </p:cNvPr>
          <p:cNvSpPr/>
          <p:nvPr/>
        </p:nvSpPr>
        <p:spPr>
          <a:xfrm rot="10800000">
            <a:off x="10090992" y="4888166"/>
            <a:ext cx="414337" cy="230832"/>
          </a:xfrm>
          <a:prstGeom prst="triangle">
            <a:avLst/>
          </a:prstGeom>
          <a:solidFill>
            <a:srgbClr val="B2FFC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NL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7" name="Triangle 66">
            <a:extLst>
              <a:ext uri="{FF2B5EF4-FFF2-40B4-BE49-F238E27FC236}">
                <a16:creationId xmlns:a16="http://schemas.microsoft.com/office/drawing/2014/main" id="{3735BECA-ED7F-8C63-348B-0BEFBE53D75C}"/>
              </a:ext>
            </a:extLst>
          </p:cNvPr>
          <p:cNvSpPr/>
          <p:nvPr/>
        </p:nvSpPr>
        <p:spPr>
          <a:xfrm rot="10800000">
            <a:off x="10090992" y="3009012"/>
            <a:ext cx="414337" cy="230832"/>
          </a:xfrm>
          <a:prstGeom prst="triangle">
            <a:avLst/>
          </a:prstGeom>
          <a:solidFill>
            <a:srgbClr val="B2FFC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NL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8" name="Triangle 67">
            <a:extLst>
              <a:ext uri="{FF2B5EF4-FFF2-40B4-BE49-F238E27FC236}">
                <a16:creationId xmlns:a16="http://schemas.microsoft.com/office/drawing/2014/main" id="{CB4514E5-3F53-7EA2-0567-29EE2E7AB0C8}"/>
              </a:ext>
            </a:extLst>
          </p:cNvPr>
          <p:cNvSpPr/>
          <p:nvPr/>
        </p:nvSpPr>
        <p:spPr>
          <a:xfrm rot="10800000">
            <a:off x="10090992" y="3478801"/>
            <a:ext cx="414337" cy="230832"/>
          </a:xfrm>
          <a:prstGeom prst="triangle">
            <a:avLst/>
          </a:prstGeom>
          <a:solidFill>
            <a:srgbClr val="B2FFC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NL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9" name="Triangle 68">
            <a:extLst>
              <a:ext uri="{FF2B5EF4-FFF2-40B4-BE49-F238E27FC236}">
                <a16:creationId xmlns:a16="http://schemas.microsoft.com/office/drawing/2014/main" id="{2BEE6CCE-944C-3F54-47A5-65FD3593B23D}"/>
              </a:ext>
            </a:extLst>
          </p:cNvPr>
          <p:cNvSpPr/>
          <p:nvPr/>
        </p:nvSpPr>
        <p:spPr>
          <a:xfrm rot="10800000">
            <a:off x="10090992" y="3948590"/>
            <a:ext cx="414337" cy="230832"/>
          </a:xfrm>
          <a:prstGeom prst="triangle">
            <a:avLst/>
          </a:prstGeom>
          <a:solidFill>
            <a:srgbClr val="B2FFC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NL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1" name="Triangle 70">
            <a:extLst>
              <a:ext uri="{FF2B5EF4-FFF2-40B4-BE49-F238E27FC236}">
                <a16:creationId xmlns:a16="http://schemas.microsoft.com/office/drawing/2014/main" id="{7944755C-C767-30E8-3C53-024D2C1E4662}"/>
              </a:ext>
            </a:extLst>
          </p:cNvPr>
          <p:cNvSpPr/>
          <p:nvPr/>
        </p:nvSpPr>
        <p:spPr>
          <a:xfrm rot="10800000">
            <a:off x="10090992" y="4418379"/>
            <a:ext cx="414337" cy="230832"/>
          </a:xfrm>
          <a:prstGeom prst="triangle">
            <a:avLst/>
          </a:prstGeom>
          <a:solidFill>
            <a:srgbClr val="B2FFC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NL">
              <a:solidFill>
                <a:prstClr val="white"/>
              </a:solidFill>
              <a:latin typeface="Calibri" panose="020F0502020204030204"/>
            </a:endParaRPr>
          </a:p>
        </p:txBody>
      </p:sp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id="{AC5B57F6-C37D-7209-54D1-5B2404508473}"/>
              </a:ext>
            </a:extLst>
          </p:cNvPr>
          <p:cNvCxnSpPr>
            <a:cxnSpLocks/>
          </p:cNvCxnSpPr>
          <p:nvPr/>
        </p:nvCxnSpPr>
        <p:spPr>
          <a:xfrm flipH="1">
            <a:off x="4093763" y="4272096"/>
            <a:ext cx="840031" cy="562498"/>
          </a:xfrm>
          <a:prstGeom prst="line">
            <a:avLst/>
          </a:prstGeom>
          <a:ln w="38100" cap="flat" cmpd="sng" algn="ctr">
            <a:solidFill>
              <a:srgbClr val="FF464C"/>
            </a:solidFill>
            <a:prstDash val="dash"/>
            <a:round/>
            <a:headEnd type="triangl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08" name="Straight Connector 107">
            <a:extLst>
              <a:ext uri="{FF2B5EF4-FFF2-40B4-BE49-F238E27FC236}">
                <a16:creationId xmlns:a16="http://schemas.microsoft.com/office/drawing/2014/main" id="{A03E8AFE-3F29-3D40-9EC4-41C9938674D2}"/>
              </a:ext>
            </a:extLst>
          </p:cNvPr>
          <p:cNvCxnSpPr>
            <a:cxnSpLocks/>
          </p:cNvCxnSpPr>
          <p:nvPr/>
        </p:nvCxnSpPr>
        <p:spPr>
          <a:xfrm flipH="1">
            <a:off x="6713391" y="2866502"/>
            <a:ext cx="840031" cy="562498"/>
          </a:xfrm>
          <a:prstGeom prst="line">
            <a:avLst/>
          </a:prstGeom>
          <a:ln w="38100" cap="flat" cmpd="sng" algn="ctr">
            <a:solidFill>
              <a:srgbClr val="FF464C"/>
            </a:solidFill>
            <a:prstDash val="dash"/>
            <a:round/>
            <a:headEnd type="triangl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09" name="Straight Connector 108">
            <a:extLst>
              <a:ext uri="{FF2B5EF4-FFF2-40B4-BE49-F238E27FC236}">
                <a16:creationId xmlns:a16="http://schemas.microsoft.com/office/drawing/2014/main" id="{115B3528-C77F-7926-8B03-D02A38454FFB}"/>
              </a:ext>
            </a:extLst>
          </p:cNvPr>
          <p:cNvCxnSpPr>
            <a:cxnSpLocks/>
          </p:cNvCxnSpPr>
          <p:nvPr/>
        </p:nvCxnSpPr>
        <p:spPr>
          <a:xfrm flipH="1" flipV="1">
            <a:off x="6713391" y="4213107"/>
            <a:ext cx="840031" cy="562498"/>
          </a:xfrm>
          <a:prstGeom prst="line">
            <a:avLst/>
          </a:prstGeom>
          <a:ln w="38100" cap="flat" cmpd="sng" algn="ctr">
            <a:solidFill>
              <a:srgbClr val="FF464C"/>
            </a:solidFill>
            <a:prstDash val="dash"/>
            <a:round/>
            <a:headEnd type="triangl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10" name="Straight Connector 109">
            <a:extLst>
              <a:ext uri="{FF2B5EF4-FFF2-40B4-BE49-F238E27FC236}">
                <a16:creationId xmlns:a16="http://schemas.microsoft.com/office/drawing/2014/main" id="{77CA1EF6-56A2-8C5F-708B-E1E2F0220CDE}"/>
              </a:ext>
            </a:extLst>
          </p:cNvPr>
          <p:cNvCxnSpPr>
            <a:cxnSpLocks/>
          </p:cNvCxnSpPr>
          <p:nvPr/>
        </p:nvCxnSpPr>
        <p:spPr>
          <a:xfrm flipH="1" flipV="1">
            <a:off x="4017467" y="2860287"/>
            <a:ext cx="840031" cy="562498"/>
          </a:xfrm>
          <a:prstGeom prst="line">
            <a:avLst/>
          </a:prstGeom>
          <a:ln w="38100" cap="flat" cmpd="sng" algn="ctr">
            <a:solidFill>
              <a:srgbClr val="FF464C"/>
            </a:solidFill>
            <a:prstDash val="dash"/>
            <a:round/>
            <a:headEnd type="triangl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69130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A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605959-A745-27BA-A64A-97B6A1467E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30" y="299973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nl-NL" b="1" dirty="0">
                <a:solidFill>
                  <a:schemeClr val="bg1"/>
                </a:solidFill>
                <a:latin typeface=""/>
                <a:cs typeface="Calibri" panose="020F0502020204030204" pitchFamily="34" charset="0"/>
              </a:rPr>
              <a:t>Take </a:t>
            </a:r>
            <a:r>
              <a:rPr lang="nl-NL" b="1" dirty="0" err="1">
                <a:solidFill>
                  <a:schemeClr val="bg1"/>
                </a:solidFill>
                <a:latin typeface=""/>
                <a:cs typeface="Calibri" panose="020F0502020204030204" pitchFamily="34" charset="0"/>
              </a:rPr>
              <a:t>aways</a:t>
            </a:r>
            <a:endParaRPr lang="nl-NL" b="1" dirty="0">
              <a:solidFill>
                <a:schemeClr val="bg1"/>
              </a:solidFill>
              <a:latin typeface=""/>
              <a:cs typeface="Calibri" panose="020F05020202040302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B663717-4904-AD8B-5529-970705A2B6B9}"/>
              </a:ext>
            </a:extLst>
          </p:cNvPr>
          <p:cNvCxnSpPr>
            <a:cxnSpLocks/>
          </p:cNvCxnSpPr>
          <p:nvPr/>
        </p:nvCxnSpPr>
        <p:spPr>
          <a:xfrm>
            <a:off x="838200" y="1690688"/>
            <a:ext cx="105156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 descr="A logo with text on it&#10;&#10;Description automatically generated">
            <a:extLst>
              <a:ext uri="{FF2B5EF4-FFF2-40B4-BE49-F238E27FC236}">
                <a16:creationId xmlns:a16="http://schemas.microsoft.com/office/drawing/2014/main" id="{413E191F-2E1C-990A-44B6-F3093F75E9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1823" y="-67486"/>
            <a:ext cx="3663674" cy="1971831"/>
          </a:xfrm>
          <a:prstGeom prst="rect">
            <a:avLst/>
          </a:prstGeom>
        </p:spPr>
      </p:pic>
      <p:sp>
        <p:nvSpPr>
          <p:cNvPr id="3" name="Rechthoek 2">
            <a:extLst>
              <a:ext uri="{FF2B5EF4-FFF2-40B4-BE49-F238E27FC236}">
                <a16:creationId xmlns:a16="http://schemas.microsoft.com/office/drawing/2014/main" id="{5177F3E3-89D1-2138-9EA2-4C7C7E447E12}"/>
              </a:ext>
            </a:extLst>
          </p:cNvPr>
          <p:cNvSpPr/>
          <p:nvPr/>
        </p:nvSpPr>
        <p:spPr>
          <a:xfrm>
            <a:off x="10584029" y="1163175"/>
            <a:ext cx="769772" cy="198414"/>
          </a:xfrm>
          <a:prstGeom prst="rect">
            <a:avLst/>
          </a:prstGeom>
          <a:solidFill>
            <a:srgbClr val="FF4B46"/>
          </a:solidFill>
          <a:ln>
            <a:solidFill>
              <a:srgbClr val="FF4B4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39789499-B2F6-408C-7C9F-0A79CC9EE5AC}"/>
              </a:ext>
            </a:extLst>
          </p:cNvPr>
          <p:cNvSpPr txBox="1"/>
          <p:nvPr/>
        </p:nvSpPr>
        <p:spPr>
          <a:xfrm>
            <a:off x="10576500" y="1121549"/>
            <a:ext cx="14909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b="1" dirty="0"/>
              <a:t>15/10/24</a:t>
            </a:r>
          </a:p>
        </p:txBody>
      </p:sp>
    </p:spTree>
    <p:extLst>
      <p:ext uri="{BB962C8B-B14F-4D97-AF65-F5344CB8AC3E}">
        <p14:creationId xmlns:p14="http://schemas.microsoft.com/office/powerpoint/2010/main" val="6931443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A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605959-A745-27BA-A64A-97B6A1467E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105" y="307593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nl-NL" b="1" dirty="0">
                <a:solidFill>
                  <a:schemeClr val="bg1"/>
                </a:solidFill>
                <a:latin typeface=""/>
                <a:cs typeface="Calibri"/>
              </a:rPr>
              <a:t>Welkom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B663717-4904-AD8B-5529-970705A2B6B9}"/>
              </a:ext>
            </a:extLst>
          </p:cNvPr>
          <p:cNvCxnSpPr>
            <a:cxnSpLocks/>
          </p:cNvCxnSpPr>
          <p:nvPr/>
        </p:nvCxnSpPr>
        <p:spPr>
          <a:xfrm>
            <a:off x="838200" y="1690688"/>
            <a:ext cx="105156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 descr="A logo with text on it&#10;&#10;Description automatically generated">
            <a:extLst>
              <a:ext uri="{FF2B5EF4-FFF2-40B4-BE49-F238E27FC236}">
                <a16:creationId xmlns:a16="http://schemas.microsoft.com/office/drawing/2014/main" id="{413E191F-2E1C-990A-44B6-F3093F75E9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1823" y="-67486"/>
            <a:ext cx="3663674" cy="1971831"/>
          </a:xfrm>
          <a:prstGeom prst="rect">
            <a:avLst/>
          </a:prstGeom>
        </p:spPr>
      </p:pic>
      <p:sp>
        <p:nvSpPr>
          <p:cNvPr id="4" name="Rechthoek 3">
            <a:extLst>
              <a:ext uri="{FF2B5EF4-FFF2-40B4-BE49-F238E27FC236}">
                <a16:creationId xmlns:a16="http://schemas.microsoft.com/office/drawing/2014/main" id="{5C2D4F67-8F5E-817B-0938-D90679BBCE12}"/>
              </a:ext>
            </a:extLst>
          </p:cNvPr>
          <p:cNvSpPr/>
          <p:nvPr/>
        </p:nvSpPr>
        <p:spPr>
          <a:xfrm>
            <a:off x="10584029" y="1163175"/>
            <a:ext cx="769772" cy="198414"/>
          </a:xfrm>
          <a:prstGeom prst="rect">
            <a:avLst/>
          </a:prstGeom>
          <a:solidFill>
            <a:srgbClr val="FF4B46"/>
          </a:solidFill>
          <a:ln>
            <a:solidFill>
              <a:srgbClr val="FF4B4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CAAD4A9B-FCC3-922A-EC20-B5A10C90B595}"/>
              </a:ext>
            </a:extLst>
          </p:cNvPr>
          <p:cNvSpPr txBox="1"/>
          <p:nvPr/>
        </p:nvSpPr>
        <p:spPr>
          <a:xfrm>
            <a:off x="10576500" y="1121549"/>
            <a:ext cx="14909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b="1" dirty="0"/>
              <a:t>15/10/24</a:t>
            </a:r>
          </a:p>
        </p:txBody>
      </p:sp>
    </p:spTree>
    <p:extLst>
      <p:ext uri="{BB962C8B-B14F-4D97-AF65-F5344CB8AC3E}">
        <p14:creationId xmlns:p14="http://schemas.microsoft.com/office/powerpoint/2010/main" val="39393415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A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605959-A745-27BA-A64A-97B6A1467E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30" y="299973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nl-NL" b="1" dirty="0">
                <a:solidFill>
                  <a:schemeClr val="bg1"/>
                </a:solidFill>
                <a:latin typeface=""/>
                <a:cs typeface="Calibri" panose="020F0502020204030204" pitchFamily="34" charset="0"/>
              </a:rPr>
              <a:t>Lunchtijd!</a:t>
            </a:r>
            <a:br>
              <a:rPr lang="nl-NL" b="1" dirty="0">
                <a:solidFill>
                  <a:schemeClr val="bg1"/>
                </a:solidFill>
                <a:latin typeface=""/>
                <a:cs typeface="Calibri" panose="020F0502020204030204" pitchFamily="34" charset="0"/>
              </a:rPr>
            </a:br>
            <a:br>
              <a:rPr lang="nl-NL" b="1" dirty="0">
                <a:solidFill>
                  <a:schemeClr val="bg1"/>
                </a:solidFill>
                <a:latin typeface=""/>
                <a:cs typeface="Calibri" panose="020F0502020204030204" pitchFamily="34" charset="0"/>
              </a:rPr>
            </a:br>
            <a:r>
              <a:rPr lang="nl-NL" sz="4000" dirty="0">
                <a:solidFill>
                  <a:schemeClr val="bg1"/>
                </a:solidFill>
                <a:latin typeface=""/>
                <a:cs typeface="Calibri" panose="020F0502020204030204" pitchFamily="34" charset="0"/>
              </a:rPr>
              <a:t>Lunch is in de tent. </a:t>
            </a:r>
            <a:br>
              <a:rPr lang="nl-NL" sz="4000" dirty="0">
                <a:solidFill>
                  <a:schemeClr val="bg1"/>
                </a:solidFill>
                <a:latin typeface=""/>
                <a:cs typeface="Calibri" panose="020F0502020204030204" pitchFamily="34" charset="0"/>
              </a:rPr>
            </a:br>
            <a:r>
              <a:rPr lang="nl-NL" sz="4000" dirty="0">
                <a:solidFill>
                  <a:schemeClr val="bg1"/>
                </a:solidFill>
                <a:latin typeface=""/>
                <a:cs typeface="Calibri" panose="020F0502020204030204" pitchFamily="34" charset="0"/>
              </a:rPr>
              <a:t>Om 13:30 gaan we verder in de aula.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B663717-4904-AD8B-5529-970705A2B6B9}"/>
              </a:ext>
            </a:extLst>
          </p:cNvPr>
          <p:cNvCxnSpPr>
            <a:cxnSpLocks/>
          </p:cNvCxnSpPr>
          <p:nvPr/>
        </p:nvCxnSpPr>
        <p:spPr>
          <a:xfrm>
            <a:off x="838200" y="1690688"/>
            <a:ext cx="105156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 descr="A logo with text on it&#10;&#10;Description automatically generated">
            <a:extLst>
              <a:ext uri="{FF2B5EF4-FFF2-40B4-BE49-F238E27FC236}">
                <a16:creationId xmlns:a16="http://schemas.microsoft.com/office/drawing/2014/main" id="{413E191F-2E1C-990A-44B6-F3093F75E9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1823" y="-67486"/>
            <a:ext cx="3663674" cy="1971831"/>
          </a:xfrm>
          <a:prstGeom prst="rect">
            <a:avLst/>
          </a:prstGeom>
        </p:spPr>
      </p:pic>
      <p:sp>
        <p:nvSpPr>
          <p:cNvPr id="3" name="Rechthoek 2">
            <a:extLst>
              <a:ext uri="{FF2B5EF4-FFF2-40B4-BE49-F238E27FC236}">
                <a16:creationId xmlns:a16="http://schemas.microsoft.com/office/drawing/2014/main" id="{5177F3E3-89D1-2138-9EA2-4C7C7E447E12}"/>
              </a:ext>
            </a:extLst>
          </p:cNvPr>
          <p:cNvSpPr/>
          <p:nvPr/>
        </p:nvSpPr>
        <p:spPr>
          <a:xfrm>
            <a:off x="10584029" y="1163175"/>
            <a:ext cx="769772" cy="198414"/>
          </a:xfrm>
          <a:prstGeom prst="rect">
            <a:avLst/>
          </a:prstGeom>
          <a:solidFill>
            <a:srgbClr val="FF4B46"/>
          </a:solidFill>
          <a:ln>
            <a:solidFill>
              <a:srgbClr val="FF4B4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39789499-B2F6-408C-7C9F-0A79CC9EE5AC}"/>
              </a:ext>
            </a:extLst>
          </p:cNvPr>
          <p:cNvSpPr txBox="1"/>
          <p:nvPr/>
        </p:nvSpPr>
        <p:spPr>
          <a:xfrm>
            <a:off x="10576500" y="1121549"/>
            <a:ext cx="14909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b="1" dirty="0"/>
              <a:t>15/10/24</a:t>
            </a:r>
          </a:p>
        </p:txBody>
      </p:sp>
    </p:spTree>
    <p:extLst>
      <p:ext uri="{BB962C8B-B14F-4D97-AF65-F5344CB8AC3E}">
        <p14:creationId xmlns:p14="http://schemas.microsoft.com/office/powerpoint/2010/main" val="30426651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A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5" descr="A blue background with white text&#10;&#10;Description automatically generated">
            <a:extLst>
              <a:ext uri="{FF2B5EF4-FFF2-40B4-BE49-F238E27FC236}">
                <a16:creationId xmlns:a16="http://schemas.microsoft.com/office/drawing/2014/main" id="{B4F1F910-AEB8-2E1C-FE65-C9FF23371C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860" y="1336887"/>
            <a:ext cx="10622280" cy="3540760"/>
          </a:xfrm>
          <a:prstGeom prst="rect">
            <a:avLst/>
          </a:prstGeom>
          <a:ln>
            <a:solidFill>
              <a:srgbClr val="004963"/>
            </a:solidFill>
          </a:ln>
        </p:spPr>
      </p:pic>
      <p:pic>
        <p:nvPicPr>
          <p:cNvPr id="12" name="Picture 10">
            <a:extLst>
              <a:ext uri="{FF2B5EF4-FFF2-40B4-BE49-F238E27FC236}">
                <a16:creationId xmlns:a16="http://schemas.microsoft.com/office/drawing/2014/main" id="{D4B696E5-E279-168D-1EEC-36C2833C44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6012943"/>
            <a:ext cx="12192001" cy="857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5795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A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605959-A745-27BA-A64A-97B6A1467E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solidFill>
                  <a:schemeClr val="bg1"/>
                </a:solidFill>
                <a:latin typeface=""/>
                <a:cs typeface="Calibri"/>
              </a:rPr>
              <a:t>Programma</a:t>
            </a:r>
            <a:endParaRPr lang="nl-NL" b="1" dirty="0">
              <a:solidFill>
                <a:schemeClr val="bg1"/>
              </a:solidFill>
              <a:latin typeface=""/>
              <a:cs typeface="Calibri" panose="020F05020202040302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B663717-4904-AD8B-5529-970705A2B6B9}"/>
              </a:ext>
            </a:extLst>
          </p:cNvPr>
          <p:cNvCxnSpPr>
            <a:cxnSpLocks/>
          </p:cNvCxnSpPr>
          <p:nvPr/>
        </p:nvCxnSpPr>
        <p:spPr>
          <a:xfrm>
            <a:off x="838200" y="1690688"/>
            <a:ext cx="105156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 descr="A logo with text on it&#10;&#10;Description automatically generated">
            <a:extLst>
              <a:ext uri="{FF2B5EF4-FFF2-40B4-BE49-F238E27FC236}">
                <a16:creationId xmlns:a16="http://schemas.microsoft.com/office/drawing/2014/main" id="{413E191F-2E1C-990A-44B6-F3093F75E9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1823" y="-67486"/>
            <a:ext cx="3663674" cy="1971831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9F589EA0-07A3-3CB7-5C01-99AED9708C84}"/>
              </a:ext>
            </a:extLst>
          </p:cNvPr>
          <p:cNvSpPr txBox="1"/>
          <p:nvPr/>
        </p:nvSpPr>
        <p:spPr>
          <a:xfrm>
            <a:off x="10576500" y="1133906"/>
            <a:ext cx="14909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b="1" dirty="0"/>
              <a:t>15/10/24</a:t>
            </a:r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F0E5979F-276D-6174-8EE9-8D06A4906EE1}"/>
              </a:ext>
            </a:extLst>
          </p:cNvPr>
          <p:cNvSpPr/>
          <p:nvPr/>
        </p:nvSpPr>
        <p:spPr>
          <a:xfrm>
            <a:off x="10584029" y="1163175"/>
            <a:ext cx="769772" cy="198414"/>
          </a:xfrm>
          <a:prstGeom prst="rect">
            <a:avLst/>
          </a:prstGeom>
          <a:solidFill>
            <a:srgbClr val="FF4B46"/>
          </a:solidFill>
          <a:ln>
            <a:solidFill>
              <a:srgbClr val="FF4B4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52486113-5EEB-EC9C-BEE2-AEE78CC706CA}"/>
              </a:ext>
            </a:extLst>
          </p:cNvPr>
          <p:cNvSpPr txBox="1"/>
          <p:nvPr/>
        </p:nvSpPr>
        <p:spPr>
          <a:xfrm>
            <a:off x="10575805" y="1125878"/>
            <a:ext cx="14765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b="1" dirty="0"/>
              <a:t>15/10/24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51D1538-2F75-15CA-7B41-4EC5F9C13370}"/>
              </a:ext>
            </a:extLst>
          </p:cNvPr>
          <p:cNvSpPr txBox="1">
            <a:spLocks/>
          </p:cNvSpPr>
          <p:nvPr/>
        </p:nvSpPr>
        <p:spPr>
          <a:xfrm>
            <a:off x="838200" y="1982787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dirty="0">
                <a:solidFill>
                  <a:schemeClr val="bg1"/>
                </a:solidFill>
                <a:latin typeface=""/>
                <a:cs typeface="Arial" panose="020B0604020202020204" pitchFamily="34" charset="0"/>
              </a:rPr>
              <a:t>Ochtend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nl-NL" dirty="0">
              <a:solidFill>
                <a:schemeClr val="bg1"/>
              </a:solidFill>
              <a:latin typeface=""/>
              <a:cs typeface="Arial" panose="020B0604020202020204" pitchFamily="34" charset="0"/>
            </a:endParaRPr>
          </a:p>
          <a:p>
            <a:r>
              <a:rPr lang="nl-NL" dirty="0">
                <a:solidFill>
                  <a:schemeClr val="bg1"/>
                </a:solidFill>
                <a:latin typeface=""/>
                <a:cs typeface="Arial" panose="020B0604020202020204" pitchFamily="34" charset="0"/>
              </a:rPr>
              <a:t>10:30 uur			Aftrap en kennismaken</a:t>
            </a:r>
          </a:p>
          <a:p>
            <a:r>
              <a:rPr lang="nl-NL" dirty="0">
                <a:solidFill>
                  <a:schemeClr val="bg1"/>
                </a:solidFill>
                <a:latin typeface=""/>
                <a:cs typeface="Arial" panose="020B0604020202020204" pitchFamily="34" charset="0"/>
              </a:rPr>
              <a:t>11:00 uur			Koffiepauze </a:t>
            </a:r>
          </a:p>
          <a:p>
            <a:r>
              <a:rPr lang="nl-NL" dirty="0">
                <a:solidFill>
                  <a:schemeClr val="bg1"/>
                </a:solidFill>
                <a:latin typeface=""/>
                <a:cs typeface="Arial" panose="020B0604020202020204" pitchFamily="34" charset="0"/>
              </a:rPr>
              <a:t>11:10 uur			Aan de slag met de casus van </a:t>
            </a:r>
            <a:r>
              <a:rPr lang="nl-NL" dirty="0" err="1">
                <a:solidFill>
                  <a:schemeClr val="bg1"/>
                </a:solidFill>
                <a:latin typeface=""/>
                <a:cs typeface="Arial" panose="020B0604020202020204" pitchFamily="34" charset="0"/>
              </a:rPr>
              <a:t>Nijsen</a:t>
            </a:r>
            <a:endParaRPr lang="nl-NL" dirty="0">
              <a:solidFill>
                <a:schemeClr val="bg1"/>
              </a:solidFill>
              <a:latin typeface=""/>
              <a:cs typeface="Arial" panose="020B0604020202020204" pitchFamily="34" charset="0"/>
            </a:endParaRPr>
          </a:p>
          <a:p>
            <a:r>
              <a:rPr lang="nl-NL" dirty="0">
                <a:solidFill>
                  <a:schemeClr val="bg1"/>
                </a:solidFill>
                <a:latin typeface=""/>
                <a:cs typeface="Arial" panose="020B0604020202020204" pitchFamily="34" charset="0"/>
              </a:rPr>
              <a:t>12:45 uur			Lunch</a:t>
            </a:r>
          </a:p>
        </p:txBody>
      </p:sp>
    </p:spTree>
    <p:extLst>
      <p:ext uri="{BB962C8B-B14F-4D97-AF65-F5344CB8AC3E}">
        <p14:creationId xmlns:p14="http://schemas.microsoft.com/office/powerpoint/2010/main" val="32030116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A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605959-A745-27BA-A64A-97B6A1467E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solidFill>
                  <a:schemeClr val="bg1"/>
                </a:solidFill>
                <a:latin typeface=""/>
                <a:cs typeface="Calibri"/>
              </a:rPr>
              <a:t>Programma</a:t>
            </a:r>
            <a:endParaRPr lang="nl-NL" b="1" dirty="0">
              <a:solidFill>
                <a:schemeClr val="bg1"/>
              </a:solidFill>
              <a:latin typeface=""/>
              <a:cs typeface="Calibri" panose="020F05020202040302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B663717-4904-AD8B-5529-970705A2B6B9}"/>
              </a:ext>
            </a:extLst>
          </p:cNvPr>
          <p:cNvCxnSpPr>
            <a:cxnSpLocks/>
          </p:cNvCxnSpPr>
          <p:nvPr/>
        </p:nvCxnSpPr>
        <p:spPr>
          <a:xfrm>
            <a:off x="838200" y="1690688"/>
            <a:ext cx="105156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 descr="A logo with text on it&#10;&#10;Description automatically generated">
            <a:extLst>
              <a:ext uri="{FF2B5EF4-FFF2-40B4-BE49-F238E27FC236}">
                <a16:creationId xmlns:a16="http://schemas.microsoft.com/office/drawing/2014/main" id="{413E191F-2E1C-990A-44B6-F3093F75E9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1823" y="-67486"/>
            <a:ext cx="3663674" cy="1971831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9F589EA0-07A3-3CB7-5C01-99AED9708C84}"/>
              </a:ext>
            </a:extLst>
          </p:cNvPr>
          <p:cNvSpPr txBox="1"/>
          <p:nvPr/>
        </p:nvSpPr>
        <p:spPr>
          <a:xfrm>
            <a:off x="10576500" y="1133906"/>
            <a:ext cx="14909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b="1" dirty="0"/>
              <a:t>15/10/24</a:t>
            </a:r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F0E5979F-276D-6174-8EE9-8D06A4906EE1}"/>
              </a:ext>
            </a:extLst>
          </p:cNvPr>
          <p:cNvSpPr/>
          <p:nvPr/>
        </p:nvSpPr>
        <p:spPr>
          <a:xfrm>
            <a:off x="10584029" y="1163175"/>
            <a:ext cx="769772" cy="198414"/>
          </a:xfrm>
          <a:prstGeom prst="rect">
            <a:avLst/>
          </a:prstGeom>
          <a:solidFill>
            <a:srgbClr val="FF4B46"/>
          </a:solidFill>
          <a:ln>
            <a:solidFill>
              <a:srgbClr val="FF4B4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52486113-5EEB-EC9C-BEE2-AEE78CC706CA}"/>
              </a:ext>
            </a:extLst>
          </p:cNvPr>
          <p:cNvSpPr txBox="1"/>
          <p:nvPr/>
        </p:nvSpPr>
        <p:spPr>
          <a:xfrm>
            <a:off x="10575805" y="1125878"/>
            <a:ext cx="14765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b="1" dirty="0"/>
              <a:t>15/10/24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F16CB5-13AF-279F-CBA1-C4F7FCDECD38}"/>
              </a:ext>
            </a:extLst>
          </p:cNvPr>
          <p:cNvSpPr txBox="1">
            <a:spLocks/>
          </p:cNvSpPr>
          <p:nvPr/>
        </p:nvSpPr>
        <p:spPr>
          <a:xfrm>
            <a:off x="838200" y="2123299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dirty="0">
                <a:solidFill>
                  <a:schemeClr val="bg1"/>
                </a:solidFill>
                <a:latin typeface=""/>
                <a:cs typeface="Arial" panose="020B0604020202020204" pitchFamily="34" charset="0"/>
              </a:rPr>
              <a:t>Middag</a:t>
            </a:r>
          </a:p>
          <a:p>
            <a:endParaRPr lang="nl-NL" dirty="0">
              <a:solidFill>
                <a:schemeClr val="bg1"/>
              </a:solidFill>
              <a:latin typeface=""/>
              <a:cs typeface="Arial" panose="020B0604020202020204" pitchFamily="34" charset="0"/>
            </a:endParaRPr>
          </a:p>
          <a:p>
            <a:r>
              <a:rPr lang="nl-NL" dirty="0">
                <a:solidFill>
                  <a:schemeClr val="bg1"/>
                </a:solidFill>
                <a:latin typeface=""/>
                <a:cs typeface="Arial" panose="020B0604020202020204" pitchFamily="34" charset="0"/>
              </a:rPr>
              <a:t>13:30 uur		Plenair: Wessem Port Services</a:t>
            </a:r>
          </a:p>
          <a:p>
            <a:r>
              <a:rPr lang="nl-NL" dirty="0">
                <a:solidFill>
                  <a:schemeClr val="bg1"/>
                </a:solidFill>
                <a:latin typeface=""/>
                <a:cs typeface="Arial" panose="020B0604020202020204" pitchFamily="34" charset="0"/>
              </a:rPr>
              <a:t>15:30 uur		Meet up en borrel</a:t>
            </a:r>
          </a:p>
          <a:p>
            <a:r>
              <a:rPr lang="nl-NL" dirty="0">
                <a:solidFill>
                  <a:schemeClr val="bg1"/>
                </a:solidFill>
                <a:latin typeface=""/>
                <a:cs typeface="Arial" panose="020B0604020202020204" pitchFamily="34" charset="0"/>
              </a:rPr>
              <a:t>16:30 uur		Einde</a:t>
            </a:r>
          </a:p>
        </p:txBody>
      </p:sp>
    </p:spTree>
    <p:extLst>
      <p:ext uri="{BB962C8B-B14F-4D97-AF65-F5344CB8AC3E}">
        <p14:creationId xmlns:p14="http://schemas.microsoft.com/office/powerpoint/2010/main" val="38242884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A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605959-A745-27BA-A64A-97B6A1467E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105" y="307593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nl-NL" b="1" dirty="0">
                <a:solidFill>
                  <a:schemeClr val="bg1"/>
                </a:solidFill>
                <a:latin typeface=""/>
                <a:cs typeface="Calibri"/>
              </a:rPr>
              <a:t>Kort voorstellen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B663717-4904-AD8B-5529-970705A2B6B9}"/>
              </a:ext>
            </a:extLst>
          </p:cNvPr>
          <p:cNvCxnSpPr>
            <a:cxnSpLocks/>
          </p:cNvCxnSpPr>
          <p:nvPr/>
        </p:nvCxnSpPr>
        <p:spPr>
          <a:xfrm>
            <a:off x="838200" y="1690688"/>
            <a:ext cx="105156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 descr="A logo with text on it&#10;&#10;Description automatically generated">
            <a:extLst>
              <a:ext uri="{FF2B5EF4-FFF2-40B4-BE49-F238E27FC236}">
                <a16:creationId xmlns:a16="http://schemas.microsoft.com/office/drawing/2014/main" id="{413E191F-2E1C-990A-44B6-F3093F75E9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1823" y="-67486"/>
            <a:ext cx="3663674" cy="1971831"/>
          </a:xfrm>
          <a:prstGeom prst="rect">
            <a:avLst/>
          </a:prstGeom>
        </p:spPr>
      </p:pic>
      <p:sp>
        <p:nvSpPr>
          <p:cNvPr id="4" name="Rechthoek 3">
            <a:extLst>
              <a:ext uri="{FF2B5EF4-FFF2-40B4-BE49-F238E27FC236}">
                <a16:creationId xmlns:a16="http://schemas.microsoft.com/office/drawing/2014/main" id="{5C2D4F67-8F5E-817B-0938-D90679BBCE12}"/>
              </a:ext>
            </a:extLst>
          </p:cNvPr>
          <p:cNvSpPr/>
          <p:nvPr/>
        </p:nvSpPr>
        <p:spPr>
          <a:xfrm>
            <a:off x="10584029" y="1163175"/>
            <a:ext cx="769772" cy="198414"/>
          </a:xfrm>
          <a:prstGeom prst="rect">
            <a:avLst/>
          </a:prstGeom>
          <a:solidFill>
            <a:srgbClr val="FF4B46"/>
          </a:solidFill>
          <a:ln>
            <a:solidFill>
              <a:srgbClr val="FF4B4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CAAD4A9B-FCC3-922A-EC20-B5A10C90B595}"/>
              </a:ext>
            </a:extLst>
          </p:cNvPr>
          <p:cNvSpPr txBox="1"/>
          <p:nvPr/>
        </p:nvSpPr>
        <p:spPr>
          <a:xfrm>
            <a:off x="10576500" y="1121549"/>
            <a:ext cx="14909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b="1" dirty="0"/>
              <a:t>15/10/24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F8C1351-3911-492E-6492-64BBCF06C83E}"/>
              </a:ext>
            </a:extLst>
          </p:cNvPr>
          <p:cNvSpPr txBox="1">
            <a:spLocks/>
          </p:cNvSpPr>
          <p:nvPr/>
        </p:nvSpPr>
        <p:spPr>
          <a:xfrm>
            <a:off x="838200" y="4202471"/>
            <a:ext cx="10515600" cy="227820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nl-NL" dirty="0">
                <a:solidFill>
                  <a:schemeClr val="bg1"/>
                </a:solidFill>
                <a:latin typeface=""/>
                <a:cs typeface="Arial" panose="020B0604020202020204" pitchFamily="34" charset="0"/>
              </a:rPr>
              <a:t>- Wat is je naam?</a:t>
            </a:r>
          </a:p>
          <a:p>
            <a:pPr marL="0" indent="0" algn="ctr">
              <a:buNone/>
            </a:pPr>
            <a:r>
              <a:rPr lang="nl-NL" dirty="0">
                <a:solidFill>
                  <a:schemeClr val="bg1"/>
                </a:solidFill>
                <a:latin typeface=""/>
                <a:cs typeface="Arial" panose="020B0604020202020204" pitchFamily="34" charset="0"/>
              </a:rPr>
              <a:t>- Waar werk je? </a:t>
            </a:r>
          </a:p>
          <a:p>
            <a:pPr marL="0" indent="0" algn="ctr">
              <a:buNone/>
            </a:pPr>
            <a:r>
              <a:rPr lang="nl-NL" dirty="0">
                <a:solidFill>
                  <a:schemeClr val="bg1"/>
                </a:solidFill>
                <a:latin typeface=""/>
                <a:cs typeface="Arial" panose="020B0604020202020204" pitchFamily="34" charset="0"/>
              </a:rPr>
              <a:t>- Wat houd je op dit moment bezig? In 1 woord, toegelicht in 1 zin </a:t>
            </a:r>
          </a:p>
        </p:txBody>
      </p:sp>
    </p:spTree>
    <p:extLst>
      <p:ext uri="{BB962C8B-B14F-4D97-AF65-F5344CB8AC3E}">
        <p14:creationId xmlns:p14="http://schemas.microsoft.com/office/powerpoint/2010/main" val="34782585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A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605959-A745-27BA-A64A-97B6A1467E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105" y="307593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nl-NL" b="1" dirty="0">
                <a:solidFill>
                  <a:schemeClr val="bg1"/>
                </a:solidFill>
                <a:latin typeface=""/>
                <a:cs typeface="Calibri"/>
              </a:rPr>
              <a:t>(Nader) kennismaken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B663717-4904-AD8B-5529-970705A2B6B9}"/>
              </a:ext>
            </a:extLst>
          </p:cNvPr>
          <p:cNvCxnSpPr>
            <a:cxnSpLocks/>
          </p:cNvCxnSpPr>
          <p:nvPr/>
        </p:nvCxnSpPr>
        <p:spPr>
          <a:xfrm>
            <a:off x="838200" y="1690688"/>
            <a:ext cx="105156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 descr="A logo with text on it&#10;&#10;Description automatically generated">
            <a:extLst>
              <a:ext uri="{FF2B5EF4-FFF2-40B4-BE49-F238E27FC236}">
                <a16:creationId xmlns:a16="http://schemas.microsoft.com/office/drawing/2014/main" id="{413E191F-2E1C-990A-44B6-F3093F75E9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1823" y="-67486"/>
            <a:ext cx="3663674" cy="1971831"/>
          </a:xfrm>
          <a:prstGeom prst="rect">
            <a:avLst/>
          </a:prstGeom>
        </p:spPr>
      </p:pic>
      <p:sp>
        <p:nvSpPr>
          <p:cNvPr id="4" name="Rechthoek 3">
            <a:extLst>
              <a:ext uri="{FF2B5EF4-FFF2-40B4-BE49-F238E27FC236}">
                <a16:creationId xmlns:a16="http://schemas.microsoft.com/office/drawing/2014/main" id="{5C2D4F67-8F5E-817B-0938-D90679BBCE12}"/>
              </a:ext>
            </a:extLst>
          </p:cNvPr>
          <p:cNvSpPr/>
          <p:nvPr/>
        </p:nvSpPr>
        <p:spPr>
          <a:xfrm>
            <a:off x="10584029" y="1163175"/>
            <a:ext cx="769772" cy="198414"/>
          </a:xfrm>
          <a:prstGeom prst="rect">
            <a:avLst/>
          </a:prstGeom>
          <a:solidFill>
            <a:srgbClr val="FF4B46"/>
          </a:solidFill>
          <a:ln>
            <a:solidFill>
              <a:srgbClr val="FF4B4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CAAD4A9B-FCC3-922A-EC20-B5A10C90B595}"/>
              </a:ext>
            </a:extLst>
          </p:cNvPr>
          <p:cNvSpPr txBox="1"/>
          <p:nvPr/>
        </p:nvSpPr>
        <p:spPr>
          <a:xfrm>
            <a:off x="10576500" y="1121549"/>
            <a:ext cx="14909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b="1" dirty="0"/>
              <a:t>15/10/24</a:t>
            </a:r>
          </a:p>
        </p:txBody>
      </p:sp>
    </p:spTree>
    <p:extLst>
      <p:ext uri="{BB962C8B-B14F-4D97-AF65-F5344CB8AC3E}">
        <p14:creationId xmlns:p14="http://schemas.microsoft.com/office/powerpoint/2010/main" val="18925271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ep 16">
            <a:extLst>
              <a:ext uri="{FF2B5EF4-FFF2-40B4-BE49-F238E27FC236}">
                <a16:creationId xmlns:a16="http://schemas.microsoft.com/office/drawing/2014/main" id="{35A3B2C2-E094-982F-3A1D-EC88E530FD93}"/>
              </a:ext>
            </a:extLst>
          </p:cNvPr>
          <p:cNvGrpSpPr/>
          <p:nvPr/>
        </p:nvGrpSpPr>
        <p:grpSpPr>
          <a:xfrm rot="158045">
            <a:off x="-1056158" y="5410125"/>
            <a:ext cx="3948035" cy="3853121"/>
            <a:chOff x="2710082" y="122367"/>
            <a:chExt cx="6772361" cy="6609548"/>
          </a:xfrm>
        </p:grpSpPr>
        <p:pic>
          <p:nvPicPr>
            <p:cNvPr id="1026" name="Picture 2" descr="Circulaire economie: bouwstenen van circulaire businessmodellen - Executive  Finance -">
              <a:extLst>
                <a:ext uri="{FF2B5EF4-FFF2-40B4-BE49-F238E27FC236}">
                  <a16:creationId xmlns:a16="http://schemas.microsoft.com/office/drawing/2014/main" id="{97B25867-2AD0-1834-F9E5-BA6E440DDEF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5970" y="4562909"/>
              <a:ext cx="2400647" cy="21690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Afbeelding 3">
              <a:extLst>
                <a:ext uri="{FF2B5EF4-FFF2-40B4-BE49-F238E27FC236}">
                  <a16:creationId xmlns:a16="http://schemas.microsoft.com/office/drawing/2014/main" id="{EB665DE0-5D67-3ECD-F46B-D5108898B8B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17377" y="139730"/>
              <a:ext cx="2446382" cy="2191550"/>
            </a:xfrm>
            <a:prstGeom prst="rect">
              <a:avLst/>
            </a:prstGeom>
          </p:spPr>
        </p:pic>
        <p:pic>
          <p:nvPicPr>
            <p:cNvPr id="5" name="Afbeelding 4">
              <a:extLst>
                <a:ext uri="{FF2B5EF4-FFF2-40B4-BE49-F238E27FC236}">
                  <a16:creationId xmlns:a16="http://schemas.microsoft.com/office/drawing/2014/main" id="{664080DD-E74C-6706-5668-928FFF588F7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10082" y="663448"/>
              <a:ext cx="2242105" cy="2242103"/>
            </a:xfrm>
            <a:prstGeom prst="rect">
              <a:avLst/>
            </a:prstGeom>
          </p:spPr>
        </p:pic>
        <p:pic>
          <p:nvPicPr>
            <p:cNvPr id="13" name="Afbeelding 12">
              <a:extLst>
                <a:ext uri="{FF2B5EF4-FFF2-40B4-BE49-F238E27FC236}">
                  <a16:creationId xmlns:a16="http://schemas.microsoft.com/office/drawing/2014/main" id="{60A0F27F-679C-32D7-ABCF-EE196A90F93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429974" y="122367"/>
              <a:ext cx="2052469" cy="1962630"/>
            </a:xfrm>
            <a:prstGeom prst="rect">
              <a:avLst/>
            </a:prstGeom>
          </p:spPr>
        </p:pic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49D21D56-849A-9BD8-3D9C-CF6BCB510680}"/>
              </a:ext>
            </a:extLst>
          </p:cNvPr>
          <p:cNvGrpSpPr/>
          <p:nvPr/>
        </p:nvGrpSpPr>
        <p:grpSpPr>
          <a:xfrm rot="1902937">
            <a:off x="-6249887" y="-1290834"/>
            <a:ext cx="9954930" cy="7120186"/>
            <a:chOff x="-3929003" y="-4423802"/>
            <a:chExt cx="17076438" cy="12213791"/>
          </a:xfrm>
        </p:grpSpPr>
        <p:grpSp>
          <p:nvGrpSpPr>
            <p:cNvPr id="19" name="Groep 18">
              <a:extLst>
                <a:ext uri="{FF2B5EF4-FFF2-40B4-BE49-F238E27FC236}">
                  <a16:creationId xmlns:a16="http://schemas.microsoft.com/office/drawing/2014/main" id="{E3DA5FE2-4BDF-834B-1642-36682C38EF93}"/>
                </a:ext>
              </a:extLst>
            </p:cNvPr>
            <p:cNvGrpSpPr/>
            <p:nvPr/>
          </p:nvGrpSpPr>
          <p:grpSpPr>
            <a:xfrm rot="19843275">
              <a:off x="-3929003" y="-229326"/>
              <a:ext cx="8488923" cy="1936847"/>
              <a:chOff x="975826" y="4938934"/>
              <a:chExt cx="8488923" cy="1936847"/>
            </a:xfrm>
          </p:grpSpPr>
          <p:pic>
            <p:nvPicPr>
              <p:cNvPr id="7" name="Afbeelding 6">
                <a:extLst>
                  <a:ext uri="{FF2B5EF4-FFF2-40B4-BE49-F238E27FC236}">
                    <a16:creationId xmlns:a16="http://schemas.microsoft.com/office/drawing/2014/main" id="{AE68E2F4-8CC3-585A-4644-D0CE02E3793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2644" t="8598" r="3946" b="5422"/>
              <a:stretch/>
            </p:blipFill>
            <p:spPr>
              <a:xfrm>
                <a:off x="4190035" y="5143964"/>
                <a:ext cx="3045103" cy="1574306"/>
              </a:xfrm>
              <a:prstGeom prst="rect">
                <a:avLst/>
              </a:prstGeom>
            </p:spPr>
          </p:pic>
          <p:pic>
            <p:nvPicPr>
              <p:cNvPr id="11" name="Afbeelding 10">
                <a:extLst>
                  <a:ext uri="{FF2B5EF4-FFF2-40B4-BE49-F238E27FC236}">
                    <a16:creationId xmlns:a16="http://schemas.microsoft.com/office/drawing/2014/main" id="{2E1BEC81-E4C4-DC12-2635-8BF07FD7FD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363759" y="5011426"/>
                <a:ext cx="2100990" cy="1555950"/>
              </a:xfrm>
              <a:prstGeom prst="rect">
                <a:avLst/>
              </a:prstGeom>
            </p:spPr>
          </p:pic>
          <p:pic>
            <p:nvPicPr>
              <p:cNvPr id="14" name="Afbeelding 13">
                <a:extLst>
                  <a:ext uri="{FF2B5EF4-FFF2-40B4-BE49-F238E27FC236}">
                    <a16:creationId xmlns:a16="http://schemas.microsoft.com/office/drawing/2014/main" id="{09392C22-9EC3-C2FA-2FE1-C2FF556C67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75826" y="4938934"/>
                <a:ext cx="3131298" cy="1936847"/>
              </a:xfrm>
              <a:prstGeom prst="rect">
                <a:avLst/>
              </a:prstGeom>
            </p:spPr>
          </p:pic>
        </p:grpSp>
        <p:grpSp>
          <p:nvGrpSpPr>
            <p:cNvPr id="18" name="Groep 17">
              <a:extLst>
                <a:ext uri="{FF2B5EF4-FFF2-40B4-BE49-F238E27FC236}">
                  <a16:creationId xmlns:a16="http://schemas.microsoft.com/office/drawing/2014/main" id="{5C9ED039-E1AA-C04E-6375-9546BFE5E97F}"/>
                </a:ext>
              </a:extLst>
            </p:cNvPr>
            <p:cNvGrpSpPr/>
            <p:nvPr/>
          </p:nvGrpSpPr>
          <p:grpSpPr>
            <a:xfrm rot="19837354">
              <a:off x="-1212236" y="938308"/>
              <a:ext cx="6831184" cy="2995219"/>
              <a:chOff x="7903" y="2224963"/>
              <a:chExt cx="6831184" cy="2995219"/>
            </a:xfrm>
          </p:grpSpPr>
          <p:pic>
            <p:nvPicPr>
              <p:cNvPr id="10" name="Afbeelding 9">
                <a:extLst>
                  <a:ext uri="{FF2B5EF4-FFF2-40B4-BE49-F238E27FC236}">
                    <a16:creationId xmlns:a16="http://schemas.microsoft.com/office/drawing/2014/main" id="{782F6F1C-541C-F0A9-721C-46A139285B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903" y="2224963"/>
                <a:ext cx="3259920" cy="2466001"/>
              </a:xfrm>
              <a:prstGeom prst="rect">
                <a:avLst/>
              </a:prstGeom>
            </p:spPr>
          </p:pic>
          <p:pic>
            <p:nvPicPr>
              <p:cNvPr id="9" name="Afbeelding 8">
                <a:extLst>
                  <a:ext uri="{FF2B5EF4-FFF2-40B4-BE49-F238E27FC236}">
                    <a16:creationId xmlns:a16="http://schemas.microsoft.com/office/drawing/2014/main" id="{32CEA310-F6E8-EC16-6F1F-E002D67A50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847561" y="2365310"/>
                <a:ext cx="2079978" cy="2854872"/>
              </a:xfrm>
              <a:prstGeom prst="rect">
                <a:avLst/>
              </a:prstGeom>
            </p:spPr>
          </p:pic>
          <p:grpSp>
            <p:nvGrpSpPr>
              <p:cNvPr id="16" name="Groep 15">
                <a:extLst>
                  <a:ext uri="{FF2B5EF4-FFF2-40B4-BE49-F238E27FC236}">
                    <a16:creationId xmlns:a16="http://schemas.microsoft.com/office/drawing/2014/main" id="{DE046970-A755-3D58-3D5E-67D722A1BA7E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4986047" y="2256183"/>
                <a:ext cx="1853040" cy="2592465"/>
                <a:chOff x="5069671" y="3040062"/>
                <a:chExt cx="2481943" cy="3472321"/>
              </a:xfrm>
            </p:grpSpPr>
            <p:pic>
              <p:nvPicPr>
                <p:cNvPr id="15" name="Afbeelding 14">
                  <a:extLst>
                    <a:ext uri="{FF2B5EF4-FFF2-40B4-BE49-F238E27FC236}">
                      <a16:creationId xmlns:a16="http://schemas.microsoft.com/office/drawing/2014/main" id="{1E6A11A7-E953-48EC-A5F0-C943331B745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1"/>
                <a:srcRect l="7755" t="19610" r="11821" b="9501"/>
                <a:stretch/>
              </p:blipFill>
              <p:spPr>
                <a:xfrm>
                  <a:off x="5069671" y="3244337"/>
                  <a:ext cx="2481943" cy="3268046"/>
                </a:xfrm>
                <a:prstGeom prst="rect">
                  <a:avLst/>
                </a:prstGeom>
              </p:spPr>
            </p:pic>
            <p:pic>
              <p:nvPicPr>
                <p:cNvPr id="12" name="Afbeelding 11">
                  <a:extLst>
                    <a:ext uri="{FF2B5EF4-FFF2-40B4-BE49-F238E27FC236}">
                      <a16:creationId xmlns:a16="http://schemas.microsoft.com/office/drawing/2014/main" id="{02E97CEA-E910-6752-3268-A1ED76700AA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1"/>
                <a:srcRect l="20010" r="22600" b="89696"/>
                <a:stretch/>
              </p:blipFill>
              <p:spPr>
                <a:xfrm>
                  <a:off x="5881851" y="3040062"/>
                  <a:ext cx="1568824" cy="420779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20" name="Groep 19">
              <a:extLst>
                <a:ext uri="{FF2B5EF4-FFF2-40B4-BE49-F238E27FC236}">
                  <a16:creationId xmlns:a16="http://schemas.microsoft.com/office/drawing/2014/main" id="{495D3B41-0E2E-B890-C1B4-B50FAD1188DC}"/>
                </a:ext>
              </a:extLst>
            </p:cNvPr>
            <p:cNvGrpSpPr/>
            <p:nvPr/>
          </p:nvGrpSpPr>
          <p:grpSpPr>
            <a:xfrm rot="19804237">
              <a:off x="5842788" y="-4423802"/>
              <a:ext cx="6259312" cy="8932271"/>
              <a:chOff x="975826" y="-2056489"/>
              <a:chExt cx="6259312" cy="8932271"/>
            </a:xfrm>
          </p:grpSpPr>
          <p:pic>
            <p:nvPicPr>
              <p:cNvPr id="21" name="Afbeelding 20">
                <a:extLst>
                  <a:ext uri="{FF2B5EF4-FFF2-40B4-BE49-F238E27FC236}">
                    <a16:creationId xmlns:a16="http://schemas.microsoft.com/office/drawing/2014/main" id="{5966A6BC-CFEE-8650-2B64-F7D7B4419EF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2644" t="8598" r="3946" b="5422"/>
              <a:stretch/>
            </p:blipFill>
            <p:spPr>
              <a:xfrm>
                <a:off x="4190035" y="5143964"/>
                <a:ext cx="3045103" cy="1574306"/>
              </a:xfrm>
              <a:prstGeom prst="rect">
                <a:avLst/>
              </a:prstGeom>
            </p:spPr>
          </p:pic>
          <p:pic>
            <p:nvPicPr>
              <p:cNvPr id="22" name="Afbeelding 21">
                <a:extLst>
                  <a:ext uri="{FF2B5EF4-FFF2-40B4-BE49-F238E27FC236}">
                    <a16:creationId xmlns:a16="http://schemas.microsoft.com/office/drawing/2014/main" id="{E29F7AD6-4370-18E3-5CAB-F071B736A3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289275" y="-2056489"/>
                <a:ext cx="2100990" cy="1555951"/>
              </a:xfrm>
              <a:prstGeom prst="rect">
                <a:avLst/>
              </a:prstGeom>
            </p:spPr>
          </p:pic>
          <p:pic>
            <p:nvPicPr>
              <p:cNvPr id="23" name="Afbeelding 22">
                <a:extLst>
                  <a:ext uri="{FF2B5EF4-FFF2-40B4-BE49-F238E27FC236}">
                    <a16:creationId xmlns:a16="http://schemas.microsoft.com/office/drawing/2014/main" id="{5D8406F8-999E-828B-99FA-FF49EED315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75826" y="4938934"/>
                <a:ext cx="3131299" cy="1936848"/>
              </a:xfrm>
              <a:prstGeom prst="rect">
                <a:avLst/>
              </a:prstGeom>
            </p:spPr>
          </p:pic>
        </p:grpSp>
        <p:grpSp>
          <p:nvGrpSpPr>
            <p:cNvPr id="24" name="Groep 23">
              <a:extLst>
                <a:ext uri="{FF2B5EF4-FFF2-40B4-BE49-F238E27FC236}">
                  <a16:creationId xmlns:a16="http://schemas.microsoft.com/office/drawing/2014/main" id="{CCC67164-3EC9-CA63-19B2-876CE59AF292}"/>
                </a:ext>
              </a:extLst>
            </p:cNvPr>
            <p:cNvGrpSpPr/>
            <p:nvPr/>
          </p:nvGrpSpPr>
          <p:grpSpPr>
            <a:xfrm rot="19804237">
              <a:off x="212732" y="5602012"/>
              <a:ext cx="8488923" cy="1936848"/>
              <a:chOff x="975826" y="4938934"/>
              <a:chExt cx="8488923" cy="1936848"/>
            </a:xfrm>
          </p:grpSpPr>
          <p:pic>
            <p:nvPicPr>
              <p:cNvPr id="25" name="Afbeelding 24">
                <a:extLst>
                  <a:ext uri="{FF2B5EF4-FFF2-40B4-BE49-F238E27FC236}">
                    <a16:creationId xmlns:a16="http://schemas.microsoft.com/office/drawing/2014/main" id="{CED89226-790C-9D47-6FDE-4A1BCA781CA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2644" t="8598" r="3946" b="5422"/>
              <a:stretch/>
            </p:blipFill>
            <p:spPr>
              <a:xfrm>
                <a:off x="4190035" y="5143964"/>
                <a:ext cx="3045103" cy="1574306"/>
              </a:xfrm>
              <a:prstGeom prst="rect">
                <a:avLst/>
              </a:prstGeom>
            </p:spPr>
          </p:pic>
          <p:pic>
            <p:nvPicPr>
              <p:cNvPr id="26" name="Afbeelding 25">
                <a:extLst>
                  <a:ext uri="{FF2B5EF4-FFF2-40B4-BE49-F238E27FC236}">
                    <a16:creationId xmlns:a16="http://schemas.microsoft.com/office/drawing/2014/main" id="{DC9B0491-9BF0-45D6-5779-CFF14DBC27F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363759" y="5011426"/>
                <a:ext cx="2100990" cy="1555950"/>
              </a:xfrm>
              <a:prstGeom prst="rect">
                <a:avLst/>
              </a:prstGeom>
            </p:spPr>
          </p:pic>
          <p:pic>
            <p:nvPicPr>
              <p:cNvPr id="27" name="Afbeelding 26">
                <a:extLst>
                  <a:ext uri="{FF2B5EF4-FFF2-40B4-BE49-F238E27FC236}">
                    <a16:creationId xmlns:a16="http://schemas.microsoft.com/office/drawing/2014/main" id="{1BBF3B17-8A6F-92C6-8BB9-37C55A45521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75826" y="4938934"/>
                <a:ext cx="3131299" cy="1936848"/>
              </a:xfrm>
              <a:prstGeom prst="rect">
                <a:avLst/>
              </a:prstGeom>
            </p:spPr>
          </p:pic>
        </p:grpSp>
        <p:grpSp>
          <p:nvGrpSpPr>
            <p:cNvPr id="28" name="Groep 27">
              <a:extLst>
                <a:ext uri="{FF2B5EF4-FFF2-40B4-BE49-F238E27FC236}">
                  <a16:creationId xmlns:a16="http://schemas.microsoft.com/office/drawing/2014/main" id="{CD79D8FD-7125-1BA7-3DD4-E18592A8317E}"/>
                </a:ext>
              </a:extLst>
            </p:cNvPr>
            <p:cNvGrpSpPr/>
            <p:nvPr/>
          </p:nvGrpSpPr>
          <p:grpSpPr>
            <a:xfrm rot="19837354">
              <a:off x="4739329" y="-2355834"/>
              <a:ext cx="6831184" cy="2995219"/>
              <a:chOff x="7903" y="2224963"/>
              <a:chExt cx="6831184" cy="2995219"/>
            </a:xfrm>
          </p:grpSpPr>
          <p:pic>
            <p:nvPicPr>
              <p:cNvPr id="29" name="Afbeelding 28">
                <a:extLst>
                  <a:ext uri="{FF2B5EF4-FFF2-40B4-BE49-F238E27FC236}">
                    <a16:creationId xmlns:a16="http://schemas.microsoft.com/office/drawing/2014/main" id="{BB8A7A9C-F4B2-DBB9-B6DF-F39AFF7161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903" y="2224963"/>
                <a:ext cx="3259920" cy="2466001"/>
              </a:xfrm>
              <a:prstGeom prst="rect">
                <a:avLst/>
              </a:prstGeom>
            </p:spPr>
          </p:pic>
          <p:pic>
            <p:nvPicPr>
              <p:cNvPr id="30" name="Afbeelding 29">
                <a:extLst>
                  <a:ext uri="{FF2B5EF4-FFF2-40B4-BE49-F238E27FC236}">
                    <a16:creationId xmlns:a16="http://schemas.microsoft.com/office/drawing/2014/main" id="{D387C082-3431-A208-40A1-AD0F2EBD697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847561" y="2365310"/>
                <a:ext cx="2079978" cy="2854872"/>
              </a:xfrm>
              <a:prstGeom prst="rect">
                <a:avLst/>
              </a:prstGeom>
            </p:spPr>
          </p:pic>
          <p:grpSp>
            <p:nvGrpSpPr>
              <p:cNvPr id="31" name="Groep 30">
                <a:extLst>
                  <a:ext uri="{FF2B5EF4-FFF2-40B4-BE49-F238E27FC236}">
                    <a16:creationId xmlns:a16="http://schemas.microsoft.com/office/drawing/2014/main" id="{90FB2B55-A9B0-45AB-E1AB-CC03B94FB149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4986047" y="2256183"/>
                <a:ext cx="1853040" cy="2592465"/>
                <a:chOff x="5069671" y="3040062"/>
                <a:chExt cx="2481943" cy="3472321"/>
              </a:xfrm>
            </p:grpSpPr>
            <p:pic>
              <p:nvPicPr>
                <p:cNvPr id="32" name="Afbeelding 31">
                  <a:extLst>
                    <a:ext uri="{FF2B5EF4-FFF2-40B4-BE49-F238E27FC236}">
                      <a16:creationId xmlns:a16="http://schemas.microsoft.com/office/drawing/2014/main" id="{524E3E6B-7060-8992-62DB-221AC696959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1"/>
                <a:srcRect l="7755" t="19610" r="11821" b="9501"/>
                <a:stretch/>
              </p:blipFill>
              <p:spPr>
                <a:xfrm>
                  <a:off x="5069671" y="3244337"/>
                  <a:ext cx="2481943" cy="3268046"/>
                </a:xfrm>
                <a:prstGeom prst="rect">
                  <a:avLst/>
                </a:prstGeom>
              </p:spPr>
            </p:pic>
            <p:pic>
              <p:nvPicPr>
                <p:cNvPr id="33" name="Afbeelding 32">
                  <a:extLst>
                    <a:ext uri="{FF2B5EF4-FFF2-40B4-BE49-F238E27FC236}">
                      <a16:creationId xmlns:a16="http://schemas.microsoft.com/office/drawing/2014/main" id="{9E3A6B35-D445-7D05-44B8-F0CD2BE292D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1"/>
                <a:srcRect l="20010" r="22600" b="89696"/>
                <a:stretch/>
              </p:blipFill>
              <p:spPr>
                <a:xfrm>
                  <a:off x="5881851" y="3040062"/>
                  <a:ext cx="1568824" cy="420779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34" name="Groep 33">
              <a:extLst>
                <a:ext uri="{FF2B5EF4-FFF2-40B4-BE49-F238E27FC236}">
                  <a16:creationId xmlns:a16="http://schemas.microsoft.com/office/drawing/2014/main" id="{20A0E7A8-6AF1-3426-561E-0CC74BF73B16}"/>
                </a:ext>
              </a:extLst>
            </p:cNvPr>
            <p:cNvGrpSpPr/>
            <p:nvPr/>
          </p:nvGrpSpPr>
          <p:grpSpPr>
            <a:xfrm rot="19855108">
              <a:off x="4953302" y="-4421409"/>
              <a:ext cx="6188380" cy="7383996"/>
              <a:chOff x="-1271003" y="-5141892"/>
              <a:chExt cx="6188380" cy="7383996"/>
            </a:xfrm>
          </p:grpSpPr>
          <p:pic>
            <p:nvPicPr>
              <p:cNvPr id="35" name="Picture 2" descr="Circulaire economie: bouwstenen van circulaire businessmodellen - Executive  Finance -">
                <a:extLst>
                  <a:ext uri="{FF2B5EF4-FFF2-40B4-BE49-F238E27FC236}">
                    <a16:creationId xmlns:a16="http://schemas.microsoft.com/office/drawing/2014/main" id="{EC621746-FAF6-8BA1-D527-C2AF22BEEDD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16730" y="40454"/>
                <a:ext cx="2400647" cy="216900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6" name="Afbeelding 35">
                <a:extLst>
                  <a:ext uri="{FF2B5EF4-FFF2-40B4-BE49-F238E27FC236}">
                    <a16:creationId xmlns:a16="http://schemas.microsoft.com/office/drawing/2014/main" id="{3CD0DE8E-B95D-E6B1-5957-D6FBE01EE2F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-1271003" y="-5141892"/>
                <a:ext cx="2446382" cy="2191551"/>
              </a:xfrm>
              <a:prstGeom prst="rect">
                <a:avLst/>
              </a:prstGeom>
            </p:spPr>
          </p:pic>
          <p:pic>
            <p:nvPicPr>
              <p:cNvPr id="37" name="Afbeelding 36">
                <a:extLst>
                  <a:ext uri="{FF2B5EF4-FFF2-40B4-BE49-F238E27FC236}">
                    <a16:creationId xmlns:a16="http://schemas.microsoft.com/office/drawing/2014/main" id="{91569A26-C2C1-73A7-875A-6250A67BCB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0" y="0"/>
                <a:ext cx="2242104" cy="2242104"/>
              </a:xfrm>
              <a:prstGeom prst="rect">
                <a:avLst/>
              </a:prstGeom>
            </p:spPr>
          </p:pic>
        </p:grpSp>
        <p:grpSp>
          <p:nvGrpSpPr>
            <p:cNvPr id="44" name="Groep 43">
              <a:extLst>
                <a:ext uri="{FF2B5EF4-FFF2-40B4-BE49-F238E27FC236}">
                  <a16:creationId xmlns:a16="http://schemas.microsoft.com/office/drawing/2014/main" id="{55CA9A36-4B47-EA8C-8F69-F538575FE454}"/>
                </a:ext>
              </a:extLst>
            </p:cNvPr>
            <p:cNvGrpSpPr/>
            <p:nvPr/>
          </p:nvGrpSpPr>
          <p:grpSpPr>
            <a:xfrm rot="19837354">
              <a:off x="6331219" y="4825990"/>
              <a:ext cx="6816216" cy="2963999"/>
              <a:chOff x="22871" y="2256183"/>
              <a:chExt cx="6816216" cy="2963999"/>
            </a:xfrm>
          </p:grpSpPr>
          <p:pic>
            <p:nvPicPr>
              <p:cNvPr id="45" name="Afbeelding 44">
                <a:extLst>
                  <a:ext uri="{FF2B5EF4-FFF2-40B4-BE49-F238E27FC236}">
                    <a16:creationId xmlns:a16="http://schemas.microsoft.com/office/drawing/2014/main" id="{B5057581-F85F-BFDB-37F6-B2E404783D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2871" y="2622345"/>
                <a:ext cx="3259919" cy="2466001"/>
              </a:xfrm>
              <a:prstGeom prst="rect">
                <a:avLst/>
              </a:prstGeom>
            </p:spPr>
          </p:pic>
          <p:pic>
            <p:nvPicPr>
              <p:cNvPr id="46" name="Afbeelding 45">
                <a:extLst>
                  <a:ext uri="{FF2B5EF4-FFF2-40B4-BE49-F238E27FC236}">
                    <a16:creationId xmlns:a16="http://schemas.microsoft.com/office/drawing/2014/main" id="{112EF40C-F6EB-6FDC-B5A0-D4E3B54C544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847561" y="2365310"/>
                <a:ext cx="2079978" cy="2854872"/>
              </a:xfrm>
              <a:prstGeom prst="rect">
                <a:avLst/>
              </a:prstGeom>
            </p:spPr>
          </p:pic>
          <p:grpSp>
            <p:nvGrpSpPr>
              <p:cNvPr id="47" name="Groep 46">
                <a:extLst>
                  <a:ext uri="{FF2B5EF4-FFF2-40B4-BE49-F238E27FC236}">
                    <a16:creationId xmlns:a16="http://schemas.microsoft.com/office/drawing/2014/main" id="{11A12305-AF83-6C26-081A-AA9E7F724684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4986047" y="2256183"/>
                <a:ext cx="1853040" cy="2592465"/>
                <a:chOff x="5069671" y="3040062"/>
                <a:chExt cx="2481943" cy="3472321"/>
              </a:xfrm>
            </p:grpSpPr>
            <p:pic>
              <p:nvPicPr>
                <p:cNvPr id="48" name="Afbeelding 47">
                  <a:extLst>
                    <a:ext uri="{FF2B5EF4-FFF2-40B4-BE49-F238E27FC236}">
                      <a16:creationId xmlns:a16="http://schemas.microsoft.com/office/drawing/2014/main" id="{24B97E26-6F02-316C-1729-B0446C164CD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1"/>
                <a:srcRect l="7755" t="19610" r="11821" b="9501"/>
                <a:stretch/>
              </p:blipFill>
              <p:spPr>
                <a:xfrm>
                  <a:off x="5069671" y="3244337"/>
                  <a:ext cx="2481943" cy="3268046"/>
                </a:xfrm>
                <a:prstGeom prst="rect">
                  <a:avLst/>
                </a:prstGeom>
              </p:spPr>
            </p:pic>
            <p:pic>
              <p:nvPicPr>
                <p:cNvPr id="49" name="Afbeelding 48">
                  <a:extLst>
                    <a:ext uri="{FF2B5EF4-FFF2-40B4-BE49-F238E27FC236}">
                      <a16:creationId xmlns:a16="http://schemas.microsoft.com/office/drawing/2014/main" id="{D11FB2F2-DBA1-5ED3-CE0F-A8B53BA981D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1"/>
                <a:srcRect l="20010" r="22600" b="89696"/>
                <a:stretch/>
              </p:blipFill>
              <p:spPr>
                <a:xfrm>
                  <a:off x="5881851" y="3040062"/>
                  <a:ext cx="1568824" cy="420779"/>
                </a:xfrm>
                <a:prstGeom prst="rect">
                  <a:avLst/>
                </a:prstGeom>
              </p:spPr>
            </p:pic>
          </p:grpSp>
        </p:grpSp>
      </p:grpSp>
      <p:sp>
        <p:nvSpPr>
          <p:cNvPr id="62" name="Rectangle 61">
            <a:extLst>
              <a:ext uri="{FF2B5EF4-FFF2-40B4-BE49-F238E27FC236}">
                <a16:creationId xmlns:a16="http://schemas.microsoft.com/office/drawing/2014/main" id="{E889F774-14E4-6683-71CE-B6D29D55FD86}"/>
              </a:ext>
            </a:extLst>
          </p:cNvPr>
          <p:cNvSpPr/>
          <p:nvPr/>
        </p:nvSpPr>
        <p:spPr>
          <a:xfrm>
            <a:off x="1417541" y="0"/>
            <a:ext cx="6441094" cy="6879414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100000">
                <a:srgbClr val="FF464C"/>
              </a:gs>
              <a:gs pos="21000">
                <a:srgbClr val="004963"/>
              </a:gs>
              <a:gs pos="91006">
                <a:srgbClr val="004963"/>
              </a:gs>
              <a:gs pos="83000">
                <a:srgbClr val="004963"/>
              </a:gs>
              <a:gs pos="100000">
                <a:srgbClr val="004963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NL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7926580E-E71A-A9C2-6477-E3384761A477}"/>
              </a:ext>
            </a:extLst>
          </p:cNvPr>
          <p:cNvSpPr/>
          <p:nvPr/>
        </p:nvSpPr>
        <p:spPr>
          <a:xfrm>
            <a:off x="6690661" y="0"/>
            <a:ext cx="5495280" cy="6879414"/>
          </a:xfrm>
          <a:prstGeom prst="rect">
            <a:avLst/>
          </a:prstGeom>
          <a:solidFill>
            <a:srgbClr val="00496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NL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8" name="Right Arrow 57">
            <a:extLst>
              <a:ext uri="{FF2B5EF4-FFF2-40B4-BE49-F238E27FC236}">
                <a16:creationId xmlns:a16="http://schemas.microsoft.com/office/drawing/2014/main" id="{5966B5E7-BDB5-0E56-747D-B7CDADC43E65}"/>
              </a:ext>
            </a:extLst>
          </p:cNvPr>
          <p:cNvSpPr/>
          <p:nvPr/>
        </p:nvSpPr>
        <p:spPr>
          <a:xfrm>
            <a:off x="3036274" y="3903322"/>
            <a:ext cx="7118865" cy="1163785"/>
          </a:xfrm>
          <a:prstGeom prst="rightArrow">
            <a:avLst>
              <a:gd name="adj1" fmla="val 77911"/>
              <a:gd name="adj2" fmla="val 50000"/>
            </a:avLst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100000">
                <a:srgbClr val="FF464C"/>
              </a:gs>
              <a:gs pos="21000">
                <a:srgbClr val="FF464C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0" scaled="1"/>
            <a:tileRect/>
          </a:gradFill>
          <a:ln>
            <a:noFill/>
          </a:ln>
          <a:effectLst>
            <a:reflection endPos="0" dist="50800" dir="5400000" sy="-100000" algn="bl" rotWithShape="0"/>
            <a:softEdge rad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/>
            <a:r>
              <a:rPr lang="en-NL" sz="2000" b="1" dirty="0">
                <a:solidFill>
                  <a:prstClr val="white"/>
                </a:solidFill>
                <a:latin typeface=""/>
              </a:rPr>
              <a:t>				Wat is jouw ambitie en waar sta je nu?</a:t>
            </a:r>
          </a:p>
        </p:txBody>
      </p:sp>
      <p:pic>
        <p:nvPicPr>
          <p:cNvPr id="1025" name="Picture 1024" descr="A logo with red and white stripes&#10;&#10;Description automatically generated">
            <a:extLst>
              <a:ext uri="{FF2B5EF4-FFF2-40B4-BE49-F238E27FC236}">
                <a16:creationId xmlns:a16="http://schemas.microsoft.com/office/drawing/2014/main" id="{2A96D220-A3D8-BE85-1F51-6FA271134E8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974640" y="5201262"/>
            <a:ext cx="1876999" cy="18769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534EB98-BC1F-ADBA-3CA8-ED960E7BFC1E}"/>
              </a:ext>
            </a:extLst>
          </p:cNvPr>
          <p:cNvSpPr txBox="1"/>
          <p:nvPr/>
        </p:nvSpPr>
        <p:spPr>
          <a:xfrm>
            <a:off x="14152880" y="534924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NL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028" name="Picture 4" descr="Topografie groep 5 | Provincies in Nederland | Limburg | Leer de ...">
            <a:extLst>
              <a:ext uri="{FF2B5EF4-FFF2-40B4-BE49-F238E27FC236}">
                <a16:creationId xmlns:a16="http://schemas.microsoft.com/office/drawing/2014/main" id="{6DDD6FB2-A7C9-61E2-F6C9-76A2194D84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biLevel thresh="25000"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619" b="96186" l="9920" r="88740">
                        <a14:foregroundMark x1="55496" y1="93532" x2="59517" y2="93367"/>
                        <a14:foregroundMark x1="56568" y1="92703" x2="57641" y2="95025"/>
                        <a14:foregroundMark x1="40483" y1="95854" x2="40483" y2="95854"/>
                        <a14:foregroundMark x1="68097" y1="95191" x2="68097" y2="95191"/>
                        <a14:foregroundMark x1="54692" y1="96020" x2="54692" y2="96020"/>
                        <a14:foregroundMark x1="67292" y1="96186" x2="67292" y2="96186"/>
                        <a14:backgroundMark x1="43432" y1="22720" x2="43432" y2="22720"/>
                        <a14:backgroundMark x1="34584" y1="26700" x2="18767" y2="37645"/>
                      </a14:backgroundRemoval>
                    </a14:imgEffect>
                    <a14:imgEffect>
                      <a14:artisticMarker/>
                    </a14:imgEffect>
                    <a14:imgEffect>
                      <a14:sharpenSoften amount="-50000"/>
                    </a14:imgEffect>
                    <a14:imgEffect>
                      <a14:saturation sat="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7218" y="1474880"/>
            <a:ext cx="2510583" cy="4059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Fontys Hogescholen - YouTube">
            <a:extLst>
              <a:ext uri="{FF2B5EF4-FFF2-40B4-BE49-F238E27FC236}">
                <a16:creationId xmlns:a16="http://schemas.microsoft.com/office/drawing/2014/main" id="{79D36B1E-D3E0-7139-BAE5-CDE2220C94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8000" y="406003"/>
            <a:ext cx="984873" cy="984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Right Arrow 51">
            <a:extLst>
              <a:ext uri="{FF2B5EF4-FFF2-40B4-BE49-F238E27FC236}">
                <a16:creationId xmlns:a16="http://schemas.microsoft.com/office/drawing/2014/main" id="{AEA8C7AD-B4C8-C053-0227-94C810654021}"/>
              </a:ext>
            </a:extLst>
          </p:cNvPr>
          <p:cNvSpPr/>
          <p:nvPr/>
        </p:nvSpPr>
        <p:spPr>
          <a:xfrm>
            <a:off x="3038039" y="2062251"/>
            <a:ext cx="7118865" cy="1163785"/>
          </a:xfrm>
          <a:prstGeom prst="rightArrow">
            <a:avLst>
              <a:gd name="adj1" fmla="val 77911"/>
              <a:gd name="adj2" fmla="val 50000"/>
            </a:avLst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100000">
                <a:srgbClr val="FF464C"/>
              </a:gs>
              <a:gs pos="21000">
                <a:srgbClr val="FF464C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0" scaled="1"/>
            <a:tileRect/>
          </a:gradFill>
          <a:ln>
            <a:noFill/>
          </a:ln>
          <a:effectLst>
            <a:reflection endPos="0" dist="50800" dir="5400000" sy="-100000" algn="bl" rotWithShape="0"/>
            <a:softEdge rad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/>
            <a:r>
              <a:rPr lang="en-NL" sz="2000" b="1" dirty="0">
                <a:solidFill>
                  <a:prstClr val="white"/>
                </a:solidFill>
                <a:latin typeface=""/>
              </a:rPr>
              <a:t>				Wat is jouw relatie met dit onderwerp? </a:t>
            </a: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F27ECC10-7FCF-D1AC-86C2-B8D7C6226939}"/>
              </a:ext>
            </a:extLst>
          </p:cNvPr>
          <p:cNvSpPr/>
          <p:nvPr/>
        </p:nvSpPr>
        <p:spPr>
          <a:xfrm>
            <a:off x="10967284" y="2420146"/>
            <a:ext cx="388307" cy="456447"/>
          </a:xfrm>
          <a:prstGeom prst="ellipse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/>
            <a:endParaRPr lang="en-NL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70904126-E103-6669-AB37-451EEF48C205}"/>
              </a:ext>
            </a:extLst>
          </p:cNvPr>
          <p:cNvSpPr/>
          <p:nvPr/>
        </p:nvSpPr>
        <p:spPr>
          <a:xfrm>
            <a:off x="10412248" y="3276169"/>
            <a:ext cx="388307" cy="456447"/>
          </a:xfrm>
          <a:prstGeom prst="ellipse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/>
            <a:endParaRPr lang="en-NL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A0FCD2D3-9522-7C07-B8EB-13A971603607}"/>
              </a:ext>
            </a:extLst>
          </p:cNvPr>
          <p:cNvSpPr/>
          <p:nvPr/>
        </p:nvSpPr>
        <p:spPr>
          <a:xfrm>
            <a:off x="10962130" y="3601924"/>
            <a:ext cx="388307" cy="456447"/>
          </a:xfrm>
          <a:prstGeom prst="ellipse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/>
            <a:endParaRPr lang="en-NL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024" name="Oval 1023">
            <a:extLst>
              <a:ext uri="{FF2B5EF4-FFF2-40B4-BE49-F238E27FC236}">
                <a16:creationId xmlns:a16="http://schemas.microsoft.com/office/drawing/2014/main" id="{C5F6337B-4AB1-A317-8C18-26CA402808E7}"/>
              </a:ext>
            </a:extLst>
          </p:cNvPr>
          <p:cNvSpPr/>
          <p:nvPr/>
        </p:nvSpPr>
        <p:spPr>
          <a:xfrm>
            <a:off x="10831132" y="4610459"/>
            <a:ext cx="388307" cy="456447"/>
          </a:xfrm>
          <a:prstGeom prst="ellipse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/>
            <a:endParaRPr lang="en-NL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027" name="Oval 1026">
            <a:extLst>
              <a:ext uri="{FF2B5EF4-FFF2-40B4-BE49-F238E27FC236}">
                <a16:creationId xmlns:a16="http://schemas.microsoft.com/office/drawing/2014/main" id="{2C78618E-EA22-201A-E1B1-4F27FA4AD3E8}"/>
              </a:ext>
            </a:extLst>
          </p:cNvPr>
          <p:cNvSpPr/>
          <p:nvPr/>
        </p:nvSpPr>
        <p:spPr>
          <a:xfrm>
            <a:off x="10748348" y="4367876"/>
            <a:ext cx="194154" cy="293623"/>
          </a:xfrm>
          <a:prstGeom prst="ellipse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/>
            <a:endParaRPr lang="en-NL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029" name="Oval 1028">
            <a:extLst>
              <a:ext uri="{FF2B5EF4-FFF2-40B4-BE49-F238E27FC236}">
                <a16:creationId xmlns:a16="http://schemas.microsoft.com/office/drawing/2014/main" id="{3280F33E-85C0-8D9B-4706-3321AEC1B2D0}"/>
              </a:ext>
            </a:extLst>
          </p:cNvPr>
          <p:cNvSpPr/>
          <p:nvPr/>
        </p:nvSpPr>
        <p:spPr>
          <a:xfrm>
            <a:off x="11405024" y="2914456"/>
            <a:ext cx="360000" cy="360000"/>
          </a:xfrm>
          <a:prstGeom prst="ellipse">
            <a:avLst/>
          </a:prstGeom>
          <a:solidFill>
            <a:srgbClr val="FF464C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/>
            <a:endParaRPr lang="en-NL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035" name="Oval 1034">
            <a:extLst>
              <a:ext uri="{FF2B5EF4-FFF2-40B4-BE49-F238E27FC236}">
                <a16:creationId xmlns:a16="http://schemas.microsoft.com/office/drawing/2014/main" id="{05F69AD6-C268-1E9C-7FF8-20FAD95639E8}"/>
              </a:ext>
            </a:extLst>
          </p:cNvPr>
          <p:cNvSpPr/>
          <p:nvPr/>
        </p:nvSpPr>
        <p:spPr>
          <a:xfrm>
            <a:off x="11340024" y="4945892"/>
            <a:ext cx="90832" cy="115489"/>
          </a:xfrm>
          <a:prstGeom prst="ellipse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/>
            <a:endParaRPr lang="en-NL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036" name="Oval 1035">
            <a:extLst>
              <a:ext uri="{FF2B5EF4-FFF2-40B4-BE49-F238E27FC236}">
                <a16:creationId xmlns:a16="http://schemas.microsoft.com/office/drawing/2014/main" id="{2C98A522-384F-F3E1-4CBA-0BF599EE4910}"/>
              </a:ext>
            </a:extLst>
          </p:cNvPr>
          <p:cNvSpPr/>
          <p:nvPr/>
        </p:nvSpPr>
        <p:spPr>
          <a:xfrm>
            <a:off x="11302221" y="4945891"/>
            <a:ext cx="90832" cy="115489"/>
          </a:xfrm>
          <a:prstGeom prst="ellipse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/>
            <a:endParaRPr lang="en-NL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037" name="Oval 1036">
            <a:extLst>
              <a:ext uri="{FF2B5EF4-FFF2-40B4-BE49-F238E27FC236}">
                <a16:creationId xmlns:a16="http://schemas.microsoft.com/office/drawing/2014/main" id="{EF90CD90-15B7-1B4A-B17B-049EE2EF94C8}"/>
              </a:ext>
            </a:extLst>
          </p:cNvPr>
          <p:cNvSpPr/>
          <p:nvPr/>
        </p:nvSpPr>
        <p:spPr>
          <a:xfrm flipH="1">
            <a:off x="11346662" y="4925681"/>
            <a:ext cx="90832" cy="115489"/>
          </a:xfrm>
          <a:prstGeom prst="ellipse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/>
            <a:endParaRPr lang="en-NL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8144114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A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1" descr="A logo with text on it&#10;&#10;Description automatically generated">
            <a:extLst>
              <a:ext uri="{FF2B5EF4-FFF2-40B4-BE49-F238E27FC236}">
                <a16:creationId xmlns:a16="http://schemas.microsoft.com/office/drawing/2014/main" id="{C457DE9A-C4DA-35D2-0C98-34646D9FDA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3382" y="815559"/>
            <a:ext cx="8789328" cy="4730516"/>
          </a:xfrm>
          <a:prstGeom prst="rect">
            <a:avLst/>
          </a:prstGeom>
        </p:spPr>
      </p:pic>
      <p:sp>
        <p:nvSpPr>
          <p:cNvPr id="3" name="Rechthoek 2">
            <a:extLst>
              <a:ext uri="{FF2B5EF4-FFF2-40B4-BE49-F238E27FC236}">
                <a16:creationId xmlns:a16="http://schemas.microsoft.com/office/drawing/2014/main" id="{1C5049C1-3B65-5ED5-8BB6-C1033F2F89A6}"/>
              </a:ext>
            </a:extLst>
          </p:cNvPr>
          <p:cNvSpPr/>
          <p:nvPr/>
        </p:nvSpPr>
        <p:spPr>
          <a:xfrm>
            <a:off x="7589158" y="3771791"/>
            <a:ext cx="1792705" cy="469231"/>
          </a:xfrm>
          <a:prstGeom prst="rect">
            <a:avLst/>
          </a:prstGeom>
          <a:solidFill>
            <a:srgbClr val="FF4B46"/>
          </a:solidFill>
          <a:ln>
            <a:solidFill>
              <a:srgbClr val="FF4B4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284F5F1C-DA91-71FD-F1A3-23BC405569B7}"/>
              </a:ext>
            </a:extLst>
          </p:cNvPr>
          <p:cNvSpPr txBox="1"/>
          <p:nvPr/>
        </p:nvSpPr>
        <p:spPr>
          <a:xfrm>
            <a:off x="7728497" y="3760184"/>
            <a:ext cx="158816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600" b="1"/>
              <a:t>15/10/24</a:t>
            </a:r>
          </a:p>
        </p:txBody>
      </p:sp>
    </p:spTree>
    <p:extLst>
      <p:ext uri="{BB962C8B-B14F-4D97-AF65-F5344CB8AC3E}">
        <p14:creationId xmlns:p14="http://schemas.microsoft.com/office/powerpoint/2010/main" val="10758650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64544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Kantoorth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th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Nijsen - Corporate">
  <a:themeElements>
    <a:clrScheme name="Nijsen Company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90001"/>
      </a:accent1>
      <a:accent2>
        <a:srgbClr val="00B7D9"/>
      </a:accent2>
      <a:accent3>
        <a:srgbClr val="E8327C"/>
      </a:accent3>
      <a:accent4>
        <a:srgbClr val="164193"/>
      </a:accent4>
      <a:accent5>
        <a:srgbClr val="AFCA0B"/>
      </a:accent5>
      <a:accent6>
        <a:srgbClr val="E30520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Nijsen - Veehouderij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77303810-99e9-4339-b10a-2833ef319dd8" xsi:nil="true"/>
    <lcf76f155ced4ddcb4097134ff3c332f xmlns="6d546cb5-154d-4fef-b6c6-1f5dced01e20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6C5D568C683C048A1DB70B1412E31C2" ma:contentTypeVersion="13" ma:contentTypeDescription="Een nieuw document maken." ma:contentTypeScope="" ma:versionID="359847889eac681a4e331ef57bbe1492">
  <xsd:schema xmlns:xsd="http://www.w3.org/2001/XMLSchema" xmlns:xs="http://www.w3.org/2001/XMLSchema" xmlns:p="http://schemas.microsoft.com/office/2006/metadata/properties" xmlns:ns2="6d546cb5-154d-4fef-b6c6-1f5dced01e20" xmlns:ns3="77303810-99e9-4339-b10a-2833ef319dd8" targetNamespace="http://schemas.microsoft.com/office/2006/metadata/properties" ma:root="true" ma:fieldsID="cbf640219ace8e97f979e4c78e0d02f4" ns2:_="" ns3:_="">
    <xsd:import namespace="6d546cb5-154d-4fef-b6c6-1f5dced01e20"/>
    <xsd:import namespace="77303810-99e9-4339-b10a-2833ef319dd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SearchProperties" minOccurs="0"/>
                <xsd:element ref="ns2:MediaServiceDateTaken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546cb5-154d-4fef-b6c6-1f5dced01e2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4" nillable="true" ma:taxonomy="true" ma:internalName="lcf76f155ced4ddcb4097134ff3c332f" ma:taxonomyFieldName="MediaServiceImageTags" ma:displayName="Afbeeldingtags" ma:readOnly="false" ma:fieldId="{5cf76f15-5ced-4ddc-b409-7134ff3c332f}" ma:taxonomyMulti="true" ma:sspId="67b8e785-df67-4908-9bc3-3abc1fc1e79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SearchProperties" ma:index="18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9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7303810-99e9-4339-b10a-2833ef319dd8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5" nillable="true" ma:displayName="Taxonomy Catch All Column" ma:hidden="true" ma:list="{6fc38c20-fae0-467c-8d97-725664b9d286}" ma:internalName="TaxCatchAll" ma:showField="CatchAllData" ma:web="77303810-99e9-4339-b10a-2833ef319dd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C788236-2968-4BCE-B408-E5C1D736F32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869AEBB-F518-4A44-8B77-4D0A49FC59C6}">
  <ds:schemaRefs>
    <ds:schemaRef ds:uri="http://purl.org/dc/dcmitype/"/>
    <ds:schemaRef ds:uri="6d546cb5-154d-4fef-b6c6-1f5dced01e20"/>
    <ds:schemaRef ds:uri="http://schemas.microsoft.com/office/2006/documentManagement/types"/>
    <ds:schemaRef ds:uri="77303810-99e9-4339-b10a-2833ef319dd8"/>
    <ds:schemaRef ds:uri="http://www.w3.org/XML/1998/namespace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16212C55-CB77-4546-BE83-63DBE38960D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d546cb5-154d-4fef-b6c6-1f5dced01e20"/>
    <ds:schemaRef ds:uri="77303810-99e9-4339-b10a-2833ef319dd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224</TotalTime>
  <Words>490</Words>
  <Application>Microsoft Macintosh PowerPoint</Application>
  <PresentationFormat>Breedbeeld</PresentationFormat>
  <Paragraphs>101</Paragraphs>
  <Slides>21</Slides>
  <Notes>4</Notes>
  <HiddenSlides>0</HiddenSlides>
  <MMClips>1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4</vt:i4>
      </vt:variant>
      <vt:variant>
        <vt:lpstr>Diatitels</vt:lpstr>
      </vt:variant>
      <vt:variant>
        <vt:i4>21</vt:i4>
      </vt:variant>
    </vt:vector>
  </HeadingPairs>
  <TitlesOfParts>
    <vt:vector size="30" baseType="lpstr">
      <vt:lpstr>Arial</vt:lpstr>
      <vt:lpstr>Calibri</vt:lpstr>
      <vt:lpstr>Calibri Light</vt:lpstr>
      <vt:lpstr>Franklin Gothic Medium</vt:lpstr>
      <vt:lpstr>Wingdings</vt:lpstr>
      <vt:lpstr>Office Theme</vt:lpstr>
      <vt:lpstr>Kantoorthema</vt:lpstr>
      <vt:lpstr>Nijsen - Corporate</vt:lpstr>
      <vt:lpstr>Nijsen - Veehouderij</vt:lpstr>
      <vt:lpstr>PowerPoint-presentatie</vt:lpstr>
      <vt:lpstr>Welkom</vt:lpstr>
      <vt:lpstr>Programma</vt:lpstr>
      <vt:lpstr>Programma</vt:lpstr>
      <vt:lpstr>Kort voorstellen</vt:lpstr>
      <vt:lpstr>(Nader) kennismaken</vt:lpstr>
      <vt:lpstr>PowerPoint-presentatie</vt:lpstr>
      <vt:lpstr>PowerPoint-presentatie</vt:lpstr>
      <vt:lpstr>PowerPoint-presentatie</vt:lpstr>
      <vt:lpstr>Wie zijn wij?</vt:lpstr>
      <vt:lpstr>PowerPoint-presentatie</vt:lpstr>
      <vt:lpstr>Vereenvoudigde keten Varkensvlees</vt:lpstr>
      <vt:lpstr>Keten is complex: Dataflow in de keten</vt:lpstr>
      <vt:lpstr>De casus: Dataflow in de keten</vt:lpstr>
      <vt:lpstr>Hoe nu te beginnen?</vt:lpstr>
      <vt:lpstr>Starten “simpel”:</vt:lpstr>
      <vt:lpstr>Aan de slag</vt:lpstr>
      <vt:lpstr>PowerPoint-presentatie</vt:lpstr>
      <vt:lpstr>Take aways</vt:lpstr>
      <vt:lpstr>Lunchtijd!  Lunch is in de tent.  Om 13:30 gaan we verder in de aula.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Standaard hoofdkleur</dc:title>
  <dc:creator>Michiel Bakker</dc:creator>
  <cp:lastModifiedBy>Sacha Visser || ADJ</cp:lastModifiedBy>
  <cp:revision>174</cp:revision>
  <cp:lastPrinted>2024-10-15T07:11:03Z</cp:lastPrinted>
  <dcterms:created xsi:type="dcterms:W3CDTF">2023-06-05T14:55:37Z</dcterms:created>
  <dcterms:modified xsi:type="dcterms:W3CDTF">2024-10-15T08:06:16Z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0x010100F6C5D568C683C048A1DB70B1412E31C2</vt:lpwstr>
  </property>
  <property fmtid="{D5CDD505-2E9C-101B-9397-08002B2CF9AE}" pid="3" name="MediaServiceImageTags">
    <vt:lpwstr/>
  </property>
</Properties>
</file>