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06" r:id="rId3"/>
    <p:sldId id="322" r:id="rId4"/>
    <p:sldId id="308" r:id="rId5"/>
    <p:sldId id="319" r:id="rId6"/>
    <p:sldId id="323" r:id="rId7"/>
    <p:sldId id="315" r:id="rId8"/>
    <p:sldId id="321" r:id="rId9"/>
    <p:sldId id="318" r:id="rId10"/>
    <p:sldId id="285" r:id="rId11"/>
    <p:sldId id="313" r:id="rId12"/>
    <p:sldId id="320" r:id="rId13"/>
    <p:sldId id="314"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21" d="100"/>
          <a:sy n="121" d="100"/>
        </p:scale>
        <p:origin x="52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C7637-4C11-45CE-97FF-895D4374FA1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5A3D124-80BD-48A0-8439-7FE519CA07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E76F354-50EF-48ED-AC04-44533C24C408}"/>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A651A88B-8E92-4F75-A318-9284E7CABD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817E07-00CC-495E-896F-FA571F00B1EF}"/>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393192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5599C-74F4-4304-BCE5-322267BF9EE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EE4E60D-02C9-42C0-AFFC-067D1B16721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74DB7F-C305-4DD0-902D-5F2AB6B9761D}"/>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7A23E922-75E8-4699-BB63-9897DB51DD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4A95A9-8D4B-459A-BAB8-298BE5953A2F}"/>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380721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853466E-59F8-4188-B57A-7613740D90E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2BD9B5B-1364-4483-95BF-50C60B23139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BB460C-44A2-40ED-A2F3-C105855AD386}"/>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BF336630-65DE-4234-97E0-14ED457832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CFC57A5-387B-413E-B283-EECB9D5F3230}"/>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368638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722CF-1F07-43D5-B20F-AAE66E38738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0489BD-6B30-469D-8451-48E33F3106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2456C33-D4BC-4C4E-9DE4-0D3DED979F60}"/>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8E0DA417-E9AD-4DB9-ABD8-9966184303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EB13A7-A745-4890-8F15-12D2B7936D04}"/>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105681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99753-8061-40E4-95A9-F8958BB19A0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C112FE2-AF73-440C-AF83-2C28C9FF7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BFD7554-E1D9-4029-9B1D-3E4BA68858E4}"/>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BC2F1F10-92BD-42D2-AA1D-DFA467DE58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D7CC05-6C2F-4BE5-9BCD-4F9B13AD1239}"/>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70500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6476E-8238-45D6-88A6-83FC8AEC6A3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4B0967-5C4B-4AC4-BDA3-605765C101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36ADD85-C62C-4432-8290-3CACF1C2DAF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055B762-609A-43B1-B90D-E56AC5D6F228}"/>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6" name="Tijdelijke aanduiding voor voettekst 5">
            <a:extLst>
              <a:ext uri="{FF2B5EF4-FFF2-40B4-BE49-F238E27FC236}">
                <a16:creationId xmlns:a16="http://schemas.microsoft.com/office/drawing/2014/main" id="{8B9D7646-1424-4623-A215-11693EBC967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F5B162E-AE5B-4138-A753-4667584FB98D}"/>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1951991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46AFE-E267-4A21-ABA3-01D9888B524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A301C2-1A87-4D94-B475-C38E4BFA0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C22A36-740F-4D98-8623-4691674608B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81CA236-0BBC-4B1A-AACD-80FE6C302C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64A7430-AAD1-4954-8959-A4F5539A2F4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8A874D5-81C2-4990-AA67-061B62DBAA25}"/>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8" name="Tijdelijke aanduiding voor voettekst 7">
            <a:extLst>
              <a:ext uri="{FF2B5EF4-FFF2-40B4-BE49-F238E27FC236}">
                <a16:creationId xmlns:a16="http://schemas.microsoft.com/office/drawing/2014/main" id="{13E60BD9-FB7B-4F65-A6AA-2A6223C0EFA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99874B4-4F4F-4923-A26D-FCD0F73C9E07}"/>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123239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3D164-4B2C-4884-BC3A-A8B7B9F2FF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A85DF5F-0C1E-4279-9CFB-A0C2DB91B5F2}"/>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4" name="Tijdelijke aanduiding voor voettekst 3">
            <a:extLst>
              <a:ext uri="{FF2B5EF4-FFF2-40B4-BE49-F238E27FC236}">
                <a16:creationId xmlns:a16="http://schemas.microsoft.com/office/drawing/2014/main" id="{40D562F1-054E-4278-9469-D4E15CEAC17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7EE7BA5-3956-487D-8E10-3E2EDF39B8A0}"/>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395997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67948A2-1D96-4C76-9E3A-80CE071F211A}"/>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3" name="Tijdelijke aanduiding voor voettekst 2">
            <a:extLst>
              <a:ext uri="{FF2B5EF4-FFF2-40B4-BE49-F238E27FC236}">
                <a16:creationId xmlns:a16="http://schemas.microsoft.com/office/drawing/2014/main" id="{C11630BF-DC22-40BC-BD67-5A6782599DA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FD83BC9-A982-488E-B4B9-9C4951881F46}"/>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79834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B2FEF-7D40-4B30-B6D6-F27D75D8FD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FE27926-1BF7-45D8-873A-FB4D9DC02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A02C160-75A8-4D19-9675-1D85074DE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E443DB-CA24-4486-BFFE-86E734D09D55}"/>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6" name="Tijdelijke aanduiding voor voettekst 5">
            <a:extLst>
              <a:ext uri="{FF2B5EF4-FFF2-40B4-BE49-F238E27FC236}">
                <a16:creationId xmlns:a16="http://schemas.microsoft.com/office/drawing/2014/main" id="{EAEA49A7-BC4E-4633-BEE4-DFAA2732C1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65A7FED-247A-4396-970C-F8ED28B87064}"/>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241066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93FD5-051D-41C6-97B5-0829D89EE8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836BAF-69BB-429D-B946-2A089C04A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F9BCFC3-EA0E-4F92-9BE7-599B09591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B46E19-CAB9-46F5-9A87-1262E8130EE8}"/>
              </a:ext>
            </a:extLst>
          </p:cNvPr>
          <p:cNvSpPr>
            <a:spLocks noGrp="1"/>
          </p:cNvSpPr>
          <p:nvPr>
            <p:ph type="dt" sz="half" idx="10"/>
          </p:nvPr>
        </p:nvSpPr>
        <p:spPr/>
        <p:txBody>
          <a:bodyPr/>
          <a:lstStyle/>
          <a:p>
            <a:fld id="{EE97C593-3F7D-492C-9261-0EF912581793}" type="datetimeFigureOut">
              <a:rPr lang="nl-NL" smtClean="0"/>
              <a:t>10-3-2022</a:t>
            </a:fld>
            <a:endParaRPr lang="nl-NL"/>
          </a:p>
        </p:txBody>
      </p:sp>
      <p:sp>
        <p:nvSpPr>
          <p:cNvPr id="6" name="Tijdelijke aanduiding voor voettekst 5">
            <a:extLst>
              <a:ext uri="{FF2B5EF4-FFF2-40B4-BE49-F238E27FC236}">
                <a16:creationId xmlns:a16="http://schemas.microsoft.com/office/drawing/2014/main" id="{4F0AC297-4BC7-4BE6-9DAD-08B78E69D5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C6DE52C-9229-4F12-B878-8AF55CDF34DA}"/>
              </a:ext>
            </a:extLst>
          </p:cNvPr>
          <p:cNvSpPr>
            <a:spLocks noGrp="1"/>
          </p:cNvSpPr>
          <p:nvPr>
            <p:ph type="sldNum" sz="quarter" idx="12"/>
          </p:nvPr>
        </p:nvSpPr>
        <p:spPr/>
        <p:txBody>
          <a:bodyPr/>
          <a:lstStyle/>
          <a:p>
            <a:fld id="{12398DF3-4894-4236-A812-CCE92927451B}" type="slidenum">
              <a:rPr lang="nl-NL" smtClean="0"/>
              <a:t>‹nr.›</a:t>
            </a:fld>
            <a:endParaRPr lang="nl-NL"/>
          </a:p>
        </p:txBody>
      </p:sp>
    </p:spTree>
    <p:extLst>
      <p:ext uri="{BB962C8B-B14F-4D97-AF65-F5344CB8AC3E}">
        <p14:creationId xmlns:p14="http://schemas.microsoft.com/office/powerpoint/2010/main" val="198741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BF4028B-6555-4053-82D8-F7880DC17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D550C4A-7192-438C-8107-B7B6BF55A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A286552-4F1E-4B60-9E4F-C4902FEF3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7C593-3F7D-492C-9261-0EF912581793}" type="datetimeFigureOut">
              <a:rPr lang="nl-NL" smtClean="0"/>
              <a:t>10-3-2022</a:t>
            </a:fld>
            <a:endParaRPr lang="nl-NL"/>
          </a:p>
        </p:txBody>
      </p:sp>
      <p:sp>
        <p:nvSpPr>
          <p:cNvPr id="5" name="Tijdelijke aanduiding voor voettekst 4">
            <a:extLst>
              <a:ext uri="{FF2B5EF4-FFF2-40B4-BE49-F238E27FC236}">
                <a16:creationId xmlns:a16="http://schemas.microsoft.com/office/drawing/2014/main" id="{70FF8815-9B6B-4680-B5A0-B09B3FB36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AC4CAF1-D315-4A81-BC58-FB520DA17B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98DF3-4894-4236-A812-CCE92927451B}" type="slidenum">
              <a:rPr lang="nl-NL" smtClean="0"/>
              <a:t>‹nr.›</a:t>
            </a:fld>
            <a:endParaRPr lang="nl-NL"/>
          </a:p>
        </p:txBody>
      </p:sp>
    </p:spTree>
    <p:extLst>
      <p:ext uri="{BB962C8B-B14F-4D97-AF65-F5344CB8AC3E}">
        <p14:creationId xmlns:p14="http://schemas.microsoft.com/office/powerpoint/2010/main" val="323288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streefkerk@pgrt.nl" TargetMode="External"/><Relationship Id="rId2" Type="http://schemas.openxmlformats.org/officeDocument/2006/relationships/hyperlink" Target="https://aedpinstitute.org/"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9"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Afbeelding 5" descr="Afbeelding met tekst, binnen, plank&#10;&#10;Automatisch gegenereerde beschrijving">
            <a:extLst>
              <a:ext uri="{FF2B5EF4-FFF2-40B4-BE49-F238E27FC236}">
                <a16:creationId xmlns:a16="http://schemas.microsoft.com/office/drawing/2014/main" id="{F7179D8D-43CB-49CD-B454-E3A00C4E6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647" y="2098627"/>
            <a:ext cx="4730214" cy="2660745"/>
          </a:xfrm>
          <a:prstGeom prst="rect">
            <a:avLst/>
          </a:prstGeom>
        </p:spPr>
      </p:pic>
      <p:grpSp>
        <p:nvGrpSpPr>
          <p:cNvPr id="22" name="Group 2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2BDAC291-294E-4E32-9544-215972BB7511}"/>
              </a:ext>
            </a:extLst>
          </p:cNvPr>
          <p:cNvSpPr>
            <a:spLocks noGrp="1"/>
          </p:cNvSpPr>
          <p:nvPr>
            <p:ph type="ctrTitle"/>
          </p:nvPr>
        </p:nvSpPr>
        <p:spPr>
          <a:xfrm>
            <a:off x="789708" y="1014574"/>
            <a:ext cx="5633531" cy="2226769"/>
          </a:xfrm>
        </p:spPr>
        <p:txBody>
          <a:bodyPr anchor="ctr">
            <a:normAutofit/>
          </a:bodyPr>
          <a:lstStyle/>
          <a:p>
            <a:pPr algn="l"/>
            <a:r>
              <a:rPr lang="nl-NL" sz="4800">
                <a:solidFill>
                  <a:schemeClr val="bg1"/>
                </a:solidFill>
              </a:rPr>
              <a:t>AEDP</a:t>
            </a:r>
          </a:p>
        </p:txBody>
      </p:sp>
      <p:sp>
        <p:nvSpPr>
          <p:cNvPr id="3" name="Ondertitel 2">
            <a:extLst>
              <a:ext uri="{FF2B5EF4-FFF2-40B4-BE49-F238E27FC236}">
                <a16:creationId xmlns:a16="http://schemas.microsoft.com/office/drawing/2014/main" id="{94FF82DD-27E6-4B93-B417-2DD2E723862D}"/>
              </a:ext>
            </a:extLst>
          </p:cNvPr>
          <p:cNvSpPr>
            <a:spLocks noGrp="1"/>
          </p:cNvSpPr>
          <p:nvPr>
            <p:ph type="subTitle" idx="1"/>
          </p:nvPr>
        </p:nvSpPr>
        <p:spPr>
          <a:xfrm>
            <a:off x="789708" y="3640633"/>
            <a:ext cx="5631417" cy="2487212"/>
          </a:xfrm>
        </p:spPr>
        <p:txBody>
          <a:bodyPr anchor="ctr">
            <a:normAutofit/>
          </a:bodyPr>
          <a:lstStyle/>
          <a:p>
            <a:pPr algn="l"/>
            <a:r>
              <a:rPr lang="nl-NL" dirty="0">
                <a:solidFill>
                  <a:schemeClr val="tx2"/>
                </a:solidFill>
              </a:rPr>
              <a:t>Een persoonlijke introductie in </a:t>
            </a:r>
          </a:p>
          <a:p>
            <a:pPr algn="l"/>
            <a:endParaRPr lang="nl-NL" dirty="0">
              <a:solidFill>
                <a:schemeClr val="tx2"/>
              </a:solidFill>
            </a:endParaRPr>
          </a:p>
          <a:p>
            <a:pPr algn="l"/>
            <a:r>
              <a:rPr lang="nl-NL" dirty="0" err="1">
                <a:solidFill>
                  <a:schemeClr val="tx2"/>
                </a:solidFill>
              </a:rPr>
              <a:t>Accelerated</a:t>
            </a:r>
            <a:r>
              <a:rPr lang="nl-NL" dirty="0">
                <a:solidFill>
                  <a:schemeClr val="tx2"/>
                </a:solidFill>
              </a:rPr>
              <a:t> </a:t>
            </a:r>
            <a:r>
              <a:rPr lang="nl-NL" dirty="0" err="1">
                <a:solidFill>
                  <a:schemeClr val="tx2"/>
                </a:solidFill>
              </a:rPr>
              <a:t>Experiential</a:t>
            </a:r>
            <a:r>
              <a:rPr lang="nl-NL" dirty="0">
                <a:solidFill>
                  <a:schemeClr val="tx2"/>
                </a:solidFill>
              </a:rPr>
              <a:t> </a:t>
            </a:r>
            <a:r>
              <a:rPr lang="nl-NL" dirty="0" err="1">
                <a:solidFill>
                  <a:schemeClr val="tx2"/>
                </a:solidFill>
              </a:rPr>
              <a:t>Dynamic</a:t>
            </a:r>
            <a:r>
              <a:rPr lang="nl-NL" dirty="0">
                <a:solidFill>
                  <a:schemeClr val="tx2"/>
                </a:solidFill>
              </a:rPr>
              <a:t> </a:t>
            </a:r>
            <a:r>
              <a:rPr lang="nl-NL" dirty="0" err="1">
                <a:solidFill>
                  <a:schemeClr val="tx2"/>
                </a:solidFill>
              </a:rPr>
              <a:t>Psychotherapy</a:t>
            </a:r>
            <a:endParaRPr lang="nl-NL" dirty="0">
              <a:solidFill>
                <a:schemeClr val="tx2"/>
              </a:solidFill>
            </a:endParaRPr>
          </a:p>
          <a:p>
            <a:pPr algn="l"/>
            <a:endParaRPr lang="nl-NL" dirty="0">
              <a:solidFill>
                <a:schemeClr val="tx2"/>
              </a:solidFill>
            </a:endParaRPr>
          </a:p>
        </p:txBody>
      </p:sp>
    </p:spTree>
    <p:extLst>
      <p:ext uri="{BB962C8B-B14F-4D97-AF65-F5344CB8AC3E}">
        <p14:creationId xmlns:p14="http://schemas.microsoft.com/office/powerpoint/2010/main" val="31287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8AC82F2-4AE1-4B49-8A00-A18568DEC718}"/>
              </a:ext>
            </a:extLst>
          </p:cNvPr>
          <p:cNvSpPr>
            <a:spLocks noGrp="1"/>
          </p:cNvSpPr>
          <p:nvPr>
            <p:ph type="title"/>
          </p:nvPr>
        </p:nvSpPr>
        <p:spPr>
          <a:xfrm>
            <a:off x="572493" y="238539"/>
            <a:ext cx="11018520" cy="1434415"/>
          </a:xfrm>
        </p:spPr>
        <p:txBody>
          <a:bodyPr anchor="b">
            <a:normAutofit/>
          </a:bodyPr>
          <a:lstStyle/>
          <a:p>
            <a:r>
              <a:rPr lang="nl-NL" sz="5400" dirty="0"/>
              <a:t>Transformatie van een state</a:t>
            </a:r>
            <a:endParaRPr lang="en-US" sz="54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1CEA5689-5826-450B-976E-46503E4CED10}"/>
              </a:ext>
            </a:extLst>
          </p:cNvPr>
          <p:cNvSpPr>
            <a:spLocks noGrp="1"/>
          </p:cNvSpPr>
          <p:nvPr>
            <p:ph idx="1"/>
          </p:nvPr>
        </p:nvSpPr>
        <p:spPr>
          <a:xfrm>
            <a:off x="572493" y="2071316"/>
            <a:ext cx="6713552" cy="4119172"/>
          </a:xfrm>
        </p:spPr>
        <p:txBody>
          <a:bodyPr anchor="t">
            <a:normAutofit/>
          </a:bodyPr>
          <a:lstStyle/>
          <a:p>
            <a:r>
              <a:rPr lang="nl-NL" sz="2000" dirty="0"/>
              <a:t>State transformatie verwijst naar een verandering die niet gradueel plaatsvindt maar in een enorme stap; het is een kwalitatieve verandering naar een volledig andere organisatie die niet continue is aan wat er aan voorafging</a:t>
            </a:r>
          </a:p>
          <a:p>
            <a:r>
              <a:rPr lang="nl-NL" sz="2000" dirty="0"/>
              <a:t>Het is niet alleen dat het individu meer of minder voelt: in deze nieuwe staat, lichaamsfysiologie, informatie verwerking en affect, geheugen, cognitie en communicatie net als de relationele en subjectieve ervaring van zichzelf zijn zo georganiseerd dat ze  optimaal zijn voor effectief therapeutisch werk</a:t>
            </a:r>
          </a:p>
          <a:p>
            <a:r>
              <a:rPr lang="nl-NL" sz="2000" dirty="0"/>
              <a:t>Het therapeutisch werk vervolgt anders en beter dan dat het werkt dan in toestanden waarin emotioneel ervaren niet visceraal is of actief geblokkeerd wordt. </a:t>
            </a:r>
            <a:endParaRPr lang="en-US" sz="2000" dirty="0"/>
          </a:p>
        </p:txBody>
      </p:sp>
      <p:pic>
        <p:nvPicPr>
          <p:cNvPr id="5" name="Afbeelding 4">
            <a:extLst>
              <a:ext uri="{FF2B5EF4-FFF2-40B4-BE49-F238E27FC236}">
                <a16:creationId xmlns:a16="http://schemas.microsoft.com/office/drawing/2014/main" id="{379823BE-BA87-4E3D-933B-04E1E0A99244}"/>
              </a:ext>
            </a:extLst>
          </p:cNvPr>
          <p:cNvPicPr>
            <a:picLocks noChangeAspect="1"/>
          </p:cNvPicPr>
          <p:nvPr/>
        </p:nvPicPr>
        <p:blipFill rotWithShape="1">
          <a:blip r:embed="rId2"/>
          <a:srcRect l="34798" r="15176" b="1"/>
          <a:stretch/>
        </p:blipFill>
        <p:spPr>
          <a:xfrm>
            <a:off x="7675658" y="2093976"/>
            <a:ext cx="3941064" cy="4096512"/>
          </a:xfrm>
          <a:prstGeom prst="rect">
            <a:avLst/>
          </a:prstGeom>
        </p:spPr>
      </p:pic>
    </p:spTree>
    <p:extLst>
      <p:ext uri="{BB962C8B-B14F-4D97-AF65-F5344CB8AC3E}">
        <p14:creationId xmlns:p14="http://schemas.microsoft.com/office/powerpoint/2010/main" val="365372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5" name="Afbeelding 4">
            <a:extLst>
              <a:ext uri="{FF2B5EF4-FFF2-40B4-BE49-F238E27FC236}">
                <a16:creationId xmlns:a16="http://schemas.microsoft.com/office/drawing/2014/main" id="{9C5E27A7-7224-4640-BE7E-714AE20CB774}"/>
              </a:ext>
            </a:extLst>
          </p:cNvPr>
          <p:cNvPicPr>
            <a:picLocks noChangeAspect="1"/>
          </p:cNvPicPr>
          <p:nvPr/>
        </p:nvPicPr>
        <p:blipFill>
          <a:blip r:embed="rId2"/>
          <a:stretch>
            <a:fillRect/>
          </a:stretch>
        </p:blipFill>
        <p:spPr>
          <a:xfrm>
            <a:off x="3302874" y="2751"/>
            <a:ext cx="5650625" cy="6852498"/>
          </a:xfrm>
          <a:prstGeom prst="rect">
            <a:avLst/>
          </a:prstGeom>
        </p:spPr>
      </p:pic>
    </p:spTree>
    <p:extLst>
      <p:ext uri="{BB962C8B-B14F-4D97-AF65-F5344CB8AC3E}">
        <p14:creationId xmlns:p14="http://schemas.microsoft.com/office/powerpoint/2010/main" val="238253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2" name="Afbeelding 1">
            <a:extLst>
              <a:ext uri="{FF2B5EF4-FFF2-40B4-BE49-F238E27FC236}">
                <a16:creationId xmlns:a16="http://schemas.microsoft.com/office/drawing/2014/main" id="{58C98850-856D-4F19-AB9D-2C272A5CB695}"/>
              </a:ext>
            </a:extLst>
          </p:cNvPr>
          <p:cNvPicPr>
            <a:picLocks noChangeAspect="1"/>
          </p:cNvPicPr>
          <p:nvPr/>
        </p:nvPicPr>
        <p:blipFill>
          <a:blip r:embed="rId2"/>
          <a:stretch>
            <a:fillRect/>
          </a:stretch>
        </p:blipFill>
        <p:spPr>
          <a:xfrm>
            <a:off x="3428769" y="8847"/>
            <a:ext cx="5334462" cy="6840305"/>
          </a:xfrm>
          <a:prstGeom prst="rect">
            <a:avLst/>
          </a:prstGeom>
        </p:spPr>
      </p:pic>
    </p:spTree>
    <p:extLst>
      <p:ext uri="{BB962C8B-B14F-4D97-AF65-F5344CB8AC3E}">
        <p14:creationId xmlns:p14="http://schemas.microsoft.com/office/powerpoint/2010/main" val="308356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2415BE4-992B-47AA-BAEF-59C7E0B34E30}"/>
              </a:ext>
            </a:extLst>
          </p:cNvPr>
          <p:cNvSpPr>
            <a:spLocks noGrp="1"/>
          </p:cNvSpPr>
          <p:nvPr>
            <p:ph type="title"/>
          </p:nvPr>
        </p:nvSpPr>
        <p:spPr>
          <a:xfrm>
            <a:off x="838200" y="1336390"/>
            <a:ext cx="6155988" cy="1182927"/>
          </a:xfrm>
        </p:spPr>
        <p:txBody>
          <a:bodyPr anchor="b">
            <a:normAutofit/>
          </a:bodyPr>
          <a:lstStyle/>
          <a:p>
            <a:r>
              <a:rPr lang="nl-NL" sz="5600"/>
              <a:t>AEDP Institute</a:t>
            </a:r>
          </a:p>
        </p:txBody>
      </p:sp>
      <p:cxnSp>
        <p:nvCxnSpPr>
          <p:cNvPr id="64" name="Straight Connector 6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ijdelijke aanduiding voor inhoud 3">
            <a:extLst>
              <a:ext uri="{FF2B5EF4-FFF2-40B4-BE49-F238E27FC236}">
                <a16:creationId xmlns:a16="http://schemas.microsoft.com/office/drawing/2014/main" id="{442361D1-8452-41B1-9AB5-98563D9D3DDE}"/>
              </a:ext>
            </a:extLst>
          </p:cNvPr>
          <p:cNvSpPr>
            <a:spLocks noGrp="1"/>
          </p:cNvSpPr>
          <p:nvPr>
            <p:ph idx="1"/>
          </p:nvPr>
        </p:nvSpPr>
        <p:spPr>
          <a:xfrm>
            <a:off x="803776" y="2829330"/>
            <a:ext cx="6190412" cy="3344459"/>
          </a:xfrm>
        </p:spPr>
        <p:txBody>
          <a:bodyPr anchor="t">
            <a:normAutofit/>
          </a:bodyPr>
          <a:lstStyle/>
          <a:p>
            <a:r>
              <a:rPr lang="nl-NL" sz="2000">
                <a:solidFill>
                  <a:schemeClr val="tx1">
                    <a:alpha val="80000"/>
                  </a:schemeClr>
                </a:solidFill>
                <a:hlinkClick r:id="rId2"/>
              </a:rPr>
              <a:t>https://aedpinstitute.org/</a:t>
            </a:r>
            <a:endParaRPr lang="nl-NL" sz="2000">
              <a:solidFill>
                <a:schemeClr val="tx1">
                  <a:alpha val="80000"/>
                </a:schemeClr>
              </a:solidFill>
            </a:endParaRPr>
          </a:p>
          <a:p>
            <a:endParaRPr lang="nl-NL" sz="2000">
              <a:solidFill>
                <a:schemeClr val="tx1">
                  <a:alpha val="80000"/>
                </a:schemeClr>
              </a:solidFill>
            </a:endParaRPr>
          </a:p>
          <a:p>
            <a:r>
              <a:rPr lang="nl-NL" sz="2000">
                <a:solidFill>
                  <a:schemeClr val="tx1">
                    <a:alpha val="80000"/>
                  </a:schemeClr>
                </a:solidFill>
              </a:rPr>
              <a:t>Voor literatuur, opleiding en verdere informatie</a:t>
            </a:r>
          </a:p>
          <a:p>
            <a:endParaRPr lang="nl-NL" sz="2000">
              <a:solidFill>
                <a:schemeClr val="tx1">
                  <a:alpha val="80000"/>
                </a:schemeClr>
              </a:solidFill>
            </a:endParaRPr>
          </a:p>
          <a:p>
            <a:r>
              <a:rPr lang="nl-NL" sz="2000">
                <a:solidFill>
                  <a:schemeClr val="tx1">
                    <a:alpha val="80000"/>
                  </a:schemeClr>
                </a:solidFill>
                <a:hlinkClick r:id="rId3"/>
              </a:rPr>
              <a:t>mstreefkerk@pgrt.nl</a:t>
            </a:r>
            <a:r>
              <a:rPr lang="nl-NL" sz="2000">
                <a:solidFill>
                  <a:schemeClr val="tx1">
                    <a:alpha val="80000"/>
                  </a:schemeClr>
                </a:solidFill>
              </a:rPr>
              <a:t> </a:t>
            </a:r>
          </a:p>
          <a:p>
            <a:endParaRPr lang="nl-NL" sz="2000">
              <a:solidFill>
                <a:schemeClr val="tx1">
                  <a:alpha val="80000"/>
                </a:schemeClr>
              </a:solidFill>
            </a:endParaRPr>
          </a:p>
          <a:p>
            <a:r>
              <a:rPr lang="nl-NL" sz="2000">
                <a:solidFill>
                  <a:schemeClr val="tx1">
                    <a:alpha val="80000"/>
                  </a:schemeClr>
                </a:solidFill>
              </a:rPr>
              <a:t>Voor vragen </a:t>
            </a:r>
          </a:p>
        </p:txBody>
      </p:sp>
      <p:pic>
        <p:nvPicPr>
          <p:cNvPr id="7" name="Afbeelding 6" descr="Afbeelding met tekst, illustratie&#10;&#10;Automatisch gegenereerde beschrijving">
            <a:extLst>
              <a:ext uri="{FF2B5EF4-FFF2-40B4-BE49-F238E27FC236}">
                <a16:creationId xmlns:a16="http://schemas.microsoft.com/office/drawing/2014/main" id="{88D414CD-9C54-4A75-83AA-1232D3F99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151" y="1336390"/>
            <a:ext cx="2769408" cy="4837394"/>
          </a:xfrm>
          <a:prstGeom prst="rect">
            <a:avLst/>
          </a:prstGeom>
        </p:spPr>
      </p:pic>
      <p:sp>
        <p:nvSpPr>
          <p:cNvPr id="6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6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08918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2415BE4-992B-47AA-BAEF-59C7E0B34E30}"/>
              </a:ext>
            </a:extLst>
          </p:cNvPr>
          <p:cNvSpPr>
            <a:spLocks noGrp="1"/>
          </p:cNvSpPr>
          <p:nvPr>
            <p:ph type="title"/>
          </p:nvPr>
        </p:nvSpPr>
        <p:spPr>
          <a:xfrm>
            <a:off x="838200" y="1336390"/>
            <a:ext cx="6155988" cy="1182927"/>
          </a:xfrm>
        </p:spPr>
        <p:txBody>
          <a:bodyPr anchor="b">
            <a:normAutofit/>
          </a:bodyPr>
          <a:lstStyle/>
          <a:p>
            <a:r>
              <a:rPr lang="nl-NL" sz="5600"/>
              <a:t>Diana Fosha Phd</a:t>
            </a:r>
          </a:p>
        </p:txBody>
      </p:sp>
      <p:cxnSp>
        <p:nvCxnSpPr>
          <p:cNvPr id="64" name="Straight Connector 6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DB8C6417-8EC8-4FDC-AD31-AE727B570147}"/>
              </a:ext>
            </a:extLst>
          </p:cNvPr>
          <p:cNvSpPr>
            <a:spLocks noGrp="1"/>
          </p:cNvSpPr>
          <p:nvPr>
            <p:ph idx="1"/>
          </p:nvPr>
        </p:nvSpPr>
        <p:spPr>
          <a:xfrm>
            <a:off x="803776" y="2829330"/>
            <a:ext cx="6190412" cy="3344459"/>
          </a:xfrm>
        </p:spPr>
        <p:txBody>
          <a:bodyPr anchor="t">
            <a:normAutofit/>
          </a:bodyPr>
          <a:lstStyle/>
          <a:p>
            <a:r>
              <a:rPr lang="nl-NL" sz="2000">
                <a:solidFill>
                  <a:schemeClr val="tx1">
                    <a:alpha val="80000"/>
                  </a:schemeClr>
                </a:solidFill>
                <a:latin typeface="Calibri" panose="020F0502020204030204" pitchFamily="34" charset="0"/>
                <a:cs typeface="Calibri" panose="020F0502020204030204" pitchFamily="34" charset="0"/>
              </a:rPr>
              <a:t>Geboren in Roemenie, op haar 12</a:t>
            </a:r>
            <a:r>
              <a:rPr lang="nl-NL" sz="2000" baseline="30000">
                <a:solidFill>
                  <a:schemeClr val="tx1">
                    <a:alpha val="80000"/>
                  </a:schemeClr>
                </a:solidFill>
                <a:latin typeface="Calibri" panose="020F0502020204030204" pitchFamily="34" charset="0"/>
                <a:cs typeface="Calibri" panose="020F0502020204030204" pitchFamily="34" charset="0"/>
              </a:rPr>
              <a:t>e</a:t>
            </a:r>
            <a:r>
              <a:rPr lang="nl-NL" sz="2000">
                <a:solidFill>
                  <a:schemeClr val="tx1">
                    <a:alpha val="80000"/>
                  </a:schemeClr>
                </a:solidFill>
                <a:latin typeface="Calibri" panose="020F0502020204030204" pitchFamily="34" charset="0"/>
                <a:cs typeface="Calibri" panose="020F0502020204030204" pitchFamily="34" charset="0"/>
              </a:rPr>
              <a:t> met haar ouders naar New York geëmigreerd</a:t>
            </a:r>
          </a:p>
          <a:p>
            <a:r>
              <a:rPr lang="nl-NL" sz="2000">
                <a:solidFill>
                  <a:schemeClr val="tx1">
                    <a:alpha val="80000"/>
                  </a:schemeClr>
                </a:solidFill>
                <a:latin typeface="Calibri" panose="020F0502020204030204" pitchFamily="34" charset="0"/>
                <a:cs typeface="Calibri" panose="020F0502020204030204" pitchFamily="34" charset="0"/>
              </a:rPr>
              <a:t>Post-doctorale opleiding bij Habib Davanloo: ontwikkelaar van de Intensive Short Term Dynamic Psychotherapy</a:t>
            </a:r>
          </a:p>
          <a:p>
            <a:r>
              <a:rPr lang="nl-NL" sz="2000">
                <a:solidFill>
                  <a:schemeClr val="tx1">
                    <a:alpha val="80000"/>
                  </a:schemeClr>
                </a:solidFill>
                <a:latin typeface="Calibri" panose="020F0502020204030204" pitchFamily="34" charset="0"/>
                <a:cs typeface="Calibri" panose="020F0502020204030204" pitchFamily="34" charset="0"/>
              </a:rPr>
              <a:t>Vanaf de jaren 90 begonnen met het ontwikkelen van AEDP </a:t>
            </a:r>
          </a:p>
          <a:p>
            <a:r>
              <a:rPr lang="nl-NL" sz="2000">
                <a:solidFill>
                  <a:schemeClr val="tx1">
                    <a:alpha val="80000"/>
                  </a:schemeClr>
                </a:solidFill>
                <a:latin typeface="Calibri" panose="020F0502020204030204" pitchFamily="34" charset="0"/>
                <a:cs typeface="Calibri" panose="020F0502020204030204" pitchFamily="34" charset="0"/>
              </a:rPr>
              <a:t>Basispremisse: </a:t>
            </a:r>
            <a:r>
              <a:rPr lang="nl-NL" sz="2000" i="1">
                <a:solidFill>
                  <a:schemeClr val="tx1">
                    <a:alpha val="80000"/>
                  </a:schemeClr>
                </a:solidFill>
                <a:latin typeface="Calibri" panose="020F0502020204030204" pitchFamily="34" charset="0"/>
                <a:cs typeface="Calibri" panose="020F0502020204030204" pitchFamily="34" charset="0"/>
              </a:rPr>
              <a:t>Transformance strivings: </a:t>
            </a:r>
            <a:r>
              <a:rPr lang="nl-NL" sz="2000">
                <a:solidFill>
                  <a:schemeClr val="tx1">
                    <a:alpha val="80000"/>
                  </a:schemeClr>
                </a:solidFill>
                <a:latin typeface="Calibri" panose="020F0502020204030204" pitchFamily="34" charset="0"/>
                <a:cs typeface="Calibri" panose="020F0502020204030204" pitchFamily="34" charset="0"/>
              </a:rPr>
              <a:t>het verlangen om te helen en te groeien is een ingebakken capaciteit</a:t>
            </a:r>
          </a:p>
        </p:txBody>
      </p:sp>
      <p:pic>
        <p:nvPicPr>
          <p:cNvPr id="6" name="Afbeelding 5">
            <a:extLst>
              <a:ext uri="{FF2B5EF4-FFF2-40B4-BE49-F238E27FC236}">
                <a16:creationId xmlns:a16="http://schemas.microsoft.com/office/drawing/2014/main" id="{71225D72-A52F-4925-B4DD-59A070D10F73}"/>
              </a:ext>
            </a:extLst>
          </p:cNvPr>
          <p:cNvPicPr>
            <a:picLocks noChangeAspect="1"/>
          </p:cNvPicPr>
          <p:nvPr/>
        </p:nvPicPr>
        <p:blipFill>
          <a:blip r:embed="rId2"/>
          <a:stretch>
            <a:fillRect/>
          </a:stretch>
        </p:blipFill>
        <p:spPr>
          <a:xfrm>
            <a:off x="7572653" y="1980885"/>
            <a:ext cx="3548404" cy="3548404"/>
          </a:xfrm>
          <a:prstGeom prst="rect">
            <a:avLst/>
          </a:prstGeom>
        </p:spPr>
      </p:pic>
      <p:sp>
        <p:nvSpPr>
          <p:cNvPr id="6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6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763850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7"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Afbeelding 3">
            <a:extLst>
              <a:ext uri="{FF2B5EF4-FFF2-40B4-BE49-F238E27FC236}">
                <a16:creationId xmlns:a16="http://schemas.microsoft.com/office/drawing/2014/main" id="{716CCFF3-D678-41BE-AF2D-ABC6F4A7EFC1}"/>
              </a:ext>
            </a:extLst>
          </p:cNvPr>
          <p:cNvPicPr>
            <a:picLocks noChangeAspect="1"/>
          </p:cNvPicPr>
          <p:nvPr/>
        </p:nvPicPr>
        <p:blipFill>
          <a:blip r:embed="rId2"/>
          <a:stretch>
            <a:fillRect/>
          </a:stretch>
        </p:blipFill>
        <p:spPr>
          <a:xfrm>
            <a:off x="786385" y="3035675"/>
            <a:ext cx="5270026" cy="2226585"/>
          </a:xfrm>
          <a:prstGeom prst="rect">
            <a:avLst/>
          </a:prstGeom>
        </p:spPr>
      </p:pic>
      <p:grpSp>
        <p:nvGrpSpPr>
          <p:cNvPr id="50" name="Group 4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1" name="Freeform: Shape 5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82415BE4-992B-47AA-BAEF-59C7E0B34E30}"/>
              </a:ext>
            </a:extLst>
          </p:cNvPr>
          <p:cNvSpPr>
            <a:spLocks noGrp="1"/>
          </p:cNvSpPr>
          <p:nvPr>
            <p:ph type="title"/>
          </p:nvPr>
        </p:nvSpPr>
        <p:spPr>
          <a:xfrm>
            <a:off x="786384" y="576072"/>
            <a:ext cx="10377484" cy="1546533"/>
          </a:xfrm>
        </p:spPr>
        <p:txBody>
          <a:bodyPr anchor="t">
            <a:normAutofit/>
          </a:bodyPr>
          <a:lstStyle/>
          <a:p>
            <a:r>
              <a:rPr lang="nl-NL" sz="4800" dirty="0">
                <a:solidFill>
                  <a:schemeClr val="bg1"/>
                </a:solidFill>
              </a:rPr>
              <a:t>Wat maakt AEDP uniek?</a:t>
            </a:r>
          </a:p>
        </p:txBody>
      </p:sp>
      <p:sp>
        <p:nvSpPr>
          <p:cNvPr id="3" name="Tijdelijke aanduiding voor inhoud 2">
            <a:extLst>
              <a:ext uri="{FF2B5EF4-FFF2-40B4-BE49-F238E27FC236}">
                <a16:creationId xmlns:a16="http://schemas.microsoft.com/office/drawing/2014/main" id="{DB8C6417-8EC8-4FDC-AD31-AE727B570147}"/>
              </a:ext>
            </a:extLst>
          </p:cNvPr>
          <p:cNvSpPr>
            <a:spLocks noGrp="1"/>
          </p:cNvSpPr>
          <p:nvPr>
            <p:ph idx="1"/>
          </p:nvPr>
        </p:nvSpPr>
        <p:spPr>
          <a:xfrm>
            <a:off x="6464409" y="2197386"/>
            <a:ext cx="4699459" cy="3903163"/>
          </a:xfrm>
        </p:spPr>
        <p:txBody>
          <a:bodyPr anchor="ctr">
            <a:normAutofit lnSpcReduction="10000"/>
          </a:bodyPr>
          <a:lstStyle/>
          <a:p>
            <a:r>
              <a:rPr lang="nl-NL" sz="1800" dirty="0">
                <a:solidFill>
                  <a:schemeClr val="bg1"/>
                </a:solidFill>
                <a:latin typeface="Calibri" panose="020F0502020204030204" pitchFamily="34" charset="0"/>
                <a:cs typeface="Calibri" panose="020F0502020204030204" pitchFamily="34" charset="0"/>
              </a:rPr>
              <a:t>Gericht op ‘helen’ in plaats van op pathologie vanaf het allereerste begin van de therapie; gericht op in contact brengen met je ‘</a:t>
            </a:r>
            <a:r>
              <a:rPr lang="nl-NL" sz="1800" dirty="0" err="1">
                <a:solidFill>
                  <a:schemeClr val="bg1"/>
                </a:solidFill>
                <a:latin typeface="Calibri" panose="020F0502020204030204" pitchFamily="34" charset="0"/>
                <a:cs typeface="Calibri" panose="020F0502020204030204" pitchFamily="34" charset="0"/>
              </a:rPr>
              <a:t>neurobiological</a:t>
            </a:r>
            <a:r>
              <a:rPr lang="nl-NL" sz="1800" dirty="0">
                <a:solidFill>
                  <a:schemeClr val="bg1"/>
                </a:solidFill>
                <a:latin typeface="Calibri" panose="020F0502020204030204" pitchFamily="34" charset="0"/>
                <a:cs typeface="Calibri" panose="020F0502020204030204" pitchFamily="34" charset="0"/>
              </a:rPr>
              <a:t> </a:t>
            </a:r>
            <a:r>
              <a:rPr lang="nl-NL" sz="1800" dirty="0" err="1">
                <a:solidFill>
                  <a:schemeClr val="bg1"/>
                </a:solidFill>
                <a:latin typeface="Calibri" panose="020F0502020204030204" pitchFamily="34" charset="0"/>
                <a:cs typeface="Calibri" panose="020F0502020204030204" pitchFamily="34" charset="0"/>
              </a:rPr>
              <a:t>core</a:t>
            </a:r>
            <a:r>
              <a:rPr lang="nl-NL" sz="1800" dirty="0">
                <a:solidFill>
                  <a:schemeClr val="bg1"/>
                </a:solidFill>
                <a:latin typeface="Calibri" panose="020F0502020204030204" pitchFamily="34" charset="0"/>
                <a:cs typeface="Calibri" panose="020F0502020204030204" pitchFamily="34" charset="0"/>
              </a:rPr>
              <a:t> </a:t>
            </a:r>
            <a:r>
              <a:rPr lang="nl-NL" sz="1800" dirty="0" err="1">
                <a:solidFill>
                  <a:schemeClr val="bg1"/>
                </a:solidFill>
                <a:latin typeface="Calibri" panose="020F0502020204030204" pitchFamily="34" charset="0"/>
                <a:cs typeface="Calibri" panose="020F0502020204030204" pitchFamily="34" charset="0"/>
              </a:rPr>
              <a:t>self</a:t>
            </a:r>
            <a:r>
              <a:rPr lang="nl-NL" sz="1800" dirty="0">
                <a:solidFill>
                  <a:schemeClr val="bg1"/>
                </a:solidFill>
                <a:latin typeface="Calibri" panose="020F0502020204030204" pitchFamily="34" charset="0"/>
                <a:cs typeface="Calibri" panose="020F0502020204030204" pitchFamily="34" charset="0"/>
              </a:rPr>
              <a:t>’</a:t>
            </a:r>
          </a:p>
          <a:p>
            <a:r>
              <a:rPr lang="nl-NL" sz="1800" dirty="0">
                <a:solidFill>
                  <a:schemeClr val="bg1"/>
                </a:solidFill>
                <a:latin typeface="Calibri" panose="020F0502020204030204" pitchFamily="34" charset="0"/>
                <a:cs typeface="Calibri" panose="020F0502020204030204" pitchFamily="34" charset="0"/>
              </a:rPr>
              <a:t>Transformatie verlangen is er altijd naast het lijden: de therapeut is op zoek naar glinsteringen hiervan</a:t>
            </a:r>
          </a:p>
          <a:p>
            <a:r>
              <a:rPr lang="nl-NL" sz="1800" dirty="0">
                <a:solidFill>
                  <a:schemeClr val="bg1"/>
                </a:solidFill>
                <a:latin typeface="Calibri" panose="020F0502020204030204" pitchFamily="34" charset="0"/>
                <a:cs typeface="Calibri" panose="020F0502020204030204" pitchFamily="34" charset="0"/>
              </a:rPr>
              <a:t>Gericht op sterkte van de cliënt vanaf het eerste gesprek waardoor afweer vermindert </a:t>
            </a:r>
          </a:p>
          <a:p>
            <a:r>
              <a:rPr lang="nl-NL" sz="1800" dirty="0">
                <a:solidFill>
                  <a:schemeClr val="bg1"/>
                </a:solidFill>
                <a:latin typeface="Calibri" panose="020F0502020204030204" pitchFamily="34" charset="0"/>
                <a:cs typeface="Calibri" panose="020F0502020204030204" pitchFamily="34" charset="0"/>
              </a:rPr>
              <a:t>Uitgaande van dat we allemaal een hechtingssysteem hebben is de therapeut gericht op het betrekken van hechtingssysteem van de cliënt en van het eigen </a:t>
            </a:r>
            <a:r>
              <a:rPr lang="nl-NL" sz="1800" dirty="0" err="1">
                <a:solidFill>
                  <a:schemeClr val="bg1"/>
                </a:solidFill>
                <a:latin typeface="Calibri" panose="020F0502020204030204" pitchFamily="34" charset="0"/>
                <a:cs typeface="Calibri" panose="020F0502020204030204" pitchFamily="34" charset="0"/>
              </a:rPr>
              <a:t>caregiving</a:t>
            </a:r>
            <a:r>
              <a:rPr lang="nl-NL" sz="1800" dirty="0">
                <a:solidFill>
                  <a:schemeClr val="bg1"/>
                </a:solidFill>
                <a:latin typeface="Calibri" panose="020F0502020204030204" pitchFamily="34" charset="0"/>
                <a:cs typeface="Calibri" panose="020F0502020204030204" pitchFamily="34" charset="0"/>
              </a:rPr>
              <a:t> systeem om veilige hechting te co-creëren</a:t>
            </a:r>
          </a:p>
        </p:txBody>
      </p:sp>
    </p:spTree>
    <p:extLst>
      <p:ext uri="{BB962C8B-B14F-4D97-AF65-F5344CB8AC3E}">
        <p14:creationId xmlns:p14="http://schemas.microsoft.com/office/powerpoint/2010/main" val="395477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9E60094D-07A5-4104-AD08-5257B73F1C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542"/>
            <a:ext cx="12188952" cy="6858000"/>
            <a:chOff x="651279" y="598259"/>
            <a:chExt cx="10889442" cy="5680742"/>
          </a:xfrm>
        </p:grpSpPr>
        <p:sp>
          <p:nvSpPr>
            <p:cNvPr id="26" name="Color">
              <a:extLst>
                <a:ext uri="{FF2B5EF4-FFF2-40B4-BE49-F238E27FC236}">
                  <a16:creationId xmlns:a16="http://schemas.microsoft.com/office/drawing/2014/main" id="{6E41D84E-894E-409A-8E60-5599740E4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17F7605B-2D6C-492C-8C2B-EF38B09E3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Afbeelding 3">
            <a:extLst>
              <a:ext uri="{FF2B5EF4-FFF2-40B4-BE49-F238E27FC236}">
                <a16:creationId xmlns:a16="http://schemas.microsoft.com/office/drawing/2014/main" id="{DD13218B-1A52-44C3-B1F3-D998126BC4DE}"/>
              </a:ext>
            </a:extLst>
          </p:cNvPr>
          <p:cNvPicPr>
            <a:picLocks noChangeAspect="1"/>
          </p:cNvPicPr>
          <p:nvPr/>
        </p:nvPicPr>
        <p:blipFill>
          <a:blip r:embed="rId2"/>
          <a:stretch>
            <a:fillRect/>
          </a:stretch>
        </p:blipFill>
        <p:spPr>
          <a:xfrm>
            <a:off x="859867" y="2197387"/>
            <a:ext cx="2529275" cy="3747072"/>
          </a:xfrm>
          <a:prstGeom prst="rect">
            <a:avLst/>
          </a:prstGeom>
        </p:spPr>
      </p:pic>
      <p:pic>
        <p:nvPicPr>
          <p:cNvPr id="5" name="Afbeelding 4">
            <a:extLst>
              <a:ext uri="{FF2B5EF4-FFF2-40B4-BE49-F238E27FC236}">
                <a16:creationId xmlns:a16="http://schemas.microsoft.com/office/drawing/2014/main" id="{5B92A5CD-A846-444C-8493-06479752963D}"/>
              </a:ext>
            </a:extLst>
          </p:cNvPr>
          <p:cNvPicPr>
            <a:picLocks noChangeAspect="1"/>
          </p:cNvPicPr>
          <p:nvPr/>
        </p:nvPicPr>
        <p:blipFill>
          <a:blip r:embed="rId3"/>
          <a:stretch>
            <a:fillRect/>
          </a:stretch>
        </p:blipFill>
        <p:spPr>
          <a:xfrm>
            <a:off x="3389141" y="4024286"/>
            <a:ext cx="2529275" cy="1929383"/>
          </a:xfrm>
          <a:prstGeom prst="rect">
            <a:avLst/>
          </a:prstGeom>
        </p:spPr>
      </p:pic>
      <p:grpSp>
        <p:nvGrpSpPr>
          <p:cNvPr id="29" name="Group 2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0" name="Freeform: Shape 2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40BF1694-5EA9-45F3-B12A-12F9BCB09F31}"/>
              </a:ext>
            </a:extLst>
          </p:cNvPr>
          <p:cNvSpPr>
            <a:spLocks noGrp="1"/>
          </p:cNvSpPr>
          <p:nvPr>
            <p:ph type="title"/>
          </p:nvPr>
        </p:nvSpPr>
        <p:spPr>
          <a:xfrm>
            <a:off x="786384" y="576072"/>
            <a:ext cx="10377484" cy="1546533"/>
          </a:xfrm>
        </p:spPr>
        <p:txBody>
          <a:bodyPr anchor="t">
            <a:normAutofit/>
          </a:bodyPr>
          <a:lstStyle/>
          <a:p>
            <a:r>
              <a:rPr lang="nl-NL" sz="4800" dirty="0">
                <a:solidFill>
                  <a:schemeClr val="bg1"/>
                </a:solidFill>
              </a:rPr>
              <a:t>AEDP is neuroplasticiteit in actie</a:t>
            </a:r>
            <a:endParaRPr lang="en-US" sz="4800" dirty="0">
              <a:solidFill>
                <a:schemeClr val="bg1"/>
              </a:solidFill>
            </a:endParaRPr>
          </a:p>
        </p:txBody>
      </p:sp>
      <p:sp>
        <p:nvSpPr>
          <p:cNvPr id="3" name="Tijdelijke aanduiding voor inhoud 2">
            <a:extLst>
              <a:ext uri="{FF2B5EF4-FFF2-40B4-BE49-F238E27FC236}">
                <a16:creationId xmlns:a16="http://schemas.microsoft.com/office/drawing/2014/main" id="{0BEF406F-DD33-4E69-AE1E-B6AA7C2A66D7}"/>
              </a:ext>
            </a:extLst>
          </p:cNvPr>
          <p:cNvSpPr>
            <a:spLocks noGrp="1"/>
          </p:cNvSpPr>
          <p:nvPr>
            <p:ph idx="1"/>
          </p:nvPr>
        </p:nvSpPr>
        <p:spPr>
          <a:xfrm>
            <a:off x="6464409" y="2197386"/>
            <a:ext cx="4699459" cy="3903163"/>
          </a:xfrm>
        </p:spPr>
        <p:txBody>
          <a:bodyPr anchor="ctr">
            <a:normAutofit fontScale="92500" lnSpcReduction="10000"/>
          </a:bodyPr>
          <a:lstStyle/>
          <a:p>
            <a:r>
              <a:rPr lang="en-US" sz="2000" dirty="0">
                <a:solidFill>
                  <a:schemeClr val="bg1"/>
                </a:solidFill>
              </a:rPr>
              <a:t>THE NEUROBIOLOGICAL CORE SELF</a:t>
            </a:r>
          </a:p>
          <a:p>
            <a:endParaRPr lang="en-US" sz="2000" dirty="0">
              <a:solidFill>
                <a:schemeClr val="bg1"/>
              </a:solidFill>
            </a:endParaRPr>
          </a:p>
          <a:p>
            <a:r>
              <a:rPr lang="en-US" sz="2000" dirty="0">
                <a:solidFill>
                  <a:schemeClr val="bg1"/>
                </a:solidFill>
              </a:rPr>
              <a:t>The AEDP therapist embodies the knowledge that there exists in all humans a fundamentally integrative neurobiological core self (</a:t>
            </a:r>
            <a:r>
              <a:rPr lang="en-US" sz="2000" dirty="0" err="1">
                <a:solidFill>
                  <a:schemeClr val="bg1"/>
                </a:solidFill>
              </a:rPr>
              <a:t>Fosha</a:t>
            </a:r>
            <a:r>
              <a:rPr lang="en-US" sz="2000" dirty="0">
                <a:solidFill>
                  <a:schemeClr val="bg1"/>
                </a:solidFill>
              </a:rPr>
              <a:t>, 2013). It is from the neurobiological core self that actions possessed by agency, ownership of experience, behavioral coherence, and identity arise (</a:t>
            </a:r>
            <a:r>
              <a:rPr lang="en-US" sz="2000" dirty="0" err="1">
                <a:solidFill>
                  <a:schemeClr val="bg1"/>
                </a:solidFill>
              </a:rPr>
              <a:t>Fosha</a:t>
            </a:r>
            <a:r>
              <a:rPr lang="en-US" sz="2000" dirty="0">
                <a:solidFill>
                  <a:schemeClr val="bg1"/>
                </a:solidFill>
              </a:rPr>
              <a:t>, 2013). When brought to the experiential fore, these ways of engaging the world are felt as being reflections of an individual’s felt sense of “this is me,” unencumbered by the effects of defenses and unprocessed trauma.</a:t>
            </a:r>
          </a:p>
          <a:p>
            <a:endParaRPr lang="en-US" sz="1400" dirty="0">
              <a:solidFill>
                <a:schemeClr val="bg1"/>
              </a:solidFill>
            </a:endParaRPr>
          </a:p>
        </p:txBody>
      </p:sp>
      <p:pic>
        <p:nvPicPr>
          <p:cNvPr id="7" name="Afbeelding 6" descr="Afbeelding met muur, binnen, persoon, person&#10;&#10;Automatisch gegenereerde beschrijving">
            <a:extLst>
              <a:ext uri="{FF2B5EF4-FFF2-40B4-BE49-F238E27FC236}">
                <a16:creationId xmlns:a16="http://schemas.microsoft.com/office/drawing/2014/main" id="{0E4503BA-5345-41E2-A237-E5482FD32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250" y="2477753"/>
            <a:ext cx="2844199" cy="1546533"/>
          </a:xfrm>
          <a:prstGeom prst="rect">
            <a:avLst/>
          </a:prstGeom>
        </p:spPr>
      </p:pic>
    </p:spTree>
    <p:extLst>
      <p:ext uri="{BB962C8B-B14F-4D97-AF65-F5344CB8AC3E}">
        <p14:creationId xmlns:p14="http://schemas.microsoft.com/office/powerpoint/2010/main" val="343022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3" name="Afbeelding 2">
            <a:extLst>
              <a:ext uri="{FF2B5EF4-FFF2-40B4-BE49-F238E27FC236}">
                <a16:creationId xmlns:a16="http://schemas.microsoft.com/office/drawing/2014/main" id="{4B4BB4A6-F623-4C7B-9A55-91B297A59A81}"/>
              </a:ext>
            </a:extLst>
          </p:cNvPr>
          <p:cNvPicPr>
            <a:picLocks noChangeAspect="1"/>
          </p:cNvPicPr>
          <p:nvPr/>
        </p:nvPicPr>
        <p:blipFill>
          <a:blip r:embed="rId2"/>
          <a:stretch>
            <a:fillRect/>
          </a:stretch>
        </p:blipFill>
        <p:spPr>
          <a:xfrm>
            <a:off x="1266949" y="0"/>
            <a:ext cx="9655050" cy="6838993"/>
          </a:xfrm>
          <a:prstGeom prst="rect">
            <a:avLst/>
          </a:prstGeom>
        </p:spPr>
      </p:pic>
    </p:spTree>
    <p:extLst>
      <p:ext uri="{BB962C8B-B14F-4D97-AF65-F5344CB8AC3E}">
        <p14:creationId xmlns:p14="http://schemas.microsoft.com/office/powerpoint/2010/main" val="315942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4" name="Afbeelding 3" descr="Afbeelding met binnen, plant, uitgelijnd&#10;&#10;Automatisch gegenereerde beschrijving">
            <a:extLst>
              <a:ext uri="{FF2B5EF4-FFF2-40B4-BE49-F238E27FC236}">
                <a16:creationId xmlns:a16="http://schemas.microsoft.com/office/drawing/2014/main" id="{E3FBE07E-8A99-4F4D-8765-1BA45D30A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95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7"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Afbeelding 3">
            <a:extLst>
              <a:ext uri="{FF2B5EF4-FFF2-40B4-BE49-F238E27FC236}">
                <a16:creationId xmlns:a16="http://schemas.microsoft.com/office/drawing/2014/main" id="{716CCFF3-D678-41BE-AF2D-ABC6F4A7EFC1}"/>
              </a:ext>
            </a:extLst>
          </p:cNvPr>
          <p:cNvPicPr>
            <a:picLocks noChangeAspect="1"/>
          </p:cNvPicPr>
          <p:nvPr/>
        </p:nvPicPr>
        <p:blipFill>
          <a:blip r:embed="rId2"/>
          <a:stretch>
            <a:fillRect/>
          </a:stretch>
        </p:blipFill>
        <p:spPr>
          <a:xfrm>
            <a:off x="786385" y="3035675"/>
            <a:ext cx="5270026" cy="2226585"/>
          </a:xfrm>
          <a:prstGeom prst="rect">
            <a:avLst/>
          </a:prstGeom>
        </p:spPr>
      </p:pic>
      <p:grpSp>
        <p:nvGrpSpPr>
          <p:cNvPr id="50" name="Group 4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1" name="Freeform: Shape 5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82415BE4-992B-47AA-BAEF-59C7E0B34E30}"/>
              </a:ext>
            </a:extLst>
          </p:cNvPr>
          <p:cNvSpPr>
            <a:spLocks noGrp="1"/>
          </p:cNvSpPr>
          <p:nvPr>
            <p:ph type="title"/>
          </p:nvPr>
        </p:nvSpPr>
        <p:spPr>
          <a:xfrm>
            <a:off x="786384" y="576072"/>
            <a:ext cx="10377484" cy="1546533"/>
          </a:xfrm>
        </p:spPr>
        <p:txBody>
          <a:bodyPr anchor="t">
            <a:normAutofit/>
          </a:bodyPr>
          <a:lstStyle/>
          <a:p>
            <a:r>
              <a:rPr lang="nl-NL" sz="4800" dirty="0">
                <a:solidFill>
                  <a:schemeClr val="bg1"/>
                </a:solidFill>
              </a:rPr>
              <a:t>Meer </a:t>
            </a:r>
            <a:r>
              <a:rPr lang="nl-NL" sz="4800" dirty="0" err="1">
                <a:solidFill>
                  <a:schemeClr val="bg1"/>
                </a:solidFill>
              </a:rPr>
              <a:t>essentiele</a:t>
            </a:r>
            <a:r>
              <a:rPr lang="nl-NL" sz="4800" dirty="0">
                <a:solidFill>
                  <a:schemeClr val="bg1"/>
                </a:solidFill>
              </a:rPr>
              <a:t> aspecten van AEDP</a:t>
            </a:r>
          </a:p>
        </p:txBody>
      </p:sp>
      <p:sp>
        <p:nvSpPr>
          <p:cNvPr id="3" name="Tijdelijke aanduiding voor inhoud 2">
            <a:extLst>
              <a:ext uri="{FF2B5EF4-FFF2-40B4-BE49-F238E27FC236}">
                <a16:creationId xmlns:a16="http://schemas.microsoft.com/office/drawing/2014/main" id="{DB8C6417-8EC8-4FDC-AD31-AE727B570147}"/>
              </a:ext>
            </a:extLst>
          </p:cNvPr>
          <p:cNvSpPr>
            <a:spLocks noGrp="1"/>
          </p:cNvSpPr>
          <p:nvPr>
            <p:ph idx="1"/>
          </p:nvPr>
        </p:nvSpPr>
        <p:spPr>
          <a:xfrm>
            <a:off x="6366425" y="1650046"/>
            <a:ext cx="4797444" cy="4450504"/>
          </a:xfrm>
        </p:spPr>
        <p:txBody>
          <a:bodyPr anchor="ctr">
            <a:noAutofit/>
          </a:bodyPr>
          <a:lstStyle/>
          <a:p>
            <a:r>
              <a:rPr lang="nl-NL" sz="2000" dirty="0" err="1">
                <a:solidFill>
                  <a:schemeClr val="bg1"/>
                </a:solidFill>
                <a:latin typeface="Calibri" panose="020F0502020204030204" pitchFamily="34" charset="0"/>
                <a:cs typeface="Calibri" panose="020F0502020204030204" pitchFamily="34" charset="0"/>
              </a:rPr>
              <a:t>Experiënteel</a:t>
            </a:r>
            <a:r>
              <a:rPr lang="nl-NL" sz="2000" dirty="0">
                <a:solidFill>
                  <a:schemeClr val="bg1"/>
                </a:solidFill>
                <a:latin typeface="Calibri" panose="020F0502020204030204" pitchFamily="34" charset="0"/>
                <a:cs typeface="Calibri" panose="020F0502020204030204" pitchFamily="34" charset="0"/>
              </a:rPr>
              <a:t>: helpen een authentieke in het lichaam gevoelde ervaring op te doen</a:t>
            </a:r>
          </a:p>
          <a:p>
            <a:r>
              <a:rPr lang="nl-NL" sz="2000" dirty="0">
                <a:solidFill>
                  <a:schemeClr val="bg1"/>
                </a:solidFill>
                <a:latin typeface="Calibri" panose="020F0502020204030204" pitchFamily="34" charset="0"/>
                <a:cs typeface="Calibri" panose="020F0502020204030204" pitchFamily="34" charset="0"/>
              </a:rPr>
              <a:t>Voorrang geven aan het ‘positieve’: uitbreiden en uitbouwen van positief gevoelde ervaringen. </a:t>
            </a:r>
          </a:p>
          <a:p>
            <a:r>
              <a:rPr lang="nl-NL" sz="2000" dirty="0">
                <a:solidFill>
                  <a:schemeClr val="bg1"/>
                </a:solidFill>
                <a:latin typeface="Calibri" panose="020F0502020204030204" pitchFamily="34" charset="0"/>
                <a:cs typeface="Calibri" panose="020F0502020204030204" pitchFamily="34" charset="0"/>
              </a:rPr>
              <a:t>Verwerken van de emotie tot voltooiing (golven van emotie tot een correctieve ervaring met een adaptieve actietendentie; </a:t>
            </a:r>
            <a:r>
              <a:rPr lang="nl-NL" sz="2000" dirty="0" err="1">
                <a:solidFill>
                  <a:schemeClr val="bg1"/>
                </a:solidFill>
                <a:latin typeface="Calibri" panose="020F0502020204030204" pitchFamily="34" charset="0"/>
                <a:cs typeface="Calibri" panose="020F0502020204030204" pitchFamily="34" charset="0"/>
              </a:rPr>
              <a:t>portrayal</a:t>
            </a:r>
            <a:r>
              <a:rPr lang="nl-NL" sz="2000" dirty="0">
                <a:solidFill>
                  <a:schemeClr val="bg1"/>
                </a:solidFill>
                <a:latin typeface="Calibri" panose="020F0502020204030204" pitchFamily="34" charset="0"/>
                <a:cs typeface="Calibri" panose="020F0502020204030204" pitchFamily="34" charset="0"/>
              </a:rPr>
              <a:t>)
Meta processing: het processen/verwerken van een transformerende ervaring (het verwerken van verandering/verbetering)</a:t>
            </a:r>
          </a:p>
        </p:txBody>
      </p:sp>
    </p:spTree>
    <p:extLst>
      <p:ext uri="{BB962C8B-B14F-4D97-AF65-F5344CB8AC3E}">
        <p14:creationId xmlns:p14="http://schemas.microsoft.com/office/powerpoint/2010/main" val="282664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7"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Afbeelding 3">
            <a:extLst>
              <a:ext uri="{FF2B5EF4-FFF2-40B4-BE49-F238E27FC236}">
                <a16:creationId xmlns:a16="http://schemas.microsoft.com/office/drawing/2014/main" id="{716CCFF3-D678-41BE-AF2D-ABC6F4A7EFC1}"/>
              </a:ext>
            </a:extLst>
          </p:cNvPr>
          <p:cNvPicPr>
            <a:picLocks noChangeAspect="1"/>
          </p:cNvPicPr>
          <p:nvPr/>
        </p:nvPicPr>
        <p:blipFill>
          <a:blip r:embed="rId2"/>
          <a:stretch>
            <a:fillRect/>
          </a:stretch>
        </p:blipFill>
        <p:spPr>
          <a:xfrm>
            <a:off x="786385" y="3035675"/>
            <a:ext cx="5270026" cy="2226585"/>
          </a:xfrm>
          <a:prstGeom prst="rect">
            <a:avLst/>
          </a:prstGeom>
        </p:spPr>
      </p:pic>
      <p:grpSp>
        <p:nvGrpSpPr>
          <p:cNvPr id="50" name="Group 4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1" name="Freeform: Shape 5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82415BE4-992B-47AA-BAEF-59C7E0B34E30}"/>
              </a:ext>
            </a:extLst>
          </p:cNvPr>
          <p:cNvSpPr>
            <a:spLocks noGrp="1"/>
          </p:cNvSpPr>
          <p:nvPr>
            <p:ph type="title"/>
          </p:nvPr>
        </p:nvSpPr>
        <p:spPr>
          <a:xfrm>
            <a:off x="786384" y="576072"/>
            <a:ext cx="10377484" cy="1546533"/>
          </a:xfrm>
        </p:spPr>
        <p:txBody>
          <a:bodyPr anchor="t">
            <a:normAutofit/>
          </a:bodyPr>
          <a:lstStyle/>
          <a:p>
            <a:r>
              <a:rPr lang="nl-NL" sz="4800" dirty="0" err="1">
                <a:solidFill>
                  <a:schemeClr val="bg1"/>
                </a:solidFill>
              </a:rPr>
              <a:t>Self</a:t>
            </a:r>
            <a:r>
              <a:rPr lang="nl-NL" sz="4800" dirty="0">
                <a:solidFill>
                  <a:schemeClr val="bg1"/>
                </a:solidFill>
              </a:rPr>
              <a:t> </a:t>
            </a:r>
            <a:r>
              <a:rPr lang="nl-NL" sz="4800" dirty="0" err="1">
                <a:solidFill>
                  <a:schemeClr val="bg1"/>
                </a:solidFill>
              </a:rPr>
              <a:t>disclosure</a:t>
            </a:r>
            <a:endParaRPr lang="nl-NL" sz="4800" dirty="0">
              <a:solidFill>
                <a:schemeClr val="bg1"/>
              </a:solidFill>
            </a:endParaRPr>
          </a:p>
        </p:txBody>
      </p:sp>
      <p:sp>
        <p:nvSpPr>
          <p:cNvPr id="3" name="Tijdelijke aanduiding voor inhoud 2">
            <a:extLst>
              <a:ext uri="{FF2B5EF4-FFF2-40B4-BE49-F238E27FC236}">
                <a16:creationId xmlns:a16="http://schemas.microsoft.com/office/drawing/2014/main" id="{DB8C6417-8EC8-4FDC-AD31-AE727B570147}"/>
              </a:ext>
            </a:extLst>
          </p:cNvPr>
          <p:cNvSpPr>
            <a:spLocks noGrp="1"/>
          </p:cNvSpPr>
          <p:nvPr>
            <p:ph idx="1"/>
          </p:nvPr>
        </p:nvSpPr>
        <p:spPr>
          <a:xfrm>
            <a:off x="6366425" y="1242323"/>
            <a:ext cx="4797444" cy="4858227"/>
          </a:xfrm>
        </p:spPr>
        <p:txBody>
          <a:bodyPr anchor="ctr">
            <a:noAutofit/>
          </a:bodyPr>
          <a:lstStyle/>
          <a:p>
            <a:r>
              <a:rPr lang="nl-NL" sz="2000" dirty="0">
                <a:solidFill>
                  <a:schemeClr val="bg1"/>
                </a:solidFill>
              </a:rPr>
              <a:t>In AEDP-werk met emotie omvat het aandeel van de therapeut in de dyadische regulatie van affect niet alleen empathie, contact, bevestiging, delen en dragen en ondersteuning. Het houdt ook in dat je emotioneel wordt beïnvloed door de cliënt en de cliënt dat laat weten. De ervaring van het maken van een impact op een hechtingsfiguur en het kunnen hebben van een gevoel van invloed op relationele ervaringen hebben een diepgaande en helende ervaring voor de meeste mensen. Dit is des te meer het geval voor die personen met een geschiedenis van trauma, verwaarlozing, verlating en verlies; die zich hulpeloos voelden.</a:t>
            </a:r>
            <a:endParaRPr lang="nl-NL" sz="2000" dirty="0"/>
          </a:p>
        </p:txBody>
      </p:sp>
    </p:spTree>
    <p:extLst>
      <p:ext uri="{BB962C8B-B14F-4D97-AF65-F5344CB8AC3E}">
        <p14:creationId xmlns:p14="http://schemas.microsoft.com/office/powerpoint/2010/main" val="107333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9E60094D-07A5-4104-AD08-5257B73F1C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542"/>
            <a:ext cx="12188952" cy="6858000"/>
            <a:chOff x="651279" y="598259"/>
            <a:chExt cx="10889442" cy="5680742"/>
          </a:xfrm>
        </p:grpSpPr>
        <p:sp>
          <p:nvSpPr>
            <p:cNvPr id="26" name="Color">
              <a:extLst>
                <a:ext uri="{FF2B5EF4-FFF2-40B4-BE49-F238E27FC236}">
                  <a16:creationId xmlns:a16="http://schemas.microsoft.com/office/drawing/2014/main" id="{6E41D84E-894E-409A-8E60-5599740E4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17F7605B-2D6C-492C-8C2B-EF38B09E3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Afbeelding 3">
            <a:extLst>
              <a:ext uri="{FF2B5EF4-FFF2-40B4-BE49-F238E27FC236}">
                <a16:creationId xmlns:a16="http://schemas.microsoft.com/office/drawing/2014/main" id="{DD13218B-1A52-44C3-B1F3-D998126BC4DE}"/>
              </a:ext>
            </a:extLst>
          </p:cNvPr>
          <p:cNvPicPr>
            <a:picLocks noChangeAspect="1"/>
          </p:cNvPicPr>
          <p:nvPr/>
        </p:nvPicPr>
        <p:blipFill>
          <a:blip r:embed="rId2"/>
          <a:stretch>
            <a:fillRect/>
          </a:stretch>
        </p:blipFill>
        <p:spPr>
          <a:xfrm>
            <a:off x="859867" y="2197387"/>
            <a:ext cx="2529275" cy="3747072"/>
          </a:xfrm>
          <a:prstGeom prst="rect">
            <a:avLst/>
          </a:prstGeom>
        </p:spPr>
      </p:pic>
      <p:pic>
        <p:nvPicPr>
          <p:cNvPr id="5" name="Afbeelding 4">
            <a:extLst>
              <a:ext uri="{FF2B5EF4-FFF2-40B4-BE49-F238E27FC236}">
                <a16:creationId xmlns:a16="http://schemas.microsoft.com/office/drawing/2014/main" id="{5B92A5CD-A846-444C-8493-06479752963D}"/>
              </a:ext>
            </a:extLst>
          </p:cNvPr>
          <p:cNvPicPr>
            <a:picLocks noChangeAspect="1"/>
          </p:cNvPicPr>
          <p:nvPr/>
        </p:nvPicPr>
        <p:blipFill>
          <a:blip r:embed="rId3"/>
          <a:stretch>
            <a:fillRect/>
          </a:stretch>
        </p:blipFill>
        <p:spPr>
          <a:xfrm>
            <a:off x="3389141" y="4024286"/>
            <a:ext cx="2529275" cy="1929383"/>
          </a:xfrm>
          <a:prstGeom prst="rect">
            <a:avLst/>
          </a:prstGeom>
        </p:spPr>
      </p:pic>
      <p:grpSp>
        <p:nvGrpSpPr>
          <p:cNvPr id="29" name="Group 2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0" name="Freeform: Shape 2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40BF1694-5EA9-45F3-B12A-12F9BCB09F31}"/>
              </a:ext>
            </a:extLst>
          </p:cNvPr>
          <p:cNvSpPr>
            <a:spLocks noGrp="1"/>
          </p:cNvSpPr>
          <p:nvPr>
            <p:ph type="title"/>
          </p:nvPr>
        </p:nvSpPr>
        <p:spPr>
          <a:xfrm>
            <a:off x="786384" y="576072"/>
            <a:ext cx="10377484" cy="1546533"/>
          </a:xfrm>
        </p:spPr>
        <p:txBody>
          <a:bodyPr anchor="t">
            <a:normAutofit/>
          </a:bodyPr>
          <a:lstStyle/>
          <a:p>
            <a:r>
              <a:rPr lang="nl-NL" sz="4800" dirty="0">
                <a:solidFill>
                  <a:schemeClr val="bg1"/>
                </a:solidFill>
              </a:rPr>
              <a:t>AEDP is neuroplasticiteit in actie</a:t>
            </a:r>
            <a:endParaRPr lang="en-US" sz="4800" dirty="0">
              <a:solidFill>
                <a:schemeClr val="bg1"/>
              </a:solidFill>
            </a:endParaRPr>
          </a:p>
        </p:txBody>
      </p:sp>
      <p:sp>
        <p:nvSpPr>
          <p:cNvPr id="3" name="Tijdelijke aanduiding voor inhoud 2">
            <a:extLst>
              <a:ext uri="{FF2B5EF4-FFF2-40B4-BE49-F238E27FC236}">
                <a16:creationId xmlns:a16="http://schemas.microsoft.com/office/drawing/2014/main" id="{0BEF406F-DD33-4E69-AE1E-B6AA7C2A66D7}"/>
              </a:ext>
            </a:extLst>
          </p:cNvPr>
          <p:cNvSpPr>
            <a:spLocks noGrp="1"/>
          </p:cNvSpPr>
          <p:nvPr>
            <p:ph idx="1"/>
          </p:nvPr>
        </p:nvSpPr>
        <p:spPr>
          <a:xfrm>
            <a:off x="6464409" y="2197386"/>
            <a:ext cx="4699459" cy="3903163"/>
          </a:xfrm>
        </p:spPr>
        <p:txBody>
          <a:bodyPr anchor="ctr">
            <a:normAutofit/>
          </a:bodyPr>
          <a:lstStyle/>
          <a:p>
            <a:r>
              <a:rPr lang="nl-NL" sz="3200" dirty="0" err="1">
                <a:solidFill>
                  <a:schemeClr val="bg1"/>
                </a:solidFill>
              </a:rPr>
              <a:t>Receptive</a:t>
            </a:r>
            <a:r>
              <a:rPr lang="nl-NL" sz="3200" dirty="0">
                <a:solidFill>
                  <a:schemeClr val="bg1"/>
                </a:solidFill>
              </a:rPr>
              <a:t> </a:t>
            </a:r>
            <a:r>
              <a:rPr lang="nl-NL" sz="3200" dirty="0" err="1">
                <a:solidFill>
                  <a:schemeClr val="bg1"/>
                </a:solidFill>
              </a:rPr>
              <a:t>Affective</a:t>
            </a:r>
            <a:r>
              <a:rPr lang="nl-NL" sz="3200" dirty="0">
                <a:solidFill>
                  <a:schemeClr val="bg1"/>
                </a:solidFill>
              </a:rPr>
              <a:t> </a:t>
            </a:r>
            <a:r>
              <a:rPr lang="nl-NL" sz="3200" dirty="0" err="1">
                <a:solidFill>
                  <a:schemeClr val="bg1"/>
                </a:solidFill>
              </a:rPr>
              <a:t>Capacity</a:t>
            </a:r>
            <a:r>
              <a:rPr lang="nl-NL" sz="3200" dirty="0">
                <a:solidFill>
                  <a:schemeClr val="bg1"/>
                </a:solidFill>
              </a:rPr>
              <a:t>  (</a:t>
            </a:r>
            <a:r>
              <a:rPr lang="nl-NL" sz="3200" dirty="0" err="1">
                <a:solidFill>
                  <a:schemeClr val="bg1"/>
                </a:solidFill>
              </a:rPr>
              <a:t>broaden</a:t>
            </a:r>
            <a:r>
              <a:rPr lang="nl-NL" sz="3200" dirty="0">
                <a:solidFill>
                  <a:schemeClr val="bg1"/>
                </a:solidFill>
              </a:rPr>
              <a:t> </a:t>
            </a:r>
            <a:r>
              <a:rPr lang="nl-NL" sz="3200" dirty="0" err="1">
                <a:solidFill>
                  <a:schemeClr val="bg1"/>
                </a:solidFill>
              </a:rPr>
              <a:t>and</a:t>
            </a:r>
            <a:r>
              <a:rPr lang="nl-NL" sz="3200" dirty="0">
                <a:solidFill>
                  <a:schemeClr val="bg1"/>
                </a:solidFill>
              </a:rPr>
              <a:t> </a:t>
            </a:r>
            <a:r>
              <a:rPr lang="nl-NL" sz="3200" dirty="0" err="1">
                <a:solidFill>
                  <a:schemeClr val="bg1"/>
                </a:solidFill>
              </a:rPr>
              <a:t>build</a:t>
            </a:r>
            <a:r>
              <a:rPr lang="nl-NL" sz="3200" dirty="0">
                <a:solidFill>
                  <a:schemeClr val="bg1"/>
                </a:solidFill>
              </a:rPr>
              <a:t> </a:t>
            </a:r>
            <a:r>
              <a:rPr lang="nl-NL" sz="3200" dirty="0" err="1">
                <a:solidFill>
                  <a:schemeClr val="bg1"/>
                </a:solidFill>
              </a:rPr>
              <a:t>theory</a:t>
            </a:r>
            <a:r>
              <a:rPr lang="nl-NL" sz="3200" dirty="0">
                <a:solidFill>
                  <a:schemeClr val="bg1"/>
                </a:solidFill>
              </a:rPr>
              <a:t>, B. </a:t>
            </a:r>
            <a:r>
              <a:rPr lang="nl-NL" sz="3200" dirty="0" err="1">
                <a:solidFill>
                  <a:schemeClr val="bg1"/>
                </a:solidFill>
              </a:rPr>
              <a:t>Fredrickson</a:t>
            </a:r>
            <a:r>
              <a:rPr lang="nl-NL" sz="3200" dirty="0">
                <a:solidFill>
                  <a:schemeClr val="bg1"/>
                </a:solidFill>
              </a:rPr>
              <a:t>)</a:t>
            </a:r>
          </a:p>
          <a:p>
            <a:endParaRPr lang="en-US" sz="1400" dirty="0">
              <a:solidFill>
                <a:schemeClr val="bg1"/>
              </a:solidFill>
            </a:endParaRPr>
          </a:p>
        </p:txBody>
      </p:sp>
      <p:pic>
        <p:nvPicPr>
          <p:cNvPr id="7" name="Afbeelding 6" descr="Afbeelding met muur, binnen, persoon, person&#10;&#10;Automatisch gegenereerde beschrijving">
            <a:extLst>
              <a:ext uri="{FF2B5EF4-FFF2-40B4-BE49-F238E27FC236}">
                <a16:creationId xmlns:a16="http://schemas.microsoft.com/office/drawing/2014/main" id="{0E4503BA-5345-41E2-A237-E5482FD32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250" y="2477753"/>
            <a:ext cx="2844199" cy="1546533"/>
          </a:xfrm>
          <a:prstGeom prst="rect">
            <a:avLst/>
          </a:prstGeom>
        </p:spPr>
      </p:pic>
    </p:spTree>
    <p:extLst>
      <p:ext uri="{BB962C8B-B14F-4D97-AF65-F5344CB8AC3E}">
        <p14:creationId xmlns:p14="http://schemas.microsoft.com/office/powerpoint/2010/main" val="235691686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Breedbeeld</PresentationFormat>
  <Paragraphs>38</Paragraphs>
  <Slides>13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AEDP</vt:lpstr>
      <vt:lpstr>Diana Fosha Phd</vt:lpstr>
      <vt:lpstr>Wat maakt AEDP uniek?</vt:lpstr>
      <vt:lpstr>AEDP is neuroplasticiteit in actie</vt:lpstr>
      <vt:lpstr>PowerPoint-presentatie</vt:lpstr>
      <vt:lpstr>PowerPoint-presentatie</vt:lpstr>
      <vt:lpstr>Meer essentiele aspecten van AEDP</vt:lpstr>
      <vt:lpstr>Self disclosure</vt:lpstr>
      <vt:lpstr>AEDP is neuroplasticiteit in actie</vt:lpstr>
      <vt:lpstr>Transformatie van een state</vt:lpstr>
      <vt:lpstr>PowerPoint-presentatie</vt:lpstr>
      <vt:lpstr>PowerPoint-presentatie</vt:lpstr>
      <vt:lpstr>AEDP Institute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AEDP</dc:title>
  <dc:creator>Marjoleine Streefkerk</dc:creator>
  <cp:lastModifiedBy>Marjoleine Streefkerk</cp:lastModifiedBy>
  <cp:revision>8</cp:revision>
  <dcterms:created xsi:type="dcterms:W3CDTF">2022-03-09T10:39:28Z</dcterms:created>
  <dcterms:modified xsi:type="dcterms:W3CDTF">2022-03-10T20:11:42Z</dcterms:modified>
</cp:coreProperties>
</file>