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9" r:id="rId2"/>
    <p:sldMasterId id="2147483712" r:id="rId3"/>
  </p:sldMasterIdLst>
  <p:notesMasterIdLst>
    <p:notesMasterId r:id="rId28"/>
  </p:notesMasterIdLst>
  <p:sldIdLst>
    <p:sldId id="276" r:id="rId4"/>
    <p:sldId id="262" r:id="rId5"/>
    <p:sldId id="263" r:id="rId6"/>
    <p:sldId id="264" r:id="rId7"/>
    <p:sldId id="524" r:id="rId8"/>
    <p:sldId id="266" r:id="rId9"/>
    <p:sldId id="267" r:id="rId10"/>
    <p:sldId id="265" r:id="rId11"/>
    <p:sldId id="525" r:id="rId12"/>
    <p:sldId id="518" r:id="rId13"/>
    <p:sldId id="519" r:id="rId14"/>
    <p:sldId id="520" r:id="rId15"/>
    <p:sldId id="515" r:id="rId16"/>
    <p:sldId id="522" r:id="rId17"/>
    <p:sldId id="517" r:id="rId18"/>
    <p:sldId id="512" r:id="rId19"/>
    <p:sldId id="513" r:id="rId20"/>
    <p:sldId id="521" r:id="rId21"/>
    <p:sldId id="514" r:id="rId22"/>
    <p:sldId id="507" r:id="rId23"/>
    <p:sldId id="505" r:id="rId24"/>
    <p:sldId id="523" r:id="rId25"/>
    <p:sldId id="526" r:id="rId26"/>
    <p:sldId id="257" r:id="rId2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435913-1015-A74A-8A7E-C376A6A797B8}" v="23" dt="2025-11-17T15:21:48.5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218" autoAdjust="0"/>
  </p:normalViewPr>
  <p:slideViewPr>
    <p:cSldViewPr snapToGrid="0">
      <p:cViewPr varScale="1">
        <p:scale>
          <a:sx n="104" d="100"/>
          <a:sy n="104" d="100"/>
        </p:scale>
        <p:origin x="8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ebe Buising" userId="e4e9a427-14b6-4e9c-9aab-16c20bd32d9c" providerId="ADAL" clId="{AA552E38-6883-556A-9EF5-426ACD716330}"/>
    <pc:docChg chg="undo custSel addSld modSld">
      <pc:chgData name="Wiebe Buising" userId="e4e9a427-14b6-4e9c-9aab-16c20bd32d9c" providerId="ADAL" clId="{AA552E38-6883-556A-9EF5-426ACD716330}" dt="2025-11-17T15:24:15.207" v="347" actId="20577"/>
      <pc:docMkLst>
        <pc:docMk/>
      </pc:docMkLst>
      <pc:sldChg chg="modSp mod">
        <pc:chgData name="Wiebe Buising" userId="e4e9a427-14b6-4e9c-9aab-16c20bd32d9c" providerId="ADAL" clId="{AA552E38-6883-556A-9EF5-426ACD716330}" dt="2025-11-17T15:22:32.994" v="335" actId="20577"/>
        <pc:sldMkLst>
          <pc:docMk/>
          <pc:sldMk cId="3639868179" sldId="262"/>
        </pc:sldMkLst>
        <pc:spChg chg="mod">
          <ac:chgData name="Wiebe Buising" userId="e4e9a427-14b6-4e9c-9aab-16c20bd32d9c" providerId="ADAL" clId="{AA552E38-6883-556A-9EF5-426ACD716330}" dt="2025-11-17T15:22:32.994" v="335" actId="20577"/>
          <ac:spMkLst>
            <pc:docMk/>
            <pc:sldMk cId="3639868179" sldId="262"/>
            <ac:spMk id="2" creationId="{FD6D6EFA-3061-4F80-B8C1-5727B3DA8F56}"/>
          </ac:spMkLst>
        </pc:spChg>
        <pc:spChg chg="mod">
          <ac:chgData name="Wiebe Buising" userId="e4e9a427-14b6-4e9c-9aab-16c20bd32d9c" providerId="ADAL" clId="{AA552E38-6883-556A-9EF5-426ACD716330}" dt="2025-11-17T15:21:57.090" v="332" actId="20577"/>
          <ac:spMkLst>
            <pc:docMk/>
            <pc:sldMk cId="3639868179" sldId="262"/>
            <ac:spMk id="3" creationId="{6C6A1EE6-E4C3-CACE-22FD-09AF54F5BF6E}"/>
          </ac:spMkLst>
        </pc:spChg>
      </pc:sldChg>
      <pc:sldChg chg="modSp mod">
        <pc:chgData name="Wiebe Buising" userId="e4e9a427-14b6-4e9c-9aab-16c20bd32d9c" providerId="ADAL" clId="{AA552E38-6883-556A-9EF5-426ACD716330}" dt="2025-11-17T15:23:09.482" v="337" actId="20577"/>
        <pc:sldMkLst>
          <pc:docMk/>
          <pc:sldMk cId="2193832996" sldId="264"/>
        </pc:sldMkLst>
        <pc:spChg chg="mod">
          <ac:chgData name="Wiebe Buising" userId="e4e9a427-14b6-4e9c-9aab-16c20bd32d9c" providerId="ADAL" clId="{AA552E38-6883-556A-9EF5-426ACD716330}" dt="2025-11-17T15:08:35.612" v="50" actId="20577"/>
          <ac:spMkLst>
            <pc:docMk/>
            <pc:sldMk cId="2193832996" sldId="264"/>
            <ac:spMk id="2" creationId="{67CD3456-8455-0BDC-E79D-585E606E6B5E}"/>
          </ac:spMkLst>
        </pc:spChg>
        <pc:spChg chg="mod">
          <ac:chgData name="Wiebe Buising" userId="e4e9a427-14b6-4e9c-9aab-16c20bd32d9c" providerId="ADAL" clId="{AA552E38-6883-556A-9EF5-426ACD716330}" dt="2025-11-17T15:23:09.482" v="337" actId="20577"/>
          <ac:spMkLst>
            <pc:docMk/>
            <pc:sldMk cId="2193832996" sldId="264"/>
            <ac:spMk id="4" creationId="{E7A04FDF-297F-0C60-2BA4-AA1EE491AEFD}"/>
          </ac:spMkLst>
        </pc:spChg>
      </pc:sldChg>
      <pc:sldChg chg="modSp mod">
        <pc:chgData name="Wiebe Buising" userId="e4e9a427-14b6-4e9c-9aab-16c20bd32d9c" providerId="ADAL" clId="{AA552E38-6883-556A-9EF5-426ACD716330}" dt="2025-11-17T15:15:35.486" v="77" actId="20577"/>
        <pc:sldMkLst>
          <pc:docMk/>
          <pc:sldMk cId="1332868401" sldId="265"/>
        </pc:sldMkLst>
        <pc:spChg chg="mod">
          <ac:chgData name="Wiebe Buising" userId="e4e9a427-14b6-4e9c-9aab-16c20bd32d9c" providerId="ADAL" clId="{AA552E38-6883-556A-9EF5-426ACD716330}" dt="2025-11-17T15:15:35.486" v="77" actId="20577"/>
          <ac:spMkLst>
            <pc:docMk/>
            <pc:sldMk cId="1332868401" sldId="265"/>
            <ac:spMk id="3" creationId="{5863343B-0AA1-3C3B-5772-A8C06BFB5143}"/>
          </ac:spMkLst>
        </pc:spChg>
      </pc:sldChg>
      <pc:sldChg chg="modSp mod">
        <pc:chgData name="Wiebe Buising" userId="e4e9a427-14b6-4e9c-9aab-16c20bd32d9c" providerId="ADAL" clId="{AA552E38-6883-556A-9EF5-426ACD716330}" dt="2025-11-17T15:13:12.284" v="73" actId="14100"/>
        <pc:sldMkLst>
          <pc:docMk/>
          <pc:sldMk cId="2467273326" sldId="266"/>
        </pc:sldMkLst>
        <pc:spChg chg="mod">
          <ac:chgData name="Wiebe Buising" userId="e4e9a427-14b6-4e9c-9aab-16c20bd32d9c" providerId="ADAL" clId="{AA552E38-6883-556A-9EF5-426ACD716330}" dt="2025-11-17T15:13:12.284" v="73" actId="14100"/>
          <ac:spMkLst>
            <pc:docMk/>
            <pc:sldMk cId="2467273326" sldId="266"/>
            <ac:spMk id="3" creationId="{E26F181B-4F18-80E3-4166-FEA3686DEB34}"/>
          </ac:spMkLst>
        </pc:spChg>
      </pc:sldChg>
      <pc:sldChg chg="modSp mod">
        <pc:chgData name="Wiebe Buising" userId="e4e9a427-14b6-4e9c-9aab-16c20bd32d9c" providerId="ADAL" clId="{AA552E38-6883-556A-9EF5-426ACD716330}" dt="2025-11-17T15:19:14.651" v="307" actId="20577"/>
        <pc:sldMkLst>
          <pc:docMk/>
          <pc:sldMk cId="2730061806" sldId="520"/>
        </pc:sldMkLst>
        <pc:spChg chg="mod">
          <ac:chgData name="Wiebe Buising" userId="e4e9a427-14b6-4e9c-9aab-16c20bd32d9c" providerId="ADAL" clId="{AA552E38-6883-556A-9EF5-426ACD716330}" dt="2025-11-17T15:19:14.651" v="307" actId="20577"/>
          <ac:spMkLst>
            <pc:docMk/>
            <pc:sldMk cId="2730061806" sldId="520"/>
            <ac:spMk id="3" creationId="{B5CA20B5-1805-FD0E-F0B5-5E79532E33EE}"/>
          </ac:spMkLst>
        </pc:spChg>
      </pc:sldChg>
      <pc:sldChg chg="modSp mod">
        <pc:chgData name="Wiebe Buising" userId="e4e9a427-14b6-4e9c-9aab-16c20bd32d9c" providerId="ADAL" clId="{AA552E38-6883-556A-9EF5-426ACD716330}" dt="2025-11-17T15:23:30.479" v="339" actId="20577"/>
        <pc:sldMkLst>
          <pc:docMk/>
          <pc:sldMk cId="1580476578" sldId="524"/>
        </pc:sldMkLst>
        <pc:spChg chg="mod">
          <ac:chgData name="Wiebe Buising" userId="e4e9a427-14b6-4e9c-9aab-16c20bd32d9c" providerId="ADAL" clId="{AA552E38-6883-556A-9EF5-426ACD716330}" dt="2025-11-17T15:11:41.039" v="68" actId="20577"/>
          <ac:spMkLst>
            <pc:docMk/>
            <pc:sldMk cId="1580476578" sldId="524"/>
            <ac:spMk id="2" creationId="{47C65604-C58B-D58F-357E-431BBBDC553E}"/>
          </ac:spMkLst>
        </pc:spChg>
        <pc:spChg chg="mod">
          <ac:chgData name="Wiebe Buising" userId="e4e9a427-14b6-4e9c-9aab-16c20bd32d9c" providerId="ADAL" clId="{AA552E38-6883-556A-9EF5-426ACD716330}" dt="2025-11-17T15:11:29.509" v="52" actId="20577"/>
          <ac:spMkLst>
            <pc:docMk/>
            <pc:sldMk cId="1580476578" sldId="524"/>
            <ac:spMk id="3" creationId="{377192EB-4FCC-CDCF-5C94-862C334771FF}"/>
          </ac:spMkLst>
        </pc:spChg>
        <pc:spChg chg="mod">
          <ac:chgData name="Wiebe Buising" userId="e4e9a427-14b6-4e9c-9aab-16c20bd32d9c" providerId="ADAL" clId="{AA552E38-6883-556A-9EF5-426ACD716330}" dt="2025-11-17T15:23:30.479" v="339" actId="20577"/>
          <ac:spMkLst>
            <pc:docMk/>
            <pc:sldMk cId="1580476578" sldId="524"/>
            <ac:spMk id="4" creationId="{8A1EDC3B-7E5B-DDA0-A683-7BCCC06F7E18}"/>
          </ac:spMkLst>
        </pc:spChg>
        <pc:spChg chg="mod">
          <ac:chgData name="Wiebe Buising" userId="e4e9a427-14b6-4e9c-9aab-16c20bd32d9c" providerId="ADAL" clId="{AA552E38-6883-556A-9EF5-426ACD716330}" dt="2025-11-17T15:12:35.411" v="69" actId="1076"/>
          <ac:spMkLst>
            <pc:docMk/>
            <pc:sldMk cId="1580476578" sldId="524"/>
            <ac:spMk id="13" creationId="{4D3011CA-6DBB-20BC-F474-2E8AF9EFD458}"/>
          </ac:spMkLst>
        </pc:spChg>
        <pc:spChg chg="mod">
          <ac:chgData name="Wiebe Buising" userId="e4e9a427-14b6-4e9c-9aab-16c20bd32d9c" providerId="ADAL" clId="{AA552E38-6883-556A-9EF5-426ACD716330}" dt="2025-11-17T15:12:49.450" v="70" actId="1076"/>
          <ac:spMkLst>
            <pc:docMk/>
            <pc:sldMk cId="1580476578" sldId="524"/>
            <ac:spMk id="16" creationId="{54B5A562-84E3-0286-1B8D-40E7C460DC09}"/>
          </ac:spMkLst>
        </pc:spChg>
      </pc:sldChg>
      <pc:sldChg chg="modSp add mod">
        <pc:chgData name="Wiebe Buising" userId="e4e9a427-14b6-4e9c-9aab-16c20bd32d9c" providerId="ADAL" clId="{AA552E38-6883-556A-9EF5-426ACD716330}" dt="2025-11-17T15:24:15.207" v="347" actId="20577"/>
        <pc:sldMkLst>
          <pc:docMk/>
          <pc:sldMk cId="3647151588" sldId="525"/>
        </pc:sldMkLst>
        <pc:spChg chg="mod">
          <ac:chgData name="Wiebe Buising" userId="e4e9a427-14b6-4e9c-9aab-16c20bd32d9c" providerId="ADAL" clId="{AA552E38-6883-556A-9EF5-426ACD716330}" dt="2025-11-17T15:24:15.207" v="347" actId="20577"/>
          <ac:spMkLst>
            <pc:docMk/>
            <pc:sldMk cId="3647151588" sldId="525"/>
            <ac:spMk id="2" creationId="{54BA51C7-B31A-0FF2-31C8-E8E76D6D24E6}"/>
          </ac:spMkLst>
        </pc:spChg>
        <pc:spChg chg="mod">
          <ac:chgData name="Wiebe Buising" userId="e4e9a427-14b6-4e9c-9aab-16c20bd32d9c" providerId="ADAL" clId="{AA552E38-6883-556A-9EF5-426ACD716330}" dt="2025-11-17T15:16:04.364" v="113" actId="20577"/>
          <ac:spMkLst>
            <pc:docMk/>
            <pc:sldMk cId="3647151588" sldId="525"/>
            <ac:spMk id="3" creationId="{3E0590B0-002B-D8B3-F2A9-A8328176A01B}"/>
          </ac:spMkLst>
        </pc:spChg>
        <pc:spChg chg="mod">
          <ac:chgData name="Wiebe Buising" userId="e4e9a427-14b6-4e9c-9aab-16c20bd32d9c" providerId="ADAL" clId="{AA552E38-6883-556A-9EF5-426ACD716330}" dt="2025-11-17T15:17:00.310" v="115" actId="255"/>
          <ac:spMkLst>
            <pc:docMk/>
            <pc:sldMk cId="3647151588" sldId="525"/>
            <ac:spMk id="4" creationId="{4B39E9CE-C1F9-4DB6-6F9D-27CC21D9B71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99E53-1638-4E25-9D5F-D0D09001B9AC}" type="datetimeFigureOut">
              <a:rPr lang="nl-NL" smtClean="0"/>
              <a:t>19-11-2025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8D996-8635-41D7-A122-8EB7924D56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7783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2CAD5-3038-4D7F-FD61-3988F733E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63BE836-4DE8-026D-786D-26878086FC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38A262F-9CA1-D989-9EEA-AB68036367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3D2387E-63D6-6EAF-1E9B-A1627F9B76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0CA745-3A0E-449C-BE0F-2E4730BF3CF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005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F5F70-BFEC-E85D-2B9F-2962FDD66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2D9CA92-AF6F-C57F-F474-BD884E1746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C5E5D36-CE49-5297-7F84-2117480DBA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5905BB7-685C-3F0A-A36A-A4F1B62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17FE5-93FC-4F1B-A217-BC334ABE307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804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8D996-8635-41D7-A122-8EB7924D564B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7095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7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9.sv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9.sv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9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9.sv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9.sv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9.sv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9.sv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9.sv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9.sv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EBE4755-54A0-BE4A-A1D1-44625DF7DD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06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57749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1266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9843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6739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0028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9635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5576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1F52F3E-725F-8745-9F31-C52D92D324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67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2D8D946-A344-3147-A971-781F250C05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91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895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316249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D29F35F-0F39-594C-826B-4BDC677D6B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20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3115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C559DCA-5789-E947-96F2-E0A472AD8B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99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24629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7628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67231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2520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8635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1777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1295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FBE31237-1083-AB4B-91BD-AFA64A0C07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8437548B-FF95-DB49-849D-A635600FE61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7039328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5969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8182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42880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64127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CC89E80-9261-BB4A-A6CC-EB46D74DDB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3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E5BD8074-A8E6-2B46-82E2-9C872A82DB1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944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C8AEFCCC-40B4-294C-B7C6-9EF1FBDEFAC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840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E45EE5BE-E669-9D46-B874-885CEBBDD2D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01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Onder"/>
          <p:cNvSpPr>
            <a:spLocks noChangeArrowheads="1"/>
          </p:cNvSpPr>
          <p:nvPr userDrawn="1"/>
        </p:nvSpPr>
        <p:spPr bwMode="auto">
          <a:xfrm>
            <a:off x="0" y="6318250"/>
            <a:ext cx="12192000" cy="539750"/>
          </a:xfrm>
          <a:prstGeom prst="rect">
            <a:avLst/>
          </a:prstGeom>
          <a:solidFill>
            <a:srgbClr val="046F9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nl-NL" altLang="nl-NL" sz="1800" dirty="0">
              <a:solidFill>
                <a:srgbClr val="FFFFFF"/>
              </a:solidFill>
            </a:endParaRPr>
          </a:p>
        </p:txBody>
      </p:sp>
      <p:sp>
        <p:nvSpPr>
          <p:cNvPr id="5" name="shpTekst"/>
          <p:cNvSpPr>
            <a:spLocks noChangeArrowheads="1"/>
          </p:cNvSpPr>
          <p:nvPr userDrawn="1"/>
        </p:nvSpPr>
        <p:spPr bwMode="auto">
          <a:xfrm>
            <a:off x="0" y="1"/>
            <a:ext cx="12192000" cy="1071563"/>
          </a:xfrm>
          <a:prstGeom prst="rect">
            <a:avLst/>
          </a:prstGeom>
          <a:solidFill>
            <a:srgbClr val="046F9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nl-NL" altLang="nl-NL" sz="1800" dirty="0">
              <a:solidFill>
                <a:srgbClr val="FFFFFF"/>
              </a:solidFill>
            </a:endParaRPr>
          </a:p>
        </p:txBody>
      </p:sp>
      <p:pic>
        <p:nvPicPr>
          <p:cNvPr id="6" name="shpDatum" descr="RO__vervolgpagina~LP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067" y="1233039"/>
            <a:ext cx="10462717" cy="5715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spc="-60" baseline="0">
                <a:solidFill>
                  <a:srgbClr val="2494C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493144" y="1798626"/>
            <a:ext cx="10477573" cy="4273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>
              <a:buFont typeface="Arial" pitchFamily="34" charset="0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96000" indent="-252000">
              <a:buFontTx/>
              <a:buBlip>
                <a:blip r:embed="rId3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4000">
              <a:buSzPct val="100000"/>
              <a:buFontTx/>
              <a:buBlip>
                <a:blip r:embed="rId4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7" name="shpTitel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 dirty="0"/>
          </a:p>
        </p:txBody>
      </p:sp>
      <p:sp>
        <p:nvSpPr>
          <p:cNvPr id="8" name="shpKleurvlakBoven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 dirty="0"/>
          </a:p>
        </p:txBody>
      </p:sp>
      <p:sp>
        <p:nvSpPr>
          <p:cNvPr id="9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077328-A39D-4A70-958B-17DDB1E51E24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935323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E777B0-E8EA-BCB3-1964-E9ED0D782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EE0F4A3-575B-D7A1-A363-81E13546BA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6E70FD2-C7DA-BD30-161E-847D0E876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11B5-C4EE-481C-8B3D-D0FE12393A20}" type="datetimeFigureOut">
              <a:rPr lang="nl-NL" smtClean="0"/>
              <a:t>19-11-2025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DF7FCE3-A05C-C81A-7807-F949AC701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F8DDFE-AE71-E6C6-C637-942DB2EF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A855-36D8-4208-8A79-4CD1CC45F6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1370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511EAEE-859D-C44F-B575-334B22A17A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9D360720-C202-8C45-9FBF-F7D13BCD9DB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121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E4C782-8684-AF92-D223-217A68DFD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8EC8AF-DD35-7F76-7C9E-41AE3985A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FADDA0-19F0-405D-E8E5-7E3D4CD9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11B5-C4EE-481C-8B3D-D0FE12393A20}" type="datetimeFigureOut">
              <a:rPr lang="nl-NL" smtClean="0"/>
              <a:t>19-11-2025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D06833-188E-A10E-419B-FC6A9A646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75FA53-95CE-A404-DF90-97E5BF328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A855-36D8-4208-8A79-4CD1CC45F6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95406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A0F1D6-2FFA-A5F8-BAF5-F8BFB22F2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0E00CDA-6BA1-B338-8C9C-904B14E28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A84E39-76ED-72D5-3336-0780E5762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11B5-C4EE-481C-8B3D-D0FE12393A20}" type="datetimeFigureOut">
              <a:rPr lang="nl-NL" smtClean="0"/>
              <a:t>19-11-2025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829FCD-34B2-1465-4978-9762E89D2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B80A33-C539-A5CB-2EA6-78396AFE7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A855-36D8-4208-8A79-4CD1CC45F6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96054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C4EC38-F9D8-CD30-50DE-5506BD844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F9770E-797E-C8EB-8507-96056D4FD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8C384DB-DABD-7510-61B5-33873BF37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E5FFB11-E51D-3205-5DB7-62A263F94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11B5-C4EE-481C-8B3D-D0FE12393A20}" type="datetimeFigureOut">
              <a:rPr lang="nl-NL" smtClean="0"/>
              <a:t>19-11-2025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AC259B0-4868-FBC1-AADF-EABED33A3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CBFD15A-D0B5-845E-3DB8-0779F62F7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A855-36D8-4208-8A79-4CD1CC45F6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53303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FDE7F2-6D60-36C2-02D2-BACFB7A0B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6DD4E89-3828-D50B-4D72-7975728FE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E400B85-424D-D354-7439-A2194672E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299E5B4-E802-BC35-A8D5-4FFBDD4F1F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4A5A09B-06D8-D607-9A45-D87FD7DBB8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83612AD-F40A-ED4E-E617-68E171B37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11B5-C4EE-481C-8B3D-D0FE12393A20}" type="datetimeFigureOut">
              <a:rPr lang="nl-NL" smtClean="0"/>
              <a:t>19-11-2025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5D38092-07F6-3FF3-ADFE-4D0396588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5F4AEA8-31C9-EB13-B1C9-3C0AF2C2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A855-36D8-4208-8A79-4CD1CC45F6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08234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3E77EE-B209-7C1F-473B-3C61011F2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EBB9707-2230-13DA-1719-0C82AAAF5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11B5-C4EE-481C-8B3D-D0FE12393A20}" type="datetimeFigureOut">
              <a:rPr lang="nl-NL" smtClean="0"/>
              <a:t>19-11-2025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7D6D8C2-2FB4-F709-5EB9-DF5A6EACD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8CCEE9E-5698-2271-E971-D44D5BF47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A855-36D8-4208-8A79-4CD1CC45F6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29445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CC21716-9AA0-92D2-5637-6FB423C64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11B5-C4EE-481C-8B3D-D0FE12393A20}" type="datetimeFigureOut">
              <a:rPr lang="nl-NL" smtClean="0"/>
              <a:t>19-11-2025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CAFF809-132E-C440-C850-D4997E007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C92862C-95FC-0F3B-E1FE-1DBEDF2A0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A855-36D8-4208-8A79-4CD1CC45F6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52808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31FAEE-D678-A8AC-9A0A-5115B13A3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534FDA-76E5-BCAE-5BA4-2B6EA1214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9B5013D-5605-FBE7-5165-2498A701A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9DBE602-E6F6-A8CB-B7BD-7EDF3E6F8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11B5-C4EE-481C-8B3D-D0FE12393A20}" type="datetimeFigureOut">
              <a:rPr lang="nl-NL" smtClean="0"/>
              <a:t>19-11-2025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E23324E-72AC-D04C-33BE-C4C7EF551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A852245-26F6-4161-9440-13FFC880A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A855-36D8-4208-8A79-4CD1CC45F6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89857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FAFFF2-DFD5-130D-8B98-72AE4EA25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B3AA4FC-CBF4-AD39-4079-8669D22D07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AC441FC-23A8-290F-AFAD-18DC80C9D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2C61845-603F-0C08-9AE8-9FC18A6E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11B5-C4EE-481C-8B3D-D0FE12393A20}" type="datetimeFigureOut">
              <a:rPr lang="nl-NL" smtClean="0"/>
              <a:t>19-11-2025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8384960-8875-4A20-72A7-68CAC97AE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D6E353C-45F3-9B51-78D5-8A017F61D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A855-36D8-4208-8A79-4CD1CC45F6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77644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39BDFB-0E27-A8C7-F454-1A333EA76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BB4F83F-1EE0-0300-7F5B-E45EF0B9D9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EA2DF3-FE32-97AF-7AB6-1E7AF69E5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11B5-C4EE-481C-8B3D-D0FE12393A20}" type="datetimeFigureOut">
              <a:rPr lang="nl-NL" smtClean="0"/>
              <a:t>19-11-2025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BF8807D-A085-9579-9A74-2120FFFD1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8FE9C23-046F-EB16-A8DC-225A6621F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A855-36D8-4208-8A79-4CD1CC45F6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14226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783691C-0395-E7E6-006F-5791A114A3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CAF4E7B-D8A6-515D-3D63-3F47E919E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3E0ACBB-AF76-C477-31EE-2B453CBE2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11B5-C4EE-481C-8B3D-D0FE12393A20}" type="datetimeFigureOut">
              <a:rPr lang="nl-NL" smtClean="0"/>
              <a:t>19-11-2025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111E18-EDF6-5333-B3D3-A8C06303A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A38594-1B25-3292-C0F0-48DFE8510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A855-36D8-4208-8A79-4CD1CC45F6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0217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A0AFD14-6D12-784C-A3CF-527AFBDAA5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467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Onder"/>
          <p:cNvSpPr>
            <a:spLocks noChangeArrowheads="1"/>
          </p:cNvSpPr>
          <p:nvPr userDrawn="1"/>
        </p:nvSpPr>
        <p:spPr bwMode="auto">
          <a:xfrm>
            <a:off x="0" y="6318250"/>
            <a:ext cx="12192000" cy="539750"/>
          </a:xfrm>
          <a:prstGeom prst="rect">
            <a:avLst/>
          </a:prstGeom>
          <a:solidFill>
            <a:srgbClr val="046F9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nl-NL" altLang="nl-NL" sz="1800" dirty="0">
              <a:solidFill>
                <a:srgbClr val="FFFFFF"/>
              </a:solidFill>
            </a:endParaRPr>
          </a:p>
        </p:txBody>
      </p:sp>
      <p:sp>
        <p:nvSpPr>
          <p:cNvPr id="5" name="shpTekst"/>
          <p:cNvSpPr>
            <a:spLocks noChangeArrowheads="1"/>
          </p:cNvSpPr>
          <p:nvPr userDrawn="1"/>
        </p:nvSpPr>
        <p:spPr bwMode="auto">
          <a:xfrm>
            <a:off x="0" y="1"/>
            <a:ext cx="12192000" cy="1071563"/>
          </a:xfrm>
          <a:prstGeom prst="rect">
            <a:avLst/>
          </a:prstGeom>
          <a:solidFill>
            <a:srgbClr val="046F9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nl-NL" altLang="nl-NL" sz="1800" dirty="0">
              <a:solidFill>
                <a:srgbClr val="FFFFFF"/>
              </a:solidFill>
            </a:endParaRPr>
          </a:p>
        </p:txBody>
      </p:sp>
      <p:pic>
        <p:nvPicPr>
          <p:cNvPr id="6" name="shpDatum" descr="RO__vervolgpagina~LP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067" y="1233039"/>
            <a:ext cx="10462717" cy="5715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spc="-60" baseline="0">
                <a:solidFill>
                  <a:srgbClr val="2494C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493144" y="1798626"/>
            <a:ext cx="10477573" cy="4273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>
              <a:buFont typeface="Arial" pitchFamily="34" charset="0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96000" indent="-252000">
              <a:buFontTx/>
              <a:buBlip>
                <a:blip r:embed="rId3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4000">
              <a:buSzPct val="100000"/>
              <a:buFontTx/>
              <a:buBlip>
                <a:blip r:embed="rId4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7" name="shpTitel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 dirty="0"/>
          </a:p>
        </p:txBody>
      </p:sp>
      <p:sp>
        <p:nvSpPr>
          <p:cNvPr id="8" name="shpKleurvlakBoven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 dirty="0"/>
          </a:p>
        </p:txBody>
      </p:sp>
      <p:sp>
        <p:nvSpPr>
          <p:cNvPr id="9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077328-A39D-4A70-958B-17DDB1E51E24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3076670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0B5E30AC-5F8E-C945-889F-BB2A4D0CE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4531" r="5541" b="46602"/>
          <a:stretch/>
        </p:blipFill>
        <p:spPr>
          <a:xfrm rot="16200000">
            <a:off x="3412959" y="-1921043"/>
            <a:ext cx="6858002" cy="1070008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4611018-E0D5-BF45-B124-6BD0F554E3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50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AA851BB0-C2AF-C04D-B2E7-9E4E0C05F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4531" t="7125" r="5541" b="66176"/>
          <a:stretch/>
        </p:blipFill>
        <p:spPr>
          <a:xfrm rot="16200000">
            <a:off x="6087978" y="753978"/>
            <a:ext cx="6858002" cy="53500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>
          <a:xfrm>
            <a:off x="2021680" y="6577355"/>
            <a:ext cx="3617119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>
          <a:xfrm>
            <a:off x="2021680" y="6255280"/>
            <a:ext cx="3617119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6553199" y="6266568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14196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5000" y="2289485"/>
            <a:ext cx="10923588" cy="3795905"/>
          </a:xfrm>
        </p:spPr>
        <p:txBody>
          <a:bodyPr numCol="2" spcCol="468000"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>
          <a:xfrm>
            <a:off x="2021680" y="6577355"/>
            <a:ext cx="3617119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>
          <a:xfrm>
            <a:off x="2021680" y="6255280"/>
            <a:ext cx="3617119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>
          <a:xfrm>
            <a:off x="6553199" y="6255280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A0EAA59-B2DE-BE4C-BF4F-FF600E7CBE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412" y="6223088"/>
            <a:ext cx="1127156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067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>
          <a:xfrm>
            <a:off x="2021680" y="6577355"/>
            <a:ext cx="3617119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>
          <a:xfrm>
            <a:off x="2021680" y="6255280"/>
            <a:ext cx="3617119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51212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55BAFB1C-5D11-944A-96BB-FA74D8B08F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en-GB"/>
              <a:t>Click icon to add picture</a:t>
            </a:r>
            <a:endParaRPr lang="nl-NL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5FF1452E-61D4-2248-8677-11F4BF8179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C9820BD0-9A0A-3340-ADA6-D9FCECC4B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3412" y="6223088"/>
            <a:ext cx="1127156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410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6E19C9-304E-2449-97C6-FE278BA8D221}"/>
              </a:ext>
            </a:extLst>
          </p:cNvPr>
          <p:cNvSpPr/>
          <p:nvPr userDrawn="1"/>
        </p:nvSpPr>
        <p:spPr>
          <a:xfrm>
            <a:off x="0" y="6221413"/>
            <a:ext cx="12192000" cy="636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554271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4981683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4682" y="5671016"/>
            <a:ext cx="513746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>
          <a:xfrm>
            <a:off x="2021680" y="6572064"/>
            <a:ext cx="3617119" cy="26427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>
          <a:xfrm>
            <a:off x="2021680" y="6249989"/>
            <a:ext cx="361711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>
          <a:xfrm>
            <a:off x="6553199" y="6245921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2AC70C0-3F62-AD40-8225-7DFC4A386A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E71B0B9D-1DF0-634C-BB24-80EFB4F29B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en-GB"/>
              <a:t>Click icon to add picture</a:t>
            </a:r>
            <a:endParaRPr lang="nl-NL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D6E934C2-AD4D-754E-864E-095C749D28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3412" y="6223088"/>
            <a:ext cx="1127156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24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>
          <a:xfrm>
            <a:off x="2021680" y="6577355"/>
            <a:ext cx="3617119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>
          <a:xfrm>
            <a:off x="2021680" y="6255280"/>
            <a:ext cx="3617119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>
          <a:xfrm>
            <a:off x="6553199" y="6255280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DF6F61C-97D5-AA49-8399-84317D3394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CBD14971-B750-334C-8053-0458F22D67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3412" y="6223088"/>
            <a:ext cx="1127156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578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>
          <a:xfrm>
            <a:off x="2021680" y="6577355"/>
            <a:ext cx="3617119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>
          <a:xfrm>
            <a:off x="2021680" y="6255280"/>
            <a:ext cx="3617119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>
          <a:xfrm>
            <a:off x="6553199" y="6256515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1921528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5000" y="5671016"/>
            <a:ext cx="5003800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E728E48-643E-544D-A813-C0BAB23F9F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C817312-BF81-6648-A1E8-F065624A01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3412" y="6223088"/>
            <a:ext cx="1127156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108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A367BF-A516-F74D-B9B6-B1283EA337F7}"/>
              </a:ext>
            </a:extLst>
          </p:cNvPr>
          <p:cNvSpPr/>
          <p:nvPr userDrawn="1"/>
        </p:nvSpPr>
        <p:spPr>
          <a:xfrm>
            <a:off x="0" y="6221413"/>
            <a:ext cx="6096000" cy="636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2105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12517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22930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333427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>
          <a:xfrm>
            <a:off x="2021680" y="6577355"/>
            <a:ext cx="3617119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>
          <a:xfrm>
            <a:off x="2021680" y="6255280"/>
            <a:ext cx="3617119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>
          <a:xfrm>
            <a:off x="6553199" y="6255280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0273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07017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3113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415588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AF260D0C-1E71-C54C-BC16-D1CBE1023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9EED2F2A-DF73-D341-BA74-9A7940799D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3412" y="6223088"/>
            <a:ext cx="1127156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381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1B2F99-B9CE-DC42-9785-7C16D31CB189}"/>
              </a:ext>
            </a:extLst>
          </p:cNvPr>
          <p:cNvSpPr/>
          <p:nvPr userDrawn="1"/>
        </p:nvSpPr>
        <p:spPr>
          <a:xfrm>
            <a:off x="0" y="6221413"/>
            <a:ext cx="6096000" cy="636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>
          <a:xfrm>
            <a:off x="2021680" y="6577355"/>
            <a:ext cx="3617119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>
          <a:xfrm>
            <a:off x="2021680" y="6255280"/>
            <a:ext cx="3617119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>
          <a:xfrm>
            <a:off x="6553199" y="6255280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C44ED47-A238-2D42-9C79-E60FB98206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9190F025-865E-F841-BC89-4D27C20D91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3412" y="6223088"/>
            <a:ext cx="1127156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9EB05636-7F8C-1348-B5BB-6852BA80BA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693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B35FD1-793A-0D44-913A-EDCCA93FB8B9}"/>
              </a:ext>
            </a:extLst>
          </p:cNvPr>
          <p:cNvSpPr/>
          <p:nvPr userDrawn="1"/>
        </p:nvSpPr>
        <p:spPr>
          <a:xfrm>
            <a:off x="0" y="6221413"/>
            <a:ext cx="6096000" cy="636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3"/>
            <a:ext cx="5003801" cy="1864228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>
          <a:xfrm>
            <a:off x="2021680" y="6577355"/>
            <a:ext cx="3617119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>
          <a:xfrm>
            <a:off x="2021680" y="6255280"/>
            <a:ext cx="3617119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>
          <a:xfrm>
            <a:off x="6553199" y="6255279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FCF7695-4593-1943-B84E-F8C54CACBE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B17EE53B-AE9D-6A4C-B27E-7DAA7C844E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3412" y="6223088"/>
            <a:ext cx="1127156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9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80891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80891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>
          <a:xfrm>
            <a:off x="2021680" y="6577355"/>
            <a:ext cx="3617119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>
          <a:xfrm>
            <a:off x="2021680" y="6255280"/>
            <a:ext cx="3617119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>
          <a:xfrm>
            <a:off x="6553199" y="6255280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E444845-6DCA-4547-8D6B-F70CEA7B6C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412" y="6223088"/>
            <a:ext cx="1127156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142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131652"/>
          </a:xfrm>
          <a:noFill/>
        </p:spPr>
        <p:txBody>
          <a:bodyPr lIns="180000" tIns="180000" rIns="180000" bIns="72000"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131652"/>
          </a:xfrm>
          <a:noFill/>
        </p:spPr>
        <p:txBody>
          <a:bodyPr lIns="180000" tIns="180000" rIns="180000" bIns="72000"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>
          <a:xfrm>
            <a:off x="2021680" y="6577355"/>
            <a:ext cx="3617119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2021680" y="6255280"/>
            <a:ext cx="3617119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>
          <a:xfrm>
            <a:off x="6553199" y="6255280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D268E64-BDF6-534B-B26D-47DFDD50A3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412" y="6223088"/>
            <a:ext cx="1127156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03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>
          <a:xfrm>
            <a:off x="2021680" y="6577355"/>
            <a:ext cx="3617119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>
          <a:xfrm>
            <a:off x="2021680" y="6255280"/>
            <a:ext cx="3617119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>
          <a:xfrm>
            <a:off x="6553199" y="6255279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F5F4CDD-B90E-794B-96B7-FA1730DB56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412" y="6223088"/>
            <a:ext cx="1127156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957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65797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>
          <a:xfrm>
            <a:off x="2021680" y="6577355"/>
            <a:ext cx="3617119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>
          <a:xfrm>
            <a:off x="2021680" y="6255280"/>
            <a:ext cx="3617119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>
          <a:xfrm>
            <a:off x="6553199" y="6251212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304BD78-BA61-3644-9A4A-A59C3B6587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412" y="6223088"/>
            <a:ext cx="1127156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407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087C00C-D76F-0A4C-A9F3-D49189C43A71}"/>
              </a:ext>
            </a:extLst>
          </p:cNvPr>
          <p:cNvSpPr/>
          <p:nvPr userDrawn="1"/>
        </p:nvSpPr>
        <p:spPr>
          <a:xfrm>
            <a:off x="0" y="6221413"/>
            <a:ext cx="12192000" cy="636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008075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2021680" y="6577355"/>
            <a:ext cx="3617119" cy="26427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>
          <a:xfrm>
            <a:off x="2021680" y="6255280"/>
            <a:ext cx="361711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55279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5D0D7C9-1972-624F-AD4A-E6443B67E8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412" y="6223088"/>
            <a:ext cx="1127156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06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987658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>
          <a:xfrm>
            <a:off x="2021680" y="6577355"/>
            <a:ext cx="3617119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>
          <a:xfrm>
            <a:off x="2021680" y="6255280"/>
            <a:ext cx="3617119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6553199" y="6255279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4192ED1-35F7-F64E-AACD-559B87AC0D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412" y="6223088"/>
            <a:ext cx="1127156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5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>
          <a:xfrm>
            <a:off x="2021680" y="6577355"/>
            <a:ext cx="3617119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>
          <a:xfrm>
            <a:off x="2021680" y="6255280"/>
            <a:ext cx="3617119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>
          <a:xfrm>
            <a:off x="6553199" y="6255280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AB1A3E9-97CB-CA43-9E2C-4CE700C68A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60C4385-10F8-6948-A6D1-2A77F9EE00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3412" y="6223088"/>
            <a:ext cx="1127156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3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72E05D-47DC-8848-A8C0-B32F776E484F}"/>
              </a:ext>
            </a:extLst>
          </p:cNvPr>
          <p:cNvSpPr/>
          <p:nvPr userDrawn="1"/>
        </p:nvSpPr>
        <p:spPr>
          <a:xfrm>
            <a:off x="0" y="6221413"/>
            <a:ext cx="6096000" cy="636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>
          <a:xfrm>
            <a:off x="2021680" y="6577355"/>
            <a:ext cx="3617119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>
          <a:xfrm>
            <a:off x="2021680" y="6255280"/>
            <a:ext cx="3617119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>
          <a:xfrm>
            <a:off x="6553199" y="6255279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E770F96-3C80-EF44-950D-D974353140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4FD6B7D-3346-D24D-8C48-0A1790D971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3412" y="6223088"/>
            <a:ext cx="1127156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99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65797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>
          <a:xfrm>
            <a:off x="2021680" y="6577355"/>
            <a:ext cx="3617119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>
          <a:xfrm>
            <a:off x="2021680" y="6255280"/>
            <a:ext cx="3617119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>
          <a:xfrm>
            <a:off x="6553199" y="6258190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FEA9CD8A-F97B-7D48-B841-00E8B63B2C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412" y="6223088"/>
            <a:ext cx="1127156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49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AFC6884B-BC2E-E047-9F81-148C584CAF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31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1"/>
            <a:ext cx="5005388" cy="379579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79E357-776F-C34A-9BD5-B93CB4595B3C}"/>
              </a:ext>
            </a:extLst>
          </p:cNvPr>
          <p:cNvSpPr/>
          <p:nvPr userDrawn="1"/>
        </p:nvSpPr>
        <p:spPr>
          <a:xfrm>
            <a:off x="0" y="6221413"/>
            <a:ext cx="6096000" cy="636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>
          <a:xfrm>
            <a:off x="2021680" y="6577355"/>
            <a:ext cx="3617119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>
          <a:xfrm>
            <a:off x="2021680" y="6255280"/>
            <a:ext cx="3617119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>
          <a:xfrm>
            <a:off x="6553199" y="6255280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E2861002-9B37-3648-AC12-62C3BB3C1FD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6905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en-GB"/>
              <a:t>Click icon to add picture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9945B71-DBE8-C64D-A8FF-A06662931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4247DE58-E0A6-4949-8C8F-FBFDAD02E7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3412" y="6223088"/>
            <a:ext cx="1127156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26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1"/>
            <a:ext cx="5003800" cy="379579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>
          <a:xfrm>
            <a:off x="2021680" y="6577355"/>
            <a:ext cx="3617119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>
          <a:xfrm>
            <a:off x="2021680" y="6255280"/>
            <a:ext cx="3617119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>
          <a:xfrm>
            <a:off x="6553199" y="6255280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1817E04A-B9A8-0D44-BBB8-122507EA081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0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en-GB"/>
              <a:t>Click icon to add picture</a:t>
            </a:r>
            <a:endParaRPr lang="nl-NL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5AB827A-0987-BA40-886A-81398F386A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412" y="6223088"/>
            <a:ext cx="1127156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62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335903"/>
          </a:xfrm>
        </p:spPr>
        <p:txBody>
          <a:bodyPr numCol="2" spcCol="468000"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>
          <a:xfrm>
            <a:off x="2021680" y="6577355"/>
            <a:ext cx="3617119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>
          <a:xfrm>
            <a:off x="2021680" y="6255280"/>
            <a:ext cx="3617119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>
          <a:xfrm>
            <a:off x="6553199" y="6255280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8466592-3EDA-8A4C-9A9E-0690EAD4E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1441319C-257B-0E44-B8AA-D454F8D620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3412" y="6223088"/>
            <a:ext cx="1127156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487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744535-C99A-3C45-8B31-E5A2370B0989}"/>
              </a:ext>
            </a:extLst>
          </p:cNvPr>
          <p:cNvSpPr/>
          <p:nvPr userDrawn="1"/>
        </p:nvSpPr>
        <p:spPr>
          <a:xfrm>
            <a:off x="0" y="6221413"/>
            <a:ext cx="12192000" cy="636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8"/>
            <a:ext cx="10923588" cy="2320272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>
          <a:xfrm>
            <a:off x="2021680" y="6577355"/>
            <a:ext cx="3617119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>
          <a:xfrm>
            <a:off x="2021680" y="6255280"/>
            <a:ext cx="3617119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>
          <a:xfrm>
            <a:off x="6553199" y="6255279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96EB5FC-8C1F-6C4B-A58D-EB4F7D1171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412" y="6223088"/>
            <a:ext cx="1127156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606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1"/>
            <a:ext cx="5004595" cy="2176972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36F64D-86BB-4C40-9AAC-6288C8870F41}"/>
              </a:ext>
            </a:extLst>
          </p:cNvPr>
          <p:cNvSpPr/>
          <p:nvPr userDrawn="1"/>
        </p:nvSpPr>
        <p:spPr>
          <a:xfrm>
            <a:off x="0" y="6221413"/>
            <a:ext cx="12192000" cy="636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>
          <a:xfrm>
            <a:off x="2021680" y="6577355"/>
            <a:ext cx="3617119" cy="26427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>
          <a:xfrm>
            <a:off x="2021680" y="6255280"/>
            <a:ext cx="361711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>
          <a:xfrm>
            <a:off x="6553199" y="6255279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D73C477-5A3E-6D4F-81D8-93E024E4D0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412" y="6223088"/>
            <a:ext cx="1127156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71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1"/>
            <a:ext cx="5004594" cy="2176972"/>
          </a:xfrm>
        </p:spPr>
        <p:txBody>
          <a:bodyPr anchor="t" anchorCtr="0"/>
          <a:lstStyle/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>
          <a:xfrm>
            <a:off x="2021680" y="6577355"/>
            <a:ext cx="3617119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>
          <a:xfrm>
            <a:off x="2021680" y="6255280"/>
            <a:ext cx="3617119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>
          <a:xfrm>
            <a:off x="6553199" y="6255280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93E5FF1-0F49-9D42-B417-48973A0BB5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412" y="6223088"/>
            <a:ext cx="1127156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700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1"/>
            <a:ext cx="10923588" cy="2197390"/>
          </a:xfrm>
        </p:spPr>
        <p:txBody>
          <a:bodyPr tIns="50400" numCol="2" spcCol="468000"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25BFBC-8815-6444-8CC9-FA9EC77EF89F}"/>
              </a:ext>
            </a:extLst>
          </p:cNvPr>
          <p:cNvSpPr/>
          <p:nvPr userDrawn="1"/>
        </p:nvSpPr>
        <p:spPr>
          <a:xfrm>
            <a:off x="0" y="6221413"/>
            <a:ext cx="12192000" cy="636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>
          <a:xfrm>
            <a:off x="2021680" y="6577355"/>
            <a:ext cx="3617119" cy="26427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>
          <a:xfrm>
            <a:off x="2021680" y="6255280"/>
            <a:ext cx="361711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>
          <a:xfrm>
            <a:off x="6553199" y="6255279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695567E0-F0CC-484B-8F96-F834E9B6F0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412" y="6223088"/>
            <a:ext cx="1127156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71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1"/>
            <a:ext cx="10923588" cy="2197389"/>
          </a:xfrm>
        </p:spPr>
        <p:txBody>
          <a:bodyPr tIns="50400" numCol="2" spcCol="468000"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>
          <a:xfrm>
            <a:off x="2021680" y="6577355"/>
            <a:ext cx="3617119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>
          <a:xfrm>
            <a:off x="2021680" y="6255280"/>
            <a:ext cx="3617119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>
          <a:xfrm>
            <a:off x="6553199" y="6255280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BB50C9B-2A15-5E4D-B651-26F0B2322B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412" y="6223088"/>
            <a:ext cx="1127156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258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1ADB06-D301-AD42-AABC-D0C8527783CD}"/>
              </a:ext>
            </a:extLst>
          </p:cNvPr>
          <p:cNvSpPr/>
          <p:nvPr userDrawn="1"/>
        </p:nvSpPr>
        <p:spPr>
          <a:xfrm>
            <a:off x="0" y="6221413"/>
            <a:ext cx="12192000" cy="636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>
          <a:xfrm>
            <a:off x="2021680" y="6577355"/>
            <a:ext cx="3617119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>
          <a:xfrm>
            <a:off x="2021680" y="6255280"/>
            <a:ext cx="3617119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>
          <a:xfrm>
            <a:off x="6553199" y="6255279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5A1A7B5-9940-B24F-AAE0-84EB1BBE31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412" y="6223088"/>
            <a:ext cx="1127156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5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en-GB"/>
              <a:t>Click icon to add picture</a:t>
            </a:r>
            <a:endParaRPr lang="nl-NL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>
          <a:xfrm>
            <a:off x="2021680" y="6577355"/>
            <a:ext cx="3617119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>
          <a:xfrm>
            <a:off x="2021680" y="6255280"/>
            <a:ext cx="3617119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>
          <a:xfrm>
            <a:off x="6553199" y="6255279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BEDD332-FBBB-0348-BDF7-E707A5CC3A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412" y="6223088"/>
            <a:ext cx="1127156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85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95C8C08-B68E-8848-8443-4926C53810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202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9792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22907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80891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>
          <a:xfrm>
            <a:off x="2021680" y="6577355"/>
            <a:ext cx="3617119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>
          <a:xfrm>
            <a:off x="2021680" y="6255280"/>
            <a:ext cx="3617119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>
          <a:xfrm>
            <a:off x="6553199" y="6255279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6A250E5-DCB4-5A4F-8AE0-124159187D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412" y="6223088"/>
            <a:ext cx="1127156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19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80891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>
          <a:xfrm>
            <a:off x="2021680" y="6577355"/>
            <a:ext cx="3617119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>
          <a:xfrm>
            <a:off x="2021680" y="6255280"/>
            <a:ext cx="3617119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>
          <a:xfrm>
            <a:off x="6553199" y="6255279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8A389718-CC71-B842-9157-B1A55379FA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412" y="6223088"/>
            <a:ext cx="1127156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36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800"/>
            <a:ext cx="5003800" cy="48341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>
          <a:xfrm>
            <a:off x="2021680" y="6577355"/>
            <a:ext cx="3617119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>
          <a:xfrm>
            <a:off x="2021680" y="6255280"/>
            <a:ext cx="3617119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>
          <a:xfrm>
            <a:off x="6553199" y="6255279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E8BB49C-81EE-D640-B093-EE3BB3982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C37BAED7-44A3-2541-B49A-6E501AE91A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3412" y="6223088"/>
            <a:ext cx="1127156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920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>
          <a:xfrm>
            <a:off x="2021680" y="6577355"/>
            <a:ext cx="3617119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>
          <a:xfrm>
            <a:off x="2021680" y="6255280"/>
            <a:ext cx="3617119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>
          <a:xfrm>
            <a:off x="6553199" y="6255279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89A82B9-7DCD-4B4C-A1E7-70EA56CC3E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5DFC278-0FE1-434E-8468-34ED3F8C73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3412" y="6223088"/>
            <a:ext cx="1127156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3844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0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61D50A-0319-E046-9398-DEEBD2276616}"/>
              </a:ext>
            </a:extLst>
          </p:cNvPr>
          <p:cNvSpPr/>
          <p:nvPr userDrawn="1"/>
        </p:nvSpPr>
        <p:spPr>
          <a:xfrm>
            <a:off x="0" y="6221413"/>
            <a:ext cx="6096000" cy="636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>
          <a:xfrm>
            <a:off x="2021680" y="6577355"/>
            <a:ext cx="3617119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>
          <a:xfrm>
            <a:off x="2021680" y="6255280"/>
            <a:ext cx="3617119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>
          <a:xfrm>
            <a:off x="6553199" y="6255280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3124508-A1C5-A546-B635-25BCABA3FC1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C2DC5BDF-D915-D440-8D69-C43951E338E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3412" y="6223088"/>
            <a:ext cx="1127156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640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B0BDFA-E3E1-E149-9C4F-9ECE101CCCD2}"/>
              </a:ext>
            </a:extLst>
          </p:cNvPr>
          <p:cNvSpPr/>
          <p:nvPr userDrawn="1"/>
        </p:nvSpPr>
        <p:spPr>
          <a:xfrm>
            <a:off x="0" y="6221413"/>
            <a:ext cx="12192000" cy="636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>
          <a:xfrm>
            <a:off x="2021680" y="6577355"/>
            <a:ext cx="3617119" cy="26427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>
          <a:xfrm>
            <a:off x="2021680" y="6255280"/>
            <a:ext cx="361711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>
          <a:xfrm>
            <a:off x="6553199" y="6255279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2A7CF36B-46BB-C94E-AE21-AE6C325851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D3B44AEC-99D4-B046-BFBB-BCD62D8E801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3412" y="6223088"/>
            <a:ext cx="1127156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74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3B540BB-06A3-4B4B-9728-91FA7F1A1F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35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slideLayout" Target="../slideLayouts/slideLayout76.xml"/><Relationship Id="rId39" Type="http://schemas.openxmlformats.org/officeDocument/2006/relationships/image" Target="../media/image14.png"/><Relationship Id="rId21" Type="http://schemas.openxmlformats.org/officeDocument/2006/relationships/slideLayout" Target="../slideLayouts/slideLayout71.xml"/><Relationship Id="rId34" Type="http://schemas.openxmlformats.org/officeDocument/2006/relationships/slideLayout" Target="../slideLayouts/slideLayout84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33" Type="http://schemas.openxmlformats.org/officeDocument/2006/relationships/slideLayout" Target="../slideLayouts/slideLayout83.xml"/><Relationship Id="rId38" Type="http://schemas.openxmlformats.org/officeDocument/2006/relationships/theme" Target="../theme/theme3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29" Type="http://schemas.openxmlformats.org/officeDocument/2006/relationships/slideLayout" Target="../slideLayouts/slideLayout79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32" Type="http://schemas.openxmlformats.org/officeDocument/2006/relationships/slideLayout" Target="../slideLayouts/slideLayout82.xml"/><Relationship Id="rId3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28" Type="http://schemas.openxmlformats.org/officeDocument/2006/relationships/slideLayout" Target="../slideLayouts/slideLayout78.xml"/><Relationship Id="rId36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3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slideLayout" Target="../slideLayouts/slideLayout77.xml"/><Relationship Id="rId30" Type="http://schemas.openxmlformats.org/officeDocument/2006/relationships/slideLayout" Target="../slideLayouts/slideLayout80.xml"/><Relationship Id="rId35" Type="http://schemas.openxmlformats.org/officeDocument/2006/relationships/slideLayout" Target="../slideLayouts/slideLayout85.xml"/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11B2933-5997-A34E-B170-A9007385D9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7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1FA88F8-DE0F-20C4-18A0-E483BCC7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924BFD3-F5F4-C31A-6677-BAA1390E4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6DD013-1F3F-746A-8538-AA1E376424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F311B5-C4EE-481C-8B3D-D0FE12393A20}" type="datetimeFigureOut">
              <a:rPr lang="nl-NL" smtClean="0"/>
              <a:t>19-11-2025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42651DE-5732-0328-FF55-698B5CB0BF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99C5C5-D9D7-94F9-044E-D551F149DB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88A855-36D8-4208-8A79-4CD1CC45F6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0228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94C5400-D7ED-1E44-BA9E-5361256F8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44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  <p:sldLayoutId id="2147483738" r:id="rId26"/>
    <p:sldLayoutId id="2147483739" r:id="rId27"/>
    <p:sldLayoutId id="2147483740" r:id="rId28"/>
    <p:sldLayoutId id="2147483741" r:id="rId29"/>
    <p:sldLayoutId id="2147483742" r:id="rId30"/>
    <p:sldLayoutId id="2147483743" r:id="rId31"/>
    <p:sldLayoutId id="2147483744" r:id="rId32"/>
    <p:sldLayoutId id="2147483745" r:id="rId33"/>
    <p:sldLayoutId id="2147483746" r:id="rId34"/>
    <p:sldLayoutId id="2147483747" r:id="rId35"/>
    <p:sldLayoutId id="2147483748" r:id="rId36"/>
    <p:sldLayoutId id="2147483749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40C56-FB71-4130-BBDA-E63802213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4AF70535-A57B-AF82-8488-278C272849BB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7C11B5EA-B0F0-B591-2C30-AD3B8FA6DF2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990BFC-F8B5-36B8-2069-1C60BE9EAA4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4D077328-A39D-4A70-958B-17DDB1E51E24}" type="slidenum">
              <a:rPr lang="nl-NL" altLang="nl-NL" smtClean="0"/>
              <a:pPr>
                <a:spcAft>
                  <a:spcPts val="600"/>
                </a:spcAft>
                <a:defRPr/>
              </a:pPr>
              <a:t>1</a:t>
            </a:fld>
            <a:endParaRPr lang="nl-NL" alt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F4C0862-7F11-06DF-FF28-731D9FD50C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6516" y="589102"/>
            <a:ext cx="5004000" cy="2336400"/>
          </a:xfrm>
        </p:spPr>
        <p:txBody>
          <a:bodyPr anchor="b">
            <a:normAutofit/>
          </a:bodyPr>
          <a:lstStyle/>
          <a:p>
            <a:r>
              <a:rPr lang="nl-NL" sz="3100" dirty="0"/>
              <a:t>Registratie mbo-onderdelen + VABA</a:t>
            </a:r>
          </a:p>
        </p:txBody>
      </p:sp>
      <p:sp>
        <p:nvSpPr>
          <p:cNvPr id="21" name="Subtitle 6">
            <a:extLst>
              <a:ext uri="{FF2B5EF4-FFF2-40B4-BE49-F238E27FC236}">
                <a16:creationId xmlns:a16="http://schemas.microsoft.com/office/drawing/2014/main" id="{DC28D663-BB5D-5960-2BC5-9893B4311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3199" y="3130289"/>
            <a:ext cx="5459412" cy="3091124"/>
          </a:xfrm>
        </p:spPr>
        <p:txBody>
          <a:bodyPr>
            <a:normAutofit/>
          </a:bodyPr>
          <a:lstStyle/>
          <a:p>
            <a:r>
              <a:rPr lang="en-US" dirty="0"/>
              <a:t>MBO-</a:t>
            </a:r>
            <a:r>
              <a:rPr lang="en-US" dirty="0" err="1"/>
              <a:t>congres</a:t>
            </a:r>
            <a:endParaRPr lang="en-US" dirty="0"/>
          </a:p>
          <a:p>
            <a:r>
              <a:rPr lang="en-US" dirty="0"/>
              <a:t>18 </a:t>
            </a:r>
            <a:r>
              <a:rPr lang="en-US" dirty="0" err="1"/>
              <a:t>november</a:t>
            </a:r>
            <a:r>
              <a:rPr lang="en-US" dirty="0"/>
              <a:t> 2025</a:t>
            </a:r>
          </a:p>
          <a:p>
            <a:endParaRPr lang="en-US" dirty="0"/>
          </a:p>
          <a:p>
            <a:r>
              <a:rPr lang="en-US" dirty="0"/>
              <a:t>Wiebe Buising (OCW)</a:t>
            </a:r>
          </a:p>
          <a:p>
            <a:r>
              <a:rPr lang="en-US" dirty="0"/>
              <a:t>Tjard Drok (DUO)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 descr="Zwarte pen voor een vel met cijfers met schaduw">
            <a:extLst>
              <a:ext uri="{FF2B5EF4-FFF2-40B4-BE49-F238E27FC236}">
                <a16:creationId xmlns:a16="http://schemas.microsoft.com/office/drawing/2014/main" id="{A976F86D-78F8-AD15-D77F-310E38C79A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636" r="-1" b="-1"/>
          <a:stretch/>
        </p:blipFill>
        <p:spPr>
          <a:xfrm>
            <a:off x="20" y="10"/>
            <a:ext cx="6099155" cy="685799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88027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044D6-4319-7133-C420-FD8055CB1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AF9D99-E904-EA94-4D0B-3CCB8DA2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Registratie op Mbo-onderdelen </a:t>
            </a:r>
            <a:br>
              <a:rPr lang="nl-NL" dirty="0"/>
            </a:br>
            <a:r>
              <a:rPr lang="nl-NL" sz="3200" dirty="0"/>
              <a:t>Wat betekent dit voor informatieketen?</a:t>
            </a:r>
            <a:endParaRPr lang="nl-NL" dirty="0"/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2CDDC620-CDD6-E4EC-6773-2C086C5F9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51" y="4059917"/>
            <a:ext cx="9095634" cy="2228916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22940AD-D7A2-689B-BAA0-11F8F7C19773}"/>
              </a:ext>
            </a:extLst>
          </p:cNvPr>
          <p:cNvSpPr txBox="1"/>
          <p:nvPr/>
        </p:nvSpPr>
        <p:spPr>
          <a:xfrm>
            <a:off x="768776" y="6363854"/>
            <a:ext cx="10918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Status van wijziging: Globale ketenanalyse afgerond, volgende stap: opdracht + planningen</a:t>
            </a:r>
          </a:p>
        </p:txBody>
      </p:sp>
    </p:spTree>
    <p:extLst>
      <p:ext uri="{BB962C8B-B14F-4D97-AF65-F5344CB8AC3E}">
        <p14:creationId xmlns:p14="http://schemas.microsoft.com/office/powerpoint/2010/main" val="3659405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4ADBB-A481-4F42-105E-5EB1B9119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0C5888-E130-9CCD-D562-EE999B95B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Registratie op Mbo-onderdelen </a:t>
            </a:r>
            <a:br>
              <a:rPr lang="nl-NL" dirty="0"/>
            </a:br>
            <a:r>
              <a:rPr lang="nl-NL" sz="3200" dirty="0"/>
              <a:t>Wat betekent dit voor informatieketen?</a:t>
            </a:r>
            <a:endParaRPr lang="nl-NL" dirty="0"/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55ADA508-E99B-3BFF-36EF-F802BE83B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51" y="4059917"/>
            <a:ext cx="9095634" cy="2228916"/>
          </a:xfrm>
          <a:prstGeom prst="rect">
            <a:avLst/>
          </a:prstGeom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ADFE58AA-9E1A-F5EF-8D82-C1E4073B624B}"/>
              </a:ext>
            </a:extLst>
          </p:cNvPr>
          <p:cNvSpPr/>
          <p:nvPr/>
        </p:nvSpPr>
        <p:spPr>
          <a:xfrm>
            <a:off x="2313709" y="3445166"/>
            <a:ext cx="3132676" cy="3038763"/>
          </a:xfrm>
          <a:prstGeom prst="ellipse">
            <a:avLst/>
          </a:prstGeom>
          <a:solidFill>
            <a:schemeClr val="accent4">
              <a:alpha val="50000"/>
            </a:schemeClr>
          </a:solidFill>
          <a:ln w="28575">
            <a:solidFill>
              <a:srgbClr val="D52B1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7E183141-5CB5-0B69-96FE-484C8C2D8730}"/>
              </a:ext>
            </a:extLst>
          </p:cNvPr>
          <p:cNvSpPr/>
          <p:nvPr/>
        </p:nvSpPr>
        <p:spPr>
          <a:xfrm>
            <a:off x="7740073" y="3445166"/>
            <a:ext cx="3132676" cy="3038763"/>
          </a:xfrm>
          <a:prstGeom prst="ellipse">
            <a:avLst/>
          </a:prstGeom>
          <a:solidFill>
            <a:schemeClr val="accent4">
              <a:alpha val="50000"/>
            </a:schemeClr>
          </a:solidFill>
          <a:ln w="28575">
            <a:solidFill>
              <a:srgbClr val="D52B1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41C177A-DFCD-1665-38EE-89EC120D0B39}"/>
              </a:ext>
            </a:extLst>
          </p:cNvPr>
          <p:cNvSpPr txBox="1"/>
          <p:nvPr/>
        </p:nvSpPr>
        <p:spPr>
          <a:xfrm>
            <a:off x="8998134" y="349237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/>
              <a:t>1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F4373D6-61AE-978C-E5AF-BC5C491FAFEE}"/>
              </a:ext>
            </a:extLst>
          </p:cNvPr>
          <p:cNvSpPr txBox="1"/>
          <p:nvPr/>
        </p:nvSpPr>
        <p:spPr>
          <a:xfrm>
            <a:off x="3660275" y="3499396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/>
              <a:t>2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DDB71EF-30C8-96AF-87CB-493AEB0A1883}"/>
              </a:ext>
            </a:extLst>
          </p:cNvPr>
          <p:cNvSpPr txBox="1"/>
          <p:nvPr/>
        </p:nvSpPr>
        <p:spPr>
          <a:xfrm>
            <a:off x="768776" y="6363854"/>
            <a:ext cx="10918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Status van wijziging: Globale ketenanalyse afgerond, volgende stap: opdracht + planningen</a:t>
            </a:r>
          </a:p>
        </p:txBody>
      </p:sp>
    </p:spTree>
    <p:extLst>
      <p:ext uri="{BB962C8B-B14F-4D97-AF65-F5344CB8AC3E}">
        <p14:creationId xmlns:p14="http://schemas.microsoft.com/office/powerpoint/2010/main" val="1371060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2BDC2-3ED1-8AA2-E98E-824EB0FCE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2BFD57-ACE9-A07C-6C8F-1C5C08D60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Registratie op Mbo-onderdelen in ROD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CA20B5-1805-FD0E-F0B5-5E79532E3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/>
              <a:t>Inschrijvingen:</a:t>
            </a:r>
          </a:p>
          <a:p>
            <a:pPr marL="465138" lvl="1" indent="-285750">
              <a:buFont typeface="Wingdings" panose="05000000000000000000" pitchFamily="2" charset="2"/>
              <a:buChar char="§"/>
            </a:pPr>
            <a:r>
              <a:rPr lang="nl-NL" dirty="0"/>
              <a:t>Niet-diplomagerichte opleidingstrajecten (ODT / LBD): </a:t>
            </a:r>
          </a:p>
          <a:p>
            <a:pPr marL="681750" lvl="2" indent="-285750">
              <a:buFont typeface="Wingdings" panose="05000000000000000000" pitchFamily="2" charset="2"/>
              <a:buChar char="Ø"/>
            </a:pPr>
            <a:r>
              <a:rPr lang="nl-NL" dirty="0"/>
              <a:t>registratie op mbo-onderdelen i.p.v. op kwalificatie.</a:t>
            </a:r>
          </a:p>
          <a:p>
            <a:pPr marL="681750" lvl="2" indent="-285750">
              <a:buFont typeface="Wingdings" panose="05000000000000000000" pitchFamily="2" charset="2"/>
              <a:buChar char="Ø"/>
            </a:pPr>
            <a:r>
              <a:rPr lang="nl-NL" dirty="0"/>
              <a:t>Een inschrijving mag mbo-onderdelen uit verschillende kwalificaties bevatten.</a:t>
            </a:r>
          </a:p>
          <a:p>
            <a:pPr marL="465138" lvl="1" indent="-285750">
              <a:buFont typeface="Wingdings" panose="05000000000000000000" pitchFamily="2" charset="2"/>
              <a:buChar char="§"/>
            </a:pPr>
            <a:r>
              <a:rPr lang="nl-NL" dirty="0"/>
              <a:t>Diplomagerichte opleidingstrajecten (BOL, BBL, OVO/LBV): </a:t>
            </a:r>
          </a:p>
          <a:p>
            <a:pPr marL="681750" lvl="2" indent="-285750">
              <a:buFont typeface="Wingdings" panose="05000000000000000000" pitchFamily="2" charset="2"/>
              <a:buChar char="Ø"/>
            </a:pPr>
            <a:r>
              <a:rPr lang="nl-NL" dirty="0"/>
              <a:t>registratie blijft op kwalificatie.</a:t>
            </a:r>
          </a:p>
          <a:p>
            <a:pPr marL="465138" lvl="1" indent="-285750">
              <a:buFont typeface="Wingdings" panose="05000000000000000000" pitchFamily="2" charset="2"/>
              <a:buChar char="Ø"/>
            </a:pPr>
            <a:endParaRPr lang="nl-N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/>
              <a:t>BPV: </a:t>
            </a:r>
          </a:p>
          <a:p>
            <a:pPr marL="465138" lvl="1" indent="-285750">
              <a:buFont typeface="Wingdings" panose="05000000000000000000" pitchFamily="2" charset="2"/>
              <a:buChar char="§"/>
            </a:pPr>
            <a:r>
              <a:rPr lang="nl-NL" dirty="0"/>
              <a:t>toevoegen mogelijkheid om BPV bij beroepsgericht onderdeel te registreren.</a:t>
            </a:r>
          </a:p>
          <a:p>
            <a:pPr marL="465138" lvl="1" indent="-285750">
              <a:buFont typeface="Wingdings" panose="05000000000000000000" pitchFamily="2" charset="2"/>
              <a:buChar char="Ø"/>
            </a:pPr>
            <a:endParaRPr lang="nl-N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/>
              <a:t>Resultaten</a:t>
            </a:r>
          </a:p>
          <a:p>
            <a:pPr marL="465138" lvl="1" indent="-285750">
              <a:buFont typeface="Wingdings" panose="05000000000000000000" pitchFamily="2" charset="2"/>
              <a:buChar char="§"/>
            </a:pPr>
            <a:r>
              <a:rPr lang="nl-NL" dirty="0"/>
              <a:t>Registratie van resultaten blijft ongewijzigd.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38" name="Afbeelding 37">
            <a:extLst>
              <a:ext uri="{FF2B5EF4-FFF2-40B4-BE49-F238E27FC236}">
                <a16:creationId xmlns:a16="http://schemas.microsoft.com/office/drawing/2014/main" id="{7968040A-30B2-3C81-EF84-EBE319B4A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963" y="4792042"/>
            <a:ext cx="3515438" cy="1665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340D470-9970-556B-F3C7-9DFB1E82D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9502" y="240916"/>
            <a:ext cx="2479102" cy="825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30061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689357DC-112D-6071-8D48-80FD85F8B029}"/>
              </a:ext>
            </a:extLst>
          </p:cNvPr>
          <p:cNvSpPr txBox="1"/>
          <p:nvPr/>
        </p:nvSpPr>
        <p:spPr>
          <a:xfrm>
            <a:off x="211296" y="4863109"/>
            <a:ext cx="3303306" cy="16619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1400" dirty="0"/>
              <a:t>Eigenschappen voor  Mbo-onderdeel: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400" dirty="0" err="1"/>
              <a:t>Erkendeopleidingscode</a:t>
            </a:r>
            <a:endParaRPr lang="nl-NL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400" dirty="0"/>
              <a:t>Soort mbo-onderdeel: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kumimoji="0" lang="nl-NL" sz="12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1100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Beroepsgericht onderdeel</a:t>
            </a:r>
            <a:endParaRPr lang="nl-NL" sz="1200" kern="100" dirty="0">
              <a:solidFill>
                <a:schemeClr val="tx1"/>
              </a:solidFill>
              <a:latin typeface="Aptos" panose="0211000402020202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kumimoji="0" lang="nl-NL" sz="12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1100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Keuzedeel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kumimoji="0" lang="nl-NL" sz="12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1100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Generieke examenonderdeel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kumimoji="0" lang="nl-NL" sz="12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1100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Praktijkverklaring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kumimoji="0" lang="nl-NL" sz="12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1100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Overige onderdelen</a:t>
            </a:r>
            <a:endParaRPr lang="nl-NL" sz="12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34DE87B-4D5E-E6E6-C2EA-02F2F617A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Registratie op Mbo-onderdelen in ROD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697D56-B55D-D7DD-CEAB-B184D0078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945" y="1798625"/>
            <a:ext cx="5449455" cy="4528283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970888B-FE02-E53F-B131-70F8CD049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804" y="1525103"/>
            <a:ext cx="7980217" cy="3781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1B6A242-CA8D-D774-E8A2-06CE298AAE55}"/>
              </a:ext>
            </a:extLst>
          </p:cNvPr>
          <p:cNvSpPr txBox="1"/>
          <p:nvPr/>
        </p:nvSpPr>
        <p:spPr>
          <a:xfrm>
            <a:off x="211296" y="3277761"/>
            <a:ext cx="3303304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1400" dirty="0"/>
              <a:t>Eigenschappen voor </a:t>
            </a:r>
          </a:p>
          <a:p>
            <a:r>
              <a:rPr lang="nl-NL" sz="1400" b="1" u="sng" dirty="0"/>
              <a:t>alleen</a:t>
            </a:r>
            <a:r>
              <a:rPr lang="nl-NL" sz="1400" dirty="0"/>
              <a:t> diplomagerichte Periode: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400" dirty="0" err="1"/>
              <a:t>Erkendeopleidingscode</a:t>
            </a:r>
            <a:endParaRPr lang="nl-NL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400" dirty="0"/>
              <a:t>Niveau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400" dirty="0" err="1"/>
              <a:t>Indicatiebekostigbaar</a:t>
            </a:r>
            <a:endParaRPr lang="nl-NL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400" dirty="0"/>
              <a:t>Leerroute/-fase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48560AA-7AC4-F00E-5B51-E9A254D38123}"/>
              </a:ext>
            </a:extLst>
          </p:cNvPr>
          <p:cNvSpPr txBox="1"/>
          <p:nvPr/>
        </p:nvSpPr>
        <p:spPr>
          <a:xfrm>
            <a:off x="211297" y="1798626"/>
            <a:ext cx="3303305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1400" dirty="0"/>
              <a:t>Eigenschappen voor </a:t>
            </a:r>
            <a:r>
              <a:rPr lang="nl-NL" sz="1400" b="1" u="sng" dirty="0"/>
              <a:t>beide</a:t>
            </a:r>
            <a:r>
              <a:rPr lang="nl-NL" sz="1400" dirty="0"/>
              <a:t> </a:t>
            </a:r>
          </a:p>
          <a:p>
            <a:r>
              <a:rPr lang="nl-NL" sz="1400" dirty="0"/>
              <a:t>type perioden: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400" dirty="0"/>
              <a:t>Begin/einddatum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400" dirty="0"/>
              <a:t>Leertraject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400" dirty="0"/>
              <a:t>Onderwijsaanbieder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400" dirty="0"/>
              <a:t>Onderwijslocatie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2299BBF-D31F-2D79-625F-E0D08CB73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9502" y="240916"/>
            <a:ext cx="2479102" cy="825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94741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168AC8-75BD-3158-7CD1-4A7C8AC25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heeft dit effect op?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46B770-747D-5F70-CB23-81A93555F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Naast de aanlevering heeft dit effect op:</a:t>
            </a:r>
          </a:p>
          <a:p>
            <a:endParaRPr lang="nl-NL" dirty="0"/>
          </a:p>
          <a:p>
            <a:r>
              <a:rPr lang="nl-NL" b="1" dirty="0" err="1"/>
              <a:t>Vooropleidingsbericht</a:t>
            </a:r>
            <a:r>
              <a:rPr lang="nl-NL" dirty="0"/>
              <a:t>: MBO-onderdelen worden alleen als </a:t>
            </a:r>
            <a:r>
              <a:rPr lang="nl-NL" dirty="0" err="1"/>
              <a:t>vooropleidingsgegeven</a:t>
            </a:r>
            <a:r>
              <a:rPr lang="nl-NL" dirty="0"/>
              <a:t> doorgegeven aan MBO-instellingen </a:t>
            </a:r>
          </a:p>
          <a:p>
            <a:r>
              <a:rPr lang="nl-NL" b="1" dirty="0"/>
              <a:t>Registratie overzicht</a:t>
            </a:r>
            <a:r>
              <a:rPr lang="nl-NL" dirty="0"/>
              <a:t>: toevoegen mbo-onderdelen</a:t>
            </a:r>
          </a:p>
          <a:p>
            <a:r>
              <a:rPr lang="nl-NL" b="1" dirty="0"/>
              <a:t>Overzicht Basis- en diplomagegevens Onderzoek</a:t>
            </a:r>
            <a:r>
              <a:rPr lang="nl-NL" dirty="0"/>
              <a:t>:</a:t>
            </a:r>
          </a:p>
          <a:p>
            <a:r>
              <a:rPr lang="nl-NL" dirty="0"/>
              <a:t>Mbo-onderdelen worden niet toegevoegd, maar: </a:t>
            </a:r>
            <a:r>
              <a:rPr lang="nl-NL" dirty="0" err="1"/>
              <a:t>erkendeopleidingscode</a:t>
            </a:r>
            <a:r>
              <a:rPr lang="nl-NL" dirty="0"/>
              <a:t> + niveau is soms niet aanwezig.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CF7C36A-DBDF-1EB8-AF07-32FD6B24E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9502" y="240916"/>
            <a:ext cx="2479102" cy="825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81838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26157B-D678-F932-8B10-4CC04D79A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Registratie op Mbo-onderdelen in RIO</a:t>
            </a: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FB422AFA-4E81-5BA8-B7B5-0755145C1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51" y="4059917"/>
            <a:ext cx="9095634" cy="2228916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DC240851-516E-2C2C-B91E-DCC091EAAF33}"/>
              </a:ext>
            </a:extLst>
          </p:cNvPr>
          <p:cNvSpPr/>
          <p:nvPr/>
        </p:nvSpPr>
        <p:spPr>
          <a:xfrm>
            <a:off x="2313709" y="3445166"/>
            <a:ext cx="3132676" cy="3038763"/>
          </a:xfrm>
          <a:prstGeom prst="ellipse">
            <a:avLst/>
          </a:prstGeom>
          <a:solidFill>
            <a:schemeClr val="accent4">
              <a:alpha val="50000"/>
            </a:schemeClr>
          </a:solidFill>
          <a:ln w="28575">
            <a:solidFill>
              <a:srgbClr val="D52B1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A5FF887-93A8-125C-2F7F-78A6FEF2B6BC}"/>
              </a:ext>
            </a:extLst>
          </p:cNvPr>
          <p:cNvSpPr txBox="1"/>
          <p:nvPr/>
        </p:nvSpPr>
        <p:spPr>
          <a:xfrm>
            <a:off x="3660275" y="3499396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03396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B8E0CE-E401-62F3-BC20-32A7AC13F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Registratie op Mbo-onderdelen: RIO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74FCE9-AE03-2124-A6D2-1D4A06D25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Huidige situatie in RIO: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 err="1"/>
              <a:t>aangebodenMboOpleiding</a:t>
            </a:r>
            <a:r>
              <a:rPr lang="nl-NL" dirty="0"/>
              <a:t> gekoppeld aan één kwalificatie.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 err="1"/>
              <a:t>aangebodenMboOpleidingsonderdeel</a:t>
            </a:r>
            <a:r>
              <a:rPr lang="nl-NL" dirty="0"/>
              <a:t> gekoppeld aan één Mbo-onderdeel.</a:t>
            </a:r>
          </a:p>
          <a:p>
            <a:pPr marL="465138" lvl="1" indent="-285750">
              <a:buFont typeface="Wingdings" panose="05000000000000000000" pitchFamily="2" charset="2"/>
              <a:buChar char="§"/>
            </a:pPr>
            <a:r>
              <a:rPr lang="nl-NL" dirty="0"/>
              <a:t>Maar… deze wordt vaak niet gebruikt </a:t>
            </a:r>
            <a:r>
              <a:rPr lang="nl-NL" dirty="0" err="1"/>
              <a:t>ivm</a:t>
            </a:r>
            <a:r>
              <a:rPr lang="nl-NL" dirty="0"/>
              <a:t> informatiestroom naar uiteindelijk ROD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6" name="Afbeelding 5" descr="Afbeelding met tekst, schermopname, Lettertype, nummer&#10;&#10;Door AI gegenereerde inhoud is mogelijk onjuist.">
            <a:extLst>
              <a:ext uri="{FF2B5EF4-FFF2-40B4-BE49-F238E27FC236}">
                <a16:creationId xmlns:a16="http://schemas.microsoft.com/office/drawing/2014/main" id="{93A96CEA-E19E-605C-E125-5C42030B5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05"/>
          <a:stretch/>
        </p:blipFill>
        <p:spPr>
          <a:xfrm>
            <a:off x="7617505" y="3357200"/>
            <a:ext cx="4477513" cy="3280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C1903A60-6686-4F7C-E3CB-EC20FD17A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67" y="3729990"/>
            <a:ext cx="6782569" cy="166209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94E56FF-6784-5978-F3B3-00D0FBC7AF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8408" y="213945"/>
            <a:ext cx="2479102" cy="837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33675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B8E0CE-E401-62F3-BC20-32A7AC13F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Registratie op Mbo-onderdelen: RIO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74FCE9-AE03-2124-A6D2-1D4A06D25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Toekomstige situatie: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 err="1"/>
              <a:t>aangebodenMboOpleiding</a:t>
            </a:r>
            <a:r>
              <a:rPr lang="nl-NL" dirty="0"/>
              <a:t> gekoppeld aan </a:t>
            </a:r>
            <a:r>
              <a:rPr lang="nl-NL" dirty="0" err="1"/>
              <a:t>kwalficatie</a:t>
            </a:r>
            <a:r>
              <a:rPr lang="nl-NL" dirty="0"/>
              <a:t>, mbo-onderdeel of groep van mbo-onderdelen.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/>
              <a:t>Wens is om bij vernieuwing van mbo-onderdelen dezelfde aangeboden opleiding te kunnen blijven gebruiken.</a:t>
            </a:r>
          </a:p>
          <a:p>
            <a:pPr lvl="1" indent="0">
              <a:buNone/>
            </a:pPr>
            <a:r>
              <a:rPr lang="nl-NL" dirty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 err="1"/>
              <a:t>AangebodenMboOpleidingsonderdeel</a:t>
            </a:r>
            <a:r>
              <a:rPr lang="nl-NL" dirty="0"/>
              <a:t> komt te vervallen.</a:t>
            </a:r>
          </a:p>
          <a:p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4D4B5F7-6BB0-2E95-D4CE-B5628D6B6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239" y="2859892"/>
            <a:ext cx="6998815" cy="73158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E80F7B4-994A-F05E-7A6E-5C5C61705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8408" y="213945"/>
            <a:ext cx="2479102" cy="837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16250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51424A-8C13-C046-B3E8-1DB7AD5F4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8F70EC-D9AC-01F0-E378-FAFBD2C79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6320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E333831-E9C1-223D-4787-73C296EE5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Wetswijziging Verbetering Aansluiting Beroepsonderwijs op Arbeidsmarkt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470898DC-EC0C-9FCB-E857-FD9055BD17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Wat betekent dit voor koppeling met ROD en RIO?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36F3FF2-4500-CDB9-B8F0-303937438823}"/>
              </a:ext>
            </a:extLst>
          </p:cNvPr>
          <p:cNvSpPr txBox="1"/>
          <p:nvPr/>
        </p:nvSpPr>
        <p:spPr>
          <a:xfrm>
            <a:off x="7353700" y="3749487"/>
            <a:ext cx="4395537" cy="25545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Inhoud wetswijziging: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 Onderwijstijd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172B4D"/>
              </a:solidFill>
              <a:effectLst/>
              <a:uLnTx/>
              <a:uFillTx/>
              <a:latin typeface="-apple-syste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 Verkorte opleidingen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172B4D"/>
              </a:solidFill>
              <a:effectLst/>
              <a:uLnTx/>
              <a:uFillTx/>
              <a:latin typeface="-apple-syste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 Loskoppeling keuzedelen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172B4D"/>
              </a:solidFill>
              <a:effectLst/>
              <a:uLnTx/>
              <a:uFillTx/>
              <a:latin typeface="-apple-syste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 Niet-bekostigde opleidingen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172B4D"/>
              </a:solidFill>
              <a:effectLst/>
              <a:uLnTx/>
              <a:uFillTx/>
              <a:latin typeface="-apple-syste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 Informatieverschaffing en monitoring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1" u="none" strike="noStrike" kern="1200" cap="none" spc="0" normalizeH="0" baseline="0" noProof="0" dirty="0">
              <a:ln>
                <a:noFill/>
              </a:ln>
              <a:solidFill>
                <a:srgbClr val="172B4D"/>
              </a:solidFill>
              <a:effectLst/>
              <a:uLnTx/>
              <a:uFillTx/>
              <a:latin typeface="-apple-syste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Ingangsdatum wet: 1-8-2026</a:t>
            </a:r>
          </a:p>
        </p:txBody>
      </p:sp>
    </p:spTree>
    <p:extLst>
      <p:ext uri="{BB962C8B-B14F-4D97-AF65-F5344CB8AC3E}">
        <p14:creationId xmlns:p14="http://schemas.microsoft.com/office/powerpoint/2010/main" val="690078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10A08-AC40-BD98-761F-25C99CDF0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C6A1EE6-E4C3-CACE-22FD-09AF54F5B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D6D6EFA-3061-4F80-B8C1-5727B3DA8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44" y="2349794"/>
            <a:ext cx="10477573" cy="3062177"/>
          </a:xfrm>
        </p:spPr>
        <p:txBody>
          <a:bodyPr numCol="1">
            <a:normAutofit/>
          </a:bodyPr>
          <a:lstStyle/>
          <a:p>
            <a:pPr marL="0" lvl="1" indent="0">
              <a:buNone/>
            </a:pPr>
            <a:r>
              <a:rPr lang="nl-NL" dirty="0"/>
              <a:t>Registratie mbo-onderdelen:</a:t>
            </a:r>
          </a:p>
          <a:p>
            <a:pPr lvl="1"/>
            <a:r>
              <a:rPr lang="nl-NL" dirty="0"/>
              <a:t>Aanleiding</a:t>
            </a:r>
          </a:p>
          <a:p>
            <a:pPr lvl="1"/>
            <a:r>
              <a:rPr lang="nl-NL" dirty="0"/>
              <a:t>Probleemanalyse</a:t>
            </a:r>
          </a:p>
          <a:p>
            <a:pPr lvl="1"/>
            <a:r>
              <a:rPr lang="nl-NL" dirty="0"/>
              <a:t>Gekozen oplossing</a:t>
            </a:r>
          </a:p>
          <a:p>
            <a:pPr lvl="1"/>
            <a:r>
              <a:rPr lang="nl-NL" dirty="0"/>
              <a:t>Implementatie</a:t>
            </a:r>
          </a:p>
          <a:p>
            <a:pPr lvl="1"/>
            <a:endParaRPr lang="nl-NL" dirty="0"/>
          </a:p>
          <a:p>
            <a:pPr marL="0" lvl="1" indent="0">
              <a:buNone/>
            </a:pPr>
            <a:r>
              <a:rPr lang="nl-NL" dirty="0"/>
              <a:t>Wetswijziging Verbetering Aansluiting Beroepsonderwijs op Arbeidsmarkt</a:t>
            </a:r>
          </a:p>
          <a:p>
            <a:pPr marL="144000" lvl="2" indent="0">
              <a:buNone/>
            </a:pPr>
            <a:endParaRPr lang="nl-NL" dirty="0"/>
          </a:p>
          <a:p>
            <a:pPr lvl="1"/>
            <a:endParaRPr lang="nl-NL" dirty="0"/>
          </a:p>
          <a:p>
            <a:endParaRPr lang="nl-NL" dirty="0"/>
          </a:p>
          <a:p>
            <a:pPr lvl="1" indent="0">
              <a:buNone/>
            </a:pPr>
            <a:endParaRPr lang="nl-NL" dirty="0"/>
          </a:p>
          <a:p>
            <a:pPr lvl="1" indent="0">
              <a:buNone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800F86-E340-1012-09D7-C9A7C8F40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EED63E-F3C5-21C5-E0AF-C82973E3A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419CB64-2366-5387-C258-95E4E2BE6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9868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382A95-380B-4383-7717-7293C4F80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Wetswijziging Verbetering Aansluiting Beroepsonderwijs op Arbeidsmarkt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45E626-3B90-E110-1B5A-59719162D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Wat betekent dit voor de uitwisseling met RIO en ROD?</a:t>
            </a:r>
          </a:p>
          <a:p>
            <a:endParaRPr lang="nl-N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/>
              <a:t>Loskoppeling keuzedelen</a:t>
            </a:r>
          </a:p>
          <a:p>
            <a:pPr marL="465138" lvl="1" indent="-285750">
              <a:buFontTx/>
              <a:buChar char="-"/>
            </a:pPr>
            <a:r>
              <a:rPr lang="nl-NL" dirty="0"/>
              <a:t>RIO worden keuzedelen </a:t>
            </a:r>
            <a:r>
              <a:rPr lang="nl-NL" u="sng" dirty="0"/>
              <a:t>niet</a:t>
            </a:r>
            <a:r>
              <a:rPr lang="nl-NL" dirty="0"/>
              <a:t> meer aan kwalificaties gekoppeld.</a:t>
            </a:r>
          </a:p>
          <a:p>
            <a:pPr marL="465138" lvl="1" indent="-285750">
              <a:buFontTx/>
              <a:buChar char="-"/>
            </a:pPr>
            <a:r>
              <a:rPr lang="nl-NL" u="sng" dirty="0"/>
              <a:t>Wel</a:t>
            </a:r>
            <a:r>
              <a:rPr lang="nl-NL" dirty="0"/>
              <a:t> wordt geregistreerd voor welke kwalificatie ontwikkeld is.</a:t>
            </a:r>
          </a:p>
          <a:p>
            <a:pPr marL="465138" lvl="1" indent="-285750">
              <a:buFontTx/>
              <a:buChar char="-"/>
            </a:pPr>
            <a:endParaRPr lang="nl-N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/>
              <a:t>Niet-bekostigde opleidingen</a:t>
            </a:r>
          </a:p>
          <a:p>
            <a:pPr marL="465138" lvl="1" indent="-285750">
              <a:buFontTx/>
              <a:buChar char="-"/>
            </a:pPr>
            <a:r>
              <a:rPr lang="nl-NL" dirty="0"/>
              <a:t>Leerweg OVO hernoemt naar </a:t>
            </a:r>
            <a:r>
              <a:rPr lang="nl-NL" dirty="0" err="1"/>
              <a:t>LoopbaanBegeleidende</a:t>
            </a:r>
            <a:r>
              <a:rPr lang="nl-NL" dirty="0"/>
              <a:t> leerweg</a:t>
            </a:r>
          </a:p>
          <a:p>
            <a:pPr marL="681750" lvl="2" indent="-285750">
              <a:buFontTx/>
              <a:buChar char="-"/>
            </a:pPr>
            <a:r>
              <a:rPr lang="nl-NL" dirty="0"/>
              <a:t>Leertraject OVO =&gt; LBV (</a:t>
            </a:r>
            <a:r>
              <a:rPr lang="nl-NL" dirty="0" err="1"/>
              <a:t>LoopbaanBegeleidende</a:t>
            </a:r>
            <a:r>
              <a:rPr lang="nl-NL" dirty="0"/>
              <a:t> leerweg - volledig)</a:t>
            </a:r>
          </a:p>
          <a:p>
            <a:pPr marL="681750" lvl="2" indent="-285750">
              <a:buFontTx/>
              <a:buChar char="-"/>
            </a:pPr>
            <a:r>
              <a:rPr lang="nl-NL" dirty="0"/>
              <a:t>Leertraject ODT =&gt; LBD (</a:t>
            </a:r>
            <a:r>
              <a:rPr lang="nl-NL" dirty="0" err="1"/>
              <a:t>LoopbaanBegeleidende</a:t>
            </a:r>
            <a:r>
              <a:rPr lang="nl-NL" dirty="0"/>
              <a:t> leerweg - deel)</a:t>
            </a:r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5662F7D-2D74-2CA8-578F-329C7EDEA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8408" y="443878"/>
            <a:ext cx="2479102" cy="607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51060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382A95-380B-4383-7717-7293C4F80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Wetswijziging Verbetering Aansluiting Beroepsonderwijs op Arbeidsmarkt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45E626-3B90-E110-1B5A-59719162D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b="1" dirty="0"/>
              <a:t>Opleidingsaanbod RIO:</a:t>
            </a:r>
          </a:p>
          <a:p>
            <a:pPr marL="681750" lvl="2" indent="-285750">
              <a:buFont typeface="Wingdings" panose="05000000000000000000" pitchFamily="2" charset="2"/>
              <a:buChar char="§"/>
            </a:pPr>
            <a:r>
              <a:rPr lang="nl-NL" dirty="0"/>
              <a:t>Mogelijk om aangeboden opleidingen met leertraject LBV/LBD te registreren (start van 1-8-2026). </a:t>
            </a:r>
          </a:p>
          <a:p>
            <a:pPr marL="681750" lvl="2" indent="-285750">
              <a:buFont typeface="Wingdings" panose="05000000000000000000" pitchFamily="2" charset="2"/>
              <a:buChar char="§"/>
            </a:pPr>
            <a:r>
              <a:rPr lang="nl-NL" dirty="0"/>
              <a:t>Er mogen geen aangeboden opleidingen meer geregistreerd worden met OVO/ODT die starten na 1-8-2026.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/>
              <a:t>Planning RIO: staat al live.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NL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N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b="1" dirty="0"/>
              <a:t>Aanpassing leerweg bij licenties</a:t>
            </a:r>
          </a:p>
          <a:p>
            <a:pPr marL="465138" lvl="1" indent="-285750">
              <a:buFont typeface="Wingdings" panose="05000000000000000000" pitchFamily="2" charset="2"/>
              <a:buChar char="Ø"/>
            </a:pPr>
            <a:r>
              <a:rPr lang="nl-NL" dirty="0"/>
              <a:t>Instellingen krijgen LBL-licenties o.b.v. hun OVO-licenties.</a:t>
            </a:r>
          </a:p>
          <a:p>
            <a:pPr marL="465138" lvl="1" indent="-285750">
              <a:buFont typeface="Wingdings" panose="05000000000000000000" pitchFamily="2" charset="2"/>
              <a:buChar char="Ø"/>
            </a:pPr>
            <a:r>
              <a:rPr lang="nl-NL" dirty="0"/>
              <a:t>Bij vernieuwing van een kwalificatie worden LBL-licentie ook meegenomen naar de nieuwe kwalificatie.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/>
              <a:t>Planning: exacte moment hangt af van behandeling 2</a:t>
            </a:r>
            <a:r>
              <a:rPr lang="nl-NL" baseline="30000" dirty="0"/>
              <a:t>e</a:t>
            </a:r>
            <a:r>
              <a:rPr lang="nl-NL" dirty="0"/>
              <a:t> kamer.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274D027-9A20-065A-76FD-4C386694A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8408" y="443878"/>
            <a:ext cx="2479102" cy="607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93624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210D0-05ED-2DBF-2116-28DF36EA3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E8373A-5F4E-696E-0B50-B42617923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Wetswijziging Verbetering Aansluiting Beroepsonderwijs op Arbeidsmarkt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4572DF-1980-536A-B107-EA7A4A297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b="1" dirty="0"/>
              <a:t>Aanleveren inschrijvingen aan ROD:</a:t>
            </a:r>
          </a:p>
          <a:p>
            <a:pPr marL="681750" lvl="2" indent="-285750">
              <a:buFont typeface="Wingdings" panose="05000000000000000000" pitchFamily="2" charset="2"/>
              <a:buChar char="§"/>
            </a:pPr>
            <a:r>
              <a:rPr lang="nl-NL" dirty="0"/>
              <a:t>Vanaf 1-8-2026 moeten nieuwe inschrijvingen de leertraject LBV/LBD gebruiken. </a:t>
            </a:r>
          </a:p>
          <a:p>
            <a:pPr marL="681750" lvl="2" indent="-285750">
              <a:buFont typeface="Wingdings" panose="05000000000000000000" pitchFamily="2" charset="2"/>
              <a:buChar char="§"/>
            </a:pPr>
            <a:r>
              <a:rPr lang="nl-NL" dirty="0"/>
              <a:t>Bestaande inschrijvingen kunnen afgerond worden op OVO/ODT.</a:t>
            </a:r>
          </a:p>
          <a:p>
            <a:pPr marL="681750" lvl="2" indent="-285750">
              <a:buFont typeface="Wingdings" panose="05000000000000000000" pitchFamily="2" charset="2"/>
              <a:buChar char="§"/>
            </a:pPr>
            <a:r>
              <a:rPr lang="nl-NL" dirty="0"/>
              <a:t>Instellingen krijgen op basis van hun OVO-licenties nieuwe LBL-licenties toegekend. </a:t>
            </a:r>
          </a:p>
          <a:p>
            <a:pPr marL="825500" lvl="3" indent="-285750">
              <a:buFontTx/>
              <a:buChar char="-"/>
            </a:pPr>
            <a:endParaRPr lang="nl-N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b="1" dirty="0"/>
              <a:t>Aanleveren resultaat mbo-verklaring met praktijkverklaring aan ROD:</a:t>
            </a:r>
          </a:p>
          <a:p>
            <a:pPr marL="681750" lvl="2" indent="-285750">
              <a:buFont typeface="Wingdings" panose="05000000000000000000" pitchFamily="2" charset="2"/>
              <a:buChar char="§"/>
            </a:pPr>
            <a:r>
              <a:rPr lang="nl-NL" dirty="0"/>
              <a:t>Praktijkverklaring behaald vanaf 1-8-2026 moeten geleverd worden aan ROD.</a:t>
            </a:r>
          </a:p>
          <a:p>
            <a:pPr marL="465138" lvl="1" indent="-285750">
              <a:buFontTx/>
              <a:buChar char="-"/>
            </a:pPr>
            <a:endParaRPr lang="nl-N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/>
              <a:t>Planning ROD: 1-6-2026 nieuwe functionaliteit in productie.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DA49570-8807-1DAD-99F2-E970F95FC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8408" y="443878"/>
            <a:ext cx="2479102" cy="607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92587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20229B-E0EF-0DE9-8AED-4EB17F88F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DD19EDD-EAD4-3AD4-BA9F-876266FA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64B7F74-72C8-45CF-DC5D-F3F15A727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991AC30-5936-CEE7-9197-158C0111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2866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E40052-2484-9F40-8A00-24B82D928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05" y="2242958"/>
            <a:ext cx="10923588" cy="948047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01689B"/>
                </a:solidFill>
              </a:rPr>
              <a:t>Wat vond u van deze workshop / presentatie?</a:t>
            </a:r>
            <a:br>
              <a:rPr lang="nl-NL" dirty="0">
                <a:solidFill>
                  <a:srgbClr val="01689B"/>
                </a:solidFill>
              </a:rPr>
            </a:br>
            <a:br>
              <a:rPr lang="nl-NL" dirty="0">
                <a:solidFill>
                  <a:srgbClr val="01689B"/>
                </a:solidFill>
              </a:rPr>
            </a:br>
            <a:r>
              <a:rPr lang="nl-NL" dirty="0">
                <a:solidFill>
                  <a:srgbClr val="01689B"/>
                </a:solidFill>
              </a:rPr>
              <a:t>Scan de QR-code met uw telefoon en geef </a:t>
            </a:r>
            <a:br>
              <a:rPr lang="nl-NL" dirty="0">
                <a:solidFill>
                  <a:srgbClr val="01689B"/>
                </a:solidFill>
              </a:rPr>
            </a:br>
            <a:r>
              <a:rPr lang="nl-NL" dirty="0">
                <a:solidFill>
                  <a:srgbClr val="01689B"/>
                </a:solidFill>
              </a:rPr>
              <a:t>uw mening!</a:t>
            </a:r>
          </a:p>
        </p:txBody>
      </p:sp>
      <p:pic>
        <p:nvPicPr>
          <p:cNvPr id="7" name="Afbeelding 6" descr="Afbeelding met patroon, Symmetrie, plein, kunst&#10;&#10;Door AI gegenereerde inhoud is mogelijk onjuist.">
            <a:extLst>
              <a:ext uri="{FF2B5EF4-FFF2-40B4-BE49-F238E27FC236}">
                <a16:creationId xmlns:a16="http://schemas.microsoft.com/office/drawing/2014/main" id="{CC5ABAAB-7786-B13E-03AD-7B663CF2F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102" y="3019284"/>
            <a:ext cx="2847795" cy="284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56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96661-E968-F352-898B-08F13E5B9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FE54016-E08F-7339-C849-05CE3CB2B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067" y="1233039"/>
            <a:ext cx="10462717" cy="372477"/>
          </a:xfrm>
        </p:spPr>
        <p:txBody>
          <a:bodyPr>
            <a:normAutofit fontScale="90000"/>
          </a:bodyPr>
          <a:lstStyle/>
          <a:p>
            <a:r>
              <a:rPr lang="nl-NL" dirty="0"/>
              <a:t>Aanleiding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82CA1FE-E5A9-319B-AF46-CCC63E706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068" y="1807709"/>
            <a:ext cx="5420634" cy="4083919"/>
          </a:xfrm>
        </p:spPr>
        <p:txBody>
          <a:bodyPr numCol="1">
            <a:normAutofit fontScale="77500" lnSpcReduction="20000"/>
          </a:bodyPr>
          <a:lstStyle/>
          <a:p>
            <a:pPr lvl="1"/>
            <a:r>
              <a:rPr lang="nl-NL" dirty="0"/>
              <a:t>Wens om aanbod van mbo-onderdelen te tonen op Leeroverzicht (voorjaar 2024)</a:t>
            </a:r>
          </a:p>
          <a:p>
            <a:pPr lvl="2"/>
            <a:r>
              <a:rPr lang="nl-NL" dirty="0"/>
              <a:t>Keuzedelen</a:t>
            </a:r>
          </a:p>
          <a:p>
            <a:pPr lvl="2"/>
            <a:r>
              <a:rPr lang="nl-NL" dirty="0"/>
              <a:t>Beroepsgerichte onderdelen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Verzoek van Leeroverzicht om aanbod van mbo-onderdelen in RIO te registreren (zodat dit aanbod op basis van RIO op Leeroverzicht kan worden getoond) 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Registreren van aanbod van mbo-onderdelen in RIO (vanuit SIS) is niet (goed) mogelijk</a:t>
            </a:r>
          </a:p>
          <a:p>
            <a:pPr marL="0" lvl="1" indent="0">
              <a:buNone/>
            </a:pPr>
            <a:endParaRPr lang="nl-NL" dirty="0"/>
          </a:p>
          <a:p>
            <a:pPr lvl="1"/>
            <a:r>
              <a:rPr lang="nl-NL" dirty="0"/>
              <a:t>Overleg MBO Raad, MBO Digitaal en OCW (juni 2024): </a:t>
            </a:r>
          </a:p>
          <a:p>
            <a:pPr lvl="2"/>
            <a:r>
              <a:rPr lang="nl-NL" dirty="0"/>
              <a:t>gezamenlijke wens om het probleem op te lossen, starten met een probleemanalyse</a:t>
            </a:r>
          </a:p>
          <a:p>
            <a:pPr lvl="2"/>
            <a:r>
              <a:rPr lang="nl-NL" dirty="0"/>
              <a:t>tijdelijke </a:t>
            </a:r>
            <a:r>
              <a:rPr lang="nl-NL" dirty="0" err="1"/>
              <a:t>work</a:t>
            </a:r>
            <a:r>
              <a:rPr lang="nl-NL" dirty="0"/>
              <a:t> </a:t>
            </a:r>
            <a:r>
              <a:rPr lang="nl-NL" dirty="0" err="1"/>
              <a:t>around</a:t>
            </a:r>
            <a:r>
              <a:rPr lang="nl-NL" dirty="0"/>
              <a:t> voor inwinnen aanbod mbo-onderdelen (</a:t>
            </a:r>
            <a:r>
              <a:rPr lang="nl-NL" dirty="0" err="1"/>
              <a:t>excel</a:t>
            </a:r>
            <a:r>
              <a:rPr lang="nl-NL" dirty="0"/>
              <a:t>-lijst)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marL="144000" lvl="2" indent="0">
              <a:buNone/>
            </a:pPr>
            <a:endParaRPr lang="nl-NL" dirty="0"/>
          </a:p>
          <a:p>
            <a:pPr lvl="1"/>
            <a:endParaRPr lang="nl-NL" dirty="0"/>
          </a:p>
          <a:p>
            <a:endParaRPr lang="nl-NL" dirty="0"/>
          </a:p>
          <a:p>
            <a:pPr lvl="1" indent="0">
              <a:buNone/>
            </a:pPr>
            <a:endParaRPr lang="nl-NL" dirty="0"/>
          </a:p>
          <a:p>
            <a:pPr lvl="1" indent="0">
              <a:buNone/>
            </a:pP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A44D88-A8EB-0A44-B379-41B51EF85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3</a:t>
            </a:fld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000F85F-2076-8F34-62F1-7D41F87FA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919" y="1233038"/>
            <a:ext cx="5136235" cy="479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9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C5347-0932-B384-3683-87B16EB34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11CA4BD-6822-71BA-70D4-50706E53D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681" y="1233039"/>
            <a:ext cx="5985836" cy="562441"/>
          </a:xfrm>
        </p:spPr>
        <p:txBody>
          <a:bodyPr>
            <a:normAutofit/>
          </a:bodyPr>
          <a:lstStyle/>
          <a:p>
            <a:r>
              <a:rPr lang="nl-NL" dirty="0"/>
              <a:t>Probleemanalyse (1)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7CD3456-8455-0BDC-E79D-585E606E6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45" y="1988287"/>
            <a:ext cx="5602856" cy="4083919"/>
          </a:xfrm>
        </p:spPr>
        <p:txBody>
          <a:bodyPr numCol="1">
            <a:normAutofit/>
          </a:bodyPr>
          <a:lstStyle/>
          <a:p>
            <a:pPr marL="0" lvl="1" indent="0">
              <a:buNone/>
            </a:pPr>
            <a:r>
              <a:rPr lang="nl-NL" dirty="0"/>
              <a:t>Registratie inschrijving mbo-onderdelen in ROD (derde leerweg)</a:t>
            </a:r>
          </a:p>
          <a:p>
            <a:pPr marL="0" lvl="1" indent="0">
              <a:buNone/>
            </a:pPr>
            <a:endParaRPr lang="nl-NL" dirty="0"/>
          </a:p>
          <a:p>
            <a:pPr lvl="1"/>
            <a:r>
              <a:rPr lang="nl-NL" dirty="0"/>
              <a:t>Algemeen (beroepsgericht onderdeel en keuzedeel): inschrijving op opleidingscode van de kwalificatie (waar het mbo-onderdeel een deel van is), plus aanduiding ODT</a:t>
            </a:r>
          </a:p>
          <a:p>
            <a:pPr lvl="2"/>
            <a:r>
              <a:rPr lang="nl-NL" dirty="0"/>
              <a:t>Inschrijving voor meerdere beroepsgerichte onderdelen, die vallen onder verschillende kwalificaties: één inschrijving per kwalificatie (leidt dus tot meerdere inschrijvingen)</a:t>
            </a:r>
          </a:p>
          <a:p>
            <a:pPr lvl="2"/>
            <a:r>
              <a:rPr lang="nl-NL" dirty="0"/>
              <a:t>Inschrijving op één of meer keuzedelen: de instelling kiest zelf de kwalificatie</a:t>
            </a:r>
          </a:p>
          <a:p>
            <a:pPr marL="144000" lvl="2" indent="0">
              <a:buNone/>
            </a:pPr>
            <a:endParaRPr lang="nl-NL" dirty="0"/>
          </a:p>
          <a:p>
            <a:pPr marL="144000" lvl="2" indent="0">
              <a:buNone/>
            </a:pPr>
            <a:endParaRPr lang="nl-NL" dirty="0"/>
          </a:p>
          <a:p>
            <a:pPr lvl="1"/>
            <a:endParaRPr lang="nl-NL" dirty="0"/>
          </a:p>
          <a:p>
            <a:pPr marL="144000" lvl="2" indent="0">
              <a:buNone/>
            </a:pPr>
            <a:endParaRPr lang="nl-NL" dirty="0"/>
          </a:p>
          <a:p>
            <a:pPr lvl="1"/>
            <a:endParaRPr lang="nl-NL" dirty="0"/>
          </a:p>
          <a:p>
            <a:endParaRPr lang="nl-NL" dirty="0"/>
          </a:p>
          <a:p>
            <a:pPr lvl="1" indent="0">
              <a:buNone/>
            </a:pPr>
            <a:endParaRPr lang="nl-NL" dirty="0"/>
          </a:p>
          <a:p>
            <a:pPr lvl="1" indent="0">
              <a:buNone/>
            </a:pP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FC8792-A890-28C0-574D-70F459F10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E7A04FDF-297F-0C60-2BA4-AA1EE491AEFD}"/>
              </a:ext>
            </a:extLst>
          </p:cNvPr>
          <p:cNvSpPr/>
          <p:nvPr/>
        </p:nvSpPr>
        <p:spPr>
          <a:xfrm>
            <a:off x="6553199" y="3115338"/>
            <a:ext cx="2281882" cy="190358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dirty="0">
              <a:solidFill>
                <a:schemeClr val="tx1"/>
              </a:solidFill>
            </a:endParaRPr>
          </a:p>
          <a:p>
            <a:pPr algn="ctr"/>
            <a:endParaRPr lang="nl-NL" sz="1600" dirty="0">
              <a:solidFill>
                <a:schemeClr val="tx1"/>
              </a:solidFill>
            </a:endParaRPr>
          </a:p>
          <a:p>
            <a:pPr algn="ctr"/>
            <a:r>
              <a:rPr lang="nl-NL" sz="1400" dirty="0">
                <a:solidFill>
                  <a:schemeClr val="tx1"/>
                </a:solidFill>
              </a:rPr>
              <a:t>Inschrijving in ROD</a:t>
            </a:r>
          </a:p>
          <a:p>
            <a:pPr algn="ctr"/>
            <a:endParaRPr lang="nl-NL" sz="1400" dirty="0">
              <a:solidFill>
                <a:schemeClr val="tx1"/>
              </a:solidFill>
            </a:endParaRPr>
          </a:p>
          <a:p>
            <a:pPr algn="ctr"/>
            <a:r>
              <a:rPr lang="nl-NL" sz="1400" b="1" dirty="0">
                <a:solidFill>
                  <a:schemeClr val="tx1"/>
                </a:solidFill>
              </a:rPr>
              <a:t>25960</a:t>
            </a:r>
          </a:p>
          <a:p>
            <a:pPr algn="ctr"/>
            <a:r>
              <a:rPr lang="nl-NL" sz="1400" b="1" dirty="0">
                <a:solidFill>
                  <a:schemeClr val="tx1"/>
                </a:solidFill>
              </a:rPr>
              <a:t>ODT</a:t>
            </a:r>
          </a:p>
          <a:p>
            <a:pPr algn="ctr"/>
            <a:endParaRPr lang="nl-NL" sz="1400" b="1" dirty="0">
              <a:solidFill>
                <a:schemeClr val="tx1"/>
              </a:solidFill>
            </a:endParaRPr>
          </a:p>
          <a:p>
            <a:pPr algn="ctr"/>
            <a:r>
              <a:rPr lang="nl-NL" sz="1400" dirty="0">
                <a:solidFill>
                  <a:schemeClr val="tx1"/>
                </a:solidFill>
              </a:rPr>
              <a:t>(kwalificatie ”helpende zorg en welzijn”)</a:t>
            </a:r>
          </a:p>
          <a:p>
            <a:pPr algn="ctr"/>
            <a:endParaRPr lang="nl-NL" sz="1600" dirty="0">
              <a:solidFill>
                <a:schemeClr val="tx1"/>
              </a:solidFill>
            </a:endParaRPr>
          </a:p>
          <a:p>
            <a:pPr algn="ctr"/>
            <a:endParaRPr lang="nl-NL" sz="1600" dirty="0">
              <a:solidFill>
                <a:schemeClr val="tx1"/>
              </a:solidFill>
            </a:endParaRPr>
          </a:p>
        </p:txBody>
      </p:sp>
      <p:pic>
        <p:nvPicPr>
          <p:cNvPr id="7" name="Graphic 6" descr="Vrouw met effen opvulling">
            <a:extLst>
              <a:ext uri="{FF2B5EF4-FFF2-40B4-BE49-F238E27FC236}">
                <a16:creationId xmlns:a16="http://schemas.microsoft.com/office/drawing/2014/main" id="{2151C03B-D3E2-DAF1-72F3-2B39FF7CA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67319" y="1456484"/>
            <a:ext cx="914400" cy="914400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D3837A4F-CEE7-770D-3254-52C709A54D2B}"/>
              </a:ext>
            </a:extLst>
          </p:cNvPr>
          <p:cNvSpPr/>
          <p:nvPr/>
        </p:nvSpPr>
        <p:spPr>
          <a:xfrm>
            <a:off x="9749481" y="3115338"/>
            <a:ext cx="2150076" cy="19035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Beroepsgericht onderdeel</a:t>
            </a:r>
          </a:p>
          <a:p>
            <a:pPr algn="ctr"/>
            <a:endParaRPr lang="nl-NL" sz="1400" dirty="0">
              <a:solidFill>
                <a:schemeClr val="tx1"/>
              </a:solidFill>
            </a:endParaRPr>
          </a:p>
          <a:p>
            <a:pPr algn="ctr"/>
            <a:r>
              <a:rPr lang="nl-NL" sz="1400" dirty="0">
                <a:solidFill>
                  <a:schemeClr val="tx1"/>
                </a:solidFill>
              </a:rPr>
              <a:t>“Assisteren bij activiteiten in zorg en welzijn”</a:t>
            </a:r>
          </a:p>
          <a:p>
            <a:pPr algn="ctr"/>
            <a:endParaRPr lang="nl-NL" sz="1400" dirty="0">
              <a:solidFill>
                <a:schemeClr val="tx1"/>
              </a:solidFill>
            </a:endParaRPr>
          </a:p>
          <a:p>
            <a:pPr algn="ctr"/>
            <a:r>
              <a:rPr lang="nl-NL" sz="1400" b="1" dirty="0">
                <a:solidFill>
                  <a:schemeClr val="tx1"/>
                </a:solidFill>
              </a:rPr>
              <a:t>C0160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1583483D-2AD4-EF91-9D3E-E2B49CDA52A8}"/>
              </a:ext>
            </a:extLst>
          </p:cNvPr>
          <p:cNvSpPr/>
          <p:nvPr/>
        </p:nvSpPr>
        <p:spPr>
          <a:xfrm>
            <a:off x="7043351" y="1233039"/>
            <a:ext cx="1359244" cy="134952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0" name="Blik 9">
            <a:extLst>
              <a:ext uri="{FF2B5EF4-FFF2-40B4-BE49-F238E27FC236}">
                <a16:creationId xmlns:a16="http://schemas.microsoft.com/office/drawing/2014/main" id="{572DC27C-7E25-8D78-CC32-4B1504CAB909}"/>
              </a:ext>
            </a:extLst>
          </p:cNvPr>
          <p:cNvSpPr/>
          <p:nvPr/>
        </p:nvSpPr>
        <p:spPr>
          <a:xfrm>
            <a:off x="7265773" y="1672208"/>
            <a:ext cx="914400" cy="805001"/>
          </a:xfrm>
          <a:prstGeom prst="can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6A062D4-789D-A7AA-B5CE-F3BF3F21FD19}"/>
              </a:ext>
            </a:extLst>
          </p:cNvPr>
          <p:cNvSpPr txBox="1"/>
          <p:nvPr/>
        </p:nvSpPr>
        <p:spPr>
          <a:xfrm>
            <a:off x="7370953" y="1988287"/>
            <a:ext cx="704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ROD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3BF21D1-690E-0647-DF4A-9ADFB0071162}"/>
              </a:ext>
            </a:extLst>
          </p:cNvPr>
          <p:cNvSpPr txBox="1"/>
          <p:nvPr/>
        </p:nvSpPr>
        <p:spPr>
          <a:xfrm>
            <a:off x="7338113" y="1270845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DUO</a:t>
            </a:r>
          </a:p>
        </p:txBody>
      </p:sp>
      <p:sp>
        <p:nvSpPr>
          <p:cNvPr id="13" name="Pijl omlaag 12">
            <a:extLst>
              <a:ext uri="{FF2B5EF4-FFF2-40B4-BE49-F238E27FC236}">
                <a16:creationId xmlns:a16="http://schemas.microsoft.com/office/drawing/2014/main" id="{338793E7-0973-4503-6761-B1B25D36D655}"/>
              </a:ext>
            </a:extLst>
          </p:cNvPr>
          <p:cNvSpPr/>
          <p:nvPr/>
        </p:nvSpPr>
        <p:spPr>
          <a:xfrm>
            <a:off x="10686295" y="2434678"/>
            <a:ext cx="276447" cy="617838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Pijl omhoog 13">
            <a:extLst>
              <a:ext uri="{FF2B5EF4-FFF2-40B4-BE49-F238E27FC236}">
                <a16:creationId xmlns:a16="http://schemas.microsoft.com/office/drawing/2014/main" id="{5F98D560-F5A0-7FFD-EC0A-C7F0B5EAFB77}"/>
              </a:ext>
            </a:extLst>
          </p:cNvPr>
          <p:cNvSpPr/>
          <p:nvPr/>
        </p:nvSpPr>
        <p:spPr>
          <a:xfrm>
            <a:off x="7646293" y="2423736"/>
            <a:ext cx="276447" cy="617838"/>
          </a:xfrm>
          <a:prstGeom prst="up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3832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07BD9-C5D1-B26E-BAF9-142312CAD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77192EB-4FCC-CDCF-5C94-862C33477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067" y="1233039"/>
            <a:ext cx="10462717" cy="606042"/>
          </a:xfrm>
        </p:spPr>
        <p:txBody>
          <a:bodyPr>
            <a:normAutofit/>
          </a:bodyPr>
          <a:lstStyle/>
          <a:p>
            <a:r>
              <a:rPr lang="nl-NL" dirty="0"/>
              <a:t>Probleemanalyse (2)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7C65604-C58B-D58F-357E-431BBBDC5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45" y="1988287"/>
            <a:ext cx="5602856" cy="4083919"/>
          </a:xfrm>
        </p:spPr>
        <p:txBody>
          <a:bodyPr numCol="1">
            <a:normAutofit lnSpcReduction="10000"/>
          </a:bodyPr>
          <a:lstStyle/>
          <a:p>
            <a:pPr marL="0" lvl="1" indent="0">
              <a:buNone/>
            </a:pPr>
            <a:r>
              <a:rPr lang="nl-NL" dirty="0"/>
              <a:t>Registratie inschrijving mbo-onderdelen in ROD (derde leerweg)</a:t>
            </a:r>
          </a:p>
          <a:p>
            <a:pPr marL="144000" lvl="2" indent="0">
              <a:buNone/>
            </a:pPr>
            <a:endParaRPr lang="nl-NL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nl-NL" dirty="0"/>
              <a:t>Aanlevering aan ROD (</a:t>
            </a:r>
            <a:r>
              <a:rPr lang="nl-NL" dirty="0" err="1"/>
              <a:t>PvE</a:t>
            </a:r>
            <a:r>
              <a:rPr lang="nl-NL" dirty="0"/>
              <a:t>) is leidend voor de inrichting in het SIS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nl-NL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nl-NL" dirty="0"/>
              <a:t>Vanuit het SIS twee verschillend gemodelleerde systemen bedienen (ROD en RIO) is technisch ingewikkeld en leidt ook tot administratieve lasten voor de medewerkers van de instellingen</a:t>
            </a:r>
          </a:p>
          <a:p>
            <a:pPr lvl="2">
              <a:buFont typeface="Arial" panose="020B0604020202020204" pitchFamily="34" charset="0"/>
              <a:buChar char="•"/>
            </a:pPr>
            <a:endParaRPr lang="nl-NL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nl-NL" dirty="0"/>
              <a:t>Om die reden is de koppeling SIS-RIO voor het aanbod van mbo-onderdelen niet geïmplementeerd in het SIS</a:t>
            </a:r>
          </a:p>
          <a:p>
            <a:pPr lvl="2"/>
            <a:endParaRPr lang="nl-NL" dirty="0"/>
          </a:p>
          <a:p>
            <a:pPr lvl="1"/>
            <a:endParaRPr lang="nl-NL" dirty="0"/>
          </a:p>
          <a:p>
            <a:pPr marL="144000" lvl="2" indent="0">
              <a:buNone/>
            </a:pPr>
            <a:endParaRPr lang="nl-NL" dirty="0"/>
          </a:p>
          <a:p>
            <a:pPr lvl="1"/>
            <a:endParaRPr lang="nl-NL" dirty="0"/>
          </a:p>
          <a:p>
            <a:endParaRPr lang="nl-NL" dirty="0"/>
          </a:p>
          <a:p>
            <a:pPr lvl="1" indent="0">
              <a:buNone/>
            </a:pPr>
            <a:endParaRPr lang="nl-NL" dirty="0"/>
          </a:p>
          <a:p>
            <a:pPr lvl="1" indent="0">
              <a:buNone/>
            </a:pP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35DC3E-500E-F44B-8102-FE29FD0E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8A1EDC3B-7E5B-DDA0-A683-7BCCC06F7E18}"/>
              </a:ext>
            </a:extLst>
          </p:cNvPr>
          <p:cNvSpPr/>
          <p:nvPr/>
        </p:nvSpPr>
        <p:spPr>
          <a:xfrm>
            <a:off x="6553199" y="3115338"/>
            <a:ext cx="2281882" cy="190358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dirty="0">
              <a:solidFill>
                <a:schemeClr val="tx1"/>
              </a:solidFill>
            </a:endParaRPr>
          </a:p>
          <a:p>
            <a:pPr algn="ctr"/>
            <a:endParaRPr lang="nl-NL" sz="1600" dirty="0">
              <a:solidFill>
                <a:schemeClr val="tx1"/>
              </a:solidFill>
            </a:endParaRPr>
          </a:p>
          <a:p>
            <a:pPr algn="ctr"/>
            <a:r>
              <a:rPr lang="nl-NL" sz="1400" dirty="0">
                <a:solidFill>
                  <a:schemeClr val="tx1"/>
                </a:solidFill>
              </a:rPr>
              <a:t>Inschrijving in ROD</a:t>
            </a:r>
          </a:p>
          <a:p>
            <a:pPr algn="ctr"/>
            <a:endParaRPr lang="nl-NL" sz="1400" dirty="0">
              <a:solidFill>
                <a:schemeClr val="tx1"/>
              </a:solidFill>
            </a:endParaRPr>
          </a:p>
          <a:p>
            <a:pPr algn="ctr"/>
            <a:r>
              <a:rPr lang="nl-NL" sz="1400" b="1" dirty="0">
                <a:solidFill>
                  <a:schemeClr val="tx1"/>
                </a:solidFill>
              </a:rPr>
              <a:t>25960</a:t>
            </a:r>
          </a:p>
          <a:p>
            <a:pPr algn="ctr"/>
            <a:r>
              <a:rPr lang="nl-NL" sz="1400" b="1" dirty="0">
                <a:solidFill>
                  <a:schemeClr val="tx1"/>
                </a:solidFill>
              </a:rPr>
              <a:t>ODT</a:t>
            </a:r>
          </a:p>
          <a:p>
            <a:pPr algn="ctr"/>
            <a:endParaRPr lang="nl-NL" sz="1400" b="1" dirty="0">
              <a:solidFill>
                <a:schemeClr val="tx1"/>
              </a:solidFill>
            </a:endParaRPr>
          </a:p>
          <a:p>
            <a:pPr algn="ctr"/>
            <a:r>
              <a:rPr lang="nl-NL" sz="1400" dirty="0">
                <a:solidFill>
                  <a:schemeClr val="tx1"/>
                </a:solidFill>
              </a:rPr>
              <a:t>(kwalificatie ”helpende zorg en welzijn”)</a:t>
            </a:r>
          </a:p>
          <a:p>
            <a:pPr algn="ctr"/>
            <a:endParaRPr lang="nl-NL" sz="1600" dirty="0">
              <a:solidFill>
                <a:schemeClr val="tx1"/>
              </a:solidFill>
            </a:endParaRPr>
          </a:p>
          <a:p>
            <a:pPr algn="ctr"/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6177EB5-91E3-C1BB-9AAA-2105EF3CB04A}"/>
              </a:ext>
            </a:extLst>
          </p:cNvPr>
          <p:cNvSpPr/>
          <p:nvPr/>
        </p:nvSpPr>
        <p:spPr>
          <a:xfrm>
            <a:off x="9749481" y="3115338"/>
            <a:ext cx="2150076" cy="19035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Beroepsgericht onderdeel</a:t>
            </a:r>
          </a:p>
          <a:p>
            <a:pPr algn="ctr"/>
            <a:endParaRPr lang="nl-NL" sz="1400" dirty="0">
              <a:solidFill>
                <a:schemeClr val="tx1"/>
              </a:solidFill>
            </a:endParaRPr>
          </a:p>
          <a:p>
            <a:pPr algn="ctr"/>
            <a:r>
              <a:rPr lang="nl-NL" sz="1400" dirty="0">
                <a:solidFill>
                  <a:schemeClr val="tx1"/>
                </a:solidFill>
              </a:rPr>
              <a:t>“Assisteren bij activiteiten in zorg en welzijn”</a:t>
            </a:r>
          </a:p>
          <a:p>
            <a:pPr algn="ctr"/>
            <a:endParaRPr lang="nl-NL" sz="1400" dirty="0">
              <a:solidFill>
                <a:schemeClr val="tx1"/>
              </a:solidFill>
            </a:endParaRPr>
          </a:p>
          <a:p>
            <a:pPr algn="ctr"/>
            <a:r>
              <a:rPr lang="nl-NL" sz="1400" b="1" dirty="0">
                <a:solidFill>
                  <a:schemeClr val="tx1"/>
                </a:solidFill>
              </a:rPr>
              <a:t>C0160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CDFB53D-0B78-A755-691A-465EEA6EE59F}"/>
              </a:ext>
            </a:extLst>
          </p:cNvPr>
          <p:cNvSpPr/>
          <p:nvPr/>
        </p:nvSpPr>
        <p:spPr>
          <a:xfrm>
            <a:off x="7043350" y="1233039"/>
            <a:ext cx="4312221" cy="134952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9" name="Blik 8">
            <a:extLst>
              <a:ext uri="{FF2B5EF4-FFF2-40B4-BE49-F238E27FC236}">
                <a16:creationId xmlns:a16="http://schemas.microsoft.com/office/drawing/2014/main" id="{21B50258-77D8-9194-7F55-73B27B8A8157}"/>
              </a:ext>
            </a:extLst>
          </p:cNvPr>
          <p:cNvSpPr/>
          <p:nvPr/>
        </p:nvSpPr>
        <p:spPr>
          <a:xfrm>
            <a:off x="7265773" y="1672208"/>
            <a:ext cx="914400" cy="805001"/>
          </a:xfrm>
          <a:prstGeom prst="can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517140A-F36C-0C2D-60FF-4812764425F4}"/>
              </a:ext>
            </a:extLst>
          </p:cNvPr>
          <p:cNvSpPr txBox="1"/>
          <p:nvPr/>
        </p:nvSpPr>
        <p:spPr>
          <a:xfrm>
            <a:off x="7370953" y="1988287"/>
            <a:ext cx="704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ROD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E32F1F5-0FF3-A72F-501E-AFB19F5560B7}"/>
              </a:ext>
            </a:extLst>
          </p:cNvPr>
          <p:cNvSpPr txBox="1"/>
          <p:nvPr/>
        </p:nvSpPr>
        <p:spPr>
          <a:xfrm>
            <a:off x="9007014" y="1233039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DUO</a:t>
            </a:r>
          </a:p>
        </p:txBody>
      </p:sp>
      <p:sp>
        <p:nvSpPr>
          <p:cNvPr id="13" name="Pijl omhoog 12">
            <a:extLst>
              <a:ext uri="{FF2B5EF4-FFF2-40B4-BE49-F238E27FC236}">
                <a16:creationId xmlns:a16="http://schemas.microsoft.com/office/drawing/2014/main" id="{4D3011CA-6DBB-20BC-F474-2E8AF9EFD458}"/>
              </a:ext>
            </a:extLst>
          </p:cNvPr>
          <p:cNvSpPr/>
          <p:nvPr/>
        </p:nvSpPr>
        <p:spPr>
          <a:xfrm>
            <a:off x="7670287" y="2398021"/>
            <a:ext cx="276447" cy="617838"/>
          </a:xfrm>
          <a:prstGeom prst="up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Blik 13">
            <a:extLst>
              <a:ext uri="{FF2B5EF4-FFF2-40B4-BE49-F238E27FC236}">
                <a16:creationId xmlns:a16="http://schemas.microsoft.com/office/drawing/2014/main" id="{FD1BD2E5-E329-F0BE-22F5-468700F9D31F}"/>
              </a:ext>
            </a:extLst>
          </p:cNvPr>
          <p:cNvSpPr/>
          <p:nvPr/>
        </p:nvSpPr>
        <p:spPr>
          <a:xfrm>
            <a:off x="10168101" y="1666087"/>
            <a:ext cx="914400" cy="805001"/>
          </a:xfrm>
          <a:prstGeom prst="can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4B5A562-84E3-0286-1B8D-40E7C460DC09}"/>
              </a:ext>
            </a:extLst>
          </p:cNvPr>
          <p:cNvSpPr txBox="1"/>
          <p:nvPr/>
        </p:nvSpPr>
        <p:spPr>
          <a:xfrm>
            <a:off x="10352103" y="1958172"/>
            <a:ext cx="704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RIO</a:t>
            </a:r>
          </a:p>
        </p:txBody>
      </p:sp>
      <p:sp>
        <p:nvSpPr>
          <p:cNvPr id="17" name="Pijl omhoog 16">
            <a:extLst>
              <a:ext uri="{FF2B5EF4-FFF2-40B4-BE49-F238E27FC236}">
                <a16:creationId xmlns:a16="http://schemas.microsoft.com/office/drawing/2014/main" id="{FF4CEBFF-CC9B-143F-7181-95B4233429C8}"/>
              </a:ext>
            </a:extLst>
          </p:cNvPr>
          <p:cNvSpPr/>
          <p:nvPr/>
        </p:nvSpPr>
        <p:spPr>
          <a:xfrm>
            <a:off x="10517659" y="2428645"/>
            <a:ext cx="276447" cy="617838"/>
          </a:xfrm>
          <a:prstGeom prst="up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57C2526F-24A7-7033-A121-064BB449EE6A}"/>
              </a:ext>
            </a:extLst>
          </p:cNvPr>
          <p:cNvSpPr/>
          <p:nvPr/>
        </p:nvSpPr>
        <p:spPr>
          <a:xfrm>
            <a:off x="6351372" y="2916379"/>
            <a:ext cx="5759111" cy="301658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32C23B68-3F2A-DA72-AECF-4DDCE1F6AB0C}"/>
              </a:ext>
            </a:extLst>
          </p:cNvPr>
          <p:cNvSpPr txBox="1"/>
          <p:nvPr/>
        </p:nvSpPr>
        <p:spPr>
          <a:xfrm>
            <a:off x="8430734" y="5152778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/>
              <a:t>SIS</a:t>
            </a:r>
          </a:p>
          <a:p>
            <a:pPr algn="ctr"/>
            <a:r>
              <a:rPr lang="nl-NL" dirty="0"/>
              <a:t>MBO-instelling</a:t>
            </a:r>
          </a:p>
        </p:txBody>
      </p:sp>
    </p:spTree>
    <p:extLst>
      <p:ext uri="{BB962C8B-B14F-4D97-AF65-F5344CB8AC3E}">
        <p14:creationId xmlns:p14="http://schemas.microsoft.com/office/powerpoint/2010/main" val="1580476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E2B98F-4601-8ECF-AB09-521672E80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26F181B-4F18-80E3-4166-FEA3686DE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068" y="1233039"/>
            <a:ext cx="5463166" cy="606041"/>
          </a:xfrm>
        </p:spPr>
        <p:txBody>
          <a:bodyPr>
            <a:normAutofit/>
          </a:bodyPr>
          <a:lstStyle/>
          <a:p>
            <a:r>
              <a:rPr lang="nl-NL" dirty="0"/>
              <a:t>Probleemanalyse (3)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C6DE675-651B-1A2E-2781-E83FCDE93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45" y="1988287"/>
            <a:ext cx="6396754" cy="4083919"/>
          </a:xfrm>
        </p:spPr>
        <p:txBody>
          <a:bodyPr numCol="1">
            <a:normAutofit fontScale="92500" lnSpcReduction="20000"/>
          </a:bodyPr>
          <a:lstStyle/>
          <a:p>
            <a:pPr marL="0" lvl="1" indent="0">
              <a:buNone/>
            </a:pPr>
            <a:r>
              <a:rPr lang="nl-NL" dirty="0"/>
              <a:t>De huidige registratie van de inschrijving op mbo-onderdelen in ROD heeft ook andere gevolgen:</a:t>
            </a:r>
          </a:p>
          <a:p>
            <a:pPr marL="0" lvl="1" indent="0">
              <a:buNone/>
            </a:pPr>
            <a:endParaRPr lang="nl-NL" dirty="0"/>
          </a:p>
          <a:p>
            <a:pPr lvl="1"/>
            <a:r>
              <a:rPr lang="nl-NL" dirty="0"/>
              <a:t>Voor de medewerkers van de administraties:</a:t>
            </a:r>
          </a:p>
          <a:p>
            <a:pPr lvl="2"/>
            <a:r>
              <a:rPr lang="nl-NL" dirty="0"/>
              <a:t>Afwijkende werkwijze, meer kans op fouten</a:t>
            </a:r>
          </a:p>
          <a:p>
            <a:pPr marL="144000" lvl="2" indent="0">
              <a:buNone/>
            </a:pPr>
            <a:endParaRPr lang="nl-NL" dirty="0"/>
          </a:p>
          <a:p>
            <a:pPr lvl="1"/>
            <a:r>
              <a:rPr lang="nl-NL" dirty="0"/>
              <a:t>Voor de informatiehuishouding van de instellingen:</a:t>
            </a:r>
          </a:p>
          <a:p>
            <a:pPr lvl="2"/>
            <a:r>
              <a:rPr lang="nl-NL" dirty="0"/>
              <a:t>Meerdere inschrijvingen van één student, gevolgen voor het aanmaken van een account en de toegang tot andere applicaties</a:t>
            </a:r>
          </a:p>
          <a:p>
            <a:pPr marL="144000" lvl="2" indent="0">
              <a:buNone/>
            </a:pPr>
            <a:endParaRPr lang="nl-NL" dirty="0"/>
          </a:p>
          <a:p>
            <a:pPr lvl="1"/>
            <a:r>
              <a:rPr lang="nl-NL" dirty="0"/>
              <a:t>Voor de studenten:</a:t>
            </a:r>
          </a:p>
          <a:p>
            <a:pPr lvl="2"/>
            <a:r>
              <a:rPr lang="nl-NL" dirty="0"/>
              <a:t>Een student die meerdere mbo-onderdelen volgt, ziet op </a:t>
            </a:r>
            <a:r>
              <a:rPr lang="nl-NL" dirty="0" err="1"/>
              <a:t>MijnDUO</a:t>
            </a:r>
            <a:r>
              <a:rPr lang="nl-NL" dirty="0"/>
              <a:t> meerdere inschrijvingen (voor de kwalificaties), dit leidt tot onduidelijkheid en vragen</a:t>
            </a:r>
          </a:p>
          <a:p>
            <a:pPr lvl="2"/>
            <a:endParaRPr lang="nl-NL" dirty="0"/>
          </a:p>
          <a:p>
            <a:pPr marL="0" lvl="1" indent="0">
              <a:buNone/>
            </a:pPr>
            <a:endParaRPr lang="nl-NL" dirty="0"/>
          </a:p>
          <a:p>
            <a:pPr marL="144000" lvl="2" indent="0">
              <a:buNone/>
            </a:pPr>
            <a:endParaRPr lang="nl-NL" dirty="0"/>
          </a:p>
          <a:p>
            <a:pPr lvl="1"/>
            <a:endParaRPr lang="nl-NL" dirty="0"/>
          </a:p>
          <a:p>
            <a:endParaRPr lang="nl-NL" dirty="0"/>
          </a:p>
          <a:p>
            <a:pPr lvl="1" indent="0">
              <a:buNone/>
            </a:pPr>
            <a:endParaRPr lang="nl-NL" dirty="0"/>
          </a:p>
          <a:p>
            <a:pPr lvl="1" indent="0">
              <a:buNone/>
            </a:pP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9670A0C-92EA-FF38-F8AE-E29C79F3B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6</a:t>
            </a:fld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DE31995-5993-0243-0E95-999D43069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158" y="1546692"/>
            <a:ext cx="5326558" cy="335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73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5D5F0-B2ED-86A9-964E-92AED9191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DCB3C23-CF67-20D7-BE72-B347C9CE7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067" y="1233039"/>
            <a:ext cx="10462717" cy="606042"/>
          </a:xfrm>
        </p:spPr>
        <p:txBody>
          <a:bodyPr>
            <a:normAutofit/>
          </a:bodyPr>
          <a:lstStyle/>
          <a:p>
            <a:r>
              <a:rPr lang="nl-NL" dirty="0"/>
              <a:t>Van probleemanalyse naar oplossingen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045D9F5-8E60-3952-545D-362244C67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44" y="1988287"/>
            <a:ext cx="10947489" cy="4083919"/>
          </a:xfrm>
        </p:spPr>
        <p:txBody>
          <a:bodyPr numCol="1">
            <a:normAutofit lnSpcReduction="10000"/>
          </a:bodyPr>
          <a:lstStyle/>
          <a:p>
            <a:pPr marL="0" lvl="1" indent="0">
              <a:buNone/>
            </a:pPr>
            <a:endParaRPr lang="nl-NL" dirty="0"/>
          </a:p>
          <a:p>
            <a:pPr lvl="1"/>
            <a:r>
              <a:rPr lang="nl-NL" dirty="0"/>
              <a:t>September 2024: MBO Raad, MBO Digitaal en OCW spreken op basis van de probleemanalyse af dat er oplossingen moeten worden uitgewerkt</a:t>
            </a:r>
          </a:p>
          <a:p>
            <a:pPr marL="144000" lvl="2" indent="0">
              <a:buNone/>
            </a:pPr>
            <a:endParaRPr lang="nl-NL" dirty="0"/>
          </a:p>
          <a:p>
            <a:pPr lvl="1"/>
            <a:r>
              <a:rPr lang="nl-NL" dirty="0"/>
              <a:t>September-november 2024: uitwerken mogelijke oplossingen op de </a:t>
            </a:r>
            <a:r>
              <a:rPr lang="nl-NL" dirty="0" err="1"/>
              <a:t>ketendag</a:t>
            </a:r>
            <a:r>
              <a:rPr lang="nl-NL" dirty="0"/>
              <a:t> mbo</a:t>
            </a:r>
          </a:p>
          <a:p>
            <a:pPr marL="144000" lvl="2" indent="0">
              <a:buNone/>
            </a:pPr>
            <a:endParaRPr lang="nl-NL" dirty="0"/>
          </a:p>
          <a:p>
            <a:pPr lvl="1"/>
            <a:r>
              <a:rPr lang="nl-NL" dirty="0"/>
              <a:t>December 2024: overeenstemming MBO Raad, MBO Digitaal en OCW over de oplossingsrichting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Januari-april 2025: juridische analyse en nadere uitwerking</a:t>
            </a:r>
          </a:p>
          <a:p>
            <a:pPr marL="0" lvl="1" indent="0">
              <a:buNone/>
            </a:pPr>
            <a:endParaRPr lang="nl-NL" dirty="0"/>
          </a:p>
          <a:p>
            <a:pPr lvl="1"/>
            <a:r>
              <a:rPr lang="nl-NL" dirty="0"/>
              <a:t>Mei 2025: overeenstemming over de oplossing en duidelijkheid over de benodigde aanpassing van regelgeving</a:t>
            </a:r>
          </a:p>
          <a:p>
            <a:pPr lvl="1"/>
            <a:endParaRPr lang="nl-NL" dirty="0"/>
          </a:p>
          <a:p>
            <a:pPr marL="0" lvl="1" indent="0">
              <a:buNone/>
            </a:pPr>
            <a:endParaRPr lang="nl-NL" dirty="0"/>
          </a:p>
          <a:p>
            <a:pPr marL="144000" lvl="2" indent="0">
              <a:buNone/>
            </a:pPr>
            <a:endParaRPr lang="nl-NL" dirty="0"/>
          </a:p>
          <a:p>
            <a:pPr lvl="1"/>
            <a:endParaRPr lang="nl-NL" dirty="0"/>
          </a:p>
          <a:p>
            <a:endParaRPr lang="nl-NL" dirty="0"/>
          </a:p>
          <a:p>
            <a:pPr lvl="1" indent="0">
              <a:buNone/>
            </a:pPr>
            <a:endParaRPr lang="nl-NL" dirty="0"/>
          </a:p>
          <a:p>
            <a:pPr lvl="1" indent="0">
              <a:buNone/>
            </a:pP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1622E71-6603-8569-40A1-08FA6F1E3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9501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DD3D1-3B95-EFD9-7B84-676500BEC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863343B-0AA1-3C3B-5772-A8C06BFB5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067" y="1233039"/>
            <a:ext cx="10462717" cy="606042"/>
          </a:xfrm>
        </p:spPr>
        <p:txBody>
          <a:bodyPr>
            <a:normAutofit/>
          </a:bodyPr>
          <a:lstStyle/>
          <a:p>
            <a:r>
              <a:rPr lang="nl-NL" dirty="0"/>
              <a:t>Gekozen oplossing ROD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B0CF03E-62E5-E03B-59E4-A52445260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45" y="1988287"/>
            <a:ext cx="5716270" cy="4083919"/>
          </a:xfrm>
        </p:spPr>
        <p:txBody>
          <a:bodyPr numCol="1">
            <a:normAutofit lnSpcReduction="10000"/>
          </a:bodyPr>
          <a:lstStyle/>
          <a:p>
            <a:pPr marL="0" lvl="1" indent="0">
              <a:buNone/>
            </a:pPr>
            <a:r>
              <a:rPr lang="nl-NL" dirty="0"/>
              <a:t>Registratie van inschrijvingen op één of meer keuzedelen en/of beroepsgerichte onderdelen in ROD:</a:t>
            </a:r>
          </a:p>
          <a:p>
            <a:pPr lvl="1"/>
            <a:r>
              <a:rPr lang="nl-NL" dirty="0"/>
              <a:t>Eén inschrijving in ROD</a:t>
            </a:r>
          </a:p>
          <a:p>
            <a:pPr lvl="1"/>
            <a:r>
              <a:rPr lang="nl-NL" dirty="0"/>
              <a:t>Met de k- en/of c-codes van het/de </a:t>
            </a:r>
            <a:r>
              <a:rPr lang="nl-NL" dirty="0" err="1"/>
              <a:t>keuzede</a:t>
            </a:r>
            <a:r>
              <a:rPr lang="nl-NL" dirty="0"/>
              <a:t>(e)l(en) en/of het/de beroepsgerichte </a:t>
            </a:r>
            <a:r>
              <a:rPr lang="nl-NL" dirty="0" err="1"/>
              <a:t>onderde</a:t>
            </a:r>
            <a:r>
              <a:rPr lang="nl-NL" dirty="0"/>
              <a:t>(e)l(en)</a:t>
            </a:r>
          </a:p>
          <a:p>
            <a:pPr lvl="1"/>
            <a:r>
              <a:rPr lang="nl-NL" dirty="0"/>
              <a:t>Zonder de opleidingscode van de kwalificatie</a:t>
            </a:r>
          </a:p>
          <a:p>
            <a:pPr marL="0" lvl="1" indent="0">
              <a:buNone/>
            </a:pPr>
            <a:endParaRPr lang="nl-NL" dirty="0"/>
          </a:p>
          <a:p>
            <a:pPr marL="0" lvl="1" indent="0">
              <a:buNone/>
            </a:pPr>
            <a:r>
              <a:rPr lang="nl-NL" dirty="0"/>
              <a:t>Registratie van een inschrijving op een mbo-onderdeel zonder een k- of c-code in ROD:</a:t>
            </a:r>
          </a:p>
          <a:p>
            <a:pPr lvl="1"/>
            <a:r>
              <a:rPr lang="nl-NL" dirty="0"/>
              <a:t>Inschrijving in ROD met de opleidingscode van de kwalificatie (waar het een onderdeel van is)</a:t>
            </a:r>
          </a:p>
          <a:p>
            <a:pPr marL="0" lvl="1" indent="0">
              <a:buNone/>
            </a:pPr>
            <a:endParaRPr lang="nl-NL" dirty="0"/>
          </a:p>
          <a:p>
            <a:pPr marL="0" lvl="1" indent="0">
              <a:buNone/>
            </a:pPr>
            <a:endParaRPr lang="nl-NL" dirty="0"/>
          </a:p>
          <a:p>
            <a:pPr marL="0" lvl="1" indent="0">
              <a:buNone/>
            </a:pPr>
            <a:endParaRPr lang="nl-NL" dirty="0"/>
          </a:p>
          <a:p>
            <a:pPr lvl="1"/>
            <a:endParaRPr lang="nl-NL" dirty="0"/>
          </a:p>
          <a:p>
            <a:pPr marL="144000" lvl="2" indent="0">
              <a:buNone/>
            </a:pPr>
            <a:endParaRPr lang="nl-NL" dirty="0"/>
          </a:p>
          <a:p>
            <a:pPr marL="0" lvl="1" indent="0">
              <a:buNone/>
            </a:pPr>
            <a:endParaRPr lang="nl-NL" dirty="0"/>
          </a:p>
          <a:p>
            <a:pPr marL="144000" lvl="2" indent="0">
              <a:buNone/>
            </a:pPr>
            <a:endParaRPr lang="nl-NL" dirty="0"/>
          </a:p>
          <a:p>
            <a:pPr lvl="1"/>
            <a:endParaRPr lang="nl-NL" dirty="0"/>
          </a:p>
          <a:p>
            <a:endParaRPr lang="nl-NL" dirty="0"/>
          </a:p>
          <a:p>
            <a:pPr lvl="1" indent="0">
              <a:buNone/>
            </a:pPr>
            <a:endParaRPr lang="nl-NL" dirty="0"/>
          </a:p>
          <a:p>
            <a:pPr lvl="1" indent="0">
              <a:buNone/>
            </a:pP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BC61E6-AB43-F6AA-6ACF-4D0B9174C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F634DE3-AD25-A996-9324-1E4185147A10}"/>
              </a:ext>
            </a:extLst>
          </p:cNvPr>
          <p:cNvSpPr/>
          <p:nvPr/>
        </p:nvSpPr>
        <p:spPr>
          <a:xfrm>
            <a:off x="6553199" y="3115338"/>
            <a:ext cx="2281882" cy="190358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dirty="0">
              <a:solidFill>
                <a:schemeClr val="tx1"/>
              </a:solidFill>
            </a:endParaRPr>
          </a:p>
          <a:p>
            <a:pPr algn="ctr"/>
            <a:endParaRPr lang="nl-NL" sz="1600" dirty="0">
              <a:solidFill>
                <a:schemeClr val="tx1"/>
              </a:solidFill>
            </a:endParaRPr>
          </a:p>
          <a:p>
            <a:pPr algn="ctr"/>
            <a:r>
              <a:rPr lang="nl-NL" sz="1400" dirty="0">
                <a:solidFill>
                  <a:schemeClr val="tx1"/>
                </a:solidFill>
              </a:rPr>
              <a:t>Beroepsgericht onderdeel</a:t>
            </a:r>
          </a:p>
          <a:p>
            <a:pPr algn="ctr"/>
            <a:endParaRPr lang="nl-NL" sz="1400" dirty="0">
              <a:solidFill>
                <a:schemeClr val="tx1"/>
              </a:solidFill>
            </a:endParaRPr>
          </a:p>
          <a:p>
            <a:pPr algn="ctr"/>
            <a:r>
              <a:rPr lang="nl-NL" sz="1400" dirty="0">
                <a:solidFill>
                  <a:schemeClr val="tx1"/>
                </a:solidFill>
              </a:rPr>
              <a:t>“Assisteren bij activiteiten in zorg en welzijn”</a:t>
            </a:r>
          </a:p>
          <a:p>
            <a:pPr algn="ctr"/>
            <a:endParaRPr lang="nl-NL" sz="1400" dirty="0">
              <a:solidFill>
                <a:schemeClr val="tx1"/>
              </a:solidFill>
            </a:endParaRPr>
          </a:p>
          <a:p>
            <a:pPr algn="ctr"/>
            <a:r>
              <a:rPr lang="nl-NL" sz="1400" b="1" dirty="0">
                <a:solidFill>
                  <a:schemeClr val="tx1"/>
                </a:solidFill>
              </a:rPr>
              <a:t>C0160</a:t>
            </a:r>
          </a:p>
          <a:p>
            <a:pPr algn="ctr"/>
            <a:endParaRPr lang="nl-NL" sz="1600" dirty="0">
              <a:solidFill>
                <a:schemeClr val="tx1"/>
              </a:solidFill>
            </a:endParaRPr>
          </a:p>
          <a:p>
            <a:pPr algn="ctr"/>
            <a:endParaRPr lang="nl-NL" sz="1600" dirty="0">
              <a:solidFill>
                <a:schemeClr val="tx1"/>
              </a:solidFill>
            </a:endParaRPr>
          </a:p>
        </p:txBody>
      </p:sp>
      <p:pic>
        <p:nvPicPr>
          <p:cNvPr id="5" name="Graphic 4" descr="Vrouw met effen opvulling">
            <a:extLst>
              <a:ext uri="{FF2B5EF4-FFF2-40B4-BE49-F238E27FC236}">
                <a16:creationId xmlns:a16="http://schemas.microsoft.com/office/drawing/2014/main" id="{FCEBA7AA-8575-2796-36E3-61A6C8A3B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67319" y="1456484"/>
            <a:ext cx="914400" cy="914400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0360B991-0AFB-02CE-5373-1F90FD7C4A8F}"/>
              </a:ext>
            </a:extLst>
          </p:cNvPr>
          <p:cNvSpPr/>
          <p:nvPr/>
        </p:nvSpPr>
        <p:spPr>
          <a:xfrm>
            <a:off x="9749481" y="3115338"/>
            <a:ext cx="2150076" cy="19035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Beroepsgericht onderdeel</a:t>
            </a:r>
          </a:p>
          <a:p>
            <a:pPr algn="ctr"/>
            <a:endParaRPr lang="nl-NL" sz="1400" dirty="0">
              <a:solidFill>
                <a:schemeClr val="tx1"/>
              </a:solidFill>
            </a:endParaRPr>
          </a:p>
          <a:p>
            <a:pPr algn="ctr"/>
            <a:r>
              <a:rPr lang="nl-NL" sz="1400" dirty="0">
                <a:solidFill>
                  <a:schemeClr val="tx1"/>
                </a:solidFill>
              </a:rPr>
              <a:t>“Assisteren bij activiteiten in zorg en welzijn”</a:t>
            </a:r>
          </a:p>
          <a:p>
            <a:pPr algn="ctr"/>
            <a:endParaRPr lang="nl-NL" sz="1400" dirty="0">
              <a:solidFill>
                <a:schemeClr val="tx1"/>
              </a:solidFill>
            </a:endParaRPr>
          </a:p>
          <a:p>
            <a:pPr algn="ctr"/>
            <a:r>
              <a:rPr lang="nl-NL" sz="1400" b="1" dirty="0">
                <a:solidFill>
                  <a:schemeClr val="tx1"/>
                </a:solidFill>
              </a:rPr>
              <a:t>C0160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A9A11E51-A6A4-3D76-C1D0-99697E70E462}"/>
              </a:ext>
            </a:extLst>
          </p:cNvPr>
          <p:cNvSpPr/>
          <p:nvPr/>
        </p:nvSpPr>
        <p:spPr>
          <a:xfrm>
            <a:off x="7043351" y="1233039"/>
            <a:ext cx="1359244" cy="134952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9" name="Blik 8">
            <a:extLst>
              <a:ext uri="{FF2B5EF4-FFF2-40B4-BE49-F238E27FC236}">
                <a16:creationId xmlns:a16="http://schemas.microsoft.com/office/drawing/2014/main" id="{CFCD81D2-1648-0A3D-5EAC-A74BC5D9C8B8}"/>
              </a:ext>
            </a:extLst>
          </p:cNvPr>
          <p:cNvSpPr/>
          <p:nvPr/>
        </p:nvSpPr>
        <p:spPr>
          <a:xfrm>
            <a:off x="7265773" y="1672208"/>
            <a:ext cx="914400" cy="805001"/>
          </a:xfrm>
          <a:prstGeom prst="can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54BF1B2-61DC-D5C8-DE63-B37441358A20}"/>
              </a:ext>
            </a:extLst>
          </p:cNvPr>
          <p:cNvSpPr txBox="1"/>
          <p:nvPr/>
        </p:nvSpPr>
        <p:spPr>
          <a:xfrm>
            <a:off x="7370953" y="1988287"/>
            <a:ext cx="704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ROD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BC4EE38F-7497-232E-4545-3888D1DD7E3C}"/>
              </a:ext>
            </a:extLst>
          </p:cNvPr>
          <p:cNvSpPr txBox="1"/>
          <p:nvPr/>
        </p:nvSpPr>
        <p:spPr>
          <a:xfrm>
            <a:off x="7338113" y="1270845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DUO</a:t>
            </a:r>
          </a:p>
        </p:txBody>
      </p:sp>
      <p:sp>
        <p:nvSpPr>
          <p:cNvPr id="12" name="Pijl omlaag 11">
            <a:extLst>
              <a:ext uri="{FF2B5EF4-FFF2-40B4-BE49-F238E27FC236}">
                <a16:creationId xmlns:a16="http://schemas.microsoft.com/office/drawing/2014/main" id="{113D8D5A-F229-5CB0-72F1-001EC0422CC3}"/>
              </a:ext>
            </a:extLst>
          </p:cNvPr>
          <p:cNvSpPr/>
          <p:nvPr/>
        </p:nvSpPr>
        <p:spPr>
          <a:xfrm>
            <a:off x="10686295" y="2434678"/>
            <a:ext cx="276447" cy="617838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Pijl omhoog 12">
            <a:extLst>
              <a:ext uri="{FF2B5EF4-FFF2-40B4-BE49-F238E27FC236}">
                <a16:creationId xmlns:a16="http://schemas.microsoft.com/office/drawing/2014/main" id="{A6BFFBFB-FCF8-F0DE-943F-6086E14A9DC0}"/>
              </a:ext>
            </a:extLst>
          </p:cNvPr>
          <p:cNvSpPr/>
          <p:nvPr/>
        </p:nvSpPr>
        <p:spPr>
          <a:xfrm>
            <a:off x="7646293" y="2423736"/>
            <a:ext cx="276447" cy="617838"/>
          </a:xfrm>
          <a:prstGeom prst="up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2868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C3B4F-832F-3F00-53C5-8ADB228B0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E0590B0-002B-D8B3-F2A9-A8328176A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067" y="1233039"/>
            <a:ext cx="10462717" cy="606042"/>
          </a:xfrm>
        </p:spPr>
        <p:txBody>
          <a:bodyPr>
            <a:normAutofit/>
          </a:bodyPr>
          <a:lstStyle/>
          <a:p>
            <a:r>
              <a:rPr lang="nl-NL" dirty="0"/>
              <a:t>Gekozen oplossing RIO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4BA51C7-B31A-0FF2-31C8-E8E76D6D2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45" y="1988287"/>
            <a:ext cx="5602856" cy="4083919"/>
          </a:xfrm>
        </p:spPr>
        <p:txBody>
          <a:bodyPr numCol="1">
            <a:normAutofit/>
          </a:bodyPr>
          <a:lstStyle/>
          <a:p>
            <a:pPr marL="144000" lvl="2" indent="0">
              <a:buNone/>
            </a:pPr>
            <a:endParaRPr lang="nl-NL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nl-NL" dirty="0"/>
              <a:t>Registreren aanbod van mbo-onderdelen in RIO vanuit het SIS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nl-NL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nl-NL" dirty="0"/>
              <a:t>Ook combinaties of clusters van mbo-onderdelen worden in RIO geregistreerd vanuit het SIS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nl-NL" dirty="0"/>
          </a:p>
          <a:p>
            <a:pPr lvl="2"/>
            <a:endParaRPr lang="nl-NL" dirty="0"/>
          </a:p>
          <a:p>
            <a:pPr lvl="1"/>
            <a:endParaRPr lang="nl-NL" dirty="0"/>
          </a:p>
          <a:p>
            <a:pPr marL="144000" lvl="2" indent="0">
              <a:buNone/>
            </a:pPr>
            <a:endParaRPr lang="nl-NL" dirty="0"/>
          </a:p>
          <a:p>
            <a:pPr lvl="1"/>
            <a:endParaRPr lang="nl-NL" dirty="0"/>
          </a:p>
          <a:p>
            <a:endParaRPr lang="nl-NL" dirty="0"/>
          </a:p>
          <a:p>
            <a:pPr lvl="1" indent="0">
              <a:buNone/>
            </a:pPr>
            <a:endParaRPr lang="nl-NL" dirty="0"/>
          </a:p>
          <a:p>
            <a:pPr lvl="1" indent="0">
              <a:buNone/>
            </a:pP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1C9FCC-058F-FD77-EFAE-3CB50364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B39E9CE-C1F9-4DB6-6F9D-27CC21D9B71A}"/>
              </a:ext>
            </a:extLst>
          </p:cNvPr>
          <p:cNvSpPr/>
          <p:nvPr/>
        </p:nvSpPr>
        <p:spPr>
          <a:xfrm>
            <a:off x="6553199" y="3115338"/>
            <a:ext cx="2281882" cy="190358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dirty="0">
              <a:solidFill>
                <a:schemeClr val="tx1"/>
              </a:solidFill>
            </a:endParaRPr>
          </a:p>
          <a:p>
            <a:pPr algn="ctr"/>
            <a:endParaRPr lang="nl-NL" sz="1600" dirty="0">
              <a:solidFill>
                <a:schemeClr val="tx1"/>
              </a:solidFill>
            </a:endParaRPr>
          </a:p>
          <a:p>
            <a:pPr algn="ctr"/>
            <a:r>
              <a:rPr lang="nl-NL" sz="1400" dirty="0">
                <a:solidFill>
                  <a:schemeClr val="tx1"/>
                </a:solidFill>
              </a:rPr>
              <a:t>Beroepsgericht onderdeel</a:t>
            </a:r>
          </a:p>
          <a:p>
            <a:pPr algn="ctr"/>
            <a:endParaRPr lang="nl-NL" sz="1400" dirty="0">
              <a:solidFill>
                <a:schemeClr val="tx1"/>
              </a:solidFill>
            </a:endParaRPr>
          </a:p>
          <a:p>
            <a:pPr algn="ctr"/>
            <a:r>
              <a:rPr lang="nl-NL" sz="1400" dirty="0">
                <a:solidFill>
                  <a:schemeClr val="tx1"/>
                </a:solidFill>
              </a:rPr>
              <a:t>“Assisteren bij activiteiten in zorg en welzijn”</a:t>
            </a:r>
          </a:p>
          <a:p>
            <a:pPr algn="ctr"/>
            <a:endParaRPr lang="nl-NL" sz="1400" dirty="0">
              <a:solidFill>
                <a:schemeClr val="tx1"/>
              </a:solidFill>
            </a:endParaRPr>
          </a:p>
          <a:p>
            <a:pPr algn="ctr"/>
            <a:r>
              <a:rPr lang="nl-NL" sz="1400" b="1" dirty="0">
                <a:solidFill>
                  <a:schemeClr val="tx1"/>
                </a:solidFill>
              </a:rPr>
              <a:t>C0160</a:t>
            </a:r>
          </a:p>
          <a:p>
            <a:pPr algn="ctr"/>
            <a:endParaRPr lang="nl-NL" sz="1600" dirty="0">
              <a:solidFill>
                <a:schemeClr val="tx1"/>
              </a:solidFill>
            </a:endParaRPr>
          </a:p>
          <a:p>
            <a:pPr algn="ctr"/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36508FE-B195-9BE9-54E8-A41787CF0107}"/>
              </a:ext>
            </a:extLst>
          </p:cNvPr>
          <p:cNvSpPr/>
          <p:nvPr/>
        </p:nvSpPr>
        <p:spPr>
          <a:xfrm>
            <a:off x="9749481" y="3115338"/>
            <a:ext cx="2150076" cy="19035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Beroepsgericht onderdeel</a:t>
            </a:r>
          </a:p>
          <a:p>
            <a:pPr algn="ctr"/>
            <a:endParaRPr lang="nl-NL" sz="1400" dirty="0">
              <a:solidFill>
                <a:schemeClr val="tx1"/>
              </a:solidFill>
            </a:endParaRPr>
          </a:p>
          <a:p>
            <a:pPr algn="ctr"/>
            <a:r>
              <a:rPr lang="nl-NL" sz="1400" dirty="0">
                <a:solidFill>
                  <a:schemeClr val="tx1"/>
                </a:solidFill>
              </a:rPr>
              <a:t>“Assisteren bij activiteiten in zorg en welzijn”</a:t>
            </a:r>
          </a:p>
          <a:p>
            <a:pPr algn="ctr"/>
            <a:endParaRPr lang="nl-NL" sz="1400" dirty="0">
              <a:solidFill>
                <a:schemeClr val="tx1"/>
              </a:solidFill>
            </a:endParaRPr>
          </a:p>
          <a:p>
            <a:pPr algn="ctr"/>
            <a:r>
              <a:rPr lang="nl-NL" sz="1400" b="1" dirty="0">
                <a:solidFill>
                  <a:schemeClr val="tx1"/>
                </a:solidFill>
              </a:rPr>
              <a:t>C0160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A396A3A1-5EE7-DF65-5F95-534177534445}"/>
              </a:ext>
            </a:extLst>
          </p:cNvPr>
          <p:cNvSpPr/>
          <p:nvPr/>
        </p:nvSpPr>
        <p:spPr>
          <a:xfrm>
            <a:off x="7043350" y="1233039"/>
            <a:ext cx="4312221" cy="134952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9" name="Blik 8">
            <a:extLst>
              <a:ext uri="{FF2B5EF4-FFF2-40B4-BE49-F238E27FC236}">
                <a16:creationId xmlns:a16="http://schemas.microsoft.com/office/drawing/2014/main" id="{77735F18-4001-E0C9-369D-A71F68970D5D}"/>
              </a:ext>
            </a:extLst>
          </p:cNvPr>
          <p:cNvSpPr/>
          <p:nvPr/>
        </p:nvSpPr>
        <p:spPr>
          <a:xfrm>
            <a:off x="7265773" y="1672208"/>
            <a:ext cx="914400" cy="805001"/>
          </a:xfrm>
          <a:prstGeom prst="can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D780821-688A-F916-501C-858D7D9F91B6}"/>
              </a:ext>
            </a:extLst>
          </p:cNvPr>
          <p:cNvSpPr txBox="1"/>
          <p:nvPr/>
        </p:nvSpPr>
        <p:spPr>
          <a:xfrm>
            <a:off x="7370953" y="1988287"/>
            <a:ext cx="704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ROD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4CDA088-79F8-4D9E-B3EE-A6F29E1E00E9}"/>
              </a:ext>
            </a:extLst>
          </p:cNvPr>
          <p:cNvSpPr txBox="1"/>
          <p:nvPr/>
        </p:nvSpPr>
        <p:spPr>
          <a:xfrm>
            <a:off x="9007014" y="1233039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DUO</a:t>
            </a:r>
          </a:p>
        </p:txBody>
      </p:sp>
      <p:sp>
        <p:nvSpPr>
          <p:cNvPr id="13" name="Pijl omhoog 12">
            <a:extLst>
              <a:ext uri="{FF2B5EF4-FFF2-40B4-BE49-F238E27FC236}">
                <a16:creationId xmlns:a16="http://schemas.microsoft.com/office/drawing/2014/main" id="{14F07558-248A-AAF7-A9BE-5551DEDA7A54}"/>
              </a:ext>
            </a:extLst>
          </p:cNvPr>
          <p:cNvSpPr/>
          <p:nvPr/>
        </p:nvSpPr>
        <p:spPr>
          <a:xfrm>
            <a:off x="7670287" y="2398021"/>
            <a:ext cx="276447" cy="617838"/>
          </a:xfrm>
          <a:prstGeom prst="up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Blik 13">
            <a:extLst>
              <a:ext uri="{FF2B5EF4-FFF2-40B4-BE49-F238E27FC236}">
                <a16:creationId xmlns:a16="http://schemas.microsoft.com/office/drawing/2014/main" id="{0CD4C9AE-9A39-DE02-25B2-9BE51AEA508C}"/>
              </a:ext>
            </a:extLst>
          </p:cNvPr>
          <p:cNvSpPr/>
          <p:nvPr/>
        </p:nvSpPr>
        <p:spPr>
          <a:xfrm>
            <a:off x="10168101" y="1666087"/>
            <a:ext cx="914400" cy="805001"/>
          </a:xfrm>
          <a:prstGeom prst="can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05C0DC08-A7EF-3E98-D5C9-F5A416D05E26}"/>
              </a:ext>
            </a:extLst>
          </p:cNvPr>
          <p:cNvSpPr txBox="1"/>
          <p:nvPr/>
        </p:nvSpPr>
        <p:spPr>
          <a:xfrm>
            <a:off x="10352103" y="1958172"/>
            <a:ext cx="704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RIO</a:t>
            </a:r>
          </a:p>
        </p:txBody>
      </p:sp>
      <p:sp>
        <p:nvSpPr>
          <p:cNvPr id="17" name="Pijl omhoog 16">
            <a:extLst>
              <a:ext uri="{FF2B5EF4-FFF2-40B4-BE49-F238E27FC236}">
                <a16:creationId xmlns:a16="http://schemas.microsoft.com/office/drawing/2014/main" id="{FBBF1B40-1300-1CF8-8759-B95B4EF505DA}"/>
              </a:ext>
            </a:extLst>
          </p:cNvPr>
          <p:cNvSpPr/>
          <p:nvPr/>
        </p:nvSpPr>
        <p:spPr>
          <a:xfrm>
            <a:off x="10517659" y="2428645"/>
            <a:ext cx="276447" cy="617838"/>
          </a:xfrm>
          <a:prstGeom prst="up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0F9F1A44-0CE1-7E76-4F4F-9EB4F247928C}"/>
              </a:ext>
            </a:extLst>
          </p:cNvPr>
          <p:cNvSpPr/>
          <p:nvPr/>
        </p:nvSpPr>
        <p:spPr>
          <a:xfrm>
            <a:off x="6351372" y="2916379"/>
            <a:ext cx="5759111" cy="301658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1EF11C19-7A86-A582-F664-AEEE4169112B}"/>
              </a:ext>
            </a:extLst>
          </p:cNvPr>
          <p:cNvSpPr txBox="1"/>
          <p:nvPr/>
        </p:nvSpPr>
        <p:spPr>
          <a:xfrm>
            <a:off x="8430734" y="5152778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/>
              <a:t>SIS</a:t>
            </a:r>
          </a:p>
          <a:p>
            <a:pPr algn="ctr"/>
            <a:r>
              <a:rPr lang="nl-NL" dirty="0"/>
              <a:t>MBO-instelling</a:t>
            </a:r>
          </a:p>
        </p:txBody>
      </p:sp>
    </p:spTree>
    <p:extLst>
      <p:ext uri="{BB962C8B-B14F-4D97-AF65-F5344CB8AC3E}">
        <p14:creationId xmlns:p14="http://schemas.microsoft.com/office/powerpoint/2010/main" val="3647151588"/>
      </p:ext>
    </p:extLst>
  </p:cSld>
  <p:clrMapOvr>
    <a:masterClrMapping/>
  </p:clrMapOvr>
</p:sld>
</file>

<file path=ppt/theme/theme1.xml><?xml version="1.0" encoding="utf-8"?>
<a:theme xmlns:a="http://schemas.openxmlformats.org/drawingml/2006/main" name="Rijkshuisstijl Donkerblauw">
  <a:themeElements>
    <a:clrScheme name="Rijks Donkerblauw">
      <a:dk1>
        <a:srgbClr val="000000"/>
      </a:dk1>
      <a:lt1>
        <a:srgbClr val="FFFFFF"/>
      </a:lt1>
      <a:dk2>
        <a:srgbClr val="00689A"/>
      </a:dk2>
      <a:lt2>
        <a:srgbClr val="E4EFF9"/>
      </a:lt2>
      <a:accent1>
        <a:srgbClr val="F092CD"/>
      </a:accent1>
      <a:accent2>
        <a:srgbClr val="F9E11E"/>
      </a:accent2>
      <a:accent3>
        <a:srgbClr val="FFB612"/>
      </a:accent3>
      <a:accent4>
        <a:srgbClr val="017BC6"/>
      </a:accent4>
      <a:accent5>
        <a:srgbClr val="75D1B5"/>
      </a:accent5>
      <a:accent6>
        <a:srgbClr val="E17000"/>
      </a:accent6>
      <a:hlink>
        <a:srgbClr val="00689A"/>
      </a:hlink>
      <a:folHlink>
        <a:srgbClr val="CCDFF0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18067 RIJK - Sjabloon 16x9 Donkerblauw.potx" id="{3458FB19-AAF6-BC4A-8021-7622B248C143}" vid="{E7F8D76C-BC4A-D542-B850-3BF499DBE76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Rijkshuisstijl Hemelblauw">
  <a:themeElements>
    <a:clrScheme name="Custom 7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01689B"/>
      </a:accent1>
      <a:accent2>
        <a:srgbClr val="38870C"/>
      </a:accent2>
      <a:accent3>
        <a:srgbClr val="F9E11E"/>
      </a:accent3>
      <a:accent4>
        <a:srgbClr val="76D2B6"/>
      </a:accent4>
      <a:accent5>
        <a:srgbClr val="017BC6"/>
      </a:accent5>
      <a:accent6>
        <a:srgbClr val="93710A"/>
      </a:accent6>
      <a:hlink>
        <a:srgbClr val="76D2B6"/>
      </a:hlink>
      <a:folHlink>
        <a:srgbClr val="38870C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18067 RIJK - Sjabloon 16x9 Hemelblauw.potx" id="{578B48D8-3C55-884B-A6E9-8A275060CC40}" vid="{DA44DA17-E221-7047-89DE-5CA607B3AC25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7817</TotalTime>
  <Words>1260</Words>
  <Application>Microsoft Office PowerPoint</Application>
  <PresentationFormat>Breedbeeld</PresentationFormat>
  <Paragraphs>318</Paragraphs>
  <Slides>24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24</vt:i4>
      </vt:variant>
    </vt:vector>
  </HeadingPairs>
  <TitlesOfParts>
    <vt:vector size="34" baseType="lpstr">
      <vt:lpstr>-apple-system</vt:lpstr>
      <vt:lpstr>Aptos</vt:lpstr>
      <vt:lpstr>Aptos Display</vt:lpstr>
      <vt:lpstr>Arial</vt:lpstr>
      <vt:lpstr>Calibri</vt:lpstr>
      <vt:lpstr>Verdana</vt:lpstr>
      <vt:lpstr>Wingdings</vt:lpstr>
      <vt:lpstr>Rijkshuisstijl Donkerblauw</vt:lpstr>
      <vt:lpstr>Kantoorthema</vt:lpstr>
      <vt:lpstr>Rijkshuisstijl Hemelblauw</vt:lpstr>
      <vt:lpstr>Registratie mbo-onderdelen + VABA</vt:lpstr>
      <vt:lpstr>Agenda</vt:lpstr>
      <vt:lpstr>Aanleiding</vt:lpstr>
      <vt:lpstr>Probleemanalyse (1)</vt:lpstr>
      <vt:lpstr>Probleemanalyse (2)</vt:lpstr>
      <vt:lpstr>Probleemanalyse (3)</vt:lpstr>
      <vt:lpstr>Van probleemanalyse naar oplossingen</vt:lpstr>
      <vt:lpstr>Gekozen oplossing ROD</vt:lpstr>
      <vt:lpstr>Gekozen oplossing RIO</vt:lpstr>
      <vt:lpstr>Registratie op Mbo-onderdelen  Wat betekent dit voor informatieketen?</vt:lpstr>
      <vt:lpstr>Registratie op Mbo-onderdelen  Wat betekent dit voor informatieketen?</vt:lpstr>
      <vt:lpstr>Registratie op Mbo-onderdelen in ROD</vt:lpstr>
      <vt:lpstr>Registratie op Mbo-onderdelen in ROD</vt:lpstr>
      <vt:lpstr>Waar heeft dit effect op?</vt:lpstr>
      <vt:lpstr>Registratie op Mbo-onderdelen in RIO</vt:lpstr>
      <vt:lpstr>Registratie op Mbo-onderdelen: RIO</vt:lpstr>
      <vt:lpstr>Registratie op Mbo-onderdelen: RIO</vt:lpstr>
      <vt:lpstr>PowerPoint-presentatie</vt:lpstr>
      <vt:lpstr>Wetswijziging Verbetering Aansluiting Beroepsonderwijs op Arbeidsmarkt</vt:lpstr>
      <vt:lpstr>Wetswijziging Verbetering Aansluiting Beroepsonderwijs op Arbeidsmarkt</vt:lpstr>
      <vt:lpstr>Wetswijziging Verbetering Aansluiting Beroepsonderwijs op Arbeidsmarkt</vt:lpstr>
      <vt:lpstr>Wetswijziging Verbetering Aansluiting Beroepsonderwijs op Arbeidsmarkt</vt:lpstr>
      <vt:lpstr>PowerPoint-presentatie</vt:lpstr>
      <vt:lpstr>Wat vond u van deze workshop / presentatie?  Scan de QR-code met uw telefoon en geef  uw mening!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Drok, Tjard</dc:creator>
  <cp:lastModifiedBy>Drok, Tjard</cp:lastModifiedBy>
  <cp:revision>19</cp:revision>
  <dcterms:created xsi:type="dcterms:W3CDTF">2025-01-13T09:40:07Z</dcterms:created>
  <dcterms:modified xsi:type="dcterms:W3CDTF">2025-11-19T07:40:52Z</dcterms:modified>
</cp:coreProperties>
</file>