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5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shpTitel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E1065-A1C5-4CF1-B5FA-3AC28357F40F}" type="datetime1">
              <a:rPr lang="nl-NL" smtClean="0"/>
              <a:t>26-11-2025</a:t>
            </a:fld>
            <a:endParaRPr lang="nl-NL"/>
          </a:p>
        </p:txBody>
      </p:sp>
      <p:sp>
        <p:nvSpPr>
          <p:cNvPr id="6" name="shpBeeldmerk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0F058-5319-4F7F-8967-EAF5B89E02E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9678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Titel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EE608-0B80-4FC1-9424-D7CF6E908F30}" type="datetime1">
              <a:rPr lang="nl-NL" smtClean="0"/>
              <a:t>26-11-2025</a:t>
            </a:fld>
            <a:endParaRPr lang="nl-NL"/>
          </a:p>
        </p:txBody>
      </p:sp>
      <p:sp>
        <p:nvSpPr>
          <p:cNvPr id="6" name="shpBeeldmerk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9D388-78DC-4686-97DD-991F6D99B2D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007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659286" y="1233488"/>
            <a:ext cx="2722033" cy="4921251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88952" y="1233488"/>
            <a:ext cx="7967133" cy="4921251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Titel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0249A-D551-43CC-B5E6-245C9B7F5461}" type="datetime1">
              <a:rPr lang="nl-NL" smtClean="0"/>
              <a:t>26-11-2025</a:t>
            </a:fld>
            <a:endParaRPr lang="nl-NL"/>
          </a:p>
        </p:txBody>
      </p:sp>
      <p:sp>
        <p:nvSpPr>
          <p:cNvPr id="6" name="shpBeeldmerk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10327-006D-4046-935E-93B03F47295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2690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8953" y="1233489"/>
            <a:ext cx="10892367" cy="5715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88953" y="1798639"/>
            <a:ext cx="5344583" cy="43561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36733" y="1798639"/>
            <a:ext cx="5344584" cy="43561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Titel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7F4B1-1F0E-42A3-A539-27BD07297A09}" type="datetime1">
              <a:rPr lang="nl-NL" smtClean="0"/>
              <a:t>26-11-2025</a:t>
            </a:fld>
            <a:endParaRPr lang="nl-NL"/>
          </a:p>
        </p:txBody>
      </p:sp>
      <p:sp>
        <p:nvSpPr>
          <p:cNvPr id="7" name="shpBeeldmerk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5785B-7729-42B9-941E-A9EF220E392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1552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kst en 2 inhoudseleme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8953" y="1233489"/>
            <a:ext cx="10892367" cy="5715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88953" y="1798639"/>
            <a:ext cx="5344583" cy="43561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6036733" y="1798637"/>
            <a:ext cx="5344584" cy="2101851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3"/>
          </p:nvPr>
        </p:nvSpPr>
        <p:spPr>
          <a:xfrm>
            <a:off x="6036733" y="4052888"/>
            <a:ext cx="5344584" cy="2101851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shpTitel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68221-189E-4769-AD9C-6598625140AB}" type="datetime1">
              <a:rPr lang="nl-NL" smtClean="0"/>
              <a:t>26-11-2025</a:t>
            </a:fld>
            <a:endParaRPr lang="nl-NL"/>
          </a:p>
        </p:txBody>
      </p:sp>
      <p:sp>
        <p:nvSpPr>
          <p:cNvPr id="8" name="shpBeeldmerk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E0AEF-AFBB-49E2-8BAB-D82D27DD6C0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5090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Titel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F8AE7-0AC1-41A5-A5BB-BF399737BC22}" type="datetime1">
              <a:rPr lang="nl-NL" smtClean="0"/>
              <a:t>26-11-2025</a:t>
            </a:fld>
            <a:endParaRPr lang="nl-NL"/>
          </a:p>
        </p:txBody>
      </p:sp>
      <p:sp>
        <p:nvSpPr>
          <p:cNvPr id="6" name="shpBeeldmerk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504FC-E91D-46DC-ACEE-B6D4A8BF738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2827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Titel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8DDB4-2254-41AE-B5E7-90CD951B993E}" type="datetime1">
              <a:rPr lang="nl-NL" smtClean="0"/>
              <a:t>26-11-2025</a:t>
            </a:fld>
            <a:endParaRPr lang="nl-NL"/>
          </a:p>
        </p:txBody>
      </p:sp>
      <p:sp>
        <p:nvSpPr>
          <p:cNvPr id="6" name="shpBeeldmerk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2EC76-187E-4EAD-B9EE-B8095DB78EC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5962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88953" y="1798639"/>
            <a:ext cx="5344583" cy="435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36733" y="1798639"/>
            <a:ext cx="5344584" cy="435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Titel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0FAAD-457A-46C5-A75B-BC2B9AA6FDC5}" type="datetime1">
              <a:rPr lang="nl-NL" smtClean="0"/>
              <a:t>26-11-2025</a:t>
            </a:fld>
            <a:endParaRPr lang="nl-NL"/>
          </a:p>
        </p:txBody>
      </p:sp>
      <p:sp>
        <p:nvSpPr>
          <p:cNvPr id="7" name="shpBeeldmerk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D1FB2-17CE-4312-BE63-9C951DF8F28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8176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Titel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20C11-298D-4B26-B2DA-96EFAB95E5D3}" type="datetime1">
              <a:rPr lang="nl-NL" smtClean="0"/>
              <a:t>26-11-2025</a:t>
            </a:fld>
            <a:endParaRPr lang="nl-NL"/>
          </a:p>
        </p:txBody>
      </p:sp>
      <p:sp>
        <p:nvSpPr>
          <p:cNvPr id="9" name="shpBeeldmerk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EDBB5-D7A0-4430-80E0-8E1CB0976AE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545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Titel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BE7BB-DE97-4534-AEF1-6ADD78475B0B}" type="datetime1">
              <a:rPr lang="nl-NL" smtClean="0"/>
              <a:t>26-11-2025</a:t>
            </a:fld>
            <a:endParaRPr lang="nl-NL"/>
          </a:p>
        </p:txBody>
      </p:sp>
      <p:sp>
        <p:nvSpPr>
          <p:cNvPr id="5" name="shpBeeldmerk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AC441-20D6-4393-B1BA-D719718B095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8986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Titel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F449B-CA16-4451-9F70-791C85D86C34}" type="datetime1">
              <a:rPr lang="nl-NL" smtClean="0"/>
              <a:t>26-11-2025</a:t>
            </a:fld>
            <a:endParaRPr lang="nl-NL"/>
          </a:p>
        </p:txBody>
      </p:sp>
      <p:sp>
        <p:nvSpPr>
          <p:cNvPr id="4" name="shpBeeldmerk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4E9F6-B2EC-4F2B-990D-45777B68C1E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914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Titel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F91C1-97CE-4C9E-B484-F5A097B2204C}" type="datetime1">
              <a:rPr lang="nl-NL" smtClean="0"/>
              <a:t>26-11-2025</a:t>
            </a:fld>
            <a:endParaRPr lang="nl-NL"/>
          </a:p>
        </p:txBody>
      </p:sp>
      <p:sp>
        <p:nvSpPr>
          <p:cNvPr id="7" name="shpBeeldmerk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D7B6A-37DF-4243-93D6-465E6437977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0066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Titel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AEB9A-E1D2-4DB3-95A4-2C1AD2A12F8D}" type="datetime1">
              <a:rPr lang="nl-NL" smtClean="0"/>
              <a:t>26-11-2025</a:t>
            </a:fld>
            <a:endParaRPr lang="nl-NL"/>
          </a:p>
        </p:txBody>
      </p:sp>
      <p:sp>
        <p:nvSpPr>
          <p:cNvPr id="7" name="shpBeeldmerk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74BC3-DEB5-415A-8F7E-5D9D5CBE11E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106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pKleurvlakOnder"/>
          <p:cNvSpPr>
            <a:spLocks noChangeArrowheads="1"/>
          </p:cNvSpPr>
          <p:nvPr userDrawn="1"/>
        </p:nvSpPr>
        <p:spPr bwMode="auto">
          <a:xfrm>
            <a:off x="0" y="6354215"/>
            <a:ext cx="12192000" cy="539751"/>
          </a:xfrm>
          <a:prstGeom prst="rect">
            <a:avLst/>
          </a:prstGeom>
          <a:solidFill>
            <a:schemeClr val="accent2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9" name="shpTekst"/>
          <p:cNvSpPr>
            <a:spLocks noChangeArrowheads="1"/>
          </p:cNvSpPr>
          <p:nvPr/>
        </p:nvSpPr>
        <p:spPr bwMode="auto">
          <a:xfrm>
            <a:off x="0" y="1"/>
            <a:ext cx="12192000" cy="1071563"/>
          </a:xfrm>
          <a:prstGeom prst="rect">
            <a:avLst/>
          </a:prstGeom>
          <a:solidFill>
            <a:schemeClr val="accent2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6149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488953" y="1233489"/>
            <a:ext cx="1089236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6150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8953" y="1798639"/>
            <a:ext cx="10892367" cy="435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325285" y="6542088"/>
            <a:ext cx="5541433" cy="3159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 sz="1000" spc="-11" smtClean="0">
                <a:solidFill>
                  <a:schemeClr val="bg1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3EE06EC4-3725-41FC-A70E-BC3D71191865}" type="datetime1">
              <a:rPr lang="nl-NL" smtClean="0"/>
              <a:pPr>
                <a:defRPr/>
              </a:pPr>
              <a:t>26-11-2025</a:t>
            </a:fld>
            <a:endParaRPr lang="nl-NL"/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578167" y="6538913"/>
            <a:ext cx="950384" cy="36353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solidFill>
                  <a:schemeClr val="bg1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D73DE907-7F9B-411A-93A6-DD64029B21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pic>
        <p:nvPicPr>
          <p:cNvPr id="10" name="shpDatum" descr="RO__vervolgpagina~LPPT.png">
            <a:extLst>
              <a:ext uri="{FF2B5EF4-FFF2-40B4-BE49-F238E27FC236}">
                <a16:creationId xmlns:a16="http://schemas.microsoft.com/office/drawing/2014/main" id="{6C0785D2-7285-43B2-9086-FC2B5F5E71FC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474390" y="-6434"/>
            <a:ext cx="9243223" cy="907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64407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fol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folHlink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folHlink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folHlink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folHlink"/>
          </a:solidFill>
          <a:latin typeface="Verdana" pitchFamily="34" charset="0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folHlink"/>
          </a:solidFill>
          <a:latin typeface="Verdana" pitchFamily="34" charset="0"/>
        </a:defRPr>
      </a:lvl6pPr>
      <a:lvl7pPr marL="914377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folHlink"/>
          </a:solidFill>
          <a:latin typeface="Verdana" pitchFamily="34" charset="0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folHlink"/>
          </a:solidFill>
          <a:latin typeface="Verdana" pitchFamily="34" charset="0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folHlink"/>
          </a:solidFill>
          <a:latin typeface="Verdana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52396" indent="-15081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6"/>
        </a:buBlip>
        <a:defRPr>
          <a:solidFill>
            <a:srgbClr val="000000"/>
          </a:solidFill>
          <a:latin typeface="+mn-lt"/>
        </a:defRPr>
      </a:lvl2pPr>
      <a:lvl3pPr marL="406390" indent="-252407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7"/>
        </a:buBlip>
        <a:defRPr>
          <a:solidFill>
            <a:srgbClr val="000000"/>
          </a:solidFill>
          <a:latin typeface="+mn-lt"/>
        </a:defRPr>
      </a:lvl3pPr>
      <a:lvl4pPr marL="633397" indent="-22542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8"/>
        </a:buBlip>
        <a:defRPr>
          <a:solidFill>
            <a:srgbClr val="000000"/>
          </a:solidFill>
          <a:latin typeface="+mn-lt"/>
        </a:defRPr>
      </a:lvl4pPr>
      <a:lvl5pPr marL="811193" indent="-17620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</a:defRPr>
      </a:lvl5pPr>
      <a:lvl6pPr marL="1268382" indent="-176209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</a:defRPr>
      </a:lvl6pPr>
      <a:lvl7pPr marL="1725570" indent="-176209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</a:defRPr>
      </a:lvl7pPr>
      <a:lvl8pPr marL="2182759" indent="-176209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</a:defRPr>
      </a:lvl8pPr>
      <a:lvl9pPr marL="2639947" indent="-176209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F777A1-EF9D-91AA-2B7C-2817DEBC2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F022D6D1-2EA9-C36F-14C8-A6D2B4DEF6CB}"/>
              </a:ext>
            </a:extLst>
          </p:cNvPr>
          <p:cNvSpPr txBox="1"/>
          <p:nvPr/>
        </p:nvSpPr>
        <p:spPr>
          <a:xfrm>
            <a:off x="82988" y="979054"/>
            <a:ext cx="671973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/>
            </a:pPr>
            <a:r>
              <a:rPr b="1" dirty="0" err="1"/>
              <a:t>Samenwerking</a:t>
            </a:r>
            <a:r>
              <a:rPr dirty="0"/>
              <a:t> </a:t>
            </a:r>
            <a:endParaRPr lang="nl-NL" dirty="0"/>
          </a:p>
          <a:p>
            <a:pPr>
              <a:defRPr sz="3200"/>
            </a:pPr>
            <a:r>
              <a:rPr dirty="0" err="1"/>
              <a:t>Gemeente</a:t>
            </a:r>
            <a:r>
              <a:rPr dirty="0"/>
              <a:t> – OD – NLA </a:t>
            </a:r>
          </a:p>
        </p:txBody>
      </p:sp>
      <p:grpSp>
        <p:nvGrpSpPr>
          <p:cNvPr id="17" name="Groep 16">
            <a:extLst>
              <a:ext uri="{FF2B5EF4-FFF2-40B4-BE49-F238E27FC236}">
                <a16:creationId xmlns:a16="http://schemas.microsoft.com/office/drawing/2014/main" id="{6F94A6BD-3D0A-3E6E-E7F0-1EFABD8EF333}"/>
              </a:ext>
            </a:extLst>
          </p:cNvPr>
          <p:cNvGrpSpPr/>
          <p:nvPr/>
        </p:nvGrpSpPr>
        <p:grpSpPr>
          <a:xfrm>
            <a:off x="4008582" y="1708170"/>
            <a:ext cx="24159749" cy="4576193"/>
            <a:chOff x="-1353413" y="2054132"/>
            <a:chExt cx="23425335" cy="4576193"/>
          </a:xfrm>
          <a:solidFill>
            <a:schemeClr val="tx1">
              <a:lumMod val="50000"/>
            </a:schemeClr>
          </a:solidFill>
        </p:grpSpPr>
        <p:sp>
          <p:nvSpPr>
            <p:cNvPr id="19" name="Rounded Rectangle 2">
              <a:extLst>
                <a:ext uri="{FF2B5EF4-FFF2-40B4-BE49-F238E27FC236}">
                  <a16:creationId xmlns:a16="http://schemas.microsoft.com/office/drawing/2014/main" id="{BB4E6F81-3685-60A4-0331-789007C2F1B4}"/>
                </a:ext>
              </a:extLst>
            </p:cNvPr>
            <p:cNvSpPr/>
            <p:nvPr/>
          </p:nvSpPr>
          <p:spPr>
            <a:xfrm>
              <a:off x="-1353413" y="2604962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20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Nov 2024</a:t>
              </a:r>
              <a:endParaRPr lang="nl-NL" dirty="0">
                <a:solidFill>
                  <a:schemeClr val="tx1"/>
                </a:solidFill>
              </a:endParaRPr>
            </a:p>
            <a:p>
              <a:r>
                <a:rPr lang="nl-NL" dirty="0" err="1">
                  <a:solidFill>
                    <a:schemeClr val="tx1"/>
                  </a:solidFill>
                </a:rPr>
                <a:t>Kennisdag</a:t>
              </a:r>
              <a:r>
                <a:rPr lang="nl-NL" dirty="0">
                  <a:solidFill>
                    <a:schemeClr val="tx1"/>
                  </a:solidFill>
                </a:rPr>
                <a:t> Asbest</a:t>
              </a:r>
              <a:endParaRPr dirty="0">
                <a:solidFill>
                  <a:schemeClr val="tx1"/>
                </a:solidFill>
              </a:endParaRPr>
            </a:p>
            <a:p>
              <a:pPr lvl="1">
                <a:defRPr sz="1200"/>
              </a:pPr>
              <a:r>
                <a:rPr lang="nl-NL" dirty="0" err="1">
                  <a:solidFill>
                    <a:schemeClr val="tx1"/>
                  </a:solidFill>
                </a:rPr>
                <a:t>Gezamelijke</a:t>
              </a:r>
              <a:r>
                <a:rPr lang="nl-NL" dirty="0">
                  <a:solidFill>
                    <a:schemeClr val="tx1"/>
                  </a:solidFill>
                </a:rPr>
                <a:t> inspectie </a:t>
              </a:r>
              <a:r>
                <a:rPr dirty="0">
                  <a:solidFill>
                    <a:schemeClr val="tx1"/>
                  </a:solidFill>
                </a:rPr>
                <a:t>1e </a:t>
              </a:r>
              <a:r>
                <a:rPr dirty="0" err="1">
                  <a:solidFill>
                    <a:schemeClr val="tx1"/>
                  </a:solidFill>
                </a:rPr>
                <a:t>stillegging</a:t>
              </a:r>
              <a:r>
                <a:rPr dirty="0">
                  <a:solidFill>
                    <a:schemeClr val="tx1"/>
                  </a:solidFill>
                </a:rPr>
                <a:t> NLA</a:t>
              </a:r>
              <a:br>
                <a:rPr dirty="0">
                  <a:solidFill>
                    <a:schemeClr val="tx1"/>
                  </a:solidFill>
                </a:rPr>
              </a:br>
              <a:r>
                <a:rPr dirty="0">
                  <a:solidFill>
                    <a:schemeClr val="tx1"/>
                  </a:solidFill>
                </a:rPr>
                <a:t>OD </a:t>
              </a:r>
              <a:r>
                <a:rPr dirty="0" err="1">
                  <a:solidFill>
                    <a:schemeClr val="tx1"/>
                  </a:solidFill>
                </a:rPr>
                <a:t>houdt</a:t>
              </a:r>
              <a:r>
                <a:rPr dirty="0">
                  <a:solidFill>
                    <a:schemeClr val="tx1"/>
                  </a:solidFill>
                </a:rPr>
                <a:t> </a:t>
              </a:r>
              <a:r>
                <a:rPr dirty="0" err="1">
                  <a:solidFill>
                    <a:schemeClr val="tx1"/>
                  </a:solidFill>
                </a:rPr>
                <a:t>toezicht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20" name="Rounded Rectangle 3">
              <a:extLst>
                <a:ext uri="{FF2B5EF4-FFF2-40B4-BE49-F238E27FC236}">
                  <a16:creationId xmlns:a16="http://schemas.microsoft.com/office/drawing/2014/main" id="{FC03C933-6B38-A91F-9B6B-202FE8A65A50}"/>
                </a:ext>
              </a:extLst>
            </p:cNvPr>
            <p:cNvSpPr/>
            <p:nvPr/>
          </p:nvSpPr>
          <p:spPr>
            <a:xfrm>
              <a:off x="1044612" y="2054132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20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Dec 2024</a:t>
              </a:r>
            </a:p>
            <a:p>
              <a:pPr lvl="1">
                <a:defRPr sz="1200"/>
              </a:pPr>
              <a:r>
                <a:rPr dirty="0">
                  <a:solidFill>
                    <a:schemeClr val="tx1"/>
                  </a:solidFill>
                </a:rPr>
                <a:t>DIA </a:t>
              </a:r>
              <a:r>
                <a:rPr dirty="0" err="1">
                  <a:solidFill>
                    <a:schemeClr val="tx1"/>
                  </a:solidFill>
                </a:rPr>
                <a:t>inventarisatie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21" name="Rounded Rectangle 4">
              <a:extLst>
                <a:ext uri="{FF2B5EF4-FFF2-40B4-BE49-F238E27FC236}">
                  <a16:creationId xmlns:a16="http://schemas.microsoft.com/office/drawing/2014/main" id="{2EB5E133-4BBE-C70B-5CFC-B3E879401445}"/>
                </a:ext>
              </a:extLst>
            </p:cNvPr>
            <p:cNvSpPr/>
            <p:nvPr/>
          </p:nvSpPr>
          <p:spPr>
            <a:xfrm>
              <a:off x="3442638" y="2054132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20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Jan 2025</a:t>
              </a:r>
            </a:p>
            <a:p>
              <a:pPr lvl="1">
                <a:defRPr sz="1200"/>
              </a:pPr>
              <a:r>
                <a:rPr dirty="0">
                  <a:solidFill>
                    <a:schemeClr val="tx1"/>
                  </a:solidFill>
                </a:rPr>
                <a:t>NLA </a:t>
              </a:r>
              <a:r>
                <a:rPr dirty="0" err="1">
                  <a:solidFill>
                    <a:schemeClr val="tx1"/>
                  </a:solidFill>
                </a:rPr>
                <a:t>verschillen</a:t>
              </a:r>
              <a:r>
                <a:rPr lang="nl-NL" dirty="0">
                  <a:solidFill>
                    <a:schemeClr val="tx1"/>
                  </a:solidFill>
                </a:rPr>
                <a:t> </a:t>
              </a:r>
              <a:r>
                <a:rPr dirty="0" err="1">
                  <a:solidFill>
                    <a:schemeClr val="tx1"/>
                  </a:solidFill>
                </a:rPr>
                <a:t>onderzoek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5">
              <a:extLst>
                <a:ext uri="{FF2B5EF4-FFF2-40B4-BE49-F238E27FC236}">
                  <a16:creationId xmlns:a16="http://schemas.microsoft.com/office/drawing/2014/main" id="{4C03A39A-987C-F001-49B0-3E4A7E4DD1B9}"/>
                </a:ext>
              </a:extLst>
            </p:cNvPr>
            <p:cNvSpPr/>
            <p:nvPr/>
          </p:nvSpPr>
          <p:spPr>
            <a:xfrm>
              <a:off x="6629508" y="2267857"/>
              <a:ext cx="2340000" cy="2340000"/>
            </a:xfrm>
            <a:prstGeom prst="roundRect">
              <a:avLst/>
            </a:prstGeom>
            <a:grpFill/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 err="1">
                  <a:solidFill>
                    <a:schemeClr val="tx1"/>
                  </a:solidFill>
                </a:rPr>
                <a:t>Mrt</a:t>
              </a:r>
              <a:r>
                <a:rPr dirty="0">
                  <a:solidFill>
                    <a:schemeClr val="tx1"/>
                  </a:solidFill>
                </a:rPr>
                <a:t> 2025</a:t>
              </a:r>
            </a:p>
            <a:p>
              <a:pPr lvl="1">
                <a:defRPr sz="1200"/>
              </a:pPr>
              <a:r>
                <a:rPr dirty="0" err="1">
                  <a:solidFill>
                    <a:schemeClr val="tx1"/>
                  </a:solidFill>
                </a:rPr>
                <a:t>Sloopmelding</a:t>
              </a:r>
              <a:r>
                <a:rPr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23" name="Rounded Rectangle 6">
              <a:extLst>
                <a:ext uri="{FF2B5EF4-FFF2-40B4-BE49-F238E27FC236}">
                  <a16:creationId xmlns:a16="http://schemas.microsoft.com/office/drawing/2014/main" id="{F4B32AEE-D0DA-B122-EDDB-B30762B9C8C1}"/>
                </a:ext>
              </a:extLst>
            </p:cNvPr>
            <p:cNvSpPr/>
            <p:nvPr/>
          </p:nvSpPr>
          <p:spPr>
            <a:xfrm>
              <a:off x="8773277" y="2266981"/>
              <a:ext cx="2340000" cy="2340000"/>
            </a:xfrm>
            <a:prstGeom prst="roundRect">
              <a:avLst/>
            </a:prstGeom>
            <a:grpFill/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Apr 2025</a:t>
              </a:r>
            </a:p>
            <a:p>
              <a:pPr lvl="1">
                <a:defRPr sz="1200"/>
              </a:pPr>
              <a:r>
                <a:rPr dirty="0" err="1">
                  <a:solidFill>
                    <a:schemeClr val="tx1"/>
                  </a:solidFill>
                </a:rPr>
                <a:t>Bezoeken</a:t>
              </a:r>
              <a:r>
                <a:rPr dirty="0">
                  <a:solidFill>
                    <a:schemeClr val="tx1"/>
                  </a:solidFill>
                </a:rPr>
                <a:t> + </a:t>
              </a:r>
              <a:r>
                <a:rPr dirty="0" err="1">
                  <a:solidFill>
                    <a:schemeClr val="tx1"/>
                  </a:solidFill>
                </a:rPr>
                <a:t>validatiemetingen</a:t>
              </a:r>
              <a:endParaRPr lang="nl-NL" dirty="0">
                <a:solidFill>
                  <a:schemeClr val="tx1"/>
                </a:solidFill>
              </a:endParaRP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Toets  door NLA </a:t>
              </a:r>
              <a:r>
                <a:rPr lang="nl-NL" dirty="0" err="1">
                  <a:solidFill>
                    <a:schemeClr val="tx1"/>
                  </a:solidFill>
                </a:rPr>
                <a:t>PvA</a:t>
              </a:r>
              <a:r>
                <a:rPr lang="nl-NL" dirty="0">
                  <a:solidFill>
                    <a:schemeClr val="tx1"/>
                  </a:solidFill>
                </a:rPr>
                <a:t> i.r.t. stillegging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24" name="Rounded Rectangle 7">
              <a:extLst>
                <a:ext uri="{FF2B5EF4-FFF2-40B4-BE49-F238E27FC236}">
                  <a16:creationId xmlns:a16="http://schemas.microsoft.com/office/drawing/2014/main" id="{0E5C5503-D355-EA4E-1378-3D6E691E5BEF}"/>
                </a:ext>
              </a:extLst>
            </p:cNvPr>
            <p:cNvSpPr/>
            <p:nvPr/>
          </p:nvSpPr>
          <p:spPr>
            <a:xfrm>
              <a:off x="10923311" y="2264229"/>
              <a:ext cx="2340000" cy="2340000"/>
            </a:xfrm>
            <a:prstGeom prst="roundRect">
              <a:avLst/>
            </a:prstGeom>
            <a:grpFill/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Jun 2025</a:t>
              </a:r>
            </a:p>
            <a:p>
              <a:pPr lvl="1">
                <a:defRPr sz="1200"/>
              </a:pPr>
              <a:r>
                <a:rPr dirty="0" err="1">
                  <a:solidFill>
                    <a:schemeClr val="tx1"/>
                  </a:solidFill>
                </a:rPr>
                <a:t>Gemeente</a:t>
              </a:r>
              <a:r>
                <a:rPr dirty="0">
                  <a:solidFill>
                    <a:schemeClr val="tx1"/>
                  </a:solidFill>
                </a:rPr>
                <a:t>: </a:t>
              </a:r>
              <a:r>
                <a:rPr dirty="0" err="1">
                  <a:solidFill>
                    <a:schemeClr val="tx1"/>
                  </a:solidFill>
                </a:rPr>
                <a:t>opruiming</a:t>
              </a:r>
              <a:r>
                <a:rPr dirty="0">
                  <a:solidFill>
                    <a:schemeClr val="tx1"/>
                  </a:solidFill>
                </a:rPr>
                <a:t> </a:t>
              </a:r>
              <a:r>
                <a:rPr dirty="0" err="1">
                  <a:solidFill>
                    <a:schemeClr val="tx1"/>
                  </a:solidFill>
                </a:rPr>
                <a:t>toegestaan</a:t>
              </a:r>
              <a:endParaRPr lang="nl-NL" dirty="0">
                <a:solidFill>
                  <a:schemeClr val="tx1"/>
                </a:solidFill>
              </a:endParaRP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Einde eerste stillegging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25" name="Rounded Rectangle 8">
              <a:extLst>
                <a:ext uri="{FF2B5EF4-FFF2-40B4-BE49-F238E27FC236}">
                  <a16:creationId xmlns:a16="http://schemas.microsoft.com/office/drawing/2014/main" id="{C18690E9-166B-59CF-DA56-C476EFC7FD38}"/>
                </a:ext>
              </a:extLst>
            </p:cNvPr>
            <p:cNvSpPr/>
            <p:nvPr/>
          </p:nvSpPr>
          <p:spPr>
            <a:xfrm>
              <a:off x="13130148" y="2259577"/>
              <a:ext cx="2340000" cy="2340000"/>
            </a:xfrm>
            <a:prstGeom prst="roundRect">
              <a:avLst/>
            </a:prstGeom>
            <a:grpFill/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Jul 2025</a:t>
              </a:r>
            </a:p>
            <a:p>
              <a:pPr lvl="1">
                <a:defRPr sz="1200"/>
              </a:pPr>
              <a:r>
                <a:rPr dirty="0" err="1">
                  <a:solidFill>
                    <a:schemeClr val="tx1"/>
                  </a:solidFill>
                </a:rPr>
                <a:t>Positieve</a:t>
              </a:r>
              <a:r>
                <a:rPr dirty="0">
                  <a:solidFill>
                    <a:schemeClr val="tx1"/>
                  </a:solidFill>
                </a:rPr>
                <a:t> monsters – </a:t>
              </a:r>
              <a:r>
                <a:rPr dirty="0" err="1">
                  <a:solidFill>
                    <a:schemeClr val="tx1"/>
                  </a:solidFill>
                </a:rPr>
                <a:t>stilgelegd</a:t>
              </a:r>
              <a:r>
                <a:rPr lang="nl-NL" dirty="0">
                  <a:solidFill>
                    <a:schemeClr val="tx1"/>
                  </a:solidFill>
                </a:rPr>
                <a:t> door OD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Boeterapport NLA 6 overtredingen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Agressie en geweld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26" name="Rounded Rectangle 9">
              <a:extLst>
                <a:ext uri="{FF2B5EF4-FFF2-40B4-BE49-F238E27FC236}">
                  <a16:creationId xmlns:a16="http://schemas.microsoft.com/office/drawing/2014/main" id="{014AABC7-4F96-3FA6-ACCF-083F20119680}"/>
                </a:ext>
              </a:extLst>
            </p:cNvPr>
            <p:cNvSpPr/>
            <p:nvPr/>
          </p:nvSpPr>
          <p:spPr>
            <a:xfrm>
              <a:off x="15336142" y="2263354"/>
              <a:ext cx="2340000" cy="2340000"/>
            </a:xfrm>
            <a:prstGeom prst="roundRect">
              <a:avLst/>
            </a:prstGeom>
            <a:grpFill/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Aug 2025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NLA laat metingen verrichten bij RK1 werk </a:t>
              </a:r>
              <a:r>
                <a:rPr lang="nl-NL" dirty="0">
                  <a:solidFill>
                    <a:schemeClr val="tx1"/>
                  </a:solidFill>
                  <a:sym typeface="Wingdings" panose="05000000000000000000" pitchFamily="2" charset="2"/>
                </a:rPr>
                <a:t> </a:t>
              </a:r>
              <a:r>
                <a:rPr dirty="0">
                  <a:solidFill>
                    <a:schemeClr val="tx1"/>
                  </a:solidFill>
                </a:rPr>
                <a:t>2e </a:t>
              </a:r>
              <a:r>
                <a:rPr dirty="0" err="1">
                  <a:solidFill>
                    <a:schemeClr val="tx1"/>
                  </a:solidFill>
                </a:rPr>
                <a:t>stillegging</a:t>
              </a:r>
              <a:r>
                <a:rPr dirty="0">
                  <a:solidFill>
                    <a:schemeClr val="tx1"/>
                  </a:solidFill>
                </a:rPr>
                <a:t> + </a:t>
              </a:r>
              <a:r>
                <a:rPr dirty="0" err="1">
                  <a:solidFill>
                    <a:schemeClr val="tx1"/>
                  </a:solidFill>
                </a:rPr>
                <a:t>politie</a:t>
              </a:r>
              <a:r>
                <a:rPr lang="nl-NL" dirty="0">
                  <a:solidFill>
                    <a:schemeClr val="tx1"/>
                  </a:solidFill>
                </a:rPr>
                <a:t> stand-by </a:t>
              </a:r>
              <a:r>
                <a:rPr lang="nl-NL" dirty="0" err="1">
                  <a:solidFill>
                    <a:schemeClr val="tx1"/>
                  </a:solidFill>
                </a:rPr>
                <a:t>gezamelijke</a:t>
              </a:r>
              <a:r>
                <a:rPr lang="nl-NL" dirty="0">
                  <a:solidFill>
                    <a:schemeClr val="tx1"/>
                  </a:solidFill>
                </a:rPr>
                <a:t> controle op naleving stillegging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27" name="Rounded Rectangle 10">
              <a:extLst>
                <a:ext uri="{FF2B5EF4-FFF2-40B4-BE49-F238E27FC236}">
                  <a16:creationId xmlns:a16="http://schemas.microsoft.com/office/drawing/2014/main" id="{C8B839D5-507E-AD49-11F9-D27A244428BC}"/>
                </a:ext>
              </a:extLst>
            </p:cNvPr>
            <p:cNvSpPr/>
            <p:nvPr/>
          </p:nvSpPr>
          <p:spPr>
            <a:xfrm>
              <a:off x="17542979" y="2259000"/>
              <a:ext cx="2340000" cy="2340000"/>
            </a:xfrm>
            <a:prstGeom prst="roundRect">
              <a:avLst/>
            </a:prstGeom>
            <a:grpFill/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Sep 2025</a:t>
              </a:r>
              <a:endParaRPr lang="nl-NL" dirty="0">
                <a:solidFill>
                  <a:schemeClr val="tx1"/>
                </a:solidFill>
              </a:endParaRPr>
            </a:p>
            <a:p>
              <a:pPr lvl="1">
                <a:defRPr sz="1200"/>
              </a:pPr>
              <a:r>
                <a:rPr lang="nl-NL" dirty="0" err="1">
                  <a:solidFill>
                    <a:schemeClr val="tx1"/>
                  </a:solidFill>
                </a:rPr>
                <a:t>Gezamelijk</a:t>
              </a:r>
              <a:r>
                <a:rPr lang="nl-NL" dirty="0">
                  <a:solidFill>
                    <a:schemeClr val="tx1"/>
                  </a:solidFill>
                </a:rPr>
                <a:t> locatiebezoek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3e  stillegging door restanten + 4e stillegging </a:t>
              </a:r>
              <a:r>
                <a:rPr lang="nl-NL" dirty="0" err="1">
                  <a:solidFill>
                    <a:schemeClr val="tx1"/>
                  </a:solidFill>
                </a:rPr>
                <a:t>n.a.v</a:t>
              </a:r>
              <a:r>
                <a:rPr lang="nl-NL" dirty="0">
                  <a:solidFill>
                    <a:schemeClr val="tx1"/>
                  </a:solidFill>
                </a:rPr>
                <a:t> onderzoek OD</a:t>
              </a:r>
            </a:p>
          </p:txBody>
        </p:sp>
        <p:sp>
          <p:nvSpPr>
            <p:cNvPr id="28" name="Rounded Rectangle 11">
              <a:extLst>
                <a:ext uri="{FF2B5EF4-FFF2-40B4-BE49-F238E27FC236}">
                  <a16:creationId xmlns:a16="http://schemas.microsoft.com/office/drawing/2014/main" id="{727FF7BF-EA8F-8675-BE74-4FFBC3840354}"/>
                </a:ext>
              </a:extLst>
            </p:cNvPr>
            <p:cNvSpPr/>
            <p:nvPr/>
          </p:nvSpPr>
          <p:spPr>
            <a:xfrm>
              <a:off x="19731922" y="2259000"/>
              <a:ext cx="2340000" cy="2340000"/>
            </a:xfrm>
            <a:prstGeom prst="roundRect">
              <a:avLst/>
            </a:prstGeom>
            <a:grpFill/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 err="1">
                  <a:solidFill>
                    <a:schemeClr val="tx1"/>
                  </a:solidFill>
                </a:rPr>
                <a:t>Okt</a:t>
              </a:r>
              <a:r>
                <a:rPr dirty="0">
                  <a:solidFill>
                    <a:schemeClr val="tx1"/>
                  </a:solidFill>
                </a:rPr>
                <a:t> 2025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NLA: </a:t>
              </a:r>
              <a:r>
                <a:rPr dirty="0" err="1">
                  <a:solidFill>
                    <a:schemeClr val="tx1"/>
                  </a:solidFill>
                </a:rPr>
                <a:t>Stillegging</a:t>
              </a:r>
              <a:r>
                <a:rPr dirty="0">
                  <a:solidFill>
                    <a:schemeClr val="tx1"/>
                  </a:solidFill>
                </a:rPr>
                <a:t> </a:t>
              </a:r>
              <a:r>
                <a:rPr dirty="0" err="1">
                  <a:solidFill>
                    <a:schemeClr val="tx1"/>
                  </a:solidFill>
                </a:rPr>
                <a:t>duurt</a:t>
              </a:r>
              <a:r>
                <a:rPr dirty="0">
                  <a:solidFill>
                    <a:schemeClr val="tx1"/>
                  </a:solidFill>
                </a:rPr>
                <a:t> </a:t>
              </a:r>
              <a:r>
                <a:rPr dirty="0" err="1">
                  <a:solidFill>
                    <a:schemeClr val="tx1"/>
                  </a:solidFill>
                </a:rPr>
                <a:t>voort</a:t>
              </a:r>
              <a:r>
                <a:rPr lang="nl-NL" dirty="0">
                  <a:solidFill>
                    <a:schemeClr val="tx1"/>
                  </a:solidFill>
                </a:rPr>
                <a:t> + onderzoek loopt nog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OD: diverse LOD</a:t>
              </a:r>
            </a:p>
            <a:p>
              <a:pPr lvl="1">
                <a:defRPr sz="1200"/>
              </a:pPr>
              <a:endParaRPr lang="nl-NL" dirty="0">
                <a:solidFill>
                  <a:schemeClr val="tx1"/>
                </a:solidFill>
              </a:endParaRP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Blijven </a:t>
              </a:r>
              <a:r>
                <a:rPr lang="nl-NL" dirty="0" err="1">
                  <a:solidFill>
                    <a:schemeClr val="tx1"/>
                  </a:solidFill>
                </a:rPr>
                <a:t>gezamelijk</a:t>
              </a:r>
              <a:r>
                <a:rPr lang="nl-NL" dirty="0">
                  <a:solidFill>
                    <a:schemeClr val="tx1"/>
                  </a:solidFill>
                </a:rPr>
                <a:t> optreden</a:t>
              </a:r>
            </a:p>
            <a:p>
              <a:pPr lvl="1">
                <a:defRPr sz="1200"/>
              </a:pP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29" name="Tekstvak 28">
              <a:extLst>
                <a:ext uri="{FF2B5EF4-FFF2-40B4-BE49-F238E27FC236}">
                  <a16:creationId xmlns:a16="http://schemas.microsoft.com/office/drawing/2014/main" id="{FB0E7FB1-2DF8-CA47-5963-6DC3FE1A25B9}"/>
                </a:ext>
              </a:extLst>
            </p:cNvPr>
            <p:cNvSpPr txBox="1"/>
            <p:nvPr/>
          </p:nvSpPr>
          <p:spPr>
            <a:xfrm>
              <a:off x="15173796" y="4599000"/>
              <a:ext cx="6797204" cy="2031325"/>
            </a:xfrm>
            <a:prstGeom prst="rect">
              <a:avLst/>
            </a:prstGeom>
            <a:grpFill/>
            <a:effectLst>
              <a:softEdge rad="88900"/>
            </a:effectLst>
          </p:spPr>
          <p:txBody>
            <a:bodyPr wrap="square" rtlCol="0">
              <a:spAutoFit/>
            </a:bodyPr>
            <a:lstStyle/>
            <a:p>
              <a:r>
                <a:rPr lang="nl-NL" b="1" dirty="0"/>
                <a:t>Opmerkelijk gedrag betrokken partij</a:t>
              </a:r>
              <a:endParaRPr lang="nl-NL" dirty="0"/>
            </a:p>
            <a:p>
              <a:pPr lvl="0"/>
              <a:r>
                <a:rPr lang="nl-NL" dirty="0"/>
                <a:t>De onder toezicht gestelde probeerde </a:t>
              </a:r>
              <a:r>
                <a:rPr lang="nl-NL" b="1" dirty="0"/>
                <a:t>tegenstrijdige antwoorden</a:t>
              </a:r>
              <a:r>
                <a:rPr lang="nl-NL" dirty="0"/>
                <a:t> te krijgen van de drie bevoegde gezagen (gemeente, OD, NLA).</a:t>
              </a:r>
            </a:p>
            <a:p>
              <a:pPr lvl="0"/>
              <a:r>
                <a:rPr lang="nl-NL" dirty="0"/>
                <a:t>Er werd geprobeerd om deze gezagen </a:t>
              </a:r>
              <a:r>
                <a:rPr lang="nl-NL" b="1" dirty="0"/>
                <a:t>tegen elkaar uit te spelen</a:t>
              </a:r>
              <a:r>
                <a:rPr lang="nl-NL" dirty="0"/>
                <a:t>.</a:t>
              </a:r>
            </a:p>
            <a:p>
              <a:pPr lvl="0"/>
              <a:r>
                <a:rPr lang="nl-NL" dirty="0"/>
                <a:t>Door goede onderlinge communicatie en samenwerking is dit </a:t>
              </a:r>
              <a:r>
                <a:rPr lang="nl-NL" b="1" dirty="0"/>
                <a:t>niet gelukt</a:t>
              </a:r>
              <a:r>
                <a:rPr lang="nl-NL" dirty="0"/>
                <a:t>.</a:t>
              </a:r>
            </a:p>
            <a:p>
              <a:endParaRPr lang="nl-NL" dirty="0"/>
            </a:p>
          </p:txBody>
        </p:sp>
      </p:grpSp>
    </p:spTree>
    <p:extLst>
      <p:ext uri="{BB962C8B-B14F-4D97-AF65-F5344CB8AC3E}">
        <p14:creationId xmlns:p14="http://schemas.microsoft.com/office/powerpoint/2010/main" val="34974058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9E5352-A88C-F7FD-34CE-29A5DA9FB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6FF2661F-647E-FF89-FE02-E0DCF7E16C29}"/>
              </a:ext>
            </a:extLst>
          </p:cNvPr>
          <p:cNvSpPr txBox="1"/>
          <p:nvPr/>
        </p:nvSpPr>
        <p:spPr>
          <a:xfrm>
            <a:off x="19957" y="974522"/>
            <a:ext cx="671973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/>
            </a:pPr>
            <a:r>
              <a:rPr sz="3200" b="1" dirty="0" err="1"/>
              <a:t>Samenwerking</a:t>
            </a:r>
            <a:r>
              <a:rPr sz="3200" dirty="0">
                <a:solidFill>
                  <a:schemeClr val="bg1"/>
                </a:solidFill>
              </a:rPr>
              <a:t> </a:t>
            </a:r>
            <a:endParaRPr lang="nl-NL" sz="3200" dirty="0">
              <a:solidFill>
                <a:schemeClr val="bg1"/>
              </a:solidFill>
            </a:endParaRPr>
          </a:p>
          <a:p>
            <a:pPr>
              <a:defRPr sz="3200"/>
            </a:pPr>
            <a:r>
              <a:rPr sz="3200" dirty="0" err="1"/>
              <a:t>Gemeente</a:t>
            </a:r>
            <a:r>
              <a:rPr sz="3200" dirty="0"/>
              <a:t> – OD – NLA </a:t>
            </a:r>
          </a:p>
        </p:txBody>
      </p:sp>
      <p:grpSp>
        <p:nvGrpSpPr>
          <p:cNvPr id="15" name="Groep 14">
            <a:extLst>
              <a:ext uri="{FF2B5EF4-FFF2-40B4-BE49-F238E27FC236}">
                <a16:creationId xmlns:a16="http://schemas.microsoft.com/office/drawing/2014/main" id="{1374135A-0B60-9D3D-1BAB-09C4CC800CAE}"/>
              </a:ext>
            </a:extLst>
          </p:cNvPr>
          <p:cNvGrpSpPr/>
          <p:nvPr/>
        </p:nvGrpSpPr>
        <p:grpSpPr>
          <a:xfrm>
            <a:off x="-1838222" y="2110837"/>
            <a:ext cx="22014538" cy="4485017"/>
            <a:chOff x="57384" y="2145308"/>
            <a:chExt cx="22014538" cy="4485017"/>
          </a:xfrm>
        </p:grpSpPr>
        <p:sp>
          <p:nvSpPr>
            <p:cNvPr id="4" name="Rounded Rectangle 2">
              <a:extLst>
                <a:ext uri="{FF2B5EF4-FFF2-40B4-BE49-F238E27FC236}">
                  <a16:creationId xmlns:a16="http://schemas.microsoft.com/office/drawing/2014/main" id="{D252D618-6300-96B2-0E3A-75F66553F94B}"/>
                </a:ext>
              </a:extLst>
            </p:cNvPr>
            <p:cNvSpPr/>
            <p:nvPr/>
          </p:nvSpPr>
          <p:spPr>
            <a:xfrm>
              <a:off x="57384" y="2259576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20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Nov 2024</a:t>
              </a:r>
              <a:endParaRPr lang="nl-NL" dirty="0">
                <a:solidFill>
                  <a:schemeClr val="tx1"/>
                </a:solidFill>
              </a:endParaRPr>
            </a:p>
            <a:p>
              <a:r>
                <a:rPr lang="nl-NL" dirty="0" err="1">
                  <a:solidFill>
                    <a:schemeClr val="tx1"/>
                  </a:solidFill>
                </a:rPr>
                <a:t>Kennisdag</a:t>
              </a:r>
              <a:r>
                <a:rPr lang="nl-NL" dirty="0">
                  <a:solidFill>
                    <a:schemeClr val="tx1"/>
                  </a:solidFill>
                </a:rPr>
                <a:t> Asbest</a:t>
              </a:r>
              <a:endParaRPr dirty="0">
                <a:solidFill>
                  <a:schemeClr val="tx1"/>
                </a:solidFill>
              </a:endParaRPr>
            </a:p>
            <a:p>
              <a:pPr lvl="1">
                <a:defRPr sz="1200"/>
              </a:pPr>
              <a:r>
                <a:rPr lang="nl-NL" dirty="0" err="1">
                  <a:solidFill>
                    <a:schemeClr val="tx1"/>
                  </a:solidFill>
                </a:rPr>
                <a:t>Gezamelijke</a:t>
              </a:r>
              <a:r>
                <a:rPr lang="nl-NL" dirty="0">
                  <a:solidFill>
                    <a:schemeClr val="tx1"/>
                  </a:solidFill>
                </a:rPr>
                <a:t> inspectie </a:t>
              </a:r>
              <a:r>
                <a:rPr dirty="0">
                  <a:solidFill>
                    <a:schemeClr val="tx1"/>
                  </a:solidFill>
                </a:rPr>
                <a:t>1e </a:t>
              </a:r>
              <a:r>
                <a:rPr dirty="0" err="1">
                  <a:solidFill>
                    <a:schemeClr val="tx1"/>
                  </a:solidFill>
                </a:rPr>
                <a:t>stillegging</a:t>
              </a:r>
              <a:r>
                <a:rPr dirty="0">
                  <a:solidFill>
                    <a:schemeClr val="tx1"/>
                  </a:solidFill>
                </a:rPr>
                <a:t> NLA</a:t>
              </a:r>
              <a:br>
                <a:rPr dirty="0">
                  <a:solidFill>
                    <a:schemeClr val="tx1"/>
                  </a:solidFill>
                </a:rPr>
              </a:br>
              <a:r>
                <a:rPr dirty="0">
                  <a:solidFill>
                    <a:schemeClr val="tx1"/>
                  </a:solidFill>
                </a:rPr>
                <a:t>OD </a:t>
              </a:r>
              <a:r>
                <a:rPr dirty="0" err="1">
                  <a:solidFill>
                    <a:schemeClr val="tx1"/>
                  </a:solidFill>
                </a:rPr>
                <a:t>houdt</a:t>
              </a:r>
              <a:r>
                <a:rPr dirty="0">
                  <a:solidFill>
                    <a:schemeClr val="tx1"/>
                  </a:solidFill>
                </a:rPr>
                <a:t> </a:t>
              </a:r>
              <a:r>
                <a:rPr dirty="0" err="1">
                  <a:solidFill>
                    <a:schemeClr val="tx1"/>
                  </a:solidFill>
                </a:rPr>
                <a:t>toezicht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5" name="Rounded Rectangle 3">
              <a:extLst>
                <a:ext uri="{FF2B5EF4-FFF2-40B4-BE49-F238E27FC236}">
                  <a16:creationId xmlns:a16="http://schemas.microsoft.com/office/drawing/2014/main" id="{9F8AD2DB-1706-CBDB-9C9B-D218B15A5D0A}"/>
                </a:ext>
              </a:extLst>
            </p:cNvPr>
            <p:cNvSpPr/>
            <p:nvPr/>
          </p:nvSpPr>
          <p:spPr>
            <a:xfrm>
              <a:off x="2237760" y="2267857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20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Dec 2024</a:t>
              </a:r>
            </a:p>
            <a:p>
              <a:pPr lvl="1">
                <a:defRPr sz="1200"/>
              </a:pPr>
              <a:r>
                <a:rPr dirty="0">
                  <a:solidFill>
                    <a:schemeClr val="tx1"/>
                  </a:solidFill>
                </a:rPr>
                <a:t>DIA </a:t>
              </a:r>
              <a:r>
                <a:rPr dirty="0" err="1">
                  <a:solidFill>
                    <a:schemeClr val="tx1"/>
                  </a:solidFill>
                </a:rPr>
                <a:t>inventarisatie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4">
              <a:extLst>
                <a:ext uri="{FF2B5EF4-FFF2-40B4-BE49-F238E27FC236}">
                  <a16:creationId xmlns:a16="http://schemas.microsoft.com/office/drawing/2014/main" id="{5B9481DD-9FA2-8F90-2631-B79844E57E88}"/>
                </a:ext>
              </a:extLst>
            </p:cNvPr>
            <p:cNvSpPr/>
            <p:nvPr/>
          </p:nvSpPr>
          <p:spPr>
            <a:xfrm>
              <a:off x="4423673" y="2263502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20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Jan 2025</a:t>
              </a:r>
            </a:p>
            <a:p>
              <a:pPr lvl="1">
                <a:defRPr sz="1200"/>
              </a:pPr>
              <a:r>
                <a:rPr dirty="0">
                  <a:solidFill>
                    <a:schemeClr val="tx1"/>
                  </a:solidFill>
                </a:rPr>
                <a:t>NLA </a:t>
              </a:r>
              <a:r>
                <a:rPr dirty="0" err="1">
                  <a:solidFill>
                    <a:schemeClr val="tx1"/>
                  </a:solidFill>
                </a:rPr>
                <a:t>verschillen</a:t>
              </a:r>
              <a:r>
                <a:rPr lang="nl-NL" dirty="0">
                  <a:solidFill>
                    <a:schemeClr val="tx1"/>
                  </a:solidFill>
                </a:rPr>
                <a:t> </a:t>
              </a:r>
              <a:r>
                <a:rPr dirty="0" err="1">
                  <a:solidFill>
                    <a:schemeClr val="tx1"/>
                  </a:solidFill>
                </a:rPr>
                <a:t>onderzoek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5">
              <a:extLst>
                <a:ext uri="{FF2B5EF4-FFF2-40B4-BE49-F238E27FC236}">
                  <a16:creationId xmlns:a16="http://schemas.microsoft.com/office/drawing/2014/main" id="{80106B74-1DE3-D8C5-B7AF-48A03C9C365D}"/>
                </a:ext>
              </a:extLst>
            </p:cNvPr>
            <p:cNvSpPr/>
            <p:nvPr/>
          </p:nvSpPr>
          <p:spPr>
            <a:xfrm>
              <a:off x="6295301" y="2145308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20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 err="1">
                  <a:solidFill>
                    <a:schemeClr val="tx1"/>
                  </a:solidFill>
                </a:rPr>
                <a:t>Mrt</a:t>
              </a:r>
              <a:r>
                <a:rPr dirty="0">
                  <a:solidFill>
                    <a:schemeClr val="tx1"/>
                  </a:solidFill>
                </a:rPr>
                <a:t> 2025</a:t>
              </a:r>
            </a:p>
            <a:p>
              <a:pPr lvl="1">
                <a:defRPr sz="1200"/>
              </a:pPr>
              <a:r>
                <a:rPr dirty="0" err="1">
                  <a:solidFill>
                    <a:schemeClr val="tx1"/>
                  </a:solidFill>
                </a:rPr>
                <a:t>Sloopmelding</a:t>
              </a:r>
              <a:r>
                <a:rPr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8" name="Rounded Rectangle 6">
              <a:extLst>
                <a:ext uri="{FF2B5EF4-FFF2-40B4-BE49-F238E27FC236}">
                  <a16:creationId xmlns:a16="http://schemas.microsoft.com/office/drawing/2014/main" id="{AAB8622C-25C4-46F6-FBAE-596BDDF72594}"/>
                </a:ext>
              </a:extLst>
            </p:cNvPr>
            <p:cNvSpPr/>
            <p:nvPr/>
          </p:nvSpPr>
          <p:spPr>
            <a:xfrm>
              <a:off x="8379957" y="2361249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20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Apr 2025</a:t>
              </a:r>
            </a:p>
            <a:p>
              <a:pPr lvl="1">
                <a:defRPr sz="1200"/>
              </a:pPr>
              <a:r>
                <a:rPr dirty="0" err="1">
                  <a:solidFill>
                    <a:schemeClr val="tx1"/>
                  </a:solidFill>
                </a:rPr>
                <a:t>Bezoeken</a:t>
              </a:r>
              <a:r>
                <a:rPr dirty="0">
                  <a:solidFill>
                    <a:schemeClr val="tx1"/>
                  </a:solidFill>
                </a:rPr>
                <a:t> + </a:t>
              </a:r>
              <a:r>
                <a:rPr dirty="0" err="1">
                  <a:solidFill>
                    <a:schemeClr val="tx1"/>
                  </a:solidFill>
                </a:rPr>
                <a:t>validatiemetingen</a:t>
              </a:r>
              <a:endParaRPr lang="nl-NL" dirty="0">
                <a:solidFill>
                  <a:schemeClr val="tx1"/>
                </a:solidFill>
              </a:endParaRP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Toets  door NLA </a:t>
              </a:r>
              <a:r>
                <a:rPr lang="nl-NL" dirty="0" err="1">
                  <a:solidFill>
                    <a:schemeClr val="tx1"/>
                  </a:solidFill>
                </a:rPr>
                <a:t>PvA</a:t>
              </a:r>
              <a:r>
                <a:rPr lang="nl-NL" dirty="0">
                  <a:solidFill>
                    <a:schemeClr val="tx1"/>
                  </a:solidFill>
                </a:rPr>
                <a:t> i.r.t. stillegging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7">
              <a:extLst>
                <a:ext uri="{FF2B5EF4-FFF2-40B4-BE49-F238E27FC236}">
                  <a16:creationId xmlns:a16="http://schemas.microsoft.com/office/drawing/2014/main" id="{1BCAE684-4917-DEEE-4896-645CB7A2044D}"/>
                </a:ext>
              </a:extLst>
            </p:cNvPr>
            <p:cNvSpPr/>
            <p:nvPr/>
          </p:nvSpPr>
          <p:spPr>
            <a:xfrm>
              <a:off x="10527386" y="2361249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20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Jun 2025</a:t>
              </a:r>
            </a:p>
            <a:p>
              <a:pPr lvl="1">
                <a:defRPr sz="1200"/>
              </a:pPr>
              <a:r>
                <a:rPr dirty="0" err="1">
                  <a:solidFill>
                    <a:schemeClr val="tx1"/>
                  </a:solidFill>
                </a:rPr>
                <a:t>Gemeente</a:t>
              </a:r>
              <a:r>
                <a:rPr dirty="0">
                  <a:solidFill>
                    <a:schemeClr val="tx1"/>
                  </a:solidFill>
                </a:rPr>
                <a:t>: </a:t>
              </a:r>
              <a:r>
                <a:rPr dirty="0" err="1">
                  <a:solidFill>
                    <a:schemeClr val="tx1"/>
                  </a:solidFill>
                </a:rPr>
                <a:t>opruiming</a:t>
              </a:r>
              <a:r>
                <a:rPr dirty="0">
                  <a:solidFill>
                    <a:schemeClr val="tx1"/>
                  </a:solidFill>
                </a:rPr>
                <a:t> </a:t>
              </a:r>
              <a:r>
                <a:rPr dirty="0" err="1">
                  <a:solidFill>
                    <a:schemeClr val="tx1"/>
                  </a:solidFill>
                </a:rPr>
                <a:t>toegestaan</a:t>
              </a:r>
              <a:endParaRPr lang="nl-NL" dirty="0">
                <a:solidFill>
                  <a:schemeClr val="tx1"/>
                </a:solidFill>
              </a:endParaRP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Einde eerste stillegging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8">
              <a:extLst>
                <a:ext uri="{FF2B5EF4-FFF2-40B4-BE49-F238E27FC236}">
                  <a16:creationId xmlns:a16="http://schemas.microsoft.com/office/drawing/2014/main" id="{A5C95660-4CB0-2F24-21AB-E7505939F520}"/>
                </a:ext>
              </a:extLst>
            </p:cNvPr>
            <p:cNvSpPr/>
            <p:nvPr/>
          </p:nvSpPr>
          <p:spPr>
            <a:xfrm>
              <a:off x="12612042" y="2361249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37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Jul 2025</a:t>
              </a:r>
            </a:p>
            <a:p>
              <a:pPr lvl="1">
                <a:defRPr sz="1200"/>
              </a:pPr>
              <a:r>
                <a:rPr dirty="0" err="1">
                  <a:solidFill>
                    <a:schemeClr val="tx1"/>
                  </a:solidFill>
                </a:rPr>
                <a:t>Positieve</a:t>
              </a:r>
              <a:r>
                <a:rPr dirty="0">
                  <a:solidFill>
                    <a:schemeClr val="tx1"/>
                  </a:solidFill>
                </a:rPr>
                <a:t> monsters – </a:t>
              </a:r>
              <a:r>
                <a:rPr dirty="0" err="1">
                  <a:solidFill>
                    <a:schemeClr val="tx1"/>
                  </a:solidFill>
                </a:rPr>
                <a:t>stilgelegd</a:t>
              </a:r>
              <a:r>
                <a:rPr lang="nl-NL" dirty="0">
                  <a:solidFill>
                    <a:schemeClr val="tx1"/>
                  </a:solidFill>
                </a:rPr>
                <a:t> door OD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Boeterapport NLA 6 overtredingen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Agressie en geweld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9">
              <a:extLst>
                <a:ext uri="{FF2B5EF4-FFF2-40B4-BE49-F238E27FC236}">
                  <a16:creationId xmlns:a16="http://schemas.microsoft.com/office/drawing/2014/main" id="{39C802CE-EEBD-C1E7-6874-61AA72D1EB68}"/>
                </a:ext>
              </a:extLst>
            </p:cNvPr>
            <p:cNvSpPr/>
            <p:nvPr/>
          </p:nvSpPr>
          <p:spPr>
            <a:xfrm>
              <a:off x="15336142" y="2263354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63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Aug 2025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NLA laat metingen verrichten bij RK1 werk </a:t>
              </a:r>
              <a:r>
                <a:rPr lang="nl-NL" dirty="0">
                  <a:solidFill>
                    <a:schemeClr val="tx1"/>
                  </a:solidFill>
                  <a:sym typeface="Wingdings" panose="05000000000000000000" pitchFamily="2" charset="2"/>
                </a:rPr>
                <a:t> </a:t>
              </a:r>
              <a:r>
                <a:rPr dirty="0">
                  <a:solidFill>
                    <a:schemeClr val="tx1"/>
                  </a:solidFill>
                </a:rPr>
                <a:t>2e </a:t>
              </a:r>
              <a:r>
                <a:rPr dirty="0" err="1">
                  <a:solidFill>
                    <a:schemeClr val="tx1"/>
                  </a:solidFill>
                </a:rPr>
                <a:t>stillegging</a:t>
              </a:r>
              <a:r>
                <a:rPr dirty="0">
                  <a:solidFill>
                    <a:schemeClr val="tx1"/>
                  </a:solidFill>
                </a:rPr>
                <a:t> + </a:t>
              </a:r>
              <a:r>
                <a:rPr dirty="0" err="1">
                  <a:solidFill>
                    <a:schemeClr val="tx1"/>
                  </a:solidFill>
                </a:rPr>
                <a:t>politie</a:t>
              </a:r>
              <a:r>
                <a:rPr lang="nl-NL" dirty="0">
                  <a:solidFill>
                    <a:schemeClr val="tx1"/>
                  </a:solidFill>
                </a:rPr>
                <a:t> stand-by </a:t>
              </a:r>
              <a:r>
                <a:rPr lang="nl-NL" dirty="0" err="1">
                  <a:solidFill>
                    <a:schemeClr val="tx1"/>
                  </a:solidFill>
                </a:rPr>
                <a:t>gezamelijke</a:t>
              </a:r>
              <a:r>
                <a:rPr lang="nl-NL" dirty="0">
                  <a:solidFill>
                    <a:schemeClr val="tx1"/>
                  </a:solidFill>
                </a:rPr>
                <a:t> controle op naleving stillegging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0">
              <a:extLst>
                <a:ext uri="{FF2B5EF4-FFF2-40B4-BE49-F238E27FC236}">
                  <a16:creationId xmlns:a16="http://schemas.microsoft.com/office/drawing/2014/main" id="{D5139CD4-6936-F359-8CB8-0CB4796A44A0}"/>
                </a:ext>
              </a:extLst>
            </p:cNvPr>
            <p:cNvSpPr/>
            <p:nvPr/>
          </p:nvSpPr>
          <p:spPr>
            <a:xfrm>
              <a:off x="17542979" y="2259000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63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Sep 2025</a:t>
              </a:r>
              <a:endParaRPr lang="nl-NL" dirty="0">
                <a:solidFill>
                  <a:schemeClr val="tx1"/>
                </a:solidFill>
              </a:endParaRPr>
            </a:p>
            <a:p>
              <a:pPr lvl="1">
                <a:defRPr sz="1200"/>
              </a:pPr>
              <a:r>
                <a:rPr lang="nl-NL" dirty="0" err="1">
                  <a:solidFill>
                    <a:schemeClr val="tx1"/>
                  </a:solidFill>
                </a:rPr>
                <a:t>Gezamelijk</a:t>
              </a:r>
              <a:r>
                <a:rPr lang="nl-NL" dirty="0">
                  <a:solidFill>
                    <a:schemeClr val="tx1"/>
                  </a:solidFill>
                </a:rPr>
                <a:t> locatiebezoek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3e  stillegging door restanten + 4e stillegging </a:t>
              </a:r>
              <a:r>
                <a:rPr lang="nl-NL" dirty="0" err="1">
                  <a:solidFill>
                    <a:schemeClr val="tx1"/>
                  </a:solidFill>
                </a:rPr>
                <a:t>n.a.v</a:t>
              </a:r>
              <a:r>
                <a:rPr lang="nl-NL" dirty="0">
                  <a:solidFill>
                    <a:schemeClr val="tx1"/>
                  </a:solidFill>
                </a:rPr>
                <a:t> onderzoek OD</a:t>
              </a:r>
            </a:p>
          </p:txBody>
        </p:sp>
        <p:sp>
          <p:nvSpPr>
            <p:cNvPr id="13" name="Rounded Rectangle 11">
              <a:extLst>
                <a:ext uri="{FF2B5EF4-FFF2-40B4-BE49-F238E27FC236}">
                  <a16:creationId xmlns:a16="http://schemas.microsoft.com/office/drawing/2014/main" id="{0767E310-16F7-B08A-8976-A299220ABD9F}"/>
                </a:ext>
              </a:extLst>
            </p:cNvPr>
            <p:cNvSpPr/>
            <p:nvPr/>
          </p:nvSpPr>
          <p:spPr>
            <a:xfrm>
              <a:off x="19731922" y="2259000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63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 err="1">
                  <a:solidFill>
                    <a:schemeClr val="tx1"/>
                  </a:solidFill>
                </a:rPr>
                <a:t>Okt</a:t>
              </a:r>
              <a:r>
                <a:rPr dirty="0">
                  <a:solidFill>
                    <a:schemeClr val="tx1"/>
                  </a:solidFill>
                </a:rPr>
                <a:t> 2025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NLA: </a:t>
              </a:r>
              <a:r>
                <a:rPr dirty="0" err="1">
                  <a:solidFill>
                    <a:schemeClr val="tx1"/>
                  </a:solidFill>
                </a:rPr>
                <a:t>Stillegging</a:t>
              </a:r>
              <a:r>
                <a:rPr dirty="0">
                  <a:solidFill>
                    <a:schemeClr val="tx1"/>
                  </a:solidFill>
                </a:rPr>
                <a:t> </a:t>
              </a:r>
              <a:r>
                <a:rPr dirty="0" err="1">
                  <a:solidFill>
                    <a:schemeClr val="tx1"/>
                  </a:solidFill>
                </a:rPr>
                <a:t>duurt</a:t>
              </a:r>
              <a:r>
                <a:rPr dirty="0">
                  <a:solidFill>
                    <a:schemeClr val="tx1"/>
                  </a:solidFill>
                </a:rPr>
                <a:t> </a:t>
              </a:r>
              <a:r>
                <a:rPr dirty="0" err="1">
                  <a:solidFill>
                    <a:schemeClr val="tx1"/>
                  </a:solidFill>
                </a:rPr>
                <a:t>voort</a:t>
              </a:r>
              <a:r>
                <a:rPr lang="nl-NL" dirty="0">
                  <a:solidFill>
                    <a:schemeClr val="tx1"/>
                  </a:solidFill>
                </a:rPr>
                <a:t> + onderzoek loopt nog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OD: diverse LOD</a:t>
              </a:r>
            </a:p>
            <a:p>
              <a:pPr lvl="1">
                <a:defRPr sz="1200"/>
              </a:pPr>
              <a:endParaRPr lang="nl-NL" dirty="0">
                <a:solidFill>
                  <a:schemeClr val="tx1"/>
                </a:solidFill>
              </a:endParaRP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Blijven </a:t>
              </a:r>
              <a:r>
                <a:rPr lang="nl-NL" dirty="0" err="1">
                  <a:solidFill>
                    <a:schemeClr val="tx1"/>
                  </a:solidFill>
                </a:rPr>
                <a:t>gezamelijk</a:t>
              </a:r>
              <a:r>
                <a:rPr lang="nl-NL" dirty="0">
                  <a:solidFill>
                    <a:schemeClr val="tx1"/>
                  </a:solidFill>
                </a:rPr>
                <a:t> optreden</a:t>
              </a:r>
            </a:p>
            <a:p>
              <a:pPr lvl="1">
                <a:defRPr sz="1200"/>
              </a:pP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14" name="Tekstvak 13">
              <a:extLst>
                <a:ext uri="{FF2B5EF4-FFF2-40B4-BE49-F238E27FC236}">
                  <a16:creationId xmlns:a16="http://schemas.microsoft.com/office/drawing/2014/main" id="{E322A65A-B573-DA97-BDDC-54F6B22067E7}"/>
                </a:ext>
              </a:extLst>
            </p:cNvPr>
            <p:cNvSpPr txBox="1"/>
            <p:nvPr/>
          </p:nvSpPr>
          <p:spPr>
            <a:xfrm>
              <a:off x="15173796" y="4599000"/>
              <a:ext cx="6797204" cy="2031325"/>
            </a:xfrm>
            <a:prstGeom prst="rect">
              <a:avLst/>
            </a:prstGeom>
            <a:solidFill>
              <a:schemeClr val="tx1">
                <a:lumMod val="50000"/>
                <a:alpha val="63000"/>
              </a:schemeClr>
            </a:solidFill>
            <a:effectLst>
              <a:softEdge rad="88900"/>
            </a:effectLst>
          </p:spPr>
          <p:txBody>
            <a:bodyPr wrap="square" rtlCol="0">
              <a:spAutoFit/>
            </a:bodyPr>
            <a:lstStyle/>
            <a:p>
              <a:r>
                <a:rPr lang="nl-NL" b="1" dirty="0"/>
                <a:t>Opmerkelijk gedrag betrokken partij</a:t>
              </a:r>
              <a:endParaRPr lang="nl-NL" dirty="0"/>
            </a:p>
            <a:p>
              <a:pPr lvl="0"/>
              <a:r>
                <a:rPr lang="nl-NL" dirty="0"/>
                <a:t>De onder toezicht gestelde probeerde </a:t>
              </a:r>
              <a:r>
                <a:rPr lang="nl-NL" b="1" dirty="0"/>
                <a:t>tegenstrijdige antwoorden</a:t>
              </a:r>
              <a:r>
                <a:rPr lang="nl-NL" dirty="0"/>
                <a:t> te krijgen van de drie bevoegde gezagen (gemeente, OD, NLA).</a:t>
              </a:r>
            </a:p>
            <a:p>
              <a:pPr lvl="0"/>
              <a:r>
                <a:rPr lang="nl-NL" dirty="0"/>
                <a:t>Er werd geprobeerd om deze gezagen </a:t>
              </a:r>
              <a:r>
                <a:rPr lang="nl-NL" b="1" dirty="0"/>
                <a:t>tegen elkaar uit te spelen</a:t>
              </a:r>
              <a:r>
                <a:rPr lang="nl-NL" dirty="0"/>
                <a:t>.</a:t>
              </a:r>
            </a:p>
            <a:p>
              <a:pPr lvl="0"/>
              <a:r>
                <a:rPr lang="nl-NL" dirty="0"/>
                <a:t>Door goede onderlinge communicatie en samenwerking is dit </a:t>
              </a:r>
              <a:r>
                <a:rPr lang="nl-NL" b="1" dirty="0"/>
                <a:t>niet gelukt</a:t>
              </a:r>
              <a:r>
                <a:rPr lang="nl-NL" dirty="0"/>
                <a:t>.</a:t>
              </a:r>
            </a:p>
            <a:p>
              <a:endParaRPr lang="nl-NL" dirty="0"/>
            </a:p>
          </p:txBody>
        </p:sp>
      </p:grpSp>
    </p:spTree>
    <p:extLst>
      <p:ext uri="{BB962C8B-B14F-4D97-AF65-F5344CB8AC3E}">
        <p14:creationId xmlns:p14="http://schemas.microsoft.com/office/powerpoint/2010/main" val="35733855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63AF9B-BBFE-682E-5D30-1CA267BFC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82A838BC-642D-46C5-FAE9-D7AB0D52E363}"/>
              </a:ext>
            </a:extLst>
          </p:cNvPr>
          <p:cNvSpPr txBox="1"/>
          <p:nvPr/>
        </p:nvSpPr>
        <p:spPr>
          <a:xfrm>
            <a:off x="0" y="1033217"/>
            <a:ext cx="671973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/>
            </a:pPr>
            <a:r>
              <a:rPr sz="3200" b="1" dirty="0" err="1"/>
              <a:t>Samenwerking</a:t>
            </a:r>
            <a:r>
              <a:rPr sz="3200" dirty="0"/>
              <a:t> </a:t>
            </a:r>
            <a:endParaRPr lang="nl-NL" sz="3200" dirty="0"/>
          </a:p>
          <a:p>
            <a:pPr>
              <a:defRPr sz="3200"/>
            </a:pPr>
            <a:r>
              <a:rPr sz="3200" dirty="0" err="1"/>
              <a:t>Gemeente</a:t>
            </a:r>
            <a:r>
              <a:rPr sz="3200" dirty="0"/>
              <a:t> – OD – NLA </a:t>
            </a:r>
          </a:p>
        </p:txBody>
      </p:sp>
      <p:grpSp>
        <p:nvGrpSpPr>
          <p:cNvPr id="15" name="Groep 14">
            <a:extLst>
              <a:ext uri="{FF2B5EF4-FFF2-40B4-BE49-F238E27FC236}">
                <a16:creationId xmlns:a16="http://schemas.microsoft.com/office/drawing/2014/main" id="{DC09DB84-A8D3-FC74-3529-5295458C46A3}"/>
              </a:ext>
            </a:extLst>
          </p:cNvPr>
          <p:cNvGrpSpPr/>
          <p:nvPr/>
        </p:nvGrpSpPr>
        <p:grpSpPr>
          <a:xfrm>
            <a:off x="-10132110" y="1905633"/>
            <a:ext cx="22213273" cy="4324490"/>
            <a:chOff x="57384" y="2259576"/>
            <a:chExt cx="22014538" cy="4324490"/>
          </a:xfrm>
        </p:grpSpPr>
        <p:sp>
          <p:nvSpPr>
            <p:cNvPr id="4" name="Rounded Rectangle 2">
              <a:extLst>
                <a:ext uri="{FF2B5EF4-FFF2-40B4-BE49-F238E27FC236}">
                  <a16:creationId xmlns:a16="http://schemas.microsoft.com/office/drawing/2014/main" id="{60F5E5B2-9A33-5687-D2A8-34F89617E369}"/>
                </a:ext>
              </a:extLst>
            </p:cNvPr>
            <p:cNvSpPr/>
            <p:nvPr/>
          </p:nvSpPr>
          <p:spPr>
            <a:xfrm>
              <a:off x="57384" y="2259576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63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bg1"/>
                  </a:solidFill>
                </a:rPr>
                <a:t>Nov 2024</a:t>
              </a:r>
              <a:endParaRPr lang="nl-NL" dirty="0">
                <a:solidFill>
                  <a:schemeClr val="bg1"/>
                </a:solidFill>
              </a:endParaRPr>
            </a:p>
            <a:p>
              <a:r>
                <a:rPr lang="nl-NL" dirty="0" err="1">
                  <a:solidFill>
                    <a:schemeClr val="bg1"/>
                  </a:solidFill>
                </a:rPr>
                <a:t>Kennisdag</a:t>
              </a:r>
              <a:r>
                <a:rPr lang="nl-NL" dirty="0">
                  <a:solidFill>
                    <a:schemeClr val="bg1"/>
                  </a:solidFill>
                </a:rPr>
                <a:t> Asbest</a:t>
              </a:r>
              <a:endParaRPr dirty="0">
                <a:solidFill>
                  <a:schemeClr val="bg1"/>
                </a:solidFill>
              </a:endParaRPr>
            </a:p>
            <a:p>
              <a:pPr lvl="1">
                <a:defRPr sz="1200"/>
              </a:pPr>
              <a:r>
                <a:rPr lang="nl-NL" dirty="0" err="1">
                  <a:solidFill>
                    <a:schemeClr val="bg1"/>
                  </a:solidFill>
                </a:rPr>
                <a:t>Gezamelijke</a:t>
              </a:r>
              <a:r>
                <a:rPr lang="nl-NL" dirty="0">
                  <a:solidFill>
                    <a:schemeClr val="bg1"/>
                  </a:solidFill>
                </a:rPr>
                <a:t> inspectie </a:t>
              </a:r>
              <a:r>
                <a:rPr dirty="0">
                  <a:solidFill>
                    <a:schemeClr val="bg1"/>
                  </a:solidFill>
                </a:rPr>
                <a:t>1e </a:t>
              </a:r>
              <a:r>
                <a:rPr dirty="0" err="1">
                  <a:solidFill>
                    <a:schemeClr val="bg1"/>
                  </a:solidFill>
                </a:rPr>
                <a:t>stillegging</a:t>
              </a:r>
              <a:r>
                <a:rPr dirty="0">
                  <a:solidFill>
                    <a:schemeClr val="bg1"/>
                  </a:solidFill>
                </a:rPr>
                <a:t> NLA</a:t>
              </a:r>
              <a:br>
                <a:rPr dirty="0">
                  <a:solidFill>
                    <a:schemeClr val="bg1"/>
                  </a:solidFill>
                </a:rPr>
              </a:br>
              <a:r>
                <a:rPr dirty="0">
                  <a:solidFill>
                    <a:schemeClr val="bg1"/>
                  </a:solidFill>
                </a:rPr>
                <a:t>OD </a:t>
              </a:r>
              <a:r>
                <a:rPr dirty="0" err="1">
                  <a:solidFill>
                    <a:schemeClr val="bg1"/>
                  </a:solidFill>
                </a:rPr>
                <a:t>houdt</a:t>
              </a:r>
              <a:r>
                <a:rPr dirty="0">
                  <a:solidFill>
                    <a:schemeClr val="bg1"/>
                  </a:solidFill>
                </a:rPr>
                <a:t> </a:t>
              </a:r>
              <a:r>
                <a:rPr dirty="0" err="1">
                  <a:solidFill>
                    <a:schemeClr val="bg1"/>
                  </a:solidFill>
                </a:rPr>
                <a:t>toezicht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5" name="Rounded Rectangle 3">
              <a:extLst>
                <a:ext uri="{FF2B5EF4-FFF2-40B4-BE49-F238E27FC236}">
                  <a16:creationId xmlns:a16="http://schemas.microsoft.com/office/drawing/2014/main" id="{A2796F15-3358-A74E-2033-B24A239E0F55}"/>
                </a:ext>
              </a:extLst>
            </p:cNvPr>
            <p:cNvSpPr/>
            <p:nvPr/>
          </p:nvSpPr>
          <p:spPr>
            <a:xfrm>
              <a:off x="2237760" y="2267857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63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bg1"/>
                  </a:solidFill>
                </a:rPr>
                <a:t>Dec 2024</a:t>
              </a:r>
            </a:p>
            <a:p>
              <a:pPr lvl="1">
                <a:defRPr sz="1200"/>
              </a:pPr>
              <a:r>
                <a:rPr dirty="0">
                  <a:solidFill>
                    <a:schemeClr val="bg1"/>
                  </a:solidFill>
                </a:rPr>
                <a:t>DIA </a:t>
              </a:r>
              <a:r>
                <a:rPr dirty="0" err="1">
                  <a:solidFill>
                    <a:schemeClr val="bg1"/>
                  </a:solidFill>
                </a:rPr>
                <a:t>inventarisatie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6" name="Rounded Rectangle 4">
              <a:extLst>
                <a:ext uri="{FF2B5EF4-FFF2-40B4-BE49-F238E27FC236}">
                  <a16:creationId xmlns:a16="http://schemas.microsoft.com/office/drawing/2014/main" id="{0A09DEA8-3E1A-9968-519F-9170CB1B4B32}"/>
                </a:ext>
              </a:extLst>
            </p:cNvPr>
            <p:cNvSpPr/>
            <p:nvPr/>
          </p:nvSpPr>
          <p:spPr>
            <a:xfrm>
              <a:off x="4423673" y="2263502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63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bg1"/>
                  </a:solidFill>
                </a:rPr>
                <a:t>Jan 2025</a:t>
              </a:r>
            </a:p>
            <a:p>
              <a:pPr lvl="1">
                <a:defRPr sz="1200"/>
              </a:pPr>
              <a:r>
                <a:rPr dirty="0">
                  <a:solidFill>
                    <a:schemeClr val="bg1"/>
                  </a:solidFill>
                </a:rPr>
                <a:t>NLA </a:t>
              </a:r>
              <a:r>
                <a:rPr dirty="0" err="1">
                  <a:solidFill>
                    <a:schemeClr val="bg1"/>
                  </a:solidFill>
                </a:rPr>
                <a:t>verschillen</a:t>
              </a:r>
              <a:r>
                <a:rPr lang="nl-NL" dirty="0">
                  <a:solidFill>
                    <a:schemeClr val="bg1"/>
                  </a:solidFill>
                </a:rPr>
                <a:t> </a:t>
              </a:r>
              <a:r>
                <a:rPr dirty="0" err="1">
                  <a:solidFill>
                    <a:schemeClr val="bg1"/>
                  </a:solidFill>
                </a:rPr>
                <a:t>onderzoek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7" name="Rounded Rectangle 5">
              <a:extLst>
                <a:ext uri="{FF2B5EF4-FFF2-40B4-BE49-F238E27FC236}">
                  <a16:creationId xmlns:a16="http://schemas.microsoft.com/office/drawing/2014/main" id="{917B8C1E-ACE3-4AE8-BE17-B5036515D34E}"/>
                </a:ext>
              </a:extLst>
            </p:cNvPr>
            <p:cNvSpPr/>
            <p:nvPr/>
          </p:nvSpPr>
          <p:spPr>
            <a:xfrm>
              <a:off x="6629508" y="2267857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63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 err="1">
                  <a:solidFill>
                    <a:schemeClr val="bg1"/>
                  </a:solidFill>
                </a:rPr>
                <a:t>Mrt</a:t>
              </a:r>
              <a:r>
                <a:rPr dirty="0">
                  <a:solidFill>
                    <a:schemeClr val="bg1"/>
                  </a:solidFill>
                </a:rPr>
                <a:t> 2025</a:t>
              </a:r>
            </a:p>
            <a:p>
              <a:pPr lvl="1">
                <a:defRPr sz="1200"/>
              </a:pPr>
              <a:r>
                <a:rPr dirty="0" err="1">
                  <a:solidFill>
                    <a:schemeClr val="bg1"/>
                  </a:solidFill>
                </a:rPr>
                <a:t>Sloopmelding</a:t>
              </a:r>
              <a:r>
                <a:rPr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8" name="Rounded Rectangle 6">
              <a:extLst>
                <a:ext uri="{FF2B5EF4-FFF2-40B4-BE49-F238E27FC236}">
                  <a16:creationId xmlns:a16="http://schemas.microsoft.com/office/drawing/2014/main" id="{D505BA94-4424-0AE6-DC48-749F8657DC08}"/>
                </a:ext>
              </a:extLst>
            </p:cNvPr>
            <p:cNvSpPr/>
            <p:nvPr/>
          </p:nvSpPr>
          <p:spPr>
            <a:xfrm>
              <a:off x="9451026" y="2267857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20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Apr 2025</a:t>
              </a:r>
            </a:p>
            <a:p>
              <a:pPr lvl="1">
                <a:defRPr sz="1200"/>
              </a:pPr>
              <a:r>
                <a:rPr dirty="0" err="1">
                  <a:solidFill>
                    <a:schemeClr val="tx1"/>
                  </a:solidFill>
                </a:rPr>
                <a:t>Bezoeken</a:t>
              </a:r>
              <a:r>
                <a:rPr dirty="0">
                  <a:solidFill>
                    <a:schemeClr val="tx1"/>
                  </a:solidFill>
                </a:rPr>
                <a:t> + </a:t>
              </a:r>
              <a:r>
                <a:rPr dirty="0" err="1">
                  <a:solidFill>
                    <a:schemeClr val="tx1"/>
                  </a:solidFill>
                </a:rPr>
                <a:t>validatiemetingen</a:t>
              </a:r>
              <a:endParaRPr lang="nl-NL" dirty="0">
                <a:solidFill>
                  <a:schemeClr val="tx1"/>
                </a:solidFill>
              </a:endParaRP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Toets  door NLA </a:t>
              </a:r>
              <a:r>
                <a:rPr lang="nl-NL" dirty="0" err="1">
                  <a:solidFill>
                    <a:schemeClr val="tx1"/>
                  </a:solidFill>
                </a:rPr>
                <a:t>PvA</a:t>
              </a:r>
              <a:r>
                <a:rPr lang="nl-NL" dirty="0">
                  <a:solidFill>
                    <a:schemeClr val="tx1"/>
                  </a:solidFill>
                </a:rPr>
                <a:t> i.r.t. stillegging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7">
              <a:extLst>
                <a:ext uri="{FF2B5EF4-FFF2-40B4-BE49-F238E27FC236}">
                  <a16:creationId xmlns:a16="http://schemas.microsoft.com/office/drawing/2014/main" id="{D5D3322A-5231-06B5-3EF8-2ED2F1B8EE9A}"/>
                </a:ext>
              </a:extLst>
            </p:cNvPr>
            <p:cNvSpPr/>
            <p:nvPr/>
          </p:nvSpPr>
          <p:spPr>
            <a:xfrm>
              <a:off x="11387505" y="2331201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20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Jun 2025</a:t>
              </a:r>
            </a:p>
            <a:p>
              <a:pPr lvl="1">
                <a:defRPr sz="1200"/>
              </a:pPr>
              <a:r>
                <a:rPr dirty="0" err="1">
                  <a:solidFill>
                    <a:schemeClr val="tx1"/>
                  </a:solidFill>
                </a:rPr>
                <a:t>Gemeente</a:t>
              </a:r>
              <a:r>
                <a:rPr dirty="0">
                  <a:solidFill>
                    <a:schemeClr val="tx1"/>
                  </a:solidFill>
                </a:rPr>
                <a:t>: </a:t>
              </a:r>
              <a:r>
                <a:rPr dirty="0" err="1">
                  <a:solidFill>
                    <a:schemeClr val="tx1"/>
                  </a:solidFill>
                </a:rPr>
                <a:t>opruiming</a:t>
              </a:r>
              <a:r>
                <a:rPr dirty="0">
                  <a:solidFill>
                    <a:schemeClr val="tx1"/>
                  </a:solidFill>
                </a:rPr>
                <a:t> </a:t>
              </a:r>
              <a:r>
                <a:rPr dirty="0" err="1">
                  <a:solidFill>
                    <a:schemeClr val="tx1"/>
                  </a:solidFill>
                </a:rPr>
                <a:t>toegestaan</a:t>
              </a:r>
              <a:endParaRPr lang="nl-NL" dirty="0">
                <a:solidFill>
                  <a:schemeClr val="tx1"/>
                </a:solidFill>
              </a:endParaRP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Einde eerste stillegging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8">
              <a:extLst>
                <a:ext uri="{FF2B5EF4-FFF2-40B4-BE49-F238E27FC236}">
                  <a16:creationId xmlns:a16="http://schemas.microsoft.com/office/drawing/2014/main" id="{09EFDD7D-9708-015D-EF96-285E65119AB2}"/>
                </a:ext>
              </a:extLst>
            </p:cNvPr>
            <p:cNvSpPr/>
            <p:nvPr/>
          </p:nvSpPr>
          <p:spPr>
            <a:xfrm>
              <a:off x="13067081" y="2364304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20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Jul 2025</a:t>
              </a:r>
            </a:p>
            <a:p>
              <a:pPr lvl="1">
                <a:defRPr sz="1200"/>
              </a:pPr>
              <a:r>
                <a:rPr dirty="0" err="1">
                  <a:solidFill>
                    <a:schemeClr val="tx1"/>
                  </a:solidFill>
                </a:rPr>
                <a:t>Positieve</a:t>
              </a:r>
              <a:r>
                <a:rPr dirty="0">
                  <a:solidFill>
                    <a:schemeClr val="tx1"/>
                  </a:solidFill>
                </a:rPr>
                <a:t> monsters – </a:t>
              </a:r>
              <a:r>
                <a:rPr dirty="0" err="1">
                  <a:solidFill>
                    <a:schemeClr val="tx1"/>
                  </a:solidFill>
                </a:rPr>
                <a:t>stilgelegd</a:t>
              </a:r>
              <a:r>
                <a:rPr lang="nl-NL" dirty="0">
                  <a:solidFill>
                    <a:schemeClr val="tx1"/>
                  </a:solidFill>
                </a:rPr>
                <a:t> door OD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Boeterapport NLA 6 overtredingen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Agressie en geweld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9">
              <a:extLst>
                <a:ext uri="{FF2B5EF4-FFF2-40B4-BE49-F238E27FC236}">
                  <a16:creationId xmlns:a16="http://schemas.microsoft.com/office/drawing/2014/main" id="{8CD022E0-CA22-51D7-437A-A00FC0F7C8C7}"/>
                </a:ext>
              </a:extLst>
            </p:cNvPr>
            <p:cNvSpPr/>
            <p:nvPr/>
          </p:nvSpPr>
          <p:spPr>
            <a:xfrm>
              <a:off x="15258752" y="2467563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20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Aug 2025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NLA laat metingen verrichten bij RK1 werk </a:t>
              </a:r>
              <a:r>
                <a:rPr lang="nl-NL" dirty="0">
                  <a:solidFill>
                    <a:schemeClr val="tx1"/>
                  </a:solidFill>
                  <a:sym typeface="Wingdings" panose="05000000000000000000" pitchFamily="2" charset="2"/>
                </a:rPr>
                <a:t> </a:t>
              </a:r>
              <a:r>
                <a:rPr dirty="0">
                  <a:solidFill>
                    <a:schemeClr val="tx1"/>
                  </a:solidFill>
                </a:rPr>
                <a:t>2e </a:t>
              </a:r>
              <a:r>
                <a:rPr dirty="0" err="1">
                  <a:solidFill>
                    <a:schemeClr val="tx1"/>
                  </a:solidFill>
                </a:rPr>
                <a:t>stillegging</a:t>
              </a:r>
              <a:r>
                <a:rPr dirty="0">
                  <a:solidFill>
                    <a:schemeClr val="tx1"/>
                  </a:solidFill>
                </a:rPr>
                <a:t> + </a:t>
              </a:r>
              <a:r>
                <a:rPr dirty="0" err="1">
                  <a:solidFill>
                    <a:schemeClr val="tx1"/>
                  </a:solidFill>
                </a:rPr>
                <a:t>politie</a:t>
              </a:r>
              <a:r>
                <a:rPr lang="nl-NL" dirty="0">
                  <a:solidFill>
                    <a:schemeClr val="tx1"/>
                  </a:solidFill>
                </a:rPr>
                <a:t> stand-by </a:t>
              </a:r>
              <a:r>
                <a:rPr lang="nl-NL" dirty="0" err="1">
                  <a:solidFill>
                    <a:schemeClr val="tx1"/>
                  </a:solidFill>
                </a:rPr>
                <a:t>gezamelijke</a:t>
              </a:r>
              <a:r>
                <a:rPr lang="nl-NL" dirty="0">
                  <a:solidFill>
                    <a:schemeClr val="tx1"/>
                  </a:solidFill>
                </a:rPr>
                <a:t> controle op naleving stillegging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0">
              <a:extLst>
                <a:ext uri="{FF2B5EF4-FFF2-40B4-BE49-F238E27FC236}">
                  <a16:creationId xmlns:a16="http://schemas.microsoft.com/office/drawing/2014/main" id="{62A5E078-9528-5BA5-506C-4FE0919B9F94}"/>
                </a:ext>
              </a:extLst>
            </p:cNvPr>
            <p:cNvSpPr/>
            <p:nvPr/>
          </p:nvSpPr>
          <p:spPr>
            <a:xfrm>
              <a:off x="17480958" y="2259576"/>
              <a:ext cx="2340000" cy="2340000"/>
            </a:xfrm>
            <a:prstGeom prst="roundRect">
              <a:avLst/>
            </a:prstGeom>
            <a:solidFill>
              <a:schemeClr val="tx1">
                <a:lumMod val="50000"/>
                <a:alpha val="20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>
                  <a:solidFill>
                    <a:schemeClr val="tx1"/>
                  </a:solidFill>
                </a:rPr>
                <a:t>Sep</a:t>
              </a:r>
              <a:r>
                <a:rPr lang="nl-NL">
                  <a:solidFill>
                    <a:schemeClr val="tx1"/>
                  </a:solidFill>
                </a:rPr>
                <a:t>t</a:t>
              </a:r>
              <a:r>
                <a:rPr>
                  <a:solidFill>
                    <a:schemeClr val="tx1"/>
                  </a:solidFill>
                </a:rPr>
                <a:t> </a:t>
              </a:r>
              <a:r>
                <a:rPr dirty="0">
                  <a:solidFill>
                    <a:schemeClr val="tx1"/>
                  </a:solidFill>
                </a:rPr>
                <a:t>2025</a:t>
              </a:r>
              <a:endParaRPr lang="nl-NL" dirty="0">
                <a:solidFill>
                  <a:schemeClr val="tx1"/>
                </a:solidFill>
              </a:endParaRPr>
            </a:p>
            <a:p>
              <a:pPr lvl="1">
                <a:defRPr sz="1200"/>
              </a:pPr>
              <a:r>
                <a:rPr lang="nl-NL" dirty="0" err="1">
                  <a:solidFill>
                    <a:schemeClr val="tx1"/>
                  </a:solidFill>
                </a:rPr>
                <a:t>Gezamelijk</a:t>
              </a:r>
              <a:r>
                <a:rPr lang="nl-NL" dirty="0">
                  <a:solidFill>
                    <a:schemeClr val="tx1"/>
                  </a:solidFill>
                </a:rPr>
                <a:t> locatiebezoek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3e  stillegging door restanten + 4e stillegging </a:t>
              </a:r>
              <a:r>
                <a:rPr lang="nl-NL" dirty="0" err="1">
                  <a:solidFill>
                    <a:schemeClr val="tx1"/>
                  </a:solidFill>
                </a:rPr>
                <a:t>n.a.v</a:t>
              </a:r>
              <a:r>
                <a:rPr lang="nl-NL" dirty="0">
                  <a:solidFill>
                    <a:schemeClr val="tx1"/>
                  </a:solidFill>
                </a:rPr>
                <a:t> onderzoek OD</a:t>
              </a:r>
            </a:p>
          </p:txBody>
        </p:sp>
        <p:sp>
          <p:nvSpPr>
            <p:cNvPr id="13" name="Rounded Rectangle 11">
              <a:extLst>
                <a:ext uri="{FF2B5EF4-FFF2-40B4-BE49-F238E27FC236}">
                  <a16:creationId xmlns:a16="http://schemas.microsoft.com/office/drawing/2014/main" id="{3382A2A0-2411-F586-7A0E-8E7F5EEE67E6}"/>
                </a:ext>
              </a:extLst>
            </p:cNvPr>
            <p:cNvSpPr/>
            <p:nvPr/>
          </p:nvSpPr>
          <p:spPr>
            <a:xfrm>
              <a:off x="19614098" y="2467563"/>
              <a:ext cx="2457824" cy="2340000"/>
            </a:xfrm>
            <a:prstGeom prst="roundRect">
              <a:avLst/>
            </a:prstGeom>
            <a:solidFill>
              <a:schemeClr val="tx1">
                <a:lumMod val="50000"/>
                <a:alpha val="20000"/>
              </a:schemeClr>
            </a:solidFill>
            <a:effectLst>
              <a:softEdge rad="2413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dirty="0" err="1">
                  <a:solidFill>
                    <a:schemeClr val="tx1"/>
                  </a:solidFill>
                </a:rPr>
                <a:t>Okt</a:t>
              </a:r>
              <a:r>
                <a:rPr lang="nl-NL">
                  <a:solidFill>
                    <a:schemeClr val="tx1"/>
                  </a:solidFill>
                </a:rPr>
                <a:t> - heden</a:t>
              </a:r>
              <a:r>
                <a:rPr>
                  <a:solidFill>
                    <a:schemeClr val="tx1"/>
                  </a:solidFill>
                </a:rPr>
                <a:t> </a:t>
              </a:r>
              <a:r>
                <a:rPr dirty="0">
                  <a:solidFill>
                    <a:schemeClr val="tx1"/>
                  </a:solidFill>
                </a:rPr>
                <a:t>2025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NLA: </a:t>
              </a:r>
              <a:r>
                <a:rPr dirty="0" err="1">
                  <a:solidFill>
                    <a:schemeClr val="tx1"/>
                  </a:solidFill>
                </a:rPr>
                <a:t>Stillegging</a:t>
              </a:r>
              <a:r>
                <a:rPr dirty="0">
                  <a:solidFill>
                    <a:schemeClr val="tx1"/>
                  </a:solidFill>
                </a:rPr>
                <a:t> </a:t>
              </a:r>
              <a:r>
                <a:rPr dirty="0" err="1">
                  <a:solidFill>
                    <a:schemeClr val="tx1"/>
                  </a:solidFill>
                </a:rPr>
                <a:t>duurt</a:t>
              </a:r>
              <a:r>
                <a:rPr dirty="0">
                  <a:solidFill>
                    <a:schemeClr val="tx1"/>
                  </a:solidFill>
                </a:rPr>
                <a:t> </a:t>
              </a:r>
              <a:r>
                <a:rPr dirty="0" err="1">
                  <a:solidFill>
                    <a:schemeClr val="tx1"/>
                  </a:solidFill>
                </a:rPr>
                <a:t>voort</a:t>
              </a:r>
              <a:r>
                <a:rPr lang="nl-NL" dirty="0">
                  <a:solidFill>
                    <a:schemeClr val="tx1"/>
                  </a:solidFill>
                </a:rPr>
                <a:t> + onderzoek loopt nog</a:t>
              </a: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OD: diverse LOD</a:t>
              </a:r>
            </a:p>
            <a:p>
              <a:pPr lvl="1">
                <a:defRPr sz="1200"/>
              </a:pPr>
              <a:endParaRPr lang="nl-NL" dirty="0">
                <a:solidFill>
                  <a:schemeClr val="tx1"/>
                </a:solidFill>
              </a:endParaRPr>
            </a:p>
            <a:p>
              <a:pPr lvl="1">
                <a:defRPr sz="1200"/>
              </a:pPr>
              <a:r>
                <a:rPr lang="nl-NL" dirty="0">
                  <a:solidFill>
                    <a:schemeClr val="tx1"/>
                  </a:solidFill>
                </a:rPr>
                <a:t>Blijven </a:t>
              </a:r>
              <a:r>
                <a:rPr lang="nl-NL" dirty="0" err="1">
                  <a:solidFill>
                    <a:schemeClr val="tx1"/>
                  </a:solidFill>
                </a:rPr>
                <a:t>gezamelijk</a:t>
              </a:r>
              <a:r>
                <a:rPr lang="nl-NL" dirty="0">
                  <a:solidFill>
                    <a:schemeClr val="tx1"/>
                  </a:solidFill>
                </a:rPr>
                <a:t> optreden</a:t>
              </a:r>
            </a:p>
            <a:p>
              <a:pPr lvl="1">
                <a:defRPr sz="1200"/>
              </a:pP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14" name="Tekstvak 13">
              <a:extLst>
                <a:ext uri="{FF2B5EF4-FFF2-40B4-BE49-F238E27FC236}">
                  <a16:creationId xmlns:a16="http://schemas.microsoft.com/office/drawing/2014/main" id="{74B8CDA6-3689-FF9C-7448-D5CF8634544A}"/>
                </a:ext>
              </a:extLst>
            </p:cNvPr>
            <p:cNvSpPr txBox="1"/>
            <p:nvPr/>
          </p:nvSpPr>
          <p:spPr>
            <a:xfrm>
              <a:off x="14422128" y="4737407"/>
              <a:ext cx="7649794" cy="1846659"/>
            </a:xfrm>
            <a:prstGeom prst="rect">
              <a:avLst/>
            </a:prstGeom>
            <a:solidFill>
              <a:schemeClr val="tx1">
                <a:lumMod val="50000"/>
                <a:alpha val="20000"/>
              </a:schemeClr>
            </a:solidFill>
            <a:effectLst>
              <a:softEdge rad="88900"/>
            </a:effectLst>
          </p:spPr>
          <p:txBody>
            <a:bodyPr wrap="square" rtlCol="0">
              <a:spAutoFit/>
            </a:bodyPr>
            <a:lstStyle/>
            <a:p>
              <a:r>
                <a:rPr lang="nl-NL" sz="1600" b="1" dirty="0"/>
                <a:t>Opmerkelijk gedrag betrokken partij</a:t>
              </a:r>
              <a:endParaRPr lang="nl-NL" sz="1600" dirty="0"/>
            </a:p>
            <a:p>
              <a:pPr lvl="0"/>
              <a:r>
                <a:rPr lang="nl-NL" sz="1600" dirty="0"/>
                <a:t>De onder toezicht gestelde probeerde </a:t>
              </a:r>
              <a:r>
                <a:rPr lang="nl-NL" sz="1600" b="1" dirty="0"/>
                <a:t>tegenstrijdige antwoorden</a:t>
              </a:r>
              <a:r>
                <a:rPr lang="nl-NL" sz="1600" dirty="0"/>
                <a:t> te krijgen van de drie bevoegde gezagen (gemeente, OD, NLA).</a:t>
              </a:r>
            </a:p>
            <a:p>
              <a:pPr lvl="0"/>
              <a:r>
                <a:rPr lang="nl-NL" sz="1600" dirty="0"/>
                <a:t>Er werd geprobeerd om deze gezagen </a:t>
              </a:r>
              <a:r>
                <a:rPr lang="nl-NL" sz="1600" b="1" dirty="0"/>
                <a:t>tegen elkaar uit te spelen</a:t>
              </a:r>
              <a:r>
                <a:rPr lang="nl-NL" sz="1600" dirty="0"/>
                <a:t>.</a:t>
              </a:r>
            </a:p>
            <a:p>
              <a:pPr lvl="0"/>
              <a:r>
                <a:rPr lang="nl-NL" sz="1600" dirty="0"/>
                <a:t>Door goede onderlinge communicatie en samenwerking is dit </a:t>
              </a:r>
              <a:r>
                <a:rPr lang="nl-NL" sz="1600" b="1" dirty="0"/>
                <a:t>niet gelukt</a:t>
              </a:r>
              <a:r>
                <a:rPr lang="nl-NL" sz="1600" dirty="0"/>
                <a:t>.</a:t>
              </a:r>
            </a:p>
            <a:p>
              <a:endParaRPr lang="nl-NL" dirty="0"/>
            </a:p>
          </p:txBody>
        </p:sp>
      </p:grpSp>
    </p:spTree>
    <p:extLst>
      <p:ext uri="{BB962C8B-B14F-4D97-AF65-F5344CB8AC3E}">
        <p14:creationId xmlns:p14="http://schemas.microsoft.com/office/powerpoint/2010/main" val="40643871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_Standaardontwerp">
  <a:themeElements>
    <a:clrScheme name="">
      <a:dk1>
        <a:srgbClr val="000000"/>
      </a:dk1>
      <a:lt1>
        <a:srgbClr val="FFFFFF"/>
      </a:lt1>
      <a:dk2>
        <a:srgbClr val="FF9560"/>
      </a:dk2>
      <a:lt2>
        <a:srgbClr val="EEECE1"/>
      </a:lt2>
      <a:accent1>
        <a:srgbClr val="FF9560"/>
      </a:accent1>
      <a:accent2>
        <a:srgbClr val="CC003D"/>
      </a:accent2>
      <a:accent3>
        <a:srgbClr val="FFFFFF"/>
      </a:accent3>
      <a:accent4>
        <a:srgbClr val="000000"/>
      </a:accent4>
      <a:accent5>
        <a:srgbClr val="FFC8B6"/>
      </a:accent5>
      <a:accent6>
        <a:srgbClr val="B90036"/>
      </a:accent6>
      <a:hlink>
        <a:srgbClr val="900079"/>
      </a:hlink>
      <a:folHlink>
        <a:srgbClr val="47145C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495300" marR="0" indent="-49530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 startAt="4"/>
          <a:tabLst/>
          <a:defRPr kumimoji="0" lang="nl-NL" sz="3200" b="0" i="0" u="none" strike="noStrike" cap="none" normalizeH="0" baseline="0" smtClean="0">
            <a:ln>
              <a:noFill/>
            </a:ln>
            <a:solidFill>
              <a:schemeClr val="folHlink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495300" marR="0" indent="-49530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 startAt="4"/>
          <a:tabLst/>
          <a:defRPr kumimoji="0" lang="nl-NL" sz="3200" b="0" i="0" u="none" strike="noStrike" cap="none" normalizeH="0" baseline="0" smtClean="0">
            <a:ln>
              <a:noFill/>
            </a:ln>
            <a:solidFill>
              <a:schemeClr val="folHlink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Standaardontwerp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ardontwerp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ardontwerp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1023 Agenda Teamoverleg 30 okt.pptx" id="{D99D9881-B332-47F0-8C2D-3E585B5937E5}" vid="{0AC04C42-B4C0-428C-AE11-9D14F76BC6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528</Words>
  <Application>Microsoft Office PowerPoint</Application>
  <PresentationFormat>Breedbeeld</PresentationFormat>
  <Paragraphs>105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Verdana</vt:lpstr>
      <vt:lpstr>Wingdings</vt:lpstr>
      <vt:lpstr>2_Standaardontwerp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Doebri, S.J.</dc:creator>
  <cp:lastModifiedBy>Doebri, S.J.</cp:lastModifiedBy>
  <cp:revision>1</cp:revision>
  <dcterms:created xsi:type="dcterms:W3CDTF">2025-11-26T14:17:14Z</dcterms:created>
  <dcterms:modified xsi:type="dcterms:W3CDTF">2025-11-26T14:46:28Z</dcterms:modified>
</cp:coreProperties>
</file>