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Ex2.xml" ContentType="application/vnd.ms-office.chartex+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1343" r:id="rId5"/>
    <p:sldId id="1428" r:id="rId6"/>
    <p:sldId id="1440" r:id="rId7"/>
    <p:sldId id="1452" r:id="rId8"/>
    <p:sldId id="1435" r:id="rId9"/>
    <p:sldId id="1441" r:id="rId10"/>
    <p:sldId id="1071" r:id="rId11"/>
    <p:sldId id="1023" r:id="rId12"/>
    <p:sldId id="1010" r:id="rId13"/>
    <p:sldId id="1013" r:id="rId14"/>
    <p:sldId id="1460" r:id="rId15"/>
    <p:sldId id="1444" r:id="rId16"/>
    <p:sldId id="954" r:id="rId17"/>
    <p:sldId id="1058" r:id="rId18"/>
    <p:sldId id="1448" r:id="rId19"/>
    <p:sldId id="1014" r:id="rId20"/>
    <p:sldId id="1457" r:id="rId21"/>
    <p:sldId id="1063" r:id="rId22"/>
    <p:sldId id="1068" r:id="rId23"/>
    <p:sldId id="1069" r:id="rId24"/>
    <p:sldId id="1458" r:id="rId25"/>
    <p:sldId id="1459" r:id="rId26"/>
    <p:sldId id="1062" r:id="rId27"/>
    <p:sldId id="1439" r:id="rId28"/>
    <p:sldId id="1443" r:id="rId29"/>
    <p:sldId id="1453" r:id="rId30"/>
    <p:sldId id="1445" r:id="rId3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F650A-B755-1073-EDFC-12A4CB4532E9}" name="INEGI" initials="INEGI" userId="INEGI" providerId="None"/>
  <p188:author id="{9A05263F-8A1D-25D4-9630-DD1BA12B4A07}" name="CORONA FUENTES CARMEN LIZBET" initials="CLCF" userId="CORONA FUENTES CARMEN LIZBET" providerId="None"/>
  <p188:author id="{D4A9E2D0-387B-AD9D-7C1B-D01A711872C2}" name="José Francisco Cuiriz Moncada" initials="JFCM" userId="José Francisco Cuiriz Moncad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3CCCC"/>
    <a:srgbClr val="FF6600"/>
    <a:srgbClr val="BF9000"/>
    <a:srgbClr val="0099CC"/>
    <a:srgbClr val="FF3300"/>
    <a:srgbClr val="D6E1F1"/>
    <a:srgbClr val="9ABDE4"/>
    <a:srgbClr val="70AD47"/>
    <a:srgbClr val="698E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50" autoAdjust="0"/>
    <p:restoredTop sz="94676" autoAdjust="0"/>
  </p:normalViewPr>
  <p:slideViewPr>
    <p:cSldViewPr snapToGrid="0">
      <p:cViewPr varScale="1">
        <p:scale>
          <a:sx n="68" d="100"/>
          <a:sy n="68" d="100"/>
        </p:scale>
        <p:origin x="11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d:\Mis%20documentos\CLCF\Subdirecci&#243;n%20Comercio%20Exterior\PEME\2023\Materiales%20para%20presentaciones\Cuadros%20PEME%20genero.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Mis%20documentos\CLCF\Subdirecci&#243;n%20Comercio%20Exterior\PEME\Octubre\Semana%201\Cuadros%20PEME%20ALADI%2010%2010%202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armen.corona\AppData\Local\Microsoft\Windows\INetCache\Content.Outlook\1V2M8YO2\PO%20National.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d:\Mis%20documentos\CLCF\Subdirecci&#243;n%20Comercio%20Exterior\PEME\Octubre\Semana%202\Cuadros%20PEME%20ALADI%2010%2010%2022.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d:\Mis%20documentos\CLCF\Subdirecci&#243;n%20Comercio%20Exterior\PEME\Octubre\Semana%202\Cuadros%20PEME%20ALADI%2010%201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Hoja1!$B$13</c:f>
              <c:strCache>
                <c:ptCount val="1"/>
                <c:pt idx="0">
                  <c:v>Woman</c:v>
                </c:pt>
              </c:strCache>
            </c:strRef>
          </c:tx>
          <c:spPr>
            <a:solidFill>
              <a:srgbClr val="33CCCC"/>
            </a:solidFill>
            <a:ln>
              <a:solidFill>
                <a:srgbClr val="33CCC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Hoja1!$A$14:$A$17</c:f>
              <c:numCache>
                <c:formatCode>General</c:formatCode>
                <c:ptCount val="4"/>
                <c:pt idx="0">
                  <c:v>2018</c:v>
                </c:pt>
                <c:pt idx="1">
                  <c:v>2019</c:v>
                </c:pt>
                <c:pt idx="2">
                  <c:v>2020</c:v>
                </c:pt>
                <c:pt idx="3">
                  <c:v>2021</c:v>
                </c:pt>
              </c:numCache>
            </c:numRef>
          </c:cat>
          <c:val>
            <c:numRef>
              <c:f>Hoja1!$B$14:$B$17</c:f>
              <c:numCache>
                <c:formatCode>#,##0</c:formatCode>
                <c:ptCount val="4"/>
                <c:pt idx="0">
                  <c:v>1399.963</c:v>
                </c:pt>
                <c:pt idx="1">
                  <c:v>1450.671</c:v>
                </c:pt>
                <c:pt idx="2">
                  <c:v>1422.335</c:v>
                </c:pt>
                <c:pt idx="3">
                  <c:v>1488.1369999999999</c:v>
                </c:pt>
              </c:numCache>
            </c:numRef>
          </c:val>
          <c:extLst>
            <c:ext xmlns:c16="http://schemas.microsoft.com/office/drawing/2014/chart" uri="{C3380CC4-5D6E-409C-BE32-E72D297353CC}">
              <c16:uniqueId val="{00000000-7AFA-40ED-93D1-F4D75D35D466}"/>
            </c:ext>
          </c:extLst>
        </c:ser>
        <c:ser>
          <c:idx val="0"/>
          <c:order val="1"/>
          <c:tx>
            <c:strRef>
              <c:f>Hoja1!$C$13</c:f>
              <c:strCache>
                <c:ptCount val="1"/>
                <c:pt idx="0">
                  <c:v>Men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Hoja1!$A$14:$A$17</c:f>
              <c:numCache>
                <c:formatCode>General</c:formatCode>
                <c:ptCount val="4"/>
                <c:pt idx="0">
                  <c:v>2018</c:v>
                </c:pt>
                <c:pt idx="1">
                  <c:v>2019</c:v>
                </c:pt>
                <c:pt idx="2">
                  <c:v>2020</c:v>
                </c:pt>
                <c:pt idx="3">
                  <c:v>2021</c:v>
                </c:pt>
              </c:numCache>
            </c:numRef>
          </c:cat>
          <c:val>
            <c:numRef>
              <c:f>Hoja1!$C$14:$C$17</c:f>
              <c:numCache>
                <c:formatCode>#,##0</c:formatCode>
                <c:ptCount val="4"/>
                <c:pt idx="0">
                  <c:v>2522.7759999999998</c:v>
                </c:pt>
                <c:pt idx="1">
                  <c:v>2570.8119999999999</c:v>
                </c:pt>
                <c:pt idx="2">
                  <c:v>2489.7449999999999</c:v>
                </c:pt>
                <c:pt idx="3">
                  <c:v>2538.5340000000001</c:v>
                </c:pt>
              </c:numCache>
            </c:numRef>
          </c:val>
          <c:extLst>
            <c:ext xmlns:c16="http://schemas.microsoft.com/office/drawing/2014/chart" uri="{C3380CC4-5D6E-409C-BE32-E72D297353CC}">
              <c16:uniqueId val="{00000001-7AFA-40ED-93D1-F4D75D35D466}"/>
            </c:ext>
          </c:extLst>
        </c:ser>
        <c:dLbls>
          <c:showLegendKey val="0"/>
          <c:showVal val="0"/>
          <c:showCatName val="0"/>
          <c:showSerName val="0"/>
          <c:showPercent val="0"/>
          <c:showBubbleSize val="0"/>
        </c:dLbls>
        <c:gapWidth val="219"/>
        <c:overlap val="-27"/>
        <c:axId val="959141407"/>
        <c:axId val="959140575"/>
      </c:barChart>
      <c:catAx>
        <c:axId val="959141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crossAx val="959140575"/>
        <c:crosses val="autoZero"/>
        <c:auto val="1"/>
        <c:lblAlgn val="ctr"/>
        <c:lblOffset val="100"/>
        <c:noMultiLvlLbl val="0"/>
      </c:catAx>
      <c:valAx>
        <c:axId val="959140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crossAx val="959141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s-MX"/>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'M y H por Estrato 2021'!$B$18</c:f>
              <c:strCache>
                <c:ptCount val="1"/>
                <c:pt idx="0">
                  <c:v>Mujeres</c:v>
                </c:pt>
              </c:strCache>
            </c:strRef>
          </c:tx>
          <c:spPr>
            <a:solidFill>
              <a:srgbClr val="33CCCC"/>
            </a:solidFill>
            <a:ln>
              <a:solidFill>
                <a:srgbClr val="33CCCC"/>
              </a:solidFill>
            </a:ln>
            <a:effectLst/>
          </c:spPr>
          <c:invertIfNegative val="0"/>
          <c:dLbls>
            <c:dLbl>
              <c:idx val="0"/>
              <c:layout>
                <c:manualLayout>
                  <c:x val="-1.2110433281308461E-2"/>
                  <c:y val="-9.0219345454847198E-17"/>
                </c:manualLayout>
              </c:layout>
              <c:tx>
                <c:rich>
                  <a:bodyPr/>
                  <a:lstStyle/>
                  <a:p>
                    <a:r>
                      <a:rPr lang="en-US"/>
                      <a:t>.3 (</a:t>
                    </a:r>
                    <a:fld id="{92B0558F-1C8D-4510-838D-FEEA08E03051}"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423-4601-9905-1C3398A7B393}"/>
                </c:ext>
              </c:extLst>
            </c:dLbl>
            <c:dLbl>
              <c:idx val="1"/>
              <c:layout>
                <c:manualLayout>
                  <c:x val="-9.9085363210705581E-3"/>
                  <c:y val="-4.9211120550777063E-3"/>
                </c:manualLayout>
              </c:layout>
              <c:tx>
                <c:rich>
                  <a:bodyPr/>
                  <a:lstStyle/>
                  <a:p>
                    <a:r>
                      <a:rPr lang="en-US"/>
                      <a:t>10 (</a:t>
                    </a:r>
                    <a:fld id="{D5788014-70BC-4BE0-99A5-70314D83544C}"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423-4601-9905-1C3398A7B393}"/>
                </c:ext>
              </c:extLst>
            </c:dLbl>
            <c:dLbl>
              <c:idx val="2"/>
              <c:layout>
                <c:manualLayout>
                  <c:x val="-1.6514227201784287E-2"/>
                  <c:y val="2.4605560275389434E-3"/>
                </c:manualLayout>
              </c:layout>
              <c:tx>
                <c:rich>
                  <a:bodyPr/>
                  <a:lstStyle/>
                  <a:p>
                    <a:r>
                      <a:rPr lang="en-US" dirty="0"/>
                      <a:t>117 (</a:t>
                    </a:r>
                    <a:fld id="{0242A45E-CD5F-43B9-B8F4-9ED94934361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423-4601-9905-1C3398A7B393}"/>
                </c:ext>
              </c:extLst>
            </c:dLbl>
            <c:dLbl>
              <c:idx val="3"/>
              <c:layout>
                <c:manualLayout>
                  <c:x val="-2.7523712002973814E-2"/>
                  <c:y val="-2.4605560275388983E-3"/>
                </c:manualLayout>
              </c:layout>
              <c:tx>
                <c:rich>
                  <a:bodyPr/>
                  <a:lstStyle/>
                  <a:p>
                    <a:r>
                      <a:rPr lang="en-US" dirty="0"/>
                      <a:t>152 (</a:t>
                    </a:r>
                    <a:fld id="{944D47BB-E449-4F09-9E6E-DD060A524F9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23-4601-9905-1C3398A7B393}"/>
                </c:ext>
              </c:extLst>
            </c:dLbl>
            <c:dLbl>
              <c:idx val="4"/>
              <c:layout>
                <c:manualLayout>
                  <c:x val="-4.6239836164995961E-2"/>
                  <c:y val="-2.4605560275388983E-3"/>
                </c:manualLayout>
              </c:layout>
              <c:tx>
                <c:rich>
                  <a:bodyPr/>
                  <a:lstStyle/>
                  <a:p>
                    <a:r>
                      <a:rPr lang="en-US" dirty="0"/>
                      <a:t>1,209 (</a:t>
                    </a:r>
                    <a:fld id="{29C14C0D-5EE7-428B-939A-E1985ACD76B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23-4601-9905-1C3398A7B393}"/>
                </c:ext>
              </c:extLst>
            </c:dLbl>
            <c:dLbl>
              <c:idx val="5"/>
              <c:layout>
                <c:manualLayout>
                  <c:x val="-4.0735050419972836E-2"/>
                  <c:y val="7.3817649549011077E-3"/>
                </c:manualLayout>
              </c:layout>
              <c:tx>
                <c:rich>
                  <a:bodyPr/>
                  <a:lstStyle/>
                  <a:p>
                    <a:r>
                      <a:rPr lang="en-US" dirty="0"/>
                      <a:t>1,488 (</a:t>
                    </a:r>
                    <a:fld id="{BDD95F2B-F6B1-49F0-8EC4-F6212BC5826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0.14094342442482807"/>
                      <c:h val="6.8157401962826214E-2"/>
                    </c:manualLayout>
                  </c15:layout>
                  <c15:dlblFieldTable/>
                  <c15:showDataLabelsRange val="0"/>
                </c:ext>
                <c:ext xmlns:c16="http://schemas.microsoft.com/office/drawing/2014/chart" uri="{C3380CC4-5D6E-409C-BE32-E72D297353CC}">
                  <c16:uniqueId val="{00000000-A423-4601-9905-1C3398A7B39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 y H por Estrato 2021'!$A$11:$A$16</c:f>
              <c:strCache>
                <c:ptCount val="6"/>
                <c:pt idx="0">
                  <c:v>Micro</c:v>
                </c:pt>
                <c:pt idx="1">
                  <c:v>Pequeña</c:v>
                </c:pt>
                <c:pt idx="2">
                  <c:v>Mediana</c:v>
                </c:pt>
                <c:pt idx="3">
                  <c:v>Grande</c:v>
                </c:pt>
                <c:pt idx="4">
                  <c:v>Macro</c:v>
                </c:pt>
                <c:pt idx="5">
                  <c:v>Total</c:v>
                </c:pt>
              </c:strCache>
            </c:strRef>
          </c:cat>
          <c:val>
            <c:numRef>
              <c:f>'M y H por Estrato 2021'!$B$11:$B$16</c:f>
              <c:numCache>
                <c:formatCode>0.0</c:formatCode>
                <c:ptCount val="6"/>
                <c:pt idx="0">
                  <c:v>32.678711704634722</c:v>
                </c:pt>
                <c:pt idx="1">
                  <c:v>30.981232215365921</c:v>
                </c:pt>
                <c:pt idx="2">
                  <c:v>32.556033253758379</c:v>
                </c:pt>
                <c:pt idx="3">
                  <c:v>35.228365829294461</c:v>
                </c:pt>
                <c:pt idx="4">
                  <c:v>37.74176220839265</c:v>
                </c:pt>
                <c:pt idx="5">
                  <c:v>36.95700493037549</c:v>
                </c:pt>
              </c:numCache>
            </c:numRef>
          </c:val>
          <c:extLst>
            <c:ext xmlns:c16="http://schemas.microsoft.com/office/drawing/2014/chart" uri="{C3380CC4-5D6E-409C-BE32-E72D297353CC}">
              <c16:uniqueId val="{00000000-15AA-4BF2-BDB4-27B107EB4AB4}"/>
            </c:ext>
          </c:extLst>
        </c:ser>
        <c:ser>
          <c:idx val="1"/>
          <c:order val="1"/>
          <c:tx>
            <c:strRef>
              <c:f>'M y H por Estrato 2021'!$C$18</c:f>
              <c:strCache>
                <c:ptCount val="1"/>
                <c:pt idx="0">
                  <c:v>Hombres</c:v>
                </c:pt>
              </c:strCache>
            </c:strRef>
          </c:tx>
          <c:spPr>
            <a:solidFill>
              <a:srgbClr val="0070C0"/>
            </a:solidFill>
            <a:ln>
              <a:solidFill>
                <a:srgbClr val="0070C0"/>
              </a:solidFill>
            </a:ln>
            <a:effectLst/>
          </c:spPr>
          <c:invertIfNegative val="0"/>
          <c:dLbls>
            <c:dLbl>
              <c:idx val="0"/>
              <c:layout>
                <c:manualLayout>
                  <c:x val="6.0552166406542221E-2"/>
                  <c:y val="-9.0219345454847198E-17"/>
                </c:manualLayout>
              </c:layout>
              <c:tx>
                <c:rich>
                  <a:bodyPr/>
                  <a:lstStyle/>
                  <a:p>
                    <a:r>
                      <a:rPr lang="en-US"/>
                      <a:t>.7 (</a:t>
                    </a:r>
                    <a:fld id="{1691B948-4EF8-4855-8ED7-F38946D2BA9E}"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423-4601-9905-1C3398A7B393}"/>
                </c:ext>
              </c:extLst>
            </c:dLbl>
            <c:dLbl>
              <c:idx val="1"/>
              <c:layout>
                <c:manualLayout>
                  <c:x val="6.275406336678005E-2"/>
                  <c:y val="-4.9211120550777063E-3"/>
                </c:manualLayout>
              </c:layout>
              <c:tx>
                <c:rich>
                  <a:bodyPr/>
                  <a:lstStyle/>
                  <a:p>
                    <a:r>
                      <a:rPr lang="en-US"/>
                      <a:t>22 (</a:t>
                    </a:r>
                    <a:fld id="{1DD95321-A660-4C53-A49A-8F8C6B9D7372}"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423-4601-9905-1C3398A7B393}"/>
                </c:ext>
              </c:extLst>
            </c:dLbl>
            <c:dLbl>
              <c:idx val="2"/>
              <c:layout>
                <c:manualLayout>
                  <c:x val="5.1744578565590615E-2"/>
                  <c:y val="-2.4605560275388532E-3"/>
                </c:manualLayout>
              </c:layout>
              <c:tx>
                <c:rich>
                  <a:bodyPr/>
                  <a:lstStyle/>
                  <a:p>
                    <a:r>
                      <a:rPr lang="en-US"/>
                      <a:t>241 (</a:t>
                    </a:r>
                    <a:fld id="{F24376D7-F9E7-4380-A345-979B80298453}"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423-4601-9905-1C3398A7B393}"/>
                </c:ext>
              </c:extLst>
            </c:dLbl>
            <c:dLbl>
              <c:idx val="3"/>
              <c:layout>
                <c:manualLayout>
                  <c:x val="4.0735093764401105E-2"/>
                  <c:y val="-2.4605560275388983E-3"/>
                </c:manualLayout>
              </c:layout>
              <c:tx>
                <c:rich>
                  <a:bodyPr/>
                  <a:lstStyle/>
                  <a:p>
                    <a:r>
                      <a:rPr lang="en-US" dirty="0"/>
                      <a:t>280 (</a:t>
                    </a:r>
                    <a:fld id="{DA4E26D1-6356-4D51-B241-E9D64E58E23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423-4601-9905-1C3398A7B393}"/>
                </c:ext>
              </c:extLst>
            </c:dLbl>
            <c:dLbl>
              <c:idx val="4"/>
              <c:layout>
                <c:manualLayout>
                  <c:x val="1.9817072642141036E-2"/>
                  <c:y val="2.4605560275388306E-3"/>
                </c:manualLayout>
              </c:layout>
              <c:tx>
                <c:rich>
                  <a:bodyPr/>
                  <a:lstStyle/>
                  <a:p>
                    <a:r>
                      <a:rPr lang="en-US"/>
                      <a:t>1,995</a:t>
                    </a:r>
                    <a:r>
                      <a:rPr lang="en-US" baseline="0"/>
                      <a:t> (</a:t>
                    </a:r>
                    <a:fld id="{E4B57E4C-CFBF-41C0-8C04-7CFC2CF05B33}"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423-4601-9905-1C3398A7B393}"/>
                </c:ext>
              </c:extLst>
            </c:dLbl>
            <c:dLbl>
              <c:idx val="5"/>
              <c:layout>
                <c:manualLayout>
                  <c:x val="2.5321815042735792E-2"/>
                  <c:y val="0"/>
                </c:manualLayout>
              </c:layout>
              <c:tx>
                <c:rich>
                  <a:bodyPr/>
                  <a:lstStyle/>
                  <a:p>
                    <a:r>
                      <a:rPr lang="en-US" dirty="0"/>
                      <a:t>2,539</a:t>
                    </a:r>
                    <a:r>
                      <a:rPr lang="en-US" baseline="0" dirty="0"/>
                      <a:t> (</a:t>
                    </a:r>
                    <a:fld id="{A1BC5717-7670-47DE-B962-788FC790DEF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423-4601-9905-1C3398A7B393}"/>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 y H por Estrato 2021'!$A$11:$A$16</c:f>
              <c:strCache>
                <c:ptCount val="6"/>
                <c:pt idx="0">
                  <c:v>Micro</c:v>
                </c:pt>
                <c:pt idx="1">
                  <c:v>Pequeña</c:v>
                </c:pt>
                <c:pt idx="2">
                  <c:v>Mediana</c:v>
                </c:pt>
                <c:pt idx="3">
                  <c:v>Grande</c:v>
                </c:pt>
                <c:pt idx="4">
                  <c:v>Macro</c:v>
                </c:pt>
                <c:pt idx="5">
                  <c:v>Total</c:v>
                </c:pt>
              </c:strCache>
            </c:strRef>
          </c:cat>
          <c:val>
            <c:numRef>
              <c:f>'M y H por Estrato 2021'!$C$11:$C$16</c:f>
              <c:numCache>
                <c:formatCode>0.0</c:formatCode>
                <c:ptCount val="6"/>
                <c:pt idx="0">
                  <c:v>67.321288295365278</c:v>
                </c:pt>
                <c:pt idx="1">
                  <c:v>69.018767784634065</c:v>
                </c:pt>
                <c:pt idx="2">
                  <c:v>67.443966746241628</c:v>
                </c:pt>
                <c:pt idx="3">
                  <c:v>64.771634170705539</c:v>
                </c:pt>
                <c:pt idx="4">
                  <c:v>62.25823779160735</c:v>
                </c:pt>
                <c:pt idx="5">
                  <c:v>63.04299506962451</c:v>
                </c:pt>
              </c:numCache>
            </c:numRef>
          </c:val>
          <c:extLst>
            <c:ext xmlns:c16="http://schemas.microsoft.com/office/drawing/2014/chart" uri="{C3380CC4-5D6E-409C-BE32-E72D297353CC}">
              <c16:uniqueId val="{00000001-15AA-4BF2-BDB4-27B107EB4AB4}"/>
            </c:ext>
          </c:extLst>
        </c:ser>
        <c:dLbls>
          <c:dLblPos val="ctr"/>
          <c:showLegendKey val="0"/>
          <c:showVal val="1"/>
          <c:showCatName val="0"/>
          <c:showSerName val="0"/>
          <c:showPercent val="0"/>
          <c:showBubbleSize val="0"/>
        </c:dLbls>
        <c:gapWidth val="150"/>
        <c:overlap val="100"/>
        <c:axId val="1333510928"/>
        <c:axId val="1333508848"/>
      </c:barChart>
      <c:catAx>
        <c:axId val="133351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333508848"/>
        <c:crosses val="autoZero"/>
        <c:auto val="1"/>
        <c:lblAlgn val="ctr"/>
        <c:lblOffset val="100"/>
        <c:noMultiLvlLbl val="0"/>
      </c:catAx>
      <c:valAx>
        <c:axId val="1333508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33351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chemeClr val="tx1"/>
          </a:solidFill>
          <a:latin typeface="Arial" panose="020B0604020202020204" pitchFamily="34" charset="0"/>
          <a:cs typeface="Arial" panose="020B0604020202020204" pitchFamily="34" charset="0"/>
        </a:defRPr>
      </a:pPr>
      <a:endParaRPr lang="es-MX"/>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'PART - SUBSECTORES '!$B$3</c:f>
              <c:strCache>
                <c:ptCount val="1"/>
                <c:pt idx="0">
                  <c:v>Mujeres </c:v>
                </c:pt>
              </c:strCache>
            </c:strRef>
          </c:tx>
          <c:spPr>
            <a:solidFill>
              <a:srgbClr val="33CCCC"/>
            </a:solidFill>
            <a:ln>
              <a:solidFill>
                <a:srgbClr val="33CCCC"/>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 SUBSECTORES '!$A$14:$A$24</c:f>
              <c:strCache>
                <c:ptCount val="11"/>
                <c:pt idx="0">
                  <c:v>Furniture </c:v>
                </c:pt>
                <c:pt idx="1">
                  <c:v>Chemical Industry</c:v>
                </c:pt>
                <c:pt idx="2">
                  <c:v>Transportation Equipment </c:v>
                </c:pt>
                <c:pt idx="3">
                  <c:v>Electrical Equipment</c:v>
                </c:pt>
                <c:pt idx="4">
                  <c:v>Leather and Allied</c:v>
                </c:pt>
                <c:pt idx="5">
                  <c:v>Printing</c:v>
                </c:pt>
                <c:pt idx="6">
                  <c:v>Plastics and Rubber Products</c:v>
                </c:pt>
                <c:pt idx="7">
                  <c:v>Textile Product Mills</c:v>
                </c:pt>
                <c:pt idx="8">
                  <c:v>Computer and Electronics </c:v>
                </c:pt>
                <c:pt idx="9">
                  <c:v>Miscellaneous Manufacturing</c:v>
                </c:pt>
                <c:pt idx="10">
                  <c:v>Apparel Manufacturing</c:v>
                </c:pt>
              </c:strCache>
            </c:strRef>
          </c:cat>
          <c:val>
            <c:numRef>
              <c:f>'PART - SUBSECTORES '!$B$14:$B$24</c:f>
              <c:numCache>
                <c:formatCode>_-* #,##0.0_-;\-* #,##0.0_-;_-* "-"??_-;_-@_-</c:formatCode>
                <c:ptCount val="11"/>
                <c:pt idx="0">
                  <c:v>32.012195121951223</c:v>
                </c:pt>
                <c:pt idx="1">
                  <c:v>33.241758241758241</c:v>
                </c:pt>
                <c:pt idx="2">
                  <c:v>37.655860349127181</c:v>
                </c:pt>
                <c:pt idx="3">
                  <c:v>39.427860696517413</c:v>
                </c:pt>
                <c:pt idx="4">
                  <c:v>39.754098360655739</c:v>
                </c:pt>
                <c:pt idx="5">
                  <c:v>41.224489795918366</c:v>
                </c:pt>
                <c:pt idx="6">
                  <c:v>41.379310344827587</c:v>
                </c:pt>
                <c:pt idx="7">
                  <c:v>43.533123028391167</c:v>
                </c:pt>
                <c:pt idx="8">
                  <c:v>50.978647686832744</c:v>
                </c:pt>
                <c:pt idx="9">
                  <c:v>54.946727549467276</c:v>
                </c:pt>
                <c:pt idx="10">
                  <c:v>55.4016620498615</c:v>
                </c:pt>
              </c:numCache>
            </c:numRef>
          </c:val>
          <c:extLst>
            <c:ext xmlns:c16="http://schemas.microsoft.com/office/drawing/2014/chart" uri="{C3380CC4-5D6E-409C-BE32-E72D297353CC}">
              <c16:uniqueId val="{00000000-178F-431F-8F9D-396B393B4EA9}"/>
            </c:ext>
          </c:extLst>
        </c:ser>
        <c:ser>
          <c:idx val="1"/>
          <c:order val="1"/>
          <c:tx>
            <c:strRef>
              <c:f>'PART - SUBSECTORES '!$C$3</c:f>
              <c:strCache>
                <c:ptCount val="1"/>
                <c:pt idx="0">
                  <c:v>Hombres</c:v>
                </c:pt>
              </c:strCache>
            </c:strRef>
          </c:tx>
          <c:spPr>
            <a:solidFill>
              <a:schemeClr val="accent5">
                <a:lumMod val="75000"/>
              </a:schemeClr>
            </a:solidFill>
            <a:ln>
              <a:solidFill>
                <a:srgbClr val="0070C0"/>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 SUBSECTORES '!$A$14:$A$24</c:f>
              <c:strCache>
                <c:ptCount val="11"/>
                <c:pt idx="0">
                  <c:v>Furniture </c:v>
                </c:pt>
                <c:pt idx="1">
                  <c:v>Chemical Industry</c:v>
                </c:pt>
                <c:pt idx="2">
                  <c:v>Transportation Equipment </c:v>
                </c:pt>
                <c:pt idx="3">
                  <c:v>Electrical Equipment</c:v>
                </c:pt>
                <c:pt idx="4">
                  <c:v>Leather and Allied</c:v>
                </c:pt>
                <c:pt idx="5">
                  <c:v>Printing</c:v>
                </c:pt>
                <c:pt idx="6">
                  <c:v>Plastics and Rubber Products</c:v>
                </c:pt>
                <c:pt idx="7">
                  <c:v>Textile Product Mills</c:v>
                </c:pt>
                <c:pt idx="8">
                  <c:v>Computer and Electronics </c:v>
                </c:pt>
                <c:pt idx="9">
                  <c:v>Miscellaneous Manufacturing</c:v>
                </c:pt>
                <c:pt idx="10">
                  <c:v>Apparel Manufacturing</c:v>
                </c:pt>
              </c:strCache>
            </c:strRef>
          </c:cat>
          <c:val>
            <c:numRef>
              <c:f>'PART - SUBSECTORES '!$C$14:$C$24</c:f>
              <c:numCache>
                <c:formatCode>_-* #,##0.0_-;\-* #,##0.0_-;_-* "-"??_-;_-@_-</c:formatCode>
                <c:ptCount val="11"/>
                <c:pt idx="0">
                  <c:v>67.987804878048792</c:v>
                </c:pt>
                <c:pt idx="1">
                  <c:v>66.758241758241752</c:v>
                </c:pt>
                <c:pt idx="2">
                  <c:v>62.344139650872819</c:v>
                </c:pt>
                <c:pt idx="3">
                  <c:v>60.572139303482587</c:v>
                </c:pt>
                <c:pt idx="4">
                  <c:v>60.245901639344254</c:v>
                </c:pt>
                <c:pt idx="5">
                  <c:v>58.775510204081641</c:v>
                </c:pt>
                <c:pt idx="6">
                  <c:v>58.620689655172406</c:v>
                </c:pt>
                <c:pt idx="7">
                  <c:v>56.466876971608841</c:v>
                </c:pt>
                <c:pt idx="8">
                  <c:v>49.021352313167263</c:v>
                </c:pt>
                <c:pt idx="9">
                  <c:v>45.053272450532724</c:v>
                </c:pt>
                <c:pt idx="10">
                  <c:v>44.598337950138507</c:v>
                </c:pt>
              </c:numCache>
            </c:numRef>
          </c:val>
          <c:extLst>
            <c:ext xmlns:c16="http://schemas.microsoft.com/office/drawing/2014/chart" uri="{C3380CC4-5D6E-409C-BE32-E72D297353CC}">
              <c16:uniqueId val="{00000001-178F-431F-8F9D-396B393B4EA9}"/>
            </c:ext>
          </c:extLst>
        </c:ser>
        <c:dLbls>
          <c:dLblPos val="ctr"/>
          <c:showLegendKey val="0"/>
          <c:showVal val="1"/>
          <c:showCatName val="0"/>
          <c:showSerName val="0"/>
          <c:showPercent val="0"/>
          <c:showBubbleSize val="0"/>
        </c:dLbls>
        <c:gapWidth val="150"/>
        <c:overlap val="100"/>
        <c:axId val="859332159"/>
        <c:axId val="859345887"/>
      </c:barChart>
      <c:catAx>
        <c:axId val="859332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859345887"/>
        <c:crosses val="autoZero"/>
        <c:auto val="1"/>
        <c:lblAlgn val="ctr"/>
        <c:lblOffset val="100"/>
        <c:noMultiLvlLbl val="0"/>
      </c:catAx>
      <c:valAx>
        <c:axId val="8593458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859332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'PART - SUBSECTORES '!$B$3</c:f>
              <c:strCache>
                <c:ptCount val="1"/>
                <c:pt idx="0">
                  <c:v>Mujeres </c:v>
                </c:pt>
              </c:strCache>
            </c:strRef>
          </c:tx>
          <c:spPr>
            <a:solidFill>
              <a:srgbClr val="33CCCC"/>
            </a:solidFill>
            <a:ln>
              <a:solidFill>
                <a:srgbClr val="33CCCC"/>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 SUBSECTORES '!$A$4:$A$13</c:f>
              <c:strCache>
                <c:ptCount val="10"/>
                <c:pt idx="0">
                  <c:v>Beverage and Tobacco</c:v>
                </c:pt>
                <c:pt idx="1">
                  <c:v>Primary Metal</c:v>
                </c:pt>
                <c:pt idx="2">
                  <c:v>Nonmetallic Mineral</c:v>
                </c:pt>
                <c:pt idx="3">
                  <c:v>Petroleum and Coal</c:v>
                </c:pt>
                <c:pt idx="4">
                  <c:v>Wood Product </c:v>
                </c:pt>
                <c:pt idx="5">
                  <c:v>Paper Manufacturing</c:v>
                </c:pt>
                <c:pt idx="6">
                  <c:v>Machinery Manufacturing</c:v>
                </c:pt>
                <c:pt idx="7">
                  <c:v>Textile Mills</c:v>
                </c:pt>
                <c:pt idx="8">
                  <c:v>Food Manufacturing</c:v>
                </c:pt>
                <c:pt idx="9">
                  <c:v> Fabricated Metal Product</c:v>
                </c:pt>
              </c:strCache>
            </c:strRef>
          </c:cat>
          <c:val>
            <c:numRef>
              <c:f>'PART - SUBSECTORES '!$B$4:$B$13</c:f>
              <c:numCache>
                <c:formatCode>_-* #,##0.0_-;\-* #,##0.0_-;_-* "-"??_-;_-@_-</c:formatCode>
                <c:ptCount val="10"/>
                <c:pt idx="0">
                  <c:v>11.688311688311687</c:v>
                </c:pt>
                <c:pt idx="1">
                  <c:v>16</c:v>
                </c:pt>
                <c:pt idx="2">
                  <c:v>17.567567567567568</c:v>
                </c:pt>
                <c:pt idx="3">
                  <c:v>18.293683347005743</c:v>
                </c:pt>
                <c:pt idx="4">
                  <c:v>20.88607594936709</c:v>
                </c:pt>
                <c:pt idx="5">
                  <c:v>25.244618395303327</c:v>
                </c:pt>
                <c:pt idx="6">
                  <c:v>26.098901098901102</c:v>
                </c:pt>
                <c:pt idx="7">
                  <c:v>29.328621908127207</c:v>
                </c:pt>
                <c:pt idx="8">
                  <c:v>31.530139103554866</c:v>
                </c:pt>
                <c:pt idx="9">
                  <c:v>31.561461794019934</c:v>
                </c:pt>
              </c:numCache>
            </c:numRef>
          </c:val>
          <c:extLst>
            <c:ext xmlns:c16="http://schemas.microsoft.com/office/drawing/2014/chart" uri="{C3380CC4-5D6E-409C-BE32-E72D297353CC}">
              <c16:uniqueId val="{00000000-27D3-42F2-A4E3-FAFDDE5DF77E}"/>
            </c:ext>
          </c:extLst>
        </c:ser>
        <c:ser>
          <c:idx val="1"/>
          <c:order val="1"/>
          <c:tx>
            <c:strRef>
              <c:f>'PART - SUBSECTORES '!$C$3</c:f>
              <c:strCache>
                <c:ptCount val="1"/>
                <c:pt idx="0">
                  <c:v>Hombres</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 - SUBSECTORES '!$A$4:$A$13</c:f>
              <c:strCache>
                <c:ptCount val="10"/>
                <c:pt idx="0">
                  <c:v>Beverage and Tobacco</c:v>
                </c:pt>
                <c:pt idx="1">
                  <c:v>Primary Metal</c:v>
                </c:pt>
                <c:pt idx="2">
                  <c:v>Nonmetallic Mineral</c:v>
                </c:pt>
                <c:pt idx="3">
                  <c:v>Petroleum and Coal</c:v>
                </c:pt>
                <c:pt idx="4">
                  <c:v>Wood Product </c:v>
                </c:pt>
                <c:pt idx="5">
                  <c:v>Paper Manufacturing</c:v>
                </c:pt>
                <c:pt idx="6">
                  <c:v>Machinery Manufacturing</c:v>
                </c:pt>
                <c:pt idx="7">
                  <c:v>Textile Mills</c:v>
                </c:pt>
                <c:pt idx="8">
                  <c:v>Food Manufacturing</c:v>
                </c:pt>
                <c:pt idx="9">
                  <c:v> Fabricated Metal Product</c:v>
                </c:pt>
              </c:strCache>
            </c:strRef>
          </c:cat>
          <c:val>
            <c:numRef>
              <c:f>'PART - SUBSECTORES '!$C$4:$C$13</c:f>
              <c:numCache>
                <c:formatCode>_-* #,##0.0_-;\-* #,##0.0_-;_-* "-"??_-;_-@_-</c:formatCode>
                <c:ptCount val="10"/>
                <c:pt idx="0">
                  <c:v>88.311688311688314</c:v>
                </c:pt>
                <c:pt idx="1">
                  <c:v>84</c:v>
                </c:pt>
                <c:pt idx="2">
                  <c:v>82.432432432432435</c:v>
                </c:pt>
                <c:pt idx="3">
                  <c:v>81.706316652994261</c:v>
                </c:pt>
                <c:pt idx="4">
                  <c:v>79.113924050632917</c:v>
                </c:pt>
                <c:pt idx="5">
                  <c:v>74.755381604696666</c:v>
                </c:pt>
                <c:pt idx="6">
                  <c:v>73.901098901098905</c:v>
                </c:pt>
                <c:pt idx="7">
                  <c:v>70.671378091872796</c:v>
                </c:pt>
                <c:pt idx="8">
                  <c:v>68.469860896445141</c:v>
                </c:pt>
                <c:pt idx="9">
                  <c:v>68.438538205980066</c:v>
                </c:pt>
              </c:numCache>
            </c:numRef>
          </c:val>
          <c:extLst>
            <c:ext xmlns:c16="http://schemas.microsoft.com/office/drawing/2014/chart" uri="{C3380CC4-5D6E-409C-BE32-E72D297353CC}">
              <c16:uniqueId val="{00000001-27D3-42F2-A4E3-FAFDDE5DF77E}"/>
            </c:ext>
          </c:extLst>
        </c:ser>
        <c:dLbls>
          <c:dLblPos val="ctr"/>
          <c:showLegendKey val="0"/>
          <c:showVal val="1"/>
          <c:showCatName val="0"/>
          <c:showSerName val="0"/>
          <c:showPercent val="0"/>
          <c:showBubbleSize val="0"/>
        </c:dLbls>
        <c:gapWidth val="150"/>
        <c:overlap val="100"/>
        <c:axId val="1081249519"/>
        <c:axId val="1081257839"/>
      </c:barChart>
      <c:catAx>
        <c:axId val="10812495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081257839"/>
        <c:crosses val="autoZero"/>
        <c:auto val="1"/>
        <c:lblAlgn val="ctr"/>
        <c:lblOffset val="100"/>
        <c:noMultiLvlLbl val="0"/>
      </c:catAx>
      <c:valAx>
        <c:axId val="10812578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081249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'PO National'!$C$6</c:f>
              <c:strCache>
                <c:ptCount val="1"/>
                <c:pt idx="0">
                  <c:v>Woman</c:v>
                </c:pt>
              </c:strCache>
            </c:strRef>
          </c:tx>
          <c:spPr>
            <a:solidFill>
              <a:srgbClr val="33CCCC"/>
            </a:solidFill>
            <a:ln>
              <a:solidFill>
                <a:srgbClr val="33CCC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 National'!$B$7:$B$17</c:f>
              <c:strCache>
                <c:ptCount val="11"/>
                <c:pt idx="0">
                  <c:v>Chemical Industry</c:v>
                </c:pt>
                <c:pt idx="1">
                  <c:v>Machinery Manufacturing</c:v>
                </c:pt>
                <c:pt idx="2">
                  <c:v>Nonmetallic Mineral</c:v>
                </c:pt>
                <c:pt idx="3">
                  <c:v>Primary Metal</c:v>
                </c:pt>
                <c:pt idx="4">
                  <c:v>Paper Manufacturing</c:v>
                </c:pt>
                <c:pt idx="5">
                  <c:v>National </c:v>
                </c:pt>
                <c:pt idx="6">
                  <c:v>Beverage and Tobacco</c:v>
                </c:pt>
                <c:pt idx="7">
                  <c:v>Electrical Equipment</c:v>
                </c:pt>
                <c:pt idx="8">
                  <c:v>Computer and Electronics </c:v>
                </c:pt>
                <c:pt idx="9">
                  <c:v>Transportation Equipment </c:v>
                </c:pt>
                <c:pt idx="10">
                  <c:v>Petroleum and Coal</c:v>
                </c:pt>
              </c:strCache>
            </c:strRef>
          </c:cat>
          <c:val>
            <c:numRef>
              <c:f>'PO National'!$C$7:$C$17</c:f>
              <c:numCache>
                <c:formatCode>General</c:formatCode>
                <c:ptCount val="11"/>
                <c:pt idx="0">
                  <c:v>121</c:v>
                </c:pt>
                <c:pt idx="1">
                  <c:v>95</c:v>
                </c:pt>
                <c:pt idx="2">
                  <c:v>78</c:v>
                </c:pt>
                <c:pt idx="3">
                  <c:v>76</c:v>
                </c:pt>
                <c:pt idx="4">
                  <c:v>129</c:v>
                </c:pt>
                <c:pt idx="5">
                  <c:v>213</c:v>
                </c:pt>
                <c:pt idx="6">
                  <c:v>90</c:v>
                </c:pt>
                <c:pt idx="7">
                  <c:v>317</c:v>
                </c:pt>
                <c:pt idx="8">
                  <c:v>573</c:v>
                </c:pt>
                <c:pt idx="9">
                  <c:v>453</c:v>
                </c:pt>
                <c:pt idx="10">
                  <c:v>223</c:v>
                </c:pt>
              </c:numCache>
            </c:numRef>
          </c:val>
          <c:extLst>
            <c:ext xmlns:c16="http://schemas.microsoft.com/office/drawing/2014/chart" uri="{C3380CC4-5D6E-409C-BE32-E72D297353CC}">
              <c16:uniqueId val="{00000000-64C9-4700-9456-DEC32C3F9E39}"/>
            </c:ext>
          </c:extLst>
        </c:ser>
        <c:ser>
          <c:idx val="1"/>
          <c:order val="1"/>
          <c:tx>
            <c:strRef>
              <c:f>'PO National'!$D$6</c:f>
              <c:strCache>
                <c:ptCount val="1"/>
                <c:pt idx="0">
                  <c:v>Men </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 National'!$B$7:$B$17</c:f>
              <c:strCache>
                <c:ptCount val="11"/>
                <c:pt idx="0">
                  <c:v>Chemical Industry</c:v>
                </c:pt>
                <c:pt idx="1">
                  <c:v>Machinery Manufacturing</c:v>
                </c:pt>
                <c:pt idx="2">
                  <c:v>Nonmetallic Mineral</c:v>
                </c:pt>
                <c:pt idx="3">
                  <c:v>Primary Metal</c:v>
                </c:pt>
                <c:pt idx="4">
                  <c:v>Paper Manufacturing</c:v>
                </c:pt>
                <c:pt idx="5">
                  <c:v>National </c:v>
                </c:pt>
                <c:pt idx="6">
                  <c:v>Beverage and Tobacco</c:v>
                </c:pt>
                <c:pt idx="7">
                  <c:v>Electrical Equipment</c:v>
                </c:pt>
                <c:pt idx="8">
                  <c:v>Computer and Electronics </c:v>
                </c:pt>
                <c:pt idx="9">
                  <c:v>Transportation Equipment </c:v>
                </c:pt>
                <c:pt idx="10">
                  <c:v>Petroleum and Coal</c:v>
                </c:pt>
              </c:strCache>
            </c:strRef>
          </c:cat>
          <c:val>
            <c:numRef>
              <c:f>'PO National'!$D$7:$D$17</c:f>
              <c:numCache>
                <c:formatCode>General</c:formatCode>
                <c:ptCount val="11"/>
                <c:pt idx="0">
                  <c:v>243</c:v>
                </c:pt>
                <c:pt idx="1">
                  <c:v>269</c:v>
                </c:pt>
                <c:pt idx="2">
                  <c:v>366</c:v>
                </c:pt>
                <c:pt idx="3">
                  <c:v>399</c:v>
                </c:pt>
                <c:pt idx="4">
                  <c:v>382</c:v>
                </c:pt>
                <c:pt idx="5">
                  <c:v>363</c:v>
                </c:pt>
                <c:pt idx="6">
                  <c:v>680</c:v>
                </c:pt>
                <c:pt idx="7">
                  <c:v>487</c:v>
                </c:pt>
                <c:pt idx="8">
                  <c:v>551</c:v>
                </c:pt>
                <c:pt idx="9">
                  <c:v>750</c:v>
                </c:pt>
                <c:pt idx="10">
                  <c:v>996</c:v>
                </c:pt>
              </c:numCache>
            </c:numRef>
          </c:val>
          <c:extLst>
            <c:ext xmlns:c16="http://schemas.microsoft.com/office/drawing/2014/chart" uri="{C3380CC4-5D6E-409C-BE32-E72D297353CC}">
              <c16:uniqueId val="{00000001-64C9-4700-9456-DEC32C3F9E39}"/>
            </c:ext>
          </c:extLst>
        </c:ser>
        <c:dLbls>
          <c:dLblPos val="outEnd"/>
          <c:showLegendKey val="0"/>
          <c:showVal val="1"/>
          <c:showCatName val="0"/>
          <c:showSerName val="0"/>
          <c:showPercent val="0"/>
          <c:showBubbleSize val="0"/>
        </c:dLbls>
        <c:gapWidth val="219"/>
        <c:overlap val="-27"/>
        <c:axId val="1251316784"/>
        <c:axId val="1657987920"/>
        <c:extLst>
          <c:ext xmlns:c15="http://schemas.microsoft.com/office/drawing/2012/chart" uri="{02D57815-91ED-43cb-92C2-25804820EDAC}">
            <c15:filteredBarSeries>
              <c15:ser>
                <c:idx val="2"/>
                <c:order val="2"/>
                <c:tx>
                  <c:strRef>
                    <c:extLst>
                      <c:ext uri="{02D57815-91ED-43cb-92C2-25804820EDAC}">
                        <c15:formulaRef>
                          <c15:sqref>'PO National'!$E$6</c15:sqref>
                        </c15:formulaRef>
                      </c:ext>
                    </c:extLst>
                    <c:strCache>
                      <c:ptCount val="1"/>
                      <c:pt idx="0">
                        <c:v>National</c:v>
                      </c:pt>
                    </c:strCache>
                  </c:strRef>
                </c:tx>
                <c:spPr>
                  <a:solidFill>
                    <a:srgbClr val="002060"/>
                  </a:solidFill>
                  <a:ln>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'PO National'!$B$7:$B$17</c15:sqref>
                        </c15:formulaRef>
                      </c:ext>
                    </c:extLst>
                    <c:strCache>
                      <c:ptCount val="11"/>
                      <c:pt idx="0">
                        <c:v>Chemical Industry</c:v>
                      </c:pt>
                      <c:pt idx="1">
                        <c:v>Machinery Manufacturing</c:v>
                      </c:pt>
                      <c:pt idx="2">
                        <c:v>Nonmetallic Mineral</c:v>
                      </c:pt>
                      <c:pt idx="3">
                        <c:v>Primary Metal</c:v>
                      </c:pt>
                      <c:pt idx="4">
                        <c:v>Paper Manufacturing</c:v>
                      </c:pt>
                      <c:pt idx="5">
                        <c:v>National </c:v>
                      </c:pt>
                      <c:pt idx="6">
                        <c:v>Beverage and Tobacco</c:v>
                      </c:pt>
                      <c:pt idx="7">
                        <c:v>Electrical Equipment</c:v>
                      </c:pt>
                      <c:pt idx="8">
                        <c:v>Computer and Electronics </c:v>
                      </c:pt>
                      <c:pt idx="9">
                        <c:v>Transportation Equipment </c:v>
                      </c:pt>
                      <c:pt idx="10">
                        <c:v>Petroleum and Coal</c:v>
                      </c:pt>
                    </c:strCache>
                  </c:strRef>
                </c:cat>
                <c:val>
                  <c:numRef>
                    <c:extLst>
                      <c:ext uri="{02D57815-91ED-43cb-92C2-25804820EDAC}">
                        <c15:formulaRef>
                          <c15:sqref>'PO National'!$E$7:$E$17</c15:sqref>
                        </c15:formulaRef>
                      </c:ext>
                    </c:extLst>
                    <c:numCache>
                      <c:formatCode>General</c:formatCode>
                      <c:ptCount val="11"/>
                      <c:pt idx="0">
                        <c:v>364</c:v>
                      </c:pt>
                      <c:pt idx="1">
                        <c:v>364</c:v>
                      </c:pt>
                      <c:pt idx="2">
                        <c:v>444</c:v>
                      </c:pt>
                      <c:pt idx="3">
                        <c:v>474</c:v>
                      </c:pt>
                      <c:pt idx="4">
                        <c:v>511</c:v>
                      </c:pt>
                      <c:pt idx="5">
                        <c:v>576</c:v>
                      </c:pt>
                      <c:pt idx="6">
                        <c:v>770</c:v>
                      </c:pt>
                      <c:pt idx="7">
                        <c:v>804</c:v>
                      </c:pt>
                      <c:pt idx="8">
                        <c:v>1124</c:v>
                      </c:pt>
                      <c:pt idx="9">
                        <c:v>1203</c:v>
                      </c:pt>
                      <c:pt idx="10">
                        <c:v>1219</c:v>
                      </c:pt>
                    </c:numCache>
                  </c:numRef>
                </c:val>
                <c:extLst>
                  <c:ext xmlns:c16="http://schemas.microsoft.com/office/drawing/2014/chart" uri="{C3380CC4-5D6E-409C-BE32-E72D297353CC}">
                    <c16:uniqueId val="{00000002-64C9-4700-9456-DEC32C3F9E39}"/>
                  </c:ext>
                </c:extLst>
              </c15:ser>
            </c15:filteredBarSeries>
          </c:ext>
        </c:extLst>
      </c:barChart>
      <c:catAx>
        <c:axId val="125131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657987920"/>
        <c:crosses val="autoZero"/>
        <c:auto val="1"/>
        <c:lblAlgn val="ctr"/>
        <c:lblOffset val="100"/>
        <c:noMultiLvlLbl val="0"/>
      </c:catAx>
      <c:valAx>
        <c:axId val="1657987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251316784"/>
        <c:crosses val="autoZero"/>
        <c:crossBetween val="between"/>
      </c:valAx>
      <c:spPr>
        <a:noFill/>
        <a:ln>
          <a:noFill/>
        </a:ln>
        <a:effectLst/>
      </c:spPr>
    </c:plotArea>
    <c:legend>
      <c:legendPos val="b"/>
      <c:layout>
        <c:manualLayout>
          <c:xMode val="edge"/>
          <c:yMode val="edge"/>
          <c:x val="0.22366774849902088"/>
          <c:y val="0.90672731360973802"/>
          <c:w val="0.47406900725695023"/>
          <c:h val="9.3272686390261941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sz="1200" b="1">
          <a:solidFill>
            <a:srgbClr val="002060"/>
          </a:solidFill>
          <a:latin typeface="Arial" panose="020B0604020202020204" pitchFamily="34" charset="0"/>
          <a:cs typeface="Arial" panose="020B0604020202020204" pitchFamily="34" charset="0"/>
        </a:defRPr>
      </a:pPr>
      <a:endParaRPr lang="es-MX"/>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'Participación Mujeres (2)'!$B$3:$C$15</cx:f>
        <cx:lvl ptCount="13">
          <cx:pt idx="0">28.5</cx:pt>
          <cx:pt idx="1">13.4</cx:pt>
          <cx:pt idx="2">9.0</cx:pt>
          <cx:pt idx="3">8.4</cx:pt>
          <cx:pt idx="4">8.2</cx:pt>
          <cx:pt idx="5">7.8</cx:pt>
          <cx:pt idx="6">6.7</cx:pt>
          <cx:pt idx="7">4.4</cx:pt>
          <cx:pt idx="8">4.1</cx:pt>
          <cx:pt idx="9">3.7</cx:pt>
          <cx:pt idx="10">2.5</cx:pt>
          <cx:pt idx="11">1.7</cx:pt>
          <cx:pt idx="12">1.5</cx:pt>
        </cx:lvl>
        <cx:lvl ptCount="13">
          <cx:pt idx="0">Equipo de transporte</cx:pt>
          <cx:pt idx="1">Equipo de cómputo</cx:pt>
          <cx:pt idx="2">Otras industrias manufactureras</cx:pt>
          <cx:pt idx="3">Industria alimentaria</cx:pt>
          <cx:pt idx="4">Resto </cx:pt>
          <cx:pt idx="5">Industria del plástico y del hule</cx:pt>
          <cx:pt idx="6">Aparatos y accesorios eléctricos</cx:pt>
          <cx:pt idx="7">Prendas de vestir</cx:pt>
          <cx:pt idx="8">Productos metálicos</cx:pt>
          <cx:pt idx="9">Industria química</cx:pt>
          <cx:pt idx="10">Maquinaria y equipo</cx:pt>
          <cx:pt idx="11">Industria del papel</cx:pt>
          <cx:pt idx="12">Muebles, colchones y persianas</cx:pt>
        </cx:lvl>
      </cx:strDim>
      <cx:numDim type="size">
        <cx:f>'Participación Mujeres (2)'!$C$3:$C$15</cx:f>
        <cx:lvl ptCount="13" formatCode="0.0">
          <cx:pt idx="0">28.520022014102196</cx:pt>
          <cx:pt idx="1">13.449366556976944</cx:pt>
          <cx:pt idx="2">9.0042785039280666</cx:pt>
          <cx:pt idx="3">8.3548087306477843</cx:pt>
          <cx:pt idx="4">8.1974979454176609</cx:pt>
          <cx:pt idx="5">7.8375848460188813</cx:pt>
          <cx:pt idx="6">6.7230369246917459</cx:pt>
          <cx:pt idx="7">4.4045675902151489</cx:pt>
          <cx:pt idx="8">4.0549358022816451</cx:pt>
          <cx:pt idx="9">3.6946195141979534</cx:pt>
          <cx:pt idx="10">2.5084384031846532</cx:pt>
          <cx:pt idx="11">1.7495029019505597</cx:pt>
          <cx:pt idx="12">1.5013402663867641</cx:pt>
        </cx:lvl>
      </cx:numDim>
    </cx:data>
  </cx:chartData>
  <cx:chart>
    <cx:plotArea>
      <cx:plotAreaRegion>
        <cx:series layoutId="treemap" uniqueId="{4501BBA1-FCE0-4C9B-86CD-BBC19FBF36F9}">
          <cx:dataPt idx="0">
            <cx:spPr>
              <a:solidFill>
                <a:srgbClr val="00B050"/>
              </a:solidFill>
              <a:ln>
                <a:solidFill>
                  <a:srgbClr val="00B050"/>
                </a:solidFill>
              </a:ln>
            </cx:spPr>
          </cx:dataPt>
          <cx:dataPt idx="3">
            <cx:spPr>
              <a:solidFill>
                <a:srgbClr val="0070C0"/>
              </a:solidFill>
              <a:ln>
                <a:solidFill>
                  <a:srgbClr val="0070C0"/>
                </a:solidFill>
              </a:ln>
            </cx:spPr>
          </cx:dataPt>
          <cx:dataPt idx="4">
            <cx:spPr>
              <a:solidFill>
                <a:srgbClr val="7030A0"/>
              </a:solidFill>
              <a:ln>
                <a:solidFill>
                  <a:srgbClr val="7030A0"/>
                </a:solidFill>
              </a:ln>
            </cx:spPr>
          </cx:dataPt>
          <cx:dataPt idx="6">
            <cx:spPr>
              <a:solidFill>
                <a:srgbClr val="FFC000">
                  <a:lumMod val="75000"/>
                </a:srgbClr>
              </a:solidFill>
            </cx:spPr>
          </cx:dataPt>
          <cx:dataPt idx="7">
            <cx:spPr>
              <a:ln>
                <a:solidFill>
                  <a:srgbClr val="BF9000"/>
                </a:solidFill>
              </a:ln>
            </cx:spPr>
          </cx:dataPt>
          <cx:dataPt idx="8">
            <cx:spPr>
              <a:solidFill>
                <a:sysClr val="window" lastClr="FFFFFF">
                  <a:lumMod val="50000"/>
                </a:sysClr>
              </a:solidFill>
              <a:ln>
                <a:solidFill>
                  <a:sysClr val="window" lastClr="FFFFFF">
                    <a:lumMod val="50000"/>
                  </a:sysClr>
                </a:solidFill>
              </a:ln>
            </cx:spPr>
          </cx:dataPt>
          <cx:dataPt idx="10">
            <cx:spPr>
              <a:solidFill>
                <a:srgbClr val="C00000"/>
              </a:solidFill>
              <a:ln>
                <a:solidFill>
                  <a:srgbClr val="C00000"/>
                </a:solidFill>
              </a:ln>
            </cx:spPr>
          </cx:dataPt>
          <cx:dataPt idx="12">
            <cx:spPr>
              <a:solidFill>
                <a:srgbClr val="FF6600"/>
              </a:solidFill>
            </cx:spPr>
          </cx:dataPt>
          <cx:dataPt idx="13">
            <cx:spPr>
              <a:solidFill>
                <a:srgbClr val="33CCCC"/>
              </a:solidFill>
              <a:ln>
                <a:solidFill>
                  <a:srgbClr val="33CCCC"/>
                </a:solidFill>
              </a:ln>
            </cx:spPr>
          </cx:dataPt>
          <cx:dataPt idx="14">
            <cx:spPr>
              <a:solidFill>
                <a:srgbClr val="00CC00"/>
              </a:solidFill>
              <a:ln>
                <a:solidFill>
                  <a:srgbClr val="00CC00"/>
                </a:solidFill>
              </a:ln>
            </cx:spPr>
          </cx:dataPt>
          <cx:dataPt idx="16">
            <cx:spPr>
              <a:solidFill>
                <a:srgbClr val="FF6600"/>
              </a:solidFill>
              <a:ln>
                <a:solidFill>
                  <a:srgbClr val="FF6600"/>
                </a:solidFill>
              </a:ln>
            </cx:spPr>
          </cx:dataPt>
          <cx:dataPt idx="18">
            <cx:spPr>
              <a:solidFill>
                <a:srgbClr val="CC99FF"/>
              </a:solidFill>
              <a:ln>
                <a:solidFill>
                  <a:srgbClr val="CC99FF"/>
                </a:solidFill>
              </a:ln>
            </cx:spPr>
          </cx:dataPt>
          <cx:dataPt idx="20">
            <cx:spPr>
              <a:solidFill>
                <a:srgbClr val="002060"/>
              </a:solidFill>
              <a:ln>
                <a:solidFill>
                  <a:srgbClr val="002060"/>
                </a:solidFill>
              </a:ln>
            </cx:spPr>
          </cx:dataPt>
          <cx:dataPt idx="22">
            <cx:spPr>
              <a:solidFill>
                <a:srgbClr val="FF0066"/>
              </a:solidFill>
              <a:ln>
                <a:solidFill>
                  <a:srgbClr val="FF0066"/>
                </a:solidFill>
              </a:ln>
            </cx:spPr>
          </cx:dataPt>
          <cx:dataPt idx="24">
            <cx:spPr>
              <a:solidFill>
                <a:srgbClr val="FF0000"/>
              </a:solidFill>
              <a:ln>
                <a:solidFill>
                  <a:srgbClr val="FF0000"/>
                </a:solidFill>
              </a:ln>
            </cx:spPr>
          </cx:dataPt>
          <cx:dataLabels pos="inEnd">
            <cx:txPr>
              <a:bodyPr vertOverflow="overflow" horzOverflow="overflow" wrap="square" lIns="0" tIns="0" rIns="0" bIns="0"/>
              <a:lstStyle/>
              <a:p>
                <a:pPr algn="ctr" rtl="0">
                  <a:defRPr sz="1800" b="1" i="0">
                    <a:solidFill>
                      <a:srgbClr val="FFFFFF"/>
                    </a:solidFill>
                    <a:latin typeface="Arial" panose="020B0604020202020204" pitchFamily="34" charset="0"/>
                    <a:ea typeface="Arial" panose="020B0604020202020204" pitchFamily="34" charset="0"/>
                    <a:cs typeface="Arial" panose="020B0604020202020204" pitchFamily="34" charset="0"/>
                  </a:defRPr>
                </a:pPr>
                <a:endParaRPr lang="en-US" sz="1800" b="1">
                  <a:latin typeface="Arial" panose="020B0604020202020204" pitchFamily="34" charset="0"/>
                  <a:cs typeface="Arial" panose="020B0604020202020204" pitchFamily="34" charset="0"/>
                </a:endParaRPr>
              </a:p>
            </cx:txPr>
            <cx:visibility seriesName="0" categoryName="1" value="0"/>
            <cx:dataLabel idx="16">
              <cx:txPr>
                <a:bodyPr vertOverflow="overflow" horzOverflow="overflow" wrap="square" lIns="0" tIns="0" rIns="0" bIns="0"/>
                <a:lstStyle/>
                <a:p>
                  <a:pPr algn="ctr" rtl="0">
                    <a:defRPr sz="1400"/>
                  </a:pPr>
                  <a:r>
                    <a:rPr lang="en-US" sz="1400" b="1">
                      <a:latin typeface="Arial" panose="020B0604020202020204" pitchFamily="34" charset="0"/>
                      <a:cs typeface="Arial" panose="020B0604020202020204" pitchFamily="34" charset="0"/>
                    </a:rPr>
                    <a:t>Productos metálicos</a:t>
                  </a:r>
                </a:p>
              </cx:txPr>
              <cx:visibility seriesName="0" categoryName="1" value="0"/>
            </cx:dataLabel>
            <cx:dataLabel idx="20">
              <cx:txPr>
                <a:bodyPr vertOverflow="overflow" horzOverflow="overflow" wrap="square" lIns="0" tIns="0" rIns="0" bIns="0"/>
                <a:lstStyle/>
                <a:p>
                  <a:pPr algn="ctr" rtl="0">
                    <a:defRPr sz="1050"/>
                  </a:pPr>
                  <a:r>
                    <a:rPr lang="en-US" sz="1050" b="1">
                      <a:latin typeface="Arial" panose="020B0604020202020204" pitchFamily="34" charset="0"/>
                      <a:cs typeface="Arial" panose="020B0604020202020204" pitchFamily="34" charset="0"/>
                    </a:rPr>
                    <a:t>Maquinaria y equipo</a:t>
                  </a:r>
                </a:p>
              </cx:txPr>
              <cx:visibility seriesName="0" categoryName="1" value="0"/>
            </cx:dataLabel>
            <cx:dataLabel idx="22">
              <cx:txPr>
                <a:bodyPr vertOverflow="overflow" horzOverflow="overflow" wrap="square" lIns="0" tIns="0" rIns="0" bIns="0"/>
                <a:lstStyle/>
                <a:p>
                  <a:pPr algn="ctr" rtl="0">
                    <a:defRPr sz="1200"/>
                  </a:pPr>
                  <a:r>
                    <a:rPr lang="en-US" sz="1200" b="1">
                      <a:latin typeface="Arial" panose="020B0604020202020204" pitchFamily="34" charset="0"/>
                      <a:cs typeface="Arial" panose="020B0604020202020204" pitchFamily="34" charset="0"/>
                    </a:rPr>
                    <a:t>Industria del papel</a:t>
                  </a:r>
                </a:p>
              </cx:txPr>
              <cx:visibility seriesName="0" categoryName="1" value="0"/>
            </cx:dataLabel>
            <cx:dataLabel idx="24">
              <cx:txPr>
                <a:bodyPr vertOverflow="overflow" horzOverflow="overflow" wrap="square" lIns="0" tIns="0" rIns="0" bIns="0"/>
                <a:lstStyle/>
                <a:p>
                  <a:pPr algn="ctr" rtl="0">
                    <a:defRPr sz="600"/>
                  </a:pPr>
                  <a:r>
                    <a:rPr lang="en-US" sz="600" b="1">
                      <a:latin typeface="Arial" panose="020B0604020202020204" pitchFamily="34" charset="0"/>
                      <a:cs typeface="Arial" panose="020B0604020202020204" pitchFamily="34" charset="0"/>
                    </a:rPr>
                    <a:t>Muebles, colchones y persianas</a:t>
                  </a:r>
                </a:p>
              </cx:txPr>
              <cx:visibility seriesName="0" categoryName="1" value="0"/>
            </cx:dataLabel>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'Participación H  (2)'!$B$4:$C$19</cx:f>
        <cx:lvl ptCount="16">
          <cx:pt idx="0">27.7</cx:pt>
          <cx:pt idx="1">10.6</cx:pt>
          <cx:pt idx="2">7.6</cx:pt>
          <cx:pt idx="3">6.5</cx:pt>
          <cx:pt idx="4">6.1</cx:pt>
          <cx:pt idx="5">5.7</cx:pt>
          <cx:pt idx="6">5.2</cx:pt>
          <cx:pt idx="7">4.3</cx:pt>
          <cx:pt idx="8">4.3</cx:pt>
          <cx:pt idx="9">4.2</cx:pt>
          <cx:pt idx="10">3.8</cx:pt>
          <cx:pt idx="11">3.6</cx:pt>
          <cx:pt idx="12">3.4</cx:pt>
          <cx:pt idx="13">3.0</cx:pt>
          <cx:pt idx="14">2.1</cx:pt>
          <cx:pt idx="15">1.9</cx:pt>
        </cx:lvl>
        <cx:lvl ptCount="16">
          <cx:pt idx="0">Equipo de transporte</cx:pt>
          <cx:pt idx="1">Industria alimentaria</cx:pt>
          <cx:pt idx="2">Equipo de cómputo</cx:pt>
          <cx:pt idx="3">Industria del plástico y del hule</cx:pt>
          <cx:pt idx="4">Aparatos y accesorios eléctricos</cx:pt>
          <cx:pt idx="5">Resto </cx:pt>
          <cx:pt idx="6">Productos metálicos</cx:pt>
          <cx:pt idx="7">Industria química</cx:pt>
          <cx:pt idx="8">Otras industrias manufactureras</cx:pt>
          <cx:pt idx="9">Maquinaria y equipo</cx:pt>
          <cx:pt idx="10">Industrias metálicas básicas</cx:pt>
          <cx:pt idx="11">Minerales no metálicos</cx:pt>
          <cx:pt idx="12">Bebidas y el tabaco</cx:pt>
          <cx:pt idx="13">Industria del papel</cx:pt>
          <cx:pt idx="14">Prendas de vestir</cx:pt>
          <cx:pt idx="15">Muebles, colchones y persianas</cx:pt>
        </cx:lvl>
      </cx:strDim>
      <cx:numDim type="size">
        <cx:f>'Participación H  (2)'!$C$4:$C$19</cx:f>
        <cx:lvl ptCount="16" formatCode="0.0">
          <cx:pt idx="0">27.666519337538908</cx:pt>
          <cx:pt idx="1">10.616993902780109</cx:pt>
          <cx:pt idx="2">7.5699596696360976</cx:pt>
          <cx:pt idx="3">6.514035266023618</cx:pt>
          <cx:pt idx="4">6.0653904970349029</cx:pt>
          <cx:pt idx="5">5.7458753753150447</cx:pt>
          <cx:pt idx="6">5.1651071051244539</cx:pt>
          <cx:pt idx="7">4.3436487358451767</cx:pt>
          <cx:pt idx="8">4.3195797259363085</cx:pt>
          <cx:pt idx="9">4.1726051335140673</cx:pt>
          <cx:pt idx="10">3.8311482138903794</cx:pt>
          <cx:pt idx="11">3.5860067267170739</cx:pt>
          <cx:pt idx="12">3.4307596431641252</cx:pt>
          <cx:pt idx="13">3.0366345300082647</cx:pt>
          <cx:pt idx="14">2.0739529192833341</cx:pt>
          <cx:pt idx="15">1.8617832181881355</cx:pt>
        </cx:lvl>
      </cx:numDim>
    </cx:data>
  </cx:chartData>
  <cx:chart>
    <cx:plotArea>
      <cx:plotAreaRegion>
        <cx:series layoutId="treemap" uniqueId="{56A66E36-2D30-4709-97AD-71BF141BFDD6}">
          <cx:tx>
            <cx:txData>
              <cx:f>'Participación H  (2)'!$C$3</cx:f>
              <cx:v>Hombres</cx:v>
            </cx:txData>
          </cx:tx>
          <cx:dataPt idx="1">
            <cx:spPr>
              <a:solidFill>
                <a:srgbClr val="00B050"/>
              </a:solidFill>
              <a:ln>
                <a:solidFill>
                  <a:srgbClr val="00B050"/>
                </a:solidFill>
              </a:ln>
            </cx:spPr>
          </cx:dataPt>
          <cx:dataPt idx="2">
            <cx:spPr>
              <a:solidFill>
                <a:srgbClr val="FFC000">
                  <a:lumMod val="75000"/>
                </a:srgbClr>
              </a:solidFill>
              <a:ln>
                <a:solidFill>
                  <a:srgbClr val="FFC000">
                    <a:lumMod val="75000"/>
                  </a:srgbClr>
                </a:solidFill>
              </a:ln>
            </cx:spPr>
          </cx:dataPt>
          <cx:dataPt idx="4">
            <cx:spPr>
              <a:solidFill>
                <a:srgbClr val="0070C0"/>
              </a:solidFill>
              <a:ln>
                <a:solidFill>
                  <a:srgbClr val="0070C0"/>
                </a:solidFill>
              </a:ln>
            </cx:spPr>
          </cx:dataPt>
          <cx:dataPt idx="6">
            <cx:spPr>
              <a:solidFill>
                <a:srgbClr val="C00000"/>
              </a:solidFill>
              <a:ln>
                <a:solidFill>
                  <a:srgbClr val="C00000"/>
                </a:solidFill>
              </a:ln>
            </cx:spPr>
          </cx:dataPt>
          <cx:dataPt idx="8">
            <cx:spPr>
              <a:solidFill>
                <a:srgbClr val="33CCCC"/>
              </a:solidFill>
              <a:ln>
                <a:solidFill>
                  <a:srgbClr val="33CCCC"/>
                </a:solidFill>
              </a:ln>
            </cx:spPr>
          </cx:dataPt>
          <cx:dataPt idx="10">
            <cx:spPr>
              <a:solidFill>
                <a:sysClr val="window" lastClr="FFFFFF">
                  <a:lumMod val="50000"/>
                </a:sysClr>
              </a:solidFill>
              <a:ln>
                <a:solidFill>
                  <a:sysClr val="window" lastClr="FFFFFF">
                    <a:lumMod val="50000"/>
                  </a:sysClr>
                </a:solidFill>
              </a:ln>
            </cx:spPr>
          </cx:dataPt>
          <cx:dataPt idx="12">
            <cx:spPr>
              <a:solidFill>
                <a:srgbClr val="FF6600"/>
              </a:solidFill>
              <a:ln>
                <a:solidFill>
                  <a:srgbClr val="FF6600"/>
                </a:solidFill>
              </a:ln>
            </cx:spPr>
          </cx:dataPt>
          <cx:dataPt idx="14">
            <cx:spPr>
              <a:solidFill>
                <a:srgbClr val="CC99FF"/>
              </a:solidFill>
              <a:ln>
                <a:solidFill>
                  <a:srgbClr val="CC99FF"/>
                </a:solidFill>
              </a:ln>
            </cx:spPr>
          </cx:dataPt>
          <cx:dataPt idx="16">
            <cx:spPr>
              <a:solidFill>
                <a:srgbClr val="7030A0"/>
              </a:solidFill>
              <a:ln>
                <a:solidFill>
                  <a:srgbClr val="7030A0"/>
                </a:solidFill>
              </a:ln>
            </cx:spPr>
          </cx:dataPt>
          <cx:dataPt idx="18">
            <cx:spPr>
              <a:solidFill>
                <a:srgbClr val="002060"/>
              </a:solidFill>
              <a:ln>
                <a:solidFill>
                  <a:srgbClr val="002060"/>
                </a:solidFill>
              </a:ln>
            </cx:spPr>
          </cx:dataPt>
          <cx:dataPt idx="20">
            <cx:spPr>
              <a:solidFill>
                <a:srgbClr val="FFC000">
                  <a:lumMod val="75000"/>
                </a:srgbClr>
              </a:solidFill>
              <a:ln>
                <a:solidFill>
                  <a:srgbClr val="FFC000">
                    <a:lumMod val="75000"/>
                  </a:srgbClr>
                </a:solidFill>
              </a:ln>
            </cx:spPr>
          </cx:dataPt>
          <cx:dataPt idx="21">
            <cx:spPr>
              <a:solidFill>
                <a:srgbClr val="4472C4">
                  <a:lumMod val="40000"/>
                  <a:lumOff val="60000"/>
                </a:srgbClr>
              </a:solidFill>
              <a:ln>
                <a:solidFill>
                  <a:srgbClr val="4472C4">
                    <a:lumMod val="40000"/>
                    <a:lumOff val="60000"/>
                  </a:srgbClr>
                </a:solidFill>
              </a:ln>
            </cx:spPr>
          </cx:dataPt>
          <cx:dataPt idx="22">
            <cx:spPr>
              <a:solidFill>
                <a:srgbClr val="70AD47"/>
              </a:solidFill>
              <a:ln>
                <a:solidFill>
                  <a:srgbClr val="70AD47"/>
                </a:solidFill>
              </a:ln>
            </cx:spPr>
          </cx:dataPt>
          <cx:dataPt idx="24">
            <cx:spPr>
              <a:solidFill>
                <a:srgbClr val="698ED0"/>
              </a:solidFill>
              <a:ln>
                <a:solidFill>
                  <a:srgbClr val="698ED0"/>
                </a:solidFill>
              </a:ln>
            </cx:spPr>
          </cx:dataPt>
          <cx:dataPt idx="26">
            <cx:spPr>
              <a:solidFill>
                <a:srgbClr val="FF0066"/>
              </a:solidFill>
              <a:ln>
                <a:solidFill>
                  <a:srgbClr val="FF0066"/>
                </a:solidFill>
              </a:ln>
            </cx:spPr>
          </cx:dataPt>
          <cx:dataPt idx="28">
            <cx:spPr>
              <a:solidFill>
                <a:srgbClr val="00CC00"/>
              </a:solidFill>
              <a:ln>
                <a:solidFill>
                  <a:srgbClr val="00CC00"/>
                </a:solidFill>
              </a:ln>
            </cx:spPr>
          </cx:dataPt>
          <cx:dataPt idx="30">
            <cx:spPr>
              <a:solidFill>
                <a:srgbClr val="FF0000"/>
              </a:solidFill>
              <a:ln>
                <a:solidFill>
                  <a:srgbClr val="FF0000"/>
                </a:solidFill>
              </a:ln>
            </cx:spPr>
          </cx:dataPt>
          <cx:dataLabels>
            <cx:txPr>
              <a:bodyPr vertOverflow="overflow" horzOverflow="overflow" wrap="square" lIns="0" tIns="0" rIns="0" bIns="0"/>
              <a:lstStyle/>
              <a:p>
                <a:pPr algn="ctr" rtl="0">
                  <a:defRPr sz="1800" b="1" i="0">
                    <a:solidFill>
                      <a:srgbClr val="FFFFFF"/>
                    </a:solidFill>
                    <a:latin typeface="Arial" panose="020B0604020202020204" pitchFamily="34" charset="0"/>
                    <a:ea typeface="Arial" panose="020B0604020202020204" pitchFamily="34" charset="0"/>
                    <a:cs typeface="Arial" panose="020B0604020202020204" pitchFamily="34" charset="0"/>
                  </a:defRPr>
                </a:pPr>
                <a:endParaRPr lang="en-US" sz="1800" b="1">
                  <a:latin typeface="Arial" panose="020B0604020202020204" pitchFamily="34" charset="0"/>
                  <a:cs typeface="Arial" panose="020B0604020202020204" pitchFamily="34" charset="0"/>
                </a:endParaRPr>
              </a:p>
            </cx:txPr>
            <cx:visibility seriesName="0" categoryName="1" value="0"/>
            <cx:dataLabel idx="16">
              <cx:txPr>
                <a:bodyPr vertOverflow="overflow" horzOverflow="overflow" wrap="square" lIns="0" tIns="0" rIns="0" bIns="0"/>
                <a:lstStyle/>
                <a:p>
                  <a:pPr algn="just" rtl="0">
                    <a:defRPr sz="1050"/>
                  </a:pPr>
                  <a:r>
                    <a:rPr lang="en-US" sz="1050" b="1">
                      <a:latin typeface="Arial" panose="020B0604020202020204" pitchFamily="34" charset="0"/>
                      <a:cs typeface="Arial" panose="020B0604020202020204" pitchFamily="34" charset="0"/>
                    </a:rPr>
                    <a:t>Otras industrias manufactureras</a:t>
                  </a:r>
                </a:p>
              </cx:txPr>
              <cx:visibility seriesName="0" categoryName="1" value="0"/>
            </cx:dataLabel>
            <cx:dataLabel idx="18">
              <cx:txPr>
                <a:bodyPr vertOverflow="overflow" horzOverflow="overflow" wrap="square" lIns="0" tIns="0" rIns="0" bIns="0"/>
                <a:lstStyle/>
                <a:p>
                  <a:pPr algn="ctr" rtl="0">
                    <a:defRPr sz="1000"/>
                  </a:pPr>
                  <a:r>
                    <a:rPr lang="en-US" sz="1000" b="1">
                      <a:latin typeface="Arial" panose="020B0604020202020204" pitchFamily="34" charset="0"/>
                      <a:cs typeface="Arial" panose="020B0604020202020204" pitchFamily="34" charset="0"/>
                    </a:rPr>
                    <a:t>Maquinaria y equipo</a:t>
                  </a:r>
                </a:p>
              </cx:txPr>
              <cx:visibility seriesName="0" categoryName="1" value="0"/>
            </cx:dataLabel>
            <cx:dataLabel idx="20">
              <cx:txPr>
                <a:bodyPr vertOverflow="overflow" horzOverflow="overflow" wrap="square" lIns="0" tIns="0" rIns="0" bIns="0"/>
                <a:lstStyle/>
                <a:p>
                  <a:pPr algn="ctr" rtl="0">
                    <a:defRPr sz="300"/>
                  </a:pPr>
                  <a:r>
                    <a:rPr lang="en-US" sz="300" b="1">
                      <a:latin typeface="Arial" panose="020B0604020202020204" pitchFamily="34" charset="0"/>
                      <a:cs typeface="Arial" panose="020B0604020202020204" pitchFamily="34" charset="0"/>
                    </a:rPr>
                    <a:t>Industrias metálicas básicas</a:t>
                  </a:r>
                </a:p>
              </cx:txPr>
              <cx:visibility seriesName="0" categoryName="1" value="0"/>
            </cx:dataLabel>
            <cx:dataLabel idx="22">
              <cx:txPr>
                <a:bodyPr vertOverflow="overflow" horzOverflow="overflow" wrap="square" lIns="0" tIns="0" rIns="0" bIns="0"/>
                <a:lstStyle/>
                <a:p>
                  <a:pPr algn="ctr" rtl="0">
                    <a:defRPr sz="400"/>
                  </a:pPr>
                  <a:r>
                    <a:rPr lang="en-US" sz="400" b="1">
                      <a:latin typeface="Arial" panose="020B0604020202020204" pitchFamily="34" charset="0"/>
                      <a:cs typeface="Arial" panose="020B0604020202020204" pitchFamily="34" charset="0"/>
                    </a:rPr>
                    <a:t>Minerales no metálicos</a:t>
                  </a:r>
                </a:p>
              </cx:txPr>
              <cx:visibility seriesName="0" categoryName="1" value="0"/>
            </cx:dataLabel>
            <cx:dataLabel idx="24">
              <cx:txPr>
                <a:bodyPr vertOverflow="overflow" horzOverflow="overflow" wrap="square" lIns="0" tIns="0" rIns="0" bIns="0"/>
                <a:lstStyle/>
                <a:p>
                  <a:pPr algn="ctr" rtl="0">
                    <a:defRPr sz="600"/>
                  </a:pPr>
                  <a:r>
                    <a:rPr lang="en-US" sz="600" b="1">
                      <a:latin typeface="Arial" panose="020B0604020202020204" pitchFamily="34" charset="0"/>
                      <a:cs typeface="Arial" panose="020B0604020202020204" pitchFamily="34" charset="0"/>
                    </a:rPr>
                    <a:t>Bebidas y el tabaco</a:t>
                  </a:r>
                </a:p>
              </cx:txPr>
              <cx:visibility seriesName="0" categoryName="1" value="0"/>
            </cx:dataLabel>
            <cx:dataLabel idx="26">
              <cx:txPr>
                <a:bodyPr vertOverflow="overflow" horzOverflow="overflow" wrap="square" lIns="0" tIns="0" rIns="0" bIns="0"/>
                <a:lstStyle/>
                <a:p>
                  <a:pPr algn="ctr" rtl="0">
                    <a:defRPr sz="800"/>
                  </a:pPr>
                  <a:r>
                    <a:rPr lang="en-US" sz="800" b="1">
                      <a:latin typeface="Arial" panose="020B0604020202020204" pitchFamily="34" charset="0"/>
                      <a:cs typeface="Arial" panose="020B0604020202020204" pitchFamily="34" charset="0"/>
                    </a:rPr>
                    <a:t>Industria del papel</a:t>
                  </a:r>
                </a:p>
              </cx:txPr>
              <cx:visibility seriesName="0" categoryName="1" value="0"/>
            </cx:dataLabel>
            <cx:dataLabel idx="28">
              <cx:txPr>
                <a:bodyPr vertOverflow="overflow" horzOverflow="overflow" wrap="square" lIns="0" tIns="0" rIns="0" bIns="0"/>
                <a:lstStyle/>
                <a:p>
                  <a:pPr algn="ctr" rtl="0">
                    <a:defRPr sz="1400"/>
                  </a:pPr>
                  <a:r>
                    <a:rPr lang="en-US" sz="1400" b="1">
                      <a:latin typeface="Arial" panose="020B0604020202020204" pitchFamily="34" charset="0"/>
                      <a:cs typeface="Arial" panose="020B0604020202020204" pitchFamily="34" charset="0"/>
                    </a:rPr>
                    <a:t>Prendas de vestir</a:t>
                  </a:r>
                </a:p>
              </cx:txPr>
              <cx:visibility seriesName="0" categoryName="1" value="0"/>
            </cx:dataLabel>
            <cx:dataLabel idx="30">
              <cx:txPr>
                <a:bodyPr vertOverflow="overflow" horzOverflow="overflow" wrap="square" lIns="0" tIns="0" rIns="0" bIns="0"/>
                <a:lstStyle/>
                <a:p>
                  <a:pPr algn="ctr" rtl="0">
                    <a:defRPr sz="600"/>
                  </a:pPr>
                  <a:r>
                    <a:rPr lang="en-US" sz="600" b="1">
                      <a:latin typeface="Arial" panose="020B0604020202020204" pitchFamily="34" charset="0"/>
                      <a:cs typeface="Arial" panose="020B0604020202020204" pitchFamily="34" charset="0"/>
                    </a:rPr>
                    <a:t>Muebles, colchones y persianas</a:t>
                  </a:r>
                </a:p>
              </cx:txPr>
              <cx:visibility seriesName="0" categoryName="1" value="0"/>
            </cx:dataLabel>
          </cx:dataLabels>
          <cx:dataId val="0"/>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0DFD5-7B6F-4E89-9137-6380D335247E}" type="doc">
      <dgm:prSet loTypeId="urn:microsoft.com/office/officeart/2005/8/layout/vProcess5" loCatId="process" qsTypeId="urn:microsoft.com/office/officeart/2005/8/quickstyle/simple2" qsCatId="simple" csTypeId="urn:microsoft.com/office/officeart/2005/8/colors/accent1_3" csCatId="accent1" phldr="1"/>
      <dgm:spPr/>
      <dgm:t>
        <a:bodyPr/>
        <a:lstStyle/>
        <a:p>
          <a:endParaRPr lang="en-US"/>
        </a:p>
      </dgm:t>
    </dgm:pt>
    <dgm:pt modelId="{BA9BB8C0-5B10-4D7F-AFC2-23A865869179}">
      <dgm:prSet/>
      <dgm:spPr/>
      <dgm:t>
        <a:bodyPr/>
        <a:lstStyle/>
        <a:p>
          <a:r>
            <a:rPr lang="en-US" b="1" dirty="0">
              <a:latin typeface="Arial" panose="020B0604020202020204" pitchFamily="34" charset="0"/>
              <a:cs typeface="Arial" panose="020B0604020202020204" pitchFamily="34" charset="0"/>
            </a:rPr>
            <a:t>Introduction and objective</a:t>
          </a:r>
        </a:p>
      </dgm:t>
    </dgm:pt>
    <dgm:pt modelId="{C10787FC-FF54-4DC7-901D-DD5DD96E541E}" type="parTrans" cxnId="{3113931D-4B00-4084-9639-00F092AF2E88}">
      <dgm:prSet/>
      <dgm:spPr/>
      <dgm:t>
        <a:bodyPr/>
        <a:lstStyle/>
        <a:p>
          <a:endParaRPr lang="en-US"/>
        </a:p>
      </dgm:t>
    </dgm:pt>
    <dgm:pt modelId="{B5BF1C59-FEFB-4839-B7A3-E8D1FD1F8792}" type="sibTrans" cxnId="{3113931D-4B00-4084-9639-00F092AF2E88}">
      <dgm:prSet/>
      <dgm:spPr/>
      <dgm:t>
        <a:bodyPr/>
        <a:lstStyle/>
        <a:p>
          <a:endParaRPr lang="en-US"/>
        </a:p>
      </dgm:t>
    </dgm:pt>
    <dgm:pt modelId="{2063D172-6C6B-400B-B9BF-2BB0BC1786FB}">
      <dgm:prSet/>
      <dgm:spPr/>
      <dgm:t>
        <a:bodyPr/>
        <a:lstStyle/>
        <a:p>
          <a:r>
            <a:rPr lang="en-US" b="1" dirty="0">
              <a:latin typeface="Arial" panose="020B0604020202020204" pitchFamily="34" charset="0"/>
              <a:cs typeface="Arial" panose="020B0604020202020204" pitchFamily="34" charset="0"/>
            </a:rPr>
            <a:t>Methodological aspects</a:t>
          </a:r>
        </a:p>
      </dgm:t>
    </dgm:pt>
    <dgm:pt modelId="{1D5F4338-AED7-46EC-ACD3-CCE5536CBA32}" type="parTrans" cxnId="{CEA5243E-AB42-47F5-B5C7-66F8C0A7B4B4}">
      <dgm:prSet/>
      <dgm:spPr/>
      <dgm:t>
        <a:bodyPr/>
        <a:lstStyle/>
        <a:p>
          <a:endParaRPr lang="en-US"/>
        </a:p>
      </dgm:t>
    </dgm:pt>
    <dgm:pt modelId="{094B7C5E-29BD-4769-AE02-259351154670}" type="sibTrans" cxnId="{CEA5243E-AB42-47F5-B5C7-66F8C0A7B4B4}">
      <dgm:prSet/>
      <dgm:spPr/>
      <dgm:t>
        <a:bodyPr/>
        <a:lstStyle/>
        <a:p>
          <a:endParaRPr lang="en-US"/>
        </a:p>
      </dgm:t>
    </dgm:pt>
    <dgm:pt modelId="{95553624-A89C-4126-BAF0-658486082DB6}">
      <dgm:prSet/>
      <dgm:spPr/>
      <dgm:t>
        <a:bodyPr/>
        <a:lstStyle/>
        <a:p>
          <a:r>
            <a:rPr lang="en-US" b="1">
              <a:latin typeface="Arial" panose="020B0604020202020204" pitchFamily="34" charset="0"/>
              <a:cs typeface="Arial" panose="020B0604020202020204" pitchFamily="34" charset="0"/>
            </a:rPr>
            <a:t>Main outcomes</a:t>
          </a:r>
        </a:p>
      </dgm:t>
    </dgm:pt>
    <dgm:pt modelId="{88828EB8-4A5F-4549-8A4C-0F96397D9175}" type="parTrans" cxnId="{1F098B0E-7EA8-4869-8B87-D6F3B9903D5F}">
      <dgm:prSet/>
      <dgm:spPr/>
      <dgm:t>
        <a:bodyPr/>
        <a:lstStyle/>
        <a:p>
          <a:endParaRPr lang="en-US"/>
        </a:p>
      </dgm:t>
    </dgm:pt>
    <dgm:pt modelId="{217949FA-87F1-4F18-9B0C-4C14ED329A21}" type="sibTrans" cxnId="{1F098B0E-7EA8-4869-8B87-D6F3B9903D5F}">
      <dgm:prSet/>
      <dgm:spPr/>
      <dgm:t>
        <a:bodyPr/>
        <a:lstStyle/>
        <a:p>
          <a:endParaRPr lang="en-US"/>
        </a:p>
      </dgm:t>
    </dgm:pt>
    <dgm:pt modelId="{E8BC3085-2D6D-4C34-8D36-0BBADB44E3D4}">
      <dgm:prSet/>
      <dgm:spPr/>
      <dgm:t>
        <a:bodyPr/>
        <a:lstStyle/>
        <a:p>
          <a:r>
            <a:rPr lang="en-US" b="1" dirty="0">
              <a:latin typeface="Arial" panose="020B0604020202020204" pitchFamily="34" charset="0"/>
              <a:cs typeface="Arial" panose="020B0604020202020204" pitchFamily="34" charset="0"/>
            </a:rPr>
            <a:t>Conclusions and next steps</a:t>
          </a:r>
        </a:p>
      </dgm:t>
    </dgm:pt>
    <dgm:pt modelId="{E6D8C5C8-D576-4550-B326-1B2FDF4D75EA}" type="parTrans" cxnId="{BBA445B6-F40C-4D6C-970E-DE40FFA904FB}">
      <dgm:prSet/>
      <dgm:spPr/>
      <dgm:t>
        <a:bodyPr/>
        <a:lstStyle/>
        <a:p>
          <a:endParaRPr lang="en-US"/>
        </a:p>
      </dgm:t>
    </dgm:pt>
    <dgm:pt modelId="{7DEE0F29-86B8-4909-AC78-17FA94CB6ECD}" type="sibTrans" cxnId="{BBA445B6-F40C-4D6C-970E-DE40FFA904FB}">
      <dgm:prSet/>
      <dgm:spPr/>
      <dgm:t>
        <a:bodyPr/>
        <a:lstStyle/>
        <a:p>
          <a:endParaRPr lang="en-US"/>
        </a:p>
      </dgm:t>
    </dgm:pt>
    <dgm:pt modelId="{29246CDB-617F-4271-A861-A9CC7E831650}" type="pres">
      <dgm:prSet presAssocID="{4910DFD5-7B6F-4E89-9137-6380D335247E}" presName="outerComposite" presStyleCnt="0">
        <dgm:presLayoutVars>
          <dgm:chMax val="5"/>
          <dgm:dir/>
          <dgm:resizeHandles val="exact"/>
        </dgm:presLayoutVars>
      </dgm:prSet>
      <dgm:spPr/>
    </dgm:pt>
    <dgm:pt modelId="{745B2B83-2A98-413B-8D2A-1E7C97A8F424}" type="pres">
      <dgm:prSet presAssocID="{4910DFD5-7B6F-4E89-9137-6380D335247E}" presName="dummyMaxCanvas" presStyleCnt="0">
        <dgm:presLayoutVars/>
      </dgm:prSet>
      <dgm:spPr/>
    </dgm:pt>
    <dgm:pt modelId="{F9E75038-166A-4153-B787-CC2825EED7BF}" type="pres">
      <dgm:prSet presAssocID="{4910DFD5-7B6F-4E89-9137-6380D335247E}" presName="FourNodes_1" presStyleLbl="node1" presStyleIdx="0" presStyleCnt="4">
        <dgm:presLayoutVars>
          <dgm:bulletEnabled val="1"/>
        </dgm:presLayoutVars>
      </dgm:prSet>
      <dgm:spPr/>
    </dgm:pt>
    <dgm:pt modelId="{1CF1DF08-F8ED-429F-95D5-01F79E50B933}" type="pres">
      <dgm:prSet presAssocID="{4910DFD5-7B6F-4E89-9137-6380D335247E}" presName="FourNodes_2" presStyleLbl="node1" presStyleIdx="1" presStyleCnt="4">
        <dgm:presLayoutVars>
          <dgm:bulletEnabled val="1"/>
        </dgm:presLayoutVars>
      </dgm:prSet>
      <dgm:spPr/>
    </dgm:pt>
    <dgm:pt modelId="{54C56BBD-9A6A-41AB-ABF6-0342060AEDC7}" type="pres">
      <dgm:prSet presAssocID="{4910DFD5-7B6F-4E89-9137-6380D335247E}" presName="FourNodes_3" presStyleLbl="node1" presStyleIdx="2" presStyleCnt="4">
        <dgm:presLayoutVars>
          <dgm:bulletEnabled val="1"/>
        </dgm:presLayoutVars>
      </dgm:prSet>
      <dgm:spPr/>
    </dgm:pt>
    <dgm:pt modelId="{74DCA4E4-BA5C-4F15-B915-8A3DC5407876}" type="pres">
      <dgm:prSet presAssocID="{4910DFD5-7B6F-4E89-9137-6380D335247E}" presName="FourNodes_4" presStyleLbl="node1" presStyleIdx="3" presStyleCnt="4">
        <dgm:presLayoutVars>
          <dgm:bulletEnabled val="1"/>
        </dgm:presLayoutVars>
      </dgm:prSet>
      <dgm:spPr/>
    </dgm:pt>
    <dgm:pt modelId="{E449343A-97FF-434F-93B5-E33EA747B3DC}" type="pres">
      <dgm:prSet presAssocID="{4910DFD5-7B6F-4E89-9137-6380D335247E}" presName="FourConn_1-2" presStyleLbl="fgAccFollowNode1" presStyleIdx="0" presStyleCnt="3">
        <dgm:presLayoutVars>
          <dgm:bulletEnabled val="1"/>
        </dgm:presLayoutVars>
      </dgm:prSet>
      <dgm:spPr/>
    </dgm:pt>
    <dgm:pt modelId="{350BA290-010C-47E9-9596-293B52F91F66}" type="pres">
      <dgm:prSet presAssocID="{4910DFD5-7B6F-4E89-9137-6380D335247E}" presName="FourConn_2-3" presStyleLbl="fgAccFollowNode1" presStyleIdx="1" presStyleCnt="3">
        <dgm:presLayoutVars>
          <dgm:bulletEnabled val="1"/>
        </dgm:presLayoutVars>
      </dgm:prSet>
      <dgm:spPr/>
    </dgm:pt>
    <dgm:pt modelId="{E38C6F0E-4D82-43CC-A6D2-15ED8615EA98}" type="pres">
      <dgm:prSet presAssocID="{4910DFD5-7B6F-4E89-9137-6380D335247E}" presName="FourConn_3-4" presStyleLbl="fgAccFollowNode1" presStyleIdx="2" presStyleCnt="3">
        <dgm:presLayoutVars>
          <dgm:bulletEnabled val="1"/>
        </dgm:presLayoutVars>
      </dgm:prSet>
      <dgm:spPr/>
    </dgm:pt>
    <dgm:pt modelId="{9CFB0DCB-D592-407C-ABB5-EC9E505C8D0A}" type="pres">
      <dgm:prSet presAssocID="{4910DFD5-7B6F-4E89-9137-6380D335247E}" presName="FourNodes_1_text" presStyleLbl="node1" presStyleIdx="3" presStyleCnt="4">
        <dgm:presLayoutVars>
          <dgm:bulletEnabled val="1"/>
        </dgm:presLayoutVars>
      </dgm:prSet>
      <dgm:spPr/>
    </dgm:pt>
    <dgm:pt modelId="{8AAFCD3F-612E-404C-B101-697331270755}" type="pres">
      <dgm:prSet presAssocID="{4910DFD5-7B6F-4E89-9137-6380D335247E}" presName="FourNodes_2_text" presStyleLbl="node1" presStyleIdx="3" presStyleCnt="4">
        <dgm:presLayoutVars>
          <dgm:bulletEnabled val="1"/>
        </dgm:presLayoutVars>
      </dgm:prSet>
      <dgm:spPr/>
    </dgm:pt>
    <dgm:pt modelId="{C407104F-040D-46EA-BFAA-FCAB3951D335}" type="pres">
      <dgm:prSet presAssocID="{4910DFD5-7B6F-4E89-9137-6380D335247E}" presName="FourNodes_3_text" presStyleLbl="node1" presStyleIdx="3" presStyleCnt="4">
        <dgm:presLayoutVars>
          <dgm:bulletEnabled val="1"/>
        </dgm:presLayoutVars>
      </dgm:prSet>
      <dgm:spPr/>
    </dgm:pt>
    <dgm:pt modelId="{5CBB73E4-A025-4BB9-BD64-4DE328FCC200}" type="pres">
      <dgm:prSet presAssocID="{4910DFD5-7B6F-4E89-9137-6380D335247E}" presName="FourNodes_4_text" presStyleLbl="node1" presStyleIdx="3" presStyleCnt="4">
        <dgm:presLayoutVars>
          <dgm:bulletEnabled val="1"/>
        </dgm:presLayoutVars>
      </dgm:prSet>
      <dgm:spPr/>
    </dgm:pt>
  </dgm:ptLst>
  <dgm:cxnLst>
    <dgm:cxn modelId="{42BCA20A-7B11-4B78-BF1A-759AAD5882B0}" type="presOf" srcId="{4910DFD5-7B6F-4E89-9137-6380D335247E}" destId="{29246CDB-617F-4271-A861-A9CC7E831650}" srcOrd="0" destOrd="0" presId="urn:microsoft.com/office/officeart/2005/8/layout/vProcess5"/>
    <dgm:cxn modelId="{1F098B0E-7EA8-4869-8B87-D6F3B9903D5F}" srcId="{4910DFD5-7B6F-4E89-9137-6380D335247E}" destId="{95553624-A89C-4126-BAF0-658486082DB6}" srcOrd="2" destOrd="0" parTransId="{88828EB8-4A5F-4549-8A4C-0F96397D9175}" sibTransId="{217949FA-87F1-4F18-9B0C-4C14ED329A21}"/>
    <dgm:cxn modelId="{3113931D-4B00-4084-9639-00F092AF2E88}" srcId="{4910DFD5-7B6F-4E89-9137-6380D335247E}" destId="{BA9BB8C0-5B10-4D7F-AFC2-23A865869179}" srcOrd="0" destOrd="0" parTransId="{C10787FC-FF54-4DC7-901D-DD5DD96E541E}" sibTransId="{B5BF1C59-FEFB-4839-B7A3-E8D1FD1F8792}"/>
    <dgm:cxn modelId="{3B7B5C31-D733-4413-8543-F8C374F9F119}" type="presOf" srcId="{E8BC3085-2D6D-4C34-8D36-0BBADB44E3D4}" destId="{74DCA4E4-BA5C-4F15-B915-8A3DC5407876}" srcOrd="0" destOrd="0" presId="urn:microsoft.com/office/officeart/2005/8/layout/vProcess5"/>
    <dgm:cxn modelId="{CEA5243E-AB42-47F5-B5C7-66F8C0A7B4B4}" srcId="{4910DFD5-7B6F-4E89-9137-6380D335247E}" destId="{2063D172-6C6B-400B-B9BF-2BB0BC1786FB}" srcOrd="1" destOrd="0" parTransId="{1D5F4338-AED7-46EC-ACD3-CCE5536CBA32}" sibTransId="{094B7C5E-29BD-4769-AE02-259351154670}"/>
    <dgm:cxn modelId="{7BE14C64-6562-46D1-BFF4-2EA98E8E0F49}" type="presOf" srcId="{217949FA-87F1-4F18-9B0C-4C14ED329A21}" destId="{E38C6F0E-4D82-43CC-A6D2-15ED8615EA98}" srcOrd="0" destOrd="0" presId="urn:microsoft.com/office/officeart/2005/8/layout/vProcess5"/>
    <dgm:cxn modelId="{DAF06856-BC01-4694-9D6C-57642DF1EA69}" type="presOf" srcId="{95553624-A89C-4126-BAF0-658486082DB6}" destId="{54C56BBD-9A6A-41AB-ABF6-0342060AEDC7}" srcOrd="0" destOrd="0" presId="urn:microsoft.com/office/officeart/2005/8/layout/vProcess5"/>
    <dgm:cxn modelId="{80C2737A-C7F0-41F7-9883-9C1B658856F9}" type="presOf" srcId="{BA9BB8C0-5B10-4D7F-AFC2-23A865869179}" destId="{9CFB0DCB-D592-407C-ABB5-EC9E505C8D0A}" srcOrd="1" destOrd="0" presId="urn:microsoft.com/office/officeart/2005/8/layout/vProcess5"/>
    <dgm:cxn modelId="{240E7A7D-CC6E-485A-A5CF-A3B3EF365DF4}" type="presOf" srcId="{E8BC3085-2D6D-4C34-8D36-0BBADB44E3D4}" destId="{5CBB73E4-A025-4BB9-BD64-4DE328FCC200}" srcOrd="1" destOrd="0" presId="urn:microsoft.com/office/officeart/2005/8/layout/vProcess5"/>
    <dgm:cxn modelId="{044DAB7E-DFC1-4BAF-9F85-326AA2EEB573}" type="presOf" srcId="{2063D172-6C6B-400B-B9BF-2BB0BC1786FB}" destId="{1CF1DF08-F8ED-429F-95D5-01F79E50B933}" srcOrd="0" destOrd="0" presId="urn:microsoft.com/office/officeart/2005/8/layout/vProcess5"/>
    <dgm:cxn modelId="{C698A5A1-8266-4A85-81B9-765898BE68B0}" type="presOf" srcId="{094B7C5E-29BD-4769-AE02-259351154670}" destId="{350BA290-010C-47E9-9596-293B52F91F66}" srcOrd="0" destOrd="0" presId="urn:microsoft.com/office/officeart/2005/8/layout/vProcess5"/>
    <dgm:cxn modelId="{E27BEFA2-AB8D-4DF8-AA8A-C23BC8C8D819}" type="presOf" srcId="{B5BF1C59-FEFB-4839-B7A3-E8D1FD1F8792}" destId="{E449343A-97FF-434F-93B5-E33EA747B3DC}" srcOrd="0" destOrd="0" presId="urn:microsoft.com/office/officeart/2005/8/layout/vProcess5"/>
    <dgm:cxn modelId="{BBA445B6-F40C-4D6C-970E-DE40FFA904FB}" srcId="{4910DFD5-7B6F-4E89-9137-6380D335247E}" destId="{E8BC3085-2D6D-4C34-8D36-0BBADB44E3D4}" srcOrd="3" destOrd="0" parTransId="{E6D8C5C8-D576-4550-B326-1B2FDF4D75EA}" sibTransId="{7DEE0F29-86B8-4909-AC78-17FA94CB6ECD}"/>
    <dgm:cxn modelId="{668D33C3-D42F-48CA-81D2-EE17B46932BA}" type="presOf" srcId="{95553624-A89C-4126-BAF0-658486082DB6}" destId="{C407104F-040D-46EA-BFAA-FCAB3951D335}" srcOrd="1" destOrd="0" presId="urn:microsoft.com/office/officeart/2005/8/layout/vProcess5"/>
    <dgm:cxn modelId="{E83618E5-1A27-4D8A-AE7F-AB304D2370D3}" type="presOf" srcId="{BA9BB8C0-5B10-4D7F-AFC2-23A865869179}" destId="{F9E75038-166A-4153-B787-CC2825EED7BF}" srcOrd="0" destOrd="0" presId="urn:microsoft.com/office/officeart/2005/8/layout/vProcess5"/>
    <dgm:cxn modelId="{315138FC-5472-488B-9F85-AEAFCD283E63}" type="presOf" srcId="{2063D172-6C6B-400B-B9BF-2BB0BC1786FB}" destId="{8AAFCD3F-612E-404C-B101-697331270755}" srcOrd="1" destOrd="0" presId="urn:microsoft.com/office/officeart/2005/8/layout/vProcess5"/>
    <dgm:cxn modelId="{46662995-B1A5-419A-96BE-1FB1B081D594}" type="presParOf" srcId="{29246CDB-617F-4271-A861-A9CC7E831650}" destId="{745B2B83-2A98-413B-8D2A-1E7C97A8F424}" srcOrd="0" destOrd="0" presId="urn:microsoft.com/office/officeart/2005/8/layout/vProcess5"/>
    <dgm:cxn modelId="{591ECDD2-B3B7-45DE-ADAA-39ABCF1F13F8}" type="presParOf" srcId="{29246CDB-617F-4271-A861-A9CC7E831650}" destId="{F9E75038-166A-4153-B787-CC2825EED7BF}" srcOrd="1" destOrd="0" presId="urn:microsoft.com/office/officeart/2005/8/layout/vProcess5"/>
    <dgm:cxn modelId="{9647F552-7BAD-4FB3-8081-E1DC8CA96AD1}" type="presParOf" srcId="{29246CDB-617F-4271-A861-A9CC7E831650}" destId="{1CF1DF08-F8ED-429F-95D5-01F79E50B933}" srcOrd="2" destOrd="0" presId="urn:microsoft.com/office/officeart/2005/8/layout/vProcess5"/>
    <dgm:cxn modelId="{7655464A-32F9-4F5F-8B98-C5CDA3DE53F7}" type="presParOf" srcId="{29246CDB-617F-4271-A861-A9CC7E831650}" destId="{54C56BBD-9A6A-41AB-ABF6-0342060AEDC7}" srcOrd="3" destOrd="0" presId="urn:microsoft.com/office/officeart/2005/8/layout/vProcess5"/>
    <dgm:cxn modelId="{519CC3BE-BBC1-456A-B339-B3E900A030DC}" type="presParOf" srcId="{29246CDB-617F-4271-A861-A9CC7E831650}" destId="{74DCA4E4-BA5C-4F15-B915-8A3DC5407876}" srcOrd="4" destOrd="0" presId="urn:microsoft.com/office/officeart/2005/8/layout/vProcess5"/>
    <dgm:cxn modelId="{CDF11E34-FF64-470F-8E07-D4174636D6D0}" type="presParOf" srcId="{29246CDB-617F-4271-A861-A9CC7E831650}" destId="{E449343A-97FF-434F-93B5-E33EA747B3DC}" srcOrd="5" destOrd="0" presId="urn:microsoft.com/office/officeart/2005/8/layout/vProcess5"/>
    <dgm:cxn modelId="{885C1CE2-B3C0-4849-8781-CD011E10E47F}" type="presParOf" srcId="{29246CDB-617F-4271-A861-A9CC7E831650}" destId="{350BA290-010C-47E9-9596-293B52F91F66}" srcOrd="6" destOrd="0" presId="urn:microsoft.com/office/officeart/2005/8/layout/vProcess5"/>
    <dgm:cxn modelId="{D98B0697-D02A-4BBB-845A-2091AFA9286E}" type="presParOf" srcId="{29246CDB-617F-4271-A861-A9CC7E831650}" destId="{E38C6F0E-4D82-43CC-A6D2-15ED8615EA98}" srcOrd="7" destOrd="0" presId="urn:microsoft.com/office/officeart/2005/8/layout/vProcess5"/>
    <dgm:cxn modelId="{71F44CC4-8F6D-4E27-A313-46A3F81C8D0C}" type="presParOf" srcId="{29246CDB-617F-4271-A861-A9CC7E831650}" destId="{9CFB0DCB-D592-407C-ABB5-EC9E505C8D0A}" srcOrd="8" destOrd="0" presId="urn:microsoft.com/office/officeart/2005/8/layout/vProcess5"/>
    <dgm:cxn modelId="{60CBE738-65B7-4DC2-B0FB-7110EEF0DA7D}" type="presParOf" srcId="{29246CDB-617F-4271-A861-A9CC7E831650}" destId="{8AAFCD3F-612E-404C-B101-697331270755}" srcOrd="9" destOrd="0" presId="urn:microsoft.com/office/officeart/2005/8/layout/vProcess5"/>
    <dgm:cxn modelId="{0B3D435C-6B80-4FEB-AEFE-395CADF78042}" type="presParOf" srcId="{29246CDB-617F-4271-A861-A9CC7E831650}" destId="{C407104F-040D-46EA-BFAA-FCAB3951D335}" srcOrd="10" destOrd="0" presId="urn:microsoft.com/office/officeart/2005/8/layout/vProcess5"/>
    <dgm:cxn modelId="{265B8909-C14C-45EC-8408-D620891E9A40}" type="presParOf" srcId="{29246CDB-617F-4271-A861-A9CC7E831650}" destId="{5CBB73E4-A025-4BB9-BD64-4DE328FCC200}"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F41FA-69E0-484D-9432-C6AC23ADF42E}"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n-US"/>
        </a:p>
      </dgm:t>
    </dgm:pt>
    <dgm:pt modelId="{A03DD8FC-0D3C-4470-965B-2B12816E9482}">
      <dgm:prSet phldrT="[Texto]" custT="1"/>
      <dgm:spPr>
        <a:solidFill>
          <a:srgbClr val="00B050"/>
        </a:solidFill>
      </dgm:spPr>
      <dgm:t>
        <a:bodyPr/>
        <a:lstStyle/>
        <a:p>
          <a:r>
            <a:rPr lang="en-US" sz="2400" kern="1200" dirty="0">
              <a:solidFill>
                <a:srgbClr val="002060"/>
              </a:solidFill>
              <a:latin typeface="Arial" panose="020B0604020202020204" pitchFamily="34" charset="0"/>
              <a:cs typeface="Arial" panose="020B0604020202020204" pitchFamily="34" charset="0"/>
            </a:rPr>
            <a:t>In 2018 the manufacturing industry accounted 23.9% of the total employee by private sector and public enterprises in Mexico</a:t>
          </a:r>
          <a:r>
            <a:rPr lang="en-US" sz="2400" kern="1200" baseline="30000" dirty="0">
              <a:solidFill>
                <a:srgbClr val="002060"/>
              </a:solidFill>
              <a:latin typeface="Arial" panose="020B0604020202020204" pitchFamily="34" charset="0"/>
              <a:ea typeface="+mn-ea"/>
              <a:cs typeface="Arial" panose="020B0604020202020204" pitchFamily="34" charset="0"/>
            </a:rPr>
            <a:t>2</a:t>
          </a:r>
        </a:p>
      </dgm:t>
    </dgm:pt>
    <dgm:pt modelId="{79B1C5B8-2302-4D11-9254-8F96194E69F3}" type="parTrans" cxnId="{E026FD68-04E0-4B8B-BDA1-72DFC00BB086}">
      <dgm:prSet/>
      <dgm:spPr/>
      <dgm:t>
        <a:bodyPr/>
        <a:lstStyle/>
        <a:p>
          <a:endParaRPr lang="en-US"/>
        </a:p>
      </dgm:t>
    </dgm:pt>
    <dgm:pt modelId="{67B663C8-0118-4DBF-8120-BD6E32F2B4B4}" type="sibTrans" cxnId="{E026FD68-04E0-4B8B-BDA1-72DFC00BB086}">
      <dgm:prSet/>
      <dgm:spPr/>
      <dgm:t>
        <a:bodyPr/>
        <a:lstStyle/>
        <a:p>
          <a:endParaRPr lang="en-US"/>
        </a:p>
      </dgm:t>
    </dgm:pt>
    <dgm:pt modelId="{0F487532-FBB2-4BFB-9DDF-D14E1CEC645A}">
      <dgm:prSet phldrT="[Texto]"/>
      <dgm:spPr>
        <a:solidFill>
          <a:srgbClr val="FF6600"/>
        </a:solidFill>
        <a:ln>
          <a:solidFill>
            <a:srgbClr val="FF6600"/>
          </a:solidFill>
        </a:ln>
      </dgm:spPr>
      <dgm:t>
        <a:bodyPr/>
        <a:lstStyle/>
        <a:p>
          <a:r>
            <a:rPr lang="en-US" dirty="0">
              <a:solidFill>
                <a:srgbClr val="002060"/>
              </a:solidFill>
              <a:latin typeface="Arial" panose="020B0604020202020204" pitchFamily="34" charset="0"/>
              <a:cs typeface="Arial" panose="020B0604020202020204" pitchFamily="34" charset="0"/>
            </a:rPr>
            <a:t>The rich detail available in the data sources on manufacturing firms allowed to have a robust enterprise population data set on this activity</a:t>
          </a:r>
          <a:r>
            <a:rPr lang="en-US" dirty="0">
              <a:solidFill>
                <a:srgbClr val="002060"/>
              </a:solidFill>
              <a:latin typeface="Arial" panose="020B0604020202020204" pitchFamily="34" charset="0"/>
              <a:ea typeface="+mn-ea"/>
              <a:cs typeface="Arial" panose="020B0604020202020204" pitchFamily="34" charset="0"/>
            </a:rPr>
            <a:t> </a:t>
          </a:r>
          <a:endParaRPr lang="en-US" baseline="30000" dirty="0">
            <a:solidFill>
              <a:srgbClr val="002060"/>
            </a:solidFill>
            <a:latin typeface="Arial" panose="020B0604020202020204" pitchFamily="34" charset="0"/>
            <a:cs typeface="Arial" panose="020B0604020202020204" pitchFamily="34" charset="0"/>
          </a:endParaRPr>
        </a:p>
      </dgm:t>
    </dgm:pt>
    <dgm:pt modelId="{D36C0500-6E27-4424-BC41-DF0E5F877F48}" type="sibTrans" cxnId="{49835F22-857D-43ED-8D82-F8AE1F6E5DBB}">
      <dgm:prSet/>
      <dgm:spPr/>
      <dgm:t>
        <a:bodyPr/>
        <a:lstStyle/>
        <a:p>
          <a:endParaRPr lang="en-US"/>
        </a:p>
      </dgm:t>
    </dgm:pt>
    <dgm:pt modelId="{F36647D9-9236-4E04-A083-01A72267F9F8}" type="parTrans" cxnId="{49835F22-857D-43ED-8D82-F8AE1F6E5DBB}">
      <dgm:prSet/>
      <dgm:spPr/>
      <dgm:t>
        <a:bodyPr/>
        <a:lstStyle/>
        <a:p>
          <a:endParaRPr lang="en-US"/>
        </a:p>
      </dgm:t>
    </dgm:pt>
    <dgm:pt modelId="{BB8863E4-A23F-47D3-9428-58B3D9BE8B2A}">
      <dgm:prSet phldrT="[Texto]" custT="1"/>
      <dgm:spPr>
        <a:solidFill>
          <a:srgbClr val="FFC000"/>
        </a:solidFill>
      </dgm:spPr>
      <dgm:t>
        <a:bodyPr/>
        <a:lstStyle/>
        <a:p>
          <a:r>
            <a:rPr lang="en-US" sz="2400" kern="1200" dirty="0">
              <a:solidFill>
                <a:srgbClr val="002060"/>
              </a:solidFill>
              <a:latin typeface="Arial" panose="020B0604020202020204" pitchFamily="34" charset="0"/>
              <a:cs typeface="Arial" panose="020B0604020202020204" pitchFamily="34" charset="0"/>
            </a:rPr>
            <a:t>Manufacturing is the most relevant activity in Mexican exports. During 2021 represented 88.1% of the total exports</a:t>
          </a:r>
          <a:r>
            <a:rPr lang="en-US" sz="2400" kern="1200" baseline="30000" dirty="0">
              <a:solidFill>
                <a:srgbClr val="002060"/>
              </a:solidFill>
              <a:latin typeface="Arial" panose="020B0604020202020204" pitchFamily="34" charset="0"/>
              <a:ea typeface="+mn-ea"/>
              <a:cs typeface="Arial" panose="020B0604020202020204" pitchFamily="34" charset="0"/>
            </a:rPr>
            <a:t>1</a:t>
          </a:r>
          <a:endParaRPr lang="es-MX" sz="2400" kern="1200" baseline="30000" dirty="0">
            <a:solidFill>
              <a:srgbClr val="002060"/>
            </a:solidFill>
            <a:latin typeface="Arial" panose="020B0604020202020204" pitchFamily="34" charset="0"/>
            <a:ea typeface="+mn-ea"/>
            <a:cs typeface="Arial" panose="020B0604020202020204" pitchFamily="34" charset="0"/>
          </a:endParaRPr>
        </a:p>
      </dgm:t>
    </dgm:pt>
    <dgm:pt modelId="{549FFB25-BF1D-4FCB-B4CF-D192941E1B07}" type="parTrans" cxnId="{4C250057-E13D-46D5-8351-8CB51EE1F728}">
      <dgm:prSet/>
      <dgm:spPr/>
      <dgm:t>
        <a:bodyPr/>
        <a:lstStyle/>
        <a:p>
          <a:endParaRPr lang="en-US"/>
        </a:p>
      </dgm:t>
    </dgm:pt>
    <dgm:pt modelId="{C2D19222-EBB9-46D3-AC3F-7992501DC10B}" type="sibTrans" cxnId="{4C250057-E13D-46D5-8351-8CB51EE1F728}">
      <dgm:prSet/>
      <dgm:spPr/>
      <dgm:t>
        <a:bodyPr/>
        <a:lstStyle/>
        <a:p>
          <a:endParaRPr lang="en-US"/>
        </a:p>
      </dgm:t>
    </dgm:pt>
    <dgm:pt modelId="{C691A85B-6AEB-4F21-8F0C-EDA5F3586DF1}" type="pres">
      <dgm:prSet presAssocID="{E3FF41FA-69E0-484D-9432-C6AC23ADF42E}" presName="Name0" presStyleCnt="0">
        <dgm:presLayoutVars>
          <dgm:chMax val="7"/>
          <dgm:chPref val="7"/>
          <dgm:dir/>
        </dgm:presLayoutVars>
      </dgm:prSet>
      <dgm:spPr/>
    </dgm:pt>
    <dgm:pt modelId="{4A18E794-72CF-4BD9-8311-366DDC4E038F}" type="pres">
      <dgm:prSet presAssocID="{E3FF41FA-69E0-484D-9432-C6AC23ADF42E}" presName="Name1" presStyleCnt="0"/>
      <dgm:spPr/>
    </dgm:pt>
    <dgm:pt modelId="{26640759-14B2-431F-8C0C-93706AC7745A}" type="pres">
      <dgm:prSet presAssocID="{E3FF41FA-69E0-484D-9432-C6AC23ADF42E}" presName="cycle" presStyleCnt="0"/>
      <dgm:spPr/>
    </dgm:pt>
    <dgm:pt modelId="{F26EC6A5-E00B-4F77-AB4D-031A05886160}" type="pres">
      <dgm:prSet presAssocID="{E3FF41FA-69E0-484D-9432-C6AC23ADF42E}" presName="srcNode" presStyleLbl="node1" presStyleIdx="0" presStyleCnt="3"/>
      <dgm:spPr/>
    </dgm:pt>
    <dgm:pt modelId="{984A0311-A23D-4EE4-A56F-1AF963409893}" type="pres">
      <dgm:prSet presAssocID="{E3FF41FA-69E0-484D-9432-C6AC23ADF42E}" presName="conn" presStyleLbl="parChTrans1D2" presStyleIdx="0" presStyleCnt="1"/>
      <dgm:spPr/>
    </dgm:pt>
    <dgm:pt modelId="{C2A1C74A-1A00-4EE5-AF19-AC1BC0AF1A52}" type="pres">
      <dgm:prSet presAssocID="{E3FF41FA-69E0-484D-9432-C6AC23ADF42E}" presName="extraNode" presStyleLbl="node1" presStyleIdx="0" presStyleCnt="3"/>
      <dgm:spPr/>
    </dgm:pt>
    <dgm:pt modelId="{F7689CCF-0205-43CB-B22A-F5CF0B2AE456}" type="pres">
      <dgm:prSet presAssocID="{E3FF41FA-69E0-484D-9432-C6AC23ADF42E}" presName="dstNode" presStyleLbl="node1" presStyleIdx="0" presStyleCnt="3"/>
      <dgm:spPr/>
    </dgm:pt>
    <dgm:pt modelId="{D7B0F1D4-BC8B-4E1D-9551-9EBBCB7767C8}" type="pres">
      <dgm:prSet presAssocID="{0F487532-FBB2-4BFB-9DDF-D14E1CEC645A}" presName="text_1" presStyleLbl="node1" presStyleIdx="0" presStyleCnt="3">
        <dgm:presLayoutVars>
          <dgm:bulletEnabled val="1"/>
        </dgm:presLayoutVars>
      </dgm:prSet>
      <dgm:spPr/>
    </dgm:pt>
    <dgm:pt modelId="{E7045650-A702-4D55-A417-398ED895D0F1}" type="pres">
      <dgm:prSet presAssocID="{0F487532-FBB2-4BFB-9DDF-D14E1CEC645A}" presName="accent_1" presStyleCnt="0"/>
      <dgm:spPr/>
    </dgm:pt>
    <dgm:pt modelId="{8C641D5E-2179-42C2-BB6D-80BFE9EF0E4D}" type="pres">
      <dgm:prSet presAssocID="{0F487532-FBB2-4BFB-9DDF-D14E1CEC645A}" presName="accentRepeatNode" presStyleLbl="solidFgAcc1" presStyleIdx="0" presStyleCnt="3" custScaleX="110000" custScaleY="110000"/>
      <dgm:spPr/>
    </dgm:pt>
    <dgm:pt modelId="{7AABA522-CE25-42BD-B380-74D4D0946151}" type="pres">
      <dgm:prSet presAssocID="{BB8863E4-A23F-47D3-9428-58B3D9BE8B2A}" presName="text_2" presStyleLbl="node1" presStyleIdx="1" presStyleCnt="3">
        <dgm:presLayoutVars>
          <dgm:bulletEnabled val="1"/>
        </dgm:presLayoutVars>
      </dgm:prSet>
      <dgm:spPr/>
    </dgm:pt>
    <dgm:pt modelId="{664D575E-D508-4140-8B5B-F4DFE5A8AB87}" type="pres">
      <dgm:prSet presAssocID="{BB8863E4-A23F-47D3-9428-58B3D9BE8B2A}" presName="accent_2" presStyleCnt="0"/>
      <dgm:spPr/>
    </dgm:pt>
    <dgm:pt modelId="{424C8397-39C5-4819-8D83-1FC3D8A31F69}" type="pres">
      <dgm:prSet presAssocID="{BB8863E4-A23F-47D3-9428-58B3D9BE8B2A}" presName="accentRepeatNode" presStyleLbl="solidFgAcc1" presStyleIdx="1" presStyleCnt="3"/>
      <dgm:spPr/>
    </dgm:pt>
    <dgm:pt modelId="{E7A3D133-B63E-47BD-BB6D-81DCAA0366F6}" type="pres">
      <dgm:prSet presAssocID="{A03DD8FC-0D3C-4470-965B-2B12816E9482}" presName="text_3" presStyleLbl="node1" presStyleIdx="2" presStyleCnt="3">
        <dgm:presLayoutVars>
          <dgm:bulletEnabled val="1"/>
        </dgm:presLayoutVars>
      </dgm:prSet>
      <dgm:spPr/>
    </dgm:pt>
    <dgm:pt modelId="{45E6DD0E-C282-4FE4-B86D-802242320F8D}" type="pres">
      <dgm:prSet presAssocID="{A03DD8FC-0D3C-4470-965B-2B12816E9482}" presName="accent_3" presStyleCnt="0"/>
      <dgm:spPr/>
    </dgm:pt>
    <dgm:pt modelId="{A648ED56-1D03-46C0-BFF0-D838BF754BFA}" type="pres">
      <dgm:prSet presAssocID="{A03DD8FC-0D3C-4470-965B-2B12816E9482}" presName="accentRepeatNode" presStyleLbl="solidFgAcc1" presStyleIdx="2" presStyleCnt="3" custScaleX="110001" custScaleY="110001"/>
      <dgm:spPr/>
    </dgm:pt>
  </dgm:ptLst>
  <dgm:cxnLst>
    <dgm:cxn modelId="{5063DE14-D289-41A9-B014-69318E4E6F38}" type="presOf" srcId="{0F487532-FBB2-4BFB-9DDF-D14E1CEC645A}" destId="{D7B0F1D4-BC8B-4E1D-9551-9EBBCB7767C8}" srcOrd="0" destOrd="0" presId="urn:microsoft.com/office/officeart/2008/layout/VerticalCurvedList"/>
    <dgm:cxn modelId="{49835F22-857D-43ED-8D82-F8AE1F6E5DBB}" srcId="{E3FF41FA-69E0-484D-9432-C6AC23ADF42E}" destId="{0F487532-FBB2-4BFB-9DDF-D14E1CEC645A}" srcOrd="0" destOrd="0" parTransId="{F36647D9-9236-4E04-A083-01A72267F9F8}" sibTransId="{D36C0500-6E27-4424-BC41-DF0E5F877F48}"/>
    <dgm:cxn modelId="{E026FD68-04E0-4B8B-BDA1-72DFC00BB086}" srcId="{E3FF41FA-69E0-484D-9432-C6AC23ADF42E}" destId="{A03DD8FC-0D3C-4470-965B-2B12816E9482}" srcOrd="2" destOrd="0" parTransId="{79B1C5B8-2302-4D11-9254-8F96194E69F3}" sibTransId="{67B663C8-0118-4DBF-8120-BD6E32F2B4B4}"/>
    <dgm:cxn modelId="{F4E04B4C-04E7-4A3B-97AD-FE1782D742B3}" type="presOf" srcId="{BB8863E4-A23F-47D3-9428-58B3D9BE8B2A}" destId="{7AABA522-CE25-42BD-B380-74D4D0946151}" srcOrd="0" destOrd="0" presId="urn:microsoft.com/office/officeart/2008/layout/VerticalCurvedList"/>
    <dgm:cxn modelId="{4C250057-E13D-46D5-8351-8CB51EE1F728}" srcId="{E3FF41FA-69E0-484D-9432-C6AC23ADF42E}" destId="{BB8863E4-A23F-47D3-9428-58B3D9BE8B2A}" srcOrd="1" destOrd="0" parTransId="{549FFB25-BF1D-4FCB-B4CF-D192941E1B07}" sibTransId="{C2D19222-EBB9-46D3-AC3F-7992501DC10B}"/>
    <dgm:cxn modelId="{24DC1FB2-7B45-4DC9-9B2B-FE5AB63CEA43}" type="presOf" srcId="{E3FF41FA-69E0-484D-9432-C6AC23ADF42E}" destId="{C691A85B-6AEB-4F21-8F0C-EDA5F3586DF1}" srcOrd="0" destOrd="0" presId="urn:microsoft.com/office/officeart/2008/layout/VerticalCurvedList"/>
    <dgm:cxn modelId="{2BFE3FDB-4333-45BE-A25A-3540DADD4FA6}" type="presOf" srcId="{A03DD8FC-0D3C-4470-965B-2B12816E9482}" destId="{E7A3D133-B63E-47BD-BB6D-81DCAA0366F6}" srcOrd="0" destOrd="0" presId="urn:microsoft.com/office/officeart/2008/layout/VerticalCurvedList"/>
    <dgm:cxn modelId="{D492F5F0-6118-4843-A55C-13544B54E2AB}" type="presOf" srcId="{D36C0500-6E27-4424-BC41-DF0E5F877F48}" destId="{984A0311-A23D-4EE4-A56F-1AF963409893}" srcOrd="0" destOrd="0" presId="urn:microsoft.com/office/officeart/2008/layout/VerticalCurvedList"/>
    <dgm:cxn modelId="{AE848788-5099-4C8E-A77F-FE0BAEBE9C84}" type="presParOf" srcId="{C691A85B-6AEB-4F21-8F0C-EDA5F3586DF1}" destId="{4A18E794-72CF-4BD9-8311-366DDC4E038F}" srcOrd="0" destOrd="0" presId="urn:microsoft.com/office/officeart/2008/layout/VerticalCurvedList"/>
    <dgm:cxn modelId="{5B19D2AA-E779-4528-BB69-34ECFA047EB0}" type="presParOf" srcId="{4A18E794-72CF-4BD9-8311-366DDC4E038F}" destId="{26640759-14B2-431F-8C0C-93706AC7745A}" srcOrd="0" destOrd="0" presId="urn:microsoft.com/office/officeart/2008/layout/VerticalCurvedList"/>
    <dgm:cxn modelId="{7CA2718E-2196-4096-BCF1-CFB1F3B77196}" type="presParOf" srcId="{26640759-14B2-431F-8C0C-93706AC7745A}" destId="{F26EC6A5-E00B-4F77-AB4D-031A05886160}" srcOrd="0" destOrd="0" presId="urn:microsoft.com/office/officeart/2008/layout/VerticalCurvedList"/>
    <dgm:cxn modelId="{75522AD6-AC3D-4806-BA18-69F8948303AD}" type="presParOf" srcId="{26640759-14B2-431F-8C0C-93706AC7745A}" destId="{984A0311-A23D-4EE4-A56F-1AF963409893}" srcOrd="1" destOrd="0" presId="urn:microsoft.com/office/officeart/2008/layout/VerticalCurvedList"/>
    <dgm:cxn modelId="{57C8289C-5E99-412C-94E7-A1CB77AFCA04}" type="presParOf" srcId="{26640759-14B2-431F-8C0C-93706AC7745A}" destId="{C2A1C74A-1A00-4EE5-AF19-AC1BC0AF1A52}" srcOrd="2" destOrd="0" presId="urn:microsoft.com/office/officeart/2008/layout/VerticalCurvedList"/>
    <dgm:cxn modelId="{8A39B173-B559-4E80-8CC5-69298029A4D2}" type="presParOf" srcId="{26640759-14B2-431F-8C0C-93706AC7745A}" destId="{F7689CCF-0205-43CB-B22A-F5CF0B2AE456}" srcOrd="3" destOrd="0" presId="urn:microsoft.com/office/officeart/2008/layout/VerticalCurvedList"/>
    <dgm:cxn modelId="{39CD71DD-5090-4964-BD2E-C6995DDDD74C}" type="presParOf" srcId="{4A18E794-72CF-4BD9-8311-366DDC4E038F}" destId="{D7B0F1D4-BC8B-4E1D-9551-9EBBCB7767C8}" srcOrd="1" destOrd="0" presId="urn:microsoft.com/office/officeart/2008/layout/VerticalCurvedList"/>
    <dgm:cxn modelId="{CB7D4990-5B5C-46DA-8881-4CC8EF9CFCAB}" type="presParOf" srcId="{4A18E794-72CF-4BD9-8311-366DDC4E038F}" destId="{E7045650-A702-4D55-A417-398ED895D0F1}" srcOrd="2" destOrd="0" presId="urn:microsoft.com/office/officeart/2008/layout/VerticalCurvedList"/>
    <dgm:cxn modelId="{52D5FBAC-2FE1-4EC1-B51C-1983359D2846}" type="presParOf" srcId="{E7045650-A702-4D55-A417-398ED895D0F1}" destId="{8C641D5E-2179-42C2-BB6D-80BFE9EF0E4D}" srcOrd="0" destOrd="0" presId="urn:microsoft.com/office/officeart/2008/layout/VerticalCurvedList"/>
    <dgm:cxn modelId="{528B9E9F-2D52-4BB9-A8BE-D032AB5DD698}" type="presParOf" srcId="{4A18E794-72CF-4BD9-8311-366DDC4E038F}" destId="{7AABA522-CE25-42BD-B380-74D4D0946151}" srcOrd="3" destOrd="0" presId="urn:microsoft.com/office/officeart/2008/layout/VerticalCurvedList"/>
    <dgm:cxn modelId="{C55468E0-50AE-407E-9A2F-4804F26799B7}" type="presParOf" srcId="{4A18E794-72CF-4BD9-8311-366DDC4E038F}" destId="{664D575E-D508-4140-8B5B-F4DFE5A8AB87}" srcOrd="4" destOrd="0" presId="urn:microsoft.com/office/officeart/2008/layout/VerticalCurvedList"/>
    <dgm:cxn modelId="{E9E40208-D2E5-45B3-B7DC-2F6FC125ED62}" type="presParOf" srcId="{664D575E-D508-4140-8B5B-F4DFE5A8AB87}" destId="{424C8397-39C5-4819-8D83-1FC3D8A31F69}" srcOrd="0" destOrd="0" presId="urn:microsoft.com/office/officeart/2008/layout/VerticalCurvedList"/>
    <dgm:cxn modelId="{9C91E5C7-9D40-44A8-808C-8EC439F3B363}" type="presParOf" srcId="{4A18E794-72CF-4BD9-8311-366DDC4E038F}" destId="{E7A3D133-B63E-47BD-BB6D-81DCAA0366F6}" srcOrd="5" destOrd="0" presId="urn:microsoft.com/office/officeart/2008/layout/VerticalCurvedList"/>
    <dgm:cxn modelId="{127B319B-8FB5-4984-B281-938FC8D83BD2}" type="presParOf" srcId="{4A18E794-72CF-4BD9-8311-366DDC4E038F}" destId="{45E6DD0E-C282-4FE4-B86D-802242320F8D}" srcOrd="6" destOrd="0" presId="urn:microsoft.com/office/officeart/2008/layout/VerticalCurvedList"/>
    <dgm:cxn modelId="{7A49389E-E0B1-4A54-A79A-7307461FBEDB}" type="presParOf" srcId="{45E6DD0E-C282-4FE4-B86D-802242320F8D}" destId="{A648ED56-1D03-46C0-BFF0-D838BF754BF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0EFAF9-E24F-4794-95E4-11830E425A8D}"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en-US"/>
        </a:p>
      </dgm:t>
    </dgm:pt>
    <dgm:pt modelId="{CF2A97D9-0F41-4602-98FB-E5B706A9CC83}">
      <dgm:prSet phldrT="[Texto]" custT="1"/>
      <dgm:spPr>
        <a:solidFill>
          <a:srgbClr val="00B0F0"/>
        </a:solidFill>
      </dgm:spPr>
      <dgm:t>
        <a:bodyPr/>
        <a:lstStyle/>
        <a:p>
          <a:r>
            <a:rPr lang="en-US" sz="2400" b="1" noProof="0" dirty="0">
              <a:latin typeface="Arial" panose="020B0604020202020204" pitchFamily="34" charset="0"/>
              <a:cs typeface="Arial" panose="020B0604020202020204" pitchFamily="34" charset="0"/>
            </a:rPr>
            <a:t>Total of employees</a:t>
          </a:r>
        </a:p>
      </dgm:t>
    </dgm:pt>
    <dgm:pt modelId="{42D4B4F9-8852-4B5C-860B-C3F2683C2476}" type="parTrans" cxnId="{576A097D-2914-4526-8BC8-31F37A879EAA}">
      <dgm:prSet/>
      <dgm:spPr/>
      <dgm:t>
        <a:bodyPr/>
        <a:lstStyle/>
        <a:p>
          <a:endParaRPr lang="es-MX" noProof="0" dirty="0"/>
        </a:p>
      </dgm:t>
    </dgm:pt>
    <dgm:pt modelId="{3E9C8E5D-3DA9-4E79-BA7B-09426B8F3C8E}" type="sibTrans" cxnId="{576A097D-2914-4526-8BC8-31F37A879EAA}">
      <dgm:prSet/>
      <dgm:spPr/>
      <dgm:t>
        <a:bodyPr/>
        <a:lstStyle/>
        <a:p>
          <a:endParaRPr lang="es-MX" noProof="0" dirty="0"/>
        </a:p>
      </dgm:t>
    </dgm:pt>
    <dgm:pt modelId="{407E604D-37E2-4003-BF8A-BDDCCF133CF7}">
      <dgm:prSet phldrT="[Texto]" custT="1"/>
      <dgm:spPr>
        <a:solidFill>
          <a:schemeClr val="bg1"/>
        </a:solidFill>
        <a:ln w="57150">
          <a:solidFill>
            <a:srgbClr val="0070C0"/>
          </a:solidFill>
        </a:ln>
      </dgm:spPr>
      <dgm:t>
        <a:bodyPr/>
        <a:lstStyle/>
        <a:p>
          <a:r>
            <a:rPr lang="en-US" sz="2400" b="1" noProof="0" dirty="0">
              <a:solidFill>
                <a:srgbClr val="002060"/>
              </a:solidFill>
              <a:latin typeface="Arial" panose="020B0604020202020204" pitchFamily="34" charset="0"/>
              <a:cs typeface="Arial" panose="020B0604020202020204" pitchFamily="34" charset="0"/>
            </a:rPr>
            <a:t>Women</a:t>
          </a:r>
        </a:p>
      </dgm:t>
    </dgm:pt>
    <dgm:pt modelId="{1A3491AD-FC1B-49BB-B4D8-034BC5AE6949}" type="parTrans" cxnId="{45A01BB3-09F2-4700-8D20-7288724B0122}">
      <dgm:prSet/>
      <dgm:spPr>
        <a:ln w="38100">
          <a:solidFill>
            <a:srgbClr val="0070C0"/>
          </a:solidFill>
        </a:ln>
      </dgm:spPr>
      <dgm:t>
        <a:bodyPr/>
        <a:lstStyle/>
        <a:p>
          <a:endParaRPr lang="es-MX" noProof="0" dirty="0"/>
        </a:p>
      </dgm:t>
    </dgm:pt>
    <dgm:pt modelId="{0A2A459B-A404-4229-B606-D6382B2530EA}" type="sibTrans" cxnId="{45A01BB3-09F2-4700-8D20-7288724B0122}">
      <dgm:prSet/>
      <dgm:spPr/>
      <dgm:t>
        <a:bodyPr/>
        <a:lstStyle/>
        <a:p>
          <a:endParaRPr lang="es-MX" noProof="0" dirty="0"/>
        </a:p>
      </dgm:t>
    </dgm:pt>
    <dgm:pt modelId="{982BD96B-B7F8-4F47-B7CC-B488FE0DF32F}">
      <dgm:prSet phldrT="[Texto]" custT="1"/>
      <dgm:spPr>
        <a:solidFill>
          <a:schemeClr val="bg1"/>
        </a:solidFill>
        <a:ln w="57150">
          <a:solidFill>
            <a:srgbClr val="0070C0"/>
          </a:solidFill>
        </a:ln>
      </dgm:spPr>
      <dgm:t>
        <a:bodyPr/>
        <a:lstStyle/>
        <a:p>
          <a:r>
            <a:rPr lang="en-US" sz="2400" b="1" noProof="0" dirty="0">
              <a:solidFill>
                <a:srgbClr val="002060"/>
              </a:solidFill>
              <a:latin typeface="Arial" panose="020B0604020202020204" pitchFamily="34" charset="0"/>
              <a:cs typeface="Arial" panose="020B0604020202020204" pitchFamily="34" charset="0"/>
            </a:rPr>
            <a:t>Men</a:t>
          </a:r>
        </a:p>
      </dgm:t>
    </dgm:pt>
    <dgm:pt modelId="{C12F4D37-EDAB-41E6-879C-09FE733E3945}" type="parTrans" cxnId="{567E3B88-3BED-411C-8F40-8A7133184ABD}">
      <dgm:prSet/>
      <dgm:spPr>
        <a:ln w="38100">
          <a:solidFill>
            <a:srgbClr val="0070C0"/>
          </a:solidFill>
        </a:ln>
      </dgm:spPr>
      <dgm:t>
        <a:bodyPr/>
        <a:lstStyle/>
        <a:p>
          <a:endParaRPr lang="es-MX" noProof="0" dirty="0"/>
        </a:p>
      </dgm:t>
    </dgm:pt>
    <dgm:pt modelId="{484DB6C8-DE13-49D0-BA1C-E72EFE1A52C5}" type="sibTrans" cxnId="{567E3B88-3BED-411C-8F40-8A7133184ABD}">
      <dgm:prSet/>
      <dgm:spPr/>
      <dgm:t>
        <a:bodyPr/>
        <a:lstStyle/>
        <a:p>
          <a:endParaRPr lang="es-MX" noProof="0" dirty="0"/>
        </a:p>
      </dgm:t>
    </dgm:pt>
    <dgm:pt modelId="{04D44674-9808-4CB9-9147-894672AD9BE7}" type="pres">
      <dgm:prSet presAssocID="{520EFAF9-E24F-4794-95E4-11830E425A8D}" presName="hierChild1" presStyleCnt="0">
        <dgm:presLayoutVars>
          <dgm:orgChart val="1"/>
          <dgm:chPref val="1"/>
          <dgm:dir/>
          <dgm:animOne val="branch"/>
          <dgm:animLvl val="lvl"/>
          <dgm:resizeHandles/>
        </dgm:presLayoutVars>
      </dgm:prSet>
      <dgm:spPr/>
    </dgm:pt>
    <dgm:pt modelId="{FD5B24A5-2CD3-4DB0-9452-47B133141CA7}" type="pres">
      <dgm:prSet presAssocID="{CF2A97D9-0F41-4602-98FB-E5B706A9CC83}" presName="hierRoot1" presStyleCnt="0">
        <dgm:presLayoutVars>
          <dgm:hierBranch val="init"/>
        </dgm:presLayoutVars>
      </dgm:prSet>
      <dgm:spPr/>
    </dgm:pt>
    <dgm:pt modelId="{B197B487-9A32-4D0B-8FFD-66FE0EF7860B}" type="pres">
      <dgm:prSet presAssocID="{CF2A97D9-0F41-4602-98FB-E5B706A9CC83}" presName="rootComposite1" presStyleCnt="0"/>
      <dgm:spPr/>
    </dgm:pt>
    <dgm:pt modelId="{C83231CF-27C4-41E5-80CA-0B6ADE035851}" type="pres">
      <dgm:prSet presAssocID="{CF2A97D9-0F41-4602-98FB-E5B706A9CC83}" presName="rootText1" presStyleLbl="node0" presStyleIdx="0" presStyleCnt="1" custScaleX="207296">
        <dgm:presLayoutVars>
          <dgm:chPref val="3"/>
        </dgm:presLayoutVars>
      </dgm:prSet>
      <dgm:spPr/>
    </dgm:pt>
    <dgm:pt modelId="{AC52BAFB-41F5-4328-8144-DD2C4653D9E8}" type="pres">
      <dgm:prSet presAssocID="{CF2A97D9-0F41-4602-98FB-E5B706A9CC83}" presName="rootConnector1" presStyleLbl="node1" presStyleIdx="0" presStyleCnt="0"/>
      <dgm:spPr/>
    </dgm:pt>
    <dgm:pt modelId="{853C0B36-3CFA-464C-928F-DCC858F5A884}" type="pres">
      <dgm:prSet presAssocID="{CF2A97D9-0F41-4602-98FB-E5B706A9CC83}" presName="hierChild2" presStyleCnt="0"/>
      <dgm:spPr/>
    </dgm:pt>
    <dgm:pt modelId="{D35588C7-B532-410E-A021-13C0BEB042A5}" type="pres">
      <dgm:prSet presAssocID="{1A3491AD-FC1B-49BB-B4D8-034BC5AE6949}" presName="Name37" presStyleLbl="parChTrans1D2" presStyleIdx="0" presStyleCnt="2"/>
      <dgm:spPr/>
    </dgm:pt>
    <dgm:pt modelId="{CEBBD095-4ED9-401F-972D-DC171E5903E6}" type="pres">
      <dgm:prSet presAssocID="{407E604D-37E2-4003-BF8A-BDDCCF133CF7}" presName="hierRoot2" presStyleCnt="0">
        <dgm:presLayoutVars>
          <dgm:hierBranch val="init"/>
        </dgm:presLayoutVars>
      </dgm:prSet>
      <dgm:spPr/>
    </dgm:pt>
    <dgm:pt modelId="{57433DAE-64C4-40E1-8C2D-935DFBC879A8}" type="pres">
      <dgm:prSet presAssocID="{407E604D-37E2-4003-BF8A-BDDCCF133CF7}" presName="rootComposite" presStyleCnt="0"/>
      <dgm:spPr/>
    </dgm:pt>
    <dgm:pt modelId="{95F05AB8-A97D-46C9-89CA-36CC7AACC92A}" type="pres">
      <dgm:prSet presAssocID="{407E604D-37E2-4003-BF8A-BDDCCF133CF7}" presName="rootText" presStyleLbl="node2" presStyleIdx="0" presStyleCnt="2" custScaleX="207296">
        <dgm:presLayoutVars>
          <dgm:chPref val="3"/>
        </dgm:presLayoutVars>
      </dgm:prSet>
      <dgm:spPr/>
    </dgm:pt>
    <dgm:pt modelId="{472C6337-6FD9-4052-A858-5D0D3D5FCE59}" type="pres">
      <dgm:prSet presAssocID="{407E604D-37E2-4003-BF8A-BDDCCF133CF7}" presName="rootConnector" presStyleLbl="node2" presStyleIdx="0" presStyleCnt="2"/>
      <dgm:spPr/>
    </dgm:pt>
    <dgm:pt modelId="{AC4E9C27-553F-4F00-A28C-C893B1CEA0DC}" type="pres">
      <dgm:prSet presAssocID="{407E604D-37E2-4003-BF8A-BDDCCF133CF7}" presName="hierChild4" presStyleCnt="0"/>
      <dgm:spPr/>
    </dgm:pt>
    <dgm:pt modelId="{3250ABCE-6D4B-4296-8CFA-8FE9B34D438D}" type="pres">
      <dgm:prSet presAssocID="{407E604D-37E2-4003-BF8A-BDDCCF133CF7}" presName="hierChild5" presStyleCnt="0"/>
      <dgm:spPr/>
    </dgm:pt>
    <dgm:pt modelId="{DF0726F5-F9ED-4407-9A0D-AC872197BBBB}" type="pres">
      <dgm:prSet presAssocID="{C12F4D37-EDAB-41E6-879C-09FE733E3945}" presName="Name37" presStyleLbl="parChTrans1D2" presStyleIdx="1" presStyleCnt="2"/>
      <dgm:spPr/>
    </dgm:pt>
    <dgm:pt modelId="{ABC1363F-30EC-4DF4-A00E-8AC2C1C87EF2}" type="pres">
      <dgm:prSet presAssocID="{982BD96B-B7F8-4F47-B7CC-B488FE0DF32F}" presName="hierRoot2" presStyleCnt="0">
        <dgm:presLayoutVars>
          <dgm:hierBranch val="init"/>
        </dgm:presLayoutVars>
      </dgm:prSet>
      <dgm:spPr/>
    </dgm:pt>
    <dgm:pt modelId="{08DEB60C-3B9C-47DE-94EE-4725B903E801}" type="pres">
      <dgm:prSet presAssocID="{982BD96B-B7F8-4F47-B7CC-B488FE0DF32F}" presName="rootComposite" presStyleCnt="0"/>
      <dgm:spPr/>
    </dgm:pt>
    <dgm:pt modelId="{B2E56C2F-A707-4584-B8AD-EAFC35DACCB8}" type="pres">
      <dgm:prSet presAssocID="{982BD96B-B7F8-4F47-B7CC-B488FE0DF32F}" presName="rootText" presStyleLbl="node2" presStyleIdx="1" presStyleCnt="2" custScaleX="207296">
        <dgm:presLayoutVars>
          <dgm:chPref val="3"/>
        </dgm:presLayoutVars>
      </dgm:prSet>
      <dgm:spPr/>
    </dgm:pt>
    <dgm:pt modelId="{2E558D32-0CFD-43EB-AD5C-EDF77FA81BA4}" type="pres">
      <dgm:prSet presAssocID="{982BD96B-B7F8-4F47-B7CC-B488FE0DF32F}" presName="rootConnector" presStyleLbl="node2" presStyleIdx="1" presStyleCnt="2"/>
      <dgm:spPr/>
    </dgm:pt>
    <dgm:pt modelId="{EE1C003F-9DF8-4B77-9377-9604942A685C}" type="pres">
      <dgm:prSet presAssocID="{982BD96B-B7F8-4F47-B7CC-B488FE0DF32F}" presName="hierChild4" presStyleCnt="0"/>
      <dgm:spPr/>
    </dgm:pt>
    <dgm:pt modelId="{A7FC04D0-ED1E-4BC2-96F4-6A3AB8BEF290}" type="pres">
      <dgm:prSet presAssocID="{982BD96B-B7F8-4F47-B7CC-B488FE0DF32F}" presName="hierChild5" presStyleCnt="0"/>
      <dgm:spPr/>
    </dgm:pt>
    <dgm:pt modelId="{96CCB3AF-9A2C-4BD0-A63A-08A0BD6B59F5}" type="pres">
      <dgm:prSet presAssocID="{CF2A97D9-0F41-4602-98FB-E5B706A9CC83}" presName="hierChild3" presStyleCnt="0"/>
      <dgm:spPr/>
    </dgm:pt>
  </dgm:ptLst>
  <dgm:cxnLst>
    <dgm:cxn modelId="{A5869413-A088-4946-A812-91E560048A00}" type="presOf" srcId="{407E604D-37E2-4003-BF8A-BDDCCF133CF7}" destId="{472C6337-6FD9-4052-A858-5D0D3D5FCE59}" srcOrd="1" destOrd="0" presId="urn:microsoft.com/office/officeart/2005/8/layout/orgChart1"/>
    <dgm:cxn modelId="{8CF03718-99EA-4969-A177-8BA8997DA0EE}" type="presOf" srcId="{CF2A97D9-0F41-4602-98FB-E5B706A9CC83}" destId="{AC52BAFB-41F5-4328-8144-DD2C4653D9E8}" srcOrd="1" destOrd="0" presId="urn:microsoft.com/office/officeart/2005/8/layout/orgChart1"/>
    <dgm:cxn modelId="{DB92662E-8AE7-4C44-A75F-60E90CCE59F5}" type="presOf" srcId="{CF2A97D9-0F41-4602-98FB-E5B706A9CC83}" destId="{C83231CF-27C4-41E5-80CA-0B6ADE035851}" srcOrd="0" destOrd="0" presId="urn:microsoft.com/office/officeart/2005/8/layout/orgChart1"/>
    <dgm:cxn modelId="{576A097D-2914-4526-8BC8-31F37A879EAA}" srcId="{520EFAF9-E24F-4794-95E4-11830E425A8D}" destId="{CF2A97D9-0F41-4602-98FB-E5B706A9CC83}" srcOrd="0" destOrd="0" parTransId="{42D4B4F9-8852-4B5C-860B-C3F2683C2476}" sibTransId="{3E9C8E5D-3DA9-4E79-BA7B-09426B8F3C8E}"/>
    <dgm:cxn modelId="{567E3B88-3BED-411C-8F40-8A7133184ABD}" srcId="{CF2A97D9-0F41-4602-98FB-E5B706A9CC83}" destId="{982BD96B-B7F8-4F47-B7CC-B488FE0DF32F}" srcOrd="1" destOrd="0" parTransId="{C12F4D37-EDAB-41E6-879C-09FE733E3945}" sibTransId="{484DB6C8-DE13-49D0-BA1C-E72EFE1A52C5}"/>
    <dgm:cxn modelId="{6C8F1393-1659-432F-8E5E-B82986C8C77B}" type="presOf" srcId="{982BD96B-B7F8-4F47-B7CC-B488FE0DF32F}" destId="{B2E56C2F-A707-4584-B8AD-EAFC35DACCB8}" srcOrd="0" destOrd="0" presId="urn:microsoft.com/office/officeart/2005/8/layout/orgChart1"/>
    <dgm:cxn modelId="{54F37BAA-F9CC-4B48-825C-7D22C225CF37}" type="presOf" srcId="{982BD96B-B7F8-4F47-B7CC-B488FE0DF32F}" destId="{2E558D32-0CFD-43EB-AD5C-EDF77FA81BA4}" srcOrd="1" destOrd="0" presId="urn:microsoft.com/office/officeart/2005/8/layout/orgChart1"/>
    <dgm:cxn modelId="{45A01BB3-09F2-4700-8D20-7288724B0122}" srcId="{CF2A97D9-0F41-4602-98FB-E5B706A9CC83}" destId="{407E604D-37E2-4003-BF8A-BDDCCF133CF7}" srcOrd="0" destOrd="0" parTransId="{1A3491AD-FC1B-49BB-B4D8-034BC5AE6949}" sibTransId="{0A2A459B-A404-4229-B606-D6382B2530EA}"/>
    <dgm:cxn modelId="{5DE781E4-FFEE-4B3D-8A13-655620A2B2C5}" type="presOf" srcId="{1A3491AD-FC1B-49BB-B4D8-034BC5AE6949}" destId="{D35588C7-B532-410E-A021-13C0BEB042A5}" srcOrd="0" destOrd="0" presId="urn:microsoft.com/office/officeart/2005/8/layout/orgChart1"/>
    <dgm:cxn modelId="{3027CBE5-E1DF-4FCC-842D-EF830608AF67}" type="presOf" srcId="{407E604D-37E2-4003-BF8A-BDDCCF133CF7}" destId="{95F05AB8-A97D-46C9-89CA-36CC7AACC92A}" srcOrd="0" destOrd="0" presId="urn:microsoft.com/office/officeart/2005/8/layout/orgChart1"/>
    <dgm:cxn modelId="{441466EB-E361-4308-B449-D39880B35D7E}" type="presOf" srcId="{C12F4D37-EDAB-41E6-879C-09FE733E3945}" destId="{DF0726F5-F9ED-4407-9A0D-AC872197BBBB}" srcOrd="0" destOrd="0" presId="urn:microsoft.com/office/officeart/2005/8/layout/orgChart1"/>
    <dgm:cxn modelId="{D79CF1F5-4C1E-42DA-9F07-2BF983B43C35}" type="presOf" srcId="{520EFAF9-E24F-4794-95E4-11830E425A8D}" destId="{04D44674-9808-4CB9-9147-894672AD9BE7}" srcOrd="0" destOrd="0" presId="urn:microsoft.com/office/officeart/2005/8/layout/orgChart1"/>
    <dgm:cxn modelId="{04AA417E-2974-48C5-AD3E-E1546718C4B2}" type="presParOf" srcId="{04D44674-9808-4CB9-9147-894672AD9BE7}" destId="{FD5B24A5-2CD3-4DB0-9452-47B133141CA7}" srcOrd="0" destOrd="0" presId="urn:microsoft.com/office/officeart/2005/8/layout/orgChart1"/>
    <dgm:cxn modelId="{1DB7A7D8-4671-4A64-BE37-54EF370E6E44}" type="presParOf" srcId="{FD5B24A5-2CD3-4DB0-9452-47B133141CA7}" destId="{B197B487-9A32-4D0B-8FFD-66FE0EF7860B}" srcOrd="0" destOrd="0" presId="urn:microsoft.com/office/officeart/2005/8/layout/orgChart1"/>
    <dgm:cxn modelId="{2960C1B2-D981-4E9F-8818-1614DE2AF45D}" type="presParOf" srcId="{B197B487-9A32-4D0B-8FFD-66FE0EF7860B}" destId="{C83231CF-27C4-41E5-80CA-0B6ADE035851}" srcOrd="0" destOrd="0" presId="urn:microsoft.com/office/officeart/2005/8/layout/orgChart1"/>
    <dgm:cxn modelId="{DDD18184-34E8-48F6-AF2B-9BF2E0D60488}" type="presParOf" srcId="{B197B487-9A32-4D0B-8FFD-66FE0EF7860B}" destId="{AC52BAFB-41F5-4328-8144-DD2C4653D9E8}" srcOrd="1" destOrd="0" presId="urn:microsoft.com/office/officeart/2005/8/layout/orgChart1"/>
    <dgm:cxn modelId="{72F04C1A-9691-4D0F-9A05-BF48CAD630A4}" type="presParOf" srcId="{FD5B24A5-2CD3-4DB0-9452-47B133141CA7}" destId="{853C0B36-3CFA-464C-928F-DCC858F5A884}" srcOrd="1" destOrd="0" presId="urn:microsoft.com/office/officeart/2005/8/layout/orgChart1"/>
    <dgm:cxn modelId="{5FB2665E-1BAC-4EB4-AF4B-D867E3198302}" type="presParOf" srcId="{853C0B36-3CFA-464C-928F-DCC858F5A884}" destId="{D35588C7-B532-410E-A021-13C0BEB042A5}" srcOrd="0" destOrd="0" presId="urn:microsoft.com/office/officeart/2005/8/layout/orgChart1"/>
    <dgm:cxn modelId="{74209E55-2656-4FF9-9A9F-EB11247EE9A3}" type="presParOf" srcId="{853C0B36-3CFA-464C-928F-DCC858F5A884}" destId="{CEBBD095-4ED9-401F-972D-DC171E5903E6}" srcOrd="1" destOrd="0" presId="urn:microsoft.com/office/officeart/2005/8/layout/orgChart1"/>
    <dgm:cxn modelId="{16A618D2-F9BD-48D7-8607-F4D68445D249}" type="presParOf" srcId="{CEBBD095-4ED9-401F-972D-DC171E5903E6}" destId="{57433DAE-64C4-40E1-8C2D-935DFBC879A8}" srcOrd="0" destOrd="0" presId="urn:microsoft.com/office/officeart/2005/8/layout/orgChart1"/>
    <dgm:cxn modelId="{A9FD3B5E-699B-40D2-9AF5-0EA97E39A141}" type="presParOf" srcId="{57433DAE-64C4-40E1-8C2D-935DFBC879A8}" destId="{95F05AB8-A97D-46C9-89CA-36CC7AACC92A}" srcOrd="0" destOrd="0" presId="urn:microsoft.com/office/officeart/2005/8/layout/orgChart1"/>
    <dgm:cxn modelId="{A21A5B33-CC1C-4D50-9668-09DE9E0B6080}" type="presParOf" srcId="{57433DAE-64C4-40E1-8C2D-935DFBC879A8}" destId="{472C6337-6FD9-4052-A858-5D0D3D5FCE59}" srcOrd="1" destOrd="0" presId="urn:microsoft.com/office/officeart/2005/8/layout/orgChart1"/>
    <dgm:cxn modelId="{93F28C34-CAB2-4AB6-8E78-F72F44EDB0F2}" type="presParOf" srcId="{CEBBD095-4ED9-401F-972D-DC171E5903E6}" destId="{AC4E9C27-553F-4F00-A28C-C893B1CEA0DC}" srcOrd="1" destOrd="0" presId="urn:microsoft.com/office/officeart/2005/8/layout/orgChart1"/>
    <dgm:cxn modelId="{EF165009-4124-4534-BCA5-99FE85B08610}" type="presParOf" srcId="{CEBBD095-4ED9-401F-972D-DC171E5903E6}" destId="{3250ABCE-6D4B-4296-8CFA-8FE9B34D438D}" srcOrd="2" destOrd="0" presId="urn:microsoft.com/office/officeart/2005/8/layout/orgChart1"/>
    <dgm:cxn modelId="{4FE9B11F-EE7F-4431-9917-EC7A5D921032}" type="presParOf" srcId="{853C0B36-3CFA-464C-928F-DCC858F5A884}" destId="{DF0726F5-F9ED-4407-9A0D-AC872197BBBB}" srcOrd="2" destOrd="0" presId="urn:microsoft.com/office/officeart/2005/8/layout/orgChart1"/>
    <dgm:cxn modelId="{A917942F-5D31-46B3-A28B-5E62391F375F}" type="presParOf" srcId="{853C0B36-3CFA-464C-928F-DCC858F5A884}" destId="{ABC1363F-30EC-4DF4-A00E-8AC2C1C87EF2}" srcOrd="3" destOrd="0" presId="urn:microsoft.com/office/officeart/2005/8/layout/orgChart1"/>
    <dgm:cxn modelId="{F541567A-9482-4925-A984-A5BB04BBF557}" type="presParOf" srcId="{ABC1363F-30EC-4DF4-A00E-8AC2C1C87EF2}" destId="{08DEB60C-3B9C-47DE-94EE-4725B903E801}" srcOrd="0" destOrd="0" presId="urn:microsoft.com/office/officeart/2005/8/layout/orgChart1"/>
    <dgm:cxn modelId="{1D76A267-E4F2-495A-A48D-7A81481C35CA}" type="presParOf" srcId="{08DEB60C-3B9C-47DE-94EE-4725B903E801}" destId="{B2E56C2F-A707-4584-B8AD-EAFC35DACCB8}" srcOrd="0" destOrd="0" presId="urn:microsoft.com/office/officeart/2005/8/layout/orgChart1"/>
    <dgm:cxn modelId="{50E421C9-A077-439B-8912-034984D6DD17}" type="presParOf" srcId="{08DEB60C-3B9C-47DE-94EE-4725B903E801}" destId="{2E558D32-0CFD-43EB-AD5C-EDF77FA81BA4}" srcOrd="1" destOrd="0" presId="urn:microsoft.com/office/officeart/2005/8/layout/orgChart1"/>
    <dgm:cxn modelId="{D92976A7-A4F4-4139-82AA-8D3B2D4A09BF}" type="presParOf" srcId="{ABC1363F-30EC-4DF4-A00E-8AC2C1C87EF2}" destId="{EE1C003F-9DF8-4B77-9377-9604942A685C}" srcOrd="1" destOrd="0" presId="urn:microsoft.com/office/officeart/2005/8/layout/orgChart1"/>
    <dgm:cxn modelId="{0A5C529A-6D9E-46F1-8DA6-931400CEF676}" type="presParOf" srcId="{ABC1363F-30EC-4DF4-A00E-8AC2C1C87EF2}" destId="{A7FC04D0-ED1E-4BC2-96F4-6A3AB8BEF290}" srcOrd="2" destOrd="0" presId="urn:microsoft.com/office/officeart/2005/8/layout/orgChart1"/>
    <dgm:cxn modelId="{DE5D5B2C-EDC3-45A5-B84D-2A8DC96B27A0}" type="presParOf" srcId="{FD5B24A5-2CD3-4DB0-9452-47B133141CA7}" destId="{96CCB3AF-9A2C-4BD0-A63A-08A0BD6B59F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B3DA31-AC0B-4072-A3BF-8B6E75706D53}"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s-MX"/>
        </a:p>
      </dgm:t>
    </dgm:pt>
    <dgm:pt modelId="{22AE2FBD-FA34-4FDD-AD0F-F3EEF8A3359C}">
      <dgm:prSet custT="1"/>
      <dgm:spPr>
        <a:solidFill>
          <a:srgbClr val="FF6600"/>
        </a:solidFill>
      </dgm:spPr>
      <dgm:t>
        <a:bodyPr/>
        <a:lstStyle/>
        <a:p>
          <a:r>
            <a:rPr lang="en-US" sz="3000" b="1" noProof="0" dirty="0">
              <a:latin typeface="Arial" pitchFamily="34" charset="0"/>
              <a:cs typeface="Arial" pitchFamily="34" charset="0"/>
            </a:rPr>
            <a:t>Economic Censuses</a:t>
          </a:r>
        </a:p>
      </dgm:t>
    </dgm:pt>
    <dgm:pt modelId="{A0D31207-3413-4090-9C8A-C0EB61D268D3}" type="parTrans" cxnId="{CF333013-4CF9-49B7-BF4E-AEC947511F96}">
      <dgm:prSet/>
      <dgm:spPr/>
      <dgm:t>
        <a:bodyPr/>
        <a:lstStyle/>
        <a:p>
          <a:endParaRPr lang="es-MX">
            <a:latin typeface="Arial" pitchFamily="34" charset="0"/>
            <a:cs typeface="Arial" pitchFamily="34" charset="0"/>
          </a:endParaRPr>
        </a:p>
      </dgm:t>
    </dgm:pt>
    <dgm:pt modelId="{B3163CA3-67A5-4D40-A276-666D4E6684C8}" type="sibTrans" cxnId="{CF333013-4CF9-49B7-BF4E-AEC947511F96}">
      <dgm:prSet/>
      <dgm:spPr/>
      <dgm:t>
        <a:bodyPr/>
        <a:lstStyle/>
        <a:p>
          <a:endParaRPr lang="es-MX">
            <a:latin typeface="Arial" pitchFamily="34" charset="0"/>
            <a:cs typeface="Arial" pitchFamily="34" charset="0"/>
          </a:endParaRPr>
        </a:p>
      </dgm:t>
    </dgm:pt>
    <dgm:pt modelId="{E3CE0E16-91AF-40CA-9DD1-0D852253BFCE}">
      <dgm:prSet phldrT="[Texto]"/>
      <dgm:spPr>
        <a:solidFill>
          <a:srgbClr val="00B0F0"/>
        </a:solidFill>
      </dgm:spPr>
      <dgm:t>
        <a:bodyPr/>
        <a:lstStyle/>
        <a:p>
          <a:r>
            <a:rPr lang="en-US" b="1" i="0" dirty="0">
              <a:latin typeface="Arial" panose="020B0604020202020204" pitchFamily="34" charset="0"/>
              <a:cs typeface="Arial" panose="020B0604020202020204" pitchFamily="34" charset="0"/>
            </a:rPr>
            <a:t>Annual Survey of the Manufacturing Industry (EAIM)</a:t>
          </a:r>
          <a:endParaRPr lang="es-MX" b="1" dirty="0">
            <a:latin typeface="Arial" pitchFamily="34" charset="0"/>
            <a:cs typeface="Arial" pitchFamily="34" charset="0"/>
          </a:endParaRPr>
        </a:p>
      </dgm:t>
    </dgm:pt>
    <dgm:pt modelId="{7A8295CE-06A7-4F87-A8D7-2A7D272717A6}" type="parTrans" cxnId="{564ECF57-72E0-4030-9CD5-6B2F3E1BAC83}">
      <dgm:prSet/>
      <dgm:spPr/>
      <dgm:t>
        <a:bodyPr/>
        <a:lstStyle/>
        <a:p>
          <a:endParaRPr lang="en-US"/>
        </a:p>
      </dgm:t>
    </dgm:pt>
    <dgm:pt modelId="{64D366E7-3315-4FAB-957B-F8A473382990}" type="sibTrans" cxnId="{564ECF57-72E0-4030-9CD5-6B2F3E1BAC83}">
      <dgm:prSet/>
      <dgm:spPr/>
      <dgm:t>
        <a:bodyPr/>
        <a:lstStyle/>
        <a:p>
          <a:endParaRPr lang="en-US"/>
        </a:p>
      </dgm:t>
    </dgm:pt>
    <dgm:pt modelId="{CB9B2780-06C3-4D15-BE2C-6C1DCF40F084}">
      <dgm:prSet phldrT="[Texto]"/>
      <dgm:spPr>
        <a:solidFill>
          <a:srgbClr val="00B050"/>
        </a:solidFill>
      </dgm:spPr>
      <dgm:t>
        <a:bodyPr/>
        <a:lstStyle/>
        <a:p>
          <a:r>
            <a:rPr lang="en-US" b="1" i="0" dirty="0">
              <a:latin typeface="Arial" panose="020B0604020202020204" pitchFamily="34" charset="0"/>
              <a:cs typeface="Arial" panose="020B0604020202020204" pitchFamily="34" charset="0"/>
            </a:rPr>
            <a:t>Program of Manufacturing Industry, Maquila and Export Services (IMMEX)</a:t>
          </a:r>
          <a:endParaRPr lang="es-MX" b="1" dirty="0">
            <a:latin typeface="Arial" pitchFamily="34" charset="0"/>
            <a:cs typeface="Arial" pitchFamily="34" charset="0"/>
          </a:endParaRPr>
        </a:p>
      </dgm:t>
    </dgm:pt>
    <dgm:pt modelId="{F7A4FA9D-CA10-4E28-BAB5-4CFDF8003873}" type="parTrans" cxnId="{93F00865-C028-44BA-BAC7-D4F5F87A708C}">
      <dgm:prSet/>
      <dgm:spPr/>
      <dgm:t>
        <a:bodyPr/>
        <a:lstStyle/>
        <a:p>
          <a:endParaRPr lang="en-US"/>
        </a:p>
      </dgm:t>
    </dgm:pt>
    <dgm:pt modelId="{6A1B4E29-A961-4E59-A9C0-232314FADF63}" type="sibTrans" cxnId="{93F00865-C028-44BA-BAC7-D4F5F87A708C}">
      <dgm:prSet/>
      <dgm:spPr/>
      <dgm:t>
        <a:bodyPr/>
        <a:lstStyle/>
        <a:p>
          <a:endParaRPr lang="en-US"/>
        </a:p>
      </dgm:t>
    </dgm:pt>
    <dgm:pt modelId="{0A871B7F-8834-4D77-94FA-249509EC946F}">
      <dgm:prSet phldrT="[Texto]"/>
      <dgm:spPr>
        <a:noFill/>
      </dgm:spPr>
      <dgm:t>
        <a:bodyPr/>
        <a:lstStyle/>
        <a:p>
          <a:endParaRPr lang="es-MX" b="1" dirty="0">
            <a:latin typeface="Arial" pitchFamily="34" charset="0"/>
            <a:cs typeface="Arial" pitchFamily="34" charset="0"/>
          </a:endParaRPr>
        </a:p>
      </dgm:t>
    </dgm:pt>
    <dgm:pt modelId="{46D5C48E-C1F5-4417-943C-4A07E60CF6E8}" type="parTrans" cxnId="{49D883A2-3AF4-4301-95E9-27798E153B09}">
      <dgm:prSet/>
      <dgm:spPr/>
      <dgm:t>
        <a:bodyPr/>
        <a:lstStyle/>
        <a:p>
          <a:endParaRPr lang="en-US"/>
        </a:p>
      </dgm:t>
    </dgm:pt>
    <dgm:pt modelId="{8CF958C8-B660-4D0A-975E-6C2BBC5AFF67}" type="sibTrans" cxnId="{49D883A2-3AF4-4301-95E9-27798E153B09}">
      <dgm:prSet/>
      <dgm:spPr/>
      <dgm:t>
        <a:bodyPr/>
        <a:lstStyle/>
        <a:p>
          <a:endParaRPr lang="en-US"/>
        </a:p>
      </dgm:t>
    </dgm:pt>
    <dgm:pt modelId="{80419BDE-CA98-4A0B-BA70-67882C86FA54}" type="pres">
      <dgm:prSet presAssocID="{66B3DA31-AC0B-4072-A3BF-8B6E75706D53}" presName="Name0" presStyleCnt="0">
        <dgm:presLayoutVars>
          <dgm:dir/>
          <dgm:animLvl val="lvl"/>
          <dgm:resizeHandles val="exact"/>
        </dgm:presLayoutVars>
      </dgm:prSet>
      <dgm:spPr/>
    </dgm:pt>
    <dgm:pt modelId="{414F6E5C-41C9-46A6-BA1B-B2FD9A8F4F6F}" type="pres">
      <dgm:prSet presAssocID="{22AE2FBD-FA34-4FDD-AD0F-F3EEF8A3359C}" presName="linNode" presStyleCnt="0"/>
      <dgm:spPr/>
    </dgm:pt>
    <dgm:pt modelId="{D6F4DD92-DE1C-4A66-96C4-349C40937B30}" type="pres">
      <dgm:prSet presAssocID="{22AE2FBD-FA34-4FDD-AD0F-F3EEF8A3359C}" presName="parentText" presStyleLbl="node1" presStyleIdx="0" presStyleCnt="3" custScaleX="121303">
        <dgm:presLayoutVars>
          <dgm:chMax val="1"/>
          <dgm:bulletEnabled val="1"/>
        </dgm:presLayoutVars>
      </dgm:prSet>
      <dgm:spPr/>
    </dgm:pt>
    <dgm:pt modelId="{8B23F4C7-AC30-43D7-B199-B119C7475F8B}" type="pres">
      <dgm:prSet presAssocID="{B3163CA3-67A5-4D40-A276-666D4E6684C8}" presName="sp" presStyleCnt="0"/>
      <dgm:spPr/>
    </dgm:pt>
    <dgm:pt modelId="{FAD263B6-469C-4AFD-B014-78DD573C66DF}" type="pres">
      <dgm:prSet presAssocID="{E3CE0E16-91AF-40CA-9DD1-0D852253BFCE}" presName="linNode" presStyleCnt="0"/>
      <dgm:spPr/>
    </dgm:pt>
    <dgm:pt modelId="{6A74E585-6999-47B6-9ED1-8F205C686B52}" type="pres">
      <dgm:prSet presAssocID="{E3CE0E16-91AF-40CA-9DD1-0D852253BFCE}" presName="parentText" presStyleLbl="node1" presStyleIdx="1" presStyleCnt="3" custScaleX="121244">
        <dgm:presLayoutVars>
          <dgm:chMax val="1"/>
          <dgm:bulletEnabled val="1"/>
        </dgm:presLayoutVars>
      </dgm:prSet>
      <dgm:spPr/>
    </dgm:pt>
    <dgm:pt modelId="{600CD4DD-A561-47E1-81B4-3146318087F4}" type="pres">
      <dgm:prSet presAssocID="{64D366E7-3315-4FAB-957B-F8A473382990}" presName="sp" presStyleCnt="0"/>
      <dgm:spPr/>
    </dgm:pt>
    <dgm:pt modelId="{26C04184-B8A9-44F8-8D29-0320C84006D0}" type="pres">
      <dgm:prSet presAssocID="{CB9B2780-06C3-4D15-BE2C-6C1DCF40F084}" presName="linNode" presStyleCnt="0"/>
      <dgm:spPr/>
    </dgm:pt>
    <dgm:pt modelId="{6C6761CD-85AE-4919-AF4E-0FF563269899}" type="pres">
      <dgm:prSet presAssocID="{CB9B2780-06C3-4D15-BE2C-6C1DCF40F084}" presName="parentText" presStyleLbl="node1" presStyleIdx="2" presStyleCnt="3" custScaleX="138872">
        <dgm:presLayoutVars>
          <dgm:chMax val="1"/>
          <dgm:bulletEnabled val="1"/>
        </dgm:presLayoutVars>
      </dgm:prSet>
      <dgm:spPr/>
    </dgm:pt>
    <dgm:pt modelId="{3278170B-C344-4366-BA03-35656CB24BAA}" type="pres">
      <dgm:prSet presAssocID="{CB9B2780-06C3-4D15-BE2C-6C1DCF40F084}" presName="descendantText" presStyleLbl="alignAccFollowNode1" presStyleIdx="0" presStyleCnt="1">
        <dgm:presLayoutVars>
          <dgm:bulletEnabled val="1"/>
        </dgm:presLayoutVars>
      </dgm:prSet>
      <dgm:spPr/>
    </dgm:pt>
  </dgm:ptLst>
  <dgm:cxnLst>
    <dgm:cxn modelId="{9E8A4F07-412A-4F2F-8E29-23ED86A939BA}" type="presOf" srcId="{22AE2FBD-FA34-4FDD-AD0F-F3EEF8A3359C}" destId="{D6F4DD92-DE1C-4A66-96C4-349C40937B30}" srcOrd="0" destOrd="0" presId="urn:microsoft.com/office/officeart/2005/8/layout/vList5"/>
    <dgm:cxn modelId="{CF333013-4CF9-49B7-BF4E-AEC947511F96}" srcId="{66B3DA31-AC0B-4072-A3BF-8B6E75706D53}" destId="{22AE2FBD-FA34-4FDD-AD0F-F3EEF8A3359C}" srcOrd="0" destOrd="0" parTransId="{A0D31207-3413-4090-9C8A-C0EB61D268D3}" sibTransId="{B3163CA3-67A5-4D40-A276-666D4E6684C8}"/>
    <dgm:cxn modelId="{93F00865-C028-44BA-BAC7-D4F5F87A708C}" srcId="{66B3DA31-AC0B-4072-A3BF-8B6E75706D53}" destId="{CB9B2780-06C3-4D15-BE2C-6C1DCF40F084}" srcOrd="2" destOrd="0" parTransId="{F7A4FA9D-CA10-4E28-BAB5-4CFDF8003873}" sibTransId="{6A1B4E29-A961-4E59-A9C0-232314FADF63}"/>
    <dgm:cxn modelId="{46A8AD4B-E740-4D67-8950-4F4DBADF2843}" type="presOf" srcId="{E3CE0E16-91AF-40CA-9DD1-0D852253BFCE}" destId="{6A74E585-6999-47B6-9ED1-8F205C686B52}" srcOrd="0" destOrd="0" presId="urn:microsoft.com/office/officeart/2005/8/layout/vList5"/>
    <dgm:cxn modelId="{3B8C1C4C-F61D-4704-A589-73CE74504B65}" type="presOf" srcId="{0A871B7F-8834-4D77-94FA-249509EC946F}" destId="{3278170B-C344-4366-BA03-35656CB24BAA}" srcOrd="0" destOrd="0" presId="urn:microsoft.com/office/officeart/2005/8/layout/vList5"/>
    <dgm:cxn modelId="{A9F2B450-46D5-440B-BD7D-EA82F9D724C5}" type="presOf" srcId="{66B3DA31-AC0B-4072-A3BF-8B6E75706D53}" destId="{80419BDE-CA98-4A0B-BA70-67882C86FA54}" srcOrd="0" destOrd="0" presId="urn:microsoft.com/office/officeart/2005/8/layout/vList5"/>
    <dgm:cxn modelId="{564ECF57-72E0-4030-9CD5-6B2F3E1BAC83}" srcId="{66B3DA31-AC0B-4072-A3BF-8B6E75706D53}" destId="{E3CE0E16-91AF-40CA-9DD1-0D852253BFCE}" srcOrd="1" destOrd="0" parTransId="{7A8295CE-06A7-4F87-A8D7-2A7D272717A6}" sibTransId="{64D366E7-3315-4FAB-957B-F8A473382990}"/>
    <dgm:cxn modelId="{49D883A2-3AF4-4301-95E9-27798E153B09}" srcId="{CB9B2780-06C3-4D15-BE2C-6C1DCF40F084}" destId="{0A871B7F-8834-4D77-94FA-249509EC946F}" srcOrd="0" destOrd="0" parTransId="{46D5C48E-C1F5-4417-943C-4A07E60CF6E8}" sibTransId="{8CF958C8-B660-4D0A-975E-6C2BBC5AFF67}"/>
    <dgm:cxn modelId="{B0A965E9-296B-49A9-8270-37A29C8A9175}" type="presOf" srcId="{CB9B2780-06C3-4D15-BE2C-6C1DCF40F084}" destId="{6C6761CD-85AE-4919-AF4E-0FF563269899}" srcOrd="0" destOrd="0" presId="urn:microsoft.com/office/officeart/2005/8/layout/vList5"/>
    <dgm:cxn modelId="{E6B9C99D-21F8-45A4-A1AA-A1C34AAB64C4}" type="presParOf" srcId="{80419BDE-CA98-4A0B-BA70-67882C86FA54}" destId="{414F6E5C-41C9-46A6-BA1B-B2FD9A8F4F6F}" srcOrd="0" destOrd="0" presId="urn:microsoft.com/office/officeart/2005/8/layout/vList5"/>
    <dgm:cxn modelId="{93438776-2A3B-4A72-9613-F853B2DCF862}" type="presParOf" srcId="{414F6E5C-41C9-46A6-BA1B-B2FD9A8F4F6F}" destId="{D6F4DD92-DE1C-4A66-96C4-349C40937B30}" srcOrd="0" destOrd="0" presId="urn:microsoft.com/office/officeart/2005/8/layout/vList5"/>
    <dgm:cxn modelId="{D8EBBC23-8395-43A2-AB98-8FD09176BE69}" type="presParOf" srcId="{80419BDE-CA98-4A0B-BA70-67882C86FA54}" destId="{8B23F4C7-AC30-43D7-B199-B119C7475F8B}" srcOrd="1" destOrd="0" presId="urn:microsoft.com/office/officeart/2005/8/layout/vList5"/>
    <dgm:cxn modelId="{FC3A0303-6064-4DEC-AAD1-8F875C586D3D}" type="presParOf" srcId="{80419BDE-CA98-4A0B-BA70-67882C86FA54}" destId="{FAD263B6-469C-4AFD-B014-78DD573C66DF}" srcOrd="2" destOrd="0" presId="urn:microsoft.com/office/officeart/2005/8/layout/vList5"/>
    <dgm:cxn modelId="{D9A25000-3313-4023-81DB-74FBDFA48ABE}" type="presParOf" srcId="{FAD263B6-469C-4AFD-B014-78DD573C66DF}" destId="{6A74E585-6999-47B6-9ED1-8F205C686B52}" srcOrd="0" destOrd="0" presId="urn:microsoft.com/office/officeart/2005/8/layout/vList5"/>
    <dgm:cxn modelId="{F082F0EA-0A39-4B09-AB08-575B9CA30059}" type="presParOf" srcId="{80419BDE-CA98-4A0B-BA70-67882C86FA54}" destId="{600CD4DD-A561-47E1-81B4-3146318087F4}" srcOrd="3" destOrd="0" presId="urn:microsoft.com/office/officeart/2005/8/layout/vList5"/>
    <dgm:cxn modelId="{E17655BA-24F2-481B-B2C2-799C0BF3160F}" type="presParOf" srcId="{80419BDE-CA98-4A0B-BA70-67882C86FA54}" destId="{26C04184-B8A9-44F8-8D29-0320C84006D0}" srcOrd="4" destOrd="0" presId="urn:microsoft.com/office/officeart/2005/8/layout/vList5"/>
    <dgm:cxn modelId="{61242EEB-3242-41BE-9263-4D8E1DC652B2}" type="presParOf" srcId="{26C04184-B8A9-44F8-8D29-0320C84006D0}" destId="{6C6761CD-85AE-4919-AF4E-0FF563269899}" srcOrd="0" destOrd="0" presId="urn:microsoft.com/office/officeart/2005/8/layout/vList5"/>
    <dgm:cxn modelId="{2864E777-E2D9-4807-A2B0-F27C6C75EBBB}" type="presParOf" srcId="{26C04184-B8A9-44F8-8D29-0320C84006D0}" destId="{3278170B-C344-4366-BA03-35656CB24BA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AE31E0F-F7F3-4BBB-A0FC-C9AFC2F83A86}"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A435A15C-706E-42C3-BA43-09DDA79EBE80}">
      <dgm:prSet phldrT="[Texto]" custT="1"/>
      <dgm:spPr>
        <a:solidFill>
          <a:srgbClr val="FFC000"/>
        </a:solidFill>
      </dgm:spPr>
      <dgm:t>
        <a:bodyPr/>
        <a:lstStyle/>
        <a:p>
          <a:pPr>
            <a:buSzPts val="1000"/>
            <a:buFont typeface="Symbol" panose="05050102010706020507" pitchFamily="18" charset="2"/>
            <a:buChar char=""/>
          </a:pPr>
          <a:r>
            <a:rPr lang="en-US" sz="2800" b="1" noProof="0" dirty="0">
              <a:solidFill>
                <a:schemeClr val="tx1"/>
              </a:solidFill>
              <a:latin typeface="Arial" panose="020B0604020202020204" pitchFamily="34" charset="0"/>
              <a:cs typeface="Arial" panose="020B0604020202020204" pitchFamily="34" charset="0"/>
            </a:rPr>
            <a:t>Total number of manufacturing traders by: Size and NAICS Sector and Subsector</a:t>
          </a:r>
          <a:endParaRPr lang="en-US" sz="2800" b="1" noProof="0" dirty="0">
            <a:solidFill>
              <a:schemeClr val="tx1"/>
            </a:solidFill>
          </a:endParaRPr>
        </a:p>
      </dgm:t>
    </dgm:pt>
    <dgm:pt modelId="{94E21962-61F8-4C4E-93F1-F922CFEC5C76}" type="parTrans" cxnId="{C8C9575C-8CDA-4FAC-B864-7BD5F1A2E3D0}">
      <dgm:prSet/>
      <dgm:spPr/>
      <dgm:t>
        <a:bodyPr/>
        <a:lstStyle/>
        <a:p>
          <a:endParaRPr lang="en-US"/>
        </a:p>
      </dgm:t>
    </dgm:pt>
    <dgm:pt modelId="{52CEAD63-DD5B-4A3D-BFD0-2D8DDA2A59A8}" type="sibTrans" cxnId="{C8C9575C-8CDA-4FAC-B864-7BD5F1A2E3D0}">
      <dgm:prSet/>
      <dgm:spPr/>
      <dgm:t>
        <a:bodyPr/>
        <a:lstStyle/>
        <a:p>
          <a:endParaRPr lang="en-US"/>
        </a:p>
      </dgm:t>
    </dgm:pt>
    <dgm:pt modelId="{C1AE6AB3-2AA8-454A-A381-5009A2C7E62B}">
      <dgm:prSet custT="1"/>
      <dgm:spPr>
        <a:solidFill>
          <a:schemeClr val="accent5">
            <a:lumMod val="60000"/>
            <a:lumOff val="40000"/>
          </a:schemeClr>
        </a:solidFill>
      </dgm:spPr>
      <dgm:t>
        <a:bodyPr/>
        <a:lstStyle/>
        <a:p>
          <a:r>
            <a:rPr lang="en-US" sz="28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Exporting Enterprises by: </a:t>
          </a:r>
          <a:r>
            <a:rPr lang="en-US" sz="2800" b="1" noProof="0" dirty="0">
              <a:solidFill>
                <a:schemeClr val="tx1"/>
              </a:solidFill>
              <a:latin typeface="Arial" panose="020B0604020202020204" pitchFamily="34" charset="0"/>
              <a:cs typeface="Arial" panose="020B0604020202020204" pitchFamily="34" charset="0"/>
            </a:rPr>
            <a:t>Size and NAICS Sector and Subsector</a:t>
          </a:r>
          <a:endParaRPr lang="es-MX"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40ECDBEB-8A52-4BDD-AE24-6FCB30C23986}" type="parTrans" cxnId="{6A60ADBC-59B8-445D-9C07-6BCD4234DA9A}">
      <dgm:prSet/>
      <dgm:spPr/>
      <dgm:t>
        <a:bodyPr/>
        <a:lstStyle/>
        <a:p>
          <a:endParaRPr lang="en-US"/>
        </a:p>
      </dgm:t>
    </dgm:pt>
    <dgm:pt modelId="{2AE27081-A009-4806-B776-023CC6C2070D}" type="sibTrans" cxnId="{6A60ADBC-59B8-445D-9C07-6BCD4234DA9A}">
      <dgm:prSet/>
      <dgm:spPr/>
      <dgm:t>
        <a:bodyPr/>
        <a:lstStyle/>
        <a:p>
          <a:endParaRPr lang="en-US"/>
        </a:p>
      </dgm:t>
    </dgm:pt>
    <dgm:pt modelId="{3D554370-F6AF-4C1D-95E4-9458FBA2D8F8}">
      <dgm:prSet custT="1"/>
      <dgm:spPr>
        <a:solidFill>
          <a:srgbClr val="00B050"/>
        </a:solidFill>
      </dgm:spPr>
      <dgm:t>
        <a:bodyPr/>
        <a:lstStyle/>
        <a:p>
          <a:r>
            <a:rPr lang="en-US" sz="28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Importing Enterprises by: </a:t>
          </a:r>
          <a:r>
            <a:rPr lang="en-US" sz="2800" b="1" noProof="0" dirty="0">
              <a:solidFill>
                <a:schemeClr val="tx1"/>
              </a:solidFill>
              <a:latin typeface="Arial" panose="020B0604020202020204" pitchFamily="34" charset="0"/>
              <a:cs typeface="Arial" panose="020B0604020202020204" pitchFamily="34" charset="0"/>
            </a:rPr>
            <a:t>Size and NAICS Sector and Subsector</a:t>
          </a:r>
          <a:endParaRPr lang="es-MX"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gm:t>
    </dgm:pt>
    <dgm:pt modelId="{B3753B65-8805-4085-9047-E8E4B48999AB}" type="parTrans" cxnId="{4CCABBDF-CF39-4787-A444-ACF846EE8EA5}">
      <dgm:prSet/>
      <dgm:spPr/>
      <dgm:t>
        <a:bodyPr/>
        <a:lstStyle/>
        <a:p>
          <a:endParaRPr lang="en-US"/>
        </a:p>
      </dgm:t>
    </dgm:pt>
    <dgm:pt modelId="{01C69C15-0919-4D64-B0E3-86B3B6DA41AD}" type="sibTrans" cxnId="{4CCABBDF-CF39-4787-A444-ACF846EE8EA5}">
      <dgm:prSet/>
      <dgm:spPr/>
      <dgm:t>
        <a:bodyPr/>
        <a:lstStyle/>
        <a:p>
          <a:endParaRPr lang="en-US"/>
        </a:p>
      </dgm:t>
    </dgm:pt>
    <dgm:pt modelId="{FC02AA47-97E5-462B-81BE-9D3AA7258E2D}" type="pres">
      <dgm:prSet presAssocID="{EAE31E0F-F7F3-4BBB-A0FC-C9AFC2F83A86}" presName="linear" presStyleCnt="0">
        <dgm:presLayoutVars>
          <dgm:dir/>
          <dgm:animLvl val="lvl"/>
          <dgm:resizeHandles val="exact"/>
        </dgm:presLayoutVars>
      </dgm:prSet>
      <dgm:spPr/>
    </dgm:pt>
    <dgm:pt modelId="{326D65C3-DB28-4CB1-86EC-725696BFB919}" type="pres">
      <dgm:prSet presAssocID="{A435A15C-706E-42C3-BA43-09DDA79EBE80}" presName="parentLin" presStyleCnt="0"/>
      <dgm:spPr/>
    </dgm:pt>
    <dgm:pt modelId="{9188E3FC-8181-496C-977A-403F73D3C53E}" type="pres">
      <dgm:prSet presAssocID="{A435A15C-706E-42C3-BA43-09DDA79EBE80}" presName="parentLeftMargin" presStyleLbl="node1" presStyleIdx="0" presStyleCnt="3"/>
      <dgm:spPr/>
    </dgm:pt>
    <dgm:pt modelId="{F8844769-B97F-42D9-831C-A191C982D455}" type="pres">
      <dgm:prSet presAssocID="{A435A15C-706E-42C3-BA43-09DDA79EBE80}" presName="parentText" presStyleLbl="node1" presStyleIdx="0" presStyleCnt="3" custScaleX="125901">
        <dgm:presLayoutVars>
          <dgm:chMax val="0"/>
          <dgm:bulletEnabled val="1"/>
        </dgm:presLayoutVars>
      </dgm:prSet>
      <dgm:spPr/>
    </dgm:pt>
    <dgm:pt modelId="{EFB33CAF-C7AE-46A0-A2A9-3F777617D048}" type="pres">
      <dgm:prSet presAssocID="{A435A15C-706E-42C3-BA43-09DDA79EBE80}" presName="negativeSpace" presStyleCnt="0"/>
      <dgm:spPr/>
    </dgm:pt>
    <dgm:pt modelId="{B5C0B630-8A9C-4F6C-8371-E507045444B8}" type="pres">
      <dgm:prSet presAssocID="{A435A15C-706E-42C3-BA43-09DDA79EBE80}" presName="childText" presStyleLbl="conFgAcc1" presStyleIdx="0" presStyleCnt="3">
        <dgm:presLayoutVars>
          <dgm:bulletEnabled val="1"/>
        </dgm:presLayoutVars>
      </dgm:prSet>
      <dgm:spPr/>
    </dgm:pt>
    <dgm:pt modelId="{E27B8C29-C97C-42D7-A58E-E6CB0898361D}" type="pres">
      <dgm:prSet presAssocID="{52CEAD63-DD5B-4A3D-BFD0-2D8DDA2A59A8}" presName="spaceBetweenRectangles" presStyleCnt="0"/>
      <dgm:spPr/>
    </dgm:pt>
    <dgm:pt modelId="{0E225372-97F9-442A-822D-71F47AE0C0B2}" type="pres">
      <dgm:prSet presAssocID="{C1AE6AB3-2AA8-454A-A381-5009A2C7E62B}" presName="parentLin" presStyleCnt="0"/>
      <dgm:spPr/>
    </dgm:pt>
    <dgm:pt modelId="{5593CC0A-C5BB-4591-927D-C50932403DE0}" type="pres">
      <dgm:prSet presAssocID="{C1AE6AB3-2AA8-454A-A381-5009A2C7E62B}" presName="parentLeftMargin" presStyleLbl="node1" presStyleIdx="0" presStyleCnt="3"/>
      <dgm:spPr/>
    </dgm:pt>
    <dgm:pt modelId="{2C0741D0-0BB4-4BF6-8D6D-CD7CF6E60DE2}" type="pres">
      <dgm:prSet presAssocID="{C1AE6AB3-2AA8-454A-A381-5009A2C7E62B}" presName="parentText" presStyleLbl="node1" presStyleIdx="1" presStyleCnt="3" custScaleX="125046">
        <dgm:presLayoutVars>
          <dgm:chMax val="0"/>
          <dgm:bulletEnabled val="1"/>
        </dgm:presLayoutVars>
      </dgm:prSet>
      <dgm:spPr/>
    </dgm:pt>
    <dgm:pt modelId="{8AD895E4-AD34-4B6D-BB6F-C700E0147B85}" type="pres">
      <dgm:prSet presAssocID="{C1AE6AB3-2AA8-454A-A381-5009A2C7E62B}" presName="negativeSpace" presStyleCnt="0"/>
      <dgm:spPr/>
    </dgm:pt>
    <dgm:pt modelId="{8C87BA11-264F-4A8D-9EC3-E35095B8CA36}" type="pres">
      <dgm:prSet presAssocID="{C1AE6AB3-2AA8-454A-A381-5009A2C7E62B}" presName="childText" presStyleLbl="conFgAcc1" presStyleIdx="1" presStyleCnt="3">
        <dgm:presLayoutVars>
          <dgm:bulletEnabled val="1"/>
        </dgm:presLayoutVars>
      </dgm:prSet>
      <dgm:spPr/>
    </dgm:pt>
    <dgm:pt modelId="{1F096AB2-670D-4775-9F75-2DBF52E79A3B}" type="pres">
      <dgm:prSet presAssocID="{2AE27081-A009-4806-B776-023CC6C2070D}" presName="spaceBetweenRectangles" presStyleCnt="0"/>
      <dgm:spPr/>
    </dgm:pt>
    <dgm:pt modelId="{39015E8B-62EE-4D5E-BAEC-8B8C829C91E4}" type="pres">
      <dgm:prSet presAssocID="{3D554370-F6AF-4C1D-95E4-9458FBA2D8F8}" presName="parentLin" presStyleCnt="0"/>
      <dgm:spPr/>
    </dgm:pt>
    <dgm:pt modelId="{BEC641CD-7033-47CC-A320-8039FA743B5C}" type="pres">
      <dgm:prSet presAssocID="{3D554370-F6AF-4C1D-95E4-9458FBA2D8F8}" presName="parentLeftMargin" presStyleLbl="node1" presStyleIdx="1" presStyleCnt="3"/>
      <dgm:spPr/>
    </dgm:pt>
    <dgm:pt modelId="{0CB77B92-7668-4692-8F15-2C0E33521F55}" type="pres">
      <dgm:prSet presAssocID="{3D554370-F6AF-4C1D-95E4-9458FBA2D8F8}" presName="parentText" presStyleLbl="node1" presStyleIdx="2" presStyleCnt="3" custScaleX="125045">
        <dgm:presLayoutVars>
          <dgm:chMax val="0"/>
          <dgm:bulletEnabled val="1"/>
        </dgm:presLayoutVars>
      </dgm:prSet>
      <dgm:spPr/>
    </dgm:pt>
    <dgm:pt modelId="{37A1477C-55BE-4194-BC53-290036517862}" type="pres">
      <dgm:prSet presAssocID="{3D554370-F6AF-4C1D-95E4-9458FBA2D8F8}" presName="negativeSpace" presStyleCnt="0"/>
      <dgm:spPr/>
    </dgm:pt>
    <dgm:pt modelId="{98637BBA-BF52-4281-9132-EA7FB83B846B}" type="pres">
      <dgm:prSet presAssocID="{3D554370-F6AF-4C1D-95E4-9458FBA2D8F8}" presName="childText" presStyleLbl="conFgAcc1" presStyleIdx="2" presStyleCnt="3">
        <dgm:presLayoutVars>
          <dgm:bulletEnabled val="1"/>
        </dgm:presLayoutVars>
      </dgm:prSet>
      <dgm:spPr/>
    </dgm:pt>
  </dgm:ptLst>
  <dgm:cxnLst>
    <dgm:cxn modelId="{C8C9575C-8CDA-4FAC-B864-7BD5F1A2E3D0}" srcId="{EAE31E0F-F7F3-4BBB-A0FC-C9AFC2F83A86}" destId="{A435A15C-706E-42C3-BA43-09DDA79EBE80}" srcOrd="0" destOrd="0" parTransId="{94E21962-61F8-4C4E-93F1-F922CFEC5C76}" sibTransId="{52CEAD63-DD5B-4A3D-BFD0-2D8DDA2A59A8}"/>
    <dgm:cxn modelId="{FCA69D5E-C067-436F-982F-6F706EEA1856}" type="presOf" srcId="{3D554370-F6AF-4C1D-95E4-9458FBA2D8F8}" destId="{0CB77B92-7668-4692-8F15-2C0E33521F55}" srcOrd="1" destOrd="0" presId="urn:microsoft.com/office/officeart/2005/8/layout/list1"/>
    <dgm:cxn modelId="{B0B40B71-A473-408A-B344-8DA40B153F1D}" type="presOf" srcId="{3D554370-F6AF-4C1D-95E4-9458FBA2D8F8}" destId="{BEC641CD-7033-47CC-A320-8039FA743B5C}" srcOrd="0" destOrd="0" presId="urn:microsoft.com/office/officeart/2005/8/layout/list1"/>
    <dgm:cxn modelId="{C66D6251-3872-4DA0-A5F6-C98251B40B22}" type="presOf" srcId="{C1AE6AB3-2AA8-454A-A381-5009A2C7E62B}" destId="{2C0741D0-0BB4-4BF6-8D6D-CD7CF6E60DE2}" srcOrd="1" destOrd="0" presId="urn:microsoft.com/office/officeart/2005/8/layout/list1"/>
    <dgm:cxn modelId="{ABCAD196-AFF8-40FE-9289-D56D772C03D7}" type="presOf" srcId="{EAE31E0F-F7F3-4BBB-A0FC-C9AFC2F83A86}" destId="{FC02AA47-97E5-462B-81BE-9D3AA7258E2D}" srcOrd="0" destOrd="0" presId="urn:microsoft.com/office/officeart/2005/8/layout/list1"/>
    <dgm:cxn modelId="{73E2E2AB-D690-4583-A58D-402602231600}" type="presOf" srcId="{A435A15C-706E-42C3-BA43-09DDA79EBE80}" destId="{F8844769-B97F-42D9-831C-A191C982D455}" srcOrd="1" destOrd="0" presId="urn:microsoft.com/office/officeart/2005/8/layout/list1"/>
    <dgm:cxn modelId="{6A60ADBC-59B8-445D-9C07-6BCD4234DA9A}" srcId="{EAE31E0F-F7F3-4BBB-A0FC-C9AFC2F83A86}" destId="{C1AE6AB3-2AA8-454A-A381-5009A2C7E62B}" srcOrd="1" destOrd="0" parTransId="{40ECDBEB-8A52-4BDD-AE24-6FCB30C23986}" sibTransId="{2AE27081-A009-4806-B776-023CC6C2070D}"/>
    <dgm:cxn modelId="{4ED9E1C9-9FD8-4EBC-8FEF-262BBBFE417E}" type="presOf" srcId="{A435A15C-706E-42C3-BA43-09DDA79EBE80}" destId="{9188E3FC-8181-496C-977A-403F73D3C53E}" srcOrd="0" destOrd="0" presId="urn:microsoft.com/office/officeart/2005/8/layout/list1"/>
    <dgm:cxn modelId="{4CCABBDF-CF39-4787-A444-ACF846EE8EA5}" srcId="{EAE31E0F-F7F3-4BBB-A0FC-C9AFC2F83A86}" destId="{3D554370-F6AF-4C1D-95E4-9458FBA2D8F8}" srcOrd="2" destOrd="0" parTransId="{B3753B65-8805-4085-9047-E8E4B48999AB}" sibTransId="{01C69C15-0919-4D64-B0E3-86B3B6DA41AD}"/>
    <dgm:cxn modelId="{0FA90DF3-EE35-487B-86FC-0F73F71811B9}" type="presOf" srcId="{C1AE6AB3-2AA8-454A-A381-5009A2C7E62B}" destId="{5593CC0A-C5BB-4591-927D-C50932403DE0}" srcOrd="0" destOrd="0" presId="urn:microsoft.com/office/officeart/2005/8/layout/list1"/>
    <dgm:cxn modelId="{E69B4C56-6BBB-46CC-A999-062E656A2905}" type="presParOf" srcId="{FC02AA47-97E5-462B-81BE-9D3AA7258E2D}" destId="{326D65C3-DB28-4CB1-86EC-725696BFB919}" srcOrd="0" destOrd="0" presId="urn:microsoft.com/office/officeart/2005/8/layout/list1"/>
    <dgm:cxn modelId="{EE6441A1-C4AA-48F0-B1C1-95F4158E89B2}" type="presParOf" srcId="{326D65C3-DB28-4CB1-86EC-725696BFB919}" destId="{9188E3FC-8181-496C-977A-403F73D3C53E}" srcOrd="0" destOrd="0" presId="urn:microsoft.com/office/officeart/2005/8/layout/list1"/>
    <dgm:cxn modelId="{393DB8D7-A198-42F6-A526-DFD6775BC3B2}" type="presParOf" srcId="{326D65C3-DB28-4CB1-86EC-725696BFB919}" destId="{F8844769-B97F-42D9-831C-A191C982D455}" srcOrd="1" destOrd="0" presId="urn:microsoft.com/office/officeart/2005/8/layout/list1"/>
    <dgm:cxn modelId="{A5A4C5CF-C48B-477B-8EBE-4F5054A70F6F}" type="presParOf" srcId="{FC02AA47-97E5-462B-81BE-9D3AA7258E2D}" destId="{EFB33CAF-C7AE-46A0-A2A9-3F777617D048}" srcOrd="1" destOrd="0" presId="urn:microsoft.com/office/officeart/2005/8/layout/list1"/>
    <dgm:cxn modelId="{52CE6C73-BCFF-4578-A62C-7DFA920A48E5}" type="presParOf" srcId="{FC02AA47-97E5-462B-81BE-9D3AA7258E2D}" destId="{B5C0B630-8A9C-4F6C-8371-E507045444B8}" srcOrd="2" destOrd="0" presId="urn:microsoft.com/office/officeart/2005/8/layout/list1"/>
    <dgm:cxn modelId="{A6DCAF40-BCBB-4820-A23B-15F3C9CFCBF0}" type="presParOf" srcId="{FC02AA47-97E5-462B-81BE-9D3AA7258E2D}" destId="{E27B8C29-C97C-42D7-A58E-E6CB0898361D}" srcOrd="3" destOrd="0" presId="urn:microsoft.com/office/officeart/2005/8/layout/list1"/>
    <dgm:cxn modelId="{A5BE0896-9C18-472A-8CF8-904010FB81F9}" type="presParOf" srcId="{FC02AA47-97E5-462B-81BE-9D3AA7258E2D}" destId="{0E225372-97F9-442A-822D-71F47AE0C0B2}" srcOrd="4" destOrd="0" presId="urn:microsoft.com/office/officeart/2005/8/layout/list1"/>
    <dgm:cxn modelId="{84A3B0A1-83EE-4708-99FE-8A8007488F01}" type="presParOf" srcId="{0E225372-97F9-442A-822D-71F47AE0C0B2}" destId="{5593CC0A-C5BB-4591-927D-C50932403DE0}" srcOrd="0" destOrd="0" presId="urn:microsoft.com/office/officeart/2005/8/layout/list1"/>
    <dgm:cxn modelId="{CFA88931-FC0D-483C-8C6D-C1A66EACD901}" type="presParOf" srcId="{0E225372-97F9-442A-822D-71F47AE0C0B2}" destId="{2C0741D0-0BB4-4BF6-8D6D-CD7CF6E60DE2}" srcOrd="1" destOrd="0" presId="urn:microsoft.com/office/officeart/2005/8/layout/list1"/>
    <dgm:cxn modelId="{B380BB7D-C61B-4F59-BE24-4840BC0BB2C3}" type="presParOf" srcId="{FC02AA47-97E5-462B-81BE-9D3AA7258E2D}" destId="{8AD895E4-AD34-4B6D-BB6F-C700E0147B85}" srcOrd="5" destOrd="0" presId="urn:microsoft.com/office/officeart/2005/8/layout/list1"/>
    <dgm:cxn modelId="{6F2EB04D-82C1-4911-968F-1F0D35153C08}" type="presParOf" srcId="{FC02AA47-97E5-462B-81BE-9D3AA7258E2D}" destId="{8C87BA11-264F-4A8D-9EC3-E35095B8CA36}" srcOrd="6" destOrd="0" presId="urn:microsoft.com/office/officeart/2005/8/layout/list1"/>
    <dgm:cxn modelId="{05179874-01FA-42FC-9772-D5635795381D}" type="presParOf" srcId="{FC02AA47-97E5-462B-81BE-9D3AA7258E2D}" destId="{1F096AB2-670D-4775-9F75-2DBF52E79A3B}" srcOrd="7" destOrd="0" presId="urn:microsoft.com/office/officeart/2005/8/layout/list1"/>
    <dgm:cxn modelId="{95B26BFF-0F98-4D79-888A-A830A8B68551}" type="presParOf" srcId="{FC02AA47-97E5-462B-81BE-9D3AA7258E2D}" destId="{39015E8B-62EE-4D5E-BAEC-8B8C829C91E4}" srcOrd="8" destOrd="0" presId="urn:microsoft.com/office/officeart/2005/8/layout/list1"/>
    <dgm:cxn modelId="{A923B7C0-88A7-45C3-8935-338A4A12C0B6}" type="presParOf" srcId="{39015E8B-62EE-4D5E-BAEC-8B8C829C91E4}" destId="{BEC641CD-7033-47CC-A320-8039FA743B5C}" srcOrd="0" destOrd="0" presId="urn:microsoft.com/office/officeart/2005/8/layout/list1"/>
    <dgm:cxn modelId="{44732913-96C8-4581-AD59-7CE8834F8194}" type="presParOf" srcId="{39015E8B-62EE-4D5E-BAEC-8B8C829C91E4}" destId="{0CB77B92-7668-4692-8F15-2C0E33521F55}" srcOrd="1" destOrd="0" presId="urn:microsoft.com/office/officeart/2005/8/layout/list1"/>
    <dgm:cxn modelId="{B9C18A7C-8F9D-48E0-BD37-2842D4FF5C77}" type="presParOf" srcId="{FC02AA47-97E5-462B-81BE-9D3AA7258E2D}" destId="{37A1477C-55BE-4194-BC53-290036517862}" srcOrd="9" destOrd="0" presId="urn:microsoft.com/office/officeart/2005/8/layout/list1"/>
    <dgm:cxn modelId="{1C3523B4-828C-4C87-96B3-629DFD205B46}" type="presParOf" srcId="{FC02AA47-97E5-462B-81BE-9D3AA7258E2D}" destId="{98637BBA-BF52-4281-9132-EA7FB83B846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115FBD-B16C-4BFE-8994-CAA8C905E5A5}" type="doc">
      <dgm:prSet loTypeId="urn:microsoft.com/office/officeart/2005/8/layout/equation2" loCatId="process" qsTypeId="urn:microsoft.com/office/officeart/2005/8/quickstyle/simple1" qsCatId="simple" csTypeId="urn:microsoft.com/office/officeart/2005/8/colors/colorful1" csCatId="colorful" phldr="1"/>
      <dgm:spPr/>
      <dgm:t>
        <a:bodyPr/>
        <a:lstStyle/>
        <a:p>
          <a:endParaRPr lang="en-US"/>
        </a:p>
      </dgm:t>
    </dgm:pt>
    <dgm:pt modelId="{2EB07794-6732-4987-B369-A4C2FA35B5E7}">
      <dgm:prSet phldrT="[Texto]" custT="1"/>
      <dgm:spPr>
        <a:solidFill>
          <a:srgbClr val="FF6600"/>
        </a:solidFill>
        <a:ln w="12700" cap="flat" cmpd="sng" algn="ctr">
          <a:solidFill>
            <a:srgbClr val="FF6600"/>
          </a:solidFill>
          <a:prstDash val="solid"/>
          <a:miter lim="800000"/>
        </a:ln>
        <a:effectLst/>
      </dgm:spPr>
      <dgm:t>
        <a:bodyPr spcFirstLastPara="0" vert="horz" wrap="square" lIns="40640" tIns="40640" rIns="40640" bIns="40640" numCol="1" spcCol="1270" anchor="ctr" anchorCtr="0"/>
        <a:lstStyle/>
        <a:p>
          <a:pPr marL="0" lvl="0" indent="0" algn="l" defTabSz="1422400">
            <a:lnSpc>
              <a:spcPct val="90000"/>
            </a:lnSpc>
            <a:spcBef>
              <a:spcPct val="0"/>
            </a:spcBef>
            <a:spcAft>
              <a:spcPct val="35000"/>
            </a:spcAft>
            <a:buNone/>
          </a:pPr>
          <a:r>
            <a:rPr lang="en-US" sz="3600" b="1" kern="1200" dirty="0">
              <a:solidFill>
                <a:prstClr val="white"/>
              </a:solidFill>
              <a:latin typeface="Arial" panose="020B0604020202020204" pitchFamily="34" charset="0"/>
              <a:ea typeface="+mn-ea"/>
              <a:cs typeface="Arial" panose="020B0604020202020204" pitchFamily="34" charset="0"/>
            </a:rPr>
            <a:t>CE</a:t>
          </a:r>
        </a:p>
      </dgm:t>
    </dgm:pt>
    <dgm:pt modelId="{C220A070-0EC9-47AC-91AA-DF429C328163}" type="parTrans" cxnId="{525C21DF-D9DA-4035-8C82-118312A061FD}">
      <dgm:prSet/>
      <dgm:spPr/>
      <dgm:t>
        <a:bodyPr/>
        <a:lstStyle/>
        <a:p>
          <a:endParaRPr lang="en-US"/>
        </a:p>
      </dgm:t>
    </dgm:pt>
    <dgm:pt modelId="{0DF16C9D-4CB9-4EB6-9CB6-953015D6C152}" type="sibTrans" cxnId="{525C21DF-D9DA-4035-8C82-118312A061FD}">
      <dgm:prSet/>
      <dgm:spPr/>
      <dgm:t>
        <a:bodyPr/>
        <a:lstStyle/>
        <a:p>
          <a:endParaRPr lang="en-US"/>
        </a:p>
      </dgm:t>
    </dgm:pt>
    <dgm:pt modelId="{6410D21B-B2E9-4B3C-B523-D377B10C10A6}">
      <dgm:prSet phldrT="[Texto]" custT="1"/>
      <dgm:spPr>
        <a:solidFill>
          <a:srgbClr val="FF3300"/>
        </a:solidFill>
        <a:ln>
          <a:solidFill>
            <a:srgbClr val="FF3300"/>
          </a:solidFill>
        </a:ln>
      </dgm:spPr>
      <dgm:t>
        <a:bodyPr spcFirstLastPara="0" vert="horz" wrap="square" lIns="40640" tIns="40640" rIns="40640" bIns="4064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latin typeface="Arial" panose="020B0604020202020204" pitchFamily="34" charset="0"/>
              <a:ea typeface="+mn-ea"/>
              <a:cs typeface="Arial" panose="020B0604020202020204" pitchFamily="34" charset="0"/>
            </a:rPr>
            <a:t>EAIM</a:t>
          </a:r>
        </a:p>
      </dgm:t>
    </dgm:pt>
    <dgm:pt modelId="{12624DD5-9F70-4505-9541-BA2877C7E53F}" type="parTrans" cxnId="{A3936D8F-3098-4446-8CA9-5D3AF9B71A4F}">
      <dgm:prSet/>
      <dgm:spPr/>
      <dgm:t>
        <a:bodyPr/>
        <a:lstStyle/>
        <a:p>
          <a:endParaRPr lang="en-US"/>
        </a:p>
      </dgm:t>
    </dgm:pt>
    <dgm:pt modelId="{870DD927-99D1-4ACD-9F35-3CE12DA7E105}" type="sibTrans" cxnId="{A3936D8F-3098-4446-8CA9-5D3AF9B71A4F}">
      <dgm:prSet/>
      <dgm:spPr>
        <a:solidFill>
          <a:srgbClr val="FF0000"/>
        </a:solidFill>
      </dgm:spPr>
      <dgm:t>
        <a:bodyPr/>
        <a:lstStyle/>
        <a:p>
          <a:endParaRPr lang="en-US"/>
        </a:p>
      </dgm:t>
    </dgm:pt>
    <dgm:pt modelId="{C6405C7F-B953-48E5-BFE5-6FF3CA0C8CD1}">
      <dgm:prSet phldrT="[Texto]" custT="1"/>
      <dgm:spPr>
        <a:solidFill>
          <a:srgbClr val="0099CC"/>
        </a:solidFill>
      </dgm:spPr>
      <dgm:t>
        <a:bodyPr/>
        <a:lstStyle/>
        <a:p>
          <a:r>
            <a:rPr lang="en-US" sz="4000" b="1" dirty="0">
              <a:latin typeface="Arial" panose="020B0604020202020204" pitchFamily="34" charset="0"/>
              <a:cs typeface="Arial" panose="020B0604020202020204" pitchFamily="34" charset="0"/>
            </a:rPr>
            <a:t>PEME</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dgm:t>
    </dgm:pt>
    <dgm:pt modelId="{FF90E105-EE63-4908-91F1-1C2028615C7F}" type="parTrans" cxnId="{1F9B4A26-64DB-4146-AABC-864208F28607}">
      <dgm:prSet/>
      <dgm:spPr/>
      <dgm:t>
        <a:bodyPr/>
        <a:lstStyle/>
        <a:p>
          <a:endParaRPr lang="en-US"/>
        </a:p>
      </dgm:t>
    </dgm:pt>
    <dgm:pt modelId="{A102FB07-650F-42EE-A1C1-E485B4392E86}" type="sibTrans" cxnId="{1F9B4A26-64DB-4146-AABC-864208F28607}">
      <dgm:prSet/>
      <dgm:spPr/>
      <dgm:t>
        <a:bodyPr/>
        <a:lstStyle/>
        <a:p>
          <a:endParaRPr lang="en-US"/>
        </a:p>
      </dgm:t>
    </dgm:pt>
    <dgm:pt modelId="{33715EC8-4C5E-4ACC-AE55-F1387FBF7002}">
      <dgm:prSet phldrT="[Texto]" custT="1"/>
      <dgm:spPr>
        <a:solidFill>
          <a:srgbClr val="00B0F0"/>
        </a:solidFill>
      </dgm:spPr>
      <dgm:t>
        <a:bodyPr/>
        <a:lstStyle/>
        <a:p>
          <a:pPr algn="l"/>
          <a:r>
            <a:rPr lang="en-US" sz="1800" b="1" dirty="0">
              <a:latin typeface="Arial" panose="020B0604020202020204" pitchFamily="34" charset="0"/>
              <a:cs typeface="Arial" panose="020B0604020202020204" pitchFamily="34" charset="0"/>
            </a:rPr>
            <a:t>VAEGM</a:t>
          </a:r>
        </a:p>
      </dgm:t>
    </dgm:pt>
    <dgm:pt modelId="{CDDB4827-2E15-442A-B980-ED6EA1A5EF97}" type="parTrans" cxnId="{A1951E67-D4AC-446B-9866-C63BDF55CCB8}">
      <dgm:prSet/>
      <dgm:spPr/>
      <dgm:t>
        <a:bodyPr/>
        <a:lstStyle/>
        <a:p>
          <a:endParaRPr lang="en-US"/>
        </a:p>
      </dgm:t>
    </dgm:pt>
    <dgm:pt modelId="{3332D289-3AF0-41A7-84F1-1039BBA4B47D}" type="sibTrans" cxnId="{A1951E67-D4AC-446B-9866-C63BDF55CCB8}">
      <dgm:prSet/>
      <dgm:spPr>
        <a:solidFill>
          <a:srgbClr val="0099CC"/>
        </a:solidFill>
      </dgm:spPr>
      <dgm:t>
        <a:bodyPr/>
        <a:lstStyle/>
        <a:p>
          <a:endParaRPr lang="en-US"/>
        </a:p>
      </dgm:t>
    </dgm:pt>
    <dgm:pt modelId="{27B749D4-73D8-41D9-A22A-7A123A83689F}">
      <dgm:prSet phldrT="[Texto]" custT="1"/>
      <dgm:spPr>
        <a:solidFill>
          <a:srgbClr val="00B050"/>
        </a:solidFill>
      </dgm:spPr>
      <dgm:t>
        <a:bodyPr/>
        <a:lstStyle/>
        <a:p>
          <a:pPr algn="l"/>
          <a:r>
            <a:rPr lang="en-US" sz="3600" b="1" dirty="0">
              <a:latin typeface="Arial" panose="020B0604020202020204" pitchFamily="34" charset="0"/>
              <a:cs typeface="Arial" panose="020B0604020202020204" pitchFamily="34" charset="0"/>
            </a:rPr>
            <a:t>IMSS</a:t>
          </a:r>
        </a:p>
      </dgm:t>
    </dgm:pt>
    <dgm:pt modelId="{5B7A7D73-5339-4ECE-AC93-3DE23053ADF2}" type="parTrans" cxnId="{1CCF3BD3-5569-4FE3-BA7C-5FFE25EDA754}">
      <dgm:prSet/>
      <dgm:spPr/>
      <dgm:t>
        <a:bodyPr/>
        <a:lstStyle/>
        <a:p>
          <a:endParaRPr lang="en-US"/>
        </a:p>
      </dgm:t>
    </dgm:pt>
    <dgm:pt modelId="{D2CF41ED-0710-43E4-B64D-975FF9C8D22E}" type="sibTrans" cxnId="{1CCF3BD3-5569-4FE3-BA7C-5FFE25EDA754}">
      <dgm:prSet/>
      <dgm:spPr/>
      <dgm:t>
        <a:bodyPr/>
        <a:lstStyle/>
        <a:p>
          <a:endParaRPr lang="en-US"/>
        </a:p>
      </dgm:t>
    </dgm:pt>
    <dgm:pt modelId="{61B35FDD-41D4-419E-BBE2-E9C41FC6A247}">
      <dgm:prSet phldrT="[Texto]" custT="1"/>
      <dgm:spPr>
        <a:solidFill>
          <a:srgbClr val="FFC000"/>
        </a:solidFill>
        <a:ln>
          <a:solidFill>
            <a:srgbClr val="FFC000"/>
          </a:solidFill>
        </a:ln>
      </dgm:spPr>
      <dgm:t>
        <a:bodyPr spcFirstLastPara="0" vert="horz" wrap="square" lIns="40640" tIns="40640" rIns="40640" bIns="4064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latin typeface="Arial" panose="020B0604020202020204" pitchFamily="34" charset="0"/>
              <a:ea typeface="+mn-ea"/>
              <a:cs typeface="Arial" panose="020B0604020202020204" pitchFamily="34" charset="0"/>
            </a:rPr>
            <a:t>IMMEX</a:t>
          </a:r>
        </a:p>
      </dgm:t>
    </dgm:pt>
    <dgm:pt modelId="{D08E6636-8C8C-4595-8D34-42893FA1A397}" type="parTrans" cxnId="{EDAC4245-C277-4DF5-9A63-55D93C447734}">
      <dgm:prSet/>
      <dgm:spPr/>
      <dgm:t>
        <a:bodyPr/>
        <a:lstStyle/>
        <a:p>
          <a:endParaRPr lang="en-US"/>
        </a:p>
      </dgm:t>
    </dgm:pt>
    <dgm:pt modelId="{63832126-940B-42F5-ADB0-086CFCB173F0}" type="sibTrans" cxnId="{EDAC4245-C277-4DF5-9A63-55D93C447734}">
      <dgm:prSet/>
      <dgm:spPr/>
      <dgm:t>
        <a:bodyPr/>
        <a:lstStyle/>
        <a:p>
          <a:endParaRPr lang="en-US"/>
        </a:p>
      </dgm:t>
    </dgm:pt>
    <dgm:pt modelId="{9FB3EA62-AF7F-43CF-B6A8-A49D679E3D8F}" type="pres">
      <dgm:prSet presAssocID="{DD115FBD-B16C-4BFE-8994-CAA8C905E5A5}" presName="Name0" presStyleCnt="0">
        <dgm:presLayoutVars>
          <dgm:dir/>
          <dgm:resizeHandles val="exact"/>
        </dgm:presLayoutVars>
      </dgm:prSet>
      <dgm:spPr/>
    </dgm:pt>
    <dgm:pt modelId="{39F621CA-2D8A-4317-8C15-9763128B504D}" type="pres">
      <dgm:prSet presAssocID="{DD115FBD-B16C-4BFE-8994-CAA8C905E5A5}" presName="vNodes" presStyleCnt="0"/>
      <dgm:spPr/>
    </dgm:pt>
    <dgm:pt modelId="{E78AB14C-FE31-4FE3-98CF-637213CF1867}" type="pres">
      <dgm:prSet presAssocID="{2EB07794-6732-4987-B369-A4C2FA35B5E7}" presName="node" presStyleLbl="node1" presStyleIdx="0" presStyleCnt="6" custScaleX="394538" custScaleY="140907">
        <dgm:presLayoutVars>
          <dgm:bulletEnabled val="1"/>
        </dgm:presLayoutVars>
      </dgm:prSet>
      <dgm:spPr>
        <a:xfrm>
          <a:off x="2447779" y="2439"/>
          <a:ext cx="2470404" cy="927339"/>
        </a:xfrm>
        <a:prstGeom prst="flowChartAlternateProcess">
          <a:avLst/>
        </a:prstGeom>
      </dgm:spPr>
    </dgm:pt>
    <dgm:pt modelId="{5847C30B-A042-4E10-BEF5-E8377D315D4D}" type="pres">
      <dgm:prSet presAssocID="{0DF16C9D-4CB9-4EB6-9CB6-953015D6C152}" presName="spacerT" presStyleCnt="0"/>
      <dgm:spPr/>
    </dgm:pt>
    <dgm:pt modelId="{9BC45F81-C949-4B68-A899-4553C078F6FD}" type="pres">
      <dgm:prSet presAssocID="{0DF16C9D-4CB9-4EB6-9CB6-953015D6C152}" presName="sibTrans" presStyleLbl="sibTrans2D1" presStyleIdx="0" presStyleCnt="5" custScaleX="68302" custScaleY="68302"/>
      <dgm:spPr/>
    </dgm:pt>
    <dgm:pt modelId="{50080360-5785-4FD3-BA6A-EC4379F70413}" type="pres">
      <dgm:prSet presAssocID="{0DF16C9D-4CB9-4EB6-9CB6-953015D6C152}" presName="spacerB" presStyleCnt="0"/>
      <dgm:spPr/>
    </dgm:pt>
    <dgm:pt modelId="{C3D6FC52-AB30-4EA4-92C6-BC4A86AC0C56}" type="pres">
      <dgm:prSet presAssocID="{6410D21B-B2E9-4B3C-B523-D377B10C10A6}" presName="node" presStyleLbl="node1" presStyleIdx="1" presStyleCnt="6" custScaleX="394538" custScaleY="140907">
        <dgm:presLayoutVars>
          <dgm:bulletEnabled val="1"/>
        </dgm:presLayoutVars>
      </dgm:prSet>
      <dgm:spPr>
        <a:prstGeom prst="flowChartAlternateProcess">
          <a:avLst/>
        </a:prstGeom>
      </dgm:spPr>
    </dgm:pt>
    <dgm:pt modelId="{591C6F93-156A-438B-A184-A2593A219EED}" type="pres">
      <dgm:prSet presAssocID="{870DD927-99D1-4ACD-9F35-3CE12DA7E105}" presName="spacerT" presStyleCnt="0"/>
      <dgm:spPr/>
    </dgm:pt>
    <dgm:pt modelId="{B07758DB-095E-4E09-B9CF-582FE5439462}" type="pres">
      <dgm:prSet presAssocID="{870DD927-99D1-4ACD-9F35-3CE12DA7E105}" presName="sibTrans" presStyleLbl="sibTrans2D1" presStyleIdx="1" presStyleCnt="5" custScaleX="68302" custScaleY="68302"/>
      <dgm:spPr/>
    </dgm:pt>
    <dgm:pt modelId="{BFD63F36-8428-49E8-9859-364974900B1E}" type="pres">
      <dgm:prSet presAssocID="{870DD927-99D1-4ACD-9F35-3CE12DA7E105}" presName="spacerB" presStyleCnt="0"/>
      <dgm:spPr/>
    </dgm:pt>
    <dgm:pt modelId="{781946A2-ADC0-4088-9D0D-0B11196D0D80}" type="pres">
      <dgm:prSet presAssocID="{61B35FDD-41D4-419E-BBE2-E9C41FC6A247}" presName="node" presStyleLbl="node1" presStyleIdx="2" presStyleCnt="6" custScaleX="394538" custScaleY="140907">
        <dgm:presLayoutVars>
          <dgm:bulletEnabled val="1"/>
        </dgm:presLayoutVars>
      </dgm:prSet>
      <dgm:spPr>
        <a:prstGeom prst="flowChartAlternateProcess">
          <a:avLst/>
        </a:prstGeom>
      </dgm:spPr>
    </dgm:pt>
    <dgm:pt modelId="{A806634C-E78A-42BF-BA09-992C6FF88D80}" type="pres">
      <dgm:prSet presAssocID="{63832126-940B-42F5-ADB0-086CFCB173F0}" presName="spacerT" presStyleCnt="0"/>
      <dgm:spPr/>
    </dgm:pt>
    <dgm:pt modelId="{E99DFA52-5730-456C-AA1C-D5A21B1700E8}" type="pres">
      <dgm:prSet presAssocID="{63832126-940B-42F5-ADB0-086CFCB173F0}" presName="sibTrans" presStyleLbl="sibTrans2D1" presStyleIdx="2" presStyleCnt="5" custScaleX="68302" custScaleY="68302"/>
      <dgm:spPr/>
    </dgm:pt>
    <dgm:pt modelId="{9A35203D-EE96-4928-89E9-C2CE5278D04B}" type="pres">
      <dgm:prSet presAssocID="{63832126-940B-42F5-ADB0-086CFCB173F0}" presName="spacerB" presStyleCnt="0"/>
      <dgm:spPr/>
    </dgm:pt>
    <dgm:pt modelId="{1521A6C7-F058-4E9D-AA55-1102EFDB7116}" type="pres">
      <dgm:prSet presAssocID="{33715EC8-4C5E-4ACC-AE55-F1387FBF7002}" presName="node" presStyleLbl="node1" presStyleIdx="3" presStyleCnt="6" custScaleX="394538" custScaleY="140907">
        <dgm:presLayoutVars>
          <dgm:bulletEnabled val="1"/>
        </dgm:presLayoutVars>
      </dgm:prSet>
      <dgm:spPr>
        <a:prstGeom prst="flowChartAlternateProcess">
          <a:avLst/>
        </a:prstGeom>
      </dgm:spPr>
    </dgm:pt>
    <dgm:pt modelId="{227CEDB7-07A7-4594-A287-D70DFDEC36F0}" type="pres">
      <dgm:prSet presAssocID="{3332D289-3AF0-41A7-84F1-1039BBA4B47D}" presName="spacerT" presStyleCnt="0"/>
      <dgm:spPr/>
    </dgm:pt>
    <dgm:pt modelId="{508B3564-28CF-4164-AFFD-F940E206D01B}" type="pres">
      <dgm:prSet presAssocID="{3332D289-3AF0-41A7-84F1-1039BBA4B47D}" presName="sibTrans" presStyleLbl="sibTrans2D1" presStyleIdx="3" presStyleCnt="5" custScaleX="68302" custScaleY="68302"/>
      <dgm:spPr/>
    </dgm:pt>
    <dgm:pt modelId="{5811BD2D-D4A3-4662-8FB0-39D467851410}" type="pres">
      <dgm:prSet presAssocID="{3332D289-3AF0-41A7-84F1-1039BBA4B47D}" presName="spacerB" presStyleCnt="0"/>
      <dgm:spPr/>
    </dgm:pt>
    <dgm:pt modelId="{44CDDFEB-E345-40C0-A539-7C1C52E6079A}" type="pres">
      <dgm:prSet presAssocID="{27B749D4-73D8-41D9-A22A-7A123A83689F}" presName="node" presStyleLbl="node1" presStyleIdx="4" presStyleCnt="6" custScaleX="394539" custScaleY="140907">
        <dgm:presLayoutVars>
          <dgm:bulletEnabled val="1"/>
        </dgm:presLayoutVars>
      </dgm:prSet>
      <dgm:spPr>
        <a:prstGeom prst="flowChartAlternateProcess">
          <a:avLst/>
        </a:prstGeom>
      </dgm:spPr>
    </dgm:pt>
    <dgm:pt modelId="{84359669-A884-49A1-BEF0-3237C79DC1DA}" type="pres">
      <dgm:prSet presAssocID="{DD115FBD-B16C-4BFE-8994-CAA8C905E5A5}" presName="sibTransLast" presStyleLbl="sibTrans2D1" presStyleIdx="4" presStyleCnt="5" custAng="109237" custScaleX="144921" custScaleY="296202" custLinFactNeighborX="3738" custLinFactNeighborY="-3746"/>
      <dgm:spPr>
        <a:prstGeom prst="rightArrow">
          <a:avLst/>
        </a:prstGeom>
      </dgm:spPr>
    </dgm:pt>
    <dgm:pt modelId="{0EE1F015-708E-4572-A5FA-BE6B4723F7EF}" type="pres">
      <dgm:prSet presAssocID="{DD115FBD-B16C-4BFE-8994-CAA8C905E5A5}" presName="connectorText" presStyleLbl="sibTrans2D1" presStyleIdx="4" presStyleCnt="5"/>
      <dgm:spPr/>
    </dgm:pt>
    <dgm:pt modelId="{E5ADCD74-D628-4A3C-A54D-65D275044CEC}" type="pres">
      <dgm:prSet presAssocID="{DD115FBD-B16C-4BFE-8994-CAA8C905E5A5}" presName="lastNode" presStyleLbl="node1" presStyleIdx="5" presStyleCnt="6" custScaleX="197311" custScaleY="197528" custLinFactX="58839" custLinFactNeighborX="100000" custLinFactNeighborY="-9753">
        <dgm:presLayoutVars>
          <dgm:bulletEnabled val="1"/>
        </dgm:presLayoutVars>
      </dgm:prSet>
      <dgm:spPr/>
    </dgm:pt>
  </dgm:ptLst>
  <dgm:cxnLst>
    <dgm:cxn modelId="{0AF72A1D-AA22-4B97-9761-50887D97C151}" type="presOf" srcId="{DD115FBD-B16C-4BFE-8994-CAA8C905E5A5}" destId="{9FB3EA62-AF7F-43CF-B6A8-A49D679E3D8F}" srcOrd="0" destOrd="0" presId="urn:microsoft.com/office/officeart/2005/8/layout/equation2"/>
    <dgm:cxn modelId="{1F9B4A26-64DB-4146-AABC-864208F28607}" srcId="{DD115FBD-B16C-4BFE-8994-CAA8C905E5A5}" destId="{C6405C7F-B953-48E5-BFE5-6FF3CA0C8CD1}" srcOrd="5" destOrd="0" parTransId="{FF90E105-EE63-4908-91F1-1C2028615C7F}" sibTransId="{A102FB07-650F-42EE-A1C1-E485B4392E86}"/>
    <dgm:cxn modelId="{55054D62-1BED-449E-9FD6-5E59640FE735}" type="presOf" srcId="{61B35FDD-41D4-419E-BBE2-E9C41FC6A247}" destId="{781946A2-ADC0-4088-9D0D-0B11196D0D80}" srcOrd="0" destOrd="0" presId="urn:microsoft.com/office/officeart/2005/8/layout/equation2"/>
    <dgm:cxn modelId="{EDAC4245-C277-4DF5-9A63-55D93C447734}" srcId="{DD115FBD-B16C-4BFE-8994-CAA8C905E5A5}" destId="{61B35FDD-41D4-419E-BBE2-E9C41FC6A247}" srcOrd="2" destOrd="0" parTransId="{D08E6636-8C8C-4595-8D34-42893FA1A397}" sibTransId="{63832126-940B-42F5-ADB0-086CFCB173F0}"/>
    <dgm:cxn modelId="{A1951E67-D4AC-446B-9866-C63BDF55CCB8}" srcId="{DD115FBD-B16C-4BFE-8994-CAA8C905E5A5}" destId="{33715EC8-4C5E-4ACC-AE55-F1387FBF7002}" srcOrd="3" destOrd="0" parTransId="{CDDB4827-2E15-442A-B980-ED6EA1A5EF97}" sibTransId="{3332D289-3AF0-41A7-84F1-1039BBA4B47D}"/>
    <dgm:cxn modelId="{6A247E74-3DEF-49FB-8086-9C3CA9C2CD5F}" type="presOf" srcId="{0DF16C9D-4CB9-4EB6-9CB6-953015D6C152}" destId="{9BC45F81-C949-4B68-A899-4553C078F6FD}" srcOrd="0" destOrd="0" presId="urn:microsoft.com/office/officeart/2005/8/layout/equation2"/>
    <dgm:cxn modelId="{2D3E2B7A-3CEF-46C9-82C8-F30476E3A456}" type="presOf" srcId="{33715EC8-4C5E-4ACC-AE55-F1387FBF7002}" destId="{1521A6C7-F058-4E9D-AA55-1102EFDB7116}" srcOrd="0" destOrd="0" presId="urn:microsoft.com/office/officeart/2005/8/layout/equation2"/>
    <dgm:cxn modelId="{2DCFF57D-85E3-416C-AE10-073616010292}" type="presOf" srcId="{C6405C7F-B953-48E5-BFE5-6FF3CA0C8CD1}" destId="{E5ADCD74-D628-4A3C-A54D-65D275044CEC}" srcOrd="0" destOrd="0" presId="urn:microsoft.com/office/officeart/2005/8/layout/equation2"/>
    <dgm:cxn modelId="{2DE77A86-F2F5-41A2-8C7B-407D1FF87EC6}" type="presOf" srcId="{2EB07794-6732-4987-B369-A4C2FA35B5E7}" destId="{E78AB14C-FE31-4FE3-98CF-637213CF1867}" srcOrd="0" destOrd="0" presId="urn:microsoft.com/office/officeart/2005/8/layout/equation2"/>
    <dgm:cxn modelId="{3D7CAE8A-5EDC-45F3-9D84-508F2A6E4CFC}" type="presOf" srcId="{870DD927-99D1-4ACD-9F35-3CE12DA7E105}" destId="{B07758DB-095E-4E09-B9CF-582FE5439462}" srcOrd="0" destOrd="0" presId="urn:microsoft.com/office/officeart/2005/8/layout/equation2"/>
    <dgm:cxn modelId="{A3936D8F-3098-4446-8CA9-5D3AF9B71A4F}" srcId="{DD115FBD-B16C-4BFE-8994-CAA8C905E5A5}" destId="{6410D21B-B2E9-4B3C-B523-D377B10C10A6}" srcOrd="1" destOrd="0" parTransId="{12624DD5-9F70-4505-9541-BA2877C7E53F}" sibTransId="{870DD927-99D1-4ACD-9F35-3CE12DA7E105}"/>
    <dgm:cxn modelId="{9326B88F-08A0-41B9-9635-0787BFF1FE90}" type="presOf" srcId="{6410D21B-B2E9-4B3C-B523-D377B10C10A6}" destId="{C3D6FC52-AB30-4EA4-92C6-BC4A86AC0C56}" srcOrd="0" destOrd="0" presId="urn:microsoft.com/office/officeart/2005/8/layout/equation2"/>
    <dgm:cxn modelId="{C41E7F9F-4A6E-48AB-A61B-CDB003E3D7B8}" type="presOf" srcId="{D2CF41ED-0710-43E4-B64D-975FF9C8D22E}" destId="{0EE1F015-708E-4572-A5FA-BE6B4723F7EF}" srcOrd="1" destOrd="0" presId="urn:microsoft.com/office/officeart/2005/8/layout/equation2"/>
    <dgm:cxn modelId="{322BDBAC-F25D-4ECF-B44A-B5426E2C3B3A}" type="presOf" srcId="{63832126-940B-42F5-ADB0-086CFCB173F0}" destId="{E99DFA52-5730-456C-AA1C-D5A21B1700E8}" srcOrd="0" destOrd="0" presId="urn:microsoft.com/office/officeart/2005/8/layout/equation2"/>
    <dgm:cxn modelId="{6ED035B1-E31C-4305-A52C-1D87D52A604D}" type="presOf" srcId="{D2CF41ED-0710-43E4-B64D-975FF9C8D22E}" destId="{84359669-A884-49A1-BEF0-3237C79DC1DA}" srcOrd="0" destOrd="0" presId="urn:microsoft.com/office/officeart/2005/8/layout/equation2"/>
    <dgm:cxn modelId="{A45E63BD-43D0-4306-853E-99F7D40DFF0E}" type="presOf" srcId="{3332D289-3AF0-41A7-84F1-1039BBA4B47D}" destId="{508B3564-28CF-4164-AFFD-F940E206D01B}" srcOrd="0" destOrd="0" presId="urn:microsoft.com/office/officeart/2005/8/layout/equation2"/>
    <dgm:cxn modelId="{1CCF3BD3-5569-4FE3-BA7C-5FFE25EDA754}" srcId="{DD115FBD-B16C-4BFE-8994-CAA8C905E5A5}" destId="{27B749D4-73D8-41D9-A22A-7A123A83689F}" srcOrd="4" destOrd="0" parTransId="{5B7A7D73-5339-4ECE-AC93-3DE23053ADF2}" sibTransId="{D2CF41ED-0710-43E4-B64D-975FF9C8D22E}"/>
    <dgm:cxn modelId="{5F18A3D5-794D-425D-B272-F320C17C3924}" type="presOf" srcId="{27B749D4-73D8-41D9-A22A-7A123A83689F}" destId="{44CDDFEB-E345-40C0-A539-7C1C52E6079A}" srcOrd="0" destOrd="0" presId="urn:microsoft.com/office/officeart/2005/8/layout/equation2"/>
    <dgm:cxn modelId="{525C21DF-D9DA-4035-8C82-118312A061FD}" srcId="{DD115FBD-B16C-4BFE-8994-CAA8C905E5A5}" destId="{2EB07794-6732-4987-B369-A4C2FA35B5E7}" srcOrd="0" destOrd="0" parTransId="{C220A070-0EC9-47AC-91AA-DF429C328163}" sibTransId="{0DF16C9D-4CB9-4EB6-9CB6-953015D6C152}"/>
    <dgm:cxn modelId="{8640B257-B508-40C6-8FAE-E22EC5C17620}" type="presParOf" srcId="{9FB3EA62-AF7F-43CF-B6A8-A49D679E3D8F}" destId="{39F621CA-2D8A-4317-8C15-9763128B504D}" srcOrd="0" destOrd="0" presId="urn:microsoft.com/office/officeart/2005/8/layout/equation2"/>
    <dgm:cxn modelId="{F763A89A-6DF9-4B13-B3FF-BCC6A6CB427A}" type="presParOf" srcId="{39F621CA-2D8A-4317-8C15-9763128B504D}" destId="{E78AB14C-FE31-4FE3-98CF-637213CF1867}" srcOrd="0" destOrd="0" presId="urn:microsoft.com/office/officeart/2005/8/layout/equation2"/>
    <dgm:cxn modelId="{18964A5B-F8AD-4911-B71A-170D6822D5B1}" type="presParOf" srcId="{39F621CA-2D8A-4317-8C15-9763128B504D}" destId="{5847C30B-A042-4E10-BEF5-E8377D315D4D}" srcOrd="1" destOrd="0" presId="urn:microsoft.com/office/officeart/2005/8/layout/equation2"/>
    <dgm:cxn modelId="{C56C27A9-489F-469D-916D-3C114BA7E9AE}" type="presParOf" srcId="{39F621CA-2D8A-4317-8C15-9763128B504D}" destId="{9BC45F81-C949-4B68-A899-4553C078F6FD}" srcOrd="2" destOrd="0" presId="urn:microsoft.com/office/officeart/2005/8/layout/equation2"/>
    <dgm:cxn modelId="{5EC5C0DA-7D2A-4036-8160-429A074ED557}" type="presParOf" srcId="{39F621CA-2D8A-4317-8C15-9763128B504D}" destId="{50080360-5785-4FD3-BA6A-EC4379F70413}" srcOrd="3" destOrd="0" presId="urn:microsoft.com/office/officeart/2005/8/layout/equation2"/>
    <dgm:cxn modelId="{2CE009C5-2478-4E36-B20A-EB59764E4999}" type="presParOf" srcId="{39F621CA-2D8A-4317-8C15-9763128B504D}" destId="{C3D6FC52-AB30-4EA4-92C6-BC4A86AC0C56}" srcOrd="4" destOrd="0" presId="urn:microsoft.com/office/officeart/2005/8/layout/equation2"/>
    <dgm:cxn modelId="{7016BA9A-3F5E-4F37-8EF0-CF26CFAA5529}" type="presParOf" srcId="{39F621CA-2D8A-4317-8C15-9763128B504D}" destId="{591C6F93-156A-438B-A184-A2593A219EED}" srcOrd="5" destOrd="0" presId="urn:microsoft.com/office/officeart/2005/8/layout/equation2"/>
    <dgm:cxn modelId="{E2E9B134-741E-478D-9750-23611A09C9EF}" type="presParOf" srcId="{39F621CA-2D8A-4317-8C15-9763128B504D}" destId="{B07758DB-095E-4E09-B9CF-582FE5439462}" srcOrd="6" destOrd="0" presId="urn:microsoft.com/office/officeart/2005/8/layout/equation2"/>
    <dgm:cxn modelId="{4E539940-511A-4653-A007-00E7F2579F82}" type="presParOf" srcId="{39F621CA-2D8A-4317-8C15-9763128B504D}" destId="{BFD63F36-8428-49E8-9859-364974900B1E}" srcOrd="7" destOrd="0" presId="urn:microsoft.com/office/officeart/2005/8/layout/equation2"/>
    <dgm:cxn modelId="{5F41C662-8CB5-4E62-A495-C88125BE6092}" type="presParOf" srcId="{39F621CA-2D8A-4317-8C15-9763128B504D}" destId="{781946A2-ADC0-4088-9D0D-0B11196D0D80}" srcOrd="8" destOrd="0" presId="urn:microsoft.com/office/officeart/2005/8/layout/equation2"/>
    <dgm:cxn modelId="{D9C639D2-5A08-47C5-9BF6-48F570BB0883}" type="presParOf" srcId="{39F621CA-2D8A-4317-8C15-9763128B504D}" destId="{A806634C-E78A-42BF-BA09-992C6FF88D80}" srcOrd="9" destOrd="0" presId="urn:microsoft.com/office/officeart/2005/8/layout/equation2"/>
    <dgm:cxn modelId="{025D1B38-529C-480B-ABB3-80BA89136EAE}" type="presParOf" srcId="{39F621CA-2D8A-4317-8C15-9763128B504D}" destId="{E99DFA52-5730-456C-AA1C-D5A21B1700E8}" srcOrd="10" destOrd="0" presId="urn:microsoft.com/office/officeart/2005/8/layout/equation2"/>
    <dgm:cxn modelId="{9F33E03E-BACE-4094-BD0E-B9A2FA5D5455}" type="presParOf" srcId="{39F621CA-2D8A-4317-8C15-9763128B504D}" destId="{9A35203D-EE96-4928-89E9-C2CE5278D04B}" srcOrd="11" destOrd="0" presId="urn:microsoft.com/office/officeart/2005/8/layout/equation2"/>
    <dgm:cxn modelId="{7511226C-1A7D-4A36-8268-E11771ED1117}" type="presParOf" srcId="{39F621CA-2D8A-4317-8C15-9763128B504D}" destId="{1521A6C7-F058-4E9D-AA55-1102EFDB7116}" srcOrd="12" destOrd="0" presId="urn:microsoft.com/office/officeart/2005/8/layout/equation2"/>
    <dgm:cxn modelId="{F311D7C8-47C4-4730-B2B4-80F40887B5E2}" type="presParOf" srcId="{39F621CA-2D8A-4317-8C15-9763128B504D}" destId="{227CEDB7-07A7-4594-A287-D70DFDEC36F0}" srcOrd="13" destOrd="0" presId="urn:microsoft.com/office/officeart/2005/8/layout/equation2"/>
    <dgm:cxn modelId="{09D92289-1687-47B5-993B-964045E66675}" type="presParOf" srcId="{39F621CA-2D8A-4317-8C15-9763128B504D}" destId="{508B3564-28CF-4164-AFFD-F940E206D01B}" srcOrd="14" destOrd="0" presId="urn:microsoft.com/office/officeart/2005/8/layout/equation2"/>
    <dgm:cxn modelId="{300C46FD-5008-46CA-B65B-96767C01E707}" type="presParOf" srcId="{39F621CA-2D8A-4317-8C15-9763128B504D}" destId="{5811BD2D-D4A3-4662-8FB0-39D467851410}" srcOrd="15" destOrd="0" presId="urn:microsoft.com/office/officeart/2005/8/layout/equation2"/>
    <dgm:cxn modelId="{57B97219-1C55-4ADD-B2E3-4BD73F6E0B80}" type="presParOf" srcId="{39F621CA-2D8A-4317-8C15-9763128B504D}" destId="{44CDDFEB-E345-40C0-A539-7C1C52E6079A}" srcOrd="16" destOrd="0" presId="urn:microsoft.com/office/officeart/2005/8/layout/equation2"/>
    <dgm:cxn modelId="{56FD9583-092A-4D50-A7C2-BE66CAE8962A}" type="presParOf" srcId="{9FB3EA62-AF7F-43CF-B6A8-A49D679E3D8F}" destId="{84359669-A884-49A1-BEF0-3237C79DC1DA}" srcOrd="1" destOrd="0" presId="urn:microsoft.com/office/officeart/2005/8/layout/equation2"/>
    <dgm:cxn modelId="{3264AFF8-4804-48D2-AAE6-3B02CCC1A333}" type="presParOf" srcId="{84359669-A884-49A1-BEF0-3237C79DC1DA}" destId="{0EE1F015-708E-4572-A5FA-BE6B4723F7EF}" srcOrd="0" destOrd="0" presId="urn:microsoft.com/office/officeart/2005/8/layout/equation2"/>
    <dgm:cxn modelId="{7D128064-91C8-48DE-B6E4-DF1E198D8FCA}" type="presParOf" srcId="{9FB3EA62-AF7F-43CF-B6A8-A49D679E3D8F}" destId="{E5ADCD74-D628-4A3C-A54D-65D275044CEC}" srcOrd="2" destOrd="0" presId="urn:microsoft.com/office/officeart/2005/8/layout/equati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75038-166A-4153-B787-CC2825EED7BF}">
      <dsp:nvSpPr>
        <dsp:cNvPr id="0" name=""/>
        <dsp:cNvSpPr/>
      </dsp:nvSpPr>
      <dsp:spPr>
        <a:xfrm>
          <a:off x="0" y="0"/>
          <a:ext cx="4367070" cy="922354"/>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Arial" panose="020B0604020202020204" pitchFamily="34" charset="0"/>
              <a:cs typeface="Arial" panose="020B0604020202020204" pitchFamily="34" charset="0"/>
            </a:rPr>
            <a:t>Introduction and objective</a:t>
          </a:r>
        </a:p>
      </dsp:txBody>
      <dsp:txXfrm>
        <a:off x="27015" y="27015"/>
        <a:ext cx="3293838" cy="868324"/>
      </dsp:txXfrm>
    </dsp:sp>
    <dsp:sp modelId="{1CF1DF08-F8ED-429F-95D5-01F79E50B933}">
      <dsp:nvSpPr>
        <dsp:cNvPr id="0" name=""/>
        <dsp:cNvSpPr/>
      </dsp:nvSpPr>
      <dsp:spPr>
        <a:xfrm>
          <a:off x="365742" y="1090055"/>
          <a:ext cx="4367070" cy="922354"/>
        </a:xfrm>
        <a:prstGeom prst="roundRect">
          <a:avLst>
            <a:gd name="adj" fmla="val 10000"/>
          </a:avLst>
        </a:prstGeom>
        <a:solidFill>
          <a:schemeClr val="accent1">
            <a:shade val="80000"/>
            <a:hueOff val="116428"/>
            <a:satOff val="-2085"/>
            <a:lumOff val="886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Arial" panose="020B0604020202020204" pitchFamily="34" charset="0"/>
              <a:cs typeface="Arial" panose="020B0604020202020204" pitchFamily="34" charset="0"/>
            </a:rPr>
            <a:t>Methodological aspects</a:t>
          </a:r>
        </a:p>
      </dsp:txBody>
      <dsp:txXfrm>
        <a:off x="392757" y="1117070"/>
        <a:ext cx="3347767" cy="868324"/>
      </dsp:txXfrm>
    </dsp:sp>
    <dsp:sp modelId="{54C56BBD-9A6A-41AB-ABF6-0342060AEDC7}">
      <dsp:nvSpPr>
        <dsp:cNvPr id="0" name=""/>
        <dsp:cNvSpPr/>
      </dsp:nvSpPr>
      <dsp:spPr>
        <a:xfrm>
          <a:off x="726025" y="2180110"/>
          <a:ext cx="4367070" cy="922354"/>
        </a:xfrm>
        <a:prstGeom prst="roundRect">
          <a:avLst>
            <a:gd name="adj" fmla="val 10000"/>
          </a:avLst>
        </a:prstGeom>
        <a:solidFill>
          <a:schemeClr val="accent1">
            <a:shade val="80000"/>
            <a:hueOff val="232855"/>
            <a:satOff val="-4171"/>
            <a:lumOff val="1772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latin typeface="Arial" panose="020B0604020202020204" pitchFamily="34" charset="0"/>
              <a:cs typeface="Arial" panose="020B0604020202020204" pitchFamily="34" charset="0"/>
            </a:rPr>
            <a:t>Main outcomes</a:t>
          </a:r>
        </a:p>
      </dsp:txBody>
      <dsp:txXfrm>
        <a:off x="753040" y="2207125"/>
        <a:ext cx="3353226" cy="868324"/>
      </dsp:txXfrm>
    </dsp:sp>
    <dsp:sp modelId="{74DCA4E4-BA5C-4F15-B915-8A3DC5407876}">
      <dsp:nvSpPr>
        <dsp:cNvPr id="0" name=""/>
        <dsp:cNvSpPr/>
      </dsp:nvSpPr>
      <dsp:spPr>
        <a:xfrm>
          <a:off x="1091767" y="3270165"/>
          <a:ext cx="4367070" cy="922354"/>
        </a:xfrm>
        <a:prstGeom prst="roundRect">
          <a:avLst>
            <a:gd name="adj" fmla="val 10000"/>
          </a:avLst>
        </a:prstGeom>
        <a:solidFill>
          <a:schemeClr val="accent1">
            <a:shade val="80000"/>
            <a:hueOff val="349283"/>
            <a:satOff val="-6256"/>
            <a:lumOff val="265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Arial" panose="020B0604020202020204" pitchFamily="34" charset="0"/>
              <a:cs typeface="Arial" panose="020B0604020202020204" pitchFamily="34" charset="0"/>
            </a:rPr>
            <a:t>Conclusions and next steps</a:t>
          </a:r>
        </a:p>
      </dsp:txBody>
      <dsp:txXfrm>
        <a:off x="1118782" y="3297180"/>
        <a:ext cx="3347767" cy="868324"/>
      </dsp:txXfrm>
    </dsp:sp>
    <dsp:sp modelId="{E449343A-97FF-434F-93B5-E33EA747B3DC}">
      <dsp:nvSpPr>
        <dsp:cNvPr id="0" name=""/>
        <dsp:cNvSpPr/>
      </dsp:nvSpPr>
      <dsp:spPr>
        <a:xfrm>
          <a:off x="3767540" y="706439"/>
          <a:ext cx="599530" cy="59953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902434" y="706439"/>
        <a:ext cx="329742" cy="451146"/>
      </dsp:txXfrm>
    </dsp:sp>
    <dsp:sp modelId="{350BA290-010C-47E9-9596-293B52F91F66}">
      <dsp:nvSpPr>
        <dsp:cNvPr id="0" name=""/>
        <dsp:cNvSpPr/>
      </dsp:nvSpPr>
      <dsp:spPr>
        <a:xfrm>
          <a:off x="4133282" y="1796494"/>
          <a:ext cx="599530" cy="59953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268176" y="1796494"/>
        <a:ext cx="329742" cy="451146"/>
      </dsp:txXfrm>
    </dsp:sp>
    <dsp:sp modelId="{E38C6F0E-4D82-43CC-A6D2-15ED8615EA98}">
      <dsp:nvSpPr>
        <dsp:cNvPr id="0" name=""/>
        <dsp:cNvSpPr/>
      </dsp:nvSpPr>
      <dsp:spPr>
        <a:xfrm>
          <a:off x="4493565" y="2886550"/>
          <a:ext cx="599530" cy="59953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628459" y="2886550"/>
        <a:ext cx="329742" cy="451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A0311-A23D-4EE4-A56F-1AF963409893}">
      <dsp:nvSpPr>
        <dsp:cNvPr id="0" name=""/>
        <dsp:cNvSpPr/>
      </dsp:nvSpPr>
      <dsp:spPr>
        <a:xfrm>
          <a:off x="-6118181" y="-941526"/>
          <a:ext cx="7325647" cy="7325647"/>
        </a:xfrm>
        <a:prstGeom prst="blockArc">
          <a:avLst>
            <a:gd name="adj1" fmla="val 18900000"/>
            <a:gd name="adj2" fmla="val 2700000"/>
            <a:gd name="adj3" fmla="val 29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B0F1D4-BC8B-4E1D-9551-9EBBCB7767C8}">
      <dsp:nvSpPr>
        <dsp:cNvPr id="0" name=""/>
        <dsp:cNvSpPr/>
      </dsp:nvSpPr>
      <dsp:spPr>
        <a:xfrm>
          <a:off x="789451" y="544259"/>
          <a:ext cx="10313711" cy="1088519"/>
        </a:xfrm>
        <a:prstGeom prst="rect">
          <a:avLst/>
        </a:prstGeom>
        <a:solidFill>
          <a:srgbClr val="FF6600"/>
        </a:solidFill>
        <a:ln>
          <a:solidFill>
            <a:srgbClr val="FF660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6401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latin typeface="Arial" panose="020B0604020202020204" pitchFamily="34" charset="0"/>
              <a:cs typeface="Arial" panose="020B0604020202020204" pitchFamily="34" charset="0"/>
            </a:rPr>
            <a:t>The rich detail available in the data sources on manufacturing firms allowed to have a robust enterprise population data set on this activity</a:t>
          </a:r>
          <a:r>
            <a:rPr lang="en-US" sz="2400" kern="1200" dirty="0">
              <a:solidFill>
                <a:srgbClr val="002060"/>
              </a:solidFill>
              <a:latin typeface="Arial" panose="020B0604020202020204" pitchFamily="34" charset="0"/>
              <a:ea typeface="+mn-ea"/>
              <a:cs typeface="Arial" panose="020B0604020202020204" pitchFamily="34" charset="0"/>
            </a:rPr>
            <a:t> </a:t>
          </a:r>
          <a:endParaRPr lang="en-US" sz="2400" kern="1200" baseline="30000" dirty="0">
            <a:solidFill>
              <a:srgbClr val="002060"/>
            </a:solidFill>
            <a:latin typeface="Arial" panose="020B0604020202020204" pitchFamily="34" charset="0"/>
            <a:cs typeface="Arial" panose="020B0604020202020204" pitchFamily="34" charset="0"/>
          </a:endParaRPr>
        </a:p>
      </dsp:txBody>
      <dsp:txXfrm>
        <a:off x="789451" y="544259"/>
        <a:ext cx="10313711" cy="1088519"/>
      </dsp:txXfrm>
    </dsp:sp>
    <dsp:sp modelId="{8C641D5E-2179-42C2-BB6D-80BFE9EF0E4D}">
      <dsp:nvSpPr>
        <dsp:cNvPr id="0" name=""/>
        <dsp:cNvSpPr/>
      </dsp:nvSpPr>
      <dsp:spPr>
        <a:xfrm>
          <a:off x="41094" y="340162"/>
          <a:ext cx="1496713" cy="1496713"/>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AABA522-CE25-42BD-B380-74D4D0946151}">
      <dsp:nvSpPr>
        <dsp:cNvPr id="0" name=""/>
        <dsp:cNvSpPr/>
      </dsp:nvSpPr>
      <dsp:spPr>
        <a:xfrm>
          <a:off x="1185128" y="2177038"/>
          <a:ext cx="9918034" cy="1088519"/>
        </a:xfrm>
        <a:prstGeom prst="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6401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latin typeface="Arial" panose="020B0604020202020204" pitchFamily="34" charset="0"/>
              <a:cs typeface="Arial" panose="020B0604020202020204" pitchFamily="34" charset="0"/>
            </a:rPr>
            <a:t>Manufacturing is the most relevant activity in Mexican exports. During 2021 represented 88.1% of the total exports</a:t>
          </a:r>
          <a:r>
            <a:rPr lang="en-US" sz="2400" kern="1200" baseline="30000" dirty="0">
              <a:solidFill>
                <a:srgbClr val="002060"/>
              </a:solidFill>
              <a:latin typeface="Arial" panose="020B0604020202020204" pitchFamily="34" charset="0"/>
              <a:ea typeface="+mn-ea"/>
              <a:cs typeface="Arial" panose="020B0604020202020204" pitchFamily="34" charset="0"/>
            </a:rPr>
            <a:t>1</a:t>
          </a:r>
          <a:endParaRPr lang="es-MX" sz="2400" kern="1200" baseline="30000" dirty="0">
            <a:solidFill>
              <a:srgbClr val="002060"/>
            </a:solidFill>
            <a:latin typeface="Arial" panose="020B0604020202020204" pitchFamily="34" charset="0"/>
            <a:ea typeface="+mn-ea"/>
            <a:cs typeface="Arial" panose="020B0604020202020204" pitchFamily="34" charset="0"/>
          </a:endParaRPr>
        </a:p>
      </dsp:txBody>
      <dsp:txXfrm>
        <a:off x="1185128" y="2177038"/>
        <a:ext cx="9918034" cy="1088519"/>
      </dsp:txXfrm>
    </dsp:sp>
    <dsp:sp modelId="{424C8397-39C5-4819-8D83-1FC3D8A31F69}">
      <dsp:nvSpPr>
        <dsp:cNvPr id="0" name=""/>
        <dsp:cNvSpPr/>
      </dsp:nvSpPr>
      <dsp:spPr>
        <a:xfrm>
          <a:off x="504804" y="2040973"/>
          <a:ext cx="1360648" cy="1360648"/>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7A3D133-B63E-47BD-BB6D-81DCAA0366F6}">
      <dsp:nvSpPr>
        <dsp:cNvPr id="0" name=""/>
        <dsp:cNvSpPr/>
      </dsp:nvSpPr>
      <dsp:spPr>
        <a:xfrm>
          <a:off x="789451" y="3809816"/>
          <a:ext cx="10313711" cy="1088519"/>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6401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latin typeface="Arial" panose="020B0604020202020204" pitchFamily="34" charset="0"/>
              <a:cs typeface="Arial" panose="020B0604020202020204" pitchFamily="34" charset="0"/>
            </a:rPr>
            <a:t>In 2018 the manufacturing industry accounted 23.9% of the total employee by private sector and public enterprises in Mexico</a:t>
          </a:r>
          <a:r>
            <a:rPr lang="en-US" sz="2400" kern="1200" baseline="30000" dirty="0">
              <a:solidFill>
                <a:srgbClr val="002060"/>
              </a:solidFill>
              <a:latin typeface="Arial" panose="020B0604020202020204" pitchFamily="34" charset="0"/>
              <a:ea typeface="+mn-ea"/>
              <a:cs typeface="Arial" panose="020B0604020202020204" pitchFamily="34" charset="0"/>
            </a:rPr>
            <a:t>2</a:t>
          </a:r>
        </a:p>
      </dsp:txBody>
      <dsp:txXfrm>
        <a:off x="789451" y="3809816"/>
        <a:ext cx="10313711" cy="1088519"/>
      </dsp:txXfrm>
    </dsp:sp>
    <dsp:sp modelId="{A648ED56-1D03-46C0-BFF0-D838BF754BFA}">
      <dsp:nvSpPr>
        <dsp:cNvPr id="0" name=""/>
        <dsp:cNvSpPr/>
      </dsp:nvSpPr>
      <dsp:spPr>
        <a:xfrm>
          <a:off x="41088" y="3605712"/>
          <a:ext cx="1496727" cy="1496727"/>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726F5-F9ED-4407-9A0D-AC872197BBBB}">
      <dsp:nvSpPr>
        <dsp:cNvPr id="0" name=""/>
        <dsp:cNvSpPr/>
      </dsp:nvSpPr>
      <dsp:spPr>
        <a:xfrm>
          <a:off x="4283242" y="874943"/>
          <a:ext cx="1996398" cy="367280"/>
        </a:xfrm>
        <a:custGeom>
          <a:avLst/>
          <a:gdLst/>
          <a:ahLst/>
          <a:cxnLst/>
          <a:rect l="0" t="0" r="0" b="0"/>
          <a:pathLst>
            <a:path>
              <a:moveTo>
                <a:pt x="0" y="0"/>
              </a:moveTo>
              <a:lnTo>
                <a:pt x="0" y="183640"/>
              </a:lnTo>
              <a:lnTo>
                <a:pt x="1996398" y="183640"/>
              </a:lnTo>
              <a:lnTo>
                <a:pt x="1996398" y="367280"/>
              </a:lnTo>
            </a:path>
          </a:pathLst>
        </a:custGeom>
        <a:noFill/>
        <a:ln w="38100" cap="flat" cmpd="sng" algn="ctr">
          <a:solidFill>
            <a:srgbClr val="0070C0"/>
          </a:solidFill>
          <a:prstDash val="solid"/>
          <a:miter lim="800000"/>
        </a:ln>
        <a:effectLst/>
      </dsp:spPr>
      <dsp:style>
        <a:lnRef idx="1">
          <a:scrgbClr r="0" g="0" b="0"/>
        </a:lnRef>
        <a:fillRef idx="0">
          <a:scrgbClr r="0" g="0" b="0"/>
        </a:fillRef>
        <a:effectRef idx="0">
          <a:scrgbClr r="0" g="0" b="0"/>
        </a:effectRef>
        <a:fontRef idx="minor"/>
      </dsp:style>
    </dsp:sp>
    <dsp:sp modelId="{D35588C7-B532-410E-A021-13C0BEB042A5}">
      <dsp:nvSpPr>
        <dsp:cNvPr id="0" name=""/>
        <dsp:cNvSpPr/>
      </dsp:nvSpPr>
      <dsp:spPr>
        <a:xfrm>
          <a:off x="2286844" y="874943"/>
          <a:ext cx="1996398" cy="367280"/>
        </a:xfrm>
        <a:custGeom>
          <a:avLst/>
          <a:gdLst/>
          <a:ahLst/>
          <a:cxnLst/>
          <a:rect l="0" t="0" r="0" b="0"/>
          <a:pathLst>
            <a:path>
              <a:moveTo>
                <a:pt x="1996398" y="0"/>
              </a:moveTo>
              <a:lnTo>
                <a:pt x="1996398" y="183640"/>
              </a:lnTo>
              <a:lnTo>
                <a:pt x="0" y="183640"/>
              </a:lnTo>
              <a:lnTo>
                <a:pt x="0" y="367280"/>
              </a:lnTo>
            </a:path>
          </a:pathLst>
        </a:custGeom>
        <a:noFill/>
        <a:ln w="38100" cap="flat" cmpd="sng" algn="ctr">
          <a:solidFill>
            <a:srgbClr val="0070C0"/>
          </a:solidFill>
          <a:prstDash val="solid"/>
          <a:miter lim="800000"/>
        </a:ln>
        <a:effectLst/>
      </dsp:spPr>
      <dsp:style>
        <a:lnRef idx="1">
          <a:scrgbClr r="0" g="0" b="0"/>
        </a:lnRef>
        <a:fillRef idx="0">
          <a:scrgbClr r="0" g="0" b="0"/>
        </a:fillRef>
        <a:effectRef idx="0">
          <a:scrgbClr r="0" g="0" b="0"/>
        </a:effectRef>
        <a:fontRef idx="minor"/>
      </dsp:style>
    </dsp:sp>
    <dsp:sp modelId="{C83231CF-27C4-41E5-80CA-0B6ADE035851}">
      <dsp:nvSpPr>
        <dsp:cNvPr id="0" name=""/>
        <dsp:cNvSpPr/>
      </dsp:nvSpPr>
      <dsp:spPr>
        <a:xfrm>
          <a:off x="2470484" y="465"/>
          <a:ext cx="3625515" cy="874477"/>
        </a:xfrm>
        <a:prstGeom prst="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latin typeface="Arial" panose="020B0604020202020204" pitchFamily="34" charset="0"/>
              <a:cs typeface="Arial" panose="020B0604020202020204" pitchFamily="34" charset="0"/>
            </a:rPr>
            <a:t>Total of employees</a:t>
          </a:r>
        </a:p>
      </dsp:txBody>
      <dsp:txXfrm>
        <a:off x="2470484" y="465"/>
        <a:ext cx="3625515" cy="874477"/>
      </dsp:txXfrm>
    </dsp:sp>
    <dsp:sp modelId="{95F05AB8-A97D-46C9-89CA-36CC7AACC92A}">
      <dsp:nvSpPr>
        <dsp:cNvPr id="0" name=""/>
        <dsp:cNvSpPr/>
      </dsp:nvSpPr>
      <dsp:spPr>
        <a:xfrm>
          <a:off x="474086" y="1242224"/>
          <a:ext cx="3625515" cy="874477"/>
        </a:xfrm>
        <a:prstGeom prst="rect">
          <a:avLst/>
        </a:prstGeom>
        <a:solidFill>
          <a:schemeClr val="bg1"/>
        </a:solidFill>
        <a:ln w="57150">
          <a:solidFill>
            <a:srgbClr val="0070C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rgbClr val="002060"/>
              </a:solidFill>
              <a:latin typeface="Arial" panose="020B0604020202020204" pitchFamily="34" charset="0"/>
              <a:cs typeface="Arial" panose="020B0604020202020204" pitchFamily="34" charset="0"/>
            </a:rPr>
            <a:t>Women</a:t>
          </a:r>
        </a:p>
      </dsp:txBody>
      <dsp:txXfrm>
        <a:off x="474086" y="1242224"/>
        <a:ext cx="3625515" cy="874477"/>
      </dsp:txXfrm>
    </dsp:sp>
    <dsp:sp modelId="{B2E56C2F-A707-4584-B8AD-EAFC35DACCB8}">
      <dsp:nvSpPr>
        <dsp:cNvPr id="0" name=""/>
        <dsp:cNvSpPr/>
      </dsp:nvSpPr>
      <dsp:spPr>
        <a:xfrm>
          <a:off x="4466882" y="1242224"/>
          <a:ext cx="3625515" cy="874477"/>
        </a:xfrm>
        <a:prstGeom prst="rect">
          <a:avLst/>
        </a:prstGeom>
        <a:solidFill>
          <a:schemeClr val="bg1"/>
        </a:solidFill>
        <a:ln w="57150">
          <a:solidFill>
            <a:srgbClr val="0070C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solidFill>
                <a:srgbClr val="002060"/>
              </a:solidFill>
              <a:latin typeface="Arial" panose="020B0604020202020204" pitchFamily="34" charset="0"/>
              <a:cs typeface="Arial" panose="020B0604020202020204" pitchFamily="34" charset="0"/>
            </a:rPr>
            <a:t>Men</a:t>
          </a:r>
        </a:p>
      </dsp:txBody>
      <dsp:txXfrm>
        <a:off x="4466882" y="1242224"/>
        <a:ext cx="3625515" cy="874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4DD92-DE1C-4A66-96C4-349C40937B30}">
      <dsp:nvSpPr>
        <dsp:cNvPr id="0" name=""/>
        <dsp:cNvSpPr/>
      </dsp:nvSpPr>
      <dsp:spPr>
        <a:xfrm>
          <a:off x="1659" y="2424"/>
          <a:ext cx="4435058" cy="1600337"/>
        </a:xfrm>
        <a:prstGeom prst="roundRect">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noProof="0" dirty="0">
              <a:latin typeface="Arial" pitchFamily="34" charset="0"/>
              <a:cs typeface="Arial" pitchFamily="34" charset="0"/>
            </a:rPr>
            <a:t>Economic Censuses</a:t>
          </a:r>
        </a:p>
      </dsp:txBody>
      <dsp:txXfrm>
        <a:off x="79781" y="80546"/>
        <a:ext cx="4278814" cy="1444093"/>
      </dsp:txXfrm>
    </dsp:sp>
    <dsp:sp modelId="{6A74E585-6999-47B6-9ED1-8F205C686B52}">
      <dsp:nvSpPr>
        <dsp:cNvPr id="0" name=""/>
        <dsp:cNvSpPr/>
      </dsp:nvSpPr>
      <dsp:spPr>
        <a:xfrm>
          <a:off x="1659" y="1682778"/>
          <a:ext cx="4432901" cy="1600337"/>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b="1" i="0" kern="1200" dirty="0">
              <a:latin typeface="Arial" panose="020B0604020202020204" pitchFamily="34" charset="0"/>
              <a:cs typeface="Arial" panose="020B0604020202020204" pitchFamily="34" charset="0"/>
            </a:rPr>
            <a:t>Annual Survey of the Manufacturing Industry (EAIM)</a:t>
          </a:r>
          <a:endParaRPr lang="es-MX" sz="2500" b="1" kern="1200" dirty="0">
            <a:latin typeface="Arial" panose="020B0604020202020204" pitchFamily="34" charset="0"/>
            <a:cs typeface="Arial" panose="020B0604020202020204" pitchFamily="34" charset="0"/>
          </a:endParaRPr>
        </a:p>
      </dsp:txBody>
      <dsp:txXfrm>
        <a:off x="79781" y="1760900"/>
        <a:ext cx="4276657" cy="1444093"/>
      </dsp:txXfrm>
    </dsp:sp>
    <dsp:sp modelId="{3278170B-C344-4366-BA03-35656CB24BAA}">
      <dsp:nvSpPr>
        <dsp:cNvPr id="0" name=""/>
        <dsp:cNvSpPr/>
      </dsp:nvSpPr>
      <dsp:spPr>
        <a:xfrm rot="5400000">
          <a:off x="6664222" y="1313256"/>
          <a:ext cx="1280269" cy="5700089"/>
        </a:xfrm>
        <a:prstGeom prst="round2SameRect">
          <a:avLst/>
        </a:prstGeom>
        <a:no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a:lnSpc>
              <a:spcPct val="90000"/>
            </a:lnSpc>
            <a:spcBef>
              <a:spcPct val="0"/>
            </a:spcBef>
            <a:spcAft>
              <a:spcPct val="15000"/>
            </a:spcAft>
            <a:buChar char="•"/>
          </a:pPr>
          <a:endParaRPr lang="es-MX" sz="6500" b="1" kern="1200" dirty="0">
            <a:latin typeface="Arial" pitchFamily="34" charset="0"/>
            <a:cs typeface="Arial" pitchFamily="34" charset="0"/>
          </a:endParaRPr>
        </a:p>
      </dsp:txBody>
      <dsp:txXfrm rot="-5400000">
        <a:off x="4454312" y="3585664"/>
        <a:ext cx="5637591" cy="1155273"/>
      </dsp:txXfrm>
    </dsp:sp>
    <dsp:sp modelId="{6C6761CD-85AE-4919-AF4E-0FF563269899}">
      <dsp:nvSpPr>
        <dsp:cNvPr id="0" name=""/>
        <dsp:cNvSpPr/>
      </dsp:nvSpPr>
      <dsp:spPr>
        <a:xfrm>
          <a:off x="1659" y="3363132"/>
          <a:ext cx="4452653" cy="1600337"/>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b="1" i="0" kern="1200" dirty="0">
              <a:latin typeface="Arial" panose="020B0604020202020204" pitchFamily="34" charset="0"/>
              <a:cs typeface="Arial" panose="020B0604020202020204" pitchFamily="34" charset="0"/>
            </a:rPr>
            <a:t>Program of Manufacturing Industry, Maquila and Export Services (IMMEX)</a:t>
          </a:r>
          <a:endParaRPr lang="es-MX" sz="2500" b="1" kern="1200" dirty="0">
            <a:latin typeface="Arial" panose="020B0604020202020204" pitchFamily="34" charset="0"/>
            <a:cs typeface="Arial" panose="020B0604020202020204" pitchFamily="34" charset="0"/>
          </a:endParaRPr>
        </a:p>
      </dsp:txBody>
      <dsp:txXfrm>
        <a:off x="79781" y="3441254"/>
        <a:ext cx="4296409" cy="1444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B630-8A9C-4F6C-8371-E507045444B8}">
      <dsp:nvSpPr>
        <dsp:cNvPr id="0" name=""/>
        <dsp:cNvSpPr/>
      </dsp:nvSpPr>
      <dsp:spPr>
        <a:xfrm>
          <a:off x="0" y="568422"/>
          <a:ext cx="11529391" cy="957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8844769-B97F-42D9-831C-A191C982D455}">
      <dsp:nvSpPr>
        <dsp:cNvPr id="0" name=""/>
        <dsp:cNvSpPr/>
      </dsp:nvSpPr>
      <dsp:spPr>
        <a:xfrm>
          <a:off x="576469" y="7542"/>
          <a:ext cx="10160932" cy="1121760"/>
        </a:xfrm>
        <a:prstGeom prst="round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5048" tIns="0" rIns="305048" bIns="0" numCol="1" spcCol="1270" anchor="ctr" anchorCtr="0">
          <a:noAutofit/>
        </a:bodyPr>
        <a:lstStyle/>
        <a:p>
          <a:pPr marL="0" lvl="0" indent="0" algn="l" defTabSz="1244600">
            <a:lnSpc>
              <a:spcPct val="90000"/>
            </a:lnSpc>
            <a:spcBef>
              <a:spcPct val="0"/>
            </a:spcBef>
            <a:spcAft>
              <a:spcPct val="35000"/>
            </a:spcAft>
            <a:buSzPts val="1000"/>
            <a:buFont typeface="Symbol" panose="05050102010706020507" pitchFamily="18" charset="2"/>
            <a:buNone/>
          </a:pPr>
          <a:r>
            <a:rPr lang="en-US" sz="2800" b="1" kern="1200" noProof="0" dirty="0">
              <a:solidFill>
                <a:schemeClr val="tx1"/>
              </a:solidFill>
              <a:latin typeface="Arial" panose="020B0604020202020204" pitchFamily="34" charset="0"/>
              <a:cs typeface="Arial" panose="020B0604020202020204" pitchFamily="34" charset="0"/>
            </a:rPr>
            <a:t>Total number of manufacturing traders by: Size and NAICS Sector and Subsector</a:t>
          </a:r>
          <a:endParaRPr lang="en-US" sz="2800" b="1" kern="1200" noProof="0" dirty="0">
            <a:solidFill>
              <a:schemeClr val="tx1"/>
            </a:solidFill>
          </a:endParaRPr>
        </a:p>
      </dsp:txBody>
      <dsp:txXfrm>
        <a:off x="631229" y="62302"/>
        <a:ext cx="10051412" cy="1012240"/>
      </dsp:txXfrm>
    </dsp:sp>
    <dsp:sp modelId="{8C87BA11-264F-4A8D-9EC3-E35095B8CA36}">
      <dsp:nvSpPr>
        <dsp:cNvPr id="0" name=""/>
        <dsp:cNvSpPr/>
      </dsp:nvSpPr>
      <dsp:spPr>
        <a:xfrm>
          <a:off x="0" y="2292102"/>
          <a:ext cx="11529391" cy="9576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sp>
    <dsp:sp modelId="{2C0741D0-0BB4-4BF6-8D6D-CD7CF6E60DE2}">
      <dsp:nvSpPr>
        <dsp:cNvPr id="0" name=""/>
        <dsp:cNvSpPr/>
      </dsp:nvSpPr>
      <dsp:spPr>
        <a:xfrm>
          <a:off x="576469" y="1731222"/>
          <a:ext cx="10091929" cy="1121760"/>
        </a:xfrm>
        <a:prstGeom prst="roundRect">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5048" tIns="0" rIns="305048" bIns="0" numCol="1" spcCol="1270" anchor="ctr" anchorCtr="0">
          <a:noAutofit/>
        </a:bodyPr>
        <a:lstStyle/>
        <a:p>
          <a:pPr marL="0" lvl="0" indent="0" algn="l" defTabSz="1244600">
            <a:lnSpc>
              <a:spcPct val="90000"/>
            </a:lnSpc>
            <a:spcBef>
              <a:spcPct val="0"/>
            </a:spcBef>
            <a:spcAft>
              <a:spcPct val="35000"/>
            </a:spcAft>
            <a:buNone/>
          </a:pPr>
          <a:r>
            <a:rPr lang="en-US" sz="2800" b="1"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Exporting Enterprises by: </a:t>
          </a:r>
          <a:r>
            <a:rPr lang="en-US" sz="2800" b="1" kern="1200" noProof="0" dirty="0">
              <a:solidFill>
                <a:schemeClr val="tx1"/>
              </a:solidFill>
              <a:latin typeface="Arial" panose="020B0604020202020204" pitchFamily="34" charset="0"/>
              <a:cs typeface="Arial" panose="020B0604020202020204" pitchFamily="34" charset="0"/>
            </a:rPr>
            <a:t>Size and NAICS Sector and Subsector</a:t>
          </a:r>
          <a:endParaRPr lang="es-MX" sz="28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631229" y="1785982"/>
        <a:ext cx="9982409" cy="1012240"/>
      </dsp:txXfrm>
    </dsp:sp>
    <dsp:sp modelId="{98637BBA-BF52-4281-9132-EA7FB83B846B}">
      <dsp:nvSpPr>
        <dsp:cNvPr id="0" name=""/>
        <dsp:cNvSpPr/>
      </dsp:nvSpPr>
      <dsp:spPr>
        <a:xfrm>
          <a:off x="0" y="4015782"/>
          <a:ext cx="11529391" cy="9576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B77B92-7668-4692-8F15-2C0E33521F55}">
      <dsp:nvSpPr>
        <dsp:cNvPr id="0" name=""/>
        <dsp:cNvSpPr/>
      </dsp:nvSpPr>
      <dsp:spPr>
        <a:xfrm>
          <a:off x="576469" y="3454902"/>
          <a:ext cx="10091848" cy="112176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5048" tIns="0" rIns="305048" bIns="0" numCol="1" spcCol="1270" anchor="ctr" anchorCtr="0">
          <a:noAutofit/>
        </a:bodyPr>
        <a:lstStyle/>
        <a:p>
          <a:pPr marL="0" lvl="0" indent="0" algn="l" defTabSz="1244600">
            <a:lnSpc>
              <a:spcPct val="90000"/>
            </a:lnSpc>
            <a:spcBef>
              <a:spcPct val="0"/>
            </a:spcBef>
            <a:spcAft>
              <a:spcPct val="35000"/>
            </a:spcAft>
            <a:buNone/>
          </a:pPr>
          <a:r>
            <a:rPr lang="en-US" sz="2800" b="1"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Importing Enterprises by: </a:t>
          </a:r>
          <a:r>
            <a:rPr lang="en-US" sz="2800" b="1" kern="1200" noProof="0" dirty="0">
              <a:solidFill>
                <a:schemeClr val="tx1"/>
              </a:solidFill>
              <a:latin typeface="Arial" panose="020B0604020202020204" pitchFamily="34" charset="0"/>
              <a:cs typeface="Arial" panose="020B0604020202020204" pitchFamily="34" charset="0"/>
            </a:rPr>
            <a:t>Size and NAICS Sector and Subsector</a:t>
          </a:r>
          <a:endParaRPr lang="es-MX" sz="28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dsp:txBody>
      <dsp:txXfrm>
        <a:off x="631229" y="3509662"/>
        <a:ext cx="9982328" cy="1012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AB14C-FE31-4FE3-98CF-637213CF1867}">
      <dsp:nvSpPr>
        <dsp:cNvPr id="0" name=""/>
        <dsp:cNvSpPr/>
      </dsp:nvSpPr>
      <dsp:spPr>
        <a:xfrm>
          <a:off x="2134948" y="2761"/>
          <a:ext cx="2398554" cy="856629"/>
        </a:xfrm>
        <a:prstGeom prst="flowChartAlternateProcess">
          <a:avLst/>
        </a:prstGeom>
        <a:solidFill>
          <a:srgbClr val="FF6600"/>
        </a:solidFill>
        <a:ln w="12700" cap="flat" cmpd="sng" algn="ctr">
          <a:solidFill>
            <a:srgbClr val="FF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r>
            <a:rPr lang="en-US" sz="3600" b="1" kern="1200" dirty="0">
              <a:solidFill>
                <a:prstClr val="white"/>
              </a:solidFill>
              <a:latin typeface="Arial" panose="020B0604020202020204" pitchFamily="34" charset="0"/>
              <a:ea typeface="+mn-ea"/>
              <a:cs typeface="Arial" panose="020B0604020202020204" pitchFamily="34" charset="0"/>
            </a:rPr>
            <a:t>CE</a:t>
          </a:r>
        </a:p>
      </dsp:txBody>
      <dsp:txXfrm>
        <a:off x="2176764" y="44577"/>
        <a:ext cx="2314922" cy="772997"/>
      </dsp:txXfrm>
    </dsp:sp>
    <dsp:sp modelId="{9BC45F81-C949-4B68-A899-4553C078F6FD}">
      <dsp:nvSpPr>
        <dsp:cNvPr id="0" name=""/>
        <dsp:cNvSpPr/>
      </dsp:nvSpPr>
      <dsp:spPr>
        <a:xfrm>
          <a:off x="3213807" y="908756"/>
          <a:ext cx="240836" cy="240836"/>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5730" y="1000852"/>
        <a:ext cx="176990" cy="56644"/>
      </dsp:txXfrm>
    </dsp:sp>
    <dsp:sp modelId="{C3D6FC52-AB30-4EA4-92C6-BC4A86AC0C56}">
      <dsp:nvSpPr>
        <dsp:cNvPr id="0" name=""/>
        <dsp:cNvSpPr/>
      </dsp:nvSpPr>
      <dsp:spPr>
        <a:xfrm>
          <a:off x="2134948" y="1198957"/>
          <a:ext cx="2398554" cy="856629"/>
        </a:xfrm>
        <a:prstGeom prst="flowChartAlternateProcess">
          <a:avLst/>
        </a:prstGeom>
        <a:solidFill>
          <a:srgbClr val="FF3300"/>
        </a:solidFill>
        <a:ln w="12700" cap="flat" cmpd="sng" algn="ctr">
          <a:solidFill>
            <a:srgbClr val="FF33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latin typeface="Arial" panose="020B0604020202020204" pitchFamily="34" charset="0"/>
              <a:ea typeface="+mn-ea"/>
              <a:cs typeface="Arial" panose="020B0604020202020204" pitchFamily="34" charset="0"/>
            </a:rPr>
            <a:t>EAIM</a:t>
          </a:r>
        </a:p>
      </dsp:txBody>
      <dsp:txXfrm>
        <a:off x="2176764" y="1240773"/>
        <a:ext cx="2314922" cy="772997"/>
      </dsp:txXfrm>
    </dsp:sp>
    <dsp:sp modelId="{B07758DB-095E-4E09-B9CF-582FE5439462}">
      <dsp:nvSpPr>
        <dsp:cNvPr id="0" name=""/>
        <dsp:cNvSpPr/>
      </dsp:nvSpPr>
      <dsp:spPr>
        <a:xfrm>
          <a:off x="3213807" y="2104952"/>
          <a:ext cx="240836" cy="240836"/>
        </a:xfrm>
        <a:prstGeom prst="mathPlus">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5730" y="2197048"/>
        <a:ext cx="176990" cy="56644"/>
      </dsp:txXfrm>
    </dsp:sp>
    <dsp:sp modelId="{781946A2-ADC0-4088-9D0D-0B11196D0D80}">
      <dsp:nvSpPr>
        <dsp:cNvPr id="0" name=""/>
        <dsp:cNvSpPr/>
      </dsp:nvSpPr>
      <dsp:spPr>
        <a:xfrm>
          <a:off x="2134948" y="2395153"/>
          <a:ext cx="2398554" cy="856629"/>
        </a:xfrm>
        <a:prstGeom prst="flowChartAlternateProcess">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latin typeface="Arial" panose="020B0604020202020204" pitchFamily="34" charset="0"/>
              <a:ea typeface="+mn-ea"/>
              <a:cs typeface="Arial" panose="020B0604020202020204" pitchFamily="34" charset="0"/>
            </a:rPr>
            <a:t>IMMEX</a:t>
          </a:r>
        </a:p>
      </dsp:txBody>
      <dsp:txXfrm>
        <a:off x="2176764" y="2436969"/>
        <a:ext cx="2314922" cy="772997"/>
      </dsp:txXfrm>
    </dsp:sp>
    <dsp:sp modelId="{E99DFA52-5730-456C-AA1C-D5A21B1700E8}">
      <dsp:nvSpPr>
        <dsp:cNvPr id="0" name=""/>
        <dsp:cNvSpPr/>
      </dsp:nvSpPr>
      <dsp:spPr>
        <a:xfrm>
          <a:off x="3213807" y="3301148"/>
          <a:ext cx="240836" cy="240836"/>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5730" y="3393244"/>
        <a:ext cx="176990" cy="56644"/>
      </dsp:txXfrm>
    </dsp:sp>
    <dsp:sp modelId="{1521A6C7-F058-4E9D-AA55-1102EFDB7116}">
      <dsp:nvSpPr>
        <dsp:cNvPr id="0" name=""/>
        <dsp:cNvSpPr/>
      </dsp:nvSpPr>
      <dsp:spPr>
        <a:xfrm>
          <a:off x="2134948" y="3591349"/>
          <a:ext cx="2398554" cy="856629"/>
        </a:xfrm>
        <a:prstGeom prst="flowChartAlternateProcess">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VAEGM</a:t>
          </a:r>
        </a:p>
      </dsp:txBody>
      <dsp:txXfrm>
        <a:off x="2176764" y="3633165"/>
        <a:ext cx="2314922" cy="772997"/>
      </dsp:txXfrm>
    </dsp:sp>
    <dsp:sp modelId="{508B3564-28CF-4164-AFFD-F940E206D01B}">
      <dsp:nvSpPr>
        <dsp:cNvPr id="0" name=""/>
        <dsp:cNvSpPr/>
      </dsp:nvSpPr>
      <dsp:spPr>
        <a:xfrm>
          <a:off x="3213807" y="4497344"/>
          <a:ext cx="240836" cy="240836"/>
        </a:xfrm>
        <a:prstGeom prst="mathPlus">
          <a:avLst/>
        </a:prstGeom>
        <a:solidFill>
          <a:srgbClr val="0099C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5730" y="4589440"/>
        <a:ext cx="176990" cy="56644"/>
      </dsp:txXfrm>
    </dsp:sp>
    <dsp:sp modelId="{44CDDFEB-E345-40C0-A539-7C1C52E6079A}">
      <dsp:nvSpPr>
        <dsp:cNvPr id="0" name=""/>
        <dsp:cNvSpPr/>
      </dsp:nvSpPr>
      <dsp:spPr>
        <a:xfrm>
          <a:off x="2134945" y="4787545"/>
          <a:ext cx="2398560" cy="856629"/>
        </a:xfrm>
        <a:prstGeom prst="flowChartAlternateProcess">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Arial" panose="020B0604020202020204" pitchFamily="34" charset="0"/>
              <a:cs typeface="Arial" panose="020B0604020202020204" pitchFamily="34" charset="0"/>
            </a:rPr>
            <a:t>IMSS</a:t>
          </a:r>
        </a:p>
      </dsp:txBody>
      <dsp:txXfrm>
        <a:off x="2176761" y="4829361"/>
        <a:ext cx="2314928" cy="772997"/>
      </dsp:txXfrm>
    </dsp:sp>
    <dsp:sp modelId="{84359669-A884-49A1-BEF0-3237C79DC1DA}">
      <dsp:nvSpPr>
        <dsp:cNvPr id="0" name=""/>
        <dsp:cNvSpPr/>
      </dsp:nvSpPr>
      <dsp:spPr>
        <a:xfrm>
          <a:off x="4734159" y="2420127"/>
          <a:ext cx="1023968" cy="669871"/>
        </a:xfrm>
        <a:prstGeom prst="rightArrow">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734159" y="2554101"/>
        <a:ext cx="823007" cy="401923"/>
      </dsp:txXfrm>
    </dsp:sp>
    <dsp:sp modelId="{E5ADCD74-D628-4A3C-A54D-65D275044CEC}">
      <dsp:nvSpPr>
        <dsp:cNvPr id="0" name=""/>
        <dsp:cNvSpPr/>
      </dsp:nvSpPr>
      <dsp:spPr>
        <a:xfrm>
          <a:off x="5865380" y="1504032"/>
          <a:ext cx="2399064" cy="2401703"/>
        </a:xfrm>
        <a:prstGeom prst="ellipse">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Arial" panose="020B0604020202020204" pitchFamily="34" charset="0"/>
              <a:cs typeface="Arial" panose="020B0604020202020204" pitchFamily="34" charset="0"/>
            </a:rPr>
            <a:t>PEME</a:t>
          </a:r>
        </a:p>
        <a:p>
          <a:pPr marL="0" lvl="0" indent="0" algn="ctr" defTabSz="17780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a:p>
          <a:pPr marL="0" lvl="0" indent="0" algn="ctr" defTabSz="17780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a:p>
          <a:pPr marL="0" lvl="0" indent="0" algn="ctr" defTabSz="1778000">
            <a:lnSpc>
              <a:spcPct val="90000"/>
            </a:lnSpc>
            <a:spcBef>
              <a:spcPct val="0"/>
            </a:spcBef>
            <a:spcAft>
              <a:spcPct val="35000"/>
            </a:spcAft>
            <a:buNone/>
          </a:pPr>
          <a:endParaRPr lang="en-US" sz="1600" kern="1200" dirty="0">
            <a:latin typeface="Arial" panose="020B0604020202020204" pitchFamily="34" charset="0"/>
            <a:cs typeface="Arial" panose="020B0604020202020204" pitchFamily="34" charset="0"/>
          </a:endParaRPr>
        </a:p>
      </dsp:txBody>
      <dsp:txXfrm>
        <a:off x="6216715" y="1855753"/>
        <a:ext cx="1696394" cy="169826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0.44297</cdr:x>
      <cdr:y>0.93034</cdr:y>
    </cdr:from>
    <cdr:to>
      <cdr:x>0.51754</cdr:x>
      <cdr:y>0.98982</cdr:y>
    </cdr:to>
    <cdr:sp macro="" textlink="">
      <cdr:nvSpPr>
        <cdr:cNvPr id="2" name="CuadroTexto 1">
          <a:extLst xmlns:a="http://schemas.openxmlformats.org/drawingml/2006/main">
            <a:ext uri="{FF2B5EF4-FFF2-40B4-BE49-F238E27FC236}">
              <a16:creationId xmlns:a16="http://schemas.microsoft.com/office/drawing/2014/main" id="{E7E2E181-00DE-1E8A-59FA-A25824DE8F73}"/>
            </a:ext>
          </a:extLst>
        </cdr:cNvPr>
        <cdr:cNvSpPr txBox="1"/>
      </cdr:nvSpPr>
      <cdr:spPr>
        <a:xfrm xmlns:a="http://schemas.openxmlformats.org/drawingml/2006/main">
          <a:off x="4989739" y="5054896"/>
          <a:ext cx="840049" cy="323165"/>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Women</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0.45603</cdr:y>
    </cdr:from>
    <cdr:to>
      <cdr:x>0.09793</cdr:x>
      <cdr:y>0.52758</cdr:y>
    </cdr:to>
    <cdr:sp macro="" textlink="">
      <cdr:nvSpPr>
        <cdr:cNvPr id="2" name="CuadroTexto 15">
          <a:extLst xmlns:a="http://schemas.openxmlformats.org/drawingml/2006/main">
            <a:ext uri="{FF2B5EF4-FFF2-40B4-BE49-F238E27FC236}">
              <a16:creationId xmlns:a16="http://schemas.microsoft.com/office/drawing/2014/main" id="{F098DCC9-F58B-50BE-F121-55FAA8DDA319}"/>
            </a:ext>
          </a:extLst>
        </cdr:cNvPr>
        <cdr:cNvSpPr txBox="1"/>
      </cdr:nvSpPr>
      <cdr:spPr>
        <a:xfrm xmlns:a="http://schemas.openxmlformats.org/drawingml/2006/main">
          <a:off x="0" y="2353761"/>
          <a:ext cx="1129637" cy="3693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b="1" dirty="0">
              <a:latin typeface="Arial" panose="020B0604020202020204" pitchFamily="34" charset="0"/>
              <a:cs typeface="Arial" panose="020B0604020202020204" pitchFamily="34" charset="0"/>
            </a:rPr>
            <a:t>Medium</a:t>
          </a:r>
        </a:p>
      </cdr:txBody>
    </cdr:sp>
  </cdr:relSizeAnchor>
  <cdr:relSizeAnchor xmlns:cdr="http://schemas.openxmlformats.org/drawingml/2006/chartDrawing">
    <cdr:from>
      <cdr:x>0</cdr:x>
      <cdr:y>0.60027</cdr:y>
    </cdr:from>
    <cdr:to>
      <cdr:x>0.09793</cdr:x>
      <cdr:y>0.67183</cdr:y>
    </cdr:to>
    <cdr:sp macro="" textlink="">
      <cdr:nvSpPr>
        <cdr:cNvPr id="3" name="CuadroTexto 15">
          <a:extLst xmlns:a="http://schemas.openxmlformats.org/drawingml/2006/main">
            <a:ext uri="{FF2B5EF4-FFF2-40B4-BE49-F238E27FC236}">
              <a16:creationId xmlns:a16="http://schemas.microsoft.com/office/drawing/2014/main" id="{03CE036B-C3D7-CFA8-D5A2-AE751A4C5B7A}"/>
            </a:ext>
          </a:extLst>
        </cdr:cNvPr>
        <cdr:cNvSpPr txBox="1"/>
      </cdr:nvSpPr>
      <cdr:spPr>
        <a:xfrm xmlns:a="http://schemas.openxmlformats.org/drawingml/2006/main">
          <a:off x="0" y="3098268"/>
          <a:ext cx="1129637" cy="3693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800" b="1" dirty="0">
              <a:latin typeface="Arial" panose="020B0604020202020204" pitchFamily="34" charset="0"/>
              <a:cs typeface="Arial" panose="020B0604020202020204" pitchFamily="34" charset="0"/>
            </a:rPr>
            <a:t>Small</a:t>
          </a:r>
        </a:p>
      </cdr:txBody>
    </cdr:sp>
  </cdr:relSizeAnchor>
</c:userShapes>
</file>

<file path=ppt/drawings/drawing3.xml><?xml version="1.0" encoding="utf-8"?>
<c:userShapes xmlns:c="http://schemas.openxmlformats.org/drawingml/2006/chart">
  <cdr:relSizeAnchor xmlns:cdr="http://schemas.openxmlformats.org/drawingml/2006/chartDrawing">
    <cdr:from>
      <cdr:x>0.33892</cdr:x>
      <cdr:y>0.91626</cdr:y>
    </cdr:from>
    <cdr:to>
      <cdr:x>0.44338</cdr:x>
      <cdr:y>0.97693</cdr:y>
    </cdr:to>
    <cdr:sp macro="" textlink="">
      <cdr:nvSpPr>
        <cdr:cNvPr id="2" name="CuadroTexto 1">
          <a:extLst xmlns:a="http://schemas.openxmlformats.org/drawingml/2006/main">
            <a:ext uri="{FF2B5EF4-FFF2-40B4-BE49-F238E27FC236}">
              <a16:creationId xmlns:a16="http://schemas.microsoft.com/office/drawing/2014/main" id="{BC68C8DE-F15F-1E8C-F3AF-86F1D6543CD6}"/>
            </a:ext>
          </a:extLst>
        </cdr:cNvPr>
        <cdr:cNvSpPr txBox="1"/>
      </cdr:nvSpPr>
      <cdr:spPr>
        <a:xfrm xmlns:a="http://schemas.openxmlformats.org/drawingml/2006/main">
          <a:off x="3884092" y="4881284"/>
          <a:ext cx="1197121" cy="32316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latin typeface="Arial" panose="020B0604020202020204" pitchFamily="34" charset="0"/>
              <a:cs typeface="Arial" panose="020B0604020202020204" pitchFamily="34" charset="0"/>
            </a:rPr>
            <a:t>Women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78293-4259-4774-8990-C66359268644}" type="datetimeFigureOut">
              <a:rPr lang="en-US" smtClean="0"/>
              <a:t>9/25/2023</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4EAED-F073-4FCE-8280-280E15CFE99D}" type="slidenum">
              <a:rPr lang="en-US" smtClean="0"/>
              <a:t>‹Nº›</a:t>
            </a:fld>
            <a:endParaRPr lang="en-US" dirty="0"/>
          </a:p>
        </p:txBody>
      </p:sp>
    </p:spTree>
    <p:extLst>
      <p:ext uri="{BB962C8B-B14F-4D97-AF65-F5344CB8AC3E}">
        <p14:creationId xmlns:p14="http://schemas.microsoft.com/office/powerpoint/2010/main" val="128114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to.org/english/res_e/booksp_e/wtsr_2022_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5A578B9-5F72-4781-9659-47C45BD9382D}" type="slidenum">
              <a:rPr lang="es-MX" smtClean="0"/>
              <a:t>1</a:t>
            </a:fld>
            <a:endParaRPr lang="es-MX"/>
          </a:p>
        </p:txBody>
      </p:sp>
    </p:spTree>
    <p:extLst>
      <p:ext uri="{BB962C8B-B14F-4D97-AF65-F5344CB8AC3E}">
        <p14:creationId xmlns:p14="http://schemas.microsoft.com/office/powerpoint/2010/main" val="389415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Incorporar en las notas de presentación  </a:t>
            </a:r>
            <a:r>
              <a:rPr lang="en-US" dirty="0">
                <a:solidFill>
                  <a:srgbClr val="002060"/>
                </a:solidFill>
                <a:latin typeface="Arial" panose="020B0604020202020204" pitchFamily="34" charset="0"/>
                <a:cs typeface="Arial" panose="020B0604020202020204" pitchFamily="34" charset="0"/>
              </a:rPr>
              <a:t>According to WTO, during 2021, Mexican exports and imports were at the 12 place, (495 billion dollars and 522 billion dollars respectively)</a:t>
            </a:r>
            <a:r>
              <a:rPr lang="en-US" baseline="30000" dirty="0">
                <a:solidFill>
                  <a:srgbClr val="002060"/>
                </a:solidFill>
                <a:latin typeface="Arial" panose="020B0604020202020204" pitchFamily="34" charset="0"/>
                <a:cs typeface="Arial" panose="020B0604020202020204" pitchFamily="34" charset="0"/>
              </a:rPr>
              <a:t>1</a:t>
            </a:r>
            <a:r>
              <a:rPr lang="en-US" baseline="0" dirty="0">
                <a:solidFill>
                  <a:srgbClr val="002060"/>
                </a:solidFill>
                <a:latin typeface="Arial" panose="020B0604020202020204" pitchFamily="34" charset="0"/>
                <a:cs typeface="Arial" panose="020B0604020202020204" pitchFamily="34" charset="0"/>
              </a:rPr>
              <a:t> </a:t>
            </a:r>
            <a:r>
              <a:rPr lang="en-US" baseline="0" dirty="0" err="1">
                <a:solidFill>
                  <a:srgbClr val="002060"/>
                </a:solidFill>
                <a:latin typeface="Arial" panose="020B0604020202020204" pitchFamily="34" charset="0"/>
                <a:cs typeface="Arial" panose="020B0604020202020204" pitchFamily="34" charset="0"/>
              </a:rPr>
              <a:t>También</a:t>
            </a:r>
            <a:r>
              <a:rPr lang="en-US" baseline="0" dirty="0">
                <a:solidFill>
                  <a:srgbClr val="002060"/>
                </a:solidFill>
                <a:latin typeface="Arial" panose="020B0604020202020204" pitchFamily="34" charset="0"/>
                <a:cs typeface="Arial" panose="020B0604020202020204" pitchFamily="34" charset="0"/>
              </a:rPr>
              <a:t> </a:t>
            </a:r>
            <a:r>
              <a:rPr lang="en-US" baseline="0" dirty="0" err="1">
                <a:solidFill>
                  <a:srgbClr val="002060"/>
                </a:solidFill>
                <a:latin typeface="Arial" panose="020B0604020202020204" pitchFamily="34" charset="0"/>
                <a:cs typeface="Arial" panose="020B0604020202020204" pitchFamily="34" charset="0"/>
              </a:rPr>
              <a:t>ocupa</a:t>
            </a:r>
            <a:r>
              <a:rPr lang="en-US" baseline="0" dirty="0">
                <a:solidFill>
                  <a:srgbClr val="002060"/>
                </a:solidFill>
                <a:latin typeface="Arial" panose="020B0604020202020204" pitchFamily="34" charset="0"/>
                <a:cs typeface="Arial" panose="020B0604020202020204" pitchFamily="34" charset="0"/>
              </a:rPr>
              <a:t> </a:t>
            </a:r>
            <a:r>
              <a:rPr lang="en-US" baseline="0" dirty="0" err="1">
                <a:solidFill>
                  <a:srgbClr val="002060"/>
                </a:solidFill>
                <a:latin typeface="Arial" panose="020B0604020202020204" pitchFamily="34" charset="0"/>
                <a:cs typeface="Arial" panose="020B0604020202020204" pitchFamily="34" charset="0"/>
              </a:rPr>
              <a:t>el</a:t>
            </a:r>
            <a:r>
              <a:rPr lang="en-US" baseline="0" dirty="0">
                <a:solidFill>
                  <a:srgbClr val="002060"/>
                </a:solidFill>
                <a:latin typeface="Arial" panose="020B0604020202020204" pitchFamily="34" charset="0"/>
                <a:cs typeface="Arial" panose="020B0604020202020204" pitchFamily="34" charset="0"/>
              </a:rPr>
              <a:t> octavo </a:t>
            </a:r>
            <a:r>
              <a:rPr lang="en-US" baseline="0" dirty="0" err="1">
                <a:solidFill>
                  <a:srgbClr val="002060"/>
                </a:solidFill>
                <a:latin typeface="Arial" panose="020B0604020202020204" pitchFamily="34" charset="0"/>
                <a:cs typeface="Arial" panose="020B0604020202020204" pitchFamily="34" charset="0"/>
              </a:rPr>
              <a:t>lugar</a:t>
            </a:r>
            <a:r>
              <a:rPr lang="en-US" baseline="0" dirty="0">
                <a:solidFill>
                  <a:srgbClr val="002060"/>
                </a:solidFill>
                <a:latin typeface="Arial" panose="020B0604020202020204" pitchFamily="34" charset="0"/>
                <a:cs typeface="Arial" panose="020B0604020202020204" pitchFamily="34" charset="0"/>
              </a:rPr>
              <a:t> </a:t>
            </a:r>
            <a:r>
              <a:rPr lang="en-US" baseline="0" dirty="0" err="1">
                <a:solidFill>
                  <a:srgbClr val="002060"/>
                </a:solidFill>
                <a:latin typeface="Arial" panose="020B0604020202020204" pitchFamily="34" charset="0"/>
                <a:cs typeface="Arial" panose="020B0604020202020204" pitchFamily="34" charset="0"/>
              </a:rPr>
              <a:t>en</a:t>
            </a:r>
            <a:r>
              <a:rPr lang="en-US" baseline="0" dirty="0">
                <a:solidFill>
                  <a:srgbClr val="002060"/>
                </a:solidFill>
                <a:latin typeface="Arial" panose="020B0604020202020204" pitchFamily="34" charset="0"/>
                <a:cs typeface="Arial" panose="020B0604020202020204" pitchFamily="34" charset="0"/>
              </a:rPr>
              <a:t> </a:t>
            </a:r>
            <a:r>
              <a:rPr lang="en-US" baseline="0" dirty="0" err="1">
                <a:solidFill>
                  <a:srgbClr val="002060"/>
                </a:solidFill>
                <a:latin typeface="Arial" panose="020B0604020202020204" pitchFamily="34" charset="0"/>
                <a:cs typeface="Arial" panose="020B0604020202020204" pitchFamily="34" charset="0"/>
              </a:rPr>
              <a:t>exportaciones</a:t>
            </a:r>
            <a:r>
              <a:rPr lang="en-US" baseline="0" dirty="0">
                <a:solidFill>
                  <a:srgbClr val="002060"/>
                </a:solidFill>
                <a:latin typeface="Arial" panose="020B0604020202020204" pitchFamily="34" charset="0"/>
                <a:cs typeface="Arial" panose="020B0604020202020204" pitchFamily="34" charset="0"/>
              </a:rPr>
              <a:t> e </a:t>
            </a:r>
            <a:r>
              <a:rPr lang="en-US" baseline="0" dirty="0" err="1">
                <a:solidFill>
                  <a:srgbClr val="002060"/>
                </a:solidFill>
                <a:latin typeface="Arial" panose="020B0604020202020204" pitchFamily="34" charset="0"/>
                <a:cs typeface="Arial" panose="020B0604020202020204" pitchFamily="34" charset="0"/>
              </a:rPr>
              <a:t>importaciones</a:t>
            </a:r>
            <a:r>
              <a:rPr lang="en-US" baseline="0" dirty="0">
                <a:solidFill>
                  <a:srgbClr val="002060"/>
                </a:solidFill>
                <a:latin typeface="Arial" panose="020B0604020202020204" pitchFamily="34" charset="0"/>
                <a:cs typeface="Arial" panose="020B0604020202020204" pitchFamily="34" charset="0"/>
              </a:rPr>
              <a:t> </a:t>
            </a:r>
            <a:r>
              <a:rPr lang="en-US" baseline="0" dirty="0" err="1">
                <a:solidFill>
                  <a:srgbClr val="002060"/>
                </a:solidFill>
                <a:latin typeface="Arial" panose="020B0604020202020204" pitchFamily="34" charset="0"/>
                <a:cs typeface="Arial" panose="020B0604020202020204" pitchFamily="34" charset="0"/>
              </a:rPr>
              <a:t>manufactureras</a:t>
            </a:r>
            <a:r>
              <a:rPr lang="en-US" baseline="0" dirty="0">
                <a:solidFill>
                  <a:srgbClr val="002060"/>
                </a:solidFill>
                <a:latin typeface="Arial" panose="020B0604020202020204" pitchFamily="34" charset="0"/>
                <a:cs typeface="Arial" panose="020B0604020202020204" pitchFamily="34" charset="0"/>
              </a:rPr>
              <a:t> </a:t>
            </a:r>
            <a:r>
              <a:rPr lang="en-US" sz="1200" b="1" baseline="30000" dirty="0">
                <a:solidFill>
                  <a:srgbClr val="002060"/>
                </a:solidFill>
                <a:latin typeface="Arial" panose="020B0604020202020204" pitchFamily="34" charset="0"/>
                <a:cs typeface="Arial" panose="020B0604020202020204" pitchFamily="34" charset="0"/>
              </a:rPr>
              <a:t>1 </a:t>
            </a:r>
            <a:r>
              <a:rPr lang="en-US" sz="1200" b="1" dirty="0">
                <a:solidFill>
                  <a:srgbClr val="002060"/>
                </a:solidFill>
                <a:latin typeface="Arial" panose="020B0604020202020204" pitchFamily="34" charset="0"/>
                <a:cs typeface="Arial" panose="020B0604020202020204" pitchFamily="34" charset="0"/>
              </a:rPr>
              <a:t>WTO, 2022. Global and trade Outlook statistics. </a:t>
            </a:r>
            <a:r>
              <a:rPr lang="es-ES_tradnl" sz="1200" b="1" dirty="0">
                <a:effectLst/>
                <a:latin typeface="Arial" panose="020B0604020202020204" pitchFamily="34" charset="0"/>
                <a:cs typeface="Arial" panose="020B0604020202020204" pitchFamily="34" charset="0"/>
                <a:hlinkClick r:id="rId3" tooltip="https://www.wto.org/english/res_e/booksp_e/wtsr_2022_e.pdf"/>
              </a:rPr>
              <a:t>https://www.wto.org/english/res_e/booksp_e/wtsr_2022_e.pdf</a:t>
            </a:r>
            <a:endParaRPr lang="en-US" sz="1200"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30000" dirty="0">
              <a:solidFill>
                <a:srgbClr val="002060"/>
              </a:solidFill>
              <a:latin typeface="Arial" panose="020B0604020202020204" pitchFamily="34" charset="0"/>
              <a:cs typeface="Arial" panose="020B0604020202020204" pitchFamily="34" charset="0"/>
            </a:endParaRPr>
          </a:p>
          <a:p>
            <a:endParaRPr lang="es-MX" dirty="0"/>
          </a:p>
        </p:txBody>
      </p:sp>
      <p:sp>
        <p:nvSpPr>
          <p:cNvPr id="4" name="Marcador de número de diapositiva 3"/>
          <p:cNvSpPr>
            <a:spLocks noGrp="1"/>
          </p:cNvSpPr>
          <p:nvPr>
            <p:ph type="sldNum" sz="quarter" idx="5"/>
          </p:nvPr>
        </p:nvSpPr>
        <p:spPr/>
        <p:txBody>
          <a:bodyPr/>
          <a:lstStyle/>
          <a:p>
            <a:fld id="{DC14EAED-F073-4FCE-8280-280E15CFE99D}" type="slidenum">
              <a:rPr lang="en-US" smtClean="0"/>
              <a:t>11</a:t>
            </a:fld>
            <a:endParaRPr lang="en-US" dirty="0"/>
          </a:p>
        </p:txBody>
      </p:sp>
    </p:spTree>
    <p:extLst>
      <p:ext uri="{BB962C8B-B14F-4D97-AF65-F5344CB8AC3E}">
        <p14:creationId xmlns:p14="http://schemas.microsoft.com/office/powerpoint/2010/main" val="198669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DC14EAED-F073-4FCE-8280-280E15CFE99D}" type="slidenum">
              <a:rPr lang="en-US" smtClean="0"/>
              <a:t>15</a:t>
            </a:fld>
            <a:endParaRPr lang="en-US" dirty="0"/>
          </a:p>
        </p:txBody>
      </p:sp>
    </p:spTree>
    <p:extLst>
      <p:ext uri="{BB962C8B-B14F-4D97-AF65-F5344CB8AC3E}">
        <p14:creationId xmlns:p14="http://schemas.microsoft.com/office/powerpoint/2010/main" val="377561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04F373D8-50F3-421C-B84B-DEE4B9F07FE4}" type="slidenum">
              <a:rPr lang="es-MX" smtClean="0"/>
              <a:t>17</a:t>
            </a:fld>
            <a:endParaRPr lang="es-MX" dirty="0"/>
          </a:p>
        </p:txBody>
      </p:sp>
    </p:spTree>
    <p:extLst>
      <p:ext uri="{BB962C8B-B14F-4D97-AF65-F5344CB8AC3E}">
        <p14:creationId xmlns:p14="http://schemas.microsoft.com/office/powerpoint/2010/main" val="266376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DC14EAED-F073-4FCE-8280-280E15CFE99D}" type="slidenum">
              <a:rPr lang="en-US" smtClean="0"/>
              <a:t>18</a:t>
            </a:fld>
            <a:endParaRPr lang="en-US" dirty="0"/>
          </a:p>
        </p:txBody>
      </p:sp>
    </p:spTree>
    <p:extLst>
      <p:ext uri="{BB962C8B-B14F-4D97-AF65-F5344CB8AC3E}">
        <p14:creationId xmlns:p14="http://schemas.microsoft.com/office/powerpoint/2010/main" val="391970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DC14EAED-F073-4FCE-8280-280E15CFE99D}" type="slidenum">
              <a:rPr lang="en-US" smtClean="0"/>
              <a:t>20</a:t>
            </a:fld>
            <a:endParaRPr lang="en-US" dirty="0"/>
          </a:p>
        </p:txBody>
      </p:sp>
    </p:spTree>
    <p:extLst>
      <p:ext uri="{BB962C8B-B14F-4D97-AF65-F5344CB8AC3E}">
        <p14:creationId xmlns:p14="http://schemas.microsoft.com/office/powerpoint/2010/main" val="1282046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C14EAED-F073-4FCE-8280-280E15CFE99D}" type="slidenum">
              <a:rPr lang="en-US" smtClean="0"/>
              <a:t>21</a:t>
            </a:fld>
            <a:endParaRPr lang="en-US" dirty="0"/>
          </a:p>
        </p:txBody>
      </p:sp>
    </p:spTree>
    <p:extLst>
      <p:ext uri="{BB962C8B-B14F-4D97-AF65-F5344CB8AC3E}">
        <p14:creationId xmlns:p14="http://schemas.microsoft.com/office/powerpoint/2010/main" val="3876701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DC14EAED-F073-4FCE-8280-280E15CFE99D}" type="slidenum">
              <a:rPr lang="en-US" smtClean="0"/>
              <a:t>22</a:t>
            </a:fld>
            <a:endParaRPr lang="en-US" dirty="0"/>
          </a:p>
        </p:txBody>
      </p:sp>
    </p:spTree>
    <p:extLst>
      <p:ext uri="{BB962C8B-B14F-4D97-AF65-F5344CB8AC3E}">
        <p14:creationId xmlns:p14="http://schemas.microsoft.com/office/powerpoint/2010/main" val="179672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373D8-50F3-421C-B84B-DEE4B9F07FE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009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C78ADE-B28F-017E-CDB1-17ED49FD6E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EDC0136B-8E7D-CCFD-999E-BB50D2B9B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09DA05C9-78C2-9B6E-502E-7D3EDD56CFD7}"/>
              </a:ext>
            </a:extLst>
          </p:cNvPr>
          <p:cNvSpPr>
            <a:spLocks noGrp="1"/>
          </p:cNvSpPr>
          <p:nvPr>
            <p:ph type="dt" sz="half" idx="10"/>
          </p:nvPr>
        </p:nvSpPr>
        <p:spPr/>
        <p:txBody>
          <a:bodyPr/>
          <a:lstStyle/>
          <a:p>
            <a:fld id="{3BAC8400-1237-4493-9416-B696BBECB916}" type="datetimeFigureOut">
              <a:rPr lang="en-US" smtClean="0"/>
              <a:t>9/25/2023</a:t>
            </a:fld>
            <a:endParaRPr lang="en-US" dirty="0"/>
          </a:p>
        </p:txBody>
      </p:sp>
      <p:sp>
        <p:nvSpPr>
          <p:cNvPr id="5" name="Marcador de pie de página 4">
            <a:extLst>
              <a:ext uri="{FF2B5EF4-FFF2-40B4-BE49-F238E27FC236}">
                <a16:creationId xmlns:a16="http://schemas.microsoft.com/office/drawing/2014/main" id="{ECFB5759-2AAD-790B-DC3F-BE0C1E5CB7FD}"/>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8926B0E8-AE1A-84AF-3603-B5A71CBCB4C6}"/>
              </a:ext>
            </a:extLst>
          </p:cNvPr>
          <p:cNvSpPr>
            <a:spLocks noGrp="1"/>
          </p:cNvSpPr>
          <p:nvPr>
            <p:ph type="sldNum" sz="quarter" idx="12"/>
          </p:nvPr>
        </p:nvSpPr>
        <p:spPr/>
        <p:txBody>
          <a:bodyPr/>
          <a:lstStyle/>
          <a:p>
            <a:fld id="{97684FCD-C0B2-4104-A0EF-A1FAA67F6DC2}" type="slidenum">
              <a:rPr lang="en-US" smtClean="0"/>
              <a:t>‹Nº›</a:t>
            </a:fld>
            <a:endParaRPr lang="en-US" dirty="0"/>
          </a:p>
        </p:txBody>
      </p:sp>
    </p:spTree>
    <p:extLst>
      <p:ext uri="{BB962C8B-B14F-4D97-AF65-F5344CB8AC3E}">
        <p14:creationId xmlns:p14="http://schemas.microsoft.com/office/powerpoint/2010/main" val="110491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F1DBD0-BF7B-8099-4E8C-E90F8B37E16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F9D36BA2-F6E3-B77D-DE7C-4E58CF31BD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76F9813B-F666-9ED0-8E40-9F68FEF6BD9C}"/>
              </a:ext>
            </a:extLst>
          </p:cNvPr>
          <p:cNvSpPr>
            <a:spLocks noGrp="1"/>
          </p:cNvSpPr>
          <p:nvPr>
            <p:ph type="dt" sz="half" idx="10"/>
          </p:nvPr>
        </p:nvSpPr>
        <p:spPr/>
        <p:txBody>
          <a:bodyPr/>
          <a:lstStyle/>
          <a:p>
            <a:fld id="{3BAC8400-1237-4493-9416-B696BBECB916}" type="datetimeFigureOut">
              <a:rPr lang="en-US" smtClean="0"/>
              <a:t>9/25/2023</a:t>
            </a:fld>
            <a:endParaRPr lang="en-US" dirty="0"/>
          </a:p>
        </p:txBody>
      </p:sp>
      <p:sp>
        <p:nvSpPr>
          <p:cNvPr id="5" name="Marcador de pie de página 4">
            <a:extLst>
              <a:ext uri="{FF2B5EF4-FFF2-40B4-BE49-F238E27FC236}">
                <a16:creationId xmlns:a16="http://schemas.microsoft.com/office/drawing/2014/main" id="{70D58333-9427-C8F3-8EAA-06BD664199ED}"/>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19FB80D2-FC8A-33AA-336E-ABC93ABC819E}"/>
              </a:ext>
            </a:extLst>
          </p:cNvPr>
          <p:cNvSpPr>
            <a:spLocks noGrp="1"/>
          </p:cNvSpPr>
          <p:nvPr>
            <p:ph type="sldNum" sz="quarter" idx="12"/>
          </p:nvPr>
        </p:nvSpPr>
        <p:spPr/>
        <p:txBody>
          <a:bodyPr/>
          <a:lstStyle/>
          <a:p>
            <a:fld id="{97684FCD-C0B2-4104-A0EF-A1FAA67F6DC2}" type="slidenum">
              <a:rPr lang="en-US" smtClean="0"/>
              <a:t>‹Nº›</a:t>
            </a:fld>
            <a:endParaRPr lang="en-US" dirty="0"/>
          </a:p>
        </p:txBody>
      </p:sp>
    </p:spTree>
    <p:extLst>
      <p:ext uri="{BB962C8B-B14F-4D97-AF65-F5344CB8AC3E}">
        <p14:creationId xmlns:p14="http://schemas.microsoft.com/office/powerpoint/2010/main" val="24706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9A3014C-461F-72C8-5FDD-EC4D93D73C9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C252B5CA-FE2E-DF91-BD0F-C9E56F2AAC2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553178E6-6DD8-003B-8530-2C579CDB8CBE}"/>
              </a:ext>
            </a:extLst>
          </p:cNvPr>
          <p:cNvSpPr>
            <a:spLocks noGrp="1"/>
          </p:cNvSpPr>
          <p:nvPr>
            <p:ph type="dt" sz="half" idx="10"/>
          </p:nvPr>
        </p:nvSpPr>
        <p:spPr/>
        <p:txBody>
          <a:bodyPr/>
          <a:lstStyle/>
          <a:p>
            <a:fld id="{3BAC8400-1237-4493-9416-B696BBECB916}" type="datetimeFigureOut">
              <a:rPr lang="en-US" smtClean="0"/>
              <a:t>9/25/2023</a:t>
            </a:fld>
            <a:endParaRPr lang="en-US" dirty="0"/>
          </a:p>
        </p:txBody>
      </p:sp>
      <p:sp>
        <p:nvSpPr>
          <p:cNvPr id="5" name="Marcador de pie de página 4">
            <a:extLst>
              <a:ext uri="{FF2B5EF4-FFF2-40B4-BE49-F238E27FC236}">
                <a16:creationId xmlns:a16="http://schemas.microsoft.com/office/drawing/2014/main" id="{2B2C1DBE-7D1F-EBDD-8D51-190F52376A9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A07F401C-A1AF-9510-4EE3-E91A85A41B87}"/>
              </a:ext>
            </a:extLst>
          </p:cNvPr>
          <p:cNvSpPr>
            <a:spLocks noGrp="1"/>
          </p:cNvSpPr>
          <p:nvPr>
            <p:ph type="sldNum" sz="quarter" idx="12"/>
          </p:nvPr>
        </p:nvSpPr>
        <p:spPr/>
        <p:txBody>
          <a:bodyPr/>
          <a:lstStyle/>
          <a:p>
            <a:fld id="{97684FCD-C0B2-4104-A0EF-A1FAA67F6DC2}" type="slidenum">
              <a:rPr lang="en-US" smtClean="0"/>
              <a:t>‹Nº›</a:t>
            </a:fld>
            <a:endParaRPr lang="en-US" dirty="0"/>
          </a:p>
        </p:txBody>
      </p:sp>
    </p:spTree>
    <p:extLst>
      <p:ext uri="{BB962C8B-B14F-4D97-AF65-F5344CB8AC3E}">
        <p14:creationId xmlns:p14="http://schemas.microsoft.com/office/powerpoint/2010/main" val="2564901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ndo blanco_1">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9B7BB6AA-6009-A04F-BB29-CEE94B10B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8570" y="6146800"/>
            <a:ext cx="1756229" cy="349250"/>
          </a:xfrm>
          <a:prstGeom prst="rect">
            <a:avLst/>
          </a:prstGeom>
        </p:spPr>
      </p:pic>
      <p:sp>
        <p:nvSpPr>
          <p:cNvPr id="4" name="Marcador de número de diapositiva 4">
            <a:extLst>
              <a:ext uri="{FF2B5EF4-FFF2-40B4-BE49-F238E27FC236}">
                <a16:creationId xmlns:a16="http://schemas.microsoft.com/office/drawing/2014/main" id="{0AFDBB41-A0C9-344A-997D-20C0ADE36E38}"/>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8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parador_4">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FEDFE3E2-DCF9-7545-8532-78F404B76D6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áfico 7">
            <a:extLst>
              <a:ext uri="{FF2B5EF4-FFF2-40B4-BE49-F238E27FC236}">
                <a16:creationId xmlns:a16="http://schemas.microsoft.com/office/drawing/2014/main" id="{FB7774E4-6EE2-DD4B-AE86-3D69DF9BFE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70" y="5778500"/>
            <a:ext cx="1756229" cy="349250"/>
          </a:xfrm>
          <a:prstGeom prst="rect">
            <a:avLst/>
          </a:prstGeom>
        </p:spPr>
      </p:pic>
    </p:spTree>
    <p:extLst>
      <p:ext uri="{BB962C8B-B14F-4D97-AF65-F5344CB8AC3E}">
        <p14:creationId xmlns:p14="http://schemas.microsoft.com/office/powerpoint/2010/main" val="590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ierre_2">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41A786B-7C17-3B42-B0E0-38CFD2F322A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86399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ortada_1">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18CF22F-66B4-B24C-B54F-3457EEB9232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1912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7B879-DA10-5956-A251-E7D64A4EBDF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5F10F12-19AE-830A-AF81-E41A0176BE5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56D44AB-B2A0-0583-3EBF-6449C31AE45D}"/>
              </a:ext>
            </a:extLst>
          </p:cNvPr>
          <p:cNvSpPr>
            <a:spLocks noGrp="1"/>
          </p:cNvSpPr>
          <p:nvPr>
            <p:ph type="dt" sz="half" idx="10"/>
          </p:nvPr>
        </p:nvSpPr>
        <p:spPr/>
        <p:txBody>
          <a:bodyPr/>
          <a:lstStyle/>
          <a:p>
            <a:fld id="{3BAC8400-1237-4493-9416-B696BBECB916}" type="datetimeFigureOut">
              <a:rPr lang="en-US" smtClean="0"/>
              <a:t>9/25/2023</a:t>
            </a:fld>
            <a:endParaRPr lang="en-US" dirty="0"/>
          </a:p>
        </p:txBody>
      </p:sp>
      <p:sp>
        <p:nvSpPr>
          <p:cNvPr id="5" name="Marcador de pie de página 4">
            <a:extLst>
              <a:ext uri="{FF2B5EF4-FFF2-40B4-BE49-F238E27FC236}">
                <a16:creationId xmlns:a16="http://schemas.microsoft.com/office/drawing/2014/main" id="{785D37CB-52FF-7692-BE34-DDA9926B8E63}"/>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6929F15-DF8D-54F6-C931-3BAACCAB61B7}"/>
              </a:ext>
            </a:extLst>
          </p:cNvPr>
          <p:cNvSpPr>
            <a:spLocks noGrp="1"/>
          </p:cNvSpPr>
          <p:nvPr>
            <p:ph type="sldNum" sz="quarter" idx="12"/>
          </p:nvPr>
        </p:nvSpPr>
        <p:spPr/>
        <p:txBody>
          <a:bodyPr/>
          <a:lstStyle/>
          <a:p>
            <a:fld id="{97684FCD-C0B2-4104-A0EF-A1FAA67F6DC2}" type="slidenum">
              <a:rPr lang="en-US" smtClean="0"/>
              <a:t>‹Nº›</a:t>
            </a:fld>
            <a:endParaRPr lang="en-US" dirty="0"/>
          </a:p>
        </p:txBody>
      </p:sp>
    </p:spTree>
    <p:extLst>
      <p:ext uri="{BB962C8B-B14F-4D97-AF65-F5344CB8AC3E}">
        <p14:creationId xmlns:p14="http://schemas.microsoft.com/office/powerpoint/2010/main" val="237727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4EB55-7B2D-A1EA-B604-753EE4FF747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F4ABD73C-1B92-7BA7-516B-0CE590FDF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F5B5CC6-C72E-9E06-82B1-5E62F64D67C7}"/>
              </a:ext>
            </a:extLst>
          </p:cNvPr>
          <p:cNvSpPr>
            <a:spLocks noGrp="1"/>
          </p:cNvSpPr>
          <p:nvPr>
            <p:ph type="dt" sz="half" idx="10"/>
          </p:nvPr>
        </p:nvSpPr>
        <p:spPr/>
        <p:txBody>
          <a:bodyPr/>
          <a:lstStyle/>
          <a:p>
            <a:fld id="{3BAC8400-1237-4493-9416-B696BBECB916}" type="datetimeFigureOut">
              <a:rPr lang="en-US" smtClean="0"/>
              <a:t>9/25/2023</a:t>
            </a:fld>
            <a:endParaRPr lang="en-US" dirty="0"/>
          </a:p>
        </p:txBody>
      </p:sp>
      <p:sp>
        <p:nvSpPr>
          <p:cNvPr id="5" name="Marcador de pie de página 4">
            <a:extLst>
              <a:ext uri="{FF2B5EF4-FFF2-40B4-BE49-F238E27FC236}">
                <a16:creationId xmlns:a16="http://schemas.microsoft.com/office/drawing/2014/main" id="{51D6F466-43B8-5177-0076-217190C25F09}"/>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C12DD570-F0B6-99A5-413E-7041121047AB}"/>
              </a:ext>
            </a:extLst>
          </p:cNvPr>
          <p:cNvSpPr>
            <a:spLocks noGrp="1"/>
          </p:cNvSpPr>
          <p:nvPr>
            <p:ph type="sldNum" sz="quarter" idx="12"/>
          </p:nvPr>
        </p:nvSpPr>
        <p:spPr/>
        <p:txBody>
          <a:bodyPr/>
          <a:lstStyle/>
          <a:p>
            <a:fld id="{97684FCD-C0B2-4104-A0EF-A1FAA67F6DC2}" type="slidenum">
              <a:rPr lang="en-US" smtClean="0"/>
              <a:t>‹Nº›</a:t>
            </a:fld>
            <a:endParaRPr lang="en-US" dirty="0"/>
          </a:p>
        </p:txBody>
      </p:sp>
    </p:spTree>
    <p:extLst>
      <p:ext uri="{BB962C8B-B14F-4D97-AF65-F5344CB8AC3E}">
        <p14:creationId xmlns:p14="http://schemas.microsoft.com/office/powerpoint/2010/main" val="115203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0FAEA8-38F8-5917-F9C9-E093383B5AC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E9B5BCFD-44ED-04D1-C9DA-4041EDFAAB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DF3B9128-E26B-204E-9B6E-B9D2B11CC79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32C341D8-0B89-FDD3-5C24-3E803E06C6C1}"/>
              </a:ext>
            </a:extLst>
          </p:cNvPr>
          <p:cNvSpPr>
            <a:spLocks noGrp="1"/>
          </p:cNvSpPr>
          <p:nvPr>
            <p:ph type="dt" sz="half" idx="10"/>
          </p:nvPr>
        </p:nvSpPr>
        <p:spPr/>
        <p:txBody>
          <a:bodyPr/>
          <a:lstStyle/>
          <a:p>
            <a:fld id="{3BAC8400-1237-4493-9416-B696BBECB916}" type="datetimeFigureOut">
              <a:rPr lang="en-US" smtClean="0"/>
              <a:t>9/25/2023</a:t>
            </a:fld>
            <a:endParaRPr lang="en-US" dirty="0"/>
          </a:p>
        </p:txBody>
      </p:sp>
      <p:sp>
        <p:nvSpPr>
          <p:cNvPr id="6" name="Marcador de pie de página 5">
            <a:extLst>
              <a:ext uri="{FF2B5EF4-FFF2-40B4-BE49-F238E27FC236}">
                <a16:creationId xmlns:a16="http://schemas.microsoft.com/office/drawing/2014/main" id="{EDEE596A-76CE-DBBE-FC75-161A33B4EA0C}"/>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67208D19-FB83-F676-8CFA-5CD93F9AEA99}"/>
              </a:ext>
            </a:extLst>
          </p:cNvPr>
          <p:cNvSpPr>
            <a:spLocks noGrp="1"/>
          </p:cNvSpPr>
          <p:nvPr>
            <p:ph type="sldNum" sz="quarter" idx="12"/>
          </p:nvPr>
        </p:nvSpPr>
        <p:spPr/>
        <p:txBody>
          <a:bodyPr/>
          <a:lstStyle/>
          <a:p>
            <a:fld id="{97684FCD-C0B2-4104-A0EF-A1FAA67F6DC2}" type="slidenum">
              <a:rPr lang="en-US" smtClean="0"/>
              <a:t>‹Nº›</a:t>
            </a:fld>
            <a:endParaRPr lang="en-US" dirty="0"/>
          </a:p>
        </p:txBody>
      </p:sp>
    </p:spTree>
    <p:extLst>
      <p:ext uri="{BB962C8B-B14F-4D97-AF65-F5344CB8AC3E}">
        <p14:creationId xmlns:p14="http://schemas.microsoft.com/office/powerpoint/2010/main" val="260851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971135-7E17-2341-D2DA-799CE226F14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70F7ECAA-D6FD-75D2-8986-40305EE31F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75525E7-0735-9D15-7253-D5B61D9ACC2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AD8C4C39-7F0D-D4A7-6660-F608EFC6F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A91EAC2-F4A4-F402-4446-4FA52342FB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7467B859-0447-6D85-EA50-B0584A4150B8}"/>
              </a:ext>
            </a:extLst>
          </p:cNvPr>
          <p:cNvSpPr>
            <a:spLocks noGrp="1"/>
          </p:cNvSpPr>
          <p:nvPr>
            <p:ph type="dt" sz="half" idx="10"/>
          </p:nvPr>
        </p:nvSpPr>
        <p:spPr/>
        <p:txBody>
          <a:bodyPr/>
          <a:lstStyle/>
          <a:p>
            <a:fld id="{3BAC8400-1237-4493-9416-B696BBECB916}" type="datetimeFigureOut">
              <a:rPr lang="en-US" smtClean="0"/>
              <a:t>9/25/2023</a:t>
            </a:fld>
            <a:endParaRPr lang="en-US" dirty="0"/>
          </a:p>
        </p:txBody>
      </p:sp>
      <p:sp>
        <p:nvSpPr>
          <p:cNvPr id="8" name="Marcador de pie de página 7">
            <a:extLst>
              <a:ext uri="{FF2B5EF4-FFF2-40B4-BE49-F238E27FC236}">
                <a16:creationId xmlns:a16="http://schemas.microsoft.com/office/drawing/2014/main" id="{53580453-2A1A-B34F-0122-043DD97DB766}"/>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72F99318-1B11-0AD3-7652-085136148EBC}"/>
              </a:ext>
            </a:extLst>
          </p:cNvPr>
          <p:cNvSpPr>
            <a:spLocks noGrp="1"/>
          </p:cNvSpPr>
          <p:nvPr>
            <p:ph type="sldNum" sz="quarter" idx="12"/>
          </p:nvPr>
        </p:nvSpPr>
        <p:spPr/>
        <p:txBody>
          <a:bodyPr/>
          <a:lstStyle/>
          <a:p>
            <a:fld id="{97684FCD-C0B2-4104-A0EF-A1FAA67F6DC2}" type="slidenum">
              <a:rPr lang="en-US" smtClean="0"/>
              <a:t>‹Nº›</a:t>
            </a:fld>
            <a:endParaRPr lang="en-US" dirty="0"/>
          </a:p>
        </p:txBody>
      </p:sp>
    </p:spTree>
    <p:extLst>
      <p:ext uri="{BB962C8B-B14F-4D97-AF65-F5344CB8AC3E}">
        <p14:creationId xmlns:p14="http://schemas.microsoft.com/office/powerpoint/2010/main" val="411645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CC918-C00F-9862-2E2A-8073C4912B66}"/>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929A1AAC-C49E-AFB5-73EB-2E5A153ED898}"/>
              </a:ext>
            </a:extLst>
          </p:cNvPr>
          <p:cNvSpPr>
            <a:spLocks noGrp="1"/>
          </p:cNvSpPr>
          <p:nvPr>
            <p:ph type="dt" sz="half" idx="10"/>
          </p:nvPr>
        </p:nvSpPr>
        <p:spPr/>
        <p:txBody>
          <a:bodyPr/>
          <a:lstStyle/>
          <a:p>
            <a:fld id="{3BAC8400-1237-4493-9416-B696BBECB916}" type="datetimeFigureOut">
              <a:rPr lang="en-US" smtClean="0"/>
              <a:t>9/25/2023</a:t>
            </a:fld>
            <a:endParaRPr lang="en-US" dirty="0"/>
          </a:p>
        </p:txBody>
      </p:sp>
      <p:sp>
        <p:nvSpPr>
          <p:cNvPr id="4" name="Marcador de pie de página 3">
            <a:extLst>
              <a:ext uri="{FF2B5EF4-FFF2-40B4-BE49-F238E27FC236}">
                <a16:creationId xmlns:a16="http://schemas.microsoft.com/office/drawing/2014/main" id="{E97B322A-A792-6689-008A-D8F83796BE34}"/>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72513B64-CBD2-5A1C-74DE-766D37C2C1A1}"/>
              </a:ext>
            </a:extLst>
          </p:cNvPr>
          <p:cNvSpPr>
            <a:spLocks noGrp="1"/>
          </p:cNvSpPr>
          <p:nvPr>
            <p:ph type="sldNum" sz="quarter" idx="12"/>
          </p:nvPr>
        </p:nvSpPr>
        <p:spPr/>
        <p:txBody>
          <a:bodyPr/>
          <a:lstStyle/>
          <a:p>
            <a:fld id="{97684FCD-C0B2-4104-A0EF-A1FAA67F6DC2}" type="slidenum">
              <a:rPr lang="en-US" smtClean="0"/>
              <a:t>‹Nº›</a:t>
            </a:fld>
            <a:endParaRPr lang="en-US" dirty="0"/>
          </a:p>
        </p:txBody>
      </p:sp>
    </p:spTree>
    <p:extLst>
      <p:ext uri="{BB962C8B-B14F-4D97-AF65-F5344CB8AC3E}">
        <p14:creationId xmlns:p14="http://schemas.microsoft.com/office/powerpoint/2010/main" val="35159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2C5C59-6806-1C53-2434-F1C635F040F4}"/>
              </a:ext>
            </a:extLst>
          </p:cNvPr>
          <p:cNvSpPr>
            <a:spLocks noGrp="1"/>
          </p:cNvSpPr>
          <p:nvPr>
            <p:ph type="dt" sz="half" idx="10"/>
          </p:nvPr>
        </p:nvSpPr>
        <p:spPr/>
        <p:txBody>
          <a:bodyPr/>
          <a:lstStyle/>
          <a:p>
            <a:fld id="{3BAC8400-1237-4493-9416-B696BBECB916}" type="datetimeFigureOut">
              <a:rPr lang="en-US" smtClean="0"/>
              <a:t>9/25/2023</a:t>
            </a:fld>
            <a:endParaRPr lang="en-US" dirty="0"/>
          </a:p>
        </p:txBody>
      </p:sp>
      <p:sp>
        <p:nvSpPr>
          <p:cNvPr id="3" name="Marcador de pie de página 2">
            <a:extLst>
              <a:ext uri="{FF2B5EF4-FFF2-40B4-BE49-F238E27FC236}">
                <a16:creationId xmlns:a16="http://schemas.microsoft.com/office/drawing/2014/main" id="{24839DEE-C4C7-9A41-25B4-3070498D87D8}"/>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E7806139-847E-396E-F3B2-4FC16DF9D673}"/>
              </a:ext>
            </a:extLst>
          </p:cNvPr>
          <p:cNvSpPr>
            <a:spLocks noGrp="1"/>
          </p:cNvSpPr>
          <p:nvPr>
            <p:ph type="sldNum" sz="quarter" idx="12"/>
          </p:nvPr>
        </p:nvSpPr>
        <p:spPr/>
        <p:txBody>
          <a:bodyPr/>
          <a:lstStyle/>
          <a:p>
            <a:fld id="{97684FCD-C0B2-4104-A0EF-A1FAA67F6DC2}" type="slidenum">
              <a:rPr lang="en-US" smtClean="0"/>
              <a:t>‹Nº›</a:t>
            </a:fld>
            <a:endParaRPr lang="en-US" dirty="0"/>
          </a:p>
        </p:txBody>
      </p:sp>
    </p:spTree>
    <p:extLst>
      <p:ext uri="{BB962C8B-B14F-4D97-AF65-F5344CB8AC3E}">
        <p14:creationId xmlns:p14="http://schemas.microsoft.com/office/powerpoint/2010/main" val="177459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64F61-79D6-8078-230D-6155D3E104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52962502-7C1B-5816-0EDF-9DC21F860A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FE79A5CC-1A2C-C7B2-C291-1937815DF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97E973-2F81-49A4-2076-9A2712D9246A}"/>
              </a:ext>
            </a:extLst>
          </p:cNvPr>
          <p:cNvSpPr>
            <a:spLocks noGrp="1"/>
          </p:cNvSpPr>
          <p:nvPr>
            <p:ph type="dt" sz="half" idx="10"/>
          </p:nvPr>
        </p:nvSpPr>
        <p:spPr/>
        <p:txBody>
          <a:bodyPr/>
          <a:lstStyle/>
          <a:p>
            <a:fld id="{3BAC8400-1237-4493-9416-B696BBECB916}" type="datetimeFigureOut">
              <a:rPr lang="en-US" smtClean="0"/>
              <a:t>9/25/2023</a:t>
            </a:fld>
            <a:endParaRPr lang="en-US" dirty="0"/>
          </a:p>
        </p:txBody>
      </p:sp>
      <p:sp>
        <p:nvSpPr>
          <p:cNvPr id="6" name="Marcador de pie de página 5">
            <a:extLst>
              <a:ext uri="{FF2B5EF4-FFF2-40B4-BE49-F238E27FC236}">
                <a16:creationId xmlns:a16="http://schemas.microsoft.com/office/drawing/2014/main" id="{C6EF6AB1-97DE-A915-ABE3-7C7F39C16FB6}"/>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797151B6-B067-0530-A2A2-07E59F1E221F}"/>
              </a:ext>
            </a:extLst>
          </p:cNvPr>
          <p:cNvSpPr>
            <a:spLocks noGrp="1"/>
          </p:cNvSpPr>
          <p:nvPr>
            <p:ph type="sldNum" sz="quarter" idx="12"/>
          </p:nvPr>
        </p:nvSpPr>
        <p:spPr/>
        <p:txBody>
          <a:bodyPr/>
          <a:lstStyle/>
          <a:p>
            <a:fld id="{97684FCD-C0B2-4104-A0EF-A1FAA67F6DC2}" type="slidenum">
              <a:rPr lang="en-US" smtClean="0"/>
              <a:t>‹Nº›</a:t>
            </a:fld>
            <a:endParaRPr lang="en-US" dirty="0"/>
          </a:p>
        </p:txBody>
      </p:sp>
    </p:spTree>
    <p:extLst>
      <p:ext uri="{BB962C8B-B14F-4D97-AF65-F5344CB8AC3E}">
        <p14:creationId xmlns:p14="http://schemas.microsoft.com/office/powerpoint/2010/main" val="144019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4F96A-1227-16AE-C80D-5686F391FD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D002A789-959E-6AF2-47C8-27F7538C6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Marcador de texto 3">
            <a:extLst>
              <a:ext uri="{FF2B5EF4-FFF2-40B4-BE49-F238E27FC236}">
                <a16:creationId xmlns:a16="http://schemas.microsoft.com/office/drawing/2014/main" id="{73B71B7D-2354-C713-08C0-E5496EA5A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396815-5C5E-B29B-CF64-A458F7EC70A9}"/>
              </a:ext>
            </a:extLst>
          </p:cNvPr>
          <p:cNvSpPr>
            <a:spLocks noGrp="1"/>
          </p:cNvSpPr>
          <p:nvPr>
            <p:ph type="dt" sz="half" idx="10"/>
          </p:nvPr>
        </p:nvSpPr>
        <p:spPr/>
        <p:txBody>
          <a:bodyPr/>
          <a:lstStyle/>
          <a:p>
            <a:fld id="{3BAC8400-1237-4493-9416-B696BBECB916}" type="datetimeFigureOut">
              <a:rPr lang="en-US" smtClean="0"/>
              <a:t>9/25/2023</a:t>
            </a:fld>
            <a:endParaRPr lang="en-US" dirty="0"/>
          </a:p>
        </p:txBody>
      </p:sp>
      <p:sp>
        <p:nvSpPr>
          <p:cNvPr id="6" name="Marcador de pie de página 5">
            <a:extLst>
              <a:ext uri="{FF2B5EF4-FFF2-40B4-BE49-F238E27FC236}">
                <a16:creationId xmlns:a16="http://schemas.microsoft.com/office/drawing/2014/main" id="{0CF774EF-845F-85E7-AEFC-176057F209FC}"/>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6602F73C-B428-4A8A-62E0-F9EB19A6A280}"/>
              </a:ext>
            </a:extLst>
          </p:cNvPr>
          <p:cNvSpPr>
            <a:spLocks noGrp="1"/>
          </p:cNvSpPr>
          <p:nvPr>
            <p:ph type="sldNum" sz="quarter" idx="12"/>
          </p:nvPr>
        </p:nvSpPr>
        <p:spPr/>
        <p:txBody>
          <a:bodyPr/>
          <a:lstStyle/>
          <a:p>
            <a:fld id="{97684FCD-C0B2-4104-A0EF-A1FAA67F6DC2}" type="slidenum">
              <a:rPr lang="en-US" smtClean="0"/>
              <a:t>‹Nº›</a:t>
            </a:fld>
            <a:endParaRPr lang="en-US" dirty="0"/>
          </a:p>
        </p:txBody>
      </p:sp>
    </p:spTree>
    <p:extLst>
      <p:ext uri="{BB962C8B-B14F-4D97-AF65-F5344CB8AC3E}">
        <p14:creationId xmlns:p14="http://schemas.microsoft.com/office/powerpoint/2010/main" val="247735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10541BD-519A-30F8-EA85-113D9E18EB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0C07C600-3B5B-744A-9AFF-2A5719C908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31C0E5E1-F40C-5F93-5A10-14611D1AB4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C8400-1237-4493-9416-B696BBECB916}" type="datetimeFigureOut">
              <a:rPr lang="en-US" smtClean="0"/>
              <a:t>9/25/2023</a:t>
            </a:fld>
            <a:endParaRPr lang="en-US" dirty="0"/>
          </a:p>
        </p:txBody>
      </p:sp>
      <p:sp>
        <p:nvSpPr>
          <p:cNvPr id="5" name="Marcador de pie de página 4">
            <a:extLst>
              <a:ext uri="{FF2B5EF4-FFF2-40B4-BE49-F238E27FC236}">
                <a16:creationId xmlns:a16="http://schemas.microsoft.com/office/drawing/2014/main" id="{E3D5350E-ABFC-4ECC-8191-62267A447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2156E0EF-6025-96AE-5E76-C1A2B0F0E6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84FCD-C0B2-4104-A0EF-A1FAA67F6DC2}" type="slidenum">
              <a:rPr lang="en-US" smtClean="0"/>
              <a:t>‹Nº›</a:t>
            </a:fld>
            <a:endParaRPr lang="en-US" dirty="0"/>
          </a:p>
        </p:txBody>
      </p:sp>
    </p:spTree>
    <p:extLst>
      <p:ext uri="{BB962C8B-B14F-4D97-AF65-F5344CB8AC3E}">
        <p14:creationId xmlns:p14="http://schemas.microsoft.com/office/powerpoint/2010/main" val="314312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inegi.org.mx/temas/empresasman/" TargetMode="External"/><Relationship Id="rId1" Type="http://schemas.openxmlformats.org/officeDocument/2006/relationships/slideLayout" Target="../slideLayouts/slideLayout1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hyperlink" Target="https://www.inegi.org.mx/programas/ce/2019/" TargetMode="External"/><Relationship Id="rId5" Type="http://schemas.openxmlformats.org/officeDocument/2006/relationships/diagramQuickStyle" Target="../diagrams/quickStyle2.xml"/><Relationship Id="rId10" Type="http://schemas.openxmlformats.org/officeDocument/2006/relationships/hyperlink" Target="https://www.inegi.org.mx/temas/balanza/" TargetMode="External"/><Relationship Id="rId4" Type="http://schemas.openxmlformats.org/officeDocument/2006/relationships/diagramLayout" Target="../diagrams/layout2.xml"/><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diagramData" Target="../diagrams/data6.xml"/><Relationship Id="rId21" Type="http://schemas.openxmlformats.org/officeDocument/2006/relationships/image" Target="../media/image41.png"/><Relationship Id="rId7" Type="http://schemas.microsoft.com/office/2007/relationships/diagramDrawing" Target="../diagrams/drawing6.xml"/><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3.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31.png"/><Relationship Id="rId24" Type="http://schemas.openxmlformats.org/officeDocument/2006/relationships/image" Target="../media/image44.svg"/><Relationship Id="rId5" Type="http://schemas.openxmlformats.org/officeDocument/2006/relationships/diagramQuickStyle" Target="../diagrams/quickStyle6.xml"/><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diagramLayout" Target="../diagrams/layout6.xml"/><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8.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48.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microsoft.com/office/2007/relationships/hdphoto" Target="../media/hdphoto1.wdp"/><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microsoft.com/office/2014/relationships/chartEx" Target="../charts/chartEx1.xml"/><Relationship Id="rId16"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svg"/><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13" Type="http://schemas.microsoft.com/office/2007/relationships/hdphoto" Target="../media/hdphoto1.wdp"/><Relationship Id="rId18" Type="http://schemas.openxmlformats.org/officeDocument/2006/relationships/image" Target="../media/image64.png"/><Relationship Id="rId3" Type="http://schemas.openxmlformats.org/officeDocument/2006/relationships/image" Target="../media/image61.png"/><Relationship Id="rId21" Type="http://schemas.openxmlformats.org/officeDocument/2006/relationships/image" Target="../media/image55.png"/><Relationship Id="rId7" Type="http://schemas.openxmlformats.org/officeDocument/2006/relationships/image" Target="../media/image51.png"/><Relationship Id="rId12" Type="http://schemas.openxmlformats.org/officeDocument/2006/relationships/image" Target="../media/image62.png"/><Relationship Id="rId17" Type="http://schemas.openxmlformats.org/officeDocument/2006/relationships/image" Target="../media/image59.png"/><Relationship Id="rId2" Type="http://schemas.openxmlformats.org/officeDocument/2006/relationships/notesSlide" Target="../notesSlides/notesSlide6.xml"/><Relationship Id="rId16" Type="http://schemas.openxmlformats.org/officeDocument/2006/relationships/image" Target="../media/image56.png"/><Relationship Id="rId20"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63.png"/><Relationship Id="rId11" Type="http://schemas.openxmlformats.org/officeDocument/2006/relationships/image" Target="../media/image50.png"/><Relationship Id="rId15" Type="http://schemas.openxmlformats.org/officeDocument/2006/relationships/image" Target="../media/image57.png"/><Relationship Id="rId10" Type="http://schemas.openxmlformats.org/officeDocument/2006/relationships/image" Target="../media/image54.png"/><Relationship Id="rId19" Type="http://schemas.openxmlformats.org/officeDocument/2006/relationships/image" Target="../media/image65.png"/><Relationship Id="rId4" Type="http://schemas.microsoft.com/office/2014/relationships/chartEx" Target="../charts/chartEx2.xml"/><Relationship Id="rId9" Type="http://schemas.openxmlformats.org/officeDocument/2006/relationships/image" Target="../media/image52.png"/><Relationship Id="rId14" Type="http://schemas.openxmlformats.org/officeDocument/2006/relationships/image" Target="../media/image58.png"/><Relationship Id="rId22"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5.png"/><Relationship Id="rId7"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chart" Target="../charts/chart4.xml"/><Relationship Id="rId4" Type="http://schemas.openxmlformats.org/officeDocument/2006/relationships/image" Target="../media/image46.svg"/></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48.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14.xml"/><Relationship Id="rId4" Type="http://schemas.openxmlformats.org/officeDocument/2006/relationships/hyperlink" Target="mailto:gerardo.durand@inegi.org.m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66B1290-C681-AA4C-A12F-F7094CB49F60}"/>
              </a:ext>
            </a:extLst>
          </p:cNvPr>
          <p:cNvSpPr txBox="1">
            <a:spLocks/>
          </p:cNvSpPr>
          <p:nvPr/>
        </p:nvSpPr>
        <p:spPr>
          <a:xfrm>
            <a:off x="1047662" y="2714404"/>
            <a:ext cx="10509936" cy="1893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4000" b="1" dirty="0">
                <a:solidFill>
                  <a:schemeClr val="bg1"/>
                </a:solidFill>
                <a:latin typeface="Arial" panose="020B0604020202020204" pitchFamily="34" charset="0"/>
                <a:cs typeface="Arial" panose="020B0604020202020204" pitchFamily="34" charset="0"/>
              </a:rPr>
              <a:t>First approach to gender and trade statistics in Mexico: The Profile of Export Manufacturing Enterprises by sex</a:t>
            </a:r>
          </a:p>
        </p:txBody>
      </p:sp>
      <p:pic>
        <p:nvPicPr>
          <p:cNvPr id="6" name="Gráfico 5">
            <a:extLst>
              <a:ext uri="{FF2B5EF4-FFF2-40B4-BE49-F238E27FC236}">
                <a16:creationId xmlns:a16="http://schemas.microsoft.com/office/drawing/2014/main" id="{32F79C82-E2DE-094F-9A29-9C3989350E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3516" y="5196568"/>
            <a:ext cx="736600" cy="165100"/>
          </a:xfrm>
          <a:prstGeom prst="rect">
            <a:avLst/>
          </a:prstGeom>
        </p:spPr>
      </p:pic>
      <p:sp>
        <p:nvSpPr>
          <p:cNvPr id="12" name="Text Placeholder 1">
            <a:extLst>
              <a:ext uri="{FF2B5EF4-FFF2-40B4-BE49-F238E27FC236}">
                <a16:creationId xmlns:a16="http://schemas.microsoft.com/office/drawing/2014/main" id="{84A4BAA8-D5D4-2F44-8AF7-EA873A2ABA57}"/>
              </a:ext>
            </a:extLst>
          </p:cNvPr>
          <p:cNvSpPr txBox="1">
            <a:spLocks/>
          </p:cNvSpPr>
          <p:nvPr/>
        </p:nvSpPr>
        <p:spPr>
          <a:xfrm>
            <a:off x="9146035" y="5609172"/>
            <a:ext cx="2411563" cy="385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1600" b="1" dirty="0">
                <a:solidFill>
                  <a:schemeClr val="bg1"/>
                </a:solidFill>
                <a:latin typeface="Arial" panose="020B0604020202020204" pitchFamily="34" charset="0"/>
                <a:cs typeface="Arial" panose="020B0604020202020204" pitchFamily="34" charset="0"/>
              </a:rPr>
              <a:t>October 5, 2023</a:t>
            </a:r>
            <a:endParaRPr lang="ko-KR" altLang="en-US" sz="1600" b="1" dirty="0">
              <a:solidFill>
                <a:schemeClr val="bg1"/>
              </a:solidFill>
              <a:latin typeface="Arial" panose="020B0604020202020204" pitchFamily="34" charset="0"/>
              <a:cs typeface="Arial" panose="020B0604020202020204" pitchFamily="34" charset="0"/>
            </a:endParaRPr>
          </a:p>
        </p:txBody>
      </p:sp>
      <p:cxnSp>
        <p:nvCxnSpPr>
          <p:cNvPr id="13" name="Conector recto 12">
            <a:extLst>
              <a:ext uri="{FF2B5EF4-FFF2-40B4-BE49-F238E27FC236}">
                <a16:creationId xmlns:a16="http://schemas.microsoft.com/office/drawing/2014/main" id="{56BBFE8D-5E41-5D4B-9870-6A985DB88F93}"/>
              </a:ext>
            </a:extLst>
          </p:cNvPr>
          <p:cNvCxnSpPr>
            <a:cxnSpLocks/>
          </p:cNvCxnSpPr>
          <p:nvPr/>
        </p:nvCxnSpPr>
        <p:spPr>
          <a:xfrm>
            <a:off x="9395209" y="5499202"/>
            <a:ext cx="191321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217FC1AE-D275-AC4B-9003-742ED4105206}"/>
              </a:ext>
            </a:extLst>
          </p:cNvPr>
          <p:cNvCxnSpPr>
            <a:cxnSpLocks/>
          </p:cNvCxnSpPr>
          <p:nvPr/>
        </p:nvCxnSpPr>
        <p:spPr>
          <a:xfrm>
            <a:off x="9395209" y="5994502"/>
            <a:ext cx="191321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BBB3649C-0F01-1500-D775-EAA0301FAA1A}"/>
              </a:ext>
            </a:extLst>
          </p:cNvPr>
          <p:cNvSpPr txBox="1">
            <a:spLocks/>
          </p:cNvSpPr>
          <p:nvPr/>
        </p:nvSpPr>
        <p:spPr>
          <a:xfrm>
            <a:off x="2116351" y="1989613"/>
            <a:ext cx="11052296" cy="882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solidFill>
                <a:schemeClr val="bg1"/>
              </a:solidFill>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6B2B0288-0F0E-6661-8404-4C1283D68B73}"/>
              </a:ext>
            </a:extLst>
          </p:cNvPr>
          <p:cNvSpPr txBox="1">
            <a:spLocks/>
          </p:cNvSpPr>
          <p:nvPr/>
        </p:nvSpPr>
        <p:spPr>
          <a:xfrm>
            <a:off x="486483" y="5635143"/>
            <a:ext cx="6990081" cy="718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ko-KR" sz="1800" b="1" dirty="0">
                <a:solidFill>
                  <a:schemeClr val="bg1"/>
                </a:solidFill>
                <a:latin typeface="Arial" panose="020B0604020202020204" pitchFamily="34" charset="0"/>
                <a:cs typeface="Arial" panose="020B0604020202020204" pitchFamily="34" charset="0"/>
              </a:rPr>
              <a:t>28th Meeting of the Wiesbaden Group on Business Registers</a:t>
            </a:r>
          </a:p>
          <a:p>
            <a:pPr marL="0" indent="0">
              <a:lnSpc>
                <a:spcPct val="100000"/>
              </a:lnSpc>
              <a:spcBef>
                <a:spcPts val="0"/>
              </a:spcBef>
              <a:buNone/>
            </a:pPr>
            <a:r>
              <a:rPr lang="es-MX" altLang="ko-KR" sz="1800" b="1" dirty="0" err="1">
                <a:solidFill>
                  <a:schemeClr val="bg1"/>
                </a:solidFill>
                <a:latin typeface="Arial" panose="020B0604020202020204" pitchFamily="34" charset="0"/>
                <a:cs typeface="Arial" panose="020B0604020202020204" pitchFamily="34" charset="0"/>
              </a:rPr>
              <a:t>October</a:t>
            </a:r>
            <a:r>
              <a:rPr lang="es-MX" altLang="ko-KR" sz="1800" b="1" dirty="0">
                <a:solidFill>
                  <a:schemeClr val="bg1"/>
                </a:solidFill>
                <a:latin typeface="Arial" panose="020B0604020202020204" pitchFamily="34" charset="0"/>
                <a:cs typeface="Arial" panose="020B0604020202020204" pitchFamily="34" charset="0"/>
              </a:rPr>
              <a:t> 2-6, 2023</a:t>
            </a:r>
            <a:endParaRPr lang="ko-KR" altLang="en-US" sz="1800" b="1" dirty="0">
              <a:solidFill>
                <a:schemeClr val="bg1"/>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D4E63A43-22DA-BB89-6A23-86B949573C78}"/>
              </a:ext>
            </a:extLst>
          </p:cNvPr>
          <p:cNvSpPr txBox="1"/>
          <p:nvPr/>
        </p:nvSpPr>
        <p:spPr>
          <a:xfrm>
            <a:off x="5731660" y="626536"/>
            <a:ext cx="5825938" cy="830997"/>
          </a:xfrm>
          <a:prstGeom prst="rect">
            <a:avLst/>
          </a:prstGeom>
          <a:noFill/>
        </p:spPr>
        <p:txBody>
          <a:bodyPr wrap="square">
            <a:spAutoFit/>
          </a:bodyPr>
          <a:lstStyle/>
          <a:p>
            <a:pPr marL="0" indent="0" algn="r">
              <a:buNone/>
            </a:pPr>
            <a:r>
              <a:rPr lang="en-US" altLang="ko-KR" sz="2400" b="1" dirty="0">
                <a:solidFill>
                  <a:schemeClr val="bg1"/>
                </a:solidFill>
                <a:latin typeface="Arial" panose="020B0604020202020204" pitchFamily="34" charset="0"/>
                <a:cs typeface="Arial" panose="020B0604020202020204" pitchFamily="34" charset="0"/>
              </a:rPr>
              <a:t>Session 6 New data sources: Opportunity and challenges</a:t>
            </a:r>
          </a:p>
        </p:txBody>
      </p:sp>
    </p:spTree>
    <p:extLst>
      <p:ext uri="{BB962C8B-B14F-4D97-AF65-F5344CB8AC3E}">
        <p14:creationId xmlns:p14="http://schemas.microsoft.com/office/powerpoint/2010/main" val="412304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FF0D41E0-2344-48F5-8A86-318C6F422032}"/>
              </a:ext>
            </a:extLst>
          </p:cNvPr>
          <p:cNvSpPr txBox="1">
            <a:spLocks/>
          </p:cNvSpPr>
          <p:nvPr/>
        </p:nvSpPr>
        <p:spPr>
          <a:xfrm>
            <a:off x="0" y="-27891"/>
            <a:ext cx="12191999" cy="83099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3600" b="1" dirty="0">
                <a:solidFill>
                  <a:srgbClr val="002060"/>
                </a:solidFill>
                <a:latin typeface="Arial" panose="020B0604020202020204" pitchFamily="34" charset="0"/>
                <a:cs typeface="Arial" panose="020B0604020202020204" pitchFamily="34" charset="0"/>
              </a:rPr>
              <a:t>Main variables of PEME</a:t>
            </a:r>
          </a:p>
        </p:txBody>
      </p:sp>
      <p:sp>
        <p:nvSpPr>
          <p:cNvPr id="25" name="1 Título">
            <a:extLst>
              <a:ext uri="{FF2B5EF4-FFF2-40B4-BE49-F238E27FC236}">
                <a16:creationId xmlns:a16="http://schemas.microsoft.com/office/drawing/2014/main" id="{A253F067-7C04-4FBE-839E-C25F6408C7E2}"/>
              </a:ext>
            </a:extLst>
          </p:cNvPr>
          <p:cNvSpPr txBox="1">
            <a:spLocks/>
          </p:cNvSpPr>
          <p:nvPr/>
        </p:nvSpPr>
        <p:spPr>
          <a:xfrm>
            <a:off x="1883029" y="657255"/>
            <a:ext cx="8642350" cy="9011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rgbClr val="002060"/>
                </a:solidFill>
                <a:latin typeface="Arial" pitchFamily="34" charset="0"/>
                <a:cs typeface="Arial" pitchFamily="34" charset="0"/>
              </a:rPr>
              <a:t>2018-2021, annual data </a:t>
            </a:r>
            <a:r>
              <a:rPr lang="en-US" sz="3000" b="1" baseline="30000" dirty="0">
                <a:solidFill>
                  <a:srgbClr val="002060"/>
                </a:solidFill>
                <a:latin typeface="Arial" pitchFamily="34" charset="0"/>
                <a:cs typeface="Arial" pitchFamily="34" charset="0"/>
              </a:rPr>
              <a:t>P/</a:t>
            </a:r>
          </a:p>
        </p:txBody>
      </p:sp>
      <p:sp>
        <p:nvSpPr>
          <p:cNvPr id="45" name="Rectángulo 2">
            <a:extLst>
              <a:ext uri="{FF2B5EF4-FFF2-40B4-BE49-F238E27FC236}">
                <a16:creationId xmlns:a16="http://schemas.microsoft.com/office/drawing/2014/main" id="{97CF4A3F-AF35-4C43-8BD7-8184106C209C}"/>
              </a:ext>
            </a:extLst>
          </p:cNvPr>
          <p:cNvSpPr/>
          <p:nvPr/>
        </p:nvSpPr>
        <p:spPr>
          <a:xfrm>
            <a:off x="371061" y="5926379"/>
            <a:ext cx="7544715" cy="369332"/>
          </a:xfrm>
          <a:prstGeom prst="rect">
            <a:avLst/>
          </a:prstGeom>
        </p:spPr>
        <p:txBody>
          <a:bodyPr wrap="square">
            <a:spAutoFit/>
          </a:bodyPr>
          <a:lstStyle/>
          <a:p>
            <a:r>
              <a:rPr lang="es-MX" b="1" dirty="0">
                <a:solidFill>
                  <a:schemeClr val="accent1">
                    <a:lumMod val="50000"/>
                  </a:schemeClr>
                </a:solidFill>
                <a:latin typeface="Arial" panose="020B0604020202020204" pitchFamily="34" charset="0"/>
                <a:cs typeface="Arial" panose="020B0604020202020204" pitchFamily="34" charset="0"/>
                <a:hlinkClick r:id="rId2"/>
              </a:rPr>
              <a:t>https://www.inegi.org.mx/temas/empresasman/</a:t>
            </a:r>
            <a:r>
              <a:rPr lang="es-MX" b="1" dirty="0">
                <a:solidFill>
                  <a:schemeClr val="accent1">
                    <a:lumMod val="50000"/>
                  </a:schemeClr>
                </a:solidFill>
                <a:latin typeface="Arial" panose="020B0604020202020204" pitchFamily="34" charset="0"/>
                <a:cs typeface="Arial" panose="020B0604020202020204" pitchFamily="34" charset="0"/>
              </a:rPr>
              <a:t> </a:t>
            </a:r>
          </a:p>
        </p:txBody>
      </p:sp>
      <p:grpSp>
        <p:nvGrpSpPr>
          <p:cNvPr id="80" name="18 Grupo">
            <a:extLst>
              <a:ext uri="{FF2B5EF4-FFF2-40B4-BE49-F238E27FC236}">
                <a16:creationId xmlns:a16="http://schemas.microsoft.com/office/drawing/2014/main" id="{B5949619-2ECF-4655-AF48-A40C277279CE}"/>
              </a:ext>
            </a:extLst>
          </p:cNvPr>
          <p:cNvGrpSpPr>
            <a:grpSpLocks/>
          </p:cNvGrpSpPr>
          <p:nvPr/>
        </p:nvGrpSpPr>
        <p:grpSpPr bwMode="auto">
          <a:xfrm>
            <a:off x="474901" y="1303108"/>
            <a:ext cx="11271396" cy="2970818"/>
            <a:chOff x="858094" y="1455369"/>
            <a:chExt cx="7786911" cy="1682511"/>
          </a:xfrm>
        </p:grpSpPr>
        <p:sp>
          <p:nvSpPr>
            <p:cNvPr id="81" name="7 Rectángulo redondeado">
              <a:extLst>
                <a:ext uri="{FF2B5EF4-FFF2-40B4-BE49-F238E27FC236}">
                  <a16:creationId xmlns:a16="http://schemas.microsoft.com/office/drawing/2014/main" id="{226B6B28-1171-4C70-9D4D-233502970BCC}"/>
                </a:ext>
              </a:extLst>
            </p:cNvPr>
            <p:cNvSpPr/>
            <p:nvPr/>
          </p:nvSpPr>
          <p:spPr bwMode="auto">
            <a:xfrm>
              <a:off x="858094" y="1455369"/>
              <a:ext cx="7786911" cy="1682511"/>
            </a:xfrm>
            <a:prstGeom prst="roundRect">
              <a:avLst/>
            </a:prstGeom>
            <a:ln w="57150">
              <a:solidFill>
                <a:srgbClr val="FFC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s-MX" sz="2400" b="1" dirty="0">
                <a:solidFill>
                  <a:srgbClr val="002060"/>
                </a:solidFill>
                <a:latin typeface="Arial" panose="020B0604020202020204" pitchFamily="34" charset="0"/>
                <a:cs typeface="Arial" panose="020B0604020202020204" pitchFamily="34" charset="0"/>
              </a:endParaRPr>
            </a:p>
          </p:txBody>
        </p:sp>
        <p:sp>
          <p:nvSpPr>
            <p:cNvPr id="82" name="8 CuadroTexto">
              <a:extLst>
                <a:ext uri="{FF2B5EF4-FFF2-40B4-BE49-F238E27FC236}">
                  <a16:creationId xmlns:a16="http://schemas.microsoft.com/office/drawing/2014/main" id="{BC7FF03D-16A9-4766-85A1-CB62380A4053}"/>
                </a:ext>
              </a:extLst>
            </p:cNvPr>
            <p:cNvSpPr txBox="1"/>
            <p:nvPr/>
          </p:nvSpPr>
          <p:spPr>
            <a:xfrm>
              <a:off x="4636662" y="1612941"/>
              <a:ext cx="3960926" cy="346786"/>
            </a:xfrm>
            <a:prstGeom prst="rect">
              <a:avLst/>
            </a:prstGeom>
            <a:noFill/>
            <a:ln w="57150">
              <a:noFill/>
            </a:ln>
          </p:spPr>
          <p:txBody>
            <a:bodyPr>
              <a:spAutoFit/>
            </a:bodyPr>
            <a:lstStyle/>
            <a:p>
              <a:pPr algn="ctr">
                <a:defRPr/>
              </a:pPr>
              <a:r>
                <a:rPr lang="en-US" sz="2400" b="1" dirty="0">
                  <a:solidFill>
                    <a:srgbClr val="002060"/>
                  </a:solidFill>
                  <a:latin typeface="Arial" panose="020B0604020202020204" pitchFamily="34" charset="0"/>
                  <a:cs typeface="Arial" pitchFamily="34" charset="0"/>
                </a:rPr>
                <a:t>Export and Import values</a:t>
              </a:r>
              <a:endParaRPr lang="en-US" sz="3200" b="1" dirty="0">
                <a:solidFill>
                  <a:srgbClr val="002060"/>
                </a:solidFill>
                <a:latin typeface="Arial" panose="020B0604020202020204" pitchFamily="34" charset="0"/>
                <a:cs typeface="Arial" panose="020B0604020202020204" pitchFamily="34" charset="0"/>
              </a:endParaRPr>
            </a:p>
          </p:txBody>
        </p:sp>
      </p:grpSp>
      <p:sp>
        <p:nvSpPr>
          <p:cNvPr id="84" name="10 CuadroTexto">
            <a:extLst>
              <a:ext uri="{FF2B5EF4-FFF2-40B4-BE49-F238E27FC236}">
                <a16:creationId xmlns:a16="http://schemas.microsoft.com/office/drawing/2014/main" id="{C468FFC5-492F-4429-ADE3-17C3CE19F7A6}"/>
              </a:ext>
            </a:extLst>
          </p:cNvPr>
          <p:cNvSpPr txBox="1"/>
          <p:nvPr/>
        </p:nvSpPr>
        <p:spPr>
          <a:xfrm>
            <a:off x="514339" y="1504216"/>
            <a:ext cx="4879296" cy="707886"/>
          </a:xfrm>
          <a:prstGeom prst="rect">
            <a:avLst/>
          </a:prstGeom>
          <a:noFill/>
        </p:spPr>
        <p:txBody>
          <a:bodyPr wrap="square">
            <a:spAutoFit/>
          </a:bodyPr>
          <a:lstStyle/>
          <a:p>
            <a:pPr algn="ctr">
              <a:defRPr/>
            </a:pPr>
            <a:r>
              <a:rPr lang="en-US" sz="2000" b="1" dirty="0">
                <a:solidFill>
                  <a:srgbClr val="002060"/>
                </a:solidFill>
                <a:latin typeface="Arial" panose="020B0604020202020204" pitchFamily="34" charset="0"/>
                <a:cs typeface="Arial" pitchFamily="34" charset="0"/>
              </a:rPr>
              <a:t>Number of Manufacturing Enterprises</a:t>
            </a:r>
          </a:p>
          <a:p>
            <a:pPr algn="ctr">
              <a:defRPr/>
            </a:pPr>
            <a:endParaRPr lang="es-MX" sz="2000" b="1" dirty="0">
              <a:solidFill>
                <a:srgbClr val="002060"/>
              </a:solidFill>
              <a:latin typeface="Arial" panose="020B0604020202020204" pitchFamily="34" charset="0"/>
              <a:cs typeface="Arial" pitchFamily="34" charset="0"/>
            </a:endParaRPr>
          </a:p>
        </p:txBody>
      </p:sp>
      <p:sp>
        <p:nvSpPr>
          <p:cNvPr id="92" name="13 Rectángulo">
            <a:extLst>
              <a:ext uri="{FF2B5EF4-FFF2-40B4-BE49-F238E27FC236}">
                <a16:creationId xmlns:a16="http://schemas.microsoft.com/office/drawing/2014/main" id="{A3D1430C-252D-4EE4-BAD3-222F9965BD63}"/>
              </a:ext>
            </a:extLst>
          </p:cNvPr>
          <p:cNvSpPr/>
          <p:nvPr/>
        </p:nvSpPr>
        <p:spPr>
          <a:xfrm>
            <a:off x="7232825" y="4879458"/>
            <a:ext cx="4409632" cy="830997"/>
          </a:xfrm>
          <a:prstGeom prst="rect">
            <a:avLst/>
          </a:prstGeom>
        </p:spPr>
        <p:txBody>
          <a:bodyPr wrap="square">
            <a:spAutoFit/>
          </a:bodyPr>
          <a:lstStyle/>
          <a:p>
            <a:pPr algn="ctr">
              <a:defRPr/>
            </a:pPr>
            <a:r>
              <a:rPr lang="en-US" sz="2400" b="1" dirty="0">
                <a:solidFill>
                  <a:srgbClr val="002060"/>
                </a:solidFill>
                <a:latin typeface="Arial" panose="020B0604020202020204" pitchFamily="34" charset="0"/>
                <a:cs typeface="Arial" pitchFamily="34" charset="0"/>
              </a:rPr>
              <a:t>NAICS sector and subsector (2 and 3-digit level)</a:t>
            </a:r>
          </a:p>
        </p:txBody>
      </p:sp>
      <p:sp>
        <p:nvSpPr>
          <p:cNvPr id="94" name="14 Rectángulo">
            <a:extLst>
              <a:ext uri="{FF2B5EF4-FFF2-40B4-BE49-F238E27FC236}">
                <a16:creationId xmlns:a16="http://schemas.microsoft.com/office/drawing/2014/main" id="{CBF7265B-FB6F-428E-BDBD-D1E1A94A3B67}"/>
              </a:ext>
            </a:extLst>
          </p:cNvPr>
          <p:cNvSpPr/>
          <p:nvPr/>
        </p:nvSpPr>
        <p:spPr>
          <a:xfrm>
            <a:off x="401938" y="4951650"/>
            <a:ext cx="4006156" cy="830997"/>
          </a:xfrm>
          <a:prstGeom prst="rect">
            <a:avLst/>
          </a:prstGeom>
        </p:spPr>
        <p:txBody>
          <a:bodyPr wrap="square">
            <a:spAutoFit/>
          </a:bodyPr>
          <a:lstStyle/>
          <a:p>
            <a:pPr marL="609585" indent="-609585" algn="just">
              <a:defRPr/>
            </a:pPr>
            <a:r>
              <a:rPr lang="en-US" sz="2400" b="1" dirty="0">
                <a:solidFill>
                  <a:srgbClr val="002060"/>
                </a:solidFill>
                <a:latin typeface="Arial" panose="020B0604020202020204" pitchFamily="34" charset="0"/>
                <a:cs typeface="Arial" pitchFamily="34" charset="0"/>
              </a:rPr>
              <a:t>Number of employees by enterprise size</a:t>
            </a:r>
          </a:p>
        </p:txBody>
      </p:sp>
      <p:sp>
        <p:nvSpPr>
          <p:cNvPr id="95" name="16 CuadroTexto">
            <a:extLst>
              <a:ext uri="{FF2B5EF4-FFF2-40B4-BE49-F238E27FC236}">
                <a16:creationId xmlns:a16="http://schemas.microsoft.com/office/drawing/2014/main" id="{29261DF5-DD30-4AC1-B3B8-AC426A135387}"/>
              </a:ext>
            </a:extLst>
          </p:cNvPr>
          <p:cNvSpPr txBox="1"/>
          <p:nvPr/>
        </p:nvSpPr>
        <p:spPr>
          <a:xfrm>
            <a:off x="371061" y="6393473"/>
            <a:ext cx="2444915" cy="323165"/>
          </a:xfrm>
          <a:prstGeom prst="rect">
            <a:avLst/>
          </a:prstGeom>
          <a:noFill/>
        </p:spPr>
        <p:txBody>
          <a:bodyPr wrap="square" rtlCol="0">
            <a:spAutoFit/>
          </a:bodyPr>
          <a:lstStyle/>
          <a:p>
            <a:r>
              <a:rPr lang="en-US" sz="1500" b="1" baseline="30000" dirty="0">
                <a:solidFill>
                  <a:srgbClr val="002060"/>
                </a:solidFill>
                <a:latin typeface="Arial" panose="020B0604020202020204" pitchFamily="34" charset="0"/>
                <a:cs typeface="Arial" panose="020B0604020202020204" pitchFamily="34" charset="0"/>
              </a:rPr>
              <a:t>P/ </a:t>
            </a:r>
            <a:r>
              <a:rPr lang="en-US" sz="1500" b="1" dirty="0">
                <a:solidFill>
                  <a:srgbClr val="002060"/>
                </a:solidFill>
                <a:latin typeface="Arial" panose="020B0604020202020204" pitchFamily="34" charset="0"/>
                <a:cs typeface="Arial" panose="020B0604020202020204" pitchFamily="34" charset="0"/>
              </a:rPr>
              <a:t>Preliminary figures</a:t>
            </a:r>
          </a:p>
        </p:txBody>
      </p:sp>
      <p:sp>
        <p:nvSpPr>
          <p:cNvPr id="2" name="Flecha: a la derecha 1">
            <a:extLst>
              <a:ext uri="{FF2B5EF4-FFF2-40B4-BE49-F238E27FC236}">
                <a16:creationId xmlns:a16="http://schemas.microsoft.com/office/drawing/2014/main" id="{2B167FF5-0AA4-1769-4777-90BA2859B838}"/>
              </a:ext>
            </a:extLst>
          </p:cNvPr>
          <p:cNvSpPr/>
          <p:nvPr/>
        </p:nvSpPr>
        <p:spPr>
          <a:xfrm>
            <a:off x="4809665" y="4870314"/>
            <a:ext cx="2423160" cy="8309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Forma libre: forma 21">
            <a:extLst>
              <a:ext uri="{FF2B5EF4-FFF2-40B4-BE49-F238E27FC236}">
                <a16:creationId xmlns:a16="http://schemas.microsoft.com/office/drawing/2014/main" id="{B9437730-1165-778B-5B1A-B78FCDBD611C}"/>
              </a:ext>
            </a:extLst>
          </p:cNvPr>
          <p:cNvSpPr/>
          <p:nvPr/>
        </p:nvSpPr>
        <p:spPr>
          <a:xfrm>
            <a:off x="8516311" y="3072497"/>
            <a:ext cx="45719" cy="45719"/>
          </a:xfrm>
          <a:custGeom>
            <a:avLst/>
            <a:gdLst>
              <a:gd name="connsiteX0" fmla="*/ 1656 w 11298"/>
              <a:gd name="connsiteY0" fmla="*/ 1655 h 11290"/>
              <a:gd name="connsiteX1" fmla="*/ 1656 w 11298"/>
              <a:gd name="connsiteY1" fmla="*/ 9636 h 11290"/>
              <a:gd name="connsiteX2" fmla="*/ 9642 w 11298"/>
              <a:gd name="connsiteY2" fmla="*/ 9636 h 11290"/>
              <a:gd name="connsiteX3" fmla="*/ 9642 w 11298"/>
              <a:gd name="connsiteY3" fmla="*/ 1655 h 11290"/>
              <a:gd name="connsiteX4" fmla="*/ 1656 w 11298"/>
              <a:gd name="connsiteY4" fmla="*/ 1655 h 11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 h="11290">
                <a:moveTo>
                  <a:pt x="1656" y="1655"/>
                </a:moveTo>
                <a:cubicBezTo>
                  <a:pt x="-552" y="3855"/>
                  <a:pt x="-552" y="7429"/>
                  <a:pt x="1656" y="9636"/>
                </a:cubicBezTo>
                <a:cubicBezTo>
                  <a:pt x="3864" y="11842"/>
                  <a:pt x="7438" y="11842"/>
                  <a:pt x="9642" y="9636"/>
                </a:cubicBezTo>
                <a:cubicBezTo>
                  <a:pt x="11850" y="7429"/>
                  <a:pt x="11850" y="3855"/>
                  <a:pt x="9642" y="1655"/>
                </a:cubicBezTo>
                <a:cubicBezTo>
                  <a:pt x="7438" y="-552"/>
                  <a:pt x="3864" y="-552"/>
                  <a:pt x="1656" y="1655"/>
                </a:cubicBezTo>
                <a:close/>
              </a:path>
            </a:pathLst>
          </a:custGeom>
          <a:solidFill>
            <a:srgbClr val="002060"/>
          </a:solidFill>
          <a:ln w="558" cap="flat">
            <a:noFill/>
            <a:prstDash val="solid"/>
            <a:miter/>
          </a:ln>
        </p:spPr>
        <p:txBody>
          <a:bodyPr rtlCol="0" anchor="ctr"/>
          <a:lstStyle/>
          <a:p>
            <a:endParaRPr lang="en-US"/>
          </a:p>
        </p:txBody>
      </p:sp>
      <p:sp>
        <p:nvSpPr>
          <p:cNvPr id="23" name="Forma libre: forma 22">
            <a:extLst>
              <a:ext uri="{FF2B5EF4-FFF2-40B4-BE49-F238E27FC236}">
                <a16:creationId xmlns:a16="http://schemas.microsoft.com/office/drawing/2014/main" id="{B794E9CB-488E-CD4C-B106-D2BCCE9D5717}"/>
              </a:ext>
            </a:extLst>
          </p:cNvPr>
          <p:cNvSpPr/>
          <p:nvPr/>
        </p:nvSpPr>
        <p:spPr>
          <a:xfrm>
            <a:off x="8534325" y="2404686"/>
            <a:ext cx="767593" cy="790779"/>
          </a:xfrm>
          <a:custGeom>
            <a:avLst/>
            <a:gdLst>
              <a:gd name="connsiteX0" fmla="*/ 226027 w 289150"/>
              <a:gd name="connsiteY0" fmla="*/ 16510 h 288959"/>
              <a:gd name="connsiteX1" fmla="*/ 179325 w 289150"/>
              <a:gd name="connsiteY1" fmla="*/ 61865 h 288959"/>
              <a:gd name="connsiteX2" fmla="*/ 158721 w 289150"/>
              <a:gd name="connsiteY2" fmla="*/ 58512 h 288959"/>
              <a:gd name="connsiteX3" fmla="*/ 168176 w 289150"/>
              <a:gd name="connsiteY3" fmla="*/ 49063 h 288959"/>
              <a:gd name="connsiteX4" fmla="*/ 168176 w 289150"/>
              <a:gd name="connsiteY4" fmla="*/ 25119 h 288959"/>
              <a:gd name="connsiteX5" fmla="*/ 144214 w 289150"/>
              <a:gd name="connsiteY5" fmla="*/ 25119 h 288959"/>
              <a:gd name="connsiteX6" fmla="*/ 117507 w 289150"/>
              <a:gd name="connsiteY6" fmla="*/ 51808 h 288959"/>
              <a:gd name="connsiteX7" fmla="*/ 24108 w 289150"/>
              <a:gd name="connsiteY7" fmla="*/ 36611 h 288959"/>
              <a:gd name="connsiteX8" fmla="*/ 7578 w 289150"/>
              <a:gd name="connsiteY8" fmla="*/ 41944 h 288959"/>
              <a:gd name="connsiteX9" fmla="*/ 9875 w 289150"/>
              <a:gd name="connsiteY9" fmla="*/ 70829 h 288959"/>
              <a:gd name="connsiteX10" fmla="*/ 102950 w 289150"/>
              <a:gd name="connsiteY10" fmla="*/ 138189 h 288959"/>
              <a:gd name="connsiteX11" fmla="*/ 85525 w 289150"/>
              <a:gd name="connsiteY11" fmla="*/ 155605 h 288959"/>
              <a:gd name="connsiteX12" fmla="*/ 66808 w 289150"/>
              <a:gd name="connsiteY12" fmla="*/ 180029 h 288959"/>
              <a:gd name="connsiteX13" fmla="*/ 23402 w 289150"/>
              <a:gd name="connsiteY13" fmla="*/ 167274 h 288959"/>
              <a:gd name="connsiteX14" fmla="*/ 5346 w 289150"/>
              <a:gd name="connsiteY14" fmla="*/ 171875 h 288959"/>
              <a:gd name="connsiteX15" fmla="*/ 7865 w 289150"/>
              <a:gd name="connsiteY15" fmla="*/ 199774 h 288959"/>
              <a:gd name="connsiteX16" fmla="*/ 43449 w 289150"/>
              <a:gd name="connsiteY16" fmla="*/ 224391 h 288959"/>
              <a:gd name="connsiteX17" fmla="*/ 33314 w 289150"/>
              <a:gd name="connsiteY17" fmla="*/ 248387 h 288959"/>
              <a:gd name="connsiteX18" fmla="*/ 34600 w 289150"/>
              <a:gd name="connsiteY18" fmla="*/ 254382 h 288959"/>
              <a:gd name="connsiteX19" fmla="*/ 40598 w 289150"/>
              <a:gd name="connsiteY19" fmla="*/ 255667 h 288959"/>
              <a:gd name="connsiteX20" fmla="*/ 64611 w 289150"/>
              <a:gd name="connsiteY20" fmla="*/ 245539 h 288959"/>
              <a:gd name="connsiteX21" fmla="*/ 89246 w 289150"/>
              <a:gd name="connsiteY21" fmla="*/ 281102 h 288959"/>
              <a:gd name="connsiteX22" fmla="*/ 117166 w 289150"/>
              <a:gd name="connsiteY22" fmla="*/ 283612 h 288959"/>
              <a:gd name="connsiteX23" fmla="*/ 121765 w 289150"/>
              <a:gd name="connsiteY23" fmla="*/ 265573 h 288959"/>
              <a:gd name="connsiteX24" fmla="*/ 109003 w 289150"/>
              <a:gd name="connsiteY24" fmla="*/ 222197 h 288959"/>
              <a:gd name="connsiteX25" fmla="*/ 133444 w 289150"/>
              <a:gd name="connsiteY25" fmla="*/ 203493 h 288959"/>
              <a:gd name="connsiteX26" fmla="*/ 150871 w 289150"/>
              <a:gd name="connsiteY26" fmla="*/ 186077 h 288959"/>
              <a:gd name="connsiteX27" fmla="*/ 218273 w 289150"/>
              <a:gd name="connsiteY27" fmla="*/ 279091 h 288959"/>
              <a:gd name="connsiteX28" fmla="*/ 247179 w 289150"/>
              <a:gd name="connsiteY28" fmla="*/ 281386 h 288959"/>
              <a:gd name="connsiteX29" fmla="*/ 252515 w 289150"/>
              <a:gd name="connsiteY29" fmla="*/ 264863 h 288959"/>
              <a:gd name="connsiteX30" fmla="*/ 237309 w 289150"/>
              <a:gd name="connsiteY30" fmla="*/ 171531 h 288959"/>
              <a:gd name="connsiteX31" fmla="*/ 264013 w 289150"/>
              <a:gd name="connsiteY31" fmla="*/ 144844 h 288959"/>
              <a:gd name="connsiteX32" fmla="*/ 264013 w 289150"/>
              <a:gd name="connsiteY32" fmla="*/ 120896 h 288959"/>
              <a:gd name="connsiteX33" fmla="*/ 240055 w 289150"/>
              <a:gd name="connsiteY33" fmla="*/ 120896 h 288959"/>
              <a:gd name="connsiteX34" fmla="*/ 230598 w 289150"/>
              <a:gd name="connsiteY34" fmla="*/ 130344 h 288959"/>
              <a:gd name="connsiteX35" fmla="*/ 227245 w 289150"/>
              <a:gd name="connsiteY35" fmla="*/ 109754 h 288959"/>
              <a:gd name="connsiteX36" fmla="*/ 272607 w 289150"/>
              <a:gd name="connsiteY36" fmla="*/ 63108 h 288959"/>
              <a:gd name="connsiteX37" fmla="*/ 272636 w 289150"/>
              <a:gd name="connsiteY37" fmla="*/ 63071 h 288959"/>
              <a:gd name="connsiteX38" fmla="*/ 282773 w 289150"/>
              <a:gd name="connsiteY38" fmla="*/ 6371 h 288959"/>
              <a:gd name="connsiteX39" fmla="*/ 226027 w 289150"/>
              <a:gd name="connsiteY39" fmla="*/ 16510 h 288959"/>
              <a:gd name="connsiteX40" fmla="*/ 152200 w 289150"/>
              <a:gd name="connsiteY40" fmla="*/ 33102 h 288959"/>
              <a:gd name="connsiteX41" fmla="*/ 160190 w 289150"/>
              <a:gd name="connsiteY41" fmla="*/ 33102 h 288959"/>
              <a:gd name="connsiteX42" fmla="*/ 160190 w 289150"/>
              <a:gd name="connsiteY42" fmla="*/ 41080 h 288959"/>
              <a:gd name="connsiteX43" fmla="*/ 144982 w 289150"/>
              <a:gd name="connsiteY43" fmla="*/ 56277 h 288959"/>
              <a:gd name="connsiteX44" fmla="*/ 131245 w 289150"/>
              <a:gd name="connsiteY44" fmla="*/ 54041 h 288959"/>
              <a:gd name="connsiteX45" fmla="*/ 16497 w 289150"/>
              <a:gd name="connsiteY45" fmla="*/ 61684 h 288959"/>
              <a:gd name="connsiteX46" fmla="*/ 15566 w 289150"/>
              <a:gd name="connsiteY46" fmla="*/ 49925 h 288959"/>
              <a:gd name="connsiteX47" fmla="*/ 22297 w 289150"/>
              <a:gd name="connsiteY47" fmla="*/ 47751 h 288959"/>
              <a:gd name="connsiteX48" fmla="*/ 169484 w 289150"/>
              <a:gd name="connsiteY48" fmla="*/ 71700 h 288959"/>
              <a:gd name="connsiteX49" fmla="*/ 111039 w 289150"/>
              <a:gd name="connsiteY49" fmla="*/ 130104 h 288959"/>
              <a:gd name="connsiteX50" fmla="*/ 13332 w 289150"/>
              <a:gd name="connsiteY50" fmla="*/ 179860 h 288959"/>
              <a:gd name="connsiteX51" fmla="*/ 20217 w 289150"/>
              <a:gd name="connsiteY51" fmla="*/ 178103 h 288959"/>
              <a:gd name="connsiteX52" fmla="*/ 60815 w 289150"/>
              <a:gd name="connsiteY52" fmla="*/ 190034 h 288959"/>
              <a:gd name="connsiteX53" fmla="*/ 48295 w 289150"/>
              <a:gd name="connsiteY53" fmla="*/ 214016 h 288959"/>
              <a:gd name="connsiteX54" fmla="*/ 14296 w 289150"/>
              <a:gd name="connsiteY54" fmla="*/ 190495 h 288959"/>
              <a:gd name="connsiteX55" fmla="*/ 13332 w 289150"/>
              <a:gd name="connsiteY55" fmla="*/ 179860 h 288959"/>
              <a:gd name="connsiteX56" fmla="*/ 109175 w 289150"/>
              <a:gd name="connsiteY56" fmla="*/ 275637 h 288959"/>
              <a:gd name="connsiteX57" fmla="*/ 98531 w 289150"/>
              <a:gd name="connsiteY57" fmla="*/ 274676 h 288959"/>
              <a:gd name="connsiteX58" fmla="*/ 74995 w 289150"/>
              <a:gd name="connsiteY58" fmla="*/ 240695 h 288959"/>
              <a:gd name="connsiteX59" fmla="*/ 98992 w 289150"/>
              <a:gd name="connsiteY59" fmla="*/ 228187 h 288959"/>
              <a:gd name="connsiteX60" fmla="*/ 110929 w 289150"/>
              <a:gd name="connsiteY60" fmla="*/ 268756 h 288959"/>
              <a:gd name="connsiteX61" fmla="*/ 109175 w 289150"/>
              <a:gd name="connsiteY61" fmla="*/ 275637 h 288959"/>
              <a:gd name="connsiteX62" fmla="*/ 248043 w 289150"/>
              <a:gd name="connsiteY62" fmla="*/ 128876 h 288959"/>
              <a:gd name="connsiteX63" fmla="*/ 256027 w 289150"/>
              <a:gd name="connsiteY63" fmla="*/ 128876 h 288959"/>
              <a:gd name="connsiteX64" fmla="*/ 256027 w 289150"/>
              <a:gd name="connsiteY64" fmla="*/ 136861 h 288959"/>
              <a:gd name="connsiteX65" fmla="*/ 235072 w 289150"/>
              <a:gd name="connsiteY65" fmla="*/ 157801 h 288959"/>
              <a:gd name="connsiteX66" fmla="*/ 232837 w 289150"/>
              <a:gd name="connsiteY66" fmla="*/ 144072 h 288959"/>
              <a:gd name="connsiteX67" fmla="*/ 241366 w 289150"/>
              <a:gd name="connsiteY67" fmla="*/ 266673 h 288959"/>
              <a:gd name="connsiteX68" fmla="*/ 239193 w 289150"/>
              <a:gd name="connsiteY68" fmla="*/ 273406 h 288959"/>
              <a:gd name="connsiteX69" fmla="*/ 227423 w 289150"/>
              <a:gd name="connsiteY69" fmla="*/ 272473 h 288959"/>
              <a:gd name="connsiteX70" fmla="*/ 158959 w 289150"/>
              <a:gd name="connsiteY70" fmla="*/ 177995 h 288959"/>
              <a:gd name="connsiteX71" fmla="*/ 217404 w 289150"/>
              <a:gd name="connsiteY71" fmla="*/ 119588 h 288959"/>
              <a:gd name="connsiteX72" fmla="*/ 125458 w 289150"/>
              <a:gd name="connsiteY72" fmla="*/ 195510 h 288959"/>
              <a:gd name="connsiteX73" fmla="*/ 98425 w 289150"/>
              <a:gd name="connsiteY73" fmla="*/ 215446 h 288959"/>
              <a:gd name="connsiteX74" fmla="*/ 48884 w 289150"/>
              <a:gd name="connsiteY74" fmla="*/ 240109 h 288959"/>
              <a:gd name="connsiteX75" fmla="*/ 74110 w 289150"/>
              <a:gd name="connsiteY75" fmla="*/ 189694 h 288959"/>
              <a:gd name="connsiteX76" fmla="*/ 93512 w 289150"/>
              <a:gd name="connsiteY76" fmla="*/ 163586 h 288959"/>
              <a:gd name="connsiteX77" fmla="*/ 231663 w 289150"/>
              <a:gd name="connsiteY77" fmla="*/ 26457 h 288959"/>
              <a:gd name="connsiteX78" fmla="*/ 254818 w 289150"/>
              <a:gd name="connsiteY78" fmla="*/ 34308 h 288959"/>
              <a:gd name="connsiteX79" fmla="*/ 262676 w 289150"/>
              <a:gd name="connsiteY79" fmla="*/ 57447 h 288959"/>
              <a:gd name="connsiteX80" fmla="*/ 125458 w 289150"/>
              <a:gd name="connsiteY80" fmla="*/ 195510 h 288959"/>
              <a:gd name="connsiteX81" fmla="*/ 272340 w 289150"/>
              <a:gd name="connsiteY81" fmla="*/ 42617 h 288959"/>
              <a:gd name="connsiteX82" fmla="*/ 262806 w 289150"/>
              <a:gd name="connsiteY82" fmla="*/ 26327 h 288959"/>
              <a:gd name="connsiteX83" fmla="*/ 246508 w 289150"/>
              <a:gd name="connsiteY83" fmla="*/ 16799 h 288959"/>
              <a:gd name="connsiteX84" fmla="*/ 274787 w 289150"/>
              <a:gd name="connsiteY84" fmla="*/ 14352 h 288959"/>
              <a:gd name="connsiteX85" fmla="*/ 272340 w 289150"/>
              <a:gd name="connsiteY85" fmla="*/ 42617 h 28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89150" h="288959">
                <a:moveTo>
                  <a:pt x="226027" y="16510"/>
                </a:moveTo>
                <a:cubicBezTo>
                  <a:pt x="216336" y="24008"/>
                  <a:pt x="213695" y="27872"/>
                  <a:pt x="179325" y="61865"/>
                </a:cubicBezTo>
                <a:lnTo>
                  <a:pt x="158721" y="58512"/>
                </a:lnTo>
                <a:lnTo>
                  <a:pt x="168176" y="49063"/>
                </a:lnTo>
                <a:cubicBezTo>
                  <a:pt x="174799" y="42445"/>
                  <a:pt x="174801" y="31737"/>
                  <a:pt x="168176" y="25119"/>
                </a:cubicBezTo>
                <a:cubicBezTo>
                  <a:pt x="161555" y="18503"/>
                  <a:pt x="150834" y="18501"/>
                  <a:pt x="144214" y="25119"/>
                </a:cubicBezTo>
                <a:lnTo>
                  <a:pt x="117507" y="51808"/>
                </a:lnTo>
                <a:lnTo>
                  <a:pt x="24108" y="36611"/>
                </a:lnTo>
                <a:cubicBezTo>
                  <a:pt x="18072" y="35633"/>
                  <a:pt x="11898" y="37628"/>
                  <a:pt x="7578" y="41944"/>
                </a:cubicBezTo>
                <a:cubicBezTo>
                  <a:pt x="-727" y="50245"/>
                  <a:pt x="400" y="63977"/>
                  <a:pt x="9875" y="70829"/>
                </a:cubicBezTo>
                <a:lnTo>
                  <a:pt x="102950" y="138189"/>
                </a:lnTo>
                <a:lnTo>
                  <a:pt x="85525" y="155605"/>
                </a:lnTo>
                <a:cubicBezTo>
                  <a:pt x="79552" y="161573"/>
                  <a:pt x="73267" y="169780"/>
                  <a:pt x="66808" y="180029"/>
                </a:cubicBezTo>
                <a:lnTo>
                  <a:pt x="23402" y="167274"/>
                </a:lnTo>
                <a:cubicBezTo>
                  <a:pt x="16996" y="165393"/>
                  <a:pt x="10078" y="167155"/>
                  <a:pt x="5346" y="171875"/>
                </a:cubicBezTo>
                <a:cubicBezTo>
                  <a:pt x="-2711" y="179926"/>
                  <a:pt x="-1493" y="193297"/>
                  <a:pt x="7865" y="199774"/>
                </a:cubicBezTo>
                <a:lnTo>
                  <a:pt x="43449" y="224391"/>
                </a:lnTo>
                <a:cubicBezTo>
                  <a:pt x="37254" y="238052"/>
                  <a:pt x="33488" y="247931"/>
                  <a:pt x="33314" y="248387"/>
                </a:cubicBezTo>
                <a:cubicBezTo>
                  <a:pt x="32524" y="250464"/>
                  <a:pt x="33029" y="252812"/>
                  <a:pt x="34600" y="254382"/>
                </a:cubicBezTo>
                <a:cubicBezTo>
                  <a:pt x="36180" y="255960"/>
                  <a:pt x="38531" y="256452"/>
                  <a:pt x="40598" y="255667"/>
                </a:cubicBezTo>
                <a:cubicBezTo>
                  <a:pt x="41055" y="255495"/>
                  <a:pt x="50940" y="251730"/>
                  <a:pt x="64611" y="245539"/>
                </a:cubicBezTo>
                <a:lnTo>
                  <a:pt x="89246" y="281102"/>
                </a:lnTo>
                <a:cubicBezTo>
                  <a:pt x="95738" y="290469"/>
                  <a:pt x="109118" y="291655"/>
                  <a:pt x="117166" y="283612"/>
                </a:cubicBezTo>
                <a:cubicBezTo>
                  <a:pt x="121886" y="278888"/>
                  <a:pt x="123649" y="271974"/>
                  <a:pt x="121765" y="265573"/>
                </a:cubicBezTo>
                <a:lnTo>
                  <a:pt x="109003" y="222197"/>
                </a:lnTo>
                <a:cubicBezTo>
                  <a:pt x="119266" y="215738"/>
                  <a:pt x="127474" y="209457"/>
                  <a:pt x="133444" y="203493"/>
                </a:cubicBezTo>
                <a:lnTo>
                  <a:pt x="150871" y="186077"/>
                </a:lnTo>
                <a:lnTo>
                  <a:pt x="218273" y="279091"/>
                </a:lnTo>
                <a:cubicBezTo>
                  <a:pt x="225140" y="288575"/>
                  <a:pt x="238881" y="289678"/>
                  <a:pt x="247179" y="281386"/>
                </a:cubicBezTo>
                <a:cubicBezTo>
                  <a:pt x="251496" y="277072"/>
                  <a:pt x="253492" y="270896"/>
                  <a:pt x="252515" y="264863"/>
                </a:cubicBezTo>
                <a:lnTo>
                  <a:pt x="237309" y="171531"/>
                </a:lnTo>
                <a:lnTo>
                  <a:pt x="264013" y="144844"/>
                </a:lnTo>
                <a:cubicBezTo>
                  <a:pt x="270635" y="138226"/>
                  <a:pt x="270635" y="127512"/>
                  <a:pt x="264013" y="120896"/>
                </a:cubicBezTo>
                <a:cubicBezTo>
                  <a:pt x="257393" y="114277"/>
                  <a:pt x="246678" y="114277"/>
                  <a:pt x="240055" y="120896"/>
                </a:cubicBezTo>
                <a:lnTo>
                  <a:pt x="230598" y="130344"/>
                </a:lnTo>
                <a:lnTo>
                  <a:pt x="227245" y="109754"/>
                </a:lnTo>
                <a:cubicBezTo>
                  <a:pt x="261295" y="75371"/>
                  <a:pt x="265100" y="72793"/>
                  <a:pt x="272607" y="63108"/>
                </a:cubicBezTo>
                <a:cubicBezTo>
                  <a:pt x="272616" y="63098"/>
                  <a:pt x="272627" y="63084"/>
                  <a:pt x="272636" y="63071"/>
                </a:cubicBezTo>
                <a:cubicBezTo>
                  <a:pt x="290055" y="40511"/>
                  <a:pt x="294132" y="17727"/>
                  <a:pt x="282773" y="6371"/>
                </a:cubicBezTo>
                <a:cubicBezTo>
                  <a:pt x="271412" y="-4976"/>
                  <a:pt x="248610" y="-906"/>
                  <a:pt x="226027" y="16510"/>
                </a:cubicBezTo>
                <a:close/>
                <a:moveTo>
                  <a:pt x="152200" y="33102"/>
                </a:moveTo>
                <a:cubicBezTo>
                  <a:pt x="154406" y="30895"/>
                  <a:pt x="157982" y="30895"/>
                  <a:pt x="160190" y="33102"/>
                </a:cubicBezTo>
                <a:cubicBezTo>
                  <a:pt x="162398" y="35309"/>
                  <a:pt x="162396" y="38873"/>
                  <a:pt x="160190" y="41080"/>
                </a:cubicBezTo>
                <a:lnTo>
                  <a:pt x="144982" y="56277"/>
                </a:lnTo>
                <a:lnTo>
                  <a:pt x="131245" y="54041"/>
                </a:lnTo>
                <a:close/>
                <a:moveTo>
                  <a:pt x="16497" y="61684"/>
                </a:moveTo>
                <a:cubicBezTo>
                  <a:pt x="12632" y="58891"/>
                  <a:pt x="12189" y="53298"/>
                  <a:pt x="15566" y="49925"/>
                </a:cubicBezTo>
                <a:cubicBezTo>
                  <a:pt x="17325" y="48166"/>
                  <a:pt x="19844" y="47352"/>
                  <a:pt x="22297" y="47751"/>
                </a:cubicBezTo>
                <a:lnTo>
                  <a:pt x="169484" y="71700"/>
                </a:lnTo>
                <a:lnTo>
                  <a:pt x="111039" y="130104"/>
                </a:lnTo>
                <a:close/>
                <a:moveTo>
                  <a:pt x="13332" y="179860"/>
                </a:moveTo>
                <a:cubicBezTo>
                  <a:pt x="15136" y="178059"/>
                  <a:pt x="17775" y="177384"/>
                  <a:pt x="20217" y="178103"/>
                </a:cubicBezTo>
                <a:lnTo>
                  <a:pt x="60815" y="190034"/>
                </a:lnTo>
                <a:cubicBezTo>
                  <a:pt x="56663" y="197300"/>
                  <a:pt x="52473" y="205327"/>
                  <a:pt x="48295" y="214016"/>
                </a:cubicBezTo>
                <a:lnTo>
                  <a:pt x="14296" y="190495"/>
                </a:lnTo>
                <a:cubicBezTo>
                  <a:pt x="10729" y="188025"/>
                  <a:pt x="10261" y="182926"/>
                  <a:pt x="13332" y="179860"/>
                </a:cubicBezTo>
                <a:close/>
                <a:moveTo>
                  <a:pt x="109175" y="275637"/>
                </a:moveTo>
                <a:cubicBezTo>
                  <a:pt x="106131" y="278679"/>
                  <a:pt x="101022" y="278269"/>
                  <a:pt x="98531" y="274676"/>
                </a:cubicBezTo>
                <a:lnTo>
                  <a:pt x="74995" y="240695"/>
                </a:lnTo>
                <a:cubicBezTo>
                  <a:pt x="83695" y="236516"/>
                  <a:pt x="91730" y="232327"/>
                  <a:pt x="98992" y="228187"/>
                </a:cubicBezTo>
                <a:lnTo>
                  <a:pt x="110929" y="268756"/>
                </a:lnTo>
                <a:cubicBezTo>
                  <a:pt x="111648" y="271198"/>
                  <a:pt x="110975" y="273835"/>
                  <a:pt x="109175" y="275637"/>
                </a:cubicBezTo>
                <a:close/>
                <a:moveTo>
                  <a:pt x="248043" y="128876"/>
                </a:moveTo>
                <a:cubicBezTo>
                  <a:pt x="250249" y="126671"/>
                  <a:pt x="253819" y="126669"/>
                  <a:pt x="256027" y="128876"/>
                </a:cubicBezTo>
                <a:cubicBezTo>
                  <a:pt x="258235" y="131083"/>
                  <a:pt x="258233" y="134655"/>
                  <a:pt x="256027" y="136861"/>
                </a:cubicBezTo>
                <a:lnTo>
                  <a:pt x="235072" y="157801"/>
                </a:lnTo>
                <a:lnTo>
                  <a:pt x="232837" y="144072"/>
                </a:lnTo>
                <a:close/>
                <a:moveTo>
                  <a:pt x="241366" y="266673"/>
                </a:moveTo>
                <a:cubicBezTo>
                  <a:pt x="241765" y="269131"/>
                  <a:pt x="240951" y="271648"/>
                  <a:pt x="239193" y="273406"/>
                </a:cubicBezTo>
                <a:cubicBezTo>
                  <a:pt x="235833" y="276763"/>
                  <a:pt x="230232" y="276353"/>
                  <a:pt x="227423" y="272473"/>
                </a:cubicBezTo>
                <a:lnTo>
                  <a:pt x="158959" y="177995"/>
                </a:lnTo>
                <a:lnTo>
                  <a:pt x="217404" y="119588"/>
                </a:lnTo>
                <a:close/>
                <a:moveTo>
                  <a:pt x="125458" y="195510"/>
                </a:moveTo>
                <a:cubicBezTo>
                  <a:pt x="119244" y="201723"/>
                  <a:pt x="110148" y="208429"/>
                  <a:pt x="98425" y="215446"/>
                </a:cubicBezTo>
                <a:cubicBezTo>
                  <a:pt x="83186" y="224567"/>
                  <a:pt x="65151" y="233204"/>
                  <a:pt x="48884" y="240109"/>
                </a:cubicBezTo>
                <a:cubicBezTo>
                  <a:pt x="55981" y="223411"/>
                  <a:pt x="64788" y="205098"/>
                  <a:pt x="74110" y="189694"/>
                </a:cubicBezTo>
                <a:cubicBezTo>
                  <a:pt x="80929" y="178420"/>
                  <a:pt x="87457" y="169635"/>
                  <a:pt x="93512" y="163586"/>
                </a:cubicBezTo>
                <a:cubicBezTo>
                  <a:pt x="231465" y="26054"/>
                  <a:pt x="223292" y="33148"/>
                  <a:pt x="231663" y="26457"/>
                </a:cubicBezTo>
                <a:cubicBezTo>
                  <a:pt x="240951" y="25864"/>
                  <a:pt x="249126" y="28620"/>
                  <a:pt x="254818" y="34308"/>
                </a:cubicBezTo>
                <a:cubicBezTo>
                  <a:pt x="260509" y="39996"/>
                  <a:pt x="263269" y="48168"/>
                  <a:pt x="262676" y="57447"/>
                </a:cubicBezTo>
                <a:cubicBezTo>
                  <a:pt x="255965" y="65833"/>
                  <a:pt x="262980" y="57745"/>
                  <a:pt x="125458" y="195510"/>
                </a:cubicBezTo>
                <a:close/>
                <a:moveTo>
                  <a:pt x="272340" y="42617"/>
                </a:moveTo>
                <a:cubicBezTo>
                  <a:pt x="270536" y="36395"/>
                  <a:pt x="267330" y="30849"/>
                  <a:pt x="262806" y="26327"/>
                </a:cubicBezTo>
                <a:cubicBezTo>
                  <a:pt x="258282" y="21808"/>
                  <a:pt x="252731" y="18602"/>
                  <a:pt x="246508" y="16799"/>
                </a:cubicBezTo>
                <a:cubicBezTo>
                  <a:pt x="254681" y="12656"/>
                  <a:pt x="268445" y="8018"/>
                  <a:pt x="274787" y="14352"/>
                </a:cubicBezTo>
                <a:cubicBezTo>
                  <a:pt x="279795" y="19358"/>
                  <a:pt x="278550" y="30379"/>
                  <a:pt x="272340" y="42617"/>
                </a:cubicBezTo>
                <a:close/>
              </a:path>
            </a:pathLst>
          </a:custGeom>
          <a:solidFill>
            <a:srgbClr val="002060"/>
          </a:solidFill>
          <a:ln w="558" cap="flat">
            <a:noFill/>
            <a:prstDash val="solid"/>
            <a:miter/>
          </a:ln>
        </p:spPr>
        <p:txBody>
          <a:bodyPr rtlCol="0" anchor="ctr"/>
          <a:lstStyle/>
          <a:p>
            <a:endParaRPr lang="en-US"/>
          </a:p>
        </p:txBody>
      </p:sp>
      <p:sp>
        <p:nvSpPr>
          <p:cNvPr id="26" name="Forma libre: forma 25">
            <a:extLst>
              <a:ext uri="{FF2B5EF4-FFF2-40B4-BE49-F238E27FC236}">
                <a16:creationId xmlns:a16="http://schemas.microsoft.com/office/drawing/2014/main" id="{BAA48BEB-5D8E-0FEE-21DE-2ED08990D944}"/>
              </a:ext>
            </a:extLst>
          </p:cNvPr>
          <p:cNvSpPr/>
          <p:nvPr/>
        </p:nvSpPr>
        <p:spPr>
          <a:xfrm>
            <a:off x="8564232" y="3011318"/>
            <a:ext cx="62638" cy="59009"/>
          </a:xfrm>
          <a:custGeom>
            <a:avLst/>
            <a:gdLst>
              <a:gd name="connsiteX0" fmla="*/ 17631 w 27271"/>
              <a:gd name="connsiteY0" fmla="*/ 1653 h 27253"/>
              <a:gd name="connsiteX1" fmla="*/ 1653 w 27271"/>
              <a:gd name="connsiteY1" fmla="*/ 17619 h 27253"/>
              <a:gd name="connsiteX2" fmla="*/ 1653 w 27271"/>
              <a:gd name="connsiteY2" fmla="*/ 25602 h 27253"/>
              <a:gd name="connsiteX3" fmla="*/ 9641 w 27271"/>
              <a:gd name="connsiteY3" fmla="*/ 25602 h 27253"/>
              <a:gd name="connsiteX4" fmla="*/ 25617 w 27271"/>
              <a:gd name="connsiteY4" fmla="*/ 9636 h 27253"/>
              <a:gd name="connsiteX5" fmla="*/ 25617 w 27271"/>
              <a:gd name="connsiteY5" fmla="*/ 1653 h 27253"/>
              <a:gd name="connsiteX6" fmla="*/ 17631 w 27271"/>
              <a:gd name="connsiteY6" fmla="*/ 1653 h 2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1" h="27253">
                <a:moveTo>
                  <a:pt x="17631" y="1653"/>
                </a:moveTo>
                <a:lnTo>
                  <a:pt x="1653" y="17619"/>
                </a:lnTo>
                <a:cubicBezTo>
                  <a:pt x="-551" y="19823"/>
                  <a:pt x="-551" y="23397"/>
                  <a:pt x="1653" y="25602"/>
                </a:cubicBezTo>
                <a:cubicBezTo>
                  <a:pt x="3861" y="27804"/>
                  <a:pt x="7435" y="27804"/>
                  <a:pt x="9641" y="25602"/>
                </a:cubicBezTo>
                <a:lnTo>
                  <a:pt x="25617" y="9636"/>
                </a:lnTo>
                <a:cubicBezTo>
                  <a:pt x="27823" y="7431"/>
                  <a:pt x="27823" y="3858"/>
                  <a:pt x="25617" y="1653"/>
                </a:cubicBezTo>
                <a:cubicBezTo>
                  <a:pt x="23411" y="-551"/>
                  <a:pt x="19838" y="-551"/>
                  <a:pt x="17631" y="1653"/>
                </a:cubicBezTo>
                <a:close/>
              </a:path>
            </a:pathLst>
          </a:custGeom>
          <a:solidFill>
            <a:srgbClr val="002060"/>
          </a:solidFill>
          <a:ln w="558" cap="flat">
            <a:noFill/>
            <a:prstDash val="solid"/>
            <a:miter/>
          </a:ln>
        </p:spPr>
        <p:txBody>
          <a:bodyPr rtlCol="0" anchor="ctr"/>
          <a:lstStyle/>
          <a:p>
            <a:endParaRPr lang="en-US"/>
          </a:p>
        </p:txBody>
      </p:sp>
      <p:grpSp>
        <p:nvGrpSpPr>
          <p:cNvPr id="6" name="Gráfico 2">
            <a:extLst>
              <a:ext uri="{FF2B5EF4-FFF2-40B4-BE49-F238E27FC236}">
                <a16:creationId xmlns:a16="http://schemas.microsoft.com/office/drawing/2014/main" id="{C4BF661C-D42D-C11D-2D74-2834121CD51D}"/>
              </a:ext>
            </a:extLst>
          </p:cNvPr>
          <p:cNvGrpSpPr/>
          <p:nvPr/>
        </p:nvGrpSpPr>
        <p:grpSpPr>
          <a:xfrm>
            <a:off x="6890061" y="2332314"/>
            <a:ext cx="1598972" cy="1575893"/>
            <a:chOff x="7735796" y="2900579"/>
            <a:chExt cx="677696" cy="682271"/>
          </a:xfrm>
          <a:solidFill>
            <a:srgbClr val="00B050"/>
          </a:solidFill>
        </p:grpSpPr>
        <p:sp>
          <p:nvSpPr>
            <p:cNvPr id="7" name="Forma libre: forma 6">
              <a:extLst>
                <a:ext uri="{FF2B5EF4-FFF2-40B4-BE49-F238E27FC236}">
                  <a16:creationId xmlns:a16="http://schemas.microsoft.com/office/drawing/2014/main" id="{EEF82649-F70F-CF2D-89DF-34D4D1C04C7E}"/>
                </a:ext>
              </a:extLst>
            </p:cNvPr>
            <p:cNvSpPr/>
            <p:nvPr/>
          </p:nvSpPr>
          <p:spPr>
            <a:xfrm>
              <a:off x="7987179" y="2970285"/>
              <a:ext cx="218765" cy="218765"/>
            </a:xfrm>
            <a:custGeom>
              <a:avLst/>
              <a:gdLst>
                <a:gd name="connsiteX0" fmla="*/ 109383 w 218765"/>
                <a:gd name="connsiteY0" fmla="*/ 218766 h 218765"/>
                <a:gd name="connsiteX1" fmla="*/ 218766 w 218765"/>
                <a:gd name="connsiteY1" fmla="*/ 109383 h 218765"/>
                <a:gd name="connsiteX2" fmla="*/ 109383 w 218765"/>
                <a:gd name="connsiteY2" fmla="*/ 0 h 218765"/>
                <a:gd name="connsiteX3" fmla="*/ 0 w 218765"/>
                <a:gd name="connsiteY3" fmla="*/ 109383 h 218765"/>
                <a:gd name="connsiteX4" fmla="*/ 0 w 218765"/>
                <a:gd name="connsiteY4" fmla="*/ 109487 h 218765"/>
                <a:gd name="connsiteX5" fmla="*/ 109383 w 218765"/>
                <a:gd name="connsiteY5" fmla="*/ 218766 h 218765"/>
                <a:gd name="connsiteX6" fmla="*/ 109383 w 218765"/>
                <a:gd name="connsiteY6" fmla="*/ 22022 h 218765"/>
                <a:gd name="connsiteX7" fmla="*/ 196848 w 218765"/>
                <a:gd name="connsiteY7" fmla="*/ 109487 h 218765"/>
                <a:gd name="connsiteX8" fmla="*/ 109383 w 218765"/>
                <a:gd name="connsiteY8" fmla="*/ 196952 h 218765"/>
                <a:gd name="connsiteX9" fmla="*/ 21918 w 218765"/>
                <a:gd name="connsiteY9" fmla="*/ 109487 h 218765"/>
                <a:gd name="connsiteX10" fmla="*/ 109383 w 218765"/>
                <a:gd name="connsiteY10" fmla="*/ 22022 h 21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65" h="218765">
                  <a:moveTo>
                    <a:pt x="109383" y="218766"/>
                  </a:moveTo>
                  <a:cubicBezTo>
                    <a:pt x="169794" y="218766"/>
                    <a:pt x="218766" y="169794"/>
                    <a:pt x="218766" y="109383"/>
                  </a:cubicBezTo>
                  <a:cubicBezTo>
                    <a:pt x="218766" y="48972"/>
                    <a:pt x="169793" y="0"/>
                    <a:pt x="109383" y="0"/>
                  </a:cubicBezTo>
                  <a:cubicBezTo>
                    <a:pt x="48972" y="0"/>
                    <a:pt x="0" y="48972"/>
                    <a:pt x="0" y="109383"/>
                  </a:cubicBezTo>
                  <a:cubicBezTo>
                    <a:pt x="0" y="109417"/>
                    <a:pt x="0" y="109452"/>
                    <a:pt x="0" y="109487"/>
                  </a:cubicBezTo>
                  <a:cubicBezTo>
                    <a:pt x="57" y="169857"/>
                    <a:pt x="49012" y="218766"/>
                    <a:pt x="109383" y="218766"/>
                  </a:cubicBezTo>
                  <a:close/>
                  <a:moveTo>
                    <a:pt x="109383" y="22022"/>
                  </a:moveTo>
                  <a:cubicBezTo>
                    <a:pt x="157688" y="22022"/>
                    <a:pt x="196848" y="61182"/>
                    <a:pt x="196848" y="109487"/>
                  </a:cubicBezTo>
                  <a:cubicBezTo>
                    <a:pt x="196848" y="157792"/>
                    <a:pt x="157688" y="196952"/>
                    <a:pt x="109383" y="196952"/>
                  </a:cubicBezTo>
                  <a:cubicBezTo>
                    <a:pt x="61078" y="196952"/>
                    <a:pt x="21918" y="157792"/>
                    <a:pt x="21918" y="109487"/>
                  </a:cubicBezTo>
                  <a:cubicBezTo>
                    <a:pt x="21918" y="61182"/>
                    <a:pt x="61078" y="22022"/>
                    <a:pt x="109383" y="22022"/>
                  </a:cubicBezTo>
                  <a:close/>
                </a:path>
              </a:pathLst>
            </a:custGeom>
            <a:grpFill/>
            <a:ln w="10258" cap="flat">
              <a:noFill/>
              <a:prstDash val="solid"/>
              <a:miter/>
            </a:ln>
          </p:spPr>
          <p:txBody>
            <a:bodyPr rtlCol="0" anchor="ctr"/>
            <a:lstStyle/>
            <a:p>
              <a:endParaRPr lang="en-US"/>
            </a:p>
          </p:txBody>
        </p:sp>
        <p:sp>
          <p:nvSpPr>
            <p:cNvPr id="8" name="Forma libre: forma 7">
              <a:extLst>
                <a:ext uri="{FF2B5EF4-FFF2-40B4-BE49-F238E27FC236}">
                  <a16:creationId xmlns:a16="http://schemas.microsoft.com/office/drawing/2014/main" id="{80313AAC-DE99-830F-7F5A-A03B758B6DDF}"/>
                </a:ext>
              </a:extLst>
            </p:cNvPr>
            <p:cNvSpPr/>
            <p:nvPr/>
          </p:nvSpPr>
          <p:spPr>
            <a:xfrm>
              <a:off x="8032262" y="3014122"/>
              <a:ext cx="64300" cy="56924"/>
            </a:xfrm>
            <a:custGeom>
              <a:avLst/>
              <a:gdLst>
                <a:gd name="connsiteX0" fmla="*/ 64300 w 64300"/>
                <a:gd name="connsiteY0" fmla="*/ 21918 h 56924"/>
                <a:gd name="connsiteX1" fmla="*/ 64300 w 64300"/>
                <a:gd name="connsiteY1" fmla="*/ 0 h 56924"/>
                <a:gd name="connsiteX2" fmla="*/ 0 w 64300"/>
                <a:gd name="connsiteY2" fmla="*/ 52562 h 56924"/>
                <a:gd name="connsiteX3" fmla="*/ 21399 w 64300"/>
                <a:gd name="connsiteY3" fmla="*/ 56925 h 56924"/>
                <a:gd name="connsiteX4" fmla="*/ 64300 w 64300"/>
                <a:gd name="connsiteY4" fmla="*/ 21918 h 5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0" h="56924">
                  <a:moveTo>
                    <a:pt x="64300" y="21918"/>
                  </a:moveTo>
                  <a:lnTo>
                    <a:pt x="64300" y="0"/>
                  </a:lnTo>
                  <a:cubicBezTo>
                    <a:pt x="33129" y="96"/>
                    <a:pt x="6293" y="22032"/>
                    <a:pt x="0" y="52562"/>
                  </a:cubicBezTo>
                  <a:lnTo>
                    <a:pt x="21399" y="56925"/>
                  </a:lnTo>
                  <a:cubicBezTo>
                    <a:pt x="25587" y="36558"/>
                    <a:pt x="43507" y="21936"/>
                    <a:pt x="64300" y="21918"/>
                  </a:cubicBezTo>
                  <a:close/>
                </a:path>
              </a:pathLst>
            </a:custGeom>
            <a:grpFill/>
            <a:ln w="10258" cap="flat">
              <a:noFill/>
              <a:prstDash val="solid"/>
              <a:miter/>
            </a:ln>
          </p:spPr>
          <p:txBody>
            <a:bodyPr rtlCol="0" anchor="ctr"/>
            <a:lstStyle/>
            <a:p>
              <a:endParaRPr lang="en-US"/>
            </a:p>
          </p:txBody>
        </p:sp>
        <p:sp>
          <p:nvSpPr>
            <p:cNvPr id="9" name="Forma libre: forma 8">
              <a:extLst>
                <a:ext uri="{FF2B5EF4-FFF2-40B4-BE49-F238E27FC236}">
                  <a16:creationId xmlns:a16="http://schemas.microsoft.com/office/drawing/2014/main" id="{BC36F0B4-18B5-E325-B83A-62AAC20CD315}"/>
                </a:ext>
              </a:extLst>
            </p:cNvPr>
            <p:cNvSpPr/>
            <p:nvPr/>
          </p:nvSpPr>
          <p:spPr>
            <a:xfrm>
              <a:off x="8032262" y="3088498"/>
              <a:ext cx="29293" cy="30539"/>
            </a:xfrm>
            <a:custGeom>
              <a:avLst/>
              <a:gdLst>
                <a:gd name="connsiteX0" fmla="*/ 29293 w 29293"/>
                <a:gd name="connsiteY0" fmla="*/ 17451 h 30539"/>
                <a:gd name="connsiteX1" fmla="*/ 21399 w 29293"/>
                <a:gd name="connsiteY1" fmla="*/ 0 h 30539"/>
                <a:gd name="connsiteX2" fmla="*/ 0 w 29293"/>
                <a:gd name="connsiteY2" fmla="*/ 4363 h 30539"/>
                <a:gd name="connsiteX3" fmla="*/ 11738 w 29293"/>
                <a:gd name="connsiteY3" fmla="*/ 30540 h 30539"/>
              </a:gdLst>
              <a:ahLst/>
              <a:cxnLst>
                <a:cxn ang="0">
                  <a:pos x="connsiteX0" y="connsiteY0"/>
                </a:cxn>
                <a:cxn ang="0">
                  <a:pos x="connsiteX1" y="connsiteY1"/>
                </a:cxn>
                <a:cxn ang="0">
                  <a:pos x="connsiteX2" y="connsiteY2"/>
                </a:cxn>
                <a:cxn ang="0">
                  <a:pos x="connsiteX3" y="connsiteY3"/>
                </a:cxn>
              </a:cxnLst>
              <a:rect l="l" t="t" r="r" b="b"/>
              <a:pathLst>
                <a:path w="29293" h="30539">
                  <a:moveTo>
                    <a:pt x="29293" y="17451"/>
                  </a:moveTo>
                  <a:cubicBezTo>
                    <a:pt x="25401" y="12291"/>
                    <a:pt x="22706" y="6330"/>
                    <a:pt x="21399" y="0"/>
                  </a:cubicBezTo>
                  <a:lnTo>
                    <a:pt x="0" y="4363"/>
                  </a:lnTo>
                  <a:cubicBezTo>
                    <a:pt x="1935" y="13847"/>
                    <a:pt x="5944" y="22787"/>
                    <a:pt x="11738" y="30540"/>
                  </a:cubicBezTo>
                  <a:close/>
                </a:path>
              </a:pathLst>
            </a:custGeom>
            <a:grpFill/>
            <a:ln w="10258" cap="flat">
              <a:noFill/>
              <a:prstDash val="solid"/>
              <a:miter/>
            </a:ln>
          </p:spPr>
          <p:txBody>
            <a:bodyPr rtlCol="0" anchor="ctr"/>
            <a:lstStyle/>
            <a:p>
              <a:endParaRPr lang="en-US"/>
            </a:p>
          </p:txBody>
        </p:sp>
        <p:sp>
          <p:nvSpPr>
            <p:cNvPr id="10" name="Forma libre: forma 9">
              <a:extLst>
                <a:ext uri="{FF2B5EF4-FFF2-40B4-BE49-F238E27FC236}">
                  <a16:creationId xmlns:a16="http://schemas.microsoft.com/office/drawing/2014/main" id="{E9030D28-A5A9-8AF5-D545-5C82F15E3F96}"/>
                </a:ext>
              </a:extLst>
            </p:cNvPr>
            <p:cNvSpPr/>
            <p:nvPr/>
          </p:nvSpPr>
          <p:spPr>
            <a:xfrm>
              <a:off x="7735796" y="2900579"/>
              <a:ext cx="677696" cy="682271"/>
            </a:xfrm>
            <a:custGeom>
              <a:avLst/>
              <a:gdLst>
                <a:gd name="connsiteX0" fmla="*/ 640404 w 677696"/>
                <a:gd name="connsiteY0" fmla="*/ 452391 h 682271"/>
                <a:gd name="connsiteX1" fmla="*/ 585765 w 677696"/>
                <a:gd name="connsiteY1" fmla="*/ 507134 h 682271"/>
                <a:gd name="connsiteX2" fmla="*/ 492275 w 677696"/>
                <a:gd name="connsiteY2" fmla="*/ 507134 h 682271"/>
                <a:gd name="connsiteX3" fmla="*/ 492275 w 677696"/>
                <a:gd name="connsiteY3" fmla="*/ 485216 h 682271"/>
                <a:gd name="connsiteX4" fmla="*/ 519387 w 677696"/>
                <a:gd name="connsiteY4" fmla="*/ 485216 h 682271"/>
                <a:gd name="connsiteX5" fmla="*/ 568209 w 677696"/>
                <a:gd name="connsiteY5" fmla="*/ 412502 h 682271"/>
                <a:gd name="connsiteX6" fmla="*/ 568209 w 677696"/>
                <a:gd name="connsiteY6" fmla="*/ 365030 h 682271"/>
                <a:gd name="connsiteX7" fmla="*/ 508999 w 677696"/>
                <a:gd name="connsiteY7" fmla="*/ 365030 h 682271"/>
                <a:gd name="connsiteX8" fmla="*/ 479706 w 677696"/>
                <a:gd name="connsiteY8" fmla="*/ 323998 h 682271"/>
                <a:gd name="connsiteX9" fmla="*/ 507857 w 677696"/>
                <a:gd name="connsiteY9" fmla="*/ 280577 h 682271"/>
                <a:gd name="connsiteX10" fmla="*/ 536111 w 677696"/>
                <a:gd name="connsiteY10" fmla="*/ 185218 h 682271"/>
                <a:gd name="connsiteX11" fmla="*/ 536111 w 677696"/>
                <a:gd name="connsiteY11" fmla="*/ 179193 h 682271"/>
                <a:gd name="connsiteX12" fmla="*/ 365496 w 677696"/>
                <a:gd name="connsiteY12" fmla="*/ 53 h 682271"/>
                <a:gd name="connsiteX13" fmla="*/ 186356 w 677696"/>
                <a:gd name="connsiteY13" fmla="*/ 170668 h 682271"/>
                <a:gd name="connsiteX14" fmla="*/ 186356 w 677696"/>
                <a:gd name="connsiteY14" fmla="*/ 179193 h 682271"/>
                <a:gd name="connsiteX15" fmla="*/ 186356 w 677696"/>
                <a:gd name="connsiteY15" fmla="*/ 185218 h 682271"/>
                <a:gd name="connsiteX16" fmla="*/ 206508 w 677696"/>
                <a:gd name="connsiteY16" fmla="*/ 266658 h 682271"/>
                <a:gd name="connsiteX17" fmla="*/ 166827 w 677696"/>
                <a:gd name="connsiteY17" fmla="*/ 266658 h 682271"/>
                <a:gd name="connsiteX18" fmla="*/ 68455 w 677696"/>
                <a:gd name="connsiteY18" fmla="*/ 212018 h 682271"/>
                <a:gd name="connsiteX19" fmla="*/ 0 w 677696"/>
                <a:gd name="connsiteY19" fmla="*/ 212018 h 682271"/>
                <a:gd name="connsiteX20" fmla="*/ 0 w 677696"/>
                <a:gd name="connsiteY20" fmla="*/ 291173 h 682271"/>
                <a:gd name="connsiteX21" fmla="*/ 21814 w 677696"/>
                <a:gd name="connsiteY21" fmla="*/ 334905 h 682271"/>
                <a:gd name="connsiteX22" fmla="*/ 21814 w 677696"/>
                <a:gd name="connsiteY22" fmla="*/ 401075 h 682271"/>
                <a:gd name="connsiteX23" fmla="*/ 43732 w 677696"/>
                <a:gd name="connsiteY23" fmla="*/ 433900 h 682271"/>
                <a:gd name="connsiteX24" fmla="*/ 43732 w 677696"/>
                <a:gd name="connsiteY24" fmla="*/ 466622 h 682271"/>
                <a:gd name="connsiteX25" fmla="*/ 69806 w 677696"/>
                <a:gd name="connsiteY25" fmla="*/ 505680 h 682271"/>
                <a:gd name="connsiteX26" fmla="*/ 109279 w 677696"/>
                <a:gd name="connsiteY26" fmla="*/ 516067 h 682271"/>
                <a:gd name="connsiteX27" fmla="*/ 109279 w 677696"/>
                <a:gd name="connsiteY27" fmla="*/ 531961 h 682271"/>
                <a:gd name="connsiteX28" fmla="*/ 135352 w 677696"/>
                <a:gd name="connsiteY28" fmla="*/ 583899 h 682271"/>
                <a:gd name="connsiteX29" fmla="*/ 185837 w 677696"/>
                <a:gd name="connsiteY29" fmla="*/ 583899 h 682271"/>
                <a:gd name="connsiteX30" fmla="*/ 185837 w 677696"/>
                <a:gd name="connsiteY30" fmla="*/ 503810 h 682271"/>
                <a:gd name="connsiteX31" fmla="*/ 98372 w 677696"/>
                <a:gd name="connsiteY31" fmla="*/ 372613 h 682271"/>
                <a:gd name="connsiteX32" fmla="*/ 98372 w 677696"/>
                <a:gd name="connsiteY32" fmla="*/ 347682 h 682271"/>
                <a:gd name="connsiteX33" fmla="*/ 108760 w 677696"/>
                <a:gd name="connsiteY33" fmla="*/ 337294 h 682271"/>
                <a:gd name="connsiteX34" fmla="*/ 251383 w 677696"/>
                <a:gd name="connsiteY34" fmla="*/ 500278 h 682271"/>
                <a:gd name="connsiteX35" fmla="*/ 251383 w 677696"/>
                <a:gd name="connsiteY35" fmla="*/ 568837 h 682271"/>
                <a:gd name="connsiteX36" fmla="*/ 458515 w 677696"/>
                <a:gd name="connsiteY36" fmla="*/ 660872 h 682271"/>
                <a:gd name="connsiteX37" fmla="*/ 490613 w 677696"/>
                <a:gd name="connsiteY37" fmla="*/ 650485 h 682271"/>
                <a:gd name="connsiteX38" fmla="*/ 543487 w 677696"/>
                <a:gd name="connsiteY38" fmla="*/ 682271 h 682271"/>
                <a:gd name="connsiteX39" fmla="*/ 601242 w 677696"/>
                <a:gd name="connsiteY39" fmla="*/ 682271 h 682271"/>
                <a:gd name="connsiteX40" fmla="*/ 601242 w 677696"/>
                <a:gd name="connsiteY40" fmla="*/ 646953 h 682271"/>
                <a:gd name="connsiteX41" fmla="*/ 590231 w 677696"/>
                <a:gd name="connsiteY41" fmla="*/ 625035 h 682271"/>
                <a:gd name="connsiteX42" fmla="*/ 590231 w 677696"/>
                <a:gd name="connsiteY42" fmla="*/ 605506 h 682271"/>
                <a:gd name="connsiteX43" fmla="*/ 655882 w 677696"/>
                <a:gd name="connsiteY43" fmla="*/ 605506 h 682271"/>
                <a:gd name="connsiteX44" fmla="*/ 655882 w 677696"/>
                <a:gd name="connsiteY44" fmla="*/ 575589 h 682271"/>
                <a:gd name="connsiteX45" fmla="*/ 677696 w 677696"/>
                <a:gd name="connsiteY45" fmla="*/ 531857 h 682271"/>
                <a:gd name="connsiteX46" fmla="*/ 677696 w 677696"/>
                <a:gd name="connsiteY46" fmla="*/ 452391 h 682271"/>
                <a:gd name="connsiteX47" fmla="*/ 207755 w 677696"/>
                <a:gd name="connsiteY47" fmla="*/ 179193 h 682271"/>
                <a:gd name="connsiteX48" fmla="*/ 356830 w 677696"/>
                <a:gd name="connsiteY48" fmla="*/ 22142 h 682271"/>
                <a:gd name="connsiteX49" fmla="*/ 513881 w 677696"/>
                <a:gd name="connsiteY49" fmla="*/ 171217 h 682271"/>
                <a:gd name="connsiteX50" fmla="*/ 513881 w 677696"/>
                <a:gd name="connsiteY50" fmla="*/ 179193 h 682271"/>
                <a:gd name="connsiteX51" fmla="*/ 513881 w 677696"/>
                <a:gd name="connsiteY51" fmla="*/ 185218 h 682271"/>
                <a:gd name="connsiteX52" fmla="*/ 489159 w 677696"/>
                <a:gd name="connsiteY52" fmla="*/ 268320 h 682271"/>
                <a:gd name="connsiteX53" fmla="*/ 385281 w 677696"/>
                <a:gd name="connsiteY53" fmla="*/ 427875 h 682271"/>
                <a:gd name="connsiteX54" fmla="*/ 344759 w 677696"/>
                <a:gd name="connsiteY54" fmla="*/ 436487 h 682271"/>
                <a:gd name="connsiteX55" fmla="*/ 336147 w 677696"/>
                <a:gd name="connsiteY55" fmla="*/ 427875 h 682271"/>
                <a:gd name="connsiteX56" fmla="*/ 232270 w 677696"/>
                <a:gd name="connsiteY56" fmla="*/ 268320 h 682271"/>
                <a:gd name="connsiteX57" fmla="*/ 207547 w 677696"/>
                <a:gd name="connsiteY57" fmla="*/ 185218 h 682271"/>
                <a:gd name="connsiteX58" fmla="*/ 655882 w 677696"/>
                <a:gd name="connsiteY58" fmla="*/ 526351 h 682271"/>
                <a:gd name="connsiteX59" fmla="*/ 633652 w 677696"/>
                <a:gd name="connsiteY59" fmla="*/ 570084 h 682271"/>
                <a:gd name="connsiteX60" fmla="*/ 633652 w 677696"/>
                <a:gd name="connsiteY60" fmla="*/ 583588 h 682271"/>
                <a:gd name="connsiteX61" fmla="*/ 568417 w 677696"/>
                <a:gd name="connsiteY61" fmla="*/ 583588 h 682271"/>
                <a:gd name="connsiteX62" fmla="*/ 568417 w 677696"/>
                <a:gd name="connsiteY62" fmla="*/ 629917 h 682271"/>
                <a:gd name="connsiteX63" fmla="*/ 579324 w 677696"/>
                <a:gd name="connsiteY63" fmla="*/ 651731 h 682271"/>
                <a:gd name="connsiteX64" fmla="*/ 579324 w 677696"/>
                <a:gd name="connsiteY64" fmla="*/ 660145 h 682271"/>
                <a:gd name="connsiteX65" fmla="*/ 549615 w 677696"/>
                <a:gd name="connsiteY65" fmla="*/ 660145 h 682271"/>
                <a:gd name="connsiteX66" fmla="*/ 493210 w 677696"/>
                <a:gd name="connsiteY66" fmla="*/ 626281 h 682271"/>
                <a:gd name="connsiteX67" fmla="*/ 459657 w 677696"/>
                <a:gd name="connsiteY67" fmla="*/ 637916 h 682271"/>
                <a:gd name="connsiteX68" fmla="*/ 273301 w 677696"/>
                <a:gd name="connsiteY68" fmla="*/ 554814 h 682271"/>
                <a:gd name="connsiteX69" fmla="*/ 273301 w 677696"/>
                <a:gd name="connsiteY69" fmla="*/ 492487 h 682271"/>
                <a:gd name="connsiteX70" fmla="*/ 109798 w 677696"/>
                <a:gd name="connsiteY70" fmla="*/ 305508 h 682271"/>
                <a:gd name="connsiteX71" fmla="*/ 76558 w 677696"/>
                <a:gd name="connsiteY71" fmla="*/ 338853 h 682271"/>
                <a:gd name="connsiteX72" fmla="*/ 76558 w 677696"/>
                <a:gd name="connsiteY72" fmla="*/ 379261 h 682271"/>
                <a:gd name="connsiteX73" fmla="*/ 163919 w 677696"/>
                <a:gd name="connsiteY73" fmla="*/ 510354 h 682271"/>
                <a:gd name="connsiteX74" fmla="*/ 163919 w 677696"/>
                <a:gd name="connsiteY74" fmla="*/ 562293 h 682271"/>
                <a:gd name="connsiteX75" fmla="*/ 148856 w 677696"/>
                <a:gd name="connsiteY75" fmla="*/ 562293 h 682271"/>
                <a:gd name="connsiteX76" fmla="*/ 131197 w 677696"/>
                <a:gd name="connsiteY76" fmla="*/ 526871 h 682271"/>
                <a:gd name="connsiteX77" fmla="*/ 131197 w 677696"/>
                <a:gd name="connsiteY77" fmla="*/ 498512 h 682271"/>
                <a:gd name="connsiteX78" fmla="*/ 83102 w 677696"/>
                <a:gd name="connsiteY78" fmla="*/ 486566 h 682271"/>
                <a:gd name="connsiteX79" fmla="*/ 65547 w 677696"/>
                <a:gd name="connsiteY79" fmla="*/ 460077 h 682271"/>
                <a:gd name="connsiteX80" fmla="*/ 65547 w 677696"/>
                <a:gd name="connsiteY80" fmla="*/ 427252 h 682271"/>
                <a:gd name="connsiteX81" fmla="*/ 43732 w 677696"/>
                <a:gd name="connsiteY81" fmla="*/ 394427 h 682271"/>
                <a:gd name="connsiteX82" fmla="*/ 43732 w 677696"/>
                <a:gd name="connsiteY82" fmla="*/ 329607 h 682271"/>
                <a:gd name="connsiteX83" fmla="*/ 21814 w 677696"/>
                <a:gd name="connsiteY83" fmla="*/ 285875 h 682271"/>
                <a:gd name="connsiteX84" fmla="*/ 21814 w 677696"/>
                <a:gd name="connsiteY84" fmla="*/ 233936 h 682271"/>
                <a:gd name="connsiteX85" fmla="*/ 62326 w 677696"/>
                <a:gd name="connsiteY85" fmla="*/ 233936 h 682271"/>
                <a:gd name="connsiteX86" fmla="*/ 160698 w 677696"/>
                <a:gd name="connsiteY86" fmla="*/ 288576 h 682271"/>
                <a:gd name="connsiteX87" fmla="*/ 218870 w 677696"/>
                <a:gd name="connsiteY87" fmla="*/ 288576 h 682271"/>
                <a:gd name="connsiteX88" fmla="*/ 317761 w 677696"/>
                <a:gd name="connsiteY88" fmla="*/ 440549 h 682271"/>
                <a:gd name="connsiteX89" fmla="*/ 388409 w 677696"/>
                <a:gd name="connsiteY89" fmla="*/ 455807 h 682271"/>
                <a:gd name="connsiteX90" fmla="*/ 403668 w 677696"/>
                <a:gd name="connsiteY90" fmla="*/ 440549 h 682271"/>
                <a:gd name="connsiteX91" fmla="*/ 465994 w 677696"/>
                <a:gd name="connsiteY91" fmla="*/ 344150 h 682271"/>
                <a:gd name="connsiteX92" fmla="*/ 497157 w 677696"/>
                <a:gd name="connsiteY92" fmla="*/ 387363 h 682271"/>
                <a:gd name="connsiteX93" fmla="*/ 546499 w 677696"/>
                <a:gd name="connsiteY93" fmla="*/ 387363 h 682271"/>
                <a:gd name="connsiteX94" fmla="*/ 546499 w 677696"/>
                <a:gd name="connsiteY94" fmla="*/ 405957 h 682271"/>
                <a:gd name="connsiteX95" fmla="*/ 507857 w 677696"/>
                <a:gd name="connsiteY95" fmla="*/ 463402 h 682271"/>
                <a:gd name="connsiteX96" fmla="*/ 470045 w 677696"/>
                <a:gd name="connsiteY96" fmla="*/ 463402 h 682271"/>
                <a:gd name="connsiteX97" fmla="*/ 470045 w 677696"/>
                <a:gd name="connsiteY97" fmla="*/ 528948 h 682271"/>
                <a:gd name="connsiteX98" fmla="*/ 594698 w 677696"/>
                <a:gd name="connsiteY98" fmla="*/ 528948 h 682271"/>
                <a:gd name="connsiteX99" fmla="*/ 649338 w 677696"/>
                <a:gd name="connsiteY99" fmla="*/ 474309 h 682271"/>
                <a:gd name="connsiteX100" fmla="*/ 655778 w 677696"/>
                <a:gd name="connsiteY100" fmla="*/ 474309 h 68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77696" h="682271">
                  <a:moveTo>
                    <a:pt x="640404" y="452391"/>
                  </a:moveTo>
                  <a:lnTo>
                    <a:pt x="585765" y="507134"/>
                  </a:lnTo>
                  <a:lnTo>
                    <a:pt x="492275" y="507134"/>
                  </a:lnTo>
                  <a:lnTo>
                    <a:pt x="492275" y="485216"/>
                  </a:lnTo>
                  <a:lnTo>
                    <a:pt x="519387" y="485216"/>
                  </a:lnTo>
                  <a:lnTo>
                    <a:pt x="568209" y="412502"/>
                  </a:lnTo>
                  <a:lnTo>
                    <a:pt x="568209" y="365030"/>
                  </a:lnTo>
                  <a:lnTo>
                    <a:pt x="508999" y="365030"/>
                  </a:lnTo>
                  <a:lnTo>
                    <a:pt x="479706" y="323998"/>
                  </a:lnTo>
                  <a:lnTo>
                    <a:pt x="507857" y="280577"/>
                  </a:lnTo>
                  <a:cubicBezTo>
                    <a:pt x="526308" y="252197"/>
                    <a:pt x="536124" y="219069"/>
                    <a:pt x="536111" y="185218"/>
                  </a:cubicBezTo>
                  <a:lnTo>
                    <a:pt x="536111" y="179193"/>
                  </a:lnTo>
                  <a:cubicBezTo>
                    <a:pt x="538465" y="82611"/>
                    <a:pt x="462079" y="2407"/>
                    <a:pt x="365496" y="53"/>
                  </a:cubicBezTo>
                  <a:cubicBezTo>
                    <a:pt x="268914" y="-2301"/>
                    <a:pt x="188710" y="74086"/>
                    <a:pt x="186356" y="170668"/>
                  </a:cubicBezTo>
                  <a:cubicBezTo>
                    <a:pt x="186286" y="173509"/>
                    <a:pt x="186286" y="176352"/>
                    <a:pt x="186356" y="179193"/>
                  </a:cubicBezTo>
                  <a:lnTo>
                    <a:pt x="186356" y="185218"/>
                  </a:lnTo>
                  <a:cubicBezTo>
                    <a:pt x="186359" y="213598"/>
                    <a:pt x="193276" y="241551"/>
                    <a:pt x="206508" y="266658"/>
                  </a:cubicBezTo>
                  <a:lnTo>
                    <a:pt x="166827" y="266658"/>
                  </a:lnTo>
                  <a:lnTo>
                    <a:pt x="68455" y="212018"/>
                  </a:lnTo>
                  <a:lnTo>
                    <a:pt x="0" y="212018"/>
                  </a:lnTo>
                  <a:lnTo>
                    <a:pt x="0" y="291173"/>
                  </a:lnTo>
                  <a:lnTo>
                    <a:pt x="21814" y="334905"/>
                  </a:lnTo>
                  <a:lnTo>
                    <a:pt x="21814" y="401075"/>
                  </a:lnTo>
                  <a:lnTo>
                    <a:pt x="43732" y="433900"/>
                  </a:lnTo>
                  <a:lnTo>
                    <a:pt x="43732" y="466622"/>
                  </a:lnTo>
                  <a:lnTo>
                    <a:pt x="69806" y="505680"/>
                  </a:lnTo>
                  <a:lnTo>
                    <a:pt x="109279" y="516067"/>
                  </a:lnTo>
                  <a:lnTo>
                    <a:pt x="109279" y="531961"/>
                  </a:lnTo>
                  <a:lnTo>
                    <a:pt x="135352" y="583899"/>
                  </a:lnTo>
                  <a:lnTo>
                    <a:pt x="185837" y="583899"/>
                  </a:lnTo>
                  <a:lnTo>
                    <a:pt x="185837" y="503810"/>
                  </a:lnTo>
                  <a:lnTo>
                    <a:pt x="98372" y="372613"/>
                  </a:lnTo>
                  <a:lnTo>
                    <a:pt x="98372" y="347682"/>
                  </a:lnTo>
                  <a:lnTo>
                    <a:pt x="108760" y="337294"/>
                  </a:lnTo>
                  <a:lnTo>
                    <a:pt x="251383" y="500278"/>
                  </a:lnTo>
                  <a:lnTo>
                    <a:pt x="251383" y="568837"/>
                  </a:lnTo>
                  <a:lnTo>
                    <a:pt x="458515" y="660872"/>
                  </a:lnTo>
                  <a:lnTo>
                    <a:pt x="490613" y="650485"/>
                  </a:lnTo>
                  <a:lnTo>
                    <a:pt x="543487" y="682271"/>
                  </a:lnTo>
                  <a:lnTo>
                    <a:pt x="601242" y="682271"/>
                  </a:lnTo>
                  <a:lnTo>
                    <a:pt x="601242" y="646953"/>
                  </a:lnTo>
                  <a:lnTo>
                    <a:pt x="590231" y="625035"/>
                  </a:lnTo>
                  <a:lnTo>
                    <a:pt x="590231" y="605506"/>
                  </a:lnTo>
                  <a:lnTo>
                    <a:pt x="655882" y="605506"/>
                  </a:lnTo>
                  <a:lnTo>
                    <a:pt x="655882" y="575589"/>
                  </a:lnTo>
                  <a:lnTo>
                    <a:pt x="677696" y="531857"/>
                  </a:lnTo>
                  <a:lnTo>
                    <a:pt x="677696" y="452391"/>
                  </a:lnTo>
                  <a:close/>
                  <a:moveTo>
                    <a:pt x="207755" y="179193"/>
                  </a:moveTo>
                  <a:cubicBezTo>
                    <a:pt x="205553" y="94658"/>
                    <a:pt x="272296" y="24344"/>
                    <a:pt x="356830" y="22142"/>
                  </a:cubicBezTo>
                  <a:cubicBezTo>
                    <a:pt x="441365" y="19940"/>
                    <a:pt x="511679" y="86683"/>
                    <a:pt x="513881" y="171217"/>
                  </a:cubicBezTo>
                  <a:cubicBezTo>
                    <a:pt x="513951" y="173876"/>
                    <a:pt x="513951" y="176535"/>
                    <a:pt x="513881" y="179193"/>
                  </a:cubicBezTo>
                  <a:lnTo>
                    <a:pt x="513881" y="185218"/>
                  </a:lnTo>
                  <a:cubicBezTo>
                    <a:pt x="513808" y="214720"/>
                    <a:pt x="505223" y="243575"/>
                    <a:pt x="489159" y="268320"/>
                  </a:cubicBezTo>
                  <a:lnTo>
                    <a:pt x="385281" y="427875"/>
                  </a:lnTo>
                  <a:cubicBezTo>
                    <a:pt x="376469" y="441444"/>
                    <a:pt x="358327" y="445299"/>
                    <a:pt x="344759" y="436487"/>
                  </a:cubicBezTo>
                  <a:cubicBezTo>
                    <a:pt x="341317" y="434251"/>
                    <a:pt x="338383" y="431318"/>
                    <a:pt x="336147" y="427875"/>
                  </a:cubicBezTo>
                  <a:lnTo>
                    <a:pt x="232270" y="268320"/>
                  </a:lnTo>
                  <a:cubicBezTo>
                    <a:pt x="216205" y="243575"/>
                    <a:pt x="207621" y="214720"/>
                    <a:pt x="207547" y="185218"/>
                  </a:cubicBezTo>
                  <a:close/>
                  <a:moveTo>
                    <a:pt x="655882" y="526351"/>
                  </a:moveTo>
                  <a:lnTo>
                    <a:pt x="633652" y="570084"/>
                  </a:lnTo>
                  <a:lnTo>
                    <a:pt x="633652" y="583588"/>
                  </a:lnTo>
                  <a:lnTo>
                    <a:pt x="568417" y="583588"/>
                  </a:lnTo>
                  <a:lnTo>
                    <a:pt x="568417" y="629917"/>
                  </a:lnTo>
                  <a:lnTo>
                    <a:pt x="579324" y="651731"/>
                  </a:lnTo>
                  <a:lnTo>
                    <a:pt x="579324" y="660145"/>
                  </a:lnTo>
                  <a:lnTo>
                    <a:pt x="549615" y="660145"/>
                  </a:lnTo>
                  <a:lnTo>
                    <a:pt x="493210" y="626281"/>
                  </a:lnTo>
                  <a:lnTo>
                    <a:pt x="459657" y="637916"/>
                  </a:lnTo>
                  <a:lnTo>
                    <a:pt x="273301" y="554814"/>
                  </a:lnTo>
                  <a:lnTo>
                    <a:pt x="273301" y="492487"/>
                  </a:lnTo>
                  <a:lnTo>
                    <a:pt x="109798" y="305508"/>
                  </a:lnTo>
                  <a:lnTo>
                    <a:pt x="76558" y="338853"/>
                  </a:lnTo>
                  <a:lnTo>
                    <a:pt x="76558" y="379261"/>
                  </a:lnTo>
                  <a:lnTo>
                    <a:pt x="163919" y="510354"/>
                  </a:lnTo>
                  <a:lnTo>
                    <a:pt x="163919" y="562293"/>
                  </a:lnTo>
                  <a:lnTo>
                    <a:pt x="148856" y="562293"/>
                  </a:lnTo>
                  <a:lnTo>
                    <a:pt x="131197" y="526871"/>
                  </a:lnTo>
                  <a:lnTo>
                    <a:pt x="131197" y="498512"/>
                  </a:lnTo>
                  <a:lnTo>
                    <a:pt x="83102" y="486566"/>
                  </a:lnTo>
                  <a:lnTo>
                    <a:pt x="65547" y="460077"/>
                  </a:lnTo>
                  <a:lnTo>
                    <a:pt x="65547" y="427252"/>
                  </a:lnTo>
                  <a:lnTo>
                    <a:pt x="43732" y="394427"/>
                  </a:lnTo>
                  <a:lnTo>
                    <a:pt x="43732" y="329607"/>
                  </a:lnTo>
                  <a:lnTo>
                    <a:pt x="21814" y="285875"/>
                  </a:lnTo>
                  <a:lnTo>
                    <a:pt x="21814" y="233936"/>
                  </a:lnTo>
                  <a:lnTo>
                    <a:pt x="62326" y="233936"/>
                  </a:lnTo>
                  <a:lnTo>
                    <a:pt x="160698" y="288576"/>
                  </a:lnTo>
                  <a:lnTo>
                    <a:pt x="218870" y="288576"/>
                  </a:lnTo>
                  <a:lnTo>
                    <a:pt x="317761" y="440549"/>
                  </a:lnTo>
                  <a:cubicBezTo>
                    <a:pt x="333057" y="464271"/>
                    <a:pt x="364686" y="471102"/>
                    <a:pt x="388409" y="455807"/>
                  </a:cubicBezTo>
                  <a:cubicBezTo>
                    <a:pt x="394523" y="451865"/>
                    <a:pt x="399725" y="446663"/>
                    <a:pt x="403668" y="440549"/>
                  </a:cubicBezTo>
                  <a:lnTo>
                    <a:pt x="465994" y="344150"/>
                  </a:lnTo>
                  <a:lnTo>
                    <a:pt x="497157" y="387363"/>
                  </a:lnTo>
                  <a:lnTo>
                    <a:pt x="546499" y="387363"/>
                  </a:lnTo>
                  <a:lnTo>
                    <a:pt x="546499" y="405957"/>
                  </a:lnTo>
                  <a:lnTo>
                    <a:pt x="507857" y="463402"/>
                  </a:lnTo>
                  <a:lnTo>
                    <a:pt x="470045" y="463402"/>
                  </a:lnTo>
                  <a:lnTo>
                    <a:pt x="470045" y="528948"/>
                  </a:lnTo>
                  <a:lnTo>
                    <a:pt x="594698" y="528948"/>
                  </a:lnTo>
                  <a:lnTo>
                    <a:pt x="649338" y="474309"/>
                  </a:lnTo>
                  <a:lnTo>
                    <a:pt x="655778" y="474309"/>
                  </a:lnTo>
                  <a:close/>
                </a:path>
              </a:pathLst>
            </a:custGeom>
            <a:grpFill/>
            <a:ln w="10258" cap="flat">
              <a:noFill/>
              <a:prstDash val="solid"/>
              <a:miter/>
            </a:ln>
          </p:spPr>
          <p:txBody>
            <a:bodyPr rtlCol="0" anchor="ctr"/>
            <a:lstStyle/>
            <a:p>
              <a:endParaRPr lang="en-US"/>
            </a:p>
          </p:txBody>
        </p:sp>
      </p:grpSp>
      <p:grpSp>
        <p:nvGrpSpPr>
          <p:cNvPr id="11" name="Gráfico 3">
            <a:extLst>
              <a:ext uri="{FF2B5EF4-FFF2-40B4-BE49-F238E27FC236}">
                <a16:creationId xmlns:a16="http://schemas.microsoft.com/office/drawing/2014/main" id="{1D42C9D8-3259-FF25-AB79-48A57A375618}"/>
              </a:ext>
            </a:extLst>
          </p:cNvPr>
          <p:cNvGrpSpPr/>
          <p:nvPr/>
        </p:nvGrpSpPr>
        <p:grpSpPr>
          <a:xfrm>
            <a:off x="9531382" y="2427979"/>
            <a:ext cx="1576172" cy="1223485"/>
            <a:chOff x="8735847" y="3012894"/>
            <a:chExt cx="396946" cy="387337"/>
          </a:xfrm>
          <a:solidFill>
            <a:schemeClr val="accent4">
              <a:lumMod val="75000"/>
            </a:schemeClr>
          </a:solidFill>
        </p:grpSpPr>
        <p:sp>
          <p:nvSpPr>
            <p:cNvPr id="12" name="Forma libre: forma 11">
              <a:extLst>
                <a:ext uri="{FF2B5EF4-FFF2-40B4-BE49-F238E27FC236}">
                  <a16:creationId xmlns:a16="http://schemas.microsoft.com/office/drawing/2014/main" id="{ECC99B81-F5FB-3A45-2821-07251DE7DDA6}"/>
                </a:ext>
              </a:extLst>
            </p:cNvPr>
            <p:cNvSpPr/>
            <p:nvPr/>
          </p:nvSpPr>
          <p:spPr>
            <a:xfrm>
              <a:off x="8782029" y="3182414"/>
              <a:ext cx="44114" cy="91678"/>
            </a:xfrm>
            <a:custGeom>
              <a:avLst/>
              <a:gdLst>
                <a:gd name="connsiteX0" fmla="*/ 27867 w 44114"/>
                <a:gd name="connsiteY0" fmla="*/ 12174 h 91678"/>
                <a:gd name="connsiteX1" fmla="*/ 27867 w 44114"/>
                <a:gd name="connsiteY1" fmla="*/ 5806 h 91678"/>
                <a:gd name="connsiteX2" fmla="*/ 22010 w 44114"/>
                <a:gd name="connsiteY2" fmla="*/ 0 h 91678"/>
                <a:gd name="connsiteX3" fmla="*/ 16153 w 44114"/>
                <a:gd name="connsiteY3" fmla="*/ 5806 h 91678"/>
                <a:gd name="connsiteX4" fmla="*/ 16153 w 44114"/>
                <a:gd name="connsiteY4" fmla="*/ 12455 h 91678"/>
                <a:gd name="connsiteX5" fmla="*/ 456 w 44114"/>
                <a:gd name="connsiteY5" fmla="*/ 35664 h 91678"/>
                <a:gd name="connsiteX6" fmla="*/ 20215 w 44114"/>
                <a:gd name="connsiteY6" fmla="*/ 51598 h 91678"/>
                <a:gd name="connsiteX7" fmla="*/ 23994 w 44114"/>
                <a:gd name="connsiteY7" fmla="*/ 51598 h 91678"/>
                <a:gd name="connsiteX8" fmla="*/ 32306 w 44114"/>
                <a:gd name="connsiteY8" fmla="*/ 59839 h 91678"/>
                <a:gd name="connsiteX9" fmla="*/ 23994 w 44114"/>
                <a:gd name="connsiteY9" fmla="*/ 68080 h 91678"/>
                <a:gd name="connsiteX10" fmla="*/ 17948 w 44114"/>
                <a:gd name="connsiteY10" fmla="*/ 68080 h 91678"/>
                <a:gd name="connsiteX11" fmla="*/ 11714 w 44114"/>
                <a:gd name="connsiteY11" fmla="*/ 61805 h 91678"/>
                <a:gd name="connsiteX12" fmla="*/ 5857 w 44114"/>
                <a:gd name="connsiteY12" fmla="*/ 55999 h 91678"/>
                <a:gd name="connsiteX13" fmla="*/ 0 w 44114"/>
                <a:gd name="connsiteY13" fmla="*/ 61805 h 91678"/>
                <a:gd name="connsiteX14" fmla="*/ 16153 w 44114"/>
                <a:gd name="connsiteY14" fmla="*/ 79504 h 91678"/>
                <a:gd name="connsiteX15" fmla="*/ 16153 w 44114"/>
                <a:gd name="connsiteY15" fmla="*/ 85872 h 91678"/>
                <a:gd name="connsiteX16" fmla="*/ 22010 w 44114"/>
                <a:gd name="connsiteY16" fmla="*/ 91678 h 91678"/>
                <a:gd name="connsiteX17" fmla="*/ 27867 w 44114"/>
                <a:gd name="connsiteY17" fmla="*/ 85872 h 91678"/>
                <a:gd name="connsiteX18" fmla="*/ 27867 w 44114"/>
                <a:gd name="connsiteY18" fmla="*/ 79223 h 91678"/>
                <a:gd name="connsiteX19" fmla="*/ 43558 w 44114"/>
                <a:gd name="connsiteY19" fmla="*/ 56010 h 91678"/>
                <a:gd name="connsiteX20" fmla="*/ 23994 w 44114"/>
                <a:gd name="connsiteY20" fmla="*/ 40080 h 91678"/>
                <a:gd name="connsiteX21" fmla="*/ 20215 w 44114"/>
                <a:gd name="connsiteY21" fmla="*/ 40080 h 91678"/>
                <a:gd name="connsiteX22" fmla="*/ 11902 w 44114"/>
                <a:gd name="connsiteY22" fmla="*/ 31839 h 91678"/>
                <a:gd name="connsiteX23" fmla="*/ 20215 w 44114"/>
                <a:gd name="connsiteY23" fmla="*/ 23598 h 91678"/>
                <a:gd name="connsiteX24" fmla="*/ 26261 w 44114"/>
                <a:gd name="connsiteY24" fmla="*/ 23598 h 91678"/>
                <a:gd name="connsiteX25" fmla="*/ 32495 w 44114"/>
                <a:gd name="connsiteY25" fmla="*/ 29873 h 91678"/>
                <a:gd name="connsiteX26" fmla="*/ 32495 w 44114"/>
                <a:gd name="connsiteY26" fmla="*/ 33806 h 91678"/>
                <a:gd name="connsiteX27" fmla="*/ 38352 w 44114"/>
                <a:gd name="connsiteY27" fmla="*/ 39612 h 91678"/>
                <a:gd name="connsiteX28" fmla="*/ 44115 w 44114"/>
                <a:gd name="connsiteY28" fmla="*/ 33900 h 91678"/>
                <a:gd name="connsiteX29" fmla="*/ 44114 w 44114"/>
                <a:gd name="connsiteY29" fmla="*/ 33806 h 91678"/>
                <a:gd name="connsiteX30" fmla="*/ 44114 w 44114"/>
                <a:gd name="connsiteY30" fmla="*/ 29873 h 91678"/>
                <a:gd name="connsiteX31" fmla="*/ 27867 w 44114"/>
                <a:gd name="connsiteY31" fmla="*/ 12174 h 9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114" h="91678">
                  <a:moveTo>
                    <a:pt x="27867" y="12174"/>
                  </a:moveTo>
                  <a:lnTo>
                    <a:pt x="27867" y="5806"/>
                  </a:lnTo>
                  <a:cubicBezTo>
                    <a:pt x="27867" y="2600"/>
                    <a:pt x="25245" y="0"/>
                    <a:pt x="22010" y="0"/>
                  </a:cubicBezTo>
                  <a:cubicBezTo>
                    <a:pt x="18775" y="0"/>
                    <a:pt x="16153" y="2600"/>
                    <a:pt x="16153" y="5806"/>
                  </a:cubicBezTo>
                  <a:lnTo>
                    <a:pt x="16153" y="12455"/>
                  </a:lnTo>
                  <a:cubicBezTo>
                    <a:pt x="5353" y="14566"/>
                    <a:pt x="-1675" y="24958"/>
                    <a:pt x="456" y="35664"/>
                  </a:cubicBezTo>
                  <a:cubicBezTo>
                    <a:pt x="2313" y="44999"/>
                    <a:pt x="10618" y="51696"/>
                    <a:pt x="20215" y="51598"/>
                  </a:cubicBezTo>
                  <a:lnTo>
                    <a:pt x="23994" y="51598"/>
                  </a:lnTo>
                  <a:cubicBezTo>
                    <a:pt x="28585" y="51598"/>
                    <a:pt x="32306" y="55288"/>
                    <a:pt x="32306" y="59839"/>
                  </a:cubicBezTo>
                  <a:cubicBezTo>
                    <a:pt x="32306" y="64390"/>
                    <a:pt x="28585" y="68080"/>
                    <a:pt x="23994" y="68080"/>
                  </a:cubicBezTo>
                  <a:lnTo>
                    <a:pt x="17948" y="68080"/>
                  </a:lnTo>
                  <a:cubicBezTo>
                    <a:pt x="14490" y="68028"/>
                    <a:pt x="11713" y="65235"/>
                    <a:pt x="11714" y="61805"/>
                  </a:cubicBezTo>
                  <a:cubicBezTo>
                    <a:pt x="11714" y="58599"/>
                    <a:pt x="9091" y="55999"/>
                    <a:pt x="5857" y="55999"/>
                  </a:cubicBezTo>
                  <a:cubicBezTo>
                    <a:pt x="2622" y="55999"/>
                    <a:pt x="0" y="58599"/>
                    <a:pt x="0" y="61805"/>
                  </a:cubicBezTo>
                  <a:cubicBezTo>
                    <a:pt x="-42" y="70958"/>
                    <a:pt x="6963" y="78632"/>
                    <a:pt x="16153" y="79504"/>
                  </a:cubicBezTo>
                  <a:lnTo>
                    <a:pt x="16153" y="85872"/>
                  </a:lnTo>
                  <a:cubicBezTo>
                    <a:pt x="16153" y="89079"/>
                    <a:pt x="18775" y="91678"/>
                    <a:pt x="22010" y="91678"/>
                  </a:cubicBezTo>
                  <a:cubicBezTo>
                    <a:pt x="25245" y="91678"/>
                    <a:pt x="27867" y="89079"/>
                    <a:pt x="27867" y="85872"/>
                  </a:cubicBezTo>
                  <a:lnTo>
                    <a:pt x="27867" y="79223"/>
                  </a:lnTo>
                  <a:cubicBezTo>
                    <a:pt x="38666" y="77109"/>
                    <a:pt x="45691" y="66715"/>
                    <a:pt x="43558" y="56010"/>
                  </a:cubicBezTo>
                  <a:cubicBezTo>
                    <a:pt x="41712" y="46748"/>
                    <a:pt x="33516" y="40075"/>
                    <a:pt x="23994" y="40080"/>
                  </a:cubicBezTo>
                  <a:lnTo>
                    <a:pt x="20215" y="40080"/>
                  </a:lnTo>
                  <a:cubicBezTo>
                    <a:pt x="15624" y="40080"/>
                    <a:pt x="11902" y="36390"/>
                    <a:pt x="11902" y="31839"/>
                  </a:cubicBezTo>
                  <a:cubicBezTo>
                    <a:pt x="11902" y="27288"/>
                    <a:pt x="15624" y="23598"/>
                    <a:pt x="20215" y="23598"/>
                  </a:cubicBezTo>
                  <a:lnTo>
                    <a:pt x="26261" y="23598"/>
                  </a:lnTo>
                  <a:cubicBezTo>
                    <a:pt x="29719" y="23650"/>
                    <a:pt x="32496" y="26443"/>
                    <a:pt x="32495" y="29873"/>
                  </a:cubicBezTo>
                  <a:lnTo>
                    <a:pt x="32495" y="33806"/>
                  </a:lnTo>
                  <a:cubicBezTo>
                    <a:pt x="32495" y="37012"/>
                    <a:pt x="35117" y="39612"/>
                    <a:pt x="38352" y="39612"/>
                  </a:cubicBezTo>
                  <a:cubicBezTo>
                    <a:pt x="41534" y="39612"/>
                    <a:pt x="44114" y="37055"/>
                    <a:pt x="44115" y="33900"/>
                  </a:cubicBezTo>
                  <a:cubicBezTo>
                    <a:pt x="44115" y="33868"/>
                    <a:pt x="44115" y="33838"/>
                    <a:pt x="44114" y="33806"/>
                  </a:cubicBezTo>
                  <a:lnTo>
                    <a:pt x="44114" y="29873"/>
                  </a:lnTo>
                  <a:cubicBezTo>
                    <a:pt x="44152" y="20687"/>
                    <a:pt x="37095" y="13000"/>
                    <a:pt x="27867" y="12174"/>
                  </a:cubicBezTo>
                  <a:close/>
                </a:path>
              </a:pathLst>
            </a:custGeom>
            <a:grpFill/>
            <a:ln w="9298" cap="flat">
              <a:noFill/>
              <a:prstDash val="solid"/>
              <a:miter/>
            </a:ln>
          </p:spPr>
          <p:txBody>
            <a:bodyPr rtlCol="0" anchor="ctr"/>
            <a:lstStyle/>
            <a:p>
              <a:endParaRPr lang="en-US"/>
            </a:p>
          </p:txBody>
        </p:sp>
        <p:sp>
          <p:nvSpPr>
            <p:cNvPr id="13" name="Forma libre: forma 12">
              <a:extLst>
                <a:ext uri="{FF2B5EF4-FFF2-40B4-BE49-F238E27FC236}">
                  <a16:creationId xmlns:a16="http://schemas.microsoft.com/office/drawing/2014/main" id="{E3B10FBE-6EAD-4EEE-DA27-2BB58D7CB9F2}"/>
                </a:ext>
              </a:extLst>
            </p:cNvPr>
            <p:cNvSpPr/>
            <p:nvPr/>
          </p:nvSpPr>
          <p:spPr>
            <a:xfrm>
              <a:off x="8912113" y="3034737"/>
              <a:ext cx="44852" cy="91584"/>
            </a:xfrm>
            <a:custGeom>
              <a:avLst/>
              <a:gdLst>
                <a:gd name="connsiteX0" fmla="*/ 28141 w 44852"/>
                <a:gd name="connsiteY0" fmla="*/ 12080 h 91584"/>
                <a:gd name="connsiteX1" fmla="*/ 28141 w 44852"/>
                <a:gd name="connsiteY1" fmla="*/ 5806 h 91584"/>
                <a:gd name="connsiteX2" fmla="*/ 22379 w 44852"/>
                <a:gd name="connsiteY2" fmla="*/ 0 h 91584"/>
                <a:gd name="connsiteX3" fmla="*/ 16616 w 44852"/>
                <a:gd name="connsiteY3" fmla="*/ 5712 h 91584"/>
                <a:gd name="connsiteX4" fmla="*/ 16617 w 44852"/>
                <a:gd name="connsiteY4" fmla="*/ 5806 h 91584"/>
                <a:gd name="connsiteX5" fmla="*/ 16617 w 44852"/>
                <a:gd name="connsiteY5" fmla="*/ 12361 h 91584"/>
                <a:gd name="connsiteX6" fmla="*/ 281 w 44852"/>
                <a:gd name="connsiteY6" fmla="*/ 35133 h 91584"/>
                <a:gd name="connsiteX7" fmla="*/ 20395 w 44852"/>
                <a:gd name="connsiteY7" fmla="*/ 51598 h 91584"/>
                <a:gd name="connsiteX8" fmla="*/ 24457 w 44852"/>
                <a:gd name="connsiteY8" fmla="*/ 51598 h 91584"/>
                <a:gd name="connsiteX9" fmla="*/ 33608 w 44852"/>
                <a:gd name="connsiteY9" fmla="*/ 58915 h 91584"/>
                <a:gd name="connsiteX10" fmla="*/ 26227 w 44852"/>
                <a:gd name="connsiteY10" fmla="*/ 67986 h 91584"/>
                <a:gd name="connsiteX11" fmla="*/ 24457 w 44852"/>
                <a:gd name="connsiteY11" fmla="*/ 67986 h 91584"/>
                <a:gd name="connsiteX12" fmla="*/ 18411 w 44852"/>
                <a:gd name="connsiteY12" fmla="*/ 67986 h 91584"/>
                <a:gd name="connsiteX13" fmla="*/ 12083 w 44852"/>
                <a:gd name="connsiteY13" fmla="*/ 61900 h 91584"/>
                <a:gd name="connsiteX14" fmla="*/ 12082 w 44852"/>
                <a:gd name="connsiteY14" fmla="*/ 61805 h 91584"/>
                <a:gd name="connsiteX15" fmla="*/ 6226 w 44852"/>
                <a:gd name="connsiteY15" fmla="*/ 55999 h 91584"/>
                <a:gd name="connsiteX16" fmla="*/ 463 w 44852"/>
                <a:gd name="connsiteY16" fmla="*/ 61711 h 91584"/>
                <a:gd name="connsiteX17" fmla="*/ 464 w 44852"/>
                <a:gd name="connsiteY17" fmla="*/ 61805 h 91584"/>
                <a:gd name="connsiteX18" fmla="*/ 16617 w 44852"/>
                <a:gd name="connsiteY18" fmla="*/ 79504 h 91584"/>
                <a:gd name="connsiteX19" fmla="*/ 16617 w 44852"/>
                <a:gd name="connsiteY19" fmla="*/ 85778 h 91584"/>
                <a:gd name="connsiteX20" fmla="*/ 22283 w 44852"/>
                <a:gd name="connsiteY20" fmla="*/ 91584 h 91584"/>
                <a:gd name="connsiteX21" fmla="*/ 22379 w 44852"/>
                <a:gd name="connsiteY21" fmla="*/ 91584 h 91584"/>
                <a:gd name="connsiteX22" fmla="*/ 28236 w 44852"/>
                <a:gd name="connsiteY22" fmla="*/ 85778 h 91584"/>
                <a:gd name="connsiteX23" fmla="*/ 28236 w 44852"/>
                <a:gd name="connsiteY23" fmla="*/ 79223 h 91584"/>
                <a:gd name="connsiteX24" fmla="*/ 44571 w 44852"/>
                <a:gd name="connsiteY24" fmla="*/ 56451 h 91584"/>
                <a:gd name="connsiteX25" fmla="*/ 24457 w 44852"/>
                <a:gd name="connsiteY25" fmla="*/ 39986 h 91584"/>
                <a:gd name="connsiteX26" fmla="*/ 20395 w 44852"/>
                <a:gd name="connsiteY26" fmla="*/ 39986 h 91584"/>
                <a:gd name="connsiteX27" fmla="*/ 12082 w 44852"/>
                <a:gd name="connsiteY27" fmla="*/ 31746 h 91584"/>
                <a:gd name="connsiteX28" fmla="*/ 20395 w 44852"/>
                <a:gd name="connsiteY28" fmla="*/ 23505 h 91584"/>
                <a:gd name="connsiteX29" fmla="*/ 26441 w 44852"/>
                <a:gd name="connsiteY29" fmla="*/ 23505 h 91584"/>
                <a:gd name="connsiteX30" fmla="*/ 32770 w 44852"/>
                <a:gd name="connsiteY30" fmla="*/ 29779 h 91584"/>
                <a:gd name="connsiteX31" fmla="*/ 32770 w 44852"/>
                <a:gd name="connsiteY31" fmla="*/ 33806 h 91584"/>
                <a:gd name="connsiteX32" fmla="*/ 38532 w 44852"/>
                <a:gd name="connsiteY32" fmla="*/ 39518 h 91584"/>
                <a:gd name="connsiteX33" fmla="*/ 44388 w 44852"/>
                <a:gd name="connsiteY33" fmla="*/ 33900 h 91584"/>
                <a:gd name="connsiteX34" fmla="*/ 44389 w 44852"/>
                <a:gd name="connsiteY34" fmla="*/ 33806 h 91584"/>
                <a:gd name="connsiteX35" fmla="*/ 44389 w 44852"/>
                <a:gd name="connsiteY35" fmla="*/ 29779 h 91584"/>
                <a:gd name="connsiteX36" fmla="*/ 28141 w 44852"/>
                <a:gd name="connsiteY36" fmla="*/ 12080 h 9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852" h="91584">
                  <a:moveTo>
                    <a:pt x="28141" y="12080"/>
                  </a:moveTo>
                  <a:lnTo>
                    <a:pt x="28141" y="5806"/>
                  </a:lnTo>
                  <a:cubicBezTo>
                    <a:pt x="28141" y="2636"/>
                    <a:pt x="25576" y="51"/>
                    <a:pt x="22379" y="0"/>
                  </a:cubicBezTo>
                  <a:cubicBezTo>
                    <a:pt x="19196" y="0"/>
                    <a:pt x="16617" y="2557"/>
                    <a:pt x="16616" y="5712"/>
                  </a:cubicBezTo>
                  <a:cubicBezTo>
                    <a:pt x="16616" y="5743"/>
                    <a:pt x="16616" y="5775"/>
                    <a:pt x="16617" y="5806"/>
                  </a:cubicBezTo>
                  <a:lnTo>
                    <a:pt x="16617" y="12361"/>
                  </a:lnTo>
                  <a:cubicBezTo>
                    <a:pt x="5762" y="14178"/>
                    <a:pt x="-1551" y="24373"/>
                    <a:pt x="281" y="35133"/>
                  </a:cubicBezTo>
                  <a:cubicBezTo>
                    <a:pt x="1929" y="44813"/>
                    <a:pt x="10496" y="51825"/>
                    <a:pt x="20395" y="51598"/>
                  </a:cubicBezTo>
                  <a:lnTo>
                    <a:pt x="24457" y="51598"/>
                  </a:lnTo>
                  <a:cubicBezTo>
                    <a:pt x="29021" y="51114"/>
                    <a:pt x="33118" y="54390"/>
                    <a:pt x="33608" y="58915"/>
                  </a:cubicBezTo>
                  <a:cubicBezTo>
                    <a:pt x="34096" y="63440"/>
                    <a:pt x="30792" y="67501"/>
                    <a:pt x="26227" y="67986"/>
                  </a:cubicBezTo>
                  <a:cubicBezTo>
                    <a:pt x="25639" y="68048"/>
                    <a:pt x="25046" y="68048"/>
                    <a:pt x="24457" y="67986"/>
                  </a:cubicBezTo>
                  <a:lnTo>
                    <a:pt x="18411" y="67986"/>
                  </a:lnTo>
                  <a:cubicBezTo>
                    <a:pt x="14968" y="68038"/>
                    <a:pt x="12135" y="65313"/>
                    <a:pt x="12083" y="61900"/>
                  </a:cubicBezTo>
                  <a:cubicBezTo>
                    <a:pt x="12082" y="61868"/>
                    <a:pt x="12082" y="61837"/>
                    <a:pt x="12082" y="61805"/>
                  </a:cubicBezTo>
                  <a:cubicBezTo>
                    <a:pt x="12082" y="58599"/>
                    <a:pt x="9460" y="55999"/>
                    <a:pt x="6226" y="55999"/>
                  </a:cubicBezTo>
                  <a:cubicBezTo>
                    <a:pt x="3043" y="55999"/>
                    <a:pt x="464" y="58556"/>
                    <a:pt x="463" y="61711"/>
                  </a:cubicBezTo>
                  <a:cubicBezTo>
                    <a:pt x="463" y="61743"/>
                    <a:pt x="463" y="61774"/>
                    <a:pt x="464" y="61805"/>
                  </a:cubicBezTo>
                  <a:cubicBezTo>
                    <a:pt x="509" y="70925"/>
                    <a:pt x="7468" y="78549"/>
                    <a:pt x="16617" y="79504"/>
                  </a:cubicBezTo>
                  <a:lnTo>
                    <a:pt x="16617" y="85778"/>
                  </a:lnTo>
                  <a:cubicBezTo>
                    <a:pt x="16565" y="88932"/>
                    <a:pt x="19102" y="91532"/>
                    <a:pt x="22283" y="91584"/>
                  </a:cubicBezTo>
                  <a:cubicBezTo>
                    <a:pt x="22316" y="91584"/>
                    <a:pt x="22347" y="91584"/>
                    <a:pt x="22379" y="91584"/>
                  </a:cubicBezTo>
                  <a:cubicBezTo>
                    <a:pt x="25613" y="91584"/>
                    <a:pt x="28236" y="88985"/>
                    <a:pt x="28236" y="85778"/>
                  </a:cubicBezTo>
                  <a:lnTo>
                    <a:pt x="28236" y="79223"/>
                  </a:lnTo>
                  <a:cubicBezTo>
                    <a:pt x="39090" y="77407"/>
                    <a:pt x="46404" y="67211"/>
                    <a:pt x="44571" y="56451"/>
                  </a:cubicBezTo>
                  <a:cubicBezTo>
                    <a:pt x="42924" y="46771"/>
                    <a:pt x="34357" y="39759"/>
                    <a:pt x="24457" y="39986"/>
                  </a:cubicBezTo>
                  <a:lnTo>
                    <a:pt x="20395" y="39986"/>
                  </a:lnTo>
                  <a:cubicBezTo>
                    <a:pt x="15804" y="39986"/>
                    <a:pt x="12082" y="36297"/>
                    <a:pt x="12082" y="31746"/>
                  </a:cubicBezTo>
                  <a:cubicBezTo>
                    <a:pt x="12082" y="27194"/>
                    <a:pt x="15804" y="23505"/>
                    <a:pt x="20395" y="23505"/>
                  </a:cubicBezTo>
                  <a:lnTo>
                    <a:pt x="26441" y="23505"/>
                  </a:lnTo>
                  <a:cubicBezTo>
                    <a:pt x="29936" y="23505"/>
                    <a:pt x="32770" y="26314"/>
                    <a:pt x="32770" y="29779"/>
                  </a:cubicBezTo>
                  <a:lnTo>
                    <a:pt x="32770" y="33806"/>
                  </a:lnTo>
                  <a:cubicBezTo>
                    <a:pt x="32770" y="36961"/>
                    <a:pt x="35350" y="39518"/>
                    <a:pt x="38532" y="39518"/>
                  </a:cubicBezTo>
                  <a:cubicBezTo>
                    <a:pt x="41714" y="39570"/>
                    <a:pt x="44336" y="37055"/>
                    <a:pt x="44388" y="33900"/>
                  </a:cubicBezTo>
                  <a:cubicBezTo>
                    <a:pt x="44389" y="33869"/>
                    <a:pt x="44389" y="33837"/>
                    <a:pt x="44389" y="33806"/>
                  </a:cubicBezTo>
                  <a:lnTo>
                    <a:pt x="44389" y="29779"/>
                  </a:lnTo>
                  <a:cubicBezTo>
                    <a:pt x="44338" y="20628"/>
                    <a:pt x="37327" y="12990"/>
                    <a:pt x="28141" y="12080"/>
                  </a:cubicBezTo>
                  <a:close/>
                </a:path>
              </a:pathLst>
            </a:custGeom>
            <a:grpFill/>
            <a:ln w="9298" cap="flat">
              <a:noFill/>
              <a:prstDash val="solid"/>
              <a:miter/>
            </a:ln>
          </p:spPr>
          <p:txBody>
            <a:bodyPr rtlCol="0" anchor="ctr"/>
            <a:lstStyle/>
            <a:p>
              <a:endParaRPr lang="en-US"/>
            </a:p>
          </p:txBody>
        </p:sp>
        <p:sp>
          <p:nvSpPr>
            <p:cNvPr id="14" name="Forma libre: forma 13">
              <a:extLst>
                <a:ext uri="{FF2B5EF4-FFF2-40B4-BE49-F238E27FC236}">
                  <a16:creationId xmlns:a16="http://schemas.microsoft.com/office/drawing/2014/main" id="{71A530C2-A69C-8CFC-7F28-1E118A8D3E10}"/>
                </a:ext>
              </a:extLst>
            </p:cNvPr>
            <p:cNvSpPr/>
            <p:nvPr/>
          </p:nvSpPr>
          <p:spPr>
            <a:xfrm>
              <a:off x="8735847" y="3012894"/>
              <a:ext cx="396946" cy="283154"/>
            </a:xfrm>
            <a:custGeom>
              <a:avLst/>
              <a:gdLst>
                <a:gd name="connsiteX0" fmla="*/ 329002 w 396946"/>
                <a:gd name="connsiteY0" fmla="*/ 111086 h 283154"/>
                <a:gd name="connsiteX1" fmla="*/ 284888 w 396946"/>
                <a:gd name="connsiteY1" fmla="*/ 127286 h 283154"/>
                <a:gd name="connsiteX2" fmla="*/ 256077 w 396946"/>
                <a:gd name="connsiteY2" fmla="*/ 103313 h 283154"/>
                <a:gd name="connsiteX3" fmla="*/ 234688 w 396946"/>
                <a:gd name="connsiteY3" fmla="*/ 10349 h 283154"/>
                <a:gd name="connsiteX4" fmla="*/ 140912 w 396946"/>
                <a:gd name="connsiteY4" fmla="*/ 31553 h 283154"/>
                <a:gd name="connsiteX5" fmla="*/ 152169 w 396946"/>
                <a:gd name="connsiteY5" fmla="*/ 116798 h 283154"/>
                <a:gd name="connsiteX6" fmla="*/ 104937 w 396946"/>
                <a:gd name="connsiteY6" fmla="*/ 158564 h 283154"/>
                <a:gd name="connsiteX7" fmla="*/ 10742 w 396946"/>
                <a:gd name="connsiteY7" fmla="*/ 179125 h 283154"/>
                <a:gd name="connsiteX8" fmla="*/ 31483 w 396946"/>
                <a:gd name="connsiteY8" fmla="*/ 272506 h 283154"/>
                <a:gd name="connsiteX9" fmla="*/ 125679 w 396946"/>
                <a:gd name="connsiteY9" fmla="*/ 251943 h 283154"/>
                <a:gd name="connsiteX10" fmla="*/ 114384 w 396946"/>
                <a:gd name="connsiteY10" fmla="*/ 165774 h 283154"/>
                <a:gd name="connsiteX11" fmla="*/ 161615 w 396946"/>
                <a:gd name="connsiteY11" fmla="*/ 124009 h 283154"/>
                <a:gd name="connsiteX12" fmla="*/ 248993 w 396946"/>
                <a:gd name="connsiteY12" fmla="*/ 112678 h 283154"/>
                <a:gd name="connsiteX13" fmla="*/ 276670 w 396946"/>
                <a:gd name="connsiteY13" fmla="*/ 135527 h 283154"/>
                <a:gd name="connsiteX14" fmla="*/ 285762 w 396946"/>
                <a:gd name="connsiteY14" fmla="*/ 230319 h 283154"/>
                <a:gd name="connsiteX15" fmla="*/ 381383 w 396946"/>
                <a:gd name="connsiteY15" fmla="*/ 221306 h 283154"/>
                <a:gd name="connsiteX16" fmla="*/ 372290 w 396946"/>
                <a:gd name="connsiteY16" fmla="*/ 126514 h 283154"/>
                <a:gd name="connsiteX17" fmla="*/ 329002 w 396946"/>
                <a:gd name="connsiteY17" fmla="*/ 111086 h 283154"/>
                <a:gd name="connsiteX18" fmla="*/ 124491 w 396946"/>
                <a:gd name="connsiteY18" fmla="*/ 215687 h 283154"/>
                <a:gd name="connsiteX19" fmla="*/ 68288 w 396946"/>
                <a:gd name="connsiteY19" fmla="*/ 272340 h 283154"/>
                <a:gd name="connsiteX20" fmla="*/ 11140 w 396946"/>
                <a:gd name="connsiteY20" fmla="*/ 216623 h 283154"/>
                <a:gd name="connsiteX21" fmla="*/ 67343 w 396946"/>
                <a:gd name="connsiteY21" fmla="*/ 159970 h 283154"/>
                <a:gd name="connsiteX22" fmla="*/ 67814 w 396946"/>
                <a:gd name="connsiteY22" fmla="*/ 159968 h 283154"/>
                <a:gd name="connsiteX23" fmla="*/ 124491 w 396946"/>
                <a:gd name="connsiteY23" fmla="*/ 215687 h 283154"/>
                <a:gd name="connsiteX24" fmla="*/ 198644 w 396946"/>
                <a:gd name="connsiteY24" fmla="*/ 123447 h 283154"/>
                <a:gd name="connsiteX25" fmla="*/ 141967 w 396946"/>
                <a:gd name="connsiteY25" fmla="*/ 67260 h 283154"/>
                <a:gd name="connsiteX26" fmla="*/ 198644 w 396946"/>
                <a:gd name="connsiteY26" fmla="*/ 11073 h 283154"/>
                <a:gd name="connsiteX27" fmla="*/ 255322 w 396946"/>
                <a:gd name="connsiteY27" fmla="*/ 67260 h 283154"/>
                <a:gd name="connsiteX28" fmla="*/ 198644 w 396946"/>
                <a:gd name="connsiteY28" fmla="*/ 123447 h 283154"/>
                <a:gd name="connsiteX29" fmla="*/ 329002 w 396946"/>
                <a:gd name="connsiteY29" fmla="*/ 234416 h 283154"/>
                <a:gd name="connsiteX30" fmla="*/ 272325 w 396946"/>
                <a:gd name="connsiteY30" fmla="*/ 178229 h 283154"/>
                <a:gd name="connsiteX31" fmla="*/ 287155 w 396946"/>
                <a:gd name="connsiteY31" fmla="*/ 140771 h 283154"/>
                <a:gd name="connsiteX32" fmla="*/ 289611 w 396946"/>
                <a:gd name="connsiteY32" fmla="*/ 138992 h 283154"/>
                <a:gd name="connsiteX33" fmla="*/ 290556 w 396946"/>
                <a:gd name="connsiteY33" fmla="*/ 137306 h 283154"/>
                <a:gd name="connsiteX34" fmla="*/ 370672 w 396946"/>
                <a:gd name="connsiteY34" fmla="*/ 139732 h 283154"/>
                <a:gd name="connsiteX35" fmla="*/ 368227 w 396946"/>
                <a:gd name="connsiteY35" fmla="*/ 219155 h 283154"/>
                <a:gd name="connsiteX36" fmla="*/ 329002 w 396946"/>
                <a:gd name="connsiteY36" fmla="*/ 234416 h 28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6946" h="283154">
                  <a:moveTo>
                    <a:pt x="329002" y="111086"/>
                  </a:moveTo>
                  <a:cubicBezTo>
                    <a:pt x="312811" y="111054"/>
                    <a:pt x="297150" y="116806"/>
                    <a:pt x="284888" y="127286"/>
                  </a:cubicBezTo>
                  <a:lnTo>
                    <a:pt x="256077" y="103313"/>
                  </a:lnTo>
                  <a:cubicBezTo>
                    <a:pt x="276066" y="71787"/>
                    <a:pt x="266490" y="30165"/>
                    <a:pt x="234688" y="10349"/>
                  </a:cubicBezTo>
                  <a:cubicBezTo>
                    <a:pt x="202886" y="-9467"/>
                    <a:pt x="160901" y="26"/>
                    <a:pt x="140912" y="31553"/>
                  </a:cubicBezTo>
                  <a:cubicBezTo>
                    <a:pt x="123533" y="58962"/>
                    <a:pt x="128258" y="94747"/>
                    <a:pt x="152169" y="116798"/>
                  </a:cubicBezTo>
                  <a:lnTo>
                    <a:pt x="104937" y="158564"/>
                  </a:lnTo>
                  <a:cubicBezTo>
                    <a:pt x="73199" y="138455"/>
                    <a:pt x="31026" y="147662"/>
                    <a:pt x="10742" y="179125"/>
                  </a:cubicBezTo>
                  <a:cubicBezTo>
                    <a:pt x="-9542" y="210590"/>
                    <a:pt x="-256" y="252398"/>
                    <a:pt x="31483" y="272506"/>
                  </a:cubicBezTo>
                  <a:cubicBezTo>
                    <a:pt x="63222" y="292613"/>
                    <a:pt x="105395" y="283408"/>
                    <a:pt x="125679" y="251943"/>
                  </a:cubicBezTo>
                  <a:cubicBezTo>
                    <a:pt x="143495" y="224307"/>
                    <a:pt x="138733" y="187979"/>
                    <a:pt x="114384" y="165774"/>
                  </a:cubicBezTo>
                  <a:lnTo>
                    <a:pt x="161615" y="124009"/>
                  </a:lnTo>
                  <a:cubicBezTo>
                    <a:pt x="189577" y="142100"/>
                    <a:pt x="226665" y="137290"/>
                    <a:pt x="248993" y="112678"/>
                  </a:cubicBezTo>
                  <a:lnTo>
                    <a:pt x="276670" y="135527"/>
                  </a:lnTo>
                  <a:cubicBezTo>
                    <a:pt x="252776" y="164193"/>
                    <a:pt x="256847" y="206632"/>
                    <a:pt x="285762" y="230319"/>
                  </a:cubicBezTo>
                  <a:cubicBezTo>
                    <a:pt x="314678" y="254006"/>
                    <a:pt x="357488" y="249971"/>
                    <a:pt x="381383" y="221306"/>
                  </a:cubicBezTo>
                  <a:cubicBezTo>
                    <a:pt x="405276" y="192640"/>
                    <a:pt x="401206" y="150200"/>
                    <a:pt x="372290" y="126514"/>
                  </a:cubicBezTo>
                  <a:cubicBezTo>
                    <a:pt x="360111" y="116536"/>
                    <a:pt x="344802" y="111080"/>
                    <a:pt x="329002" y="111086"/>
                  </a:cubicBezTo>
                  <a:close/>
                  <a:moveTo>
                    <a:pt x="124491" y="215687"/>
                  </a:moveTo>
                  <a:cubicBezTo>
                    <a:pt x="124752" y="246717"/>
                    <a:pt x="99589" y="272082"/>
                    <a:pt x="68288" y="272340"/>
                  </a:cubicBezTo>
                  <a:cubicBezTo>
                    <a:pt x="36987" y="272599"/>
                    <a:pt x="11401" y="247653"/>
                    <a:pt x="11140" y="216623"/>
                  </a:cubicBezTo>
                  <a:cubicBezTo>
                    <a:pt x="10879" y="185593"/>
                    <a:pt x="36042" y="160229"/>
                    <a:pt x="67343" y="159970"/>
                  </a:cubicBezTo>
                  <a:cubicBezTo>
                    <a:pt x="67500" y="159969"/>
                    <a:pt x="67657" y="159968"/>
                    <a:pt x="67814" y="159968"/>
                  </a:cubicBezTo>
                  <a:cubicBezTo>
                    <a:pt x="98932" y="159967"/>
                    <a:pt x="124231" y="184839"/>
                    <a:pt x="124491" y="215687"/>
                  </a:cubicBezTo>
                  <a:close/>
                  <a:moveTo>
                    <a:pt x="198644" y="123447"/>
                  </a:moveTo>
                  <a:cubicBezTo>
                    <a:pt x="167342" y="123447"/>
                    <a:pt x="141967" y="98291"/>
                    <a:pt x="141967" y="67260"/>
                  </a:cubicBezTo>
                  <a:cubicBezTo>
                    <a:pt x="141967" y="36229"/>
                    <a:pt x="167342" y="11073"/>
                    <a:pt x="198644" y="11073"/>
                  </a:cubicBezTo>
                  <a:cubicBezTo>
                    <a:pt x="229946" y="11073"/>
                    <a:pt x="255322" y="36229"/>
                    <a:pt x="255322" y="67260"/>
                  </a:cubicBezTo>
                  <a:cubicBezTo>
                    <a:pt x="255322" y="98291"/>
                    <a:pt x="229946" y="123447"/>
                    <a:pt x="198644" y="123447"/>
                  </a:cubicBezTo>
                  <a:close/>
                  <a:moveTo>
                    <a:pt x="329002" y="234416"/>
                  </a:moveTo>
                  <a:cubicBezTo>
                    <a:pt x="297700" y="234416"/>
                    <a:pt x="272325" y="209260"/>
                    <a:pt x="272325" y="178229"/>
                  </a:cubicBezTo>
                  <a:cubicBezTo>
                    <a:pt x="272333" y="164337"/>
                    <a:pt x="277630" y="150960"/>
                    <a:pt x="287155" y="140771"/>
                  </a:cubicBezTo>
                  <a:cubicBezTo>
                    <a:pt x="288120" y="140407"/>
                    <a:pt x="288968" y="139793"/>
                    <a:pt x="289611" y="138992"/>
                  </a:cubicBezTo>
                  <a:cubicBezTo>
                    <a:pt x="290070" y="138522"/>
                    <a:pt x="290395" y="137940"/>
                    <a:pt x="290556" y="137306"/>
                  </a:cubicBezTo>
                  <a:cubicBezTo>
                    <a:pt x="313356" y="116044"/>
                    <a:pt x="349225" y="117130"/>
                    <a:pt x="370672" y="139732"/>
                  </a:cubicBezTo>
                  <a:cubicBezTo>
                    <a:pt x="392121" y="162333"/>
                    <a:pt x="391025" y="197892"/>
                    <a:pt x="368227" y="219155"/>
                  </a:cubicBezTo>
                  <a:cubicBezTo>
                    <a:pt x="357616" y="229050"/>
                    <a:pt x="343569" y="234515"/>
                    <a:pt x="329002" y="234416"/>
                  </a:cubicBezTo>
                  <a:close/>
                </a:path>
              </a:pathLst>
            </a:custGeom>
            <a:grpFill/>
            <a:ln w="9298" cap="flat">
              <a:noFill/>
              <a:prstDash val="solid"/>
              <a:miter/>
            </a:ln>
          </p:spPr>
          <p:txBody>
            <a:bodyPr rtlCol="0" anchor="ctr"/>
            <a:lstStyle/>
            <a:p>
              <a:endParaRPr lang="en-US"/>
            </a:p>
          </p:txBody>
        </p:sp>
        <p:sp>
          <p:nvSpPr>
            <p:cNvPr id="15" name="Forma libre: forma 14">
              <a:extLst>
                <a:ext uri="{FF2B5EF4-FFF2-40B4-BE49-F238E27FC236}">
                  <a16:creationId xmlns:a16="http://schemas.microsoft.com/office/drawing/2014/main" id="{8CB1753E-86D1-F1D6-E4D2-F66AFF5B67EE}"/>
                </a:ext>
              </a:extLst>
            </p:cNvPr>
            <p:cNvSpPr/>
            <p:nvPr/>
          </p:nvSpPr>
          <p:spPr>
            <a:xfrm>
              <a:off x="9042376" y="3145518"/>
              <a:ext cx="44757" cy="91584"/>
            </a:xfrm>
            <a:custGeom>
              <a:avLst/>
              <a:gdLst>
                <a:gd name="connsiteX0" fmla="*/ 28236 w 44757"/>
                <a:gd name="connsiteY0" fmla="*/ 12080 h 91584"/>
                <a:gd name="connsiteX1" fmla="*/ 28236 w 44757"/>
                <a:gd name="connsiteY1" fmla="*/ 5806 h 91584"/>
                <a:gd name="connsiteX2" fmla="*/ 22569 w 44757"/>
                <a:gd name="connsiteY2" fmla="*/ 1 h 91584"/>
                <a:gd name="connsiteX3" fmla="*/ 22473 w 44757"/>
                <a:gd name="connsiteY3" fmla="*/ 0 h 91584"/>
                <a:gd name="connsiteX4" fmla="*/ 16617 w 44757"/>
                <a:gd name="connsiteY4" fmla="*/ 5806 h 91584"/>
                <a:gd name="connsiteX5" fmla="*/ 16617 w 44757"/>
                <a:gd name="connsiteY5" fmla="*/ 12361 h 91584"/>
                <a:gd name="connsiteX6" fmla="*/ 281 w 44757"/>
                <a:gd name="connsiteY6" fmla="*/ 35134 h 91584"/>
                <a:gd name="connsiteX7" fmla="*/ 20395 w 44757"/>
                <a:gd name="connsiteY7" fmla="*/ 51598 h 91584"/>
                <a:gd name="connsiteX8" fmla="*/ 24363 w 44757"/>
                <a:gd name="connsiteY8" fmla="*/ 51598 h 91584"/>
                <a:gd name="connsiteX9" fmla="*/ 32675 w 44757"/>
                <a:gd name="connsiteY9" fmla="*/ 59839 h 91584"/>
                <a:gd name="connsiteX10" fmla="*/ 24363 w 44757"/>
                <a:gd name="connsiteY10" fmla="*/ 68080 h 91584"/>
                <a:gd name="connsiteX11" fmla="*/ 18317 w 44757"/>
                <a:gd name="connsiteY11" fmla="*/ 68080 h 91584"/>
                <a:gd name="connsiteX12" fmla="*/ 11988 w 44757"/>
                <a:gd name="connsiteY12" fmla="*/ 61805 h 91584"/>
                <a:gd name="connsiteX13" fmla="*/ 6321 w 44757"/>
                <a:gd name="connsiteY13" fmla="*/ 56000 h 91584"/>
                <a:gd name="connsiteX14" fmla="*/ 6226 w 44757"/>
                <a:gd name="connsiteY14" fmla="*/ 55999 h 91584"/>
                <a:gd name="connsiteX15" fmla="*/ 369 w 44757"/>
                <a:gd name="connsiteY15" fmla="*/ 61805 h 91584"/>
                <a:gd name="connsiteX16" fmla="*/ 16522 w 44757"/>
                <a:gd name="connsiteY16" fmla="*/ 79504 h 91584"/>
                <a:gd name="connsiteX17" fmla="*/ 16522 w 44757"/>
                <a:gd name="connsiteY17" fmla="*/ 85778 h 91584"/>
                <a:gd name="connsiteX18" fmla="*/ 22379 w 44757"/>
                <a:gd name="connsiteY18" fmla="*/ 91584 h 91584"/>
                <a:gd name="connsiteX19" fmla="*/ 28142 w 44757"/>
                <a:gd name="connsiteY19" fmla="*/ 85873 h 91584"/>
                <a:gd name="connsiteX20" fmla="*/ 28141 w 44757"/>
                <a:gd name="connsiteY20" fmla="*/ 85778 h 91584"/>
                <a:gd name="connsiteX21" fmla="*/ 28141 w 44757"/>
                <a:gd name="connsiteY21" fmla="*/ 79223 h 91584"/>
                <a:gd name="connsiteX22" fmla="*/ 44476 w 44757"/>
                <a:gd name="connsiteY22" fmla="*/ 56451 h 91584"/>
                <a:gd name="connsiteX23" fmla="*/ 24363 w 44757"/>
                <a:gd name="connsiteY23" fmla="*/ 39986 h 91584"/>
                <a:gd name="connsiteX24" fmla="*/ 20301 w 44757"/>
                <a:gd name="connsiteY24" fmla="*/ 39986 h 91584"/>
                <a:gd name="connsiteX25" fmla="*/ 11150 w 44757"/>
                <a:gd name="connsiteY25" fmla="*/ 32670 h 91584"/>
                <a:gd name="connsiteX26" fmla="*/ 18531 w 44757"/>
                <a:gd name="connsiteY26" fmla="*/ 23598 h 91584"/>
                <a:gd name="connsiteX27" fmla="*/ 20301 w 44757"/>
                <a:gd name="connsiteY27" fmla="*/ 23598 h 91584"/>
                <a:gd name="connsiteX28" fmla="*/ 26346 w 44757"/>
                <a:gd name="connsiteY28" fmla="*/ 23598 h 91584"/>
                <a:gd name="connsiteX29" fmla="*/ 32674 w 44757"/>
                <a:gd name="connsiteY29" fmla="*/ 29684 h 91584"/>
                <a:gd name="connsiteX30" fmla="*/ 32675 w 44757"/>
                <a:gd name="connsiteY30" fmla="*/ 29779 h 91584"/>
                <a:gd name="connsiteX31" fmla="*/ 32675 w 44757"/>
                <a:gd name="connsiteY31" fmla="*/ 33806 h 91584"/>
                <a:gd name="connsiteX32" fmla="*/ 38532 w 44757"/>
                <a:gd name="connsiteY32" fmla="*/ 39612 h 91584"/>
                <a:gd name="connsiteX33" fmla="*/ 44295 w 44757"/>
                <a:gd name="connsiteY33" fmla="*/ 33900 h 91584"/>
                <a:gd name="connsiteX34" fmla="*/ 44294 w 44757"/>
                <a:gd name="connsiteY34" fmla="*/ 33806 h 91584"/>
                <a:gd name="connsiteX35" fmla="*/ 44294 w 44757"/>
                <a:gd name="connsiteY35" fmla="*/ 29779 h 91584"/>
                <a:gd name="connsiteX36" fmla="*/ 28236 w 44757"/>
                <a:gd name="connsiteY36" fmla="*/ 12080 h 9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757" h="91584">
                  <a:moveTo>
                    <a:pt x="28236" y="12080"/>
                  </a:moveTo>
                  <a:lnTo>
                    <a:pt x="28236" y="5806"/>
                  </a:lnTo>
                  <a:cubicBezTo>
                    <a:pt x="28288" y="2652"/>
                    <a:pt x="25750" y="52"/>
                    <a:pt x="22569" y="1"/>
                  </a:cubicBezTo>
                  <a:cubicBezTo>
                    <a:pt x="22537" y="0"/>
                    <a:pt x="22505" y="0"/>
                    <a:pt x="22473" y="0"/>
                  </a:cubicBezTo>
                  <a:cubicBezTo>
                    <a:pt x="19239" y="0"/>
                    <a:pt x="16617" y="2600"/>
                    <a:pt x="16617" y="5806"/>
                  </a:cubicBezTo>
                  <a:lnTo>
                    <a:pt x="16617" y="12361"/>
                  </a:lnTo>
                  <a:cubicBezTo>
                    <a:pt x="5762" y="14178"/>
                    <a:pt x="-1551" y="24373"/>
                    <a:pt x="281" y="35134"/>
                  </a:cubicBezTo>
                  <a:cubicBezTo>
                    <a:pt x="1929" y="44813"/>
                    <a:pt x="10496" y="51825"/>
                    <a:pt x="20395" y="51598"/>
                  </a:cubicBezTo>
                  <a:lnTo>
                    <a:pt x="24363" y="51598"/>
                  </a:lnTo>
                  <a:cubicBezTo>
                    <a:pt x="28953" y="51598"/>
                    <a:pt x="32675" y="55288"/>
                    <a:pt x="32675" y="59839"/>
                  </a:cubicBezTo>
                  <a:cubicBezTo>
                    <a:pt x="32675" y="64390"/>
                    <a:pt x="28953" y="68080"/>
                    <a:pt x="24363" y="68080"/>
                  </a:cubicBezTo>
                  <a:lnTo>
                    <a:pt x="18317" y="68080"/>
                  </a:lnTo>
                  <a:cubicBezTo>
                    <a:pt x="14822" y="68080"/>
                    <a:pt x="11988" y="65270"/>
                    <a:pt x="11988" y="61805"/>
                  </a:cubicBezTo>
                  <a:cubicBezTo>
                    <a:pt x="12040" y="58652"/>
                    <a:pt x="9503" y="56052"/>
                    <a:pt x="6321" y="56000"/>
                  </a:cubicBezTo>
                  <a:cubicBezTo>
                    <a:pt x="6289" y="55999"/>
                    <a:pt x="6258" y="55999"/>
                    <a:pt x="6226" y="55999"/>
                  </a:cubicBezTo>
                  <a:cubicBezTo>
                    <a:pt x="2991" y="55999"/>
                    <a:pt x="369" y="58599"/>
                    <a:pt x="369" y="61805"/>
                  </a:cubicBezTo>
                  <a:cubicBezTo>
                    <a:pt x="415" y="70925"/>
                    <a:pt x="7374" y="78549"/>
                    <a:pt x="16522" y="79504"/>
                  </a:cubicBezTo>
                  <a:lnTo>
                    <a:pt x="16522" y="85778"/>
                  </a:lnTo>
                  <a:cubicBezTo>
                    <a:pt x="16522" y="88985"/>
                    <a:pt x="19145" y="91584"/>
                    <a:pt x="22379" y="91584"/>
                  </a:cubicBezTo>
                  <a:cubicBezTo>
                    <a:pt x="25561" y="91584"/>
                    <a:pt x="28141" y="89028"/>
                    <a:pt x="28142" y="85873"/>
                  </a:cubicBezTo>
                  <a:cubicBezTo>
                    <a:pt x="28142" y="85841"/>
                    <a:pt x="28142" y="85810"/>
                    <a:pt x="28141" y="85778"/>
                  </a:cubicBezTo>
                  <a:lnTo>
                    <a:pt x="28141" y="79223"/>
                  </a:lnTo>
                  <a:cubicBezTo>
                    <a:pt x="38996" y="77407"/>
                    <a:pt x="46309" y="67212"/>
                    <a:pt x="44476" y="56451"/>
                  </a:cubicBezTo>
                  <a:cubicBezTo>
                    <a:pt x="42829" y="46772"/>
                    <a:pt x="34262" y="39760"/>
                    <a:pt x="24363" y="39986"/>
                  </a:cubicBezTo>
                  <a:lnTo>
                    <a:pt x="20301" y="39986"/>
                  </a:lnTo>
                  <a:cubicBezTo>
                    <a:pt x="15736" y="40470"/>
                    <a:pt x="11639" y="37195"/>
                    <a:pt x="11150" y="32670"/>
                  </a:cubicBezTo>
                  <a:cubicBezTo>
                    <a:pt x="10662" y="28144"/>
                    <a:pt x="13966" y="24083"/>
                    <a:pt x="18531" y="23598"/>
                  </a:cubicBezTo>
                  <a:cubicBezTo>
                    <a:pt x="19119" y="23536"/>
                    <a:pt x="19712" y="23536"/>
                    <a:pt x="20301" y="23598"/>
                  </a:cubicBezTo>
                  <a:lnTo>
                    <a:pt x="26346" y="23598"/>
                  </a:lnTo>
                  <a:cubicBezTo>
                    <a:pt x="29789" y="23547"/>
                    <a:pt x="32622" y="26272"/>
                    <a:pt x="32674" y="29684"/>
                  </a:cubicBezTo>
                  <a:cubicBezTo>
                    <a:pt x="32675" y="29716"/>
                    <a:pt x="32675" y="29747"/>
                    <a:pt x="32675" y="29779"/>
                  </a:cubicBezTo>
                  <a:lnTo>
                    <a:pt x="32675" y="33806"/>
                  </a:lnTo>
                  <a:cubicBezTo>
                    <a:pt x="32675" y="37012"/>
                    <a:pt x="35298" y="39612"/>
                    <a:pt x="38532" y="39612"/>
                  </a:cubicBezTo>
                  <a:cubicBezTo>
                    <a:pt x="41714" y="39612"/>
                    <a:pt x="44294" y="37055"/>
                    <a:pt x="44295" y="33900"/>
                  </a:cubicBezTo>
                  <a:cubicBezTo>
                    <a:pt x="44295" y="33868"/>
                    <a:pt x="44295" y="33838"/>
                    <a:pt x="44294" y="33806"/>
                  </a:cubicBezTo>
                  <a:lnTo>
                    <a:pt x="44294" y="29779"/>
                  </a:lnTo>
                  <a:cubicBezTo>
                    <a:pt x="44254" y="20692"/>
                    <a:pt x="37346" y="13079"/>
                    <a:pt x="28236" y="12080"/>
                  </a:cubicBezTo>
                  <a:close/>
                </a:path>
              </a:pathLst>
            </a:custGeom>
            <a:grpFill/>
            <a:ln w="9298" cap="flat">
              <a:noFill/>
              <a:prstDash val="solid"/>
              <a:miter/>
            </a:ln>
          </p:spPr>
          <p:txBody>
            <a:bodyPr rtlCol="0" anchor="ctr"/>
            <a:lstStyle/>
            <a:p>
              <a:endParaRPr lang="en-US"/>
            </a:p>
          </p:txBody>
        </p:sp>
        <p:sp>
          <p:nvSpPr>
            <p:cNvPr id="16" name="Forma libre: forma 15">
              <a:extLst>
                <a:ext uri="{FF2B5EF4-FFF2-40B4-BE49-F238E27FC236}">
                  <a16:creationId xmlns:a16="http://schemas.microsoft.com/office/drawing/2014/main" id="{6849238F-C322-786F-703A-160D87E70230}"/>
                </a:ext>
              </a:extLst>
            </p:cNvPr>
            <p:cNvSpPr/>
            <p:nvPr/>
          </p:nvSpPr>
          <p:spPr>
            <a:xfrm>
              <a:off x="8804417" y="3314827"/>
              <a:ext cx="61307" cy="85404"/>
            </a:xfrm>
            <a:custGeom>
              <a:avLst/>
              <a:gdLst>
                <a:gd name="connsiteX0" fmla="*/ 55544 w 61307"/>
                <a:gd name="connsiteY0" fmla="*/ 1 h 85404"/>
                <a:gd name="connsiteX1" fmla="*/ 5857 w 61307"/>
                <a:gd name="connsiteY1" fmla="*/ 1 h 85404"/>
                <a:gd name="connsiteX2" fmla="*/ 1 w 61307"/>
                <a:gd name="connsiteY2" fmla="*/ 5619 h 85404"/>
                <a:gd name="connsiteX3" fmla="*/ 0 w 61307"/>
                <a:gd name="connsiteY3" fmla="*/ 5713 h 85404"/>
                <a:gd name="connsiteX4" fmla="*/ 0 w 61307"/>
                <a:gd name="connsiteY4" fmla="*/ 79599 h 85404"/>
                <a:gd name="connsiteX5" fmla="*/ 5857 w 61307"/>
                <a:gd name="connsiteY5" fmla="*/ 85405 h 85404"/>
                <a:gd name="connsiteX6" fmla="*/ 55544 w 61307"/>
                <a:gd name="connsiteY6" fmla="*/ 85405 h 85404"/>
                <a:gd name="connsiteX7" fmla="*/ 61307 w 61307"/>
                <a:gd name="connsiteY7" fmla="*/ 79693 h 85404"/>
                <a:gd name="connsiteX8" fmla="*/ 61306 w 61307"/>
                <a:gd name="connsiteY8" fmla="*/ 79599 h 85404"/>
                <a:gd name="connsiteX9" fmla="*/ 61306 w 61307"/>
                <a:gd name="connsiteY9" fmla="*/ 5713 h 85404"/>
                <a:gd name="connsiteX10" fmla="*/ 55544 w 61307"/>
                <a:gd name="connsiteY10" fmla="*/ 1 h 85404"/>
                <a:gd name="connsiteX11" fmla="*/ 49687 w 61307"/>
                <a:gd name="connsiteY11" fmla="*/ 73886 h 85404"/>
                <a:gd name="connsiteX12" fmla="*/ 11902 w 61307"/>
                <a:gd name="connsiteY12" fmla="*/ 73886 h 85404"/>
                <a:gd name="connsiteX13" fmla="*/ 11902 w 61307"/>
                <a:gd name="connsiteY13" fmla="*/ 11519 h 85404"/>
                <a:gd name="connsiteX14" fmla="*/ 49687 w 61307"/>
                <a:gd name="connsiteY14" fmla="*/ 11519 h 8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307" h="85404">
                  <a:moveTo>
                    <a:pt x="55544" y="1"/>
                  </a:moveTo>
                  <a:lnTo>
                    <a:pt x="5857" y="1"/>
                  </a:lnTo>
                  <a:cubicBezTo>
                    <a:pt x="2675" y="-51"/>
                    <a:pt x="53" y="2465"/>
                    <a:pt x="1" y="5619"/>
                  </a:cubicBezTo>
                  <a:cubicBezTo>
                    <a:pt x="0" y="5650"/>
                    <a:pt x="0" y="5681"/>
                    <a:pt x="0" y="5713"/>
                  </a:cubicBezTo>
                  <a:lnTo>
                    <a:pt x="0" y="79599"/>
                  </a:lnTo>
                  <a:cubicBezTo>
                    <a:pt x="0" y="82805"/>
                    <a:pt x="2622" y="85405"/>
                    <a:pt x="5857" y="85405"/>
                  </a:cubicBezTo>
                  <a:lnTo>
                    <a:pt x="55544" y="85405"/>
                  </a:lnTo>
                  <a:cubicBezTo>
                    <a:pt x="58726" y="85405"/>
                    <a:pt x="61306" y="82848"/>
                    <a:pt x="61307" y="79693"/>
                  </a:cubicBezTo>
                  <a:cubicBezTo>
                    <a:pt x="61307" y="79661"/>
                    <a:pt x="61307" y="79631"/>
                    <a:pt x="61306" y="79599"/>
                  </a:cubicBezTo>
                  <a:lnTo>
                    <a:pt x="61306" y="5713"/>
                  </a:lnTo>
                  <a:cubicBezTo>
                    <a:pt x="61306" y="2558"/>
                    <a:pt x="58726" y="1"/>
                    <a:pt x="55544" y="1"/>
                  </a:cubicBezTo>
                  <a:close/>
                  <a:moveTo>
                    <a:pt x="49687" y="73886"/>
                  </a:moveTo>
                  <a:lnTo>
                    <a:pt x="11902" y="73886"/>
                  </a:lnTo>
                  <a:lnTo>
                    <a:pt x="11902" y="11519"/>
                  </a:lnTo>
                  <a:lnTo>
                    <a:pt x="49687" y="11519"/>
                  </a:lnTo>
                  <a:close/>
                </a:path>
              </a:pathLst>
            </a:custGeom>
            <a:grpFill/>
            <a:ln w="9298" cap="flat">
              <a:noFill/>
              <a:prstDash val="solid"/>
              <a:miter/>
            </a:ln>
          </p:spPr>
          <p:txBody>
            <a:bodyPr rtlCol="0" anchor="ctr"/>
            <a:lstStyle/>
            <a:p>
              <a:endParaRPr lang="en-US"/>
            </a:p>
          </p:txBody>
        </p:sp>
        <p:sp>
          <p:nvSpPr>
            <p:cNvPr id="18" name="Forma libre: forma 17">
              <a:extLst>
                <a:ext uri="{FF2B5EF4-FFF2-40B4-BE49-F238E27FC236}">
                  <a16:creationId xmlns:a16="http://schemas.microsoft.com/office/drawing/2014/main" id="{92A73FF8-B49B-8789-9866-DBE032CE359B}"/>
                </a:ext>
              </a:extLst>
            </p:cNvPr>
            <p:cNvSpPr/>
            <p:nvPr/>
          </p:nvSpPr>
          <p:spPr>
            <a:xfrm>
              <a:off x="9046618" y="3314827"/>
              <a:ext cx="61306" cy="85404"/>
            </a:xfrm>
            <a:custGeom>
              <a:avLst/>
              <a:gdLst>
                <a:gd name="connsiteX0" fmla="*/ 55450 w 61306"/>
                <a:gd name="connsiteY0" fmla="*/ 1 h 85404"/>
                <a:gd name="connsiteX1" fmla="*/ 5763 w 61306"/>
                <a:gd name="connsiteY1" fmla="*/ 1 h 85404"/>
                <a:gd name="connsiteX2" fmla="*/ 1 w 61306"/>
                <a:gd name="connsiteY2" fmla="*/ 5713 h 85404"/>
                <a:gd name="connsiteX3" fmla="*/ 1 w 61306"/>
                <a:gd name="connsiteY3" fmla="*/ 79599 h 85404"/>
                <a:gd name="connsiteX4" fmla="*/ 5668 w 61306"/>
                <a:gd name="connsiteY4" fmla="*/ 85404 h 85404"/>
                <a:gd name="connsiteX5" fmla="*/ 5763 w 61306"/>
                <a:gd name="connsiteY5" fmla="*/ 85405 h 85404"/>
                <a:gd name="connsiteX6" fmla="*/ 55450 w 61306"/>
                <a:gd name="connsiteY6" fmla="*/ 85405 h 85404"/>
                <a:gd name="connsiteX7" fmla="*/ 61307 w 61306"/>
                <a:gd name="connsiteY7" fmla="*/ 79599 h 85404"/>
                <a:gd name="connsiteX8" fmla="*/ 61307 w 61306"/>
                <a:gd name="connsiteY8" fmla="*/ 5713 h 85404"/>
                <a:gd name="connsiteX9" fmla="*/ 55546 w 61306"/>
                <a:gd name="connsiteY9" fmla="*/ 0 h 85404"/>
                <a:gd name="connsiteX10" fmla="*/ 55450 w 61306"/>
                <a:gd name="connsiteY10" fmla="*/ 1 h 85404"/>
                <a:gd name="connsiteX11" fmla="*/ 49594 w 61306"/>
                <a:gd name="connsiteY11" fmla="*/ 73887 h 85404"/>
                <a:gd name="connsiteX12" fmla="*/ 11809 w 61306"/>
                <a:gd name="connsiteY12" fmla="*/ 73887 h 85404"/>
                <a:gd name="connsiteX13" fmla="*/ 11809 w 61306"/>
                <a:gd name="connsiteY13" fmla="*/ 11519 h 85404"/>
                <a:gd name="connsiteX14" fmla="*/ 49594 w 61306"/>
                <a:gd name="connsiteY14" fmla="*/ 11519 h 8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306" h="85404">
                  <a:moveTo>
                    <a:pt x="55450" y="1"/>
                  </a:moveTo>
                  <a:lnTo>
                    <a:pt x="5763" y="1"/>
                  </a:lnTo>
                  <a:cubicBezTo>
                    <a:pt x="2581" y="1"/>
                    <a:pt x="1" y="2558"/>
                    <a:pt x="1" y="5713"/>
                  </a:cubicBezTo>
                  <a:lnTo>
                    <a:pt x="1" y="79599"/>
                  </a:lnTo>
                  <a:cubicBezTo>
                    <a:pt x="-51" y="82753"/>
                    <a:pt x="2486" y="85352"/>
                    <a:pt x="5668" y="85404"/>
                  </a:cubicBezTo>
                  <a:cubicBezTo>
                    <a:pt x="5700" y="85405"/>
                    <a:pt x="5731" y="85405"/>
                    <a:pt x="5763" y="85405"/>
                  </a:cubicBezTo>
                  <a:lnTo>
                    <a:pt x="55450" y="85405"/>
                  </a:lnTo>
                  <a:cubicBezTo>
                    <a:pt x="58685" y="85405"/>
                    <a:pt x="61307" y="82805"/>
                    <a:pt x="61307" y="79599"/>
                  </a:cubicBezTo>
                  <a:lnTo>
                    <a:pt x="61307" y="5713"/>
                  </a:lnTo>
                  <a:cubicBezTo>
                    <a:pt x="61307" y="2558"/>
                    <a:pt x="58728" y="1"/>
                    <a:pt x="55546" y="0"/>
                  </a:cubicBezTo>
                  <a:cubicBezTo>
                    <a:pt x="55514" y="0"/>
                    <a:pt x="55482" y="0"/>
                    <a:pt x="55450" y="1"/>
                  </a:cubicBezTo>
                  <a:close/>
                  <a:moveTo>
                    <a:pt x="49594" y="73887"/>
                  </a:moveTo>
                  <a:lnTo>
                    <a:pt x="11809" y="73887"/>
                  </a:lnTo>
                  <a:lnTo>
                    <a:pt x="11809" y="11519"/>
                  </a:lnTo>
                  <a:lnTo>
                    <a:pt x="49594" y="11519"/>
                  </a:lnTo>
                  <a:close/>
                </a:path>
              </a:pathLst>
            </a:custGeom>
            <a:grpFill/>
            <a:ln w="9298" cap="flat">
              <a:noFill/>
              <a:prstDash val="solid"/>
              <a:miter/>
            </a:ln>
          </p:spPr>
          <p:txBody>
            <a:bodyPr rtlCol="0" anchor="ctr"/>
            <a:lstStyle/>
            <a:p>
              <a:endParaRPr lang="en-US"/>
            </a:p>
          </p:txBody>
        </p:sp>
        <p:sp>
          <p:nvSpPr>
            <p:cNvPr id="19" name="Forma libre: forma 18">
              <a:extLst>
                <a:ext uri="{FF2B5EF4-FFF2-40B4-BE49-F238E27FC236}">
                  <a16:creationId xmlns:a16="http://schemas.microsoft.com/office/drawing/2014/main" id="{C7A04E86-5D0D-3263-25E5-D438B2B6EF8B}"/>
                </a:ext>
              </a:extLst>
            </p:cNvPr>
            <p:cNvSpPr/>
            <p:nvPr/>
          </p:nvSpPr>
          <p:spPr>
            <a:xfrm>
              <a:off x="8885181" y="3240942"/>
              <a:ext cx="61307" cy="159289"/>
            </a:xfrm>
            <a:custGeom>
              <a:avLst/>
              <a:gdLst>
                <a:gd name="connsiteX0" fmla="*/ 55450 w 61307"/>
                <a:gd name="connsiteY0" fmla="*/ 0 h 159289"/>
                <a:gd name="connsiteX1" fmla="*/ 5763 w 61307"/>
                <a:gd name="connsiteY1" fmla="*/ 0 h 159289"/>
                <a:gd name="connsiteX2" fmla="*/ 0 w 61307"/>
                <a:gd name="connsiteY2" fmla="*/ 5711 h 159289"/>
                <a:gd name="connsiteX3" fmla="*/ 1 w 61307"/>
                <a:gd name="connsiteY3" fmla="*/ 5806 h 159289"/>
                <a:gd name="connsiteX4" fmla="*/ 1 w 61307"/>
                <a:gd name="connsiteY4" fmla="*/ 153484 h 159289"/>
                <a:gd name="connsiteX5" fmla="*/ 5668 w 61307"/>
                <a:gd name="connsiteY5" fmla="*/ 159289 h 159289"/>
                <a:gd name="connsiteX6" fmla="*/ 5763 w 61307"/>
                <a:gd name="connsiteY6" fmla="*/ 159290 h 159289"/>
                <a:gd name="connsiteX7" fmla="*/ 55450 w 61307"/>
                <a:gd name="connsiteY7" fmla="*/ 159290 h 159289"/>
                <a:gd name="connsiteX8" fmla="*/ 61307 w 61307"/>
                <a:gd name="connsiteY8" fmla="*/ 153484 h 159289"/>
                <a:gd name="connsiteX9" fmla="*/ 61307 w 61307"/>
                <a:gd name="connsiteY9" fmla="*/ 119303 h 159289"/>
                <a:gd name="connsiteX10" fmla="*/ 55450 w 61307"/>
                <a:gd name="connsiteY10" fmla="*/ 113497 h 159289"/>
                <a:gd name="connsiteX11" fmla="*/ 49594 w 61307"/>
                <a:gd name="connsiteY11" fmla="*/ 119303 h 159289"/>
                <a:gd name="connsiteX12" fmla="*/ 49594 w 61307"/>
                <a:gd name="connsiteY12" fmla="*/ 147397 h 159289"/>
                <a:gd name="connsiteX13" fmla="*/ 11525 w 61307"/>
                <a:gd name="connsiteY13" fmla="*/ 147397 h 159289"/>
                <a:gd name="connsiteX14" fmla="*/ 11525 w 61307"/>
                <a:gd name="connsiteY14" fmla="*/ 11518 h 159289"/>
                <a:gd name="connsiteX15" fmla="*/ 49310 w 61307"/>
                <a:gd name="connsiteY15" fmla="*/ 11518 h 159289"/>
                <a:gd name="connsiteX16" fmla="*/ 49310 w 61307"/>
                <a:gd name="connsiteY16" fmla="*/ 92334 h 159289"/>
                <a:gd name="connsiteX17" fmla="*/ 55167 w 61307"/>
                <a:gd name="connsiteY17" fmla="*/ 98140 h 159289"/>
                <a:gd name="connsiteX18" fmla="*/ 61024 w 61307"/>
                <a:gd name="connsiteY18" fmla="*/ 92334 h 159289"/>
                <a:gd name="connsiteX19" fmla="*/ 61024 w 61307"/>
                <a:gd name="connsiteY19" fmla="*/ 5806 h 159289"/>
                <a:gd name="connsiteX20" fmla="*/ 55450 w 61307"/>
                <a:gd name="connsiteY20" fmla="*/ 0 h 15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307" h="159289">
                  <a:moveTo>
                    <a:pt x="55450" y="0"/>
                  </a:moveTo>
                  <a:lnTo>
                    <a:pt x="5763" y="0"/>
                  </a:lnTo>
                  <a:cubicBezTo>
                    <a:pt x="2581" y="0"/>
                    <a:pt x="1" y="2557"/>
                    <a:pt x="0" y="5711"/>
                  </a:cubicBezTo>
                  <a:cubicBezTo>
                    <a:pt x="0" y="5743"/>
                    <a:pt x="0" y="5774"/>
                    <a:pt x="1" y="5806"/>
                  </a:cubicBezTo>
                  <a:lnTo>
                    <a:pt x="1" y="153484"/>
                  </a:lnTo>
                  <a:cubicBezTo>
                    <a:pt x="-51" y="156638"/>
                    <a:pt x="2486" y="159237"/>
                    <a:pt x="5668" y="159289"/>
                  </a:cubicBezTo>
                  <a:cubicBezTo>
                    <a:pt x="5700" y="159290"/>
                    <a:pt x="5731" y="159290"/>
                    <a:pt x="5763" y="159290"/>
                  </a:cubicBezTo>
                  <a:lnTo>
                    <a:pt x="55450" y="159290"/>
                  </a:lnTo>
                  <a:cubicBezTo>
                    <a:pt x="58685" y="159290"/>
                    <a:pt x="61307" y="156690"/>
                    <a:pt x="61307" y="153484"/>
                  </a:cubicBezTo>
                  <a:lnTo>
                    <a:pt x="61307" y="119303"/>
                  </a:lnTo>
                  <a:cubicBezTo>
                    <a:pt x="61307" y="116097"/>
                    <a:pt x="58685" y="113497"/>
                    <a:pt x="55450" y="113497"/>
                  </a:cubicBezTo>
                  <a:cubicBezTo>
                    <a:pt x="52216" y="113497"/>
                    <a:pt x="49594" y="116097"/>
                    <a:pt x="49594" y="119303"/>
                  </a:cubicBezTo>
                  <a:lnTo>
                    <a:pt x="49594" y="147397"/>
                  </a:lnTo>
                  <a:lnTo>
                    <a:pt x="11525" y="147397"/>
                  </a:lnTo>
                  <a:lnTo>
                    <a:pt x="11525" y="11518"/>
                  </a:lnTo>
                  <a:lnTo>
                    <a:pt x="49310" y="11518"/>
                  </a:lnTo>
                  <a:lnTo>
                    <a:pt x="49310" y="92334"/>
                  </a:lnTo>
                  <a:cubicBezTo>
                    <a:pt x="49310" y="95540"/>
                    <a:pt x="51933" y="98140"/>
                    <a:pt x="55167" y="98140"/>
                  </a:cubicBezTo>
                  <a:cubicBezTo>
                    <a:pt x="58401" y="98140"/>
                    <a:pt x="61024" y="95540"/>
                    <a:pt x="61024" y="92334"/>
                  </a:cubicBezTo>
                  <a:lnTo>
                    <a:pt x="61024" y="5806"/>
                  </a:lnTo>
                  <a:cubicBezTo>
                    <a:pt x="61027" y="2706"/>
                    <a:pt x="58573" y="150"/>
                    <a:pt x="55450" y="0"/>
                  </a:cubicBezTo>
                  <a:close/>
                </a:path>
              </a:pathLst>
            </a:custGeom>
            <a:grpFill/>
            <a:ln w="9298" cap="flat">
              <a:noFill/>
              <a:prstDash val="solid"/>
              <a:miter/>
            </a:ln>
          </p:spPr>
          <p:txBody>
            <a:bodyPr rtlCol="0" anchor="ctr"/>
            <a:lstStyle/>
            <a:p>
              <a:endParaRPr lang="en-US"/>
            </a:p>
          </p:txBody>
        </p:sp>
        <p:sp>
          <p:nvSpPr>
            <p:cNvPr id="20" name="Forma libre: forma 19">
              <a:extLst>
                <a:ext uri="{FF2B5EF4-FFF2-40B4-BE49-F238E27FC236}">
                  <a16:creationId xmlns:a16="http://schemas.microsoft.com/office/drawing/2014/main" id="{7FE51AF3-EF57-0637-5F79-539F55F62F4B}"/>
                </a:ext>
              </a:extLst>
            </p:cNvPr>
            <p:cNvSpPr/>
            <p:nvPr/>
          </p:nvSpPr>
          <p:spPr>
            <a:xfrm>
              <a:off x="8965853" y="3277838"/>
              <a:ext cx="61307" cy="122393"/>
            </a:xfrm>
            <a:custGeom>
              <a:avLst/>
              <a:gdLst>
                <a:gd name="connsiteX0" fmla="*/ 55544 w 61307"/>
                <a:gd name="connsiteY0" fmla="*/ 0 h 122393"/>
                <a:gd name="connsiteX1" fmla="*/ 5857 w 61307"/>
                <a:gd name="connsiteY1" fmla="*/ 0 h 122393"/>
                <a:gd name="connsiteX2" fmla="*/ 0 w 61307"/>
                <a:gd name="connsiteY2" fmla="*/ 5806 h 122393"/>
                <a:gd name="connsiteX3" fmla="*/ 0 w 61307"/>
                <a:gd name="connsiteY3" fmla="*/ 116588 h 122393"/>
                <a:gd name="connsiteX4" fmla="*/ 5857 w 61307"/>
                <a:gd name="connsiteY4" fmla="*/ 122394 h 122393"/>
                <a:gd name="connsiteX5" fmla="*/ 55544 w 61307"/>
                <a:gd name="connsiteY5" fmla="*/ 122394 h 122393"/>
                <a:gd name="connsiteX6" fmla="*/ 61307 w 61307"/>
                <a:gd name="connsiteY6" fmla="*/ 116682 h 122393"/>
                <a:gd name="connsiteX7" fmla="*/ 61306 w 61307"/>
                <a:gd name="connsiteY7" fmla="*/ 116588 h 122393"/>
                <a:gd name="connsiteX8" fmla="*/ 61306 w 61307"/>
                <a:gd name="connsiteY8" fmla="*/ 5806 h 122393"/>
                <a:gd name="connsiteX9" fmla="*/ 55639 w 61307"/>
                <a:gd name="connsiteY9" fmla="*/ 1 h 122393"/>
                <a:gd name="connsiteX10" fmla="*/ 55544 w 61307"/>
                <a:gd name="connsiteY10" fmla="*/ 0 h 122393"/>
                <a:gd name="connsiteX11" fmla="*/ 49687 w 61307"/>
                <a:gd name="connsiteY11" fmla="*/ 110875 h 122393"/>
                <a:gd name="connsiteX12" fmla="*/ 11902 w 61307"/>
                <a:gd name="connsiteY12" fmla="*/ 110875 h 122393"/>
                <a:gd name="connsiteX13" fmla="*/ 11902 w 61307"/>
                <a:gd name="connsiteY13" fmla="*/ 11612 h 122393"/>
                <a:gd name="connsiteX14" fmla="*/ 49687 w 61307"/>
                <a:gd name="connsiteY14" fmla="*/ 11612 h 12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307" h="122393">
                  <a:moveTo>
                    <a:pt x="55544" y="0"/>
                  </a:moveTo>
                  <a:lnTo>
                    <a:pt x="5857" y="0"/>
                  </a:lnTo>
                  <a:cubicBezTo>
                    <a:pt x="2622" y="0"/>
                    <a:pt x="0" y="2600"/>
                    <a:pt x="0" y="5806"/>
                  </a:cubicBezTo>
                  <a:lnTo>
                    <a:pt x="0" y="116588"/>
                  </a:lnTo>
                  <a:cubicBezTo>
                    <a:pt x="0" y="119794"/>
                    <a:pt x="2622" y="122394"/>
                    <a:pt x="5857" y="122394"/>
                  </a:cubicBezTo>
                  <a:lnTo>
                    <a:pt x="55544" y="122394"/>
                  </a:lnTo>
                  <a:cubicBezTo>
                    <a:pt x="58726" y="122394"/>
                    <a:pt x="61306" y="119837"/>
                    <a:pt x="61307" y="116682"/>
                  </a:cubicBezTo>
                  <a:cubicBezTo>
                    <a:pt x="61307" y="116650"/>
                    <a:pt x="61307" y="116619"/>
                    <a:pt x="61306" y="116588"/>
                  </a:cubicBezTo>
                  <a:lnTo>
                    <a:pt x="61306" y="5806"/>
                  </a:lnTo>
                  <a:cubicBezTo>
                    <a:pt x="61358" y="2651"/>
                    <a:pt x="58821" y="52"/>
                    <a:pt x="55639" y="1"/>
                  </a:cubicBezTo>
                  <a:cubicBezTo>
                    <a:pt x="55607" y="0"/>
                    <a:pt x="55576" y="0"/>
                    <a:pt x="55544" y="0"/>
                  </a:cubicBezTo>
                  <a:close/>
                  <a:moveTo>
                    <a:pt x="49687" y="110875"/>
                  </a:moveTo>
                  <a:lnTo>
                    <a:pt x="11902" y="110875"/>
                  </a:lnTo>
                  <a:lnTo>
                    <a:pt x="11902" y="11612"/>
                  </a:lnTo>
                  <a:lnTo>
                    <a:pt x="49687" y="11612"/>
                  </a:lnTo>
                  <a:close/>
                </a:path>
              </a:pathLst>
            </a:custGeom>
            <a:grpFill/>
            <a:ln w="9298" cap="flat">
              <a:noFill/>
              <a:prstDash val="solid"/>
              <a:miter/>
            </a:ln>
          </p:spPr>
          <p:txBody>
            <a:bodyPr rtlCol="0" anchor="ctr"/>
            <a:lstStyle/>
            <a:p>
              <a:endParaRPr lang="en-US"/>
            </a:p>
          </p:txBody>
        </p:sp>
      </p:grpSp>
      <p:pic>
        <p:nvPicPr>
          <p:cNvPr id="1030" name="Picture 6" descr="diseño de icono de fabricación 13365315 Vector en Vecteezy">
            <a:extLst>
              <a:ext uri="{FF2B5EF4-FFF2-40B4-BE49-F238E27FC236}">
                <a16:creationId xmlns:a16="http://schemas.microsoft.com/office/drawing/2014/main" id="{8F6582F1-C551-98FA-BC79-537EA5FB3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595" y="2764993"/>
            <a:ext cx="1376628" cy="1376628"/>
          </a:xfrm>
          <a:prstGeom prst="rect">
            <a:avLst/>
          </a:prstGeom>
          <a:solidFill>
            <a:schemeClr val="accent6"/>
          </a:solidFill>
        </p:spPr>
      </p:pic>
      <p:pic>
        <p:nvPicPr>
          <p:cNvPr id="1032" name="Picture 8" descr="Fabricante - Iconos gratis de industria">
            <a:extLst>
              <a:ext uri="{FF2B5EF4-FFF2-40B4-BE49-F238E27FC236}">
                <a16:creationId xmlns:a16="http://schemas.microsoft.com/office/drawing/2014/main" id="{EAAAB26A-C4D3-CB4B-979D-E6207992BD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42" y="1979236"/>
            <a:ext cx="1598972" cy="1598972"/>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3" descr="Fábrica con relleno sólido">
            <a:extLst>
              <a:ext uri="{FF2B5EF4-FFF2-40B4-BE49-F238E27FC236}">
                <a16:creationId xmlns:a16="http://schemas.microsoft.com/office/drawing/2014/main" id="{32E4833C-A73F-DB37-54AB-F71D4C148A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444" y="1859077"/>
            <a:ext cx="1598972" cy="1598972"/>
          </a:xfrm>
          <a:prstGeom prst="rect">
            <a:avLst/>
          </a:prstGeom>
        </p:spPr>
      </p:pic>
    </p:spTree>
    <p:extLst>
      <p:ext uri="{BB962C8B-B14F-4D97-AF65-F5344CB8AC3E}">
        <p14:creationId xmlns:p14="http://schemas.microsoft.com/office/powerpoint/2010/main" val="142111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FF0D41E0-2344-48F5-8A86-318C6F422032}"/>
              </a:ext>
            </a:extLst>
          </p:cNvPr>
          <p:cNvSpPr txBox="1">
            <a:spLocks/>
          </p:cNvSpPr>
          <p:nvPr/>
        </p:nvSpPr>
        <p:spPr>
          <a:xfrm>
            <a:off x="0" y="-25406"/>
            <a:ext cx="12191999" cy="78996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3600" b="1" dirty="0">
                <a:solidFill>
                  <a:srgbClr val="002060"/>
                </a:solidFill>
                <a:latin typeface="Arial" panose="020B0604020202020204" pitchFamily="34" charset="0"/>
                <a:cs typeface="Arial" panose="020B0604020202020204" pitchFamily="34" charset="0"/>
              </a:rPr>
              <a:t>Focus on Manufacturing Enterprises</a:t>
            </a:r>
          </a:p>
        </p:txBody>
      </p:sp>
      <p:graphicFrame>
        <p:nvGraphicFramePr>
          <p:cNvPr id="3" name="Diagrama 2">
            <a:extLst>
              <a:ext uri="{FF2B5EF4-FFF2-40B4-BE49-F238E27FC236}">
                <a16:creationId xmlns:a16="http://schemas.microsoft.com/office/drawing/2014/main" id="{2D6035C4-8982-3DB1-9DC2-96F0779538BC}"/>
              </a:ext>
            </a:extLst>
          </p:cNvPr>
          <p:cNvGraphicFramePr/>
          <p:nvPr>
            <p:extLst>
              <p:ext uri="{D42A27DB-BD31-4B8C-83A1-F6EECF244321}">
                <p14:modId xmlns:p14="http://schemas.microsoft.com/office/powerpoint/2010/main" val="15978692"/>
              </p:ext>
            </p:extLst>
          </p:nvPr>
        </p:nvGraphicFramePr>
        <p:xfrm>
          <a:off x="698499" y="639148"/>
          <a:ext cx="11144251" cy="5442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pensando Página Para Colorear">
            <a:extLst>
              <a:ext uri="{FF2B5EF4-FFF2-40B4-BE49-F238E27FC236}">
                <a16:creationId xmlns:a16="http://schemas.microsoft.com/office/drawing/2014/main" id="{8515583E-7FA4-6A5B-E09C-F965110167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290" y="4461776"/>
            <a:ext cx="1153161" cy="1016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nao Software - Outsourcing af professionel softwareudvikling">
            <a:extLst>
              <a:ext uri="{FF2B5EF4-FFF2-40B4-BE49-F238E27FC236}">
                <a16:creationId xmlns:a16="http://schemas.microsoft.com/office/drawing/2014/main" id="{3405B0F2-CD52-7C80-13BE-29A74BDD50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2008" y="2936157"/>
            <a:ext cx="990751" cy="87290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866E17B-C920-FA11-5A3C-61B5F27E19CC}"/>
              </a:ext>
            </a:extLst>
          </p:cNvPr>
          <p:cNvSpPr txBox="1"/>
          <p:nvPr/>
        </p:nvSpPr>
        <p:spPr>
          <a:xfrm>
            <a:off x="341273" y="6083742"/>
            <a:ext cx="7611009" cy="538609"/>
          </a:xfrm>
          <a:prstGeom prst="rect">
            <a:avLst/>
          </a:prstGeom>
          <a:noFill/>
        </p:spPr>
        <p:txBody>
          <a:bodyPr wrap="square" rtlCol="0">
            <a:spAutoFit/>
          </a:bodyPr>
          <a:lstStyle/>
          <a:p>
            <a:r>
              <a:rPr lang="en-US" sz="1050" b="1" baseline="30000" dirty="0">
                <a:solidFill>
                  <a:srgbClr val="002060"/>
                </a:solidFill>
                <a:latin typeface="Arial" panose="020B0604020202020204" pitchFamily="34" charset="0"/>
                <a:cs typeface="Arial" panose="020B0604020202020204" pitchFamily="34" charset="0"/>
              </a:rPr>
              <a:t>1 </a:t>
            </a:r>
            <a:r>
              <a:rPr lang="en-US" sz="1050" b="1" dirty="0">
                <a:solidFill>
                  <a:srgbClr val="002060"/>
                </a:solidFill>
                <a:latin typeface="Arial" panose="020B0604020202020204" pitchFamily="34" charset="0"/>
                <a:cs typeface="Arial" panose="020B0604020202020204" pitchFamily="34" charset="0"/>
              </a:rPr>
              <a:t>IMTS of Mexico, INEGI, 2021. </a:t>
            </a:r>
            <a:r>
              <a:rPr lang="en-US" sz="1100" b="1" dirty="0">
                <a:latin typeface="Arial" panose="020B0604020202020204" pitchFamily="34" charset="0"/>
                <a:cs typeface="Arial" panose="020B0604020202020204" pitchFamily="34" charset="0"/>
                <a:hlinkClick r:id="rId10"/>
              </a:rPr>
              <a:t>https://www.inegi.org.mx/temas/balanza/</a:t>
            </a:r>
            <a:endParaRPr lang="en-US" sz="1100" b="1" dirty="0">
              <a:latin typeface="Arial" panose="020B0604020202020204" pitchFamily="34" charset="0"/>
              <a:cs typeface="Arial" panose="020B0604020202020204" pitchFamily="34" charset="0"/>
            </a:endParaRPr>
          </a:p>
          <a:p>
            <a:r>
              <a:rPr lang="en-US" sz="1050" b="1" baseline="30000" dirty="0">
                <a:solidFill>
                  <a:srgbClr val="002060"/>
                </a:solidFill>
                <a:latin typeface="Arial" panose="020B0604020202020204" pitchFamily="34" charset="0"/>
                <a:cs typeface="Arial" panose="020B0604020202020204" pitchFamily="34" charset="0"/>
              </a:rPr>
              <a:t>2</a:t>
            </a:r>
            <a:r>
              <a:rPr lang="en-US" sz="1050" baseline="30000"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Economic Censuses 2019. INEGI, 2020. </a:t>
            </a:r>
            <a:r>
              <a:rPr lang="en-US" sz="1100" b="1" dirty="0">
                <a:latin typeface="Arial" panose="020B0604020202020204" pitchFamily="34" charset="0"/>
                <a:cs typeface="Arial" panose="020B0604020202020204" pitchFamily="34" charset="0"/>
                <a:hlinkClick r:id="rId11"/>
              </a:rPr>
              <a:t>https://www.inegi.org.mx/programas/ce/2019/</a:t>
            </a:r>
            <a:r>
              <a:rPr lang="en-US" sz="1100" b="1" dirty="0">
                <a:latin typeface="Arial" panose="020B0604020202020204" pitchFamily="34" charset="0"/>
                <a:cs typeface="Arial" panose="020B0604020202020204" pitchFamily="34" charset="0"/>
              </a:rPr>
              <a:t>  </a:t>
            </a:r>
          </a:p>
          <a:p>
            <a:endParaRPr lang="en-US" sz="1050" b="1" baseline="30000" dirty="0">
              <a:solidFill>
                <a:srgbClr val="002060"/>
              </a:solidFill>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1615C183-B49E-358E-9704-451855D3124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7177"/>
          <a:stretch/>
        </p:blipFill>
        <p:spPr bwMode="auto">
          <a:xfrm>
            <a:off x="749005" y="1034475"/>
            <a:ext cx="1512697" cy="123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8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a 1">
            <a:extLst>
              <a:ext uri="{FF2B5EF4-FFF2-40B4-BE49-F238E27FC236}">
                <a16:creationId xmlns:a16="http://schemas.microsoft.com/office/drawing/2014/main" id="{E8D43278-256F-E3F7-D18B-46781D3F2A2A}"/>
              </a:ext>
            </a:extLst>
          </p:cNvPr>
          <p:cNvGraphicFramePr>
            <a:graphicFrameLocks noGrp="1"/>
          </p:cNvGraphicFramePr>
          <p:nvPr>
            <p:extLst>
              <p:ext uri="{D42A27DB-BD31-4B8C-83A1-F6EECF244321}">
                <p14:modId xmlns:p14="http://schemas.microsoft.com/office/powerpoint/2010/main" val="3073493314"/>
              </p:ext>
            </p:extLst>
          </p:nvPr>
        </p:nvGraphicFramePr>
        <p:xfrm>
          <a:off x="2679471" y="3372731"/>
          <a:ext cx="6830009" cy="3097764"/>
        </p:xfrm>
        <a:graphic>
          <a:graphicData uri="http://schemas.openxmlformats.org/drawingml/2006/table">
            <a:tbl>
              <a:tblPr firstRow="1" firstCol="1" bandRow="1"/>
              <a:tblGrid>
                <a:gridCol w="2383704">
                  <a:extLst>
                    <a:ext uri="{9D8B030D-6E8A-4147-A177-3AD203B41FA5}">
                      <a16:colId xmlns:a16="http://schemas.microsoft.com/office/drawing/2014/main" val="2829926789"/>
                    </a:ext>
                  </a:extLst>
                </a:gridCol>
                <a:gridCol w="4446305">
                  <a:extLst>
                    <a:ext uri="{9D8B030D-6E8A-4147-A177-3AD203B41FA5}">
                      <a16:colId xmlns:a16="http://schemas.microsoft.com/office/drawing/2014/main" val="3807910251"/>
                    </a:ext>
                  </a:extLst>
                </a:gridCol>
              </a:tblGrid>
              <a:tr h="857471">
                <a:tc>
                  <a:txBody>
                    <a:bodyPr/>
                    <a:lstStyle/>
                    <a:p>
                      <a:pPr algn="ctr" fontAlgn="t">
                        <a:lnSpc>
                          <a:spcPct val="115000"/>
                        </a:lnSpc>
                        <a:spcBef>
                          <a:spcPts val="0"/>
                        </a:spcBef>
                        <a:spcAft>
                          <a:spcPts val="1000"/>
                        </a:spcAft>
                      </a:pPr>
                      <a:r>
                        <a:rPr lang="en-US" sz="2400" b="1" i="0" u="none" strike="noStrike" kern="100" noProof="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Enterprise size</a:t>
                      </a:r>
                      <a:endParaRPr lang="en-US" sz="4000" b="0" i="0" u="none" strike="noStrike" noProof="0" dirty="0">
                        <a:effectLst/>
                        <a:latin typeface="Arial" panose="020B0604020202020204" pitchFamily="34" charset="0"/>
                      </a:endParaRPr>
                    </a:p>
                  </a:txBody>
                  <a:tcPr marL="184072" marR="184072" marT="25566"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ctr" fontAlgn="t">
                        <a:lnSpc>
                          <a:spcPct val="115000"/>
                        </a:lnSpc>
                        <a:spcBef>
                          <a:spcPts val="0"/>
                        </a:spcBef>
                        <a:spcAft>
                          <a:spcPts val="1000"/>
                        </a:spcAft>
                      </a:pPr>
                      <a:r>
                        <a:rPr lang="en-US" sz="2400" b="1" i="0" u="none" strike="noStrike" kern="100" noProof="0" dirty="0">
                          <a:solidFill>
                            <a:srgbClr val="FFFFFF"/>
                          </a:solidFill>
                          <a:effectLst/>
                          <a:latin typeface="Arial" panose="020B0604020202020204" pitchFamily="34" charset="0"/>
                          <a:cs typeface="Times New Roman" panose="02020603050405020304" pitchFamily="18" charset="0"/>
                        </a:rPr>
                        <a:t>Number of employees</a:t>
                      </a:r>
                      <a:endParaRPr lang="en-US" sz="4000" b="0" i="0" u="none" strike="noStrike" noProof="0" dirty="0">
                        <a:effectLst/>
                        <a:latin typeface="Arial" panose="020B0604020202020204" pitchFamily="34" charset="0"/>
                      </a:endParaRPr>
                    </a:p>
                  </a:txBody>
                  <a:tcPr marL="184072" marR="184072" marT="25566"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728751011"/>
                  </a:ext>
                </a:extLst>
              </a:tr>
              <a:tr h="438290">
                <a:tc>
                  <a:txBody>
                    <a:bodyPr/>
                    <a:lstStyle/>
                    <a:p>
                      <a:pPr algn="l" fontAlgn="t">
                        <a:lnSpc>
                          <a:spcPct val="115000"/>
                        </a:lnSpc>
                        <a:spcBef>
                          <a:spcPts val="0"/>
                        </a:spcBef>
                        <a:spcAft>
                          <a:spcPts val="1000"/>
                        </a:spcAft>
                      </a:pPr>
                      <a:r>
                        <a:rPr lang="es-MX" sz="2400" b="0" i="0" u="none" strike="noStrike"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Micro </a:t>
                      </a:r>
                      <a:endParaRPr lang="es-MX" sz="4000" b="0" i="0" u="none" strike="noStrike" dirty="0">
                        <a:effectLst/>
                        <a:latin typeface="Arial" panose="020B0604020202020204" pitchFamily="34" charset="0"/>
                      </a:endParaRPr>
                    </a:p>
                  </a:txBody>
                  <a:tcPr marL="184072" marR="184072" marT="25566"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fontAlgn="t">
                        <a:lnSpc>
                          <a:spcPct val="115000"/>
                        </a:lnSpc>
                        <a:spcBef>
                          <a:spcPts val="0"/>
                        </a:spcBef>
                        <a:spcAft>
                          <a:spcPts val="1000"/>
                        </a:spcAft>
                      </a:pPr>
                      <a:r>
                        <a:rPr lang="es-MX" sz="2400" b="0" i="0" u="none" strike="noStrike"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1 - 10</a:t>
                      </a:r>
                      <a:endParaRPr lang="es-MX" sz="4000" b="0" i="0" u="none" strike="noStrike" dirty="0">
                        <a:effectLst/>
                        <a:latin typeface="Arial" panose="020B0604020202020204" pitchFamily="34" charset="0"/>
                      </a:endParaRPr>
                    </a:p>
                  </a:txBody>
                  <a:tcPr marL="184072" marR="184072" marT="25566"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579509201"/>
                  </a:ext>
                </a:extLst>
              </a:tr>
              <a:tr h="438290">
                <a:tc>
                  <a:txBody>
                    <a:bodyPr/>
                    <a:lstStyle/>
                    <a:p>
                      <a:pPr algn="l" fontAlgn="t">
                        <a:lnSpc>
                          <a:spcPct val="115000"/>
                        </a:lnSpc>
                        <a:spcBef>
                          <a:spcPts val="0"/>
                        </a:spcBef>
                        <a:spcAft>
                          <a:spcPts val="1000"/>
                        </a:spcAft>
                      </a:pPr>
                      <a:r>
                        <a:rPr lang="es-MX" sz="2400" b="0" i="0" u="none" strike="noStrike" kern="100">
                          <a:effectLst/>
                          <a:latin typeface="Arial" panose="020B0604020202020204" pitchFamily="34" charset="0"/>
                          <a:ea typeface="Times New Roman" panose="02020603050405020304" pitchFamily="18" charset="0"/>
                          <a:cs typeface="Times New Roman" panose="02020603050405020304" pitchFamily="18" charset="0"/>
                        </a:rPr>
                        <a:t>Small</a:t>
                      </a:r>
                      <a:endParaRPr lang="es-MX" sz="4000" b="0" i="0" u="none" strike="noStrike">
                        <a:effectLst/>
                        <a:latin typeface="Arial" panose="020B0604020202020204" pitchFamily="34" charset="0"/>
                      </a:endParaRPr>
                    </a:p>
                  </a:txBody>
                  <a:tcPr marL="184072" marR="184072" marT="25566"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fontAlgn="t">
                        <a:lnSpc>
                          <a:spcPct val="115000"/>
                        </a:lnSpc>
                        <a:spcBef>
                          <a:spcPts val="0"/>
                        </a:spcBef>
                        <a:spcAft>
                          <a:spcPts val="1000"/>
                        </a:spcAft>
                      </a:pPr>
                      <a:r>
                        <a:rPr lang="es-MX" sz="2400" b="0" i="0" u="none" strike="noStrike" kern="100" dirty="0">
                          <a:effectLst/>
                          <a:latin typeface="Arial" panose="020B0604020202020204" pitchFamily="34" charset="0"/>
                          <a:ea typeface="Times New Roman" panose="02020603050405020304" pitchFamily="18" charset="0"/>
                          <a:cs typeface="Times New Roman" panose="02020603050405020304" pitchFamily="18" charset="0"/>
                        </a:rPr>
                        <a:t>11 - 50</a:t>
                      </a:r>
                      <a:endParaRPr lang="es-MX" sz="4000" b="0" i="0" u="none" strike="noStrike" dirty="0">
                        <a:effectLst/>
                        <a:latin typeface="Arial" panose="020B0604020202020204" pitchFamily="34" charset="0"/>
                      </a:endParaRPr>
                    </a:p>
                  </a:txBody>
                  <a:tcPr marL="184072" marR="184072" marT="25566"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419789589"/>
                  </a:ext>
                </a:extLst>
              </a:tr>
              <a:tr h="438290">
                <a:tc>
                  <a:txBody>
                    <a:bodyPr/>
                    <a:lstStyle/>
                    <a:p>
                      <a:pPr algn="l" fontAlgn="t">
                        <a:lnSpc>
                          <a:spcPct val="115000"/>
                        </a:lnSpc>
                        <a:spcBef>
                          <a:spcPts val="0"/>
                        </a:spcBef>
                        <a:spcAft>
                          <a:spcPts val="1000"/>
                        </a:spcAft>
                      </a:pPr>
                      <a:r>
                        <a:rPr lang="es-MX" sz="2400" b="0" i="0" u="none" strike="noStrike"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Medium</a:t>
                      </a:r>
                      <a:endParaRPr lang="es-MX" sz="4000" b="0" i="0" u="none" strike="noStrike">
                        <a:effectLst/>
                        <a:latin typeface="Arial" panose="020B0604020202020204" pitchFamily="34" charset="0"/>
                      </a:endParaRPr>
                    </a:p>
                  </a:txBody>
                  <a:tcPr marL="184072" marR="184072" marT="25566"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fontAlgn="t">
                        <a:lnSpc>
                          <a:spcPct val="115000"/>
                        </a:lnSpc>
                        <a:spcBef>
                          <a:spcPts val="0"/>
                        </a:spcBef>
                        <a:spcAft>
                          <a:spcPts val="1000"/>
                        </a:spcAft>
                      </a:pPr>
                      <a:r>
                        <a:rPr lang="es-MX" sz="2400" b="0" i="0" u="none" strike="noStrike"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51 - 250</a:t>
                      </a:r>
                      <a:endParaRPr lang="es-MX" sz="4000" b="0" i="0" u="none" strike="noStrike" dirty="0">
                        <a:effectLst/>
                        <a:latin typeface="Arial" panose="020B0604020202020204" pitchFamily="34" charset="0"/>
                      </a:endParaRPr>
                    </a:p>
                  </a:txBody>
                  <a:tcPr marL="184072" marR="184072" marT="25566"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596862475"/>
                  </a:ext>
                </a:extLst>
              </a:tr>
              <a:tr h="438290">
                <a:tc>
                  <a:txBody>
                    <a:bodyPr/>
                    <a:lstStyle/>
                    <a:p>
                      <a:pPr algn="l" fontAlgn="t">
                        <a:lnSpc>
                          <a:spcPct val="115000"/>
                        </a:lnSpc>
                        <a:spcBef>
                          <a:spcPts val="0"/>
                        </a:spcBef>
                        <a:spcAft>
                          <a:spcPts val="1000"/>
                        </a:spcAft>
                      </a:pPr>
                      <a:r>
                        <a:rPr lang="es-MX" sz="2400" b="0" i="0" u="none" strike="noStrike" kern="100">
                          <a:effectLst/>
                          <a:latin typeface="Arial" panose="020B0604020202020204" pitchFamily="34" charset="0"/>
                          <a:cs typeface="Times New Roman" panose="02020603050405020304" pitchFamily="18" charset="0"/>
                        </a:rPr>
                        <a:t>Large</a:t>
                      </a:r>
                      <a:endParaRPr lang="es-MX" sz="4000" b="0" i="0" u="none" strike="noStrike">
                        <a:effectLst/>
                        <a:latin typeface="Arial" panose="020B0604020202020204" pitchFamily="34" charset="0"/>
                      </a:endParaRPr>
                    </a:p>
                  </a:txBody>
                  <a:tcPr marL="184072" marR="184072" marT="25566"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fontAlgn="t">
                        <a:lnSpc>
                          <a:spcPct val="115000"/>
                        </a:lnSpc>
                        <a:spcBef>
                          <a:spcPts val="0"/>
                        </a:spcBef>
                        <a:spcAft>
                          <a:spcPts val="1000"/>
                        </a:spcAft>
                      </a:pPr>
                      <a:r>
                        <a:rPr lang="es-MX" sz="2400" b="0" i="0" u="none" strike="noStrike" kern="100" dirty="0">
                          <a:effectLst/>
                          <a:latin typeface="Arial" panose="020B0604020202020204" pitchFamily="34" charset="0"/>
                          <a:ea typeface="Times New Roman" panose="02020603050405020304" pitchFamily="18" charset="0"/>
                          <a:cs typeface="Times New Roman" panose="02020603050405020304" pitchFamily="18" charset="0"/>
                        </a:rPr>
                        <a:t>251 - 500</a:t>
                      </a:r>
                      <a:endParaRPr lang="es-MX" sz="4000" b="0" i="0" u="none" strike="noStrike" dirty="0">
                        <a:effectLst/>
                        <a:latin typeface="Arial" panose="020B0604020202020204" pitchFamily="34" charset="0"/>
                      </a:endParaRPr>
                    </a:p>
                  </a:txBody>
                  <a:tcPr marL="184072" marR="184072" marT="25566"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95950126"/>
                  </a:ext>
                </a:extLst>
              </a:tr>
              <a:tr h="438290">
                <a:tc>
                  <a:txBody>
                    <a:bodyPr/>
                    <a:lstStyle/>
                    <a:p>
                      <a:pPr algn="l" fontAlgn="t">
                        <a:lnSpc>
                          <a:spcPct val="115000"/>
                        </a:lnSpc>
                        <a:spcBef>
                          <a:spcPts val="0"/>
                        </a:spcBef>
                        <a:spcAft>
                          <a:spcPts val="1000"/>
                        </a:spcAft>
                      </a:pPr>
                      <a:r>
                        <a:rPr lang="es-MX" sz="2400" b="0" i="0" u="none" strike="noStrike"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Macro</a:t>
                      </a:r>
                      <a:endParaRPr lang="es-MX" sz="4000" b="0" i="0" u="none" strike="noStrike">
                        <a:effectLst/>
                        <a:latin typeface="Arial" panose="020B0604020202020204" pitchFamily="34" charset="0"/>
                      </a:endParaRPr>
                    </a:p>
                  </a:txBody>
                  <a:tcPr marL="184072" marR="184072" marT="25566"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fontAlgn="t">
                        <a:lnSpc>
                          <a:spcPct val="115000"/>
                        </a:lnSpc>
                        <a:spcBef>
                          <a:spcPts val="0"/>
                        </a:spcBef>
                        <a:spcAft>
                          <a:spcPts val="1000"/>
                        </a:spcAft>
                      </a:pPr>
                      <a:r>
                        <a:rPr lang="es-MX" sz="2400" b="0" i="0" u="none" strike="noStrike"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501 </a:t>
                      </a:r>
                      <a:r>
                        <a:rPr lang="es-MX" sz="2400" b="0" i="0" u="none" strike="noStrike"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t>
                      </a:r>
                      <a:r>
                        <a:rPr lang="es-MX" sz="2400" b="0" i="0" u="none" strike="noStrike"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more</a:t>
                      </a:r>
                      <a:endParaRPr lang="es-MX" sz="4000" b="0" i="0" u="none" strike="noStrike" dirty="0">
                        <a:effectLst/>
                        <a:latin typeface="Arial" panose="020B0604020202020204" pitchFamily="34" charset="0"/>
                      </a:endParaRPr>
                    </a:p>
                  </a:txBody>
                  <a:tcPr marL="184072" marR="184072" marT="25566"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756991515"/>
                  </a:ext>
                </a:extLst>
              </a:tr>
            </a:tbl>
          </a:graphicData>
        </a:graphic>
      </p:graphicFrame>
      <p:sp>
        <p:nvSpPr>
          <p:cNvPr id="3" name="Text Placeholder 1">
            <a:extLst>
              <a:ext uri="{FF2B5EF4-FFF2-40B4-BE49-F238E27FC236}">
                <a16:creationId xmlns:a16="http://schemas.microsoft.com/office/drawing/2014/main" id="{20171C0C-6D70-5391-D3DE-118A3E947EB7}"/>
              </a:ext>
            </a:extLst>
          </p:cNvPr>
          <p:cNvSpPr txBox="1">
            <a:spLocks/>
          </p:cNvSpPr>
          <p:nvPr/>
        </p:nvSpPr>
        <p:spPr>
          <a:xfrm>
            <a:off x="0" y="-169866"/>
            <a:ext cx="12175957" cy="868059"/>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Enterprise size according to number of employees</a:t>
            </a:r>
            <a:endParaRPr kumimoji="0" lang="ko-KR" altLang="en-US" sz="3200" b="1" i="0" u="none" strike="noStrike" kern="1200" cap="none" spc="0" normalizeH="0" baseline="0" noProof="0" dirty="0">
              <a:ln>
                <a:noFill/>
              </a:ln>
              <a:solidFill>
                <a:srgbClr val="002060"/>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graphicFrame>
        <p:nvGraphicFramePr>
          <p:cNvPr id="7" name="Diagrama 6">
            <a:extLst>
              <a:ext uri="{FF2B5EF4-FFF2-40B4-BE49-F238E27FC236}">
                <a16:creationId xmlns:a16="http://schemas.microsoft.com/office/drawing/2014/main" id="{03B3F5AC-6952-3F16-1208-76A510088B09}"/>
              </a:ext>
            </a:extLst>
          </p:cNvPr>
          <p:cNvGraphicFramePr/>
          <p:nvPr>
            <p:extLst>
              <p:ext uri="{D42A27DB-BD31-4B8C-83A1-F6EECF244321}">
                <p14:modId xmlns:p14="http://schemas.microsoft.com/office/powerpoint/2010/main" val="619323624"/>
              </p:ext>
            </p:extLst>
          </p:nvPr>
        </p:nvGraphicFramePr>
        <p:xfrm>
          <a:off x="1804735" y="868059"/>
          <a:ext cx="8566485" cy="2117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760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B5329-71B6-E873-AA20-F6CE4CDADE02}"/>
              </a:ext>
            </a:extLst>
          </p:cNvPr>
          <p:cNvSpPr>
            <a:spLocks noGrp="1"/>
          </p:cNvSpPr>
          <p:nvPr>
            <p:ph type="title"/>
          </p:nvPr>
        </p:nvSpPr>
        <p:spPr>
          <a:xfrm>
            <a:off x="-158044" y="267021"/>
            <a:ext cx="12192000" cy="896145"/>
          </a:xfrm>
        </p:spPr>
        <p:txBody>
          <a:bodyPr>
            <a:noAutofit/>
          </a:bodyPr>
          <a:lstStyle/>
          <a:p>
            <a:pPr algn="ctr"/>
            <a:r>
              <a:rPr lang="en-US" altLang="ko-KR" sz="3200" b="1" dirty="0">
                <a:solidFill>
                  <a:srgbClr val="002060"/>
                </a:solidFill>
                <a:latin typeface="Arial" panose="020B0604020202020204" pitchFamily="34" charset="0"/>
                <a:cs typeface="Arial" panose="020B0604020202020204" pitchFamily="34" charset="0"/>
              </a:rPr>
              <a:t>Employment variables in the Structural Business Statistics</a:t>
            </a:r>
            <a:endParaRPr lang="en-US" sz="3200" dirty="0">
              <a:solidFill>
                <a:srgbClr val="002060"/>
              </a:solidFill>
            </a:endParaRPr>
          </a:p>
        </p:txBody>
      </p:sp>
      <p:graphicFrame>
        <p:nvGraphicFramePr>
          <p:cNvPr id="8" name="7 Diagrama"/>
          <p:cNvGraphicFramePr/>
          <p:nvPr>
            <p:extLst>
              <p:ext uri="{D42A27DB-BD31-4B8C-83A1-F6EECF244321}">
                <p14:modId xmlns:p14="http://schemas.microsoft.com/office/powerpoint/2010/main" val="1560955742"/>
              </p:ext>
            </p:extLst>
          </p:nvPr>
        </p:nvGraphicFramePr>
        <p:xfrm>
          <a:off x="1055890" y="1308296"/>
          <a:ext cx="10156062" cy="4965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1">
            <a:extLst>
              <a:ext uri="{FF2B5EF4-FFF2-40B4-BE49-F238E27FC236}">
                <a16:creationId xmlns:a16="http://schemas.microsoft.com/office/drawing/2014/main" id="{9AC83B48-E592-8BB4-279E-FC17E4C872AE}"/>
              </a:ext>
            </a:extLst>
          </p:cNvPr>
          <p:cNvSpPr txBox="1">
            <a:spLocks/>
          </p:cNvSpPr>
          <p:nvPr/>
        </p:nvSpPr>
        <p:spPr>
          <a:xfrm>
            <a:off x="289912" y="995234"/>
            <a:ext cx="11612175" cy="1427981"/>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es-MX" sz="3300" dirty="0">
              <a:solidFill>
                <a:srgbClr val="002060"/>
              </a:solidFill>
              <a:latin typeface="Arial" pitchFamily="34" charset="0"/>
              <a:cs typeface="Arial" pitchFamily="34" charset="0"/>
            </a:endParaRPr>
          </a:p>
        </p:txBody>
      </p:sp>
      <p:sp>
        <p:nvSpPr>
          <p:cNvPr id="4" name="CuadroTexto 3">
            <a:extLst>
              <a:ext uri="{FF2B5EF4-FFF2-40B4-BE49-F238E27FC236}">
                <a16:creationId xmlns:a16="http://schemas.microsoft.com/office/drawing/2014/main" id="{11EB3580-158C-3658-EBD8-D6A747E7DFF8}"/>
              </a:ext>
            </a:extLst>
          </p:cNvPr>
          <p:cNvSpPr txBox="1"/>
          <p:nvPr/>
        </p:nvSpPr>
        <p:spPr>
          <a:xfrm>
            <a:off x="5589496" y="1408810"/>
            <a:ext cx="6313634" cy="3096000"/>
          </a:xfrm>
          <a:prstGeom prst="rect">
            <a:avLst/>
          </a:prstGeom>
          <a:solidFill>
            <a:srgbClr val="D6E1F1"/>
          </a:solidFill>
          <a:ln>
            <a:noFill/>
          </a:ln>
          <a:effectLst>
            <a:softEdge rad="127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lvl="0"/>
            <a:endParaRPr lang="en-US" dirty="0">
              <a:latin typeface="Arial" panose="020B0604020202020204" pitchFamily="34" charset="0"/>
              <a:cs typeface="Arial" panose="020B0604020202020204" pitchFamily="34" charset="0"/>
            </a:endParaRPr>
          </a:p>
          <a:p>
            <a:pPr lvl="0"/>
            <a:endParaRPr lang="en-US" sz="2400" kern="1200" dirty="0">
              <a:latin typeface="Arial" panose="020B0604020202020204" pitchFamily="34" charset="0"/>
              <a:cs typeface="Arial" panose="020B0604020202020204" pitchFamily="34" charset="0"/>
            </a:endParaRPr>
          </a:p>
          <a:p>
            <a:pPr lvl="0"/>
            <a:endParaRPr lang="en-US" sz="2400" kern="1200" dirty="0">
              <a:latin typeface="Arial" panose="020B0604020202020204" pitchFamily="34" charset="0"/>
              <a:cs typeface="Arial" panose="020B0604020202020204" pitchFamily="34" charset="0"/>
            </a:endParaRPr>
          </a:p>
          <a:p>
            <a:pPr lvl="0"/>
            <a:endParaRPr lang="en-US" kern="1200" dirty="0">
              <a:latin typeface="Arial" panose="020B0604020202020204" pitchFamily="34" charset="0"/>
              <a:cs typeface="Arial" panose="020B0604020202020204" pitchFamily="34" charset="0"/>
            </a:endParaRPr>
          </a:p>
          <a:p>
            <a:pPr lvl="0" algn="ctr"/>
            <a:r>
              <a:rPr lang="en-US" sz="3300" kern="1200" dirty="0">
                <a:latin typeface="Arial" panose="020B0604020202020204" pitchFamily="34" charset="0"/>
                <a:cs typeface="Arial" panose="020B0604020202020204" pitchFamily="34" charset="0"/>
              </a:rPr>
              <a:t>Number of employees disaggregated by sex</a:t>
            </a:r>
            <a:endParaRPr lang="en-US" sz="2400" kern="1200" noProof="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a:p>
            <a:pPr lvl="1">
              <a:buSzPct val="65000"/>
              <a:buFont typeface="Wingdings" panose="05000000000000000000" pitchFamily="2" charset="2"/>
              <a:buChar char="§"/>
            </a:pPr>
            <a:endParaRPr lang="en-US" kern="1200" noProof="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4BD1B4E1-A411-6ED6-E01F-01A6E8935834}"/>
              </a:ext>
            </a:extLst>
          </p:cNvPr>
          <p:cNvSpPr txBox="1"/>
          <p:nvPr/>
        </p:nvSpPr>
        <p:spPr>
          <a:xfrm>
            <a:off x="5589496" y="4957234"/>
            <a:ext cx="6312591" cy="1184940"/>
          </a:xfrm>
          <a:prstGeom prst="rect">
            <a:avLst/>
          </a:prstGeom>
          <a:solidFill>
            <a:srgbClr val="D6E1F1"/>
          </a:solidFill>
        </p:spPr>
        <p:txBody>
          <a:bodyPr wrap="square" rtlCol="0" anchor="ctr">
            <a:spAutoFit/>
          </a:bodyPr>
          <a:lstStyle/>
          <a:p>
            <a:pPr lvl="0"/>
            <a:endParaRPr lang="en-US" sz="1400" dirty="0">
              <a:latin typeface="Arial" panose="020B0604020202020204" pitchFamily="34" charset="0"/>
              <a:cs typeface="Arial" panose="020B0604020202020204" pitchFamily="34" charset="0"/>
            </a:endParaRPr>
          </a:p>
          <a:p>
            <a:pPr lvl="0"/>
            <a:r>
              <a:rPr lang="en-US" sz="3300" dirty="0">
                <a:latin typeface="Arial" panose="020B0604020202020204" pitchFamily="34" charset="0"/>
                <a:cs typeface="Arial" panose="020B0604020202020204" pitchFamily="34" charset="0"/>
              </a:rPr>
              <a:t>Number of employees (Total)</a:t>
            </a:r>
          </a:p>
          <a:p>
            <a:pPr lvl="0"/>
            <a:endParaRPr lang="es-MX" sz="2400" b="1" dirty="0">
              <a:latin typeface="Arial" pitchFamily="34" charset="0"/>
              <a:cs typeface="Arial" pitchFamily="34" charset="0"/>
            </a:endParaRPr>
          </a:p>
        </p:txBody>
      </p:sp>
    </p:spTree>
    <p:extLst>
      <p:ext uri="{BB962C8B-B14F-4D97-AF65-F5344CB8AC3E}">
        <p14:creationId xmlns:p14="http://schemas.microsoft.com/office/powerpoint/2010/main" val="427137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a:extLst>
              <a:ext uri="{FF2B5EF4-FFF2-40B4-BE49-F238E27FC236}">
                <a16:creationId xmlns:a16="http://schemas.microsoft.com/office/drawing/2014/main" id="{E1C81E02-541D-3F43-9A6E-466AA320CD2F}"/>
              </a:ext>
            </a:extLst>
          </p:cNvPr>
          <p:cNvSpPr txBox="1">
            <a:spLocks/>
          </p:cNvSpPr>
          <p:nvPr/>
        </p:nvSpPr>
        <p:spPr>
          <a:xfrm>
            <a:off x="0" y="0"/>
            <a:ext cx="12191999" cy="98544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Disseminated variables</a:t>
            </a:r>
            <a:endParaRPr kumimoji="0" lang="en-US" altLang="ko-KR" sz="3200" b="1" i="0" u="none" strike="noStrike" kern="1200" cap="none" spc="0" normalizeH="0" baseline="0" dirty="0">
              <a:ln>
                <a:noFill/>
              </a:ln>
              <a:solidFill>
                <a:srgbClr val="002060"/>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43" name="Marcador de contenido 1">
            <a:extLst>
              <a:ext uri="{FF2B5EF4-FFF2-40B4-BE49-F238E27FC236}">
                <a16:creationId xmlns:a16="http://schemas.microsoft.com/office/drawing/2014/main" id="{8330A08C-7C17-4C15-B445-758190FC61A9}"/>
              </a:ext>
            </a:extLst>
          </p:cNvPr>
          <p:cNvSpPr txBox="1">
            <a:spLocks/>
          </p:cNvSpPr>
          <p:nvPr/>
        </p:nvSpPr>
        <p:spPr>
          <a:xfrm>
            <a:off x="344555" y="1073428"/>
            <a:ext cx="11529391" cy="498092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s-MX" sz="36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3" name="CuadroTexto 2">
            <a:extLst>
              <a:ext uri="{FF2B5EF4-FFF2-40B4-BE49-F238E27FC236}">
                <a16:creationId xmlns:a16="http://schemas.microsoft.com/office/drawing/2014/main" id="{668BB68A-D4C0-BEB7-8713-63897920C0BB}"/>
              </a:ext>
            </a:extLst>
          </p:cNvPr>
          <p:cNvSpPr txBox="1"/>
          <p:nvPr/>
        </p:nvSpPr>
        <p:spPr>
          <a:xfrm>
            <a:off x="344555" y="1029434"/>
            <a:ext cx="11529391" cy="584775"/>
          </a:xfrm>
          <a:prstGeom prst="rect">
            <a:avLst/>
          </a:prstGeom>
          <a:noFill/>
        </p:spPr>
        <p:txBody>
          <a:bodyPr wrap="square">
            <a:spAutoFit/>
          </a:bodyPr>
          <a:lstStyle/>
          <a:p>
            <a:pPr algn="ctr"/>
            <a:r>
              <a:rPr lang="en-US" sz="3200" u="sng" dirty="0">
                <a:solidFill>
                  <a:srgbClr val="002060"/>
                </a:solidFill>
                <a:latin typeface="Arial" panose="020B0604020202020204" pitchFamily="34" charset="0"/>
                <a:ea typeface="Times New Roman" panose="02020603050405020304" pitchFamily="18" charset="0"/>
                <a:cs typeface="Arial" panose="020B0604020202020204" pitchFamily="34" charset="0"/>
              </a:rPr>
              <a:t>Main variables disaggregated by sex of the employees:</a:t>
            </a:r>
          </a:p>
        </p:txBody>
      </p:sp>
      <p:graphicFrame>
        <p:nvGraphicFramePr>
          <p:cNvPr id="2" name="Diagrama 1">
            <a:extLst>
              <a:ext uri="{FF2B5EF4-FFF2-40B4-BE49-F238E27FC236}">
                <a16:creationId xmlns:a16="http://schemas.microsoft.com/office/drawing/2014/main" id="{A4B942B2-0BC6-E555-C4A1-5607033899CE}"/>
              </a:ext>
            </a:extLst>
          </p:cNvPr>
          <p:cNvGraphicFramePr/>
          <p:nvPr>
            <p:extLst>
              <p:ext uri="{D42A27DB-BD31-4B8C-83A1-F6EECF244321}">
                <p14:modId xmlns:p14="http://schemas.microsoft.com/office/powerpoint/2010/main" val="3129221260"/>
              </p:ext>
            </p:extLst>
          </p:nvPr>
        </p:nvGraphicFramePr>
        <p:xfrm>
          <a:off x="318054" y="1746191"/>
          <a:ext cx="11529391" cy="4980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21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B5329-71B6-E873-AA20-F6CE4CDADE02}"/>
              </a:ext>
            </a:extLst>
          </p:cNvPr>
          <p:cNvSpPr>
            <a:spLocks noGrp="1"/>
          </p:cNvSpPr>
          <p:nvPr>
            <p:ph type="title"/>
          </p:nvPr>
        </p:nvSpPr>
        <p:spPr>
          <a:xfrm>
            <a:off x="0" y="-29980"/>
            <a:ext cx="12192000" cy="896145"/>
          </a:xfrm>
        </p:spPr>
        <p:txBody>
          <a:bodyPr>
            <a:noAutofit/>
          </a:bodyPr>
          <a:lstStyle/>
          <a:p>
            <a:pPr algn="ctr"/>
            <a:r>
              <a:rPr lang="en-US" altLang="ko-KR" sz="3200" b="1" dirty="0">
                <a:solidFill>
                  <a:srgbClr val="002060"/>
                </a:solidFill>
                <a:latin typeface="Arial" panose="020B0604020202020204" pitchFamily="34" charset="0"/>
                <a:cs typeface="Arial" panose="020B0604020202020204" pitchFamily="34" charset="0"/>
              </a:rPr>
              <a:t>Data Validation</a:t>
            </a:r>
            <a:endParaRPr lang="en-US" sz="3200" dirty="0">
              <a:solidFill>
                <a:srgbClr val="002060"/>
              </a:solidFill>
            </a:endParaRPr>
          </a:p>
        </p:txBody>
      </p:sp>
      <p:grpSp>
        <p:nvGrpSpPr>
          <p:cNvPr id="19" name="Grupo 18">
            <a:extLst>
              <a:ext uri="{FF2B5EF4-FFF2-40B4-BE49-F238E27FC236}">
                <a16:creationId xmlns:a16="http://schemas.microsoft.com/office/drawing/2014/main" id="{A05365C3-AFD4-5F65-462E-E55501E53781}"/>
              </a:ext>
            </a:extLst>
          </p:cNvPr>
          <p:cNvGrpSpPr/>
          <p:nvPr/>
        </p:nvGrpSpPr>
        <p:grpSpPr>
          <a:xfrm>
            <a:off x="1802296" y="866165"/>
            <a:ext cx="11124388" cy="5658474"/>
            <a:chOff x="68449" y="570346"/>
            <a:chExt cx="11665540" cy="5941040"/>
          </a:xfrm>
        </p:grpSpPr>
        <p:graphicFrame>
          <p:nvGraphicFramePr>
            <p:cNvPr id="3" name="Diagrama 2">
              <a:extLst>
                <a:ext uri="{FF2B5EF4-FFF2-40B4-BE49-F238E27FC236}">
                  <a16:creationId xmlns:a16="http://schemas.microsoft.com/office/drawing/2014/main" id="{D57D32DB-76D8-FA6D-E201-D5E700CF2790}"/>
                </a:ext>
              </a:extLst>
            </p:cNvPr>
            <p:cNvGraphicFramePr/>
            <p:nvPr>
              <p:extLst>
                <p:ext uri="{D42A27DB-BD31-4B8C-83A1-F6EECF244321}">
                  <p14:modId xmlns:p14="http://schemas.microsoft.com/office/powerpoint/2010/main" val="300375655"/>
                </p:ext>
              </p:extLst>
            </p:nvPr>
          </p:nvGraphicFramePr>
          <p:xfrm>
            <a:off x="1842869" y="570346"/>
            <a:ext cx="9891120" cy="5928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a:extLst>
                <a:ext uri="{FF2B5EF4-FFF2-40B4-BE49-F238E27FC236}">
                  <a16:creationId xmlns:a16="http://schemas.microsoft.com/office/drawing/2014/main" id="{A7AA87B9-F4FB-D0CB-AED1-4E6946DA5D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903" y="5658674"/>
              <a:ext cx="675204" cy="840599"/>
            </a:xfrm>
            <a:prstGeom prst="rect">
              <a:avLst/>
            </a:prstGeom>
            <a:noFill/>
            <a:extLst>
              <a:ext uri="{909E8E84-426E-40DD-AFC4-6F175D3DCCD1}">
                <a14:hiddenFill xmlns:a14="http://schemas.microsoft.com/office/drawing/2010/main">
                  <a:solidFill>
                    <a:srgbClr val="FFFFFF"/>
                  </a:solidFill>
                </a14:hiddenFill>
              </a:ext>
            </a:extLst>
          </p:spPr>
        </p:pic>
        <p:pic>
          <p:nvPicPr>
            <p:cNvPr id="4" name="Gráfico 3">
              <a:extLst>
                <a:ext uri="{FF2B5EF4-FFF2-40B4-BE49-F238E27FC236}">
                  <a16:creationId xmlns:a16="http://schemas.microsoft.com/office/drawing/2014/main" id="{7612A6CA-CB9E-FA99-7D51-9C328881DB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07583" y="694578"/>
              <a:ext cx="671367" cy="671367"/>
            </a:xfrm>
            <a:prstGeom prst="rect">
              <a:avLst/>
            </a:prstGeom>
          </p:spPr>
        </p:pic>
        <p:pic>
          <p:nvPicPr>
            <p:cNvPr id="5" name="Gráfico 4">
              <a:extLst>
                <a:ext uri="{FF2B5EF4-FFF2-40B4-BE49-F238E27FC236}">
                  <a16:creationId xmlns:a16="http://schemas.microsoft.com/office/drawing/2014/main" id="{41832643-5DD0-D134-EAC8-D0FFE3B302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45515" y="3245914"/>
              <a:ext cx="671367" cy="671367"/>
            </a:xfrm>
            <a:prstGeom prst="rect">
              <a:avLst/>
            </a:prstGeom>
          </p:spPr>
        </p:pic>
        <p:pic>
          <p:nvPicPr>
            <p:cNvPr id="6" name="Gráfico 5">
              <a:extLst>
                <a:ext uri="{FF2B5EF4-FFF2-40B4-BE49-F238E27FC236}">
                  <a16:creationId xmlns:a16="http://schemas.microsoft.com/office/drawing/2014/main" id="{2EAB55D5-58D8-4467-F037-88BB25CBB7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41099" y="1977018"/>
              <a:ext cx="742542" cy="742542"/>
            </a:xfrm>
            <a:prstGeom prst="rect">
              <a:avLst/>
            </a:prstGeom>
          </p:spPr>
        </p:pic>
        <p:pic>
          <p:nvPicPr>
            <p:cNvPr id="7" name="Gráfico 6">
              <a:extLst>
                <a:ext uri="{FF2B5EF4-FFF2-40B4-BE49-F238E27FC236}">
                  <a16:creationId xmlns:a16="http://schemas.microsoft.com/office/drawing/2014/main" id="{0586310B-7BCB-D092-93C7-94E0FB0A91B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82232" y="3325597"/>
              <a:ext cx="671367" cy="902150"/>
            </a:xfrm>
            <a:prstGeom prst="rect">
              <a:avLst/>
            </a:prstGeom>
          </p:spPr>
        </p:pic>
        <p:pic>
          <p:nvPicPr>
            <p:cNvPr id="8" name="Gráfico 7">
              <a:extLst>
                <a:ext uri="{FF2B5EF4-FFF2-40B4-BE49-F238E27FC236}">
                  <a16:creationId xmlns:a16="http://schemas.microsoft.com/office/drawing/2014/main" id="{50978817-05A1-288D-9BBA-BB7C45FE788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374511" y="3336783"/>
              <a:ext cx="692348" cy="902150"/>
            </a:xfrm>
            <a:prstGeom prst="rect">
              <a:avLst/>
            </a:prstGeom>
          </p:spPr>
        </p:pic>
        <p:pic>
          <p:nvPicPr>
            <p:cNvPr id="9" name="Gráfico 8">
              <a:extLst>
                <a:ext uri="{FF2B5EF4-FFF2-40B4-BE49-F238E27FC236}">
                  <a16:creationId xmlns:a16="http://schemas.microsoft.com/office/drawing/2014/main" id="{F2088CCE-9A82-B51A-0B1C-C9D3782AD4C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156116" y="4453717"/>
              <a:ext cx="675203" cy="675203"/>
            </a:xfrm>
            <a:prstGeom prst="rect">
              <a:avLst/>
            </a:prstGeom>
          </p:spPr>
        </p:pic>
        <p:pic>
          <p:nvPicPr>
            <p:cNvPr id="10" name="Gráfico 9">
              <a:extLst>
                <a:ext uri="{FF2B5EF4-FFF2-40B4-BE49-F238E27FC236}">
                  <a16:creationId xmlns:a16="http://schemas.microsoft.com/office/drawing/2014/main" id="{E669F68B-1635-7859-BE07-F1A0DBBBA17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156441" y="4562073"/>
              <a:ext cx="396742" cy="383943"/>
            </a:xfrm>
            <a:prstGeom prst="rect">
              <a:avLst/>
            </a:prstGeom>
          </p:spPr>
        </p:pic>
        <p:pic>
          <p:nvPicPr>
            <p:cNvPr id="11" name="Gráfico 10">
              <a:extLst>
                <a:ext uri="{FF2B5EF4-FFF2-40B4-BE49-F238E27FC236}">
                  <a16:creationId xmlns:a16="http://schemas.microsoft.com/office/drawing/2014/main" id="{D2EEA023-659E-C9F7-6823-C014C769EAC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802061" y="4512331"/>
              <a:ext cx="289150" cy="288397"/>
            </a:xfrm>
            <a:prstGeom prst="rect">
              <a:avLst/>
            </a:prstGeom>
          </p:spPr>
        </p:pic>
        <p:sp>
          <p:nvSpPr>
            <p:cNvPr id="12" name="CuadroTexto 11">
              <a:extLst>
                <a:ext uri="{FF2B5EF4-FFF2-40B4-BE49-F238E27FC236}">
                  <a16:creationId xmlns:a16="http://schemas.microsoft.com/office/drawing/2014/main" id="{B7F817A2-AF7B-E40E-BCD2-99B107900687}"/>
                </a:ext>
              </a:extLst>
            </p:cNvPr>
            <p:cNvSpPr txBox="1"/>
            <p:nvPr/>
          </p:nvSpPr>
          <p:spPr>
            <a:xfrm>
              <a:off x="650825" y="1819629"/>
              <a:ext cx="2629768" cy="923330"/>
            </a:xfrm>
            <a:prstGeom prst="rect">
              <a:avLst/>
            </a:prstGeom>
            <a:noFill/>
          </p:spPr>
          <p:txBody>
            <a:bodyPr wrap="square" rtlCol="0">
              <a:spAutoFit/>
            </a:bodyPr>
            <a:lstStyle/>
            <a:p>
              <a:pPr algn="r"/>
              <a:r>
                <a:rPr lang="en-US" b="1" dirty="0">
                  <a:solidFill>
                    <a:srgbClr val="002060"/>
                  </a:solidFill>
                  <a:latin typeface="Arial" panose="020B0604020202020204" pitchFamily="34" charset="0"/>
                  <a:cs typeface="Arial" panose="020B0604020202020204" pitchFamily="34" charset="0"/>
                </a:rPr>
                <a:t>Surveys of the Manufacturing Industry </a:t>
              </a:r>
              <a:endParaRPr lang="es-MX" b="1" dirty="0">
                <a:solidFill>
                  <a:srgbClr val="002060"/>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ABD7DCA5-55CB-3A7D-6CD7-50F3908029D9}"/>
                </a:ext>
              </a:extLst>
            </p:cNvPr>
            <p:cNvSpPr txBox="1"/>
            <p:nvPr/>
          </p:nvSpPr>
          <p:spPr>
            <a:xfrm>
              <a:off x="1194027" y="5588056"/>
              <a:ext cx="2125899" cy="923330"/>
            </a:xfrm>
            <a:prstGeom prst="rect">
              <a:avLst/>
            </a:prstGeom>
            <a:noFill/>
          </p:spPr>
          <p:txBody>
            <a:bodyPr wrap="square" rtlCol="0">
              <a:spAutoFit/>
            </a:bodyPr>
            <a:lstStyle/>
            <a:p>
              <a:pPr algn="r"/>
              <a:r>
                <a:rPr lang="en-US" b="1" dirty="0">
                  <a:solidFill>
                    <a:srgbClr val="002060"/>
                  </a:solidFill>
                  <a:latin typeface="Arial" panose="020B0604020202020204" pitchFamily="34" charset="0"/>
                  <a:cs typeface="Arial" panose="020B0604020202020204" pitchFamily="34" charset="0"/>
                </a:rPr>
                <a:t>The Mexican Institute of Social Security </a:t>
              </a:r>
              <a:endParaRPr lang="es-MX" b="1" dirty="0">
                <a:solidFill>
                  <a:srgbClr val="002060"/>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293872AE-38F9-B070-7D86-0247F9AA7219}"/>
                </a:ext>
              </a:extLst>
            </p:cNvPr>
            <p:cNvSpPr txBox="1"/>
            <p:nvPr/>
          </p:nvSpPr>
          <p:spPr>
            <a:xfrm>
              <a:off x="982135" y="762112"/>
              <a:ext cx="2281476" cy="646331"/>
            </a:xfrm>
            <a:prstGeom prst="rect">
              <a:avLst/>
            </a:prstGeom>
            <a:noFill/>
          </p:spPr>
          <p:txBody>
            <a:bodyPr wrap="square" rtlCol="0">
              <a:spAutoFit/>
            </a:bodyPr>
            <a:lstStyle/>
            <a:p>
              <a:pPr algn="r"/>
              <a:r>
                <a:rPr lang="en-US" b="1" dirty="0">
                  <a:solidFill>
                    <a:srgbClr val="002060"/>
                  </a:solidFill>
                  <a:latin typeface="Arial" panose="020B0604020202020204" pitchFamily="34" charset="0"/>
                  <a:cs typeface="Arial" panose="020B0604020202020204" pitchFamily="34" charset="0"/>
                </a:rPr>
                <a:t>Economic Censuses </a:t>
              </a:r>
            </a:p>
          </p:txBody>
        </p:sp>
        <p:sp>
          <p:nvSpPr>
            <p:cNvPr id="15" name="CuadroTexto 14">
              <a:extLst>
                <a:ext uri="{FF2B5EF4-FFF2-40B4-BE49-F238E27FC236}">
                  <a16:creationId xmlns:a16="http://schemas.microsoft.com/office/drawing/2014/main" id="{F2C9D870-5702-4A87-22F7-76F6A0E50B79}"/>
                </a:ext>
              </a:extLst>
            </p:cNvPr>
            <p:cNvSpPr txBox="1"/>
            <p:nvPr/>
          </p:nvSpPr>
          <p:spPr>
            <a:xfrm>
              <a:off x="68449" y="4421034"/>
              <a:ext cx="3251477" cy="646331"/>
            </a:xfrm>
            <a:prstGeom prst="rect">
              <a:avLst/>
            </a:prstGeom>
            <a:noFill/>
          </p:spPr>
          <p:txBody>
            <a:bodyPr wrap="square" rtlCol="0">
              <a:spAutoFit/>
            </a:bodyPr>
            <a:lstStyle/>
            <a:p>
              <a:pPr algn="r"/>
              <a:r>
                <a:rPr lang="en-US" b="1" i="0" dirty="0">
                  <a:solidFill>
                    <a:srgbClr val="002060"/>
                  </a:solidFill>
                  <a:effectLst/>
                  <a:latin typeface="Arial" panose="020B0604020202020204" pitchFamily="34" charset="0"/>
                  <a:cs typeface="Arial" panose="020B0604020202020204" pitchFamily="34" charset="0"/>
                </a:rPr>
                <a:t>Export Value Added of Global Manufacturing</a:t>
              </a:r>
              <a:endParaRPr lang="es-MX" b="1" dirty="0">
                <a:solidFill>
                  <a:srgbClr val="002060"/>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00395D24-40FC-BC1A-0C76-2111EC049DDC}"/>
                </a:ext>
              </a:extLst>
            </p:cNvPr>
            <p:cNvSpPr txBox="1"/>
            <p:nvPr/>
          </p:nvSpPr>
          <p:spPr>
            <a:xfrm>
              <a:off x="242630" y="3094427"/>
              <a:ext cx="3063927" cy="923330"/>
            </a:xfrm>
            <a:prstGeom prst="rect">
              <a:avLst/>
            </a:prstGeom>
            <a:noFill/>
          </p:spPr>
          <p:txBody>
            <a:bodyPr wrap="square" rtlCol="0">
              <a:spAutoFit/>
            </a:bodyPr>
            <a:lstStyle/>
            <a:p>
              <a:pPr algn="r"/>
              <a:r>
                <a:rPr lang="en-US" b="1" i="0" dirty="0">
                  <a:solidFill>
                    <a:srgbClr val="002060"/>
                  </a:solidFill>
                  <a:effectLst/>
                  <a:latin typeface="Arial" panose="020B0604020202020204" pitchFamily="34" charset="0"/>
                  <a:cs typeface="Arial" panose="020B0604020202020204" pitchFamily="34" charset="0"/>
                </a:rPr>
                <a:t>Manufacturing, Maquila and Export Service Industry (IMMEX)</a:t>
              </a:r>
              <a:endParaRPr lang="es-MX" b="1" dirty="0">
                <a:solidFill>
                  <a:srgbClr val="002060"/>
                </a:solidFill>
                <a:latin typeface="Arial" panose="020B0604020202020204" pitchFamily="34" charset="0"/>
                <a:cs typeface="Arial" panose="020B0604020202020204" pitchFamily="34" charset="0"/>
              </a:endParaRPr>
            </a:p>
          </p:txBody>
        </p:sp>
        <p:cxnSp>
          <p:nvCxnSpPr>
            <p:cNvPr id="23" name="Conector recto 22">
              <a:extLst>
                <a:ext uri="{FF2B5EF4-FFF2-40B4-BE49-F238E27FC236}">
                  <a16:creationId xmlns:a16="http://schemas.microsoft.com/office/drawing/2014/main" id="{7B51DB13-B3B9-86BC-22CA-469A331AD037}"/>
                </a:ext>
              </a:extLst>
            </p:cNvPr>
            <p:cNvCxnSpPr>
              <a:cxnSpLocks/>
            </p:cNvCxnSpPr>
            <p:nvPr/>
          </p:nvCxnSpPr>
          <p:spPr>
            <a:xfrm flipV="1">
              <a:off x="3395976" y="1116054"/>
              <a:ext cx="575538" cy="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F0DA90FE-27D6-2226-DC16-93A72E22E25C}"/>
                </a:ext>
              </a:extLst>
            </p:cNvPr>
            <p:cNvCxnSpPr>
              <a:cxnSpLocks/>
            </p:cNvCxnSpPr>
            <p:nvPr/>
          </p:nvCxnSpPr>
          <p:spPr>
            <a:xfrm flipV="1">
              <a:off x="3352541" y="4754044"/>
              <a:ext cx="575538" cy="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66FE132B-54CC-E1C1-1936-9F9B93556011}"/>
                </a:ext>
              </a:extLst>
            </p:cNvPr>
            <p:cNvCxnSpPr>
              <a:cxnSpLocks/>
            </p:cNvCxnSpPr>
            <p:nvPr/>
          </p:nvCxnSpPr>
          <p:spPr>
            <a:xfrm flipV="1">
              <a:off x="3386697" y="2348288"/>
              <a:ext cx="575538" cy="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4C0CCB98-9F62-47B3-76B7-6D9BCCF637B3}"/>
                </a:ext>
              </a:extLst>
            </p:cNvPr>
            <p:cNvCxnSpPr>
              <a:cxnSpLocks/>
            </p:cNvCxnSpPr>
            <p:nvPr/>
          </p:nvCxnSpPr>
          <p:spPr>
            <a:xfrm flipV="1">
              <a:off x="3386697" y="6134892"/>
              <a:ext cx="575538" cy="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D1D261FA-8C9E-7A3D-1FB3-53C964F0D844}"/>
                </a:ext>
              </a:extLst>
            </p:cNvPr>
            <p:cNvCxnSpPr>
              <a:cxnSpLocks/>
            </p:cNvCxnSpPr>
            <p:nvPr/>
          </p:nvCxnSpPr>
          <p:spPr>
            <a:xfrm flipV="1">
              <a:off x="3386697" y="3580522"/>
              <a:ext cx="575538" cy="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1" name="Abrir llave 20">
            <a:extLst>
              <a:ext uri="{FF2B5EF4-FFF2-40B4-BE49-F238E27FC236}">
                <a16:creationId xmlns:a16="http://schemas.microsoft.com/office/drawing/2014/main" id="{53E361FE-6374-C56E-643E-24C76A174EE4}"/>
              </a:ext>
            </a:extLst>
          </p:cNvPr>
          <p:cNvSpPr/>
          <p:nvPr/>
        </p:nvSpPr>
        <p:spPr>
          <a:xfrm>
            <a:off x="1672877" y="984488"/>
            <a:ext cx="753578" cy="4223437"/>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brir llave 21">
            <a:extLst>
              <a:ext uri="{FF2B5EF4-FFF2-40B4-BE49-F238E27FC236}">
                <a16:creationId xmlns:a16="http://schemas.microsoft.com/office/drawing/2014/main" id="{3F60C37B-FE9D-0E08-CE21-BDA91203D926}"/>
              </a:ext>
            </a:extLst>
          </p:cNvPr>
          <p:cNvSpPr/>
          <p:nvPr/>
        </p:nvSpPr>
        <p:spPr>
          <a:xfrm>
            <a:off x="1802297" y="5671622"/>
            <a:ext cx="555360" cy="763697"/>
          </a:xfrm>
          <a:prstGeom prst="leftBrace">
            <a:avLst>
              <a:gd name="adj1" fmla="val 8333"/>
              <a:gd name="adj2" fmla="val 51603"/>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CuadroTexto 23">
            <a:extLst>
              <a:ext uri="{FF2B5EF4-FFF2-40B4-BE49-F238E27FC236}">
                <a16:creationId xmlns:a16="http://schemas.microsoft.com/office/drawing/2014/main" id="{19295860-3CAB-9088-F6F2-374EE53BEA3C}"/>
              </a:ext>
            </a:extLst>
          </p:cNvPr>
          <p:cNvSpPr txBox="1"/>
          <p:nvPr/>
        </p:nvSpPr>
        <p:spPr>
          <a:xfrm>
            <a:off x="145772" y="2491421"/>
            <a:ext cx="1527103" cy="1754326"/>
          </a:xfrm>
          <a:prstGeom prst="rect">
            <a:avLst/>
          </a:prstGeom>
          <a:noFill/>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Internal data sources</a:t>
            </a:r>
          </a:p>
          <a:p>
            <a:pPr algn="ctr"/>
            <a:r>
              <a:rPr lang="en-US" b="1" dirty="0">
                <a:solidFill>
                  <a:srgbClr val="002060"/>
                </a:solidFill>
                <a:latin typeface="Arial" panose="020B0604020202020204" pitchFamily="34" charset="0"/>
                <a:cs typeface="Arial" panose="020B0604020202020204" pitchFamily="34" charset="0"/>
              </a:rPr>
              <a:t>(Economic programs of INEGI) </a:t>
            </a:r>
          </a:p>
        </p:txBody>
      </p:sp>
      <p:sp>
        <p:nvSpPr>
          <p:cNvPr id="29" name="CuadroTexto 28">
            <a:extLst>
              <a:ext uri="{FF2B5EF4-FFF2-40B4-BE49-F238E27FC236}">
                <a16:creationId xmlns:a16="http://schemas.microsoft.com/office/drawing/2014/main" id="{503621E9-BA52-8D8A-9F3A-523378E31FA3}"/>
              </a:ext>
            </a:extLst>
          </p:cNvPr>
          <p:cNvSpPr txBox="1"/>
          <p:nvPr/>
        </p:nvSpPr>
        <p:spPr>
          <a:xfrm>
            <a:off x="-19078" y="5569389"/>
            <a:ext cx="1822624" cy="923330"/>
          </a:xfrm>
          <a:prstGeom prst="rect">
            <a:avLst/>
          </a:prstGeom>
          <a:noFill/>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External administrative records  </a:t>
            </a:r>
          </a:p>
        </p:txBody>
      </p:sp>
    </p:spTree>
    <p:extLst>
      <p:ext uri="{BB962C8B-B14F-4D97-AF65-F5344CB8AC3E}">
        <p14:creationId xmlns:p14="http://schemas.microsoft.com/office/powerpoint/2010/main" val="282484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449153-3DC8-284B-B7AA-93BEBDC458D8}"/>
              </a:ext>
            </a:extLst>
          </p:cNvPr>
          <p:cNvSpPr txBox="1">
            <a:spLocks/>
          </p:cNvSpPr>
          <p:nvPr/>
        </p:nvSpPr>
        <p:spPr>
          <a:xfrm>
            <a:off x="6378704" y="2675136"/>
            <a:ext cx="472964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o-KR" altLang="en-US" sz="3200" dirty="0">
              <a:solidFill>
                <a:schemeClr val="bg1"/>
              </a:solidFill>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6F061D62-0A9C-754F-A97E-84517E2E851B}"/>
              </a:ext>
            </a:extLst>
          </p:cNvPr>
          <p:cNvSpPr txBox="1">
            <a:spLocks/>
          </p:cNvSpPr>
          <p:nvPr/>
        </p:nvSpPr>
        <p:spPr>
          <a:xfrm>
            <a:off x="6378704" y="2852936"/>
            <a:ext cx="475504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a:solidFill>
                  <a:schemeClr val="bg1"/>
                </a:solidFill>
                <a:latin typeface="Arial" panose="020B0604020202020204" pitchFamily="34" charset="0"/>
                <a:cs typeface="Arial" panose="020B0604020202020204" pitchFamily="34" charset="0"/>
              </a:rPr>
              <a:t>Main Outcomes</a:t>
            </a:r>
          </a:p>
        </p:txBody>
      </p:sp>
    </p:spTree>
    <p:extLst>
      <p:ext uri="{BB962C8B-B14F-4D97-AF65-F5344CB8AC3E}">
        <p14:creationId xmlns:p14="http://schemas.microsoft.com/office/powerpoint/2010/main" val="62569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E9C735C4-2DA5-4CD4-988F-38DB427A81F8}"/>
              </a:ext>
            </a:extLst>
          </p:cNvPr>
          <p:cNvGraphicFramePr>
            <a:graphicFrameLocks/>
          </p:cNvGraphicFramePr>
          <p:nvPr>
            <p:extLst>
              <p:ext uri="{D42A27DB-BD31-4B8C-83A1-F6EECF244321}">
                <p14:modId xmlns:p14="http://schemas.microsoft.com/office/powerpoint/2010/main" val="1049782919"/>
              </p:ext>
            </p:extLst>
          </p:nvPr>
        </p:nvGraphicFramePr>
        <p:xfrm>
          <a:off x="535569" y="870746"/>
          <a:ext cx="11264349" cy="5433392"/>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 Placeholder 1">
            <a:extLst>
              <a:ext uri="{FF2B5EF4-FFF2-40B4-BE49-F238E27FC236}">
                <a16:creationId xmlns:a16="http://schemas.microsoft.com/office/drawing/2014/main" id="{1A2AEF36-6BA2-4387-A51E-1096AA201A7C}"/>
              </a:ext>
            </a:extLst>
          </p:cNvPr>
          <p:cNvSpPr txBox="1">
            <a:spLocks/>
          </p:cNvSpPr>
          <p:nvPr/>
        </p:nvSpPr>
        <p:spPr>
          <a:xfrm>
            <a:off x="19502" y="14068"/>
            <a:ext cx="12191999" cy="10680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3000" b="1" dirty="0">
                <a:solidFill>
                  <a:srgbClr val="033057"/>
                </a:solidFill>
                <a:latin typeface="Arial" panose="020B0604020202020204" pitchFamily="34" charset="0"/>
                <a:cs typeface="Arial" panose="020B0604020202020204" pitchFamily="34" charset="0"/>
              </a:rPr>
              <a:t>Women and men employed by manufacturing traders</a:t>
            </a:r>
          </a:p>
          <a:p>
            <a:pPr marL="0" indent="0" algn="ctr">
              <a:buNone/>
            </a:pPr>
            <a:r>
              <a:rPr lang="en-US" altLang="ko-KR" sz="3000" b="1" dirty="0">
                <a:solidFill>
                  <a:srgbClr val="033057"/>
                </a:solidFill>
                <a:latin typeface="Arial" panose="020B0604020202020204" pitchFamily="34" charset="0"/>
                <a:cs typeface="Arial" panose="020B0604020202020204" pitchFamily="34" charset="0"/>
              </a:rPr>
              <a:t>2018 – 2021</a:t>
            </a:r>
            <a:r>
              <a:rPr lang="en-US" altLang="ko-KR" sz="3000" b="1" baseline="30000" dirty="0">
                <a:solidFill>
                  <a:srgbClr val="033057"/>
                </a:solidFill>
                <a:latin typeface="Arial" panose="020B0604020202020204" pitchFamily="34" charset="0"/>
                <a:cs typeface="Arial" panose="020B0604020202020204" pitchFamily="34" charset="0"/>
              </a:rPr>
              <a:t>P/</a:t>
            </a:r>
            <a:endParaRPr lang="en-US" altLang="ko-KR" sz="3400" baseline="30000" dirty="0">
              <a:solidFill>
                <a:srgbClr val="033057"/>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5B4AE94A-77CD-A9C4-9423-CF60C86EE9FD}"/>
              </a:ext>
            </a:extLst>
          </p:cNvPr>
          <p:cNvSpPr txBox="1"/>
          <p:nvPr/>
        </p:nvSpPr>
        <p:spPr>
          <a:xfrm rot="16200000">
            <a:off x="-1275753" y="3067599"/>
            <a:ext cx="3184546" cy="369332"/>
          </a:xfrm>
          <a:prstGeom prst="rect">
            <a:avLst/>
          </a:prstGeom>
          <a:noFill/>
        </p:spPr>
        <p:txBody>
          <a:bodyPr wrap="square">
            <a:spAutoFit/>
          </a:bodyPr>
          <a:lstStyle/>
          <a:p>
            <a:pPr algn="ctr" rtl="0">
              <a:defRPr sz="1800" b="1" i="0" u="none" strike="noStrike" kern="1200" baseline="0">
                <a:solidFill>
                  <a:prstClr val="black">
                    <a:lumMod val="95000"/>
                    <a:lumOff val="5000"/>
                  </a:prstClr>
                </a:solidFill>
                <a:latin typeface="Arial" panose="020B0604020202020204" pitchFamily="34" charset="0"/>
                <a:ea typeface="+mn-ea"/>
                <a:cs typeface="Arial" panose="020B0604020202020204" pitchFamily="34" charset="0"/>
              </a:defRPr>
            </a:pPr>
            <a:r>
              <a:rPr lang="en-US" dirty="0"/>
              <a:t>Thousands of employees </a:t>
            </a:r>
          </a:p>
        </p:txBody>
      </p:sp>
      <p:sp>
        <p:nvSpPr>
          <p:cNvPr id="3" name="CuadroTexto 2">
            <a:extLst>
              <a:ext uri="{FF2B5EF4-FFF2-40B4-BE49-F238E27FC236}">
                <a16:creationId xmlns:a16="http://schemas.microsoft.com/office/drawing/2014/main" id="{94867861-FEA5-9536-184A-AC12DB558C76}"/>
              </a:ext>
            </a:extLst>
          </p:cNvPr>
          <p:cNvSpPr txBox="1"/>
          <p:nvPr/>
        </p:nvSpPr>
        <p:spPr>
          <a:xfrm>
            <a:off x="2700553" y="2699555"/>
            <a:ext cx="840049"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64.3%</a:t>
            </a:r>
            <a:endParaRPr lang="en-US" sz="1500" dirty="0"/>
          </a:p>
        </p:txBody>
      </p:sp>
      <p:sp>
        <p:nvSpPr>
          <p:cNvPr id="5" name="CuadroTexto 4">
            <a:extLst>
              <a:ext uri="{FF2B5EF4-FFF2-40B4-BE49-F238E27FC236}">
                <a16:creationId xmlns:a16="http://schemas.microsoft.com/office/drawing/2014/main" id="{E7C3B198-77D1-768B-3183-8557D90B5A9B}"/>
              </a:ext>
            </a:extLst>
          </p:cNvPr>
          <p:cNvSpPr txBox="1"/>
          <p:nvPr/>
        </p:nvSpPr>
        <p:spPr>
          <a:xfrm>
            <a:off x="1960619" y="3970388"/>
            <a:ext cx="756739"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35.7%</a:t>
            </a:r>
            <a:endParaRPr lang="en-US" sz="1500" dirty="0"/>
          </a:p>
        </p:txBody>
      </p:sp>
      <p:sp>
        <p:nvSpPr>
          <p:cNvPr id="7" name="CuadroTexto 6">
            <a:extLst>
              <a:ext uri="{FF2B5EF4-FFF2-40B4-BE49-F238E27FC236}">
                <a16:creationId xmlns:a16="http://schemas.microsoft.com/office/drawing/2014/main" id="{94F76D23-6602-1D4D-D12D-5A3FF09455C0}"/>
              </a:ext>
            </a:extLst>
          </p:cNvPr>
          <p:cNvSpPr txBox="1"/>
          <p:nvPr/>
        </p:nvSpPr>
        <p:spPr>
          <a:xfrm>
            <a:off x="4487647" y="3970386"/>
            <a:ext cx="840048"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36.1%</a:t>
            </a:r>
            <a:endParaRPr lang="en-US" sz="1500" dirty="0"/>
          </a:p>
        </p:txBody>
      </p:sp>
      <p:sp>
        <p:nvSpPr>
          <p:cNvPr id="8" name="CuadroTexto 7">
            <a:extLst>
              <a:ext uri="{FF2B5EF4-FFF2-40B4-BE49-F238E27FC236}">
                <a16:creationId xmlns:a16="http://schemas.microsoft.com/office/drawing/2014/main" id="{0ECE30D6-D2CC-7A1F-1FD0-3A21C7FD2D4C}"/>
              </a:ext>
            </a:extLst>
          </p:cNvPr>
          <p:cNvSpPr txBox="1"/>
          <p:nvPr/>
        </p:nvSpPr>
        <p:spPr>
          <a:xfrm>
            <a:off x="7081792" y="3986611"/>
            <a:ext cx="740715"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36.4%</a:t>
            </a:r>
            <a:endParaRPr lang="en-US" sz="1500" dirty="0"/>
          </a:p>
        </p:txBody>
      </p:sp>
      <p:sp>
        <p:nvSpPr>
          <p:cNvPr id="9" name="CuadroTexto 8">
            <a:extLst>
              <a:ext uri="{FF2B5EF4-FFF2-40B4-BE49-F238E27FC236}">
                <a16:creationId xmlns:a16="http://schemas.microsoft.com/office/drawing/2014/main" id="{4727E2D8-7D42-90AA-F8B0-4B8EE8D32638}"/>
              </a:ext>
            </a:extLst>
          </p:cNvPr>
          <p:cNvSpPr txBox="1"/>
          <p:nvPr/>
        </p:nvSpPr>
        <p:spPr>
          <a:xfrm>
            <a:off x="9761805" y="3970387"/>
            <a:ext cx="723014"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37%</a:t>
            </a:r>
            <a:endParaRPr lang="en-US" sz="1500" dirty="0"/>
          </a:p>
        </p:txBody>
      </p:sp>
      <p:sp>
        <p:nvSpPr>
          <p:cNvPr id="10" name="CuadroTexto 9">
            <a:extLst>
              <a:ext uri="{FF2B5EF4-FFF2-40B4-BE49-F238E27FC236}">
                <a16:creationId xmlns:a16="http://schemas.microsoft.com/office/drawing/2014/main" id="{1EE302A9-409E-43F4-5C63-1E3424D02EA0}"/>
              </a:ext>
            </a:extLst>
          </p:cNvPr>
          <p:cNvSpPr txBox="1"/>
          <p:nvPr/>
        </p:nvSpPr>
        <p:spPr>
          <a:xfrm>
            <a:off x="5255951" y="2699554"/>
            <a:ext cx="840049"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63.9%</a:t>
            </a:r>
            <a:endParaRPr lang="en-US" sz="1500" dirty="0"/>
          </a:p>
        </p:txBody>
      </p:sp>
      <p:sp>
        <p:nvSpPr>
          <p:cNvPr id="11" name="CuadroTexto 10">
            <a:extLst>
              <a:ext uri="{FF2B5EF4-FFF2-40B4-BE49-F238E27FC236}">
                <a16:creationId xmlns:a16="http://schemas.microsoft.com/office/drawing/2014/main" id="{0FF322B4-1E8C-6898-72B2-67866640580D}"/>
              </a:ext>
            </a:extLst>
          </p:cNvPr>
          <p:cNvSpPr txBox="1"/>
          <p:nvPr/>
        </p:nvSpPr>
        <p:spPr>
          <a:xfrm>
            <a:off x="7830451" y="2699553"/>
            <a:ext cx="812636"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63.6%</a:t>
            </a:r>
            <a:endParaRPr lang="en-US" sz="1500" dirty="0"/>
          </a:p>
        </p:txBody>
      </p:sp>
      <p:sp>
        <p:nvSpPr>
          <p:cNvPr id="12" name="CuadroTexto 11">
            <a:extLst>
              <a:ext uri="{FF2B5EF4-FFF2-40B4-BE49-F238E27FC236}">
                <a16:creationId xmlns:a16="http://schemas.microsoft.com/office/drawing/2014/main" id="{92E03234-77D9-8E62-3E86-AAA9F3F6360D}"/>
              </a:ext>
            </a:extLst>
          </p:cNvPr>
          <p:cNvSpPr txBox="1"/>
          <p:nvPr/>
        </p:nvSpPr>
        <p:spPr>
          <a:xfrm>
            <a:off x="10530381" y="2699554"/>
            <a:ext cx="723014"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63%</a:t>
            </a:r>
            <a:endParaRPr lang="en-US" sz="1500" dirty="0"/>
          </a:p>
        </p:txBody>
      </p:sp>
      <p:pic>
        <p:nvPicPr>
          <p:cNvPr id="14" name="Gráfico 13">
            <a:extLst>
              <a:ext uri="{FF2B5EF4-FFF2-40B4-BE49-F238E27FC236}">
                <a16:creationId xmlns:a16="http://schemas.microsoft.com/office/drawing/2014/main" id="{205D39B7-8F72-D3C5-8EA8-99EF263DC1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3063" y="5831334"/>
            <a:ext cx="567983" cy="763228"/>
          </a:xfrm>
          <a:prstGeom prst="rect">
            <a:avLst/>
          </a:prstGeom>
        </p:spPr>
      </p:pic>
      <p:pic>
        <p:nvPicPr>
          <p:cNvPr id="15" name="Gráfico 14">
            <a:extLst>
              <a:ext uri="{FF2B5EF4-FFF2-40B4-BE49-F238E27FC236}">
                <a16:creationId xmlns:a16="http://schemas.microsoft.com/office/drawing/2014/main" id="{6C7640B9-EC03-CC5C-D97B-8D29E73AA6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94051" y="5822990"/>
            <a:ext cx="623172" cy="812012"/>
          </a:xfrm>
          <a:prstGeom prst="rect">
            <a:avLst/>
          </a:prstGeom>
        </p:spPr>
      </p:pic>
      <p:sp>
        <p:nvSpPr>
          <p:cNvPr id="16" name="16 CuadroTexto">
            <a:extLst>
              <a:ext uri="{FF2B5EF4-FFF2-40B4-BE49-F238E27FC236}">
                <a16:creationId xmlns:a16="http://schemas.microsoft.com/office/drawing/2014/main" id="{E255542B-DAA3-5243-12EB-4EF7B211DBC9}"/>
              </a:ext>
            </a:extLst>
          </p:cNvPr>
          <p:cNvSpPr txBox="1"/>
          <p:nvPr/>
        </p:nvSpPr>
        <p:spPr>
          <a:xfrm>
            <a:off x="371061" y="6393473"/>
            <a:ext cx="2444915" cy="323165"/>
          </a:xfrm>
          <a:prstGeom prst="rect">
            <a:avLst/>
          </a:prstGeom>
          <a:noFill/>
        </p:spPr>
        <p:txBody>
          <a:bodyPr wrap="square" rtlCol="0">
            <a:spAutoFit/>
          </a:bodyPr>
          <a:lstStyle/>
          <a:p>
            <a:r>
              <a:rPr lang="en-US" sz="1500" b="1" baseline="30000" dirty="0">
                <a:solidFill>
                  <a:srgbClr val="002060"/>
                </a:solidFill>
                <a:latin typeface="Arial" panose="020B0604020202020204" pitchFamily="34" charset="0"/>
                <a:cs typeface="Arial" panose="020B0604020202020204" pitchFamily="34" charset="0"/>
              </a:rPr>
              <a:t>P/ </a:t>
            </a:r>
            <a:r>
              <a:rPr lang="en-US" sz="1500" b="1" dirty="0">
                <a:solidFill>
                  <a:srgbClr val="002060"/>
                </a:solidFill>
                <a:latin typeface="Arial" panose="020B0604020202020204" pitchFamily="34" charset="0"/>
                <a:cs typeface="Arial" panose="020B0604020202020204" pitchFamily="34" charset="0"/>
              </a:rPr>
              <a:t>Preliminary figures</a:t>
            </a:r>
          </a:p>
        </p:txBody>
      </p:sp>
    </p:spTree>
    <p:extLst>
      <p:ext uri="{BB962C8B-B14F-4D97-AF65-F5344CB8AC3E}">
        <p14:creationId xmlns:p14="http://schemas.microsoft.com/office/powerpoint/2010/main" val="202169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4E3B583E-E23E-7044-2077-C57915E7ADA5}"/>
              </a:ext>
            </a:extLst>
          </p:cNvPr>
          <p:cNvSpPr txBox="1"/>
          <p:nvPr/>
        </p:nvSpPr>
        <p:spPr>
          <a:xfrm>
            <a:off x="0" y="24611"/>
            <a:ext cx="12191999" cy="1015663"/>
          </a:xfrm>
          <a:prstGeom prst="rect">
            <a:avLst/>
          </a:prstGeom>
          <a:noFill/>
        </p:spPr>
        <p:txBody>
          <a:bodyPr wrap="square" rtlCol="0" anchor="ctr">
            <a:spAutoFit/>
          </a:bodyPr>
          <a:lstStyle/>
          <a:p>
            <a:pPr algn="ctr"/>
            <a:r>
              <a:rPr lang="en-US" sz="3000" b="1" dirty="0">
                <a:solidFill>
                  <a:srgbClr val="002060"/>
                </a:solidFill>
                <a:latin typeface="Arial" panose="020B0604020202020204" pitchFamily="34" charset="0"/>
                <a:cs typeface="Arial" panose="020B0604020202020204" pitchFamily="34" charset="0"/>
              </a:rPr>
              <a:t>Participation rate in manufacturing traders by sex and size </a:t>
            </a:r>
          </a:p>
          <a:p>
            <a:pPr algn="ctr"/>
            <a:r>
              <a:rPr lang="en-US" sz="3000" b="1" dirty="0">
                <a:solidFill>
                  <a:srgbClr val="002060"/>
                </a:solidFill>
                <a:latin typeface="Arial" panose="020B0604020202020204" pitchFamily="34" charset="0"/>
                <a:cs typeface="Arial" panose="020B0604020202020204" pitchFamily="34" charset="0"/>
              </a:rPr>
              <a:t>2021</a:t>
            </a:r>
            <a:r>
              <a:rPr lang="en-US" altLang="ko-KR" sz="3000" b="1" baseline="30000" dirty="0">
                <a:solidFill>
                  <a:srgbClr val="033057"/>
                </a:solidFill>
                <a:latin typeface="Arial" panose="020B0604020202020204" pitchFamily="34" charset="0"/>
                <a:cs typeface="Arial" panose="020B0604020202020204" pitchFamily="34" charset="0"/>
              </a:rPr>
              <a:t>P/</a:t>
            </a:r>
            <a:endParaRPr lang="en-US" sz="3000" b="1" dirty="0">
              <a:solidFill>
                <a:srgbClr val="002060"/>
              </a:solidFill>
              <a:latin typeface="Arial" panose="020B0604020202020204" pitchFamily="34" charset="0"/>
              <a:cs typeface="Arial" panose="020B0604020202020204" pitchFamily="34" charset="0"/>
            </a:endParaRPr>
          </a:p>
        </p:txBody>
      </p:sp>
      <p:graphicFrame>
        <p:nvGraphicFramePr>
          <p:cNvPr id="2" name="Gráfico 1">
            <a:extLst>
              <a:ext uri="{FF2B5EF4-FFF2-40B4-BE49-F238E27FC236}">
                <a16:creationId xmlns:a16="http://schemas.microsoft.com/office/drawing/2014/main" id="{CBDB9C8A-F565-DAFF-391E-A648B2AD7051}"/>
              </a:ext>
            </a:extLst>
          </p:cNvPr>
          <p:cNvGraphicFramePr>
            <a:graphicFrameLocks/>
          </p:cNvGraphicFramePr>
          <p:nvPr>
            <p:extLst>
              <p:ext uri="{D42A27DB-BD31-4B8C-83A1-F6EECF244321}">
                <p14:modId xmlns:p14="http://schemas.microsoft.com/office/powerpoint/2010/main" val="432886740"/>
              </p:ext>
            </p:extLst>
          </p:nvPr>
        </p:nvGraphicFramePr>
        <p:xfrm>
          <a:off x="61210" y="1043069"/>
          <a:ext cx="11535508" cy="516143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upo 4">
            <a:extLst>
              <a:ext uri="{FF2B5EF4-FFF2-40B4-BE49-F238E27FC236}">
                <a16:creationId xmlns:a16="http://schemas.microsoft.com/office/drawing/2014/main" id="{8C9F5480-84DC-3DB0-0813-48962C1BED04}"/>
              </a:ext>
            </a:extLst>
          </p:cNvPr>
          <p:cNvGrpSpPr/>
          <p:nvPr/>
        </p:nvGrpSpPr>
        <p:grpSpPr>
          <a:xfrm>
            <a:off x="10928412" y="847754"/>
            <a:ext cx="1263587" cy="4327684"/>
            <a:chOff x="10928412" y="847754"/>
            <a:chExt cx="1263587" cy="4327684"/>
          </a:xfrm>
        </p:grpSpPr>
        <p:sp>
          <p:nvSpPr>
            <p:cNvPr id="6" name="CuadroTexto 5">
              <a:extLst>
                <a:ext uri="{FF2B5EF4-FFF2-40B4-BE49-F238E27FC236}">
                  <a16:creationId xmlns:a16="http://schemas.microsoft.com/office/drawing/2014/main" id="{57362E47-7C50-F7E3-6EB1-FA18DCED28EE}"/>
                </a:ext>
              </a:extLst>
            </p:cNvPr>
            <p:cNvSpPr txBox="1"/>
            <p:nvPr/>
          </p:nvSpPr>
          <p:spPr>
            <a:xfrm>
              <a:off x="11300542" y="1349341"/>
              <a:ext cx="732893"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4,027</a:t>
              </a:r>
              <a:endParaRPr lang="es-ES_tradnl" sz="1700" b="1" dirty="0">
                <a:solidFill>
                  <a:srgbClr val="C00000"/>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3EF36CDB-3C4B-88CB-D223-D1F53871BC56}"/>
                </a:ext>
              </a:extLst>
            </p:cNvPr>
            <p:cNvSpPr txBox="1"/>
            <p:nvPr/>
          </p:nvSpPr>
          <p:spPr>
            <a:xfrm>
              <a:off x="10928412" y="847754"/>
              <a:ext cx="1263587" cy="492443"/>
            </a:xfrm>
            <a:prstGeom prst="rect">
              <a:avLst/>
            </a:prstGeom>
            <a:noFill/>
          </p:spPr>
          <p:txBody>
            <a:bodyPr wrap="square" rtlCol="0">
              <a:spAutoFit/>
            </a:bodyPr>
            <a:lstStyle/>
            <a:p>
              <a:pPr algn="ctr"/>
              <a:r>
                <a:rPr lang="en-US" sz="1300" b="1" dirty="0">
                  <a:solidFill>
                    <a:srgbClr val="C00000"/>
                  </a:solidFill>
                  <a:latin typeface="Arial" panose="020B0604020202020204" pitchFamily="34" charset="0"/>
                  <a:cs typeface="Arial" panose="020B0604020202020204" pitchFamily="34" charset="0"/>
                </a:rPr>
                <a:t>Thousands of employees</a:t>
              </a:r>
            </a:p>
          </p:txBody>
        </p:sp>
        <p:sp>
          <p:nvSpPr>
            <p:cNvPr id="8" name="CuadroTexto 7">
              <a:extLst>
                <a:ext uri="{FF2B5EF4-FFF2-40B4-BE49-F238E27FC236}">
                  <a16:creationId xmlns:a16="http://schemas.microsoft.com/office/drawing/2014/main" id="{58684087-6365-C5FC-6D84-48ACB0CC038B}"/>
                </a:ext>
              </a:extLst>
            </p:cNvPr>
            <p:cNvSpPr txBox="1"/>
            <p:nvPr/>
          </p:nvSpPr>
          <p:spPr>
            <a:xfrm>
              <a:off x="11255089" y="2043870"/>
              <a:ext cx="732893"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3,204</a:t>
              </a:r>
              <a:endParaRPr lang="es-ES_tradnl" sz="1700" b="1" dirty="0">
                <a:solidFill>
                  <a:srgbClr val="C00000"/>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98E418FB-B664-43D4-877E-E94D4E1D2072}"/>
                </a:ext>
              </a:extLst>
            </p:cNvPr>
            <p:cNvSpPr txBox="1"/>
            <p:nvPr/>
          </p:nvSpPr>
          <p:spPr>
            <a:xfrm>
              <a:off x="11437831" y="2718063"/>
              <a:ext cx="550151"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432</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F80C7AA8-3C90-29DC-7F90-FDD770CD614D}"/>
                </a:ext>
              </a:extLst>
            </p:cNvPr>
            <p:cNvSpPr txBox="1"/>
            <p:nvPr/>
          </p:nvSpPr>
          <p:spPr>
            <a:xfrm>
              <a:off x="11465967" y="3438569"/>
              <a:ext cx="550151"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358</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E4A97B61-851A-C3D8-6EE0-DA6B18259A91}"/>
                </a:ext>
              </a:extLst>
            </p:cNvPr>
            <p:cNvSpPr txBox="1"/>
            <p:nvPr/>
          </p:nvSpPr>
          <p:spPr>
            <a:xfrm>
              <a:off x="11528485" y="4133034"/>
              <a:ext cx="428322"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32</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47FF693F-33FE-4E40-7016-34E00D1AA30D}"/>
                </a:ext>
              </a:extLst>
            </p:cNvPr>
            <p:cNvSpPr txBox="1"/>
            <p:nvPr/>
          </p:nvSpPr>
          <p:spPr>
            <a:xfrm>
              <a:off x="11663123" y="4821495"/>
              <a:ext cx="306494"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1</a:t>
              </a:r>
              <a:endParaRPr lang="es-ES_tradnl" sz="1700" b="1" dirty="0">
                <a:solidFill>
                  <a:srgbClr val="C00000"/>
                </a:solidFill>
                <a:latin typeface="Arial" panose="020B0604020202020204" pitchFamily="34" charset="0"/>
                <a:cs typeface="Arial" panose="020B0604020202020204" pitchFamily="34" charset="0"/>
              </a:endParaRPr>
            </a:p>
          </p:txBody>
        </p:sp>
      </p:grpSp>
      <p:pic>
        <p:nvPicPr>
          <p:cNvPr id="14" name="Gráfico 13">
            <a:extLst>
              <a:ext uri="{FF2B5EF4-FFF2-40B4-BE49-F238E27FC236}">
                <a16:creationId xmlns:a16="http://schemas.microsoft.com/office/drawing/2014/main" id="{71B40B4E-F3CE-AE98-76D4-C3FA2FA26B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2990" y="5778437"/>
            <a:ext cx="567983" cy="763228"/>
          </a:xfrm>
          <a:prstGeom prst="rect">
            <a:avLst/>
          </a:prstGeom>
        </p:spPr>
      </p:pic>
      <p:pic>
        <p:nvPicPr>
          <p:cNvPr id="15" name="Gráfico 14">
            <a:extLst>
              <a:ext uri="{FF2B5EF4-FFF2-40B4-BE49-F238E27FC236}">
                <a16:creationId xmlns:a16="http://schemas.microsoft.com/office/drawing/2014/main" id="{789246A5-C423-90C0-8F91-4E4304223A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17857" y="5754045"/>
            <a:ext cx="623172" cy="812012"/>
          </a:xfrm>
          <a:prstGeom prst="rect">
            <a:avLst/>
          </a:prstGeom>
        </p:spPr>
      </p:pic>
      <p:sp>
        <p:nvSpPr>
          <p:cNvPr id="3" name="CuadroTexto 1">
            <a:extLst>
              <a:ext uri="{FF2B5EF4-FFF2-40B4-BE49-F238E27FC236}">
                <a16:creationId xmlns:a16="http://schemas.microsoft.com/office/drawing/2014/main" id="{9F91D461-68A6-C294-8F06-1A3ED6EA6B28}"/>
              </a:ext>
            </a:extLst>
          </p:cNvPr>
          <p:cNvSpPr txBox="1"/>
          <p:nvPr/>
        </p:nvSpPr>
        <p:spPr>
          <a:xfrm>
            <a:off x="6065007" y="5814931"/>
            <a:ext cx="1139483" cy="430398"/>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tx1"/>
                </a:solidFill>
                <a:latin typeface="Arial" panose="020B0604020202020204" pitchFamily="34" charset="0"/>
                <a:cs typeface="Arial" panose="020B0604020202020204" pitchFamily="34" charset="0"/>
              </a:rPr>
              <a:t>Men</a:t>
            </a:r>
          </a:p>
        </p:txBody>
      </p:sp>
      <p:sp>
        <p:nvSpPr>
          <p:cNvPr id="4" name="CuadroTexto 1">
            <a:extLst>
              <a:ext uri="{FF2B5EF4-FFF2-40B4-BE49-F238E27FC236}">
                <a16:creationId xmlns:a16="http://schemas.microsoft.com/office/drawing/2014/main" id="{1AEEEA04-7FF5-FF08-50B9-3E445E4C5CB7}"/>
              </a:ext>
            </a:extLst>
          </p:cNvPr>
          <p:cNvSpPr txBox="1"/>
          <p:nvPr/>
        </p:nvSpPr>
        <p:spPr>
          <a:xfrm>
            <a:off x="4825646" y="5814931"/>
            <a:ext cx="986644" cy="430398"/>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tx1"/>
                </a:solidFill>
                <a:latin typeface="Arial" panose="020B0604020202020204" pitchFamily="34" charset="0"/>
                <a:cs typeface="Arial" panose="020B0604020202020204" pitchFamily="34" charset="0"/>
              </a:rPr>
              <a:t>Women</a:t>
            </a:r>
          </a:p>
        </p:txBody>
      </p:sp>
      <p:sp>
        <p:nvSpPr>
          <p:cNvPr id="16" name="CuadroTexto 15">
            <a:extLst>
              <a:ext uri="{FF2B5EF4-FFF2-40B4-BE49-F238E27FC236}">
                <a16:creationId xmlns:a16="http://schemas.microsoft.com/office/drawing/2014/main" id="{F098DCC9-F58B-50BE-F121-55FAA8DDA319}"/>
              </a:ext>
            </a:extLst>
          </p:cNvPr>
          <p:cNvSpPr txBox="1"/>
          <p:nvPr/>
        </p:nvSpPr>
        <p:spPr>
          <a:xfrm>
            <a:off x="61210" y="2702674"/>
            <a:ext cx="1129637" cy="369332"/>
          </a:xfrm>
          <a:prstGeom prst="rect">
            <a:avLst/>
          </a:prstGeom>
          <a:solidFill>
            <a:schemeClr val="bg1"/>
          </a:solidFill>
        </p:spPr>
        <p:txBody>
          <a:bodyPr wrap="square" rtlCol="0">
            <a:spAutoFit/>
          </a:bodyPr>
          <a:lstStyle/>
          <a:p>
            <a:pPr algn="r"/>
            <a:r>
              <a:rPr lang="en-US" b="1" dirty="0">
                <a:latin typeface="Arial" panose="020B0604020202020204" pitchFamily="34" charset="0"/>
                <a:cs typeface="Arial" panose="020B0604020202020204" pitchFamily="34" charset="0"/>
              </a:rPr>
              <a:t>Large</a:t>
            </a:r>
          </a:p>
        </p:txBody>
      </p:sp>
      <p:sp>
        <p:nvSpPr>
          <p:cNvPr id="17" name="16 CuadroTexto">
            <a:extLst>
              <a:ext uri="{FF2B5EF4-FFF2-40B4-BE49-F238E27FC236}">
                <a16:creationId xmlns:a16="http://schemas.microsoft.com/office/drawing/2014/main" id="{33B5E688-9FA1-01E3-21DC-D2F5A3B9052A}"/>
              </a:ext>
            </a:extLst>
          </p:cNvPr>
          <p:cNvSpPr txBox="1"/>
          <p:nvPr/>
        </p:nvSpPr>
        <p:spPr>
          <a:xfrm>
            <a:off x="371061" y="6393473"/>
            <a:ext cx="2444915" cy="323165"/>
          </a:xfrm>
          <a:prstGeom prst="rect">
            <a:avLst/>
          </a:prstGeom>
          <a:noFill/>
        </p:spPr>
        <p:txBody>
          <a:bodyPr wrap="square" rtlCol="0">
            <a:spAutoFit/>
          </a:bodyPr>
          <a:lstStyle/>
          <a:p>
            <a:r>
              <a:rPr lang="en-US" sz="1500" b="1" baseline="30000" dirty="0">
                <a:solidFill>
                  <a:srgbClr val="002060"/>
                </a:solidFill>
                <a:latin typeface="Arial" panose="020B0604020202020204" pitchFamily="34" charset="0"/>
                <a:cs typeface="Arial" panose="020B0604020202020204" pitchFamily="34" charset="0"/>
              </a:rPr>
              <a:t>P/ </a:t>
            </a:r>
            <a:r>
              <a:rPr lang="en-US" sz="1500" b="1" dirty="0">
                <a:solidFill>
                  <a:srgbClr val="002060"/>
                </a:solidFill>
                <a:latin typeface="Arial" panose="020B0604020202020204" pitchFamily="34" charset="0"/>
                <a:cs typeface="Arial" panose="020B0604020202020204" pitchFamily="34" charset="0"/>
              </a:rPr>
              <a:t>Preliminary figures</a:t>
            </a:r>
          </a:p>
        </p:txBody>
      </p:sp>
    </p:spTree>
    <p:extLst>
      <p:ext uri="{BB962C8B-B14F-4D97-AF65-F5344CB8AC3E}">
        <p14:creationId xmlns:p14="http://schemas.microsoft.com/office/powerpoint/2010/main" val="4124101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72C36FA9-563B-20CC-916D-3C50D6F76957}"/>
              </a:ext>
            </a:extLst>
          </p:cNvPr>
          <p:cNvGrpSpPr/>
          <p:nvPr/>
        </p:nvGrpSpPr>
        <p:grpSpPr>
          <a:xfrm>
            <a:off x="0" y="1"/>
            <a:ext cx="12192000" cy="6748102"/>
            <a:chOff x="0" y="1"/>
            <a:chExt cx="12192000" cy="6748102"/>
          </a:xfrm>
        </p:grpSpPr>
        <p:sp>
          <p:nvSpPr>
            <p:cNvPr id="4" name="Text Placeholder 1">
              <a:extLst>
                <a:ext uri="{FF2B5EF4-FFF2-40B4-BE49-F238E27FC236}">
                  <a16:creationId xmlns:a16="http://schemas.microsoft.com/office/drawing/2014/main" id="{BA9995DB-3E87-FBC4-5A0B-FB68A0D0E358}"/>
                </a:ext>
              </a:extLst>
            </p:cNvPr>
            <p:cNvSpPr txBox="1">
              <a:spLocks/>
            </p:cNvSpPr>
            <p:nvPr/>
          </p:nvSpPr>
          <p:spPr>
            <a:xfrm>
              <a:off x="0" y="1"/>
              <a:ext cx="12192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ko-KR" sz="2400" b="1" dirty="0">
                  <a:solidFill>
                    <a:srgbClr val="033057"/>
                  </a:solidFill>
                  <a:latin typeface="Arial" panose="020B0604020202020204" pitchFamily="34" charset="0"/>
                  <a:cs typeface="Arial" panose="020B0604020202020204" pitchFamily="34" charset="0"/>
                </a:rPr>
                <a:t>Distribution of women employed in manufacturing traders </a:t>
              </a:r>
            </a:p>
            <a:p>
              <a:pPr marL="0" indent="0" algn="ctr">
                <a:lnSpc>
                  <a:spcPct val="100000"/>
                </a:lnSpc>
                <a:spcBef>
                  <a:spcPts val="0"/>
                </a:spcBef>
                <a:buNone/>
              </a:pPr>
              <a:r>
                <a:rPr lang="en-US" altLang="ko-KR" sz="2400" b="1" dirty="0">
                  <a:solidFill>
                    <a:srgbClr val="033057"/>
                  </a:solidFill>
                  <a:latin typeface="Arial" panose="020B0604020202020204" pitchFamily="34" charset="0"/>
                  <a:cs typeface="Arial" panose="020B0604020202020204" pitchFamily="34" charset="0"/>
                </a:rPr>
                <a:t>by NAICS subsector, 2021</a:t>
              </a:r>
              <a:r>
                <a:rPr lang="en-US" altLang="ko-KR" sz="2400" b="1" baseline="30000" dirty="0">
                  <a:solidFill>
                    <a:srgbClr val="033057"/>
                  </a:solidFill>
                  <a:latin typeface="Arial" panose="020B0604020202020204" pitchFamily="34" charset="0"/>
                  <a:cs typeface="Arial" panose="020B0604020202020204" pitchFamily="34" charset="0"/>
                </a:rPr>
                <a:t>P/</a:t>
              </a:r>
              <a:r>
                <a:rPr lang="en-US" altLang="ko-KR" sz="2400" b="1" dirty="0">
                  <a:solidFill>
                    <a:srgbClr val="033057"/>
                  </a:solidFill>
                  <a:highlight>
                    <a:srgbClr val="FFFF00"/>
                  </a:highlight>
                  <a:latin typeface="Arial" panose="020B0604020202020204" pitchFamily="34" charset="0"/>
                  <a:cs typeface="Arial" panose="020B0604020202020204" pitchFamily="34" charset="0"/>
                </a:rPr>
                <a:t> </a:t>
              </a:r>
            </a:p>
          </p:txBody>
        </p:sp>
        <p:sp>
          <p:nvSpPr>
            <p:cNvPr id="2" name="CuadroTexto 1">
              <a:extLst>
                <a:ext uri="{FF2B5EF4-FFF2-40B4-BE49-F238E27FC236}">
                  <a16:creationId xmlns:a16="http://schemas.microsoft.com/office/drawing/2014/main" id="{C9F51FD0-E1E4-91E6-D04E-34B1A31D21A1}"/>
                </a:ext>
              </a:extLst>
            </p:cNvPr>
            <p:cNvSpPr txBox="1"/>
            <p:nvPr/>
          </p:nvSpPr>
          <p:spPr>
            <a:xfrm>
              <a:off x="183996" y="6409549"/>
              <a:ext cx="5734534" cy="338554"/>
            </a:xfrm>
            <a:prstGeom prst="rect">
              <a:avLst/>
            </a:prstGeom>
            <a:solidFill>
              <a:schemeClr val="bg1"/>
            </a:solidFill>
          </p:spPr>
          <p:txBody>
            <a:bodyPr wrap="square" rtlCol="0">
              <a:spAutoFit/>
            </a:bodyPr>
            <a:lstStyle/>
            <a:p>
              <a:pPr algn="just">
                <a:buSzPts val="1000"/>
                <a:tabLst>
                  <a:tab pos="457200" algn="l"/>
                </a:tabLst>
              </a:pPr>
              <a:r>
                <a:rPr lang="en-US" sz="1600" b="1" dirty="0">
                  <a:latin typeface="Arial" panose="020B0604020202020204" pitchFamily="34" charset="0"/>
                  <a:cs typeface="Arial" panose="020B0604020202020204" pitchFamily="34" charset="0"/>
                </a:rPr>
                <a:t>Women (Total) = 1,488 Thousands of employees</a:t>
              </a:r>
            </a:p>
          </p:txBody>
        </p:sp>
        <p:grpSp>
          <p:nvGrpSpPr>
            <p:cNvPr id="13" name="Grupo 12">
              <a:extLst>
                <a:ext uri="{FF2B5EF4-FFF2-40B4-BE49-F238E27FC236}">
                  <a16:creationId xmlns:a16="http://schemas.microsoft.com/office/drawing/2014/main" id="{DA301DAC-A1D9-8DB7-5FEC-4F0E03471D0B}"/>
                </a:ext>
              </a:extLst>
            </p:cNvPr>
            <p:cNvGrpSpPr/>
            <p:nvPr/>
          </p:nvGrpSpPr>
          <p:grpSpPr>
            <a:xfrm>
              <a:off x="146356" y="793751"/>
              <a:ext cx="11844997" cy="5683581"/>
              <a:chOff x="154745" y="914401"/>
              <a:chExt cx="11844997" cy="5683581"/>
            </a:xfrm>
          </p:grpSpPr>
          <p:grpSp>
            <p:nvGrpSpPr>
              <p:cNvPr id="46" name="Grupo 45">
                <a:extLst>
                  <a:ext uri="{FF2B5EF4-FFF2-40B4-BE49-F238E27FC236}">
                    <a16:creationId xmlns:a16="http://schemas.microsoft.com/office/drawing/2014/main" id="{851C9FE0-1F52-D1EE-DECD-C5131CA14683}"/>
                  </a:ext>
                </a:extLst>
              </p:cNvPr>
              <p:cNvGrpSpPr/>
              <p:nvPr/>
            </p:nvGrpSpPr>
            <p:grpSpPr>
              <a:xfrm>
                <a:off x="154745" y="914401"/>
                <a:ext cx="11844997" cy="5683581"/>
                <a:chOff x="154745" y="914401"/>
                <a:chExt cx="11844997" cy="5683581"/>
              </a:xfrm>
            </p:grpSpPr>
            <mc:AlternateContent xmlns:mc="http://schemas.openxmlformats.org/markup-compatibility/2006" xmlns:cx1="http://schemas.microsoft.com/office/drawing/2015/9/8/chartex">
              <mc:Choice Requires="cx1">
                <p:graphicFrame>
                  <p:nvGraphicFramePr>
                    <p:cNvPr id="11" name="Gráfico 10">
                      <a:extLst>
                        <a:ext uri="{FF2B5EF4-FFF2-40B4-BE49-F238E27FC236}">
                          <a16:creationId xmlns:a16="http://schemas.microsoft.com/office/drawing/2014/main" id="{FA8AB527-F5E0-A47B-CC00-4683CC907857}"/>
                        </a:ext>
                      </a:extLst>
                    </p:cNvPr>
                    <p:cNvGraphicFramePr/>
                    <p:nvPr>
                      <p:extLst>
                        <p:ext uri="{D42A27DB-BD31-4B8C-83A1-F6EECF244321}">
                          <p14:modId xmlns:p14="http://schemas.microsoft.com/office/powerpoint/2010/main" val="2390250250"/>
                        </p:ext>
                      </p:extLst>
                    </p:nvPr>
                  </p:nvGraphicFramePr>
                  <p:xfrm>
                    <a:off x="154745" y="914401"/>
                    <a:ext cx="11844997" cy="565521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1" name="Gráfico 10">
                      <a:extLst>
                        <a:ext uri="{FF2B5EF4-FFF2-40B4-BE49-F238E27FC236}">
                          <a16:creationId xmlns:a16="http://schemas.microsoft.com/office/drawing/2014/main" id="{FA8AB527-F5E0-A47B-CC00-4683CC907857}"/>
                        </a:ext>
                      </a:extLst>
                    </p:cNvPr>
                    <p:cNvPicPr>
                      <a:picLocks noGrp="1" noRot="1" noChangeAspect="1" noMove="1" noResize="1" noEditPoints="1" noAdjustHandles="1" noChangeArrowheads="1" noChangeShapeType="1"/>
                    </p:cNvPicPr>
                    <p:nvPr/>
                  </p:nvPicPr>
                  <p:blipFill>
                    <a:blip r:embed="rId4"/>
                    <a:stretch>
                      <a:fillRect/>
                    </a:stretch>
                  </p:blipFill>
                  <p:spPr>
                    <a:xfrm>
                      <a:off x="146356" y="914401"/>
                      <a:ext cx="11844997" cy="5655211"/>
                    </a:xfrm>
                    <a:prstGeom prst="rect">
                      <a:avLst/>
                    </a:prstGeom>
                  </p:spPr>
                </p:pic>
              </mc:Fallback>
            </mc:AlternateContent>
            <p:pic>
              <p:nvPicPr>
                <p:cNvPr id="34" name="Picture 4" descr="Industria icono gratis">
                  <a:extLst>
                    <a:ext uri="{FF2B5EF4-FFF2-40B4-BE49-F238E27FC236}">
                      <a16:creationId xmlns:a16="http://schemas.microsoft.com/office/drawing/2014/main" id="{3FCAEB3B-5529-AAE0-737B-4F78D04AF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3688" y="4417255"/>
                  <a:ext cx="1554816" cy="155481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ransporte - Iconos gratis de transporte">
                  <a:extLst>
                    <a:ext uri="{FF2B5EF4-FFF2-40B4-BE49-F238E27FC236}">
                      <a16:creationId xmlns:a16="http://schemas.microsoft.com/office/drawing/2014/main" id="{B8B45AD0-E2E8-A906-B36A-E831104DC4DC}"/>
                    </a:ext>
                  </a:extLst>
                </p:cNvPr>
                <p:cNvPicPr>
                  <a:picLocks noChangeAspect="1" noChangeArrowheads="1"/>
                </p:cNvPicPr>
                <p:nvPr/>
              </p:nvPicPr>
              <p:blipFill>
                <a:blip r:embed="rId6">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09379" y="2219235"/>
                  <a:ext cx="3017215" cy="301721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Vegetales enlatados - Iconos gratis de comida">
                  <a:extLst>
                    <a:ext uri="{FF2B5EF4-FFF2-40B4-BE49-F238E27FC236}">
                      <a16:creationId xmlns:a16="http://schemas.microsoft.com/office/drawing/2014/main" id="{365CB2A8-3BD8-0409-0D4D-E3F1638A61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6551" y="1827126"/>
                  <a:ext cx="1421953" cy="142195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omputadora de escritorio - Iconos gratis de computadora">
                  <a:extLst>
                    <a:ext uri="{FF2B5EF4-FFF2-40B4-BE49-F238E27FC236}">
                      <a16:creationId xmlns:a16="http://schemas.microsoft.com/office/drawing/2014/main" id="{298FDC3C-D1C3-195B-FF1E-60C8967ADB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1192" y="1937143"/>
                  <a:ext cx="1747122" cy="17471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8" descr="Plástico - Iconos gratis de ecología y medio ambiente">
                  <a:extLst>
                    <a:ext uri="{FF2B5EF4-FFF2-40B4-BE49-F238E27FC236}">
                      <a16:creationId xmlns:a16="http://schemas.microsoft.com/office/drawing/2014/main" id="{8C172CEA-167C-4E15-B2AB-94E9861A4B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6741" y="2020444"/>
                  <a:ext cx="1228635" cy="122863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hip - Iconos gratis de computadora">
                  <a:extLst>
                    <a:ext uri="{FF2B5EF4-FFF2-40B4-BE49-F238E27FC236}">
                      <a16:creationId xmlns:a16="http://schemas.microsoft.com/office/drawing/2014/main" id="{6CABFEBD-8E35-86F6-9964-855690EBDA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54564" y="1968584"/>
                  <a:ext cx="1311335" cy="131133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Ropa - Iconos gratis de moda">
                  <a:extLst>
                    <a:ext uri="{FF2B5EF4-FFF2-40B4-BE49-F238E27FC236}">
                      <a16:creationId xmlns:a16="http://schemas.microsoft.com/office/drawing/2014/main" id="{EC427275-E834-7877-AAFC-072BEA03A0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02845" y="4242125"/>
                  <a:ext cx="716760" cy="71676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Química | Icono Gratis">
                  <a:extLst>
                    <a:ext uri="{FF2B5EF4-FFF2-40B4-BE49-F238E27FC236}">
                      <a16:creationId xmlns:a16="http://schemas.microsoft.com/office/drawing/2014/main" id="{07375A74-8CDE-8875-7DA4-02E7CD14FA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43983" y="4119746"/>
                  <a:ext cx="773001" cy="77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Metal - Iconos gratis de construcción y herramientas">
                  <a:extLst>
                    <a:ext uri="{FF2B5EF4-FFF2-40B4-BE49-F238E27FC236}">
                      <a16:creationId xmlns:a16="http://schemas.microsoft.com/office/drawing/2014/main" id="{F05A7D8E-D48D-BC71-7B9A-EE4480C09F1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40180" y="5445950"/>
                  <a:ext cx="1152032" cy="115203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Maquinaria - Iconos gratis de tecnología">
                  <a:extLst>
                    <a:ext uri="{FF2B5EF4-FFF2-40B4-BE49-F238E27FC236}">
                      <a16:creationId xmlns:a16="http://schemas.microsoft.com/office/drawing/2014/main" id="{B72194B9-A1C9-87D5-405D-D87D6C5C8923}"/>
                    </a:ext>
                  </a:extLst>
                </p:cNvPr>
                <p:cNvPicPr>
                  <a:picLocks noChangeAspect="1" noChangeArrowheads="1"/>
                </p:cNvPicPr>
                <p:nvPr/>
              </p:nvPicPr>
              <p:blipFill>
                <a:blip r:embed="rId14">
                  <a:lum bright="70000" contrast="-70000"/>
                  <a:extLst>
                    <a:ext uri="{28A0092B-C50C-407E-A947-70E740481C1C}">
                      <a14:useLocalDpi xmlns:a14="http://schemas.microsoft.com/office/drawing/2010/main" val="0"/>
                    </a:ext>
                  </a:extLst>
                </a:blip>
                <a:srcRect/>
                <a:stretch>
                  <a:fillRect/>
                </a:stretch>
              </p:blipFill>
              <p:spPr bwMode="auto">
                <a:xfrm>
                  <a:off x="11153036" y="4119746"/>
                  <a:ext cx="752784" cy="75278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70" name="Picture 46" descr="Hoja de papel - Iconos gratis de archivos y carpetas">
                  <a:extLst>
                    <a:ext uri="{FF2B5EF4-FFF2-40B4-BE49-F238E27FC236}">
                      <a16:creationId xmlns:a16="http://schemas.microsoft.com/office/drawing/2014/main" id="{83475CD1-1FD4-8B23-57C0-87E62241F7C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54564" y="5972154"/>
                  <a:ext cx="402360" cy="373887"/>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Mueble - Iconos gratis de muebles y hogar">
                  <a:extLst>
                    <a:ext uri="{FF2B5EF4-FFF2-40B4-BE49-F238E27FC236}">
                      <a16:creationId xmlns:a16="http://schemas.microsoft.com/office/drawing/2014/main" id="{13391491-68CC-747B-30CF-39F271FE1D1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84145" y="5736259"/>
                  <a:ext cx="490565" cy="571413"/>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Course">
                  <a:extLst>
                    <a:ext uri="{FF2B5EF4-FFF2-40B4-BE49-F238E27FC236}">
                      <a16:creationId xmlns:a16="http://schemas.microsoft.com/office/drawing/2014/main" id="{050BBCCD-0192-B8A2-9DC4-6C95FCB3ECE4}"/>
                    </a:ext>
                  </a:extLst>
                </p:cNvPr>
                <p:cNvPicPr>
                  <a:picLocks noChangeAspect="1" noChangeArrowheads="1"/>
                </p:cNvPicPr>
                <p:nvPr/>
              </p:nvPicPr>
              <p:blipFill>
                <a:blip r:embed="rId17">
                  <a:clrChange>
                    <a:clrFrom>
                      <a:srgbClr val="FFFFFF"/>
                    </a:clrFrom>
                    <a:clrTo>
                      <a:srgbClr val="FFFFFF">
                        <a:alpha val="0"/>
                      </a:srgbClr>
                    </a:clrTo>
                  </a:clrChange>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33371" y="4869550"/>
                  <a:ext cx="1680215" cy="168021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uadroTexto 2">
                <a:extLst>
                  <a:ext uri="{FF2B5EF4-FFF2-40B4-BE49-F238E27FC236}">
                    <a16:creationId xmlns:a16="http://schemas.microsoft.com/office/drawing/2014/main" id="{B5996284-35F5-41C0-A178-17D3C6C75013}"/>
                  </a:ext>
                </a:extLst>
              </p:cNvPr>
              <p:cNvSpPr txBox="1"/>
              <p:nvPr/>
            </p:nvSpPr>
            <p:spPr>
              <a:xfrm>
                <a:off x="234796" y="1028304"/>
                <a:ext cx="3091797" cy="369332"/>
              </a:xfrm>
              <a:prstGeom prst="rect">
                <a:avLst/>
              </a:prstGeom>
              <a:solidFill>
                <a:srgbClr val="00B050"/>
              </a:soli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Transportation equipment</a:t>
                </a:r>
              </a:p>
            </p:txBody>
          </p:sp>
          <p:sp>
            <p:nvSpPr>
              <p:cNvPr id="5" name="CuadroTexto 4">
                <a:extLst>
                  <a:ext uri="{FF2B5EF4-FFF2-40B4-BE49-F238E27FC236}">
                    <a16:creationId xmlns:a16="http://schemas.microsoft.com/office/drawing/2014/main" id="{8A5EB42E-D827-C583-CFC2-AA60794E526B}"/>
                  </a:ext>
                </a:extLst>
              </p:cNvPr>
              <p:cNvSpPr txBox="1"/>
              <p:nvPr/>
            </p:nvSpPr>
            <p:spPr>
              <a:xfrm>
                <a:off x="3594420" y="1028304"/>
                <a:ext cx="2383299" cy="646331"/>
              </a:xfrm>
              <a:prstGeom prst="rect">
                <a:avLst/>
              </a:prstGeom>
              <a:solidFill>
                <a:srgbClr val="0070C0"/>
              </a:soli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Computer and electronics</a:t>
                </a:r>
              </a:p>
            </p:txBody>
          </p:sp>
          <p:sp>
            <p:nvSpPr>
              <p:cNvPr id="6" name="CuadroTexto 5">
                <a:extLst>
                  <a:ext uri="{FF2B5EF4-FFF2-40B4-BE49-F238E27FC236}">
                    <a16:creationId xmlns:a16="http://schemas.microsoft.com/office/drawing/2014/main" id="{5EDBC36A-4404-C4CC-BAB8-90F17B1A8632}"/>
                  </a:ext>
                </a:extLst>
              </p:cNvPr>
              <p:cNvSpPr txBox="1"/>
              <p:nvPr/>
            </p:nvSpPr>
            <p:spPr>
              <a:xfrm>
                <a:off x="3546956" y="4287234"/>
                <a:ext cx="2251358" cy="646331"/>
              </a:xfrm>
              <a:prstGeom prst="rect">
                <a:avLst/>
              </a:prstGeom>
              <a:solidFill>
                <a:srgbClr val="7030A0"/>
              </a:solidFill>
              <a:ln>
                <a:solidFill>
                  <a:srgbClr val="7030A0"/>
                </a:solid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Miscellaneous manufacturing</a:t>
                </a:r>
              </a:p>
            </p:txBody>
          </p:sp>
          <p:sp>
            <p:nvSpPr>
              <p:cNvPr id="7" name="CuadroTexto 6">
                <a:extLst>
                  <a:ext uri="{FF2B5EF4-FFF2-40B4-BE49-F238E27FC236}">
                    <a16:creationId xmlns:a16="http://schemas.microsoft.com/office/drawing/2014/main" id="{5D6B4376-CB7D-8506-19E8-FAE3585362F0}"/>
                  </a:ext>
                </a:extLst>
              </p:cNvPr>
              <p:cNvSpPr txBox="1"/>
              <p:nvPr/>
            </p:nvSpPr>
            <p:spPr>
              <a:xfrm>
                <a:off x="6245546" y="1046761"/>
                <a:ext cx="1702958" cy="584775"/>
              </a:xfrm>
              <a:prstGeom prst="rect">
                <a:avLst/>
              </a:prstGeom>
              <a:solidFill>
                <a:schemeClr val="accent4">
                  <a:lumMod val="75000"/>
                </a:schemeClr>
              </a:solidFill>
              <a:ln>
                <a:noFill/>
              </a:ln>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Food manufacturing</a:t>
                </a:r>
              </a:p>
            </p:txBody>
          </p:sp>
          <p:sp>
            <p:nvSpPr>
              <p:cNvPr id="8" name="CuadroTexto 7">
                <a:extLst>
                  <a:ext uri="{FF2B5EF4-FFF2-40B4-BE49-F238E27FC236}">
                    <a16:creationId xmlns:a16="http://schemas.microsoft.com/office/drawing/2014/main" id="{6DDC7A47-FCA6-DF83-B6E6-5D6149886EA6}"/>
                  </a:ext>
                </a:extLst>
              </p:cNvPr>
              <p:cNvSpPr txBox="1"/>
              <p:nvPr/>
            </p:nvSpPr>
            <p:spPr>
              <a:xfrm>
                <a:off x="8157572" y="1059081"/>
                <a:ext cx="1873532" cy="923330"/>
              </a:xfrm>
              <a:prstGeom prst="rect">
                <a:avLst/>
              </a:prstGeom>
              <a:solidFill>
                <a:srgbClr val="C00000"/>
              </a:solidFill>
              <a:ln>
                <a:solidFill>
                  <a:srgbClr val="C00000"/>
                </a:solid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Plastics and rubber products </a:t>
                </a:r>
              </a:p>
            </p:txBody>
          </p:sp>
          <p:sp>
            <p:nvSpPr>
              <p:cNvPr id="9" name="CuadroTexto 8">
                <a:extLst>
                  <a:ext uri="{FF2B5EF4-FFF2-40B4-BE49-F238E27FC236}">
                    <a16:creationId xmlns:a16="http://schemas.microsoft.com/office/drawing/2014/main" id="{3C35914D-81FD-B564-F1F1-B21FBAEC9CAA}"/>
                  </a:ext>
                </a:extLst>
              </p:cNvPr>
              <p:cNvSpPr txBox="1"/>
              <p:nvPr/>
            </p:nvSpPr>
            <p:spPr>
              <a:xfrm>
                <a:off x="10199231" y="1088706"/>
                <a:ext cx="1568042" cy="707886"/>
              </a:xfrm>
              <a:prstGeom prst="rect">
                <a:avLst/>
              </a:prstGeom>
              <a:solidFill>
                <a:srgbClr val="33CCCC"/>
              </a:solidFill>
              <a:ln>
                <a:solidFill>
                  <a:srgbClr val="33CCCC"/>
                </a:solidFill>
              </a:ln>
            </p:spPr>
            <p:txBody>
              <a:bodyPr wrap="square" rtlCol="0">
                <a:spAutoFit/>
              </a:bodyPr>
              <a:lstStyle/>
              <a:p>
                <a:r>
                  <a:rPr lang="en-US" sz="2000" b="1" i="0" dirty="0">
                    <a:solidFill>
                      <a:schemeClr val="bg1"/>
                    </a:solidFill>
                    <a:effectLst/>
                    <a:latin typeface="Roboto" panose="02000000000000000000" pitchFamily="2" charset="0"/>
                  </a:rPr>
                  <a:t>Electrical Equipment</a:t>
                </a:r>
              </a:p>
            </p:txBody>
          </p:sp>
          <p:sp>
            <p:nvSpPr>
              <p:cNvPr id="10" name="CuadroTexto 9">
                <a:extLst>
                  <a:ext uri="{FF2B5EF4-FFF2-40B4-BE49-F238E27FC236}">
                    <a16:creationId xmlns:a16="http://schemas.microsoft.com/office/drawing/2014/main" id="{27F50C57-1FBB-0D7D-D3FA-02D421B2D776}"/>
                  </a:ext>
                </a:extLst>
              </p:cNvPr>
              <p:cNvSpPr txBox="1"/>
              <p:nvPr/>
            </p:nvSpPr>
            <p:spPr>
              <a:xfrm>
                <a:off x="9916601" y="3523330"/>
                <a:ext cx="1138086" cy="523220"/>
              </a:xfrm>
              <a:prstGeom prst="rect">
                <a:avLst/>
              </a:prstGeom>
              <a:solidFill>
                <a:srgbClr val="CC99FF"/>
              </a:solidFill>
              <a:ln>
                <a:solidFill>
                  <a:srgbClr val="CC99FF"/>
                </a:solidFill>
              </a:ln>
            </p:spPr>
            <p:txBody>
              <a:bodyPr wrap="square" rtlCol="0">
                <a:spAutoFit/>
              </a:bodyPr>
              <a:lstStyle/>
              <a:p>
                <a:r>
                  <a:rPr lang="en-US" sz="1400" b="1" i="0" dirty="0">
                    <a:solidFill>
                      <a:schemeClr val="bg1"/>
                    </a:solidFill>
                    <a:effectLst/>
                    <a:latin typeface="Roboto" panose="02000000000000000000" pitchFamily="2" charset="0"/>
                  </a:rPr>
                  <a:t>Chemical Industry</a:t>
                </a:r>
                <a:endParaRPr lang="en-US" sz="1400" b="1" dirty="0">
                  <a:solidFill>
                    <a:schemeClr val="bg1"/>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54CC0719-7331-F6E3-EDE9-F97AB029E26E}"/>
                  </a:ext>
                </a:extLst>
              </p:cNvPr>
              <p:cNvSpPr txBox="1"/>
              <p:nvPr/>
            </p:nvSpPr>
            <p:spPr>
              <a:xfrm>
                <a:off x="11153036" y="3480793"/>
                <a:ext cx="772390" cy="621665"/>
              </a:xfrm>
              <a:prstGeom prst="rect">
                <a:avLst/>
              </a:prstGeom>
              <a:solidFill>
                <a:srgbClr val="002060"/>
              </a:solidFill>
            </p:spPr>
            <p:txBody>
              <a:bodyPr wrap="square" rtlCol="0">
                <a:spAutoFit/>
              </a:bodyPr>
              <a:lstStyle/>
              <a:p>
                <a:endParaRPr lang="en-US" dirty="0"/>
              </a:p>
            </p:txBody>
          </p:sp>
          <p:sp>
            <p:nvSpPr>
              <p:cNvPr id="12" name="CuadroTexto 11">
                <a:extLst>
                  <a:ext uri="{FF2B5EF4-FFF2-40B4-BE49-F238E27FC236}">
                    <a16:creationId xmlns:a16="http://schemas.microsoft.com/office/drawing/2014/main" id="{4543F555-359E-8AA5-9156-FD16BD8B9B7A}"/>
                  </a:ext>
                </a:extLst>
              </p:cNvPr>
              <p:cNvSpPr txBox="1"/>
              <p:nvPr/>
            </p:nvSpPr>
            <p:spPr>
              <a:xfrm>
                <a:off x="11100370" y="3552464"/>
                <a:ext cx="828000" cy="246221"/>
              </a:xfrm>
              <a:prstGeom prst="rect">
                <a:avLst/>
              </a:prstGeom>
              <a:solidFill>
                <a:srgbClr val="002060"/>
              </a:solidFill>
              <a:ln>
                <a:solidFill>
                  <a:srgbClr val="002060"/>
                </a:solidFill>
              </a:ln>
            </p:spPr>
            <p:txBody>
              <a:bodyPr wrap="square" rtlCol="0">
                <a:spAutoFit/>
              </a:bodyPr>
              <a:lstStyle/>
              <a:p>
                <a:r>
                  <a:rPr lang="en-US" sz="980" b="1" dirty="0">
                    <a:solidFill>
                      <a:schemeClr val="bg1"/>
                    </a:solidFill>
                    <a:latin typeface="Arial" panose="020B0604020202020204" pitchFamily="34" charset="0"/>
                    <a:cs typeface="Arial" panose="020B0604020202020204" pitchFamily="34" charset="0"/>
                  </a:rPr>
                  <a:t>Machinery</a:t>
                </a:r>
              </a:p>
            </p:txBody>
          </p:sp>
          <p:sp>
            <p:nvSpPr>
              <p:cNvPr id="16" name="CuadroTexto 15">
                <a:extLst>
                  <a:ext uri="{FF2B5EF4-FFF2-40B4-BE49-F238E27FC236}">
                    <a16:creationId xmlns:a16="http://schemas.microsoft.com/office/drawing/2014/main" id="{7C64F37C-1702-0DB6-F036-AEEB8B7B53F5}"/>
                  </a:ext>
                </a:extLst>
              </p:cNvPr>
              <p:cNvSpPr txBox="1"/>
              <p:nvPr/>
            </p:nvSpPr>
            <p:spPr>
              <a:xfrm>
                <a:off x="8174893" y="3523330"/>
                <a:ext cx="1692534" cy="584775"/>
              </a:xfrm>
              <a:prstGeom prst="rect">
                <a:avLst/>
              </a:prstGeom>
              <a:solidFill>
                <a:srgbClr val="00CC00"/>
              </a:solidFill>
              <a:ln>
                <a:solidFill>
                  <a:srgbClr val="00CC00"/>
                </a:solidFill>
              </a:ln>
            </p:spPr>
            <p:txBody>
              <a:bodyPr wrap="square" rtlCol="0">
                <a:spAutoFit/>
              </a:bodyPr>
              <a:lstStyle/>
              <a:p>
                <a:r>
                  <a:rPr lang="en-US" sz="1600" b="1" dirty="0">
                    <a:solidFill>
                      <a:schemeClr val="bg1"/>
                    </a:solidFill>
                    <a:latin typeface="Roboto" panose="02000000000000000000" pitchFamily="2" charset="0"/>
                    <a:cs typeface="Arial" panose="020B0604020202020204" pitchFamily="34" charset="0"/>
                  </a:rPr>
                  <a:t>Apparel manufacturing</a:t>
                </a:r>
                <a:endParaRPr lang="en-US" sz="1600" b="1" dirty="0">
                  <a:solidFill>
                    <a:schemeClr val="bg1"/>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0BEB345-1016-EC55-08A1-B01995ED8438}"/>
                  </a:ext>
                </a:extLst>
              </p:cNvPr>
              <p:cNvSpPr txBox="1"/>
              <p:nvPr/>
            </p:nvSpPr>
            <p:spPr>
              <a:xfrm>
                <a:off x="6216447" y="3784940"/>
                <a:ext cx="1835731" cy="400110"/>
              </a:xfrm>
              <a:prstGeom prst="rect">
                <a:avLst/>
              </a:prstGeom>
              <a:solidFill>
                <a:schemeClr val="bg1">
                  <a:lumMod val="50000"/>
                </a:schemeClr>
              </a:solidFill>
              <a:ln>
                <a:solidFill>
                  <a:schemeClr val="bg1">
                    <a:lumMod val="50000"/>
                  </a:schemeClr>
                </a:solidFill>
              </a:ln>
            </p:spPr>
            <p:txBody>
              <a:bodyPr wrap="square" rtlCol="0">
                <a:spAutoFit/>
              </a:bodyPr>
              <a:lstStyle/>
              <a:p>
                <a:r>
                  <a:rPr lang="en-US" sz="2000" b="1" i="0" dirty="0">
                    <a:solidFill>
                      <a:schemeClr val="bg1"/>
                    </a:solidFill>
                    <a:effectLst/>
                    <a:latin typeface="Roboto" panose="02000000000000000000" pitchFamily="2" charset="0"/>
                  </a:rPr>
                  <a:t>Other</a:t>
                </a:r>
                <a:endParaRPr lang="en-US" sz="2000" b="1" dirty="0">
                  <a:solidFill>
                    <a:schemeClr val="bg1"/>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56988A19-D568-70CF-F52E-AA2C019932EA}"/>
                  </a:ext>
                </a:extLst>
              </p:cNvPr>
              <p:cNvSpPr txBox="1"/>
              <p:nvPr/>
            </p:nvSpPr>
            <p:spPr>
              <a:xfrm>
                <a:off x="8157841" y="5070564"/>
                <a:ext cx="1027103" cy="523220"/>
              </a:xfrm>
              <a:prstGeom prst="rect">
                <a:avLst/>
              </a:prstGeom>
              <a:solidFill>
                <a:srgbClr val="FF6600"/>
              </a:solidFill>
              <a:ln>
                <a:solidFill>
                  <a:srgbClr val="FF6600"/>
                </a:solidFill>
              </a:ln>
            </p:spPr>
            <p:txBody>
              <a:bodyPr wrap="square" rtlCol="0">
                <a:spAutoFit/>
              </a:bodyPr>
              <a:lstStyle/>
              <a:p>
                <a:r>
                  <a:rPr lang="en-US" sz="1400" b="1" i="0" dirty="0">
                    <a:solidFill>
                      <a:schemeClr val="bg1"/>
                    </a:solidFill>
                    <a:effectLst/>
                    <a:latin typeface="Roboto" panose="02000000000000000000" pitchFamily="2" charset="0"/>
                  </a:rPr>
                  <a:t>Metallic </a:t>
                </a:r>
              </a:p>
              <a:p>
                <a:r>
                  <a:rPr lang="en-US" sz="1400" b="1" i="0" dirty="0">
                    <a:solidFill>
                      <a:schemeClr val="bg1"/>
                    </a:solidFill>
                    <a:effectLst/>
                    <a:latin typeface="Roboto" panose="02000000000000000000" pitchFamily="2" charset="0"/>
                  </a:rPr>
                  <a:t>Products </a:t>
                </a:r>
                <a:endParaRPr lang="en-US" sz="1400" b="1" dirty="0">
                  <a:solidFill>
                    <a:schemeClr val="bg1"/>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B9F15922-E969-EAD7-DD38-45B73F7367DF}"/>
                  </a:ext>
                </a:extLst>
              </p:cNvPr>
              <p:cNvSpPr txBox="1"/>
              <p:nvPr/>
            </p:nvSpPr>
            <p:spPr>
              <a:xfrm>
                <a:off x="9946957" y="5445950"/>
                <a:ext cx="970027" cy="523220"/>
              </a:xfrm>
              <a:prstGeom prst="rect">
                <a:avLst/>
              </a:prstGeom>
              <a:solidFill>
                <a:srgbClr val="FF0066"/>
              </a:solidFill>
              <a:ln>
                <a:solidFill>
                  <a:srgbClr val="FF0066"/>
                </a:solidFill>
              </a:ln>
            </p:spPr>
            <p:txBody>
              <a:bodyPr wrap="square" rtlCol="0">
                <a:spAutoFit/>
              </a:bodyPr>
              <a:lstStyle/>
              <a:p>
                <a:r>
                  <a:rPr lang="en-US" sz="1400" b="1" i="0" dirty="0">
                    <a:solidFill>
                      <a:schemeClr val="bg1"/>
                    </a:solidFill>
                    <a:effectLst/>
                    <a:latin typeface="Roboto" panose="02000000000000000000" pitchFamily="2" charset="0"/>
                  </a:rPr>
                  <a:t>Paper Industry</a:t>
                </a:r>
                <a:endParaRPr lang="en-US" sz="1400" b="1" dirty="0">
                  <a:solidFill>
                    <a:schemeClr val="bg1"/>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0034F5BB-78C9-BF6E-07C0-EE7A7EB7506B}"/>
                  </a:ext>
                </a:extLst>
              </p:cNvPr>
              <p:cNvSpPr txBox="1"/>
              <p:nvPr/>
            </p:nvSpPr>
            <p:spPr>
              <a:xfrm>
                <a:off x="11028350" y="5509931"/>
                <a:ext cx="826746" cy="276999"/>
              </a:xfrm>
              <a:prstGeom prst="rect">
                <a:avLst/>
              </a:prstGeom>
              <a:solidFill>
                <a:srgbClr val="FF0000"/>
              </a:solidFill>
            </p:spPr>
            <p:txBody>
              <a:bodyPr wrap="square" rtlCol="0">
                <a:spAutoFit/>
              </a:bodyPr>
              <a:lstStyle/>
              <a:p>
                <a:r>
                  <a:rPr lang="en-US" sz="1200" b="1" i="0" dirty="0">
                    <a:solidFill>
                      <a:schemeClr val="bg1"/>
                    </a:solidFill>
                    <a:effectLst/>
                    <a:latin typeface="Roboto" panose="02000000000000000000" pitchFamily="2" charset="0"/>
                  </a:rPr>
                  <a:t>Furniture</a:t>
                </a:r>
                <a:endParaRPr lang="en-US" sz="1200" dirty="0">
                  <a:solidFill>
                    <a:schemeClr val="bg1"/>
                  </a:solidFill>
                </a:endParaRPr>
              </a:p>
            </p:txBody>
          </p:sp>
        </p:grpSp>
      </p:grpSp>
      <p:sp>
        <p:nvSpPr>
          <p:cNvPr id="21" name="16 CuadroTexto">
            <a:extLst>
              <a:ext uri="{FF2B5EF4-FFF2-40B4-BE49-F238E27FC236}">
                <a16:creationId xmlns:a16="http://schemas.microsoft.com/office/drawing/2014/main" id="{01B7DD8D-B354-E32B-9590-4D2FDC9675DD}"/>
              </a:ext>
            </a:extLst>
          </p:cNvPr>
          <p:cNvSpPr txBox="1"/>
          <p:nvPr/>
        </p:nvSpPr>
        <p:spPr>
          <a:xfrm>
            <a:off x="5387748" y="6460672"/>
            <a:ext cx="2444915" cy="323165"/>
          </a:xfrm>
          <a:prstGeom prst="rect">
            <a:avLst/>
          </a:prstGeom>
          <a:noFill/>
        </p:spPr>
        <p:txBody>
          <a:bodyPr wrap="square" rtlCol="0">
            <a:spAutoFit/>
          </a:bodyPr>
          <a:lstStyle/>
          <a:p>
            <a:r>
              <a:rPr lang="en-US" sz="1500" b="1" baseline="30000" dirty="0">
                <a:solidFill>
                  <a:srgbClr val="002060"/>
                </a:solidFill>
                <a:latin typeface="Arial" panose="020B0604020202020204" pitchFamily="34" charset="0"/>
                <a:cs typeface="Arial" panose="020B0604020202020204" pitchFamily="34" charset="0"/>
              </a:rPr>
              <a:t>P/ </a:t>
            </a:r>
            <a:r>
              <a:rPr lang="en-US" sz="1500" b="1" dirty="0">
                <a:solidFill>
                  <a:srgbClr val="002060"/>
                </a:solidFill>
                <a:latin typeface="Arial" panose="020B0604020202020204" pitchFamily="34" charset="0"/>
                <a:cs typeface="Arial" panose="020B0604020202020204" pitchFamily="34" charset="0"/>
              </a:rPr>
              <a:t>Preliminary figures</a:t>
            </a:r>
          </a:p>
        </p:txBody>
      </p:sp>
    </p:spTree>
    <p:extLst>
      <p:ext uri="{BB962C8B-B14F-4D97-AF65-F5344CB8AC3E}">
        <p14:creationId xmlns:p14="http://schemas.microsoft.com/office/powerpoint/2010/main" val="391950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Arc 2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85E421D-E7D8-4674-818C-6C95FC99263D}"/>
              </a:ext>
            </a:extLst>
          </p:cNvPr>
          <p:cNvSpPr txBox="1">
            <a:spLocks/>
          </p:cNvSpPr>
          <p:nvPr/>
        </p:nvSpPr>
        <p:spPr>
          <a:xfrm>
            <a:off x="5894962" y="479493"/>
            <a:ext cx="54588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solidFill>
                  <a:srgbClr val="002060"/>
                </a:solidFill>
                <a:latin typeface="Arial" panose="020B0604020202020204" pitchFamily="34" charset="0"/>
                <a:cs typeface="Arial" panose="020B0604020202020204" pitchFamily="34" charset="0"/>
              </a:rPr>
              <a:t>Outline</a:t>
            </a:r>
            <a:endParaRPr lang="en-US" b="1" strike="sngStrike" kern="1200" dirty="0">
              <a:solidFill>
                <a:srgbClr val="002060"/>
              </a:solidFill>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áfico 6" descr="Portapapeles contorno">
            <a:extLst>
              <a:ext uri="{FF2B5EF4-FFF2-40B4-BE49-F238E27FC236}">
                <a16:creationId xmlns:a16="http://schemas.microsoft.com/office/drawing/2014/main" id="{4CC52584-8871-7D63-C28D-8CB3D294DD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22" name="Marcador de contenido 2">
            <a:extLst>
              <a:ext uri="{FF2B5EF4-FFF2-40B4-BE49-F238E27FC236}">
                <a16:creationId xmlns:a16="http://schemas.microsoft.com/office/drawing/2014/main" id="{21B2F8FC-1FE8-830F-CF0C-A30445370E4B}"/>
              </a:ext>
            </a:extLst>
          </p:cNvPr>
          <p:cNvGraphicFramePr/>
          <p:nvPr>
            <p:extLst>
              <p:ext uri="{D42A27DB-BD31-4B8C-83A1-F6EECF244321}">
                <p14:modId xmlns:p14="http://schemas.microsoft.com/office/powerpoint/2010/main" val="2826480764"/>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979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48" descr="Mueble - Iconos gratis de muebles y hogar">
            <a:extLst>
              <a:ext uri="{FF2B5EF4-FFF2-40B4-BE49-F238E27FC236}">
                <a16:creationId xmlns:a16="http://schemas.microsoft.com/office/drawing/2014/main" id="{895FF184-B7D0-002E-414B-42E26448E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417" y="8755545"/>
            <a:ext cx="200846" cy="200846"/>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upo 39">
            <a:extLst>
              <a:ext uri="{FF2B5EF4-FFF2-40B4-BE49-F238E27FC236}">
                <a16:creationId xmlns:a16="http://schemas.microsoft.com/office/drawing/2014/main" id="{AB625DA3-41F9-7F51-AF03-9FEDEFE6BA45}"/>
              </a:ext>
            </a:extLst>
          </p:cNvPr>
          <p:cNvGrpSpPr/>
          <p:nvPr/>
        </p:nvGrpSpPr>
        <p:grpSpPr>
          <a:xfrm>
            <a:off x="0" y="1"/>
            <a:ext cx="12192000" cy="6860878"/>
            <a:chOff x="0" y="1"/>
            <a:chExt cx="12192000" cy="6860878"/>
          </a:xfrm>
        </p:grpSpPr>
        <p:sp>
          <p:nvSpPr>
            <p:cNvPr id="2" name="CuadroTexto 1">
              <a:extLst>
                <a:ext uri="{FF2B5EF4-FFF2-40B4-BE49-F238E27FC236}">
                  <a16:creationId xmlns:a16="http://schemas.microsoft.com/office/drawing/2014/main" id="{460375D3-2F9D-906B-20DE-5361CE2D7237}"/>
                </a:ext>
              </a:extLst>
            </p:cNvPr>
            <p:cNvSpPr txBox="1"/>
            <p:nvPr/>
          </p:nvSpPr>
          <p:spPr>
            <a:xfrm>
              <a:off x="234796" y="6522325"/>
              <a:ext cx="4861859" cy="338554"/>
            </a:xfrm>
            <a:prstGeom prst="rect">
              <a:avLst/>
            </a:prstGeom>
            <a:solidFill>
              <a:schemeClr val="bg1"/>
            </a:solidFill>
          </p:spPr>
          <p:txBody>
            <a:bodyPr wrap="square" rtlCol="0">
              <a:spAutoFit/>
            </a:bodyPr>
            <a:lstStyle/>
            <a:p>
              <a:pPr algn="just">
                <a:buSzPts val="1000"/>
                <a:tabLst>
                  <a:tab pos="457200" algn="l"/>
                </a:tabLst>
              </a:pPr>
              <a:r>
                <a:rPr lang="en-US" sz="1600" b="1" dirty="0">
                  <a:latin typeface="Arial" panose="020B0604020202020204" pitchFamily="34" charset="0"/>
                  <a:cs typeface="Arial" panose="020B0604020202020204" pitchFamily="34" charset="0"/>
                </a:rPr>
                <a:t>Men (Total) = 2,539 Thousands of employees</a:t>
              </a:r>
            </a:p>
          </p:txBody>
        </p:sp>
        <p:sp>
          <p:nvSpPr>
            <p:cNvPr id="4" name="Text Placeholder 1">
              <a:extLst>
                <a:ext uri="{FF2B5EF4-FFF2-40B4-BE49-F238E27FC236}">
                  <a16:creationId xmlns:a16="http://schemas.microsoft.com/office/drawing/2014/main" id="{38922C29-DC00-FCD7-29D3-64E39BA421CF}"/>
                </a:ext>
              </a:extLst>
            </p:cNvPr>
            <p:cNvSpPr txBox="1">
              <a:spLocks/>
            </p:cNvSpPr>
            <p:nvPr/>
          </p:nvSpPr>
          <p:spPr>
            <a:xfrm>
              <a:off x="0" y="1"/>
              <a:ext cx="12192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ko-KR" sz="2400" b="1" dirty="0">
                  <a:solidFill>
                    <a:srgbClr val="033057"/>
                  </a:solidFill>
                  <a:latin typeface="Arial" panose="020B0604020202020204" pitchFamily="34" charset="0"/>
                  <a:cs typeface="Arial" panose="020B0604020202020204" pitchFamily="34" charset="0"/>
                </a:rPr>
                <a:t>Distribution of men employed in manufacturing traders </a:t>
              </a:r>
            </a:p>
            <a:p>
              <a:pPr marL="0" indent="0" algn="ctr">
                <a:lnSpc>
                  <a:spcPct val="100000"/>
                </a:lnSpc>
                <a:spcBef>
                  <a:spcPts val="0"/>
                </a:spcBef>
                <a:buNone/>
              </a:pPr>
              <a:r>
                <a:rPr lang="en-US" altLang="ko-KR" sz="2400" b="1" dirty="0">
                  <a:solidFill>
                    <a:srgbClr val="033057"/>
                  </a:solidFill>
                  <a:latin typeface="Arial" panose="020B0604020202020204" pitchFamily="34" charset="0"/>
                  <a:cs typeface="Arial" panose="020B0604020202020204" pitchFamily="34" charset="0"/>
                </a:rPr>
                <a:t>by NAICS subsector, 2021</a:t>
              </a:r>
              <a:r>
                <a:rPr lang="en-US" altLang="ko-KR" sz="2400" b="1" baseline="30000" dirty="0">
                  <a:solidFill>
                    <a:srgbClr val="033057"/>
                  </a:solidFill>
                  <a:latin typeface="Arial" panose="020B0604020202020204" pitchFamily="34" charset="0"/>
                  <a:cs typeface="Arial" panose="020B0604020202020204" pitchFamily="34" charset="0"/>
                </a:rPr>
                <a:t>P/</a:t>
              </a:r>
              <a:r>
                <a:rPr lang="en-US" altLang="ko-KR" sz="2400" b="1" dirty="0">
                  <a:solidFill>
                    <a:srgbClr val="033057"/>
                  </a:solidFill>
                  <a:highlight>
                    <a:srgbClr val="FFFF00"/>
                  </a:highlight>
                  <a:latin typeface="Arial" panose="020B0604020202020204" pitchFamily="34" charset="0"/>
                  <a:cs typeface="Arial" panose="020B0604020202020204" pitchFamily="34" charset="0"/>
                </a:rPr>
                <a:t> </a:t>
              </a:r>
            </a:p>
          </p:txBody>
        </p:sp>
        <p:grpSp>
          <p:nvGrpSpPr>
            <p:cNvPr id="3" name="Grupo 2">
              <a:extLst>
                <a:ext uri="{FF2B5EF4-FFF2-40B4-BE49-F238E27FC236}">
                  <a16:creationId xmlns:a16="http://schemas.microsoft.com/office/drawing/2014/main" id="{83BCE5D8-15A3-2F94-FB42-20195BC1370A}"/>
                </a:ext>
              </a:extLst>
            </p:cNvPr>
            <p:cNvGrpSpPr/>
            <p:nvPr/>
          </p:nvGrpSpPr>
          <p:grpSpPr>
            <a:xfrm>
              <a:off x="224746" y="855588"/>
              <a:ext cx="11732457" cy="5725550"/>
              <a:chOff x="224746" y="855588"/>
              <a:chExt cx="11732457" cy="5725550"/>
            </a:xfrm>
          </p:grpSpPr>
          <p:grpSp>
            <p:nvGrpSpPr>
              <p:cNvPr id="5" name="Grupo 4">
                <a:extLst>
                  <a:ext uri="{FF2B5EF4-FFF2-40B4-BE49-F238E27FC236}">
                    <a16:creationId xmlns:a16="http://schemas.microsoft.com/office/drawing/2014/main" id="{1C0DCB07-7456-5C78-483D-4B04917E5F93}"/>
                  </a:ext>
                </a:extLst>
              </p:cNvPr>
              <p:cNvGrpSpPr/>
              <p:nvPr/>
            </p:nvGrpSpPr>
            <p:grpSpPr>
              <a:xfrm>
                <a:off x="224746" y="855588"/>
                <a:ext cx="11732457" cy="5725550"/>
                <a:chOff x="224746" y="841941"/>
                <a:chExt cx="11732457" cy="5725550"/>
              </a:xfrm>
            </p:grpSpPr>
            <mc:AlternateContent xmlns:mc="http://schemas.openxmlformats.org/markup-compatibility/2006" xmlns:cx1="http://schemas.microsoft.com/office/drawing/2015/9/8/chartex">
              <mc:Choice Requires="cx1">
                <p:graphicFrame>
                  <p:nvGraphicFramePr>
                    <p:cNvPr id="23" name="Gráfico 22">
                      <a:extLst>
                        <a:ext uri="{FF2B5EF4-FFF2-40B4-BE49-F238E27FC236}">
                          <a16:creationId xmlns:a16="http://schemas.microsoft.com/office/drawing/2014/main" id="{3434FF11-A622-842E-CEAB-216031AAFDB9}"/>
                        </a:ext>
                      </a:extLst>
                    </p:cNvPr>
                    <p:cNvGraphicFramePr>
                      <a:graphicFrameLocks/>
                    </p:cNvGraphicFramePr>
                    <p:nvPr>
                      <p:extLst>
                        <p:ext uri="{D42A27DB-BD31-4B8C-83A1-F6EECF244321}">
                          <p14:modId xmlns:p14="http://schemas.microsoft.com/office/powerpoint/2010/main" val="1374308433"/>
                        </p:ext>
                      </p:extLst>
                    </p:nvPr>
                  </p:nvGraphicFramePr>
                  <p:xfrm>
                    <a:off x="224746" y="841941"/>
                    <a:ext cx="11732457" cy="572555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23" name="Gráfico 22">
                      <a:extLst>
                        <a:ext uri="{FF2B5EF4-FFF2-40B4-BE49-F238E27FC236}">
                          <a16:creationId xmlns:a16="http://schemas.microsoft.com/office/drawing/2014/main" id="{3434FF11-A622-842E-CEAB-216031AAFDB9}"/>
                        </a:ext>
                      </a:extLst>
                    </p:cNvPr>
                    <p:cNvPicPr>
                      <a:picLocks noGrp="1" noRot="1" noChangeAspect="1" noMove="1" noResize="1" noEditPoints="1" noAdjustHandles="1" noChangeArrowheads="1" noChangeShapeType="1"/>
                    </p:cNvPicPr>
                    <p:nvPr/>
                  </p:nvPicPr>
                  <p:blipFill>
                    <a:blip r:embed="rId6"/>
                    <a:stretch>
                      <a:fillRect/>
                    </a:stretch>
                  </p:blipFill>
                  <p:spPr>
                    <a:xfrm>
                      <a:off x="224746" y="855588"/>
                      <a:ext cx="11732457" cy="5725550"/>
                    </a:xfrm>
                    <a:prstGeom prst="rect">
                      <a:avLst/>
                    </a:prstGeom>
                  </p:spPr>
                </p:pic>
              </mc:Fallback>
            </mc:AlternateContent>
            <p:pic>
              <p:nvPicPr>
                <p:cNvPr id="24" name="Picture 12" descr="Transporte - Iconos gratis de transporte">
                  <a:extLst>
                    <a:ext uri="{FF2B5EF4-FFF2-40B4-BE49-F238E27FC236}">
                      <a16:creationId xmlns:a16="http://schemas.microsoft.com/office/drawing/2014/main" id="{AFA575FE-3B62-A8FF-D67D-B2009E837C19}"/>
                    </a:ext>
                  </a:extLst>
                </p:cNvPr>
                <p:cNvPicPr>
                  <a:picLocks noChangeAspect="1" noChangeArrowheads="1"/>
                </p:cNvPicPr>
                <p:nvPr/>
              </p:nvPicPr>
              <p:blipFill>
                <a:blip r:embed="rId7">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0363" y="2284177"/>
                  <a:ext cx="3017215" cy="30172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Computadora de escritorio - Iconos gratis de computadora">
                  <a:extLst>
                    <a:ext uri="{FF2B5EF4-FFF2-40B4-BE49-F238E27FC236}">
                      <a16:creationId xmlns:a16="http://schemas.microsoft.com/office/drawing/2014/main" id="{4284FAC1-D8AB-980C-0CD8-4917000DA8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2902" y="4967908"/>
                  <a:ext cx="1284359" cy="12843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Vegetales enlatados - Iconos gratis de comida">
                  <a:extLst>
                    <a:ext uri="{FF2B5EF4-FFF2-40B4-BE49-F238E27FC236}">
                      <a16:creationId xmlns:a16="http://schemas.microsoft.com/office/drawing/2014/main" id="{334E982A-E5CD-8708-104D-1E5FD4FD6D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1387" y="1976510"/>
                  <a:ext cx="1800665" cy="180066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Plástico - Iconos gratis de ecología y medio ambiente">
                  <a:extLst>
                    <a:ext uri="{FF2B5EF4-FFF2-40B4-BE49-F238E27FC236}">
                      <a16:creationId xmlns:a16="http://schemas.microsoft.com/office/drawing/2014/main" id="{5F6E3C46-7B9B-8A69-7E34-5BAC2A5CF2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6878" y="1608702"/>
                  <a:ext cx="1228635" cy="122863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ndustria icono gratis">
                  <a:extLst>
                    <a:ext uri="{FF2B5EF4-FFF2-40B4-BE49-F238E27FC236}">
                      <a16:creationId xmlns:a16="http://schemas.microsoft.com/office/drawing/2014/main" id="{0A6D312C-C228-6E27-DECB-9AA8D35967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6878" y="5168238"/>
                  <a:ext cx="1228635" cy="12286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0" descr="Course">
                  <a:extLst>
                    <a:ext uri="{FF2B5EF4-FFF2-40B4-BE49-F238E27FC236}">
                      <a16:creationId xmlns:a16="http://schemas.microsoft.com/office/drawing/2014/main" id="{5A849839-7ED8-876A-CE56-56C61D90005D}"/>
                    </a:ext>
                  </a:extLst>
                </p:cNvPr>
                <p:cNvPicPr>
                  <a:picLocks noChangeAspect="1" noChangeArrowheads="1"/>
                </p:cNvPicPr>
                <p:nvPr/>
              </p:nvPicPr>
              <p:blipFill>
                <a:blip r:embed="rId12">
                  <a:clrChange>
                    <a:clrFrom>
                      <a:srgbClr val="FFFFFF"/>
                    </a:clrFrom>
                    <a:clrTo>
                      <a:srgbClr val="FFFFFF">
                        <a:alpha val="0"/>
                      </a:srgbClr>
                    </a:clrTo>
                  </a:clrChang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48482" y="2947588"/>
                  <a:ext cx="1115467" cy="111546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6" descr="Metal - Iconos gratis de construcción y herramientas">
                  <a:extLst>
                    <a:ext uri="{FF2B5EF4-FFF2-40B4-BE49-F238E27FC236}">
                      <a16:creationId xmlns:a16="http://schemas.microsoft.com/office/drawing/2014/main" id="{5C938C8E-7FEE-8BFE-8114-A34FC19BC81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63171" y="1313271"/>
                  <a:ext cx="1150031" cy="11520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4" descr="Química | Icono Gratis">
                  <a:extLst>
                    <a:ext uri="{FF2B5EF4-FFF2-40B4-BE49-F238E27FC236}">
                      <a16:creationId xmlns:a16="http://schemas.microsoft.com/office/drawing/2014/main" id="{54DC61F9-A140-D6A3-144D-8EDF6C7929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59533" y="1560500"/>
                  <a:ext cx="773001" cy="7730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Ropa - Iconos gratis de moda">
                  <a:extLst>
                    <a:ext uri="{FF2B5EF4-FFF2-40B4-BE49-F238E27FC236}">
                      <a16:creationId xmlns:a16="http://schemas.microsoft.com/office/drawing/2014/main" id="{53F93DE2-07E4-973A-CEEE-03D63E05AEB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98108" y="4689177"/>
                  <a:ext cx="658557" cy="65855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Maquinaria - Iconos gratis de tecnología">
                  <a:extLst>
                    <a:ext uri="{FF2B5EF4-FFF2-40B4-BE49-F238E27FC236}">
                      <a16:creationId xmlns:a16="http://schemas.microsoft.com/office/drawing/2014/main" id="{709D3D6F-6F31-4098-0044-CF437E688BE5}"/>
                    </a:ext>
                  </a:extLst>
                </p:cNvPr>
                <p:cNvPicPr>
                  <a:picLocks noChangeAspect="1" noChangeArrowheads="1"/>
                </p:cNvPicPr>
                <p:nvPr/>
              </p:nvPicPr>
              <p:blipFill>
                <a:blip r:embed="rId17">
                  <a:lum bright="70000" contrast="-70000"/>
                  <a:extLst>
                    <a:ext uri="{28A0092B-C50C-407E-A947-70E740481C1C}">
                      <a14:useLocalDpi xmlns:a14="http://schemas.microsoft.com/office/drawing/2010/main" val="0"/>
                    </a:ext>
                  </a:extLst>
                </a:blip>
                <a:srcRect/>
                <a:stretch>
                  <a:fillRect/>
                </a:stretch>
              </p:blipFill>
              <p:spPr bwMode="auto">
                <a:xfrm>
                  <a:off x="7997171" y="5307836"/>
                  <a:ext cx="863698" cy="8636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4" name="Picture 2" descr="Diamante - Iconos gratis de moda">
                  <a:extLst>
                    <a:ext uri="{FF2B5EF4-FFF2-40B4-BE49-F238E27FC236}">
                      <a16:creationId xmlns:a16="http://schemas.microsoft.com/office/drawing/2014/main" id="{F7E2BDFF-BADD-85AE-879D-9761AEE370F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69507" y="3059832"/>
                  <a:ext cx="927972" cy="9279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Alcohol-and-cigarettes Icons - Free SVG &amp; PNG Alcohol-and-cigarettes Images  - Noun Project">
                  <a:extLst>
                    <a:ext uri="{FF2B5EF4-FFF2-40B4-BE49-F238E27FC236}">
                      <a16:creationId xmlns:a16="http://schemas.microsoft.com/office/drawing/2014/main" id="{CB82D8F3-10B9-0B8A-57E1-C058151DCEF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28320" y="445994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8" descr="Mueble - Iconos gratis de muebles y hogar">
                  <a:extLst>
                    <a:ext uri="{FF2B5EF4-FFF2-40B4-BE49-F238E27FC236}">
                      <a16:creationId xmlns:a16="http://schemas.microsoft.com/office/drawing/2014/main" id="{3B29CDBD-5C80-8FF8-823E-D8F5AAD87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8910" y="5936348"/>
                  <a:ext cx="547425" cy="5474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Hierro - Iconos gratis de construcción y herramientas">
                  <a:extLst>
                    <a:ext uri="{FF2B5EF4-FFF2-40B4-BE49-F238E27FC236}">
                      <a16:creationId xmlns:a16="http://schemas.microsoft.com/office/drawing/2014/main" id="{D8581D2D-96BF-EE09-5DF9-D06668BC27A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533374" y="3341075"/>
                  <a:ext cx="759655" cy="7596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6" descr="Chip - Iconos gratis de computadora">
                  <a:extLst>
                    <a:ext uri="{FF2B5EF4-FFF2-40B4-BE49-F238E27FC236}">
                      <a16:creationId xmlns:a16="http://schemas.microsoft.com/office/drawing/2014/main" id="{C7CB2F92-0738-BFC6-DB8D-FDAB3DBB9F7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24966" y="3771698"/>
                  <a:ext cx="1083265" cy="95250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46" descr="Hoja de papel - Iconos gratis de archivos y carpetas">
                <a:extLst>
                  <a:ext uri="{FF2B5EF4-FFF2-40B4-BE49-F238E27FC236}">
                    <a16:creationId xmlns:a16="http://schemas.microsoft.com/office/drawing/2014/main" id="{E509A258-AC67-61AD-D265-13CCEDC9630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133196" y="5943599"/>
                <a:ext cx="547624" cy="50887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CC7A064-6203-2439-10A4-D4A91EEB7755}"/>
                  </a:ext>
                </a:extLst>
              </p:cNvPr>
              <p:cNvSpPr txBox="1"/>
              <p:nvPr/>
            </p:nvSpPr>
            <p:spPr>
              <a:xfrm>
                <a:off x="337033" y="999793"/>
                <a:ext cx="3091797" cy="369332"/>
              </a:xfrm>
              <a:prstGeom prst="rect">
                <a:avLst/>
              </a:prstGeom>
              <a:solidFill>
                <a:srgbClr val="00B050"/>
              </a:soli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Transportation equipment</a:t>
                </a:r>
              </a:p>
            </p:txBody>
          </p:sp>
          <p:sp>
            <p:nvSpPr>
              <p:cNvPr id="8" name="CuadroTexto 7">
                <a:extLst>
                  <a:ext uri="{FF2B5EF4-FFF2-40B4-BE49-F238E27FC236}">
                    <a16:creationId xmlns:a16="http://schemas.microsoft.com/office/drawing/2014/main" id="{5EAA35C3-E1D8-BF41-FFDD-47901DBA3DB7}"/>
                  </a:ext>
                </a:extLst>
              </p:cNvPr>
              <p:cNvSpPr txBox="1"/>
              <p:nvPr/>
            </p:nvSpPr>
            <p:spPr>
              <a:xfrm>
                <a:off x="3492721" y="4222039"/>
                <a:ext cx="1800665" cy="646331"/>
              </a:xfrm>
              <a:prstGeom prst="rect">
                <a:avLst/>
              </a:prstGeom>
              <a:solidFill>
                <a:srgbClr val="0070C0"/>
              </a:soli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Computer and electronics</a:t>
                </a:r>
              </a:p>
            </p:txBody>
          </p:sp>
          <p:sp>
            <p:nvSpPr>
              <p:cNvPr id="9" name="CuadroTexto 8">
                <a:extLst>
                  <a:ext uri="{FF2B5EF4-FFF2-40B4-BE49-F238E27FC236}">
                    <a16:creationId xmlns:a16="http://schemas.microsoft.com/office/drawing/2014/main" id="{C2369551-D762-397C-AE67-476431D2AE8A}"/>
                  </a:ext>
                </a:extLst>
              </p:cNvPr>
              <p:cNvSpPr txBox="1"/>
              <p:nvPr/>
            </p:nvSpPr>
            <p:spPr>
              <a:xfrm>
                <a:off x="3516407" y="977516"/>
                <a:ext cx="1702958" cy="584775"/>
              </a:xfrm>
              <a:prstGeom prst="rect">
                <a:avLst/>
              </a:prstGeom>
              <a:solidFill>
                <a:schemeClr val="accent4">
                  <a:lumMod val="75000"/>
                </a:schemeClr>
              </a:solidFill>
              <a:ln>
                <a:solidFill>
                  <a:srgbClr val="BF9000"/>
                </a:solidFill>
              </a:ln>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Food manufacturing</a:t>
                </a:r>
              </a:p>
            </p:txBody>
          </p:sp>
          <p:sp>
            <p:nvSpPr>
              <p:cNvPr id="10" name="CuadroTexto 9">
                <a:extLst>
                  <a:ext uri="{FF2B5EF4-FFF2-40B4-BE49-F238E27FC236}">
                    <a16:creationId xmlns:a16="http://schemas.microsoft.com/office/drawing/2014/main" id="{04DA1F73-3E04-6510-4742-52E1BE8925BE}"/>
                  </a:ext>
                </a:extLst>
              </p:cNvPr>
              <p:cNvSpPr txBox="1"/>
              <p:nvPr/>
            </p:nvSpPr>
            <p:spPr>
              <a:xfrm>
                <a:off x="5680256" y="965957"/>
                <a:ext cx="1989785" cy="646331"/>
              </a:xfrm>
              <a:prstGeom prst="rect">
                <a:avLst/>
              </a:prstGeom>
              <a:solidFill>
                <a:srgbClr val="C00000"/>
              </a:solidFill>
              <a:ln>
                <a:solidFill>
                  <a:srgbClr val="C00000"/>
                </a:solidFill>
              </a:ln>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Plastics and rubber products </a:t>
                </a:r>
              </a:p>
            </p:txBody>
          </p:sp>
          <p:sp>
            <p:nvSpPr>
              <p:cNvPr id="11" name="CuadroTexto 10">
                <a:extLst>
                  <a:ext uri="{FF2B5EF4-FFF2-40B4-BE49-F238E27FC236}">
                    <a16:creationId xmlns:a16="http://schemas.microsoft.com/office/drawing/2014/main" id="{5334F3C8-34A4-1174-908F-5F7EB28575DA}"/>
                  </a:ext>
                </a:extLst>
              </p:cNvPr>
              <p:cNvSpPr txBox="1"/>
              <p:nvPr/>
            </p:nvSpPr>
            <p:spPr>
              <a:xfrm>
                <a:off x="5620457" y="2915272"/>
                <a:ext cx="1984666" cy="830997"/>
              </a:xfrm>
              <a:prstGeom prst="rect">
                <a:avLst/>
              </a:prstGeom>
              <a:solidFill>
                <a:srgbClr val="33CCCC"/>
              </a:solidFill>
              <a:ln>
                <a:solidFill>
                  <a:srgbClr val="33CCCC"/>
                </a:solidFill>
              </a:ln>
            </p:spPr>
            <p:txBody>
              <a:bodyPr wrap="square" rtlCol="0">
                <a:spAutoFit/>
              </a:bodyPr>
              <a:lstStyle/>
              <a:p>
                <a:r>
                  <a:rPr lang="en-US" sz="2400" b="1" i="0" dirty="0">
                    <a:solidFill>
                      <a:schemeClr val="bg1"/>
                    </a:solidFill>
                    <a:effectLst/>
                    <a:latin typeface="Roboto" panose="02000000000000000000" pitchFamily="2" charset="0"/>
                  </a:rPr>
                  <a:t>Electrical Equipment</a:t>
                </a:r>
                <a:endParaRPr lang="en-US" sz="2400" b="1" dirty="0">
                  <a:solidFill>
                    <a:schemeClr val="bg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9CB2599A-2221-EB8A-0416-338B2EF791BA}"/>
                  </a:ext>
                </a:extLst>
              </p:cNvPr>
              <p:cNvSpPr txBox="1"/>
              <p:nvPr/>
            </p:nvSpPr>
            <p:spPr>
              <a:xfrm>
                <a:off x="5634549" y="4767853"/>
                <a:ext cx="952500" cy="400110"/>
              </a:xfrm>
              <a:prstGeom prst="rect">
                <a:avLst/>
              </a:prstGeom>
              <a:solidFill>
                <a:schemeClr val="bg1">
                  <a:lumMod val="50000"/>
                </a:schemeClr>
              </a:solidFill>
              <a:ln>
                <a:solidFill>
                  <a:schemeClr val="bg1">
                    <a:lumMod val="50000"/>
                  </a:schemeClr>
                </a:solidFill>
              </a:ln>
            </p:spPr>
            <p:txBody>
              <a:bodyPr wrap="square" rtlCol="0">
                <a:spAutoFit/>
              </a:bodyPr>
              <a:lstStyle/>
              <a:p>
                <a:r>
                  <a:rPr lang="en-US" sz="2000" b="1" i="0" dirty="0">
                    <a:solidFill>
                      <a:schemeClr val="bg1"/>
                    </a:solidFill>
                    <a:effectLst/>
                    <a:latin typeface="Roboto" panose="02000000000000000000" pitchFamily="2" charset="0"/>
                  </a:rPr>
                  <a:t>Other</a:t>
                </a:r>
                <a:endParaRPr lang="en-US" sz="2000" b="1" dirty="0">
                  <a:solidFill>
                    <a:schemeClr val="bg1"/>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635CD39C-658E-344D-36EE-902B8C1A1184}"/>
                  </a:ext>
                </a:extLst>
              </p:cNvPr>
              <p:cNvSpPr txBox="1"/>
              <p:nvPr/>
            </p:nvSpPr>
            <p:spPr>
              <a:xfrm>
                <a:off x="7738147" y="941766"/>
                <a:ext cx="1273693" cy="523220"/>
              </a:xfrm>
              <a:prstGeom prst="rect">
                <a:avLst/>
              </a:prstGeom>
              <a:solidFill>
                <a:srgbClr val="FF6600"/>
              </a:solidFill>
              <a:ln>
                <a:solidFill>
                  <a:srgbClr val="FF6600"/>
                </a:solidFill>
              </a:ln>
            </p:spPr>
            <p:txBody>
              <a:bodyPr wrap="square" rtlCol="0">
                <a:spAutoFit/>
              </a:bodyPr>
              <a:lstStyle/>
              <a:p>
                <a:r>
                  <a:rPr lang="en-US" sz="1400" b="1" i="0" dirty="0">
                    <a:solidFill>
                      <a:schemeClr val="bg1"/>
                    </a:solidFill>
                    <a:effectLst/>
                    <a:latin typeface="Roboto" panose="02000000000000000000" pitchFamily="2" charset="0"/>
                  </a:rPr>
                  <a:t>Metallic </a:t>
                </a:r>
              </a:p>
              <a:p>
                <a:r>
                  <a:rPr lang="en-US" sz="1400" b="1" i="0" dirty="0">
                    <a:solidFill>
                      <a:schemeClr val="bg1"/>
                    </a:solidFill>
                    <a:effectLst/>
                    <a:latin typeface="Roboto" panose="02000000000000000000" pitchFamily="2" charset="0"/>
                  </a:rPr>
                  <a:t>Products </a:t>
                </a:r>
                <a:endParaRPr lang="en-US" sz="1400" b="1" dirty="0">
                  <a:solidFill>
                    <a:schemeClr val="bg1"/>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839F60D8-045D-BC5A-3B59-4283E1908326}"/>
                  </a:ext>
                </a:extLst>
              </p:cNvPr>
              <p:cNvSpPr txBox="1"/>
              <p:nvPr/>
            </p:nvSpPr>
            <p:spPr>
              <a:xfrm>
                <a:off x="7772995" y="4529816"/>
                <a:ext cx="1228635" cy="338554"/>
              </a:xfrm>
              <a:prstGeom prst="rect">
                <a:avLst/>
              </a:prstGeom>
              <a:solidFill>
                <a:srgbClr val="002060"/>
              </a:solidFill>
              <a:ln>
                <a:solidFill>
                  <a:srgbClr val="002060"/>
                </a:solidFill>
              </a:ln>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Machinery</a:t>
                </a:r>
              </a:p>
            </p:txBody>
          </p:sp>
          <p:sp>
            <p:nvSpPr>
              <p:cNvPr id="15" name="CuadroTexto 14">
                <a:extLst>
                  <a:ext uri="{FF2B5EF4-FFF2-40B4-BE49-F238E27FC236}">
                    <a16:creationId xmlns:a16="http://schemas.microsoft.com/office/drawing/2014/main" id="{F1A8A823-A0EA-6BC8-DF8B-528F75D076EE}"/>
                  </a:ext>
                </a:extLst>
              </p:cNvPr>
              <p:cNvSpPr txBox="1"/>
              <p:nvPr/>
            </p:nvSpPr>
            <p:spPr>
              <a:xfrm>
                <a:off x="10036864" y="972560"/>
                <a:ext cx="1138086" cy="584775"/>
              </a:xfrm>
              <a:prstGeom prst="rect">
                <a:avLst/>
              </a:prstGeom>
              <a:solidFill>
                <a:srgbClr val="CC99FF"/>
              </a:solidFill>
              <a:ln>
                <a:solidFill>
                  <a:srgbClr val="CC99FF"/>
                </a:solidFill>
              </a:ln>
            </p:spPr>
            <p:txBody>
              <a:bodyPr wrap="square" rtlCol="0">
                <a:spAutoFit/>
              </a:bodyPr>
              <a:lstStyle/>
              <a:p>
                <a:r>
                  <a:rPr lang="en-US" sz="1600" b="1" i="0" dirty="0">
                    <a:solidFill>
                      <a:schemeClr val="bg1"/>
                    </a:solidFill>
                    <a:effectLst/>
                    <a:latin typeface="Roboto" panose="02000000000000000000" pitchFamily="2" charset="0"/>
                  </a:rPr>
                  <a:t>Chemical Industry</a:t>
                </a:r>
                <a:endParaRPr lang="en-US" sz="1600" b="1" dirty="0">
                  <a:solidFill>
                    <a:schemeClr val="bg1"/>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29D1B432-7EDD-CE97-DDE1-D75D5DEBBB4F}"/>
                  </a:ext>
                </a:extLst>
              </p:cNvPr>
              <p:cNvSpPr txBox="1"/>
              <p:nvPr/>
            </p:nvSpPr>
            <p:spPr>
              <a:xfrm>
                <a:off x="10814513" y="4211302"/>
                <a:ext cx="1044000" cy="407804"/>
              </a:xfrm>
              <a:prstGeom prst="rect">
                <a:avLst/>
              </a:prstGeom>
              <a:solidFill>
                <a:srgbClr val="00CC00"/>
              </a:solidFill>
              <a:ln>
                <a:solidFill>
                  <a:srgbClr val="00CC00"/>
                </a:solidFill>
              </a:ln>
            </p:spPr>
            <p:txBody>
              <a:bodyPr wrap="square" rtlCol="0">
                <a:spAutoFit/>
              </a:bodyPr>
              <a:lstStyle/>
              <a:p>
                <a:pPr algn="ctr"/>
                <a:r>
                  <a:rPr lang="en-US" sz="1050" b="1" dirty="0">
                    <a:solidFill>
                      <a:schemeClr val="bg1"/>
                    </a:solidFill>
                    <a:latin typeface="Roboto" panose="02000000000000000000" pitchFamily="2" charset="0"/>
                    <a:cs typeface="Arial" panose="020B0604020202020204" pitchFamily="34" charset="0"/>
                  </a:rPr>
                  <a:t>Apparel </a:t>
                </a:r>
                <a:r>
                  <a:rPr lang="en-US" sz="1000" b="1" dirty="0">
                    <a:solidFill>
                      <a:schemeClr val="bg1"/>
                    </a:solidFill>
                    <a:latin typeface="Roboto" panose="02000000000000000000" pitchFamily="2" charset="0"/>
                    <a:cs typeface="Arial" panose="020B0604020202020204" pitchFamily="34" charset="0"/>
                  </a:rPr>
                  <a:t>manufacturing</a:t>
                </a:r>
                <a:endParaRPr lang="en-US" sz="1050" b="1" dirty="0">
                  <a:solidFill>
                    <a:schemeClr val="bg1"/>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73F233CF-01EE-04A9-1EC3-B22BE87BBDAC}"/>
                  </a:ext>
                </a:extLst>
              </p:cNvPr>
              <p:cNvSpPr txBox="1"/>
              <p:nvPr/>
            </p:nvSpPr>
            <p:spPr>
              <a:xfrm>
                <a:off x="7721367" y="2430014"/>
                <a:ext cx="1296000" cy="461665"/>
              </a:xfrm>
              <a:prstGeom prst="rect">
                <a:avLst/>
              </a:prstGeom>
              <a:solidFill>
                <a:srgbClr val="7030A0"/>
              </a:solidFill>
              <a:ln>
                <a:solidFill>
                  <a:srgbClr val="7030A0"/>
                </a:solidFill>
              </a:ln>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Miscellaneous manufacturing</a:t>
                </a:r>
              </a:p>
            </p:txBody>
          </p:sp>
          <p:sp>
            <p:nvSpPr>
              <p:cNvPr id="18" name="CuadroTexto 17">
                <a:extLst>
                  <a:ext uri="{FF2B5EF4-FFF2-40B4-BE49-F238E27FC236}">
                    <a16:creationId xmlns:a16="http://schemas.microsoft.com/office/drawing/2014/main" id="{CF88E816-04FC-AF5A-B910-F2A35940F3E4}"/>
                  </a:ext>
                </a:extLst>
              </p:cNvPr>
              <p:cNvSpPr txBox="1"/>
              <p:nvPr/>
            </p:nvSpPr>
            <p:spPr>
              <a:xfrm>
                <a:off x="10864505" y="5424646"/>
                <a:ext cx="826746" cy="276999"/>
              </a:xfrm>
              <a:prstGeom prst="rect">
                <a:avLst/>
              </a:prstGeom>
              <a:solidFill>
                <a:srgbClr val="FF0000"/>
              </a:solidFill>
            </p:spPr>
            <p:txBody>
              <a:bodyPr wrap="square" rtlCol="0">
                <a:spAutoFit/>
              </a:bodyPr>
              <a:lstStyle/>
              <a:p>
                <a:r>
                  <a:rPr lang="en-US" sz="1200" b="1" i="0" dirty="0">
                    <a:solidFill>
                      <a:schemeClr val="bg1"/>
                    </a:solidFill>
                    <a:effectLst/>
                    <a:latin typeface="Roboto" panose="02000000000000000000" pitchFamily="2" charset="0"/>
                  </a:rPr>
                  <a:t>Furniture</a:t>
                </a:r>
                <a:endParaRPr lang="en-US" sz="1200" dirty="0">
                  <a:solidFill>
                    <a:schemeClr val="bg1"/>
                  </a:solidFill>
                </a:endParaRPr>
              </a:p>
            </p:txBody>
          </p:sp>
          <p:sp>
            <p:nvSpPr>
              <p:cNvPr id="19" name="CuadroTexto 18">
                <a:extLst>
                  <a:ext uri="{FF2B5EF4-FFF2-40B4-BE49-F238E27FC236}">
                    <a16:creationId xmlns:a16="http://schemas.microsoft.com/office/drawing/2014/main" id="{15E3B8F1-7524-E907-E0BB-997DAE534C9E}"/>
                  </a:ext>
                </a:extLst>
              </p:cNvPr>
              <p:cNvSpPr txBox="1"/>
              <p:nvPr/>
            </p:nvSpPr>
            <p:spPr>
              <a:xfrm>
                <a:off x="9074476" y="5393868"/>
                <a:ext cx="1058720" cy="646331"/>
              </a:xfrm>
              <a:prstGeom prst="rect">
                <a:avLst/>
              </a:prstGeom>
              <a:solidFill>
                <a:srgbClr val="FF0066"/>
              </a:solidFill>
              <a:ln>
                <a:solidFill>
                  <a:srgbClr val="FF0066"/>
                </a:solidFill>
              </a:ln>
            </p:spPr>
            <p:txBody>
              <a:bodyPr wrap="square" rtlCol="0">
                <a:spAutoFit/>
              </a:bodyPr>
              <a:lstStyle/>
              <a:p>
                <a:r>
                  <a:rPr lang="en-US" b="1" i="0" dirty="0">
                    <a:solidFill>
                      <a:schemeClr val="bg1"/>
                    </a:solidFill>
                    <a:effectLst/>
                    <a:latin typeface="Roboto" panose="02000000000000000000" pitchFamily="2" charset="0"/>
                  </a:rPr>
                  <a:t>Paper Industry</a:t>
                </a:r>
                <a:endParaRPr lang="en-US" b="1" dirty="0">
                  <a:solidFill>
                    <a:schemeClr val="bg1"/>
                  </a:solidFill>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A448EE95-6004-551C-857D-1EF4DFBBA5BF}"/>
                  </a:ext>
                </a:extLst>
              </p:cNvPr>
              <p:cNvSpPr txBox="1"/>
              <p:nvPr/>
            </p:nvSpPr>
            <p:spPr>
              <a:xfrm>
                <a:off x="9074476" y="4137175"/>
                <a:ext cx="1695031" cy="261610"/>
              </a:xfrm>
              <a:prstGeom prst="rect">
                <a:avLst/>
              </a:prstGeom>
              <a:solidFill>
                <a:srgbClr val="698ED0"/>
              </a:solidFill>
            </p:spPr>
            <p:txBody>
              <a:bodyPr wrap="square" rtlCol="0">
                <a:spAutoFit/>
              </a:bodyPr>
              <a:lstStyle/>
              <a:p>
                <a:r>
                  <a:rPr lang="en-US" sz="1100" b="0" i="0" dirty="0">
                    <a:solidFill>
                      <a:schemeClr val="bg1"/>
                    </a:solidFill>
                    <a:effectLst/>
                    <a:latin typeface="Roboto" panose="02000000000000000000" pitchFamily="2" charset="0"/>
                  </a:rPr>
                  <a:t> </a:t>
                </a:r>
                <a:r>
                  <a:rPr lang="en-US" sz="1100" b="1" i="0" dirty="0">
                    <a:solidFill>
                      <a:schemeClr val="bg1"/>
                    </a:solidFill>
                    <a:effectLst/>
                    <a:latin typeface="Roboto" panose="02000000000000000000" pitchFamily="2" charset="0"/>
                  </a:rPr>
                  <a:t>Beverage and Tobacco</a:t>
                </a:r>
                <a:endParaRPr lang="en-US" sz="1100" dirty="0">
                  <a:solidFill>
                    <a:schemeClr val="bg1"/>
                  </a:solidFill>
                </a:endParaRPr>
              </a:p>
            </p:txBody>
          </p:sp>
          <p:sp>
            <p:nvSpPr>
              <p:cNvPr id="21" name="CuadroTexto 20">
                <a:extLst>
                  <a:ext uri="{FF2B5EF4-FFF2-40B4-BE49-F238E27FC236}">
                    <a16:creationId xmlns:a16="http://schemas.microsoft.com/office/drawing/2014/main" id="{03D4ADAD-D421-7767-F661-71FAC2A4C322}"/>
                  </a:ext>
                </a:extLst>
              </p:cNvPr>
              <p:cNvSpPr txBox="1"/>
              <p:nvPr/>
            </p:nvSpPr>
            <p:spPr>
              <a:xfrm>
                <a:off x="9068174" y="2453097"/>
                <a:ext cx="1320292" cy="707886"/>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r>
                  <a:rPr lang="en-US" sz="2000" b="1" i="0" dirty="0">
                    <a:solidFill>
                      <a:schemeClr val="bg1"/>
                    </a:solidFill>
                    <a:effectLst/>
                    <a:latin typeface="Arial" panose="020B0604020202020204" pitchFamily="34" charset="0"/>
                    <a:cs typeface="Arial" panose="020B0604020202020204" pitchFamily="34" charset="0"/>
                  </a:rPr>
                  <a:t>Primary metal</a:t>
                </a:r>
                <a:endParaRPr lang="en-US" sz="2000" b="1" dirty="0">
                  <a:solidFill>
                    <a:schemeClr val="bg1"/>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FF7930D8-0411-0FAD-6B65-895BB25B5E28}"/>
                  </a:ext>
                </a:extLst>
              </p:cNvPr>
              <p:cNvSpPr txBox="1"/>
              <p:nvPr/>
            </p:nvSpPr>
            <p:spPr>
              <a:xfrm>
                <a:off x="10518448" y="2413443"/>
                <a:ext cx="1257887" cy="523220"/>
              </a:xfrm>
              <a:prstGeom prst="rect">
                <a:avLst/>
              </a:prstGeom>
              <a:solidFill>
                <a:srgbClr val="70AD47"/>
              </a:solidFill>
              <a:ln>
                <a:solidFill>
                  <a:srgbClr val="70AD47"/>
                </a:solidFill>
              </a:ln>
            </p:spPr>
            <p:txBody>
              <a:bodyPr wrap="square" rtlCol="0">
                <a:spAutoFit/>
              </a:bodyPr>
              <a:lstStyle/>
              <a:p>
                <a:r>
                  <a:rPr lang="en-US" sz="1400" b="0" i="0" dirty="0">
                    <a:solidFill>
                      <a:schemeClr val="bg1"/>
                    </a:solidFill>
                    <a:effectLst/>
                    <a:latin typeface="Roboto" panose="02000000000000000000" pitchFamily="2" charset="0"/>
                  </a:rPr>
                  <a:t> </a:t>
                </a:r>
                <a:r>
                  <a:rPr lang="en-US" sz="1400" b="1" i="0" dirty="0">
                    <a:solidFill>
                      <a:schemeClr val="bg1"/>
                    </a:solidFill>
                    <a:effectLst/>
                    <a:latin typeface="Roboto" panose="02000000000000000000" pitchFamily="2" charset="0"/>
                  </a:rPr>
                  <a:t>Nonmetallic Mineral </a:t>
                </a:r>
                <a:endParaRPr lang="en-US" sz="1400" dirty="0">
                  <a:solidFill>
                    <a:schemeClr val="bg1"/>
                  </a:solidFill>
                </a:endParaRPr>
              </a:p>
            </p:txBody>
          </p:sp>
        </p:grpSp>
      </p:grpSp>
      <p:sp>
        <p:nvSpPr>
          <p:cNvPr id="41" name="16 CuadroTexto">
            <a:extLst>
              <a:ext uri="{FF2B5EF4-FFF2-40B4-BE49-F238E27FC236}">
                <a16:creationId xmlns:a16="http://schemas.microsoft.com/office/drawing/2014/main" id="{754EB074-AC36-3498-A81D-D6AE491DA9BC}"/>
              </a:ext>
            </a:extLst>
          </p:cNvPr>
          <p:cNvSpPr txBox="1"/>
          <p:nvPr/>
        </p:nvSpPr>
        <p:spPr>
          <a:xfrm>
            <a:off x="4859556" y="6522714"/>
            <a:ext cx="2444915" cy="323165"/>
          </a:xfrm>
          <a:prstGeom prst="rect">
            <a:avLst/>
          </a:prstGeom>
          <a:noFill/>
        </p:spPr>
        <p:txBody>
          <a:bodyPr wrap="square" rtlCol="0">
            <a:spAutoFit/>
          </a:bodyPr>
          <a:lstStyle/>
          <a:p>
            <a:r>
              <a:rPr lang="en-US" sz="1500" b="1" baseline="30000" dirty="0">
                <a:solidFill>
                  <a:srgbClr val="002060"/>
                </a:solidFill>
                <a:latin typeface="Arial" panose="020B0604020202020204" pitchFamily="34" charset="0"/>
                <a:cs typeface="Arial" panose="020B0604020202020204" pitchFamily="34" charset="0"/>
              </a:rPr>
              <a:t>P/ </a:t>
            </a:r>
            <a:r>
              <a:rPr lang="en-US" sz="1500" b="1" dirty="0">
                <a:solidFill>
                  <a:srgbClr val="002060"/>
                </a:solidFill>
                <a:latin typeface="Arial" panose="020B0604020202020204" pitchFamily="34" charset="0"/>
                <a:cs typeface="Arial" panose="020B0604020202020204" pitchFamily="34" charset="0"/>
              </a:rPr>
              <a:t>Preliminary figures</a:t>
            </a:r>
          </a:p>
        </p:txBody>
      </p:sp>
    </p:spTree>
    <p:extLst>
      <p:ext uri="{BB962C8B-B14F-4D97-AF65-F5344CB8AC3E}">
        <p14:creationId xmlns:p14="http://schemas.microsoft.com/office/powerpoint/2010/main" val="3095679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a:extLst>
              <a:ext uri="{FF2B5EF4-FFF2-40B4-BE49-F238E27FC236}">
                <a16:creationId xmlns:a16="http://schemas.microsoft.com/office/drawing/2014/main" id="{2D61DC8B-DA05-CEEB-C7B7-4B9E7780A7C4}"/>
              </a:ext>
            </a:extLst>
          </p:cNvPr>
          <p:cNvGrpSpPr/>
          <p:nvPr/>
        </p:nvGrpSpPr>
        <p:grpSpPr>
          <a:xfrm>
            <a:off x="11054412" y="590530"/>
            <a:ext cx="1095129" cy="5223005"/>
            <a:chOff x="11050298" y="747967"/>
            <a:chExt cx="1095129" cy="5223005"/>
          </a:xfrm>
        </p:grpSpPr>
        <p:sp>
          <p:nvSpPr>
            <p:cNvPr id="2" name="CuadroTexto 1">
              <a:extLst>
                <a:ext uri="{FF2B5EF4-FFF2-40B4-BE49-F238E27FC236}">
                  <a16:creationId xmlns:a16="http://schemas.microsoft.com/office/drawing/2014/main" id="{890A8D61-CBE7-38C6-145B-A9FC61BF1178}"/>
                </a:ext>
              </a:extLst>
            </p:cNvPr>
            <p:cNvSpPr txBox="1"/>
            <p:nvPr/>
          </p:nvSpPr>
          <p:spPr>
            <a:xfrm>
              <a:off x="11395919" y="1161545"/>
              <a:ext cx="538096"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118</a:t>
              </a:r>
              <a:endParaRPr lang="es-ES_tradnl" sz="1700" b="1" dirty="0">
                <a:solidFill>
                  <a:srgbClr val="C000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6B3B532-BBF6-CB51-0314-AFC8AB93E917}"/>
                </a:ext>
              </a:extLst>
            </p:cNvPr>
            <p:cNvSpPr txBox="1"/>
            <p:nvPr/>
          </p:nvSpPr>
          <p:spPr>
            <a:xfrm>
              <a:off x="11050298" y="747967"/>
              <a:ext cx="1095129" cy="430887"/>
            </a:xfrm>
            <a:prstGeom prst="rect">
              <a:avLst/>
            </a:prstGeom>
            <a:noFill/>
          </p:spPr>
          <p:txBody>
            <a:bodyPr wrap="square" rtlCol="0">
              <a:spAutoFit/>
            </a:bodyPr>
            <a:lstStyle/>
            <a:p>
              <a:pPr algn="ctr"/>
              <a:r>
                <a:rPr lang="en-US" sz="1100" b="1" dirty="0">
                  <a:solidFill>
                    <a:srgbClr val="C00000"/>
                  </a:solidFill>
                  <a:latin typeface="Arial" panose="020B0604020202020204" pitchFamily="34" charset="0"/>
                  <a:cs typeface="Arial" panose="020B0604020202020204" pitchFamily="34" charset="0"/>
                </a:rPr>
                <a:t>Thousands of employees</a:t>
              </a:r>
            </a:p>
          </p:txBody>
        </p:sp>
        <p:sp>
          <p:nvSpPr>
            <p:cNvPr id="8" name="CuadroTexto 7">
              <a:extLst>
                <a:ext uri="{FF2B5EF4-FFF2-40B4-BE49-F238E27FC236}">
                  <a16:creationId xmlns:a16="http://schemas.microsoft.com/office/drawing/2014/main" id="{756A11CC-8C28-5266-1072-53EA8BEA6B11}"/>
                </a:ext>
              </a:extLst>
            </p:cNvPr>
            <p:cNvSpPr txBox="1"/>
            <p:nvPr/>
          </p:nvSpPr>
          <p:spPr>
            <a:xfrm>
              <a:off x="11389891" y="1649980"/>
              <a:ext cx="550151"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244</a:t>
              </a:r>
            </a:p>
          </p:txBody>
        </p:sp>
        <p:sp>
          <p:nvSpPr>
            <p:cNvPr id="9" name="CuadroTexto 8">
              <a:extLst>
                <a:ext uri="{FF2B5EF4-FFF2-40B4-BE49-F238E27FC236}">
                  <a16:creationId xmlns:a16="http://schemas.microsoft.com/office/drawing/2014/main" id="{D9EAA649-E642-124C-FBFF-C9902B6063B1}"/>
                </a:ext>
              </a:extLst>
            </p:cNvPr>
            <p:cNvSpPr txBox="1"/>
            <p:nvPr/>
          </p:nvSpPr>
          <p:spPr>
            <a:xfrm>
              <a:off x="11405709" y="2096198"/>
              <a:ext cx="550151"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392</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63147861-9032-A0D4-76A1-34C8CDFF54F3}"/>
                </a:ext>
              </a:extLst>
            </p:cNvPr>
            <p:cNvSpPr txBox="1"/>
            <p:nvPr/>
          </p:nvSpPr>
          <p:spPr>
            <a:xfrm>
              <a:off x="11535054" y="2513799"/>
              <a:ext cx="428322"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31</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B5BB3B90-7797-8FE3-D566-3E52BC7B6F4B}"/>
                </a:ext>
              </a:extLst>
            </p:cNvPr>
            <p:cNvSpPr txBox="1"/>
            <p:nvPr/>
          </p:nvSpPr>
          <p:spPr>
            <a:xfrm>
              <a:off x="11397551" y="2965668"/>
              <a:ext cx="550151"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282</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24DB022E-F4F5-F445-029B-DCCA61C0086D}"/>
                </a:ext>
              </a:extLst>
            </p:cNvPr>
            <p:cNvSpPr txBox="1"/>
            <p:nvPr/>
          </p:nvSpPr>
          <p:spPr>
            <a:xfrm>
              <a:off x="11468456" y="3417537"/>
              <a:ext cx="428322"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34</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E70948DB-E8A9-5F91-3E8E-B8AFD07F2978}"/>
                </a:ext>
              </a:extLst>
            </p:cNvPr>
            <p:cNvSpPr txBox="1"/>
            <p:nvPr/>
          </p:nvSpPr>
          <p:spPr>
            <a:xfrm>
              <a:off x="11479636" y="3886681"/>
              <a:ext cx="428322"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51</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1D256B94-480B-409F-B9B1-2277D19B9E89}"/>
                </a:ext>
              </a:extLst>
            </p:cNvPr>
            <p:cNvSpPr txBox="1"/>
            <p:nvPr/>
          </p:nvSpPr>
          <p:spPr>
            <a:xfrm>
              <a:off x="11405710" y="4276093"/>
              <a:ext cx="550151"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254</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5F58C7B7-6E91-A872-4A79-4349EFEADAB9}"/>
                </a:ext>
              </a:extLst>
            </p:cNvPr>
            <p:cNvSpPr txBox="1"/>
            <p:nvPr/>
          </p:nvSpPr>
          <p:spPr>
            <a:xfrm>
              <a:off x="11418722" y="5174563"/>
              <a:ext cx="550151"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165</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F2F9194E-8CDE-FC07-FDA0-E9A03EF4E548}"/>
                </a:ext>
              </a:extLst>
            </p:cNvPr>
            <p:cNvSpPr txBox="1"/>
            <p:nvPr/>
          </p:nvSpPr>
          <p:spPr>
            <a:xfrm>
              <a:off x="11513098" y="5617029"/>
              <a:ext cx="428322"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70</a:t>
              </a:r>
              <a:endParaRPr lang="es-ES_tradnl" sz="1700" b="1" dirty="0">
                <a:solidFill>
                  <a:srgbClr val="C00000"/>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2F7F03A6-5888-5445-015D-E243A922E946}"/>
                </a:ext>
              </a:extLst>
            </p:cNvPr>
            <p:cNvSpPr txBox="1"/>
            <p:nvPr/>
          </p:nvSpPr>
          <p:spPr>
            <a:xfrm>
              <a:off x="11231417" y="4682570"/>
              <a:ext cx="732893"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1,127</a:t>
              </a:r>
              <a:endParaRPr lang="es-ES_tradnl" sz="1700" b="1" dirty="0">
                <a:solidFill>
                  <a:srgbClr val="C00000"/>
                </a:solidFill>
                <a:latin typeface="Arial" panose="020B0604020202020204" pitchFamily="34" charset="0"/>
                <a:cs typeface="Arial" panose="020B0604020202020204" pitchFamily="34" charset="0"/>
              </a:endParaRPr>
            </a:p>
          </p:txBody>
        </p:sp>
      </p:grpSp>
      <p:sp>
        <p:nvSpPr>
          <p:cNvPr id="5" name="CuadroTexto 4">
            <a:extLst>
              <a:ext uri="{FF2B5EF4-FFF2-40B4-BE49-F238E27FC236}">
                <a16:creationId xmlns:a16="http://schemas.microsoft.com/office/drawing/2014/main" id="{91A76346-0057-10D5-BDF3-8CC8063A1816}"/>
              </a:ext>
            </a:extLst>
          </p:cNvPr>
          <p:cNvSpPr txBox="1"/>
          <p:nvPr/>
        </p:nvSpPr>
        <p:spPr>
          <a:xfrm>
            <a:off x="1" y="46233"/>
            <a:ext cx="12191999" cy="892552"/>
          </a:xfrm>
          <a:prstGeom prst="rect">
            <a:avLst/>
          </a:prstGeom>
          <a:noFill/>
        </p:spPr>
        <p:txBody>
          <a:bodyPr wrap="square" rtlCol="0" anchor="ctr">
            <a:spAutoFit/>
          </a:bodyPr>
          <a:lstStyle/>
          <a:p>
            <a:pPr algn="ctr"/>
            <a:r>
              <a:rPr lang="en-US" sz="2600" b="1" dirty="0">
                <a:solidFill>
                  <a:srgbClr val="002060"/>
                </a:solidFill>
                <a:latin typeface="Arial" panose="020B0604020202020204" pitchFamily="34" charset="0"/>
                <a:cs typeface="Arial" panose="020B0604020202020204" pitchFamily="34" charset="0"/>
              </a:rPr>
              <a:t>Participation rate </a:t>
            </a:r>
            <a:r>
              <a:rPr lang="en-US" altLang="ko-KR" sz="2600" b="1" dirty="0">
                <a:solidFill>
                  <a:srgbClr val="033057"/>
                </a:solidFill>
                <a:latin typeface="Arial" panose="020B0604020202020204" pitchFamily="34" charset="0"/>
                <a:cs typeface="Arial" panose="020B0604020202020204" pitchFamily="34" charset="0"/>
              </a:rPr>
              <a:t>in </a:t>
            </a:r>
            <a:r>
              <a:rPr lang="en-US" sz="2600" b="1" dirty="0">
                <a:solidFill>
                  <a:srgbClr val="002060"/>
                </a:solidFill>
                <a:latin typeface="Arial" panose="020B0604020202020204" pitchFamily="34" charset="0"/>
                <a:cs typeface="Arial" panose="020B0604020202020204" pitchFamily="34" charset="0"/>
              </a:rPr>
              <a:t>manufacturing traders</a:t>
            </a:r>
            <a:r>
              <a:rPr lang="en-US" altLang="ko-KR" sz="2600" b="1" dirty="0">
                <a:solidFill>
                  <a:srgbClr val="033057"/>
                </a:solidFill>
                <a:latin typeface="Arial" panose="020B0604020202020204" pitchFamily="34" charset="0"/>
                <a:cs typeface="Arial" panose="020B0604020202020204" pitchFamily="34" charset="0"/>
              </a:rPr>
              <a:t> by </a:t>
            </a:r>
            <a:r>
              <a:rPr lang="en-US" sz="2600" b="1" dirty="0">
                <a:solidFill>
                  <a:srgbClr val="002060"/>
                </a:solidFill>
                <a:latin typeface="Arial" panose="020B0604020202020204" pitchFamily="34" charset="0"/>
                <a:cs typeface="Arial" panose="020B0604020202020204" pitchFamily="34" charset="0"/>
              </a:rPr>
              <a:t>sex and </a:t>
            </a:r>
          </a:p>
          <a:p>
            <a:pPr algn="ctr"/>
            <a:r>
              <a:rPr lang="en-US" altLang="ko-KR" sz="2600" b="1" dirty="0">
                <a:solidFill>
                  <a:srgbClr val="033057"/>
                </a:solidFill>
                <a:latin typeface="Arial" panose="020B0604020202020204" pitchFamily="34" charset="0"/>
                <a:cs typeface="Arial" panose="020B0604020202020204" pitchFamily="34" charset="0"/>
              </a:rPr>
              <a:t>NAICS subsector, </a:t>
            </a:r>
            <a:r>
              <a:rPr lang="en-US" sz="2600" b="1" dirty="0">
                <a:solidFill>
                  <a:srgbClr val="002060"/>
                </a:solidFill>
                <a:latin typeface="Arial" panose="020B0604020202020204" pitchFamily="34" charset="0"/>
                <a:cs typeface="Arial" panose="020B0604020202020204" pitchFamily="34" charset="0"/>
              </a:rPr>
              <a:t>2021</a:t>
            </a:r>
            <a:r>
              <a:rPr lang="en-US" altLang="ko-KR" sz="2800" b="1" baseline="30000" dirty="0">
                <a:solidFill>
                  <a:srgbClr val="033057"/>
                </a:solidFill>
                <a:latin typeface="Arial" panose="020B0604020202020204" pitchFamily="34" charset="0"/>
                <a:cs typeface="Arial" panose="020B0604020202020204" pitchFamily="34" charset="0"/>
              </a:rPr>
              <a:t>P/</a:t>
            </a:r>
            <a:r>
              <a:rPr lang="en-US" sz="2600" b="1" dirty="0">
                <a:solidFill>
                  <a:srgbClr val="002060"/>
                </a:solidFill>
                <a:latin typeface="Arial" panose="020B0604020202020204" pitchFamily="34" charset="0"/>
                <a:cs typeface="Arial" panose="020B0604020202020204" pitchFamily="34" charset="0"/>
              </a:rPr>
              <a:t> (1/2) </a:t>
            </a:r>
          </a:p>
        </p:txBody>
      </p:sp>
      <p:grpSp>
        <p:nvGrpSpPr>
          <p:cNvPr id="6" name="Grupo 5">
            <a:extLst>
              <a:ext uri="{FF2B5EF4-FFF2-40B4-BE49-F238E27FC236}">
                <a16:creationId xmlns:a16="http://schemas.microsoft.com/office/drawing/2014/main" id="{C5345F9A-1AD7-6B39-B73A-9AD6AE96D137}"/>
              </a:ext>
            </a:extLst>
          </p:cNvPr>
          <p:cNvGrpSpPr/>
          <p:nvPr/>
        </p:nvGrpSpPr>
        <p:grpSpPr>
          <a:xfrm>
            <a:off x="658163" y="6133612"/>
            <a:ext cx="7064810" cy="528583"/>
            <a:chOff x="618145" y="6258811"/>
            <a:chExt cx="7064810" cy="528583"/>
          </a:xfrm>
        </p:grpSpPr>
        <p:sp>
          <p:nvSpPr>
            <p:cNvPr id="18" name="CuadroTexto 17">
              <a:extLst>
                <a:ext uri="{FF2B5EF4-FFF2-40B4-BE49-F238E27FC236}">
                  <a16:creationId xmlns:a16="http://schemas.microsoft.com/office/drawing/2014/main" id="{F26B6DE8-8F61-C13E-E915-30A7B0A141FE}"/>
                </a:ext>
              </a:extLst>
            </p:cNvPr>
            <p:cNvSpPr txBox="1"/>
            <p:nvPr/>
          </p:nvSpPr>
          <p:spPr>
            <a:xfrm>
              <a:off x="618145" y="6337537"/>
              <a:ext cx="3849624" cy="323165"/>
            </a:xfrm>
            <a:prstGeom prst="rect">
              <a:avLst/>
            </a:prstGeom>
            <a:solidFill>
              <a:schemeClr val="bg1"/>
            </a:solidFill>
          </p:spPr>
          <p:txBody>
            <a:bodyPr wrap="square" rtlCol="0">
              <a:spAutoFit/>
            </a:bodyPr>
            <a:lstStyle/>
            <a:p>
              <a:pPr algn="just">
                <a:buSzPts val="1000"/>
                <a:tabLst>
                  <a:tab pos="457200" algn="l"/>
                </a:tabLst>
              </a:pPr>
              <a:r>
                <a:rPr lang="en-US" sz="1500" b="1" dirty="0">
                  <a:latin typeface="Arial" panose="020B0604020202020204" pitchFamily="34" charset="0"/>
                  <a:cs typeface="Arial" panose="020B0604020202020204" pitchFamily="34" charset="0"/>
                </a:rPr>
                <a:t>Total employees: 4,027</a:t>
              </a:r>
            </a:p>
          </p:txBody>
        </p:sp>
        <p:pic>
          <p:nvPicPr>
            <p:cNvPr id="19" name="Gráfico 18">
              <a:extLst>
                <a:ext uri="{FF2B5EF4-FFF2-40B4-BE49-F238E27FC236}">
                  <a16:creationId xmlns:a16="http://schemas.microsoft.com/office/drawing/2014/main" id="{32DA9AEC-AE4C-DA73-BCD0-3A9C3EC6E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4009" y="6258811"/>
              <a:ext cx="380914" cy="511854"/>
            </a:xfrm>
            <a:prstGeom prst="rect">
              <a:avLst/>
            </a:prstGeom>
          </p:spPr>
        </p:pic>
        <p:pic>
          <p:nvPicPr>
            <p:cNvPr id="20" name="Gráfico 19">
              <a:extLst>
                <a:ext uri="{FF2B5EF4-FFF2-40B4-BE49-F238E27FC236}">
                  <a16:creationId xmlns:a16="http://schemas.microsoft.com/office/drawing/2014/main" id="{0FFB0C14-F571-6934-4EED-1EFDB79452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02042" y="6291053"/>
              <a:ext cx="380913" cy="496341"/>
            </a:xfrm>
            <a:prstGeom prst="rect">
              <a:avLst/>
            </a:prstGeom>
          </p:spPr>
        </p:pic>
      </p:grpSp>
      <p:graphicFrame>
        <p:nvGraphicFramePr>
          <p:cNvPr id="30" name="Gráfico 29">
            <a:extLst>
              <a:ext uri="{FF2B5EF4-FFF2-40B4-BE49-F238E27FC236}">
                <a16:creationId xmlns:a16="http://schemas.microsoft.com/office/drawing/2014/main" id="{3E5709B0-F6CA-FFEB-AC6B-8352AF1EB396}"/>
              </a:ext>
            </a:extLst>
          </p:cNvPr>
          <p:cNvGraphicFramePr>
            <a:graphicFrameLocks/>
          </p:cNvGraphicFramePr>
          <p:nvPr>
            <p:extLst>
              <p:ext uri="{D42A27DB-BD31-4B8C-83A1-F6EECF244321}">
                <p14:modId xmlns:p14="http://schemas.microsoft.com/office/powerpoint/2010/main" val="3110235208"/>
              </p:ext>
            </p:extLst>
          </p:nvPr>
        </p:nvGraphicFramePr>
        <p:xfrm>
          <a:off x="276919" y="880037"/>
          <a:ext cx="11195651" cy="5349130"/>
        </p:xfrm>
        <a:graphic>
          <a:graphicData uri="http://schemas.openxmlformats.org/drawingml/2006/chart">
            <c:chart xmlns:c="http://schemas.openxmlformats.org/drawingml/2006/chart" xmlns:r="http://schemas.openxmlformats.org/officeDocument/2006/relationships" r:id="rId7"/>
          </a:graphicData>
        </a:graphic>
      </p:graphicFrame>
      <p:pic>
        <p:nvPicPr>
          <p:cNvPr id="24" name="Imagen 23">
            <a:extLst>
              <a:ext uri="{FF2B5EF4-FFF2-40B4-BE49-F238E27FC236}">
                <a16:creationId xmlns:a16="http://schemas.microsoft.com/office/drawing/2014/main" id="{718DA672-F861-2616-1621-AC818A47308B}"/>
              </a:ext>
            </a:extLst>
          </p:cNvPr>
          <p:cNvPicPr>
            <a:picLocks noChangeAspect="1"/>
          </p:cNvPicPr>
          <p:nvPr/>
        </p:nvPicPr>
        <p:blipFill>
          <a:blip r:embed="rId8"/>
          <a:stretch>
            <a:fillRect/>
          </a:stretch>
        </p:blipFill>
        <p:spPr>
          <a:xfrm>
            <a:off x="4650389" y="6165854"/>
            <a:ext cx="2638425" cy="542925"/>
          </a:xfrm>
          <a:prstGeom prst="rect">
            <a:avLst/>
          </a:prstGeom>
        </p:spPr>
      </p:pic>
      <p:sp>
        <p:nvSpPr>
          <p:cNvPr id="4" name="16 CuadroTexto">
            <a:extLst>
              <a:ext uri="{FF2B5EF4-FFF2-40B4-BE49-F238E27FC236}">
                <a16:creationId xmlns:a16="http://schemas.microsoft.com/office/drawing/2014/main" id="{25A9BF0B-8C46-26EC-AF2B-6D5BC0087095}"/>
              </a:ext>
            </a:extLst>
          </p:cNvPr>
          <p:cNvSpPr txBox="1"/>
          <p:nvPr/>
        </p:nvSpPr>
        <p:spPr>
          <a:xfrm>
            <a:off x="658163" y="6518674"/>
            <a:ext cx="2444915" cy="323165"/>
          </a:xfrm>
          <a:prstGeom prst="rect">
            <a:avLst/>
          </a:prstGeom>
          <a:noFill/>
        </p:spPr>
        <p:txBody>
          <a:bodyPr wrap="square" rtlCol="0">
            <a:spAutoFit/>
          </a:bodyPr>
          <a:lstStyle/>
          <a:p>
            <a:r>
              <a:rPr lang="en-US" sz="1500" b="1" baseline="30000" dirty="0">
                <a:solidFill>
                  <a:srgbClr val="002060"/>
                </a:solidFill>
                <a:latin typeface="Arial" panose="020B0604020202020204" pitchFamily="34" charset="0"/>
                <a:cs typeface="Arial" panose="020B0604020202020204" pitchFamily="34" charset="0"/>
              </a:rPr>
              <a:t>P/ </a:t>
            </a:r>
            <a:r>
              <a:rPr lang="en-US" sz="1500" b="1" dirty="0">
                <a:solidFill>
                  <a:srgbClr val="002060"/>
                </a:solidFill>
                <a:latin typeface="Arial" panose="020B0604020202020204" pitchFamily="34" charset="0"/>
                <a:cs typeface="Arial" panose="020B0604020202020204" pitchFamily="34" charset="0"/>
              </a:rPr>
              <a:t>Preliminary figures</a:t>
            </a:r>
          </a:p>
        </p:txBody>
      </p:sp>
    </p:spTree>
    <p:extLst>
      <p:ext uri="{BB962C8B-B14F-4D97-AF65-F5344CB8AC3E}">
        <p14:creationId xmlns:p14="http://schemas.microsoft.com/office/powerpoint/2010/main" val="605113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44875533-AD97-6C5C-9E25-68B3686A5408}"/>
              </a:ext>
            </a:extLst>
          </p:cNvPr>
          <p:cNvSpPr txBox="1">
            <a:spLocks/>
          </p:cNvSpPr>
          <p:nvPr/>
        </p:nvSpPr>
        <p:spPr>
          <a:xfrm>
            <a:off x="0" y="1"/>
            <a:ext cx="12192000" cy="91440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ES" altLang="ko-KR" sz="2700" b="1" dirty="0">
              <a:solidFill>
                <a:srgbClr val="033057"/>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F3271EA3-D667-779E-50EF-F3F7B4244F2B}"/>
              </a:ext>
            </a:extLst>
          </p:cNvPr>
          <p:cNvGrpSpPr/>
          <p:nvPr/>
        </p:nvGrpSpPr>
        <p:grpSpPr>
          <a:xfrm>
            <a:off x="11352994" y="1067079"/>
            <a:ext cx="585722" cy="4575463"/>
            <a:chOff x="11389668" y="1237103"/>
            <a:chExt cx="585722" cy="4575463"/>
          </a:xfrm>
        </p:grpSpPr>
        <p:sp>
          <p:nvSpPr>
            <p:cNvPr id="7" name="CuadroTexto 6">
              <a:extLst>
                <a:ext uri="{FF2B5EF4-FFF2-40B4-BE49-F238E27FC236}">
                  <a16:creationId xmlns:a16="http://schemas.microsoft.com/office/drawing/2014/main" id="{8413881B-783B-059A-D767-055E85F1F07E}"/>
                </a:ext>
              </a:extLst>
            </p:cNvPr>
            <p:cNvSpPr txBox="1"/>
            <p:nvPr/>
          </p:nvSpPr>
          <p:spPr>
            <a:xfrm>
              <a:off x="11395919" y="1237103"/>
              <a:ext cx="550151"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191</a:t>
              </a:r>
              <a:endParaRPr lang="es-ES_tradnl" sz="1700" b="1" dirty="0">
                <a:solidFill>
                  <a:srgbClr val="C00000"/>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6C3E0AA4-39DF-4B97-44F7-A538C9822E93}"/>
                </a:ext>
              </a:extLst>
            </p:cNvPr>
            <p:cNvSpPr txBox="1"/>
            <p:nvPr/>
          </p:nvSpPr>
          <p:spPr>
            <a:xfrm>
              <a:off x="11405711" y="1699476"/>
              <a:ext cx="550151"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394</a:t>
              </a:r>
            </a:p>
          </p:txBody>
        </p:sp>
        <p:sp>
          <p:nvSpPr>
            <p:cNvPr id="10" name="CuadroTexto 9">
              <a:extLst>
                <a:ext uri="{FF2B5EF4-FFF2-40B4-BE49-F238E27FC236}">
                  <a16:creationId xmlns:a16="http://schemas.microsoft.com/office/drawing/2014/main" id="{6F9217FA-BBFF-AB19-3BF0-7C97C37CA7FE}"/>
                </a:ext>
              </a:extLst>
            </p:cNvPr>
            <p:cNvSpPr txBox="1"/>
            <p:nvPr/>
          </p:nvSpPr>
          <p:spPr>
            <a:xfrm>
              <a:off x="11502572" y="2147617"/>
              <a:ext cx="428322"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49</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6B5A9B66-D102-2C6E-1ADE-AAAC4BC66128}"/>
                </a:ext>
              </a:extLst>
            </p:cNvPr>
            <p:cNvSpPr txBox="1"/>
            <p:nvPr/>
          </p:nvSpPr>
          <p:spPr>
            <a:xfrm>
              <a:off x="11406718" y="2642135"/>
              <a:ext cx="550151"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143</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890F3070-A2C0-3C37-5A33-E82CCFC0CCBB}"/>
                </a:ext>
              </a:extLst>
            </p:cNvPr>
            <p:cNvSpPr txBox="1"/>
            <p:nvPr/>
          </p:nvSpPr>
          <p:spPr>
            <a:xfrm>
              <a:off x="11389668" y="3120550"/>
              <a:ext cx="550151"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103</a:t>
              </a:r>
            </a:p>
          </p:txBody>
        </p:sp>
        <p:sp>
          <p:nvSpPr>
            <p:cNvPr id="13" name="CuadroTexto 12">
              <a:extLst>
                <a:ext uri="{FF2B5EF4-FFF2-40B4-BE49-F238E27FC236}">
                  <a16:creationId xmlns:a16="http://schemas.microsoft.com/office/drawing/2014/main" id="{5CF1C3C3-C8D3-91E2-674D-B6FEA1C58803}"/>
                </a:ext>
              </a:extLst>
            </p:cNvPr>
            <p:cNvSpPr txBox="1"/>
            <p:nvPr/>
          </p:nvSpPr>
          <p:spPr>
            <a:xfrm>
              <a:off x="11510915" y="3595100"/>
              <a:ext cx="428322"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16</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7EE56B2D-9ABB-B8E1-EA9B-DA8A225BFB9B}"/>
                </a:ext>
              </a:extLst>
            </p:cNvPr>
            <p:cNvSpPr txBox="1"/>
            <p:nvPr/>
          </p:nvSpPr>
          <p:spPr>
            <a:xfrm>
              <a:off x="11494728" y="4064585"/>
              <a:ext cx="428322"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37</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0DA922D4-B03E-AF34-148B-15C25060004A}"/>
                </a:ext>
              </a:extLst>
            </p:cNvPr>
            <p:cNvSpPr txBox="1"/>
            <p:nvPr/>
          </p:nvSpPr>
          <p:spPr>
            <a:xfrm>
              <a:off x="11423146" y="4534070"/>
              <a:ext cx="526041"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111</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2FA73EB0-749C-1030-E6AB-F68602E1803B}"/>
                </a:ext>
              </a:extLst>
            </p:cNvPr>
            <p:cNvSpPr txBox="1"/>
            <p:nvPr/>
          </p:nvSpPr>
          <p:spPr>
            <a:xfrm>
              <a:off x="11423146" y="4964105"/>
              <a:ext cx="552244" cy="353943"/>
            </a:xfrm>
            <a:prstGeom prst="rect">
              <a:avLst/>
            </a:prstGeom>
            <a:noFill/>
          </p:spPr>
          <p:txBody>
            <a:bodyPr wrap="square" rtlCol="0">
              <a:spAutoFit/>
            </a:bodyPr>
            <a:lstStyle/>
            <a:p>
              <a:r>
                <a:rPr lang="es-MX" sz="1700" b="1" dirty="0">
                  <a:solidFill>
                    <a:srgbClr val="C00000"/>
                  </a:solidFill>
                  <a:latin typeface="Arial" panose="020B0604020202020204" pitchFamily="34" charset="0"/>
                  <a:cs typeface="Arial" panose="020B0604020202020204" pitchFamily="34" charset="0"/>
                </a:rPr>
                <a:t>116</a:t>
              </a:r>
              <a:endParaRPr lang="es-ES_tradnl" sz="1700" b="1" dirty="0">
                <a:solidFill>
                  <a:srgbClr val="C00000"/>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63BC682D-B36B-8D8C-B6C5-EBA893D7E6AB}"/>
                </a:ext>
              </a:extLst>
            </p:cNvPr>
            <p:cNvSpPr txBox="1"/>
            <p:nvPr/>
          </p:nvSpPr>
          <p:spPr>
            <a:xfrm>
              <a:off x="11502572" y="5458623"/>
              <a:ext cx="428322" cy="353943"/>
            </a:xfrm>
            <a:prstGeom prst="rect">
              <a:avLst/>
            </a:prstGeom>
            <a:noFill/>
          </p:spPr>
          <p:txBody>
            <a:bodyPr wrap="none" rtlCol="0">
              <a:spAutoFit/>
            </a:bodyPr>
            <a:lstStyle/>
            <a:p>
              <a:r>
                <a:rPr lang="es-MX" sz="1700" b="1" dirty="0">
                  <a:solidFill>
                    <a:srgbClr val="C00000"/>
                  </a:solidFill>
                  <a:latin typeface="Arial" panose="020B0604020202020204" pitchFamily="34" charset="0"/>
                  <a:cs typeface="Arial" panose="020B0604020202020204" pitchFamily="34" charset="0"/>
                </a:rPr>
                <a:t>99</a:t>
              </a:r>
              <a:endParaRPr lang="es-ES_tradnl" sz="1700" b="1" dirty="0">
                <a:solidFill>
                  <a:srgbClr val="C00000"/>
                </a:solidFill>
                <a:latin typeface="Arial" panose="020B0604020202020204" pitchFamily="34" charset="0"/>
                <a:cs typeface="Arial" panose="020B0604020202020204" pitchFamily="34" charset="0"/>
              </a:endParaRPr>
            </a:p>
          </p:txBody>
        </p:sp>
      </p:grpSp>
      <p:sp>
        <p:nvSpPr>
          <p:cNvPr id="19" name="CuadroTexto 18">
            <a:extLst>
              <a:ext uri="{FF2B5EF4-FFF2-40B4-BE49-F238E27FC236}">
                <a16:creationId xmlns:a16="http://schemas.microsoft.com/office/drawing/2014/main" id="{D8C4B28B-892A-DDBC-93C8-93E2926B9614}"/>
              </a:ext>
            </a:extLst>
          </p:cNvPr>
          <p:cNvSpPr txBox="1"/>
          <p:nvPr/>
        </p:nvSpPr>
        <p:spPr>
          <a:xfrm>
            <a:off x="383308" y="6095486"/>
            <a:ext cx="3849624" cy="338554"/>
          </a:xfrm>
          <a:prstGeom prst="rect">
            <a:avLst/>
          </a:prstGeom>
          <a:solidFill>
            <a:schemeClr val="bg1"/>
          </a:solidFill>
        </p:spPr>
        <p:txBody>
          <a:bodyPr wrap="square" rtlCol="0">
            <a:spAutoFit/>
          </a:bodyPr>
          <a:lstStyle/>
          <a:p>
            <a:pPr algn="just">
              <a:buSzPts val="1000"/>
              <a:tabLst>
                <a:tab pos="457200" algn="l"/>
              </a:tabLst>
            </a:pPr>
            <a:r>
              <a:rPr lang="en-US" sz="1600" b="1" dirty="0">
                <a:latin typeface="Arial" panose="020B0604020202020204" pitchFamily="34" charset="0"/>
                <a:cs typeface="Arial" panose="020B0604020202020204" pitchFamily="34" charset="0"/>
              </a:rPr>
              <a:t>Total employees: 4,027</a:t>
            </a:r>
          </a:p>
        </p:txBody>
      </p:sp>
      <p:pic>
        <p:nvPicPr>
          <p:cNvPr id="18" name="Gráfico 17">
            <a:extLst>
              <a:ext uri="{FF2B5EF4-FFF2-40B4-BE49-F238E27FC236}">
                <a16:creationId xmlns:a16="http://schemas.microsoft.com/office/drawing/2014/main" id="{DC8F6ABC-24EC-A853-137E-9A292D6FF5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49121" y="6046724"/>
            <a:ext cx="380914" cy="511854"/>
          </a:xfrm>
          <a:prstGeom prst="rect">
            <a:avLst/>
          </a:prstGeom>
        </p:spPr>
      </p:pic>
      <p:sp>
        <p:nvSpPr>
          <p:cNvPr id="23" name="CuadroTexto 22">
            <a:extLst>
              <a:ext uri="{FF2B5EF4-FFF2-40B4-BE49-F238E27FC236}">
                <a16:creationId xmlns:a16="http://schemas.microsoft.com/office/drawing/2014/main" id="{2E4FB4C3-3D12-B6A6-25E0-49D5F58BE61D}"/>
              </a:ext>
            </a:extLst>
          </p:cNvPr>
          <p:cNvSpPr txBox="1"/>
          <p:nvPr/>
        </p:nvSpPr>
        <p:spPr>
          <a:xfrm>
            <a:off x="11076878" y="636192"/>
            <a:ext cx="1115121" cy="430887"/>
          </a:xfrm>
          <a:prstGeom prst="rect">
            <a:avLst/>
          </a:prstGeom>
          <a:noFill/>
        </p:spPr>
        <p:txBody>
          <a:bodyPr wrap="square" rtlCol="0">
            <a:spAutoFit/>
          </a:bodyPr>
          <a:lstStyle/>
          <a:p>
            <a:pPr algn="ctr"/>
            <a:r>
              <a:rPr lang="en-US" sz="1100" b="1" dirty="0">
                <a:solidFill>
                  <a:srgbClr val="C00000"/>
                </a:solidFill>
                <a:latin typeface="Arial" panose="020B0604020202020204" pitchFamily="34" charset="0"/>
                <a:cs typeface="Arial" panose="020B0604020202020204" pitchFamily="34" charset="0"/>
              </a:rPr>
              <a:t>Thousands of employees</a:t>
            </a:r>
          </a:p>
        </p:txBody>
      </p:sp>
      <p:sp>
        <p:nvSpPr>
          <p:cNvPr id="26" name="CuadroTexto 1">
            <a:extLst>
              <a:ext uri="{FF2B5EF4-FFF2-40B4-BE49-F238E27FC236}">
                <a16:creationId xmlns:a16="http://schemas.microsoft.com/office/drawing/2014/main" id="{DCD1DF49-1912-0181-E6B1-544B15F30A0F}"/>
              </a:ext>
            </a:extLst>
          </p:cNvPr>
          <p:cNvSpPr txBox="1"/>
          <p:nvPr/>
        </p:nvSpPr>
        <p:spPr>
          <a:xfrm>
            <a:off x="6620902" y="6165278"/>
            <a:ext cx="774708" cy="430398"/>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latin typeface="Arial" panose="020B0604020202020204" pitchFamily="34" charset="0"/>
                <a:cs typeface="Arial" panose="020B0604020202020204" pitchFamily="34" charset="0"/>
              </a:rPr>
              <a:t>Men</a:t>
            </a:r>
          </a:p>
        </p:txBody>
      </p:sp>
      <p:sp>
        <p:nvSpPr>
          <p:cNvPr id="27" name="CuadroTexto 1">
            <a:extLst>
              <a:ext uri="{FF2B5EF4-FFF2-40B4-BE49-F238E27FC236}">
                <a16:creationId xmlns:a16="http://schemas.microsoft.com/office/drawing/2014/main" id="{D4049121-194E-4CAB-2DDB-0AF8CCDA7D92}"/>
              </a:ext>
            </a:extLst>
          </p:cNvPr>
          <p:cNvSpPr txBox="1"/>
          <p:nvPr/>
        </p:nvSpPr>
        <p:spPr>
          <a:xfrm>
            <a:off x="5037829" y="6194716"/>
            <a:ext cx="774708" cy="430398"/>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tx1"/>
                </a:solidFill>
                <a:latin typeface="Arial" panose="020B0604020202020204" pitchFamily="34" charset="0"/>
                <a:cs typeface="Arial" panose="020B0604020202020204" pitchFamily="34" charset="0"/>
              </a:rPr>
              <a:t>Women</a:t>
            </a:r>
          </a:p>
        </p:txBody>
      </p:sp>
      <p:sp>
        <p:nvSpPr>
          <p:cNvPr id="8" name="CuadroTexto 7">
            <a:extLst>
              <a:ext uri="{FF2B5EF4-FFF2-40B4-BE49-F238E27FC236}">
                <a16:creationId xmlns:a16="http://schemas.microsoft.com/office/drawing/2014/main" id="{14855415-2DDF-EC02-0D8D-3DA30E0C9F25}"/>
              </a:ext>
            </a:extLst>
          </p:cNvPr>
          <p:cNvSpPr txBox="1"/>
          <p:nvPr/>
        </p:nvSpPr>
        <p:spPr>
          <a:xfrm>
            <a:off x="1" y="46233"/>
            <a:ext cx="12191999" cy="892552"/>
          </a:xfrm>
          <a:prstGeom prst="rect">
            <a:avLst/>
          </a:prstGeom>
          <a:noFill/>
        </p:spPr>
        <p:txBody>
          <a:bodyPr wrap="square" rtlCol="0" anchor="ctr">
            <a:spAutoFit/>
          </a:bodyPr>
          <a:lstStyle/>
          <a:p>
            <a:pPr algn="ctr"/>
            <a:r>
              <a:rPr lang="en-US" sz="2600" b="1" dirty="0">
                <a:solidFill>
                  <a:srgbClr val="002060"/>
                </a:solidFill>
                <a:latin typeface="Arial" panose="020B0604020202020204" pitchFamily="34" charset="0"/>
                <a:cs typeface="Arial" panose="020B0604020202020204" pitchFamily="34" charset="0"/>
              </a:rPr>
              <a:t>Participation rate in manufacturing traders by sex and </a:t>
            </a:r>
          </a:p>
          <a:p>
            <a:pPr algn="ctr"/>
            <a:r>
              <a:rPr lang="en-US" sz="2600" b="1" dirty="0">
                <a:solidFill>
                  <a:srgbClr val="002060"/>
                </a:solidFill>
                <a:latin typeface="Arial" panose="020B0604020202020204" pitchFamily="34" charset="0"/>
                <a:cs typeface="Arial" panose="020B0604020202020204" pitchFamily="34" charset="0"/>
              </a:rPr>
              <a:t>NAICS subsector, 2021</a:t>
            </a:r>
            <a:r>
              <a:rPr lang="en-US" altLang="ko-KR" sz="2800" b="1" baseline="30000" dirty="0">
                <a:solidFill>
                  <a:srgbClr val="033057"/>
                </a:solidFill>
                <a:latin typeface="Arial" panose="020B0604020202020204" pitchFamily="34" charset="0"/>
                <a:cs typeface="Arial" panose="020B0604020202020204" pitchFamily="34" charset="0"/>
              </a:rPr>
              <a:t>P/</a:t>
            </a:r>
            <a:r>
              <a:rPr lang="en-US" sz="2600" b="1" dirty="0">
                <a:solidFill>
                  <a:srgbClr val="002060"/>
                </a:solidFill>
                <a:latin typeface="Arial" panose="020B0604020202020204" pitchFamily="34" charset="0"/>
                <a:cs typeface="Arial" panose="020B0604020202020204" pitchFamily="34" charset="0"/>
              </a:rPr>
              <a:t> (2/2) </a:t>
            </a:r>
          </a:p>
        </p:txBody>
      </p:sp>
      <p:graphicFrame>
        <p:nvGraphicFramePr>
          <p:cNvPr id="25" name="Gráfico 24">
            <a:extLst>
              <a:ext uri="{FF2B5EF4-FFF2-40B4-BE49-F238E27FC236}">
                <a16:creationId xmlns:a16="http://schemas.microsoft.com/office/drawing/2014/main" id="{B7A2B793-8D86-81DA-6D1B-77D533A58019}"/>
              </a:ext>
            </a:extLst>
          </p:cNvPr>
          <p:cNvGraphicFramePr>
            <a:graphicFrameLocks/>
          </p:cNvGraphicFramePr>
          <p:nvPr>
            <p:extLst>
              <p:ext uri="{D42A27DB-BD31-4B8C-83A1-F6EECF244321}">
                <p14:modId xmlns:p14="http://schemas.microsoft.com/office/powerpoint/2010/main" val="1820903955"/>
              </p:ext>
            </p:extLst>
          </p:nvPr>
        </p:nvGraphicFramePr>
        <p:xfrm>
          <a:off x="490925" y="857988"/>
          <a:ext cx="11011896" cy="5233010"/>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a:extLst>
              <a:ext uri="{FF2B5EF4-FFF2-40B4-BE49-F238E27FC236}">
                <a16:creationId xmlns:a16="http://schemas.microsoft.com/office/drawing/2014/main" id="{AAAF38EB-DA82-4993-4E4E-D4C58B39EA91}"/>
              </a:ext>
            </a:extLst>
          </p:cNvPr>
          <p:cNvSpPr txBox="1"/>
          <p:nvPr/>
        </p:nvSpPr>
        <p:spPr>
          <a:xfrm>
            <a:off x="4687072" y="6157533"/>
            <a:ext cx="318379" cy="369332"/>
          </a:xfrm>
          <a:prstGeom prst="rect">
            <a:avLst/>
          </a:prstGeom>
          <a:solidFill>
            <a:srgbClr val="33CCCC"/>
          </a:solidFill>
          <a:ln>
            <a:solidFill>
              <a:srgbClr val="33CCCC"/>
            </a:solidFill>
          </a:ln>
        </p:spPr>
        <p:txBody>
          <a:bodyPr wrap="square" rtlCol="0">
            <a:spAutoFit/>
          </a:bodyPr>
          <a:lstStyle/>
          <a:p>
            <a:endParaRPr lang="en-US" dirty="0">
              <a:solidFill>
                <a:srgbClr val="33CCCC"/>
              </a:solidFill>
            </a:endParaRPr>
          </a:p>
        </p:txBody>
      </p:sp>
      <p:sp>
        <p:nvSpPr>
          <p:cNvPr id="3" name="CuadroTexto 2">
            <a:extLst>
              <a:ext uri="{FF2B5EF4-FFF2-40B4-BE49-F238E27FC236}">
                <a16:creationId xmlns:a16="http://schemas.microsoft.com/office/drawing/2014/main" id="{E6A31350-D7B4-0F9B-4B9D-FAE1E70CBBE6}"/>
              </a:ext>
            </a:extLst>
          </p:cNvPr>
          <p:cNvSpPr txBox="1"/>
          <p:nvPr/>
        </p:nvSpPr>
        <p:spPr>
          <a:xfrm>
            <a:off x="6282082" y="6140122"/>
            <a:ext cx="318379" cy="369332"/>
          </a:xfrm>
          <a:prstGeom prst="rect">
            <a:avLst/>
          </a:prstGeom>
          <a:solidFill>
            <a:srgbClr val="2E75B6"/>
          </a:solidFill>
          <a:ln>
            <a:solidFill>
              <a:srgbClr val="2E75B6"/>
            </a:solidFill>
          </a:ln>
        </p:spPr>
        <p:txBody>
          <a:bodyPr wrap="square" rtlCol="0">
            <a:spAutoFit/>
          </a:bodyPr>
          <a:lstStyle/>
          <a:p>
            <a:endParaRPr lang="en-US" dirty="0">
              <a:solidFill>
                <a:srgbClr val="33CCCC"/>
              </a:solidFill>
            </a:endParaRPr>
          </a:p>
        </p:txBody>
      </p:sp>
      <p:pic>
        <p:nvPicPr>
          <p:cNvPr id="20" name="Gráfico 19">
            <a:extLst>
              <a:ext uri="{FF2B5EF4-FFF2-40B4-BE49-F238E27FC236}">
                <a16:creationId xmlns:a16="http://schemas.microsoft.com/office/drawing/2014/main" id="{CE8F449A-0DEC-229E-57A7-4C09CA8421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24811" y="6083282"/>
            <a:ext cx="380913" cy="496341"/>
          </a:xfrm>
          <a:prstGeom prst="rect">
            <a:avLst/>
          </a:prstGeom>
        </p:spPr>
      </p:pic>
      <p:sp>
        <p:nvSpPr>
          <p:cNvPr id="4" name="16 CuadroTexto">
            <a:extLst>
              <a:ext uri="{FF2B5EF4-FFF2-40B4-BE49-F238E27FC236}">
                <a16:creationId xmlns:a16="http://schemas.microsoft.com/office/drawing/2014/main" id="{81F941A8-9F8B-806D-EF86-1FAC3FBDF26B}"/>
              </a:ext>
            </a:extLst>
          </p:cNvPr>
          <p:cNvSpPr txBox="1"/>
          <p:nvPr/>
        </p:nvSpPr>
        <p:spPr>
          <a:xfrm>
            <a:off x="383308" y="6418040"/>
            <a:ext cx="2444915" cy="323165"/>
          </a:xfrm>
          <a:prstGeom prst="rect">
            <a:avLst/>
          </a:prstGeom>
          <a:noFill/>
        </p:spPr>
        <p:txBody>
          <a:bodyPr wrap="square" rtlCol="0">
            <a:spAutoFit/>
          </a:bodyPr>
          <a:lstStyle/>
          <a:p>
            <a:r>
              <a:rPr lang="en-US" sz="1500" b="1" baseline="30000" dirty="0">
                <a:solidFill>
                  <a:srgbClr val="002060"/>
                </a:solidFill>
                <a:latin typeface="Arial" panose="020B0604020202020204" pitchFamily="34" charset="0"/>
                <a:cs typeface="Arial" panose="020B0604020202020204" pitchFamily="34" charset="0"/>
              </a:rPr>
              <a:t>P/ </a:t>
            </a:r>
            <a:r>
              <a:rPr lang="en-US" sz="1500" b="1" dirty="0">
                <a:solidFill>
                  <a:srgbClr val="002060"/>
                </a:solidFill>
                <a:latin typeface="Arial" panose="020B0604020202020204" pitchFamily="34" charset="0"/>
                <a:cs typeface="Arial" panose="020B0604020202020204" pitchFamily="34" charset="0"/>
              </a:rPr>
              <a:t>Preliminary figures</a:t>
            </a:r>
          </a:p>
        </p:txBody>
      </p:sp>
    </p:spTree>
    <p:extLst>
      <p:ext uri="{BB962C8B-B14F-4D97-AF65-F5344CB8AC3E}">
        <p14:creationId xmlns:p14="http://schemas.microsoft.com/office/powerpoint/2010/main" val="289093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1">
            <a:extLst>
              <a:ext uri="{FF2B5EF4-FFF2-40B4-BE49-F238E27FC236}">
                <a16:creationId xmlns:a16="http://schemas.microsoft.com/office/drawing/2014/main" id="{1A2AEF36-6BA2-4387-A51E-1096AA201A7C}"/>
              </a:ext>
            </a:extLst>
          </p:cNvPr>
          <p:cNvSpPr txBox="1">
            <a:spLocks/>
          </p:cNvSpPr>
          <p:nvPr/>
        </p:nvSpPr>
        <p:spPr>
          <a:xfrm>
            <a:off x="19502" y="14068"/>
            <a:ext cx="12191999" cy="10680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kumimoji="0" lang="en-US" altLang="ko-KR" b="1" i="0" u="none" strike="noStrike" kern="1200" cap="none" spc="0" normalizeH="0" baseline="0" noProof="0" dirty="0">
                <a:ln>
                  <a:noFill/>
                </a:ln>
                <a:solidFill>
                  <a:srgbClr val="033057"/>
                </a:solidFill>
                <a:effectLst/>
                <a:uLnTx/>
                <a:uFillTx/>
                <a:latin typeface="Arial" panose="020B0604020202020204" pitchFamily="34" charset="0"/>
                <a:ea typeface="맑은 고딕" panose="020B0503020000020004" pitchFamily="34" charset="-127"/>
                <a:cs typeface="Arial" panose="020B0604020202020204" pitchFamily="34" charset="0"/>
              </a:rPr>
              <a:t>Average of </a:t>
            </a:r>
            <a:r>
              <a:rPr lang="en-US" altLang="ko-KR" b="1" dirty="0">
                <a:solidFill>
                  <a:srgbClr val="033057"/>
                </a:solidFill>
                <a:latin typeface="Arial" panose="020B0604020202020204" pitchFamily="34" charset="0"/>
                <a:cs typeface="Arial" panose="020B0604020202020204" pitchFamily="34" charset="0"/>
              </a:rPr>
              <a:t> employees in manufacturing traders </a:t>
            </a:r>
          </a:p>
          <a:p>
            <a:pPr marL="0" indent="0" algn="ctr">
              <a:lnSpc>
                <a:spcPct val="100000"/>
              </a:lnSpc>
              <a:spcBef>
                <a:spcPts val="0"/>
              </a:spcBef>
              <a:buNone/>
            </a:pPr>
            <a:r>
              <a:rPr lang="en-US" altLang="ko-KR" b="1" dirty="0">
                <a:solidFill>
                  <a:srgbClr val="033057"/>
                </a:solidFill>
                <a:latin typeface="Arial" panose="020B0604020202020204" pitchFamily="34" charset="0"/>
                <a:cs typeface="Arial" panose="020B0604020202020204" pitchFamily="34" charset="0"/>
              </a:rPr>
              <a:t>by selected NAICS subsector </a:t>
            </a:r>
            <a:r>
              <a:rPr lang="en-US" altLang="ko-KR" b="1">
                <a:solidFill>
                  <a:srgbClr val="033057"/>
                </a:solidFill>
                <a:latin typeface="Arial" panose="020B0604020202020204" pitchFamily="34" charset="0"/>
                <a:cs typeface="Arial" panose="020B0604020202020204" pitchFamily="34" charset="0"/>
              </a:rPr>
              <a:t>in 2021</a:t>
            </a:r>
            <a:r>
              <a:rPr lang="en-US" altLang="ko-KR" sz="2800" b="1" baseline="30000">
                <a:solidFill>
                  <a:srgbClr val="033057"/>
                </a:solidFill>
                <a:latin typeface="Arial" panose="020B0604020202020204" pitchFamily="34" charset="0"/>
                <a:cs typeface="Arial" panose="020B0604020202020204" pitchFamily="34" charset="0"/>
              </a:rPr>
              <a:t>P/</a:t>
            </a:r>
            <a:r>
              <a:rPr lang="en-US" altLang="ko-KR" b="1">
                <a:solidFill>
                  <a:srgbClr val="033057"/>
                </a:solidFill>
                <a:highlight>
                  <a:srgbClr val="FFFF00"/>
                </a:highlight>
                <a:latin typeface="Arial" panose="020B0604020202020204" pitchFamily="34" charset="0"/>
                <a:cs typeface="Arial" panose="020B0604020202020204" pitchFamily="34" charset="0"/>
              </a:rPr>
              <a:t> </a:t>
            </a:r>
            <a:endParaRPr lang="en-US" altLang="ko-KR" b="1" dirty="0">
              <a:solidFill>
                <a:srgbClr val="033057"/>
              </a:solidFill>
              <a:highlight>
                <a:srgbClr val="FFFF00"/>
              </a:highligh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altLang="ko-KR" sz="3200" b="0" i="0" u="none" strike="noStrike" kern="1200" cap="none" spc="0" normalizeH="0" baseline="0" noProof="0" dirty="0">
              <a:ln>
                <a:noFill/>
              </a:ln>
              <a:solidFill>
                <a:srgbClr val="033057"/>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3" name="CuadroTexto 2">
            <a:extLst>
              <a:ext uri="{FF2B5EF4-FFF2-40B4-BE49-F238E27FC236}">
                <a16:creationId xmlns:a16="http://schemas.microsoft.com/office/drawing/2014/main" id="{54592DD0-A3CD-5A65-9734-AB16138DE3CE}"/>
              </a:ext>
            </a:extLst>
          </p:cNvPr>
          <p:cNvSpPr txBox="1"/>
          <p:nvPr/>
        </p:nvSpPr>
        <p:spPr>
          <a:xfrm rot="16200000">
            <a:off x="-1389683" y="2921123"/>
            <a:ext cx="3184546" cy="369332"/>
          </a:xfrm>
          <a:prstGeom prst="rect">
            <a:avLst/>
          </a:prstGeom>
          <a:noFill/>
        </p:spPr>
        <p:txBody>
          <a:bodyPr wrap="square">
            <a:spAutoFit/>
          </a:bodyPr>
          <a:lstStyle/>
          <a:p>
            <a:pPr algn="ctr" rtl="0">
              <a:defRPr sz="1800" b="1" i="0" u="none" strike="noStrike" kern="1200" baseline="0">
                <a:solidFill>
                  <a:prstClr val="black">
                    <a:lumMod val="95000"/>
                    <a:lumOff val="5000"/>
                  </a:prstClr>
                </a:solidFill>
                <a:latin typeface="Arial" panose="020B0604020202020204" pitchFamily="34" charset="0"/>
                <a:ea typeface="+mn-ea"/>
                <a:cs typeface="Arial" panose="020B0604020202020204" pitchFamily="34" charset="0"/>
              </a:defRPr>
            </a:pPr>
            <a:r>
              <a:rPr lang="en-US" dirty="0"/>
              <a:t>Average </a:t>
            </a:r>
          </a:p>
        </p:txBody>
      </p:sp>
      <p:graphicFrame>
        <p:nvGraphicFramePr>
          <p:cNvPr id="6" name="Gráfico 5">
            <a:extLst>
              <a:ext uri="{FF2B5EF4-FFF2-40B4-BE49-F238E27FC236}">
                <a16:creationId xmlns:a16="http://schemas.microsoft.com/office/drawing/2014/main" id="{CCB8ED5B-ABBE-FEDF-D6F1-C162887222EE}"/>
              </a:ext>
            </a:extLst>
          </p:cNvPr>
          <p:cNvGraphicFramePr>
            <a:graphicFrameLocks/>
          </p:cNvGraphicFramePr>
          <p:nvPr>
            <p:extLst>
              <p:ext uri="{D42A27DB-BD31-4B8C-83A1-F6EECF244321}">
                <p14:modId xmlns:p14="http://schemas.microsoft.com/office/powerpoint/2010/main" val="3662443104"/>
              </p:ext>
            </p:extLst>
          </p:nvPr>
        </p:nvGraphicFramePr>
        <p:xfrm>
          <a:off x="387258" y="1232452"/>
          <a:ext cx="11460186" cy="5327373"/>
        </p:xfrm>
        <a:graphic>
          <a:graphicData uri="http://schemas.openxmlformats.org/drawingml/2006/chart">
            <c:chart xmlns:c="http://schemas.openxmlformats.org/drawingml/2006/chart" xmlns:r="http://schemas.openxmlformats.org/officeDocument/2006/relationships" r:id="rId3"/>
          </a:graphicData>
        </a:graphic>
      </p:graphicFrame>
      <p:pic>
        <p:nvPicPr>
          <p:cNvPr id="7" name="Gráfico 6">
            <a:extLst>
              <a:ext uri="{FF2B5EF4-FFF2-40B4-BE49-F238E27FC236}">
                <a16:creationId xmlns:a16="http://schemas.microsoft.com/office/drawing/2014/main" id="{92A7B9D6-7D69-3BA2-95AE-C517A8092F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6936" y="5754263"/>
            <a:ext cx="508009" cy="682638"/>
          </a:xfrm>
          <a:prstGeom prst="rect">
            <a:avLst/>
          </a:prstGeom>
        </p:spPr>
      </p:pic>
      <p:pic>
        <p:nvPicPr>
          <p:cNvPr id="8" name="Gráfico 7">
            <a:extLst>
              <a:ext uri="{FF2B5EF4-FFF2-40B4-BE49-F238E27FC236}">
                <a16:creationId xmlns:a16="http://schemas.microsoft.com/office/drawing/2014/main" id="{593C8ABD-F1B2-9221-6B77-C8CD881B4C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03185" y="5754263"/>
            <a:ext cx="508009" cy="661951"/>
          </a:xfrm>
          <a:prstGeom prst="rect">
            <a:avLst/>
          </a:prstGeom>
        </p:spPr>
      </p:pic>
      <p:sp>
        <p:nvSpPr>
          <p:cNvPr id="2" name="16 CuadroTexto">
            <a:extLst>
              <a:ext uri="{FF2B5EF4-FFF2-40B4-BE49-F238E27FC236}">
                <a16:creationId xmlns:a16="http://schemas.microsoft.com/office/drawing/2014/main" id="{605D0592-CD42-9AEA-D6F3-24D3B4CC388D}"/>
              </a:ext>
            </a:extLst>
          </p:cNvPr>
          <p:cNvSpPr txBox="1"/>
          <p:nvPr/>
        </p:nvSpPr>
        <p:spPr>
          <a:xfrm>
            <a:off x="371061" y="6393473"/>
            <a:ext cx="2444915" cy="323165"/>
          </a:xfrm>
          <a:prstGeom prst="rect">
            <a:avLst/>
          </a:prstGeom>
          <a:noFill/>
        </p:spPr>
        <p:txBody>
          <a:bodyPr wrap="square" rtlCol="0">
            <a:spAutoFit/>
          </a:bodyPr>
          <a:lstStyle/>
          <a:p>
            <a:r>
              <a:rPr lang="en-US" sz="1500" b="1" baseline="30000" dirty="0">
                <a:solidFill>
                  <a:srgbClr val="002060"/>
                </a:solidFill>
                <a:latin typeface="Arial" panose="020B0604020202020204" pitchFamily="34" charset="0"/>
                <a:cs typeface="Arial" panose="020B0604020202020204" pitchFamily="34" charset="0"/>
              </a:rPr>
              <a:t>P/ </a:t>
            </a:r>
            <a:r>
              <a:rPr lang="en-US" sz="1500" b="1" dirty="0">
                <a:solidFill>
                  <a:srgbClr val="002060"/>
                </a:solidFill>
                <a:latin typeface="Arial" panose="020B0604020202020204" pitchFamily="34" charset="0"/>
                <a:cs typeface="Arial" panose="020B0604020202020204" pitchFamily="34" charset="0"/>
              </a:rPr>
              <a:t>Preliminary figures</a:t>
            </a:r>
          </a:p>
        </p:txBody>
      </p:sp>
    </p:spTree>
    <p:extLst>
      <p:ext uri="{BB962C8B-B14F-4D97-AF65-F5344CB8AC3E}">
        <p14:creationId xmlns:p14="http://schemas.microsoft.com/office/powerpoint/2010/main" val="753292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449153-3DC8-284B-B7AA-93BEBDC458D8}"/>
              </a:ext>
            </a:extLst>
          </p:cNvPr>
          <p:cNvSpPr txBox="1">
            <a:spLocks/>
          </p:cNvSpPr>
          <p:nvPr/>
        </p:nvSpPr>
        <p:spPr>
          <a:xfrm>
            <a:off x="6378704" y="2675136"/>
            <a:ext cx="472964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o-KR" altLang="en-US" sz="3200" dirty="0">
              <a:solidFill>
                <a:schemeClr val="bg1"/>
              </a:solidFill>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6F061D62-0A9C-754F-A97E-84517E2E851B}"/>
              </a:ext>
            </a:extLst>
          </p:cNvPr>
          <p:cNvSpPr txBox="1">
            <a:spLocks/>
          </p:cNvSpPr>
          <p:nvPr/>
        </p:nvSpPr>
        <p:spPr>
          <a:xfrm>
            <a:off x="6378704" y="2852936"/>
            <a:ext cx="475504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a:solidFill>
                  <a:schemeClr val="bg1"/>
                </a:solidFill>
                <a:latin typeface="Arial" panose="020B0604020202020204" pitchFamily="34" charset="0"/>
                <a:cs typeface="Arial" panose="020B0604020202020204" pitchFamily="34" charset="0"/>
              </a:rPr>
              <a:t>Conclusions and next steps</a:t>
            </a:r>
          </a:p>
        </p:txBody>
      </p:sp>
    </p:spTree>
    <p:extLst>
      <p:ext uri="{BB962C8B-B14F-4D97-AF65-F5344CB8AC3E}">
        <p14:creationId xmlns:p14="http://schemas.microsoft.com/office/powerpoint/2010/main" val="669091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E421D-E7D8-4674-818C-6C95FC99263D}"/>
              </a:ext>
            </a:extLst>
          </p:cNvPr>
          <p:cNvSpPr txBox="1">
            <a:spLocks/>
          </p:cNvSpPr>
          <p:nvPr/>
        </p:nvSpPr>
        <p:spPr>
          <a:xfrm>
            <a:off x="838200" y="236970"/>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800" b="1">
              <a:solidFill>
                <a:srgbClr val="033057"/>
              </a:solidFill>
              <a:latin typeface="Arial" panose="020B0604020202020204" pitchFamily="34" charset="0"/>
              <a:ea typeface="+mn-ea"/>
              <a:cs typeface="Arial" panose="020B0604020202020204" pitchFamily="34" charset="0"/>
            </a:endParaRPr>
          </a:p>
        </p:txBody>
      </p:sp>
      <p:sp>
        <p:nvSpPr>
          <p:cNvPr id="3" name="Marcador de contenido 2">
            <a:extLst>
              <a:ext uri="{FF2B5EF4-FFF2-40B4-BE49-F238E27FC236}">
                <a16:creationId xmlns:a16="http://schemas.microsoft.com/office/drawing/2014/main" id="{9E327231-7772-88A4-A536-539D84A0AD98}"/>
              </a:ext>
            </a:extLst>
          </p:cNvPr>
          <p:cNvSpPr txBox="1">
            <a:spLocks/>
          </p:cNvSpPr>
          <p:nvPr/>
        </p:nvSpPr>
        <p:spPr>
          <a:xfrm>
            <a:off x="299718" y="905312"/>
            <a:ext cx="11592560" cy="5264868"/>
          </a:xfrm>
          <a:prstGeom prst="rect">
            <a:avLst/>
          </a:prstGeom>
          <a:ln w="381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Font typeface="Symbol" panose="05050102010706020507" pitchFamily="18" charset="2"/>
              <a:buChar char=""/>
            </a:pPr>
            <a:r>
              <a:rPr lang="en-US" sz="2500" dirty="0">
                <a:solidFill>
                  <a:srgbClr val="002060"/>
                </a:solidFill>
                <a:latin typeface="Arial" panose="020B0604020202020204" pitchFamily="34" charset="0"/>
                <a:cs typeface="Arial" panose="020B0604020202020204" pitchFamily="34" charset="0"/>
              </a:rPr>
              <a:t>The use of MDL has allowed to analyze the participation of women and men in manufacturing enterprises that participate in international trade of goods for the period from 2018 to 2021</a:t>
            </a:r>
          </a:p>
          <a:p>
            <a:pPr marL="342900" indent="-342900" algn="just">
              <a:lnSpc>
                <a:spcPct val="100000"/>
              </a:lnSpc>
              <a:spcBef>
                <a:spcPts val="0"/>
              </a:spcBef>
              <a:buFont typeface="Symbol" panose="05050102010706020507" pitchFamily="18" charset="2"/>
              <a:buChar char=""/>
            </a:pPr>
            <a:endParaRPr lang="en-US" sz="1700" dirty="0">
              <a:solidFill>
                <a:srgbClr val="002060"/>
              </a:solidFill>
              <a:latin typeface="Arial" panose="020B0604020202020204" pitchFamily="34" charset="0"/>
              <a:cs typeface="Arial" panose="020B0604020202020204" pitchFamily="34" charset="0"/>
            </a:endParaRPr>
          </a:p>
          <a:p>
            <a:pPr marL="342900" indent="-342900" algn="just">
              <a:lnSpc>
                <a:spcPct val="100000"/>
              </a:lnSpc>
              <a:spcBef>
                <a:spcPts val="0"/>
              </a:spcBef>
              <a:buFont typeface="Symbol" panose="05050102010706020507" pitchFamily="18" charset="2"/>
              <a:buChar char=""/>
            </a:pPr>
            <a:r>
              <a:rPr lang="en-US" sz="2500" dirty="0">
                <a:solidFill>
                  <a:srgbClr val="002060"/>
                </a:solidFill>
                <a:latin typeface="Arial" panose="020B0604020202020204" pitchFamily="34" charset="0"/>
                <a:cs typeface="Arial" panose="020B0604020202020204" pitchFamily="34" charset="0"/>
              </a:rPr>
              <a:t>This project took advantage of the standardization of concepts previously elaborated under the business statistical programs which facilitated the disaggregation of PEME by sex</a:t>
            </a:r>
          </a:p>
          <a:p>
            <a:pPr marL="342900" indent="-342900" algn="just">
              <a:lnSpc>
                <a:spcPct val="100000"/>
              </a:lnSpc>
              <a:spcBef>
                <a:spcPts val="0"/>
              </a:spcBef>
              <a:buFont typeface="Symbol" panose="05050102010706020507" pitchFamily="18" charset="2"/>
              <a:buChar char=""/>
            </a:pPr>
            <a:endParaRPr lang="en-US" sz="1700" dirty="0">
              <a:solidFill>
                <a:srgbClr val="002060"/>
              </a:solidFill>
              <a:latin typeface="Arial" panose="020B0604020202020204" pitchFamily="34" charset="0"/>
              <a:cs typeface="Arial" panose="020B0604020202020204" pitchFamily="34" charset="0"/>
            </a:endParaRPr>
          </a:p>
          <a:p>
            <a:pPr marL="342900" indent="-342900" algn="just">
              <a:lnSpc>
                <a:spcPct val="100000"/>
              </a:lnSpc>
              <a:spcBef>
                <a:spcPts val="0"/>
              </a:spcBef>
              <a:buFont typeface="Symbol" panose="05050102010706020507" pitchFamily="18" charset="2"/>
              <a:buChar char=""/>
            </a:pPr>
            <a:r>
              <a:rPr lang="en-US" sz="2500" dirty="0">
                <a:solidFill>
                  <a:srgbClr val="002060"/>
                </a:solidFill>
                <a:latin typeface="Arial" panose="020B0604020202020204" pitchFamily="34" charset="0"/>
                <a:cs typeface="Arial" panose="020B0604020202020204" pitchFamily="34" charset="0"/>
              </a:rPr>
              <a:t>In overall, during the period 2018 to 2021 there is a stable participation of women and men in the manufacturing traders, where one of each three employees were women</a:t>
            </a:r>
          </a:p>
          <a:p>
            <a:pPr marL="0" indent="0" algn="just">
              <a:lnSpc>
                <a:spcPct val="100000"/>
              </a:lnSpc>
              <a:spcBef>
                <a:spcPts val="0"/>
              </a:spcBef>
              <a:buNone/>
            </a:pPr>
            <a:endParaRPr lang="en-US" sz="1700" dirty="0">
              <a:solidFill>
                <a:srgbClr val="002060"/>
              </a:solidFill>
              <a:latin typeface="Arial" panose="020B0604020202020204" pitchFamily="34" charset="0"/>
              <a:cs typeface="Arial" panose="020B0604020202020204" pitchFamily="34" charset="0"/>
            </a:endParaRPr>
          </a:p>
          <a:p>
            <a:pPr marL="342900" indent="-342900" algn="just">
              <a:lnSpc>
                <a:spcPct val="100000"/>
              </a:lnSpc>
              <a:spcBef>
                <a:spcPts val="0"/>
              </a:spcBef>
              <a:buFont typeface="Symbol" panose="05050102010706020507" pitchFamily="18" charset="2"/>
              <a:buChar char=""/>
            </a:pPr>
            <a:r>
              <a:rPr lang="en-US" sz="2500" dirty="0">
                <a:solidFill>
                  <a:srgbClr val="002060"/>
                </a:solidFill>
                <a:latin typeface="Arial" panose="020B0604020202020204" pitchFamily="34" charset="0"/>
                <a:cs typeface="Arial" panose="020B0604020202020204" pitchFamily="34" charset="0"/>
              </a:rPr>
              <a:t>Slightly more than one half of the total employees were women in the following manufacturing activities: Apparel, Miscellaneous, and computer and electronics</a:t>
            </a:r>
          </a:p>
          <a:p>
            <a:pPr marL="342900" indent="-342900" algn="just">
              <a:lnSpc>
                <a:spcPct val="100000"/>
              </a:lnSpc>
              <a:spcBef>
                <a:spcPts val="0"/>
              </a:spcBef>
              <a:buFont typeface="Symbol" panose="05050102010706020507" pitchFamily="18" charset="2"/>
              <a:buChar char=""/>
            </a:pPr>
            <a:endParaRPr lang="en-US" sz="2500" dirty="0">
              <a:solidFill>
                <a:srgbClr val="002060"/>
              </a:solidFill>
              <a:latin typeface="Arial" panose="020B0604020202020204" pitchFamily="34" charset="0"/>
              <a:cs typeface="Arial" panose="020B0604020202020204" pitchFamily="34" charset="0"/>
            </a:endParaRPr>
          </a:p>
          <a:p>
            <a:pPr marL="342900" indent="-342900" algn="just">
              <a:lnSpc>
                <a:spcPct val="100000"/>
              </a:lnSpc>
              <a:spcBef>
                <a:spcPts val="0"/>
              </a:spcBef>
              <a:buFont typeface="Symbol" panose="05050102010706020507" pitchFamily="18" charset="2"/>
              <a:buChar char=""/>
            </a:pPr>
            <a:endParaRPr lang="en-US" sz="2500" dirty="0">
              <a:solidFill>
                <a:srgbClr val="002060"/>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9BCA5113-B215-BE1F-166D-9F2E3360422D}"/>
              </a:ext>
            </a:extLst>
          </p:cNvPr>
          <p:cNvSpPr txBox="1">
            <a:spLocks/>
          </p:cNvSpPr>
          <p:nvPr/>
        </p:nvSpPr>
        <p:spPr>
          <a:xfrm>
            <a:off x="990600" y="389370"/>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just">
              <a:lnSpc>
                <a:spcPct val="100000"/>
              </a:lnSpc>
              <a:spcBef>
                <a:spcPts val="0"/>
              </a:spcBef>
              <a:buNone/>
            </a:pPr>
            <a:endParaRPr lang="en-US" sz="3600" b="1">
              <a:solidFill>
                <a:srgbClr val="002060"/>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CCBCF1A1-6395-B211-1DE9-35385E554D83}"/>
              </a:ext>
            </a:extLst>
          </p:cNvPr>
          <p:cNvSpPr txBox="1">
            <a:spLocks/>
          </p:cNvSpPr>
          <p:nvPr/>
        </p:nvSpPr>
        <p:spPr>
          <a:xfrm>
            <a:off x="1" y="-1569"/>
            <a:ext cx="12191999" cy="894951"/>
          </a:xfrm>
          <a:prstGeom prst="rect">
            <a:avLst/>
          </a:prstGeom>
          <a:ln w="5715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solidFill>
                  <a:srgbClr val="002060"/>
                </a:solidFill>
                <a:latin typeface="Arial" panose="020B0604020202020204" pitchFamily="34" charset="0"/>
                <a:cs typeface="Arial" panose="020B0604020202020204" pitchFamily="34" charset="0"/>
              </a:rPr>
              <a:t>Conclusions (1 of 2)</a:t>
            </a:r>
          </a:p>
        </p:txBody>
      </p:sp>
    </p:spTree>
    <p:extLst>
      <p:ext uri="{BB962C8B-B14F-4D97-AF65-F5344CB8AC3E}">
        <p14:creationId xmlns:p14="http://schemas.microsoft.com/office/powerpoint/2010/main" val="4027776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E421D-E7D8-4674-818C-6C95FC99263D}"/>
              </a:ext>
            </a:extLst>
          </p:cNvPr>
          <p:cNvSpPr txBox="1">
            <a:spLocks/>
          </p:cNvSpPr>
          <p:nvPr/>
        </p:nvSpPr>
        <p:spPr>
          <a:xfrm>
            <a:off x="838200" y="236970"/>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800" b="1">
              <a:solidFill>
                <a:srgbClr val="033057"/>
              </a:solidFill>
              <a:latin typeface="Arial" panose="020B0604020202020204" pitchFamily="34" charset="0"/>
              <a:ea typeface="+mn-ea"/>
              <a:cs typeface="Arial" panose="020B0604020202020204" pitchFamily="34" charset="0"/>
            </a:endParaRPr>
          </a:p>
        </p:txBody>
      </p:sp>
      <p:sp>
        <p:nvSpPr>
          <p:cNvPr id="3" name="Marcador de contenido 2">
            <a:extLst>
              <a:ext uri="{FF2B5EF4-FFF2-40B4-BE49-F238E27FC236}">
                <a16:creationId xmlns:a16="http://schemas.microsoft.com/office/drawing/2014/main" id="{9E327231-7772-88A4-A536-539D84A0AD98}"/>
              </a:ext>
            </a:extLst>
          </p:cNvPr>
          <p:cNvSpPr txBox="1">
            <a:spLocks/>
          </p:cNvSpPr>
          <p:nvPr/>
        </p:nvSpPr>
        <p:spPr>
          <a:xfrm>
            <a:off x="299718" y="900955"/>
            <a:ext cx="11592560" cy="5264868"/>
          </a:xfrm>
          <a:prstGeom prst="rect">
            <a:avLst/>
          </a:prstGeom>
          <a:ln w="381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ts val="0"/>
              </a:spcBef>
              <a:buFont typeface="Symbol" panose="05050102010706020507" pitchFamily="18" charset="2"/>
              <a:buChar char=""/>
            </a:pPr>
            <a:r>
              <a:rPr lang="en-US" sz="2500" dirty="0">
                <a:solidFill>
                  <a:srgbClr val="002060"/>
                </a:solidFill>
                <a:latin typeface="Arial" panose="020B0604020202020204" pitchFamily="34" charset="0"/>
                <a:cs typeface="Arial" panose="020B0604020202020204" pitchFamily="34" charset="0"/>
              </a:rPr>
              <a:t>On the other hand, more than 80 percent of the total employees were men in the manufacturing of Beverage and tobacco, Primary metal, and Nonmetallic Mineral</a:t>
            </a:r>
          </a:p>
          <a:p>
            <a:pPr marL="0" indent="0" algn="just">
              <a:lnSpc>
                <a:spcPct val="100000"/>
              </a:lnSpc>
              <a:spcBef>
                <a:spcPts val="0"/>
              </a:spcBef>
              <a:buNone/>
            </a:pPr>
            <a:endParaRPr lang="en-US" sz="1500" dirty="0">
              <a:solidFill>
                <a:srgbClr val="FF0000"/>
              </a:solidFill>
              <a:latin typeface="Arial" panose="020B0604020202020204" pitchFamily="34" charset="0"/>
              <a:cs typeface="Arial" panose="020B0604020202020204" pitchFamily="34" charset="0"/>
            </a:endParaRPr>
          </a:p>
          <a:p>
            <a:pPr marL="342900" indent="-342900" algn="just">
              <a:lnSpc>
                <a:spcPct val="100000"/>
              </a:lnSpc>
              <a:spcBef>
                <a:spcPts val="0"/>
              </a:spcBef>
              <a:buFont typeface="Symbol" panose="05050102010706020507" pitchFamily="18" charset="2"/>
              <a:buChar char=""/>
            </a:pPr>
            <a:r>
              <a:rPr lang="en-US" sz="2500" dirty="0">
                <a:solidFill>
                  <a:srgbClr val="002060"/>
                </a:solidFill>
                <a:latin typeface="Arial" panose="020B0604020202020204" pitchFamily="34" charset="0"/>
                <a:cs typeface="Arial" panose="020B0604020202020204" pitchFamily="34" charset="0"/>
              </a:rPr>
              <a:t>The average participation by subsector of women is 213 people at the national level. Above the average are 5 subsectors, the most important being 334 Computer and electronic with 573 women, while below the national average are 16 subsectors, the lowest average being the subsector 321 wood product with 33 people</a:t>
            </a:r>
          </a:p>
          <a:p>
            <a:pPr marL="342900" indent="-342900" algn="just">
              <a:lnSpc>
                <a:spcPct val="100000"/>
              </a:lnSpc>
              <a:spcBef>
                <a:spcPts val="0"/>
              </a:spcBef>
              <a:buFont typeface="Symbol" panose="05050102010706020507" pitchFamily="18" charset="2"/>
              <a:buChar char=""/>
            </a:pPr>
            <a:endParaRPr lang="en-US" sz="1500" dirty="0">
              <a:solidFill>
                <a:srgbClr val="002060"/>
              </a:solidFill>
              <a:latin typeface="Arial" panose="020B0604020202020204" pitchFamily="34" charset="0"/>
              <a:cs typeface="Arial" panose="020B0604020202020204" pitchFamily="34" charset="0"/>
            </a:endParaRPr>
          </a:p>
          <a:p>
            <a:pPr marL="342900" indent="-342900" algn="just">
              <a:lnSpc>
                <a:spcPct val="100000"/>
              </a:lnSpc>
              <a:spcBef>
                <a:spcPts val="0"/>
              </a:spcBef>
              <a:buFont typeface="Symbol" panose="05050102010706020507" pitchFamily="18" charset="2"/>
              <a:buChar char=""/>
            </a:pPr>
            <a:r>
              <a:rPr lang="en-US" sz="2500" dirty="0">
                <a:solidFill>
                  <a:srgbClr val="002060"/>
                </a:solidFill>
                <a:latin typeface="Arial" panose="020B0604020202020204" pitchFamily="34" charset="0"/>
                <a:cs typeface="Arial" panose="020B0604020202020204" pitchFamily="34" charset="0"/>
              </a:rPr>
              <a:t>The average participation per subsector for men is 363 people at the national level. Above the average are 9 subsectors, the most important being 324 Petroleum and coal, while below the national average are 12 subsectors, the lowest average being subsector 321 wood product with 125 people</a:t>
            </a:r>
          </a:p>
          <a:p>
            <a:pPr marL="342900" indent="-342900" algn="just">
              <a:lnSpc>
                <a:spcPct val="100000"/>
              </a:lnSpc>
              <a:spcBef>
                <a:spcPts val="0"/>
              </a:spcBef>
              <a:buFont typeface="Symbol" panose="05050102010706020507" pitchFamily="18" charset="2"/>
              <a:buChar char=""/>
            </a:pPr>
            <a:endParaRPr lang="en-US" sz="1500" dirty="0">
              <a:solidFill>
                <a:srgbClr val="002060"/>
              </a:solidFill>
              <a:latin typeface="Arial" panose="020B0604020202020204" pitchFamily="34" charset="0"/>
              <a:cs typeface="Arial" panose="020B0604020202020204" pitchFamily="34" charset="0"/>
            </a:endParaRPr>
          </a:p>
          <a:p>
            <a:pPr marL="342900" indent="-342900" algn="just">
              <a:lnSpc>
                <a:spcPct val="100000"/>
              </a:lnSpc>
              <a:spcBef>
                <a:spcPts val="0"/>
              </a:spcBef>
              <a:buFont typeface="Symbol" panose="05050102010706020507" pitchFamily="18" charset="2"/>
              <a:buChar char=""/>
            </a:pPr>
            <a:r>
              <a:rPr lang="en-US" sz="2500" dirty="0">
                <a:solidFill>
                  <a:srgbClr val="002060"/>
                </a:solidFill>
                <a:latin typeface="Arial" panose="020B0604020202020204" pitchFamily="34" charset="0"/>
                <a:cs typeface="Arial" panose="020B0604020202020204" pitchFamily="34" charset="0"/>
              </a:rPr>
              <a:t>On average at the national level, the participation of men is higher than women</a:t>
            </a:r>
          </a:p>
          <a:p>
            <a:pPr marL="342900" indent="-342900">
              <a:lnSpc>
                <a:spcPct val="107000"/>
              </a:lnSpc>
              <a:buFont typeface="Symbol" panose="05050102010706020507" pitchFamily="18" charset="2"/>
              <a:buChar char=""/>
            </a:pPr>
            <a:endParaRPr lang="es-MX" sz="2400" dirty="0">
              <a:solidFill>
                <a:srgbClr val="002060"/>
              </a:solidFill>
              <a:latin typeface="Arial" panose="020B0604020202020204" pitchFamily="34" charset="0"/>
              <a:cs typeface="Arial" panose="020B0604020202020204" pitchFamily="34" charset="0"/>
            </a:endParaRPr>
          </a:p>
          <a:p>
            <a:pPr marL="457200" lvl="1" indent="0" algn="just">
              <a:lnSpc>
                <a:spcPct val="100000"/>
              </a:lnSpc>
              <a:spcBef>
                <a:spcPts val="0"/>
              </a:spcBef>
              <a:buNone/>
            </a:pPr>
            <a:endParaRPr lang="en-US" sz="2000" dirty="0">
              <a:solidFill>
                <a:srgbClr val="002060"/>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9BCA5113-B215-BE1F-166D-9F2E3360422D}"/>
              </a:ext>
            </a:extLst>
          </p:cNvPr>
          <p:cNvSpPr txBox="1">
            <a:spLocks/>
          </p:cNvSpPr>
          <p:nvPr/>
        </p:nvSpPr>
        <p:spPr>
          <a:xfrm>
            <a:off x="990600" y="389370"/>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just">
              <a:lnSpc>
                <a:spcPct val="100000"/>
              </a:lnSpc>
              <a:spcBef>
                <a:spcPts val="0"/>
              </a:spcBef>
              <a:buNone/>
            </a:pPr>
            <a:endParaRPr lang="en-US" sz="3600" b="1">
              <a:solidFill>
                <a:srgbClr val="002060"/>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CCBCF1A1-6395-B211-1DE9-35385E554D83}"/>
              </a:ext>
            </a:extLst>
          </p:cNvPr>
          <p:cNvSpPr txBox="1">
            <a:spLocks/>
          </p:cNvSpPr>
          <p:nvPr/>
        </p:nvSpPr>
        <p:spPr>
          <a:xfrm>
            <a:off x="2189479" y="21070"/>
            <a:ext cx="7813039" cy="894951"/>
          </a:xfrm>
          <a:prstGeom prst="rect">
            <a:avLst/>
          </a:prstGeom>
          <a:ln w="5715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solidFill>
                  <a:srgbClr val="002060"/>
                </a:solidFill>
                <a:latin typeface="Arial" panose="020B0604020202020204" pitchFamily="34" charset="0"/>
                <a:cs typeface="Arial" panose="020B0604020202020204" pitchFamily="34" charset="0"/>
              </a:rPr>
              <a:t>Conclusions (2 of 2)</a:t>
            </a:r>
          </a:p>
        </p:txBody>
      </p:sp>
    </p:spTree>
    <p:extLst>
      <p:ext uri="{BB962C8B-B14F-4D97-AF65-F5344CB8AC3E}">
        <p14:creationId xmlns:p14="http://schemas.microsoft.com/office/powerpoint/2010/main" val="138056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79CA4-6B34-C947-A58D-22B28A49BF40}"/>
              </a:ext>
            </a:extLst>
          </p:cNvPr>
          <p:cNvSpPr txBox="1">
            <a:spLocks/>
          </p:cNvSpPr>
          <p:nvPr/>
        </p:nvSpPr>
        <p:spPr>
          <a:xfrm>
            <a:off x="7912766" y="4571653"/>
            <a:ext cx="3625851"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4800" b="1">
                <a:solidFill>
                  <a:schemeClr val="bg1"/>
                </a:solidFill>
                <a:latin typeface="Arial" panose="020B0604020202020204" pitchFamily="34" charset="0"/>
                <a:cs typeface="Arial" panose="020B0604020202020204" pitchFamily="34" charset="0"/>
              </a:rPr>
              <a:t>Thank you!</a:t>
            </a:r>
            <a:endParaRPr lang="ko-KR" altLang="en-US" sz="4800" b="1">
              <a:solidFill>
                <a:schemeClr val="bg1"/>
              </a:solidFill>
              <a:latin typeface="Arial" panose="020B0604020202020204" pitchFamily="34" charset="0"/>
              <a:cs typeface="Arial" panose="020B0604020202020204" pitchFamily="34" charset="0"/>
            </a:endParaRPr>
          </a:p>
        </p:txBody>
      </p:sp>
      <p:pic>
        <p:nvPicPr>
          <p:cNvPr id="3" name="Gráfico 2">
            <a:extLst>
              <a:ext uri="{FF2B5EF4-FFF2-40B4-BE49-F238E27FC236}">
                <a16:creationId xmlns:a16="http://schemas.microsoft.com/office/drawing/2014/main" id="{E5E744F8-D97E-7A4E-A7BE-BB9AE49CFF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25692" y="5594027"/>
            <a:ext cx="736600" cy="165100"/>
          </a:xfrm>
          <a:prstGeom prst="rect">
            <a:avLst/>
          </a:prstGeom>
        </p:spPr>
      </p:pic>
      <p:sp>
        <p:nvSpPr>
          <p:cNvPr id="5" name="CuadroTexto 4">
            <a:extLst>
              <a:ext uri="{FF2B5EF4-FFF2-40B4-BE49-F238E27FC236}">
                <a16:creationId xmlns:a16="http://schemas.microsoft.com/office/drawing/2014/main" id="{B865C104-62E7-75EA-5735-DE1C7884D97E}"/>
              </a:ext>
            </a:extLst>
          </p:cNvPr>
          <p:cNvSpPr txBox="1"/>
          <p:nvPr/>
        </p:nvSpPr>
        <p:spPr>
          <a:xfrm>
            <a:off x="1619534" y="932178"/>
            <a:ext cx="8952931" cy="3416320"/>
          </a:xfrm>
          <a:prstGeom prst="rect">
            <a:avLst/>
          </a:prstGeom>
          <a:noFill/>
        </p:spPr>
        <p:txBody>
          <a:bodyPr wrap="square">
            <a:spAutoFit/>
          </a:bodyPr>
          <a:lstStyle/>
          <a:p>
            <a:pPr algn="ctr" rtl="0">
              <a:spcAft>
                <a:spcPts val="1200"/>
              </a:spcAft>
            </a:pPr>
            <a:r>
              <a:rPr lang="en-US" sz="3600" b="1" dirty="0">
                <a:solidFill>
                  <a:schemeClr val="bg1"/>
                </a:solidFill>
                <a:latin typeface="Arial" panose="020B0604020202020204" pitchFamily="34" charset="0"/>
                <a:cs typeface="Arial" panose="020B0604020202020204" pitchFamily="34" charset="0"/>
              </a:rPr>
              <a:t>Gerardo Durand </a:t>
            </a:r>
          </a:p>
          <a:p>
            <a:pPr algn="ctr" rtl="0">
              <a:spcAft>
                <a:spcPts val="1200"/>
              </a:spcAft>
            </a:pPr>
            <a:r>
              <a:rPr lang="en-US" sz="3000" b="1" dirty="0">
                <a:solidFill>
                  <a:schemeClr val="bg1"/>
                </a:solidFill>
                <a:latin typeface="Arial" panose="020B0604020202020204" pitchFamily="34" charset="0"/>
                <a:cs typeface="Arial" panose="020B0604020202020204" pitchFamily="34" charset="0"/>
              </a:rPr>
              <a:t>Deputy Director General of Economic Administrative Records</a:t>
            </a:r>
          </a:p>
          <a:p>
            <a:pPr algn="ctr" rtl="0">
              <a:spcAft>
                <a:spcPts val="1200"/>
              </a:spcAft>
            </a:pPr>
            <a:r>
              <a:rPr lang="en-US" sz="3000" b="1" dirty="0">
                <a:solidFill>
                  <a:schemeClr val="bg1"/>
                </a:solidFill>
                <a:latin typeface="Arial" panose="020B0604020202020204" pitchFamily="34" charset="0"/>
                <a:cs typeface="Arial" panose="020B0604020202020204" pitchFamily="34" charset="0"/>
              </a:rPr>
              <a:t>National Institute of Statistics and Geography (INEGI)</a:t>
            </a:r>
          </a:p>
          <a:p>
            <a:pPr algn="ctr" rtl="0">
              <a:spcAft>
                <a:spcPts val="1200"/>
              </a:spcAft>
            </a:pPr>
            <a:r>
              <a:rPr lang="en-US" sz="3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a:t>
            </a:r>
            <a:r>
              <a:rPr lang="en-US" sz="3000" b="1"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erardo.dura</a:t>
            </a:r>
            <a:r>
              <a:rPr lang="en-US" sz="3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nd@inegi.org.mx</a:t>
            </a:r>
            <a:r>
              <a:rPr lang="en-US" sz="18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79986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449153-3DC8-284B-B7AA-93BEBDC458D8}"/>
              </a:ext>
            </a:extLst>
          </p:cNvPr>
          <p:cNvSpPr txBox="1">
            <a:spLocks/>
          </p:cNvSpPr>
          <p:nvPr/>
        </p:nvSpPr>
        <p:spPr>
          <a:xfrm>
            <a:off x="6378704" y="2675136"/>
            <a:ext cx="472964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o-KR" altLang="en-US" sz="3200" dirty="0">
              <a:solidFill>
                <a:schemeClr val="bg1"/>
              </a:solidFill>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6F061D62-0A9C-754F-A97E-84517E2E851B}"/>
              </a:ext>
            </a:extLst>
          </p:cNvPr>
          <p:cNvSpPr txBox="1">
            <a:spLocks/>
          </p:cNvSpPr>
          <p:nvPr/>
        </p:nvSpPr>
        <p:spPr>
          <a:xfrm>
            <a:off x="6378704" y="2852936"/>
            <a:ext cx="475504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a:solidFill>
                  <a:schemeClr val="bg1"/>
                </a:solidFill>
                <a:latin typeface="Arial" panose="020B0604020202020204" pitchFamily="34" charset="0"/>
                <a:cs typeface="Arial" panose="020B0604020202020204" pitchFamily="34" charset="0"/>
              </a:rPr>
              <a:t>Introduction and objective</a:t>
            </a:r>
          </a:p>
        </p:txBody>
      </p:sp>
    </p:spTree>
    <p:extLst>
      <p:ext uri="{BB962C8B-B14F-4D97-AF65-F5344CB8AC3E}">
        <p14:creationId xmlns:p14="http://schemas.microsoft.com/office/powerpoint/2010/main" val="161947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E421D-E7D8-4674-818C-6C95FC99263D}"/>
              </a:ext>
            </a:extLst>
          </p:cNvPr>
          <p:cNvSpPr txBox="1">
            <a:spLocks/>
          </p:cNvSpPr>
          <p:nvPr/>
        </p:nvSpPr>
        <p:spPr>
          <a:xfrm>
            <a:off x="838200" y="236970"/>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800" b="1">
              <a:solidFill>
                <a:srgbClr val="033057"/>
              </a:solidFill>
              <a:latin typeface="Arial" panose="020B0604020202020204" pitchFamily="34" charset="0"/>
              <a:ea typeface="+mn-ea"/>
              <a:cs typeface="Arial" panose="020B0604020202020204" pitchFamily="34" charset="0"/>
            </a:endParaRPr>
          </a:p>
        </p:txBody>
      </p:sp>
      <p:sp>
        <p:nvSpPr>
          <p:cNvPr id="3" name="Marcador de contenido 2">
            <a:extLst>
              <a:ext uri="{FF2B5EF4-FFF2-40B4-BE49-F238E27FC236}">
                <a16:creationId xmlns:a16="http://schemas.microsoft.com/office/drawing/2014/main" id="{9E327231-7772-88A4-A536-539D84A0AD98}"/>
              </a:ext>
            </a:extLst>
          </p:cNvPr>
          <p:cNvSpPr txBox="1">
            <a:spLocks/>
          </p:cNvSpPr>
          <p:nvPr/>
        </p:nvSpPr>
        <p:spPr>
          <a:xfrm>
            <a:off x="230541" y="1040160"/>
            <a:ext cx="11730913" cy="5264868"/>
          </a:xfrm>
          <a:prstGeom prst="rect">
            <a:avLst/>
          </a:prstGeom>
          <a:ln w="381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2400" dirty="0">
                <a:solidFill>
                  <a:srgbClr val="002060"/>
                </a:solidFill>
                <a:latin typeface="Arial" panose="020B0604020202020204" pitchFamily="34" charset="0"/>
                <a:cs typeface="Arial" panose="020B0604020202020204" pitchFamily="34" charset="0"/>
              </a:rPr>
              <a:t>Currently there has been an increasing demand for gender statistics, to support the formulation of public policies related to the sustainable development in countries</a:t>
            </a:r>
          </a:p>
          <a:p>
            <a:pPr>
              <a:spcBef>
                <a:spcPts val="0"/>
              </a:spcBef>
              <a:spcAft>
                <a:spcPts val="600"/>
              </a:spcAft>
            </a:pPr>
            <a:endParaRPr lang="en-US" sz="2400" dirty="0">
              <a:solidFill>
                <a:srgbClr val="002060"/>
              </a:solidFill>
              <a:latin typeface="Arial" panose="020B0604020202020204" pitchFamily="34" charset="0"/>
              <a:cs typeface="Arial" panose="020B0604020202020204" pitchFamily="34" charset="0"/>
            </a:endParaRPr>
          </a:p>
          <a:p>
            <a:pPr>
              <a:spcBef>
                <a:spcPts val="0"/>
              </a:spcBef>
              <a:spcAft>
                <a:spcPts val="600"/>
              </a:spcAft>
            </a:pPr>
            <a:r>
              <a:rPr lang="en-US" sz="2400" dirty="0">
                <a:solidFill>
                  <a:srgbClr val="002060"/>
                </a:solidFill>
                <a:latin typeface="Arial" panose="020B0604020202020204" pitchFamily="34" charset="0"/>
                <a:cs typeface="Arial" panose="020B0604020202020204" pitchFamily="34" charset="0"/>
              </a:rPr>
              <a:t>However, regularly female or male sex is recorded, instead of gender</a:t>
            </a:r>
          </a:p>
          <a:p>
            <a:pPr>
              <a:spcBef>
                <a:spcPts val="0"/>
              </a:spcBef>
              <a:spcAft>
                <a:spcPts val="600"/>
              </a:spcAft>
            </a:pPr>
            <a:endParaRPr lang="en-US" sz="2400" dirty="0">
              <a:solidFill>
                <a:srgbClr val="002060"/>
              </a:solidFill>
              <a:latin typeface="Arial" panose="020B0604020202020204" pitchFamily="34" charset="0"/>
              <a:cs typeface="Arial" panose="020B0604020202020204" pitchFamily="34" charset="0"/>
            </a:endParaRPr>
          </a:p>
          <a:p>
            <a:pPr>
              <a:spcBef>
                <a:spcPts val="0"/>
              </a:spcBef>
              <a:spcAft>
                <a:spcPts val="600"/>
              </a:spcAft>
            </a:pPr>
            <a:r>
              <a:rPr lang="en-US" sz="2400" dirty="0">
                <a:solidFill>
                  <a:srgbClr val="002060"/>
                </a:solidFill>
                <a:latin typeface="Arial" panose="020B0604020202020204" pitchFamily="34" charset="0"/>
                <a:cs typeface="Arial" panose="020B0604020202020204" pitchFamily="34" charset="0"/>
              </a:rPr>
              <a:t>In this regard, INEGI takes advantage of the available data sources and MDL to produce linked business and trade statistics disaggregated by sex</a:t>
            </a:r>
            <a:endParaRPr lang="en-US" sz="2400" strike="sngStrike" dirty="0">
              <a:solidFill>
                <a:srgbClr val="002060"/>
              </a:solidFill>
              <a:latin typeface="Arial" panose="020B0604020202020204" pitchFamily="34" charset="0"/>
              <a:cs typeface="Arial" panose="020B0604020202020204" pitchFamily="34" charset="0"/>
            </a:endParaRPr>
          </a:p>
          <a:p>
            <a:pPr>
              <a:spcBef>
                <a:spcPts val="0"/>
              </a:spcBef>
              <a:spcAft>
                <a:spcPts val="600"/>
              </a:spcAft>
            </a:pPr>
            <a:endParaRPr lang="en-US" sz="2400" dirty="0">
              <a:solidFill>
                <a:srgbClr val="002060"/>
              </a:solidFill>
              <a:latin typeface="Arial" panose="020B0604020202020204" pitchFamily="34" charset="0"/>
              <a:cs typeface="Arial" panose="020B0604020202020204" pitchFamily="34" charset="0"/>
            </a:endParaRPr>
          </a:p>
          <a:p>
            <a:pPr>
              <a:spcBef>
                <a:spcPts val="0"/>
              </a:spcBef>
              <a:spcAft>
                <a:spcPts val="600"/>
              </a:spcAft>
            </a:pPr>
            <a:r>
              <a:rPr lang="en-US" sz="2400" dirty="0">
                <a:solidFill>
                  <a:srgbClr val="002060"/>
                </a:solidFill>
                <a:latin typeface="Arial" panose="020B0604020202020204" pitchFamily="34" charset="0"/>
                <a:cs typeface="Arial" panose="020B0604020202020204" pitchFamily="34" charset="0"/>
              </a:rPr>
              <a:t>Since 2022, the Profile of Export Manufacturing Enterprises (PEME) includes the topic on employment in manufacturing enterprises that carry out foreign trade operations, distinguishing the sex of the employees</a:t>
            </a:r>
          </a:p>
          <a:p>
            <a:pPr>
              <a:spcBef>
                <a:spcPts val="0"/>
              </a:spcBef>
              <a:spcAft>
                <a:spcPts val="600"/>
              </a:spcAft>
            </a:pPr>
            <a:endParaRPr lang="en-US" sz="2400" dirty="0">
              <a:solidFill>
                <a:srgbClr val="002060"/>
              </a:solidFill>
              <a:latin typeface="Arial" panose="020B0604020202020204" pitchFamily="34" charset="0"/>
              <a:cs typeface="Arial" panose="020B0604020202020204" pitchFamily="34" charset="0"/>
            </a:endParaRPr>
          </a:p>
          <a:p>
            <a:pPr>
              <a:spcBef>
                <a:spcPts val="0"/>
              </a:spcBef>
              <a:spcAft>
                <a:spcPts val="600"/>
              </a:spcAft>
            </a:pPr>
            <a:r>
              <a:rPr lang="en-US" sz="2400" dirty="0">
                <a:solidFill>
                  <a:srgbClr val="002060"/>
                </a:solidFill>
                <a:latin typeface="Arial" panose="020B0604020202020204" pitchFamily="34" charset="0"/>
                <a:cs typeface="Arial" panose="020B0604020202020204" pitchFamily="34" charset="0"/>
              </a:rPr>
              <a:t>PEME by sex is a tool for designing, monitoring, and evaluating public policies aimed at reducing the disadvantages faced by women</a:t>
            </a:r>
          </a:p>
          <a:p>
            <a:pPr algn="just">
              <a:lnSpc>
                <a:spcPct val="100000"/>
              </a:lnSpc>
              <a:spcBef>
                <a:spcPts val="0"/>
              </a:spcBef>
            </a:pPr>
            <a:endParaRPr lang="en-US" sz="2400" dirty="0">
              <a:solidFill>
                <a:srgbClr val="002060"/>
              </a:solidFill>
              <a:latin typeface="Arial" panose="020B0604020202020204" pitchFamily="34" charset="0"/>
              <a:cs typeface="Arial" panose="020B0604020202020204" pitchFamily="34" charset="0"/>
            </a:endParaRPr>
          </a:p>
          <a:p>
            <a:pPr marL="0" indent="0" algn="just">
              <a:lnSpc>
                <a:spcPct val="100000"/>
              </a:lnSpc>
              <a:spcBef>
                <a:spcPts val="0"/>
              </a:spcBef>
              <a:buNone/>
            </a:pPr>
            <a:endParaRPr lang="es-MX" dirty="0">
              <a:solidFill>
                <a:srgbClr val="002060"/>
              </a:solidFill>
              <a:latin typeface="Arial" panose="020B0604020202020204" pitchFamily="34" charset="0"/>
              <a:cs typeface="Arial" panose="020B0604020202020204" pitchFamily="34" charset="0"/>
            </a:endParaRPr>
          </a:p>
          <a:p>
            <a:pPr marL="457200" lvl="1" indent="0" algn="just">
              <a:lnSpc>
                <a:spcPct val="100000"/>
              </a:lnSpc>
              <a:spcBef>
                <a:spcPts val="0"/>
              </a:spcBef>
              <a:buNone/>
            </a:pPr>
            <a:endParaRPr lang="en-US" sz="2000" dirty="0">
              <a:solidFill>
                <a:srgbClr val="002060"/>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9BCA5113-B215-BE1F-166D-9F2E3360422D}"/>
              </a:ext>
            </a:extLst>
          </p:cNvPr>
          <p:cNvSpPr txBox="1">
            <a:spLocks/>
          </p:cNvSpPr>
          <p:nvPr/>
        </p:nvSpPr>
        <p:spPr>
          <a:xfrm>
            <a:off x="990600" y="389370"/>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just">
              <a:lnSpc>
                <a:spcPct val="100000"/>
              </a:lnSpc>
              <a:spcBef>
                <a:spcPts val="0"/>
              </a:spcBef>
              <a:buNone/>
            </a:pPr>
            <a:endParaRPr lang="en-US" sz="3600" b="1">
              <a:solidFill>
                <a:srgbClr val="002060"/>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CCBCF1A1-6395-B211-1DE9-35385E554D83}"/>
              </a:ext>
            </a:extLst>
          </p:cNvPr>
          <p:cNvSpPr txBox="1">
            <a:spLocks/>
          </p:cNvSpPr>
          <p:nvPr/>
        </p:nvSpPr>
        <p:spPr>
          <a:xfrm>
            <a:off x="2189477" y="0"/>
            <a:ext cx="7813039" cy="894951"/>
          </a:xfrm>
          <a:prstGeom prst="rect">
            <a:avLst/>
          </a:prstGeom>
          <a:ln w="5715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solidFill>
                  <a:srgbClr val="002060"/>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2861292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5E421D-E7D8-4674-818C-6C95FC99263D}"/>
              </a:ext>
            </a:extLst>
          </p:cNvPr>
          <p:cNvSpPr txBox="1">
            <a:spLocks/>
          </p:cNvSpPr>
          <p:nvPr/>
        </p:nvSpPr>
        <p:spPr>
          <a:xfrm>
            <a:off x="838200" y="236970"/>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800" b="1">
              <a:solidFill>
                <a:srgbClr val="033057"/>
              </a:solidFill>
              <a:latin typeface="Arial" panose="020B0604020202020204" pitchFamily="34" charset="0"/>
              <a:ea typeface="+mn-ea"/>
              <a:cs typeface="Arial" panose="020B0604020202020204" pitchFamily="34" charset="0"/>
            </a:endParaRPr>
          </a:p>
        </p:txBody>
      </p:sp>
      <p:sp>
        <p:nvSpPr>
          <p:cNvPr id="3" name="Marcador de contenido 2">
            <a:extLst>
              <a:ext uri="{FF2B5EF4-FFF2-40B4-BE49-F238E27FC236}">
                <a16:creationId xmlns:a16="http://schemas.microsoft.com/office/drawing/2014/main" id="{9E327231-7772-88A4-A536-539D84A0AD98}"/>
              </a:ext>
            </a:extLst>
          </p:cNvPr>
          <p:cNvSpPr txBox="1">
            <a:spLocks/>
          </p:cNvSpPr>
          <p:nvPr/>
        </p:nvSpPr>
        <p:spPr>
          <a:xfrm>
            <a:off x="343949" y="1275605"/>
            <a:ext cx="11518084" cy="5024527"/>
          </a:xfrm>
          <a:prstGeom prst="rect">
            <a:avLst/>
          </a:prstGeom>
          <a:ln w="3810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dirty="0">
                <a:solidFill>
                  <a:srgbClr val="002060"/>
                </a:solidFill>
                <a:latin typeface="Arial" panose="020B0604020202020204" pitchFamily="34" charset="0"/>
                <a:cs typeface="Arial" panose="020B0604020202020204" pitchFamily="34" charset="0"/>
              </a:rPr>
              <a:t>The Profile of Export Manufacturing Enterprises (PEME) disaggregated by sex, aims to provide statistics regarding foreign trade flows with the most representative economic variables of manufacturing enterprises, contributing to the measurement of international trade, as well as to the analysis and influence on production and the level of employment, particularly the participation of women and men in trade</a:t>
            </a:r>
            <a:endParaRPr lang="es-MX" dirty="0">
              <a:solidFill>
                <a:srgbClr val="002060"/>
              </a:solidFill>
              <a:latin typeface="Arial" panose="020B0604020202020204" pitchFamily="34" charset="0"/>
              <a:cs typeface="Arial" panose="020B0604020202020204" pitchFamily="34" charset="0"/>
            </a:endParaRPr>
          </a:p>
          <a:p>
            <a:pPr marL="457200" lvl="1" indent="0" algn="just">
              <a:lnSpc>
                <a:spcPct val="100000"/>
              </a:lnSpc>
              <a:spcBef>
                <a:spcPts val="0"/>
              </a:spcBef>
              <a:buNone/>
            </a:pPr>
            <a:endParaRPr lang="en-US" sz="2000" dirty="0">
              <a:solidFill>
                <a:srgbClr val="002060"/>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9BCA5113-B215-BE1F-166D-9F2E3360422D}"/>
              </a:ext>
            </a:extLst>
          </p:cNvPr>
          <p:cNvSpPr txBox="1">
            <a:spLocks/>
          </p:cNvSpPr>
          <p:nvPr/>
        </p:nvSpPr>
        <p:spPr>
          <a:xfrm>
            <a:off x="990600" y="389370"/>
            <a:ext cx="10515600" cy="733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just">
              <a:lnSpc>
                <a:spcPct val="100000"/>
              </a:lnSpc>
              <a:spcBef>
                <a:spcPts val="0"/>
              </a:spcBef>
              <a:buNone/>
            </a:pPr>
            <a:endParaRPr lang="en-US" sz="3600" b="1">
              <a:solidFill>
                <a:srgbClr val="002060"/>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CCBCF1A1-6395-B211-1DE9-35385E554D83}"/>
              </a:ext>
            </a:extLst>
          </p:cNvPr>
          <p:cNvSpPr txBox="1">
            <a:spLocks/>
          </p:cNvSpPr>
          <p:nvPr/>
        </p:nvSpPr>
        <p:spPr>
          <a:xfrm>
            <a:off x="2189479" y="236970"/>
            <a:ext cx="7813039" cy="894951"/>
          </a:xfrm>
          <a:prstGeom prst="rect">
            <a:avLst/>
          </a:prstGeom>
          <a:ln w="5715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solidFill>
                  <a:srgbClr val="002060"/>
                </a:solidFill>
                <a:latin typeface="Arial" panose="020B0604020202020204" pitchFamily="34" charset="0"/>
                <a:cs typeface="Arial" panose="020B0604020202020204" pitchFamily="34" charset="0"/>
              </a:rPr>
              <a:t>Objective</a:t>
            </a:r>
          </a:p>
        </p:txBody>
      </p:sp>
    </p:spTree>
    <p:extLst>
      <p:ext uri="{BB962C8B-B14F-4D97-AF65-F5344CB8AC3E}">
        <p14:creationId xmlns:p14="http://schemas.microsoft.com/office/powerpoint/2010/main" val="227833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449153-3DC8-284B-B7AA-93BEBDC458D8}"/>
              </a:ext>
            </a:extLst>
          </p:cNvPr>
          <p:cNvSpPr txBox="1">
            <a:spLocks/>
          </p:cNvSpPr>
          <p:nvPr/>
        </p:nvSpPr>
        <p:spPr>
          <a:xfrm>
            <a:off x="6378704" y="2675136"/>
            <a:ext cx="472964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o-KR" altLang="en-US" sz="3200" dirty="0">
              <a:solidFill>
                <a:schemeClr val="bg1"/>
              </a:solidFill>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6F061D62-0A9C-754F-A97E-84517E2E851B}"/>
              </a:ext>
            </a:extLst>
          </p:cNvPr>
          <p:cNvSpPr txBox="1">
            <a:spLocks/>
          </p:cNvSpPr>
          <p:nvPr/>
        </p:nvSpPr>
        <p:spPr>
          <a:xfrm>
            <a:off x="6378704" y="2852936"/>
            <a:ext cx="4755048"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800" b="1" dirty="0">
                <a:solidFill>
                  <a:schemeClr val="bg1"/>
                </a:solidFill>
                <a:latin typeface="Arial" panose="020B0604020202020204" pitchFamily="34" charset="0"/>
                <a:cs typeface="Arial" panose="020B0604020202020204" pitchFamily="34" charset="0"/>
              </a:rPr>
              <a:t>Methodological aspects</a:t>
            </a:r>
          </a:p>
        </p:txBody>
      </p:sp>
    </p:spTree>
    <p:extLst>
      <p:ext uri="{BB962C8B-B14F-4D97-AF65-F5344CB8AC3E}">
        <p14:creationId xmlns:p14="http://schemas.microsoft.com/office/powerpoint/2010/main" val="172286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a:extLst>
              <a:ext uri="{FF2B5EF4-FFF2-40B4-BE49-F238E27FC236}">
                <a16:creationId xmlns:a16="http://schemas.microsoft.com/office/drawing/2014/main" id="{E1C81E02-541D-3F43-9A6E-466AA320CD2F}"/>
              </a:ext>
            </a:extLst>
          </p:cNvPr>
          <p:cNvSpPr txBox="1">
            <a:spLocks/>
          </p:cNvSpPr>
          <p:nvPr/>
        </p:nvSpPr>
        <p:spPr>
          <a:xfrm>
            <a:off x="0" y="0"/>
            <a:ext cx="12191999" cy="7156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3600" b="1" dirty="0">
                <a:solidFill>
                  <a:srgbClr val="002060"/>
                </a:solidFill>
                <a:latin typeface="Arial" panose="020B0604020202020204" pitchFamily="34" charset="0"/>
                <a:cs typeface="Arial" panose="020B0604020202020204" pitchFamily="34" charset="0"/>
              </a:rPr>
              <a:t>International framework on gender</a:t>
            </a:r>
          </a:p>
        </p:txBody>
      </p:sp>
      <p:sp>
        <p:nvSpPr>
          <p:cNvPr id="43" name="Marcador de contenido 1">
            <a:extLst>
              <a:ext uri="{FF2B5EF4-FFF2-40B4-BE49-F238E27FC236}">
                <a16:creationId xmlns:a16="http://schemas.microsoft.com/office/drawing/2014/main" id="{8330A08C-7C17-4C15-B445-758190FC61A9}"/>
              </a:ext>
            </a:extLst>
          </p:cNvPr>
          <p:cNvSpPr txBox="1">
            <a:spLocks/>
          </p:cNvSpPr>
          <p:nvPr/>
        </p:nvSpPr>
        <p:spPr>
          <a:xfrm>
            <a:off x="344556" y="1073428"/>
            <a:ext cx="11529391" cy="498092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endParaRPr lang="es-MX" sz="3600" dirty="0">
              <a:solidFill>
                <a:srgbClr val="002060"/>
              </a:solidFill>
              <a:latin typeface="Arial" pitchFamily="34" charset="0"/>
              <a:cs typeface="Arial" pitchFamily="34" charset="0"/>
            </a:endParaRPr>
          </a:p>
        </p:txBody>
      </p:sp>
      <p:pic>
        <p:nvPicPr>
          <p:cNvPr id="7" name="Imagen 6">
            <a:extLst>
              <a:ext uri="{FF2B5EF4-FFF2-40B4-BE49-F238E27FC236}">
                <a16:creationId xmlns:a16="http://schemas.microsoft.com/office/drawing/2014/main" id="{B5F9D3E0-EB74-5463-A763-D548082BAA18}"/>
              </a:ext>
            </a:extLst>
          </p:cNvPr>
          <p:cNvPicPr>
            <a:picLocks noChangeAspect="1"/>
          </p:cNvPicPr>
          <p:nvPr/>
        </p:nvPicPr>
        <p:blipFill>
          <a:blip r:embed="rId2"/>
          <a:stretch>
            <a:fillRect/>
          </a:stretch>
        </p:blipFill>
        <p:spPr>
          <a:xfrm>
            <a:off x="6095999" y="715660"/>
            <a:ext cx="5751445" cy="3062194"/>
          </a:xfrm>
          <a:prstGeom prst="rect">
            <a:avLst/>
          </a:prstGeom>
        </p:spPr>
      </p:pic>
      <p:pic>
        <p:nvPicPr>
          <p:cNvPr id="4" name="Imagen 3">
            <a:extLst>
              <a:ext uri="{FF2B5EF4-FFF2-40B4-BE49-F238E27FC236}">
                <a16:creationId xmlns:a16="http://schemas.microsoft.com/office/drawing/2014/main" id="{25A6F174-0BE6-DDD7-07B5-CE7F74B9A33A}"/>
              </a:ext>
            </a:extLst>
          </p:cNvPr>
          <p:cNvPicPr>
            <a:picLocks noChangeAspect="1"/>
          </p:cNvPicPr>
          <p:nvPr/>
        </p:nvPicPr>
        <p:blipFill rotWithShape="1">
          <a:blip r:embed="rId3"/>
          <a:srcRect l="6666" t="21111" r="31389" b="15652"/>
          <a:stretch/>
        </p:blipFill>
        <p:spPr>
          <a:xfrm>
            <a:off x="538507" y="4173235"/>
            <a:ext cx="4380626" cy="2618190"/>
          </a:xfrm>
          <a:prstGeom prst="rect">
            <a:avLst/>
          </a:prstGeom>
        </p:spPr>
      </p:pic>
      <p:pic>
        <p:nvPicPr>
          <p:cNvPr id="6" name="Imagen 5">
            <a:extLst>
              <a:ext uri="{FF2B5EF4-FFF2-40B4-BE49-F238E27FC236}">
                <a16:creationId xmlns:a16="http://schemas.microsoft.com/office/drawing/2014/main" id="{57CD178E-DB8A-BE52-0AAA-CAF10736402E}"/>
              </a:ext>
            </a:extLst>
          </p:cNvPr>
          <p:cNvPicPr>
            <a:picLocks noChangeAspect="1"/>
          </p:cNvPicPr>
          <p:nvPr/>
        </p:nvPicPr>
        <p:blipFill>
          <a:blip r:embed="rId4"/>
          <a:stretch>
            <a:fillRect/>
          </a:stretch>
        </p:blipFill>
        <p:spPr>
          <a:xfrm>
            <a:off x="6095998" y="3777854"/>
            <a:ext cx="5751445" cy="3037971"/>
          </a:xfrm>
          <a:prstGeom prst="rect">
            <a:avLst/>
          </a:prstGeom>
        </p:spPr>
      </p:pic>
      <p:pic>
        <p:nvPicPr>
          <p:cNvPr id="5" name="Imagen 4">
            <a:extLst>
              <a:ext uri="{FF2B5EF4-FFF2-40B4-BE49-F238E27FC236}">
                <a16:creationId xmlns:a16="http://schemas.microsoft.com/office/drawing/2014/main" id="{847ECFE4-0FF5-6E8E-9E19-2DCD221A98A9}"/>
              </a:ext>
            </a:extLst>
          </p:cNvPr>
          <p:cNvPicPr>
            <a:picLocks noChangeAspect="1"/>
          </p:cNvPicPr>
          <p:nvPr/>
        </p:nvPicPr>
        <p:blipFill>
          <a:blip r:embed="rId5"/>
          <a:stretch>
            <a:fillRect/>
          </a:stretch>
        </p:blipFill>
        <p:spPr>
          <a:xfrm>
            <a:off x="958570" y="711012"/>
            <a:ext cx="3344489" cy="3309659"/>
          </a:xfrm>
          <a:prstGeom prst="rect">
            <a:avLst/>
          </a:prstGeom>
        </p:spPr>
      </p:pic>
    </p:spTree>
    <p:extLst>
      <p:ext uri="{BB962C8B-B14F-4D97-AF65-F5344CB8AC3E}">
        <p14:creationId xmlns:p14="http://schemas.microsoft.com/office/powerpoint/2010/main" val="88026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AF466D-4484-46AC-803D-819819DF6BA6}"/>
              </a:ext>
            </a:extLst>
          </p:cNvPr>
          <p:cNvSpPr txBox="1">
            <a:spLocks/>
          </p:cNvSpPr>
          <p:nvPr/>
        </p:nvSpPr>
        <p:spPr>
          <a:xfrm>
            <a:off x="0" y="0"/>
            <a:ext cx="12192000" cy="861391"/>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s-MX" sz="4000" b="1" dirty="0">
                <a:solidFill>
                  <a:srgbClr val="002060"/>
                </a:solidFill>
                <a:latin typeface="Arial" panose="020B0604020202020204" pitchFamily="34" charset="0"/>
                <a:cs typeface="Arial" panose="020B0604020202020204" pitchFamily="34" charset="0"/>
              </a:rPr>
              <a:t>Microdata linking (MDL) process </a:t>
            </a:r>
            <a:r>
              <a:rPr lang="en-US" altLang="es-MX" sz="4000" b="1" dirty="0">
                <a:solidFill>
                  <a:srgbClr val="002060"/>
                </a:solidFill>
                <a:latin typeface="Arial" panose="020B0604020202020204" pitchFamily="34" charset="0"/>
                <a:ea typeface="Arial"/>
                <a:cs typeface="Arial" panose="020B0604020202020204" pitchFamily="34" charset="0"/>
              </a:rPr>
              <a:t>in Mexico</a:t>
            </a:r>
            <a:endParaRPr lang="en-US" altLang="es-MX" sz="4000" b="1" kern="0" dirty="0">
              <a:solidFill>
                <a:srgbClr val="002060"/>
              </a:solidFill>
              <a:latin typeface="Arial" panose="020B0604020202020204" pitchFamily="34" charset="0"/>
              <a:ea typeface="Arial"/>
              <a:cs typeface="Arial" panose="020B0604020202020204" pitchFamily="34" charset="0"/>
            </a:endParaRPr>
          </a:p>
        </p:txBody>
      </p:sp>
      <p:sp>
        <p:nvSpPr>
          <p:cNvPr id="3" name="Marcador de contenido 2">
            <a:extLst>
              <a:ext uri="{FF2B5EF4-FFF2-40B4-BE49-F238E27FC236}">
                <a16:creationId xmlns:a16="http://schemas.microsoft.com/office/drawing/2014/main" id="{A42A7332-8398-4ABB-99EF-62FC453949D2}"/>
              </a:ext>
            </a:extLst>
          </p:cNvPr>
          <p:cNvSpPr txBox="1">
            <a:spLocks/>
          </p:cNvSpPr>
          <p:nvPr/>
        </p:nvSpPr>
        <p:spPr>
          <a:xfrm>
            <a:off x="291548" y="1210055"/>
            <a:ext cx="11542643" cy="54466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Clr>
                <a:srgbClr val="002060"/>
              </a:buClr>
            </a:pPr>
            <a:r>
              <a:rPr lang="en-US" sz="2600" kern="0" dirty="0">
                <a:solidFill>
                  <a:srgbClr val="002060"/>
                </a:solidFill>
                <a:latin typeface="Arial" charset="0"/>
                <a:cs typeface="Arial" charset="0"/>
              </a:rPr>
              <a:t>INEGI has carried out microdata linking among several sources to elaborate new products with different breakdowns by using the SBR (RENEM by its acronym in Spanish)</a:t>
            </a:r>
          </a:p>
          <a:p>
            <a:pPr algn="just">
              <a:spcBef>
                <a:spcPts val="0"/>
              </a:spcBef>
              <a:buClr>
                <a:srgbClr val="002060"/>
              </a:buClr>
            </a:pPr>
            <a:endParaRPr lang="en-US" sz="1200" kern="0" dirty="0">
              <a:solidFill>
                <a:srgbClr val="002060"/>
              </a:solidFill>
              <a:latin typeface="Arial" charset="0"/>
              <a:cs typeface="Arial" charset="0"/>
            </a:endParaRPr>
          </a:p>
          <a:p>
            <a:pPr algn="just">
              <a:spcBef>
                <a:spcPts val="0"/>
              </a:spcBef>
              <a:buClr>
                <a:srgbClr val="002060"/>
              </a:buClr>
            </a:pPr>
            <a:r>
              <a:rPr lang="en-US" sz="2600" kern="0" dirty="0">
                <a:solidFill>
                  <a:srgbClr val="002060"/>
                </a:solidFill>
                <a:latin typeface="Arial" charset="0"/>
                <a:cs typeface="Arial" charset="0"/>
              </a:rPr>
              <a:t>SBR merges statistical information from economic surveys, and several administrative registers, as well as the economic censuses</a:t>
            </a:r>
          </a:p>
          <a:p>
            <a:pPr algn="just">
              <a:spcBef>
                <a:spcPts val="0"/>
              </a:spcBef>
              <a:buClr>
                <a:srgbClr val="002060"/>
              </a:buClr>
            </a:pPr>
            <a:endParaRPr lang="en-US" sz="1200" kern="0" dirty="0">
              <a:solidFill>
                <a:srgbClr val="002060"/>
              </a:solidFill>
              <a:latin typeface="Arial" charset="0"/>
              <a:cs typeface="Arial" charset="0"/>
            </a:endParaRPr>
          </a:p>
          <a:p>
            <a:pPr algn="just">
              <a:spcBef>
                <a:spcPts val="0"/>
              </a:spcBef>
              <a:buClr>
                <a:srgbClr val="002060"/>
              </a:buClr>
            </a:pPr>
            <a:r>
              <a:rPr lang="en-US" sz="2600" kern="0" dirty="0">
                <a:solidFill>
                  <a:srgbClr val="002060"/>
                </a:solidFill>
                <a:latin typeface="Arial" charset="0"/>
                <a:cs typeface="Arial" charset="0"/>
              </a:rPr>
              <a:t>Basic statistical unit for linking business and trade is the enterprise</a:t>
            </a:r>
          </a:p>
          <a:p>
            <a:pPr algn="just">
              <a:spcBef>
                <a:spcPts val="0"/>
              </a:spcBef>
              <a:buClr>
                <a:srgbClr val="002060"/>
              </a:buClr>
            </a:pPr>
            <a:endParaRPr lang="en-US" sz="1200" kern="0" dirty="0">
              <a:solidFill>
                <a:srgbClr val="002060"/>
              </a:solidFill>
              <a:latin typeface="Arial" charset="0"/>
              <a:cs typeface="Arial" charset="0"/>
            </a:endParaRPr>
          </a:p>
          <a:p>
            <a:pPr algn="just">
              <a:spcBef>
                <a:spcPts val="0"/>
              </a:spcBef>
              <a:buClr>
                <a:srgbClr val="002060"/>
              </a:buClr>
            </a:pPr>
            <a:r>
              <a:rPr lang="en-US" sz="2600" kern="0" dirty="0">
                <a:solidFill>
                  <a:srgbClr val="002060"/>
                </a:solidFill>
                <a:latin typeface="Arial" charset="0"/>
                <a:cs typeface="Arial" charset="0"/>
              </a:rPr>
              <a:t>The enterprise which comprises more than one establishment, consolidates all of them under the same legal name, facilitating the linkage to Custom Declarations</a:t>
            </a:r>
          </a:p>
          <a:p>
            <a:pPr algn="just">
              <a:spcBef>
                <a:spcPts val="0"/>
              </a:spcBef>
              <a:buClr>
                <a:srgbClr val="002060"/>
              </a:buClr>
            </a:pPr>
            <a:endParaRPr lang="en-US" sz="1200" kern="0" dirty="0">
              <a:solidFill>
                <a:srgbClr val="002060"/>
              </a:solidFill>
              <a:latin typeface="Arial" charset="0"/>
              <a:cs typeface="Arial" charset="0"/>
            </a:endParaRPr>
          </a:p>
          <a:p>
            <a:pPr algn="just">
              <a:spcBef>
                <a:spcPts val="0"/>
              </a:spcBef>
              <a:buClr>
                <a:srgbClr val="002060"/>
              </a:buClr>
            </a:pPr>
            <a:r>
              <a:rPr lang="en-US" sz="2600" kern="0" dirty="0">
                <a:solidFill>
                  <a:srgbClr val="002060"/>
                </a:solidFill>
                <a:latin typeface="Arial" charset="0"/>
                <a:cs typeface="Arial" charset="0"/>
              </a:rPr>
              <a:t>For producing subnational statistics (e.g., Exports by State), the consolidated enterprises are disaggregated by establishment</a:t>
            </a:r>
          </a:p>
          <a:p>
            <a:pPr algn="just">
              <a:spcBef>
                <a:spcPts val="0"/>
              </a:spcBef>
              <a:buClr>
                <a:srgbClr val="002060"/>
              </a:buClr>
            </a:pPr>
            <a:endParaRPr lang="en-US" sz="2600" kern="0" dirty="0">
              <a:solidFill>
                <a:srgbClr val="002060"/>
              </a:solidFill>
              <a:latin typeface="Arial" charset="0"/>
              <a:cs typeface="Arial" charset="0"/>
            </a:endParaRPr>
          </a:p>
          <a:p>
            <a:pPr algn="just">
              <a:spcBef>
                <a:spcPts val="0"/>
              </a:spcBef>
              <a:buClr>
                <a:srgbClr val="002060"/>
              </a:buClr>
            </a:pPr>
            <a:r>
              <a:rPr lang="en-US" sz="2600" kern="0" dirty="0">
                <a:solidFill>
                  <a:srgbClr val="002060"/>
                </a:solidFill>
                <a:latin typeface="Arial" charset="0"/>
                <a:cs typeface="Arial" charset="0"/>
              </a:rPr>
              <a:t>MDL contributes to reducing the response burden to informants</a:t>
            </a:r>
            <a:endParaRPr lang="es-MX" sz="2600" dirty="0">
              <a:solidFill>
                <a:srgbClr val="002060"/>
              </a:solidFill>
              <a:latin typeface="Arial" pitchFamily="34" charset="0"/>
              <a:cs typeface="Arial" pitchFamily="34" charset="0"/>
            </a:endParaRPr>
          </a:p>
          <a:p>
            <a:pPr algn="just">
              <a:lnSpc>
                <a:spcPct val="150000"/>
              </a:lnSpc>
              <a:spcBef>
                <a:spcPts val="375"/>
              </a:spcBef>
            </a:pPr>
            <a:endParaRPr lang="en-US" sz="26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52733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D2F3D652-11FF-AB14-5FA3-8EBE8FC38A2B}"/>
              </a:ext>
            </a:extLst>
          </p:cNvPr>
          <p:cNvSpPr txBox="1"/>
          <p:nvPr/>
        </p:nvSpPr>
        <p:spPr>
          <a:xfrm>
            <a:off x="344268" y="4159932"/>
            <a:ext cx="2354832" cy="2119089"/>
          </a:xfrm>
          <a:prstGeom prst="rect">
            <a:avLst/>
          </a:prstGeom>
          <a:noFill/>
          <a:ln w="38100">
            <a:solidFill>
              <a:srgbClr val="0070C0"/>
            </a:solidFill>
            <a:prstDash val="lgDash"/>
          </a:ln>
        </p:spPr>
        <p:txBody>
          <a:bodyPr wrap="square" rtlCol="0">
            <a:spAutoFit/>
          </a:bodyPr>
          <a:lstStyle/>
          <a:p>
            <a:endParaRPr lang="en-US" dirty="0"/>
          </a:p>
        </p:txBody>
      </p:sp>
      <p:sp>
        <p:nvSpPr>
          <p:cNvPr id="48" name="CuadroTexto 47">
            <a:extLst>
              <a:ext uri="{FF2B5EF4-FFF2-40B4-BE49-F238E27FC236}">
                <a16:creationId xmlns:a16="http://schemas.microsoft.com/office/drawing/2014/main" id="{19847B5E-9057-4F17-995B-4CDE84D1E3AF}"/>
              </a:ext>
            </a:extLst>
          </p:cNvPr>
          <p:cNvSpPr txBox="1"/>
          <p:nvPr/>
        </p:nvSpPr>
        <p:spPr>
          <a:xfrm>
            <a:off x="9011248" y="5292126"/>
            <a:ext cx="2777103" cy="29751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1600" b="1" dirty="0">
                <a:solidFill>
                  <a:srgbClr val="002060"/>
                </a:solidFill>
                <a:latin typeface="Arial" panose="020B0604020202020204" pitchFamily="34" charset="0"/>
                <a:ea typeface="Helvetica Neue Medium"/>
                <a:cs typeface="Arial" panose="020B0604020202020204" pitchFamily="34" charset="0"/>
                <a:sym typeface="Helvetica Neue Medium"/>
              </a:rPr>
              <a:t>National Business Surveys</a:t>
            </a:r>
          </a:p>
        </p:txBody>
      </p:sp>
      <p:pic>
        <p:nvPicPr>
          <p:cNvPr id="47" name="Imagen 46">
            <a:extLst>
              <a:ext uri="{FF2B5EF4-FFF2-40B4-BE49-F238E27FC236}">
                <a16:creationId xmlns:a16="http://schemas.microsoft.com/office/drawing/2014/main" id="{F57D5234-FC37-4E9D-A1BE-3D825903EECD}"/>
              </a:ext>
            </a:extLst>
          </p:cNvPr>
          <p:cNvPicPr>
            <a:picLocks noChangeAspect="1"/>
          </p:cNvPicPr>
          <p:nvPr/>
        </p:nvPicPr>
        <p:blipFill>
          <a:blip r:embed="rId2"/>
          <a:stretch>
            <a:fillRect/>
          </a:stretch>
        </p:blipFill>
        <p:spPr>
          <a:xfrm>
            <a:off x="9763531" y="3985393"/>
            <a:ext cx="1404000" cy="1426062"/>
          </a:xfrm>
          <a:prstGeom prst="rect">
            <a:avLst/>
          </a:prstGeom>
        </p:spPr>
      </p:pic>
      <p:sp>
        <p:nvSpPr>
          <p:cNvPr id="15" name="CuadroTexto 14">
            <a:extLst>
              <a:ext uri="{FF2B5EF4-FFF2-40B4-BE49-F238E27FC236}">
                <a16:creationId xmlns:a16="http://schemas.microsoft.com/office/drawing/2014/main" id="{3A636213-0EEB-4724-8320-C06AF14C8774}"/>
              </a:ext>
            </a:extLst>
          </p:cNvPr>
          <p:cNvSpPr txBox="1"/>
          <p:nvPr/>
        </p:nvSpPr>
        <p:spPr>
          <a:xfrm>
            <a:off x="9009320" y="4047603"/>
            <a:ext cx="2824191" cy="2286181"/>
          </a:xfrm>
          <a:prstGeom prst="rect">
            <a:avLst/>
          </a:prstGeom>
          <a:noFill/>
          <a:ln w="38100">
            <a:solidFill>
              <a:srgbClr val="0070C0"/>
            </a:solidFill>
            <a:prstDash val="lgDash"/>
          </a:ln>
        </p:spPr>
        <p:txBody>
          <a:bodyPr wrap="square" rtlCol="0">
            <a:spAutoFit/>
          </a:bodyPr>
          <a:lstStyle/>
          <a:p>
            <a:endParaRPr lang="en-US" dirty="0"/>
          </a:p>
        </p:txBody>
      </p:sp>
      <p:sp>
        <p:nvSpPr>
          <p:cNvPr id="14" name="CuadroTexto 13">
            <a:extLst>
              <a:ext uri="{FF2B5EF4-FFF2-40B4-BE49-F238E27FC236}">
                <a16:creationId xmlns:a16="http://schemas.microsoft.com/office/drawing/2014/main" id="{95DFBB14-AF9D-49B4-393D-A3A76F10B480}"/>
              </a:ext>
            </a:extLst>
          </p:cNvPr>
          <p:cNvSpPr txBox="1"/>
          <p:nvPr/>
        </p:nvSpPr>
        <p:spPr>
          <a:xfrm>
            <a:off x="8966089" y="1201998"/>
            <a:ext cx="2867423" cy="2577963"/>
          </a:xfrm>
          <a:prstGeom prst="rect">
            <a:avLst/>
          </a:prstGeom>
          <a:noFill/>
          <a:ln w="38100">
            <a:solidFill>
              <a:srgbClr val="0070C0"/>
            </a:solidFill>
            <a:prstDash val="lgDash"/>
          </a:ln>
        </p:spPr>
        <p:txBody>
          <a:bodyPr wrap="square" rtlCol="0">
            <a:spAutoFit/>
          </a:bodyPr>
          <a:lstStyle/>
          <a:p>
            <a:endParaRPr lang="en-US" dirty="0"/>
          </a:p>
        </p:txBody>
      </p:sp>
      <p:sp>
        <p:nvSpPr>
          <p:cNvPr id="17" name="Text Placeholder 1">
            <a:extLst>
              <a:ext uri="{FF2B5EF4-FFF2-40B4-BE49-F238E27FC236}">
                <a16:creationId xmlns:a16="http://schemas.microsoft.com/office/drawing/2014/main" id="{FF0D41E0-2344-48F5-8A86-318C6F422032}"/>
              </a:ext>
            </a:extLst>
          </p:cNvPr>
          <p:cNvSpPr txBox="1">
            <a:spLocks/>
          </p:cNvSpPr>
          <p:nvPr/>
        </p:nvSpPr>
        <p:spPr>
          <a:xfrm>
            <a:off x="17093" y="0"/>
            <a:ext cx="12191999" cy="102609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3200" b="1" dirty="0">
                <a:solidFill>
                  <a:srgbClr val="002060"/>
                </a:solidFill>
                <a:latin typeface="Arial" panose="020B0604020202020204" pitchFamily="34" charset="0"/>
                <a:cs typeface="Arial" panose="020B0604020202020204" pitchFamily="34" charset="0"/>
              </a:rPr>
              <a:t>Data sources used to get the characteristics of manufacturing enterprises engaged in international trade in goods</a:t>
            </a:r>
          </a:p>
        </p:txBody>
      </p:sp>
      <p:pic>
        <p:nvPicPr>
          <p:cNvPr id="36" name="Imagen 35">
            <a:extLst>
              <a:ext uri="{FF2B5EF4-FFF2-40B4-BE49-F238E27FC236}">
                <a16:creationId xmlns:a16="http://schemas.microsoft.com/office/drawing/2014/main" id="{AA6C4DE2-2E06-4AE3-84BE-359D5A097704}"/>
              </a:ext>
            </a:extLst>
          </p:cNvPr>
          <p:cNvPicPr>
            <a:picLocks noChangeAspect="1"/>
          </p:cNvPicPr>
          <p:nvPr/>
        </p:nvPicPr>
        <p:blipFill>
          <a:blip r:embed="rId3"/>
          <a:stretch>
            <a:fillRect/>
          </a:stretch>
        </p:blipFill>
        <p:spPr>
          <a:xfrm>
            <a:off x="3904592" y="2083385"/>
            <a:ext cx="4054133" cy="3108240"/>
          </a:xfrm>
          <a:prstGeom prst="rect">
            <a:avLst/>
          </a:prstGeom>
          <a:ln>
            <a:noFill/>
          </a:ln>
          <a:effectLst/>
        </p:spPr>
      </p:pic>
      <p:pic>
        <p:nvPicPr>
          <p:cNvPr id="41" name="Imagen 40">
            <a:extLst>
              <a:ext uri="{FF2B5EF4-FFF2-40B4-BE49-F238E27FC236}">
                <a16:creationId xmlns:a16="http://schemas.microsoft.com/office/drawing/2014/main" id="{04854A1A-EF57-42E8-BB67-E1104F44FE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90" y="2182110"/>
            <a:ext cx="1750858" cy="619969"/>
          </a:xfrm>
          <a:prstGeom prst="rect">
            <a:avLst/>
          </a:prstGeom>
        </p:spPr>
      </p:pic>
      <p:sp>
        <p:nvSpPr>
          <p:cNvPr id="43" name="Flecha izquierda y derecha 9">
            <a:extLst>
              <a:ext uri="{FF2B5EF4-FFF2-40B4-BE49-F238E27FC236}">
                <a16:creationId xmlns:a16="http://schemas.microsoft.com/office/drawing/2014/main" id="{020F3CFC-003F-42C0-88BF-DA257B4E92C6}"/>
              </a:ext>
            </a:extLst>
          </p:cNvPr>
          <p:cNvSpPr/>
          <p:nvPr/>
        </p:nvSpPr>
        <p:spPr>
          <a:xfrm rot="20261386">
            <a:off x="7576390" y="2348597"/>
            <a:ext cx="1308314" cy="458539"/>
          </a:xfrm>
          <a:prstGeom prst="leftRightArrow">
            <a:avLst/>
          </a:prstGeom>
          <a:solidFill>
            <a:srgbClr val="0070C0"/>
          </a:solidFill>
          <a:ln w="25400" cap="flat">
            <a:solidFill>
              <a:srgbClr val="0070C0"/>
            </a:solidFill>
            <a:prstDash val="solid"/>
            <a:round/>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s-MX" sz="1500" dirty="0">
              <a:solidFill>
                <a:srgbClr val="002060"/>
              </a:solidFill>
              <a:latin typeface="Helvetica Neue Medium"/>
              <a:sym typeface="Helvetica Neue Medium"/>
            </a:endParaRPr>
          </a:p>
        </p:txBody>
      </p:sp>
      <p:pic>
        <p:nvPicPr>
          <p:cNvPr id="46" name="Imagen 45">
            <a:extLst>
              <a:ext uri="{FF2B5EF4-FFF2-40B4-BE49-F238E27FC236}">
                <a16:creationId xmlns:a16="http://schemas.microsoft.com/office/drawing/2014/main" id="{0A0FB842-B771-4C27-96CD-25B47DF40C4C}"/>
              </a:ext>
            </a:extLst>
          </p:cNvPr>
          <p:cNvPicPr>
            <a:picLocks noChangeAspect="1"/>
          </p:cNvPicPr>
          <p:nvPr/>
        </p:nvPicPr>
        <p:blipFill rotWithShape="1">
          <a:blip r:embed="rId5">
            <a:extLst>
              <a:ext uri="{28A0092B-C50C-407E-A947-70E740481C1C}">
                <a14:useLocalDpi xmlns:a14="http://schemas.microsoft.com/office/drawing/2010/main" val="0"/>
              </a:ext>
            </a:extLst>
          </a:blip>
          <a:srcRect t="-1860" b="15589"/>
          <a:stretch/>
        </p:blipFill>
        <p:spPr>
          <a:xfrm>
            <a:off x="9763531" y="1272574"/>
            <a:ext cx="1223840" cy="1072402"/>
          </a:xfrm>
          <a:prstGeom prst="rect">
            <a:avLst/>
          </a:prstGeom>
        </p:spPr>
      </p:pic>
      <p:sp>
        <p:nvSpPr>
          <p:cNvPr id="44" name="Flecha izquierda y derecha 10">
            <a:extLst>
              <a:ext uri="{FF2B5EF4-FFF2-40B4-BE49-F238E27FC236}">
                <a16:creationId xmlns:a16="http://schemas.microsoft.com/office/drawing/2014/main" id="{4FCDB9AA-C09C-4492-9B4D-1148AECFEA77}"/>
              </a:ext>
            </a:extLst>
          </p:cNvPr>
          <p:cNvSpPr/>
          <p:nvPr/>
        </p:nvSpPr>
        <p:spPr>
          <a:xfrm rot="2076415">
            <a:off x="7437209" y="4720661"/>
            <a:ext cx="1304116" cy="458539"/>
          </a:xfrm>
          <a:prstGeom prst="leftRightArrow">
            <a:avLst/>
          </a:prstGeom>
          <a:solidFill>
            <a:srgbClr val="0070C0"/>
          </a:solidFill>
          <a:ln w="25400" cap="flat">
            <a:solidFill>
              <a:srgbClr val="0070C0"/>
            </a:solidFill>
            <a:prstDash val="solid"/>
            <a:round/>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s-MX" sz="1500" dirty="0">
              <a:solidFill>
                <a:srgbClr val="002060"/>
              </a:solidFill>
              <a:latin typeface="Helvetica Neue Medium"/>
              <a:sym typeface="Helvetica Neue Medium"/>
            </a:endParaRPr>
          </a:p>
        </p:txBody>
      </p:sp>
      <p:sp>
        <p:nvSpPr>
          <p:cNvPr id="18" name="CuadroTexto 17">
            <a:extLst>
              <a:ext uri="{FF2B5EF4-FFF2-40B4-BE49-F238E27FC236}">
                <a16:creationId xmlns:a16="http://schemas.microsoft.com/office/drawing/2014/main" id="{093DB601-E6A3-4874-819C-5F6E2D5AA730}"/>
              </a:ext>
            </a:extLst>
          </p:cNvPr>
          <p:cNvSpPr txBox="1"/>
          <p:nvPr/>
        </p:nvSpPr>
        <p:spPr>
          <a:xfrm>
            <a:off x="315787" y="2807428"/>
            <a:ext cx="2245284" cy="3282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b="1" dirty="0">
                <a:solidFill>
                  <a:srgbClr val="002060"/>
                </a:solidFill>
                <a:latin typeface="Arial" panose="020B0604020202020204" pitchFamily="34" charset="0"/>
                <a:ea typeface="Helvetica Neue Medium"/>
                <a:cs typeface="Arial" panose="020B0604020202020204" pitchFamily="34" charset="0"/>
                <a:sym typeface="Helvetica Neue Medium"/>
              </a:rPr>
              <a:t>Customs records</a:t>
            </a:r>
          </a:p>
        </p:txBody>
      </p:sp>
      <p:sp>
        <p:nvSpPr>
          <p:cNvPr id="19" name="Flecha izquierda y derecha 9">
            <a:extLst>
              <a:ext uri="{FF2B5EF4-FFF2-40B4-BE49-F238E27FC236}">
                <a16:creationId xmlns:a16="http://schemas.microsoft.com/office/drawing/2014/main" id="{C3AB27AC-71FD-4F9D-A8A3-4DF5B26D8491}"/>
              </a:ext>
            </a:extLst>
          </p:cNvPr>
          <p:cNvSpPr/>
          <p:nvPr/>
        </p:nvSpPr>
        <p:spPr>
          <a:xfrm rot="1252215">
            <a:off x="3024244" y="2348597"/>
            <a:ext cx="1235942" cy="458539"/>
          </a:xfrm>
          <a:prstGeom prst="leftRightArrow">
            <a:avLst/>
          </a:prstGeom>
          <a:solidFill>
            <a:srgbClr val="0070C0"/>
          </a:solidFill>
          <a:ln w="25400" cap="flat">
            <a:solidFill>
              <a:srgbClr val="0070C0"/>
            </a:solidFill>
            <a:prstDash val="solid"/>
            <a:round/>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s-MX" sz="1500" dirty="0">
              <a:solidFill>
                <a:srgbClr val="002060"/>
              </a:solidFill>
              <a:latin typeface="Helvetica Neue Medium"/>
              <a:ea typeface="Helvetica Neue Medium"/>
              <a:cs typeface="Helvetica Neue Medium"/>
              <a:sym typeface="Helvetica Neue Medium"/>
            </a:endParaRPr>
          </a:p>
        </p:txBody>
      </p:sp>
      <p:sp>
        <p:nvSpPr>
          <p:cNvPr id="2" name="CuadroTexto 1">
            <a:extLst>
              <a:ext uri="{FF2B5EF4-FFF2-40B4-BE49-F238E27FC236}">
                <a16:creationId xmlns:a16="http://schemas.microsoft.com/office/drawing/2014/main" id="{DFB5A96B-8A9E-BB8A-7065-EA3AF790ABC5}"/>
              </a:ext>
            </a:extLst>
          </p:cNvPr>
          <p:cNvSpPr txBox="1"/>
          <p:nvPr/>
        </p:nvSpPr>
        <p:spPr>
          <a:xfrm>
            <a:off x="8980502" y="2545756"/>
            <a:ext cx="2867422" cy="359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2000" b="1" dirty="0">
                <a:solidFill>
                  <a:srgbClr val="002060"/>
                </a:solidFill>
                <a:latin typeface="Arial" panose="020B0604020202020204" pitchFamily="34" charset="0"/>
                <a:ea typeface="Helvetica Neue Medium"/>
                <a:cs typeface="Arial" panose="020B0604020202020204" pitchFamily="34" charset="0"/>
                <a:sym typeface="Helvetica Neue Medium"/>
              </a:rPr>
              <a:t>Economic Censuses</a:t>
            </a:r>
          </a:p>
        </p:txBody>
      </p:sp>
      <p:sp>
        <p:nvSpPr>
          <p:cNvPr id="3" name="CuadroTexto 2">
            <a:extLst>
              <a:ext uri="{FF2B5EF4-FFF2-40B4-BE49-F238E27FC236}">
                <a16:creationId xmlns:a16="http://schemas.microsoft.com/office/drawing/2014/main" id="{539F78B2-8313-DC65-2548-D7E7CC64A518}"/>
              </a:ext>
            </a:extLst>
          </p:cNvPr>
          <p:cNvSpPr txBox="1"/>
          <p:nvPr/>
        </p:nvSpPr>
        <p:spPr>
          <a:xfrm>
            <a:off x="4209853" y="1491024"/>
            <a:ext cx="3146749" cy="6668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4000" b="1" dirty="0">
                <a:solidFill>
                  <a:srgbClr val="002060"/>
                </a:solidFill>
                <a:latin typeface="Arial" panose="020B0604020202020204" pitchFamily="34" charset="0"/>
                <a:ea typeface="Helvetica Neue Medium"/>
                <a:cs typeface="Arial" panose="020B0604020202020204" pitchFamily="34" charset="0"/>
                <a:sym typeface="Helvetica Neue Medium"/>
              </a:rPr>
              <a:t>SBR</a:t>
            </a:r>
          </a:p>
        </p:txBody>
      </p:sp>
      <p:pic>
        <p:nvPicPr>
          <p:cNvPr id="7" name="Imagen 6">
            <a:extLst>
              <a:ext uri="{FF2B5EF4-FFF2-40B4-BE49-F238E27FC236}">
                <a16:creationId xmlns:a16="http://schemas.microsoft.com/office/drawing/2014/main" id="{48289932-0E34-2346-C697-4B5D928EA7C3}"/>
              </a:ext>
            </a:extLst>
          </p:cNvPr>
          <p:cNvPicPr>
            <a:picLocks noChangeAspect="1"/>
          </p:cNvPicPr>
          <p:nvPr/>
        </p:nvPicPr>
        <p:blipFill>
          <a:blip r:embed="rId6"/>
          <a:stretch>
            <a:fillRect/>
          </a:stretch>
        </p:blipFill>
        <p:spPr>
          <a:xfrm>
            <a:off x="441044" y="1600630"/>
            <a:ext cx="2245284" cy="534794"/>
          </a:xfrm>
          <a:prstGeom prst="rect">
            <a:avLst/>
          </a:prstGeom>
        </p:spPr>
      </p:pic>
      <p:sp>
        <p:nvSpPr>
          <p:cNvPr id="4" name="Flecha izquierda y derecha 10">
            <a:extLst>
              <a:ext uri="{FF2B5EF4-FFF2-40B4-BE49-F238E27FC236}">
                <a16:creationId xmlns:a16="http://schemas.microsoft.com/office/drawing/2014/main" id="{8E379D8E-9FCB-E4D2-5481-57309CA6DF20}"/>
              </a:ext>
            </a:extLst>
          </p:cNvPr>
          <p:cNvSpPr/>
          <p:nvPr/>
        </p:nvSpPr>
        <p:spPr>
          <a:xfrm rot="8867734">
            <a:off x="2974123" y="4738192"/>
            <a:ext cx="1304116" cy="458539"/>
          </a:xfrm>
          <a:prstGeom prst="leftRightArrow">
            <a:avLst/>
          </a:prstGeom>
          <a:solidFill>
            <a:srgbClr val="0070C0"/>
          </a:solidFill>
          <a:ln w="25400" cap="flat">
            <a:solidFill>
              <a:srgbClr val="0070C0"/>
            </a:solidFill>
            <a:prstDash val="solid"/>
            <a:round/>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endParaRPr lang="es-MX" sz="1500" dirty="0">
              <a:solidFill>
                <a:srgbClr val="002060"/>
              </a:solidFill>
              <a:latin typeface="Helvetica Neue Medium"/>
              <a:sym typeface="Helvetica Neue Medium"/>
            </a:endParaRPr>
          </a:p>
        </p:txBody>
      </p:sp>
      <p:sp>
        <p:nvSpPr>
          <p:cNvPr id="8" name="CuadroTexto 7">
            <a:extLst>
              <a:ext uri="{FF2B5EF4-FFF2-40B4-BE49-F238E27FC236}">
                <a16:creationId xmlns:a16="http://schemas.microsoft.com/office/drawing/2014/main" id="{410BF5A8-7C56-E9D6-2E09-6018BF9F2F0C}"/>
              </a:ext>
            </a:extLst>
          </p:cNvPr>
          <p:cNvSpPr txBox="1"/>
          <p:nvPr/>
        </p:nvSpPr>
        <p:spPr>
          <a:xfrm>
            <a:off x="255032" y="3103769"/>
            <a:ext cx="2229543"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Monthly </a:t>
            </a:r>
          </a:p>
        </p:txBody>
      </p:sp>
      <p:sp>
        <p:nvSpPr>
          <p:cNvPr id="10" name="CuadroTexto 9">
            <a:extLst>
              <a:ext uri="{FF2B5EF4-FFF2-40B4-BE49-F238E27FC236}">
                <a16:creationId xmlns:a16="http://schemas.microsoft.com/office/drawing/2014/main" id="{B5CF5464-2CA8-7C9D-37EF-AB8C1FAE40CB}"/>
              </a:ext>
            </a:extLst>
          </p:cNvPr>
          <p:cNvSpPr txBox="1"/>
          <p:nvPr/>
        </p:nvSpPr>
        <p:spPr>
          <a:xfrm>
            <a:off x="8980500" y="3011680"/>
            <a:ext cx="2867423"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Quinquennial basis  </a:t>
            </a:r>
          </a:p>
        </p:txBody>
      </p:sp>
      <p:sp>
        <p:nvSpPr>
          <p:cNvPr id="11" name="CuadroTexto 10">
            <a:extLst>
              <a:ext uri="{FF2B5EF4-FFF2-40B4-BE49-F238E27FC236}">
                <a16:creationId xmlns:a16="http://schemas.microsoft.com/office/drawing/2014/main" id="{F972B332-8E49-4C1B-FECB-B011DA295A67}"/>
              </a:ext>
            </a:extLst>
          </p:cNvPr>
          <p:cNvSpPr txBox="1"/>
          <p:nvPr/>
        </p:nvSpPr>
        <p:spPr>
          <a:xfrm>
            <a:off x="9056407" y="5864779"/>
            <a:ext cx="2672375" cy="369332"/>
          </a:xfrm>
          <a:prstGeom prst="rect">
            <a:avLst/>
          </a:prstGeom>
          <a:solidFill>
            <a:schemeClr val="bg1"/>
          </a:solid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Annual and monthly  </a:t>
            </a:r>
          </a:p>
        </p:txBody>
      </p:sp>
      <p:sp>
        <p:nvSpPr>
          <p:cNvPr id="12" name="CuadroTexto 11">
            <a:extLst>
              <a:ext uri="{FF2B5EF4-FFF2-40B4-BE49-F238E27FC236}">
                <a16:creationId xmlns:a16="http://schemas.microsoft.com/office/drawing/2014/main" id="{DD672B2A-81C9-C346-ECFC-6AB342B56A7F}"/>
              </a:ext>
            </a:extLst>
          </p:cNvPr>
          <p:cNvSpPr txBox="1"/>
          <p:nvPr/>
        </p:nvSpPr>
        <p:spPr>
          <a:xfrm>
            <a:off x="363281" y="1272574"/>
            <a:ext cx="2335819" cy="2395974"/>
          </a:xfrm>
          <a:prstGeom prst="rect">
            <a:avLst/>
          </a:prstGeom>
          <a:noFill/>
          <a:ln w="38100">
            <a:solidFill>
              <a:srgbClr val="0070C0"/>
            </a:solidFill>
            <a:prstDash val="lgDash"/>
          </a:ln>
        </p:spPr>
        <p:txBody>
          <a:bodyPr wrap="square" rtlCol="0">
            <a:spAutoFit/>
          </a:bodyPr>
          <a:lstStyle/>
          <a:p>
            <a:endParaRPr lang="en-US" dirty="0"/>
          </a:p>
        </p:txBody>
      </p:sp>
      <p:sp>
        <p:nvSpPr>
          <p:cNvPr id="16" name="CuadroTexto 15">
            <a:extLst>
              <a:ext uri="{FF2B5EF4-FFF2-40B4-BE49-F238E27FC236}">
                <a16:creationId xmlns:a16="http://schemas.microsoft.com/office/drawing/2014/main" id="{D338DB17-8177-2BB3-E4D0-0D26B1A7E9E5}"/>
              </a:ext>
            </a:extLst>
          </p:cNvPr>
          <p:cNvSpPr txBox="1"/>
          <p:nvPr/>
        </p:nvSpPr>
        <p:spPr>
          <a:xfrm>
            <a:off x="439876" y="5213395"/>
            <a:ext cx="2103377" cy="69762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1400" b="1" dirty="0">
                <a:solidFill>
                  <a:srgbClr val="002060"/>
                </a:solidFill>
                <a:latin typeface="Arial" panose="020B0604020202020204" pitchFamily="34" charset="0"/>
                <a:ea typeface="Helvetica Neue Medium"/>
                <a:cs typeface="Arial" panose="020B0604020202020204" pitchFamily="34" charset="0"/>
                <a:sym typeface="Helvetica Neue Medium"/>
              </a:rPr>
              <a:t>Manufacturing, Maquila and Export Service Industry (IMMEX)</a:t>
            </a:r>
          </a:p>
        </p:txBody>
      </p:sp>
      <p:pic>
        <p:nvPicPr>
          <p:cNvPr id="20" name="Picture 8" descr="Fabricante - Iconos gratis de industria">
            <a:extLst>
              <a:ext uri="{FF2B5EF4-FFF2-40B4-BE49-F238E27FC236}">
                <a16:creationId xmlns:a16="http://schemas.microsoft.com/office/drawing/2014/main" id="{4D7EB211-3990-2990-ADCA-54EFA8AC96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945" y="4237675"/>
            <a:ext cx="944713" cy="944713"/>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6F7AB455-840A-5594-B554-F25C8126CDAE}"/>
              </a:ext>
            </a:extLst>
          </p:cNvPr>
          <p:cNvSpPr txBox="1"/>
          <p:nvPr/>
        </p:nvSpPr>
        <p:spPr>
          <a:xfrm>
            <a:off x="611587" y="5872778"/>
            <a:ext cx="1570561"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Monthly </a:t>
            </a:r>
          </a:p>
        </p:txBody>
      </p:sp>
    </p:spTree>
    <p:extLst>
      <p:ext uri="{BB962C8B-B14F-4D97-AF65-F5344CB8AC3E}">
        <p14:creationId xmlns:p14="http://schemas.microsoft.com/office/powerpoint/2010/main" val="1916450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0b10c70-00d4-499a-bdc3-8be8ea7046a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674A341643764EAE3030F4A04042F9" ma:contentTypeVersion="16" ma:contentTypeDescription="Create a new document." ma:contentTypeScope="" ma:versionID="78cbb130a8e298707845ddc8be110f13">
  <xsd:schema xmlns:xsd="http://www.w3.org/2001/XMLSchema" xmlns:xs="http://www.w3.org/2001/XMLSchema" xmlns:p="http://schemas.microsoft.com/office/2006/metadata/properties" xmlns:ns3="e0b10c70-00d4-499a-bdc3-8be8ea7046a4" xmlns:ns4="d7f715dd-796f-4b26-a2a1-ef1f22f0b237" targetNamespace="http://schemas.microsoft.com/office/2006/metadata/properties" ma:root="true" ma:fieldsID="69bc7331fd0c7d89a7fe47026312f838" ns3:_="" ns4:_="">
    <xsd:import namespace="e0b10c70-00d4-499a-bdc3-8be8ea7046a4"/>
    <xsd:import namespace="d7f715dd-796f-4b26-a2a1-ef1f22f0b23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b10c70-00d4-499a-bdc3-8be8ea7046a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f715dd-796f-4b26-a2a1-ef1f22f0b2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7D7221-9CC0-4669-AE31-E1A3323D942B}">
  <ds:schemaRefs>
    <ds:schemaRef ds:uri="http://schemas.microsoft.com/sharepoint/v3/contenttype/forms"/>
  </ds:schemaRefs>
</ds:datastoreItem>
</file>

<file path=customXml/itemProps2.xml><?xml version="1.0" encoding="utf-8"?>
<ds:datastoreItem xmlns:ds="http://schemas.openxmlformats.org/officeDocument/2006/customXml" ds:itemID="{6F413EC3-30DD-4FBE-83F9-A5EF09EEDB56}">
  <ds:schemaRefs>
    <ds:schemaRef ds:uri="http://schemas.microsoft.com/office/2006/documentManagement/types"/>
    <ds:schemaRef ds:uri="http://www.w3.org/XML/1998/namespace"/>
    <ds:schemaRef ds:uri="http://purl.org/dc/elements/1.1/"/>
    <ds:schemaRef ds:uri="e0b10c70-00d4-499a-bdc3-8be8ea7046a4"/>
    <ds:schemaRef ds:uri="http://purl.org/dc/dcmitype/"/>
    <ds:schemaRef ds:uri="http://schemas.openxmlformats.org/package/2006/metadata/core-properties"/>
    <ds:schemaRef ds:uri="http://schemas.microsoft.com/office/2006/metadata/properties"/>
    <ds:schemaRef ds:uri="http://schemas.microsoft.com/office/infopath/2007/PartnerControls"/>
    <ds:schemaRef ds:uri="d7f715dd-796f-4b26-a2a1-ef1f22f0b237"/>
    <ds:schemaRef ds:uri="http://purl.org/dc/terms/"/>
  </ds:schemaRefs>
</ds:datastoreItem>
</file>

<file path=customXml/itemProps3.xml><?xml version="1.0" encoding="utf-8"?>
<ds:datastoreItem xmlns:ds="http://schemas.openxmlformats.org/officeDocument/2006/customXml" ds:itemID="{E04A19BF-4E3E-4CA1-A49B-C1B04445F1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b10c70-00d4-499a-bdc3-8be8ea7046a4"/>
    <ds:schemaRef ds:uri="d7f715dd-796f-4b26-a2a1-ef1f22f0b2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12768</TotalTime>
  <Words>1469</Words>
  <Application>Microsoft Office PowerPoint</Application>
  <PresentationFormat>Panorámica</PresentationFormat>
  <Paragraphs>260</Paragraphs>
  <Slides>27</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Calibri</vt:lpstr>
      <vt:lpstr>Calibri Light</vt:lpstr>
      <vt:lpstr>Helvetica Neue Medium</vt:lpstr>
      <vt:lpstr>Roboto</vt:lpstr>
      <vt:lpstr>Symbol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Employment variables in the Structural Business Statistics</vt:lpstr>
      <vt:lpstr>Presentación de PowerPoint</vt:lpstr>
      <vt:lpstr>Data Validation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INEGI</dc:creator>
  <cp:lastModifiedBy>DURAND ALCANTARA GERARDO ALFONSO</cp:lastModifiedBy>
  <cp:revision>140</cp:revision>
  <dcterms:created xsi:type="dcterms:W3CDTF">2022-10-07T16:20:10Z</dcterms:created>
  <dcterms:modified xsi:type="dcterms:W3CDTF">2023-09-26T04:39:32Z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0x0101006A674A341643764EAE3030F4A04042F9</vt:lpwstr>
  </property>
</Properties>
</file>